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7"/>
  </p:notesMasterIdLst>
  <p:handoutMasterIdLst>
    <p:handoutMasterId r:id="rId58"/>
  </p:handoutMasterIdLst>
  <p:sldIdLst>
    <p:sldId id="256" r:id="rId4"/>
    <p:sldId id="272" r:id="rId5"/>
    <p:sldId id="277" r:id="rId6"/>
    <p:sldId id="338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6" r:id="rId15"/>
    <p:sldId id="317" r:id="rId16"/>
    <p:sldId id="336" r:id="rId17"/>
    <p:sldId id="318" r:id="rId18"/>
    <p:sldId id="319" r:id="rId19"/>
    <p:sldId id="320" r:id="rId20"/>
    <p:sldId id="321" r:id="rId21"/>
    <p:sldId id="282" r:id="rId22"/>
    <p:sldId id="322" r:id="rId23"/>
    <p:sldId id="283" r:id="rId24"/>
    <p:sldId id="284" r:id="rId25"/>
    <p:sldId id="285" r:id="rId26"/>
    <p:sldId id="324" r:id="rId27"/>
    <p:sldId id="325" r:id="rId28"/>
    <p:sldId id="323" r:id="rId29"/>
    <p:sldId id="326" r:id="rId30"/>
    <p:sldId id="327" r:id="rId31"/>
    <p:sldId id="328" r:id="rId32"/>
    <p:sldId id="329" r:id="rId33"/>
    <p:sldId id="288" r:id="rId34"/>
    <p:sldId id="290" r:id="rId35"/>
    <p:sldId id="291" r:id="rId36"/>
    <p:sldId id="292" r:id="rId37"/>
    <p:sldId id="294" r:id="rId38"/>
    <p:sldId id="330" r:id="rId39"/>
    <p:sldId id="296" r:id="rId40"/>
    <p:sldId id="297" r:id="rId41"/>
    <p:sldId id="298" r:id="rId42"/>
    <p:sldId id="299" r:id="rId43"/>
    <p:sldId id="300" r:id="rId44"/>
    <p:sldId id="335" r:id="rId45"/>
    <p:sldId id="331" r:id="rId46"/>
    <p:sldId id="332" r:id="rId47"/>
    <p:sldId id="301" r:id="rId48"/>
    <p:sldId id="302" r:id="rId49"/>
    <p:sldId id="333" r:id="rId50"/>
    <p:sldId id="304" r:id="rId51"/>
    <p:sldId id="305" r:id="rId52"/>
    <p:sldId id="306" r:id="rId53"/>
    <p:sldId id="307" r:id="rId54"/>
    <p:sldId id="334" r:id="rId55"/>
    <p:sldId id="337" r:id="rId5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2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2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2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2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2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2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2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2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2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CCFF99"/>
    <a:srgbClr val="99CCFF"/>
    <a:srgbClr val="CCFFFF"/>
    <a:srgbClr val="FF99FF"/>
    <a:srgbClr val="F9E553"/>
    <a:srgbClr val="AE0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7"/>
    <p:restoredTop sz="94511"/>
  </p:normalViewPr>
  <p:slideViewPr>
    <p:cSldViewPr showGuides="1">
      <p:cViewPr>
        <p:scale>
          <a:sx n="64" d="100"/>
          <a:sy n="64" d="100"/>
        </p:scale>
        <p:origin x="-1266" y="-192"/>
      </p:cViewPr>
      <p:guideLst>
        <p:guide orient="horz" pos="2136"/>
        <p:guide pos="2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3168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handoutMaster" Target="handoutMasters/handoutMaster1.xml"/><Relationship Id="rId57" Type="http://schemas.openxmlformats.org/officeDocument/2006/relationships/notesMaster" Target="notesMasters/notesMaster1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32.wmf"/><Relationship Id="rId3" Type="http://schemas.openxmlformats.org/officeDocument/2006/relationships/image" Target="../media/image27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/>
            <a:fld id="{9A0DB2DC-4C9A-4742-B13C-FB6460FD3503}" type="slidenum">
              <a:rPr lang="en-US" altLang="zh-CN" sz="1400" strike="noStrike" noProof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620713"/>
            <a:ext cx="1924050" cy="4865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20713"/>
            <a:ext cx="5619750" cy="4865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6375" y="620713"/>
            <a:ext cx="5111750" cy="57626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0100" y="1828800"/>
            <a:ext cx="3771900" cy="1752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0100" y="3733800"/>
            <a:ext cx="3771900" cy="1752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6375" y="620713"/>
            <a:ext cx="5111750" cy="57626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/>
            <a:fld id="{9A0DB2DC-4C9A-4742-B13C-FB6460FD3503}" type="slidenum">
              <a:rPr lang="en-US" altLang="zh-CN" sz="1400" strike="noStrike" noProof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title"/>
          </p:nvPr>
        </p:nvSpPr>
        <p:spPr>
          <a:xfrm>
            <a:off x="1476375" y="620713"/>
            <a:ext cx="5111750" cy="57626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4"/>
          <p:cNvSpPr>
            <a:spLocks noGrp="1"/>
          </p:cNvSpPr>
          <p:nvPr>
            <p:ph type="body"/>
          </p:nvPr>
        </p:nvSpPr>
        <p:spPr>
          <a:xfrm>
            <a:off x="685800" y="1828800"/>
            <a:ext cx="7696200" cy="3657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>
              <a:solidFill>
                <a:schemeClr val="tx1"/>
              </a:solidFill>
            </a:endParaRPr>
          </a:p>
        </p:txBody>
      </p:sp>
      <p:grpSp>
        <p:nvGrpSpPr>
          <p:cNvPr id="1031" name="Group 10"/>
          <p:cNvGrpSpPr/>
          <p:nvPr/>
        </p:nvGrpSpPr>
        <p:grpSpPr>
          <a:xfrm>
            <a:off x="7938" y="6308725"/>
            <a:ext cx="819150" cy="477838"/>
            <a:chOff x="5" y="3490"/>
            <a:chExt cx="1124" cy="785"/>
          </a:xfrm>
        </p:grpSpPr>
        <p:sp>
          <p:nvSpPr>
            <p:cNvPr id="178187" name="Freeform 11"/>
            <p:cNvSpPr/>
            <p:nvPr/>
          </p:nvSpPr>
          <p:spPr bwMode="auto">
            <a:xfrm>
              <a:off x="25" y="3506"/>
              <a:ext cx="1089" cy="649"/>
            </a:xfrm>
            <a:custGeom>
              <a:avLst/>
              <a:gdLst/>
              <a:ahLst/>
              <a:cxnLst>
                <a:cxn ang="0">
                  <a:pos x="1587" y="1260"/>
                </a:cxn>
                <a:cxn ang="0">
                  <a:pos x="1420" y="1106"/>
                </a:cxn>
                <a:cxn ang="0">
                  <a:pos x="1331" y="477"/>
                </a:cxn>
                <a:cxn ang="0">
                  <a:pos x="2139" y="330"/>
                </a:cxn>
                <a:cxn ang="0">
                  <a:pos x="2177" y="203"/>
                </a:cxn>
                <a:cxn ang="0">
                  <a:pos x="2099" y="100"/>
                </a:cxn>
                <a:cxn ang="0">
                  <a:pos x="1276" y="211"/>
                </a:cxn>
                <a:cxn ang="0">
                  <a:pos x="1219" y="32"/>
                </a:cxn>
                <a:cxn ang="0">
                  <a:pos x="1085" y="0"/>
                </a:cxn>
                <a:cxn ang="0">
                  <a:pos x="958" y="28"/>
                </a:cxn>
                <a:cxn ang="0">
                  <a:pos x="888" y="106"/>
                </a:cxn>
                <a:cxn ang="0">
                  <a:pos x="937" y="285"/>
                </a:cxn>
                <a:cxn ang="0">
                  <a:pos x="660" y="441"/>
                </a:cxn>
                <a:cxn ang="0">
                  <a:pos x="983" y="473"/>
                </a:cxn>
                <a:cxn ang="0">
                  <a:pos x="1112" y="889"/>
                </a:cxn>
                <a:cxn ang="0">
                  <a:pos x="141" y="469"/>
                </a:cxn>
                <a:cxn ang="0">
                  <a:pos x="46" y="509"/>
                </a:cxn>
                <a:cxn ang="0">
                  <a:pos x="0" y="636"/>
                </a:cxn>
                <a:cxn ang="0">
                  <a:pos x="55" y="779"/>
                </a:cxn>
                <a:cxn ang="0">
                  <a:pos x="1139" y="1288"/>
                </a:cxn>
                <a:cxn ang="0">
                  <a:pos x="1378" y="1256"/>
                </a:cxn>
                <a:cxn ang="0">
                  <a:pos x="1570" y="1298"/>
                </a:cxn>
                <a:cxn ang="0">
                  <a:pos x="1587" y="1260"/>
                </a:cxn>
                <a:cxn ang="0">
                  <a:pos x="1587" y="1260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188" name="Freeform 12"/>
            <p:cNvSpPr/>
            <p:nvPr/>
          </p:nvSpPr>
          <p:spPr bwMode="auto">
            <a:xfrm>
              <a:off x="1022" y="3581"/>
              <a:ext cx="70" cy="13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0" y="0"/>
                </a:cxn>
                <a:cxn ang="0">
                  <a:pos x="143" y="233"/>
                </a:cxn>
                <a:cxn ang="0">
                  <a:pos x="8" y="25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189" name="Freeform 13"/>
            <p:cNvSpPr/>
            <p:nvPr/>
          </p:nvSpPr>
          <p:spPr bwMode="auto">
            <a:xfrm>
              <a:off x="20" y="3774"/>
              <a:ext cx="791" cy="409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190" name="Freeform 14"/>
            <p:cNvSpPr/>
            <p:nvPr/>
          </p:nvSpPr>
          <p:spPr bwMode="auto">
            <a:xfrm>
              <a:off x="129" y="3808"/>
              <a:ext cx="525" cy="373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191" name="Freeform 15"/>
            <p:cNvSpPr/>
            <p:nvPr/>
          </p:nvSpPr>
          <p:spPr bwMode="auto">
            <a:xfrm>
              <a:off x="484" y="3532"/>
              <a:ext cx="135" cy="12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0" y="0"/>
                </a:cxn>
                <a:cxn ang="0">
                  <a:pos x="251" y="36"/>
                </a:cxn>
                <a:cxn ang="0">
                  <a:pos x="272" y="139"/>
                </a:cxn>
                <a:cxn ang="0">
                  <a:pos x="164" y="146"/>
                </a:cxn>
                <a:cxn ang="0">
                  <a:pos x="32" y="241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192" name="Freeform 16"/>
            <p:cNvSpPr/>
            <p:nvPr/>
          </p:nvSpPr>
          <p:spPr bwMode="auto">
            <a:xfrm>
              <a:off x="641" y="4163"/>
              <a:ext cx="76" cy="112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2" y="224"/>
                </a:cxn>
                <a:cxn ang="0">
                  <a:pos x="0" y="8"/>
                </a:cxn>
                <a:cxn ang="0">
                  <a:pos x="72" y="0"/>
                </a:cxn>
                <a:cxn ang="0">
                  <a:pos x="152" y="4"/>
                </a:cxn>
                <a:cxn ang="0">
                  <a:pos x="152" y="4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193" name="Freeform 17"/>
            <p:cNvSpPr/>
            <p:nvPr/>
          </p:nvSpPr>
          <p:spPr bwMode="auto">
            <a:xfrm>
              <a:off x="504" y="3607"/>
              <a:ext cx="194" cy="3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87" y="0"/>
                </a:cxn>
                <a:cxn ang="0">
                  <a:pos x="232" y="6"/>
                </a:cxn>
                <a:cxn ang="0">
                  <a:pos x="386" y="764"/>
                </a:cxn>
                <a:cxn ang="0">
                  <a:pos x="279" y="720"/>
                </a:cxn>
                <a:cxn ang="0">
                  <a:pos x="152" y="677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194" name="Freeform 18"/>
            <p:cNvSpPr/>
            <p:nvPr/>
          </p:nvSpPr>
          <p:spPr bwMode="auto">
            <a:xfrm>
              <a:off x="667" y="3589"/>
              <a:ext cx="364" cy="175"/>
            </a:xfrm>
            <a:custGeom>
              <a:avLst/>
              <a:gdLst/>
              <a:ahLst/>
              <a:cxnLst>
                <a:cxn ang="0">
                  <a:pos x="692" y="0"/>
                </a:cxn>
                <a:cxn ang="0">
                  <a:pos x="0" y="106"/>
                </a:cxn>
                <a:cxn ang="0">
                  <a:pos x="28" y="348"/>
                </a:cxn>
                <a:cxn ang="0">
                  <a:pos x="715" y="237"/>
                </a:cxn>
                <a:cxn ang="0">
                  <a:pos x="728" y="43"/>
                </a:cxn>
                <a:cxn ang="0">
                  <a:pos x="692" y="0"/>
                </a:cxn>
                <a:cxn ang="0">
                  <a:pos x="692" y="0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195" name="Freeform 19"/>
            <p:cNvSpPr/>
            <p:nvPr/>
          </p:nvSpPr>
          <p:spPr bwMode="auto">
            <a:xfrm>
              <a:off x="347" y="3693"/>
              <a:ext cx="157" cy="68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0" y="78"/>
                </a:cxn>
                <a:cxn ang="0">
                  <a:pos x="312" y="135"/>
                </a:cxn>
                <a:cxn ang="0">
                  <a:pos x="272" y="0"/>
                </a:cxn>
                <a:cxn ang="0">
                  <a:pos x="272" y="0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41" name="Group 20"/>
            <p:cNvGrpSpPr/>
            <p:nvPr userDrawn="1"/>
          </p:nvGrpSpPr>
          <p:grpSpPr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42" name="Group 21"/>
              <p:cNvGrpSpPr/>
              <p:nvPr userDrawn="1"/>
            </p:nvGrpSpPr>
            <p:grpSpPr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78198" name="Freeform 22"/>
                <p:cNvSpPr/>
                <p:nvPr/>
              </p:nvSpPr>
              <p:spPr bwMode="auto">
                <a:xfrm>
                  <a:off x="499" y="3589"/>
                  <a:ext cx="157" cy="86"/>
                </a:xfrm>
                <a:custGeom>
                  <a:avLst/>
                  <a:gdLst/>
                  <a:ahLst/>
                  <a:cxnLst>
                    <a:cxn ang="0">
                      <a:pos x="0" y="107"/>
                    </a:cxn>
                    <a:cxn ang="0">
                      <a:pos x="114" y="10"/>
                    </a:cxn>
                    <a:cxn ang="0">
                      <a:pos x="213" y="0"/>
                    </a:cxn>
                    <a:cxn ang="0">
                      <a:pos x="292" y="27"/>
                    </a:cxn>
                    <a:cxn ang="0">
                      <a:pos x="313" y="91"/>
                    </a:cxn>
                    <a:cxn ang="0">
                      <a:pos x="167" y="67"/>
                    </a:cxn>
                    <a:cxn ang="0">
                      <a:pos x="74" y="101"/>
                    </a:cxn>
                    <a:cxn ang="0">
                      <a:pos x="13" y="175"/>
                    </a:cxn>
                    <a:cxn ang="0">
                      <a:pos x="0" y="107"/>
                    </a:cxn>
                    <a:cxn ang="0">
                      <a:pos x="0" y="107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8199" name="Freeform 23"/>
                <p:cNvSpPr/>
                <p:nvPr/>
              </p:nvSpPr>
              <p:spPr bwMode="auto">
                <a:xfrm>
                  <a:off x="637" y="4137"/>
                  <a:ext cx="113" cy="133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60" y="266"/>
                    </a:cxn>
                    <a:cxn ang="0">
                      <a:pos x="230" y="251"/>
                    </a:cxn>
                    <a:cxn ang="0">
                      <a:pos x="223" y="17"/>
                    </a:cxn>
                    <a:cxn ang="0">
                      <a:pos x="166" y="0"/>
                    </a:cxn>
                    <a:cxn ang="0">
                      <a:pos x="179" y="197"/>
                    </a:cxn>
                    <a:cxn ang="0">
                      <a:pos x="71" y="4"/>
                    </a:cxn>
                    <a:cxn ang="0">
                      <a:pos x="0" y="4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8200" name="Freeform 24"/>
                <p:cNvSpPr/>
                <p:nvPr/>
              </p:nvSpPr>
              <p:spPr bwMode="auto">
                <a:xfrm>
                  <a:off x="1003" y="3563"/>
                  <a:ext cx="44" cy="117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6" y="93"/>
                    </a:cxn>
                    <a:cxn ang="0">
                      <a:pos x="44" y="154"/>
                    </a:cxn>
                    <a:cxn ang="0">
                      <a:pos x="27" y="234"/>
                    </a:cxn>
                    <a:cxn ang="0">
                      <a:pos x="80" y="220"/>
                    </a:cxn>
                    <a:cxn ang="0">
                      <a:pos x="87" y="116"/>
                    </a:cxn>
                    <a:cxn ang="0">
                      <a:pos x="46" y="0"/>
                    </a:cxn>
                    <a:cxn ang="0">
                      <a:pos x="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78201" name="Freeform 25"/>
              <p:cNvSpPr/>
              <p:nvPr/>
            </p:nvSpPr>
            <p:spPr bwMode="auto">
              <a:xfrm>
                <a:off x="77" y="3733"/>
                <a:ext cx="595" cy="25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8202" name="Freeform 26"/>
              <p:cNvSpPr/>
              <p:nvPr/>
            </p:nvSpPr>
            <p:spPr bwMode="auto">
              <a:xfrm>
                <a:off x="260" y="3886"/>
                <a:ext cx="244" cy="149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8203" name="Freeform 27"/>
              <p:cNvSpPr/>
              <p:nvPr/>
            </p:nvSpPr>
            <p:spPr bwMode="auto">
              <a:xfrm>
                <a:off x="565" y="3680"/>
                <a:ext cx="107" cy="237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1" y="25"/>
                  </a:cxn>
                  <a:cxn ang="0">
                    <a:pos x="80" y="192"/>
                  </a:cxn>
                  <a:cxn ang="0">
                    <a:pos x="106" y="327"/>
                  </a:cxn>
                  <a:cxn ang="0">
                    <a:pos x="213" y="451"/>
                  </a:cxn>
                  <a:cxn ang="0">
                    <a:pos x="97" y="478"/>
                  </a:cxn>
                  <a:cxn ang="0">
                    <a:pos x="30" y="344"/>
                  </a:cxn>
                  <a:cxn ang="0">
                    <a:pos x="0" y="57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049" name="Group 28"/>
              <p:cNvGrpSpPr/>
              <p:nvPr userDrawn="1"/>
            </p:nvGrpSpPr>
            <p:grpSpPr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78205" name="Freeform 29"/>
                <p:cNvSpPr/>
                <p:nvPr/>
              </p:nvSpPr>
              <p:spPr bwMode="auto">
                <a:xfrm>
                  <a:off x="669" y="4048"/>
                  <a:ext cx="74" cy="86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40" y="66"/>
                    </a:cxn>
                    <a:cxn ang="0">
                      <a:pos x="0" y="173"/>
                    </a:cxn>
                    <a:cxn ang="0">
                      <a:pos x="80" y="160"/>
                    </a:cxn>
                    <a:cxn ang="0">
                      <a:pos x="103" y="84"/>
                    </a:cxn>
                    <a:cxn ang="0">
                      <a:pos x="150" y="27"/>
                    </a:cxn>
                    <a:cxn ang="0">
                      <a:pos x="110" y="0"/>
                    </a:cxn>
                    <a:cxn ang="0">
                      <a:pos x="110" y="0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8206" name="Freeform 30"/>
                <p:cNvSpPr/>
                <p:nvPr/>
              </p:nvSpPr>
              <p:spPr bwMode="auto">
                <a:xfrm>
                  <a:off x="5" y="3727"/>
                  <a:ext cx="843" cy="441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63" y="52"/>
                    </a:cxn>
                    <a:cxn ang="0">
                      <a:pos x="0" y="208"/>
                    </a:cxn>
                    <a:cxn ang="0">
                      <a:pos x="67" y="358"/>
                    </a:cxn>
                    <a:cxn ang="0">
                      <a:pos x="1182" y="867"/>
                    </a:cxn>
                    <a:cxn ang="0">
                      <a:pos x="1422" y="835"/>
                    </a:cxn>
                    <a:cxn ang="0">
                      <a:pos x="1616" y="880"/>
                    </a:cxn>
                    <a:cxn ang="0">
                      <a:pos x="1684" y="808"/>
                    </a:cxn>
                    <a:cxn ang="0">
                      <a:pos x="1502" y="664"/>
                    </a:cxn>
                    <a:cxn ang="0">
                      <a:pos x="1428" y="512"/>
                    </a:cxn>
                    <a:cxn ang="0">
                      <a:pos x="1369" y="527"/>
                    </a:cxn>
                    <a:cxn ang="0">
                      <a:pos x="1439" y="664"/>
                    </a:cxn>
                    <a:cxn ang="0">
                      <a:pos x="1578" y="810"/>
                    </a:cxn>
                    <a:cxn ang="0">
                      <a:pos x="1413" y="787"/>
                    </a:cxn>
                    <a:cxn ang="0">
                      <a:pos x="1219" y="814"/>
                    </a:cxn>
                    <a:cxn ang="0">
                      <a:pos x="1255" y="650"/>
                    </a:cxn>
                    <a:cxn ang="0">
                      <a:pos x="1338" y="538"/>
                    </a:cxn>
                    <a:cxn ang="0">
                      <a:pos x="1241" y="552"/>
                    </a:cxn>
                    <a:cxn ang="0">
                      <a:pos x="1165" y="658"/>
                    </a:cxn>
                    <a:cxn ang="0">
                      <a:pos x="1139" y="791"/>
                    </a:cxn>
                    <a:cxn ang="0">
                      <a:pos x="107" y="310"/>
                    </a:cxn>
                    <a:cxn ang="0">
                      <a:pos x="80" y="215"/>
                    </a:cxn>
                    <a:cxn ang="0">
                      <a:pos x="103" y="95"/>
                    </a:cxn>
                    <a:cxn ang="0">
                      <a:pos x="217" y="0"/>
                    </a:cxn>
                    <a:cxn ang="0">
                      <a:pos x="156" y="0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8207" name="Freeform 31"/>
                <p:cNvSpPr/>
                <p:nvPr/>
              </p:nvSpPr>
              <p:spPr bwMode="auto">
                <a:xfrm>
                  <a:off x="105" y="3769"/>
                  <a:ext cx="81" cy="167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9" y="106"/>
                    </a:cxn>
                    <a:cxn ang="0">
                      <a:pos x="0" y="230"/>
                    </a:cxn>
                    <a:cxn ang="0">
                      <a:pos x="33" y="314"/>
                    </a:cxn>
                    <a:cxn ang="0">
                      <a:pos x="94" y="335"/>
                    </a:cxn>
                    <a:cxn ang="0">
                      <a:pos x="76" y="154"/>
                    </a:cxn>
                    <a:cxn ang="0">
                      <a:pos x="160" y="17"/>
                    </a:cxn>
                    <a:cxn ang="0">
                      <a:pos x="116" y="0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8208" name="Freeform 32"/>
                <p:cNvSpPr/>
                <p:nvPr/>
              </p:nvSpPr>
              <p:spPr bwMode="auto">
                <a:xfrm>
                  <a:off x="449" y="3490"/>
                  <a:ext cx="322" cy="595"/>
                </a:xfrm>
                <a:custGeom>
                  <a:avLst/>
                  <a:gdLst/>
                  <a:ahLst/>
                  <a:cxnLst>
                    <a:cxn ang="0">
                      <a:pos x="218" y="896"/>
                    </a:cxn>
                    <a:cxn ang="0">
                      <a:pos x="0" y="124"/>
                    </a:cxn>
                    <a:cxn ang="0">
                      <a:pos x="81" y="38"/>
                    </a:cxn>
                    <a:cxn ang="0">
                      <a:pos x="258" y="0"/>
                    </a:cxn>
                    <a:cxn ang="0">
                      <a:pos x="399" y="57"/>
                    </a:cxn>
                    <a:cxn ang="0">
                      <a:pos x="642" y="1188"/>
                    </a:cxn>
                    <a:cxn ang="0">
                      <a:pos x="555" y="1091"/>
                    </a:cxn>
                    <a:cxn ang="0">
                      <a:pos x="355" y="97"/>
                    </a:cxn>
                    <a:cxn ang="0">
                      <a:pos x="226" y="61"/>
                    </a:cxn>
                    <a:cxn ang="0">
                      <a:pos x="119" y="74"/>
                    </a:cxn>
                    <a:cxn ang="0">
                      <a:pos x="76" y="141"/>
                    </a:cxn>
                    <a:cxn ang="0">
                      <a:pos x="306" y="924"/>
                    </a:cxn>
                    <a:cxn ang="0">
                      <a:pos x="218" y="896"/>
                    </a:cxn>
                    <a:cxn ang="0">
                      <a:pos x="218" y="896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8209" name="Freeform 33"/>
                <p:cNvSpPr/>
                <p:nvPr/>
              </p:nvSpPr>
              <p:spPr bwMode="auto">
                <a:xfrm>
                  <a:off x="578" y="3649"/>
                  <a:ext cx="96" cy="253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76" y="194"/>
                    </a:cxn>
                    <a:cxn ang="0">
                      <a:pos x="113" y="318"/>
                    </a:cxn>
                    <a:cxn ang="0">
                      <a:pos x="116" y="504"/>
                    </a:cxn>
                    <a:cxn ang="0">
                      <a:pos x="192" y="504"/>
                    </a:cxn>
                    <a:cxn ang="0">
                      <a:pos x="187" y="360"/>
                    </a:cxn>
                    <a:cxn ang="0">
                      <a:pos x="162" y="208"/>
                    </a:cxn>
                    <a:cxn ang="0">
                      <a:pos x="99" y="59"/>
                    </a:cxn>
                    <a:cxn ang="0">
                      <a:pos x="63" y="0"/>
                    </a:cxn>
                    <a:cxn ang="0">
                      <a:pos x="0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8210" name="Freeform 34"/>
                <p:cNvSpPr/>
                <p:nvPr/>
              </p:nvSpPr>
              <p:spPr bwMode="auto">
                <a:xfrm>
                  <a:off x="327" y="3631"/>
                  <a:ext cx="196" cy="133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257" y="17"/>
                    </a:cxn>
                    <a:cxn ang="0">
                      <a:pos x="253" y="66"/>
                    </a:cxn>
                    <a:cxn ang="0">
                      <a:pos x="0" y="169"/>
                    </a:cxn>
                    <a:cxn ang="0">
                      <a:pos x="0" y="222"/>
                    </a:cxn>
                    <a:cxn ang="0">
                      <a:pos x="284" y="226"/>
                    </a:cxn>
                    <a:cxn ang="0">
                      <a:pos x="320" y="269"/>
                    </a:cxn>
                    <a:cxn ang="0">
                      <a:pos x="390" y="266"/>
                    </a:cxn>
                    <a:cxn ang="0">
                      <a:pos x="383" y="190"/>
                    </a:cxn>
                    <a:cxn ang="0">
                      <a:pos x="116" y="176"/>
                    </a:cxn>
                    <a:cxn ang="0">
                      <a:pos x="333" y="89"/>
                    </a:cxn>
                    <a:cxn ang="0">
                      <a:pos x="297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8211" name="Freeform 35"/>
                <p:cNvSpPr/>
                <p:nvPr/>
              </p:nvSpPr>
              <p:spPr bwMode="auto">
                <a:xfrm>
                  <a:off x="658" y="3537"/>
                  <a:ext cx="471" cy="214"/>
                </a:xfrm>
                <a:custGeom>
                  <a:avLst/>
                  <a:gdLst/>
                  <a:ahLst/>
                  <a:cxnLst>
                    <a:cxn ang="0">
                      <a:pos x="0" y="131"/>
                    </a:cxn>
                    <a:cxn ang="0">
                      <a:pos x="863" y="0"/>
                    </a:cxn>
                    <a:cxn ang="0">
                      <a:pos x="926" y="78"/>
                    </a:cxn>
                    <a:cxn ang="0">
                      <a:pos x="941" y="181"/>
                    </a:cxn>
                    <a:cxn ang="0">
                      <a:pos x="903" y="282"/>
                    </a:cxn>
                    <a:cxn ang="0">
                      <a:pos x="57" y="424"/>
                    </a:cxn>
                    <a:cxn ang="0">
                      <a:pos x="53" y="384"/>
                    </a:cxn>
                    <a:cxn ang="0">
                      <a:pos x="863" y="242"/>
                    </a:cxn>
                    <a:cxn ang="0">
                      <a:pos x="893" y="145"/>
                    </a:cxn>
                    <a:cxn ang="0">
                      <a:pos x="840" y="57"/>
                    </a:cxn>
                    <a:cxn ang="0">
                      <a:pos x="0" y="185"/>
                    </a:cxn>
                    <a:cxn ang="0">
                      <a:pos x="0" y="131"/>
                    </a:cxn>
                    <a:cxn ang="0">
                      <a:pos x="0" y="131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8212" name="Freeform 36"/>
                <p:cNvSpPr/>
                <p:nvPr/>
              </p:nvSpPr>
              <p:spPr bwMode="auto">
                <a:xfrm>
                  <a:off x="717" y="3605"/>
                  <a:ext cx="244" cy="86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6" y="173"/>
                    </a:cxn>
                    <a:cxn ang="0">
                      <a:pos x="222" y="166"/>
                    </a:cxn>
                    <a:cxn ang="0">
                      <a:pos x="418" y="116"/>
                    </a:cxn>
                    <a:cxn ang="0">
                      <a:pos x="488" y="42"/>
                    </a:cxn>
                    <a:cxn ang="0">
                      <a:pos x="443" y="2"/>
                    </a:cxn>
                    <a:cxn ang="0">
                      <a:pos x="253" y="0"/>
                    </a:cxn>
                    <a:cxn ang="0">
                      <a:pos x="110" y="12"/>
                    </a:cxn>
                    <a:cxn ang="0">
                      <a:pos x="15" y="76"/>
                    </a:cxn>
                    <a:cxn ang="0">
                      <a:pos x="112" y="95"/>
                    </a:cxn>
                    <a:cxn ang="0">
                      <a:pos x="275" y="53"/>
                    </a:cxn>
                    <a:cxn ang="0">
                      <a:pos x="416" y="53"/>
                    </a:cxn>
                    <a:cxn ang="0">
                      <a:pos x="268" y="110"/>
                    </a:cxn>
                    <a:cxn ang="0">
                      <a:pos x="142" y="126"/>
                    </a:cxn>
                    <a:cxn ang="0">
                      <a:pos x="0" y="126"/>
                    </a:cxn>
                    <a:cxn ang="0">
                      <a:pos x="0" y="126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1058" name="Group 37"/>
          <p:cNvGrpSpPr/>
          <p:nvPr/>
        </p:nvGrpSpPr>
        <p:grpSpPr>
          <a:xfrm>
            <a:off x="8820150" y="836613"/>
            <a:ext cx="144463" cy="5588000"/>
            <a:chOff x="5468" y="1333"/>
            <a:chExt cx="243" cy="2714"/>
          </a:xfrm>
        </p:grpSpPr>
        <p:sp>
          <p:nvSpPr>
            <p:cNvPr id="178214" name="Freeform 38"/>
            <p:cNvSpPr/>
            <p:nvPr/>
          </p:nvSpPr>
          <p:spPr bwMode="auto">
            <a:xfrm flipH="1">
              <a:off x="5468" y="2620"/>
              <a:ext cx="206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215" name="Freeform 39"/>
            <p:cNvSpPr/>
            <p:nvPr/>
          </p:nvSpPr>
          <p:spPr bwMode="auto">
            <a:xfrm flipH="1">
              <a:off x="5505" y="1333"/>
              <a:ext cx="206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61" name="Group 67"/>
          <p:cNvGrpSpPr/>
          <p:nvPr/>
        </p:nvGrpSpPr>
        <p:grpSpPr>
          <a:xfrm rot="-2063393">
            <a:off x="8185150" y="-96837"/>
            <a:ext cx="833438" cy="803275"/>
            <a:chOff x="4609" y="57"/>
            <a:chExt cx="1373" cy="1204"/>
          </a:xfrm>
        </p:grpSpPr>
        <p:sp>
          <p:nvSpPr>
            <p:cNvPr id="178178" name="Freeform 2"/>
            <p:cNvSpPr/>
            <p:nvPr/>
          </p:nvSpPr>
          <p:spPr bwMode="auto">
            <a:xfrm rot="-3172564">
              <a:off x="4898" y="-11"/>
              <a:ext cx="733" cy="1313"/>
            </a:xfrm>
            <a:custGeom>
              <a:avLst/>
              <a:gdLst/>
              <a:ahLst/>
              <a:cxnLst>
                <a:cxn ang="0">
                  <a:pos x="2903" y="433"/>
                </a:cxn>
                <a:cxn ang="0">
                  <a:pos x="2565" y="80"/>
                </a:cxn>
                <a:cxn ang="0">
                  <a:pos x="2241" y="0"/>
                </a:cxn>
                <a:cxn ang="0">
                  <a:pos x="110" y="2811"/>
                </a:cxn>
                <a:cxn ang="0">
                  <a:pos x="110" y="3228"/>
                </a:cxn>
                <a:cxn ang="0">
                  <a:pos x="0" y="3631"/>
                </a:cxn>
                <a:cxn ang="0">
                  <a:pos x="72" y="3686"/>
                </a:cxn>
                <a:cxn ang="0">
                  <a:pos x="441" y="3355"/>
                </a:cxn>
                <a:cxn ang="0">
                  <a:pos x="740" y="3228"/>
                </a:cxn>
                <a:cxn ang="0">
                  <a:pos x="2903" y="433"/>
                </a:cxn>
                <a:cxn ang="0">
                  <a:pos x="2903" y="433"/>
                </a:cxn>
              </a:cxnLst>
              <a:rect l="0" t="0" r="r" b="b"/>
              <a:pathLst>
                <a:path w="2903" h="3686">
                  <a:moveTo>
                    <a:pt x="2903" y="433"/>
                  </a:moveTo>
                  <a:lnTo>
                    <a:pt x="2565" y="80"/>
                  </a:lnTo>
                  <a:lnTo>
                    <a:pt x="2241" y="0"/>
                  </a:lnTo>
                  <a:lnTo>
                    <a:pt x="110" y="2811"/>
                  </a:lnTo>
                  <a:lnTo>
                    <a:pt x="110" y="3228"/>
                  </a:lnTo>
                  <a:lnTo>
                    <a:pt x="0" y="3631"/>
                  </a:lnTo>
                  <a:lnTo>
                    <a:pt x="72" y="3686"/>
                  </a:lnTo>
                  <a:lnTo>
                    <a:pt x="441" y="3355"/>
                  </a:lnTo>
                  <a:lnTo>
                    <a:pt x="740" y="3228"/>
                  </a:lnTo>
                  <a:lnTo>
                    <a:pt x="2903" y="433"/>
                  </a:lnTo>
                  <a:lnTo>
                    <a:pt x="2903" y="4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184" name="Freeform 8"/>
            <p:cNvSpPr/>
            <p:nvPr/>
          </p:nvSpPr>
          <p:spPr bwMode="auto">
            <a:xfrm rot="-3172564">
              <a:off x="4954" y="14"/>
              <a:ext cx="733" cy="1321"/>
            </a:xfrm>
            <a:custGeom>
              <a:avLst/>
              <a:gdLst/>
              <a:ahLst/>
              <a:cxnLst>
                <a:cxn ang="0">
                  <a:pos x="2293" y="0"/>
                </a:cxn>
                <a:cxn ang="0">
                  <a:pos x="130" y="2835"/>
                </a:cxn>
                <a:cxn ang="0">
                  <a:pos x="131" y="3201"/>
                </a:cxn>
                <a:cxn ang="0">
                  <a:pos x="0" y="3633"/>
                </a:cxn>
                <a:cxn ang="0">
                  <a:pos x="50" y="3703"/>
                </a:cxn>
                <a:cxn ang="0">
                  <a:pos x="422" y="3352"/>
                </a:cxn>
                <a:cxn ang="0">
                  <a:pos x="763" y="3220"/>
                </a:cxn>
                <a:cxn ang="0">
                  <a:pos x="2911" y="428"/>
                </a:cxn>
                <a:cxn ang="0">
                  <a:pos x="2589" y="96"/>
                </a:cxn>
                <a:cxn ang="0">
                  <a:pos x="2293" y="0"/>
                </a:cxn>
                <a:cxn ang="0">
                  <a:pos x="2293" y="0"/>
                </a:cxn>
              </a:cxnLst>
              <a:rect l="0" t="0" r="r" b="b"/>
              <a:pathLst>
                <a:path w="2911" h="3703">
                  <a:moveTo>
                    <a:pt x="2293" y="0"/>
                  </a:moveTo>
                  <a:lnTo>
                    <a:pt x="130" y="2835"/>
                  </a:lnTo>
                  <a:lnTo>
                    <a:pt x="131" y="3201"/>
                  </a:lnTo>
                  <a:lnTo>
                    <a:pt x="0" y="3633"/>
                  </a:lnTo>
                  <a:lnTo>
                    <a:pt x="50" y="3703"/>
                  </a:lnTo>
                  <a:lnTo>
                    <a:pt x="422" y="3352"/>
                  </a:lnTo>
                  <a:lnTo>
                    <a:pt x="763" y="3220"/>
                  </a:lnTo>
                  <a:lnTo>
                    <a:pt x="2911" y="428"/>
                  </a:lnTo>
                  <a:lnTo>
                    <a:pt x="2589" y="96"/>
                  </a:lnTo>
                  <a:lnTo>
                    <a:pt x="2293" y="0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185" name="Freeform 9"/>
            <p:cNvSpPr/>
            <p:nvPr/>
          </p:nvSpPr>
          <p:spPr bwMode="auto">
            <a:xfrm rot="-3172564">
              <a:off x="4926" y="100"/>
              <a:ext cx="647" cy="991"/>
            </a:xfrm>
            <a:custGeom>
              <a:avLst/>
              <a:gdLst/>
              <a:ahLst/>
              <a:cxnLst>
                <a:cxn ang="0">
                  <a:pos x="0" y="2485"/>
                </a:cxn>
                <a:cxn ang="0">
                  <a:pos x="432" y="2553"/>
                </a:cxn>
                <a:cxn ang="0">
                  <a:pos x="736" y="2777"/>
                </a:cxn>
                <a:cxn ang="0">
                  <a:pos x="2561" y="399"/>
                </a:cxn>
                <a:cxn ang="0">
                  <a:pos x="2118" y="82"/>
                </a:cxn>
                <a:cxn ang="0">
                  <a:pos x="1898" y="0"/>
                </a:cxn>
                <a:cxn ang="0">
                  <a:pos x="0" y="2485"/>
                </a:cxn>
                <a:cxn ang="0">
                  <a:pos x="0" y="2485"/>
                </a:cxn>
              </a:cxnLst>
              <a:rect l="0" t="0" r="r" b="b"/>
              <a:pathLst>
                <a:path w="2561" h="2777">
                  <a:moveTo>
                    <a:pt x="0" y="2485"/>
                  </a:moveTo>
                  <a:lnTo>
                    <a:pt x="432" y="2553"/>
                  </a:lnTo>
                  <a:lnTo>
                    <a:pt x="736" y="2777"/>
                  </a:lnTo>
                  <a:lnTo>
                    <a:pt x="2561" y="399"/>
                  </a:lnTo>
                  <a:lnTo>
                    <a:pt x="2118" y="82"/>
                  </a:lnTo>
                  <a:lnTo>
                    <a:pt x="1898" y="0"/>
                  </a:lnTo>
                  <a:lnTo>
                    <a:pt x="0" y="2485"/>
                  </a:lnTo>
                  <a:lnTo>
                    <a:pt x="0" y="248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65" name="Group 40"/>
            <p:cNvGrpSpPr/>
            <p:nvPr/>
          </p:nvGrpSpPr>
          <p:grpSpPr>
            <a:xfrm>
              <a:off x="4610" y="57"/>
              <a:ext cx="1344" cy="1204"/>
              <a:chOff x="4610" y="57"/>
              <a:chExt cx="1344" cy="1204"/>
            </a:xfrm>
          </p:grpSpPr>
          <p:grpSp>
            <p:nvGrpSpPr>
              <p:cNvPr id="1066" name="Group 41"/>
              <p:cNvGrpSpPr/>
              <p:nvPr userDrawn="1"/>
            </p:nvGrpSpPr>
            <p:grpSpPr>
              <a:xfrm>
                <a:off x="4610" y="57"/>
                <a:ext cx="1344" cy="1204"/>
                <a:chOff x="4610" y="57"/>
                <a:chExt cx="1344" cy="1204"/>
              </a:xfrm>
            </p:grpSpPr>
            <p:sp>
              <p:nvSpPr>
                <p:cNvPr id="178218" name="Freeform 42"/>
                <p:cNvSpPr/>
                <p:nvPr/>
              </p:nvSpPr>
              <p:spPr bwMode="auto">
                <a:xfrm rot="-3172564">
                  <a:off x="5424" y="1071"/>
                  <a:ext cx="64" cy="290"/>
                </a:xfrm>
                <a:custGeom>
                  <a:avLst/>
                  <a:gdLst/>
                  <a:ahLst/>
                  <a:cxnLst>
                    <a:cxn ang="0">
                      <a:pos x="123" y="9"/>
                    </a:cxn>
                    <a:cxn ang="0">
                      <a:pos x="131" y="342"/>
                    </a:cxn>
                    <a:cxn ang="0">
                      <a:pos x="0" y="806"/>
                    </a:cxn>
                    <a:cxn ang="0">
                      <a:pos x="79" y="789"/>
                    </a:cxn>
                    <a:cxn ang="0">
                      <a:pos x="218" y="376"/>
                    </a:cxn>
                    <a:cxn ang="0">
                      <a:pos x="245" y="0"/>
                    </a:cxn>
                    <a:cxn ang="0">
                      <a:pos x="123" y="9"/>
                    </a:cxn>
                    <a:cxn ang="0">
                      <a:pos x="123" y="9"/>
                    </a:cxn>
                  </a:cxnLst>
                  <a:rect l="0" t="0" r="r" b="b"/>
                  <a:pathLst>
                    <a:path w="245" h="806">
                      <a:moveTo>
                        <a:pt x="123" y="9"/>
                      </a:moveTo>
                      <a:lnTo>
                        <a:pt x="131" y="342"/>
                      </a:lnTo>
                      <a:lnTo>
                        <a:pt x="0" y="806"/>
                      </a:lnTo>
                      <a:lnTo>
                        <a:pt x="79" y="789"/>
                      </a:lnTo>
                      <a:lnTo>
                        <a:pt x="218" y="376"/>
                      </a:lnTo>
                      <a:lnTo>
                        <a:pt x="245" y="0"/>
                      </a:lnTo>
                      <a:lnTo>
                        <a:pt x="123" y="9"/>
                      </a:lnTo>
                      <a:lnTo>
                        <a:pt x="123" y="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1068" name="Group 43"/>
                <p:cNvGrpSpPr/>
                <p:nvPr userDrawn="1"/>
              </p:nvGrpSpPr>
              <p:grpSpPr>
                <a:xfrm>
                  <a:off x="4610" y="57"/>
                  <a:ext cx="1344" cy="985"/>
                  <a:chOff x="4610" y="57"/>
                  <a:chExt cx="1344" cy="985"/>
                </a:xfrm>
              </p:grpSpPr>
              <p:sp>
                <p:nvSpPr>
                  <p:cNvPr id="178220" name="Freeform 44"/>
                  <p:cNvSpPr/>
                  <p:nvPr/>
                </p:nvSpPr>
                <p:spPr bwMode="auto">
                  <a:xfrm rot="-3172564">
                    <a:off x="4966" y="53"/>
                    <a:ext cx="150" cy="12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98" y="184"/>
                      </a:cxn>
                      <a:cxn ang="0">
                        <a:pos x="500" y="349"/>
                      </a:cxn>
                      <a:cxn ang="0">
                        <a:pos x="604" y="140"/>
                      </a:cxn>
                      <a:cxn ang="0">
                        <a:pos x="359" y="9"/>
                      </a:cxn>
                      <a:cxn ang="0">
                        <a:pos x="464" y="184"/>
                      </a:cxn>
                      <a:cxn ang="0">
                        <a:pos x="131" y="17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604" h="349">
                        <a:moveTo>
                          <a:pt x="0" y="0"/>
                        </a:moveTo>
                        <a:lnTo>
                          <a:pt x="298" y="184"/>
                        </a:lnTo>
                        <a:lnTo>
                          <a:pt x="500" y="349"/>
                        </a:lnTo>
                        <a:lnTo>
                          <a:pt x="604" y="140"/>
                        </a:lnTo>
                        <a:lnTo>
                          <a:pt x="359" y="9"/>
                        </a:lnTo>
                        <a:lnTo>
                          <a:pt x="464" y="184"/>
                        </a:lnTo>
                        <a:lnTo>
                          <a:pt x="131" y="17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78221" name="Freeform 45"/>
                  <p:cNvSpPr/>
                  <p:nvPr/>
                </p:nvSpPr>
                <p:spPr bwMode="auto">
                  <a:xfrm rot="-3172564">
                    <a:off x="5038" y="302"/>
                    <a:ext cx="271" cy="439"/>
                  </a:xfrm>
                  <a:custGeom>
                    <a:avLst/>
                    <a:gdLst/>
                    <a:ahLst/>
                    <a:cxnLst>
                      <a:cxn ang="0">
                        <a:pos x="741" y="129"/>
                      </a:cxn>
                      <a:cxn ang="0">
                        <a:pos x="485" y="352"/>
                      </a:cxn>
                      <a:cxn ang="0">
                        <a:pos x="163" y="762"/>
                      </a:cxn>
                      <a:cxn ang="0">
                        <a:pos x="0" y="1101"/>
                      </a:cxn>
                      <a:cxn ang="0">
                        <a:pos x="59" y="1230"/>
                      </a:cxn>
                      <a:cxn ang="0">
                        <a:pos x="262" y="1201"/>
                      </a:cxn>
                      <a:cxn ang="0">
                        <a:pos x="578" y="914"/>
                      </a:cxn>
                      <a:cxn ang="0">
                        <a:pos x="876" y="534"/>
                      </a:cxn>
                      <a:cxn ang="0">
                        <a:pos x="1034" y="270"/>
                      </a:cxn>
                      <a:cxn ang="0">
                        <a:pos x="1064" y="84"/>
                      </a:cxn>
                      <a:cxn ang="0">
                        <a:pos x="977" y="0"/>
                      </a:cxn>
                      <a:cxn ang="0">
                        <a:pos x="836" y="65"/>
                      </a:cxn>
                      <a:cxn ang="0">
                        <a:pos x="969" y="107"/>
                      </a:cxn>
                      <a:cxn ang="0">
                        <a:pos x="876" y="352"/>
                      </a:cxn>
                      <a:cxn ang="0">
                        <a:pos x="690" y="656"/>
                      </a:cxn>
                      <a:cxn ang="0">
                        <a:pos x="350" y="1008"/>
                      </a:cxn>
                      <a:cxn ang="0">
                        <a:pos x="116" y="1114"/>
                      </a:cxn>
                      <a:cxn ang="0">
                        <a:pos x="135" y="943"/>
                      </a:cxn>
                      <a:cxn ang="0">
                        <a:pos x="437" y="504"/>
                      </a:cxn>
                      <a:cxn ang="0">
                        <a:pos x="831" y="118"/>
                      </a:cxn>
                      <a:cxn ang="0">
                        <a:pos x="741" y="129"/>
                      </a:cxn>
                      <a:cxn ang="0">
                        <a:pos x="741" y="129"/>
                      </a:cxn>
                    </a:cxnLst>
                    <a:rect l="0" t="0" r="r" b="b"/>
                    <a:pathLst>
                      <a:path w="1064" h="1230">
                        <a:moveTo>
                          <a:pt x="741" y="129"/>
                        </a:moveTo>
                        <a:lnTo>
                          <a:pt x="485" y="352"/>
                        </a:lnTo>
                        <a:lnTo>
                          <a:pt x="163" y="762"/>
                        </a:lnTo>
                        <a:lnTo>
                          <a:pt x="0" y="1101"/>
                        </a:lnTo>
                        <a:lnTo>
                          <a:pt x="59" y="1230"/>
                        </a:lnTo>
                        <a:lnTo>
                          <a:pt x="262" y="1201"/>
                        </a:lnTo>
                        <a:lnTo>
                          <a:pt x="578" y="914"/>
                        </a:lnTo>
                        <a:lnTo>
                          <a:pt x="876" y="534"/>
                        </a:lnTo>
                        <a:lnTo>
                          <a:pt x="1034" y="270"/>
                        </a:lnTo>
                        <a:lnTo>
                          <a:pt x="1064" y="84"/>
                        </a:lnTo>
                        <a:lnTo>
                          <a:pt x="977" y="0"/>
                        </a:lnTo>
                        <a:lnTo>
                          <a:pt x="836" y="65"/>
                        </a:lnTo>
                        <a:lnTo>
                          <a:pt x="969" y="107"/>
                        </a:lnTo>
                        <a:lnTo>
                          <a:pt x="876" y="352"/>
                        </a:lnTo>
                        <a:lnTo>
                          <a:pt x="690" y="656"/>
                        </a:lnTo>
                        <a:lnTo>
                          <a:pt x="350" y="1008"/>
                        </a:lnTo>
                        <a:lnTo>
                          <a:pt x="116" y="1114"/>
                        </a:lnTo>
                        <a:lnTo>
                          <a:pt x="135" y="943"/>
                        </a:lnTo>
                        <a:lnTo>
                          <a:pt x="437" y="504"/>
                        </a:lnTo>
                        <a:lnTo>
                          <a:pt x="831" y="118"/>
                        </a:lnTo>
                        <a:lnTo>
                          <a:pt x="741" y="129"/>
                        </a:lnTo>
                        <a:lnTo>
                          <a:pt x="741" y="12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78222" name="Freeform 46"/>
                  <p:cNvSpPr/>
                  <p:nvPr/>
                </p:nvSpPr>
                <p:spPr bwMode="auto">
                  <a:xfrm rot="-3172564">
                    <a:off x="4835" y="152"/>
                    <a:ext cx="504" cy="897"/>
                  </a:xfrm>
                  <a:custGeom>
                    <a:avLst/>
                    <a:gdLst/>
                    <a:ahLst/>
                    <a:cxnLst>
                      <a:cxn ang="0">
                        <a:pos x="1941" y="0"/>
                      </a:cxn>
                      <a:cxn ang="0">
                        <a:pos x="0" y="2521"/>
                      </a:cxn>
                      <a:cxn ang="0">
                        <a:pos x="192" y="2450"/>
                      </a:cxn>
                      <a:cxn ang="0">
                        <a:pos x="2002" y="61"/>
                      </a:cxn>
                      <a:cxn ang="0">
                        <a:pos x="1941" y="0"/>
                      </a:cxn>
                      <a:cxn ang="0">
                        <a:pos x="1941" y="0"/>
                      </a:cxn>
                    </a:cxnLst>
                    <a:rect l="0" t="0" r="r" b="b"/>
                    <a:pathLst>
                      <a:path w="2002" h="2521">
                        <a:moveTo>
                          <a:pt x="1941" y="0"/>
                        </a:moveTo>
                        <a:lnTo>
                          <a:pt x="0" y="2521"/>
                        </a:lnTo>
                        <a:lnTo>
                          <a:pt x="192" y="2450"/>
                        </a:lnTo>
                        <a:lnTo>
                          <a:pt x="2002" y="61"/>
                        </a:lnTo>
                        <a:lnTo>
                          <a:pt x="1941" y="0"/>
                        </a:lnTo>
                        <a:lnTo>
                          <a:pt x="1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78223" name="Freeform 47"/>
                  <p:cNvSpPr/>
                  <p:nvPr/>
                </p:nvSpPr>
                <p:spPr bwMode="auto">
                  <a:xfrm rot="-3172564">
                    <a:off x="4897" y="-29"/>
                    <a:ext cx="759" cy="1344"/>
                  </a:xfrm>
                  <a:custGeom>
                    <a:avLst/>
                    <a:gdLst/>
                    <a:ahLst/>
                    <a:cxnLst>
                      <a:cxn ang="0">
                        <a:pos x="95" y="2844"/>
                      </a:cxn>
                      <a:cxn ang="0">
                        <a:pos x="394" y="2834"/>
                      </a:cxn>
                      <a:cxn ang="0">
                        <a:pos x="821" y="3009"/>
                      </a:cxn>
                      <a:cxn ang="0">
                        <a:pos x="681" y="2817"/>
                      </a:cxn>
                      <a:cxn ang="0">
                        <a:pos x="367" y="2703"/>
                      </a:cxn>
                      <a:cxn ang="0">
                        <a:pos x="637" y="2720"/>
                      </a:cxn>
                      <a:cxn ang="0">
                        <a:pos x="979" y="2870"/>
                      </a:cxn>
                      <a:cxn ang="0">
                        <a:pos x="2859" y="420"/>
                      </a:cxn>
                      <a:cxn ang="0">
                        <a:pos x="2578" y="148"/>
                      </a:cxn>
                      <a:cxn ang="0">
                        <a:pos x="2308" y="0"/>
                      </a:cxn>
                      <a:cxn ang="0">
                        <a:pos x="2692" y="78"/>
                      </a:cxn>
                      <a:cxn ang="0">
                        <a:pos x="3007" y="428"/>
                      </a:cxn>
                      <a:cxn ang="0">
                        <a:pos x="831" y="3273"/>
                      </a:cxn>
                      <a:cxn ang="0">
                        <a:pos x="481" y="3412"/>
                      </a:cxn>
                      <a:cxn ang="0">
                        <a:pos x="105" y="3771"/>
                      </a:cxn>
                      <a:cxn ang="0">
                        <a:pos x="0" y="3667"/>
                      </a:cxn>
                      <a:cxn ang="0">
                        <a:pos x="131" y="3631"/>
                      </a:cxn>
                      <a:cxn ang="0">
                        <a:pos x="376" y="3385"/>
                      </a:cxn>
                      <a:cxn ang="0">
                        <a:pos x="165" y="3273"/>
                      </a:cxn>
                      <a:cxn ang="0">
                        <a:pos x="165" y="3176"/>
                      </a:cxn>
                      <a:cxn ang="0">
                        <a:pos x="411" y="3298"/>
                      </a:cxn>
                      <a:cxn ang="0">
                        <a:pos x="411" y="3186"/>
                      </a:cxn>
                      <a:cxn ang="0">
                        <a:pos x="603" y="3220"/>
                      </a:cxn>
                      <a:cxn ang="0">
                        <a:pos x="428" y="3079"/>
                      </a:cxn>
                      <a:cxn ang="0">
                        <a:pos x="629" y="3062"/>
                      </a:cxn>
                      <a:cxn ang="0">
                        <a:pos x="95" y="2844"/>
                      </a:cxn>
                      <a:cxn ang="0">
                        <a:pos x="95" y="2844"/>
                      </a:cxn>
                    </a:cxnLst>
                    <a:rect l="0" t="0" r="r" b="b"/>
                    <a:pathLst>
                      <a:path w="3007" h="3771">
                        <a:moveTo>
                          <a:pt x="95" y="2844"/>
                        </a:moveTo>
                        <a:lnTo>
                          <a:pt x="394" y="2834"/>
                        </a:lnTo>
                        <a:lnTo>
                          <a:pt x="821" y="3009"/>
                        </a:lnTo>
                        <a:lnTo>
                          <a:pt x="681" y="2817"/>
                        </a:lnTo>
                        <a:lnTo>
                          <a:pt x="367" y="2703"/>
                        </a:lnTo>
                        <a:lnTo>
                          <a:pt x="637" y="2720"/>
                        </a:lnTo>
                        <a:lnTo>
                          <a:pt x="979" y="2870"/>
                        </a:lnTo>
                        <a:lnTo>
                          <a:pt x="2859" y="420"/>
                        </a:lnTo>
                        <a:lnTo>
                          <a:pt x="2578" y="148"/>
                        </a:lnTo>
                        <a:lnTo>
                          <a:pt x="2308" y="0"/>
                        </a:lnTo>
                        <a:lnTo>
                          <a:pt x="2692" y="78"/>
                        </a:lnTo>
                        <a:lnTo>
                          <a:pt x="3007" y="428"/>
                        </a:lnTo>
                        <a:lnTo>
                          <a:pt x="831" y="3273"/>
                        </a:lnTo>
                        <a:lnTo>
                          <a:pt x="481" y="3412"/>
                        </a:lnTo>
                        <a:lnTo>
                          <a:pt x="105" y="3771"/>
                        </a:lnTo>
                        <a:lnTo>
                          <a:pt x="0" y="3667"/>
                        </a:lnTo>
                        <a:lnTo>
                          <a:pt x="131" y="3631"/>
                        </a:lnTo>
                        <a:lnTo>
                          <a:pt x="376" y="3385"/>
                        </a:lnTo>
                        <a:lnTo>
                          <a:pt x="165" y="3273"/>
                        </a:lnTo>
                        <a:lnTo>
                          <a:pt x="165" y="3176"/>
                        </a:lnTo>
                        <a:lnTo>
                          <a:pt x="411" y="3298"/>
                        </a:lnTo>
                        <a:lnTo>
                          <a:pt x="411" y="3186"/>
                        </a:lnTo>
                        <a:lnTo>
                          <a:pt x="603" y="3220"/>
                        </a:lnTo>
                        <a:lnTo>
                          <a:pt x="428" y="3079"/>
                        </a:lnTo>
                        <a:lnTo>
                          <a:pt x="629" y="3062"/>
                        </a:lnTo>
                        <a:lnTo>
                          <a:pt x="95" y="2844"/>
                        </a:lnTo>
                        <a:lnTo>
                          <a:pt x="95" y="284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78224" name="Freeform 48"/>
                  <p:cNvSpPr/>
                  <p:nvPr/>
                </p:nvSpPr>
                <p:spPr bwMode="auto">
                  <a:xfrm rot="-3172564">
                    <a:off x="5300" y="865"/>
                    <a:ext cx="169" cy="123"/>
                  </a:xfrm>
                  <a:custGeom>
                    <a:avLst/>
                    <a:gdLst/>
                    <a:ahLst/>
                    <a:cxnLst>
                      <a:cxn ang="0">
                        <a:pos x="0" y="80"/>
                      </a:cxn>
                      <a:cxn ang="0">
                        <a:pos x="255" y="106"/>
                      </a:cxn>
                      <a:cxn ang="0">
                        <a:pos x="639" y="342"/>
                      </a:cxn>
                      <a:cxn ang="0">
                        <a:pos x="673" y="289"/>
                      </a:cxn>
                      <a:cxn ang="0">
                        <a:pos x="447" y="114"/>
                      </a:cxn>
                      <a:cxn ang="0">
                        <a:pos x="26" y="0"/>
                      </a:cxn>
                      <a:cxn ang="0">
                        <a:pos x="0" y="80"/>
                      </a:cxn>
                      <a:cxn ang="0">
                        <a:pos x="0" y="80"/>
                      </a:cxn>
                    </a:cxnLst>
                    <a:rect l="0" t="0" r="r" b="b"/>
                    <a:pathLst>
                      <a:path w="673" h="342">
                        <a:moveTo>
                          <a:pt x="0" y="80"/>
                        </a:moveTo>
                        <a:lnTo>
                          <a:pt x="255" y="106"/>
                        </a:lnTo>
                        <a:lnTo>
                          <a:pt x="639" y="342"/>
                        </a:lnTo>
                        <a:lnTo>
                          <a:pt x="673" y="289"/>
                        </a:lnTo>
                        <a:lnTo>
                          <a:pt x="447" y="114"/>
                        </a:lnTo>
                        <a:lnTo>
                          <a:pt x="26" y="0"/>
                        </a:lnTo>
                        <a:lnTo>
                          <a:pt x="0" y="80"/>
                        </a:lnTo>
                        <a:lnTo>
                          <a:pt x="0" y="8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78225" name="Freeform 49"/>
                  <p:cNvSpPr/>
                  <p:nvPr/>
                </p:nvSpPr>
                <p:spPr bwMode="auto">
                  <a:xfrm rot="-3172564">
                    <a:off x="5254" y="772"/>
                    <a:ext cx="183" cy="146"/>
                  </a:xfrm>
                  <a:custGeom>
                    <a:avLst/>
                    <a:gdLst/>
                    <a:ahLst/>
                    <a:cxnLst>
                      <a:cxn ang="0">
                        <a:pos x="0" y="78"/>
                      </a:cxn>
                      <a:cxn ang="0">
                        <a:pos x="340" y="148"/>
                      </a:cxn>
                      <a:cxn ang="0">
                        <a:pos x="638" y="403"/>
                      </a:cxn>
                      <a:cxn ang="0">
                        <a:pos x="716" y="296"/>
                      </a:cxn>
                      <a:cxn ang="0">
                        <a:pos x="420" y="114"/>
                      </a:cxn>
                      <a:cxn ang="0">
                        <a:pos x="70" y="0"/>
                      </a:cxn>
                      <a:cxn ang="0">
                        <a:pos x="0" y="78"/>
                      </a:cxn>
                      <a:cxn ang="0">
                        <a:pos x="0" y="78"/>
                      </a:cxn>
                    </a:cxnLst>
                    <a:rect l="0" t="0" r="r" b="b"/>
                    <a:pathLst>
                      <a:path w="716" h="403">
                        <a:moveTo>
                          <a:pt x="0" y="78"/>
                        </a:moveTo>
                        <a:lnTo>
                          <a:pt x="340" y="148"/>
                        </a:lnTo>
                        <a:lnTo>
                          <a:pt x="638" y="403"/>
                        </a:lnTo>
                        <a:lnTo>
                          <a:pt x="716" y="296"/>
                        </a:lnTo>
                        <a:lnTo>
                          <a:pt x="420" y="114"/>
                        </a:lnTo>
                        <a:lnTo>
                          <a:pt x="70" y="0"/>
                        </a:lnTo>
                        <a:lnTo>
                          <a:pt x="0" y="78"/>
                        </a:lnTo>
                        <a:lnTo>
                          <a:pt x="0" y="7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78226" name="Freeform 50"/>
                  <p:cNvSpPr/>
                  <p:nvPr/>
                </p:nvSpPr>
                <p:spPr bwMode="auto">
                  <a:xfrm rot="-3172564">
                    <a:off x="4980" y="173"/>
                    <a:ext cx="181" cy="144"/>
                  </a:xfrm>
                  <a:custGeom>
                    <a:avLst/>
                    <a:gdLst/>
                    <a:ahLst/>
                    <a:cxnLst>
                      <a:cxn ang="0">
                        <a:pos x="0" y="78"/>
                      </a:cxn>
                      <a:cxn ang="0">
                        <a:pos x="316" y="139"/>
                      </a:cxn>
                      <a:cxn ang="0">
                        <a:pos x="649" y="411"/>
                      </a:cxn>
                      <a:cxn ang="0">
                        <a:pos x="717" y="314"/>
                      </a:cxn>
                      <a:cxn ang="0">
                        <a:pos x="394" y="87"/>
                      </a:cxn>
                      <a:cxn ang="0">
                        <a:pos x="54" y="0"/>
                      </a:cxn>
                      <a:cxn ang="0">
                        <a:pos x="0" y="78"/>
                      </a:cxn>
                      <a:cxn ang="0">
                        <a:pos x="0" y="78"/>
                      </a:cxn>
                    </a:cxnLst>
                    <a:rect l="0" t="0" r="r" b="b"/>
                    <a:pathLst>
                      <a:path w="717" h="411">
                        <a:moveTo>
                          <a:pt x="0" y="78"/>
                        </a:moveTo>
                        <a:lnTo>
                          <a:pt x="316" y="139"/>
                        </a:lnTo>
                        <a:lnTo>
                          <a:pt x="649" y="411"/>
                        </a:lnTo>
                        <a:lnTo>
                          <a:pt x="717" y="314"/>
                        </a:lnTo>
                        <a:lnTo>
                          <a:pt x="394" y="87"/>
                        </a:lnTo>
                        <a:lnTo>
                          <a:pt x="54" y="0"/>
                        </a:lnTo>
                        <a:lnTo>
                          <a:pt x="0" y="78"/>
                        </a:lnTo>
                        <a:lnTo>
                          <a:pt x="0" y="7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78227" name="Freeform 51"/>
                  <p:cNvSpPr/>
                  <p:nvPr/>
                </p:nvSpPr>
                <p:spPr bwMode="auto">
                  <a:xfrm rot="-3172564">
                    <a:off x="4944" y="136"/>
                    <a:ext cx="178" cy="139"/>
                  </a:xfrm>
                  <a:custGeom>
                    <a:avLst/>
                    <a:gdLst/>
                    <a:ahLst/>
                    <a:cxnLst>
                      <a:cxn ang="0">
                        <a:pos x="0" y="88"/>
                      </a:cxn>
                      <a:cxn ang="0">
                        <a:pos x="272" y="131"/>
                      </a:cxn>
                      <a:cxn ang="0">
                        <a:pos x="665" y="386"/>
                      </a:cxn>
                      <a:cxn ang="0">
                        <a:pos x="709" y="308"/>
                      </a:cxn>
                      <a:cxn ang="0">
                        <a:pos x="306" y="53"/>
                      </a:cxn>
                      <a:cxn ang="0">
                        <a:pos x="43" y="0"/>
                      </a:cxn>
                      <a:cxn ang="0">
                        <a:pos x="0" y="88"/>
                      </a:cxn>
                      <a:cxn ang="0">
                        <a:pos x="0" y="88"/>
                      </a:cxn>
                    </a:cxnLst>
                    <a:rect l="0" t="0" r="r" b="b"/>
                    <a:pathLst>
                      <a:path w="709" h="386">
                        <a:moveTo>
                          <a:pt x="0" y="88"/>
                        </a:moveTo>
                        <a:lnTo>
                          <a:pt x="272" y="131"/>
                        </a:lnTo>
                        <a:lnTo>
                          <a:pt x="665" y="386"/>
                        </a:lnTo>
                        <a:lnTo>
                          <a:pt x="709" y="308"/>
                        </a:lnTo>
                        <a:lnTo>
                          <a:pt x="306" y="53"/>
                        </a:lnTo>
                        <a:lnTo>
                          <a:pt x="43" y="0"/>
                        </a:lnTo>
                        <a:lnTo>
                          <a:pt x="0" y="88"/>
                        </a:lnTo>
                        <a:lnTo>
                          <a:pt x="0" y="8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  <p:sp>
            <p:nvSpPr>
              <p:cNvPr id="178228" name="Line 52"/>
              <p:cNvSpPr>
                <a:spLocks noChangeShapeType="1"/>
              </p:cNvSpPr>
              <p:nvPr/>
            </p:nvSpPr>
            <p:spPr bwMode="auto">
              <a:xfrm>
                <a:off x="4869" y="82"/>
                <a:ext cx="42" cy="9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pic>
        <p:nvPicPr>
          <p:cNvPr id="1078" name="Picture 62" descr="院徽组合11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5299" b="-32095"/>
          <a:stretch>
            <a:fillRect/>
          </a:stretch>
        </p:blipFill>
        <p:spPr>
          <a:xfrm>
            <a:off x="6877050" y="6192838"/>
            <a:ext cx="2087563" cy="6207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9" name="图片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75" y="1588"/>
            <a:ext cx="1497013" cy="14287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080" name="直接连接符 60"/>
          <p:cNvCxnSpPr/>
          <p:nvPr/>
        </p:nvCxnSpPr>
        <p:spPr>
          <a:xfrm>
            <a:off x="1071563" y="1357313"/>
            <a:ext cx="6072187" cy="1587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blinds dir="vert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anose="030F0702030302020204" pitchFamily="66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anose="030F0702030302020204" pitchFamily="66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anose="030F0702030302020204" pitchFamily="66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anose="030F0702030302020204" pitchFamily="66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anose="030F0702030302020204" pitchFamily="66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anose="030F0702030302020204" pitchFamily="66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anose="030F0702030302020204" pitchFamily="66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anose="030F0702030302020204" pitchFamily="66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3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0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27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3.wmf"/><Relationship Id="rId1" Type="http://schemas.openxmlformats.org/officeDocument/2006/relationships/oleObject" Target="../embeddings/oleObject3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3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6.wmf"/><Relationship Id="rId14" Type="http://schemas.openxmlformats.org/officeDocument/2006/relationships/vmlDrawing" Target="../drawings/vmlDrawing1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39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34.bin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2.wmf"/><Relationship Id="rId1" Type="http://schemas.openxmlformats.org/officeDocument/2006/relationships/oleObject" Target="../embeddings/oleObject40.bin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8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5.jpeg"/><Relationship Id="rId2" Type="http://schemas.openxmlformats.org/officeDocument/2006/relationships/image" Target="../media/image44.wmf"/><Relationship Id="rId1" Type="http://schemas.openxmlformats.org/officeDocument/2006/relationships/oleObject" Target="../embeddings/oleObject42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6.wmf"/><Relationship Id="rId1" Type="http://schemas.openxmlformats.org/officeDocument/2006/relationships/oleObject" Target="../embeddings/oleObject4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0.jpeg"/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image" Target="../media/image47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8"/>
          <p:cNvSpPr/>
          <p:nvPr/>
        </p:nvSpPr>
        <p:spPr>
          <a:xfrm>
            <a:off x="0" y="0"/>
            <a:ext cx="9144000" cy="37893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zh-CN" dirty="0">
              <a:solidFill>
                <a:schemeClr val="bg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7170" name="Picture 7" descr="1135a"/>
          <p:cNvPicPr>
            <a:picLocks noChangeAspect="1"/>
          </p:cNvPicPr>
          <p:nvPr/>
        </p:nvPicPr>
        <p:blipFill>
          <a:blip r:embed="rId1">
            <a:lum contrast="6000"/>
          </a:blip>
          <a:stretch>
            <a:fillRect/>
          </a:stretch>
        </p:blipFill>
        <p:spPr>
          <a:xfrm>
            <a:off x="0" y="3789363"/>
            <a:ext cx="9144000" cy="3068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Rectangle 2"/>
          <p:cNvSpPr>
            <a:spLocks noGrp="1"/>
          </p:cNvSpPr>
          <p:nvPr>
            <p:ph type="ctrTitle"/>
          </p:nvPr>
        </p:nvSpPr>
        <p:spPr>
          <a:xfrm>
            <a:off x="684213" y="981075"/>
            <a:ext cx="7848600" cy="1368425"/>
          </a:xfrm>
          <a:ln/>
        </p:spPr>
        <p:txBody>
          <a:bodyPr wrap="square" lIns="91440" tIns="45720" rIns="91440" bIns="45720" anchor="b"/>
          <a:p>
            <a:pPr algn="ctr" eaLnBrk="1" hangingPunct="1">
              <a:lnSpc>
                <a:spcPct val="125000"/>
              </a:lnSpc>
            </a:pPr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 信 原 理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2781300"/>
            <a:ext cx="6400800" cy="2495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武汉大学电子信息学院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郑 建 生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13986013553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wdzjs@163.com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1476375" y="620713"/>
            <a:ext cx="3024188" cy="576262"/>
          </a:xfrm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双正交编码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374650" y="1393825"/>
            <a:ext cx="8366125" cy="4070350"/>
          </a:xfrm>
          <a:ln/>
        </p:spPr>
        <p:txBody>
          <a:bodyPr wrap="square" lIns="91440" tIns="45720" rIns="91440" bIns="45720" anchor="t"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由正交编码和其反码就构成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双正交编码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正交码＋正交码的反码＝双正交码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(t)=(0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(t)=(1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s</a:t>
            </a:r>
            <a:r>
              <a:rPr lang="en-US" altLang="zh-CN" sz="2000" baseline="-25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(t)=(0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(t)=(1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0)  =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双正交码</a:t>
            </a:r>
            <a:endParaRPr lang="zh-CN" altLang="en-US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(t)=(0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(t)=(1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s</a:t>
            </a:r>
            <a:r>
              <a:rPr lang="en-US" altLang="zh-CN" sz="2000" baseline="-25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(t)=(0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(t)=(1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这个编码中共有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个码组，码长为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，任意两个码组之间的互相关系数为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387" name="组合 1"/>
          <p:cNvGrpSpPr/>
          <p:nvPr/>
        </p:nvGrpSpPr>
        <p:grpSpPr>
          <a:xfrm>
            <a:off x="3913188" y="2470150"/>
            <a:ext cx="349250" cy="1411288"/>
            <a:chOff x="6632" y="4099"/>
            <a:chExt cx="681" cy="2020"/>
          </a:xfrm>
        </p:grpSpPr>
        <p:sp>
          <p:nvSpPr>
            <p:cNvPr id="16388" name="Line 4"/>
            <p:cNvSpPr/>
            <p:nvPr/>
          </p:nvSpPr>
          <p:spPr>
            <a:xfrm>
              <a:off x="6633" y="6118"/>
              <a:ext cx="543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89" name="Line 5"/>
            <p:cNvSpPr/>
            <p:nvPr/>
          </p:nvSpPr>
          <p:spPr>
            <a:xfrm>
              <a:off x="6633" y="4099"/>
              <a:ext cx="6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0" name="Line 6"/>
            <p:cNvSpPr/>
            <p:nvPr/>
          </p:nvSpPr>
          <p:spPr>
            <a:xfrm>
              <a:off x="6633" y="4750"/>
              <a:ext cx="6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1" name="Line 7"/>
            <p:cNvSpPr/>
            <p:nvPr/>
          </p:nvSpPr>
          <p:spPr>
            <a:xfrm>
              <a:off x="6632" y="5400"/>
              <a:ext cx="6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3"/>
          <p:cNvSpPr>
            <a:spLocks noGrp="1"/>
          </p:cNvSpPr>
          <p:nvPr>
            <p:ph type="body" sz="half" idx="1"/>
          </p:nvPr>
        </p:nvSpPr>
        <p:spPr>
          <a:xfrm>
            <a:off x="330200" y="1412875"/>
            <a:ext cx="8418513" cy="4603750"/>
          </a:xfrm>
          <a:ln/>
        </p:spPr>
        <p:txBody>
          <a:bodyPr wrap="square" lIns="91440" tIns="45720" rIns="91440" bIns="45720" anchor="t"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矩阵是一方阵，仅由元素＋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构成，其各行和各列是相互正交的，最低阶的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阶的，即：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运算关系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阶数为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的幂的高阶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矩阵可以从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递推关系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得到：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=H</a:t>
            </a:r>
            <a:r>
              <a:rPr lang="en-US" altLang="zh-CN" sz="20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N/2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H</a:t>
            </a:r>
            <a:r>
              <a:rPr lang="en-US" altLang="zh-CN" sz="20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000" b="1" baseline="-25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式中：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    为直积：就是将矩阵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中的每一个元素用矩阵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N/2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 哈达玛矩阵－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Oval 6"/>
          <p:cNvSpPr/>
          <p:nvPr/>
        </p:nvSpPr>
        <p:spPr>
          <a:xfrm>
            <a:off x="6997700" y="4073525"/>
            <a:ext cx="214313" cy="23018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x</a:t>
            </a:r>
            <a:endParaRPr lang="en-US" altLang="zh-CN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7412" name="Oval 7"/>
          <p:cNvSpPr/>
          <p:nvPr/>
        </p:nvSpPr>
        <p:spPr>
          <a:xfrm>
            <a:off x="2201863" y="4532313"/>
            <a:ext cx="214312" cy="214312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x</a:t>
            </a:r>
            <a:endParaRPr lang="en-US" altLang="zh-CN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17413" name="Object 4"/>
          <p:cNvGraphicFramePr/>
          <p:nvPr/>
        </p:nvGraphicFramePr>
        <p:xfrm>
          <a:off x="4013200" y="2690813"/>
          <a:ext cx="34925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374265" imgH="457200" progId="Equation.3">
                  <p:embed/>
                </p:oleObj>
              </mc:Choice>
              <mc:Fallback>
                <p:oleObj name="" r:id="rId1" imgW="2374265" imgH="457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13200" y="2690813"/>
                        <a:ext cx="3492500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矩形 9"/>
          <p:cNvSpPr/>
          <p:nvPr/>
        </p:nvSpPr>
        <p:spPr>
          <a:xfrm>
            <a:off x="7505700" y="2973388"/>
            <a:ext cx="1138238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rPr>
              <a:t>(12.1-7)</a:t>
            </a:r>
            <a:endParaRPr lang="zh-CN" altLang="en-US" sz="200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7415" name="矩形 10"/>
          <p:cNvSpPr/>
          <p:nvPr/>
        </p:nvSpPr>
        <p:spPr>
          <a:xfrm>
            <a:off x="7562850" y="5518150"/>
            <a:ext cx="108108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rPr>
              <a:t>(12.1-8)</a:t>
            </a:r>
            <a:endParaRPr lang="zh-CN" altLang="en-US" sz="200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17416" name="组合 12"/>
          <p:cNvGrpSpPr/>
          <p:nvPr/>
        </p:nvGrpSpPr>
        <p:grpSpPr>
          <a:xfrm>
            <a:off x="1338263" y="4930775"/>
            <a:ext cx="4983162" cy="1511300"/>
            <a:chOff x="2052638" y="4953420"/>
            <a:chExt cx="4371975" cy="1601656"/>
          </a:xfrm>
        </p:grpSpPr>
        <p:graphicFrame>
          <p:nvGraphicFramePr>
            <p:cNvPr id="17417" name="Object 8"/>
            <p:cNvGraphicFramePr/>
            <p:nvPr/>
          </p:nvGraphicFramePr>
          <p:xfrm>
            <a:off x="2052638" y="5031203"/>
            <a:ext cx="4371975" cy="15238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3" imgW="2933700" imgH="914400" progId="Equation.DSMT4">
                    <p:embed/>
                  </p:oleObj>
                </mc:Choice>
                <mc:Fallback>
                  <p:oleObj name="" r:id="rId3" imgW="2933700" imgH="9144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52638" y="5031203"/>
                          <a:ext cx="4371975" cy="1523873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8" name="Line 8"/>
            <p:cNvSpPr/>
            <p:nvPr/>
          </p:nvSpPr>
          <p:spPr>
            <a:xfrm>
              <a:off x="5656945" y="4953420"/>
              <a:ext cx="1291" cy="1598480"/>
            </a:xfrm>
            <a:prstGeom prst="line">
              <a:avLst/>
            </a:prstGeom>
            <a:ln w="19050" cap="rnd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7419" name="Line 9"/>
            <p:cNvSpPr/>
            <p:nvPr/>
          </p:nvSpPr>
          <p:spPr>
            <a:xfrm>
              <a:off x="5072066" y="5786454"/>
              <a:ext cx="1288542" cy="0"/>
            </a:xfrm>
            <a:prstGeom prst="line">
              <a:avLst/>
            </a:prstGeom>
            <a:ln w="19050" cap="rnd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sp>
        <p:nvSpPr>
          <p:cNvPr id="17420" name="圆角矩形标注 1"/>
          <p:cNvSpPr/>
          <p:nvPr/>
        </p:nvSpPr>
        <p:spPr>
          <a:xfrm>
            <a:off x="6588125" y="620713"/>
            <a:ext cx="2447925" cy="492125"/>
          </a:xfrm>
          <a:prstGeom prst="wedgeRoundRectCallout">
            <a:avLst>
              <a:gd name="adj1" fmla="val -64782"/>
              <a:gd name="adj2" fmla="val 49611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 algn="ctr" defTabSz="914400"/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课堂作业：求：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baseline="-25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en-US" altLang="zh-CN" sz="2000" baseline="-25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3"/>
          <p:cNvSpPr>
            <a:spLocks noGrp="1"/>
          </p:cNvSpPr>
          <p:nvPr>
            <p:ph idx="1"/>
          </p:nvPr>
        </p:nvSpPr>
        <p:spPr>
          <a:xfrm>
            <a:off x="330200" y="4508500"/>
            <a:ext cx="8405813" cy="1709738"/>
          </a:xfrm>
          <a:ln/>
        </p:spPr>
        <p:txBody>
          <a:bodyPr wrap="square" lIns="91440" tIns="45720" rIns="91440" bIns="45720" anchor="t"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正规哈达玛矩阵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矩阵例子都是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对称矩阵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，而且第一行和第一列的元素全为“＋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，这种矩阵称为哈达玛矩阵的正规形式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正规哈达玛矩阵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434" name="组合 10"/>
          <p:cNvGrpSpPr/>
          <p:nvPr/>
        </p:nvGrpSpPr>
        <p:grpSpPr>
          <a:xfrm>
            <a:off x="803275" y="1441450"/>
            <a:ext cx="6505575" cy="2994025"/>
            <a:chOff x="818160" y="2636838"/>
            <a:chExt cx="6436118" cy="3568700"/>
          </a:xfrm>
        </p:grpSpPr>
        <p:graphicFrame>
          <p:nvGraphicFramePr>
            <p:cNvPr id="18435" name="Object 5"/>
            <p:cNvGraphicFramePr/>
            <p:nvPr/>
          </p:nvGraphicFramePr>
          <p:xfrm>
            <a:off x="818160" y="2636838"/>
            <a:ext cx="6436118" cy="3568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" imgW="3797300" imgH="1676400" progId="Equation.3">
                    <p:embed/>
                  </p:oleObj>
                </mc:Choice>
                <mc:Fallback>
                  <p:oleObj name="" r:id="rId1" imgW="3797300" imgH="16764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18160" y="2636838"/>
                          <a:ext cx="6436118" cy="3568700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6" name="Line 6"/>
            <p:cNvSpPr/>
            <p:nvPr/>
          </p:nvSpPr>
          <p:spPr>
            <a:xfrm flipH="1">
              <a:off x="5645606" y="2714564"/>
              <a:ext cx="0" cy="3382830"/>
            </a:xfrm>
            <a:prstGeom prst="line">
              <a:avLst/>
            </a:prstGeom>
            <a:ln w="19050" cap="rnd" cmpd="sng">
              <a:solidFill>
                <a:schemeClr val="tx2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8437" name="Line 7"/>
            <p:cNvSpPr/>
            <p:nvPr/>
          </p:nvSpPr>
          <p:spPr>
            <a:xfrm>
              <a:off x="4240863" y="4454981"/>
              <a:ext cx="2812069" cy="0"/>
            </a:xfrm>
            <a:prstGeom prst="line">
              <a:avLst/>
            </a:prstGeom>
            <a:ln w="19050" cap="rnd" cmpd="sng">
              <a:solidFill>
                <a:schemeClr val="tx2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8438" name="Line 8"/>
            <p:cNvSpPr/>
            <p:nvPr/>
          </p:nvSpPr>
          <p:spPr>
            <a:xfrm>
              <a:off x="4825742" y="2724703"/>
              <a:ext cx="1291" cy="1598480"/>
            </a:xfrm>
            <a:prstGeom prst="line">
              <a:avLst/>
            </a:prstGeom>
            <a:ln w="19050" cap="rnd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8439" name="Line 9"/>
            <p:cNvSpPr/>
            <p:nvPr/>
          </p:nvSpPr>
          <p:spPr>
            <a:xfrm>
              <a:off x="4240863" y="3557737"/>
              <a:ext cx="1288542" cy="0"/>
            </a:xfrm>
            <a:prstGeom prst="line">
              <a:avLst/>
            </a:prstGeom>
            <a:ln w="19050" cap="rnd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sp>
        <p:nvSpPr>
          <p:cNvPr id="18440" name="矩形 11"/>
          <p:cNvSpPr/>
          <p:nvPr/>
        </p:nvSpPr>
        <p:spPr>
          <a:xfrm>
            <a:off x="7786688" y="2500313"/>
            <a:ext cx="1081087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rPr>
              <a:t>(12.1-9)</a:t>
            </a:r>
            <a:endParaRPr lang="zh-CN" altLang="en-US" sz="200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>
          <a:xfrm>
            <a:off x="342900" y="1404938"/>
            <a:ext cx="8380413" cy="3224212"/>
          </a:xfrm>
          <a:ln/>
        </p:spPr>
        <p:txBody>
          <a:bodyPr wrap="square" lIns="91440" tIns="45720" rIns="91440" bIns="45720" anchor="t"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矩阵中，交换任意两行或任意两列；改变任意一行或任意一列中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每个元素的符号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都不影响矩阵的正交性质。因此，正规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矩阵经过上述各种交换或改变后仍为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矩阵，但不一定是正规的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矩阵的阶数一定是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的倍数。但是以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的倍数作为阶数是否一定存在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矩阵，这一问题还没解决。如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47=188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矩阵没有找到，其它所有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矩阵都已经找到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哈达玛矩阵的应用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363538" y="1433513"/>
            <a:ext cx="8391525" cy="3138487"/>
          </a:xfrm>
          <a:ln/>
        </p:spPr>
        <p:txBody>
          <a:bodyPr wrap="square" lIns="91440" tIns="45720" rIns="91440" bIns="45720" anchor="t"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矩阵的各行各列都是相互正交的，是一正交方阵。若把其中每一行看作是一个码组，则这些码组也是互相正交的，而整个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矩阵就是一种长度为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的正交编码，它包含有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个码组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）长度为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的编码有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个不同码组，现在只有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个码组作为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许用码组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，其余的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个码组为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禁用码组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，则可以用来纠错，这种编码在纠错编码中称为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里德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缪勒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(Reed-Muller)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圆角矩形标注 31"/>
          <p:cNvSpPr/>
          <p:nvPr/>
        </p:nvSpPr>
        <p:spPr>
          <a:xfrm>
            <a:off x="3257550" y="4810125"/>
            <a:ext cx="2357438" cy="1143000"/>
          </a:xfrm>
          <a:prstGeom prst="wedgeRoundRectCallout">
            <a:avLst>
              <a:gd name="adj1" fmla="val -86171"/>
              <a:gd name="adj2" fmla="val -39505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自相关系数为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互相关系数为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可以做什么应用？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xfrm>
            <a:off x="1476375" y="620713"/>
            <a:ext cx="2663825" cy="576262"/>
          </a:xfrm>
          <a:ln/>
        </p:spPr>
        <p:txBody>
          <a:bodyPr wrap="square" lIns="91440" tIns="45720" rIns="91440" bIns="45720" anchor="b"/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 沃尔什矩阵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3"/>
          <p:cNvSpPr>
            <a:spLocks noGrp="1"/>
          </p:cNvSpPr>
          <p:nvPr>
            <p:ph idx="1"/>
          </p:nvPr>
        </p:nvSpPr>
        <p:spPr>
          <a:xfrm>
            <a:off x="346075" y="1398588"/>
            <a:ext cx="8394700" cy="5230812"/>
          </a:xfrm>
          <a:ln/>
        </p:spPr>
        <p:txBody>
          <a:bodyPr wrap="square" lIns="91440" tIns="45720" rIns="91440" bIns="45720" anchor="t"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沃尔什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(Walsh)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矩阵中各行按符号改变次数由少到多排列，就得到沃尔什矩阵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矩阵仍保有正交性。广泛应用于数字信号处理、编码理论和蜂窝网的码分多址体制中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除此之外还有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Paley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函数等都具有正交性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507" name="Object 6"/>
          <p:cNvGraphicFramePr/>
          <p:nvPr/>
        </p:nvGraphicFramePr>
        <p:xfrm>
          <a:off x="1357313" y="2438400"/>
          <a:ext cx="5403850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108200" imgH="1828800" progId="Equation.3">
                  <p:embed/>
                </p:oleObj>
              </mc:Choice>
              <mc:Fallback>
                <p:oleObj name="" r:id="rId1" imgW="2108200" imgH="1828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57313" y="2438400"/>
                        <a:ext cx="5403850" cy="26717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矩形 6"/>
          <p:cNvSpPr/>
          <p:nvPr/>
        </p:nvSpPr>
        <p:spPr>
          <a:xfrm>
            <a:off x="7240588" y="4214813"/>
            <a:ext cx="1195387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rPr>
              <a:t>(12.1-10)</a:t>
            </a:r>
            <a:endParaRPr lang="zh-CN" altLang="en-US" sz="200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12.3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伪随机序列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0" name="Rectangle 3"/>
          <p:cNvSpPr>
            <a:spLocks noGrp="1"/>
          </p:cNvSpPr>
          <p:nvPr>
            <p:ph idx="1"/>
          </p:nvPr>
        </p:nvSpPr>
        <p:spPr>
          <a:xfrm>
            <a:off x="339725" y="1400175"/>
            <a:ext cx="8416925" cy="5264150"/>
          </a:xfrm>
          <a:ln/>
        </p:spPr>
        <p:txBody>
          <a:bodyPr wrap="square" lIns="91440" tIns="45720" rIns="91440" bIns="45720" anchor="t"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 随机噪声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随机噪声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瞬时值服从正态分布，功率谱在很宽的频带内是均匀的，具有优良的相关特性，但是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无法对它进行重复产生和处理</a:t>
            </a: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随机噪声的利弊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）使模拟信号失真，使数字信号出现误码；还限制了信道容量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）采用具有白噪声统计特性的信号来编码，可无差错地从高斯噪声干扰的信号中复制出原信号；利用随机噪声可实现高可靠的保密通信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伪随机噪声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伪随机噪声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具有随机噪声的一些统计特性，同时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便于产生和处理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，得到广泛应用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1" name="圆角矩形标注 31"/>
          <p:cNvSpPr/>
          <p:nvPr/>
        </p:nvSpPr>
        <p:spPr>
          <a:xfrm>
            <a:off x="6588125" y="322263"/>
            <a:ext cx="2357438" cy="773112"/>
          </a:xfrm>
          <a:prstGeom prst="wedgeRoundRectCallout">
            <a:avLst>
              <a:gd name="adj1" fmla="val -90782"/>
              <a:gd name="adj2" fmla="val 66444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一分为二分析问题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扬长避短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>
          <a:xfrm>
            <a:off x="1476375" y="620713"/>
            <a:ext cx="2879725" cy="576262"/>
          </a:xfrm>
          <a:ln/>
        </p:spPr>
        <p:txBody>
          <a:bodyPr wrap="square" lIns="91440" tIns="45720" rIns="91440" bIns="45720" anchor="b"/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 伪随机序列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4" name="Rectangle 3"/>
          <p:cNvSpPr>
            <a:spLocks noGrp="1"/>
          </p:cNvSpPr>
          <p:nvPr>
            <p:ph type="body" sz="half" idx="1"/>
          </p:nvPr>
        </p:nvSpPr>
        <p:spPr>
          <a:xfrm>
            <a:off x="300038" y="1412875"/>
            <a:ext cx="8448675" cy="5230813"/>
          </a:xfrm>
          <a:ln/>
        </p:spPr>
        <p:txBody>
          <a:bodyPr wrap="square" lIns="91440" tIns="45720" rIns="91440" bIns="45720" anchor="t"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伪随机序列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伪随机噪声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由数字电路产生的周期序列经滤波器等处理后得到的，这种周期序列称为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伪随机序列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伪随机码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伪随机信号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自相关系数具有：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楷体_GB2312" pitchFamily="49" charset="-122"/>
              </a:rPr>
              <a:t>                                                                                            (12.2-1)</a:t>
            </a:r>
            <a:endParaRPr lang="zh-CN" altLang="en-US" sz="2000" dirty="0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形式的码称为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伪随机码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，也称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侠义伪随机码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自相关系数具有：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楷体_GB2312" pitchFamily="49" charset="-122"/>
              </a:rPr>
              <a:t>                                                                                           (12.2-2)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形式的码称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广义伪随机码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555" name="Object 4"/>
          <p:cNvGraphicFramePr>
            <a:graphicFrameLocks noGrp="1"/>
          </p:cNvGraphicFramePr>
          <p:nvPr>
            <p:ph sz="quarter" idx="2"/>
          </p:nvPr>
        </p:nvGraphicFramePr>
        <p:xfrm>
          <a:off x="2700338" y="3098800"/>
          <a:ext cx="4214812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424430" imgH="862965" progId="Equation.3">
                  <p:embed/>
                </p:oleObj>
              </mc:Choice>
              <mc:Fallback>
                <p:oleObj name="" r:id="rId1" imgW="2424430" imgH="86296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0338" y="3098800"/>
                        <a:ext cx="4214812" cy="12858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6"/>
          <p:cNvGraphicFramePr>
            <a:graphicFrameLocks noGrp="1"/>
          </p:cNvGraphicFramePr>
          <p:nvPr>
            <p:ph sz="quarter" idx="3"/>
          </p:nvPr>
        </p:nvGraphicFramePr>
        <p:xfrm>
          <a:off x="2700338" y="4887913"/>
          <a:ext cx="4214812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640330" imgH="862965" progId="Equation.3">
                  <p:embed/>
                </p:oleObj>
              </mc:Choice>
              <mc:Fallback>
                <p:oleObj name="" r:id="rId3" imgW="2640330" imgH="86296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0338" y="4887913"/>
                        <a:ext cx="4214812" cy="13954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伪随机序列的特点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8" name="Rectangle 3"/>
          <p:cNvSpPr>
            <a:spLocks noGrp="1"/>
          </p:cNvSpPr>
          <p:nvPr>
            <p:ph idx="1"/>
          </p:nvPr>
        </p:nvSpPr>
        <p:spPr>
          <a:xfrm>
            <a:off x="298450" y="1428750"/>
            <a:ext cx="8482013" cy="4462463"/>
          </a:xfrm>
          <a:ln/>
        </p:spPr>
        <p:txBody>
          <a:bodyPr wrap="square" lIns="91440" tIns="45720" rIns="91440" bIns="45720" anchor="t"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具有类似白噪声的随机特性，但是又能重复产生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具有良好的相关特性，可以用于码分复用、多址接入、测距、密码、扩展频谱通信和分离多径信号等许多用途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伪随机序列种类很多，其中以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序列最为重要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1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m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线性反馈移位寄存器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周期最长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的二进制数字序列称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最大长度线性反馈移存器序列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，简称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。它是一种理论上比较成熟、实现起来比较简单的伪随机序列，因而得到广泛应用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Text Box 2"/>
          <p:cNvSpPr txBox="1"/>
          <p:nvPr/>
        </p:nvSpPr>
        <p:spPr>
          <a:xfrm>
            <a:off x="1547813" y="603250"/>
            <a:ext cx="29527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12.2.1  m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1878" name="Rectangle 6"/>
          <p:cNvSpPr>
            <a:spLocks noChangeArrowheads="1"/>
          </p:cNvSpPr>
          <p:nvPr/>
        </p:nvSpPr>
        <p:spPr bwMode="auto">
          <a:xfrm>
            <a:off x="295275" y="1436688"/>
            <a:ext cx="6594475" cy="25920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序列的产生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级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序列产生器原理如图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12.2-1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所示，其状态如表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12.2-1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所示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级移存器共有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=16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种可能状态，其周期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最长等于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推广：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一个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级反馈移存器可能产生的最长周期为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(2</a:t>
            </a:r>
            <a:r>
              <a:rPr kumimoji="0" lang="en-US" altLang="zh-CN" sz="2000" b="0" i="0" u="none" strike="noStrike" kern="1200" cap="none" spc="0" normalizeH="0" baseline="5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-1)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603" name="Text Box 33"/>
          <p:cNvSpPr txBox="1"/>
          <p:nvPr/>
        </p:nvSpPr>
        <p:spPr>
          <a:xfrm>
            <a:off x="7385050" y="1036638"/>
            <a:ext cx="1771650" cy="5821362"/>
          </a:xfrm>
          <a:prstGeom prst="rect">
            <a:avLst/>
          </a:prstGeom>
          <a:solidFill>
            <a:srgbClr val="CCFFCC"/>
          </a:solidFill>
          <a:ln w="222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r>
              <a:rPr lang="en-US" altLang="zh-CN" sz="2400" b="1" baseline="-25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baseline="-25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400" b="1" baseline="-25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1    0    0    0</a:t>
            </a:r>
            <a:endParaRPr lang="en-US" altLang="zh-CN" sz="2400" b="1" baseline="-25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baseline="-25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1    1    0    0</a:t>
            </a:r>
            <a:endParaRPr lang="en-US" altLang="zh-CN" sz="2400" b="1" baseline="-25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baseline="-25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1    1    1    0 </a:t>
            </a:r>
            <a:endParaRPr lang="en-US" altLang="zh-CN" sz="2400" b="1" baseline="-25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baseline="-25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1    1    1    1</a:t>
            </a:r>
            <a:endParaRPr lang="en-US" altLang="zh-CN" sz="2400" b="1" baseline="-25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baseline="-25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0    1    1    1</a:t>
            </a:r>
            <a:endParaRPr lang="en-US" altLang="zh-CN" sz="2400" b="1" baseline="-25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baseline="-25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1    0    1    1</a:t>
            </a:r>
            <a:endParaRPr lang="en-US" altLang="zh-CN" sz="2400" b="1" baseline="-25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baseline="-25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0    1    0    1</a:t>
            </a:r>
            <a:endParaRPr lang="en-US" altLang="zh-CN" sz="2400" b="1" baseline="-25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baseline="-25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1    0    1    0 </a:t>
            </a:r>
            <a:endParaRPr lang="en-US" altLang="zh-CN" sz="2400" b="1" baseline="-25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baseline="-25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1    1    0    1</a:t>
            </a:r>
            <a:endParaRPr lang="en-US" altLang="zh-CN" sz="2400" b="1" baseline="-25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baseline="-25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0    1    1    0  </a:t>
            </a:r>
            <a:endParaRPr lang="en-US" altLang="zh-CN" sz="2400" b="1" baseline="-25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baseline="-25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0    0    1    1</a:t>
            </a:r>
            <a:endParaRPr lang="en-US" altLang="zh-CN" sz="2400" b="1" baseline="-25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baseline="-25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1    0    0    1</a:t>
            </a:r>
            <a:endParaRPr lang="en-US" altLang="zh-CN" sz="2400" b="1" baseline="-25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baseline="-25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0    1    0    0</a:t>
            </a:r>
            <a:endParaRPr lang="en-US" altLang="zh-CN" sz="2400" b="1" baseline="-25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baseline="-25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0    0    1    0</a:t>
            </a:r>
            <a:endParaRPr lang="en-US" altLang="zh-CN" sz="2400" b="1" baseline="-25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baseline="-25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0    0    0    1</a:t>
            </a:r>
            <a:endParaRPr lang="en-US" altLang="zh-CN" sz="2400" b="1" baseline="-25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baseline="-25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</a:t>
            </a:r>
            <a:endParaRPr lang="en-US" altLang="zh-CN" sz="2400" b="1" baseline="-25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1    0    0    0</a:t>
            </a:r>
            <a:endParaRPr lang="en-US" altLang="zh-CN" sz="2400" b="1" baseline="-25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4" name="Text Box 35"/>
          <p:cNvSpPr txBox="1"/>
          <p:nvPr/>
        </p:nvSpPr>
        <p:spPr>
          <a:xfrm>
            <a:off x="5087938" y="4029075"/>
            <a:ext cx="2152650" cy="431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周期＝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baseline="30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–1=15</a:t>
            </a: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5" name="AutoShape 36"/>
          <p:cNvSpPr/>
          <p:nvPr/>
        </p:nvSpPr>
        <p:spPr>
          <a:xfrm flipH="1">
            <a:off x="7183438" y="1751013"/>
            <a:ext cx="201612" cy="4392612"/>
          </a:xfrm>
          <a:prstGeom prst="rightBrace">
            <a:avLst>
              <a:gd name="adj1" fmla="val 180956"/>
              <a:gd name="adj2" fmla="val 55185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5606" name="Rectangle 37"/>
          <p:cNvSpPr/>
          <p:nvPr/>
        </p:nvSpPr>
        <p:spPr>
          <a:xfrm>
            <a:off x="5895975" y="1436688"/>
            <a:ext cx="15843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初始状态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grpSp>
        <p:nvGrpSpPr>
          <p:cNvPr id="25607" name="Group 40"/>
          <p:cNvGrpSpPr/>
          <p:nvPr/>
        </p:nvGrpSpPr>
        <p:grpSpPr>
          <a:xfrm>
            <a:off x="2120900" y="4919663"/>
            <a:ext cx="4727575" cy="1106487"/>
            <a:chOff x="612" y="1157"/>
            <a:chExt cx="3617" cy="915"/>
          </a:xfrm>
        </p:grpSpPr>
        <p:grpSp>
          <p:nvGrpSpPr>
            <p:cNvPr id="25608" name="Group 12"/>
            <p:cNvGrpSpPr/>
            <p:nvPr/>
          </p:nvGrpSpPr>
          <p:grpSpPr>
            <a:xfrm>
              <a:off x="2096" y="1614"/>
              <a:ext cx="735" cy="456"/>
              <a:chOff x="4490" y="2250"/>
              <a:chExt cx="900" cy="510"/>
            </a:xfrm>
          </p:grpSpPr>
          <p:sp>
            <p:nvSpPr>
              <p:cNvPr id="25609" name="Text Box 13"/>
              <p:cNvSpPr txBox="1"/>
              <p:nvPr/>
            </p:nvSpPr>
            <p:spPr>
              <a:xfrm>
                <a:off x="4870" y="2250"/>
                <a:ext cx="520" cy="510"/>
              </a:xfrm>
              <a:prstGeom prst="rect">
                <a:avLst/>
              </a:prstGeom>
              <a:solidFill>
                <a:srgbClr val="FFCC99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r>
                  <a:rPr lang="en-US" altLang="zh-CN" sz="28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400" b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4400" b="1" dirty="0">
                  <a:solidFill>
                    <a:srgbClr val="0000FF"/>
                  </a:solidFill>
                  <a:latin typeface="Garamond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10" name="Line 14"/>
              <p:cNvSpPr/>
              <p:nvPr/>
            </p:nvSpPr>
            <p:spPr>
              <a:xfrm>
                <a:off x="4490" y="2520"/>
                <a:ext cx="380" cy="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25611" name="Group 15"/>
            <p:cNvGrpSpPr/>
            <p:nvPr/>
          </p:nvGrpSpPr>
          <p:grpSpPr>
            <a:xfrm>
              <a:off x="2839" y="1614"/>
              <a:ext cx="734" cy="456"/>
              <a:chOff x="4490" y="2250"/>
              <a:chExt cx="900" cy="510"/>
            </a:xfrm>
          </p:grpSpPr>
          <p:sp>
            <p:nvSpPr>
              <p:cNvPr id="25612" name="Text Box 16"/>
              <p:cNvSpPr txBox="1"/>
              <p:nvPr/>
            </p:nvSpPr>
            <p:spPr>
              <a:xfrm>
                <a:off x="4870" y="2250"/>
                <a:ext cx="520" cy="510"/>
              </a:xfrm>
              <a:prstGeom prst="rect">
                <a:avLst/>
              </a:prstGeom>
              <a:solidFill>
                <a:srgbClr val="FFCC99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r>
                  <a:rPr lang="en-US" altLang="zh-CN" sz="28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400" b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4400" b="1" dirty="0">
                  <a:solidFill>
                    <a:srgbClr val="0000FF"/>
                  </a:solidFill>
                  <a:latin typeface="Garamond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13" name="Line 17"/>
              <p:cNvSpPr/>
              <p:nvPr/>
            </p:nvSpPr>
            <p:spPr>
              <a:xfrm>
                <a:off x="4490" y="2520"/>
                <a:ext cx="380" cy="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25614" name="Line 18"/>
            <p:cNvSpPr/>
            <p:nvPr/>
          </p:nvSpPr>
          <p:spPr>
            <a:xfrm>
              <a:off x="3573" y="1863"/>
              <a:ext cx="587" cy="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15" name="Oval 20"/>
            <p:cNvSpPr/>
            <p:nvPr/>
          </p:nvSpPr>
          <p:spPr>
            <a:xfrm>
              <a:off x="1362" y="1157"/>
              <a:ext cx="302" cy="315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>
                <a:lnSpc>
                  <a:spcPct val="80000"/>
                </a:lnSpc>
              </a:pPr>
              <a:r>
                <a:rPr lang="en-US" altLang="zh-CN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6" name="Line 22"/>
            <p:cNvSpPr/>
            <p:nvPr/>
          </p:nvSpPr>
          <p:spPr>
            <a:xfrm>
              <a:off x="612" y="1329"/>
              <a:ext cx="0" cy="52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7" name="Line 23"/>
            <p:cNvSpPr/>
            <p:nvPr/>
          </p:nvSpPr>
          <p:spPr>
            <a:xfrm>
              <a:off x="612" y="1318"/>
              <a:ext cx="74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8" name="Line 24"/>
            <p:cNvSpPr/>
            <p:nvPr/>
          </p:nvSpPr>
          <p:spPr>
            <a:xfrm>
              <a:off x="1672" y="1310"/>
              <a:ext cx="206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25619" name="Line 25"/>
            <p:cNvSpPr/>
            <p:nvPr/>
          </p:nvSpPr>
          <p:spPr>
            <a:xfrm>
              <a:off x="3736" y="1310"/>
              <a:ext cx="0" cy="55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20" name="Line 26"/>
            <p:cNvSpPr/>
            <p:nvPr/>
          </p:nvSpPr>
          <p:spPr>
            <a:xfrm flipV="1">
              <a:off x="1517" y="1471"/>
              <a:ext cx="0" cy="37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25621" name="Group 27"/>
            <p:cNvGrpSpPr/>
            <p:nvPr/>
          </p:nvGrpSpPr>
          <p:grpSpPr>
            <a:xfrm>
              <a:off x="1354" y="1606"/>
              <a:ext cx="734" cy="456"/>
              <a:chOff x="4490" y="2250"/>
              <a:chExt cx="900" cy="510"/>
            </a:xfrm>
          </p:grpSpPr>
          <p:sp>
            <p:nvSpPr>
              <p:cNvPr id="25622" name="Text Box 28"/>
              <p:cNvSpPr txBox="1"/>
              <p:nvPr/>
            </p:nvSpPr>
            <p:spPr>
              <a:xfrm>
                <a:off x="4870" y="2250"/>
                <a:ext cx="520" cy="510"/>
              </a:xfrm>
              <a:prstGeom prst="rect">
                <a:avLst/>
              </a:prstGeom>
              <a:solidFill>
                <a:srgbClr val="FFCC99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r>
                  <a:rPr lang="en-US" altLang="zh-CN" sz="28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400" b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4400" b="1" dirty="0">
                  <a:solidFill>
                    <a:srgbClr val="0000FF"/>
                  </a:solidFill>
                  <a:latin typeface="Garamond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23" name="Line 29"/>
              <p:cNvSpPr/>
              <p:nvPr/>
            </p:nvSpPr>
            <p:spPr>
              <a:xfrm>
                <a:off x="4490" y="2520"/>
                <a:ext cx="380" cy="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25624" name="Text Box 31"/>
            <p:cNvSpPr txBox="1"/>
            <p:nvPr/>
          </p:nvSpPr>
          <p:spPr>
            <a:xfrm>
              <a:off x="922" y="1616"/>
              <a:ext cx="424" cy="456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4400" b="1" dirty="0">
                <a:solidFill>
                  <a:srgbClr val="0000FF"/>
                </a:solidFill>
                <a:latin typeface="Garamond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5" name="Line 32"/>
            <p:cNvSpPr/>
            <p:nvPr/>
          </p:nvSpPr>
          <p:spPr>
            <a:xfrm>
              <a:off x="612" y="1857"/>
              <a:ext cx="310" cy="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26" name="Rectangle 39"/>
            <p:cNvSpPr/>
            <p:nvPr/>
          </p:nvSpPr>
          <p:spPr>
            <a:xfrm>
              <a:off x="3699" y="1553"/>
              <a:ext cx="530" cy="34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</a:t>
              </a:r>
              <a:endPara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627" name="Rectangle 41"/>
          <p:cNvSpPr/>
          <p:nvPr/>
        </p:nvSpPr>
        <p:spPr>
          <a:xfrm>
            <a:off x="2176463" y="6327775"/>
            <a:ext cx="34099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12.2-1 m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序列产生原理图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28" name="Rectangle 42"/>
          <p:cNvSpPr/>
          <p:nvPr/>
        </p:nvSpPr>
        <p:spPr>
          <a:xfrm>
            <a:off x="7048500" y="603250"/>
            <a:ext cx="21082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12.2-1 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状态表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29" name="圆角矩形标注 31"/>
          <p:cNvSpPr/>
          <p:nvPr/>
        </p:nvSpPr>
        <p:spPr>
          <a:xfrm>
            <a:off x="0" y="4786313"/>
            <a:ext cx="1785938" cy="2071687"/>
          </a:xfrm>
          <a:prstGeom prst="wedgeRoundRectCallout">
            <a:avLst>
              <a:gd name="adj1" fmla="val 58907"/>
              <a:gd name="adj2" fmla="val -43273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初始状态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(0,0,0,0)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,移位后还是全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不能形成循环是应该避免的状态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/>
          <p:nvPr/>
        </p:nvSpPr>
        <p:spPr>
          <a:xfrm>
            <a:off x="1428750" y="357188"/>
            <a:ext cx="6229350" cy="8445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正交编码与伪随机序列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4" name="Rectangle 3"/>
          <p:cNvSpPr/>
          <p:nvPr/>
        </p:nvSpPr>
        <p:spPr>
          <a:xfrm>
            <a:off x="2000250" y="1700213"/>
            <a:ext cx="5451475" cy="25923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150000"/>
              </a:lnSpc>
            </a:pPr>
            <a:r>
              <a:rPr lang="en-US" altLang="zh-CN" sz="28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12.1 </a:t>
            </a:r>
            <a:r>
              <a:rPr lang="zh-CN" altLang="en-US" sz="28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lang="zh-CN" altLang="en-US" sz="2800" b="1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8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 </a:t>
            </a:r>
            <a:r>
              <a:rPr lang="zh-CN" altLang="en-US" sz="28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正交编码</a:t>
            </a:r>
            <a:endParaRPr lang="zh-CN" altLang="en-US" sz="2800" b="1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8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12.3 </a:t>
            </a:r>
            <a:r>
              <a:rPr lang="zh-CN" altLang="en-US" sz="28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伪随机序列</a:t>
            </a:r>
            <a:endParaRPr lang="zh-CN" altLang="en-US" sz="2800" b="1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8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12.4 </a:t>
            </a:r>
            <a:r>
              <a:rPr lang="zh-CN" altLang="en-US" sz="28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伪随机序列的应用</a:t>
            </a:r>
            <a:endParaRPr lang="zh-CN" altLang="en-US" sz="2800" b="1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5"/>
          <p:cNvSpPr>
            <a:spLocks noGrp="1"/>
          </p:cNvSpPr>
          <p:nvPr>
            <p:ph type="title"/>
          </p:nvPr>
        </p:nvSpPr>
        <p:spPr>
          <a:xfrm>
            <a:off x="1476375" y="620713"/>
            <a:ext cx="5616575" cy="576262"/>
          </a:xfrm>
          <a:ln/>
        </p:spPr>
        <p:txBody>
          <a:bodyPr wrap="square" lIns="91440" tIns="45720" rIns="91440" bIns="45720" anchor="b"/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 一般线性反馈移位寄存器组成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6" name="Text Box 8"/>
          <p:cNvSpPr txBox="1"/>
          <p:nvPr/>
        </p:nvSpPr>
        <p:spPr>
          <a:xfrm>
            <a:off x="361950" y="4962525"/>
            <a:ext cx="8302625" cy="1006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图中：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(i=0~n)--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移存器状态，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=0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为整数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反馈线的连接状态，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表示反馈线断开，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表示反馈线连通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627" name="Group 154"/>
          <p:cNvGrpSpPr/>
          <p:nvPr/>
        </p:nvGrpSpPr>
        <p:grpSpPr>
          <a:xfrm>
            <a:off x="698500" y="2125663"/>
            <a:ext cx="7787542" cy="2533690"/>
            <a:chOff x="41" y="2436"/>
            <a:chExt cx="4592" cy="1373"/>
          </a:xfrm>
        </p:grpSpPr>
        <p:sp>
          <p:nvSpPr>
            <p:cNvPr id="26628" name="Line 79"/>
            <p:cNvSpPr/>
            <p:nvPr/>
          </p:nvSpPr>
          <p:spPr>
            <a:xfrm flipH="1">
              <a:off x="41" y="3559"/>
              <a:ext cx="1916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29" name="Rectangle 80"/>
            <p:cNvSpPr/>
            <p:nvPr/>
          </p:nvSpPr>
          <p:spPr>
            <a:xfrm>
              <a:off x="426" y="3383"/>
              <a:ext cx="477" cy="361"/>
            </a:xfrm>
            <a:prstGeom prst="rect">
              <a:avLst/>
            </a:prstGeom>
            <a:solidFill>
              <a:srgbClr val="CCFFCC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30" name="Rectangle 81"/>
            <p:cNvSpPr/>
            <p:nvPr/>
          </p:nvSpPr>
          <p:spPr>
            <a:xfrm>
              <a:off x="473" y="3481"/>
              <a:ext cx="342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2000" b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n-1</a:t>
              </a:r>
              <a:endParaRPr lang="en-US" altLang="zh-CN" sz="2000" b="1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31" name="Rectangle 85"/>
            <p:cNvSpPr/>
            <p:nvPr/>
          </p:nvSpPr>
          <p:spPr>
            <a:xfrm>
              <a:off x="687" y="3385"/>
              <a:ext cx="0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endParaRPr lang="zh-CN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32" name="Rectangle 86"/>
            <p:cNvSpPr/>
            <p:nvPr/>
          </p:nvSpPr>
          <p:spPr>
            <a:xfrm>
              <a:off x="1288" y="3383"/>
              <a:ext cx="477" cy="361"/>
            </a:xfrm>
            <a:prstGeom prst="rect">
              <a:avLst/>
            </a:prstGeom>
            <a:solidFill>
              <a:srgbClr val="CCFFCC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33" name="Rectangle 91"/>
            <p:cNvSpPr/>
            <p:nvPr/>
          </p:nvSpPr>
          <p:spPr>
            <a:xfrm>
              <a:off x="1551" y="3385"/>
              <a:ext cx="0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endParaRPr lang="zh-CN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34" name="Rectangle 92"/>
            <p:cNvSpPr/>
            <p:nvPr/>
          </p:nvSpPr>
          <p:spPr>
            <a:xfrm>
              <a:off x="2626" y="3383"/>
              <a:ext cx="487" cy="361"/>
            </a:xfrm>
            <a:prstGeom prst="rect">
              <a:avLst/>
            </a:prstGeom>
            <a:solidFill>
              <a:srgbClr val="CCFFCC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35" name="Rectangle 93"/>
            <p:cNvSpPr/>
            <p:nvPr/>
          </p:nvSpPr>
          <p:spPr>
            <a:xfrm>
              <a:off x="2708" y="3475"/>
              <a:ext cx="322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2000" b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b="1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36" name="Rectangle 95"/>
            <p:cNvSpPr/>
            <p:nvPr/>
          </p:nvSpPr>
          <p:spPr>
            <a:xfrm>
              <a:off x="2890" y="3373"/>
              <a:ext cx="0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endParaRPr lang="zh-CN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37" name="Rectangle 96"/>
            <p:cNvSpPr/>
            <p:nvPr/>
          </p:nvSpPr>
          <p:spPr>
            <a:xfrm>
              <a:off x="3005" y="3383"/>
              <a:ext cx="0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endParaRPr lang="zh-CN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38" name="Rectangle 97"/>
            <p:cNvSpPr/>
            <p:nvPr/>
          </p:nvSpPr>
          <p:spPr>
            <a:xfrm>
              <a:off x="3087" y="3373"/>
              <a:ext cx="0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endParaRPr lang="zh-CN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39" name="Freeform 98"/>
            <p:cNvSpPr/>
            <p:nvPr/>
          </p:nvSpPr>
          <p:spPr>
            <a:xfrm>
              <a:off x="41" y="2553"/>
              <a:ext cx="4127" cy="1006"/>
            </a:xfrm>
            <a:custGeom>
              <a:avLst/>
              <a:gdLst/>
              <a:ahLst/>
              <a:cxnLst>
                <a:cxn ang="0">
                  <a:pos x="0" y="1006"/>
                </a:cxn>
                <a:cxn ang="0">
                  <a:pos x="0" y="0"/>
                </a:cxn>
                <a:cxn ang="0">
                  <a:pos x="4127" y="0"/>
                </a:cxn>
                <a:cxn ang="0">
                  <a:pos x="4127" y="1006"/>
                </a:cxn>
              </a:cxnLst>
              <a:pathLst>
                <a:path w="4127" h="1006">
                  <a:moveTo>
                    <a:pt x="0" y="1006"/>
                  </a:moveTo>
                  <a:lnTo>
                    <a:pt x="0" y="0"/>
                  </a:lnTo>
                  <a:lnTo>
                    <a:pt x="4127" y="0"/>
                  </a:lnTo>
                  <a:lnTo>
                    <a:pt x="4127" y="1006"/>
                  </a:lnTo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40" name="Line 99"/>
            <p:cNvSpPr/>
            <p:nvPr/>
          </p:nvSpPr>
          <p:spPr>
            <a:xfrm flipV="1">
              <a:off x="1095" y="2553"/>
              <a:ext cx="1" cy="1006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1" name="Line 100"/>
            <p:cNvSpPr/>
            <p:nvPr/>
          </p:nvSpPr>
          <p:spPr>
            <a:xfrm flipV="1">
              <a:off x="1957" y="2553"/>
              <a:ext cx="1" cy="1006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2" name="Line 101"/>
            <p:cNvSpPr/>
            <p:nvPr/>
          </p:nvSpPr>
          <p:spPr>
            <a:xfrm flipH="1">
              <a:off x="3113" y="3559"/>
              <a:ext cx="1339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3" name="Rectangle 102"/>
            <p:cNvSpPr/>
            <p:nvPr/>
          </p:nvSpPr>
          <p:spPr>
            <a:xfrm>
              <a:off x="3488" y="3383"/>
              <a:ext cx="487" cy="361"/>
            </a:xfrm>
            <a:prstGeom prst="rect">
              <a:avLst/>
            </a:prstGeom>
            <a:solidFill>
              <a:srgbClr val="CCFFCC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4" name="Rectangle 103"/>
            <p:cNvSpPr/>
            <p:nvPr/>
          </p:nvSpPr>
          <p:spPr>
            <a:xfrm>
              <a:off x="3559" y="3481"/>
              <a:ext cx="306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2000" b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b="1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5" name="Line 105"/>
            <p:cNvSpPr/>
            <p:nvPr/>
          </p:nvSpPr>
          <p:spPr>
            <a:xfrm flipH="1">
              <a:off x="1957" y="3559"/>
              <a:ext cx="669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</p:sp>
        <p:sp>
          <p:nvSpPr>
            <p:cNvPr id="26646" name="Line 106"/>
            <p:cNvSpPr/>
            <p:nvPr/>
          </p:nvSpPr>
          <p:spPr>
            <a:xfrm flipV="1">
              <a:off x="3306" y="2553"/>
              <a:ext cx="1" cy="1006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7" name="Freeform 107"/>
            <p:cNvSpPr/>
            <p:nvPr/>
          </p:nvSpPr>
          <p:spPr>
            <a:xfrm>
              <a:off x="1075" y="3539"/>
              <a:ext cx="51" cy="4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0" y="0"/>
                </a:cxn>
                <a:cxn ang="0">
                  <a:pos x="30" y="0"/>
                </a:cxn>
                <a:cxn ang="0">
                  <a:pos x="51" y="20"/>
                </a:cxn>
                <a:cxn ang="0">
                  <a:pos x="30" y="49"/>
                </a:cxn>
                <a:cxn ang="0">
                  <a:pos x="10" y="49"/>
                </a:cxn>
                <a:cxn ang="0">
                  <a:pos x="0" y="20"/>
                </a:cxn>
              </a:cxnLst>
              <a:pathLst>
                <a:path w="51" h="49">
                  <a:moveTo>
                    <a:pt x="0" y="20"/>
                  </a:moveTo>
                  <a:lnTo>
                    <a:pt x="10" y="0"/>
                  </a:lnTo>
                  <a:lnTo>
                    <a:pt x="30" y="0"/>
                  </a:lnTo>
                  <a:lnTo>
                    <a:pt x="51" y="20"/>
                  </a:lnTo>
                  <a:lnTo>
                    <a:pt x="30" y="49"/>
                  </a:lnTo>
                  <a:lnTo>
                    <a:pt x="10" y="4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48" name="Freeform 108"/>
            <p:cNvSpPr/>
            <p:nvPr/>
          </p:nvSpPr>
          <p:spPr>
            <a:xfrm>
              <a:off x="1937" y="3539"/>
              <a:ext cx="51" cy="4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0" y="0"/>
                </a:cxn>
                <a:cxn ang="0">
                  <a:pos x="30" y="0"/>
                </a:cxn>
                <a:cxn ang="0">
                  <a:pos x="51" y="20"/>
                </a:cxn>
                <a:cxn ang="0">
                  <a:pos x="30" y="49"/>
                </a:cxn>
                <a:cxn ang="0">
                  <a:pos x="10" y="49"/>
                </a:cxn>
                <a:cxn ang="0">
                  <a:pos x="0" y="20"/>
                </a:cxn>
              </a:cxnLst>
              <a:pathLst>
                <a:path w="51" h="49">
                  <a:moveTo>
                    <a:pt x="0" y="20"/>
                  </a:moveTo>
                  <a:lnTo>
                    <a:pt x="10" y="0"/>
                  </a:lnTo>
                  <a:lnTo>
                    <a:pt x="30" y="0"/>
                  </a:lnTo>
                  <a:lnTo>
                    <a:pt x="51" y="20"/>
                  </a:lnTo>
                  <a:lnTo>
                    <a:pt x="30" y="49"/>
                  </a:lnTo>
                  <a:lnTo>
                    <a:pt x="10" y="4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49" name="Freeform 109"/>
            <p:cNvSpPr/>
            <p:nvPr/>
          </p:nvSpPr>
          <p:spPr>
            <a:xfrm>
              <a:off x="3275" y="3539"/>
              <a:ext cx="51" cy="4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1" y="0"/>
                </a:cxn>
                <a:cxn ang="0">
                  <a:pos x="41" y="0"/>
                </a:cxn>
                <a:cxn ang="0">
                  <a:pos x="51" y="20"/>
                </a:cxn>
                <a:cxn ang="0">
                  <a:pos x="41" y="49"/>
                </a:cxn>
                <a:cxn ang="0">
                  <a:pos x="11" y="49"/>
                </a:cxn>
                <a:cxn ang="0">
                  <a:pos x="0" y="20"/>
                </a:cxn>
              </a:cxnLst>
              <a:pathLst>
                <a:path w="51" h="49">
                  <a:moveTo>
                    <a:pt x="0" y="20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0"/>
                  </a:lnTo>
                  <a:lnTo>
                    <a:pt x="41" y="49"/>
                  </a:lnTo>
                  <a:lnTo>
                    <a:pt x="11" y="4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50" name="Freeform 110"/>
            <p:cNvSpPr/>
            <p:nvPr/>
          </p:nvSpPr>
          <p:spPr>
            <a:xfrm>
              <a:off x="4137" y="3539"/>
              <a:ext cx="51" cy="4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1" y="0"/>
                </a:cxn>
                <a:cxn ang="0">
                  <a:pos x="41" y="0"/>
                </a:cxn>
                <a:cxn ang="0">
                  <a:pos x="51" y="20"/>
                </a:cxn>
                <a:cxn ang="0">
                  <a:pos x="41" y="49"/>
                </a:cxn>
                <a:cxn ang="0">
                  <a:pos x="11" y="49"/>
                </a:cxn>
                <a:cxn ang="0">
                  <a:pos x="0" y="20"/>
                </a:cxn>
              </a:cxnLst>
              <a:pathLst>
                <a:path w="51" h="49">
                  <a:moveTo>
                    <a:pt x="0" y="20"/>
                  </a:moveTo>
                  <a:lnTo>
                    <a:pt x="11" y="0"/>
                  </a:lnTo>
                  <a:lnTo>
                    <a:pt x="41" y="0"/>
                  </a:lnTo>
                  <a:lnTo>
                    <a:pt x="51" y="20"/>
                  </a:lnTo>
                  <a:lnTo>
                    <a:pt x="41" y="49"/>
                  </a:lnTo>
                  <a:lnTo>
                    <a:pt x="11" y="4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51" name="Freeform 111"/>
            <p:cNvSpPr/>
            <p:nvPr/>
          </p:nvSpPr>
          <p:spPr>
            <a:xfrm>
              <a:off x="974" y="2436"/>
              <a:ext cx="243" cy="224"/>
            </a:xfrm>
            <a:custGeom>
              <a:avLst/>
              <a:gdLst/>
              <a:ahLst/>
              <a:cxnLst>
                <a:cxn ang="0">
                  <a:pos x="0" y="117"/>
                </a:cxn>
                <a:cxn ang="0">
                  <a:pos x="20" y="58"/>
                </a:cxn>
                <a:cxn ang="0">
                  <a:pos x="60" y="10"/>
                </a:cxn>
                <a:cxn ang="0">
                  <a:pos x="121" y="0"/>
                </a:cxn>
                <a:cxn ang="0">
                  <a:pos x="182" y="10"/>
                </a:cxn>
                <a:cxn ang="0">
                  <a:pos x="223" y="58"/>
                </a:cxn>
                <a:cxn ang="0">
                  <a:pos x="243" y="117"/>
                </a:cxn>
                <a:cxn ang="0">
                  <a:pos x="223" y="166"/>
                </a:cxn>
                <a:cxn ang="0">
                  <a:pos x="182" y="215"/>
                </a:cxn>
                <a:cxn ang="0">
                  <a:pos x="121" y="224"/>
                </a:cxn>
                <a:cxn ang="0">
                  <a:pos x="60" y="215"/>
                </a:cxn>
                <a:cxn ang="0">
                  <a:pos x="20" y="166"/>
                </a:cxn>
                <a:cxn ang="0">
                  <a:pos x="0" y="117"/>
                </a:cxn>
              </a:cxnLst>
              <a:pathLst>
                <a:path w="243" h="224">
                  <a:moveTo>
                    <a:pt x="0" y="117"/>
                  </a:moveTo>
                  <a:lnTo>
                    <a:pt x="20" y="58"/>
                  </a:lnTo>
                  <a:lnTo>
                    <a:pt x="60" y="10"/>
                  </a:lnTo>
                  <a:lnTo>
                    <a:pt x="121" y="0"/>
                  </a:lnTo>
                  <a:lnTo>
                    <a:pt x="182" y="10"/>
                  </a:lnTo>
                  <a:lnTo>
                    <a:pt x="223" y="58"/>
                  </a:lnTo>
                  <a:lnTo>
                    <a:pt x="243" y="117"/>
                  </a:lnTo>
                  <a:lnTo>
                    <a:pt x="223" y="166"/>
                  </a:lnTo>
                  <a:lnTo>
                    <a:pt x="182" y="215"/>
                  </a:lnTo>
                  <a:lnTo>
                    <a:pt x="121" y="224"/>
                  </a:lnTo>
                  <a:lnTo>
                    <a:pt x="60" y="215"/>
                  </a:lnTo>
                  <a:lnTo>
                    <a:pt x="20" y="166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FFCC99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52" name="Rectangle 112"/>
            <p:cNvSpPr/>
            <p:nvPr/>
          </p:nvSpPr>
          <p:spPr>
            <a:xfrm>
              <a:off x="1020" y="2478"/>
              <a:ext cx="182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＋</a:t>
              </a:r>
              <a:endPara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53" name="Freeform 113"/>
            <p:cNvSpPr/>
            <p:nvPr/>
          </p:nvSpPr>
          <p:spPr>
            <a:xfrm>
              <a:off x="974" y="2914"/>
              <a:ext cx="243" cy="235"/>
            </a:xfrm>
            <a:custGeom>
              <a:avLst/>
              <a:gdLst/>
              <a:ahLst/>
              <a:cxnLst>
                <a:cxn ang="0">
                  <a:pos x="0" y="117"/>
                </a:cxn>
                <a:cxn ang="0">
                  <a:pos x="20" y="59"/>
                </a:cxn>
                <a:cxn ang="0">
                  <a:pos x="60" y="20"/>
                </a:cxn>
                <a:cxn ang="0">
                  <a:pos x="121" y="0"/>
                </a:cxn>
                <a:cxn ang="0">
                  <a:pos x="182" y="20"/>
                </a:cxn>
                <a:cxn ang="0">
                  <a:pos x="223" y="59"/>
                </a:cxn>
                <a:cxn ang="0">
                  <a:pos x="243" y="117"/>
                </a:cxn>
                <a:cxn ang="0">
                  <a:pos x="223" y="176"/>
                </a:cxn>
                <a:cxn ang="0">
                  <a:pos x="182" y="215"/>
                </a:cxn>
                <a:cxn ang="0">
                  <a:pos x="121" y="235"/>
                </a:cxn>
                <a:cxn ang="0">
                  <a:pos x="60" y="215"/>
                </a:cxn>
                <a:cxn ang="0">
                  <a:pos x="20" y="176"/>
                </a:cxn>
                <a:cxn ang="0">
                  <a:pos x="0" y="117"/>
                </a:cxn>
              </a:cxnLst>
              <a:pathLst>
                <a:path w="243" h="235">
                  <a:moveTo>
                    <a:pt x="0" y="117"/>
                  </a:moveTo>
                  <a:lnTo>
                    <a:pt x="20" y="59"/>
                  </a:lnTo>
                  <a:lnTo>
                    <a:pt x="60" y="20"/>
                  </a:lnTo>
                  <a:lnTo>
                    <a:pt x="121" y="0"/>
                  </a:lnTo>
                  <a:lnTo>
                    <a:pt x="182" y="20"/>
                  </a:lnTo>
                  <a:lnTo>
                    <a:pt x="223" y="59"/>
                  </a:lnTo>
                  <a:lnTo>
                    <a:pt x="243" y="117"/>
                  </a:lnTo>
                  <a:lnTo>
                    <a:pt x="223" y="176"/>
                  </a:lnTo>
                  <a:lnTo>
                    <a:pt x="182" y="215"/>
                  </a:lnTo>
                  <a:lnTo>
                    <a:pt x="121" y="235"/>
                  </a:lnTo>
                  <a:lnTo>
                    <a:pt x="60" y="215"/>
                  </a:lnTo>
                  <a:lnTo>
                    <a:pt x="20" y="176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FFFF99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54" name="Rectangle 114"/>
            <p:cNvSpPr/>
            <p:nvPr/>
          </p:nvSpPr>
          <p:spPr>
            <a:xfrm>
              <a:off x="1021" y="2931"/>
              <a:ext cx="143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000" b="1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55" name="Freeform 116"/>
            <p:cNvSpPr/>
            <p:nvPr/>
          </p:nvSpPr>
          <p:spPr>
            <a:xfrm>
              <a:off x="1835" y="2436"/>
              <a:ext cx="244" cy="224"/>
            </a:xfrm>
            <a:custGeom>
              <a:avLst/>
              <a:gdLst/>
              <a:ahLst/>
              <a:cxnLst>
                <a:cxn ang="0">
                  <a:pos x="0" y="117"/>
                </a:cxn>
                <a:cxn ang="0">
                  <a:pos x="21" y="58"/>
                </a:cxn>
                <a:cxn ang="0">
                  <a:pos x="61" y="10"/>
                </a:cxn>
                <a:cxn ang="0">
                  <a:pos x="122" y="0"/>
                </a:cxn>
                <a:cxn ang="0">
                  <a:pos x="183" y="10"/>
                </a:cxn>
                <a:cxn ang="0">
                  <a:pos x="224" y="58"/>
                </a:cxn>
                <a:cxn ang="0">
                  <a:pos x="244" y="117"/>
                </a:cxn>
                <a:cxn ang="0">
                  <a:pos x="224" y="166"/>
                </a:cxn>
                <a:cxn ang="0">
                  <a:pos x="183" y="215"/>
                </a:cxn>
                <a:cxn ang="0">
                  <a:pos x="122" y="224"/>
                </a:cxn>
                <a:cxn ang="0">
                  <a:pos x="61" y="215"/>
                </a:cxn>
                <a:cxn ang="0">
                  <a:pos x="21" y="166"/>
                </a:cxn>
                <a:cxn ang="0">
                  <a:pos x="0" y="117"/>
                </a:cxn>
              </a:cxnLst>
              <a:pathLst>
                <a:path w="244" h="224">
                  <a:moveTo>
                    <a:pt x="0" y="117"/>
                  </a:moveTo>
                  <a:lnTo>
                    <a:pt x="21" y="58"/>
                  </a:lnTo>
                  <a:lnTo>
                    <a:pt x="61" y="10"/>
                  </a:lnTo>
                  <a:lnTo>
                    <a:pt x="122" y="0"/>
                  </a:lnTo>
                  <a:lnTo>
                    <a:pt x="183" y="10"/>
                  </a:lnTo>
                  <a:lnTo>
                    <a:pt x="224" y="58"/>
                  </a:lnTo>
                  <a:lnTo>
                    <a:pt x="244" y="117"/>
                  </a:lnTo>
                  <a:lnTo>
                    <a:pt x="224" y="166"/>
                  </a:lnTo>
                  <a:lnTo>
                    <a:pt x="183" y="215"/>
                  </a:lnTo>
                  <a:lnTo>
                    <a:pt x="122" y="224"/>
                  </a:lnTo>
                  <a:lnTo>
                    <a:pt x="61" y="215"/>
                  </a:lnTo>
                  <a:lnTo>
                    <a:pt x="21" y="166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FFCC99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56" name="Rectangle 117"/>
            <p:cNvSpPr/>
            <p:nvPr/>
          </p:nvSpPr>
          <p:spPr>
            <a:xfrm>
              <a:off x="1882" y="2478"/>
              <a:ext cx="139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＋</a:t>
              </a:r>
              <a:endPara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57" name="Freeform 118"/>
            <p:cNvSpPr/>
            <p:nvPr/>
          </p:nvSpPr>
          <p:spPr>
            <a:xfrm>
              <a:off x="1835" y="2914"/>
              <a:ext cx="244" cy="235"/>
            </a:xfrm>
            <a:custGeom>
              <a:avLst/>
              <a:gdLst/>
              <a:ahLst/>
              <a:cxnLst>
                <a:cxn ang="0">
                  <a:pos x="0" y="117"/>
                </a:cxn>
                <a:cxn ang="0">
                  <a:pos x="21" y="59"/>
                </a:cxn>
                <a:cxn ang="0">
                  <a:pos x="61" y="20"/>
                </a:cxn>
                <a:cxn ang="0">
                  <a:pos x="122" y="0"/>
                </a:cxn>
                <a:cxn ang="0">
                  <a:pos x="183" y="20"/>
                </a:cxn>
                <a:cxn ang="0">
                  <a:pos x="224" y="59"/>
                </a:cxn>
                <a:cxn ang="0">
                  <a:pos x="244" y="117"/>
                </a:cxn>
                <a:cxn ang="0">
                  <a:pos x="224" y="176"/>
                </a:cxn>
                <a:cxn ang="0">
                  <a:pos x="183" y="215"/>
                </a:cxn>
                <a:cxn ang="0">
                  <a:pos x="122" y="235"/>
                </a:cxn>
                <a:cxn ang="0">
                  <a:pos x="61" y="215"/>
                </a:cxn>
                <a:cxn ang="0">
                  <a:pos x="21" y="176"/>
                </a:cxn>
                <a:cxn ang="0">
                  <a:pos x="0" y="117"/>
                </a:cxn>
              </a:cxnLst>
              <a:pathLst>
                <a:path w="244" h="235">
                  <a:moveTo>
                    <a:pt x="0" y="117"/>
                  </a:moveTo>
                  <a:lnTo>
                    <a:pt x="21" y="59"/>
                  </a:lnTo>
                  <a:lnTo>
                    <a:pt x="61" y="20"/>
                  </a:lnTo>
                  <a:lnTo>
                    <a:pt x="122" y="0"/>
                  </a:lnTo>
                  <a:lnTo>
                    <a:pt x="183" y="20"/>
                  </a:lnTo>
                  <a:lnTo>
                    <a:pt x="224" y="59"/>
                  </a:lnTo>
                  <a:lnTo>
                    <a:pt x="244" y="117"/>
                  </a:lnTo>
                  <a:lnTo>
                    <a:pt x="224" y="176"/>
                  </a:lnTo>
                  <a:lnTo>
                    <a:pt x="183" y="215"/>
                  </a:lnTo>
                  <a:lnTo>
                    <a:pt x="122" y="235"/>
                  </a:lnTo>
                  <a:lnTo>
                    <a:pt x="61" y="215"/>
                  </a:lnTo>
                  <a:lnTo>
                    <a:pt x="21" y="176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FFFF99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58" name="Rectangle 119"/>
            <p:cNvSpPr/>
            <p:nvPr/>
          </p:nvSpPr>
          <p:spPr>
            <a:xfrm>
              <a:off x="1876" y="2931"/>
              <a:ext cx="143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000" b="1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0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59" name="Freeform 121"/>
            <p:cNvSpPr/>
            <p:nvPr/>
          </p:nvSpPr>
          <p:spPr>
            <a:xfrm>
              <a:off x="3184" y="2436"/>
              <a:ext cx="233" cy="224"/>
            </a:xfrm>
            <a:custGeom>
              <a:avLst/>
              <a:gdLst/>
              <a:ahLst/>
              <a:cxnLst>
                <a:cxn ang="0">
                  <a:pos x="0" y="117"/>
                </a:cxn>
                <a:cxn ang="0">
                  <a:pos x="10" y="58"/>
                </a:cxn>
                <a:cxn ang="0">
                  <a:pos x="61" y="10"/>
                </a:cxn>
                <a:cxn ang="0">
                  <a:pos x="122" y="0"/>
                </a:cxn>
                <a:cxn ang="0">
                  <a:pos x="173" y="10"/>
                </a:cxn>
                <a:cxn ang="0">
                  <a:pos x="223" y="58"/>
                </a:cxn>
                <a:cxn ang="0">
                  <a:pos x="233" y="117"/>
                </a:cxn>
                <a:cxn ang="0">
                  <a:pos x="223" y="166"/>
                </a:cxn>
                <a:cxn ang="0">
                  <a:pos x="173" y="215"/>
                </a:cxn>
                <a:cxn ang="0">
                  <a:pos x="122" y="224"/>
                </a:cxn>
                <a:cxn ang="0">
                  <a:pos x="61" y="215"/>
                </a:cxn>
                <a:cxn ang="0">
                  <a:pos x="10" y="166"/>
                </a:cxn>
                <a:cxn ang="0">
                  <a:pos x="0" y="117"/>
                </a:cxn>
              </a:cxnLst>
              <a:pathLst>
                <a:path w="233" h="224">
                  <a:moveTo>
                    <a:pt x="0" y="117"/>
                  </a:moveTo>
                  <a:lnTo>
                    <a:pt x="10" y="58"/>
                  </a:lnTo>
                  <a:lnTo>
                    <a:pt x="61" y="10"/>
                  </a:lnTo>
                  <a:lnTo>
                    <a:pt x="122" y="0"/>
                  </a:lnTo>
                  <a:lnTo>
                    <a:pt x="173" y="10"/>
                  </a:lnTo>
                  <a:lnTo>
                    <a:pt x="223" y="58"/>
                  </a:lnTo>
                  <a:lnTo>
                    <a:pt x="233" y="117"/>
                  </a:lnTo>
                  <a:lnTo>
                    <a:pt x="223" y="166"/>
                  </a:lnTo>
                  <a:lnTo>
                    <a:pt x="173" y="215"/>
                  </a:lnTo>
                  <a:lnTo>
                    <a:pt x="122" y="224"/>
                  </a:lnTo>
                  <a:lnTo>
                    <a:pt x="61" y="215"/>
                  </a:lnTo>
                  <a:lnTo>
                    <a:pt x="10" y="166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FFCC99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60" name="Rectangle 122"/>
            <p:cNvSpPr/>
            <p:nvPr/>
          </p:nvSpPr>
          <p:spPr>
            <a:xfrm>
              <a:off x="3223" y="2475"/>
              <a:ext cx="154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＋</a:t>
              </a:r>
              <a:endPara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61" name="Freeform 123"/>
            <p:cNvSpPr/>
            <p:nvPr/>
          </p:nvSpPr>
          <p:spPr>
            <a:xfrm>
              <a:off x="3184" y="2914"/>
              <a:ext cx="233" cy="235"/>
            </a:xfrm>
            <a:custGeom>
              <a:avLst/>
              <a:gdLst/>
              <a:ahLst/>
              <a:cxnLst>
                <a:cxn ang="0">
                  <a:pos x="0" y="117"/>
                </a:cxn>
                <a:cxn ang="0">
                  <a:pos x="10" y="59"/>
                </a:cxn>
                <a:cxn ang="0">
                  <a:pos x="61" y="20"/>
                </a:cxn>
                <a:cxn ang="0">
                  <a:pos x="122" y="0"/>
                </a:cxn>
                <a:cxn ang="0">
                  <a:pos x="173" y="20"/>
                </a:cxn>
                <a:cxn ang="0">
                  <a:pos x="223" y="59"/>
                </a:cxn>
                <a:cxn ang="0">
                  <a:pos x="233" y="117"/>
                </a:cxn>
                <a:cxn ang="0">
                  <a:pos x="223" y="176"/>
                </a:cxn>
                <a:cxn ang="0">
                  <a:pos x="173" y="215"/>
                </a:cxn>
                <a:cxn ang="0">
                  <a:pos x="122" y="235"/>
                </a:cxn>
                <a:cxn ang="0">
                  <a:pos x="61" y="215"/>
                </a:cxn>
                <a:cxn ang="0">
                  <a:pos x="10" y="176"/>
                </a:cxn>
                <a:cxn ang="0">
                  <a:pos x="0" y="117"/>
                </a:cxn>
              </a:cxnLst>
              <a:pathLst>
                <a:path w="233" h="235">
                  <a:moveTo>
                    <a:pt x="0" y="117"/>
                  </a:moveTo>
                  <a:lnTo>
                    <a:pt x="10" y="59"/>
                  </a:lnTo>
                  <a:lnTo>
                    <a:pt x="61" y="20"/>
                  </a:lnTo>
                  <a:lnTo>
                    <a:pt x="122" y="0"/>
                  </a:lnTo>
                  <a:lnTo>
                    <a:pt x="173" y="20"/>
                  </a:lnTo>
                  <a:lnTo>
                    <a:pt x="223" y="59"/>
                  </a:lnTo>
                  <a:lnTo>
                    <a:pt x="233" y="117"/>
                  </a:lnTo>
                  <a:lnTo>
                    <a:pt x="223" y="176"/>
                  </a:lnTo>
                  <a:lnTo>
                    <a:pt x="173" y="215"/>
                  </a:lnTo>
                  <a:lnTo>
                    <a:pt x="122" y="235"/>
                  </a:lnTo>
                  <a:lnTo>
                    <a:pt x="61" y="215"/>
                  </a:lnTo>
                  <a:lnTo>
                    <a:pt x="10" y="176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FFFF99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62" name="Rectangle 124"/>
            <p:cNvSpPr/>
            <p:nvPr/>
          </p:nvSpPr>
          <p:spPr>
            <a:xfrm>
              <a:off x="3138" y="2939"/>
              <a:ext cx="301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000" b="1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n-1</a:t>
              </a:r>
              <a:endParaRPr lang="en-US" altLang="zh-CN" sz="20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63" name="Rectangle 128"/>
            <p:cNvSpPr/>
            <p:nvPr/>
          </p:nvSpPr>
          <p:spPr>
            <a:xfrm>
              <a:off x="4166" y="2953"/>
              <a:ext cx="358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000" b="1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=1</a:t>
              </a:r>
              <a:endPara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64" name="Rectangle 132"/>
            <p:cNvSpPr/>
            <p:nvPr/>
          </p:nvSpPr>
          <p:spPr>
            <a:xfrm>
              <a:off x="131" y="2931"/>
              <a:ext cx="355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000" b="1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=1</a:t>
              </a:r>
              <a:endPara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65" name="Rectangle 136"/>
            <p:cNvSpPr/>
            <p:nvPr/>
          </p:nvSpPr>
          <p:spPr>
            <a:xfrm>
              <a:off x="3865" y="3385"/>
              <a:ext cx="0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endParaRPr lang="zh-CN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66" name="Rectangle 137"/>
            <p:cNvSpPr/>
            <p:nvPr/>
          </p:nvSpPr>
          <p:spPr>
            <a:xfrm>
              <a:off x="4057" y="3642"/>
              <a:ext cx="576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zh-CN" altLang="en-US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</a:t>
              </a:r>
              <a:endPara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67" name="Freeform 142"/>
            <p:cNvSpPr/>
            <p:nvPr/>
          </p:nvSpPr>
          <p:spPr>
            <a:xfrm>
              <a:off x="2505" y="3539"/>
              <a:ext cx="121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20"/>
                </a:cxn>
                <a:cxn ang="0">
                  <a:pos x="0" y="49"/>
                </a:cxn>
                <a:cxn ang="0">
                  <a:pos x="121" y="20"/>
                </a:cxn>
                <a:cxn ang="0">
                  <a:pos x="0" y="0"/>
                </a:cxn>
              </a:cxnLst>
              <a:pathLst>
                <a:path w="121" h="49">
                  <a:moveTo>
                    <a:pt x="0" y="0"/>
                  </a:moveTo>
                  <a:lnTo>
                    <a:pt x="20" y="20"/>
                  </a:lnTo>
                  <a:lnTo>
                    <a:pt x="0" y="49"/>
                  </a:lnTo>
                  <a:lnTo>
                    <a:pt x="121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68" name="Freeform 143"/>
            <p:cNvSpPr/>
            <p:nvPr/>
          </p:nvSpPr>
          <p:spPr>
            <a:xfrm>
              <a:off x="1937" y="2670"/>
              <a:ext cx="51" cy="127"/>
            </a:xfrm>
            <a:custGeom>
              <a:avLst/>
              <a:gdLst/>
              <a:ahLst/>
              <a:cxnLst>
                <a:cxn ang="0">
                  <a:pos x="0" y="127"/>
                </a:cxn>
                <a:cxn ang="0">
                  <a:pos x="20" y="98"/>
                </a:cxn>
                <a:cxn ang="0">
                  <a:pos x="51" y="127"/>
                </a:cxn>
                <a:cxn ang="0">
                  <a:pos x="20" y="0"/>
                </a:cxn>
                <a:cxn ang="0">
                  <a:pos x="0" y="127"/>
                </a:cxn>
              </a:cxnLst>
              <a:pathLst>
                <a:path w="51" h="127">
                  <a:moveTo>
                    <a:pt x="0" y="127"/>
                  </a:moveTo>
                  <a:lnTo>
                    <a:pt x="20" y="98"/>
                  </a:lnTo>
                  <a:lnTo>
                    <a:pt x="51" y="127"/>
                  </a:lnTo>
                  <a:lnTo>
                    <a:pt x="20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69" name="Freeform 144"/>
            <p:cNvSpPr/>
            <p:nvPr/>
          </p:nvSpPr>
          <p:spPr>
            <a:xfrm>
              <a:off x="3367" y="3539"/>
              <a:ext cx="121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20"/>
                </a:cxn>
                <a:cxn ang="0">
                  <a:pos x="0" y="49"/>
                </a:cxn>
                <a:cxn ang="0">
                  <a:pos x="121" y="20"/>
                </a:cxn>
                <a:cxn ang="0">
                  <a:pos x="0" y="0"/>
                </a:cxn>
              </a:cxnLst>
              <a:pathLst>
                <a:path w="121" h="49">
                  <a:moveTo>
                    <a:pt x="0" y="0"/>
                  </a:moveTo>
                  <a:lnTo>
                    <a:pt x="20" y="20"/>
                  </a:lnTo>
                  <a:lnTo>
                    <a:pt x="0" y="49"/>
                  </a:lnTo>
                  <a:lnTo>
                    <a:pt x="121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70" name="Freeform 145"/>
            <p:cNvSpPr/>
            <p:nvPr/>
          </p:nvSpPr>
          <p:spPr>
            <a:xfrm>
              <a:off x="4330" y="3539"/>
              <a:ext cx="122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20"/>
                </a:cxn>
                <a:cxn ang="0">
                  <a:pos x="0" y="49"/>
                </a:cxn>
                <a:cxn ang="0">
                  <a:pos x="122" y="20"/>
                </a:cxn>
                <a:cxn ang="0">
                  <a:pos x="0" y="0"/>
                </a:cxn>
              </a:cxnLst>
              <a:pathLst>
                <a:path w="122" h="49">
                  <a:moveTo>
                    <a:pt x="0" y="0"/>
                  </a:moveTo>
                  <a:lnTo>
                    <a:pt x="20" y="20"/>
                  </a:lnTo>
                  <a:lnTo>
                    <a:pt x="0" y="49"/>
                  </a:lnTo>
                  <a:lnTo>
                    <a:pt x="122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71" name="Freeform 146"/>
            <p:cNvSpPr/>
            <p:nvPr/>
          </p:nvSpPr>
          <p:spPr>
            <a:xfrm>
              <a:off x="1166" y="3539"/>
              <a:ext cx="122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20"/>
                </a:cxn>
                <a:cxn ang="0">
                  <a:pos x="0" y="49"/>
                </a:cxn>
                <a:cxn ang="0">
                  <a:pos x="122" y="20"/>
                </a:cxn>
                <a:cxn ang="0">
                  <a:pos x="0" y="0"/>
                </a:cxn>
              </a:cxnLst>
              <a:pathLst>
                <a:path w="122" h="49">
                  <a:moveTo>
                    <a:pt x="0" y="0"/>
                  </a:moveTo>
                  <a:lnTo>
                    <a:pt x="20" y="20"/>
                  </a:lnTo>
                  <a:lnTo>
                    <a:pt x="0" y="49"/>
                  </a:lnTo>
                  <a:lnTo>
                    <a:pt x="122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72" name="Freeform 147"/>
            <p:cNvSpPr/>
            <p:nvPr/>
          </p:nvSpPr>
          <p:spPr>
            <a:xfrm>
              <a:off x="304" y="3539"/>
              <a:ext cx="122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0"/>
                </a:cxn>
                <a:cxn ang="0">
                  <a:pos x="0" y="49"/>
                </a:cxn>
                <a:cxn ang="0">
                  <a:pos x="122" y="20"/>
                </a:cxn>
                <a:cxn ang="0">
                  <a:pos x="0" y="0"/>
                </a:cxn>
              </a:cxnLst>
              <a:pathLst>
                <a:path w="122" h="49">
                  <a:moveTo>
                    <a:pt x="0" y="0"/>
                  </a:moveTo>
                  <a:lnTo>
                    <a:pt x="21" y="20"/>
                  </a:lnTo>
                  <a:lnTo>
                    <a:pt x="0" y="49"/>
                  </a:lnTo>
                  <a:lnTo>
                    <a:pt x="122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73" name="Freeform 148"/>
            <p:cNvSpPr/>
            <p:nvPr/>
          </p:nvSpPr>
          <p:spPr>
            <a:xfrm>
              <a:off x="1227" y="2524"/>
              <a:ext cx="122" cy="49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101" y="29"/>
                </a:cxn>
                <a:cxn ang="0">
                  <a:pos x="122" y="49"/>
                </a:cxn>
                <a:cxn ang="0">
                  <a:pos x="0" y="29"/>
                </a:cxn>
                <a:cxn ang="0">
                  <a:pos x="122" y="0"/>
                </a:cxn>
              </a:cxnLst>
              <a:pathLst>
                <a:path w="122" h="49">
                  <a:moveTo>
                    <a:pt x="122" y="0"/>
                  </a:moveTo>
                  <a:lnTo>
                    <a:pt x="101" y="29"/>
                  </a:lnTo>
                  <a:lnTo>
                    <a:pt x="122" y="49"/>
                  </a:lnTo>
                  <a:lnTo>
                    <a:pt x="0" y="29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74" name="Freeform 149"/>
            <p:cNvSpPr/>
            <p:nvPr/>
          </p:nvSpPr>
          <p:spPr>
            <a:xfrm>
              <a:off x="2089" y="2524"/>
              <a:ext cx="122" cy="49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101" y="29"/>
                </a:cxn>
                <a:cxn ang="0">
                  <a:pos x="122" y="49"/>
                </a:cxn>
                <a:cxn ang="0">
                  <a:pos x="0" y="29"/>
                </a:cxn>
                <a:cxn ang="0">
                  <a:pos x="122" y="0"/>
                </a:cxn>
              </a:cxnLst>
              <a:pathLst>
                <a:path w="122" h="49">
                  <a:moveTo>
                    <a:pt x="122" y="0"/>
                  </a:moveTo>
                  <a:lnTo>
                    <a:pt x="101" y="29"/>
                  </a:lnTo>
                  <a:lnTo>
                    <a:pt x="122" y="49"/>
                  </a:lnTo>
                  <a:lnTo>
                    <a:pt x="0" y="29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75" name="Freeform 150"/>
            <p:cNvSpPr/>
            <p:nvPr/>
          </p:nvSpPr>
          <p:spPr>
            <a:xfrm>
              <a:off x="3428" y="2524"/>
              <a:ext cx="131" cy="49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01" y="29"/>
                </a:cxn>
                <a:cxn ang="0">
                  <a:pos x="131" y="49"/>
                </a:cxn>
                <a:cxn ang="0">
                  <a:pos x="0" y="29"/>
                </a:cxn>
                <a:cxn ang="0">
                  <a:pos x="131" y="0"/>
                </a:cxn>
              </a:cxnLst>
              <a:pathLst>
                <a:path w="131" h="49">
                  <a:moveTo>
                    <a:pt x="131" y="0"/>
                  </a:moveTo>
                  <a:lnTo>
                    <a:pt x="101" y="29"/>
                  </a:lnTo>
                  <a:lnTo>
                    <a:pt x="131" y="49"/>
                  </a:lnTo>
                  <a:lnTo>
                    <a:pt x="0" y="2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76" name="Freeform 151"/>
            <p:cNvSpPr/>
            <p:nvPr/>
          </p:nvSpPr>
          <p:spPr>
            <a:xfrm>
              <a:off x="1075" y="2670"/>
              <a:ext cx="51" cy="127"/>
            </a:xfrm>
            <a:custGeom>
              <a:avLst/>
              <a:gdLst/>
              <a:ahLst/>
              <a:cxnLst>
                <a:cxn ang="0">
                  <a:pos x="0" y="127"/>
                </a:cxn>
                <a:cxn ang="0">
                  <a:pos x="20" y="98"/>
                </a:cxn>
                <a:cxn ang="0">
                  <a:pos x="51" y="127"/>
                </a:cxn>
                <a:cxn ang="0">
                  <a:pos x="20" y="0"/>
                </a:cxn>
                <a:cxn ang="0">
                  <a:pos x="0" y="127"/>
                </a:cxn>
              </a:cxnLst>
              <a:pathLst>
                <a:path w="51" h="127">
                  <a:moveTo>
                    <a:pt x="0" y="127"/>
                  </a:moveTo>
                  <a:lnTo>
                    <a:pt x="20" y="98"/>
                  </a:lnTo>
                  <a:lnTo>
                    <a:pt x="51" y="127"/>
                  </a:lnTo>
                  <a:lnTo>
                    <a:pt x="20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77" name="Freeform 152"/>
            <p:cNvSpPr/>
            <p:nvPr/>
          </p:nvSpPr>
          <p:spPr>
            <a:xfrm>
              <a:off x="3275" y="2670"/>
              <a:ext cx="51" cy="127"/>
            </a:xfrm>
            <a:custGeom>
              <a:avLst/>
              <a:gdLst/>
              <a:ahLst/>
              <a:cxnLst>
                <a:cxn ang="0">
                  <a:pos x="0" y="127"/>
                </a:cxn>
                <a:cxn ang="0">
                  <a:pos x="31" y="98"/>
                </a:cxn>
                <a:cxn ang="0">
                  <a:pos x="51" y="127"/>
                </a:cxn>
                <a:cxn ang="0">
                  <a:pos x="31" y="0"/>
                </a:cxn>
                <a:cxn ang="0">
                  <a:pos x="0" y="127"/>
                </a:cxn>
              </a:cxnLst>
              <a:pathLst>
                <a:path w="51" h="127">
                  <a:moveTo>
                    <a:pt x="0" y="127"/>
                  </a:moveTo>
                  <a:lnTo>
                    <a:pt x="31" y="98"/>
                  </a:lnTo>
                  <a:lnTo>
                    <a:pt x="51" y="127"/>
                  </a:lnTo>
                  <a:lnTo>
                    <a:pt x="31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78" name="Rectangle 153"/>
            <p:cNvSpPr/>
            <p:nvPr/>
          </p:nvSpPr>
          <p:spPr>
            <a:xfrm>
              <a:off x="1344" y="3475"/>
              <a:ext cx="364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2000" b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n-2</a:t>
              </a:r>
              <a:endParaRPr lang="en-US" altLang="zh-CN" sz="2000" b="1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679" name="Rectangle 156"/>
          <p:cNvSpPr/>
          <p:nvPr/>
        </p:nvSpPr>
        <p:spPr>
          <a:xfrm>
            <a:off x="361950" y="1425575"/>
            <a:ext cx="1884363" cy="549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80" name="Rectangle 159"/>
          <p:cNvSpPr/>
          <p:nvPr/>
        </p:nvSpPr>
        <p:spPr>
          <a:xfrm>
            <a:off x="2368550" y="6161088"/>
            <a:ext cx="38306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 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12.2-2 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线性反馈移位寄存器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37"/>
          <p:cNvSpPr/>
          <p:nvPr/>
        </p:nvSpPr>
        <p:spPr>
          <a:xfrm>
            <a:off x="273382" y="4231796"/>
            <a:ext cx="976834" cy="308176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/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Text Box 2"/>
          <p:cNvSpPr txBox="1"/>
          <p:nvPr/>
        </p:nvSpPr>
        <p:spPr>
          <a:xfrm>
            <a:off x="323850" y="1416050"/>
            <a:ext cx="8431213" cy="36309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由于带有反馈，因此在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移位脉冲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作用下，移位寄存器各级的状态将不断变化，通常移位寄存器的最后一级为输出，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输出序列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输出序列是一个周期序列。其特性由移位寄存器的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级数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初始状态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反馈逻辑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时钟速率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等所决定。当移位寄存器的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级数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一定时，输出序列就由移位寄存器的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初始状态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反馈逻辑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完全确定。当初始状态为全零状态时，移位寄存器输出全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序列。为了避免这种情况，需设置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排除电路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650" name="Object 3"/>
          <p:cNvGraphicFramePr/>
          <p:nvPr/>
        </p:nvGraphicFramePr>
        <p:xfrm>
          <a:off x="1414463" y="2571750"/>
          <a:ext cx="369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1193800" imgH="228600" progId="Equation.3">
                  <p:embed/>
                </p:oleObj>
              </mc:Choice>
              <mc:Fallback>
                <p:oleObj name="" r:id="rId1" imgW="1193800" imgH="2286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14463" y="2571750"/>
                        <a:ext cx="3695700" cy="4318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矩形 5"/>
          <p:cNvSpPr/>
          <p:nvPr/>
        </p:nvSpPr>
        <p:spPr>
          <a:xfrm>
            <a:off x="7077075" y="2571750"/>
            <a:ext cx="112236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rPr>
              <a:t>(12.2-3)</a:t>
            </a:r>
            <a:endParaRPr lang="zh-CN" altLang="en-US" sz="200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7"/>
          <p:cNvSpPr/>
          <p:nvPr/>
        </p:nvSpPr>
        <p:spPr>
          <a:xfrm>
            <a:off x="331788" y="1428750"/>
            <a:ext cx="8439150" cy="5031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递推关系式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又称为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反馈逻辑函数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递推方程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设图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12.2-2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所示的线性反馈移存器的初始状态为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r>
              <a:rPr lang="zh-CN" altLang="en-US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-n+1</a:t>
            </a:r>
            <a:r>
              <a:rPr lang="zh-CN" altLang="en-US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-n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，经一次移位线性反馈，移位寄存器的状态变为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-n+2</a:t>
            </a:r>
            <a:r>
              <a:rPr lang="zh-CN" altLang="en-US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-n+1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。若经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次移位，移位寄存器的状态变为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n-2</a:t>
            </a:r>
            <a:r>
              <a:rPr lang="zh-CN" altLang="en-US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…, a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(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当前状态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，当再次移位时，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移存器左端的输入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任意一个状态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此式称为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递推关系式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递推方程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，它给出了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移位输入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与移位前各级状态的关系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Text Box 2"/>
          <p:cNvSpPr txBox="1"/>
          <p:nvPr/>
        </p:nvSpPr>
        <p:spPr>
          <a:xfrm>
            <a:off x="1476375" y="476250"/>
            <a:ext cx="5810250" cy="695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线性反馈移存器的递推关系式</a:t>
            </a:r>
            <a:endParaRPr lang="en-US" altLang="zh-CN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675" name="Object 3"/>
          <p:cNvGraphicFramePr/>
          <p:nvPr/>
        </p:nvGraphicFramePr>
        <p:xfrm>
          <a:off x="945833" y="3933825"/>
          <a:ext cx="599503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3403600" imgH="431800" progId="Equation.3">
                  <p:embed/>
                </p:oleObj>
              </mc:Choice>
              <mc:Fallback>
                <p:oleObj name="" r:id="rId1" imgW="3403600" imgH="4318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5833" y="3933825"/>
                        <a:ext cx="5995035" cy="6604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5"/>
          <p:cNvGraphicFramePr/>
          <p:nvPr/>
        </p:nvGraphicFramePr>
        <p:xfrm>
          <a:off x="3762375" y="4778375"/>
          <a:ext cx="3076575" cy="62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1421765" imgH="431800" progId="Equation.3">
                  <p:embed/>
                </p:oleObj>
              </mc:Choice>
              <mc:Fallback>
                <p:oleObj name="" r:id="rId3" imgW="1421765" imgH="4318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2375" y="4778375"/>
                        <a:ext cx="3076575" cy="62484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矩形 7"/>
          <p:cNvSpPr/>
          <p:nvPr/>
        </p:nvSpPr>
        <p:spPr>
          <a:xfrm>
            <a:off x="7505700" y="4000500"/>
            <a:ext cx="112236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rPr>
              <a:t>(12.2-4)</a:t>
            </a:r>
            <a:endParaRPr lang="zh-CN" altLang="en-US" sz="200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8678" name="矩形 8"/>
          <p:cNvSpPr/>
          <p:nvPr/>
        </p:nvSpPr>
        <p:spPr>
          <a:xfrm>
            <a:off x="7505700" y="5072063"/>
            <a:ext cx="112236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rPr>
              <a:t>(12.2-5)</a:t>
            </a:r>
            <a:endParaRPr lang="zh-CN" altLang="en-US" sz="200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Text Box 4"/>
          <p:cNvSpPr txBox="1"/>
          <p:nvPr/>
        </p:nvSpPr>
        <p:spPr>
          <a:xfrm>
            <a:off x="309563" y="1341438"/>
            <a:ext cx="8469312" cy="3414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递推方程中的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baseline="-30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值决定了反馈线的连接状态和序列的结构，从而决定了它产生的序列的构造和周期。将它用多项式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f(x)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来表示：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此方程称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特征方程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特征多项式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。式中都将“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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简写为“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+”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30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本身并无实际意义，它仅指明其系数是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baseline="-30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                      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该式仅表示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4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4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4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的系数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aseline="-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=c</a:t>
            </a:r>
            <a:r>
              <a:rPr lang="en-US" altLang="zh-CN" sz="2000" baseline="-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=c</a:t>
            </a:r>
            <a:r>
              <a:rPr lang="en-US" altLang="zh-CN" sz="2000" baseline="-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，而其余系数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aseline="-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=c</a:t>
            </a:r>
            <a:r>
              <a:rPr lang="en-US" altLang="zh-CN" sz="2000" baseline="-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。由这一方程构成反馈移存器的框图如图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12.2-1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98" name="Text Box 2"/>
          <p:cNvSpPr txBox="1"/>
          <p:nvPr/>
        </p:nvSpPr>
        <p:spPr>
          <a:xfrm>
            <a:off x="1476375" y="620713"/>
            <a:ext cx="56165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线性反馈移存器的特征方程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700" name="Object 7"/>
          <p:cNvGraphicFramePr/>
          <p:nvPr/>
        </p:nvGraphicFramePr>
        <p:xfrm>
          <a:off x="1125538" y="3851275"/>
          <a:ext cx="163671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1040765" imgH="228600" progId="Equation.3">
                  <p:embed/>
                </p:oleObj>
              </mc:Choice>
              <mc:Fallback>
                <p:oleObj name="" r:id="rId1" imgW="1040765" imgH="228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25538" y="3851275"/>
                        <a:ext cx="1636712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8"/>
          <p:cNvGrpSpPr/>
          <p:nvPr/>
        </p:nvGrpSpPr>
        <p:grpSpPr>
          <a:xfrm>
            <a:off x="4718050" y="4738688"/>
            <a:ext cx="4268788" cy="1046162"/>
            <a:chOff x="2472" y="3380"/>
            <a:chExt cx="3218" cy="737"/>
          </a:xfrm>
        </p:grpSpPr>
        <p:grpSp>
          <p:nvGrpSpPr>
            <p:cNvPr id="29702" name="Group 34"/>
            <p:cNvGrpSpPr/>
            <p:nvPr/>
          </p:nvGrpSpPr>
          <p:grpSpPr>
            <a:xfrm>
              <a:off x="2472" y="3380"/>
              <a:ext cx="3218" cy="737"/>
              <a:chOff x="612" y="1152"/>
              <a:chExt cx="3638" cy="820"/>
            </a:xfrm>
          </p:grpSpPr>
          <p:grpSp>
            <p:nvGrpSpPr>
              <p:cNvPr id="29703" name="Group 35"/>
              <p:cNvGrpSpPr/>
              <p:nvPr/>
            </p:nvGrpSpPr>
            <p:grpSpPr>
              <a:xfrm>
                <a:off x="2096" y="1615"/>
                <a:ext cx="735" cy="357"/>
                <a:chOff x="4490" y="2250"/>
                <a:chExt cx="900" cy="399"/>
              </a:xfrm>
            </p:grpSpPr>
            <p:sp>
              <p:nvSpPr>
                <p:cNvPr id="29704" name="Text Box 36"/>
                <p:cNvSpPr txBox="1"/>
                <p:nvPr/>
              </p:nvSpPr>
              <p:spPr>
                <a:xfrm>
                  <a:off x="4870" y="2250"/>
                  <a:ext cx="520" cy="399"/>
                </a:xfrm>
                <a:prstGeom prst="rect">
                  <a:avLst/>
                </a:prstGeom>
                <a:solidFill>
                  <a:srgbClr val="FFCC99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r>
                    <a:rPr lang="en-US" altLang="zh-CN" sz="2000" b="1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r>
                    <a:rPr lang="en-US" altLang="zh-CN" sz="2000" b="1" baseline="-25000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en-US" altLang="zh-CN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705" name="Line 37"/>
                <p:cNvSpPr/>
                <p:nvPr/>
              </p:nvSpPr>
              <p:spPr>
                <a:xfrm>
                  <a:off x="4490" y="2520"/>
                  <a:ext cx="380" cy="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29706" name="Group 38"/>
              <p:cNvGrpSpPr/>
              <p:nvPr/>
            </p:nvGrpSpPr>
            <p:grpSpPr>
              <a:xfrm>
                <a:off x="2839" y="1615"/>
                <a:ext cx="734" cy="357"/>
                <a:chOff x="4490" y="2250"/>
                <a:chExt cx="900" cy="399"/>
              </a:xfrm>
            </p:grpSpPr>
            <p:sp>
              <p:nvSpPr>
                <p:cNvPr id="29707" name="Text Box 39"/>
                <p:cNvSpPr txBox="1"/>
                <p:nvPr/>
              </p:nvSpPr>
              <p:spPr>
                <a:xfrm>
                  <a:off x="4870" y="2250"/>
                  <a:ext cx="520" cy="399"/>
                </a:xfrm>
                <a:prstGeom prst="rect">
                  <a:avLst/>
                </a:prstGeom>
                <a:solidFill>
                  <a:srgbClr val="FFCC99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r>
                    <a:rPr lang="en-US" altLang="zh-CN" sz="2000" b="1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r>
                    <a:rPr lang="en-US" altLang="zh-CN" sz="2000" b="1" baseline="-25000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en-US" altLang="zh-CN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708" name="Line 40"/>
                <p:cNvSpPr/>
                <p:nvPr/>
              </p:nvSpPr>
              <p:spPr>
                <a:xfrm>
                  <a:off x="4490" y="2520"/>
                  <a:ext cx="380" cy="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29709" name="Line 41"/>
              <p:cNvSpPr/>
              <p:nvPr/>
            </p:nvSpPr>
            <p:spPr>
              <a:xfrm>
                <a:off x="3573" y="1863"/>
                <a:ext cx="587" cy="3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9710" name="Oval 42"/>
              <p:cNvSpPr/>
              <p:nvPr/>
            </p:nvSpPr>
            <p:spPr>
              <a:xfrm>
                <a:off x="1358" y="1152"/>
                <a:ext cx="302" cy="315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>
                  <a:lnSpc>
                    <a:spcPts val="1500"/>
                  </a:lnSpc>
                </a:pPr>
                <a:r>
                  <a:rPr lang="en-US" altLang="zh-CN" sz="2000" b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endParaRPr lang="en-US" altLang="zh-CN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11" name="Line 43"/>
              <p:cNvSpPr/>
              <p:nvPr/>
            </p:nvSpPr>
            <p:spPr>
              <a:xfrm>
                <a:off x="612" y="1329"/>
                <a:ext cx="0" cy="52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12" name="Line 44"/>
              <p:cNvSpPr/>
              <p:nvPr/>
            </p:nvSpPr>
            <p:spPr>
              <a:xfrm>
                <a:off x="612" y="1318"/>
                <a:ext cx="742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13" name="Line 45"/>
              <p:cNvSpPr/>
              <p:nvPr/>
            </p:nvSpPr>
            <p:spPr>
              <a:xfrm>
                <a:off x="1672" y="1310"/>
                <a:ext cx="2064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sp>
          <p:sp>
            <p:nvSpPr>
              <p:cNvPr id="29714" name="Line 46"/>
              <p:cNvSpPr/>
              <p:nvPr/>
            </p:nvSpPr>
            <p:spPr>
              <a:xfrm>
                <a:off x="3736" y="1310"/>
                <a:ext cx="0" cy="55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15" name="Line 47"/>
              <p:cNvSpPr/>
              <p:nvPr/>
            </p:nvSpPr>
            <p:spPr>
              <a:xfrm flipV="1">
                <a:off x="1517" y="1471"/>
                <a:ext cx="0" cy="37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pSp>
            <p:nvGrpSpPr>
              <p:cNvPr id="29716" name="Group 48"/>
              <p:cNvGrpSpPr/>
              <p:nvPr/>
            </p:nvGrpSpPr>
            <p:grpSpPr>
              <a:xfrm>
                <a:off x="1354" y="1606"/>
                <a:ext cx="734" cy="364"/>
                <a:chOff x="4490" y="2249"/>
                <a:chExt cx="900" cy="407"/>
              </a:xfrm>
            </p:grpSpPr>
            <p:sp>
              <p:nvSpPr>
                <p:cNvPr id="29717" name="Text Box 49"/>
                <p:cNvSpPr txBox="1"/>
                <p:nvPr/>
              </p:nvSpPr>
              <p:spPr>
                <a:xfrm>
                  <a:off x="4870" y="2249"/>
                  <a:ext cx="520" cy="407"/>
                </a:xfrm>
                <a:prstGeom prst="rect">
                  <a:avLst/>
                </a:prstGeom>
                <a:solidFill>
                  <a:srgbClr val="FFCC99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r>
                    <a:rPr lang="en-US" altLang="zh-CN" sz="2000" b="1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:r>
                    <a:rPr lang="en-US" altLang="zh-CN" sz="2000" b="1" baseline="-25000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en-US" altLang="zh-CN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718" name="Line 50"/>
                <p:cNvSpPr/>
                <p:nvPr/>
              </p:nvSpPr>
              <p:spPr>
                <a:xfrm>
                  <a:off x="4490" y="2520"/>
                  <a:ext cx="380" cy="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29719" name="Text Box 51"/>
              <p:cNvSpPr txBox="1"/>
              <p:nvPr/>
            </p:nvSpPr>
            <p:spPr>
              <a:xfrm>
                <a:off x="922" y="1616"/>
                <a:ext cx="424" cy="354"/>
              </a:xfrm>
              <a:prstGeom prst="rect">
                <a:avLst/>
              </a:prstGeom>
              <a:solidFill>
                <a:srgbClr val="FFCC99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r>
                  <a:rPr lang="en-US" altLang="zh-CN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en-US" altLang="zh-CN" sz="2000" b="1" baseline="-25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20" name="Line 52"/>
              <p:cNvSpPr/>
              <p:nvPr/>
            </p:nvSpPr>
            <p:spPr>
              <a:xfrm>
                <a:off x="612" y="1857"/>
                <a:ext cx="310" cy="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9721" name="Rectangle 53"/>
              <p:cNvSpPr/>
              <p:nvPr/>
            </p:nvSpPr>
            <p:spPr>
              <a:xfrm>
                <a:off x="3573" y="1554"/>
                <a:ext cx="677" cy="3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algn="ctr"/>
                <a:r>
                  <a:rPr lang="zh-CN" altLang="en-US" sz="2000" b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输出</a:t>
                </a:r>
                <a:endParaRPr lang="zh-CN" altLang="en-US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722" name="Rectangle 54"/>
            <p:cNvSpPr/>
            <p:nvPr/>
          </p:nvSpPr>
          <p:spPr>
            <a:xfrm>
              <a:off x="2472" y="3546"/>
              <a:ext cx="395" cy="2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23" name="Rectangle 55"/>
            <p:cNvSpPr/>
            <p:nvPr/>
          </p:nvSpPr>
          <p:spPr>
            <a:xfrm>
              <a:off x="3328" y="3539"/>
              <a:ext cx="378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24" name="Rectangle 56"/>
            <p:cNvSpPr/>
            <p:nvPr/>
          </p:nvSpPr>
          <p:spPr>
            <a:xfrm>
              <a:off x="4873" y="3522"/>
              <a:ext cx="362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Group 60"/>
          <p:cNvGrpSpPr/>
          <p:nvPr/>
        </p:nvGrpSpPr>
        <p:grpSpPr>
          <a:xfrm>
            <a:off x="169863" y="5624513"/>
            <a:ext cx="4948237" cy="1071562"/>
            <a:chOff x="2472" y="3361"/>
            <a:chExt cx="3364" cy="793"/>
          </a:xfrm>
        </p:grpSpPr>
        <p:grpSp>
          <p:nvGrpSpPr>
            <p:cNvPr id="29726" name="Group 61"/>
            <p:cNvGrpSpPr/>
            <p:nvPr/>
          </p:nvGrpSpPr>
          <p:grpSpPr>
            <a:xfrm>
              <a:off x="2472" y="3361"/>
              <a:ext cx="3364" cy="793"/>
              <a:chOff x="612" y="1131"/>
              <a:chExt cx="3801" cy="882"/>
            </a:xfrm>
          </p:grpSpPr>
          <p:grpSp>
            <p:nvGrpSpPr>
              <p:cNvPr id="29727" name="Group 62"/>
              <p:cNvGrpSpPr/>
              <p:nvPr/>
            </p:nvGrpSpPr>
            <p:grpSpPr>
              <a:xfrm>
                <a:off x="2096" y="1614"/>
                <a:ext cx="735" cy="398"/>
                <a:chOff x="4490" y="2250"/>
                <a:chExt cx="900" cy="445"/>
              </a:xfrm>
            </p:grpSpPr>
            <p:sp>
              <p:nvSpPr>
                <p:cNvPr id="29728" name="Text Box 63"/>
                <p:cNvSpPr txBox="1"/>
                <p:nvPr/>
              </p:nvSpPr>
              <p:spPr>
                <a:xfrm>
                  <a:off x="4870" y="2250"/>
                  <a:ext cx="520" cy="445"/>
                </a:xfrm>
                <a:prstGeom prst="rect">
                  <a:avLst/>
                </a:prstGeom>
                <a:solidFill>
                  <a:srgbClr val="FFCC99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r>
                    <a:rPr lang="en-US" altLang="zh-CN" sz="2000" b="1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r>
                    <a:rPr lang="en-US" altLang="zh-CN" sz="2000" b="1" baseline="30000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en-US" altLang="zh-CN" sz="2000" b="1" baseline="30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729" name="Line 64"/>
                <p:cNvSpPr/>
                <p:nvPr/>
              </p:nvSpPr>
              <p:spPr>
                <a:xfrm>
                  <a:off x="4490" y="2520"/>
                  <a:ext cx="380" cy="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29730" name="Group 65"/>
              <p:cNvGrpSpPr/>
              <p:nvPr/>
            </p:nvGrpSpPr>
            <p:grpSpPr>
              <a:xfrm>
                <a:off x="2839" y="1615"/>
                <a:ext cx="734" cy="398"/>
                <a:chOff x="4490" y="2250"/>
                <a:chExt cx="900" cy="445"/>
              </a:xfrm>
            </p:grpSpPr>
            <p:sp>
              <p:nvSpPr>
                <p:cNvPr id="29731" name="Text Box 66"/>
                <p:cNvSpPr txBox="1"/>
                <p:nvPr/>
              </p:nvSpPr>
              <p:spPr>
                <a:xfrm>
                  <a:off x="4870" y="2250"/>
                  <a:ext cx="520" cy="445"/>
                </a:xfrm>
                <a:prstGeom prst="rect">
                  <a:avLst/>
                </a:prstGeom>
                <a:solidFill>
                  <a:srgbClr val="FFCC99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r>
                    <a:rPr lang="en-US" altLang="zh-CN" sz="2000" b="1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r>
                    <a:rPr lang="en-US" altLang="zh-CN" sz="2000" b="1" baseline="30000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en-US" altLang="zh-CN" sz="2000" b="1" baseline="30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732" name="Line 67"/>
                <p:cNvSpPr/>
                <p:nvPr/>
              </p:nvSpPr>
              <p:spPr>
                <a:xfrm>
                  <a:off x="4490" y="2520"/>
                  <a:ext cx="380" cy="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29733" name="Line 68"/>
              <p:cNvSpPr/>
              <p:nvPr/>
            </p:nvSpPr>
            <p:spPr>
              <a:xfrm>
                <a:off x="3573" y="1863"/>
                <a:ext cx="587" cy="3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9734" name="Oval 69"/>
              <p:cNvSpPr/>
              <p:nvPr/>
            </p:nvSpPr>
            <p:spPr>
              <a:xfrm>
                <a:off x="1346" y="1131"/>
                <a:ext cx="302" cy="375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>
                  <a:lnSpc>
                    <a:spcPct val="80000"/>
                  </a:lnSpc>
                </a:pPr>
                <a:r>
                  <a:rPr lang="en-US" altLang="zh-CN" sz="2000" b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endParaRPr lang="en-US" altLang="zh-CN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35" name="Line 70"/>
              <p:cNvSpPr/>
              <p:nvPr/>
            </p:nvSpPr>
            <p:spPr>
              <a:xfrm>
                <a:off x="612" y="1329"/>
                <a:ext cx="0" cy="52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36" name="Line 71"/>
              <p:cNvSpPr/>
              <p:nvPr/>
            </p:nvSpPr>
            <p:spPr>
              <a:xfrm>
                <a:off x="612" y="1318"/>
                <a:ext cx="742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37" name="Line 72"/>
              <p:cNvSpPr/>
              <p:nvPr/>
            </p:nvSpPr>
            <p:spPr>
              <a:xfrm>
                <a:off x="1672" y="1310"/>
                <a:ext cx="2064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sp>
          <p:sp>
            <p:nvSpPr>
              <p:cNvPr id="29738" name="Line 73"/>
              <p:cNvSpPr/>
              <p:nvPr/>
            </p:nvSpPr>
            <p:spPr>
              <a:xfrm>
                <a:off x="3736" y="1310"/>
                <a:ext cx="0" cy="55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739" name="Line 74"/>
              <p:cNvSpPr/>
              <p:nvPr/>
            </p:nvSpPr>
            <p:spPr>
              <a:xfrm flipV="1">
                <a:off x="1517" y="1471"/>
                <a:ext cx="0" cy="37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pSp>
            <p:nvGrpSpPr>
              <p:cNvPr id="29740" name="Group 75"/>
              <p:cNvGrpSpPr/>
              <p:nvPr/>
            </p:nvGrpSpPr>
            <p:grpSpPr>
              <a:xfrm>
                <a:off x="1354" y="1606"/>
                <a:ext cx="734" cy="406"/>
                <a:chOff x="4490" y="2250"/>
                <a:chExt cx="900" cy="454"/>
              </a:xfrm>
            </p:grpSpPr>
            <p:sp>
              <p:nvSpPr>
                <p:cNvPr id="29741" name="Text Box 76"/>
                <p:cNvSpPr txBox="1"/>
                <p:nvPr/>
              </p:nvSpPr>
              <p:spPr>
                <a:xfrm>
                  <a:off x="4870" y="2250"/>
                  <a:ext cx="520" cy="454"/>
                </a:xfrm>
                <a:prstGeom prst="rect">
                  <a:avLst/>
                </a:prstGeom>
                <a:solidFill>
                  <a:srgbClr val="FFCC99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r>
                    <a:rPr lang="en-US" altLang="zh-CN" sz="2000" b="1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r>
                    <a:rPr lang="en-US" altLang="zh-CN" sz="2000" b="1" baseline="30000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en-US" altLang="zh-CN" sz="2000" b="1" baseline="30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742" name="Line 77"/>
                <p:cNvSpPr/>
                <p:nvPr/>
              </p:nvSpPr>
              <p:spPr>
                <a:xfrm>
                  <a:off x="4490" y="2520"/>
                  <a:ext cx="380" cy="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29743" name="Text Box 78"/>
              <p:cNvSpPr txBox="1"/>
              <p:nvPr/>
            </p:nvSpPr>
            <p:spPr>
              <a:xfrm>
                <a:off x="922" y="1616"/>
                <a:ext cx="424" cy="396"/>
              </a:xfrm>
              <a:prstGeom prst="rect">
                <a:avLst/>
              </a:prstGeom>
              <a:solidFill>
                <a:srgbClr val="FFCC99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r>
                  <a:rPr lang="en-US" altLang="zh-CN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000" b="1" baseline="30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2000" b="1" baseline="30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44" name="Line 79"/>
              <p:cNvSpPr/>
              <p:nvPr/>
            </p:nvSpPr>
            <p:spPr>
              <a:xfrm>
                <a:off x="612" y="1857"/>
                <a:ext cx="310" cy="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9745" name="Rectangle 80"/>
              <p:cNvSpPr/>
              <p:nvPr/>
            </p:nvSpPr>
            <p:spPr>
              <a:xfrm>
                <a:off x="3706" y="1521"/>
                <a:ext cx="707" cy="3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algn="ctr"/>
                <a:r>
                  <a:rPr lang="zh-CN" altLang="en-US" sz="2000" b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</a:t>
                </a:r>
                <a:endParaRPr lang="zh-CN" altLang="en-US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746" name="Rectangle 81"/>
            <p:cNvSpPr/>
            <p:nvPr/>
          </p:nvSpPr>
          <p:spPr>
            <a:xfrm>
              <a:off x="2472" y="3539"/>
              <a:ext cx="369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47" name="Rectangle 82"/>
            <p:cNvSpPr/>
            <p:nvPr/>
          </p:nvSpPr>
          <p:spPr>
            <a:xfrm>
              <a:off x="3273" y="3539"/>
              <a:ext cx="318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48" name="Rectangle 83"/>
            <p:cNvSpPr/>
            <p:nvPr/>
          </p:nvSpPr>
          <p:spPr>
            <a:xfrm>
              <a:off x="4927" y="3529"/>
              <a:ext cx="310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749" name="AutoShape 85"/>
          <p:cNvSpPr/>
          <p:nvPr/>
        </p:nvSpPr>
        <p:spPr>
          <a:xfrm>
            <a:off x="5462588" y="6269038"/>
            <a:ext cx="2921000" cy="474662"/>
          </a:xfrm>
          <a:prstGeom prst="wedgeRoundRectCallout">
            <a:avLst>
              <a:gd name="adj1" fmla="val -72546"/>
              <a:gd name="adj2" fmla="val 2317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移位寄存器建议表示法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50" name="AutoShape 86"/>
          <p:cNvSpPr/>
          <p:nvPr/>
        </p:nvSpPr>
        <p:spPr>
          <a:xfrm>
            <a:off x="2030413" y="5078413"/>
            <a:ext cx="2051050" cy="431800"/>
          </a:xfrm>
          <a:prstGeom prst="wedgeRoundRectCallout">
            <a:avLst>
              <a:gd name="adj1" fmla="val 79463"/>
              <a:gd name="adj2" fmla="val 3824"/>
              <a:gd name="adj3" fmla="val 16667"/>
            </a:avLst>
          </a:prstGeom>
          <a:solidFill>
            <a:srgbClr val="CC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移位寄存器组成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51" name="矩形 57"/>
          <p:cNvSpPr/>
          <p:nvPr/>
        </p:nvSpPr>
        <p:spPr>
          <a:xfrm>
            <a:off x="7505700" y="2214563"/>
            <a:ext cx="112236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rPr>
              <a:t>(12.2-6)</a:t>
            </a:r>
            <a:endParaRPr lang="zh-CN" altLang="en-US" sz="200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30725" name="Object 3"/>
          <p:cNvGraphicFramePr/>
          <p:nvPr/>
        </p:nvGraphicFramePr>
        <p:xfrm>
          <a:off x="1550035" y="2348230"/>
          <a:ext cx="4945380" cy="54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2273300" imgH="431800" progId="Equation.3">
                  <p:embed/>
                </p:oleObj>
              </mc:Choice>
              <mc:Fallback>
                <p:oleObj name="" r:id="rId3" imgW="2273300" imgH="4318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0035" y="2348230"/>
                        <a:ext cx="4945380" cy="54800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母函数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2" name="Rectangle 3"/>
          <p:cNvSpPr>
            <a:spLocks noGrp="1"/>
          </p:cNvSpPr>
          <p:nvPr>
            <p:ph type="body" sz="half" idx="1"/>
          </p:nvPr>
        </p:nvSpPr>
        <p:spPr>
          <a:xfrm>
            <a:off x="330200" y="1403350"/>
            <a:ext cx="8445500" cy="5130165"/>
          </a:xfrm>
          <a:ln/>
        </p:spPr>
        <p:txBody>
          <a:bodyPr wrap="square" lIns="91440" tIns="45720" rIns="91440" bIns="45720" anchor="t"/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将反馈移存器的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输出序列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用代数方程式表示为：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此式称为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母函数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…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…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zh-CN" altLang="en-US" sz="1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递推方程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特征方程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母函数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序列的三个基本关系式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递推方程：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特征方程：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母函数：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723" name="Object 4"/>
          <p:cNvGraphicFramePr>
            <a:graphicFrameLocks noGrp="1"/>
          </p:cNvGraphicFramePr>
          <p:nvPr>
            <p:ph sz="half" idx="2"/>
          </p:nvPr>
        </p:nvGraphicFramePr>
        <p:xfrm>
          <a:off x="1285558" y="1914525"/>
          <a:ext cx="4679315" cy="681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2374265" imgH="431800" progId="Equation.3">
                  <p:embed/>
                </p:oleObj>
              </mc:Choice>
              <mc:Fallback>
                <p:oleObj name="" r:id="rId1" imgW="2374265" imgH="4318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5558" y="1914525"/>
                        <a:ext cx="4679315" cy="68135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矩形 6"/>
          <p:cNvSpPr/>
          <p:nvPr/>
        </p:nvSpPr>
        <p:spPr>
          <a:xfrm>
            <a:off x="7267575" y="2303463"/>
            <a:ext cx="112236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rPr>
              <a:t>(12.2-7)</a:t>
            </a:r>
            <a:endParaRPr lang="zh-CN" altLang="en-US" sz="200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30725" name="Object 3"/>
          <p:cNvGraphicFramePr/>
          <p:nvPr/>
        </p:nvGraphicFramePr>
        <p:xfrm>
          <a:off x="1822133" y="4828540"/>
          <a:ext cx="4945380" cy="681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2273300" imgH="431800" progId="Equation.3">
                  <p:embed/>
                </p:oleObj>
              </mc:Choice>
              <mc:Fallback>
                <p:oleObj name="" r:id="rId3" imgW="2273300" imgH="4318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2133" y="4828540"/>
                        <a:ext cx="4945380" cy="68135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5"/>
          <p:cNvGraphicFramePr/>
          <p:nvPr/>
        </p:nvGraphicFramePr>
        <p:xfrm>
          <a:off x="1822450" y="3938905"/>
          <a:ext cx="3029585" cy="73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1421765" imgH="431800" progId="Equation.3">
                  <p:embed/>
                </p:oleObj>
              </mc:Choice>
              <mc:Fallback>
                <p:oleObj name="" r:id="rId5" imgW="1421765" imgH="4318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2450" y="3938905"/>
                        <a:ext cx="3029585" cy="73914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21815" y="5737225"/>
          <a:ext cx="4946015" cy="681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2374265" imgH="431800" progId="Equation.3">
                  <p:embed/>
                </p:oleObj>
              </mc:Choice>
              <mc:Fallback>
                <p:oleObj name="" r:id="rId7" imgW="2374265" imgH="4318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1815" y="5737225"/>
                        <a:ext cx="4946015" cy="68135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xfrm>
            <a:off x="1476375" y="620713"/>
            <a:ext cx="2808288" cy="576262"/>
          </a:xfrm>
          <a:ln/>
        </p:spPr>
        <p:txBody>
          <a:bodyPr wrap="square" lIns="91440" tIns="45720" rIns="91440" bIns="45720" anchor="b"/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 基本定理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6" name="Rectangle 3"/>
          <p:cNvSpPr>
            <a:spLocks noGrp="1"/>
          </p:cNvSpPr>
          <p:nvPr>
            <p:ph idx="1"/>
          </p:nvPr>
        </p:nvSpPr>
        <p:spPr>
          <a:xfrm>
            <a:off x="350838" y="1357313"/>
            <a:ext cx="8320087" cy="5138737"/>
          </a:xfrm>
          <a:ln/>
        </p:spPr>
        <p:txBody>
          <a:bodyPr wrap="square" lIns="91440" tIns="45720" rIns="91440" bIns="45720" anchor="t"/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12.1</a:t>
            </a:r>
            <a:endParaRPr lang="en-US" altLang="zh-CN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f(x)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﹒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G(x)=h(x)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式中：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h(x)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为次数低于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f(x)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的次数的多项式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级线性反馈移存器之相继状态具有周期性，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周期为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p≤2</a:t>
            </a:r>
            <a:r>
              <a:rPr lang="en-US" altLang="zh-CN" sz="2000" b="1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12.3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若序列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具有周期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(p=2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，则其特征多项式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f(x)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应为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既约多项式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不能分解因子的多项式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12.4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级线性反馈移存器的特征多项式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f(x)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若为既约的，则其产生的序列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f(x)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能整除的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000" baseline="4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中最小正整数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7" name="AutoShape 47"/>
          <p:cNvSpPr/>
          <p:nvPr/>
        </p:nvSpPr>
        <p:spPr>
          <a:xfrm>
            <a:off x="4872355" y="4905375"/>
            <a:ext cx="2077720" cy="428625"/>
          </a:xfrm>
          <a:prstGeom prst="wedgeRoundRectCallout">
            <a:avLst>
              <a:gd name="adj1" fmla="val -71118"/>
              <a:gd name="adj2" fmla="val 106888"/>
              <a:gd name="adj3" fmla="val 1666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000" b="1" baseline="40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+1)/ f(x)=p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8" name="AutoShape 47"/>
          <p:cNvSpPr/>
          <p:nvPr/>
        </p:nvSpPr>
        <p:spPr>
          <a:xfrm>
            <a:off x="5783263" y="349250"/>
            <a:ext cx="3336925" cy="847725"/>
          </a:xfrm>
          <a:prstGeom prst="wedgeRoundRectCallout">
            <a:avLst>
              <a:gd name="adj1" fmla="val -79435"/>
              <a:gd name="adj2" fmla="val 94852"/>
              <a:gd name="adj3" fmla="val 1666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特征方程与母函数的积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h(x)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的次数低于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f(x)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的次数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 本原多项式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0" name="Rectangle 3"/>
          <p:cNvSpPr>
            <a:spLocks noGrp="1"/>
          </p:cNvSpPr>
          <p:nvPr>
            <p:ph idx="1"/>
          </p:nvPr>
        </p:nvSpPr>
        <p:spPr>
          <a:xfrm>
            <a:off x="358775" y="1401763"/>
            <a:ext cx="8404225" cy="4913312"/>
          </a:xfrm>
          <a:ln/>
        </p:spPr>
        <p:txBody>
          <a:bodyPr wrap="square" lIns="91440" tIns="45720" rIns="91440" bIns="45720" anchor="t"/>
          <a:p>
            <a:pPr marL="0" indent="0" eaLnBrk="1" hangingPunct="1">
              <a:lnSpc>
                <a:spcPct val="150000"/>
              </a:lnSpc>
              <a:spcBef>
                <a:spcPts val="25"/>
              </a:spcBef>
              <a:buAutoNum type="arabicPeriod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本原多项式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25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次多项式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f(x)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满足下列条件：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25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f(x)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为既约多项式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即不能分解因式的多项式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25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f(x)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可整除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m=2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。即是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的一个因子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25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f(x)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除不尽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25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f(x)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本原多项式 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25"/>
              </a:spcBef>
              <a:buNone/>
            </a:pPr>
            <a:endParaRPr lang="en-US" altLang="zh-CN" sz="1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25"/>
              </a:spcBef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反馈移存器能产生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序列的充要条件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25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反馈移存器的特征方程为本原多项式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25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只要找到特征方程的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本原多项式就可以由它构成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序列发生器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2"/>
          <p:cNvSpPr>
            <a:spLocks noGrp="1"/>
          </p:cNvSpPr>
          <p:nvPr>
            <p:ph type="title"/>
          </p:nvPr>
        </p:nvSpPr>
        <p:spPr>
          <a:xfrm>
            <a:off x="1476375" y="620713"/>
            <a:ext cx="7199313" cy="576262"/>
          </a:xfrm>
          <a:ln/>
        </p:spPr>
        <p:txBody>
          <a:bodyPr wrap="square" lIns="91440" tIns="45720" rIns="91440" bIns="45720" anchor="b"/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序列发生器的特征方程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f(x)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lvl="3" eaLnBrk="1" hangingPunct="1">
              <a:lnSpc>
                <a:spcPct val="110000"/>
              </a:lnSpc>
              <a:buNone/>
            </a:pPr>
            <a:endParaRPr lang="en-US" altLang="zh-CN" dirty="0"/>
          </a:p>
          <a:p>
            <a:pPr lvl="3" eaLnBrk="1" hangingPunct="1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endParaRPr lang="en-US" altLang="zh-CN" dirty="0"/>
          </a:p>
        </p:txBody>
      </p:sp>
      <p:sp>
        <p:nvSpPr>
          <p:cNvPr id="33795" name="Rectangle 4"/>
          <p:cNvSpPr/>
          <p:nvPr/>
        </p:nvSpPr>
        <p:spPr>
          <a:xfrm>
            <a:off x="317500" y="1430338"/>
            <a:ext cx="8442325" cy="47078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由于级数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n=4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，故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m=2</a:t>
            </a:r>
            <a:r>
              <a:rPr lang="en-US" altLang="zh-CN" sz="2000" baseline="5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–1=15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。所以，其特征方程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f(x)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000" baseline="5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的一个因子。现将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000" baseline="5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分解因子如下：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因为移存器是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级，故其特征方程式的最高次项应为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项。上式右端前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个因子都符合这一要求。但是，前两个因子是本原多项式，而第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个因子不是本原多项式，因为：                                                  说明它不仅可以整除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00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，而且可以整除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00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+1)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。因此，前两个因子可以作为特征多项式，用以产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序列。用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2000" baseline="5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+x+1)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作特征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方程构成的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级反馈移存器如图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12.2-4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3796" name="Object 8"/>
          <p:cNvGraphicFramePr/>
          <p:nvPr/>
        </p:nvGraphicFramePr>
        <p:xfrm>
          <a:off x="482600" y="2455863"/>
          <a:ext cx="81105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4279900" imgH="228600" progId="Equation.3">
                  <p:embed/>
                </p:oleObj>
              </mc:Choice>
              <mc:Fallback>
                <p:oleObj name="" r:id="rId1" imgW="4279900" imgH="2286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2600" y="2455863"/>
                        <a:ext cx="8110538" cy="4127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11"/>
          <p:cNvGraphicFramePr/>
          <p:nvPr/>
        </p:nvGraphicFramePr>
        <p:xfrm>
          <a:off x="2986405" y="3801110"/>
          <a:ext cx="35496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2298700" imgH="228600" progId="Equation.3">
                  <p:embed/>
                </p:oleObj>
              </mc:Choice>
              <mc:Fallback>
                <p:oleObj name="" r:id="rId3" imgW="2298700" imgH="2286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6405" y="3801110"/>
                        <a:ext cx="354965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2" name="Group 16"/>
          <p:cNvGrpSpPr/>
          <p:nvPr/>
        </p:nvGrpSpPr>
        <p:grpSpPr>
          <a:xfrm>
            <a:off x="4319905" y="5001708"/>
            <a:ext cx="4614545" cy="1066352"/>
            <a:chOff x="612" y="1136"/>
            <a:chExt cx="3831" cy="936"/>
          </a:xfrm>
          <a:solidFill>
            <a:schemeClr val="accent1"/>
          </a:solidFill>
        </p:grpSpPr>
        <p:grpSp>
          <p:nvGrpSpPr>
            <p:cNvPr id="34823" name="Group 17"/>
            <p:cNvGrpSpPr/>
            <p:nvPr/>
          </p:nvGrpSpPr>
          <p:grpSpPr>
            <a:xfrm>
              <a:off x="2096" y="1614"/>
              <a:ext cx="735" cy="456"/>
              <a:chOff x="4490" y="2250"/>
              <a:chExt cx="900" cy="510"/>
            </a:xfrm>
            <a:grpFill/>
          </p:grpSpPr>
          <p:sp>
            <p:nvSpPr>
              <p:cNvPr id="34824" name="Text Box 18"/>
              <p:cNvSpPr txBox="1"/>
              <p:nvPr/>
            </p:nvSpPr>
            <p:spPr>
              <a:xfrm>
                <a:off x="4870" y="2250"/>
                <a:ext cx="520" cy="510"/>
              </a:xfrm>
              <a:prstGeom prst="rect">
                <a:avLst/>
              </a:prstGeom>
              <a:grp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algn="ctr" fontAlgn="base"/>
                <a:r>
                  <a:rPr lang="en-US" altLang="zh-CN" sz="2800" b="1" i="1" strike="noStrike" noProof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rPr>
                  <a:t>x</a:t>
                </a:r>
                <a:r>
                  <a:rPr lang="en-US" altLang="zh-CN" sz="2400" b="1" strike="noStrike" baseline="30000" noProof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rPr>
                  <a:t>3</a:t>
                </a:r>
                <a:endParaRPr lang="en-US" altLang="zh-CN" sz="2400" b="1" strike="noStrike" baseline="30000" noProof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25" name="Line 19"/>
              <p:cNvSpPr/>
              <p:nvPr/>
            </p:nvSpPr>
            <p:spPr>
              <a:xfrm>
                <a:off x="4490" y="2520"/>
                <a:ext cx="380" cy="9"/>
              </a:xfrm>
              <a:prstGeom prst="line">
                <a:avLst/>
              </a:prstGeom>
              <a:grp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34826" name="Group 20"/>
            <p:cNvGrpSpPr/>
            <p:nvPr/>
          </p:nvGrpSpPr>
          <p:grpSpPr>
            <a:xfrm>
              <a:off x="2839" y="1614"/>
              <a:ext cx="734" cy="456"/>
              <a:chOff x="4490" y="2250"/>
              <a:chExt cx="900" cy="510"/>
            </a:xfrm>
            <a:grpFill/>
          </p:grpSpPr>
          <p:sp>
            <p:nvSpPr>
              <p:cNvPr id="34827" name="Text Box 21"/>
              <p:cNvSpPr txBox="1"/>
              <p:nvPr/>
            </p:nvSpPr>
            <p:spPr>
              <a:xfrm>
                <a:off x="4870" y="2250"/>
                <a:ext cx="520" cy="510"/>
              </a:xfrm>
              <a:prstGeom prst="rect">
                <a:avLst/>
              </a:prstGeom>
              <a:grp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algn="ctr" fontAlgn="base"/>
                <a:r>
                  <a:rPr lang="en-US" altLang="zh-CN" sz="2800" b="1" i="1" strike="noStrike" noProof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rPr>
                  <a:t>x</a:t>
                </a:r>
                <a:r>
                  <a:rPr lang="en-US" altLang="zh-CN" sz="2400" b="1" strike="noStrike" baseline="30000" noProof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rPr>
                  <a:t>4</a:t>
                </a:r>
                <a:endParaRPr lang="en-US" altLang="zh-CN" sz="2400" b="1" strike="noStrike" baseline="30000" noProof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28" name="Line 22"/>
              <p:cNvSpPr/>
              <p:nvPr/>
            </p:nvSpPr>
            <p:spPr>
              <a:xfrm>
                <a:off x="4490" y="2520"/>
                <a:ext cx="380" cy="9"/>
              </a:xfrm>
              <a:prstGeom prst="line">
                <a:avLst/>
              </a:prstGeom>
              <a:grp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34829" name="Line 23"/>
            <p:cNvSpPr/>
            <p:nvPr/>
          </p:nvSpPr>
          <p:spPr>
            <a:xfrm>
              <a:off x="3573" y="1863"/>
              <a:ext cx="587" cy="3"/>
            </a:xfrm>
            <a:prstGeom prst="line">
              <a:avLst/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4830" name="Oval 24"/>
            <p:cNvSpPr/>
            <p:nvPr/>
          </p:nvSpPr>
          <p:spPr>
            <a:xfrm>
              <a:off x="1358" y="1136"/>
              <a:ext cx="302" cy="323"/>
            </a:xfrm>
            <a:prstGeom prst="ellipse">
              <a:avLst/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lvl="0" indent="0" algn="ctr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strike="noStrike" noProof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+</a:t>
              </a:r>
              <a:endParaRPr lang="en-US" altLang="zh-CN" sz="1400" b="1" strike="noStrike" noProof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34831" name="Line 25"/>
            <p:cNvSpPr/>
            <p:nvPr/>
          </p:nvSpPr>
          <p:spPr>
            <a:xfrm>
              <a:off x="612" y="1329"/>
              <a:ext cx="0" cy="526"/>
            </a:xfrm>
            <a:prstGeom prst="line">
              <a:avLst/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32" name="Line 26"/>
            <p:cNvSpPr/>
            <p:nvPr/>
          </p:nvSpPr>
          <p:spPr>
            <a:xfrm>
              <a:off x="612" y="1318"/>
              <a:ext cx="742" cy="0"/>
            </a:xfrm>
            <a:prstGeom prst="line">
              <a:avLst/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33" name="Line 27"/>
            <p:cNvSpPr/>
            <p:nvPr/>
          </p:nvSpPr>
          <p:spPr>
            <a:xfrm>
              <a:off x="1672" y="1310"/>
              <a:ext cx="2064" cy="0"/>
            </a:xfrm>
            <a:prstGeom prst="line">
              <a:avLst/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34834" name="Line 28"/>
            <p:cNvSpPr/>
            <p:nvPr/>
          </p:nvSpPr>
          <p:spPr>
            <a:xfrm>
              <a:off x="3736" y="1310"/>
              <a:ext cx="0" cy="556"/>
            </a:xfrm>
            <a:prstGeom prst="line">
              <a:avLst/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35" name="Line 29"/>
            <p:cNvSpPr/>
            <p:nvPr/>
          </p:nvSpPr>
          <p:spPr>
            <a:xfrm flipV="1">
              <a:off x="1517" y="1471"/>
              <a:ext cx="0" cy="376"/>
            </a:xfrm>
            <a:prstGeom prst="line">
              <a:avLst/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34836" name="Group 30"/>
            <p:cNvGrpSpPr/>
            <p:nvPr/>
          </p:nvGrpSpPr>
          <p:grpSpPr>
            <a:xfrm>
              <a:off x="1354" y="1606"/>
              <a:ext cx="734" cy="456"/>
              <a:chOff x="4490" y="2250"/>
              <a:chExt cx="900" cy="510"/>
            </a:xfrm>
            <a:grpFill/>
          </p:grpSpPr>
          <p:sp>
            <p:nvSpPr>
              <p:cNvPr id="34837" name="Text Box 31"/>
              <p:cNvSpPr txBox="1"/>
              <p:nvPr/>
            </p:nvSpPr>
            <p:spPr>
              <a:xfrm>
                <a:off x="4870" y="2250"/>
                <a:ext cx="520" cy="510"/>
              </a:xfrm>
              <a:prstGeom prst="rect">
                <a:avLst/>
              </a:prstGeom>
              <a:grp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lvl="0" indent="0" algn="ctr" fontAlgn="base"/>
                <a:r>
                  <a:rPr lang="en-US" altLang="zh-CN" sz="2800" b="1" i="1" strike="noStrike" noProof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rPr>
                  <a:t>x</a:t>
                </a:r>
                <a:r>
                  <a:rPr lang="en-US" altLang="zh-CN" sz="2400" b="1" strike="noStrike" baseline="30000" noProof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ea"/>
                  </a:rPr>
                  <a:t>2</a:t>
                </a:r>
                <a:endParaRPr lang="en-US" altLang="zh-CN" sz="2400" b="1" strike="noStrike" baseline="30000" noProof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38" name="Line 32"/>
              <p:cNvSpPr/>
              <p:nvPr/>
            </p:nvSpPr>
            <p:spPr>
              <a:xfrm>
                <a:off x="4490" y="2520"/>
                <a:ext cx="380" cy="9"/>
              </a:xfrm>
              <a:prstGeom prst="line">
                <a:avLst/>
              </a:prstGeom>
              <a:grp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34839" name="Text Box 33"/>
            <p:cNvSpPr txBox="1"/>
            <p:nvPr/>
          </p:nvSpPr>
          <p:spPr>
            <a:xfrm>
              <a:off x="922" y="1616"/>
              <a:ext cx="424" cy="456"/>
            </a:xfrm>
            <a:prstGeom prst="rect">
              <a:avLst/>
            </a:prstGeom>
            <a:grp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 indent="0" algn="ctr" fontAlgn="base"/>
              <a:r>
                <a:rPr lang="en-US" altLang="zh-CN" sz="2800" b="1" i="1" strike="noStrike" noProof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rPr>
                <a:t>x</a:t>
              </a:r>
              <a:r>
                <a:rPr lang="en-US" altLang="zh-CN" sz="2400" b="1" strike="noStrike" baseline="30000" noProof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ea"/>
                </a:rPr>
                <a:t>1</a:t>
              </a:r>
              <a:endParaRPr lang="en-US" altLang="zh-CN" sz="2400" b="1" strike="noStrike" baseline="30000" noProof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40" name="Line 34"/>
            <p:cNvSpPr/>
            <p:nvPr/>
          </p:nvSpPr>
          <p:spPr>
            <a:xfrm>
              <a:off x="612" y="1857"/>
              <a:ext cx="310" cy="8"/>
            </a:xfrm>
            <a:prstGeom prst="line">
              <a:avLst/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4841" name="Rectangle 35"/>
            <p:cNvSpPr/>
            <p:nvPr/>
          </p:nvSpPr>
          <p:spPr>
            <a:xfrm>
              <a:off x="3849" y="1386"/>
              <a:ext cx="594" cy="338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txBody>
            <a:bodyPr wrap="square" anchor="t">
              <a:spAutoFit/>
            </a:bodyPr>
            <a:p>
              <a:pPr lvl="0" indent="0" algn="ctr" fontAlgn="base"/>
              <a:r>
                <a:rPr lang="zh-CN" altLang="en-US" b="1" strike="noStrike" noProof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输出</a:t>
              </a:r>
              <a:endParaRPr lang="zh-CN" altLang="en-US" b="1" strike="noStrike" noProof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799" name="Rectangle 36"/>
          <p:cNvSpPr/>
          <p:nvPr/>
        </p:nvSpPr>
        <p:spPr>
          <a:xfrm>
            <a:off x="4854575" y="6313488"/>
            <a:ext cx="3284538" cy="39687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12.2-4  4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级反馈移存器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AutoShape 85"/>
          <p:cNvSpPr/>
          <p:nvPr/>
        </p:nvSpPr>
        <p:spPr>
          <a:xfrm>
            <a:off x="7723188" y="2311400"/>
            <a:ext cx="1068387" cy="476250"/>
          </a:xfrm>
          <a:prstGeom prst="wedgeRoundRectCallout">
            <a:avLst>
              <a:gd name="adj1" fmla="val -132315"/>
              <a:gd name="adj2" fmla="val 80759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查表法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1476375" y="620713"/>
            <a:ext cx="6048375" cy="576262"/>
          </a:xfrm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序列的本原多项式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304800" y="1395413"/>
            <a:ext cx="8439150" cy="5256212"/>
          </a:xfrm>
          <a:ln/>
        </p:spPr>
        <p:txBody>
          <a:bodyPr wrap="square" lIns="91440" tIns="45720" rIns="91440" bIns="45720" anchor="t"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移位寄存器反馈线的数目直接决定本原多项式的项数，为了使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序列发生器的组成尽可能简单，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希望使用项数最小的本原多项式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级反馈移存器产生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endParaRPr lang="zh-CN" altLang="en-US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由于级数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m=2</a:t>
            </a:r>
            <a:r>
              <a:rPr lang="en-US" altLang="zh-CN" sz="2000" baseline="4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–1=31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p385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得本原多项式：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 x</a:t>
            </a:r>
            <a:r>
              <a:rPr lang="en-US" altLang="zh-CN" sz="2000" baseline="4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+x</a:t>
            </a:r>
            <a:r>
              <a:rPr lang="en-US" altLang="zh-CN" sz="2000" baseline="4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，其特征方程为：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(x)= x</a:t>
            </a:r>
            <a:r>
              <a:rPr lang="en-US" altLang="zh-CN" sz="2000" baseline="4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+x</a:t>
            </a:r>
            <a:r>
              <a:rPr lang="en-US" altLang="zh-CN" sz="2000" baseline="4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，其相应的原理框图如图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12.2-5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12.2-5</a:t>
            </a: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4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+x</a:t>
            </a:r>
            <a:r>
              <a:rPr lang="en-US" altLang="zh-CN" sz="2000" baseline="4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+x</a:t>
            </a:r>
            <a:r>
              <a:rPr lang="en-US" altLang="zh-CN" sz="2000" baseline="4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+x</a:t>
            </a:r>
            <a:r>
              <a:rPr lang="en-US" altLang="zh-CN" sz="2000" baseline="4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，其特征方程为：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x</a:t>
            </a:r>
            <a:r>
              <a:rPr lang="en-US" altLang="zh-CN" sz="2000" baseline="4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+x</a:t>
            </a:r>
            <a:r>
              <a:rPr lang="en-US" altLang="zh-CN" sz="2000" baseline="4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+x</a:t>
            </a:r>
            <a:r>
              <a:rPr lang="en-US" altLang="zh-CN" sz="2000" baseline="4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+x</a:t>
            </a:r>
            <a:r>
              <a:rPr lang="en-US" altLang="zh-CN" sz="2000" baseline="4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相应的原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理框图如图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12.2-6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图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12.2-6</a:t>
            </a: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820" name="Group 48"/>
          <p:cNvGrpSpPr/>
          <p:nvPr/>
        </p:nvGrpSpPr>
        <p:grpSpPr>
          <a:xfrm>
            <a:off x="3948430" y="3870325"/>
            <a:ext cx="4962525" cy="926465"/>
            <a:chOff x="146" y="2801"/>
            <a:chExt cx="2590" cy="704"/>
          </a:xfrm>
        </p:grpSpPr>
        <p:grpSp>
          <p:nvGrpSpPr>
            <p:cNvPr id="34821" name="Group 5"/>
            <p:cNvGrpSpPr/>
            <p:nvPr/>
          </p:nvGrpSpPr>
          <p:grpSpPr>
            <a:xfrm>
              <a:off x="1438" y="3231"/>
              <a:ext cx="425" cy="273"/>
              <a:chOff x="4490" y="2320"/>
              <a:chExt cx="900" cy="363"/>
            </a:xfrm>
          </p:grpSpPr>
          <p:sp>
            <p:nvSpPr>
              <p:cNvPr id="34822" name="Text Box 6"/>
              <p:cNvSpPr txBox="1"/>
              <p:nvPr/>
            </p:nvSpPr>
            <p:spPr>
              <a:xfrm>
                <a:off x="4870" y="2320"/>
                <a:ext cx="520" cy="363"/>
              </a:xfrm>
              <a:prstGeom prst="rect">
                <a:avLst/>
              </a:prstGeom>
              <a:solidFill>
                <a:srgbClr val="FFCC99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r>
                  <a:rPr lang="en-US" altLang="zh-CN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000" b="1" baseline="30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altLang="zh-CN" sz="2000" b="1" baseline="30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23" name="Line 7"/>
              <p:cNvSpPr/>
              <p:nvPr/>
            </p:nvSpPr>
            <p:spPr>
              <a:xfrm>
                <a:off x="4490" y="2520"/>
                <a:ext cx="380" cy="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34824" name="Group 8"/>
            <p:cNvGrpSpPr/>
            <p:nvPr/>
          </p:nvGrpSpPr>
          <p:grpSpPr>
            <a:xfrm>
              <a:off x="1868" y="3232"/>
              <a:ext cx="424" cy="273"/>
              <a:chOff x="4490" y="2321"/>
              <a:chExt cx="900" cy="363"/>
            </a:xfrm>
          </p:grpSpPr>
          <p:sp>
            <p:nvSpPr>
              <p:cNvPr id="34825" name="Text Box 9"/>
              <p:cNvSpPr txBox="1"/>
              <p:nvPr/>
            </p:nvSpPr>
            <p:spPr>
              <a:xfrm>
                <a:off x="4870" y="2321"/>
                <a:ext cx="520" cy="363"/>
              </a:xfrm>
              <a:prstGeom prst="rect">
                <a:avLst/>
              </a:prstGeom>
              <a:solidFill>
                <a:srgbClr val="FFCC99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r>
                  <a:rPr lang="en-US" altLang="zh-CN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000" b="1" baseline="30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en-US" altLang="zh-CN" sz="2000" b="1" baseline="30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26" name="Line 10"/>
              <p:cNvSpPr/>
              <p:nvPr/>
            </p:nvSpPr>
            <p:spPr>
              <a:xfrm>
                <a:off x="4490" y="2520"/>
                <a:ext cx="380" cy="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34827" name="Line 11"/>
            <p:cNvSpPr/>
            <p:nvPr/>
          </p:nvSpPr>
          <p:spPr>
            <a:xfrm>
              <a:off x="2292" y="3390"/>
              <a:ext cx="340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4828" name="Oval 12"/>
            <p:cNvSpPr/>
            <p:nvPr/>
          </p:nvSpPr>
          <p:spPr>
            <a:xfrm>
              <a:off x="1019" y="2801"/>
              <a:ext cx="174" cy="28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>
                <a:lnSpc>
                  <a:spcPct val="80000"/>
                </a:lnSpc>
              </a:pPr>
              <a:r>
                <a:rPr lang="en-US" altLang="zh-CN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29" name="Line 13"/>
            <p:cNvSpPr/>
            <p:nvPr/>
          </p:nvSpPr>
          <p:spPr>
            <a:xfrm>
              <a:off x="158" y="2931"/>
              <a:ext cx="0" cy="45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30" name="Line 14"/>
            <p:cNvSpPr/>
            <p:nvPr/>
          </p:nvSpPr>
          <p:spPr>
            <a:xfrm>
              <a:off x="146" y="2931"/>
              <a:ext cx="86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31" name="Line 15"/>
            <p:cNvSpPr/>
            <p:nvPr/>
          </p:nvSpPr>
          <p:spPr>
            <a:xfrm>
              <a:off x="1193" y="2924"/>
              <a:ext cx="119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34832" name="Line 16"/>
            <p:cNvSpPr/>
            <p:nvPr/>
          </p:nvSpPr>
          <p:spPr>
            <a:xfrm>
              <a:off x="2387" y="2924"/>
              <a:ext cx="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33" name="Line 17"/>
            <p:cNvSpPr/>
            <p:nvPr/>
          </p:nvSpPr>
          <p:spPr>
            <a:xfrm flipV="1">
              <a:off x="1103" y="3060"/>
              <a:ext cx="0" cy="31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34834" name="Group 18"/>
            <p:cNvGrpSpPr/>
            <p:nvPr/>
          </p:nvGrpSpPr>
          <p:grpSpPr>
            <a:xfrm>
              <a:off x="1009" y="3231"/>
              <a:ext cx="424" cy="273"/>
              <a:chOff x="4490" y="2330"/>
              <a:chExt cx="900" cy="362"/>
            </a:xfrm>
          </p:grpSpPr>
          <p:sp>
            <p:nvSpPr>
              <p:cNvPr id="34835" name="Text Box 19"/>
              <p:cNvSpPr txBox="1"/>
              <p:nvPr/>
            </p:nvSpPr>
            <p:spPr>
              <a:xfrm>
                <a:off x="4870" y="2330"/>
                <a:ext cx="520" cy="362"/>
              </a:xfrm>
              <a:prstGeom prst="rect">
                <a:avLst/>
              </a:prstGeom>
              <a:solidFill>
                <a:srgbClr val="FFCC99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r>
                  <a:rPr lang="en-US" altLang="zh-CN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000" b="1" baseline="30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altLang="zh-CN" sz="2000" b="1" baseline="30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36" name="Line 20"/>
              <p:cNvSpPr/>
              <p:nvPr/>
            </p:nvSpPr>
            <p:spPr>
              <a:xfrm>
                <a:off x="4490" y="2520"/>
                <a:ext cx="380" cy="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34837" name="Text Box 21"/>
            <p:cNvSpPr txBox="1"/>
            <p:nvPr/>
          </p:nvSpPr>
          <p:spPr>
            <a:xfrm>
              <a:off x="760" y="3232"/>
              <a:ext cx="244" cy="273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en-US" altLang="zh-CN" sz="2000" b="1" baseline="30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000" b="1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38" name="Line 22"/>
            <p:cNvSpPr/>
            <p:nvPr/>
          </p:nvSpPr>
          <p:spPr>
            <a:xfrm>
              <a:off x="158" y="3385"/>
              <a:ext cx="602" cy="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4839" name="Rectangle 23"/>
            <p:cNvSpPr/>
            <p:nvPr/>
          </p:nvSpPr>
          <p:spPr>
            <a:xfrm>
              <a:off x="2322" y="3130"/>
              <a:ext cx="414" cy="3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zh-CN" altLang="en-US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</a:t>
              </a:r>
              <a:endPara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40" name="Text Box 24"/>
            <p:cNvSpPr txBox="1"/>
            <p:nvPr/>
          </p:nvSpPr>
          <p:spPr>
            <a:xfrm>
              <a:off x="347" y="3232"/>
              <a:ext cx="245" cy="273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en-US" altLang="zh-CN" sz="2000" b="1" baseline="30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b="1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841" name="Rectangle 45"/>
          <p:cNvSpPr/>
          <p:nvPr/>
        </p:nvSpPr>
        <p:spPr>
          <a:xfrm>
            <a:off x="8215313" y="6000750"/>
            <a:ext cx="6953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842" name="Group 55"/>
          <p:cNvGrpSpPr/>
          <p:nvPr/>
        </p:nvGrpSpPr>
        <p:grpSpPr>
          <a:xfrm>
            <a:off x="3970655" y="5669280"/>
            <a:ext cx="4813300" cy="928370"/>
            <a:chOff x="2426" y="3430"/>
            <a:chExt cx="3305" cy="715"/>
          </a:xfrm>
        </p:grpSpPr>
        <p:grpSp>
          <p:nvGrpSpPr>
            <p:cNvPr id="34843" name="Group 27"/>
            <p:cNvGrpSpPr/>
            <p:nvPr/>
          </p:nvGrpSpPr>
          <p:grpSpPr>
            <a:xfrm>
              <a:off x="4111" y="3870"/>
              <a:ext cx="564" cy="275"/>
              <a:chOff x="4490" y="2322"/>
              <a:chExt cx="879" cy="365"/>
            </a:xfrm>
          </p:grpSpPr>
          <p:sp>
            <p:nvSpPr>
              <p:cNvPr id="34844" name="Text Box 28"/>
              <p:cNvSpPr txBox="1"/>
              <p:nvPr/>
            </p:nvSpPr>
            <p:spPr>
              <a:xfrm>
                <a:off x="4849" y="2322"/>
                <a:ext cx="520" cy="365"/>
              </a:xfrm>
              <a:prstGeom prst="rect">
                <a:avLst/>
              </a:prstGeom>
              <a:solidFill>
                <a:srgbClr val="FFCC99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r>
                  <a:rPr lang="en-US" altLang="zh-CN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000" b="1" baseline="30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altLang="zh-CN" sz="2000" b="1" baseline="30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45" name="Line 29"/>
              <p:cNvSpPr/>
              <p:nvPr/>
            </p:nvSpPr>
            <p:spPr>
              <a:xfrm>
                <a:off x="4490" y="2520"/>
                <a:ext cx="380" cy="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34846" name="Group 30"/>
            <p:cNvGrpSpPr/>
            <p:nvPr/>
          </p:nvGrpSpPr>
          <p:grpSpPr>
            <a:xfrm>
              <a:off x="4693" y="3870"/>
              <a:ext cx="568" cy="275"/>
              <a:chOff x="4490" y="2322"/>
              <a:chExt cx="886" cy="365"/>
            </a:xfrm>
          </p:grpSpPr>
          <p:sp>
            <p:nvSpPr>
              <p:cNvPr id="34847" name="Text Box 31"/>
              <p:cNvSpPr txBox="1"/>
              <p:nvPr/>
            </p:nvSpPr>
            <p:spPr>
              <a:xfrm>
                <a:off x="4856" y="2322"/>
                <a:ext cx="520" cy="365"/>
              </a:xfrm>
              <a:prstGeom prst="rect">
                <a:avLst/>
              </a:prstGeom>
              <a:solidFill>
                <a:srgbClr val="FFCC99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r>
                  <a:rPr lang="en-US" altLang="zh-CN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000" b="1" baseline="30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en-US" altLang="zh-CN" sz="2000" b="1" baseline="30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48" name="Line 32"/>
              <p:cNvSpPr/>
              <p:nvPr/>
            </p:nvSpPr>
            <p:spPr>
              <a:xfrm>
                <a:off x="4490" y="2520"/>
                <a:ext cx="380" cy="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34849" name="Line 33"/>
            <p:cNvSpPr/>
            <p:nvPr/>
          </p:nvSpPr>
          <p:spPr>
            <a:xfrm>
              <a:off x="5270" y="4025"/>
              <a:ext cx="461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4850" name="Oval 34"/>
            <p:cNvSpPr/>
            <p:nvPr/>
          </p:nvSpPr>
          <p:spPr>
            <a:xfrm>
              <a:off x="3532" y="3430"/>
              <a:ext cx="237" cy="265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>
                <a:lnSpc>
                  <a:spcPct val="80000"/>
                </a:lnSpc>
              </a:pPr>
              <a:r>
                <a:rPr lang="en-US" altLang="zh-CN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51" name="Line 35"/>
            <p:cNvSpPr/>
            <p:nvPr/>
          </p:nvSpPr>
          <p:spPr>
            <a:xfrm>
              <a:off x="2426" y="3566"/>
              <a:ext cx="0" cy="44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52" name="Line 36"/>
            <p:cNvSpPr/>
            <p:nvPr/>
          </p:nvSpPr>
          <p:spPr>
            <a:xfrm>
              <a:off x="2426" y="3566"/>
              <a:ext cx="109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53" name="Line 37"/>
            <p:cNvSpPr/>
            <p:nvPr/>
          </p:nvSpPr>
          <p:spPr>
            <a:xfrm>
              <a:off x="3775" y="3559"/>
              <a:ext cx="284" cy="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34854" name="Line 38"/>
            <p:cNvSpPr/>
            <p:nvPr/>
          </p:nvSpPr>
          <p:spPr>
            <a:xfrm>
              <a:off x="5398" y="3559"/>
              <a:ext cx="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55" name="Line 39"/>
            <p:cNvSpPr/>
            <p:nvPr/>
          </p:nvSpPr>
          <p:spPr>
            <a:xfrm flipV="1">
              <a:off x="3653" y="3695"/>
              <a:ext cx="0" cy="31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34856" name="Group 40"/>
            <p:cNvGrpSpPr/>
            <p:nvPr/>
          </p:nvGrpSpPr>
          <p:grpSpPr>
            <a:xfrm>
              <a:off x="3525" y="3869"/>
              <a:ext cx="559" cy="275"/>
              <a:chOff x="4490" y="2330"/>
              <a:chExt cx="872" cy="364"/>
            </a:xfrm>
          </p:grpSpPr>
          <p:sp>
            <p:nvSpPr>
              <p:cNvPr id="34857" name="Text Box 41"/>
              <p:cNvSpPr txBox="1"/>
              <p:nvPr/>
            </p:nvSpPr>
            <p:spPr>
              <a:xfrm>
                <a:off x="4842" y="2330"/>
                <a:ext cx="520" cy="364"/>
              </a:xfrm>
              <a:prstGeom prst="rect">
                <a:avLst/>
              </a:prstGeom>
              <a:solidFill>
                <a:srgbClr val="FFCC99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r>
                  <a:rPr lang="en-US" altLang="zh-CN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000" b="1" baseline="30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altLang="zh-CN" sz="2000" b="1" baseline="30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58" name="Line 42"/>
              <p:cNvSpPr/>
              <p:nvPr/>
            </p:nvSpPr>
            <p:spPr>
              <a:xfrm>
                <a:off x="4490" y="2520"/>
                <a:ext cx="380" cy="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34859" name="Text Box 43"/>
            <p:cNvSpPr txBox="1"/>
            <p:nvPr/>
          </p:nvSpPr>
          <p:spPr>
            <a:xfrm>
              <a:off x="3186" y="3870"/>
              <a:ext cx="333" cy="262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en-US" altLang="zh-CN" sz="2000" b="1" baseline="30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000" b="1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60" name="Line 44"/>
            <p:cNvSpPr/>
            <p:nvPr/>
          </p:nvSpPr>
          <p:spPr>
            <a:xfrm>
              <a:off x="2426" y="4020"/>
              <a:ext cx="760" cy="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4861" name="Text Box 46"/>
            <p:cNvSpPr txBox="1"/>
            <p:nvPr/>
          </p:nvSpPr>
          <p:spPr>
            <a:xfrm>
              <a:off x="2625" y="3870"/>
              <a:ext cx="333" cy="262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en-US" altLang="zh-CN" sz="2000" b="1" baseline="30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b="1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62" name="Oval 49"/>
            <p:cNvSpPr/>
            <p:nvPr/>
          </p:nvSpPr>
          <p:spPr>
            <a:xfrm>
              <a:off x="4059" y="3430"/>
              <a:ext cx="237" cy="265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>
                <a:lnSpc>
                  <a:spcPct val="80000"/>
                </a:lnSpc>
              </a:pPr>
              <a:r>
                <a:rPr lang="en-US" altLang="zh-CN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63" name="Oval 50"/>
            <p:cNvSpPr/>
            <p:nvPr/>
          </p:nvSpPr>
          <p:spPr>
            <a:xfrm>
              <a:off x="4694" y="3430"/>
              <a:ext cx="237" cy="265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>
                <a:lnSpc>
                  <a:spcPct val="80000"/>
                </a:lnSpc>
              </a:pPr>
              <a:r>
                <a:rPr lang="en-US" altLang="zh-CN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64" name="Line 51"/>
            <p:cNvSpPr/>
            <p:nvPr/>
          </p:nvSpPr>
          <p:spPr>
            <a:xfrm flipV="1">
              <a:off x="4195" y="3702"/>
              <a:ext cx="0" cy="3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4865" name="Line 52"/>
            <p:cNvSpPr/>
            <p:nvPr/>
          </p:nvSpPr>
          <p:spPr>
            <a:xfrm flipV="1">
              <a:off x="4830" y="3657"/>
              <a:ext cx="0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4866" name="Line 53"/>
            <p:cNvSpPr/>
            <p:nvPr/>
          </p:nvSpPr>
          <p:spPr>
            <a:xfrm flipH="1">
              <a:off x="4921" y="3566"/>
              <a:ext cx="45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4867" name="Line 54"/>
            <p:cNvSpPr/>
            <p:nvPr/>
          </p:nvSpPr>
          <p:spPr>
            <a:xfrm flipH="1">
              <a:off x="4286" y="3566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34868" name="AutoShape 57"/>
          <p:cNvSpPr/>
          <p:nvPr/>
        </p:nvSpPr>
        <p:spPr>
          <a:xfrm>
            <a:off x="0" y="6215063"/>
            <a:ext cx="1778000" cy="415925"/>
          </a:xfrm>
          <a:prstGeom prst="wedgeRoundRectCallout">
            <a:avLst>
              <a:gd name="adj1" fmla="val 75181"/>
              <a:gd name="adj2" fmla="val 20181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器件多而不用</a:t>
            </a:r>
            <a:endParaRPr lang="zh-CN" altLang="en-US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69" name="AutoShape 85"/>
          <p:cNvSpPr/>
          <p:nvPr/>
        </p:nvSpPr>
        <p:spPr>
          <a:xfrm>
            <a:off x="0" y="4492625"/>
            <a:ext cx="1557338" cy="428625"/>
          </a:xfrm>
          <a:prstGeom prst="wedgeRoundRectCallout">
            <a:avLst>
              <a:gd name="adj1" fmla="val 72542"/>
              <a:gd name="adj2" fmla="val 52190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因式分解法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>
            <a:spLocks noGrp="1"/>
          </p:cNvSpPr>
          <p:nvPr>
            <p:ph type="title"/>
          </p:nvPr>
        </p:nvSpPr>
        <p:spPr>
          <a:xfrm>
            <a:off x="1476375" y="620713"/>
            <a:ext cx="7127875" cy="576262"/>
          </a:xfrm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本原多项式的逆多项式也是本原多项式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2" name="Rectangle 3"/>
          <p:cNvSpPr>
            <a:spLocks noGrp="1"/>
          </p:cNvSpPr>
          <p:nvPr>
            <p:ph idx="1"/>
          </p:nvPr>
        </p:nvSpPr>
        <p:spPr>
          <a:xfrm>
            <a:off x="352425" y="1403350"/>
            <a:ext cx="8366125" cy="1035050"/>
          </a:xfrm>
          <a:ln/>
        </p:spPr>
        <p:txBody>
          <a:bodyPr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4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+x</a:t>
            </a:r>
            <a:r>
              <a:rPr lang="en-US" altLang="zh-CN" sz="2000" baseline="4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4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+x</a:t>
            </a:r>
            <a:r>
              <a:rPr lang="en-US" altLang="zh-CN" sz="2000" baseline="4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互为逆多项式。即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(1011)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(1101)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互为逆码。故表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12-1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中每一本原多项式都可以组成两种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序列发生器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843" name="Group 4"/>
          <p:cNvGrpSpPr/>
          <p:nvPr/>
        </p:nvGrpSpPr>
        <p:grpSpPr>
          <a:xfrm>
            <a:off x="1014095" y="2809875"/>
            <a:ext cx="6127750" cy="970280"/>
            <a:chOff x="146" y="2795"/>
            <a:chExt cx="2502" cy="681"/>
          </a:xfrm>
        </p:grpSpPr>
        <p:grpSp>
          <p:nvGrpSpPr>
            <p:cNvPr id="35844" name="Group 5"/>
            <p:cNvGrpSpPr/>
            <p:nvPr/>
          </p:nvGrpSpPr>
          <p:grpSpPr>
            <a:xfrm>
              <a:off x="1438" y="3221"/>
              <a:ext cx="425" cy="255"/>
              <a:chOff x="4490" y="2306"/>
              <a:chExt cx="900" cy="339"/>
            </a:xfrm>
          </p:grpSpPr>
          <p:sp>
            <p:nvSpPr>
              <p:cNvPr id="35845" name="Text Box 6"/>
              <p:cNvSpPr txBox="1"/>
              <p:nvPr/>
            </p:nvSpPr>
            <p:spPr>
              <a:xfrm>
                <a:off x="4870" y="2306"/>
                <a:ext cx="520" cy="339"/>
              </a:xfrm>
              <a:prstGeom prst="rect">
                <a:avLst/>
              </a:prstGeom>
              <a:solidFill>
                <a:srgbClr val="FFCC99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r>
                  <a:rPr lang="en-US" altLang="zh-CN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000" b="1" baseline="30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altLang="zh-CN" sz="2000" b="1" baseline="30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846" name="Line 7"/>
              <p:cNvSpPr/>
              <p:nvPr/>
            </p:nvSpPr>
            <p:spPr>
              <a:xfrm>
                <a:off x="4490" y="2520"/>
                <a:ext cx="380" cy="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35847" name="Group 8"/>
            <p:cNvGrpSpPr/>
            <p:nvPr/>
          </p:nvGrpSpPr>
          <p:grpSpPr>
            <a:xfrm>
              <a:off x="1868" y="3220"/>
              <a:ext cx="424" cy="255"/>
              <a:chOff x="4490" y="2305"/>
              <a:chExt cx="900" cy="339"/>
            </a:xfrm>
          </p:grpSpPr>
          <p:sp>
            <p:nvSpPr>
              <p:cNvPr id="35848" name="Text Box 9"/>
              <p:cNvSpPr txBox="1"/>
              <p:nvPr/>
            </p:nvSpPr>
            <p:spPr>
              <a:xfrm>
                <a:off x="4870" y="2305"/>
                <a:ext cx="520" cy="339"/>
              </a:xfrm>
              <a:prstGeom prst="rect">
                <a:avLst/>
              </a:prstGeom>
              <a:solidFill>
                <a:srgbClr val="FFCC99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r>
                  <a:rPr lang="en-US" altLang="zh-CN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000" b="1" baseline="30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en-US" altLang="zh-CN" sz="2000" b="1" baseline="30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849" name="Line 10"/>
              <p:cNvSpPr/>
              <p:nvPr/>
            </p:nvSpPr>
            <p:spPr>
              <a:xfrm>
                <a:off x="4490" y="2520"/>
                <a:ext cx="380" cy="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35850" name="Line 11"/>
            <p:cNvSpPr/>
            <p:nvPr/>
          </p:nvSpPr>
          <p:spPr>
            <a:xfrm>
              <a:off x="2292" y="3390"/>
              <a:ext cx="340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5851" name="Oval 12"/>
            <p:cNvSpPr/>
            <p:nvPr/>
          </p:nvSpPr>
          <p:spPr>
            <a:xfrm>
              <a:off x="1014" y="2795"/>
              <a:ext cx="174" cy="265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en-US" altLang="zh-CN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52" name="Line 13"/>
            <p:cNvSpPr/>
            <p:nvPr/>
          </p:nvSpPr>
          <p:spPr>
            <a:xfrm>
              <a:off x="158" y="2931"/>
              <a:ext cx="0" cy="45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53" name="Line 14"/>
            <p:cNvSpPr/>
            <p:nvPr/>
          </p:nvSpPr>
          <p:spPr>
            <a:xfrm>
              <a:off x="146" y="2931"/>
              <a:ext cx="86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54" name="Line 15"/>
            <p:cNvSpPr/>
            <p:nvPr/>
          </p:nvSpPr>
          <p:spPr>
            <a:xfrm>
              <a:off x="1193" y="2924"/>
              <a:ext cx="119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35855" name="Line 16"/>
            <p:cNvSpPr/>
            <p:nvPr/>
          </p:nvSpPr>
          <p:spPr>
            <a:xfrm>
              <a:off x="2387" y="2924"/>
              <a:ext cx="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56" name="Line 17"/>
            <p:cNvSpPr/>
            <p:nvPr/>
          </p:nvSpPr>
          <p:spPr>
            <a:xfrm flipV="1">
              <a:off x="1103" y="3060"/>
              <a:ext cx="0" cy="31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35857" name="Group 18"/>
            <p:cNvGrpSpPr/>
            <p:nvPr/>
          </p:nvGrpSpPr>
          <p:grpSpPr>
            <a:xfrm>
              <a:off x="1009" y="3220"/>
              <a:ext cx="424" cy="255"/>
              <a:chOff x="4490" y="2313"/>
              <a:chExt cx="900" cy="338"/>
            </a:xfrm>
          </p:grpSpPr>
          <p:sp>
            <p:nvSpPr>
              <p:cNvPr id="35858" name="Text Box 19"/>
              <p:cNvSpPr txBox="1"/>
              <p:nvPr/>
            </p:nvSpPr>
            <p:spPr>
              <a:xfrm>
                <a:off x="4870" y="2313"/>
                <a:ext cx="520" cy="338"/>
              </a:xfrm>
              <a:prstGeom prst="rect">
                <a:avLst/>
              </a:prstGeom>
              <a:solidFill>
                <a:srgbClr val="FFCC99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r>
                  <a:rPr lang="en-US" altLang="zh-CN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000" b="1" baseline="30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altLang="zh-CN" sz="2000" b="1" baseline="30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859" name="Line 20"/>
              <p:cNvSpPr/>
              <p:nvPr/>
            </p:nvSpPr>
            <p:spPr>
              <a:xfrm>
                <a:off x="4490" y="2520"/>
                <a:ext cx="380" cy="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35860" name="Text Box 21"/>
            <p:cNvSpPr txBox="1"/>
            <p:nvPr/>
          </p:nvSpPr>
          <p:spPr>
            <a:xfrm>
              <a:off x="760" y="3220"/>
              <a:ext cx="244" cy="255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en-US" altLang="zh-CN" sz="2000" b="1" baseline="30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000" b="1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61" name="Line 22"/>
            <p:cNvSpPr/>
            <p:nvPr/>
          </p:nvSpPr>
          <p:spPr>
            <a:xfrm>
              <a:off x="158" y="3385"/>
              <a:ext cx="602" cy="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5862" name="Rectangle 23"/>
            <p:cNvSpPr/>
            <p:nvPr/>
          </p:nvSpPr>
          <p:spPr>
            <a:xfrm>
              <a:off x="2335" y="3100"/>
              <a:ext cx="313" cy="2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zh-CN" altLang="en-US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</a:t>
              </a:r>
              <a:endPara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63" name="Text Box 24"/>
            <p:cNvSpPr txBox="1"/>
            <p:nvPr/>
          </p:nvSpPr>
          <p:spPr>
            <a:xfrm>
              <a:off x="347" y="3220"/>
              <a:ext cx="245" cy="255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en-US" altLang="zh-CN" sz="2000" b="1" baseline="30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b="1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864" name="Group 46"/>
          <p:cNvGrpSpPr/>
          <p:nvPr/>
        </p:nvGrpSpPr>
        <p:grpSpPr>
          <a:xfrm>
            <a:off x="1054735" y="5191146"/>
            <a:ext cx="6089015" cy="986769"/>
            <a:chOff x="1156" y="2613"/>
            <a:chExt cx="3286" cy="681"/>
          </a:xfrm>
        </p:grpSpPr>
        <p:grpSp>
          <p:nvGrpSpPr>
            <p:cNvPr id="35865" name="Group 26"/>
            <p:cNvGrpSpPr/>
            <p:nvPr/>
          </p:nvGrpSpPr>
          <p:grpSpPr>
            <a:xfrm>
              <a:off x="2831" y="3064"/>
              <a:ext cx="551" cy="225"/>
              <a:chOff x="4490" y="2398"/>
              <a:chExt cx="900" cy="364"/>
            </a:xfrm>
          </p:grpSpPr>
          <p:sp>
            <p:nvSpPr>
              <p:cNvPr id="35866" name="Text Box 27"/>
              <p:cNvSpPr txBox="1"/>
              <p:nvPr/>
            </p:nvSpPr>
            <p:spPr>
              <a:xfrm>
                <a:off x="4870" y="2398"/>
                <a:ext cx="520" cy="364"/>
              </a:xfrm>
              <a:prstGeom prst="rect">
                <a:avLst/>
              </a:prstGeom>
              <a:solidFill>
                <a:srgbClr val="FFCC99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r>
                  <a:rPr lang="en-US" altLang="zh-CN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000" b="1" baseline="30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altLang="zh-CN" sz="2000" b="1" baseline="30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867" name="Line 28"/>
              <p:cNvSpPr/>
              <p:nvPr/>
            </p:nvSpPr>
            <p:spPr>
              <a:xfrm>
                <a:off x="4490" y="2520"/>
                <a:ext cx="380" cy="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35868" name="Group 29"/>
            <p:cNvGrpSpPr/>
            <p:nvPr/>
          </p:nvGrpSpPr>
          <p:grpSpPr>
            <a:xfrm>
              <a:off x="3389" y="3064"/>
              <a:ext cx="550" cy="225"/>
              <a:chOff x="4490" y="2399"/>
              <a:chExt cx="900" cy="364"/>
            </a:xfrm>
          </p:grpSpPr>
          <p:sp>
            <p:nvSpPr>
              <p:cNvPr id="35869" name="Text Box 30"/>
              <p:cNvSpPr txBox="1"/>
              <p:nvPr/>
            </p:nvSpPr>
            <p:spPr>
              <a:xfrm>
                <a:off x="4870" y="2399"/>
                <a:ext cx="520" cy="364"/>
              </a:xfrm>
              <a:prstGeom prst="rect">
                <a:avLst/>
              </a:prstGeom>
              <a:solidFill>
                <a:srgbClr val="FFCC99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r>
                  <a:rPr lang="en-US" altLang="zh-CN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000" b="1" baseline="30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en-US" altLang="zh-CN" sz="2000" b="1" baseline="30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870" name="Line 31"/>
              <p:cNvSpPr/>
              <p:nvPr/>
            </p:nvSpPr>
            <p:spPr>
              <a:xfrm>
                <a:off x="4490" y="2520"/>
                <a:ext cx="380" cy="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35871" name="Line 32"/>
            <p:cNvSpPr/>
            <p:nvPr/>
          </p:nvSpPr>
          <p:spPr>
            <a:xfrm>
              <a:off x="3939" y="3149"/>
              <a:ext cx="441" cy="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5872" name="Oval 33"/>
            <p:cNvSpPr/>
            <p:nvPr/>
          </p:nvSpPr>
          <p:spPr>
            <a:xfrm>
              <a:off x="2835" y="2613"/>
              <a:ext cx="225" cy="263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>
                <a:lnSpc>
                  <a:spcPct val="100000"/>
                </a:lnSpc>
              </a:pPr>
              <a:r>
                <a:rPr lang="en-US" altLang="zh-CN" sz="16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en-US" altLang="zh-CN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73" name="Line 34"/>
            <p:cNvSpPr/>
            <p:nvPr/>
          </p:nvSpPr>
          <p:spPr>
            <a:xfrm>
              <a:off x="1156" y="2750"/>
              <a:ext cx="0" cy="40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74" name="Line 35"/>
            <p:cNvSpPr/>
            <p:nvPr/>
          </p:nvSpPr>
          <p:spPr>
            <a:xfrm flipV="1">
              <a:off x="1156" y="2750"/>
              <a:ext cx="167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75" name="Line 36"/>
            <p:cNvSpPr/>
            <p:nvPr/>
          </p:nvSpPr>
          <p:spPr>
            <a:xfrm>
              <a:off x="3061" y="2750"/>
              <a:ext cx="99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35876" name="Line 37"/>
            <p:cNvSpPr/>
            <p:nvPr/>
          </p:nvSpPr>
          <p:spPr>
            <a:xfrm>
              <a:off x="4059" y="2750"/>
              <a:ext cx="3" cy="40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77" name="Line 38"/>
            <p:cNvSpPr/>
            <p:nvPr/>
          </p:nvSpPr>
          <p:spPr>
            <a:xfrm flipV="1">
              <a:off x="2947" y="2877"/>
              <a:ext cx="0" cy="26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35878" name="Group 39"/>
            <p:cNvGrpSpPr/>
            <p:nvPr/>
          </p:nvGrpSpPr>
          <p:grpSpPr>
            <a:xfrm>
              <a:off x="2275" y="3028"/>
              <a:ext cx="550" cy="257"/>
              <a:chOff x="4490" y="2346"/>
              <a:chExt cx="900" cy="414"/>
            </a:xfrm>
          </p:grpSpPr>
          <p:sp>
            <p:nvSpPr>
              <p:cNvPr id="35879" name="Text Box 40"/>
              <p:cNvSpPr txBox="1"/>
              <p:nvPr/>
            </p:nvSpPr>
            <p:spPr>
              <a:xfrm>
                <a:off x="4870" y="2346"/>
                <a:ext cx="520" cy="414"/>
              </a:xfrm>
              <a:prstGeom prst="rect">
                <a:avLst/>
              </a:prstGeom>
              <a:solidFill>
                <a:srgbClr val="FFCC99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r>
                  <a:rPr lang="en-US" altLang="zh-CN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000" b="1" baseline="30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altLang="zh-CN" sz="2000" b="1" baseline="30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880" name="Line 41"/>
              <p:cNvSpPr/>
              <p:nvPr/>
            </p:nvSpPr>
            <p:spPr>
              <a:xfrm>
                <a:off x="4490" y="2520"/>
                <a:ext cx="380" cy="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35881" name="Text Box 42"/>
            <p:cNvSpPr txBox="1"/>
            <p:nvPr/>
          </p:nvSpPr>
          <p:spPr>
            <a:xfrm>
              <a:off x="1952" y="3030"/>
              <a:ext cx="317" cy="26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en-US" altLang="zh-CN" sz="2000" b="1" baseline="30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000" b="1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82" name="Line 43"/>
            <p:cNvSpPr/>
            <p:nvPr/>
          </p:nvSpPr>
          <p:spPr>
            <a:xfrm flipV="1">
              <a:off x="1156" y="3151"/>
              <a:ext cx="796" cy="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5883" name="Rectangle 44"/>
            <p:cNvSpPr/>
            <p:nvPr/>
          </p:nvSpPr>
          <p:spPr>
            <a:xfrm>
              <a:off x="4062" y="2886"/>
              <a:ext cx="380" cy="2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</a:t>
              </a:r>
              <a:endPara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84" name="Text Box 45"/>
            <p:cNvSpPr txBox="1"/>
            <p:nvPr/>
          </p:nvSpPr>
          <p:spPr>
            <a:xfrm>
              <a:off x="1417" y="3030"/>
              <a:ext cx="317" cy="243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en-US" altLang="zh-CN" sz="2000" b="1" baseline="30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b="1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885" name="AutoShape 47"/>
          <p:cNvSpPr/>
          <p:nvPr/>
        </p:nvSpPr>
        <p:spPr>
          <a:xfrm>
            <a:off x="5520055" y="4315460"/>
            <a:ext cx="3623945" cy="755015"/>
          </a:xfrm>
          <a:prstGeom prst="wedgeRoundRectCallout">
            <a:avLst>
              <a:gd name="adj1" fmla="val -62265"/>
              <a:gd name="adj2" fmla="val 52504"/>
              <a:gd name="adj3" fmla="val 1666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当器件的管脚受到布线的影响时，这种变化将很方便布线</a:t>
            </a:r>
            <a:endParaRPr lang="zh-CN" altLang="en-US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4"/>
          <p:cNvSpPr/>
          <p:nvPr/>
        </p:nvSpPr>
        <p:spPr>
          <a:xfrm>
            <a:off x="1500188" y="428625"/>
            <a:ext cx="5832475" cy="7191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正交编码与伪随机序列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8" name="Rectangle 5"/>
          <p:cNvSpPr/>
          <p:nvPr/>
        </p:nvSpPr>
        <p:spPr>
          <a:xfrm>
            <a:off x="1403350" y="1700213"/>
            <a:ext cx="6624638" cy="28082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主要内容：             重点内容：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正交编码                   </a:t>
            </a:r>
            <a:endParaRPr lang="zh-CN" altLang="en-US" sz="2800" b="1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伪随机序列                 伪随机序列</a:t>
            </a:r>
            <a:endParaRPr lang="zh-CN" altLang="en-US" sz="2800" b="1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伪随机序列的应用</a:t>
            </a:r>
            <a:endParaRPr lang="zh-CN" altLang="en-US" sz="2800" b="1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9" name="Litebulb"/>
          <p:cNvSpPr>
            <a:spLocks noEditPoints="1"/>
          </p:cNvSpPr>
          <p:nvPr/>
        </p:nvSpPr>
        <p:spPr>
          <a:xfrm>
            <a:off x="971550" y="2636838"/>
            <a:ext cx="225425" cy="366712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0" name="Lock"/>
          <p:cNvSpPr>
            <a:spLocks noEditPoints="1"/>
          </p:cNvSpPr>
          <p:nvPr/>
        </p:nvSpPr>
        <p:spPr>
          <a:xfrm>
            <a:off x="4714875" y="3214688"/>
            <a:ext cx="225425" cy="38100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21600" h="2160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1" name="Litebulb"/>
          <p:cNvSpPr>
            <a:spLocks noEditPoints="1"/>
          </p:cNvSpPr>
          <p:nvPr/>
        </p:nvSpPr>
        <p:spPr>
          <a:xfrm>
            <a:off x="971550" y="3284538"/>
            <a:ext cx="225425" cy="366712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2" name="Litebulb"/>
          <p:cNvSpPr>
            <a:spLocks noEditPoints="1"/>
          </p:cNvSpPr>
          <p:nvPr/>
        </p:nvSpPr>
        <p:spPr>
          <a:xfrm>
            <a:off x="971550" y="3860800"/>
            <a:ext cx="225425" cy="366713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xfrm>
            <a:off x="1476375" y="620713"/>
            <a:ext cx="5595938" cy="576262"/>
          </a:xfrm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八进制数字表示的本原多项式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66" name="Rectangle 3"/>
          <p:cNvSpPr>
            <a:spLocks noGrp="1"/>
          </p:cNvSpPr>
          <p:nvPr>
            <p:ph type="body" sz="half" idx="1"/>
          </p:nvPr>
        </p:nvSpPr>
        <p:spPr>
          <a:xfrm>
            <a:off x="244475" y="1393825"/>
            <a:ext cx="4989513" cy="2873375"/>
          </a:xfrm>
          <a:ln/>
        </p:spPr>
        <p:txBody>
          <a:bodyPr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寻找本原多项式除了因式分解外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。将常用本原多项式列表供查用如表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12.2-1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表中除了给出本原多项式的代数式外，还给出了其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进制数字表示形式。例如，当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=4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时，表中给出的八进制数字是“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，其意义如下：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0964" name="内容占位符 40963"/>
          <p:cNvGraphicFramePr/>
          <p:nvPr>
            <p:ph sz="quarter" idx="2"/>
          </p:nvPr>
        </p:nvGraphicFramePr>
        <p:xfrm>
          <a:off x="5481638" y="1273175"/>
          <a:ext cx="3649663" cy="5530850"/>
        </p:xfrm>
        <a:graphic>
          <a:graphicData uri="http://schemas.openxmlformats.org/drawingml/2006/table">
            <a:tbl>
              <a:tblPr/>
              <a:tblGrid>
                <a:gridCol w="597535"/>
                <a:gridCol w="1927860"/>
                <a:gridCol w="1124585"/>
              </a:tblGrid>
              <a:tr h="411480">
                <a:tc rowSpan="2">
                  <a:txBody>
                    <a:bodyPr/>
                    <a:p>
                      <a:pPr lvl="0" algn="ctr" eaLnBrk="1" hangingPunct="1">
                        <a:buNone/>
                      </a:pPr>
                      <a:endParaRPr lang="en-US" altLang="zh-CN" sz="18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zh-CN" sz="18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gridSpan="2">
                  <a:txBody>
                    <a:bodyPr/>
                    <a:p>
                      <a:pPr lvl="0" algn="ctr" eaLnBrk="1" hangingPunct="1">
                        <a:buNone/>
                      </a:pPr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本原多项式</a:t>
                      </a:r>
                      <a:endParaRPr lang="zh-CN" altLang="en-US" sz="18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2829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lvl="0" algn="ctr" eaLnBrk="1" hangingPunct="1">
                        <a:buNone/>
                      </a:pPr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代数式</a:t>
                      </a:r>
                      <a:endParaRPr lang="zh-CN" altLang="en-US" sz="18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p>
                      <a:pPr lvl="0" algn="ctr" eaLnBrk="1" hangingPunct="1">
                        <a:buNone/>
                      </a:pPr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八进制数</a:t>
                      </a:r>
                      <a:endParaRPr lang="zh-CN" altLang="en-US" sz="18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98145">
                <a:tc>
                  <a:txBody>
                    <a:bodyPr/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8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p>
                      <a:pPr lvl="0" algn="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1800" b="1" baseline="30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+x+1</a:t>
                      </a:r>
                      <a:endParaRPr lang="en-US" altLang="zh-CN" sz="1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p>
                      <a:pPr lvl="0" algn="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95605">
                <a:tc>
                  <a:txBody>
                    <a:bodyPr/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8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p>
                      <a:pPr lvl="0" algn="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1800" b="1" baseline="30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+x+1</a:t>
                      </a:r>
                      <a:endParaRPr lang="en-US" altLang="zh-CN" sz="1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p>
                      <a:pPr lvl="0" algn="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en-US" altLang="zh-CN" sz="1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98145">
                <a:tc>
                  <a:txBody>
                    <a:bodyPr/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8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p>
                      <a:pPr lvl="0" algn="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1800" b="1" baseline="30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+x+1</a:t>
                      </a:r>
                      <a:endParaRPr lang="en-US" altLang="zh-CN" sz="1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p>
                      <a:pPr lvl="0" algn="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endParaRPr lang="en-US" altLang="zh-CN" sz="1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97510">
                <a:tc>
                  <a:txBody>
                    <a:bodyPr/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8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p>
                      <a:pPr lvl="0" algn="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1800" b="1" baseline="30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+x</a:t>
                      </a:r>
                      <a:r>
                        <a:rPr lang="en-US" altLang="zh-CN" sz="1800" b="1" baseline="30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+1</a:t>
                      </a:r>
                      <a:endParaRPr lang="en-US" altLang="zh-CN" sz="1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p>
                      <a:pPr lvl="0" algn="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</a:t>
                      </a:r>
                      <a:endParaRPr lang="en-US" altLang="zh-CN" sz="1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zh-CN" sz="18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p>
                      <a:pPr lvl="0" algn="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1800" b="1" baseline="30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+x+1</a:t>
                      </a:r>
                      <a:endParaRPr lang="en-US" altLang="zh-CN" sz="1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p>
                      <a:pPr lvl="0" algn="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</a:t>
                      </a:r>
                      <a:endParaRPr lang="en-US" altLang="zh-CN" sz="1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97510">
                <a:tc>
                  <a:txBody>
                    <a:bodyPr/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8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p>
                      <a:pPr lvl="0" algn="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1800" b="1" baseline="30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+x</a:t>
                      </a:r>
                      <a:r>
                        <a:rPr lang="en-US" altLang="zh-CN" sz="1800" b="1" baseline="30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+1</a:t>
                      </a:r>
                      <a:endParaRPr lang="en-US" altLang="zh-CN" sz="1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p>
                      <a:pPr lvl="0" algn="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211</a:t>
                      </a:r>
                      <a:endParaRPr lang="en-US" altLang="zh-CN" sz="1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8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p>
                      <a:pPr lvl="0" algn="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1800" b="1" baseline="30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+x</a:t>
                      </a:r>
                      <a:r>
                        <a:rPr lang="en-US" altLang="zh-CN" sz="1800" b="1" baseline="30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+x</a:t>
                      </a:r>
                      <a:r>
                        <a:rPr lang="en-US" altLang="zh-CN" sz="1800" b="1" baseline="30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+x</a:t>
                      </a:r>
                      <a:r>
                        <a:rPr lang="en-US" altLang="zh-CN" sz="1800" b="1" baseline="30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+1</a:t>
                      </a:r>
                      <a:endParaRPr lang="en-US" altLang="zh-CN" sz="1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p>
                      <a:pPr lvl="0" algn="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435</a:t>
                      </a:r>
                      <a:endParaRPr lang="en-US" altLang="zh-CN" sz="1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97510">
                <a:tc>
                  <a:txBody>
                    <a:bodyPr/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18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p>
                      <a:pPr lvl="0" algn="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1800" b="1" baseline="30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+x</a:t>
                      </a:r>
                      <a:r>
                        <a:rPr lang="en-US" altLang="zh-CN" sz="1800" b="1" baseline="30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+1</a:t>
                      </a:r>
                      <a:endParaRPr lang="en-US" altLang="zh-CN" sz="1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p>
                      <a:pPr lvl="0" algn="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1021</a:t>
                      </a:r>
                      <a:endParaRPr lang="en-US" altLang="zh-CN" sz="1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97510">
                <a:tc>
                  <a:txBody>
                    <a:bodyPr/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zh-CN" sz="18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p>
                      <a:pPr lvl="0" algn="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1800" b="1" baseline="30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+x</a:t>
                      </a:r>
                      <a:r>
                        <a:rPr lang="en-US" altLang="zh-CN" sz="1800" b="1" baseline="30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+1</a:t>
                      </a:r>
                      <a:endParaRPr lang="en-US" altLang="zh-CN" sz="1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p>
                      <a:pPr lvl="0" algn="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2011</a:t>
                      </a:r>
                      <a:endParaRPr lang="en-US" altLang="zh-CN" sz="1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en-US" altLang="zh-CN" sz="18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p>
                      <a:pPr lvl="0" algn="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1800" b="1" baseline="30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+x</a:t>
                      </a:r>
                      <a:r>
                        <a:rPr lang="en-US" altLang="zh-CN" sz="1800" b="1" baseline="30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+1</a:t>
                      </a:r>
                      <a:endParaRPr lang="en-US" altLang="zh-CN" sz="1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p>
                      <a:pPr lvl="0" algn="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4005</a:t>
                      </a:r>
                      <a:endParaRPr lang="en-US" altLang="zh-CN" sz="1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97510">
                <a:tc>
                  <a:txBody>
                    <a:bodyPr/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18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p>
                      <a:pPr lvl="0" algn="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1800" b="1" baseline="30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+x</a:t>
                      </a:r>
                      <a:r>
                        <a:rPr lang="en-US" altLang="zh-CN" sz="1800" b="1" baseline="30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+x</a:t>
                      </a:r>
                      <a:r>
                        <a:rPr lang="en-US" altLang="zh-CN" sz="1800" b="1" baseline="30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+x+1</a:t>
                      </a:r>
                      <a:endParaRPr lang="en-US" altLang="zh-CN" sz="1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p>
                      <a:pPr lvl="0" algn="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10123</a:t>
                      </a:r>
                      <a:endParaRPr lang="en-US" altLang="zh-CN" sz="1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86080">
                <a:tc>
                  <a:txBody>
                    <a:bodyPr/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en-US" altLang="zh-CN" sz="1800" b="1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p>
                      <a:pPr lvl="0" algn="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1800" b="1" baseline="30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+x</a:t>
                      </a:r>
                      <a:r>
                        <a:rPr lang="en-US" altLang="zh-CN" sz="1800" b="1" baseline="30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+x</a:t>
                      </a:r>
                      <a:r>
                        <a:rPr lang="en-US" altLang="zh-CN" sz="1800" b="1" baseline="300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+x+1</a:t>
                      </a:r>
                      <a:endParaRPr lang="en-US" altLang="zh-CN" sz="1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p>
                      <a:pPr lvl="0" algn="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20033</a:t>
                      </a:r>
                      <a:endParaRPr lang="en-US" altLang="zh-CN" sz="1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024" name="内容占位符 41023"/>
          <p:cNvGraphicFramePr/>
          <p:nvPr>
            <p:ph sz="quarter" idx="3"/>
          </p:nvPr>
        </p:nvGraphicFramePr>
        <p:xfrm>
          <a:off x="1979613" y="4146550"/>
          <a:ext cx="3254375" cy="1096963"/>
        </p:xfrm>
        <a:graphic>
          <a:graphicData uri="http://schemas.openxmlformats.org/drawingml/2006/table">
            <a:tbl>
              <a:tblPr/>
              <a:tblGrid>
                <a:gridCol w="1281430"/>
                <a:gridCol w="968375"/>
                <a:gridCol w="1004570"/>
              </a:tblGrid>
              <a:tr h="365760">
                <a:tc>
                  <a:txBody>
                    <a:bodyPr/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800" b="1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进制数字</a:t>
                      </a:r>
                      <a:endParaRPr lang="zh-CN" altLang="en-US" sz="1800" b="1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800" b="1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800" b="1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37185">
                <a:tc>
                  <a:txBody>
                    <a:bodyPr/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800" b="1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进制数字</a:t>
                      </a:r>
                      <a:endParaRPr lang="zh-CN" altLang="en-US" sz="1800" b="1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0  1  0</a:t>
                      </a:r>
                      <a:endParaRPr lang="en-US" altLang="zh-CN" sz="1800" b="1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0  1  1</a:t>
                      </a:r>
                      <a:endParaRPr lang="en-US" altLang="zh-CN" sz="1800" b="1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56235">
                <a:tc>
                  <a:txBody>
                    <a:bodyPr/>
                    <a:p>
                      <a:pPr lvl="0" algn="ctr" eaLnBrk="1" hangingPunct="1">
                        <a:buNone/>
                      </a:pPr>
                      <a:r>
                        <a:rPr lang="zh-CN" altLang="en-US" sz="1800" b="1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抽头系数</a:t>
                      </a:r>
                      <a:endParaRPr lang="zh-CN" altLang="en-US" sz="1800" b="1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p>
                      <a:pPr lvl="0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altLang="zh-CN" sz="1800" b="1" baseline="-300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en-US" altLang="zh-CN" sz="1800" b="1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</a:t>
                      </a:r>
                      <a:r>
                        <a:rPr lang="en-US" altLang="zh-CN" sz="1800" b="1" baseline="-300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en-US" altLang="zh-CN" sz="1800" b="1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</a:t>
                      </a:r>
                      <a:r>
                        <a:rPr lang="en-US" altLang="zh-CN" sz="1800" b="1" baseline="-300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800" b="1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en-US" altLang="zh-CN" sz="1800" b="1" baseline="-300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800" b="1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</a:t>
                      </a:r>
                      <a:r>
                        <a:rPr lang="en-US" altLang="zh-CN" sz="1800" b="1" baseline="-300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800" b="1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</a:t>
                      </a:r>
                      <a:r>
                        <a:rPr lang="en-US" altLang="zh-CN" sz="1800" b="1" baseline="-30000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800" b="1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36945" name="Rectangle 110"/>
          <p:cNvSpPr/>
          <p:nvPr/>
        </p:nvSpPr>
        <p:spPr>
          <a:xfrm>
            <a:off x="396875" y="5243513"/>
            <a:ext cx="4922838" cy="1445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aseline="-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=c</a:t>
            </a:r>
            <a:r>
              <a:rPr lang="en-US" altLang="zh-CN" sz="2000" baseline="-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=c</a:t>
            </a:r>
            <a:r>
              <a:rPr lang="en-US" altLang="zh-CN" sz="2000" baseline="-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aseline="-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=c</a:t>
            </a:r>
            <a:r>
              <a:rPr lang="en-US" altLang="zh-CN" sz="2000" baseline="-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=c</a:t>
            </a:r>
            <a:r>
              <a:rPr lang="en-US" altLang="zh-CN" sz="2000" baseline="-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也就是：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f(x)=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baseline="-30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40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+c</a:t>
            </a:r>
            <a:r>
              <a:rPr lang="en-US" altLang="zh-CN" sz="2000" b="1" baseline="-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4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baseline="-30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40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baseline="-30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40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+c</a:t>
            </a:r>
            <a:r>
              <a:rPr lang="en-US" altLang="zh-CN" sz="2000" b="1" baseline="-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4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+c</a:t>
            </a:r>
            <a:r>
              <a:rPr lang="en-US" altLang="zh-CN" sz="2000" b="1" baseline="-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000" b="1" baseline="-30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baseline="-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=x</a:t>
            </a:r>
            <a:r>
              <a:rPr lang="en-US" altLang="zh-CN" sz="2000" b="1" baseline="4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+x+1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46" name="Rectangle 120"/>
          <p:cNvSpPr/>
          <p:nvPr/>
        </p:nvSpPr>
        <p:spPr>
          <a:xfrm>
            <a:off x="7235825" y="836613"/>
            <a:ext cx="153035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12.2-1</a:t>
            </a: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Text Box 3"/>
          <p:cNvSpPr txBox="1"/>
          <p:nvPr/>
        </p:nvSpPr>
        <p:spPr>
          <a:xfrm>
            <a:off x="314325" y="1403350"/>
            <a:ext cx="8421688" cy="4846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均衡特性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平衡性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序列每一周期中“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的个数比“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0”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的个数多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游程特性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游程分布的随机性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en-US" altLang="zh-CN" sz="2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把一个序列中取值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相同连在一起的元素合称为一个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游程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。在一个游程中元素的个数称为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游程长度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。例如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序列：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{a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}= 0 0 0 1 1 1 1 0 1 0 1 1 0 0 1 …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在其一个周期的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个元素中，共有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个游程，其中长度为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的游程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个，即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1 1 1 1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；长度为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的游程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个，即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0 0 0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；长度为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的游程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个，即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0 0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；长度为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的游程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个，即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0" name="Text Box 4"/>
          <p:cNvSpPr txBox="1"/>
          <p:nvPr/>
        </p:nvSpPr>
        <p:spPr>
          <a:xfrm>
            <a:off x="1476375" y="674688"/>
            <a:ext cx="3240088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  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序列的性质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Text Box 2"/>
          <p:cNvSpPr txBox="1"/>
          <p:nvPr/>
        </p:nvSpPr>
        <p:spPr>
          <a:xfrm>
            <a:off x="333375" y="1427163"/>
            <a:ext cx="8369300" cy="3876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序列的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一个周期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(m=2</a:t>
            </a:r>
            <a:r>
              <a:rPr lang="en-US" altLang="zh-CN" sz="200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游程总数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。其中长度为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的游程个数占游程总数的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；长度为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的游程个数占游程总数的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r>
              <a:rPr lang="en-US" altLang="zh-CN" sz="200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=1/4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；长度为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的游程个数占游程总数的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r>
              <a:rPr lang="en-US" altLang="zh-CN" sz="200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=1/8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一般地，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长度为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的游程个数占游程总数的 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r>
              <a:rPr lang="en-US" altLang="zh-CN" sz="2000" b="1" baseline="30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=2</a:t>
            </a:r>
            <a:r>
              <a:rPr lang="en-US" altLang="zh-CN" sz="2000" b="1" baseline="30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-k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1≤ k ≤(n-1)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）长度为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游程中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1≤k≤(n-2))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，连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游程与连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游程各占一半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）长度为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的游程是连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游程，长度为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(n-1)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的游程是连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游程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Text Box 3"/>
          <p:cNvSpPr txBox="1"/>
          <p:nvPr/>
        </p:nvSpPr>
        <p:spPr>
          <a:xfrm>
            <a:off x="311150" y="1428750"/>
            <a:ext cx="8329613" cy="41967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和它经过任意次延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迟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移位而产生的另一序列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的模二相加后所得序列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="1" baseline="-25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仍是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的某次延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迟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移位序列。设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次延迟移位后的序列， 那么：                                                                </a:t>
            </a:r>
            <a:r>
              <a:rPr lang="en-US" altLang="zh-CN" sz="2000" dirty="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rPr>
              <a:t>(12.2-8)</a:t>
            </a:r>
            <a:endParaRPr lang="zh-CN" altLang="en-US" sz="200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某次延迟移位后的序列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0 0 0 1 1 1 1 0 1 0 1 1 0 0 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延迟两位后得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0 1 0 0 0 1 1 1 1 0 1 0 1 1 0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再模二相加： 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=m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0 1 0 1 1 0 0 1 0 0 0 1 1 1 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=m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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位后的序列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38" name="Text Box 2"/>
          <p:cNvSpPr txBox="1"/>
          <p:nvPr/>
        </p:nvSpPr>
        <p:spPr>
          <a:xfrm>
            <a:off x="1476375" y="692150"/>
            <a:ext cx="51117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移位相加特性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线性叠加性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9939" name="Object 4"/>
          <p:cNvGraphicFramePr/>
          <p:nvPr/>
        </p:nvGraphicFramePr>
        <p:xfrm>
          <a:off x="2312988" y="2455863"/>
          <a:ext cx="20129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862965" imgH="241300" progId="Equation.3">
                  <p:embed/>
                </p:oleObj>
              </mc:Choice>
              <mc:Fallback>
                <p:oleObj name="" r:id="rId1" imgW="862965" imgH="2413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12988" y="2455863"/>
                        <a:ext cx="2012950" cy="50006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Rectangle 8"/>
          <p:cNvSpPr/>
          <p:nvPr/>
        </p:nvSpPr>
        <p:spPr>
          <a:xfrm>
            <a:off x="1476375" y="5829300"/>
            <a:ext cx="4897755" cy="9652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0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1110010 </a:t>
            </a:r>
            <a:r>
              <a:rPr lang="en-US" altLang="zh-CN" sz="20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</a:t>
            </a:r>
            <a:r>
              <a:rPr lang="en-US" altLang="zh-CN" sz="20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0111001 = 1001011</a:t>
            </a:r>
            <a:endParaRPr lang="en-US" altLang="zh-CN" sz="2000" b="1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上式右端是</a:t>
            </a:r>
            <a:r>
              <a:rPr lang="en-US" altLang="zh-CN" sz="20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1110010</a:t>
            </a:r>
            <a:r>
              <a:rPr lang="zh-CN" altLang="en-US" sz="20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向右移位</a:t>
            </a:r>
            <a:r>
              <a:rPr lang="en-US" altLang="zh-CN" sz="20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次的结果</a:t>
            </a:r>
            <a:endParaRPr lang="zh-CN" altLang="en-US" sz="2000" b="1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矩形 8"/>
          <p:cNvSpPr/>
          <p:nvPr/>
        </p:nvSpPr>
        <p:spPr>
          <a:xfrm>
            <a:off x="333375" y="1428750"/>
            <a:ext cx="8404225" cy="420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设长为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序列：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自相关函数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代表码元的可能取值时：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即：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由移位相加特性可知，             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仍是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序列中的元素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，所以式中分子就等于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序列中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一个周期中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的数目与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的数目之差 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序列的均衡性可知，在一个周期中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的个数少一个，故得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A-D=-1 (j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为非零整数时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1(j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为零时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。因此得：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2" name="Text Box 2"/>
          <p:cNvSpPr txBox="1"/>
          <p:nvPr/>
        </p:nvSpPr>
        <p:spPr>
          <a:xfrm>
            <a:off x="1498600" y="690563"/>
            <a:ext cx="2519363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自相关特性 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0963" name="Object 4"/>
          <p:cNvGraphicFramePr/>
          <p:nvPr/>
        </p:nvGraphicFramePr>
        <p:xfrm>
          <a:off x="2822575" y="1428750"/>
          <a:ext cx="3058160" cy="39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663065" imgH="241300" progId="Equation.DSMT4">
                  <p:embed/>
                </p:oleObj>
              </mc:Choice>
              <mc:Fallback>
                <p:oleObj name="" r:id="rId1" imgW="1663065" imgH="2413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22575" y="1428750"/>
                        <a:ext cx="3058160" cy="39243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9"/>
          <p:cNvGraphicFramePr/>
          <p:nvPr/>
        </p:nvGraphicFramePr>
        <p:xfrm>
          <a:off x="2479675" y="1911350"/>
          <a:ext cx="1953260" cy="49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1002665" imgH="431800" progId="Equation.3">
                  <p:embed/>
                </p:oleObj>
              </mc:Choice>
              <mc:Fallback>
                <p:oleObj name="" r:id="rId3" imgW="1002665" imgH="431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9675" y="1911350"/>
                        <a:ext cx="1953260" cy="49339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矩形 9"/>
          <p:cNvSpPr/>
          <p:nvPr/>
        </p:nvSpPr>
        <p:spPr>
          <a:xfrm>
            <a:off x="7502525" y="2008188"/>
            <a:ext cx="112236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rPr>
              <a:t>(12.2-9)</a:t>
            </a:r>
            <a:endParaRPr lang="zh-CN" altLang="en-US" sz="200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40966" name="Object 5"/>
          <p:cNvGraphicFramePr/>
          <p:nvPr/>
        </p:nvGraphicFramePr>
        <p:xfrm>
          <a:off x="4509135" y="2438400"/>
          <a:ext cx="2019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1396365" imgH="393700" progId="Equation.3">
                  <p:embed/>
                </p:oleObj>
              </mc:Choice>
              <mc:Fallback>
                <p:oleObj name="" r:id="rId5" imgW="1396365" imgH="3937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9135" y="2438400"/>
                        <a:ext cx="2019300" cy="5207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矩形 8"/>
          <p:cNvSpPr/>
          <p:nvPr/>
        </p:nvSpPr>
        <p:spPr>
          <a:xfrm>
            <a:off x="7500938" y="2500313"/>
            <a:ext cx="1236662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rPr>
              <a:t>(12.2-10)</a:t>
            </a:r>
            <a:endParaRPr lang="zh-CN" altLang="en-US" sz="200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40968" name="Object 7"/>
          <p:cNvGraphicFramePr/>
          <p:nvPr/>
        </p:nvGraphicFramePr>
        <p:xfrm>
          <a:off x="3001963" y="3857625"/>
          <a:ext cx="9128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546100" imgH="241300" progId="Equation.3">
                  <p:embed/>
                </p:oleObj>
              </mc:Choice>
              <mc:Fallback>
                <p:oleObj name="" r:id="rId7" imgW="546100" imgH="2413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01963" y="3857625"/>
                        <a:ext cx="912812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8"/>
          <p:cNvGraphicFramePr/>
          <p:nvPr/>
        </p:nvGraphicFramePr>
        <p:xfrm>
          <a:off x="2357755" y="5729605"/>
          <a:ext cx="2961640" cy="985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9" imgW="1892300" imgH="685800" progId="Equation.3">
                  <p:embed/>
                </p:oleObj>
              </mc:Choice>
              <mc:Fallback>
                <p:oleObj name="" r:id="rId9" imgW="1892300" imgH="6858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57755" y="5729605"/>
                        <a:ext cx="2961640" cy="98552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矩形 10"/>
          <p:cNvSpPr/>
          <p:nvPr/>
        </p:nvSpPr>
        <p:spPr>
          <a:xfrm>
            <a:off x="7358063" y="5634038"/>
            <a:ext cx="1236662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rPr>
              <a:t>(12.2-12)</a:t>
            </a:r>
            <a:endParaRPr lang="zh-CN" altLang="en-US" sz="200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40971" name="Object 6"/>
          <p:cNvGraphicFramePr/>
          <p:nvPr/>
        </p:nvGraphicFramePr>
        <p:xfrm>
          <a:off x="1179830" y="3119755"/>
          <a:ext cx="4606290" cy="639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1" imgW="3111500" imgH="419100" progId="Equation.3">
                  <p:embed/>
                </p:oleObj>
              </mc:Choice>
              <mc:Fallback>
                <p:oleObj name="" r:id="rId11" imgW="3111500" imgH="4191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79830" y="3119755"/>
                        <a:ext cx="4606290" cy="63944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矩形 9"/>
          <p:cNvSpPr/>
          <p:nvPr/>
        </p:nvSpPr>
        <p:spPr>
          <a:xfrm>
            <a:off x="7521575" y="3362325"/>
            <a:ext cx="119538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rPr>
              <a:t>(12.2-11)</a:t>
            </a:r>
            <a:endParaRPr lang="zh-CN" altLang="en-US" sz="200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0973" name="Rectangle 8"/>
          <p:cNvSpPr/>
          <p:nvPr/>
        </p:nvSpPr>
        <p:spPr>
          <a:xfrm>
            <a:off x="4304030" y="0"/>
            <a:ext cx="4839970" cy="9652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0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1110010 </a:t>
            </a:r>
            <a:r>
              <a:rPr lang="en-US" altLang="zh-CN" sz="20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</a:t>
            </a:r>
            <a:r>
              <a:rPr lang="en-US" altLang="zh-CN" sz="20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0111001 = 1001011</a:t>
            </a:r>
            <a:endParaRPr lang="en-US" altLang="zh-CN" sz="2000" b="1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上式右端是</a:t>
            </a:r>
            <a:r>
              <a:rPr lang="en-US" altLang="zh-CN" sz="20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1110010</a:t>
            </a:r>
            <a:r>
              <a:rPr lang="zh-CN" altLang="en-US" sz="20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向右移位</a:t>
            </a:r>
            <a:r>
              <a:rPr lang="en-US" altLang="zh-CN" sz="20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次的结果</a:t>
            </a:r>
            <a:endParaRPr lang="zh-CN" altLang="en-US" sz="2000" b="1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Text Box 6"/>
          <p:cNvSpPr txBox="1"/>
          <p:nvPr/>
        </p:nvSpPr>
        <p:spPr>
          <a:xfrm>
            <a:off x="347345" y="1416050"/>
            <a:ext cx="844867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序列的自相关函数只有两种取值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-1/m)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，自相关函数只有两种取值的序列称为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双值自相关序列</a:t>
            </a:r>
            <a:endParaRPr lang="zh-CN" altLang="en-US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R(j)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是一个周期函数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，即：                                                </a:t>
            </a:r>
            <a:r>
              <a:rPr lang="en-US" altLang="zh-CN" sz="2000" dirty="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rPr>
              <a:t>(12.2-13)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式中：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 ≥ km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k=1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m=(2</a:t>
            </a:r>
            <a:r>
              <a:rPr lang="en-US" altLang="zh-CN" sz="2000" baseline="4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为周期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R(j)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是偶函数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，即：                                                          </a:t>
            </a:r>
            <a:r>
              <a:rPr lang="en-US" altLang="zh-CN" sz="2000" dirty="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rPr>
              <a:t>(12.2-14)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986" name="Object 7"/>
          <p:cNvGraphicFramePr/>
          <p:nvPr/>
        </p:nvGraphicFramePr>
        <p:xfrm>
          <a:off x="3716338" y="2528888"/>
          <a:ext cx="20383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129030" imgH="203200" progId="Equation.DSMT4">
                  <p:embed/>
                </p:oleObj>
              </mc:Choice>
              <mc:Fallback>
                <p:oleObj name="" r:id="rId1" imgW="1129030" imgH="203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16338" y="2528888"/>
                        <a:ext cx="2038350" cy="3587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9"/>
          <p:cNvGraphicFramePr/>
          <p:nvPr/>
        </p:nvGraphicFramePr>
        <p:xfrm>
          <a:off x="3017838" y="3527425"/>
          <a:ext cx="28575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1623695" imgH="215900" progId="Equation.3">
                  <p:embed/>
                </p:oleObj>
              </mc:Choice>
              <mc:Fallback>
                <p:oleObj name="" r:id="rId3" imgW="1623695" imgH="2159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7838" y="3527425"/>
                        <a:ext cx="2857500" cy="36036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88" name="Group 11"/>
          <p:cNvGrpSpPr/>
          <p:nvPr/>
        </p:nvGrpSpPr>
        <p:grpSpPr>
          <a:xfrm>
            <a:off x="0" y="4071938"/>
            <a:ext cx="9144000" cy="2235200"/>
            <a:chOff x="340" y="2160"/>
            <a:chExt cx="5035" cy="1645"/>
          </a:xfrm>
        </p:grpSpPr>
        <p:sp>
          <p:nvSpPr>
            <p:cNvPr id="41989" name="AutoShape 12"/>
            <p:cNvSpPr>
              <a:spLocks noChangeAspect="1" noTextEdit="1"/>
            </p:cNvSpPr>
            <p:nvPr/>
          </p:nvSpPr>
          <p:spPr>
            <a:xfrm>
              <a:off x="340" y="2160"/>
              <a:ext cx="5035" cy="1645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endParaRPr lang="zh-CN" altLang="en-US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1990" name="Line 13"/>
            <p:cNvSpPr/>
            <p:nvPr/>
          </p:nvSpPr>
          <p:spPr>
            <a:xfrm flipH="1">
              <a:off x="409" y="3434"/>
              <a:ext cx="4709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991" name="Freeform 14"/>
            <p:cNvSpPr/>
            <p:nvPr/>
          </p:nvSpPr>
          <p:spPr>
            <a:xfrm>
              <a:off x="5000" y="3416"/>
              <a:ext cx="118" cy="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" y="18"/>
                </a:cxn>
                <a:cxn ang="0">
                  <a:pos x="0" y="46"/>
                </a:cxn>
                <a:cxn ang="0">
                  <a:pos x="118" y="18"/>
                </a:cxn>
                <a:cxn ang="0">
                  <a:pos x="0" y="0"/>
                </a:cxn>
              </a:cxnLst>
              <a:pathLst>
                <a:path w="118" h="46">
                  <a:moveTo>
                    <a:pt x="0" y="0"/>
                  </a:moveTo>
                  <a:lnTo>
                    <a:pt x="20" y="18"/>
                  </a:lnTo>
                  <a:lnTo>
                    <a:pt x="0" y="46"/>
                  </a:lnTo>
                  <a:lnTo>
                    <a:pt x="11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92" name="Line 15"/>
            <p:cNvSpPr/>
            <p:nvPr/>
          </p:nvSpPr>
          <p:spPr>
            <a:xfrm flipV="1">
              <a:off x="2788" y="2241"/>
              <a:ext cx="1" cy="1537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993" name="Freeform 16"/>
            <p:cNvSpPr/>
            <p:nvPr/>
          </p:nvSpPr>
          <p:spPr>
            <a:xfrm>
              <a:off x="2759" y="2241"/>
              <a:ext cx="49" cy="109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29" y="91"/>
                </a:cxn>
                <a:cxn ang="0">
                  <a:pos x="49" y="109"/>
                </a:cxn>
                <a:cxn ang="0">
                  <a:pos x="29" y="0"/>
                </a:cxn>
                <a:cxn ang="0">
                  <a:pos x="0" y="109"/>
                </a:cxn>
              </a:cxnLst>
              <a:pathLst>
                <a:path w="49" h="109">
                  <a:moveTo>
                    <a:pt x="0" y="109"/>
                  </a:moveTo>
                  <a:lnTo>
                    <a:pt x="29" y="91"/>
                  </a:lnTo>
                  <a:lnTo>
                    <a:pt x="49" y="109"/>
                  </a:lnTo>
                  <a:lnTo>
                    <a:pt x="29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94" name="Line 17"/>
            <p:cNvSpPr/>
            <p:nvPr/>
          </p:nvSpPr>
          <p:spPr>
            <a:xfrm flipV="1">
              <a:off x="3015" y="3398"/>
              <a:ext cx="1" cy="36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995" name="Line 18"/>
            <p:cNvSpPr/>
            <p:nvPr/>
          </p:nvSpPr>
          <p:spPr>
            <a:xfrm flipV="1">
              <a:off x="3252" y="3398"/>
              <a:ext cx="1" cy="36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996" name="Line 19"/>
            <p:cNvSpPr/>
            <p:nvPr/>
          </p:nvSpPr>
          <p:spPr>
            <a:xfrm flipV="1">
              <a:off x="3489" y="3398"/>
              <a:ext cx="1" cy="36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997" name="Line 20"/>
            <p:cNvSpPr/>
            <p:nvPr/>
          </p:nvSpPr>
          <p:spPr>
            <a:xfrm flipV="1">
              <a:off x="2551" y="3398"/>
              <a:ext cx="1" cy="36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998" name="Line 21"/>
            <p:cNvSpPr/>
            <p:nvPr/>
          </p:nvSpPr>
          <p:spPr>
            <a:xfrm flipV="1">
              <a:off x="2324" y="3398"/>
              <a:ext cx="1" cy="36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999" name="Line 22"/>
            <p:cNvSpPr/>
            <p:nvPr/>
          </p:nvSpPr>
          <p:spPr>
            <a:xfrm flipV="1">
              <a:off x="2087" y="3398"/>
              <a:ext cx="1" cy="36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00" name="Line 23"/>
            <p:cNvSpPr/>
            <p:nvPr/>
          </p:nvSpPr>
          <p:spPr>
            <a:xfrm flipV="1">
              <a:off x="1386" y="3398"/>
              <a:ext cx="1" cy="36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01" name="Line 24"/>
            <p:cNvSpPr/>
            <p:nvPr/>
          </p:nvSpPr>
          <p:spPr>
            <a:xfrm flipV="1">
              <a:off x="1150" y="3398"/>
              <a:ext cx="1" cy="36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02" name="Line 25"/>
            <p:cNvSpPr/>
            <p:nvPr/>
          </p:nvSpPr>
          <p:spPr>
            <a:xfrm flipV="1">
              <a:off x="4190" y="3398"/>
              <a:ext cx="1" cy="36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03" name="Line 26"/>
            <p:cNvSpPr/>
            <p:nvPr/>
          </p:nvSpPr>
          <p:spPr>
            <a:xfrm flipV="1">
              <a:off x="4417" y="3398"/>
              <a:ext cx="1" cy="36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04" name="Freeform 27"/>
            <p:cNvSpPr/>
            <p:nvPr/>
          </p:nvSpPr>
          <p:spPr>
            <a:xfrm>
              <a:off x="2759" y="2503"/>
              <a:ext cx="49" cy="37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0" y="0"/>
                </a:cxn>
                <a:cxn ang="0">
                  <a:pos x="39" y="0"/>
                </a:cxn>
                <a:cxn ang="0">
                  <a:pos x="49" y="19"/>
                </a:cxn>
                <a:cxn ang="0">
                  <a:pos x="39" y="37"/>
                </a:cxn>
                <a:cxn ang="0">
                  <a:pos x="20" y="37"/>
                </a:cxn>
                <a:cxn ang="0">
                  <a:pos x="0" y="19"/>
                </a:cxn>
              </a:cxnLst>
              <a:pathLst>
                <a:path w="49" h="37">
                  <a:moveTo>
                    <a:pt x="0" y="19"/>
                  </a:moveTo>
                  <a:lnTo>
                    <a:pt x="20" y="0"/>
                  </a:lnTo>
                  <a:lnTo>
                    <a:pt x="39" y="0"/>
                  </a:lnTo>
                  <a:lnTo>
                    <a:pt x="49" y="19"/>
                  </a:lnTo>
                  <a:lnTo>
                    <a:pt x="39" y="37"/>
                  </a:lnTo>
                  <a:lnTo>
                    <a:pt x="20" y="37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05" name="Freeform 28"/>
            <p:cNvSpPr/>
            <p:nvPr/>
          </p:nvSpPr>
          <p:spPr>
            <a:xfrm>
              <a:off x="4398" y="2503"/>
              <a:ext cx="49" cy="37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9" y="0"/>
                </a:cxn>
                <a:cxn ang="0">
                  <a:pos x="29" y="0"/>
                </a:cxn>
                <a:cxn ang="0">
                  <a:pos x="49" y="19"/>
                </a:cxn>
                <a:cxn ang="0">
                  <a:pos x="29" y="37"/>
                </a:cxn>
                <a:cxn ang="0">
                  <a:pos x="9" y="37"/>
                </a:cxn>
                <a:cxn ang="0">
                  <a:pos x="0" y="19"/>
                </a:cxn>
              </a:cxnLst>
              <a:pathLst>
                <a:path w="49" h="37">
                  <a:moveTo>
                    <a:pt x="0" y="19"/>
                  </a:moveTo>
                  <a:lnTo>
                    <a:pt x="9" y="0"/>
                  </a:lnTo>
                  <a:lnTo>
                    <a:pt x="29" y="0"/>
                  </a:lnTo>
                  <a:lnTo>
                    <a:pt x="49" y="19"/>
                  </a:lnTo>
                  <a:lnTo>
                    <a:pt x="29" y="37"/>
                  </a:lnTo>
                  <a:lnTo>
                    <a:pt x="9" y="37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06" name="Freeform 29"/>
            <p:cNvSpPr/>
            <p:nvPr/>
          </p:nvSpPr>
          <p:spPr>
            <a:xfrm>
              <a:off x="1130" y="2503"/>
              <a:ext cx="49" cy="37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0"/>
                </a:cxn>
                <a:cxn ang="0">
                  <a:pos x="39" y="0"/>
                </a:cxn>
                <a:cxn ang="0">
                  <a:pos x="49" y="19"/>
                </a:cxn>
                <a:cxn ang="0">
                  <a:pos x="39" y="37"/>
                </a:cxn>
                <a:cxn ang="0">
                  <a:pos x="10" y="37"/>
                </a:cxn>
                <a:cxn ang="0">
                  <a:pos x="0" y="19"/>
                </a:cxn>
              </a:cxnLst>
              <a:pathLst>
                <a:path w="49" h="37">
                  <a:moveTo>
                    <a:pt x="0" y="19"/>
                  </a:moveTo>
                  <a:lnTo>
                    <a:pt x="10" y="0"/>
                  </a:lnTo>
                  <a:lnTo>
                    <a:pt x="39" y="0"/>
                  </a:lnTo>
                  <a:lnTo>
                    <a:pt x="49" y="19"/>
                  </a:lnTo>
                  <a:lnTo>
                    <a:pt x="39" y="37"/>
                  </a:lnTo>
                  <a:lnTo>
                    <a:pt x="10" y="37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07" name="Line 30"/>
            <p:cNvSpPr/>
            <p:nvPr/>
          </p:nvSpPr>
          <p:spPr>
            <a:xfrm flipH="1" flipV="1">
              <a:off x="2788" y="2522"/>
              <a:ext cx="227" cy="1066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</p:sp>
        <p:sp>
          <p:nvSpPr>
            <p:cNvPr id="42008" name="Freeform 31"/>
            <p:cNvSpPr/>
            <p:nvPr/>
          </p:nvSpPr>
          <p:spPr>
            <a:xfrm>
              <a:off x="2532" y="3570"/>
              <a:ext cx="49" cy="36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0" y="0"/>
                </a:cxn>
                <a:cxn ang="0">
                  <a:pos x="29" y="0"/>
                </a:cxn>
                <a:cxn ang="0">
                  <a:pos x="49" y="18"/>
                </a:cxn>
                <a:cxn ang="0">
                  <a:pos x="29" y="36"/>
                </a:cxn>
                <a:cxn ang="0">
                  <a:pos x="10" y="36"/>
                </a:cxn>
                <a:cxn ang="0">
                  <a:pos x="0" y="18"/>
                </a:cxn>
              </a:cxnLst>
              <a:pathLst>
                <a:path w="49" h="36">
                  <a:moveTo>
                    <a:pt x="0" y="18"/>
                  </a:moveTo>
                  <a:lnTo>
                    <a:pt x="10" y="0"/>
                  </a:lnTo>
                  <a:lnTo>
                    <a:pt x="29" y="0"/>
                  </a:lnTo>
                  <a:lnTo>
                    <a:pt x="49" y="18"/>
                  </a:lnTo>
                  <a:lnTo>
                    <a:pt x="29" y="36"/>
                  </a:lnTo>
                  <a:lnTo>
                    <a:pt x="10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09" name="Freeform 32"/>
            <p:cNvSpPr/>
            <p:nvPr/>
          </p:nvSpPr>
          <p:spPr>
            <a:xfrm>
              <a:off x="2996" y="3570"/>
              <a:ext cx="49" cy="36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0" y="0"/>
                </a:cxn>
                <a:cxn ang="0">
                  <a:pos x="39" y="0"/>
                </a:cxn>
                <a:cxn ang="0">
                  <a:pos x="49" y="18"/>
                </a:cxn>
                <a:cxn ang="0">
                  <a:pos x="39" y="36"/>
                </a:cxn>
                <a:cxn ang="0">
                  <a:pos x="10" y="36"/>
                </a:cxn>
                <a:cxn ang="0">
                  <a:pos x="0" y="18"/>
                </a:cxn>
              </a:cxnLst>
              <a:pathLst>
                <a:path w="49" h="36">
                  <a:moveTo>
                    <a:pt x="0" y="18"/>
                  </a:moveTo>
                  <a:lnTo>
                    <a:pt x="10" y="0"/>
                  </a:lnTo>
                  <a:lnTo>
                    <a:pt x="39" y="0"/>
                  </a:lnTo>
                  <a:lnTo>
                    <a:pt x="49" y="18"/>
                  </a:lnTo>
                  <a:lnTo>
                    <a:pt x="39" y="36"/>
                  </a:lnTo>
                  <a:lnTo>
                    <a:pt x="10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10" name="Freeform 33"/>
            <p:cNvSpPr/>
            <p:nvPr/>
          </p:nvSpPr>
          <p:spPr>
            <a:xfrm>
              <a:off x="3233" y="3570"/>
              <a:ext cx="39" cy="36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0" y="0"/>
                </a:cxn>
                <a:cxn ang="0">
                  <a:pos x="29" y="0"/>
                </a:cxn>
                <a:cxn ang="0">
                  <a:pos x="39" y="18"/>
                </a:cxn>
                <a:cxn ang="0">
                  <a:pos x="29" y="36"/>
                </a:cxn>
                <a:cxn ang="0">
                  <a:pos x="10" y="36"/>
                </a:cxn>
                <a:cxn ang="0">
                  <a:pos x="0" y="18"/>
                </a:cxn>
              </a:cxnLst>
              <a:pathLst>
                <a:path w="39" h="36">
                  <a:moveTo>
                    <a:pt x="0" y="18"/>
                  </a:moveTo>
                  <a:lnTo>
                    <a:pt x="10" y="0"/>
                  </a:lnTo>
                  <a:lnTo>
                    <a:pt x="29" y="0"/>
                  </a:lnTo>
                  <a:lnTo>
                    <a:pt x="39" y="18"/>
                  </a:lnTo>
                  <a:lnTo>
                    <a:pt x="29" y="36"/>
                  </a:lnTo>
                  <a:lnTo>
                    <a:pt x="10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11" name="Freeform 34"/>
            <p:cNvSpPr/>
            <p:nvPr/>
          </p:nvSpPr>
          <p:spPr>
            <a:xfrm>
              <a:off x="3460" y="3570"/>
              <a:ext cx="49" cy="36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0" y="0"/>
                </a:cxn>
                <a:cxn ang="0">
                  <a:pos x="39" y="0"/>
                </a:cxn>
                <a:cxn ang="0">
                  <a:pos x="49" y="18"/>
                </a:cxn>
                <a:cxn ang="0">
                  <a:pos x="39" y="36"/>
                </a:cxn>
                <a:cxn ang="0">
                  <a:pos x="10" y="36"/>
                </a:cxn>
                <a:cxn ang="0">
                  <a:pos x="0" y="18"/>
                </a:cxn>
              </a:cxnLst>
              <a:pathLst>
                <a:path w="49" h="36">
                  <a:moveTo>
                    <a:pt x="0" y="18"/>
                  </a:moveTo>
                  <a:lnTo>
                    <a:pt x="10" y="0"/>
                  </a:lnTo>
                  <a:lnTo>
                    <a:pt x="39" y="0"/>
                  </a:lnTo>
                  <a:lnTo>
                    <a:pt x="49" y="18"/>
                  </a:lnTo>
                  <a:lnTo>
                    <a:pt x="39" y="36"/>
                  </a:lnTo>
                  <a:lnTo>
                    <a:pt x="10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12" name="Freeform 35"/>
            <p:cNvSpPr/>
            <p:nvPr/>
          </p:nvSpPr>
          <p:spPr>
            <a:xfrm>
              <a:off x="3697" y="3570"/>
              <a:ext cx="49" cy="36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0" y="0"/>
                </a:cxn>
                <a:cxn ang="0">
                  <a:pos x="29" y="0"/>
                </a:cxn>
                <a:cxn ang="0">
                  <a:pos x="49" y="18"/>
                </a:cxn>
                <a:cxn ang="0">
                  <a:pos x="29" y="36"/>
                </a:cxn>
                <a:cxn ang="0">
                  <a:pos x="10" y="36"/>
                </a:cxn>
                <a:cxn ang="0">
                  <a:pos x="0" y="18"/>
                </a:cxn>
              </a:cxnLst>
              <a:pathLst>
                <a:path w="49" h="36">
                  <a:moveTo>
                    <a:pt x="0" y="18"/>
                  </a:moveTo>
                  <a:lnTo>
                    <a:pt x="10" y="0"/>
                  </a:lnTo>
                  <a:lnTo>
                    <a:pt x="29" y="0"/>
                  </a:lnTo>
                  <a:lnTo>
                    <a:pt x="49" y="18"/>
                  </a:lnTo>
                  <a:lnTo>
                    <a:pt x="29" y="36"/>
                  </a:lnTo>
                  <a:lnTo>
                    <a:pt x="10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13" name="Freeform 36"/>
            <p:cNvSpPr/>
            <p:nvPr/>
          </p:nvSpPr>
          <p:spPr>
            <a:xfrm>
              <a:off x="3934" y="3570"/>
              <a:ext cx="39" cy="36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9" y="0"/>
                </a:cxn>
                <a:cxn ang="0">
                  <a:pos x="29" y="0"/>
                </a:cxn>
                <a:cxn ang="0">
                  <a:pos x="39" y="18"/>
                </a:cxn>
                <a:cxn ang="0">
                  <a:pos x="29" y="36"/>
                </a:cxn>
                <a:cxn ang="0">
                  <a:pos x="9" y="36"/>
                </a:cxn>
                <a:cxn ang="0">
                  <a:pos x="0" y="18"/>
                </a:cxn>
              </a:cxnLst>
              <a:pathLst>
                <a:path w="39" h="36">
                  <a:moveTo>
                    <a:pt x="0" y="18"/>
                  </a:moveTo>
                  <a:lnTo>
                    <a:pt x="9" y="0"/>
                  </a:lnTo>
                  <a:lnTo>
                    <a:pt x="29" y="0"/>
                  </a:lnTo>
                  <a:lnTo>
                    <a:pt x="39" y="18"/>
                  </a:lnTo>
                  <a:lnTo>
                    <a:pt x="29" y="36"/>
                  </a:lnTo>
                  <a:lnTo>
                    <a:pt x="9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14" name="Freeform 37"/>
            <p:cNvSpPr/>
            <p:nvPr/>
          </p:nvSpPr>
          <p:spPr>
            <a:xfrm>
              <a:off x="4161" y="3570"/>
              <a:ext cx="49" cy="36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0" y="0"/>
                </a:cxn>
                <a:cxn ang="0">
                  <a:pos x="39" y="0"/>
                </a:cxn>
                <a:cxn ang="0">
                  <a:pos x="49" y="18"/>
                </a:cxn>
                <a:cxn ang="0">
                  <a:pos x="39" y="36"/>
                </a:cxn>
                <a:cxn ang="0">
                  <a:pos x="10" y="36"/>
                </a:cxn>
                <a:cxn ang="0">
                  <a:pos x="0" y="18"/>
                </a:cxn>
              </a:cxnLst>
              <a:pathLst>
                <a:path w="49" h="36">
                  <a:moveTo>
                    <a:pt x="0" y="18"/>
                  </a:moveTo>
                  <a:lnTo>
                    <a:pt x="10" y="0"/>
                  </a:lnTo>
                  <a:lnTo>
                    <a:pt x="39" y="0"/>
                  </a:lnTo>
                  <a:lnTo>
                    <a:pt x="49" y="18"/>
                  </a:lnTo>
                  <a:lnTo>
                    <a:pt x="39" y="36"/>
                  </a:lnTo>
                  <a:lnTo>
                    <a:pt x="10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15" name="Freeform 38"/>
            <p:cNvSpPr/>
            <p:nvPr/>
          </p:nvSpPr>
          <p:spPr>
            <a:xfrm>
              <a:off x="4862" y="3570"/>
              <a:ext cx="49" cy="36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0" y="0"/>
                </a:cxn>
                <a:cxn ang="0">
                  <a:pos x="39" y="0"/>
                </a:cxn>
                <a:cxn ang="0">
                  <a:pos x="49" y="18"/>
                </a:cxn>
                <a:cxn ang="0">
                  <a:pos x="39" y="36"/>
                </a:cxn>
                <a:cxn ang="0">
                  <a:pos x="10" y="36"/>
                </a:cxn>
                <a:cxn ang="0">
                  <a:pos x="0" y="18"/>
                </a:cxn>
              </a:cxnLst>
              <a:pathLst>
                <a:path w="49" h="36">
                  <a:moveTo>
                    <a:pt x="0" y="18"/>
                  </a:moveTo>
                  <a:lnTo>
                    <a:pt x="10" y="0"/>
                  </a:lnTo>
                  <a:lnTo>
                    <a:pt x="39" y="0"/>
                  </a:lnTo>
                  <a:lnTo>
                    <a:pt x="49" y="18"/>
                  </a:lnTo>
                  <a:lnTo>
                    <a:pt x="39" y="36"/>
                  </a:lnTo>
                  <a:lnTo>
                    <a:pt x="10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16" name="Freeform 39"/>
            <p:cNvSpPr/>
            <p:nvPr/>
          </p:nvSpPr>
          <p:spPr>
            <a:xfrm>
              <a:off x="4625" y="3570"/>
              <a:ext cx="49" cy="36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9" y="0"/>
                </a:cxn>
                <a:cxn ang="0">
                  <a:pos x="39" y="0"/>
                </a:cxn>
                <a:cxn ang="0">
                  <a:pos x="49" y="18"/>
                </a:cxn>
                <a:cxn ang="0">
                  <a:pos x="39" y="36"/>
                </a:cxn>
                <a:cxn ang="0">
                  <a:pos x="19" y="36"/>
                </a:cxn>
                <a:cxn ang="0">
                  <a:pos x="0" y="18"/>
                </a:cxn>
              </a:cxnLst>
              <a:pathLst>
                <a:path w="49" h="36">
                  <a:moveTo>
                    <a:pt x="0" y="18"/>
                  </a:moveTo>
                  <a:lnTo>
                    <a:pt x="19" y="0"/>
                  </a:lnTo>
                  <a:lnTo>
                    <a:pt x="39" y="0"/>
                  </a:lnTo>
                  <a:lnTo>
                    <a:pt x="49" y="18"/>
                  </a:lnTo>
                  <a:lnTo>
                    <a:pt x="39" y="36"/>
                  </a:lnTo>
                  <a:lnTo>
                    <a:pt x="19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17" name="Freeform 40"/>
            <p:cNvSpPr/>
            <p:nvPr/>
          </p:nvSpPr>
          <p:spPr>
            <a:xfrm>
              <a:off x="893" y="3570"/>
              <a:ext cx="49" cy="36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0" y="0"/>
                </a:cxn>
                <a:cxn ang="0">
                  <a:pos x="39" y="0"/>
                </a:cxn>
                <a:cxn ang="0">
                  <a:pos x="49" y="18"/>
                </a:cxn>
                <a:cxn ang="0">
                  <a:pos x="39" y="36"/>
                </a:cxn>
                <a:cxn ang="0">
                  <a:pos x="20" y="36"/>
                </a:cxn>
                <a:cxn ang="0">
                  <a:pos x="0" y="18"/>
                </a:cxn>
              </a:cxnLst>
              <a:pathLst>
                <a:path w="49" h="36">
                  <a:moveTo>
                    <a:pt x="0" y="18"/>
                  </a:moveTo>
                  <a:lnTo>
                    <a:pt x="20" y="0"/>
                  </a:lnTo>
                  <a:lnTo>
                    <a:pt x="39" y="0"/>
                  </a:lnTo>
                  <a:lnTo>
                    <a:pt x="49" y="18"/>
                  </a:lnTo>
                  <a:lnTo>
                    <a:pt x="39" y="36"/>
                  </a:lnTo>
                  <a:lnTo>
                    <a:pt x="20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18" name="Freeform 41"/>
            <p:cNvSpPr/>
            <p:nvPr/>
          </p:nvSpPr>
          <p:spPr>
            <a:xfrm>
              <a:off x="666" y="3570"/>
              <a:ext cx="49" cy="36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0" y="0"/>
                </a:cxn>
                <a:cxn ang="0">
                  <a:pos x="29" y="0"/>
                </a:cxn>
                <a:cxn ang="0">
                  <a:pos x="49" y="18"/>
                </a:cxn>
                <a:cxn ang="0">
                  <a:pos x="29" y="36"/>
                </a:cxn>
                <a:cxn ang="0">
                  <a:pos x="10" y="36"/>
                </a:cxn>
                <a:cxn ang="0">
                  <a:pos x="0" y="18"/>
                </a:cxn>
              </a:cxnLst>
              <a:pathLst>
                <a:path w="49" h="36">
                  <a:moveTo>
                    <a:pt x="0" y="18"/>
                  </a:moveTo>
                  <a:lnTo>
                    <a:pt x="10" y="0"/>
                  </a:lnTo>
                  <a:lnTo>
                    <a:pt x="29" y="0"/>
                  </a:lnTo>
                  <a:lnTo>
                    <a:pt x="49" y="18"/>
                  </a:lnTo>
                  <a:lnTo>
                    <a:pt x="29" y="36"/>
                  </a:lnTo>
                  <a:lnTo>
                    <a:pt x="10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19" name="Freeform 42"/>
            <p:cNvSpPr/>
            <p:nvPr/>
          </p:nvSpPr>
          <p:spPr>
            <a:xfrm>
              <a:off x="1367" y="3570"/>
              <a:ext cx="39" cy="36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0" y="0"/>
                </a:cxn>
                <a:cxn ang="0">
                  <a:pos x="29" y="0"/>
                </a:cxn>
                <a:cxn ang="0">
                  <a:pos x="39" y="18"/>
                </a:cxn>
                <a:cxn ang="0">
                  <a:pos x="29" y="36"/>
                </a:cxn>
                <a:cxn ang="0">
                  <a:pos x="10" y="36"/>
                </a:cxn>
                <a:cxn ang="0">
                  <a:pos x="0" y="18"/>
                </a:cxn>
              </a:cxnLst>
              <a:pathLst>
                <a:path w="39" h="36">
                  <a:moveTo>
                    <a:pt x="0" y="18"/>
                  </a:moveTo>
                  <a:lnTo>
                    <a:pt x="10" y="0"/>
                  </a:lnTo>
                  <a:lnTo>
                    <a:pt x="29" y="0"/>
                  </a:lnTo>
                  <a:lnTo>
                    <a:pt x="39" y="18"/>
                  </a:lnTo>
                  <a:lnTo>
                    <a:pt x="29" y="36"/>
                  </a:lnTo>
                  <a:lnTo>
                    <a:pt x="10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20" name="Freeform 43"/>
            <p:cNvSpPr/>
            <p:nvPr/>
          </p:nvSpPr>
          <p:spPr>
            <a:xfrm>
              <a:off x="1594" y="3570"/>
              <a:ext cx="49" cy="36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0" y="0"/>
                </a:cxn>
                <a:cxn ang="0">
                  <a:pos x="39" y="0"/>
                </a:cxn>
                <a:cxn ang="0">
                  <a:pos x="49" y="18"/>
                </a:cxn>
                <a:cxn ang="0">
                  <a:pos x="39" y="36"/>
                </a:cxn>
                <a:cxn ang="0">
                  <a:pos x="20" y="36"/>
                </a:cxn>
                <a:cxn ang="0">
                  <a:pos x="0" y="18"/>
                </a:cxn>
              </a:cxnLst>
              <a:pathLst>
                <a:path w="49" h="36">
                  <a:moveTo>
                    <a:pt x="0" y="18"/>
                  </a:moveTo>
                  <a:lnTo>
                    <a:pt x="20" y="0"/>
                  </a:lnTo>
                  <a:lnTo>
                    <a:pt x="39" y="0"/>
                  </a:lnTo>
                  <a:lnTo>
                    <a:pt x="49" y="18"/>
                  </a:lnTo>
                  <a:lnTo>
                    <a:pt x="39" y="36"/>
                  </a:lnTo>
                  <a:lnTo>
                    <a:pt x="20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21" name="Freeform 44"/>
            <p:cNvSpPr/>
            <p:nvPr/>
          </p:nvSpPr>
          <p:spPr>
            <a:xfrm>
              <a:off x="1831" y="3570"/>
              <a:ext cx="49" cy="36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0" y="0"/>
                </a:cxn>
                <a:cxn ang="0">
                  <a:pos x="39" y="0"/>
                </a:cxn>
                <a:cxn ang="0">
                  <a:pos x="49" y="18"/>
                </a:cxn>
                <a:cxn ang="0">
                  <a:pos x="39" y="36"/>
                </a:cxn>
                <a:cxn ang="0">
                  <a:pos x="10" y="36"/>
                </a:cxn>
                <a:cxn ang="0">
                  <a:pos x="0" y="18"/>
                </a:cxn>
              </a:cxnLst>
              <a:pathLst>
                <a:path w="49" h="36">
                  <a:moveTo>
                    <a:pt x="0" y="18"/>
                  </a:moveTo>
                  <a:lnTo>
                    <a:pt x="10" y="0"/>
                  </a:lnTo>
                  <a:lnTo>
                    <a:pt x="39" y="0"/>
                  </a:lnTo>
                  <a:lnTo>
                    <a:pt x="49" y="18"/>
                  </a:lnTo>
                  <a:lnTo>
                    <a:pt x="39" y="36"/>
                  </a:lnTo>
                  <a:lnTo>
                    <a:pt x="10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22" name="Freeform 45"/>
            <p:cNvSpPr/>
            <p:nvPr/>
          </p:nvSpPr>
          <p:spPr>
            <a:xfrm>
              <a:off x="2068" y="3570"/>
              <a:ext cx="39" cy="36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0" y="0"/>
                </a:cxn>
                <a:cxn ang="0">
                  <a:pos x="29" y="0"/>
                </a:cxn>
                <a:cxn ang="0">
                  <a:pos x="39" y="18"/>
                </a:cxn>
                <a:cxn ang="0">
                  <a:pos x="29" y="36"/>
                </a:cxn>
                <a:cxn ang="0">
                  <a:pos x="10" y="36"/>
                </a:cxn>
                <a:cxn ang="0">
                  <a:pos x="0" y="18"/>
                </a:cxn>
              </a:cxnLst>
              <a:pathLst>
                <a:path w="39" h="36">
                  <a:moveTo>
                    <a:pt x="0" y="18"/>
                  </a:moveTo>
                  <a:lnTo>
                    <a:pt x="10" y="0"/>
                  </a:lnTo>
                  <a:lnTo>
                    <a:pt x="29" y="0"/>
                  </a:lnTo>
                  <a:lnTo>
                    <a:pt x="39" y="18"/>
                  </a:lnTo>
                  <a:lnTo>
                    <a:pt x="29" y="36"/>
                  </a:lnTo>
                  <a:lnTo>
                    <a:pt x="10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23" name="Freeform 46"/>
            <p:cNvSpPr/>
            <p:nvPr/>
          </p:nvSpPr>
          <p:spPr>
            <a:xfrm>
              <a:off x="2295" y="3570"/>
              <a:ext cx="49" cy="36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0" y="0"/>
                </a:cxn>
                <a:cxn ang="0">
                  <a:pos x="39" y="0"/>
                </a:cxn>
                <a:cxn ang="0">
                  <a:pos x="49" y="18"/>
                </a:cxn>
                <a:cxn ang="0">
                  <a:pos x="39" y="36"/>
                </a:cxn>
                <a:cxn ang="0">
                  <a:pos x="10" y="36"/>
                </a:cxn>
                <a:cxn ang="0">
                  <a:pos x="0" y="18"/>
                </a:cxn>
              </a:cxnLst>
              <a:pathLst>
                <a:path w="49" h="36">
                  <a:moveTo>
                    <a:pt x="0" y="18"/>
                  </a:moveTo>
                  <a:lnTo>
                    <a:pt x="10" y="0"/>
                  </a:lnTo>
                  <a:lnTo>
                    <a:pt x="39" y="0"/>
                  </a:lnTo>
                  <a:lnTo>
                    <a:pt x="49" y="18"/>
                  </a:lnTo>
                  <a:lnTo>
                    <a:pt x="39" y="36"/>
                  </a:lnTo>
                  <a:lnTo>
                    <a:pt x="10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24" name="Line 47"/>
            <p:cNvSpPr/>
            <p:nvPr/>
          </p:nvSpPr>
          <p:spPr>
            <a:xfrm flipV="1">
              <a:off x="2551" y="2522"/>
              <a:ext cx="237" cy="1066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</p:sp>
        <p:sp>
          <p:nvSpPr>
            <p:cNvPr id="42025" name="Line 48"/>
            <p:cNvSpPr/>
            <p:nvPr/>
          </p:nvSpPr>
          <p:spPr>
            <a:xfrm flipH="1" flipV="1">
              <a:off x="4417" y="2522"/>
              <a:ext cx="237" cy="1066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</p:sp>
        <p:sp>
          <p:nvSpPr>
            <p:cNvPr id="42026" name="Line 49"/>
            <p:cNvSpPr/>
            <p:nvPr/>
          </p:nvSpPr>
          <p:spPr>
            <a:xfrm flipV="1">
              <a:off x="4190" y="2522"/>
              <a:ext cx="227" cy="1066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</p:sp>
        <p:sp>
          <p:nvSpPr>
            <p:cNvPr id="42027" name="Line 50"/>
            <p:cNvSpPr/>
            <p:nvPr/>
          </p:nvSpPr>
          <p:spPr>
            <a:xfrm flipH="1" flipV="1">
              <a:off x="1150" y="2522"/>
              <a:ext cx="236" cy="1066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</p:sp>
        <p:sp>
          <p:nvSpPr>
            <p:cNvPr id="42028" name="Line 51"/>
            <p:cNvSpPr/>
            <p:nvPr/>
          </p:nvSpPr>
          <p:spPr>
            <a:xfrm flipV="1">
              <a:off x="922" y="2522"/>
              <a:ext cx="228" cy="1066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</p:sp>
        <p:sp>
          <p:nvSpPr>
            <p:cNvPr id="42029" name="Line 52"/>
            <p:cNvSpPr/>
            <p:nvPr/>
          </p:nvSpPr>
          <p:spPr>
            <a:xfrm>
              <a:off x="458" y="3588"/>
              <a:ext cx="464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</p:sp>
        <p:sp>
          <p:nvSpPr>
            <p:cNvPr id="42030" name="Line 53"/>
            <p:cNvSpPr/>
            <p:nvPr/>
          </p:nvSpPr>
          <p:spPr>
            <a:xfrm>
              <a:off x="1386" y="3588"/>
              <a:ext cx="1165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</p:sp>
        <p:sp>
          <p:nvSpPr>
            <p:cNvPr id="42031" name="Line 54"/>
            <p:cNvSpPr/>
            <p:nvPr/>
          </p:nvSpPr>
          <p:spPr>
            <a:xfrm>
              <a:off x="3015" y="3588"/>
              <a:ext cx="1175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</p:sp>
        <p:sp>
          <p:nvSpPr>
            <p:cNvPr id="42032" name="Line 55"/>
            <p:cNvSpPr/>
            <p:nvPr/>
          </p:nvSpPr>
          <p:spPr>
            <a:xfrm>
              <a:off x="4654" y="3588"/>
              <a:ext cx="227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</p:spPr>
        </p:sp>
        <p:sp>
          <p:nvSpPr>
            <p:cNvPr id="42033" name="Rectangle 56"/>
            <p:cNvSpPr/>
            <p:nvPr/>
          </p:nvSpPr>
          <p:spPr>
            <a:xfrm>
              <a:off x="2483" y="2251"/>
              <a:ext cx="163" cy="1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15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R(j)</a:t>
              </a:r>
              <a:endParaRPr lang="en-US" altLang="zh-CN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2034" name="Rectangle 57"/>
            <p:cNvSpPr/>
            <p:nvPr/>
          </p:nvSpPr>
          <p:spPr>
            <a:xfrm>
              <a:off x="2891" y="2414"/>
              <a:ext cx="52" cy="1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15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2035" name="Rectangle 58"/>
            <p:cNvSpPr/>
            <p:nvPr/>
          </p:nvSpPr>
          <p:spPr>
            <a:xfrm>
              <a:off x="3028" y="3263"/>
              <a:ext cx="52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15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2036" name="Rectangle 59"/>
            <p:cNvSpPr/>
            <p:nvPr/>
          </p:nvSpPr>
          <p:spPr>
            <a:xfrm>
              <a:off x="3255" y="3263"/>
              <a:ext cx="53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15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2037" name="Rectangle 60"/>
            <p:cNvSpPr/>
            <p:nvPr/>
          </p:nvSpPr>
          <p:spPr>
            <a:xfrm>
              <a:off x="3492" y="3263"/>
              <a:ext cx="53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15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en-US" altLang="zh-CN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2038" name="Rectangle 61"/>
            <p:cNvSpPr/>
            <p:nvPr/>
          </p:nvSpPr>
          <p:spPr>
            <a:xfrm>
              <a:off x="2482" y="3246"/>
              <a:ext cx="157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sz="15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－</a:t>
              </a:r>
              <a:r>
                <a:rPr lang="en-US" altLang="zh-CN" sz="15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2039" name="Rectangle 62"/>
            <p:cNvSpPr/>
            <p:nvPr/>
          </p:nvSpPr>
          <p:spPr>
            <a:xfrm>
              <a:off x="2275" y="3263"/>
              <a:ext cx="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sz="15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－</a:t>
              </a:r>
              <a:r>
                <a:rPr lang="en-US" altLang="zh-CN" sz="15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2040" name="Rectangle 63"/>
            <p:cNvSpPr/>
            <p:nvPr/>
          </p:nvSpPr>
          <p:spPr>
            <a:xfrm>
              <a:off x="2047" y="3263"/>
              <a:ext cx="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sz="15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－</a:t>
              </a:r>
              <a:r>
                <a:rPr lang="en-US" altLang="zh-CN" sz="15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en-US" altLang="zh-CN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2041" name="Rectangle 64"/>
            <p:cNvSpPr/>
            <p:nvPr/>
          </p:nvSpPr>
          <p:spPr>
            <a:xfrm>
              <a:off x="1100" y="3263"/>
              <a:ext cx="105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sz="15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－</a:t>
              </a:r>
              <a:endParaRPr lang="zh-CN" altLang="en-US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2042" name="Rectangle 65"/>
            <p:cNvSpPr/>
            <p:nvPr/>
          </p:nvSpPr>
          <p:spPr>
            <a:xfrm>
              <a:off x="1205" y="3256"/>
              <a:ext cx="76" cy="1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15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lang="en-US" altLang="zh-CN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2043" name="Rectangle 66"/>
            <p:cNvSpPr/>
            <p:nvPr/>
          </p:nvSpPr>
          <p:spPr>
            <a:xfrm>
              <a:off x="3982" y="3256"/>
              <a:ext cx="168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m-</a:t>
              </a:r>
              <a:r>
                <a:rPr lang="en-US" altLang="zh-CN" sz="1600" dirty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</a:t>
              </a:r>
              <a:endParaRPr lang="en-US" altLang="zh-CN" sz="16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2044" name="Rectangle 67"/>
            <p:cNvSpPr/>
            <p:nvPr/>
          </p:nvSpPr>
          <p:spPr>
            <a:xfrm>
              <a:off x="4383" y="3520"/>
              <a:ext cx="87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15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</a:t>
              </a:r>
              <a:r>
                <a:rPr lang="en-US" altLang="zh-CN" sz="1500" baseline="-250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lang="en-US" altLang="zh-CN" sz="1500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045" name="Rectangle 68"/>
            <p:cNvSpPr/>
            <p:nvPr/>
          </p:nvSpPr>
          <p:spPr>
            <a:xfrm>
              <a:off x="4403" y="3256"/>
              <a:ext cx="76" cy="1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15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lang="en-US" altLang="zh-CN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2046" name="Rectangle 69"/>
            <p:cNvSpPr/>
            <p:nvPr/>
          </p:nvSpPr>
          <p:spPr>
            <a:xfrm>
              <a:off x="5222" y="3362"/>
              <a:ext cx="29" cy="1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15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lang="en-US" altLang="zh-CN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2047" name="Rectangle 70"/>
            <p:cNvSpPr/>
            <p:nvPr/>
          </p:nvSpPr>
          <p:spPr>
            <a:xfrm>
              <a:off x="2722" y="3462"/>
              <a:ext cx="52" cy="1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15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lang="en-US" altLang="zh-CN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2048" name="Rectangle 71"/>
            <p:cNvSpPr/>
            <p:nvPr/>
          </p:nvSpPr>
          <p:spPr>
            <a:xfrm>
              <a:off x="3066" y="2251"/>
              <a:ext cx="1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endParaRPr lang="el-GR" altLang="zh-CN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42049" name="Text Box 72"/>
          <p:cNvSpPr txBox="1"/>
          <p:nvPr/>
        </p:nvSpPr>
        <p:spPr>
          <a:xfrm>
            <a:off x="2500313" y="6357938"/>
            <a:ext cx="3871912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 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12.2-7  m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序列的自相关函数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2"/>
          <p:cNvSpPr>
            <a:spLocks noGrp="1"/>
          </p:cNvSpPr>
          <p:nvPr>
            <p:ph type="title"/>
          </p:nvPr>
        </p:nvSpPr>
        <p:spPr>
          <a:xfrm>
            <a:off x="1476375" y="620713"/>
            <a:ext cx="3743325" cy="576262"/>
          </a:xfrm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功率谱密度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0" name="Rectangle 4"/>
          <p:cNvSpPr/>
          <p:nvPr/>
        </p:nvSpPr>
        <p:spPr>
          <a:xfrm>
            <a:off x="306388" y="1428750"/>
            <a:ext cx="8408987" cy="2835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信号的功率谱密度和自相关系数构成一对傅里叶变换。由自相关函数求出其功率谱密度如下：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其曲线如图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12.2-8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所示。可见：在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→∞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l-GR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ω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的特性趋于白噪声的功率谱特性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3011" name="Object 7"/>
          <p:cNvGraphicFramePr/>
          <p:nvPr/>
        </p:nvGraphicFramePr>
        <p:xfrm>
          <a:off x="790575" y="2428875"/>
          <a:ext cx="6496050" cy="92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3505200" imgH="596900" progId="Equation.3">
                  <p:embed/>
                </p:oleObj>
              </mc:Choice>
              <mc:Fallback>
                <p:oleObj name="" r:id="rId1" imgW="3505200" imgH="5969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0575" y="2428875"/>
                        <a:ext cx="6496050" cy="92900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2" name="Group 20"/>
          <p:cNvGrpSpPr/>
          <p:nvPr/>
        </p:nvGrpSpPr>
        <p:grpSpPr>
          <a:xfrm>
            <a:off x="414655" y="4263390"/>
            <a:ext cx="8300720" cy="2312035"/>
            <a:chOff x="989" y="2058"/>
            <a:chExt cx="4204" cy="1471"/>
          </a:xfrm>
        </p:grpSpPr>
        <p:pic>
          <p:nvPicPr>
            <p:cNvPr id="43013" name="Picture 13" descr="m序列功率谱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9" y="2293"/>
              <a:ext cx="4204" cy="1081"/>
            </a:xfrm>
            <a:prstGeom prst="rect">
              <a:avLst/>
            </a:prstGeom>
            <a:solidFill>
              <a:srgbClr val="FFCC99">
                <a:alpha val="59998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sp>
          <p:nvSpPr>
            <p:cNvPr id="43014" name="Text Box 14"/>
            <p:cNvSpPr txBox="1"/>
            <p:nvPr/>
          </p:nvSpPr>
          <p:spPr>
            <a:xfrm>
              <a:off x="2828" y="2058"/>
              <a:ext cx="465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/>
              <a:r>
                <a:rPr lang="en-US" altLang="zh-CN" sz="20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P</a:t>
              </a:r>
              <a:r>
                <a:rPr lang="en-US" altLang="zh-CN" sz="2000" b="1" baseline="-25000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s</a:t>
              </a:r>
              <a:r>
                <a:rPr lang="en-US" altLang="zh-CN" sz="20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(</a:t>
              </a:r>
              <a:r>
                <a:rPr lang="en-US" altLang="zh-CN" sz="20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2000" b="1" dirty="0">
                  <a:solidFill>
                    <a:schemeClr val="tx2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)</a:t>
              </a:r>
              <a:endParaRPr lang="en-US" altLang="zh-CN" sz="2000" b="1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3015" name="Text Box 15"/>
            <p:cNvSpPr txBox="1"/>
            <p:nvPr/>
          </p:nvSpPr>
          <p:spPr>
            <a:xfrm>
              <a:off x="4865" y="3137"/>
              <a:ext cx="194" cy="31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/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</a:t>
              </a:r>
              <a:endPara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16" name="Text Box 16"/>
            <p:cNvSpPr txBox="1"/>
            <p:nvPr/>
          </p:nvSpPr>
          <p:spPr>
            <a:xfrm>
              <a:off x="2940" y="3249"/>
              <a:ext cx="247" cy="1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/>
              <a:r>
                <a:rPr lang="en-US" altLang="zh-CN" sz="1600" b="1" dirty="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</a:t>
              </a:r>
              <a:endParaRPr lang="en-US" altLang="zh-CN" sz="1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3017" name="Text Box 17"/>
            <p:cNvSpPr txBox="1"/>
            <p:nvPr/>
          </p:nvSpPr>
          <p:spPr>
            <a:xfrm>
              <a:off x="2971" y="3294"/>
              <a:ext cx="462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</a:t>
              </a:r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/T</a:t>
              </a:r>
              <a:r>
                <a:rPr lang="en-US" altLang="zh-CN" sz="2000" b="1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18" name="Text Box 18"/>
            <p:cNvSpPr txBox="1"/>
            <p:nvPr/>
          </p:nvSpPr>
          <p:spPr>
            <a:xfrm>
              <a:off x="3787" y="3249"/>
              <a:ext cx="583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</a:t>
              </a:r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m/T</a:t>
              </a:r>
              <a:r>
                <a:rPr lang="en-US" altLang="zh-CN" sz="2000" b="1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019" name="Rectangle 22"/>
          <p:cNvSpPr/>
          <p:nvPr/>
        </p:nvSpPr>
        <p:spPr>
          <a:xfrm>
            <a:off x="2928938" y="6461125"/>
            <a:ext cx="3286125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12.2-8 m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序列的功率谱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20" name="矩形 15"/>
          <p:cNvSpPr/>
          <p:nvPr/>
        </p:nvSpPr>
        <p:spPr>
          <a:xfrm>
            <a:off x="7434263" y="2714625"/>
            <a:ext cx="1236662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rPr>
              <a:t>(12.2-15)</a:t>
            </a:r>
            <a:endParaRPr lang="zh-CN" altLang="en-US" sz="200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643755" y="3143250"/>
            <a:ext cx="785495" cy="1798320"/>
          </a:xfrm>
          <a:prstGeom prst="straightConnector1">
            <a:avLst/>
          </a:prstGeom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直接箭头连接符 16"/>
          <p:cNvCxnSpPr/>
          <p:nvPr/>
        </p:nvCxnSpPr>
        <p:spPr>
          <a:xfrm flipH="1" flipV="1">
            <a:off x="3923665" y="3213100"/>
            <a:ext cx="2413000" cy="2992755"/>
          </a:xfrm>
          <a:prstGeom prst="straightConnector1">
            <a:avLst/>
          </a:prstGeom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0" name="直接箭头连接符 19"/>
          <p:cNvCxnSpPr/>
          <p:nvPr/>
        </p:nvCxnSpPr>
        <p:spPr>
          <a:xfrm rot="5400000" flipH="1" flipV="1">
            <a:off x="4176713" y="3390900"/>
            <a:ext cx="2571750" cy="2071688"/>
          </a:xfrm>
          <a:prstGeom prst="straightConnector1">
            <a:avLst/>
          </a:prstGeom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Text Box 2"/>
          <p:cNvSpPr txBox="1"/>
          <p:nvPr/>
        </p:nvSpPr>
        <p:spPr>
          <a:xfrm>
            <a:off x="339408" y="1385888"/>
            <a:ext cx="8464550" cy="47078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对一个正态分布白噪声取样，若取样值为正，记为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，取样值为负，记为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，将每次取样所得极性排成序列，可以写成：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…+1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这是一个随机序列，它具有如下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基本性质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）序列中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出现的概率相等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）序列中长度为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的游程约占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，长度为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的游程约占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1/4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一般地，长度为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的游程约占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r>
              <a:rPr lang="en-US" altLang="zh-CN" sz="2000" i="1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，而且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游程的数目各占一半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白噪声的功率谱为常数，因此其自相关函数为一冲击函数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δ(τ)  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序列的均衡性、游程分布、自相关特性和功率谱密度等都近似白噪声的特性，但它又有规律，可重复产生，所以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序列属于一种伪噪声序列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4" name="Rectangle 4"/>
          <p:cNvSpPr/>
          <p:nvPr/>
        </p:nvSpPr>
        <p:spPr>
          <a:xfrm>
            <a:off x="1528763" y="682625"/>
            <a:ext cx="3019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伪噪声特性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Text Box 2"/>
          <p:cNvSpPr txBox="1"/>
          <p:nvPr/>
        </p:nvSpPr>
        <p:spPr>
          <a:xfrm>
            <a:off x="1476375" y="620713"/>
            <a:ext cx="3743325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12.4  m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序列的应用 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58" name="Text Box 3"/>
          <p:cNvSpPr txBox="1"/>
          <p:nvPr/>
        </p:nvSpPr>
        <p:spPr>
          <a:xfrm>
            <a:off x="282575" y="1412875"/>
            <a:ext cx="8531225" cy="24549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12.4.1 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扩展频谱通信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 扩谱通信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扩展频谱是将信号的频谱扩展至很宽的频带，简称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扩谱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。其占用带宽远大于该原始信号所需的最小带宽，相应的通信系统称为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扩展频谱通信系统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59" name="Text Box 4"/>
          <p:cNvSpPr txBox="1"/>
          <p:nvPr/>
        </p:nvSpPr>
        <p:spPr>
          <a:xfrm>
            <a:off x="2446338" y="6261100"/>
            <a:ext cx="37623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 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12.3-1  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扩展频谱通信系统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60" name="Group 62"/>
          <p:cNvGrpSpPr/>
          <p:nvPr/>
        </p:nvGrpSpPr>
        <p:grpSpPr>
          <a:xfrm>
            <a:off x="439738" y="4291013"/>
            <a:ext cx="8180387" cy="1878012"/>
            <a:chOff x="140" y="2170"/>
            <a:chExt cx="5353" cy="1360"/>
          </a:xfrm>
        </p:grpSpPr>
        <p:sp>
          <p:nvSpPr>
            <p:cNvPr id="45061" name="AutoShape 6"/>
            <p:cNvSpPr>
              <a:spLocks noChangeAspect="1" noTextEdit="1"/>
            </p:cNvSpPr>
            <p:nvPr/>
          </p:nvSpPr>
          <p:spPr>
            <a:xfrm>
              <a:off x="140" y="2170"/>
              <a:ext cx="5353" cy="13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endParaRPr lang="zh-CN" altLang="en-US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5062" name="Line 8"/>
            <p:cNvSpPr/>
            <p:nvPr/>
          </p:nvSpPr>
          <p:spPr>
            <a:xfrm flipH="1">
              <a:off x="340" y="2478"/>
              <a:ext cx="5035" cy="0"/>
            </a:xfrm>
            <a:prstGeom prst="line">
              <a:avLst/>
            </a:prstGeom>
            <a:ln w="2063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63" name="Freeform 9"/>
            <p:cNvSpPr/>
            <p:nvPr/>
          </p:nvSpPr>
          <p:spPr>
            <a:xfrm>
              <a:off x="5329" y="2432"/>
              <a:ext cx="1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38"/>
                </a:cxn>
                <a:cxn ang="0">
                  <a:pos x="0" y="63"/>
                </a:cxn>
                <a:cxn ang="0">
                  <a:pos x="164" y="38"/>
                </a:cxn>
                <a:cxn ang="0">
                  <a:pos x="0" y="0"/>
                </a:cxn>
              </a:cxnLst>
              <a:pathLst>
                <a:path w="164" h="63">
                  <a:moveTo>
                    <a:pt x="0" y="0"/>
                  </a:moveTo>
                  <a:lnTo>
                    <a:pt x="38" y="38"/>
                  </a:lnTo>
                  <a:lnTo>
                    <a:pt x="0" y="63"/>
                  </a:lnTo>
                  <a:lnTo>
                    <a:pt x="164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063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64" name="Rectangle 10"/>
            <p:cNvSpPr/>
            <p:nvPr/>
          </p:nvSpPr>
          <p:spPr>
            <a:xfrm>
              <a:off x="592" y="2296"/>
              <a:ext cx="593" cy="318"/>
            </a:xfrm>
            <a:prstGeom prst="rect">
              <a:avLst/>
            </a:prstGeom>
            <a:solidFill>
              <a:srgbClr val="CCFFCC"/>
            </a:solidFill>
            <a:ln w="20701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调制</a:t>
              </a:r>
              <a:endPara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65" name="Freeform 12"/>
            <p:cNvSpPr/>
            <p:nvPr/>
          </p:nvSpPr>
          <p:spPr>
            <a:xfrm>
              <a:off x="1538" y="2333"/>
              <a:ext cx="302" cy="290"/>
            </a:xfrm>
            <a:custGeom>
              <a:avLst/>
              <a:gdLst/>
              <a:ahLst/>
              <a:cxnLst>
                <a:cxn ang="0">
                  <a:pos x="0" y="151"/>
                </a:cxn>
                <a:cxn ang="0">
                  <a:pos x="25" y="76"/>
                </a:cxn>
                <a:cxn ang="0">
                  <a:pos x="75" y="13"/>
                </a:cxn>
                <a:cxn ang="0">
                  <a:pos x="151" y="0"/>
                </a:cxn>
                <a:cxn ang="0">
                  <a:pos x="227" y="13"/>
                </a:cxn>
                <a:cxn ang="0">
                  <a:pos x="277" y="76"/>
                </a:cxn>
                <a:cxn ang="0">
                  <a:pos x="302" y="151"/>
                </a:cxn>
                <a:cxn ang="0">
                  <a:pos x="277" y="227"/>
                </a:cxn>
                <a:cxn ang="0">
                  <a:pos x="227" y="277"/>
                </a:cxn>
                <a:cxn ang="0">
                  <a:pos x="151" y="290"/>
                </a:cxn>
                <a:cxn ang="0">
                  <a:pos x="75" y="277"/>
                </a:cxn>
                <a:cxn ang="0">
                  <a:pos x="25" y="227"/>
                </a:cxn>
                <a:cxn ang="0">
                  <a:pos x="0" y="151"/>
                </a:cxn>
              </a:cxnLst>
              <a:pathLst>
                <a:path w="302" h="290">
                  <a:moveTo>
                    <a:pt x="0" y="151"/>
                  </a:moveTo>
                  <a:lnTo>
                    <a:pt x="25" y="76"/>
                  </a:lnTo>
                  <a:lnTo>
                    <a:pt x="75" y="13"/>
                  </a:lnTo>
                  <a:lnTo>
                    <a:pt x="151" y="0"/>
                  </a:lnTo>
                  <a:lnTo>
                    <a:pt x="227" y="13"/>
                  </a:lnTo>
                  <a:lnTo>
                    <a:pt x="277" y="76"/>
                  </a:lnTo>
                  <a:lnTo>
                    <a:pt x="302" y="151"/>
                  </a:lnTo>
                  <a:lnTo>
                    <a:pt x="277" y="227"/>
                  </a:lnTo>
                  <a:lnTo>
                    <a:pt x="227" y="277"/>
                  </a:lnTo>
                  <a:lnTo>
                    <a:pt x="151" y="290"/>
                  </a:lnTo>
                  <a:lnTo>
                    <a:pt x="75" y="277"/>
                  </a:lnTo>
                  <a:lnTo>
                    <a:pt x="25" y="227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FF99CC"/>
            </a:solidFill>
            <a:ln w="2070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66" name="Rectangle 13"/>
            <p:cNvSpPr/>
            <p:nvPr/>
          </p:nvSpPr>
          <p:spPr>
            <a:xfrm>
              <a:off x="1610" y="2387"/>
              <a:ext cx="136" cy="22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×</a:t>
              </a:r>
              <a:endPara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67" name="Freeform 14"/>
            <p:cNvSpPr/>
            <p:nvPr/>
          </p:nvSpPr>
          <p:spPr>
            <a:xfrm>
              <a:off x="2231" y="2333"/>
              <a:ext cx="290" cy="290"/>
            </a:xfrm>
            <a:custGeom>
              <a:avLst/>
              <a:gdLst/>
              <a:ahLst/>
              <a:cxnLst>
                <a:cxn ang="0">
                  <a:pos x="0" y="151"/>
                </a:cxn>
                <a:cxn ang="0">
                  <a:pos x="13" y="76"/>
                </a:cxn>
                <a:cxn ang="0">
                  <a:pos x="76" y="13"/>
                </a:cxn>
                <a:cxn ang="0">
                  <a:pos x="151" y="0"/>
                </a:cxn>
                <a:cxn ang="0">
                  <a:pos x="214" y="13"/>
                </a:cxn>
                <a:cxn ang="0">
                  <a:pos x="277" y="76"/>
                </a:cxn>
                <a:cxn ang="0">
                  <a:pos x="290" y="151"/>
                </a:cxn>
                <a:cxn ang="0">
                  <a:pos x="277" y="227"/>
                </a:cxn>
                <a:cxn ang="0">
                  <a:pos x="214" y="277"/>
                </a:cxn>
                <a:cxn ang="0">
                  <a:pos x="151" y="290"/>
                </a:cxn>
                <a:cxn ang="0">
                  <a:pos x="76" y="277"/>
                </a:cxn>
                <a:cxn ang="0">
                  <a:pos x="13" y="227"/>
                </a:cxn>
                <a:cxn ang="0">
                  <a:pos x="0" y="151"/>
                </a:cxn>
              </a:cxnLst>
              <a:pathLst>
                <a:path w="290" h="290">
                  <a:moveTo>
                    <a:pt x="0" y="151"/>
                  </a:moveTo>
                  <a:lnTo>
                    <a:pt x="13" y="76"/>
                  </a:lnTo>
                  <a:lnTo>
                    <a:pt x="76" y="13"/>
                  </a:lnTo>
                  <a:lnTo>
                    <a:pt x="151" y="0"/>
                  </a:lnTo>
                  <a:lnTo>
                    <a:pt x="214" y="13"/>
                  </a:lnTo>
                  <a:lnTo>
                    <a:pt x="277" y="76"/>
                  </a:lnTo>
                  <a:lnTo>
                    <a:pt x="290" y="151"/>
                  </a:lnTo>
                  <a:lnTo>
                    <a:pt x="277" y="227"/>
                  </a:lnTo>
                  <a:lnTo>
                    <a:pt x="214" y="277"/>
                  </a:lnTo>
                  <a:lnTo>
                    <a:pt x="151" y="290"/>
                  </a:lnTo>
                  <a:lnTo>
                    <a:pt x="76" y="277"/>
                  </a:lnTo>
                  <a:lnTo>
                    <a:pt x="13" y="227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FFFF99"/>
            </a:solidFill>
            <a:ln w="2070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68" name="Rectangle 15"/>
            <p:cNvSpPr/>
            <p:nvPr/>
          </p:nvSpPr>
          <p:spPr>
            <a:xfrm>
              <a:off x="2295" y="2387"/>
              <a:ext cx="172" cy="2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＋</a:t>
              </a:r>
              <a:endPara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69" name="Freeform 16"/>
            <p:cNvSpPr/>
            <p:nvPr/>
          </p:nvSpPr>
          <p:spPr>
            <a:xfrm>
              <a:off x="2937" y="2333"/>
              <a:ext cx="302" cy="290"/>
            </a:xfrm>
            <a:custGeom>
              <a:avLst/>
              <a:gdLst/>
              <a:ahLst/>
              <a:cxnLst>
                <a:cxn ang="0">
                  <a:pos x="0" y="151"/>
                </a:cxn>
                <a:cxn ang="0">
                  <a:pos x="25" y="76"/>
                </a:cxn>
                <a:cxn ang="0">
                  <a:pos x="75" y="13"/>
                </a:cxn>
                <a:cxn ang="0">
                  <a:pos x="151" y="0"/>
                </a:cxn>
                <a:cxn ang="0">
                  <a:pos x="227" y="13"/>
                </a:cxn>
                <a:cxn ang="0">
                  <a:pos x="277" y="76"/>
                </a:cxn>
                <a:cxn ang="0">
                  <a:pos x="302" y="151"/>
                </a:cxn>
                <a:cxn ang="0">
                  <a:pos x="277" y="227"/>
                </a:cxn>
                <a:cxn ang="0">
                  <a:pos x="227" y="277"/>
                </a:cxn>
                <a:cxn ang="0">
                  <a:pos x="151" y="290"/>
                </a:cxn>
                <a:cxn ang="0">
                  <a:pos x="75" y="277"/>
                </a:cxn>
                <a:cxn ang="0">
                  <a:pos x="25" y="227"/>
                </a:cxn>
                <a:cxn ang="0">
                  <a:pos x="0" y="151"/>
                </a:cxn>
              </a:cxnLst>
              <a:pathLst>
                <a:path w="302" h="290">
                  <a:moveTo>
                    <a:pt x="0" y="151"/>
                  </a:moveTo>
                  <a:lnTo>
                    <a:pt x="25" y="76"/>
                  </a:lnTo>
                  <a:lnTo>
                    <a:pt x="75" y="13"/>
                  </a:lnTo>
                  <a:lnTo>
                    <a:pt x="151" y="0"/>
                  </a:lnTo>
                  <a:lnTo>
                    <a:pt x="227" y="13"/>
                  </a:lnTo>
                  <a:lnTo>
                    <a:pt x="277" y="76"/>
                  </a:lnTo>
                  <a:lnTo>
                    <a:pt x="302" y="151"/>
                  </a:lnTo>
                  <a:lnTo>
                    <a:pt x="277" y="227"/>
                  </a:lnTo>
                  <a:lnTo>
                    <a:pt x="227" y="277"/>
                  </a:lnTo>
                  <a:lnTo>
                    <a:pt x="151" y="290"/>
                  </a:lnTo>
                  <a:lnTo>
                    <a:pt x="75" y="277"/>
                  </a:lnTo>
                  <a:lnTo>
                    <a:pt x="25" y="227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FF99CC"/>
            </a:solidFill>
            <a:ln w="2070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70" name="Rectangle 17"/>
            <p:cNvSpPr/>
            <p:nvPr/>
          </p:nvSpPr>
          <p:spPr>
            <a:xfrm>
              <a:off x="3022" y="2387"/>
              <a:ext cx="131" cy="2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×</a:t>
              </a:r>
              <a:endPara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71" name="Rectangle 18"/>
            <p:cNvSpPr/>
            <p:nvPr/>
          </p:nvSpPr>
          <p:spPr>
            <a:xfrm>
              <a:off x="3599" y="2322"/>
              <a:ext cx="592" cy="310"/>
            </a:xfrm>
            <a:prstGeom prst="rect">
              <a:avLst/>
            </a:prstGeom>
            <a:solidFill>
              <a:srgbClr val="99CCFF"/>
            </a:solidFill>
            <a:ln w="20701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带通</a:t>
              </a:r>
              <a:endPara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72" name="Rectangle 20"/>
            <p:cNvSpPr/>
            <p:nvPr/>
          </p:nvSpPr>
          <p:spPr>
            <a:xfrm>
              <a:off x="4422" y="2341"/>
              <a:ext cx="592" cy="318"/>
            </a:xfrm>
            <a:prstGeom prst="rect">
              <a:avLst/>
            </a:prstGeom>
            <a:solidFill>
              <a:srgbClr val="CCFFCC"/>
            </a:solidFill>
            <a:ln w="20701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解调</a:t>
              </a:r>
              <a:endPara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73" name="Freeform 22"/>
            <p:cNvSpPr/>
            <p:nvPr/>
          </p:nvSpPr>
          <p:spPr>
            <a:xfrm>
              <a:off x="4241" y="2432"/>
              <a:ext cx="181" cy="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5" y="3126"/>
                </a:cxn>
                <a:cxn ang="0">
                  <a:pos x="0" y="5168"/>
                </a:cxn>
                <a:cxn ang="0">
                  <a:pos x="537" y="3126"/>
                </a:cxn>
                <a:cxn ang="0">
                  <a:pos x="0" y="0"/>
                </a:cxn>
              </a:cxnLst>
              <a:pathLst>
                <a:path w="164" h="63">
                  <a:moveTo>
                    <a:pt x="0" y="0"/>
                  </a:moveTo>
                  <a:lnTo>
                    <a:pt x="38" y="38"/>
                  </a:lnTo>
                  <a:lnTo>
                    <a:pt x="0" y="63"/>
                  </a:lnTo>
                  <a:lnTo>
                    <a:pt x="164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063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74" name="Freeform 23"/>
            <p:cNvSpPr/>
            <p:nvPr/>
          </p:nvSpPr>
          <p:spPr>
            <a:xfrm>
              <a:off x="3416" y="2446"/>
              <a:ext cx="151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38"/>
                </a:cxn>
                <a:cxn ang="0">
                  <a:pos x="0" y="63"/>
                </a:cxn>
                <a:cxn ang="0">
                  <a:pos x="151" y="38"/>
                </a:cxn>
                <a:cxn ang="0">
                  <a:pos x="0" y="0"/>
                </a:cxn>
              </a:cxnLst>
              <a:pathLst>
                <a:path w="151" h="63">
                  <a:moveTo>
                    <a:pt x="0" y="0"/>
                  </a:moveTo>
                  <a:lnTo>
                    <a:pt x="25" y="38"/>
                  </a:lnTo>
                  <a:lnTo>
                    <a:pt x="0" y="63"/>
                  </a:lnTo>
                  <a:lnTo>
                    <a:pt x="151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063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75" name="Freeform 24"/>
            <p:cNvSpPr/>
            <p:nvPr/>
          </p:nvSpPr>
          <p:spPr>
            <a:xfrm>
              <a:off x="2773" y="2446"/>
              <a:ext cx="151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38"/>
                </a:cxn>
                <a:cxn ang="0">
                  <a:pos x="0" y="63"/>
                </a:cxn>
                <a:cxn ang="0">
                  <a:pos x="151" y="38"/>
                </a:cxn>
                <a:cxn ang="0">
                  <a:pos x="0" y="0"/>
                </a:cxn>
              </a:cxnLst>
              <a:pathLst>
                <a:path w="151" h="63">
                  <a:moveTo>
                    <a:pt x="0" y="0"/>
                  </a:moveTo>
                  <a:lnTo>
                    <a:pt x="25" y="38"/>
                  </a:lnTo>
                  <a:lnTo>
                    <a:pt x="0" y="63"/>
                  </a:lnTo>
                  <a:lnTo>
                    <a:pt x="151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063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76" name="Freeform 25"/>
            <p:cNvSpPr/>
            <p:nvPr/>
          </p:nvSpPr>
          <p:spPr>
            <a:xfrm>
              <a:off x="2054" y="2446"/>
              <a:ext cx="164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38"/>
                </a:cxn>
                <a:cxn ang="0">
                  <a:pos x="0" y="63"/>
                </a:cxn>
                <a:cxn ang="0">
                  <a:pos x="164" y="38"/>
                </a:cxn>
                <a:cxn ang="0">
                  <a:pos x="0" y="0"/>
                </a:cxn>
              </a:cxnLst>
              <a:pathLst>
                <a:path w="164" h="63">
                  <a:moveTo>
                    <a:pt x="0" y="0"/>
                  </a:moveTo>
                  <a:lnTo>
                    <a:pt x="38" y="38"/>
                  </a:lnTo>
                  <a:lnTo>
                    <a:pt x="0" y="63"/>
                  </a:lnTo>
                  <a:lnTo>
                    <a:pt x="164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063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77" name="Freeform 26"/>
            <p:cNvSpPr/>
            <p:nvPr/>
          </p:nvSpPr>
          <p:spPr>
            <a:xfrm>
              <a:off x="1386" y="2446"/>
              <a:ext cx="152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38"/>
                </a:cxn>
                <a:cxn ang="0">
                  <a:pos x="0" y="63"/>
                </a:cxn>
                <a:cxn ang="0">
                  <a:pos x="152" y="38"/>
                </a:cxn>
                <a:cxn ang="0">
                  <a:pos x="0" y="0"/>
                </a:cxn>
              </a:cxnLst>
              <a:pathLst>
                <a:path w="152" h="63">
                  <a:moveTo>
                    <a:pt x="0" y="0"/>
                  </a:moveTo>
                  <a:lnTo>
                    <a:pt x="26" y="38"/>
                  </a:lnTo>
                  <a:lnTo>
                    <a:pt x="0" y="63"/>
                  </a:lnTo>
                  <a:lnTo>
                    <a:pt x="152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063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78" name="Freeform 27"/>
            <p:cNvSpPr/>
            <p:nvPr/>
          </p:nvSpPr>
          <p:spPr>
            <a:xfrm>
              <a:off x="441" y="2446"/>
              <a:ext cx="151" cy="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38"/>
                </a:cxn>
                <a:cxn ang="0">
                  <a:pos x="0" y="63"/>
                </a:cxn>
                <a:cxn ang="0">
                  <a:pos x="151" y="38"/>
                </a:cxn>
                <a:cxn ang="0">
                  <a:pos x="0" y="0"/>
                </a:cxn>
              </a:cxnLst>
              <a:pathLst>
                <a:path w="151" h="63">
                  <a:moveTo>
                    <a:pt x="0" y="0"/>
                  </a:moveTo>
                  <a:lnTo>
                    <a:pt x="25" y="38"/>
                  </a:lnTo>
                  <a:lnTo>
                    <a:pt x="0" y="63"/>
                  </a:lnTo>
                  <a:lnTo>
                    <a:pt x="151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063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79" name="Rectangle 28"/>
            <p:cNvSpPr/>
            <p:nvPr/>
          </p:nvSpPr>
          <p:spPr>
            <a:xfrm>
              <a:off x="5111" y="2568"/>
              <a:ext cx="317" cy="2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d(t)</a:t>
              </a:r>
              <a:endPara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80" name="Rectangle 32"/>
            <p:cNvSpPr/>
            <p:nvPr/>
          </p:nvSpPr>
          <p:spPr>
            <a:xfrm>
              <a:off x="5068" y="2205"/>
              <a:ext cx="343" cy="2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信码</a:t>
              </a:r>
              <a:endPara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81" name="Line 33"/>
            <p:cNvSpPr/>
            <p:nvPr/>
          </p:nvSpPr>
          <p:spPr>
            <a:xfrm>
              <a:off x="3088" y="2623"/>
              <a:ext cx="1" cy="453"/>
            </a:xfrm>
            <a:prstGeom prst="line">
              <a:avLst/>
            </a:prstGeom>
            <a:ln w="2063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82" name="Freeform 34"/>
            <p:cNvSpPr/>
            <p:nvPr/>
          </p:nvSpPr>
          <p:spPr>
            <a:xfrm>
              <a:off x="3063" y="2635"/>
              <a:ext cx="63" cy="164"/>
            </a:xfrm>
            <a:custGeom>
              <a:avLst/>
              <a:gdLst/>
              <a:ahLst/>
              <a:cxnLst>
                <a:cxn ang="0">
                  <a:pos x="0" y="164"/>
                </a:cxn>
                <a:cxn ang="0">
                  <a:pos x="25" y="126"/>
                </a:cxn>
                <a:cxn ang="0">
                  <a:pos x="63" y="164"/>
                </a:cxn>
                <a:cxn ang="0">
                  <a:pos x="25" y="0"/>
                </a:cxn>
                <a:cxn ang="0">
                  <a:pos x="0" y="164"/>
                </a:cxn>
              </a:cxnLst>
              <a:pathLst>
                <a:path w="63" h="164">
                  <a:moveTo>
                    <a:pt x="0" y="164"/>
                  </a:moveTo>
                  <a:lnTo>
                    <a:pt x="25" y="126"/>
                  </a:lnTo>
                  <a:lnTo>
                    <a:pt x="63" y="164"/>
                  </a:lnTo>
                  <a:lnTo>
                    <a:pt x="25" y="0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 w="2063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83" name="Line 35"/>
            <p:cNvSpPr/>
            <p:nvPr/>
          </p:nvSpPr>
          <p:spPr>
            <a:xfrm flipH="1">
              <a:off x="2381" y="2610"/>
              <a:ext cx="1" cy="366"/>
            </a:xfrm>
            <a:prstGeom prst="line">
              <a:avLst/>
            </a:prstGeom>
            <a:ln w="2063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84" name="Freeform 36"/>
            <p:cNvSpPr/>
            <p:nvPr/>
          </p:nvSpPr>
          <p:spPr>
            <a:xfrm>
              <a:off x="2344" y="2623"/>
              <a:ext cx="63" cy="151"/>
            </a:xfrm>
            <a:custGeom>
              <a:avLst/>
              <a:gdLst/>
              <a:ahLst/>
              <a:cxnLst>
                <a:cxn ang="0">
                  <a:pos x="0" y="151"/>
                </a:cxn>
                <a:cxn ang="0">
                  <a:pos x="38" y="125"/>
                </a:cxn>
                <a:cxn ang="0">
                  <a:pos x="63" y="151"/>
                </a:cxn>
                <a:cxn ang="0">
                  <a:pos x="38" y="0"/>
                </a:cxn>
                <a:cxn ang="0">
                  <a:pos x="0" y="151"/>
                </a:cxn>
              </a:cxnLst>
              <a:pathLst>
                <a:path w="63" h="151">
                  <a:moveTo>
                    <a:pt x="0" y="151"/>
                  </a:moveTo>
                  <a:lnTo>
                    <a:pt x="38" y="125"/>
                  </a:lnTo>
                  <a:lnTo>
                    <a:pt x="63" y="151"/>
                  </a:lnTo>
                  <a:lnTo>
                    <a:pt x="38" y="0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000000"/>
            </a:solidFill>
            <a:ln w="2063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85" name="Line 37"/>
            <p:cNvSpPr/>
            <p:nvPr/>
          </p:nvSpPr>
          <p:spPr>
            <a:xfrm flipH="1">
              <a:off x="1701" y="2614"/>
              <a:ext cx="0" cy="408"/>
            </a:xfrm>
            <a:prstGeom prst="line">
              <a:avLst/>
            </a:prstGeom>
            <a:ln w="2063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86" name="Freeform 38"/>
            <p:cNvSpPr/>
            <p:nvPr/>
          </p:nvSpPr>
          <p:spPr>
            <a:xfrm>
              <a:off x="1664" y="2635"/>
              <a:ext cx="63" cy="164"/>
            </a:xfrm>
            <a:custGeom>
              <a:avLst/>
              <a:gdLst/>
              <a:ahLst/>
              <a:cxnLst>
                <a:cxn ang="0">
                  <a:pos x="0" y="164"/>
                </a:cxn>
                <a:cxn ang="0">
                  <a:pos x="25" y="126"/>
                </a:cxn>
                <a:cxn ang="0">
                  <a:pos x="63" y="164"/>
                </a:cxn>
                <a:cxn ang="0">
                  <a:pos x="25" y="0"/>
                </a:cxn>
                <a:cxn ang="0">
                  <a:pos x="0" y="164"/>
                </a:cxn>
              </a:cxnLst>
              <a:pathLst>
                <a:path w="63" h="164">
                  <a:moveTo>
                    <a:pt x="0" y="164"/>
                  </a:moveTo>
                  <a:lnTo>
                    <a:pt x="25" y="126"/>
                  </a:lnTo>
                  <a:lnTo>
                    <a:pt x="63" y="164"/>
                  </a:lnTo>
                  <a:lnTo>
                    <a:pt x="25" y="0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 w="2063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87" name="Rectangle 39"/>
            <p:cNvSpPr/>
            <p:nvPr/>
          </p:nvSpPr>
          <p:spPr>
            <a:xfrm>
              <a:off x="2210" y="2976"/>
              <a:ext cx="315" cy="2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n(t)</a:t>
              </a:r>
              <a:endPara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88" name="Rectangle 44"/>
            <p:cNvSpPr/>
            <p:nvPr/>
          </p:nvSpPr>
          <p:spPr>
            <a:xfrm>
              <a:off x="590" y="2976"/>
              <a:ext cx="698" cy="2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Acos</a:t>
              </a:r>
              <a:r>
                <a:rPr lang="el-GR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ω</a:t>
              </a:r>
              <a:r>
                <a:rPr lang="en-US" altLang="zh-CN" sz="2000" b="1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l-GR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89" name="Rectangle 50"/>
            <p:cNvSpPr/>
            <p:nvPr/>
          </p:nvSpPr>
          <p:spPr>
            <a:xfrm>
              <a:off x="206" y="2568"/>
              <a:ext cx="417" cy="22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d(t)</a:t>
              </a:r>
              <a:endPara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90" name="Rectangle 54"/>
            <p:cNvSpPr/>
            <p:nvPr/>
          </p:nvSpPr>
          <p:spPr>
            <a:xfrm>
              <a:off x="158" y="2218"/>
              <a:ext cx="444" cy="22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信码</a:t>
              </a:r>
              <a:endPara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91" name="Rectangle 55"/>
            <p:cNvSpPr/>
            <p:nvPr/>
          </p:nvSpPr>
          <p:spPr>
            <a:xfrm>
              <a:off x="714" y="3158"/>
              <a:ext cx="343" cy="2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载波</a:t>
              </a:r>
              <a:endPara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92" name="Rectangle 56"/>
            <p:cNvSpPr/>
            <p:nvPr/>
          </p:nvSpPr>
          <p:spPr>
            <a:xfrm>
              <a:off x="1361" y="3158"/>
              <a:ext cx="686" cy="2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扩频函数</a:t>
              </a:r>
              <a:endPara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93" name="Rectangle 57"/>
            <p:cNvSpPr/>
            <p:nvPr/>
          </p:nvSpPr>
          <p:spPr>
            <a:xfrm>
              <a:off x="2256" y="3203"/>
              <a:ext cx="343" cy="2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噪声</a:t>
              </a:r>
              <a:endPara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94" name="Rectangle 58"/>
            <p:cNvSpPr/>
            <p:nvPr/>
          </p:nvSpPr>
          <p:spPr>
            <a:xfrm>
              <a:off x="2811" y="3113"/>
              <a:ext cx="686" cy="2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解扩函数</a:t>
              </a:r>
              <a:endPara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95" name="Line 60"/>
            <p:cNvSpPr/>
            <p:nvPr/>
          </p:nvSpPr>
          <p:spPr>
            <a:xfrm flipV="1">
              <a:off x="884" y="2614"/>
              <a:ext cx="0" cy="31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45096" name="AutoShape 294"/>
          <p:cNvSpPr/>
          <p:nvPr/>
        </p:nvSpPr>
        <p:spPr>
          <a:xfrm>
            <a:off x="7358063" y="1412875"/>
            <a:ext cx="1031875" cy="431800"/>
          </a:xfrm>
          <a:prstGeom prst="wedgeRoundRectCallout">
            <a:avLst>
              <a:gd name="adj1" fmla="val -46125"/>
              <a:gd name="adj2" fmla="val 137569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扩频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Text Box 2"/>
          <p:cNvSpPr txBox="1"/>
          <p:nvPr/>
        </p:nvSpPr>
        <p:spPr>
          <a:xfrm>
            <a:off x="374650" y="1435100"/>
            <a:ext cx="8394700" cy="28924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扩展频谱技术的理论基础是香农公式。对于加性白高斯噪声的连续信道，其信道容量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与信道传输带宽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及信噪比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S/N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之间的关系可以用下式表示：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5000"/>
              </a:lnSpc>
              <a:spcBef>
                <a:spcPct val="50000"/>
              </a:spcBef>
            </a:pP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这个公式表明，在保持信息传输速率不变的条件下，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信噪比和带宽之间具有互换关系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。就是说，可以用扩展信号的频谱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带宽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作为代价，换取用很低信噪比传送信号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6082" name="Object 3"/>
          <p:cNvGraphicFramePr/>
          <p:nvPr/>
        </p:nvGraphicFramePr>
        <p:xfrm>
          <a:off x="2616200" y="2392363"/>
          <a:ext cx="240347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1168400" imgH="431800" progId="Equation.3">
                  <p:embed/>
                </p:oleObj>
              </mc:Choice>
              <mc:Fallback>
                <p:oleObj name="" r:id="rId1" imgW="1168400" imgH="4318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16200" y="2392363"/>
                        <a:ext cx="2403475" cy="6810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Rectangle 5"/>
          <p:cNvSpPr/>
          <p:nvPr/>
        </p:nvSpPr>
        <p:spPr>
          <a:xfrm>
            <a:off x="1547813" y="692150"/>
            <a:ext cx="3946525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扩谱通信的理论基础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12.1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42" name="组合 42"/>
          <p:cNvGrpSpPr/>
          <p:nvPr/>
        </p:nvGrpSpPr>
        <p:grpSpPr>
          <a:xfrm>
            <a:off x="266700" y="4600575"/>
            <a:ext cx="8610600" cy="2090738"/>
            <a:chOff x="214282" y="4071942"/>
            <a:chExt cx="8610600" cy="2476526"/>
          </a:xfrm>
        </p:grpSpPr>
        <p:grpSp>
          <p:nvGrpSpPr>
            <p:cNvPr id="10243" name="Group 5"/>
            <p:cNvGrpSpPr/>
            <p:nvPr/>
          </p:nvGrpSpPr>
          <p:grpSpPr>
            <a:xfrm>
              <a:off x="214282" y="4071942"/>
              <a:ext cx="8610600" cy="2286885"/>
              <a:chOff x="144" y="720"/>
              <a:chExt cx="5424" cy="1299"/>
            </a:xfrm>
          </p:grpSpPr>
          <p:sp>
            <p:nvSpPr>
              <p:cNvPr id="10245" name="WordArt 7"/>
              <p:cNvSpPr>
                <a:spLocks noTextEdit="1"/>
              </p:cNvSpPr>
              <p:nvPr/>
            </p:nvSpPr>
            <p:spPr>
              <a:xfrm>
                <a:off x="4374" y="1856"/>
                <a:ext cx="747" cy="1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  <a:normAutofit fontScale="40000"/>
              </a:bodyPr>
              <a:p>
                <a:pPr algn="ctr" fontAlgn="base"/>
                <a:r>
                  <a:rPr lang="zh-CN" altLang="en-US" sz="2000" b="1" strike="noStrike" noProof="1"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接收端</a:t>
                </a:r>
                <a:endParaRPr lang="zh-CN" altLang="en-US" sz="2000" b="1" strike="noStrike" noProof="1"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" name="Line 8"/>
              <p:cNvSpPr/>
              <p:nvPr/>
            </p:nvSpPr>
            <p:spPr>
              <a:xfrm>
                <a:off x="5088" y="1248"/>
                <a:ext cx="192" cy="1"/>
              </a:xfrm>
              <a:prstGeom prst="line">
                <a:avLst/>
              </a:prstGeom>
              <a:ln w="4445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0246" name="Line 9"/>
              <p:cNvSpPr/>
              <p:nvPr/>
            </p:nvSpPr>
            <p:spPr>
              <a:xfrm>
                <a:off x="3120" y="1248"/>
                <a:ext cx="240" cy="0"/>
              </a:xfrm>
              <a:prstGeom prst="line">
                <a:avLst/>
              </a:prstGeom>
              <a:ln w="4445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0247" name="Rectangle 10"/>
              <p:cNvSpPr/>
              <p:nvPr/>
            </p:nvSpPr>
            <p:spPr>
              <a:xfrm>
                <a:off x="480" y="720"/>
                <a:ext cx="1968" cy="1248"/>
              </a:xfrm>
              <a:prstGeom prst="rect">
                <a:avLst/>
              </a:prstGeom>
              <a:noFill/>
              <a:ln w="28575" cap="flat" cmpd="sng">
                <a:solidFill>
                  <a:schemeClr val="bg1"/>
                </a:solidFill>
                <a:prstDash val="dash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49" name="WordArt 11"/>
              <p:cNvSpPr>
                <a:spLocks noTextEdit="1"/>
              </p:cNvSpPr>
              <p:nvPr/>
            </p:nvSpPr>
            <p:spPr>
              <a:xfrm>
                <a:off x="639" y="1856"/>
                <a:ext cx="765" cy="16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  <a:normAutofit fontScale="40000"/>
              </a:bodyPr>
              <a:p>
                <a:pPr algn="ctr" fontAlgn="base"/>
                <a:r>
                  <a:rPr lang="zh-CN" altLang="en-US" sz="2000" strike="noStrike" noProof="1"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发送端</a:t>
                </a:r>
                <a:endParaRPr lang="zh-CN" altLang="en-US" sz="2000" strike="noStrike" noProof="1"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" name="Line 12"/>
              <p:cNvSpPr/>
              <p:nvPr/>
            </p:nvSpPr>
            <p:spPr>
              <a:xfrm>
                <a:off x="432" y="1248"/>
                <a:ext cx="240" cy="0"/>
              </a:xfrm>
              <a:prstGeom prst="line">
                <a:avLst/>
              </a:prstGeom>
              <a:ln w="4445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0250" name="Line 13"/>
              <p:cNvSpPr/>
              <p:nvPr/>
            </p:nvSpPr>
            <p:spPr>
              <a:xfrm>
                <a:off x="2352" y="1248"/>
                <a:ext cx="240" cy="0"/>
              </a:xfrm>
              <a:prstGeom prst="line">
                <a:avLst/>
              </a:prstGeom>
              <a:ln w="4445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0251" name="Text Box 14"/>
              <p:cNvSpPr txBox="1"/>
              <p:nvPr/>
            </p:nvSpPr>
            <p:spPr>
              <a:xfrm>
                <a:off x="2592" y="1152"/>
                <a:ext cx="528" cy="268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p>
                <a:pPr algn="ctr" eaLnBrk="0" hangingPunct="0"/>
                <a:r>
                  <a:rPr lang="zh-CN" altLang="en-US" sz="2000" b="1" dirty="0">
                    <a:solidFill>
                      <a:schemeClr val="hlin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信道</a:t>
                </a:r>
                <a:endParaRPr lang="zh-CN" altLang="en-US" sz="2000" b="1" dirty="0">
                  <a:solidFill>
                    <a:schemeClr val="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52" name="Text Box 15"/>
              <p:cNvSpPr txBox="1"/>
              <p:nvPr/>
            </p:nvSpPr>
            <p:spPr>
              <a:xfrm>
                <a:off x="5280" y="864"/>
                <a:ext cx="288" cy="579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p>
                <a:pPr fontAlgn="ctr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chemeClr val="hlin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</a:t>
                </a:r>
                <a:endParaRPr lang="zh-CN" altLang="en-US" sz="2000" b="1" dirty="0">
                  <a:solidFill>
                    <a:schemeClr val="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ctr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chemeClr val="hlin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宿</a:t>
                </a:r>
                <a:endParaRPr lang="zh-CN" altLang="en-US" sz="2000" b="1" dirty="0">
                  <a:solidFill>
                    <a:schemeClr val="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53" name="Text Box 16"/>
              <p:cNvSpPr txBox="1"/>
              <p:nvPr/>
            </p:nvSpPr>
            <p:spPr>
              <a:xfrm>
                <a:off x="2496" y="1584"/>
                <a:ext cx="624" cy="268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p>
                <a:pPr algn="ctr" eaLnBrk="0" hangingPunct="0"/>
                <a:r>
                  <a:rPr lang="zh-CN" altLang="en-US" sz="2000" b="1" dirty="0">
                    <a:solidFill>
                      <a:schemeClr val="hlin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噪声源</a:t>
                </a:r>
                <a:endParaRPr lang="zh-CN" altLang="en-US" sz="2000" b="1" dirty="0">
                  <a:solidFill>
                    <a:schemeClr val="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54" name="Line 17"/>
              <p:cNvSpPr/>
              <p:nvPr/>
            </p:nvSpPr>
            <p:spPr>
              <a:xfrm rot="5400000" flipH="1" flipV="1">
                <a:off x="2736" y="1488"/>
                <a:ext cx="192" cy="0"/>
              </a:xfrm>
              <a:prstGeom prst="line">
                <a:avLst/>
              </a:prstGeom>
              <a:ln w="4445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0255" name="Text Box 18"/>
              <p:cNvSpPr txBox="1"/>
              <p:nvPr/>
            </p:nvSpPr>
            <p:spPr>
              <a:xfrm>
                <a:off x="144" y="864"/>
                <a:ext cx="288" cy="579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p>
                <a:pPr fontAlgn="ctr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chemeClr val="hlin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</a:t>
                </a:r>
                <a:endParaRPr lang="zh-CN" altLang="en-US" sz="2000" b="1" dirty="0">
                  <a:solidFill>
                    <a:schemeClr val="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ctr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chemeClr val="hlin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源</a:t>
                </a:r>
                <a:endParaRPr lang="zh-CN" altLang="en-US" sz="2000" b="1" dirty="0">
                  <a:solidFill>
                    <a:schemeClr val="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256" name="Text Box 19"/>
            <p:cNvSpPr txBox="1"/>
            <p:nvPr/>
          </p:nvSpPr>
          <p:spPr>
            <a:xfrm>
              <a:off x="7643834" y="4214818"/>
              <a:ext cx="457200" cy="1784091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algn="ctr" eaLnBrk="0" hangingPunct="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</a:t>
              </a:r>
              <a:endPara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</a:t>
              </a:r>
              <a:endPara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译</a:t>
              </a:r>
              <a:endPara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码</a:t>
              </a:r>
              <a:endPara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257" name="Group 20"/>
            <p:cNvGrpSpPr/>
            <p:nvPr/>
          </p:nvGrpSpPr>
          <p:grpSpPr>
            <a:xfrm>
              <a:off x="6858016" y="4214818"/>
              <a:ext cx="762000" cy="1783468"/>
              <a:chOff x="4320" y="768"/>
              <a:chExt cx="480" cy="1013"/>
            </a:xfrm>
          </p:grpSpPr>
          <p:sp>
            <p:nvSpPr>
              <p:cNvPr id="10258" name="Text Box 21"/>
              <p:cNvSpPr txBox="1"/>
              <p:nvPr/>
            </p:nvSpPr>
            <p:spPr>
              <a:xfrm flipH="1">
                <a:off x="4320" y="768"/>
                <a:ext cx="288" cy="1013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FF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p>
                <a:pPr algn="ctr" eaLnBrk="0" hangingPunct="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</a:t>
                </a:r>
                <a:endParaRPr lang="zh-CN" altLang="en-US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密</a:t>
                </a:r>
                <a:endParaRPr lang="zh-CN" altLang="en-US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译</a:t>
                </a:r>
                <a:endParaRPr lang="zh-CN" altLang="en-US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</a:t>
                </a:r>
                <a:endParaRPr lang="zh-CN" altLang="en-US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59" name="Line 22"/>
              <p:cNvSpPr/>
              <p:nvPr/>
            </p:nvSpPr>
            <p:spPr>
              <a:xfrm>
                <a:off x="4608" y="1248"/>
                <a:ext cx="192" cy="1"/>
              </a:xfrm>
              <a:prstGeom prst="line">
                <a:avLst/>
              </a:prstGeom>
              <a:ln w="4445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10260" name="Group 23"/>
            <p:cNvGrpSpPr/>
            <p:nvPr/>
          </p:nvGrpSpPr>
          <p:grpSpPr>
            <a:xfrm>
              <a:off x="6143636" y="4214818"/>
              <a:ext cx="762000" cy="1783468"/>
              <a:chOff x="3840" y="768"/>
              <a:chExt cx="480" cy="1013"/>
            </a:xfrm>
          </p:grpSpPr>
          <p:sp>
            <p:nvSpPr>
              <p:cNvPr id="10261" name="Text Box 24"/>
              <p:cNvSpPr txBox="1"/>
              <p:nvPr/>
            </p:nvSpPr>
            <p:spPr>
              <a:xfrm flipH="1">
                <a:off x="3840" y="768"/>
                <a:ext cx="288" cy="101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p>
                <a:pPr algn="ctr" eaLnBrk="0" hangingPunct="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</a:t>
                </a:r>
                <a:endParaRPr lang="zh-CN" altLang="en-US" sz="20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道</a:t>
                </a:r>
                <a:endParaRPr lang="zh-CN" altLang="en-US" sz="20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译</a:t>
                </a:r>
                <a:endParaRPr lang="zh-CN" altLang="en-US" sz="20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</a:t>
                </a:r>
                <a:endParaRPr lang="zh-CN" altLang="en-US" sz="20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62" name="Line 25"/>
              <p:cNvSpPr/>
              <p:nvPr/>
            </p:nvSpPr>
            <p:spPr>
              <a:xfrm>
                <a:off x="4128" y="1248"/>
                <a:ext cx="192" cy="1"/>
              </a:xfrm>
              <a:prstGeom prst="line">
                <a:avLst/>
              </a:prstGeom>
              <a:ln w="4445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10263" name="Group 26"/>
            <p:cNvGrpSpPr/>
            <p:nvPr/>
          </p:nvGrpSpPr>
          <p:grpSpPr>
            <a:xfrm>
              <a:off x="5357818" y="4429285"/>
              <a:ext cx="762000" cy="1201002"/>
              <a:chOff x="3360" y="912"/>
              <a:chExt cx="480" cy="682"/>
            </a:xfrm>
          </p:grpSpPr>
          <p:sp>
            <p:nvSpPr>
              <p:cNvPr id="10264" name="Line 27"/>
              <p:cNvSpPr/>
              <p:nvPr/>
            </p:nvSpPr>
            <p:spPr>
              <a:xfrm flipV="1">
                <a:off x="3648" y="1248"/>
                <a:ext cx="192" cy="1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0265" name="Text Box 28"/>
              <p:cNvSpPr txBox="1"/>
              <p:nvPr/>
            </p:nvSpPr>
            <p:spPr>
              <a:xfrm>
                <a:off x="3360" y="912"/>
                <a:ext cx="288" cy="682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p>
                <a:pPr algn="ctr">
                  <a:spcBef>
                    <a:spcPct val="50000"/>
                  </a:spcBef>
                  <a:spcAft>
                    <a:spcPct val="50000"/>
                  </a:spcAft>
                </a:pPr>
                <a:r>
                  <a:rPr lang="zh-CN" altLang="en-US" sz="2000" b="1" dirty="0">
                    <a:solidFill>
                      <a:schemeClr val="hlin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解调器</a:t>
                </a:r>
                <a:endParaRPr lang="zh-CN" altLang="en-US" sz="2000" b="1" dirty="0">
                  <a:solidFill>
                    <a:schemeClr val="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66" name="Group 29"/>
            <p:cNvGrpSpPr/>
            <p:nvPr/>
          </p:nvGrpSpPr>
          <p:grpSpPr>
            <a:xfrm>
              <a:off x="1071538" y="4143380"/>
              <a:ext cx="762000" cy="1783468"/>
              <a:chOff x="672" y="768"/>
              <a:chExt cx="480" cy="1013"/>
            </a:xfrm>
          </p:grpSpPr>
          <p:sp>
            <p:nvSpPr>
              <p:cNvPr id="10267" name="Text Box 30"/>
              <p:cNvSpPr txBox="1"/>
              <p:nvPr/>
            </p:nvSpPr>
            <p:spPr>
              <a:xfrm>
                <a:off x="672" y="768"/>
                <a:ext cx="288" cy="101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p>
                <a:pPr algn="ctr" eaLnBrk="0" hangingPunct="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</a:t>
                </a:r>
                <a:endParaRPr lang="zh-CN" altLang="en-US" sz="20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源</a:t>
                </a:r>
                <a:endParaRPr lang="zh-CN" altLang="en-US" sz="20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编</a:t>
                </a:r>
                <a:endParaRPr lang="zh-CN" altLang="en-US" sz="20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</a:t>
                </a:r>
                <a:endParaRPr lang="zh-CN" altLang="en-US" sz="20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68" name="Line 31"/>
              <p:cNvSpPr/>
              <p:nvPr/>
            </p:nvSpPr>
            <p:spPr>
              <a:xfrm>
                <a:off x="960" y="1248"/>
                <a:ext cx="192" cy="0"/>
              </a:xfrm>
              <a:prstGeom prst="line">
                <a:avLst/>
              </a:prstGeom>
              <a:ln w="4445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10269" name="Group 32"/>
            <p:cNvGrpSpPr/>
            <p:nvPr/>
          </p:nvGrpSpPr>
          <p:grpSpPr>
            <a:xfrm>
              <a:off x="1857356" y="4143380"/>
              <a:ext cx="762000" cy="1783468"/>
              <a:chOff x="1152" y="768"/>
              <a:chExt cx="480" cy="1013"/>
            </a:xfrm>
          </p:grpSpPr>
          <p:sp>
            <p:nvSpPr>
              <p:cNvPr id="10270" name="Text Box 33"/>
              <p:cNvSpPr txBox="1"/>
              <p:nvPr/>
            </p:nvSpPr>
            <p:spPr>
              <a:xfrm>
                <a:off x="1152" y="768"/>
                <a:ext cx="288" cy="1013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FF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p>
                <a:pPr algn="ctr" eaLnBrk="0" hangingPunct="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</a:t>
                </a:r>
                <a:endParaRPr lang="zh-CN" altLang="en-US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密</a:t>
                </a:r>
                <a:endParaRPr lang="zh-CN" altLang="en-US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编</a:t>
                </a:r>
                <a:endParaRPr lang="zh-CN" altLang="en-US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</a:t>
                </a:r>
                <a:endParaRPr lang="zh-CN" altLang="en-US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71" name="Line 34"/>
              <p:cNvSpPr/>
              <p:nvPr/>
            </p:nvSpPr>
            <p:spPr>
              <a:xfrm>
                <a:off x="1440" y="1248"/>
                <a:ext cx="192" cy="0"/>
              </a:xfrm>
              <a:prstGeom prst="line">
                <a:avLst/>
              </a:prstGeom>
              <a:ln w="4445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10272" name="Text Box 35"/>
            <p:cNvSpPr txBox="1"/>
            <p:nvPr/>
          </p:nvSpPr>
          <p:spPr>
            <a:xfrm>
              <a:off x="3357554" y="4429132"/>
              <a:ext cx="457200" cy="120142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  <a:spcAft>
                  <a:spcPct val="50000"/>
                </a:spcAft>
              </a:pPr>
              <a:r>
                <a:rPr lang="zh-CN" altLang="en-US" sz="2000" b="1" dirty="0">
                  <a:solidFill>
                    <a:schemeClr val="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调制器</a:t>
              </a:r>
              <a:endParaRPr lang="zh-CN" altLang="en-US" sz="20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273" name="Group 36"/>
            <p:cNvGrpSpPr/>
            <p:nvPr/>
          </p:nvGrpSpPr>
          <p:grpSpPr>
            <a:xfrm>
              <a:off x="2571736" y="4143380"/>
              <a:ext cx="762000" cy="1783468"/>
              <a:chOff x="1632" y="768"/>
              <a:chExt cx="480" cy="1013"/>
            </a:xfrm>
          </p:grpSpPr>
          <p:sp>
            <p:nvSpPr>
              <p:cNvPr id="10274" name="Text Box 37"/>
              <p:cNvSpPr txBox="1"/>
              <p:nvPr/>
            </p:nvSpPr>
            <p:spPr>
              <a:xfrm>
                <a:off x="1632" y="768"/>
                <a:ext cx="288" cy="101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p>
                <a:pPr algn="ctr" eaLnBrk="0" hangingPunct="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</a:t>
                </a:r>
                <a:endParaRPr lang="zh-CN" altLang="en-US" sz="20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道</a:t>
                </a:r>
                <a:endParaRPr lang="zh-CN" altLang="en-US" sz="20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编</a:t>
                </a:r>
                <a:endParaRPr lang="zh-CN" altLang="en-US" sz="20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0" hangingPunct="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</a:t>
                </a:r>
                <a:endParaRPr lang="zh-CN" altLang="en-US" sz="20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75" name="Line 38"/>
              <p:cNvSpPr/>
              <p:nvPr/>
            </p:nvSpPr>
            <p:spPr>
              <a:xfrm>
                <a:off x="1920" y="1248"/>
                <a:ext cx="192" cy="0"/>
              </a:xfrm>
              <a:prstGeom prst="line">
                <a:avLst/>
              </a:prstGeom>
              <a:ln w="4445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10276" name="AutoShape 39"/>
            <p:cNvSpPr/>
            <p:nvPr/>
          </p:nvSpPr>
          <p:spPr>
            <a:xfrm>
              <a:off x="4429124" y="6143656"/>
              <a:ext cx="1219200" cy="404812"/>
            </a:xfrm>
            <a:prstGeom prst="borderCallout1">
              <a:avLst>
                <a:gd name="adj1" fmla="val 28236"/>
                <a:gd name="adj2" fmla="val 106250"/>
                <a:gd name="adj3" fmla="val -116861"/>
                <a:gd name="adj4" fmla="val 117579"/>
              </a:avLst>
            </a:prstGeom>
            <a:solidFill>
              <a:schemeClr val="accent1"/>
            </a:solidFill>
            <a:ln w="381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同步系统</a:t>
              </a:r>
              <a:endPara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263525" y="1403350"/>
            <a:ext cx="8502650" cy="300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正交编码与伪随机序列在通信系统中的作用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正交编码：纠错编码、码分复用、码分多址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伪随机序列：数据加密、扩频、多址、多径分离、误码率测量、时延测量、测距、同步等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strike="noStrike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2. 正交编码与伪随机序列在通信系统中的位置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78" name="圆角矩形标注 31"/>
          <p:cNvSpPr/>
          <p:nvPr/>
        </p:nvSpPr>
        <p:spPr>
          <a:xfrm>
            <a:off x="7281863" y="125413"/>
            <a:ext cx="1714500" cy="1071562"/>
          </a:xfrm>
          <a:prstGeom prst="wedgeRoundRectCallout">
            <a:avLst>
              <a:gd name="adj1" fmla="val -110097"/>
              <a:gd name="adj2" fmla="val 48889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找不到信号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解不出信息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读不懂内容</a:t>
            </a:r>
            <a:endParaRPr lang="zh-CN" altLang="en-US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Text Box 2"/>
          <p:cNvSpPr txBox="1"/>
          <p:nvPr/>
        </p:nvSpPr>
        <p:spPr>
          <a:xfrm>
            <a:off x="315913" y="1416050"/>
            <a:ext cx="8440737" cy="5264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）具有选择地址能力，能实现码分多址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(CDMA)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）信号的功率谱密度很低，有利于信号的隐蔽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）有利于加密，防止窃听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）抗干扰性强 ，尤其是抗窄带干扰、恶意干扰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）抗衰落能力强，对非线性失真不敏感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）还可以进行高分辨率的测距 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914400">
              <a:lnSpc>
                <a:spcPct val="150000"/>
              </a:lnSpc>
              <a:spcBef>
                <a:spcPts val="25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 扩谱通信的分类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扩谱通信系统的工作方式有：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接序列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谱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DSSS/DS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率扩谱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FH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、线性调频或“鸟声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载频在一给定的脉冲时间中线性地扫过一个宽的频段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间扩谱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和混合式扩谱等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6" name="Rectangle 3"/>
          <p:cNvSpPr/>
          <p:nvPr/>
        </p:nvSpPr>
        <p:spPr>
          <a:xfrm>
            <a:off x="1476375" y="692150"/>
            <a:ext cx="3883025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扩谱通信系统的应用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Text Box 2"/>
          <p:cNvSpPr txBox="1"/>
          <p:nvPr/>
        </p:nvSpPr>
        <p:spPr>
          <a:xfrm>
            <a:off x="1547813" y="620713"/>
            <a:ext cx="4810125" cy="522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直接序列扩谱方式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--DS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0" name="Text Box 3"/>
          <p:cNvSpPr txBox="1"/>
          <p:nvPr/>
        </p:nvSpPr>
        <p:spPr>
          <a:xfrm>
            <a:off x="1571625" y="6305550"/>
            <a:ext cx="54641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 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12.3-2 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直扩系统方框图和扩频信号传输图 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1" name="AutoShape 294"/>
          <p:cNvSpPr/>
          <p:nvPr/>
        </p:nvSpPr>
        <p:spPr>
          <a:xfrm>
            <a:off x="6357938" y="1357313"/>
            <a:ext cx="2089150" cy="431800"/>
          </a:xfrm>
          <a:prstGeom prst="wedgeRoundRectCallout">
            <a:avLst>
              <a:gd name="adj1" fmla="val -1153"/>
              <a:gd name="adj2" fmla="val 12492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相关就是异或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2" name="Rectangle 295"/>
          <p:cNvSpPr/>
          <p:nvPr/>
        </p:nvSpPr>
        <p:spPr>
          <a:xfrm>
            <a:off x="363538" y="1470025"/>
            <a:ext cx="2265362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系统组成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4775" y="2421255"/>
            <a:ext cx="8887460" cy="3656330"/>
            <a:chOff x="165" y="3813"/>
            <a:chExt cx="13996" cy="5758"/>
          </a:xfrm>
        </p:grpSpPr>
        <p:grpSp>
          <p:nvGrpSpPr>
            <p:cNvPr id="48133" name="组合 154"/>
            <p:cNvGrpSpPr/>
            <p:nvPr/>
          </p:nvGrpSpPr>
          <p:grpSpPr>
            <a:xfrm>
              <a:off x="165" y="3813"/>
              <a:ext cx="13996" cy="5759"/>
              <a:chOff x="265636" y="2127444"/>
              <a:chExt cx="8674004" cy="3657072"/>
            </a:xfrm>
          </p:grpSpPr>
          <p:sp>
            <p:nvSpPr>
              <p:cNvPr id="48134" name="矩形 120"/>
              <p:cNvSpPr/>
              <p:nvPr/>
            </p:nvSpPr>
            <p:spPr>
              <a:xfrm>
                <a:off x="4572389" y="2143116"/>
                <a:ext cx="4367251" cy="3641400"/>
              </a:xfrm>
              <a:prstGeom prst="rect">
                <a:avLst/>
              </a:prstGeom>
              <a:solidFill>
                <a:srgbClr val="CCFF99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8135" name="Group 283"/>
              <p:cNvGrpSpPr/>
              <p:nvPr/>
            </p:nvGrpSpPr>
            <p:grpSpPr>
              <a:xfrm>
                <a:off x="265636" y="2127444"/>
                <a:ext cx="8303367" cy="3656006"/>
                <a:chOff x="305" y="838"/>
                <a:chExt cx="4595" cy="1633"/>
              </a:xfrm>
            </p:grpSpPr>
            <p:sp>
              <p:nvSpPr>
                <p:cNvPr id="48136" name="Rectangle 281"/>
                <p:cNvSpPr/>
                <p:nvPr/>
              </p:nvSpPr>
              <p:spPr>
                <a:xfrm>
                  <a:off x="305" y="838"/>
                  <a:ext cx="2315" cy="1633"/>
                </a:xfrm>
                <a:prstGeom prst="rect">
                  <a:avLst/>
                </a:prstGeom>
                <a:solidFill>
                  <a:srgbClr val="FFFF99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/>
                  <a:endParaRPr lang="zh-CN" altLang="zh-CN" sz="2000" b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48137" name="Group 278"/>
                <p:cNvGrpSpPr/>
                <p:nvPr/>
              </p:nvGrpSpPr>
              <p:grpSpPr>
                <a:xfrm>
                  <a:off x="355" y="890"/>
                  <a:ext cx="4545" cy="1496"/>
                  <a:chOff x="388" y="988"/>
                  <a:chExt cx="4176" cy="1445"/>
                </a:xfrm>
              </p:grpSpPr>
              <p:sp>
                <p:nvSpPr>
                  <p:cNvPr id="48138" name="Rectangle 7"/>
                  <p:cNvSpPr/>
                  <p:nvPr/>
                </p:nvSpPr>
                <p:spPr>
                  <a:xfrm>
                    <a:off x="897" y="1715"/>
                    <a:ext cx="617" cy="308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r>
                      <a:rPr lang="zh-CN" altLang="en-US" sz="2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伪码</a:t>
                    </a:r>
                    <a:endParaRPr lang="zh-CN" altLang="en-US" sz="2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 algn="ctr"/>
                    <a:r>
                      <a:rPr lang="zh-CN" altLang="en-US" sz="2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发生器</a:t>
                    </a:r>
                    <a:endParaRPr lang="zh-CN" altLang="en-US" sz="2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141" name="Rectangle 14"/>
                  <p:cNvSpPr/>
                  <p:nvPr/>
                </p:nvSpPr>
                <p:spPr>
                  <a:xfrm>
                    <a:off x="824" y="1222"/>
                    <a:ext cx="581" cy="279"/>
                  </a:xfrm>
                  <a:prstGeom prst="rect">
                    <a:avLst/>
                  </a:prstGeom>
                  <a:solidFill>
                    <a:srgbClr val="FF9900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r>
                      <a:rPr lang="zh-CN" altLang="en-US" sz="2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模 </a:t>
                    </a:r>
                    <a:r>
                      <a:rPr lang="en-US" altLang="zh-CN" sz="2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2</a:t>
                    </a:r>
                    <a:endParaRPr lang="en-US" altLang="zh-CN" sz="2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 algn="ctr"/>
                    <a:r>
                      <a:rPr lang="zh-CN" altLang="en-US" sz="2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加法器</a:t>
                    </a:r>
                    <a:endParaRPr lang="zh-CN" altLang="en-US" sz="2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142" name="Line 17"/>
                  <p:cNvSpPr/>
                  <p:nvPr/>
                </p:nvSpPr>
                <p:spPr>
                  <a:xfrm>
                    <a:off x="1189" y="1501"/>
                    <a:ext cx="1" cy="218"/>
                  </a:xfrm>
                  <a:prstGeom prst="line">
                    <a:avLst/>
                  </a:prstGeom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8143" name="Freeform 18"/>
                  <p:cNvSpPr/>
                  <p:nvPr/>
                </p:nvSpPr>
                <p:spPr>
                  <a:xfrm>
                    <a:off x="1166" y="1506"/>
                    <a:ext cx="38" cy="75"/>
                  </a:xfrm>
                  <a:custGeom>
                    <a:avLst/>
                    <a:gdLst/>
                    <a:ahLst/>
                    <a:cxnLst>
                      <a:cxn ang="0">
                        <a:pos x="0" y="75"/>
                      </a:cxn>
                      <a:cxn ang="0">
                        <a:pos x="23" y="58"/>
                      </a:cxn>
                      <a:cxn ang="0">
                        <a:pos x="38" y="75"/>
                      </a:cxn>
                      <a:cxn ang="0">
                        <a:pos x="23" y="0"/>
                      </a:cxn>
                      <a:cxn ang="0">
                        <a:pos x="0" y="75"/>
                      </a:cxn>
                    </a:cxnLst>
                    <a:pathLst>
                      <a:path w="38" h="75">
                        <a:moveTo>
                          <a:pt x="0" y="75"/>
                        </a:moveTo>
                        <a:lnTo>
                          <a:pt x="23" y="58"/>
                        </a:lnTo>
                        <a:lnTo>
                          <a:pt x="38" y="75"/>
                        </a:lnTo>
                        <a:lnTo>
                          <a:pt x="23" y="0"/>
                        </a:lnTo>
                        <a:lnTo>
                          <a:pt x="0" y="7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48144" name="Rectangle 19"/>
                  <p:cNvSpPr/>
                  <p:nvPr/>
                </p:nvSpPr>
                <p:spPr>
                  <a:xfrm>
                    <a:off x="1555" y="1314"/>
                    <a:ext cx="502" cy="167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r>
                      <a:rPr lang="zh-CN" altLang="en-US" sz="2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调相</a:t>
                    </a:r>
                    <a:r>
                      <a:rPr lang="zh-CN" altLang="en-US" sz="2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器</a:t>
                    </a:r>
                    <a:endParaRPr lang="zh-CN" altLang="en-US" sz="2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146" name="Line 22"/>
                  <p:cNvSpPr/>
                  <p:nvPr/>
                </p:nvSpPr>
                <p:spPr>
                  <a:xfrm>
                    <a:off x="1805" y="1501"/>
                    <a:ext cx="1" cy="218"/>
                  </a:xfrm>
                  <a:prstGeom prst="line">
                    <a:avLst/>
                  </a:prstGeom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8147" name="Freeform 23"/>
                  <p:cNvSpPr/>
                  <p:nvPr/>
                </p:nvSpPr>
                <p:spPr>
                  <a:xfrm>
                    <a:off x="1782" y="1506"/>
                    <a:ext cx="39" cy="75"/>
                  </a:xfrm>
                  <a:custGeom>
                    <a:avLst/>
                    <a:gdLst/>
                    <a:ahLst/>
                    <a:cxnLst>
                      <a:cxn ang="0">
                        <a:pos x="0" y="75"/>
                      </a:cxn>
                      <a:cxn ang="0">
                        <a:pos x="23" y="58"/>
                      </a:cxn>
                      <a:cxn ang="0">
                        <a:pos x="39" y="75"/>
                      </a:cxn>
                      <a:cxn ang="0">
                        <a:pos x="23" y="0"/>
                      </a:cxn>
                      <a:cxn ang="0">
                        <a:pos x="0" y="75"/>
                      </a:cxn>
                    </a:cxnLst>
                    <a:pathLst>
                      <a:path w="39" h="75">
                        <a:moveTo>
                          <a:pt x="0" y="75"/>
                        </a:moveTo>
                        <a:lnTo>
                          <a:pt x="23" y="58"/>
                        </a:lnTo>
                        <a:lnTo>
                          <a:pt x="39" y="75"/>
                        </a:lnTo>
                        <a:lnTo>
                          <a:pt x="23" y="0"/>
                        </a:lnTo>
                        <a:lnTo>
                          <a:pt x="0" y="7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48148" name="Rectangle 24"/>
                  <p:cNvSpPr/>
                  <p:nvPr/>
                </p:nvSpPr>
                <p:spPr>
                  <a:xfrm>
                    <a:off x="1582" y="1719"/>
                    <a:ext cx="439" cy="161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r>
                      <a:rPr lang="zh-CN" altLang="en-US" sz="2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本振</a:t>
                    </a:r>
                    <a:endParaRPr lang="zh-CN" altLang="en-US" sz="2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149" name="Rectangle 26"/>
                  <p:cNvSpPr/>
                  <p:nvPr/>
                </p:nvSpPr>
                <p:spPr>
                  <a:xfrm>
                    <a:off x="970" y="2208"/>
                    <a:ext cx="475" cy="154"/>
                  </a:xfrm>
                  <a:prstGeom prst="rect">
                    <a:avLst/>
                  </a:prstGeom>
                  <a:solidFill>
                    <a:srgbClr val="3366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r>
                      <a:rPr lang="zh-CN" altLang="en-US" sz="2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时钟</a:t>
                    </a:r>
                    <a:endParaRPr lang="zh-CN" altLang="en-US" sz="2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150" name="Rectangle 28"/>
                  <p:cNvSpPr/>
                  <p:nvPr/>
                </p:nvSpPr>
                <p:spPr>
                  <a:xfrm>
                    <a:off x="388" y="1468"/>
                    <a:ext cx="261" cy="13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 anchor="t">
                    <a:spAutoFit/>
                  </a:bodyPr>
                  <a:p>
                    <a:pPr algn="ctr"/>
                    <a:r>
                      <a:rPr lang="zh-CN" altLang="en-US" sz="2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数据</a:t>
                    </a:r>
                    <a:endParaRPr lang="zh-CN" altLang="en-US" sz="2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151" name="Rectangle 29"/>
                  <p:cNvSpPr/>
                  <p:nvPr/>
                </p:nvSpPr>
                <p:spPr>
                  <a:xfrm>
                    <a:off x="1782" y="2300"/>
                    <a:ext cx="478" cy="13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 anchor="t">
                    <a:spAutoFit/>
                  </a:bodyPr>
                  <a:p>
                    <a:pPr algn="ctr"/>
                    <a:r>
                      <a:rPr lang="zh-CN" altLang="en-US" sz="2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发射机</a:t>
                    </a:r>
                    <a:endParaRPr lang="zh-CN" altLang="en-US" sz="2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152" name="Rectangle 30"/>
                  <p:cNvSpPr/>
                  <p:nvPr/>
                </p:nvSpPr>
                <p:spPr>
                  <a:xfrm>
                    <a:off x="2206" y="1230"/>
                    <a:ext cx="216" cy="431"/>
                  </a:xfrm>
                  <a:prstGeom prst="rect">
                    <a:avLst/>
                  </a:prstGeom>
                  <a:solidFill>
                    <a:srgbClr val="00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r>
                      <a:rPr lang="zh-CN" altLang="en-US" sz="2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发射机</a:t>
                    </a:r>
                    <a:endParaRPr lang="zh-CN" altLang="en-US" sz="2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154" name="Line 35"/>
                  <p:cNvSpPr/>
                  <p:nvPr/>
                </p:nvSpPr>
                <p:spPr>
                  <a:xfrm>
                    <a:off x="2314" y="988"/>
                    <a:ext cx="1" cy="242"/>
                  </a:xfrm>
                  <a:prstGeom prst="line">
                    <a:avLst/>
                  </a:prstGeom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8155" name="Line 36"/>
                  <p:cNvSpPr/>
                  <p:nvPr/>
                </p:nvSpPr>
                <p:spPr>
                  <a:xfrm>
                    <a:off x="2260" y="988"/>
                    <a:ext cx="108" cy="1"/>
                  </a:xfrm>
                  <a:prstGeom prst="line">
                    <a:avLst/>
                  </a:prstGeom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8156" name="Line 37"/>
                  <p:cNvSpPr/>
                  <p:nvPr/>
                </p:nvSpPr>
                <p:spPr>
                  <a:xfrm>
                    <a:off x="2260" y="988"/>
                    <a:ext cx="54" cy="81"/>
                  </a:xfrm>
                  <a:prstGeom prst="line">
                    <a:avLst/>
                  </a:prstGeom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8157" name="Line 38"/>
                  <p:cNvSpPr/>
                  <p:nvPr/>
                </p:nvSpPr>
                <p:spPr>
                  <a:xfrm flipH="1">
                    <a:off x="2314" y="988"/>
                    <a:ext cx="54" cy="81"/>
                  </a:xfrm>
                  <a:prstGeom prst="line">
                    <a:avLst/>
                  </a:prstGeom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8158" name="Rectangle 45"/>
                  <p:cNvSpPr/>
                  <p:nvPr/>
                </p:nvSpPr>
                <p:spPr>
                  <a:xfrm>
                    <a:off x="3696" y="1368"/>
                    <a:ext cx="478" cy="154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r>
                      <a:rPr lang="zh-CN" altLang="en-US" sz="2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相关器</a:t>
                    </a:r>
                    <a:endParaRPr lang="zh-CN" altLang="en-US" sz="2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159" name="Rectangle 47"/>
                  <p:cNvSpPr/>
                  <p:nvPr/>
                </p:nvSpPr>
                <p:spPr>
                  <a:xfrm>
                    <a:off x="3009" y="1369"/>
                    <a:ext cx="499" cy="154"/>
                  </a:xfrm>
                  <a:prstGeom prst="rect">
                    <a:avLst/>
                  </a:prstGeom>
                  <a:solidFill>
                    <a:srgbClr val="FF6600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r>
                      <a:rPr lang="zh-CN" altLang="en-US" sz="2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解调器</a:t>
                    </a:r>
                    <a:endParaRPr lang="zh-CN" altLang="en-US" sz="2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161" name="Rectangle 57"/>
                  <p:cNvSpPr/>
                  <p:nvPr/>
                </p:nvSpPr>
                <p:spPr>
                  <a:xfrm>
                    <a:off x="2607" y="2300"/>
                    <a:ext cx="477" cy="13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 anchor="t">
                    <a:spAutoFit/>
                  </a:bodyPr>
                  <a:p>
                    <a:pPr algn="ctr"/>
                    <a:r>
                      <a:rPr lang="zh-CN" altLang="en-US" sz="2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接收机</a:t>
                    </a:r>
                    <a:endParaRPr lang="zh-CN" altLang="en-US" sz="2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162" name="Rectangle 58"/>
                  <p:cNvSpPr/>
                  <p:nvPr/>
                </p:nvSpPr>
                <p:spPr>
                  <a:xfrm>
                    <a:off x="2607" y="1230"/>
                    <a:ext cx="228" cy="431"/>
                  </a:xfrm>
                  <a:prstGeom prst="rect">
                    <a:avLst/>
                  </a:prstGeom>
                  <a:solidFill>
                    <a:srgbClr val="00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r>
                      <a:rPr lang="zh-CN" altLang="en-US" sz="2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前端机</a:t>
                    </a:r>
                    <a:endParaRPr lang="zh-CN" altLang="en-US" sz="2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163" name="Line 62"/>
                  <p:cNvSpPr/>
                  <p:nvPr/>
                </p:nvSpPr>
                <p:spPr>
                  <a:xfrm>
                    <a:off x="2715" y="988"/>
                    <a:ext cx="1" cy="242"/>
                  </a:xfrm>
                  <a:prstGeom prst="line">
                    <a:avLst/>
                  </a:prstGeom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8164" name="Line 63"/>
                  <p:cNvSpPr/>
                  <p:nvPr/>
                </p:nvSpPr>
                <p:spPr>
                  <a:xfrm flipH="1">
                    <a:off x="2661" y="988"/>
                    <a:ext cx="108" cy="1"/>
                  </a:xfrm>
                  <a:prstGeom prst="line">
                    <a:avLst/>
                  </a:prstGeom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8165" name="Line 64"/>
                  <p:cNvSpPr/>
                  <p:nvPr/>
                </p:nvSpPr>
                <p:spPr>
                  <a:xfrm flipH="1">
                    <a:off x="2715" y="988"/>
                    <a:ext cx="54" cy="81"/>
                  </a:xfrm>
                  <a:prstGeom prst="line">
                    <a:avLst/>
                  </a:prstGeom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8166" name="Line 65"/>
                  <p:cNvSpPr/>
                  <p:nvPr/>
                </p:nvSpPr>
                <p:spPr>
                  <a:xfrm>
                    <a:off x="2661" y="988"/>
                    <a:ext cx="54" cy="81"/>
                  </a:xfrm>
                  <a:prstGeom prst="line">
                    <a:avLst/>
                  </a:prstGeom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8167" name="Rectangle 68"/>
                  <p:cNvSpPr/>
                  <p:nvPr/>
                </p:nvSpPr>
                <p:spPr>
                  <a:xfrm>
                    <a:off x="3043" y="1719"/>
                    <a:ext cx="431" cy="166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r>
                      <a:rPr lang="zh-CN" altLang="en-US" sz="2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本振</a:t>
                    </a:r>
                    <a:endParaRPr lang="zh-CN" altLang="en-US" sz="2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168" name="Rectangle 70"/>
                  <p:cNvSpPr/>
                  <p:nvPr/>
                </p:nvSpPr>
                <p:spPr>
                  <a:xfrm>
                    <a:off x="3711" y="2208"/>
                    <a:ext cx="484" cy="151"/>
                  </a:xfrm>
                  <a:prstGeom prst="rect">
                    <a:avLst/>
                  </a:prstGeom>
                  <a:solidFill>
                    <a:srgbClr val="3366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r>
                      <a:rPr lang="zh-CN" altLang="en-US" sz="2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时钟</a:t>
                    </a:r>
                    <a:endParaRPr lang="en-US" altLang="zh-CN" sz="2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169" name="Rectangle 73"/>
                  <p:cNvSpPr/>
                  <p:nvPr/>
                </p:nvSpPr>
                <p:spPr>
                  <a:xfrm>
                    <a:off x="3711" y="1703"/>
                    <a:ext cx="481" cy="318"/>
                  </a:xfrm>
                  <a:prstGeom prst="rect">
                    <a:avLst/>
                  </a:prstGeom>
                  <a:solidFill>
                    <a:schemeClr val="tx2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r>
                      <a:rPr lang="zh-CN" altLang="en-US" sz="2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伪码</a:t>
                    </a:r>
                    <a:endParaRPr lang="zh-CN" altLang="en-US" sz="2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 algn="ctr"/>
                    <a:r>
                      <a:rPr lang="zh-CN" altLang="en-US" sz="2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发生器</a:t>
                    </a:r>
                    <a:endParaRPr lang="zh-CN" altLang="en-US" sz="20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170" name="Rectangle 82"/>
                  <p:cNvSpPr/>
                  <p:nvPr/>
                </p:nvSpPr>
                <p:spPr>
                  <a:xfrm>
                    <a:off x="4303" y="1483"/>
                    <a:ext cx="261" cy="13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 anchor="t">
                    <a:spAutoFit/>
                  </a:bodyPr>
                  <a:p>
                    <a:pPr algn="ctr"/>
                    <a:r>
                      <a:rPr lang="zh-CN" altLang="en-US" sz="20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数据</a:t>
                    </a:r>
                    <a:endParaRPr lang="zh-CN" altLang="en-US" sz="2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171" name="Rectangle 83"/>
                  <p:cNvSpPr/>
                  <p:nvPr/>
                </p:nvSpPr>
                <p:spPr>
                  <a:xfrm>
                    <a:off x="2532" y="1747"/>
                    <a:ext cx="0" cy="13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0" tIns="0" rIns="0" bIns="0" anchor="t">
                    <a:spAutoFit/>
                  </a:bodyPr>
                  <a:p>
                    <a:pPr algn="ctr"/>
                    <a:endParaRPr lang="zh-CN" altLang="en-US" sz="2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48173" name="Rectangle 285"/>
              <p:cNvSpPr/>
              <p:nvPr/>
            </p:nvSpPr>
            <p:spPr>
              <a:xfrm>
                <a:off x="571472" y="2786058"/>
                <a:ext cx="428628" cy="3987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(1)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174" name="Rectangle 286"/>
              <p:cNvSpPr/>
              <p:nvPr/>
            </p:nvSpPr>
            <p:spPr>
              <a:xfrm>
                <a:off x="1285852" y="3500438"/>
                <a:ext cx="493427" cy="3987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(2)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175" name="Rectangle 287"/>
              <p:cNvSpPr/>
              <p:nvPr/>
            </p:nvSpPr>
            <p:spPr>
              <a:xfrm>
                <a:off x="2285984" y="2428868"/>
                <a:ext cx="493427" cy="3987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(3)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176" name="Rectangle 288"/>
              <p:cNvSpPr/>
              <p:nvPr/>
            </p:nvSpPr>
            <p:spPr>
              <a:xfrm>
                <a:off x="3415845" y="2538405"/>
                <a:ext cx="493427" cy="3987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(4)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177" name="Rectangle 289"/>
              <p:cNvSpPr/>
              <p:nvPr/>
            </p:nvSpPr>
            <p:spPr>
              <a:xfrm>
                <a:off x="6797514" y="3481059"/>
                <a:ext cx="533829" cy="3987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(2)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178" name="Rectangle 290"/>
              <p:cNvSpPr/>
              <p:nvPr/>
            </p:nvSpPr>
            <p:spPr>
              <a:xfrm>
                <a:off x="5168875" y="2723875"/>
                <a:ext cx="493427" cy="3987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(5)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179" name="Rectangle 291"/>
              <p:cNvSpPr/>
              <p:nvPr/>
            </p:nvSpPr>
            <p:spPr>
              <a:xfrm>
                <a:off x="6397638" y="2724461"/>
                <a:ext cx="493427" cy="3987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(6)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180" name="Rectangle 292"/>
              <p:cNvSpPr/>
              <p:nvPr/>
            </p:nvSpPr>
            <p:spPr>
              <a:xfrm>
                <a:off x="7969894" y="2757164"/>
                <a:ext cx="493427" cy="3987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(7)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8181" name="直接箭头连接符 82"/>
              <p:cNvCxnSpPr>
                <a:endCxn id="48158" idx="2"/>
              </p:cNvCxnSpPr>
              <p:nvPr/>
            </p:nvCxnSpPr>
            <p:spPr>
              <a:xfrm flipH="1" flipV="1">
                <a:off x="7331671" y="3481376"/>
                <a:ext cx="6821" cy="435609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48183" name="直接箭头连接符 96"/>
              <p:cNvCxnSpPr>
                <a:stCxn id="48162" idx="3"/>
                <a:endCxn id="48159" idx="1"/>
              </p:cNvCxnSpPr>
              <p:nvPr/>
            </p:nvCxnSpPr>
            <p:spPr>
              <a:xfrm>
                <a:off x="5168694" y="3304211"/>
                <a:ext cx="342306" cy="127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48184" name="直接箭头连接符 103"/>
              <p:cNvCxnSpPr>
                <a:stCxn id="48159" idx="3"/>
                <a:endCxn id="48158" idx="1"/>
              </p:cNvCxnSpPr>
              <p:nvPr/>
            </p:nvCxnSpPr>
            <p:spPr>
              <a:xfrm flipV="1">
                <a:off x="6492770" y="3303101"/>
                <a:ext cx="368971" cy="254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48185" name="直接箭头连接符 108"/>
              <p:cNvCxnSpPr/>
              <p:nvPr/>
            </p:nvCxnSpPr>
            <p:spPr>
              <a:xfrm flipH="1" flipV="1">
                <a:off x="7338492" y="4637074"/>
                <a:ext cx="11162" cy="506729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48186" name="直接箭头连接符 119"/>
              <p:cNvCxnSpPr>
                <a:stCxn id="48158" idx="3"/>
              </p:cNvCxnSpPr>
              <p:nvPr/>
            </p:nvCxnSpPr>
            <p:spPr>
              <a:xfrm>
                <a:off x="7801721" y="3302941"/>
                <a:ext cx="661667" cy="1397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48187" name="直接箭头连接符 123"/>
              <p:cNvCxnSpPr>
                <a:stCxn id="48149" idx="0"/>
                <a:endCxn id="48138" idx="2"/>
              </p:cNvCxnSpPr>
              <p:nvPr/>
            </p:nvCxnSpPr>
            <p:spPr>
              <a:xfrm rot="-5400000" flipV="1">
                <a:off x="1751168" y="4856031"/>
                <a:ext cx="429145" cy="3934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48188" name="直接箭头连接符 145"/>
              <p:cNvCxnSpPr/>
              <p:nvPr/>
            </p:nvCxnSpPr>
            <p:spPr>
              <a:xfrm rot="-5400000" flipV="1">
                <a:off x="5787302" y="3716321"/>
                <a:ext cx="428194" cy="15452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</p:grpSp>
        <p:cxnSp>
          <p:nvCxnSpPr>
            <p:cNvPr id="2" name="直接箭头连接符 96"/>
            <p:cNvCxnSpPr/>
            <p:nvPr/>
          </p:nvCxnSpPr>
          <p:spPr>
            <a:xfrm flipV="1">
              <a:off x="5654" y="5507"/>
              <a:ext cx="390" cy="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" name="直接箭头连接符 96"/>
            <p:cNvCxnSpPr/>
            <p:nvPr/>
          </p:nvCxnSpPr>
          <p:spPr>
            <a:xfrm>
              <a:off x="3552" y="5507"/>
              <a:ext cx="542" cy="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4" name="直接箭头连接符 96"/>
            <p:cNvCxnSpPr/>
            <p:nvPr/>
          </p:nvCxnSpPr>
          <p:spPr>
            <a:xfrm flipV="1">
              <a:off x="480" y="5493"/>
              <a:ext cx="1331" cy="21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  <p:transition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2"/>
          <p:cNvSpPr>
            <a:spLocks noGrp="1"/>
          </p:cNvSpPr>
          <p:nvPr>
            <p:ph type="title"/>
          </p:nvPr>
        </p:nvSpPr>
        <p:spPr>
          <a:xfrm>
            <a:off x="1476375" y="620713"/>
            <a:ext cx="3455988" cy="576262"/>
          </a:xfrm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各点的波形图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154" name="组合 178"/>
          <p:cNvGrpSpPr/>
          <p:nvPr/>
        </p:nvGrpSpPr>
        <p:grpSpPr>
          <a:xfrm>
            <a:off x="357188" y="2286000"/>
            <a:ext cx="6630987" cy="307975"/>
            <a:chOff x="138728" y="2499160"/>
            <a:chExt cx="6798203" cy="324519"/>
          </a:xfrm>
        </p:grpSpPr>
        <p:sp>
          <p:nvSpPr>
            <p:cNvPr id="49155" name="Rectangle 10"/>
            <p:cNvSpPr/>
            <p:nvPr/>
          </p:nvSpPr>
          <p:spPr>
            <a:xfrm>
              <a:off x="138728" y="2499160"/>
              <a:ext cx="150685" cy="3245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56" name="Rectangle 11"/>
            <p:cNvSpPr/>
            <p:nvPr/>
          </p:nvSpPr>
          <p:spPr>
            <a:xfrm>
              <a:off x="353408" y="2499171"/>
              <a:ext cx="150685" cy="3245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57" name="Rectangle 12"/>
            <p:cNvSpPr/>
            <p:nvPr/>
          </p:nvSpPr>
          <p:spPr>
            <a:xfrm>
              <a:off x="568088" y="2499171"/>
              <a:ext cx="150685" cy="3245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58" name="Rectangle 13"/>
            <p:cNvSpPr/>
            <p:nvPr/>
          </p:nvSpPr>
          <p:spPr>
            <a:xfrm>
              <a:off x="869719" y="2499170"/>
              <a:ext cx="173028" cy="3245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59" name="Rectangle 14"/>
            <p:cNvSpPr/>
            <p:nvPr/>
          </p:nvSpPr>
          <p:spPr>
            <a:xfrm>
              <a:off x="1162113" y="2499168"/>
              <a:ext cx="150685" cy="3245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60" name="Rectangle 15"/>
            <p:cNvSpPr/>
            <p:nvPr/>
          </p:nvSpPr>
          <p:spPr>
            <a:xfrm>
              <a:off x="1454509" y="2499164"/>
              <a:ext cx="223784" cy="3245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61" name="Rectangle 16"/>
            <p:cNvSpPr/>
            <p:nvPr/>
          </p:nvSpPr>
          <p:spPr>
            <a:xfrm>
              <a:off x="1746905" y="2499166"/>
              <a:ext cx="150685" cy="3245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62" name="Rectangle 17"/>
            <p:cNvSpPr/>
            <p:nvPr/>
          </p:nvSpPr>
          <p:spPr>
            <a:xfrm>
              <a:off x="2039301" y="2499165"/>
              <a:ext cx="180895" cy="3245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63" name="Rectangle 18"/>
            <p:cNvSpPr/>
            <p:nvPr/>
          </p:nvSpPr>
          <p:spPr>
            <a:xfrm>
              <a:off x="2258598" y="2499165"/>
              <a:ext cx="239053" cy="3245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64" name="Rectangle 19"/>
            <p:cNvSpPr/>
            <p:nvPr/>
          </p:nvSpPr>
          <p:spPr>
            <a:xfrm>
              <a:off x="2550994" y="2499165"/>
              <a:ext cx="226012" cy="3245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65" name="Rectangle 20"/>
            <p:cNvSpPr/>
            <p:nvPr/>
          </p:nvSpPr>
          <p:spPr>
            <a:xfrm>
              <a:off x="2843390" y="2499162"/>
              <a:ext cx="211072" cy="3245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66" name="Rectangle 21"/>
            <p:cNvSpPr/>
            <p:nvPr/>
          </p:nvSpPr>
          <p:spPr>
            <a:xfrm>
              <a:off x="3135785" y="2499163"/>
              <a:ext cx="199932" cy="3245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67" name="Rectangle 22"/>
            <p:cNvSpPr/>
            <p:nvPr/>
          </p:nvSpPr>
          <p:spPr>
            <a:xfrm>
              <a:off x="3462487" y="2499173"/>
              <a:ext cx="150685" cy="3245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68" name="Rectangle 23"/>
            <p:cNvSpPr/>
            <p:nvPr/>
          </p:nvSpPr>
          <p:spPr>
            <a:xfrm>
              <a:off x="3741842" y="2499173"/>
              <a:ext cx="150685" cy="3245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69" name="Rectangle 24"/>
            <p:cNvSpPr/>
            <p:nvPr/>
          </p:nvSpPr>
          <p:spPr>
            <a:xfrm>
              <a:off x="4021198" y="2499173"/>
              <a:ext cx="150685" cy="3245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70" name="Rectangle 25"/>
            <p:cNvSpPr/>
            <p:nvPr/>
          </p:nvSpPr>
          <p:spPr>
            <a:xfrm>
              <a:off x="4281549" y="2499173"/>
              <a:ext cx="150685" cy="3245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71" name="Rectangle 26"/>
            <p:cNvSpPr/>
            <p:nvPr/>
          </p:nvSpPr>
          <p:spPr>
            <a:xfrm>
              <a:off x="4560906" y="2499173"/>
              <a:ext cx="150685" cy="3245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72" name="Rectangle 27"/>
            <p:cNvSpPr/>
            <p:nvPr/>
          </p:nvSpPr>
          <p:spPr>
            <a:xfrm>
              <a:off x="4840261" y="2499173"/>
              <a:ext cx="150685" cy="3245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73" name="Rectangle 28"/>
            <p:cNvSpPr/>
            <p:nvPr/>
          </p:nvSpPr>
          <p:spPr>
            <a:xfrm>
              <a:off x="5119616" y="2499173"/>
              <a:ext cx="150685" cy="3245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74" name="Rectangle 29"/>
            <p:cNvSpPr/>
            <p:nvPr/>
          </p:nvSpPr>
          <p:spPr>
            <a:xfrm>
              <a:off x="5395171" y="2499173"/>
              <a:ext cx="150685" cy="3245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75" name="Rectangle 30"/>
            <p:cNvSpPr/>
            <p:nvPr/>
          </p:nvSpPr>
          <p:spPr>
            <a:xfrm>
              <a:off x="5678327" y="2499173"/>
              <a:ext cx="150685" cy="3245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76" name="Rectangle 31"/>
            <p:cNvSpPr/>
            <p:nvPr/>
          </p:nvSpPr>
          <p:spPr>
            <a:xfrm>
              <a:off x="5950080" y="2499173"/>
              <a:ext cx="150685" cy="3245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77" name="Rectangle 32"/>
            <p:cNvSpPr/>
            <p:nvPr/>
          </p:nvSpPr>
          <p:spPr>
            <a:xfrm>
              <a:off x="6229437" y="2499173"/>
              <a:ext cx="150685" cy="3245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78" name="Rectangle 33"/>
            <p:cNvSpPr/>
            <p:nvPr/>
          </p:nvSpPr>
          <p:spPr>
            <a:xfrm>
              <a:off x="6508792" y="2499173"/>
              <a:ext cx="150685" cy="3245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79" name="Rectangle 34"/>
            <p:cNvSpPr/>
            <p:nvPr/>
          </p:nvSpPr>
          <p:spPr>
            <a:xfrm>
              <a:off x="6786246" y="2499173"/>
              <a:ext cx="150685" cy="3245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180" name="组合 180"/>
          <p:cNvGrpSpPr/>
          <p:nvPr/>
        </p:nvGrpSpPr>
        <p:grpSpPr>
          <a:xfrm>
            <a:off x="214313" y="1500188"/>
            <a:ext cx="8858250" cy="5187950"/>
            <a:chOff x="0" y="1557338"/>
            <a:chExt cx="9071373" cy="5187499"/>
          </a:xfrm>
        </p:grpSpPr>
        <p:sp>
          <p:nvSpPr>
            <p:cNvPr id="49181" name="Rectangle 5"/>
            <p:cNvSpPr/>
            <p:nvPr/>
          </p:nvSpPr>
          <p:spPr>
            <a:xfrm>
              <a:off x="1717941" y="1557338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82" name="Rectangle 6"/>
            <p:cNvSpPr/>
            <p:nvPr/>
          </p:nvSpPr>
          <p:spPr>
            <a:xfrm>
              <a:off x="4990391" y="1687118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83" name="Line 7"/>
            <p:cNvSpPr/>
            <p:nvPr/>
          </p:nvSpPr>
          <p:spPr>
            <a:xfrm flipH="1">
              <a:off x="0" y="2050501"/>
              <a:ext cx="3323760" cy="370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84" name="Line 8"/>
            <p:cNvSpPr/>
            <p:nvPr/>
          </p:nvSpPr>
          <p:spPr>
            <a:xfrm>
              <a:off x="3323760" y="1646330"/>
              <a:ext cx="1900" cy="40417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85" name="Line 9"/>
            <p:cNvSpPr/>
            <p:nvPr/>
          </p:nvSpPr>
          <p:spPr>
            <a:xfrm flipH="1">
              <a:off x="3323760" y="1646330"/>
              <a:ext cx="3603115" cy="370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86" name="Line 35"/>
            <p:cNvSpPr/>
            <p:nvPr/>
          </p:nvSpPr>
          <p:spPr>
            <a:xfrm>
              <a:off x="0" y="2862552"/>
              <a:ext cx="277455" cy="370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87" name="Line 36"/>
            <p:cNvSpPr/>
            <p:nvPr/>
          </p:nvSpPr>
          <p:spPr>
            <a:xfrm>
              <a:off x="277455" y="2862552"/>
              <a:ext cx="1900" cy="38563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88" name="Line 37"/>
            <p:cNvSpPr/>
            <p:nvPr/>
          </p:nvSpPr>
          <p:spPr>
            <a:xfrm>
              <a:off x="277455" y="3248184"/>
              <a:ext cx="279355" cy="370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89" name="Line 38"/>
            <p:cNvSpPr/>
            <p:nvPr/>
          </p:nvSpPr>
          <p:spPr>
            <a:xfrm>
              <a:off x="556811" y="2862552"/>
              <a:ext cx="1900" cy="38563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90" name="Line 39"/>
            <p:cNvSpPr/>
            <p:nvPr/>
          </p:nvSpPr>
          <p:spPr>
            <a:xfrm>
              <a:off x="556811" y="2862552"/>
              <a:ext cx="277455" cy="370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91" name="Line 40"/>
            <p:cNvSpPr/>
            <p:nvPr/>
          </p:nvSpPr>
          <p:spPr>
            <a:xfrm>
              <a:off x="834266" y="2862552"/>
              <a:ext cx="1900" cy="38563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92" name="Line 41"/>
            <p:cNvSpPr/>
            <p:nvPr/>
          </p:nvSpPr>
          <p:spPr>
            <a:xfrm>
              <a:off x="834266" y="3248184"/>
              <a:ext cx="277455" cy="370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93" name="Line 42"/>
            <p:cNvSpPr/>
            <p:nvPr/>
          </p:nvSpPr>
          <p:spPr>
            <a:xfrm>
              <a:off x="1111721" y="2862552"/>
              <a:ext cx="1900" cy="38563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94" name="Line 43"/>
            <p:cNvSpPr/>
            <p:nvPr/>
          </p:nvSpPr>
          <p:spPr>
            <a:xfrm>
              <a:off x="1111721" y="2862552"/>
              <a:ext cx="820963" cy="370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95" name="Line 44"/>
            <p:cNvSpPr/>
            <p:nvPr/>
          </p:nvSpPr>
          <p:spPr>
            <a:xfrm>
              <a:off x="1932684" y="2862552"/>
              <a:ext cx="1900" cy="38563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96" name="Line 45"/>
            <p:cNvSpPr/>
            <p:nvPr/>
          </p:nvSpPr>
          <p:spPr>
            <a:xfrm>
              <a:off x="1932684" y="3248184"/>
              <a:ext cx="556811" cy="370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97" name="Line 46"/>
            <p:cNvSpPr/>
            <p:nvPr/>
          </p:nvSpPr>
          <p:spPr>
            <a:xfrm>
              <a:off x="2489494" y="2862552"/>
              <a:ext cx="1900" cy="38563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98" name="Line 47"/>
            <p:cNvSpPr/>
            <p:nvPr/>
          </p:nvSpPr>
          <p:spPr>
            <a:xfrm>
              <a:off x="2489494" y="2862552"/>
              <a:ext cx="277455" cy="370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99" name="Line 48"/>
            <p:cNvSpPr/>
            <p:nvPr/>
          </p:nvSpPr>
          <p:spPr>
            <a:xfrm>
              <a:off x="2766949" y="2862552"/>
              <a:ext cx="1900" cy="38563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200" name="Line 49"/>
            <p:cNvSpPr/>
            <p:nvPr/>
          </p:nvSpPr>
          <p:spPr>
            <a:xfrm>
              <a:off x="2766949" y="3248184"/>
              <a:ext cx="279355" cy="370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201" name="Line 50"/>
            <p:cNvSpPr/>
            <p:nvPr/>
          </p:nvSpPr>
          <p:spPr>
            <a:xfrm>
              <a:off x="3046305" y="2862552"/>
              <a:ext cx="1900" cy="38563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202" name="Line 51"/>
            <p:cNvSpPr/>
            <p:nvPr/>
          </p:nvSpPr>
          <p:spPr>
            <a:xfrm>
              <a:off x="3046305" y="2862552"/>
              <a:ext cx="277455" cy="370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203" name="Line 52"/>
            <p:cNvSpPr/>
            <p:nvPr/>
          </p:nvSpPr>
          <p:spPr>
            <a:xfrm>
              <a:off x="3323760" y="2862552"/>
              <a:ext cx="1900" cy="38563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204" name="Line 53"/>
            <p:cNvSpPr/>
            <p:nvPr/>
          </p:nvSpPr>
          <p:spPr>
            <a:xfrm>
              <a:off x="3323760" y="3248184"/>
              <a:ext cx="834266" cy="370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205" name="Line 54"/>
            <p:cNvSpPr/>
            <p:nvPr/>
          </p:nvSpPr>
          <p:spPr>
            <a:xfrm>
              <a:off x="4158026" y="2862552"/>
              <a:ext cx="1900" cy="38563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206" name="Line 55"/>
            <p:cNvSpPr/>
            <p:nvPr/>
          </p:nvSpPr>
          <p:spPr>
            <a:xfrm>
              <a:off x="4158026" y="2862552"/>
              <a:ext cx="541608" cy="370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207" name="Line 56"/>
            <p:cNvSpPr/>
            <p:nvPr/>
          </p:nvSpPr>
          <p:spPr>
            <a:xfrm>
              <a:off x="4699633" y="2862552"/>
              <a:ext cx="1900" cy="38563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208" name="Line 57"/>
            <p:cNvSpPr/>
            <p:nvPr/>
          </p:nvSpPr>
          <p:spPr>
            <a:xfrm>
              <a:off x="4699633" y="3248184"/>
              <a:ext cx="556811" cy="370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209" name="Line 58"/>
            <p:cNvSpPr/>
            <p:nvPr/>
          </p:nvSpPr>
          <p:spPr>
            <a:xfrm>
              <a:off x="5256444" y="2862552"/>
              <a:ext cx="1900" cy="38563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210" name="Line 59"/>
            <p:cNvSpPr/>
            <p:nvPr/>
          </p:nvSpPr>
          <p:spPr>
            <a:xfrm>
              <a:off x="5256444" y="2862552"/>
              <a:ext cx="1113621" cy="370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211" name="Line 60"/>
            <p:cNvSpPr/>
            <p:nvPr/>
          </p:nvSpPr>
          <p:spPr>
            <a:xfrm>
              <a:off x="6370065" y="2862552"/>
              <a:ext cx="1900" cy="38563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212" name="Line 61"/>
            <p:cNvSpPr/>
            <p:nvPr/>
          </p:nvSpPr>
          <p:spPr>
            <a:xfrm>
              <a:off x="6370065" y="3248184"/>
              <a:ext cx="556811" cy="370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213" name="Rectangle 62"/>
            <p:cNvSpPr/>
            <p:nvPr/>
          </p:nvSpPr>
          <p:spPr>
            <a:xfrm>
              <a:off x="138728" y="3311220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14" name="Rectangle 63"/>
            <p:cNvSpPr/>
            <p:nvPr/>
          </p:nvSpPr>
          <p:spPr>
            <a:xfrm>
              <a:off x="418083" y="3311220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15" name="Rectangle 64"/>
            <p:cNvSpPr/>
            <p:nvPr/>
          </p:nvSpPr>
          <p:spPr>
            <a:xfrm>
              <a:off x="697438" y="3311220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16" name="Rectangle 65"/>
            <p:cNvSpPr/>
            <p:nvPr/>
          </p:nvSpPr>
          <p:spPr>
            <a:xfrm>
              <a:off x="971093" y="3311220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17" name="Rectangle 66"/>
            <p:cNvSpPr/>
            <p:nvPr/>
          </p:nvSpPr>
          <p:spPr>
            <a:xfrm>
              <a:off x="1256149" y="3311220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18" name="Rectangle 67"/>
            <p:cNvSpPr/>
            <p:nvPr/>
          </p:nvSpPr>
          <p:spPr>
            <a:xfrm>
              <a:off x="1510800" y="3311220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19" name="Rectangle 68"/>
            <p:cNvSpPr/>
            <p:nvPr/>
          </p:nvSpPr>
          <p:spPr>
            <a:xfrm>
              <a:off x="1790155" y="3311220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20" name="Rectangle 69"/>
            <p:cNvSpPr/>
            <p:nvPr/>
          </p:nvSpPr>
          <p:spPr>
            <a:xfrm>
              <a:off x="2069511" y="3311220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21" name="Rectangle 70"/>
            <p:cNvSpPr/>
            <p:nvPr/>
          </p:nvSpPr>
          <p:spPr>
            <a:xfrm>
              <a:off x="2346966" y="3311220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22" name="Rectangle 71"/>
            <p:cNvSpPr/>
            <p:nvPr/>
          </p:nvSpPr>
          <p:spPr>
            <a:xfrm>
              <a:off x="2626321" y="3311220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23" name="Rectangle 72"/>
            <p:cNvSpPr/>
            <p:nvPr/>
          </p:nvSpPr>
          <p:spPr>
            <a:xfrm>
              <a:off x="2903777" y="3311220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24" name="Rectangle 73"/>
            <p:cNvSpPr/>
            <p:nvPr/>
          </p:nvSpPr>
          <p:spPr>
            <a:xfrm>
              <a:off x="3185032" y="3311220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25" name="Rectangle 74"/>
            <p:cNvSpPr/>
            <p:nvPr/>
          </p:nvSpPr>
          <p:spPr>
            <a:xfrm>
              <a:off x="3462487" y="3311220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26" name="Rectangle 75"/>
            <p:cNvSpPr/>
            <p:nvPr/>
          </p:nvSpPr>
          <p:spPr>
            <a:xfrm>
              <a:off x="3741843" y="3311220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27" name="Rectangle 76"/>
            <p:cNvSpPr/>
            <p:nvPr/>
          </p:nvSpPr>
          <p:spPr>
            <a:xfrm>
              <a:off x="4021198" y="3311220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28" name="Rectangle 77"/>
            <p:cNvSpPr/>
            <p:nvPr/>
          </p:nvSpPr>
          <p:spPr>
            <a:xfrm>
              <a:off x="4281550" y="3311220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29" name="Rectangle 78"/>
            <p:cNvSpPr/>
            <p:nvPr/>
          </p:nvSpPr>
          <p:spPr>
            <a:xfrm>
              <a:off x="4560906" y="3311220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30" name="Rectangle 79"/>
            <p:cNvSpPr/>
            <p:nvPr/>
          </p:nvSpPr>
          <p:spPr>
            <a:xfrm>
              <a:off x="4840261" y="3311220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31" name="Rectangle 80"/>
            <p:cNvSpPr/>
            <p:nvPr/>
          </p:nvSpPr>
          <p:spPr>
            <a:xfrm>
              <a:off x="5119616" y="3311220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32" name="Rectangle 81"/>
            <p:cNvSpPr/>
            <p:nvPr/>
          </p:nvSpPr>
          <p:spPr>
            <a:xfrm>
              <a:off x="5395171" y="3311220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33" name="Rectangle 82"/>
            <p:cNvSpPr/>
            <p:nvPr/>
          </p:nvSpPr>
          <p:spPr>
            <a:xfrm>
              <a:off x="5678327" y="3311220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34" name="Rectangle 83"/>
            <p:cNvSpPr/>
            <p:nvPr/>
          </p:nvSpPr>
          <p:spPr>
            <a:xfrm>
              <a:off x="5950081" y="3311220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35" name="Rectangle 84"/>
            <p:cNvSpPr/>
            <p:nvPr/>
          </p:nvSpPr>
          <p:spPr>
            <a:xfrm>
              <a:off x="6229437" y="3311220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36" name="Rectangle 85"/>
            <p:cNvSpPr/>
            <p:nvPr/>
          </p:nvSpPr>
          <p:spPr>
            <a:xfrm>
              <a:off x="6508792" y="3311220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37" name="Rectangle 86"/>
            <p:cNvSpPr/>
            <p:nvPr/>
          </p:nvSpPr>
          <p:spPr>
            <a:xfrm>
              <a:off x="6786247" y="3311220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38" name="Rectangle 87"/>
            <p:cNvSpPr/>
            <p:nvPr/>
          </p:nvSpPr>
          <p:spPr>
            <a:xfrm>
              <a:off x="96919" y="3719099"/>
              <a:ext cx="176335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π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39" name="Rectangle 88"/>
            <p:cNvSpPr/>
            <p:nvPr/>
          </p:nvSpPr>
          <p:spPr>
            <a:xfrm>
              <a:off x="418083" y="3719099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40" name="Rectangle 89"/>
            <p:cNvSpPr/>
            <p:nvPr/>
          </p:nvSpPr>
          <p:spPr>
            <a:xfrm>
              <a:off x="649929" y="3719099"/>
              <a:ext cx="176335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π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41" name="Rectangle 90"/>
            <p:cNvSpPr/>
            <p:nvPr/>
          </p:nvSpPr>
          <p:spPr>
            <a:xfrm>
              <a:off x="971093" y="3719099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42" name="Rectangle 91"/>
            <p:cNvSpPr/>
            <p:nvPr/>
          </p:nvSpPr>
          <p:spPr>
            <a:xfrm>
              <a:off x="1206740" y="3719099"/>
              <a:ext cx="176335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π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43" name="Rectangle 92"/>
            <p:cNvSpPr/>
            <p:nvPr/>
          </p:nvSpPr>
          <p:spPr>
            <a:xfrm>
              <a:off x="1468992" y="3719099"/>
              <a:ext cx="176335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π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44" name="Rectangle 93"/>
            <p:cNvSpPr/>
            <p:nvPr/>
          </p:nvSpPr>
          <p:spPr>
            <a:xfrm>
              <a:off x="1748347" y="3719099"/>
              <a:ext cx="176335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π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45" name="Rectangle 94"/>
            <p:cNvSpPr/>
            <p:nvPr/>
          </p:nvSpPr>
          <p:spPr>
            <a:xfrm>
              <a:off x="2069511" y="3719099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46" name="Rectangle 95"/>
            <p:cNvSpPr/>
            <p:nvPr/>
          </p:nvSpPr>
          <p:spPr>
            <a:xfrm>
              <a:off x="2346966" y="3719099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47" name="Rectangle 96"/>
            <p:cNvSpPr/>
            <p:nvPr/>
          </p:nvSpPr>
          <p:spPr>
            <a:xfrm>
              <a:off x="2582613" y="3719099"/>
              <a:ext cx="176335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π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48" name="Rectangle 97"/>
            <p:cNvSpPr/>
            <p:nvPr/>
          </p:nvSpPr>
          <p:spPr>
            <a:xfrm>
              <a:off x="2903777" y="3719099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49" name="Rectangle 98"/>
            <p:cNvSpPr/>
            <p:nvPr/>
          </p:nvSpPr>
          <p:spPr>
            <a:xfrm>
              <a:off x="3137523" y="3719099"/>
              <a:ext cx="176335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π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50" name="Rectangle 99"/>
            <p:cNvSpPr/>
            <p:nvPr/>
          </p:nvSpPr>
          <p:spPr>
            <a:xfrm>
              <a:off x="3420679" y="3719099"/>
              <a:ext cx="176335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π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51" name="Rectangle 100"/>
            <p:cNvSpPr/>
            <p:nvPr/>
          </p:nvSpPr>
          <p:spPr>
            <a:xfrm>
              <a:off x="3700035" y="3719099"/>
              <a:ext cx="176335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π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52" name="Rectangle 101"/>
            <p:cNvSpPr/>
            <p:nvPr/>
          </p:nvSpPr>
          <p:spPr>
            <a:xfrm>
              <a:off x="3973689" y="3719099"/>
              <a:ext cx="176335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π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53" name="Rectangle 102"/>
            <p:cNvSpPr/>
            <p:nvPr/>
          </p:nvSpPr>
          <p:spPr>
            <a:xfrm>
              <a:off x="4281550" y="3719099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54" name="Rectangle 103"/>
            <p:cNvSpPr/>
            <p:nvPr/>
          </p:nvSpPr>
          <p:spPr>
            <a:xfrm>
              <a:off x="4560906" y="3719099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55" name="Rectangle 104"/>
            <p:cNvSpPr/>
            <p:nvPr/>
          </p:nvSpPr>
          <p:spPr>
            <a:xfrm>
              <a:off x="4792752" y="3719099"/>
              <a:ext cx="176335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π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56" name="Rectangle 105"/>
            <p:cNvSpPr/>
            <p:nvPr/>
          </p:nvSpPr>
          <p:spPr>
            <a:xfrm>
              <a:off x="5072107" y="3719099"/>
              <a:ext cx="176335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π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57" name="Rectangle 106"/>
            <p:cNvSpPr/>
            <p:nvPr/>
          </p:nvSpPr>
          <p:spPr>
            <a:xfrm>
              <a:off x="5395171" y="3719099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58" name="Rectangle 107"/>
            <p:cNvSpPr/>
            <p:nvPr/>
          </p:nvSpPr>
          <p:spPr>
            <a:xfrm>
              <a:off x="5678327" y="3719099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59" name="Rectangle 108"/>
            <p:cNvSpPr/>
            <p:nvPr/>
          </p:nvSpPr>
          <p:spPr>
            <a:xfrm>
              <a:off x="5950081" y="3719099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60" name="Rectangle 109"/>
            <p:cNvSpPr/>
            <p:nvPr/>
          </p:nvSpPr>
          <p:spPr>
            <a:xfrm>
              <a:off x="6229437" y="3719099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61" name="Rectangle 110"/>
            <p:cNvSpPr/>
            <p:nvPr/>
          </p:nvSpPr>
          <p:spPr>
            <a:xfrm>
              <a:off x="6465084" y="3719099"/>
              <a:ext cx="176335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π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62" name="Rectangle 111"/>
            <p:cNvSpPr/>
            <p:nvPr/>
          </p:nvSpPr>
          <p:spPr>
            <a:xfrm>
              <a:off x="6740638" y="3719099"/>
              <a:ext cx="176335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π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63" name="Rectangle 112"/>
            <p:cNvSpPr/>
            <p:nvPr/>
          </p:nvSpPr>
          <p:spPr>
            <a:xfrm>
              <a:off x="96919" y="4123271"/>
              <a:ext cx="150686" cy="18466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64" name="Rectangle 113"/>
            <p:cNvSpPr/>
            <p:nvPr/>
          </p:nvSpPr>
          <p:spPr>
            <a:xfrm>
              <a:off x="418083" y="4123271"/>
              <a:ext cx="150686" cy="18466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65" name="Rectangle 114"/>
            <p:cNvSpPr/>
            <p:nvPr/>
          </p:nvSpPr>
          <p:spPr>
            <a:xfrm>
              <a:off x="649929" y="4123271"/>
              <a:ext cx="150686" cy="18466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66" name="Rectangle 115"/>
            <p:cNvSpPr/>
            <p:nvPr/>
          </p:nvSpPr>
          <p:spPr>
            <a:xfrm>
              <a:off x="971093" y="4123271"/>
              <a:ext cx="150686" cy="18466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67" name="Rectangle 116"/>
            <p:cNvSpPr/>
            <p:nvPr/>
          </p:nvSpPr>
          <p:spPr>
            <a:xfrm>
              <a:off x="1206740" y="4123271"/>
              <a:ext cx="150686" cy="18466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68" name="Rectangle 117"/>
            <p:cNvSpPr/>
            <p:nvPr/>
          </p:nvSpPr>
          <p:spPr>
            <a:xfrm>
              <a:off x="1468992" y="4123271"/>
              <a:ext cx="150686" cy="18466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69" name="Rectangle 118"/>
            <p:cNvSpPr/>
            <p:nvPr/>
          </p:nvSpPr>
          <p:spPr>
            <a:xfrm>
              <a:off x="1748347" y="4123271"/>
              <a:ext cx="150686" cy="18466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70" name="Rectangle 119"/>
            <p:cNvSpPr/>
            <p:nvPr/>
          </p:nvSpPr>
          <p:spPr>
            <a:xfrm>
              <a:off x="2069511" y="4123271"/>
              <a:ext cx="150686" cy="18466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71" name="Rectangle 120"/>
            <p:cNvSpPr/>
            <p:nvPr/>
          </p:nvSpPr>
          <p:spPr>
            <a:xfrm>
              <a:off x="2346966" y="4123271"/>
              <a:ext cx="150686" cy="18466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72" name="Rectangle 121"/>
            <p:cNvSpPr/>
            <p:nvPr/>
          </p:nvSpPr>
          <p:spPr>
            <a:xfrm>
              <a:off x="2582613" y="4123271"/>
              <a:ext cx="150686" cy="18466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73" name="Rectangle 122"/>
            <p:cNvSpPr/>
            <p:nvPr/>
          </p:nvSpPr>
          <p:spPr>
            <a:xfrm>
              <a:off x="2903777" y="4123271"/>
              <a:ext cx="150686" cy="18466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74" name="Rectangle 123"/>
            <p:cNvSpPr/>
            <p:nvPr/>
          </p:nvSpPr>
          <p:spPr>
            <a:xfrm>
              <a:off x="3137523" y="4123271"/>
              <a:ext cx="150686" cy="18466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75" name="Rectangle 124"/>
            <p:cNvSpPr/>
            <p:nvPr/>
          </p:nvSpPr>
          <p:spPr>
            <a:xfrm>
              <a:off x="3462487" y="4123271"/>
              <a:ext cx="150686" cy="18466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76" name="Rectangle 125"/>
            <p:cNvSpPr/>
            <p:nvPr/>
          </p:nvSpPr>
          <p:spPr>
            <a:xfrm>
              <a:off x="3741843" y="4123271"/>
              <a:ext cx="150686" cy="18466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77" name="Rectangle 126"/>
            <p:cNvSpPr/>
            <p:nvPr/>
          </p:nvSpPr>
          <p:spPr>
            <a:xfrm>
              <a:off x="4021198" y="4123271"/>
              <a:ext cx="150686" cy="18466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78" name="Rectangle 127"/>
            <p:cNvSpPr/>
            <p:nvPr/>
          </p:nvSpPr>
          <p:spPr>
            <a:xfrm>
              <a:off x="4235941" y="4123271"/>
              <a:ext cx="150686" cy="18466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79" name="Rectangle 128"/>
            <p:cNvSpPr/>
            <p:nvPr/>
          </p:nvSpPr>
          <p:spPr>
            <a:xfrm>
              <a:off x="4515296" y="4123271"/>
              <a:ext cx="150686" cy="18466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80" name="Rectangle 129"/>
            <p:cNvSpPr/>
            <p:nvPr/>
          </p:nvSpPr>
          <p:spPr>
            <a:xfrm>
              <a:off x="4840261" y="4123271"/>
              <a:ext cx="150686" cy="18466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81" name="Rectangle 130"/>
            <p:cNvSpPr/>
            <p:nvPr/>
          </p:nvSpPr>
          <p:spPr>
            <a:xfrm>
              <a:off x="5119616" y="4123271"/>
              <a:ext cx="150686" cy="18466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82" name="Rectangle 131"/>
            <p:cNvSpPr/>
            <p:nvPr/>
          </p:nvSpPr>
          <p:spPr>
            <a:xfrm>
              <a:off x="5349562" y="4123271"/>
              <a:ext cx="150686" cy="18466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83" name="Rectangle 132"/>
            <p:cNvSpPr/>
            <p:nvPr/>
          </p:nvSpPr>
          <p:spPr>
            <a:xfrm>
              <a:off x="5628918" y="4123271"/>
              <a:ext cx="150686" cy="18466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84" name="Rectangle 133"/>
            <p:cNvSpPr/>
            <p:nvPr/>
          </p:nvSpPr>
          <p:spPr>
            <a:xfrm>
              <a:off x="5908273" y="4123271"/>
              <a:ext cx="150686" cy="18466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85" name="Rectangle 134"/>
            <p:cNvSpPr/>
            <p:nvPr/>
          </p:nvSpPr>
          <p:spPr>
            <a:xfrm>
              <a:off x="6187628" y="4123271"/>
              <a:ext cx="150686" cy="18466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86" name="Rectangle 135"/>
            <p:cNvSpPr/>
            <p:nvPr/>
          </p:nvSpPr>
          <p:spPr>
            <a:xfrm>
              <a:off x="6508792" y="4123271"/>
              <a:ext cx="150686" cy="18466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87" name="Rectangle 136"/>
            <p:cNvSpPr/>
            <p:nvPr/>
          </p:nvSpPr>
          <p:spPr>
            <a:xfrm>
              <a:off x="6786247" y="4123271"/>
              <a:ext cx="150686" cy="18466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88" name="Rectangle 137"/>
            <p:cNvSpPr/>
            <p:nvPr/>
          </p:nvSpPr>
          <p:spPr>
            <a:xfrm>
              <a:off x="1571639" y="5986494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89" name="Rectangle 138"/>
            <p:cNvSpPr/>
            <p:nvPr/>
          </p:nvSpPr>
          <p:spPr>
            <a:xfrm>
              <a:off x="4929298" y="6057932"/>
              <a:ext cx="15068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90" name="Line 139"/>
            <p:cNvSpPr/>
            <p:nvPr/>
          </p:nvSpPr>
          <p:spPr>
            <a:xfrm flipH="1">
              <a:off x="0" y="6343684"/>
              <a:ext cx="3323760" cy="370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291" name="Line 140"/>
            <p:cNvSpPr/>
            <p:nvPr/>
          </p:nvSpPr>
          <p:spPr>
            <a:xfrm flipH="1">
              <a:off x="3286188" y="6057932"/>
              <a:ext cx="45719" cy="28575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292" name="Line 141"/>
            <p:cNvSpPr/>
            <p:nvPr/>
          </p:nvSpPr>
          <p:spPr>
            <a:xfrm flipH="1">
              <a:off x="3286188" y="6057932"/>
              <a:ext cx="3603115" cy="370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293" name="Rectangle 142"/>
            <p:cNvSpPr/>
            <p:nvPr/>
          </p:nvSpPr>
          <p:spPr>
            <a:xfrm>
              <a:off x="3720939" y="6437060"/>
              <a:ext cx="676483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sz="200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00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en-US" sz="200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94" name="Rectangle 143"/>
            <p:cNvSpPr/>
            <p:nvPr/>
          </p:nvSpPr>
          <p:spPr>
            <a:xfrm>
              <a:off x="7146551" y="1742107"/>
              <a:ext cx="1323965" cy="3263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(1)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信息码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95" name="Rectangle 144"/>
            <p:cNvSpPr/>
            <p:nvPr/>
          </p:nvSpPr>
          <p:spPr>
            <a:xfrm>
              <a:off x="7146551" y="2259587"/>
              <a:ext cx="1214719" cy="3263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(2)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伪码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96" name="Rectangle 145"/>
            <p:cNvSpPr/>
            <p:nvPr/>
          </p:nvSpPr>
          <p:spPr>
            <a:xfrm>
              <a:off x="7174382" y="2901435"/>
              <a:ext cx="1367534" cy="3263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(3)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发送序列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97" name="Rectangle 146"/>
            <p:cNvSpPr/>
            <p:nvPr/>
          </p:nvSpPr>
          <p:spPr>
            <a:xfrm>
              <a:off x="7102872" y="3710002"/>
              <a:ext cx="1887688" cy="3263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(4)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发端信号相位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98" name="Rectangle 147"/>
            <p:cNvSpPr/>
            <p:nvPr/>
          </p:nvSpPr>
          <p:spPr>
            <a:xfrm>
              <a:off x="7023097" y="4249759"/>
              <a:ext cx="204827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(5)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收端载波相位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99" name="Rectangle 148"/>
            <p:cNvSpPr/>
            <p:nvPr/>
          </p:nvSpPr>
          <p:spPr>
            <a:xfrm>
              <a:off x="7102424" y="4713309"/>
              <a:ext cx="1367534" cy="3263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(6)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解调信息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300" name="Rectangle 149"/>
            <p:cNvSpPr/>
            <p:nvPr/>
          </p:nvSpPr>
          <p:spPr>
            <a:xfrm>
              <a:off x="6846879" y="6129370"/>
              <a:ext cx="2194582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(8)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抽样判决信息码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301" name="Rectangle 149"/>
          <p:cNvSpPr/>
          <p:nvPr/>
        </p:nvSpPr>
        <p:spPr>
          <a:xfrm>
            <a:off x="7192963" y="5432425"/>
            <a:ext cx="1335087" cy="3270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(7)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解码信息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302" name="Rectangle 144"/>
          <p:cNvSpPr/>
          <p:nvPr/>
        </p:nvSpPr>
        <p:spPr>
          <a:xfrm>
            <a:off x="7150100" y="4983163"/>
            <a:ext cx="1335088" cy="3254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p>
            <a:pPr algn="ctr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本地伪码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303" name="AutoShape 294"/>
          <p:cNvSpPr/>
          <p:nvPr/>
        </p:nvSpPr>
        <p:spPr>
          <a:xfrm>
            <a:off x="2357438" y="4143375"/>
            <a:ext cx="1714500" cy="357188"/>
          </a:xfrm>
          <a:prstGeom prst="wedgeRoundRectCallout">
            <a:avLst>
              <a:gd name="adj1" fmla="val -76931"/>
              <a:gd name="adj2" fmla="val 11144"/>
              <a:gd name="adj3" fmla="val 16667"/>
            </a:avLst>
          </a:prstGeom>
          <a:solidFill>
            <a:schemeClr val="accent1">
              <a:alpha val="74901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0--0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1--π</a:t>
            </a: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304" name="AutoShape 294"/>
          <p:cNvSpPr/>
          <p:nvPr/>
        </p:nvSpPr>
        <p:spPr>
          <a:xfrm>
            <a:off x="873125" y="6319838"/>
            <a:ext cx="1771650" cy="428625"/>
          </a:xfrm>
          <a:prstGeom prst="wedgeRoundRectCallout">
            <a:avLst>
              <a:gd name="adj1" fmla="val 102722"/>
              <a:gd name="adj2" fmla="val -223185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相位模糊问题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305" name="AutoShape 294"/>
          <p:cNvSpPr/>
          <p:nvPr/>
        </p:nvSpPr>
        <p:spPr>
          <a:xfrm>
            <a:off x="8620125" y="4610100"/>
            <a:ext cx="454025" cy="698500"/>
          </a:xfrm>
          <a:prstGeom prst="wedgeRoundRectCallout">
            <a:avLst>
              <a:gd name="adj1" fmla="val -76931"/>
              <a:gd name="adj2" fmla="val 11144"/>
              <a:gd name="adj3" fmla="val 16667"/>
            </a:avLst>
          </a:prstGeom>
          <a:solidFill>
            <a:schemeClr val="accent1">
              <a:alpha val="74901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异或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177" name="Group 129"/>
          <p:cNvGrpSpPr/>
          <p:nvPr/>
        </p:nvGrpSpPr>
        <p:grpSpPr>
          <a:xfrm>
            <a:off x="0" y="1412875"/>
            <a:ext cx="9144000" cy="2389188"/>
            <a:chOff x="0" y="890"/>
            <a:chExt cx="5760" cy="1505"/>
          </a:xfrm>
        </p:grpSpPr>
        <p:sp>
          <p:nvSpPr>
            <p:cNvPr id="50178" name="Rectangle 96"/>
            <p:cNvSpPr/>
            <p:nvPr/>
          </p:nvSpPr>
          <p:spPr>
            <a:xfrm>
              <a:off x="0" y="890"/>
              <a:ext cx="5760" cy="1483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179" name="Group 124"/>
            <p:cNvGrpSpPr/>
            <p:nvPr/>
          </p:nvGrpSpPr>
          <p:grpSpPr>
            <a:xfrm>
              <a:off x="43" y="1723"/>
              <a:ext cx="5714" cy="508"/>
              <a:chOff x="40" y="1315"/>
              <a:chExt cx="5286" cy="508"/>
            </a:xfrm>
          </p:grpSpPr>
          <p:pic>
            <p:nvPicPr>
              <p:cNvPr id="50180" name="Picture 101" descr="扩谱特性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0" y="1315"/>
                <a:ext cx="5286" cy="468"/>
              </a:xfrm>
              <a:prstGeom prst="rect">
                <a:avLst/>
              </a:prstGeom>
              <a:solidFill>
                <a:srgbClr val="CCFFCC">
                  <a:alpha val="39998"/>
                </a:srgbClr>
              </a:solidFill>
              <a:ln w="9525">
                <a:noFill/>
              </a:ln>
            </p:spPr>
          </p:pic>
          <p:sp>
            <p:nvSpPr>
              <p:cNvPr id="50181" name="Text Box 102"/>
              <p:cNvSpPr txBox="1"/>
              <p:nvPr/>
            </p:nvSpPr>
            <p:spPr>
              <a:xfrm>
                <a:off x="4982" y="1593"/>
                <a:ext cx="257" cy="230"/>
              </a:xfrm>
              <a:prstGeom prst="rect">
                <a:avLst/>
              </a:prstGeom>
              <a:solidFill>
                <a:srgbClr val="CCFFCC">
                  <a:alpha val="39998"/>
                </a:srgbClr>
              </a:solidFill>
              <a:ln w="9525">
                <a:noFill/>
              </a:ln>
            </p:spPr>
            <p:txBody>
              <a:bodyPr anchor="t"/>
              <a:p>
                <a:pPr algn="just"/>
                <a:r>
                  <a:rPr lang="en-US" altLang="zh-CN" sz="2000" b="1" i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endParaRPr lang="en-US" altLang="zh-CN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50182" name="Picture 104" descr="输出向导-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9F9F9"/>
                </a:clrFrom>
                <a:clrTo>
                  <a:srgbClr val="F9F9F9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0" y="1343"/>
              <a:ext cx="5760" cy="1028"/>
            </a:xfrm>
            <a:prstGeom prst="rect">
              <a:avLst/>
            </a:prstGeom>
            <a:solidFill>
              <a:srgbClr val="CCFFCC">
                <a:alpha val="39998"/>
              </a:srgbClr>
            </a:solidFill>
            <a:ln w="9525">
              <a:noFill/>
            </a:ln>
          </p:spPr>
        </p:pic>
        <p:pic>
          <p:nvPicPr>
            <p:cNvPr id="50183" name="Picture 105" descr="输出向导-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522" y="1040"/>
              <a:ext cx="310" cy="979"/>
            </a:xfrm>
            <a:prstGeom prst="rect">
              <a:avLst/>
            </a:prstGeom>
            <a:solidFill>
              <a:srgbClr val="CCFFCC">
                <a:alpha val="39998"/>
              </a:srgbClr>
            </a:solidFill>
            <a:ln w="9525">
              <a:noFill/>
            </a:ln>
          </p:spPr>
        </p:pic>
        <p:sp>
          <p:nvSpPr>
            <p:cNvPr id="50184" name="Line 107"/>
            <p:cNvSpPr/>
            <p:nvPr/>
          </p:nvSpPr>
          <p:spPr>
            <a:xfrm>
              <a:off x="560" y="1591"/>
              <a:ext cx="4803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pSp>
          <p:nvGrpSpPr>
            <p:cNvPr id="50185" name="Group 108"/>
            <p:cNvGrpSpPr/>
            <p:nvPr/>
          </p:nvGrpSpPr>
          <p:grpSpPr>
            <a:xfrm>
              <a:off x="273" y="940"/>
              <a:ext cx="5210" cy="1077"/>
              <a:chOff x="2610" y="5565"/>
              <a:chExt cx="6540" cy="1965"/>
            </a:xfrm>
          </p:grpSpPr>
          <p:sp>
            <p:nvSpPr>
              <p:cNvPr id="50186" name="Line 109"/>
              <p:cNvSpPr/>
              <p:nvPr/>
            </p:nvSpPr>
            <p:spPr>
              <a:xfrm flipV="1">
                <a:off x="5832" y="5565"/>
                <a:ext cx="0" cy="1965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0187" name="Line 110"/>
              <p:cNvSpPr/>
              <p:nvPr/>
            </p:nvSpPr>
            <p:spPr>
              <a:xfrm flipV="1">
                <a:off x="2610" y="7530"/>
                <a:ext cx="6540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50188" name="Text Box 112"/>
            <p:cNvSpPr txBox="1"/>
            <p:nvPr/>
          </p:nvSpPr>
          <p:spPr>
            <a:xfrm>
              <a:off x="498" y="1622"/>
              <a:ext cx="1626" cy="230"/>
            </a:xfrm>
            <a:prstGeom prst="rect">
              <a:avLst/>
            </a:prstGeom>
            <a:solidFill>
              <a:srgbClr val="CCFFCC">
                <a:alpha val="39998"/>
              </a:srgbClr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宽带干扰功率谱密度</a:t>
              </a:r>
              <a:endParaRPr lang="zh-CN" alt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89" name="Text Box 113"/>
            <p:cNvSpPr txBox="1"/>
            <p:nvPr/>
          </p:nvSpPr>
          <p:spPr>
            <a:xfrm>
              <a:off x="3878" y="1298"/>
              <a:ext cx="1626" cy="230"/>
            </a:xfrm>
            <a:prstGeom prst="rect">
              <a:avLst/>
            </a:prstGeom>
            <a:solidFill>
              <a:srgbClr val="CCFFCC">
                <a:alpha val="39998"/>
              </a:srgbClr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白噪声功率谱密度</a:t>
              </a:r>
              <a:endPara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90" name="Text Box 114"/>
            <p:cNvSpPr txBox="1"/>
            <p:nvPr/>
          </p:nvSpPr>
          <p:spPr>
            <a:xfrm>
              <a:off x="916" y="1121"/>
              <a:ext cx="1625" cy="230"/>
            </a:xfrm>
            <a:prstGeom prst="rect">
              <a:avLst/>
            </a:prstGeom>
            <a:solidFill>
              <a:srgbClr val="CCFFCC">
                <a:alpha val="39998"/>
              </a:srgbClr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sz="2000" b="1" dirty="0">
                  <a:solidFill>
                    <a:srgbClr val="AE048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窄带干扰功率谱密度</a:t>
              </a:r>
              <a:endParaRPr lang="zh-CN" altLang="en-US" sz="2000" b="1" dirty="0">
                <a:solidFill>
                  <a:srgbClr val="AE048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91" name="Text Box 115"/>
            <p:cNvSpPr txBox="1"/>
            <p:nvPr/>
          </p:nvSpPr>
          <p:spPr>
            <a:xfrm>
              <a:off x="3307" y="1614"/>
              <a:ext cx="2022" cy="230"/>
            </a:xfrm>
            <a:prstGeom prst="rect">
              <a:avLst/>
            </a:prstGeom>
            <a:solidFill>
              <a:srgbClr val="CCFFCC">
                <a:alpha val="39998"/>
              </a:srgbClr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有用信号</a:t>
              </a:r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lang="en-US" altLang="zh-CN" sz="2000" b="1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(t)</a:t>
              </a:r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功率谱密度</a:t>
              </a:r>
              <a:endPara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92" name="Line 116"/>
            <p:cNvSpPr/>
            <p:nvPr/>
          </p:nvSpPr>
          <p:spPr>
            <a:xfrm>
              <a:off x="2171" y="1318"/>
              <a:ext cx="407" cy="10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193" name="Line 117"/>
            <p:cNvSpPr/>
            <p:nvPr/>
          </p:nvSpPr>
          <p:spPr>
            <a:xfrm flipH="1">
              <a:off x="3593" y="1474"/>
              <a:ext cx="275" cy="9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194" name="Line 118"/>
            <p:cNvSpPr/>
            <p:nvPr/>
          </p:nvSpPr>
          <p:spPr>
            <a:xfrm flipH="1">
              <a:off x="3090" y="1737"/>
              <a:ext cx="324" cy="13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195" name="Line 119"/>
            <p:cNvSpPr/>
            <p:nvPr/>
          </p:nvSpPr>
          <p:spPr>
            <a:xfrm>
              <a:off x="1933" y="1754"/>
              <a:ext cx="286" cy="7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196" name="Text Box 120"/>
            <p:cNvSpPr txBox="1"/>
            <p:nvPr/>
          </p:nvSpPr>
          <p:spPr>
            <a:xfrm>
              <a:off x="3903" y="1984"/>
              <a:ext cx="515" cy="230"/>
            </a:xfrm>
            <a:prstGeom prst="rect">
              <a:avLst/>
            </a:prstGeom>
            <a:solidFill>
              <a:srgbClr val="CCFFCC">
                <a:alpha val="39998"/>
              </a:srgbClr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en-US" altLang="zh-CN" sz="2000" b="1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2000" b="1" i="1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en-US" altLang="zh-CN" sz="2000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97" name="Text Box 121"/>
            <p:cNvSpPr txBox="1"/>
            <p:nvPr/>
          </p:nvSpPr>
          <p:spPr>
            <a:xfrm>
              <a:off x="2576" y="1976"/>
              <a:ext cx="514" cy="230"/>
            </a:xfrm>
            <a:prstGeom prst="rect">
              <a:avLst/>
            </a:prstGeom>
            <a:solidFill>
              <a:srgbClr val="CCFFCC">
                <a:alpha val="39998"/>
              </a:srgbClr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en-US" altLang="zh-CN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2000" b="1" i="1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98" name="Text Box 122"/>
            <p:cNvSpPr txBox="1"/>
            <p:nvPr/>
          </p:nvSpPr>
          <p:spPr>
            <a:xfrm>
              <a:off x="1965" y="2140"/>
              <a:ext cx="1712" cy="255"/>
            </a:xfrm>
            <a:prstGeom prst="rect">
              <a:avLst/>
            </a:prstGeom>
            <a:solidFill>
              <a:srgbClr val="CCFFCC">
                <a:alpha val="39998"/>
              </a:srgbClr>
            </a:solidFill>
            <a:ln w="9525">
              <a:noFill/>
            </a:ln>
          </p:spPr>
          <p:txBody>
            <a:bodyPr anchor="t"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(a) </a:t>
              </a:r>
              <a:r>
                <a:rPr lang="zh-CN" altLang="en-US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解扩前的功率谱</a:t>
              </a:r>
              <a:endPara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99" name="Text Box 123"/>
            <p:cNvSpPr txBox="1"/>
            <p:nvPr/>
          </p:nvSpPr>
          <p:spPr>
            <a:xfrm>
              <a:off x="2781" y="1815"/>
              <a:ext cx="357" cy="238"/>
            </a:xfrm>
            <a:prstGeom prst="rect">
              <a:avLst/>
            </a:prstGeom>
            <a:solidFill>
              <a:srgbClr val="CCFFCC">
                <a:alpha val="39998"/>
              </a:srgbClr>
            </a:solidFill>
            <a:ln w="9525">
              <a:noFill/>
            </a:ln>
          </p:spPr>
          <p:txBody>
            <a:bodyPr anchor="t"/>
            <a:p>
              <a:pPr algn="just"/>
              <a:r>
                <a:rPr lang="en-US" altLang="zh-CN" sz="2000" b="1" i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200" name="Rectangle 2"/>
          <p:cNvSpPr>
            <a:spLocks noGrp="1"/>
          </p:cNvSpPr>
          <p:nvPr>
            <p:ph type="title"/>
          </p:nvPr>
        </p:nvSpPr>
        <p:spPr>
          <a:xfrm>
            <a:off x="1547813" y="549275"/>
            <a:ext cx="2592387" cy="576263"/>
          </a:xfrm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解扩原理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201" name="Group 133"/>
          <p:cNvGrpSpPr/>
          <p:nvPr/>
        </p:nvGrpSpPr>
        <p:grpSpPr>
          <a:xfrm>
            <a:off x="-4762" y="4060825"/>
            <a:ext cx="9144000" cy="2592388"/>
            <a:chOff x="0" y="2432"/>
            <a:chExt cx="5760" cy="1633"/>
          </a:xfrm>
        </p:grpSpPr>
        <p:grpSp>
          <p:nvGrpSpPr>
            <p:cNvPr id="50202" name="Group 128"/>
            <p:cNvGrpSpPr/>
            <p:nvPr/>
          </p:nvGrpSpPr>
          <p:grpSpPr>
            <a:xfrm>
              <a:off x="0" y="2432"/>
              <a:ext cx="5760" cy="1633"/>
              <a:chOff x="0" y="2432"/>
              <a:chExt cx="5760" cy="1633"/>
            </a:xfrm>
          </p:grpSpPr>
          <p:pic>
            <p:nvPicPr>
              <p:cNvPr id="50203" name="Picture 93" descr="输出向导-1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9F9F9"/>
                  </a:clrFrom>
                  <a:clrTo>
                    <a:srgbClr val="F9F9F9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0" y="2866"/>
                <a:ext cx="5608" cy="117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50204" name="Rectangle 66"/>
              <p:cNvSpPr/>
              <p:nvPr/>
            </p:nvSpPr>
            <p:spPr>
              <a:xfrm>
                <a:off x="0" y="2432"/>
                <a:ext cx="5760" cy="1633"/>
              </a:xfrm>
              <a:prstGeom prst="rect">
                <a:avLst/>
              </a:prstGeom>
              <a:solidFill>
                <a:srgbClr val="CCFFFF">
                  <a:alpha val="39998"/>
                </a:srgbClr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205" name="Text Box 70"/>
              <p:cNvSpPr txBox="1"/>
              <p:nvPr/>
            </p:nvSpPr>
            <p:spPr>
              <a:xfrm>
                <a:off x="2064" y="3838"/>
                <a:ext cx="1680" cy="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 algn="ctr"/>
                <a:r>
                  <a:rPr lang="en-US" altLang="zh-CN" sz="2000" b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(b) 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解扩后的功率谱</a:t>
                </a:r>
                <a:endParaRPr lang="zh-CN" altLang="en-US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206" name="Text Box 71"/>
              <p:cNvSpPr txBox="1"/>
              <p:nvPr/>
            </p:nvSpPr>
            <p:spPr>
              <a:xfrm>
                <a:off x="5231" y="3605"/>
                <a:ext cx="315" cy="18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 algn="just"/>
                <a:r>
                  <a:rPr lang="en-US" altLang="zh-CN" sz="2000" b="1" i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endParaRPr lang="en-US" altLang="zh-CN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207" name="Text Box 74"/>
              <p:cNvSpPr txBox="1"/>
              <p:nvPr/>
            </p:nvSpPr>
            <p:spPr>
              <a:xfrm>
                <a:off x="3150" y="2659"/>
                <a:ext cx="2027" cy="2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 algn="just"/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有用信号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en-US" altLang="zh-CN" sz="2000" b="1" baseline="-250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(t)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功率谱密度</a:t>
                </a:r>
                <a:endPara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208" name="Line 75"/>
              <p:cNvSpPr/>
              <p:nvPr/>
            </p:nvSpPr>
            <p:spPr>
              <a:xfrm flipH="1">
                <a:off x="2828" y="2788"/>
                <a:ext cx="372" cy="15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0209" name="Text Box 77"/>
              <p:cNvSpPr txBox="1"/>
              <p:nvPr/>
            </p:nvSpPr>
            <p:spPr>
              <a:xfrm>
                <a:off x="3368" y="3182"/>
                <a:ext cx="1593" cy="2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 algn="just"/>
                <a:r>
                  <a:rPr lang="zh-CN" altLang="en-US" sz="2000" b="1" dirty="0">
                    <a:solidFill>
                      <a:srgbClr val="AE048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窄带干扰功率谱密度</a:t>
                </a:r>
                <a:endParaRPr lang="zh-CN" altLang="en-US" sz="2000" b="1" dirty="0">
                  <a:solidFill>
                    <a:srgbClr val="AE048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210" name="Line 78"/>
              <p:cNvSpPr/>
              <p:nvPr/>
            </p:nvSpPr>
            <p:spPr>
              <a:xfrm flipH="1">
                <a:off x="3096" y="3332"/>
                <a:ext cx="320" cy="23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pSp>
            <p:nvGrpSpPr>
              <p:cNvPr id="50211" name="Group 79"/>
              <p:cNvGrpSpPr/>
              <p:nvPr/>
            </p:nvGrpSpPr>
            <p:grpSpPr>
              <a:xfrm>
                <a:off x="3964" y="2886"/>
                <a:ext cx="1770" cy="262"/>
                <a:chOff x="6778" y="9240"/>
                <a:chExt cx="2266" cy="420"/>
              </a:xfrm>
            </p:grpSpPr>
            <p:sp>
              <p:nvSpPr>
                <p:cNvPr id="50212" name="Text Box 80"/>
                <p:cNvSpPr txBox="1"/>
                <p:nvPr/>
              </p:nvSpPr>
              <p:spPr>
                <a:xfrm>
                  <a:off x="7004" y="9240"/>
                  <a:ext cx="2040" cy="42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zh-CN" altLang="en-US" sz="2000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白噪声功率谱密度</a:t>
                  </a:r>
                  <a:endParaRPr lang="zh-CN" altLang="en-US" sz="20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213" name="Line 81"/>
                <p:cNvSpPr/>
                <p:nvPr/>
              </p:nvSpPr>
              <p:spPr>
                <a:xfrm flipH="1">
                  <a:off x="6778" y="9465"/>
                  <a:ext cx="346" cy="16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50214" name="Group 82"/>
              <p:cNvGrpSpPr/>
              <p:nvPr/>
            </p:nvGrpSpPr>
            <p:grpSpPr>
              <a:xfrm>
                <a:off x="499" y="3163"/>
                <a:ext cx="1687" cy="263"/>
                <a:chOff x="2894" y="9735"/>
                <a:chExt cx="2160" cy="420"/>
              </a:xfrm>
            </p:grpSpPr>
            <p:sp>
              <p:nvSpPr>
                <p:cNvPr id="50215" name="Text Box 83"/>
                <p:cNvSpPr txBox="1"/>
                <p:nvPr/>
              </p:nvSpPr>
              <p:spPr>
                <a:xfrm>
                  <a:off x="2894" y="9735"/>
                  <a:ext cx="2040" cy="42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zh-CN" altLang="en-US" sz="2000" b="1" dirty="0">
                      <a:solidFill>
                        <a:srgbClr val="00B0F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宽带干扰功率谱密度</a:t>
                  </a:r>
                  <a:endParaRPr lang="zh-CN" altLang="en-US" sz="2000" b="1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216" name="Line 84"/>
                <p:cNvSpPr/>
                <p:nvPr/>
              </p:nvSpPr>
              <p:spPr>
                <a:xfrm>
                  <a:off x="4694" y="9975"/>
                  <a:ext cx="360" cy="13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50217" name="Group 85"/>
              <p:cNvGrpSpPr/>
              <p:nvPr/>
            </p:nvGrpSpPr>
            <p:grpSpPr>
              <a:xfrm>
                <a:off x="232" y="2478"/>
                <a:ext cx="5107" cy="1146"/>
                <a:chOff x="2610" y="5565"/>
                <a:chExt cx="6540" cy="1965"/>
              </a:xfrm>
            </p:grpSpPr>
            <p:sp>
              <p:nvSpPr>
                <p:cNvPr id="50218" name="Line 86"/>
                <p:cNvSpPr/>
                <p:nvPr/>
              </p:nvSpPr>
              <p:spPr>
                <a:xfrm>
                  <a:off x="2970" y="6753"/>
                  <a:ext cx="6030" cy="0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50219" name="Group 87"/>
                <p:cNvGrpSpPr/>
                <p:nvPr/>
              </p:nvGrpSpPr>
              <p:grpSpPr>
                <a:xfrm>
                  <a:off x="2610" y="5565"/>
                  <a:ext cx="6540" cy="1965"/>
                  <a:chOff x="2610" y="5565"/>
                  <a:chExt cx="6540" cy="1965"/>
                </a:xfrm>
              </p:grpSpPr>
              <p:sp>
                <p:nvSpPr>
                  <p:cNvPr id="50220" name="Line 88"/>
                  <p:cNvSpPr/>
                  <p:nvPr/>
                </p:nvSpPr>
                <p:spPr>
                  <a:xfrm flipV="1">
                    <a:off x="5832" y="5565"/>
                    <a:ext cx="0" cy="1965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50221" name="Line 89"/>
                  <p:cNvSpPr/>
                  <p:nvPr/>
                </p:nvSpPr>
                <p:spPr>
                  <a:xfrm flipV="1">
                    <a:off x="2610" y="7530"/>
                    <a:ext cx="6540" cy="0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  <p:sp>
            <p:nvSpPr>
              <p:cNvPr id="50222" name="Text Box 90"/>
              <p:cNvSpPr txBox="1"/>
              <p:nvPr/>
            </p:nvSpPr>
            <p:spPr>
              <a:xfrm>
                <a:off x="2499" y="3612"/>
                <a:ext cx="504" cy="2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 algn="just"/>
                <a:r>
                  <a:rPr lang="en-US" altLang="zh-CN" sz="20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2B</a:t>
                </a:r>
                <a:r>
                  <a:rPr lang="en-US" altLang="zh-CN" sz="2000" b="1" baseline="-25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en-US" altLang="zh-CN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223" name="Text Box 91"/>
              <p:cNvSpPr txBox="1"/>
              <p:nvPr/>
            </p:nvSpPr>
            <p:spPr>
              <a:xfrm>
                <a:off x="3789" y="3586"/>
                <a:ext cx="506" cy="2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pPr algn="just"/>
                <a:r>
                  <a:rPr lang="en-US" altLang="zh-CN" sz="20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en-US" altLang="zh-CN" sz="2000" b="1" baseline="-25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 </a:t>
                </a:r>
                <a:endParaRPr lang="en-US" altLang="zh-CN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50224" name="Picture 94" descr="输出向导-2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590" y="2568"/>
                <a:ext cx="303" cy="1049"/>
              </a:xfrm>
              <a:prstGeom prst="rect">
                <a:avLst/>
              </a:prstGeom>
              <a:noFill/>
              <a:ln w="19050">
                <a:noFill/>
              </a:ln>
            </p:spPr>
          </p:pic>
          <p:sp>
            <p:nvSpPr>
              <p:cNvPr id="50225" name="Rectangle 126"/>
              <p:cNvSpPr/>
              <p:nvPr/>
            </p:nvSpPr>
            <p:spPr>
              <a:xfrm>
                <a:off x="2708" y="3400"/>
                <a:ext cx="249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en-US" altLang="zh-CN" sz="2000" b="1" i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en-US" altLang="zh-CN" sz="2000" b="1" i="1" baseline="-25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en-US" altLang="zh-CN" sz="2000" b="1" i="1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0226" name="Freeform 132"/>
            <p:cNvSpPr/>
            <p:nvPr/>
          </p:nvSpPr>
          <p:spPr>
            <a:xfrm>
              <a:off x="793" y="3475"/>
              <a:ext cx="3901" cy="152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273" y="137"/>
                </a:cxn>
                <a:cxn ang="0">
                  <a:pos x="681" y="91"/>
                </a:cxn>
                <a:cxn ang="0">
                  <a:pos x="1134" y="137"/>
                </a:cxn>
                <a:cxn ang="0">
                  <a:pos x="1951" y="0"/>
                </a:cxn>
                <a:cxn ang="0">
                  <a:pos x="2767" y="137"/>
                </a:cxn>
                <a:cxn ang="0">
                  <a:pos x="3176" y="46"/>
                </a:cxn>
                <a:cxn ang="0">
                  <a:pos x="3584" y="137"/>
                </a:cxn>
                <a:cxn ang="0">
                  <a:pos x="3901" y="91"/>
                </a:cxn>
              </a:cxnLst>
              <a:pathLst>
                <a:path w="3901" h="152">
                  <a:moveTo>
                    <a:pt x="0" y="91"/>
                  </a:moveTo>
                  <a:cubicBezTo>
                    <a:pt x="80" y="114"/>
                    <a:pt x="160" y="137"/>
                    <a:pt x="273" y="137"/>
                  </a:cubicBezTo>
                  <a:cubicBezTo>
                    <a:pt x="386" y="137"/>
                    <a:pt x="538" y="91"/>
                    <a:pt x="681" y="91"/>
                  </a:cubicBezTo>
                  <a:cubicBezTo>
                    <a:pt x="824" y="91"/>
                    <a:pt x="922" y="152"/>
                    <a:pt x="1134" y="137"/>
                  </a:cubicBezTo>
                  <a:cubicBezTo>
                    <a:pt x="1346" y="122"/>
                    <a:pt x="1679" y="0"/>
                    <a:pt x="1951" y="0"/>
                  </a:cubicBezTo>
                  <a:cubicBezTo>
                    <a:pt x="2223" y="0"/>
                    <a:pt x="2563" y="129"/>
                    <a:pt x="2767" y="137"/>
                  </a:cubicBezTo>
                  <a:cubicBezTo>
                    <a:pt x="2971" y="145"/>
                    <a:pt x="3040" y="46"/>
                    <a:pt x="3176" y="46"/>
                  </a:cubicBezTo>
                  <a:cubicBezTo>
                    <a:pt x="3312" y="46"/>
                    <a:pt x="3463" y="130"/>
                    <a:pt x="3584" y="137"/>
                  </a:cubicBezTo>
                  <a:cubicBezTo>
                    <a:pt x="3705" y="144"/>
                    <a:pt x="3848" y="99"/>
                    <a:pt x="3901" y="91"/>
                  </a:cubicBezTo>
                </a:path>
              </a:pathLst>
            </a:custGeom>
            <a:noFill/>
            <a:ln w="9525" cap="flat" cmpd="sng">
              <a:solidFill>
                <a:srgbClr val="AE048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2"/>
          <p:cNvSpPr>
            <a:spLocks noGrp="1"/>
          </p:cNvSpPr>
          <p:nvPr>
            <p:ph type="title"/>
          </p:nvPr>
        </p:nvSpPr>
        <p:spPr>
          <a:xfrm>
            <a:off x="260350" y="1428750"/>
            <a:ext cx="8510588" cy="3529013"/>
          </a:xfrm>
          <a:ln/>
        </p:spPr>
        <p:txBody>
          <a:bodyPr wrap="square" lIns="91440" tIns="45720" rIns="91440" bIns="45720" anchor="b"/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设：基带码元速率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=5k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比特，则：码元持续时间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=0.2ms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，带宽约等于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kHz 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，若选用的扩谱码片持续时间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=0.2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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，则扩谱后的基带信号带宽 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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5MHz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。扩谱使信号带宽增大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倍，故信号功率谱密度将降低至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1/1000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。因此，将信号隐藏在噪声和干扰下，若小部分的频谱分量受到衰落影响，将不会引起信号产生严重的失真，故具有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抗频率选择性衰落的能力</a:t>
            </a:r>
            <a:b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br>
              <a:rPr lang="zh-CN" altLang="en-US" sz="1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选择不同的扩谱码，可以使各个系统的用户在同一频段上工作而互不干扰，实现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码分复用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码分多址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2" name="Rectangle 4"/>
          <p:cNvSpPr/>
          <p:nvPr/>
        </p:nvSpPr>
        <p:spPr>
          <a:xfrm>
            <a:off x="1547813" y="620713"/>
            <a:ext cx="2667000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应用实例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1547813" y="692150"/>
            <a:ext cx="4595813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</a:t>
            </a:r>
            <a:r>
              <a:rPr kumimoji="1" lang="zh-CN" altLang="en-US" sz="2800" b="1" kern="1200" cap="none" spc="0" normalizeH="0" baseline="0" noProof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跳变频率扩谱</a:t>
            </a:r>
            <a:r>
              <a:rPr kumimoji="1" lang="zh-CN" altLang="en-US" sz="2800" b="1" kern="1200" cap="none" spc="0" normalizeH="0" baseline="0" noProof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方式</a:t>
            </a:r>
            <a:r>
              <a:rPr kumimoji="1" lang="en-US" altLang="zh-CN" sz="2800" b="1" kern="1200" cap="none" spc="0" normalizeH="0" baseline="0" noProof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</a:t>
            </a:r>
            <a:r>
              <a:rPr kumimoji="0" lang="en-US" altLang="zh-CN" sz="2800" b="1" kern="1200" cap="none" spc="0" normalizeH="0" baseline="0" noProof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FH</a:t>
            </a:r>
            <a:r>
              <a:rPr kumimoji="1" lang="en-US" altLang="zh-CN" sz="2800" b="1" kern="1200" cap="none" spc="0" normalizeH="0" baseline="0" noProof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1" lang="en-US" altLang="zh-CN" sz="2800" b="1" kern="1200" cap="none" spc="0" normalizeH="0" baseline="0" noProof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226" name="Text Box 4"/>
          <p:cNvSpPr txBox="1"/>
          <p:nvPr/>
        </p:nvSpPr>
        <p:spPr>
          <a:xfrm>
            <a:off x="2041525" y="6192838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endParaRPr lang="zh-CN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Text Box 5"/>
          <p:cNvSpPr txBox="1"/>
          <p:nvPr/>
        </p:nvSpPr>
        <p:spPr>
          <a:xfrm>
            <a:off x="2411413" y="6237288"/>
            <a:ext cx="4321175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 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12.3-3  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跳频系统原理框图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228" name="Group 222"/>
          <p:cNvGrpSpPr/>
          <p:nvPr/>
        </p:nvGrpSpPr>
        <p:grpSpPr>
          <a:xfrm>
            <a:off x="214313" y="2773363"/>
            <a:ext cx="8715375" cy="2513012"/>
            <a:chOff x="113" y="1071"/>
            <a:chExt cx="5035" cy="1242"/>
          </a:xfrm>
        </p:grpSpPr>
        <p:sp>
          <p:nvSpPr>
            <p:cNvPr id="52229" name="Rectangle 10"/>
            <p:cNvSpPr/>
            <p:nvPr/>
          </p:nvSpPr>
          <p:spPr>
            <a:xfrm>
              <a:off x="657" y="1344"/>
              <a:ext cx="590" cy="369"/>
            </a:xfrm>
            <a:prstGeom prst="rect">
              <a:avLst/>
            </a:prstGeom>
            <a:solidFill>
              <a:srgbClr val="00FFFF"/>
            </a:solidFill>
            <a:ln w="14351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</a:t>
              </a:r>
              <a:endPara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调制器</a:t>
              </a:r>
              <a:endPara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230" name="Rectangle 15"/>
            <p:cNvSpPr/>
            <p:nvPr/>
          </p:nvSpPr>
          <p:spPr>
            <a:xfrm>
              <a:off x="1474" y="1430"/>
              <a:ext cx="574" cy="233"/>
            </a:xfrm>
            <a:prstGeom prst="rect">
              <a:avLst/>
            </a:prstGeom>
            <a:solidFill>
              <a:srgbClr val="FFCC99"/>
            </a:solidFill>
            <a:ln w="14351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乘法器</a:t>
              </a:r>
              <a:endPara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231" name="Rectangle 24"/>
            <p:cNvSpPr/>
            <p:nvPr/>
          </p:nvSpPr>
          <p:spPr>
            <a:xfrm>
              <a:off x="113" y="1344"/>
              <a:ext cx="318" cy="369"/>
            </a:xfrm>
            <a:prstGeom prst="rect">
              <a:avLst/>
            </a:prstGeom>
            <a:solidFill>
              <a:srgbClr val="FF99CC"/>
            </a:solidFill>
            <a:ln w="14351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  源</a:t>
              </a:r>
              <a:endPara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232" name="Rectangle 34"/>
            <p:cNvSpPr/>
            <p:nvPr/>
          </p:nvSpPr>
          <p:spPr>
            <a:xfrm>
              <a:off x="4694" y="1344"/>
              <a:ext cx="454" cy="333"/>
            </a:xfrm>
            <a:prstGeom prst="rect">
              <a:avLst/>
            </a:prstGeom>
            <a:solidFill>
              <a:srgbClr val="00FFFF"/>
            </a:solidFill>
            <a:ln w="14351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检波</a:t>
              </a:r>
              <a:endPara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</a:t>
              </a:r>
              <a:endPara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233" name="Rectangle 39"/>
            <p:cNvSpPr/>
            <p:nvPr/>
          </p:nvSpPr>
          <p:spPr>
            <a:xfrm>
              <a:off x="3043" y="1389"/>
              <a:ext cx="558" cy="218"/>
            </a:xfrm>
            <a:prstGeom prst="rect">
              <a:avLst/>
            </a:prstGeom>
            <a:solidFill>
              <a:srgbClr val="C0C0C0"/>
            </a:solidFill>
            <a:ln w="14351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前端机</a:t>
              </a:r>
              <a:endPara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2234" name="Group 206"/>
            <p:cNvGrpSpPr/>
            <p:nvPr/>
          </p:nvGrpSpPr>
          <p:grpSpPr>
            <a:xfrm>
              <a:off x="2290" y="1071"/>
              <a:ext cx="693" cy="477"/>
              <a:chOff x="2061" y="1071"/>
              <a:chExt cx="693" cy="477"/>
            </a:xfrm>
          </p:grpSpPr>
          <p:sp>
            <p:nvSpPr>
              <p:cNvPr id="52235" name="Line 19"/>
              <p:cNvSpPr/>
              <p:nvPr/>
            </p:nvSpPr>
            <p:spPr>
              <a:xfrm>
                <a:off x="2109" y="1071"/>
                <a:ext cx="1" cy="470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2236" name="Line 20"/>
              <p:cNvSpPr/>
              <p:nvPr/>
            </p:nvSpPr>
            <p:spPr>
              <a:xfrm>
                <a:off x="2061" y="1078"/>
                <a:ext cx="122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2237" name="Line 21"/>
              <p:cNvSpPr/>
              <p:nvPr/>
            </p:nvSpPr>
            <p:spPr>
              <a:xfrm>
                <a:off x="2061" y="1078"/>
                <a:ext cx="61" cy="117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2238" name="Line 22"/>
              <p:cNvSpPr/>
              <p:nvPr/>
            </p:nvSpPr>
            <p:spPr>
              <a:xfrm flipH="1">
                <a:off x="2122" y="1078"/>
                <a:ext cx="61" cy="117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2239" name="Line 41"/>
              <p:cNvSpPr/>
              <p:nvPr/>
            </p:nvSpPr>
            <p:spPr>
              <a:xfrm>
                <a:off x="2694" y="1078"/>
                <a:ext cx="1" cy="470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2240" name="Line 42"/>
              <p:cNvSpPr/>
              <p:nvPr/>
            </p:nvSpPr>
            <p:spPr>
              <a:xfrm flipH="1">
                <a:off x="2633" y="1078"/>
                <a:ext cx="121" cy="1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2241" name="Line 43"/>
              <p:cNvSpPr/>
              <p:nvPr/>
            </p:nvSpPr>
            <p:spPr>
              <a:xfrm flipH="1">
                <a:off x="2694" y="1078"/>
                <a:ext cx="60" cy="117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2242" name="Line 44"/>
              <p:cNvSpPr/>
              <p:nvPr/>
            </p:nvSpPr>
            <p:spPr>
              <a:xfrm>
                <a:off x="2633" y="1078"/>
                <a:ext cx="61" cy="117"/>
              </a:xfrm>
              <a:prstGeom prst="line">
                <a:avLst/>
              </a:prstGeom>
              <a:ln w="14288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2243" name="Freeform 200"/>
              <p:cNvSpPr/>
              <p:nvPr/>
            </p:nvSpPr>
            <p:spPr>
              <a:xfrm>
                <a:off x="2243" y="1111"/>
                <a:ext cx="373" cy="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6" y="9"/>
                  </a:cxn>
                  <a:cxn ang="0">
                    <a:pos x="156" y="76"/>
                  </a:cxn>
                  <a:cxn ang="0">
                    <a:pos x="373" y="84"/>
                  </a:cxn>
                </a:cxnLst>
                <a:pathLst>
                  <a:path w="373" h="84">
                    <a:moveTo>
                      <a:pt x="0" y="0"/>
                    </a:moveTo>
                    <a:lnTo>
                      <a:pt x="226" y="9"/>
                    </a:lnTo>
                    <a:lnTo>
                      <a:pt x="156" y="76"/>
                    </a:lnTo>
                    <a:lnTo>
                      <a:pt x="373" y="84"/>
                    </a:lnTo>
                  </a:path>
                </a:pathLst>
              </a:custGeom>
              <a:noFill/>
              <a:ln w="14288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244" name="Freeform 201"/>
              <p:cNvSpPr/>
              <p:nvPr/>
            </p:nvSpPr>
            <p:spPr>
              <a:xfrm>
                <a:off x="2529" y="1170"/>
                <a:ext cx="113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26" y="25"/>
                  </a:cxn>
                  <a:cxn ang="0">
                    <a:pos x="0" y="0"/>
                  </a:cxn>
                  <a:cxn ang="0">
                    <a:pos x="113" y="25"/>
                  </a:cxn>
                  <a:cxn ang="0">
                    <a:pos x="0" y="42"/>
                  </a:cxn>
                </a:cxnLst>
                <a:pathLst>
                  <a:path w="113" h="42">
                    <a:moveTo>
                      <a:pt x="0" y="42"/>
                    </a:moveTo>
                    <a:lnTo>
                      <a:pt x="26" y="25"/>
                    </a:lnTo>
                    <a:lnTo>
                      <a:pt x="0" y="0"/>
                    </a:lnTo>
                    <a:lnTo>
                      <a:pt x="113" y="25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14288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2245" name="Rectangle 204"/>
            <p:cNvSpPr/>
            <p:nvPr/>
          </p:nvSpPr>
          <p:spPr>
            <a:xfrm>
              <a:off x="526" y="1979"/>
              <a:ext cx="631" cy="334"/>
            </a:xfrm>
            <a:prstGeom prst="rect">
              <a:avLst/>
            </a:prstGeom>
            <a:solidFill>
              <a:srgbClr val="99CCFF"/>
            </a:solidFill>
            <a:ln w="14351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伪噪声</a:t>
              </a:r>
              <a:endPara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发生器</a:t>
              </a:r>
              <a:endPara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246" name="Rectangle 205"/>
            <p:cNvSpPr/>
            <p:nvPr/>
          </p:nvSpPr>
          <p:spPr>
            <a:xfrm>
              <a:off x="1429" y="1979"/>
              <a:ext cx="635" cy="334"/>
            </a:xfrm>
            <a:prstGeom prst="rect">
              <a:avLst/>
            </a:prstGeom>
            <a:solidFill>
              <a:srgbClr val="CCFFCC"/>
            </a:solidFill>
            <a:ln w="14351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频率</a:t>
              </a:r>
              <a:endPara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合成器</a:t>
              </a:r>
              <a:endPara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247" name="Rectangle 208"/>
            <p:cNvSpPr/>
            <p:nvPr/>
          </p:nvSpPr>
          <p:spPr>
            <a:xfrm>
              <a:off x="3878" y="1389"/>
              <a:ext cx="574" cy="218"/>
            </a:xfrm>
            <a:prstGeom prst="rect">
              <a:avLst/>
            </a:prstGeom>
            <a:solidFill>
              <a:srgbClr val="FFCC99"/>
            </a:solidFill>
            <a:ln w="14351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乘法器</a:t>
              </a:r>
              <a:endPara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248" name="Rectangle 209"/>
            <p:cNvSpPr/>
            <p:nvPr/>
          </p:nvSpPr>
          <p:spPr>
            <a:xfrm>
              <a:off x="3879" y="1924"/>
              <a:ext cx="600" cy="347"/>
            </a:xfrm>
            <a:prstGeom prst="rect">
              <a:avLst/>
            </a:prstGeom>
            <a:solidFill>
              <a:srgbClr val="CCFFCC"/>
            </a:solidFill>
            <a:ln w="14351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频率</a:t>
              </a:r>
              <a:endPara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合成器</a:t>
              </a:r>
              <a:endPara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249" name="Rectangle 210"/>
            <p:cNvSpPr/>
            <p:nvPr/>
          </p:nvSpPr>
          <p:spPr>
            <a:xfrm>
              <a:off x="2919" y="1924"/>
              <a:ext cx="744" cy="346"/>
            </a:xfrm>
            <a:prstGeom prst="rect">
              <a:avLst/>
            </a:prstGeom>
            <a:solidFill>
              <a:srgbClr val="99CCFF"/>
            </a:solidFill>
            <a:ln w="14351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本地伪噪</a:t>
              </a:r>
              <a:endPara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声发生器</a:t>
              </a:r>
              <a:endPara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250" name="Line 211"/>
            <p:cNvSpPr/>
            <p:nvPr/>
          </p:nvSpPr>
          <p:spPr>
            <a:xfrm>
              <a:off x="431" y="1525"/>
              <a:ext cx="226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2251" name="Line 212"/>
            <p:cNvSpPr/>
            <p:nvPr/>
          </p:nvSpPr>
          <p:spPr>
            <a:xfrm>
              <a:off x="1247" y="1525"/>
              <a:ext cx="227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2252" name="Line 213"/>
            <p:cNvSpPr/>
            <p:nvPr/>
          </p:nvSpPr>
          <p:spPr>
            <a:xfrm>
              <a:off x="2064" y="1525"/>
              <a:ext cx="272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2253" name="Line 214"/>
            <p:cNvSpPr/>
            <p:nvPr/>
          </p:nvSpPr>
          <p:spPr>
            <a:xfrm>
              <a:off x="2925" y="1525"/>
              <a:ext cx="181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2254" name="Line 215"/>
            <p:cNvSpPr/>
            <p:nvPr/>
          </p:nvSpPr>
          <p:spPr>
            <a:xfrm>
              <a:off x="3606" y="1525"/>
              <a:ext cx="272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2255" name="Line 216"/>
            <p:cNvSpPr/>
            <p:nvPr/>
          </p:nvSpPr>
          <p:spPr>
            <a:xfrm>
              <a:off x="4468" y="1525"/>
              <a:ext cx="226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2256" name="Line 217"/>
            <p:cNvSpPr/>
            <p:nvPr/>
          </p:nvSpPr>
          <p:spPr>
            <a:xfrm>
              <a:off x="1156" y="2160"/>
              <a:ext cx="272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2257" name="Line 218"/>
            <p:cNvSpPr/>
            <p:nvPr/>
          </p:nvSpPr>
          <p:spPr>
            <a:xfrm flipH="1" flipV="1">
              <a:off x="1746" y="1661"/>
              <a:ext cx="0" cy="31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2258" name="Line 220"/>
            <p:cNvSpPr/>
            <p:nvPr/>
          </p:nvSpPr>
          <p:spPr>
            <a:xfrm flipH="1" flipV="1">
              <a:off x="4192" y="1607"/>
              <a:ext cx="1" cy="30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2259" name="Line 221"/>
            <p:cNvSpPr/>
            <p:nvPr/>
          </p:nvSpPr>
          <p:spPr>
            <a:xfrm>
              <a:off x="3684" y="2101"/>
              <a:ext cx="227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>
    <p:blinds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Text Box 2"/>
          <p:cNvSpPr txBox="1"/>
          <p:nvPr/>
        </p:nvSpPr>
        <p:spPr>
          <a:xfrm>
            <a:off x="317500" y="1428750"/>
            <a:ext cx="8424863" cy="4200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跳变时间扩谱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(Time Hopping Spread Spectrum)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又称为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跳时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该系统是用伪码序列来启闭信号的发射时刻和持续时间。该方式一般和其它方式混合使用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混合式扩频方式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在实际系统中，仅仅采用单一工作方式不能达到所希望的性能时，往往采用两种或两种以上工作方式的混合式扩频。如：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FH/DS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DS/TH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FH/TH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最常用的是直扩方式和跳频方式两种 </a:t>
            </a:r>
            <a:endParaRPr lang="zh-CN" altLang="en-US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250" name="Rectangle 3"/>
          <p:cNvSpPr/>
          <p:nvPr/>
        </p:nvSpPr>
        <p:spPr>
          <a:xfrm>
            <a:off x="1555750" y="679450"/>
            <a:ext cx="4125913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跳变时间扩谱方式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endParaRPr lang="en-US" altLang="zh-CN" sz="2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2"/>
          <p:cNvSpPr>
            <a:spLocks noGrp="1"/>
          </p:cNvSpPr>
          <p:nvPr>
            <p:ph type="title"/>
          </p:nvPr>
        </p:nvSpPr>
        <p:spPr>
          <a:xfrm>
            <a:off x="1476375" y="620713"/>
            <a:ext cx="2951163" cy="576262"/>
          </a:xfrm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扩谱码的同步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64581" name="Picture 5" descr="11A6T5"/>
          <p:cNvPicPr>
            <a:picLocks noChangeAspect="1"/>
          </p:cNvPicPr>
          <p:nvPr/>
        </p:nvPicPr>
        <p:blipFill>
          <a:blip r:embed="rId1"/>
          <a:srcRect r="9607" b="52699"/>
          <a:stretch>
            <a:fillRect/>
          </a:stretch>
        </p:blipFill>
        <p:spPr>
          <a:xfrm>
            <a:off x="34925" y="1428750"/>
            <a:ext cx="9074150" cy="24304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4582" name="Picture 6" descr="11A6T5"/>
          <p:cNvPicPr>
            <a:picLocks noChangeAspect="1"/>
          </p:cNvPicPr>
          <p:nvPr/>
        </p:nvPicPr>
        <p:blipFill>
          <a:blip r:embed="rId2"/>
          <a:srcRect t="49918"/>
          <a:stretch>
            <a:fillRect/>
          </a:stretch>
        </p:blipFill>
        <p:spPr>
          <a:xfrm>
            <a:off x="34925" y="3860800"/>
            <a:ext cx="9074150" cy="29416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Text Box 2"/>
          <p:cNvSpPr txBox="1"/>
          <p:nvPr/>
        </p:nvSpPr>
        <p:spPr>
          <a:xfrm>
            <a:off x="1476375" y="620713"/>
            <a:ext cx="50234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12.4.2 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码分多址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(CDMA)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298" name="Text Box 3"/>
          <p:cNvSpPr txBox="1"/>
          <p:nvPr/>
        </p:nvSpPr>
        <p:spPr>
          <a:xfrm>
            <a:off x="1835150" y="6021388"/>
            <a:ext cx="47783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  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12.3-4 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码分多址扩频通信系统模型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299" name="Group 106"/>
          <p:cNvGrpSpPr/>
          <p:nvPr/>
        </p:nvGrpSpPr>
        <p:grpSpPr>
          <a:xfrm>
            <a:off x="34925" y="2252663"/>
            <a:ext cx="9074150" cy="3290887"/>
            <a:chOff x="295" y="1829"/>
            <a:chExt cx="5261" cy="1777"/>
          </a:xfrm>
        </p:grpSpPr>
        <p:sp>
          <p:nvSpPr>
            <p:cNvPr id="55300" name="AutoShape 5"/>
            <p:cNvSpPr>
              <a:spLocks noChangeAspect="1" noTextEdit="1"/>
            </p:cNvSpPr>
            <p:nvPr/>
          </p:nvSpPr>
          <p:spPr>
            <a:xfrm>
              <a:off x="295" y="1829"/>
              <a:ext cx="5261" cy="1777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55301" name="Line 7"/>
            <p:cNvSpPr/>
            <p:nvPr/>
          </p:nvSpPr>
          <p:spPr>
            <a:xfrm flipH="1">
              <a:off x="549" y="2112"/>
              <a:ext cx="2313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02" name="Rectangle 8"/>
            <p:cNvSpPr/>
            <p:nvPr/>
          </p:nvSpPr>
          <p:spPr>
            <a:xfrm>
              <a:off x="2018" y="1933"/>
              <a:ext cx="726" cy="333"/>
            </a:xfrm>
            <a:prstGeom prst="rect">
              <a:avLst/>
            </a:prstGeom>
            <a:solidFill>
              <a:srgbClr val="FF99CC"/>
            </a:solidFill>
            <a:ln w="14351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延迟</a:t>
              </a:r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τ</a:t>
              </a:r>
              <a:r>
                <a:rPr lang="en-US" altLang="zh-CN" sz="2000" b="1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03" name="Freeform 12"/>
            <p:cNvSpPr/>
            <p:nvPr/>
          </p:nvSpPr>
          <p:spPr>
            <a:xfrm>
              <a:off x="894" y="2002"/>
              <a:ext cx="208" cy="229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9" y="60"/>
                </a:cxn>
                <a:cxn ang="0">
                  <a:pos x="54" y="10"/>
                </a:cxn>
                <a:cxn ang="0">
                  <a:pos x="109" y="0"/>
                </a:cxn>
                <a:cxn ang="0">
                  <a:pos x="154" y="10"/>
                </a:cxn>
                <a:cxn ang="0">
                  <a:pos x="199" y="60"/>
                </a:cxn>
                <a:cxn ang="0">
                  <a:pos x="208" y="110"/>
                </a:cxn>
                <a:cxn ang="0">
                  <a:pos x="199" y="169"/>
                </a:cxn>
                <a:cxn ang="0">
                  <a:pos x="154" y="219"/>
                </a:cxn>
                <a:cxn ang="0">
                  <a:pos x="109" y="229"/>
                </a:cxn>
                <a:cxn ang="0">
                  <a:pos x="54" y="219"/>
                </a:cxn>
                <a:cxn ang="0">
                  <a:pos x="9" y="169"/>
                </a:cxn>
                <a:cxn ang="0">
                  <a:pos x="0" y="110"/>
                </a:cxn>
              </a:cxnLst>
              <a:pathLst>
                <a:path w="208" h="229">
                  <a:moveTo>
                    <a:pt x="0" y="110"/>
                  </a:moveTo>
                  <a:lnTo>
                    <a:pt x="9" y="60"/>
                  </a:lnTo>
                  <a:lnTo>
                    <a:pt x="54" y="10"/>
                  </a:lnTo>
                  <a:lnTo>
                    <a:pt x="109" y="0"/>
                  </a:lnTo>
                  <a:lnTo>
                    <a:pt x="154" y="10"/>
                  </a:lnTo>
                  <a:lnTo>
                    <a:pt x="199" y="60"/>
                  </a:lnTo>
                  <a:lnTo>
                    <a:pt x="208" y="110"/>
                  </a:lnTo>
                  <a:lnTo>
                    <a:pt x="199" y="169"/>
                  </a:lnTo>
                  <a:lnTo>
                    <a:pt x="154" y="219"/>
                  </a:lnTo>
                  <a:lnTo>
                    <a:pt x="109" y="229"/>
                  </a:lnTo>
                  <a:lnTo>
                    <a:pt x="54" y="219"/>
                  </a:lnTo>
                  <a:lnTo>
                    <a:pt x="9" y="169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FFCC00"/>
            </a:solidFill>
            <a:ln w="1435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04" name="Rectangle 13"/>
            <p:cNvSpPr/>
            <p:nvPr/>
          </p:nvSpPr>
          <p:spPr>
            <a:xfrm>
              <a:off x="937" y="2048"/>
              <a:ext cx="113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×</a:t>
              </a:r>
              <a:endPara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05" name="Freeform 14"/>
            <p:cNvSpPr/>
            <p:nvPr/>
          </p:nvSpPr>
          <p:spPr>
            <a:xfrm>
              <a:off x="1619" y="2002"/>
              <a:ext cx="218" cy="229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18" y="60"/>
                </a:cxn>
                <a:cxn ang="0">
                  <a:pos x="55" y="10"/>
                </a:cxn>
                <a:cxn ang="0">
                  <a:pos x="109" y="0"/>
                </a:cxn>
                <a:cxn ang="0">
                  <a:pos x="164" y="10"/>
                </a:cxn>
                <a:cxn ang="0">
                  <a:pos x="200" y="60"/>
                </a:cxn>
                <a:cxn ang="0">
                  <a:pos x="218" y="110"/>
                </a:cxn>
                <a:cxn ang="0">
                  <a:pos x="200" y="169"/>
                </a:cxn>
                <a:cxn ang="0">
                  <a:pos x="164" y="219"/>
                </a:cxn>
                <a:cxn ang="0">
                  <a:pos x="109" y="229"/>
                </a:cxn>
                <a:cxn ang="0">
                  <a:pos x="55" y="219"/>
                </a:cxn>
                <a:cxn ang="0">
                  <a:pos x="18" y="169"/>
                </a:cxn>
                <a:cxn ang="0">
                  <a:pos x="0" y="110"/>
                </a:cxn>
              </a:cxnLst>
              <a:pathLst>
                <a:path w="218" h="229">
                  <a:moveTo>
                    <a:pt x="0" y="110"/>
                  </a:moveTo>
                  <a:lnTo>
                    <a:pt x="18" y="60"/>
                  </a:lnTo>
                  <a:lnTo>
                    <a:pt x="55" y="10"/>
                  </a:lnTo>
                  <a:lnTo>
                    <a:pt x="109" y="0"/>
                  </a:lnTo>
                  <a:lnTo>
                    <a:pt x="164" y="10"/>
                  </a:lnTo>
                  <a:lnTo>
                    <a:pt x="200" y="60"/>
                  </a:lnTo>
                  <a:lnTo>
                    <a:pt x="218" y="110"/>
                  </a:lnTo>
                  <a:lnTo>
                    <a:pt x="200" y="169"/>
                  </a:lnTo>
                  <a:lnTo>
                    <a:pt x="164" y="219"/>
                  </a:lnTo>
                  <a:lnTo>
                    <a:pt x="109" y="229"/>
                  </a:lnTo>
                  <a:lnTo>
                    <a:pt x="55" y="219"/>
                  </a:lnTo>
                  <a:lnTo>
                    <a:pt x="18" y="169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CC99FF"/>
            </a:solidFill>
            <a:ln w="1435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06" name="Rectangle 15"/>
            <p:cNvSpPr/>
            <p:nvPr/>
          </p:nvSpPr>
          <p:spPr>
            <a:xfrm>
              <a:off x="1700" y="2042"/>
              <a:ext cx="113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×</a:t>
              </a:r>
              <a:endPara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07" name="Rectangle 16"/>
            <p:cNvSpPr/>
            <p:nvPr/>
          </p:nvSpPr>
          <p:spPr>
            <a:xfrm>
              <a:off x="1452" y="2459"/>
              <a:ext cx="494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cos</a:t>
              </a:r>
              <a:r>
                <a:rPr lang="el-GR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ω</a:t>
              </a:r>
              <a:r>
                <a:rPr lang="en-US" altLang="zh-CN" sz="2000" b="1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l-GR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08" name="Rectangle 20"/>
            <p:cNvSpPr/>
            <p:nvPr/>
          </p:nvSpPr>
          <p:spPr>
            <a:xfrm>
              <a:off x="922" y="2459"/>
              <a:ext cx="285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PN</a:t>
              </a:r>
              <a:r>
                <a:rPr lang="en-US" altLang="zh-CN" sz="2000" b="1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09" name="Freeform 22"/>
            <p:cNvSpPr/>
            <p:nvPr/>
          </p:nvSpPr>
          <p:spPr>
            <a:xfrm>
              <a:off x="776" y="2092"/>
              <a:ext cx="118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20"/>
                </a:cxn>
                <a:cxn ang="0">
                  <a:pos x="0" y="49"/>
                </a:cxn>
                <a:cxn ang="0">
                  <a:pos x="118" y="20"/>
                </a:cxn>
                <a:cxn ang="0">
                  <a:pos x="0" y="0"/>
                </a:cxn>
              </a:cxnLst>
              <a:pathLst>
                <a:path w="118" h="49">
                  <a:moveTo>
                    <a:pt x="0" y="0"/>
                  </a:moveTo>
                  <a:lnTo>
                    <a:pt x="27" y="20"/>
                  </a:lnTo>
                  <a:lnTo>
                    <a:pt x="0" y="49"/>
                  </a:lnTo>
                  <a:lnTo>
                    <a:pt x="118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10" name="Freeform 23"/>
            <p:cNvSpPr/>
            <p:nvPr/>
          </p:nvSpPr>
          <p:spPr>
            <a:xfrm>
              <a:off x="1510" y="2092"/>
              <a:ext cx="109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20"/>
                </a:cxn>
                <a:cxn ang="0">
                  <a:pos x="0" y="49"/>
                </a:cxn>
                <a:cxn ang="0">
                  <a:pos x="109" y="20"/>
                </a:cxn>
                <a:cxn ang="0">
                  <a:pos x="0" y="0"/>
                </a:cxn>
              </a:cxnLst>
              <a:pathLst>
                <a:path w="109" h="49">
                  <a:moveTo>
                    <a:pt x="0" y="0"/>
                  </a:moveTo>
                  <a:lnTo>
                    <a:pt x="19" y="20"/>
                  </a:lnTo>
                  <a:lnTo>
                    <a:pt x="0" y="49"/>
                  </a:lnTo>
                  <a:lnTo>
                    <a:pt x="109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11" name="Freeform 24"/>
            <p:cNvSpPr/>
            <p:nvPr/>
          </p:nvSpPr>
          <p:spPr>
            <a:xfrm>
              <a:off x="1882" y="2069"/>
              <a:ext cx="136" cy="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33687"/>
                </a:cxn>
                <a:cxn ang="0">
                  <a:pos x="0" y="82507"/>
                </a:cxn>
                <a:cxn ang="0">
                  <a:pos x="1558" y="33687"/>
                </a:cxn>
                <a:cxn ang="0">
                  <a:pos x="0" y="0"/>
                </a:cxn>
              </a:cxnLst>
              <a:pathLst>
                <a:path w="109" h="49">
                  <a:moveTo>
                    <a:pt x="0" y="0"/>
                  </a:moveTo>
                  <a:lnTo>
                    <a:pt x="18" y="20"/>
                  </a:lnTo>
                  <a:lnTo>
                    <a:pt x="0" y="49"/>
                  </a:lnTo>
                  <a:lnTo>
                    <a:pt x="109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12" name="Line 25"/>
            <p:cNvSpPr/>
            <p:nvPr/>
          </p:nvSpPr>
          <p:spPr>
            <a:xfrm flipH="1">
              <a:off x="549" y="3054"/>
              <a:ext cx="2313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13" name="Rectangle 26"/>
            <p:cNvSpPr/>
            <p:nvPr/>
          </p:nvSpPr>
          <p:spPr>
            <a:xfrm>
              <a:off x="2018" y="2886"/>
              <a:ext cx="672" cy="307"/>
            </a:xfrm>
            <a:prstGeom prst="rect">
              <a:avLst/>
            </a:prstGeom>
            <a:solidFill>
              <a:srgbClr val="CCFFFF"/>
            </a:solidFill>
            <a:ln w="14351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延迟</a:t>
              </a:r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τ</a:t>
              </a:r>
              <a:r>
                <a:rPr lang="en-US" altLang="zh-CN" sz="2000" b="1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endParaRPr lang="en-US" altLang="zh-CN" sz="20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14" name="Freeform 30"/>
            <p:cNvSpPr/>
            <p:nvPr/>
          </p:nvSpPr>
          <p:spPr>
            <a:xfrm>
              <a:off x="894" y="2935"/>
              <a:ext cx="208" cy="238"/>
            </a:xfrm>
            <a:custGeom>
              <a:avLst/>
              <a:gdLst/>
              <a:ahLst/>
              <a:cxnLst>
                <a:cxn ang="0">
                  <a:pos x="0" y="119"/>
                </a:cxn>
                <a:cxn ang="0">
                  <a:pos x="9" y="59"/>
                </a:cxn>
                <a:cxn ang="0">
                  <a:pos x="54" y="20"/>
                </a:cxn>
                <a:cxn ang="0">
                  <a:pos x="109" y="0"/>
                </a:cxn>
                <a:cxn ang="0">
                  <a:pos x="154" y="20"/>
                </a:cxn>
                <a:cxn ang="0">
                  <a:pos x="199" y="59"/>
                </a:cxn>
                <a:cxn ang="0">
                  <a:pos x="208" y="119"/>
                </a:cxn>
                <a:cxn ang="0">
                  <a:pos x="199" y="178"/>
                </a:cxn>
                <a:cxn ang="0">
                  <a:pos x="154" y="218"/>
                </a:cxn>
                <a:cxn ang="0">
                  <a:pos x="109" y="238"/>
                </a:cxn>
                <a:cxn ang="0">
                  <a:pos x="54" y="218"/>
                </a:cxn>
                <a:cxn ang="0">
                  <a:pos x="9" y="178"/>
                </a:cxn>
                <a:cxn ang="0">
                  <a:pos x="0" y="119"/>
                </a:cxn>
              </a:cxnLst>
              <a:pathLst>
                <a:path w="208" h="238">
                  <a:moveTo>
                    <a:pt x="0" y="119"/>
                  </a:moveTo>
                  <a:lnTo>
                    <a:pt x="9" y="59"/>
                  </a:lnTo>
                  <a:lnTo>
                    <a:pt x="54" y="20"/>
                  </a:lnTo>
                  <a:lnTo>
                    <a:pt x="109" y="0"/>
                  </a:lnTo>
                  <a:lnTo>
                    <a:pt x="154" y="20"/>
                  </a:lnTo>
                  <a:lnTo>
                    <a:pt x="199" y="59"/>
                  </a:lnTo>
                  <a:lnTo>
                    <a:pt x="208" y="119"/>
                  </a:lnTo>
                  <a:lnTo>
                    <a:pt x="199" y="178"/>
                  </a:lnTo>
                  <a:lnTo>
                    <a:pt x="154" y="218"/>
                  </a:lnTo>
                  <a:lnTo>
                    <a:pt x="109" y="238"/>
                  </a:lnTo>
                  <a:lnTo>
                    <a:pt x="54" y="218"/>
                  </a:lnTo>
                  <a:lnTo>
                    <a:pt x="9" y="178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FFCC00"/>
            </a:solidFill>
            <a:ln w="1435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15" name="Rectangle 31"/>
            <p:cNvSpPr/>
            <p:nvPr/>
          </p:nvSpPr>
          <p:spPr>
            <a:xfrm>
              <a:off x="937" y="2969"/>
              <a:ext cx="113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×</a:t>
              </a:r>
              <a:endPara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16" name="Freeform 32"/>
            <p:cNvSpPr/>
            <p:nvPr/>
          </p:nvSpPr>
          <p:spPr>
            <a:xfrm>
              <a:off x="1619" y="2935"/>
              <a:ext cx="218" cy="238"/>
            </a:xfrm>
            <a:custGeom>
              <a:avLst/>
              <a:gdLst/>
              <a:ahLst/>
              <a:cxnLst>
                <a:cxn ang="0">
                  <a:pos x="0" y="119"/>
                </a:cxn>
                <a:cxn ang="0">
                  <a:pos x="18" y="59"/>
                </a:cxn>
                <a:cxn ang="0">
                  <a:pos x="55" y="20"/>
                </a:cxn>
                <a:cxn ang="0">
                  <a:pos x="109" y="0"/>
                </a:cxn>
                <a:cxn ang="0">
                  <a:pos x="164" y="20"/>
                </a:cxn>
                <a:cxn ang="0">
                  <a:pos x="200" y="59"/>
                </a:cxn>
                <a:cxn ang="0">
                  <a:pos x="218" y="119"/>
                </a:cxn>
                <a:cxn ang="0">
                  <a:pos x="200" y="178"/>
                </a:cxn>
                <a:cxn ang="0">
                  <a:pos x="164" y="218"/>
                </a:cxn>
                <a:cxn ang="0">
                  <a:pos x="109" y="238"/>
                </a:cxn>
                <a:cxn ang="0">
                  <a:pos x="55" y="218"/>
                </a:cxn>
                <a:cxn ang="0">
                  <a:pos x="18" y="178"/>
                </a:cxn>
                <a:cxn ang="0">
                  <a:pos x="0" y="119"/>
                </a:cxn>
              </a:cxnLst>
              <a:pathLst>
                <a:path w="218" h="238">
                  <a:moveTo>
                    <a:pt x="0" y="119"/>
                  </a:moveTo>
                  <a:lnTo>
                    <a:pt x="18" y="59"/>
                  </a:lnTo>
                  <a:lnTo>
                    <a:pt x="55" y="20"/>
                  </a:lnTo>
                  <a:lnTo>
                    <a:pt x="109" y="0"/>
                  </a:lnTo>
                  <a:lnTo>
                    <a:pt x="164" y="20"/>
                  </a:lnTo>
                  <a:lnTo>
                    <a:pt x="200" y="59"/>
                  </a:lnTo>
                  <a:lnTo>
                    <a:pt x="218" y="119"/>
                  </a:lnTo>
                  <a:lnTo>
                    <a:pt x="200" y="178"/>
                  </a:lnTo>
                  <a:lnTo>
                    <a:pt x="164" y="218"/>
                  </a:lnTo>
                  <a:lnTo>
                    <a:pt x="109" y="238"/>
                  </a:lnTo>
                  <a:lnTo>
                    <a:pt x="55" y="218"/>
                  </a:lnTo>
                  <a:lnTo>
                    <a:pt x="18" y="178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CC99FF"/>
            </a:solidFill>
            <a:ln w="1435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17" name="Rectangle 33"/>
            <p:cNvSpPr/>
            <p:nvPr/>
          </p:nvSpPr>
          <p:spPr>
            <a:xfrm>
              <a:off x="1683" y="3009"/>
              <a:ext cx="113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×</a:t>
              </a:r>
              <a:endPara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18" name="Freeform 34"/>
            <p:cNvSpPr/>
            <p:nvPr/>
          </p:nvSpPr>
          <p:spPr>
            <a:xfrm>
              <a:off x="776" y="3034"/>
              <a:ext cx="118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20"/>
                </a:cxn>
                <a:cxn ang="0">
                  <a:pos x="0" y="40"/>
                </a:cxn>
                <a:cxn ang="0">
                  <a:pos x="118" y="20"/>
                </a:cxn>
                <a:cxn ang="0">
                  <a:pos x="0" y="0"/>
                </a:cxn>
              </a:cxnLst>
              <a:pathLst>
                <a:path w="118" h="40">
                  <a:moveTo>
                    <a:pt x="0" y="0"/>
                  </a:moveTo>
                  <a:lnTo>
                    <a:pt x="27" y="20"/>
                  </a:lnTo>
                  <a:lnTo>
                    <a:pt x="0" y="40"/>
                  </a:lnTo>
                  <a:lnTo>
                    <a:pt x="118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19" name="Freeform 35"/>
            <p:cNvSpPr/>
            <p:nvPr/>
          </p:nvSpPr>
          <p:spPr>
            <a:xfrm>
              <a:off x="1510" y="3034"/>
              <a:ext cx="109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20"/>
                </a:cxn>
                <a:cxn ang="0">
                  <a:pos x="0" y="40"/>
                </a:cxn>
                <a:cxn ang="0">
                  <a:pos x="109" y="20"/>
                </a:cxn>
                <a:cxn ang="0">
                  <a:pos x="0" y="0"/>
                </a:cxn>
              </a:cxnLst>
              <a:pathLst>
                <a:path w="109" h="40">
                  <a:moveTo>
                    <a:pt x="0" y="0"/>
                  </a:moveTo>
                  <a:lnTo>
                    <a:pt x="19" y="20"/>
                  </a:lnTo>
                  <a:lnTo>
                    <a:pt x="0" y="40"/>
                  </a:lnTo>
                  <a:lnTo>
                    <a:pt x="109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20" name="Freeform 36"/>
            <p:cNvSpPr/>
            <p:nvPr/>
          </p:nvSpPr>
          <p:spPr>
            <a:xfrm>
              <a:off x="1882" y="3022"/>
              <a:ext cx="109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20"/>
                </a:cxn>
                <a:cxn ang="0">
                  <a:pos x="0" y="40"/>
                </a:cxn>
                <a:cxn ang="0">
                  <a:pos x="109" y="20"/>
                </a:cxn>
                <a:cxn ang="0">
                  <a:pos x="0" y="0"/>
                </a:cxn>
              </a:cxnLst>
              <a:pathLst>
                <a:path w="109" h="40">
                  <a:moveTo>
                    <a:pt x="0" y="0"/>
                  </a:moveTo>
                  <a:lnTo>
                    <a:pt x="18" y="20"/>
                  </a:lnTo>
                  <a:lnTo>
                    <a:pt x="0" y="40"/>
                  </a:lnTo>
                  <a:lnTo>
                    <a:pt x="109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21" name="Line 37"/>
            <p:cNvSpPr/>
            <p:nvPr/>
          </p:nvSpPr>
          <p:spPr>
            <a:xfrm>
              <a:off x="2862" y="2112"/>
              <a:ext cx="172" cy="337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22" name="Rectangle 38"/>
            <p:cNvSpPr/>
            <p:nvPr/>
          </p:nvSpPr>
          <p:spPr>
            <a:xfrm>
              <a:off x="2907" y="2449"/>
              <a:ext cx="254" cy="277"/>
            </a:xfrm>
            <a:prstGeom prst="rect">
              <a:avLst/>
            </a:prstGeom>
            <a:solidFill>
              <a:srgbClr val="CCFFCC"/>
            </a:solidFill>
            <a:ln w="14351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Σ</a:t>
              </a:r>
              <a:endPara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23" name="Line 40"/>
            <p:cNvSpPr/>
            <p:nvPr/>
          </p:nvSpPr>
          <p:spPr>
            <a:xfrm flipH="1">
              <a:off x="2862" y="2726"/>
              <a:ext cx="172" cy="328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24" name="Freeform 41"/>
            <p:cNvSpPr/>
            <p:nvPr/>
          </p:nvSpPr>
          <p:spPr>
            <a:xfrm>
              <a:off x="2962" y="2330"/>
              <a:ext cx="72" cy="119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27" y="29"/>
                </a:cxn>
                <a:cxn ang="0">
                  <a:pos x="0" y="20"/>
                </a:cxn>
                <a:cxn ang="0">
                  <a:pos x="72" y="119"/>
                </a:cxn>
                <a:cxn ang="0">
                  <a:pos x="36" y="0"/>
                </a:cxn>
              </a:cxnLst>
              <a:pathLst>
                <a:path w="72" h="119">
                  <a:moveTo>
                    <a:pt x="36" y="0"/>
                  </a:moveTo>
                  <a:lnTo>
                    <a:pt x="27" y="29"/>
                  </a:lnTo>
                  <a:lnTo>
                    <a:pt x="0" y="20"/>
                  </a:lnTo>
                  <a:lnTo>
                    <a:pt x="72" y="11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25" name="Freeform 42"/>
            <p:cNvSpPr/>
            <p:nvPr/>
          </p:nvSpPr>
          <p:spPr>
            <a:xfrm>
              <a:off x="2962" y="2726"/>
              <a:ext cx="72" cy="119"/>
            </a:xfrm>
            <a:custGeom>
              <a:avLst/>
              <a:gdLst/>
              <a:ahLst/>
              <a:cxnLst>
                <a:cxn ang="0">
                  <a:pos x="36" y="119"/>
                </a:cxn>
                <a:cxn ang="0">
                  <a:pos x="27" y="90"/>
                </a:cxn>
                <a:cxn ang="0">
                  <a:pos x="0" y="90"/>
                </a:cxn>
                <a:cxn ang="0">
                  <a:pos x="72" y="0"/>
                </a:cxn>
                <a:cxn ang="0">
                  <a:pos x="36" y="119"/>
                </a:cxn>
              </a:cxnLst>
              <a:pathLst>
                <a:path w="72" h="119">
                  <a:moveTo>
                    <a:pt x="36" y="119"/>
                  </a:moveTo>
                  <a:lnTo>
                    <a:pt x="27" y="90"/>
                  </a:lnTo>
                  <a:lnTo>
                    <a:pt x="0" y="90"/>
                  </a:lnTo>
                  <a:lnTo>
                    <a:pt x="72" y="0"/>
                  </a:lnTo>
                  <a:lnTo>
                    <a:pt x="36" y="119"/>
                  </a:lnTo>
                  <a:close/>
                </a:path>
              </a:pathLst>
            </a:custGeom>
            <a:solidFill>
              <a:srgbClr val="000000"/>
            </a:solidFill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26" name="Line 43"/>
            <p:cNvSpPr/>
            <p:nvPr/>
          </p:nvSpPr>
          <p:spPr>
            <a:xfrm>
              <a:off x="2735" y="2419"/>
              <a:ext cx="163" cy="109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27" name="Freeform 44"/>
            <p:cNvSpPr/>
            <p:nvPr/>
          </p:nvSpPr>
          <p:spPr>
            <a:xfrm>
              <a:off x="2799" y="2449"/>
              <a:ext cx="99" cy="79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7" y="29"/>
                </a:cxn>
                <a:cxn ang="0">
                  <a:pos x="0" y="39"/>
                </a:cxn>
                <a:cxn ang="0">
                  <a:pos x="99" y="79"/>
                </a:cxn>
                <a:cxn ang="0">
                  <a:pos x="18" y="0"/>
                </a:cxn>
              </a:cxnLst>
              <a:pathLst>
                <a:path w="99" h="79">
                  <a:moveTo>
                    <a:pt x="18" y="0"/>
                  </a:moveTo>
                  <a:lnTo>
                    <a:pt x="27" y="29"/>
                  </a:lnTo>
                  <a:lnTo>
                    <a:pt x="0" y="39"/>
                  </a:lnTo>
                  <a:lnTo>
                    <a:pt x="99" y="7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28" name="Line 45"/>
            <p:cNvSpPr/>
            <p:nvPr/>
          </p:nvSpPr>
          <p:spPr>
            <a:xfrm>
              <a:off x="2717" y="2528"/>
              <a:ext cx="190" cy="60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29" name="Freeform 46"/>
            <p:cNvSpPr/>
            <p:nvPr/>
          </p:nvSpPr>
          <p:spPr>
            <a:xfrm>
              <a:off x="2789" y="2528"/>
              <a:ext cx="118" cy="6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8" y="30"/>
                </a:cxn>
                <a:cxn ang="0">
                  <a:pos x="0" y="50"/>
                </a:cxn>
                <a:cxn ang="0">
                  <a:pos x="118" y="60"/>
                </a:cxn>
                <a:cxn ang="0">
                  <a:pos x="10" y="0"/>
                </a:cxn>
              </a:cxnLst>
              <a:pathLst>
                <a:path w="118" h="60">
                  <a:moveTo>
                    <a:pt x="10" y="0"/>
                  </a:moveTo>
                  <a:lnTo>
                    <a:pt x="28" y="30"/>
                  </a:lnTo>
                  <a:lnTo>
                    <a:pt x="0" y="50"/>
                  </a:lnTo>
                  <a:lnTo>
                    <a:pt x="118" y="6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30" name="Line 47"/>
            <p:cNvSpPr/>
            <p:nvPr/>
          </p:nvSpPr>
          <p:spPr>
            <a:xfrm flipV="1">
              <a:off x="2771" y="2627"/>
              <a:ext cx="136" cy="149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31" name="Freeform 48"/>
            <p:cNvSpPr/>
            <p:nvPr/>
          </p:nvSpPr>
          <p:spPr>
            <a:xfrm>
              <a:off x="2808" y="2627"/>
              <a:ext cx="99" cy="99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36" y="70"/>
                </a:cxn>
                <a:cxn ang="0">
                  <a:pos x="36" y="99"/>
                </a:cxn>
                <a:cxn ang="0">
                  <a:pos x="99" y="0"/>
                </a:cxn>
                <a:cxn ang="0">
                  <a:pos x="0" y="70"/>
                </a:cxn>
              </a:cxnLst>
              <a:pathLst>
                <a:path w="99" h="99">
                  <a:moveTo>
                    <a:pt x="0" y="70"/>
                  </a:moveTo>
                  <a:lnTo>
                    <a:pt x="36" y="70"/>
                  </a:lnTo>
                  <a:lnTo>
                    <a:pt x="36" y="99"/>
                  </a:lnTo>
                  <a:lnTo>
                    <a:pt x="99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32" name="Line 49"/>
            <p:cNvSpPr/>
            <p:nvPr/>
          </p:nvSpPr>
          <p:spPr>
            <a:xfrm>
              <a:off x="1003" y="2231"/>
              <a:ext cx="1" cy="218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33" name="Freeform 50"/>
            <p:cNvSpPr/>
            <p:nvPr/>
          </p:nvSpPr>
          <p:spPr>
            <a:xfrm>
              <a:off x="975" y="2240"/>
              <a:ext cx="46" cy="119"/>
            </a:xfrm>
            <a:custGeom>
              <a:avLst/>
              <a:gdLst/>
              <a:ahLst/>
              <a:cxnLst>
                <a:cxn ang="0">
                  <a:pos x="0" y="119"/>
                </a:cxn>
                <a:cxn ang="0">
                  <a:pos x="28" y="100"/>
                </a:cxn>
                <a:cxn ang="0">
                  <a:pos x="46" y="119"/>
                </a:cxn>
                <a:cxn ang="0">
                  <a:pos x="28" y="0"/>
                </a:cxn>
                <a:cxn ang="0">
                  <a:pos x="0" y="119"/>
                </a:cxn>
              </a:cxnLst>
              <a:pathLst>
                <a:path w="46" h="119">
                  <a:moveTo>
                    <a:pt x="0" y="119"/>
                  </a:moveTo>
                  <a:lnTo>
                    <a:pt x="28" y="100"/>
                  </a:lnTo>
                  <a:lnTo>
                    <a:pt x="46" y="119"/>
                  </a:lnTo>
                  <a:lnTo>
                    <a:pt x="28" y="0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000000"/>
            </a:solidFill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34" name="Line 51"/>
            <p:cNvSpPr/>
            <p:nvPr/>
          </p:nvSpPr>
          <p:spPr>
            <a:xfrm>
              <a:off x="1728" y="2231"/>
              <a:ext cx="1" cy="218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35" name="Freeform 52"/>
            <p:cNvSpPr/>
            <p:nvPr/>
          </p:nvSpPr>
          <p:spPr>
            <a:xfrm>
              <a:off x="1701" y="2240"/>
              <a:ext cx="45" cy="119"/>
            </a:xfrm>
            <a:custGeom>
              <a:avLst/>
              <a:gdLst/>
              <a:ahLst/>
              <a:cxnLst>
                <a:cxn ang="0">
                  <a:pos x="0" y="119"/>
                </a:cxn>
                <a:cxn ang="0">
                  <a:pos x="27" y="100"/>
                </a:cxn>
                <a:cxn ang="0">
                  <a:pos x="45" y="119"/>
                </a:cxn>
                <a:cxn ang="0">
                  <a:pos x="27" y="0"/>
                </a:cxn>
                <a:cxn ang="0">
                  <a:pos x="0" y="119"/>
                </a:cxn>
              </a:cxnLst>
              <a:pathLst>
                <a:path w="45" h="119">
                  <a:moveTo>
                    <a:pt x="0" y="119"/>
                  </a:moveTo>
                  <a:lnTo>
                    <a:pt x="27" y="100"/>
                  </a:lnTo>
                  <a:lnTo>
                    <a:pt x="45" y="119"/>
                  </a:lnTo>
                  <a:lnTo>
                    <a:pt x="27" y="0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000000"/>
            </a:solidFill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36" name="Line 57"/>
            <p:cNvSpPr/>
            <p:nvPr/>
          </p:nvSpPr>
          <p:spPr>
            <a:xfrm>
              <a:off x="1728" y="3173"/>
              <a:ext cx="1" cy="208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37" name="Freeform 58"/>
            <p:cNvSpPr/>
            <p:nvPr/>
          </p:nvSpPr>
          <p:spPr>
            <a:xfrm>
              <a:off x="1701" y="3183"/>
              <a:ext cx="45" cy="119"/>
            </a:xfrm>
            <a:custGeom>
              <a:avLst/>
              <a:gdLst/>
              <a:ahLst/>
              <a:cxnLst>
                <a:cxn ang="0">
                  <a:pos x="0" y="119"/>
                </a:cxn>
                <a:cxn ang="0">
                  <a:pos x="27" y="99"/>
                </a:cxn>
                <a:cxn ang="0">
                  <a:pos x="45" y="119"/>
                </a:cxn>
                <a:cxn ang="0">
                  <a:pos x="27" y="0"/>
                </a:cxn>
                <a:cxn ang="0">
                  <a:pos x="0" y="119"/>
                </a:cxn>
              </a:cxnLst>
              <a:pathLst>
                <a:path w="45" h="119">
                  <a:moveTo>
                    <a:pt x="0" y="119"/>
                  </a:moveTo>
                  <a:lnTo>
                    <a:pt x="27" y="99"/>
                  </a:lnTo>
                  <a:lnTo>
                    <a:pt x="45" y="119"/>
                  </a:lnTo>
                  <a:lnTo>
                    <a:pt x="27" y="0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000000"/>
            </a:solidFill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38" name="Rectangle 59"/>
            <p:cNvSpPr/>
            <p:nvPr/>
          </p:nvSpPr>
          <p:spPr>
            <a:xfrm>
              <a:off x="896" y="3410"/>
              <a:ext cx="283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PN</a:t>
              </a:r>
              <a:r>
                <a:rPr lang="en-US" altLang="zh-CN" sz="2000" b="1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endParaRPr lang="en-US" altLang="zh-CN" sz="20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39" name="Rectangle 60"/>
            <p:cNvSpPr/>
            <p:nvPr/>
          </p:nvSpPr>
          <p:spPr>
            <a:xfrm>
              <a:off x="1103" y="3410"/>
              <a:ext cx="12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/>
              <a:endPara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40" name="Line 61"/>
            <p:cNvSpPr/>
            <p:nvPr/>
          </p:nvSpPr>
          <p:spPr>
            <a:xfrm>
              <a:off x="1003" y="3173"/>
              <a:ext cx="1" cy="208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41" name="Freeform 62"/>
            <p:cNvSpPr/>
            <p:nvPr/>
          </p:nvSpPr>
          <p:spPr>
            <a:xfrm>
              <a:off x="975" y="3183"/>
              <a:ext cx="46" cy="119"/>
            </a:xfrm>
            <a:custGeom>
              <a:avLst/>
              <a:gdLst/>
              <a:ahLst/>
              <a:cxnLst>
                <a:cxn ang="0">
                  <a:pos x="0" y="119"/>
                </a:cxn>
                <a:cxn ang="0">
                  <a:pos x="28" y="99"/>
                </a:cxn>
                <a:cxn ang="0">
                  <a:pos x="46" y="119"/>
                </a:cxn>
                <a:cxn ang="0">
                  <a:pos x="28" y="0"/>
                </a:cxn>
                <a:cxn ang="0">
                  <a:pos x="0" y="119"/>
                </a:cxn>
              </a:cxnLst>
              <a:pathLst>
                <a:path w="46" h="119">
                  <a:moveTo>
                    <a:pt x="0" y="119"/>
                  </a:moveTo>
                  <a:lnTo>
                    <a:pt x="28" y="99"/>
                  </a:lnTo>
                  <a:lnTo>
                    <a:pt x="46" y="119"/>
                  </a:lnTo>
                  <a:lnTo>
                    <a:pt x="28" y="0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000000"/>
            </a:solidFill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42" name="Rectangle 63"/>
            <p:cNvSpPr/>
            <p:nvPr/>
          </p:nvSpPr>
          <p:spPr>
            <a:xfrm rot="-5400000">
              <a:off x="2288" y="2669"/>
              <a:ext cx="138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43" name="Rectangle 64"/>
            <p:cNvSpPr/>
            <p:nvPr/>
          </p:nvSpPr>
          <p:spPr>
            <a:xfrm rot="-5400000">
              <a:off x="1296" y="2675"/>
              <a:ext cx="138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44" name="Line 65"/>
            <p:cNvSpPr/>
            <p:nvPr/>
          </p:nvSpPr>
          <p:spPr>
            <a:xfrm flipH="1">
              <a:off x="3161" y="2588"/>
              <a:ext cx="2141" cy="1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45" name="Freeform 66"/>
            <p:cNvSpPr/>
            <p:nvPr/>
          </p:nvSpPr>
          <p:spPr>
            <a:xfrm>
              <a:off x="3415" y="2469"/>
              <a:ext cx="218" cy="238"/>
            </a:xfrm>
            <a:custGeom>
              <a:avLst/>
              <a:gdLst/>
              <a:ahLst/>
              <a:cxnLst>
                <a:cxn ang="0">
                  <a:pos x="0" y="119"/>
                </a:cxn>
                <a:cxn ang="0">
                  <a:pos x="18" y="59"/>
                </a:cxn>
                <a:cxn ang="0">
                  <a:pos x="55" y="9"/>
                </a:cxn>
                <a:cxn ang="0">
                  <a:pos x="109" y="0"/>
                </a:cxn>
                <a:cxn ang="0">
                  <a:pos x="164" y="9"/>
                </a:cxn>
                <a:cxn ang="0">
                  <a:pos x="200" y="59"/>
                </a:cxn>
                <a:cxn ang="0">
                  <a:pos x="218" y="119"/>
                </a:cxn>
                <a:cxn ang="0">
                  <a:pos x="200" y="178"/>
                </a:cxn>
                <a:cxn ang="0">
                  <a:pos x="164" y="218"/>
                </a:cxn>
                <a:cxn ang="0">
                  <a:pos x="109" y="238"/>
                </a:cxn>
                <a:cxn ang="0">
                  <a:pos x="55" y="218"/>
                </a:cxn>
                <a:cxn ang="0">
                  <a:pos x="18" y="178"/>
                </a:cxn>
                <a:cxn ang="0">
                  <a:pos x="0" y="119"/>
                </a:cxn>
              </a:cxnLst>
              <a:pathLst>
                <a:path w="218" h="238">
                  <a:moveTo>
                    <a:pt x="0" y="119"/>
                  </a:moveTo>
                  <a:lnTo>
                    <a:pt x="18" y="59"/>
                  </a:lnTo>
                  <a:lnTo>
                    <a:pt x="55" y="9"/>
                  </a:lnTo>
                  <a:lnTo>
                    <a:pt x="109" y="0"/>
                  </a:lnTo>
                  <a:lnTo>
                    <a:pt x="164" y="9"/>
                  </a:lnTo>
                  <a:lnTo>
                    <a:pt x="200" y="59"/>
                  </a:lnTo>
                  <a:lnTo>
                    <a:pt x="218" y="119"/>
                  </a:lnTo>
                  <a:lnTo>
                    <a:pt x="200" y="178"/>
                  </a:lnTo>
                  <a:lnTo>
                    <a:pt x="164" y="218"/>
                  </a:lnTo>
                  <a:lnTo>
                    <a:pt x="109" y="238"/>
                  </a:lnTo>
                  <a:lnTo>
                    <a:pt x="55" y="218"/>
                  </a:lnTo>
                  <a:lnTo>
                    <a:pt x="18" y="178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993366"/>
            </a:solidFill>
            <a:ln w="1435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46" name="Rectangle 67"/>
            <p:cNvSpPr/>
            <p:nvPr/>
          </p:nvSpPr>
          <p:spPr>
            <a:xfrm>
              <a:off x="3464" y="2488"/>
              <a:ext cx="149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＋</a:t>
              </a:r>
              <a:endPara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47" name="Freeform 68"/>
            <p:cNvSpPr/>
            <p:nvPr/>
          </p:nvSpPr>
          <p:spPr>
            <a:xfrm>
              <a:off x="3887" y="2469"/>
              <a:ext cx="218" cy="238"/>
            </a:xfrm>
            <a:custGeom>
              <a:avLst/>
              <a:gdLst/>
              <a:ahLst/>
              <a:cxnLst>
                <a:cxn ang="0">
                  <a:pos x="0" y="119"/>
                </a:cxn>
                <a:cxn ang="0">
                  <a:pos x="18" y="59"/>
                </a:cxn>
                <a:cxn ang="0">
                  <a:pos x="54" y="9"/>
                </a:cxn>
                <a:cxn ang="0">
                  <a:pos x="109" y="0"/>
                </a:cxn>
                <a:cxn ang="0">
                  <a:pos x="163" y="9"/>
                </a:cxn>
                <a:cxn ang="0">
                  <a:pos x="200" y="59"/>
                </a:cxn>
                <a:cxn ang="0">
                  <a:pos x="218" y="119"/>
                </a:cxn>
                <a:cxn ang="0">
                  <a:pos x="200" y="178"/>
                </a:cxn>
                <a:cxn ang="0">
                  <a:pos x="163" y="218"/>
                </a:cxn>
                <a:cxn ang="0">
                  <a:pos x="109" y="238"/>
                </a:cxn>
                <a:cxn ang="0">
                  <a:pos x="54" y="218"/>
                </a:cxn>
                <a:cxn ang="0">
                  <a:pos x="18" y="178"/>
                </a:cxn>
                <a:cxn ang="0">
                  <a:pos x="0" y="119"/>
                </a:cxn>
              </a:cxnLst>
              <a:pathLst>
                <a:path w="218" h="238">
                  <a:moveTo>
                    <a:pt x="0" y="119"/>
                  </a:moveTo>
                  <a:lnTo>
                    <a:pt x="18" y="59"/>
                  </a:lnTo>
                  <a:lnTo>
                    <a:pt x="54" y="9"/>
                  </a:lnTo>
                  <a:lnTo>
                    <a:pt x="109" y="0"/>
                  </a:lnTo>
                  <a:lnTo>
                    <a:pt x="163" y="9"/>
                  </a:lnTo>
                  <a:lnTo>
                    <a:pt x="200" y="59"/>
                  </a:lnTo>
                  <a:lnTo>
                    <a:pt x="218" y="119"/>
                  </a:lnTo>
                  <a:lnTo>
                    <a:pt x="200" y="178"/>
                  </a:lnTo>
                  <a:lnTo>
                    <a:pt x="163" y="218"/>
                  </a:lnTo>
                  <a:lnTo>
                    <a:pt x="109" y="238"/>
                  </a:lnTo>
                  <a:lnTo>
                    <a:pt x="54" y="218"/>
                  </a:lnTo>
                  <a:lnTo>
                    <a:pt x="18" y="178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CC99FF"/>
            </a:solidFill>
            <a:ln w="1435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48" name="Rectangle 69"/>
            <p:cNvSpPr/>
            <p:nvPr/>
          </p:nvSpPr>
          <p:spPr>
            <a:xfrm>
              <a:off x="3887" y="2488"/>
              <a:ext cx="187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×</a:t>
              </a:r>
              <a:endPara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49" name="Freeform 70"/>
            <p:cNvSpPr/>
            <p:nvPr/>
          </p:nvSpPr>
          <p:spPr>
            <a:xfrm>
              <a:off x="4359" y="2469"/>
              <a:ext cx="217" cy="238"/>
            </a:xfrm>
            <a:custGeom>
              <a:avLst/>
              <a:gdLst/>
              <a:ahLst/>
              <a:cxnLst>
                <a:cxn ang="0">
                  <a:pos x="0" y="119"/>
                </a:cxn>
                <a:cxn ang="0">
                  <a:pos x="18" y="59"/>
                </a:cxn>
                <a:cxn ang="0">
                  <a:pos x="54" y="9"/>
                </a:cxn>
                <a:cxn ang="0">
                  <a:pos x="109" y="0"/>
                </a:cxn>
                <a:cxn ang="0">
                  <a:pos x="163" y="9"/>
                </a:cxn>
                <a:cxn ang="0">
                  <a:pos x="199" y="59"/>
                </a:cxn>
                <a:cxn ang="0">
                  <a:pos x="217" y="119"/>
                </a:cxn>
                <a:cxn ang="0">
                  <a:pos x="199" y="178"/>
                </a:cxn>
                <a:cxn ang="0">
                  <a:pos x="163" y="218"/>
                </a:cxn>
                <a:cxn ang="0">
                  <a:pos x="109" y="238"/>
                </a:cxn>
                <a:cxn ang="0">
                  <a:pos x="54" y="218"/>
                </a:cxn>
                <a:cxn ang="0">
                  <a:pos x="18" y="178"/>
                </a:cxn>
                <a:cxn ang="0">
                  <a:pos x="0" y="119"/>
                </a:cxn>
              </a:cxnLst>
              <a:pathLst>
                <a:path w="217" h="238">
                  <a:moveTo>
                    <a:pt x="0" y="119"/>
                  </a:moveTo>
                  <a:lnTo>
                    <a:pt x="18" y="59"/>
                  </a:lnTo>
                  <a:lnTo>
                    <a:pt x="54" y="9"/>
                  </a:lnTo>
                  <a:lnTo>
                    <a:pt x="109" y="0"/>
                  </a:lnTo>
                  <a:lnTo>
                    <a:pt x="163" y="9"/>
                  </a:lnTo>
                  <a:lnTo>
                    <a:pt x="199" y="59"/>
                  </a:lnTo>
                  <a:lnTo>
                    <a:pt x="217" y="119"/>
                  </a:lnTo>
                  <a:lnTo>
                    <a:pt x="199" y="178"/>
                  </a:lnTo>
                  <a:lnTo>
                    <a:pt x="163" y="218"/>
                  </a:lnTo>
                  <a:lnTo>
                    <a:pt x="109" y="238"/>
                  </a:lnTo>
                  <a:lnTo>
                    <a:pt x="54" y="218"/>
                  </a:lnTo>
                  <a:lnTo>
                    <a:pt x="18" y="178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FFCC00"/>
            </a:solidFill>
            <a:ln w="14351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50" name="Rectangle 71"/>
            <p:cNvSpPr/>
            <p:nvPr/>
          </p:nvSpPr>
          <p:spPr>
            <a:xfrm>
              <a:off x="4417" y="2488"/>
              <a:ext cx="113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×</a:t>
              </a:r>
              <a:endPara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51" name="Rectangle 72"/>
            <p:cNvSpPr/>
            <p:nvPr/>
          </p:nvSpPr>
          <p:spPr>
            <a:xfrm>
              <a:off x="4830" y="2449"/>
              <a:ext cx="263" cy="277"/>
            </a:xfrm>
            <a:prstGeom prst="rect">
              <a:avLst/>
            </a:prstGeom>
            <a:solidFill>
              <a:srgbClr val="99CCFF"/>
            </a:solidFill>
            <a:ln w="14351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∫</a:t>
              </a:r>
              <a:endPara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52" name="Freeform 74"/>
            <p:cNvSpPr/>
            <p:nvPr/>
          </p:nvSpPr>
          <p:spPr>
            <a:xfrm>
              <a:off x="5193" y="2558"/>
              <a:ext cx="109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30"/>
                </a:cxn>
                <a:cxn ang="0">
                  <a:pos x="0" y="49"/>
                </a:cxn>
                <a:cxn ang="0">
                  <a:pos x="109" y="30"/>
                </a:cxn>
                <a:cxn ang="0">
                  <a:pos x="0" y="0"/>
                </a:cxn>
              </a:cxnLst>
              <a:pathLst>
                <a:path w="109" h="49">
                  <a:moveTo>
                    <a:pt x="0" y="0"/>
                  </a:moveTo>
                  <a:lnTo>
                    <a:pt x="18" y="30"/>
                  </a:lnTo>
                  <a:lnTo>
                    <a:pt x="0" y="49"/>
                  </a:lnTo>
                  <a:lnTo>
                    <a:pt x="109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53" name="Freeform 75"/>
            <p:cNvSpPr/>
            <p:nvPr/>
          </p:nvSpPr>
          <p:spPr>
            <a:xfrm>
              <a:off x="4721" y="2558"/>
              <a:ext cx="109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30"/>
                </a:cxn>
                <a:cxn ang="0">
                  <a:pos x="0" y="49"/>
                </a:cxn>
                <a:cxn ang="0">
                  <a:pos x="109" y="30"/>
                </a:cxn>
                <a:cxn ang="0">
                  <a:pos x="0" y="0"/>
                </a:cxn>
              </a:cxnLst>
              <a:pathLst>
                <a:path w="109" h="49">
                  <a:moveTo>
                    <a:pt x="0" y="0"/>
                  </a:moveTo>
                  <a:lnTo>
                    <a:pt x="19" y="30"/>
                  </a:lnTo>
                  <a:lnTo>
                    <a:pt x="0" y="49"/>
                  </a:lnTo>
                  <a:lnTo>
                    <a:pt x="109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54" name="Freeform 76"/>
            <p:cNvSpPr/>
            <p:nvPr/>
          </p:nvSpPr>
          <p:spPr>
            <a:xfrm>
              <a:off x="4250" y="2558"/>
              <a:ext cx="109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30"/>
                </a:cxn>
                <a:cxn ang="0">
                  <a:pos x="0" y="49"/>
                </a:cxn>
                <a:cxn ang="0">
                  <a:pos x="109" y="30"/>
                </a:cxn>
                <a:cxn ang="0">
                  <a:pos x="0" y="0"/>
                </a:cxn>
              </a:cxnLst>
              <a:pathLst>
                <a:path w="109" h="49">
                  <a:moveTo>
                    <a:pt x="0" y="0"/>
                  </a:moveTo>
                  <a:lnTo>
                    <a:pt x="18" y="30"/>
                  </a:lnTo>
                  <a:lnTo>
                    <a:pt x="0" y="49"/>
                  </a:lnTo>
                  <a:lnTo>
                    <a:pt x="109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55" name="Freeform 77"/>
            <p:cNvSpPr/>
            <p:nvPr/>
          </p:nvSpPr>
          <p:spPr>
            <a:xfrm>
              <a:off x="3778" y="2558"/>
              <a:ext cx="109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30"/>
                </a:cxn>
                <a:cxn ang="0">
                  <a:pos x="0" y="49"/>
                </a:cxn>
                <a:cxn ang="0">
                  <a:pos x="109" y="30"/>
                </a:cxn>
                <a:cxn ang="0">
                  <a:pos x="0" y="0"/>
                </a:cxn>
              </a:cxnLst>
              <a:pathLst>
                <a:path w="109" h="49">
                  <a:moveTo>
                    <a:pt x="0" y="0"/>
                  </a:moveTo>
                  <a:lnTo>
                    <a:pt x="18" y="30"/>
                  </a:lnTo>
                  <a:lnTo>
                    <a:pt x="0" y="49"/>
                  </a:lnTo>
                  <a:lnTo>
                    <a:pt x="109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56" name="Freeform 78"/>
            <p:cNvSpPr/>
            <p:nvPr/>
          </p:nvSpPr>
          <p:spPr>
            <a:xfrm>
              <a:off x="3306" y="2558"/>
              <a:ext cx="109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30"/>
                </a:cxn>
                <a:cxn ang="0">
                  <a:pos x="0" y="49"/>
                </a:cxn>
                <a:cxn ang="0">
                  <a:pos x="109" y="30"/>
                </a:cxn>
                <a:cxn ang="0">
                  <a:pos x="0" y="0"/>
                </a:cxn>
              </a:cxnLst>
              <a:pathLst>
                <a:path w="109" h="49">
                  <a:moveTo>
                    <a:pt x="0" y="0"/>
                  </a:moveTo>
                  <a:lnTo>
                    <a:pt x="19" y="30"/>
                  </a:lnTo>
                  <a:lnTo>
                    <a:pt x="0" y="49"/>
                  </a:lnTo>
                  <a:lnTo>
                    <a:pt x="109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57" name="Line 79"/>
            <p:cNvSpPr/>
            <p:nvPr/>
          </p:nvSpPr>
          <p:spPr>
            <a:xfrm>
              <a:off x="3996" y="2707"/>
              <a:ext cx="1" cy="208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58" name="Freeform 80"/>
            <p:cNvSpPr/>
            <p:nvPr/>
          </p:nvSpPr>
          <p:spPr>
            <a:xfrm>
              <a:off x="3978" y="2707"/>
              <a:ext cx="45" cy="129"/>
            </a:xfrm>
            <a:custGeom>
              <a:avLst/>
              <a:gdLst/>
              <a:ahLst/>
              <a:cxnLst>
                <a:cxn ang="0">
                  <a:pos x="0" y="129"/>
                </a:cxn>
                <a:cxn ang="0">
                  <a:pos x="18" y="99"/>
                </a:cxn>
                <a:cxn ang="0">
                  <a:pos x="45" y="129"/>
                </a:cxn>
                <a:cxn ang="0">
                  <a:pos x="18" y="0"/>
                </a:cxn>
                <a:cxn ang="0">
                  <a:pos x="0" y="129"/>
                </a:cxn>
              </a:cxnLst>
              <a:pathLst>
                <a:path w="45" h="129">
                  <a:moveTo>
                    <a:pt x="0" y="129"/>
                  </a:moveTo>
                  <a:lnTo>
                    <a:pt x="18" y="99"/>
                  </a:lnTo>
                  <a:lnTo>
                    <a:pt x="45" y="129"/>
                  </a:lnTo>
                  <a:lnTo>
                    <a:pt x="18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000000"/>
            </a:solidFill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59" name="Line 81"/>
            <p:cNvSpPr/>
            <p:nvPr/>
          </p:nvSpPr>
          <p:spPr>
            <a:xfrm>
              <a:off x="4468" y="2707"/>
              <a:ext cx="1" cy="208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60" name="Freeform 82"/>
            <p:cNvSpPr/>
            <p:nvPr/>
          </p:nvSpPr>
          <p:spPr>
            <a:xfrm>
              <a:off x="4449" y="2707"/>
              <a:ext cx="46" cy="129"/>
            </a:xfrm>
            <a:custGeom>
              <a:avLst/>
              <a:gdLst/>
              <a:ahLst/>
              <a:cxnLst>
                <a:cxn ang="0">
                  <a:pos x="0" y="129"/>
                </a:cxn>
                <a:cxn ang="0">
                  <a:pos x="19" y="99"/>
                </a:cxn>
                <a:cxn ang="0">
                  <a:pos x="46" y="129"/>
                </a:cxn>
                <a:cxn ang="0">
                  <a:pos x="19" y="0"/>
                </a:cxn>
                <a:cxn ang="0">
                  <a:pos x="0" y="129"/>
                </a:cxn>
              </a:cxnLst>
              <a:pathLst>
                <a:path w="46" h="129">
                  <a:moveTo>
                    <a:pt x="0" y="129"/>
                  </a:moveTo>
                  <a:lnTo>
                    <a:pt x="19" y="99"/>
                  </a:lnTo>
                  <a:lnTo>
                    <a:pt x="46" y="129"/>
                  </a:lnTo>
                  <a:lnTo>
                    <a:pt x="19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000000"/>
            </a:solidFill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61" name="Rectangle 87"/>
            <p:cNvSpPr/>
            <p:nvPr/>
          </p:nvSpPr>
          <p:spPr>
            <a:xfrm>
              <a:off x="4375" y="2929"/>
              <a:ext cx="252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PN</a:t>
              </a:r>
              <a:r>
                <a:rPr lang="en-US" altLang="zh-CN" sz="2000" b="1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endParaRPr lang="en-US" altLang="zh-CN" sz="20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62" name="Rectangle 89"/>
            <p:cNvSpPr/>
            <p:nvPr/>
          </p:nvSpPr>
          <p:spPr>
            <a:xfrm>
              <a:off x="3378" y="2082"/>
              <a:ext cx="273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n(t)</a:t>
              </a:r>
              <a:endPara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63" name="Rectangle 90"/>
            <p:cNvSpPr/>
            <p:nvPr/>
          </p:nvSpPr>
          <p:spPr>
            <a:xfrm>
              <a:off x="3560" y="2092"/>
              <a:ext cx="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endParaRPr lang="zh-CN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64" name="Rectangle 91"/>
            <p:cNvSpPr/>
            <p:nvPr/>
          </p:nvSpPr>
          <p:spPr>
            <a:xfrm>
              <a:off x="3596" y="2082"/>
              <a:ext cx="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endParaRPr lang="zh-CN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65" name="Rectangle 92"/>
            <p:cNvSpPr/>
            <p:nvPr/>
          </p:nvSpPr>
          <p:spPr>
            <a:xfrm>
              <a:off x="3659" y="2092"/>
              <a:ext cx="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endParaRPr lang="zh-CN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66" name="Line 93"/>
            <p:cNvSpPr/>
            <p:nvPr/>
          </p:nvSpPr>
          <p:spPr>
            <a:xfrm flipV="1">
              <a:off x="3524" y="2260"/>
              <a:ext cx="1" cy="209"/>
            </a:xfrm>
            <a:prstGeom prst="line">
              <a:avLst/>
            </a:prstGeom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67" name="Freeform 94"/>
            <p:cNvSpPr/>
            <p:nvPr/>
          </p:nvSpPr>
          <p:spPr>
            <a:xfrm>
              <a:off x="3506" y="2340"/>
              <a:ext cx="45" cy="1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19"/>
                </a:cxn>
                <a:cxn ang="0">
                  <a:pos x="45" y="0"/>
                </a:cxn>
                <a:cxn ang="0">
                  <a:pos x="18" y="119"/>
                </a:cxn>
                <a:cxn ang="0">
                  <a:pos x="0" y="0"/>
                </a:cxn>
              </a:cxnLst>
              <a:pathLst>
                <a:path w="45" h="119">
                  <a:moveTo>
                    <a:pt x="0" y="0"/>
                  </a:moveTo>
                  <a:lnTo>
                    <a:pt x="18" y="19"/>
                  </a:lnTo>
                  <a:lnTo>
                    <a:pt x="45" y="0"/>
                  </a:lnTo>
                  <a:lnTo>
                    <a:pt x="18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4288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68" name="Rectangle 95"/>
            <p:cNvSpPr/>
            <p:nvPr/>
          </p:nvSpPr>
          <p:spPr>
            <a:xfrm>
              <a:off x="5328" y="2488"/>
              <a:ext cx="128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r>
                <a:rPr lang="en-US" altLang="zh-CN" sz="2000" b="1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endParaRPr lang="en-US" altLang="zh-CN" sz="20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69" name="Rectangle 97"/>
            <p:cNvSpPr/>
            <p:nvPr/>
          </p:nvSpPr>
          <p:spPr>
            <a:xfrm>
              <a:off x="406" y="2032"/>
              <a:ext cx="160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r>
                <a:rPr lang="en-US" altLang="zh-CN" sz="2000" b="1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70" name="Rectangle 99"/>
            <p:cNvSpPr/>
            <p:nvPr/>
          </p:nvSpPr>
          <p:spPr>
            <a:xfrm>
              <a:off x="406" y="2974"/>
              <a:ext cx="158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r>
                <a:rPr lang="en-US" altLang="zh-CN" sz="2000" b="1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endParaRPr lang="en-US" altLang="zh-CN" sz="20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71" name="Rectangle 101"/>
            <p:cNvSpPr/>
            <p:nvPr/>
          </p:nvSpPr>
          <p:spPr>
            <a:xfrm>
              <a:off x="1493" y="3430"/>
              <a:ext cx="494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cos</a:t>
              </a:r>
              <a:r>
                <a:rPr lang="el-GR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ω</a:t>
              </a:r>
              <a:r>
                <a:rPr lang="en-US" altLang="zh-CN" sz="2000" b="1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l-GR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72" name="Rectangle 102"/>
            <p:cNvSpPr/>
            <p:nvPr/>
          </p:nvSpPr>
          <p:spPr>
            <a:xfrm>
              <a:off x="3760" y="2976"/>
              <a:ext cx="494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cos</a:t>
              </a:r>
              <a:r>
                <a:rPr lang="el-GR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ω</a:t>
              </a:r>
              <a:r>
                <a:rPr lang="en-US" altLang="zh-CN" sz="2000" b="1" baseline="-25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l-GR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Text Box 2"/>
          <p:cNvSpPr txBox="1"/>
          <p:nvPr/>
        </p:nvSpPr>
        <p:spPr>
          <a:xfrm>
            <a:off x="1476375" y="692150"/>
            <a:ext cx="28968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12.4.3 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通信加密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322" name="Text Box 3"/>
          <p:cNvSpPr txBox="1"/>
          <p:nvPr/>
        </p:nvSpPr>
        <p:spPr>
          <a:xfrm>
            <a:off x="2862263" y="6269038"/>
            <a:ext cx="3713162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 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12.3-5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序列加密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323" name="Rectangle 5"/>
          <p:cNvSpPr/>
          <p:nvPr/>
        </p:nvSpPr>
        <p:spPr>
          <a:xfrm>
            <a:off x="260350" y="1404938"/>
            <a:ext cx="5840413" cy="18145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将信源产生的二进制信息码和一个周期很长的伪随机序列模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相加，就将原信息变成不可理解的另一个序列。在接收端加上相同的伪随机序列，就能恢复原发送信息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324" name="Group 10"/>
          <p:cNvGrpSpPr/>
          <p:nvPr/>
        </p:nvGrpSpPr>
        <p:grpSpPr>
          <a:xfrm>
            <a:off x="6334125" y="66675"/>
            <a:ext cx="2787650" cy="2189163"/>
            <a:chOff x="4105" y="0"/>
            <a:chExt cx="1655" cy="1434"/>
          </a:xfrm>
        </p:grpSpPr>
        <p:sp>
          <p:nvSpPr>
            <p:cNvPr id="56325" name="Rectangle 6"/>
            <p:cNvSpPr/>
            <p:nvPr/>
          </p:nvSpPr>
          <p:spPr>
            <a:xfrm>
              <a:off x="4105" y="0"/>
              <a:ext cx="1655" cy="1434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1 1 1 0 1 0 1 0</a:t>
              </a:r>
              <a:endPara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="1" dirty="0">
                  <a:solidFill>
                    <a:schemeClr val="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⊕ </a:t>
              </a:r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0 0 1 0 1 1 0 0</a:t>
              </a:r>
              <a:endPara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="1" dirty="0">
                  <a:solidFill>
                    <a:srgbClr val="AE048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1 1 0 0 0 1 1 0</a:t>
              </a:r>
              <a:endParaRPr lang="en-US" altLang="zh-CN" sz="2000" b="1" dirty="0">
                <a:solidFill>
                  <a:srgbClr val="AE048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="1" dirty="0">
                  <a:solidFill>
                    <a:schemeClr val="hlin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⊕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0 0 1 0 1 1 0 0</a:t>
              </a:r>
              <a:endPara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1 1 1 0 1 0 1 0</a:t>
              </a:r>
              <a:endPara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26" name="Line 7"/>
            <p:cNvSpPr/>
            <p:nvPr/>
          </p:nvSpPr>
          <p:spPr>
            <a:xfrm>
              <a:off x="4241" y="618"/>
              <a:ext cx="13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27" name="Line 8"/>
            <p:cNvSpPr/>
            <p:nvPr/>
          </p:nvSpPr>
          <p:spPr>
            <a:xfrm>
              <a:off x="4241" y="1162"/>
              <a:ext cx="140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6328" name="Group 60"/>
          <p:cNvGrpSpPr/>
          <p:nvPr/>
        </p:nvGrpSpPr>
        <p:grpSpPr>
          <a:xfrm>
            <a:off x="-36512" y="4111625"/>
            <a:ext cx="9217025" cy="1976438"/>
            <a:chOff x="207" y="2154"/>
            <a:chExt cx="5346" cy="1473"/>
          </a:xfrm>
        </p:grpSpPr>
        <p:sp>
          <p:nvSpPr>
            <p:cNvPr id="56329" name="Line 13"/>
            <p:cNvSpPr/>
            <p:nvPr/>
          </p:nvSpPr>
          <p:spPr>
            <a:xfrm flipH="1">
              <a:off x="797" y="2452"/>
              <a:ext cx="4178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30" name="Rectangle 14"/>
            <p:cNvSpPr/>
            <p:nvPr/>
          </p:nvSpPr>
          <p:spPr>
            <a:xfrm>
              <a:off x="207" y="2206"/>
              <a:ext cx="590" cy="493"/>
            </a:xfrm>
            <a:prstGeom prst="rect">
              <a:avLst/>
            </a:prstGeom>
            <a:solidFill>
              <a:schemeClr val="tx2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31" name="Rectangle 15"/>
            <p:cNvSpPr/>
            <p:nvPr/>
          </p:nvSpPr>
          <p:spPr>
            <a:xfrm>
              <a:off x="520" y="2361"/>
              <a:ext cx="74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endPara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32" name="Freeform 16"/>
            <p:cNvSpPr/>
            <p:nvPr/>
          </p:nvSpPr>
          <p:spPr>
            <a:xfrm>
              <a:off x="1117" y="2297"/>
              <a:ext cx="282" cy="298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12" y="78"/>
                </a:cxn>
                <a:cxn ang="0">
                  <a:pos x="61" y="13"/>
                </a:cxn>
                <a:cxn ang="0">
                  <a:pos x="135" y="0"/>
                </a:cxn>
                <a:cxn ang="0">
                  <a:pos x="208" y="13"/>
                </a:cxn>
                <a:cxn ang="0">
                  <a:pos x="270" y="78"/>
                </a:cxn>
                <a:cxn ang="0">
                  <a:pos x="282" y="155"/>
                </a:cxn>
                <a:cxn ang="0">
                  <a:pos x="270" y="233"/>
                </a:cxn>
                <a:cxn ang="0">
                  <a:pos x="208" y="285"/>
                </a:cxn>
                <a:cxn ang="0">
                  <a:pos x="135" y="298"/>
                </a:cxn>
                <a:cxn ang="0">
                  <a:pos x="61" y="285"/>
                </a:cxn>
                <a:cxn ang="0">
                  <a:pos x="12" y="233"/>
                </a:cxn>
                <a:cxn ang="0">
                  <a:pos x="0" y="155"/>
                </a:cxn>
              </a:cxnLst>
              <a:pathLst>
                <a:path w="282" h="298">
                  <a:moveTo>
                    <a:pt x="0" y="155"/>
                  </a:moveTo>
                  <a:lnTo>
                    <a:pt x="12" y="78"/>
                  </a:lnTo>
                  <a:lnTo>
                    <a:pt x="61" y="13"/>
                  </a:lnTo>
                  <a:lnTo>
                    <a:pt x="135" y="0"/>
                  </a:lnTo>
                  <a:lnTo>
                    <a:pt x="208" y="13"/>
                  </a:lnTo>
                  <a:lnTo>
                    <a:pt x="270" y="78"/>
                  </a:lnTo>
                  <a:lnTo>
                    <a:pt x="282" y="155"/>
                  </a:lnTo>
                  <a:lnTo>
                    <a:pt x="270" y="233"/>
                  </a:lnTo>
                  <a:lnTo>
                    <a:pt x="208" y="285"/>
                  </a:lnTo>
                  <a:lnTo>
                    <a:pt x="135" y="298"/>
                  </a:lnTo>
                  <a:lnTo>
                    <a:pt x="61" y="285"/>
                  </a:lnTo>
                  <a:lnTo>
                    <a:pt x="12" y="233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CCFFCC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333" name="Rectangle 17"/>
            <p:cNvSpPr/>
            <p:nvPr/>
          </p:nvSpPr>
          <p:spPr>
            <a:xfrm>
              <a:off x="1209" y="2341"/>
              <a:ext cx="147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＋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34" name="Rectangle 18"/>
            <p:cNvSpPr/>
            <p:nvPr/>
          </p:nvSpPr>
          <p:spPr>
            <a:xfrm>
              <a:off x="1719" y="2206"/>
              <a:ext cx="577" cy="493"/>
            </a:xfrm>
            <a:prstGeom prst="rect">
              <a:avLst/>
            </a:prstGeom>
            <a:solidFill>
              <a:srgbClr val="800000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35" name="Rectangle 19"/>
            <p:cNvSpPr/>
            <p:nvPr/>
          </p:nvSpPr>
          <p:spPr>
            <a:xfrm>
              <a:off x="1853" y="2341"/>
              <a:ext cx="295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endPara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36" name="Rectangle 20"/>
            <p:cNvSpPr/>
            <p:nvPr/>
          </p:nvSpPr>
          <p:spPr>
            <a:xfrm>
              <a:off x="2591" y="2206"/>
              <a:ext cx="578" cy="493"/>
            </a:xfrm>
            <a:prstGeom prst="rect">
              <a:avLst/>
            </a:prstGeom>
            <a:solidFill>
              <a:srgbClr val="800000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37" name="Rectangle 21"/>
            <p:cNvSpPr/>
            <p:nvPr/>
          </p:nvSpPr>
          <p:spPr>
            <a:xfrm>
              <a:off x="2783" y="2361"/>
              <a:ext cx="295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信道</a:t>
              </a:r>
              <a:endPara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38" name="Rectangle 22"/>
            <p:cNvSpPr/>
            <p:nvPr/>
          </p:nvSpPr>
          <p:spPr>
            <a:xfrm>
              <a:off x="3464" y="2206"/>
              <a:ext cx="577" cy="493"/>
            </a:xfrm>
            <a:prstGeom prst="rect">
              <a:avLst/>
            </a:prstGeom>
            <a:solidFill>
              <a:srgbClr val="800000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39" name="Rectangle 23"/>
            <p:cNvSpPr/>
            <p:nvPr/>
          </p:nvSpPr>
          <p:spPr>
            <a:xfrm>
              <a:off x="3620" y="2341"/>
              <a:ext cx="295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</a:t>
              </a:r>
              <a:endPara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40" name="Freeform 24"/>
            <p:cNvSpPr/>
            <p:nvPr/>
          </p:nvSpPr>
          <p:spPr>
            <a:xfrm>
              <a:off x="4361" y="2297"/>
              <a:ext cx="295" cy="298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24" y="78"/>
                </a:cxn>
                <a:cxn ang="0">
                  <a:pos x="74" y="13"/>
                </a:cxn>
                <a:cxn ang="0">
                  <a:pos x="147" y="0"/>
                </a:cxn>
                <a:cxn ang="0">
                  <a:pos x="221" y="13"/>
                </a:cxn>
                <a:cxn ang="0">
                  <a:pos x="270" y="78"/>
                </a:cxn>
                <a:cxn ang="0">
                  <a:pos x="295" y="155"/>
                </a:cxn>
                <a:cxn ang="0">
                  <a:pos x="270" y="233"/>
                </a:cxn>
                <a:cxn ang="0">
                  <a:pos x="221" y="285"/>
                </a:cxn>
                <a:cxn ang="0">
                  <a:pos x="147" y="298"/>
                </a:cxn>
                <a:cxn ang="0">
                  <a:pos x="74" y="285"/>
                </a:cxn>
                <a:cxn ang="0">
                  <a:pos x="24" y="233"/>
                </a:cxn>
                <a:cxn ang="0">
                  <a:pos x="0" y="155"/>
                </a:cxn>
              </a:cxnLst>
              <a:pathLst>
                <a:path w="295" h="298">
                  <a:moveTo>
                    <a:pt x="0" y="155"/>
                  </a:moveTo>
                  <a:lnTo>
                    <a:pt x="24" y="78"/>
                  </a:lnTo>
                  <a:lnTo>
                    <a:pt x="74" y="13"/>
                  </a:lnTo>
                  <a:lnTo>
                    <a:pt x="147" y="0"/>
                  </a:lnTo>
                  <a:lnTo>
                    <a:pt x="221" y="13"/>
                  </a:lnTo>
                  <a:lnTo>
                    <a:pt x="270" y="78"/>
                  </a:lnTo>
                  <a:lnTo>
                    <a:pt x="295" y="155"/>
                  </a:lnTo>
                  <a:lnTo>
                    <a:pt x="270" y="233"/>
                  </a:lnTo>
                  <a:lnTo>
                    <a:pt x="221" y="285"/>
                  </a:lnTo>
                  <a:lnTo>
                    <a:pt x="147" y="298"/>
                  </a:lnTo>
                  <a:lnTo>
                    <a:pt x="74" y="285"/>
                  </a:lnTo>
                  <a:lnTo>
                    <a:pt x="24" y="233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CCFFCC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341" name="Rectangle 25"/>
            <p:cNvSpPr/>
            <p:nvPr/>
          </p:nvSpPr>
          <p:spPr>
            <a:xfrm>
              <a:off x="4474" y="2361"/>
              <a:ext cx="147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＋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42" name="Rectangle 26"/>
            <p:cNvSpPr/>
            <p:nvPr/>
          </p:nvSpPr>
          <p:spPr>
            <a:xfrm>
              <a:off x="4975" y="2206"/>
              <a:ext cx="578" cy="493"/>
            </a:xfrm>
            <a:prstGeom prst="rect">
              <a:avLst/>
            </a:prstGeom>
            <a:solidFill>
              <a:schemeClr val="tx2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43" name="Rectangle 27"/>
            <p:cNvSpPr/>
            <p:nvPr/>
          </p:nvSpPr>
          <p:spPr>
            <a:xfrm>
              <a:off x="5168" y="2361"/>
              <a:ext cx="295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endPara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44" name="Line 28"/>
            <p:cNvSpPr/>
            <p:nvPr/>
          </p:nvSpPr>
          <p:spPr>
            <a:xfrm flipV="1">
              <a:off x="1252" y="2595"/>
              <a:ext cx="1" cy="468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45" name="Freeform 29"/>
            <p:cNvSpPr/>
            <p:nvPr/>
          </p:nvSpPr>
          <p:spPr>
            <a:xfrm>
              <a:off x="1227" y="2608"/>
              <a:ext cx="62" cy="169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25" y="130"/>
                </a:cxn>
                <a:cxn ang="0">
                  <a:pos x="62" y="169"/>
                </a:cxn>
                <a:cxn ang="0">
                  <a:pos x="25" y="0"/>
                </a:cxn>
                <a:cxn ang="0">
                  <a:pos x="0" y="169"/>
                </a:cxn>
              </a:cxnLst>
              <a:pathLst>
                <a:path w="62" h="169">
                  <a:moveTo>
                    <a:pt x="0" y="169"/>
                  </a:moveTo>
                  <a:lnTo>
                    <a:pt x="25" y="130"/>
                  </a:lnTo>
                  <a:lnTo>
                    <a:pt x="62" y="169"/>
                  </a:lnTo>
                  <a:lnTo>
                    <a:pt x="25" y="0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346" name="Rectangle 30"/>
            <p:cNvSpPr/>
            <p:nvPr/>
          </p:nvSpPr>
          <p:spPr>
            <a:xfrm>
              <a:off x="908" y="3063"/>
              <a:ext cx="700" cy="564"/>
            </a:xfrm>
            <a:prstGeom prst="rect">
              <a:avLst/>
            </a:prstGeom>
            <a:solidFill>
              <a:srgbClr val="0000FF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en-US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zh-CN" altLang="en-US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序列</a:t>
              </a:r>
              <a:endPara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产生器</a:t>
              </a:r>
              <a:endPara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47" name="Line 34"/>
            <p:cNvSpPr/>
            <p:nvPr/>
          </p:nvSpPr>
          <p:spPr>
            <a:xfrm flipV="1">
              <a:off x="4508" y="2595"/>
              <a:ext cx="1" cy="468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48" name="Freeform 35"/>
            <p:cNvSpPr/>
            <p:nvPr/>
          </p:nvSpPr>
          <p:spPr>
            <a:xfrm>
              <a:off x="4484" y="2608"/>
              <a:ext cx="49" cy="169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24" y="130"/>
                </a:cxn>
                <a:cxn ang="0">
                  <a:pos x="49" y="169"/>
                </a:cxn>
                <a:cxn ang="0">
                  <a:pos x="24" y="0"/>
                </a:cxn>
                <a:cxn ang="0">
                  <a:pos x="0" y="169"/>
                </a:cxn>
              </a:cxnLst>
              <a:pathLst>
                <a:path w="49" h="169">
                  <a:moveTo>
                    <a:pt x="0" y="169"/>
                  </a:moveTo>
                  <a:lnTo>
                    <a:pt x="24" y="130"/>
                  </a:lnTo>
                  <a:lnTo>
                    <a:pt x="49" y="169"/>
                  </a:lnTo>
                  <a:lnTo>
                    <a:pt x="24" y="0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349" name="Rectangle 36"/>
            <p:cNvSpPr/>
            <p:nvPr/>
          </p:nvSpPr>
          <p:spPr>
            <a:xfrm>
              <a:off x="4164" y="3063"/>
              <a:ext cx="688" cy="564"/>
            </a:xfrm>
            <a:prstGeom prst="rect">
              <a:avLst/>
            </a:prstGeom>
            <a:solidFill>
              <a:srgbClr val="0000FF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en-US" altLang="zh-CN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zh-CN" altLang="en-US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序列</a:t>
              </a:r>
              <a:endPara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产生器</a:t>
              </a:r>
              <a:endPara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50" name="Rectangle 40"/>
            <p:cNvSpPr/>
            <p:nvPr/>
          </p:nvSpPr>
          <p:spPr>
            <a:xfrm>
              <a:off x="1419" y="2778"/>
              <a:ext cx="95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51" name="Rectangle 41"/>
            <p:cNvSpPr/>
            <p:nvPr/>
          </p:nvSpPr>
          <p:spPr>
            <a:xfrm>
              <a:off x="4663" y="2778"/>
              <a:ext cx="95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52" name="Freeform 42"/>
            <p:cNvSpPr/>
            <p:nvPr/>
          </p:nvSpPr>
          <p:spPr>
            <a:xfrm>
              <a:off x="944" y="2414"/>
              <a:ext cx="160" cy="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38"/>
                </a:cxn>
                <a:cxn ang="0">
                  <a:pos x="0" y="64"/>
                </a:cxn>
                <a:cxn ang="0">
                  <a:pos x="160" y="38"/>
                </a:cxn>
                <a:cxn ang="0">
                  <a:pos x="0" y="0"/>
                </a:cxn>
              </a:cxnLst>
              <a:pathLst>
                <a:path w="160" h="64">
                  <a:moveTo>
                    <a:pt x="0" y="0"/>
                  </a:moveTo>
                  <a:lnTo>
                    <a:pt x="37" y="38"/>
                  </a:lnTo>
                  <a:lnTo>
                    <a:pt x="0" y="64"/>
                  </a:lnTo>
                  <a:lnTo>
                    <a:pt x="16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353" name="Freeform 43"/>
            <p:cNvSpPr/>
            <p:nvPr/>
          </p:nvSpPr>
          <p:spPr>
            <a:xfrm>
              <a:off x="1571" y="2414"/>
              <a:ext cx="148" cy="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38"/>
                </a:cxn>
                <a:cxn ang="0">
                  <a:pos x="0" y="64"/>
                </a:cxn>
                <a:cxn ang="0">
                  <a:pos x="148" y="38"/>
                </a:cxn>
                <a:cxn ang="0">
                  <a:pos x="0" y="0"/>
                </a:cxn>
              </a:cxnLst>
              <a:pathLst>
                <a:path w="148" h="64">
                  <a:moveTo>
                    <a:pt x="0" y="0"/>
                  </a:moveTo>
                  <a:lnTo>
                    <a:pt x="25" y="38"/>
                  </a:lnTo>
                  <a:lnTo>
                    <a:pt x="0" y="64"/>
                  </a:lnTo>
                  <a:lnTo>
                    <a:pt x="148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354" name="Freeform 44"/>
            <p:cNvSpPr/>
            <p:nvPr/>
          </p:nvSpPr>
          <p:spPr>
            <a:xfrm>
              <a:off x="2444" y="2414"/>
              <a:ext cx="147" cy="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38"/>
                </a:cxn>
                <a:cxn ang="0">
                  <a:pos x="0" y="64"/>
                </a:cxn>
                <a:cxn ang="0">
                  <a:pos x="147" y="38"/>
                </a:cxn>
                <a:cxn ang="0">
                  <a:pos x="0" y="0"/>
                </a:cxn>
              </a:cxnLst>
              <a:pathLst>
                <a:path w="147" h="64">
                  <a:moveTo>
                    <a:pt x="0" y="0"/>
                  </a:moveTo>
                  <a:lnTo>
                    <a:pt x="24" y="38"/>
                  </a:lnTo>
                  <a:lnTo>
                    <a:pt x="0" y="64"/>
                  </a:lnTo>
                  <a:lnTo>
                    <a:pt x="147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355" name="Freeform 45"/>
            <p:cNvSpPr/>
            <p:nvPr/>
          </p:nvSpPr>
          <p:spPr>
            <a:xfrm>
              <a:off x="3316" y="2414"/>
              <a:ext cx="148" cy="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38"/>
                </a:cxn>
                <a:cxn ang="0">
                  <a:pos x="0" y="64"/>
                </a:cxn>
                <a:cxn ang="0">
                  <a:pos x="148" y="38"/>
                </a:cxn>
                <a:cxn ang="0">
                  <a:pos x="0" y="0"/>
                </a:cxn>
              </a:cxnLst>
              <a:pathLst>
                <a:path w="148" h="64">
                  <a:moveTo>
                    <a:pt x="0" y="0"/>
                  </a:moveTo>
                  <a:lnTo>
                    <a:pt x="25" y="38"/>
                  </a:lnTo>
                  <a:lnTo>
                    <a:pt x="0" y="64"/>
                  </a:lnTo>
                  <a:lnTo>
                    <a:pt x="148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356" name="Freeform 46"/>
            <p:cNvSpPr/>
            <p:nvPr/>
          </p:nvSpPr>
          <p:spPr>
            <a:xfrm>
              <a:off x="4213" y="2414"/>
              <a:ext cx="160" cy="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38"/>
                </a:cxn>
                <a:cxn ang="0">
                  <a:pos x="0" y="64"/>
                </a:cxn>
                <a:cxn ang="0">
                  <a:pos x="160" y="38"/>
                </a:cxn>
                <a:cxn ang="0">
                  <a:pos x="0" y="0"/>
                </a:cxn>
              </a:cxnLst>
              <a:pathLst>
                <a:path w="160" h="64">
                  <a:moveTo>
                    <a:pt x="0" y="0"/>
                  </a:moveTo>
                  <a:lnTo>
                    <a:pt x="25" y="38"/>
                  </a:lnTo>
                  <a:lnTo>
                    <a:pt x="0" y="64"/>
                  </a:lnTo>
                  <a:lnTo>
                    <a:pt x="16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357" name="Freeform 47"/>
            <p:cNvSpPr/>
            <p:nvPr/>
          </p:nvSpPr>
          <p:spPr>
            <a:xfrm>
              <a:off x="4816" y="2414"/>
              <a:ext cx="159" cy="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38"/>
                </a:cxn>
                <a:cxn ang="0">
                  <a:pos x="0" y="64"/>
                </a:cxn>
                <a:cxn ang="0">
                  <a:pos x="159" y="38"/>
                </a:cxn>
                <a:cxn ang="0">
                  <a:pos x="0" y="0"/>
                </a:cxn>
              </a:cxnLst>
              <a:pathLst>
                <a:path w="159" h="64">
                  <a:moveTo>
                    <a:pt x="0" y="0"/>
                  </a:moveTo>
                  <a:lnTo>
                    <a:pt x="36" y="38"/>
                  </a:lnTo>
                  <a:lnTo>
                    <a:pt x="0" y="64"/>
                  </a:lnTo>
                  <a:lnTo>
                    <a:pt x="159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358" name="Rectangle 48"/>
            <p:cNvSpPr/>
            <p:nvPr/>
          </p:nvSpPr>
          <p:spPr>
            <a:xfrm>
              <a:off x="4196" y="2154"/>
              <a:ext cx="84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59" name="Rectangle 49"/>
            <p:cNvSpPr/>
            <p:nvPr/>
          </p:nvSpPr>
          <p:spPr>
            <a:xfrm>
              <a:off x="4750" y="2154"/>
              <a:ext cx="162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en-US" altLang="zh-CN" sz="2000" b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60" name="Rectangle 51"/>
            <p:cNvSpPr/>
            <p:nvPr/>
          </p:nvSpPr>
          <p:spPr>
            <a:xfrm>
              <a:off x="1527" y="2154"/>
              <a:ext cx="84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61" name="Rectangle 52"/>
            <p:cNvSpPr/>
            <p:nvPr/>
          </p:nvSpPr>
          <p:spPr>
            <a:xfrm>
              <a:off x="916" y="2154"/>
              <a:ext cx="162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p>
              <a:pPr algn="ctr"/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en-US" altLang="zh-CN" sz="2000" b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62" name="Rectangle 54"/>
            <p:cNvSpPr/>
            <p:nvPr/>
          </p:nvSpPr>
          <p:spPr>
            <a:xfrm>
              <a:off x="297" y="2326"/>
              <a:ext cx="401" cy="3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信源</a:t>
              </a:r>
              <a:endPara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3"/>
          <p:cNvSpPr>
            <a:spLocks noGrp="1"/>
          </p:cNvSpPr>
          <p:nvPr>
            <p:ph type="body" sz="half" idx="1"/>
          </p:nvPr>
        </p:nvSpPr>
        <p:spPr>
          <a:xfrm>
            <a:off x="327025" y="1419225"/>
            <a:ext cx="8412163" cy="4594225"/>
          </a:xfrm>
          <a:ln/>
        </p:spPr>
        <p:txBody>
          <a:bodyPr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 正交编码的基本概念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buAutoNum type="arabicPeriod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模拟信号的正交性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若两个周期为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的模拟信号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相互正交，则有：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(12.1-1)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同理：若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个周期为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的模拟信号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构成一正交信号集合，则有：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(12.1-2)</a:t>
            </a: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266" name="Object 4"/>
          <p:cNvGraphicFramePr>
            <a:graphicFrameLocks noGrp="1"/>
          </p:cNvGraphicFramePr>
          <p:nvPr>
            <p:ph sz="quarter" idx="2"/>
          </p:nvPr>
        </p:nvGraphicFramePr>
        <p:xfrm>
          <a:off x="2413000" y="3475038"/>
          <a:ext cx="27273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1091565" imgH="330200" progId="Equation.3">
                  <p:embed/>
                </p:oleObj>
              </mc:Choice>
              <mc:Fallback>
                <p:oleObj name="" r:id="rId1" imgW="1091565" imgH="330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3000" y="3475038"/>
                        <a:ext cx="2727325" cy="5413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Grp="1"/>
          </p:cNvGraphicFramePr>
          <p:nvPr>
            <p:ph sz="quarter" idx="3"/>
          </p:nvPr>
        </p:nvGraphicFramePr>
        <p:xfrm>
          <a:off x="2024063" y="5159375"/>
          <a:ext cx="477678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2843530" imgH="330200" progId="Equation.DSMT4">
                  <p:embed/>
                </p:oleObj>
              </mc:Choice>
              <mc:Fallback>
                <p:oleObj name="" r:id="rId3" imgW="2843530" imgH="3302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4063" y="5159375"/>
                        <a:ext cx="4776787" cy="6223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8"/>
          <p:cNvSpPr/>
          <p:nvPr/>
        </p:nvSpPr>
        <p:spPr>
          <a:xfrm>
            <a:off x="1500188" y="642938"/>
            <a:ext cx="2808287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正交编码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Text Box 2"/>
          <p:cNvSpPr txBox="1"/>
          <p:nvPr/>
        </p:nvSpPr>
        <p:spPr>
          <a:xfrm>
            <a:off x="2454275" y="6256338"/>
            <a:ext cx="405606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 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12.3-6 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数字信号的加密与解密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346" name="Group 143"/>
          <p:cNvGrpSpPr/>
          <p:nvPr/>
        </p:nvGrpSpPr>
        <p:grpSpPr>
          <a:xfrm>
            <a:off x="-107950" y="1412875"/>
            <a:ext cx="9217025" cy="4629150"/>
            <a:chOff x="158" y="255"/>
            <a:chExt cx="5489" cy="2677"/>
          </a:xfrm>
        </p:grpSpPr>
        <p:sp>
          <p:nvSpPr>
            <p:cNvPr id="57347" name="AutoShape 4"/>
            <p:cNvSpPr>
              <a:spLocks noChangeAspect="1" noTextEdit="1"/>
            </p:cNvSpPr>
            <p:nvPr/>
          </p:nvSpPr>
          <p:spPr>
            <a:xfrm>
              <a:off x="202" y="255"/>
              <a:ext cx="5445" cy="2677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anchor="t"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48" name="Line 6"/>
            <p:cNvSpPr/>
            <p:nvPr/>
          </p:nvSpPr>
          <p:spPr>
            <a:xfrm flipH="1">
              <a:off x="1337" y="718"/>
              <a:ext cx="347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49" name="Line 7"/>
            <p:cNvSpPr/>
            <p:nvPr/>
          </p:nvSpPr>
          <p:spPr>
            <a:xfrm flipV="1">
              <a:off x="1684" y="405"/>
              <a:ext cx="1" cy="31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50" name="Line 8"/>
            <p:cNvSpPr/>
            <p:nvPr/>
          </p:nvSpPr>
          <p:spPr>
            <a:xfrm flipH="1">
              <a:off x="1684" y="405"/>
              <a:ext cx="333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51" name="Line 9"/>
            <p:cNvSpPr/>
            <p:nvPr/>
          </p:nvSpPr>
          <p:spPr>
            <a:xfrm flipV="1">
              <a:off x="2017" y="405"/>
              <a:ext cx="1" cy="31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52" name="Line 10"/>
            <p:cNvSpPr/>
            <p:nvPr/>
          </p:nvSpPr>
          <p:spPr>
            <a:xfrm flipH="1">
              <a:off x="2017" y="718"/>
              <a:ext cx="33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53" name="Line 11"/>
            <p:cNvSpPr/>
            <p:nvPr/>
          </p:nvSpPr>
          <p:spPr>
            <a:xfrm flipV="1">
              <a:off x="2352" y="405"/>
              <a:ext cx="1" cy="31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54" name="Line 12"/>
            <p:cNvSpPr/>
            <p:nvPr/>
          </p:nvSpPr>
          <p:spPr>
            <a:xfrm flipH="1">
              <a:off x="2352" y="405"/>
              <a:ext cx="680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55" name="Line 13"/>
            <p:cNvSpPr/>
            <p:nvPr/>
          </p:nvSpPr>
          <p:spPr>
            <a:xfrm flipV="1">
              <a:off x="3032" y="405"/>
              <a:ext cx="1" cy="31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56" name="Line 14"/>
            <p:cNvSpPr/>
            <p:nvPr/>
          </p:nvSpPr>
          <p:spPr>
            <a:xfrm flipH="1">
              <a:off x="3032" y="718"/>
              <a:ext cx="33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57" name="Line 15"/>
            <p:cNvSpPr/>
            <p:nvPr/>
          </p:nvSpPr>
          <p:spPr>
            <a:xfrm flipV="1">
              <a:off x="3367" y="405"/>
              <a:ext cx="1" cy="31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58" name="Line 16"/>
            <p:cNvSpPr/>
            <p:nvPr/>
          </p:nvSpPr>
          <p:spPr>
            <a:xfrm flipH="1">
              <a:off x="3367" y="405"/>
              <a:ext cx="346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59" name="Line 17"/>
            <p:cNvSpPr/>
            <p:nvPr/>
          </p:nvSpPr>
          <p:spPr>
            <a:xfrm flipV="1">
              <a:off x="3713" y="405"/>
              <a:ext cx="1" cy="31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60" name="Line 18"/>
            <p:cNvSpPr/>
            <p:nvPr/>
          </p:nvSpPr>
          <p:spPr>
            <a:xfrm flipH="1">
              <a:off x="3713" y="718"/>
              <a:ext cx="668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61" name="Line 19"/>
            <p:cNvSpPr/>
            <p:nvPr/>
          </p:nvSpPr>
          <p:spPr>
            <a:xfrm flipV="1">
              <a:off x="4381" y="405"/>
              <a:ext cx="1" cy="31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62" name="Line 20"/>
            <p:cNvSpPr/>
            <p:nvPr/>
          </p:nvSpPr>
          <p:spPr>
            <a:xfrm flipH="1">
              <a:off x="4381" y="405"/>
              <a:ext cx="681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63" name="Line 21"/>
            <p:cNvSpPr/>
            <p:nvPr/>
          </p:nvSpPr>
          <p:spPr>
            <a:xfrm flipV="1">
              <a:off x="5062" y="405"/>
              <a:ext cx="1" cy="31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64" name="Line 22"/>
            <p:cNvSpPr/>
            <p:nvPr/>
          </p:nvSpPr>
          <p:spPr>
            <a:xfrm flipH="1">
              <a:off x="5062" y="718"/>
              <a:ext cx="334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65" name="Line 23"/>
            <p:cNvSpPr/>
            <p:nvPr/>
          </p:nvSpPr>
          <p:spPr>
            <a:xfrm flipH="1">
              <a:off x="1337" y="1244"/>
              <a:ext cx="347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66" name="Line 24"/>
            <p:cNvSpPr/>
            <p:nvPr/>
          </p:nvSpPr>
          <p:spPr>
            <a:xfrm flipV="1">
              <a:off x="1684" y="931"/>
              <a:ext cx="1" cy="31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67" name="Line 25"/>
            <p:cNvSpPr/>
            <p:nvPr/>
          </p:nvSpPr>
          <p:spPr>
            <a:xfrm flipH="1">
              <a:off x="1684" y="931"/>
              <a:ext cx="668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68" name="Line 26"/>
            <p:cNvSpPr/>
            <p:nvPr/>
          </p:nvSpPr>
          <p:spPr>
            <a:xfrm flipV="1">
              <a:off x="2352" y="931"/>
              <a:ext cx="1" cy="31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69" name="Line 27"/>
            <p:cNvSpPr/>
            <p:nvPr/>
          </p:nvSpPr>
          <p:spPr>
            <a:xfrm flipH="1">
              <a:off x="2352" y="1244"/>
              <a:ext cx="1361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70" name="Line 28"/>
            <p:cNvSpPr/>
            <p:nvPr/>
          </p:nvSpPr>
          <p:spPr>
            <a:xfrm flipH="1">
              <a:off x="3713" y="931"/>
              <a:ext cx="334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71" name="Line 29"/>
            <p:cNvSpPr/>
            <p:nvPr/>
          </p:nvSpPr>
          <p:spPr>
            <a:xfrm flipV="1">
              <a:off x="3713" y="931"/>
              <a:ext cx="1" cy="31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72" name="Line 30"/>
            <p:cNvSpPr/>
            <p:nvPr/>
          </p:nvSpPr>
          <p:spPr>
            <a:xfrm flipH="1">
              <a:off x="4047" y="1244"/>
              <a:ext cx="334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73" name="Line 31"/>
            <p:cNvSpPr/>
            <p:nvPr/>
          </p:nvSpPr>
          <p:spPr>
            <a:xfrm flipV="1">
              <a:off x="4381" y="931"/>
              <a:ext cx="1" cy="31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74" name="Line 32"/>
            <p:cNvSpPr/>
            <p:nvPr/>
          </p:nvSpPr>
          <p:spPr>
            <a:xfrm flipH="1">
              <a:off x="4381" y="931"/>
              <a:ext cx="681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75" name="Line 33"/>
            <p:cNvSpPr/>
            <p:nvPr/>
          </p:nvSpPr>
          <p:spPr>
            <a:xfrm flipV="1">
              <a:off x="5062" y="931"/>
              <a:ext cx="1" cy="31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76" name="Line 34"/>
            <p:cNvSpPr/>
            <p:nvPr/>
          </p:nvSpPr>
          <p:spPr>
            <a:xfrm flipH="1">
              <a:off x="5062" y="1244"/>
              <a:ext cx="334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77" name="Line 35"/>
            <p:cNvSpPr/>
            <p:nvPr/>
          </p:nvSpPr>
          <p:spPr>
            <a:xfrm flipV="1">
              <a:off x="4047" y="931"/>
              <a:ext cx="1" cy="31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78" name="Rectangle 36"/>
            <p:cNvSpPr/>
            <p:nvPr/>
          </p:nvSpPr>
          <p:spPr>
            <a:xfrm>
              <a:off x="1848" y="483"/>
              <a:ext cx="90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79" name="Rectangle 37"/>
            <p:cNvSpPr/>
            <p:nvPr/>
          </p:nvSpPr>
          <p:spPr>
            <a:xfrm>
              <a:off x="2182" y="483"/>
              <a:ext cx="90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80" name="Rectangle 38"/>
            <p:cNvSpPr/>
            <p:nvPr/>
          </p:nvSpPr>
          <p:spPr>
            <a:xfrm>
              <a:off x="2529" y="483"/>
              <a:ext cx="90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81" name="Rectangle 39"/>
            <p:cNvSpPr/>
            <p:nvPr/>
          </p:nvSpPr>
          <p:spPr>
            <a:xfrm>
              <a:off x="2863" y="483"/>
              <a:ext cx="90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82" name="Rectangle 40"/>
            <p:cNvSpPr/>
            <p:nvPr/>
          </p:nvSpPr>
          <p:spPr>
            <a:xfrm>
              <a:off x="3197" y="483"/>
              <a:ext cx="90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83" name="Rectangle 41"/>
            <p:cNvSpPr/>
            <p:nvPr/>
          </p:nvSpPr>
          <p:spPr>
            <a:xfrm>
              <a:off x="3544" y="483"/>
              <a:ext cx="90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84" name="Rectangle 42"/>
            <p:cNvSpPr/>
            <p:nvPr/>
          </p:nvSpPr>
          <p:spPr>
            <a:xfrm>
              <a:off x="3878" y="483"/>
              <a:ext cx="90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85" name="Rectangle 43"/>
            <p:cNvSpPr/>
            <p:nvPr/>
          </p:nvSpPr>
          <p:spPr>
            <a:xfrm>
              <a:off x="4213" y="483"/>
              <a:ext cx="90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86" name="Rectangle 44"/>
            <p:cNvSpPr/>
            <p:nvPr/>
          </p:nvSpPr>
          <p:spPr>
            <a:xfrm>
              <a:off x="4558" y="483"/>
              <a:ext cx="90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87" name="Rectangle 45"/>
            <p:cNvSpPr/>
            <p:nvPr/>
          </p:nvSpPr>
          <p:spPr>
            <a:xfrm>
              <a:off x="4893" y="483"/>
              <a:ext cx="90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88" name="Rectangle 46"/>
            <p:cNvSpPr/>
            <p:nvPr/>
          </p:nvSpPr>
          <p:spPr>
            <a:xfrm>
              <a:off x="4558" y="1009"/>
              <a:ext cx="90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89" name="Rectangle 47"/>
            <p:cNvSpPr/>
            <p:nvPr/>
          </p:nvSpPr>
          <p:spPr>
            <a:xfrm>
              <a:off x="4893" y="1009"/>
              <a:ext cx="90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90" name="Rectangle 48"/>
            <p:cNvSpPr/>
            <p:nvPr/>
          </p:nvSpPr>
          <p:spPr>
            <a:xfrm>
              <a:off x="4213" y="1009"/>
              <a:ext cx="90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91" name="Rectangle 49"/>
            <p:cNvSpPr/>
            <p:nvPr/>
          </p:nvSpPr>
          <p:spPr>
            <a:xfrm>
              <a:off x="3878" y="1009"/>
              <a:ext cx="90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92" name="Rectangle 50"/>
            <p:cNvSpPr/>
            <p:nvPr/>
          </p:nvSpPr>
          <p:spPr>
            <a:xfrm>
              <a:off x="3197" y="1009"/>
              <a:ext cx="90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93" name="Rectangle 51"/>
            <p:cNvSpPr/>
            <p:nvPr/>
          </p:nvSpPr>
          <p:spPr>
            <a:xfrm>
              <a:off x="3544" y="1009"/>
              <a:ext cx="90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94" name="Rectangle 52"/>
            <p:cNvSpPr/>
            <p:nvPr/>
          </p:nvSpPr>
          <p:spPr>
            <a:xfrm>
              <a:off x="2529" y="1009"/>
              <a:ext cx="90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95" name="Rectangle 53"/>
            <p:cNvSpPr/>
            <p:nvPr/>
          </p:nvSpPr>
          <p:spPr>
            <a:xfrm>
              <a:off x="2863" y="1009"/>
              <a:ext cx="90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96" name="Rectangle 54"/>
            <p:cNvSpPr/>
            <p:nvPr/>
          </p:nvSpPr>
          <p:spPr>
            <a:xfrm>
              <a:off x="1848" y="1009"/>
              <a:ext cx="90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97" name="Rectangle 55"/>
            <p:cNvSpPr/>
            <p:nvPr/>
          </p:nvSpPr>
          <p:spPr>
            <a:xfrm>
              <a:off x="2182" y="1009"/>
              <a:ext cx="90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98" name="Line 56"/>
            <p:cNvSpPr/>
            <p:nvPr/>
          </p:nvSpPr>
          <p:spPr>
            <a:xfrm flipH="1">
              <a:off x="2017" y="1457"/>
              <a:ext cx="101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99" name="Line 57"/>
            <p:cNvSpPr/>
            <p:nvPr/>
          </p:nvSpPr>
          <p:spPr>
            <a:xfrm flipH="1">
              <a:off x="1337" y="1770"/>
              <a:ext cx="680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400" name="Line 58"/>
            <p:cNvSpPr/>
            <p:nvPr/>
          </p:nvSpPr>
          <p:spPr>
            <a:xfrm flipV="1">
              <a:off x="2017" y="1457"/>
              <a:ext cx="1" cy="31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401" name="Line 59"/>
            <p:cNvSpPr/>
            <p:nvPr/>
          </p:nvSpPr>
          <p:spPr>
            <a:xfrm flipV="1">
              <a:off x="3032" y="1457"/>
              <a:ext cx="1" cy="31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402" name="Line 60"/>
            <p:cNvSpPr/>
            <p:nvPr/>
          </p:nvSpPr>
          <p:spPr>
            <a:xfrm flipH="1">
              <a:off x="3032" y="1770"/>
              <a:ext cx="33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403" name="Line 61"/>
            <p:cNvSpPr/>
            <p:nvPr/>
          </p:nvSpPr>
          <p:spPr>
            <a:xfrm flipV="1">
              <a:off x="3367" y="1457"/>
              <a:ext cx="1" cy="31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404" name="Line 62"/>
            <p:cNvSpPr/>
            <p:nvPr/>
          </p:nvSpPr>
          <p:spPr>
            <a:xfrm flipH="1">
              <a:off x="3367" y="1457"/>
              <a:ext cx="680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405" name="Line 63"/>
            <p:cNvSpPr/>
            <p:nvPr/>
          </p:nvSpPr>
          <p:spPr>
            <a:xfrm flipV="1">
              <a:off x="4047" y="1457"/>
              <a:ext cx="1" cy="31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406" name="Line 64"/>
            <p:cNvSpPr/>
            <p:nvPr/>
          </p:nvSpPr>
          <p:spPr>
            <a:xfrm flipH="1">
              <a:off x="4047" y="1770"/>
              <a:ext cx="1349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407" name="Rectangle 65"/>
            <p:cNvSpPr/>
            <p:nvPr/>
          </p:nvSpPr>
          <p:spPr>
            <a:xfrm>
              <a:off x="4213" y="1534"/>
              <a:ext cx="90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408" name="Rectangle 66"/>
            <p:cNvSpPr/>
            <p:nvPr/>
          </p:nvSpPr>
          <p:spPr>
            <a:xfrm>
              <a:off x="4558" y="1534"/>
              <a:ext cx="90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409" name="Rectangle 67"/>
            <p:cNvSpPr/>
            <p:nvPr/>
          </p:nvSpPr>
          <p:spPr>
            <a:xfrm>
              <a:off x="4893" y="1534"/>
              <a:ext cx="90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410" name="Rectangle 68"/>
            <p:cNvSpPr/>
            <p:nvPr/>
          </p:nvSpPr>
          <p:spPr>
            <a:xfrm>
              <a:off x="3878" y="1534"/>
              <a:ext cx="90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411" name="Rectangle 69"/>
            <p:cNvSpPr/>
            <p:nvPr/>
          </p:nvSpPr>
          <p:spPr>
            <a:xfrm>
              <a:off x="3544" y="1534"/>
              <a:ext cx="90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412" name="Rectangle 70"/>
            <p:cNvSpPr/>
            <p:nvPr/>
          </p:nvSpPr>
          <p:spPr>
            <a:xfrm>
              <a:off x="3197" y="1534"/>
              <a:ext cx="90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413" name="Rectangle 71"/>
            <p:cNvSpPr/>
            <p:nvPr/>
          </p:nvSpPr>
          <p:spPr>
            <a:xfrm>
              <a:off x="2863" y="1534"/>
              <a:ext cx="90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414" name="Rectangle 72"/>
            <p:cNvSpPr/>
            <p:nvPr/>
          </p:nvSpPr>
          <p:spPr>
            <a:xfrm>
              <a:off x="2182" y="1534"/>
              <a:ext cx="90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415" name="Rectangle 73"/>
            <p:cNvSpPr/>
            <p:nvPr/>
          </p:nvSpPr>
          <p:spPr>
            <a:xfrm>
              <a:off x="2529" y="1534"/>
              <a:ext cx="90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416" name="Rectangle 74"/>
            <p:cNvSpPr/>
            <p:nvPr/>
          </p:nvSpPr>
          <p:spPr>
            <a:xfrm>
              <a:off x="1848" y="1534"/>
              <a:ext cx="90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417" name="Rectangle 102"/>
            <p:cNvSpPr/>
            <p:nvPr/>
          </p:nvSpPr>
          <p:spPr>
            <a:xfrm>
              <a:off x="253" y="639"/>
              <a:ext cx="769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原始信码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418" name="Rectangle 106"/>
            <p:cNvSpPr/>
            <p:nvPr/>
          </p:nvSpPr>
          <p:spPr>
            <a:xfrm>
              <a:off x="290" y="1147"/>
              <a:ext cx="681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序列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419" name="Rectangle 108"/>
            <p:cNvSpPr/>
            <p:nvPr/>
          </p:nvSpPr>
          <p:spPr>
            <a:xfrm>
              <a:off x="343" y="1691"/>
              <a:ext cx="700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加密输出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420" name="Group 140"/>
            <p:cNvGrpSpPr/>
            <p:nvPr/>
          </p:nvGrpSpPr>
          <p:grpSpPr>
            <a:xfrm>
              <a:off x="158" y="2447"/>
              <a:ext cx="5238" cy="434"/>
              <a:chOff x="113" y="3139"/>
              <a:chExt cx="5389" cy="486"/>
            </a:xfrm>
          </p:grpSpPr>
          <p:sp>
            <p:nvSpPr>
              <p:cNvPr id="57421" name="Line 75"/>
              <p:cNvSpPr/>
              <p:nvPr/>
            </p:nvSpPr>
            <p:spPr>
              <a:xfrm flipH="1">
                <a:off x="1326" y="3502"/>
                <a:ext cx="357" cy="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422" name="Line 76"/>
              <p:cNvSpPr/>
              <p:nvPr/>
            </p:nvSpPr>
            <p:spPr>
              <a:xfrm flipV="1">
                <a:off x="1683" y="3139"/>
                <a:ext cx="1" cy="363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423" name="Line 77"/>
              <p:cNvSpPr/>
              <p:nvPr/>
            </p:nvSpPr>
            <p:spPr>
              <a:xfrm flipH="1">
                <a:off x="1683" y="3139"/>
                <a:ext cx="343" cy="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424" name="Line 78"/>
              <p:cNvSpPr/>
              <p:nvPr/>
            </p:nvSpPr>
            <p:spPr>
              <a:xfrm flipV="1">
                <a:off x="2026" y="3139"/>
                <a:ext cx="1" cy="363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425" name="Line 79"/>
              <p:cNvSpPr/>
              <p:nvPr/>
            </p:nvSpPr>
            <p:spPr>
              <a:xfrm flipH="1">
                <a:off x="2026" y="3502"/>
                <a:ext cx="344" cy="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426" name="Line 80"/>
              <p:cNvSpPr/>
              <p:nvPr/>
            </p:nvSpPr>
            <p:spPr>
              <a:xfrm flipV="1">
                <a:off x="2370" y="3139"/>
                <a:ext cx="1" cy="363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427" name="Line 81"/>
              <p:cNvSpPr/>
              <p:nvPr/>
            </p:nvSpPr>
            <p:spPr>
              <a:xfrm flipH="1">
                <a:off x="2370" y="3139"/>
                <a:ext cx="700" cy="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428" name="Line 82"/>
              <p:cNvSpPr/>
              <p:nvPr/>
            </p:nvSpPr>
            <p:spPr>
              <a:xfrm flipV="1">
                <a:off x="3070" y="3139"/>
                <a:ext cx="1" cy="363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429" name="Line 83"/>
              <p:cNvSpPr/>
              <p:nvPr/>
            </p:nvSpPr>
            <p:spPr>
              <a:xfrm flipH="1">
                <a:off x="3070" y="3502"/>
                <a:ext cx="344" cy="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430" name="Line 84"/>
              <p:cNvSpPr/>
              <p:nvPr/>
            </p:nvSpPr>
            <p:spPr>
              <a:xfrm flipV="1">
                <a:off x="3414" y="3139"/>
                <a:ext cx="1" cy="363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431" name="Line 85"/>
              <p:cNvSpPr/>
              <p:nvPr/>
            </p:nvSpPr>
            <p:spPr>
              <a:xfrm flipH="1">
                <a:off x="3414" y="3139"/>
                <a:ext cx="356" cy="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432" name="Line 86"/>
              <p:cNvSpPr/>
              <p:nvPr/>
            </p:nvSpPr>
            <p:spPr>
              <a:xfrm flipV="1">
                <a:off x="3770" y="3139"/>
                <a:ext cx="1" cy="363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433" name="Line 87"/>
              <p:cNvSpPr/>
              <p:nvPr/>
            </p:nvSpPr>
            <p:spPr>
              <a:xfrm flipH="1">
                <a:off x="3770" y="3502"/>
                <a:ext cx="688" cy="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434" name="Line 88"/>
              <p:cNvSpPr/>
              <p:nvPr/>
            </p:nvSpPr>
            <p:spPr>
              <a:xfrm flipV="1">
                <a:off x="4458" y="3139"/>
                <a:ext cx="1" cy="363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435" name="Line 89"/>
              <p:cNvSpPr/>
              <p:nvPr/>
            </p:nvSpPr>
            <p:spPr>
              <a:xfrm flipH="1">
                <a:off x="4458" y="3139"/>
                <a:ext cx="700" cy="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436" name="Line 90"/>
              <p:cNvSpPr/>
              <p:nvPr/>
            </p:nvSpPr>
            <p:spPr>
              <a:xfrm flipV="1">
                <a:off x="5158" y="3139"/>
                <a:ext cx="1" cy="363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437" name="Line 91"/>
              <p:cNvSpPr/>
              <p:nvPr/>
            </p:nvSpPr>
            <p:spPr>
              <a:xfrm flipH="1">
                <a:off x="5158" y="3502"/>
                <a:ext cx="344" cy="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438" name="Rectangle 92"/>
              <p:cNvSpPr/>
              <p:nvPr/>
            </p:nvSpPr>
            <p:spPr>
              <a:xfrm>
                <a:off x="1851" y="3226"/>
                <a:ext cx="9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439" name="Rectangle 93"/>
              <p:cNvSpPr/>
              <p:nvPr/>
            </p:nvSpPr>
            <p:spPr>
              <a:xfrm>
                <a:off x="2195" y="3226"/>
                <a:ext cx="9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440" name="Rectangle 94"/>
              <p:cNvSpPr/>
              <p:nvPr/>
            </p:nvSpPr>
            <p:spPr>
              <a:xfrm>
                <a:off x="2552" y="3226"/>
                <a:ext cx="9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441" name="Rectangle 95"/>
              <p:cNvSpPr/>
              <p:nvPr/>
            </p:nvSpPr>
            <p:spPr>
              <a:xfrm>
                <a:off x="2896" y="3226"/>
                <a:ext cx="9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442" name="Rectangle 96"/>
              <p:cNvSpPr/>
              <p:nvPr/>
            </p:nvSpPr>
            <p:spPr>
              <a:xfrm>
                <a:off x="3240" y="3226"/>
                <a:ext cx="9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443" name="Rectangle 97"/>
              <p:cNvSpPr/>
              <p:nvPr/>
            </p:nvSpPr>
            <p:spPr>
              <a:xfrm>
                <a:off x="3597" y="3226"/>
                <a:ext cx="9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444" name="Rectangle 98"/>
              <p:cNvSpPr/>
              <p:nvPr/>
            </p:nvSpPr>
            <p:spPr>
              <a:xfrm>
                <a:off x="3940" y="3226"/>
                <a:ext cx="9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445" name="Rectangle 99"/>
              <p:cNvSpPr/>
              <p:nvPr/>
            </p:nvSpPr>
            <p:spPr>
              <a:xfrm>
                <a:off x="4284" y="3226"/>
                <a:ext cx="9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446" name="Rectangle 100"/>
              <p:cNvSpPr/>
              <p:nvPr/>
            </p:nvSpPr>
            <p:spPr>
              <a:xfrm>
                <a:off x="4640" y="3226"/>
                <a:ext cx="9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447" name="Rectangle 101"/>
              <p:cNvSpPr/>
              <p:nvPr/>
            </p:nvSpPr>
            <p:spPr>
              <a:xfrm>
                <a:off x="4985" y="3226"/>
                <a:ext cx="9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448" name="Rectangle 110"/>
              <p:cNvSpPr/>
              <p:nvPr/>
            </p:nvSpPr>
            <p:spPr>
              <a:xfrm>
                <a:off x="113" y="3414"/>
                <a:ext cx="998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 algn="ctr"/>
                <a:r>
                  <a:rPr lang="zh-CN" altLang="en-US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解密输出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000" baseline="-25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2000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7449" name="Group 139"/>
            <p:cNvGrpSpPr/>
            <p:nvPr/>
          </p:nvGrpSpPr>
          <p:grpSpPr>
            <a:xfrm>
              <a:off x="290" y="1960"/>
              <a:ext cx="5106" cy="405"/>
              <a:chOff x="385" y="2099"/>
              <a:chExt cx="5253" cy="453"/>
            </a:xfrm>
          </p:grpSpPr>
          <p:sp>
            <p:nvSpPr>
              <p:cNvPr id="57450" name="Line 115"/>
              <p:cNvSpPr/>
              <p:nvPr/>
            </p:nvSpPr>
            <p:spPr>
              <a:xfrm flipH="1">
                <a:off x="1462" y="2449"/>
                <a:ext cx="357" cy="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451" name="Line 116"/>
              <p:cNvSpPr/>
              <p:nvPr/>
            </p:nvSpPr>
            <p:spPr>
              <a:xfrm flipV="1">
                <a:off x="1819" y="2099"/>
                <a:ext cx="1" cy="35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452" name="Line 117"/>
              <p:cNvSpPr/>
              <p:nvPr/>
            </p:nvSpPr>
            <p:spPr>
              <a:xfrm flipH="1">
                <a:off x="1819" y="2099"/>
                <a:ext cx="687" cy="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453" name="Line 118"/>
              <p:cNvSpPr/>
              <p:nvPr/>
            </p:nvSpPr>
            <p:spPr>
              <a:xfrm flipV="1">
                <a:off x="2506" y="2099"/>
                <a:ext cx="1" cy="35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454" name="Line 119"/>
              <p:cNvSpPr/>
              <p:nvPr/>
            </p:nvSpPr>
            <p:spPr>
              <a:xfrm flipH="1">
                <a:off x="2506" y="2449"/>
                <a:ext cx="1400" cy="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455" name="Line 120"/>
              <p:cNvSpPr/>
              <p:nvPr/>
            </p:nvSpPr>
            <p:spPr>
              <a:xfrm flipH="1">
                <a:off x="3906" y="2099"/>
                <a:ext cx="344" cy="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456" name="Line 121"/>
              <p:cNvSpPr/>
              <p:nvPr/>
            </p:nvSpPr>
            <p:spPr>
              <a:xfrm flipV="1">
                <a:off x="3906" y="2099"/>
                <a:ext cx="1" cy="35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457" name="Line 122"/>
              <p:cNvSpPr/>
              <p:nvPr/>
            </p:nvSpPr>
            <p:spPr>
              <a:xfrm flipH="1">
                <a:off x="4250" y="2449"/>
                <a:ext cx="344" cy="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458" name="Line 123"/>
              <p:cNvSpPr/>
              <p:nvPr/>
            </p:nvSpPr>
            <p:spPr>
              <a:xfrm flipV="1">
                <a:off x="4594" y="2099"/>
                <a:ext cx="1" cy="35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459" name="Line 124"/>
              <p:cNvSpPr/>
              <p:nvPr/>
            </p:nvSpPr>
            <p:spPr>
              <a:xfrm flipH="1">
                <a:off x="4594" y="2099"/>
                <a:ext cx="700" cy="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460" name="Line 125"/>
              <p:cNvSpPr/>
              <p:nvPr/>
            </p:nvSpPr>
            <p:spPr>
              <a:xfrm flipV="1">
                <a:off x="5294" y="2099"/>
                <a:ext cx="1" cy="35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461" name="Line 126"/>
              <p:cNvSpPr/>
              <p:nvPr/>
            </p:nvSpPr>
            <p:spPr>
              <a:xfrm flipH="1">
                <a:off x="5294" y="2449"/>
                <a:ext cx="344" cy="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462" name="Line 127"/>
              <p:cNvSpPr/>
              <p:nvPr/>
            </p:nvSpPr>
            <p:spPr>
              <a:xfrm flipV="1">
                <a:off x="4250" y="2099"/>
                <a:ext cx="1" cy="35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463" name="Rectangle 128"/>
              <p:cNvSpPr/>
              <p:nvPr/>
            </p:nvSpPr>
            <p:spPr>
              <a:xfrm>
                <a:off x="4776" y="2186"/>
                <a:ext cx="9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464" name="Rectangle 129"/>
              <p:cNvSpPr/>
              <p:nvPr/>
            </p:nvSpPr>
            <p:spPr>
              <a:xfrm>
                <a:off x="5121" y="2186"/>
                <a:ext cx="9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465" name="Rectangle 130"/>
              <p:cNvSpPr/>
              <p:nvPr/>
            </p:nvSpPr>
            <p:spPr>
              <a:xfrm>
                <a:off x="4420" y="2186"/>
                <a:ext cx="9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466" name="Rectangle 131"/>
              <p:cNvSpPr/>
              <p:nvPr/>
            </p:nvSpPr>
            <p:spPr>
              <a:xfrm>
                <a:off x="4076" y="2186"/>
                <a:ext cx="9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467" name="Rectangle 132"/>
              <p:cNvSpPr/>
              <p:nvPr/>
            </p:nvSpPr>
            <p:spPr>
              <a:xfrm>
                <a:off x="3377" y="2186"/>
                <a:ext cx="9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468" name="Rectangle 133"/>
              <p:cNvSpPr/>
              <p:nvPr/>
            </p:nvSpPr>
            <p:spPr>
              <a:xfrm>
                <a:off x="3733" y="2186"/>
                <a:ext cx="9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469" name="Rectangle 134"/>
              <p:cNvSpPr/>
              <p:nvPr/>
            </p:nvSpPr>
            <p:spPr>
              <a:xfrm>
                <a:off x="2688" y="2186"/>
                <a:ext cx="9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470" name="Rectangle 135"/>
              <p:cNvSpPr/>
              <p:nvPr/>
            </p:nvSpPr>
            <p:spPr>
              <a:xfrm>
                <a:off x="3032" y="2186"/>
                <a:ext cx="9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471" name="Rectangle 136"/>
              <p:cNvSpPr/>
              <p:nvPr/>
            </p:nvSpPr>
            <p:spPr>
              <a:xfrm>
                <a:off x="1988" y="2186"/>
                <a:ext cx="9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472" name="Rectangle 137"/>
              <p:cNvSpPr/>
              <p:nvPr/>
            </p:nvSpPr>
            <p:spPr>
              <a:xfrm>
                <a:off x="2332" y="2186"/>
                <a:ext cx="9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473" name="Rectangle 138"/>
              <p:cNvSpPr/>
              <p:nvPr/>
            </p:nvSpPr>
            <p:spPr>
              <a:xfrm>
                <a:off x="385" y="2341"/>
                <a:ext cx="700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序列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endPara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474" name="Line 141"/>
            <p:cNvSpPr/>
            <p:nvPr/>
          </p:nvSpPr>
          <p:spPr>
            <a:xfrm>
              <a:off x="1702" y="377"/>
              <a:ext cx="0" cy="2393"/>
            </a:xfrm>
            <a:prstGeom prst="line">
              <a:avLst/>
            </a:prstGeom>
            <a:ln w="6350" cap="flat" cmpd="sng">
              <a:solidFill>
                <a:srgbClr val="AE048E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blinds dir="vert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Text Box 2"/>
          <p:cNvSpPr txBox="1"/>
          <p:nvPr/>
        </p:nvSpPr>
        <p:spPr>
          <a:xfrm>
            <a:off x="1476375" y="698500"/>
            <a:ext cx="403225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12.4.4 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误码率的测量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370" name="Text Box 3"/>
          <p:cNvSpPr txBox="1"/>
          <p:nvPr/>
        </p:nvSpPr>
        <p:spPr>
          <a:xfrm>
            <a:off x="2773363" y="6286500"/>
            <a:ext cx="27051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12.3-7 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误码率测试图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371" name="Group 54"/>
          <p:cNvGrpSpPr/>
          <p:nvPr/>
        </p:nvGrpSpPr>
        <p:grpSpPr>
          <a:xfrm>
            <a:off x="122238" y="4552950"/>
            <a:ext cx="8951912" cy="1781175"/>
            <a:chOff x="184" y="1430"/>
            <a:chExt cx="5307" cy="1431"/>
          </a:xfrm>
        </p:grpSpPr>
        <p:sp>
          <p:nvSpPr>
            <p:cNvPr id="58372" name="AutoShape 6"/>
            <p:cNvSpPr>
              <a:spLocks noChangeAspect="1" noTextEdit="1"/>
            </p:cNvSpPr>
            <p:nvPr/>
          </p:nvSpPr>
          <p:spPr>
            <a:xfrm>
              <a:off x="184" y="1430"/>
              <a:ext cx="5307" cy="14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73" name="Rectangle 8"/>
            <p:cNvSpPr/>
            <p:nvPr/>
          </p:nvSpPr>
          <p:spPr>
            <a:xfrm>
              <a:off x="295" y="1545"/>
              <a:ext cx="635" cy="543"/>
            </a:xfrm>
            <a:prstGeom prst="rect">
              <a:avLst/>
            </a:prstGeom>
            <a:solidFill>
              <a:srgbClr val="FFFF99"/>
            </a:solidFill>
            <a:ln w="20701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zh-CN" altLang="en-US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序列发生器</a:t>
              </a:r>
              <a:endPara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74" name="Rectangle 14"/>
            <p:cNvSpPr/>
            <p:nvPr/>
          </p:nvSpPr>
          <p:spPr>
            <a:xfrm>
              <a:off x="1338" y="1629"/>
              <a:ext cx="475" cy="317"/>
            </a:xfrm>
            <a:prstGeom prst="rect">
              <a:avLst/>
            </a:prstGeom>
            <a:solidFill>
              <a:srgbClr val="CCFFCC"/>
            </a:solidFill>
            <a:ln w="20701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endPara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75" name="Rectangle 16"/>
            <p:cNvSpPr/>
            <p:nvPr/>
          </p:nvSpPr>
          <p:spPr>
            <a:xfrm>
              <a:off x="1590" y="1842"/>
              <a:ext cx="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endParaRPr lang="zh-CN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76" name="Rectangle 17"/>
            <p:cNvSpPr/>
            <p:nvPr/>
          </p:nvSpPr>
          <p:spPr>
            <a:xfrm>
              <a:off x="2154" y="1602"/>
              <a:ext cx="548" cy="343"/>
            </a:xfrm>
            <a:prstGeom prst="rect">
              <a:avLst/>
            </a:prstGeom>
            <a:solidFill>
              <a:srgbClr val="FF99CC"/>
            </a:solidFill>
            <a:ln w="20701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信道</a:t>
              </a:r>
              <a:endPara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77" name="Rectangle 19"/>
            <p:cNvSpPr/>
            <p:nvPr/>
          </p:nvSpPr>
          <p:spPr>
            <a:xfrm>
              <a:off x="3107" y="1602"/>
              <a:ext cx="425" cy="322"/>
            </a:xfrm>
            <a:prstGeom prst="rect">
              <a:avLst/>
            </a:prstGeom>
            <a:solidFill>
              <a:srgbClr val="CCFFCC"/>
            </a:solidFill>
            <a:ln w="20701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</a:t>
              </a:r>
              <a:endPara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78" name="Rectangle 24"/>
            <p:cNvSpPr/>
            <p:nvPr/>
          </p:nvSpPr>
          <p:spPr>
            <a:xfrm>
              <a:off x="4830" y="1523"/>
              <a:ext cx="493" cy="547"/>
            </a:xfrm>
            <a:prstGeom prst="rect">
              <a:avLst/>
            </a:prstGeom>
            <a:solidFill>
              <a:srgbClr val="99CCFF"/>
            </a:solidFill>
            <a:ln w="20701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误码</a:t>
              </a:r>
              <a:endPara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记录</a:t>
              </a:r>
              <a:endPara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79" name="Rectangle 33"/>
            <p:cNvSpPr/>
            <p:nvPr/>
          </p:nvSpPr>
          <p:spPr>
            <a:xfrm>
              <a:off x="3902" y="2270"/>
              <a:ext cx="722" cy="534"/>
            </a:xfrm>
            <a:prstGeom prst="rect">
              <a:avLst/>
            </a:prstGeom>
            <a:solidFill>
              <a:srgbClr val="FFFF99"/>
            </a:solidFill>
            <a:ln w="20701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zh-CN" altLang="en-US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序列发生器</a:t>
              </a:r>
              <a:endPara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80" name="Line 42"/>
            <p:cNvSpPr/>
            <p:nvPr/>
          </p:nvSpPr>
          <p:spPr>
            <a:xfrm>
              <a:off x="930" y="1797"/>
              <a:ext cx="4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8381" name="Line 43"/>
            <p:cNvSpPr/>
            <p:nvPr/>
          </p:nvSpPr>
          <p:spPr>
            <a:xfrm>
              <a:off x="1826" y="1797"/>
              <a:ext cx="328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8382" name="Line 44"/>
            <p:cNvSpPr/>
            <p:nvPr/>
          </p:nvSpPr>
          <p:spPr>
            <a:xfrm>
              <a:off x="2699" y="1797"/>
              <a:ext cx="4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8383" name="Rectangle 47"/>
            <p:cNvSpPr/>
            <p:nvPr/>
          </p:nvSpPr>
          <p:spPr>
            <a:xfrm>
              <a:off x="3969" y="1580"/>
              <a:ext cx="425" cy="344"/>
            </a:xfrm>
            <a:prstGeom prst="rect">
              <a:avLst/>
            </a:prstGeom>
            <a:solidFill>
              <a:srgbClr val="FFCC99"/>
            </a:solidFill>
            <a:ln w="20701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</a:t>
              </a:r>
              <a:endPara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84" name="Line 48"/>
            <p:cNvSpPr/>
            <p:nvPr/>
          </p:nvSpPr>
          <p:spPr>
            <a:xfrm>
              <a:off x="3560" y="1797"/>
              <a:ext cx="4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8385" name="Line 49"/>
            <p:cNvSpPr/>
            <p:nvPr/>
          </p:nvSpPr>
          <p:spPr>
            <a:xfrm>
              <a:off x="4422" y="1773"/>
              <a:ext cx="4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8386" name="Line 50"/>
            <p:cNvSpPr/>
            <p:nvPr/>
          </p:nvSpPr>
          <p:spPr>
            <a:xfrm>
              <a:off x="3317" y="2566"/>
              <a:ext cx="585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8387" name="Line 51"/>
            <p:cNvSpPr/>
            <p:nvPr/>
          </p:nvSpPr>
          <p:spPr>
            <a:xfrm flipV="1">
              <a:off x="4194" y="1924"/>
              <a:ext cx="0" cy="31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8388" name="Line 52"/>
            <p:cNvSpPr/>
            <p:nvPr/>
          </p:nvSpPr>
          <p:spPr>
            <a:xfrm>
              <a:off x="3317" y="1924"/>
              <a:ext cx="0" cy="63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8389" name="Rectangle 53"/>
            <p:cNvSpPr/>
            <p:nvPr/>
          </p:nvSpPr>
          <p:spPr>
            <a:xfrm>
              <a:off x="2336" y="2270"/>
              <a:ext cx="854" cy="3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zh-CN" altLang="en-US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同步信号</a:t>
              </a:r>
              <a:endPara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390" name="Group 76"/>
          <p:cNvGrpSpPr/>
          <p:nvPr/>
        </p:nvGrpSpPr>
        <p:grpSpPr>
          <a:xfrm>
            <a:off x="287338" y="2287588"/>
            <a:ext cx="8569325" cy="1335087"/>
            <a:chOff x="657" y="1071"/>
            <a:chExt cx="4264" cy="816"/>
          </a:xfrm>
        </p:grpSpPr>
        <p:sp>
          <p:nvSpPr>
            <p:cNvPr id="58391" name="Rectangle 57"/>
            <p:cNvSpPr/>
            <p:nvPr/>
          </p:nvSpPr>
          <p:spPr>
            <a:xfrm>
              <a:off x="657" y="1071"/>
              <a:ext cx="816" cy="276"/>
            </a:xfrm>
            <a:prstGeom prst="rect">
              <a:avLst/>
            </a:prstGeom>
            <a:solidFill>
              <a:srgbClr val="FFFF99"/>
            </a:solidFill>
            <a:ln w="20701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随机序列</a:t>
              </a:r>
              <a:endPara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92" name="Rectangle 58"/>
            <p:cNvSpPr/>
            <p:nvPr/>
          </p:nvSpPr>
          <p:spPr>
            <a:xfrm>
              <a:off x="2744" y="1077"/>
              <a:ext cx="635" cy="267"/>
            </a:xfrm>
            <a:prstGeom prst="rect">
              <a:avLst/>
            </a:prstGeom>
            <a:solidFill>
              <a:srgbClr val="CCFFCC"/>
            </a:solidFill>
            <a:ln w="20701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endPara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93" name="Rectangle 59"/>
            <p:cNvSpPr/>
            <p:nvPr/>
          </p:nvSpPr>
          <p:spPr>
            <a:xfrm>
              <a:off x="1589" y="1121"/>
              <a:ext cx="0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endParaRPr lang="zh-CN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94" name="Rectangle 60"/>
            <p:cNvSpPr/>
            <p:nvPr/>
          </p:nvSpPr>
          <p:spPr>
            <a:xfrm>
              <a:off x="1589" y="1307"/>
              <a:ext cx="0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/>
              <a:endParaRPr lang="zh-CN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95" name="Rectangle 61"/>
            <p:cNvSpPr/>
            <p:nvPr/>
          </p:nvSpPr>
          <p:spPr>
            <a:xfrm>
              <a:off x="3833" y="1077"/>
              <a:ext cx="771" cy="267"/>
            </a:xfrm>
            <a:prstGeom prst="rect">
              <a:avLst/>
            </a:prstGeom>
            <a:solidFill>
              <a:srgbClr val="FF99CC"/>
            </a:solidFill>
            <a:ln w="20701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正向信道</a:t>
              </a:r>
              <a:endPara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96" name="Rectangle 62"/>
            <p:cNvSpPr/>
            <p:nvPr/>
          </p:nvSpPr>
          <p:spPr>
            <a:xfrm>
              <a:off x="2772" y="1616"/>
              <a:ext cx="652" cy="271"/>
            </a:xfrm>
            <a:prstGeom prst="rect">
              <a:avLst/>
            </a:prstGeom>
            <a:solidFill>
              <a:srgbClr val="CCFFCC"/>
            </a:solidFill>
            <a:ln w="20701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</a:t>
              </a:r>
              <a:endPara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97" name="Rectangle 63"/>
            <p:cNvSpPr/>
            <p:nvPr/>
          </p:nvSpPr>
          <p:spPr>
            <a:xfrm>
              <a:off x="657" y="1616"/>
              <a:ext cx="793" cy="226"/>
            </a:xfrm>
            <a:prstGeom prst="rect">
              <a:avLst/>
            </a:prstGeom>
            <a:solidFill>
              <a:srgbClr val="99CCFF"/>
            </a:solidFill>
            <a:ln w="20701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误码记录</a:t>
              </a:r>
              <a:endPara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98" name="Rectangle 64"/>
            <p:cNvSpPr/>
            <p:nvPr/>
          </p:nvSpPr>
          <p:spPr>
            <a:xfrm>
              <a:off x="3833" y="1616"/>
              <a:ext cx="816" cy="262"/>
            </a:xfrm>
            <a:prstGeom prst="rect">
              <a:avLst/>
            </a:prstGeom>
            <a:solidFill>
              <a:srgbClr val="FFFF99"/>
            </a:solidFill>
            <a:ln w="20701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反向信道</a:t>
              </a:r>
              <a:endPara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99" name="Line 65"/>
            <p:cNvSpPr/>
            <p:nvPr/>
          </p:nvSpPr>
          <p:spPr>
            <a:xfrm>
              <a:off x="1474" y="1207"/>
              <a:ext cx="127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8400" name="Line 66"/>
            <p:cNvSpPr/>
            <p:nvPr/>
          </p:nvSpPr>
          <p:spPr>
            <a:xfrm>
              <a:off x="3376" y="1207"/>
              <a:ext cx="456" cy="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8401" name="Line 67"/>
            <p:cNvSpPr/>
            <p:nvPr/>
          </p:nvSpPr>
          <p:spPr>
            <a:xfrm flipH="1">
              <a:off x="2381" y="1752"/>
              <a:ext cx="4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8402" name="Rectangle 68"/>
            <p:cNvSpPr/>
            <p:nvPr/>
          </p:nvSpPr>
          <p:spPr>
            <a:xfrm>
              <a:off x="1837" y="1616"/>
              <a:ext cx="561" cy="271"/>
            </a:xfrm>
            <a:prstGeom prst="rect">
              <a:avLst/>
            </a:prstGeom>
            <a:solidFill>
              <a:srgbClr val="FFCC99"/>
            </a:solidFill>
            <a:ln w="20701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r>
                <a:rPr lang="zh-CN" altLang="en-US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</a:t>
              </a:r>
              <a:endPara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403" name="Line 69"/>
            <p:cNvSpPr/>
            <p:nvPr/>
          </p:nvSpPr>
          <p:spPr>
            <a:xfrm>
              <a:off x="4921" y="1162"/>
              <a:ext cx="0" cy="59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8404" name="Line 70"/>
            <p:cNvSpPr/>
            <p:nvPr/>
          </p:nvSpPr>
          <p:spPr>
            <a:xfrm>
              <a:off x="4604" y="1162"/>
              <a:ext cx="31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8405" name="Line 71"/>
            <p:cNvSpPr/>
            <p:nvPr/>
          </p:nvSpPr>
          <p:spPr>
            <a:xfrm>
              <a:off x="2064" y="1207"/>
              <a:ext cx="0" cy="40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8406" name="Line 72"/>
            <p:cNvSpPr/>
            <p:nvPr/>
          </p:nvSpPr>
          <p:spPr>
            <a:xfrm flipH="1" flipV="1">
              <a:off x="4649" y="1752"/>
              <a:ext cx="2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8407" name="Line 73"/>
            <p:cNvSpPr/>
            <p:nvPr/>
          </p:nvSpPr>
          <p:spPr>
            <a:xfrm flipH="1">
              <a:off x="3424" y="1752"/>
              <a:ext cx="4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8408" name="Line 75"/>
            <p:cNvSpPr/>
            <p:nvPr/>
          </p:nvSpPr>
          <p:spPr>
            <a:xfrm flipH="1">
              <a:off x="1429" y="1752"/>
              <a:ext cx="4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58409" name="Rectangle 77"/>
          <p:cNvSpPr/>
          <p:nvPr/>
        </p:nvSpPr>
        <p:spPr>
          <a:xfrm>
            <a:off x="6215063" y="44450"/>
            <a:ext cx="2928937" cy="21336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spcBef>
                <a:spcPct val="1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数据传输设备误码测量的</a:t>
            </a:r>
            <a:endParaRPr lang="zh-CN" altLang="en-US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序列的周期为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511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f(x)=x</a:t>
            </a:r>
            <a:r>
              <a:rPr lang="en-US" altLang="zh-CN" sz="2000" b="1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+x</a:t>
            </a:r>
            <a:r>
              <a:rPr lang="en-US" altLang="zh-CN" sz="2000" b="1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数字传输系统误码测量的</a:t>
            </a:r>
            <a:endParaRPr lang="zh-CN" altLang="en-US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序列的周期为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32767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f(x)=x</a:t>
            </a:r>
            <a:r>
              <a:rPr lang="en-US" altLang="zh-CN" sz="2000" b="1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+x</a:t>
            </a:r>
            <a:r>
              <a:rPr lang="en-US" altLang="zh-CN" sz="2000" b="1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410" name="Rectangle 78"/>
          <p:cNvSpPr/>
          <p:nvPr/>
        </p:nvSpPr>
        <p:spPr>
          <a:xfrm>
            <a:off x="900113" y="1628775"/>
            <a:ext cx="950912" cy="396875"/>
          </a:xfrm>
          <a:prstGeom prst="rect">
            <a:avLst/>
          </a:prstGeom>
          <a:solidFill>
            <a:srgbClr val="CCFF99"/>
          </a:solidFill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理论上</a:t>
            </a:r>
            <a:endParaRPr lang="zh-CN" altLang="en-US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411" name="Rectangle 79"/>
          <p:cNvSpPr/>
          <p:nvPr/>
        </p:nvSpPr>
        <p:spPr>
          <a:xfrm>
            <a:off x="1117600" y="5553075"/>
            <a:ext cx="1152525" cy="396875"/>
          </a:xfrm>
          <a:prstGeom prst="rect">
            <a:avLst/>
          </a:prstGeom>
          <a:solidFill>
            <a:srgbClr val="FF99CC"/>
          </a:solidFill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实际中</a:t>
            </a:r>
            <a:endParaRPr lang="zh-CN" altLang="en-US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12.4.5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其它应用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394" name="Rectangle 3"/>
          <p:cNvSpPr>
            <a:spLocks noGrp="1"/>
          </p:cNvSpPr>
          <p:nvPr>
            <p:ph idx="1"/>
          </p:nvPr>
        </p:nvSpPr>
        <p:spPr>
          <a:xfrm>
            <a:off x="354013" y="1416050"/>
            <a:ext cx="8399462" cy="4697413"/>
          </a:xfrm>
          <a:ln/>
        </p:spPr>
        <p:txBody>
          <a:bodyPr wrap="square" lIns="91440" tIns="45720" rIns="91440" bIns="45720" anchor="t"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 时延测量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测距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噪声产生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 数据序列的扰乱与解扰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 多径分离技术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在接收端将多径信号中的各径分离，分别校正各径信号的相位，使之按同相相加，从而克服衰落现象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12.5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>
          <a:xfrm>
            <a:off x="877888" y="1774825"/>
            <a:ext cx="7707312" cy="3657600"/>
          </a:xfrm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自己总结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思考题：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12-1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12-14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12-22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    题：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12-1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12-3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12-4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3"/>
          <p:cNvSpPr>
            <a:spLocks noGrp="1"/>
          </p:cNvSpPr>
          <p:nvPr>
            <p:ph type="body" sz="half" idx="1"/>
          </p:nvPr>
        </p:nvSpPr>
        <p:spPr>
          <a:xfrm>
            <a:off x="385763" y="1428750"/>
            <a:ext cx="8351837" cy="4762500"/>
          </a:xfrm>
          <a:ln/>
        </p:spPr>
        <p:txBody>
          <a:bodyPr wrap="square" lIns="91440" tIns="45720" rIns="91440" bIns="45720" anchor="t"/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二进制码长相同的两个码组，其正交性可用互相关系数来表述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互相关系数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设码长为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的两个码组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，它们的码元只取值＋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x=(x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y=(y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…y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互相关系数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定义为：                                  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(12.1-3)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若码组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正交，则必有</a:t>
            </a:r>
            <a:r>
              <a:rPr lang="el-G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ρ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(x,y)=0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endParaRPr lang="en-US" altLang="zh-CN" sz="1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正交编码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设码组任意两者之间的互相关系数都为零，则这些码组两两正交，这种两两正交的编码称为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正交编码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数字信号的正交性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291" name="Object 4"/>
          <p:cNvGraphicFramePr>
            <a:graphicFrameLocks noGrp="1"/>
          </p:cNvGraphicFramePr>
          <p:nvPr>
            <p:ph sz="half" idx="2"/>
          </p:nvPr>
        </p:nvGraphicFramePr>
        <p:xfrm>
          <a:off x="4073525" y="3435350"/>
          <a:ext cx="25146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167765" imgH="431800" progId="Equation.3">
                  <p:embed/>
                </p:oleObj>
              </mc:Choice>
              <mc:Fallback>
                <p:oleObj name="" r:id="rId1" imgW="1167765" imgH="431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73525" y="3435350"/>
                        <a:ext cx="2514600" cy="5619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xfrm>
            <a:off x="1476375" y="620713"/>
            <a:ext cx="3024188" cy="576262"/>
          </a:xfrm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自相关系数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4" name="Rectangle 3"/>
          <p:cNvSpPr>
            <a:spLocks noGrp="1"/>
          </p:cNvSpPr>
          <p:nvPr>
            <p:ph type="body" sz="half" idx="1"/>
          </p:nvPr>
        </p:nvSpPr>
        <p:spPr>
          <a:xfrm>
            <a:off x="346075" y="1428750"/>
            <a:ext cx="8369300" cy="3006725"/>
          </a:xfrm>
          <a:ln/>
        </p:spPr>
        <p:txBody>
          <a:bodyPr wrap="square" lIns="91440" tIns="45720" rIns="91440" bIns="45720" anchor="t"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设码长为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的码组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x=(x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，则其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自相关系数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定义为：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(12.1-4)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式中：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的下标按模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运算，即有：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n+k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=x</a:t>
            </a:r>
            <a:r>
              <a:rPr lang="en-US" altLang="zh-CN" sz="20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en-US" altLang="zh-CN" sz="2000" b="1" baseline="-25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x=(x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)=(+1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则有：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315" name="Object 4"/>
          <p:cNvGraphicFramePr>
            <a:graphicFrameLocks noGrp="1"/>
          </p:cNvGraphicFramePr>
          <p:nvPr>
            <p:ph sz="quarter" idx="2"/>
          </p:nvPr>
        </p:nvGraphicFramePr>
        <p:xfrm>
          <a:off x="1527175" y="2038350"/>
          <a:ext cx="451802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2628900" imgH="431800" progId="Equation.3">
                  <p:embed/>
                </p:oleObj>
              </mc:Choice>
              <mc:Fallback>
                <p:oleObj name="" r:id="rId1" imgW="2628900" imgH="4318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7175" y="2038350"/>
                        <a:ext cx="4518025" cy="6175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6"/>
          <p:cNvGraphicFramePr>
            <a:graphicFrameLocks noGrp="1"/>
          </p:cNvGraphicFramePr>
          <p:nvPr>
            <p:ph sz="quarter" idx="3"/>
          </p:nvPr>
        </p:nvGraphicFramePr>
        <p:xfrm>
          <a:off x="1714500" y="4330700"/>
          <a:ext cx="70008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4214495" imgH="431800" progId="Equation.3">
                  <p:embed/>
                </p:oleObj>
              </mc:Choice>
              <mc:Fallback>
                <p:oleObj name="" r:id="rId3" imgW="4214495" imgH="431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4500" y="4330700"/>
                        <a:ext cx="7000875" cy="5889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8"/>
          <p:cNvGraphicFramePr/>
          <p:nvPr/>
        </p:nvGraphicFramePr>
        <p:xfrm>
          <a:off x="1714500" y="3660775"/>
          <a:ext cx="42862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2183765" imgH="431800" progId="Equation.3">
                  <p:embed/>
                </p:oleObj>
              </mc:Choice>
              <mc:Fallback>
                <p:oleObj name="" r:id="rId5" imgW="2183765" imgH="431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4500" y="3660775"/>
                        <a:ext cx="4286250" cy="5953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11"/>
          <p:cNvGraphicFramePr/>
          <p:nvPr/>
        </p:nvGraphicFramePr>
        <p:xfrm>
          <a:off x="1657350" y="5003800"/>
          <a:ext cx="70580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4341495" imgH="431800" progId="Equation.3">
                  <p:embed/>
                </p:oleObj>
              </mc:Choice>
              <mc:Fallback>
                <p:oleObj name="" r:id="rId7" imgW="4341495" imgH="4318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57350" y="5003800"/>
                        <a:ext cx="7058025" cy="6318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2"/>
          <p:cNvGraphicFramePr/>
          <p:nvPr/>
        </p:nvGraphicFramePr>
        <p:xfrm>
          <a:off x="1657350" y="5727700"/>
          <a:ext cx="70580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9" imgW="4239895" imgH="431800" progId="Equation.3">
                  <p:embed/>
                </p:oleObj>
              </mc:Choice>
              <mc:Fallback>
                <p:oleObj name="" r:id="rId9" imgW="4239895" imgH="431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57350" y="5727700"/>
                        <a:ext cx="7058025" cy="6826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>
          <a:xfrm>
            <a:off x="1476375" y="620713"/>
            <a:ext cx="5903913" cy="576262"/>
          </a:xfrm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互相关系数和自相关系数的计算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8" name="Rectangle 3"/>
          <p:cNvSpPr>
            <a:spLocks noGrp="1"/>
          </p:cNvSpPr>
          <p:nvPr>
            <p:ph type="body" sz="half" idx="1"/>
          </p:nvPr>
        </p:nvSpPr>
        <p:spPr>
          <a:xfrm>
            <a:off x="330200" y="1352550"/>
            <a:ext cx="8410575" cy="2609850"/>
          </a:xfrm>
          <a:ln/>
        </p:spPr>
        <p:txBody>
          <a:bodyPr wrap="square" lIns="91440" tIns="45720" rIns="91440" bIns="45720" anchor="t"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在二进制编码理论中，常用二进制数字“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，表示码元的可能取值，设“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代表“＋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互相关系数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(12.1-5)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式中：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中对应码元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相同的个数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中对应码元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不同的个数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码元总个数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339" name="Object 4"/>
          <p:cNvGraphicFramePr>
            <a:graphicFrameLocks noGrp="1"/>
          </p:cNvGraphicFramePr>
          <p:nvPr>
            <p:ph sz="quarter" idx="2"/>
          </p:nvPr>
        </p:nvGraphicFramePr>
        <p:xfrm>
          <a:off x="2586038" y="2489200"/>
          <a:ext cx="21383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548765" imgH="393700" progId="Equation.3">
                  <p:embed/>
                </p:oleObj>
              </mc:Choice>
              <mc:Fallback>
                <p:oleObj name="" r:id="rId1" imgW="1548765" imgH="3937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86038" y="2489200"/>
                        <a:ext cx="2138362" cy="5842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/>
          <p:nvPr/>
        </p:nvGrpSpPr>
        <p:grpSpPr>
          <a:xfrm>
            <a:off x="3521075" y="3175"/>
            <a:ext cx="5624513" cy="1349375"/>
            <a:chOff x="2303" y="189"/>
            <a:chExt cx="3543" cy="841"/>
          </a:xfrm>
        </p:grpSpPr>
        <p:sp>
          <p:nvSpPr>
            <p:cNvPr id="14341" name="Rectangle 10"/>
            <p:cNvSpPr/>
            <p:nvPr/>
          </p:nvSpPr>
          <p:spPr>
            <a:xfrm>
              <a:off x="2303" y="189"/>
              <a:ext cx="3543" cy="841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zh-CN" altLang="en-US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设：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lang="en-US" altLang="zh-CN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(t)=(0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0)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lang="en-US" altLang="zh-CN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(t)=(0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1)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lang="en-US" altLang="zh-CN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(t)=(0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0)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lang="en-US" altLang="zh-CN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(t)=(0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1)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则：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4342" name="Object 6"/>
            <p:cNvGraphicFramePr/>
            <p:nvPr/>
          </p:nvGraphicFramePr>
          <p:xfrm>
            <a:off x="2620" y="647"/>
            <a:ext cx="140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3" imgW="1523365" imgH="393700" progId="Equation.3">
                    <p:embed/>
                  </p:oleObj>
                </mc:Choice>
                <mc:Fallback>
                  <p:oleObj name="" r:id="rId3" imgW="1523365" imgH="3937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20" y="647"/>
                          <a:ext cx="1408" cy="3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3" name="Object 9"/>
            <p:cNvGraphicFramePr/>
            <p:nvPr/>
          </p:nvGraphicFramePr>
          <p:xfrm>
            <a:off x="4153" y="625"/>
            <a:ext cx="1510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5" imgW="1523365" imgH="393700" progId="Equation.3">
                    <p:embed/>
                  </p:oleObj>
                </mc:Choice>
                <mc:Fallback>
                  <p:oleObj name="" r:id="rId5" imgW="1523365" imgH="3937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153" y="625"/>
                          <a:ext cx="1510" cy="3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4" name="文本框 2"/>
          <p:cNvSpPr txBox="1"/>
          <p:nvPr/>
        </p:nvSpPr>
        <p:spPr>
          <a:xfrm>
            <a:off x="330200" y="4038600"/>
            <a:ext cx="8410575" cy="26304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同理，用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次循环移位代替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y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，就得到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的自相关系数</a:t>
            </a:r>
            <a:r>
              <a:rPr lang="el-GR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ρ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(j)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。设：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x=(x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x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…x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y=(x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＋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x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 </a:t>
            </a:r>
            <a:r>
              <a:rPr lang="zh-CN" altLang="en-US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＋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j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…x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n </a:t>
            </a:r>
            <a:r>
              <a:rPr lang="zh-CN" altLang="en-US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＋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则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自相关系数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为：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                                                                                       (12.1-6)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式中：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x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y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i+j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中对应码元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相同的个数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x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y</a:t>
            </a:r>
            <a:r>
              <a:rPr lang="en-US" altLang="zh-CN" sz="200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i+j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中对应码元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不同的个数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码元总个数</a:t>
            </a:r>
            <a:endParaRPr lang="zh-CN" altLang="en-US" sz="200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14345" name="Object 14"/>
          <p:cNvGraphicFramePr/>
          <p:nvPr/>
        </p:nvGraphicFramePr>
        <p:xfrm>
          <a:off x="2490788" y="5146675"/>
          <a:ext cx="21764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1459865" imgH="393700" progId="Equation.3">
                  <p:embed/>
                </p:oleObj>
              </mc:Choice>
              <mc:Fallback>
                <p:oleObj name="" r:id="rId7" imgW="1459865" imgH="3937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90788" y="5146675"/>
                        <a:ext cx="2176462" cy="5683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 超正交编码和双正交编码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Rectangle 3"/>
          <p:cNvSpPr>
            <a:spLocks noGrp="1"/>
          </p:cNvSpPr>
          <p:nvPr>
            <p:ph type="body" sz="half" idx="1"/>
          </p:nvPr>
        </p:nvSpPr>
        <p:spPr>
          <a:xfrm>
            <a:off x="330200" y="1428750"/>
            <a:ext cx="8432800" cy="3124200"/>
          </a:xfrm>
          <a:ln/>
        </p:spPr>
        <p:txBody>
          <a:bodyPr wrap="square" lIns="91440" tIns="45720" rIns="91440" bIns="45720" anchor="t"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超正交编码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若两个码组之间的互相关系数</a:t>
            </a:r>
            <a:r>
              <a:rPr lang="el-G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ρ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y)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＜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，则称这两个码组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互相超正交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若编码中任意两码组间均超正交，则称这种编码为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超正交编码</a:t>
            </a:r>
            <a:endParaRPr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'(t)=(0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'(t)=(1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'(t)=(1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(t)=(0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(t)=(0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(t)=(0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中取后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位的码组，不难验证由这三个码组所构成的编码是超正交编码：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363" name="Object 4"/>
          <p:cNvGraphicFramePr>
            <a:graphicFrameLocks noGrp="1"/>
          </p:cNvGraphicFramePr>
          <p:nvPr>
            <p:ph sz="quarter" idx="2"/>
          </p:nvPr>
        </p:nvGraphicFramePr>
        <p:xfrm>
          <a:off x="1725613" y="5319713"/>
          <a:ext cx="40227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1942465" imgH="393700" progId="Equation.3">
                  <p:embed/>
                </p:oleObj>
              </mc:Choice>
              <mc:Fallback>
                <p:oleObj name="" r:id="rId1" imgW="1942465" imgH="3937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5613" y="5319713"/>
                        <a:ext cx="4022725" cy="6286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6"/>
          <p:cNvGraphicFramePr>
            <a:graphicFrameLocks noGrp="1"/>
          </p:cNvGraphicFramePr>
          <p:nvPr>
            <p:ph sz="quarter" idx="3"/>
          </p:nvPr>
        </p:nvGraphicFramePr>
        <p:xfrm>
          <a:off x="1725613" y="6046788"/>
          <a:ext cx="40005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1929765" imgH="393700" progId="Equation.3">
                  <p:embed/>
                </p:oleObj>
              </mc:Choice>
              <mc:Fallback>
                <p:oleObj name="" r:id="rId3" imgW="1929765" imgH="3937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5613" y="6046788"/>
                        <a:ext cx="4000500" cy="6064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8"/>
          <p:cNvGraphicFramePr/>
          <p:nvPr/>
        </p:nvGraphicFramePr>
        <p:xfrm>
          <a:off x="1698625" y="4552950"/>
          <a:ext cx="40274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1929765" imgH="393700" progId="Equation.3">
                  <p:embed/>
                </p:oleObj>
              </mc:Choice>
              <mc:Fallback>
                <p:oleObj name="" r:id="rId5" imgW="1929765" imgH="3937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8625" y="4552950"/>
                        <a:ext cx="4027488" cy="6413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黑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0</TotalTime>
  <Words>11111</Words>
  <Application>WPS 演示</Application>
  <PresentationFormat/>
  <Paragraphs>1607</Paragraphs>
  <Slides>53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43</vt:i4>
      </vt:variant>
      <vt:variant>
        <vt:lpstr>幻灯片标题</vt:lpstr>
      </vt:variant>
      <vt:variant>
        <vt:i4>53</vt:i4>
      </vt:variant>
    </vt:vector>
  </HeadingPairs>
  <TitlesOfParts>
    <vt:vector size="111" baseType="lpstr">
      <vt:lpstr>Arial</vt:lpstr>
      <vt:lpstr>宋体</vt:lpstr>
      <vt:lpstr>Wingdings</vt:lpstr>
      <vt:lpstr>Comic Sans MS</vt:lpstr>
      <vt:lpstr>黑体</vt:lpstr>
      <vt:lpstr>微软雅黑</vt:lpstr>
      <vt:lpstr>Arial Unicode MS</vt:lpstr>
      <vt:lpstr>楷体_GB2312</vt:lpstr>
      <vt:lpstr>Symbol</vt:lpstr>
      <vt:lpstr>Times New Roman</vt:lpstr>
      <vt:lpstr>Garamond</vt:lpstr>
      <vt:lpstr>新宋体</vt:lpstr>
      <vt:lpstr>Segoe Print</vt:lpstr>
      <vt:lpstr>Crayons</vt:lpstr>
      <vt:lpstr>自定义设计方案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通信原理</dc:title>
  <dc:creator>jszheng</dc:creator>
  <dc:description>13986013553
wdzjs@163.com</dc:description>
  <cp:lastModifiedBy>zjs</cp:lastModifiedBy>
  <cp:revision>230</cp:revision>
  <dcterms:created xsi:type="dcterms:W3CDTF">2007-02-27T03:32:00Z</dcterms:created>
  <dcterms:modified xsi:type="dcterms:W3CDTF">2017-11-27T02:29:33Z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