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72"/>
  </p:notesMasterIdLst>
  <p:sldIdLst>
    <p:sldId id="256" r:id="rId4"/>
    <p:sldId id="262" r:id="rId5"/>
    <p:sldId id="274" r:id="rId6"/>
    <p:sldId id="421" r:id="rId7"/>
    <p:sldId id="423" r:id="rId8"/>
    <p:sldId id="422" r:id="rId9"/>
    <p:sldId id="277" r:id="rId10"/>
    <p:sldId id="278" r:id="rId11"/>
    <p:sldId id="280" r:id="rId12"/>
    <p:sldId id="281" r:id="rId13"/>
    <p:sldId id="282" r:id="rId14"/>
    <p:sldId id="598" r:id="rId15"/>
    <p:sldId id="430" r:id="rId16"/>
    <p:sldId id="424" r:id="rId17"/>
    <p:sldId id="425" r:id="rId18"/>
    <p:sldId id="426" r:id="rId19"/>
    <p:sldId id="428" r:id="rId20"/>
    <p:sldId id="431" r:id="rId21"/>
    <p:sldId id="427" r:id="rId22"/>
    <p:sldId id="1001" r:id="rId23"/>
    <p:sldId id="1003" r:id="rId24"/>
    <p:sldId id="1002" r:id="rId25"/>
    <p:sldId id="429" r:id="rId26"/>
    <p:sldId id="432" r:id="rId27"/>
    <p:sldId id="433" r:id="rId28"/>
    <p:sldId id="434" r:id="rId29"/>
    <p:sldId id="435" r:id="rId30"/>
    <p:sldId id="437" r:id="rId31"/>
    <p:sldId id="438" r:id="rId32"/>
    <p:sldId id="868" r:id="rId33"/>
    <p:sldId id="284" r:id="rId34"/>
    <p:sldId id="286" r:id="rId35"/>
    <p:sldId id="287" r:id="rId36"/>
    <p:sldId id="288" r:id="rId37"/>
    <p:sldId id="439" r:id="rId38"/>
    <p:sldId id="444" r:id="rId39"/>
    <p:sldId id="743" r:id="rId40"/>
    <p:sldId id="441" r:id="rId41"/>
    <p:sldId id="446" r:id="rId42"/>
    <p:sldId id="445" r:id="rId43"/>
    <p:sldId id="442" r:id="rId44"/>
    <p:sldId id="447" r:id="rId45"/>
    <p:sldId id="449" r:id="rId46"/>
    <p:sldId id="450" r:id="rId47"/>
    <p:sldId id="448" r:id="rId48"/>
    <p:sldId id="455" r:id="rId49"/>
    <p:sldId id="451" r:id="rId50"/>
    <p:sldId id="452" r:id="rId51"/>
    <p:sldId id="454" r:id="rId52"/>
    <p:sldId id="456" r:id="rId53"/>
    <p:sldId id="457" r:id="rId54"/>
    <p:sldId id="458" r:id="rId55"/>
    <p:sldId id="1145" r:id="rId56"/>
    <p:sldId id="1256" r:id="rId57"/>
    <p:sldId id="460" r:id="rId58"/>
    <p:sldId id="463" r:id="rId59"/>
    <p:sldId id="461" r:id="rId60"/>
    <p:sldId id="465" r:id="rId61"/>
    <p:sldId id="1258" r:id="rId62"/>
    <p:sldId id="462" r:id="rId63"/>
    <p:sldId id="466" r:id="rId64"/>
    <p:sldId id="467" r:id="rId65"/>
    <p:sldId id="292" r:id="rId66"/>
    <p:sldId id="293" r:id="rId67"/>
    <p:sldId id="294" r:id="rId68"/>
    <p:sldId id="295" r:id="rId69"/>
    <p:sldId id="468" r:id="rId70"/>
    <p:sldId id="297" r:id="rId71"/>
    <p:sldId id="469" r:id="rId72"/>
    <p:sldId id="470" r:id="rId73"/>
    <p:sldId id="472" r:id="rId74"/>
    <p:sldId id="474" r:id="rId75"/>
    <p:sldId id="473" r:id="rId76"/>
    <p:sldId id="869" r:id="rId77"/>
    <p:sldId id="476" r:id="rId78"/>
    <p:sldId id="298" r:id="rId79"/>
    <p:sldId id="299" r:id="rId80"/>
    <p:sldId id="477" r:id="rId81"/>
    <p:sldId id="482" r:id="rId82"/>
    <p:sldId id="514" r:id="rId83"/>
    <p:sldId id="478" r:id="rId84"/>
    <p:sldId id="303" r:id="rId85"/>
    <p:sldId id="481" r:id="rId86"/>
    <p:sldId id="479" r:id="rId87"/>
    <p:sldId id="480" r:id="rId88"/>
    <p:sldId id="312" r:id="rId89"/>
    <p:sldId id="344" r:id="rId90"/>
    <p:sldId id="483" r:id="rId91"/>
    <p:sldId id="345" r:id="rId92"/>
    <p:sldId id="484" r:id="rId93"/>
    <p:sldId id="485" r:id="rId94"/>
    <p:sldId id="347" r:id="rId95"/>
    <p:sldId id="348" r:id="rId96"/>
    <p:sldId id="870" r:id="rId97"/>
    <p:sldId id="350" r:id="rId98"/>
    <p:sldId id="352" r:id="rId99"/>
    <p:sldId id="354" r:id="rId100"/>
    <p:sldId id="355" r:id="rId101"/>
    <p:sldId id="356" r:id="rId102"/>
    <p:sldId id="1366" r:id="rId103"/>
    <p:sldId id="1368" r:id="rId104"/>
    <p:sldId id="1367" r:id="rId105"/>
    <p:sldId id="1370" r:id="rId106"/>
    <p:sldId id="1371" r:id="rId107"/>
    <p:sldId id="357" r:id="rId108"/>
    <p:sldId id="358" r:id="rId109"/>
    <p:sldId id="486" r:id="rId110"/>
    <p:sldId id="487" r:id="rId111"/>
    <p:sldId id="362" r:id="rId112"/>
    <p:sldId id="363" r:id="rId113"/>
    <p:sldId id="488" r:id="rId114"/>
    <p:sldId id="364" r:id="rId115"/>
    <p:sldId id="365" r:id="rId116"/>
    <p:sldId id="489" r:id="rId117"/>
    <p:sldId id="518" r:id="rId118"/>
    <p:sldId id="367" r:id="rId119"/>
    <p:sldId id="368" r:id="rId120"/>
    <p:sldId id="369" r:id="rId121"/>
    <p:sldId id="490" r:id="rId122"/>
    <p:sldId id="370" r:id="rId123"/>
    <p:sldId id="371" r:id="rId124"/>
    <p:sldId id="491" r:id="rId125"/>
    <p:sldId id="373" r:id="rId126"/>
    <p:sldId id="492" r:id="rId127"/>
    <p:sldId id="374" r:id="rId128"/>
    <p:sldId id="375" r:id="rId129"/>
    <p:sldId id="494" r:id="rId130"/>
    <p:sldId id="495" r:id="rId131"/>
    <p:sldId id="378" r:id="rId132"/>
    <p:sldId id="379" r:id="rId133"/>
    <p:sldId id="380" r:id="rId134"/>
    <p:sldId id="381" r:id="rId135"/>
    <p:sldId id="382" r:id="rId136"/>
    <p:sldId id="497" r:id="rId137"/>
    <p:sldId id="498" r:id="rId138"/>
    <p:sldId id="499" r:id="rId139"/>
    <p:sldId id="387" r:id="rId140"/>
    <p:sldId id="389" r:id="rId141"/>
    <p:sldId id="512" r:id="rId142"/>
    <p:sldId id="500" r:id="rId143"/>
    <p:sldId id="391" r:id="rId144"/>
    <p:sldId id="501" r:id="rId145"/>
    <p:sldId id="395" r:id="rId146"/>
    <p:sldId id="396" r:id="rId147"/>
    <p:sldId id="504" r:id="rId148"/>
    <p:sldId id="515" r:id="rId149"/>
    <p:sldId id="398" r:id="rId150"/>
    <p:sldId id="399" r:id="rId151"/>
    <p:sldId id="507" r:id="rId152"/>
    <p:sldId id="401" r:id="rId153"/>
    <p:sldId id="402" r:id="rId154"/>
    <p:sldId id="508" r:id="rId155"/>
    <p:sldId id="406" r:id="rId156"/>
    <p:sldId id="510" r:id="rId157"/>
    <p:sldId id="511" r:id="rId158"/>
    <p:sldId id="410" r:id="rId159"/>
    <p:sldId id="412" r:id="rId160"/>
    <p:sldId id="413" r:id="rId161"/>
    <p:sldId id="414" r:id="rId162"/>
    <p:sldId id="415" r:id="rId163"/>
    <p:sldId id="416" r:id="rId164"/>
    <p:sldId id="417" r:id="rId165"/>
    <p:sldId id="418" r:id="rId166"/>
    <p:sldId id="419" r:id="rId167"/>
    <p:sldId id="420" r:id="rId168"/>
    <p:sldId id="509" r:id="rId169"/>
    <p:sldId id="516" r:id="rId170"/>
    <p:sldId id="519" r:id="rId171"/>
  </p:sldIdLst>
  <p:sldSz cx="8999855" cy="683895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2FDB2607-1784-4EEB-B798-7EB5836EED8A}">
        <p14:showMediaCtrls xmlns:p14="http://schemas.microsoft.com/office/powerpoint/2010/main" val="1"/>
      </p:ext>
    </p:extLst>
  </p:showPr>
  <p:clrMru>
    <a:srgbClr val="0000CC"/>
    <a:srgbClr val="0000FF"/>
    <a:srgbClr val="6AEEFC"/>
    <a:srgbClr val="95CED1"/>
    <a:srgbClr val="91CFD5"/>
    <a:srgbClr val="22FE8B"/>
    <a:srgbClr val="22FEB8"/>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p:scale>
          <a:sx n="66" d="100"/>
          <a:sy n="66" d="100"/>
        </p:scale>
        <p:origin x="-1236" y="-156"/>
      </p:cViewPr>
      <p:guideLst>
        <p:guide orient="horz" pos="2072"/>
        <p:guide pos="2704"/>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5" Type="http://schemas.openxmlformats.org/officeDocument/2006/relationships/tableStyles" Target="tableStyles.xml"/><Relationship Id="rId174" Type="http://schemas.openxmlformats.org/officeDocument/2006/relationships/viewProps" Target="viewProps.xml"/><Relationship Id="rId173" Type="http://schemas.openxmlformats.org/officeDocument/2006/relationships/presProps" Target="presProps.xml"/><Relationship Id="rId172" Type="http://schemas.openxmlformats.org/officeDocument/2006/relationships/notesMaster" Target="notesMasters/notesMaster1.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15.wmf"/><Relationship Id="rId3" Type="http://schemas.openxmlformats.org/officeDocument/2006/relationships/image" Target="../media/image22.wmf"/><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29.wmf"/><Relationship Id="rId2" Type="http://schemas.openxmlformats.org/officeDocument/2006/relationships/image" Target="../media/image15.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40.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7" Type="http://schemas.openxmlformats.org/officeDocument/2006/relationships/image" Target="../media/image68.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7" Type="http://schemas.openxmlformats.org/officeDocument/2006/relationships/image" Target="../media/image75.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80.wmf"/><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8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29.vml.rels><?xml version="1.0" encoding="UTF-8" standalone="yes"?>
<Relationships xmlns="http://schemas.openxmlformats.org/package/2006/relationships"><Relationship Id="rId4" Type="http://schemas.openxmlformats.org/officeDocument/2006/relationships/image" Target="../media/image92.wmf"/><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7" Type="http://schemas.openxmlformats.org/officeDocument/2006/relationships/image" Target="../media/image99.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31.vml.rels><?xml version="1.0" encoding="UTF-8" standalone="yes"?>
<Relationships xmlns="http://schemas.openxmlformats.org/package/2006/relationships"><Relationship Id="rId5" Type="http://schemas.openxmlformats.org/officeDocument/2006/relationships/image" Target="../media/image104.wmf"/><Relationship Id="rId4" Type="http://schemas.openxmlformats.org/officeDocument/2006/relationships/image" Target="../media/image103.wmf"/><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109.wmf"/><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20.wmf"/></Relationships>
</file>

<file path=ppt/drawings/_rels/vmlDrawing34.vml.rels><?xml version="1.0" encoding="UTF-8" standalone="yes"?>
<Relationships xmlns="http://schemas.openxmlformats.org/package/2006/relationships"><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2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37.vml.rels><?xml version="1.0" encoding="UTF-8" standalone="yes"?>
<Relationships xmlns="http://schemas.openxmlformats.org/package/2006/relationships"><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39.vml.rels><?xml version="1.0" encoding="UTF-8" standalone="yes"?>
<Relationships xmlns="http://schemas.openxmlformats.org/package/2006/relationships"><Relationship Id="rId5" Type="http://schemas.openxmlformats.org/officeDocument/2006/relationships/image" Target="../media/image133.wmf"/><Relationship Id="rId4" Type="http://schemas.openxmlformats.org/officeDocument/2006/relationships/image" Target="../media/image132.wmf"/><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42.vml.rels><?xml version="1.0" encoding="UTF-8" standalone="yes"?>
<Relationships xmlns="http://schemas.openxmlformats.org/package/2006/relationships"><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47.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49.emf"/><Relationship Id="rId1" Type="http://schemas.openxmlformats.org/officeDocument/2006/relationships/image" Target="../media/image148.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49.vml.rels><?xml version="1.0" encoding="UTF-8" standalone="yes"?>
<Relationships xmlns="http://schemas.openxmlformats.org/package/2006/relationships"><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64.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173.wmf"/><Relationship Id="rId7" Type="http://schemas.openxmlformats.org/officeDocument/2006/relationships/image" Target="../media/image172.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53.vml.rels><?xml version="1.0" encoding="UTF-8" standalone="yes"?>
<Relationships xmlns="http://schemas.openxmlformats.org/package/2006/relationships"><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 Id="rId3" Type="http://schemas.openxmlformats.org/officeDocument/2006/relationships/image" Target="../media/image170.wmf"/><Relationship Id="rId2" Type="http://schemas.openxmlformats.org/officeDocument/2006/relationships/image" Target="../media/image142.wmf"/><Relationship Id="rId1" Type="http://schemas.openxmlformats.org/officeDocument/2006/relationships/image" Target="../media/image141.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77.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79.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83.e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0.vml.rels><?xml version="1.0" encoding="UTF-8" standalone="yes"?>
<Relationships xmlns="http://schemas.openxmlformats.org/package/2006/relationships"><Relationship Id="rId4" Type="http://schemas.openxmlformats.org/officeDocument/2006/relationships/image" Target="../media/image190.wmf"/><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s>
</file>

<file path=ppt/drawings/_rels/vmlDrawing61.vml.rels><?xml version="1.0" encoding="UTF-8" standalone="yes"?>
<Relationships xmlns="http://schemas.openxmlformats.org/package/2006/relationships"><Relationship Id="rId6" Type="http://schemas.openxmlformats.org/officeDocument/2006/relationships/image" Target="../media/image194.wmf"/><Relationship Id="rId5" Type="http://schemas.openxmlformats.org/officeDocument/2006/relationships/image" Target="../media/image187.wmf"/><Relationship Id="rId4" Type="http://schemas.openxmlformats.org/officeDocument/2006/relationships/image" Target="../media/image193.wmf"/><Relationship Id="rId3" Type="http://schemas.openxmlformats.org/officeDocument/2006/relationships/image" Target="../media/image192.wmf"/><Relationship Id="rId2" Type="http://schemas.openxmlformats.org/officeDocument/2006/relationships/image" Target="../media/image170.wmf"/><Relationship Id="rId1" Type="http://schemas.openxmlformats.org/officeDocument/2006/relationships/image" Target="../media/image191.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95.emf"/></Relationships>
</file>

<file path=ppt/drawings/_rels/vmlDrawing63.vml.rels><?xml version="1.0" encoding="UTF-8" standalone="yes"?>
<Relationships xmlns="http://schemas.openxmlformats.org/package/2006/relationships"><Relationship Id="rId4" Type="http://schemas.openxmlformats.org/officeDocument/2006/relationships/image" Target="../media/image199.wmf"/><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s>
</file>

<file path=ppt/drawings/_rels/vmlDrawing64.vml.rels><?xml version="1.0" encoding="UTF-8" standalone="yes"?>
<Relationships xmlns="http://schemas.openxmlformats.org/package/2006/relationships"><Relationship Id="rId6" Type="http://schemas.openxmlformats.org/officeDocument/2006/relationships/image" Target="../media/image205.wmf"/><Relationship Id="rId5" Type="http://schemas.openxmlformats.org/officeDocument/2006/relationships/image" Target="../media/image204.wmf"/><Relationship Id="rId4" Type="http://schemas.openxmlformats.org/officeDocument/2006/relationships/image" Target="../media/image203.wmf"/><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6.wmf"/></Relationships>
</file>

<file path=ppt/drawings/_rels/vmlDrawing66.vml.rels><?xml version="1.0" encoding="UTF-8" standalone="yes"?>
<Relationships xmlns="http://schemas.openxmlformats.org/package/2006/relationships"><Relationship Id="rId5" Type="http://schemas.openxmlformats.org/officeDocument/2006/relationships/image" Target="../media/image211.wmf"/><Relationship Id="rId4" Type="http://schemas.openxmlformats.org/officeDocument/2006/relationships/image" Target="../media/image210.wmf"/><Relationship Id="rId3" Type="http://schemas.openxmlformats.org/officeDocument/2006/relationships/image" Target="../media/image202.wmf"/><Relationship Id="rId2" Type="http://schemas.openxmlformats.org/officeDocument/2006/relationships/image" Target="../media/image209.wmf"/><Relationship Id="rId1" Type="http://schemas.openxmlformats.org/officeDocument/2006/relationships/image" Target="../media/image208.wmf"/></Relationships>
</file>

<file path=ppt/drawings/_rels/vmlDrawing67.vml.rels><?xml version="1.0" encoding="UTF-8" standalone="yes"?>
<Relationships xmlns="http://schemas.openxmlformats.org/package/2006/relationships"><Relationship Id="rId4" Type="http://schemas.openxmlformats.org/officeDocument/2006/relationships/image" Target="../media/image215.wmf"/><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212.wmf"/></Relationships>
</file>

<file path=ppt/drawings/_rels/vmlDrawing68.vml.rels><?xml version="1.0" encoding="UTF-8" standalone="yes"?>
<Relationships xmlns="http://schemas.openxmlformats.org/package/2006/relationships"><Relationship Id="rId4" Type="http://schemas.openxmlformats.org/officeDocument/2006/relationships/image" Target="../media/image219.wmf"/><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0.vml.rels><?xml version="1.0" encoding="UTF-8" standalone="yes"?>
<Relationships xmlns="http://schemas.openxmlformats.org/package/2006/relationships"><Relationship Id="rId5" Type="http://schemas.openxmlformats.org/officeDocument/2006/relationships/image" Target="../media/image27.wmf"/><Relationship Id="rId4" Type="http://schemas.openxmlformats.org/officeDocument/2006/relationships/image" Target="../media/image32.wmf"/><Relationship Id="rId3" Type="http://schemas.openxmlformats.org/officeDocument/2006/relationships/image" Target="../media/image220.wmf"/><Relationship Id="rId2" Type="http://schemas.openxmlformats.org/officeDocument/2006/relationships/image" Target="../media/image22.wmf"/><Relationship Id="rId1" Type="http://schemas.openxmlformats.org/officeDocument/2006/relationships/image" Target="../media/image15.wmf"/></Relationships>
</file>

<file path=ppt/drawings/_rels/vmlDrawing71.vml.rels><?xml version="1.0" encoding="UTF-8" standalone="yes"?>
<Relationships xmlns="http://schemas.openxmlformats.org/package/2006/relationships"><Relationship Id="rId6" Type="http://schemas.openxmlformats.org/officeDocument/2006/relationships/image" Target="../media/image53.wmf"/><Relationship Id="rId5" Type="http://schemas.openxmlformats.org/officeDocument/2006/relationships/image" Target="../media/image224.wmf"/><Relationship Id="rId4" Type="http://schemas.openxmlformats.org/officeDocument/2006/relationships/image" Target="../media/image223.wmf"/><Relationship Id="rId3" Type="http://schemas.openxmlformats.org/officeDocument/2006/relationships/image" Target="../media/image40.wmf"/><Relationship Id="rId2" Type="http://schemas.openxmlformats.org/officeDocument/2006/relationships/image" Target="../media/image222.wmf"/><Relationship Id="rId1" Type="http://schemas.openxmlformats.org/officeDocument/2006/relationships/image" Target="../media/image221.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148.emf"/><Relationship Id="rId1" Type="http://schemas.openxmlformats.org/officeDocument/2006/relationships/image" Target="../media/image225.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226.wmf"/></Relationships>
</file>

<file path=ppt/drawings/_rels/vmlDrawing74.vml.rels><?xml version="1.0" encoding="UTF-8" standalone="yes"?>
<Relationships xmlns="http://schemas.openxmlformats.org/package/2006/relationships"><Relationship Id="rId6" Type="http://schemas.openxmlformats.org/officeDocument/2006/relationships/image" Target="../media/image232.wmf"/><Relationship Id="rId5" Type="http://schemas.openxmlformats.org/officeDocument/2006/relationships/image" Target="../media/image231.wmf"/><Relationship Id="rId4" Type="http://schemas.openxmlformats.org/officeDocument/2006/relationships/image" Target="../media/image230.wmf"/><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7.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33.wmf"/></Relationships>
</file>

<file path=ppt/drawings/_rels/vmlDrawing76.vml.rels><?xml version="1.0" encoding="UTF-8" standalone="yes"?>
<Relationships xmlns="http://schemas.openxmlformats.org/package/2006/relationships"><Relationship Id="rId4" Type="http://schemas.openxmlformats.org/officeDocument/2006/relationships/image" Target="../media/image237.wmf"/><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34.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38.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39.w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40.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16.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0.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44.w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49.wmf"/></Relationships>
</file>

<file path=ppt/drawings/_rels/vmlDrawing83.vml.rels><?xml version="1.0" encoding="UTF-8" standalone="yes"?>
<Relationships xmlns="http://schemas.openxmlformats.org/package/2006/relationships"><Relationship Id="rId2" Type="http://schemas.openxmlformats.org/officeDocument/2006/relationships/image" Target="../media/image251.wmf"/><Relationship Id="rId1" Type="http://schemas.openxmlformats.org/officeDocument/2006/relationships/image" Target="../media/image250.w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253.emf"/></Relationships>
</file>

<file path=ppt/drawings/_rels/vmlDrawing85.vml.rels><?xml version="1.0" encoding="UTF-8" standalone="yes"?>
<Relationships xmlns="http://schemas.openxmlformats.org/package/2006/relationships"><Relationship Id="rId5" Type="http://schemas.openxmlformats.org/officeDocument/2006/relationships/image" Target="../media/image258.wmf"/><Relationship Id="rId4" Type="http://schemas.openxmlformats.org/officeDocument/2006/relationships/image" Target="../media/image257.wmf"/><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s>
</file>

<file path=ppt/drawings/_rels/vmlDrawing86.vml.rels><?xml version="1.0" encoding="UTF-8" standalone="yes"?>
<Relationships xmlns="http://schemas.openxmlformats.org/package/2006/relationships"><Relationship Id="rId2" Type="http://schemas.openxmlformats.org/officeDocument/2006/relationships/image" Target="../media/image253.emf"/><Relationship Id="rId1" Type="http://schemas.openxmlformats.org/officeDocument/2006/relationships/image" Target="../media/image259.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260.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261.emf"/></Relationships>
</file>

<file path=ppt/drawings/_rels/vmlDrawing89.vml.rels><?xml version="1.0" encoding="UTF-8" standalone="yes"?>
<Relationships xmlns="http://schemas.openxmlformats.org/package/2006/relationships"><Relationship Id="rId2" Type="http://schemas.openxmlformats.org/officeDocument/2006/relationships/image" Target="../media/image264.wmf"/><Relationship Id="rId1" Type="http://schemas.openxmlformats.org/officeDocument/2006/relationships/image" Target="../media/image262.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90.vml.rels><?xml version="1.0" encoding="UTF-8" standalone="yes"?>
<Relationships xmlns="http://schemas.openxmlformats.org/package/2006/relationships"><Relationship Id="rId2" Type="http://schemas.openxmlformats.org/officeDocument/2006/relationships/image" Target="../media/image269.wmf"/><Relationship Id="rId1" Type="http://schemas.openxmlformats.org/officeDocument/2006/relationships/image" Target="../media/image268.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273.wmf"/><Relationship Id="rId2" Type="http://schemas.openxmlformats.org/officeDocument/2006/relationships/image" Target="../media/image272.wmf"/><Relationship Id="rId1" Type="http://schemas.openxmlformats.org/officeDocument/2006/relationships/image" Target="../media/image271.wmf"/></Relationships>
</file>

<file path=ppt/drawings/_rels/vmlDrawing92.vml.rels><?xml version="1.0" encoding="UTF-8" standalone="yes"?>
<Relationships xmlns="http://schemas.openxmlformats.org/package/2006/relationships"><Relationship Id="rId5" Type="http://schemas.openxmlformats.org/officeDocument/2006/relationships/image" Target="../media/image278.wmf"/><Relationship Id="rId4" Type="http://schemas.openxmlformats.org/officeDocument/2006/relationships/image" Target="../media/image277.wmf"/><Relationship Id="rId3" Type="http://schemas.openxmlformats.org/officeDocument/2006/relationships/image" Target="../media/image276.wmf"/><Relationship Id="rId2" Type="http://schemas.openxmlformats.org/officeDocument/2006/relationships/image" Target="../media/image275.wmf"/><Relationship Id="rId1" Type="http://schemas.openxmlformats.org/officeDocument/2006/relationships/image" Target="../media/image274.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281.wmf"/><Relationship Id="rId2" Type="http://schemas.openxmlformats.org/officeDocument/2006/relationships/image" Target="../media/image280.wmf"/><Relationship Id="rId1" Type="http://schemas.openxmlformats.org/officeDocument/2006/relationships/image" Target="../media/image279.w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285.w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286.w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287.w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288.w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28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hdr" sz="quarter"/>
          </p:nvPr>
        </p:nvSpPr>
        <p:spPr>
          <a:xfrm>
            <a:off x="0" y="0"/>
            <a:ext cx="2971800" cy="457200"/>
          </a:xfrm>
          <a:prstGeom prst="rect">
            <a:avLst/>
          </a:prstGeom>
          <a:noFill/>
          <a:ln w="9525">
            <a:noFill/>
            <a:miter/>
          </a:ln>
        </p:spPr>
        <p:txBody>
          <a:bodyPr/>
          <a:lstStyle>
            <a:lvl1pPr>
              <a:buFont typeface="Arial" panose="020B0604020202020204" pitchFamily="34" charset="0"/>
              <a:buNone/>
              <a:defRPr sz="120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p:cNvSpPr>
          <p:nvPr>
            <p:ph type="dt" idx="1"/>
          </p:nvPr>
        </p:nvSpPr>
        <p:spPr>
          <a:xfrm>
            <a:off x="3884613" y="0"/>
            <a:ext cx="2971800" cy="457200"/>
          </a:xfrm>
          <a:prstGeom prst="rect">
            <a:avLst/>
          </a:prstGeom>
          <a:noFill/>
          <a:ln w="9525">
            <a:noFill/>
            <a:miter/>
          </a:ln>
        </p:spPr>
        <p:txBody>
          <a:bodyPr/>
          <a:lstStyle>
            <a:lvl1pPr algn="r">
              <a:buFont typeface="Arial" panose="020B0604020202020204" pitchFamily="34" charset="0"/>
              <a:buNone/>
              <a:defRPr sz="1200" noProof="1">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5892" name="Rectangle 4"/>
          <p:cNvSpPr>
            <a:spLocks noGrp="1" noRot="1" noChangeAspect="1"/>
          </p:cNvSpPr>
          <p:nvPr>
            <p:ph type="sldImg"/>
          </p:nvPr>
        </p:nvSpPr>
        <p:spPr>
          <a:xfrm>
            <a:off x="1173163" y="685800"/>
            <a:ext cx="4511675" cy="3429000"/>
          </a:xfrm>
          <a:prstGeom prst="rect">
            <a:avLst/>
          </a:prstGeom>
          <a:noFill/>
          <a:ln w="9525">
            <a:noFill/>
          </a:ln>
        </p:spPr>
      </p:sp>
      <p:sp>
        <p:nvSpPr>
          <p:cNvPr id="3077" name="Rectangle 5"/>
          <p:cNvSpPr>
            <a:spLocks noGrp="1" noChangeArrowheads="1"/>
          </p:cNvSpPr>
          <p:nvPr>
            <p:ph type="body" sz="quarter" idx="4294967295"/>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078" name="Rectangle 6"/>
          <p:cNvSpPr>
            <a:spLocks noGrp="1"/>
          </p:cNvSpPr>
          <p:nvPr>
            <p:ph type="ftr" sz="quarter" idx="4"/>
          </p:nvPr>
        </p:nvSpPr>
        <p:spPr>
          <a:xfrm>
            <a:off x="0" y="8685213"/>
            <a:ext cx="2971800" cy="457200"/>
          </a:xfrm>
          <a:prstGeom prst="rect">
            <a:avLst/>
          </a:prstGeom>
          <a:noFill/>
          <a:ln w="9525">
            <a:noFill/>
            <a:miter/>
          </a:ln>
        </p:spPr>
        <p:txBody>
          <a:bodyPr anchor="b"/>
          <a:lstStyle>
            <a:lvl1pPr>
              <a:buFont typeface="Arial" panose="020B0604020202020204" pitchFamily="34" charset="0"/>
              <a:buNone/>
              <a:defRPr sz="120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p>
            <a:pPr lvl="0" algn="r" eaLnBrk="1" hangingPunct="1">
              <a:buChar char="•"/>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002" y="1119419"/>
            <a:ext cx="6750010" cy="2381337"/>
          </a:xfrm>
        </p:spPr>
        <p:txBody>
          <a:bodyPr/>
          <a:lstStyle>
            <a:lvl1pPr algn="ctr">
              <a:defRPr sz="443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25002" y="3592589"/>
            <a:ext cx="6750010" cy="1651419"/>
          </a:xfrm>
        </p:spPr>
        <p:txBody>
          <a:bodyPr/>
          <a:lstStyle>
            <a:lvl1pPr marL="0" indent="0" algn="ctr">
              <a:buNone/>
              <a:defRPr sz="1770"/>
            </a:lvl1pPr>
            <a:lvl2pPr marL="337185" indent="0" algn="ctr">
              <a:buNone/>
              <a:defRPr sz="1475"/>
            </a:lvl2pPr>
            <a:lvl3pPr marL="675005" indent="0" algn="ctr">
              <a:buNone/>
              <a:defRPr sz="1330"/>
            </a:lvl3pPr>
            <a:lvl4pPr marL="1012190" indent="0" algn="ctr">
              <a:buNone/>
              <a:defRPr sz="1180"/>
            </a:lvl4pPr>
            <a:lvl5pPr marL="1350010" indent="0" algn="ctr">
              <a:buNone/>
              <a:defRPr sz="1180"/>
            </a:lvl5pPr>
            <a:lvl6pPr marL="1687195" indent="0" algn="ctr">
              <a:buNone/>
              <a:defRPr sz="1180"/>
            </a:lvl6pPr>
            <a:lvl7pPr marL="2025015" indent="0" algn="ctr">
              <a:buNone/>
              <a:defRPr sz="1180"/>
            </a:lvl7pPr>
            <a:lvl8pPr marL="2362200" indent="0" algn="ctr">
              <a:buNone/>
              <a:defRPr sz="1180"/>
            </a:lvl8pPr>
            <a:lvl9pPr marL="2700020" indent="0" algn="ctr">
              <a:buNone/>
              <a:defRPr sz="118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Char char="•"/>
            </a:pPr>
            <a:fld id="{9A0DB2DC-4C9A-4742-B13C-FB6460FD3503}" type="slidenum">
              <a:rPr lang="en-US" altLang="zh-CN" dirty="0"/>
            </a:fld>
            <a:endParaRPr lang="en-US" altLang="zh-CN" dirty="0"/>
          </a:p>
        </p:txBody>
      </p:sp>
    </p:spTree>
  </p:cSld>
  <p:clrMapOvr>
    <a:masterClrMapping/>
  </p:clrMapOvr>
  <p:transition advClick="0">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Char char="•"/>
            </a:pPr>
            <a:fld id="{9A0DB2DC-4C9A-4742-B13C-FB6460FD3503}" type="slidenum">
              <a:rPr lang="en-US" altLang="zh-CN" dirty="0"/>
            </a:fld>
            <a:endParaRPr lang="en-US" altLang="zh-CN" dirty="0"/>
          </a:p>
        </p:txBody>
      </p:sp>
    </p:spTree>
  </p:cSld>
  <p:clrMapOvr>
    <a:masterClrMapping/>
  </p:clrMapOvr>
  <p:transition advClick="0">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56260" y="619085"/>
            <a:ext cx="1893753" cy="4852924"/>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75001" y="619085"/>
            <a:ext cx="5571476" cy="4852924"/>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Char char="•"/>
            </a:pPr>
            <a:fld id="{9A0DB2DC-4C9A-4742-B13C-FB6460FD3503}" type="slidenum">
              <a:rPr lang="en-US" altLang="zh-CN" dirty="0"/>
            </a:fld>
            <a:endParaRPr lang="en-US" altLang="zh-CN" dirty="0"/>
          </a:p>
        </p:txBody>
      </p:sp>
    </p:spTree>
  </p:cSld>
  <p:clrMapOvr>
    <a:masterClrMapping/>
  </p:clrMapOvr>
  <p:transition advClick="0">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002" y="1119419"/>
            <a:ext cx="6750010" cy="2381337"/>
          </a:xfrm>
        </p:spPr>
        <p:txBody>
          <a:bodyPr anchor="b"/>
          <a:lstStyle>
            <a:lvl1pPr algn="ctr">
              <a:defRPr sz="443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25002" y="3592589"/>
            <a:ext cx="6750010" cy="1651419"/>
          </a:xfrm>
        </p:spPr>
        <p:txBody>
          <a:bodyPr/>
          <a:lstStyle>
            <a:lvl1pPr marL="0" indent="0" algn="ctr">
              <a:buNone/>
              <a:defRPr sz="1770"/>
            </a:lvl1pPr>
            <a:lvl2pPr marL="337185" indent="0" algn="ctr">
              <a:buNone/>
              <a:defRPr sz="1475"/>
            </a:lvl2pPr>
            <a:lvl3pPr marL="675005" indent="0" algn="ctr">
              <a:buNone/>
              <a:defRPr sz="1330"/>
            </a:lvl3pPr>
            <a:lvl4pPr marL="1012190" indent="0" algn="ctr">
              <a:buNone/>
              <a:defRPr sz="1180"/>
            </a:lvl4pPr>
            <a:lvl5pPr marL="1350010" indent="0" algn="ctr">
              <a:buNone/>
              <a:defRPr sz="1180"/>
            </a:lvl5pPr>
            <a:lvl6pPr marL="1687195" indent="0" algn="ctr">
              <a:buNone/>
              <a:defRPr sz="1180"/>
            </a:lvl6pPr>
            <a:lvl7pPr marL="2025015" indent="0" algn="ctr">
              <a:buNone/>
              <a:defRPr sz="1180"/>
            </a:lvl7pPr>
            <a:lvl8pPr marL="2362200" indent="0" algn="ctr">
              <a:buNone/>
              <a:defRPr sz="1180"/>
            </a:lvl8pPr>
            <a:lvl9pPr marL="2700020" indent="0" algn="ctr">
              <a:buNone/>
              <a:defRPr sz="118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Char char="•"/>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advClick="0">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Char char="•"/>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advClick="0">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063" y="1705253"/>
            <a:ext cx="7762512" cy="2845254"/>
          </a:xfrm>
        </p:spPr>
        <p:txBody>
          <a:bodyPr anchor="b"/>
          <a:lstStyle>
            <a:lvl1pPr>
              <a:defRPr sz="443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14063" y="4577424"/>
            <a:ext cx="7762512" cy="1496252"/>
          </a:xfrm>
        </p:spPr>
        <p:txBody>
          <a:bodyPr/>
          <a:lstStyle>
            <a:lvl1pPr marL="0" indent="0">
              <a:buNone/>
              <a:defRPr sz="1770">
                <a:solidFill>
                  <a:schemeClr val="tx1">
                    <a:tint val="75000"/>
                  </a:schemeClr>
                </a:solidFill>
              </a:defRPr>
            </a:lvl1pPr>
            <a:lvl2pPr marL="337185" indent="0">
              <a:buNone/>
              <a:defRPr sz="1475">
                <a:solidFill>
                  <a:schemeClr val="tx1">
                    <a:tint val="75000"/>
                  </a:schemeClr>
                </a:solidFill>
              </a:defRPr>
            </a:lvl2pPr>
            <a:lvl3pPr marL="675005" indent="0">
              <a:buNone/>
              <a:defRPr sz="1330">
                <a:solidFill>
                  <a:schemeClr val="tx1">
                    <a:tint val="75000"/>
                  </a:schemeClr>
                </a:solidFill>
              </a:defRPr>
            </a:lvl3pPr>
            <a:lvl4pPr marL="1012190" indent="0">
              <a:buNone/>
              <a:defRPr sz="1180">
                <a:solidFill>
                  <a:schemeClr val="tx1">
                    <a:tint val="75000"/>
                  </a:schemeClr>
                </a:solidFill>
              </a:defRPr>
            </a:lvl4pPr>
            <a:lvl5pPr marL="1350010" indent="0">
              <a:buNone/>
              <a:defRPr sz="1180">
                <a:solidFill>
                  <a:schemeClr val="tx1">
                    <a:tint val="75000"/>
                  </a:schemeClr>
                </a:solidFill>
              </a:defRPr>
            </a:lvl5pPr>
            <a:lvl6pPr marL="1687195" indent="0">
              <a:buNone/>
              <a:defRPr sz="1180">
                <a:solidFill>
                  <a:schemeClr val="tx1">
                    <a:tint val="75000"/>
                  </a:schemeClr>
                </a:solidFill>
              </a:defRPr>
            </a:lvl6pPr>
            <a:lvl7pPr marL="2025015" indent="0">
              <a:buNone/>
              <a:defRPr sz="1180">
                <a:solidFill>
                  <a:schemeClr val="tx1">
                    <a:tint val="75000"/>
                  </a:schemeClr>
                </a:solidFill>
              </a:defRPr>
            </a:lvl7pPr>
            <a:lvl8pPr marL="2362200" indent="0">
              <a:buNone/>
              <a:defRPr sz="1180">
                <a:solidFill>
                  <a:schemeClr val="tx1">
                    <a:tint val="75000"/>
                  </a:schemeClr>
                </a:solidFill>
              </a:defRPr>
            </a:lvl8pPr>
            <a:lvl9pPr marL="2700020" indent="0">
              <a:buNone/>
              <a:defRPr sz="118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Char char="•"/>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advClick="0">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0001" y="1596002"/>
            <a:ext cx="3969006" cy="4514091"/>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581007" y="1596002"/>
            <a:ext cx="3969006" cy="4514091"/>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Char char="•"/>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advClick="0">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923" y="364167"/>
            <a:ext cx="7762512" cy="1322086"/>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19923" y="1676753"/>
            <a:ext cx="3807427" cy="821751"/>
          </a:xfrm>
        </p:spPr>
        <p:txBody>
          <a:bodyPr anchor="b"/>
          <a:lstStyle>
            <a:lvl1pPr marL="0" indent="0">
              <a:buNone/>
              <a:defRPr sz="1770" b="1"/>
            </a:lvl1pPr>
            <a:lvl2pPr marL="337185" indent="0">
              <a:buNone/>
              <a:defRPr sz="1475" b="1"/>
            </a:lvl2pPr>
            <a:lvl3pPr marL="675005" indent="0">
              <a:buNone/>
              <a:defRPr sz="1330" b="1"/>
            </a:lvl3pPr>
            <a:lvl4pPr marL="1012190" indent="0">
              <a:buNone/>
              <a:defRPr sz="1180" b="1"/>
            </a:lvl4pPr>
            <a:lvl5pPr marL="1350010" indent="0">
              <a:buNone/>
              <a:defRPr sz="1180" b="1"/>
            </a:lvl5pPr>
            <a:lvl6pPr marL="1687195" indent="0">
              <a:buNone/>
              <a:defRPr sz="1180" b="1"/>
            </a:lvl6pPr>
            <a:lvl7pPr marL="2025015" indent="0">
              <a:buNone/>
              <a:defRPr sz="1180" b="1"/>
            </a:lvl7pPr>
            <a:lvl8pPr marL="2362200" indent="0">
              <a:buNone/>
              <a:defRPr sz="1180" b="1"/>
            </a:lvl8pPr>
            <a:lvl9pPr marL="2700020" indent="0">
              <a:buNone/>
              <a:defRPr sz="118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19923" y="2498504"/>
            <a:ext cx="3807427" cy="367492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556257" y="1676753"/>
            <a:ext cx="3826178" cy="821751"/>
          </a:xfrm>
        </p:spPr>
        <p:txBody>
          <a:bodyPr anchor="b"/>
          <a:lstStyle>
            <a:lvl1pPr marL="0" indent="0">
              <a:buNone/>
              <a:defRPr sz="1770" b="1"/>
            </a:lvl1pPr>
            <a:lvl2pPr marL="337185" indent="0">
              <a:buNone/>
              <a:defRPr sz="1475" b="1"/>
            </a:lvl2pPr>
            <a:lvl3pPr marL="675005" indent="0">
              <a:buNone/>
              <a:defRPr sz="1330" b="1"/>
            </a:lvl3pPr>
            <a:lvl4pPr marL="1012190" indent="0">
              <a:buNone/>
              <a:defRPr sz="1180" b="1"/>
            </a:lvl4pPr>
            <a:lvl5pPr marL="1350010" indent="0">
              <a:buNone/>
              <a:defRPr sz="1180" b="1"/>
            </a:lvl5pPr>
            <a:lvl6pPr marL="1687195" indent="0">
              <a:buNone/>
              <a:defRPr sz="1180" b="1"/>
            </a:lvl6pPr>
            <a:lvl7pPr marL="2025015" indent="0">
              <a:buNone/>
              <a:defRPr sz="1180" b="1"/>
            </a:lvl7pPr>
            <a:lvl8pPr marL="2362200" indent="0">
              <a:buNone/>
              <a:defRPr sz="1180" b="1"/>
            </a:lvl8pPr>
            <a:lvl9pPr marL="2700020" indent="0">
              <a:buNone/>
              <a:defRPr sz="118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556257" y="2498504"/>
            <a:ext cx="3826178" cy="367492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Char char="•"/>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advClick="0">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Char char="•"/>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advClick="0">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Char char="•"/>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advClick="0">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923" y="456001"/>
            <a:ext cx="2902738" cy="1596002"/>
          </a:xfrm>
        </p:spPr>
        <p:txBody>
          <a:bodyPr anchor="b"/>
          <a:lstStyle>
            <a:lvl1pPr>
              <a:defRPr sz="236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26178" y="984835"/>
            <a:ext cx="4556257" cy="4860841"/>
          </a:xfrm>
        </p:spPr>
        <p:txBody>
          <a:bodyPr/>
          <a:lstStyle>
            <a:lvl1pPr>
              <a:defRPr sz="2360"/>
            </a:lvl1pPr>
            <a:lvl2pPr>
              <a:defRPr sz="2065"/>
            </a:lvl2pPr>
            <a:lvl3pPr>
              <a:defRPr sz="1770"/>
            </a:lvl3pPr>
            <a:lvl4pPr>
              <a:defRPr sz="1475"/>
            </a:lvl4pPr>
            <a:lvl5pPr>
              <a:defRPr sz="1475"/>
            </a:lvl5pPr>
            <a:lvl6pPr>
              <a:defRPr sz="1475"/>
            </a:lvl6pPr>
            <a:lvl7pPr>
              <a:defRPr sz="1475"/>
            </a:lvl7pPr>
            <a:lvl8pPr>
              <a:defRPr sz="1475"/>
            </a:lvl8pPr>
            <a:lvl9pPr>
              <a:defRPr sz="1475"/>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19923" y="2052003"/>
            <a:ext cx="2902738" cy="3801590"/>
          </a:xfrm>
        </p:spPr>
        <p:txBody>
          <a:bodyPr/>
          <a:lstStyle>
            <a:lvl1pPr marL="0" indent="0">
              <a:buNone/>
              <a:defRPr sz="1180"/>
            </a:lvl1pPr>
            <a:lvl2pPr marL="337185" indent="0">
              <a:buNone/>
              <a:defRPr sz="1035"/>
            </a:lvl2pPr>
            <a:lvl3pPr marL="675005" indent="0">
              <a:buNone/>
              <a:defRPr sz="885"/>
            </a:lvl3pPr>
            <a:lvl4pPr marL="1012190" indent="0">
              <a:buNone/>
              <a:defRPr sz="740"/>
            </a:lvl4pPr>
            <a:lvl5pPr marL="1350010" indent="0">
              <a:buNone/>
              <a:defRPr sz="740"/>
            </a:lvl5pPr>
            <a:lvl6pPr marL="1687195" indent="0">
              <a:buNone/>
              <a:defRPr sz="740"/>
            </a:lvl6pPr>
            <a:lvl7pPr marL="2025015" indent="0">
              <a:buNone/>
              <a:defRPr sz="740"/>
            </a:lvl7pPr>
            <a:lvl8pPr marL="2362200" indent="0">
              <a:buNone/>
              <a:defRPr sz="740"/>
            </a:lvl8pPr>
            <a:lvl9pPr marL="2700020" indent="0">
              <a:buNone/>
              <a:defRPr sz="74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Char char="•"/>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advClick="0">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Char char="•"/>
            </a:pPr>
            <a:fld id="{9A0DB2DC-4C9A-4742-B13C-FB6460FD3503}" type="slidenum">
              <a:rPr lang="en-US" altLang="zh-CN" dirty="0"/>
            </a:fld>
            <a:endParaRPr lang="en-US" altLang="zh-CN" dirty="0"/>
          </a:p>
        </p:txBody>
      </p:sp>
    </p:spTree>
  </p:cSld>
  <p:clrMapOvr>
    <a:masterClrMapping/>
  </p:clrMapOvr>
  <p:transition advClick="0">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923" y="456001"/>
            <a:ext cx="2902738" cy="1596002"/>
          </a:xfrm>
        </p:spPr>
        <p:txBody>
          <a:bodyPr anchor="b"/>
          <a:lstStyle>
            <a:lvl1pPr>
              <a:defRPr sz="236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26178" y="984835"/>
            <a:ext cx="4556257" cy="4860841"/>
          </a:xfrm>
        </p:spPr>
        <p:txBody>
          <a:bodyPr vert="horz" wrap="square" lIns="91440" tIns="45720" rIns="91440" bIns="45720" numCol="1" anchor="t" anchorCtr="0" compatLnSpc="1"/>
          <a:lstStyle>
            <a:lvl1pPr marL="0" indent="0">
              <a:buNone/>
              <a:defRPr sz="2360"/>
            </a:lvl1pPr>
            <a:lvl2pPr marL="337185" indent="0">
              <a:buNone/>
              <a:defRPr sz="2065"/>
            </a:lvl2pPr>
            <a:lvl3pPr marL="675005" indent="0">
              <a:buNone/>
              <a:defRPr sz="1770"/>
            </a:lvl3pPr>
            <a:lvl4pPr marL="1012190" indent="0">
              <a:buNone/>
              <a:defRPr sz="1475"/>
            </a:lvl4pPr>
            <a:lvl5pPr marL="1350010" indent="0">
              <a:buNone/>
              <a:defRPr sz="1475"/>
            </a:lvl5pPr>
            <a:lvl6pPr marL="1687195" indent="0">
              <a:buNone/>
              <a:defRPr sz="1475"/>
            </a:lvl6pPr>
            <a:lvl7pPr marL="2025015" indent="0">
              <a:buNone/>
              <a:defRPr sz="1475"/>
            </a:lvl7pPr>
            <a:lvl8pPr marL="2362200" indent="0">
              <a:buNone/>
              <a:defRPr sz="1475"/>
            </a:lvl8pPr>
            <a:lvl9pPr marL="2700020" indent="0">
              <a:buNone/>
              <a:defRPr sz="1475"/>
            </a:lvl9pPr>
          </a:lstStyle>
          <a:p>
            <a:pPr marL="0" marR="0" lvl="0" indent="0" algn="l" defTabSz="899795" rtl="0" eaLnBrk="0" fontAlgn="base" latinLnBrk="0" hangingPunct="0">
              <a:lnSpc>
                <a:spcPct val="100000"/>
              </a:lnSpc>
              <a:spcBef>
                <a:spcPts val="100"/>
              </a:spcBef>
              <a:spcAft>
                <a:spcPct val="0"/>
              </a:spcAft>
              <a:buClrTx/>
              <a:buSzTx/>
              <a:buFontTx/>
              <a:buNone/>
              <a:defRPr/>
            </a:pPr>
            <a:endParaRPr kumimoji="0" lang="zh-CN" altLang="en-US" sz="236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19923" y="2052003"/>
            <a:ext cx="2902738" cy="3801590"/>
          </a:xfrm>
        </p:spPr>
        <p:txBody>
          <a:bodyPr/>
          <a:lstStyle>
            <a:lvl1pPr marL="0" indent="0">
              <a:buNone/>
              <a:defRPr sz="1180"/>
            </a:lvl1pPr>
            <a:lvl2pPr marL="337185" indent="0">
              <a:buNone/>
              <a:defRPr sz="1035"/>
            </a:lvl2pPr>
            <a:lvl3pPr marL="675005" indent="0">
              <a:buNone/>
              <a:defRPr sz="885"/>
            </a:lvl3pPr>
            <a:lvl4pPr marL="1012190" indent="0">
              <a:buNone/>
              <a:defRPr sz="740"/>
            </a:lvl4pPr>
            <a:lvl5pPr marL="1350010" indent="0">
              <a:buNone/>
              <a:defRPr sz="740"/>
            </a:lvl5pPr>
            <a:lvl6pPr marL="1687195" indent="0">
              <a:buNone/>
              <a:defRPr sz="740"/>
            </a:lvl6pPr>
            <a:lvl7pPr marL="2025015" indent="0">
              <a:buNone/>
              <a:defRPr sz="740"/>
            </a:lvl7pPr>
            <a:lvl8pPr marL="2362200" indent="0">
              <a:buNone/>
              <a:defRPr sz="740"/>
            </a:lvl8pPr>
            <a:lvl9pPr marL="2700020" indent="0">
              <a:buNone/>
              <a:defRPr sz="74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Char char="•"/>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advClick="0">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Char char="•"/>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advClick="0">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010" y="273918"/>
            <a:ext cx="2025003" cy="5836176"/>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0001" y="273918"/>
            <a:ext cx="5957618" cy="5836176"/>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Char char="•"/>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advClick="0">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063" y="1705253"/>
            <a:ext cx="7762512" cy="2845254"/>
          </a:xfrm>
        </p:spPr>
        <p:txBody>
          <a:bodyPr/>
          <a:lstStyle>
            <a:lvl1pPr>
              <a:defRPr sz="443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14063" y="4577424"/>
            <a:ext cx="7762512" cy="1496252"/>
          </a:xfrm>
        </p:spPr>
        <p:txBody>
          <a:bodyPr/>
          <a:lstStyle>
            <a:lvl1pPr marL="0" indent="0">
              <a:buNone/>
              <a:defRPr sz="1770">
                <a:solidFill>
                  <a:schemeClr val="tx1">
                    <a:tint val="75000"/>
                  </a:schemeClr>
                </a:solidFill>
              </a:defRPr>
            </a:lvl1pPr>
            <a:lvl2pPr marL="337185" indent="0">
              <a:buNone/>
              <a:defRPr sz="1475">
                <a:solidFill>
                  <a:schemeClr val="tx1">
                    <a:tint val="75000"/>
                  </a:schemeClr>
                </a:solidFill>
              </a:defRPr>
            </a:lvl2pPr>
            <a:lvl3pPr marL="675005" indent="0">
              <a:buNone/>
              <a:defRPr sz="1330">
                <a:solidFill>
                  <a:schemeClr val="tx1">
                    <a:tint val="75000"/>
                  </a:schemeClr>
                </a:solidFill>
              </a:defRPr>
            </a:lvl3pPr>
            <a:lvl4pPr marL="1012190" indent="0">
              <a:buNone/>
              <a:defRPr sz="1180">
                <a:solidFill>
                  <a:schemeClr val="tx1">
                    <a:tint val="75000"/>
                  </a:schemeClr>
                </a:solidFill>
              </a:defRPr>
            </a:lvl4pPr>
            <a:lvl5pPr marL="1350010" indent="0">
              <a:buNone/>
              <a:defRPr sz="1180">
                <a:solidFill>
                  <a:schemeClr val="tx1">
                    <a:tint val="75000"/>
                  </a:schemeClr>
                </a:solidFill>
              </a:defRPr>
            </a:lvl5pPr>
            <a:lvl6pPr marL="1687195" indent="0">
              <a:buNone/>
              <a:defRPr sz="1180">
                <a:solidFill>
                  <a:schemeClr val="tx1">
                    <a:tint val="75000"/>
                  </a:schemeClr>
                </a:solidFill>
              </a:defRPr>
            </a:lvl6pPr>
            <a:lvl7pPr marL="2025015" indent="0">
              <a:buNone/>
              <a:defRPr sz="1180">
                <a:solidFill>
                  <a:schemeClr val="tx1">
                    <a:tint val="75000"/>
                  </a:schemeClr>
                </a:solidFill>
              </a:defRPr>
            </a:lvl7pPr>
            <a:lvl8pPr marL="2362200" indent="0">
              <a:buNone/>
              <a:defRPr sz="1180">
                <a:solidFill>
                  <a:schemeClr val="tx1">
                    <a:tint val="75000"/>
                  </a:schemeClr>
                </a:solidFill>
              </a:defRPr>
            </a:lvl8pPr>
            <a:lvl9pPr marL="2700020" indent="0">
              <a:buNone/>
              <a:defRPr sz="118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Char char="•"/>
            </a:pPr>
            <a:fld id="{9A0DB2DC-4C9A-4742-B13C-FB6460FD3503}" type="slidenum">
              <a:rPr lang="en-US" altLang="zh-CN" dirty="0"/>
            </a:fld>
            <a:endParaRPr lang="en-US" altLang="zh-CN" dirty="0"/>
          </a:p>
        </p:txBody>
      </p:sp>
    </p:spTree>
  </p:cSld>
  <p:clrMapOvr>
    <a:masterClrMapping/>
  </p:clrMapOvr>
  <p:transition advClick="0">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75001" y="1824003"/>
            <a:ext cx="3711756" cy="3648006"/>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538257" y="1824003"/>
            <a:ext cx="3711756" cy="3648006"/>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Char char="•"/>
            </a:pPr>
            <a:fld id="{9A0DB2DC-4C9A-4742-B13C-FB6460FD3503}" type="slidenum">
              <a:rPr lang="en-US" altLang="zh-CN" dirty="0"/>
            </a:fld>
            <a:endParaRPr lang="en-US" altLang="zh-CN" dirty="0"/>
          </a:p>
        </p:txBody>
      </p:sp>
    </p:spTree>
  </p:cSld>
  <p:clrMapOvr>
    <a:masterClrMapping/>
  </p:clrMapOvr>
  <p:transition advClick="0">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923" y="364167"/>
            <a:ext cx="7762512" cy="1322086"/>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19923" y="1676753"/>
            <a:ext cx="3807427" cy="821751"/>
          </a:xfrm>
        </p:spPr>
        <p:txBody>
          <a:bodyPr anchor="b"/>
          <a:lstStyle>
            <a:lvl1pPr marL="0" indent="0">
              <a:buNone/>
              <a:defRPr sz="1770" b="1"/>
            </a:lvl1pPr>
            <a:lvl2pPr marL="337185" indent="0">
              <a:buNone/>
              <a:defRPr sz="1475" b="1"/>
            </a:lvl2pPr>
            <a:lvl3pPr marL="675005" indent="0">
              <a:buNone/>
              <a:defRPr sz="1330" b="1"/>
            </a:lvl3pPr>
            <a:lvl4pPr marL="1012190" indent="0">
              <a:buNone/>
              <a:defRPr sz="1180" b="1"/>
            </a:lvl4pPr>
            <a:lvl5pPr marL="1350010" indent="0">
              <a:buNone/>
              <a:defRPr sz="1180" b="1"/>
            </a:lvl5pPr>
            <a:lvl6pPr marL="1687195" indent="0">
              <a:buNone/>
              <a:defRPr sz="1180" b="1"/>
            </a:lvl6pPr>
            <a:lvl7pPr marL="2025015" indent="0">
              <a:buNone/>
              <a:defRPr sz="1180" b="1"/>
            </a:lvl7pPr>
            <a:lvl8pPr marL="2362200" indent="0">
              <a:buNone/>
              <a:defRPr sz="1180" b="1"/>
            </a:lvl8pPr>
            <a:lvl9pPr marL="2700020" indent="0">
              <a:buNone/>
              <a:defRPr sz="118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19923" y="2498504"/>
            <a:ext cx="3807427" cy="367492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556257" y="1676753"/>
            <a:ext cx="3826178" cy="821751"/>
          </a:xfrm>
        </p:spPr>
        <p:txBody>
          <a:bodyPr anchor="b"/>
          <a:lstStyle>
            <a:lvl1pPr marL="0" indent="0">
              <a:buNone/>
              <a:defRPr sz="1770" b="1"/>
            </a:lvl1pPr>
            <a:lvl2pPr marL="337185" indent="0">
              <a:buNone/>
              <a:defRPr sz="1475" b="1"/>
            </a:lvl2pPr>
            <a:lvl3pPr marL="675005" indent="0">
              <a:buNone/>
              <a:defRPr sz="1330" b="1"/>
            </a:lvl3pPr>
            <a:lvl4pPr marL="1012190" indent="0">
              <a:buNone/>
              <a:defRPr sz="1180" b="1"/>
            </a:lvl4pPr>
            <a:lvl5pPr marL="1350010" indent="0">
              <a:buNone/>
              <a:defRPr sz="1180" b="1"/>
            </a:lvl5pPr>
            <a:lvl6pPr marL="1687195" indent="0">
              <a:buNone/>
              <a:defRPr sz="1180" b="1"/>
            </a:lvl6pPr>
            <a:lvl7pPr marL="2025015" indent="0">
              <a:buNone/>
              <a:defRPr sz="1180" b="1"/>
            </a:lvl7pPr>
            <a:lvl8pPr marL="2362200" indent="0">
              <a:buNone/>
              <a:defRPr sz="1180" b="1"/>
            </a:lvl8pPr>
            <a:lvl9pPr marL="2700020" indent="0">
              <a:buNone/>
              <a:defRPr sz="118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556257" y="2498504"/>
            <a:ext cx="3826178" cy="367492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Char char="•"/>
            </a:pPr>
            <a:fld id="{9A0DB2DC-4C9A-4742-B13C-FB6460FD3503}" type="slidenum">
              <a:rPr lang="en-US" altLang="zh-CN" dirty="0"/>
            </a:fld>
            <a:endParaRPr lang="en-US" altLang="zh-CN" dirty="0"/>
          </a:p>
        </p:txBody>
      </p:sp>
    </p:spTree>
  </p:cSld>
  <p:clrMapOvr>
    <a:masterClrMapping/>
  </p:clrMapOvr>
  <p:transition advClick="0">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Char char="•"/>
            </a:pPr>
            <a:fld id="{9A0DB2DC-4C9A-4742-B13C-FB6460FD3503}" type="slidenum">
              <a:rPr lang="en-US" altLang="zh-CN" dirty="0"/>
            </a:fld>
            <a:endParaRPr lang="en-US" altLang="zh-CN" dirty="0"/>
          </a:p>
        </p:txBody>
      </p:sp>
    </p:spTree>
  </p:cSld>
  <p:clrMapOvr>
    <a:masterClrMapping/>
  </p:clrMapOvr>
  <p:transition advClick="0">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Char char="•"/>
            </a:pPr>
            <a:fld id="{9A0DB2DC-4C9A-4742-B13C-FB6460FD3503}" type="slidenum">
              <a:rPr lang="en-US" altLang="zh-CN" dirty="0"/>
            </a:fld>
            <a:endParaRPr lang="en-US" altLang="zh-CN" dirty="0"/>
          </a:p>
        </p:txBody>
      </p:sp>
    </p:spTree>
  </p:cSld>
  <p:clrMapOvr>
    <a:masterClrMapping/>
  </p:clrMapOvr>
  <p:transition advClick="0">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923" y="456001"/>
            <a:ext cx="2902738" cy="1596002"/>
          </a:xfrm>
        </p:spPr>
        <p:txBody>
          <a:bodyPr/>
          <a:lstStyle>
            <a:lvl1pPr>
              <a:defRPr sz="236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26178" y="984835"/>
            <a:ext cx="4556257" cy="4860841"/>
          </a:xfrm>
        </p:spPr>
        <p:txBody>
          <a:bodyPr/>
          <a:lstStyle>
            <a:lvl1pPr>
              <a:defRPr sz="2360"/>
            </a:lvl1pPr>
            <a:lvl2pPr>
              <a:defRPr sz="2065"/>
            </a:lvl2pPr>
            <a:lvl3pPr>
              <a:defRPr sz="1770"/>
            </a:lvl3pPr>
            <a:lvl4pPr>
              <a:defRPr sz="1475"/>
            </a:lvl4pPr>
            <a:lvl5pPr>
              <a:defRPr sz="1475"/>
            </a:lvl5pPr>
            <a:lvl6pPr>
              <a:defRPr sz="1475"/>
            </a:lvl6pPr>
            <a:lvl7pPr>
              <a:defRPr sz="1475"/>
            </a:lvl7pPr>
            <a:lvl8pPr>
              <a:defRPr sz="1475"/>
            </a:lvl8pPr>
            <a:lvl9pPr>
              <a:defRPr sz="1475"/>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19923" y="2052003"/>
            <a:ext cx="2902738" cy="3801590"/>
          </a:xfrm>
        </p:spPr>
        <p:txBody>
          <a:bodyPr/>
          <a:lstStyle>
            <a:lvl1pPr marL="0" indent="0">
              <a:buNone/>
              <a:defRPr sz="1180"/>
            </a:lvl1pPr>
            <a:lvl2pPr marL="337185" indent="0">
              <a:buNone/>
              <a:defRPr sz="1035"/>
            </a:lvl2pPr>
            <a:lvl3pPr marL="675005" indent="0">
              <a:buNone/>
              <a:defRPr sz="885"/>
            </a:lvl3pPr>
            <a:lvl4pPr marL="1012190" indent="0">
              <a:buNone/>
              <a:defRPr sz="740"/>
            </a:lvl4pPr>
            <a:lvl5pPr marL="1350010" indent="0">
              <a:buNone/>
              <a:defRPr sz="740"/>
            </a:lvl5pPr>
            <a:lvl6pPr marL="1687195" indent="0">
              <a:buNone/>
              <a:defRPr sz="740"/>
            </a:lvl6pPr>
            <a:lvl7pPr marL="2025015" indent="0">
              <a:buNone/>
              <a:defRPr sz="740"/>
            </a:lvl7pPr>
            <a:lvl8pPr marL="2362200" indent="0">
              <a:buNone/>
              <a:defRPr sz="740"/>
            </a:lvl8pPr>
            <a:lvl9pPr marL="2700020" indent="0">
              <a:buNone/>
              <a:defRPr sz="74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Char char="•"/>
            </a:pPr>
            <a:fld id="{9A0DB2DC-4C9A-4742-B13C-FB6460FD3503}" type="slidenum">
              <a:rPr lang="en-US" altLang="zh-CN" dirty="0"/>
            </a:fld>
            <a:endParaRPr lang="en-US" altLang="zh-CN" dirty="0"/>
          </a:p>
        </p:txBody>
      </p:sp>
    </p:spTree>
  </p:cSld>
  <p:clrMapOvr>
    <a:masterClrMapping/>
  </p:clrMapOvr>
  <p:transition advClick="0">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923" y="456001"/>
            <a:ext cx="2902738" cy="1596002"/>
          </a:xfrm>
        </p:spPr>
        <p:txBody>
          <a:bodyPr/>
          <a:lstStyle>
            <a:lvl1pPr>
              <a:defRPr sz="236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26178" y="984835"/>
            <a:ext cx="4556257" cy="4860841"/>
          </a:xfrm>
        </p:spPr>
        <p:txBody>
          <a:bodyPr vert="horz" wrap="square" lIns="91440" tIns="45720" rIns="91440" bIns="45720" numCol="1" anchor="t" anchorCtr="0" compatLnSpc="1"/>
          <a:lstStyle>
            <a:lvl1pPr marL="0" indent="0">
              <a:buNone/>
              <a:defRPr sz="2360"/>
            </a:lvl1pPr>
            <a:lvl2pPr marL="337185" indent="0">
              <a:buNone/>
              <a:defRPr sz="2065"/>
            </a:lvl2pPr>
            <a:lvl3pPr marL="675005" indent="0">
              <a:buNone/>
              <a:defRPr sz="1770"/>
            </a:lvl3pPr>
            <a:lvl4pPr marL="1012190" indent="0">
              <a:buNone/>
              <a:defRPr sz="1475"/>
            </a:lvl4pPr>
            <a:lvl5pPr marL="1350010" indent="0">
              <a:buNone/>
              <a:defRPr sz="1475"/>
            </a:lvl5pPr>
            <a:lvl6pPr marL="1687195" indent="0">
              <a:buNone/>
              <a:defRPr sz="1475"/>
            </a:lvl6pPr>
            <a:lvl7pPr marL="2025015" indent="0">
              <a:buNone/>
              <a:defRPr sz="1475"/>
            </a:lvl7pPr>
            <a:lvl8pPr marL="2362200" indent="0">
              <a:buNone/>
              <a:defRPr sz="1475"/>
            </a:lvl8pPr>
            <a:lvl9pPr marL="2700020" indent="0">
              <a:buNone/>
              <a:defRPr sz="1475"/>
            </a:lvl9pPr>
          </a:lstStyle>
          <a:p>
            <a:pPr marL="0" marR="0" lvl="0" indent="0" algn="l" defTabSz="899795" rtl="0" eaLnBrk="0" fontAlgn="base" latinLnBrk="0" hangingPunct="0">
              <a:lnSpc>
                <a:spcPct val="100000"/>
              </a:lnSpc>
              <a:spcBef>
                <a:spcPts val="100"/>
              </a:spcBef>
              <a:spcAft>
                <a:spcPct val="0"/>
              </a:spcAft>
              <a:buClrTx/>
              <a:buSzTx/>
              <a:buFontTx/>
              <a:buNone/>
              <a:defRPr/>
            </a:pPr>
            <a:endParaRPr kumimoji="0" lang="zh-CN" altLang="en-US" sz="236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19923" y="2052003"/>
            <a:ext cx="2902738" cy="3801590"/>
          </a:xfrm>
        </p:spPr>
        <p:txBody>
          <a:bodyPr/>
          <a:lstStyle>
            <a:lvl1pPr marL="0" indent="0">
              <a:buNone/>
              <a:defRPr sz="1180"/>
            </a:lvl1pPr>
            <a:lvl2pPr marL="337185" indent="0">
              <a:buNone/>
              <a:defRPr sz="1035"/>
            </a:lvl2pPr>
            <a:lvl3pPr marL="675005" indent="0">
              <a:buNone/>
              <a:defRPr sz="885"/>
            </a:lvl3pPr>
            <a:lvl4pPr marL="1012190" indent="0">
              <a:buNone/>
              <a:defRPr sz="740"/>
            </a:lvl4pPr>
            <a:lvl5pPr marL="1350010" indent="0">
              <a:buNone/>
              <a:defRPr sz="740"/>
            </a:lvl5pPr>
            <a:lvl6pPr marL="1687195" indent="0">
              <a:buNone/>
              <a:defRPr sz="740"/>
            </a:lvl6pPr>
            <a:lvl7pPr marL="2025015" indent="0">
              <a:buNone/>
              <a:defRPr sz="740"/>
            </a:lvl7pPr>
            <a:lvl8pPr marL="2362200" indent="0">
              <a:buNone/>
              <a:defRPr sz="740"/>
            </a:lvl8pPr>
            <a:lvl9pPr marL="2700020" indent="0">
              <a:buNone/>
              <a:defRPr sz="74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Char char="•"/>
            </a:pPr>
            <a:fld id="{9A0DB2DC-4C9A-4742-B13C-FB6460FD3503}" type="slidenum">
              <a:rPr lang="en-US" altLang="zh-CN" dirty="0"/>
            </a:fld>
            <a:endParaRPr lang="en-US" altLang="zh-CN" dirty="0"/>
          </a:p>
        </p:txBody>
      </p:sp>
    </p:spTree>
  </p:cSld>
  <p:clrMapOvr>
    <a:masterClrMapping/>
  </p:clrMapOvr>
  <p:transition advClick="0">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3186" name="Rectangle 3"/>
          <p:cNvSpPr>
            <a:spLocks noGrp="1"/>
          </p:cNvSpPr>
          <p:nvPr>
            <p:ph type="title"/>
          </p:nvPr>
        </p:nvSpPr>
        <p:spPr>
          <a:xfrm>
            <a:off x="1452563" y="619125"/>
            <a:ext cx="5032375" cy="574675"/>
          </a:xfrm>
          <a:prstGeom prst="rect">
            <a:avLst/>
          </a:prstGeom>
          <a:noFill/>
          <a:ln w="9525">
            <a:noFill/>
          </a:ln>
        </p:spPr>
        <p:txBody>
          <a:bodyPr anchor="b"/>
          <a:p>
            <a:pPr lvl="0"/>
            <a:r>
              <a:rPr lang="en-US" altLang="en-US" dirty="0"/>
              <a:t>单击此处编辑母版标题样式</a:t>
            </a:r>
            <a:endParaRPr lang="en-US" altLang="en-US" dirty="0"/>
          </a:p>
        </p:txBody>
      </p:sp>
      <p:sp>
        <p:nvSpPr>
          <p:cNvPr id="93187" name="Rectangle 4"/>
          <p:cNvSpPr>
            <a:spLocks noGrp="1"/>
          </p:cNvSpPr>
          <p:nvPr>
            <p:ph type="body" idx="1"/>
          </p:nvPr>
        </p:nvSpPr>
        <p:spPr>
          <a:xfrm>
            <a:off x="674688" y="1824038"/>
            <a:ext cx="7575550" cy="3648075"/>
          </a:xfrm>
          <a:prstGeom prst="rect">
            <a:avLst/>
          </a:prstGeom>
          <a:noFill/>
          <a:ln w="9525">
            <a:noFill/>
          </a:ln>
        </p:spPr>
        <p:txBody>
          <a:bodyPr/>
          <a:p>
            <a:pPr lvl="0"/>
            <a:r>
              <a:rPr lang="en-US" altLang="en-US" dirty="0"/>
              <a:t>单击此处编辑母版文本样式</a:t>
            </a:r>
            <a:endParaRPr lang="en-US" altLang="en-US" dirty="0"/>
          </a:p>
          <a:p>
            <a:pPr lvl="1"/>
            <a:r>
              <a:rPr lang="en-US" altLang="en-US" dirty="0"/>
              <a:t>第二级</a:t>
            </a:r>
            <a:endParaRPr lang="en-US" altLang="en-US" dirty="0"/>
          </a:p>
          <a:p>
            <a:pPr lvl="2"/>
            <a:r>
              <a:rPr lang="en-US" altLang="en-US" dirty="0"/>
              <a:t>第三级</a:t>
            </a:r>
            <a:endParaRPr lang="en-US" altLang="en-US" dirty="0"/>
          </a:p>
          <a:p>
            <a:pPr lvl="3"/>
            <a:r>
              <a:rPr lang="en-US" altLang="en-US" dirty="0"/>
              <a:t>第四级</a:t>
            </a:r>
            <a:endParaRPr lang="en-US" altLang="en-US" dirty="0"/>
          </a:p>
          <a:p>
            <a:pPr lvl="4"/>
            <a:r>
              <a:rPr lang="en-US" altLang="en-US" dirty="0"/>
              <a:t>第五级</a:t>
            </a:r>
            <a:endParaRPr lang="en-US" altLang="en-US" dirty="0"/>
          </a:p>
        </p:txBody>
      </p:sp>
      <p:sp>
        <p:nvSpPr>
          <p:cNvPr id="1028" name="Rectangle 5"/>
          <p:cNvSpPr>
            <a:spLocks noGrp="1"/>
          </p:cNvSpPr>
          <p:nvPr>
            <p:ph type="dt" sz="half" idx="2"/>
          </p:nvPr>
        </p:nvSpPr>
        <p:spPr>
          <a:xfrm>
            <a:off x="1349375" y="6232525"/>
            <a:ext cx="1874838" cy="455613"/>
          </a:xfrm>
          <a:prstGeom prst="rect">
            <a:avLst/>
          </a:prstGeom>
          <a:noFill/>
          <a:ln w="9525">
            <a:noFill/>
            <a:miter/>
          </a:ln>
        </p:spPr>
        <p:txBody>
          <a:bodyPr/>
          <a:lstStyle>
            <a:lvl1pPr algn="l">
              <a:buFont typeface="Arial" panose="020B0604020202020204" pitchFamily="34" charset="0"/>
              <a:buNone/>
              <a:defRPr sz="138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6"/>
          <p:cNvSpPr>
            <a:spLocks noGrp="1"/>
          </p:cNvSpPr>
          <p:nvPr>
            <p:ph type="ftr" sz="quarter" idx="3"/>
          </p:nvPr>
        </p:nvSpPr>
        <p:spPr>
          <a:xfrm>
            <a:off x="3500438" y="6232525"/>
            <a:ext cx="2849563" cy="455613"/>
          </a:xfrm>
          <a:prstGeom prst="rect">
            <a:avLst/>
          </a:prstGeom>
          <a:noFill/>
          <a:ln w="9525">
            <a:noFill/>
            <a:miter/>
          </a:ln>
        </p:spPr>
        <p:txBody>
          <a:bodyPr/>
          <a:lstStyle>
            <a:lvl1pPr>
              <a:buFont typeface="Arial" panose="020B0604020202020204" pitchFamily="34" charset="0"/>
              <a:buNone/>
              <a:defRPr sz="138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7"/>
          <p:cNvSpPr>
            <a:spLocks noGrp="1"/>
          </p:cNvSpPr>
          <p:nvPr>
            <p:ph type="sldNum" sz="quarter" idx="4"/>
          </p:nvPr>
        </p:nvSpPr>
        <p:spPr>
          <a:xfrm>
            <a:off x="6611938" y="6232525"/>
            <a:ext cx="1874838" cy="455613"/>
          </a:xfrm>
          <a:prstGeom prst="rect">
            <a:avLst/>
          </a:prstGeom>
          <a:noFill/>
          <a:ln w="9525">
            <a:noFill/>
            <a:miter/>
          </a:ln>
        </p:spPr>
        <p:txBody>
          <a:bodyPr vert="horz" wrap="square" lIns="91440" tIns="45720" rIns="91440" bIns="45720" numCol="1" anchor="t" anchorCtr="0" compatLnSpc="1"/>
          <a:lstStyle>
            <a:lvl1pPr algn="r">
              <a:defRPr sz="1300">
                <a:latin typeface="Comic Sans MS" panose="030F0702030302020204" pitchFamily="66" charset="0"/>
              </a:defRPr>
            </a:lvl1pPr>
          </a:lstStyle>
          <a:p>
            <a:pPr lvl="0" eaLnBrk="1" hangingPunct="1">
              <a:buChar char="•"/>
            </a:pPr>
            <a:fld id="{9A0DB2DC-4C9A-4742-B13C-FB6460FD3503}" type="slidenum">
              <a:rPr lang="en-US" altLang="zh-CN" dirty="0"/>
            </a:fld>
            <a:endParaRPr lang="en-US" altLang="zh-CN" dirty="0"/>
          </a:p>
        </p:txBody>
      </p:sp>
      <p:grpSp>
        <p:nvGrpSpPr>
          <p:cNvPr id="93191" name="Group 10"/>
          <p:cNvGrpSpPr/>
          <p:nvPr/>
        </p:nvGrpSpPr>
        <p:grpSpPr>
          <a:xfrm>
            <a:off x="7938" y="6056313"/>
            <a:ext cx="976312" cy="712787"/>
            <a:chOff x="0" y="0"/>
            <a:chExt cx="1124" cy="785"/>
          </a:xfrm>
        </p:grpSpPr>
        <p:sp>
          <p:nvSpPr>
            <p:cNvPr id="1032" name="Freeform 11"/>
            <p:cNvSpPr>
              <a:spLocks noChangeArrowheads="1"/>
            </p:cNvSpPr>
            <p:nvPr/>
          </p:nvSpPr>
          <p:spPr bwMode="auto">
            <a:xfrm>
              <a:off x="20" y="16"/>
              <a:ext cx="1087" cy="649"/>
            </a:xfrm>
            <a:custGeom>
              <a:avLst/>
              <a:gdLst/>
              <a:ahLst/>
              <a:cxnLst>
                <a:cxn ang="0">
                  <a:pos x="1587" y="1260"/>
                </a:cxn>
                <a:cxn ang="0">
                  <a:pos x="1420" y="1106"/>
                </a:cxn>
                <a:cxn ang="0">
                  <a:pos x="1331" y="477"/>
                </a:cxn>
                <a:cxn ang="0">
                  <a:pos x="2139" y="330"/>
                </a:cxn>
                <a:cxn ang="0">
                  <a:pos x="2177" y="203"/>
                </a:cxn>
                <a:cxn ang="0">
                  <a:pos x="2099" y="100"/>
                </a:cxn>
                <a:cxn ang="0">
                  <a:pos x="1276" y="211"/>
                </a:cxn>
                <a:cxn ang="0">
                  <a:pos x="1219" y="32"/>
                </a:cxn>
                <a:cxn ang="0">
                  <a:pos x="1085" y="0"/>
                </a:cxn>
                <a:cxn ang="0">
                  <a:pos x="958" y="28"/>
                </a:cxn>
                <a:cxn ang="0">
                  <a:pos x="888" y="106"/>
                </a:cxn>
                <a:cxn ang="0">
                  <a:pos x="937" y="285"/>
                </a:cxn>
                <a:cxn ang="0">
                  <a:pos x="660" y="441"/>
                </a:cxn>
                <a:cxn ang="0">
                  <a:pos x="983" y="473"/>
                </a:cxn>
                <a:cxn ang="0">
                  <a:pos x="1112" y="889"/>
                </a:cxn>
                <a:cxn ang="0">
                  <a:pos x="141" y="469"/>
                </a:cxn>
                <a:cxn ang="0">
                  <a:pos x="46" y="509"/>
                </a:cxn>
                <a:cxn ang="0">
                  <a:pos x="0" y="636"/>
                </a:cxn>
                <a:cxn ang="0">
                  <a:pos x="55" y="779"/>
                </a:cxn>
                <a:cxn ang="0">
                  <a:pos x="1139" y="1288"/>
                </a:cxn>
                <a:cxn ang="0">
                  <a:pos x="1378" y="1256"/>
                </a:cxn>
                <a:cxn ang="0">
                  <a:pos x="1570" y="1298"/>
                </a:cxn>
                <a:cxn ang="0">
                  <a:pos x="1587" y="1260"/>
                </a:cxn>
                <a:cxn ang="0">
                  <a:pos x="1587" y="1260"/>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33" name="Freeform 12"/>
            <p:cNvSpPr>
              <a:spLocks noChangeArrowheads="1"/>
            </p:cNvSpPr>
            <p:nvPr/>
          </p:nvSpPr>
          <p:spPr bwMode="auto">
            <a:xfrm>
              <a:off x="1018" y="93"/>
              <a:ext cx="69" cy="128"/>
            </a:xfrm>
            <a:custGeom>
              <a:avLst/>
              <a:gdLst/>
              <a:ahLst/>
              <a:cxnLst>
                <a:cxn ang="0">
                  <a:pos x="0" y="7"/>
                </a:cxn>
                <a:cxn ang="0">
                  <a:pos x="120" y="0"/>
                </a:cxn>
                <a:cxn ang="0">
                  <a:pos x="143" y="233"/>
                </a:cxn>
                <a:cxn ang="0">
                  <a:pos x="8" y="258"/>
                </a:cxn>
                <a:cxn ang="0">
                  <a:pos x="0" y="7"/>
                </a:cxn>
                <a:cxn ang="0">
                  <a:pos x="0" y="7"/>
                </a:cxn>
              </a:cxnLst>
              <a:rect l="0" t="0" r="r" b="b"/>
              <a:pathLst>
                <a:path w="143" h="258">
                  <a:moveTo>
                    <a:pt x="0" y="7"/>
                  </a:moveTo>
                  <a:lnTo>
                    <a:pt x="120" y="0"/>
                  </a:lnTo>
                  <a:lnTo>
                    <a:pt x="143" y="233"/>
                  </a:lnTo>
                  <a:lnTo>
                    <a:pt x="8" y="258"/>
                  </a:lnTo>
                  <a:lnTo>
                    <a:pt x="0" y="7"/>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34" name="Freeform 13"/>
            <p:cNvSpPr>
              <a:spLocks noChangeArrowheads="1"/>
            </p:cNvSpPr>
            <p:nvPr/>
          </p:nvSpPr>
          <p:spPr bwMode="auto">
            <a:xfrm>
              <a:off x="15" y="283"/>
              <a:ext cx="793" cy="411"/>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35" name="Freeform 14"/>
            <p:cNvSpPr>
              <a:spLocks noChangeArrowheads="1"/>
            </p:cNvSpPr>
            <p:nvPr/>
          </p:nvSpPr>
          <p:spPr bwMode="auto">
            <a:xfrm>
              <a:off x="124" y="316"/>
              <a:ext cx="525" cy="376"/>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36" name="Freeform 15"/>
            <p:cNvSpPr>
              <a:spLocks noChangeArrowheads="1"/>
            </p:cNvSpPr>
            <p:nvPr/>
          </p:nvSpPr>
          <p:spPr bwMode="auto">
            <a:xfrm>
              <a:off x="481" y="42"/>
              <a:ext cx="133" cy="121"/>
            </a:xfrm>
            <a:custGeom>
              <a:avLst/>
              <a:gdLst/>
              <a:ahLst/>
              <a:cxnLst>
                <a:cxn ang="0">
                  <a:pos x="0" y="28"/>
                </a:cxn>
                <a:cxn ang="0">
                  <a:pos x="160" y="0"/>
                </a:cxn>
                <a:cxn ang="0">
                  <a:pos x="251" y="36"/>
                </a:cxn>
                <a:cxn ang="0">
                  <a:pos x="272" y="139"/>
                </a:cxn>
                <a:cxn ang="0">
                  <a:pos x="164" y="146"/>
                </a:cxn>
                <a:cxn ang="0">
                  <a:pos x="32" y="241"/>
                </a:cxn>
                <a:cxn ang="0">
                  <a:pos x="0" y="28"/>
                </a:cxn>
                <a:cxn ang="0">
                  <a:pos x="0" y="28"/>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37" name="Freeform 16"/>
            <p:cNvSpPr>
              <a:spLocks noChangeArrowheads="1"/>
            </p:cNvSpPr>
            <p:nvPr/>
          </p:nvSpPr>
          <p:spPr bwMode="auto">
            <a:xfrm>
              <a:off x="638" y="673"/>
              <a:ext cx="75" cy="112"/>
            </a:xfrm>
            <a:custGeom>
              <a:avLst/>
              <a:gdLst/>
              <a:ahLst/>
              <a:cxnLst>
                <a:cxn ang="0">
                  <a:pos x="152" y="4"/>
                </a:cxn>
                <a:cxn ang="0">
                  <a:pos x="152" y="224"/>
                </a:cxn>
                <a:cxn ang="0">
                  <a:pos x="0" y="8"/>
                </a:cxn>
                <a:cxn ang="0">
                  <a:pos x="72" y="0"/>
                </a:cxn>
                <a:cxn ang="0">
                  <a:pos x="152" y="4"/>
                </a:cxn>
                <a:cxn ang="0">
                  <a:pos x="152" y="4"/>
                </a:cxn>
              </a:cxnLst>
              <a:rect l="0" t="0" r="r" b="b"/>
              <a:pathLst>
                <a:path w="152" h="224">
                  <a:moveTo>
                    <a:pt x="152" y="4"/>
                  </a:moveTo>
                  <a:lnTo>
                    <a:pt x="152" y="224"/>
                  </a:lnTo>
                  <a:lnTo>
                    <a:pt x="0" y="8"/>
                  </a:lnTo>
                  <a:lnTo>
                    <a:pt x="72" y="0"/>
                  </a:lnTo>
                  <a:lnTo>
                    <a:pt x="152" y="4"/>
                  </a:lnTo>
                  <a:close/>
                </a:path>
              </a:pathLst>
            </a:custGeom>
            <a:solidFill>
              <a:schemeClr va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38" name="Freeform 17"/>
            <p:cNvSpPr>
              <a:spLocks noChangeArrowheads="1"/>
            </p:cNvSpPr>
            <p:nvPr/>
          </p:nvSpPr>
          <p:spPr bwMode="auto">
            <a:xfrm>
              <a:off x="497" y="117"/>
              <a:ext cx="196" cy="385"/>
            </a:xfrm>
            <a:custGeom>
              <a:avLst/>
              <a:gdLst/>
              <a:ahLst/>
              <a:cxnLst>
                <a:cxn ang="0">
                  <a:pos x="0" y="80"/>
                </a:cxn>
                <a:cxn ang="0">
                  <a:pos x="87" y="0"/>
                </a:cxn>
                <a:cxn ang="0">
                  <a:pos x="232" y="6"/>
                </a:cxn>
                <a:cxn ang="0">
                  <a:pos x="386" y="764"/>
                </a:cxn>
                <a:cxn ang="0">
                  <a:pos x="279" y="720"/>
                </a:cxn>
                <a:cxn ang="0">
                  <a:pos x="152" y="677"/>
                </a:cxn>
                <a:cxn ang="0">
                  <a:pos x="0" y="80"/>
                </a:cxn>
                <a:cxn ang="0">
                  <a:pos x="0" y="80"/>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39" name="Freeform 18"/>
            <p:cNvSpPr>
              <a:spLocks noChangeArrowheads="1"/>
            </p:cNvSpPr>
            <p:nvPr/>
          </p:nvSpPr>
          <p:spPr bwMode="auto">
            <a:xfrm>
              <a:off x="663" y="100"/>
              <a:ext cx="364" cy="173"/>
            </a:xfrm>
            <a:custGeom>
              <a:avLst/>
              <a:gdLst/>
              <a:ahLst/>
              <a:cxnLst>
                <a:cxn ang="0">
                  <a:pos x="692" y="0"/>
                </a:cxn>
                <a:cxn ang="0">
                  <a:pos x="0" y="106"/>
                </a:cxn>
                <a:cxn ang="0">
                  <a:pos x="28" y="348"/>
                </a:cxn>
                <a:cxn ang="0">
                  <a:pos x="715" y="237"/>
                </a:cxn>
                <a:cxn ang="0">
                  <a:pos x="728" y="43"/>
                </a:cxn>
                <a:cxn ang="0">
                  <a:pos x="692" y="0"/>
                </a:cxn>
                <a:cxn ang="0">
                  <a:pos x="692" y="0"/>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40" name="Freeform 19"/>
            <p:cNvSpPr>
              <a:spLocks noChangeArrowheads="1"/>
            </p:cNvSpPr>
            <p:nvPr/>
          </p:nvSpPr>
          <p:spPr bwMode="auto">
            <a:xfrm>
              <a:off x="342" y="203"/>
              <a:ext cx="155" cy="66"/>
            </a:xfrm>
            <a:custGeom>
              <a:avLst/>
              <a:gdLst/>
              <a:ahLst/>
              <a:cxnLst>
                <a:cxn ang="0">
                  <a:pos x="272" y="0"/>
                </a:cxn>
                <a:cxn ang="0">
                  <a:pos x="0" y="78"/>
                </a:cxn>
                <a:cxn ang="0">
                  <a:pos x="312" y="135"/>
                </a:cxn>
                <a:cxn ang="0">
                  <a:pos x="272" y="0"/>
                </a:cxn>
                <a:cxn ang="0">
                  <a:pos x="272" y="0"/>
                </a:cxn>
              </a:cxnLst>
              <a:rect l="0" t="0" r="r" b="b"/>
              <a:pathLst>
                <a:path w="312" h="135">
                  <a:moveTo>
                    <a:pt x="272" y="0"/>
                  </a:moveTo>
                  <a:lnTo>
                    <a:pt x="0" y="78"/>
                  </a:lnTo>
                  <a:lnTo>
                    <a:pt x="312" y="135"/>
                  </a:lnTo>
                  <a:lnTo>
                    <a:pt x="272" y="0"/>
                  </a:lnTo>
                  <a:close/>
                </a:path>
              </a:pathLst>
            </a:custGeom>
            <a:solidFill>
              <a:schemeClr val="accent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93224" name="Group 20"/>
            <p:cNvGrpSpPr/>
            <p:nvPr userDrawn="1"/>
          </p:nvGrpSpPr>
          <p:grpSpPr>
            <a:xfrm>
              <a:off x="0" y="0"/>
              <a:ext cx="1124" cy="780"/>
              <a:chOff x="0" y="0"/>
              <a:chExt cx="1124" cy="780"/>
            </a:xfrm>
          </p:grpSpPr>
          <p:grpSp>
            <p:nvGrpSpPr>
              <p:cNvPr id="93225" name="Group 21"/>
              <p:cNvGrpSpPr/>
              <p:nvPr userDrawn="1"/>
            </p:nvGrpSpPr>
            <p:grpSpPr>
              <a:xfrm>
                <a:off x="494" y="72"/>
                <a:ext cx="548" cy="708"/>
                <a:chOff x="0" y="0"/>
                <a:chExt cx="548" cy="708"/>
              </a:xfrm>
            </p:grpSpPr>
            <p:sp>
              <p:nvSpPr>
                <p:cNvPr id="1043" name="Freeform 22"/>
                <p:cNvSpPr>
                  <a:spLocks noChangeArrowheads="1"/>
                </p:cNvSpPr>
                <p:nvPr/>
              </p:nvSpPr>
              <p:spPr bwMode="auto">
                <a:xfrm>
                  <a:off x="1" y="24"/>
                  <a:ext cx="154" cy="86"/>
                </a:xfrm>
                <a:custGeom>
                  <a:avLst/>
                  <a:gdLst/>
                  <a:ahLst/>
                  <a:cxnLst>
                    <a:cxn ang="0">
                      <a:pos x="0" y="107"/>
                    </a:cxn>
                    <a:cxn ang="0">
                      <a:pos x="114" y="10"/>
                    </a:cxn>
                    <a:cxn ang="0">
                      <a:pos x="213" y="0"/>
                    </a:cxn>
                    <a:cxn ang="0">
                      <a:pos x="292" y="27"/>
                    </a:cxn>
                    <a:cxn ang="0">
                      <a:pos x="313" y="91"/>
                    </a:cxn>
                    <a:cxn ang="0">
                      <a:pos x="167" y="67"/>
                    </a:cxn>
                    <a:cxn ang="0">
                      <a:pos x="74" y="101"/>
                    </a:cxn>
                    <a:cxn ang="0">
                      <a:pos x="13" y="175"/>
                    </a:cxn>
                    <a:cxn ang="0">
                      <a:pos x="0" y="107"/>
                    </a:cxn>
                    <a:cxn ang="0">
                      <a:pos x="0" y="107"/>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44" name="Freeform 23"/>
                <p:cNvSpPr>
                  <a:spLocks noChangeArrowheads="1"/>
                </p:cNvSpPr>
                <p:nvPr/>
              </p:nvSpPr>
              <p:spPr bwMode="auto">
                <a:xfrm>
                  <a:off x="137" y="575"/>
                  <a:ext cx="115" cy="133"/>
                </a:xfrm>
                <a:custGeom>
                  <a:avLst/>
                  <a:gdLst/>
                  <a:ahLst/>
                  <a:cxnLst>
                    <a:cxn ang="0">
                      <a:pos x="0" y="40"/>
                    </a:cxn>
                    <a:cxn ang="0">
                      <a:pos x="160" y="266"/>
                    </a:cxn>
                    <a:cxn ang="0">
                      <a:pos x="230" y="251"/>
                    </a:cxn>
                    <a:cxn ang="0">
                      <a:pos x="223" y="17"/>
                    </a:cxn>
                    <a:cxn ang="0">
                      <a:pos x="166" y="0"/>
                    </a:cxn>
                    <a:cxn ang="0">
                      <a:pos x="179" y="197"/>
                    </a:cxn>
                    <a:cxn ang="0">
                      <a:pos x="71" y="4"/>
                    </a:cxn>
                    <a:cxn ang="0">
                      <a:pos x="0" y="40"/>
                    </a:cxn>
                    <a:cxn ang="0">
                      <a:pos x="0" y="40"/>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45" name="Freeform 24"/>
                <p:cNvSpPr>
                  <a:spLocks noChangeArrowheads="1"/>
                </p:cNvSpPr>
                <p:nvPr/>
              </p:nvSpPr>
              <p:spPr bwMode="auto">
                <a:xfrm>
                  <a:off x="504" y="0"/>
                  <a:ext cx="40" cy="117"/>
                </a:xfrm>
                <a:custGeom>
                  <a:avLst/>
                  <a:gdLst/>
                  <a:ahLst/>
                  <a:cxnLst>
                    <a:cxn ang="0">
                      <a:pos x="0" y="19"/>
                    </a:cxn>
                    <a:cxn ang="0">
                      <a:pos x="36" y="93"/>
                    </a:cxn>
                    <a:cxn ang="0">
                      <a:pos x="44" y="154"/>
                    </a:cxn>
                    <a:cxn ang="0">
                      <a:pos x="27" y="234"/>
                    </a:cxn>
                    <a:cxn ang="0">
                      <a:pos x="80" y="220"/>
                    </a:cxn>
                    <a:cxn ang="0">
                      <a:pos x="87" y="116"/>
                    </a:cxn>
                    <a:cxn ang="0">
                      <a:pos x="46" y="0"/>
                    </a:cxn>
                    <a:cxn ang="0">
                      <a:pos x="0" y="19"/>
                    </a:cxn>
                    <a:cxn ang="0">
                      <a:pos x="0" y="19"/>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sp>
            <p:nvSpPr>
              <p:cNvPr id="1046" name="Freeform 25"/>
              <p:cNvSpPr>
                <a:spLocks noChangeArrowheads="1"/>
              </p:cNvSpPr>
              <p:nvPr/>
            </p:nvSpPr>
            <p:spPr bwMode="auto">
              <a:xfrm>
                <a:off x="69" y="241"/>
                <a:ext cx="596" cy="248"/>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47" name="Freeform 26"/>
              <p:cNvSpPr>
                <a:spLocks noChangeArrowheads="1"/>
              </p:cNvSpPr>
              <p:nvPr/>
            </p:nvSpPr>
            <p:spPr bwMode="auto">
              <a:xfrm>
                <a:off x="256" y="395"/>
                <a:ext cx="241" cy="149"/>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48" name="Freeform 27"/>
              <p:cNvSpPr>
                <a:spLocks noChangeArrowheads="1"/>
              </p:cNvSpPr>
              <p:nvPr/>
            </p:nvSpPr>
            <p:spPr bwMode="auto">
              <a:xfrm>
                <a:off x="559" y="191"/>
                <a:ext cx="108" cy="236"/>
              </a:xfrm>
              <a:custGeom>
                <a:avLst/>
                <a:gdLst/>
                <a:ahLst/>
                <a:cxnLst>
                  <a:cxn ang="0">
                    <a:pos x="24" y="0"/>
                  </a:cxn>
                  <a:cxn ang="0">
                    <a:pos x="91" y="25"/>
                  </a:cxn>
                  <a:cxn ang="0">
                    <a:pos x="80" y="192"/>
                  </a:cxn>
                  <a:cxn ang="0">
                    <a:pos x="106" y="327"/>
                  </a:cxn>
                  <a:cxn ang="0">
                    <a:pos x="213" y="451"/>
                  </a:cxn>
                  <a:cxn ang="0">
                    <a:pos x="97" y="478"/>
                  </a:cxn>
                  <a:cxn ang="0">
                    <a:pos x="30" y="344"/>
                  </a:cxn>
                  <a:cxn ang="0">
                    <a:pos x="0" y="57"/>
                  </a:cxn>
                  <a:cxn ang="0">
                    <a:pos x="24" y="0"/>
                  </a:cxn>
                  <a:cxn ang="0">
                    <a:pos x="24" y="0"/>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93229" name="Group 28"/>
              <p:cNvGrpSpPr/>
              <p:nvPr userDrawn="1"/>
            </p:nvGrpSpPr>
            <p:grpSpPr>
              <a:xfrm>
                <a:off x="0" y="0"/>
                <a:ext cx="1124" cy="678"/>
                <a:chOff x="0" y="0"/>
                <a:chExt cx="1124" cy="678"/>
              </a:xfrm>
            </p:grpSpPr>
            <p:sp>
              <p:nvSpPr>
                <p:cNvPr id="1050" name="Freeform 29"/>
                <p:cNvSpPr>
                  <a:spLocks noChangeArrowheads="1"/>
                </p:cNvSpPr>
                <p:nvPr/>
              </p:nvSpPr>
              <p:spPr bwMode="auto">
                <a:xfrm>
                  <a:off x="663" y="558"/>
                  <a:ext cx="77" cy="87"/>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51" name="Freeform 30"/>
                <p:cNvSpPr>
                  <a:spLocks noChangeArrowheads="1"/>
                </p:cNvSpPr>
                <p:nvPr/>
              </p:nvSpPr>
              <p:spPr bwMode="auto">
                <a:xfrm>
                  <a:off x="0" y="240"/>
                  <a:ext cx="843" cy="442"/>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52" name="Freeform 31"/>
                <p:cNvSpPr>
                  <a:spLocks noChangeArrowheads="1"/>
                </p:cNvSpPr>
                <p:nvPr/>
              </p:nvSpPr>
              <p:spPr bwMode="auto">
                <a:xfrm>
                  <a:off x="101" y="281"/>
                  <a:ext cx="82" cy="166"/>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53" name="Freeform 32"/>
                <p:cNvSpPr>
                  <a:spLocks noChangeArrowheads="1"/>
                </p:cNvSpPr>
                <p:nvPr/>
              </p:nvSpPr>
              <p:spPr bwMode="auto">
                <a:xfrm>
                  <a:off x="444" y="0"/>
                  <a:ext cx="322" cy="596"/>
                </a:xfrm>
                <a:custGeom>
                  <a:avLst/>
                  <a:gdLst/>
                  <a:ahLst/>
                  <a:cxnLst>
                    <a:cxn ang="0">
                      <a:pos x="218" y="896"/>
                    </a:cxn>
                    <a:cxn ang="0">
                      <a:pos x="0" y="124"/>
                    </a:cxn>
                    <a:cxn ang="0">
                      <a:pos x="81" y="38"/>
                    </a:cxn>
                    <a:cxn ang="0">
                      <a:pos x="258" y="0"/>
                    </a:cxn>
                    <a:cxn ang="0">
                      <a:pos x="399" y="57"/>
                    </a:cxn>
                    <a:cxn ang="0">
                      <a:pos x="642" y="1188"/>
                    </a:cxn>
                    <a:cxn ang="0">
                      <a:pos x="555" y="1091"/>
                    </a:cxn>
                    <a:cxn ang="0">
                      <a:pos x="355" y="97"/>
                    </a:cxn>
                    <a:cxn ang="0">
                      <a:pos x="226" y="61"/>
                    </a:cxn>
                    <a:cxn ang="0">
                      <a:pos x="119" y="74"/>
                    </a:cxn>
                    <a:cxn ang="0">
                      <a:pos x="76" y="141"/>
                    </a:cxn>
                    <a:cxn ang="0">
                      <a:pos x="306" y="924"/>
                    </a:cxn>
                    <a:cxn ang="0">
                      <a:pos x="218" y="896"/>
                    </a:cxn>
                    <a:cxn ang="0">
                      <a:pos x="218" y="896"/>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54" name="Freeform 33"/>
                <p:cNvSpPr>
                  <a:spLocks noChangeArrowheads="1"/>
                </p:cNvSpPr>
                <p:nvPr/>
              </p:nvSpPr>
              <p:spPr bwMode="auto">
                <a:xfrm>
                  <a:off x="574" y="161"/>
                  <a:ext cx="95" cy="250"/>
                </a:xfrm>
                <a:custGeom>
                  <a:avLst/>
                  <a:gdLst/>
                  <a:ahLst/>
                  <a:cxnLst>
                    <a:cxn ang="0">
                      <a:pos x="0" y="27"/>
                    </a:cxn>
                    <a:cxn ang="0">
                      <a:pos x="76" y="194"/>
                    </a:cxn>
                    <a:cxn ang="0">
                      <a:pos x="113" y="318"/>
                    </a:cxn>
                    <a:cxn ang="0">
                      <a:pos x="116" y="504"/>
                    </a:cxn>
                    <a:cxn ang="0">
                      <a:pos x="192" y="504"/>
                    </a:cxn>
                    <a:cxn ang="0">
                      <a:pos x="187" y="360"/>
                    </a:cxn>
                    <a:cxn ang="0">
                      <a:pos x="162" y="208"/>
                    </a:cxn>
                    <a:cxn ang="0">
                      <a:pos x="99" y="59"/>
                    </a:cxn>
                    <a:cxn ang="0">
                      <a:pos x="63" y="0"/>
                    </a:cxn>
                    <a:cxn ang="0">
                      <a:pos x="0" y="27"/>
                    </a:cxn>
                    <a:cxn ang="0">
                      <a:pos x="0" y="27"/>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55" name="Freeform 34"/>
                <p:cNvSpPr>
                  <a:spLocks noChangeArrowheads="1"/>
                </p:cNvSpPr>
                <p:nvPr/>
              </p:nvSpPr>
              <p:spPr bwMode="auto">
                <a:xfrm>
                  <a:off x="323" y="140"/>
                  <a:ext cx="194" cy="136"/>
                </a:xfrm>
                <a:custGeom>
                  <a:avLst/>
                  <a:gdLst/>
                  <a:ahLst/>
                  <a:cxnLst>
                    <a:cxn ang="0">
                      <a:pos x="297" y="0"/>
                    </a:cxn>
                    <a:cxn ang="0">
                      <a:pos x="257" y="17"/>
                    </a:cxn>
                    <a:cxn ang="0">
                      <a:pos x="253" y="66"/>
                    </a:cxn>
                    <a:cxn ang="0">
                      <a:pos x="0" y="169"/>
                    </a:cxn>
                    <a:cxn ang="0">
                      <a:pos x="0" y="222"/>
                    </a:cxn>
                    <a:cxn ang="0">
                      <a:pos x="284" y="226"/>
                    </a:cxn>
                    <a:cxn ang="0">
                      <a:pos x="320" y="269"/>
                    </a:cxn>
                    <a:cxn ang="0">
                      <a:pos x="390" y="266"/>
                    </a:cxn>
                    <a:cxn ang="0">
                      <a:pos x="383" y="190"/>
                    </a:cxn>
                    <a:cxn ang="0">
                      <a:pos x="116" y="176"/>
                    </a:cxn>
                    <a:cxn ang="0">
                      <a:pos x="333" y="89"/>
                    </a:cxn>
                    <a:cxn ang="0">
                      <a:pos x="297" y="0"/>
                    </a:cxn>
                    <a:cxn ang="0">
                      <a:pos x="297" y="0"/>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56" name="Freeform 35"/>
                <p:cNvSpPr>
                  <a:spLocks noChangeArrowheads="1"/>
                </p:cNvSpPr>
                <p:nvPr/>
              </p:nvSpPr>
              <p:spPr bwMode="auto">
                <a:xfrm>
                  <a:off x="652" y="49"/>
                  <a:ext cx="472" cy="212"/>
                </a:xfrm>
                <a:custGeom>
                  <a:avLst/>
                  <a:gdLst/>
                  <a:ahLst/>
                  <a:cxnLst>
                    <a:cxn ang="0">
                      <a:pos x="0" y="131"/>
                    </a:cxn>
                    <a:cxn ang="0">
                      <a:pos x="863" y="0"/>
                    </a:cxn>
                    <a:cxn ang="0">
                      <a:pos x="926" y="78"/>
                    </a:cxn>
                    <a:cxn ang="0">
                      <a:pos x="941" y="181"/>
                    </a:cxn>
                    <a:cxn ang="0">
                      <a:pos x="903" y="282"/>
                    </a:cxn>
                    <a:cxn ang="0">
                      <a:pos x="57" y="424"/>
                    </a:cxn>
                    <a:cxn ang="0">
                      <a:pos x="53" y="384"/>
                    </a:cxn>
                    <a:cxn ang="0">
                      <a:pos x="863" y="242"/>
                    </a:cxn>
                    <a:cxn ang="0">
                      <a:pos x="893" y="145"/>
                    </a:cxn>
                    <a:cxn ang="0">
                      <a:pos x="840" y="57"/>
                    </a:cxn>
                    <a:cxn ang="0">
                      <a:pos x="0" y="185"/>
                    </a:cxn>
                    <a:cxn ang="0">
                      <a:pos x="0" y="131"/>
                    </a:cxn>
                    <a:cxn ang="0">
                      <a:pos x="0" y="131"/>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57" name="Freeform 36"/>
                <p:cNvSpPr>
                  <a:spLocks noChangeArrowheads="1"/>
                </p:cNvSpPr>
                <p:nvPr/>
              </p:nvSpPr>
              <p:spPr bwMode="auto">
                <a:xfrm>
                  <a:off x="713" y="117"/>
                  <a:ext cx="245" cy="86"/>
                </a:xfrm>
                <a:custGeom>
                  <a:avLst/>
                  <a:gdLst/>
                  <a:ahLst/>
                  <a:cxnLst>
                    <a:cxn ang="0">
                      <a:pos x="0" y="126"/>
                    </a:cxn>
                    <a:cxn ang="0">
                      <a:pos x="66" y="173"/>
                    </a:cxn>
                    <a:cxn ang="0">
                      <a:pos x="222" y="166"/>
                    </a:cxn>
                    <a:cxn ang="0">
                      <a:pos x="418" y="116"/>
                    </a:cxn>
                    <a:cxn ang="0">
                      <a:pos x="488" y="42"/>
                    </a:cxn>
                    <a:cxn ang="0">
                      <a:pos x="443" y="2"/>
                    </a:cxn>
                    <a:cxn ang="0">
                      <a:pos x="253" y="0"/>
                    </a:cxn>
                    <a:cxn ang="0">
                      <a:pos x="110" y="12"/>
                    </a:cxn>
                    <a:cxn ang="0">
                      <a:pos x="15" y="76"/>
                    </a:cxn>
                    <a:cxn ang="0">
                      <a:pos x="112" y="95"/>
                    </a:cxn>
                    <a:cxn ang="0">
                      <a:pos x="275" y="53"/>
                    </a:cxn>
                    <a:cxn ang="0">
                      <a:pos x="416" y="53"/>
                    </a:cxn>
                    <a:cxn ang="0">
                      <a:pos x="268" y="110"/>
                    </a:cxn>
                    <a:cxn ang="0">
                      <a:pos x="142" y="126"/>
                    </a:cxn>
                    <a:cxn ang="0">
                      <a:pos x="0" y="126"/>
                    </a:cxn>
                    <a:cxn ang="0">
                      <a:pos x="0" y="126"/>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grpSp>
      <p:grpSp>
        <p:nvGrpSpPr>
          <p:cNvPr id="93192" name="Group 37"/>
          <p:cNvGrpSpPr/>
          <p:nvPr/>
        </p:nvGrpSpPr>
        <p:grpSpPr>
          <a:xfrm>
            <a:off x="8620125" y="1211263"/>
            <a:ext cx="239713" cy="4565650"/>
            <a:chOff x="0" y="0"/>
            <a:chExt cx="243" cy="2714"/>
          </a:xfrm>
        </p:grpSpPr>
        <p:sp>
          <p:nvSpPr>
            <p:cNvPr id="1059" name="Freeform 38"/>
            <p:cNvSpPr>
              <a:spLocks noChangeArrowheads="1"/>
            </p:cNvSpPr>
            <p:nvPr/>
          </p:nvSpPr>
          <p:spPr bwMode="auto">
            <a:xfrm flipH="1">
              <a:off x="0" y="1287"/>
              <a:ext cx="204" cy="1427"/>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60" name="Freeform 39"/>
            <p:cNvSpPr>
              <a:spLocks noChangeArrowheads="1"/>
            </p:cNvSpPr>
            <p:nvPr/>
          </p:nvSpPr>
          <p:spPr bwMode="auto">
            <a:xfrm flipH="1">
              <a:off x="39" y="0"/>
              <a:ext cx="204" cy="1633"/>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nvGrpSpPr>
          <p:cNvPr id="93193" name="Group 67"/>
          <p:cNvGrpSpPr/>
          <p:nvPr/>
        </p:nvGrpSpPr>
        <p:grpSpPr>
          <a:xfrm>
            <a:off x="7900988" y="214313"/>
            <a:ext cx="1098550" cy="550862"/>
            <a:chOff x="0" y="0"/>
            <a:chExt cx="1373" cy="1204"/>
          </a:xfrm>
        </p:grpSpPr>
        <p:sp>
          <p:nvSpPr>
            <p:cNvPr id="1062" name="Freeform 2"/>
            <p:cNvSpPr>
              <a:spLocks noChangeArrowheads="1"/>
            </p:cNvSpPr>
            <p:nvPr/>
          </p:nvSpPr>
          <p:spPr bwMode="auto">
            <a:xfrm rot="-3172564">
              <a:off x="291" y="-66"/>
              <a:ext cx="729" cy="1311"/>
            </a:xfrm>
            <a:custGeom>
              <a:avLst/>
              <a:gdLst/>
              <a:ahLst/>
              <a:cxnLst>
                <a:cxn ang="0">
                  <a:pos x="2903" y="433"/>
                </a:cxn>
                <a:cxn ang="0">
                  <a:pos x="2565" y="80"/>
                </a:cxn>
                <a:cxn ang="0">
                  <a:pos x="2241" y="0"/>
                </a:cxn>
                <a:cxn ang="0">
                  <a:pos x="110" y="2811"/>
                </a:cxn>
                <a:cxn ang="0">
                  <a:pos x="110" y="3228"/>
                </a:cxn>
                <a:cxn ang="0">
                  <a:pos x="0" y="3631"/>
                </a:cxn>
                <a:cxn ang="0">
                  <a:pos x="72" y="3686"/>
                </a:cxn>
                <a:cxn ang="0">
                  <a:pos x="441" y="3355"/>
                </a:cxn>
                <a:cxn ang="0">
                  <a:pos x="740" y="3228"/>
                </a:cxn>
                <a:cxn ang="0">
                  <a:pos x="2903" y="433"/>
                </a:cxn>
                <a:cxn ang="0">
                  <a:pos x="2903" y="433"/>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63" name="Freeform 8"/>
            <p:cNvSpPr>
              <a:spLocks noChangeArrowheads="1"/>
            </p:cNvSpPr>
            <p:nvPr/>
          </p:nvSpPr>
          <p:spPr bwMode="auto">
            <a:xfrm rot="-3172564">
              <a:off x="332" y="-35"/>
              <a:ext cx="732" cy="1310"/>
            </a:xfrm>
            <a:custGeom>
              <a:avLst/>
              <a:gdLst/>
              <a:ahLst/>
              <a:cxnLst>
                <a:cxn ang="0">
                  <a:pos x="2293" y="0"/>
                </a:cxn>
                <a:cxn ang="0">
                  <a:pos x="130" y="2835"/>
                </a:cxn>
                <a:cxn ang="0">
                  <a:pos x="131" y="3201"/>
                </a:cxn>
                <a:cxn ang="0">
                  <a:pos x="0" y="3633"/>
                </a:cxn>
                <a:cxn ang="0">
                  <a:pos x="50" y="3703"/>
                </a:cxn>
                <a:cxn ang="0">
                  <a:pos x="422" y="3352"/>
                </a:cxn>
                <a:cxn ang="0">
                  <a:pos x="763" y="3220"/>
                </a:cxn>
                <a:cxn ang="0">
                  <a:pos x="2911" y="428"/>
                </a:cxn>
                <a:cxn ang="0">
                  <a:pos x="2589" y="96"/>
                </a:cxn>
                <a:cxn ang="0">
                  <a:pos x="2293" y="0"/>
                </a:cxn>
                <a:cxn ang="0">
                  <a:pos x="2293" y="0"/>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64" name="Freeform 9"/>
            <p:cNvSpPr>
              <a:spLocks noChangeArrowheads="1"/>
            </p:cNvSpPr>
            <p:nvPr/>
          </p:nvSpPr>
          <p:spPr bwMode="auto">
            <a:xfrm rot="-3172564">
              <a:off x="316" y="55"/>
              <a:ext cx="649" cy="990"/>
            </a:xfrm>
            <a:custGeom>
              <a:avLst/>
              <a:gdLst/>
              <a:ahLst/>
              <a:cxnLst>
                <a:cxn ang="0">
                  <a:pos x="0" y="2485"/>
                </a:cxn>
                <a:cxn ang="0">
                  <a:pos x="432" y="2553"/>
                </a:cxn>
                <a:cxn ang="0">
                  <a:pos x="736" y="2777"/>
                </a:cxn>
                <a:cxn ang="0">
                  <a:pos x="2561" y="399"/>
                </a:cxn>
                <a:cxn ang="0">
                  <a:pos x="2118" y="82"/>
                </a:cxn>
                <a:cxn ang="0">
                  <a:pos x="1898" y="0"/>
                </a:cxn>
                <a:cxn ang="0">
                  <a:pos x="0" y="2485"/>
                </a:cxn>
                <a:cxn ang="0">
                  <a:pos x="0" y="248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93200" name="Group 40"/>
            <p:cNvGrpSpPr/>
            <p:nvPr/>
          </p:nvGrpSpPr>
          <p:grpSpPr>
            <a:xfrm>
              <a:off x="1" y="0"/>
              <a:ext cx="1344" cy="1204"/>
              <a:chOff x="0" y="0"/>
              <a:chExt cx="1344" cy="1204"/>
            </a:xfrm>
          </p:grpSpPr>
          <p:grpSp>
            <p:nvGrpSpPr>
              <p:cNvPr id="93201" name="Group 41"/>
              <p:cNvGrpSpPr/>
              <p:nvPr userDrawn="1"/>
            </p:nvGrpSpPr>
            <p:grpSpPr>
              <a:xfrm>
                <a:off x="0" y="0"/>
                <a:ext cx="1344" cy="1204"/>
                <a:chOff x="0" y="0"/>
                <a:chExt cx="1344" cy="1204"/>
              </a:xfrm>
            </p:grpSpPr>
            <p:sp>
              <p:nvSpPr>
                <p:cNvPr id="1067" name="Freeform 42"/>
                <p:cNvSpPr>
                  <a:spLocks noChangeArrowheads="1"/>
                </p:cNvSpPr>
                <p:nvPr/>
              </p:nvSpPr>
              <p:spPr bwMode="auto">
                <a:xfrm rot="-3172564">
                  <a:off x="828" y="1021"/>
                  <a:ext cx="59" cy="286"/>
                </a:xfrm>
                <a:custGeom>
                  <a:avLst/>
                  <a:gdLst/>
                  <a:ahLst/>
                  <a:cxnLst>
                    <a:cxn ang="0">
                      <a:pos x="123" y="9"/>
                    </a:cxn>
                    <a:cxn ang="0">
                      <a:pos x="131" y="342"/>
                    </a:cxn>
                    <a:cxn ang="0">
                      <a:pos x="0" y="806"/>
                    </a:cxn>
                    <a:cxn ang="0">
                      <a:pos x="79" y="789"/>
                    </a:cxn>
                    <a:cxn ang="0">
                      <a:pos x="218" y="376"/>
                    </a:cxn>
                    <a:cxn ang="0">
                      <a:pos x="245" y="0"/>
                    </a:cxn>
                    <a:cxn ang="0">
                      <a:pos x="123" y="9"/>
                    </a:cxn>
                    <a:cxn ang="0">
                      <a:pos x="123" y="9"/>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nvGrpSpPr>
                <p:cNvPr id="93204" name="Group 43"/>
                <p:cNvGrpSpPr/>
                <p:nvPr userDrawn="1"/>
              </p:nvGrpSpPr>
              <p:grpSpPr>
                <a:xfrm>
                  <a:off x="0" y="0"/>
                  <a:ext cx="1344" cy="985"/>
                  <a:chOff x="0" y="0"/>
                  <a:chExt cx="1344" cy="985"/>
                </a:xfrm>
              </p:grpSpPr>
              <p:sp>
                <p:nvSpPr>
                  <p:cNvPr id="1069" name="Freeform 44"/>
                  <p:cNvSpPr>
                    <a:spLocks noChangeArrowheads="1"/>
                  </p:cNvSpPr>
                  <p:nvPr/>
                </p:nvSpPr>
                <p:spPr bwMode="auto">
                  <a:xfrm rot="-3172564">
                    <a:off x="346" y="7"/>
                    <a:ext cx="153" cy="125"/>
                  </a:xfrm>
                  <a:custGeom>
                    <a:avLst/>
                    <a:gdLst/>
                    <a:ahLst/>
                    <a:cxnLst>
                      <a:cxn ang="0">
                        <a:pos x="0" y="0"/>
                      </a:cxn>
                      <a:cxn ang="0">
                        <a:pos x="298" y="184"/>
                      </a:cxn>
                      <a:cxn ang="0">
                        <a:pos x="500" y="349"/>
                      </a:cxn>
                      <a:cxn ang="0">
                        <a:pos x="604" y="140"/>
                      </a:cxn>
                      <a:cxn ang="0">
                        <a:pos x="359" y="9"/>
                      </a:cxn>
                      <a:cxn ang="0">
                        <a:pos x="464" y="184"/>
                      </a:cxn>
                      <a:cxn ang="0">
                        <a:pos x="131" y="17"/>
                      </a:cxn>
                      <a:cxn ang="0">
                        <a:pos x="0" y="0"/>
                      </a:cxn>
                      <a:cxn ang="0">
                        <a:pos x="0" y="0"/>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70" name="Freeform 45"/>
                  <p:cNvSpPr>
                    <a:spLocks noChangeArrowheads="1"/>
                  </p:cNvSpPr>
                  <p:nvPr/>
                </p:nvSpPr>
                <p:spPr bwMode="auto">
                  <a:xfrm rot="-3172564">
                    <a:off x="429" y="268"/>
                    <a:ext cx="271" cy="437"/>
                  </a:xfrm>
                  <a:custGeom>
                    <a:avLst/>
                    <a:gdLst/>
                    <a:ahLst/>
                    <a:cxnLst>
                      <a:cxn ang="0">
                        <a:pos x="741" y="129"/>
                      </a:cxn>
                      <a:cxn ang="0">
                        <a:pos x="485" y="352"/>
                      </a:cxn>
                      <a:cxn ang="0">
                        <a:pos x="163" y="762"/>
                      </a:cxn>
                      <a:cxn ang="0">
                        <a:pos x="0" y="1101"/>
                      </a:cxn>
                      <a:cxn ang="0">
                        <a:pos x="59" y="1230"/>
                      </a:cxn>
                      <a:cxn ang="0">
                        <a:pos x="262" y="1201"/>
                      </a:cxn>
                      <a:cxn ang="0">
                        <a:pos x="578" y="914"/>
                      </a:cxn>
                      <a:cxn ang="0">
                        <a:pos x="876" y="534"/>
                      </a:cxn>
                      <a:cxn ang="0">
                        <a:pos x="1034" y="270"/>
                      </a:cxn>
                      <a:cxn ang="0">
                        <a:pos x="1064" y="84"/>
                      </a:cxn>
                      <a:cxn ang="0">
                        <a:pos x="977" y="0"/>
                      </a:cxn>
                      <a:cxn ang="0">
                        <a:pos x="836" y="65"/>
                      </a:cxn>
                      <a:cxn ang="0">
                        <a:pos x="969" y="107"/>
                      </a:cxn>
                      <a:cxn ang="0">
                        <a:pos x="876" y="352"/>
                      </a:cxn>
                      <a:cxn ang="0">
                        <a:pos x="690" y="656"/>
                      </a:cxn>
                      <a:cxn ang="0">
                        <a:pos x="350" y="1008"/>
                      </a:cxn>
                      <a:cxn ang="0">
                        <a:pos x="116" y="1114"/>
                      </a:cxn>
                      <a:cxn ang="0">
                        <a:pos x="135" y="943"/>
                      </a:cxn>
                      <a:cxn ang="0">
                        <a:pos x="437" y="504"/>
                      </a:cxn>
                      <a:cxn ang="0">
                        <a:pos x="831" y="118"/>
                      </a:cxn>
                      <a:cxn ang="0">
                        <a:pos x="741" y="129"/>
                      </a:cxn>
                      <a:cxn ang="0">
                        <a:pos x="741" y="129"/>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71" name="Freeform 46"/>
                  <p:cNvSpPr>
                    <a:spLocks noChangeArrowheads="1"/>
                  </p:cNvSpPr>
                  <p:nvPr/>
                </p:nvSpPr>
                <p:spPr bwMode="auto">
                  <a:xfrm rot="-3172564">
                    <a:off x="255" y="118"/>
                    <a:ext cx="507" cy="895"/>
                  </a:xfrm>
                  <a:custGeom>
                    <a:avLst/>
                    <a:gdLst/>
                    <a:ahLst/>
                    <a:cxnLst>
                      <a:cxn ang="0">
                        <a:pos x="1941" y="0"/>
                      </a:cxn>
                      <a:cxn ang="0">
                        <a:pos x="0" y="2521"/>
                      </a:cxn>
                      <a:cxn ang="0">
                        <a:pos x="192" y="2450"/>
                      </a:cxn>
                      <a:cxn ang="0">
                        <a:pos x="2002" y="61"/>
                      </a:cxn>
                      <a:cxn ang="0">
                        <a:pos x="1941" y="0"/>
                      </a:cxn>
                      <a:cxn ang="0">
                        <a:pos x="1941" y="0"/>
                      </a:cxn>
                    </a:cxnLst>
                    <a:rect l="0" t="0" r="r" b="b"/>
                    <a:pathLst>
                      <a:path w="2002" h="2521">
                        <a:moveTo>
                          <a:pt x="1941" y="0"/>
                        </a:moveTo>
                        <a:lnTo>
                          <a:pt x="0" y="2521"/>
                        </a:lnTo>
                        <a:lnTo>
                          <a:pt x="192" y="2450"/>
                        </a:lnTo>
                        <a:lnTo>
                          <a:pt x="2002" y="61"/>
                        </a:lnTo>
                        <a:lnTo>
                          <a:pt x="1941" y="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72" name="Freeform 47"/>
                  <p:cNvSpPr>
                    <a:spLocks noChangeArrowheads="1"/>
                  </p:cNvSpPr>
                  <p:nvPr/>
                </p:nvSpPr>
                <p:spPr bwMode="auto">
                  <a:xfrm rot="-3172564">
                    <a:off x="314" y="-74"/>
                    <a:ext cx="756" cy="1343"/>
                  </a:xfrm>
                  <a:custGeom>
                    <a:avLst/>
                    <a:gdLst/>
                    <a:ahLst/>
                    <a:cxnLst>
                      <a:cxn ang="0">
                        <a:pos x="95" y="2844"/>
                      </a:cxn>
                      <a:cxn ang="0">
                        <a:pos x="394" y="2834"/>
                      </a:cxn>
                      <a:cxn ang="0">
                        <a:pos x="821" y="3009"/>
                      </a:cxn>
                      <a:cxn ang="0">
                        <a:pos x="681" y="2817"/>
                      </a:cxn>
                      <a:cxn ang="0">
                        <a:pos x="367" y="2703"/>
                      </a:cxn>
                      <a:cxn ang="0">
                        <a:pos x="637" y="2720"/>
                      </a:cxn>
                      <a:cxn ang="0">
                        <a:pos x="979" y="2870"/>
                      </a:cxn>
                      <a:cxn ang="0">
                        <a:pos x="2859" y="420"/>
                      </a:cxn>
                      <a:cxn ang="0">
                        <a:pos x="2578" y="148"/>
                      </a:cxn>
                      <a:cxn ang="0">
                        <a:pos x="2308" y="0"/>
                      </a:cxn>
                      <a:cxn ang="0">
                        <a:pos x="2692" y="78"/>
                      </a:cxn>
                      <a:cxn ang="0">
                        <a:pos x="3007" y="428"/>
                      </a:cxn>
                      <a:cxn ang="0">
                        <a:pos x="831" y="3273"/>
                      </a:cxn>
                      <a:cxn ang="0">
                        <a:pos x="481" y="3412"/>
                      </a:cxn>
                      <a:cxn ang="0">
                        <a:pos x="105" y="3771"/>
                      </a:cxn>
                      <a:cxn ang="0">
                        <a:pos x="0" y="3667"/>
                      </a:cxn>
                      <a:cxn ang="0">
                        <a:pos x="131" y="3631"/>
                      </a:cxn>
                      <a:cxn ang="0">
                        <a:pos x="376" y="3385"/>
                      </a:cxn>
                      <a:cxn ang="0">
                        <a:pos x="165" y="3273"/>
                      </a:cxn>
                      <a:cxn ang="0">
                        <a:pos x="165" y="3176"/>
                      </a:cxn>
                      <a:cxn ang="0">
                        <a:pos x="411" y="3298"/>
                      </a:cxn>
                      <a:cxn ang="0">
                        <a:pos x="411" y="3186"/>
                      </a:cxn>
                      <a:cxn ang="0">
                        <a:pos x="603" y="3220"/>
                      </a:cxn>
                      <a:cxn ang="0">
                        <a:pos x="428" y="3079"/>
                      </a:cxn>
                      <a:cxn ang="0">
                        <a:pos x="629" y="3062"/>
                      </a:cxn>
                      <a:cxn ang="0">
                        <a:pos x="95" y="2844"/>
                      </a:cxn>
                      <a:cxn ang="0">
                        <a:pos x="95" y="2844"/>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73" name="Freeform 48"/>
                  <p:cNvSpPr>
                    <a:spLocks noChangeArrowheads="1"/>
                  </p:cNvSpPr>
                  <p:nvPr/>
                </p:nvSpPr>
                <p:spPr bwMode="auto">
                  <a:xfrm rot="-3172564">
                    <a:off x="677" y="835"/>
                    <a:ext cx="173" cy="121"/>
                  </a:xfrm>
                  <a:custGeom>
                    <a:avLst/>
                    <a:gdLst/>
                    <a:ahLst/>
                    <a:cxnLst>
                      <a:cxn ang="0">
                        <a:pos x="0" y="80"/>
                      </a:cxn>
                      <a:cxn ang="0">
                        <a:pos x="255" y="106"/>
                      </a:cxn>
                      <a:cxn ang="0">
                        <a:pos x="639" y="342"/>
                      </a:cxn>
                      <a:cxn ang="0">
                        <a:pos x="673" y="289"/>
                      </a:cxn>
                      <a:cxn ang="0">
                        <a:pos x="447" y="114"/>
                      </a:cxn>
                      <a:cxn ang="0">
                        <a:pos x="26" y="0"/>
                      </a:cxn>
                      <a:cxn ang="0">
                        <a:pos x="0" y="80"/>
                      </a:cxn>
                      <a:cxn ang="0">
                        <a:pos x="0" y="80"/>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74" name="Freeform 49"/>
                  <p:cNvSpPr>
                    <a:spLocks noChangeArrowheads="1"/>
                  </p:cNvSpPr>
                  <p:nvPr/>
                </p:nvSpPr>
                <p:spPr bwMode="auto">
                  <a:xfrm rot="-3172564">
                    <a:off x="643" y="740"/>
                    <a:ext cx="180" cy="147"/>
                  </a:xfrm>
                  <a:custGeom>
                    <a:avLst/>
                    <a:gdLst/>
                    <a:ahLst/>
                    <a:cxnLst>
                      <a:cxn ang="0">
                        <a:pos x="0" y="78"/>
                      </a:cxn>
                      <a:cxn ang="0">
                        <a:pos x="340" y="148"/>
                      </a:cxn>
                      <a:cxn ang="0">
                        <a:pos x="638" y="403"/>
                      </a:cxn>
                      <a:cxn ang="0">
                        <a:pos x="716" y="296"/>
                      </a:cxn>
                      <a:cxn ang="0">
                        <a:pos x="420" y="114"/>
                      </a:cxn>
                      <a:cxn ang="0">
                        <a:pos x="70" y="0"/>
                      </a:cxn>
                      <a:cxn ang="0">
                        <a:pos x="0" y="78"/>
                      </a:cxn>
                      <a:cxn ang="0">
                        <a:pos x="0" y="78"/>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75" name="Freeform 50"/>
                  <p:cNvSpPr>
                    <a:spLocks noChangeArrowheads="1"/>
                  </p:cNvSpPr>
                  <p:nvPr/>
                </p:nvSpPr>
                <p:spPr bwMode="auto">
                  <a:xfrm rot="-3172564">
                    <a:off x="366" y="145"/>
                    <a:ext cx="184" cy="145"/>
                  </a:xfrm>
                  <a:custGeom>
                    <a:avLst/>
                    <a:gdLst/>
                    <a:ahLst/>
                    <a:cxnLst>
                      <a:cxn ang="0">
                        <a:pos x="0" y="78"/>
                      </a:cxn>
                      <a:cxn ang="0">
                        <a:pos x="316" y="139"/>
                      </a:cxn>
                      <a:cxn ang="0">
                        <a:pos x="649" y="411"/>
                      </a:cxn>
                      <a:cxn ang="0">
                        <a:pos x="717" y="314"/>
                      </a:cxn>
                      <a:cxn ang="0">
                        <a:pos x="394" y="87"/>
                      </a:cxn>
                      <a:cxn ang="0">
                        <a:pos x="54" y="0"/>
                      </a:cxn>
                      <a:cxn ang="0">
                        <a:pos x="0" y="78"/>
                      </a:cxn>
                      <a:cxn ang="0">
                        <a:pos x="0" y="78"/>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1076" name="Freeform 51"/>
                  <p:cNvSpPr>
                    <a:spLocks noChangeArrowheads="1"/>
                  </p:cNvSpPr>
                  <p:nvPr/>
                </p:nvSpPr>
                <p:spPr bwMode="auto">
                  <a:xfrm rot="-3172564">
                    <a:off x="332" y="77"/>
                    <a:ext cx="173" cy="137"/>
                  </a:xfrm>
                  <a:custGeom>
                    <a:avLst/>
                    <a:gdLst/>
                    <a:ahLst/>
                    <a:cxnLst>
                      <a:cxn ang="0">
                        <a:pos x="0" y="88"/>
                      </a:cxn>
                      <a:cxn ang="0">
                        <a:pos x="272" y="131"/>
                      </a:cxn>
                      <a:cxn ang="0">
                        <a:pos x="665" y="386"/>
                      </a:cxn>
                      <a:cxn ang="0">
                        <a:pos x="709" y="308"/>
                      </a:cxn>
                      <a:cxn ang="0">
                        <a:pos x="306" y="53"/>
                      </a:cxn>
                      <a:cxn ang="0">
                        <a:pos x="43" y="0"/>
                      </a:cxn>
                      <a:cxn ang="0">
                        <a:pos x="0" y="88"/>
                      </a:cxn>
                      <a:cxn ang="0">
                        <a:pos x="0" y="88"/>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sp>
            <p:nvSpPr>
              <p:cNvPr id="1077" name="Line 52"/>
              <p:cNvSpPr>
                <a:spLocks noChangeShapeType="1"/>
              </p:cNvSpPr>
              <p:nvPr/>
            </p:nvSpPr>
            <p:spPr bwMode="auto">
              <a:xfrm>
                <a:off x="285" y="28"/>
                <a:ext cx="44" cy="97"/>
              </a:xfrm>
              <a:prstGeom prst="line">
                <a:avLst/>
              </a:prstGeom>
              <a:noFill/>
              <a:ln w="38100">
                <a:solidFill>
                  <a:schemeClr val="accent2"/>
                </a:solidFill>
                <a:round/>
              </a:ln>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grpSp>
      </p:grpSp>
      <p:pic>
        <p:nvPicPr>
          <p:cNvPr id="93194" name="Picture 62" descr="院徽组合11"/>
          <p:cNvPicPr>
            <a:picLocks noChangeAspect="1"/>
          </p:cNvPicPr>
          <p:nvPr/>
        </p:nvPicPr>
        <p:blipFill>
          <a:blip r:embed="rId12">
            <a:clrChange>
              <a:clrFrom>
                <a:srgbClr val="FFFFFF"/>
              </a:clrFrom>
              <a:clrTo>
                <a:srgbClr val="FFFFFF">
                  <a:alpha val="0"/>
                </a:srgbClr>
              </a:clrTo>
            </a:clrChange>
          </a:blip>
          <a:srcRect r="45299" b="-32095"/>
          <a:stretch>
            <a:fillRect/>
          </a:stretch>
        </p:blipFill>
        <p:spPr>
          <a:xfrm>
            <a:off x="6769100" y="6176963"/>
            <a:ext cx="2054225" cy="619125"/>
          </a:xfrm>
          <a:prstGeom prst="rect">
            <a:avLst/>
          </a:prstGeom>
          <a:noFill/>
          <a:ln w="9525">
            <a:noFill/>
          </a:ln>
        </p:spPr>
      </p:pic>
      <p:pic>
        <p:nvPicPr>
          <p:cNvPr id="93195" name="Picture 2" descr="c:\DOCUME~1\ADMINI~1\APPLIC~1\360se6\USERDA~1\Temp\2.jpg"/>
          <p:cNvPicPr>
            <a:picLocks noChangeAspect="1"/>
          </p:cNvPicPr>
          <p:nvPr/>
        </p:nvPicPr>
        <p:blipFill>
          <a:blip r:embed="rId13"/>
          <a:stretch>
            <a:fillRect/>
          </a:stretch>
        </p:blipFill>
        <p:spPr>
          <a:xfrm>
            <a:off x="34925" y="0"/>
            <a:ext cx="1546225" cy="1566863"/>
          </a:xfrm>
          <a:prstGeom prst="rect">
            <a:avLst/>
          </a:prstGeom>
          <a:noFill/>
          <a:ln w="9525">
            <a:noFill/>
          </a:ln>
        </p:spPr>
      </p:pic>
      <p:sp>
        <p:nvSpPr>
          <p:cNvPr id="1080" name="Line 66"/>
          <p:cNvSpPr>
            <a:spLocks noChangeShapeType="1"/>
          </p:cNvSpPr>
          <p:nvPr/>
        </p:nvSpPr>
        <p:spPr bwMode="auto">
          <a:xfrm>
            <a:off x="1028700" y="1338263"/>
            <a:ext cx="5668963" cy="1588"/>
          </a:xfrm>
          <a:prstGeom prst="line">
            <a:avLst/>
          </a:prstGeom>
          <a:noFill/>
          <a:ln w="38100">
            <a:solidFill>
              <a:schemeClr val="tx2"/>
            </a:solidFill>
            <a:round/>
          </a:ln>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blinds dir="vert"/>
  </p:transition>
  <p:hf sldNum="0" hdr="0" ftr="0" dt="0"/>
  <p:txStyles>
    <p:titleStyle>
      <a:lvl1pPr algn="l" defTabSz="899795" rtl="0" eaLnBrk="0" fontAlgn="base" hangingPunct="0">
        <a:spcBef>
          <a:spcPct val="0"/>
        </a:spcBef>
        <a:spcAft>
          <a:spcPct val="0"/>
        </a:spcAft>
        <a:defRPr sz="3100" b="1" kern="1200">
          <a:solidFill>
            <a:schemeClr val="tx2"/>
          </a:solidFill>
          <a:latin typeface="+mj-lt"/>
          <a:ea typeface="+mj-ea"/>
          <a:cs typeface="+mj-cs"/>
        </a:defRPr>
      </a:lvl1pPr>
      <a:lvl2pPr algn="l" defTabSz="899795" rtl="0" eaLnBrk="0" fontAlgn="base" hangingPunct="0">
        <a:spcBef>
          <a:spcPct val="0"/>
        </a:spcBef>
        <a:spcAft>
          <a:spcPct val="0"/>
        </a:spcAft>
        <a:defRPr sz="3100" b="1">
          <a:solidFill>
            <a:schemeClr val="tx2"/>
          </a:solidFill>
          <a:latin typeface="Arial" panose="020B0604020202020204" pitchFamily="34" charset="0"/>
          <a:ea typeface="宋体" panose="02010600030101010101" pitchFamily="2" charset="-122"/>
        </a:defRPr>
      </a:lvl2pPr>
      <a:lvl3pPr algn="l" defTabSz="899795" rtl="0" eaLnBrk="0" fontAlgn="base" hangingPunct="0">
        <a:spcBef>
          <a:spcPct val="0"/>
        </a:spcBef>
        <a:spcAft>
          <a:spcPct val="0"/>
        </a:spcAft>
        <a:defRPr sz="3100" b="1">
          <a:solidFill>
            <a:schemeClr val="tx2"/>
          </a:solidFill>
          <a:latin typeface="Arial" panose="020B0604020202020204" pitchFamily="34" charset="0"/>
          <a:ea typeface="宋体" panose="02010600030101010101" pitchFamily="2" charset="-122"/>
        </a:defRPr>
      </a:lvl3pPr>
      <a:lvl4pPr algn="l" defTabSz="899795" rtl="0" eaLnBrk="0" fontAlgn="base" hangingPunct="0">
        <a:spcBef>
          <a:spcPct val="0"/>
        </a:spcBef>
        <a:spcAft>
          <a:spcPct val="0"/>
        </a:spcAft>
        <a:defRPr sz="3100" b="1">
          <a:solidFill>
            <a:schemeClr val="tx2"/>
          </a:solidFill>
          <a:latin typeface="Arial" panose="020B0604020202020204" pitchFamily="34" charset="0"/>
          <a:ea typeface="宋体" panose="02010600030101010101" pitchFamily="2" charset="-122"/>
        </a:defRPr>
      </a:lvl4pPr>
      <a:lvl5pPr algn="l" defTabSz="899795" rtl="0" eaLnBrk="0" fontAlgn="base" hangingPunct="0">
        <a:spcBef>
          <a:spcPct val="0"/>
        </a:spcBef>
        <a:spcAft>
          <a:spcPct val="0"/>
        </a:spcAft>
        <a:defRPr sz="3100" b="1">
          <a:solidFill>
            <a:schemeClr val="tx2"/>
          </a:solidFill>
          <a:latin typeface="Arial" panose="020B0604020202020204" pitchFamily="34" charset="0"/>
          <a:ea typeface="宋体" panose="02010600030101010101" pitchFamily="2" charset="-122"/>
        </a:defRPr>
      </a:lvl5pPr>
      <a:lvl6pPr marL="457200" algn="l" defTabSz="899795" rtl="0" eaLnBrk="0" fontAlgn="base" hangingPunct="0">
        <a:spcBef>
          <a:spcPct val="0"/>
        </a:spcBef>
        <a:spcAft>
          <a:spcPct val="0"/>
        </a:spcAft>
        <a:defRPr sz="3100" b="1">
          <a:solidFill>
            <a:schemeClr val="tx2"/>
          </a:solidFill>
          <a:latin typeface="Arial" panose="020B0604020202020204" pitchFamily="34" charset="0"/>
          <a:ea typeface="宋体" panose="02010600030101010101" pitchFamily="2" charset="-122"/>
        </a:defRPr>
      </a:lvl6pPr>
      <a:lvl7pPr marL="914400" algn="l" defTabSz="899795" rtl="0" eaLnBrk="0" fontAlgn="base" hangingPunct="0">
        <a:spcBef>
          <a:spcPct val="0"/>
        </a:spcBef>
        <a:spcAft>
          <a:spcPct val="0"/>
        </a:spcAft>
        <a:defRPr sz="3100" b="1">
          <a:solidFill>
            <a:schemeClr val="tx2"/>
          </a:solidFill>
          <a:latin typeface="Arial" panose="020B0604020202020204" pitchFamily="34" charset="0"/>
          <a:ea typeface="宋体" panose="02010600030101010101" pitchFamily="2" charset="-122"/>
        </a:defRPr>
      </a:lvl7pPr>
      <a:lvl8pPr marL="1371600" algn="l" defTabSz="899795" rtl="0" eaLnBrk="0" fontAlgn="base" hangingPunct="0">
        <a:spcBef>
          <a:spcPct val="0"/>
        </a:spcBef>
        <a:spcAft>
          <a:spcPct val="0"/>
        </a:spcAft>
        <a:defRPr sz="3100" b="1">
          <a:solidFill>
            <a:schemeClr val="tx2"/>
          </a:solidFill>
          <a:latin typeface="Arial" panose="020B0604020202020204" pitchFamily="34" charset="0"/>
          <a:ea typeface="宋体" panose="02010600030101010101" pitchFamily="2" charset="-122"/>
        </a:defRPr>
      </a:lvl8pPr>
      <a:lvl9pPr marL="1828800" algn="l" defTabSz="899795" rtl="0" eaLnBrk="0" fontAlgn="base" hangingPunct="0">
        <a:spcBef>
          <a:spcPct val="0"/>
        </a:spcBef>
        <a:spcAft>
          <a:spcPct val="0"/>
        </a:spcAft>
        <a:defRPr sz="3100" b="1">
          <a:solidFill>
            <a:schemeClr val="tx2"/>
          </a:solidFill>
          <a:latin typeface="Arial" panose="020B0604020202020204" pitchFamily="34" charset="0"/>
          <a:ea typeface="宋体" panose="02010600030101010101" pitchFamily="2" charset="-122"/>
        </a:defRPr>
      </a:lvl9pPr>
    </p:titleStyle>
    <p:bodyStyle>
      <a:lvl1pPr marL="336550" indent="-336550" algn="l" defTabSz="899795" rtl="0" eaLnBrk="0" fontAlgn="base" hangingPunct="0">
        <a:spcBef>
          <a:spcPts val="100"/>
        </a:spcBef>
        <a:spcAft>
          <a:spcPct val="0"/>
        </a:spcAft>
        <a:buChar char="•"/>
        <a:defRPr sz="3100" kern="1200">
          <a:solidFill>
            <a:schemeClr val="tx1"/>
          </a:solidFill>
          <a:latin typeface="+mn-lt"/>
          <a:ea typeface="+mn-ea"/>
          <a:cs typeface="+mn-cs"/>
        </a:defRPr>
      </a:lvl1pPr>
      <a:lvl2pPr marL="732155" lvl="1" indent="-281305" algn="l" defTabSz="899795" rtl="0" eaLnBrk="0" fontAlgn="base" hangingPunct="0">
        <a:spcBef>
          <a:spcPts val="100"/>
        </a:spcBef>
        <a:spcAft>
          <a:spcPct val="0"/>
        </a:spcAft>
        <a:buChar char="–"/>
        <a:defRPr sz="2700" kern="1200">
          <a:solidFill>
            <a:schemeClr val="tx1"/>
          </a:solidFill>
          <a:latin typeface="+mn-lt"/>
          <a:ea typeface="+mn-ea"/>
          <a:cs typeface="+mn-cs"/>
        </a:defRPr>
      </a:lvl2pPr>
      <a:lvl3pPr marL="1125855" lvl="2" indent="-224155" algn="l" defTabSz="899795" rtl="0" eaLnBrk="0" fontAlgn="base" hangingPunct="0">
        <a:spcBef>
          <a:spcPts val="100"/>
        </a:spcBef>
        <a:spcAft>
          <a:spcPct val="0"/>
        </a:spcAft>
        <a:buChar char="•"/>
        <a:defRPr sz="2300" kern="1200">
          <a:solidFill>
            <a:schemeClr val="tx1"/>
          </a:solidFill>
          <a:latin typeface="+mn-lt"/>
          <a:ea typeface="+mn-ea"/>
          <a:cs typeface="+mn-cs"/>
        </a:defRPr>
      </a:lvl3pPr>
      <a:lvl4pPr marL="1574800" lvl="3" indent="-224155" algn="l" defTabSz="899795" rtl="0" eaLnBrk="0" fontAlgn="base" hangingPunct="0">
        <a:spcBef>
          <a:spcPts val="100"/>
        </a:spcBef>
        <a:spcAft>
          <a:spcPct val="0"/>
        </a:spcAft>
        <a:buChar char="–"/>
        <a:defRPr sz="1900" kern="1200">
          <a:solidFill>
            <a:schemeClr val="tx1"/>
          </a:solidFill>
          <a:latin typeface="+mn-lt"/>
          <a:ea typeface="+mn-ea"/>
          <a:cs typeface="+mn-cs"/>
        </a:defRPr>
      </a:lvl4pPr>
      <a:lvl5pPr marL="2025650" lvl="4" indent="-225425" algn="l" defTabSz="899795" rtl="0" eaLnBrk="0" fontAlgn="base" hangingPunct="0">
        <a:spcBef>
          <a:spcPts val="100"/>
        </a:spcBef>
        <a:spcAft>
          <a:spcPct val="0"/>
        </a:spcAft>
        <a:buChar char="»"/>
        <a:defRPr sz="1900" kern="1200">
          <a:solidFill>
            <a:schemeClr val="tx1"/>
          </a:solidFill>
          <a:latin typeface="+mn-lt"/>
          <a:ea typeface="+mn-ea"/>
          <a:cs typeface="+mn-cs"/>
        </a:defRPr>
      </a:lvl5pPr>
      <a:lvl6pPr marL="2475230" lvl="5" indent="-224155" algn="l" defTabSz="899795" eaLnBrk="0" fontAlgn="base" latinLnBrk="0" hangingPunct="0">
        <a:spcBef>
          <a:spcPts val="95"/>
        </a:spcBef>
        <a:spcAft>
          <a:spcPct val="0"/>
        </a:spcAft>
        <a:buChar char="»"/>
        <a:defRPr sz="1970" b="0" i="0" u="none" kern="1200" baseline="0">
          <a:solidFill>
            <a:schemeClr val="tx1"/>
          </a:solidFill>
          <a:latin typeface="+mn-lt"/>
          <a:ea typeface="+mn-ea"/>
          <a:cs typeface="+mn-cs"/>
        </a:defRPr>
      </a:lvl6pPr>
      <a:lvl7pPr marL="2924810" lvl="6" indent="-224155" algn="l" defTabSz="899795" eaLnBrk="0" fontAlgn="base" latinLnBrk="0" hangingPunct="0">
        <a:spcBef>
          <a:spcPts val="95"/>
        </a:spcBef>
        <a:spcAft>
          <a:spcPct val="0"/>
        </a:spcAft>
        <a:buChar char="»"/>
        <a:defRPr sz="1970" b="0" i="0" u="none" kern="1200" baseline="0">
          <a:solidFill>
            <a:schemeClr val="tx1"/>
          </a:solidFill>
          <a:latin typeface="+mn-lt"/>
          <a:ea typeface="+mn-ea"/>
          <a:cs typeface="+mn-cs"/>
        </a:defRPr>
      </a:lvl7pPr>
      <a:lvl8pPr marL="3375025" lvl="7" indent="-224155" algn="l" defTabSz="899795" eaLnBrk="0" fontAlgn="base" latinLnBrk="0" hangingPunct="0">
        <a:spcBef>
          <a:spcPts val="95"/>
        </a:spcBef>
        <a:spcAft>
          <a:spcPct val="0"/>
        </a:spcAft>
        <a:buChar char="»"/>
        <a:defRPr sz="1970" b="0" i="0" u="none" kern="1200" baseline="0">
          <a:solidFill>
            <a:schemeClr val="tx1"/>
          </a:solidFill>
          <a:latin typeface="+mn-lt"/>
          <a:ea typeface="+mn-ea"/>
          <a:cs typeface="+mn-cs"/>
        </a:defRPr>
      </a:lvl8pPr>
      <a:lvl9pPr marL="3825240" lvl="8" indent="-224155" algn="l" defTabSz="899795" eaLnBrk="0" fontAlgn="base" latinLnBrk="0" hangingPunct="0">
        <a:spcBef>
          <a:spcPts val="95"/>
        </a:spcBef>
        <a:spcAft>
          <a:spcPct val="0"/>
        </a:spcAft>
        <a:buChar char="»"/>
        <a:defRPr sz="1970" b="0" i="0" u="none" kern="1200" baseline="0">
          <a:solidFill>
            <a:schemeClr val="tx1"/>
          </a:solidFill>
          <a:latin typeface="+mn-lt"/>
          <a:ea typeface="+mn-ea"/>
          <a:cs typeface="+mn-cs"/>
        </a:defRPr>
      </a:lvl9pPr>
    </p:bodyStyle>
    <p:otherStyle>
      <a:lvl1pPr marL="0" lvl="0" indent="0" algn="ctr" defTabSz="899795" eaLnBrk="0" fontAlgn="base" latinLnBrk="0" hangingPunct="0">
        <a:spcBef>
          <a:spcPct val="0"/>
        </a:spcBef>
        <a:spcAft>
          <a:spcPct val="0"/>
        </a:spcAft>
        <a:buFont typeface="Arial" panose="020B0604020202020204" pitchFamily="34" charset="0"/>
        <a:buNone/>
        <a:defRPr sz="1770" b="0" i="0" u="none" kern="1200" baseline="0">
          <a:solidFill>
            <a:schemeClr val="tx1"/>
          </a:solidFill>
          <a:latin typeface="+mn-lt"/>
          <a:ea typeface="+mn-ea"/>
          <a:cs typeface="+mn-cs"/>
        </a:defRPr>
      </a:lvl1pPr>
      <a:lvl2pPr marL="450215" lvl="1"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899795" lvl="2"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50010" lvl="3"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00225" lvl="4"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49805" lvl="5"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00020" lvl="6"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150235" lvl="7"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599815" lvl="8"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4210" name="Rectangle 2"/>
          <p:cNvSpPr>
            <a:spLocks noGrp="1"/>
          </p:cNvSpPr>
          <p:nvPr>
            <p:ph type="title"/>
          </p:nvPr>
        </p:nvSpPr>
        <p:spPr>
          <a:xfrm>
            <a:off x="449263" y="274638"/>
            <a:ext cx="8101012" cy="1139825"/>
          </a:xfrm>
          <a:prstGeom prst="rect">
            <a:avLst/>
          </a:prstGeom>
          <a:noFill/>
          <a:ln w="9525">
            <a:noFill/>
          </a:ln>
        </p:spPr>
        <p:txBody>
          <a:bodyPr anchor="ctr"/>
          <a:p>
            <a:pPr lvl="0"/>
            <a:r>
              <a:rPr lang="en-US" altLang="en-US" dirty="0"/>
              <a:t>单击此处编辑母版标题样式</a:t>
            </a:r>
            <a:endParaRPr lang="en-US" altLang="en-US" dirty="0"/>
          </a:p>
        </p:txBody>
      </p:sp>
      <p:sp>
        <p:nvSpPr>
          <p:cNvPr id="94211" name="Rectangle 3"/>
          <p:cNvSpPr>
            <a:spLocks noGrp="1"/>
          </p:cNvSpPr>
          <p:nvPr>
            <p:ph type="body" idx="1"/>
          </p:nvPr>
        </p:nvSpPr>
        <p:spPr>
          <a:xfrm>
            <a:off x="449263" y="1595438"/>
            <a:ext cx="8101012" cy="4514850"/>
          </a:xfrm>
          <a:prstGeom prst="rect">
            <a:avLst/>
          </a:prstGeom>
          <a:noFill/>
          <a:ln w="9525">
            <a:noFill/>
          </a:ln>
        </p:spPr>
        <p:txBody>
          <a:bodyPr/>
          <a:p>
            <a:pPr lvl="0"/>
            <a:r>
              <a:rPr lang="en-US" altLang="en-US" dirty="0"/>
              <a:t>单击此处编辑母版文本样式</a:t>
            </a:r>
            <a:endParaRPr lang="en-US" altLang="en-US" dirty="0"/>
          </a:p>
          <a:p>
            <a:pPr lvl="1"/>
            <a:r>
              <a:rPr lang="en-US" altLang="en-US" dirty="0"/>
              <a:t>第二级</a:t>
            </a:r>
            <a:endParaRPr lang="en-US" altLang="en-US" dirty="0"/>
          </a:p>
          <a:p>
            <a:pPr lvl="2"/>
            <a:r>
              <a:rPr lang="en-US" altLang="en-US" dirty="0"/>
              <a:t>第三级</a:t>
            </a:r>
            <a:endParaRPr lang="en-US" altLang="en-US" dirty="0"/>
          </a:p>
          <a:p>
            <a:pPr lvl="3"/>
            <a:r>
              <a:rPr lang="en-US" altLang="en-US" dirty="0"/>
              <a:t>第四级</a:t>
            </a:r>
            <a:endParaRPr lang="en-US" altLang="en-US" dirty="0"/>
          </a:p>
          <a:p>
            <a:pPr lvl="4"/>
            <a:r>
              <a:rPr lang="en-US" altLang="en-US" dirty="0"/>
              <a:t>第五级</a:t>
            </a:r>
            <a:endParaRPr lang="en-US" altLang="en-US" dirty="0"/>
          </a:p>
        </p:txBody>
      </p:sp>
      <p:sp>
        <p:nvSpPr>
          <p:cNvPr id="2052" name="Rectangle 4"/>
          <p:cNvSpPr>
            <a:spLocks noGrp="1"/>
          </p:cNvSpPr>
          <p:nvPr>
            <p:ph type="dt" sz="half" idx="2"/>
          </p:nvPr>
        </p:nvSpPr>
        <p:spPr>
          <a:xfrm>
            <a:off x="449263" y="6229350"/>
            <a:ext cx="2100263" cy="474663"/>
          </a:xfrm>
          <a:prstGeom prst="rect">
            <a:avLst/>
          </a:prstGeom>
          <a:noFill/>
          <a:ln w="9525">
            <a:noFill/>
            <a:miter/>
          </a:ln>
        </p:spPr>
        <p:txBody>
          <a:bodyPr/>
          <a:lstStyle>
            <a:lvl1pPr algn="l">
              <a:buFont typeface="Arial" panose="020B0604020202020204" pitchFamily="34" charset="0"/>
              <a:buNone/>
              <a:defRPr sz="138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5"/>
          <p:cNvSpPr>
            <a:spLocks noGrp="1"/>
          </p:cNvSpPr>
          <p:nvPr>
            <p:ph type="ftr" sz="quarter" idx="3"/>
          </p:nvPr>
        </p:nvSpPr>
        <p:spPr>
          <a:xfrm>
            <a:off x="3074988" y="6229350"/>
            <a:ext cx="2849563" cy="474663"/>
          </a:xfrm>
          <a:prstGeom prst="rect">
            <a:avLst/>
          </a:prstGeom>
          <a:noFill/>
          <a:ln w="9525">
            <a:noFill/>
            <a:miter/>
          </a:ln>
        </p:spPr>
        <p:txBody>
          <a:bodyPr/>
          <a:lstStyle>
            <a:lvl1pPr>
              <a:buFont typeface="Arial" panose="020B0604020202020204" pitchFamily="34" charset="0"/>
              <a:buNone/>
              <a:defRPr sz="138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x-none" sz="138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p:cNvSpPr>
          <p:nvPr>
            <p:ph type="sldNum" sz="quarter" idx="4"/>
          </p:nvPr>
        </p:nvSpPr>
        <p:spPr>
          <a:xfrm>
            <a:off x="6450013" y="6229350"/>
            <a:ext cx="2100263" cy="474663"/>
          </a:xfrm>
          <a:prstGeom prst="rect">
            <a:avLst/>
          </a:prstGeom>
          <a:noFill/>
          <a:ln w="9525">
            <a:noFill/>
            <a:miter/>
          </a:ln>
        </p:spPr>
        <p:txBody>
          <a:bodyPr vert="horz" wrap="square" lIns="91440" tIns="45720" rIns="91440" bIns="45720" numCol="1" anchor="t" anchorCtr="0" compatLnSpc="1"/>
          <a:lstStyle>
            <a:lvl1pPr algn="r">
              <a:defRPr sz="1300"/>
            </a:lvl1pPr>
          </a:lstStyle>
          <a:p>
            <a:pPr lvl="0" eaLnBrk="1" hangingPunct="1">
              <a:buChar char="•"/>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p:blinds dir="vert"/>
  </p:transition>
  <p:hf sldNum="0" hdr="0" ftr="0" dt="0"/>
  <p:txStyles>
    <p:titleStyle>
      <a:lvl1pPr algn="ctr" defTabSz="899795" rtl="0" eaLnBrk="0" fontAlgn="base" hangingPunct="0">
        <a:spcBef>
          <a:spcPct val="0"/>
        </a:spcBef>
        <a:spcAft>
          <a:spcPct val="0"/>
        </a:spcAft>
        <a:defRPr sz="4300" kern="1200">
          <a:solidFill>
            <a:schemeClr val="tx2"/>
          </a:solidFill>
          <a:latin typeface="+mj-lt"/>
          <a:ea typeface="+mj-ea"/>
          <a:cs typeface="+mj-cs"/>
        </a:defRPr>
      </a:lvl1pPr>
      <a:lvl2pPr algn="ctr" defTabSz="899795" rtl="0" eaLnBrk="0" fontAlgn="base" hangingPunct="0">
        <a:spcBef>
          <a:spcPct val="0"/>
        </a:spcBef>
        <a:spcAft>
          <a:spcPct val="0"/>
        </a:spcAft>
        <a:defRPr sz="4300">
          <a:solidFill>
            <a:schemeClr val="tx2"/>
          </a:solidFill>
          <a:latin typeface="Arial" panose="020B0604020202020204" pitchFamily="34" charset="0"/>
          <a:ea typeface="宋体" panose="02010600030101010101" pitchFamily="2" charset="-122"/>
        </a:defRPr>
      </a:lvl2pPr>
      <a:lvl3pPr algn="ctr" defTabSz="899795" rtl="0" eaLnBrk="0" fontAlgn="base" hangingPunct="0">
        <a:spcBef>
          <a:spcPct val="0"/>
        </a:spcBef>
        <a:spcAft>
          <a:spcPct val="0"/>
        </a:spcAft>
        <a:defRPr sz="4300">
          <a:solidFill>
            <a:schemeClr val="tx2"/>
          </a:solidFill>
          <a:latin typeface="Arial" panose="020B0604020202020204" pitchFamily="34" charset="0"/>
          <a:ea typeface="宋体" panose="02010600030101010101" pitchFamily="2" charset="-122"/>
        </a:defRPr>
      </a:lvl3pPr>
      <a:lvl4pPr algn="ctr" defTabSz="899795" rtl="0" eaLnBrk="0" fontAlgn="base" hangingPunct="0">
        <a:spcBef>
          <a:spcPct val="0"/>
        </a:spcBef>
        <a:spcAft>
          <a:spcPct val="0"/>
        </a:spcAft>
        <a:defRPr sz="4300">
          <a:solidFill>
            <a:schemeClr val="tx2"/>
          </a:solidFill>
          <a:latin typeface="Arial" panose="020B0604020202020204" pitchFamily="34" charset="0"/>
          <a:ea typeface="宋体" panose="02010600030101010101" pitchFamily="2" charset="-122"/>
        </a:defRPr>
      </a:lvl4pPr>
      <a:lvl5pPr algn="ctr" defTabSz="899795" rtl="0" eaLnBrk="0" fontAlgn="base" hangingPunct="0">
        <a:spcBef>
          <a:spcPct val="0"/>
        </a:spcBef>
        <a:spcAft>
          <a:spcPct val="0"/>
        </a:spcAft>
        <a:defRPr sz="4300">
          <a:solidFill>
            <a:schemeClr val="tx2"/>
          </a:solidFill>
          <a:latin typeface="Arial" panose="020B0604020202020204" pitchFamily="34" charset="0"/>
          <a:ea typeface="宋体" panose="02010600030101010101" pitchFamily="2" charset="-122"/>
        </a:defRPr>
      </a:lvl5pPr>
      <a:lvl6pPr marL="457200" algn="ctr" defTabSz="899795" rtl="0" eaLnBrk="0" fontAlgn="base" hangingPunct="0">
        <a:spcBef>
          <a:spcPct val="0"/>
        </a:spcBef>
        <a:spcAft>
          <a:spcPct val="0"/>
        </a:spcAft>
        <a:defRPr sz="4300">
          <a:solidFill>
            <a:schemeClr val="tx2"/>
          </a:solidFill>
          <a:latin typeface="Arial" panose="020B0604020202020204" pitchFamily="34" charset="0"/>
          <a:ea typeface="宋体" panose="02010600030101010101" pitchFamily="2" charset="-122"/>
        </a:defRPr>
      </a:lvl6pPr>
      <a:lvl7pPr marL="914400" algn="ctr" defTabSz="899795" rtl="0" eaLnBrk="0" fontAlgn="base" hangingPunct="0">
        <a:spcBef>
          <a:spcPct val="0"/>
        </a:spcBef>
        <a:spcAft>
          <a:spcPct val="0"/>
        </a:spcAft>
        <a:defRPr sz="4300">
          <a:solidFill>
            <a:schemeClr val="tx2"/>
          </a:solidFill>
          <a:latin typeface="Arial" panose="020B0604020202020204" pitchFamily="34" charset="0"/>
          <a:ea typeface="宋体" panose="02010600030101010101" pitchFamily="2" charset="-122"/>
        </a:defRPr>
      </a:lvl7pPr>
      <a:lvl8pPr marL="1371600" algn="ctr" defTabSz="899795" rtl="0" eaLnBrk="0" fontAlgn="base" hangingPunct="0">
        <a:spcBef>
          <a:spcPct val="0"/>
        </a:spcBef>
        <a:spcAft>
          <a:spcPct val="0"/>
        </a:spcAft>
        <a:defRPr sz="4300">
          <a:solidFill>
            <a:schemeClr val="tx2"/>
          </a:solidFill>
          <a:latin typeface="Arial" panose="020B0604020202020204" pitchFamily="34" charset="0"/>
          <a:ea typeface="宋体" panose="02010600030101010101" pitchFamily="2" charset="-122"/>
        </a:defRPr>
      </a:lvl8pPr>
      <a:lvl9pPr marL="1828800" algn="ctr" defTabSz="899795" rtl="0" eaLnBrk="0" fontAlgn="base" hangingPunct="0">
        <a:spcBef>
          <a:spcPct val="0"/>
        </a:spcBef>
        <a:spcAft>
          <a:spcPct val="0"/>
        </a:spcAft>
        <a:defRPr sz="4300">
          <a:solidFill>
            <a:schemeClr val="tx2"/>
          </a:solidFill>
          <a:latin typeface="Arial" panose="020B0604020202020204" pitchFamily="34" charset="0"/>
          <a:ea typeface="宋体" panose="02010600030101010101" pitchFamily="2" charset="-122"/>
        </a:defRPr>
      </a:lvl9pPr>
    </p:titleStyle>
    <p:bodyStyle>
      <a:lvl1pPr marL="336550" indent="-336550" algn="l" defTabSz="899795" rtl="0" eaLnBrk="0" fontAlgn="base" hangingPunct="0">
        <a:spcBef>
          <a:spcPts val="100"/>
        </a:spcBef>
        <a:spcAft>
          <a:spcPct val="0"/>
        </a:spcAft>
        <a:buChar char="•"/>
        <a:defRPr sz="3100" kern="1200">
          <a:solidFill>
            <a:schemeClr val="tx1"/>
          </a:solidFill>
          <a:latin typeface="+mn-lt"/>
          <a:ea typeface="+mn-ea"/>
          <a:cs typeface="+mn-cs"/>
        </a:defRPr>
      </a:lvl1pPr>
      <a:lvl2pPr marL="732155" lvl="1" indent="-281305" algn="l" defTabSz="899795" rtl="0" eaLnBrk="0" fontAlgn="base" hangingPunct="0">
        <a:spcBef>
          <a:spcPts val="100"/>
        </a:spcBef>
        <a:spcAft>
          <a:spcPct val="0"/>
        </a:spcAft>
        <a:buChar char="–"/>
        <a:defRPr sz="2700" kern="1200">
          <a:solidFill>
            <a:schemeClr val="tx1"/>
          </a:solidFill>
          <a:latin typeface="+mn-lt"/>
          <a:ea typeface="+mn-ea"/>
          <a:cs typeface="+mn-cs"/>
        </a:defRPr>
      </a:lvl2pPr>
      <a:lvl3pPr marL="1125855" lvl="2" indent="-224155" algn="l" defTabSz="899795" rtl="0" eaLnBrk="0" fontAlgn="base" hangingPunct="0">
        <a:spcBef>
          <a:spcPts val="100"/>
        </a:spcBef>
        <a:spcAft>
          <a:spcPct val="0"/>
        </a:spcAft>
        <a:buChar char="•"/>
        <a:defRPr sz="2300" kern="1200">
          <a:solidFill>
            <a:schemeClr val="tx1"/>
          </a:solidFill>
          <a:latin typeface="+mn-lt"/>
          <a:ea typeface="+mn-ea"/>
          <a:cs typeface="+mn-cs"/>
        </a:defRPr>
      </a:lvl3pPr>
      <a:lvl4pPr marL="1574800" lvl="3" indent="-224155" algn="l" defTabSz="899795" rtl="0" eaLnBrk="0" fontAlgn="base" hangingPunct="0">
        <a:spcBef>
          <a:spcPts val="100"/>
        </a:spcBef>
        <a:spcAft>
          <a:spcPct val="0"/>
        </a:spcAft>
        <a:buChar char="–"/>
        <a:defRPr sz="1900" kern="1200">
          <a:solidFill>
            <a:schemeClr val="tx1"/>
          </a:solidFill>
          <a:latin typeface="+mn-lt"/>
          <a:ea typeface="+mn-ea"/>
          <a:cs typeface="+mn-cs"/>
        </a:defRPr>
      </a:lvl4pPr>
      <a:lvl5pPr marL="2025650" lvl="4" indent="-225425" algn="l" defTabSz="899795" rtl="0" eaLnBrk="0" fontAlgn="base" hangingPunct="0">
        <a:spcBef>
          <a:spcPts val="100"/>
        </a:spcBef>
        <a:spcAft>
          <a:spcPct val="0"/>
        </a:spcAft>
        <a:buChar char="»"/>
        <a:defRPr sz="1900" kern="1200">
          <a:solidFill>
            <a:schemeClr val="tx1"/>
          </a:solidFill>
          <a:latin typeface="+mn-lt"/>
          <a:ea typeface="+mn-ea"/>
          <a:cs typeface="+mn-cs"/>
        </a:defRPr>
      </a:lvl5pPr>
      <a:lvl6pPr marL="2475230" lvl="5" indent="-224155" algn="l" defTabSz="899795" eaLnBrk="0" fontAlgn="base" latinLnBrk="0" hangingPunct="0">
        <a:spcBef>
          <a:spcPts val="95"/>
        </a:spcBef>
        <a:spcAft>
          <a:spcPct val="0"/>
        </a:spcAft>
        <a:buChar char="»"/>
        <a:defRPr sz="1970" b="0" i="0" u="none" kern="1200" baseline="0">
          <a:solidFill>
            <a:schemeClr val="tx1"/>
          </a:solidFill>
          <a:latin typeface="+mn-lt"/>
          <a:ea typeface="+mn-ea"/>
          <a:cs typeface="+mn-cs"/>
        </a:defRPr>
      </a:lvl6pPr>
      <a:lvl7pPr marL="2924810" lvl="6" indent="-224155" algn="l" defTabSz="899795" eaLnBrk="0" fontAlgn="base" latinLnBrk="0" hangingPunct="0">
        <a:spcBef>
          <a:spcPts val="95"/>
        </a:spcBef>
        <a:spcAft>
          <a:spcPct val="0"/>
        </a:spcAft>
        <a:buChar char="»"/>
        <a:defRPr sz="1970" b="0" i="0" u="none" kern="1200" baseline="0">
          <a:solidFill>
            <a:schemeClr val="tx1"/>
          </a:solidFill>
          <a:latin typeface="+mn-lt"/>
          <a:ea typeface="+mn-ea"/>
          <a:cs typeface="+mn-cs"/>
        </a:defRPr>
      </a:lvl7pPr>
      <a:lvl8pPr marL="3375025" lvl="7" indent="-224155" algn="l" defTabSz="899795" eaLnBrk="0" fontAlgn="base" latinLnBrk="0" hangingPunct="0">
        <a:spcBef>
          <a:spcPts val="95"/>
        </a:spcBef>
        <a:spcAft>
          <a:spcPct val="0"/>
        </a:spcAft>
        <a:buChar char="»"/>
        <a:defRPr sz="1970" b="0" i="0" u="none" kern="1200" baseline="0">
          <a:solidFill>
            <a:schemeClr val="tx1"/>
          </a:solidFill>
          <a:latin typeface="+mn-lt"/>
          <a:ea typeface="+mn-ea"/>
          <a:cs typeface="+mn-cs"/>
        </a:defRPr>
      </a:lvl8pPr>
      <a:lvl9pPr marL="3825240" lvl="8" indent="-224155" algn="l" defTabSz="899795" eaLnBrk="0" fontAlgn="base" latinLnBrk="0" hangingPunct="0">
        <a:spcBef>
          <a:spcPts val="95"/>
        </a:spcBef>
        <a:spcAft>
          <a:spcPct val="0"/>
        </a:spcAft>
        <a:buChar char="»"/>
        <a:defRPr sz="1970" b="0" i="0" u="none" kern="1200" baseline="0">
          <a:solidFill>
            <a:schemeClr val="tx1"/>
          </a:solidFill>
          <a:latin typeface="+mn-lt"/>
          <a:ea typeface="+mn-ea"/>
          <a:cs typeface="+mn-cs"/>
        </a:defRPr>
      </a:lvl9pPr>
    </p:bodyStyle>
    <p:otherStyle>
      <a:lvl1pPr marL="0" lvl="0" indent="0" algn="ctr" defTabSz="899795" eaLnBrk="0" fontAlgn="base" latinLnBrk="0" hangingPunct="0">
        <a:spcBef>
          <a:spcPct val="0"/>
        </a:spcBef>
        <a:spcAft>
          <a:spcPct val="0"/>
        </a:spcAft>
        <a:buFont typeface="Arial" panose="020B0604020202020204" pitchFamily="34" charset="0"/>
        <a:buNone/>
        <a:defRPr sz="1770" b="0" i="0" u="none" kern="1200" baseline="0">
          <a:solidFill>
            <a:schemeClr val="tx1"/>
          </a:solidFill>
          <a:latin typeface="+mn-lt"/>
          <a:ea typeface="+mn-ea"/>
          <a:cs typeface="+mn-cs"/>
        </a:defRPr>
      </a:lvl1pPr>
      <a:lvl2pPr marL="450215" lvl="1"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899795" lvl="2"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50010" lvl="3"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00225" lvl="4"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49805" lvl="5"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00020" lvl="6"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150235" lvl="7"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599815" lvl="8" indent="0" algn="ctr"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6.bin"/></Relationships>
</file>

<file path=ppt/slides/_rels/slide100.xml.rels><?xml version="1.0" encoding="UTF-8" standalone="yes"?>
<Relationships xmlns="http://schemas.openxmlformats.org/package/2006/relationships"><Relationship Id="rId6" Type="http://schemas.openxmlformats.org/officeDocument/2006/relationships/vmlDrawing" Target="../drawings/vmlDrawing69.vml"/><Relationship Id="rId5" Type="http://schemas.openxmlformats.org/officeDocument/2006/relationships/slideLayout" Target="../slideLayouts/slideLayout7.xml"/><Relationship Id="rId4" Type="http://schemas.openxmlformats.org/officeDocument/2006/relationships/image" Target="../media/image9.wmf"/><Relationship Id="rId3" Type="http://schemas.openxmlformats.org/officeDocument/2006/relationships/oleObject" Target="../embeddings/oleObject222.bin"/><Relationship Id="rId2" Type="http://schemas.openxmlformats.org/officeDocument/2006/relationships/image" Target="../media/image7.wmf"/><Relationship Id="rId1" Type="http://schemas.openxmlformats.org/officeDocument/2006/relationships/oleObject" Target="../embeddings/oleObject221.bin"/></Relationships>
</file>

<file path=ppt/slides/_rels/slide101.xml.rels><?xml version="1.0" encoding="UTF-8" standalone="yes"?>
<Relationships xmlns="http://schemas.openxmlformats.org/package/2006/relationships"><Relationship Id="rId9" Type="http://schemas.openxmlformats.org/officeDocument/2006/relationships/image" Target="../media/image32.wmf"/><Relationship Id="rId8" Type="http://schemas.openxmlformats.org/officeDocument/2006/relationships/oleObject" Target="../embeddings/oleObject226.bin"/><Relationship Id="rId7" Type="http://schemas.openxmlformats.org/officeDocument/2006/relationships/image" Target="../media/image220.wmf"/><Relationship Id="rId6" Type="http://schemas.openxmlformats.org/officeDocument/2006/relationships/oleObject" Target="../embeddings/oleObject225.bin"/><Relationship Id="rId5" Type="http://schemas.openxmlformats.org/officeDocument/2006/relationships/image" Target="../media/image26.jpeg"/><Relationship Id="rId4" Type="http://schemas.openxmlformats.org/officeDocument/2006/relationships/image" Target="../media/image22.wmf"/><Relationship Id="rId3" Type="http://schemas.openxmlformats.org/officeDocument/2006/relationships/oleObject" Target="../embeddings/oleObject224.bin"/><Relationship Id="rId2" Type="http://schemas.openxmlformats.org/officeDocument/2006/relationships/image" Target="../media/image15.wmf"/><Relationship Id="rId13" Type="http://schemas.openxmlformats.org/officeDocument/2006/relationships/vmlDrawing" Target="../drawings/vmlDrawing70.vml"/><Relationship Id="rId12" Type="http://schemas.openxmlformats.org/officeDocument/2006/relationships/slideLayout" Target="../slideLayouts/slideLayout7.xml"/><Relationship Id="rId11" Type="http://schemas.openxmlformats.org/officeDocument/2006/relationships/image" Target="../media/image27.wmf"/><Relationship Id="rId10" Type="http://schemas.openxmlformats.org/officeDocument/2006/relationships/oleObject" Target="../embeddings/oleObject227.bin"/><Relationship Id="rId1" Type="http://schemas.openxmlformats.org/officeDocument/2006/relationships/oleObject" Target="../embeddings/oleObject223.bin"/></Relationships>
</file>

<file path=ppt/slides/_rels/slide102.xml.rels><?xml version="1.0" encoding="UTF-8" standalone="yes"?>
<Relationships xmlns="http://schemas.openxmlformats.org/package/2006/relationships"><Relationship Id="rId9" Type="http://schemas.openxmlformats.org/officeDocument/2006/relationships/oleObject" Target="../embeddings/oleObject232.bin"/><Relationship Id="rId8" Type="http://schemas.openxmlformats.org/officeDocument/2006/relationships/image" Target="../media/image223.wmf"/><Relationship Id="rId7" Type="http://schemas.openxmlformats.org/officeDocument/2006/relationships/oleObject" Target="../embeddings/oleObject231.bin"/><Relationship Id="rId6" Type="http://schemas.openxmlformats.org/officeDocument/2006/relationships/image" Target="../media/image40.wmf"/><Relationship Id="rId5" Type="http://schemas.openxmlformats.org/officeDocument/2006/relationships/oleObject" Target="../embeddings/oleObject230.bin"/><Relationship Id="rId4" Type="http://schemas.openxmlformats.org/officeDocument/2006/relationships/image" Target="../media/image222.wmf"/><Relationship Id="rId3" Type="http://schemas.openxmlformats.org/officeDocument/2006/relationships/oleObject" Target="../embeddings/oleObject229.bin"/><Relationship Id="rId2" Type="http://schemas.openxmlformats.org/officeDocument/2006/relationships/image" Target="../media/image221.wmf"/><Relationship Id="rId14" Type="http://schemas.openxmlformats.org/officeDocument/2006/relationships/vmlDrawing" Target="../drawings/vmlDrawing71.vml"/><Relationship Id="rId13" Type="http://schemas.openxmlformats.org/officeDocument/2006/relationships/slideLayout" Target="../slideLayouts/slideLayout7.xml"/><Relationship Id="rId12" Type="http://schemas.openxmlformats.org/officeDocument/2006/relationships/image" Target="../media/image53.wmf"/><Relationship Id="rId11" Type="http://schemas.openxmlformats.org/officeDocument/2006/relationships/oleObject" Target="../embeddings/oleObject233.bin"/><Relationship Id="rId10" Type="http://schemas.openxmlformats.org/officeDocument/2006/relationships/image" Target="../media/image224.wmf"/><Relationship Id="rId1" Type="http://schemas.openxmlformats.org/officeDocument/2006/relationships/oleObject" Target="../embeddings/oleObject228.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6" Type="http://schemas.openxmlformats.org/officeDocument/2006/relationships/vmlDrawing" Target="../drawings/vmlDrawing72.vml"/><Relationship Id="rId5" Type="http://schemas.openxmlformats.org/officeDocument/2006/relationships/slideLayout" Target="../slideLayouts/slideLayout7.xml"/><Relationship Id="rId4" Type="http://schemas.openxmlformats.org/officeDocument/2006/relationships/image" Target="../media/image148.emf"/><Relationship Id="rId3" Type="http://schemas.openxmlformats.org/officeDocument/2006/relationships/oleObject" Target="../embeddings/oleObject235.bin"/><Relationship Id="rId2" Type="http://schemas.openxmlformats.org/officeDocument/2006/relationships/image" Target="../media/image225.wmf"/><Relationship Id="rId1" Type="http://schemas.openxmlformats.org/officeDocument/2006/relationships/oleObject" Target="../embeddings/oleObject234.bin"/></Relationships>
</file>

<file path=ppt/slides/_rels/slide105.xml.rels><?xml version="1.0" encoding="UTF-8" standalone="yes"?>
<Relationships xmlns="http://schemas.openxmlformats.org/package/2006/relationships"><Relationship Id="rId4" Type="http://schemas.openxmlformats.org/officeDocument/2006/relationships/vmlDrawing" Target="../drawings/vmlDrawing73.vml"/><Relationship Id="rId3" Type="http://schemas.openxmlformats.org/officeDocument/2006/relationships/slideLayout" Target="../slideLayouts/slideLayout7.xml"/><Relationship Id="rId2" Type="http://schemas.openxmlformats.org/officeDocument/2006/relationships/image" Target="../media/image226.wmf"/><Relationship Id="rId1" Type="http://schemas.openxmlformats.org/officeDocument/2006/relationships/oleObject" Target="../embeddings/oleObject236.bin"/></Relationships>
</file>

<file path=ppt/slides/_rels/slide106.xml.rels><?xml version="1.0" encoding="UTF-8" standalone="yes"?>
<Relationships xmlns="http://schemas.openxmlformats.org/package/2006/relationships"><Relationship Id="rId9" Type="http://schemas.openxmlformats.org/officeDocument/2006/relationships/oleObject" Target="../embeddings/oleObject241.bin"/><Relationship Id="rId8" Type="http://schemas.openxmlformats.org/officeDocument/2006/relationships/image" Target="../media/image230.wmf"/><Relationship Id="rId7" Type="http://schemas.openxmlformats.org/officeDocument/2006/relationships/oleObject" Target="../embeddings/oleObject240.bin"/><Relationship Id="rId6" Type="http://schemas.openxmlformats.org/officeDocument/2006/relationships/image" Target="../media/image229.wmf"/><Relationship Id="rId5" Type="http://schemas.openxmlformats.org/officeDocument/2006/relationships/oleObject" Target="../embeddings/oleObject239.bin"/><Relationship Id="rId4" Type="http://schemas.openxmlformats.org/officeDocument/2006/relationships/image" Target="../media/image228.wmf"/><Relationship Id="rId3" Type="http://schemas.openxmlformats.org/officeDocument/2006/relationships/oleObject" Target="../embeddings/oleObject238.bin"/><Relationship Id="rId2" Type="http://schemas.openxmlformats.org/officeDocument/2006/relationships/image" Target="../media/image227.wmf"/><Relationship Id="rId14" Type="http://schemas.openxmlformats.org/officeDocument/2006/relationships/vmlDrawing" Target="../drawings/vmlDrawing74.vml"/><Relationship Id="rId13" Type="http://schemas.openxmlformats.org/officeDocument/2006/relationships/slideLayout" Target="../slideLayouts/slideLayout7.xml"/><Relationship Id="rId12" Type="http://schemas.openxmlformats.org/officeDocument/2006/relationships/image" Target="../media/image232.wmf"/><Relationship Id="rId11" Type="http://schemas.openxmlformats.org/officeDocument/2006/relationships/oleObject" Target="../embeddings/oleObject242.bin"/><Relationship Id="rId10" Type="http://schemas.openxmlformats.org/officeDocument/2006/relationships/image" Target="../media/image231.wmf"/><Relationship Id="rId1" Type="http://schemas.openxmlformats.org/officeDocument/2006/relationships/oleObject" Target="../embeddings/oleObject237.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4" Type="http://schemas.openxmlformats.org/officeDocument/2006/relationships/vmlDrawing" Target="../drawings/vmlDrawing75.vml"/><Relationship Id="rId3" Type="http://schemas.openxmlformats.org/officeDocument/2006/relationships/slideLayout" Target="../slideLayouts/slideLayout7.xml"/><Relationship Id="rId2" Type="http://schemas.openxmlformats.org/officeDocument/2006/relationships/image" Target="../media/image233.wmf"/><Relationship Id="rId1" Type="http://schemas.openxmlformats.org/officeDocument/2006/relationships/oleObject" Target="../embeddings/oleObject243.bin"/></Relationships>
</file>

<file path=ppt/slides/_rels/slide1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7.wmf"/><Relationship Id="rId7" Type="http://schemas.openxmlformats.org/officeDocument/2006/relationships/oleObject" Target="../embeddings/oleObject247.bin"/><Relationship Id="rId6" Type="http://schemas.openxmlformats.org/officeDocument/2006/relationships/image" Target="../media/image236.wmf"/><Relationship Id="rId5" Type="http://schemas.openxmlformats.org/officeDocument/2006/relationships/oleObject" Target="../embeddings/oleObject246.bin"/><Relationship Id="rId4" Type="http://schemas.openxmlformats.org/officeDocument/2006/relationships/image" Target="../media/image235.wmf"/><Relationship Id="rId3" Type="http://schemas.openxmlformats.org/officeDocument/2006/relationships/oleObject" Target="../embeddings/oleObject245.bin"/><Relationship Id="rId2" Type="http://schemas.openxmlformats.org/officeDocument/2006/relationships/image" Target="../media/image234.wmf"/><Relationship Id="rId10" Type="http://schemas.openxmlformats.org/officeDocument/2006/relationships/vmlDrawing" Target="../drawings/vmlDrawing76.vml"/><Relationship Id="rId1" Type="http://schemas.openxmlformats.org/officeDocument/2006/relationships/oleObject" Target="../embeddings/oleObject244.bin"/></Relationships>
</file>

<file path=ppt/slides/_rels/slide116.xml.rels><?xml version="1.0" encoding="UTF-8" standalone="yes"?>
<Relationships xmlns="http://schemas.openxmlformats.org/package/2006/relationships"><Relationship Id="rId4" Type="http://schemas.openxmlformats.org/officeDocument/2006/relationships/vmlDrawing" Target="../drawings/vmlDrawing77.vml"/><Relationship Id="rId3" Type="http://schemas.openxmlformats.org/officeDocument/2006/relationships/slideLayout" Target="../slideLayouts/slideLayout7.xml"/><Relationship Id="rId2" Type="http://schemas.openxmlformats.org/officeDocument/2006/relationships/image" Target="../media/image238.wmf"/><Relationship Id="rId1" Type="http://schemas.openxmlformats.org/officeDocument/2006/relationships/oleObject" Target="../embeddings/oleObject248.bin"/></Relationships>
</file>

<file path=ppt/slides/_rels/slide117.xml.rels><?xml version="1.0" encoding="UTF-8" standalone="yes"?>
<Relationships xmlns="http://schemas.openxmlformats.org/package/2006/relationships"><Relationship Id="rId4" Type="http://schemas.openxmlformats.org/officeDocument/2006/relationships/vmlDrawing" Target="../drawings/vmlDrawing78.vml"/><Relationship Id="rId3" Type="http://schemas.openxmlformats.org/officeDocument/2006/relationships/slideLayout" Target="../slideLayouts/slideLayout7.xml"/><Relationship Id="rId2" Type="http://schemas.openxmlformats.org/officeDocument/2006/relationships/image" Target="../media/image239.wmf"/><Relationship Id="rId1" Type="http://schemas.openxmlformats.org/officeDocument/2006/relationships/oleObject" Target="../embeddings/oleObject249.bin"/></Relationships>
</file>

<file path=ppt/slides/_rels/slide118.xml.rels><?xml version="1.0" encoding="UTF-8" standalone="yes"?>
<Relationships xmlns="http://schemas.openxmlformats.org/package/2006/relationships"><Relationship Id="rId4" Type="http://schemas.openxmlformats.org/officeDocument/2006/relationships/vmlDrawing" Target="../drawings/vmlDrawing79.vml"/><Relationship Id="rId3" Type="http://schemas.openxmlformats.org/officeDocument/2006/relationships/slideLayout" Target="../slideLayouts/slideLayout7.xml"/><Relationship Id="rId2" Type="http://schemas.openxmlformats.org/officeDocument/2006/relationships/image" Target="../media/image240.wmf"/><Relationship Id="rId1" Type="http://schemas.openxmlformats.org/officeDocument/2006/relationships/oleObject" Target="../embeddings/oleObject250.bin"/></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7.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8" Type="http://schemas.openxmlformats.org/officeDocument/2006/relationships/vmlDrawing" Target="../drawings/vmlDrawing80.vml"/><Relationship Id="rId7" Type="http://schemas.openxmlformats.org/officeDocument/2006/relationships/slideLayout" Target="../slideLayouts/slideLayout7.xml"/><Relationship Id="rId6" Type="http://schemas.openxmlformats.org/officeDocument/2006/relationships/image" Target="../media/image242.wmf"/><Relationship Id="rId5" Type="http://schemas.openxmlformats.org/officeDocument/2006/relationships/oleObject" Target="../embeddings/oleObject253.bin"/><Relationship Id="rId4" Type="http://schemas.openxmlformats.org/officeDocument/2006/relationships/image" Target="../media/image241.wmf"/><Relationship Id="rId3" Type="http://schemas.openxmlformats.org/officeDocument/2006/relationships/oleObject" Target="../embeddings/oleObject252.bin"/><Relationship Id="rId2" Type="http://schemas.openxmlformats.org/officeDocument/2006/relationships/image" Target="../media/image20.wmf"/><Relationship Id="rId1" Type="http://schemas.openxmlformats.org/officeDocument/2006/relationships/oleObject" Target="../embeddings/oleObject251.bin"/></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3.jpe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4" Type="http://schemas.openxmlformats.org/officeDocument/2006/relationships/vmlDrawing" Target="../drawings/vmlDrawing81.vml"/><Relationship Id="rId3" Type="http://schemas.openxmlformats.org/officeDocument/2006/relationships/slideLayout" Target="../slideLayouts/slideLayout7.xml"/><Relationship Id="rId2" Type="http://schemas.openxmlformats.org/officeDocument/2006/relationships/image" Target="../media/image244.wmf"/><Relationship Id="rId1" Type="http://schemas.openxmlformats.org/officeDocument/2006/relationships/oleObject" Target="../embeddings/oleObject254.bin"/></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5.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6.png"/></Relationships>
</file>

<file path=ppt/slides/_rels/slide128.xml.rels><?xml version="1.0" encoding="UTF-8" standalone="yes"?>
<Relationships xmlns="http://schemas.openxmlformats.org/package/2006/relationships"><Relationship Id="rId6" Type="http://schemas.openxmlformats.org/officeDocument/2006/relationships/vmlDrawing" Target="../drawings/vmlDrawing82.vml"/><Relationship Id="rId5" Type="http://schemas.openxmlformats.org/officeDocument/2006/relationships/slideLayout" Target="../slideLayouts/slideLayout7.xml"/><Relationship Id="rId4" Type="http://schemas.openxmlformats.org/officeDocument/2006/relationships/image" Target="../media/image249.wmf"/><Relationship Id="rId3" Type="http://schemas.openxmlformats.org/officeDocument/2006/relationships/oleObject" Target="../embeddings/oleObject255.bin"/><Relationship Id="rId2" Type="http://schemas.openxmlformats.org/officeDocument/2006/relationships/image" Target="../media/image248.jpeg"/><Relationship Id="rId1" Type="http://schemas.openxmlformats.org/officeDocument/2006/relationships/image" Target="../media/image247.jpeg"/></Relationships>
</file>

<file path=ppt/slides/_rels/slide129.xml.rels><?xml version="1.0" encoding="UTF-8" standalone="yes"?>
<Relationships xmlns="http://schemas.openxmlformats.org/package/2006/relationships"><Relationship Id="rId6" Type="http://schemas.openxmlformats.org/officeDocument/2006/relationships/vmlDrawing" Target="../drawings/vmlDrawing83.vml"/><Relationship Id="rId5" Type="http://schemas.openxmlformats.org/officeDocument/2006/relationships/slideLayout" Target="../slideLayouts/slideLayout7.xml"/><Relationship Id="rId4" Type="http://schemas.openxmlformats.org/officeDocument/2006/relationships/image" Target="../media/image251.wmf"/><Relationship Id="rId3" Type="http://schemas.openxmlformats.org/officeDocument/2006/relationships/oleObject" Target="../embeddings/oleObject257.bin"/><Relationship Id="rId2" Type="http://schemas.openxmlformats.org/officeDocument/2006/relationships/image" Target="../media/image250.wmf"/><Relationship Id="rId1" Type="http://schemas.openxmlformats.org/officeDocument/2006/relationships/oleObject" Target="../embeddings/oleObject25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2.png"/></Relationships>
</file>

<file path=ppt/slides/_rels/slide131.xml.rels><?xml version="1.0" encoding="UTF-8" standalone="yes"?>
<Relationships xmlns="http://schemas.openxmlformats.org/package/2006/relationships"><Relationship Id="rId4" Type="http://schemas.openxmlformats.org/officeDocument/2006/relationships/vmlDrawing" Target="../drawings/vmlDrawing84.vml"/><Relationship Id="rId3" Type="http://schemas.openxmlformats.org/officeDocument/2006/relationships/slideLayout" Target="../slideLayouts/slideLayout7.xml"/><Relationship Id="rId2" Type="http://schemas.openxmlformats.org/officeDocument/2006/relationships/image" Target="../media/image253.emf"/><Relationship Id="rId1" Type="http://schemas.openxmlformats.org/officeDocument/2006/relationships/oleObject" Target="../embeddings/oleObject258.bin"/></Relationships>
</file>

<file path=ppt/slides/_rels/slide132.xml.rels><?xml version="1.0" encoding="UTF-8" standalone="yes"?>
<Relationships xmlns="http://schemas.openxmlformats.org/package/2006/relationships"><Relationship Id="rId9" Type="http://schemas.openxmlformats.org/officeDocument/2006/relationships/oleObject" Target="../embeddings/oleObject263.bin"/><Relationship Id="rId8" Type="http://schemas.openxmlformats.org/officeDocument/2006/relationships/image" Target="../media/image257.wmf"/><Relationship Id="rId7" Type="http://schemas.openxmlformats.org/officeDocument/2006/relationships/oleObject" Target="../embeddings/oleObject262.bin"/><Relationship Id="rId6" Type="http://schemas.openxmlformats.org/officeDocument/2006/relationships/image" Target="../media/image256.wmf"/><Relationship Id="rId5" Type="http://schemas.openxmlformats.org/officeDocument/2006/relationships/oleObject" Target="../embeddings/oleObject261.bin"/><Relationship Id="rId4" Type="http://schemas.openxmlformats.org/officeDocument/2006/relationships/image" Target="../media/image255.wmf"/><Relationship Id="rId3" Type="http://schemas.openxmlformats.org/officeDocument/2006/relationships/oleObject" Target="../embeddings/oleObject260.bin"/><Relationship Id="rId2" Type="http://schemas.openxmlformats.org/officeDocument/2006/relationships/image" Target="../media/image254.wmf"/><Relationship Id="rId12" Type="http://schemas.openxmlformats.org/officeDocument/2006/relationships/vmlDrawing" Target="../drawings/vmlDrawing85.vml"/><Relationship Id="rId11" Type="http://schemas.openxmlformats.org/officeDocument/2006/relationships/slideLayout" Target="../slideLayouts/slideLayout7.xml"/><Relationship Id="rId10" Type="http://schemas.openxmlformats.org/officeDocument/2006/relationships/image" Target="../media/image258.wmf"/><Relationship Id="rId1" Type="http://schemas.openxmlformats.org/officeDocument/2006/relationships/oleObject" Target="../embeddings/oleObject259.bin"/></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6" Type="http://schemas.openxmlformats.org/officeDocument/2006/relationships/vmlDrawing" Target="../drawings/vmlDrawing86.vml"/><Relationship Id="rId5" Type="http://schemas.openxmlformats.org/officeDocument/2006/relationships/slideLayout" Target="../slideLayouts/slideLayout7.xml"/><Relationship Id="rId4" Type="http://schemas.openxmlformats.org/officeDocument/2006/relationships/image" Target="../media/image253.emf"/><Relationship Id="rId3" Type="http://schemas.openxmlformats.org/officeDocument/2006/relationships/oleObject" Target="../embeddings/oleObject265.bin"/><Relationship Id="rId2" Type="http://schemas.openxmlformats.org/officeDocument/2006/relationships/image" Target="../media/image259.emf"/><Relationship Id="rId1" Type="http://schemas.openxmlformats.org/officeDocument/2006/relationships/oleObject" Target="../embeddings/oleObject264.bin"/></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4" Type="http://schemas.openxmlformats.org/officeDocument/2006/relationships/vmlDrawing" Target="../drawings/vmlDrawing87.vml"/><Relationship Id="rId3" Type="http://schemas.openxmlformats.org/officeDocument/2006/relationships/slideLayout" Target="../slideLayouts/slideLayout7.xml"/><Relationship Id="rId2" Type="http://schemas.openxmlformats.org/officeDocument/2006/relationships/image" Target="../media/image260.emf"/><Relationship Id="rId1" Type="http://schemas.openxmlformats.org/officeDocument/2006/relationships/oleObject" Target="../embeddings/oleObject266.bin"/></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4" Type="http://schemas.openxmlformats.org/officeDocument/2006/relationships/vmlDrawing" Target="../drawings/vmlDrawing88.vml"/><Relationship Id="rId3" Type="http://schemas.openxmlformats.org/officeDocument/2006/relationships/slideLayout" Target="../slideLayouts/slideLayout7.xml"/><Relationship Id="rId2" Type="http://schemas.openxmlformats.org/officeDocument/2006/relationships/image" Target="../media/image261.emf"/><Relationship Id="rId1" Type="http://schemas.openxmlformats.org/officeDocument/2006/relationships/oleObject" Target="../embeddings/oleObject267.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wmf"/><Relationship Id="rId7" Type="http://schemas.openxmlformats.org/officeDocument/2006/relationships/oleObject" Target="../embeddings/oleObject11.bin"/><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 Id="rId3" Type="http://schemas.openxmlformats.org/officeDocument/2006/relationships/oleObject" Target="../embeddings/oleObject9.bin"/><Relationship Id="rId2" Type="http://schemas.openxmlformats.org/officeDocument/2006/relationships/image" Target="../media/image11.wmf"/><Relationship Id="rId10" Type="http://schemas.openxmlformats.org/officeDocument/2006/relationships/vmlDrawing" Target="../drawings/vmlDrawing6.vml"/><Relationship Id="rId1" Type="http://schemas.openxmlformats.org/officeDocument/2006/relationships/oleObject" Target="../embeddings/oleObject8.bin"/></Relationships>
</file>

<file path=ppt/slides/_rels/slide140.xml.rels><?xml version="1.0" encoding="UTF-8" standalone="yes"?>
<Relationships xmlns="http://schemas.openxmlformats.org/package/2006/relationships"><Relationship Id="rId7" Type="http://schemas.openxmlformats.org/officeDocument/2006/relationships/vmlDrawing" Target="../drawings/vmlDrawing89.vml"/><Relationship Id="rId6" Type="http://schemas.openxmlformats.org/officeDocument/2006/relationships/slideLayout" Target="../slideLayouts/slideLayout7.xml"/><Relationship Id="rId5" Type="http://schemas.openxmlformats.org/officeDocument/2006/relationships/image" Target="../media/image264.wmf"/><Relationship Id="rId4" Type="http://schemas.openxmlformats.org/officeDocument/2006/relationships/oleObject" Target="../embeddings/oleObject269.bin"/><Relationship Id="rId3" Type="http://schemas.openxmlformats.org/officeDocument/2006/relationships/image" Target="../media/image263.jpeg"/><Relationship Id="rId2" Type="http://schemas.openxmlformats.org/officeDocument/2006/relationships/image" Target="../media/image262.wmf"/><Relationship Id="rId1" Type="http://schemas.openxmlformats.org/officeDocument/2006/relationships/oleObject" Target="../embeddings/oleObject268.bin"/></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5.pn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6.png"/></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7.png"/></Relationships>
</file>

<file path=ppt/slides/_rels/slide145.xml.rels><?xml version="1.0" encoding="UTF-8" standalone="yes"?>
<Relationships xmlns="http://schemas.openxmlformats.org/package/2006/relationships"><Relationship Id="rId7" Type="http://schemas.openxmlformats.org/officeDocument/2006/relationships/vmlDrawing" Target="../drawings/vmlDrawing90.vml"/><Relationship Id="rId6" Type="http://schemas.openxmlformats.org/officeDocument/2006/relationships/slideLayout" Target="../slideLayouts/slideLayout7.xml"/><Relationship Id="rId5" Type="http://schemas.openxmlformats.org/officeDocument/2006/relationships/image" Target="../media/image270.jpeg"/><Relationship Id="rId4" Type="http://schemas.openxmlformats.org/officeDocument/2006/relationships/image" Target="../media/image269.wmf"/><Relationship Id="rId3" Type="http://schemas.openxmlformats.org/officeDocument/2006/relationships/oleObject" Target="../embeddings/oleObject271.bin"/><Relationship Id="rId2" Type="http://schemas.openxmlformats.org/officeDocument/2006/relationships/image" Target="../media/image268.wmf"/><Relationship Id="rId1" Type="http://schemas.openxmlformats.org/officeDocument/2006/relationships/oleObject" Target="../embeddings/oleObject270.bin"/></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8" Type="http://schemas.openxmlformats.org/officeDocument/2006/relationships/vmlDrawing" Target="../drawings/vmlDrawing91.vml"/><Relationship Id="rId7" Type="http://schemas.openxmlformats.org/officeDocument/2006/relationships/slideLayout" Target="../slideLayouts/slideLayout7.xml"/><Relationship Id="rId6" Type="http://schemas.openxmlformats.org/officeDocument/2006/relationships/image" Target="../media/image273.wmf"/><Relationship Id="rId5" Type="http://schemas.openxmlformats.org/officeDocument/2006/relationships/oleObject" Target="../embeddings/oleObject274.bin"/><Relationship Id="rId4" Type="http://schemas.openxmlformats.org/officeDocument/2006/relationships/image" Target="../media/image272.wmf"/><Relationship Id="rId3" Type="http://schemas.openxmlformats.org/officeDocument/2006/relationships/oleObject" Target="../embeddings/oleObject273.bin"/><Relationship Id="rId2" Type="http://schemas.openxmlformats.org/officeDocument/2006/relationships/image" Target="../media/image271.wmf"/><Relationship Id="rId1" Type="http://schemas.openxmlformats.org/officeDocument/2006/relationships/oleObject" Target="../embeddings/oleObject272.bin"/></Relationships>
</file>

<file path=ppt/slides/_rels/slide149.xml.rels><?xml version="1.0" encoding="UTF-8" standalone="yes"?>
<Relationships xmlns="http://schemas.openxmlformats.org/package/2006/relationships"><Relationship Id="rId9" Type="http://schemas.openxmlformats.org/officeDocument/2006/relationships/oleObject" Target="../embeddings/oleObject279.bin"/><Relationship Id="rId8" Type="http://schemas.openxmlformats.org/officeDocument/2006/relationships/image" Target="../media/image277.wmf"/><Relationship Id="rId7" Type="http://schemas.openxmlformats.org/officeDocument/2006/relationships/oleObject" Target="../embeddings/oleObject278.bin"/><Relationship Id="rId6" Type="http://schemas.openxmlformats.org/officeDocument/2006/relationships/image" Target="../media/image276.wmf"/><Relationship Id="rId5" Type="http://schemas.openxmlformats.org/officeDocument/2006/relationships/oleObject" Target="../embeddings/oleObject277.bin"/><Relationship Id="rId4" Type="http://schemas.openxmlformats.org/officeDocument/2006/relationships/image" Target="../media/image275.wmf"/><Relationship Id="rId3" Type="http://schemas.openxmlformats.org/officeDocument/2006/relationships/oleObject" Target="../embeddings/oleObject276.bin"/><Relationship Id="rId2" Type="http://schemas.openxmlformats.org/officeDocument/2006/relationships/image" Target="../media/image274.wmf"/><Relationship Id="rId12" Type="http://schemas.openxmlformats.org/officeDocument/2006/relationships/vmlDrawing" Target="../drawings/vmlDrawing92.vml"/><Relationship Id="rId11" Type="http://schemas.openxmlformats.org/officeDocument/2006/relationships/slideLayout" Target="../slideLayouts/slideLayout7.xml"/><Relationship Id="rId10" Type="http://schemas.openxmlformats.org/officeDocument/2006/relationships/image" Target="../media/image278.wmf"/><Relationship Id="rId1" Type="http://schemas.openxmlformats.org/officeDocument/2006/relationships/oleObject" Target="../embeddings/oleObject275.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16.wmf"/><Relationship Id="rId3" Type="http://schemas.openxmlformats.org/officeDocument/2006/relationships/oleObject" Target="../embeddings/oleObject13.bin"/><Relationship Id="rId2" Type="http://schemas.openxmlformats.org/officeDocument/2006/relationships/image" Target="../media/image15.wmf"/><Relationship Id="rId1" Type="http://schemas.openxmlformats.org/officeDocument/2006/relationships/oleObject" Target="../embeddings/oleObject12.bin"/></Relationships>
</file>

<file path=ppt/slides/_rels/slide150.xml.rels><?xml version="1.0" encoding="UTF-8" standalone="yes"?>
<Relationships xmlns="http://schemas.openxmlformats.org/package/2006/relationships"><Relationship Id="rId8" Type="http://schemas.openxmlformats.org/officeDocument/2006/relationships/vmlDrawing" Target="../drawings/vmlDrawing93.vml"/><Relationship Id="rId7" Type="http://schemas.openxmlformats.org/officeDocument/2006/relationships/slideLayout" Target="../slideLayouts/slideLayout7.xml"/><Relationship Id="rId6" Type="http://schemas.openxmlformats.org/officeDocument/2006/relationships/image" Target="../media/image281.wmf"/><Relationship Id="rId5" Type="http://schemas.openxmlformats.org/officeDocument/2006/relationships/oleObject" Target="../embeddings/oleObject282.bin"/><Relationship Id="rId4" Type="http://schemas.openxmlformats.org/officeDocument/2006/relationships/image" Target="../media/image280.wmf"/><Relationship Id="rId3" Type="http://schemas.openxmlformats.org/officeDocument/2006/relationships/oleObject" Target="../embeddings/oleObject281.bin"/><Relationship Id="rId2" Type="http://schemas.openxmlformats.org/officeDocument/2006/relationships/image" Target="../media/image279.wmf"/><Relationship Id="rId1" Type="http://schemas.openxmlformats.org/officeDocument/2006/relationships/oleObject" Target="../embeddings/oleObject280.bin"/></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2.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3.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4.png"/></Relationships>
</file>

<file path=ppt/slides/_rels/slide157.xml.rels><?xml version="1.0" encoding="UTF-8" standalone="yes"?>
<Relationships xmlns="http://schemas.openxmlformats.org/package/2006/relationships"><Relationship Id="rId4" Type="http://schemas.openxmlformats.org/officeDocument/2006/relationships/vmlDrawing" Target="../drawings/vmlDrawing94.vml"/><Relationship Id="rId3" Type="http://schemas.openxmlformats.org/officeDocument/2006/relationships/slideLayout" Target="../slideLayouts/slideLayout7.xml"/><Relationship Id="rId2" Type="http://schemas.openxmlformats.org/officeDocument/2006/relationships/image" Target="../media/image285.wmf"/><Relationship Id="rId1" Type="http://schemas.openxmlformats.org/officeDocument/2006/relationships/oleObject" Target="../embeddings/oleObject283.bin"/></Relationships>
</file>

<file path=ppt/slides/_rels/slide158.xml.rels><?xml version="1.0" encoding="UTF-8" standalone="yes"?>
<Relationships xmlns="http://schemas.openxmlformats.org/package/2006/relationships"><Relationship Id="rId4" Type="http://schemas.openxmlformats.org/officeDocument/2006/relationships/vmlDrawing" Target="../drawings/vmlDrawing95.vml"/><Relationship Id="rId3" Type="http://schemas.openxmlformats.org/officeDocument/2006/relationships/slideLayout" Target="../slideLayouts/slideLayout7.xml"/><Relationship Id="rId2" Type="http://schemas.openxmlformats.org/officeDocument/2006/relationships/image" Target="../media/image286.wmf"/><Relationship Id="rId1" Type="http://schemas.openxmlformats.org/officeDocument/2006/relationships/oleObject" Target="../embeddings/oleObject284.bin"/></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20.wmf"/><Relationship Id="rId7" Type="http://schemas.openxmlformats.org/officeDocument/2006/relationships/oleObject" Target="../embeddings/oleObject17.bin"/><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 Id="rId3" Type="http://schemas.openxmlformats.org/officeDocument/2006/relationships/oleObject" Target="../embeddings/oleObject15.bin"/><Relationship Id="rId2" Type="http://schemas.openxmlformats.org/officeDocument/2006/relationships/image" Target="../media/image17.wmf"/><Relationship Id="rId12" Type="http://schemas.openxmlformats.org/officeDocument/2006/relationships/vmlDrawing" Target="../drawings/vmlDrawing8.vml"/><Relationship Id="rId11" Type="http://schemas.openxmlformats.org/officeDocument/2006/relationships/slideLayout" Target="../slideLayouts/slideLayout7.xml"/><Relationship Id="rId10" Type="http://schemas.openxmlformats.org/officeDocument/2006/relationships/image" Target="../media/image16.wmf"/><Relationship Id="rId1" Type="http://schemas.openxmlformats.org/officeDocument/2006/relationships/oleObject" Target="../embeddings/oleObject14.bin"/></Relationships>
</file>

<file path=ppt/slides/_rels/slide160.xml.rels><?xml version="1.0" encoding="UTF-8" standalone="yes"?>
<Relationships xmlns="http://schemas.openxmlformats.org/package/2006/relationships"><Relationship Id="rId4" Type="http://schemas.openxmlformats.org/officeDocument/2006/relationships/vmlDrawing" Target="../drawings/vmlDrawing96.vml"/><Relationship Id="rId3" Type="http://schemas.openxmlformats.org/officeDocument/2006/relationships/slideLayout" Target="../slideLayouts/slideLayout7.xml"/><Relationship Id="rId2" Type="http://schemas.openxmlformats.org/officeDocument/2006/relationships/image" Target="../media/image287.wmf"/><Relationship Id="rId1" Type="http://schemas.openxmlformats.org/officeDocument/2006/relationships/oleObject" Target="../embeddings/oleObject285.bin"/></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4" Type="http://schemas.openxmlformats.org/officeDocument/2006/relationships/vmlDrawing" Target="../drawings/vmlDrawing97.vml"/><Relationship Id="rId3" Type="http://schemas.openxmlformats.org/officeDocument/2006/relationships/slideLayout" Target="../slideLayouts/slideLayout7.xml"/><Relationship Id="rId2" Type="http://schemas.openxmlformats.org/officeDocument/2006/relationships/image" Target="../media/image288.wmf"/><Relationship Id="rId1" Type="http://schemas.openxmlformats.org/officeDocument/2006/relationships/oleObject" Target="../embeddings/oleObject286.bin"/></Relationships>
</file>

<file path=ppt/slides/_rels/slide163.xml.rels><?xml version="1.0" encoding="UTF-8" standalone="yes"?>
<Relationships xmlns="http://schemas.openxmlformats.org/package/2006/relationships"><Relationship Id="rId4" Type="http://schemas.openxmlformats.org/officeDocument/2006/relationships/vmlDrawing" Target="../drawings/vmlDrawing98.vml"/><Relationship Id="rId3" Type="http://schemas.openxmlformats.org/officeDocument/2006/relationships/slideLayout" Target="../slideLayouts/slideLayout7.xml"/><Relationship Id="rId2" Type="http://schemas.openxmlformats.org/officeDocument/2006/relationships/image" Target="../media/image289.wmf"/><Relationship Id="rId1" Type="http://schemas.openxmlformats.org/officeDocument/2006/relationships/oleObject" Target="../embeddings/oleObject287.bin"/></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0.png"/></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wmf"/><Relationship Id="rId7" Type="http://schemas.openxmlformats.org/officeDocument/2006/relationships/oleObject" Target="../embeddings/oleObject22.bin"/><Relationship Id="rId6" Type="http://schemas.openxmlformats.org/officeDocument/2006/relationships/image" Target="../media/image23.wmf"/><Relationship Id="rId5" Type="http://schemas.openxmlformats.org/officeDocument/2006/relationships/oleObject" Target="../embeddings/oleObject21.bin"/><Relationship Id="rId4" Type="http://schemas.openxmlformats.org/officeDocument/2006/relationships/image" Target="../media/image22.wmf"/><Relationship Id="rId3" Type="http://schemas.openxmlformats.org/officeDocument/2006/relationships/oleObject" Target="../embeddings/oleObject20.bin"/><Relationship Id="rId2" Type="http://schemas.openxmlformats.org/officeDocument/2006/relationships/image" Target="../media/image21.wmf"/><Relationship Id="rId10" Type="http://schemas.openxmlformats.org/officeDocument/2006/relationships/vmlDrawing" Target="../drawings/vmlDrawing9.vml"/><Relationship Id="rId1"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jpeg"/><Relationship Id="rId1" Type="http://schemas.openxmlformats.org/officeDocument/2006/relationships/image" Target="../media/image2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15.wmf"/><Relationship Id="rId7" Type="http://schemas.openxmlformats.org/officeDocument/2006/relationships/oleObject" Target="../embeddings/oleObject26.bin"/><Relationship Id="rId6" Type="http://schemas.openxmlformats.org/officeDocument/2006/relationships/image" Target="../media/image22.wmf"/><Relationship Id="rId5" Type="http://schemas.openxmlformats.org/officeDocument/2006/relationships/oleObject" Target="../embeddings/oleObject25.bin"/><Relationship Id="rId4" Type="http://schemas.openxmlformats.org/officeDocument/2006/relationships/image" Target="../media/image28.wmf"/><Relationship Id="rId3" Type="http://schemas.openxmlformats.org/officeDocument/2006/relationships/oleObject" Target="../embeddings/oleObject24.bin"/><Relationship Id="rId2" Type="http://schemas.openxmlformats.org/officeDocument/2006/relationships/image" Target="../media/image27.wmf"/><Relationship Id="rId14" Type="http://schemas.openxmlformats.org/officeDocument/2006/relationships/vmlDrawing" Target="../drawings/vmlDrawing10.vml"/><Relationship Id="rId13" Type="http://schemas.openxmlformats.org/officeDocument/2006/relationships/slideLayout" Target="../slideLayouts/slideLayout7.xml"/><Relationship Id="rId12" Type="http://schemas.openxmlformats.org/officeDocument/2006/relationships/image" Target="../media/image30.wmf"/><Relationship Id="rId11" Type="http://schemas.openxmlformats.org/officeDocument/2006/relationships/oleObject" Target="../embeddings/oleObject28.bin"/><Relationship Id="rId10" Type="http://schemas.openxmlformats.org/officeDocument/2006/relationships/image" Target="../media/image29.wmf"/><Relationship Id="rId1" Type="http://schemas.openxmlformats.org/officeDocument/2006/relationships/oleObject" Target="../embeddings/oleObject23.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1.wmf"/><Relationship Id="rId7" Type="http://schemas.openxmlformats.org/officeDocument/2006/relationships/oleObject" Target="../embeddings/oleObject32.bin"/><Relationship Id="rId6" Type="http://schemas.openxmlformats.org/officeDocument/2006/relationships/image" Target="../media/image29.wmf"/><Relationship Id="rId5" Type="http://schemas.openxmlformats.org/officeDocument/2006/relationships/oleObject" Target="../embeddings/oleObject31.bin"/><Relationship Id="rId4" Type="http://schemas.openxmlformats.org/officeDocument/2006/relationships/image" Target="../media/image15.wmf"/><Relationship Id="rId3" Type="http://schemas.openxmlformats.org/officeDocument/2006/relationships/oleObject" Target="../embeddings/oleObject30.bin"/><Relationship Id="rId2" Type="http://schemas.openxmlformats.org/officeDocument/2006/relationships/image" Target="../media/image28.wmf"/><Relationship Id="rId14" Type="http://schemas.openxmlformats.org/officeDocument/2006/relationships/vmlDrawing" Target="../drawings/vmlDrawing11.vml"/><Relationship Id="rId13" Type="http://schemas.openxmlformats.org/officeDocument/2006/relationships/slideLayout" Target="../slideLayouts/slideLayout7.xml"/><Relationship Id="rId12" Type="http://schemas.openxmlformats.org/officeDocument/2006/relationships/image" Target="../media/image33.wmf"/><Relationship Id="rId11" Type="http://schemas.openxmlformats.org/officeDocument/2006/relationships/oleObject" Target="../embeddings/oleObject34.bin"/><Relationship Id="rId10" Type="http://schemas.openxmlformats.org/officeDocument/2006/relationships/image" Target="../media/image32.wmf"/><Relationship Id="rId1" Type="http://schemas.openxmlformats.org/officeDocument/2006/relationships/oleObject" Target="../embeddings/oleObject29.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7.xml"/><Relationship Id="rId6" Type="http://schemas.openxmlformats.org/officeDocument/2006/relationships/image" Target="../media/image36.wmf"/><Relationship Id="rId5" Type="http://schemas.openxmlformats.org/officeDocument/2006/relationships/oleObject" Target="../embeddings/oleObject37.bin"/><Relationship Id="rId4" Type="http://schemas.openxmlformats.org/officeDocument/2006/relationships/image" Target="../media/image35.wmf"/><Relationship Id="rId3" Type="http://schemas.openxmlformats.org/officeDocument/2006/relationships/oleObject" Target="../embeddings/oleObject36.bin"/><Relationship Id="rId2" Type="http://schemas.openxmlformats.org/officeDocument/2006/relationships/image" Target="../media/image34.wmf"/><Relationship Id="rId1" Type="http://schemas.openxmlformats.org/officeDocument/2006/relationships/oleObject" Target="../embeddings/oleObject35.bin"/></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7.xml"/><Relationship Id="rId6" Type="http://schemas.openxmlformats.org/officeDocument/2006/relationships/image" Target="../media/image39.wmf"/><Relationship Id="rId5" Type="http://schemas.openxmlformats.org/officeDocument/2006/relationships/oleObject" Target="../embeddings/oleObject40.bin"/><Relationship Id="rId4" Type="http://schemas.openxmlformats.org/officeDocument/2006/relationships/image" Target="../media/image38.wmf"/><Relationship Id="rId3" Type="http://schemas.openxmlformats.org/officeDocument/2006/relationships/oleObject" Target="../embeddings/oleObject39.bin"/><Relationship Id="rId2" Type="http://schemas.openxmlformats.org/officeDocument/2006/relationships/image" Target="../media/image37.wmf"/><Relationship Id="rId1" Type="http://schemas.openxmlformats.org/officeDocument/2006/relationships/oleObject" Target="../embeddings/oleObject38.bin"/></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3.wmf"/><Relationship Id="rId7" Type="http://schemas.openxmlformats.org/officeDocument/2006/relationships/oleObject" Target="../embeddings/oleObject44.bin"/><Relationship Id="rId6" Type="http://schemas.openxmlformats.org/officeDocument/2006/relationships/image" Target="../media/image42.wmf"/><Relationship Id="rId5" Type="http://schemas.openxmlformats.org/officeDocument/2006/relationships/oleObject" Target="../embeddings/oleObject43.bin"/><Relationship Id="rId4" Type="http://schemas.openxmlformats.org/officeDocument/2006/relationships/image" Target="../media/image41.wmf"/><Relationship Id="rId3" Type="http://schemas.openxmlformats.org/officeDocument/2006/relationships/oleObject" Target="../embeddings/oleObject42.bin"/><Relationship Id="rId2" Type="http://schemas.openxmlformats.org/officeDocument/2006/relationships/image" Target="../media/image40.wmf"/><Relationship Id="rId10" Type="http://schemas.openxmlformats.org/officeDocument/2006/relationships/vmlDrawing" Target="../drawings/vmlDrawing14.vml"/><Relationship Id="rId1" Type="http://schemas.openxmlformats.org/officeDocument/2006/relationships/oleObject" Target="../embeddings/oleObject41.bin"/></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slideLayout" Target="../slideLayouts/slideLayout7.xml"/><Relationship Id="rId5" Type="http://schemas.openxmlformats.org/officeDocument/2006/relationships/image" Target="../media/image46.jpeg"/><Relationship Id="rId4" Type="http://schemas.openxmlformats.org/officeDocument/2006/relationships/image" Target="../media/image45.wmf"/><Relationship Id="rId3" Type="http://schemas.openxmlformats.org/officeDocument/2006/relationships/oleObject" Target="../embeddings/oleObject46.bin"/><Relationship Id="rId2" Type="http://schemas.openxmlformats.org/officeDocument/2006/relationships/image" Target="../media/image44.wmf"/><Relationship Id="rId1" Type="http://schemas.openxmlformats.org/officeDocument/2006/relationships/oleObject" Target="../embeddings/oleObject45.bin"/></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0.wmf"/><Relationship Id="rId7" Type="http://schemas.openxmlformats.org/officeDocument/2006/relationships/oleObject" Target="../embeddings/oleObject50.bin"/><Relationship Id="rId6" Type="http://schemas.openxmlformats.org/officeDocument/2006/relationships/image" Target="../media/image49.wmf"/><Relationship Id="rId5" Type="http://schemas.openxmlformats.org/officeDocument/2006/relationships/oleObject" Target="../embeddings/oleObject49.bin"/><Relationship Id="rId4" Type="http://schemas.openxmlformats.org/officeDocument/2006/relationships/image" Target="../media/image48.wmf"/><Relationship Id="rId3" Type="http://schemas.openxmlformats.org/officeDocument/2006/relationships/oleObject" Target="../embeddings/oleObject48.bin"/><Relationship Id="rId2" Type="http://schemas.openxmlformats.org/officeDocument/2006/relationships/image" Target="../media/image47.wmf"/><Relationship Id="rId10" Type="http://schemas.openxmlformats.org/officeDocument/2006/relationships/vmlDrawing" Target="../drawings/vmlDrawing16.vml"/><Relationship Id="rId1" Type="http://schemas.openxmlformats.org/officeDocument/2006/relationships/oleObject" Target="../embeddings/oleObject47.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image" Target="../media/image40.wmf"/><Relationship Id="rId7" Type="http://schemas.openxmlformats.org/officeDocument/2006/relationships/oleObject" Target="../embeddings/oleObject54.bin"/><Relationship Id="rId6" Type="http://schemas.openxmlformats.org/officeDocument/2006/relationships/image" Target="../media/image53.wmf"/><Relationship Id="rId5" Type="http://schemas.openxmlformats.org/officeDocument/2006/relationships/oleObject" Target="../embeddings/oleObject53.bin"/><Relationship Id="rId4" Type="http://schemas.openxmlformats.org/officeDocument/2006/relationships/image" Target="../media/image52.wmf"/><Relationship Id="rId3" Type="http://schemas.openxmlformats.org/officeDocument/2006/relationships/oleObject" Target="../embeddings/oleObject52.bin"/><Relationship Id="rId2" Type="http://schemas.openxmlformats.org/officeDocument/2006/relationships/image" Target="../media/image51.wmf"/><Relationship Id="rId11" Type="http://schemas.openxmlformats.org/officeDocument/2006/relationships/vmlDrawing" Target="../drawings/vmlDrawing17.vml"/><Relationship Id="rId10" Type="http://schemas.openxmlformats.org/officeDocument/2006/relationships/slideLayout" Target="../slideLayouts/slideLayout7.xml"/><Relationship Id="rId1" Type="http://schemas.openxmlformats.org/officeDocument/2006/relationships/oleObject" Target="../embeddings/oleObject51.bin"/></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7.wmf"/><Relationship Id="rId7" Type="http://schemas.openxmlformats.org/officeDocument/2006/relationships/oleObject" Target="../embeddings/oleObject59.bin"/><Relationship Id="rId6" Type="http://schemas.openxmlformats.org/officeDocument/2006/relationships/image" Target="../media/image56.wmf"/><Relationship Id="rId5" Type="http://schemas.openxmlformats.org/officeDocument/2006/relationships/oleObject" Target="../embeddings/oleObject58.bin"/><Relationship Id="rId4" Type="http://schemas.openxmlformats.org/officeDocument/2006/relationships/image" Target="../media/image55.wmf"/><Relationship Id="rId3" Type="http://schemas.openxmlformats.org/officeDocument/2006/relationships/oleObject" Target="../embeddings/oleObject57.bin"/><Relationship Id="rId2" Type="http://schemas.openxmlformats.org/officeDocument/2006/relationships/image" Target="../media/image54.wmf"/><Relationship Id="rId10" Type="http://schemas.openxmlformats.org/officeDocument/2006/relationships/vmlDrawing" Target="../drawings/vmlDrawing18.vml"/><Relationship Id="rId1" Type="http://schemas.openxmlformats.org/officeDocument/2006/relationships/oleObject" Target="../embeddings/oleObject5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58.wmf"/><Relationship Id="rId1" Type="http://schemas.openxmlformats.org/officeDocument/2006/relationships/oleObject" Target="../embeddings/oleObject60.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59.wmf"/><Relationship Id="rId1" Type="http://schemas.openxmlformats.org/officeDocument/2006/relationships/oleObject" Target="../embeddings/oleObject6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7.xml"/><Relationship Id="rId2" Type="http://schemas.openxmlformats.org/officeDocument/2006/relationships/image" Target="../media/image60.wmf"/><Relationship Id="rId1" Type="http://schemas.openxmlformats.org/officeDocument/2006/relationships/oleObject" Target="../embeddings/oleObject62.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61.wmf"/><Relationship Id="rId1" Type="http://schemas.openxmlformats.org/officeDocument/2006/relationships/oleObject" Target="../embeddings/oleObject6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68.bin"/><Relationship Id="rId8" Type="http://schemas.openxmlformats.org/officeDocument/2006/relationships/image" Target="../media/image65.wmf"/><Relationship Id="rId7" Type="http://schemas.openxmlformats.org/officeDocument/2006/relationships/oleObject" Target="../embeddings/oleObject67.bin"/><Relationship Id="rId6" Type="http://schemas.openxmlformats.org/officeDocument/2006/relationships/image" Target="../media/image64.wmf"/><Relationship Id="rId5" Type="http://schemas.openxmlformats.org/officeDocument/2006/relationships/oleObject" Target="../embeddings/oleObject66.bin"/><Relationship Id="rId4" Type="http://schemas.openxmlformats.org/officeDocument/2006/relationships/image" Target="../media/image63.wmf"/><Relationship Id="rId3" Type="http://schemas.openxmlformats.org/officeDocument/2006/relationships/oleObject" Target="../embeddings/oleObject65.bin"/><Relationship Id="rId2" Type="http://schemas.openxmlformats.org/officeDocument/2006/relationships/image" Target="../media/image62.wmf"/><Relationship Id="rId16" Type="http://schemas.openxmlformats.org/officeDocument/2006/relationships/vmlDrawing" Target="../drawings/vmlDrawing23.vml"/><Relationship Id="rId15" Type="http://schemas.openxmlformats.org/officeDocument/2006/relationships/slideLayout" Target="../slideLayouts/slideLayout7.xml"/><Relationship Id="rId14" Type="http://schemas.openxmlformats.org/officeDocument/2006/relationships/image" Target="../media/image68.wmf"/><Relationship Id="rId13" Type="http://schemas.openxmlformats.org/officeDocument/2006/relationships/oleObject" Target="../embeddings/oleObject70.bin"/><Relationship Id="rId12" Type="http://schemas.openxmlformats.org/officeDocument/2006/relationships/image" Target="../media/image67.wmf"/><Relationship Id="rId11" Type="http://schemas.openxmlformats.org/officeDocument/2006/relationships/oleObject" Target="../embeddings/oleObject69.bin"/><Relationship Id="rId10" Type="http://schemas.openxmlformats.org/officeDocument/2006/relationships/image" Target="../media/image66.wmf"/><Relationship Id="rId1" Type="http://schemas.openxmlformats.org/officeDocument/2006/relationships/oleObject" Target="../embeddings/oleObject64.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75.bin"/><Relationship Id="rId8" Type="http://schemas.openxmlformats.org/officeDocument/2006/relationships/image" Target="../media/image72.wmf"/><Relationship Id="rId7" Type="http://schemas.openxmlformats.org/officeDocument/2006/relationships/oleObject" Target="../embeddings/oleObject74.bin"/><Relationship Id="rId6" Type="http://schemas.openxmlformats.org/officeDocument/2006/relationships/image" Target="../media/image71.wmf"/><Relationship Id="rId5" Type="http://schemas.openxmlformats.org/officeDocument/2006/relationships/oleObject" Target="../embeddings/oleObject73.bin"/><Relationship Id="rId4" Type="http://schemas.openxmlformats.org/officeDocument/2006/relationships/image" Target="../media/image70.wmf"/><Relationship Id="rId3" Type="http://schemas.openxmlformats.org/officeDocument/2006/relationships/oleObject" Target="../embeddings/oleObject72.bin"/><Relationship Id="rId2" Type="http://schemas.openxmlformats.org/officeDocument/2006/relationships/image" Target="../media/image69.wmf"/><Relationship Id="rId16" Type="http://schemas.openxmlformats.org/officeDocument/2006/relationships/vmlDrawing" Target="../drawings/vmlDrawing24.vml"/><Relationship Id="rId15" Type="http://schemas.openxmlformats.org/officeDocument/2006/relationships/slideLayout" Target="../slideLayouts/slideLayout7.xml"/><Relationship Id="rId14" Type="http://schemas.openxmlformats.org/officeDocument/2006/relationships/image" Target="../media/image75.wmf"/><Relationship Id="rId13" Type="http://schemas.openxmlformats.org/officeDocument/2006/relationships/oleObject" Target="../embeddings/oleObject77.bin"/><Relationship Id="rId12" Type="http://schemas.openxmlformats.org/officeDocument/2006/relationships/image" Target="../media/image74.wmf"/><Relationship Id="rId11" Type="http://schemas.openxmlformats.org/officeDocument/2006/relationships/oleObject" Target="../embeddings/oleObject76.bin"/><Relationship Id="rId10" Type="http://schemas.openxmlformats.org/officeDocument/2006/relationships/image" Target="../media/image73.wmf"/><Relationship Id="rId1" Type="http://schemas.openxmlformats.org/officeDocument/2006/relationships/oleObject" Target="../embeddings/oleObject71.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82.bin"/><Relationship Id="rId8" Type="http://schemas.openxmlformats.org/officeDocument/2006/relationships/image" Target="../media/image79.wmf"/><Relationship Id="rId7" Type="http://schemas.openxmlformats.org/officeDocument/2006/relationships/oleObject" Target="../embeddings/oleObject81.bin"/><Relationship Id="rId6" Type="http://schemas.openxmlformats.org/officeDocument/2006/relationships/image" Target="../media/image78.wmf"/><Relationship Id="rId5" Type="http://schemas.openxmlformats.org/officeDocument/2006/relationships/oleObject" Target="../embeddings/oleObject80.bin"/><Relationship Id="rId4" Type="http://schemas.openxmlformats.org/officeDocument/2006/relationships/image" Target="../media/image77.wmf"/><Relationship Id="rId3" Type="http://schemas.openxmlformats.org/officeDocument/2006/relationships/oleObject" Target="../embeddings/oleObject79.bin"/><Relationship Id="rId2" Type="http://schemas.openxmlformats.org/officeDocument/2006/relationships/image" Target="../media/image76.wmf"/><Relationship Id="rId12" Type="http://schemas.openxmlformats.org/officeDocument/2006/relationships/vmlDrawing" Target="../drawings/vmlDrawing25.vml"/><Relationship Id="rId11" Type="http://schemas.openxmlformats.org/officeDocument/2006/relationships/slideLayout" Target="../slideLayouts/slideLayout7.xml"/><Relationship Id="rId10" Type="http://schemas.openxmlformats.org/officeDocument/2006/relationships/image" Target="../media/image80.wmf"/><Relationship Id="rId1" Type="http://schemas.openxmlformats.org/officeDocument/2006/relationships/oleObject" Target="../embeddings/oleObject78.bin"/></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7.xml"/><Relationship Id="rId4" Type="http://schemas.openxmlformats.org/officeDocument/2006/relationships/image" Target="../media/image22.wmf"/><Relationship Id="rId3" Type="http://schemas.openxmlformats.org/officeDocument/2006/relationships/oleObject" Target="../embeddings/oleObject84.bin"/><Relationship Id="rId2" Type="http://schemas.openxmlformats.org/officeDocument/2006/relationships/image" Target="../media/image81.wmf"/><Relationship Id="rId1" Type="http://schemas.openxmlformats.org/officeDocument/2006/relationships/oleObject" Target="../embeddings/oleObject83.bin"/></Relationships>
</file>

<file path=ppt/slides/_rels/slide45.xml.rels><?xml version="1.0" encoding="UTF-8" standalone="yes"?>
<Relationships xmlns="http://schemas.openxmlformats.org/package/2006/relationships"><Relationship Id="rId9" Type="http://schemas.openxmlformats.org/officeDocument/2006/relationships/vmlDrawing" Target="../drawings/vmlDrawing27.vml"/><Relationship Id="rId8" Type="http://schemas.openxmlformats.org/officeDocument/2006/relationships/slideLayout" Target="../slideLayouts/slideLayout7.xml"/><Relationship Id="rId7" Type="http://schemas.openxmlformats.org/officeDocument/2006/relationships/image" Target="../media/image86.wmf"/><Relationship Id="rId6" Type="http://schemas.openxmlformats.org/officeDocument/2006/relationships/oleObject" Target="../embeddings/oleObject86.bin"/><Relationship Id="rId5" Type="http://schemas.openxmlformats.org/officeDocument/2006/relationships/image" Target="../media/image85.jpeg"/><Relationship Id="rId4" Type="http://schemas.openxmlformats.org/officeDocument/2006/relationships/image" Target="../media/image84.jpeg"/><Relationship Id="rId3" Type="http://schemas.openxmlformats.org/officeDocument/2006/relationships/image" Target="../media/image83.wmf"/><Relationship Id="rId2" Type="http://schemas.openxmlformats.org/officeDocument/2006/relationships/oleObject" Target="../embeddings/oleObject85.bin"/><Relationship Id="rId1" Type="http://schemas.openxmlformats.org/officeDocument/2006/relationships/image" Target="../media/image82.jpeg"/></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7.xml"/><Relationship Id="rId4" Type="http://schemas.openxmlformats.org/officeDocument/2006/relationships/image" Target="../media/image88.wmf"/><Relationship Id="rId3" Type="http://schemas.openxmlformats.org/officeDocument/2006/relationships/oleObject" Target="../embeddings/oleObject88.bin"/><Relationship Id="rId2" Type="http://schemas.openxmlformats.org/officeDocument/2006/relationships/image" Target="../media/image87.wmf"/><Relationship Id="rId1" Type="http://schemas.openxmlformats.org/officeDocument/2006/relationships/oleObject" Target="../embeddings/oleObject87.bin"/></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2.wmf"/><Relationship Id="rId7" Type="http://schemas.openxmlformats.org/officeDocument/2006/relationships/oleObject" Target="../embeddings/oleObject92.bin"/><Relationship Id="rId6" Type="http://schemas.openxmlformats.org/officeDocument/2006/relationships/image" Target="../media/image91.wmf"/><Relationship Id="rId5" Type="http://schemas.openxmlformats.org/officeDocument/2006/relationships/oleObject" Target="../embeddings/oleObject91.bin"/><Relationship Id="rId4" Type="http://schemas.openxmlformats.org/officeDocument/2006/relationships/image" Target="../media/image90.wmf"/><Relationship Id="rId3" Type="http://schemas.openxmlformats.org/officeDocument/2006/relationships/oleObject" Target="../embeddings/oleObject90.bin"/><Relationship Id="rId2" Type="http://schemas.openxmlformats.org/officeDocument/2006/relationships/image" Target="../media/image89.wmf"/><Relationship Id="rId10" Type="http://schemas.openxmlformats.org/officeDocument/2006/relationships/vmlDrawing" Target="../drawings/vmlDrawing29.vml"/><Relationship Id="rId1" Type="http://schemas.openxmlformats.org/officeDocument/2006/relationships/oleObject" Target="../embeddings/oleObject89.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97.bin"/><Relationship Id="rId8" Type="http://schemas.openxmlformats.org/officeDocument/2006/relationships/image" Target="../media/image96.wmf"/><Relationship Id="rId7" Type="http://schemas.openxmlformats.org/officeDocument/2006/relationships/oleObject" Target="../embeddings/oleObject96.bin"/><Relationship Id="rId6" Type="http://schemas.openxmlformats.org/officeDocument/2006/relationships/image" Target="../media/image95.wmf"/><Relationship Id="rId5" Type="http://schemas.openxmlformats.org/officeDocument/2006/relationships/oleObject" Target="../embeddings/oleObject95.bin"/><Relationship Id="rId4" Type="http://schemas.openxmlformats.org/officeDocument/2006/relationships/image" Target="../media/image94.wmf"/><Relationship Id="rId3" Type="http://schemas.openxmlformats.org/officeDocument/2006/relationships/oleObject" Target="../embeddings/oleObject94.bin"/><Relationship Id="rId2" Type="http://schemas.openxmlformats.org/officeDocument/2006/relationships/image" Target="../media/image93.wmf"/><Relationship Id="rId16" Type="http://schemas.openxmlformats.org/officeDocument/2006/relationships/vmlDrawing" Target="../drawings/vmlDrawing30.vml"/><Relationship Id="rId15" Type="http://schemas.openxmlformats.org/officeDocument/2006/relationships/slideLayout" Target="../slideLayouts/slideLayout7.xml"/><Relationship Id="rId14" Type="http://schemas.openxmlformats.org/officeDocument/2006/relationships/image" Target="../media/image99.wmf"/><Relationship Id="rId13" Type="http://schemas.openxmlformats.org/officeDocument/2006/relationships/oleObject" Target="../embeddings/oleObject99.bin"/><Relationship Id="rId12" Type="http://schemas.openxmlformats.org/officeDocument/2006/relationships/image" Target="../media/image98.wmf"/><Relationship Id="rId11" Type="http://schemas.openxmlformats.org/officeDocument/2006/relationships/oleObject" Target="../embeddings/oleObject98.bin"/><Relationship Id="rId10" Type="http://schemas.openxmlformats.org/officeDocument/2006/relationships/image" Target="../media/image97.wmf"/><Relationship Id="rId1" Type="http://schemas.openxmlformats.org/officeDocument/2006/relationships/oleObject" Target="../embeddings/oleObject93.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04.bin"/><Relationship Id="rId8" Type="http://schemas.openxmlformats.org/officeDocument/2006/relationships/image" Target="../media/image103.wmf"/><Relationship Id="rId7" Type="http://schemas.openxmlformats.org/officeDocument/2006/relationships/oleObject" Target="../embeddings/oleObject103.bin"/><Relationship Id="rId6" Type="http://schemas.openxmlformats.org/officeDocument/2006/relationships/image" Target="../media/image102.wmf"/><Relationship Id="rId5" Type="http://schemas.openxmlformats.org/officeDocument/2006/relationships/oleObject" Target="../embeddings/oleObject102.bin"/><Relationship Id="rId4" Type="http://schemas.openxmlformats.org/officeDocument/2006/relationships/image" Target="../media/image101.wmf"/><Relationship Id="rId3" Type="http://schemas.openxmlformats.org/officeDocument/2006/relationships/oleObject" Target="../embeddings/oleObject101.bin"/><Relationship Id="rId2" Type="http://schemas.openxmlformats.org/officeDocument/2006/relationships/image" Target="../media/image100.wmf"/><Relationship Id="rId12" Type="http://schemas.openxmlformats.org/officeDocument/2006/relationships/vmlDrawing" Target="../drawings/vmlDrawing31.vml"/><Relationship Id="rId11" Type="http://schemas.openxmlformats.org/officeDocument/2006/relationships/slideLayout" Target="../slideLayouts/slideLayout7.xml"/><Relationship Id="rId10" Type="http://schemas.openxmlformats.org/officeDocument/2006/relationships/image" Target="../media/image104.wmf"/><Relationship Id="rId1" Type="http://schemas.openxmlformats.org/officeDocument/2006/relationships/oleObject" Target="../embeddings/oleObject10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7.xml"/><Relationship Id="rId4" Type="http://schemas.openxmlformats.org/officeDocument/2006/relationships/image" Target="../media/image106.wmf"/><Relationship Id="rId3" Type="http://schemas.openxmlformats.org/officeDocument/2006/relationships/oleObject" Target="../embeddings/oleObject106.bin"/><Relationship Id="rId2" Type="http://schemas.openxmlformats.org/officeDocument/2006/relationships/image" Target="../media/image105.wmf"/><Relationship Id="rId1" Type="http://schemas.openxmlformats.org/officeDocument/2006/relationships/oleObject" Target="../embeddings/oleObject105.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9.wmf"/><Relationship Id="rId7" Type="http://schemas.openxmlformats.org/officeDocument/2006/relationships/oleObject" Target="../embeddings/oleObject110.bin"/><Relationship Id="rId6" Type="http://schemas.openxmlformats.org/officeDocument/2006/relationships/image" Target="../media/image108.wmf"/><Relationship Id="rId5" Type="http://schemas.openxmlformats.org/officeDocument/2006/relationships/oleObject" Target="../embeddings/oleObject109.bin"/><Relationship Id="rId4" Type="http://schemas.openxmlformats.org/officeDocument/2006/relationships/image" Target="../media/image107.wmf"/><Relationship Id="rId3" Type="http://schemas.openxmlformats.org/officeDocument/2006/relationships/oleObject" Target="../embeddings/oleObject108.bin"/><Relationship Id="rId2" Type="http://schemas.openxmlformats.org/officeDocument/2006/relationships/image" Target="../media/image20.wmf"/><Relationship Id="rId10" Type="http://schemas.openxmlformats.org/officeDocument/2006/relationships/vmlDrawing" Target="../drawings/vmlDrawing33.vml"/><Relationship Id="rId1" Type="http://schemas.openxmlformats.org/officeDocument/2006/relationships/oleObject" Target="../embeddings/oleObject107.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15.bin"/><Relationship Id="rId8" Type="http://schemas.openxmlformats.org/officeDocument/2006/relationships/image" Target="../media/image112.wmf"/><Relationship Id="rId7" Type="http://schemas.openxmlformats.org/officeDocument/2006/relationships/oleObject" Target="../embeddings/oleObject114.bin"/><Relationship Id="rId6" Type="http://schemas.openxmlformats.org/officeDocument/2006/relationships/image" Target="../media/image111.wmf"/><Relationship Id="rId5" Type="http://schemas.openxmlformats.org/officeDocument/2006/relationships/oleObject" Target="../embeddings/oleObject113.bin"/><Relationship Id="rId4" Type="http://schemas.openxmlformats.org/officeDocument/2006/relationships/image" Target="../media/image110.wmf"/><Relationship Id="rId3" Type="http://schemas.openxmlformats.org/officeDocument/2006/relationships/oleObject" Target="../embeddings/oleObject112.bin"/><Relationship Id="rId2" Type="http://schemas.openxmlformats.org/officeDocument/2006/relationships/image" Target="../media/image20.wmf"/><Relationship Id="rId14" Type="http://schemas.openxmlformats.org/officeDocument/2006/relationships/vmlDrawing" Target="../drawings/vmlDrawing34.vml"/><Relationship Id="rId13" Type="http://schemas.openxmlformats.org/officeDocument/2006/relationships/slideLayout" Target="../slideLayouts/slideLayout7.xml"/><Relationship Id="rId12" Type="http://schemas.openxmlformats.org/officeDocument/2006/relationships/image" Target="../media/image114.wmf"/><Relationship Id="rId11" Type="http://schemas.openxmlformats.org/officeDocument/2006/relationships/oleObject" Target="../embeddings/oleObject116.bin"/><Relationship Id="rId10" Type="http://schemas.openxmlformats.org/officeDocument/2006/relationships/image" Target="../media/image113.wmf"/><Relationship Id="rId1" Type="http://schemas.openxmlformats.org/officeDocument/2006/relationships/oleObject" Target="../embeddings/oleObject111.bin"/></Relationships>
</file>

<file path=ppt/slides/_rels/slide54.xml.rels><?xml version="1.0" encoding="UTF-8" standalone="yes"?>
<Relationships xmlns="http://schemas.openxmlformats.org/package/2006/relationships"><Relationship Id="rId8" Type="http://schemas.openxmlformats.org/officeDocument/2006/relationships/vmlDrawing" Target="../drawings/vmlDrawing35.vml"/><Relationship Id="rId7" Type="http://schemas.openxmlformats.org/officeDocument/2006/relationships/slideLayout" Target="../slideLayouts/slideLayout7.xml"/><Relationship Id="rId6" Type="http://schemas.openxmlformats.org/officeDocument/2006/relationships/image" Target="../media/image117.wmf"/><Relationship Id="rId5" Type="http://schemas.openxmlformats.org/officeDocument/2006/relationships/oleObject" Target="../embeddings/oleObject119.bin"/><Relationship Id="rId4" Type="http://schemas.openxmlformats.org/officeDocument/2006/relationships/image" Target="../media/image116.wmf"/><Relationship Id="rId3" Type="http://schemas.openxmlformats.org/officeDocument/2006/relationships/oleObject" Target="../embeddings/oleObject118.bin"/><Relationship Id="rId2" Type="http://schemas.openxmlformats.org/officeDocument/2006/relationships/image" Target="../media/image115.wmf"/><Relationship Id="rId1" Type="http://schemas.openxmlformats.org/officeDocument/2006/relationships/oleObject" Target="../embeddings/oleObject117.bin"/></Relationships>
</file>

<file path=ppt/slides/_rels/slide55.xml.rels><?xml version="1.0" encoding="UTF-8" standalone="yes"?>
<Relationships xmlns="http://schemas.openxmlformats.org/package/2006/relationships"><Relationship Id="rId8" Type="http://schemas.openxmlformats.org/officeDocument/2006/relationships/vmlDrawing" Target="../drawings/vmlDrawing36.vml"/><Relationship Id="rId7" Type="http://schemas.openxmlformats.org/officeDocument/2006/relationships/slideLayout" Target="../slideLayouts/slideLayout7.xml"/><Relationship Id="rId6" Type="http://schemas.openxmlformats.org/officeDocument/2006/relationships/image" Target="../media/image120.wmf"/><Relationship Id="rId5" Type="http://schemas.openxmlformats.org/officeDocument/2006/relationships/oleObject" Target="../embeddings/oleObject122.bin"/><Relationship Id="rId4" Type="http://schemas.openxmlformats.org/officeDocument/2006/relationships/image" Target="../media/image119.wmf"/><Relationship Id="rId3" Type="http://schemas.openxmlformats.org/officeDocument/2006/relationships/oleObject" Target="../embeddings/oleObject121.bin"/><Relationship Id="rId2" Type="http://schemas.openxmlformats.org/officeDocument/2006/relationships/image" Target="../media/image118.wmf"/><Relationship Id="rId1" Type="http://schemas.openxmlformats.org/officeDocument/2006/relationships/oleObject" Target="../embeddings/oleObject120.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127.bin"/><Relationship Id="rId8" Type="http://schemas.openxmlformats.org/officeDocument/2006/relationships/image" Target="../media/image124.wmf"/><Relationship Id="rId7" Type="http://schemas.openxmlformats.org/officeDocument/2006/relationships/oleObject" Target="../embeddings/oleObject126.bin"/><Relationship Id="rId6" Type="http://schemas.openxmlformats.org/officeDocument/2006/relationships/image" Target="../media/image123.wmf"/><Relationship Id="rId5" Type="http://schemas.openxmlformats.org/officeDocument/2006/relationships/oleObject" Target="../embeddings/oleObject125.bin"/><Relationship Id="rId4" Type="http://schemas.openxmlformats.org/officeDocument/2006/relationships/image" Target="../media/image122.wmf"/><Relationship Id="rId3" Type="http://schemas.openxmlformats.org/officeDocument/2006/relationships/oleObject" Target="../embeddings/oleObject124.bin"/><Relationship Id="rId2" Type="http://schemas.openxmlformats.org/officeDocument/2006/relationships/image" Target="../media/image121.wmf"/><Relationship Id="rId12" Type="http://schemas.openxmlformats.org/officeDocument/2006/relationships/vmlDrawing" Target="../drawings/vmlDrawing37.vml"/><Relationship Id="rId11" Type="http://schemas.openxmlformats.org/officeDocument/2006/relationships/slideLayout" Target="../slideLayouts/slideLayout7.xml"/><Relationship Id="rId10" Type="http://schemas.openxmlformats.org/officeDocument/2006/relationships/image" Target="../media/image125.wmf"/><Relationship Id="rId1" Type="http://schemas.openxmlformats.org/officeDocument/2006/relationships/oleObject" Target="../embeddings/oleObject123.bin"/></Relationships>
</file>

<file path=ppt/slides/_rels/slide58.xml.rels><?xml version="1.0" encoding="UTF-8" standalone="yes"?>
<Relationships xmlns="http://schemas.openxmlformats.org/package/2006/relationships"><Relationship Id="rId8" Type="http://schemas.openxmlformats.org/officeDocument/2006/relationships/vmlDrawing" Target="../drawings/vmlDrawing38.vml"/><Relationship Id="rId7" Type="http://schemas.openxmlformats.org/officeDocument/2006/relationships/slideLayout" Target="../slideLayouts/slideLayout7.xml"/><Relationship Id="rId6" Type="http://schemas.openxmlformats.org/officeDocument/2006/relationships/image" Target="../media/image128.wmf"/><Relationship Id="rId5" Type="http://schemas.openxmlformats.org/officeDocument/2006/relationships/oleObject" Target="../embeddings/oleObject130.bin"/><Relationship Id="rId4" Type="http://schemas.openxmlformats.org/officeDocument/2006/relationships/image" Target="../media/image127.wmf"/><Relationship Id="rId3" Type="http://schemas.openxmlformats.org/officeDocument/2006/relationships/oleObject" Target="../embeddings/oleObject129.bin"/><Relationship Id="rId2" Type="http://schemas.openxmlformats.org/officeDocument/2006/relationships/image" Target="../media/image126.wmf"/><Relationship Id="rId1" Type="http://schemas.openxmlformats.org/officeDocument/2006/relationships/oleObject" Target="../embeddings/oleObject128.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135.bin"/><Relationship Id="rId8" Type="http://schemas.openxmlformats.org/officeDocument/2006/relationships/image" Target="../media/image132.wmf"/><Relationship Id="rId7" Type="http://schemas.openxmlformats.org/officeDocument/2006/relationships/oleObject" Target="../embeddings/oleObject134.bin"/><Relationship Id="rId6" Type="http://schemas.openxmlformats.org/officeDocument/2006/relationships/image" Target="../media/image131.wmf"/><Relationship Id="rId5" Type="http://schemas.openxmlformats.org/officeDocument/2006/relationships/oleObject" Target="../embeddings/oleObject133.bin"/><Relationship Id="rId4" Type="http://schemas.openxmlformats.org/officeDocument/2006/relationships/image" Target="../media/image130.wmf"/><Relationship Id="rId3" Type="http://schemas.openxmlformats.org/officeDocument/2006/relationships/oleObject" Target="../embeddings/oleObject132.bin"/><Relationship Id="rId2" Type="http://schemas.openxmlformats.org/officeDocument/2006/relationships/image" Target="../media/image129.wmf"/><Relationship Id="rId12" Type="http://schemas.openxmlformats.org/officeDocument/2006/relationships/vmlDrawing" Target="../drawings/vmlDrawing39.vml"/><Relationship Id="rId11" Type="http://schemas.openxmlformats.org/officeDocument/2006/relationships/slideLayout" Target="../slideLayouts/slideLayout7.xml"/><Relationship Id="rId10" Type="http://schemas.openxmlformats.org/officeDocument/2006/relationships/image" Target="../media/image133.wmf"/><Relationship Id="rId1" Type="http://schemas.openxmlformats.org/officeDocument/2006/relationships/oleObject" Target="../embeddings/oleObject13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6" Type="http://schemas.openxmlformats.org/officeDocument/2006/relationships/vmlDrawing" Target="../drawings/vmlDrawing40.vml"/><Relationship Id="rId5" Type="http://schemas.openxmlformats.org/officeDocument/2006/relationships/slideLayout" Target="../slideLayouts/slideLayout7.xml"/><Relationship Id="rId4" Type="http://schemas.openxmlformats.org/officeDocument/2006/relationships/image" Target="../media/image135.wmf"/><Relationship Id="rId3" Type="http://schemas.openxmlformats.org/officeDocument/2006/relationships/oleObject" Target="../embeddings/oleObject137.bin"/><Relationship Id="rId2" Type="http://schemas.openxmlformats.org/officeDocument/2006/relationships/image" Target="../media/image134.wmf"/><Relationship Id="rId1" Type="http://schemas.openxmlformats.org/officeDocument/2006/relationships/oleObject" Target="../embeddings/oleObject136.bin"/></Relationships>
</file>

<file path=ppt/slides/_rels/slide61.xml.rels><?xml version="1.0" encoding="UTF-8" standalone="yes"?>
<Relationships xmlns="http://schemas.openxmlformats.org/package/2006/relationships"><Relationship Id="rId8" Type="http://schemas.openxmlformats.org/officeDocument/2006/relationships/vmlDrawing" Target="../drawings/vmlDrawing41.vml"/><Relationship Id="rId7" Type="http://schemas.openxmlformats.org/officeDocument/2006/relationships/slideLayout" Target="../slideLayouts/slideLayout7.xml"/><Relationship Id="rId6" Type="http://schemas.openxmlformats.org/officeDocument/2006/relationships/image" Target="../media/image138.wmf"/><Relationship Id="rId5" Type="http://schemas.openxmlformats.org/officeDocument/2006/relationships/oleObject" Target="../embeddings/oleObject140.bin"/><Relationship Id="rId4" Type="http://schemas.openxmlformats.org/officeDocument/2006/relationships/image" Target="../media/image137.wmf"/><Relationship Id="rId3" Type="http://schemas.openxmlformats.org/officeDocument/2006/relationships/oleObject" Target="../embeddings/oleObject139.bin"/><Relationship Id="rId2" Type="http://schemas.openxmlformats.org/officeDocument/2006/relationships/image" Target="../media/image136.wmf"/><Relationship Id="rId1" Type="http://schemas.openxmlformats.org/officeDocument/2006/relationships/oleObject" Target="../embeddings/oleObject138.bin"/></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145.bin"/><Relationship Id="rId8" Type="http://schemas.openxmlformats.org/officeDocument/2006/relationships/image" Target="../media/image142.wmf"/><Relationship Id="rId7" Type="http://schemas.openxmlformats.org/officeDocument/2006/relationships/oleObject" Target="../embeddings/oleObject144.bin"/><Relationship Id="rId6" Type="http://schemas.openxmlformats.org/officeDocument/2006/relationships/image" Target="../media/image141.wmf"/><Relationship Id="rId5" Type="http://schemas.openxmlformats.org/officeDocument/2006/relationships/oleObject" Target="../embeddings/oleObject143.bin"/><Relationship Id="rId4" Type="http://schemas.openxmlformats.org/officeDocument/2006/relationships/image" Target="../media/image140.wmf"/><Relationship Id="rId3" Type="http://schemas.openxmlformats.org/officeDocument/2006/relationships/oleObject" Target="../embeddings/oleObject142.bin"/><Relationship Id="rId2" Type="http://schemas.openxmlformats.org/officeDocument/2006/relationships/image" Target="../media/image139.wmf"/><Relationship Id="rId14" Type="http://schemas.openxmlformats.org/officeDocument/2006/relationships/vmlDrawing" Target="../drawings/vmlDrawing42.vml"/><Relationship Id="rId13" Type="http://schemas.openxmlformats.org/officeDocument/2006/relationships/slideLayout" Target="../slideLayouts/slideLayout7.xml"/><Relationship Id="rId12" Type="http://schemas.openxmlformats.org/officeDocument/2006/relationships/image" Target="../media/image144.wmf"/><Relationship Id="rId11" Type="http://schemas.openxmlformats.org/officeDocument/2006/relationships/oleObject" Target="../embeddings/oleObject146.bin"/><Relationship Id="rId10" Type="http://schemas.openxmlformats.org/officeDocument/2006/relationships/image" Target="../media/image143.wmf"/><Relationship Id="rId1" Type="http://schemas.openxmlformats.org/officeDocument/2006/relationships/oleObject" Target="../embeddings/oleObject141.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43.vml"/><Relationship Id="rId3" Type="http://schemas.openxmlformats.org/officeDocument/2006/relationships/slideLayout" Target="../slideLayouts/slideLayout7.xml"/><Relationship Id="rId2" Type="http://schemas.openxmlformats.org/officeDocument/2006/relationships/image" Target="../media/image145.wmf"/><Relationship Id="rId1" Type="http://schemas.openxmlformats.org/officeDocument/2006/relationships/oleObject" Target="../embeddings/oleObject147.bin"/></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148.bin"/></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45.vml"/><Relationship Id="rId3" Type="http://schemas.openxmlformats.org/officeDocument/2006/relationships/slideLayout" Target="../slideLayouts/slideLayout7.xml"/><Relationship Id="rId2" Type="http://schemas.openxmlformats.org/officeDocument/2006/relationships/image" Target="../media/image146.wmf"/><Relationship Id="rId1" Type="http://schemas.openxmlformats.org/officeDocument/2006/relationships/oleObject" Target="../embeddings/oleObject149.bin"/></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46.vml"/><Relationship Id="rId3" Type="http://schemas.openxmlformats.org/officeDocument/2006/relationships/slideLayout" Target="../slideLayouts/slideLayout7.xml"/><Relationship Id="rId2" Type="http://schemas.openxmlformats.org/officeDocument/2006/relationships/image" Target="../media/image147.emf"/><Relationship Id="rId1" Type="http://schemas.openxmlformats.org/officeDocument/2006/relationships/oleObject" Target="../embeddings/oleObject150.bin"/></Relationships>
</file>

<file path=ppt/slides/_rels/slide67.xml.rels><?xml version="1.0" encoding="UTF-8" standalone="yes"?>
<Relationships xmlns="http://schemas.openxmlformats.org/package/2006/relationships"><Relationship Id="rId6" Type="http://schemas.openxmlformats.org/officeDocument/2006/relationships/vmlDrawing" Target="../drawings/vmlDrawing47.vml"/><Relationship Id="rId5" Type="http://schemas.openxmlformats.org/officeDocument/2006/relationships/slideLayout" Target="../slideLayouts/slideLayout7.xml"/><Relationship Id="rId4" Type="http://schemas.openxmlformats.org/officeDocument/2006/relationships/image" Target="../media/image149.emf"/><Relationship Id="rId3" Type="http://schemas.openxmlformats.org/officeDocument/2006/relationships/oleObject" Target="../embeddings/oleObject152.bin"/><Relationship Id="rId2" Type="http://schemas.openxmlformats.org/officeDocument/2006/relationships/image" Target="../media/image148.emf"/><Relationship Id="rId1" Type="http://schemas.openxmlformats.org/officeDocument/2006/relationships/oleObject" Target="../embeddings/oleObject151.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vmlDrawing" Target="../drawings/vmlDrawing48.vml"/><Relationship Id="rId7" Type="http://schemas.openxmlformats.org/officeDocument/2006/relationships/slideLayout" Target="../slideLayouts/slideLayout7.xml"/><Relationship Id="rId6" Type="http://schemas.openxmlformats.org/officeDocument/2006/relationships/image" Target="../media/image152.wmf"/><Relationship Id="rId5" Type="http://schemas.openxmlformats.org/officeDocument/2006/relationships/oleObject" Target="../embeddings/oleObject155.bin"/><Relationship Id="rId4" Type="http://schemas.openxmlformats.org/officeDocument/2006/relationships/image" Target="../media/image151.wmf"/><Relationship Id="rId3" Type="http://schemas.openxmlformats.org/officeDocument/2006/relationships/oleObject" Target="../embeddings/oleObject154.bin"/><Relationship Id="rId2" Type="http://schemas.openxmlformats.org/officeDocument/2006/relationships/image" Target="../media/image150.wmf"/><Relationship Id="rId1" Type="http://schemas.openxmlformats.org/officeDocument/2006/relationships/oleObject" Target="../embeddings/oleObject153.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160.bin"/><Relationship Id="rId8" Type="http://schemas.openxmlformats.org/officeDocument/2006/relationships/image" Target="../media/image156.wmf"/><Relationship Id="rId7" Type="http://schemas.openxmlformats.org/officeDocument/2006/relationships/oleObject" Target="../embeddings/oleObject159.bin"/><Relationship Id="rId6" Type="http://schemas.openxmlformats.org/officeDocument/2006/relationships/image" Target="../media/image155.wmf"/><Relationship Id="rId5" Type="http://schemas.openxmlformats.org/officeDocument/2006/relationships/oleObject" Target="../embeddings/oleObject158.bin"/><Relationship Id="rId4" Type="http://schemas.openxmlformats.org/officeDocument/2006/relationships/image" Target="../media/image154.wmf"/><Relationship Id="rId3" Type="http://schemas.openxmlformats.org/officeDocument/2006/relationships/oleObject" Target="../embeddings/oleObject157.bin"/><Relationship Id="rId2" Type="http://schemas.openxmlformats.org/officeDocument/2006/relationships/image" Target="../media/image153.wmf"/><Relationship Id="rId12" Type="http://schemas.openxmlformats.org/officeDocument/2006/relationships/vmlDrawing" Target="../drawings/vmlDrawing49.vml"/><Relationship Id="rId11" Type="http://schemas.openxmlformats.org/officeDocument/2006/relationships/slideLayout" Target="../slideLayouts/slideLayout7.xml"/><Relationship Id="rId10" Type="http://schemas.openxmlformats.org/officeDocument/2006/relationships/image" Target="../media/image157.wmf"/><Relationship Id="rId1" Type="http://schemas.openxmlformats.org/officeDocument/2006/relationships/oleObject" Target="../embeddings/oleObject156.bin"/></Relationships>
</file>

<file path=ppt/slides/_rels/slide71.xml.rels><?xml version="1.0" encoding="UTF-8" standalone="yes"?>
<Relationships xmlns="http://schemas.openxmlformats.org/package/2006/relationships"><Relationship Id="rId6" Type="http://schemas.openxmlformats.org/officeDocument/2006/relationships/vmlDrawing" Target="../drawings/vmlDrawing50.vml"/><Relationship Id="rId5" Type="http://schemas.openxmlformats.org/officeDocument/2006/relationships/slideLayout" Target="../slideLayouts/slideLayout7.xml"/><Relationship Id="rId4" Type="http://schemas.openxmlformats.org/officeDocument/2006/relationships/image" Target="../media/image160.jpeg"/><Relationship Id="rId3" Type="http://schemas.openxmlformats.org/officeDocument/2006/relationships/image" Target="../media/image159.jpeg"/><Relationship Id="rId2" Type="http://schemas.openxmlformats.org/officeDocument/2006/relationships/image" Target="../media/image158.wmf"/><Relationship Id="rId1" Type="http://schemas.openxmlformats.org/officeDocument/2006/relationships/oleObject" Target="../embeddings/oleObject161.bin"/></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3.jpeg"/><Relationship Id="rId2" Type="http://schemas.openxmlformats.org/officeDocument/2006/relationships/image" Target="../media/image162.jpeg"/><Relationship Id="rId1" Type="http://schemas.openxmlformats.org/officeDocument/2006/relationships/image" Target="../media/image161.jpeg"/></Relationships>
</file>

<file path=ppt/slides/_rels/slide73.xml.rels><?xml version="1.0" encoding="UTF-8" standalone="yes"?>
<Relationships xmlns="http://schemas.openxmlformats.org/package/2006/relationships"><Relationship Id="rId5" Type="http://schemas.openxmlformats.org/officeDocument/2006/relationships/vmlDrawing" Target="../drawings/vmlDrawing51.vml"/><Relationship Id="rId4" Type="http://schemas.openxmlformats.org/officeDocument/2006/relationships/slideLayout" Target="../slideLayouts/slideLayout7.xml"/><Relationship Id="rId3" Type="http://schemas.openxmlformats.org/officeDocument/2006/relationships/image" Target="../media/image165.jpeg"/><Relationship Id="rId2" Type="http://schemas.openxmlformats.org/officeDocument/2006/relationships/image" Target="../media/image164.wmf"/><Relationship Id="rId1" Type="http://schemas.openxmlformats.org/officeDocument/2006/relationships/oleObject" Target="../embeddings/oleObject162.bin"/></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167.bin"/><Relationship Id="rId8" Type="http://schemas.openxmlformats.org/officeDocument/2006/relationships/image" Target="../media/image169.wmf"/><Relationship Id="rId7" Type="http://schemas.openxmlformats.org/officeDocument/2006/relationships/oleObject" Target="../embeddings/oleObject166.bin"/><Relationship Id="rId6" Type="http://schemas.openxmlformats.org/officeDocument/2006/relationships/image" Target="../media/image168.wmf"/><Relationship Id="rId5" Type="http://schemas.openxmlformats.org/officeDocument/2006/relationships/oleObject" Target="../embeddings/oleObject165.bin"/><Relationship Id="rId4" Type="http://schemas.openxmlformats.org/officeDocument/2006/relationships/image" Target="../media/image167.wmf"/><Relationship Id="rId3" Type="http://schemas.openxmlformats.org/officeDocument/2006/relationships/oleObject" Target="../embeddings/oleObject164.bin"/><Relationship Id="rId2" Type="http://schemas.openxmlformats.org/officeDocument/2006/relationships/image" Target="../media/image166.wmf"/><Relationship Id="rId18" Type="http://schemas.openxmlformats.org/officeDocument/2006/relationships/vmlDrawing" Target="../drawings/vmlDrawing52.vml"/><Relationship Id="rId17" Type="http://schemas.openxmlformats.org/officeDocument/2006/relationships/slideLayout" Target="../slideLayouts/slideLayout7.xml"/><Relationship Id="rId16" Type="http://schemas.openxmlformats.org/officeDocument/2006/relationships/image" Target="../media/image173.wmf"/><Relationship Id="rId15" Type="http://schemas.openxmlformats.org/officeDocument/2006/relationships/oleObject" Target="../embeddings/oleObject170.bin"/><Relationship Id="rId14" Type="http://schemas.openxmlformats.org/officeDocument/2006/relationships/image" Target="../media/image172.wmf"/><Relationship Id="rId13" Type="http://schemas.openxmlformats.org/officeDocument/2006/relationships/oleObject" Target="../embeddings/oleObject169.bin"/><Relationship Id="rId12" Type="http://schemas.openxmlformats.org/officeDocument/2006/relationships/image" Target="../media/image171.wmf"/><Relationship Id="rId11" Type="http://schemas.openxmlformats.org/officeDocument/2006/relationships/oleObject" Target="../embeddings/oleObject168.bin"/><Relationship Id="rId10" Type="http://schemas.openxmlformats.org/officeDocument/2006/relationships/image" Target="../media/image170.wmf"/><Relationship Id="rId1" Type="http://schemas.openxmlformats.org/officeDocument/2006/relationships/oleObject" Target="../embeddings/oleObject163.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175.bin"/><Relationship Id="rId8" Type="http://schemas.openxmlformats.org/officeDocument/2006/relationships/image" Target="../media/image174.wmf"/><Relationship Id="rId7" Type="http://schemas.openxmlformats.org/officeDocument/2006/relationships/oleObject" Target="../embeddings/oleObject174.bin"/><Relationship Id="rId6" Type="http://schemas.openxmlformats.org/officeDocument/2006/relationships/image" Target="../media/image170.wmf"/><Relationship Id="rId5" Type="http://schemas.openxmlformats.org/officeDocument/2006/relationships/oleObject" Target="../embeddings/oleObject173.bin"/><Relationship Id="rId4" Type="http://schemas.openxmlformats.org/officeDocument/2006/relationships/image" Target="../media/image142.wmf"/><Relationship Id="rId3" Type="http://schemas.openxmlformats.org/officeDocument/2006/relationships/oleObject" Target="../embeddings/oleObject172.bin"/><Relationship Id="rId2" Type="http://schemas.openxmlformats.org/officeDocument/2006/relationships/image" Target="../media/image141.wmf"/><Relationship Id="rId14" Type="http://schemas.openxmlformats.org/officeDocument/2006/relationships/vmlDrawing" Target="../drawings/vmlDrawing53.vml"/><Relationship Id="rId13" Type="http://schemas.openxmlformats.org/officeDocument/2006/relationships/slideLayout" Target="../slideLayouts/slideLayout7.xml"/><Relationship Id="rId12" Type="http://schemas.openxmlformats.org/officeDocument/2006/relationships/image" Target="../media/image176.wmf"/><Relationship Id="rId11" Type="http://schemas.openxmlformats.org/officeDocument/2006/relationships/oleObject" Target="../embeddings/oleObject176.bin"/><Relationship Id="rId10" Type="http://schemas.openxmlformats.org/officeDocument/2006/relationships/image" Target="../media/image175.wmf"/><Relationship Id="rId1" Type="http://schemas.openxmlformats.org/officeDocument/2006/relationships/oleObject" Target="../embeddings/oleObject171.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5" Type="http://schemas.openxmlformats.org/officeDocument/2006/relationships/vmlDrawing" Target="../drawings/vmlDrawing54.vml"/><Relationship Id="rId4" Type="http://schemas.openxmlformats.org/officeDocument/2006/relationships/slideLayout" Target="../slideLayouts/slideLayout7.xml"/><Relationship Id="rId3" Type="http://schemas.openxmlformats.org/officeDocument/2006/relationships/image" Target="../media/image178.png"/><Relationship Id="rId2" Type="http://schemas.openxmlformats.org/officeDocument/2006/relationships/image" Target="../media/image177.wmf"/><Relationship Id="rId1" Type="http://schemas.openxmlformats.org/officeDocument/2006/relationships/oleObject" Target="../embeddings/oleObject177.bin"/></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55.vml"/><Relationship Id="rId3" Type="http://schemas.openxmlformats.org/officeDocument/2006/relationships/slideLayout" Target="../slideLayouts/slideLayout7.xml"/><Relationship Id="rId2" Type="http://schemas.openxmlformats.org/officeDocument/2006/relationships/image" Target="../media/image179.wmf"/><Relationship Id="rId1" Type="http://schemas.openxmlformats.org/officeDocument/2006/relationships/oleObject" Target="../embeddings/oleObject178.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56.vml"/><Relationship Id="rId3" Type="http://schemas.openxmlformats.org/officeDocument/2006/relationships/slideLayout" Target="../slideLayouts/slideLayout7.xml"/><Relationship Id="rId2" Type="http://schemas.openxmlformats.org/officeDocument/2006/relationships/image" Target="../media/image180.wmf"/><Relationship Id="rId1" Type="http://schemas.openxmlformats.org/officeDocument/2006/relationships/oleObject" Target="../embeddings/oleObject179.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1.png"/></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57.vml"/><Relationship Id="rId3" Type="http://schemas.openxmlformats.org/officeDocument/2006/relationships/slideLayout" Target="../slideLayouts/slideLayout7.xml"/><Relationship Id="rId2" Type="http://schemas.openxmlformats.org/officeDocument/2006/relationships/image" Target="../media/image182.wmf"/><Relationship Id="rId1" Type="http://schemas.openxmlformats.org/officeDocument/2006/relationships/oleObject" Target="../embeddings/oleObject180.bin"/></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58.vml"/><Relationship Id="rId3" Type="http://schemas.openxmlformats.org/officeDocument/2006/relationships/slideLayout" Target="../slideLayouts/slideLayout7.xml"/><Relationship Id="rId2" Type="http://schemas.openxmlformats.org/officeDocument/2006/relationships/image" Target="../media/image183.emf"/><Relationship Id="rId1" Type="http://schemas.openxmlformats.org/officeDocument/2006/relationships/oleObject" Target="../embeddings/oleObject181.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oleObject" Target="../embeddings/oleObject5.bin"/></Relationships>
</file>

<file path=ppt/slides/_rels/slide90.xml.rels><?xml version="1.0" encoding="UTF-8" standalone="yes"?>
<Relationships xmlns="http://schemas.openxmlformats.org/package/2006/relationships"><Relationship Id="rId8" Type="http://schemas.openxmlformats.org/officeDocument/2006/relationships/vmlDrawing" Target="../drawings/vmlDrawing59.vml"/><Relationship Id="rId7" Type="http://schemas.openxmlformats.org/officeDocument/2006/relationships/slideLayout" Target="../slideLayouts/slideLayout7.xml"/><Relationship Id="rId6" Type="http://schemas.openxmlformats.org/officeDocument/2006/relationships/image" Target="../media/image186.wmf"/><Relationship Id="rId5" Type="http://schemas.openxmlformats.org/officeDocument/2006/relationships/oleObject" Target="../embeddings/oleObject184.bin"/><Relationship Id="rId4" Type="http://schemas.openxmlformats.org/officeDocument/2006/relationships/image" Target="../media/image185.wmf"/><Relationship Id="rId3" Type="http://schemas.openxmlformats.org/officeDocument/2006/relationships/oleObject" Target="../embeddings/oleObject183.bin"/><Relationship Id="rId2" Type="http://schemas.openxmlformats.org/officeDocument/2006/relationships/image" Target="../media/image184.wmf"/><Relationship Id="rId1" Type="http://schemas.openxmlformats.org/officeDocument/2006/relationships/oleObject" Target="../embeddings/oleObject182.bin"/></Relationships>
</file>

<file path=ppt/slides/_rels/slide9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0.wmf"/><Relationship Id="rId7" Type="http://schemas.openxmlformats.org/officeDocument/2006/relationships/oleObject" Target="../embeddings/oleObject188.bin"/><Relationship Id="rId6" Type="http://schemas.openxmlformats.org/officeDocument/2006/relationships/image" Target="../media/image189.wmf"/><Relationship Id="rId5" Type="http://schemas.openxmlformats.org/officeDocument/2006/relationships/oleObject" Target="../embeddings/oleObject187.bin"/><Relationship Id="rId4" Type="http://schemas.openxmlformats.org/officeDocument/2006/relationships/image" Target="../media/image188.wmf"/><Relationship Id="rId3" Type="http://schemas.openxmlformats.org/officeDocument/2006/relationships/oleObject" Target="../embeddings/oleObject186.bin"/><Relationship Id="rId2" Type="http://schemas.openxmlformats.org/officeDocument/2006/relationships/image" Target="../media/image187.wmf"/><Relationship Id="rId10" Type="http://schemas.openxmlformats.org/officeDocument/2006/relationships/vmlDrawing" Target="../drawings/vmlDrawing60.vml"/><Relationship Id="rId1" Type="http://schemas.openxmlformats.org/officeDocument/2006/relationships/oleObject" Target="../embeddings/oleObject185.bin"/></Relationships>
</file>

<file path=ppt/slides/_rels/slide92.xml.rels><?xml version="1.0" encoding="UTF-8" standalone="yes"?>
<Relationships xmlns="http://schemas.openxmlformats.org/package/2006/relationships"><Relationship Id="rId9" Type="http://schemas.openxmlformats.org/officeDocument/2006/relationships/oleObject" Target="../embeddings/oleObject193.bin"/><Relationship Id="rId8" Type="http://schemas.openxmlformats.org/officeDocument/2006/relationships/image" Target="../media/image193.wmf"/><Relationship Id="rId7" Type="http://schemas.openxmlformats.org/officeDocument/2006/relationships/oleObject" Target="../embeddings/oleObject192.bin"/><Relationship Id="rId6" Type="http://schemas.openxmlformats.org/officeDocument/2006/relationships/image" Target="../media/image192.wmf"/><Relationship Id="rId5" Type="http://schemas.openxmlformats.org/officeDocument/2006/relationships/oleObject" Target="../embeddings/oleObject191.bin"/><Relationship Id="rId4" Type="http://schemas.openxmlformats.org/officeDocument/2006/relationships/image" Target="../media/image170.wmf"/><Relationship Id="rId3" Type="http://schemas.openxmlformats.org/officeDocument/2006/relationships/oleObject" Target="../embeddings/oleObject190.bin"/><Relationship Id="rId2" Type="http://schemas.openxmlformats.org/officeDocument/2006/relationships/image" Target="../media/image191.wmf"/><Relationship Id="rId14" Type="http://schemas.openxmlformats.org/officeDocument/2006/relationships/vmlDrawing" Target="../drawings/vmlDrawing61.vml"/><Relationship Id="rId13" Type="http://schemas.openxmlformats.org/officeDocument/2006/relationships/slideLayout" Target="../slideLayouts/slideLayout7.xml"/><Relationship Id="rId12" Type="http://schemas.openxmlformats.org/officeDocument/2006/relationships/image" Target="../media/image194.wmf"/><Relationship Id="rId11" Type="http://schemas.openxmlformats.org/officeDocument/2006/relationships/oleObject" Target="../embeddings/oleObject194.bin"/><Relationship Id="rId10" Type="http://schemas.openxmlformats.org/officeDocument/2006/relationships/image" Target="../media/image187.wmf"/><Relationship Id="rId1" Type="http://schemas.openxmlformats.org/officeDocument/2006/relationships/oleObject" Target="../embeddings/oleObject189.bin"/></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62.vml"/><Relationship Id="rId3" Type="http://schemas.openxmlformats.org/officeDocument/2006/relationships/slideLayout" Target="../slideLayouts/slideLayout7.xml"/><Relationship Id="rId2" Type="http://schemas.openxmlformats.org/officeDocument/2006/relationships/image" Target="../media/image195.emf"/><Relationship Id="rId1" Type="http://schemas.openxmlformats.org/officeDocument/2006/relationships/oleObject" Target="../embeddings/oleObject195.bin"/></Relationships>
</file>

<file path=ppt/slides/_rels/slide9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9.wmf"/><Relationship Id="rId7" Type="http://schemas.openxmlformats.org/officeDocument/2006/relationships/oleObject" Target="../embeddings/oleObject199.bin"/><Relationship Id="rId6" Type="http://schemas.openxmlformats.org/officeDocument/2006/relationships/image" Target="../media/image198.wmf"/><Relationship Id="rId5" Type="http://schemas.openxmlformats.org/officeDocument/2006/relationships/oleObject" Target="../embeddings/oleObject198.bin"/><Relationship Id="rId4" Type="http://schemas.openxmlformats.org/officeDocument/2006/relationships/image" Target="../media/image197.wmf"/><Relationship Id="rId3" Type="http://schemas.openxmlformats.org/officeDocument/2006/relationships/oleObject" Target="../embeddings/oleObject197.bin"/><Relationship Id="rId2" Type="http://schemas.openxmlformats.org/officeDocument/2006/relationships/image" Target="../media/image196.wmf"/><Relationship Id="rId10" Type="http://schemas.openxmlformats.org/officeDocument/2006/relationships/vmlDrawing" Target="../drawings/vmlDrawing63.vml"/><Relationship Id="rId1" Type="http://schemas.openxmlformats.org/officeDocument/2006/relationships/oleObject" Target="../embeddings/oleObject196.bin"/></Relationships>
</file>

<file path=ppt/slides/_rels/slide95.xml.rels><?xml version="1.0" encoding="UTF-8" standalone="yes"?>
<Relationships xmlns="http://schemas.openxmlformats.org/package/2006/relationships"><Relationship Id="rId9" Type="http://schemas.openxmlformats.org/officeDocument/2006/relationships/oleObject" Target="../embeddings/oleObject204.bin"/><Relationship Id="rId8" Type="http://schemas.openxmlformats.org/officeDocument/2006/relationships/image" Target="../media/image203.wmf"/><Relationship Id="rId7" Type="http://schemas.openxmlformats.org/officeDocument/2006/relationships/oleObject" Target="../embeddings/oleObject203.bin"/><Relationship Id="rId6" Type="http://schemas.openxmlformats.org/officeDocument/2006/relationships/image" Target="../media/image202.wmf"/><Relationship Id="rId5" Type="http://schemas.openxmlformats.org/officeDocument/2006/relationships/oleObject" Target="../embeddings/oleObject202.bin"/><Relationship Id="rId4" Type="http://schemas.openxmlformats.org/officeDocument/2006/relationships/image" Target="../media/image201.wmf"/><Relationship Id="rId3" Type="http://schemas.openxmlformats.org/officeDocument/2006/relationships/oleObject" Target="../embeddings/oleObject201.bin"/><Relationship Id="rId2" Type="http://schemas.openxmlformats.org/officeDocument/2006/relationships/image" Target="../media/image200.wmf"/><Relationship Id="rId14" Type="http://schemas.openxmlformats.org/officeDocument/2006/relationships/vmlDrawing" Target="../drawings/vmlDrawing64.vml"/><Relationship Id="rId13" Type="http://schemas.openxmlformats.org/officeDocument/2006/relationships/slideLayout" Target="../slideLayouts/slideLayout7.xml"/><Relationship Id="rId12" Type="http://schemas.openxmlformats.org/officeDocument/2006/relationships/image" Target="../media/image205.wmf"/><Relationship Id="rId11" Type="http://schemas.openxmlformats.org/officeDocument/2006/relationships/oleObject" Target="../embeddings/oleObject205.bin"/><Relationship Id="rId10" Type="http://schemas.openxmlformats.org/officeDocument/2006/relationships/image" Target="../media/image204.wmf"/><Relationship Id="rId1" Type="http://schemas.openxmlformats.org/officeDocument/2006/relationships/oleObject" Target="../embeddings/oleObject200.bin"/></Relationships>
</file>

<file path=ppt/slides/_rels/slide96.xml.rels><?xml version="1.0" encoding="UTF-8" standalone="yes"?>
<Relationships xmlns="http://schemas.openxmlformats.org/package/2006/relationships"><Relationship Id="rId6" Type="http://schemas.openxmlformats.org/officeDocument/2006/relationships/vmlDrawing" Target="../drawings/vmlDrawing65.vml"/><Relationship Id="rId5" Type="http://schemas.openxmlformats.org/officeDocument/2006/relationships/slideLayout" Target="../slideLayouts/slideLayout7.xml"/><Relationship Id="rId4" Type="http://schemas.openxmlformats.org/officeDocument/2006/relationships/image" Target="../media/image207.wmf"/><Relationship Id="rId3" Type="http://schemas.openxmlformats.org/officeDocument/2006/relationships/oleObject" Target="../embeddings/oleObject207.bin"/><Relationship Id="rId2" Type="http://schemas.openxmlformats.org/officeDocument/2006/relationships/image" Target="../media/image206.wmf"/><Relationship Id="rId1" Type="http://schemas.openxmlformats.org/officeDocument/2006/relationships/oleObject" Target="../embeddings/oleObject206.bin"/></Relationships>
</file>

<file path=ppt/slides/_rels/slide97.xml.rels><?xml version="1.0" encoding="UTF-8" standalone="yes"?>
<Relationships xmlns="http://schemas.openxmlformats.org/package/2006/relationships"><Relationship Id="rId9" Type="http://schemas.openxmlformats.org/officeDocument/2006/relationships/oleObject" Target="../embeddings/oleObject212.bin"/><Relationship Id="rId8" Type="http://schemas.openxmlformats.org/officeDocument/2006/relationships/image" Target="../media/image210.wmf"/><Relationship Id="rId7" Type="http://schemas.openxmlformats.org/officeDocument/2006/relationships/oleObject" Target="../embeddings/oleObject211.bin"/><Relationship Id="rId6" Type="http://schemas.openxmlformats.org/officeDocument/2006/relationships/image" Target="../media/image202.wmf"/><Relationship Id="rId5" Type="http://schemas.openxmlformats.org/officeDocument/2006/relationships/oleObject" Target="../embeddings/oleObject210.bin"/><Relationship Id="rId4" Type="http://schemas.openxmlformats.org/officeDocument/2006/relationships/image" Target="../media/image209.wmf"/><Relationship Id="rId3" Type="http://schemas.openxmlformats.org/officeDocument/2006/relationships/oleObject" Target="../embeddings/oleObject209.bin"/><Relationship Id="rId2" Type="http://schemas.openxmlformats.org/officeDocument/2006/relationships/image" Target="../media/image208.wmf"/><Relationship Id="rId12" Type="http://schemas.openxmlformats.org/officeDocument/2006/relationships/vmlDrawing" Target="../drawings/vmlDrawing66.vml"/><Relationship Id="rId11" Type="http://schemas.openxmlformats.org/officeDocument/2006/relationships/slideLayout" Target="../slideLayouts/slideLayout7.xml"/><Relationship Id="rId10" Type="http://schemas.openxmlformats.org/officeDocument/2006/relationships/image" Target="../media/image211.wmf"/><Relationship Id="rId1" Type="http://schemas.openxmlformats.org/officeDocument/2006/relationships/oleObject" Target="../embeddings/oleObject208.bin"/></Relationships>
</file>

<file path=ppt/slides/_rels/slide9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5.wmf"/><Relationship Id="rId7" Type="http://schemas.openxmlformats.org/officeDocument/2006/relationships/oleObject" Target="../embeddings/oleObject216.bin"/><Relationship Id="rId6" Type="http://schemas.openxmlformats.org/officeDocument/2006/relationships/image" Target="../media/image214.wmf"/><Relationship Id="rId5" Type="http://schemas.openxmlformats.org/officeDocument/2006/relationships/oleObject" Target="../embeddings/oleObject215.bin"/><Relationship Id="rId4" Type="http://schemas.openxmlformats.org/officeDocument/2006/relationships/image" Target="../media/image213.wmf"/><Relationship Id="rId3" Type="http://schemas.openxmlformats.org/officeDocument/2006/relationships/oleObject" Target="../embeddings/oleObject214.bin"/><Relationship Id="rId2" Type="http://schemas.openxmlformats.org/officeDocument/2006/relationships/image" Target="../media/image212.wmf"/><Relationship Id="rId10" Type="http://schemas.openxmlformats.org/officeDocument/2006/relationships/vmlDrawing" Target="../drawings/vmlDrawing67.vml"/><Relationship Id="rId1" Type="http://schemas.openxmlformats.org/officeDocument/2006/relationships/oleObject" Target="../embeddings/oleObject213.bin"/></Relationships>
</file>

<file path=ppt/slides/_rels/slide9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9.wmf"/><Relationship Id="rId7" Type="http://schemas.openxmlformats.org/officeDocument/2006/relationships/oleObject" Target="../embeddings/oleObject220.bin"/><Relationship Id="rId6" Type="http://schemas.openxmlformats.org/officeDocument/2006/relationships/image" Target="../media/image218.wmf"/><Relationship Id="rId5" Type="http://schemas.openxmlformats.org/officeDocument/2006/relationships/oleObject" Target="../embeddings/oleObject219.bin"/><Relationship Id="rId4" Type="http://schemas.openxmlformats.org/officeDocument/2006/relationships/image" Target="../media/image217.wmf"/><Relationship Id="rId3" Type="http://schemas.openxmlformats.org/officeDocument/2006/relationships/oleObject" Target="../embeddings/oleObject218.bin"/><Relationship Id="rId2" Type="http://schemas.openxmlformats.org/officeDocument/2006/relationships/image" Target="../media/image216.wmf"/><Relationship Id="rId10" Type="http://schemas.openxmlformats.org/officeDocument/2006/relationships/vmlDrawing" Target="../drawings/vmlDrawing68.vml"/><Relationship Id="rId1" Type="http://schemas.openxmlformats.org/officeDocument/2006/relationships/oleObject" Target="../embeddings/oleObject2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8"/>
          <p:cNvSpPr/>
          <p:nvPr/>
        </p:nvSpPr>
        <p:spPr>
          <a:xfrm>
            <a:off x="-19050" y="-9525"/>
            <a:ext cx="8996363" cy="3794125"/>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p>
            <a:pPr algn="ctr">
              <a:buFont typeface="Arial" panose="020B0604020202020204" pitchFamily="34" charset="0"/>
              <a:buNone/>
            </a:pPr>
            <a:endParaRPr lang="zh-CN" altLang="en-US" dirty="0">
              <a:solidFill>
                <a:schemeClr val="bg1"/>
              </a:solidFill>
              <a:latin typeface="Comic Sans MS" panose="030F0702030302020204" pitchFamily="66" charset="0"/>
            </a:endParaRPr>
          </a:p>
        </p:txBody>
      </p:sp>
      <p:pic>
        <p:nvPicPr>
          <p:cNvPr id="95235" name="Picture 7" descr="1135a"/>
          <p:cNvPicPr>
            <a:picLocks noChangeAspect="1"/>
          </p:cNvPicPr>
          <p:nvPr/>
        </p:nvPicPr>
        <p:blipFill>
          <a:blip r:embed="rId1">
            <a:lum contrast="6000"/>
          </a:blip>
          <a:stretch>
            <a:fillRect/>
          </a:stretch>
        </p:blipFill>
        <p:spPr>
          <a:xfrm>
            <a:off x="-7937" y="3779838"/>
            <a:ext cx="9005887" cy="3068637"/>
          </a:xfrm>
          <a:prstGeom prst="rect">
            <a:avLst/>
          </a:prstGeom>
          <a:noFill/>
          <a:ln w="9525">
            <a:noFill/>
          </a:ln>
        </p:spPr>
      </p:pic>
      <p:sp>
        <p:nvSpPr>
          <p:cNvPr id="95236" name="Rectangle 2"/>
          <p:cNvSpPr>
            <a:spLocks noGrp="1"/>
          </p:cNvSpPr>
          <p:nvPr>
            <p:ph type="ctrTitle"/>
          </p:nvPr>
        </p:nvSpPr>
        <p:spPr>
          <a:xfrm>
            <a:off x="612775" y="1258888"/>
            <a:ext cx="7777163" cy="1296987"/>
          </a:xfrm>
        </p:spPr>
        <p:txBody>
          <a:bodyPr vert="horz" wrap="square" lIns="91440" tIns="45720" rIns="91440" bIns="45720" anchor="b"/>
          <a:lstStyle>
            <a:lvl1pPr lvl="0">
              <a:defRPr/>
            </a:lvl1pPr>
          </a:lstStyle>
          <a:p>
            <a:pPr lvl="0" algn="ctr" eaLnBrk="1" hangingPunct="1">
              <a:lnSpc>
                <a:spcPct val="125000"/>
              </a:lnSpc>
            </a:pPr>
            <a:r>
              <a:rPr lang="zh-CN" altLang="en-US" sz="6000" dirty="0">
                <a:latin typeface="微软雅黑" panose="020B0503020204020204" pitchFamily="34" charset="-122"/>
                <a:ea typeface="微软雅黑" panose="020B0503020204020204" pitchFamily="34" charset="-122"/>
              </a:rPr>
              <a:t>通 信 原 理</a:t>
            </a:r>
            <a:endParaRPr lang="zh-CN" altLang="en-US" sz="6000" dirty="0">
              <a:latin typeface="微软雅黑" panose="020B0503020204020204" pitchFamily="34" charset="-122"/>
              <a:ea typeface="微软雅黑" panose="020B0503020204020204" pitchFamily="34" charset="-122"/>
            </a:endParaRPr>
          </a:p>
        </p:txBody>
      </p:sp>
      <p:sp>
        <p:nvSpPr>
          <p:cNvPr id="4100" name="Rectangle 3"/>
          <p:cNvSpPr>
            <a:spLocks noGrp="1"/>
          </p:cNvSpPr>
          <p:nvPr>
            <p:ph type="subTitle" idx="1"/>
          </p:nvPr>
        </p:nvSpPr>
        <p:spPr>
          <a:xfrm>
            <a:off x="1404938" y="3348038"/>
            <a:ext cx="6400800" cy="2495550"/>
          </a:xfrm>
        </p:spPr>
        <p:txBody>
          <a:bodyPr vert="horz" wrap="square" lIns="91440" tIns="45720" rIns="91440" bIns="45720" numCol="1" anchor="t" anchorCtr="0" compatLnSpc="1"/>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marL="0" marR="0" lvl="0" indent="0" algn="ctr" defTabSz="899795" rtl="0" eaLnBrk="1" fontAlgn="base" latinLnBrk="0" hangingPunct="1">
              <a:lnSpc>
                <a:spcPct val="100000"/>
              </a:lnSpc>
              <a:spcBef>
                <a:spcPts val="100"/>
              </a:spcBef>
              <a:spcAft>
                <a:spcPct val="0"/>
              </a:spcAft>
              <a:buClrTx/>
              <a:buSzTx/>
              <a:buFontTx/>
              <a:buNone/>
              <a:defRPr/>
            </a:pPr>
            <a:r>
              <a:rPr kumimoji="0" lang="zh-CN" altLang="en-US" sz="3150" b="1" i="0" u="none" strike="noStrike" kern="1200" cap="none" spc="0" normalizeH="0" baseline="0" noProof="1">
                <a:ln>
                  <a:noFill/>
                </a:ln>
                <a:solidFill>
                  <a:schemeClr val="tx2"/>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武汉大学电子信息学院</a:t>
            </a:r>
            <a:endParaRPr kumimoji="0" lang="zh-CN" altLang="en-US" sz="3100" b="1" i="0" u="none" strike="noStrike" kern="1200" cap="none" spc="0" normalizeH="0" baseline="0" noProof="1">
              <a:ln>
                <a:noFill/>
              </a:ln>
              <a:solidFill>
                <a:schemeClr val="tx2"/>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ctr" defTabSz="899795" rtl="0" eaLnBrk="1" fontAlgn="base" latinLnBrk="0" hangingPunct="1">
              <a:lnSpc>
                <a:spcPct val="100000"/>
              </a:lnSpc>
              <a:spcBef>
                <a:spcPts val="100"/>
              </a:spcBef>
              <a:spcAft>
                <a:spcPct val="0"/>
              </a:spcAft>
              <a:buClrTx/>
              <a:buSzTx/>
              <a:buFontTx/>
              <a:buNone/>
              <a:defRPr/>
            </a:pPr>
            <a:r>
              <a:rPr kumimoji="0" lang="zh-CN" altLang="en-US" sz="3150" b="1" i="0" u="none" strike="noStrike" kern="1200" cap="none" spc="0" normalizeH="0" baseline="0" noProof="1">
                <a:ln>
                  <a:noFill/>
                </a:ln>
                <a:solidFill>
                  <a:schemeClr val="tx2"/>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郑 建 生</a:t>
            </a:r>
            <a:endParaRPr kumimoji="0" lang="zh-CN" altLang="en-US" sz="3100" b="1" i="0" u="none" strike="noStrike" kern="1200" cap="none" spc="0" normalizeH="0" baseline="0" noProof="1">
              <a:ln>
                <a:noFill/>
              </a:ln>
              <a:solidFill>
                <a:schemeClr val="tx2"/>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ctr" defTabSz="899795" rtl="0" eaLnBrk="1" fontAlgn="base" latinLnBrk="0" hangingPunct="1">
              <a:lnSpc>
                <a:spcPct val="100000"/>
              </a:lnSpc>
              <a:spcBef>
                <a:spcPts val="100"/>
              </a:spcBef>
              <a:spcAft>
                <a:spcPct val="0"/>
              </a:spcAft>
              <a:buClrTx/>
              <a:buSzTx/>
              <a:buFontTx/>
              <a:buNone/>
              <a:defRPr/>
            </a:pPr>
            <a:r>
              <a:rPr kumimoji="0" lang="en-US" altLang="x-none" sz="3150" b="1" i="0" u="none" strike="noStrike" kern="1200" cap="none" spc="0" normalizeH="0" baseline="0" noProof="1">
                <a:ln>
                  <a:noFill/>
                </a:ln>
                <a:solidFill>
                  <a:schemeClr val="tx2"/>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13986013553</a:t>
            </a:r>
            <a:endParaRPr kumimoji="0" lang="en-US" altLang="x-none" sz="3100" b="1" i="0" u="none" strike="noStrike" kern="1200" cap="none" spc="0" normalizeH="0" baseline="0" noProof="1">
              <a:ln>
                <a:noFill/>
              </a:ln>
              <a:solidFill>
                <a:schemeClr val="tx2"/>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endParaRPr>
          </a:p>
          <a:p>
            <a:pPr marL="0" marR="0" lvl="0" indent="0" algn="ctr" defTabSz="899795" rtl="0" eaLnBrk="1" fontAlgn="base" latinLnBrk="0" hangingPunct="1">
              <a:lnSpc>
                <a:spcPct val="100000"/>
              </a:lnSpc>
              <a:spcBef>
                <a:spcPts val="100"/>
              </a:spcBef>
              <a:spcAft>
                <a:spcPct val="0"/>
              </a:spcAft>
              <a:buClrTx/>
              <a:buSzTx/>
              <a:buFontTx/>
              <a:buNone/>
              <a:defRPr/>
            </a:pPr>
            <a:r>
              <a:rPr kumimoji="0" lang="en-US" altLang="x-none" sz="3150" b="1" i="0" u="none" strike="noStrike" kern="1200" cap="none" spc="0" normalizeH="0" baseline="0" noProof="1">
                <a:ln>
                  <a:noFill/>
                </a:ln>
                <a:solidFill>
                  <a:schemeClr val="tx2"/>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wdzjs@163.com</a:t>
            </a:r>
            <a:endParaRPr kumimoji="0" lang="en-US" altLang="x-none" sz="3100" b="1" i="0" u="none" strike="noStrike" kern="1200" cap="none" spc="0" normalizeH="0" baseline="0" noProof="1">
              <a:ln>
                <a:noFill/>
              </a:ln>
              <a:solidFill>
                <a:schemeClr val="tx2"/>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advClick="0">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Text Box 2"/>
          <p:cNvSpPr txBox="1"/>
          <p:nvPr/>
        </p:nvSpPr>
        <p:spPr>
          <a:xfrm>
            <a:off x="2052638" y="6084888"/>
            <a:ext cx="4132262" cy="419100"/>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7.2-2  2ASK</a:t>
            </a:r>
            <a:r>
              <a:rPr lang="zh-CN" altLang="en-US" sz="2000" b="1" dirty="0">
                <a:solidFill>
                  <a:schemeClr val="tx2"/>
                </a:solidFill>
                <a:latin typeface="微软雅黑" panose="020B0503020204020204" pitchFamily="34" charset="-122"/>
                <a:ea typeface="微软雅黑" panose="020B0503020204020204" pitchFamily="34" charset="-122"/>
              </a:rPr>
              <a:t>调制器原理框图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4098" name="Object 3"/>
          <p:cNvGraphicFramePr/>
          <p:nvPr/>
        </p:nvGraphicFramePr>
        <p:xfrm>
          <a:off x="0" y="2713990"/>
          <a:ext cx="9000490" cy="3209925"/>
        </p:xfrm>
        <a:graphic>
          <a:graphicData uri="http://schemas.openxmlformats.org/presentationml/2006/ole">
            <mc:AlternateContent xmlns:mc="http://schemas.openxmlformats.org/markup-compatibility/2006">
              <mc:Choice xmlns:v="urn:schemas-microsoft-com:vml" Requires="v">
                <p:oleObj spid="_x0000_s3081" name="" r:id="rId1" imgW="3364865" imgH="1217295" progId="Visio.Drawing.11">
                  <p:embed/>
                </p:oleObj>
              </mc:Choice>
              <mc:Fallback>
                <p:oleObj name="" r:id="rId1" imgW="3364865" imgH="1217295" progId="Visio.Drawing.11">
                  <p:embed/>
                  <p:pic>
                    <p:nvPicPr>
                      <p:cNvPr id="0" name="图片 3080"/>
                      <p:cNvPicPr/>
                      <p:nvPr/>
                    </p:nvPicPr>
                    <p:blipFill>
                      <a:blip r:embed="rId2"/>
                      <a:stretch>
                        <a:fillRect/>
                      </a:stretch>
                    </p:blipFill>
                    <p:spPr>
                      <a:xfrm>
                        <a:off x="0" y="2713990"/>
                        <a:ext cx="9000490" cy="3209925"/>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sp>
        <p:nvSpPr>
          <p:cNvPr id="4100" name="Rectangle 5"/>
          <p:cNvSpPr/>
          <p:nvPr/>
        </p:nvSpPr>
        <p:spPr>
          <a:xfrm>
            <a:off x="1404938" y="611188"/>
            <a:ext cx="3475037" cy="549275"/>
          </a:xfrm>
          <a:prstGeom prst="rect">
            <a:avLst/>
          </a:prstGeom>
          <a:noFill/>
          <a:ln w="9525">
            <a:noFill/>
          </a:ln>
        </p:spPr>
        <p:txBody>
          <a:bodyPr wrap="none">
            <a:spAutoFit/>
          </a:bodyPr>
          <a:p>
            <a:pPr>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二  </a:t>
            </a:r>
            <a:r>
              <a:rPr lang="en-US" altLang="zh-CN" sz="2800" b="1" dirty="0">
                <a:solidFill>
                  <a:srgbClr val="0000FF"/>
                </a:solidFill>
                <a:latin typeface="微软雅黑" panose="020B0503020204020204" pitchFamily="34" charset="-122"/>
                <a:ea typeface="微软雅黑" panose="020B0503020204020204" pitchFamily="34" charset="-122"/>
              </a:rPr>
              <a:t>2ASK</a:t>
            </a:r>
            <a:r>
              <a:rPr lang="zh-CN" altLang="en-US" sz="2800" b="1" dirty="0">
                <a:solidFill>
                  <a:srgbClr val="0000FF"/>
                </a:solidFill>
                <a:latin typeface="微软雅黑" panose="020B0503020204020204" pitchFamily="34" charset="-122"/>
                <a:ea typeface="微软雅黑" panose="020B0503020204020204" pitchFamily="34" charset="-122"/>
              </a:rPr>
              <a:t>的调制方法</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4101" name="Rectangle 6"/>
          <p:cNvSpPr/>
          <p:nvPr/>
        </p:nvSpPr>
        <p:spPr>
          <a:xfrm>
            <a:off x="386080" y="1476375"/>
            <a:ext cx="7542530" cy="521970"/>
          </a:xfrm>
          <a:prstGeom prst="rect">
            <a:avLst/>
          </a:prstGeom>
          <a:noFill/>
          <a:ln w="9525">
            <a:noFill/>
          </a:ln>
        </p:spPr>
        <p:txBody>
          <a:bodyPr wrap="square">
            <a:spAutoFit/>
          </a:bodyPr>
          <a:p>
            <a:pPr marL="342900" indent="-342900">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1</a:t>
            </a:r>
            <a:r>
              <a:rPr lang="en-US" altLang="zh-CN" sz="2800" b="1" dirty="0">
                <a:solidFill>
                  <a:schemeClr val="tx2"/>
                </a:solidFill>
                <a:latin typeface="微软雅黑" panose="020B0503020204020204" pitchFamily="34" charset="-122"/>
                <a:ea typeface="微软雅黑" panose="020B0503020204020204" pitchFamily="34" charset="-122"/>
              </a:rPr>
              <a:t>.</a:t>
            </a:r>
            <a:r>
              <a:rPr lang="zh-CN" altLang="en-US" sz="2800" b="1" dirty="0">
                <a:solidFill>
                  <a:schemeClr val="tx2"/>
                </a:solidFill>
                <a:latin typeface="微软雅黑" panose="020B0503020204020204" pitchFamily="34" charset="-122"/>
                <a:ea typeface="微软雅黑" panose="020B0503020204020204" pitchFamily="34" charset="-122"/>
              </a:rPr>
              <a:t> 相乘法</a:t>
            </a:r>
            <a:r>
              <a:rPr lang="en-US" altLang="zh-CN" sz="2800" b="1" dirty="0">
                <a:solidFill>
                  <a:schemeClr val="tx2"/>
                </a:solidFill>
                <a:latin typeface="微软雅黑" panose="020B0503020204020204" pitchFamily="34" charset="-122"/>
                <a:ea typeface="微软雅黑" panose="020B0503020204020204" pitchFamily="34" charset="-122"/>
              </a:rPr>
              <a:t>(</a:t>
            </a:r>
            <a:r>
              <a:rPr lang="zh-CN" altLang="en-US" sz="2800" b="1" dirty="0">
                <a:solidFill>
                  <a:schemeClr val="tx2"/>
                </a:solidFill>
                <a:latin typeface="微软雅黑" panose="020B0503020204020204" pitchFamily="34" charset="-122"/>
                <a:ea typeface="微软雅黑" panose="020B0503020204020204" pitchFamily="34" charset="-122"/>
              </a:rPr>
              <a:t>模拟调制法</a:t>
            </a:r>
            <a:r>
              <a:rPr lang="en-US" altLang="zh-CN" sz="2800" b="1" dirty="0">
                <a:solidFill>
                  <a:schemeClr val="tx2"/>
                </a:solidFill>
                <a:latin typeface="微软雅黑" panose="020B0503020204020204" pitchFamily="34" charset="-122"/>
                <a:ea typeface="微软雅黑" panose="020B0503020204020204" pitchFamily="34" charset="-122"/>
              </a:rPr>
              <a:t>)</a:t>
            </a:r>
            <a:r>
              <a:rPr lang="zh-CN" altLang="en-US" sz="2800" b="1" dirty="0">
                <a:solidFill>
                  <a:schemeClr val="tx2"/>
                </a:solidFill>
                <a:latin typeface="微软雅黑" panose="020B0503020204020204" pitchFamily="34" charset="-122"/>
                <a:ea typeface="微软雅黑" panose="020B0503020204020204" pitchFamily="34" charset="-122"/>
              </a:rPr>
              <a:t>       </a:t>
            </a: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通</a:t>
            </a:r>
            <a:r>
              <a:rPr lang="en-US" altLang="zh-CN" sz="2800" b="1" dirty="0">
                <a:solidFill>
                  <a:schemeClr val="tx2"/>
                </a:solidFill>
                <a:latin typeface="微软雅黑" panose="020B0503020204020204" pitchFamily="34" charset="-122"/>
                <a:ea typeface="微软雅黑" panose="020B0503020204020204" pitchFamily="34" charset="-122"/>
              </a:rPr>
              <a:t>-</a:t>
            </a:r>
            <a:r>
              <a:rPr lang="zh-CN" altLang="en-US" sz="2800" b="1" dirty="0">
                <a:solidFill>
                  <a:schemeClr val="tx2"/>
                </a:solidFill>
                <a:latin typeface="微软雅黑" panose="020B0503020204020204" pitchFamily="34" charset="-122"/>
                <a:ea typeface="微软雅黑" panose="020B0503020204020204" pitchFamily="34" charset="-122"/>
              </a:rPr>
              <a:t>断键控法</a:t>
            </a:r>
            <a:r>
              <a:rPr lang="zh-CN" altLang="en-US"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4102" name="AutoShape 7"/>
          <p:cNvSpPr/>
          <p:nvPr/>
        </p:nvSpPr>
        <p:spPr>
          <a:xfrm>
            <a:off x="7487285" y="1998028"/>
            <a:ext cx="1512888" cy="419100"/>
          </a:xfrm>
          <a:prstGeom prst="wedgeRoundRectCallout">
            <a:avLst>
              <a:gd name="adj1" fmla="val -46329"/>
              <a:gd name="adj2" fmla="val 158370"/>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en-US" altLang="zh-CN" dirty="0">
                <a:latin typeface="Comic Sans MS" panose="030F0702030302020204" pitchFamily="66" charset="0"/>
              </a:rPr>
              <a:t>CD4051</a:t>
            </a:r>
            <a:endParaRPr lang="en-US" altLang="zh-CN" dirty="0">
              <a:latin typeface="Comic Sans MS" panose="030F0702030302020204" pitchFamily="66" charset="0"/>
            </a:endParaRPr>
          </a:p>
        </p:txBody>
      </p:sp>
    </p:spTree>
  </p:cSld>
  <p:clrMapOvr>
    <a:masterClrMapping/>
  </p:clrMapOvr>
  <p:transition advClick="0">
    <p:blinds dir="ver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Text Box 3"/>
          <p:cNvSpPr txBox="1"/>
          <p:nvPr/>
        </p:nvSpPr>
        <p:spPr>
          <a:xfrm>
            <a:off x="362585" y="1406525"/>
            <a:ext cx="8170545" cy="5264785"/>
          </a:xfrm>
          <a:prstGeom prst="rect">
            <a:avLst/>
          </a:prstGeom>
          <a:noFill/>
          <a:ln w="9525">
            <a:noFill/>
          </a:ln>
        </p:spPr>
        <p:txBody>
          <a:bodyPr wrap="square">
            <a:spAutoFit/>
          </a:bodyPr>
          <a:p>
            <a:pPr>
              <a:lnSpc>
                <a:spcPct val="130000"/>
              </a:lnSpc>
              <a:spcBef>
                <a:spcPct val="20000"/>
              </a:spcBef>
              <a:buFont typeface="Arial" panose="020B0604020202020204" pitchFamily="34" charset="0"/>
              <a:buNone/>
            </a:pPr>
            <a:r>
              <a:rPr lang="zh-CN" altLang="en-US" sz="2800" b="1" dirty="0">
                <a:solidFill>
                  <a:srgbClr val="FF0000"/>
                </a:solidFill>
                <a:latin typeface="微软雅黑" panose="020B0503020204020204" pitchFamily="34" charset="-122"/>
                <a:ea typeface="微软雅黑" panose="020B0503020204020204" pitchFamily="34" charset="-122"/>
              </a:rPr>
              <a:t>一 主要内容：</a:t>
            </a:r>
            <a:r>
              <a:rPr lang="zh-CN" altLang="en-US" sz="2800" b="1">
                <a:ln>
                  <a:noFill/>
                </a:ln>
                <a:solidFill>
                  <a:srgbClr val="FF0000"/>
                </a:solidFill>
                <a:effectLst/>
                <a:uLnTx/>
                <a:uFillTx/>
                <a:latin typeface="微软雅黑" panose="020B0503020204020204" pitchFamily="34" charset="-122"/>
                <a:ea typeface="微软雅黑" panose="020B0503020204020204" pitchFamily="34" charset="-122"/>
                <a:cs typeface="+mj-cs"/>
                <a:sym typeface="+mn-ea"/>
              </a:rPr>
              <a:t>二进制数字调制原理及抗噪声性能</a:t>
            </a:r>
            <a:endParaRPr lang="zh-CN" altLang="en-US" sz="2800" b="1">
              <a:ln>
                <a:noFill/>
              </a:ln>
              <a:solidFill>
                <a:srgbClr val="FF0000"/>
              </a:solidFill>
              <a:effectLst/>
              <a:uLnTx/>
              <a:uFillTx/>
              <a:latin typeface="微软雅黑" panose="020B0503020204020204" pitchFamily="34" charset="-122"/>
              <a:ea typeface="微软雅黑" panose="020B0503020204020204" pitchFamily="34" charset="-122"/>
              <a:cs typeface="+mj-cs"/>
              <a:sym typeface="+mn-ea"/>
            </a:endParaRPr>
          </a:p>
          <a:p>
            <a:pPr>
              <a:lnSpc>
                <a:spcPct val="130000"/>
              </a:lnSpc>
              <a:spcBef>
                <a:spcPct val="20000"/>
              </a:spcBef>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sym typeface="+mn-ea"/>
              </a:rPr>
              <a:t>1. </a:t>
            </a:r>
            <a:r>
              <a:rPr lang="zh-CN" altLang="en-US" sz="2800" b="1" dirty="0">
                <a:solidFill>
                  <a:srgbClr val="0000FF"/>
                </a:solidFill>
                <a:latin typeface="微软雅黑" panose="020B0503020204020204" pitchFamily="34" charset="-122"/>
                <a:ea typeface="微软雅黑" panose="020B0503020204020204" pitchFamily="34" charset="-122"/>
                <a:sym typeface="+mn-ea"/>
              </a:rPr>
              <a:t>定义</a:t>
            </a:r>
            <a:r>
              <a:rPr lang="en-US" altLang="zh-CN" sz="2000" dirty="0">
                <a:latin typeface="微软雅黑" panose="020B0503020204020204" pitchFamily="34" charset="-122"/>
                <a:ea typeface="微软雅黑" panose="020B0503020204020204" pitchFamily="34" charset="-122"/>
                <a:sym typeface="+mn-ea"/>
              </a:rPr>
              <a:t>2ASK</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2FSK</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2PSK</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2DPSK</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000" dirty="0">
                <a:solidFill>
                  <a:schemeClr val="tx1"/>
                </a:solidFill>
                <a:latin typeface="微软雅黑" panose="020B0503020204020204" pitchFamily="34" charset="-122"/>
                <a:ea typeface="微软雅黑" panose="020B0503020204020204" pitchFamily="34" charset="-122"/>
                <a:sym typeface="+mn-ea"/>
              </a:rPr>
              <a:t>二进制基带信号调制载波的幅度</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sym typeface="+mn-ea"/>
              </a:rPr>
              <a:t>2. </a:t>
            </a:r>
            <a:r>
              <a:rPr lang="zh-CN" altLang="en-US" sz="2800" b="1" dirty="0">
                <a:solidFill>
                  <a:srgbClr val="0000FF"/>
                </a:solidFill>
                <a:latin typeface="微软雅黑" panose="020B0503020204020204" pitchFamily="34" charset="-122"/>
                <a:ea typeface="微软雅黑" panose="020B0503020204020204" pitchFamily="34" charset="-122"/>
                <a:sym typeface="+mn-ea"/>
              </a:rPr>
              <a:t>时域表达式</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endParaRPr lang="zh-CN" altLang="en-US" sz="2800" b="1" dirty="0">
              <a:solidFill>
                <a:srgbClr val="FF0000"/>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800" b="1" dirty="0">
                <a:solidFill>
                  <a:srgbClr val="FF0000"/>
                </a:solidFill>
                <a:latin typeface="微软雅黑" panose="020B0503020204020204" pitchFamily="34" charset="-122"/>
                <a:ea typeface="微软雅黑" panose="020B0503020204020204" pitchFamily="34" charset="-122"/>
                <a:sym typeface="+mn-ea"/>
              </a:rPr>
              <a:t>（</a:t>
            </a:r>
            <a:r>
              <a:rPr lang="en-US" altLang="zh-CN" sz="2800" b="1" dirty="0">
                <a:solidFill>
                  <a:srgbClr val="FF0000"/>
                </a:solidFill>
                <a:latin typeface="微软雅黑" panose="020B0503020204020204" pitchFamily="34" charset="-122"/>
                <a:ea typeface="微软雅黑" panose="020B0503020204020204" pitchFamily="34" charset="-122"/>
                <a:sym typeface="+mn-ea"/>
              </a:rPr>
              <a:t>1</a:t>
            </a:r>
            <a:r>
              <a:rPr lang="zh-CN" altLang="en-US" sz="2800" b="1" dirty="0">
                <a:solidFill>
                  <a:srgbClr val="FF0000"/>
                </a:solidFill>
                <a:latin typeface="微软雅黑" panose="020B0503020204020204" pitchFamily="34" charset="-122"/>
                <a:ea typeface="微软雅黑" panose="020B0503020204020204" pitchFamily="34" charset="-122"/>
                <a:sym typeface="+mn-ea"/>
              </a:rPr>
              <a:t>）调制方法</a:t>
            </a:r>
            <a:endParaRPr lang="zh-CN" altLang="en-US" sz="2800" b="1" dirty="0">
              <a:solidFill>
                <a:srgbClr val="FF0000"/>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000" dirty="0">
                <a:solidFill>
                  <a:schemeClr val="tx1"/>
                </a:solidFill>
                <a:latin typeface="微软雅黑" panose="020B0503020204020204" pitchFamily="34" charset="-122"/>
                <a:ea typeface="微软雅黑" panose="020B0503020204020204" pitchFamily="34" charset="-122"/>
                <a:sym typeface="+mn-ea"/>
              </a:rPr>
              <a:t>     乘法器法、键控</a:t>
            </a:r>
            <a:r>
              <a:rPr lang="zh-CN" altLang="en-US" sz="2000" dirty="0">
                <a:solidFill>
                  <a:schemeClr val="tx1"/>
                </a:solidFill>
                <a:latin typeface="微软雅黑" panose="020B0503020204020204" pitchFamily="34" charset="-122"/>
                <a:ea typeface="微软雅黑" panose="020B0503020204020204" pitchFamily="34" charset="-122"/>
                <a:sym typeface="+mn-ea"/>
              </a:rPr>
              <a:t>法</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800" b="1" dirty="0">
                <a:solidFill>
                  <a:srgbClr val="FF0000"/>
                </a:solidFill>
                <a:latin typeface="微软雅黑" panose="020B0503020204020204" pitchFamily="34" charset="-122"/>
                <a:ea typeface="微软雅黑" panose="020B0503020204020204" pitchFamily="34" charset="-122"/>
                <a:sym typeface="+mn-ea"/>
              </a:rPr>
              <a:t>（</a:t>
            </a:r>
            <a:r>
              <a:rPr lang="en-US" altLang="zh-CN" sz="2800" b="1" dirty="0">
                <a:solidFill>
                  <a:srgbClr val="FF0000"/>
                </a:solidFill>
                <a:latin typeface="微软雅黑" panose="020B0503020204020204" pitchFamily="34" charset="-122"/>
                <a:ea typeface="微软雅黑" panose="020B0503020204020204" pitchFamily="34" charset="-122"/>
                <a:sym typeface="+mn-ea"/>
              </a:rPr>
              <a:t>2</a:t>
            </a:r>
            <a:r>
              <a:rPr lang="zh-CN" altLang="en-US" sz="2800" b="1" dirty="0">
                <a:solidFill>
                  <a:srgbClr val="FF0000"/>
                </a:solidFill>
                <a:latin typeface="微软雅黑" panose="020B0503020204020204" pitchFamily="34" charset="-122"/>
                <a:ea typeface="微软雅黑" panose="020B0503020204020204" pitchFamily="34" charset="-122"/>
                <a:sym typeface="+mn-ea"/>
              </a:rPr>
              <a:t>）解调方法</a:t>
            </a:r>
            <a:endParaRPr lang="zh-CN" altLang="en-US" sz="2800" b="1" dirty="0">
              <a:solidFill>
                <a:srgbClr val="FF0000"/>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包络检波法、相干解调法</a:t>
            </a:r>
            <a:endParaRPr lang="zh-CN" altLang="en-US" sz="2000" dirty="0">
              <a:latin typeface="微软雅黑" panose="020B0503020204020204" pitchFamily="34" charset="-122"/>
              <a:ea typeface="微软雅黑" panose="020B0503020204020204" pitchFamily="34" charset="-122"/>
            </a:endParaRPr>
          </a:p>
        </p:txBody>
      </p:sp>
      <p:sp>
        <p:nvSpPr>
          <p:cNvPr id="100355" name="Rectangle 2"/>
          <p:cNvSpPr>
            <a:spLocks noGrp="1"/>
          </p:cNvSpPr>
          <p:nvPr>
            <p:ph type="title"/>
          </p:nvPr>
        </p:nvSpPr>
        <p:spPr>
          <a:xfrm>
            <a:off x="1404938" y="612775"/>
            <a:ext cx="7127875" cy="574675"/>
          </a:xfrm>
        </p:spPr>
        <p:txBody>
          <a:bodyPr vert="horz" wrap="square" lIns="91440" tIns="45720" rIns="91440" bIns="45720" numCol="1" anchor="b" anchorCtr="0" compatLnSpc="1"/>
          <a:lstStyle/>
          <a:p>
            <a:pPr marL="0" marR="0" lvl="0" indent="0" algn="l" defTabSz="899795" rtl="0" eaLnBrk="1" fontAlgn="base" latinLnBrk="0" hangingPunct="1">
              <a:lnSpc>
                <a:spcPct val="100000"/>
              </a:lnSpc>
              <a:spcBef>
                <a:spcPct val="0"/>
              </a:spcBef>
              <a:spcAft>
                <a:spcPct val="0"/>
              </a:spcAft>
              <a:buClrTx/>
              <a:buSzTx/>
              <a:buFontTx/>
              <a:buNone/>
              <a:defRPr/>
            </a:pPr>
            <a:r>
              <a:rPr kumimoji="0" lang="en-US" altLang="x-none"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7.2.5 </a:t>
            </a:r>
            <a:r>
              <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本节小结</a:t>
            </a:r>
            <a:endPar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endParaRPr>
          </a:p>
        </p:txBody>
      </p:sp>
      <p:graphicFrame>
        <p:nvGraphicFramePr>
          <p:cNvPr id="11268" name="内容占位符 11268"/>
          <p:cNvGraphicFramePr>
            <a:graphicFrameLocks noGrp="1"/>
          </p:cNvGraphicFramePr>
          <p:nvPr/>
        </p:nvGraphicFramePr>
        <p:xfrm>
          <a:off x="432435" y="3855720"/>
          <a:ext cx="3606800" cy="649605"/>
        </p:xfrm>
        <a:graphic>
          <a:graphicData uri="http://schemas.openxmlformats.org/presentationml/2006/ole">
            <mc:AlternateContent xmlns:mc="http://schemas.openxmlformats.org/markup-compatibility/2006">
              <mc:Choice xmlns:v="urn:schemas-microsoft-com:vml" Requires="v">
                <p:oleObj spid="_x0000_s3079" name="" r:id="rId1" imgW="2578100" imgH="685800" progId="Equation.DSMT4">
                  <p:embed/>
                </p:oleObj>
              </mc:Choice>
              <mc:Fallback>
                <p:oleObj name="" r:id="rId1" imgW="2578100" imgH="685800" progId="Equation.DSMT4">
                  <p:embed/>
                  <p:pic>
                    <p:nvPicPr>
                      <p:cNvPr id="0" name="图片 3078"/>
                      <p:cNvPicPr/>
                      <p:nvPr/>
                    </p:nvPicPr>
                    <p:blipFill>
                      <a:blip r:embed="rId2"/>
                      <a:stretch>
                        <a:fillRect/>
                      </a:stretch>
                    </p:blipFill>
                    <p:spPr>
                      <a:xfrm>
                        <a:off x="432435" y="3855720"/>
                        <a:ext cx="3606800" cy="649605"/>
                      </a:xfrm>
                      <a:prstGeom prst="rect">
                        <a:avLst/>
                      </a:prstGeom>
                      <a:solidFill>
                        <a:srgbClr val="CCFFCC"/>
                      </a:solidFill>
                      <a:ln w="38100">
                        <a:miter/>
                      </a:ln>
                    </p:spPr>
                  </p:pic>
                </p:oleObj>
              </mc:Fallback>
            </mc:AlternateContent>
          </a:graphicData>
        </a:graphic>
      </p:graphicFrame>
      <p:graphicFrame>
        <p:nvGraphicFramePr>
          <p:cNvPr id="13314" name="Object 3"/>
          <p:cNvGraphicFramePr/>
          <p:nvPr/>
        </p:nvGraphicFramePr>
        <p:xfrm>
          <a:off x="4530090" y="2641600"/>
          <a:ext cx="4425950" cy="1382395"/>
        </p:xfrm>
        <a:graphic>
          <a:graphicData uri="http://schemas.openxmlformats.org/presentationml/2006/ole">
            <mc:AlternateContent xmlns:mc="http://schemas.openxmlformats.org/markup-compatibility/2006">
              <mc:Choice xmlns:v="urn:schemas-microsoft-com:vml" Requires="v">
                <p:oleObj spid="_x0000_s3080" name="" r:id="rId3" imgW="3364865" imgH="1217295" progId="Visio.Drawing.11">
                  <p:embed/>
                </p:oleObj>
              </mc:Choice>
              <mc:Fallback>
                <p:oleObj name="" r:id="rId3" imgW="3364865" imgH="1217295" progId="Visio.Drawing.11">
                  <p:embed/>
                  <p:pic>
                    <p:nvPicPr>
                      <p:cNvPr id="0" name="图片 3079"/>
                      <p:cNvPicPr/>
                      <p:nvPr/>
                    </p:nvPicPr>
                    <p:blipFill>
                      <a:blip r:embed="rId4"/>
                      <a:stretch>
                        <a:fillRect/>
                      </a:stretch>
                    </p:blipFill>
                    <p:spPr>
                      <a:xfrm>
                        <a:off x="4530090" y="2641600"/>
                        <a:ext cx="4425950" cy="1382395"/>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grpSp>
        <p:nvGrpSpPr>
          <p:cNvPr id="8" name="组合 36"/>
          <p:cNvGrpSpPr/>
          <p:nvPr/>
        </p:nvGrpSpPr>
        <p:grpSpPr>
          <a:xfrm>
            <a:off x="4502150" y="4145915"/>
            <a:ext cx="4453890" cy="1212850"/>
            <a:chOff x="0" y="0"/>
            <a:chExt cx="8135938" cy="2376488"/>
          </a:xfrm>
        </p:grpSpPr>
        <p:grpSp>
          <p:nvGrpSpPr>
            <p:cNvPr id="9" name="Group 32"/>
            <p:cNvGrpSpPr/>
            <p:nvPr/>
          </p:nvGrpSpPr>
          <p:grpSpPr>
            <a:xfrm>
              <a:off x="0" y="0"/>
              <a:ext cx="8135938" cy="2376488"/>
              <a:chOff x="0" y="0"/>
              <a:chExt cx="4490" cy="1225"/>
            </a:xfrm>
          </p:grpSpPr>
          <p:sp>
            <p:nvSpPr>
              <p:cNvPr id="10" name="Rectangle 7"/>
              <p:cNvSpPr/>
              <p:nvPr/>
            </p:nvSpPr>
            <p:spPr>
              <a:xfrm>
                <a:off x="0" y="0"/>
                <a:ext cx="4490" cy="1225"/>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lnSpc>
                    <a:spcPct val="100000"/>
                  </a:lnSpc>
                  <a:buFont typeface="Arial" panose="020B0604020202020204" pitchFamily="34" charset="0"/>
                  <a:buNone/>
                </a:pPr>
                <a:endParaRPr lang="zh-CN" altLang="en-US" sz="1000" dirty="0">
                  <a:latin typeface="微软雅黑" panose="020B0503020204020204" pitchFamily="34" charset="-122"/>
                  <a:ea typeface="微软雅黑" panose="020B0503020204020204" pitchFamily="34" charset="-122"/>
                </a:endParaRPr>
              </a:p>
            </p:txBody>
          </p:sp>
          <p:sp>
            <p:nvSpPr>
              <p:cNvPr id="11" name="Text Box 9"/>
              <p:cNvSpPr txBox="1"/>
              <p:nvPr/>
            </p:nvSpPr>
            <p:spPr>
              <a:xfrm>
                <a:off x="1584" y="91"/>
                <a:ext cx="1459" cy="876"/>
              </a:xfrm>
              <a:prstGeom prst="rect">
                <a:avLst/>
              </a:prstGeom>
              <a:solidFill>
                <a:srgbClr val="FFFF99"/>
              </a:solidFill>
              <a:ln w="9525" cap="flat" cmpd="sng">
                <a:solidFill>
                  <a:schemeClr val="tx1"/>
                </a:solidFill>
                <a:prstDash val="dash"/>
                <a:miter/>
                <a:headEnd type="none" w="med" len="med"/>
                <a:tailEnd type="none" w="med" len="med"/>
              </a:ln>
            </p:spPr>
            <p:txBody>
              <a:bodyPr anchor="t"/>
              <a:p>
                <a:pPr algn="ctr">
                  <a:lnSpc>
                    <a:spcPct val="100000"/>
                  </a:lnSpc>
                  <a:buFont typeface="Arial" panose="020B0604020202020204" pitchFamily="34" charset="0"/>
                  <a:buNone/>
                </a:pPr>
                <a:endParaRPr lang="en-US" altLang="zh-CN" sz="1000" dirty="0">
                  <a:solidFill>
                    <a:schemeClr val="bg2"/>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endParaRPr lang="en-US" altLang="zh-CN" sz="1000" dirty="0">
                  <a:solidFill>
                    <a:schemeClr val="bg2"/>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endParaRPr lang="en-US" altLang="zh-CN" sz="1000" dirty="0">
                  <a:solidFill>
                    <a:schemeClr val="bg2"/>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endParaRPr lang="zh-CN" altLang="en-US" sz="1000" b="1" dirty="0">
                  <a:solidFill>
                    <a:srgbClr val="0000FF"/>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r>
                  <a:rPr lang="zh-CN" altLang="en-US" sz="1000" b="1" dirty="0">
                    <a:solidFill>
                      <a:srgbClr val="0000FF"/>
                    </a:solidFill>
                    <a:latin typeface="微软雅黑" panose="020B0503020204020204" pitchFamily="34" charset="-122"/>
                    <a:ea typeface="微软雅黑" panose="020B0503020204020204" pitchFamily="34" charset="-122"/>
                  </a:rPr>
                  <a:t>包络检波器</a:t>
                </a:r>
                <a:endParaRPr lang="zh-CN" altLang="en-US" sz="1000" b="1" dirty="0">
                  <a:solidFill>
                    <a:srgbClr val="0000FF"/>
                  </a:solidFill>
                  <a:latin typeface="微软雅黑" panose="020B0503020204020204" pitchFamily="34" charset="-122"/>
                  <a:ea typeface="微软雅黑" panose="020B0503020204020204" pitchFamily="34" charset="-122"/>
                </a:endParaRPr>
              </a:p>
            </p:txBody>
          </p:sp>
          <p:grpSp>
            <p:nvGrpSpPr>
              <p:cNvPr id="12" name="Group 11"/>
              <p:cNvGrpSpPr/>
              <p:nvPr/>
            </p:nvGrpSpPr>
            <p:grpSpPr>
              <a:xfrm>
                <a:off x="271" y="272"/>
                <a:ext cx="4055" cy="680"/>
                <a:chOff x="-627" y="0"/>
                <a:chExt cx="7977" cy="924"/>
              </a:xfrm>
            </p:grpSpPr>
            <p:grpSp>
              <p:nvGrpSpPr>
                <p:cNvPr id="13" name="Group 12"/>
                <p:cNvGrpSpPr/>
                <p:nvPr/>
              </p:nvGrpSpPr>
              <p:grpSpPr>
                <a:xfrm>
                  <a:off x="-627" y="0"/>
                  <a:ext cx="7977" cy="571"/>
                  <a:chOff x="-627" y="0"/>
                  <a:chExt cx="7977" cy="571"/>
                </a:xfrm>
              </p:grpSpPr>
              <p:grpSp>
                <p:nvGrpSpPr>
                  <p:cNvPr id="14" name="Group 13"/>
                  <p:cNvGrpSpPr/>
                  <p:nvPr/>
                </p:nvGrpSpPr>
                <p:grpSpPr>
                  <a:xfrm>
                    <a:off x="381" y="0"/>
                    <a:ext cx="5993" cy="571"/>
                    <a:chOff x="-173" y="0"/>
                    <a:chExt cx="5993" cy="571"/>
                  </a:xfrm>
                </p:grpSpPr>
                <p:sp>
                  <p:nvSpPr>
                    <p:cNvPr id="15" name="Text Box 14"/>
                    <p:cNvSpPr txBox="1"/>
                    <p:nvPr/>
                  </p:nvSpPr>
                  <p:spPr>
                    <a:xfrm>
                      <a:off x="1606" y="0"/>
                      <a:ext cx="960" cy="570"/>
                    </a:xfrm>
                    <a:prstGeom prst="rect">
                      <a:avLst/>
                    </a:prstGeom>
                    <a:solidFill>
                      <a:srgbClr val="FFFF99"/>
                    </a:solidFill>
                    <a:ln w="9525" cap="flat" cmpd="sng">
                      <a:solidFill>
                        <a:srgbClr val="000000"/>
                      </a:solidFill>
                      <a:prstDash val="solid"/>
                      <a:miter/>
                      <a:headEnd type="none" w="med" len="med"/>
                      <a:tailEnd type="none" w="med" len="med"/>
                    </a:ln>
                  </p:spPr>
                  <p:txBody>
                    <a:bodyPr anchor="t"/>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全波</a:t>
                      </a:r>
                      <a:endParaRPr lang="zh-CN" altLang="en-US" sz="1000" b="1" dirty="0">
                        <a:solidFill>
                          <a:schemeClr val="tx2"/>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整流</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sp>
                  <p:nvSpPr>
                    <p:cNvPr id="16" name="Text Box 15"/>
                    <p:cNvSpPr txBox="1"/>
                    <p:nvPr/>
                  </p:nvSpPr>
                  <p:spPr>
                    <a:xfrm>
                      <a:off x="-173" y="0"/>
                      <a:ext cx="1030" cy="570"/>
                    </a:xfrm>
                    <a:prstGeom prst="rect">
                      <a:avLst/>
                    </a:prstGeom>
                    <a:solidFill>
                      <a:srgbClr val="FFFF99"/>
                    </a:solidFill>
                    <a:ln w="9525" cap="flat" cmpd="sng">
                      <a:solidFill>
                        <a:srgbClr val="000000"/>
                      </a:solidFill>
                      <a:prstDash val="solid"/>
                      <a:miter/>
                      <a:headEnd type="none" w="med" len="med"/>
                      <a:tailEnd type="none" w="med" len="med"/>
                    </a:ln>
                  </p:spPr>
                  <p:txBody>
                    <a:bodyPr anchor="t"/>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带通</a:t>
                      </a:r>
                      <a:endParaRPr lang="zh-CN" altLang="en-US" sz="1000" b="1" dirty="0">
                        <a:solidFill>
                          <a:schemeClr val="tx2"/>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滤波</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sp>
                  <p:nvSpPr>
                    <p:cNvPr id="17" name="Text Box 16"/>
                    <p:cNvSpPr txBox="1"/>
                    <p:nvPr/>
                  </p:nvSpPr>
                  <p:spPr>
                    <a:xfrm>
                      <a:off x="3254" y="0"/>
                      <a:ext cx="960" cy="570"/>
                    </a:xfrm>
                    <a:prstGeom prst="rect">
                      <a:avLst/>
                    </a:prstGeom>
                    <a:solidFill>
                      <a:srgbClr val="FFFF99"/>
                    </a:solidFill>
                    <a:ln w="9525" cap="flat" cmpd="sng">
                      <a:solidFill>
                        <a:srgbClr val="000000"/>
                      </a:solidFill>
                      <a:prstDash val="solid"/>
                      <a:miter/>
                      <a:headEnd type="none" w="med" len="med"/>
                      <a:tailEnd type="none" w="med" len="med"/>
                    </a:ln>
                  </p:spPr>
                  <p:txBody>
                    <a:bodyPr anchor="t"/>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低通</a:t>
                      </a:r>
                      <a:endParaRPr lang="zh-CN" altLang="en-US" sz="1000" b="1" dirty="0">
                        <a:solidFill>
                          <a:schemeClr val="tx2"/>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滤波</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sp>
                  <p:nvSpPr>
                    <p:cNvPr id="18" name="Text Box 17"/>
                    <p:cNvSpPr txBox="1"/>
                    <p:nvPr/>
                  </p:nvSpPr>
                  <p:spPr>
                    <a:xfrm>
                      <a:off x="4860" y="1"/>
                      <a:ext cx="960" cy="570"/>
                    </a:xfrm>
                    <a:prstGeom prst="rect">
                      <a:avLst/>
                    </a:prstGeom>
                    <a:solidFill>
                      <a:srgbClr val="FFFF99"/>
                    </a:solidFill>
                    <a:ln w="9525" cap="flat" cmpd="sng">
                      <a:solidFill>
                        <a:srgbClr val="000000"/>
                      </a:solidFill>
                      <a:prstDash val="solid"/>
                      <a:miter/>
                      <a:headEnd type="none" w="med" len="med"/>
                      <a:tailEnd type="none" w="med" len="med"/>
                    </a:ln>
                  </p:spPr>
                  <p:txBody>
                    <a:bodyPr anchor="t"/>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抽样</a:t>
                      </a:r>
                      <a:endParaRPr lang="zh-CN" altLang="en-US" sz="1000" b="1" dirty="0">
                        <a:solidFill>
                          <a:schemeClr val="tx2"/>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判决</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grpSp>
              <p:grpSp>
                <p:nvGrpSpPr>
                  <p:cNvPr id="19" name="Group 18"/>
                  <p:cNvGrpSpPr/>
                  <p:nvPr/>
                </p:nvGrpSpPr>
                <p:grpSpPr>
                  <a:xfrm>
                    <a:off x="-627" y="256"/>
                    <a:ext cx="7977" cy="1"/>
                    <a:chOff x="-627" y="0"/>
                    <a:chExt cx="7977" cy="1"/>
                  </a:xfrm>
                </p:grpSpPr>
                <p:sp>
                  <p:nvSpPr>
                    <p:cNvPr id="20" name="Line 19"/>
                    <p:cNvSpPr/>
                    <p:nvPr/>
                  </p:nvSpPr>
                  <p:spPr>
                    <a:xfrm>
                      <a:off x="-627" y="0"/>
                      <a:ext cx="1181" cy="0"/>
                    </a:xfrm>
                    <a:prstGeom prst="line">
                      <a:avLst/>
                    </a:prstGeom>
                    <a:ln w="38100" cap="flat" cmpd="sng">
                      <a:solidFill>
                        <a:srgbClr val="0000FF"/>
                      </a:solidFill>
                      <a:prstDash val="solid"/>
                      <a:round/>
                      <a:headEnd type="none" w="med" len="med"/>
                      <a:tailEnd type="triangle" w="med" len="med"/>
                    </a:ln>
                  </p:spPr>
                </p:sp>
                <p:sp>
                  <p:nvSpPr>
                    <p:cNvPr id="21" name="Line 20"/>
                    <p:cNvSpPr/>
                    <p:nvPr/>
                  </p:nvSpPr>
                  <p:spPr>
                    <a:xfrm>
                      <a:off x="1411" y="0"/>
                      <a:ext cx="749" cy="1"/>
                    </a:xfrm>
                    <a:prstGeom prst="line">
                      <a:avLst/>
                    </a:prstGeom>
                    <a:ln w="38100" cap="flat" cmpd="sng">
                      <a:solidFill>
                        <a:srgbClr val="0000FF"/>
                      </a:solidFill>
                      <a:prstDash val="solid"/>
                      <a:round/>
                      <a:headEnd type="none" w="med" len="med"/>
                      <a:tailEnd type="triangle" w="med" len="med"/>
                    </a:ln>
                  </p:spPr>
                </p:sp>
                <p:sp>
                  <p:nvSpPr>
                    <p:cNvPr id="22" name="Line 21"/>
                    <p:cNvSpPr/>
                    <p:nvPr/>
                  </p:nvSpPr>
                  <p:spPr>
                    <a:xfrm>
                      <a:off x="3120" y="1"/>
                      <a:ext cx="690" cy="0"/>
                    </a:xfrm>
                    <a:prstGeom prst="line">
                      <a:avLst/>
                    </a:prstGeom>
                    <a:ln w="38100" cap="flat" cmpd="sng">
                      <a:solidFill>
                        <a:srgbClr val="0000FF"/>
                      </a:solidFill>
                      <a:prstDash val="solid"/>
                      <a:round/>
                      <a:headEnd type="none" w="med" len="med"/>
                      <a:tailEnd type="triangle" w="med" len="med"/>
                    </a:ln>
                  </p:spPr>
                </p:sp>
                <p:sp>
                  <p:nvSpPr>
                    <p:cNvPr id="23" name="Line 22"/>
                    <p:cNvSpPr/>
                    <p:nvPr/>
                  </p:nvSpPr>
                  <p:spPr>
                    <a:xfrm>
                      <a:off x="4770" y="1"/>
                      <a:ext cx="644" cy="0"/>
                    </a:xfrm>
                    <a:prstGeom prst="line">
                      <a:avLst/>
                    </a:prstGeom>
                    <a:ln w="38100" cap="flat" cmpd="sng">
                      <a:solidFill>
                        <a:srgbClr val="0000FF"/>
                      </a:solidFill>
                      <a:prstDash val="solid"/>
                      <a:round/>
                      <a:headEnd type="none" w="med" len="med"/>
                      <a:tailEnd type="triangle" w="med" len="med"/>
                    </a:ln>
                  </p:spPr>
                </p:sp>
                <p:sp>
                  <p:nvSpPr>
                    <p:cNvPr id="24" name="Line 23"/>
                    <p:cNvSpPr/>
                    <p:nvPr/>
                  </p:nvSpPr>
                  <p:spPr>
                    <a:xfrm>
                      <a:off x="6374" y="0"/>
                      <a:ext cx="976" cy="1"/>
                    </a:xfrm>
                    <a:prstGeom prst="line">
                      <a:avLst/>
                    </a:prstGeom>
                    <a:ln w="38100" cap="flat" cmpd="sng">
                      <a:solidFill>
                        <a:srgbClr val="0000FF"/>
                      </a:solidFill>
                      <a:prstDash val="solid"/>
                      <a:round/>
                      <a:headEnd type="none" w="med" len="med"/>
                      <a:tailEnd type="triangle" w="med" len="med"/>
                    </a:ln>
                  </p:spPr>
                </p:sp>
              </p:grpSp>
            </p:grpSp>
            <p:sp>
              <p:nvSpPr>
                <p:cNvPr id="25" name="Line 24"/>
                <p:cNvSpPr/>
                <p:nvPr/>
              </p:nvSpPr>
              <p:spPr>
                <a:xfrm flipV="1">
                  <a:off x="5940" y="564"/>
                  <a:ext cx="0" cy="360"/>
                </a:xfrm>
                <a:prstGeom prst="line">
                  <a:avLst/>
                </a:prstGeom>
                <a:ln w="38100" cap="flat" cmpd="sng">
                  <a:solidFill>
                    <a:srgbClr val="0000CC"/>
                  </a:solidFill>
                  <a:prstDash val="solid"/>
                  <a:round/>
                  <a:headEnd type="none" w="med" len="med"/>
                  <a:tailEnd type="triangle" w="med" len="med"/>
                </a:ln>
              </p:spPr>
            </p:sp>
          </p:grpSp>
          <p:sp>
            <p:nvSpPr>
              <p:cNvPr id="26" name="Text Box 25"/>
              <p:cNvSpPr txBox="1"/>
              <p:nvPr/>
            </p:nvSpPr>
            <p:spPr>
              <a:xfrm>
                <a:off x="3312" y="907"/>
                <a:ext cx="878" cy="233"/>
              </a:xfrm>
              <a:prstGeom prst="rect">
                <a:avLst/>
              </a:prstGeom>
              <a:solidFill>
                <a:srgbClr val="FFFF99"/>
              </a:solidFill>
              <a:ln w="9525" cap="flat" cmpd="sng">
                <a:solidFill>
                  <a:schemeClr val="tx1"/>
                </a:solidFill>
                <a:prstDash val="solid"/>
                <a:miter/>
                <a:headEnd type="none" w="med" len="med"/>
                <a:tailEnd type="none" w="med" len="med"/>
              </a:ln>
            </p:spPr>
            <p:txBody>
              <a:bodyPr lIns="90170" tIns="46990" rIns="90170" bIns="46990" anchor="t"/>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定时脉冲</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sp>
            <p:nvSpPr>
              <p:cNvPr id="27" name="Text Box 26"/>
              <p:cNvSpPr txBox="1"/>
              <p:nvPr/>
            </p:nvSpPr>
            <p:spPr>
              <a:xfrm>
                <a:off x="78" y="91"/>
                <a:ext cx="793" cy="272"/>
              </a:xfrm>
              <a:prstGeom prst="rect">
                <a:avLst/>
              </a:prstGeom>
              <a:solidFill>
                <a:srgbClr val="FFFF99"/>
              </a:solidFill>
              <a:ln w="9525">
                <a:noFill/>
              </a:ln>
            </p:spPr>
            <p:txBody>
              <a:bodyPr anchor="t"/>
              <a:p>
                <a:pPr algn="ctr">
                  <a:lnSpc>
                    <a:spcPct val="100000"/>
                  </a:lnSpc>
                  <a:buFont typeface="Arial" panose="020B0604020202020204" pitchFamily="34" charset="0"/>
                  <a:buNone/>
                </a:pPr>
                <a:r>
                  <a:rPr lang="en-US" altLang="zh-CN" sz="1000" b="1" i="1" dirty="0">
                    <a:solidFill>
                      <a:schemeClr val="tx2"/>
                    </a:solidFill>
                    <a:latin typeface="微软雅黑" panose="020B0503020204020204" pitchFamily="34" charset="-122"/>
                    <a:ea typeface="微软雅黑" panose="020B0503020204020204" pitchFamily="34" charset="-122"/>
                  </a:rPr>
                  <a:t>e</a:t>
                </a:r>
                <a:r>
                  <a:rPr lang="en-US" altLang="zh-CN" sz="1000" b="1" i="1" baseline="-25000" dirty="0">
                    <a:solidFill>
                      <a:schemeClr val="tx2"/>
                    </a:solidFill>
                    <a:latin typeface="微软雅黑" panose="020B0503020204020204" pitchFamily="34" charset="-122"/>
                    <a:ea typeface="微软雅黑" panose="020B0503020204020204" pitchFamily="34" charset="-122"/>
                  </a:rPr>
                  <a:t>2ASK</a:t>
                </a:r>
                <a:r>
                  <a:rPr lang="en-US" altLang="zh-CN" sz="1000" b="1" dirty="0">
                    <a:solidFill>
                      <a:schemeClr val="tx2"/>
                    </a:solidFill>
                    <a:latin typeface="微软雅黑" panose="020B0503020204020204" pitchFamily="34" charset="-122"/>
                    <a:ea typeface="微软雅黑" panose="020B0503020204020204" pitchFamily="34" charset="-122"/>
                  </a:rPr>
                  <a:t>(</a:t>
                </a:r>
                <a:r>
                  <a:rPr lang="en-US" altLang="zh-CN" sz="1000" b="1" i="1" dirty="0">
                    <a:solidFill>
                      <a:schemeClr val="tx2"/>
                    </a:solidFill>
                    <a:latin typeface="微软雅黑" panose="020B0503020204020204" pitchFamily="34" charset="-122"/>
                    <a:ea typeface="微软雅黑" panose="020B0503020204020204" pitchFamily="34" charset="-122"/>
                  </a:rPr>
                  <a:t>t</a:t>
                </a:r>
                <a:r>
                  <a:rPr lang="en-US" altLang="zh-CN" sz="1000" b="1" dirty="0">
                    <a:solidFill>
                      <a:schemeClr val="tx2"/>
                    </a:solidFill>
                    <a:latin typeface="微软雅黑" panose="020B0503020204020204" pitchFamily="34" charset="-122"/>
                    <a:ea typeface="微软雅黑" panose="020B0503020204020204" pitchFamily="34" charset="-122"/>
                  </a:rPr>
                  <a: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28" name="Text Box 27"/>
              <p:cNvSpPr txBox="1"/>
              <p:nvPr/>
            </p:nvSpPr>
            <p:spPr>
              <a:xfrm>
                <a:off x="4016" y="148"/>
                <a:ext cx="248" cy="215"/>
              </a:xfrm>
              <a:prstGeom prst="rect">
                <a:avLst/>
              </a:prstGeom>
              <a:solidFill>
                <a:srgbClr val="FFFF00"/>
              </a:solidFill>
              <a:ln w="9525" cap="flat" cmpd="sng">
                <a:solidFill>
                  <a:schemeClr val="tx1"/>
                </a:solidFill>
                <a:prstDash val="solid"/>
                <a:miter/>
                <a:headEnd type="none" w="med" len="med"/>
                <a:tailEnd type="none" w="med" len="med"/>
              </a:ln>
            </p:spPr>
            <p:txBody>
              <a:bodyPr anchor="t"/>
              <a:p>
                <a:pPr algn="ctr">
                  <a:lnSpc>
                    <a:spcPct val="100000"/>
                  </a:lnSpc>
                  <a:buFont typeface="Arial" panose="020B0604020202020204" pitchFamily="34" charset="0"/>
                  <a:buNone/>
                </a:pPr>
                <a:r>
                  <a:rPr lang="en-US" altLang="zh-CN" sz="1000" dirty="0">
                    <a:solidFill>
                      <a:schemeClr val="tx2"/>
                    </a:solidFill>
                    <a:latin typeface="微软雅黑" panose="020B0503020204020204" pitchFamily="34" charset="-122"/>
                    <a:ea typeface="微软雅黑" panose="020B0503020204020204" pitchFamily="34" charset="-122"/>
                  </a:rPr>
                  <a:t>d</a:t>
                </a:r>
                <a:endParaRPr lang="en-US" altLang="zh-CN" sz="1000" dirty="0">
                  <a:solidFill>
                    <a:schemeClr val="tx2"/>
                  </a:solidFill>
                  <a:latin typeface="微软雅黑" panose="020B0503020204020204" pitchFamily="34" charset="-122"/>
                  <a:ea typeface="微软雅黑" panose="020B0503020204020204" pitchFamily="34" charset="-122"/>
                </a:endParaRPr>
              </a:p>
            </p:txBody>
          </p:sp>
          <p:sp>
            <p:nvSpPr>
              <p:cNvPr id="29" name="Rectangle 28"/>
              <p:cNvSpPr/>
              <p:nvPr/>
            </p:nvSpPr>
            <p:spPr>
              <a:xfrm>
                <a:off x="1335" y="148"/>
                <a:ext cx="182" cy="227"/>
              </a:xfrm>
              <a:prstGeom prst="rect">
                <a:avLst/>
              </a:prstGeom>
              <a:solidFill>
                <a:srgbClr val="FFFF00"/>
              </a:solidFill>
              <a:ln w="9525" cap="flat" cmpd="sng">
                <a:solidFill>
                  <a:schemeClr val="tx1"/>
                </a:solidFill>
                <a:prstDash val="solid"/>
                <a:miter/>
                <a:headEnd type="none" w="med" len="med"/>
                <a:tailEnd type="none" w="med" len="med"/>
              </a:ln>
            </p:spPr>
            <p:txBody>
              <a:bodyPr anchor="t"/>
              <a:p>
                <a:pPr algn="ctr">
                  <a:lnSpc>
                    <a:spcPct val="100000"/>
                  </a:lnSpc>
                  <a:buFont typeface="Arial" panose="020B0604020202020204" pitchFamily="34" charset="0"/>
                  <a:buNone/>
                </a:pPr>
                <a:r>
                  <a:rPr lang="en-US" altLang="zh-CN" sz="1000" dirty="0">
                    <a:solidFill>
                      <a:schemeClr val="tx2"/>
                    </a:solidFill>
                    <a:latin typeface="微软雅黑" panose="020B0503020204020204" pitchFamily="34" charset="-122"/>
                    <a:ea typeface="微软雅黑" panose="020B0503020204020204" pitchFamily="34" charset="-122"/>
                  </a:rPr>
                  <a:t>a</a:t>
                </a:r>
                <a:endParaRPr lang="en-US" altLang="zh-CN" sz="1000" dirty="0">
                  <a:solidFill>
                    <a:schemeClr val="tx2"/>
                  </a:solidFill>
                  <a:latin typeface="微软雅黑" panose="020B0503020204020204" pitchFamily="34" charset="-122"/>
                  <a:ea typeface="微软雅黑" panose="020B0503020204020204" pitchFamily="34" charset="-122"/>
                </a:endParaRPr>
              </a:p>
            </p:txBody>
          </p:sp>
          <p:sp>
            <p:nvSpPr>
              <p:cNvPr id="30" name="Rectangle 29"/>
              <p:cNvSpPr/>
              <p:nvPr/>
            </p:nvSpPr>
            <p:spPr>
              <a:xfrm>
                <a:off x="2223" y="136"/>
                <a:ext cx="182" cy="227"/>
              </a:xfrm>
              <a:prstGeom prst="rect">
                <a:avLst/>
              </a:prstGeom>
              <a:solidFill>
                <a:srgbClr val="FFFF00"/>
              </a:solidFill>
              <a:ln w="9525" cap="flat" cmpd="sng">
                <a:solidFill>
                  <a:schemeClr val="tx1"/>
                </a:solidFill>
                <a:prstDash val="solid"/>
                <a:miter/>
                <a:headEnd type="none" w="med" len="med"/>
                <a:tailEnd type="none" w="med" len="med"/>
              </a:ln>
            </p:spPr>
            <p:txBody>
              <a:bodyPr anchor="t"/>
              <a:p>
                <a:pPr algn="ctr">
                  <a:lnSpc>
                    <a:spcPct val="100000"/>
                  </a:lnSpc>
                  <a:buFont typeface="Arial" panose="020B0604020202020204" pitchFamily="34" charset="0"/>
                  <a:buNone/>
                </a:pPr>
                <a:r>
                  <a:rPr lang="en-US" altLang="zh-CN" sz="1000" dirty="0">
                    <a:solidFill>
                      <a:schemeClr val="tx2"/>
                    </a:solidFill>
                    <a:latin typeface="微软雅黑" panose="020B0503020204020204" pitchFamily="34" charset="-122"/>
                    <a:ea typeface="微软雅黑" panose="020B0503020204020204" pitchFamily="34" charset="-122"/>
                  </a:rPr>
                  <a:t>b</a:t>
                </a:r>
                <a:endParaRPr lang="en-US" altLang="zh-CN" sz="1000" dirty="0">
                  <a:solidFill>
                    <a:schemeClr val="tx2"/>
                  </a:solidFill>
                  <a:latin typeface="微软雅黑" panose="020B0503020204020204" pitchFamily="34" charset="-122"/>
                  <a:ea typeface="微软雅黑" panose="020B0503020204020204" pitchFamily="34" charset="-122"/>
                </a:endParaRPr>
              </a:p>
            </p:txBody>
          </p:sp>
          <p:sp>
            <p:nvSpPr>
              <p:cNvPr id="31" name="Rectangle 30"/>
              <p:cNvSpPr/>
              <p:nvPr/>
            </p:nvSpPr>
            <p:spPr>
              <a:xfrm>
                <a:off x="3130" y="142"/>
                <a:ext cx="182" cy="227"/>
              </a:xfrm>
              <a:prstGeom prst="rect">
                <a:avLst/>
              </a:prstGeom>
              <a:solidFill>
                <a:srgbClr val="FFFF00"/>
              </a:solidFill>
              <a:ln w="9525" cap="flat" cmpd="sng">
                <a:solidFill>
                  <a:schemeClr val="tx1"/>
                </a:solidFill>
                <a:prstDash val="solid"/>
                <a:miter/>
                <a:headEnd type="none" w="med" len="med"/>
                <a:tailEnd type="none" w="med" len="med"/>
              </a:ln>
            </p:spPr>
            <p:txBody>
              <a:bodyPr anchor="t"/>
              <a:p>
                <a:pPr algn="ctr">
                  <a:lnSpc>
                    <a:spcPct val="100000"/>
                  </a:lnSpc>
                  <a:buFont typeface="Arial" panose="020B0604020202020204" pitchFamily="34" charset="0"/>
                  <a:buNone/>
                </a:pPr>
                <a:r>
                  <a:rPr lang="en-US" altLang="zh-CN" sz="1000" dirty="0">
                    <a:solidFill>
                      <a:schemeClr val="tx2"/>
                    </a:solidFill>
                    <a:latin typeface="微软雅黑" panose="020B0503020204020204" pitchFamily="34" charset="-122"/>
                    <a:ea typeface="微软雅黑" panose="020B0503020204020204" pitchFamily="34" charset="-122"/>
                  </a:rPr>
                  <a:t>c</a:t>
                </a:r>
                <a:endParaRPr lang="en-US" altLang="zh-CN" sz="1000" dirty="0">
                  <a:solidFill>
                    <a:schemeClr val="tx2"/>
                  </a:solidFill>
                  <a:latin typeface="微软雅黑" panose="020B0503020204020204" pitchFamily="34" charset="-122"/>
                  <a:ea typeface="微软雅黑" panose="020B0503020204020204" pitchFamily="34" charset="-122"/>
                </a:endParaRPr>
              </a:p>
            </p:txBody>
          </p:sp>
        </p:grpSp>
        <p:cxnSp>
          <p:nvCxnSpPr>
            <p:cNvPr id="32" name="直接箭头连接符 30"/>
            <p:cNvCxnSpPr/>
            <p:nvPr/>
          </p:nvCxnSpPr>
          <p:spPr>
            <a:xfrm rot="5400000">
              <a:off x="5179650" y="1465433"/>
              <a:ext cx="1071975" cy="1412"/>
            </a:xfrm>
            <a:prstGeom prst="straightConnector1">
              <a:avLst/>
            </a:prstGeom>
            <a:ln w="38100" cap="flat" cmpd="sng">
              <a:solidFill>
                <a:srgbClr val="0000CC"/>
              </a:solidFill>
              <a:prstDash val="solid"/>
              <a:round/>
              <a:headEnd type="none" w="med" len="med"/>
              <a:tailEnd type="arrow" w="med" len="med"/>
            </a:ln>
            <a:effectLst>
              <a:outerShdw dist="23000" dir="5400000" algn="ctr" rotWithShape="0">
                <a:srgbClr val="000000">
                  <a:alpha val="28998"/>
                </a:srgbClr>
              </a:outerShdw>
            </a:effectLst>
          </p:spPr>
        </p:cxnSp>
        <p:cxnSp>
          <p:nvCxnSpPr>
            <p:cNvPr id="33" name="直接箭头连接符 32"/>
            <p:cNvCxnSpPr>
              <a:endCxn id="26" idx="1"/>
            </p:cNvCxnSpPr>
            <p:nvPr/>
          </p:nvCxnSpPr>
          <p:spPr>
            <a:xfrm>
              <a:off x="5718718" y="1976318"/>
              <a:ext cx="282854" cy="9199"/>
            </a:xfrm>
            <a:prstGeom prst="straightConnector1">
              <a:avLst/>
            </a:prstGeom>
            <a:ln w="38100" cap="flat" cmpd="sng">
              <a:solidFill>
                <a:srgbClr val="0000CC"/>
              </a:solidFill>
              <a:prstDash val="solid"/>
              <a:round/>
              <a:headEnd type="none" w="med" len="med"/>
              <a:tailEnd type="arrow" w="med" len="med"/>
            </a:ln>
            <a:effectLst>
              <a:outerShdw dist="23000" dir="5400000" algn="ctr" rotWithShape="0">
                <a:srgbClr val="000000">
                  <a:alpha val="28998"/>
                </a:srgbClr>
              </a:outerShdw>
            </a:effectLst>
          </p:spPr>
        </p:cxnSp>
      </p:grpSp>
      <p:grpSp>
        <p:nvGrpSpPr>
          <p:cNvPr id="34" name="组合 40"/>
          <p:cNvGrpSpPr/>
          <p:nvPr/>
        </p:nvGrpSpPr>
        <p:grpSpPr>
          <a:xfrm>
            <a:off x="4505325" y="5461635"/>
            <a:ext cx="4450080" cy="1286510"/>
            <a:chOff x="92075" y="-58291"/>
            <a:chExt cx="8208963" cy="2365384"/>
          </a:xfrm>
        </p:grpSpPr>
        <p:grpSp>
          <p:nvGrpSpPr>
            <p:cNvPr id="35" name="Group 29"/>
            <p:cNvGrpSpPr/>
            <p:nvPr/>
          </p:nvGrpSpPr>
          <p:grpSpPr>
            <a:xfrm>
              <a:off x="92075" y="-58291"/>
              <a:ext cx="8208963" cy="2365384"/>
              <a:chOff x="58" y="-38"/>
              <a:chExt cx="5171" cy="1542"/>
            </a:xfrm>
          </p:grpSpPr>
          <p:sp>
            <p:nvSpPr>
              <p:cNvPr id="36" name="Rectangle 5"/>
              <p:cNvSpPr/>
              <p:nvPr/>
            </p:nvSpPr>
            <p:spPr>
              <a:xfrm>
                <a:off x="58" y="-38"/>
                <a:ext cx="5171" cy="154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lnSpc>
                    <a:spcPts val="3000"/>
                  </a:lnSpc>
                  <a:buFont typeface="Arial" panose="020B0604020202020204" pitchFamily="34" charset="0"/>
                  <a:buNone/>
                </a:pPr>
                <a:endParaRPr lang="zh-CN" altLang="en-US" sz="1000" dirty="0">
                  <a:latin typeface="微软雅黑" panose="020B0503020204020204" pitchFamily="34" charset="-122"/>
                  <a:ea typeface="微软雅黑" panose="020B0503020204020204" pitchFamily="34" charset="-122"/>
                </a:endParaRPr>
              </a:p>
            </p:txBody>
          </p:sp>
          <p:sp>
            <p:nvSpPr>
              <p:cNvPr id="37" name="Text Box 8"/>
              <p:cNvSpPr txBox="1"/>
              <p:nvPr/>
            </p:nvSpPr>
            <p:spPr>
              <a:xfrm>
                <a:off x="1678" y="1021"/>
                <a:ext cx="883" cy="385"/>
              </a:xfrm>
              <a:prstGeom prst="rect">
                <a:avLst/>
              </a:prstGeom>
              <a:solidFill>
                <a:schemeClr val="bg1"/>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相干载波</a:t>
                </a:r>
                <a:endParaRPr lang="zh-CN" altLang="en-US" sz="1000" b="1" dirty="0">
                  <a:solidFill>
                    <a:schemeClr val="tx2"/>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cos</a:t>
                </a:r>
                <a:r>
                  <a:rPr lang="en-US" altLang="zh-CN" sz="1000" b="1" dirty="0">
                    <a:solidFill>
                      <a:schemeClr val="tx2"/>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000" b="1" baseline="-25000" dirty="0">
                    <a:solidFill>
                      <a:schemeClr val="tx2"/>
                    </a:solidFill>
                    <a:latin typeface="微软雅黑" panose="020B0503020204020204" pitchFamily="34" charset="-122"/>
                    <a:ea typeface="微软雅黑" panose="020B0503020204020204" pitchFamily="34" charset="-122"/>
                  </a:rPr>
                  <a:t>c</a:t>
                </a:r>
                <a:r>
                  <a:rPr lang="en-US" altLang="zh-CN" sz="1000" b="1" dirty="0">
                    <a:solidFill>
                      <a:schemeClr val="tx2"/>
                    </a:solidFill>
                    <a:latin typeface="微软雅黑" panose="020B0503020204020204" pitchFamily="34" charset="-122"/>
                    <a:ea typeface="微软雅黑" panose="020B0503020204020204" pitchFamily="34" charset="-122"/>
                  </a:rPr>
                  <a:t>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grpSp>
            <p:nvGrpSpPr>
              <p:cNvPr id="38" name="Group 9"/>
              <p:cNvGrpSpPr/>
              <p:nvPr/>
            </p:nvGrpSpPr>
            <p:grpSpPr>
              <a:xfrm>
                <a:off x="414" y="290"/>
                <a:ext cx="4414" cy="752"/>
                <a:chOff x="0" y="0"/>
                <a:chExt cx="6960" cy="981"/>
              </a:xfrm>
            </p:grpSpPr>
            <p:grpSp>
              <p:nvGrpSpPr>
                <p:cNvPr id="39" name="Group 10"/>
                <p:cNvGrpSpPr/>
                <p:nvPr/>
              </p:nvGrpSpPr>
              <p:grpSpPr>
                <a:xfrm>
                  <a:off x="0" y="0"/>
                  <a:ext cx="6960" cy="602"/>
                  <a:chOff x="0" y="0"/>
                  <a:chExt cx="6960" cy="602"/>
                </a:xfrm>
              </p:grpSpPr>
              <p:grpSp>
                <p:nvGrpSpPr>
                  <p:cNvPr id="40" name="Group 11"/>
                  <p:cNvGrpSpPr/>
                  <p:nvPr/>
                </p:nvGrpSpPr>
                <p:grpSpPr>
                  <a:xfrm>
                    <a:off x="554" y="0"/>
                    <a:ext cx="5821" cy="602"/>
                    <a:chOff x="0" y="0"/>
                    <a:chExt cx="5821" cy="602"/>
                  </a:xfrm>
                </p:grpSpPr>
                <p:sp>
                  <p:nvSpPr>
                    <p:cNvPr id="41" name="Text Box 12"/>
                    <p:cNvSpPr txBox="1"/>
                    <p:nvPr/>
                  </p:nvSpPr>
                  <p:spPr>
                    <a:xfrm>
                      <a:off x="1606" y="0"/>
                      <a:ext cx="961" cy="601"/>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相乘</a:t>
                      </a:r>
                      <a:endParaRPr lang="zh-CN" altLang="en-US" sz="1000" b="1" dirty="0">
                        <a:solidFill>
                          <a:schemeClr val="tx2"/>
                        </a:solidFill>
                        <a:latin typeface="Times New Roman" panose="02020603050405020304" pitchFamily="18" charset="0"/>
                        <a:ea typeface="微软雅黑" panose="020B0503020204020204" pitchFamily="34" charset="-122"/>
                      </a:endParaRPr>
                    </a:p>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电路</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42" name="Text Box 13"/>
                    <p:cNvSpPr txBox="1"/>
                    <p:nvPr/>
                  </p:nvSpPr>
                  <p:spPr>
                    <a:xfrm>
                      <a:off x="0" y="0"/>
                      <a:ext cx="961" cy="601"/>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带通</a:t>
                      </a:r>
                      <a:endParaRPr lang="zh-CN" altLang="en-US" sz="1000" b="1" dirty="0">
                        <a:solidFill>
                          <a:schemeClr val="tx2"/>
                        </a:solidFill>
                        <a:latin typeface="Times New Roman" panose="02020603050405020304" pitchFamily="18" charset="0"/>
                        <a:ea typeface="微软雅黑" panose="020B0503020204020204" pitchFamily="34" charset="-122"/>
                      </a:endParaRPr>
                    </a:p>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滤波</a:t>
                      </a:r>
                      <a:endParaRPr lang="zh-CN" altLang="en-US" sz="1000" b="1" dirty="0">
                        <a:solidFill>
                          <a:schemeClr val="tx2"/>
                        </a:solidFill>
                        <a:latin typeface="Arial" panose="020B0604020202020204" pitchFamily="34" charset="0"/>
                        <a:ea typeface="微软雅黑" panose="020B0503020204020204" pitchFamily="34" charset="-122"/>
                      </a:endParaRPr>
                    </a:p>
                  </p:txBody>
                </p:sp>
                <p:sp>
                  <p:nvSpPr>
                    <p:cNvPr id="43" name="Text Box 14"/>
                    <p:cNvSpPr txBox="1"/>
                    <p:nvPr/>
                  </p:nvSpPr>
                  <p:spPr>
                    <a:xfrm>
                      <a:off x="3254" y="0"/>
                      <a:ext cx="961" cy="60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低通</a:t>
                      </a:r>
                      <a:endParaRPr lang="zh-CN" altLang="en-US" sz="1000" b="1" dirty="0">
                        <a:solidFill>
                          <a:schemeClr val="tx2"/>
                        </a:solidFill>
                        <a:latin typeface="Times New Roman" panose="02020603050405020304" pitchFamily="18" charset="0"/>
                        <a:ea typeface="微软雅黑" panose="020B0503020204020204" pitchFamily="34" charset="-122"/>
                      </a:endParaRPr>
                    </a:p>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滤波</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44" name="Text Box 15"/>
                    <p:cNvSpPr txBox="1"/>
                    <p:nvPr/>
                  </p:nvSpPr>
                  <p:spPr>
                    <a:xfrm>
                      <a:off x="4860" y="1"/>
                      <a:ext cx="961" cy="601"/>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抽样</a:t>
                      </a:r>
                      <a:endParaRPr lang="zh-CN" altLang="en-US" sz="1000" b="1" dirty="0">
                        <a:solidFill>
                          <a:schemeClr val="tx2"/>
                        </a:solidFill>
                        <a:latin typeface="Times New Roman" panose="02020603050405020304" pitchFamily="18" charset="0"/>
                        <a:ea typeface="微软雅黑" panose="020B0503020204020204" pitchFamily="34" charset="-122"/>
                      </a:endParaRPr>
                    </a:p>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判决</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grpSp>
              <p:grpSp>
                <p:nvGrpSpPr>
                  <p:cNvPr id="45" name="Group 16"/>
                  <p:cNvGrpSpPr/>
                  <p:nvPr/>
                </p:nvGrpSpPr>
                <p:grpSpPr>
                  <a:xfrm>
                    <a:off x="0" y="256"/>
                    <a:ext cx="6960" cy="1"/>
                    <a:chOff x="0" y="0"/>
                    <a:chExt cx="6960" cy="1"/>
                  </a:xfrm>
                </p:grpSpPr>
                <p:sp>
                  <p:nvSpPr>
                    <p:cNvPr id="46" name="Line 17"/>
                    <p:cNvSpPr/>
                    <p:nvPr/>
                  </p:nvSpPr>
                  <p:spPr>
                    <a:xfrm>
                      <a:off x="0" y="0"/>
                      <a:ext cx="554" cy="0"/>
                    </a:xfrm>
                    <a:prstGeom prst="line">
                      <a:avLst/>
                    </a:prstGeom>
                    <a:ln w="38100" cap="flat" cmpd="sng">
                      <a:solidFill>
                        <a:srgbClr val="0000FF"/>
                      </a:solidFill>
                      <a:prstDash val="solid"/>
                      <a:round/>
                      <a:headEnd type="none" w="med" len="med"/>
                      <a:tailEnd type="triangle" w="med" len="med"/>
                    </a:ln>
                  </p:spPr>
                </p:sp>
                <p:sp>
                  <p:nvSpPr>
                    <p:cNvPr id="47" name="Line 18"/>
                    <p:cNvSpPr/>
                    <p:nvPr/>
                  </p:nvSpPr>
                  <p:spPr>
                    <a:xfrm>
                      <a:off x="1514" y="1"/>
                      <a:ext cx="646" cy="0"/>
                    </a:xfrm>
                    <a:prstGeom prst="line">
                      <a:avLst/>
                    </a:prstGeom>
                    <a:ln w="38100" cap="flat" cmpd="sng">
                      <a:solidFill>
                        <a:srgbClr val="0000FF"/>
                      </a:solidFill>
                      <a:prstDash val="solid"/>
                      <a:round/>
                      <a:headEnd type="none" w="med" len="med"/>
                      <a:tailEnd type="triangle" w="med" len="med"/>
                    </a:ln>
                  </p:spPr>
                </p:sp>
                <p:sp>
                  <p:nvSpPr>
                    <p:cNvPr id="48" name="Line 19"/>
                    <p:cNvSpPr/>
                    <p:nvPr/>
                  </p:nvSpPr>
                  <p:spPr>
                    <a:xfrm>
                      <a:off x="3120" y="1"/>
                      <a:ext cx="690" cy="0"/>
                    </a:xfrm>
                    <a:prstGeom prst="line">
                      <a:avLst/>
                    </a:prstGeom>
                    <a:ln w="38100" cap="flat" cmpd="sng">
                      <a:solidFill>
                        <a:srgbClr val="0000FF"/>
                      </a:solidFill>
                      <a:prstDash val="solid"/>
                      <a:round/>
                      <a:headEnd type="none" w="med" len="med"/>
                      <a:tailEnd type="triangle" w="med" len="med"/>
                    </a:ln>
                  </p:spPr>
                </p:sp>
                <p:sp>
                  <p:nvSpPr>
                    <p:cNvPr id="49" name="Line 20"/>
                    <p:cNvSpPr/>
                    <p:nvPr/>
                  </p:nvSpPr>
                  <p:spPr>
                    <a:xfrm>
                      <a:off x="4770" y="1"/>
                      <a:ext cx="644" cy="0"/>
                    </a:xfrm>
                    <a:prstGeom prst="line">
                      <a:avLst/>
                    </a:prstGeom>
                    <a:ln w="38100" cap="flat" cmpd="sng">
                      <a:solidFill>
                        <a:srgbClr val="0000FF"/>
                      </a:solidFill>
                      <a:prstDash val="solid"/>
                      <a:round/>
                      <a:headEnd type="none" w="med" len="med"/>
                      <a:tailEnd type="triangle" w="med" len="med"/>
                    </a:ln>
                  </p:spPr>
                </p:sp>
                <p:sp>
                  <p:nvSpPr>
                    <p:cNvPr id="50" name="Line 21"/>
                    <p:cNvSpPr/>
                    <p:nvPr/>
                  </p:nvSpPr>
                  <p:spPr>
                    <a:xfrm>
                      <a:off x="6374" y="1"/>
                      <a:ext cx="586" cy="0"/>
                    </a:xfrm>
                    <a:prstGeom prst="line">
                      <a:avLst/>
                    </a:prstGeom>
                    <a:ln w="38100" cap="flat" cmpd="sng">
                      <a:solidFill>
                        <a:srgbClr val="0000FF"/>
                      </a:solidFill>
                      <a:prstDash val="solid"/>
                      <a:round/>
                      <a:headEnd type="none" w="med" len="med"/>
                      <a:tailEnd type="triangle" w="med" len="med"/>
                    </a:ln>
                  </p:spPr>
                </p:sp>
              </p:grpSp>
            </p:grpSp>
            <p:sp>
              <p:nvSpPr>
                <p:cNvPr id="51" name="Line 22"/>
                <p:cNvSpPr/>
                <p:nvPr/>
              </p:nvSpPr>
              <p:spPr>
                <a:xfrm flipV="1">
                  <a:off x="5896" y="564"/>
                  <a:ext cx="74" cy="417"/>
                </a:xfrm>
                <a:prstGeom prst="line">
                  <a:avLst/>
                </a:prstGeom>
                <a:ln w="38100" cap="flat" cmpd="sng">
                  <a:solidFill>
                    <a:srgbClr val="0000FF"/>
                  </a:solidFill>
                  <a:prstDash val="solid"/>
                  <a:round/>
                  <a:headEnd type="none" w="med" len="med"/>
                  <a:tailEnd type="triangle" w="med" len="med"/>
                </a:ln>
              </p:spPr>
            </p:sp>
          </p:grpSp>
          <p:sp>
            <p:nvSpPr>
              <p:cNvPr id="52" name="Text Box 24"/>
              <p:cNvSpPr txBox="1"/>
              <p:nvPr/>
            </p:nvSpPr>
            <p:spPr>
              <a:xfrm>
                <a:off x="171" y="88"/>
                <a:ext cx="1063" cy="272"/>
              </a:xfrm>
              <a:prstGeom prst="rect">
                <a:avLst/>
              </a:prstGeom>
              <a:noFill/>
              <a:ln w="9525">
                <a:noFill/>
              </a:ln>
            </p:spPr>
            <p:txBody>
              <a:bodyPr anchor="t"/>
              <a:p>
                <a:pPr algn="just">
                  <a:buFont typeface="Arial" panose="020B0604020202020204" pitchFamily="34" charset="0"/>
                  <a:buNone/>
                </a:pPr>
                <a:r>
                  <a:rPr lang="en-US" altLang="zh-CN" sz="1000" b="1" i="1" dirty="0">
                    <a:solidFill>
                      <a:schemeClr val="tx2"/>
                    </a:solidFill>
                    <a:latin typeface="微软雅黑" panose="020B0503020204020204" pitchFamily="34" charset="-122"/>
                    <a:ea typeface="微软雅黑" panose="020B0503020204020204" pitchFamily="34" charset="-122"/>
                  </a:rPr>
                  <a:t>e</a:t>
                </a:r>
                <a:r>
                  <a:rPr lang="en-US" altLang="zh-CN" sz="1000" b="1" i="1" baseline="-25000" dirty="0">
                    <a:solidFill>
                      <a:schemeClr val="tx2"/>
                    </a:solidFill>
                    <a:latin typeface="微软雅黑" panose="020B0503020204020204" pitchFamily="34" charset="-122"/>
                    <a:ea typeface="微软雅黑" panose="020B0503020204020204" pitchFamily="34" charset="-122"/>
                  </a:rPr>
                  <a:t>2ASK</a:t>
                </a:r>
                <a:r>
                  <a:rPr lang="en-US" altLang="zh-CN" sz="1000" b="1" dirty="0">
                    <a:solidFill>
                      <a:schemeClr val="tx2"/>
                    </a:solidFill>
                    <a:latin typeface="微软雅黑" panose="020B0503020204020204" pitchFamily="34" charset="-122"/>
                    <a:ea typeface="微软雅黑" panose="020B0503020204020204" pitchFamily="34" charset="-122"/>
                  </a:rPr>
                  <a:t>(</a:t>
                </a:r>
                <a:r>
                  <a:rPr lang="en-US" altLang="zh-CN" sz="1000" b="1" i="1" dirty="0">
                    <a:solidFill>
                      <a:schemeClr val="tx2"/>
                    </a:solidFill>
                    <a:latin typeface="微软雅黑" panose="020B0503020204020204" pitchFamily="34" charset="-122"/>
                    <a:ea typeface="微软雅黑" panose="020B0503020204020204" pitchFamily="34" charset="-122"/>
                  </a:rPr>
                  <a:t>t</a:t>
                </a:r>
                <a:r>
                  <a:rPr lang="en-US" altLang="zh-CN" sz="1000" b="1" dirty="0">
                    <a:solidFill>
                      <a:schemeClr val="tx2"/>
                    </a:solidFill>
                    <a:latin typeface="微软雅黑" panose="020B0503020204020204" pitchFamily="34" charset="-122"/>
                    <a:ea typeface="微软雅黑" panose="020B0503020204020204" pitchFamily="34" charset="-122"/>
                  </a:rPr>
                  <a: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53" name="Text Box 25"/>
              <p:cNvSpPr txBox="1"/>
              <p:nvPr/>
            </p:nvSpPr>
            <p:spPr>
              <a:xfrm>
                <a:off x="4630" y="182"/>
                <a:ext cx="269" cy="227"/>
              </a:xfrm>
              <a:prstGeom prst="rect">
                <a:avLst/>
              </a:prstGeom>
              <a:noFill/>
              <a:ln w="9525">
                <a:noFill/>
              </a:ln>
            </p:spPr>
            <p:txBody>
              <a:bodyPr anchor="t"/>
              <a:p>
                <a:pPr algn="just">
                  <a:buFont typeface="Arial" panose="020B0604020202020204" pitchFamily="34" charset="0"/>
                  <a:buNone/>
                </a:pPr>
                <a:r>
                  <a:rPr lang="en-US" altLang="zh-CN" sz="1000" b="1" i="1" dirty="0">
                    <a:solidFill>
                      <a:schemeClr val="tx2"/>
                    </a:solidFill>
                    <a:latin typeface="微软雅黑" panose="020B0503020204020204" pitchFamily="34" charset="-122"/>
                    <a:ea typeface="微软雅黑" panose="020B0503020204020204" pitchFamily="34" charset="-122"/>
                  </a:rPr>
                  <a:t>d</a:t>
                </a:r>
                <a:endParaRPr lang="en-US" altLang="zh-CN" sz="1000" b="1" i="1" dirty="0">
                  <a:solidFill>
                    <a:schemeClr val="tx2"/>
                  </a:solidFill>
                  <a:latin typeface="微软雅黑" panose="020B0503020204020204" pitchFamily="34" charset="-122"/>
                  <a:ea typeface="微软雅黑" panose="020B0503020204020204" pitchFamily="34" charset="-122"/>
                </a:endParaRPr>
              </a:p>
            </p:txBody>
          </p:sp>
          <p:sp>
            <p:nvSpPr>
              <p:cNvPr id="54" name="Line 26"/>
              <p:cNvSpPr/>
              <p:nvPr/>
            </p:nvSpPr>
            <p:spPr>
              <a:xfrm flipV="1">
                <a:off x="2096" y="721"/>
                <a:ext cx="0" cy="287"/>
              </a:xfrm>
              <a:prstGeom prst="line">
                <a:avLst/>
              </a:prstGeom>
              <a:ln w="38100" cap="flat" cmpd="sng">
                <a:solidFill>
                  <a:srgbClr val="0000FF"/>
                </a:solidFill>
                <a:prstDash val="solid"/>
                <a:round/>
                <a:headEnd type="none" w="med" len="med"/>
                <a:tailEnd type="triangle" w="med" len="med"/>
              </a:ln>
            </p:spPr>
          </p:sp>
          <p:sp>
            <p:nvSpPr>
              <p:cNvPr id="55" name="Text Box 27"/>
              <p:cNvSpPr txBox="1"/>
              <p:nvPr/>
            </p:nvSpPr>
            <p:spPr>
              <a:xfrm>
                <a:off x="3765" y="1043"/>
                <a:ext cx="866" cy="272"/>
              </a:xfrm>
              <a:prstGeom prst="rect">
                <a:avLst/>
              </a:prstGeom>
              <a:solidFill>
                <a:schemeClr val="bg1"/>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Comic Sans MS" panose="030F0702030302020204" pitchFamily="66" charset="0"/>
                    <a:ea typeface="微软雅黑" panose="020B0503020204020204" pitchFamily="34" charset="-122"/>
                  </a:rPr>
                  <a:t>定时脉冲</a:t>
                </a:r>
                <a:endParaRPr lang="zh-CN" altLang="en-US" sz="1000" b="1" dirty="0">
                  <a:solidFill>
                    <a:schemeClr val="tx2"/>
                  </a:solidFill>
                  <a:latin typeface="Comic Sans MS" panose="030F0702030302020204" pitchFamily="66" charset="0"/>
                  <a:ea typeface="微软雅黑" panose="020B0503020204020204" pitchFamily="34" charset="-122"/>
                </a:endParaRPr>
              </a:p>
            </p:txBody>
          </p:sp>
        </p:grpSp>
        <p:cxnSp>
          <p:nvCxnSpPr>
            <p:cNvPr id="56" name="直接箭头连接符 25"/>
            <p:cNvCxnSpPr/>
            <p:nvPr/>
          </p:nvCxnSpPr>
          <p:spPr>
            <a:xfrm rot="5400000">
              <a:off x="1855320" y="1328856"/>
              <a:ext cx="1072179" cy="1455"/>
            </a:xfrm>
            <a:prstGeom prst="straightConnector1">
              <a:avLst/>
            </a:prstGeom>
            <a:ln w="38100" cap="flat" cmpd="sng">
              <a:solidFill>
                <a:srgbClr val="0000CC"/>
              </a:solidFill>
              <a:prstDash val="solid"/>
              <a:round/>
              <a:headEnd type="none" w="med" len="med"/>
              <a:tailEnd type="arrow" w="med" len="med"/>
            </a:ln>
            <a:effectLst>
              <a:outerShdw dist="23000" dir="5400000" algn="ctr" rotWithShape="0">
                <a:srgbClr val="000000">
                  <a:alpha val="28998"/>
                </a:srgbClr>
              </a:outerShdw>
            </a:effectLst>
          </p:spPr>
        </p:cxnSp>
        <p:cxnSp>
          <p:nvCxnSpPr>
            <p:cNvPr id="57" name="直接箭头连接符 32"/>
            <p:cNvCxnSpPr>
              <a:endCxn id="37" idx="1"/>
            </p:cNvCxnSpPr>
            <p:nvPr/>
          </p:nvCxnSpPr>
          <p:spPr>
            <a:xfrm flipV="1">
              <a:off x="2389529" y="1861606"/>
              <a:ext cx="273573" cy="4241"/>
            </a:xfrm>
            <a:prstGeom prst="straightConnector1">
              <a:avLst/>
            </a:prstGeom>
            <a:ln w="38100" cap="flat" cmpd="sng">
              <a:solidFill>
                <a:srgbClr val="0000CC"/>
              </a:solidFill>
              <a:prstDash val="solid"/>
              <a:round/>
              <a:headEnd type="none" w="med" len="med"/>
              <a:tailEnd type="arrow" w="med" len="med"/>
            </a:ln>
            <a:effectLst>
              <a:outerShdw dist="23000" dir="5400000" algn="ctr" rotWithShape="0">
                <a:srgbClr val="000000">
                  <a:alpha val="28998"/>
                </a:srgbClr>
              </a:outerShdw>
            </a:effectLst>
          </p:spPr>
        </p:cxnSp>
        <p:cxnSp>
          <p:nvCxnSpPr>
            <p:cNvPr id="58" name="直接箭头连接符 38"/>
            <p:cNvCxnSpPr/>
            <p:nvPr/>
          </p:nvCxnSpPr>
          <p:spPr>
            <a:xfrm rot="5400000">
              <a:off x="5241244" y="1329583"/>
              <a:ext cx="1072179" cy="0"/>
            </a:xfrm>
            <a:prstGeom prst="straightConnector1">
              <a:avLst/>
            </a:prstGeom>
            <a:ln w="38100" cap="flat" cmpd="sng">
              <a:solidFill>
                <a:srgbClr val="0000CC"/>
              </a:solidFill>
              <a:prstDash val="solid"/>
              <a:round/>
              <a:headEnd type="none" w="med" len="med"/>
              <a:tailEnd type="arrow" w="med" len="med"/>
            </a:ln>
            <a:effectLst>
              <a:outerShdw dist="23000" dir="5400000" algn="ctr" rotWithShape="0">
                <a:srgbClr val="000000">
                  <a:alpha val="28998"/>
                </a:srgbClr>
              </a:outerShdw>
            </a:effectLst>
          </p:spPr>
        </p:cxnSp>
        <p:cxnSp>
          <p:nvCxnSpPr>
            <p:cNvPr id="59" name="直接箭头连接符 39"/>
            <p:cNvCxnSpPr/>
            <p:nvPr/>
          </p:nvCxnSpPr>
          <p:spPr>
            <a:xfrm flipV="1">
              <a:off x="5725358" y="1801390"/>
              <a:ext cx="393593" cy="2544"/>
            </a:xfrm>
            <a:prstGeom prst="straightConnector1">
              <a:avLst/>
            </a:prstGeom>
            <a:ln w="38100" cap="flat" cmpd="sng">
              <a:solidFill>
                <a:srgbClr val="0000CC"/>
              </a:solidFill>
              <a:prstDash val="solid"/>
              <a:round/>
              <a:headEnd type="none" w="med" len="med"/>
              <a:tailEnd type="arrow" w="med" len="med"/>
            </a:ln>
            <a:effectLst>
              <a:outerShdw dist="23000" dir="5400000" algn="ctr" rotWithShape="0">
                <a:srgbClr val="000000">
                  <a:alpha val="28998"/>
                </a:srgbClr>
              </a:outerShdw>
            </a:effectLst>
          </p:spPr>
        </p:cxnSp>
      </p:grpSp>
    </p:spTree>
  </p:cSld>
  <p:clrMapOvr>
    <a:masterClrMapping/>
  </p:clrMapOvr>
  <p:transition advClick="0">
    <p:blinds dir="ver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Text Box 3"/>
          <p:cNvSpPr txBox="1"/>
          <p:nvPr/>
        </p:nvSpPr>
        <p:spPr>
          <a:xfrm>
            <a:off x="362585" y="1406525"/>
            <a:ext cx="8170545" cy="5358130"/>
          </a:xfrm>
          <a:prstGeom prst="rect">
            <a:avLst/>
          </a:prstGeom>
          <a:noFill/>
          <a:ln w="9525">
            <a:noFill/>
          </a:ln>
        </p:spPr>
        <p:txBody>
          <a:bodyPr wrap="square">
            <a:spAutoFit/>
          </a:bodyPr>
          <a:p>
            <a:pPr>
              <a:lnSpc>
                <a:spcPct val="130000"/>
              </a:lnSpc>
              <a:spcBef>
                <a:spcPct val="20000"/>
              </a:spcBef>
              <a:buFont typeface="Arial" panose="020B0604020202020204" pitchFamily="34" charset="0"/>
              <a:buNone/>
            </a:pPr>
            <a:r>
              <a:rPr lang="zh-CN" altLang="en-US" sz="2800" b="1" dirty="0">
                <a:solidFill>
                  <a:srgbClr val="FF0000"/>
                </a:solidFill>
                <a:latin typeface="微软雅黑" panose="020B0503020204020204" pitchFamily="34" charset="-122"/>
                <a:ea typeface="微软雅黑" panose="020B0503020204020204" pitchFamily="34" charset="-122"/>
              </a:rPr>
              <a:t>一 主要内容：</a:t>
            </a:r>
            <a:r>
              <a:rPr lang="zh-CN" altLang="en-US" sz="2800" b="1">
                <a:ln>
                  <a:noFill/>
                </a:ln>
                <a:solidFill>
                  <a:srgbClr val="FF0000"/>
                </a:solidFill>
                <a:effectLst/>
                <a:uLnTx/>
                <a:uFillTx/>
                <a:latin typeface="微软雅黑" panose="020B0503020204020204" pitchFamily="34" charset="-122"/>
                <a:ea typeface="微软雅黑" panose="020B0503020204020204" pitchFamily="34" charset="-122"/>
                <a:cs typeface="+mj-cs"/>
                <a:sym typeface="+mn-ea"/>
              </a:rPr>
              <a:t>二进制数字调制原理及抗噪声性能</a:t>
            </a:r>
            <a:endParaRPr lang="zh-CN" altLang="en-US" sz="2800" b="1">
              <a:ln>
                <a:noFill/>
              </a:ln>
              <a:solidFill>
                <a:srgbClr val="FF0000"/>
              </a:solidFill>
              <a:effectLst/>
              <a:uLnTx/>
              <a:uFillTx/>
              <a:latin typeface="微软雅黑" panose="020B0503020204020204" pitchFamily="34" charset="-122"/>
              <a:ea typeface="微软雅黑" panose="020B0503020204020204" pitchFamily="34" charset="-122"/>
              <a:cs typeface="+mj-cs"/>
              <a:sym typeface="+mn-ea"/>
            </a:endParaRPr>
          </a:p>
          <a:p>
            <a:pPr>
              <a:lnSpc>
                <a:spcPct val="130000"/>
              </a:lnSpc>
              <a:spcBef>
                <a:spcPct val="20000"/>
              </a:spcBef>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sym typeface="+mn-ea"/>
              </a:rPr>
              <a:t>3. </a:t>
            </a:r>
            <a:r>
              <a:rPr lang="zh-CN" altLang="en-US" sz="2800" b="1" dirty="0">
                <a:solidFill>
                  <a:srgbClr val="0000FF"/>
                </a:solidFill>
                <a:latin typeface="微软雅黑" panose="020B0503020204020204" pitchFamily="34" charset="-122"/>
                <a:ea typeface="微软雅黑" panose="020B0503020204020204" pitchFamily="34" charset="-122"/>
                <a:sym typeface="+mn-ea"/>
              </a:rPr>
              <a:t>频域表达式</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000" dirty="0">
                <a:solidFill>
                  <a:schemeClr val="tx1"/>
                </a:solidFill>
                <a:latin typeface="微软雅黑" panose="020B0503020204020204" pitchFamily="34" charset="-122"/>
                <a:ea typeface="微软雅黑" panose="020B0503020204020204" pitchFamily="34" charset="-122"/>
                <a:sym typeface="+mn-ea"/>
              </a:rPr>
              <a:t>信号分析法、从</a:t>
            </a:r>
            <a:r>
              <a:rPr lang="en-US" altLang="zh-CN" sz="2000" dirty="0">
                <a:solidFill>
                  <a:schemeClr val="tx1"/>
                </a:solidFill>
                <a:latin typeface="微软雅黑" panose="020B0503020204020204" pitchFamily="34" charset="-122"/>
                <a:ea typeface="微软雅黑" panose="020B0503020204020204" pitchFamily="34" charset="-122"/>
                <a:sym typeface="+mn-ea"/>
              </a:rPr>
              <a:t>AM</a:t>
            </a:r>
            <a:r>
              <a:rPr lang="zh-CN" altLang="en-US" sz="2000" dirty="0">
                <a:solidFill>
                  <a:schemeClr val="tx1"/>
                </a:solidFill>
                <a:latin typeface="微软雅黑" panose="020B0503020204020204" pitchFamily="34" charset="-122"/>
                <a:ea typeface="微软雅黑" panose="020B0503020204020204" pitchFamily="34" charset="-122"/>
                <a:sym typeface="+mn-ea"/>
              </a:rPr>
              <a:t>演绎</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000" dirty="0">
                <a:solidFill>
                  <a:schemeClr val="tx1"/>
                </a:solidFill>
                <a:latin typeface="微软雅黑" panose="020B0503020204020204" pitchFamily="34" charset="-122"/>
                <a:ea typeface="微软雅黑" panose="020B0503020204020204" pitchFamily="34" charset="-122"/>
                <a:sym typeface="+mn-ea"/>
              </a:rPr>
              <a:t>不同基带信号的</a:t>
            </a:r>
            <a:r>
              <a:rPr lang="en-US" altLang="zh-CN" sz="2000" dirty="0">
                <a:solidFill>
                  <a:schemeClr val="tx1"/>
                </a:solidFill>
                <a:latin typeface="微软雅黑" panose="020B0503020204020204" pitchFamily="34" charset="-122"/>
                <a:ea typeface="微软雅黑" panose="020B0503020204020204" pitchFamily="34" charset="-122"/>
                <a:sym typeface="+mn-ea"/>
              </a:rPr>
              <a:t>2ASK</a:t>
            </a:r>
            <a:r>
              <a:rPr lang="zh-CN" altLang="en-US" sz="2000" dirty="0">
                <a:solidFill>
                  <a:schemeClr val="tx1"/>
                </a:solidFill>
                <a:latin typeface="微软雅黑" panose="020B0503020204020204" pitchFamily="34" charset="-122"/>
                <a:ea typeface="微软雅黑" panose="020B0503020204020204" pitchFamily="34" charset="-122"/>
                <a:sym typeface="+mn-ea"/>
              </a:rPr>
              <a:t>信号频谱不同</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000" dirty="0">
                <a:solidFill>
                  <a:schemeClr val="tx1"/>
                </a:solidFill>
                <a:latin typeface="微软雅黑" panose="020B0503020204020204" pitchFamily="34" charset="-122"/>
                <a:ea typeface="微软雅黑" panose="020B0503020204020204" pitchFamily="34" charset="-122"/>
                <a:sym typeface="+mn-ea"/>
              </a:rPr>
              <a:t>单极性归零、单极性不归零</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000" dirty="0">
                <a:solidFill>
                  <a:schemeClr val="tx1"/>
                </a:solidFill>
                <a:latin typeface="微软雅黑" panose="020B0503020204020204" pitchFamily="34" charset="-122"/>
                <a:ea typeface="微软雅黑" panose="020B0503020204020204" pitchFamily="34" charset="-122"/>
                <a:sym typeface="+mn-ea"/>
              </a:rPr>
              <a:t>双极性归零、双极性不归零</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800" b="1" dirty="0">
                <a:solidFill>
                  <a:srgbClr val="FF0000"/>
                </a:solidFill>
                <a:latin typeface="微软雅黑" panose="020B0503020204020204" pitchFamily="34" charset="-122"/>
                <a:ea typeface="微软雅黑" panose="020B0503020204020204" pitchFamily="34" charset="-122"/>
                <a:sym typeface="+mn-ea"/>
              </a:rPr>
              <a:t>（</a:t>
            </a:r>
            <a:r>
              <a:rPr lang="en-US" altLang="zh-CN" sz="2800" b="1" dirty="0">
                <a:solidFill>
                  <a:srgbClr val="FF0000"/>
                </a:solidFill>
                <a:latin typeface="微软雅黑" panose="020B0503020204020204" pitchFamily="34" charset="-122"/>
                <a:ea typeface="微软雅黑" panose="020B0503020204020204" pitchFamily="34" charset="-122"/>
                <a:sym typeface="+mn-ea"/>
              </a:rPr>
              <a:t>1</a:t>
            </a:r>
            <a:r>
              <a:rPr lang="zh-CN" altLang="en-US" sz="2800" b="1" dirty="0">
                <a:solidFill>
                  <a:srgbClr val="FF0000"/>
                </a:solidFill>
                <a:latin typeface="微软雅黑" panose="020B0503020204020204" pitchFamily="34" charset="-122"/>
                <a:ea typeface="微软雅黑" panose="020B0503020204020204" pitchFamily="34" charset="-122"/>
                <a:sym typeface="+mn-ea"/>
              </a:rPr>
              <a:t>）频谱</a:t>
            </a:r>
            <a:endParaRPr lang="zh-CN" altLang="en-US" sz="2800" b="1" dirty="0">
              <a:solidFill>
                <a:srgbClr val="FF0000"/>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000" dirty="0">
                <a:solidFill>
                  <a:schemeClr val="tx1"/>
                </a:solidFill>
                <a:latin typeface="微软雅黑" panose="020B0503020204020204" pitchFamily="34" charset="-122"/>
                <a:ea typeface="微软雅黑" panose="020B0503020204020204" pitchFamily="34" charset="-122"/>
                <a:sym typeface="+mn-ea"/>
              </a:rPr>
              <a:t>    带宽：</a:t>
            </a:r>
            <a:r>
              <a:rPr lang="en-US" altLang="zh-CN" sz="2000" dirty="0">
                <a:solidFill>
                  <a:schemeClr val="tx1"/>
                </a:solidFill>
                <a:latin typeface="微软雅黑" panose="020B0503020204020204" pitchFamily="34" charset="-122"/>
                <a:ea typeface="微软雅黑" panose="020B0503020204020204" pitchFamily="34" charset="-122"/>
                <a:sym typeface="+mn-ea"/>
              </a:rPr>
              <a:t>B</a:t>
            </a:r>
            <a:r>
              <a:rPr lang="en-US" altLang="zh-CN" sz="2000" baseline="-25000" dirty="0">
                <a:solidFill>
                  <a:schemeClr val="tx1"/>
                </a:solidFill>
                <a:latin typeface="微软雅黑" panose="020B0503020204020204" pitchFamily="34" charset="-122"/>
                <a:ea typeface="微软雅黑" panose="020B0503020204020204" pitchFamily="34" charset="-122"/>
                <a:sym typeface="+mn-ea"/>
              </a:rPr>
              <a:t>2ASK</a:t>
            </a:r>
            <a:r>
              <a:rPr lang="en-US" altLang="zh-CN" sz="2000" dirty="0">
                <a:solidFill>
                  <a:schemeClr val="tx1"/>
                </a:solidFill>
                <a:latin typeface="微软雅黑" panose="020B0503020204020204" pitchFamily="34" charset="-122"/>
                <a:ea typeface="微软雅黑" panose="020B0503020204020204" pitchFamily="34" charset="-122"/>
                <a:sym typeface="+mn-ea"/>
              </a:rPr>
              <a:t>=2f</a:t>
            </a:r>
            <a:r>
              <a:rPr lang="en-US" altLang="zh-CN" sz="2000" baseline="-25000" dirty="0">
                <a:solidFill>
                  <a:schemeClr val="tx1"/>
                </a:solidFill>
                <a:latin typeface="微软雅黑" panose="020B0503020204020204" pitchFamily="34" charset="-122"/>
                <a:ea typeface="微软雅黑" panose="020B0503020204020204" pitchFamily="34" charset="-122"/>
                <a:sym typeface="+mn-ea"/>
              </a:rPr>
              <a:t>s</a:t>
            </a:r>
            <a:endParaRPr lang="en-US" altLang="zh-CN" sz="2000" baseline="-25000" dirty="0">
              <a:solidFill>
                <a:schemeClr val="tx1"/>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800" b="1" dirty="0">
                <a:solidFill>
                  <a:srgbClr val="FF0000"/>
                </a:solidFill>
                <a:latin typeface="微软雅黑" panose="020B0503020204020204" pitchFamily="34" charset="-122"/>
                <a:ea typeface="微软雅黑" panose="020B0503020204020204" pitchFamily="34" charset="-122"/>
                <a:sym typeface="+mn-ea"/>
              </a:rPr>
              <a:t>（</a:t>
            </a:r>
            <a:r>
              <a:rPr lang="en-US" altLang="zh-CN" sz="2800" b="1" dirty="0">
                <a:solidFill>
                  <a:srgbClr val="FF0000"/>
                </a:solidFill>
                <a:latin typeface="微软雅黑" panose="020B0503020204020204" pitchFamily="34" charset="-122"/>
                <a:ea typeface="微软雅黑" panose="020B0503020204020204" pitchFamily="34" charset="-122"/>
                <a:sym typeface="+mn-ea"/>
              </a:rPr>
              <a:t>2</a:t>
            </a:r>
            <a:r>
              <a:rPr lang="zh-CN" altLang="en-US" sz="2800" b="1" dirty="0">
                <a:solidFill>
                  <a:srgbClr val="FF0000"/>
                </a:solidFill>
                <a:latin typeface="微软雅黑" panose="020B0503020204020204" pitchFamily="34" charset="-122"/>
                <a:ea typeface="微软雅黑" panose="020B0503020204020204" pitchFamily="34" charset="-122"/>
                <a:sym typeface="+mn-ea"/>
              </a:rPr>
              <a:t>）连续谱和离散谱</a:t>
            </a:r>
            <a:endParaRPr lang="zh-CN" altLang="en-US" sz="2800" b="1" dirty="0">
              <a:solidFill>
                <a:srgbClr val="FF0000"/>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直流、定时</a:t>
            </a:r>
            <a:endParaRPr lang="zh-CN" altLang="en-US" sz="2000" dirty="0">
              <a:latin typeface="微软雅黑" panose="020B0503020204020204" pitchFamily="34" charset="-122"/>
              <a:ea typeface="微软雅黑" panose="020B0503020204020204" pitchFamily="34" charset="-122"/>
            </a:endParaRPr>
          </a:p>
        </p:txBody>
      </p:sp>
      <p:sp>
        <p:nvSpPr>
          <p:cNvPr id="100355" name="Rectangle 2"/>
          <p:cNvSpPr>
            <a:spLocks noGrp="1"/>
          </p:cNvSpPr>
          <p:nvPr>
            <p:ph type="title"/>
          </p:nvPr>
        </p:nvSpPr>
        <p:spPr>
          <a:xfrm>
            <a:off x="1404938" y="612775"/>
            <a:ext cx="7127875" cy="574675"/>
          </a:xfrm>
        </p:spPr>
        <p:txBody>
          <a:bodyPr vert="horz" wrap="square" lIns="91440" tIns="45720" rIns="91440" bIns="45720" numCol="1" anchor="b" anchorCtr="0" compatLnSpc="1"/>
          <a:lstStyle/>
          <a:p>
            <a:pPr marL="0" marR="0" lvl="0" indent="0" algn="l" defTabSz="899795" rtl="0" eaLnBrk="1" fontAlgn="base" latinLnBrk="0" hangingPunct="1">
              <a:lnSpc>
                <a:spcPct val="100000"/>
              </a:lnSpc>
              <a:spcBef>
                <a:spcPct val="0"/>
              </a:spcBef>
              <a:spcAft>
                <a:spcPct val="0"/>
              </a:spcAft>
              <a:buClrTx/>
              <a:buSzTx/>
              <a:buFontTx/>
              <a:buNone/>
              <a:defRPr/>
            </a:pPr>
            <a:r>
              <a:rPr kumimoji="0" lang="en-US" altLang="x-none"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7.2.5 </a:t>
            </a:r>
            <a:r>
              <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本节小结</a:t>
            </a:r>
            <a:endPar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endParaRPr>
          </a:p>
        </p:txBody>
      </p:sp>
      <p:graphicFrame>
        <p:nvGraphicFramePr>
          <p:cNvPr id="18435" name="内容占位符 18435"/>
          <p:cNvGraphicFramePr>
            <a:graphicFrameLocks noGrp="1"/>
          </p:cNvGraphicFramePr>
          <p:nvPr/>
        </p:nvGraphicFramePr>
        <p:xfrm>
          <a:off x="4762500" y="2664460"/>
          <a:ext cx="2863850" cy="433070"/>
        </p:xfrm>
        <a:graphic>
          <a:graphicData uri="http://schemas.openxmlformats.org/presentationml/2006/ole">
            <mc:AlternateContent xmlns:mc="http://schemas.openxmlformats.org/markup-compatibility/2006">
              <mc:Choice xmlns:v="urn:schemas-microsoft-com:vml" Requires="v">
                <p:oleObj spid="_x0000_s3091" name="" r:id="rId1" imgW="2310130" imgH="393700" progId="Equation.DSMT4">
                  <p:embed/>
                </p:oleObj>
              </mc:Choice>
              <mc:Fallback>
                <p:oleObj name="" r:id="rId1" imgW="2310130" imgH="393700" progId="Equation.DSMT4">
                  <p:embed/>
                  <p:pic>
                    <p:nvPicPr>
                      <p:cNvPr id="0" name="图片 3090"/>
                      <p:cNvPicPr/>
                      <p:nvPr/>
                    </p:nvPicPr>
                    <p:blipFill>
                      <a:blip r:embed="rId2"/>
                      <a:stretch>
                        <a:fillRect/>
                      </a:stretch>
                    </p:blipFill>
                    <p:spPr>
                      <a:xfrm>
                        <a:off x="4762500" y="2664460"/>
                        <a:ext cx="2863850" cy="433070"/>
                      </a:xfrm>
                      <a:prstGeom prst="rect">
                        <a:avLst/>
                      </a:prstGeom>
                      <a:solidFill>
                        <a:srgbClr val="CCFFCC"/>
                      </a:solidFill>
                      <a:ln w="38100">
                        <a:miter/>
                      </a:ln>
                    </p:spPr>
                  </p:pic>
                </p:oleObj>
              </mc:Fallback>
            </mc:AlternateContent>
          </a:graphicData>
        </a:graphic>
      </p:graphicFrame>
      <p:graphicFrame>
        <p:nvGraphicFramePr>
          <p:cNvPr id="20483" name="内容占位符 20483"/>
          <p:cNvGraphicFramePr>
            <a:graphicFrameLocks noGrp="1"/>
          </p:cNvGraphicFramePr>
          <p:nvPr/>
        </p:nvGraphicFramePr>
        <p:xfrm>
          <a:off x="3826510" y="4178935"/>
          <a:ext cx="5171440" cy="514350"/>
        </p:xfrm>
        <a:graphic>
          <a:graphicData uri="http://schemas.openxmlformats.org/presentationml/2006/ole">
            <mc:AlternateContent xmlns:mc="http://schemas.openxmlformats.org/markup-compatibility/2006">
              <mc:Choice xmlns:v="urn:schemas-microsoft-com:vml" Requires="v">
                <p:oleObj spid="_x0000_s3084" name="" r:id="rId3" imgW="4965700" imgH="558800" progId="Equation.DSMT4">
                  <p:embed/>
                </p:oleObj>
              </mc:Choice>
              <mc:Fallback>
                <p:oleObj name="" r:id="rId3" imgW="4965700" imgH="558800" progId="Equation.DSMT4">
                  <p:embed/>
                  <p:pic>
                    <p:nvPicPr>
                      <p:cNvPr id="0" name="图片 3083"/>
                      <p:cNvPicPr/>
                      <p:nvPr/>
                    </p:nvPicPr>
                    <p:blipFill>
                      <a:blip r:embed="rId4"/>
                      <a:stretch>
                        <a:fillRect/>
                      </a:stretch>
                    </p:blipFill>
                    <p:spPr>
                      <a:xfrm>
                        <a:off x="3826510" y="4178935"/>
                        <a:ext cx="5171440" cy="514350"/>
                      </a:xfrm>
                      <a:prstGeom prst="rect">
                        <a:avLst/>
                      </a:prstGeom>
                      <a:solidFill>
                        <a:schemeClr val="tx2">
                          <a:lumMod val="40000"/>
                          <a:lumOff val="60000"/>
                        </a:schemeClr>
                      </a:solidFill>
                      <a:ln w="38100">
                        <a:miter/>
                      </a:ln>
                    </p:spPr>
                  </p:pic>
                </p:oleObj>
              </mc:Fallback>
            </mc:AlternateContent>
          </a:graphicData>
        </a:graphic>
      </p:graphicFrame>
      <p:pic>
        <p:nvPicPr>
          <p:cNvPr id="21509" name="Picture 11" descr="ASK功率谱"/>
          <p:cNvPicPr>
            <a:picLocks noChangeAspect="1"/>
          </p:cNvPicPr>
          <p:nvPr/>
        </p:nvPicPr>
        <p:blipFill>
          <a:blip r:embed="rId5"/>
          <a:stretch>
            <a:fillRect/>
          </a:stretch>
        </p:blipFill>
        <p:spPr>
          <a:xfrm>
            <a:off x="4218305" y="5284470"/>
            <a:ext cx="4388485" cy="1504950"/>
          </a:xfrm>
          <a:prstGeom prst="rect">
            <a:avLst/>
          </a:prstGeom>
          <a:noFill/>
          <a:ln w="9525">
            <a:noFill/>
          </a:ln>
        </p:spPr>
      </p:pic>
      <p:sp>
        <p:nvSpPr>
          <p:cNvPr id="2" name="文本框 1"/>
          <p:cNvSpPr txBox="1"/>
          <p:nvPr/>
        </p:nvSpPr>
        <p:spPr>
          <a:xfrm>
            <a:off x="6554470" y="6252210"/>
            <a:ext cx="772795" cy="245110"/>
          </a:xfrm>
          <a:prstGeom prst="rect">
            <a:avLst/>
          </a:prstGeom>
          <a:solidFill>
            <a:schemeClr val="bg2">
              <a:lumMod val="20000"/>
              <a:lumOff val="80000"/>
            </a:schemeClr>
          </a:solidFill>
        </p:spPr>
        <p:txBody>
          <a:bodyPr wrap="square" rtlCol="0" anchor="t">
            <a:spAutoFit/>
          </a:bodyPr>
          <a:p>
            <a:r>
              <a:rPr lang="en-US" altLang="zh-CN" sz="1000" dirty="0">
                <a:latin typeface="微软雅黑" panose="020B0503020204020204" pitchFamily="34" charset="-122"/>
                <a:ea typeface="微软雅黑" panose="020B0503020204020204" pitchFamily="34" charset="-122"/>
                <a:sym typeface="+mn-ea"/>
              </a:rPr>
              <a:t>B</a:t>
            </a:r>
            <a:r>
              <a:rPr lang="en-US" altLang="zh-CN" sz="1000" baseline="-25000" dirty="0">
                <a:latin typeface="微软雅黑" panose="020B0503020204020204" pitchFamily="34" charset="-122"/>
                <a:ea typeface="微软雅黑" panose="020B0503020204020204" pitchFamily="34" charset="-122"/>
                <a:sym typeface="+mn-ea"/>
              </a:rPr>
              <a:t>2ASK</a:t>
            </a:r>
            <a:r>
              <a:rPr lang="en-US" altLang="zh-CN" sz="1000" dirty="0">
                <a:latin typeface="微软雅黑" panose="020B0503020204020204" pitchFamily="34" charset="-122"/>
                <a:ea typeface="微软雅黑" panose="020B0503020204020204" pitchFamily="34" charset="-122"/>
                <a:sym typeface="+mn-ea"/>
              </a:rPr>
              <a:t>=2f</a:t>
            </a:r>
            <a:r>
              <a:rPr lang="en-US" altLang="zh-CN" sz="1000" baseline="-25000" dirty="0">
                <a:latin typeface="微软雅黑" panose="020B0503020204020204" pitchFamily="34" charset="-122"/>
                <a:ea typeface="微软雅黑" panose="020B0503020204020204" pitchFamily="34" charset="-122"/>
                <a:sym typeface="+mn-ea"/>
              </a:rPr>
              <a:t>s</a:t>
            </a:r>
            <a:endParaRPr lang="zh-CN" altLang="en-US" sz="1000"/>
          </a:p>
        </p:txBody>
      </p:sp>
      <p:sp>
        <p:nvSpPr>
          <p:cNvPr id="3" name="文本框 2"/>
          <p:cNvSpPr txBox="1"/>
          <p:nvPr/>
        </p:nvSpPr>
        <p:spPr>
          <a:xfrm>
            <a:off x="6554470" y="5466715"/>
            <a:ext cx="1071880" cy="245110"/>
          </a:xfrm>
          <a:prstGeom prst="rect">
            <a:avLst/>
          </a:prstGeom>
          <a:noFill/>
        </p:spPr>
        <p:txBody>
          <a:bodyPr wrap="none" rtlCol="0" anchor="t">
            <a:spAutoFit/>
          </a:bodyPr>
          <a:p>
            <a:r>
              <a:rPr lang="zh-CN" altLang="en-US" sz="1000" b="1" dirty="0">
                <a:solidFill>
                  <a:srgbClr val="0000FF"/>
                </a:solidFill>
                <a:latin typeface="微软雅黑" panose="020B0503020204020204" pitchFamily="34" charset="-122"/>
                <a:ea typeface="微软雅黑" panose="020B0503020204020204" pitchFamily="34" charset="-122"/>
                <a:sym typeface="+mn-ea"/>
              </a:rPr>
              <a:t>连续谱</a:t>
            </a:r>
            <a:r>
              <a:rPr lang="zh-CN" altLang="en-US" sz="1000" dirty="0">
                <a:latin typeface="微软雅黑" panose="020B0503020204020204" pitchFamily="34" charset="-122"/>
                <a:ea typeface="微软雅黑" panose="020B0503020204020204" pitchFamily="34" charset="-122"/>
                <a:sym typeface="+mn-ea"/>
              </a:rPr>
              <a:t>和</a:t>
            </a:r>
            <a:r>
              <a:rPr lang="zh-CN" altLang="en-US" sz="10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离散谱</a:t>
            </a:r>
            <a:endParaRPr lang="zh-CN" altLang="en-US" sz="1000"/>
          </a:p>
        </p:txBody>
      </p:sp>
      <p:graphicFrame>
        <p:nvGraphicFramePr>
          <p:cNvPr id="24586" name="对象 13">
            <a:hlinkClick r:id="" action="ppaction://ole?verb="/>
          </p:cNvPr>
          <p:cNvGraphicFramePr>
            <a:graphicFrameLocks noChangeAspect="1"/>
          </p:cNvGraphicFramePr>
          <p:nvPr/>
        </p:nvGraphicFramePr>
        <p:xfrm>
          <a:off x="3827145" y="4763770"/>
          <a:ext cx="5170805" cy="445135"/>
        </p:xfrm>
        <a:graphic>
          <a:graphicData uri="http://schemas.openxmlformats.org/presentationml/2006/ole">
            <mc:AlternateContent xmlns:mc="http://schemas.openxmlformats.org/markup-compatibility/2006">
              <mc:Choice xmlns:v="urn:schemas-microsoft-com:vml" Requires="v">
                <p:oleObj spid="_x0000_s3105" name="" r:id="rId6" imgW="6400800" imgH="558800" progId="Equation.KSEE3">
                  <p:embed/>
                </p:oleObj>
              </mc:Choice>
              <mc:Fallback>
                <p:oleObj name="" r:id="rId6" imgW="6400800" imgH="558800" progId="Equation.KSEE3">
                  <p:embed/>
                  <p:pic>
                    <p:nvPicPr>
                      <p:cNvPr id="0" name="图片 3104"/>
                      <p:cNvPicPr/>
                      <p:nvPr/>
                    </p:nvPicPr>
                    <p:blipFill>
                      <a:blip r:embed="rId7"/>
                      <a:stretch>
                        <a:fillRect/>
                      </a:stretch>
                    </p:blipFill>
                    <p:spPr>
                      <a:xfrm>
                        <a:off x="3827145" y="4763770"/>
                        <a:ext cx="5170805" cy="445135"/>
                      </a:xfrm>
                      <a:prstGeom prst="rect">
                        <a:avLst/>
                      </a:prstGeom>
                      <a:solidFill>
                        <a:srgbClr val="FFF5A3"/>
                      </a:solidFill>
                      <a:ln w="38100">
                        <a:noFill/>
                        <a:miter/>
                      </a:ln>
                    </p:spPr>
                  </p:pic>
                </p:oleObj>
              </mc:Fallback>
            </mc:AlternateContent>
          </a:graphicData>
        </a:graphic>
      </p:graphicFrame>
      <p:graphicFrame>
        <p:nvGraphicFramePr>
          <p:cNvPr id="24585" name="对象 11">
            <a:hlinkClick r:id="" action="ppaction://ole?verb="/>
          </p:cNvPr>
          <p:cNvGraphicFramePr>
            <a:graphicFrameLocks noChangeAspect="1"/>
          </p:cNvGraphicFramePr>
          <p:nvPr/>
        </p:nvGraphicFramePr>
        <p:xfrm>
          <a:off x="4692650" y="3679825"/>
          <a:ext cx="4305935" cy="450215"/>
        </p:xfrm>
        <a:graphic>
          <a:graphicData uri="http://schemas.openxmlformats.org/presentationml/2006/ole">
            <mc:AlternateContent xmlns:mc="http://schemas.openxmlformats.org/markup-compatibility/2006">
              <mc:Choice xmlns:v="urn:schemas-microsoft-com:vml" Requires="v">
                <p:oleObj spid="_x0000_s3109" name="" r:id="rId8" imgW="3340100" imgH="508000" progId="Equation.KSEE3">
                  <p:embed/>
                </p:oleObj>
              </mc:Choice>
              <mc:Fallback>
                <p:oleObj name="" r:id="rId8" imgW="3340100" imgH="508000" progId="Equation.KSEE3">
                  <p:embed/>
                  <p:pic>
                    <p:nvPicPr>
                      <p:cNvPr id="0" name="图片 3108"/>
                      <p:cNvPicPr/>
                      <p:nvPr/>
                    </p:nvPicPr>
                    <p:blipFill>
                      <a:blip r:embed="rId9"/>
                      <a:stretch>
                        <a:fillRect/>
                      </a:stretch>
                    </p:blipFill>
                    <p:spPr>
                      <a:xfrm>
                        <a:off x="4692650" y="3679825"/>
                        <a:ext cx="4305935" cy="450215"/>
                      </a:xfrm>
                      <a:prstGeom prst="rect">
                        <a:avLst/>
                      </a:prstGeom>
                      <a:solidFill>
                        <a:schemeClr val="accent1">
                          <a:lumMod val="60000"/>
                          <a:lumOff val="40000"/>
                        </a:schemeClr>
                      </a:solidFill>
                      <a:ln w="38100">
                        <a:noFill/>
                        <a:miter/>
                      </a:ln>
                    </p:spPr>
                  </p:pic>
                </p:oleObj>
              </mc:Fallback>
            </mc:AlternateContent>
          </a:graphicData>
        </a:graphic>
      </p:graphicFrame>
      <p:graphicFrame>
        <p:nvGraphicFramePr>
          <p:cNvPr id="23556" name="对象 1">
            <a:hlinkClick r:id="" action="ppaction://ole?verb="/>
          </p:cNvPr>
          <p:cNvGraphicFramePr>
            <a:graphicFrameLocks noChangeAspect="1"/>
          </p:cNvGraphicFramePr>
          <p:nvPr/>
        </p:nvGraphicFramePr>
        <p:xfrm>
          <a:off x="4756785" y="3171825"/>
          <a:ext cx="2863850" cy="443230"/>
        </p:xfrm>
        <a:graphic>
          <a:graphicData uri="http://schemas.openxmlformats.org/presentationml/2006/ole">
            <mc:AlternateContent xmlns:mc="http://schemas.openxmlformats.org/markup-compatibility/2006">
              <mc:Choice xmlns:v="urn:schemas-microsoft-com:vml" Requires="v">
                <p:oleObj spid="_x0000_s3094" name="" r:id="rId10" imgW="2209800" imgH="508000" progId="Equation.KSEE3">
                  <p:embed/>
                </p:oleObj>
              </mc:Choice>
              <mc:Fallback>
                <p:oleObj name="" r:id="rId10" imgW="2209800" imgH="508000" progId="Equation.KSEE3">
                  <p:embed/>
                  <p:pic>
                    <p:nvPicPr>
                      <p:cNvPr id="0" name="图片 3093"/>
                      <p:cNvPicPr/>
                      <p:nvPr/>
                    </p:nvPicPr>
                    <p:blipFill>
                      <a:blip r:embed="rId11"/>
                      <a:stretch>
                        <a:fillRect/>
                      </a:stretch>
                    </p:blipFill>
                    <p:spPr>
                      <a:xfrm>
                        <a:off x="4756785" y="3171825"/>
                        <a:ext cx="2863850" cy="443230"/>
                      </a:xfrm>
                      <a:prstGeom prst="rect">
                        <a:avLst/>
                      </a:prstGeom>
                      <a:solidFill>
                        <a:srgbClr val="FF9999"/>
                      </a:solidFill>
                      <a:ln w="38100">
                        <a:noFill/>
                        <a:miter/>
                      </a:ln>
                    </p:spPr>
                  </p:pic>
                </p:oleObj>
              </mc:Fallback>
            </mc:AlternateContent>
          </a:graphicData>
        </a:graphic>
      </p:graphicFrame>
    </p:spTree>
  </p:cSld>
  <p:clrMapOvr>
    <a:masterClrMapping/>
  </p:clrMapOvr>
  <p:transition advClick="0">
    <p:blinds dir="ver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Text Box 3"/>
          <p:cNvSpPr txBox="1"/>
          <p:nvPr/>
        </p:nvSpPr>
        <p:spPr>
          <a:xfrm>
            <a:off x="362585" y="1406525"/>
            <a:ext cx="8170545" cy="4896485"/>
          </a:xfrm>
          <a:prstGeom prst="rect">
            <a:avLst/>
          </a:prstGeom>
          <a:noFill/>
          <a:ln w="9525">
            <a:noFill/>
          </a:ln>
        </p:spPr>
        <p:txBody>
          <a:bodyPr wrap="square">
            <a:spAutoFit/>
          </a:bodyPr>
          <a:p>
            <a:pPr>
              <a:lnSpc>
                <a:spcPct val="130000"/>
              </a:lnSpc>
              <a:spcBef>
                <a:spcPct val="20000"/>
              </a:spcBef>
              <a:buFont typeface="Arial" panose="020B0604020202020204" pitchFamily="34" charset="0"/>
              <a:buNone/>
            </a:pPr>
            <a:r>
              <a:rPr lang="zh-CN" altLang="en-US" sz="2800" b="1" dirty="0">
                <a:solidFill>
                  <a:srgbClr val="FF0000"/>
                </a:solidFill>
                <a:latin typeface="微软雅黑" panose="020B0503020204020204" pitchFamily="34" charset="-122"/>
                <a:ea typeface="微软雅黑" panose="020B0503020204020204" pitchFamily="34" charset="-122"/>
              </a:rPr>
              <a:t>一 主要内容：</a:t>
            </a:r>
            <a:r>
              <a:rPr lang="zh-CN" altLang="en-US" sz="2800" b="1">
                <a:ln>
                  <a:noFill/>
                </a:ln>
                <a:solidFill>
                  <a:srgbClr val="FF0000"/>
                </a:solidFill>
                <a:effectLst/>
                <a:uLnTx/>
                <a:uFillTx/>
                <a:latin typeface="微软雅黑" panose="020B0503020204020204" pitchFamily="34" charset="-122"/>
                <a:ea typeface="微软雅黑" panose="020B0503020204020204" pitchFamily="34" charset="-122"/>
                <a:cs typeface="+mj-cs"/>
                <a:sym typeface="+mn-ea"/>
              </a:rPr>
              <a:t>二进制数字调制原理及抗噪声性能</a:t>
            </a:r>
            <a:endParaRPr lang="zh-CN" altLang="en-US" sz="2800" b="1">
              <a:ln>
                <a:noFill/>
              </a:ln>
              <a:solidFill>
                <a:srgbClr val="FF0000"/>
              </a:solidFill>
              <a:effectLst/>
              <a:uLnTx/>
              <a:uFillTx/>
              <a:latin typeface="微软雅黑" panose="020B0503020204020204" pitchFamily="34" charset="-122"/>
              <a:ea typeface="微软雅黑" panose="020B0503020204020204" pitchFamily="34" charset="-122"/>
              <a:cs typeface="+mj-cs"/>
              <a:sym typeface="+mn-ea"/>
            </a:endParaRPr>
          </a:p>
          <a:p>
            <a:pPr>
              <a:lnSpc>
                <a:spcPct val="130000"/>
              </a:lnSpc>
              <a:spcBef>
                <a:spcPct val="20000"/>
              </a:spcBef>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sym typeface="+mn-ea"/>
              </a:rPr>
              <a:t>4. </a:t>
            </a:r>
            <a:r>
              <a:rPr lang="zh-CN" altLang="en-US" sz="2800" b="1" dirty="0">
                <a:solidFill>
                  <a:srgbClr val="0000FF"/>
                </a:solidFill>
                <a:latin typeface="微软雅黑" panose="020B0503020204020204" pitchFamily="34" charset="-122"/>
                <a:ea typeface="微软雅黑" panose="020B0503020204020204" pitchFamily="34" charset="-122"/>
                <a:sym typeface="+mn-ea"/>
              </a:rPr>
              <a:t>抗噪声性能</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sym typeface="+mn-ea"/>
              </a:rPr>
              <a:t>(1)</a:t>
            </a:r>
            <a:r>
              <a:rPr lang="zh-CN" altLang="en-US" sz="2800" b="1" dirty="0">
                <a:solidFill>
                  <a:schemeClr val="tx2"/>
                </a:solidFill>
                <a:latin typeface="微软雅黑" panose="020B0503020204020204" pitchFamily="34" charset="-122"/>
                <a:ea typeface="微软雅黑" panose="020B0503020204020204" pitchFamily="34" charset="-122"/>
                <a:sym typeface="+mn-ea"/>
              </a:rPr>
              <a:t>包络检波法</a:t>
            </a:r>
            <a:endParaRPr lang="zh-CN" altLang="en-US" sz="2800" b="1" dirty="0">
              <a:solidFill>
                <a:schemeClr val="tx2"/>
              </a:solidFill>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en-US" altLang="zh-CN" sz="2000" dirty="0">
                <a:latin typeface="Calibri" panose="020F0502020204030204" charset="0"/>
                <a:ea typeface="微软雅黑" panose="020B0503020204020204" pitchFamily="34" charset="-122"/>
                <a:sym typeface="+mn-ea"/>
              </a:rPr>
              <a:t>①</a:t>
            </a:r>
            <a:r>
              <a:rPr lang="zh-CN" altLang="en-US" sz="2000" dirty="0">
                <a:latin typeface="微软雅黑" panose="020B0503020204020204" pitchFamily="34" charset="-122"/>
                <a:ea typeface="微软雅黑" panose="020B0503020204020204" pitchFamily="34" charset="-122"/>
                <a:sym typeface="+mn-ea"/>
              </a:rPr>
              <a:t>分析模型</a:t>
            </a:r>
            <a:endParaRPr lang="zh-CN" altLang="en-US" sz="2000" dirty="0">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000" dirty="0">
                <a:latin typeface="Calibri" panose="020F0502020204030204" charset="0"/>
                <a:ea typeface="微软雅黑" panose="020B0503020204020204" pitchFamily="34" charset="-122"/>
                <a:sym typeface="+mn-ea"/>
              </a:rPr>
              <a:t>②</a:t>
            </a:r>
            <a:r>
              <a:rPr lang="zh-CN" altLang="en-US" sz="2000" dirty="0">
                <a:latin typeface="微软雅黑" panose="020B0503020204020204" pitchFamily="34" charset="-122"/>
                <a:ea typeface="微软雅黑" panose="020B0503020204020204" pitchFamily="34" charset="-122"/>
                <a:sym typeface="+mn-ea"/>
              </a:rPr>
              <a:t>信号的组成：信号</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噪声</a:t>
            </a:r>
            <a:endParaRPr lang="zh-CN" altLang="en-US" sz="2000" dirty="0">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000" dirty="0">
                <a:latin typeface="Calibri" panose="020F0502020204030204" charset="0"/>
                <a:ea typeface="微软雅黑" panose="020B0503020204020204" pitchFamily="34" charset="-122"/>
                <a:sym typeface="+mn-ea"/>
              </a:rPr>
              <a:t>③</a:t>
            </a:r>
            <a:r>
              <a:rPr lang="zh-CN" altLang="en-US" sz="2000" dirty="0">
                <a:latin typeface="微软雅黑" panose="020B0503020204020204" pitchFamily="34" charset="-122"/>
                <a:ea typeface="微软雅黑" panose="020B0503020204020204" pitchFamily="34" charset="-122"/>
                <a:sym typeface="+mn-ea"/>
              </a:rPr>
              <a:t>解调输出波形</a:t>
            </a:r>
            <a:r>
              <a:rPr lang="en-US" altLang="zh-CN" sz="2000" dirty="0">
                <a:latin typeface="微软雅黑" panose="020B0503020204020204" pitchFamily="34" charset="-122"/>
                <a:ea typeface="微软雅黑" panose="020B0503020204020204" pitchFamily="34" charset="-122"/>
                <a:sym typeface="+mn-ea"/>
              </a:rPr>
              <a:t>x(t)</a:t>
            </a:r>
            <a:r>
              <a:rPr lang="zh-CN" altLang="en-US" sz="2000" dirty="0">
                <a:latin typeface="微软雅黑" panose="020B0503020204020204" pitchFamily="34" charset="-122"/>
                <a:ea typeface="微软雅黑" panose="020B0503020204020204" pitchFamily="34" charset="-122"/>
                <a:sym typeface="+mn-ea"/>
              </a:rPr>
              <a:t>在发送</a:t>
            </a:r>
            <a:r>
              <a:rPr lang="en-US" altLang="zh-CN" sz="2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和</a:t>
            </a:r>
            <a:endParaRPr lang="zh-CN" altLang="en-US" sz="2000" dirty="0">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sym typeface="+mn-ea"/>
              </a:rPr>
              <a:t>“0”</a:t>
            </a:r>
            <a:r>
              <a:rPr lang="zh-CN" altLang="en-US" sz="2000" dirty="0">
                <a:latin typeface="微软雅黑" panose="020B0503020204020204" pitchFamily="34" charset="-122"/>
                <a:ea typeface="微软雅黑" panose="020B0503020204020204" pitchFamily="34" charset="-122"/>
                <a:sym typeface="+mn-ea"/>
              </a:rPr>
              <a:t>抽样值的一</a:t>
            </a:r>
            <a:r>
              <a:rPr lang="zh-CN" altLang="en-US" sz="2000" dirty="0">
                <a:latin typeface="微软雅黑" panose="020B0503020204020204" pitchFamily="34" charset="-122"/>
                <a:ea typeface="微软雅黑" panose="020B0503020204020204" pitchFamily="34" charset="-122"/>
                <a:sym typeface="+mn-ea"/>
              </a:rPr>
              <a:t>维概率密度函数</a:t>
            </a:r>
            <a:endParaRPr lang="zh-CN" altLang="en-US" sz="2000" dirty="0">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④求</a:t>
            </a:r>
            <a:r>
              <a:rPr lang="en-US" altLang="zh-CN" sz="2000" dirty="0">
                <a:latin typeface="微软雅黑" panose="020B0503020204020204" pitchFamily="34" charset="-122"/>
                <a:ea typeface="微软雅黑" panose="020B0503020204020204" pitchFamily="34" charset="-122"/>
                <a:sym typeface="+mn-ea"/>
              </a:rPr>
              <a:t>P</a:t>
            </a:r>
            <a:r>
              <a:rPr lang="en-US" altLang="zh-CN" sz="2000" baseline="-25000" dirty="0">
                <a:latin typeface="微软雅黑" panose="020B0503020204020204" pitchFamily="34" charset="-122"/>
                <a:ea typeface="微软雅黑" panose="020B0503020204020204" pitchFamily="34" charset="-122"/>
                <a:sym typeface="+mn-ea"/>
              </a:rPr>
              <a:t>e0</a:t>
            </a:r>
            <a:r>
              <a:rPr lang="zh-CN" altLang="en-US" sz="2000" dirty="0">
                <a:latin typeface="微软雅黑" panose="020B0503020204020204" pitchFamily="34" charset="-122"/>
                <a:ea typeface="微软雅黑" panose="020B0503020204020204" pitchFamily="34" charset="-122"/>
                <a:sym typeface="+mn-ea"/>
              </a:rPr>
              <a:t>和</a:t>
            </a:r>
            <a:r>
              <a:rPr lang="en-US" altLang="zh-CN" sz="2000" dirty="0">
                <a:latin typeface="微软雅黑" panose="020B0503020204020204" pitchFamily="34" charset="-122"/>
                <a:ea typeface="微软雅黑" panose="020B0503020204020204" pitchFamily="34" charset="-122"/>
                <a:sym typeface="+mn-ea"/>
              </a:rPr>
              <a:t>P</a:t>
            </a:r>
            <a:r>
              <a:rPr lang="en-US" altLang="zh-CN" sz="2000" baseline="-25000" dirty="0">
                <a:latin typeface="微软雅黑" panose="020B0503020204020204" pitchFamily="34" charset="-122"/>
                <a:ea typeface="微软雅黑" panose="020B0503020204020204" pitchFamily="34" charset="-122"/>
                <a:sym typeface="+mn-ea"/>
              </a:rPr>
              <a:t>e1</a:t>
            </a:r>
            <a:r>
              <a:rPr lang="zh-CN" altLang="en-US" sz="2000" dirty="0">
                <a:latin typeface="微软雅黑" panose="020B0503020204020204" pitchFamily="34" charset="-122"/>
                <a:ea typeface="微软雅黑" panose="020B0503020204020204" pitchFamily="34" charset="-122"/>
                <a:sym typeface="+mn-ea"/>
              </a:rPr>
              <a:t>得到总的</a:t>
            </a:r>
            <a:r>
              <a:rPr lang="zh-CN" altLang="en-US" sz="2000" dirty="0">
                <a:latin typeface="微软雅黑" panose="020B0503020204020204" pitchFamily="34" charset="-122"/>
                <a:ea typeface="微软雅黑" panose="020B0503020204020204" pitchFamily="34" charset="-122"/>
                <a:sym typeface="+mn-ea"/>
              </a:rPr>
              <a:t>误码率</a:t>
            </a:r>
            <a:endParaRPr lang="zh-CN" altLang="en-US" sz="2000" dirty="0">
              <a:latin typeface="微软雅黑" panose="020B0503020204020204" pitchFamily="34" charset="-122"/>
              <a:ea typeface="微软雅黑" panose="020B0503020204020204" pitchFamily="34" charset="-122"/>
              <a:sym typeface="+mn-ea"/>
            </a:endParaRPr>
          </a:p>
          <a:p>
            <a:pPr>
              <a:lnSpc>
                <a:spcPct val="130000"/>
              </a:lnSpc>
              <a:spcBef>
                <a:spcPct val="20000"/>
              </a:spcBef>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sym typeface="+mn-ea"/>
              </a:rPr>
              <a:t>(2)</a:t>
            </a:r>
            <a:r>
              <a:rPr lang="zh-CN" altLang="en-US" sz="2800" b="1" dirty="0">
                <a:solidFill>
                  <a:schemeClr val="tx2"/>
                </a:solidFill>
                <a:latin typeface="微软雅黑" panose="020B0503020204020204" pitchFamily="34" charset="-122"/>
                <a:ea typeface="微软雅黑" panose="020B0503020204020204" pitchFamily="34" charset="-122"/>
                <a:sym typeface="+mn-ea"/>
              </a:rPr>
              <a:t>相干解调法</a:t>
            </a:r>
            <a:endParaRPr lang="zh-CN" altLang="en-US" sz="2800" b="1" dirty="0">
              <a:solidFill>
                <a:schemeClr val="tx2"/>
              </a:solidFill>
              <a:latin typeface="微软雅黑" panose="020B0503020204020204" pitchFamily="34" charset="-122"/>
              <a:ea typeface="微软雅黑" panose="020B0503020204020204" pitchFamily="34" charset="-122"/>
              <a:sym typeface="+mn-ea"/>
            </a:endParaRPr>
          </a:p>
        </p:txBody>
      </p:sp>
      <p:sp>
        <p:nvSpPr>
          <p:cNvPr id="100355" name="Rectangle 2"/>
          <p:cNvSpPr>
            <a:spLocks noGrp="1"/>
          </p:cNvSpPr>
          <p:nvPr>
            <p:ph type="title"/>
          </p:nvPr>
        </p:nvSpPr>
        <p:spPr>
          <a:xfrm>
            <a:off x="1404938" y="628015"/>
            <a:ext cx="7127875" cy="574675"/>
          </a:xfrm>
        </p:spPr>
        <p:txBody>
          <a:bodyPr vert="horz" wrap="square" lIns="91440" tIns="45720" rIns="91440" bIns="45720" numCol="1" anchor="b" anchorCtr="0" compatLnSpc="1"/>
          <a:lstStyle/>
          <a:p>
            <a:pPr marL="0" marR="0" lvl="0" indent="0" algn="l" defTabSz="899795" rtl="0" eaLnBrk="1" fontAlgn="base" latinLnBrk="0" hangingPunct="1">
              <a:lnSpc>
                <a:spcPct val="100000"/>
              </a:lnSpc>
              <a:spcBef>
                <a:spcPct val="0"/>
              </a:spcBef>
              <a:spcAft>
                <a:spcPct val="0"/>
              </a:spcAft>
              <a:buClrTx/>
              <a:buSzTx/>
              <a:buFontTx/>
              <a:buNone/>
              <a:defRPr/>
            </a:pPr>
            <a:r>
              <a:rPr kumimoji="0" lang="en-US" altLang="x-none"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7.2.5 </a:t>
            </a:r>
            <a:r>
              <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本节小结</a:t>
            </a:r>
            <a:endPar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endParaRPr>
          </a:p>
        </p:txBody>
      </p:sp>
      <p:grpSp>
        <p:nvGrpSpPr>
          <p:cNvPr id="13" name="组合 12"/>
          <p:cNvGrpSpPr/>
          <p:nvPr/>
        </p:nvGrpSpPr>
        <p:grpSpPr>
          <a:xfrm>
            <a:off x="4064000" y="5492750"/>
            <a:ext cx="4892040" cy="1286510"/>
            <a:chOff x="5928" y="3413"/>
            <a:chExt cx="7823" cy="2026"/>
          </a:xfrm>
        </p:grpSpPr>
        <p:grpSp>
          <p:nvGrpSpPr>
            <p:cNvPr id="34" name="组合 40"/>
            <p:cNvGrpSpPr/>
            <p:nvPr/>
          </p:nvGrpSpPr>
          <p:grpSpPr>
            <a:xfrm>
              <a:off x="5928" y="3413"/>
              <a:ext cx="7823" cy="2026"/>
              <a:chOff x="-1254125" y="-58291"/>
              <a:chExt cx="9163051" cy="2365384"/>
            </a:xfrm>
          </p:grpSpPr>
          <p:grpSp>
            <p:nvGrpSpPr>
              <p:cNvPr id="35" name="Group 29"/>
              <p:cNvGrpSpPr/>
              <p:nvPr/>
            </p:nvGrpSpPr>
            <p:grpSpPr>
              <a:xfrm>
                <a:off x="-1254125" y="-58291"/>
                <a:ext cx="9163051" cy="2365384"/>
                <a:chOff x="-790" y="-38"/>
                <a:chExt cx="5772" cy="1542"/>
              </a:xfrm>
            </p:grpSpPr>
            <p:sp>
              <p:nvSpPr>
                <p:cNvPr id="36" name="Rectangle 5"/>
                <p:cNvSpPr/>
                <p:nvPr/>
              </p:nvSpPr>
              <p:spPr>
                <a:xfrm>
                  <a:off x="-762" y="-38"/>
                  <a:ext cx="5744" cy="154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lnSpc>
                      <a:spcPts val="3000"/>
                    </a:lnSpc>
                    <a:buFont typeface="Arial" panose="020B0604020202020204" pitchFamily="34" charset="0"/>
                    <a:buNone/>
                  </a:pPr>
                  <a:endParaRPr lang="zh-CN" altLang="en-US" sz="1000" dirty="0">
                    <a:latin typeface="微软雅黑" panose="020B0503020204020204" pitchFamily="34" charset="-122"/>
                    <a:ea typeface="微软雅黑" panose="020B0503020204020204" pitchFamily="34" charset="-122"/>
                  </a:endParaRPr>
                </a:p>
              </p:txBody>
            </p:sp>
            <p:sp>
              <p:nvSpPr>
                <p:cNvPr id="37" name="Text Box 8"/>
                <p:cNvSpPr txBox="1"/>
                <p:nvPr/>
              </p:nvSpPr>
              <p:spPr>
                <a:xfrm>
                  <a:off x="1678" y="1021"/>
                  <a:ext cx="883" cy="385"/>
                </a:xfrm>
                <a:prstGeom prst="rect">
                  <a:avLst/>
                </a:prstGeom>
                <a:solidFill>
                  <a:schemeClr val="bg1"/>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相干载波</a:t>
                  </a:r>
                  <a:endParaRPr lang="zh-CN" altLang="en-US" sz="1000" b="1" dirty="0">
                    <a:solidFill>
                      <a:schemeClr val="tx2"/>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cos</a:t>
                  </a:r>
                  <a:r>
                    <a:rPr lang="en-US" altLang="zh-CN" sz="1000" b="1" dirty="0">
                      <a:solidFill>
                        <a:schemeClr val="tx2"/>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000" b="1" baseline="-25000" dirty="0">
                      <a:solidFill>
                        <a:schemeClr val="tx2"/>
                      </a:solidFill>
                      <a:latin typeface="微软雅黑" panose="020B0503020204020204" pitchFamily="34" charset="-122"/>
                      <a:ea typeface="微软雅黑" panose="020B0503020204020204" pitchFamily="34" charset="-122"/>
                    </a:rPr>
                    <a:t>c</a:t>
                  </a:r>
                  <a:r>
                    <a:rPr lang="en-US" altLang="zh-CN" sz="1000" b="1" dirty="0">
                      <a:solidFill>
                        <a:schemeClr val="tx2"/>
                      </a:solidFill>
                      <a:latin typeface="微软雅黑" panose="020B0503020204020204" pitchFamily="34" charset="-122"/>
                      <a:ea typeface="微软雅黑" panose="020B0503020204020204" pitchFamily="34" charset="-122"/>
                    </a:rPr>
                    <a:t>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grpSp>
              <p:nvGrpSpPr>
                <p:cNvPr id="38" name="Group 9"/>
                <p:cNvGrpSpPr/>
                <p:nvPr/>
              </p:nvGrpSpPr>
              <p:grpSpPr>
                <a:xfrm>
                  <a:off x="414" y="290"/>
                  <a:ext cx="4414" cy="752"/>
                  <a:chOff x="0" y="0"/>
                  <a:chExt cx="6960" cy="981"/>
                </a:xfrm>
              </p:grpSpPr>
              <p:grpSp>
                <p:nvGrpSpPr>
                  <p:cNvPr id="39" name="Group 10"/>
                  <p:cNvGrpSpPr/>
                  <p:nvPr/>
                </p:nvGrpSpPr>
                <p:grpSpPr>
                  <a:xfrm>
                    <a:off x="0" y="0"/>
                    <a:ext cx="6960" cy="602"/>
                    <a:chOff x="0" y="0"/>
                    <a:chExt cx="6960" cy="602"/>
                  </a:xfrm>
                </p:grpSpPr>
                <p:grpSp>
                  <p:nvGrpSpPr>
                    <p:cNvPr id="40" name="Group 11"/>
                    <p:cNvGrpSpPr/>
                    <p:nvPr/>
                  </p:nvGrpSpPr>
                  <p:grpSpPr>
                    <a:xfrm>
                      <a:off x="554" y="0"/>
                      <a:ext cx="5821" cy="602"/>
                      <a:chOff x="0" y="0"/>
                      <a:chExt cx="5821" cy="602"/>
                    </a:xfrm>
                  </p:grpSpPr>
                  <p:sp>
                    <p:nvSpPr>
                      <p:cNvPr id="41" name="Text Box 12"/>
                      <p:cNvSpPr txBox="1"/>
                      <p:nvPr/>
                    </p:nvSpPr>
                    <p:spPr>
                      <a:xfrm>
                        <a:off x="1606" y="0"/>
                        <a:ext cx="961" cy="601"/>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相乘</a:t>
                        </a:r>
                        <a:endParaRPr lang="zh-CN" altLang="en-US" sz="1000" b="1" dirty="0">
                          <a:solidFill>
                            <a:schemeClr val="tx2"/>
                          </a:solidFill>
                          <a:latin typeface="Times New Roman" panose="02020603050405020304" pitchFamily="18" charset="0"/>
                          <a:ea typeface="微软雅黑" panose="020B0503020204020204" pitchFamily="34" charset="-122"/>
                        </a:endParaRPr>
                      </a:p>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电路</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42" name="Text Box 13"/>
                      <p:cNvSpPr txBox="1"/>
                      <p:nvPr/>
                    </p:nvSpPr>
                    <p:spPr>
                      <a:xfrm>
                        <a:off x="0" y="0"/>
                        <a:ext cx="961" cy="601"/>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带通</a:t>
                        </a:r>
                        <a:endParaRPr lang="zh-CN" altLang="en-US" sz="1000" b="1" dirty="0">
                          <a:solidFill>
                            <a:schemeClr val="tx2"/>
                          </a:solidFill>
                          <a:latin typeface="Times New Roman" panose="02020603050405020304" pitchFamily="18" charset="0"/>
                          <a:ea typeface="微软雅黑" panose="020B0503020204020204" pitchFamily="34" charset="-122"/>
                        </a:endParaRPr>
                      </a:p>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滤波</a:t>
                        </a:r>
                        <a:endParaRPr lang="zh-CN" altLang="en-US" sz="1000" b="1" dirty="0">
                          <a:solidFill>
                            <a:schemeClr val="tx2"/>
                          </a:solidFill>
                          <a:latin typeface="Arial" panose="020B0604020202020204" pitchFamily="34" charset="0"/>
                          <a:ea typeface="微软雅黑" panose="020B0503020204020204" pitchFamily="34" charset="-122"/>
                        </a:endParaRPr>
                      </a:p>
                    </p:txBody>
                  </p:sp>
                  <p:sp>
                    <p:nvSpPr>
                      <p:cNvPr id="43" name="Text Box 14"/>
                      <p:cNvSpPr txBox="1"/>
                      <p:nvPr/>
                    </p:nvSpPr>
                    <p:spPr>
                      <a:xfrm>
                        <a:off x="3254" y="0"/>
                        <a:ext cx="961" cy="602"/>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低通</a:t>
                        </a:r>
                        <a:endParaRPr lang="zh-CN" altLang="en-US" sz="1000" b="1" dirty="0">
                          <a:solidFill>
                            <a:schemeClr val="tx2"/>
                          </a:solidFill>
                          <a:latin typeface="Times New Roman" panose="02020603050405020304" pitchFamily="18" charset="0"/>
                          <a:ea typeface="微软雅黑" panose="020B0503020204020204" pitchFamily="34" charset="-122"/>
                        </a:endParaRPr>
                      </a:p>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滤波</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44" name="Text Box 15"/>
                      <p:cNvSpPr txBox="1"/>
                      <p:nvPr/>
                    </p:nvSpPr>
                    <p:spPr>
                      <a:xfrm>
                        <a:off x="4860" y="1"/>
                        <a:ext cx="961" cy="601"/>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抽样</a:t>
                        </a:r>
                        <a:endParaRPr lang="zh-CN" altLang="en-US" sz="1000" b="1" dirty="0">
                          <a:solidFill>
                            <a:schemeClr val="tx2"/>
                          </a:solidFill>
                          <a:latin typeface="Times New Roman" panose="02020603050405020304" pitchFamily="18" charset="0"/>
                          <a:ea typeface="微软雅黑" panose="020B0503020204020204" pitchFamily="34" charset="-122"/>
                        </a:endParaRPr>
                      </a:p>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判决</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grpSp>
                <p:grpSp>
                  <p:nvGrpSpPr>
                    <p:cNvPr id="45" name="Group 16"/>
                    <p:cNvGrpSpPr/>
                    <p:nvPr/>
                  </p:nvGrpSpPr>
                  <p:grpSpPr>
                    <a:xfrm>
                      <a:off x="0" y="256"/>
                      <a:ext cx="6960" cy="1"/>
                      <a:chOff x="0" y="0"/>
                      <a:chExt cx="6960" cy="1"/>
                    </a:xfrm>
                  </p:grpSpPr>
                  <p:sp>
                    <p:nvSpPr>
                      <p:cNvPr id="46" name="Line 17"/>
                      <p:cNvSpPr/>
                      <p:nvPr/>
                    </p:nvSpPr>
                    <p:spPr>
                      <a:xfrm>
                        <a:off x="0" y="0"/>
                        <a:ext cx="554" cy="0"/>
                      </a:xfrm>
                      <a:prstGeom prst="line">
                        <a:avLst/>
                      </a:prstGeom>
                      <a:ln w="38100" cap="flat" cmpd="sng">
                        <a:solidFill>
                          <a:srgbClr val="0000FF"/>
                        </a:solidFill>
                        <a:prstDash val="solid"/>
                        <a:round/>
                        <a:headEnd type="none" w="med" len="med"/>
                        <a:tailEnd type="triangle" w="med" len="med"/>
                      </a:ln>
                    </p:spPr>
                  </p:sp>
                  <p:sp>
                    <p:nvSpPr>
                      <p:cNvPr id="47" name="Line 18"/>
                      <p:cNvSpPr/>
                      <p:nvPr/>
                    </p:nvSpPr>
                    <p:spPr>
                      <a:xfrm>
                        <a:off x="1514" y="1"/>
                        <a:ext cx="646" cy="0"/>
                      </a:xfrm>
                      <a:prstGeom prst="line">
                        <a:avLst/>
                      </a:prstGeom>
                      <a:ln w="38100" cap="flat" cmpd="sng">
                        <a:solidFill>
                          <a:srgbClr val="0000FF"/>
                        </a:solidFill>
                        <a:prstDash val="solid"/>
                        <a:round/>
                        <a:headEnd type="none" w="med" len="med"/>
                        <a:tailEnd type="triangle" w="med" len="med"/>
                      </a:ln>
                    </p:spPr>
                  </p:sp>
                  <p:sp>
                    <p:nvSpPr>
                      <p:cNvPr id="48" name="Line 19"/>
                      <p:cNvSpPr/>
                      <p:nvPr/>
                    </p:nvSpPr>
                    <p:spPr>
                      <a:xfrm>
                        <a:off x="3120" y="1"/>
                        <a:ext cx="690" cy="0"/>
                      </a:xfrm>
                      <a:prstGeom prst="line">
                        <a:avLst/>
                      </a:prstGeom>
                      <a:ln w="38100" cap="flat" cmpd="sng">
                        <a:solidFill>
                          <a:srgbClr val="0000FF"/>
                        </a:solidFill>
                        <a:prstDash val="solid"/>
                        <a:round/>
                        <a:headEnd type="none" w="med" len="med"/>
                        <a:tailEnd type="triangle" w="med" len="med"/>
                      </a:ln>
                    </p:spPr>
                  </p:sp>
                  <p:sp>
                    <p:nvSpPr>
                      <p:cNvPr id="49" name="Line 20"/>
                      <p:cNvSpPr/>
                      <p:nvPr/>
                    </p:nvSpPr>
                    <p:spPr>
                      <a:xfrm>
                        <a:off x="4770" y="1"/>
                        <a:ext cx="644" cy="0"/>
                      </a:xfrm>
                      <a:prstGeom prst="line">
                        <a:avLst/>
                      </a:prstGeom>
                      <a:ln w="38100" cap="flat" cmpd="sng">
                        <a:solidFill>
                          <a:srgbClr val="0000FF"/>
                        </a:solidFill>
                        <a:prstDash val="solid"/>
                        <a:round/>
                        <a:headEnd type="none" w="med" len="med"/>
                        <a:tailEnd type="triangle" w="med" len="med"/>
                      </a:ln>
                    </p:spPr>
                  </p:sp>
                  <p:sp>
                    <p:nvSpPr>
                      <p:cNvPr id="50" name="Line 21"/>
                      <p:cNvSpPr/>
                      <p:nvPr/>
                    </p:nvSpPr>
                    <p:spPr>
                      <a:xfrm>
                        <a:off x="6374" y="1"/>
                        <a:ext cx="586" cy="0"/>
                      </a:xfrm>
                      <a:prstGeom prst="line">
                        <a:avLst/>
                      </a:prstGeom>
                      <a:ln w="38100" cap="flat" cmpd="sng">
                        <a:solidFill>
                          <a:srgbClr val="0000FF"/>
                        </a:solidFill>
                        <a:prstDash val="solid"/>
                        <a:round/>
                        <a:headEnd type="none" w="med" len="med"/>
                        <a:tailEnd type="triangle" w="med" len="med"/>
                      </a:ln>
                    </p:spPr>
                  </p:sp>
                </p:grpSp>
              </p:grpSp>
              <p:sp>
                <p:nvSpPr>
                  <p:cNvPr id="51" name="Line 22"/>
                  <p:cNvSpPr/>
                  <p:nvPr/>
                </p:nvSpPr>
                <p:spPr>
                  <a:xfrm flipV="1">
                    <a:off x="5896" y="564"/>
                    <a:ext cx="74" cy="417"/>
                  </a:xfrm>
                  <a:prstGeom prst="line">
                    <a:avLst/>
                  </a:prstGeom>
                  <a:ln w="38100" cap="flat" cmpd="sng">
                    <a:solidFill>
                      <a:srgbClr val="0000FF"/>
                    </a:solidFill>
                    <a:prstDash val="solid"/>
                    <a:round/>
                    <a:headEnd type="none" w="med" len="med"/>
                    <a:tailEnd type="triangle" w="med" len="med"/>
                  </a:ln>
                </p:spPr>
              </p:sp>
            </p:grpSp>
            <p:sp>
              <p:nvSpPr>
                <p:cNvPr id="52" name="Text Box 24"/>
                <p:cNvSpPr txBox="1"/>
                <p:nvPr/>
              </p:nvSpPr>
              <p:spPr>
                <a:xfrm>
                  <a:off x="-790" y="19"/>
                  <a:ext cx="756" cy="272"/>
                </a:xfrm>
                <a:prstGeom prst="rect">
                  <a:avLst/>
                </a:prstGeom>
                <a:noFill/>
                <a:ln w="9525">
                  <a:noFill/>
                </a:ln>
              </p:spPr>
              <p:txBody>
                <a:bodyPr anchor="t"/>
                <a:p>
                  <a:pPr algn="just">
                    <a:buFont typeface="Arial" panose="020B0604020202020204" pitchFamily="34" charset="0"/>
                    <a:buNone/>
                  </a:pPr>
                  <a:r>
                    <a:rPr lang="en-US" altLang="zh-CN" sz="1000" b="1" i="1" dirty="0">
                      <a:solidFill>
                        <a:schemeClr val="tx2"/>
                      </a:solidFill>
                      <a:latin typeface="微软雅黑" panose="020B0503020204020204" pitchFamily="34" charset="-122"/>
                      <a:ea typeface="微软雅黑" panose="020B0503020204020204" pitchFamily="34" charset="-122"/>
                    </a:rPr>
                    <a:t>e</a:t>
                  </a:r>
                  <a:r>
                    <a:rPr lang="en-US" altLang="zh-CN" sz="1000" b="1" i="1" baseline="-25000" dirty="0">
                      <a:solidFill>
                        <a:schemeClr val="tx2"/>
                      </a:solidFill>
                      <a:latin typeface="微软雅黑" panose="020B0503020204020204" pitchFamily="34" charset="-122"/>
                      <a:ea typeface="微软雅黑" panose="020B0503020204020204" pitchFamily="34" charset="-122"/>
                    </a:rPr>
                    <a:t>2ASK</a:t>
                  </a:r>
                  <a:r>
                    <a:rPr lang="en-US" altLang="zh-CN" sz="1000" b="1" dirty="0">
                      <a:solidFill>
                        <a:schemeClr val="tx2"/>
                      </a:solidFill>
                      <a:latin typeface="微软雅黑" panose="020B0503020204020204" pitchFamily="34" charset="-122"/>
                      <a:ea typeface="微软雅黑" panose="020B0503020204020204" pitchFamily="34" charset="-122"/>
                    </a:rPr>
                    <a:t>(</a:t>
                  </a:r>
                  <a:r>
                    <a:rPr lang="en-US" altLang="zh-CN" sz="1000" b="1" i="1" dirty="0">
                      <a:solidFill>
                        <a:schemeClr val="tx2"/>
                      </a:solidFill>
                      <a:latin typeface="微软雅黑" panose="020B0503020204020204" pitchFamily="34" charset="-122"/>
                      <a:ea typeface="微软雅黑" panose="020B0503020204020204" pitchFamily="34" charset="-122"/>
                    </a:rPr>
                    <a:t>t</a:t>
                  </a:r>
                  <a:r>
                    <a:rPr lang="en-US" altLang="zh-CN" sz="1000" b="1" dirty="0">
                      <a:solidFill>
                        <a:schemeClr val="tx2"/>
                      </a:solidFill>
                      <a:latin typeface="微软雅黑" panose="020B0503020204020204" pitchFamily="34" charset="-122"/>
                      <a:ea typeface="微软雅黑" panose="020B0503020204020204" pitchFamily="34" charset="-122"/>
                    </a:rPr>
                    <a: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53" name="Text Box 25"/>
                <p:cNvSpPr txBox="1"/>
                <p:nvPr/>
              </p:nvSpPr>
              <p:spPr>
                <a:xfrm>
                  <a:off x="4630" y="182"/>
                  <a:ext cx="269" cy="227"/>
                </a:xfrm>
                <a:prstGeom prst="rect">
                  <a:avLst/>
                </a:prstGeom>
                <a:noFill/>
                <a:ln w="9525">
                  <a:noFill/>
                </a:ln>
              </p:spPr>
              <p:txBody>
                <a:bodyPr anchor="t"/>
                <a:p>
                  <a:pPr algn="just">
                    <a:buFont typeface="Arial" panose="020B0604020202020204" pitchFamily="34" charset="0"/>
                    <a:buNone/>
                  </a:pPr>
                  <a:r>
                    <a:rPr lang="en-US" altLang="zh-CN" sz="1000" b="1" i="1" dirty="0">
                      <a:solidFill>
                        <a:schemeClr val="tx2"/>
                      </a:solidFill>
                      <a:latin typeface="微软雅黑" panose="020B0503020204020204" pitchFamily="34" charset="-122"/>
                      <a:ea typeface="微软雅黑" panose="020B0503020204020204" pitchFamily="34" charset="-122"/>
                    </a:rPr>
                    <a:t>d</a:t>
                  </a:r>
                  <a:endParaRPr lang="en-US" altLang="zh-CN" sz="1000" b="1" i="1" dirty="0">
                    <a:solidFill>
                      <a:schemeClr val="tx2"/>
                    </a:solidFill>
                    <a:latin typeface="微软雅黑" panose="020B0503020204020204" pitchFamily="34" charset="-122"/>
                    <a:ea typeface="微软雅黑" panose="020B0503020204020204" pitchFamily="34" charset="-122"/>
                  </a:endParaRPr>
                </a:p>
              </p:txBody>
            </p:sp>
            <p:sp>
              <p:nvSpPr>
                <p:cNvPr id="54" name="Line 26"/>
                <p:cNvSpPr/>
                <p:nvPr/>
              </p:nvSpPr>
              <p:spPr>
                <a:xfrm flipV="1">
                  <a:off x="2096" y="721"/>
                  <a:ext cx="0" cy="287"/>
                </a:xfrm>
                <a:prstGeom prst="line">
                  <a:avLst/>
                </a:prstGeom>
                <a:ln w="38100" cap="flat" cmpd="sng">
                  <a:solidFill>
                    <a:srgbClr val="0000FF"/>
                  </a:solidFill>
                  <a:prstDash val="solid"/>
                  <a:round/>
                  <a:headEnd type="none" w="med" len="med"/>
                  <a:tailEnd type="triangle" w="med" len="med"/>
                </a:ln>
              </p:spPr>
            </p:sp>
            <p:sp>
              <p:nvSpPr>
                <p:cNvPr id="55" name="Text Box 27"/>
                <p:cNvSpPr txBox="1"/>
                <p:nvPr/>
              </p:nvSpPr>
              <p:spPr>
                <a:xfrm>
                  <a:off x="3765" y="1043"/>
                  <a:ext cx="866" cy="272"/>
                </a:xfrm>
                <a:prstGeom prst="rect">
                  <a:avLst/>
                </a:prstGeom>
                <a:solidFill>
                  <a:schemeClr val="bg1"/>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Comic Sans MS" panose="030F0702030302020204" pitchFamily="66" charset="0"/>
                      <a:ea typeface="微软雅黑" panose="020B0503020204020204" pitchFamily="34" charset="-122"/>
                    </a:rPr>
                    <a:t>定时脉冲</a:t>
                  </a:r>
                  <a:endParaRPr lang="zh-CN" altLang="en-US" sz="1000" b="1" dirty="0">
                    <a:solidFill>
                      <a:schemeClr val="tx2"/>
                    </a:solidFill>
                    <a:latin typeface="Comic Sans MS" panose="030F0702030302020204" pitchFamily="66" charset="0"/>
                    <a:ea typeface="微软雅黑" panose="020B0503020204020204" pitchFamily="34" charset="-122"/>
                  </a:endParaRPr>
                </a:p>
              </p:txBody>
            </p:sp>
          </p:grpSp>
          <p:cxnSp>
            <p:nvCxnSpPr>
              <p:cNvPr id="56" name="直接箭头连接符 25"/>
              <p:cNvCxnSpPr/>
              <p:nvPr/>
            </p:nvCxnSpPr>
            <p:spPr>
              <a:xfrm rot="5400000">
                <a:off x="1855320" y="1328856"/>
                <a:ext cx="1072179" cy="1455"/>
              </a:xfrm>
              <a:prstGeom prst="straightConnector1">
                <a:avLst/>
              </a:prstGeom>
              <a:ln w="38100" cap="flat" cmpd="sng">
                <a:solidFill>
                  <a:srgbClr val="0000CC"/>
                </a:solidFill>
                <a:prstDash val="solid"/>
                <a:round/>
                <a:headEnd type="none" w="med" len="med"/>
                <a:tailEnd type="arrow" w="med" len="med"/>
              </a:ln>
              <a:effectLst>
                <a:outerShdw dist="23000" dir="5400000" algn="ctr" rotWithShape="0">
                  <a:srgbClr val="000000">
                    <a:alpha val="28998"/>
                  </a:srgbClr>
                </a:outerShdw>
              </a:effectLst>
            </p:spPr>
          </p:cxnSp>
          <p:cxnSp>
            <p:nvCxnSpPr>
              <p:cNvPr id="57" name="直接箭头连接符 32"/>
              <p:cNvCxnSpPr>
                <a:endCxn id="37" idx="1"/>
              </p:cNvCxnSpPr>
              <p:nvPr/>
            </p:nvCxnSpPr>
            <p:spPr>
              <a:xfrm flipV="1">
                <a:off x="2389529" y="1861606"/>
                <a:ext cx="273573" cy="4241"/>
              </a:xfrm>
              <a:prstGeom prst="straightConnector1">
                <a:avLst/>
              </a:prstGeom>
              <a:ln w="38100" cap="flat" cmpd="sng">
                <a:solidFill>
                  <a:srgbClr val="0000CC"/>
                </a:solidFill>
                <a:prstDash val="solid"/>
                <a:round/>
                <a:headEnd type="none" w="med" len="med"/>
                <a:tailEnd type="arrow" w="med" len="med"/>
              </a:ln>
              <a:effectLst>
                <a:outerShdw dist="23000" dir="5400000" algn="ctr" rotWithShape="0">
                  <a:srgbClr val="000000">
                    <a:alpha val="28998"/>
                  </a:srgbClr>
                </a:outerShdw>
              </a:effectLst>
            </p:spPr>
          </p:cxnSp>
          <p:cxnSp>
            <p:nvCxnSpPr>
              <p:cNvPr id="58" name="直接箭头连接符 38"/>
              <p:cNvCxnSpPr/>
              <p:nvPr/>
            </p:nvCxnSpPr>
            <p:spPr>
              <a:xfrm rot="5400000">
                <a:off x="5241244" y="1329583"/>
                <a:ext cx="1072179" cy="0"/>
              </a:xfrm>
              <a:prstGeom prst="straightConnector1">
                <a:avLst/>
              </a:prstGeom>
              <a:ln w="38100" cap="flat" cmpd="sng">
                <a:solidFill>
                  <a:srgbClr val="0000CC"/>
                </a:solidFill>
                <a:prstDash val="solid"/>
                <a:round/>
                <a:headEnd type="none" w="med" len="med"/>
                <a:tailEnd type="arrow" w="med" len="med"/>
              </a:ln>
              <a:effectLst>
                <a:outerShdw dist="23000" dir="5400000" algn="ctr" rotWithShape="0">
                  <a:srgbClr val="000000">
                    <a:alpha val="28998"/>
                  </a:srgbClr>
                </a:outerShdw>
              </a:effectLst>
            </p:spPr>
          </p:cxnSp>
          <p:cxnSp>
            <p:nvCxnSpPr>
              <p:cNvPr id="59" name="直接箭头连接符 39"/>
              <p:cNvCxnSpPr/>
              <p:nvPr/>
            </p:nvCxnSpPr>
            <p:spPr>
              <a:xfrm flipV="1">
                <a:off x="5725358" y="1801390"/>
                <a:ext cx="393593" cy="2544"/>
              </a:xfrm>
              <a:prstGeom prst="straightConnector1">
                <a:avLst/>
              </a:prstGeom>
              <a:ln w="38100" cap="flat" cmpd="sng">
                <a:solidFill>
                  <a:srgbClr val="0000CC"/>
                </a:solidFill>
                <a:prstDash val="solid"/>
                <a:round/>
                <a:headEnd type="none" w="med" len="med"/>
                <a:tailEnd type="arrow" w="med" len="med"/>
              </a:ln>
              <a:effectLst>
                <a:outerShdw dist="23000" dir="5400000" algn="ctr" rotWithShape="0">
                  <a:srgbClr val="000000">
                    <a:alpha val="28998"/>
                  </a:srgbClr>
                </a:outerShdw>
              </a:effectLst>
            </p:spPr>
          </p:cxnSp>
        </p:grpSp>
        <p:sp>
          <p:nvSpPr>
            <p:cNvPr id="4" name="Text Box 13"/>
            <p:cNvSpPr txBox="1"/>
            <p:nvPr/>
          </p:nvSpPr>
          <p:spPr>
            <a:xfrm>
              <a:off x="6699" y="3861"/>
              <a:ext cx="826" cy="36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信道</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5" name="Line 21"/>
            <p:cNvSpPr/>
            <p:nvPr/>
          </p:nvSpPr>
          <p:spPr>
            <a:xfrm>
              <a:off x="6189" y="4073"/>
              <a:ext cx="504" cy="0"/>
            </a:xfrm>
            <a:prstGeom prst="line">
              <a:avLst/>
            </a:prstGeom>
            <a:ln w="38100" cap="flat" cmpd="sng">
              <a:solidFill>
                <a:srgbClr val="0000FF"/>
              </a:solidFill>
              <a:prstDash val="solid"/>
              <a:round/>
              <a:headEnd type="none" w="med" len="med"/>
              <a:tailEnd type="triangle" w="med" len="med"/>
            </a:ln>
          </p:spPr>
        </p:sp>
        <p:sp>
          <p:nvSpPr>
            <p:cNvPr id="6" name="Line 21"/>
            <p:cNvSpPr/>
            <p:nvPr/>
          </p:nvSpPr>
          <p:spPr>
            <a:xfrm flipH="1" flipV="1">
              <a:off x="7086" y="4222"/>
              <a:ext cx="1" cy="535"/>
            </a:xfrm>
            <a:prstGeom prst="line">
              <a:avLst/>
            </a:prstGeom>
            <a:ln w="38100" cap="flat" cmpd="sng">
              <a:solidFill>
                <a:srgbClr val="0000FF"/>
              </a:solidFill>
              <a:prstDash val="solid"/>
              <a:round/>
              <a:headEnd type="none" w="med" len="med"/>
              <a:tailEnd type="triangle" w="med" len="med"/>
            </a:ln>
          </p:spPr>
        </p:sp>
        <p:sp>
          <p:nvSpPr>
            <p:cNvPr id="7" name="Text Box 24"/>
            <p:cNvSpPr txBox="1"/>
            <p:nvPr/>
          </p:nvSpPr>
          <p:spPr>
            <a:xfrm>
              <a:off x="6788" y="4931"/>
              <a:ext cx="647" cy="357"/>
            </a:xfrm>
            <a:prstGeom prst="rect">
              <a:avLst/>
            </a:prstGeom>
            <a:noFill/>
            <a:ln w="9525">
              <a:noFill/>
            </a:ln>
          </p:spPr>
          <p:txBody>
            <a:bodyPr anchor="t"/>
            <a:p>
              <a:pPr algn="just">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n</a:t>
              </a:r>
              <a:r>
                <a:rPr lang="en-US" altLang="zh-CN" sz="1000" b="1" baseline="-25000" dirty="0">
                  <a:solidFill>
                    <a:schemeClr val="tx2"/>
                  </a:solidFill>
                  <a:latin typeface="微软雅黑" panose="020B0503020204020204" pitchFamily="34" charset="-122"/>
                  <a:ea typeface="微软雅黑" panose="020B0503020204020204" pitchFamily="34" charset="-122"/>
                </a:rPr>
                <a:t>i</a:t>
              </a:r>
              <a:r>
                <a:rPr lang="en-US" altLang="zh-CN" sz="1000" b="1" dirty="0">
                  <a:solidFill>
                    <a:schemeClr val="tx2"/>
                  </a:solidFill>
                  <a:latin typeface="微软雅黑" panose="020B0503020204020204" pitchFamily="34" charset="-122"/>
                  <a:ea typeface="微软雅黑" panose="020B0503020204020204" pitchFamily="34" charset="-122"/>
                </a:rPr>
                <a:t>(t)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8" name="Text Box 24"/>
            <p:cNvSpPr txBox="1"/>
            <p:nvPr/>
          </p:nvSpPr>
          <p:spPr>
            <a:xfrm>
              <a:off x="7389" y="4335"/>
              <a:ext cx="647" cy="357"/>
            </a:xfrm>
            <a:prstGeom prst="rect">
              <a:avLst/>
            </a:prstGeom>
            <a:noFill/>
            <a:ln w="9525">
              <a:noFill/>
            </a:ln>
          </p:spPr>
          <p:txBody>
            <a:bodyPr anchor="t"/>
            <a:p>
              <a:pPr algn="just">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y</a:t>
              </a:r>
              <a:r>
                <a:rPr lang="en-US" altLang="zh-CN" sz="1000" b="1" baseline="-25000" dirty="0">
                  <a:solidFill>
                    <a:schemeClr val="tx2"/>
                  </a:solidFill>
                  <a:latin typeface="微软雅黑" panose="020B0503020204020204" pitchFamily="34" charset="-122"/>
                  <a:ea typeface="微软雅黑" panose="020B0503020204020204" pitchFamily="34" charset="-122"/>
                </a:rPr>
                <a:t>i</a:t>
              </a:r>
              <a:r>
                <a:rPr lang="en-US" altLang="zh-CN" sz="1000" b="1" dirty="0">
                  <a:solidFill>
                    <a:schemeClr val="tx2"/>
                  </a:solidFill>
                  <a:latin typeface="微软雅黑" panose="020B0503020204020204" pitchFamily="34" charset="-122"/>
                  <a:ea typeface="微软雅黑" panose="020B0503020204020204" pitchFamily="34" charset="-122"/>
                </a:rPr>
                <a:t>(t)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9" name="Text Box 24"/>
            <p:cNvSpPr txBox="1"/>
            <p:nvPr/>
          </p:nvSpPr>
          <p:spPr>
            <a:xfrm>
              <a:off x="8808" y="3413"/>
              <a:ext cx="647" cy="357"/>
            </a:xfrm>
            <a:prstGeom prst="rect">
              <a:avLst/>
            </a:prstGeom>
            <a:noFill/>
            <a:ln w="9525">
              <a:noFill/>
            </a:ln>
          </p:spPr>
          <p:txBody>
            <a:bodyPr anchor="t"/>
            <a:p>
              <a:pPr algn="just">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y(t)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10" name="Text Box 24"/>
            <p:cNvSpPr txBox="1"/>
            <p:nvPr/>
          </p:nvSpPr>
          <p:spPr>
            <a:xfrm>
              <a:off x="11567" y="3504"/>
              <a:ext cx="647" cy="357"/>
            </a:xfrm>
            <a:prstGeom prst="rect">
              <a:avLst/>
            </a:prstGeom>
            <a:noFill/>
            <a:ln w="9525">
              <a:noFill/>
            </a:ln>
          </p:spPr>
          <p:txBody>
            <a:bodyPr anchor="t"/>
            <a:p>
              <a:pPr algn="just">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x(t)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11" name="Text Box 24"/>
            <p:cNvSpPr txBox="1"/>
            <p:nvPr/>
          </p:nvSpPr>
          <p:spPr>
            <a:xfrm>
              <a:off x="12967" y="3413"/>
              <a:ext cx="647" cy="357"/>
            </a:xfrm>
            <a:prstGeom prst="rect">
              <a:avLst/>
            </a:prstGeom>
            <a:noFill/>
            <a:ln w="9525">
              <a:noFill/>
            </a:ln>
          </p:spPr>
          <p:txBody>
            <a:bodyPr anchor="t"/>
            <a:p>
              <a:pPr algn="just">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P</a:t>
              </a:r>
              <a:r>
                <a:rPr lang="en-US" altLang="zh-CN" sz="1000" b="1" baseline="-25000" dirty="0">
                  <a:solidFill>
                    <a:schemeClr val="tx2"/>
                  </a:solidFill>
                  <a:latin typeface="微软雅黑" panose="020B0503020204020204" pitchFamily="34" charset="-122"/>
                  <a:ea typeface="微软雅黑" panose="020B0503020204020204" pitchFamily="34" charset="-122"/>
                </a:rPr>
                <a:t>e</a:t>
              </a:r>
              <a:endParaRPr lang="en-US" altLang="zh-CN" sz="1000" b="1" baseline="-25000" dirty="0">
                <a:solidFill>
                  <a:schemeClr val="tx2"/>
                </a:solidFill>
                <a:latin typeface="微软雅黑" panose="020B0503020204020204" pitchFamily="34" charset="-122"/>
                <a:ea typeface="微软雅黑" panose="020B0503020204020204" pitchFamily="34" charset="-122"/>
              </a:endParaRPr>
            </a:p>
          </p:txBody>
        </p:sp>
        <p:sp>
          <p:nvSpPr>
            <p:cNvPr id="12" name="Text Box 24"/>
            <p:cNvSpPr txBox="1"/>
            <p:nvPr/>
          </p:nvSpPr>
          <p:spPr>
            <a:xfrm>
              <a:off x="6118" y="4248"/>
              <a:ext cx="647" cy="357"/>
            </a:xfrm>
            <a:prstGeom prst="rect">
              <a:avLst/>
            </a:prstGeom>
            <a:noFill/>
            <a:ln w="9525">
              <a:noFill/>
            </a:ln>
          </p:spPr>
          <p:txBody>
            <a:bodyPr anchor="t"/>
            <a:p>
              <a:pPr algn="just">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s</a:t>
              </a:r>
              <a:r>
                <a:rPr lang="en-US" altLang="zh-CN" sz="1000" b="1" baseline="-25000" dirty="0">
                  <a:solidFill>
                    <a:schemeClr val="tx2"/>
                  </a:solidFill>
                  <a:latin typeface="微软雅黑" panose="020B0503020204020204" pitchFamily="34" charset="-122"/>
                  <a:ea typeface="微软雅黑" panose="020B0503020204020204" pitchFamily="34" charset="-122"/>
                </a:rPr>
                <a:t>T</a:t>
              </a:r>
              <a:r>
                <a:rPr lang="en-US" altLang="zh-CN" sz="1000" b="1" dirty="0">
                  <a:solidFill>
                    <a:schemeClr val="tx2"/>
                  </a:solidFill>
                  <a:latin typeface="微软雅黑" panose="020B0503020204020204" pitchFamily="34" charset="-122"/>
                  <a:ea typeface="微软雅黑" panose="020B0503020204020204" pitchFamily="34" charset="-122"/>
                </a:rPr>
                <a:t>(t)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66" name="Text Box 13"/>
            <p:cNvSpPr txBox="1"/>
            <p:nvPr/>
          </p:nvSpPr>
          <p:spPr>
            <a:xfrm>
              <a:off x="6699" y="3890"/>
              <a:ext cx="826" cy="36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信道</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67" name="Line 21"/>
            <p:cNvSpPr/>
            <p:nvPr/>
          </p:nvSpPr>
          <p:spPr>
            <a:xfrm>
              <a:off x="6189" y="4102"/>
              <a:ext cx="504" cy="0"/>
            </a:xfrm>
            <a:prstGeom prst="line">
              <a:avLst/>
            </a:prstGeom>
            <a:ln w="38100" cap="flat" cmpd="sng">
              <a:solidFill>
                <a:srgbClr val="0000FF"/>
              </a:solidFill>
              <a:prstDash val="solid"/>
              <a:round/>
              <a:headEnd type="none" w="med" len="med"/>
              <a:tailEnd type="triangle" w="med" len="med"/>
            </a:ln>
          </p:spPr>
        </p:sp>
        <p:sp>
          <p:nvSpPr>
            <p:cNvPr id="81" name="Text Box 24"/>
            <p:cNvSpPr txBox="1"/>
            <p:nvPr/>
          </p:nvSpPr>
          <p:spPr>
            <a:xfrm>
              <a:off x="8808" y="3413"/>
              <a:ext cx="647" cy="357"/>
            </a:xfrm>
            <a:prstGeom prst="rect">
              <a:avLst/>
            </a:prstGeom>
            <a:noFill/>
            <a:ln w="9525">
              <a:noFill/>
            </a:ln>
          </p:spPr>
          <p:txBody>
            <a:bodyPr anchor="t"/>
            <a:p>
              <a:pPr algn="just">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y(t)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82" name="Text Box 24"/>
            <p:cNvSpPr txBox="1"/>
            <p:nvPr/>
          </p:nvSpPr>
          <p:spPr>
            <a:xfrm>
              <a:off x="11567" y="3504"/>
              <a:ext cx="647" cy="357"/>
            </a:xfrm>
            <a:prstGeom prst="rect">
              <a:avLst/>
            </a:prstGeom>
            <a:noFill/>
            <a:ln w="9525">
              <a:noFill/>
            </a:ln>
          </p:spPr>
          <p:txBody>
            <a:bodyPr anchor="t"/>
            <a:p>
              <a:pPr algn="just">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x(t)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83" name="Text Box 24"/>
            <p:cNvSpPr txBox="1"/>
            <p:nvPr/>
          </p:nvSpPr>
          <p:spPr>
            <a:xfrm>
              <a:off x="12967" y="3413"/>
              <a:ext cx="647" cy="357"/>
            </a:xfrm>
            <a:prstGeom prst="rect">
              <a:avLst/>
            </a:prstGeom>
            <a:noFill/>
            <a:ln w="9525">
              <a:noFill/>
            </a:ln>
          </p:spPr>
          <p:txBody>
            <a:bodyPr anchor="t"/>
            <a:p>
              <a:pPr algn="just">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P</a:t>
              </a:r>
              <a:r>
                <a:rPr lang="en-US" altLang="zh-CN" sz="1000" b="1" baseline="-25000" dirty="0">
                  <a:solidFill>
                    <a:schemeClr val="tx2"/>
                  </a:solidFill>
                  <a:latin typeface="微软雅黑" panose="020B0503020204020204" pitchFamily="34" charset="-122"/>
                  <a:ea typeface="微软雅黑" panose="020B0503020204020204" pitchFamily="34" charset="-122"/>
                </a:rPr>
                <a:t>e</a:t>
              </a:r>
              <a:endParaRPr lang="en-US" altLang="zh-CN" sz="1000" b="1" baseline="-25000" dirty="0">
                <a:solidFill>
                  <a:schemeClr val="tx2"/>
                </a:solidFill>
                <a:latin typeface="微软雅黑" panose="020B0503020204020204" pitchFamily="34" charset="-122"/>
                <a:ea typeface="微软雅黑" panose="020B0503020204020204" pitchFamily="34" charset="-122"/>
              </a:endParaRPr>
            </a:p>
          </p:txBody>
        </p:sp>
      </p:grpSp>
      <p:grpSp>
        <p:nvGrpSpPr>
          <p:cNvPr id="90" name="组合 89"/>
          <p:cNvGrpSpPr/>
          <p:nvPr/>
        </p:nvGrpSpPr>
        <p:grpSpPr>
          <a:xfrm>
            <a:off x="3989070" y="2058035"/>
            <a:ext cx="4966970" cy="1212850"/>
            <a:chOff x="6323" y="5876"/>
            <a:chExt cx="7822" cy="1910"/>
          </a:xfrm>
        </p:grpSpPr>
        <p:grpSp>
          <p:nvGrpSpPr>
            <p:cNvPr id="14" name="组合 36"/>
            <p:cNvGrpSpPr/>
            <p:nvPr/>
          </p:nvGrpSpPr>
          <p:grpSpPr>
            <a:xfrm>
              <a:off x="6323" y="5876"/>
              <a:ext cx="7822" cy="1910"/>
              <a:chOff x="-936811" y="0"/>
              <a:chExt cx="9072749" cy="2376488"/>
            </a:xfrm>
          </p:grpSpPr>
          <p:grpSp>
            <p:nvGrpSpPr>
              <p:cNvPr id="15" name="Group 32"/>
              <p:cNvGrpSpPr/>
              <p:nvPr/>
            </p:nvGrpSpPr>
            <p:grpSpPr>
              <a:xfrm>
                <a:off x="-936811" y="0"/>
                <a:ext cx="9072749" cy="2376488"/>
                <a:chOff x="-517" y="0"/>
                <a:chExt cx="5007" cy="1225"/>
              </a:xfrm>
            </p:grpSpPr>
            <p:sp>
              <p:nvSpPr>
                <p:cNvPr id="16" name="Rectangle 7"/>
                <p:cNvSpPr/>
                <p:nvPr/>
              </p:nvSpPr>
              <p:spPr>
                <a:xfrm>
                  <a:off x="-517" y="0"/>
                  <a:ext cx="5007" cy="1225"/>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lnSpc>
                      <a:spcPct val="100000"/>
                    </a:lnSpc>
                    <a:buFont typeface="Arial" panose="020B0604020202020204" pitchFamily="34" charset="0"/>
                    <a:buNone/>
                  </a:pPr>
                  <a:endParaRPr lang="zh-CN" altLang="en-US" sz="1000" dirty="0">
                    <a:latin typeface="微软雅黑" panose="020B0503020204020204" pitchFamily="34" charset="-122"/>
                    <a:ea typeface="微软雅黑" panose="020B0503020204020204" pitchFamily="34" charset="-122"/>
                  </a:endParaRPr>
                </a:p>
              </p:txBody>
            </p:sp>
            <p:sp>
              <p:nvSpPr>
                <p:cNvPr id="17" name="Text Box 9"/>
                <p:cNvSpPr txBox="1"/>
                <p:nvPr/>
              </p:nvSpPr>
              <p:spPr>
                <a:xfrm>
                  <a:off x="1584" y="91"/>
                  <a:ext cx="1459" cy="876"/>
                </a:xfrm>
                <a:prstGeom prst="rect">
                  <a:avLst/>
                </a:prstGeom>
                <a:solidFill>
                  <a:srgbClr val="FFFF99"/>
                </a:solidFill>
                <a:ln w="9525" cap="flat" cmpd="sng">
                  <a:solidFill>
                    <a:schemeClr val="tx1"/>
                  </a:solidFill>
                  <a:prstDash val="dash"/>
                  <a:miter/>
                  <a:headEnd type="none" w="med" len="med"/>
                  <a:tailEnd type="none" w="med" len="med"/>
                </a:ln>
              </p:spPr>
              <p:txBody>
                <a:bodyPr anchor="t"/>
                <a:p>
                  <a:pPr algn="ctr">
                    <a:lnSpc>
                      <a:spcPct val="100000"/>
                    </a:lnSpc>
                    <a:buFont typeface="Arial" panose="020B0604020202020204" pitchFamily="34" charset="0"/>
                    <a:buNone/>
                  </a:pPr>
                  <a:endParaRPr lang="en-US" altLang="zh-CN" sz="1000" dirty="0">
                    <a:solidFill>
                      <a:schemeClr val="bg2"/>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endParaRPr lang="en-US" altLang="zh-CN" sz="1000" dirty="0">
                    <a:solidFill>
                      <a:schemeClr val="bg2"/>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endParaRPr lang="en-US" altLang="zh-CN" sz="1000" dirty="0">
                    <a:solidFill>
                      <a:schemeClr val="bg2"/>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endParaRPr lang="zh-CN" altLang="en-US" sz="1000" b="1" dirty="0">
                    <a:solidFill>
                      <a:srgbClr val="0000FF"/>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r>
                    <a:rPr lang="zh-CN" altLang="en-US" sz="1000" b="1" dirty="0">
                      <a:solidFill>
                        <a:srgbClr val="0000FF"/>
                      </a:solidFill>
                      <a:latin typeface="微软雅黑" panose="020B0503020204020204" pitchFamily="34" charset="-122"/>
                      <a:ea typeface="微软雅黑" panose="020B0503020204020204" pitchFamily="34" charset="-122"/>
                    </a:rPr>
                    <a:t>包络检波器</a:t>
                  </a:r>
                  <a:endParaRPr lang="zh-CN" altLang="en-US" sz="1000" b="1" dirty="0">
                    <a:solidFill>
                      <a:srgbClr val="0000FF"/>
                    </a:solidFill>
                    <a:latin typeface="微软雅黑" panose="020B0503020204020204" pitchFamily="34" charset="-122"/>
                    <a:ea typeface="微软雅黑" panose="020B0503020204020204" pitchFamily="34" charset="-122"/>
                  </a:endParaRPr>
                </a:p>
              </p:txBody>
            </p:sp>
            <p:grpSp>
              <p:nvGrpSpPr>
                <p:cNvPr id="18" name="Group 11"/>
                <p:cNvGrpSpPr/>
                <p:nvPr/>
              </p:nvGrpSpPr>
              <p:grpSpPr>
                <a:xfrm>
                  <a:off x="783" y="272"/>
                  <a:ext cx="3543" cy="680"/>
                  <a:chOff x="381" y="0"/>
                  <a:chExt cx="6969" cy="924"/>
                </a:xfrm>
              </p:grpSpPr>
              <p:grpSp>
                <p:nvGrpSpPr>
                  <p:cNvPr id="19" name="Group 12"/>
                  <p:cNvGrpSpPr/>
                  <p:nvPr/>
                </p:nvGrpSpPr>
                <p:grpSpPr>
                  <a:xfrm>
                    <a:off x="381" y="0"/>
                    <a:ext cx="6969" cy="571"/>
                    <a:chOff x="381" y="0"/>
                    <a:chExt cx="6969" cy="571"/>
                  </a:xfrm>
                </p:grpSpPr>
                <p:grpSp>
                  <p:nvGrpSpPr>
                    <p:cNvPr id="20" name="Group 13"/>
                    <p:cNvGrpSpPr/>
                    <p:nvPr/>
                  </p:nvGrpSpPr>
                  <p:grpSpPr>
                    <a:xfrm>
                      <a:off x="381" y="0"/>
                      <a:ext cx="5993" cy="571"/>
                      <a:chOff x="-173" y="0"/>
                      <a:chExt cx="5993" cy="571"/>
                    </a:xfrm>
                  </p:grpSpPr>
                  <p:sp>
                    <p:nvSpPr>
                      <p:cNvPr id="21" name="Text Box 14"/>
                      <p:cNvSpPr txBox="1"/>
                      <p:nvPr/>
                    </p:nvSpPr>
                    <p:spPr>
                      <a:xfrm>
                        <a:off x="1606" y="0"/>
                        <a:ext cx="960" cy="570"/>
                      </a:xfrm>
                      <a:prstGeom prst="rect">
                        <a:avLst/>
                      </a:prstGeom>
                      <a:solidFill>
                        <a:srgbClr val="FFFF99"/>
                      </a:solidFill>
                      <a:ln w="9525" cap="flat" cmpd="sng">
                        <a:solidFill>
                          <a:srgbClr val="000000"/>
                        </a:solidFill>
                        <a:prstDash val="solid"/>
                        <a:miter/>
                        <a:headEnd type="none" w="med" len="med"/>
                        <a:tailEnd type="none" w="med" len="med"/>
                      </a:ln>
                    </p:spPr>
                    <p:txBody>
                      <a:bodyPr anchor="t"/>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全波</a:t>
                        </a:r>
                        <a:endParaRPr lang="zh-CN" altLang="en-US" sz="1000" b="1" dirty="0">
                          <a:solidFill>
                            <a:schemeClr val="tx2"/>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整流</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sp>
                    <p:nvSpPr>
                      <p:cNvPr id="22" name="Text Box 15"/>
                      <p:cNvSpPr txBox="1"/>
                      <p:nvPr/>
                    </p:nvSpPr>
                    <p:spPr>
                      <a:xfrm>
                        <a:off x="-173" y="0"/>
                        <a:ext cx="1030" cy="570"/>
                      </a:xfrm>
                      <a:prstGeom prst="rect">
                        <a:avLst/>
                      </a:prstGeom>
                      <a:solidFill>
                        <a:srgbClr val="FFFF99"/>
                      </a:solidFill>
                      <a:ln w="9525" cap="flat" cmpd="sng">
                        <a:solidFill>
                          <a:srgbClr val="000000"/>
                        </a:solidFill>
                        <a:prstDash val="solid"/>
                        <a:miter/>
                        <a:headEnd type="none" w="med" len="med"/>
                        <a:tailEnd type="none" w="med" len="med"/>
                      </a:ln>
                    </p:spPr>
                    <p:txBody>
                      <a:bodyPr anchor="t"/>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带通</a:t>
                        </a:r>
                        <a:endParaRPr lang="zh-CN" altLang="en-US" sz="1000" b="1" dirty="0">
                          <a:solidFill>
                            <a:schemeClr val="tx2"/>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滤波</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sp>
                    <p:nvSpPr>
                      <p:cNvPr id="23" name="Text Box 16"/>
                      <p:cNvSpPr txBox="1"/>
                      <p:nvPr/>
                    </p:nvSpPr>
                    <p:spPr>
                      <a:xfrm>
                        <a:off x="3254" y="0"/>
                        <a:ext cx="960" cy="570"/>
                      </a:xfrm>
                      <a:prstGeom prst="rect">
                        <a:avLst/>
                      </a:prstGeom>
                      <a:solidFill>
                        <a:srgbClr val="FFFF99"/>
                      </a:solidFill>
                      <a:ln w="9525" cap="flat" cmpd="sng">
                        <a:solidFill>
                          <a:srgbClr val="000000"/>
                        </a:solidFill>
                        <a:prstDash val="solid"/>
                        <a:miter/>
                        <a:headEnd type="none" w="med" len="med"/>
                        <a:tailEnd type="none" w="med" len="med"/>
                      </a:ln>
                    </p:spPr>
                    <p:txBody>
                      <a:bodyPr anchor="t"/>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低通</a:t>
                        </a:r>
                        <a:endParaRPr lang="zh-CN" altLang="en-US" sz="1000" b="1" dirty="0">
                          <a:solidFill>
                            <a:schemeClr val="tx2"/>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滤波</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sp>
                    <p:nvSpPr>
                      <p:cNvPr id="24" name="Text Box 17"/>
                      <p:cNvSpPr txBox="1"/>
                      <p:nvPr/>
                    </p:nvSpPr>
                    <p:spPr>
                      <a:xfrm>
                        <a:off x="4860" y="1"/>
                        <a:ext cx="960" cy="570"/>
                      </a:xfrm>
                      <a:prstGeom prst="rect">
                        <a:avLst/>
                      </a:prstGeom>
                      <a:solidFill>
                        <a:srgbClr val="FFFF99"/>
                      </a:solidFill>
                      <a:ln w="9525" cap="flat" cmpd="sng">
                        <a:solidFill>
                          <a:srgbClr val="000000"/>
                        </a:solidFill>
                        <a:prstDash val="solid"/>
                        <a:miter/>
                        <a:headEnd type="none" w="med" len="med"/>
                        <a:tailEnd type="none" w="med" len="med"/>
                      </a:ln>
                    </p:spPr>
                    <p:txBody>
                      <a:bodyPr anchor="t"/>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抽样</a:t>
                        </a:r>
                        <a:endParaRPr lang="zh-CN" altLang="en-US" sz="1000" b="1" dirty="0">
                          <a:solidFill>
                            <a:schemeClr val="tx2"/>
                          </a:solidFill>
                          <a:latin typeface="微软雅黑" panose="020B0503020204020204" pitchFamily="34" charset="-122"/>
                          <a:ea typeface="微软雅黑" panose="020B0503020204020204" pitchFamily="34" charset="-122"/>
                        </a:endParaRPr>
                      </a:p>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判决</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grpSp>
                <p:grpSp>
                  <p:nvGrpSpPr>
                    <p:cNvPr id="25" name="Group 18"/>
                    <p:cNvGrpSpPr/>
                    <p:nvPr/>
                  </p:nvGrpSpPr>
                  <p:grpSpPr>
                    <a:xfrm>
                      <a:off x="1411" y="256"/>
                      <a:ext cx="5939" cy="1"/>
                      <a:chOff x="1411" y="0"/>
                      <a:chExt cx="5939" cy="1"/>
                    </a:xfrm>
                  </p:grpSpPr>
                  <p:sp>
                    <p:nvSpPr>
                      <p:cNvPr id="27" name="Line 20"/>
                      <p:cNvSpPr/>
                      <p:nvPr/>
                    </p:nvSpPr>
                    <p:spPr>
                      <a:xfrm>
                        <a:off x="1411" y="0"/>
                        <a:ext cx="749" cy="1"/>
                      </a:xfrm>
                      <a:prstGeom prst="line">
                        <a:avLst/>
                      </a:prstGeom>
                      <a:ln w="38100" cap="flat" cmpd="sng">
                        <a:solidFill>
                          <a:srgbClr val="0000FF"/>
                        </a:solidFill>
                        <a:prstDash val="solid"/>
                        <a:round/>
                        <a:headEnd type="none" w="med" len="med"/>
                        <a:tailEnd type="triangle" w="med" len="med"/>
                      </a:ln>
                    </p:spPr>
                  </p:sp>
                  <p:sp>
                    <p:nvSpPr>
                      <p:cNvPr id="28" name="Line 21"/>
                      <p:cNvSpPr/>
                      <p:nvPr/>
                    </p:nvSpPr>
                    <p:spPr>
                      <a:xfrm>
                        <a:off x="3120" y="1"/>
                        <a:ext cx="690" cy="0"/>
                      </a:xfrm>
                      <a:prstGeom prst="line">
                        <a:avLst/>
                      </a:prstGeom>
                      <a:ln w="38100" cap="flat" cmpd="sng">
                        <a:solidFill>
                          <a:srgbClr val="0000FF"/>
                        </a:solidFill>
                        <a:prstDash val="solid"/>
                        <a:round/>
                        <a:headEnd type="none" w="med" len="med"/>
                        <a:tailEnd type="triangle" w="med" len="med"/>
                      </a:ln>
                    </p:spPr>
                  </p:sp>
                  <p:sp>
                    <p:nvSpPr>
                      <p:cNvPr id="29" name="Line 22"/>
                      <p:cNvSpPr/>
                      <p:nvPr/>
                    </p:nvSpPr>
                    <p:spPr>
                      <a:xfrm>
                        <a:off x="4770" y="1"/>
                        <a:ext cx="644" cy="0"/>
                      </a:xfrm>
                      <a:prstGeom prst="line">
                        <a:avLst/>
                      </a:prstGeom>
                      <a:ln w="38100" cap="flat" cmpd="sng">
                        <a:solidFill>
                          <a:srgbClr val="0000FF"/>
                        </a:solidFill>
                        <a:prstDash val="solid"/>
                        <a:round/>
                        <a:headEnd type="none" w="med" len="med"/>
                        <a:tailEnd type="triangle" w="med" len="med"/>
                      </a:ln>
                    </p:spPr>
                  </p:sp>
                  <p:sp>
                    <p:nvSpPr>
                      <p:cNvPr id="30" name="Line 23"/>
                      <p:cNvSpPr/>
                      <p:nvPr/>
                    </p:nvSpPr>
                    <p:spPr>
                      <a:xfrm>
                        <a:off x="6374" y="0"/>
                        <a:ext cx="976" cy="1"/>
                      </a:xfrm>
                      <a:prstGeom prst="line">
                        <a:avLst/>
                      </a:prstGeom>
                      <a:ln w="38100" cap="flat" cmpd="sng">
                        <a:solidFill>
                          <a:srgbClr val="0000FF"/>
                        </a:solidFill>
                        <a:prstDash val="solid"/>
                        <a:round/>
                        <a:headEnd type="none" w="med" len="med"/>
                        <a:tailEnd type="triangle" w="med" len="med"/>
                      </a:ln>
                    </p:spPr>
                  </p:sp>
                </p:grpSp>
              </p:grpSp>
              <p:sp>
                <p:nvSpPr>
                  <p:cNvPr id="31" name="Line 24"/>
                  <p:cNvSpPr/>
                  <p:nvPr/>
                </p:nvSpPr>
                <p:spPr>
                  <a:xfrm flipV="1">
                    <a:off x="5940" y="564"/>
                    <a:ext cx="0" cy="360"/>
                  </a:xfrm>
                  <a:prstGeom prst="line">
                    <a:avLst/>
                  </a:prstGeom>
                  <a:ln w="38100" cap="flat" cmpd="sng">
                    <a:solidFill>
                      <a:srgbClr val="0000CC"/>
                    </a:solidFill>
                    <a:prstDash val="solid"/>
                    <a:round/>
                    <a:headEnd type="none" w="med" len="med"/>
                    <a:tailEnd type="triangle" w="med" len="med"/>
                  </a:ln>
                </p:spPr>
              </p:sp>
            </p:grpSp>
            <p:sp>
              <p:nvSpPr>
                <p:cNvPr id="32" name="Text Box 25"/>
                <p:cNvSpPr txBox="1"/>
                <p:nvPr/>
              </p:nvSpPr>
              <p:spPr>
                <a:xfrm>
                  <a:off x="3312" y="907"/>
                  <a:ext cx="878" cy="233"/>
                </a:xfrm>
                <a:prstGeom prst="rect">
                  <a:avLst/>
                </a:prstGeom>
                <a:solidFill>
                  <a:srgbClr val="FFFF99"/>
                </a:solidFill>
                <a:ln w="9525" cap="flat" cmpd="sng">
                  <a:solidFill>
                    <a:schemeClr val="tx1"/>
                  </a:solidFill>
                  <a:prstDash val="solid"/>
                  <a:miter/>
                  <a:headEnd type="none" w="med" len="med"/>
                  <a:tailEnd type="none" w="med" len="med"/>
                </a:ln>
              </p:spPr>
              <p:txBody>
                <a:bodyPr lIns="90170" tIns="46990" rIns="90170" bIns="46990" anchor="t"/>
                <a:p>
                  <a:pPr algn="ctr">
                    <a:lnSpc>
                      <a:spcPct val="10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定时脉冲</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sp>
              <p:nvSpPr>
                <p:cNvPr id="33" name="Text Box 26"/>
                <p:cNvSpPr txBox="1"/>
                <p:nvPr/>
              </p:nvSpPr>
              <p:spPr>
                <a:xfrm>
                  <a:off x="-444" y="73"/>
                  <a:ext cx="793" cy="272"/>
                </a:xfrm>
                <a:prstGeom prst="rect">
                  <a:avLst/>
                </a:prstGeom>
                <a:solidFill>
                  <a:srgbClr val="FFFF99"/>
                </a:solidFill>
                <a:ln w="9525">
                  <a:noFill/>
                </a:ln>
              </p:spPr>
              <p:txBody>
                <a:bodyPr anchor="t"/>
                <a:p>
                  <a:pPr algn="ctr">
                    <a:lnSpc>
                      <a:spcPct val="100000"/>
                    </a:lnSpc>
                    <a:buFont typeface="Arial" panose="020B0604020202020204" pitchFamily="34" charset="0"/>
                    <a:buNone/>
                  </a:pPr>
                  <a:r>
                    <a:rPr lang="en-US" altLang="zh-CN" sz="1000" b="1" i="1" dirty="0">
                      <a:solidFill>
                        <a:schemeClr val="tx2"/>
                      </a:solidFill>
                      <a:latin typeface="微软雅黑" panose="020B0503020204020204" pitchFamily="34" charset="-122"/>
                      <a:ea typeface="微软雅黑" panose="020B0503020204020204" pitchFamily="34" charset="-122"/>
                    </a:rPr>
                    <a:t>e</a:t>
                  </a:r>
                  <a:r>
                    <a:rPr lang="en-US" altLang="zh-CN" sz="1000" b="1" i="1" baseline="-25000" dirty="0">
                      <a:solidFill>
                        <a:schemeClr val="tx2"/>
                      </a:solidFill>
                      <a:latin typeface="微软雅黑" panose="020B0503020204020204" pitchFamily="34" charset="-122"/>
                      <a:ea typeface="微软雅黑" panose="020B0503020204020204" pitchFamily="34" charset="-122"/>
                    </a:rPr>
                    <a:t>2ASK</a:t>
                  </a:r>
                  <a:r>
                    <a:rPr lang="en-US" altLang="zh-CN" sz="1000" b="1" dirty="0">
                      <a:solidFill>
                        <a:schemeClr val="tx2"/>
                      </a:solidFill>
                      <a:latin typeface="微软雅黑" panose="020B0503020204020204" pitchFamily="34" charset="-122"/>
                      <a:ea typeface="微软雅黑" panose="020B0503020204020204" pitchFamily="34" charset="-122"/>
                    </a:rPr>
                    <a:t>(</a:t>
                  </a:r>
                  <a:r>
                    <a:rPr lang="en-US" altLang="zh-CN" sz="1000" b="1" i="1" dirty="0">
                      <a:solidFill>
                        <a:schemeClr val="tx2"/>
                      </a:solidFill>
                      <a:latin typeface="微软雅黑" panose="020B0503020204020204" pitchFamily="34" charset="-122"/>
                      <a:ea typeface="微软雅黑" panose="020B0503020204020204" pitchFamily="34" charset="-122"/>
                    </a:rPr>
                    <a:t>t</a:t>
                  </a:r>
                  <a:r>
                    <a:rPr lang="en-US" altLang="zh-CN" sz="1000" b="1" dirty="0">
                      <a:solidFill>
                        <a:schemeClr val="tx2"/>
                      </a:solidFill>
                      <a:latin typeface="微软雅黑" panose="020B0503020204020204" pitchFamily="34" charset="-122"/>
                      <a:ea typeface="微软雅黑" panose="020B0503020204020204" pitchFamily="34" charset="-122"/>
                    </a:rPr>
                    <a: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60" name="Text Box 27"/>
                <p:cNvSpPr txBox="1"/>
                <p:nvPr/>
              </p:nvSpPr>
              <p:spPr>
                <a:xfrm>
                  <a:off x="3831" y="160"/>
                  <a:ext cx="198" cy="215"/>
                </a:xfrm>
                <a:prstGeom prst="rect">
                  <a:avLst/>
                </a:prstGeom>
                <a:solidFill>
                  <a:srgbClr val="FFFF00"/>
                </a:solidFill>
                <a:ln w="9525" cap="flat" cmpd="sng">
                  <a:solidFill>
                    <a:schemeClr val="tx1"/>
                  </a:solidFill>
                  <a:prstDash val="solid"/>
                  <a:miter/>
                  <a:headEnd type="none" w="med" len="med"/>
                  <a:tailEnd type="none" w="med" len="med"/>
                </a:ln>
              </p:spPr>
              <p:txBody>
                <a:bodyPr anchor="t"/>
                <a:p>
                  <a:pPr algn="ctr">
                    <a:lnSpc>
                      <a:spcPct val="100000"/>
                    </a:lnSpc>
                    <a:buFont typeface="Arial" panose="020B0604020202020204" pitchFamily="34" charset="0"/>
                    <a:buNone/>
                  </a:pPr>
                  <a:r>
                    <a:rPr lang="en-US" altLang="zh-CN" sz="1000" dirty="0">
                      <a:solidFill>
                        <a:schemeClr val="tx2"/>
                      </a:solidFill>
                      <a:latin typeface="微软雅黑" panose="020B0503020204020204" pitchFamily="34" charset="-122"/>
                      <a:ea typeface="微软雅黑" panose="020B0503020204020204" pitchFamily="34" charset="-122"/>
                    </a:rPr>
                    <a:t>d</a:t>
                  </a:r>
                  <a:endParaRPr lang="en-US" altLang="zh-CN" sz="1000" dirty="0">
                    <a:solidFill>
                      <a:schemeClr val="tx2"/>
                    </a:solidFill>
                    <a:latin typeface="微软雅黑" panose="020B0503020204020204" pitchFamily="34" charset="-122"/>
                    <a:ea typeface="微软雅黑" panose="020B0503020204020204" pitchFamily="34" charset="-122"/>
                  </a:endParaRPr>
                </a:p>
              </p:txBody>
            </p:sp>
            <p:sp>
              <p:nvSpPr>
                <p:cNvPr id="61" name="Rectangle 28"/>
                <p:cNvSpPr/>
                <p:nvPr/>
              </p:nvSpPr>
              <p:spPr>
                <a:xfrm>
                  <a:off x="1335" y="135"/>
                  <a:ext cx="249" cy="240"/>
                </a:xfrm>
                <a:prstGeom prst="rect">
                  <a:avLst/>
                </a:prstGeom>
                <a:solidFill>
                  <a:srgbClr val="FFFF00"/>
                </a:solidFill>
                <a:ln w="9525" cap="flat" cmpd="sng">
                  <a:solidFill>
                    <a:schemeClr val="tx1"/>
                  </a:solidFill>
                  <a:prstDash val="solid"/>
                  <a:miter/>
                  <a:headEnd type="none" w="med" len="med"/>
                  <a:tailEnd type="none" w="med" len="med"/>
                </a:ln>
              </p:spPr>
              <p:txBody>
                <a:bodyPr anchor="t"/>
                <a:p>
                  <a:pPr algn="ctr">
                    <a:lnSpc>
                      <a:spcPct val="100000"/>
                    </a:lnSpc>
                    <a:buFont typeface="Arial" panose="020B0604020202020204" pitchFamily="34" charset="0"/>
                    <a:buNone/>
                  </a:pPr>
                  <a:r>
                    <a:rPr lang="en-US" altLang="zh-CN" sz="1000" dirty="0">
                      <a:solidFill>
                        <a:schemeClr val="tx2"/>
                      </a:solidFill>
                      <a:latin typeface="微软雅黑" panose="020B0503020204020204" pitchFamily="34" charset="-122"/>
                      <a:ea typeface="微软雅黑" panose="020B0503020204020204" pitchFamily="34" charset="-122"/>
                    </a:rPr>
                    <a:t>a</a:t>
                  </a:r>
                  <a:endParaRPr lang="en-US" altLang="zh-CN" sz="1000" dirty="0">
                    <a:solidFill>
                      <a:schemeClr val="tx2"/>
                    </a:solidFill>
                    <a:latin typeface="微软雅黑" panose="020B0503020204020204" pitchFamily="34" charset="-122"/>
                    <a:ea typeface="微软雅黑" panose="020B0503020204020204" pitchFamily="34" charset="-122"/>
                  </a:endParaRPr>
                </a:p>
              </p:txBody>
            </p:sp>
            <p:sp>
              <p:nvSpPr>
                <p:cNvPr id="62" name="Rectangle 29"/>
                <p:cNvSpPr/>
                <p:nvPr/>
              </p:nvSpPr>
              <p:spPr>
                <a:xfrm>
                  <a:off x="2223" y="136"/>
                  <a:ext cx="182" cy="227"/>
                </a:xfrm>
                <a:prstGeom prst="rect">
                  <a:avLst/>
                </a:prstGeom>
                <a:solidFill>
                  <a:srgbClr val="FFFF00"/>
                </a:solidFill>
                <a:ln w="9525" cap="flat" cmpd="sng">
                  <a:solidFill>
                    <a:schemeClr val="tx1"/>
                  </a:solidFill>
                  <a:prstDash val="solid"/>
                  <a:miter/>
                  <a:headEnd type="none" w="med" len="med"/>
                  <a:tailEnd type="none" w="med" len="med"/>
                </a:ln>
              </p:spPr>
              <p:txBody>
                <a:bodyPr anchor="t"/>
                <a:p>
                  <a:pPr algn="ctr">
                    <a:lnSpc>
                      <a:spcPct val="100000"/>
                    </a:lnSpc>
                    <a:buFont typeface="Arial" panose="020B0604020202020204" pitchFamily="34" charset="0"/>
                    <a:buNone/>
                  </a:pPr>
                  <a:r>
                    <a:rPr lang="en-US" altLang="zh-CN" sz="1000" dirty="0">
                      <a:solidFill>
                        <a:schemeClr val="tx2"/>
                      </a:solidFill>
                      <a:latin typeface="微软雅黑" panose="020B0503020204020204" pitchFamily="34" charset="-122"/>
                      <a:ea typeface="微软雅黑" panose="020B0503020204020204" pitchFamily="34" charset="-122"/>
                    </a:rPr>
                    <a:t>b</a:t>
                  </a:r>
                  <a:endParaRPr lang="en-US" altLang="zh-CN" sz="1000" dirty="0">
                    <a:solidFill>
                      <a:schemeClr val="tx2"/>
                    </a:solidFill>
                    <a:latin typeface="微软雅黑" panose="020B0503020204020204" pitchFamily="34" charset="-122"/>
                    <a:ea typeface="微软雅黑" panose="020B0503020204020204" pitchFamily="34" charset="-122"/>
                  </a:endParaRPr>
                </a:p>
              </p:txBody>
            </p:sp>
            <p:sp>
              <p:nvSpPr>
                <p:cNvPr id="63" name="Rectangle 30"/>
                <p:cNvSpPr/>
                <p:nvPr/>
              </p:nvSpPr>
              <p:spPr>
                <a:xfrm>
                  <a:off x="3130" y="142"/>
                  <a:ext cx="182" cy="227"/>
                </a:xfrm>
                <a:prstGeom prst="rect">
                  <a:avLst/>
                </a:prstGeom>
                <a:solidFill>
                  <a:srgbClr val="FFFF00"/>
                </a:solidFill>
                <a:ln w="9525" cap="flat" cmpd="sng">
                  <a:solidFill>
                    <a:schemeClr val="tx1"/>
                  </a:solidFill>
                  <a:prstDash val="solid"/>
                  <a:miter/>
                  <a:headEnd type="none" w="med" len="med"/>
                  <a:tailEnd type="none" w="med" len="med"/>
                </a:ln>
              </p:spPr>
              <p:txBody>
                <a:bodyPr anchor="t"/>
                <a:p>
                  <a:pPr algn="ctr">
                    <a:lnSpc>
                      <a:spcPct val="100000"/>
                    </a:lnSpc>
                    <a:buFont typeface="Arial" panose="020B0604020202020204" pitchFamily="34" charset="0"/>
                    <a:buNone/>
                  </a:pPr>
                  <a:r>
                    <a:rPr lang="en-US" altLang="zh-CN" sz="1000" dirty="0">
                      <a:solidFill>
                        <a:schemeClr val="tx2"/>
                      </a:solidFill>
                      <a:latin typeface="微软雅黑" panose="020B0503020204020204" pitchFamily="34" charset="-122"/>
                      <a:ea typeface="微软雅黑" panose="020B0503020204020204" pitchFamily="34" charset="-122"/>
                    </a:rPr>
                    <a:t>c</a:t>
                  </a:r>
                  <a:endParaRPr lang="en-US" altLang="zh-CN" sz="1000" dirty="0">
                    <a:solidFill>
                      <a:schemeClr val="tx2"/>
                    </a:solidFill>
                    <a:latin typeface="微软雅黑" panose="020B0503020204020204" pitchFamily="34" charset="-122"/>
                    <a:ea typeface="微软雅黑" panose="020B0503020204020204" pitchFamily="34" charset="-122"/>
                  </a:endParaRPr>
                </a:p>
              </p:txBody>
            </p:sp>
          </p:grpSp>
          <p:cxnSp>
            <p:nvCxnSpPr>
              <p:cNvPr id="64" name="直接箭头连接符 30"/>
              <p:cNvCxnSpPr/>
              <p:nvPr/>
            </p:nvCxnSpPr>
            <p:spPr>
              <a:xfrm rot="5400000">
                <a:off x="5179650" y="1465433"/>
                <a:ext cx="1071975" cy="1412"/>
              </a:xfrm>
              <a:prstGeom prst="straightConnector1">
                <a:avLst/>
              </a:prstGeom>
              <a:ln w="38100" cap="flat" cmpd="sng">
                <a:solidFill>
                  <a:srgbClr val="0000CC"/>
                </a:solidFill>
                <a:prstDash val="solid"/>
                <a:round/>
                <a:headEnd type="none" w="med" len="med"/>
                <a:tailEnd type="arrow" w="med" len="med"/>
              </a:ln>
              <a:effectLst>
                <a:outerShdw dist="23000" dir="5400000" algn="ctr" rotWithShape="0">
                  <a:srgbClr val="000000">
                    <a:alpha val="28998"/>
                  </a:srgbClr>
                </a:outerShdw>
              </a:effectLst>
            </p:spPr>
          </p:cxnSp>
          <p:cxnSp>
            <p:nvCxnSpPr>
              <p:cNvPr id="65" name="直接箭头连接符 64"/>
              <p:cNvCxnSpPr>
                <a:endCxn id="32" idx="1"/>
              </p:cNvCxnSpPr>
              <p:nvPr/>
            </p:nvCxnSpPr>
            <p:spPr>
              <a:xfrm>
                <a:off x="5718718" y="1976318"/>
                <a:ext cx="282854" cy="9199"/>
              </a:xfrm>
              <a:prstGeom prst="straightConnector1">
                <a:avLst/>
              </a:prstGeom>
              <a:ln w="38100" cap="flat" cmpd="sng">
                <a:solidFill>
                  <a:srgbClr val="0000CC"/>
                </a:solidFill>
                <a:prstDash val="solid"/>
                <a:round/>
                <a:headEnd type="none" w="med" len="med"/>
                <a:tailEnd type="arrow" w="med" len="med"/>
              </a:ln>
              <a:effectLst>
                <a:outerShdw dist="23000" dir="5400000" algn="ctr" rotWithShape="0">
                  <a:srgbClr val="000000">
                    <a:alpha val="28998"/>
                  </a:srgbClr>
                </a:outerShdw>
              </a:effectLst>
            </p:spPr>
          </p:cxnSp>
        </p:grpSp>
        <p:sp>
          <p:nvSpPr>
            <p:cNvPr id="74" name="Line 17"/>
            <p:cNvSpPr/>
            <p:nvPr/>
          </p:nvSpPr>
          <p:spPr>
            <a:xfrm>
              <a:off x="7868" y="6640"/>
              <a:ext cx="476" cy="0"/>
            </a:xfrm>
            <a:prstGeom prst="line">
              <a:avLst/>
            </a:prstGeom>
            <a:ln w="38100" cap="flat" cmpd="sng">
              <a:solidFill>
                <a:srgbClr val="0000FF"/>
              </a:solidFill>
              <a:prstDash val="solid"/>
              <a:round/>
              <a:headEnd type="none" w="med" len="med"/>
              <a:tailEnd type="triangle" w="med" len="med"/>
            </a:ln>
          </p:spPr>
        </p:sp>
        <p:sp>
          <p:nvSpPr>
            <p:cNvPr id="75" name="Line 21"/>
            <p:cNvSpPr/>
            <p:nvPr/>
          </p:nvSpPr>
          <p:spPr>
            <a:xfrm flipH="1" flipV="1">
              <a:off x="7405" y="6792"/>
              <a:ext cx="1" cy="535"/>
            </a:xfrm>
            <a:prstGeom prst="line">
              <a:avLst/>
            </a:prstGeom>
            <a:ln w="38100" cap="flat" cmpd="sng">
              <a:solidFill>
                <a:srgbClr val="0000FF"/>
              </a:solidFill>
              <a:prstDash val="solid"/>
              <a:round/>
              <a:headEnd type="none" w="med" len="med"/>
              <a:tailEnd type="triangle" w="med" len="med"/>
            </a:ln>
          </p:spPr>
        </p:sp>
        <p:sp>
          <p:nvSpPr>
            <p:cNvPr id="76" name="Text Box 24"/>
            <p:cNvSpPr txBox="1"/>
            <p:nvPr/>
          </p:nvSpPr>
          <p:spPr>
            <a:xfrm>
              <a:off x="7708" y="6905"/>
              <a:ext cx="647" cy="357"/>
            </a:xfrm>
            <a:prstGeom prst="rect">
              <a:avLst/>
            </a:prstGeom>
            <a:noFill/>
            <a:ln w="9525">
              <a:noFill/>
            </a:ln>
          </p:spPr>
          <p:txBody>
            <a:bodyPr anchor="t"/>
            <a:p>
              <a:pPr algn="just">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y</a:t>
              </a:r>
              <a:r>
                <a:rPr lang="en-US" altLang="zh-CN" sz="1000" b="1" baseline="-25000" dirty="0">
                  <a:solidFill>
                    <a:schemeClr val="tx2"/>
                  </a:solidFill>
                  <a:latin typeface="微软雅黑" panose="020B0503020204020204" pitchFamily="34" charset="-122"/>
                  <a:ea typeface="微软雅黑" panose="020B0503020204020204" pitchFamily="34" charset="-122"/>
                </a:rPr>
                <a:t>i</a:t>
              </a:r>
              <a:r>
                <a:rPr lang="en-US" altLang="zh-CN" sz="1000" b="1" dirty="0">
                  <a:solidFill>
                    <a:schemeClr val="tx2"/>
                  </a:solidFill>
                  <a:latin typeface="微软雅黑" panose="020B0503020204020204" pitchFamily="34" charset="-122"/>
                  <a:ea typeface="微软雅黑" panose="020B0503020204020204" pitchFamily="34" charset="-122"/>
                </a:rPr>
                <a:t>(t)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77" name="Text Box 24"/>
            <p:cNvSpPr txBox="1"/>
            <p:nvPr/>
          </p:nvSpPr>
          <p:spPr>
            <a:xfrm>
              <a:off x="6437" y="6818"/>
              <a:ext cx="647" cy="357"/>
            </a:xfrm>
            <a:prstGeom prst="rect">
              <a:avLst/>
            </a:prstGeom>
            <a:noFill/>
            <a:ln w="9525">
              <a:noFill/>
            </a:ln>
          </p:spPr>
          <p:txBody>
            <a:bodyPr anchor="t"/>
            <a:p>
              <a:pPr algn="just">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s</a:t>
              </a:r>
              <a:r>
                <a:rPr lang="en-US" altLang="zh-CN" sz="1000" b="1" baseline="-25000" dirty="0">
                  <a:solidFill>
                    <a:schemeClr val="tx2"/>
                  </a:solidFill>
                  <a:latin typeface="微软雅黑" panose="020B0503020204020204" pitchFamily="34" charset="-122"/>
                  <a:ea typeface="微软雅黑" panose="020B0503020204020204" pitchFamily="34" charset="-122"/>
                </a:rPr>
                <a:t>T</a:t>
              </a:r>
              <a:r>
                <a:rPr lang="en-US" altLang="zh-CN" sz="1000" b="1" dirty="0">
                  <a:solidFill>
                    <a:schemeClr val="tx2"/>
                  </a:solidFill>
                  <a:latin typeface="微软雅黑" panose="020B0503020204020204" pitchFamily="34" charset="-122"/>
                  <a:ea typeface="微软雅黑" panose="020B0503020204020204" pitchFamily="34" charset="-122"/>
                </a:rPr>
                <a:t>(t)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78" name="Text Box 13"/>
            <p:cNvSpPr txBox="1"/>
            <p:nvPr/>
          </p:nvSpPr>
          <p:spPr>
            <a:xfrm>
              <a:off x="7018" y="6460"/>
              <a:ext cx="826" cy="36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信道</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79" name="Line 21"/>
            <p:cNvSpPr/>
            <p:nvPr/>
          </p:nvSpPr>
          <p:spPr>
            <a:xfrm>
              <a:off x="6508" y="6672"/>
              <a:ext cx="504" cy="0"/>
            </a:xfrm>
            <a:prstGeom prst="line">
              <a:avLst/>
            </a:prstGeom>
            <a:ln w="38100" cap="flat" cmpd="sng">
              <a:solidFill>
                <a:srgbClr val="0000FF"/>
              </a:solidFill>
              <a:prstDash val="solid"/>
              <a:round/>
              <a:headEnd type="none" w="med" len="med"/>
              <a:tailEnd type="triangle" w="med" len="med"/>
            </a:ln>
          </p:spPr>
        </p:sp>
        <p:sp>
          <p:nvSpPr>
            <p:cNvPr id="80" name="Text Box 24"/>
            <p:cNvSpPr txBox="1"/>
            <p:nvPr/>
          </p:nvSpPr>
          <p:spPr>
            <a:xfrm>
              <a:off x="7093" y="7430"/>
              <a:ext cx="647" cy="357"/>
            </a:xfrm>
            <a:prstGeom prst="rect">
              <a:avLst/>
            </a:prstGeom>
            <a:noFill/>
            <a:ln w="9525">
              <a:noFill/>
            </a:ln>
          </p:spPr>
          <p:txBody>
            <a:bodyPr anchor="t"/>
            <a:p>
              <a:pPr algn="just">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n</a:t>
              </a:r>
              <a:r>
                <a:rPr lang="en-US" altLang="zh-CN" sz="1000" b="1" baseline="-25000" dirty="0">
                  <a:solidFill>
                    <a:schemeClr val="tx2"/>
                  </a:solidFill>
                  <a:latin typeface="微软雅黑" panose="020B0503020204020204" pitchFamily="34" charset="-122"/>
                  <a:ea typeface="微软雅黑" panose="020B0503020204020204" pitchFamily="34" charset="-122"/>
                </a:rPr>
                <a:t>i</a:t>
              </a:r>
              <a:r>
                <a:rPr lang="en-US" altLang="zh-CN" sz="1000" b="1" dirty="0">
                  <a:solidFill>
                    <a:schemeClr val="tx2"/>
                  </a:solidFill>
                  <a:latin typeface="微软雅黑" panose="020B0503020204020204" pitchFamily="34" charset="-122"/>
                  <a:ea typeface="微软雅黑" panose="020B0503020204020204" pitchFamily="34" charset="-122"/>
                </a:rPr>
                <a:t>(t)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87" name="Text Box 24"/>
            <p:cNvSpPr txBox="1"/>
            <p:nvPr/>
          </p:nvSpPr>
          <p:spPr>
            <a:xfrm>
              <a:off x="8787" y="5989"/>
              <a:ext cx="647" cy="357"/>
            </a:xfrm>
            <a:prstGeom prst="rect">
              <a:avLst/>
            </a:prstGeom>
            <a:noFill/>
            <a:ln w="9525">
              <a:noFill/>
            </a:ln>
          </p:spPr>
          <p:txBody>
            <a:bodyPr anchor="t"/>
            <a:p>
              <a:pPr algn="just">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y(t)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88" name="Text Box 24"/>
            <p:cNvSpPr txBox="1"/>
            <p:nvPr/>
          </p:nvSpPr>
          <p:spPr>
            <a:xfrm>
              <a:off x="12280" y="5990"/>
              <a:ext cx="647" cy="357"/>
            </a:xfrm>
            <a:prstGeom prst="rect">
              <a:avLst/>
            </a:prstGeom>
            <a:noFill/>
            <a:ln w="9525">
              <a:noFill/>
            </a:ln>
          </p:spPr>
          <p:txBody>
            <a:bodyPr anchor="t"/>
            <a:p>
              <a:pPr algn="just">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x(t)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sp>
          <p:nvSpPr>
            <p:cNvPr id="89" name="Text Box 24"/>
            <p:cNvSpPr txBox="1"/>
            <p:nvPr/>
          </p:nvSpPr>
          <p:spPr>
            <a:xfrm>
              <a:off x="13438" y="5990"/>
              <a:ext cx="647" cy="357"/>
            </a:xfrm>
            <a:prstGeom prst="rect">
              <a:avLst/>
            </a:prstGeom>
            <a:noFill/>
            <a:ln w="9525">
              <a:noFill/>
            </a:ln>
          </p:spPr>
          <p:txBody>
            <a:bodyPr anchor="t"/>
            <a:p>
              <a:pPr algn="just">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P</a:t>
              </a:r>
              <a:r>
                <a:rPr lang="en-US" altLang="zh-CN" sz="1000" b="1" baseline="-25000" dirty="0">
                  <a:solidFill>
                    <a:schemeClr val="tx2"/>
                  </a:solidFill>
                  <a:latin typeface="微软雅黑" panose="020B0503020204020204" pitchFamily="34" charset="-122"/>
                  <a:ea typeface="微软雅黑" panose="020B0503020204020204" pitchFamily="34" charset="-122"/>
                </a:rPr>
                <a:t>e</a:t>
              </a:r>
              <a:endParaRPr lang="en-US" altLang="zh-CN" sz="1000" b="1" baseline="-25000" dirty="0">
                <a:solidFill>
                  <a:schemeClr val="tx2"/>
                </a:solidFill>
                <a:latin typeface="微软雅黑" panose="020B0503020204020204" pitchFamily="34" charset="-122"/>
                <a:ea typeface="微软雅黑" panose="020B0503020204020204" pitchFamily="34" charset="-122"/>
              </a:endParaRPr>
            </a:p>
          </p:txBody>
        </p:sp>
      </p:grpSp>
      <p:graphicFrame>
        <p:nvGraphicFramePr>
          <p:cNvPr id="56323" name="对象 2">
            <a:hlinkClick r:id="" action="ppaction://ole?verb="/>
          </p:cNvPr>
          <p:cNvGraphicFramePr>
            <a:graphicFrameLocks noChangeAspect="1"/>
          </p:cNvGraphicFramePr>
          <p:nvPr/>
        </p:nvGraphicFramePr>
        <p:xfrm>
          <a:off x="7005955" y="3368675"/>
          <a:ext cx="1911985" cy="659130"/>
        </p:xfrm>
        <a:graphic>
          <a:graphicData uri="http://schemas.openxmlformats.org/presentationml/2006/ole">
            <mc:AlternateContent xmlns:mc="http://schemas.openxmlformats.org/markup-compatibility/2006">
              <mc:Choice xmlns:v="urn:schemas-microsoft-com:vml" Requires="v">
                <p:oleObj spid="_x0000_s3177" name="" r:id="rId1" imgW="1130300" imgH="533400" progId="Equation.KSEE3">
                  <p:embed/>
                </p:oleObj>
              </mc:Choice>
              <mc:Fallback>
                <p:oleObj name="" r:id="rId1" imgW="1130300" imgH="533400" progId="Equation.KSEE3">
                  <p:embed/>
                  <p:pic>
                    <p:nvPicPr>
                      <p:cNvPr id="0" name="图片 3176"/>
                      <p:cNvPicPr/>
                      <p:nvPr/>
                    </p:nvPicPr>
                    <p:blipFill>
                      <a:blip r:embed="rId2"/>
                      <a:stretch>
                        <a:fillRect/>
                      </a:stretch>
                    </p:blipFill>
                    <p:spPr>
                      <a:xfrm>
                        <a:off x="7005955" y="3368675"/>
                        <a:ext cx="1911985" cy="659130"/>
                      </a:xfrm>
                      <a:prstGeom prst="rect">
                        <a:avLst/>
                      </a:prstGeom>
                      <a:solidFill>
                        <a:srgbClr val="D9D9D9"/>
                      </a:solidFill>
                      <a:ln w="38100">
                        <a:noFill/>
                        <a:miter/>
                      </a:ln>
                    </p:spPr>
                  </p:pic>
                </p:oleObj>
              </mc:Fallback>
            </mc:AlternateContent>
          </a:graphicData>
        </a:graphic>
      </p:graphicFrame>
      <p:graphicFrame>
        <p:nvGraphicFramePr>
          <p:cNvPr id="56324" name="对象 3">
            <a:hlinkClick r:id="" action="ppaction://ole?verb="/>
          </p:cNvPr>
          <p:cNvGraphicFramePr>
            <a:graphicFrameLocks noChangeAspect="1"/>
          </p:cNvGraphicFramePr>
          <p:nvPr/>
        </p:nvGraphicFramePr>
        <p:xfrm>
          <a:off x="3989070" y="3368675"/>
          <a:ext cx="2484120" cy="659130"/>
        </p:xfrm>
        <a:graphic>
          <a:graphicData uri="http://schemas.openxmlformats.org/presentationml/2006/ole">
            <mc:AlternateContent xmlns:mc="http://schemas.openxmlformats.org/markup-compatibility/2006">
              <mc:Choice xmlns:v="urn:schemas-microsoft-com:vml" Requires="v">
                <p:oleObj spid="_x0000_s3179" name="" r:id="rId3" imgW="1651000" imgH="533400" progId="Equation.KSEE3">
                  <p:embed/>
                </p:oleObj>
              </mc:Choice>
              <mc:Fallback>
                <p:oleObj name="" r:id="rId3" imgW="1651000" imgH="533400" progId="Equation.KSEE3">
                  <p:embed/>
                  <p:pic>
                    <p:nvPicPr>
                      <p:cNvPr id="0" name="图片 3178"/>
                      <p:cNvPicPr/>
                      <p:nvPr/>
                    </p:nvPicPr>
                    <p:blipFill>
                      <a:blip r:embed="rId4"/>
                      <a:stretch>
                        <a:fillRect/>
                      </a:stretch>
                    </p:blipFill>
                    <p:spPr>
                      <a:xfrm>
                        <a:off x="3989070" y="3368675"/>
                        <a:ext cx="2484120" cy="659130"/>
                      </a:xfrm>
                      <a:prstGeom prst="rect">
                        <a:avLst/>
                      </a:prstGeom>
                      <a:solidFill>
                        <a:srgbClr val="FFFCE0"/>
                      </a:solidFill>
                      <a:ln w="38100">
                        <a:noFill/>
                        <a:miter/>
                      </a:ln>
                    </p:spPr>
                  </p:pic>
                </p:oleObj>
              </mc:Fallback>
            </mc:AlternateContent>
          </a:graphicData>
        </a:graphic>
      </p:graphicFrame>
      <p:graphicFrame>
        <p:nvGraphicFramePr>
          <p:cNvPr id="28676" name="对象 25604"/>
          <p:cNvGraphicFramePr/>
          <p:nvPr/>
        </p:nvGraphicFramePr>
        <p:xfrm>
          <a:off x="7328535" y="4428490"/>
          <a:ext cx="1266825" cy="607060"/>
        </p:xfrm>
        <a:graphic>
          <a:graphicData uri="http://schemas.openxmlformats.org/presentationml/2006/ole">
            <mc:AlternateContent xmlns:mc="http://schemas.openxmlformats.org/markup-compatibility/2006">
              <mc:Choice xmlns:v="urn:schemas-microsoft-com:vml" Requires="v">
                <p:oleObj spid="_x0000_s3104" name="" r:id="rId5" imgW="713740" imgH="394970" progId="Equation.3">
                  <p:embed/>
                </p:oleObj>
              </mc:Choice>
              <mc:Fallback>
                <p:oleObj name="" r:id="rId5" imgW="713740" imgH="394970" progId="Equation.3">
                  <p:embed/>
                  <p:pic>
                    <p:nvPicPr>
                      <p:cNvPr id="0" name="图片 3103"/>
                      <p:cNvPicPr/>
                      <p:nvPr/>
                    </p:nvPicPr>
                    <p:blipFill>
                      <a:blip r:embed="rId6"/>
                      <a:stretch>
                        <a:fillRect/>
                      </a:stretch>
                    </p:blipFill>
                    <p:spPr>
                      <a:xfrm>
                        <a:off x="7328535" y="4428490"/>
                        <a:ext cx="1266825" cy="607060"/>
                      </a:xfrm>
                      <a:prstGeom prst="rect">
                        <a:avLst/>
                      </a:prstGeom>
                      <a:solidFill>
                        <a:srgbClr val="91CFD5"/>
                      </a:solidFill>
                      <a:ln w="38100">
                        <a:noFill/>
                        <a:miter/>
                      </a:ln>
                    </p:spPr>
                  </p:pic>
                </p:oleObj>
              </mc:Fallback>
            </mc:AlternateContent>
          </a:graphicData>
        </a:graphic>
      </p:graphicFrame>
      <p:graphicFrame>
        <p:nvGraphicFramePr>
          <p:cNvPr id="31754" name="对象 28682"/>
          <p:cNvGraphicFramePr/>
          <p:nvPr/>
        </p:nvGraphicFramePr>
        <p:xfrm>
          <a:off x="4705985" y="4163695"/>
          <a:ext cx="1050925" cy="484505"/>
        </p:xfrm>
        <a:graphic>
          <a:graphicData uri="http://schemas.openxmlformats.org/presentationml/2006/ole">
            <mc:AlternateContent xmlns:mc="http://schemas.openxmlformats.org/markup-compatibility/2006">
              <mc:Choice xmlns:v="urn:schemas-microsoft-com:vml" Requires="v">
                <p:oleObj spid="_x0000_s3125" name="" r:id="rId7" imgW="762000" imgH="393700" progId="Equation.3">
                  <p:embed/>
                </p:oleObj>
              </mc:Choice>
              <mc:Fallback>
                <p:oleObj name="" r:id="rId7" imgW="762000" imgH="393700" progId="Equation.3">
                  <p:embed/>
                  <p:pic>
                    <p:nvPicPr>
                      <p:cNvPr id="0" name="图片 3124"/>
                      <p:cNvPicPr/>
                      <p:nvPr/>
                    </p:nvPicPr>
                    <p:blipFill>
                      <a:blip r:embed="rId8"/>
                      <a:stretch>
                        <a:fillRect/>
                      </a:stretch>
                    </p:blipFill>
                    <p:spPr>
                      <a:xfrm>
                        <a:off x="4705985" y="4163695"/>
                        <a:ext cx="1050925" cy="484505"/>
                      </a:xfrm>
                      <a:prstGeom prst="rect">
                        <a:avLst/>
                      </a:prstGeom>
                      <a:solidFill>
                        <a:srgbClr val="91CFD5"/>
                      </a:solidFill>
                      <a:ln w="38100">
                        <a:noFill/>
                        <a:miter/>
                      </a:ln>
                    </p:spPr>
                  </p:pic>
                </p:oleObj>
              </mc:Fallback>
            </mc:AlternateContent>
          </a:graphicData>
        </a:graphic>
      </p:graphicFrame>
      <p:graphicFrame>
        <p:nvGraphicFramePr>
          <p:cNvPr id="91" name="对象 28682"/>
          <p:cNvGraphicFramePr/>
          <p:nvPr/>
        </p:nvGraphicFramePr>
        <p:xfrm>
          <a:off x="5896610" y="4170045"/>
          <a:ext cx="1042035" cy="478155"/>
        </p:xfrm>
        <a:graphic>
          <a:graphicData uri="http://schemas.openxmlformats.org/presentationml/2006/ole">
            <mc:AlternateContent xmlns:mc="http://schemas.openxmlformats.org/markup-compatibility/2006">
              <mc:Choice xmlns:v="urn:schemas-microsoft-com:vml" Requires="v">
                <p:oleObj spid="_x0000_s92" name="" r:id="rId9" imgW="749300" imgH="393700" progId="Equation.3">
                  <p:embed/>
                </p:oleObj>
              </mc:Choice>
              <mc:Fallback>
                <p:oleObj name="" r:id="rId9" imgW="749300" imgH="393700" progId="Equation.3">
                  <p:embed/>
                  <p:pic>
                    <p:nvPicPr>
                      <p:cNvPr id="0" name="图片 3124"/>
                      <p:cNvPicPr/>
                      <p:nvPr/>
                    </p:nvPicPr>
                    <p:blipFill>
                      <a:blip r:embed="rId10"/>
                      <a:stretch>
                        <a:fillRect/>
                      </a:stretch>
                    </p:blipFill>
                    <p:spPr>
                      <a:xfrm>
                        <a:off x="5896610" y="4170045"/>
                        <a:ext cx="1042035" cy="478155"/>
                      </a:xfrm>
                      <a:prstGeom prst="rect">
                        <a:avLst/>
                      </a:prstGeom>
                      <a:solidFill>
                        <a:srgbClr val="91CFD5"/>
                      </a:solidFill>
                      <a:ln w="38100">
                        <a:noFill/>
                        <a:miter/>
                      </a:ln>
                    </p:spPr>
                  </p:pic>
                </p:oleObj>
              </mc:Fallback>
            </mc:AlternateContent>
          </a:graphicData>
        </a:graphic>
      </p:graphicFrame>
      <p:sp>
        <p:nvSpPr>
          <p:cNvPr id="93" name="文本框 92"/>
          <p:cNvSpPr txBox="1"/>
          <p:nvPr/>
        </p:nvSpPr>
        <p:spPr>
          <a:xfrm>
            <a:off x="4705985" y="4893310"/>
            <a:ext cx="2233930" cy="368300"/>
          </a:xfrm>
          <a:prstGeom prst="rect">
            <a:avLst/>
          </a:prstGeom>
          <a:solidFill>
            <a:schemeClr val="accent1">
              <a:lumMod val="60000"/>
              <a:lumOff val="40000"/>
            </a:schemeClr>
          </a:solidFill>
        </p:spPr>
        <p:txBody>
          <a:bodyPr wrap="square" rtlCol="0" anchor="t">
            <a:spAutoFit/>
          </a:bodyPr>
          <a:p>
            <a:pPr>
              <a:lnSpc>
                <a:spcPct val="150000"/>
              </a:lnSpc>
              <a:buFont typeface="Arial" panose="020B0604020202020204" pitchFamily="34" charset="0"/>
              <a:buNone/>
            </a:pPr>
            <a:r>
              <a:rPr lang="en-US" altLang="zh-CN" sz="1200" dirty="0">
                <a:latin typeface="微软雅黑" panose="020B0503020204020204" pitchFamily="34" charset="-122"/>
                <a:ea typeface="微软雅黑" panose="020B0503020204020204" pitchFamily="34" charset="-122"/>
                <a:sym typeface="+mn-ea"/>
              </a:rPr>
              <a:t>P</a:t>
            </a:r>
            <a:r>
              <a:rPr lang="en-US" altLang="zh-CN" sz="1200" baseline="-25000" dirty="0">
                <a:latin typeface="微软雅黑" panose="020B0503020204020204" pitchFamily="34" charset="-122"/>
                <a:ea typeface="微软雅黑" panose="020B0503020204020204" pitchFamily="34" charset="-122"/>
                <a:sym typeface="+mn-ea"/>
              </a:rPr>
              <a:t>e</a:t>
            </a:r>
            <a:r>
              <a:rPr lang="en-US" altLang="zh-CN" sz="1200" dirty="0">
                <a:latin typeface="微软雅黑" panose="020B0503020204020204" pitchFamily="34" charset="-122"/>
                <a:ea typeface="微软雅黑" panose="020B0503020204020204" pitchFamily="34" charset="-122"/>
                <a:sym typeface="+mn-ea"/>
              </a:rPr>
              <a:t>=p(0)P</a:t>
            </a:r>
            <a:r>
              <a:rPr lang="en-US" altLang="zh-CN" sz="1200" baseline="-25000" dirty="0">
                <a:latin typeface="微软雅黑" panose="020B0503020204020204" pitchFamily="34" charset="-122"/>
                <a:ea typeface="微软雅黑" panose="020B0503020204020204" pitchFamily="34" charset="-122"/>
                <a:sym typeface="+mn-ea"/>
              </a:rPr>
              <a:t>e0</a:t>
            </a:r>
            <a:r>
              <a:rPr lang="en-US" altLang="zh-CN" sz="1200" dirty="0">
                <a:latin typeface="微软雅黑" panose="020B0503020204020204" pitchFamily="34" charset="-122"/>
                <a:ea typeface="微软雅黑" panose="020B0503020204020204" pitchFamily="34" charset="-122"/>
                <a:sym typeface="+mn-ea"/>
              </a:rPr>
              <a:t>+p(1)P</a:t>
            </a:r>
            <a:r>
              <a:rPr lang="en-US" altLang="zh-CN" sz="1200" baseline="-25000" dirty="0">
                <a:latin typeface="微软雅黑" panose="020B0503020204020204" pitchFamily="34" charset="-122"/>
                <a:ea typeface="微软雅黑" panose="020B0503020204020204" pitchFamily="34" charset="-122"/>
                <a:sym typeface="+mn-ea"/>
              </a:rPr>
              <a:t>e1</a:t>
            </a:r>
            <a:r>
              <a:rPr lang="en-US" altLang="zh-CN" sz="1200" dirty="0">
                <a:latin typeface="微软雅黑" panose="020B0503020204020204" pitchFamily="34" charset="-122"/>
                <a:ea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sym typeface="+mn-ea"/>
              </a:rPr>
              <a:t>P</a:t>
            </a:r>
            <a:r>
              <a:rPr lang="en-US" altLang="zh-CN" sz="1200" baseline="-25000" dirty="0">
                <a:latin typeface="微软雅黑" panose="020B0503020204020204" pitchFamily="34" charset="-122"/>
                <a:ea typeface="微软雅黑" panose="020B0503020204020204" pitchFamily="34" charset="-122"/>
                <a:sym typeface="+mn-ea"/>
              </a:rPr>
              <a:t>e0</a:t>
            </a:r>
            <a:r>
              <a:rPr lang="en-US" altLang="zh-CN" sz="1200" dirty="0">
                <a:latin typeface="微软雅黑" panose="020B0503020204020204" pitchFamily="34" charset="-122"/>
                <a:ea typeface="微软雅黑" panose="020B0503020204020204" pitchFamily="34" charset="-122"/>
                <a:sym typeface="+mn-ea"/>
              </a:rPr>
              <a:t>=</a:t>
            </a:r>
            <a:r>
              <a:rPr lang="en-US" altLang="zh-CN" sz="1200" dirty="0">
                <a:latin typeface="微软雅黑" panose="020B0503020204020204" pitchFamily="34" charset="-122"/>
                <a:ea typeface="微软雅黑" panose="020B0503020204020204" pitchFamily="34" charset="-122"/>
                <a:sym typeface="+mn-ea"/>
              </a:rPr>
              <a:t>P</a:t>
            </a:r>
            <a:r>
              <a:rPr lang="en-US" altLang="zh-CN" sz="1200" baseline="-25000" dirty="0">
                <a:latin typeface="微软雅黑" panose="020B0503020204020204" pitchFamily="34" charset="-122"/>
                <a:ea typeface="微软雅黑" panose="020B0503020204020204" pitchFamily="34" charset="-122"/>
                <a:sym typeface="+mn-ea"/>
              </a:rPr>
              <a:t>e1</a:t>
            </a:r>
            <a:endParaRPr lang="zh-CN" altLang="en-US" sz="1200"/>
          </a:p>
        </p:txBody>
      </p:sp>
      <p:graphicFrame>
        <p:nvGraphicFramePr>
          <p:cNvPr id="31755" name="对象 28683"/>
          <p:cNvGraphicFramePr/>
          <p:nvPr/>
        </p:nvGraphicFramePr>
        <p:xfrm>
          <a:off x="2759075" y="6188710"/>
          <a:ext cx="1304925" cy="638810"/>
        </p:xfrm>
        <a:graphic>
          <a:graphicData uri="http://schemas.openxmlformats.org/presentationml/2006/ole">
            <mc:AlternateContent xmlns:mc="http://schemas.openxmlformats.org/markup-compatibility/2006">
              <mc:Choice xmlns:v="urn:schemas-microsoft-com:vml" Requires="v">
                <p:oleObj spid="_x0000_s3123" name="" r:id="rId11" imgW="930910" imgH="421005" progId="Equation.3">
                  <p:embed/>
                </p:oleObj>
              </mc:Choice>
              <mc:Fallback>
                <p:oleObj name="" r:id="rId11" imgW="930910" imgH="421005" progId="Equation.3">
                  <p:embed/>
                  <p:pic>
                    <p:nvPicPr>
                      <p:cNvPr id="0" name="图片 3122"/>
                      <p:cNvPicPr/>
                      <p:nvPr/>
                    </p:nvPicPr>
                    <p:blipFill>
                      <a:blip r:embed="rId12"/>
                      <a:stretch>
                        <a:fillRect/>
                      </a:stretch>
                    </p:blipFill>
                    <p:spPr>
                      <a:xfrm>
                        <a:off x="2759075" y="6188710"/>
                        <a:ext cx="1304925" cy="638810"/>
                      </a:xfrm>
                      <a:prstGeom prst="rect">
                        <a:avLst/>
                      </a:prstGeom>
                      <a:solidFill>
                        <a:srgbClr val="CCFFCC"/>
                      </a:solidFill>
                      <a:ln w="38100">
                        <a:noFill/>
                        <a:miter/>
                      </a:ln>
                    </p:spPr>
                  </p:pic>
                </p:oleObj>
              </mc:Fallback>
            </mc:AlternateContent>
          </a:graphicData>
        </a:graphic>
      </p:graphicFrame>
    </p:spTree>
  </p:cSld>
  <p:clrMapOvr>
    <a:masterClrMapping/>
  </p:clrMapOvr>
  <p:transition advClick="0">
    <p:blinds dir="ver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Text Box 3"/>
          <p:cNvSpPr txBox="1"/>
          <p:nvPr/>
        </p:nvSpPr>
        <p:spPr>
          <a:xfrm>
            <a:off x="362585" y="1384300"/>
            <a:ext cx="8170545" cy="4707890"/>
          </a:xfrm>
          <a:prstGeom prst="rect">
            <a:avLst/>
          </a:prstGeom>
          <a:noFill/>
          <a:ln w="9525">
            <a:noFill/>
          </a:ln>
        </p:spPr>
        <p:txBody>
          <a:bodyPr wrap="square">
            <a:spAutoFit/>
          </a:bodyPr>
          <a:p>
            <a:pPr>
              <a:lnSpc>
                <a:spcPts val="4000"/>
              </a:lnSpc>
              <a:spcBef>
                <a:spcPts val="0"/>
              </a:spcBef>
              <a:spcAft>
                <a:spcPts val="0"/>
              </a:spcAft>
              <a:buFont typeface="Arial" panose="020B0604020202020204" pitchFamily="34" charset="0"/>
              <a:buNone/>
            </a:pPr>
            <a:r>
              <a:rPr lang="zh-CN" altLang="en-US" sz="2800" b="1" dirty="0">
                <a:solidFill>
                  <a:srgbClr val="FF0000"/>
                </a:solidFill>
                <a:latin typeface="微软雅黑" panose="020B0503020204020204" pitchFamily="34" charset="-122"/>
                <a:ea typeface="微软雅黑" panose="020B0503020204020204" pitchFamily="34" charset="-122"/>
              </a:rPr>
              <a:t>二 主要分法</a:t>
            </a:r>
            <a:endParaRPr lang="zh-CN" altLang="en-US" sz="2800" b="1" dirty="0">
              <a:solidFill>
                <a:srgbClr val="FF0000"/>
              </a:solidFill>
              <a:latin typeface="微软雅黑" panose="020B0503020204020204" pitchFamily="34" charset="-122"/>
              <a:ea typeface="微软雅黑" panose="020B0503020204020204" pitchFamily="34" charset="-122"/>
            </a:endParaRPr>
          </a:p>
          <a:p>
            <a:pPr>
              <a:lnSpc>
                <a:spcPts val="4000"/>
              </a:lnSpc>
              <a:spcBef>
                <a:spcPts val="0"/>
              </a:spcBef>
              <a:spcAft>
                <a:spcPts val="0"/>
              </a:spcAft>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sym typeface="+mn-ea"/>
              </a:rPr>
              <a:t>1. </a:t>
            </a:r>
            <a:r>
              <a:rPr lang="zh-CN" altLang="en-US" sz="2800" b="1" dirty="0">
                <a:solidFill>
                  <a:srgbClr val="0000FF"/>
                </a:solidFill>
                <a:latin typeface="微软雅黑" panose="020B0503020204020204" pitchFamily="34" charset="-122"/>
                <a:ea typeface="微软雅黑" panose="020B0503020204020204" pitchFamily="34" charset="-122"/>
                <a:sym typeface="+mn-ea"/>
              </a:rPr>
              <a:t>信号分析法</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a:p>
            <a:pPr>
              <a:lnSpc>
                <a:spcPts val="4000"/>
              </a:lnSpc>
              <a:spcBef>
                <a:spcPts val="0"/>
              </a:spcBef>
              <a:spcAft>
                <a:spcPts val="0"/>
              </a:spcAft>
              <a:buFont typeface="Arial" panose="020B0604020202020204" pitchFamily="34" charset="0"/>
              <a:buNone/>
            </a:pPr>
            <a:r>
              <a:rPr lang="zh-CN" altLang="en-US" sz="2000" dirty="0">
                <a:solidFill>
                  <a:schemeClr val="tx1"/>
                </a:solidFill>
                <a:latin typeface="微软雅黑" panose="020B0503020204020204" pitchFamily="34" charset="-122"/>
                <a:ea typeface="微软雅黑" panose="020B0503020204020204" pitchFamily="34" charset="-122"/>
                <a:sym typeface="+mn-ea"/>
              </a:rPr>
              <a:t>时域到频域、依据定义推导</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a:lnSpc>
                <a:spcPts val="4000"/>
              </a:lnSpc>
              <a:spcBef>
                <a:spcPts val="0"/>
              </a:spcBef>
              <a:spcAft>
                <a:spcPts val="0"/>
              </a:spcAft>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sym typeface="+mn-ea"/>
              </a:rPr>
              <a:t>2. </a:t>
            </a:r>
            <a:r>
              <a:rPr lang="zh-CN" altLang="en-US" sz="28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rPr>
              <a:t>间接法</a:t>
            </a:r>
            <a:endParaRPr lang="en-US" altLang="zh-CN" sz="28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endParaRPr>
          </a:p>
          <a:p>
            <a:pPr>
              <a:lnSpc>
                <a:spcPts val="4000"/>
              </a:lnSpc>
              <a:spcBef>
                <a:spcPts val="0"/>
              </a:spcBef>
              <a:spcAft>
                <a:spcPts val="0"/>
              </a:spcAf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借鉴AM的结论，</a:t>
            </a:r>
            <a:r>
              <a:rPr lang="en-US" altLang="zh-CN" sz="2000" dirty="0">
                <a:latin typeface="微软雅黑" panose="020B0503020204020204" pitchFamily="34" charset="-122"/>
                <a:ea typeface="微软雅黑" panose="020B0503020204020204" pitchFamily="34" charset="-122"/>
                <a:sym typeface="+mn-ea"/>
              </a:rPr>
              <a:t>2ASK</a:t>
            </a:r>
            <a:r>
              <a:rPr lang="zh-CN" altLang="en-US" sz="2000" dirty="0">
                <a:latin typeface="微软雅黑" panose="020B0503020204020204" pitchFamily="34" charset="-122"/>
                <a:ea typeface="微软雅黑" panose="020B0503020204020204" pitchFamily="34" charset="-122"/>
                <a:sym typeface="+mn-ea"/>
              </a:rPr>
              <a:t>与常规调幅、</a:t>
            </a:r>
            <a:r>
              <a:rPr lang="en-US" altLang="zh-CN" sz="2000" dirty="0">
                <a:latin typeface="微软雅黑" panose="020B0503020204020204" pitchFamily="34" charset="-122"/>
                <a:ea typeface="微软雅黑" panose="020B0503020204020204" pitchFamily="34" charset="-122"/>
                <a:sym typeface="+mn-ea"/>
              </a:rPr>
              <a:t>2FSK</a:t>
            </a:r>
            <a:r>
              <a:rPr lang="zh-CN" altLang="en-US" sz="2000" dirty="0">
                <a:latin typeface="微软雅黑" panose="020B0503020204020204" pitchFamily="34" charset="-122"/>
                <a:ea typeface="微软雅黑" panose="020B0503020204020204" pitchFamily="34" charset="-122"/>
                <a:sym typeface="+mn-ea"/>
              </a:rPr>
              <a:t>与</a:t>
            </a:r>
            <a:r>
              <a:rPr lang="en-US" altLang="zh-CN" sz="2000" dirty="0">
                <a:latin typeface="微软雅黑" panose="020B0503020204020204" pitchFamily="34" charset="-122"/>
                <a:ea typeface="微软雅黑" panose="020B0503020204020204" pitchFamily="34" charset="-122"/>
                <a:sym typeface="+mn-ea"/>
              </a:rPr>
              <a:t>2ASK</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2PSK</a:t>
            </a:r>
            <a:r>
              <a:rPr lang="zh-CN" altLang="en-US" sz="2000" dirty="0">
                <a:latin typeface="微软雅黑" panose="020B0503020204020204" pitchFamily="34" charset="-122"/>
                <a:ea typeface="微软雅黑" panose="020B0503020204020204" pitchFamily="34" charset="-122"/>
                <a:sym typeface="+mn-ea"/>
              </a:rPr>
              <a:t>与双极性基带信号的</a:t>
            </a:r>
            <a:r>
              <a:rPr lang="en-US" altLang="zh-CN" sz="2000" dirty="0">
                <a:latin typeface="微软雅黑" panose="020B0503020204020204" pitchFamily="34" charset="-122"/>
                <a:ea typeface="微软雅黑" panose="020B0503020204020204" pitchFamily="34" charset="-122"/>
                <a:sym typeface="+mn-ea"/>
              </a:rPr>
              <a:t>2ASK</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2DPSK</a:t>
            </a:r>
            <a:r>
              <a:rPr lang="zh-CN" altLang="en-US" sz="2000" dirty="0">
                <a:latin typeface="微软雅黑" panose="020B0503020204020204" pitchFamily="34" charset="-122"/>
                <a:ea typeface="微软雅黑" panose="020B0503020204020204" pitchFamily="34" charset="-122"/>
                <a:sym typeface="+mn-ea"/>
              </a:rPr>
              <a:t>与</a:t>
            </a:r>
            <a:r>
              <a:rPr lang="en-US" altLang="zh-CN" sz="2000" dirty="0">
                <a:latin typeface="微软雅黑" panose="020B0503020204020204" pitchFamily="34" charset="-122"/>
                <a:ea typeface="微软雅黑" panose="020B0503020204020204" pitchFamily="34" charset="-122"/>
                <a:sym typeface="+mn-ea"/>
              </a:rPr>
              <a:t>2</a:t>
            </a:r>
            <a:r>
              <a:rPr lang="en-US" altLang="zh-CN" sz="2000" dirty="0">
                <a:latin typeface="微软雅黑" panose="020B0503020204020204" pitchFamily="34" charset="-122"/>
                <a:ea typeface="微软雅黑" panose="020B0503020204020204" pitchFamily="34" charset="-122"/>
                <a:sym typeface="+mn-ea"/>
              </a:rPr>
              <a:t>PSK</a:t>
            </a:r>
            <a:endParaRPr lang="zh-CN" altLang="en-US" sz="2000" dirty="0">
              <a:latin typeface="微软雅黑" panose="020B0503020204020204" pitchFamily="34" charset="-122"/>
              <a:ea typeface="微软雅黑" panose="020B0503020204020204" pitchFamily="34" charset="-122"/>
              <a:sym typeface="+mn-ea"/>
            </a:endParaRPr>
          </a:p>
          <a:p>
            <a:pPr>
              <a:lnSpc>
                <a:spcPts val="4000"/>
              </a:lnSpc>
              <a:spcBef>
                <a:spcPts val="0"/>
              </a:spcBef>
              <a:spcAft>
                <a:spcPts val="0"/>
              </a:spcAft>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sym typeface="+mn-ea"/>
              </a:rPr>
              <a:t>3. </a:t>
            </a:r>
            <a:r>
              <a:rPr lang="zh-CN" altLang="en-US" sz="28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rPr>
              <a:t>举一反三</a:t>
            </a:r>
            <a:endParaRPr lang="zh-CN" altLang="en-US" sz="28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endParaRPr>
          </a:p>
          <a:p>
            <a:pPr>
              <a:lnSpc>
                <a:spcPts val="4000"/>
              </a:lnSpc>
              <a:spcBef>
                <a:spcPts val="0"/>
              </a:spcBef>
              <a:spcAft>
                <a:spcPts val="0"/>
              </a:spcAf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在功率谱一般表达式的基础上，依据不同的基带信号举一反三得到各自的功率谱表达式</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p:txBody>
      </p:sp>
      <p:sp>
        <p:nvSpPr>
          <p:cNvPr id="100355" name="Rectangle 2"/>
          <p:cNvSpPr>
            <a:spLocks noGrp="1"/>
          </p:cNvSpPr>
          <p:nvPr>
            <p:ph type="title"/>
          </p:nvPr>
        </p:nvSpPr>
        <p:spPr>
          <a:xfrm>
            <a:off x="1404938" y="628015"/>
            <a:ext cx="7127875" cy="574675"/>
          </a:xfrm>
        </p:spPr>
        <p:txBody>
          <a:bodyPr vert="horz" wrap="square" lIns="91440" tIns="45720" rIns="91440" bIns="45720" numCol="1" anchor="b" anchorCtr="0" compatLnSpc="1"/>
          <a:lstStyle/>
          <a:p>
            <a:pPr marL="0" marR="0" lvl="0" indent="0" algn="l" defTabSz="899795" rtl="0" eaLnBrk="1" fontAlgn="base" latinLnBrk="0" hangingPunct="1">
              <a:lnSpc>
                <a:spcPct val="100000"/>
              </a:lnSpc>
              <a:spcBef>
                <a:spcPct val="0"/>
              </a:spcBef>
              <a:spcAft>
                <a:spcPct val="0"/>
              </a:spcAft>
              <a:buClrTx/>
              <a:buSzTx/>
              <a:buFontTx/>
              <a:buNone/>
              <a:defRPr/>
            </a:pPr>
            <a:r>
              <a:rPr kumimoji="0" lang="en-US" altLang="x-none"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7.2.5 </a:t>
            </a:r>
            <a:r>
              <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本节小结</a:t>
            </a:r>
            <a:endPar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advClick="0">
    <p:blinds dir="ver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Text Box 3"/>
          <p:cNvSpPr txBox="1"/>
          <p:nvPr/>
        </p:nvSpPr>
        <p:spPr>
          <a:xfrm>
            <a:off x="311150" y="1325245"/>
            <a:ext cx="8170545" cy="4233545"/>
          </a:xfrm>
          <a:prstGeom prst="rect">
            <a:avLst/>
          </a:prstGeom>
          <a:noFill/>
          <a:ln w="9525">
            <a:noFill/>
          </a:ln>
        </p:spPr>
        <p:txBody>
          <a:bodyPr wrap="square">
            <a:spAutoFit/>
          </a:bodyPr>
          <a:p>
            <a:pPr>
              <a:lnSpc>
                <a:spcPct val="150000"/>
              </a:lnSpc>
              <a:spcBef>
                <a:spcPct val="20000"/>
              </a:spcBef>
              <a:buFont typeface="Arial" panose="020B0604020202020204" pitchFamily="34" charset="0"/>
              <a:buNone/>
            </a:pPr>
            <a:r>
              <a:rPr lang="zh-CN" altLang="en-US" sz="2800" b="1" dirty="0">
                <a:solidFill>
                  <a:srgbClr val="FF0000"/>
                </a:solidFill>
                <a:latin typeface="微软雅黑" panose="020B0503020204020204" pitchFamily="34" charset="-122"/>
                <a:ea typeface="微软雅黑" panose="020B0503020204020204" pitchFamily="34" charset="-122"/>
              </a:rPr>
              <a:t>二 主要分法</a:t>
            </a:r>
            <a:endParaRPr lang="zh-CN" altLang="en-US" sz="2800" b="1" dirty="0">
              <a:solidFill>
                <a:srgbClr val="FF0000"/>
              </a:solidFill>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sym typeface="+mn-ea"/>
              </a:rPr>
              <a:t>4. 共性与个性</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a:p>
            <a:pPr>
              <a:lnSpc>
                <a:spcPct val="150000"/>
              </a:lnSpc>
              <a:spcBef>
                <a:spcPct val="20000"/>
              </a:spcBef>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sym typeface="+mn-ea"/>
              </a:rPr>
              <a:t>2DPSK</a:t>
            </a:r>
            <a:r>
              <a:rPr lang="zh-CN" altLang="en-US" sz="2000" dirty="0">
                <a:solidFill>
                  <a:schemeClr val="tx1"/>
                </a:solidFill>
                <a:latin typeface="微软雅黑" panose="020B0503020204020204" pitchFamily="34" charset="-122"/>
                <a:ea typeface="微软雅黑" panose="020B0503020204020204" pitchFamily="34" charset="-122"/>
                <a:sym typeface="+mn-ea"/>
              </a:rPr>
              <a:t>与</a:t>
            </a:r>
            <a:r>
              <a:rPr lang="en-US" altLang="zh-CN" sz="2000" dirty="0">
                <a:solidFill>
                  <a:schemeClr val="tx1"/>
                </a:solidFill>
                <a:latin typeface="微软雅黑" panose="020B0503020204020204" pitchFamily="34" charset="-122"/>
                <a:ea typeface="微软雅黑" panose="020B0503020204020204" pitchFamily="34" charset="-122"/>
                <a:sym typeface="+mn-ea"/>
              </a:rPr>
              <a:t>2PSK</a:t>
            </a:r>
            <a:r>
              <a:rPr lang="zh-CN" altLang="en-US" sz="2000" dirty="0">
                <a:solidFill>
                  <a:schemeClr val="tx1"/>
                </a:solidFill>
                <a:latin typeface="微软雅黑" panose="020B0503020204020204" pitchFamily="34" charset="-122"/>
                <a:ea typeface="微软雅黑" panose="020B0503020204020204" pitchFamily="34" charset="-122"/>
                <a:sym typeface="+mn-ea"/>
              </a:rPr>
              <a:t>误码率的计算：增加了码反变换模块，因此考虑这个模块带来的误码影响，从而简化推导</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a:lnSpc>
                <a:spcPct val="150000"/>
              </a:lnSpc>
              <a:spcBef>
                <a:spcPct val="20000"/>
              </a:spcBef>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sym typeface="+mn-ea"/>
              </a:rPr>
              <a:t>5. 搭桥法</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a:lnSpc>
                <a:spcPct val="150000"/>
              </a:lnSpc>
              <a:spcBef>
                <a:spcPct val="20000"/>
              </a:spcBef>
              <a:buFont typeface="Arial" panose="020B0604020202020204" pitchFamily="34" charset="0"/>
              <a:buNone/>
            </a:pPr>
            <a:r>
              <a:rPr lang="zh-CN" altLang="en-US" sz="2000" dirty="0">
                <a:solidFill>
                  <a:schemeClr val="tx1"/>
                </a:solidFill>
                <a:latin typeface="微软雅黑" panose="020B0503020204020204" pitchFamily="34" charset="-122"/>
                <a:ea typeface="微软雅黑" panose="020B0503020204020204" pitchFamily="34" charset="-122"/>
                <a:sym typeface="+mn-ea"/>
              </a:rPr>
              <a:t>绝对调相实现相对调相</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绝对解调实现相对解</a:t>
            </a:r>
            <a:r>
              <a:rPr lang="zh-CN" altLang="en-US" sz="2000" dirty="0">
                <a:latin typeface="微软雅黑" panose="020B0503020204020204" pitchFamily="34" charset="-122"/>
                <a:ea typeface="微软雅黑" panose="020B0503020204020204" pitchFamily="34" charset="-122"/>
                <a:sym typeface="+mn-ea"/>
              </a:rPr>
              <a:t>调</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p:txBody>
      </p:sp>
      <p:sp>
        <p:nvSpPr>
          <p:cNvPr id="100355" name="Rectangle 2"/>
          <p:cNvSpPr>
            <a:spLocks noGrp="1"/>
          </p:cNvSpPr>
          <p:nvPr>
            <p:ph type="title"/>
          </p:nvPr>
        </p:nvSpPr>
        <p:spPr>
          <a:xfrm>
            <a:off x="1404938" y="628015"/>
            <a:ext cx="7127875" cy="574675"/>
          </a:xfrm>
        </p:spPr>
        <p:txBody>
          <a:bodyPr vert="horz" wrap="square" lIns="91440" tIns="45720" rIns="91440" bIns="45720" numCol="1" anchor="b" anchorCtr="0" compatLnSpc="1"/>
          <a:lstStyle/>
          <a:p>
            <a:pPr marL="0" marR="0" lvl="0" indent="0" algn="l" defTabSz="899795" rtl="0" eaLnBrk="1" fontAlgn="base" latinLnBrk="0" hangingPunct="1">
              <a:lnSpc>
                <a:spcPct val="100000"/>
              </a:lnSpc>
              <a:spcBef>
                <a:spcPct val="0"/>
              </a:spcBef>
              <a:spcAft>
                <a:spcPct val="0"/>
              </a:spcAft>
              <a:buClrTx/>
              <a:buSzTx/>
              <a:buFontTx/>
              <a:buNone/>
              <a:defRPr/>
            </a:pPr>
            <a:r>
              <a:rPr kumimoji="0" lang="en-US" altLang="x-none"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7.2.5 </a:t>
            </a:r>
            <a:r>
              <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本节小结</a:t>
            </a:r>
            <a:endPar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endParaRPr>
          </a:p>
        </p:txBody>
      </p:sp>
      <p:graphicFrame>
        <p:nvGraphicFramePr>
          <p:cNvPr id="96258" name="对象 91138"/>
          <p:cNvGraphicFramePr/>
          <p:nvPr/>
        </p:nvGraphicFramePr>
        <p:xfrm>
          <a:off x="4672330" y="3430270"/>
          <a:ext cx="1617345" cy="386715"/>
        </p:xfrm>
        <a:graphic>
          <a:graphicData uri="http://schemas.openxmlformats.org/presentationml/2006/ole">
            <mc:AlternateContent xmlns:mc="http://schemas.openxmlformats.org/markup-compatibility/2006">
              <mc:Choice xmlns:v="urn:schemas-microsoft-com:vml" Requires="v">
                <p:oleObj spid="_x0000_s3252" name="" r:id="rId1" imgW="952500" imgH="228600" progId="Equation.3">
                  <p:embed/>
                </p:oleObj>
              </mc:Choice>
              <mc:Fallback>
                <p:oleObj name="" r:id="rId1" imgW="952500" imgH="228600" progId="Equation.3">
                  <p:embed/>
                  <p:pic>
                    <p:nvPicPr>
                      <p:cNvPr id="0" name="图片 3251"/>
                      <p:cNvPicPr/>
                      <p:nvPr/>
                    </p:nvPicPr>
                    <p:blipFill>
                      <a:blip r:embed="rId2"/>
                      <a:stretch>
                        <a:fillRect/>
                      </a:stretch>
                    </p:blipFill>
                    <p:spPr>
                      <a:xfrm>
                        <a:off x="4672330" y="3430270"/>
                        <a:ext cx="1617345" cy="386715"/>
                      </a:xfrm>
                      <a:prstGeom prst="rect">
                        <a:avLst/>
                      </a:prstGeom>
                      <a:solidFill>
                        <a:srgbClr val="CCFFCC"/>
                      </a:solidFill>
                      <a:ln w="38100">
                        <a:noFill/>
                        <a:miter/>
                      </a:ln>
                    </p:spPr>
                  </p:pic>
                </p:oleObj>
              </mc:Fallback>
            </mc:AlternateContent>
          </a:graphicData>
        </a:graphic>
      </p:graphicFrame>
      <p:grpSp>
        <p:nvGrpSpPr>
          <p:cNvPr id="82947" name="Group 18"/>
          <p:cNvGrpSpPr/>
          <p:nvPr/>
        </p:nvGrpSpPr>
        <p:grpSpPr>
          <a:xfrm>
            <a:off x="3750310" y="1361440"/>
            <a:ext cx="1978660" cy="571500"/>
            <a:chOff x="-9" y="0"/>
            <a:chExt cx="2459" cy="541"/>
          </a:xfrm>
        </p:grpSpPr>
        <p:sp>
          <p:nvSpPr>
            <p:cNvPr id="82948" name="Rectangle 7"/>
            <p:cNvSpPr/>
            <p:nvPr/>
          </p:nvSpPr>
          <p:spPr>
            <a:xfrm>
              <a:off x="139" y="0"/>
              <a:ext cx="2310" cy="541"/>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endParaRPr lang="zh-CN" altLang="en-US" sz="1000" dirty="0">
                <a:latin typeface="微软雅黑" panose="020B0503020204020204" pitchFamily="34" charset="-122"/>
                <a:ea typeface="微软雅黑" panose="020B0503020204020204" pitchFamily="34" charset="-122"/>
              </a:endParaRPr>
            </a:p>
          </p:txBody>
        </p:sp>
        <p:grpSp>
          <p:nvGrpSpPr>
            <p:cNvPr id="82949" name="Group 17"/>
            <p:cNvGrpSpPr/>
            <p:nvPr/>
          </p:nvGrpSpPr>
          <p:grpSpPr>
            <a:xfrm>
              <a:off x="-9" y="37"/>
              <a:ext cx="2459" cy="428"/>
              <a:chOff x="-9" y="-8"/>
              <a:chExt cx="2459" cy="428"/>
            </a:xfrm>
          </p:grpSpPr>
          <p:sp>
            <p:nvSpPr>
              <p:cNvPr id="82950" name="Text Box 10"/>
              <p:cNvSpPr txBox="1"/>
              <p:nvPr/>
            </p:nvSpPr>
            <p:spPr>
              <a:xfrm>
                <a:off x="850" y="153"/>
                <a:ext cx="863" cy="267"/>
              </a:xfrm>
              <a:prstGeom prst="rect">
                <a:avLst/>
              </a:prstGeom>
              <a:solidFill>
                <a:srgbClr val="FFFF99"/>
              </a:solidFill>
              <a:ln w="9525" cap="flat" cmpd="sng">
                <a:solidFill>
                  <a:srgbClr val="000000"/>
                </a:solidFill>
                <a:prstDash val="solid"/>
                <a:miter/>
                <a:headEnd type="none" w="med" len="med"/>
                <a:tailEnd type="none" w="med" len="med"/>
              </a:ln>
            </p:spPr>
            <p:txBody>
              <a:bodyPr anchor="t"/>
              <a:p>
                <a:pPr algn="ctr">
                  <a:lnSpc>
                    <a:spcPct val="13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码变换</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sp>
            <p:nvSpPr>
              <p:cNvPr id="82951" name="Line 11"/>
              <p:cNvSpPr/>
              <p:nvPr/>
            </p:nvSpPr>
            <p:spPr>
              <a:xfrm>
                <a:off x="504" y="288"/>
                <a:ext cx="367" cy="0"/>
              </a:xfrm>
              <a:prstGeom prst="line">
                <a:avLst/>
              </a:prstGeom>
              <a:ln w="28575" cap="flat" cmpd="sng">
                <a:solidFill>
                  <a:srgbClr val="0000FF"/>
                </a:solidFill>
                <a:prstDash val="solid"/>
                <a:round/>
                <a:headEnd type="none" w="med" len="med"/>
                <a:tailEnd type="triangle" w="med" len="med"/>
              </a:ln>
            </p:spPr>
          </p:sp>
          <p:sp>
            <p:nvSpPr>
              <p:cNvPr id="82952" name="Line 12"/>
              <p:cNvSpPr/>
              <p:nvPr/>
            </p:nvSpPr>
            <p:spPr>
              <a:xfrm>
                <a:off x="1743" y="287"/>
                <a:ext cx="367" cy="0"/>
              </a:xfrm>
              <a:prstGeom prst="line">
                <a:avLst/>
              </a:prstGeom>
              <a:ln w="28575" cap="flat" cmpd="sng">
                <a:solidFill>
                  <a:srgbClr val="0000FF"/>
                </a:solidFill>
                <a:prstDash val="solid"/>
                <a:round/>
                <a:headEnd type="none" w="med" len="med"/>
                <a:tailEnd type="triangle" w="med" len="med"/>
              </a:ln>
            </p:spPr>
          </p:sp>
          <p:sp>
            <p:nvSpPr>
              <p:cNvPr id="82953" name="Text Box 13"/>
              <p:cNvSpPr txBox="1"/>
              <p:nvPr/>
            </p:nvSpPr>
            <p:spPr>
              <a:xfrm>
                <a:off x="-9" y="0"/>
                <a:ext cx="927" cy="218"/>
              </a:xfrm>
              <a:prstGeom prst="rect">
                <a:avLst/>
              </a:prstGeom>
              <a:noFill/>
              <a:ln w="9525">
                <a:noFill/>
              </a:ln>
            </p:spPr>
            <p:txBody>
              <a:bodyPr anchor="t"/>
              <a:p>
                <a:pPr algn="just">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  绝对码</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82954" name="Text Box 14"/>
              <p:cNvSpPr txBox="1"/>
              <p:nvPr/>
            </p:nvSpPr>
            <p:spPr>
              <a:xfrm>
                <a:off x="1672" y="-8"/>
                <a:ext cx="778" cy="227"/>
              </a:xfrm>
              <a:prstGeom prst="rect">
                <a:avLst/>
              </a:prstGeom>
              <a:noFill/>
              <a:ln w="9525">
                <a:noFill/>
              </a:ln>
            </p:spPr>
            <p:txBody>
              <a:bodyPr anchor="t"/>
              <a:p>
                <a:pPr algn="just">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相对码</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grpSp>
      </p:grpSp>
      <p:grpSp>
        <p:nvGrpSpPr>
          <p:cNvPr id="83970" name="Group 21"/>
          <p:cNvGrpSpPr/>
          <p:nvPr/>
        </p:nvGrpSpPr>
        <p:grpSpPr>
          <a:xfrm>
            <a:off x="4288155" y="4667250"/>
            <a:ext cx="3140337" cy="891540"/>
            <a:chOff x="0" y="0"/>
            <a:chExt cx="3690" cy="1007"/>
          </a:xfrm>
        </p:grpSpPr>
        <p:sp>
          <p:nvSpPr>
            <p:cNvPr id="83971" name="Text Box 6"/>
            <p:cNvSpPr txBox="1"/>
            <p:nvPr/>
          </p:nvSpPr>
          <p:spPr>
            <a:xfrm>
              <a:off x="2087" y="726"/>
              <a:ext cx="862" cy="281"/>
            </a:xfrm>
            <a:prstGeom prst="rect">
              <a:avLst/>
            </a:prstGeom>
            <a:solidFill>
              <a:srgbClr val="99CCFF"/>
            </a:solidFill>
            <a:ln w="38100"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本地载波</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83972" name="Line 7"/>
            <p:cNvSpPr/>
            <p:nvPr/>
          </p:nvSpPr>
          <p:spPr>
            <a:xfrm flipH="1" flipV="1">
              <a:off x="2540" y="499"/>
              <a:ext cx="0" cy="241"/>
            </a:xfrm>
            <a:prstGeom prst="line">
              <a:avLst/>
            </a:prstGeom>
            <a:ln w="38100" cap="flat" cmpd="sng">
              <a:solidFill>
                <a:srgbClr val="0000FF"/>
              </a:solidFill>
              <a:prstDash val="solid"/>
              <a:round/>
              <a:headEnd type="none" w="med" len="med"/>
              <a:tailEnd type="triangle" w="med" len="med"/>
            </a:ln>
          </p:spPr>
        </p:sp>
        <p:sp>
          <p:nvSpPr>
            <p:cNvPr id="83973" name="Text Box 8"/>
            <p:cNvSpPr txBox="1"/>
            <p:nvPr/>
          </p:nvSpPr>
          <p:spPr>
            <a:xfrm>
              <a:off x="680" y="246"/>
              <a:ext cx="862" cy="281"/>
            </a:xfrm>
            <a:prstGeom prst="rect">
              <a:avLst/>
            </a:prstGeom>
            <a:solidFill>
              <a:srgbClr val="FFCC99"/>
            </a:solidFill>
            <a:ln w="38100" cap="flat" cmpd="sng">
              <a:solidFill>
                <a:schemeClr val="tx1"/>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码变换</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83974" name="Line 9"/>
            <p:cNvSpPr/>
            <p:nvPr/>
          </p:nvSpPr>
          <p:spPr>
            <a:xfrm>
              <a:off x="0" y="363"/>
              <a:ext cx="671" cy="3"/>
            </a:xfrm>
            <a:prstGeom prst="line">
              <a:avLst/>
            </a:prstGeom>
            <a:ln w="38100" cap="flat" cmpd="sng">
              <a:solidFill>
                <a:srgbClr val="0000FF"/>
              </a:solidFill>
              <a:prstDash val="solid"/>
              <a:round/>
              <a:headEnd type="none" w="med" len="med"/>
              <a:tailEnd type="triangle" w="med" len="med"/>
            </a:ln>
          </p:spPr>
        </p:sp>
        <p:sp>
          <p:nvSpPr>
            <p:cNvPr id="83975" name="Line 11"/>
            <p:cNvSpPr/>
            <p:nvPr/>
          </p:nvSpPr>
          <p:spPr>
            <a:xfrm>
              <a:off x="2858" y="363"/>
              <a:ext cx="635" cy="0"/>
            </a:xfrm>
            <a:prstGeom prst="line">
              <a:avLst/>
            </a:prstGeom>
            <a:ln w="38100" cap="flat" cmpd="sng">
              <a:solidFill>
                <a:srgbClr val="0000FF"/>
              </a:solidFill>
              <a:prstDash val="solid"/>
              <a:round/>
              <a:headEnd type="none" w="med" len="med"/>
              <a:tailEnd type="triangle" w="med" len="med"/>
            </a:ln>
          </p:spPr>
        </p:sp>
        <p:sp>
          <p:nvSpPr>
            <p:cNvPr id="83976" name="Text Box 12"/>
            <p:cNvSpPr txBox="1"/>
            <p:nvPr/>
          </p:nvSpPr>
          <p:spPr>
            <a:xfrm>
              <a:off x="2268" y="227"/>
              <a:ext cx="590" cy="261"/>
            </a:xfrm>
            <a:prstGeom prst="rect">
              <a:avLst/>
            </a:prstGeom>
            <a:solidFill>
              <a:srgbClr val="CCFFCC"/>
            </a:solidFill>
            <a:ln w="38100" cap="flat" cmpd="sng">
              <a:solidFill>
                <a:schemeClr val="tx1"/>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相 乘</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sp>
          <p:nvSpPr>
            <p:cNvPr id="83977" name="Line 13"/>
            <p:cNvSpPr/>
            <p:nvPr/>
          </p:nvSpPr>
          <p:spPr>
            <a:xfrm flipV="1">
              <a:off x="1542" y="363"/>
              <a:ext cx="726" cy="3"/>
            </a:xfrm>
            <a:prstGeom prst="line">
              <a:avLst/>
            </a:prstGeom>
            <a:ln w="38100" cap="flat" cmpd="sng">
              <a:solidFill>
                <a:srgbClr val="0000FF"/>
              </a:solidFill>
              <a:prstDash val="solid"/>
              <a:round/>
              <a:headEnd type="none" w="med" len="med"/>
              <a:tailEnd type="triangle" w="med" len="med"/>
            </a:ln>
          </p:spPr>
        </p:sp>
        <p:sp>
          <p:nvSpPr>
            <p:cNvPr id="83978" name="Text Box 18"/>
            <p:cNvSpPr txBox="1"/>
            <p:nvPr/>
          </p:nvSpPr>
          <p:spPr>
            <a:xfrm>
              <a:off x="0" y="0"/>
              <a:ext cx="680" cy="272"/>
            </a:xfrm>
            <a:prstGeom prst="rect">
              <a:avLst/>
            </a:prstGeom>
            <a:noFill/>
            <a:ln w="9525">
              <a:noFill/>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绝对码</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83979" name="Text Box 19"/>
            <p:cNvSpPr txBox="1"/>
            <p:nvPr/>
          </p:nvSpPr>
          <p:spPr>
            <a:xfrm>
              <a:off x="1451" y="0"/>
              <a:ext cx="772" cy="272"/>
            </a:xfrm>
            <a:prstGeom prst="rect">
              <a:avLst/>
            </a:prstGeom>
            <a:noFill/>
            <a:ln w="9525">
              <a:noFill/>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相对码</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83980" name="Text Box 20"/>
            <p:cNvSpPr txBox="1"/>
            <p:nvPr/>
          </p:nvSpPr>
          <p:spPr>
            <a:xfrm>
              <a:off x="2915" y="46"/>
              <a:ext cx="775" cy="272"/>
            </a:xfrm>
            <a:prstGeom prst="rect">
              <a:avLst/>
            </a:prstGeom>
            <a:noFill/>
            <a:ln w="9525">
              <a:noFill/>
            </a:ln>
          </p:spPr>
          <p:txBody>
            <a:bodyPr anchor="t"/>
            <a:p>
              <a:pPr algn="ctr">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e</a:t>
              </a:r>
              <a:r>
                <a:rPr lang="en-US" altLang="zh-CN" sz="1000" b="1" baseline="-25000" dirty="0">
                  <a:solidFill>
                    <a:schemeClr val="tx2"/>
                  </a:solidFill>
                  <a:latin typeface="微软雅黑" panose="020B0503020204020204" pitchFamily="34" charset="-122"/>
                  <a:ea typeface="微软雅黑" panose="020B0503020204020204" pitchFamily="34" charset="-122"/>
                </a:rPr>
                <a:t>2DPSK</a:t>
              </a:r>
              <a:r>
                <a:rPr lang="en-US" altLang="zh-CN" sz="1000" b="1" dirty="0">
                  <a:solidFill>
                    <a:schemeClr val="tx2"/>
                  </a:solidFill>
                  <a:latin typeface="微软雅黑" panose="020B0503020204020204" pitchFamily="34" charset="-122"/>
                  <a:ea typeface="微软雅黑" panose="020B0503020204020204" pitchFamily="34" charset="-122"/>
                </a:rPr>
                <a:t>(t)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grpSp>
      <p:grpSp>
        <p:nvGrpSpPr>
          <p:cNvPr id="87043" name="Group 34"/>
          <p:cNvGrpSpPr/>
          <p:nvPr/>
        </p:nvGrpSpPr>
        <p:grpSpPr>
          <a:xfrm>
            <a:off x="3801745" y="5756275"/>
            <a:ext cx="5104130" cy="840105"/>
            <a:chOff x="0" y="0"/>
            <a:chExt cx="5444" cy="1179"/>
          </a:xfrm>
        </p:grpSpPr>
        <p:grpSp>
          <p:nvGrpSpPr>
            <p:cNvPr id="87044" name="Group 26"/>
            <p:cNvGrpSpPr/>
            <p:nvPr/>
          </p:nvGrpSpPr>
          <p:grpSpPr>
            <a:xfrm>
              <a:off x="0" y="272"/>
              <a:ext cx="5444" cy="907"/>
              <a:chOff x="0" y="0"/>
              <a:chExt cx="5061" cy="907"/>
            </a:xfrm>
          </p:grpSpPr>
          <p:sp>
            <p:nvSpPr>
              <p:cNvPr id="87045" name="Text Box 8"/>
              <p:cNvSpPr txBox="1"/>
              <p:nvPr/>
            </p:nvSpPr>
            <p:spPr>
              <a:xfrm>
                <a:off x="1225" y="635"/>
                <a:ext cx="718" cy="272"/>
              </a:xfrm>
              <a:prstGeom prst="rect">
                <a:avLst/>
              </a:prstGeom>
              <a:solidFill>
                <a:srgbClr val="00FFFF"/>
              </a:solidFill>
              <a:ln w="9525" cap="flat" cmpd="sng">
                <a:solidFill>
                  <a:srgbClr val="000000"/>
                </a:solidFill>
                <a:prstDash val="solid"/>
                <a:miter/>
                <a:headEnd type="none" w="med" len="med"/>
                <a:tailEnd type="none" w="med" len="med"/>
              </a:ln>
            </p:spPr>
            <p:txBody>
              <a:bodyPr anchor="t"/>
              <a:p>
                <a:pPr algn="just">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本地载波</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87046" name="Line 10"/>
              <p:cNvSpPr/>
              <p:nvPr/>
            </p:nvSpPr>
            <p:spPr>
              <a:xfrm>
                <a:off x="2795" y="155"/>
                <a:ext cx="282" cy="0"/>
              </a:xfrm>
              <a:prstGeom prst="line">
                <a:avLst/>
              </a:prstGeom>
              <a:ln w="38100" cap="flat" cmpd="sng">
                <a:solidFill>
                  <a:srgbClr val="0000FF"/>
                </a:solidFill>
                <a:prstDash val="solid"/>
                <a:round/>
                <a:headEnd type="none" w="med" len="med"/>
                <a:tailEnd type="triangle" w="med" len="med"/>
              </a:ln>
            </p:spPr>
          </p:sp>
          <p:sp>
            <p:nvSpPr>
              <p:cNvPr id="87047" name="Line 11"/>
              <p:cNvSpPr/>
              <p:nvPr/>
            </p:nvSpPr>
            <p:spPr>
              <a:xfrm flipV="1">
                <a:off x="1542" y="301"/>
                <a:ext cx="4" cy="334"/>
              </a:xfrm>
              <a:prstGeom prst="line">
                <a:avLst/>
              </a:prstGeom>
              <a:ln w="38100" cap="flat" cmpd="sng">
                <a:solidFill>
                  <a:srgbClr val="0000FF"/>
                </a:solidFill>
                <a:prstDash val="solid"/>
                <a:round/>
                <a:headEnd type="none" w="med" len="med"/>
                <a:tailEnd type="triangle" w="med" len="med"/>
              </a:ln>
            </p:spPr>
          </p:sp>
          <p:sp>
            <p:nvSpPr>
              <p:cNvPr id="87048" name="Text Box 13"/>
              <p:cNvSpPr txBox="1"/>
              <p:nvPr/>
            </p:nvSpPr>
            <p:spPr>
              <a:xfrm>
                <a:off x="1265" y="0"/>
                <a:ext cx="546" cy="309"/>
              </a:xfrm>
              <a:prstGeom prst="rect">
                <a:avLst/>
              </a:prstGeom>
              <a:solidFill>
                <a:srgbClr val="CC99FF"/>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相 乘</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sp>
            <p:nvSpPr>
              <p:cNvPr id="87049" name="Text Box 15"/>
              <p:cNvSpPr txBox="1"/>
              <p:nvPr/>
            </p:nvSpPr>
            <p:spPr>
              <a:xfrm>
                <a:off x="282" y="0"/>
                <a:ext cx="700" cy="309"/>
              </a:xfrm>
              <a:prstGeom prst="rect">
                <a:avLst/>
              </a:prstGeom>
              <a:solidFill>
                <a:srgbClr val="CCFFFF"/>
              </a:solidFill>
              <a:ln w="9525" cap="flat" cmpd="sng">
                <a:solidFill>
                  <a:srgbClr val="000000"/>
                </a:solidFill>
                <a:prstDash val="solid"/>
                <a:miter/>
                <a:headEnd type="none" w="med" len="med"/>
                <a:tailEnd type="none" w="med" len="med"/>
              </a:ln>
            </p:spPr>
            <p:txBody>
              <a:bodyPr anchor="t"/>
              <a:p>
                <a:pPr algn="just">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带通滤波</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87050" name="Line 16"/>
              <p:cNvSpPr/>
              <p:nvPr/>
            </p:nvSpPr>
            <p:spPr>
              <a:xfrm>
                <a:off x="0" y="155"/>
                <a:ext cx="282" cy="0"/>
              </a:xfrm>
              <a:prstGeom prst="line">
                <a:avLst/>
              </a:prstGeom>
              <a:ln w="38100" cap="flat" cmpd="sng">
                <a:solidFill>
                  <a:srgbClr val="0000FF"/>
                </a:solidFill>
                <a:prstDash val="solid"/>
                <a:round/>
                <a:headEnd type="none" w="med" len="med"/>
                <a:tailEnd type="triangle" w="med" len="med"/>
              </a:ln>
            </p:spPr>
          </p:sp>
          <p:sp>
            <p:nvSpPr>
              <p:cNvPr id="87051" name="Text Box 17"/>
              <p:cNvSpPr txBox="1"/>
              <p:nvPr/>
            </p:nvSpPr>
            <p:spPr>
              <a:xfrm>
                <a:off x="2084" y="0"/>
                <a:ext cx="702" cy="309"/>
              </a:xfrm>
              <a:prstGeom prst="rect">
                <a:avLst/>
              </a:prstGeom>
              <a:solidFill>
                <a:srgbClr val="CCFFCC"/>
              </a:solidFill>
              <a:ln w="9525" cap="flat" cmpd="sng">
                <a:solidFill>
                  <a:srgbClr val="000000"/>
                </a:solidFill>
                <a:prstDash val="solid"/>
                <a:miter/>
                <a:headEnd type="none" w="med" len="med"/>
                <a:tailEnd type="none" w="med" len="med"/>
              </a:ln>
            </p:spPr>
            <p:txBody>
              <a:bodyPr anchor="t"/>
              <a:p>
                <a:pPr algn="just">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低通滤波</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87052" name="Text Box 18"/>
              <p:cNvSpPr txBox="1"/>
              <p:nvPr/>
            </p:nvSpPr>
            <p:spPr>
              <a:xfrm>
                <a:off x="3077" y="0"/>
                <a:ext cx="721" cy="309"/>
              </a:xfrm>
              <a:prstGeom prst="rect">
                <a:avLst/>
              </a:prstGeom>
              <a:solidFill>
                <a:srgbClr val="99CCFF"/>
              </a:solidFill>
              <a:ln w="9525" cap="flat" cmpd="sng">
                <a:solidFill>
                  <a:srgbClr val="000000"/>
                </a:solidFill>
                <a:prstDash val="solid"/>
                <a:miter/>
                <a:headEnd type="none" w="med" len="med"/>
                <a:tailEnd type="none" w="med" len="med"/>
              </a:ln>
            </p:spPr>
            <p:txBody>
              <a:bodyPr anchor="t"/>
              <a:p>
                <a:pPr algn="just">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抽样判决</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87053" name="Line 19"/>
              <p:cNvSpPr/>
              <p:nvPr/>
            </p:nvSpPr>
            <p:spPr>
              <a:xfrm>
                <a:off x="993" y="155"/>
                <a:ext cx="281" cy="0"/>
              </a:xfrm>
              <a:prstGeom prst="line">
                <a:avLst/>
              </a:prstGeom>
              <a:ln w="38100" cap="flat" cmpd="sng">
                <a:solidFill>
                  <a:srgbClr val="0000FF"/>
                </a:solidFill>
                <a:prstDash val="solid"/>
                <a:round/>
                <a:headEnd type="none" w="med" len="med"/>
                <a:tailEnd type="triangle" w="med" len="med"/>
              </a:ln>
            </p:spPr>
          </p:sp>
          <p:sp>
            <p:nvSpPr>
              <p:cNvPr id="87054" name="Line 20"/>
              <p:cNvSpPr/>
              <p:nvPr/>
            </p:nvSpPr>
            <p:spPr>
              <a:xfrm>
                <a:off x="1812" y="155"/>
                <a:ext cx="282" cy="0"/>
              </a:xfrm>
              <a:prstGeom prst="line">
                <a:avLst/>
              </a:prstGeom>
              <a:ln w="38100" cap="flat" cmpd="sng">
                <a:solidFill>
                  <a:srgbClr val="0000FF"/>
                </a:solidFill>
                <a:prstDash val="solid"/>
                <a:round/>
                <a:headEnd type="none" w="med" len="med"/>
                <a:tailEnd type="triangle" w="med" len="med"/>
              </a:ln>
            </p:spPr>
          </p:sp>
          <p:sp>
            <p:nvSpPr>
              <p:cNvPr id="87055" name="Line 21"/>
              <p:cNvSpPr/>
              <p:nvPr/>
            </p:nvSpPr>
            <p:spPr>
              <a:xfrm>
                <a:off x="3796" y="155"/>
                <a:ext cx="282" cy="0"/>
              </a:xfrm>
              <a:prstGeom prst="line">
                <a:avLst/>
              </a:prstGeom>
              <a:ln w="28575" cap="flat" cmpd="sng">
                <a:solidFill>
                  <a:srgbClr val="0000FF"/>
                </a:solidFill>
                <a:prstDash val="solid"/>
                <a:round/>
                <a:headEnd type="none" w="med" len="med"/>
                <a:tailEnd type="triangle" w="med" len="med"/>
              </a:ln>
            </p:spPr>
          </p:sp>
          <p:sp>
            <p:nvSpPr>
              <p:cNvPr id="87056" name="Text Box 22"/>
              <p:cNvSpPr txBox="1"/>
              <p:nvPr/>
            </p:nvSpPr>
            <p:spPr>
              <a:xfrm>
                <a:off x="4068" y="0"/>
                <a:ext cx="702" cy="309"/>
              </a:xfrm>
              <a:prstGeom prst="rect">
                <a:avLst/>
              </a:prstGeom>
              <a:solidFill>
                <a:srgbClr val="FFCC99"/>
              </a:solidFill>
              <a:ln w="9525"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码反变换</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87057" name="Line 23"/>
              <p:cNvSpPr/>
              <p:nvPr/>
            </p:nvSpPr>
            <p:spPr>
              <a:xfrm>
                <a:off x="4779" y="155"/>
                <a:ext cx="282" cy="0"/>
              </a:xfrm>
              <a:prstGeom prst="line">
                <a:avLst/>
              </a:prstGeom>
              <a:ln w="28575" cap="flat" cmpd="sng">
                <a:solidFill>
                  <a:srgbClr val="0000FF"/>
                </a:solidFill>
                <a:prstDash val="solid"/>
                <a:round/>
                <a:headEnd type="none" w="med" len="med"/>
                <a:tailEnd type="triangle" w="med" len="med"/>
              </a:ln>
            </p:spPr>
          </p:sp>
          <p:sp>
            <p:nvSpPr>
              <p:cNvPr id="87058" name="Text Box 24"/>
              <p:cNvSpPr txBox="1"/>
              <p:nvPr/>
            </p:nvSpPr>
            <p:spPr>
              <a:xfrm>
                <a:off x="3039" y="635"/>
                <a:ext cx="718" cy="272"/>
              </a:xfrm>
              <a:prstGeom prst="rect">
                <a:avLst/>
              </a:prstGeom>
              <a:solidFill>
                <a:srgbClr val="C0C0C0"/>
              </a:solidFill>
              <a:ln w="9525" cap="flat" cmpd="sng">
                <a:solidFill>
                  <a:srgbClr val="000000"/>
                </a:solidFill>
                <a:prstDash val="solid"/>
                <a:miter/>
                <a:headEnd type="none" w="med" len="med"/>
                <a:tailEnd type="none" w="med" len="med"/>
              </a:ln>
            </p:spPr>
            <p:txBody>
              <a:bodyPr anchor="t"/>
              <a:p>
                <a:pPr algn="just">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定时脉冲</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87059" name="Line 25"/>
              <p:cNvSpPr/>
              <p:nvPr/>
            </p:nvSpPr>
            <p:spPr>
              <a:xfrm flipV="1">
                <a:off x="3402" y="317"/>
                <a:ext cx="0" cy="318"/>
              </a:xfrm>
              <a:prstGeom prst="line">
                <a:avLst/>
              </a:prstGeom>
              <a:ln w="28575" cap="flat" cmpd="sng">
                <a:solidFill>
                  <a:srgbClr val="0000FF"/>
                </a:solidFill>
                <a:prstDash val="solid"/>
                <a:round/>
                <a:headEnd type="none" w="med" len="med"/>
                <a:tailEnd type="triangle" w="med" len="med"/>
              </a:ln>
            </p:spPr>
          </p:sp>
        </p:grpSp>
        <p:sp>
          <p:nvSpPr>
            <p:cNvPr id="87060" name="Rectangle 27"/>
            <p:cNvSpPr/>
            <p:nvPr/>
          </p:nvSpPr>
          <p:spPr>
            <a:xfrm>
              <a:off x="0" y="0"/>
              <a:ext cx="61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sz="1000" b="1" dirty="0">
                  <a:latin typeface="微软雅黑" panose="020B0503020204020204" pitchFamily="34" charset="-122"/>
                  <a:ea typeface="微软雅黑" panose="020B0503020204020204" pitchFamily="34" charset="-122"/>
                </a:rPr>
                <a:t>e</a:t>
              </a:r>
              <a:r>
                <a:rPr lang="en-US" altLang="zh-CN" sz="1000" b="1" baseline="-25000" dirty="0">
                  <a:latin typeface="微软雅黑" panose="020B0503020204020204" pitchFamily="34" charset="-122"/>
                  <a:ea typeface="微软雅黑" panose="020B0503020204020204" pitchFamily="34" charset="-122"/>
                </a:rPr>
                <a:t>2DPSK</a:t>
              </a:r>
              <a:r>
                <a:rPr lang="en-US" altLang="zh-CN" sz="1000" b="1" dirty="0">
                  <a:latin typeface="微软雅黑" panose="020B0503020204020204" pitchFamily="34" charset="-122"/>
                  <a:ea typeface="微软雅黑" panose="020B0503020204020204" pitchFamily="34" charset="-122"/>
                </a:rPr>
                <a:t>(t)</a:t>
              </a:r>
              <a:endParaRPr lang="en-US" altLang="zh-CN" sz="1000" b="1" dirty="0">
                <a:latin typeface="微软雅黑" panose="020B0503020204020204" pitchFamily="34" charset="-122"/>
                <a:ea typeface="微软雅黑" panose="020B0503020204020204" pitchFamily="34" charset="-122"/>
              </a:endParaRPr>
            </a:p>
          </p:txBody>
        </p:sp>
        <p:sp>
          <p:nvSpPr>
            <p:cNvPr id="87061" name="Rectangle 28"/>
            <p:cNvSpPr/>
            <p:nvPr/>
          </p:nvSpPr>
          <p:spPr>
            <a:xfrm>
              <a:off x="1044" y="136"/>
              <a:ext cx="27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sz="1000" b="1" dirty="0">
                  <a:latin typeface="微软雅黑" panose="020B0503020204020204" pitchFamily="34" charset="-122"/>
                  <a:ea typeface="微软雅黑" panose="020B0503020204020204" pitchFamily="34" charset="-122"/>
                </a:rPr>
                <a:t>a</a:t>
              </a:r>
              <a:endParaRPr lang="en-US" altLang="zh-CN" sz="1000" b="1" dirty="0">
                <a:latin typeface="微软雅黑" panose="020B0503020204020204" pitchFamily="34" charset="-122"/>
                <a:ea typeface="微软雅黑" panose="020B0503020204020204" pitchFamily="34" charset="-122"/>
              </a:endParaRPr>
            </a:p>
          </p:txBody>
        </p:sp>
        <p:sp>
          <p:nvSpPr>
            <p:cNvPr id="87062" name="Rectangle 29"/>
            <p:cNvSpPr/>
            <p:nvPr/>
          </p:nvSpPr>
          <p:spPr>
            <a:xfrm>
              <a:off x="1679" y="635"/>
              <a:ext cx="27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sz="1000" b="1" dirty="0">
                  <a:latin typeface="微软雅黑" panose="020B0503020204020204" pitchFamily="34" charset="-122"/>
                  <a:ea typeface="微软雅黑" panose="020B0503020204020204" pitchFamily="34" charset="-122"/>
                </a:rPr>
                <a:t>b</a:t>
              </a:r>
              <a:endParaRPr lang="en-US" altLang="zh-CN" sz="1000" b="1" dirty="0">
                <a:latin typeface="微软雅黑" panose="020B0503020204020204" pitchFamily="34" charset="-122"/>
                <a:ea typeface="微软雅黑" panose="020B0503020204020204" pitchFamily="34" charset="-122"/>
              </a:endParaRPr>
            </a:p>
          </p:txBody>
        </p:sp>
        <p:sp>
          <p:nvSpPr>
            <p:cNvPr id="87063" name="Rectangle 30"/>
            <p:cNvSpPr/>
            <p:nvPr/>
          </p:nvSpPr>
          <p:spPr>
            <a:xfrm>
              <a:off x="1951" y="136"/>
              <a:ext cx="27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sz="1000" b="1" dirty="0">
                  <a:latin typeface="微软雅黑" panose="020B0503020204020204" pitchFamily="34" charset="-122"/>
                  <a:ea typeface="微软雅黑" panose="020B0503020204020204" pitchFamily="34" charset="-122"/>
                </a:rPr>
                <a:t>c</a:t>
              </a:r>
              <a:endParaRPr lang="en-US" altLang="zh-CN" sz="1000" b="1" dirty="0">
                <a:latin typeface="微软雅黑" panose="020B0503020204020204" pitchFamily="34" charset="-122"/>
                <a:ea typeface="微软雅黑" panose="020B0503020204020204" pitchFamily="34" charset="-122"/>
              </a:endParaRPr>
            </a:p>
          </p:txBody>
        </p:sp>
        <p:sp>
          <p:nvSpPr>
            <p:cNvPr id="87064" name="Rectangle 31"/>
            <p:cNvSpPr/>
            <p:nvPr/>
          </p:nvSpPr>
          <p:spPr>
            <a:xfrm>
              <a:off x="2994" y="136"/>
              <a:ext cx="27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sz="1000" b="1" dirty="0">
                  <a:latin typeface="微软雅黑" panose="020B0503020204020204" pitchFamily="34" charset="-122"/>
                  <a:ea typeface="微软雅黑" panose="020B0503020204020204" pitchFamily="34" charset="-122"/>
                </a:rPr>
                <a:t>d</a:t>
              </a:r>
              <a:endParaRPr lang="en-US" altLang="zh-CN" sz="1000" b="1" dirty="0">
                <a:latin typeface="微软雅黑" panose="020B0503020204020204" pitchFamily="34" charset="-122"/>
                <a:ea typeface="微软雅黑" panose="020B0503020204020204" pitchFamily="34" charset="-122"/>
              </a:endParaRPr>
            </a:p>
          </p:txBody>
        </p:sp>
        <p:sp>
          <p:nvSpPr>
            <p:cNvPr id="87065" name="Rectangle 32"/>
            <p:cNvSpPr/>
            <p:nvPr/>
          </p:nvSpPr>
          <p:spPr>
            <a:xfrm>
              <a:off x="4083" y="136"/>
              <a:ext cx="27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sz="1000" b="1" dirty="0">
                  <a:latin typeface="微软雅黑" panose="020B0503020204020204" pitchFamily="34" charset="-122"/>
                  <a:ea typeface="微软雅黑" panose="020B0503020204020204" pitchFamily="34" charset="-122"/>
                </a:rPr>
                <a:t>e</a:t>
              </a:r>
              <a:endParaRPr lang="en-US" altLang="zh-CN" sz="1000" b="1" dirty="0">
                <a:latin typeface="微软雅黑" panose="020B0503020204020204" pitchFamily="34" charset="-122"/>
                <a:ea typeface="微软雅黑" panose="020B0503020204020204" pitchFamily="34" charset="-122"/>
              </a:endParaRPr>
            </a:p>
          </p:txBody>
        </p:sp>
        <p:sp>
          <p:nvSpPr>
            <p:cNvPr id="87066" name="Rectangle 33"/>
            <p:cNvSpPr/>
            <p:nvPr/>
          </p:nvSpPr>
          <p:spPr>
            <a:xfrm>
              <a:off x="5126" y="136"/>
              <a:ext cx="27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sz="1000" b="1" dirty="0">
                  <a:latin typeface="微软雅黑" panose="020B0503020204020204" pitchFamily="34" charset="-122"/>
                  <a:ea typeface="微软雅黑" panose="020B0503020204020204" pitchFamily="34" charset="-122"/>
                </a:rPr>
                <a:t>f</a:t>
              </a:r>
              <a:endParaRPr lang="en-US" altLang="zh-CN" sz="1000" b="1" dirty="0">
                <a:latin typeface="微软雅黑" panose="020B0503020204020204" pitchFamily="34" charset="-122"/>
                <a:ea typeface="微软雅黑" panose="020B0503020204020204" pitchFamily="34" charset="-122"/>
              </a:endParaRPr>
            </a:p>
          </p:txBody>
        </p:sp>
      </p:grpSp>
      <p:graphicFrame>
        <p:nvGraphicFramePr>
          <p:cNvPr id="71684" name="Object 4"/>
          <p:cNvGraphicFramePr/>
          <p:nvPr/>
        </p:nvGraphicFramePr>
        <p:xfrm>
          <a:off x="129540" y="5798185"/>
          <a:ext cx="3440430" cy="756285"/>
        </p:xfrm>
        <a:graphic>
          <a:graphicData uri="http://schemas.openxmlformats.org/presentationml/2006/ole">
            <mc:AlternateContent xmlns:mc="http://schemas.openxmlformats.org/markup-compatibility/2006">
              <mc:Choice xmlns:v="urn:schemas-microsoft-com:vml" Requires="v">
                <p:oleObj spid="_x0000_s3223" name="" r:id="rId3" imgW="4363720" imgH="833120" progId="Visio.Drawing.11">
                  <p:embed/>
                </p:oleObj>
              </mc:Choice>
              <mc:Fallback>
                <p:oleObj name="" r:id="rId3" imgW="4363720" imgH="833120" progId="Visio.Drawing.11">
                  <p:embed/>
                  <p:pic>
                    <p:nvPicPr>
                      <p:cNvPr id="0" name="图片 3222"/>
                      <p:cNvPicPr/>
                      <p:nvPr/>
                    </p:nvPicPr>
                    <p:blipFill>
                      <a:blip r:embed="rId4"/>
                      <a:stretch>
                        <a:fillRect/>
                      </a:stretch>
                    </p:blipFill>
                    <p:spPr>
                      <a:xfrm>
                        <a:off x="129540" y="5798185"/>
                        <a:ext cx="3440430" cy="756285"/>
                      </a:xfrm>
                      <a:prstGeom prst="rect">
                        <a:avLst/>
                      </a:prstGeom>
                      <a:solidFill>
                        <a:srgbClr val="CCFFFF"/>
                      </a:solidFill>
                      <a:ln w="9525" cap="flat" cmpd="sng">
                        <a:solidFill>
                          <a:schemeClr val="tx1"/>
                        </a:solidFill>
                        <a:prstDash val="solid"/>
                        <a:miter/>
                        <a:headEnd type="none" w="med" len="med"/>
                        <a:tailEnd type="none" w="med" len="med"/>
                      </a:ln>
                    </p:spPr>
                  </p:pic>
                </p:oleObj>
              </mc:Fallback>
            </mc:AlternateContent>
          </a:graphicData>
        </a:graphic>
      </p:graphicFrame>
      <p:grpSp>
        <p:nvGrpSpPr>
          <p:cNvPr id="13" name="Group 12"/>
          <p:cNvGrpSpPr/>
          <p:nvPr/>
        </p:nvGrpSpPr>
        <p:grpSpPr>
          <a:xfrm>
            <a:off x="6674485" y="2099945"/>
            <a:ext cx="2195830" cy="683895"/>
            <a:chOff x="-5" y="2"/>
            <a:chExt cx="2790" cy="769"/>
          </a:xfrm>
        </p:grpSpPr>
        <p:sp>
          <p:nvSpPr>
            <p:cNvPr id="3" name="Rectangle 4"/>
            <p:cNvSpPr/>
            <p:nvPr/>
          </p:nvSpPr>
          <p:spPr>
            <a:xfrm>
              <a:off x="-5" y="2"/>
              <a:ext cx="2790" cy="769"/>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nSpc>
                  <a:spcPct val="70000"/>
                </a:lnSpc>
              </a:pPr>
              <a:r>
                <a:rPr lang="en-US" altLang="zh-CN" sz="1400" dirty="0">
                  <a:solidFill>
                    <a:schemeClr val="tx2"/>
                  </a:solidFill>
                  <a:latin typeface="微软雅黑" panose="020B0503020204020204" pitchFamily="34" charset="-122"/>
                  <a:ea typeface="微软雅黑" panose="020B0503020204020204" pitchFamily="34" charset="-122"/>
                </a:rPr>
                <a:t> </a:t>
              </a:r>
              <a:endParaRPr lang="en-US" altLang="zh-CN" sz="1400" dirty="0">
                <a:solidFill>
                  <a:schemeClr val="tx2"/>
                </a:solidFill>
                <a:latin typeface="微软雅黑" panose="020B0503020204020204" pitchFamily="34" charset="-122"/>
                <a:ea typeface="微软雅黑" panose="020B0503020204020204" pitchFamily="34" charset="-122"/>
              </a:endParaRPr>
            </a:p>
            <a:p>
              <a:pPr>
                <a:lnSpc>
                  <a:spcPct val="70000"/>
                </a:lnSpc>
              </a:pPr>
              <a:endParaRPr lang="en-US" altLang="zh-CN" sz="1400" dirty="0">
                <a:solidFill>
                  <a:schemeClr val="tx2"/>
                </a:solidFill>
                <a:latin typeface="微软雅黑" panose="020B0503020204020204" pitchFamily="34" charset="-122"/>
                <a:ea typeface="微软雅黑" panose="020B0503020204020204" pitchFamily="34" charset="-122"/>
              </a:endParaRPr>
            </a:p>
            <a:p>
              <a:pPr>
                <a:lnSpc>
                  <a:spcPct val="70000"/>
                </a:lnSpc>
              </a:pPr>
              <a:r>
                <a:rPr lang="en-US" altLang="zh-CN" sz="1400" dirty="0">
                  <a:solidFill>
                    <a:schemeClr val="tx2"/>
                  </a:solidFill>
                  <a:latin typeface="微软雅黑" panose="020B0503020204020204" pitchFamily="34" charset="-122"/>
                  <a:ea typeface="微软雅黑" panose="020B0503020204020204" pitchFamily="34" charset="-122"/>
                </a:rPr>
                <a:t>   a</a:t>
              </a:r>
              <a:endParaRPr lang="en-US" altLang="zh-CN" sz="1400" dirty="0">
                <a:solidFill>
                  <a:schemeClr val="tx2"/>
                </a:solidFill>
                <a:latin typeface="微软雅黑" panose="020B0503020204020204" pitchFamily="34" charset="-122"/>
                <a:ea typeface="微软雅黑" panose="020B0503020204020204" pitchFamily="34" charset="-122"/>
              </a:endParaRPr>
            </a:p>
            <a:p>
              <a:pPr>
                <a:lnSpc>
                  <a:spcPct val="70000"/>
                </a:lnSpc>
              </a:pPr>
              <a:r>
                <a:rPr lang="en-US" altLang="zh-CN" sz="1400" dirty="0">
                  <a:solidFill>
                    <a:schemeClr val="tx2"/>
                  </a:solidFill>
                  <a:latin typeface="微软雅黑" panose="020B0503020204020204" pitchFamily="34" charset="-122"/>
                  <a:ea typeface="微软雅黑" panose="020B0503020204020204" pitchFamily="34" charset="-122"/>
                </a:rPr>
                <a:t>                                    c</a:t>
              </a:r>
              <a:endParaRPr lang="en-US" altLang="zh-CN" sz="1400" dirty="0">
                <a:solidFill>
                  <a:schemeClr val="tx2"/>
                </a:solidFill>
                <a:latin typeface="微软雅黑" panose="020B0503020204020204" pitchFamily="34" charset="-122"/>
                <a:ea typeface="微软雅黑" panose="020B0503020204020204" pitchFamily="34" charset="-122"/>
              </a:endParaRPr>
            </a:p>
            <a:p>
              <a:pPr>
                <a:lnSpc>
                  <a:spcPct val="70000"/>
                </a:lnSpc>
              </a:pPr>
              <a:r>
                <a:rPr lang="en-US" altLang="zh-CN" sz="1400" dirty="0">
                  <a:solidFill>
                    <a:schemeClr val="tx2"/>
                  </a:solidFill>
                  <a:latin typeface="微软雅黑" panose="020B0503020204020204" pitchFamily="34" charset="-122"/>
                  <a:ea typeface="微软雅黑" panose="020B0503020204020204" pitchFamily="34" charset="-122"/>
                </a:rPr>
                <a:t>                     b</a:t>
              </a:r>
              <a:endParaRPr lang="en-US" altLang="zh-CN" sz="1400" dirty="0">
                <a:solidFill>
                  <a:schemeClr val="tx2"/>
                </a:solidFill>
                <a:latin typeface="微软雅黑" panose="020B0503020204020204" pitchFamily="34" charset="-122"/>
                <a:ea typeface="微软雅黑" panose="020B0503020204020204" pitchFamily="34" charset="-122"/>
              </a:endParaRPr>
            </a:p>
            <a:p>
              <a:pPr>
                <a:lnSpc>
                  <a:spcPct val="70000"/>
                </a:lnSpc>
              </a:pPr>
              <a:endParaRPr lang="en-US" altLang="zh-CN" sz="1400" dirty="0">
                <a:solidFill>
                  <a:schemeClr val="tx2"/>
                </a:solidFill>
                <a:latin typeface="微软雅黑" panose="020B0503020204020204" pitchFamily="34" charset="-122"/>
                <a:ea typeface="微软雅黑" panose="020B0503020204020204" pitchFamily="34" charset="-122"/>
              </a:endParaRPr>
            </a:p>
            <a:p>
              <a:pPr>
                <a:lnSpc>
                  <a:spcPct val="80000"/>
                </a:lnSpc>
              </a:pPr>
              <a:endParaRPr lang="en-US" altLang="zh-CN" sz="1400" dirty="0">
                <a:solidFill>
                  <a:schemeClr val="tx2"/>
                </a:solidFill>
                <a:latin typeface="微软雅黑" panose="020B0503020204020204" pitchFamily="34" charset="-122"/>
                <a:ea typeface="微软雅黑" panose="020B0503020204020204" pitchFamily="34" charset="-122"/>
              </a:endParaRPr>
            </a:p>
          </p:txBody>
        </p:sp>
        <p:sp>
          <p:nvSpPr>
            <p:cNvPr id="88134" name="Rectangle 5"/>
            <p:cNvSpPr/>
            <p:nvPr/>
          </p:nvSpPr>
          <p:spPr>
            <a:xfrm>
              <a:off x="590" y="499"/>
              <a:ext cx="862" cy="272"/>
            </a:xfrm>
            <a:prstGeom prst="rect">
              <a:avLst/>
            </a:prstGeom>
            <a:solidFill>
              <a:srgbClr val="FF99CC"/>
            </a:solidFill>
            <a:ln w="28575" cap="flat" cmpd="sng">
              <a:solidFill>
                <a:schemeClr val="tx1"/>
              </a:solidFill>
              <a:prstDash val="solid"/>
              <a:miter/>
              <a:headEnd type="none" w="med" len="med"/>
              <a:tailEnd type="none" w="med" len="med"/>
            </a:ln>
          </p:spPr>
          <p:txBody>
            <a:bodyPr wrap="none" anchor="ctr"/>
            <a:p>
              <a:pPr algn="ctr"/>
              <a:r>
                <a:rPr lang="zh-CN" altLang="en-US" sz="1400" dirty="0">
                  <a:latin typeface="微软雅黑" panose="020B0503020204020204" pitchFamily="34" charset="-122"/>
                  <a:ea typeface="微软雅黑" panose="020B0503020204020204" pitchFamily="34" charset="-122"/>
                </a:rPr>
                <a:t>延迟</a:t>
              </a:r>
              <a:r>
                <a:rPr lang="en-US" altLang="zh-CN" sz="1400" dirty="0">
                  <a:latin typeface="微软雅黑" panose="020B0503020204020204" pitchFamily="34" charset="-122"/>
                  <a:ea typeface="微软雅黑" panose="020B0503020204020204" pitchFamily="34" charset="-122"/>
                </a:rPr>
                <a:t>T</a:t>
              </a:r>
              <a:r>
                <a:rPr lang="en-US" altLang="zh-CN" sz="1400" baseline="-25000" dirty="0">
                  <a:latin typeface="微软雅黑" panose="020B0503020204020204" pitchFamily="34" charset="-122"/>
                  <a:ea typeface="微软雅黑" panose="020B0503020204020204" pitchFamily="34" charset="-122"/>
                </a:rPr>
                <a:t>s</a:t>
              </a:r>
              <a:endParaRPr lang="en-US" altLang="zh-CN" sz="1400" dirty="0">
                <a:latin typeface="微软雅黑" panose="020B0503020204020204" pitchFamily="34" charset="-122"/>
                <a:ea typeface="微软雅黑" panose="020B0503020204020204" pitchFamily="34" charset="-122"/>
              </a:endParaRPr>
            </a:p>
          </p:txBody>
        </p:sp>
        <p:sp>
          <p:nvSpPr>
            <p:cNvPr id="88135" name="Rectangle 6"/>
            <p:cNvSpPr/>
            <p:nvPr/>
          </p:nvSpPr>
          <p:spPr>
            <a:xfrm>
              <a:off x="1679" y="136"/>
              <a:ext cx="453" cy="635"/>
            </a:xfrm>
            <a:prstGeom prst="rect">
              <a:avLst/>
            </a:prstGeom>
            <a:solidFill>
              <a:srgbClr val="00FFFF"/>
            </a:solidFill>
            <a:ln w="28575" cap="flat" cmpd="sng">
              <a:solidFill>
                <a:schemeClr val="tx1"/>
              </a:solidFill>
              <a:prstDash val="solid"/>
              <a:miter/>
              <a:headEnd type="none" w="med" len="med"/>
              <a:tailEnd type="none" w="med" len="med"/>
            </a:ln>
          </p:spPr>
          <p:txBody>
            <a:bodyPr wrap="none" anchor="ctr"/>
            <a:p>
              <a:pPr algn="ctr"/>
              <a:r>
                <a:rPr lang="en-US"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88136" name="Line 7"/>
            <p:cNvSpPr/>
            <p:nvPr/>
          </p:nvSpPr>
          <p:spPr>
            <a:xfrm>
              <a:off x="91" y="227"/>
              <a:ext cx="1588" cy="0"/>
            </a:xfrm>
            <a:prstGeom prst="line">
              <a:avLst/>
            </a:prstGeom>
            <a:ln w="38100" cap="flat" cmpd="sng">
              <a:solidFill>
                <a:schemeClr val="tx1"/>
              </a:solidFill>
              <a:prstDash val="solid"/>
              <a:round/>
              <a:headEnd type="none" w="med" len="med"/>
              <a:tailEnd type="triangle" w="med" len="med"/>
            </a:ln>
          </p:spPr>
        </p:sp>
        <p:sp>
          <p:nvSpPr>
            <p:cNvPr id="88137" name="Line 8"/>
            <p:cNvSpPr/>
            <p:nvPr/>
          </p:nvSpPr>
          <p:spPr>
            <a:xfrm>
              <a:off x="363" y="227"/>
              <a:ext cx="0" cy="408"/>
            </a:xfrm>
            <a:prstGeom prst="line">
              <a:avLst/>
            </a:prstGeom>
            <a:ln w="38100" cap="flat" cmpd="sng">
              <a:solidFill>
                <a:schemeClr val="tx1"/>
              </a:solidFill>
              <a:prstDash val="solid"/>
              <a:round/>
              <a:headEnd type="none" w="med" len="med"/>
              <a:tailEnd type="none" w="med" len="med"/>
            </a:ln>
          </p:spPr>
        </p:sp>
        <p:sp>
          <p:nvSpPr>
            <p:cNvPr id="88138" name="Line 9"/>
            <p:cNvSpPr/>
            <p:nvPr/>
          </p:nvSpPr>
          <p:spPr>
            <a:xfrm>
              <a:off x="2132" y="454"/>
              <a:ext cx="363" cy="0"/>
            </a:xfrm>
            <a:prstGeom prst="line">
              <a:avLst/>
            </a:prstGeom>
            <a:ln w="38100" cap="flat" cmpd="sng">
              <a:solidFill>
                <a:schemeClr val="tx1"/>
              </a:solidFill>
              <a:prstDash val="solid"/>
              <a:round/>
              <a:headEnd type="none" w="med" len="med"/>
              <a:tailEnd type="triangle" w="med" len="med"/>
            </a:ln>
          </p:spPr>
        </p:sp>
        <p:sp>
          <p:nvSpPr>
            <p:cNvPr id="88139" name="Line 10"/>
            <p:cNvSpPr/>
            <p:nvPr/>
          </p:nvSpPr>
          <p:spPr>
            <a:xfrm>
              <a:off x="1452" y="635"/>
              <a:ext cx="227" cy="0"/>
            </a:xfrm>
            <a:prstGeom prst="line">
              <a:avLst/>
            </a:prstGeom>
            <a:ln w="38100" cap="flat" cmpd="sng">
              <a:solidFill>
                <a:schemeClr val="tx1"/>
              </a:solidFill>
              <a:prstDash val="solid"/>
              <a:round/>
              <a:headEnd type="none" w="med" len="med"/>
              <a:tailEnd type="triangle" w="med" len="med"/>
            </a:ln>
          </p:spPr>
        </p:sp>
        <p:sp>
          <p:nvSpPr>
            <p:cNvPr id="88140" name="Line 11"/>
            <p:cNvSpPr/>
            <p:nvPr/>
          </p:nvSpPr>
          <p:spPr>
            <a:xfrm>
              <a:off x="363" y="635"/>
              <a:ext cx="227" cy="0"/>
            </a:xfrm>
            <a:prstGeom prst="line">
              <a:avLst/>
            </a:prstGeom>
            <a:ln w="38100" cap="flat" cmpd="sng">
              <a:solidFill>
                <a:schemeClr val="tx1"/>
              </a:solidFill>
              <a:prstDash val="solid"/>
              <a:round/>
              <a:headEnd type="none" w="med" len="med"/>
              <a:tailEnd type="triangle" w="med" len="med"/>
            </a:ln>
          </p:spPr>
        </p:sp>
      </p:grpSp>
      <p:grpSp>
        <p:nvGrpSpPr>
          <p:cNvPr id="4" name="Group 24"/>
          <p:cNvGrpSpPr/>
          <p:nvPr/>
        </p:nvGrpSpPr>
        <p:grpSpPr>
          <a:xfrm>
            <a:off x="3869302" y="2033501"/>
            <a:ext cx="2181225" cy="806450"/>
            <a:chOff x="30" y="18"/>
            <a:chExt cx="2676" cy="909"/>
          </a:xfrm>
        </p:grpSpPr>
        <p:sp>
          <p:nvSpPr>
            <p:cNvPr id="82957" name="Rectangle 4"/>
            <p:cNvSpPr/>
            <p:nvPr/>
          </p:nvSpPr>
          <p:spPr>
            <a:xfrm>
              <a:off x="30" y="18"/>
              <a:ext cx="2676" cy="909"/>
            </a:xfrm>
            <a:prstGeom prst="rect">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nSpc>
                  <a:spcPct val="100000"/>
                </a:lnSpc>
                <a:spcBef>
                  <a:spcPct val="20000"/>
                </a:spcBef>
              </a:pPr>
              <a:r>
                <a:rPr lang="en-US" altLang="zh-CN" sz="1400" dirty="0">
                  <a:solidFill>
                    <a:schemeClr val="tx2"/>
                  </a:solidFill>
                  <a:latin typeface="Arial" panose="020B0604020202020204" pitchFamily="34" charset="0"/>
                  <a:ea typeface="宋体" panose="02010600030101010101" pitchFamily="2" charset="-122"/>
                </a:rPr>
                <a:t>  a                                   d</a:t>
              </a:r>
              <a:endParaRPr lang="en-US" altLang="zh-CN" sz="1400" dirty="0">
                <a:solidFill>
                  <a:schemeClr val="tx2"/>
                </a:solidFill>
                <a:latin typeface="Arial" panose="020B0604020202020204" pitchFamily="34" charset="0"/>
                <a:ea typeface="宋体" panose="02010600030101010101" pitchFamily="2" charset="-122"/>
              </a:endParaRPr>
            </a:p>
            <a:p>
              <a:pPr>
                <a:lnSpc>
                  <a:spcPct val="100000"/>
                </a:lnSpc>
                <a:spcBef>
                  <a:spcPct val="20000"/>
                </a:spcBef>
              </a:pPr>
              <a:r>
                <a:rPr lang="zh-CN" altLang="en-US" sz="1400" dirty="0">
                  <a:solidFill>
                    <a:schemeClr val="tx2"/>
                  </a:solidFill>
                  <a:latin typeface="Arial" panose="020B0604020202020204" pitchFamily="34" charset="0"/>
                  <a:ea typeface="宋体" panose="02010600030101010101" pitchFamily="2" charset="-122"/>
                </a:rPr>
                <a:t>                </a:t>
              </a:r>
              <a:r>
                <a:rPr lang="en-US" altLang="zh-CN" sz="1400" dirty="0">
                  <a:solidFill>
                    <a:schemeClr val="tx2"/>
                  </a:solidFill>
                  <a:latin typeface="Arial" panose="020B0604020202020204" pitchFamily="34" charset="0"/>
                  <a:ea typeface="宋体" panose="02010600030101010101" pitchFamily="2" charset="-122"/>
                </a:rPr>
                <a:t>c </a:t>
              </a:r>
              <a:endParaRPr lang="en-US" altLang="zh-CN" sz="1400" dirty="0">
                <a:solidFill>
                  <a:schemeClr val="tx2"/>
                </a:solidFill>
                <a:latin typeface="Arial" panose="020B0604020202020204" pitchFamily="34" charset="0"/>
                <a:ea typeface="宋体" panose="02010600030101010101" pitchFamily="2" charset="-122"/>
              </a:endParaRPr>
            </a:p>
            <a:p>
              <a:pPr>
                <a:lnSpc>
                  <a:spcPct val="100000"/>
                </a:lnSpc>
                <a:spcBef>
                  <a:spcPct val="20000"/>
                </a:spcBef>
              </a:pPr>
              <a:r>
                <a:rPr lang="en-US" altLang="zh-CN" sz="1400" dirty="0">
                  <a:solidFill>
                    <a:schemeClr val="tx2"/>
                  </a:solidFill>
                  <a:latin typeface="Arial" panose="020B0604020202020204" pitchFamily="34" charset="0"/>
                  <a:ea typeface="宋体" panose="02010600030101010101" pitchFamily="2" charset="-122"/>
                </a:rPr>
                <a:t>  b                                   e</a:t>
              </a:r>
              <a:endParaRPr lang="en-US" altLang="zh-CN" sz="1400" dirty="0">
                <a:solidFill>
                  <a:schemeClr val="tx2"/>
                </a:solidFill>
                <a:latin typeface="Arial" panose="020B0604020202020204" pitchFamily="34" charset="0"/>
                <a:ea typeface="宋体" panose="02010600030101010101" pitchFamily="2" charset="-122"/>
              </a:endParaRPr>
            </a:p>
          </p:txBody>
        </p:sp>
        <p:sp>
          <p:nvSpPr>
            <p:cNvPr id="82958" name="Line 20"/>
            <p:cNvSpPr/>
            <p:nvPr/>
          </p:nvSpPr>
          <p:spPr>
            <a:xfrm>
              <a:off x="997" y="453"/>
              <a:ext cx="590" cy="0"/>
            </a:xfrm>
            <a:prstGeom prst="line">
              <a:avLst/>
            </a:prstGeom>
            <a:ln w="38100" cap="flat" cmpd="sng">
              <a:solidFill>
                <a:schemeClr val="tx1"/>
              </a:solidFill>
              <a:prstDash val="solid"/>
              <a:round/>
              <a:headEnd type="none" w="med" len="med"/>
              <a:tailEnd type="none" w="med" len="med"/>
            </a:ln>
          </p:spPr>
        </p:sp>
        <p:sp>
          <p:nvSpPr>
            <p:cNvPr id="82959" name="Rectangle 17"/>
            <p:cNvSpPr/>
            <p:nvPr/>
          </p:nvSpPr>
          <p:spPr>
            <a:xfrm>
              <a:off x="544" y="226"/>
              <a:ext cx="453" cy="493"/>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p>
              <a:pPr algn="ctr"/>
              <a:endParaRPr lang="zh-CN" altLang="en-US" sz="1400" dirty="0">
                <a:latin typeface="Arial" panose="020B0604020202020204" pitchFamily="34" charset="0"/>
                <a:ea typeface="宋体" panose="02010600030101010101" pitchFamily="2" charset="-122"/>
              </a:endParaRPr>
            </a:p>
          </p:txBody>
        </p:sp>
        <p:sp>
          <p:nvSpPr>
            <p:cNvPr id="82960" name="Line 18"/>
            <p:cNvSpPr/>
            <p:nvPr/>
          </p:nvSpPr>
          <p:spPr>
            <a:xfrm>
              <a:off x="135" y="317"/>
              <a:ext cx="408" cy="0"/>
            </a:xfrm>
            <a:prstGeom prst="line">
              <a:avLst/>
            </a:prstGeom>
            <a:ln w="38100" cap="flat" cmpd="sng">
              <a:solidFill>
                <a:schemeClr val="tx1"/>
              </a:solidFill>
              <a:prstDash val="solid"/>
              <a:round/>
              <a:headEnd type="none" w="med" len="med"/>
              <a:tailEnd type="none" w="med" len="med"/>
            </a:ln>
          </p:spPr>
        </p:sp>
        <p:sp>
          <p:nvSpPr>
            <p:cNvPr id="82961" name="Line 19"/>
            <p:cNvSpPr/>
            <p:nvPr/>
          </p:nvSpPr>
          <p:spPr>
            <a:xfrm>
              <a:off x="135" y="589"/>
              <a:ext cx="408" cy="0"/>
            </a:xfrm>
            <a:prstGeom prst="line">
              <a:avLst/>
            </a:prstGeom>
            <a:ln w="38100" cap="flat" cmpd="sng">
              <a:solidFill>
                <a:schemeClr val="tx1"/>
              </a:solidFill>
              <a:prstDash val="solid"/>
              <a:round/>
              <a:headEnd type="none" w="med" len="med"/>
              <a:tailEnd type="none" w="med" len="med"/>
            </a:ln>
          </p:spPr>
        </p:sp>
        <p:sp>
          <p:nvSpPr>
            <p:cNvPr id="82962" name="Rectangle 9"/>
            <p:cNvSpPr/>
            <p:nvPr/>
          </p:nvSpPr>
          <p:spPr>
            <a:xfrm>
              <a:off x="1589" y="186"/>
              <a:ext cx="452" cy="584"/>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p>
              <a:pPr algn="ctr"/>
              <a:r>
                <a:rPr lang="en-US" altLang="zh-CN" sz="1400" dirty="0">
                  <a:solidFill>
                    <a:schemeClr val="tx2"/>
                  </a:solidFill>
                  <a:latin typeface="Arial" panose="020B0604020202020204" pitchFamily="34" charset="0"/>
                  <a:ea typeface="宋体" panose="02010600030101010101" pitchFamily="2" charset="-122"/>
                </a:rPr>
                <a:t>D   Q</a:t>
              </a:r>
              <a:endParaRPr lang="en-US" altLang="zh-CN" sz="1400" dirty="0">
                <a:solidFill>
                  <a:schemeClr val="tx2"/>
                </a:solidFill>
                <a:latin typeface="Arial" panose="020B0604020202020204" pitchFamily="34" charset="0"/>
                <a:ea typeface="宋体" panose="02010600030101010101" pitchFamily="2" charset="-122"/>
              </a:endParaRPr>
            </a:p>
            <a:p>
              <a:pPr algn="ctr"/>
              <a:r>
                <a:rPr lang="en-US" altLang="zh-CN" sz="1400" dirty="0">
                  <a:solidFill>
                    <a:schemeClr val="tx2"/>
                  </a:solidFill>
                  <a:latin typeface="Arial" panose="020B0604020202020204" pitchFamily="34" charset="0"/>
                  <a:ea typeface="宋体" panose="02010600030101010101" pitchFamily="2" charset="-122"/>
                </a:rPr>
                <a:t>cp       </a:t>
              </a:r>
              <a:endParaRPr lang="en-US" altLang="zh-CN" sz="1400" dirty="0">
                <a:solidFill>
                  <a:schemeClr val="tx2"/>
                </a:solidFill>
                <a:latin typeface="Arial" panose="020B0604020202020204" pitchFamily="34" charset="0"/>
                <a:ea typeface="宋体" panose="02010600030101010101" pitchFamily="2" charset="-122"/>
              </a:endParaRPr>
            </a:p>
            <a:p>
              <a:pPr algn="ctr"/>
              <a:r>
                <a:rPr lang="en-US" altLang="zh-CN" sz="1400" dirty="0">
                  <a:solidFill>
                    <a:schemeClr val="tx2"/>
                  </a:solidFill>
                  <a:latin typeface="Arial" panose="020B0604020202020204" pitchFamily="34" charset="0"/>
                  <a:ea typeface="宋体" panose="02010600030101010101" pitchFamily="2" charset="-122"/>
                </a:rPr>
                <a:t>     Q</a:t>
              </a:r>
              <a:endParaRPr lang="en-US" altLang="zh-CN" sz="1400" dirty="0">
                <a:solidFill>
                  <a:schemeClr val="tx2"/>
                </a:solidFill>
                <a:latin typeface="Arial" panose="020B0604020202020204" pitchFamily="34" charset="0"/>
                <a:ea typeface="宋体" panose="02010600030101010101" pitchFamily="2" charset="-122"/>
              </a:endParaRPr>
            </a:p>
          </p:txBody>
        </p:sp>
        <p:sp>
          <p:nvSpPr>
            <p:cNvPr id="82963" name="Line 12"/>
            <p:cNvSpPr/>
            <p:nvPr/>
          </p:nvSpPr>
          <p:spPr>
            <a:xfrm>
              <a:off x="2041" y="317"/>
              <a:ext cx="408" cy="0"/>
            </a:xfrm>
            <a:prstGeom prst="line">
              <a:avLst/>
            </a:prstGeom>
            <a:ln w="38100" cap="flat" cmpd="sng">
              <a:solidFill>
                <a:schemeClr val="tx1"/>
              </a:solidFill>
              <a:prstDash val="solid"/>
              <a:round/>
              <a:headEnd type="none" w="med" len="med"/>
              <a:tailEnd type="none" w="med" len="med"/>
            </a:ln>
          </p:spPr>
        </p:sp>
        <p:sp>
          <p:nvSpPr>
            <p:cNvPr id="82964" name="Line 13"/>
            <p:cNvSpPr/>
            <p:nvPr/>
          </p:nvSpPr>
          <p:spPr>
            <a:xfrm>
              <a:off x="1860" y="588"/>
              <a:ext cx="136" cy="0"/>
            </a:xfrm>
            <a:prstGeom prst="line">
              <a:avLst/>
            </a:prstGeom>
            <a:ln w="28575" cap="flat" cmpd="sng">
              <a:solidFill>
                <a:schemeClr val="tx2"/>
              </a:solidFill>
              <a:prstDash val="solid"/>
              <a:round/>
              <a:headEnd type="none" w="med" len="med"/>
              <a:tailEnd type="none" w="med" len="med"/>
            </a:ln>
          </p:spPr>
        </p:sp>
        <p:sp>
          <p:nvSpPr>
            <p:cNvPr id="82965" name="Freeform 14"/>
            <p:cNvSpPr/>
            <p:nvPr/>
          </p:nvSpPr>
          <p:spPr>
            <a:xfrm>
              <a:off x="1588" y="407"/>
              <a:ext cx="45" cy="91"/>
            </a:xfrm>
            <a:custGeom>
              <a:avLst/>
              <a:gdLst/>
              <a:ahLst/>
              <a:cxnLst>
                <a:cxn ang="0">
                  <a:pos x="0" y="0"/>
                </a:cxn>
                <a:cxn ang="0">
                  <a:pos x="45" y="45"/>
                </a:cxn>
                <a:cxn ang="0">
                  <a:pos x="0" y="91"/>
                </a:cxn>
              </a:cxnLst>
              <a:pathLst>
                <a:path w="45" h="91">
                  <a:moveTo>
                    <a:pt x="0" y="0"/>
                  </a:moveTo>
                  <a:cubicBezTo>
                    <a:pt x="22" y="15"/>
                    <a:pt x="45" y="30"/>
                    <a:pt x="45" y="45"/>
                  </a:cubicBezTo>
                  <a:cubicBezTo>
                    <a:pt x="45" y="60"/>
                    <a:pt x="7" y="83"/>
                    <a:pt x="0" y="91"/>
                  </a:cubicBezTo>
                </a:path>
              </a:pathLst>
            </a:custGeom>
            <a:noFill/>
            <a:ln w="28575" cap="flat" cmpd="sng">
              <a:solidFill>
                <a:schemeClr val="tx1"/>
              </a:solidFill>
              <a:prstDash val="solid"/>
              <a:miter/>
              <a:headEnd type="none" w="med" len="med"/>
              <a:tailEnd type="none" w="med" len="med"/>
            </a:ln>
          </p:spPr>
          <p:txBody>
            <a:bodyPr/>
            <a:p>
              <a:endParaRPr lang="zh-CN" altLang="en-US" sz="1400"/>
            </a:p>
          </p:txBody>
        </p:sp>
        <p:sp>
          <p:nvSpPr>
            <p:cNvPr id="82966" name="Line 23"/>
            <p:cNvSpPr/>
            <p:nvPr/>
          </p:nvSpPr>
          <p:spPr>
            <a:xfrm>
              <a:off x="2041" y="635"/>
              <a:ext cx="408" cy="0"/>
            </a:xfrm>
            <a:prstGeom prst="line">
              <a:avLst/>
            </a:prstGeom>
            <a:ln w="38100" cap="flat" cmpd="sng">
              <a:solidFill>
                <a:schemeClr val="tx1"/>
              </a:solidFill>
              <a:prstDash val="solid"/>
              <a:round/>
              <a:headEnd type="none" w="med" len="med"/>
              <a:tailEnd type="none" w="med" len="med"/>
            </a:ln>
          </p:spPr>
        </p:sp>
      </p:grpSp>
      <p:grpSp>
        <p:nvGrpSpPr>
          <p:cNvPr id="5" name="Group 18"/>
          <p:cNvGrpSpPr/>
          <p:nvPr/>
        </p:nvGrpSpPr>
        <p:grpSpPr>
          <a:xfrm>
            <a:off x="6551930" y="1360170"/>
            <a:ext cx="1978660" cy="571500"/>
            <a:chOff x="-9" y="0"/>
            <a:chExt cx="2459" cy="541"/>
          </a:xfrm>
        </p:grpSpPr>
        <p:sp>
          <p:nvSpPr>
            <p:cNvPr id="6" name="Rectangle 7"/>
            <p:cNvSpPr/>
            <p:nvPr/>
          </p:nvSpPr>
          <p:spPr>
            <a:xfrm>
              <a:off x="139" y="0"/>
              <a:ext cx="2310" cy="541"/>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endParaRPr lang="zh-CN" altLang="en-US" sz="1000" dirty="0">
                <a:latin typeface="微软雅黑" panose="020B0503020204020204" pitchFamily="34" charset="-122"/>
                <a:ea typeface="微软雅黑" panose="020B0503020204020204" pitchFamily="34" charset="-122"/>
              </a:endParaRPr>
            </a:p>
          </p:txBody>
        </p:sp>
        <p:grpSp>
          <p:nvGrpSpPr>
            <p:cNvPr id="7" name="Group 17"/>
            <p:cNvGrpSpPr/>
            <p:nvPr/>
          </p:nvGrpSpPr>
          <p:grpSpPr>
            <a:xfrm>
              <a:off x="-9" y="37"/>
              <a:ext cx="2459" cy="428"/>
              <a:chOff x="-9" y="-8"/>
              <a:chExt cx="2459" cy="428"/>
            </a:xfrm>
          </p:grpSpPr>
          <p:sp>
            <p:nvSpPr>
              <p:cNvPr id="8" name="Text Box 10"/>
              <p:cNvSpPr txBox="1"/>
              <p:nvPr/>
            </p:nvSpPr>
            <p:spPr>
              <a:xfrm>
                <a:off x="850" y="153"/>
                <a:ext cx="863" cy="267"/>
              </a:xfrm>
              <a:prstGeom prst="rect">
                <a:avLst/>
              </a:prstGeom>
              <a:solidFill>
                <a:srgbClr val="FFFF99"/>
              </a:solidFill>
              <a:ln w="9525" cap="flat" cmpd="sng">
                <a:solidFill>
                  <a:srgbClr val="000000"/>
                </a:solidFill>
                <a:prstDash val="solid"/>
                <a:miter/>
                <a:headEnd type="none" w="med" len="med"/>
                <a:tailEnd type="none" w="med" len="med"/>
              </a:ln>
            </p:spPr>
            <p:txBody>
              <a:bodyPr anchor="t"/>
              <a:p>
                <a:pPr algn="ctr">
                  <a:lnSpc>
                    <a:spcPct val="130000"/>
                  </a:lnSpc>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逆</a:t>
                </a:r>
                <a:r>
                  <a:rPr lang="zh-CN" altLang="en-US" sz="1000" b="1" dirty="0">
                    <a:solidFill>
                      <a:schemeClr val="tx2"/>
                    </a:solidFill>
                    <a:latin typeface="微软雅黑" panose="020B0503020204020204" pitchFamily="34" charset="-122"/>
                    <a:ea typeface="微软雅黑" panose="020B0503020204020204" pitchFamily="34" charset="-122"/>
                  </a:rPr>
                  <a:t>码变换</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sp>
            <p:nvSpPr>
              <p:cNvPr id="9" name="Line 11"/>
              <p:cNvSpPr/>
              <p:nvPr/>
            </p:nvSpPr>
            <p:spPr>
              <a:xfrm>
                <a:off x="504" y="288"/>
                <a:ext cx="367" cy="0"/>
              </a:xfrm>
              <a:prstGeom prst="line">
                <a:avLst/>
              </a:prstGeom>
              <a:ln w="28575" cap="flat" cmpd="sng">
                <a:solidFill>
                  <a:srgbClr val="0000FF"/>
                </a:solidFill>
                <a:prstDash val="solid"/>
                <a:round/>
                <a:headEnd type="none" w="med" len="med"/>
                <a:tailEnd type="triangle" w="med" len="med"/>
              </a:ln>
            </p:spPr>
          </p:sp>
          <p:sp>
            <p:nvSpPr>
              <p:cNvPr id="10" name="Line 12"/>
              <p:cNvSpPr/>
              <p:nvPr/>
            </p:nvSpPr>
            <p:spPr>
              <a:xfrm>
                <a:off x="1743" y="287"/>
                <a:ext cx="367" cy="0"/>
              </a:xfrm>
              <a:prstGeom prst="line">
                <a:avLst/>
              </a:prstGeom>
              <a:ln w="28575" cap="flat" cmpd="sng">
                <a:solidFill>
                  <a:srgbClr val="0000FF"/>
                </a:solidFill>
                <a:prstDash val="solid"/>
                <a:round/>
                <a:headEnd type="none" w="med" len="med"/>
                <a:tailEnd type="triangle" w="med" len="med"/>
              </a:ln>
            </p:spPr>
          </p:sp>
          <p:sp>
            <p:nvSpPr>
              <p:cNvPr id="11" name="Text Box 13"/>
              <p:cNvSpPr txBox="1"/>
              <p:nvPr/>
            </p:nvSpPr>
            <p:spPr>
              <a:xfrm>
                <a:off x="-9" y="0"/>
                <a:ext cx="927" cy="218"/>
              </a:xfrm>
              <a:prstGeom prst="rect">
                <a:avLst/>
              </a:prstGeom>
              <a:noFill/>
              <a:ln w="9525">
                <a:noFill/>
              </a:ln>
            </p:spPr>
            <p:txBody>
              <a:bodyPr anchor="t"/>
              <a:p>
                <a:pPr algn="just">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 相</a:t>
                </a:r>
                <a:r>
                  <a:rPr lang="zh-CN" altLang="en-US" sz="1000" b="1" dirty="0">
                    <a:solidFill>
                      <a:schemeClr val="tx2"/>
                    </a:solidFill>
                    <a:latin typeface="Times New Roman" panose="02020603050405020304" pitchFamily="18" charset="0"/>
                    <a:ea typeface="微软雅黑" panose="020B0503020204020204" pitchFamily="34" charset="-122"/>
                  </a:rPr>
                  <a:t>对码</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12" name="Text Box 14"/>
              <p:cNvSpPr txBox="1"/>
              <p:nvPr/>
            </p:nvSpPr>
            <p:spPr>
              <a:xfrm>
                <a:off x="1672" y="-8"/>
                <a:ext cx="778" cy="227"/>
              </a:xfrm>
              <a:prstGeom prst="rect">
                <a:avLst/>
              </a:prstGeom>
              <a:noFill/>
              <a:ln w="9525">
                <a:noFill/>
              </a:ln>
            </p:spPr>
            <p:txBody>
              <a:bodyPr anchor="t"/>
              <a:p>
                <a:pPr algn="just">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决</a:t>
                </a:r>
                <a:r>
                  <a:rPr lang="zh-CN" altLang="en-US" sz="1000" b="1" dirty="0">
                    <a:solidFill>
                      <a:schemeClr val="tx2"/>
                    </a:solidFill>
                    <a:latin typeface="Times New Roman" panose="02020603050405020304" pitchFamily="18" charset="0"/>
                    <a:ea typeface="微软雅黑" panose="020B0503020204020204" pitchFamily="34" charset="-122"/>
                  </a:rPr>
                  <a:t>对码</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grpSp>
      </p:grpSp>
      <p:grpSp>
        <p:nvGrpSpPr>
          <p:cNvPr id="14" name="Group 21"/>
          <p:cNvGrpSpPr/>
          <p:nvPr/>
        </p:nvGrpSpPr>
        <p:grpSpPr>
          <a:xfrm>
            <a:off x="5773420" y="3917950"/>
            <a:ext cx="3089275" cy="891540"/>
            <a:chOff x="0" y="0"/>
            <a:chExt cx="3630" cy="1007"/>
          </a:xfrm>
        </p:grpSpPr>
        <p:sp>
          <p:nvSpPr>
            <p:cNvPr id="15" name="Text Box 6"/>
            <p:cNvSpPr txBox="1"/>
            <p:nvPr/>
          </p:nvSpPr>
          <p:spPr>
            <a:xfrm>
              <a:off x="2087" y="726"/>
              <a:ext cx="862" cy="281"/>
            </a:xfrm>
            <a:prstGeom prst="rect">
              <a:avLst/>
            </a:prstGeom>
            <a:solidFill>
              <a:srgbClr val="99CCFF"/>
            </a:solidFill>
            <a:ln w="38100"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本地载波</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16" name="Line 7"/>
            <p:cNvSpPr/>
            <p:nvPr/>
          </p:nvSpPr>
          <p:spPr>
            <a:xfrm flipH="1" flipV="1">
              <a:off x="2540" y="499"/>
              <a:ext cx="0" cy="241"/>
            </a:xfrm>
            <a:prstGeom prst="line">
              <a:avLst/>
            </a:prstGeom>
            <a:ln w="38100" cap="flat" cmpd="sng">
              <a:solidFill>
                <a:srgbClr val="0000FF"/>
              </a:solidFill>
              <a:prstDash val="solid"/>
              <a:round/>
              <a:headEnd type="none" w="med" len="med"/>
              <a:tailEnd type="triangle" w="med" len="med"/>
            </a:ln>
          </p:spPr>
        </p:sp>
        <p:sp>
          <p:nvSpPr>
            <p:cNvPr id="17" name="Text Box 8"/>
            <p:cNvSpPr txBox="1"/>
            <p:nvPr/>
          </p:nvSpPr>
          <p:spPr>
            <a:xfrm>
              <a:off x="680" y="246"/>
              <a:ext cx="862" cy="281"/>
            </a:xfrm>
            <a:prstGeom prst="rect">
              <a:avLst/>
            </a:prstGeom>
            <a:solidFill>
              <a:srgbClr val="FFCC99"/>
            </a:solidFill>
            <a:ln w="38100" cap="flat" cmpd="sng">
              <a:solidFill>
                <a:schemeClr val="tx1"/>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码变换</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18" name="Line 9"/>
            <p:cNvSpPr/>
            <p:nvPr/>
          </p:nvSpPr>
          <p:spPr>
            <a:xfrm>
              <a:off x="0" y="363"/>
              <a:ext cx="671" cy="3"/>
            </a:xfrm>
            <a:prstGeom prst="line">
              <a:avLst/>
            </a:prstGeom>
            <a:ln w="38100" cap="flat" cmpd="sng">
              <a:solidFill>
                <a:srgbClr val="0000FF"/>
              </a:solidFill>
              <a:prstDash val="solid"/>
              <a:round/>
              <a:headEnd type="none" w="med" len="med"/>
              <a:tailEnd type="triangle" w="med" len="med"/>
            </a:ln>
          </p:spPr>
        </p:sp>
        <p:sp>
          <p:nvSpPr>
            <p:cNvPr id="19" name="Line 11"/>
            <p:cNvSpPr/>
            <p:nvPr/>
          </p:nvSpPr>
          <p:spPr>
            <a:xfrm>
              <a:off x="2858" y="363"/>
              <a:ext cx="635" cy="0"/>
            </a:xfrm>
            <a:prstGeom prst="line">
              <a:avLst/>
            </a:prstGeom>
            <a:ln w="38100" cap="flat" cmpd="sng">
              <a:solidFill>
                <a:srgbClr val="0000FF"/>
              </a:solidFill>
              <a:prstDash val="solid"/>
              <a:round/>
              <a:headEnd type="none" w="med" len="med"/>
              <a:tailEnd type="triangle" w="med" len="med"/>
            </a:ln>
          </p:spPr>
        </p:sp>
        <p:sp>
          <p:nvSpPr>
            <p:cNvPr id="20" name="Text Box 12"/>
            <p:cNvSpPr txBox="1"/>
            <p:nvPr/>
          </p:nvSpPr>
          <p:spPr>
            <a:xfrm>
              <a:off x="2268" y="227"/>
              <a:ext cx="590" cy="261"/>
            </a:xfrm>
            <a:prstGeom prst="rect">
              <a:avLst/>
            </a:prstGeom>
            <a:solidFill>
              <a:srgbClr val="CCFFCC"/>
            </a:solidFill>
            <a:ln w="38100" cap="flat" cmpd="sng">
              <a:solidFill>
                <a:schemeClr val="tx1"/>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相 乘</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sp>
          <p:nvSpPr>
            <p:cNvPr id="21" name="Line 13"/>
            <p:cNvSpPr/>
            <p:nvPr/>
          </p:nvSpPr>
          <p:spPr>
            <a:xfrm flipV="1">
              <a:off x="1542" y="363"/>
              <a:ext cx="726" cy="3"/>
            </a:xfrm>
            <a:prstGeom prst="line">
              <a:avLst/>
            </a:prstGeom>
            <a:ln w="38100" cap="flat" cmpd="sng">
              <a:solidFill>
                <a:srgbClr val="0000FF"/>
              </a:solidFill>
              <a:prstDash val="solid"/>
              <a:round/>
              <a:headEnd type="none" w="med" len="med"/>
              <a:tailEnd type="triangle" w="med" len="med"/>
            </a:ln>
          </p:spPr>
        </p:sp>
        <p:sp>
          <p:nvSpPr>
            <p:cNvPr id="22" name="Text Box 18"/>
            <p:cNvSpPr txBox="1"/>
            <p:nvPr/>
          </p:nvSpPr>
          <p:spPr>
            <a:xfrm>
              <a:off x="0" y="46"/>
              <a:ext cx="680" cy="272"/>
            </a:xfrm>
            <a:prstGeom prst="rect">
              <a:avLst/>
            </a:prstGeom>
            <a:noFill/>
            <a:ln w="9525">
              <a:noFill/>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单极性</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23" name="Text Box 19"/>
            <p:cNvSpPr txBox="1"/>
            <p:nvPr/>
          </p:nvSpPr>
          <p:spPr>
            <a:xfrm>
              <a:off x="1451" y="0"/>
              <a:ext cx="772" cy="272"/>
            </a:xfrm>
            <a:prstGeom prst="rect">
              <a:avLst/>
            </a:prstGeom>
            <a:noFill/>
            <a:ln w="9525">
              <a:noFill/>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双极性</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24" name="Text Box 20"/>
            <p:cNvSpPr txBox="1"/>
            <p:nvPr/>
          </p:nvSpPr>
          <p:spPr>
            <a:xfrm>
              <a:off x="2948" y="46"/>
              <a:ext cx="682" cy="272"/>
            </a:xfrm>
            <a:prstGeom prst="rect">
              <a:avLst/>
            </a:prstGeom>
            <a:noFill/>
            <a:ln w="9525">
              <a:noFill/>
            </a:ln>
          </p:spPr>
          <p:txBody>
            <a:bodyPr anchor="t"/>
            <a:p>
              <a:pPr algn="ctr">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e</a:t>
              </a:r>
              <a:r>
                <a:rPr lang="en-US" altLang="zh-CN" sz="1000" b="1" baseline="-25000" dirty="0">
                  <a:solidFill>
                    <a:schemeClr val="tx2"/>
                  </a:solidFill>
                  <a:latin typeface="微软雅黑" panose="020B0503020204020204" pitchFamily="34" charset="-122"/>
                  <a:ea typeface="微软雅黑" panose="020B0503020204020204" pitchFamily="34" charset="-122"/>
                </a:rPr>
                <a:t>2PSK</a:t>
              </a:r>
              <a:r>
                <a:rPr lang="en-US" altLang="zh-CN" sz="1000" b="1" dirty="0">
                  <a:solidFill>
                    <a:schemeClr val="tx2"/>
                  </a:solidFill>
                  <a:latin typeface="微软雅黑" panose="020B0503020204020204" pitchFamily="34" charset="-122"/>
                  <a:ea typeface="微软雅黑" panose="020B0503020204020204" pitchFamily="34" charset="-122"/>
                </a:rPr>
                <a:t>(t)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grpSp>
      <p:grpSp>
        <p:nvGrpSpPr>
          <p:cNvPr id="25" name="Group 21"/>
          <p:cNvGrpSpPr/>
          <p:nvPr/>
        </p:nvGrpSpPr>
        <p:grpSpPr>
          <a:xfrm>
            <a:off x="2676431" y="3958676"/>
            <a:ext cx="2036539" cy="850814"/>
            <a:chOff x="1237" y="46"/>
            <a:chExt cx="2393" cy="961"/>
          </a:xfrm>
        </p:grpSpPr>
        <p:sp>
          <p:nvSpPr>
            <p:cNvPr id="26" name="Text Box 6"/>
            <p:cNvSpPr txBox="1"/>
            <p:nvPr/>
          </p:nvSpPr>
          <p:spPr>
            <a:xfrm>
              <a:off x="2087" y="726"/>
              <a:ext cx="862" cy="281"/>
            </a:xfrm>
            <a:prstGeom prst="rect">
              <a:avLst/>
            </a:prstGeom>
            <a:solidFill>
              <a:srgbClr val="99CCFF"/>
            </a:solidFill>
            <a:ln w="38100" cap="flat" cmpd="sng">
              <a:solidFill>
                <a:srgbClr val="000000"/>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本地载波</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27" name="Line 7"/>
            <p:cNvSpPr/>
            <p:nvPr/>
          </p:nvSpPr>
          <p:spPr>
            <a:xfrm flipH="1" flipV="1">
              <a:off x="2540" y="499"/>
              <a:ext cx="0" cy="241"/>
            </a:xfrm>
            <a:prstGeom prst="line">
              <a:avLst/>
            </a:prstGeom>
            <a:ln w="38100" cap="flat" cmpd="sng">
              <a:solidFill>
                <a:srgbClr val="0000FF"/>
              </a:solidFill>
              <a:prstDash val="solid"/>
              <a:round/>
              <a:headEnd type="none" w="med" len="med"/>
              <a:tailEnd type="triangle" w="med" len="med"/>
            </a:ln>
          </p:spPr>
        </p:sp>
        <p:sp>
          <p:nvSpPr>
            <p:cNvPr id="30" name="Line 11"/>
            <p:cNvSpPr/>
            <p:nvPr/>
          </p:nvSpPr>
          <p:spPr>
            <a:xfrm>
              <a:off x="2858" y="363"/>
              <a:ext cx="635" cy="0"/>
            </a:xfrm>
            <a:prstGeom prst="line">
              <a:avLst/>
            </a:prstGeom>
            <a:ln w="38100" cap="flat" cmpd="sng">
              <a:solidFill>
                <a:srgbClr val="0000FF"/>
              </a:solidFill>
              <a:prstDash val="solid"/>
              <a:round/>
              <a:headEnd type="none" w="med" len="med"/>
              <a:tailEnd type="triangle" w="med" len="med"/>
            </a:ln>
          </p:spPr>
        </p:sp>
        <p:sp>
          <p:nvSpPr>
            <p:cNvPr id="31" name="Text Box 12"/>
            <p:cNvSpPr txBox="1"/>
            <p:nvPr/>
          </p:nvSpPr>
          <p:spPr>
            <a:xfrm>
              <a:off x="2268" y="227"/>
              <a:ext cx="590" cy="261"/>
            </a:xfrm>
            <a:prstGeom prst="rect">
              <a:avLst/>
            </a:prstGeom>
            <a:solidFill>
              <a:srgbClr val="CCFFCC"/>
            </a:solidFill>
            <a:ln w="38100" cap="flat" cmpd="sng">
              <a:solidFill>
                <a:schemeClr val="tx1"/>
              </a:solidFill>
              <a:prstDash val="solid"/>
              <a:miter/>
              <a:headEnd type="none" w="med" len="med"/>
              <a:tailEnd type="none" w="med" len="med"/>
            </a:ln>
          </p:spPr>
          <p:txBody>
            <a:bodyPr anchor="t"/>
            <a:p>
              <a:pPr algn="ctr">
                <a:buFont typeface="Arial" panose="020B0604020202020204" pitchFamily="34" charset="0"/>
                <a:buNone/>
              </a:pPr>
              <a:r>
                <a:rPr lang="zh-CN" altLang="en-US" sz="1000" b="1" dirty="0">
                  <a:solidFill>
                    <a:schemeClr val="tx2"/>
                  </a:solidFill>
                  <a:latin typeface="微软雅黑" panose="020B0503020204020204" pitchFamily="34" charset="-122"/>
                  <a:ea typeface="微软雅黑" panose="020B0503020204020204" pitchFamily="34" charset="-122"/>
                </a:rPr>
                <a:t>相 乘</a:t>
              </a:r>
              <a:endParaRPr lang="zh-CN" altLang="en-US" sz="1000" b="1" dirty="0">
                <a:solidFill>
                  <a:schemeClr val="tx2"/>
                </a:solidFill>
                <a:latin typeface="微软雅黑" panose="020B0503020204020204" pitchFamily="34" charset="-122"/>
                <a:ea typeface="微软雅黑" panose="020B0503020204020204" pitchFamily="34" charset="-122"/>
              </a:endParaRPr>
            </a:p>
          </p:txBody>
        </p:sp>
        <p:sp>
          <p:nvSpPr>
            <p:cNvPr id="32" name="Line 13"/>
            <p:cNvSpPr/>
            <p:nvPr/>
          </p:nvSpPr>
          <p:spPr>
            <a:xfrm flipV="1">
              <a:off x="1542" y="363"/>
              <a:ext cx="726" cy="3"/>
            </a:xfrm>
            <a:prstGeom prst="line">
              <a:avLst/>
            </a:prstGeom>
            <a:ln w="38100" cap="flat" cmpd="sng">
              <a:solidFill>
                <a:srgbClr val="0000FF"/>
              </a:solidFill>
              <a:prstDash val="solid"/>
              <a:round/>
              <a:headEnd type="none" w="med" len="med"/>
              <a:tailEnd type="triangle" w="med" len="med"/>
            </a:ln>
          </p:spPr>
        </p:sp>
        <p:sp>
          <p:nvSpPr>
            <p:cNvPr id="33" name="Text Box 18"/>
            <p:cNvSpPr txBox="1"/>
            <p:nvPr/>
          </p:nvSpPr>
          <p:spPr>
            <a:xfrm>
              <a:off x="1237" y="46"/>
              <a:ext cx="820" cy="272"/>
            </a:xfrm>
            <a:prstGeom prst="rect">
              <a:avLst/>
            </a:prstGeom>
            <a:noFill/>
            <a:ln w="9525">
              <a:noFill/>
            </a:ln>
          </p:spPr>
          <p:txBody>
            <a:bodyPr anchor="t"/>
            <a:p>
              <a:pPr algn="ctr">
                <a:buFont typeface="Arial" panose="020B0604020202020204" pitchFamily="34" charset="0"/>
                <a:buNone/>
              </a:pPr>
              <a:r>
                <a:rPr lang="zh-CN" altLang="en-US" sz="1000" b="1" dirty="0">
                  <a:solidFill>
                    <a:schemeClr val="tx2"/>
                  </a:solidFill>
                  <a:latin typeface="Times New Roman" panose="02020603050405020304" pitchFamily="18" charset="0"/>
                  <a:ea typeface="微软雅黑" panose="020B0503020204020204" pitchFamily="34" charset="-122"/>
                </a:rPr>
                <a:t>基带信号</a:t>
              </a:r>
              <a:endParaRPr lang="zh-CN" altLang="en-US" sz="1000" b="1" dirty="0">
                <a:solidFill>
                  <a:schemeClr val="tx2"/>
                </a:solidFill>
                <a:latin typeface="Times New Roman" panose="02020603050405020304" pitchFamily="18" charset="0"/>
                <a:ea typeface="微软雅黑" panose="020B0503020204020204" pitchFamily="34" charset="-122"/>
              </a:endParaRPr>
            </a:p>
          </p:txBody>
        </p:sp>
        <p:sp>
          <p:nvSpPr>
            <p:cNvPr id="35" name="Text Box 20"/>
            <p:cNvSpPr txBox="1"/>
            <p:nvPr/>
          </p:nvSpPr>
          <p:spPr>
            <a:xfrm>
              <a:off x="2858" y="46"/>
              <a:ext cx="772" cy="272"/>
            </a:xfrm>
            <a:prstGeom prst="rect">
              <a:avLst/>
            </a:prstGeom>
            <a:noFill/>
            <a:ln w="9525">
              <a:noFill/>
            </a:ln>
          </p:spPr>
          <p:txBody>
            <a:bodyPr anchor="t"/>
            <a:p>
              <a:pPr algn="ctr">
                <a:buFont typeface="Arial" panose="020B0604020202020204" pitchFamily="34" charset="0"/>
                <a:buNone/>
              </a:pPr>
              <a:r>
                <a:rPr lang="en-US" altLang="zh-CN" sz="1000" b="1" dirty="0">
                  <a:solidFill>
                    <a:schemeClr val="tx2"/>
                  </a:solidFill>
                  <a:latin typeface="微软雅黑" panose="020B0503020204020204" pitchFamily="34" charset="-122"/>
                  <a:ea typeface="微软雅黑" panose="020B0503020204020204" pitchFamily="34" charset="-122"/>
                </a:rPr>
                <a:t>e</a:t>
              </a:r>
              <a:r>
                <a:rPr lang="en-US" altLang="zh-CN" sz="1000" b="1" baseline="-25000" dirty="0">
                  <a:solidFill>
                    <a:schemeClr val="tx2"/>
                  </a:solidFill>
                  <a:latin typeface="微软雅黑" panose="020B0503020204020204" pitchFamily="34" charset="-122"/>
                  <a:ea typeface="微软雅黑" panose="020B0503020204020204" pitchFamily="34" charset="-122"/>
                </a:rPr>
                <a:t>2ASK</a:t>
              </a:r>
              <a:r>
                <a:rPr lang="en-US" altLang="zh-CN" sz="1000" b="1" dirty="0">
                  <a:solidFill>
                    <a:schemeClr val="tx2"/>
                  </a:solidFill>
                  <a:latin typeface="微软雅黑" panose="020B0503020204020204" pitchFamily="34" charset="-122"/>
                  <a:ea typeface="微软雅黑" panose="020B0503020204020204" pitchFamily="34" charset="-122"/>
                </a:rPr>
                <a:t>(t)</a:t>
              </a:r>
              <a:endParaRPr lang="en-US" altLang="zh-CN" sz="1000" b="1" dirty="0">
                <a:solidFill>
                  <a:schemeClr val="tx2"/>
                </a:solidFill>
                <a:latin typeface="微软雅黑" panose="020B0503020204020204" pitchFamily="34" charset="-122"/>
                <a:ea typeface="微软雅黑" panose="020B0503020204020204" pitchFamily="34" charset="-122"/>
              </a:endParaRPr>
            </a:p>
          </p:txBody>
        </p:sp>
      </p:grpSp>
    </p:spTree>
  </p:cSld>
  <p:clrMapOvr>
    <a:masterClrMapping/>
  </p:clrMapOvr>
  <p:transition advClick="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0-#ppt_w/2"/>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ppt_x</p:attrName>
                                        </p:attrNameLst>
                                      </p:cBhvr>
                                      <p:tavLst>
                                        <p:tav tm="0">
                                          <p:val>
                                            <p:strVal val="0-#ppt_w/2"/>
                                          </p:val>
                                        </p:tav>
                                        <p:tav tm="100000">
                                          <p:val>
                                            <p:strVal val="#ppt_x"/>
                                          </p:val>
                                        </p:tav>
                                      </p:tavLst>
                                    </p:anim>
                                    <p:anim calcmode="lin" valueType="num">
                                      <p:cBhvr>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Text Box 3"/>
          <p:cNvSpPr txBox="1"/>
          <p:nvPr/>
        </p:nvSpPr>
        <p:spPr>
          <a:xfrm>
            <a:off x="362585" y="1406525"/>
            <a:ext cx="8170545" cy="4984115"/>
          </a:xfrm>
          <a:prstGeom prst="rect">
            <a:avLst/>
          </a:prstGeom>
          <a:noFill/>
          <a:ln w="9525">
            <a:noFill/>
          </a:ln>
        </p:spPr>
        <p:txBody>
          <a:bodyPr wrap="square">
            <a:spAutoFit/>
          </a:bodyPr>
          <a:p>
            <a:pPr>
              <a:lnSpc>
                <a:spcPct val="13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二进制数字调制系统性能比较主要是：</a:t>
            </a:r>
            <a:r>
              <a:rPr lang="zh-CN" altLang="en-US" sz="2000" b="1" dirty="0">
                <a:solidFill>
                  <a:srgbClr val="0000FF"/>
                </a:solidFill>
                <a:latin typeface="微软雅黑" panose="020B0503020204020204" pitchFamily="34" charset="-122"/>
                <a:ea typeface="微软雅黑" panose="020B0503020204020204" pitchFamily="34" charset="-122"/>
              </a:rPr>
              <a:t>误码率</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频带利用率</a:t>
            </a:r>
            <a:r>
              <a:rPr lang="zh-CN" altLang="en-US" sz="2000" dirty="0">
                <a:latin typeface="微软雅黑" panose="020B0503020204020204" pitchFamily="34" charset="-122"/>
                <a:ea typeface="微软雅黑" panose="020B0503020204020204" pitchFamily="34" charset="-122"/>
              </a:rPr>
              <a:t>、对</a:t>
            </a:r>
            <a:r>
              <a:rPr lang="zh-CN" altLang="en-US" sz="2000" b="1" dirty="0">
                <a:solidFill>
                  <a:srgbClr val="0000FF"/>
                </a:solidFill>
                <a:latin typeface="微软雅黑" panose="020B0503020204020204" pitchFamily="34" charset="-122"/>
                <a:ea typeface="微软雅黑" panose="020B0503020204020204" pitchFamily="34" charset="-122"/>
              </a:rPr>
              <a:t>信道的适应能力</a:t>
            </a:r>
            <a:r>
              <a:rPr lang="zh-CN" altLang="en-US" sz="2000" dirty="0">
                <a:latin typeface="微软雅黑" panose="020B0503020204020204" pitchFamily="34" charset="-122"/>
                <a:ea typeface="微软雅黑" panose="020B0503020204020204" pitchFamily="34" charset="-122"/>
              </a:rPr>
              <a:t>等方面的性能比较</a:t>
            </a:r>
            <a:endParaRPr lang="zh-CN" altLang="en-US" sz="2000" dirty="0">
              <a:latin typeface="微软雅黑" panose="020B0503020204020204" pitchFamily="34" charset="-122"/>
              <a:ea typeface="微软雅黑" panose="020B0503020204020204" pitchFamily="34" charset="-122"/>
            </a:endParaRPr>
          </a:p>
          <a:p>
            <a:pPr>
              <a:lnSpc>
                <a:spcPct val="130000"/>
              </a:lnSpc>
              <a:spcBef>
                <a:spcPct val="20000"/>
              </a:spcBef>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一 误码率</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3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二进制数字调制方式有</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及</a:t>
            </a: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，每种数字调制方式又有相干解调和非相干解调方式。表</a:t>
            </a:r>
            <a:r>
              <a:rPr lang="en-US" altLang="zh-CN" sz="2000" dirty="0">
                <a:latin typeface="微软雅黑" panose="020B0503020204020204" pitchFamily="34" charset="-122"/>
                <a:ea typeface="微软雅黑" panose="020B0503020204020204" pitchFamily="34" charset="-122"/>
              </a:rPr>
              <a:t>7.3-1 </a:t>
            </a:r>
            <a:r>
              <a:rPr lang="zh-CN" altLang="en-US" sz="2000" dirty="0">
                <a:latin typeface="微软雅黑" panose="020B0503020204020204" pitchFamily="34" charset="-122"/>
                <a:ea typeface="微软雅黑" panose="020B0503020204020204" pitchFamily="34" charset="-122"/>
              </a:rPr>
              <a:t>列出了各种二进制数字调制系统的误码率</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与输入信噪比</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的数学关系</a:t>
            </a:r>
            <a:endParaRPr lang="zh-CN" altLang="en-US" sz="2000" dirty="0">
              <a:latin typeface="微软雅黑" panose="020B0503020204020204" pitchFamily="34" charset="-122"/>
              <a:ea typeface="微软雅黑" panose="020B0503020204020204" pitchFamily="34" charset="-122"/>
            </a:endParaRPr>
          </a:p>
          <a:p>
            <a:pPr>
              <a:lnSpc>
                <a:spcPct val="13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从表中可以看出：</a:t>
            </a:r>
            <a:endParaRPr lang="en-US" altLang="zh-CN" sz="2000" dirty="0">
              <a:latin typeface="微软雅黑" panose="020B0503020204020204" pitchFamily="34" charset="-122"/>
              <a:ea typeface="微软雅黑" panose="020B0503020204020204" pitchFamily="34" charset="-122"/>
            </a:endParaRPr>
          </a:p>
          <a:p>
            <a:pPr>
              <a:lnSpc>
                <a:spcPct val="13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）横向比较，对同一种数字调制信号，采用相干解调方式的误码率低于采用非相干解调方式的误码率</a:t>
            </a:r>
            <a:endParaRPr lang="zh-CN" altLang="en-US" sz="2000" dirty="0">
              <a:latin typeface="微软雅黑" panose="020B0503020204020204" pitchFamily="34" charset="-122"/>
              <a:ea typeface="微软雅黑" panose="020B0503020204020204" pitchFamily="34" charset="-122"/>
            </a:endParaRPr>
          </a:p>
          <a:p>
            <a:pPr>
              <a:lnSpc>
                <a:spcPct val="13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）纵向比较，在误码率</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一定的情况下，</a:t>
            </a:r>
            <a:r>
              <a:rPr lang="en-US" altLang="zh-CN" sz="2000" dirty="0">
                <a:latin typeface="微软雅黑" panose="020B0503020204020204" pitchFamily="34" charset="-122"/>
                <a:ea typeface="微软雅黑" panose="020B0503020204020204" pitchFamily="34" charset="-122"/>
              </a:rPr>
              <a:t>2PSK/2FSK/2ASK</a:t>
            </a:r>
            <a:r>
              <a:rPr lang="zh-CN" altLang="en-US" sz="2000" dirty="0">
                <a:latin typeface="微软雅黑" panose="020B0503020204020204" pitchFamily="34" charset="-122"/>
                <a:ea typeface="微软雅黑" panose="020B0503020204020204" pitchFamily="34" charset="-122"/>
              </a:rPr>
              <a:t>系统所需要的信噪比关系为：</a:t>
            </a:r>
            <a:endParaRPr lang="en-US" altLang="zh-CN" sz="2000" dirty="0">
              <a:latin typeface="微软雅黑" panose="020B0503020204020204" pitchFamily="34" charset="-122"/>
              <a:ea typeface="微软雅黑" panose="020B0503020204020204" pitchFamily="34" charset="-122"/>
            </a:endParaRPr>
          </a:p>
        </p:txBody>
      </p:sp>
      <p:sp>
        <p:nvSpPr>
          <p:cNvPr id="100355" name="Rectangle 2"/>
          <p:cNvSpPr>
            <a:spLocks noGrp="1"/>
          </p:cNvSpPr>
          <p:nvPr>
            <p:ph type="title"/>
          </p:nvPr>
        </p:nvSpPr>
        <p:spPr>
          <a:xfrm>
            <a:off x="1404938" y="612775"/>
            <a:ext cx="7127875" cy="574675"/>
          </a:xfrm>
        </p:spPr>
        <p:txBody>
          <a:bodyPr vert="horz" wrap="square" lIns="91440" tIns="45720" rIns="91440" bIns="45720" numCol="1" anchor="b" anchorCtr="0" compatLnSpc="1"/>
          <a:lstStyle/>
          <a:p>
            <a:pPr marL="0" marR="0" lvl="0" indent="0" algn="l" defTabSz="899795" rtl="0" eaLnBrk="1" fontAlgn="base" latinLnBrk="0" hangingPunct="1">
              <a:lnSpc>
                <a:spcPct val="100000"/>
              </a:lnSpc>
              <a:spcBef>
                <a:spcPct val="0"/>
              </a:spcBef>
              <a:spcAft>
                <a:spcPct val="0"/>
              </a:spcAft>
              <a:buClrTx/>
              <a:buSzTx/>
              <a:buFontTx/>
              <a:buNone/>
              <a:defRPr/>
            </a:pPr>
            <a:r>
              <a:rPr kumimoji="0" lang="en-US" altLang="x-none"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7.3 </a:t>
            </a:r>
            <a:r>
              <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二进制数字调制系统的性能比较</a:t>
            </a:r>
            <a:endParaRPr kumimoji="0" lang="zh-CN" altLang="en-US" sz="310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endParaRPr>
          </a:p>
        </p:txBody>
      </p:sp>
      <p:graphicFrame>
        <p:nvGraphicFramePr>
          <p:cNvPr id="66562" name="内容占位符 100355"/>
          <p:cNvGraphicFramePr>
            <a:graphicFrameLocks noGrp="1"/>
          </p:cNvGraphicFramePr>
          <p:nvPr>
            <p:ph sz="half" idx="1"/>
          </p:nvPr>
        </p:nvGraphicFramePr>
        <p:xfrm>
          <a:off x="3263900" y="6011863"/>
          <a:ext cx="2970213" cy="431800"/>
        </p:xfrm>
        <a:graphic>
          <a:graphicData uri="http://schemas.openxmlformats.org/presentationml/2006/ole">
            <mc:AlternateContent xmlns:mc="http://schemas.openxmlformats.org/markup-compatibility/2006">
              <mc:Choice xmlns:v="urn:schemas-microsoft-com:vml" Requires="v">
                <p:oleObj spid="_x0000_s3273" name="" r:id="rId1" imgW="1402715" imgH="229235" progId="Equation.DSMT4">
                  <p:embed/>
                </p:oleObj>
              </mc:Choice>
              <mc:Fallback>
                <p:oleObj name="" r:id="rId1" imgW="1402715" imgH="229235" progId="Equation.DSMT4">
                  <p:embed/>
                  <p:pic>
                    <p:nvPicPr>
                      <p:cNvPr id="0" name="图片 3272"/>
                      <p:cNvPicPr/>
                      <p:nvPr/>
                    </p:nvPicPr>
                    <p:blipFill>
                      <a:blip r:embed="rId2"/>
                      <a:stretch>
                        <a:fillRect/>
                      </a:stretch>
                    </p:blipFill>
                    <p:spPr>
                      <a:xfrm>
                        <a:off x="3263900" y="6011863"/>
                        <a:ext cx="2970213" cy="431800"/>
                      </a:xfrm>
                      <a:prstGeom prst="rect">
                        <a:avLst/>
                      </a:prstGeom>
                      <a:solidFill>
                        <a:srgbClr val="CCFFCC"/>
                      </a:solidFill>
                      <a:ln w="38100">
                        <a:miter/>
                      </a:ln>
                    </p:spPr>
                  </p:pic>
                </p:oleObj>
              </mc:Fallback>
            </mc:AlternateContent>
          </a:graphicData>
        </a:graphic>
      </p:graphicFrame>
    </p:spTree>
  </p:cSld>
  <p:clrMapOvr>
    <a:masterClrMapping/>
  </p:clrMapOvr>
  <p:transition advClick="0">
    <p:blinds dir="ver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92" name="Text Box 2"/>
          <p:cNvSpPr txBox="1"/>
          <p:nvPr/>
        </p:nvSpPr>
        <p:spPr>
          <a:xfrm>
            <a:off x="1331913" y="755650"/>
            <a:ext cx="7416800" cy="484188"/>
          </a:xfrm>
          <a:prstGeom prst="rect">
            <a:avLst/>
          </a:prstGeom>
          <a:noFill/>
          <a:ln w="9525">
            <a:noFill/>
          </a:ln>
        </p:spPr>
        <p:txBody>
          <a:bodyPr>
            <a:spAutoFit/>
          </a:bodyPr>
          <a:p>
            <a:pPr>
              <a:spcBef>
                <a:spcPct val="50000"/>
              </a:spcBef>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rPr>
              <a:t>表</a:t>
            </a:r>
            <a:r>
              <a:rPr lang="en-US" altLang="zh-CN" sz="2400" b="1" dirty="0">
                <a:solidFill>
                  <a:schemeClr val="tx2"/>
                </a:solidFill>
                <a:latin typeface="微软雅黑" panose="020B0503020204020204" pitchFamily="34" charset="-122"/>
                <a:ea typeface="微软雅黑" panose="020B0503020204020204" pitchFamily="34" charset="-122"/>
              </a:rPr>
              <a:t>7.3–1  </a:t>
            </a:r>
            <a:r>
              <a:rPr lang="zh-CN" altLang="en-US" sz="2400" b="1" dirty="0">
                <a:solidFill>
                  <a:schemeClr val="tx2"/>
                </a:solidFill>
                <a:latin typeface="微软雅黑" panose="020B0503020204020204" pitchFamily="34" charset="-122"/>
                <a:ea typeface="微软雅黑" panose="020B0503020204020204" pitchFamily="34" charset="-122"/>
              </a:rPr>
              <a:t>二进制数字调制系统的误码率公式一览表</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101379" name="表格 101378"/>
          <p:cNvGraphicFramePr/>
          <p:nvPr/>
        </p:nvGraphicFramePr>
        <p:xfrm>
          <a:off x="511175" y="1619250"/>
          <a:ext cx="7953375" cy="4408488"/>
        </p:xfrm>
        <a:graphic>
          <a:graphicData uri="http://schemas.openxmlformats.org/drawingml/2006/table">
            <a:tbl>
              <a:tblPr/>
              <a:tblGrid>
                <a:gridCol w="2651125"/>
                <a:gridCol w="2651125"/>
                <a:gridCol w="2651125"/>
              </a:tblGrid>
              <a:tr h="549275">
                <a:tc row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zh-CN" altLang="en-US" sz="2000" b="1">
                          <a:solidFill>
                            <a:srgbClr val="0000FF"/>
                          </a:solidFill>
                          <a:ea typeface="微软雅黑" panose="020B0503020204020204" pitchFamily="34" charset="-122"/>
                        </a:rPr>
                        <a:t>调制方式</a:t>
                      </a:r>
                      <a:endParaRPr lang="zh-CN" altLang="en-US" sz="2000" b="1">
                        <a:solidFill>
                          <a:srgbClr val="0000FF"/>
                        </a:solidFill>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alpha val="100000"/>
                      </a:srgbClr>
                    </a:solidFill>
                  </a:tcPr>
                </a:tc>
                <a:tc gridSpan="2">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zh-CN" altLang="en-US" sz="2000" b="1">
                          <a:solidFill>
                            <a:srgbClr val="0000FF"/>
                          </a:solidFill>
                          <a:latin typeface="微软雅黑" panose="020B0503020204020204" pitchFamily="34" charset="-122"/>
                          <a:ea typeface="微软雅黑" panose="020B0503020204020204" pitchFamily="34" charset="-122"/>
                        </a:rPr>
                        <a:t>误 码 率</a:t>
                      </a:r>
                      <a:endParaRPr lang="zh-CN" altLang="en-US" sz="2000" b="1">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alpha val="100000"/>
                      </a:srgbClr>
                    </a:solid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7975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zh-CN" altLang="en-US" sz="2000" b="1">
                          <a:solidFill>
                            <a:srgbClr val="0000FF"/>
                          </a:solidFill>
                          <a:ea typeface="微软雅黑" panose="020B0503020204020204" pitchFamily="34" charset="-122"/>
                        </a:rPr>
                        <a:t>相干解调</a:t>
                      </a:r>
                      <a:endParaRPr lang="zh-CN" altLang="en-US" sz="2000" b="1">
                        <a:solidFill>
                          <a:srgbClr val="0000FF"/>
                        </a:solidFill>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zh-CN" altLang="en-US" sz="2000" b="1">
                          <a:solidFill>
                            <a:srgbClr val="0000FF"/>
                          </a:solidFill>
                          <a:ea typeface="微软雅黑" panose="020B0503020204020204" pitchFamily="34" charset="-122"/>
                        </a:rPr>
                        <a:t>非相干解调</a:t>
                      </a:r>
                      <a:endParaRPr lang="zh-CN" altLang="en-US" sz="2000" b="1">
                        <a:solidFill>
                          <a:srgbClr val="0000FF"/>
                        </a:solidFill>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alpha val="100000"/>
                      </a:srgbClr>
                    </a:solidFill>
                  </a:tcPr>
                </a:tc>
              </a:tr>
              <a:tr h="109156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en-US" altLang="x-none" sz="2000" b="1" dirty="0">
                          <a:solidFill>
                            <a:srgbClr val="0000FF"/>
                          </a:solidFill>
                          <a:latin typeface="微软雅黑" panose="020B0503020204020204" pitchFamily="34" charset="-122"/>
                          <a:ea typeface="微软雅黑" panose="020B0503020204020204" pitchFamily="34" charset="-122"/>
                        </a:rPr>
                        <a:t>2ASK</a:t>
                      </a:r>
                      <a:endParaRPr lang="en-US" altLang="x-none" sz="2000" b="1" dirty="0">
                        <a:solidFill>
                          <a:srgbClr val="0000FF"/>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endParaRPr sz="2000" b="1">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endParaRPr sz="2000" b="1">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alpha val="100000"/>
                      </a:srgbClr>
                    </a:solidFill>
                  </a:tcPr>
                </a:tc>
              </a:tr>
              <a:tr h="109347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en-US" altLang="x-none" sz="2000" b="1" dirty="0">
                          <a:solidFill>
                            <a:srgbClr val="0000FF"/>
                          </a:solidFill>
                          <a:latin typeface="微软雅黑" panose="020B0503020204020204" pitchFamily="34" charset="-122"/>
                          <a:ea typeface="微软雅黑" panose="020B0503020204020204" pitchFamily="34" charset="-122"/>
                        </a:rPr>
                        <a:t>2FSK</a:t>
                      </a:r>
                      <a:endParaRPr lang="en-US" altLang="x-none" sz="2000" b="1" dirty="0">
                        <a:solidFill>
                          <a:srgbClr val="0000FF"/>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endParaRPr sz="2000" b="1">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endParaRPr sz="2000" b="1">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alpha val="100000"/>
                      </a:srgbClr>
                    </a:solidFill>
                  </a:tcPr>
                </a:tc>
              </a:tr>
              <a:tr h="109410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en-US" altLang="x-none" sz="2000" b="1" dirty="0">
                          <a:solidFill>
                            <a:srgbClr val="0000FF"/>
                          </a:solidFill>
                          <a:latin typeface="微软雅黑" panose="020B0503020204020204" pitchFamily="34" charset="-122"/>
                          <a:ea typeface="微软雅黑" panose="020B0503020204020204" pitchFamily="34" charset="-122"/>
                        </a:rPr>
                        <a:t>2PSK/2DPSK</a:t>
                      </a:r>
                      <a:endParaRPr lang="en-US" altLang="x-none" sz="2000" b="1" dirty="0">
                        <a:solidFill>
                          <a:srgbClr val="0000FF"/>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8B7AE">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endParaRPr sz="2000" b="1">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8B7AE">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endParaRPr sz="2000" b="1">
                        <a:solidFill>
                          <a:srgbClr val="0000FF"/>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8B7AE">
                        <a:alpha val="100000"/>
                      </a:srgbClr>
                    </a:solidFill>
                  </a:tcPr>
                </a:tc>
              </a:tr>
            </a:tbl>
          </a:graphicData>
        </a:graphic>
      </p:graphicFrame>
      <p:graphicFrame>
        <p:nvGraphicFramePr>
          <p:cNvPr id="67586" name="对象 101402"/>
          <p:cNvGraphicFramePr/>
          <p:nvPr/>
        </p:nvGraphicFramePr>
        <p:xfrm>
          <a:off x="3779838" y="2843213"/>
          <a:ext cx="1422400" cy="874712"/>
        </p:xfrm>
        <a:graphic>
          <a:graphicData uri="http://schemas.openxmlformats.org/presentationml/2006/ole">
            <mc:AlternateContent xmlns:mc="http://schemas.openxmlformats.org/markup-compatibility/2006">
              <mc:Choice xmlns:v="urn:schemas-microsoft-com:vml" Requires="v">
                <p:oleObj spid="_x0000_s3276" name="" r:id="rId1" imgW="725805" imgH="445770" progId="Equation.DSMT4">
                  <p:embed/>
                </p:oleObj>
              </mc:Choice>
              <mc:Fallback>
                <p:oleObj name="" r:id="rId1" imgW="725805" imgH="445770" progId="Equation.DSMT4">
                  <p:embed/>
                  <p:pic>
                    <p:nvPicPr>
                      <p:cNvPr id="0" name="图片 3275"/>
                      <p:cNvPicPr/>
                      <p:nvPr/>
                    </p:nvPicPr>
                    <p:blipFill>
                      <a:blip r:embed="rId2"/>
                      <a:stretch>
                        <a:fillRect/>
                      </a:stretch>
                    </p:blipFill>
                    <p:spPr>
                      <a:xfrm>
                        <a:off x="3779838" y="2843213"/>
                        <a:ext cx="1422400" cy="874712"/>
                      </a:xfrm>
                      <a:prstGeom prst="rect">
                        <a:avLst/>
                      </a:prstGeom>
                      <a:noFill/>
                      <a:ln w="38100">
                        <a:noFill/>
                        <a:miter/>
                      </a:ln>
                    </p:spPr>
                  </p:pic>
                </p:oleObj>
              </mc:Fallback>
            </mc:AlternateContent>
          </a:graphicData>
        </a:graphic>
      </p:graphicFrame>
      <p:graphicFrame>
        <p:nvGraphicFramePr>
          <p:cNvPr id="67587" name="对象 101403"/>
          <p:cNvGraphicFramePr/>
          <p:nvPr/>
        </p:nvGraphicFramePr>
        <p:xfrm>
          <a:off x="3779838" y="3924300"/>
          <a:ext cx="1349375" cy="828675"/>
        </p:xfrm>
        <a:graphic>
          <a:graphicData uri="http://schemas.openxmlformats.org/presentationml/2006/ole">
            <mc:AlternateContent xmlns:mc="http://schemas.openxmlformats.org/markup-compatibility/2006">
              <mc:Choice xmlns:v="urn:schemas-microsoft-com:vml" Requires="v">
                <p:oleObj spid="_x0000_s3279" name="" r:id="rId3" imgW="726440" imgH="445770" progId="Equation.DSMT4">
                  <p:embed/>
                </p:oleObj>
              </mc:Choice>
              <mc:Fallback>
                <p:oleObj name="" r:id="rId3" imgW="726440" imgH="445770" progId="Equation.DSMT4">
                  <p:embed/>
                  <p:pic>
                    <p:nvPicPr>
                      <p:cNvPr id="0" name="图片 3278"/>
                      <p:cNvPicPr/>
                      <p:nvPr/>
                    </p:nvPicPr>
                    <p:blipFill>
                      <a:blip r:embed="rId4"/>
                      <a:stretch>
                        <a:fillRect/>
                      </a:stretch>
                    </p:blipFill>
                    <p:spPr>
                      <a:xfrm>
                        <a:off x="3779838" y="3924300"/>
                        <a:ext cx="1349375" cy="828675"/>
                      </a:xfrm>
                      <a:prstGeom prst="rect">
                        <a:avLst/>
                      </a:prstGeom>
                      <a:noFill/>
                      <a:ln w="38100">
                        <a:noFill/>
                        <a:miter/>
                      </a:ln>
                    </p:spPr>
                  </p:pic>
                </p:oleObj>
              </mc:Fallback>
            </mc:AlternateContent>
          </a:graphicData>
        </a:graphic>
      </p:graphicFrame>
      <p:graphicFrame>
        <p:nvGraphicFramePr>
          <p:cNvPr id="67588" name="对象 101404"/>
          <p:cNvGraphicFramePr/>
          <p:nvPr/>
        </p:nvGraphicFramePr>
        <p:xfrm>
          <a:off x="3852863" y="5148263"/>
          <a:ext cx="1301750" cy="735012"/>
        </p:xfrm>
        <a:graphic>
          <a:graphicData uri="http://schemas.openxmlformats.org/presentationml/2006/ole">
            <mc:AlternateContent xmlns:mc="http://schemas.openxmlformats.org/markup-compatibility/2006">
              <mc:Choice xmlns:v="urn:schemas-microsoft-com:vml" Requires="v">
                <p:oleObj spid="_x0000_s3274" name="" r:id="rId5" imgW="701040" imgH="394970" progId="Equation.DSMT4">
                  <p:embed/>
                </p:oleObj>
              </mc:Choice>
              <mc:Fallback>
                <p:oleObj name="" r:id="rId5" imgW="701040" imgH="394970" progId="Equation.DSMT4">
                  <p:embed/>
                  <p:pic>
                    <p:nvPicPr>
                      <p:cNvPr id="0" name="图片 3273"/>
                      <p:cNvPicPr/>
                      <p:nvPr/>
                    </p:nvPicPr>
                    <p:blipFill>
                      <a:blip r:embed="rId6"/>
                      <a:stretch>
                        <a:fillRect/>
                      </a:stretch>
                    </p:blipFill>
                    <p:spPr>
                      <a:xfrm>
                        <a:off x="3852863" y="5148263"/>
                        <a:ext cx="1301750" cy="735012"/>
                      </a:xfrm>
                      <a:prstGeom prst="rect">
                        <a:avLst/>
                      </a:prstGeom>
                      <a:noFill/>
                      <a:ln w="38100">
                        <a:noFill/>
                        <a:miter/>
                      </a:ln>
                    </p:spPr>
                  </p:pic>
                </p:oleObj>
              </mc:Fallback>
            </mc:AlternateContent>
          </a:graphicData>
        </a:graphic>
      </p:graphicFrame>
      <p:graphicFrame>
        <p:nvGraphicFramePr>
          <p:cNvPr id="67589" name="对象 101405"/>
          <p:cNvGraphicFramePr/>
          <p:nvPr/>
        </p:nvGraphicFramePr>
        <p:xfrm>
          <a:off x="6589713" y="2843213"/>
          <a:ext cx="698500" cy="825500"/>
        </p:xfrm>
        <a:graphic>
          <a:graphicData uri="http://schemas.openxmlformats.org/presentationml/2006/ole">
            <mc:AlternateContent xmlns:mc="http://schemas.openxmlformats.org/markup-compatibility/2006">
              <mc:Choice xmlns:v="urn:schemas-microsoft-com:vml" Requires="v">
                <p:oleObj spid="_x0000_s3278" name="" r:id="rId7" imgW="358140" imgH="422275" progId="Equation.DSMT4">
                  <p:embed/>
                </p:oleObj>
              </mc:Choice>
              <mc:Fallback>
                <p:oleObj name="" r:id="rId7" imgW="358140" imgH="422275" progId="Equation.DSMT4">
                  <p:embed/>
                  <p:pic>
                    <p:nvPicPr>
                      <p:cNvPr id="0" name="图片 3277"/>
                      <p:cNvPicPr/>
                      <p:nvPr/>
                    </p:nvPicPr>
                    <p:blipFill>
                      <a:blip r:embed="rId8"/>
                      <a:stretch>
                        <a:fillRect/>
                      </a:stretch>
                    </p:blipFill>
                    <p:spPr>
                      <a:xfrm>
                        <a:off x="6589713" y="2843213"/>
                        <a:ext cx="698500" cy="825500"/>
                      </a:xfrm>
                      <a:prstGeom prst="rect">
                        <a:avLst/>
                      </a:prstGeom>
                      <a:noFill/>
                      <a:ln w="38100">
                        <a:noFill/>
                        <a:miter/>
                      </a:ln>
                    </p:spPr>
                  </p:pic>
                </p:oleObj>
              </mc:Fallback>
            </mc:AlternateContent>
          </a:graphicData>
        </a:graphic>
      </p:graphicFrame>
      <p:graphicFrame>
        <p:nvGraphicFramePr>
          <p:cNvPr id="67590" name="对象 101406"/>
          <p:cNvGraphicFramePr/>
          <p:nvPr/>
        </p:nvGraphicFramePr>
        <p:xfrm>
          <a:off x="6589713" y="3851275"/>
          <a:ext cx="698500" cy="825500"/>
        </p:xfrm>
        <a:graphic>
          <a:graphicData uri="http://schemas.openxmlformats.org/presentationml/2006/ole">
            <mc:AlternateContent xmlns:mc="http://schemas.openxmlformats.org/markup-compatibility/2006">
              <mc:Choice xmlns:v="urn:schemas-microsoft-com:vml" Requires="v">
                <p:oleObj spid="_x0000_s3275" name="" r:id="rId9" imgW="358140" imgH="422275" progId="Equation.DSMT4">
                  <p:embed/>
                </p:oleObj>
              </mc:Choice>
              <mc:Fallback>
                <p:oleObj name="" r:id="rId9" imgW="358140" imgH="422275" progId="Equation.DSMT4">
                  <p:embed/>
                  <p:pic>
                    <p:nvPicPr>
                      <p:cNvPr id="0" name="图片 3274"/>
                      <p:cNvPicPr/>
                      <p:nvPr/>
                    </p:nvPicPr>
                    <p:blipFill>
                      <a:blip r:embed="rId10"/>
                      <a:stretch>
                        <a:fillRect/>
                      </a:stretch>
                    </p:blipFill>
                    <p:spPr>
                      <a:xfrm>
                        <a:off x="6589713" y="3851275"/>
                        <a:ext cx="698500" cy="825500"/>
                      </a:xfrm>
                      <a:prstGeom prst="rect">
                        <a:avLst/>
                      </a:prstGeom>
                      <a:noFill/>
                      <a:ln w="38100">
                        <a:noFill/>
                        <a:miter/>
                      </a:ln>
                    </p:spPr>
                  </p:pic>
                </p:oleObj>
              </mc:Fallback>
            </mc:AlternateContent>
          </a:graphicData>
        </a:graphic>
      </p:graphicFrame>
      <p:graphicFrame>
        <p:nvGraphicFramePr>
          <p:cNvPr id="67591" name="对象 101407"/>
          <p:cNvGraphicFramePr/>
          <p:nvPr/>
        </p:nvGraphicFramePr>
        <p:xfrm>
          <a:off x="6661150" y="5003800"/>
          <a:ext cx="676275" cy="776288"/>
        </p:xfrm>
        <a:graphic>
          <a:graphicData uri="http://schemas.openxmlformats.org/presentationml/2006/ole">
            <mc:AlternateContent xmlns:mc="http://schemas.openxmlformats.org/markup-compatibility/2006">
              <mc:Choice xmlns:v="urn:schemas-microsoft-com:vml" Requires="v">
                <p:oleObj spid="_x0000_s3277" name="" r:id="rId11" imgW="345440" imgH="396875" progId="Equation.DSMT4">
                  <p:embed/>
                </p:oleObj>
              </mc:Choice>
              <mc:Fallback>
                <p:oleObj name="" r:id="rId11" imgW="345440" imgH="396875" progId="Equation.DSMT4">
                  <p:embed/>
                  <p:pic>
                    <p:nvPicPr>
                      <p:cNvPr id="0" name="图片 3276"/>
                      <p:cNvPicPr/>
                      <p:nvPr/>
                    </p:nvPicPr>
                    <p:blipFill>
                      <a:blip r:embed="rId12"/>
                      <a:stretch>
                        <a:fillRect/>
                      </a:stretch>
                    </p:blipFill>
                    <p:spPr>
                      <a:xfrm>
                        <a:off x="6661150" y="5003800"/>
                        <a:ext cx="676275" cy="776288"/>
                      </a:xfrm>
                      <a:prstGeom prst="rect">
                        <a:avLst/>
                      </a:prstGeom>
                      <a:noFill/>
                      <a:ln w="38100">
                        <a:noFill/>
                        <a:miter/>
                      </a:ln>
                    </p:spPr>
                  </p:pic>
                </p:oleObj>
              </mc:Fallback>
            </mc:AlternateContent>
          </a:graphicData>
        </a:graphic>
      </p:graphicFrame>
    </p:spTree>
  </p:cSld>
  <p:clrMapOvr>
    <a:masterClrMapping/>
  </p:clrMapOvr>
  <p:transition advClick="0">
    <p:blinds dir="ver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p:cNvSpPr>
          <p:nvPr>
            <p:ph type="title"/>
          </p:nvPr>
        </p:nvSpPr>
        <p:spPr>
          <a:xfrm>
            <a:off x="1476375" y="682625"/>
            <a:ext cx="6264275" cy="504825"/>
          </a:xfrm>
        </p:spPr>
        <p:txBody>
          <a:bodyPr vert="horz" wrap="square" lIns="91440" tIns="45720" rIns="91440" bIns="45720" anchor="b"/>
          <a:p>
            <a:pPr eaLnBrk="1" hangingPunct="1"/>
            <a:r>
              <a:rPr lang="zh-CN" altLang="en-US" sz="2400" dirty="0">
                <a:latin typeface="微软雅黑" panose="020B0503020204020204" pitchFamily="34" charset="-122"/>
                <a:ea typeface="微软雅黑" panose="020B0503020204020204" pitchFamily="34" charset="-122"/>
              </a:rPr>
              <a:t>图</a:t>
            </a:r>
            <a:r>
              <a:rPr lang="en-US" altLang="zh-CN" sz="2400" dirty="0">
                <a:latin typeface="微软雅黑" panose="020B0503020204020204" pitchFamily="34" charset="-122"/>
                <a:ea typeface="微软雅黑" panose="020B0503020204020204" pitchFamily="34" charset="-122"/>
              </a:rPr>
              <a:t>7.3-1</a:t>
            </a:r>
            <a:r>
              <a:rPr lang="en-US" altLang="zh-CN" sz="2400" b="0" dirty="0">
                <a:solidFill>
                  <a:schemeClr val="tx1"/>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误码率</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e</a:t>
            </a:r>
            <a:r>
              <a:rPr lang="zh-CN" altLang="en-US" sz="2400" dirty="0">
                <a:latin typeface="微软雅黑" panose="020B0503020204020204" pitchFamily="34" charset="-122"/>
                <a:ea typeface="微软雅黑" panose="020B0503020204020204" pitchFamily="34" charset="-122"/>
              </a:rPr>
              <a:t>与信噪比</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的关系曲线</a:t>
            </a:r>
            <a:r>
              <a:rPr lang="zh-CN" altLang="en-US" sz="2800" b="0" dirty="0">
                <a:solidFill>
                  <a:schemeClr val="tx1"/>
                </a:solidFill>
                <a:latin typeface="微软雅黑" panose="020B0503020204020204" pitchFamily="34" charset="-122"/>
                <a:ea typeface="微软雅黑" panose="020B0503020204020204" pitchFamily="34" charset="-122"/>
              </a:rPr>
              <a:t> </a:t>
            </a:r>
            <a:endParaRPr lang="zh-CN" altLang="en-US" sz="2800" b="0" dirty="0">
              <a:solidFill>
                <a:schemeClr val="tx1"/>
              </a:solidFill>
              <a:latin typeface="微软雅黑" panose="020B0503020204020204" pitchFamily="34" charset="-122"/>
              <a:ea typeface="微软雅黑" panose="020B0503020204020204" pitchFamily="34" charset="-122"/>
            </a:endParaRPr>
          </a:p>
        </p:txBody>
      </p:sp>
      <p:grpSp>
        <p:nvGrpSpPr>
          <p:cNvPr id="126979" name="Group 56"/>
          <p:cNvGrpSpPr/>
          <p:nvPr/>
        </p:nvGrpSpPr>
        <p:grpSpPr>
          <a:xfrm>
            <a:off x="252413" y="1331913"/>
            <a:ext cx="8426450" cy="5472112"/>
            <a:chOff x="0" y="0"/>
            <a:chExt cx="4491" cy="3125"/>
          </a:xfrm>
        </p:grpSpPr>
        <p:sp>
          <p:nvSpPr>
            <p:cNvPr id="126980" name="Rectangle 5"/>
            <p:cNvSpPr/>
            <p:nvPr/>
          </p:nvSpPr>
          <p:spPr>
            <a:xfrm>
              <a:off x="136" y="0"/>
              <a:ext cx="4355" cy="3125"/>
            </a:xfrm>
            <a:prstGeom prst="rect">
              <a:avLst/>
            </a:prstGeom>
            <a:noFill/>
            <a:ln w="9525">
              <a:noFill/>
            </a:ln>
          </p:spPr>
          <p:txBody>
            <a:bodyPr wrap="none" anchor="ctr"/>
            <a:p>
              <a:pPr algn="ctr">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sp>
          <p:nvSpPr>
            <p:cNvPr id="126981" name="Text Box 37"/>
            <p:cNvSpPr txBox="1"/>
            <p:nvPr/>
          </p:nvSpPr>
          <p:spPr>
            <a:xfrm>
              <a:off x="267" y="24"/>
              <a:ext cx="465" cy="3032"/>
            </a:xfrm>
            <a:prstGeom prst="rect">
              <a:avLst/>
            </a:prstGeom>
            <a:noFill/>
            <a:ln w="9525">
              <a:noFill/>
            </a:ln>
          </p:spPr>
          <p:txBody>
            <a:bodyPr/>
            <a:p>
              <a:pPr algn="just">
                <a:lnSpc>
                  <a:spcPts val="2600"/>
                </a:lnSpc>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a:p>
              <a:pPr algn="just">
                <a:lnSpc>
                  <a:spcPts val="2600"/>
                </a:lnSpc>
                <a:buFont typeface="Arial" panose="020B0604020202020204" pitchFamily="34" charset="0"/>
                <a:buNone/>
              </a:pPr>
              <a:endParaRPr lang="en-US" altLang="zh-CN" sz="2000" b="1" dirty="0">
                <a:solidFill>
                  <a:srgbClr val="0000FF"/>
                </a:solidFill>
                <a:latin typeface="微软雅黑" panose="020B0503020204020204" pitchFamily="34" charset="-122"/>
                <a:ea typeface="微软雅黑" panose="020B0503020204020204" pitchFamily="34" charset="-122"/>
              </a:endParaRPr>
            </a:p>
            <a:p>
              <a:pPr algn="just">
                <a:lnSpc>
                  <a:spcPts val="2600"/>
                </a:lnSpc>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10</a:t>
              </a:r>
              <a:r>
                <a:rPr lang="en-US" altLang="zh-CN" sz="2000" b="1" baseline="30000"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a:p>
              <a:pPr algn="just">
                <a:lnSpc>
                  <a:spcPts val="2600"/>
                </a:lnSpc>
                <a:buFont typeface="Arial" panose="020B0604020202020204" pitchFamily="34" charset="0"/>
                <a:buNone/>
              </a:pPr>
              <a:endParaRPr lang="en-US" altLang="zh-CN" sz="2000" b="1" dirty="0">
                <a:solidFill>
                  <a:srgbClr val="0000FF"/>
                </a:solidFill>
                <a:latin typeface="微软雅黑" panose="020B0503020204020204" pitchFamily="34" charset="-122"/>
                <a:ea typeface="微软雅黑" panose="020B0503020204020204" pitchFamily="34" charset="-122"/>
              </a:endParaRPr>
            </a:p>
            <a:p>
              <a:pPr algn="just">
                <a:lnSpc>
                  <a:spcPts val="2600"/>
                </a:lnSpc>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10</a:t>
              </a:r>
              <a:r>
                <a:rPr lang="en-US" altLang="zh-CN" sz="2000" b="1" baseline="30000" dirty="0">
                  <a:solidFill>
                    <a:srgbClr val="0000FF"/>
                  </a:solidFill>
                  <a:latin typeface="微软雅黑" panose="020B0503020204020204" pitchFamily="34" charset="-122"/>
                  <a:ea typeface="微软雅黑" panose="020B0503020204020204" pitchFamily="34" charset="-122"/>
                </a:rPr>
                <a:t>-2</a:t>
              </a:r>
              <a:endParaRPr lang="en-US" altLang="zh-CN" sz="2000" b="1" dirty="0">
                <a:solidFill>
                  <a:srgbClr val="0000FF"/>
                </a:solidFill>
                <a:latin typeface="微软雅黑" panose="020B0503020204020204" pitchFamily="34" charset="-122"/>
                <a:ea typeface="微软雅黑" panose="020B0503020204020204" pitchFamily="34" charset="-122"/>
              </a:endParaRPr>
            </a:p>
            <a:p>
              <a:pPr algn="just">
                <a:lnSpc>
                  <a:spcPts val="2600"/>
                </a:lnSpc>
                <a:buFont typeface="Arial" panose="020B0604020202020204" pitchFamily="34" charset="0"/>
                <a:buNone/>
              </a:pPr>
              <a:endParaRPr lang="en-US" altLang="zh-CN" sz="2000" b="1" dirty="0">
                <a:solidFill>
                  <a:srgbClr val="0000FF"/>
                </a:solidFill>
                <a:latin typeface="微软雅黑" panose="020B0503020204020204" pitchFamily="34" charset="-122"/>
                <a:ea typeface="微软雅黑" panose="020B0503020204020204" pitchFamily="34" charset="-122"/>
              </a:endParaRPr>
            </a:p>
            <a:p>
              <a:pPr algn="just">
                <a:lnSpc>
                  <a:spcPts val="2600"/>
                </a:lnSpc>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10</a:t>
              </a:r>
              <a:r>
                <a:rPr lang="en-US" altLang="zh-CN" sz="2000" b="1" baseline="30000" dirty="0">
                  <a:solidFill>
                    <a:srgbClr val="0000FF"/>
                  </a:solidFill>
                  <a:latin typeface="微软雅黑" panose="020B0503020204020204" pitchFamily="34" charset="-122"/>
                  <a:ea typeface="微软雅黑" panose="020B0503020204020204" pitchFamily="34" charset="-122"/>
                </a:rPr>
                <a:t>-3</a:t>
              </a:r>
              <a:endParaRPr lang="en-US" altLang="zh-CN" sz="2000" b="1" dirty="0">
                <a:solidFill>
                  <a:srgbClr val="0000FF"/>
                </a:solidFill>
                <a:latin typeface="微软雅黑" panose="020B0503020204020204" pitchFamily="34" charset="-122"/>
                <a:ea typeface="微软雅黑" panose="020B0503020204020204" pitchFamily="34" charset="-122"/>
              </a:endParaRPr>
            </a:p>
            <a:p>
              <a:pPr algn="just">
                <a:lnSpc>
                  <a:spcPts val="2600"/>
                </a:lnSpc>
                <a:buFont typeface="Arial" panose="020B0604020202020204" pitchFamily="34" charset="0"/>
                <a:buNone/>
              </a:pPr>
              <a:endParaRPr lang="en-US" altLang="zh-CN" sz="2000" b="1" dirty="0">
                <a:solidFill>
                  <a:srgbClr val="0000FF"/>
                </a:solidFill>
                <a:latin typeface="微软雅黑" panose="020B0503020204020204" pitchFamily="34" charset="-122"/>
                <a:ea typeface="微软雅黑" panose="020B0503020204020204" pitchFamily="34" charset="-122"/>
              </a:endParaRPr>
            </a:p>
            <a:p>
              <a:pPr algn="just">
                <a:lnSpc>
                  <a:spcPts val="2600"/>
                </a:lnSpc>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10</a:t>
              </a:r>
              <a:r>
                <a:rPr lang="en-US" altLang="zh-CN" sz="2000" b="1" baseline="30000"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a:p>
              <a:pPr algn="just">
                <a:lnSpc>
                  <a:spcPts val="2600"/>
                </a:lnSpc>
                <a:buFont typeface="Arial" panose="020B0604020202020204" pitchFamily="34" charset="0"/>
                <a:buNone/>
              </a:pPr>
              <a:endParaRPr lang="en-US" altLang="zh-CN" sz="2000" b="1" dirty="0">
                <a:solidFill>
                  <a:srgbClr val="0000FF"/>
                </a:solidFill>
                <a:latin typeface="微软雅黑" panose="020B0503020204020204" pitchFamily="34" charset="-122"/>
                <a:ea typeface="微软雅黑" panose="020B0503020204020204" pitchFamily="34" charset="-122"/>
              </a:endParaRPr>
            </a:p>
            <a:p>
              <a:pPr algn="just">
                <a:lnSpc>
                  <a:spcPts val="2600"/>
                </a:lnSpc>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10</a:t>
              </a:r>
              <a:r>
                <a:rPr lang="en-US" altLang="zh-CN" sz="2000" b="1" baseline="30000" dirty="0">
                  <a:solidFill>
                    <a:srgbClr val="0000FF"/>
                  </a:solidFill>
                  <a:latin typeface="微软雅黑" panose="020B0503020204020204" pitchFamily="34" charset="-122"/>
                  <a:ea typeface="微软雅黑" panose="020B0503020204020204" pitchFamily="34" charset="-122"/>
                </a:rPr>
                <a:t>-5</a:t>
              </a:r>
              <a:endParaRPr lang="en-US" altLang="zh-CN" sz="2000" b="1" dirty="0">
                <a:solidFill>
                  <a:srgbClr val="0000FF"/>
                </a:solidFill>
                <a:latin typeface="微软雅黑" panose="020B0503020204020204" pitchFamily="34" charset="-122"/>
                <a:ea typeface="微软雅黑" panose="020B0503020204020204" pitchFamily="34" charset="-122"/>
              </a:endParaRPr>
            </a:p>
            <a:p>
              <a:pPr algn="just">
                <a:lnSpc>
                  <a:spcPts val="2600"/>
                </a:lnSpc>
                <a:buFont typeface="Arial" panose="020B0604020202020204" pitchFamily="34" charset="0"/>
                <a:buNone/>
              </a:pPr>
              <a:endParaRPr lang="en-US" altLang="zh-CN" sz="2000" b="1" dirty="0">
                <a:solidFill>
                  <a:srgbClr val="0000FF"/>
                </a:solidFill>
                <a:latin typeface="微软雅黑" panose="020B0503020204020204" pitchFamily="34" charset="-122"/>
                <a:ea typeface="微软雅黑" panose="020B0503020204020204" pitchFamily="34" charset="-122"/>
              </a:endParaRPr>
            </a:p>
            <a:p>
              <a:pPr algn="just">
                <a:lnSpc>
                  <a:spcPts val="2600"/>
                </a:lnSpc>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10</a:t>
              </a:r>
              <a:r>
                <a:rPr lang="en-US" altLang="zh-CN" sz="2000" b="1" baseline="30000" dirty="0">
                  <a:solidFill>
                    <a:srgbClr val="0000FF"/>
                  </a:solidFill>
                  <a:latin typeface="微软雅黑" panose="020B0503020204020204" pitchFamily="34" charset="-122"/>
                  <a:ea typeface="微软雅黑" panose="020B0503020204020204" pitchFamily="34" charset="-122"/>
                </a:rPr>
                <a:t>-6</a:t>
              </a:r>
              <a:endParaRPr lang="en-US" altLang="zh-CN" sz="2000" b="1" dirty="0">
                <a:solidFill>
                  <a:srgbClr val="0000FF"/>
                </a:solidFill>
                <a:latin typeface="微软雅黑" panose="020B0503020204020204" pitchFamily="34" charset="-122"/>
                <a:ea typeface="微软雅黑" panose="020B0503020204020204" pitchFamily="34" charset="-122"/>
              </a:endParaRPr>
            </a:p>
            <a:p>
              <a:pPr algn="just">
                <a:lnSpc>
                  <a:spcPts val="2600"/>
                </a:lnSpc>
                <a:buFont typeface="Arial" panose="020B0604020202020204" pitchFamily="34" charset="0"/>
                <a:buNone/>
              </a:pPr>
              <a:endParaRPr lang="en-US" altLang="zh-CN" sz="2000" b="1" dirty="0">
                <a:solidFill>
                  <a:srgbClr val="0000FF"/>
                </a:solidFill>
                <a:latin typeface="微软雅黑" panose="020B0503020204020204" pitchFamily="34" charset="-122"/>
                <a:ea typeface="微软雅黑" panose="020B0503020204020204" pitchFamily="34" charset="-122"/>
              </a:endParaRPr>
            </a:p>
            <a:p>
              <a:pPr algn="just">
                <a:lnSpc>
                  <a:spcPts val="2600"/>
                </a:lnSpc>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10</a:t>
              </a:r>
              <a:r>
                <a:rPr lang="en-US" altLang="zh-CN" sz="2000" b="1" baseline="30000" dirty="0">
                  <a:solidFill>
                    <a:srgbClr val="0000FF"/>
                  </a:solidFill>
                  <a:latin typeface="微软雅黑" panose="020B0503020204020204" pitchFamily="34" charset="-122"/>
                  <a:ea typeface="微软雅黑" panose="020B0503020204020204" pitchFamily="34" charset="-122"/>
                </a:rPr>
                <a:t>-7</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sp>
          <p:nvSpPr>
            <p:cNvPr id="126982" name="Freeform 7"/>
            <p:cNvSpPr/>
            <p:nvPr/>
          </p:nvSpPr>
          <p:spPr>
            <a:xfrm>
              <a:off x="641" y="212"/>
              <a:ext cx="2527" cy="2606"/>
            </a:xfrm>
            <a:custGeom>
              <a:avLst/>
              <a:gdLst>
                <a:gd name="txL" fmla="*/ 0 w 3824"/>
                <a:gd name="txT" fmla="*/ 0 h 6442"/>
                <a:gd name="txR" fmla="*/ 3824 w 3824"/>
                <a:gd name="txB" fmla="*/ 6442 h 6442"/>
              </a:gdLst>
              <a:ahLst/>
              <a:cxnLst>
                <a:cxn ang="0">
                  <a:pos x="139" y="4"/>
                </a:cxn>
                <a:cxn ang="0">
                  <a:pos x="138" y="4"/>
                </a:cxn>
                <a:cxn ang="0">
                  <a:pos x="137" y="4"/>
                </a:cxn>
                <a:cxn ang="0">
                  <a:pos x="136" y="4"/>
                </a:cxn>
                <a:cxn ang="0">
                  <a:pos x="135" y="4"/>
                </a:cxn>
                <a:cxn ang="0">
                  <a:pos x="132" y="4"/>
                </a:cxn>
                <a:cxn ang="0">
                  <a:pos x="130" y="3"/>
                </a:cxn>
                <a:cxn ang="0">
                  <a:pos x="126" y="3"/>
                </a:cxn>
                <a:cxn ang="0">
                  <a:pos x="124" y="3"/>
                </a:cxn>
                <a:cxn ang="0">
                  <a:pos x="120" y="2"/>
                </a:cxn>
                <a:cxn ang="0">
                  <a:pos x="115" y="2"/>
                </a:cxn>
                <a:cxn ang="0">
                  <a:pos x="110" y="2"/>
                </a:cxn>
                <a:cxn ang="0">
                  <a:pos x="105" y="2"/>
                </a:cxn>
                <a:cxn ang="0">
                  <a:pos x="96" y="1"/>
                </a:cxn>
                <a:cxn ang="0">
                  <a:pos x="87" y="1"/>
                </a:cxn>
                <a:cxn ang="0">
                  <a:pos x="79" y="1"/>
                </a:cxn>
                <a:cxn ang="0">
                  <a:pos x="67" y="0"/>
                </a:cxn>
                <a:cxn ang="0">
                  <a:pos x="56" y="0"/>
                </a:cxn>
                <a:cxn ang="0">
                  <a:pos x="44" y="0"/>
                </a:cxn>
                <a:cxn ang="0">
                  <a:pos x="29" y="0"/>
                </a:cxn>
                <a:cxn ang="0">
                  <a:pos x="17" y="0"/>
                </a:cxn>
                <a:cxn ang="0">
                  <a:pos x="0" y="0"/>
                </a:cxn>
              </a:cxnLst>
              <a:rect l="txL" t="txT" r="txR" b="txB"/>
              <a:pathLst>
                <a:path w="3824" h="6442">
                  <a:moveTo>
                    <a:pt x="3824" y="6442"/>
                  </a:moveTo>
                  <a:cubicBezTo>
                    <a:pt x="3822" y="6415"/>
                    <a:pt x="3816" y="6341"/>
                    <a:pt x="3809" y="6277"/>
                  </a:cubicBezTo>
                  <a:cubicBezTo>
                    <a:pt x="3802" y="6213"/>
                    <a:pt x="3790" y="6134"/>
                    <a:pt x="3780" y="6060"/>
                  </a:cubicBezTo>
                  <a:cubicBezTo>
                    <a:pt x="3770" y="5986"/>
                    <a:pt x="3762" y="5920"/>
                    <a:pt x="3750" y="5835"/>
                  </a:cubicBezTo>
                  <a:cubicBezTo>
                    <a:pt x="3738" y="5750"/>
                    <a:pt x="3725" y="5662"/>
                    <a:pt x="3705" y="5550"/>
                  </a:cubicBezTo>
                  <a:cubicBezTo>
                    <a:pt x="3685" y="5438"/>
                    <a:pt x="3652" y="5282"/>
                    <a:pt x="3630" y="5160"/>
                  </a:cubicBezTo>
                  <a:cubicBezTo>
                    <a:pt x="3608" y="5038"/>
                    <a:pt x="3595" y="4937"/>
                    <a:pt x="3570" y="4815"/>
                  </a:cubicBezTo>
                  <a:cubicBezTo>
                    <a:pt x="3545" y="4693"/>
                    <a:pt x="3507" y="4557"/>
                    <a:pt x="3480" y="4425"/>
                  </a:cubicBezTo>
                  <a:cubicBezTo>
                    <a:pt x="3453" y="4293"/>
                    <a:pt x="3435" y="4157"/>
                    <a:pt x="3405" y="4020"/>
                  </a:cubicBezTo>
                  <a:cubicBezTo>
                    <a:pt x="3375" y="3883"/>
                    <a:pt x="3337" y="3750"/>
                    <a:pt x="3300" y="3600"/>
                  </a:cubicBezTo>
                  <a:cubicBezTo>
                    <a:pt x="3263" y="3450"/>
                    <a:pt x="3225" y="3280"/>
                    <a:pt x="3180" y="3120"/>
                  </a:cubicBezTo>
                  <a:cubicBezTo>
                    <a:pt x="3135" y="2960"/>
                    <a:pt x="3080" y="2785"/>
                    <a:pt x="3030" y="2640"/>
                  </a:cubicBezTo>
                  <a:cubicBezTo>
                    <a:pt x="2980" y="2495"/>
                    <a:pt x="2945" y="2402"/>
                    <a:pt x="2880" y="2250"/>
                  </a:cubicBezTo>
                  <a:cubicBezTo>
                    <a:pt x="2815" y="2098"/>
                    <a:pt x="2723" y="1890"/>
                    <a:pt x="2640" y="1725"/>
                  </a:cubicBezTo>
                  <a:cubicBezTo>
                    <a:pt x="2557" y="1560"/>
                    <a:pt x="2465" y="1390"/>
                    <a:pt x="2385" y="1260"/>
                  </a:cubicBezTo>
                  <a:cubicBezTo>
                    <a:pt x="2305" y="1130"/>
                    <a:pt x="2250" y="1042"/>
                    <a:pt x="2160" y="945"/>
                  </a:cubicBezTo>
                  <a:cubicBezTo>
                    <a:pt x="2070" y="848"/>
                    <a:pt x="1950" y="760"/>
                    <a:pt x="1845" y="675"/>
                  </a:cubicBezTo>
                  <a:cubicBezTo>
                    <a:pt x="1740" y="590"/>
                    <a:pt x="1637" y="502"/>
                    <a:pt x="1530" y="435"/>
                  </a:cubicBezTo>
                  <a:cubicBezTo>
                    <a:pt x="1423" y="368"/>
                    <a:pt x="1320" y="318"/>
                    <a:pt x="1200" y="270"/>
                  </a:cubicBezTo>
                  <a:cubicBezTo>
                    <a:pt x="1080" y="222"/>
                    <a:pt x="935" y="187"/>
                    <a:pt x="810" y="150"/>
                  </a:cubicBezTo>
                  <a:cubicBezTo>
                    <a:pt x="685" y="113"/>
                    <a:pt x="585" y="70"/>
                    <a:pt x="450" y="45"/>
                  </a:cubicBezTo>
                  <a:cubicBezTo>
                    <a:pt x="315" y="20"/>
                    <a:pt x="94" y="9"/>
                    <a:pt x="0" y="0"/>
                  </a:cubicBezTo>
                </a:path>
              </a:pathLst>
            </a:custGeom>
            <a:noFill/>
            <a:ln w="28575" cap="flat" cmpd="sng">
              <a:solidFill>
                <a:srgbClr val="68F646"/>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6983" name="Freeform 8"/>
            <p:cNvSpPr/>
            <p:nvPr/>
          </p:nvSpPr>
          <p:spPr>
            <a:xfrm>
              <a:off x="641" y="215"/>
              <a:ext cx="2479" cy="2605"/>
            </a:xfrm>
            <a:custGeom>
              <a:avLst/>
              <a:gdLst>
                <a:gd name="txL" fmla="*/ 0 w 3752"/>
                <a:gd name="txT" fmla="*/ 0 h 6439"/>
                <a:gd name="txR" fmla="*/ 3752 w 3752"/>
                <a:gd name="txB" fmla="*/ 6439 h 6439"/>
              </a:gdLst>
              <a:ahLst/>
              <a:cxnLst>
                <a:cxn ang="0">
                  <a:pos x="136" y="4"/>
                </a:cxn>
                <a:cxn ang="0">
                  <a:pos x="135" y="4"/>
                </a:cxn>
                <a:cxn ang="0">
                  <a:pos x="134" y="4"/>
                </a:cxn>
                <a:cxn ang="0">
                  <a:pos x="132" y="4"/>
                </a:cxn>
                <a:cxn ang="0">
                  <a:pos x="130" y="4"/>
                </a:cxn>
                <a:cxn ang="0">
                  <a:pos x="128" y="4"/>
                </a:cxn>
                <a:cxn ang="0">
                  <a:pos x="124" y="3"/>
                </a:cxn>
                <a:cxn ang="0">
                  <a:pos x="122" y="3"/>
                </a:cxn>
                <a:cxn ang="0">
                  <a:pos x="117" y="2"/>
                </a:cxn>
                <a:cxn ang="0">
                  <a:pos x="114" y="2"/>
                </a:cxn>
                <a:cxn ang="0">
                  <a:pos x="108" y="2"/>
                </a:cxn>
                <a:cxn ang="0">
                  <a:pos x="101" y="2"/>
                </a:cxn>
                <a:cxn ang="0">
                  <a:pos x="89" y="1"/>
                </a:cxn>
                <a:cxn ang="0">
                  <a:pos x="77" y="1"/>
                </a:cxn>
                <a:cxn ang="0">
                  <a:pos x="64" y="0"/>
                </a:cxn>
                <a:cxn ang="0">
                  <a:pos x="49" y="0"/>
                </a:cxn>
                <a:cxn ang="0">
                  <a:pos x="37" y="0"/>
                </a:cxn>
                <a:cxn ang="0">
                  <a:pos x="21" y="0"/>
                </a:cxn>
                <a:cxn ang="0">
                  <a:pos x="0" y="0"/>
                </a:cxn>
              </a:cxnLst>
              <a:rect l="txL" t="txT" r="txR" b="txB"/>
              <a:pathLst>
                <a:path w="3752" h="6439">
                  <a:moveTo>
                    <a:pt x="3752" y="6439"/>
                  </a:moveTo>
                  <a:cubicBezTo>
                    <a:pt x="3748" y="6404"/>
                    <a:pt x="3730" y="6321"/>
                    <a:pt x="3720" y="6247"/>
                  </a:cubicBezTo>
                  <a:cubicBezTo>
                    <a:pt x="3710" y="6173"/>
                    <a:pt x="3703" y="6091"/>
                    <a:pt x="3689" y="5992"/>
                  </a:cubicBezTo>
                  <a:cubicBezTo>
                    <a:pt x="3675" y="5893"/>
                    <a:pt x="3654" y="5765"/>
                    <a:pt x="3637" y="5654"/>
                  </a:cubicBezTo>
                  <a:cubicBezTo>
                    <a:pt x="3620" y="5543"/>
                    <a:pt x="3604" y="5436"/>
                    <a:pt x="3584" y="5324"/>
                  </a:cubicBezTo>
                  <a:cubicBezTo>
                    <a:pt x="3564" y="5212"/>
                    <a:pt x="3542" y="5096"/>
                    <a:pt x="3517" y="4979"/>
                  </a:cubicBezTo>
                  <a:cubicBezTo>
                    <a:pt x="3492" y="4862"/>
                    <a:pt x="3459" y="4734"/>
                    <a:pt x="3434" y="4619"/>
                  </a:cubicBezTo>
                  <a:cubicBezTo>
                    <a:pt x="3409" y="4504"/>
                    <a:pt x="3403" y="4442"/>
                    <a:pt x="3368" y="4290"/>
                  </a:cubicBezTo>
                  <a:cubicBezTo>
                    <a:pt x="3333" y="4138"/>
                    <a:pt x="3266" y="3867"/>
                    <a:pt x="3224" y="3704"/>
                  </a:cubicBezTo>
                  <a:cubicBezTo>
                    <a:pt x="3182" y="3541"/>
                    <a:pt x="3161" y="3456"/>
                    <a:pt x="3119" y="3314"/>
                  </a:cubicBezTo>
                  <a:cubicBezTo>
                    <a:pt x="3077" y="3172"/>
                    <a:pt x="3026" y="3015"/>
                    <a:pt x="2970" y="2850"/>
                  </a:cubicBezTo>
                  <a:cubicBezTo>
                    <a:pt x="2914" y="2685"/>
                    <a:pt x="2868" y="2526"/>
                    <a:pt x="2783" y="2325"/>
                  </a:cubicBezTo>
                  <a:cubicBezTo>
                    <a:pt x="2698" y="2124"/>
                    <a:pt x="2573" y="1842"/>
                    <a:pt x="2460" y="1642"/>
                  </a:cubicBezTo>
                  <a:cubicBezTo>
                    <a:pt x="2347" y="1442"/>
                    <a:pt x="2224" y="1274"/>
                    <a:pt x="2108" y="1125"/>
                  </a:cubicBezTo>
                  <a:cubicBezTo>
                    <a:pt x="1992" y="976"/>
                    <a:pt x="1889" y="862"/>
                    <a:pt x="1763" y="750"/>
                  </a:cubicBezTo>
                  <a:cubicBezTo>
                    <a:pt x="1637" y="638"/>
                    <a:pt x="1476" y="528"/>
                    <a:pt x="1350" y="450"/>
                  </a:cubicBezTo>
                  <a:cubicBezTo>
                    <a:pt x="1224" y="372"/>
                    <a:pt x="1134" y="337"/>
                    <a:pt x="1005" y="285"/>
                  </a:cubicBezTo>
                  <a:cubicBezTo>
                    <a:pt x="876" y="233"/>
                    <a:pt x="746" y="182"/>
                    <a:pt x="578" y="135"/>
                  </a:cubicBezTo>
                  <a:cubicBezTo>
                    <a:pt x="410" y="88"/>
                    <a:pt x="120" y="28"/>
                    <a:pt x="0" y="0"/>
                  </a:cubicBezTo>
                </a:path>
              </a:pathLst>
            </a:custGeom>
            <a:noFill/>
            <a:ln w="28575" cap="flat" cmpd="sng">
              <a:solidFill>
                <a:srgbClr val="FF66CC"/>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6984" name="Freeform 10"/>
            <p:cNvSpPr/>
            <p:nvPr/>
          </p:nvSpPr>
          <p:spPr>
            <a:xfrm>
              <a:off x="641" y="184"/>
              <a:ext cx="3369" cy="2634"/>
            </a:xfrm>
            <a:custGeom>
              <a:avLst/>
              <a:gdLst>
                <a:gd name="txL" fmla="*/ 0 w 5099"/>
                <a:gd name="txT" fmla="*/ 0 h 6510"/>
                <a:gd name="txR" fmla="*/ 5099 w 5099"/>
                <a:gd name="txB" fmla="*/ 6510 h 6510"/>
              </a:gdLst>
              <a:ahLst/>
              <a:cxnLst>
                <a:cxn ang="0">
                  <a:pos x="185" y="4"/>
                </a:cxn>
                <a:cxn ang="0">
                  <a:pos x="185" y="4"/>
                </a:cxn>
                <a:cxn ang="0">
                  <a:pos x="184" y="4"/>
                </a:cxn>
                <a:cxn ang="0">
                  <a:pos x="184" y="4"/>
                </a:cxn>
                <a:cxn ang="0">
                  <a:pos x="182" y="4"/>
                </a:cxn>
                <a:cxn ang="0">
                  <a:pos x="181" y="4"/>
                </a:cxn>
                <a:cxn ang="0">
                  <a:pos x="180" y="4"/>
                </a:cxn>
                <a:cxn ang="0">
                  <a:pos x="179" y="4"/>
                </a:cxn>
                <a:cxn ang="0">
                  <a:pos x="177" y="4"/>
                </a:cxn>
                <a:cxn ang="0">
                  <a:pos x="176" y="3"/>
                </a:cxn>
                <a:cxn ang="0">
                  <a:pos x="176" y="3"/>
                </a:cxn>
                <a:cxn ang="0">
                  <a:pos x="174" y="3"/>
                </a:cxn>
                <a:cxn ang="0">
                  <a:pos x="173" y="3"/>
                </a:cxn>
                <a:cxn ang="0">
                  <a:pos x="170" y="3"/>
                </a:cxn>
                <a:cxn ang="0">
                  <a:pos x="169" y="3"/>
                </a:cxn>
                <a:cxn ang="0">
                  <a:pos x="167" y="2"/>
                </a:cxn>
                <a:cxn ang="0">
                  <a:pos x="165" y="2"/>
                </a:cxn>
                <a:cxn ang="0">
                  <a:pos x="163" y="2"/>
                </a:cxn>
                <a:cxn ang="0">
                  <a:pos x="161" y="2"/>
                </a:cxn>
                <a:cxn ang="0">
                  <a:pos x="159" y="2"/>
                </a:cxn>
                <a:cxn ang="0">
                  <a:pos x="157" y="2"/>
                </a:cxn>
                <a:cxn ang="0">
                  <a:pos x="155" y="2"/>
                </a:cxn>
                <a:cxn ang="0">
                  <a:pos x="152" y="2"/>
                </a:cxn>
                <a:cxn ang="0">
                  <a:pos x="149" y="2"/>
                </a:cxn>
                <a:cxn ang="0">
                  <a:pos x="147" y="1"/>
                </a:cxn>
                <a:cxn ang="0">
                  <a:pos x="141" y="1"/>
                </a:cxn>
                <a:cxn ang="0">
                  <a:pos x="135" y="1"/>
                </a:cxn>
                <a:cxn ang="0">
                  <a:pos x="129" y="1"/>
                </a:cxn>
                <a:cxn ang="0">
                  <a:pos x="122" y="1"/>
                </a:cxn>
                <a:cxn ang="0">
                  <a:pos x="112" y="0"/>
                </a:cxn>
                <a:cxn ang="0">
                  <a:pos x="100" y="0"/>
                </a:cxn>
                <a:cxn ang="0">
                  <a:pos x="87" y="0"/>
                </a:cxn>
                <a:cxn ang="0">
                  <a:pos x="76" y="0"/>
                </a:cxn>
                <a:cxn ang="0">
                  <a:pos x="66" y="0"/>
                </a:cxn>
                <a:cxn ang="0">
                  <a:pos x="56" y="0"/>
                </a:cxn>
                <a:cxn ang="0">
                  <a:pos x="46" y="0"/>
                </a:cxn>
                <a:cxn ang="0">
                  <a:pos x="34" y="0"/>
                </a:cxn>
                <a:cxn ang="0">
                  <a:pos x="19" y="0"/>
                </a:cxn>
                <a:cxn ang="0">
                  <a:pos x="9" y="0"/>
                </a:cxn>
                <a:cxn ang="0">
                  <a:pos x="0" y="0"/>
                </a:cxn>
              </a:cxnLst>
              <a:rect l="txL" t="txT" r="txR" b="txB"/>
              <a:pathLst>
                <a:path w="5099" h="6510">
                  <a:moveTo>
                    <a:pt x="5099" y="6510"/>
                  </a:moveTo>
                  <a:cubicBezTo>
                    <a:pt x="5096" y="6489"/>
                    <a:pt x="5097" y="6433"/>
                    <a:pt x="5092" y="6383"/>
                  </a:cubicBezTo>
                  <a:cubicBezTo>
                    <a:pt x="5087" y="6333"/>
                    <a:pt x="5078" y="6282"/>
                    <a:pt x="5069" y="6210"/>
                  </a:cubicBezTo>
                  <a:cubicBezTo>
                    <a:pt x="5060" y="6138"/>
                    <a:pt x="5049" y="6027"/>
                    <a:pt x="5039" y="5948"/>
                  </a:cubicBezTo>
                  <a:cubicBezTo>
                    <a:pt x="5029" y="5869"/>
                    <a:pt x="5019" y="5809"/>
                    <a:pt x="5009" y="5738"/>
                  </a:cubicBezTo>
                  <a:cubicBezTo>
                    <a:pt x="4999" y="5667"/>
                    <a:pt x="4988" y="5584"/>
                    <a:pt x="4979" y="5520"/>
                  </a:cubicBezTo>
                  <a:cubicBezTo>
                    <a:pt x="4970" y="5456"/>
                    <a:pt x="4966" y="5410"/>
                    <a:pt x="4957" y="5355"/>
                  </a:cubicBezTo>
                  <a:cubicBezTo>
                    <a:pt x="4948" y="5300"/>
                    <a:pt x="4939" y="5256"/>
                    <a:pt x="4927" y="5190"/>
                  </a:cubicBezTo>
                  <a:cubicBezTo>
                    <a:pt x="4915" y="5124"/>
                    <a:pt x="4894" y="5022"/>
                    <a:pt x="4882" y="4958"/>
                  </a:cubicBezTo>
                  <a:cubicBezTo>
                    <a:pt x="4870" y="4894"/>
                    <a:pt x="4862" y="4854"/>
                    <a:pt x="4853" y="4808"/>
                  </a:cubicBezTo>
                  <a:cubicBezTo>
                    <a:pt x="4844" y="4762"/>
                    <a:pt x="4838" y="4725"/>
                    <a:pt x="4830" y="4681"/>
                  </a:cubicBezTo>
                  <a:cubicBezTo>
                    <a:pt x="4822" y="4637"/>
                    <a:pt x="4819" y="4600"/>
                    <a:pt x="4808" y="4546"/>
                  </a:cubicBezTo>
                  <a:cubicBezTo>
                    <a:pt x="4797" y="4492"/>
                    <a:pt x="4780" y="4434"/>
                    <a:pt x="4763" y="4358"/>
                  </a:cubicBezTo>
                  <a:cubicBezTo>
                    <a:pt x="4746" y="4282"/>
                    <a:pt x="4723" y="4170"/>
                    <a:pt x="4703" y="4088"/>
                  </a:cubicBezTo>
                  <a:cubicBezTo>
                    <a:pt x="4683" y="4006"/>
                    <a:pt x="4660" y="3934"/>
                    <a:pt x="4643" y="3863"/>
                  </a:cubicBezTo>
                  <a:cubicBezTo>
                    <a:pt x="4626" y="3792"/>
                    <a:pt x="4615" y="3732"/>
                    <a:pt x="4598" y="3661"/>
                  </a:cubicBezTo>
                  <a:cubicBezTo>
                    <a:pt x="4581" y="3590"/>
                    <a:pt x="4557" y="3506"/>
                    <a:pt x="4538" y="3436"/>
                  </a:cubicBezTo>
                  <a:cubicBezTo>
                    <a:pt x="4519" y="3366"/>
                    <a:pt x="4502" y="3304"/>
                    <a:pt x="4485" y="3241"/>
                  </a:cubicBezTo>
                  <a:cubicBezTo>
                    <a:pt x="4468" y="3178"/>
                    <a:pt x="4450" y="3122"/>
                    <a:pt x="4433" y="3061"/>
                  </a:cubicBezTo>
                  <a:cubicBezTo>
                    <a:pt x="4416" y="3000"/>
                    <a:pt x="4399" y="2938"/>
                    <a:pt x="4380" y="2873"/>
                  </a:cubicBezTo>
                  <a:cubicBezTo>
                    <a:pt x="4361" y="2808"/>
                    <a:pt x="4339" y="2731"/>
                    <a:pt x="4320" y="2671"/>
                  </a:cubicBezTo>
                  <a:cubicBezTo>
                    <a:pt x="4301" y="2611"/>
                    <a:pt x="4289" y="2573"/>
                    <a:pt x="4267" y="2513"/>
                  </a:cubicBezTo>
                  <a:cubicBezTo>
                    <a:pt x="4245" y="2453"/>
                    <a:pt x="4210" y="2371"/>
                    <a:pt x="4185" y="2311"/>
                  </a:cubicBezTo>
                  <a:cubicBezTo>
                    <a:pt x="4160" y="2251"/>
                    <a:pt x="4141" y="2207"/>
                    <a:pt x="4117" y="2153"/>
                  </a:cubicBezTo>
                  <a:cubicBezTo>
                    <a:pt x="4093" y="2099"/>
                    <a:pt x="4080" y="2063"/>
                    <a:pt x="4043" y="1988"/>
                  </a:cubicBezTo>
                  <a:cubicBezTo>
                    <a:pt x="4006" y="1913"/>
                    <a:pt x="3944" y="1794"/>
                    <a:pt x="3893" y="1703"/>
                  </a:cubicBezTo>
                  <a:cubicBezTo>
                    <a:pt x="3842" y="1612"/>
                    <a:pt x="3792" y="1533"/>
                    <a:pt x="3735" y="1441"/>
                  </a:cubicBezTo>
                  <a:cubicBezTo>
                    <a:pt x="3678" y="1349"/>
                    <a:pt x="3615" y="1239"/>
                    <a:pt x="3548" y="1148"/>
                  </a:cubicBezTo>
                  <a:cubicBezTo>
                    <a:pt x="3481" y="1057"/>
                    <a:pt x="3411" y="978"/>
                    <a:pt x="3332" y="897"/>
                  </a:cubicBezTo>
                  <a:cubicBezTo>
                    <a:pt x="3253" y="816"/>
                    <a:pt x="3173" y="734"/>
                    <a:pt x="3075" y="661"/>
                  </a:cubicBezTo>
                  <a:cubicBezTo>
                    <a:pt x="2977" y="588"/>
                    <a:pt x="2861" y="519"/>
                    <a:pt x="2745" y="458"/>
                  </a:cubicBezTo>
                  <a:cubicBezTo>
                    <a:pt x="2629" y="397"/>
                    <a:pt x="2486" y="336"/>
                    <a:pt x="2378" y="293"/>
                  </a:cubicBezTo>
                  <a:cubicBezTo>
                    <a:pt x="2270" y="250"/>
                    <a:pt x="2195" y="229"/>
                    <a:pt x="2100" y="203"/>
                  </a:cubicBezTo>
                  <a:cubicBezTo>
                    <a:pt x="2005" y="177"/>
                    <a:pt x="1903" y="156"/>
                    <a:pt x="1808" y="136"/>
                  </a:cubicBezTo>
                  <a:cubicBezTo>
                    <a:pt x="1713" y="116"/>
                    <a:pt x="1624" y="98"/>
                    <a:pt x="1530" y="83"/>
                  </a:cubicBezTo>
                  <a:cubicBezTo>
                    <a:pt x="1436" y="68"/>
                    <a:pt x="1344" y="56"/>
                    <a:pt x="1245" y="46"/>
                  </a:cubicBezTo>
                  <a:cubicBezTo>
                    <a:pt x="1146" y="36"/>
                    <a:pt x="1059" y="29"/>
                    <a:pt x="938" y="23"/>
                  </a:cubicBezTo>
                  <a:cubicBezTo>
                    <a:pt x="817" y="17"/>
                    <a:pt x="635" y="12"/>
                    <a:pt x="518" y="8"/>
                  </a:cubicBezTo>
                  <a:cubicBezTo>
                    <a:pt x="401" y="4"/>
                    <a:pt x="319" y="2"/>
                    <a:pt x="233" y="1"/>
                  </a:cubicBezTo>
                  <a:cubicBezTo>
                    <a:pt x="147" y="0"/>
                    <a:pt x="49" y="1"/>
                    <a:pt x="0" y="1"/>
                  </a:cubicBezTo>
                </a:path>
              </a:pathLst>
            </a:custGeom>
            <a:noFill/>
            <a:ln w="28575"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6985" name="Freeform 11"/>
            <p:cNvSpPr/>
            <p:nvPr/>
          </p:nvSpPr>
          <p:spPr>
            <a:xfrm>
              <a:off x="641" y="224"/>
              <a:ext cx="3306" cy="2597"/>
            </a:xfrm>
            <a:custGeom>
              <a:avLst/>
              <a:gdLst>
                <a:gd name="txL" fmla="*/ 0 w 5003"/>
                <a:gd name="txT" fmla="*/ 0 h 6420"/>
                <a:gd name="txR" fmla="*/ 5003 w 5003"/>
                <a:gd name="txB" fmla="*/ 6420 h 6420"/>
              </a:gdLst>
              <a:ahLst/>
              <a:cxnLst>
                <a:cxn ang="0">
                  <a:pos x="182" y="4"/>
                </a:cxn>
                <a:cxn ang="0">
                  <a:pos x="181" y="4"/>
                </a:cxn>
                <a:cxn ang="0">
                  <a:pos x="180" y="4"/>
                </a:cxn>
                <a:cxn ang="0">
                  <a:pos x="179" y="4"/>
                </a:cxn>
                <a:cxn ang="0">
                  <a:pos x="178" y="4"/>
                </a:cxn>
                <a:cxn ang="0">
                  <a:pos x="176" y="4"/>
                </a:cxn>
                <a:cxn ang="0">
                  <a:pos x="174" y="4"/>
                </a:cxn>
                <a:cxn ang="0">
                  <a:pos x="172" y="4"/>
                </a:cxn>
                <a:cxn ang="0">
                  <a:pos x="170" y="3"/>
                </a:cxn>
                <a:cxn ang="0">
                  <a:pos x="168" y="3"/>
                </a:cxn>
                <a:cxn ang="0">
                  <a:pos x="167" y="3"/>
                </a:cxn>
                <a:cxn ang="0">
                  <a:pos x="163" y="3"/>
                </a:cxn>
                <a:cxn ang="0">
                  <a:pos x="157" y="2"/>
                </a:cxn>
                <a:cxn ang="0">
                  <a:pos x="153" y="2"/>
                </a:cxn>
                <a:cxn ang="0">
                  <a:pos x="149" y="2"/>
                </a:cxn>
                <a:cxn ang="0">
                  <a:pos x="146" y="2"/>
                </a:cxn>
                <a:cxn ang="0">
                  <a:pos x="144" y="2"/>
                </a:cxn>
                <a:cxn ang="0">
                  <a:pos x="141" y="2"/>
                </a:cxn>
                <a:cxn ang="0">
                  <a:pos x="137" y="1"/>
                </a:cxn>
                <a:cxn ang="0">
                  <a:pos x="132" y="1"/>
                </a:cxn>
                <a:cxn ang="0">
                  <a:pos x="127" y="1"/>
                </a:cxn>
                <a:cxn ang="0">
                  <a:pos x="119" y="1"/>
                </a:cxn>
                <a:cxn ang="0">
                  <a:pos x="112" y="1"/>
                </a:cxn>
                <a:cxn ang="0">
                  <a:pos x="105" y="1"/>
                </a:cxn>
                <a:cxn ang="0">
                  <a:pos x="100" y="0"/>
                </a:cxn>
                <a:cxn ang="0">
                  <a:pos x="92" y="0"/>
                </a:cxn>
                <a:cxn ang="0">
                  <a:pos x="83" y="0"/>
                </a:cxn>
                <a:cxn ang="0">
                  <a:pos x="71" y="0"/>
                </a:cxn>
                <a:cxn ang="0">
                  <a:pos x="62" y="0"/>
                </a:cxn>
                <a:cxn ang="0">
                  <a:pos x="52" y="0"/>
                </a:cxn>
                <a:cxn ang="0">
                  <a:pos x="41" y="0"/>
                </a:cxn>
                <a:cxn ang="0">
                  <a:pos x="30" y="0"/>
                </a:cxn>
                <a:cxn ang="0">
                  <a:pos x="20" y="0"/>
                </a:cxn>
                <a:cxn ang="0">
                  <a:pos x="10" y="0"/>
                </a:cxn>
                <a:cxn ang="0">
                  <a:pos x="0" y="0"/>
                </a:cxn>
              </a:cxnLst>
              <a:rect l="txL" t="txT" r="txR" b="txB"/>
              <a:pathLst>
                <a:path w="5003" h="6420">
                  <a:moveTo>
                    <a:pt x="5003" y="6420"/>
                  </a:moveTo>
                  <a:cubicBezTo>
                    <a:pt x="4999" y="6395"/>
                    <a:pt x="4989" y="6329"/>
                    <a:pt x="4980" y="6270"/>
                  </a:cubicBezTo>
                  <a:cubicBezTo>
                    <a:pt x="4971" y="6211"/>
                    <a:pt x="4959" y="6126"/>
                    <a:pt x="4950" y="6066"/>
                  </a:cubicBezTo>
                  <a:cubicBezTo>
                    <a:pt x="4941" y="6006"/>
                    <a:pt x="4938" y="5965"/>
                    <a:pt x="4928" y="5910"/>
                  </a:cubicBezTo>
                  <a:cubicBezTo>
                    <a:pt x="4918" y="5855"/>
                    <a:pt x="4904" y="5807"/>
                    <a:pt x="4890" y="5738"/>
                  </a:cubicBezTo>
                  <a:cubicBezTo>
                    <a:pt x="4876" y="5669"/>
                    <a:pt x="4860" y="5575"/>
                    <a:pt x="4845" y="5498"/>
                  </a:cubicBezTo>
                  <a:cubicBezTo>
                    <a:pt x="4830" y="5421"/>
                    <a:pt x="4816" y="5357"/>
                    <a:pt x="4800" y="5273"/>
                  </a:cubicBezTo>
                  <a:cubicBezTo>
                    <a:pt x="4784" y="5189"/>
                    <a:pt x="4767" y="5089"/>
                    <a:pt x="4748" y="4995"/>
                  </a:cubicBezTo>
                  <a:cubicBezTo>
                    <a:pt x="4729" y="4901"/>
                    <a:pt x="4709" y="4806"/>
                    <a:pt x="4688" y="4710"/>
                  </a:cubicBezTo>
                  <a:cubicBezTo>
                    <a:pt x="4667" y="4614"/>
                    <a:pt x="4640" y="4503"/>
                    <a:pt x="4620" y="4418"/>
                  </a:cubicBezTo>
                  <a:cubicBezTo>
                    <a:pt x="4600" y="4333"/>
                    <a:pt x="4593" y="4297"/>
                    <a:pt x="4568" y="4200"/>
                  </a:cubicBezTo>
                  <a:cubicBezTo>
                    <a:pt x="4543" y="4103"/>
                    <a:pt x="4510" y="3973"/>
                    <a:pt x="4470" y="3833"/>
                  </a:cubicBezTo>
                  <a:cubicBezTo>
                    <a:pt x="4430" y="3693"/>
                    <a:pt x="4374" y="3510"/>
                    <a:pt x="4328" y="3360"/>
                  </a:cubicBezTo>
                  <a:cubicBezTo>
                    <a:pt x="4282" y="3210"/>
                    <a:pt x="4230" y="3047"/>
                    <a:pt x="4193" y="2933"/>
                  </a:cubicBezTo>
                  <a:cubicBezTo>
                    <a:pt x="4156" y="2819"/>
                    <a:pt x="4133" y="2762"/>
                    <a:pt x="4103" y="2678"/>
                  </a:cubicBezTo>
                  <a:cubicBezTo>
                    <a:pt x="4073" y="2594"/>
                    <a:pt x="4035" y="2490"/>
                    <a:pt x="4013" y="2430"/>
                  </a:cubicBezTo>
                  <a:cubicBezTo>
                    <a:pt x="3991" y="2370"/>
                    <a:pt x="3990" y="2366"/>
                    <a:pt x="3968" y="2318"/>
                  </a:cubicBezTo>
                  <a:cubicBezTo>
                    <a:pt x="3946" y="2270"/>
                    <a:pt x="3910" y="2206"/>
                    <a:pt x="3878" y="2145"/>
                  </a:cubicBezTo>
                  <a:cubicBezTo>
                    <a:pt x="3846" y="2084"/>
                    <a:pt x="3813" y="2017"/>
                    <a:pt x="3773" y="1950"/>
                  </a:cubicBezTo>
                  <a:cubicBezTo>
                    <a:pt x="3733" y="1883"/>
                    <a:pt x="3683" y="1811"/>
                    <a:pt x="3638" y="1740"/>
                  </a:cubicBezTo>
                  <a:cubicBezTo>
                    <a:pt x="3593" y="1669"/>
                    <a:pt x="3563" y="1606"/>
                    <a:pt x="3503" y="1523"/>
                  </a:cubicBezTo>
                  <a:cubicBezTo>
                    <a:pt x="3443" y="1440"/>
                    <a:pt x="3348" y="1322"/>
                    <a:pt x="3278" y="1238"/>
                  </a:cubicBezTo>
                  <a:cubicBezTo>
                    <a:pt x="3208" y="1154"/>
                    <a:pt x="3148" y="1084"/>
                    <a:pt x="3083" y="1020"/>
                  </a:cubicBezTo>
                  <a:cubicBezTo>
                    <a:pt x="3018" y="956"/>
                    <a:pt x="2945" y="901"/>
                    <a:pt x="2888" y="855"/>
                  </a:cubicBezTo>
                  <a:cubicBezTo>
                    <a:pt x="2831" y="809"/>
                    <a:pt x="2797" y="784"/>
                    <a:pt x="2738" y="743"/>
                  </a:cubicBezTo>
                  <a:cubicBezTo>
                    <a:pt x="2679" y="702"/>
                    <a:pt x="2612" y="653"/>
                    <a:pt x="2535" y="608"/>
                  </a:cubicBezTo>
                  <a:cubicBezTo>
                    <a:pt x="2458" y="563"/>
                    <a:pt x="2369" y="515"/>
                    <a:pt x="2273" y="473"/>
                  </a:cubicBezTo>
                  <a:cubicBezTo>
                    <a:pt x="2177" y="431"/>
                    <a:pt x="2049" y="386"/>
                    <a:pt x="1958" y="353"/>
                  </a:cubicBezTo>
                  <a:cubicBezTo>
                    <a:pt x="1867" y="320"/>
                    <a:pt x="1811" y="304"/>
                    <a:pt x="1725" y="278"/>
                  </a:cubicBezTo>
                  <a:cubicBezTo>
                    <a:pt x="1639" y="252"/>
                    <a:pt x="1537" y="219"/>
                    <a:pt x="1440" y="195"/>
                  </a:cubicBezTo>
                  <a:cubicBezTo>
                    <a:pt x="1343" y="171"/>
                    <a:pt x="1240" y="155"/>
                    <a:pt x="1140" y="135"/>
                  </a:cubicBezTo>
                  <a:cubicBezTo>
                    <a:pt x="1040" y="115"/>
                    <a:pt x="936" y="90"/>
                    <a:pt x="840" y="75"/>
                  </a:cubicBezTo>
                  <a:cubicBezTo>
                    <a:pt x="744" y="60"/>
                    <a:pt x="658" y="55"/>
                    <a:pt x="563" y="45"/>
                  </a:cubicBezTo>
                  <a:cubicBezTo>
                    <a:pt x="468" y="35"/>
                    <a:pt x="364" y="22"/>
                    <a:pt x="270" y="15"/>
                  </a:cubicBezTo>
                  <a:cubicBezTo>
                    <a:pt x="176" y="8"/>
                    <a:pt x="56" y="3"/>
                    <a:pt x="0" y="0"/>
                  </a:cubicBezTo>
                </a:path>
              </a:pathLst>
            </a:custGeom>
            <a:noFill/>
            <a:ln w="28575" cap="flat" cmpd="sng">
              <a:solidFill>
                <a:srgbClr val="FD534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6986" name="Line 12"/>
            <p:cNvSpPr/>
            <p:nvPr/>
          </p:nvSpPr>
          <p:spPr>
            <a:xfrm>
              <a:off x="1110" y="52"/>
              <a:ext cx="0" cy="2767"/>
            </a:xfrm>
            <a:prstGeom prst="line">
              <a:avLst/>
            </a:prstGeom>
            <a:ln w="9525" cap="flat" cmpd="sng">
              <a:solidFill>
                <a:srgbClr val="000000"/>
              </a:solidFill>
              <a:prstDash val="dash"/>
              <a:headEnd type="none" w="med" len="med"/>
              <a:tailEnd type="none" w="med" len="med"/>
            </a:ln>
          </p:spPr>
        </p:sp>
        <p:sp>
          <p:nvSpPr>
            <p:cNvPr id="126987" name="Line 13"/>
            <p:cNvSpPr/>
            <p:nvPr/>
          </p:nvSpPr>
          <p:spPr>
            <a:xfrm>
              <a:off x="1533" y="52"/>
              <a:ext cx="0" cy="2767"/>
            </a:xfrm>
            <a:prstGeom prst="line">
              <a:avLst/>
            </a:prstGeom>
            <a:ln w="9525" cap="flat" cmpd="sng">
              <a:solidFill>
                <a:srgbClr val="000000"/>
              </a:solidFill>
              <a:prstDash val="dash"/>
              <a:headEnd type="none" w="med" len="med"/>
              <a:tailEnd type="none" w="med" len="med"/>
            </a:ln>
          </p:spPr>
        </p:sp>
        <p:sp>
          <p:nvSpPr>
            <p:cNvPr id="126988" name="Line 14"/>
            <p:cNvSpPr/>
            <p:nvPr/>
          </p:nvSpPr>
          <p:spPr>
            <a:xfrm>
              <a:off x="1969" y="52"/>
              <a:ext cx="0" cy="2767"/>
            </a:xfrm>
            <a:prstGeom prst="line">
              <a:avLst/>
            </a:prstGeom>
            <a:ln w="9525" cap="flat" cmpd="sng">
              <a:solidFill>
                <a:srgbClr val="000000"/>
              </a:solidFill>
              <a:prstDash val="dash"/>
              <a:headEnd type="none" w="med" len="med"/>
              <a:tailEnd type="none" w="med" len="med"/>
            </a:ln>
          </p:spPr>
        </p:sp>
        <p:sp>
          <p:nvSpPr>
            <p:cNvPr id="126989" name="Line 15"/>
            <p:cNvSpPr/>
            <p:nvPr/>
          </p:nvSpPr>
          <p:spPr>
            <a:xfrm>
              <a:off x="2392" y="52"/>
              <a:ext cx="0" cy="2767"/>
            </a:xfrm>
            <a:prstGeom prst="line">
              <a:avLst/>
            </a:prstGeom>
            <a:ln w="9525" cap="flat" cmpd="sng">
              <a:solidFill>
                <a:srgbClr val="000000"/>
              </a:solidFill>
              <a:prstDash val="dash"/>
              <a:headEnd type="none" w="med" len="med"/>
              <a:tailEnd type="none" w="med" len="med"/>
            </a:ln>
          </p:spPr>
        </p:sp>
        <p:sp>
          <p:nvSpPr>
            <p:cNvPr id="126990" name="Line 16"/>
            <p:cNvSpPr/>
            <p:nvPr/>
          </p:nvSpPr>
          <p:spPr>
            <a:xfrm>
              <a:off x="2815" y="52"/>
              <a:ext cx="0" cy="2767"/>
            </a:xfrm>
            <a:prstGeom prst="line">
              <a:avLst/>
            </a:prstGeom>
            <a:ln w="9525" cap="flat" cmpd="sng">
              <a:solidFill>
                <a:srgbClr val="000000"/>
              </a:solidFill>
              <a:prstDash val="dash"/>
              <a:headEnd type="none" w="med" len="med"/>
              <a:tailEnd type="none" w="med" len="med"/>
            </a:ln>
          </p:spPr>
        </p:sp>
        <p:sp>
          <p:nvSpPr>
            <p:cNvPr id="126991" name="Line 17"/>
            <p:cNvSpPr/>
            <p:nvPr/>
          </p:nvSpPr>
          <p:spPr>
            <a:xfrm>
              <a:off x="3238" y="52"/>
              <a:ext cx="0" cy="2767"/>
            </a:xfrm>
            <a:prstGeom prst="line">
              <a:avLst/>
            </a:prstGeom>
            <a:ln w="9525" cap="flat" cmpd="sng">
              <a:solidFill>
                <a:srgbClr val="000000"/>
              </a:solidFill>
              <a:prstDash val="dash"/>
              <a:headEnd type="none" w="med" len="med"/>
              <a:tailEnd type="none" w="med" len="med"/>
            </a:ln>
          </p:spPr>
        </p:sp>
        <p:sp>
          <p:nvSpPr>
            <p:cNvPr id="126992" name="Line 18"/>
            <p:cNvSpPr/>
            <p:nvPr/>
          </p:nvSpPr>
          <p:spPr>
            <a:xfrm>
              <a:off x="3661" y="52"/>
              <a:ext cx="0" cy="2767"/>
            </a:xfrm>
            <a:prstGeom prst="line">
              <a:avLst/>
            </a:prstGeom>
            <a:ln w="9525" cap="flat" cmpd="sng">
              <a:solidFill>
                <a:srgbClr val="000000"/>
              </a:solidFill>
              <a:prstDash val="dash"/>
              <a:headEnd type="none" w="med" len="med"/>
              <a:tailEnd type="none" w="med" len="med"/>
            </a:ln>
          </p:spPr>
        </p:sp>
        <p:sp>
          <p:nvSpPr>
            <p:cNvPr id="126993" name="Line 19"/>
            <p:cNvSpPr/>
            <p:nvPr/>
          </p:nvSpPr>
          <p:spPr>
            <a:xfrm>
              <a:off x="4083" y="52"/>
              <a:ext cx="0" cy="2767"/>
            </a:xfrm>
            <a:prstGeom prst="line">
              <a:avLst/>
            </a:prstGeom>
            <a:ln w="9525" cap="flat" cmpd="sng">
              <a:solidFill>
                <a:srgbClr val="000000"/>
              </a:solidFill>
              <a:prstDash val="dash"/>
              <a:headEnd type="none" w="med" len="med"/>
              <a:tailEnd type="none" w="med" len="med"/>
            </a:ln>
          </p:spPr>
        </p:sp>
        <p:sp>
          <p:nvSpPr>
            <p:cNvPr id="126994" name="Freeform 20"/>
            <p:cNvSpPr/>
            <p:nvPr/>
          </p:nvSpPr>
          <p:spPr>
            <a:xfrm>
              <a:off x="646" y="300"/>
              <a:ext cx="2423" cy="2527"/>
            </a:xfrm>
            <a:custGeom>
              <a:avLst/>
              <a:gdLst>
                <a:gd name="txL" fmla="*/ 0 w 3667"/>
                <a:gd name="txT" fmla="*/ 0 h 6247"/>
                <a:gd name="txR" fmla="*/ 3667 w 3667"/>
                <a:gd name="txB" fmla="*/ 6247 h 6247"/>
              </a:gdLst>
              <a:ahLst/>
              <a:cxnLst>
                <a:cxn ang="0">
                  <a:pos x="0" y="0"/>
                </a:cxn>
                <a:cxn ang="0">
                  <a:pos x="5" y="0"/>
                </a:cxn>
                <a:cxn ang="0">
                  <a:pos x="11" y="0"/>
                </a:cxn>
                <a:cxn ang="0">
                  <a:pos x="17" y="0"/>
                </a:cxn>
                <a:cxn ang="0">
                  <a:pos x="22" y="0"/>
                </a:cxn>
                <a:cxn ang="0">
                  <a:pos x="28" y="0"/>
                </a:cxn>
                <a:cxn ang="0">
                  <a:pos x="36" y="0"/>
                </a:cxn>
                <a:cxn ang="0">
                  <a:pos x="41" y="0"/>
                </a:cxn>
                <a:cxn ang="0">
                  <a:pos x="46" y="0"/>
                </a:cxn>
                <a:cxn ang="0">
                  <a:pos x="52" y="0"/>
                </a:cxn>
                <a:cxn ang="0">
                  <a:pos x="57" y="0"/>
                </a:cxn>
                <a:cxn ang="0">
                  <a:pos x="62" y="0"/>
                </a:cxn>
                <a:cxn ang="0">
                  <a:pos x="67" y="1"/>
                </a:cxn>
                <a:cxn ang="0">
                  <a:pos x="73" y="1"/>
                </a:cxn>
                <a:cxn ang="0">
                  <a:pos x="81" y="1"/>
                </a:cxn>
                <a:cxn ang="0">
                  <a:pos x="85" y="1"/>
                </a:cxn>
                <a:cxn ang="0">
                  <a:pos x="93" y="1"/>
                </a:cxn>
                <a:cxn ang="0">
                  <a:pos x="100" y="2"/>
                </a:cxn>
                <a:cxn ang="0">
                  <a:pos x="108" y="2"/>
                </a:cxn>
                <a:cxn ang="0">
                  <a:pos x="114" y="2"/>
                </a:cxn>
                <a:cxn ang="0">
                  <a:pos x="120" y="3"/>
                </a:cxn>
                <a:cxn ang="0">
                  <a:pos x="124" y="3"/>
                </a:cxn>
                <a:cxn ang="0">
                  <a:pos x="127" y="4"/>
                </a:cxn>
                <a:cxn ang="0">
                  <a:pos x="130" y="4"/>
                </a:cxn>
                <a:cxn ang="0">
                  <a:pos x="131" y="4"/>
                </a:cxn>
                <a:cxn ang="0">
                  <a:pos x="133" y="4"/>
                </a:cxn>
              </a:cxnLst>
              <a:rect l="txL" t="txT" r="txR" b="txB"/>
              <a:pathLst>
                <a:path w="3667" h="6247">
                  <a:moveTo>
                    <a:pt x="0" y="0"/>
                  </a:moveTo>
                  <a:cubicBezTo>
                    <a:pt x="22" y="4"/>
                    <a:pt x="88" y="13"/>
                    <a:pt x="135" y="22"/>
                  </a:cubicBezTo>
                  <a:cubicBezTo>
                    <a:pt x="182" y="31"/>
                    <a:pt x="233" y="38"/>
                    <a:pt x="285" y="52"/>
                  </a:cubicBezTo>
                  <a:cubicBezTo>
                    <a:pt x="337" y="66"/>
                    <a:pt x="393" y="86"/>
                    <a:pt x="450" y="105"/>
                  </a:cubicBezTo>
                  <a:cubicBezTo>
                    <a:pt x="507" y="124"/>
                    <a:pt x="574" y="146"/>
                    <a:pt x="630" y="165"/>
                  </a:cubicBezTo>
                  <a:cubicBezTo>
                    <a:pt x="686" y="184"/>
                    <a:pt x="728" y="194"/>
                    <a:pt x="787" y="217"/>
                  </a:cubicBezTo>
                  <a:cubicBezTo>
                    <a:pt x="846" y="240"/>
                    <a:pt x="923" y="274"/>
                    <a:pt x="982" y="300"/>
                  </a:cubicBezTo>
                  <a:cubicBezTo>
                    <a:pt x="1041" y="326"/>
                    <a:pt x="1090" y="348"/>
                    <a:pt x="1140" y="375"/>
                  </a:cubicBezTo>
                  <a:cubicBezTo>
                    <a:pt x="1190" y="402"/>
                    <a:pt x="1234" y="436"/>
                    <a:pt x="1282" y="465"/>
                  </a:cubicBezTo>
                  <a:cubicBezTo>
                    <a:pt x="1330" y="494"/>
                    <a:pt x="1375" y="514"/>
                    <a:pt x="1425" y="547"/>
                  </a:cubicBezTo>
                  <a:cubicBezTo>
                    <a:pt x="1475" y="580"/>
                    <a:pt x="1533" y="622"/>
                    <a:pt x="1582" y="660"/>
                  </a:cubicBezTo>
                  <a:cubicBezTo>
                    <a:pt x="1631" y="698"/>
                    <a:pt x="1670" y="730"/>
                    <a:pt x="1717" y="772"/>
                  </a:cubicBezTo>
                  <a:cubicBezTo>
                    <a:pt x="1764" y="814"/>
                    <a:pt x="1820" y="868"/>
                    <a:pt x="1867" y="915"/>
                  </a:cubicBezTo>
                  <a:cubicBezTo>
                    <a:pt x="1914" y="962"/>
                    <a:pt x="1943" y="986"/>
                    <a:pt x="2002" y="1057"/>
                  </a:cubicBezTo>
                  <a:cubicBezTo>
                    <a:pt x="2061" y="1128"/>
                    <a:pt x="2164" y="1265"/>
                    <a:pt x="2220" y="1342"/>
                  </a:cubicBezTo>
                  <a:cubicBezTo>
                    <a:pt x="2276" y="1419"/>
                    <a:pt x="2284" y="1423"/>
                    <a:pt x="2340" y="1522"/>
                  </a:cubicBezTo>
                  <a:cubicBezTo>
                    <a:pt x="2396" y="1621"/>
                    <a:pt x="2488" y="1788"/>
                    <a:pt x="2557" y="1935"/>
                  </a:cubicBezTo>
                  <a:cubicBezTo>
                    <a:pt x="2626" y="2082"/>
                    <a:pt x="2683" y="2237"/>
                    <a:pt x="2752" y="2407"/>
                  </a:cubicBezTo>
                  <a:cubicBezTo>
                    <a:pt x="2821" y="2577"/>
                    <a:pt x="2908" y="2778"/>
                    <a:pt x="2970" y="2955"/>
                  </a:cubicBezTo>
                  <a:cubicBezTo>
                    <a:pt x="3032" y="3132"/>
                    <a:pt x="3075" y="3277"/>
                    <a:pt x="3127" y="3472"/>
                  </a:cubicBezTo>
                  <a:cubicBezTo>
                    <a:pt x="3179" y="3667"/>
                    <a:pt x="3236" y="3921"/>
                    <a:pt x="3285" y="4125"/>
                  </a:cubicBezTo>
                  <a:cubicBezTo>
                    <a:pt x="3334" y="4329"/>
                    <a:pt x="3385" y="4535"/>
                    <a:pt x="3420" y="4695"/>
                  </a:cubicBezTo>
                  <a:cubicBezTo>
                    <a:pt x="3455" y="4855"/>
                    <a:pt x="3471" y="4953"/>
                    <a:pt x="3495" y="5085"/>
                  </a:cubicBezTo>
                  <a:cubicBezTo>
                    <a:pt x="3519" y="5217"/>
                    <a:pt x="3541" y="5361"/>
                    <a:pt x="3562" y="5490"/>
                  </a:cubicBezTo>
                  <a:cubicBezTo>
                    <a:pt x="3583" y="5619"/>
                    <a:pt x="3605" y="5731"/>
                    <a:pt x="3622" y="5857"/>
                  </a:cubicBezTo>
                  <a:cubicBezTo>
                    <a:pt x="3639" y="5983"/>
                    <a:pt x="3658" y="6166"/>
                    <a:pt x="3667" y="6247"/>
                  </a:cubicBezTo>
                </a:path>
              </a:pathLst>
            </a:custGeom>
            <a:noFill/>
            <a:ln w="28575" cap="flat" cmpd="sng">
              <a:solidFill>
                <a:schemeClr val="hlink"/>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6995" name="Freeform 21"/>
            <p:cNvSpPr/>
            <p:nvPr/>
          </p:nvSpPr>
          <p:spPr>
            <a:xfrm>
              <a:off x="646" y="257"/>
              <a:ext cx="2874" cy="2567"/>
            </a:xfrm>
            <a:custGeom>
              <a:avLst/>
              <a:gdLst>
                <a:gd name="txL" fmla="*/ 0 w 4350"/>
                <a:gd name="txT" fmla="*/ 0 h 6345"/>
                <a:gd name="txR" fmla="*/ 4350 w 4350"/>
                <a:gd name="txB" fmla="*/ 6345 h 6345"/>
              </a:gdLst>
              <a:ahLst/>
              <a:cxnLst>
                <a:cxn ang="0">
                  <a:pos x="0" y="0"/>
                </a:cxn>
                <a:cxn ang="0">
                  <a:pos x="5" y="0"/>
                </a:cxn>
                <a:cxn ang="0">
                  <a:pos x="11" y="0"/>
                </a:cxn>
                <a:cxn ang="0">
                  <a:pos x="17" y="0"/>
                </a:cxn>
                <a:cxn ang="0">
                  <a:pos x="21" y="0"/>
                </a:cxn>
                <a:cxn ang="0">
                  <a:pos x="28" y="0"/>
                </a:cxn>
                <a:cxn ang="0">
                  <a:pos x="36" y="0"/>
                </a:cxn>
                <a:cxn ang="0">
                  <a:pos x="44" y="0"/>
                </a:cxn>
                <a:cxn ang="0">
                  <a:pos x="50" y="0"/>
                </a:cxn>
                <a:cxn ang="0">
                  <a:pos x="56" y="0"/>
                </a:cxn>
                <a:cxn ang="0">
                  <a:pos x="61" y="0"/>
                </a:cxn>
                <a:cxn ang="0">
                  <a:pos x="70" y="0"/>
                </a:cxn>
                <a:cxn ang="0">
                  <a:pos x="80" y="0"/>
                </a:cxn>
                <a:cxn ang="0">
                  <a:pos x="85" y="1"/>
                </a:cxn>
                <a:cxn ang="0">
                  <a:pos x="92" y="1"/>
                </a:cxn>
                <a:cxn ang="0">
                  <a:pos x="97" y="1"/>
                </a:cxn>
                <a:cxn ang="0">
                  <a:pos x="100" y="1"/>
                </a:cxn>
                <a:cxn ang="0">
                  <a:pos x="104" y="1"/>
                </a:cxn>
                <a:cxn ang="0">
                  <a:pos x="108" y="1"/>
                </a:cxn>
                <a:cxn ang="0">
                  <a:pos x="110" y="1"/>
                </a:cxn>
                <a:cxn ang="0">
                  <a:pos x="114" y="1"/>
                </a:cxn>
                <a:cxn ang="0">
                  <a:pos x="119" y="2"/>
                </a:cxn>
                <a:cxn ang="0">
                  <a:pos x="122" y="2"/>
                </a:cxn>
                <a:cxn ang="0">
                  <a:pos x="126" y="2"/>
                </a:cxn>
                <a:cxn ang="0">
                  <a:pos x="129" y="2"/>
                </a:cxn>
                <a:cxn ang="0">
                  <a:pos x="132" y="2"/>
                </a:cxn>
                <a:cxn ang="0">
                  <a:pos x="135" y="2"/>
                </a:cxn>
                <a:cxn ang="0">
                  <a:pos x="139" y="3"/>
                </a:cxn>
                <a:cxn ang="0">
                  <a:pos x="142" y="3"/>
                </a:cxn>
                <a:cxn ang="0">
                  <a:pos x="144" y="3"/>
                </a:cxn>
                <a:cxn ang="0">
                  <a:pos x="146" y="3"/>
                </a:cxn>
                <a:cxn ang="0">
                  <a:pos x="148" y="3"/>
                </a:cxn>
                <a:cxn ang="0">
                  <a:pos x="150" y="4"/>
                </a:cxn>
                <a:cxn ang="0">
                  <a:pos x="153" y="4"/>
                </a:cxn>
                <a:cxn ang="0">
                  <a:pos x="154" y="4"/>
                </a:cxn>
                <a:cxn ang="0">
                  <a:pos x="155" y="4"/>
                </a:cxn>
                <a:cxn ang="0">
                  <a:pos x="157" y="4"/>
                </a:cxn>
                <a:cxn ang="0">
                  <a:pos x="158" y="4"/>
                </a:cxn>
                <a:cxn ang="0">
                  <a:pos x="158" y="4"/>
                </a:cxn>
              </a:cxnLst>
              <a:rect l="txL" t="txT" r="txR" b="txB"/>
              <a:pathLst>
                <a:path w="4350" h="6345">
                  <a:moveTo>
                    <a:pt x="0" y="0"/>
                  </a:moveTo>
                  <a:cubicBezTo>
                    <a:pt x="25" y="2"/>
                    <a:pt x="100" y="10"/>
                    <a:pt x="150" y="15"/>
                  </a:cubicBezTo>
                  <a:cubicBezTo>
                    <a:pt x="200" y="20"/>
                    <a:pt x="248" y="24"/>
                    <a:pt x="300" y="30"/>
                  </a:cubicBezTo>
                  <a:cubicBezTo>
                    <a:pt x="352" y="36"/>
                    <a:pt x="419" y="45"/>
                    <a:pt x="465" y="52"/>
                  </a:cubicBezTo>
                  <a:cubicBezTo>
                    <a:pt x="511" y="59"/>
                    <a:pt x="527" y="66"/>
                    <a:pt x="577" y="75"/>
                  </a:cubicBezTo>
                  <a:cubicBezTo>
                    <a:pt x="627" y="84"/>
                    <a:pt x="695" y="90"/>
                    <a:pt x="765" y="105"/>
                  </a:cubicBezTo>
                  <a:cubicBezTo>
                    <a:pt x="835" y="120"/>
                    <a:pt x="922" y="145"/>
                    <a:pt x="997" y="165"/>
                  </a:cubicBezTo>
                  <a:cubicBezTo>
                    <a:pt x="1072" y="185"/>
                    <a:pt x="1152" y="204"/>
                    <a:pt x="1215" y="225"/>
                  </a:cubicBezTo>
                  <a:cubicBezTo>
                    <a:pt x="1278" y="246"/>
                    <a:pt x="1317" y="268"/>
                    <a:pt x="1372" y="292"/>
                  </a:cubicBezTo>
                  <a:cubicBezTo>
                    <a:pt x="1427" y="316"/>
                    <a:pt x="1491" y="343"/>
                    <a:pt x="1545" y="367"/>
                  </a:cubicBezTo>
                  <a:cubicBezTo>
                    <a:pt x="1599" y="391"/>
                    <a:pt x="1633" y="405"/>
                    <a:pt x="1695" y="435"/>
                  </a:cubicBezTo>
                  <a:cubicBezTo>
                    <a:pt x="1757" y="465"/>
                    <a:pt x="1836" y="497"/>
                    <a:pt x="1920" y="547"/>
                  </a:cubicBezTo>
                  <a:cubicBezTo>
                    <a:pt x="2004" y="597"/>
                    <a:pt x="2123" y="680"/>
                    <a:pt x="2197" y="735"/>
                  </a:cubicBezTo>
                  <a:cubicBezTo>
                    <a:pt x="2271" y="790"/>
                    <a:pt x="2306" y="826"/>
                    <a:pt x="2362" y="877"/>
                  </a:cubicBezTo>
                  <a:cubicBezTo>
                    <a:pt x="2418" y="928"/>
                    <a:pt x="2481" y="986"/>
                    <a:pt x="2535" y="1042"/>
                  </a:cubicBezTo>
                  <a:cubicBezTo>
                    <a:pt x="2589" y="1098"/>
                    <a:pt x="2646" y="1169"/>
                    <a:pt x="2685" y="1215"/>
                  </a:cubicBezTo>
                  <a:cubicBezTo>
                    <a:pt x="2724" y="1261"/>
                    <a:pt x="2740" y="1284"/>
                    <a:pt x="2767" y="1320"/>
                  </a:cubicBezTo>
                  <a:cubicBezTo>
                    <a:pt x="2794" y="1356"/>
                    <a:pt x="2819" y="1387"/>
                    <a:pt x="2850" y="1432"/>
                  </a:cubicBezTo>
                  <a:cubicBezTo>
                    <a:pt x="2881" y="1477"/>
                    <a:pt x="2925" y="1540"/>
                    <a:pt x="2955" y="1590"/>
                  </a:cubicBezTo>
                  <a:cubicBezTo>
                    <a:pt x="2985" y="1640"/>
                    <a:pt x="2998" y="1675"/>
                    <a:pt x="3030" y="1732"/>
                  </a:cubicBezTo>
                  <a:cubicBezTo>
                    <a:pt x="3062" y="1789"/>
                    <a:pt x="3111" y="1861"/>
                    <a:pt x="3150" y="1935"/>
                  </a:cubicBezTo>
                  <a:cubicBezTo>
                    <a:pt x="3189" y="2009"/>
                    <a:pt x="3228" y="2103"/>
                    <a:pt x="3262" y="2175"/>
                  </a:cubicBezTo>
                  <a:cubicBezTo>
                    <a:pt x="3296" y="2247"/>
                    <a:pt x="3321" y="2303"/>
                    <a:pt x="3352" y="2370"/>
                  </a:cubicBezTo>
                  <a:cubicBezTo>
                    <a:pt x="3383" y="2437"/>
                    <a:pt x="3418" y="2503"/>
                    <a:pt x="3450" y="2580"/>
                  </a:cubicBezTo>
                  <a:cubicBezTo>
                    <a:pt x="3482" y="2657"/>
                    <a:pt x="3515" y="2745"/>
                    <a:pt x="3547" y="2835"/>
                  </a:cubicBezTo>
                  <a:cubicBezTo>
                    <a:pt x="3579" y="2925"/>
                    <a:pt x="3613" y="3016"/>
                    <a:pt x="3645" y="3120"/>
                  </a:cubicBezTo>
                  <a:cubicBezTo>
                    <a:pt x="3677" y="3224"/>
                    <a:pt x="3712" y="3347"/>
                    <a:pt x="3742" y="3457"/>
                  </a:cubicBezTo>
                  <a:cubicBezTo>
                    <a:pt x="3772" y="3567"/>
                    <a:pt x="3796" y="3673"/>
                    <a:pt x="3825" y="3780"/>
                  </a:cubicBezTo>
                  <a:cubicBezTo>
                    <a:pt x="3854" y="3887"/>
                    <a:pt x="3891" y="4012"/>
                    <a:pt x="3915" y="4102"/>
                  </a:cubicBezTo>
                  <a:cubicBezTo>
                    <a:pt x="3939" y="4192"/>
                    <a:pt x="3948" y="4244"/>
                    <a:pt x="3967" y="4320"/>
                  </a:cubicBezTo>
                  <a:cubicBezTo>
                    <a:pt x="3986" y="4396"/>
                    <a:pt x="4010" y="4479"/>
                    <a:pt x="4027" y="4560"/>
                  </a:cubicBezTo>
                  <a:cubicBezTo>
                    <a:pt x="4044" y="4641"/>
                    <a:pt x="4054" y="4713"/>
                    <a:pt x="4072" y="4807"/>
                  </a:cubicBezTo>
                  <a:cubicBezTo>
                    <a:pt x="4090" y="4901"/>
                    <a:pt x="4112" y="5011"/>
                    <a:pt x="4132" y="5122"/>
                  </a:cubicBezTo>
                  <a:cubicBezTo>
                    <a:pt x="4152" y="5233"/>
                    <a:pt x="4176" y="5385"/>
                    <a:pt x="4192" y="5475"/>
                  </a:cubicBezTo>
                  <a:cubicBezTo>
                    <a:pt x="4208" y="5565"/>
                    <a:pt x="4216" y="5593"/>
                    <a:pt x="4230" y="5662"/>
                  </a:cubicBezTo>
                  <a:cubicBezTo>
                    <a:pt x="4244" y="5731"/>
                    <a:pt x="4262" y="5816"/>
                    <a:pt x="4275" y="5887"/>
                  </a:cubicBezTo>
                  <a:cubicBezTo>
                    <a:pt x="4288" y="5958"/>
                    <a:pt x="4295" y="6025"/>
                    <a:pt x="4305" y="6090"/>
                  </a:cubicBezTo>
                  <a:cubicBezTo>
                    <a:pt x="4315" y="6155"/>
                    <a:pt x="4328" y="6235"/>
                    <a:pt x="4335" y="6277"/>
                  </a:cubicBezTo>
                  <a:cubicBezTo>
                    <a:pt x="4342" y="6319"/>
                    <a:pt x="4347" y="6331"/>
                    <a:pt x="4350" y="6345"/>
                  </a:cubicBezTo>
                </a:path>
              </a:pathLst>
            </a:custGeom>
            <a:noFill/>
            <a:ln w="28575" cap="flat" cmpd="sng">
              <a:solidFill>
                <a:srgbClr val="FF66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6996" name="Freeform 22"/>
            <p:cNvSpPr/>
            <p:nvPr/>
          </p:nvSpPr>
          <p:spPr>
            <a:xfrm>
              <a:off x="651" y="197"/>
              <a:ext cx="2943" cy="2627"/>
            </a:xfrm>
            <a:custGeom>
              <a:avLst/>
              <a:gdLst>
                <a:gd name="txL" fmla="*/ 0 w 4455"/>
                <a:gd name="txT" fmla="*/ 0 h 6495"/>
                <a:gd name="txR" fmla="*/ 4455 w 4455"/>
                <a:gd name="txB" fmla="*/ 6495 h 6495"/>
              </a:gdLst>
              <a:ahLst/>
              <a:cxnLst>
                <a:cxn ang="0">
                  <a:pos x="0" y="0"/>
                </a:cxn>
                <a:cxn ang="0">
                  <a:pos x="13" y="0"/>
                </a:cxn>
                <a:cxn ang="0">
                  <a:pos x="24" y="0"/>
                </a:cxn>
                <a:cxn ang="0">
                  <a:pos x="36" y="0"/>
                </a:cxn>
                <a:cxn ang="0">
                  <a:pos x="46" y="0"/>
                </a:cxn>
                <a:cxn ang="0">
                  <a:pos x="56" y="0"/>
                </a:cxn>
                <a:cxn ang="0">
                  <a:pos x="66" y="0"/>
                </a:cxn>
                <a:cxn ang="0">
                  <a:pos x="75" y="0"/>
                </a:cxn>
                <a:cxn ang="0">
                  <a:pos x="82" y="0"/>
                </a:cxn>
                <a:cxn ang="0">
                  <a:pos x="92" y="0"/>
                </a:cxn>
                <a:cxn ang="0">
                  <a:pos x="99" y="1"/>
                </a:cxn>
                <a:cxn ang="0">
                  <a:pos x="106" y="1"/>
                </a:cxn>
                <a:cxn ang="0">
                  <a:pos x="113" y="1"/>
                </a:cxn>
                <a:cxn ang="0">
                  <a:pos x="119" y="1"/>
                </a:cxn>
                <a:cxn ang="0">
                  <a:pos x="125" y="2"/>
                </a:cxn>
                <a:cxn ang="0">
                  <a:pos x="130" y="2"/>
                </a:cxn>
                <a:cxn ang="0">
                  <a:pos x="134" y="2"/>
                </a:cxn>
                <a:cxn ang="0">
                  <a:pos x="139" y="2"/>
                </a:cxn>
                <a:cxn ang="0">
                  <a:pos x="143" y="2"/>
                </a:cxn>
                <a:cxn ang="0">
                  <a:pos x="146" y="3"/>
                </a:cxn>
                <a:cxn ang="0">
                  <a:pos x="149" y="3"/>
                </a:cxn>
                <a:cxn ang="0">
                  <a:pos x="151" y="3"/>
                </a:cxn>
                <a:cxn ang="0">
                  <a:pos x="153" y="4"/>
                </a:cxn>
                <a:cxn ang="0">
                  <a:pos x="155" y="4"/>
                </a:cxn>
                <a:cxn ang="0">
                  <a:pos x="157" y="4"/>
                </a:cxn>
                <a:cxn ang="0">
                  <a:pos x="159" y="4"/>
                </a:cxn>
                <a:cxn ang="0">
                  <a:pos x="161" y="4"/>
                </a:cxn>
              </a:cxnLst>
              <a:rect l="txL" t="txT" r="txR" b="txB"/>
              <a:pathLst>
                <a:path w="4455" h="6495">
                  <a:moveTo>
                    <a:pt x="0" y="0"/>
                  </a:moveTo>
                  <a:cubicBezTo>
                    <a:pt x="57" y="1"/>
                    <a:pt x="239" y="2"/>
                    <a:pt x="345" y="7"/>
                  </a:cubicBezTo>
                  <a:cubicBezTo>
                    <a:pt x="451" y="12"/>
                    <a:pt x="533" y="19"/>
                    <a:pt x="638" y="30"/>
                  </a:cubicBezTo>
                  <a:cubicBezTo>
                    <a:pt x="743" y="41"/>
                    <a:pt x="874" y="59"/>
                    <a:pt x="975" y="75"/>
                  </a:cubicBezTo>
                  <a:cubicBezTo>
                    <a:pt x="1076" y="91"/>
                    <a:pt x="1148" y="105"/>
                    <a:pt x="1245" y="127"/>
                  </a:cubicBezTo>
                  <a:cubicBezTo>
                    <a:pt x="1342" y="149"/>
                    <a:pt x="1464" y="181"/>
                    <a:pt x="1560" y="210"/>
                  </a:cubicBezTo>
                  <a:cubicBezTo>
                    <a:pt x="1656" y="239"/>
                    <a:pt x="1739" y="265"/>
                    <a:pt x="1823" y="300"/>
                  </a:cubicBezTo>
                  <a:cubicBezTo>
                    <a:pt x="1907" y="335"/>
                    <a:pt x="1991" y="383"/>
                    <a:pt x="2063" y="420"/>
                  </a:cubicBezTo>
                  <a:cubicBezTo>
                    <a:pt x="2135" y="457"/>
                    <a:pt x="2181" y="470"/>
                    <a:pt x="2258" y="525"/>
                  </a:cubicBezTo>
                  <a:cubicBezTo>
                    <a:pt x="2335" y="580"/>
                    <a:pt x="2448" y="677"/>
                    <a:pt x="2528" y="750"/>
                  </a:cubicBezTo>
                  <a:cubicBezTo>
                    <a:pt x="2608" y="823"/>
                    <a:pt x="2669" y="885"/>
                    <a:pt x="2738" y="960"/>
                  </a:cubicBezTo>
                  <a:cubicBezTo>
                    <a:pt x="2807" y="1035"/>
                    <a:pt x="2878" y="1115"/>
                    <a:pt x="2940" y="1200"/>
                  </a:cubicBezTo>
                  <a:cubicBezTo>
                    <a:pt x="3002" y="1285"/>
                    <a:pt x="3057" y="1375"/>
                    <a:pt x="3113" y="1470"/>
                  </a:cubicBezTo>
                  <a:cubicBezTo>
                    <a:pt x="3169" y="1565"/>
                    <a:pt x="3223" y="1657"/>
                    <a:pt x="3278" y="1770"/>
                  </a:cubicBezTo>
                  <a:cubicBezTo>
                    <a:pt x="3333" y="1883"/>
                    <a:pt x="3393" y="2025"/>
                    <a:pt x="3443" y="2145"/>
                  </a:cubicBezTo>
                  <a:cubicBezTo>
                    <a:pt x="3493" y="2265"/>
                    <a:pt x="3537" y="2383"/>
                    <a:pt x="3578" y="2490"/>
                  </a:cubicBezTo>
                  <a:cubicBezTo>
                    <a:pt x="3619" y="2597"/>
                    <a:pt x="3649" y="2660"/>
                    <a:pt x="3690" y="2790"/>
                  </a:cubicBezTo>
                  <a:cubicBezTo>
                    <a:pt x="3731" y="2920"/>
                    <a:pt x="3784" y="3121"/>
                    <a:pt x="3825" y="3270"/>
                  </a:cubicBezTo>
                  <a:cubicBezTo>
                    <a:pt x="3866" y="3419"/>
                    <a:pt x="3907" y="3555"/>
                    <a:pt x="3938" y="3682"/>
                  </a:cubicBezTo>
                  <a:cubicBezTo>
                    <a:pt x="3969" y="3809"/>
                    <a:pt x="3987" y="3921"/>
                    <a:pt x="4013" y="4035"/>
                  </a:cubicBezTo>
                  <a:cubicBezTo>
                    <a:pt x="4039" y="4149"/>
                    <a:pt x="4071" y="4265"/>
                    <a:pt x="4095" y="4365"/>
                  </a:cubicBezTo>
                  <a:cubicBezTo>
                    <a:pt x="4119" y="4465"/>
                    <a:pt x="4134" y="4531"/>
                    <a:pt x="4155" y="4635"/>
                  </a:cubicBezTo>
                  <a:cubicBezTo>
                    <a:pt x="4176" y="4739"/>
                    <a:pt x="4203" y="4881"/>
                    <a:pt x="4223" y="4987"/>
                  </a:cubicBezTo>
                  <a:cubicBezTo>
                    <a:pt x="4243" y="5093"/>
                    <a:pt x="4258" y="5173"/>
                    <a:pt x="4275" y="5272"/>
                  </a:cubicBezTo>
                  <a:cubicBezTo>
                    <a:pt x="4292" y="5371"/>
                    <a:pt x="4309" y="5466"/>
                    <a:pt x="4328" y="5580"/>
                  </a:cubicBezTo>
                  <a:cubicBezTo>
                    <a:pt x="4347" y="5694"/>
                    <a:pt x="4367" y="5803"/>
                    <a:pt x="4388" y="5955"/>
                  </a:cubicBezTo>
                  <a:cubicBezTo>
                    <a:pt x="4409" y="6107"/>
                    <a:pt x="4441" y="6383"/>
                    <a:pt x="4455" y="6495"/>
                  </a:cubicBezTo>
                </a:path>
              </a:pathLst>
            </a:custGeom>
            <a:noFill/>
            <a:ln w="28575" cap="flat" cmpd="sng">
              <a:solidFill>
                <a:srgbClr val="AE048E"/>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6997" name="Line 23"/>
            <p:cNvSpPr/>
            <p:nvPr/>
          </p:nvSpPr>
          <p:spPr>
            <a:xfrm>
              <a:off x="4321" y="63"/>
              <a:ext cx="0" cy="2767"/>
            </a:xfrm>
            <a:prstGeom prst="line">
              <a:avLst/>
            </a:prstGeom>
            <a:ln w="9525" cap="flat" cmpd="sng">
              <a:solidFill>
                <a:srgbClr val="000000"/>
              </a:solidFill>
              <a:prstDash val="solid"/>
              <a:headEnd type="none" w="med" len="med"/>
              <a:tailEnd type="none" w="med" len="med"/>
            </a:ln>
          </p:spPr>
        </p:sp>
        <p:sp>
          <p:nvSpPr>
            <p:cNvPr id="126998" name="Line 24"/>
            <p:cNvSpPr/>
            <p:nvPr/>
          </p:nvSpPr>
          <p:spPr>
            <a:xfrm>
              <a:off x="641" y="2821"/>
              <a:ext cx="3687" cy="0"/>
            </a:xfrm>
            <a:prstGeom prst="line">
              <a:avLst/>
            </a:prstGeom>
            <a:ln w="9525" cap="flat" cmpd="sng">
              <a:solidFill>
                <a:srgbClr val="000000"/>
              </a:solidFill>
              <a:prstDash val="solid"/>
              <a:headEnd type="none" w="med" len="med"/>
              <a:tailEnd type="none" w="med" len="med"/>
            </a:ln>
          </p:spPr>
        </p:sp>
        <p:sp>
          <p:nvSpPr>
            <p:cNvPr id="126999" name="Line 25"/>
            <p:cNvSpPr/>
            <p:nvPr/>
          </p:nvSpPr>
          <p:spPr>
            <a:xfrm>
              <a:off x="654" y="56"/>
              <a:ext cx="3687" cy="0"/>
            </a:xfrm>
            <a:prstGeom prst="line">
              <a:avLst/>
            </a:prstGeom>
            <a:ln w="9525" cap="flat" cmpd="sng">
              <a:solidFill>
                <a:srgbClr val="000000"/>
              </a:solidFill>
              <a:prstDash val="solid"/>
              <a:headEnd type="none" w="med" len="med"/>
              <a:tailEnd type="none" w="med" len="med"/>
            </a:ln>
          </p:spPr>
        </p:sp>
        <p:sp>
          <p:nvSpPr>
            <p:cNvPr id="127000" name="Line 26"/>
            <p:cNvSpPr/>
            <p:nvPr/>
          </p:nvSpPr>
          <p:spPr>
            <a:xfrm>
              <a:off x="641" y="53"/>
              <a:ext cx="0" cy="2767"/>
            </a:xfrm>
            <a:prstGeom prst="line">
              <a:avLst/>
            </a:prstGeom>
            <a:ln w="9525" cap="flat" cmpd="sng">
              <a:solidFill>
                <a:srgbClr val="000000"/>
              </a:solidFill>
              <a:prstDash val="solid"/>
              <a:headEnd type="none" w="med" len="med"/>
              <a:tailEnd type="none" w="med" len="med"/>
            </a:ln>
          </p:spPr>
        </p:sp>
        <p:sp>
          <p:nvSpPr>
            <p:cNvPr id="127001" name="Line 27"/>
            <p:cNvSpPr/>
            <p:nvPr/>
          </p:nvSpPr>
          <p:spPr>
            <a:xfrm>
              <a:off x="641" y="2461"/>
              <a:ext cx="106" cy="0"/>
            </a:xfrm>
            <a:prstGeom prst="line">
              <a:avLst/>
            </a:prstGeom>
            <a:ln w="9525" cap="flat" cmpd="sng">
              <a:solidFill>
                <a:srgbClr val="000000"/>
              </a:solidFill>
              <a:prstDash val="solid"/>
              <a:headEnd type="none" w="med" len="med"/>
              <a:tailEnd type="none" w="med" len="med"/>
            </a:ln>
          </p:spPr>
        </p:sp>
        <p:sp>
          <p:nvSpPr>
            <p:cNvPr id="127002" name="Line 28"/>
            <p:cNvSpPr/>
            <p:nvPr/>
          </p:nvSpPr>
          <p:spPr>
            <a:xfrm>
              <a:off x="641" y="2064"/>
              <a:ext cx="106" cy="0"/>
            </a:xfrm>
            <a:prstGeom prst="line">
              <a:avLst/>
            </a:prstGeom>
            <a:ln w="9525" cap="flat" cmpd="sng">
              <a:solidFill>
                <a:srgbClr val="000000"/>
              </a:solidFill>
              <a:prstDash val="solid"/>
              <a:headEnd type="none" w="med" len="med"/>
              <a:tailEnd type="none" w="med" len="med"/>
            </a:ln>
          </p:spPr>
        </p:sp>
        <p:sp>
          <p:nvSpPr>
            <p:cNvPr id="127003" name="Line 29"/>
            <p:cNvSpPr/>
            <p:nvPr/>
          </p:nvSpPr>
          <p:spPr>
            <a:xfrm>
              <a:off x="641" y="1660"/>
              <a:ext cx="106" cy="0"/>
            </a:xfrm>
            <a:prstGeom prst="line">
              <a:avLst/>
            </a:prstGeom>
            <a:ln w="9525" cap="flat" cmpd="sng">
              <a:solidFill>
                <a:srgbClr val="000000"/>
              </a:solidFill>
              <a:prstDash val="solid"/>
              <a:headEnd type="none" w="med" len="med"/>
              <a:tailEnd type="none" w="med" len="med"/>
            </a:ln>
          </p:spPr>
        </p:sp>
        <p:sp>
          <p:nvSpPr>
            <p:cNvPr id="127004" name="Line 30"/>
            <p:cNvSpPr/>
            <p:nvPr/>
          </p:nvSpPr>
          <p:spPr>
            <a:xfrm>
              <a:off x="641" y="1272"/>
              <a:ext cx="106" cy="0"/>
            </a:xfrm>
            <a:prstGeom prst="line">
              <a:avLst/>
            </a:prstGeom>
            <a:ln w="9525" cap="flat" cmpd="sng">
              <a:solidFill>
                <a:srgbClr val="000000"/>
              </a:solidFill>
              <a:prstDash val="solid"/>
              <a:headEnd type="none" w="med" len="med"/>
              <a:tailEnd type="none" w="med" len="med"/>
            </a:ln>
          </p:spPr>
        </p:sp>
        <p:sp>
          <p:nvSpPr>
            <p:cNvPr id="127005" name="Line 31"/>
            <p:cNvSpPr/>
            <p:nvPr/>
          </p:nvSpPr>
          <p:spPr>
            <a:xfrm>
              <a:off x="641" y="859"/>
              <a:ext cx="106" cy="0"/>
            </a:xfrm>
            <a:prstGeom prst="line">
              <a:avLst/>
            </a:prstGeom>
            <a:ln w="9525" cap="flat" cmpd="sng">
              <a:solidFill>
                <a:srgbClr val="000000"/>
              </a:solidFill>
              <a:prstDash val="solid"/>
              <a:headEnd type="none" w="med" len="med"/>
              <a:tailEnd type="none" w="med" len="med"/>
            </a:ln>
          </p:spPr>
        </p:sp>
        <p:sp>
          <p:nvSpPr>
            <p:cNvPr id="127006" name="Line 32"/>
            <p:cNvSpPr/>
            <p:nvPr/>
          </p:nvSpPr>
          <p:spPr>
            <a:xfrm>
              <a:off x="641" y="471"/>
              <a:ext cx="106" cy="0"/>
            </a:xfrm>
            <a:prstGeom prst="line">
              <a:avLst/>
            </a:prstGeom>
            <a:ln w="9525" cap="flat" cmpd="sng">
              <a:solidFill>
                <a:srgbClr val="000000"/>
              </a:solidFill>
              <a:prstDash val="solid"/>
              <a:headEnd type="none" w="med" len="med"/>
              <a:tailEnd type="none" w="med" len="med"/>
            </a:ln>
          </p:spPr>
        </p:sp>
        <p:sp>
          <p:nvSpPr>
            <p:cNvPr id="127007" name="Line 33"/>
            <p:cNvSpPr/>
            <p:nvPr/>
          </p:nvSpPr>
          <p:spPr>
            <a:xfrm>
              <a:off x="637" y="2062"/>
              <a:ext cx="3674" cy="0"/>
            </a:xfrm>
            <a:prstGeom prst="line">
              <a:avLst/>
            </a:prstGeom>
            <a:ln w="9525" cap="flat" cmpd="sng">
              <a:solidFill>
                <a:srgbClr val="000000"/>
              </a:solidFill>
              <a:prstDash val="dash"/>
              <a:headEnd type="none" w="med" len="med"/>
              <a:tailEnd type="none" w="med" len="med"/>
            </a:ln>
          </p:spPr>
        </p:sp>
        <p:sp>
          <p:nvSpPr>
            <p:cNvPr id="127008" name="Line 34"/>
            <p:cNvSpPr/>
            <p:nvPr/>
          </p:nvSpPr>
          <p:spPr>
            <a:xfrm>
              <a:off x="663" y="1269"/>
              <a:ext cx="3674" cy="0"/>
            </a:xfrm>
            <a:prstGeom prst="line">
              <a:avLst/>
            </a:prstGeom>
            <a:ln w="9525" cap="flat" cmpd="sng">
              <a:solidFill>
                <a:srgbClr val="45E2F7"/>
              </a:solidFill>
              <a:prstDash val="dash"/>
              <a:headEnd type="none" w="med" len="med"/>
              <a:tailEnd type="none" w="med" len="med"/>
            </a:ln>
          </p:spPr>
        </p:sp>
        <p:sp>
          <p:nvSpPr>
            <p:cNvPr id="127009" name="Line 35"/>
            <p:cNvSpPr/>
            <p:nvPr/>
          </p:nvSpPr>
          <p:spPr>
            <a:xfrm>
              <a:off x="663" y="468"/>
              <a:ext cx="3674" cy="0"/>
            </a:xfrm>
            <a:prstGeom prst="line">
              <a:avLst/>
            </a:prstGeom>
            <a:ln w="9525" cap="flat" cmpd="sng">
              <a:solidFill>
                <a:srgbClr val="000000"/>
              </a:solidFill>
              <a:prstDash val="dash"/>
              <a:headEnd type="none" w="med" len="med"/>
              <a:tailEnd type="none" w="med" len="med"/>
            </a:ln>
          </p:spPr>
        </p:sp>
        <p:sp>
          <p:nvSpPr>
            <p:cNvPr id="127010" name="Text Box 36"/>
            <p:cNvSpPr txBox="1"/>
            <p:nvPr/>
          </p:nvSpPr>
          <p:spPr>
            <a:xfrm>
              <a:off x="511" y="2800"/>
              <a:ext cx="3916" cy="309"/>
            </a:xfrm>
            <a:prstGeom prst="rect">
              <a:avLst/>
            </a:prstGeom>
            <a:noFill/>
            <a:ln w="9525">
              <a:noFill/>
            </a:ln>
          </p:spPr>
          <p:txBody>
            <a:bodyPr/>
            <a:p>
              <a:pPr>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-6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-3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  0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 3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6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9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 12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 15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1</a:t>
              </a:r>
              <a:r>
                <a:rPr lang="zh-CN" altLang="en-US" sz="2000" b="1" dirty="0">
                  <a:solidFill>
                    <a:srgbClr val="0000FF"/>
                  </a:solidFill>
                  <a:latin typeface="微软雅黑" panose="020B0503020204020204" pitchFamily="34" charset="-122"/>
                  <a:ea typeface="微软雅黑" panose="020B0503020204020204" pitchFamily="34" charset="-122"/>
                </a:rPr>
                <a:t>8</a:t>
              </a:r>
              <a:r>
                <a:rPr lang="en-US" altLang="zh-CN" sz="2000" b="1" dirty="0">
                  <a:solidFill>
                    <a:srgbClr val="0000FF"/>
                  </a:solidFill>
                  <a:latin typeface="微软雅黑" panose="020B0503020204020204" pitchFamily="34" charset="-122"/>
                  <a:ea typeface="微软雅黑" panose="020B0503020204020204" pitchFamily="34" charset="-122"/>
                </a:rPr>
                <a:t> </a:t>
              </a:r>
              <a:endParaRPr lang="zh-CN" altLang="en-US" sz="2000" b="1" dirty="0">
                <a:solidFill>
                  <a:srgbClr val="0000FF"/>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                                         信噪比</a:t>
              </a:r>
              <a:r>
                <a:rPr lang="en-US" altLang="zh-CN" sz="2000" b="1" dirty="0">
                  <a:solidFill>
                    <a:srgbClr val="0000FF"/>
                  </a:solidFill>
                  <a:latin typeface="微软雅黑" panose="020B0503020204020204" pitchFamily="34" charset="-122"/>
                  <a:ea typeface="微软雅黑" panose="020B0503020204020204" pitchFamily="34" charset="-122"/>
                </a:rPr>
                <a:t>r(dB)</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sp>
          <p:nvSpPr>
            <p:cNvPr id="127011" name="Text Box 38"/>
            <p:cNvSpPr txBox="1"/>
            <p:nvPr/>
          </p:nvSpPr>
          <p:spPr>
            <a:xfrm>
              <a:off x="0" y="771"/>
              <a:ext cx="337" cy="817"/>
            </a:xfrm>
            <a:prstGeom prst="rect">
              <a:avLst/>
            </a:prstGeom>
            <a:noFill/>
            <a:ln w="9525">
              <a:noFill/>
            </a:ln>
          </p:spPr>
          <p:txBody>
            <a:bodyPr/>
            <a:p>
              <a:pPr algn="just">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误</a:t>
              </a:r>
              <a:endParaRPr lang="zh-CN" altLang="en-US" sz="2000" b="1" dirty="0">
                <a:solidFill>
                  <a:srgbClr val="0000FF"/>
                </a:solidFill>
                <a:latin typeface="微软雅黑" panose="020B0503020204020204" pitchFamily="34" charset="-122"/>
                <a:ea typeface="微软雅黑" panose="020B0503020204020204" pitchFamily="34" charset="-122"/>
              </a:endParaRPr>
            </a:p>
            <a:p>
              <a:pPr algn="just">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码</a:t>
              </a:r>
              <a:endParaRPr lang="zh-CN" altLang="en-US" sz="2000" b="1" dirty="0">
                <a:solidFill>
                  <a:srgbClr val="0000FF"/>
                </a:solidFill>
                <a:latin typeface="微软雅黑" panose="020B0503020204020204" pitchFamily="34" charset="-122"/>
                <a:ea typeface="微软雅黑" panose="020B0503020204020204" pitchFamily="34" charset="-122"/>
              </a:endParaRPr>
            </a:p>
            <a:p>
              <a:pPr algn="just">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率</a:t>
              </a:r>
              <a:endParaRPr lang="zh-CN" altLang="en-US" sz="2000" b="1" dirty="0">
                <a:solidFill>
                  <a:srgbClr val="0000FF"/>
                </a:solidFill>
                <a:latin typeface="微软雅黑" panose="020B0503020204020204" pitchFamily="34" charset="-122"/>
                <a:ea typeface="微软雅黑" panose="020B0503020204020204" pitchFamily="34" charset="-122"/>
              </a:endParaRPr>
            </a:p>
            <a:p>
              <a:pPr algn="just">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P</a:t>
              </a:r>
              <a:r>
                <a:rPr lang="en-US" altLang="zh-CN" sz="2000" b="1" baseline="-25000" dirty="0">
                  <a:solidFill>
                    <a:srgbClr val="0000FF"/>
                  </a:solidFill>
                  <a:latin typeface="微软雅黑" panose="020B0503020204020204" pitchFamily="34" charset="-122"/>
                  <a:ea typeface="微软雅黑" panose="020B0503020204020204" pitchFamily="34" charset="-122"/>
                </a:rPr>
                <a:t>e</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sp>
          <p:nvSpPr>
            <p:cNvPr id="127012" name="Line 39"/>
            <p:cNvSpPr/>
            <p:nvPr/>
          </p:nvSpPr>
          <p:spPr>
            <a:xfrm flipV="1">
              <a:off x="3445" y="1046"/>
              <a:ext cx="159" cy="97"/>
            </a:xfrm>
            <a:prstGeom prst="line">
              <a:avLst/>
            </a:prstGeom>
            <a:ln w="9525" cap="flat" cmpd="sng">
              <a:solidFill>
                <a:srgbClr val="000000"/>
              </a:solidFill>
              <a:prstDash val="solid"/>
              <a:headEnd type="triangle" w="med" len="med"/>
              <a:tailEnd type="none" w="med" len="med"/>
            </a:ln>
          </p:spPr>
        </p:sp>
        <p:sp>
          <p:nvSpPr>
            <p:cNvPr id="127013" name="Line 40"/>
            <p:cNvSpPr/>
            <p:nvPr/>
          </p:nvSpPr>
          <p:spPr>
            <a:xfrm flipV="1">
              <a:off x="3238" y="894"/>
              <a:ext cx="317" cy="194"/>
            </a:xfrm>
            <a:prstGeom prst="line">
              <a:avLst/>
            </a:prstGeom>
            <a:ln w="9525" cap="flat" cmpd="sng">
              <a:solidFill>
                <a:srgbClr val="000000"/>
              </a:solidFill>
              <a:prstDash val="solid"/>
              <a:headEnd type="triangle" w="med" len="med"/>
              <a:tailEnd type="none" w="med" len="med"/>
            </a:ln>
          </p:spPr>
        </p:sp>
        <p:sp>
          <p:nvSpPr>
            <p:cNvPr id="127014" name="Line 41"/>
            <p:cNvSpPr/>
            <p:nvPr/>
          </p:nvSpPr>
          <p:spPr>
            <a:xfrm flipV="1">
              <a:off x="2969" y="730"/>
              <a:ext cx="565" cy="346"/>
            </a:xfrm>
            <a:prstGeom prst="line">
              <a:avLst/>
            </a:prstGeom>
            <a:ln w="9525" cap="flat" cmpd="sng">
              <a:solidFill>
                <a:srgbClr val="000000"/>
              </a:solidFill>
              <a:prstDash val="solid"/>
              <a:headEnd type="triangle" w="med" len="med"/>
              <a:tailEnd type="none" w="med" len="med"/>
            </a:ln>
          </p:spPr>
        </p:sp>
        <p:sp>
          <p:nvSpPr>
            <p:cNvPr id="127015" name="Text Box 42"/>
            <p:cNvSpPr txBox="1"/>
            <p:nvPr/>
          </p:nvSpPr>
          <p:spPr>
            <a:xfrm>
              <a:off x="3584" y="1044"/>
              <a:ext cx="852" cy="152"/>
            </a:xfrm>
            <a:prstGeom prst="rect">
              <a:avLst/>
            </a:prstGeom>
            <a:noFill/>
            <a:ln w="9525">
              <a:noFill/>
            </a:ln>
          </p:spPr>
          <p:txBody>
            <a:bodyPr/>
            <a:p>
              <a:pPr algn="just">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非相干</a:t>
              </a:r>
              <a:r>
                <a:rPr lang="en-US" altLang="zh-CN" sz="2000" b="1" dirty="0">
                  <a:solidFill>
                    <a:srgbClr val="0000FF"/>
                  </a:solidFill>
                  <a:latin typeface="微软雅黑" panose="020B0503020204020204" pitchFamily="34" charset="-122"/>
                  <a:ea typeface="微软雅黑" panose="020B0503020204020204" pitchFamily="34" charset="-122"/>
                </a:rPr>
                <a:t>ASK</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sp>
          <p:nvSpPr>
            <p:cNvPr id="127016" name="Text Box 43"/>
            <p:cNvSpPr txBox="1"/>
            <p:nvPr/>
          </p:nvSpPr>
          <p:spPr>
            <a:xfrm>
              <a:off x="3532" y="797"/>
              <a:ext cx="853" cy="152"/>
            </a:xfrm>
            <a:prstGeom prst="rect">
              <a:avLst/>
            </a:prstGeom>
            <a:noFill/>
            <a:ln w="9525">
              <a:noFill/>
            </a:ln>
          </p:spPr>
          <p:txBody>
            <a:bodyPr/>
            <a:p>
              <a:pPr algn="just">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相干</a:t>
              </a:r>
              <a:r>
                <a:rPr lang="en-US" altLang="zh-CN" sz="2000" b="1" dirty="0">
                  <a:solidFill>
                    <a:schemeClr val="tx2"/>
                  </a:solidFill>
                  <a:latin typeface="微软雅黑" panose="020B0503020204020204" pitchFamily="34" charset="-122"/>
                  <a:ea typeface="微软雅黑" panose="020B0503020204020204" pitchFamily="34" charset="-122"/>
                </a:rPr>
                <a:t>ASK</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27017" name="Text Box 44"/>
            <p:cNvSpPr txBox="1"/>
            <p:nvPr/>
          </p:nvSpPr>
          <p:spPr>
            <a:xfrm>
              <a:off x="3221" y="545"/>
              <a:ext cx="852" cy="152"/>
            </a:xfrm>
            <a:prstGeom prst="rect">
              <a:avLst/>
            </a:prstGeom>
            <a:noFill/>
            <a:ln w="9525">
              <a:noFill/>
            </a:ln>
          </p:spPr>
          <p:txBody>
            <a:bodyPr/>
            <a:p>
              <a:pPr algn="just">
                <a:buFont typeface="Arial" panose="020B0604020202020204" pitchFamily="34" charset="0"/>
                <a:buNone/>
              </a:pPr>
              <a:r>
                <a:rPr lang="zh-CN" altLang="en-US" sz="2000" b="1" dirty="0">
                  <a:solidFill>
                    <a:srgbClr val="AE048E"/>
                  </a:solidFill>
                  <a:latin typeface="微软雅黑" panose="020B0503020204020204" pitchFamily="34" charset="-122"/>
                  <a:ea typeface="微软雅黑" panose="020B0503020204020204" pitchFamily="34" charset="-122"/>
                </a:rPr>
                <a:t>非相干</a:t>
              </a:r>
              <a:r>
                <a:rPr lang="en-US" altLang="zh-CN" sz="2000" b="1" dirty="0">
                  <a:solidFill>
                    <a:srgbClr val="AE048E"/>
                  </a:solidFill>
                  <a:latin typeface="微软雅黑" panose="020B0503020204020204" pitchFamily="34" charset="-122"/>
                  <a:ea typeface="微软雅黑" panose="020B0503020204020204" pitchFamily="34" charset="-122"/>
                </a:rPr>
                <a:t>FSK</a:t>
              </a:r>
              <a:endParaRPr lang="en-US" altLang="zh-CN" sz="2000" b="1" dirty="0">
                <a:solidFill>
                  <a:srgbClr val="AE048E"/>
                </a:solidFill>
                <a:latin typeface="微软雅黑" panose="020B0503020204020204" pitchFamily="34" charset="-122"/>
                <a:ea typeface="微软雅黑" panose="020B0503020204020204" pitchFamily="34" charset="-122"/>
              </a:endParaRPr>
            </a:p>
          </p:txBody>
        </p:sp>
        <p:sp>
          <p:nvSpPr>
            <p:cNvPr id="127018" name="Text Box 45"/>
            <p:cNvSpPr txBox="1"/>
            <p:nvPr/>
          </p:nvSpPr>
          <p:spPr>
            <a:xfrm>
              <a:off x="1998" y="2181"/>
              <a:ext cx="852" cy="151"/>
            </a:xfrm>
            <a:prstGeom prst="rect">
              <a:avLst/>
            </a:prstGeom>
            <a:noFill/>
            <a:ln w="9525">
              <a:noFill/>
            </a:ln>
          </p:spPr>
          <p:txBody>
            <a:bodyPr/>
            <a:p>
              <a:pPr algn="just">
                <a:buFont typeface="Arial" panose="020B0604020202020204" pitchFamily="34" charset="0"/>
                <a:buNone/>
              </a:pPr>
              <a:r>
                <a:rPr lang="zh-CN" altLang="en-US" sz="2000" b="1" dirty="0">
                  <a:solidFill>
                    <a:srgbClr val="FF6600"/>
                  </a:solidFill>
                  <a:latin typeface="微软雅黑" panose="020B0503020204020204" pitchFamily="34" charset="-122"/>
                  <a:ea typeface="微软雅黑" panose="020B0503020204020204" pitchFamily="34" charset="-122"/>
                </a:rPr>
                <a:t>相干</a:t>
              </a:r>
              <a:r>
                <a:rPr lang="en-US" altLang="zh-CN" sz="2000" b="1" dirty="0">
                  <a:solidFill>
                    <a:srgbClr val="FF6600"/>
                  </a:solidFill>
                  <a:latin typeface="微软雅黑" panose="020B0503020204020204" pitchFamily="34" charset="-122"/>
                  <a:ea typeface="微软雅黑" panose="020B0503020204020204" pitchFamily="34" charset="-122"/>
                </a:rPr>
                <a:t>FSK</a:t>
              </a:r>
              <a:endParaRPr lang="en-US" altLang="zh-CN" sz="2000" b="1" dirty="0">
                <a:solidFill>
                  <a:srgbClr val="FF6600"/>
                </a:solidFill>
                <a:latin typeface="微软雅黑" panose="020B0503020204020204" pitchFamily="34" charset="-122"/>
                <a:ea typeface="微软雅黑" panose="020B0503020204020204" pitchFamily="34" charset="-122"/>
              </a:endParaRPr>
            </a:p>
          </p:txBody>
        </p:sp>
        <p:sp>
          <p:nvSpPr>
            <p:cNvPr id="127019" name="Line 46"/>
            <p:cNvSpPr/>
            <p:nvPr/>
          </p:nvSpPr>
          <p:spPr>
            <a:xfrm flipV="1">
              <a:off x="2632" y="1847"/>
              <a:ext cx="565" cy="346"/>
            </a:xfrm>
            <a:prstGeom prst="line">
              <a:avLst/>
            </a:prstGeom>
            <a:ln w="9525" cap="flat" cmpd="sng">
              <a:solidFill>
                <a:srgbClr val="000000"/>
              </a:solidFill>
              <a:prstDash val="solid"/>
              <a:headEnd type="none" w="med" len="med"/>
              <a:tailEnd type="triangle" w="med" len="med"/>
            </a:ln>
          </p:spPr>
        </p:sp>
        <p:sp>
          <p:nvSpPr>
            <p:cNvPr id="127020" name="Text Box 47"/>
            <p:cNvSpPr txBox="1"/>
            <p:nvPr/>
          </p:nvSpPr>
          <p:spPr>
            <a:xfrm>
              <a:off x="1374" y="1641"/>
              <a:ext cx="853" cy="151"/>
            </a:xfrm>
            <a:prstGeom prst="rect">
              <a:avLst/>
            </a:prstGeom>
            <a:noFill/>
            <a:ln w="9525">
              <a:noFill/>
            </a:ln>
          </p:spPr>
          <p:txBody>
            <a:bodyPr/>
            <a:p>
              <a:pPr algn="just">
                <a:buFont typeface="Arial" panose="020B0604020202020204" pitchFamily="34" charset="0"/>
                <a:buNone/>
              </a:pPr>
              <a:r>
                <a:rPr lang="zh-CN" altLang="en-US" sz="2000" b="1" dirty="0">
                  <a:solidFill>
                    <a:srgbClr val="F04CDC"/>
                  </a:solidFill>
                  <a:latin typeface="微软雅黑" panose="020B0503020204020204" pitchFamily="34" charset="-122"/>
                  <a:ea typeface="微软雅黑" panose="020B0503020204020204" pitchFamily="34" charset="-122"/>
                </a:rPr>
                <a:t>相干</a:t>
              </a:r>
              <a:r>
                <a:rPr lang="en-US" altLang="zh-CN" sz="2000" b="1" dirty="0">
                  <a:solidFill>
                    <a:srgbClr val="F04CDC"/>
                  </a:solidFill>
                  <a:latin typeface="微软雅黑" panose="020B0503020204020204" pitchFamily="34" charset="-122"/>
                  <a:ea typeface="微软雅黑" panose="020B0503020204020204" pitchFamily="34" charset="-122"/>
                </a:rPr>
                <a:t>DPSK</a:t>
              </a:r>
              <a:endParaRPr lang="en-US" altLang="zh-CN" sz="2000" b="1" dirty="0">
                <a:solidFill>
                  <a:srgbClr val="F04CDC"/>
                </a:solidFill>
                <a:latin typeface="微软雅黑" panose="020B0503020204020204" pitchFamily="34" charset="-122"/>
                <a:ea typeface="微软雅黑" panose="020B0503020204020204" pitchFamily="34" charset="-122"/>
              </a:endParaRPr>
            </a:p>
          </p:txBody>
        </p:sp>
        <p:sp>
          <p:nvSpPr>
            <p:cNvPr id="127021" name="Text Box 48"/>
            <p:cNvSpPr txBox="1"/>
            <p:nvPr/>
          </p:nvSpPr>
          <p:spPr>
            <a:xfrm>
              <a:off x="1543" y="1901"/>
              <a:ext cx="912" cy="152"/>
            </a:xfrm>
            <a:prstGeom prst="rect">
              <a:avLst/>
            </a:prstGeom>
            <a:noFill/>
            <a:ln w="9525">
              <a:noFill/>
            </a:ln>
          </p:spPr>
          <p:txBody>
            <a:bodyPr/>
            <a:p>
              <a:pPr algn="just">
                <a:buFont typeface="Arial" panose="020B0604020202020204" pitchFamily="34" charset="0"/>
                <a:buNone/>
              </a:pPr>
              <a:r>
                <a:rPr lang="zh-CN" altLang="en-US" sz="2000" b="1" dirty="0">
                  <a:solidFill>
                    <a:srgbClr val="73F90F"/>
                  </a:solidFill>
                  <a:latin typeface="微软雅黑" panose="020B0503020204020204" pitchFamily="34" charset="-122"/>
                  <a:ea typeface="微软雅黑" panose="020B0503020204020204" pitchFamily="34" charset="-122"/>
                </a:rPr>
                <a:t>非相干</a:t>
              </a:r>
              <a:r>
                <a:rPr lang="en-US" altLang="zh-CN" sz="2000" b="1" dirty="0">
                  <a:solidFill>
                    <a:srgbClr val="73F90F"/>
                  </a:solidFill>
                  <a:latin typeface="微软雅黑" panose="020B0503020204020204" pitchFamily="34" charset="-122"/>
                  <a:ea typeface="微软雅黑" panose="020B0503020204020204" pitchFamily="34" charset="-122"/>
                </a:rPr>
                <a:t>DPSK</a:t>
              </a:r>
              <a:endParaRPr lang="en-US" altLang="zh-CN" sz="2000" b="1" dirty="0">
                <a:solidFill>
                  <a:srgbClr val="73F90F"/>
                </a:solidFill>
                <a:latin typeface="微软雅黑" panose="020B0503020204020204" pitchFamily="34" charset="-122"/>
                <a:ea typeface="微软雅黑" panose="020B0503020204020204" pitchFamily="34" charset="-122"/>
              </a:endParaRPr>
            </a:p>
          </p:txBody>
        </p:sp>
        <p:sp>
          <p:nvSpPr>
            <p:cNvPr id="127022" name="Text Box 49"/>
            <p:cNvSpPr txBox="1"/>
            <p:nvPr/>
          </p:nvSpPr>
          <p:spPr>
            <a:xfrm>
              <a:off x="1444" y="1410"/>
              <a:ext cx="427" cy="152"/>
            </a:xfrm>
            <a:prstGeom prst="rect">
              <a:avLst/>
            </a:prstGeom>
            <a:noFill/>
            <a:ln w="9525">
              <a:noFill/>
            </a:ln>
          </p:spPr>
          <p:txBody>
            <a:bodyPr/>
            <a:p>
              <a:pPr algn="just">
                <a:buFont typeface="Arial" panose="020B0604020202020204" pitchFamily="34" charset="0"/>
                <a:buNone/>
              </a:pPr>
              <a:r>
                <a:rPr lang="en-US" altLang="zh-CN" sz="2000" b="1" dirty="0">
                  <a:solidFill>
                    <a:schemeClr val="hlink"/>
                  </a:solidFill>
                  <a:latin typeface="微软雅黑" panose="020B0503020204020204" pitchFamily="34" charset="-122"/>
                  <a:ea typeface="微软雅黑" panose="020B0503020204020204" pitchFamily="34" charset="-122"/>
                </a:rPr>
                <a:t>PSK</a:t>
              </a:r>
              <a:endParaRPr lang="en-US" altLang="zh-CN" sz="2000" b="1" dirty="0">
                <a:solidFill>
                  <a:schemeClr val="hlink"/>
                </a:solidFill>
                <a:latin typeface="微软雅黑" panose="020B0503020204020204" pitchFamily="34" charset="-122"/>
                <a:ea typeface="微软雅黑" panose="020B0503020204020204" pitchFamily="34" charset="-122"/>
              </a:endParaRPr>
            </a:p>
          </p:txBody>
        </p:sp>
        <p:sp>
          <p:nvSpPr>
            <p:cNvPr id="127023" name="Line 50"/>
            <p:cNvSpPr/>
            <p:nvPr/>
          </p:nvSpPr>
          <p:spPr>
            <a:xfrm flipV="1">
              <a:off x="2215" y="1586"/>
              <a:ext cx="564" cy="346"/>
            </a:xfrm>
            <a:prstGeom prst="line">
              <a:avLst/>
            </a:prstGeom>
            <a:ln w="9525" cap="flat" cmpd="sng">
              <a:solidFill>
                <a:srgbClr val="000000"/>
              </a:solidFill>
              <a:prstDash val="solid"/>
              <a:headEnd type="none" w="med" len="med"/>
              <a:tailEnd type="triangle" w="med" len="med"/>
            </a:ln>
          </p:spPr>
        </p:sp>
        <p:sp>
          <p:nvSpPr>
            <p:cNvPr id="127024" name="Line 51"/>
            <p:cNvSpPr/>
            <p:nvPr/>
          </p:nvSpPr>
          <p:spPr>
            <a:xfrm flipV="1">
              <a:off x="2007" y="1337"/>
              <a:ext cx="565" cy="346"/>
            </a:xfrm>
            <a:prstGeom prst="line">
              <a:avLst/>
            </a:prstGeom>
            <a:ln w="9525" cap="flat" cmpd="sng">
              <a:solidFill>
                <a:srgbClr val="000000"/>
              </a:solidFill>
              <a:prstDash val="solid"/>
              <a:headEnd type="none" w="med" len="med"/>
              <a:tailEnd type="triangle" w="med" len="med"/>
            </a:ln>
          </p:spPr>
        </p:sp>
        <p:sp>
          <p:nvSpPr>
            <p:cNvPr id="127025" name="Line 52"/>
            <p:cNvSpPr/>
            <p:nvPr/>
          </p:nvSpPr>
          <p:spPr>
            <a:xfrm flipV="1">
              <a:off x="1750" y="1100"/>
              <a:ext cx="564" cy="346"/>
            </a:xfrm>
            <a:prstGeom prst="line">
              <a:avLst/>
            </a:prstGeom>
            <a:ln w="9525" cap="flat" cmpd="sng">
              <a:solidFill>
                <a:srgbClr val="000000"/>
              </a:solidFill>
              <a:prstDash val="solid"/>
              <a:headEnd type="none" w="med" len="med"/>
              <a:tailEnd type="triangle" w="med" len="med"/>
            </a:ln>
          </p:spPr>
        </p:sp>
      </p:grpSp>
    </p:spTree>
  </p:cSld>
  <p:clrMapOvr>
    <a:masterClrMapping/>
  </p:clrMapOvr>
  <p:transition advClick="0">
    <p:blinds dir="vert"/>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3"/>
          <p:cNvSpPr>
            <a:spLocks noGrp="1"/>
          </p:cNvSpPr>
          <p:nvPr>
            <p:ph type="body"/>
          </p:nvPr>
        </p:nvSpPr>
        <p:spPr>
          <a:xfrm>
            <a:off x="536575" y="1422400"/>
            <a:ext cx="7997825" cy="4005263"/>
          </a:xfrm>
        </p:spPr>
        <p:txBody>
          <a:bodyPr vert="horz" wrap="square" lIns="91440" tIns="45720" rIns="91440" bIns="45720" anchor="t"/>
          <a:p>
            <a:pPr mar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在每一对相干和非相干的调制系统中，相干方式略优于非相干方式。而且随着</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增加，它们将趋于同一极限值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三种相干</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或非相干</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方式之间，在相同误码率情况下，在信噪比要求上</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比</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小</a:t>
            </a:r>
            <a:r>
              <a:rPr lang="en-US" altLang="zh-CN" sz="2000" dirty="0">
                <a:latin typeface="微软雅黑" panose="020B0503020204020204" pitchFamily="34" charset="-122"/>
                <a:ea typeface="微软雅黑" panose="020B0503020204020204" pitchFamily="34" charset="-122"/>
              </a:rPr>
              <a:t>3dB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比</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小</a:t>
            </a:r>
            <a:r>
              <a:rPr lang="en-US" altLang="zh-CN" sz="2000" dirty="0">
                <a:latin typeface="微软雅黑" panose="020B0503020204020204" pitchFamily="34" charset="-122"/>
                <a:ea typeface="微软雅黑" panose="020B0503020204020204" pitchFamily="34" charset="-122"/>
              </a:rPr>
              <a:t>3dB </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在抗加性高斯白噪声方面，相干</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性能最好，</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次之，</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最差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从图中可见，在相同信噪比下，相干</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的误码率最低</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由于码反变换器的影响</a:t>
            </a:r>
            <a:r>
              <a:rPr lang="en-US" altLang="zh-CN" sz="2000" dirty="0">
                <a:latin typeface="微软雅黑" panose="020B0503020204020204" pitchFamily="34" charset="-122"/>
                <a:ea typeface="微软雅黑" panose="020B0503020204020204" pitchFamily="34" charset="-122"/>
              </a:rPr>
              <a:t>2DPS</a:t>
            </a:r>
            <a:r>
              <a:rPr lang="zh-CN" altLang="en-US" sz="2000" dirty="0">
                <a:latin typeface="微软雅黑" panose="020B0503020204020204" pitchFamily="34" charset="-122"/>
                <a:ea typeface="微软雅黑" panose="020B0503020204020204" pitchFamily="34" charset="-122"/>
              </a:rPr>
              <a:t>的误码率高于</a:t>
            </a:r>
            <a:r>
              <a:rPr lang="en-US" altLang="zh-CN" sz="2000" dirty="0">
                <a:latin typeface="微软雅黑" panose="020B0503020204020204" pitchFamily="34" charset="-122"/>
                <a:ea typeface="微软雅黑" panose="020B0503020204020204" pitchFamily="34" charset="-122"/>
              </a:rPr>
              <a:t>2PSK</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buNone/>
            </a:pPr>
            <a:endParaRPr lang="zh-CN" altLang="en-US" sz="2000" dirty="0">
              <a:latin typeface="微软雅黑" panose="020B0503020204020204" pitchFamily="34" charset="-122"/>
              <a:ea typeface="微软雅黑" panose="020B0503020204020204" pitchFamily="34" charset="-122"/>
            </a:endParaRPr>
          </a:p>
        </p:txBody>
      </p:sp>
      <p:sp>
        <p:nvSpPr>
          <p:cNvPr id="128003" name="Rectangle 4"/>
          <p:cNvSpPr/>
          <p:nvPr/>
        </p:nvSpPr>
        <p:spPr>
          <a:xfrm>
            <a:off x="1557338" y="654050"/>
            <a:ext cx="1000125" cy="549275"/>
          </a:xfrm>
          <a:prstGeom prst="rect">
            <a:avLst/>
          </a:prstGeom>
          <a:noFill/>
          <a:ln w="9525">
            <a:noFill/>
          </a:ln>
        </p:spPr>
        <p:txBody>
          <a:bodyPr wrap="none">
            <a:spAutoFit/>
          </a:bodyPr>
          <a:p>
            <a:pPr algn="ctr">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结 论</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Text Box 2"/>
          <p:cNvSpPr txBox="1"/>
          <p:nvPr/>
        </p:nvSpPr>
        <p:spPr>
          <a:xfrm>
            <a:off x="465138" y="1412875"/>
            <a:ext cx="7981950" cy="1477963"/>
          </a:xfrm>
          <a:prstGeom prst="rect">
            <a:avLst/>
          </a:prstGeom>
          <a:noFill/>
          <a:ln w="9525">
            <a:noFill/>
          </a:ln>
        </p:spPr>
        <p:txBody>
          <a:bodyPr>
            <a:spAutoFit/>
          </a:bodyPr>
          <a:p>
            <a:pPr algn="just">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若传输的码元宽度为</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、码元速率为</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时，以频谱包络第一零点计算带宽，则各种已调信号的带宽如表</a:t>
            </a:r>
            <a:r>
              <a:rPr lang="en-US" altLang="zh-CN" sz="2000" dirty="0">
                <a:latin typeface="微软雅黑" panose="020B0503020204020204" pitchFamily="34" charset="-122"/>
                <a:ea typeface="微软雅黑" panose="020B0503020204020204" pitchFamily="34" charset="-122"/>
              </a:rPr>
              <a:t>7.3-2</a:t>
            </a:r>
            <a:r>
              <a:rPr lang="zh-CN" altLang="en-US" sz="2000" dirty="0">
                <a:latin typeface="微软雅黑" panose="020B0503020204020204" pitchFamily="34" charset="-122"/>
                <a:ea typeface="微软雅黑" panose="020B0503020204020204" pitchFamily="34" charset="-122"/>
              </a:rPr>
              <a:t>所示。从频带利用率上看，</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系统的频带利用率最低</a:t>
            </a:r>
            <a:endParaRPr lang="zh-CN" altLang="en-US" sz="2000" dirty="0">
              <a:latin typeface="微软雅黑" panose="020B0503020204020204" pitchFamily="34" charset="-122"/>
              <a:ea typeface="微软雅黑" panose="020B0503020204020204" pitchFamily="34" charset="-122"/>
            </a:endParaRPr>
          </a:p>
        </p:txBody>
      </p:sp>
      <p:sp>
        <p:nvSpPr>
          <p:cNvPr id="129027" name="Rectangle 5"/>
          <p:cNvSpPr/>
          <p:nvPr/>
        </p:nvSpPr>
        <p:spPr>
          <a:xfrm>
            <a:off x="1536700" y="611188"/>
            <a:ext cx="2173288" cy="549275"/>
          </a:xfrm>
          <a:prstGeom prst="rect">
            <a:avLst/>
          </a:prstGeom>
          <a:noFill/>
          <a:ln w="9525">
            <a:noFill/>
          </a:ln>
        </p:spPr>
        <p:txBody>
          <a:bodyPr wrap="none">
            <a:spAutoFit/>
          </a:bodyPr>
          <a:p>
            <a:pPr algn="ctr">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二  频带宽度</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aphicFrame>
        <p:nvGraphicFramePr>
          <p:cNvPr id="104452" name="内容占位符 104451"/>
          <p:cNvGraphicFramePr>
            <a:graphicFrameLocks noGrp="1"/>
          </p:cNvGraphicFramePr>
          <p:nvPr>
            <p:ph idx="1"/>
          </p:nvPr>
        </p:nvGraphicFramePr>
        <p:xfrm>
          <a:off x="1189038" y="3641725"/>
          <a:ext cx="4340225" cy="2984500"/>
        </p:xfrm>
        <a:graphic>
          <a:graphicData uri="http://schemas.openxmlformats.org/drawingml/2006/table">
            <a:tbl>
              <a:tblPr/>
              <a:tblGrid>
                <a:gridCol w="1666494"/>
                <a:gridCol w="2674411"/>
              </a:tblGrid>
              <a:tr h="574675">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zh-CN" altLang="en-US" sz="2000" b="1">
                          <a:solidFill>
                            <a:srgbClr val="0000FF"/>
                          </a:solidFill>
                          <a:ea typeface="微软雅黑" panose="020B0503020204020204" pitchFamily="34" charset="-122"/>
                        </a:rPr>
                        <a:t>调制方式</a:t>
                      </a:r>
                      <a:endParaRPr lang="zh-CN" altLang="en-US" sz="2000" b="1">
                        <a:solidFill>
                          <a:srgbClr val="0000FF"/>
                        </a:solidFill>
                        <a:ea typeface="微软雅黑" panose="020B0503020204020204" pitchFamily="34" charset="-122"/>
                      </a:endParaRPr>
                    </a:p>
                  </a:txBody>
                  <a:tcPr marL="90170" marR="90170" marT="46990" marB="469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8BDCC0">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zh-CN" altLang="en-US" sz="2000" b="1">
                          <a:solidFill>
                            <a:srgbClr val="0000FF"/>
                          </a:solidFill>
                          <a:ea typeface="微软雅黑" panose="020B0503020204020204" pitchFamily="34" charset="-122"/>
                        </a:rPr>
                        <a:t>已调信号带宽</a:t>
                      </a:r>
                      <a:endParaRPr lang="zh-CN" altLang="en-US" sz="2000" b="1">
                        <a:solidFill>
                          <a:srgbClr val="0000FF"/>
                        </a:solidFill>
                        <a:ea typeface="微软雅黑" panose="020B0503020204020204" pitchFamily="34" charset="-122"/>
                      </a:endParaRPr>
                    </a:p>
                  </a:txBody>
                  <a:tcPr marL="90170" marR="90170" marT="46990" marB="4699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8BDCC0">
                        <a:alpha val="100000"/>
                      </a:srgbClr>
                    </a:solidFill>
                  </a:tcPr>
                </a:tc>
              </a:tr>
              <a:tr h="60198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en-US" altLang="x-none" sz="2000" b="1" dirty="0">
                          <a:solidFill>
                            <a:srgbClr val="0000FF"/>
                          </a:solidFill>
                          <a:latin typeface="微软雅黑" panose="020B0503020204020204" pitchFamily="34" charset="-122"/>
                          <a:ea typeface="微软雅黑" panose="020B0503020204020204" pitchFamily="34" charset="-122"/>
                        </a:rPr>
                        <a:t>2ASK</a:t>
                      </a:r>
                      <a:endParaRPr lang="en-US" altLang="x-none" sz="2000" b="1" dirty="0">
                        <a:solidFill>
                          <a:srgbClr val="0000FF"/>
                        </a:solidFill>
                        <a:latin typeface="微软雅黑" panose="020B0503020204020204" pitchFamily="34" charset="-122"/>
                        <a:ea typeface="微软雅黑" panose="020B0503020204020204" pitchFamily="34" charset="-122"/>
                      </a:endParaRPr>
                    </a:p>
                  </a:txBody>
                  <a:tcPr marL="90170" marR="90170" marT="46990" marB="469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8BDCC0">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en-US" altLang="x-none" sz="2000" b="1" dirty="0">
                          <a:solidFill>
                            <a:schemeClr val="tx2"/>
                          </a:solidFill>
                          <a:latin typeface="微软雅黑" panose="020B0503020204020204" pitchFamily="34" charset="-122"/>
                          <a:ea typeface="微软雅黑" panose="020B0503020204020204" pitchFamily="34" charset="-122"/>
                        </a:rPr>
                        <a:t>2/T</a:t>
                      </a:r>
                      <a:r>
                        <a:rPr lang="en-US" altLang="x-none" sz="2000" b="1" baseline="-25000" dirty="0">
                          <a:solidFill>
                            <a:schemeClr val="tx2"/>
                          </a:solidFill>
                          <a:latin typeface="微软雅黑" panose="020B0503020204020204" pitchFamily="34" charset="-122"/>
                          <a:ea typeface="微软雅黑" panose="020B0503020204020204" pitchFamily="34" charset="-122"/>
                        </a:rPr>
                        <a:t>s</a:t>
                      </a:r>
                      <a:endParaRPr lang="en-US" altLang="x-none" sz="2000" b="1" baseline="-25000" dirty="0">
                        <a:solidFill>
                          <a:schemeClr val="tx2"/>
                        </a:solidFill>
                        <a:latin typeface="微软雅黑" panose="020B0503020204020204" pitchFamily="34" charset="-122"/>
                        <a:ea typeface="微软雅黑" panose="020B0503020204020204" pitchFamily="34" charset="-122"/>
                      </a:endParaRPr>
                    </a:p>
                  </a:txBody>
                  <a:tcPr marL="90170" marR="90170" marT="46990" marB="4699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8BDCC0">
                        <a:alpha val="100000"/>
                      </a:srgbClr>
                    </a:solidFill>
                  </a:tcPr>
                </a:tc>
              </a:tr>
              <a:tr h="60198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en-US" altLang="x-none" sz="2000" b="1" dirty="0">
                          <a:solidFill>
                            <a:srgbClr val="0000FF"/>
                          </a:solidFill>
                          <a:latin typeface="微软雅黑" panose="020B0503020204020204" pitchFamily="34" charset="-122"/>
                          <a:ea typeface="微软雅黑" panose="020B0503020204020204" pitchFamily="34" charset="-122"/>
                        </a:rPr>
                        <a:t>2FSK</a:t>
                      </a:r>
                      <a:endParaRPr lang="en-US" altLang="x-none" sz="2000" b="1" dirty="0">
                        <a:solidFill>
                          <a:srgbClr val="0000FF"/>
                        </a:solidFill>
                        <a:latin typeface="微软雅黑" panose="020B0503020204020204" pitchFamily="34" charset="-122"/>
                        <a:ea typeface="微软雅黑" panose="020B0503020204020204" pitchFamily="34" charset="-122"/>
                      </a:endParaRPr>
                    </a:p>
                  </a:txBody>
                  <a:tcPr marL="90170" marR="90170" marT="46990" marB="469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8BDCC0">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en-US" altLang="x-none" sz="2000" b="1" dirty="0">
                          <a:solidFill>
                            <a:schemeClr val="tx2"/>
                          </a:solidFill>
                          <a:latin typeface="微软雅黑" panose="020B0503020204020204" pitchFamily="34" charset="-122"/>
                          <a:ea typeface="微软雅黑" panose="020B0503020204020204" pitchFamily="34" charset="-122"/>
                        </a:rPr>
                        <a:t>︱f</a:t>
                      </a:r>
                      <a:r>
                        <a:rPr lang="en-US" altLang="x-none" sz="2000" b="1" baseline="-25000" dirty="0">
                          <a:solidFill>
                            <a:schemeClr val="tx2"/>
                          </a:solidFill>
                          <a:latin typeface="微软雅黑" panose="020B0503020204020204" pitchFamily="34" charset="-122"/>
                          <a:ea typeface="微软雅黑" panose="020B0503020204020204" pitchFamily="34" charset="-122"/>
                        </a:rPr>
                        <a:t>2</a:t>
                      </a:r>
                      <a:r>
                        <a:rPr lang="en-US" altLang="x-none" sz="2000" b="1" dirty="0">
                          <a:solidFill>
                            <a:schemeClr val="tx2"/>
                          </a:solidFill>
                          <a:latin typeface="微软雅黑" panose="020B0503020204020204" pitchFamily="34" charset="-122"/>
                          <a:ea typeface="微软雅黑" panose="020B0503020204020204" pitchFamily="34" charset="-122"/>
                        </a:rPr>
                        <a:t>-f</a:t>
                      </a:r>
                      <a:r>
                        <a:rPr lang="en-US" altLang="x-none" sz="2000" b="1" baseline="-25000" dirty="0">
                          <a:solidFill>
                            <a:schemeClr val="tx2"/>
                          </a:solidFill>
                          <a:latin typeface="微软雅黑" panose="020B0503020204020204" pitchFamily="34" charset="-122"/>
                          <a:ea typeface="微软雅黑" panose="020B0503020204020204" pitchFamily="34" charset="-122"/>
                        </a:rPr>
                        <a:t>1</a:t>
                      </a:r>
                      <a:r>
                        <a:rPr lang="en-US" altLang="x-none" sz="2000" b="1" dirty="0">
                          <a:solidFill>
                            <a:schemeClr val="tx2"/>
                          </a:solidFill>
                          <a:latin typeface="微软雅黑" panose="020B0503020204020204" pitchFamily="34" charset="-122"/>
                          <a:ea typeface="微软雅黑" panose="020B0503020204020204" pitchFamily="34" charset="-122"/>
                        </a:rPr>
                        <a:t>︱+2/T</a:t>
                      </a:r>
                      <a:r>
                        <a:rPr lang="en-US" altLang="x-none" sz="2000" b="1" baseline="-25000" dirty="0">
                          <a:solidFill>
                            <a:schemeClr val="tx2"/>
                          </a:solidFill>
                          <a:latin typeface="微软雅黑" panose="020B0503020204020204" pitchFamily="34" charset="-122"/>
                          <a:ea typeface="微软雅黑" panose="020B0503020204020204" pitchFamily="34" charset="-122"/>
                        </a:rPr>
                        <a:t>s</a:t>
                      </a:r>
                      <a:endParaRPr lang="en-US" altLang="x-none" sz="2000" b="1" baseline="-25000" dirty="0">
                        <a:solidFill>
                          <a:schemeClr val="tx2"/>
                        </a:solidFill>
                        <a:latin typeface="微软雅黑" panose="020B0503020204020204" pitchFamily="34" charset="-122"/>
                        <a:ea typeface="微软雅黑" panose="020B0503020204020204" pitchFamily="34" charset="-122"/>
                      </a:endParaRPr>
                    </a:p>
                  </a:txBody>
                  <a:tcPr marL="90170" marR="90170" marT="46990" marB="4699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8BDCC0">
                        <a:alpha val="100000"/>
                      </a:srgbClr>
                    </a:solidFill>
                  </a:tcPr>
                </a:tc>
              </a:tr>
              <a:tr h="6032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en-US" altLang="x-none" sz="2000" b="1" dirty="0">
                          <a:solidFill>
                            <a:srgbClr val="0000FF"/>
                          </a:solidFill>
                          <a:latin typeface="微软雅黑" panose="020B0503020204020204" pitchFamily="34" charset="-122"/>
                          <a:ea typeface="微软雅黑" panose="020B0503020204020204" pitchFamily="34" charset="-122"/>
                        </a:rPr>
                        <a:t>2PSK</a:t>
                      </a:r>
                      <a:endParaRPr lang="en-US" altLang="x-none" sz="2000" b="1" dirty="0">
                        <a:solidFill>
                          <a:srgbClr val="0000FF"/>
                        </a:solidFill>
                        <a:latin typeface="微软雅黑" panose="020B0503020204020204" pitchFamily="34" charset="-122"/>
                        <a:ea typeface="微软雅黑" panose="020B0503020204020204" pitchFamily="34" charset="-122"/>
                      </a:endParaRPr>
                    </a:p>
                  </a:txBody>
                  <a:tcPr marL="90170" marR="90170" marT="46990" marB="469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8BDCC0">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en-US" altLang="x-none" sz="2000" b="1" dirty="0">
                          <a:solidFill>
                            <a:schemeClr val="tx2"/>
                          </a:solidFill>
                          <a:latin typeface="微软雅黑" panose="020B0503020204020204" pitchFamily="34" charset="-122"/>
                          <a:ea typeface="微软雅黑" panose="020B0503020204020204" pitchFamily="34" charset="-122"/>
                        </a:rPr>
                        <a:t>2/T</a:t>
                      </a:r>
                      <a:r>
                        <a:rPr lang="en-US" altLang="x-none" sz="2000" b="1" baseline="-25000" dirty="0">
                          <a:solidFill>
                            <a:schemeClr val="tx2"/>
                          </a:solidFill>
                          <a:latin typeface="微软雅黑" panose="020B0503020204020204" pitchFamily="34" charset="-122"/>
                          <a:ea typeface="微软雅黑" panose="020B0503020204020204" pitchFamily="34" charset="-122"/>
                        </a:rPr>
                        <a:t>s</a:t>
                      </a:r>
                      <a:endParaRPr lang="en-US" altLang="x-none" sz="2000" b="1" baseline="-25000" dirty="0">
                        <a:solidFill>
                          <a:schemeClr val="tx2"/>
                        </a:solidFill>
                        <a:latin typeface="微软雅黑" panose="020B0503020204020204" pitchFamily="34" charset="-122"/>
                        <a:ea typeface="微软雅黑" panose="020B0503020204020204" pitchFamily="34" charset="-122"/>
                      </a:endParaRPr>
                    </a:p>
                  </a:txBody>
                  <a:tcPr marL="90170" marR="90170" marT="46990" marB="4699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8BDCC0">
                        <a:alpha val="100000"/>
                      </a:srgbClr>
                    </a:solidFill>
                  </a:tcPr>
                </a:tc>
              </a:tr>
              <a:tr h="603250">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en-US" altLang="x-none" sz="2000" b="1" dirty="0">
                          <a:solidFill>
                            <a:srgbClr val="0000FF"/>
                          </a:solidFill>
                          <a:latin typeface="微软雅黑" panose="020B0503020204020204" pitchFamily="34" charset="-122"/>
                          <a:ea typeface="微软雅黑" panose="020B0503020204020204" pitchFamily="34" charset="-122"/>
                        </a:rPr>
                        <a:t>2DPSK</a:t>
                      </a:r>
                      <a:endParaRPr lang="en-US" altLang="x-none" sz="2000" b="1" dirty="0">
                        <a:solidFill>
                          <a:srgbClr val="0000FF"/>
                        </a:solidFill>
                        <a:latin typeface="微软雅黑" panose="020B0503020204020204" pitchFamily="34" charset="-122"/>
                        <a:ea typeface="微软雅黑" panose="020B0503020204020204" pitchFamily="34" charset="-122"/>
                      </a:endParaRPr>
                    </a:p>
                  </a:txBody>
                  <a:tcPr marL="90170" marR="90170" marT="46990" marB="469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8BDCC0">
                        <a:alpha val="100000"/>
                      </a:srgbClr>
                    </a:solidFill>
                  </a:tcPr>
                </a:tc>
                <a:tc>
                  <a:txBody>
                    <a:bodyPr/>
                    <a:lstStyle>
                      <a:lvl1pPr marL="342900" lvl="0" indent="-342900" algn="l" defTabSz="914400" eaLnBrk="0" fontAlgn="base" latinLnBrk="0" hangingPunct="0">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eaLnBrk="1" hangingPunct="1">
                        <a:lnSpc>
                          <a:spcPct val="150000"/>
                        </a:lnSpc>
                        <a:spcBef>
                          <a:spcPct val="20000"/>
                        </a:spcBef>
                        <a:buNone/>
                      </a:pPr>
                      <a:r>
                        <a:rPr lang="en-US" altLang="x-none" sz="2000" b="1" dirty="0">
                          <a:solidFill>
                            <a:schemeClr val="tx2"/>
                          </a:solidFill>
                          <a:latin typeface="微软雅黑" panose="020B0503020204020204" pitchFamily="34" charset="-122"/>
                          <a:ea typeface="微软雅黑" panose="020B0503020204020204" pitchFamily="34" charset="-122"/>
                        </a:rPr>
                        <a:t>2/T</a:t>
                      </a:r>
                      <a:r>
                        <a:rPr lang="en-US" altLang="x-none" sz="2000" b="1" baseline="-25000" dirty="0">
                          <a:solidFill>
                            <a:schemeClr val="tx2"/>
                          </a:solidFill>
                          <a:latin typeface="微软雅黑" panose="020B0503020204020204" pitchFamily="34" charset="-122"/>
                          <a:ea typeface="微软雅黑" panose="020B0503020204020204" pitchFamily="34" charset="-122"/>
                        </a:rPr>
                        <a:t>s</a:t>
                      </a:r>
                      <a:endParaRPr lang="en-US" altLang="x-none" sz="2000" b="1" baseline="-25000" dirty="0">
                        <a:solidFill>
                          <a:schemeClr val="tx2"/>
                        </a:solidFill>
                        <a:latin typeface="微软雅黑" panose="020B0503020204020204" pitchFamily="34" charset="-122"/>
                        <a:ea typeface="微软雅黑" panose="020B0503020204020204" pitchFamily="34" charset="-122"/>
                      </a:endParaRPr>
                    </a:p>
                  </a:txBody>
                  <a:tcPr marL="90170" marR="90170" marT="46990" marB="4699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8BDCC0">
                        <a:alpha val="100000"/>
                      </a:srgbClr>
                    </a:solidFill>
                  </a:tcPr>
                </a:tc>
              </a:tr>
            </a:tbl>
          </a:graphicData>
        </a:graphic>
      </p:graphicFrame>
      <p:sp>
        <p:nvSpPr>
          <p:cNvPr id="129048" name="Rectangle 42"/>
          <p:cNvSpPr/>
          <p:nvPr/>
        </p:nvSpPr>
        <p:spPr>
          <a:xfrm>
            <a:off x="539750" y="3059113"/>
            <a:ext cx="4586288" cy="484187"/>
          </a:xfrm>
          <a:prstGeom prst="rect">
            <a:avLst/>
          </a:prstGeom>
          <a:noFill/>
          <a:ln w="9525">
            <a:noFill/>
          </a:ln>
        </p:spPr>
        <p:txBody>
          <a:bodyPr>
            <a:spAutoFit/>
          </a:bodyPr>
          <a:p>
            <a:pPr algn="ctr">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rPr>
              <a:t>表 </a:t>
            </a:r>
            <a:r>
              <a:rPr lang="en-US" altLang="zh-CN" sz="2400" b="1" dirty="0">
                <a:solidFill>
                  <a:schemeClr val="tx2"/>
                </a:solidFill>
                <a:latin typeface="微软雅黑" panose="020B0503020204020204" pitchFamily="34" charset="-122"/>
                <a:ea typeface="微软雅黑" panose="020B0503020204020204" pitchFamily="34" charset="-122"/>
              </a:rPr>
              <a:t>7.3-2 </a:t>
            </a:r>
            <a:r>
              <a:rPr lang="zh-CN" altLang="en-US" sz="2400" b="1" dirty="0">
                <a:solidFill>
                  <a:schemeClr val="tx2"/>
                </a:solidFill>
                <a:latin typeface="微软雅黑" panose="020B0503020204020204" pitchFamily="34" charset="-122"/>
                <a:ea typeface="微软雅黑" panose="020B0503020204020204" pitchFamily="34" charset="-122"/>
              </a:rPr>
              <a:t>各种已调信号的带宽</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1378" name="组合 36"/>
          <p:cNvGrpSpPr/>
          <p:nvPr/>
        </p:nvGrpSpPr>
        <p:grpSpPr>
          <a:xfrm>
            <a:off x="15875" y="3011805"/>
            <a:ext cx="8968105" cy="2952750"/>
            <a:chOff x="0" y="0"/>
            <a:chExt cx="8135938" cy="2376488"/>
          </a:xfrm>
        </p:grpSpPr>
        <p:grpSp>
          <p:nvGrpSpPr>
            <p:cNvPr id="101383" name="Group 32"/>
            <p:cNvGrpSpPr/>
            <p:nvPr/>
          </p:nvGrpSpPr>
          <p:grpSpPr>
            <a:xfrm>
              <a:off x="0" y="0"/>
              <a:ext cx="8135938" cy="2376488"/>
              <a:chOff x="0" y="0"/>
              <a:chExt cx="4490" cy="1225"/>
            </a:xfrm>
          </p:grpSpPr>
          <p:sp>
            <p:nvSpPr>
              <p:cNvPr id="101386" name="Rectangle 7"/>
              <p:cNvSpPr/>
              <p:nvPr/>
            </p:nvSpPr>
            <p:spPr>
              <a:xfrm>
                <a:off x="0" y="0"/>
                <a:ext cx="4490" cy="1225"/>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lnSpc>
                    <a:spcPts val="3000"/>
                  </a:lnSpc>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sp>
            <p:nvSpPr>
              <p:cNvPr id="101387" name="Text Box 9"/>
              <p:cNvSpPr txBox="1"/>
              <p:nvPr/>
            </p:nvSpPr>
            <p:spPr>
              <a:xfrm>
                <a:off x="1594" y="91"/>
                <a:ext cx="1459" cy="876"/>
              </a:xfrm>
              <a:prstGeom prst="rect">
                <a:avLst/>
              </a:prstGeom>
              <a:solidFill>
                <a:srgbClr val="FFFF99"/>
              </a:solidFill>
              <a:ln w="9525" cap="flat" cmpd="sng">
                <a:solidFill>
                  <a:schemeClr val="tx1"/>
                </a:solidFill>
                <a:prstDash val="dash"/>
                <a:miter/>
                <a:headEnd type="none" w="med" len="med"/>
                <a:tailEnd type="none" w="med" len="med"/>
              </a:ln>
            </p:spPr>
            <p:txBody>
              <a:bodyPr/>
              <a:p>
                <a:pPr algn="ctr">
                  <a:lnSpc>
                    <a:spcPts val="3000"/>
                  </a:lnSpc>
                  <a:buFont typeface="Arial" panose="020B0604020202020204" pitchFamily="34" charset="0"/>
                  <a:buNone/>
                </a:pPr>
                <a:endParaRPr lang="en-US" altLang="zh-CN" sz="2000" dirty="0">
                  <a:solidFill>
                    <a:schemeClr val="bg2"/>
                  </a:solidFill>
                  <a:latin typeface="Times New Roman" panose="02020603050405020304" pitchFamily="18" charset="0"/>
                  <a:ea typeface="微软雅黑" panose="020B0503020204020204" pitchFamily="34" charset="-122"/>
                </a:endParaRPr>
              </a:p>
              <a:p>
                <a:pPr algn="ctr">
                  <a:lnSpc>
                    <a:spcPts val="3000"/>
                  </a:lnSpc>
                  <a:buFont typeface="Arial" panose="020B0604020202020204" pitchFamily="34" charset="0"/>
                  <a:buNone/>
                </a:pPr>
                <a:endParaRPr lang="en-US" altLang="zh-CN" sz="2000" dirty="0">
                  <a:solidFill>
                    <a:schemeClr val="bg2"/>
                  </a:solidFill>
                  <a:latin typeface="Times New Roman" panose="02020603050405020304" pitchFamily="18" charset="0"/>
                  <a:ea typeface="微软雅黑" panose="020B0503020204020204" pitchFamily="34" charset="-122"/>
                </a:endParaRPr>
              </a:p>
              <a:p>
                <a:pPr algn="ctr">
                  <a:lnSpc>
                    <a:spcPts val="3000"/>
                  </a:lnSpc>
                  <a:buFont typeface="Arial" panose="020B0604020202020204" pitchFamily="34" charset="0"/>
                  <a:buNone/>
                </a:pPr>
                <a:endParaRPr lang="en-US" altLang="zh-CN" sz="2000" dirty="0">
                  <a:solidFill>
                    <a:schemeClr val="bg2"/>
                  </a:solidFill>
                  <a:latin typeface="Times New Roman" panose="02020603050405020304" pitchFamily="18" charset="0"/>
                  <a:ea typeface="微软雅黑" panose="020B0503020204020204" pitchFamily="34" charset="-122"/>
                </a:endParaRPr>
              </a:p>
              <a:p>
                <a:pPr algn="ctr">
                  <a:lnSpc>
                    <a:spcPts val="3000"/>
                  </a:lnSpc>
                  <a:buFont typeface="Arial" panose="020B0604020202020204" pitchFamily="34" charset="0"/>
                  <a:buNone/>
                </a:pPr>
                <a:endParaRPr lang="zh-CN" altLang="en-US" sz="2000" b="1" dirty="0">
                  <a:solidFill>
                    <a:srgbClr val="0000FF"/>
                  </a:solidFill>
                  <a:latin typeface="Times New Roman" panose="02020603050405020304" pitchFamily="18" charset="0"/>
                  <a:ea typeface="微软雅黑" panose="020B0503020204020204" pitchFamily="34" charset="-122"/>
                </a:endParaRPr>
              </a:p>
              <a:p>
                <a:pPr algn="ctr">
                  <a:lnSpc>
                    <a:spcPts val="3000"/>
                  </a:lnSpc>
                  <a:buFont typeface="Arial" panose="020B0604020202020204" pitchFamily="34" charset="0"/>
                  <a:buNone/>
                </a:pPr>
                <a:r>
                  <a:rPr lang="zh-CN" altLang="en-US" sz="2000" b="1" dirty="0">
                    <a:solidFill>
                      <a:srgbClr val="0000FF"/>
                    </a:solidFill>
                    <a:latin typeface="Times New Roman" panose="02020603050405020304" pitchFamily="18" charset="0"/>
                    <a:ea typeface="微软雅黑" panose="020B0503020204020204" pitchFamily="34" charset="-122"/>
                  </a:rPr>
                  <a:t>包络检波器</a:t>
                </a:r>
                <a:endParaRPr lang="zh-CN" altLang="en-US" sz="2000" b="1" dirty="0">
                  <a:solidFill>
                    <a:srgbClr val="0000FF"/>
                  </a:solidFill>
                  <a:latin typeface="Times New Roman" panose="02020603050405020304" pitchFamily="18" charset="0"/>
                  <a:ea typeface="微软雅黑" panose="020B0503020204020204" pitchFamily="34" charset="-122"/>
                </a:endParaRPr>
              </a:p>
            </p:txBody>
          </p:sp>
          <p:grpSp>
            <p:nvGrpSpPr>
              <p:cNvPr id="101388" name="Group 11"/>
              <p:cNvGrpSpPr/>
              <p:nvPr/>
            </p:nvGrpSpPr>
            <p:grpSpPr>
              <a:xfrm>
                <a:off x="271" y="272"/>
                <a:ext cx="4055" cy="680"/>
                <a:chOff x="-627" y="0"/>
                <a:chExt cx="7977" cy="924"/>
              </a:xfrm>
            </p:grpSpPr>
            <p:grpSp>
              <p:nvGrpSpPr>
                <p:cNvPr id="101395" name="Group 12"/>
                <p:cNvGrpSpPr/>
                <p:nvPr/>
              </p:nvGrpSpPr>
              <p:grpSpPr>
                <a:xfrm>
                  <a:off x="-627" y="0"/>
                  <a:ext cx="7977" cy="571"/>
                  <a:chOff x="-627" y="0"/>
                  <a:chExt cx="7977" cy="571"/>
                </a:xfrm>
              </p:grpSpPr>
              <p:grpSp>
                <p:nvGrpSpPr>
                  <p:cNvPr id="101397" name="Group 13"/>
                  <p:cNvGrpSpPr/>
                  <p:nvPr/>
                </p:nvGrpSpPr>
                <p:grpSpPr>
                  <a:xfrm>
                    <a:off x="554" y="0"/>
                    <a:ext cx="5820" cy="571"/>
                    <a:chOff x="0" y="0"/>
                    <a:chExt cx="5820" cy="571"/>
                  </a:xfrm>
                </p:grpSpPr>
                <p:sp>
                  <p:nvSpPr>
                    <p:cNvPr id="101404" name="Text Box 14"/>
                    <p:cNvSpPr txBox="1"/>
                    <p:nvPr/>
                  </p:nvSpPr>
                  <p:spPr>
                    <a:xfrm>
                      <a:off x="1606" y="0"/>
                      <a:ext cx="960" cy="570"/>
                    </a:xfrm>
                    <a:prstGeom prst="rect">
                      <a:avLst/>
                    </a:prstGeom>
                    <a:solidFill>
                      <a:srgbClr val="FFFF99"/>
                    </a:solidFill>
                    <a:ln w="9525" cap="flat" cmpd="sng">
                      <a:solidFill>
                        <a:srgbClr val="000000"/>
                      </a:solidFill>
                      <a:prstDash val="solid"/>
                      <a:miter/>
                      <a:headEnd type="none" w="med" len="med"/>
                      <a:tailEnd type="none" w="med" len="med"/>
                    </a:ln>
                  </p:spPr>
                  <p:txBody>
                    <a:bodyPr/>
                    <a:p>
                      <a:pPr algn="ctr">
                        <a:lnSpc>
                          <a:spcPts val="3000"/>
                        </a:lnSpc>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全波</a:t>
                      </a:r>
                      <a:endParaRPr lang="zh-CN" altLang="en-US" sz="2000" b="1" dirty="0">
                        <a:solidFill>
                          <a:schemeClr val="tx2"/>
                        </a:solidFill>
                        <a:latin typeface="Times New Roman" panose="02020603050405020304" pitchFamily="18" charset="0"/>
                        <a:ea typeface="微软雅黑" panose="020B0503020204020204" pitchFamily="34" charset="-122"/>
                      </a:endParaRPr>
                    </a:p>
                    <a:p>
                      <a:pPr algn="ctr">
                        <a:lnSpc>
                          <a:spcPts val="3000"/>
                        </a:lnSpc>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整流</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01405" name="Text Box 15"/>
                    <p:cNvSpPr txBox="1"/>
                    <p:nvPr/>
                  </p:nvSpPr>
                  <p:spPr>
                    <a:xfrm>
                      <a:off x="0" y="0"/>
                      <a:ext cx="857" cy="570"/>
                    </a:xfrm>
                    <a:prstGeom prst="rect">
                      <a:avLst/>
                    </a:prstGeom>
                    <a:solidFill>
                      <a:srgbClr val="FFFF99"/>
                    </a:solidFill>
                    <a:ln w="9525" cap="flat" cmpd="sng">
                      <a:solidFill>
                        <a:srgbClr val="000000"/>
                      </a:solidFill>
                      <a:prstDash val="solid"/>
                      <a:miter/>
                      <a:headEnd type="none" w="med" len="med"/>
                      <a:tailEnd type="none" w="med" len="med"/>
                    </a:ln>
                  </p:spPr>
                  <p:txBody>
                    <a:bodyPr/>
                    <a:p>
                      <a:pPr algn="ctr">
                        <a:lnSpc>
                          <a:spcPts val="3000"/>
                        </a:lnSpc>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带通</a:t>
                      </a:r>
                      <a:endParaRPr lang="zh-CN" altLang="en-US" sz="2000" b="1" dirty="0">
                        <a:solidFill>
                          <a:schemeClr val="tx2"/>
                        </a:solidFill>
                        <a:latin typeface="Times New Roman" panose="02020603050405020304" pitchFamily="18" charset="0"/>
                        <a:ea typeface="微软雅黑" panose="020B0503020204020204" pitchFamily="34" charset="-122"/>
                      </a:endParaRPr>
                    </a:p>
                    <a:p>
                      <a:pPr algn="ctr">
                        <a:lnSpc>
                          <a:spcPts val="3000"/>
                        </a:lnSpc>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滤波</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01406" name="Text Box 16"/>
                    <p:cNvSpPr txBox="1"/>
                    <p:nvPr/>
                  </p:nvSpPr>
                  <p:spPr>
                    <a:xfrm>
                      <a:off x="3254" y="0"/>
                      <a:ext cx="960" cy="570"/>
                    </a:xfrm>
                    <a:prstGeom prst="rect">
                      <a:avLst/>
                    </a:prstGeom>
                    <a:solidFill>
                      <a:srgbClr val="FFFF99"/>
                    </a:solidFill>
                    <a:ln w="9525" cap="flat" cmpd="sng">
                      <a:solidFill>
                        <a:srgbClr val="000000"/>
                      </a:solidFill>
                      <a:prstDash val="solid"/>
                      <a:miter/>
                      <a:headEnd type="none" w="med" len="med"/>
                      <a:tailEnd type="none" w="med" len="med"/>
                    </a:ln>
                  </p:spPr>
                  <p:txBody>
                    <a:bodyPr/>
                    <a:p>
                      <a:pPr algn="ctr">
                        <a:lnSpc>
                          <a:spcPts val="3000"/>
                        </a:lnSpc>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低通</a:t>
                      </a:r>
                      <a:endParaRPr lang="zh-CN" altLang="en-US" sz="2000" b="1" dirty="0">
                        <a:solidFill>
                          <a:schemeClr val="tx2"/>
                        </a:solidFill>
                        <a:latin typeface="Times New Roman" panose="02020603050405020304" pitchFamily="18" charset="0"/>
                        <a:ea typeface="微软雅黑" panose="020B0503020204020204" pitchFamily="34" charset="-122"/>
                      </a:endParaRPr>
                    </a:p>
                    <a:p>
                      <a:pPr algn="ctr">
                        <a:lnSpc>
                          <a:spcPts val="3000"/>
                        </a:lnSpc>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滤波</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01407" name="Text Box 17"/>
                    <p:cNvSpPr txBox="1"/>
                    <p:nvPr/>
                  </p:nvSpPr>
                  <p:spPr>
                    <a:xfrm>
                      <a:off x="4860" y="1"/>
                      <a:ext cx="960" cy="570"/>
                    </a:xfrm>
                    <a:prstGeom prst="rect">
                      <a:avLst/>
                    </a:prstGeom>
                    <a:solidFill>
                      <a:srgbClr val="FFFF99"/>
                    </a:solidFill>
                    <a:ln w="9525" cap="flat" cmpd="sng">
                      <a:solidFill>
                        <a:srgbClr val="000000"/>
                      </a:solidFill>
                      <a:prstDash val="solid"/>
                      <a:miter/>
                      <a:headEnd type="none" w="med" len="med"/>
                      <a:tailEnd type="none" w="med" len="med"/>
                    </a:ln>
                  </p:spPr>
                  <p:txBody>
                    <a:bodyPr/>
                    <a:p>
                      <a:pPr algn="ctr">
                        <a:lnSpc>
                          <a:spcPts val="3000"/>
                        </a:lnSpc>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抽样</a:t>
                      </a:r>
                      <a:endParaRPr lang="zh-CN" altLang="en-US" sz="2000" b="1" dirty="0">
                        <a:solidFill>
                          <a:schemeClr val="tx2"/>
                        </a:solidFill>
                        <a:latin typeface="Times New Roman" panose="02020603050405020304" pitchFamily="18" charset="0"/>
                        <a:ea typeface="微软雅黑" panose="020B0503020204020204" pitchFamily="34" charset="-122"/>
                      </a:endParaRPr>
                    </a:p>
                    <a:p>
                      <a:pPr algn="ctr">
                        <a:lnSpc>
                          <a:spcPts val="3000"/>
                        </a:lnSpc>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判决</a:t>
                      </a:r>
                      <a:endParaRPr lang="zh-CN" altLang="en-US" sz="2000" b="1" dirty="0">
                        <a:solidFill>
                          <a:schemeClr val="tx2"/>
                        </a:solidFill>
                        <a:latin typeface="Arial" panose="020B0604020202020204" pitchFamily="34" charset="0"/>
                        <a:ea typeface="微软雅黑" panose="020B0503020204020204" pitchFamily="34" charset="-122"/>
                      </a:endParaRPr>
                    </a:p>
                  </p:txBody>
                </p:sp>
              </p:grpSp>
              <p:grpSp>
                <p:nvGrpSpPr>
                  <p:cNvPr id="101398" name="Group 18"/>
                  <p:cNvGrpSpPr/>
                  <p:nvPr/>
                </p:nvGrpSpPr>
                <p:grpSpPr>
                  <a:xfrm>
                    <a:off x="-627" y="256"/>
                    <a:ext cx="7977" cy="1"/>
                    <a:chOff x="-627" y="0"/>
                    <a:chExt cx="7977" cy="1"/>
                  </a:xfrm>
                </p:grpSpPr>
                <p:sp>
                  <p:nvSpPr>
                    <p:cNvPr id="101399" name="Line 19"/>
                    <p:cNvSpPr/>
                    <p:nvPr/>
                  </p:nvSpPr>
                  <p:spPr>
                    <a:xfrm>
                      <a:off x="-627" y="0"/>
                      <a:ext cx="1181" cy="0"/>
                    </a:xfrm>
                    <a:prstGeom prst="line">
                      <a:avLst/>
                    </a:prstGeom>
                    <a:ln w="38100" cap="flat" cmpd="sng">
                      <a:solidFill>
                        <a:srgbClr val="0000FF"/>
                      </a:solidFill>
                      <a:prstDash val="solid"/>
                      <a:headEnd type="none" w="med" len="med"/>
                      <a:tailEnd type="triangle" w="med" len="med"/>
                    </a:ln>
                  </p:spPr>
                </p:sp>
                <p:sp>
                  <p:nvSpPr>
                    <p:cNvPr id="101400" name="Line 20"/>
                    <p:cNvSpPr/>
                    <p:nvPr/>
                  </p:nvSpPr>
                  <p:spPr>
                    <a:xfrm>
                      <a:off x="1411" y="0"/>
                      <a:ext cx="749" cy="1"/>
                    </a:xfrm>
                    <a:prstGeom prst="line">
                      <a:avLst/>
                    </a:prstGeom>
                    <a:ln w="38100" cap="flat" cmpd="sng">
                      <a:solidFill>
                        <a:srgbClr val="0000FF"/>
                      </a:solidFill>
                      <a:prstDash val="solid"/>
                      <a:headEnd type="none" w="med" len="med"/>
                      <a:tailEnd type="triangle" w="med" len="med"/>
                    </a:ln>
                  </p:spPr>
                </p:sp>
                <p:sp>
                  <p:nvSpPr>
                    <p:cNvPr id="101401" name="Line 21"/>
                    <p:cNvSpPr/>
                    <p:nvPr/>
                  </p:nvSpPr>
                  <p:spPr>
                    <a:xfrm>
                      <a:off x="3120" y="1"/>
                      <a:ext cx="690" cy="0"/>
                    </a:xfrm>
                    <a:prstGeom prst="line">
                      <a:avLst/>
                    </a:prstGeom>
                    <a:ln w="38100" cap="flat" cmpd="sng">
                      <a:solidFill>
                        <a:srgbClr val="0000FF"/>
                      </a:solidFill>
                      <a:prstDash val="solid"/>
                      <a:headEnd type="none" w="med" len="med"/>
                      <a:tailEnd type="triangle" w="med" len="med"/>
                    </a:ln>
                  </p:spPr>
                </p:sp>
                <p:sp>
                  <p:nvSpPr>
                    <p:cNvPr id="101402" name="Line 22"/>
                    <p:cNvSpPr/>
                    <p:nvPr/>
                  </p:nvSpPr>
                  <p:spPr>
                    <a:xfrm>
                      <a:off x="4770" y="1"/>
                      <a:ext cx="644" cy="0"/>
                    </a:xfrm>
                    <a:prstGeom prst="line">
                      <a:avLst/>
                    </a:prstGeom>
                    <a:ln w="38100" cap="flat" cmpd="sng">
                      <a:solidFill>
                        <a:srgbClr val="0000FF"/>
                      </a:solidFill>
                      <a:prstDash val="solid"/>
                      <a:headEnd type="none" w="med" len="med"/>
                      <a:tailEnd type="triangle" w="med" len="med"/>
                    </a:ln>
                  </p:spPr>
                </p:sp>
                <p:sp>
                  <p:nvSpPr>
                    <p:cNvPr id="101403" name="Line 23"/>
                    <p:cNvSpPr/>
                    <p:nvPr/>
                  </p:nvSpPr>
                  <p:spPr>
                    <a:xfrm>
                      <a:off x="6374" y="0"/>
                      <a:ext cx="976" cy="1"/>
                    </a:xfrm>
                    <a:prstGeom prst="line">
                      <a:avLst/>
                    </a:prstGeom>
                    <a:ln w="38100" cap="flat" cmpd="sng">
                      <a:solidFill>
                        <a:srgbClr val="0000FF"/>
                      </a:solidFill>
                      <a:prstDash val="solid"/>
                      <a:headEnd type="none" w="med" len="med"/>
                      <a:tailEnd type="triangle" w="med" len="med"/>
                    </a:ln>
                  </p:spPr>
                </p:sp>
              </p:grpSp>
            </p:grpSp>
            <p:sp>
              <p:nvSpPr>
                <p:cNvPr id="101396" name="Line 24"/>
                <p:cNvSpPr/>
                <p:nvPr/>
              </p:nvSpPr>
              <p:spPr>
                <a:xfrm flipV="1">
                  <a:off x="5940" y="564"/>
                  <a:ext cx="0" cy="360"/>
                </a:xfrm>
                <a:prstGeom prst="line">
                  <a:avLst/>
                </a:prstGeom>
                <a:ln w="38100" cap="flat" cmpd="sng">
                  <a:solidFill>
                    <a:srgbClr val="0000CC"/>
                  </a:solidFill>
                  <a:prstDash val="solid"/>
                  <a:headEnd type="none" w="med" len="med"/>
                  <a:tailEnd type="triangle" w="med" len="med"/>
                </a:ln>
              </p:spPr>
            </p:sp>
          </p:grpSp>
          <p:sp>
            <p:nvSpPr>
              <p:cNvPr id="101389" name="Text Box 25"/>
              <p:cNvSpPr txBox="1"/>
              <p:nvPr/>
            </p:nvSpPr>
            <p:spPr>
              <a:xfrm>
                <a:off x="3312" y="907"/>
                <a:ext cx="689" cy="233"/>
              </a:xfrm>
              <a:prstGeom prst="rect">
                <a:avLst/>
              </a:prstGeom>
              <a:solidFill>
                <a:srgbClr val="FFFF99"/>
              </a:solidFill>
              <a:ln w="9525" cap="flat" cmpd="sng">
                <a:solidFill>
                  <a:schemeClr val="tx1"/>
                </a:solidFill>
                <a:prstDash val="solid"/>
                <a:miter/>
                <a:headEnd type="none" w="med" len="med"/>
                <a:tailEnd type="none" w="med" len="med"/>
              </a:ln>
            </p:spPr>
            <p:txBody>
              <a:bodyPr lIns="90170" tIns="46990" rIns="90170" bIns="46990"/>
              <a:p>
                <a:pPr algn="ctr">
                  <a:lnSpc>
                    <a:spcPts val="3000"/>
                  </a:lnSpc>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定时脉冲</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01390" name="Text Box 26"/>
              <p:cNvSpPr txBox="1"/>
              <p:nvPr/>
            </p:nvSpPr>
            <p:spPr>
              <a:xfrm>
                <a:off x="181" y="91"/>
                <a:ext cx="681" cy="272"/>
              </a:xfrm>
              <a:prstGeom prst="rect">
                <a:avLst/>
              </a:prstGeom>
              <a:solidFill>
                <a:srgbClr val="FFFF99"/>
              </a:solidFill>
              <a:ln w="9525">
                <a:noFill/>
              </a:ln>
            </p:spPr>
            <p:txBody>
              <a:bodyPr/>
              <a:p>
                <a:pPr algn="ctr">
                  <a:lnSpc>
                    <a:spcPts val="3000"/>
                  </a:lnSpc>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e</a:t>
                </a:r>
                <a:r>
                  <a:rPr lang="en-US" altLang="zh-CN" sz="2000" b="1" i="1" baseline="-25000" dirty="0">
                    <a:solidFill>
                      <a:schemeClr val="tx2"/>
                    </a:solidFill>
                    <a:latin typeface="微软雅黑" panose="020B0503020204020204" pitchFamily="34" charset="-122"/>
                    <a:ea typeface="微软雅黑" panose="020B0503020204020204" pitchFamily="34" charset="-122"/>
                  </a:rPr>
                  <a:t>2ASK</a:t>
                </a:r>
                <a:r>
                  <a:rPr lang="en-US" altLang="zh-CN" sz="2000" b="1" dirty="0">
                    <a:solidFill>
                      <a:schemeClr val="tx2"/>
                    </a:solidFill>
                    <a:latin typeface="微软雅黑" panose="020B0503020204020204" pitchFamily="34" charset="-122"/>
                    <a:ea typeface="微软雅黑" panose="020B0503020204020204" pitchFamily="34" charset="-122"/>
                  </a:rPr>
                  <a:t>(</a:t>
                </a:r>
                <a:r>
                  <a:rPr lang="en-US" altLang="zh-CN" sz="2000" b="1" i="1" dirty="0">
                    <a:solidFill>
                      <a:schemeClr val="tx2"/>
                    </a:solidFill>
                    <a:latin typeface="微软雅黑" panose="020B0503020204020204" pitchFamily="34" charset="-122"/>
                    <a:ea typeface="微软雅黑" panose="020B0503020204020204" pitchFamily="34" charset="-122"/>
                  </a:rPr>
                  <a:t>t</a:t>
                </a:r>
                <a:r>
                  <a:rPr lang="en-US" altLang="zh-CN" sz="2000" b="1" dirty="0">
                    <a:solidFill>
                      <a:schemeClr val="tx2"/>
                    </a:solidFill>
                    <a:latin typeface="微软雅黑" panose="020B0503020204020204" pitchFamily="34" charset="-122"/>
                    <a:ea typeface="微软雅黑" panose="020B0503020204020204" pitchFamily="34" charset="-122"/>
                  </a:rPr>
                  <a: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01391" name="Text Box 27"/>
              <p:cNvSpPr txBox="1"/>
              <p:nvPr/>
            </p:nvSpPr>
            <p:spPr>
              <a:xfrm>
                <a:off x="4016" y="148"/>
                <a:ext cx="248" cy="215"/>
              </a:xfrm>
              <a:prstGeom prst="rect">
                <a:avLst/>
              </a:prstGeom>
              <a:solidFill>
                <a:srgbClr val="FFFF00"/>
              </a:solidFill>
              <a:ln w="9525" cap="flat" cmpd="sng">
                <a:solidFill>
                  <a:schemeClr val="tx1"/>
                </a:solidFill>
                <a:prstDash val="solid"/>
                <a:miter/>
                <a:headEnd type="none" w="med" len="med"/>
                <a:tailEnd type="none" w="med" len="med"/>
              </a:ln>
            </p:spPr>
            <p:txBody>
              <a:bodyPr/>
              <a:p>
                <a:pPr algn="ctr">
                  <a:lnSpc>
                    <a:spcPts val="3000"/>
                  </a:lnSpc>
                  <a:buFont typeface="Arial" panose="020B0604020202020204" pitchFamily="34" charset="0"/>
                  <a:buNone/>
                </a:pPr>
                <a:r>
                  <a:rPr lang="en-US" altLang="zh-CN" sz="2000" dirty="0">
                    <a:solidFill>
                      <a:schemeClr val="tx2"/>
                    </a:solidFill>
                    <a:latin typeface="微软雅黑" panose="020B0503020204020204" pitchFamily="34" charset="-122"/>
                    <a:ea typeface="微软雅黑" panose="020B0503020204020204" pitchFamily="34" charset="-122"/>
                  </a:rPr>
                  <a:t>d</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101392" name="Rectangle 28"/>
              <p:cNvSpPr/>
              <p:nvPr/>
            </p:nvSpPr>
            <p:spPr>
              <a:xfrm>
                <a:off x="1335" y="148"/>
                <a:ext cx="182" cy="227"/>
              </a:xfrm>
              <a:prstGeom prst="rect">
                <a:avLst/>
              </a:prstGeom>
              <a:solidFill>
                <a:srgbClr val="FFFF00"/>
              </a:solidFill>
              <a:ln w="9525" cap="flat" cmpd="sng">
                <a:solidFill>
                  <a:schemeClr val="tx1"/>
                </a:solidFill>
                <a:prstDash val="solid"/>
                <a:miter/>
                <a:headEnd type="none" w="med" len="med"/>
                <a:tailEnd type="none" w="med" len="med"/>
              </a:ln>
            </p:spPr>
            <p:txBody>
              <a:bodyPr/>
              <a:p>
                <a:pPr algn="ctr">
                  <a:lnSpc>
                    <a:spcPts val="3000"/>
                  </a:lnSpc>
                  <a:buFont typeface="Arial" panose="020B0604020202020204" pitchFamily="34" charset="0"/>
                  <a:buNone/>
                </a:pPr>
                <a:r>
                  <a:rPr lang="en-US" altLang="zh-CN" sz="2000" dirty="0">
                    <a:solidFill>
                      <a:schemeClr val="tx2"/>
                    </a:solidFill>
                    <a:latin typeface="微软雅黑" panose="020B0503020204020204" pitchFamily="34" charset="-122"/>
                    <a:ea typeface="微软雅黑" panose="020B0503020204020204" pitchFamily="34" charset="-122"/>
                  </a:rPr>
                  <a:t>a</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101393" name="Rectangle 29"/>
              <p:cNvSpPr/>
              <p:nvPr/>
            </p:nvSpPr>
            <p:spPr>
              <a:xfrm>
                <a:off x="2223" y="136"/>
                <a:ext cx="182" cy="227"/>
              </a:xfrm>
              <a:prstGeom prst="rect">
                <a:avLst/>
              </a:prstGeom>
              <a:solidFill>
                <a:srgbClr val="FFFF00"/>
              </a:solidFill>
              <a:ln w="9525" cap="flat" cmpd="sng">
                <a:solidFill>
                  <a:schemeClr val="tx1"/>
                </a:solidFill>
                <a:prstDash val="solid"/>
                <a:miter/>
                <a:headEnd type="none" w="med" len="med"/>
                <a:tailEnd type="none" w="med" len="med"/>
              </a:ln>
            </p:spPr>
            <p:txBody>
              <a:bodyPr/>
              <a:p>
                <a:pPr algn="ctr">
                  <a:lnSpc>
                    <a:spcPts val="3000"/>
                  </a:lnSpc>
                  <a:buFont typeface="Arial" panose="020B0604020202020204" pitchFamily="34" charset="0"/>
                  <a:buNone/>
                </a:pPr>
                <a:r>
                  <a:rPr lang="en-US" altLang="zh-CN" sz="2000" dirty="0">
                    <a:solidFill>
                      <a:schemeClr val="tx2"/>
                    </a:solidFill>
                    <a:latin typeface="微软雅黑" panose="020B0503020204020204" pitchFamily="34" charset="-122"/>
                    <a:ea typeface="微软雅黑" panose="020B0503020204020204" pitchFamily="34" charset="-122"/>
                  </a:rPr>
                  <a:t>b</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101394" name="Rectangle 30"/>
              <p:cNvSpPr/>
              <p:nvPr/>
            </p:nvSpPr>
            <p:spPr>
              <a:xfrm>
                <a:off x="3130" y="142"/>
                <a:ext cx="182" cy="227"/>
              </a:xfrm>
              <a:prstGeom prst="rect">
                <a:avLst/>
              </a:prstGeom>
              <a:solidFill>
                <a:srgbClr val="FFFF00"/>
              </a:solidFill>
              <a:ln w="9525" cap="flat" cmpd="sng">
                <a:solidFill>
                  <a:schemeClr val="tx1"/>
                </a:solidFill>
                <a:prstDash val="solid"/>
                <a:miter/>
                <a:headEnd type="none" w="med" len="med"/>
                <a:tailEnd type="none" w="med" len="med"/>
              </a:ln>
            </p:spPr>
            <p:txBody>
              <a:bodyPr/>
              <a:p>
                <a:pPr algn="ctr">
                  <a:lnSpc>
                    <a:spcPts val="3000"/>
                  </a:lnSpc>
                  <a:buFont typeface="Arial" panose="020B0604020202020204" pitchFamily="34" charset="0"/>
                  <a:buNone/>
                </a:pPr>
                <a:r>
                  <a:rPr lang="en-US" altLang="zh-CN" sz="2000" dirty="0">
                    <a:solidFill>
                      <a:schemeClr val="tx2"/>
                    </a:solidFill>
                    <a:latin typeface="微软雅黑" panose="020B0503020204020204" pitchFamily="34" charset="-122"/>
                    <a:ea typeface="微软雅黑" panose="020B0503020204020204" pitchFamily="34" charset="-122"/>
                  </a:rPr>
                  <a:t>c</a:t>
                </a:r>
                <a:endParaRPr lang="en-US" altLang="zh-CN" sz="2000" dirty="0">
                  <a:solidFill>
                    <a:schemeClr val="tx2"/>
                  </a:solidFill>
                  <a:latin typeface="微软雅黑" panose="020B0503020204020204" pitchFamily="34" charset="-122"/>
                  <a:ea typeface="微软雅黑" panose="020B0503020204020204" pitchFamily="34" charset="-122"/>
                </a:endParaRPr>
              </a:p>
            </p:txBody>
          </p:sp>
        </p:grpSp>
        <p:cxnSp>
          <p:nvCxnSpPr>
            <p:cNvPr id="14361" name="直接箭头连接符 30"/>
            <p:cNvCxnSpPr>
              <a:cxnSpLocks noChangeShapeType="1"/>
            </p:cNvCxnSpPr>
            <p:nvPr/>
          </p:nvCxnSpPr>
          <p:spPr bwMode="auto">
            <a:xfrm rot="5400000">
              <a:off x="5179651" y="1465434"/>
              <a:ext cx="1071975" cy="1412"/>
            </a:xfrm>
            <a:prstGeom prst="straightConnector1">
              <a:avLst/>
            </a:prstGeom>
            <a:noFill/>
            <a:ln w="38100">
              <a:solidFill>
                <a:srgbClr val="0000CC"/>
              </a:solidFill>
              <a:round/>
              <a:tailEnd type="arrow" w="med" len="med"/>
            </a:ln>
            <a:effectLst>
              <a:outerShdw dist="23000" dir="5400000" algn="ctr" rotWithShape="0">
                <a:srgbClr val="000000">
                  <a:alpha val="28999"/>
                </a:srgbClr>
              </a:outerShdw>
            </a:effectLst>
          </p:spPr>
        </p:cxnSp>
        <p:cxnSp>
          <p:nvCxnSpPr>
            <p:cNvPr id="14362" name="直接箭头连接符 32"/>
            <p:cNvCxnSpPr>
              <a:cxnSpLocks noChangeShapeType="1"/>
              <a:endCxn id="101389" idx="1"/>
            </p:cNvCxnSpPr>
            <p:nvPr/>
          </p:nvCxnSpPr>
          <p:spPr bwMode="auto">
            <a:xfrm>
              <a:off x="5718718" y="1976318"/>
              <a:ext cx="282854" cy="9199"/>
            </a:xfrm>
            <a:prstGeom prst="straightConnector1">
              <a:avLst/>
            </a:prstGeom>
            <a:noFill/>
            <a:ln w="38100">
              <a:solidFill>
                <a:srgbClr val="0000CC"/>
              </a:solidFill>
              <a:round/>
              <a:tailEnd type="arrow" w="med" len="med"/>
            </a:ln>
            <a:effectLst>
              <a:outerShdw dist="23000" dir="5400000" algn="ctr" rotWithShape="0">
                <a:srgbClr val="000000">
                  <a:alpha val="28999"/>
                </a:srgbClr>
              </a:outerShdw>
            </a:effectLst>
          </p:spPr>
        </p:cxnSp>
      </p:grpSp>
      <p:sp>
        <p:nvSpPr>
          <p:cNvPr id="101379" name="Rectangle 4"/>
          <p:cNvSpPr/>
          <p:nvPr/>
        </p:nvSpPr>
        <p:spPr>
          <a:xfrm>
            <a:off x="527685" y="1403350"/>
            <a:ext cx="5989320" cy="1210945"/>
          </a:xfrm>
          <a:prstGeom prst="rect">
            <a:avLst/>
          </a:prstGeom>
          <a:noFill/>
          <a:ln w="9525">
            <a:noFill/>
          </a:ln>
        </p:spPr>
        <p:txBody>
          <a:bodyPr wrap="square">
            <a:spAutoFit/>
          </a:bodyPr>
          <a:p>
            <a:pPr marL="342900" indent="-342900">
              <a:lnSpc>
                <a:spcPct val="120000"/>
              </a:lnSpc>
              <a:spcBef>
                <a:spcPct val="20000"/>
              </a:spcBef>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1</a:t>
            </a:r>
            <a:r>
              <a:rPr lang="en-US" altLang="zh-CN" sz="2800" b="1" dirty="0">
                <a:solidFill>
                  <a:schemeClr val="tx2"/>
                </a:solidFill>
                <a:latin typeface="微软雅黑" panose="020B0503020204020204" pitchFamily="34" charset="-122"/>
                <a:ea typeface="微软雅黑" panose="020B0503020204020204" pitchFamily="34" charset="-122"/>
              </a:rPr>
              <a:t>.</a:t>
            </a:r>
            <a:r>
              <a:rPr lang="zh-CN" altLang="en-US" sz="2800" b="1" dirty="0">
                <a:solidFill>
                  <a:schemeClr val="tx2"/>
                </a:solidFill>
                <a:latin typeface="微软雅黑" panose="020B0503020204020204" pitchFamily="34" charset="-122"/>
                <a:ea typeface="微软雅黑" panose="020B0503020204020204" pitchFamily="34" charset="-122"/>
              </a:rPr>
              <a:t> 非相干解调</a:t>
            </a:r>
            <a:r>
              <a:rPr lang="en-US" altLang="zh-CN" sz="2800" b="1" dirty="0">
                <a:solidFill>
                  <a:schemeClr val="tx2"/>
                </a:solidFill>
                <a:latin typeface="微软雅黑" panose="020B0503020204020204" pitchFamily="34" charset="-122"/>
                <a:ea typeface="微软雅黑" panose="020B0503020204020204" pitchFamily="34" charset="-122"/>
              </a:rPr>
              <a:t>(</a:t>
            </a:r>
            <a:r>
              <a:rPr lang="zh-CN" altLang="en-US" sz="2800" b="1" dirty="0">
                <a:solidFill>
                  <a:schemeClr val="tx2"/>
                </a:solidFill>
                <a:latin typeface="微软雅黑" panose="020B0503020204020204" pitchFamily="34" charset="-122"/>
                <a:ea typeface="微软雅黑" panose="020B0503020204020204" pitchFamily="34" charset="-122"/>
              </a:rPr>
              <a:t>包络检波法</a:t>
            </a:r>
            <a:r>
              <a:rPr lang="en-US" altLang="zh-CN" sz="2800" b="1" dirty="0">
                <a:solidFill>
                  <a:schemeClr val="tx2"/>
                </a:solidFill>
                <a:latin typeface="微软雅黑" panose="020B0503020204020204" pitchFamily="34" charset="-122"/>
                <a:ea typeface="微软雅黑" panose="020B0503020204020204" pitchFamily="34" charset="-122"/>
              </a:rPr>
              <a:t>)</a:t>
            </a:r>
            <a:endParaRPr lang="en-US" altLang="zh-CN" sz="2800" b="1" dirty="0">
              <a:solidFill>
                <a:schemeClr val="tx2"/>
              </a:solidFill>
              <a:latin typeface="微软雅黑" panose="020B0503020204020204" pitchFamily="34" charset="-122"/>
              <a:ea typeface="微软雅黑" panose="020B0503020204020204" pitchFamily="34" charset="-122"/>
            </a:endParaRPr>
          </a:p>
          <a:p>
            <a:pPr marL="342900" indent="-342900">
              <a:lnSpc>
                <a:spcPct val="120000"/>
              </a:lnSpc>
              <a:spcBef>
                <a:spcPct val="20000"/>
              </a:spcBef>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(1)</a:t>
            </a:r>
            <a:r>
              <a:rPr lang="zh-CN" altLang="en-US" sz="2800" b="1" dirty="0">
                <a:solidFill>
                  <a:srgbClr val="0000FF"/>
                </a:solidFill>
                <a:latin typeface="微软雅黑" panose="020B0503020204020204" pitchFamily="34" charset="-122"/>
                <a:ea typeface="微软雅黑" panose="020B0503020204020204" pitchFamily="34" charset="-122"/>
              </a:rPr>
              <a:t>原理框图</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01380" name="Text Box 2"/>
          <p:cNvSpPr txBox="1"/>
          <p:nvPr/>
        </p:nvSpPr>
        <p:spPr>
          <a:xfrm>
            <a:off x="1725613" y="6248718"/>
            <a:ext cx="4968875" cy="398780"/>
          </a:xfrm>
          <a:prstGeom prst="rect">
            <a:avLst/>
          </a:prstGeom>
          <a:noFill/>
          <a:ln w="9525">
            <a:noFill/>
          </a:ln>
        </p:spPr>
        <p:txBody>
          <a:bodyPr>
            <a:spAutoFit/>
          </a:bodyPr>
          <a:p>
            <a:pPr>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7.2–3  2ASK</a:t>
            </a:r>
            <a:r>
              <a:rPr lang="zh-CN" altLang="en-US" sz="2000" b="1" dirty="0">
                <a:solidFill>
                  <a:schemeClr val="tx2"/>
                </a:solidFill>
                <a:latin typeface="微软雅黑" panose="020B0503020204020204" pitchFamily="34" charset="-122"/>
                <a:ea typeface="微软雅黑" panose="020B0503020204020204" pitchFamily="34" charset="-122"/>
              </a:rPr>
              <a:t>包络检波法原理框图</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101381" name="Rectangle 5"/>
          <p:cNvSpPr/>
          <p:nvPr/>
        </p:nvSpPr>
        <p:spPr>
          <a:xfrm>
            <a:off x="1479550" y="561975"/>
            <a:ext cx="3475038" cy="549275"/>
          </a:xfrm>
          <a:prstGeom prst="rect">
            <a:avLst/>
          </a:prstGeom>
          <a:noFill/>
          <a:ln w="9525">
            <a:noFill/>
          </a:ln>
        </p:spPr>
        <p:txBody>
          <a:bodyPr wrap="none">
            <a:spAutoFit/>
          </a:bodyPr>
          <a:p>
            <a:pPr algn="ctr">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三  </a:t>
            </a:r>
            <a:r>
              <a:rPr lang="en-US" altLang="zh-CN" sz="2800" b="1" dirty="0">
                <a:solidFill>
                  <a:srgbClr val="0000FF"/>
                </a:solidFill>
                <a:latin typeface="微软雅黑" panose="020B0503020204020204" pitchFamily="34" charset="-122"/>
                <a:ea typeface="微软雅黑" panose="020B0503020204020204" pitchFamily="34" charset="-122"/>
              </a:rPr>
              <a:t>2ASK</a:t>
            </a:r>
            <a:r>
              <a:rPr lang="zh-CN" altLang="en-US" sz="2800" b="1" dirty="0">
                <a:solidFill>
                  <a:srgbClr val="0000FF"/>
                </a:solidFill>
                <a:latin typeface="微软雅黑" panose="020B0503020204020204" pitchFamily="34" charset="-122"/>
                <a:ea typeface="微软雅黑" panose="020B0503020204020204" pitchFamily="34" charset="-122"/>
              </a:rPr>
              <a:t>解调的方法</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Text Box 2"/>
          <p:cNvSpPr txBox="1"/>
          <p:nvPr/>
        </p:nvSpPr>
        <p:spPr>
          <a:xfrm>
            <a:off x="465138" y="1450975"/>
            <a:ext cx="7996237" cy="4710113"/>
          </a:xfrm>
          <a:prstGeom prst="rect">
            <a:avLst/>
          </a:prstGeom>
          <a:noFill/>
          <a:ln w="9525">
            <a:noFill/>
          </a:ln>
        </p:spPr>
        <p:txBody>
          <a:bodyPr>
            <a:spAutoFit/>
          </a:bodyPr>
          <a:p>
            <a:pPr algn="just">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系统中，判决器是根据上下两个支路解调输出样值的大小作出判决，</a:t>
            </a:r>
            <a:r>
              <a:rPr lang="zh-CN" altLang="en-US" sz="2000" b="1" dirty="0">
                <a:solidFill>
                  <a:srgbClr val="FF0000"/>
                </a:solidFill>
                <a:latin typeface="微软雅黑" panose="020B0503020204020204" pitchFamily="34" charset="-122"/>
                <a:ea typeface="微软雅黑" panose="020B0503020204020204" pitchFamily="34" charset="-122"/>
              </a:rPr>
              <a:t>不需要设置判决门限</a:t>
            </a:r>
            <a:r>
              <a:rPr lang="zh-CN" altLang="en-US" sz="2000" dirty="0">
                <a:latin typeface="微软雅黑" panose="020B0503020204020204" pitchFamily="34" charset="-122"/>
                <a:ea typeface="微软雅黑" panose="020B0503020204020204" pitchFamily="34" charset="-122"/>
              </a:rPr>
              <a:t>，因而对信道的变化不敏感      </a:t>
            </a:r>
            <a:endParaRPr lang="zh-CN" altLang="en-US" sz="2000" dirty="0">
              <a:latin typeface="微软雅黑" panose="020B0503020204020204" pitchFamily="34" charset="-122"/>
              <a:ea typeface="微软雅黑" panose="020B0503020204020204" pitchFamily="34" charset="-122"/>
            </a:endParaRPr>
          </a:p>
          <a:p>
            <a:pPr algn="just">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系统中，当发送符号概率相等时，判决器的</a:t>
            </a:r>
            <a:r>
              <a:rPr lang="zh-CN" altLang="en-US" sz="2000" b="1" dirty="0">
                <a:solidFill>
                  <a:srgbClr val="FF0000"/>
                </a:solidFill>
                <a:latin typeface="微软雅黑" panose="020B0503020204020204" pitchFamily="34" charset="-122"/>
                <a:ea typeface="微软雅黑" panose="020B0503020204020204" pitchFamily="34" charset="-122"/>
              </a:rPr>
              <a:t>最佳判决门限为零</a:t>
            </a:r>
            <a:r>
              <a:rPr lang="zh-CN" altLang="en-US" sz="2000" dirty="0">
                <a:latin typeface="微软雅黑" panose="020B0503020204020204" pitchFamily="34" charset="-122"/>
                <a:ea typeface="微软雅黑" panose="020B0503020204020204" pitchFamily="34" charset="-122"/>
              </a:rPr>
              <a:t>，与</a:t>
            </a:r>
            <a:r>
              <a:rPr lang="zh-CN" altLang="en-US" sz="2000" b="1" dirty="0">
                <a:solidFill>
                  <a:srgbClr val="FF0000"/>
                </a:solidFill>
                <a:latin typeface="微软雅黑" panose="020B0503020204020204" pitchFamily="34" charset="-122"/>
                <a:ea typeface="微软雅黑" panose="020B0503020204020204" pitchFamily="34" charset="-122"/>
              </a:rPr>
              <a:t>接收机输入信号的幅度无关</a:t>
            </a:r>
            <a:r>
              <a:rPr lang="zh-CN" altLang="en-US" sz="2000" dirty="0">
                <a:latin typeface="微软雅黑" panose="020B0503020204020204" pitchFamily="34" charset="-122"/>
                <a:ea typeface="微软雅黑" panose="020B0503020204020204" pitchFamily="34" charset="-122"/>
              </a:rPr>
              <a:t>。因此，判决门限不随信道特性变化，接收机总能保持工作在最佳判决门限状态 </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系统，判决器的</a:t>
            </a:r>
            <a:r>
              <a:rPr lang="zh-CN" altLang="en-US" sz="2000" b="1" dirty="0">
                <a:solidFill>
                  <a:srgbClr val="FF0000"/>
                </a:solidFill>
                <a:latin typeface="微软雅黑" panose="020B0503020204020204" pitchFamily="34" charset="-122"/>
                <a:ea typeface="微软雅黑" panose="020B0503020204020204" pitchFamily="34" charset="-122"/>
              </a:rPr>
              <a:t>最佳判决门限为</a:t>
            </a:r>
            <a:r>
              <a:rPr lang="en-US" altLang="zh-CN" sz="2000" b="1" dirty="0">
                <a:solidFill>
                  <a:srgbClr val="FF0000"/>
                </a:solidFill>
                <a:latin typeface="微软雅黑" panose="020B0503020204020204" pitchFamily="34" charset="-122"/>
                <a:ea typeface="微软雅黑" panose="020B0503020204020204" pitchFamily="34" charset="-122"/>
              </a:rPr>
              <a:t>a/2</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P(1)=P(0)</a:t>
            </a:r>
            <a:r>
              <a:rPr lang="zh-CN" altLang="en-US" sz="2000" dirty="0">
                <a:latin typeface="微软雅黑" panose="020B0503020204020204" pitchFamily="34" charset="-122"/>
                <a:ea typeface="微软雅黑" panose="020B0503020204020204" pitchFamily="34" charset="-122"/>
              </a:rPr>
              <a:t>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，它与</a:t>
            </a:r>
            <a:r>
              <a:rPr lang="zh-CN" altLang="en-US" sz="2000" b="1" dirty="0">
                <a:solidFill>
                  <a:srgbClr val="FF0000"/>
                </a:solidFill>
                <a:latin typeface="微软雅黑" panose="020B0503020204020204" pitchFamily="34" charset="-122"/>
                <a:ea typeface="微软雅黑" panose="020B0503020204020204" pitchFamily="34" charset="-122"/>
              </a:rPr>
              <a:t>接收机输入信号的幅度有关</a:t>
            </a:r>
            <a:r>
              <a:rPr lang="zh-CN" altLang="en-US" sz="2000" dirty="0">
                <a:latin typeface="微软雅黑" panose="020B0503020204020204" pitchFamily="34" charset="-122"/>
                <a:ea typeface="微软雅黑" panose="020B0503020204020204" pitchFamily="34" charset="-122"/>
              </a:rPr>
              <a:t>。当信道特性发生变化时，接收机输入信号的幅度将随着发生变化，从而导致最佳判决门限也将随之而变，接收机不容易保持在最佳判决门限状态，因此，</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对信道特性变化敏感，性能最差</a:t>
            </a:r>
            <a:r>
              <a:rPr lang="zh-CN" altLang="en-US" sz="2000" dirty="0">
                <a:latin typeface="Comic Sans MS" panose="030F0702030302020204" pitchFamily="66" charset="0"/>
                <a:ea typeface="楷体_GB2312" pitchFamily="49" charset="-122"/>
              </a:rPr>
              <a:t> </a:t>
            </a:r>
            <a:endParaRPr lang="zh-CN" altLang="en-US" sz="2000" dirty="0">
              <a:latin typeface="Comic Sans MS" panose="030F0702030302020204" pitchFamily="66" charset="0"/>
              <a:ea typeface="楷体_GB2312" pitchFamily="49" charset="-122"/>
            </a:endParaRPr>
          </a:p>
        </p:txBody>
      </p:sp>
      <p:sp>
        <p:nvSpPr>
          <p:cNvPr id="130051" name="Rectangle 3"/>
          <p:cNvSpPr/>
          <p:nvPr/>
        </p:nvSpPr>
        <p:spPr>
          <a:xfrm>
            <a:off x="1476375" y="611188"/>
            <a:ext cx="5400675" cy="549275"/>
          </a:xfrm>
          <a:prstGeom prst="rect">
            <a:avLst/>
          </a:prstGeom>
          <a:noFill/>
          <a:ln w="9525">
            <a:noFill/>
          </a:ln>
        </p:spPr>
        <p:txBody>
          <a:bodyPr>
            <a:spAutoFit/>
          </a:bodyPr>
          <a:p>
            <a:pPr>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三</a:t>
            </a:r>
            <a:r>
              <a:rPr lang="en-US" altLang="x-none" sz="2800" b="1" dirty="0">
                <a:solidFill>
                  <a:srgbClr val="0000FF"/>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对信道特性变化的敏感性</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2"/>
          <p:cNvSpPr>
            <a:spLocks noGrp="1"/>
          </p:cNvSpPr>
          <p:nvPr>
            <p:ph type="title"/>
          </p:nvPr>
        </p:nvSpPr>
        <p:spPr>
          <a:xfrm>
            <a:off x="1404938" y="611188"/>
            <a:ext cx="3959225" cy="576262"/>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四</a:t>
            </a:r>
            <a:r>
              <a:rPr lang="en-US" altLang="x-none" sz="2800" dirty="0">
                <a:solidFill>
                  <a:srgbClr val="0000FF"/>
                </a:solidFill>
                <a:latin typeface="微软雅黑" panose="020B0503020204020204" pitchFamily="34" charset="-122"/>
                <a:ea typeface="微软雅黑" panose="020B0503020204020204" pitchFamily="34" charset="-122"/>
              </a:rPr>
              <a:t> </a:t>
            </a:r>
            <a:r>
              <a:rPr lang="zh-CN" altLang="en-US" sz="2800" dirty="0">
                <a:solidFill>
                  <a:srgbClr val="0000FF"/>
                </a:solidFill>
                <a:latin typeface="微软雅黑" panose="020B0503020204020204" pitchFamily="34" charset="-122"/>
                <a:ea typeface="微软雅黑" panose="020B0503020204020204" pitchFamily="34" charset="-122"/>
              </a:rPr>
              <a:t>设备的复杂程度</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106499" name="Rectangle 3"/>
          <p:cNvSpPr>
            <a:spLocks noGrp="1"/>
          </p:cNvSpPr>
          <p:nvPr>
            <p:ph type="body" idx="1"/>
          </p:nvPr>
        </p:nvSpPr>
        <p:spPr>
          <a:xfrm>
            <a:off x="465138" y="1403350"/>
            <a:ext cx="7953375" cy="3392488"/>
          </a:xfrm>
        </p:spPr>
        <p:txBody>
          <a:bodyPr vert="horz" wrap="square" lIns="91440" tIns="45720" rIns="91440" bIns="45720" numCol="1" anchor="t" anchorCtr="0" compatLnSpc="1"/>
          <a:lstStyle/>
          <a:p>
            <a:pPr marL="609600" marR="0" lvl="0" indent="-609600" algn="l" defTabSz="899795" rtl="0" eaLnBrk="1" fontAlgn="base" latinLnBrk="0" hangingPunct="1">
              <a:lnSpc>
                <a:spcPct val="150000"/>
              </a:lnSpc>
              <a:spcBef>
                <a:spcPts val="100"/>
              </a:spcBef>
              <a:spcAft>
                <a:spcPct val="0"/>
              </a:spcAft>
              <a:buClrTx/>
              <a:buSzTx/>
              <a:buFontTx/>
              <a:buNone/>
              <a:defRPr/>
            </a:pPr>
            <a:r>
              <a:rPr kumimoji="0" lang="en-US" altLang="x-none" sz="280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rPr>
              <a:t>(1) </a:t>
            </a:r>
            <a:r>
              <a:rPr kumimoji="0" lang="zh-CN" altLang="en-US" sz="280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rPr>
              <a:t>发送设备</a:t>
            </a:r>
            <a:endParaRPr kumimoji="0" lang="zh-CN" altLang="en-US" sz="280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endParaRPr>
          </a:p>
          <a:p>
            <a:pPr marL="609600" marR="0" lvl="0" indent="-609600" algn="l" defTabSz="899795" rtl="0" eaLnBrk="1" fontAlgn="base" latinLnBrk="0" hangingPunct="1">
              <a:lnSpc>
                <a:spcPct val="150000"/>
              </a:lnSpc>
              <a:spcBef>
                <a:spcPts val="100"/>
              </a:spcBef>
              <a:spcAft>
                <a:spcPct val="0"/>
              </a:spcAft>
              <a:buClrTx/>
              <a:buSzTx/>
              <a:buFontTx/>
              <a:buNone/>
              <a:defRPr/>
            </a:pP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x-none"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2ASK</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2FSK</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2PSK</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2DPSK</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复杂程度相当</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09600" marR="0" lvl="0" indent="-609600" algn="l" defTabSz="899795" rtl="0" eaLnBrk="1" fontAlgn="base" latinLnBrk="0" hangingPunct="1">
              <a:lnSpc>
                <a:spcPct val="150000"/>
              </a:lnSpc>
              <a:spcBef>
                <a:spcPts val="100"/>
              </a:spcBef>
              <a:spcAft>
                <a:spcPct val="0"/>
              </a:spcAft>
              <a:buClrTx/>
              <a:buSzTx/>
              <a:buFontTx/>
              <a:buNone/>
              <a:defRPr/>
            </a:pPr>
            <a:r>
              <a:rPr kumimoji="0" lang="en-US" altLang="x-none" sz="280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rPr>
              <a:t>(2) </a:t>
            </a:r>
            <a:r>
              <a:rPr kumimoji="0" lang="zh-CN" altLang="en-US" sz="280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rPr>
              <a:t>接收设备</a:t>
            </a:r>
            <a:endParaRPr kumimoji="0" lang="zh-CN" altLang="en-US" sz="280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endParaRPr>
          </a:p>
          <a:p>
            <a:pPr marL="0" marR="0" lvl="0" indent="0" algn="l" defTabSz="899795" rtl="0" eaLnBrk="1" fontAlgn="base" latinLnBrk="0" hangingPunct="1">
              <a:lnSpc>
                <a:spcPct val="150000"/>
              </a:lnSpc>
              <a:spcBef>
                <a:spcPts val="100"/>
              </a:spcBef>
              <a:spcAft>
                <a:spcPct val="0"/>
              </a:spcAft>
              <a:buClrTx/>
              <a:buSzTx/>
              <a:buFontTx/>
              <a:buNone/>
              <a:defRPr/>
            </a:pPr>
            <a:r>
              <a:rPr kumimoji="0" lang="zh-CN" altLang="en-US" sz="200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与所选的调制和解调的方式有关</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99795" rtl="0" eaLnBrk="1" fontAlgn="base" latinLnBrk="0" hangingPunct="1">
              <a:lnSpc>
                <a:spcPct val="150000"/>
              </a:lnSpc>
              <a:spcBef>
                <a:spcPts val="100"/>
              </a:spcBef>
              <a:spcAft>
                <a:spcPct val="0"/>
              </a:spcAft>
              <a:buClrTx/>
              <a:buSzTx/>
              <a:buFontTx/>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       同一种调制方式，相干解调的设备要比非相干解调的复杂</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99795" rtl="0" eaLnBrk="1" fontAlgn="base" latinLnBrk="0" hangingPunct="1">
              <a:lnSpc>
                <a:spcPct val="150000"/>
              </a:lnSpc>
              <a:spcBef>
                <a:spcPts val="100"/>
              </a:spcBef>
              <a:spcAft>
                <a:spcPct val="0"/>
              </a:spcAft>
              <a:buClrTx/>
              <a:buSzTx/>
              <a:buFontTx/>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       同为非相干解调，</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2ASK</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最简单，其次</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2FSK</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2DPSK</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最复杂</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advClick="0">
    <p:blinds dir="vert"/>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Text Box 2"/>
          <p:cNvSpPr txBox="1"/>
          <p:nvPr/>
        </p:nvSpPr>
        <p:spPr>
          <a:xfrm>
            <a:off x="508000" y="1393825"/>
            <a:ext cx="7953375" cy="5170488"/>
          </a:xfrm>
          <a:prstGeom prst="rect">
            <a:avLst/>
          </a:prstGeom>
          <a:noFill/>
          <a:ln w="9525">
            <a:noFill/>
          </a:ln>
        </p:spPr>
        <p:txBody>
          <a:bodyPr>
            <a:spAutoFit/>
          </a:bodyPr>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对选择调制与解调方式时要综合考虑多种因素，全面考虑</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若考虑抗噪声性能，则</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首选，</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不可取    </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若要求功率利用率高，则应选择相干</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，而</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不可取。在给定的码元传输速率及误码率的条件下，相干接收所要求的信噪比比非相干接收小 </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在随参信道，则</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具有更好的适应能力；通常采用非相干接收，因为这时在接收端不容易得到所需的相干载波</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(5)  </a:t>
            </a:r>
            <a:r>
              <a:rPr lang="zh-CN" altLang="en-US" sz="2000" dirty="0">
                <a:latin typeface="微软雅黑" panose="020B0503020204020204" pitchFamily="34" charset="-122"/>
                <a:ea typeface="微软雅黑" panose="020B0503020204020204" pitchFamily="34" charset="-122"/>
              </a:rPr>
              <a:t>要求频带利用率高，则选相干</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，而</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不可取 </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(6)  </a:t>
            </a:r>
            <a:r>
              <a:rPr lang="zh-CN" altLang="en-US" sz="2000" dirty="0">
                <a:latin typeface="微软雅黑" panose="020B0503020204020204" pitchFamily="34" charset="-122"/>
                <a:ea typeface="微软雅黑" panose="020B0503020204020204" pitchFamily="34" charset="-122"/>
              </a:rPr>
              <a:t>如果设备复杂性，则非相干解调更适宜</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(7)  </a:t>
            </a:r>
            <a:r>
              <a:rPr lang="zh-CN" altLang="en-US" sz="2000" dirty="0">
                <a:latin typeface="微软雅黑" panose="020B0503020204020204" pitchFamily="34" charset="-122"/>
                <a:ea typeface="微软雅黑" panose="020B0503020204020204" pitchFamily="34" charset="-122"/>
              </a:rPr>
              <a:t>用得最多的是相干</a:t>
            </a: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和非相干</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。相干</a:t>
            </a: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主要用在高速数据传输，非相干</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则主要用在中、低速数据传输</a:t>
            </a:r>
            <a:endParaRPr lang="zh-CN" altLang="en-US" sz="2000" dirty="0">
              <a:latin typeface="微软雅黑" panose="020B0503020204020204" pitchFamily="34" charset="-122"/>
              <a:ea typeface="微软雅黑" panose="020B0503020204020204" pitchFamily="34" charset="-122"/>
            </a:endParaRPr>
          </a:p>
        </p:txBody>
      </p:sp>
      <p:sp>
        <p:nvSpPr>
          <p:cNvPr id="132099" name="Rectangle 4"/>
          <p:cNvSpPr/>
          <p:nvPr/>
        </p:nvSpPr>
        <p:spPr>
          <a:xfrm>
            <a:off x="1404938" y="611188"/>
            <a:ext cx="1355725" cy="549275"/>
          </a:xfrm>
          <a:prstGeom prst="rect">
            <a:avLst/>
          </a:prstGeom>
          <a:noFill/>
          <a:ln w="9525">
            <a:noFill/>
          </a:ln>
        </p:spPr>
        <p:txBody>
          <a:bodyPr wrap="none">
            <a:spAutoFit/>
          </a:bodyPr>
          <a:p>
            <a:pPr>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五</a:t>
            </a:r>
            <a:r>
              <a:rPr lang="en-US" altLang="x-none" sz="2800" b="1" dirty="0">
                <a:solidFill>
                  <a:srgbClr val="0000FF"/>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结论</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Text Box 3"/>
          <p:cNvSpPr txBox="1"/>
          <p:nvPr/>
        </p:nvSpPr>
        <p:spPr>
          <a:xfrm>
            <a:off x="434975" y="1422400"/>
            <a:ext cx="8186738" cy="5029200"/>
          </a:xfrm>
          <a:prstGeom prst="rect">
            <a:avLst/>
          </a:prstGeom>
          <a:noFill/>
          <a:ln w="9525">
            <a:noFill/>
          </a:ln>
        </p:spPr>
        <p:txBody>
          <a:bodyPr>
            <a:spAutoFit/>
          </a:bodyPr>
          <a:p>
            <a:pPr>
              <a:lnSpc>
                <a:spcPts val="3500"/>
              </a:lnSpc>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一  多进制调制系统</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ts val="3500"/>
              </a:lnSpc>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问题的提出</a:t>
            </a:r>
            <a:endParaRPr lang="en-US" altLang="zh-CN" sz="2800" b="1" dirty="0">
              <a:solidFill>
                <a:srgbClr val="0000FF"/>
              </a:solidFill>
              <a:latin typeface="微软雅黑" panose="020B0503020204020204" pitchFamily="34" charset="-122"/>
              <a:ea typeface="微软雅黑" panose="020B0503020204020204" pitchFamily="34" charset="-122"/>
            </a:endParaRPr>
          </a:p>
          <a:p>
            <a:pPr>
              <a:lnSpc>
                <a:spcPts val="35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在水中通信时，频带受限，二进制数字调制系统频带利用率低，实际应用受到限制，如何提高频带利用率？</a:t>
            </a:r>
            <a:endParaRPr lang="en-US" altLang="x-none" sz="2000" dirty="0">
              <a:latin typeface="微软雅黑" panose="020B0503020204020204" pitchFamily="34" charset="-122"/>
              <a:ea typeface="微软雅黑" panose="020B0503020204020204" pitchFamily="34" charset="-122"/>
            </a:endParaRPr>
          </a:p>
          <a:p>
            <a:pPr>
              <a:lnSpc>
                <a:spcPts val="3500"/>
              </a:lnSpc>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解决的办法</a:t>
            </a:r>
            <a:endParaRPr lang="en-US" altLang="zh-CN" sz="2800" b="1" dirty="0">
              <a:solidFill>
                <a:srgbClr val="0000FF"/>
              </a:solidFill>
              <a:latin typeface="微软雅黑" panose="020B0503020204020204" pitchFamily="34" charset="-122"/>
              <a:ea typeface="微软雅黑" panose="020B0503020204020204" pitchFamily="34" charset="-122"/>
            </a:endParaRPr>
          </a:p>
          <a:p>
            <a:pPr>
              <a:lnSpc>
                <a:spcPts val="35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采用多进制数字调制系统。在多进制数字调制中，每个符号间隔</a:t>
            </a:r>
            <a:r>
              <a:rPr lang="en-US" altLang="zh-CN" sz="2000" dirty="0">
                <a:latin typeface="微软雅黑" panose="020B0503020204020204" pitchFamily="34" charset="-122"/>
                <a:ea typeface="微软雅黑" panose="020B0503020204020204" pitchFamily="34" charset="-122"/>
              </a:rPr>
              <a:t>0≤t≤T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，发送的符号有</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种，分别为</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M</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。通常取</a:t>
            </a:r>
            <a:r>
              <a:rPr lang="en-US" altLang="zh-CN" sz="2000" dirty="0">
                <a:latin typeface="微软雅黑" panose="020B0503020204020204" pitchFamily="34" charset="-122"/>
                <a:ea typeface="微软雅黑" panose="020B0503020204020204" pitchFamily="34" charset="-122"/>
              </a:rPr>
              <a:t>M=2</a:t>
            </a:r>
            <a:r>
              <a:rPr lang="en-US" altLang="zh-CN" sz="2000" baseline="30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为大于</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的正整数。用多进制数字基带信号去调制载波的振幅、频率或相位，产生</a:t>
            </a:r>
            <a:r>
              <a:rPr lang="zh-CN" altLang="en-US" sz="2000" b="1" dirty="0">
                <a:solidFill>
                  <a:schemeClr val="tx2"/>
                </a:solidFill>
                <a:latin typeface="微软雅黑" panose="020B0503020204020204" pitchFamily="34" charset="-122"/>
                <a:ea typeface="微软雅黑" panose="020B0503020204020204" pitchFamily="34" charset="-122"/>
              </a:rPr>
              <a:t>多进制数字振幅调制</a:t>
            </a:r>
            <a:r>
              <a:rPr lang="en-US" altLang="zh-CN" sz="2000" b="1" dirty="0">
                <a:solidFill>
                  <a:schemeClr val="tx2"/>
                </a:solidFill>
                <a:latin typeface="微软雅黑" panose="020B0503020204020204" pitchFamily="34" charset="-122"/>
                <a:ea typeface="微软雅黑" panose="020B0503020204020204" pitchFamily="34" charset="-122"/>
              </a:rPr>
              <a:t>(MASK)</a:t>
            </a:r>
            <a:r>
              <a:rPr lang="zh-CN" altLang="en-US" sz="2000" dirty="0">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多进制数字频率调制</a:t>
            </a:r>
            <a:r>
              <a:rPr lang="en-US" altLang="zh-CN" sz="2000" b="1" dirty="0">
                <a:solidFill>
                  <a:schemeClr val="tx2"/>
                </a:solidFill>
                <a:latin typeface="微软雅黑" panose="020B0503020204020204" pitchFamily="34" charset="-122"/>
                <a:ea typeface="微软雅黑" panose="020B0503020204020204" pitchFamily="34" charset="-122"/>
              </a:rPr>
              <a:t>(MFSK)</a:t>
            </a:r>
            <a:r>
              <a:rPr lang="zh-CN" altLang="en-US" sz="2000" dirty="0">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多进制数字相位调制</a:t>
            </a:r>
            <a:r>
              <a:rPr lang="en-US" altLang="zh-CN" sz="2000" b="1" dirty="0">
                <a:solidFill>
                  <a:schemeClr val="tx2"/>
                </a:solidFill>
                <a:latin typeface="微软雅黑" panose="020B0503020204020204" pitchFamily="34" charset="-122"/>
                <a:ea typeface="微软雅黑" panose="020B0503020204020204" pitchFamily="34" charset="-122"/>
              </a:rPr>
              <a:t>(MPSK)</a:t>
            </a:r>
            <a:r>
              <a:rPr lang="zh-CN" altLang="en-US" sz="2000" dirty="0">
                <a:latin typeface="微软雅黑" panose="020B0503020204020204" pitchFamily="34" charset="-122"/>
                <a:ea typeface="微软雅黑" panose="020B0503020204020204" pitchFamily="34" charset="-122"/>
              </a:rPr>
              <a:t>以及它们的组合方式如</a:t>
            </a:r>
            <a:r>
              <a:rPr lang="en-US" altLang="zh-CN" sz="2000" b="1" dirty="0">
                <a:solidFill>
                  <a:schemeClr val="tx2"/>
                </a:solidFill>
                <a:latin typeface="微软雅黑" panose="020B0503020204020204" pitchFamily="34" charset="-122"/>
                <a:ea typeface="微软雅黑" panose="020B0503020204020204" pitchFamily="34" charset="-122"/>
              </a:rPr>
              <a:t>M</a:t>
            </a:r>
            <a:r>
              <a:rPr lang="zh-CN" altLang="en-US" sz="2000" b="1" dirty="0">
                <a:solidFill>
                  <a:schemeClr val="tx2"/>
                </a:solidFill>
                <a:latin typeface="微软雅黑" panose="020B0503020204020204" pitchFamily="34" charset="-122"/>
                <a:ea typeface="微软雅黑" panose="020B0503020204020204" pitchFamily="34" charset="-122"/>
              </a:rPr>
              <a:t>进制正交幅度调制</a:t>
            </a:r>
            <a:r>
              <a:rPr lang="en-US" altLang="zh-CN" sz="2000" b="1" dirty="0">
                <a:solidFill>
                  <a:schemeClr val="tx2"/>
                </a:solidFill>
                <a:latin typeface="微软雅黑" panose="020B0503020204020204" pitchFamily="34" charset="-122"/>
                <a:ea typeface="微软雅黑" panose="020B0503020204020204" pitchFamily="34" charset="-122"/>
              </a:rPr>
              <a:t>(MQAM)</a:t>
            </a:r>
            <a:r>
              <a:rPr lang="zh-CN" altLang="en-US" sz="2000" dirty="0">
                <a:latin typeface="微软雅黑" panose="020B0503020204020204" pitchFamily="34" charset="-122"/>
                <a:ea typeface="微软雅黑" panose="020B0503020204020204" pitchFamily="34" charset="-122"/>
              </a:rPr>
              <a:t>、</a:t>
            </a:r>
            <a:r>
              <a:rPr lang="en-US" altLang="zh-CN" sz="2000" b="1" dirty="0">
                <a:solidFill>
                  <a:schemeClr val="tx2"/>
                </a:solidFill>
                <a:latin typeface="微软雅黑" panose="020B0503020204020204" pitchFamily="34" charset="-122"/>
                <a:ea typeface="微软雅黑" panose="020B0503020204020204" pitchFamily="34" charset="-122"/>
              </a:rPr>
              <a:t>M</a:t>
            </a:r>
            <a:r>
              <a:rPr lang="zh-CN" altLang="en-US" sz="2000" b="1" dirty="0">
                <a:solidFill>
                  <a:schemeClr val="tx2"/>
                </a:solidFill>
                <a:latin typeface="微软雅黑" panose="020B0503020204020204" pitchFamily="34" charset="-122"/>
                <a:ea typeface="微软雅黑" panose="020B0503020204020204" pitchFamily="34" charset="-122"/>
              </a:rPr>
              <a:t>进制幅相键控</a:t>
            </a:r>
            <a:r>
              <a:rPr lang="en-US" altLang="zh-CN" sz="2000" b="1" dirty="0">
                <a:solidFill>
                  <a:schemeClr val="tx2"/>
                </a:solidFill>
                <a:latin typeface="微软雅黑" panose="020B0503020204020204" pitchFamily="34" charset="-122"/>
                <a:ea typeface="微软雅黑" panose="020B0503020204020204" pitchFamily="34" charset="-122"/>
              </a:rPr>
              <a:t>(MAPK)</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p:txBody>
      </p:sp>
      <p:sp>
        <p:nvSpPr>
          <p:cNvPr id="108547" name="Rectangle 2"/>
          <p:cNvSpPr>
            <a:spLocks noGrp="1"/>
          </p:cNvSpPr>
          <p:nvPr>
            <p:ph type="title"/>
          </p:nvPr>
        </p:nvSpPr>
        <p:spPr>
          <a:xfrm>
            <a:off x="1476375" y="611188"/>
            <a:ext cx="4679950" cy="577850"/>
          </a:xfrm>
        </p:spPr>
        <p:txBody>
          <a:bodyPr vert="horz" wrap="square" lIns="91440" tIns="45720" rIns="91440" bIns="45720" numCol="1" anchor="b" anchorCtr="0" compatLnSpc="1"/>
          <a:lstStyle/>
          <a:p>
            <a:pPr marL="0" marR="0" lvl="0" indent="0" algn="l" defTabSz="899795" rtl="0" eaLnBrk="1" fontAlgn="base" latinLnBrk="0" hangingPunct="1">
              <a:lnSpc>
                <a:spcPct val="100000"/>
              </a:lnSpc>
              <a:spcBef>
                <a:spcPct val="0"/>
              </a:spcBef>
              <a:spcAft>
                <a:spcPct val="0"/>
              </a:spcAft>
              <a:buClrTx/>
              <a:buSzTx/>
              <a:buFontTx/>
              <a:buNone/>
              <a:defRPr/>
            </a:pPr>
            <a:r>
              <a:rPr kumimoji="0" lang="en-US" altLang="x-none"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7.4 </a:t>
            </a:r>
            <a:r>
              <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多进制数字调制系统</a:t>
            </a:r>
            <a:endParaRPr kumimoji="0" lang="zh-CN" altLang="en-US" sz="310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endParaRPr>
          </a:p>
        </p:txBody>
      </p:sp>
      <p:sp>
        <p:nvSpPr>
          <p:cNvPr id="133124" name="圆角矩形标注 3"/>
          <p:cNvSpPr/>
          <p:nvPr/>
        </p:nvSpPr>
        <p:spPr>
          <a:xfrm>
            <a:off x="6784975" y="0"/>
            <a:ext cx="2214563" cy="1214438"/>
          </a:xfrm>
          <a:prstGeom prst="wedgeRoundRectCallout">
            <a:avLst>
              <a:gd name="adj1" fmla="val -74153"/>
              <a:gd name="adj2" fmla="val 31370"/>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rgbClr val="0000FF"/>
                </a:solidFill>
                <a:latin typeface="楷体_GB2312" pitchFamily="49" charset="-122"/>
                <a:ea typeface="微软雅黑" panose="020B0503020204020204" pitchFamily="34" charset="-122"/>
              </a:rPr>
              <a:t>二进制调制的分析方法可以推广到多进制中来！</a:t>
            </a:r>
            <a:endParaRPr lang="zh-CN" altLang="en-US" sz="2000" b="1" dirty="0">
              <a:solidFill>
                <a:srgbClr val="0000FF"/>
              </a:solidFill>
              <a:latin typeface="楷体_GB2312" pitchFamily="49" charset="-122"/>
              <a:ea typeface="微软雅黑" panose="020B0503020204020204" pitchFamily="34" charset="-122"/>
            </a:endParaRPr>
          </a:p>
        </p:txBody>
      </p:sp>
    </p:spTree>
  </p:cSld>
  <p:clrMapOvr>
    <a:masterClrMapping/>
  </p:clrMapOvr>
  <p:transition advClick="0">
    <p:blinds dir="vert"/>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1" name="Rectangle 2"/>
          <p:cNvSpPr>
            <a:spLocks noGrp="1"/>
          </p:cNvSpPr>
          <p:nvPr>
            <p:ph type="title"/>
          </p:nvPr>
        </p:nvSpPr>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二  多进制调制系统的特点</a:t>
            </a:r>
            <a:endParaRPr lang="zh-CN" altLang="en-US" sz="2800" dirty="0">
              <a:latin typeface="微软雅黑" panose="020B0503020204020204" pitchFamily="34" charset="-122"/>
              <a:ea typeface="微软雅黑" panose="020B0503020204020204" pitchFamily="34" charset="-122"/>
            </a:endParaRPr>
          </a:p>
        </p:txBody>
      </p:sp>
      <p:sp>
        <p:nvSpPr>
          <p:cNvPr id="68612" name="Rectangle 3"/>
          <p:cNvSpPr>
            <a:spLocks noGrp="1"/>
          </p:cNvSpPr>
          <p:nvPr>
            <p:ph type="body" sz="half"/>
          </p:nvPr>
        </p:nvSpPr>
        <p:spPr>
          <a:xfrm>
            <a:off x="508000" y="1379538"/>
            <a:ext cx="7993063" cy="5081587"/>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marL="0" lvl="0" indent="0" eaLnBrk="1" hangingPunct="1">
              <a:lnSpc>
                <a:spcPts val="3500"/>
              </a:lnSpc>
              <a:spcBef>
                <a:spcPct val="0"/>
              </a:spcBef>
              <a:buNone/>
            </a:pPr>
            <a:r>
              <a:rPr lang="en-US" altLang="en-US" sz="2400" b="1" dirty="0">
                <a:solidFill>
                  <a:srgbClr val="0000FF"/>
                </a:solidFill>
                <a:latin typeface="微软雅黑" panose="020B0503020204020204" pitchFamily="34" charset="-122"/>
                <a:ea typeface="微软雅黑" panose="020B0503020204020204" pitchFamily="34" charset="-122"/>
              </a:rPr>
              <a:t>(1) 系统的信息传输率提高</a:t>
            </a:r>
            <a:endParaRPr lang="en-US" altLang="en-US" sz="2400" b="1" dirty="0">
              <a:solidFill>
                <a:srgbClr val="0000FF"/>
              </a:solidFill>
              <a:latin typeface="微软雅黑" panose="020B0503020204020204" pitchFamily="34" charset="-122"/>
              <a:ea typeface="微软雅黑" panose="020B0503020204020204" pitchFamily="34" charset="-122"/>
            </a:endParaRPr>
          </a:p>
          <a:p>
            <a:pPr marL="0" lvl="0" indent="0">
              <a:lnSpc>
                <a:spcPts val="3500"/>
              </a:lnSpc>
              <a:spcBef>
                <a:spcPct val="0"/>
              </a:spcBef>
              <a:buNone/>
            </a:pPr>
            <a:r>
              <a:rPr lang="en-US" altLang="en-US" sz="2000" dirty="0">
                <a:latin typeface="微软雅黑" panose="020B0503020204020204" pitchFamily="34" charset="-122"/>
                <a:ea typeface="微软雅黑" panose="020B0503020204020204" pitchFamily="34" charset="-122"/>
              </a:rPr>
              <a:t>       由</a:t>
            </a:r>
            <a:r>
              <a:rPr lang="en-US" altLang="x-none" sz="2000" dirty="0">
                <a:latin typeface="微软雅黑" panose="020B0503020204020204" pitchFamily="34" charset="-122"/>
                <a:ea typeface="微软雅黑" panose="020B0503020204020204" pitchFamily="34" charset="-122"/>
              </a:rPr>
              <a:t>R</a:t>
            </a:r>
            <a:r>
              <a:rPr lang="en-US" altLang="x-none" sz="2000" baseline="-25000" dirty="0">
                <a:latin typeface="微软雅黑" panose="020B0503020204020204" pitchFamily="34" charset="-122"/>
                <a:ea typeface="微软雅黑" panose="020B0503020204020204" pitchFamily="34" charset="-122"/>
              </a:rPr>
              <a:t>B</a:t>
            </a:r>
            <a:r>
              <a:rPr lang="en-US" altLang="x-none" sz="2000" dirty="0">
                <a:latin typeface="微软雅黑" panose="020B0503020204020204" pitchFamily="34" charset="-122"/>
                <a:ea typeface="微软雅黑" panose="020B0503020204020204" pitchFamily="34" charset="-122"/>
              </a:rPr>
              <a:t>=R</a:t>
            </a:r>
            <a:r>
              <a:rPr lang="en-US" altLang="x-none" sz="2000" baseline="-25000" dirty="0">
                <a:latin typeface="微软雅黑" panose="020B0503020204020204" pitchFamily="34" charset="-122"/>
                <a:ea typeface="微软雅黑" panose="020B0503020204020204" pitchFamily="34" charset="-122"/>
              </a:rPr>
              <a:t>b</a:t>
            </a:r>
            <a:r>
              <a:rPr lang="en-US" altLang="x-none" sz="2000" dirty="0">
                <a:latin typeface="微软雅黑" panose="020B0503020204020204" pitchFamily="34" charset="-122"/>
                <a:ea typeface="微软雅黑" panose="020B0503020204020204" pitchFamily="34" charset="-122"/>
              </a:rPr>
              <a:t>/log</a:t>
            </a:r>
            <a:r>
              <a:rPr lang="en-US" altLang="x-none" sz="2000" baseline="-25000" dirty="0">
                <a:latin typeface="微软雅黑" panose="020B0503020204020204" pitchFamily="34" charset="-122"/>
                <a:ea typeface="微软雅黑" panose="020B0503020204020204" pitchFamily="34" charset="-122"/>
              </a:rPr>
              <a:t>2</a:t>
            </a:r>
            <a:r>
              <a:rPr lang="en-US" altLang="x-none" sz="2000" dirty="0">
                <a:latin typeface="微软雅黑" panose="020B0503020204020204" pitchFamily="34" charset="-122"/>
                <a:ea typeface="微软雅黑" panose="020B0503020204020204" pitchFamily="34" charset="-122"/>
              </a:rPr>
              <a:t>M(B)</a:t>
            </a:r>
            <a:r>
              <a:rPr lang="en-US" altLang="en-US" sz="2000" dirty="0">
                <a:latin typeface="微软雅黑" panose="020B0503020204020204" pitchFamily="34" charset="-122"/>
                <a:ea typeface="微软雅黑" panose="020B0503020204020204" pitchFamily="34" charset="-122"/>
              </a:rPr>
              <a:t>可知，在</a:t>
            </a:r>
            <a:r>
              <a:rPr lang="en-US" altLang="x-none" sz="2000" dirty="0">
                <a:latin typeface="微软雅黑" panose="020B0503020204020204" pitchFamily="34" charset="-122"/>
                <a:ea typeface="微软雅黑" panose="020B0503020204020204" pitchFamily="34" charset="-122"/>
              </a:rPr>
              <a:t>R</a:t>
            </a:r>
            <a:r>
              <a:rPr lang="en-US" altLang="x-none" sz="2000" baseline="-25000" dirty="0">
                <a:latin typeface="微软雅黑" panose="020B0503020204020204" pitchFamily="34" charset="-122"/>
                <a:ea typeface="微软雅黑" panose="020B0503020204020204" pitchFamily="34" charset="-122"/>
              </a:rPr>
              <a:t>B</a:t>
            </a:r>
            <a:r>
              <a:rPr lang="en-US" altLang="en-US" sz="2000" dirty="0">
                <a:latin typeface="微软雅黑" panose="020B0503020204020204" pitchFamily="34" charset="-122"/>
                <a:ea typeface="微软雅黑" panose="020B0503020204020204" pitchFamily="34" charset="-122"/>
              </a:rPr>
              <a:t>不变时，增加</a:t>
            </a:r>
            <a:r>
              <a:rPr lang="en-US" altLang="x-none" sz="2000" dirty="0">
                <a:latin typeface="微软雅黑" panose="020B0503020204020204" pitchFamily="34" charset="-122"/>
                <a:ea typeface="微软雅黑" panose="020B0503020204020204" pitchFamily="34" charset="-122"/>
              </a:rPr>
              <a:t>M</a:t>
            </a:r>
            <a:r>
              <a:rPr lang="en-US" altLang="en-US" sz="2000" dirty="0">
                <a:latin typeface="微软雅黑" panose="020B0503020204020204" pitchFamily="34" charset="-122"/>
                <a:ea typeface="微软雅黑" panose="020B0503020204020204" pitchFamily="34" charset="-122"/>
              </a:rPr>
              <a:t>，可增加</a:t>
            </a:r>
            <a:r>
              <a:rPr lang="en-US" altLang="x-none" sz="2000" dirty="0">
                <a:latin typeface="微软雅黑" panose="020B0503020204020204" pitchFamily="34" charset="-122"/>
                <a:ea typeface="微软雅黑" panose="020B0503020204020204" pitchFamily="34" charset="-122"/>
              </a:rPr>
              <a:t>R</a:t>
            </a:r>
            <a:r>
              <a:rPr lang="en-US" altLang="x-none" sz="2000" baseline="-25000" dirty="0">
                <a:latin typeface="微软雅黑" panose="020B0503020204020204" pitchFamily="34" charset="-122"/>
                <a:ea typeface="微软雅黑" panose="020B0503020204020204" pitchFamily="34" charset="-122"/>
              </a:rPr>
              <a:t>b</a:t>
            </a:r>
            <a:endParaRPr lang="en-US" altLang="en-US" sz="2000" dirty="0">
              <a:latin typeface="微软雅黑" panose="020B0503020204020204" pitchFamily="34" charset="-122"/>
              <a:ea typeface="微软雅黑" panose="020B0503020204020204" pitchFamily="34" charset="-122"/>
            </a:endParaRPr>
          </a:p>
          <a:p>
            <a:pPr marL="0" lvl="0" indent="0" eaLnBrk="1" hangingPunct="1">
              <a:lnSpc>
                <a:spcPts val="3500"/>
              </a:lnSpc>
              <a:spcBef>
                <a:spcPct val="0"/>
              </a:spcBef>
              <a:buNone/>
            </a:pPr>
            <a:r>
              <a:rPr lang="en-US" altLang="en-US" sz="2400" b="1" dirty="0">
                <a:solidFill>
                  <a:srgbClr val="0000FF"/>
                </a:solidFill>
                <a:latin typeface="微软雅黑" panose="020B0503020204020204" pitchFamily="34" charset="-122"/>
                <a:ea typeface="微软雅黑" panose="020B0503020204020204" pitchFamily="34" charset="-122"/>
              </a:rPr>
              <a:t>(</a:t>
            </a:r>
            <a:r>
              <a:rPr lang="en-US" altLang="x-none" sz="2400" b="1" dirty="0">
                <a:solidFill>
                  <a:srgbClr val="0000FF"/>
                </a:solidFill>
                <a:latin typeface="微软雅黑" panose="020B0503020204020204" pitchFamily="34" charset="-122"/>
                <a:ea typeface="微软雅黑" panose="020B0503020204020204" pitchFamily="34" charset="-122"/>
              </a:rPr>
              <a:t>2</a:t>
            </a:r>
            <a:r>
              <a:rPr lang="en-US" altLang="en-US" sz="2400" b="1" dirty="0">
                <a:solidFill>
                  <a:srgbClr val="0000FF"/>
                </a:solidFill>
                <a:latin typeface="微软雅黑" panose="020B0503020204020204" pitchFamily="34" charset="-122"/>
                <a:ea typeface="微软雅黑" panose="020B0503020204020204" pitchFamily="34" charset="-122"/>
              </a:rPr>
              <a:t>) 提高频带利用率</a:t>
            </a:r>
            <a:endParaRPr lang="en-US" altLang="en-US" sz="1800" b="1" dirty="0">
              <a:solidFill>
                <a:srgbClr val="0000FF"/>
              </a:solidFill>
              <a:latin typeface="微软雅黑" panose="020B0503020204020204" pitchFamily="34" charset="-122"/>
              <a:ea typeface="微软雅黑" panose="020B0503020204020204" pitchFamily="34" charset="-122"/>
            </a:endParaRPr>
          </a:p>
          <a:p>
            <a:pPr marL="0" lvl="0" indent="0" eaLnBrk="1" hangingPunct="1">
              <a:lnSpc>
                <a:spcPts val="3500"/>
              </a:lnSpc>
              <a:spcBef>
                <a:spcPct val="0"/>
              </a:spcBef>
              <a:buNone/>
            </a:pPr>
            <a:r>
              <a:rPr lang="en-US" altLang="en-US" sz="2000" dirty="0">
                <a:latin typeface="微软雅黑" panose="020B0503020204020204" pitchFamily="34" charset="-122"/>
                <a:ea typeface="微软雅黑" panose="020B0503020204020204" pitchFamily="34" charset="-122"/>
              </a:rPr>
              <a:t>       由η</a:t>
            </a:r>
            <a:r>
              <a:rPr lang="en-US" altLang="en-US" sz="2000" baseline="-25000" dirty="0">
                <a:latin typeface="微软雅黑" panose="020B0503020204020204" pitchFamily="34" charset="-122"/>
                <a:ea typeface="微软雅黑" panose="020B0503020204020204" pitchFamily="34" charset="-122"/>
              </a:rPr>
              <a:t>B</a:t>
            </a:r>
            <a:r>
              <a:rPr lang="en-US" altLang="en-US" sz="2000" dirty="0">
                <a:latin typeface="微软雅黑" panose="020B0503020204020204" pitchFamily="34" charset="-122"/>
                <a:ea typeface="微软雅黑" panose="020B0503020204020204" pitchFamily="34" charset="-122"/>
              </a:rPr>
              <a:t>=R</a:t>
            </a:r>
            <a:r>
              <a:rPr lang="en-US" altLang="en-US" sz="2000" baseline="-25000" dirty="0">
                <a:latin typeface="微软雅黑" panose="020B0503020204020204" pitchFamily="34" charset="-122"/>
                <a:ea typeface="微软雅黑" panose="020B0503020204020204" pitchFamily="34" charset="-122"/>
              </a:rPr>
              <a:t>b</a:t>
            </a:r>
            <a:r>
              <a:rPr lang="en-US" altLang="en-US" sz="2000" dirty="0">
                <a:latin typeface="微软雅黑" panose="020B0503020204020204" pitchFamily="34" charset="-122"/>
                <a:ea typeface="微软雅黑" panose="020B0503020204020204" pitchFamily="34" charset="-122"/>
              </a:rPr>
              <a:t>/B=(R</a:t>
            </a:r>
            <a:r>
              <a:rPr lang="en-US" altLang="en-US" sz="2000" baseline="-25000" dirty="0">
                <a:latin typeface="微软雅黑" panose="020B0503020204020204" pitchFamily="34" charset="-122"/>
                <a:ea typeface="微软雅黑" panose="020B0503020204020204" pitchFamily="34" charset="-122"/>
              </a:rPr>
              <a:t>B</a:t>
            </a:r>
            <a:r>
              <a:rPr lang="en-US" altLang="en-US" sz="2000" dirty="0">
                <a:latin typeface="微软雅黑" panose="020B0503020204020204" pitchFamily="34" charset="-122"/>
                <a:ea typeface="微软雅黑" panose="020B0503020204020204" pitchFamily="34" charset="-122"/>
              </a:rPr>
              <a:t>log</a:t>
            </a:r>
            <a:r>
              <a:rPr lang="en-US" altLang="en-US" sz="2000" baseline="-25000" dirty="0">
                <a:latin typeface="微软雅黑" panose="020B0503020204020204" pitchFamily="34" charset="-122"/>
                <a:ea typeface="微软雅黑" panose="020B0503020204020204" pitchFamily="34" charset="-122"/>
              </a:rPr>
              <a:t>2</a:t>
            </a:r>
            <a:r>
              <a:rPr lang="en-US" altLang="en-US" sz="2000" dirty="0">
                <a:latin typeface="微软雅黑" panose="020B0503020204020204" pitchFamily="34" charset="-122"/>
                <a:ea typeface="微软雅黑" panose="020B0503020204020204" pitchFamily="34" charset="-122"/>
              </a:rPr>
              <a:t>M)/B可知，在R</a:t>
            </a:r>
            <a:r>
              <a:rPr lang="en-US" altLang="en-US" sz="2000" baseline="-25000" dirty="0">
                <a:latin typeface="微软雅黑" panose="020B0503020204020204" pitchFamily="34" charset="-122"/>
                <a:ea typeface="微软雅黑" panose="020B0503020204020204" pitchFamily="34" charset="-122"/>
              </a:rPr>
              <a:t>B</a:t>
            </a:r>
            <a:r>
              <a:rPr lang="en-US" altLang="en-US" sz="2000" dirty="0">
                <a:latin typeface="微软雅黑" panose="020B0503020204020204" pitchFamily="34" charset="-122"/>
                <a:ea typeface="微软雅黑" panose="020B0503020204020204" pitchFamily="34" charset="-122"/>
              </a:rPr>
              <a:t>不变时，M</a:t>
            </a:r>
            <a:r>
              <a:rPr lang="en-US" altLang="en-US" sz="2000" dirty="0">
                <a:latin typeface="微软雅黑" panose="020B0503020204020204" pitchFamily="34" charset="-122"/>
                <a:ea typeface="微软雅黑" panose="020B0503020204020204" pitchFamily="34" charset="-122"/>
                <a:sym typeface="+mn-ea"/>
              </a:rPr>
              <a:t>增加</a:t>
            </a:r>
            <a:r>
              <a:rPr lang="en-US" altLang="en-US" sz="2000" dirty="0">
                <a:latin typeface="微软雅黑" panose="020B0503020204020204" pitchFamily="34" charset="-122"/>
                <a:ea typeface="微软雅黑" panose="020B0503020204020204" pitchFamily="34" charset="-122"/>
              </a:rPr>
              <a:t>，η</a:t>
            </a:r>
            <a:r>
              <a:rPr lang="en-US" altLang="en-US" sz="2000" baseline="-25000" dirty="0">
                <a:latin typeface="微软雅黑" panose="020B0503020204020204" pitchFamily="34" charset="-122"/>
                <a:ea typeface="微软雅黑" panose="020B0503020204020204" pitchFamily="34" charset="-122"/>
              </a:rPr>
              <a:t>B</a:t>
            </a:r>
            <a:r>
              <a:rPr lang="en-US" altLang="en-US" sz="2000" dirty="0">
                <a:latin typeface="微软雅黑" panose="020B0503020204020204" pitchFamily="34" charset="-122"/>
                <a:ea typeface="微软雅黑" panose="020B0503020204020204" pitchFamily="34" charset="-122"/>
              </a:rPr>
              <a:t>可增加</a:t>
            </a:r>
            <a:endParaRPr lang="en-US" altLang="en-US" sz="2000" dirty="0">
              <a:latin typeface="微软雅黑" panose="020B0503020204020204" pitchFamily="34" charset="-122"/>
              <a:ea typeface="微软雅黑" panose="020B0503020204020204" pitchFamily="34" charset="-122"/>
            </a:endParaRPr>
          </a:p>
          <a:p>
            <a:pPr marL="0" lvl="0" indent="0" eaLnBrk="1" hangingPunct="1">
              <a:lnSpc>
                <a:spcPts val="3500"/>
              </a:lnSpc>
              <a:spcBef>
                <a:spcPct val="0"/>
              </a:spcBef>
              <a:buNone/>
            </a:pPr>
            <a:r>
              <a:rPr lang="en-US" altLang="en-US" sz="2400" b="1" dirty="0">
                <a:solidFill>
                  <a:srgbClr val="0000FF"/>
                </a:solidFill>
                <a:latin typeface="微软雅黑" panose="020B0503020204020204" pitchFamily="34" charset="-122"/>
                <a:ea typeface="微软雅黑" panose="020B0503020204020204" pitchFamily="34" charset="-122"/>
              </a:rPr>
              <a:t>(</a:t>
            </a:r>
            <a:r>
              <a:rPr lang="en-US" altLang="x-none" sz="2400" b="1" dirty="0">
                <a:solidFill>
                  <a:srgbClr val="0000FF"/>
                </a:solidFill>
                <a:latin typeface="微软雅黑" panose="020B0503020204020204" pitchFamily="34" charset="-122"/>
                <a:ea typeface="微软雅黑" panose="020B0503020204020204" pitchFamily="34" charset="-122"/>
              </a:rPr>
              <a:t>3</a:t>
            </a:r>
            <a:r>
              <a:rPr lang="en-US" altLang="en-US" sz="2400" b="1" dirty="0">
                <a:solidFill>
                  <a:srgbClr val="0000FF"/>
                </a:solidFill>
                <a:latin typeface="微软雅黑" panose="020B0503020204020204" pitchFamily="34" charset="-122"/>
                <a:ea typeface="微软雅黑" panose="020B0503020204020204" pitchFamily="34" charset="-122"/>
              </a:rPr>
              <a:t>) 抗干扰能力提高</a:t>
            </a:r>
            <a:endParaRPr lang="en-US" altLang="en-US" sz="2400" b="1" dirty="0">
              <a:solidFill>
                <a:srgbClr val="0000FF"/>
              </a:solidFill>
              <a:latin typeface="微软雅黑" panose="020B0503020204020204" pitchFamily="34" charset="-122"/>
              <a:ea typeface="微软雅黑" panose="020B0503020204020204" pitchFamily="34" charset="-122"/>
            </a:endParaRPr>
          </a:p>
          <a:p>
            <a:pPr marL="0" lvl="0" indent="0" eaLnBrk="1" hangingPunct="1">
              <a:lnSpc>
                <a:spcPts val="3500"/>
              </a:lnSpc>
              <a:spcBef>
                <a:spcPct val="0"/>
              </a:spcBef>
              <a:buNone/>
            </a:pPr>
            <a:r>
              <a:rPr lang="en-US" altLang="en-US" sz="2000" dirty="0">
                <a:latin typeface="微软雅黑" panose="020B0503020204020204" pitchFamily="34" charset="-122"/>
                <a:ea typeface="微软雅黑" panose="020B0503020204020204" pitchFamily="34" charset="-122"/>
              </a:rPr>
              <a:t>       </a:t>
            </a:r>
            <a:r>
              <a:rPr lang="en-US" altLang="en-US" sz="2000" b="1" dirty="0">
                <a:solidFill>
                  <a:schemeClr val="tx2"/>
                </a:solidFill>
                <a:latin typeface="微软雅黑" panose="020B0503020204020204" pitchFamily="34" charset="-122"/>
                <a:ea typeface="微软雅黑" panose="020B0503020204020204" pitchFamily="34" charset="-122"/>
              </a:rPr>
              <a:t>在R</a:t>
            </a:r>
            <a:r>
              <a:rPr lang="en-US" altLang="en-US" sz="2000" b="1" baseline="-25000" dirty="0">
                <a:solidFill>
                  <a:schemeClr val="tx2"/>
                </a:solidFill>
                <a:latin typeface="微软雅黑" panose="020B0503020204020204" pitchFamily="34" charset="-122"/>
                <a:ea typeface="微软雅黑" panose="020B0503020204020204" pitchFamily="34" charset="-122"/>
              </a:rPr>
              <a:t>b</a:t>
            </a:r>
            <a:r>
              <a:rPr lang="en-US" altLang="en-US" sz="2000" b="1" dirty="0">
                <a:solidFill>
                  <a:schemeClr val="tx2"/>
                </a:solidFill>
                <a:latin typeface="微软雅黑" panose="020B0503020204020204" pitchFamily="34" charset="-122"/>
                <a:ea typeface="微软雅黑" panose="020B0503020204020204" pitchFamily="34" charset="-122"/>
              </a:rPr>
              <a:t>不变时</a:t>
            </a:r>
            <a:r>
              <a:rPr lang="en-US" altLang="en-US" sz="2000" dirty="0">
                <a:latin typeface="微软雅黑" panose="020B0503020204020204" pitchFamily="34" charset="-122"/>
                <a:ea typeface="微软雅黑" panose="020B0503020204020204" pitchFamily="34" charset="-122"/>
              </a:rPr>
              <a:t>，M</a:t>
            </a:r>
            <a:r>
              <a:rPr lang="en-US" altLang="en-US" sz="2000" dirty="0">
                <a:latin typeface="微软雅黑" panose="020B0503020204020204" pitchFamily="34" charset="-122"/>
                <a:ea typeface="微软雅黑" panose="020B0503020204020204" pitchFamily="34" charset="-122"/>
                <a:sym typeface="+mn-ea"/>
              </a:rPr>
              <a:t>增加</a:t>
            </a:r>
            <a:r>
              <a:rPr lang="en-US" altLang="en-US" sz="2000" dirty="0">
                <a:latin typeface="微软雅黑" panose="020B0503020204020204" pitchFamily="34" charset="-122"/>
                <a:ea typeface="微软雅黑" panose="020B0503020204020204" pitchFamily="34" charset="-122"/>
              </a:rPr>
              <a:t>，R</a:t>
            </a:r>
            <a:r>
              <a:rPr lang="en-US" altLang="en-US" sz="2000" baseline="-25000" dirty="0">
                <a:latin typeface="微软雅黑" panose="020B0503020204020204" pitchFamily="34" charset="-122"/>
                <a:ea typeface="微软雅黑" panose="020B0503020204020204" pitchFamily="34" charset="-122"/>
              </a:rPr>
              <a:t>B</a:t>
            </a:r>
            <a:r>
              <a:rPr lang="en-US" altLang="en-US" sz="2000" dirty="0">
                <a:latin typeface="微软雅黑" panose="020B0503020204020204" pitchFamily="34" charset="-122"/>
                <a:ea typeface="微软雅黑" panose="020B0503020204020204" pitchFamily="34" charset="-122"/>
              </a:rPr>
              <a:t>降低，也就是码元宽度增大，发射功率增加，码元能量增加，提高了抗干扰的能力</a:t>
            </a:r>
            <a:endParaRPr lang="en-US" altLang="x-none" sz="1800" dirty="0">
              <a:latin typeface="微软雅黑" panose="020B0503020204020204" pitchFamily="34" charset="-122"/>
              <a:ea typeface="微软雅黑" panose="020B0503020204020204" pitchFamily="34" charset="-122"/>
            </a:endParaRPr>
          </a:p>
          <a:p>
            <a:pPr marL="0" lvl="0" indent="0" eaLnBrk="1" hangingPunct="1">
              <a:lnSpc>
                <a:spcPts val="3500"/>
              </a:lnSpc>
              <a:spcBef>
                <a:spcPct val="0"/>
              </a:spcBef>
              <a:buNone/>
            </a:pPr>
            <a:r>
              <a:rPr lang="en-US" altLang="en-US" sz="2400" b="1" dirty="0">
                <a:solidFill>
                  <a:srgbClr val="0000FF"/>
                </a:solidFill>
                <a:latin typeface="微软雅黑" panose="020B0503020204020204" pitchFamily="34" charset="-122"/>
                <a:ea typeface="微软雅黑" panose="020B0503020204020204" pitchFamily="34" charset="-122"/>
              </a:rPr>
              <a:t>(</a:t>
            </a:r>
            <a:r>
              <a:rPr lang="en-US" altLang="x-none" sz="2400" b="1" dirty="0">
                <a:solidFill>
                  <a:srgbClr val="0000FF"/>
                </a:solidFill>
                <a:latin typeface="微软雅黑" panose="020B0503020204020204" pitchFamily="34" charset="-122"/>
                <a:ea typeface="微软雅黑" panose="020B0503020204020204" pitchFamily="34" charset="-122"/>
              </a:rPr>
              <a:t>4</a:t>
            </a:r>
            <a:r>
              <a:rPr lang="en-US" altLang="en-US" sz="2400" b="1" dirty="0">
                <a:solidFill>
                  <a:srgbClr val="0000FF"/>
                </a:solidFill>
                <a:latin typeface="微软雅黑" panose="020B0503020204020204" pitchFamily="34" charset="-122"/>
                <a:ea typeface="微软雅黑" panose="020B0503020204020204" pitchFamily="34" charset="-122"/>
              </a:rPr>
              <a:t>) 误码率增加</a:t>
            </a:r>
            <a:endParaRPr lang="en-US" altLang="x-none" sz="2400" b="1" dirty="0">
              <a:solidFill>
                <a:srgbClr val="0000FF"/>
              </a:solidFill>
              <a:latin typeface="微软雅黑" panose="020B0503020204020204" pitchFamily="34" charset="-122"/>
              <a:ea typeface="微软雅黑" panose="020B0503020204020204" pitchFamily="34" charset="-122"/>
            </a:endParaRPr>
          </a:p>
          <a:p>
            <a:pPr marL="0" lvl="0" indent="0" eaLnBrk="1" hangingPunct="1">
              <a:lnSpc>
                <a:spcPts val="3500"/>
              </a:lnSpc>
              <a:spcBef>
                <a:spcPct val="0"/>
              </a:spcBef>
              <a:buNone/>
            </a:pPr>
            <a:r>
              <a:rPr lang="en-US" altLang="en-US" sz="2000" dirty="0">
                <a:latin typeface="微软雅黑" panose="020B0503020204020204" pitchFamily="34" charset="-122"/>
                <a:ea typeface="微软雅黑" panose="020B0503020204020204" pitchFamily="34" charset="-122"/>
              </a:rPr>
              <a:t>       </a:t>
            </a:r>
            <a:r>
              <a:rPr lang="en-US" altLang="en-US" sz="2000" b="1" dirty="0">
                <a:solidFill>
                  <a:schemeClr val="tx2"/>
                </a:solidFill>
                <a:latin typeface="微软雅黑" panose="020B0503020204020204" pitchFamily="34" charset="-122"/>
                <a:ea typeface="微软雅黑" panose="020B0503020204020204" pitchFamily="34" charset="-122"/>
              </a:rPr>
              <a:t>码元宽度相同</a:t>
            </a:r>
            <a:r>
              <a:rPr lang="en-US" altLang="en-US" sz="2000" dirty="0">
                <a:latin typeface="微软雅黑" panose="020B0503020204020204" pitchFamily="34" charset="-122"/>
                <a:ea typeface="微软雅黑" panose="020B0503020204020204" pitchFamily="34" charset="-122"/>
              </a:rPr>
              <a:t>，码元能量相同，多进制的比特增加，每比特能量减小，即信噪比减小，误码率增加</a:t>
            </a:r>
            <a:endParaRPr lang="en-US" altLang="x-none" sz="1800" dirty="0">
              <a:latin typeface="微软雅黑" panose="020B0503020204020204" pitchFamily="34" charset="-122"/>
              <a:ea typeface="微软雅黑" panose="020B0503020204020204" pitchFamily="34" charset="-122"/>
            </a:endParaRPr>
          </a:p>
          <a:p>
            <a:pPr marL="0" lvl="0" indent="0" eaLnBrk="1" hangingPunct="1">
              <a:lnSpc>
                <a:spcPts val="3500"/>
              </a:lnSpc>
              <a:spcBef>
                <a:spcPct val="0"/>
              </a:spcBef>
              <a:buNone/>
            </a:pPr>
            <a:r>
              <a:rPr lang="en-US" altLang="en-US" sz="2400" b="1" dirty="0">
                <a:solidFill>
                  <a:srgbClr val="0000FF"/>
                </a:solidFill>
                <a:latin typeface="微软雅黑" panose="020B0503020204020204" pitchFamily="34" charset="-122"/>
                <a:ea typeface="微软雅黑" panose="020B0503020204020204" pitchFamily="34" charset="-122"/>
              </a:rPr>
              <a:t>(</a:t>
            </a:r>
            <a:r>
              <a:rPr lang="en-US" altLang="x-none" sz="2400" b="1" dirty="0">
                <a:solidFill>
                  <a:srgbClr val="0000FF"/>
                </a:solidFill>
                <a:latin typeface="微软雅黑" panose="020B0503020204020204" pitchFamily="34" charset="-122"/>
                <a:ea typeface="微软雅黑" panose="020B0503020204020204" pitchFamily="34" charset="-122"/>
              </a:rPr>
              <a:t>5</a:t>
            </a:r>
            <a:r>
              <a:rPr lang="en-US" altLang="en-US" sz="2400" b="1" dirty="0">
                <a:solidFill>
                  <a:srgbClr val="0000FF"/>
                </a:solidFill>
                <a:latin typeface="微软雅黑" panose="020B0503020204020204" pitchFamily="34" charset="-122"/>
                <a:ea typeface="微软雅黑" panose="020B0503020204020204" pitchFamily="34" charset="-122"/>
              </a:rPr>
              <a:t>) 技术复杂、设备复杂</a:t>
            </a:r>
            <a:endParaRPr lang="en-US" altLang="en-US" sz="2400" b="1" dirty="0">
              <a:solidFill>
                <a:srgbClr val="0000FF"/>
              </a:solidFill>
              <a:latin typeface="微软雅黑" panose="020B0503020204020204" pitchFamily="34" charset="-122"/>
              <a:ea typeface="微软雅黑" panose="020B0503020204020204" pitchFamily="34" charset="-122"/>
            </a:endParaRPr>
          </a:p>
        </p:txBody>
      </p:sp>
      <p:grpSp>
        <p:nvGrpSpPr>
          <p:cNvPr id="68613" name="组合 8"/>
          <p:cNvGrpSpPr/>
          <p:nvPr/>
        </p:nvGrpSpPr>
        <p:grpSpPr>
          <a:xfrm>
            <a:off x="6643688" y="347663"/>
            <a:ext cx="2071687" cy="785812"/>
            <a:chOff x="0" y="0"/>
            <a:chExt cx="2143125" cy="714380"/>
          </a:xfrm>
        </p:grpSpPr>
        <p:sp>
          <p:nvSpPr>
            <p:cNvPr id="68614" name="AutoShape 38"/>
            <p:cNvSpPr/>
            <p:nvPr/>
          </p:nvSpPr>
          <p:spPr>
            <a:xfrm>
              <a:off x="0" y="0"/>
              <a:ext cx="2143125" cy="714380"/>
            </a:xfrm>
            <a:prstGeom prst="wedgeRoundRectCallout">
              <a:avLst>
                <a:gd name="adj1" fmla="val -92074"/>
                <a:gd name="adj2" fmla="val 70282"/>
                <a:gd name="adj3" fmla="val 16667"/>
              </a:avLst>
            </a:prstGeom>
            <a:solidFill>
              <a:schemeClr val="accent1"/>
            </a:solidFill>
            <a:ln w="9525" cap="flat" cmpd="sng">
              <a:solidFill>
                <a:schemeClr val="tx1"/>
              </a:solidFill>
              <a:prstDash val="solid"/>
              <a:miter/>
              <a:headEnd type="none" w="med" len="med"/>
              <a:tailEnd type="none" w="med" len="med"/>
            </a:ln>
          </p:spPr>
          <p:txBody>
            <a:bodyPr/>
            <a:p>
              <a:pPr>
                <a:buFont typeface="Arial" panose="020B0604020202020204" pitchFamily="34" charset="0"/>
                <a:buNone/>
              </a:pPr>
              <a:endParaRPr lang="en-US" altLang="zh-CN" sz="2000" b="1" dirty="0">
                <a:solidFill>
                  <a:schemeClr val="tx2"/>
                </a:solidFill>
                <a:latin typeface="Comic Sans MS" panose="030F0702030302020204" pitchFamily="66" charset="0"/>
                <a:ea typeface="楷体_GB2312" pitchFamily="49" charset="-122"/>
              </a:endParaRPr>
            </a:p>
          </p:txBody>
        </p:sp>
        <p:graphicFrame>
          <p:nvGraphicFramePr>
            <p:cNvPr id="68610" name="对象 109573"/>
            <p:cNvGraphicFramePr/>
            <p:nvPr/>
          </p:nvGraphicFramePr>
          <p:xfrm>
            <a:off x="142876" y="71438"/>
            <a:ext cx="1809750" cy="571500"/>
          </p:xfrm>
          <a:graphic>
            <a:graphicData uri="http://schemas.openxmlformats.org/presentationml/2006/ole">
              <mc:AlternateContent xmlns:mc="http://schemas.openxmlformats.org/markup-compatibility/2006">
                <mc:Choice xmlns:v="urn:schemas-microsoft-com:vml" Requires="v">
                  <p:oleObj spid="_x0000_s3225" name="" r:id="rId1" imgW="1210945" imgH="382270" progId="Equation.DSMT4">
                    <p:embed/>
                  </p:oleObj>
                </mc:Choice>
                <mc:Fallback>
                  <p:oleObj name="" r:id="rId1" imgW="1210945" imgH="382270" progId="Equation.DSMT4">
                    <p:embed/>
                    <p:pic>
                      <p:nvPicPr>
                        <p:cNvPr id="0" name="图片 3224"/>
                        <p:cNvPicPr/>
                        <p:nvPr/>
                      </p:nvPicPr>
                      <p:blipFill>
                        <a:blip r:embed="rId2"/>
                        <a:stretch>
                          <a:fillRect/>
                        </a:stretch>
                      </p:blipFill>
                      <p:spPr>
                        <a:xfrm>
                          <a:off x="142876" y="71438"/>
                          <a:ext cx="1809750" cy="571500"/>
                        </a:xfrm>
                        <a:prstGeom prst="rect">
                          <a:avLst/>
                        </a:prstGeom>
                        <a:noFill/>
                        <a:ln w="38100">
                          <a:noFill/>
                          <a:miter/>
                        </a:ln>
                      </p:spPr>
                    </p:pic>
                  </p:oleObj>
                </mc:Fallback>
              </mc:AlternateContent>
            </a:graphicData>
          </a:graphic>
        </p:graphicFrame>
      </p:grpSp>
    </p:spTree>
  </p:cSld>
  <p:clrMapOvr>
    <a:masterClrMapping/>
  </p:clrMapOvr>
  <p:transition advClick="0">
    <p:blinds dir="vert"/>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8" name="标题 1"/>
          <p:cNvSpPr txBox="1"/>
          <p:nvPr/>
        </p:nvSpPr>
        <p:spPr>
          <a:xfrm>
            <a:off x="1357313" y="561975"/>
            <a:ext cx="7319962" cy="576263"/>
          </a:xfrm>
          <a:prstGeom prst="rect">
            <a:avLst/>
          </a:prstGeom>
          <a:noFill/>
          <a:ln w="9525">
            <a:noFill/>
          </a:ln>
        </p:spPr>
        <p:txBody>
          <a:bodyPr anchor="b"/>
          <a:p>
            <a:pPr eaLnBrk="0" hangingPunct="0">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三 每比特能量和单边噪声功率谱密度之比</a:t>
            </a:r>
            <a:r>
              <a:rPr lang="en-US" altLang="zh-CN" sz="2800" b="1" dirty="0">
                <a:solidFill>
                  <a:schemeClr val="tx2"/>
                </a:solidFill>
                <a:latin typeface="微软雅黑" panose="020B0503020204020204" pitchFamily="34" charset="-122"/>
                <a:ea typeface="微软雅黑" panose="020B0503020204020204" pitchFamily="34" charset="-122"/>
              </a:rPr>
              <a:t>r</a:t>
            </a:r>
            <a:r>
              <a:rPr lang="en-US" altLang="zh-CN" sz="2800" b="1" baseline="-25000" dirty="0">
                <a:solidFill>
                  <a:schemeClr val="tx2"/>
                </a:solidFill>
                <a:latin typeface="微软雅黑" panose="020B0503020204020204" pitchFamily="34" charset="-122"/>
                <a:ea typeface="微软雅黑" panose="020B0503020204020204" pitchFamily="34" charset="-122"/>
              </a:rPr>
              <a:t>b</a:t>
            </a:r>
            <a:endParaRPr lang="zh-CN" altLang="en-US" sz="2800" b="1" baseline="-25000" dirty="0">
              <a:solidFill>
                <a:schemeClr val="tx2"/>
              </a:solidFill>
              <a:latin typeface="微软雅黑" panose="020B0503020204020204" pitchFamily="34" charset="-122"/>
              <a:ea typeface="微软雅黑" panose="020B0503020204020204" pitchFamily="34" charset="-122"/>
            </a:endParaRPr>
          </a:p>
        </p:txBody>
      </p:sp>
      <p:sp>
        <p:nvSpPr>
          <p:cNvPr id="69639" name="内容占位符 2"/>
          <p:cNvSpPr txBox="1"/>
          <p:nvPr/>
        </p:nvSpPr>
        <p:spPr>
          <a:xfrm>
            <a:off x="406400" y="1381125"/>
            <a:ext cx="8112125" cy="5129213"/>
          </a:xfrm>
          <a:prstGeom prst="rect">
            <a:avLst/>
          </a:prstGeom>
          <a:noFill/>
          <a:ln w="9525">
            <a:noFill/>
          </a:ln>
        </p:spPr>
        <p:txBody>
          <a:bodyPr/>
          <a:p>
            <a:pPr eaLnBrk="0" hangingPunct="0">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多进制一个码元传输多个比特的信息，为得到相同的信噪比就要加大发送功率。由于误码率与信噪比</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有关，而</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是码元功率和噪声功率之比：                                                                                 </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lnSpc>
                <a:spcPct val="150000"/>
              </a:lnSpc>
              <a:buFont typeface="Arial" panose="020B0604020202020204" pitchFamily="34" charset="0"/>
              <a:buNone/>
            </a:pPr>
            <a:r>
              <a:rPr lang="en-US" altLang="zh-CN"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(7.</a:t>
            </a:r>
            <a:r>
              <a:rPr lang="en-US" altLang="zh-CN"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000" dirty="0">
              <a:latin typeface="微软雅黑" panose="020B0503020204020204" pitchFamily="34" charset="-122"/>
              <a:ea typeface="微软雅黑" panose="020B0503020204020204" pitchFamily="34" charset="-122"/>
            </a:endParaRPr>
          </a:p>
          <a:p>
            <a:pPr eaLnBrk="0" hangingPunct="0">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能量与功率的关系：</a:t>
            </a:r>
            <a:r>
              <a:rPr lang="en-US" altLang="zh-CN" sz="2000" dirty="0">
                <a:latin typeface="微软雅黑" panose="020B0503020204020204" pitchFamily="34" charset="-122"/>
                <a:ea typeface="微软雅黑" panose="020B0503020204020204" pitchFamily="34" charset="-122"/>
              </a:rPr>
              <a:t>P=E/T=EB</a:t>
            </a:r>
            <a:r>
              <a:rPr lang="zh-CN" altLang="en-US" sz="2000" dirty="0">
                <a:latin typeface="微软雅黑" panose="020B0503020204020204" pitchFamily="34" charset="-122"/>
                <a:ea typeface="微软雅黑" panose="020B0503020204020204" pitchFamily="34" charset="-122"/>
              </a:rPr>
              <a:t>，上式改写为：                     </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(7.</a:t>
            </a:r>
            <a:r>
              <a:rPr lang="en-US" altLang="zh-CN"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000" dirty="0">
              <a:latin typeface="微软雅黑" panose="020B0503020204020204" pitchFamily="34" charset="-122"/>
              <a:ea typeface="微软雅黑" panose="020B0503020204020204" pitchFamily="34" charset="-122"/>
            </a:endParaRPr>
          </a:p>
          <a:p>
            <a:pPr eaLnBrk="0" hangingPunct="0">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即码元能量和噪声单边功率谱密度</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之比。</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进制中一个码元能量为</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，包含信息</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比特，则：                                                       </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(7.</a:t>
            </a:r>
            <a:r>
              <a:rPr lang="en-US" altLang="zh-CN"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000" dirty="0">
              <a:latin typeface="微软雅黑" panose="020B0503020204020204" pitchFamily="34" charset="-122"/>
              <a:ea typeface="微软雅黑" panose="020B0503020204020204" pitchFamily="34" charset="-122"/>
            </a:endParaRPr>
          </a:p>
          <a:p>
            <a:pPr eaLnBrk="0" hangingPunct="0">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若码元能量</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平均分配给每个比特，</a:t>
            </a:r>
            <a:r>
              <a:rPr lang="zh-CN" altLang="en-US" sz="2000" b="1" dirty="0">
                <a:solidFill>
                  <a:srgbClr val="FF0000"/>
                </a:solidFill>
                <a:latin typeface="微软雅黑" panose="020B0503020204020204" pitchFamily="34" charset="-122"/>
                <a:ea typeface="微软雅黑" panose="020B0503020204020204" pitchFamily="34" charset="-122"/>
              </a:rPr>
              <a:t>每个比特的能量</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E</a:t>
            </a:r>
            <a:r>
              <a:rPr lang="en-US" altLang="zh-CN" sz="2000" baseline="-25000" dirty="0">
                <a:latin typeface="微软雅黑" panose="020B0503020204020204" pitchFamily="34" charset="-122"/>
                <a:ea typeface="微软雅黑" panose="020B0503020204020204" pitchFamily="34" charset="-122"/>
              </a:rPr>
              <a:t>b</a:t>
            </a:r>
            <a:r>
              <a:rPr lang="en-US" altLang="zh-CN" sz="2000" dirty="0">
                <a:latin typeface="微软雅黑" panose="020B0503020204020204" pitchFamily="34" charset="-122"/>
                <a:ea typeface="微软雅黑" panose="020B0503020204020204" pitchFamily="34" charset="-122"/>
              </a:rPr>
              <a:t>=E/k</a:t>
            </a:r>
            <a:r>
              <a:rPr lang="zh-CN" altLang="en-US" sz="2000" dirty="0">
                <a:latin typeface="微软雅黑" panose="020B0503020204020204" pitchFamily="34" charset="-122"/>
                <a:ea typeface="微软雅黑" panose="020B0503020204020204" pitchFamily="34" charset="-122"/>
              </a:rPr>
              <a:t>，故有：</a:t>
            </a:r>
            <a:endParaRPr lang="en-US" altLang="x-none" sz="2000" dirty="0">
              <a:latin typeface="微软雅黑" panose="020B0503020204020204" pitchFamily="34" charset="-122"/>
              <a:ea typeface="微软雅黑" panose="020B0503020204020204" pitchFamily="34" charset="-122"/>
            </a:endParaRPr>
          </a:p>
          <a:p>
            <a:pPr eaLnBrk="0" hangingPunct="0">
              <a:lnSpc>
                <a:spcPct val="150000"/>
              </a:lnSpc>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(7.</a:t>
            </a:r>
            <a:r>
              <a:rPr lang="en-US" altLang="zh-CN"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000" dirty="0">
              <a:latin typeface="微软雅黑" panose="020B0503020204020204" pitchFamily="34" charset="-122"/>
              <a:ea typeface="微软雅黑" panose="020B0503020204020204" pitchFamily="34" charset="-122"/>
            </a:endParaRPr>
          </a:p>
          <a:p>
            <a:pPr eaLnBrk="0" hangingPunct="0">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就是</a:t>
            </a:r>
            <a:r>
              <a:rPr lang="zh-CN" altLang="en-US" sz="2000" b="1" dirty="0">
                <a:solidFill>
                  <a:srgbClr val="0000CC"/>
                </a:solidFill>
                <a:latin typeface="微软雅黑" panose="020B0503020204020204" pitchFamily="34" charset="-122"/>
                <a:ea typeface="微软雅黑" panose="020B0503020204020204" pitchFamily="34" charset="-122"/>
              </a:rPr>
              <a:t>每比特的能量和噪声单边功率谱密度之比</a:t>
            </a:r>
            <a:r>
              <a:rPr lang="zh-CN" altLang="en-US" sz="2000" dirty="0">
                <a:latin typeface="微软雅黑" panose="020B0503020204020204" pitchFamily="34" charset="-122"/>
                <a:ea typeface="微软雅黑" panose="020B0503020204020204" pitchFamily="34" charset="-122"/>
              </a:rPr>
              <a:t>。可见多进制中</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减小，导致误码率增加。在研究不同</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值下的误码率，应采用</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为单位来比较不同体制的性能优劣</a:t>
            </a:r>
            <a:endParaRPr lang="zh-CN" altLang="en-US" sz="2000" dirty="0">
              <a:latin typeface="微软雅黑" panose="020B0503020204020204" pitchFamily="34" charset="-122"/>
              <a:ea typeface="微软雅黑" panose="020B0503020204020204" pitchFamily="34" charset="-122"/>
            </a:endParaRPr>
          </a:p>
        </p:txBody>
      </p:sp>
      <p:graphicFrame>
        <p:nvGraphicFramePr>
          <p:cNvPr id="69634" name="对象 110595"/>
          <p:cNvGraphicFramePr/>
          <p:nvPr/>
        </p:nvGraphicFramePr>
        <p:xfrm>
          <a:off x="1847850" y="2322513"/>
          <a:ext cx="1809750" cy="493712"/>
        </p:xfrm>
        <a:graphic>
          <a:graphicData uri="http://schemas.openxmlformats.org/presentationml/2006/ole">
            <mc:AlternateContent xmlns:mc="http://schemas.openxmlformats.org/markup-compatibility/2006">
              <mc:Choice xmlns:v="urn:schemas-microsoft-com:vml" Requires="v">
                <p:oleObj spid="_x0000_s3228" name="" r:id="rId1" imgW="940435" imgH="534035" progId="Equation.DSMT4">
                  <p:embed/>
                </p:oleObj>
              </mc:Choice>
              <mc:Fallback>
                <p:oleObj name="" r:id="rId1" imgW="940435" imgH="534035" progId="Equation.DSMT4">
                  <p:embed/>
                  <p:pic>
                    <p:nvPicPr>
                      <p:cNvPr id="0" name="图片 3227"/>
                      <p:cNvPicPr/>
                      <p:nvPr/>
                    </p:nvPicPr>
                    <p:blipFill>
                      <a:blip r:embed="rId2"/>
                      <a:stretch>
                        <a:fillRect/>
                      </a:stretch>
                    </p:blipFill>
                    <p:spPr>
                      <a:xfrm>
                        <a:off x="1847850" y="2322513"/>
                        <a:ext cx="1809750" cy="493712"/>
                      </a:xfrm>
                      <a:prstGeom prst="rect">
                        <a:avLst/>
                      </a:prstGeom>
                      <a:solidFill>
                        <a:srgbClr val="CCFFCC"/>
                      </a:solidFill>
                      <a:ln w="38100">
                        <a:noFill/>
                        <a:miter/>
                      </a:ln>
                    </p:spPr>
                  </p:pic>
                </p:oleObj>
              </mc:Fallback>
            </mc:AlternateContent>
          </a:graphicData>
        </a:graphic>
      </p:graphicFrame>
      <p:graphicFrame>
        <p:nvGraphicFramePr>
          <p:cNvPr id="69635" name="对象 110596"/>
          <p:cNvGraphicFramePr/>
          <p:nvPr/>
        </p:nvGraphicFramePr>
        <p:xfrm>
          <a:off x="5948363" y="2714625"/>
          <a:ext cx="841375" cy="546100"/>
        </p:xfrm>
        <a:graphic>
          <a:graphicData uri="http://schemas.openxmlformats.org/presentationml/2006/ole">
            <mc:AlternateContent xmlns:mc="http://schemas.openxmlformats.org/markup-compatibility/2006">
              <mc:Choice xmlns:v="urn:schemas-microsoft-com:vml" Requires="v">
                <p:oleObj spid="_x0000_s3224" name="" r:id="rId3" imgW="548005" imgH="344170" progId="Equation.DSMT4">
                  <p:embed/>
                </p:oleObj>
              </mc:Choice>
              <mc:Fallback>
                <p:oleObj name="" r:id="rId3" imgW="548005" imgH="344170" progId="Equation.DSMT4">
                  <p:embed/>
                  <p:pic>
                    <p:nvPicPr>
                      <p:cNvPr id="0" name="图片 3223"/>
                      <p:cNvPicPr/>
                      <p:nvPr/>
                    </p:nvPicPr>
                    <p:blipFill>
                      <a:blip r:embed="rId4"/>
                      <a:stretch>
                        <a:fillRect/>
                      </a:stretch>
                    </p:blipFill>
                    <p:spPr>
                      <a:xfrm>
                        <a:off x="5948363" y="2714625"/>
                        <a:ext cx="841375" cy="546100"/>
                      </a:xfrm>
                      <a:prstGeom prst="rect">
                        <a:avLst/>
                      </a:prstGeom>
                      <a:solidFill>
                        <a:srgbClr val="CCFFCC"/>
                      </a:solidFill>
                      <a:ln w="38100">
                        <a:noFill/>
                        <a:miter/>
                      </a:ln>
                    </p:spPr>
                  </p:pic>
                </p:oleObj>
              </mc:Fallback>
            </mc:AlternateContent>
          </a:graphicData>
        </a:graphic>
      </p:graphicFrame>
      <p:graphicFrame>
        <p:nvGraphicFramePr>
          <p:cNvPr id="69636" name="对象 110597"/>
          <p:cNvGraphicFramePr/>
          <p:nvPr/>
        </p:nvGraphicFramePr>
        <p:xfrm>
          <a:off x="3411538" y="3773488"/>
          <a:ext cx="1203325" cy="382587"/>
        </p:xfrm>
        <a:graphic>
          <a:graphicData uri="http://schemas.openxmlformats.org/presentationml/2006/ole">
            <mc:AlternateContent xmlns:mc="http://schemas.openxmlformats.org/markup-compatibility/2006">
              <mc:Choice xmlns:v="urn:schemas-microsoft-com:vml" Requires="v">
                <p:oleObj spid="_x0000_s3223" name="" r:id="rId5" imgW="713740" imgH="229235" progId="Equation.DSMT4">
                  <p:embed/>
                </p:oleObj>
              </mc:Choice>
              <mc:Fallback>
                <p:oleObj name="" r:id="rId5" imgW="713740" imgH="229235" progId="Equation.DSMT4">
                  <p:embed/>
                  <p:pic>
                    <p:nvPicPr>
                      <p:cNvPr id="0" name="图片 3222"/>
                      <p:cNvPicPr/>
                      <p:nvPr/>
                    </p:nvPicPr>
                    <p:blipFill>
                      <a:blip r:embed="rId6"/>
                      <a:stretch>
                        <a:fillRect/>
                      </a:stretch>
                    </p:blipFill>
                    <p:spPr>
                      <a:xfrm>
                        <a:off x="3411538" y="3773488"/>
                        <a:ext cx="1203325" cy="382587"/>
                      </a:xfrm>
                      <a:prstGeom prst="rect">
                        <a:avLst/>
                      </a:prstGeom>
                      <a:solidFill>
                        <a:srgbClr val="CCFFCC"/>
                      </a:solidFill>
                      <a:ln w="38100">
                        <a:noFill/>
                        <a:miter/>
                      </a:ln>
                    </p:spPr>
                  </p:pic>
                </p:oleObj>
              </mc:Fallback>
            </mc:AlternateContent>
          </a:graphicData>
        </a:graphic>
      </p:graphicFrame>
      <p:graphicFrame>
        <p:nvGraphicFramePr>
          <p:cNvPr id="69637" name="对象 110598"/>
          <p:cNvGraphicFramePr/>
          <p:nvPr/>
        </p:nvGraphicFramePr>
        <p:xfrm>
          <a:off x="1790700" y="4673600"/>
          <a:ext cx="2492375" cy="500063"/>
        </p:xfrm>
        <a:graphic>
          <a:graphicData uri="http://schemas.openxmlformats.org/presentationml/2006/ole">
            <mc:AlternateContent xmlns:mc="http://schemas.openxmlformats.org/markup-compatibility/2006">
              <mc:Choice xmlns:v="urn:schemas-microsoft-com:vml" Requires="v">
                <p:oleObj spid="_x0000_s3222" name="" r:id="rId7" imgW="1210945" imgH="433070" progId="Equation.DSMT4">
                  <p:embed/>
                </p:oleObj>
              </mc:Choice>
              <mc:Fallback>
                <p:oleObj name="" r:id="rId7" imgW="1210945" imgH="433070" progId="Equation.DSMT4">
                  <p:embed/>
                  <p:pic>
                    <p:nvPicPr>
                      <p:cNvPr id="0" name="图片 3221"/>
                      <p:cNvPicPr/>
                      <p:nvPr/>
                    </p:nvPicPr>
                    <p:blipFill>
                      <a:blip r:embed="rId8"/>
                      <a:stretch>
                        <a:fillRect/>
                      </a:stretch>
                    </p:blipFill>
                    <p:spPr>
                      <a:xfrm>
                        <a:off x="1790700" y="4673600"/>
                        <a:ext cx="2492375" cy="500063"/>
                      </a:xfrm>
                      <a:prstGeom prst="rect">
                        <a:avLst/>
                      </a:prstGeom>
                      <a:solidFill>
                        <a:srgbClr val="CCFFCC"/>
                      </a:solidFill>
                      <a:ln w="38100">
                        <a:noFill/>
                        <a:miter/>
                      </a:ln>
                    </p:spPr>
                  </p:pic>
                </p:oleObj>
              </mc:Fallback>
            </mc:AlternateContent>
          </a:graphicData>
        </a:graphic>
      </p:graphicFrame>
    </p:spTree>
  </p:cSld>
  <p:clrMapOvr>
    <a:masterClrMapping/>
  </p:clrMapOvr>
  <p:transition advClick="0">
    <p:blinds dir="vert"/>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9" name="Text Box 2"/>
          <p:cNvSpPr txBox="1"/>
          <p:nvPr/>
        </p:nvSpPr>
        <p:spPr>
          <a:xfrm>
            <a:off x="508000" y="1403350"/>
            <a:ext cx="8012113" cy="4806950"/>
          </a:xfrm>
          <a:prstGeom prst="rect">
            <a:avLst/>
          </a:prstGeom>
          <a:noFill/>
          <a:ln w="9525">
            <a:noFill/>
          </a:ln>
        </p:spPr>
        <p:txBody>
          <a:bodyPr>
            <a:spAutoFit/>
          </a:bodyPr>
          <a:p>
            <a:pPr algn="just">
              <a:lnSpc>
                <a:spcPct val="130000"/>
              </a:lnSpc>
              <a:spcBef>
                <a:spcPct val="30000"/>
              </a:spcBef>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一 多进制数字振幅调制</a:t>
            </a:r>
            <a:endParaRPr lang="zh-CN" altLang="en-US" sz="2800" b="1" dirty="0">
              <a:solidFill>
                <a:schemeClr val="tx2"/>
              </a:solidFill>
              <a:latin typeface="微软雅黑" panose="020B0503020204020204" pitchFamily="34" charset="-122"/>
              <a:ea typeface="微软雅黑" panose="020B0503020204020204" pitchFamily="34" charset="-122"/>
            </a:endParaRPr>
          </a:p>
          <a:p>
            <a:pPr algn="just">
              <a:lnSpc>
                <a:spcPct val="13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又称</a:t>
            </a:r>
            <a:r>
              <a:rPr lang="zh-CN" altLang="en-US" sz="2000" b="1" dirty="0">
                <a:solidFill>
                  <a:srgbClr val="0000CC"/>
                </a:solidFill>
                <a:latin typeface="微软雅黑" panose="020B0503020204020204" pitchFamily="34" charset="-122"/>
                <a:ea typeface="微软雅黑" panose="020B0503020204020204" pitchFamily="34" charset="-122"/>
              </a:rPr>
              <a:t>多电平调制</a:t>
            </a:r>
            <a:r>
              <a:rPr lang="zh-CN" altLang="en-US" sz="2000" dirty="0">
                <a:latin typeface="微软雅黑" panose="020B0503020204020204" pitchFamily="34" charset="-122"/>
                <a:ea typeface="微软雅黑" panose="020B0503020204020204" pitchFamily="34" charset="-122"/>
              </a:rPr>
              <a:t>，是二进制数字振幅键控方式的推广。</a:t>
            </a:r>
            <a:r>
              <a:rPr lang="en-US" altLang="zh-CN" sz="2000" dirty="0">
                <a:latin typeface="微软雅黑" panose="020B0503020204020204" pitchFamily="34" charset="-122"/>
                <a:ea typeface="微软雅黑" panose="020B0503020204020204" pitchFamily="34" charset="-122"/>
              </a:rPr>
              <a:t>MASK</a:t>
            </a:r>
            <a:r>
              <a:rPr lang="zh-CN" altLang="en-US" sz="2000" dirty="0">
                <a:latin typeface="微软雅黑" panose="020B0503020204020204" pitchFamily="34" charset="-122"/>
                <a:ea typeface="微软雅黑" panose="020B0503020204020204" pitchFamily="34" charset="-122"/>
              </a:rPr>
              <a:t>信号的载波幅度有</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种取值，在每个符号时间间隔</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内发送</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个幅度中的一种幅度的载波信号。</a:t>
            </a:r>
            <a:r>
              <a:rPr lang="en-US" altLang="zh-CN" sz="2000" dirty="0">
                <a:latin typeface="微软雅黑" panose="020B0503020204020204" pitchFamily="34" charset="-122"/>
                <a:ea typeface="微软雅黑" panose="020B0503020204020204" pitchFamily="34" charset="-122"/>
              </a:rPr>
              <a:t>MASK</a:t>
            </a:r>
            <a:r>
              <a:rPr lang="zh-CN" altLang="en-US" sz="2000" dirty="0">
                <a:latin typeface="微软雅黑" panose="020B0503020204020204" pitchFamily="34" charset="-122"/>
                <a:ea typeface="微软雅黑" panose="020B0503020204020204" pitchFamily="34" charset="-122"/>
              </a:rPr>
              <a:t>信号可表示为</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进制数字基带信号与正弦载波相乘的形式，其时域表达式为</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gn="just">
              <a:lnSpc>
                <a:spcPct val="130000"/>
              </a:lnSpc>
              <a:spcBef>
                <a:spcPct val="3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endParaRPr lang="en-US" altLang="x-none" sz="2000" dirty="0">
              <a:latin typeface="微软雅黑" panose="020B0503020204020204" pitchFamily="34" charset="-122"/>
              <a:ea typeface="微软雅黑" panose="020B0503020204020204" pitchFamily="34" charset="-122"/>
            </a:endParaRPr>
          </a:p>
          <a:p>
            <a:pPr algn="just">
              <a:lnSpc>
                <a:spcPct val="130000"/>
              </a:lnSpc>
              <a:spcBef>
                <a:spcPct val="3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                             </a:t>
            </a:r>
            <a:r>
              <a:rPr lang="en-US" altLang="zh-CN" sz="2000" dirty="0">
                <a:latin typeface="微软雅黑" panose="020B0503020204020204" pitchFamily="34" charset="-122"/>
                <a:ea typeface="微软雅黑" panose="020B0503020204020204" pitchFamily="34" charset="-122"/>
              </a:rPr>
              <a:t>(7.4-5)</a:t>
            </a:r>
            <a:endParaRPr lang="en-US" altLang="zh-CN" sz="2000" dirty="0">
              <a:latin typeface="微软雅黑" panose="020B0503020204020204" pitchFamily="34" charset="-122"/>
              <a:ea typeface="微软雅黑" panose="020B0503020204020204" pitchFamily="34" charset="-122"/>
            </a:endParaRPr>
          </a:p>
          <a:p>
            <a:pPr algn="just">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式中，</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为基带信号波形，</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为符号时间间隔，</a:t>
            </a:r>
            <a:r>
              <a:rPr lang="en-US" altLang="zh-CN" sz="2000" dirty="0">
                <a:latin typeface="微软雅黑" panose="020B0503020204020204" pitchFamily="34" charset="-122"/>
                <a:ea typeface="微软雅黑" panose="020B0503020204020204" pitchFamily="34" charset="-122"/>
              </a:rPr>
              <a:t>b</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为幅度值。</a:t>
            </a:r>
            <a:r>
              <a:rPr lang="en-US" altLang="zh-CN" sz="2000" dirty="0">
                <a:latin typeface="微软雅黑" panose="020B0503020204020204" pitchFamily="34" charset="-122"/>
                <a:ea typeface="微软雅黑" panose="020B0503020204020204" pitchFamily="34" charset="-122"/>
              </a:rPr>
              <a:t>b</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共有</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种取值，通常可选择为</a:t>
            </a:r>
            <a:r>
              <a:rPr lang="en-US" altLang="zh-CN" sz="2000" dirty="0">
                <a:latin typeface="微软雅黑" panose="020B0503020204020204" pitchFamily="34" charset="-122"/>
                <a:ea typeface="微软雅黑" panose="020B0503020204020204" pitchFamily="34" charset="-122"/>
              </a:rPr>
              <a:t>b</a:t>
            </a:r>
            <a:r>
              <a:rPr lang="en-US" altLang="zh-CN" sz="2000" baseline="-25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 1, …, M-1</a:t>
            </a: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种取值的出现概率分别为 </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，则：</a:t>
            </a:r>
            <a:endParaRPr lang="zh-CN" altLang="en-US" sz="2000" dirty="0">
              <a:latin typeface="微软雅黑" panose="020B0503020204020204" pitchFamily="34" charset="-122"/>
              <a:ea typeface="微软雅黑" panose="020B0503020204020204" pitchFamily="34" charset="-122"/>
            </a:endParaRPr>
          </a:p>
        </p:txBody>
      </p:sp>
      <p:graphicFrame>
        <p:nvGraphicFramePr>
          <p:cNvPr id="70658" name="内容占位符 111618"/>
          <p:cNvGraphicFramePr>
            <a:graphicFrameLocks noGrp="1"/>
          </p:cNvGraphicFramePr>
          <p:nvPr>
            <p:ph idx="1"/>
          </p:nvPr>
        </p:nvGraphicFramePr>
        <p:xfrm>
          <a:off x="1887538" y="3775075"/>
          <a:ext cx="4217987" cy="782638"/>
        </p:xfrm>
        <a:graphic>
          <a:graphicData uri="http://schemas.openxmlformats.org/presentationml/2006/ole">
            <mc:AlternateContent xmlns:mc="http://schemas.openxmlformats.org/markup-compatibility/2006">
              <mc:Choice xmlns:v="urn:schemas-microsoft-com:vml" Requires="v">
                <p:oleObj spid="_x0000_s3227" name="" r:id="rId1" imgW="2146300" imgH="457200" progId="Equation.DSMT4">
                  <p:embed/>
                </p:oleObj>
              </mc:Choice>
              <mc:Fallback>
                <p:oleObj name="" r:id="rId1" imgW="2146300" imgH="457200" progId="Equation.DSMT4">
                  <p:embed/>
                  <p:pic>
                    <p:nvPicPr>
                      <p:cNvPr id="0" name="图片 3226"/>
                      <p:cNvPicPr/>
                      <p:nvPr/>
                    </p:nvPicPr>
                    <p:blipFill>
                      <a:blip r:embed="rId2"/>
                      <a:stretch>
                        <a:fillRect/>
                      </a:stretch>
                    </p:blipFill>
                    <p:spPr>
                      <a:xfrm>
                        <a:off x="1887538" y="3775075"/>
                        <a:ext cx="4217987" cy="782638"/>
                      </a:xfrm>
                      <a:prstGeom prst="rect">
                        <a:avLst/>
                      </a:prstGeom>
                      <a:solidFill>
                        <a:srgbClr val="CCFFCC"/>
                      </a:solidFill>
                      <a:ln w="38100">
                        <a:miter/>
                      </a:ln>
                    </p:spPr>
                  </p:pic>
                </p:oleObj>
              </mc:Fallback>
            </mc:AlternateContent>
          </a:graphicData>
        </a:graphic>
      </p:graphicFrame>
      <p:sp>
        <p:nvSpPr>
          <p:cNvPr id="70660" name="Rectangle 8"/>
          <p:cNvSpPr/>
          <p:nvPr/>
        </p:nvSpPr>
        <p:spPr>
          <a:xfrm>
            <a:off x="1530350" y="611188"/>
            <a:ext cx="5443538" cy="549275"/>
          </a:xfrm>
          <a:prstGeom prst="rect">
            <a:avLst/>
          </a:prstGeom>
          <a:noFill/>
          <a:ln w="9525">
            <a:noFill/>
          </a:ln>
        </p:spPr>
        <p:txBody>
          <a:bodyPr wrap="none">
            <a:spAutoFit/>
          </a:bodyPr>
          <a:p>
            <a:pPr algn="ctr">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7.4.1 </a:t>
            </a:r>
            <a:r>
              <a:rPr lang="zh-CN" altLang="en-US" sz="2800" b="1" dirty="0">
                <a:solidFill>
                  <a:schemeClr val="tx2"/>
                </a:solidFill>
                <a:latin typeface="微软雅黑" panose="020B0503020204020204" pitchFamily="34" charset="-122"/>
                <a:ea typeface="微软雅黑" panose="020B0503020204020204" pitchFamily="34" charset="-122"/>
              </a:rPr>
              <a:t>多进制数字振幅调制</a:t>
            </a:r>
            <a:r>
              <a:rPr lang="en-US" altLang="zh-CN" sz="2800" b="1" dirty="0">
                <a:solidFill>
                  <a:schemeClr val="tx2"/>
                </a:solidFill>
                <a:latin typeface="微软雅黑" panose="020B0503020204020204" pitchFamily="34" charset="-122"/>
                <a:ea typeface="微软雅黑" panose="020B0503020204020204" pitchFamily="34" charset="-122"/>
              </a:rPr>
              <a:t>MASK</a:t>
            </a:r>
            <a:endParaRPr lang="en-US" altLang="zh-CN"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3" name="Text Box 8"/>
          <p:cNvSpPr txBox="1"/>
          <p:nvPr/>
        </p:nvSpPr>
        <p:spPr>
          <a:xfrm>
            <a:off x="550863" y="3463925"/>
            <a:ext cx="7853362" cy="2774950"/>
          </a:xfrm>
          <a:prstGeom prst="rect">
            <a:avLst/>
          </a:prstGeom>
          <a:noFill/>
          <a:ln w="9525">
            <a:noFill/>
          </a:ln>
        </p:spPr>
        <p:txBody>
          <a:bodyPr>
            <a:spAutoFit/>
          </a:bodyPr>
          <a:p>
            <a:pPr>
              <a:lnSpc>
                <a:spcPct val="14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且：</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M</a:t>
            </a:r>
            <a:r>
              <a:rPr lang="en-US" altLang="zh-CN" sz="2000" dirty="0">
                <a:latin typeface="微软雅黑" panose="020B0503020204020204" pitchFamily="34" charset="-122"/>
                <a:ea typeface="微软雅黑" panose="020B0503020204020204" pitchFamily="34" charset="-122"/>
              </a:rPr>
              <a:t>=1         </a:t>
            </a:r>
            <a:endParaRPr lang="en-US" altLang="zh-CN" sz="2000" dirty="0">
              <a:latin typeface="微软雅黑" panose="020B0503020204020204" pitchFamily="34" charset="-122"/>
              <a:ea typeface="微软雅黑" panose="020B0503020204020204" pitchFamily="34" charset="-122"/>
            </a:endParaRPr>
          </a:p>
          <a:p>
            <a:pPr>
              <a:lnSpc>
                <a:spcPct val="14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一种四进制数字振幅调制信号的时间波形如图 </a:t>
            </a:r>
            <a:r>
              <a:rPr lang="en-US" altLang="zh-CN" sz="2000" dirty="0">
                <a:latin typeface="微软雅黑" panose="020B0503020204020204" pitchFamily="34" charset="-122"/>
                <a:ea typeface="微软雅黑" panose="020B0503020204020204" pitchFamily="34" charset="-122"/>
              </a:rPr>
              <a:t>7.4-1 </a:t>
            </a:r>
            <a:r>
              <a:rPr lang="zh-CN" altLang="en-US" sz="2000" dirty="0">
                <a:latin typeface="微软雅黑" panose="020B0503020204020204" pitchFamily="34" charset="-122"/>
                <a:ea typeface="微软雅黑" panose="020B0503020204020204" pitchFamily="34" charset="-122"/>
              </a:rPr>
              <a:t>所示，从波形上可见：</a:t>
            </a:r>
            <a:r>
              <a:rPr lang="en-US" altLang="zh-CN" sz="2000" b="1" dirty="0">
                <a:solidFill>
                  <a:srgbClr val="0000CC"/>
                </a:solidFill>
                <a:latin typeface="微软雅黑" panose="020B0503020204020204" pitchFamily="34" charset="-122"/>
                <a:ea typeface="微软雅黑" panose="020B0503020204020204" pitchFamily="34" charset="-122"/>
              </a:rPr>
              <a:t>MASK</a:t>
            </a:r>
            <a:r>
              <a:rPr lang="zh-CN" altLang="en-US" sz="2000" b="1" dirty="0">
                <a:solidFill>
                  <a:srgbClr val="0000CC"/>
                </a:solidFill>
                <a:latin typeface="微软雅黑" panose="020B0503020204020204" pitchFamily="34" charset="-122"/>
                <a:ea typeface="微软雅黑" panose="020B0503020204020204" pitchFamily="34" charset="-122"/>
              </a:rPr>
              <a:t>信号波形可以用多个幅度不同的</a:t>
            </a:r>
            <a:r>
              <a:rPr lang="en-US" altLang="zh-CN" sz="2000" b="1" dirty="0">
                <a:solidFill>
                  <a:srgbClr val="0000CC"/>
                </a:solidFill>
                <a:latin typeface="微软雅黑" panose="020B0503020204020204" pitchFamily="34" charset="-122"/>
                <a:ea typeface="微软雅黑" panose="020B0503020204020204" pitchFamily="34" charset="-122"/>
              </a:rPr>
              <a:t>2ASK</a:t>
            </a:r>
            <a:r>
              <a:rPr lang="zh-CN" altLang="en-US" sz="2000" b="1" dirty="0">
                <a:solidFill>
                  <a:srgbClr val="0000CC"/>
                </a:solidFill>
                <a:latin typeface="微软雅黑" panose="020B0503020204020204" pitchFamily="34" charset="-122"/>
                <a:ea typeface="微软雅黑" panose="020B0503020204020204" pitchFamily="34" charset="-122"/>
              </a:rPr>
              <a:t>信号波形叠加来等效</a:t>
            </a:r>
            <a:endParaRPr lang="zh-CN" altLang="en-US" sz="2000" b="1" dirty="0">
              <a:solidFill>
                <a:srgbClr val="0000CC"/>
              </a:solidFill>
              <a:latin typeface="微软雅黑" panose="020B0503020204020204" pitchFamily="34" charset="-122"/>
              <a:ea typeface="微软雅黑" panose="020B0503020204020204" pitchFamily="34" charset="-122"/>
            </a:endParaRPr>
          </a:p>
          <a:p>
            <a:pPr>
              <a:lnSpc>
                <a:spcPct val="14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由式</a:t>
            </a:r>
            <a:r>
              <a:rPr lang="en-US" altLang="zh-CN" sz="2000" dirty="0">
                <a:latin typeface="微软雅黑" panose="020B0503020204020204" pitchFamily="34" charset="-122"/>
                <a:ea typeface="微软雅黑" panose="020B0503020204020204" pitchFamily="34" charset="-122"/>
              </a:rPr>
              <a:t>(7.4-5)</a:t>
            </a:r>
            <a:r>
              <a:rPr lang="zh-CN" altLang="en-US" sz="2000" dirty="0">
                <a:latin typeface="微软雅黑" panose="020B0503020204020204" pitchFamily="34" charset="-122"/>
                <a:ea typeface="微软雅黑" panose="020B0503020204020204" pitchFamily="34" charset="-122"/>
              </a:rPr>
              <a:t>可以看出，</a:t>
            </a:r>
            <a:r>
              <a:rPr lang="en-US" altLang="zh-CN" sz="2000" b="1" dirty="0">
                <a:solidFill>
                  <a:srgbClr val="0000CC"/>
                </a:solidFill>
                <a:latin typeface="微软雅黑" panose="020B0503020204020204" pitchFamily="34" charset="-122"/>
                <a:ea typeface="微软雅黑" panose="020B0503020204020204" pitchFamily="34" charset="-122"/>
              </a:rPr>
              <a:t>MASK</a:t>
            </a:r>
            <a:r>
              <a:rPr lang="zh-CN" altLang="en-US" sz="2000" b="1" dirty="0">
                <a:solidFill>
                  <a:srgbClr val="0000CC"/>
                </a:solidFill>
                <a:latin typeface="微软雅黑" panose="020B0503020204020204" pitchFamily="34" charset="-122"/>
                <a:ea typeface="微软雅黑" panose="020B0503020204020204" pitchFamily="34" charset="-122"/>
              </a:rPr>
              <a:t>信号的功率谱与</a:t>
            </a:r>
            <a:r>
              <a:rPr lang="en-US" altLang="zh-CN" sz="2000" b="1" dirty="0">
                <a:solidFill>
                  <a:srgbClr val="0000CC"/>
                </a:solidFill>
                <a:latin typeface="微软雅黑" panose="020B0503020204020204" pitchFamily="34" charset="-122"/>
                <a:ea typeface="微软雅黑" panose="020B0503020204020204" pitchFamily="34" charset="-122"/>
              </a:rPr>
              <a:t>2ASK</a:t>
            </a:r>
            <a:r>
              <a:rPr lang="zh-CN" altLang="en-US" sz="2000" b="1" dirty="0">
                <a:solidFill>
                  <a:srgbClr val="0000CC"/>
                </a:solidFill>
                <a:latin typeface="微软雅黑" panose="020B0503020204020204" pitchFamily="34" charset="-122"/>
                <a:ea typeface="微软雅黑" panose="020B0503020204020204" pitchFamily="34" charset="-122"/>
              </a:rPr>
              <a:t>信号具有相似的形式</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graphicFrame>
        <p:nvGraphicFramePr>
          <p:cNvPr id="71682" name="内容占位符 112643"/>
          <p:cNvGraphicFramePr>
            <a:graphicFrameLocks noGrp="1"/>
          </p:cNvGraphicFramePr>
          <p:nvPr>
            <p:ph idx="1"/>
          </p:nvPr>
        </p:nvGraphicFramePr>
        <p:xfrm>
          <a:off x="2555875" y="1397000"/>
          <a:ext cx="3294063" cy="1985963"/>
        </p:xfrm>
        <a:graphic>
          <a:graphicData uri="http://schemas.openxmlformats.org/presentationml/2006/ole">
            <mc:AlternateContent xmlns:mc="http://schemas.openxmlformats.org/markup-compatibility/2006">
              <mc:Choice xmlns:v="urn:schemas-microsoft-com:vml" Requires="v">
                <p:oleObj spid="_x0000_s3226" name="" r:id="rId1" imgW="1511935" imgH="1169035" progId="Equation.DSMT4">
                  <p:embed/>
                </p:oleObj>
              </mc:Choice>
              <mc:Fallback>
                <p:oleObj name="" r:id="rId1" imgW="1511935" imgH="1169035" progId="Equation.DSMT4">
                  <p:embed/>
                  <p:pic>
                    <p:nvPicPr>
                      <p:cNvPr id="0" name="图片 3225"/>
                      <p:cNvPicPr/>
                      <p:nvPr/>
                    </p:nvPicPr>
                    <p:blipFill>
                      <a:blip r:embed="rId2"/>
                      <a:stretch>
                        <a:fillRect/>
                      </a:stretch>
                    </p:blipFill>
                    <p:spPr>
                      <a:xfrm>
                        <a:off x="2555875" y="1397000"/>
                        <a:ext cx="3294063" cy="1985963"/>
                      </a:xfrm>
                      <a:prstGeom prst="rect">
                        <a:avLst/>
                      </a:prstGeom>
                      <a:noFill/>
                      <a:ln w="38100">
                        <a:miter/>
                      </a:ln>
                    </p:spPr>
                  </p:pic>
                </p:oleObj>
              </mc:Fallback>
            </mc:AlternateContent>
          </a:graphicData>
        </a:graphic>
      </p:graphicFrame>
      <p:sp>
        <p:nvSpPr>
          <p:cNvPr id="71684" name="矩形 4"/>
          <p:cNvSpPr/>
          <p:nvPr/>
        </p:nvSpPr>
        <p:spPr>
          <a:xfrm>
            <a:off x="6997700" y="2378075"/>
            <a:ext cx="1019175" cy="400050"/>
          </a:xfrm>
          <a:prstGeom prst="rect">
            <a:avLst/>
          </a:prstGeom>
          <a:noFill/>
          <a:ln w="9525">
            <a:noFill/>
          </a:ln>
        </p:spPr>
        <p:txBody>
          <a:bodyPr>
            <a:spAutoFit/>
          </a:bodyPr>
          <a:p>
            <a:pPr>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(7.4-6)</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7" name="Text Box 2"/>
          <p:cNvSpPr txBox="1"/>
          <p:nvPr/>
        </p:nvSpPr>
        <p:spPr>
          <a:xfrm>
            <a:off x="1643063" y="5562600"/>
            <a:ext cx="5929312" cy="419100"/>
          </a:xfrm>
          <a:prstGeom prst="rect">
            <a:avLst/>
          </a:prstGeom>
          <a:noFill/>
          <a:ln w="9525">
            <a:noFill/>
          </a:ln>
        </p:spPr>
        <p:txBody>
          <a:bodyPr>
            <a:spAutoFit/>
          </a:bodyPr>
          <a:p>
            <a:pPr>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7.4-1 </a:t>
            </a:r>
            <a:r>
              <a:rPr lang="zh-CN" altLang="en-US" sz="2000" b="1" dirty="0">
                <a:solidFill>
                  <a:schemeClr val="tx2"/>
                </a:solidFill>
                <a:latin typeface="微软雅黑" panose="020B0503020204020204" pitchFamily="34" charset="-122"/>
                <a:ea typeface="微软雅黑" panose="020B0503020204020204" pitchFamily="34" charset="-122"/>
              </a:rPr>
              <a:t>多进制数字振幅调制信号的时间波形</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72706" name="Object 3"/>
          <p:cNvGraphicFramePr/>
          <p:nvPr/>
        </p:nvGraphicFramePr>
        <p:xfrm>
          <a:off x="1692275" y="1906588"/>
          <a:ext cx="5903913" cy="3263900"/>
        </p:xfrm>
        <a:graphic>
          <a:graphicData uri="http://schemas.openxmlformats.org/presentationml/2006/ole">
            <mc:AlternateContent xmlns:mc="http://schemas.openxmlformats.org/markup-compatibility/2006">
              <mc:Choice xmlns:v="urn:schemas-microsoft-com:vml" Requires="v">
                <p:oleObj spid="_x0000_s3229" name="" r:id="rId1" imgW="2804160" imgH="1935480" progId="Visio.Drawing.11">
                  <p:embed/>
                </p:oleObj>
              </mc:Choice>
              <mc:Fallback>
                <p:oleObj name="" r:id="rId1" imgW="2804160" imgH="1935480" progId="Visio.Drawing.11">
                  <p:embed/>
                  <p:pic>
                    <p:nvPicPr>
                      <p:cNvPr id="0" name="图片 3228"/>
                      <p:cNvPicPr/>
                      <p:nvPr/>
                    </p:nvPicPr>
                    <p:blipFill>
                      <a:blip r:embed="rId2"/>
                      <a:stretch>
                        <a:fillRect/>
                      </a:stretch>
                    </p:blipFill>
                    <p:spPr>
                      <a:xfrm>
                        <a:off x="1692275" y="1906588"/>
                        <a:ext cx="5903913" cy="3263900"/>
                      </a:xfrm>
                      <a:prstGeom prst="rect">
                        <a:avLst/>
                      </a:prstGeom>
                      <a:noFill/>
                      <a:ln w="38100">
                        <a:noFill/>
                        <a:miter/>
                      </a:ln>
                    </p:spPr>
                  </p:pic>
                </p:oleObj>
              </mc:Fallback>
            </mc:AlternateContent>
          </a:graphicData>
        </a:graphic>
      </p:graphicFrame>
    </p:spTree>
  </p:cSld>
  <p:clrMapOvr>
    <a:masterClrMapping/>
  </p:clrMapOvr>
  <p:transition advClick="0">
    <p:blinds dir="vert"/>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2"/>
          <p:cNvSpPr>
            <a:spLocks noGrp="1"/>
          </p:cNvSpPr>
          <p:nvPr>
            <p:ph type="title"/>
          </p:nvPr>
        </p:nvSpPr>
        <p:spPr>
          <a:xfrm>
            <a:off x="1404938" y="611188"/>
            <a:ext cx="3024187" cy="576262"/>
          </a:xfrm>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二 调制方式</a:t>
            </a:r>
            <a:endParaRPr lang="zh-CN" altLang="en-US" sz="2800" dirty="0">
              <a:latin typeface="微软雅黑" panose="020B0503020204020204" pitchFamily="34" charset="-122"/>
              <a:ea typeface="微软雅黑" panose="020B0503020204020204" pitchFamily="34" charset="-122"/>
            </a:endParaRPr>
          </a:p>
        </p:txBody>
      </p:sp>
      <p:sp>
        <p:nvSpPr>
          <p:cNvPr id="134147" name="Rectangle 3"/>
          <p:cNvSpPr>
            <a:spLocks noGrp="1"/>
          </p:cNvSpPr>
          <p:nvPr>
            <p:ph type="body" sz="half"/>
          </p:nvPr>
        </p:nvSpPr>
        <p:spPr>
          <a:xfrm>
            <a:off x="522288" y="1403350"/>
            <a:ext cx="7851775" cy="1016000"/>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marL="0" lv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MASK</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调制方式相同，不同的只是基带信号由二电平变为多电平，然后再去调制，原理框图如图</a:t>
            </a:r>
            <a:r>
              <a:rPr lang="en-US" altLang="zh-CN" sz="2000" dirty="0">
                <a:latin typeface="微软雅黑" panose="020B0503020204020204" pitchFamily="34" charset="-122"/>
                <a:ea typeface="微软雅黑" panose="020B0503020204020204" pitchFamily="34" charset="-122"/>
              </a:rPr>
              <a:t>7.4-2</a:t>
            </a:r>
            <a:r>
              <a:rPr lang="zh-CN" altLang="en-US" sz="2000" dirty="0">
                <a:latin typeface="微软雅黑" panose="020B0503020204020204" pitchFamily="34" charset="-122"/>
                <a:ea typeface="微软雅黑" panose="020B0503020204020204" pitchFamily="34" charset="-122"/>
              </a:rPr>
              <a:t>所示</a:t>
            </a:r>
            <a:endParaRPr lang="zh-CN" altLang="en-US" sz="2000" dirty="0">
              <a:latin typeface="微软雅黑" panose="020B0503020204020204" pitchFamily="34" charset="-122"/>
              <a:ea typeface="微软雅黑" panose="020B0503020204020204" pitchFamily="34" charset="-122"/>
            </a:endParaRPr>
          </a:p>
        </p:txBody>
      </p:sp>
      <p:grpSp>
        <p:nvGrpSpPr>
          <p:cNvPr id="134148" name="Group 13"/>
          <p:cNvGrpSpPr/>
          <p:nvPr/>
        </p:nvGrpSpPr>
        <p:grpSpPr>
          <a:xfrm>
            <a:off x="1285875" y="2563813"/>
            <a:ext cx="6124575" cy="1296987"/>
            <a:chOff x="0" y="0"/>
            <a:chExt cx="3584" cy="817"/>
          </a:xfrm>
        </p:grpSpPr>
        <p:sp>
          <p:nvSpPr>
            <p:cNvPr id="134171" name="Rectangle 4"/>
            <p:cNvSpPr/>
            <p:nvPr/>
          </p:nvSpPr>
          <p:spPr>
            <a:xfrm>
              <a:off x="454" y="181"/>
              <a:ext cx="1043"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b="1" dirty="0">
                  <a:solidFill>
                    <a:srgbClr val="0000FF"/>
                  </a:solidFill>
                  <a:latin typeface="Comic Sans MS" panose="030F0702030302020204" pitchFamily="66" charset="0"/>
                  <a:ea typeface="微软雅黑" panose="020B0503020204020204" pitchFamily="34" charset="-122"/>
                </a:rPr>
                <a:t>电平转换器</a:t>
              </a:r>
              <a:endParaRPr lang="zh-CN" altLang="en-US" sz="2000" b="1" dirty="0">
                <a:solidFill>
                  <a:srgbClr val="0000FF"/>
                </a:solidFill>
                <a:latin typeface="Comic Sans MS" panose="030F0702030302020204" pitchFamily="66" charset="0"/>
                <a:ea typeface="微软雅黑" panose="020B0503020204020204" pitchFamily="34" charset="-122"/>
              </a:endParaRPr>
            </a:p>
          </p:txBody>
        </p:sp>
        <p:sp>
          <p:nvSpPr>
            <p:cNvPr id="134172" name="Rectangle 5"/>
            <p:cNvSpPr/>
            <p:nvPr/>
          </p:nvSpPr>
          <p:spPr>
            <a:xfrm>
              <a:off x="1951" y="181"/>
              <a:ext cx="771"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b="1" dirty="0">
                  <a:solidFill>
                    <a:srgbClr val="0000FF"/>
                  </a:solidFill>
                  <a:latin typeface="Comic Sans MS" panose="030F0702030302020204" pitchFamily="66" charset="0"/>
                  <a:ea typeface="微软雅黑" panose="020B0503020204020204" pitchFamily="34" charset="-122"/>
                </a:rPr>
                <a:t>乘法器</a:t>
              </a:r>
              <a:endParaRPr lang="zh-CN" altLang="en-US" sz="2000" b="1" dirty="0">
                <a:solidFill>
                  <a:srgbClr val="0000FF"/>
                </a:solidFill>
                <a:latin typeface="Comic Sans MS" panose="030F0702030302020204" pitchFamily="66" charset="0"/>
                <a:ea typeface="微软雅黑" panose="020B0503020204020204" pitchFamily="34" charset="-122"/>
              </a:endParaRPr>
            </a:p>
          </p:txBody>
        </p:sp>
        <p:sp>
          <p:nvSpPr>
            <p:cNvPr id="134173" name="Line 6"/>
            <p:cNvSpPr/>
            <p:nvPr/>
          </p:nvSpPr>
          <p:spPr>
            <a:xfrm>
              <a:off x="0" y="317"/>
              <a:ext cx="453" cy="0"/>
            </a:xfrm>
            <a:prstGeom prst="line">
              <a:avLst/>
            </a:prstGeom>
            <a:ln w="28575" cap="flat" cmpd="sng">
              <a:solidFill>
                <a:srgbClr val="0000FF"/>
              </a:solidFill>
              <a:prstDash val="solid"/>
              <a:headEnd type="none" w="med" len="med"/>
              <a:tailEnd type="triangle" w="med" len="med"/>
            </a:ln>
          </p:spPr>
        </p:sp>
        <p:sp>
          <p:nvSpPr>
            <p:cNvPr id="134174" name="Line 7"/>
            <p:cNvSpPr/>
            <p:nvPr/>
          </p:nvSpPr>
          <p:spPr>
            <a:xfrm>
              <a:off x="1497" y="317"/>
              <a:ext cx="453" cy="0"/>
            </a:xfrm>
            <a:prstGeom prst="line">
              <a:avLst/>
            </a:prstGeom>
            <a:ln w="28575" cap="flat" cmpd="sng">
              <a:solidFill>
                <a:srgbClr val="0000FF"/>
              </a:solidFill>
              <a:prstDash val="solid"/>
              <a:headEnd type="none" w="med" len="med"/>
              <a:tailEnd type="triangle" w="med" len="med"/>
            </a:ln>
          </p:spPr>
        </p:sp>
        <p:sp>
          <p:nvSpPr>
            <p:cNvPr id="134175" name="Line 8"/>
            <p:cNvSpPr/>
            <p:nvPr/>
          </p:nvSpPr>
          <p:spPr>
            <a:xfrm>
              <a:off x="2722" y="317"/>
              <a:ext cx="453" cy="0"/>
            </a:xfrm>
            <a:prstGeom prst="line">
              <a:avLst/>
            </a:prstGeom>
            <a:ln w="28575" cap="flat" cmpd="sng">
              <a:solidFill>
                <a:srgbClr val="0000FF"/>
              </a:solidFill>
              <a:prstDash val="solid"/>
              <a:headEnd type="none" w="med" len="med"/>
              <a:tailEnd type="triangle" w="med" len="med"/>
            </a:ln>
          </p:spPr>
        </p:sp>
        <p:sp>
          <p:nvSpPr>
            <p:cNvPr id="134176" name="Line 9"/>
            <p:cNvSpPr/>
            <p:nvPr/>
          </p:nvSpPr>
          <p:spPr>
            <a:xfrm flipV="1">
              <a:off x="2314" y="499"/>
              <a:ext cx="0" cy="317"/>
            </a:xfrm>
            <a:prstGeom prst="line">
              <a:avLst/>
            </a:prstGeom>
            <a:ln w="28575" cap="flat" cmpd="sng">
              <a:solidFill>
                <a:srgbClr val="0000FF"/>
              </a:solidFill>
              <a:prstDash val="solid"/>
              <a:headEnd type="none" w="med" len="med"/>
              <a:tailEnd type="triangle" w="med" len="med"/>
            </a:ln>
          </p:spPr>
        </p:sp>
        <p:sp>
          <p:nvSpPr>
            <p:cNvPr id="134177" name="Rectangle 10"/>
            <p:cNvSpPr/>
            <p:nvPr/>
          </p:nvSpPr>
          <p:spPr>
            <a:xfrm>
              <a:off x="46" y="45"/>
              <a:ext cx="272" cy="227"/>
            </a:xfrm>
            <a:prstGeom prst="rect">
              <a:avLst/>
            </a:prstGeom>
            <a:solidFill>
              <a:srgbClr val="00FFFF"/>
            </a:solidFill>
            <a:ln w="9525">
              <a:noFill/>
            </a:ln>
          </p:spPr>
          <p:txBody>
            <a:bodyPr wrap="none" anchor="ctr"/>
            <a:p>
              <a:pPr algn="ctr">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S(t)</a:t>
              </a:r>
              <a:endParaRPr lang="en-US" altLang="zh-CN" sz="2000" dirty="0">
                <a:latin typeface="微软雅黑" panose="020B0503020204020204" pitchFamily="34" charset="-122"/>
                <a:ea typeface="微软雅黑" panose="020B0503020204020204" pitchFamily="34" charset="-122"/>
              </a:endParaRPr>
            </a:p>
          </p:txBody>
        </p:sp>
        <p:sp>
          <p:nvSpPr>
            <p:cNvPr id="134178" name="Rectangle 11"/>
            <p:cNvSpPr/>
            <p:nvPr/>
          </p:nvSpPr>
          <p:spPr>
            <a:xfrm>
              <a:off x="2404" y="590"/>
              <a:ext cx="635" cy="227"/>
            </a:xfrm>
            <a:prstGeom prst="rect">
              <a:avLst/>
            </a:prstGeom>
            <a:solidFill>
              <a:srgbClr val="00FFFF"/>
            </a:solidFill>
            <a:ln w="9525">
              <a:noFill/>
            </a:ln>
          </p:spPr>
          <p:txBody>
            <a:bodyPr wrap="none" anchor="ctr"/>
            <a:p>
              <a:pPr algn="ctr">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cos</a:t>
              </a:r>
              <a:r>
                <a:rPr lang="el-GR" altLang="en-US" sz="2000" dirty="0">
                  <a:latin typeface="微软雅黑" panose="020B0503020204020204" pitchFamily="34" charset="-122"/>
                  <a:ea typeface="微软雅黑" panose="020B0503020204020204" pitchFamily="34" charset="-122"/>
                </a:rPr>
                <a:t>ω</a:t>
              </a:r>
              <a:r>
                <a:rPr lang="en-US" altLang="zh-CN" sz="2000" baseline="-25000" dirty="0">
                  <a:latin typeface="微软雅黑" panose="020B0503020204020204" pitchFamily="34" charset="-122"/>
                  <a:ea typeface="微软雅黑" panose="020B0503020204020204" pitchFamily="34" charset="-122"/>
                </a:rPr>
                <a:t>c</a:t>
              </a:r>
              <a:r>
                <a:rPr lang="en-US" altLang="zh-CN" sz="2000" dirty="0">
                  <a:latin typeface="微软雅黑" panose="020B0503020204020204" pitchFamily="34" charset="-122"/>
                  <a:ea typeface="微软雅黑" panose="020B0503020204020204" pitchFamily="34" charset="-122"/>
                </a:rPr>
                <a:t>t</a:t>
              </a:r>
              <a:endParaRPr lang="en-US" altLang="zh-CN" sz="2000" dirty="0">
                <a:latin typeface="微软雅黑" panose="020B0503020204020204" pitchFamily="34" charset="-122"/>
                <a:ea typeface="微软雅黑" panose="020B0503020204020204" pitchFamily="34" charset="-122"/>
              </a:endParaRPr>
            </a:p>
          </p:txBody>
        </p:sp>
        <p:sp>
          <p:nvSpPr>
            <p:cNvPr id="134179" name="Rectangle 12"/>
            <p:cNvSpPr/>
            <p:nvPr/>
          </p:nvSpPr>
          <p:spPr>
            <a:xfrm>
              <a:off x="2949" y="0"/>
              <a:ext cx="635" cy="227"/>
            </a:xfrm>
            <a:prstGeom prst="rect">
              <a:avLst/>
            </a:prstGeom>
            <a:solidFill>
              <a:srgbClr val="00FFFF"/>
            </a:solidFill>
            <a:ln w="9525">
              <a:noFill/>
            </a:ln>
          </p:spPr>
          <p:txBody>
            <a:bodyPr wrap="none" anchor="ctr"/>
            <a:p>
              <a:pPr algn="ctr">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e</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(t)</a:t>
              </a:r>
              <a:endParaRPr lang="en-US" altLang="zh-CN" sz="2000" dirty="0">
                <a:latin typeface="微软雅黑" panose="020B0503020204020204" pitchFamily="34" charset="-122"/>
                <a:ea typeface="微软雅黑" panose="020B0503020204020204" pitchFamily="34" charset="-122"/>
              </a:endParaRPr>
            </a:p>
          </p:txBody>
        </p:sp>
      </p:grpSp>
      <p:graphicFrame>
        <p:nvGraphicFramePr>
          <p:cNvPr id="134149" name="内容占位符 134148"/>
          <p:cNvGraphicFramePr/>
          <p:nvPr>
            <p:ph sz="half"/>
          </p:nvPr>
        </p:nvGraphicFramePr>
        <p:xfrm>
          <a:off x="4572000" y="4062413"/>
          <a:ext cx="3095625" cy="2108200"/>
        </p:xfrm>
        <a:graphic>
          <a:graphicData uri="http://schemas.openxmlformats.org/drawingml/2006/table">
            <a:tbl>
              <a:tblPr/>
              <a:tblGrid>
                <a:gridCol w="1512888"/>
                <a:gridCol w="1582737"/>
              </a:tblGrid>
              <a:tr h="43497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zh-CN" altLang="en-US" sz="2000" b="1" dirty="0">
                          <a:solidFill>
                            <a:srgbClr val="0000FF"/>
                          </a:solidFill>
                          <a:latin typeface="Comic Sans MS" panose="030F0702030302020204" pitchFamily="66" charset="0"/>
                          <a:ea typeface="微软雅黑" panose="020B0503020204020204" pitchFamily="34" charset="-122"/>
                        </a:rPr>
                        <a:t>二进制代码</a:t>
                      </a:r>
                      <a:endParaRPr lang="zh-CN" altLang="en-US" sz="2000" b="1" dirty="0">
                        <a:solidFill>
                          <a:srgbClr val="0000FF"/>
                        </a:solidFill>
                        <a:latin typeface="Comic Sans MS" panose="030F0702030302020204" pitchFamily="66" charset="0"/>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zh-CN" altLang="en-US" sz="2000" b="1" dirty="0">
                          <a:solidFill>
                            <a:srgbClr val="0000FF"/>
                          </a:solidFill>
                          <a:latin typeface="Comic Sans MS" panose="030F0702030302020204" pitchFamily="66" charset="0"/>
                          <a:ea typeface="微软雅黑" panose="020B0503020204020204" pitchFamily="34" charset="-122"/>
                        </a:rPr>
                        <a:t>四进制代码</a:t>
                      </a:r>
                      <a:endParaRPr lang="zh-CN" altLang="en-US" sz="2000" b="1" dirty="0">
                        <a:solidFill>
                          <a:srgbClr val="0000FF"/>
                        </a:solidFill>
                        <a:latin typeface="Comic Sans MS" panose="030F0702030302020204" pitchFamily="66" charset="0"/>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solidFill>
                  </a:tcPr>
                </a:tc>
              </a:tr>
              <a:tr h="41751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0  0</a:t>
                      </a:r>
                      <a:endParaRPr lang="en-US" altLang="x-none"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0</a:t>
                      </a:r>
                      <a:endParaRPr lang="en-US" altLang="x-none"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solidFill>
                  </a:tcPr>
                </a:tc>
              </a:tr>
              <a:tr h="41751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0  1</a:t>
                      </a:r>
                      <a:endParaRPr lang="en-US" altLang="x-none"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1</a:t>
                      </a:r>
                      <a:endParaRPr lang="en-US" altLang="x-none"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solidFill>
                  </a:tcPr>
                </a:tc>
              </a:tr>
              <a:tr h="4191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1  0</a:t>
                      </a:r>
                      <a:endParaRPr lang="en-US" altLang="x-none"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2</a:t>
                      </a:r>
                      <a:endParaRPr lang="en-US" altLang="x-none"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8B7AE"/>
                    </a:solidFill>
                  </a:tcPr>
                </a:tc>
              </a:tr>
              <a:tr h="4191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1  1</a:t>
                      </a:r>
                      <a:endParaRPr lang="en-US" altLang="x-none" sz="2000"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8B7AE"/>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3</a:t>
                      </a:r>
                      <a:endParaRPr lang="en-US" altLang="x-none" sz="2000"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8B7AE"/>
                    </a:solidFill>
                  </a:tcPr>
                </a:tc>
              </a:tr>
            </a:tbl>
          </a:graphicData>
        </a:graphic>
      </p:graphicFrame>
      <p:sp>
        <p:nvSpPr>
          <p:cNvPr id="134169" name="Rectangle 80"/>
          <p:cNvSpPr/>
          <p:nvPr/>
        </p:nvSpPr>
        <p:spPr>
          <a:xfrm>
            <a:off x="2459038" y="6227763"/>
            <a:ext cx="3548062"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7.4-2  MASK</a:t>
            </a:r>
            <a:r>
              <a:rPr lang="zh-CN" altLang="en-US" sz="2000" b="1" dirty="0">
                <a:solidFill>
                  <a:schemeClr val="tx2"/>
                </a:solidFill>
                <a:latin typeface="微软雅黑" panose="020B0503020204020204" pitchFamily="34" charset="-122"/>
                <a:ea typeface="微软雅黑" panose="020B0503020204020204" pitchFamily="34" charset="-122"/>
              </a:rPr>
              <a:t>调制原理框图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34170" name="圆角矩形标注 16"/>
          <p:cNvSpPr/>
          <p:nvPr/>
        </p:nvSpPr>
        <p:spPr>
          <a:xfrm>
            <a:off x="928688" y="4776788"/>
            <a:ext cx="2428875" cy="428625"/>
          </a:xfrm>
          <a:prstGeom prst="wedgeRoundRectCallout">
            <a:avLst>
              <a:gd name="adj1" fmla="val 87153"/>
              <a:gd name="adj2" fmla="val 174778"/>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电平转换器功能？</a:t>
            </a:r>
            <a:endParaRPr lang="zh-CN" altLang="en-US" sz="2000" dirty="0">
              <a:solidFill>
                <a:schemeClr val="tx2"/>
              </a:solidFill>
              <a:latin typeface="Comic Sans MS" panose="030F0702030302020204" pitchFamily="66" charset="0"/>
              <a:ea typeface="微软雅黑" panose="020B0503020204020204" pitchFamily="34" charset="-122"/>
            </a:endParaRPr>
          </a:p>
          <a:p>
            <a:pPr algn="ctr">
              <a:buFont typeface="Arial" panose="020B0604020202020204" pitchFamily="34" charset="0"/>
              <a:buNone/>
            </a:pPr>
            <a:endParaRPr lang="zh-CN" altLang="en-US" dirty="0">
              <a:latin typeface="Comic Sans MS" panose="030F0702030302020204" pitchFamily="66" charset="0"/>
              <a:ea typeface="微软雅黑" panose="020B0503020204020204" pitchFamily="34" charset="-122"/>
            </a:endParaRPr>
          </a:p>
        </p:txBody>
      </p:sp>
    </p:spTree>
  </p:cSld>
  <p:clrMapOvr>
    <a:masterClrMapping/>
  </p:clrMapOvr>
  <p:transition advClick="0">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标题 15361"/>
          <p:cNvSpPr>
            <a:spLocks noGrp="1"/>
          </p:cNvSpPr>
          <p:nvPr>
            <p:ph type="title"/>
          </p:nvPr>
        </p:nvSpPr>
        <p:spPr/>
        <p:txBody>
          <a:bodyPr vert="horz" wrap="square" lIns="91440" tIns="45720" rIns="91440" bIns="45720" anchor="b"/>
          <a:p>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各点的波形</a:t>
            </a:r>
            <a:endParaRPr lang="zh-CN" altLang="en-US" sz="2800" dirty="0">
              <a:latin typeface="微软雅黑" panose="020B0503020204020204" pitchFamily="34" charset="-122"/>
              <a:ea typeface="微软雅黑" panose="020B0503020204020204" pitchFamily="34" charset="-122"/>
            </a:endParaRPr>
          </a:p>
        </p:txBody>
      </p:sp>
      <p:graphicFrame>
        <p:nvGraphicFramePr>
          <p:cNvPr id="15363" name="Object 33"/>
          <p:cNvGraphicFramePr/>
          <p:nvPr/>
        </p:nvGraphicFramePr>
        <p:xfrm>
          <a:off x="546735" y="1476375"/>
          <a:ext cx="7887970" cy="4267200"/>
        </p:xfrm>
        <a:graphic>
          <a:graphicData uri="http://schemas.openxmlformats.org/presentationml/2006/ole">
            <mc:AlternateContent xmlns:mc="http://schemas.openxmlformats.org/markup-compatibility/2006">
              <mc:Choice xmlns:v="urn:schemas-microsoft-com:vml" Requires="v">
                <p:oleObj spid="_x0000_s3076" name="" r:id="rId1" imgW="3413760" imgH="2964180" progId="Visio.Drawing.11">
                  <p:embed/>
                </p:oleObj>
              </mc:Choice>
              <mc:Fallback>
                <p:oleObj name="" r:id="rId1" imgW="3413760" imgH="2964180" progId="Visio.Drawing.11">
                  <p:embed/>
                  <p:pic>
                    <p:nvPicPr>
                      <p:cNvPr id="0" name="图片 3075"/>
                      <p:cNvPicPr/>
                      <p:nvPr/>
                    </p:nvPicPr>
                    <p:blipFill>
                      <a:blip r:embed="rId2"/>
                      <a:stretch>
                        <a:fillRect/>
                      </a:stretch>
                    </p:blipFill>
                    <p:spPr>
                      <a:xfrm>
                        <a:off x="546735" y="1476375"/>
                        <a:ext cx="7887970" cy="4267200"/>
                      </a:xfrm>
                      <a:prstGeom prst="rect">
                        <a:avLst/>
                      </a:prstGeom>
                      <a:solidFill>
                        <a:srgbClr val="CCFFCC"/>
                      </a:solidFill>
                      <a:ln w="28575" cap="flat" cmpd="sng">
                        <a:solidFill>
                          <a:srgbClr val="0000FF"/>
                        </a:solidFill>
                        <a:prstDash val="solid"/>
                        <a:miter/>
                        <a:headEnd type="none" w="med" len="med"/>
                        <a:tailEnd type="none" w="med" len="med"/>
                      </a:ln>
                    </p:spPr>
                  </p:pic>
                </p:oleObj>
              </mc:Fallback>
            </mc:AlternateContent>
          </a:graphicData>
        </a:graphic>
      </p:graphicFrame>
      <p:sp>
        <p:nvSpPr>
          <p:cNvPr id="101380" name="Text Box 2"/>
          <p:cNvSpPr txBox="1"/>
          <p:nvPr/>
        </p:nvSpPr>
        <p:spPr>
          <a:xfrm>
            <a:off x="1763713" y="6227763"/>
            <a:ext cx="4968875" cy="398780"/>
          </a:xfrm>
          <a:prstGeom prst="rect">
            <a:avLst/>
          </a:prstGeom>
          <a:noFill/>
          <a:ln w="9525">
            <a:noFill/>
          </a:ln>
        </p:spPr>
        <p:txBody>
          <a:bodyPr>
            <a:spAutoFit/>
          </a:bodyPr>
          <a:p>
            <a:pPr>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7.2–3  2ASK</a:t>
            </a:r>
            <a:r>
              <a:rPr lang="zh-CN" altLang="en-US" sz="2000" b="1" dirty="0">
                <a:solidFill>
                  <a:schemeClr val="tx2"/>
                </a:solidFill>
                <a:latin typeface="微软雅黑" panose="020B0503020204020204" pitchFamily="34" charset="-122"/>
                <a:ea typeface="微软雅黑" panose="020B0503020204020204" pitchFamily="34" charset="-122"/>
              </a:rPr>
              <a:t>包络检波法各点波形</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additive="base">
                                        <p:cTn id="7" dur="500" fill="hold"/>
                                        <p:tgtEl>
                                          <p:spTgt spid="15363"/>
                                        </p:tgtEl>
                                        <p:attrNameLst>
                                          <p:attrName>ppt_x</p:attrName>
                                        </p:attrNameLst>
                                      </p:cBhvr>
                                      <p:tavLst>
                                        <p:tav tm="0">
                                          <p:val>
                                            <p:strVal val="#ppt_x"/>
                                          </p:val>
                                        </p:tav>
                                        <p:tav tm="100000">
                                          <p:val>
                                            <p:strVal val="#ppt_x"/>
                                          </p:val>
                                        </p:tav>
                                      </p:tavLst>
                                    </p:anim>
                                    <p:anim calcmode="lin" valueType="num">
                                      <p:cBhvr additive="base">
                                        <p:cTn id="8" dur="500" fill="hold"/>
                                        <p:tgtEl>
                                          <p:spTgt spid="153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Text Box 2"/>
          <p:cNvSpPr txBox="1"/>
          <p:nvPr/>
        </p:nvSpPr>
        <p:spPr>
          <a:xfrm>
            <a:off x="479425" y="1403350"/>
            <a:ext cx="8040688" cy="4206875"/>
          </a:xfrm>
          <a:prstGeom prst="rect">
            <a:avLst/>
          </a:prstGeom>
          <a:noFill/>
          <a:ln w="9525">
            <a:noFill/>
          </a:ln>
        </p:spPr>
        <p:txBody>
          <a:bodyPr>
            <a:spAutoFit/>
          </a:bodyPr>
          <a:p>
            <a:pPr algn="just" defTabSz="0">
              <a:lnSpc>
                <a:spcPct val="150000"/>
              </a:lnSpc>
              <a:buFont typeface="Arial" panose="020B0604020202020204" pitchFamily="34" charset="0"/>
              <a:buNone/>
              <a:tabLst>
                <a:tab pos="0" algn="l"/>
              </a:tabLst>
            </a:pPr>
            <a:r>
              <a:rPr lang="zh-CN" altLang="en-US" sz="2000" dirty="0">
                <a:latin typeface="微软雅黑" panose="020B0503020204020204" pitchFamily="34" charset="-122"/>
                <a:ea typeface="微软雅黑" panose="020B0503020204020204" pitchFamily="34" charset="-122"/>
              </a:rPr>
              <a:t>从图</a:t>
            </a:r>
            <a:r>
              <a:rPr lang="en-US" altLang="zh-CN" sz="2000" dirty="0">
                <a:latin typeface="微软雅黑" panose="020B0503020204020204" pitchFamily="34" charset="-122"/>
                <a:ea typeface="微软雅黑" panose="020B0503020204020204" pitchFamily="34" charset="-122"/>
              </a:rPr>
              <a:t>(7.4-1)</a:t>
            </a:r>
            <a:r>
              <a:rPr lang="zh-CN" altLang="en-US" sz="2000" dirty="0">
                <a:latin typeface="微软雅黑" panose="020B0503020204020204" pitchFamily="34" charset="-122"/>
                <a:ea typeface="微软雅黑" panose="020B0503020204020204" pitchFamily="34" charset="-122"/>
              </a:rPr>
              <a:t>中可看出它是</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进制数字基带信号对正弦载波进行双边带调幅，</a:t>
            </a:r>
            <a:r>
              <a:rPr lang="zh-CN" altLang="en-US" sz="2000" b="1" dirty="0">
                <a:solidFill>
                  <a:schemeClr val="tx2"/>
                </a:solidFill>
                <a:latin typeface="微软雅黑" panose="020B0503020204020204" pitchFamily="34" charset="-122"/>
                <a:ea typeface="微软雅黑" panose="020B0503020204020204" pitchFamily="34" charset="-122"/>
              </a:rPr>
              <a:t>已调信号带宽是</a:t>
            </a:r>
            <a:r>
              <a:rPr lang="en-US" altLang="zh-CN" sz="2000" b="1" dirty="0">
                <a:solidFill>
                  <a:schemeClr val="tx2"/>
                </a:solidFill>
                <a:latin typeface="微软雅黑" panose="020B0503020204020204" pitchFamily="34" charset="-122"/>
                <a:ea typeface="微软雅黑" panose="020B0503020204020204" pitchFamily="34" charset="-122"/>
              </a:rPr>
              <a:t>M</a:t>
            </a:r>
            <a:r>
              <a:rPr lang="zh-CN" altLang="en-US" sz="2000" b="1" dirty="0">
                <a:solidFill>
                  <a:schemeClr val="tx2"/>
                </a:solidFill>
                <a:latin typeface="微软雅黑" panose="020B0503020204020204" pitchFamily="34" charset="-122"/>
                <a:ea typeface="微软雅黑" panose="020B0503020204020204" pitchFamily="34" charset="-122"/>
              </a:rPr>
              <a:t>进制数字基带信号带宽的两倍</a:t>
            </a:r>
            <a:endParaRPr lang="zh-CN" altLang="en-US" sz="2000" b="1" dirty="0">
              <a:solidFill>
                <a:schemeClr val="tx2"/>
              </a:solidFill>
              <a:latin typeface="微软雅黑" panose="020B0503020204020204" pitchFamily="34" charset="-122"/>
              <a:ea typeface="微软雅黑" panose="020B0503020204020204" pitchFamily="34" charset="-122"/>
            </a:endParaRPr>
          </a:p>
          <a:p>
            <a:pPr algn="just" defTabSz="0">
              <a:lnSpc>
                <a:spcPct val="150000"/>
              </a:lnSpc>
              <a:buFont typeface="Arial" panose="020B0604020202020204" pitchFamily="34" charset="0"/>
              <a:buNone/>
              <a:tabLst>
                <a:tab pos="0" algn="l"/>
              </a:tabLst>
            </a:pPr>
            <a:r>
              <a:rPr lang="en-US" altLang="zh-CN" sz="2000" dirty="0">
                <a:latin typeface="微软雅黑" panose="020B0503020204020204" pitchFamily="34" charset="-122"/>
                <a:ea typeface="微软雅黑" panose="020B0503020204020204" pitchFamily="34" charset="-122"/>
              </a:rPr>
              <a:t>MASK</a:t>
            </a:r>
            <a:r>
              <a:rPr lang="zh-CN" altLang="en-US" sz="2000" dirty="0">
                <a:latin typeface="微软雅黑" panose="020B0503020204020204" pitchFamily="34" charset="-122"/>
                <a:ea typeface="微软雅黑" panose="020B0503020204020204" pitchFamily="34" charset="-122"/>
              </a:rPr>
              <a:t>信号每个符号可以传送</a:t>
            </a:r>
            <a:r>
              <a:rPr lang="en-US" altLang="zh-CN" sz="2000" dirty="0">
                <a:latin typeface="微软雅黑" panose="020B0503020204020204" pitchFamily="34" charset="-122"/>
                <a:ea typeface="微软雅黑" panose="020B0503020204020204" pitchFamily="34" charset="-122"/>
              </a:rPr>
              <a:t>log</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比特信息。在信息传输速率相同时，码元传输速率降低为</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信号的</a:t>
            </a:r>
            <a:r>
              <a:rPr lang="en-US" altLang="zh-CN" sz="2000" dirty="0">
                <a:latin typeface="微软雅黑" panose="020B0503020204020204" pitchFamily="34" charset="-122"/>
                <a:ea typeface="微软雅黑" panose="020B0503020204020204" pitchFamily="34" charset="-122"/>
              </a:rPr>
              <a:t>1/log</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倍，因此，</a:t>
            </a:r>
            <a:r>
              <a:rPr lang="en-US" altLang="zh-CN" sz="2000" b="1" dirty="0">
                <a:solidFill>
                  <a:srgbClr val="0000CC"/>
                </a:solidFill>
                <a:latin typeface="微软雅黑" panose="020B0503020204020204" pitchFamily="34" charset="-122"/>
                <a:ea typeface="微软雅黑" panose="020B0503020204020204" pitchFamily="34" charset="-122"/>
              </a:rPr>
              <a:t>MASK</a:t>
            </a:r>
            <a:r>
              <a:rPr lang="zh-CN" altLang="en-US" sz="2000" b="1" dirty="0">
                <a:solidFill>
                  <a:srgbClr val="0000CC"/>
                </a:solidFill>
                <a:latin typeface="微软雅黑" panose="020B0503020204020204" pitchFamily="34" charset="-122"/>
                <a:ea typeface="微软雅黑" panose="020B0503020204020204" pitchFamily="34" charset="-122"/>
              </a:rPr>
              <a:t>信号的带宽是</a:t>
            </a:r>
            <a:r>
              <a:rPr lang="en-US" altLang="zh-CN" sz="2000" b="1" dirty="0">
                <a:solidFill>
                  <a:srgbClr val="0000CC"/>
                </a:solidFill>
                <a:latin typeface="微软雅黑" panose="020B0503020204020204" pitchFamily="34" charset="-122"/>
                <a:ea typeface="微软雅黑" panose="020B0503020204020204" pitchFamily="34" charset="-122"/>
              </a:rPr>
              <a:t>2ASK</a:t>
            </a:r>
            <a:r>
              <a:rPr lang="zh-CN" altLang="en-US" sz="2000" b="1" dirty="0">
                <a:solidFill>
                  <a:srgbClr val="0000CC"/>
                </a:solidFill>
                <a:latin typeface="微软雅黑" panose="020B0503020204020204" pitchFamily="34" charset="-122"/>
                <a:ea typeface="微软雅黑" panose="020B0503020204020204" pitchFamily="34" charset="-122"/>
              </a:rPr>
              <a:t>信号的</a:t>
            </a:r>
            <a:r>
              <a:rPr lang="en-US" altLang="zh-CN" sz="2000" b="1" dirty="0">
                <a:solidFill>
                  <a:srgbClr val="0000CC"/>
                </a:solidFill>
                <a:latin typeface="微软雅黑" panose="020B0503020204020204" pitchFamily="34" charset="-122"/>
                <a:ea typeface="微软雅黑" panose="020B0503020204020204" pitchFamily="34" charset="-122"/>
              </a:rPr>
              <a:t>1/log</a:t>
            </a:r>
            <a:r>
              <a:rPr lang="en-US" altLang="zh-CN" sz="2000" b="1" baseline="-25000" dirty="0">
                <a:solidFill>
                  <a:srgbClr val="0000CC"/>
                </a:solidFill>
                <a:latin typeface="微软雅黑" panose="020B0503020204020204" pitchFamily="34" charset="-122"/>
                <a:ea typeface="微软雅黑" panose="020B0503020204020204" pitchFamily="34" charset="-122"/>
              </a:rPr>
              <a:t>2</a:t>
            </a:r>
            <a:r>
              <a:rPr lang="en-US" altLang="zh-CN" sz="2000" b="1" dirty="0">
                <a:solidFill>
                  <a:srgbClr val="0000CC"/>
                </a:solidFill>
                <a:latin typeface="微软雅黑" panose="020B0503020204020204" pitchFamily="34" charset="-122"/>
                <a:ea typeface="微软雅黑" panose="020B0503020204020204" pitchFamily="34" charset="-122"/>
              </a:rPr>
              <a:t>M</a:t>
            </a:r>
            <a:r>
              <a:rPr lang="zh-CN" altLang="en-US" sz="2000" b="1" dirty="0">
                <a:solidFill>
                  <a:srgbClr val="0000CC"/>
                </a:solidFill>
                <a:latin typeface="微软雅黑" panose="020B0503020204020204" pitchFamily="34" charset="-122"/>
                <a:ea typeface="微软雅黑" panose="020B0503020204020204" pitchFamily="34" charset="-122"/>
              </a:rPr>
              <a:t>倍     </a:t>
            </a:r>
            <a:endParaRPr lang="zh-CN" altLang="en-US" sz="2000" b="1" dirty="0">
              <a:solidFill>
                <a:srgbClr val="0000CC"/>
              </a:solidFill>
              <a:latin typeface="微软雅黑" panose="020B0503020204020204" pitchFamily="34" charset="-122"/>
              <a:ea typeface="微软雅黑" panose="020B0503020204020204" pitchFamily="34" charset="-122"/>
            </a:endParaRPr>
          </a:p>
          <a:p>
            <a:pPr algn="just" defTabSz="0">
              <a:lnSpc>
                <a:spcPct val="150000"/>
              </a:lnSpc>
              <a:buFont typeface="Arial" panose="020B0604020202020204" pitchFamily="34" charset="0"/>
              <a:buNone/>
              <a:tabLst>
                <a:tab pos="0" algn="l"/>
              </a:tabLst>
            </a:pPr>
            <a:r>
              <a:rPr lang="zh-CN" altLang="en-US" sz="2000" dirty="0">
                <a:latin typeface="微软雅黑" panose="020B0503020204020204" pitchFamily="34" charset="-122"/>
                <a:ea typeface="微软雅黑" panose="020B0503020204020204" pitchFamily="34" charset="-122"/>
              </a:rPr>
              <a:t>除了双边带调制外，</a:t>
            </a:r>
            <a:r>
              <a:rPr lang="en-US" altLang="zh-CN" sz="2000" dirty="0">
                <a:latin typeface="微软雅黑" panose="020B0503020204020204" pitchFamily="34" charset="-122"/>
                <a:ea typeface="微软雅黑" panose="020B0503020204020204" pitchFamily="34" charset="-122"/>
              </a:rPr>
              <a:t>MASK</a:t>
            </a:r>
            <a:r>
              <a:rPr lang="zh-CN" altLang="en-US" sz="2000" dirty="0">
                <a:latin typeface="微软雅黑" panose="020B0503020204020204" pitchFamily="34" charset="-122"/>
                <a:ea typeface="微软雅黑" panose="020B0503020204020204" pitchFamily="34" charset="-122"/>
              </a:rPr>
              <a:t>还有</a:t>
            </a:r>
            <a:r>
              <a:rPr lang="zh-CN" altLang="en-US" sz="2000" b="1" dirty="0">
                <a:solidFill>
                  <a:schemeClr val="tx2"/>
                </a:solidFill>
                <a:latin typeface="微软雅黑" panose="020B0503020204020204" pitchFamily="34" charset="-122"/>
                <a:ea typeface="微软雅黑" panose="020B0503020204020204" pitchFamily="34" charset="-122"/>
              </a:rPr>
              <a:t>多电平残留边带调制</a:t>
            </a:r>
            <a:r>
              <a:rPr lang="zh-CN" altLang="en-US" sz="2000" dirty="0">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多电平相关编码单边带调制</a:t>
            </a:r>
            <a:r>
              <a:rPr lang="zh-CN" altLang="en-US" sz="2000" dirty="0">
                <a:latin typeface="微软雅黑" panose="020B0503020204020204" pitchFamily="34" charset="-122"/>
                <a:ea typeface="微软雅黑" panose="020B0503020204020204" pitchFamily="34" charset="-122"/>
              </a:rPr>
              <a:t>及</a:t>
            </a:r>
            <a:r>
              <a:rPr lang="zh-CN" altLang="en-US" sz="2000" b="1" dirty="0">
                <a:solidFill>
                  <a:schemeClr val="tx2"/>
                </a:solidFill>
                <a:latin typeface="微软雅黑" panose="020B0503020204020204" pitchFamily="34" charset="-122"/>
                <a:ea typeface="微软雅黑" panose="020B0503020204020204" pitchFamily="34" charset="-122"/>
              </a:rPr>
              <a:t>多电平正交调幅</a:t>
            </a:r>
            <a:r>
              <a:rPr lang="zh-CN" altLang="en-US" sz="2000" dirty="0">
                <a:latin typeface="微软雅黑" panose="020B0503020204020204" pitchFamily="34" charset="-122"/>
                <a:ea typeface="微软雅黑" panose="020B0503020204020204" pitchFamily="34" charset="-122"/>
              </a:rPr>
              <a:t>等方式</a:t>
            </a:r>
            <a:endParaRPr lang="zh-CN" altLang="en-US" sz="2000" dirty="0">
              <a:latin typeface="微软雅黑" panose="020B0503020204020204" pitchFamily="34" charset="-122"/>
              <a:ea typeface="微软雅黑" panose="020B0503020204020204" pitchFamily="34" charset="-122"/>
            </a:endParaRPr>
          </a:p>
          <a:p>
            <a:pPr algn="just" defTabSz="0">
              <a:lnSpc>
                <a:spcPct val="150000"/>
              </a:lnSpc>
              <a:buFont typeface="Arial" panose="020B0604020202020204" pitchFamily="34" charset="0"/>
              <a:buNone/>
              <a:tabLst>
                <a:tab pos="0" algn="l"/>
              </a:tabLst>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MASK</a:t>
            </a:r>
            <a:r>
              <a:rPr lang="zh-CN" altLang="en-US" sz="2000" dirty="0">
                <a:latin typeface="微软雅黑" panose="020B0503020204020204" pitchFamily="34" charset="-122"/>
                <a:ea typeface="微软雅黑" panose="020B0503020204020204" pitchFamily="34" charset="-122"/>
              </a:rPr>
              <a:t>调制中，基带信号</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可采用矩形波，为了限制信号频谱</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也可采用其他波形：升余弦滚降波形，部分响应波形等</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Text Box 2"/>
          <p:cNvSpPr txBox="1"/>
          <p:nvPr/>
        </p:nvSpPr>
        <p:spPr>
          <a:xfrm>
            <a:off x="493713" y="1419225"/>
            <a:ext cx="7880350" cy="884238"/>
          </a:xfrm>
          <a:prstGeom prst="rect">
            <a:avLst/>
          </a:prstGeom>
          <a:noFill/>
          <a:ln w="9525">
            <a:noFill/>
          </a:ln>
        </p:spPr>
        <p:txBody>
          <a:bodyPr>
            <a:spAutoFit/>
          </a:bodyPr>
          <a:p>
            <a:pPr>
              <a:lnSpc>
                <a:spcPct val="13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MASK</a:t>
            </a:r>
            <a:r>
              <a:rPr lang="zh-CN" altLang="en-US" sz="2000" dirty="0">
                <a:latin typeface="微软雅黑" panose="020B0503020204020204" pitchFamily="34" charset="-122"/>
                <a:ea typeface="微软雅黑" panose="020B0503020204020204" pitchFamily="34" charset="-122"/>
              </a:rPr>
              <a:t>信号的解调与</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信号解调相似，可采用相干解调方式，也可采用非相干解调方式。相干解调原理框图如图</a:t>
            </a:r>
            <a:r>
              <a:rPr lang="en-US" altLang="zh-CN" sz="2000" dirty="0">
                <a:latin typeface="微软雅黑" panose="020B0503020204020204" pitchFamily="34" charset="-122"/>
                <a:ea typeface="微软雅黑" panose="020B0503020204020204" pitchFamily="34" charset="-122"/>
              </a:rPr>
              <a:t>7.4-3</a:t>
            </a:r>
            <a:r>
              <a:rPr lang="zh-CN" altLang="en-US" sz="2000" dirty="0">
                <a:latin typeface="微软雅黑" panose="020B0503020204020204" pitchFamily="34" charset="-122"/>
                <a:ea typeface="微软雅黑" panose="020B0503020204020204" pitchFamily="34" charset="-122"/>
              </a:rPr>
              <a:t>所示</a:t>
            </a:r>
            <a:endParaRPr lang="zh-CN" altLang="en-US" sz="2000" dirty="0">
              <a:latin typeface="微软雅黑" panose="020B0503020204020204" pitchFamily="34" charset="-122"/>
              <a:ea typeface="微软雅黑" panose="020B0503020204020204" pitchFamily="34" charset="-122"/>
            </a:endParaRPr>
          </a:p>
        </p:txBody>
      </p:sp>
      <p:sp>
        <p:nvSpPr>
          <p:cNvPr id="136195" name="Rectangle 15"/>
          <p:cNvSpPr/>
          <p:nvPr/>
        </p:nvSpPr>
        <p:spPr>
          <a:xfrm>
            <a:off x="1433513" y="682625"/>
            <a:ext cx="2066925" cy="549275"/>
          </a:xfrm>
          <a:prstGeom prst="rect">
            <a:avLst/>
          </a:prstGeom>
          <a:noFill/>
          <a:ln w="9525">
            <a:noFill/>
          </a:ln>
        </p:spPr>
        <p:txBody>
          <a:bodyPr wrap="none">
            <a:spAutoFit/>
          </a:bodyPr>
          <a:p>
            <a:pPr algn="ctr">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三 解调方式</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136196" name="Rectangle 17"/>
          <p:cNvSpPr/>
          <p:nvPr/>
        </p:nvSpPr>
        <p:spPr>
          <a:xfrm>
            <a:off x="2286000" y="6062663"/>
            <a:ext cx="4143375" cy="419100"/>
          </a:xfrm>
          <a:prstGeom prst="rect">
            <a:avLst/>
          </a:prstGeom>
          <a:noFill/>
          <a:ln w="9525">
            <a:noFill/>
          </a:ln>
        </p:spPr>
        <p:txBody>
          <a:bodyPr>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7.4-3  MASK</a:t>
            </a:r>
            <a:r>
              <a:rPr lang="zh-CN" altLang="en-US" sz="2000" b="1" dirty="0">
                <a:solidFill>
                  <a:schemeClr val="tx2"/>
                </a:solidFill>
                <a:latin typeface="微软雅黑" panose="020B0503020204020204" pitchFamily="34" charset="-122"/>
                <a:ea typeface="微软雅黑" panose="020B0503020204020204" pitchFamily="34" charset="-122"/>
              </a:rPr>
              <a:t>解调原理框图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nvGrpSpPr>
          <p:cNvPr id="136197" name="Group 33"/>
          <p:cNvGrpSpPr/>
          <p:nvPr/>
        </p:nvGrpSpPr>
        <p:grpSpPr>
          <a:xfrm>
            <a:off x="928688" y="2990850"/>
            <a:ext cx="7346950" cy="2000250"/>
            <a:chOff x="0" y="0"/>
            <a:chExt cx="4628" cy="1270"/>
          </a:xfrm>
        </p:grpSpPr>
        <p:sp>
          <p:nvSpPr>
            <p:cNvPr id="136199" name="Rectangle 18"/>
            <p:cNvSpPr/>
            <p:nvPr/>
          </p:nvSpPr>
          <p:spPr>
            <a:xfrm>
              <a:off x="318" y="0"/>
              <a:ext cx="544" cy="54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带通</a:t>
              </a:r>
              <a:endParaRPr lang="zh-CN" altLang="en-US" sz="2000" b="1" dirty="0">
                <a:latin typeface="Comic Sans MS" panose="030F0702030302020204" pitchFamily="66" charset="0"/>
                <a:ea typeface="微软雅黑" panose="020B0503020204020204" pitchFamily="34" charset="-122"/>
              </a:endParaRPr>
            </a:p>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滤波器</a:t>
              </a:r>
              <a:endParaRPr lang="zh-CN" altLang="en-US" sz="2000" b="1" dirty="0">
                <a:latin typeface="Comic Sans MS" panose="030F0702030302020204" pitchFamily="66" charset="0"/>
                <a:ea typeface="微软雅黑" panose="020B0503020204020204" pitchFamily="34" charset="-122"/>
              </a:endParaRPr>
            </a:p>
          </p:txBody>
        </p:sp>
        <p:sp>
          <p:nvSpPr>
            <p:cNvPr id="136200" name="Rectangle 19"/>
            <p:cNvSpPr/>
            <p:nvPr/>
          </p:nvSpPr>
          <p:spPr>
            <a:xfrm>
              <a:off x="1180" y="46"/>
              <a:ext cx="544" cy="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乘法器</a:t>
              </a:r>
              <a:endParaRPr lang="zh-CN" altLang="en-US" sz="2000" b="1" dirty="0">
                <a:latin typeface="Comic Sans MS" panose="030F0702030302020204" pitchFamily="66" charset="0"/>
                <a:ea typeface="微软雅黑" panose="020B0503020204020204" pitchFamily="34" charset="-122"/>
              </a:endParaRPr>
            </a:p>
          </p:txBody>
        </p:sp>
        <p:sp>
          <p:nvSpPr>
            <p:cNvPr id="136201" name="Rectangle 20"/>
            <p:cNvSpPr/>
            <p:nvPr/>
          </p:nvSpPr>
          <p:spPr>
            <a:xfrm>
              <a:off x="2042" y="0"/>
              <a:ext cx="544" cy="54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低通</a:t>
              </a:r>
              <a:endParaRPr lang="zh-CN" altLang="en-US" sz="2000" b="1" dirty="0">
                <a:latin typeface="Comic Sans MS" panose="030F0702030302020204" pitchFamily="66" charset="0"/>
                <a:ea typeface="微软雅黑" panose="020B0503020204020204" pitchFamily="34" charset="-122"/>
              </a:endParaRPr>
            </a:p>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滤波器</a:t>
              </a:r>
              <a:endParaRPr lang="zh-CN" altLang="en-US" sz="2000" b="1" dirty="0">
                <a:latin typeface="Comic Sans MS" panose="030F0702030302020204" pitchFamily="66" charset="0"/>
                <a:ea typeface="微软雅黑" panose="020B0503020204020204" pitchFamily="34" charset="-122"/>
              </a:endParaRPr>
            </a:p>
          </p:txBody>
        </p:sp>
        <p:sp>
          <p:nvSpPr>
            <p:cNvPr id="136202" name="Rectangle 21"/>
            <p:cNvSpPr/>
            <p:nvPr/>
          </p:nvSpPr>
          <p:spPr>
            <a:xfrm>
              <a:off x="2903" y="0"/>
              <a:ext cx="544" cy="54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抽样</a:t>
              </a:r>
              <a:endParaRPr lang="zh-CN" altLang="en-US" sz="2000" b="1" dirty="0">
                <a:latin typeface="Comic Sans MS" panose="030F0702030302020204" pitchFamily="66" charset="0"/>
                <a:ea typeface="微软雅黑" panose="020B0503020204020204" pitchFamily="34" charset="-122"/>
              </a:endParaRPr>
            </a:p>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判决</a:t>
              </a:r>
              <a:endParaRPr lang="zh-CN" altLang="en-US" sz="2000" b="1" dirty="0">
                <a:latin typeface="Comic Sans MS" panose="030F0702030302020204" pitchFamily="66" charset="0"/>
                <a:ea typeface="微软雅黑" panose="020B0503020204020204" pitchFamily="34" charset="-122"/>
              </a:endParaRPr>
            </a:p>
          </p:txBody>
        </p:sp>
        <p:sp>
          <p:nvSpPr>
            <p:cNvPr id="136203" name="Rectangle 22"/>
            <p:cNvSpPr/>
            <p:nvPr/>
          </p:nvSpPr>
          <p:spPr>
            <a:xfrm>
              <a:off x="3765" y="0"/>
              <a:ext cx="544"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电平</a:t>
              </a:r>
              <a:endParaRPr lang="zh-CN" altLang="en-US" sz="2000" b="1" dirty="0">
                <a:latin typeface="Comic Sans MS" panose="030F0702030302020204" pitchFamily="66" charset="0"/>
                <a:ea typeface="微软雅黑" panose="020B0503020204020204" pitchFamily="34" charset="-122"/>
              </a:endParaRPr>
            </a:p>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转换器</a:t>
              </a:r>
              <a:endParaRPr lang="zh-CN" altLang="en-US" sz="2000" b="1" dirty="0">
                <a:latin typeface="Comic Sans MS" panose="030F0702030302020204" pitchFamily="66" charset="0"/>
                <a:ea typeface="微软雅黑" panose="020B0503020204020204" pitchFamily="34" charset="-122"/>
              </a:endParaRPr>
            </a:p>
          </p:txBody>
        </p:sp>
        <p:sp>
          <p:nvSpPr>
            <p:cNvPr id="136204" name="Rectangle 23"/>
            <p:cNvSpPr/>
            <p:nvPr/>
          </p:nvSpPr>
          <p:spPr>
            <a:xfrm>
              <a:off x="1134" y="771"/>
              <a:ext cx="544" cy="499"/>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本地</a:t>
              </a:r>
              <a:endParaRPr lang="zh-CN" altLang="en-US" sz="2000" b="1" dirty="0">
                <a:latin typeface="Comic Sans MS" panose="030F0702030302020204" pitchFamily="66" charset="0"/>
                <a:ea typeface="微软雅黑" panose="020B0503020204020204" pitchFamily="34" charset="-122"/>
              </a:endParaRPr>
            </a:p>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振荡器</a:t>
              </a:r>
              <a:endParaRPr lang="zh-CN" altLang="en-US" sz="2000" b="1" dirty="0">
                <a:latin typeface="Comic Sans MS" panose="030F0702030302020204" pitchFamily="66" charset="0"/>
                <a:ea typeface="微软雅黑" panose="020B0503020204020204" pitchFamily="34" charset="-122"/>
              </a:endParaRPr>
            </a:p>
          </p:txBody>
        </p:sp>
        <p:sp>
          <p:nvSpPr>
            <p:cNvPr id="136205" name="Rectangle 24"/>
            <p:cNvSpPr/>
            <p:nvPr/>
          </p:nvSpPr>
          <p:spPr>
            <a:xfrm>
              <a:off x="2813" y="862"/>
              <a:ext cx="771" cy="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定时脉冲</a:t>
              </a:r>
              <a:endParaRPr lang="zh-CN" altLang="en-US" sz="2000" b="1" dirty="0">
                <a:latin typeface="Comic Sans MS" panose="030F0702030302020204" pitchFamily="66" charset="0"/>
                <a:ea typeface="微软雅黑" panose="020B0503020204020204" pitchFamily="34" charset="-122"/>
              </a:endParaRPr>
            </a:p>
          </p:txBody>
        </p:sp>
        <p:sp>
          <p:nvSpPr>
            <p:cNvPr id="136206" name="Line 25"/>
            <p:cNvSpPr/>
            <p:nvPr/>
          </p:nvSpPr>
          <p:spPr>
            <a:xfrm>
              <a:off x="0" y="227"/>
              <a:ext cx="318" cy="0"/>
            </a:xfrm>
            <a:prstGeom prst="line">
              <a:avLst/>
            </a:prstGeom>
            <a:ln w="28575" cap="flat" cmpd="sng">
              <a:solidFill>
                <a:srgbClr val="0000FF"/>
              </a:solidFill>
              <a:prstDash val="solid"/>
              <a:headEnd type="none" w="med" len="med"/>
              <a:tailEnd type="triangle" w="med" len="med"/>
            </a:ln>
          </p:spPr>
        </p:sp>
        <p:sp>
          <p:nvSpPr>
            <p:cNvPr id="136207" name="Line 26"/>
            <p:cNvSpPr/>
            <p:nvPr/>
          </p:nvSpPr>
          <p:spPr>
            <a:xfrm flipV="1">
              <a:off x="1413" y="420"/>
              <a:ext cx="0" cy="362"/>
            </a:xfrm>
            <a:prstGeom prst="line">
              <a:avLst/>
            </a:prstGeom>
            <a:ln w="28575" cap="flat" cmpd="sng">
              <a:solidFill>
                <a:srgbClr val="0000FF"/>
              </a:solidFill>
              <a:prstDash val="solid"/>
              <a:headEnd type="none" w="med" len="med"/>
              <a:tailEnd type="triangle" w="med" len="med"/>
            </a:ln>
          </p:spPr>
        </p:sp>
        <p:sp>
          <p:nvSpPr>
            <p:cNvPr id="136208" name="Line 27"/>
            <p:cNvSpPr/>
            <p:nvPr/>
          </p:nvSpPr>
          <p:spPr>
            <a:xfrm>
              <a:off x="862" y="227"/>
              <a:ext cx="318" cy="0"/>
            </a:xfrm>
            <a:prstGeom prst="line">
              <a:avLst/>
            </a:prstGeom>
            <a:ln w="28575" cap="flat" cmpd="sng">
              <a:solidFill>
                <a:srgbClr val="0000FF"/>
              </a:solidFill>
              <a:prstDash val="solid"/>
              <a:headEnd type="none" w="med" len="med"/>
              <a:tailEnd type="triangle" w="med" len="med"/>
            </a:ln>
          </p:spPr>
        </p:sp>
        <p:sp>
          <p:nvSpPr>
            <p:cNvPr id="136209" name="Line 28"/>
            <p:cNvSpPr/>
            <p:nvPr/>
          </p:nvSpPr>
          <p:spPr>
            <a:xfrm>
              <a:off x="1724" y="227"/>
              <a:ext cx="318" cy="0"/>
            </a:xfrm>
            <a:prstGeom prst="line">
              <a:avLst/>
            </a:prstGeom>
            <a:ln w="28575" cap="flat" cmpd="sng">
              <a:solidFill>
                <a:srgbClr val="0000FF"/>
              </a:solidFill>
              <a:prstDash val="solid"/>
              <a:headEnd type="none" w="med" len="med"/>
              <a:tailEnd type="triangle" w="med" len="med"/>
            </a:ln>
          </p:spPr>
        </p:sp>
        <p:sp>
          <p:nvSpPr>
            <p:cNvPr id="136210" name="Line 29"/>
            <p:cNvSpPr/>
            <p:nvPr/>
          </p:nvSpPr>
          <p:spPr>
            <a:xfrm>
              <a:off x="2586" y="227"/>
              <a:ext cx="318" cy="0"/>
            </a:xfrm>
            <a:prstGeom prst="line">
              <a:avLst/>
            </a:prstGeom>
            <a:ln w="28575" cap="flat" cmpd="sng">
              <a:solidFill>
                <a:srgbClr val="0000FF"/>
              </a:solidFill>
              <a:prstDash val="solid"/>
              <a:headEnd type="none" w="med" len="med"/>
              <a:tailEnd type="triangle" w="med" len="med"/>
            </a:ln>
          </p:spPr>
        </p:sp>
        <p:sp>
          <p:nvSpPr>
            <p:cNvPr id="136211" name="Line 30"/>
            <p:cNvSpPr/>
            <p:nvPr/>
          </p:nvSpPr>
          <p:spPr>
            <a:xfrm>
              <a:off x="3457" y="227"/>
              <a:ext cx="318" cy="0"/>
            </a:xfrm>
            <a:prstGeom prst="line">
              <a:avLst/>
            </a:prstGeom>
            <a:ln w="28575" cap="flat" cmpd="sng">
              <a:solidFill>
                <a:srgbClr val="0000FF"/>
              </a:solidFill>
              <a:prstDash val="solid"/>
              <a:headEnd type="none" w="med" len="med"/>
              <a:tailEnd type="triangle" w="med" len="med"/>
            </a:ln>
          </p:spPr>
        </p:sp>
        <p:sp>
          <p:nvSpPr>
            <p:cNvPr id="136212" name="Line 31"/>
            <p:cNvSpPr/>
            <p:nvPr/>
          </p:nvSpPr>
          <p:spPr>
            <a:xfrm flipV="1">
              <a:off x="3176" y="545"/>
              <a:ext cx="0" cy="317"/>
            </a:xfrm>
            <a:prstGeom prst="line">
              <a:avLst/>
            </a:prstGeom>
            <a:ln w="28575" cap="flat" cmpd="sng">
              <a:solidFill>
                <a:srgbClr val="0000FF"/>
              </a:solidFill>
              <a:prstDash val="solid"/>
              <a:headEnd type="none" w="med" len="med"/>
              <a:tailEnd type="triangle" w="med" len="med"/>
            </a:ln>
          </p:spPr>
        </p:sp>
        <p:sp>
          <p:nvSpPr>
            <p:cNvPr id="136213" name="Line 32"/>
            <p:cNvSpPr/>
            <p:nvPr/>
          </p:nvSpPr>
          <p:spPr>
            <a:xfrm>
              <a:off x="4310" y="227"/>
              <a:ext cx="318" cy="0"/>
            </a:xfrm>
            <a:prstGeom prst="line">
              <a:avLst/>
            </a:prstGeom>
            <a:ln w="28575" cap="flat" cmpd="sng">
              <a:solidFill>
                <a:srgbClr val="0000FF"/>
              </a:solidFill>
              <a:prstDash val="solid"/>
              <a:headEnd type="none" w="med" len="med"/>
              <a:tailEnd type="triangle" w="med" len="med"/>
            </a:ln>
          </p:spPr>
        </p:sp>
      </p:grpSp>
      <p:sp>
        <p:nvSpPr>
          <p:cNvPr id="136198" name="圆角矩形标注 20"/>
          <p:cNvSpPr/>
          <p:nvPr/>
        </p:nvSpPr>
        <p:spPr>
          <a:xfrm>
            <a:off x="7429500" y="4562475"/>
            <a:ext cx="1347788" cy="844550"/>
          </a:xfrm>
          <a:prstGeom prst="wedgeRoundRectCallout">
            <a:avLst>
              <a:gd name="adj1" fmla="val -36102"/>
              <a:gd name="adj2" fmla="val -86898"/>
              <a:gd name="adj3" fmla="val 16667"/>
            </a:avLst>
          </a:prstGeom>
          <a:solidFill>
            <a:schemeClr val="accent1"/>
          </a:solidFill>
          <a:ln w="9525" cap="flat" cmpd="sng">
            <a:solidFill>
              <a:schemeClr val="tx1"/>
            </a:solidFill>
            <a:prstDash val="solid"/>
            <a:miter/>
            <a:headEnd type="none" w="med" len="med"/>
            <a:tailEnd type="none" w="med" len="med"/>
          </a:ln>
        </p:spPr>
        <p:txBody>
          <a:bodyPr/>
          <a:p>
            <a:pPr>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电平转换器功能？</a:t>
            </a:r>
            <a:endParaRPr lang="zh-CN" altLang="en-US" sz="2000" dirty="0">
              <a:latin typeface="Comic Sans MS" panose="030F0702030302020204" pitchFamily="66" charset="0"/>
              <a:ea typeface="微软雅黑" panose="020B0503020204020204" pitchFamily="34" charset="-122"/>
            </a:endParaRPr>
          </a:p>
        </p:txBody>
      </p:sp>
    </p:spTree>
  </p:cSld>
  <p:clrMapOvr>
    <a:masterClrMapping/>
  </p:clrMapOvr>
  <p:transition advClick="0">
    <p:blinds dir="vert"/>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3"/>
          <p:cNvSpPr>
            <a:spLocks noGrp="1"/>
          </p:cNvSpPr>
          <p:nvPr>
            <p:ph type="body" sz="half" idx="1"/>
          </p:nvPr>
        </p:nvSpPr>
        <p:spPr>
          <a:xfrm>
            <a:off x="508000" y="1419225"/>
            <a:ext cx="7935913" cy="5138738"/>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0" marR="0" lvl="0" indent="-342900" algn="l" defTabSz="899795" rtl="0" eaLnBrk="1" fontAlgn="base" latinLnBrk="0" hangingPunct="1">
              <a:lnSpc>
                <a:spcPct val="150000"/>
              </a:lnSpc>
              <a:spcBef>
                <a:spcPts val="100"/>
              </a:spcBef>
              <a:spcAft>
                <a:spcPct val="0"/>
              </a:spcAft>
              <a:buClrTx/>
              <a:buSzTx/>
              <a:buFontTx/>
              <a:buNone/>
              <a:defRPr/>
            </a:pPr>
            <a:r>
              <a:rPr kumimoji="0" lang="zh-CN" altLang="en-US" sz="2800" b="1" i="0" u="none" strike="noStrike" kern="1200" cap="none" spc="0" normalizeH="0" baseline="0" noProof="1">
                <a:ln>
                  <a:noFill/>
                </a:ln>
                <a:solidFill>
                  <a:srgbClr val="0000FF"/>
                </a:solidFill>
                <a:effectLst/>
                <a:uLnTx/>
                <a:uFillTx/>
                <a:latin typeface="微软雅黑" panose="020B0503020204020204" pitchFamily="34" charset="-122"/>
                <a:ea typeface="微软雅黑" panose="020B0503020204020204" pitchFamily="34" charset="-122"/>
                <a:cs typeface="+mn-cs"/>
              </a:rPr>
              <a:t>1) </a:t>
            </a:r>
            <a:r>
              <a:rPr kumimoji="0" lang="en-US" altLang="x-none" sz="2800" b="1" i="0" u="none" strike="noStrike" kern="1200" cap="none" spc="0" normalizeH="0" baseline="0" noProof="1">
                <a:ln>
                  <a:noFill/>
                </a:ln>
                <a:solidFill>
                  <a:srgbClr val="0000FF"/>
                </a:solidFill>
                <a:effectLst/>
                <a:uLnTx/>
                <a:uFillTx/>
                <a:latin typeface="微软雅黑" panose="020B0503020204020204" pitchFamily="34" charset="-122"/>
                <a:ea typeface="微软雅黑" panose="020B0503020204020204" pitchFamily="34" charset="-122"/>
                <a:cs typeface="+mn-cs"/>
              </a:rPr>
              <a:t>MASK</a:t>
            </a:r>
            <a:r>
              <a:rPr kumimoji="0" lang="zh-CN" altLang="en-US" sz="2800" b="1" i="0" u="none" strike="noStrike" kern="1200" cap="none" spc="0" normalizeH="0" baseline="0" noProof="1">
                <a:ln>
                  <a:noFill/>
                </a:ln>
                <a:solidFill>
                  <a:srgbClr val="0000FF"/>
                </a:solidFill>
                <a:effectLst/>
                <a:uLnTx/>
                <a:uFillTx/>
                <a:latin typeface="微软雅黑" panose="020B0503020204020204" pitchFamily="34" charset="-122"/>
                <a:ea typeface="微软雅黑" panose="020B0503020204020204" pitchFamily="34" charset="-122"/>
                <a:cs typeface="+mn-cs"/>
              </a:rPr>
              <a:t>系统的总误码率</a:t>
            </a:r>
            <a:endParaRPr kumimoji="0" lang="zh-CN" altLang="en-US" sz="2800" b="1" i="0" u="none" strike="noStrike" kern="1200" cap="none" spc="0" normalizeH="0" baseline="0" noProof="1">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l" defTabSz="899795" rtl="0" eaLnBrk="1" fontAlgn="base" latinLnBrk="0" hangingPunct="1">
              <a:lnSpc>
                <a:spcPct val="150000"/>
              </a:lnSpc>
              <a:spcBef>
                <a:spcPts val="100"/>
              </a:spcBef>
              <a:spcAft>
                <a:spcPct val="0"/>
              </a:spcAft>
              <a:buClrTx/>
              <a:buSzTx/>
              <a:buFontTx/>
              <a:buNone/>
              <a:defRPr/>
            </a:pPr>
            <a:r>
              <a:rPr kumimoji="0" lang="en-US" altLang="x-none"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MASK</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系统相干解调的总误码率的计算公式为：</a:t>
            </a:r>
            <a:endPar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99795" rtl="0" eaLnBrk="1" fontAlgn="base" latinLnBrk="0" hangingPunct="1">
              <a:lnSpc>
                <a:spcPct val="150000"/>
              </a:lnSpc>
              <a:spcBef>
                <a:spcPts val="100"/>
              </a:spcBef>
              <a:spcAft>
                <a:spcPct val="0"/>
              </a:spcAft>
              <a:buClrTx/>
              <a:buSzTx/>
              <a:buFontTx/>
              <a:buNone/>
              <a:defRPr/>
            </a:pP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99795" rtl="0" eaLnBrk="1" fontAlgn="base" latinLnBrk="0" hangingPunct="1">
              <a:lnSpc>
                <a:spcPct val="150000"/>
              </a:lnSpc>
              <a:spcBef>
                <a:spcPts val="100"/>
              </a:spcBef>
              <a:spcAft>
                <a:spcPct val="0"/>
              </a:spcAft>
              <a:buClrTx/>
              <a:buSzTx/>
              <a:buFontTx/>
              <a:buNone/>
              <a:defRPr/>
            </a:pPr>
            <a:endParaRPr kumimoji="0" lang="en-US" altLang="zh-CN" sz="1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99795" rtl="0" eaLnBrk="1" fontAlgn="base" latinLnBrk="0" hangingPunct="1">
              <a:lnSpc>
                <a:spcPct val="150000"/>
              </a:lnSpc>
              <a:spcBef>
                <a:spcPts val="100"/>
              </a:spcBef>
              <a:spcAft>
                <a:spcPct val="0"/>
              </a:spcAft>
              <a:buClrTx/>
              <a:buSzTx/>
              <a:buFontTx/>
              <a:buNone/>
              <a:defRPr/>
            </a:pP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式中</a:t>
            </a:r>
            <a:r>
              <a:rPr kumimoji="0" lang="en-US" altLang="x-none"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为多电平值，</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d</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为相邻电平的差值，</a:t>
            </a:r>
            <a:r>
              <a:rPr kumimoji="0" lang="el-GR"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σ</a:t>
            </a:r>
            <a:r>
              <a:rPr kumimoji="0" lang="en-US" altLang="x-none" sz="2000" b="0" i="0" u="none" strike="noStrike" kern="1200" cap="none" spc="0" normalizeH="0" baseline="-25000" noProof="1">
                <a:ln>
                  <a:noFill/>
                </a:ln>
                <a:solidFill>
                  <a:schemeClr val="tx1"/>
                </a:solidFill>
                <a:effectLst/>
                <a:uLnTx/>
                <a:uFillTx/>
                <a:latin typeface="微软雅黑" panose="020B0503020204020204" pitchFamily="34" charset="-122"/>
                <a:ea typeface="微软雅黑" panose="020B0503020204020204" pitchFamily="34" charset="-122"/>
                <a:cs typeface="+mn-cs"/>
              </a:rPr>
              <a:t>n</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为输入噪声平均功率</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99795" rtl="0" eaLnBrk="1" fontAlgn="base" latinLnBrk="0" hangingPunct="1">
              <a:lnSpc>
                <a:spcPct val="150000"/>
              </a:lnSpc>
              <a:spcBef>
                <a:spcPts val="100"/>
              </a:spcBef>
              <a:spcAft>
                <a:spcPct val="0"/>
              </a:spcAft>
              <a:buClrTx/>
              <a:buSzTx/>
              <a:buFontTx/>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en-US" altLang="zh-CN"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99795" rtl="0" eaLnBrk="1" fontAlgn="base" latinLnBrk="0" hangingPunct="1">
              <a:lnSpc>
                <a:spcPct val="150000"/>
              </a:lnSpc>
              <a:spcBef>
                <a:spcPts val="100"/>
              </a:spcBef>
              <a:spcAft>
                <a:spcPct val="0"/>
              </a:spcAft>
              <a:buClrTx/>
              <a:buSzTx/>
              <a:buFontTx/>
              <a:buNone/>
              <a:defRPr/>
            </a:pPr>
            <a:endParaRPr kumimoji="0" lang="en-US" altLang="zh-CN" sz="1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99795" rtl="0" eaLnBrk="1" fontAlgn="base" latinLnBrk="0" hangingPunct="1">
              <a:lnSpc>
                <a:spcPct val="150000"/>
              </a:lnSpc>
              <a:spcBef>
                <a:spcPts val="100"/>
              </a:spcBef>
              <a:spcAft>
                <a:spcPct val="0"/>
              </a:spcAft>
              <a:buClrTx/>
              <a:buSzTx/>
              <a:buFontTx/>
              <a:buNone/>
              <a:defRPr/>
            </a:pP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式</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中，</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r=P</a:t>
            </a:r>
            <a:r>
              <a:rPr kumimoji="0" lang="en-US" altLang="x-none" sz="2000" b="0" i="0" u="none" strike="noStrike" kern="1200" cap="none" spc="0" normalizeH="0" baseline="-25000" noProof="1">
                <a:ln>
                  <a:noFill/>
                </a:ln>
                <a:solidFill>
                  <a:schemeClr val="tx1"/>
                </a:solidFill>
                <a:effectLst/>
                <a:uLnTx/>
                <a:uFillTx/>
                <a:latin typeface="微软雅黑" panose="020B0503020204020204" pitchFamily="34" charset="-122"/>
                <a:ea typeface="微软雅黑" panose="020B0503020204020204" pitchFamily="34" charset="-122"/>
                <a:cs typeface="+mn-cs"/>
              </a:rPr>
              <a:t>s</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l-GR"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σ</a:t>
            </a:r>
            <a:r>
              <a:rPr kumimoji="0" lang="en-US" altLang="x-none" sz="2000" b="0" i="0" u="none" strike="noStrike" kern="1200" cap="none" spc="0" normalizeH="0" baseline="-25000" noProof="1">
                <a:ln>
                  <a:noFill/>
                </a:ln>
                <a:solidFill>
                  <a:schemeClr val="tx1"/>
                </a:solidFill>
                <a:effectLst/>
                <a:uLnTx/>
                <a:uFillTx/>
                <a:latin typeface="微软雅黑" panose="020B0503020204020204" pitchFamily="34" charset="-122"/>
                <a:ea typeface="微软雅黑" panose="020B0503020204020204" pitchFamily="34" charset="-122"/>
                <a:cs typeface="+mn-cs"/>
              </a:rPr>
              <a:t>n</a:t>
            </a:r>
            <a:r>
              <a:rPr kumimoji="0" lang="en-US" altLang="x-none" sz="2000" b="0" i="0" u="none" strike="noStrike" kern="1200" cap="none" spc="0" normalizeH="0" baseline="30000" noProof="1">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为信噪比</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899795" rtl="0" eaLnBrk="1" fontAlgn="base" latinLnBrk="0" hangingPunct="1">
              <a:lnSpc>
                <a:spcPct val="150000"/>
              </a:lnSpc>
              <a:spcBef>
                <a:spcPts val="100"/>
              </a:spcBef>
              <a:spcAft>
                <a:spcPct val="0"/>
              </a:spcAft>
              <a:buClrTx/>
              <a:buSzTx/>
              <a:buFontTx/>
              <a:buNone/>
              <a:defRPr/>
            </a:pP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当</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取不同值时，</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MASK</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系统总的误码率</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P</a:t>
            </a:r>
            <a:r>
              <a:rPr kumimoji="0" lang="en-US" altLang="x-none" sz="2000" b="0" i="0" u="none" strike="noStrike" kern="1200" cap="none" spc="0" normalizeH="0" baseline="-25000" noProof="1">
                <a:ln>
                  <a:noFill/>
                </a:ln>
                <a:solidFill>
                  <a:schemeClr val="tx1"/>
                </a:solidFill>
                <a:effectLst/>
                <a:uLnTx/>
                <a:uFillTx/>
                <a:latin typeface="微软雅黑" panose="020B0503020204020204" pitchFamily="34" charset="-122"/>
                <a:ea typeface="微软雅黑" panose="020B0503020204020204" pitchFamily="34" charset="-122"/>
                <a:cs typeface="+mn-cs"/>
              </a:rPr>
              <a:t>e</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与信噪比</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r</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关系曲线如图</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7.4-4</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所示。由图</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可见</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，为了得到相同的误码率</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P</a:t>
            </a:r>
            <a:r>
              <a:rPr kumimoji="0" lang="en-US" altLang="x-none" sz="2000" b="0" i="0" u="none" strike="noStrike" kern="1200" cap="none" spc="0" normalizeH="0" baseline="-25000" noProof="1">
                <a:ln>
                  <a:noFill/>
                </a:ln>
                <a:solidFill>
                  <a:schemeClr val="tx1"/>
                </a:solidFill>
                <a:effectLst/>
                <a:uLnTx/>
                <a:uFillTx/>
                <a:latin typeface="微软雅黑" panose="020B0503020204020204" pitchFamily="34" charset="-122"/>
                <a:ea typeface="微软雅黑" panose="020B0503020204020204" pitchFamily="34" charset="-122"/>
                <a:cs typeface="+mn-cs"/>
              </a:rPr>
              <a:t>e</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，所需的信噪比随</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M</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增加而增大。例如，四电平系统比二电平系统信噪比需要增加约 </a:t>
            </a:r>
            <a:r>
              <a:rPr kumimoji="0" lang="en-US" altLang="x-none"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倍</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3734" name="Rectangle 2"/>
          <p:cNvSpPr>
            <a:spLocks noGrp="1"/>
          </p:cNvSpPr>
          <p:nvPr>
            <p:ph type="title"/>
          </p:nvPr>
        </p:nvSpPr>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四 </a:t>
            </a:r>
            <a:r>
              <a:rPr lang="en-US" altLang="zh-CN" sz="2800" dirty="0">
                <a:latin typeface="微软雅黑" panose="020B0503020204020204" pitchFamily="34" charset="-122"/>
                <a:ea typeface="微软雅黑" panose="020B0503020204020204" pitchFamily="34" charset="-122"/>
              </a:rPr>
              <a:t>MASK</a:t>
            </a:r>
            <a:r>
              <a:rPr lang="zh-CN" altLang="en-US" sz="2800" dirty="0">
                <a:latin typeface="微软雅黑" panose="020B0503020204020204" pitchFamily="34" charset="-122"/>
                <a:ea typeface="微软雅黑" panose="020B0503020204020204" pitchFamily="34" charset="-122"/>
              </a:rPr>
              <a:t>系统的抗噪声性能</a:t>
            </a:r>
            <a:endParaRPr lang="zh-CN" altLang="en-US" sz="2800" dirty="0">
              <a:latin typeface="微软雅黑" panose="020B0503020204020204" pitchFamily="34" charset="-122"/>
              <a:ea typeface="微软雅黑" panose="020B0503020204020204" pitchFamily="34" charset="-122"/>
            </a:endParaRPr>
          </a:p>
        </p:txBody>
      </p:sp>
      <p:graphicFrame>
        <p:nvGraphicFramePr>
          <p:cNvPr id="73730" name="对象 3">
            <a:hlinkClick r:id="" action="ppaction://ole?verb="/>
          </p:cNvPr>
          <p:cNvGraphicFramePr/>
          <p:nvPr/>
        </p:nvGraphicFramePr>
        <p:xfrm>
          <a:off x="4041775" y="3311525"/>
          <a:ext cx="914400" cy="215900"/>
        </p:xfrm>
        <a:graphic>
          <a:graphicData uri="http://schemas.openxmlformats.org/presentationml/2006/ole">
            <mc:AlternateContent xmlns:mc="http://schemas.openxmlformats.org/markup-compatibility/2006">
              <mc:Choice xmlns:v="urn:schemas-microsoft-com:vml" Requires="v">
                <p:oleObj spid="_x0000_s3230" name="" r:id="rId1" imgW="114300" imgH="215900" progId="Equation.3">
                  <p:embed/>
                </p:oleObj>
              </mc:Choice>
              <mc:Fallback>
                <p:oleObj name="" r:id="rId1" imgW="114300" imgH="215900" progId="Equation.3">
                  <p:embed/>
                  <p:pic>
                    <p:nvPicPr>
                      <p:cNvPr id="0" name="图片 3229"/>
                      <p:cNvPicPr/>
                      <p:nvPr/>
                    </p:nvPicPr>
                    <p:blipFill>
                      <a:blip r:embed="rId2"/>
                      <a:stretch>
                        <a:fillRect/>
                      </a:stretch>
                    </p:blipFill>
                    <p:spPr>
                      <a:xfrm>
                        <a:off x="4041775" y="3311525"/>
                        <a:ext cx="914400" cy="215900"/>
                      </a:xfrm>
                      <a:prstGeom prst="rect">
                        <a:avLst/>
                      </a:prstGeom>
                      <a:noFill/>
                      <a:ln w="38100">
                        <a:noFill/>
                        <a:miter/>
                      </a:ln>
                    </p:spPr>
                  </p:pic>
                </p:oleObj>
              </mc:Fallback>
            </mc:AlternateContent>
          </a:graphicData>
        </a:graphic>
      </p:graphicFrame>
      <p:graphicFrame>
        <p:nvGraphicFramePr>
          <p:cNvPr id="73731" name="对象 5">
            <a:hlinkClick r:id="" action="ppaction://ole?verb="/>
          </p:cNvPr>
          <p:cNvGraphicFramePr/>
          <p:nvPr/>
        </p:nvGraphicFramePr>
        <p:xfrm>
          <a:off x="2579688" y="2582863"/>
          <a:ext cx="3124200" cy="727075"/>
        </p:xfrm>
        <a:graphic>
          <a:graphicData uri="http://schemas.openxmlformats.org/presentationml/2006/ole">
            <mc:AlternateContent xmlns:mc="http://schemas.openxmlformats.org/markup-compatibility/2006">
              <mc:Choice xmlns:v="urn:schemas-microsoft-com:vml" Requires="v">
                <p:oleObj spid="_x0000_s3231" name="" r:id="rId3" imgW="1511935" imgH="444500" progId="Equation.DSMT4">
                  <p:embed/>
                </p:oleObj>
              </mc:Choice>
              <mc:Fallback>
                <p:oleObj name="" r:id="rId3" imgW="1511935" imgH="444500" progId="Equation.DSMT4">
                  <p:embed/>
                  <p:pic>
                    <p:nvPicPr>
                      <p:cNvPr id="0" name="图片 3230"/>
                      <p:cNvPicPr/>
                      <p:nvPr/>
                    </p:nvPicPr>
                    <p:blipFill>
                      <a:blip r:embed="rId4"/>
                      <a:stretch>
                        <a:fillRect/>
                      </a:stretch>
                    </p:blipFill>
                    <p:spPr>
                      <a:xfrm>
                        <a:off x="2579688" y="2582863"/>
                        <a:ext cx="3124200" cy="727075"/>
                      </a:xfrm>
                      <a:prstGeom prst="rect">
                        <a:avLst/>
                      </a:prstGeom>
                      <a:solidFill>
                        <a:srgbClr val="22FEB8"/>
                      </a:solidFill>
                      <a:ln w="38100">
                        <a:noFill/>
                        <a:miter/>
                      </a:ln>
                    </p:spPr>
                  </p:pic>
                </p:oleObj>
              </mc:Fallback>
            </mc:AlternateContent>
          </a:graphicData>
        </a:graphic>
      </p:graphicFrame>
      <p:graphicFrame>
        <p:nvGraphicFramePr>
          <p:cNvPr id="73732" name="对象 6">
            <a:hlinkClick r:id="" action="ppaction://ole?verb="/>
          </p:cNvPr>
          <p:cNvGraphicFramePr/>
          <p:nvPr/>
        </p:nvGraphicFramePr>
        <p:xfrm>
          <a:off x="2560638" y="3806825"/>
          <a:ext cx="3132137" cy="722313"/>
        </p:xfrm>
        <a:graphic>
          <a:graphicData uri="http://schemas.openxmlformats.org/presentationml/2006/ole">
            <mc:AlternateContent xmlns:mc="http://schemas.openxmlformats.org/markup-compatibility/2006">
              <mc:Choice xmlns:v="urn:schemas-microsoft-com:vml" Requires="v">
                <p:oleObj spid="_x0000_s3232" name="" r:id="rId5" imgW="1689100" imgH="469900" progId="Equation.3">
                  <p:embed/>
                </p:oleObj>
              </mc:Choice>
              <mc:Fallback>
                <p:oleObj name="" r:id="rId5" imgW="1689100" imgH="469900" progId="Equation.3">
                  <p:embed/>
                  <p:pic>
                    <p:nvPicPr>
                      <p:cNvPr id="0" name="图片 3231"/>
                      <p:cNvPicPr/>
                      <p:nvPr/>
                    </p:nvPicPr>
                    <p:blipFill>
                      <a:blip r:embed="rId6"/>
                      <a:stretch>
                        <a:fillRect/>
                      </a:stretch>
                    </p:blipFill>
                    <p:spPr>
                      <a:xfrm>
                        <a:off x="2560638" y="3806825"/>
                        <a:ext cx="3132137" cy="722313"/>
                      </a:xfrm>
                      <a:prstGeom prst="rect">
                        <a:avLst/>
                      </a:prstGeom>
                      <a:solidFill>
                        <a:srgbClr val="22FEB8"/>
                      </a:solidFill>
                      <a:ln w="38100">
                        <a:noFill/>
                        <a:miter/>
                      </a:ln>
                    </p:spPr>
                  </p:pic>
                </p:oleObj>
              </mc:Fallback>
            </mc:AlternateContent>
          </a:graphicData>
        </a:graphic>
      </p:graphicFrame>
      <p:sp>
        <p:nvSpPr>
          <p:cNvPr id="73735" name="圆角矩形标注 20"/>
          <p:cNvSpPr/>
          <p:nvPr/>
        </p:nvSpPr>
        <p:spPr>
          <a:xfrm>
            <a:off x="212725" y="3935413"/>
            <a:ext cx="1920875" cy="492125"/>
          </a:xfrm>
          <a:prstGeom prst="wedgeRoundRectCallout">
            <a:avLst>
              <a:gd name="adj1" fmla="val 70241"/>
              <a:gd name="adj2" fmla="val -7588"/>
              <a:gd name="adj3" fmla="val 16667"/>
            </a:avLst>
          </a:prstGeom>
          <a:solidFill>
            <a:schemeClr val="accent1"/>
          </a:solidFill>
          <a:ln w="9525" cap="flat" cmpd="sng">
            <a:solidFill>
              <a:schemeClr val="tx1"/>
            </a:solidFill>
            <a:prstDash val="solid"/>
            <a:miter/>
            <a:headEnd type="none" w="med" len="med"/>
            <a:tailEnd type="none" w="med" len="med"/>
          </a:ln>
        </p:spPr>
        <p:txBody>
          <a:bodyPr/>
          <a:p>
            <a:pP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当</a:t>
            </a:r>
            <a:r>
              <a:rPr lang="en-US" altLang="zh-CN" sz="2000" b="1" dirty="0">
                <a:solidFill>
                  <a:schemeClr val="tx2"/>
                </a:solidFill>
                <a:latin typeface="微软雅黑" panose="020B0503020204020204" pitchFamily="34" charset="-122"/>
                <a:ea typeface="微软雅黑" panose="020B0503020204020204" pitchFamily="34" charset="-122"/>
              </a:rPr>
              <a:t>M=2</a:t>
            </a:r>
            <a:r>
              <a:rPr lang="zh-CN" altLang="en-US" sz="2000" b="1" dirty="0">
                <a:solidFill>
                  <a:schemeClr val="tx2"/>
                </a:solidFill>
                <a:latin typeface="微软雅黑" panose="020B0503020204020204" pitchFamily="34" charset="-122"/>
                <a:ea typeface="微软雅黑" panose="020B0503020204020204" pitchFamily="34" charset="-122"/>
              </a:rPr>
              <a:t>时</a:t>
            </a:r>
            <a:r>
              <a:rPr lang="en-US" altLang="zh-CN" sz="2000" b="1" dirty="0">
                <a:solidFill>
                  <a:schemeClr val="tx2"/>
                </a:solidFill>
                <a:latin typeface="微软雅黑" panose="020B0503020204020204" pitchFamily="34" charset="-122"/>
                <a:ea typeface="微软雅黑" panose="020B0503020204020204" pitchFamily="34" charset="-122"/>
              </a:rPr>
              <a:t>P</a:t>
            </a:r>
            <a:r>
              <a:rPr lang="en-US" altLang="zh-CN" sz="2000" b="1" baseline="-25000" dirty="0">
                <a:solidFill>
                  <a:schemeClr val="tx2"/>
                </a:solidFill>
                <a:latin typeface="微软雅黑" panose="020B0503020204020204" pitchFamily="34" charset="-122"/>
                <a:ea typeface="微软雅黑" panose="020B0503020204020204" pitchFamily="34" charset="-122"/>
              </a:rPr>
              <a:t>e</a:t>
            </a:r>
            <a:r>
              <a:rPr lang="en-US" altLang="zh-CN" sz="2000" b="1" dirty="0">
                <a:solidFill>
                  <a:schemeClr val="tx2"/>
                </a:solidFill>
                <a:latin typeface="微软雅黑" panose="020B0503020204020204" pitchFamily="34" charset="-122"/>
                <a:ea typeface="微软雅黑" panose="020B0503020204020204" pitchFamily="34" charset="-122"/>
              </a:rPr>
              <a:t>=?</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73736" name="矩形 4"/>
          <p:cNvSpPr/>
          <p:nvPr/>
        </p:nvSpPr>
        <p:spPr>
          <a:xfrm>
            <a:off x="6997700" y="2378075"/>
            <a:ext cx="1019175" cy="400050"/>
          </a:xfrm>
          <a:prstGeom prst="rect">
            <a:avLst/>
          </a:prstGeom>
          <a:noFill/>
          <a:ln w="9525">
            <a:noFill/>
          </a:ln>
        </p:spPr>
        <p:txBody>
          <a:bodyPr>
            <a:spAutoFit/>
          </a:bodyPr>
          <a:p>
            <a:pPr>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(7.4-7)</a:t>
            </a:r>
            <a:endParaRPr lang="zh-CN" altLang="en-US" sz="2000" dirty="0">
              <a:latin typeface="微软雅黑" panose="020B0503020204020204" pitchFamily="34" charset="-122"/>
              <a:ea typeface="微软雅黑" panose="020B0503020204020204" pitchFamily="34" charset="-122"/>
            </a:endParaRPr>
          </a:p>
        </p:txBody>
      </p:sp>
      <p:sp>
        <p:nvSpPr>
          <p:cNvPr id="73737" name="矩形 4"/>
          <p:cNvSpPr/>
          <p:nvPr/>
        </p:nvSpPr>
        <p:spPr>
          <a:xfrm>
            <a:off x="7005638" y="3952875"/>
            <a:ext cx="1019175" cy="400050"/>
          </a:xfrm>
          <a:prstGeom prst="rect">
            <a:avLst/>
          </a:prstGeom>
          <a:noFill/>
          <a:ln w="9525">
            <a:noFill/>
          </a:ln>
        </p:spPr>
        <p:txBody>
          <a:bodyPr>
            <a:spAutoFit/>
          </a:bodyPr>
          <a:p>
            <a:pPr>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(7.4-8)</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Text Box 2"/>
          <p:cNvSpPr txBox="1"/>
          <p:nvPr/>
        </p:nvSpPr>
        <p:spPr>
          <a:xfrm>
            <a:off x="1500188" y="6227763"/>
            <a:ext cx="5357812" cy="417512"/>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7.4–4  MASK</a:t>
            </a:r>
            <a:r>
              <a:rPr lang="zh-CN" altLang="en-US" sz="2000" b="1" dirty="0">
                <a:solidFill>
                  <a:schemeClr val="tx2"/>
                </a:solidFill>
                <a:latin typeface="微软雅黑" panose="020B0503020204020204" pitchFamily="34" charset="-122"/>
                <a:ea typeface="微软雅黑" panose="020B0503020204020204" pitchFamily="34" charset="-122"/>
              </a:rPr>
              <a:t>系统的误码率</a:t>
            </a:r>
            <a:r>
              <a:rPr lang="en-US" altLang="zh-CN" sz="2000" b="1" dirty="0">
                <a:solidFill>
                  <a:schemeClr val="tx2"/>
                </a:solidFill>
                <a:latin typeface="微软雅黑" panose="020B0503020204020204" pitchFamily="34" charset="-122"/>
                <a:ea typeface="微软雅黑" panose="020B0503020204020204" pitchFamily="34" charset="-122"/>
              </a:rPr>
              <a:t>P</a:t>
            </a:r>
            <a:r>
              <a:rPr lang="en-US" altLang="zh-CN" sz="2000" b="1" baseline="-25000" dirty="0">
                <a:solidFill>
                  <a:schemeClr val="tx2"/>
                </a:solidFill>
                <a:latin typeface="微软雅黑" panose="020B0503020204020204" pitchFamily="34" charset="-122"/>
                <a:ea typeface="微软雅黑" panose="020B0503020204020204" pitchFamily="34" charset="-122"/>
              </a:rPr>
              <a:t>e</a:t>
            </a:r>
            <a:r>
              <a:rPr lang="zh-CN" altLang="en-US" sz="2000" b="1" dirty="0">
                <a:solidFill>
                  <a:schemeClr val="tx2"/>
                </a:solidFill>
                <a:latin typeface="微软雅黑" panose="020B0503020204020204" pitchFamily="34" charset="-122"/>
                <a:ea typeface="微软雅黑" panose="020B0503020204020204" pitchFamily="34" charset="-122"/>
              </a:rPr>
              <a:t>性能曲线</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37219" name="Text Box 16"/>
          <p:cNvSpPr txBox="1"/>
          <p:nvPr/>
        </p:nvSpPr>
        <p:spPr>
          <a:xfrm>
            <a:off x="2339975" y="2195513"/>
            <a:ext cx="527050" cy="4033837"/>
          </a:xfrm>
          <a:prstGeom prst="rect">
            <a:avLst/>
          </a:prstGeom>
          <a:noFill/>
          <a:ln w="9525">
            <a:noFill/>
          </a:ln>
        </p:spPr>
        <p:txBody>
          <a:bodyPr/>
          <a:p>
            <a:pPr algn="just">
              <a:lnSpc>
                <a:spcPct val="96000"/>
              </a:lnSpc>
              <a:buFont typeface="Arial" panose="020B0604020202020204" pitchFamily="34" charset="0"/>
              <a:buNone/>
            </a:pPr>
            <a:r>
              <a:rPr lang="en-US" altLang="zh-CN" sz="1600" b="1" dirty="0">
                <a:solidFill>
                  <a:schemeClr val="tx2"/>
                </a:solidFill>
                <a:latin typeface="Times New Roman" panose="02020603050405020304" pitchFamily="18" charset="0"/>
              </a:rPr>
              <a:t>1</a:t>
            </a:r>
            <a:endParaRPr lang="en-US" altLang="zh-CN" sz="1600" b="1" dirty="0">
              <a:solidFill>
                <a:schemeClr val="tx2"/>
              </a:solidFill>
              <a:latin typeface="Times New Roman" panose="02020603050405020304" pitchFamily="18" charset="0"/>
            </a:endParaRPr>
          </a:p>
          <a:p>
            <a:pPr algn="just">
              <a:lnSpc>
                <a:spcPct val="96000"/>
              </a:lnSpc>
              <a:buFont typeface="Arial" panose="020B0604020202020204" pitchFamily="34" charset="0"/>
              <a:buNone/>
            </a:pPr>
            <a:endParaRPr lang="en-US" altLang="zh-CN" sz="1600" b="1" dirty="0">
              <a:solidFill>
                <a:schemeClr val="tx2"/>
              </a:solidFill>
              <a:latin typeface="Times New Roman" panose="02020603050405020304" pitchFamily="18" charset="0"/>
            </a:endParaRPr>
          </a:p>
          <a:p>
            <a:pPr algn="just">
              <a:lnSpc>
                <a:spcPct val="96000"/>
              </a:lnSpc>
              <a:buFont typeface="Arial" panose="020B0604020202020204" pitchFamily="34" charset="0"/>
              <a:buNone/>
            </a:pPr>
            <a:r>
              <a:rPr lang="en-US" altLang="zh-CN" sz="1600" b="1" dirty="0">
                <a:solidFill>
                  <a:schemeClr val="tx2"/>
                </a:solidFill>
                <a:latin typeface="Times New Roman" panose="02020603050405020304" pitchFamily="18" charset="0"/>
              </a:rPr>
              <a:t>10</a:t>
            </a:r>
            <a:r>
              <a:rPr lang="en-US" altLang="zh-CN" sz="1600" b="1" baseline="30000" dirty="0">
                <a:solidFill>
                  <a:schemeClr val="tx2"/>
                </a:solidFill>
                <a:latin typeface="Times New Roman" panose="02020603050405020304" pitchFamily="18" charset="0"/>
              </a:rPr>
              <a:t>-1</a:t>
            </a:r>
            <a:endParaRPr lang="en-US" altLang="zh-CN" sz="1600" b="1" baseline="30000" dirty="0">
              <a:solidFill>
                <a:schemeClr val="tx2"/>
              </a:solidFill>
              <a:latin typeface="Times New Roman" panose="02020603050405020304" pitchFamily="18" charset="0"/>
            </a:endParaRPr>
          </a:p>
          <a:p>
            <a:pPr algn="just">
              <a:lnSpc>
                <a:spcPct val="96000"/>
              </a:lnSpc>
              <a:buFont typeface="Arial" panose="020B0604020202020204" pitchFamily="34" charset="0"/>
              <a:buNone/>
            </a:pPr>
            <a:endParaRPr lang="en-US" altLang="zh-CN" sz="1600" b="1" dirty="0">
              <a:solidFill>
                <a:schemeClr val="tx2"/>
              </a:solidFill>
              <a:latin typeface="Times New Roman" panose="02020603050405020304" pitchFamily="18" charset="0"/>
            </a:endParaRPr>
          </a:p>
          <a:p>
            <a:pPr algn="just">
              <a:lnSpc>
                <a:spcPct val="96000"/>
              </a:lnSpc>
              <a:buFont typeface="Arial" panose="020B0604020202020204" pitchFamily="34" charset="0"/>
              <a:buNone/>
            </a:pPr>
            <a:r>
              <a:rPr lang="en-US" altLang="zh-CN" sz="1600" b="1" dirty="0">
                <a:solidFill>
                  <a:schemeClr val="tx2"/>
                </a:solidFill>
                <a:latin typeface="Times New Roman" panose="02020603050405020304" pitchFamily="18" charset="0"/>
              </a:rPr>
              <a:t>10</a:t>
            </a:r>
            <a:r>
              <a:rPr lang="en-US" altLang="zh-CN" sz="1600" b="1" baseline="30000" dirty="0">
                <a:solidFill>
                  <a:schemeClr val="tx2"/>
                </a:solidFill>
                <a:latin typeface="Times New Roman" panose="02020603050405020304" pitchFamily="18" charset="0"/>
              </a:rPr>
              <a:t>-2</a:t>
            </a:r>
            <a:endParaRPr lang="en-US" altLang="zh-CN" sz="1600" b="1" baseline="30000" dirty="0">
              <a:solidFill>
                <a:schemeClr val="tx2"/>
              </a:solidFill>
              <a:latin typeface="Times New Roman" panose="02020603050405020304" pitchFamily="18" charset="0"/>
            </a:endParaRPr>
          </a:p>
          <a:p>
            <a:pPr algn="just">
              <a:lnSpc>
                <a:spcPct val="96000"/>
              </a:lnSpc>
              <a:buFont typeface="Arial" panose="020B0604020202020204" pitchFamily="34" charset="0"/>
              <a:buNone/>
            </a:pPr>
            <a:endParaRPr lang="en-US" altLang="zh-CN" sz="1600" b="1" dirty="0">
              <a:solidFill>
                <a:schemeClr val="tx2"/>
              </a:solidFill>
              <a:latin typeface="Times New Roman" panose="02020603050405020304" pitchFamily="18" charset="0"/>
            </a:endParaRPr>
          </a:p>
          <a:p>
            <a:pPr algn="just">
              <a:lnSpc>
                <a:spcPct val="96000"/>
              </a:lnSpc>
              <a:buFont typeface="Arial" panose="020B0604020202020204" pitchFamily="34" charset="0"/>
              <a:buNone/>
            </a:pPr>
            <a:r>
              <a:rPr lang="en-US" altLang="zh-CN" sz="1600" b="1" dirty="0">
                <a:solidFill>
                  <a:schemeClr val="tx2"/>
                </a:solidFill>
                <a:latin typeface="Times New Roman" panose="02020603050405020304" pitchFamily="18" charset="0"/>
              </a:rPr>
              <a:t>10</a:t>
            </a:r>
            <a:r>
              <a:rPr lang="en-US" altLang="zh-CN" sz="1600" b="1" baseline="30000" dirty="0">
                <a:solidFill>
                  <a:schemeClr val="tx2"/>
                </a:solidFill>
                <a:latin typeface="Times New Roman" panose="02020603050405020304" pitchFamily="18" charset="0"/>
              </a:rPr>
              <a:t>-3</a:t>
            </a:r>
            <a:endParaRPr lang="en-US" altLang="zh-CN" sz="1600" b="1" dirty="0">
              <a:solidFill>
                <a:schemeClr val="tx2"/>
              </a:solidFill>
              <a:latin typeface="Times New Roman" panose="02020603050405020304" pitchFamily="18" charset="0"/>
            </a:endParaRPr>
          </a:p>
          <a:p>
            <a:pPr algn="just">
              <a:lnSpc>
                <a:spcPct val="96000"/>
              </a:lnSpc>
              <a:buFont typeface="Arial" panose="020B0604020202020204" pitchFamily="34" charset="0"/>
              <a:buNone/>
            </a:pPr>
            <a:endParaRPr lang="en-US" altLang="zh-CN" sz="1600" b="1" dirty="0">
              <a:solidFill>
                <a:schemeClr val="tx2"/>
              </a:solidFill>
              <a:latin typeface="Times New Roman" panose="02020603050405020304" pitchFamily="18" charset="0"/>
            </a:endParaRPr>
          </a:p>
          <a:p>
            <a:pPr algn="just">
              <a:lnSpc>
                <a:spcPct val="96000"/>
              </a:lnSpc>
              <a:buFont typeface="Arial" panose="020B0604020202020204" pitchFamily="34" charset="0"/>
              <a:buNone/>
            </a:pPr>
            <a:r>
              <a:rPr lang="en-US" altLang="zh-CN" sz="1600" b="1" dirty="0">
                <a:solidFill>
                  <a:schemeClr val="tx2"/>
                </a:solidFill>
                <a:latin typeface="Times New Roman" panose="02020603050405020304" pitchFamily="18" charset="0"/>
              </a:rPr>
              <a:t>10</a:t>
            </a:r>
            <a:r>
              <a:rPr lang="en-US" altLang="zh-CN" sz="1600" b="1" baseline="30000" dirty="0">
                <a:solidFill>
                  <a:schemeClr val="tx2"/>
                </a:solidFill>
                <a:latin typeface="Times New Roman" panose="02020603050405020304" pitchFamily="18" charset="0"/>
              </a:rPr>
              <a:t>-4</a:t>
            </a:r>
            <a:endParaRPr lang="en-US" altLang="zh-CN" sz="1600" b="1" dirty="0">
              <a:solidFill>
                <a:schemeClr val="tx2"/>
              </a:solidFill>
              <a:latin typeface="Times New Roman" panose="02020603050405020304" pitchFamily="18" charset="0"/>
            </a:endParaRPr>
          </a:p>
          <a:p>
            <a:pPr algn="just">
              <a:lnSpc>
                <a:spcPct val="96000"/>
              </a:lnSpc>
              <a:buFont typeface="Arial" panose="020B0604020202020204" pitchFamily="34" charset="0"/>
              <a:buNone/>
            </a:pPr>
            <a:endParaRPr lang="en-US" altLang="zh-CN" sz="1600" b="1" dirty="0">
              <a:solidFill>
                <a:schemeClr val="tx2"/>
              </a:solidFill>
              <a:latin typeface="Times New Roman" panose="02020603050405020304" pitchFamily="18" charset="0"/>
            </a:endParaRPr>
          </a:p>
          <a:p>
            <a:pPr algn="just">
              <a:lnSpc>
                <a:spcPct val="96000"/>
              </a:lnSpc>
              <a:buFont typeface="Arial" panose="020B0604020202020204" pitchFamily="34" charset="0"/>
              <a:buNone/>
            </a:pPr>
            <a:r>
              <a:rPr lang="en-US" altLang="zh-CN" sz="1600" b="1" dirty="0">
                <a:solidFill>
                  <a:schemeClr val="tx2"/>
                </a:solidFill>
                <a:latin typeface="Times New Roman" panose="02020603050405020304" pitchFamily="18" charset="0"/>
              </a:rPr>
              <a:t>10</a:t>
            </a:r>
            <a:r>
              <a:rPr lang="en-US" altLang="zh-CN" sz="1600" b="1" baseline="30000" dirty="0">
                <a:solidFill>
                  <a:schemeClr val="tx2"/>
                </a:solidFill>
                <a:latin typeface="Times New Roman" panose="02020603050405020304" pitchFamily="18" charset="0"/>
              </a:rPr>
              <a:t>-5</a:t>
            </a:r>
            <a:endParaRPr lang="en-US" altLang="zh-CN" sz="1600" b="1" dirty="0">
              <a:solidFill>
                <a:schemeClr val="tx2"/>
              </a:solidFill>
              <a:latin typeface="Times New Roman" panose="02020603050405020304" pitchFamily="18" charset="0"/>
            </a:endParaRPr>
          </a:p>
          <a:p>
            <a:pPr algn="just">
              <a:lnSpc>
                <a:spcPct val="96000"/>
              </a:lnSpc>
              <a:buFont typeface="Arial" panose="020B0604020202020204" pitchFamily="34" charset="0"/>
              <a:buNone/>
            </a:pPr>
            <a:endParaRPr lang="en-US" altLang="zh-CN" sz="1600" b="1" dirty="0">
              <a:solidFill>
                <a:schemeClr val="tx2"/>
              </a:solidFill>
              <a:latin typeface="Times New Roman" panose="02020603050405020304" pitchFamily="18" charset="0"/>
            </a:endParaRPr>
          </a:p>
          <a:p>
            <a:pPr algn="just">
              <a:lnSpc>
                <a:spcPct val="96000"/>
              </a:lnSpc>
              <a:buFont typeface="Arial" panose="020B0604020202020204" pitchFamily="34" charset="0"/>
              <a:buNone/>
            </a:pPr>
            <a:r>
              <a:rPr lang="en-US" altLang="zh-CN" sz="1600" b="1" baseline="30000" dirty="0">
                <a:solidFill>
                  <a:schemeClr val="tx2"/>
                </a:solidFill>
                <a:latin typeface="Times New Roman" panose="02020603050405020304" pitchFamily="18" charset="0"/>
              </a:rPr>
              <a:t>10-6</a:t>
            </a:r>
            <a:endParaRPr lang="en-US" altLang="zh-CN" sz="1600" b="1" dirty="0">
              <a:solidFill>
                <a:schemeClr val="tx2"/>
              </a:solidFill>
              <a:latin typeface="Arial" panose="020B0604020202020204" pitchFamily="34" charset="0"/>
            </a:endParaRPr>
          </a:p>
        </p:txBody>
      </p:sp>
      <p:grpSp>
        <p:nvGrpSpPr>
          <p:cNvPr id="137220" name="Group 19"/>
          <p:cNvGrpSpPr/>
          <p:nvPr/>
        </p:nvGrpSpPr>
        <p:grpSpPr>
          <a:xfrm>
            <a:off x="1116013" y="1419225"/>
            <a:ext cx="6600825" cy="4702175"/>
            <a:chOff x="0" y="0"/>
            <a:chExt cx="2957" cy="2775"/>
          </a:xfrm>
        </p:grpSpPr>
        <p:sp>
          <p:nvSpPr>
            <p:cNvPr id="137228" name="Rectangle 5"/>
            <p:cNvSpPr/>
            <p:nvPr/>
          </p:nvSpPr>
          <p:spPr>
            <a:xfrm>
              <a:off x="0" y="0"/>
              <a:ext cx="2903" cy="2766"/>
            </a:xfrm>
            <a:prstGeom prst="rect">
              <a:avLst/>
            </a:prstGeom>
            <a:no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pSp>
          <p:nvGrpSpPr>
            <p:cNvPr id="137229" name="Group 7"/>
            <p:cNvGrpSpPr/>
            <p:nvPr/>
          </p:nvGrpSpPr>
          <p:grpSpPr>
            <a:xfrm>
              <a:off x="375" y="91"/>
              <a:ext cx="2315" cy="2495"/>
              <a:chOff x="0" y="0"/>
              <a:chExt cx="5010" cy="4770"/>
            </a:xfrm>
          </p:grpSpPr>
          <p:pic>
            <p:nvPicPr>
              <p:cNvPr id="137232" name="Picture 8" descr="M-ASK误码率曲线2"/>
              <p:cNvPicPr>
                <a:picLocks noChangeAspect="1"/>
              </p:cNvPicPr>
              <p:nvPr/>
            </p:nvPicPr>
            <p:blipFill>
              <a:blip r:embed="rId1"/>
              <a:stretch>
                <a:fillRect/>
              </a:stretch>
            </p:blipFill>
            <p:spPr>
              <a:xfrm>
                <a:off x="0" y="0"/>
                <a:ext cx="5010" cy="4770"/>
              </a:xfrm>
              <a:prstGeom prst="rect">
                <a:avLst/>
              </a:prstGeom>
              <a:noFill/>
              <a:ln w="9525">
                <a:noFill/>
              </a:ln>
            </p:spPr>
          </p:pic>
          <p:sp>
            <p:nvSpPr>
              <p:cNvPr id="137233" name="Line 9"/>
              <p:cNvSpPr/>
              <p:nvPr/>
            </p:nvSpPr>
            <p:spPr>
              <a:xfrm>
                <a:off x="163" y="209"/>
                <a:ext cx="0" cy="4125"/>
              </a:xfrm>
              <a:prstGeom prst="line">
                <a:avLst/>
              </a:prstGeom>
              <a:ln w="28575" cap="flat" cmpd="sng">
                <a:solidFill>
                  <a:srgbClr val="000000"/>
                </a:solidFill>
                <a:prstDash val="solid"/>
                <a:headEnd type="none" w="med" len="med"/>
                <a:tailEnd type="none" w="med" len="med"/>
              </a:ln>
            </p:spPr>
          </p:sp>
          <p:grpSp>
            <p:nvGrpSpPr>
              <p:cNvPr id="137234" name="Group 10"/>
              <p:cNvGrpSpPr/>
              <p:nvPr/>
            </p:nvGrpSpPr>
            <p:grpSpPr>
              <a:xfrm>
                <a:off x="179" y="1373"/>
                <a:ext cx="110" cy="2400"/>
                <a:chOff x="0" y="0"/>
                <a:chExt cx="110" cy="2400"/>
              </a:xfrm>
            </p:grpSpPr>
            <p:sp>
              <p:nvSpPr>
                <p:cNvPr id="137235" name="Line 11"/>
                <p:cNvSpPr/>
                <p:nvPr/>
              </p:nvSpPr>
              <p:spPr>
                <a:xfrm flipV="1">
                  <a:off x="0" y="2397"/>
                  <a:ext cx="110" cy="3"/>
                </a:xfrm>
                <a:prstGeom prst="line">
                  <a:avLst/>
                </a:prstGeom>
                <a:ln w="19050" cap="flat" cmpd="sng">
                  <a:solidFill>
                    <a:srgbClr val="000000"/>
                  </a:solidFill>
                  <a:prstDash val="solid"/>
                  <a:headEnd type="none" w="med" len="med"/>
                  <a:tailEnd type="none" w="med" len="med"/>
                </a:ln>
              </p:spPr>
            </p:sp>
            <p:sp>
              <p:nvSpPr>
                <p:cNvPr id="137236" name="Line 12"/>
                <p:cNvSpPr/>
                <p:nvPr/>
              </p:nvSpPr>
              <p:spPr>
                <a:xfrm flipV="1">
                  <a:off x="0" y="1797"/>
                  <a:ext cx="110" cy="3"/>
                </a:xfrm>
                <a:prstGeom prst="line">
                  <a:avLst/>
                </a:prstGeom>
                <a:ln w="19050" cap="flat" cmpd="sng">
                  <a:solidFill>
                    <a:srgbClr val="000000"/>
                  </a:solidFill>
                  <a:prstDash val="solid"/>
                  <a:headEnd type="none" w="med" len="med"/>
                  <a:tailEnd type="none" w="med" len="med"/>
                </a:ln>
              </p:spPr>
            </p:sp>
            <p:sp>
              <p:nvSpPr>
                <p:cNvPr id="137237" name="Line 13"/>
                <p:cNvSpPr/>
                <p:nvPr/>
              </p:nvSpPr>
              <p:spPr>
                <a:xfrm flipV="1">
                  <a:off x="0" y="1188"/>
                  <a:ext cx="110" cy="3"/>
                </a:xfrm>
                <a:prstGeom prst="line">
                  <a:avLst/>
                </a:prstGeom>
                <a:ln w="19050" cap="flat" cmpd="sng">
                  <a:solidFill>
                    <a:srgbClr val="000000"/>
                  </a:solidFill>
                  <a:prstDash val="solid"/>
                  <a:headEnd type="none" w="med" len="med"/>
                  <a:tailEnd type="none" w="med" len="med"/>
                </a:ln>
              </p:spPr>
            </p:sp>
            <p:sp>
              <p:nvSpPr>
                <p:cNvPr id="137238" name="Line 14"/>
                <p:cNvSpPr/>
                <p:nvPr/>
              </p:nvSpPr>
              <p:spPr>
                <a:xfrm flipV="1">
                  <a:off x="0" y="588"/>
                  <a:ext cx="110" cy="3"/>
                </a:xfrm>
                <a:prstGeom prst="line">
                  <a:avLst/>
                </a:prstGeom>
                <a:ln w="19050" cap="flat" cmpd="sng">
                  <a:solidFill>
                    <a:srgbClr val="000000"/>
                  </a:solidFill>
                  <a:prstDash val="solid"/>
                  <a:headEnd type="none" w="med" len="med"/>
                  <a:tailEnd type="none" w="med" len="med"/>
                </a:ln>
              </p:spPr>
            </p:sp>
            <p:sp>
              <p:nvSpPr>
                <p:cNvPr id="137239" name="Line 15"/>
                <p:cNvSpPr/>
                <p:nvPr/>
              </p:nvSpPr>
              <p:spPr>
                <a:xfrm flipV="1">
                  <a:off x="0" y="0"/>
                  <a:ext cx="110" cy="3"/>
                </a:xfrm>
                <a:prstGeom prst="line">
                  <a:avLst/>
                </a:prstGeom>
                <a:ln w="19050" cap="flat" cmpd="sng">
                  <a:solidFill>
                    <a:srgbClr val="000000"/>
                  </a:solidFill>
                  <a:prstDash val="solid"/>
                  <a:headEnd type="none" w="med" len="med"/>
                  <a:tailEnd type="none" w="med" len="med"/>
                </a:ln>
              </p:spPr>
            </p:sp>
          </p:grpSp>
        </p:grpSp>
        <p:sp>
          <p:nvSpPr>
            <p:cNvPr id="137230" name="Text Box 17"/>
            <p:cNvSpPr txBox="1"/>
            <p:nvPr/>
          </p:nvSpPr>
          <p:spPr>
            <a:xfrm>
              <a:off x="44" y="169"/>
              <a:ext cx="373" cy="268"/>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Times New Roman" panose="02020603050405020304" pitchFamily="18" charset="0"/>
                </a:rPr>
                <a:t>    P</a:t>
              </a:r>
              <a:r>
                <a:rPr lang="en-US" altLang="zh-CN" sz="2000" b="1" baseline="-25000" dirty="0">
                  <a:solidFill>
                    <a:schemeClr val="tx2"/>
                  </a:solidFill>
                  <a:latin typeface="Times New Roman" panose="02020603050405020304" pitchFamily="18" charset="0"/>
                </a:rPr>
                <a:t>e</a:t>
              </a:r>
              <a:endParaRPr lang="en-US" altLang="zh-CN" sz="2000" b="1" dirty="0">
                <a:solidFill>
                  <a:schemeClr val="tx2"/>
                </a:solidFill>
                <a:latin typeface="Arial" panose="020B0604020202020204" pitchFamily="34" charset="0"/>
              </a:endParaRPr>
            </a:p>
          </p:txBody>
        </p:sp>
        <p:sp>
          <p:nvSpPr>
            <p:cNvPr id="137231" name="Text Box 18"/>
            <p:cNvSpPr txBox="1"/>
            <p:nvPr/>
          </p:nvSpPr>
          <p:spPr>
            <a:xfrm>
              <a:off x="2444" y="2446"/>
              <a:ext cx="513" cy="329"/>
            </a:xfrm>
            <a:prstGeom prst="rect">
              <a:avLst/>
            </a:prstGeom>
            <a:noFill/>
            <a:ln w="9525">
              <a:noFill/>
            </a:ln>
          </p:spPr>
          <p:txBody>
            <a:bodyPr/>
            <a:p>
              <a:pPr algn="just">
                <a:buFont typeface="Arial" panose="020B0604020202020204" pitchFamily="34" charset="0"/>
                <a:buNone/>
              </a:pPr>
              <a:r>
                <a:rPr lang="en-US" altLang="zh-CN" sz="2000" dirty="0">
                  <a:solidFill>
                    <a:schemeClr val="tx2"/>
                  </a:solidFill>
                  <a:latin typeface="Comic Sans MS" panose="030F0702030302020204" pitchFamily="66" charset="0"/>
                </a:rPr>
                <a:t>  r (dB)</a:t>
              </a:r>
              <a:endParaRPr lang="en-US" altLang="zh-CN" sz="2000" dirty="0">
                <a:solidFill>
                  <a:schemeClr val="tx2"/>
                </a:solidFill>
                <a:latin typeface="Comic Sans MS" panose="030F0702030302020204" pitchFamily="66" charset="0"/>
              </a:endParaRPr>
            </a:p>
          </p:txBody>
        </p:sp>
      </p:grpSp>
      <p:sp>
        <p:nvSpPr>
          <p:cNvPr id="137221" name="矩形 16"/>
          <p:cNvSpPr/>
          <p:nvPr/>
        </p:nvSpPr>
        <p:spPr>
          <a:xfrm>
            <a:off x="1573213" y="2062163"/>
            <a:ext cx="296862" cy="366712"/>
          </a:xfrm>
          <a:prstGeom prst="rect">
            <a:avLst/>
          </a:prstGeom>
          <a:noFill/>
          <a:ln w="9525">
            <a:noFill/>
          </a:ln>
        </p:spPr>
        <p:txBody>
          <a:bodyPr wrap="none">
            <a:spAutoFit/>
          </a:bodyPr>
          <a:p>
            <a:pPr algn="just">
              <a:buFont typeface="Arial" panose="020B0604020202020204" pitchFamily="34" charset="0"/>
              <a:buNone/>
            </a:pPr>
            <a:r>
              <a:rPr lang="en-US" altLang="zh-CN" b="1" dirty="0">
                <a:solidFill>
                  <a:schemeClr val="tx2"/>
                </a:solidFill>
                <a:latin typeface="Times New Roman" panose="02020603050405020304" pitchFamily="18" charset="0"/>
              </a:rPr>
              <a:t>0</a:t>
            </a:r>
            <a:endParaRPr lang="en-US" altLang="zh-CN" b="1" dirty="0">
              <a:solidFill>
                <a:schemeClr val="tx2"/>
              </a:solidFill>
              <a:latin typeface="Arial" panose="020B0604020202020204" pitchFamily="34" charset="0"/>
            </a:endParaRPr>
          </a:p>
        </p:txBody>
      </p:sp>
      <p:sp>
        <p:nvSpPr>
          <p:cNvPr id="137222" name="矩形 17"/>
          <p:cNvSpPr/>
          <p:nvPr/>
        </p:nvSpPr>
        <p:spPr>
          <a:xfrm>
            <a:off x="1431925" y="2562225"/>
            <a:ext cx="534988" cy="366713"/>
          </a:xfrm>
          <a:prstGeom prst="rect">
            <a:avLst/>
          </a:prstGeom>
          <a:noFill/>
          <a:ln w="9525">
            <a:noFill/>
          </a:ln>
        </p:spPr>
        <p:txBody>
          <a:bodyPr wrap="none">
            <a:spAutoFit/>
          </a:bodyPr>
          <a:p>
            <a:pPr algn="just">
              <a:buFont typeface="Arial" panose="020B0604020202020204" pitchFamily="34" charset="0"/>
              <a:buNone/>
            </a:pPr>
            <a:r>
              <a:rPr lang="en-US" altLang="zh-CN" b="1" dirty="0">
                <a:solidFill>
                  <a:schemeClr val="tx2"/>
                </a:solidFill>
                <a:latin typeface="Times New Roman" panose="02020603050405020304" pitchFamily="18" charset="0"/>
              </a:rPr>
              <a:t>10</a:t>
            </a:r>
            <a:r>
              <a:rPr lang="en-US" altLang="zh-CN" b="1" baseline="30000" dirty="0">
                <a:solidFill>
                  <a:schemeClr val="tx2"/>
                </a:solidFill>
                <a:latin typeface="Times New Roman" panose="02020603050405020304" pitchFamily="18" charset="0"/>
              </a:rPr>
              <a:t>-1</a:t>
            </a:r>
            <a:endParaRPr lang="en-US" altLang="zh-CN" b="1" baseline="30000" dirty="0">
              <a:solidFill>
                <a:schemeClr val="tx2"/>
              </a:solidFill>
              <a:latin typeface="Arial" panose="020B0604020202020204" pitchFamily="34" charset="0"/>
            </a:endParaRPr>
          </a:p>
        </p:txBody>
      </p:sp>
      <p:sp>
        <p:nvSpPr>
          <p:cNvPr id="137223" name="矩形 18"/>
          <p:cNvSpPr/>
          <p:nvPr/>
        </p:nvSpPr>
        <p:spPr>
          <a:xfrm>
            <a:off x="1431925" y="3133725"/>
            <a:ext cx="534988" cy="366713"/>
          </a:xfrm>
          <a:prstGeom prst="rect">
            <a:avLst/>
          </a:prstGeom>
          <a:noFill/>
          <a:ln w="9525">
            <a:noFill/>
          </a:ln>
        </p:spPr>
        <p:txBody>
          <a:bodyPr wrap="none">
            <a:spAutoFit/>
          </a:bodyPr>
          <a:p>
            <a:pPr algn="just">
              <a:buFont typeface="Arial" panose="020B0604020202020204" pitchFamily="34" charset="0"/>
              <a:buNone/>
            </a:pPr>
            <a:r>
              <a:rPr lang="en-US" altLang="zh-CN" b="1" dirty="0">
                <a:solidFill>
                  <a:schemeClr val="tx2"/>
                </a:solidFill>
                <a:latin typeface="Times New Roman" panose="02020603050405020304" pitchFamily="18" charset="0"/>
              </a:rPr>
              <a:t>10</a:t>
            </a:r>
            <a:r>
              <a:rPr lang="en-US" altLang="zh-CN" b="1" baseline="30000" dirty="0">
                <a:solidFill>
                  <a:schemeClr val="tx2"/>
                </a:solidFill>
                <a:latin typeface="Times New Roman" panose="02020603050405020304" pitchFamily="18" charset="0"/>
              </a:rPr>
              <a:t>-2</a:t>
            </a:r>
            <a:endParaRPr lang="en-US" altLang="zh-CN" b="1" baseline="30000" dirty="0">
              <a:solidFill>
                <a:schemeClr val="tx2"/>
              </a:solidFill>
              <a:latin typeface="Arial" panose="020B0604020202020204" pitchFamily="34" charset="0"/>
            </a:endParaRPr>
          </a:p>
        </p:txBody>
      </p:sp>
      <p:sp>
        <p:nvSpPr>
          <p:cNvPr id="137224" name="矩形 19"/>
          <p:cNvSpPr/>
          <p:nvPr/>
        </p:nvSpPr>
        <p:spPr>
          <a:xfrm>
            <a:off x="1431925" y="3633788"/>
            <a:ext cx="534988" cy="366712"/>
          </a:xfrm>
          <a:prstGeom prst="rect">
            <a:avLst/>
          </a:prstGeom>
          <a:noFill/>
          <a:ln w="9525">
            <a:noFill/>
          </a:ln>
        </p:spPr>
        <p:txBody>
          <a:bodyPr wrap="none">
            <a:spAutoFit/>
          </a:bodyPr>
          <a:p>
            <a:pPr algn="just">
              <a:buFont typeface="Arial" panose="020B0604020202020204" pitchFamily="34" charset="0"/>
              <a:buNone/>
            </a:pPr>
            <a:r>
              <a:rPr lang="en-US" altLang="zh-CN" b="1" dirty="0">
                <a:solidFill>
                  <a:schemeClr val="tx2"/>
                </a:solidFill>
                <a:latin typeface="Times New Roman" panose="02020603050405020304" pitchFamily="18" charset="0"/>
              </a:rPr>
              <a:t>10</a:t>
            </a:r>
            <a:r>
              <a:rPr lang="en-US" altLang="zh-CN" b="1" baseline="30000" dirty="0">
                <a:solidFill>
                  <a:schemeClr val="tx2"/>
                </a:solidFill>
                <a:latin typeface="Times New Roman" panose="02020603050405020304" pitchFamily="18" charset="0"/>
              </a:rPr>
              <a:t>-3</a:t>
            </a:r>
            <a:endParaRPr lang="en-US" altLang="zh-CN" b="1" baseline="30000" dirty="0">
              <a:solidFill>
                <a:schemeClr val="tx2"/>
              </a:solidFill>
              <a:latin typeface="Arial" panose="020B0604020202020204" pitchFamily="34" charset="0"/>
            </a:endParaRPr>
          </a:p>
        </p:txBody>
      </p:sp>
      <p:sp>
        <p:nvSpPr>
          <p:cNvPr id="137225" name="矩形 20"/>
          <p:cNvSpPr/>
          <p:nvPr/>
        </p:nvSpPr>
        <p:spPr>
          <a:xfrm>
            <a:off x="1431925" y="4205288"/>
            <a:ext cx="534988" cy="366712"/>
          </a:xfrm>
          <a:prstGeom prst="rect">
            <a:avLst/>
          </a:prstGeom>
          <a:noFill/>
          <a:ln w="9525">
            <a:noFill/>
          </a:ln>
        </p:spPr>
        <p:txBody>
          <a:bodyPr wrap="none">
            <a:spAutoFit/>
          </a:bodyPr>
          <a:p>
            <a:pPr algn="just">
              <a:buFont typeface="Arial" panose="020B0604020202020204" pitchFamily="34" charset="0"/>
              <a:buNone/>
            </a:pPr>
            <a:r>
              <a:rPr lang="en-US" altLang="zh-CN" b="1" dirty="0">
                <a:solidFill>
                  <a:schemeClr val="tx2"/>
                </a:solidFill>
                <a:latin typeface="Times New Roman" panose="02020603050405020304" pitchFamily="18" charset="0"/>
              </a:rPr>
              <a:t>10</a:t>
            </a:r>
            <a:r>
              <a:rPr lang="en-US" altLang="zh-CN" b="1" baseline="30000" dirty="0">
                <a:solidFill>
                  <a:schemeClr val="tx2"/>
                </a:solidFill>
                <a:latin typeface="Times New Roman" panose="02020603050405020304" pitchFamily="18" charset="0"/>
              </a:rPr>
              <a:t>-4</a:t>
            </a:r>
            <a:endParaRPr lang="en-US" altLang="zh-CN" b="1" baseline="30000" dirty="0">
              <a:solidFill>
                <a:schemeClr val="tx2"/>
              </a:solidFill>
              <a:latin typeface="Arial" panose="020B0604020202020204" pitchFamily="34" charset="0"/>
            </a:endParaRPr>
          </a:p>
        </p:txBody>
      </p:sp>
      <p:sp>
        <p:nvSpPr>
          <p:cNvPr id="137226" name="矩形 21"/>
          <p:cNvSpPr/>
          <p:nvPr/>
        </p:nvSpPr>
        <p:spPr>
          <a:xfrm>
            <a:off x="1431925" y="4776788"/>
            <a:ext cx="534988" cy="366712"/>
          </a:xfrm>
          <a:prstGeom prst="rect">
            <a:avLst/>
          </a:prstGeom>
          <a:noFill/>
          <a:ln w="9525">
            <a:noFill/>
          </a:ln>
        </p:spPr>
        <p:txBody>
          <a:bodyPr wrap="none">
            <a:spAutoFit/>
          </a:bodyPr>
          <a:p>
            <a:pPr algn="just">
              <a:buFont typeface="Arial" panose="020B0604020202020204" pitchFamily="34" charset="0"/>
              <a:buNone/>
            </a:pPr>
            <a:r>
              <a:rPr lang="en-US" altLang="zh-CN" b="1" dirty="0">
                <a:solidFill>
                  <a:schemeClr val="tx2"/>
                </a:solidFill>
                <a:latin typeface="Times New Roman" panose="02020603050405020304" pitchFamily="18" charset="0"/>
              </a:rPr>
              <a:t>10</a:t>
            </a:r>
            <a:r>
              <a:rPr lang="en-US" altLang="zh-CN" b="1" baseline="30000" dirty="0">
                <a:solidFill>
                  <a:schemeClr val="tx2"/>
                </a:solidFill>
                <a:latin typeface="Times New Roman" panose="02020603050405020304" pitchFamily="18" charset="0"/>
              </a:rPr>
              <a:t>-5</a:t>
            </a:r>
            <a:endParaRPr lang="en-US" altLang="zh-CN" b="1" baseline="30000" dirty="0">
              <a:solidFill>
                <a:schemeClr val="tx2"/>
              </a:solidFill>
              <a:latin typeface="Arial" panose="020B0604020202020204" pitchFamily="34" charset="0"/>
            </a:endParaRPr>
          </a:p>
        </p:txBody>
      </p:sp>
      <p:sp>
        <p:nvSpPr>
          <p:cNvPr id="137227" name="矩形 22"/>
          <p:cNvSpPr/>
          <p:nvPr/>
        </p:nvSpPr>
        <p:spPr>
          <a:xfrm>
            <a:off x="1431925" y="5205413"/>
            <a:ext cx="534988" cy="366712"/>
          </a:xfrm>
          <a:prstGeom prst="rect">
            <a:avLst/>
          </a:prstGeom>
          <a:noFill/>
          <a:ln w="9525">
            <a:noFill/>
          </a:ln>
        </p:spPr>
        <p:txBody>
          <a:bodyPr wrap="none">
            <a:spAutoFit/>
          </a:bodyPr>
          <a:p>
            <a:pPr algn="just">
              <a:buFont typeface="Arial" panose="020B0604020202020204" pitchFamily="34" charset="0"/>
              <a:buNone/>
            </a:pPr>
            <a:r>
              <a:rPr lang="en-US" altLang="zh-CN" b="1" dirty="0">
                <a:solidFill>
                  <a:schemeClr val="tx2"/>
                </a:solidFill>
                <a:latin typeface="Times New Roman" panose="02020603050405020304" pitchFamily="18" charset="0"/>
              </a:rPr>
              <a:t>10</a:t>
            </a:r>
            <a:r>
              <a:rPr lang="en-US" altLang="zh-CN" b="1" baseline="30000" dirty="0">
                <a:solidFill>
                  <a:schemeClr val="tx2"/>
                </a:solidFill>
                <a:latin typeface="Times New Roman" panose="02020603050405020304" pitchFamily="18" charset="0"/>
              </a:rPr>
              <a:t>-6</a:t>
            </a:r>
            <a:endParaRPr lang="en-US" altLang="zh-CN" b="1" baseline="30000" dirty="0">
              <a:solidFill>
                <a:schemeClr val="tx2"/>
              </a:solidFill>
              <a:latin typeface="Arial" panose="020B0604020202020204" pitchFamily="34" charset="0"/>
            </a:endParaRPr>
          </a:p>
        </p:txBody>
      </p:sp>
    </p:spTree>
  </p:cSld>
  <p:clrMapOvr>
    <a:masterClrMapping/>
  </p:clrMapOvr>
  <p:transition advClick="0">
    <p:blinds dir="vert"/>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3"/>
          <p:cNvSpPr>
            <a:spLocks noGrp="1"/>
          </p:cNvSpPr>
          <p:nvPr>
            <p:ph type="body"/>
          </p:nvPr>
        </p:nvSpPr>
        <p:spPr>
          <a:xfrm>
            <a:off x="449263" y="1403350"/>
            <a:ext cx="8056562" cy="2660650"/>
          </a:xfrm>
        </p:spPr>
        <p:txBody>
          <a:bodyPr vert="horz" wrap="square" lIns="91440" tIns="45720" rIns="91440" bIns="45720" anchor="t"/>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a:t>
            </a:r>
            <a:r>
              <a:rPr lang="el-GR" altLang="en-US" sz="2000" dirty="0">
                <a:latin typeface="微软雅黑" panose="020B0503020204020204" pitchFamily="34" charset="-122"/>
                <a:ea typeface="微软雅黑" panose="020B0503020204020204" pitchFamily="34" charset="-122"/>
              </a:rPr>
              <a:t>η</a:t>
            </a:r>
            <a:r>
              <a:rPr lang="en-US" altLang="zh-CN" sz="2000" baseline="-25000" dirty="0">
                <a:latin typeface="微软雅黑" panose="020B0503020204020204" pitchFamily="34" charset="-122"/>
                <a:ea typeface="微软雅黑" panose="020B0503020204020204" pitchFamily="34" charset="-122"/>
              </a:rPr>
              <a:t>B</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b</a:t>
            </a:r>
            <a:r>
              <a:rPr lang="en-US" altLang="zh-CN" sz="2000" dirty="0">
                <a:latin typeface="微软雅黑" panose="020B0503020204020204" pitchFamily="34" charset="-122"/>
                <a:ea typeface="微软雅黑" panose="020B0503020204020204" pitchFamily="34" charset="-122"/>
              </a:rPr>
              <a:t>/B=1/(T</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B)log</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M                                           (7.4-9)</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可以超过</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波特</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赫兹，最高可达</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波特</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赫兹</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800" b="1" dirty="0">
                <a:solidFill>
                  <a:srgbClr val="0000FF"/>
                </a:solidFill>
                <a:latin typeface="微软雅黑" panose="020B0503020204020204" pitchFamily="34" charset="-122"/>
                <a:ea typeface="微软雅黑" panose="020B0503020204020204" pitchFamily="34" charset="-122"/>
              </a:rPr>
              <a:t>3</a:t>
            </a:r>
            <a:r>
              <a:rPr lang="zh-CN" altLang="en-US" sz="2800" b="1" dirty="0">
                <a:solidFill>
                  <a:srgbClr val="0000FF"/>
                </a:solidFill>
                <a:latin typeface="微软雅黑" panose="020B0503020204020204" pitchFamily="34" charset="-122"/>
                <a:ea typeface="微软雅黑" panose="020B0503020204020204" pitchFamily="34" charset="-122"/>
              </a:rPr>
              <a:t>) 抗噪声能力差</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MASK</a:t>
            </a:r>
            <a:r>
              <a:rPr lang="zh-CN" altLang="en-US" sz="2000" dirty="0">
                <a:latin typeface="微软雅黑" panose="020B0503020204020204" pitchFamily="34" charset="-122"/>
                <a:ea typeface="微软雅黑" panose="020B0503020204020204" pitchFamily="34" charset="-122"/>
              </a:rPr>
              <a:t>效率高，但抗噪声能力差，每个级别的电平之间的距离短了，抗噪声能力就降低了，尤其是抗衰落能力差，一般适用恒参信道中使用</a:t>
            </a:r>
            <a:endParaRPr lang="zh-CN" altLang="en-US" sz="2000" dirty="0">
              <a:latin typeface="微软雅黑" panose="020B0503020204020204" pitchFamily="34" charset="-122"/>
              <a:ea typeface="微软雅黑" panose="020B0503020204020204" pitchFamily="34" charset="-122"/>
            </a:endParaRPr>
          </a:p>
        </p:txBody>
      </p:sp>
      <p:sp>
        <p:nvSpPr>
          <p:cNvPr id="138243" name="矩形标注 2"/>
          <p:cNvSpPr/>
          <p:nvPr/>
        </p:nvSpPr>
        <p:spPr>
          <a:xfrm>
            <a:off x="406400" y="4543425"/>
            <a:ext cx="3789363" cy="1712913"/>
          </a:xfrm>
          <a:prstGeom prst="wedgeRectCallout">
            <a:avLst>
              <a:gd name="adj1" fmla="val 64718"/>
              <a:gd name="adj2" fmla="val -73426"/>
            </a:avLst>
          </a:prstGeom>
          <a:solidFill>
            <a:schemeClr val="accent1"/>
          </a:solidFill>
          <a:ln w="9525" cap="flat" cmpd="sng">
            <a:solidFill>
              <a:schemeClr val="tx1"/>
            </a:solidFill>
            <a:prstDash val="solid"/>
            <a:miter/>
            <a:headEnd type="none" w="med" len="med"/>
            <a:tailEnd type="none" w="med" len="med"/>
          </a:ln>
        </p:spPr>
        <p:txBody>
          <a:bodyPr/>
          <a:p>
            <a:pP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思考：</a:t>
            </a:r>
            <a:endParaRPr lang="en-US" altLang="x-none" sz="2000" b="1" dirty="0">
              <a:solidFill>
                <a:schemeClr val="tx2"/>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本节是以多进制单极性不归零脉冲作基带信号，它有直流分量，效率不高。如果改用多进制双极性不归零脉冲做基带信号呢？</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38244" name="矩形标注 3"/>
          <p:cNvSpPr/>
          <p:nvPr/>
        </p:nvSpPr>
        <p:spPr>
          <a:xfrm>
            <a:off x="5283200" y="4522788"/>
            <a:ext cx="3317875" cy="1641475"/>
          </a:xfrm>
          <a:prstGeom prst="wedgeRectCallout">
            <a:avLst>
              <a:gd name="adj1" fmla="val -78310"/>
              <a:gd name="adj2" fmla="val -60194"/>
            </a:avLst>
          </a:prstGeom>
          <a:solidFill>
            <a:srgbClr val="91CFD5">
              <a:alpha val="47842"/>
            </a:srgbClr>
          </a:solidFill>
          <a:ln w="9525" cap="flat" cmpd="sng">
            <a:solidFill>
              <a:schemeClr val="tx1"/>
            </a:solidFill>
            <a:prstDash val="solid"/>
            <a:miter/>
            <a:headEnd type="none" w="med" len="med"/>
            <a:tailEnd type="none" w="med" len="med"/>
          </a:ln>
        </p:spPr>
        <p:txBody>
          <a:bodyPr/>
          <a:p>
            <a:pP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那就是抑制载波的</a:t>
            </a:r>
            <a:r>
              <a:rPr lang="en-US" altLang="zh-CN" sz="2000" b="1" dirty="0">
                <a:solidFill>
                  <a:schemeClr val="tx2"/>
                </a:solidFill>
                <a:latin typeface="微软雅黑" panose="020B0503020204020204" pitchFamily="34" charset="-122"/>
                <a:ea typeface="微软雅黑" panose="020B0503020204020204" pitchFamily="34" charset="-122"/>
              </a:rPr>
              <a:t>MASK</a:t>
            </a:r>
            <a:r>
              <a:rPr lang="zh-CN" altLang="en-US" sz="2000" b="1" dirty="0">
                <a:solidFill>
                  <a:schemeClr val="tx2"/>
                </a:solidFill>
                <a:latin typeface="微软雅黑" panose="020B0503020204020204" pitchFamily="34" charset="-122"/>
                <a:ea typeface="微软雅黑" panose="020B0503020204020204" pitchFamily="34" charset="-122"/>
              </a:rPr>
              <a:t>，也是幅度键控与相位键控结合的调制信号，又是一种新的方式</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联合键控。变化多样，奇妙无穷</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38245" name="矩形 4"/>
          <p:cNvSpPr/>
          <p:nvPr/>
        </p:nvSpPr>
        <p:spPr>
          <a:xfrm>
            <a:off x="1428750" y="704850"/>
            <a:ext cx="2900363" cy="541338"/>
          </a:xfrm>
          <a:prstGeom prst="rect">
            <a:avLst/>
          </a:prstGeom>
          <a:noFill/>
          <a:ln w="9525">
            <a:noFill/>
          </a:ln>
        </p:spPr>
        <p:txBody>
          <a:bodyPr>
            <a:spAutoFit/>
          </a:bodyPr>
          <a:p>
            <a:pPr>
              <a:lnSpc>
                <a:spcPts val="3000"/>
              </a:lnSpc>
              <a:spcBef>
                <a:spcPct val="20000"/>
              </a:spcBef>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2</a:t>
            </a:r>
            <a:r>
              <a:rPr lang="zh-CN" altLang="en-US" sz="2800" b="1" dirty="0">
                <a:solidFill>
                  <a:srgbClr val="0000FF"/>
                </a:solidFill>
                <a:latin typeface="微软雅黑" panose="020B0503020204020204" pitchFamily="34" charset="-122"/>
                <a:ea typeface="微软雅黑" panose="020B0503020204020204" pitchFamily="34" charset="-122"/>
              </a:rPr>
              <a:t>) 频带利用率高</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5" name="Text Box 2"/>
          <p:cNvSpPr txBox="1"/>
          <p:nvPr/>
        </p:nvSpPr>
        <p:spPr>
          <a:xfrm>
            <a:off x="465138" y="1419225"/>
            <a:ext cx="7996237" cy="3597275"/>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一 多进制数字频率调制原理</a:t>
            </a:r>
            <a:endParaRPr lang="zh-CN" altLang="en-US" sz="2800" b="1" dirty="0">
              <a:solidFill>
                <a:schemeClr val="tx2"/>
              </a:solidFill>
              <a:latin typeface="微软雅黑" panose="020B0503020204020204" pitchFamily="34" charset="-122"/>
              <a:ea typeface="微软雅黑" panose="020B0503020204020204" pitchFamily="34" charset="-122"/>
            </a:endParaRPr>
          </a:p>
          <a:p>
            <a:pPr algn="just">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多进制数字频率调制</a:t>
            </a:r>
            <a:r>
              <a:rPr lang="en-US" altLang="zh-CN" sz="2000" dirty="0">
                <a:latin typeface="微软雅黑" panose="020B0503020204020204" pitchFamily="34" charset="-122"/>
                <a:ea typeface="微软雅黑" panose="020B0503020204020204" pitchFamily="34" charset="-122"/>
              </a:rPr>
              <a:t>(MFSK)</a:t>
            </a:r>
            <a:r>
              <a:rPr lang="zh-CN" altLang="en-US" sz="2000" dirty="0">
                <a:latin typeface="微软雅黑" panose="020B0503020204020204" pitchFamily="34" charset="-122"/>
                <a:ea typeface="微软雅黑" panose="020B0503020204020204" pitchFamily="34" charset="-122"/>
              </a:rPr>
              <a:t>简称</a:t>
            </a:r>
            <a:r>
              <a:rPr lang="zh-CN" altLang="en-US" sz="2000" b="1" dirty="0">
                <a:solidFill>
                  <a:schemeClr val="tx2"/>
                </a:solidFill>
                <a:latin typeface="微软雅黑" panose="020B0503020204020204" pitchFamily="34" charset="-122"/>
                <a:ea typeface="微软雅黑" panose="020B0503020204020204" pitchFamily="34" charset="-122"/>
              </a:rPr>
              <a:t>多频调制</a:t>
            </a:r>
            <a:r>
              <a:rPr lang="zh-CN" altLang="en-US" sz="2000" dirty="0">
                <a:latin typeface="微软雅黑" panose="020B0503020204020204" pitchFamily="34" charset="-122"/>
                <a:ea typeface="微软雅黑" panose="020B0503020204020204" pitchFamily="34" charset="-122"/>
              </a:rPr>
              <a:t>，它是</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方式的推广。</a:t>
            </a:r>
            <a:r>
              <a:rPr lang="en-US" altLang="zh-CN" sz="2000" dirty="0">
                <a:latin typeface="微软雅黑" panose="020B0503020204020204" pitchFamily="34" charset="-122"/>
                <a:ea typeface="微软雅黑" panose="020B0503020204020204" pitchFamily="34" charset="-122"/>
              </a:rPr>
              <a:t>MFSK</a:t>
            </a:r>
            <a:r>
              <a:rPr lang="zh-CN" altLang="en-US" sz="2000" dirty="0">
                <a:latin typeface="微软雅黑" panose="020B0503020204020204" pitchFamily="34" charset="-122"/>
                <a:ea typeface="微软雅黑" panose="020B0503020204020204" pitchFamily="34" charset="-122"/>
              </a:rPr>
              <a:t>信号可表示为：</a:t>
            </a:r>
            <a:endParaRPr lang="en-US" altLang="zh-CN" sz="2000" dirty="0">
              <a:latin typeface="微软雅黑" panose="020B0503020204020204" pitchFamily="34" charset="-122"/>
              <a:ea typeface="微软雅黑" panose="020B0503020204020204" pitchFamily="34" charset="-122"/>
            </a:endParaRPr>
          </a:p>
          <a:p>
            <a:pPr algn="just">
              <a:lnSpc>
                <a:spcPct val="15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a:t>
            </a:r>
            <a:endParaRPr lang="en-US" altLang="x-none"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式中：</a:t>
            </a:r>
            <a:r>
              <a:rPr lang="en-US" altLang="zh-CN" sz="2000" dirty="0">
                <a:latin typeface="微软雅黑" panose="020B0503020204020204" pitchFamily="34" charset="-122"/>
                <a:ea typeface="微软雅黑" panose="020B0503020204020204" pitchFamily="34" charset="-122"/>
              </a:rPr>
              <a:t>    s</a:t>
            </a:r>
            <a:r>
              <a:rPr lang="en-US" altLang="zh-CN" sz="2000" baseline="-25000" dirty="0">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(t)=    A,  </a:t>
            </a:r>
            <a:r>
              <a:rPr lang="zh-CN" altLang="en-US" sz="2000" dirty="0">
                <a:latin typeface="微软雅黑" panose="020B0503020204020204" pitchFamily="34" charset="-122"/>
                <a:ea typeface="微软雅黑" panose="020B0503020204020204" pitchFamily="34" charset="-122"/>
              </a:rPr>
              <a:t>当在时间间隔 </a:t>
            </a:r>
            <a:r>
              <a:rPr lang="en-US" altLang="zh-CN" sz="2000" dirty="0">
                <a:latin typeface="微软雅黑" panose="020B0503020204020204" pitchFamily="34" charset="-122"/>
                <a:ea typeface="微软雅黑" panose="020B0503020204020204" pitchFamily="34" charset="-122"/>
              </a:rPr>
              <a:t>0≤t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发送符号为</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时</a:t>
            </a:r>
            <a:endParaRPr lang="zh-CN" altLang="en-US"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0,  </a:t>
            </a:r>
            <a:r>
              <a:rPr lang="zh-CN" altLang="en-US" sz="2000" dirty="0">
                <a:latin typeface="微软雅黑" panose="020B0503020204020204" pitchFamily="34" charset="-122"/>
                <a:ea typeface="微软雅黑" panose="020B0503020204020204" pitchFamily="34" charset="-122"/>
              </a:rPr>
              <a:t>当在时间间隔 </a:t>
            </a:r>
            <a:r>
              <a:rPr lang="en-US" altLang="zh-CN" sz="2000" dirty="0">
                <a:latin typeface="微软雅黑" panose="020B0503020204020204" pitchFamily="34" charset="-122"/>
                <a:ea typeface="微软雅黑" panose="020B0503020204020204" pitchFamily="34" charset="-122"/>
              </a:rPr>
              <a:t>0≤t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发送符号不为</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时 </a:t>
            </a:r>
            <a:endParaRPr lang="zh-CN" altLang="en-US"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ω</a:t>
            </a:r>
            <a:r>
              <a:rPr lang="en-US" altLang="zh-CN" sz="2000" baseline="-25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为载波角频率，共有</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种取值</a:t>
            </a:r>
            <a:endParaRPr lang="zh-CN" altLang="en-US" sz="2000" dirty="0">
              <a:latin typeface="微软雅黑" panose="020B0503020204020204" pitchFamily="34" charset="-122"/>
              <a:ea typeface="微软雅黑" panose="020B0503020204020204" pitchFamily="34" charset="-122"/>
            </a:endParaRPr>
          </a:p>
        </p:txBody>
      </p:sp>
      <p:sp>
        <p:nvSpPr>
          <p:cNvPr id="74756" name="Rectangle 8"/>
          <p:cNvSpPr/>
          <p:nvPr/>
        </p:nvSpPr>
        <p:spPr>
          <a:xfrm>
            <a:off x="1473200" y="611188"/>
            <a:ext cx="5370513" cy="549275"/>
          </a:xfrm>
          <a:prstGeom prst="rect">
            <a:avLst/>
          </a:prstGeom>
          <a:noFill/>
          <a:ln w="9525">
            <a:noFill/>
          </a:ln>
        </p:spPr>
        <p:txBody>
          <a:bodyPr wrap="none">
            <a:spAutoFit/>
          </a:bodyPr>
          <a:p>
            <a:pPr algn="ctr">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7.4.2 </a:t>
            </a:r>
            <a:r>
              <a:rPr lang="zh-CN" altLang="en-US" sz="2800" b="1" dirty="0">
                <a:solidFill>
                  <a:srgbClr val="0000FF"/>
                </a:solidFill>
                <a:latin typeface="微软雅黑" panose="020B0503020204020204" pitchFamily="34" charset="-122"/>
                <a:ea typeface="微软雅黑" panose="020B0503020204020204" pitchFamily="34" charset="-122"/>
              </a:rPr>
              <a:t>多进制数字频率调制</a:t>
            </a:r>
            <a:r>
              <a:rPr lang="en-US" altLang="zh-CN" sz="2800" b="1" dirty="0">
                <a:solidFill>
                  <a:srgbClr val="0000FF"/>
                </a:solidFill>
                <a:latin typeface="微软雅黑" panose="020B0503020204020204" pitchFamily="34" charset="-122"/>
                <a:ea typeface="微软雅黑" panose="020B0503020204020204" pitchFamily="34" charset="-122"/>
              </a:rPr>
              <a:t>MFSK</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p:sp>
        <p:nvSpPr>
          <p:cNvPr id="74757" name="AutoShape 16"/>
          <p:cNvSpPr/>
          <p:nvPr/>
        </p:nvSpPr>
        <p:spPr>
          <a:xfrm>
            <a:off x="2268538" y="3648075"/>
            <a:ext cx="144462" cy="576263"/>
          </a:xfrm>
          <a:prstGeom prst="leftBrace">
            <a:avLst>
              <a:gd name="adj1" fmla="val 33186"/>
              <a:gd name="adj2" fmla="val 50000"/>
            </a:avLst>
          </a:prstGeom>
          <a:noFill/>
          <a:ln w="9525" cap="flat" cmpd="sng">
            <a:solidFill>
              <a:schemeClr val="tx1"/>
            </a:solidFill>
            <a:prstDash val="solid"/>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74754" name="内容占位符 120836"/>
          <p:cNvGraphicFramePr>
            <a:graphicFrameLocks noGrp="1"/>
          </p:cNvGraphicFramePr>
          <p:nvPr>
            <p:ph idx="1"/>
          </p:nvPr>
        </p:nvGraphicFramePr>
        <p:xfrm>
          <a:off x="3386138" y="2759075"/>
          <a:ext cx="3043237" cy="431800"/>
        </p:xfrm>
        <a:graphic>
          <a:graphicData uri="http://schemas.openxmlformats.org/presentationml/2006/ole">
            <mc:AlternateContent xmlns:mc="http://schemas.openxmlformats.org/markup-compatibility/2006">
              <mc:Choice xmlns:v="urn:schemas-microsoft-com:vml" Requires="v">
                <p:oleObj spid="_x0000_s3296" name="" r:id="rId1" imgW="1376680" imgH="229235" progId="Equation.DSMT4">
                  <p:embed/>
                </p:oleObj>
              </mc:Choice>
              <mc:Fallback>
                <p:oleObj name="" r:id="rId1" imgW="1376680" imgH="229235" progId="Equation.DSMT4">
                  <p:embed/>
                  <p:pic>
                    <p:nvPicPr>
                      <p:cNvPr id="0" name="图片 3295"/>
                      <p:cNvPicPr/>
                      <p:nvPr/>
                    </p:nvPicPr>
                    <p:blipFill>
                      <a:blip r:embed="rId2"/>
                      <a:stretch>
                        <a:fillRect/>
                      </a:stretch>
                    </p:blipFill>
                    <p:spPr>
                      <a:xfrm>
                        <a:off x="3386138" y="2759075"/>
                        <a:ext cx="3043237" cy="431800"/>
                      </a:xfrm>
                      <a:prstGeom prst="rect">
                        <a:avLst/>
                      </a:prstGeom>
                      <a:solidFill>
                        <a:srgbClr val="CCFFCC"/>
                      </a:solidFill>
                      <a:ln w="38100">
                        <a:miter/>
                      </a:ln>
                    </p:spPr>
                  </p:pic>
                </p:oleObj>
              </mc:Fallback>
            </mc:AlternateContent>
          </a:graphicData>
        </a:graphic>
      </p:graphicFrame>
      <p:sp>
        <p:nvSpPr>
          <p:cNvPr id="74758" name="矩形标注 2"/>
          <p:cNvSpPr/>
          <p:nvPr/>
        </p:nvSpPr>
        <p:spPr>
          <a:xfrm>
            <a:off x="1055688" y="5129213"/>
            <a:ext cx="2892425" cy="1387475"/>
          </a:xfrm>
          <a:prstGeom prst="wedgeRectCallout">
            <a:avLst>
              <a:gd name="adj1" fmla="val 87042"/>
              <a:gd name="adj2" fmla="val -73426"/>
            </a:avLst>
          </a:prstGeom>
          <a:solidFill>
            <a:schemeClr val="accent1"/>
          </a:solidFill>
          <a:ln w="9525" cap="flat" cmpd="sng">
            <a:solidFill>
              <a:schemeClr val="tx1"/>
            </a:solidFill>
            <a:prstDash val="solid"/>
            <a:miter/>
            <a:headEnd type="none" w="med" len="med"/>
            <a:tailEnd type="none" w="med" len="med"/>
          </a:ln>
        </p:spPr>
        <p:txBody>
          <a:bodyPr/>
          <a:p>
            <a:pP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联想：</a:t>
            </a:r>
            <a:endParaRPr lang="en-US" altLang="x-none" sz="2000" b="1" dirty="0">
              <a:solidFill>
                <a:schemeClr val="tx2"/>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4</a:t>
            </a:r>
            <a:r>
              <a:rPr lang="zh-CN" altLang="en-US" sz="2000" b="1" dirty="0">
                <a:solidFill>
                  <a:schemeClr val="tx2"/>
                </a:solidFill>
                <a:latin typeface="微软雅黑" panose="020B0503020204020204" pitchFamily="34" charset="-122"/>
                <a:ea typeface="微软雅黑" panose="020B0503020204020204" pitchFamily="34" charset="-122"/>
              </a:rPr>
              <a:t>进制相当于</a:t>
            </a:r>
            <a:r>
              <a:rPr lang="en-US" altLang="zh-CN" sz="2000" b="1" dirty="0">
                <a:solidFill>
                  <a:schemeClr val="tx2"/>
                </a:solidFill>
                <a:latin typeface="微软雅黑" panose="020B0503020204020204" pitchFamily="34" charset="-122"/>
                <a:ea typeface="微软雅黑" panose="020B0503020204020204" pitchFamily="34" charset="-122"/>
              </a:rPr>
              <a:t>2</a:t>
            </a:r>
            <a:r>
              <a:rPr lang="zh-CN" altLang="en-US" sz="2000" b="1" dirty="0">
                <a:solidFill>
                  <a:schemeClr val="tx2"/>
                </a:solidFill>
                <a:latin typeface="微软雅黑" panose="020B0503020204020204" pitchFamily="34" charset="-122"/>
                <a:ea typeface="微软雅黑" panose="020B0503020204020204" pitchFamily="34" charset="-122"/>
              </a:rPr>
              <a:t>个</a:t>
            </a:r>
            <a:r>
              <a:rPr lang="en-US" altLang="zh-CN" sz="2000" b="1" dirty="0">
                <a:solidFill>
                  <a:schemeClr val="tx2"/>
                </a:solidFill>
                <a:latin typeface="微软雅黑" panose="020B0503020204020204" pitchFamily="34" charset="-122"/>
                <a:ea typeface="微软雅黑" panose="020B0503020204020204" pitchFamily="34" charset="-122"/>
              </a:rPr>
              <a:t>2</a:t>
            </a:r>
            <a:r>
              <a:rPr lang="zh-CN" altLang="en-US" sz="2000" b="1" dirty="0">
                <a:solidFill>
                  <a:schemeClr val="tx2"/>
                </a:solidFill>
                <a:latin typeface="微软雅黑" panose="020B0503020204020204" pitchFamily="34" charset="-122"/>
                <a:ea typeface="微软雅黑" panose="020B0503020204020204" pitchFamily="34" charset="-122"/>
              </a:rPr>
              <a:t>进制相加，因此它与</a:t>
            </a:r>
            <a:r>
              <a:rPr lang="en-US" altLang="zh-CN" sz="2000" b="1" dirty="0">
                <a:solidFill>
                  <a:schemeClr val="tx2"/>
                </a:solidFill>
                <a:latin typeface="微软雅黑" panose="020B0503020204020204" pitchFamily="34" charset="-122"/>
                <a:ea typeface="微软雅黑" panose="020B0503020204020204" pitchFamily="34" charset="-122"/>
              </a:rPr>
              <a:t>2</a:t>
            </a:r>
            <a:r>
              <a:rPr lang="zh-CN" altLang="en-US" sz="2000" b="1" dirty="0">
                <a:solidFill>
                  <a:schemeClr val="tx2"/>
                </a:solidFill>
                <a:latin typeface="微软雅黑" panose="020B0503020204020204" pitchFamily="34" charset="-122"/>
                <a:ea typeface="微软雅黑" panose="020B0503020204020204" pitchFamily="34" charset="-122"/>
              </a:rPr>
              <a:t>进制有着相似的特点</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74759" name="矩形 4"/>
          <p:cNvSpPr/>
          <p:nvPr/>
        </p:nvSpPr>
        <p:spPr>
          <a:xfrm>
            <a:off x="7085013" y="2814638"/>
            <a:ext cx="1246187" cy="400050"/>
          </a:xfrm>
          <a:prstGeom prst="rect">
            <a:avLst/>
          </a:prstGeom>
          <a:noFill/>
          <a:ln w="9525">
            <a:noFill/>
          </a:ln>
        </p:spPr>
        <p:txBody>
          <a:bodyPr>
            <a:spAutoFit/>
          </a:bodyPr>
          <a:p>
            <a:pPr>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(7.4-10)</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Text Box 2"/>
          <p:cNvSpPr txBox="1"/>
          <p:nvPr/>
        </p:nvSpPr>
        <p:spPr>
          <a:xfrm>
            <a:off x="465138" y="1403350"/>
            <a:ext cx="8010525" cy="1463675"/>
          </a:xfrm>
          <a:prstGeom prst="rect">
            <a:avLst/>
          </a:prstGeom>
          <a:noFill/>
          <a:ln w="9525">
            <a:noFill/>
          </a:ln>
        </p:spPr>
        <p:txBody>
          <a:bodyPr>
            <a:spAutoFit/>
          </a:bodyPr>
          <a:p>
            <a:pPr algn="just">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7.4.2-1</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MKSK</a:t>
            </a:r>
            <a:r>
              <a:rPr lang="zh-CN" altLang="en-US" sz="2000" dirty="0">
                <a:latin typeface="微软雅黑" panose="020B0503020204020204" pitchFamily="34" charset="-122"/>
                <a:ea typeface="微软雅黑" panose="020B0503020204020204" pitchFamily="34" charset="-122"/>
              </a:rPr>
              <a:t>调制的组成原理框图。采用</a:t>
            </a:r>
            <a:r>
              <a:rPr lang="zh-CN" altLang="en-US" sz="2000" b="1" dirty="0">
                <a:solidFill>
                  <a:schemeClr val="tx2"/>
                </a:solidFill>
                <a:latin typeface="微软雅黑" panose="020B0503020204020204" pitchFamily="34" charset="-122"/>
                <a:ea typeface="微软雅黑" panose="020B0503020204020204" pitchFamily="34" charset="-122"/>
              </a:rPr>
              <a:t>键控选频</a:t>
            </a:r>
            <a:r>
              <a:rPr lang="zh-CN" altLang="en-US" sz="2000" dirty="0">
                <a:latin typeface="微软雅黑" panose="020B0503020204020204" pitchFamily="34" charset="-122"/>
                <a:ea typeface="微软雅黑" panose="020B0503020204020204" pitchFamily="34" charset="-122"/>
              </a:rPr>
              <a:t>的方式，在一个码元期间</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内只有</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个频率中的一个被选通，当一组二进制码元输入时，通过相加器输出的就是一个</a:t>
            </a:r>
            <a:r>
              <a:rPr lang="en-US" altLang="zh-CN" sz="2000" dirty="0">
                <a:latin typeface="微软雅黑" panose="020B0503020204020204" pitchFamily="34" charset="-122"/>
                <a:ea typeface="微软雅黑" panose="020B0503020204020204" pitchFamily="34" charset="-122"/>
              </a:rPr>
              <a:t>MFSK</a:t>
            </a:r>
            <a:r>
              <a:rPr lang="zh-CN" altLang="en-US" sz="2000" dirty="0">
                <a:latin typeface="微软雅黑" panose="020B0503020204020204" pitchFamily="34" charset="-122"/>
                <a:ea typeface="微软雅黑" panose="020B0503020204020204" pitchFamily="34" charset="-122"/>
              </a:rPr>
              <a:t>的波形</a:t>
            </a:r>
            <a:r>
              <a:rPr lang="zh-CN" altLang="en-US" sz="2000" dirty="0">
                <a:latin typeface="Comic Sans MS" panose="030F0702030302020204" pitchFamily="66" charset="0"/>
                <a:ea typeface="楷体_GB2312" pitchFamily="49" charset="-122"/>
              </a:rPr>
              <a:t>   </a:t>
            </a:r>
            <a:endParaRPr lang="zh-CN" altLang="en-US" sz="2000" dirty="0">
              <a:latin typeface="Comic Sans MS" panose="030F0702030302020204" pitchFamily="66" charset="0"/>
              <a:ea typeface="楷体_GB2312" pitchFamily="49" charset="-122"/>
            </a:endParaRPr>
          </a:p>
        </p:txBody>
      </p:sp>
      <p:sp>
        <p:nvSpPr>
          <p:cNvPr id="139267" name="Rectangle 5"/>
          <p:cNvSpPr/>
          <p:nvPr/>
        </p:nvSpPr>
        <p:spPr>
          <a:xfrm>
            <a:off x="1547813" y="682625"/>
            <a:ext cx="4752975" cy="549275"/>
          </a:xfrm>
          <a:prstGeom prst="rect">
            <a:avLst/>
          </a:prstGeom>
          <a:noFill/>
          <a:ln w="9525">
            <a:noFill/>
          </a:ln>
        </p:spPr>
        <p:txBody>
          <a:bodyPr>
            <a:spAutoFit/>
          </a:bodyPr>
          <a:p>
            <a:pPr>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二 </a:t>
            </a:r>
            <a:r>
              <a:rPr lang="en-US" altLang="zh-CN" sz="2800" b="1" dirty="0">
                <a:solidFill>
                  <a:schemeClr val="tx2"/>
                </a:solidFill>
                <a:latin typeface="微软雅黑" panose="020B0503020204020204" pitchFamily="34" charset="-122"/>
                <a:ea typeface="微软雅黑" panose="020B0503020204020204" pitchFamily="34" charset="-122"/>
              </a:rPr>
              <a:t>MFSK</a:t>
            </a:r>
            <a:r>
              <a:rPr lang="zh-CN" altLang="en-US" sz="2800" b="1" dirty="0">
                <a:solidFill>
                  <a:schemeClr val="tx2"/>
                </a:solidFill>
                <a:latin typeface="微软雅黑" panose="020B0503020204020204" pitchFamily="34" charset="-122"/>
                <a:ea typeface="微软雅黑" panose="020B0503020204020204" pitchFamily="34" charset="-122"/>
              </a:rPr>
              <a:t>调制方法</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139268" name="Rectangle 7"/>
          <p:cNvSpPr/>
          <p:nvPr/>
        </p:nvSpPr>
        <p:spPr>
          <a:xfrm>
            <a:off x="2411413" y="6218238"/>
            <a:ext cx="3648075" cy="417512"/>
          </a:xfrm>
          <a:prstGeom prst="rect">
            <a:avLst/>
          </a:prstGeom>
          <a:noFill/>
          <a:ln w="9525">
            <a:noFill/>
          </a:ln>
        </p:spPr>
        <p:txBody>
          <a:bodyPr wrap="none" anchor="ctr">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7.4.2-1 MFSK</a:t>
            </a:r>
            <a:r>
              <a:rPr lang="zh-CN" altLang="en-US" sz="2000" b="1" dirty="0">
                <a:solidFill>
                  <a:schemeClr val="tx2"/>
                </a:solidFill>
                <a:latin typeface="微软雅黑" panose="020B0503020204020204" pitchFamily="34" charset="-122"/>
                <a:ea typeface="微软雅黑" panose="020B0503020204020204" pitchFamily="34" charset="-122"/>
              </a:rPr>
              <a:t>调制原理框图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nvGrpSpPr>
          <p:cNvPr id="139269" name="组合 12"/>
          <p:cNvGrpSpPr/>
          <p:nvPr/>
        </p:nvGrpSpPr>
        <p:grpSpPr>
          <a:xfrm>
            <a:off x="228600" y="3133725"/>
            <a:ext cx="8472488" cy="2735263"/>
            <a:chOff x="228600" y="3133725"/>
            <a:chExt cx="8472488" cy="2735263"/>
          </a:xfrm>
        </p:grpSpPr>
        <p:grpSp>
          <p:nvGrpSpPr>
            <p:cNvPr id="139270" name="Group 14"/>
            <p:cNvGrpSpPr/>
            <p:nvPr/>
          </p:nvGrpSpPr>
          <p:grpSpPr>
            <a:xfrm>
              <a:off x="228600" y="3133725"/>
              <a:ext cx="8472488" cy="2735263"/>
              <a:chOff x="0" y="0"/>
              <a:chExt cx="4944" cy="1723"/>
            </a:xfrm>
          </p:grpSpPr>
          <p:pic>
            <p:nvPicPr>
              <p:cNvPr id="139273" name="Picture 6" descr="tu622"/>
              <p:cNvPicPr>
                <a:picLocks noChangeAspect="1"/>
              </p:cNvPicPr>
              <p:nvPr/>
            </p:nvPicPr>
            <p:blipFill>
              <a:blip r:embed="rId1"/>
              <a:stretch>
                <a:fillRect/>
              </a:stretch>
            </p:blipFill>
            <p:spPr>
              <a:xfrm>
                <a:off x="0" y="0"/>
                <a:ext cx="4944" cy="1723"/>
              </a:xfrm>
              <a:prstGeom prst="rect">
                <a:avLst/>
              </a:prstGeom>
              <a:solidFill>
                <a:srgbClr val="CCFFCC"/>
              </a:solidFill>
              <a:ln w="9525" cap="flat" cmpd="sng">
                <a:solidFill>
                  <a:schemeClr val="tx1"/>
                </a:solidFill>
                <a:prstDash val="solid"/>
                <a:miter/>
                <a:headEnd type="none" w="med" len="med"/>
                <a:tailEnd type="none" w="med" len="med"/>
              </a:ln>
            </p:spPr>
          </p:pic>
          <p:sp>
            <p:nvSpPr>
              <p:cNvPr id="139274" name="Line 10"/>
              <p:cNvSpPr/>
              <p:nvPr/>
            </p:nvSpPr>
            <p:spPr>
              <a:xfrm>
                <a:off x="3220" y="136"/>
                <a:ext cx="636" cy="0"/>
              </a:xfrm>
              <a:prstGeom prst="line">
                <a:avLst/>
              </a:prstGeom>
              <a:ln w="28575" cap="flat" cmpd="sng">
                <a:solidFill>
                  <a:srgbClr val="0000FF"/>
                </a:solidFill>
                <a:prstDash val="solid"/>
                <a:headEnd type="none" w="med" len="med"/>
                <a:tailEnd type="none" w="med" len="med"/>
              </a:ln>
            </p:spPr>
          </p:sp>
          <p:sp>
            <p:nvSpPr>
              <p:cNvPr id="139275" name="Line 11"/>
              <p:cNvSpPr/>
              <p:nvPr/>
            </p:nvSpPr>
            <p:spPr>
              <a:xfrm>
                <a:off x="3220" y="1315"/>
                <a:ext cx="636" cy="0"/>
              </a:xfrm>
              <a:prstGeom prst="line">
                <a:avLst/>
              </a:prstGeom>
              <a:ln w="28575" cap="flat" cmpd="sng">
                <a:solidFill>
                  <a:srgbClr val="0000FF"/>
                </a:solidFill>
                <a:prstDash val="solid"/>
                <a:headEnd type="none" w="med" len="med"/>
                <a:tailEnd type="none" w="med" len="med"/>
              </a:ln>
            </p:spPr>
          </p:sp>
          <p:sp>
            <p:nvSpPr>
              <p:cNvPr id="139276" name="Line 12"/>
              <p:cNvSpPr/>
              <p:nvPr/>
            </p:nvSpPr>
            <p:spPr>
              <a:xfrm>
                <a:off x="3856" y="136"/>
                <a:ext cx="0" cy="363"/>
              </a:xfrm>
              <a:prstGeom prst="line">
                <a:avLst/>
              </a:prstGeom>
              <a:ln w="28575" cap="flat" cmpd="sng">
                <a:solidFill>
                  <a:srgbClr val="0000FF"/>
                </a:solidFill>
                <a:prstDash val="solid"/>
                <a:headEnd type="none" w="med" len="med"/>
                <a:tailEnd type="triangle" w="med" len="med"/>
              </a:ln>
            </p:spPr>
          </p:sp>
          <p:sp>
            <p:nvSpPr>
              <p:cNvPr id="139277" name="Line 13"/>
              <p:cNvSpPr/>
              <p:nvPr/>
            </p:nvSpPr>
            <p:spPr>
              <a:xfrm flipV="1">
                <a:off x="3856" y="771"/>
                <a:ext cx="0" cy="544"/>
              </a:xfrm>
              <a:prstGeom prst="line">
                <a:avLst/>
              </a:prstGeom>
              <a:ln w="28575" cap="flat" cmpd="sng">
                <a:solidFill>
                  <a:srgbClr val="0000FF"/>
                </a:solidFill>
                <a:prstDash val="solid"/>
                <a:headEnd type="none" w="med" len="med"/>
                <a:tailEnd type="triangle" w="med" len="med"/>
              </a:ln>
            </p:spPr>
          </p:sp>
        </p:grpSp>
        <p:sp>
          <p:nvSpPr>
            <p:cNvPr id="139271" name="AutoShape 9"/>
            <p:cNvSpPr/>
            <p:nvPr/>
          </p:nvSpPr>
          <p:spPr>
            <a:xfrm>
              <a:off x="785813" y="3276600"/>
              <a:ext cx="1770062" cy="430213"/>
            </a:xfrm>
            <a:prstGeom prst="wedgeRoundRectCallout">
              <a:avLst>
                <a:gd name="adj1" fmla="val 68778"/>
                <a:gd name="adj2" fmla="val 84699"/>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实现方式？</a:t>
              </a:r>
              <a:endParaRPr lang="zh-CN" altLang="en-US" sz="2000" b="1" dirty="0">
                <a:solidFill>
                  <a:schemeClr val="tx2"/>
                </a:solidFill>
                <a:latin typeface="Comic Sans MS" panose="030F0702030302020204" pitchFamily="66" charset="0"/>
                <a:ea typeface="微软雅黑" panose="020B0503020204020204" pitchFamily="34" charset="-122"/>
              </a:endParaRPr>
            </a:p>
          </p:txBody>
        </p:sp>
        <p:sp>
          <p:nvSpPr>
            <p:cNvPr id="139272" name="矩形 11"/>
            <p:cNvSpPr/>
            <p:nvPr/>
          </p:nvSpPr>
          <p:spPr>
            <a:xfrm>
              <a:off x="2276144" y="4934858"/>
              <a:ext cx="410690" cy="369332"/>
            </a:xfrm>
            <a:prstGeom prst="rect">
              <a:avLst/>
            </a:prstGeom>
            <a:solidFill>
              <a:srgbClr val="91CFD5"/>
            </a:solidFill>
            <a:ln w="9525">
              <a:noFill/>
            </a:ln>
          </p:spPr>
          <p:txBody>
            <a:bodyPr>
              <a:spAutoFit/>
            </a:bodyPr>
            <a:p>
              <a:r>
                <a:rPr lang="en-US" altLang="zh-CN" dirty="0">
                  <a:solidFill>
                    <a:srgbClr val="0000FF"/>
                  </a:solidFill>
                  <a:latin typeface="微软雅黑" panose="020B0503020204020204" pitchFamily="34" charset="-122"/>
                  <a:ea typeface="微软雅黑" panose="020B0503020204020204" pitchFamily="34" charset="-122"/>
                </a:rPr>
                <a:t>N</a:t>
              </a:r>
              <a:endParaRPr lang="zh-CN" altLang="en-US" dirty="0">
                <a:solidFill>
                  <a:srgbClr val="0000FF"/>
                </a:solidFill>
                <a:latin typeface="Arial" panose="020B0604020202020204" pitchFamily="34" charset="0"/>
              </a:endParaRPr>
            </a:p>
          </p:txBody>
        </p:sp>
      </p:grpSp>
    </p:spTree>
  </p:cSld>
  <p:clrMapOvr>
    <a:masterClrMapping/>
  </p:clrMapOvr>
  <p:transition advClick="0">
    <p:blinds dir="vert"/>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6"/>
          <p:cNvSpPr/>
          <p:nvPr/>
        </p:nvSpPr>
        <p:spPr>
          <a:xfrm>
            <a:off x="500063" y="1419225"/>
            <a:ext cx="7932737" cy="1920875"/>
          </a:xfrm>
          <a:prstGeom prst="rect">
            <a:avLst/>
          </a:prstGeom>
          <a:noFill/>
          <a:ln w="9525">
            <a:noFill/>
          </a:ln>
        </p:spPr>
        <p:txBody>
          <a:bodyPr>
            <a:spAutoFit/>
          </a:bodyPr>
          <a:p>
            <a:pPr>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采用非相干解调方式，其组成原理框图如图</a:t>
            </a:r>
            <a:r>
              <a:rPr lang="en-US" altLang="zh-CN" sz="2000" dirty="0">
                <a:latin typeface="微软雅黑" panose="020B0503020204020204" pitchFamily="34" charset="-122"/>
                <a:ea typeface="微软雅黑" panose="020B0503020204020204" pitchFamily="34" charset="-122"/>
              </a:rPr>
              <a:t>7.4.2-2</a:t>
            </a:r>
            <a:r>
              <a:rPr lang="zh-CN" altLang="en-US" sz="2000" dirty="0">
                <a:latin typeface="微软雅黑" panose="020B0503020204020204" pitchFamily="34" charset="-122"/>
                <a:ea typeface="微软雅黑" panose="020B0503020204020204" pitchFamily="34" charset="-122"/>
              </a:rPr>
              <a:t>是所示。输入的</a:t>
            </a:r>
            <a:r>
              <a:rPr lang="en-US" altLang="zh-CN" sz="2000" dirty="0">
                <a:latin typeface="微软雅黑" panose="020B0503020204020204" pitchFamily="34" charset="-122"/>
                <a:ea typeface="微软雅黑" panose="020B0503020204020204" pitchFamily="34" charset="-122"/>
              </a:rPr>
              <a:t>MFSK</a:t>
            </a:r>
            <a:r>
              <a:rPr lang="zh-CN" altLang="en-US" sz="2000" dirty="0">
                <a:latin typeface="微软雅黑" panose="020B0503020204020204" pitchFamily="34" charset="-122"/>
                <a:ea typeface="微软雅黑" panose="020B0503020204020204" pitchFamily="34" charset="-122"/>
              </a:rPr>
              <a:t>信号通过</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个中心频率分别为</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的带通滤波器，分离出</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个频率。再通过包络检波器、抽样判决器和逻辑电路，从而恢复出二进制信息 </a:t>
            </a:r>
            <a:r>
              <a:rPr lang="zh-CN" altLang="en-US" sz="2000" dirty="0">
                <a:latin typeface="Comic Sans MS" panose="030F0702030302020204" pitchFamily="66" charset="0"/>
                <a:ea typeface="楷体_GB2312" pitchFamily="49" charset="-122"/>
              </a:rPr>
              <a:t>     </a:t>
            </a:r>
            <a:endParaRPr lang="zh-CN" altLang="en-US" sz="2000" dirty="0">
              <a:latin typeface="Comic Sans MS" panose="030F0702030302020204" pitchFamily="66" charset="0"/>
              <a:ea typeface="楷体_GB2312" pitchFamily="49" charset="-122"/>
            </a:endParaRPr>
          </a:p>
        </p:txBody>
      </p:sp>
      <p:sp>
        <p:nvSpPr>
          <p:cNvPr id="140291" name="Rectangle 9"/>
          <p:cNvSpPr>
            <a:spLocks noGrp="1"/>
          </p:cNvSpPr>
          <p:nvPr>
            <p:ph type="title"/>
          </p:nvPr>
        </p:nvSpPr>
        <p:spPr>
          <a:xfrm>
            <a:off x="1404938" y="611188"/>
            <a:ext cx="3240087" cy="576262"/>
          </a:xfrm>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三 </a:t>
            </a:r>
            <a:r>
              <a:rPr lang="en-US" altLang="zh-CN" sz="2800" dirty="0">
                <a:latin typeface="微软雅黑" panose="020B0503020204020204" pitchFamily="34" charset="-122"/>
                <a:ea typeface="微软雅黑" panose="020B0503020204020204" pitchFamily="34" charset="-122"/>
              </a:rPr>
              <a:t>MFSK</a:t>
            </a:r>
            <a:r>
              <a:rPr lang="zh-CN" altLang="en-US" sz="2800" dirty="0">
                <a:latin typeface="微软雅黑" panose="020B0503020204020204" pitchFamily="34" charset="-122"/>
                <a:ea typeface="微软雅黑" panose="020B0503020204020204" pitchFamily="34" charset="-122"/>
              </a:rPr>
              <a:t>解调方法</a:t>
            </a:r>
            <a:endParaRPr lang="zh-CN" altLang="en-US" sz="2800" dirty="0">
              <a:latin typeface="微软雅黑" panose="020B0503020204020204" pitchFamily="34" charset="-122"/>
              <a:ea typeface="微软雅黑" panose="020B0503020204020204" pitchFamily="34" charset="-122"/>
            </a:endParaRPr>
          </a:p>
        </p:txBody>
      </p:sp>
      <p:pic>
        <p:nvPicPr>
          <p:cNvPr id="140292" name="Picture 12" descr="tu623"/>
          <p:cNvPicPr>
            <a:picLocks noChangeAspect="1"/>
          </p:cNvPicPr>
          <p:nvPr/>
        </p:nvPicPr>
        <p:blipFill>
          <a:blip r:embed="rId1"/>
          <a:stretch>
            <a:fillRect/>
          </a:stretch>
        </p:blipFill>
        <p:spPr>
          <a:xfrm>
            <a:off x="314325" y="3348038"/>
            <a:ext cx="8386763" cy="2808287"/>
          </a:xfrm>
          <a:prstGeom prst="rect">
            <a:avLst/>
          </a:prstGeom>
          <a:solidFill>
            <a:srgbClr val="CCFFFF"/>
          </a:solidFill>
          <a:ln w="9525" cap="flat" cmpd="sng">
            <a:solidFill>
              <a:schemeClr val="tx1"/>
            </a:solidFill>
            <a:prstDash val="solid"/>
            <a:miter/>
            <a:headEnd type="none" w="med" len="med"/>
            <a:tailEnd type="none" w="med" len="med"/>
          </a:ln>
        </p:spPr>
      </p:pic>
      <p:sp>
        <p:nvSpPr>
          <p:cNvPr id="140293" name="Rectangle 13"/>
          <p:cNvSpPr/>
          <p:nvPr/>
        </p:nvSpPr>
        <p:spPr>
          <a:xfrm>
            <a:off x="2484438" y="6227763"/>
            <a:ext cx="3648075"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7.4.2-2 MFSK</a:t>
            </a:r>
            <a:r>
              <a:rPr lang="zh-CN" altLang="en-US" sz="2000" b="1" dirty="0">
                <a:solidFill>
                  <a:schemeClr val="tx2"/>
                </a:solidFill>
                <a:latin typeface="微软雅黑" panose="020B0503020204020204" pitchFamily="34" charset="-122"/>
                <a:ea typeface="微软雅黑" panose="020B0503020204020204" pitchFamily="34" charset="-122"/>
              </a:rPr>
              <a:t>解调原理框图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40294" name="AutoShape 9"/>
          <p:cNvSpPr/>
          <p:nvPr/>
        </p:nvSpPr>
        <p:spPr>
          <a:xfrm>
            <a:off x="7072313" y="3705225"/>
            <a:ext cx="1770062" cy="430213"/>
          </a:xfrm>
          <a:prstGeom prst="wedgeRoundRectCallout">
            <a:avLst>
              <a:gd name="adj1" fmla="val -42431"/>
              <a:gd name="adj2" fmla="val 93556"/>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何种功能？</a:t>
            </a:r>
            <a:endParaRPr lang="zh-CN" altLang="en-US" sz="2000" b="1" dirty="0">
              <a:solidFill>
                <a:schemeClr val="tx2"/>
              </a:solidFill>
              <a:latin typeface="Comic Sans MS" panose="030F0702030302020204" pitchFamily="66" charset="0"/>
              <a:ea typeface="微软雅黑" panose="020B0503020204020204" pitchFamily="34" charset="-122"/>
            </a:endParaRPr>
          </a:p>
        </p:txBody>
      </p:sp>
      <p:sp>
        <p:nvSpPr>
          <p:cNvPr id="140295" name="AutoShape 9"/>
          <p:cNvSpPr/>
          <p:nvPr/>
        </p:nvSpPr>
        <p:spPr>
          <a:xfrm>
            <a:off x="6867525" y="185738"/>
            <a:ext cx="1933575" cy="771525"/>
          </a:xfrm>
          <a:prstGeom prst="wedgeRoundRectCallout">
            <a:avLst>
              <a:gd name="adj1" fmla="val -94153"/>
              <a:gd name="adj2" fmla="val 71333"/>
              <a:gd name="adj3" fmla="val 16667"/>
            </a:avLst>
          </a:prstGeom>
          <a:solidFill>
            <a:srgbClr val="95CED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为何不介绍相干解调法？</a:t>
            </a:r>
            <a:endParaRPr lang="zh-CN" altLang="en-US" sz="2000" b="1" dirty="0">
              <a:solidFill>
                <a:schemeClr val="tx2"/>
              </a:solidFill>
              <a:latin typeface="Comic Sans MS" panose="030F0702030302020204" pitchFamily="66" charset="0"/>
              <a:ea typeface="微软雅黑" panose="020B0503020204020204" pitchFamily="34" charset="-122"/>
            </a:endParaRPr>
          </a:p>
        </p:txBody>
      </p:sp>
    </p:spTree>
  </p:cSld>
  <p:clrMapOvr>
    <a:masterClrMapping/>
  </p:clrMapOvr>
  <p:transition advClick="0">
    <p:blinds dir="vert"/>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9" name="Rectangle 5"/>
          <p:cNvSpPr>
            <a:spLocks noGrp="1"/>
          </p:cNvSpPr>
          <p:nvPr>
            <p:ph type="title"/>
          </p:nvPr>
        </p:nvSpPr>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四 </a:t>
            </a:r>
            <a:r>
              <a:rPr lang="en-US" altLang="zh-CN" sz="2800" dirty="0">
                <a:latin typeface="微软雅黑" panose="020B0503020204020204" pitchFamily="34" charset="-122"/>
                <a:ea typeface="微软雅黑" panose="020B0503020204020204" pitchFamily="34" charset="-122"/>
              </a:rPr>
              <a:t>MFSK</a:t>
            </a:r>
            <a:r>
              <a:rPr lang="zh-CN" altLang="en-US" sz="2800" dirty="0">
                <a:latin typeface="微软雅黑" panose="020B0503020204020204" pitchFamily="34" charset="-122"/>
                <a:ea typeface="微软雅黑" panose="020B0503020204020204" pitchFamily="34" charset="-122"/>
              </a:rPr>
              <a:t>信号的带宽</a:t>
            </a:r>
            <a:endParaRPr lang="zh-CN" altLang="en-US" sz="2800" dirty="0">
              <a:latin typeface="微软雅黑" panose="020B0503020204020204" pitchFamily="34" charset="-122"/>
              <a:ea typeface="微软雅黑" panose="020B0503020204020204" pitchFamily="34" charset="-122"/>
            </a:endParaRPr>
          </a:p>
        </p:txBody>
      </p:sp>
      <p:sp>
        <p:nvSpPr>
          <p:cNvPr id="75780" name="Rectangle 3"/>
          <p:cNvSpPr>
            <a:spLocks noGrp="1"/>
          </p:cNvSpPr>
          <p:nvPr>
            <p:ph type="body" sz="half"/>
          </p:nvPr>
        </p:nvSpPr>
        <p:spPr>
          <a:xfrm>
            <a:off x="449263" y="1433513"/>
            <a:ext cx="8056562" cy="2124075"/>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marL="0" lv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MFSK</a:t>
            </a:r>
            <a:r>
              <a:rPr lang="zh-CN" altLang="en-US" sz="2000" dirty="0">
                <a:latin typeface="微软雅黑" panose="020B0503020204020204" pitchFamily="34" charset="-122"/>
                <a:ea typeface="微软雅黑" panose="020B0503020204020204" pitchFamily="34" charset="-122"/>
              </a:rPr>
              <a:t>信号的带宽近似为：</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式中：</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是最高载频频率，</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是最低载频频率，∆</a:t>
            </a:r>
            <a:r>
              <a:rPr lang="en-US" altLang="zh-CN" sz="2000" dirty="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二进制码元的带宽。</a:t>
            </a:r>
            <a:r>
              <a:rPr lang="en-US" altLang="zh-CN" sz="2000" dirty="0">
                <a:latin typeface="微软雅黑" panose="020B0503020204020204" pitchFamily="34" charset="-122"/>
                <a:ea typeface="微软雅黑" panose="020B0503020204020204" pitchFamily="34" charset="-122"/>
              </a:rPr>
              <a:t>MFSK</a:t>
            </a:r>
            <a:r>
              <a:rPr lang="zh-CN" altLang="en-US" sz="2000" dirty="0">
                <a:latin typeface="微软雅黑" panose="020B0503020204020204" pitchFamily="34" charset="-122"/>
                <a:ea typeface="微软雅黑" panose="020B0503020204020204" pitchFamily="34" charset="-122"/>
              </a:rPr>
              <a:t>信号</a:t>
            </a:r>
            <a:r>
              <a:rPr lang="zh-CN" altLang="en-US" sz="2000" b="1" dirty="0">
                <a:solidFill>
                  <a:srgbClr val="FF0000"/>
                </a:solidFill>
                <a:latin typeface="微软雅黑" panose="020B0503020204020204" pitchFamily="34" charset="-122"/>
                <a:ea typeface="微软雅黑" panose="020B0503020204020204" pitchFamily="34" charset="-122"/>
              </a:rPr>
              <a:t>频带较宽</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频带利用率低</a:t>
            </a:r>
            <a:r>
              <a:rPr lang="zh-CN" altLang="en-US" sz="2000" dirty="0">
                <a:latin typeface="微软雅黑" panose="020B0503020204020204" pitchFamily="34" charset="-122"/>
                <a:ea typeface="微软雅黑" panose="020B0503020204020204" pitchFamily="34" charset="-122"/>
              </a:rPr>
              <a:t>。一般在调制速率不高的场合应用。图</a:t>
            </a:r>
            <a:r>
              <a:rPr lang="en-US" altLang="zh-CN" sz="2000" dirty="0">
                <a:latin typeface="微软雅黑" panose="020B0503020204020204" pitchFamily="34" charset="-122"/>
                <a:ea typeface="微软雅黑" panose="020B0503020204020204" pitchFamily="34" charset="-122"/>
              </a:rPr>
              <a:t>7.4.2-3</a:t>
            </a:r>
            <a:r>
              <a:rPr lang="zh-CN" altLang="en-US" sz="2000" dirty="0">
                <a:latin typeface="微软雅黑" panose="020B0503020204020204" pitchFamily="34" charset="-122"/>
                <a:ea typeface="微软雅黑" panose="020B0503020204020204" pitchFamily="34" charset="-122"/>
              </a:rPr>
              <a:t>是无线寻呼系统中四电平调频频率配置方案 </a:t>
            </a:r>
            <a:endParaRPr lang="zh-CN" altLang="en-US" sz="2000" dirty="0">
              <a:latin typeface="微软雅黑" panose="020B0503020204020204" pitchFamily="34" charset="-122"/>
              <a:ea typeface="微软雅黑" panose="020B0503020204020204" pitchFamily="34" charset="-122"/>
            </a:endParaRPr>
          </a:p>
        </p:txBody>
      </p:sp>
      <p:sp>
        <p:nvSpPr>
          <p:cNvPr id="75781" name="Text Box 9"/>
          <p:cNvSpPr txBox="1"/>
          <p:nvPr/>
        </p:nvSpPr>
        <p:spPr>
          <a:xfrm>
            <a:off x="1620838" y="6156325"/>
            <a:ext cx="5327650" cy="419100"/>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7.4.2-3 FLEX</a:t>
            </a:r>
            <a:r>
              <a:rPr lang="zh-CN" altLang="en-US" sz="2000" b="1" dirty="0">
                <a:solidFill>
                  <a:schemeClr val="tx2"/>
                </a:solidFill>
                <a:latin typeface="微软雅黑" panose="020B0503020204020204" pitchFamily="34" charset="-122"/>
                <a:ea typeface="微软雅黑" panose="020B0503020204020204" pitchFamily="34" charset="-122"/>
              </a:rPr>
              <a:t>系统</a:t>
            </a:r>
            <a:r>
              <a:rPr lang="en-US" altLang="zh-CN" sz="2000" b="1" dirty="0">
                <a:solidFill>
                  <a:schemeClr val="tx2"/>
                </a:solidFill>
                <a:latin typeface="微软雅黑" panose="020B0503020204020204" pitchFamily="34" charset="-122"/>
                <a:ea typeface="微软雅黑" panose="020B0503020204020204" pitchFamily="34" charset="-122"/>
              </a:rPr>
              <a:t>4FSK</a:t>
            </a:r>
            <a:r>
              <a:rPr lang="zh-CN" altLang="en-US" sz="2000" b="1" dirty="0">
                <a:solidFill>
                  <a:schemeClr val="tx2"/>
                </a:solidFill>
                <a:latin typeface="微软雅黑" panose="020B0503020204020204" pitchFamily="34" charset="-122"/>
                <a:ea typeface="微软雅黑" panose="020B0503020204020204" pitchFamily="34" charset="-122"/>
              </a:rPr>
              <a:t>信号频率关系</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nvGrpSpPr>
          <p:cNvPr id="75782" name="Group 131"/>
          <p:cNvGrpSpPr/>
          <p:nvPr/>
        </p:nvGrpSpPr>
        <p:grpSpPr>
          <a:xfrm>
            <a:off x="485775" y="3694113"/>
            <a:ext cx="7915275" cy="2087562"/>
            <a:chOff x="245" y="0"/>
            <a:chExt cx="4102" cy="1315"/>
          </a:xfrm>
        </p:grpSpPr>
        <p:grpSp>
          <p:nvGrpSpPr>
            <p:cNvPr id="75784" name="Group 10"/>
            <p:cNvGrpSpPr/>
            <p:nvPr/>
          </p:nvGrpSpPr>
          <p:grpSpPr>
            <a:xfrm>
              <a:off x="1081" y="227"/>
              <a:ext cx="3130" cy="1088"/>
              <a:chOff x="0" y="0"/>
              <a:chExt cx="4536" cy="1701"/>
            </a:xfrm>
          </p:grpSpPr>
          <p:sp>
            <p:nvSpPr>
              <p:cNvPr id="75808" name="Rectangle 11"/>
              <p:cNvSpPr/>
              <p:nvPr/>
            </p:nvSpPr>
            <p:spPr>
              <a:xfrm>
                <a:off x="0" y="0"/>
                <a:ext cx="4536" cy="1701"/>
              </a:xfrm>
              <a:prstGeom prst="rect">
                <a:avLst/>
              </a:prstGeom>
              <a:no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endParaRPr lang="zh-CN" altLang="en-US" dirty="0">
                  <a:latin typeface="微软雅黑" panose="020B0503020204020204" pitchFamily="34" charset="-122"/>
                  <a:ea typeface="微软雅黑" panose="020B0503020204020204" pitchFamily="34" charset="-122"/>
                </a:endParaRPr>
              </a:p>
            </p:txBody>
          </p:sp>
          <p:grpSp>
            <p:nvGrpSpPr>
              <p:cNvPr id="75809" name="Group 12"/>
              <p:cNvGrpSpPr/>
              <p:nvPr/>
            </p:nvGrpSpPr>
            <p:grpSpPr>
              <a:xfrm>
                <a:off x="63" y="17"/>
                <a:ext cx="4398" cy="1668"/>
                <a:chOff x="0" y="0"/>
                <a:chExt cx="7628" cy="2780"/>
              </a:xfrm>
            </p:grpSpPr>
            <p:grpSp>
              <p:nvGrpSpPr>
                <p:cNvPr id="75810" name="Group 13"/>
                <p:cNvGrpSpPr/>
                <p:nvPr/>
              </p:nvGrpSpPr>
              <p:grpSpPr>
                <a:xfrm>
                  <a:off x="8" y="486"/>
                  <a:ext cx="7620" cy="2294"/>
                  <a:chOff x="0" y="0"/>
                  <a:chExt cx="7620" cy="2294"/>
                </a:xfrm>
              </p:grpSpPr>
              <p:grpSp>
                <p:nvGrpSpPr>
                  <p:cNvPr id="75847" name="Group 14"/>
                  <p:cNvGrpSpPr>
                    <a:grpSpLocks noChangeAspect="1"/>
                  </p:cNvGrpSpPr>
                  <p:nvPr/>
                </p:nvGrpSpPr>
                <p:grpSpPr>
                  <a:xfrm>
                    <a:off x="5700" y="21"/>
                    <a:ext cx="1920" cy="1800"/>
                    <a:chOff x="0" y="0"/>
                    <a:chExt cx="3824" cy="1800"/>
                  </a:xfrm>
                </p:grpSpPr>
                <p:pic>
                  <p:nvPicPr>
                    <p:cNvPr id="75857" name="Picture 15" descr="反相余弦码元波形2"/>
                    <p:cNvPicPr>
                      <a:picLocks noChangeAspect="1"/>
                    </p:cNvPicPr>
                    <p:nvPr/>
                  </p:nvPicPr>
                  <p:blipFill>
                    <a:blip r:embed="rId1"/>
                    <a:stretch>
                      <a:fillRect/>
                    </a:stretch>
                  </p:blipFill>
                  <p:spPr>
                    <a:xfrm>
                      <a:off x="1904" y="15"/>
                      <a:ext cx="1920" cy="1785"/>
                    </a:xfrm>
                    <a:prstGeom prst="rect">
                      <a:avLst/>
                    </a:prstGeom>
                    <a:noFill/>
                    <a:ln w="9525">
                      <a:noFill/>
                    </a:ln>
                  </p:spPr>
                </p:pic>
                <p:pic>
                  <p:nvPicPr>
                    <p:cNvPr id="75858" name="Picture 16" descr="反相余弦码元波形2"/>
                    <p:cNvPicPr>
                      <a:picLocks noChangeAspect="1"/>
                    </p:cNvPicPr>
                    <p:nvPr/>
                  </p:nvPicPr>
                  <p:blipFill>
                    <a:blip r:embed="rId1"/>
                    <a:stretch>
                      <a:fillRect/>
                    </a:stretch>
                  </p:blipFill>
                  <p:spPr>
                    <a:xfrm>
                      <a:off x="0" y="0"/>
                      <a:ext cx="1920" cy="1785"/>
                    </a:xfrm>
                    <a:prstGeom prst="rect">
                      <a:avLst/>
                    </a:prstGeom>
                    <a:noFill/>
                    <a:ln w="9525">
                      <a:noFill/>
                    </a:ln>
                  </p:spPr>
                </p:pic>
              </p:grpSp>
              <p:pic>
                <p:nvPicPr>
                  <p:cNvPr id="75848" name="Picture 17" descr="反相余弦码元波形2"/>
                  <p:cNvPicPr>
                    <a:picLocks noChangeAspect="1"/>
                  </p:cNvPicPr>
                  <p:nvPr/>
                </p:nvPicPr>
                <p:blipFill>
                  <a:blip r:embed="rId1"/>
                  <a:stretch>
                    <a:fillRect/>
                  </a:stretch>
                </p:blipFill>
                <p:spPr>
                  <a:xfrm>
                    <a:off x="1920" y="6"/>
                    <a:ext cx="1920" cy="1785"/>
                  </a:xfrm>
                  <a:prstGeom prst="rect">
                    <a:avLst/>
                  </a:prstGeom>
                  <a:noFill/>
                  <a:ln w="9525">
                    <a:noFill/>
                  </a:ln>
                </p:spPr>
              </p:pic>
              <p:grpSp>
                <p:nvGrpSpPr>
                  <p:cNvPr id="75849" name="Group 18"/>
                  <p:cNvGrpSpPr>
                    <a:grpSpLocks noChangeAspect="1"/>
                  </p:cNvGrpSpPr>
                  <p:nvPr/>
                </p:nvGrpSpPr>
                <p:grpSpPr>
                  <a:xfrm>
                    <a:off x="3836" y="0"/>
                    <a:ext cx="1868" cy="1791"/>
                    <a:chOff x="0" y="0"/>
                    <a:chExt cx="1868" cy="1791"/>
                  </a:xfrm>
                </p:grpSpPr>
                <p:pic>
                  <p:nvPicPr>
                    <p:cNvPr id="75855" name="Picture 19" descr="反相余弦码元波形2"/>
                    <p:cNvPicPr>
                      <a:picLocks noChangeAspect="1"/>
                    </p:cNvPicPr>
                    <p:nvPr/>
                  </p:nvPicPr>
                  <p:blipFill>
                    <a:blip r:embed="rId1"/>
                    <a:stretch>
                      <a:fillRect/>
                    </a:stretch>
                  </p:blipFill>
                  <p:spPr>
                    <a:xfrm>
                      <a:off x="692" y="6"/>
                      <a:ext cx="1176" cy="1785"/>
                    </a:xfrm>
                    <a:prstGeom prst="rect">
                      <a:avLst/>
                    </a:prstGeom>
                    <a:noFill/>
                    <a:ln w="9525">
                      <a:noFill/>
                    </a:ln>
                  </p:spPr>
                </p:pic>
                <p:pic>
                  <p:nvPicPr>
                    <p:cNvPr id="75856" name="Picture 20" descr="反相余弦码元波形6"/>
                    <p:cNvPicPr>
                      <a:picLocks noChangeAspect="1"/>
                    </p:cNvPicPr>
                    <p:nvPr/>
                  </p:nvPicPr>
                  <p:blipFill>
                    <a:blip r:embed="rId2"/>
                    <a:stretch>
                      <a:fillRect/>
                    </a:stretch>
                  </p:blipFill>
                  <p:spPr>
                    <a:xfrm>
                      <a:off x="0" y="0"/>
                      <a:ext cx="708" cy="1785"/>
                    </a:xfrm>
                    <a:prstGeom prst="rect">
                      <a:avLst/>
                    </a:prstGeom>
                    <a:noFill/>
                    <a:ln w="9525">
                      <a:noFill/>
                    </a:ln>
                  </p:spPr>
                </p:pic>
              </p:grpSp>
              <p:pic>
                <p:nvPicPr>
                  <p:cNvPr id="75850" name="Picture 21" descr="反相余弦码元波形6"/>
                  <p:cNvPicPr>
                    <a:picLocks noChangeAspect="1"/>
                  </p:cNvPicPr>
                  <p:nvPr/>
                </p:nvPicPr>
                <p:blipFill>
                  <a:blip r:embed="rId2"/>
                  <a:stretch>
                    <a:fillRect/>
                  </a:stretch>
                </p:blipFill>
                <p:spPr>
                  <a:xfrm>
                    <a:off x="0" y="18"/>
                    <a:ext cx="1934" cy="1785"/>
                  </a:xfrm>
                  <a:prstGeom prst="rect">
                    <a:avLst/>
                  </a:prstGeom>
                  <a:noFill/>
                  <a:ln w="9525">
                    <a:noFill/>
                  </a:ln>
                </p:spPr>
              </p:pic>
              <p:sp>
                <p:nvSpPr>
                  <p:cNvPr id="75851" name="Text Box 22"/>
                  <p:cNvSpPr txBox="1"/>
                  <p:nvPr/>
                </p:nvSpPr>
                <p:spPr>
                  <a:xfrm>
                    <a:off x="4544" y="1839"/>
                    <a:ext cx="434" cy="450"/>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T</a:t>
                    </a:r>
                    <a:endParaRPr lang="en-US" altLang="zh-CN" sz="2000" b="1" i="1" dirty="0">
                      <a:solidFill>
                        <a:schemeClr val="tx2"/>
                      </a:solidFill>
                      <a:latin typeface="微软雅黑" panose="020B0503020204020204" pitchFamily="34" charset="-122"/>
                      <a:ea typeface="微软雅黑" panose="020B0503020204020204" pitchFamily="34" charset="-122"/>
                    </a:endParaRPr>
                  </a:p>
                </p:txBody>
              </p:sp>
              <p:sp>
                <p:nvSpPr>
                  <p:cNvPr id="75852" name="Text Box 23"/>
                  <p:cNvSpPr txBox="1"/>
                  <p:nvPr/>
                </p:nvSpPr>
                <p:spPr>
                  <a:xfrm>
                    <a:off x="499" y="1708"/>
                    <a:ext cx="964" cy="586"/>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2Ts</a:t>
                    </a:r>
                    <a:endParaRPr lang="en-US" altLang="zh-CN" sz="2000" b="1" i="1" dirty="0">
                      <a:solidFill>
                        <a:schemeClr val="tx2"/>
                      </a:solidFill>
                      <a:latin typeface="微软雅黑" panose="020B0503020204020204" pitchFamily="34" charset="-122"/>
                      <a:ea typeface="微软雅黑" panose="020B0503020204020204" pitchFamily="34" charset="-122"/>
                    </a:endParaRPr>
                  </a:p>
                </p:txBody>
              </p:sp>
              <p:sp>
                <p:nvSpPr>
                  <p:cNvPr id="75853" name="Text Box 24"/>
                  <p:cNvSpPr txBox="1"/>
                  <p:nvPr/>
                </p:nvSpPr>
                <p:spPr>
                  <a:xfrm>
                    <a:off x="2684" y="1839"/>
                    <a:ext cx="434" cy="450"/>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T</a:t>
                    </a:r>
                    <a:endParaRPr lang="en-US" altLang="zh-CN" sz="2000" b="1" i="1" dirty="0">
                      <a:solidFill>
                        <a:schemeClr val="tx2"/>
                      </a:solidFill>
                      <a:latin typeface="微软雅黑" panose="020B0503020204020204" pitchFamily="34" charset="-122"/>
                      <a:ea typeface="微软雅黑" panose="020B0503020204020204" pitchFamily="34" charset="-122"/>
                    </a:endParaRPr>
                  </a:p>
                </p:txBody>
              </p:sp>
              <p:sp>
                <p:nvSpPr>
                  <p:cNvPr id="75854" name="Text Box 25"/>
                  <p:cNvSpPr txBox="1"/>
                  <p:nvPr/>
                </p:nvSpPr>
                <p:spPr>
                  <a:xfrm>
                    <a:off x="6434" y="1839"/>
                    <a:ext cx="434" cy="450"/>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T</a:t>
                    </a:r>
                    <a:endParaRPr lang="en-US" altLang="zh-CN" sz="2000" b="1" i="1" dirty="0">
                      <a:solidFill>
                        <a:schemeClr val="tx2"/>
                      </a:solidFill>
                      <a:latin typeface="微软雅黑" panose="020B0503020204020204" pitchFamily="34" charset="-122"/>
                      <a:ea typeface="微软雅黑" panose="020B0503020204020204" pitchFamily="34" charset="-122"/>
                    </a:endParaRPr>
                  </a:p>
                </p:txBody>
              </p:sp>
            </p:grpSp>
            <p:sp>
              <p:nvSpPr>
                <p:cNvPr id="75811" name="Text Box 26"/>
                <p:cNvSpPr txBox="1"/>
                <p:nvPr/>
              </p:nvSpPr>
              <p:spPr>
                <a:xfrm>
                  <a:off x="4552" y="0"/>
                  <a:ext cx="540" cy="450"/>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3</a:t>
                  </a:r>
                  <a:endParaRPr lang="en-US" altLang="zh-CN" sz="3600" b="1" dirty="0">
                    <a:solidFill>
                      <a:schemeClr val="tx2"/>
                    </a:solidFill>
                    <a:latin typeface="微软雅黑" panose="020B0503020204020204" pitchFamily="34" charset="-122"/>
                    <a:ea typeface="微软雅黑" panose="020B0503020204020204" pitchFamily="34" charset="-122"/>
                  </a:endParaRPr>
                </a:p>
              </p:txBody>
            </p:sp>
            <p:sp>
              <p:nvSpPr>
                <p:cNvPr id="75812" name="Text Box 27"/>
                <p:cNvSpPr txBox="1"/>
                <p:nvPr/>
              </p:nvSpPr>
              <p:spPr>
                <a:xfrm>
                  <a:off x="756" y="24"/>
                  <a:ext cx="737" cy="426"/>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1</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75813" name="Text Box 28"/>
                <p:cNvSpPr txBox="1"/>
                <p:nvPr/>
              </p:nvSpPr>
              <p:spPr>
                <a:xfrm>
                  <a:off x="2692" y="0"/>
                  <a:ext cx="510" cy="450"/>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2</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75814" name="Text Box 29"/>
                <p:cNvSpPr txBox="1"/>
                <p:nvPr/>
              </p:nvSpPr>
              <p:spPr>
                <a:xfrm>
                  <a:off x="6442" y="0"/>
                  <a:ext cx="632" cy="670"/>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4</a:t>
                  </a:r>
                  <a:endParaRPr lang="en-US" altLang="zh-CN" sz="3600" b="1" dirty="0">
                    <a:solidFill>
                      <a:schemeClr val="tx2"/>
                    </a:solidFill>
                    <a:latin typeface="微软雅黑" panose="020B0503020204020204" pitchFamily="34" charset="-122"/>
                    <a:ea typeface="微软雅黑" panose="020B0503020204020204" pitchFamily="34" charset="-122"/>
                  </a:endParaRPr>
                </a:p>
              </p:txBody>
            </p:sp>
            <p:grpSp>
              <p:nvGrpSpPr>
                <p:cNvPr id="75815" name="Group 30"/>
                <p:cNvGrpSpPr/>
                <p:nvPr/>
              </p:nvGrpSpPr>
              <p:grpSpPr>
                <a:xfrm>
                  <a:off x="0" y="2325"/>
                  <a:ext cx="7606" cy="345"/>
                  <a:chOff x="0" y="0"/>
                  <a:chExt cx="7606" cy="345"/>
                </a:xfrm>
              </p:grpSpPr>
              <p:sp>
                <p:nvSpPr>
                  <p:cNvPr id="75832" name="Line 31"/>
                  <p:cNvSpPr/>
                  <p:nvPr/>
                </p:nvSpPr>
                <p:spPr>
                  <a:xfrm>
                    <a:off x="0" y="0"/>
                    <a:ext cx="0" cy="345"/>
                  </a:xfrm>
                  <a:prstGeom prst="line">
                    <a:avLst/>
                  </a:prstGeom>
                  <a:ln w="9525" cap="flat" cmpd="sng">
                    <a:solidFill>
                      <a:srgbClr val="000000"/>
                    </a:solidFill>
                    <a:prstDash val="solid"/>
                    <a:headEnd type="none" w="med" len="med"/>
                    <a:tailEnd type="none" w="med" len="med"/>
                  </a:ln>
                </p:spPr>
              </p:sp>
              <p:sp>
                <p:nvSpPr>
                  <p:cNvPr id="75833" name="Line 32"/>
                  <p:cNvSpPr/>
                  <p:nvPr/>
                </p:nvSpPr>
                <p:spPr>
                  <a:xfrm>
                    <a:off x="0" y="180"/>
                    <a:ext cx="704" cy="0"/>
                  </a:xfrm>
                  <a:prstGeom prst="line">
                    <a:avLst/>
                  </a:prstGeom>
                  <a:ln w="9525" cap="flat" cmpd="sng">
                    <a:solidFill>
                      <a:srgbClr val="000000"/>
                    </a:solidFill>
                    <a:prstDash val="solid"/>
                    <a:headEnd type="triangle" w="med" len="med"/>
                    <a:tailEnd type="none" w="med" len="med"/>
                  </a:ln>
                </p:spPr>
              </p:sp>
              <p:sp>
                <p:nvSpPr>
                  <p:cNvPr id="75834" name="Line 33"/>
                  <p:cNvSpPr/>
                  <p:nvPr/>
                </p:nvSpPr>
                <p:spPr>
                  <a:xfrm>
                    <a:off x="1980" y="0"/>
                    <a:ext cx="0" cy="345"/>
                  </a:xfrm>
                  <a:prstGeom prst="line">
                    <a:avLst/>
                  </a:prstGeom>
                  <a:ln w="9525" cap="flat" cmpd="sng">
                    <a:solidFill>
                      <a:srgbClr val="000000"/>
                    </a:solidFill>
                    <a:prstDash val="solid"/>
                    <a:headEnd type="none" w="med" len="med"/>
                    <a:tailEnd type="none" w="med" len="med"/>
                  </a:ln>
                </p:spPr>
              </p:sp>
              <p:sp>
                <p:nvSpPr>
                  <p:cNvPr id="75835" name="Line 34"/>
                  <p:cNvSpPr/>
                  <p:nvPr/>
                </p:nvSpPr>
                <p:spPr>
                  <a:xfrm>
                    <a:off x="3840" y="0"/>
                    <a:ext cx="0" cy="345"/>
                  </a:xfrm>
                  <a:prstGeom prst="line">
                    <a:avLst/>
                  </a:prstGeom>
                  <a:ln w="9525" cap="flat" cmpd="sng">
                    <a:solidFill>
                      <a:srgbClr val="000000"/>
                    </a:solidFill>
                    <a:prstDash val="solid"/>
                    <a:headEnd type="none" w="med" len="med"/>
                    <a:tailEnd type="none" w="med" len="med"/>
                  </a:ln>
                </p:spPr>
              </p:sp>
              <p:grpSp>
                <p:nvGrpSpPr>
                  <p:cNvPr id="75836" name="Group 35"/>
                  <p:cNvGrpSpPr/>
                  <p:nvPr/>
                </p:nvGrpSpPr>
                <p:grpSpPr>
                  <a:xfrm>
                    <a:off x="1994" y="180"/>
                    <a:ext cx="1860" cy="0"/>
                    <a:chOff x="0" y="0"/>
                    <a:chExt cx="1860" cy="0"/>
                  </a:xfrm>
                </p:grpSpPr>
                <p:sp>
                  <p:nvSpPr>
                    <p:cNvPr id="75845" name="Line 36"/>
                    <p:cNvSpPr/>
                    <p:nvPr/>
                  </p:nvSpPr>
                  <p:spPr>
                    <a:xfrm>
                      <a:off x="0" y="0"/>
                      <a:ext cx="690" cy="0"/>
                    </a:xfrm>
                    <a:prstGeom prst="line">
                      <a:avLst/>
                    </a:prstGeom>
                    <a:ln w="9525" cap="flat" cmpd="sng">
                      <a:solidFill>
                        <a:srgbClr val="000000"/>
                      </a:solidFill>
                      <a:prstDash val="solid"/>
                      <a:headEnd type="triangle" w="med" len="med"/>
                      <a:tailEnd type="none" w="med" len="med"/>
                    </a:ln>
                  </p:spPr>
                </p:sp>
                <p:sp>
                  <p:nvSpPr>
                    <p:cNvPr id="75846" name="Line 37"/>
                    <p:cNvSpPr/>
                    <p:nvPr/>
                  </p:nvSpPr>
                  <p:spPr>
                    <a:xfrm>
                      <a:off x="1186" y="0"/>
                      <a:ext cx="674" cy="0"/>
                    </a:xfrm>
                    <a:prstGeom prst="line">
                      <a:avLst/>
                    </a:prstGeom>
                    <a:ln w="9525" cap="flat" cmpd="sng">
                      <a:solidFill>
                        <a:srgbClr val="000000"/>
                      </a:solidFill>
                      <a:prstDash val="solid"/>
                      <a:headEnd type="none" w="med" len="med"/>
                      <a:tailEnd type="triangle" w="med" len="med"/>
                    </a:ln>
                  </p:spPr>
                </p:sp>
              </p:grpSp>
              <p:sp>
                <p:nvSpPr>
                  <p:cNvPr id="75837" name="Line 38"/>
                  <p:cNvSpPr/>
                  <p:nvPr/>
                </p:nvSpPr>
                <p:spPr>
                  <a:xfrm>
                    <a:off x="5700" y="0"/>
                    <a:ext cx="0" cy="345"/>
                  </a:xfrm>
                  <a:prstGeom prst="line">
                    <a:avLst/>
                  </a:prstGeom>
                  <a:ln w="9525" cap="flat" cmpd="sng">
                    <a:solidFill>
                      <a:srgbClr val="000000"/>
                    </a:solidFill>
                    <a:prstDash val="solid"/>
                    <a:headEnd type="none" w="med" len="med"/>
                    <a:tailEnd type="none" w="med" len="med"/>
                  </a:ln>
                </p:spPr>
              </p:sp>
              <p:sp>
                <p:nvSpPr>
                  <p:cNvPr id="75838" name="Line 39"/>
                  <p:cNvSpPr/>
                  <p:nvPr/>
                </p:nvSpPr>
                <p:spPr>
                  <a:xfrm>
                    <a:off x="7606" y="0"/>
                    <a:ext cx="0" cy="345"/>
                  </a:xfrm>
                  <a:prstGeom prst="line">
                    <a:avLst/>
                  </a:prstGeom>
                  <a:ln w="9525" cap="flat" cmpd="sng">
                    <a:solidFill>
                      <a:srgbClr val="000000"/>
                    </a:solidFill>
                    <a:prstDash val="solid"/>
                    <a:headEnd type="none" w="med" len="med"/>
                    <a:tailEnd type="none" w="med" len="med"/>
                  </a:ln>
                </p:spPr>
              </p:sp>
              <p:sp>
                <p:nvSpPr>
                  <p:cNvPr id="75839" name="Line 40"/>
                  <p:cNvSpPr/>
                  <p:nvPr/>
                </p:nvSpPr>
                <p:spPr>
                  <a:xfrm>
                    <a:off x="6900" y="180"/>
                    <a:ext cx="704" cy="0"/>
                  </a:xfrm>
                  <a:prstGeom prst="line">
                    <a:avLst/>
                  </a:prstGeom>
                  <a:ln w="9525" cap="flat" cmpd="sng">
                    <a:solidFill>
                      <a:srgbClr val="000000"/>
                    </a:solidFill>
                    <a:prstDash val="solid"/>
                    <a:headEnd type="none" w="med" len="med"/>
                    <a:tailEnd type="triangle" w="med" len="med"/>
                  </a:ln>
                </p:spPr>
              </p:sp>
              <p:grpSp>
                <p:nvGrpSpPr>
                  <p:cNvPr id="75840" name="Group 41"/>
                  <p:cNvGrpSpPr/>
                  <p:nvPr/>
                </p:nvGrpSpPr>
                <p:grpSpPr>
                  <a:xfrm>
                    <a:off x="3854" y="180"/>
                    <a:ext cx="1860" cy="0"/>
                    <a:chOff x="0" y="0"/>
                    <a:chExt cx="1860" cy="0"/>
                  </a:xfrm>
                </p:grpSpPr>
                <p:sp>
                  <p:nvSpPr>
                    <p:cNvPr id="75843" name="Line 42"/>
                    <p:cNvSpPr/>
                    <p:nvPr/>
                  </p:nvSpPr>
                  <p:spPr>
                    <a:xfrm>
                      <a:off x="0" y="0"/>
                      <a:ext cx="690" cy="0"/>
                    </a:xfrm>
                    <a:prstGeom prst="line">
                      <a:avLst/>
                    </a:prstGeom>
                    <a:ln w="9525" cap="flat" cmpd="sng">
                      <a:solidFill>
                        <a:srgbClr val="000000"/>
                      </a:solidFill>
                      <a:prstDash val="solid"/>
                      <a:headEnd type="triangle" w="med" len="med"/>
                      <a:tailEnd type="none" w="med" len="med"/>
                    </a:ln>
                  </p:spPr>
                </p:sp>
                <p:sp>
                  <p:nvSpPr>
                    <p:cNvPr id="75844" name="Line 43"/>
                    <p:cNvSpPr/>
                    <p:nvPr/>
                  </p:nvSpPr>
                  <p:spPr>
                    <a:xfrm>
                      <a:off x="1186" y="0"/>
                      <a:ext cx="674" cy="0"/>
                    </a:xfrm>
                    <a:prstGeom prst="line">
                      <a:avLst/>
                    </a:prstGeom>
                    <a:ln w="9525" cap="flat" cmpd="sng">
                      <a:solidFill>
                        <a:srgbClr val="000000"/>
                      </a:solidFill>
                      <a:prstDash val="solid"/>
                      <a:headEnd type="none" w="med" len="med"/>
                      <a:tailEnd type="triangle" w="med" len="med"/>
                    </a:ln>
                  </p:spPr>
                </p:sp>
              </p:grpSp>
              <p:sp>
                <p:nvSpPr>
                  <p:cNvPr id="75841" name="Line 44"/>
                  <p:cNvSpPr/>
                  <p:nvPr/>
                </p:nvSpPr>
                <p:spPr>
                  <a:xfrm>
                    <a:off x="1306" y="195"/>
                    <a:ext cx="704" cy="0"/>
                  </a:xfrm>
                  <a:prstGeom prst="line">
                    <a:avLst/>
                  </a:prstGeom>
                  <a:ln w="9525" cap="flat" cmpd="sng">
                    <a:solidFill>
                      <a:srgbClr val="000000"/>
                    </a:solidFill>
                    <a:prstDash val="solid"/>
                    <a:headEnd type="none" w="med" len="med"/>
                    <a:tailEnd type="triangle" w="med" len="med"/>
                  </a:ln>
                </p:spPr>
              </p:sp>
              <p:sp>
                <p:nvSpPr>
                  <p:cNvPr id="75842" name="Line 45"/>
                  <p:cNvSpPr/>
                  <p:nvPr/>
                </p:nvSpPr>
                <p:spPr>
                  <a:xfrm>
                    <a:off x="5746" y="180"/>
                    <a:ext cx="704" cy="0"/>
                  </a:xfrm>
                  <a:prstGeom prst="line">
                    <a:avLst/>
                  </a:prstGeom>
                  <a:ln w="9525" cap="flat" cmpd="sng">
                    <a:solidFill>
                      <a:srgbClr val="000000"/>
                    </a:solidFill>
                    <a:prstDash val="solid"/>
                    <a:headEnd type="triangle" w="med" len="med"/>
                    <a:tailEnd type="none" w="med" len="med"/>
                  </a:ln>
                </p:spPr>
              </p:sp>
            </p:grpSp>
            <p:grpSp>
              <p:nvGrpSpPr>
                <p:cNvPr id="75816" name="Group 46"/>
                <p:cNvGrpSpPr/>
                <p:nvPr/>
              </p:nvGrpSpPr>
              <p:grpSpPr>
                <a:xfrm>
                  <a:off x="0" y="105"/>
                  <a:ext cx="7606" cy="345"/>
                  <a:chOff x="0" y="0"/>
                  <a:chExt cx="7606" cy="345"/>
                </a:xfrm>
              </p:grpSpPr>
              <p:sp>
                <p:nvSpPr>
                  <p:cNvPr id="75817" name="Line 47"/>
                  <p:cNvSpPr/>
                  <p:nvPr/>
                </p:nvSpPr>
                <p:spPr>
                  <a:xfrm>
                    <a:off x="0" y="0"/>
                    <a:ext cx="0" cy="345"/>
                  </a:xfrm>
                  <a:prstGeom prst="line">
                    <a:avLst/>
                  </a:prstGeom>
                  <a:ln w="9525" cap="flat" cmpd="sng">
                    <a:solidFill>
                      <a:srgbClr val="000000"/>
                    </a:solidFill>
                    <a:prstDash val="solid"/>
                    <a:headEnd type="none" w="med" len="med"/>
                    <a:tailEnd type="none" w="med" len="med"/>
                  </a:ln>
                </p:spPr>
              </p:sp>
              <p:sp>
                <p:nvSpPr>
                  <p:cNvPr id="75818" name="Line 48"/>
                  <p:cNvSpPr/>
                  <p:nvPr/>
                </p:nvSpPr>
                <p:spPr>
                  <a:xfrm>
                    <a:off x="0" y="180"/>
                    <a:ext cx="704" cy="0"/>
                  </a:xfrm>
                  <a:prstGeom prst="line">
                    <a:avLst/>
                  </a:prstGeom>
                  <a:ln w="9525" cap="flat" cmpd="sng">
                    <a:solidFill>
                      <a:srgbClr val="000000"/>
                    </a:solidFill>
                    <a:prstDash val="solid"/>
                    <a:headEnd type="triangle" w="med" len="med"/>
                    <a:tailEnd type="none" w="med" len="med"/>
                  </a:ln>
                </p:spPr>
              </p:sp>
              <p:sp>
                <p:nvSpPr>
                  <p:cNvPr id="75819" name="Line 49"/>
                  <p:cNvSpPr/>
                  <p:nvPr/>
                </p:nvSpPr>
                <p:spPr>
                  <a:xfrm>
                    <a:off x="1980" y="0"/>
                    <a:ext cx="0" cy="345"/>
                  </a:xfrm>
                  <a:prstGeom prst="line">
                    <a:avLst/>
                  </a:prstGeom>
                  <a:ln w="9525" cap="flat" cmpd="sng">
                    <a:solidFill>
                      <a:srgbClr val="000000"/>
                    </a:solidFill>
                    <a:prstDash val="solid"/>
                    <a:headEnd type="none" w="med" len="med"/>
                    <a:tailEnd type="none" w="med" len="med"/>
                  </a:ln>
                </p:spPr>
              </p:sp>
              <p:sp>
                <p:nvSpPr>
                  <p:cNvPr id="75820" name="Line 50"/>
                  <p:cNvSpPr/>
                  <p:nvPr/>
                </p:nvSpPr>
                <p:spPr>
                  <a:xfrm>
                    <a:off x="3840" y="0"/>
                    <a:ext cx="0" cy="345"/>
                  </a:xfrm>
                  <a:prstGeom prst="line">
                    <a:avLst/>
                  </a:prstGeom>
                  <a:ln w="9525" cap="flat" cmpd="sng">
                    <a:solidFill>
                      <a:srgbClr val="000000"/>
                    </a:solidFill>
                    <a:prstDash val="solid"/>
                    <a:headEnd type="none" w="med" len="med"/>
                    <a:tailEnd type="none" w="med" len="med"/>
                  </a:ln>
                </p:spPr>
              </p:sp>
              <p:grpSp>
                <p:nvGrpSpPr>
                  <p:cNvPr id="75821" name="Group 51"/>
                  <p:cNvGrpSpPr/>
                  <p:nvPr/>
                </p:nvGrpSpPr>
                <p:grpSpPr>
                  <a:xfrm>
                    <a:off x="1994" y="180"/>
                    <a:ext cx="1860" cy="0"/>
                    <a:chOff x="0" y="0"/>
                    <a:chExt cx="1860" cy="0"/>
                  </a:xfrm>
                </p:grpSpPr>
                <p:sp>
                  <p:nvSpPr>
                    <p:cNvPr id="75830" name="Line 52"/>
                    <p:cNvSpPr/>
                    <p:nvPr/>
                  </p:nvSpPr>
                  <p:spPr>
                    <a:xfrm>
                      <a:off x="0" y="0"/>
                      <a:ext cx="690" cy="0"/>
                    </a:xfrm>
                    <a:prstGeom prst="line">
                      <a:avLst/>
                    </a:prstGeom>
                    <a:ln w="9525" cap="flat" cmpd="sng">
                      <a:solidFill>
                        <a:srgbClr val="000000"/>
                      </a:solidFill>
                      <a:prstDash val="solid"/>
                      <a:headEnd type="triangle" w="med" len="med"/>
                      <a:tailEnd type="none" w="med" len="med"/>
                    </a:ln>
                  </p:spPr>
                </p:sp>
                <p:sp>
                  <p:nvSpPr>
                    <p:cNvPr id="75831" name="Line 53"/>
                    <p:cNvSpPr/>
                    <p:nvPr/>
                  </p:nvSpPr>
                  <p:spPr>
                    <a:xfrm>
                      <a:off x="1186" y="0"/>
                      <a:ext cx="674" cy="0"/>
                    </a:xfrm>
                    <a:prstGeom prst="line">
                      <a:avLst/>
                    </a:prstGeom>
                    <a:ln w="9525" cap="flat" cmpd="sng">
                      <a:solidFill>
                        <a:srgbClr val="000000"/>
                      </a:solidFill>
                      <a:prstDash val="solid"/>
                      <a:headEnd type="none" w="med" len="med"/>
                      <a:tailEnd type="triangle" w="med" len="med"/>
                    </a:ln>
                  </p:spPr>
                </p:sp>
              </p:grpSp>
              <p:sp>
                <p:nvSpPr>
                  <p:cNvPr id="75822" name="Line 54"/>
                  <p:cNvSpPr/>
                  <p:nvPr/>
                </p:nvSpPr>
                <p:spPr>
                  <a:xfrm>
                    <a:off x="5700" y="0"/>
                    <a:ext cx="0" cy="345"/>
                  </a:xfrm>
                  <a:prstGeom prst="line">
                    <a:avLst/>
                  </a:prstGeom>
                  <a:ln w="9525" cap="flat" cmpd="sng">
                    <a:solidFill>
                      <a:srgbClr val="000000"/>
                    </a:solidFill>
                    <a:prstDash val="solid"/>
                    <a:headEnd type="none" w="med" len="med"/>
                    <a:tailEnd type="none" w="med" len="med"/>
                  </a:ln>
                </p:spPr>
              </p:sp>
              <p:sp>
                <p:nvSpPr>
                  <p:cNvPr id="75823" name="Line 55"/>
                  <p:cNvSpPr/>
                  <p:nvPr/>
                </p:nvSpPr>
                <p:spPr>
                  <a:xfrm>
                    <a:off x="7606" y="0"/>
                    <a:ext cx="0" cy="345"/>
                  </a:xfrm>
                  <a:prstGeom prst="line">
                    <a:avLst/>
                  </a:prstGeom>
                  <a:ln w="9525" cap="flat" cmpd="sng">
                    <a:solidFill>
                      <a:srgbClr val="000000"/>
                    </a:solidFill>
                    <a:prstDash val="solid"/>
                    <a:headEnd type="none" w="med" len="med"/>
                    <a:tailEnd type="none" w="med" len="med"/>
                  </a:ln>
                </p:spPr>
              </p:sp>
              <p:sp>
                <p:nvSpPr>
                  <p:cNvPr id="75824" name="Line 56"/>
                  <p:cNvSpPr/>
                  <p:nvPr/>
                </p:nvSpPr>
                <p:spPr>
                  <a:xfrm>
                    <a:off x="6900" y="180"/>
                    <a:ext cx="704" cy="0"/>
                  </a:xfrm>
                  <a:prstGeom prst="line">
                    <a:avLst/>
                  </a:prstGeom>
                  <a:ln w="9525" cap="flat" cmpd="sng">
                    <a:solidFill>
                      <a:srgbClr val="000000"/>
                    </a:solidFill>
                    <a:prstDash val="solid"/>
                    <a:headEnd type="none" w="med" len="med"/>
                    <a:tailEnd type="triangle" w="med" len="med"/>
                  </a:ln>
                </p:spPr>
              </p:sp>
              <p:grpSp>
                <p:nvGrpSpPr>
                  <p:cNvPr id="75825" name="Group 57"/>
                  <p:cNvGrpSpPr/>
                  <p:nvPr/>
                </p:nvGrpSpPr>
                <p:grpSpPr>
                  <a:xfrm>
                    <a:off x="3854" y="180"/>
                    <a:ext cx="1860" cy="0"/>
                    <a:chOff x="0" y="0"/>
                    <a:chExt cx="1860" cy="0"/>
                  </a:xfrm>
                </p:grpSpPr>
                <p:sp>
                  <p:nvSpPr>
                    <p:cNvPr id="75828" name="Line 58"/>
                    <p:cNvSpPr/>
                    <p:nvPr/>
                  </p:nvSpPr>
                  <p:spPr>
                    <a:xfrm>
                      <a:off x="0" y="0"/>
                      <a:ext cx="690" cy="0"/>
                    </a:xfrm>
                    <a:prstGeom prst="line">
                      <a:avLst/>
                    </a:prstGeom>
                    <a:ln w="9525" cap="flat" cmpd="sng">
                      <a:solidFill>
                        <a:srgbClr val="000000"/>
                      </a:solidFill>
                      <a:prstDash val="solid"/>
                      <a:headEnd type="triangle" w="med" len="med"/>
                      <a:tailEnd type="none" w="med" len="med"/>
                    </a:ln>
                  </p:spPr>
                </p:sp>
                <p:sp>
                  <p:nvSpPr>
                    <p:cNvPr id="75829" name="Line 59"/>
                    <p:cNvSpPr/>
                    <p:nvPr/>
                  </p:nvSpPr>
                  <p:spPr>
                    <a:xfrm>
                      <a:off x="1186" y="0"/>
                      <a:ext cx="674" cy="0"/>
                    </a:xfrm>
                    <a:prstGeom prst="line">
                      <a:avLst/>
                    </a:prstGeom>
                    <a:ln w="9525" cap="flat" cmpd="sng">
                      <a:solidFill>
                        <a:srgbClr val="000000"/>
                      </a:solidFill>
                      <a:prstDash val="solid"/>
                      <a:headEnd type="none" w="med" len="med"/>
                      <a:tailEnd type="triangle" w="med" len="med"/>
                    </a:ln>
                  </p:spPr>
                </p:sp>
              </p:grpSp>
              <p:sp>
                <p:nvSpPr>
                  <p:cNvPr id="75826" name="Line 60"/>
                  <p:cNvSpPr/>
                  <p:nvPr/>
                </p:nvSpPr>
                <p:spPr>
                  <a:xfrm>
                    <a:off x="1306" y="195"/>
                    <a:ext cx="704" cy="0"/>
                  </a:xfrm>
                  <a:prstGeom prst="line">
                    <a:avLst/>
                  </a:prstGeom>
                  <a:ln w="9525" cap="flat" cmpd="sng">
                    <a:solidFill>
                      <a:srgbClr val="000000"/>
                    </a:solidFill>
                    <a:prstDash val="solid"/>
                    <a:headEnd type="none" w="med" len="med"/>
                    <a:tailEnd type="triangle" w="med" len="med"/>
                  </a:ln>
                </p:spPr>
              </p:sp>
              <p:sp>
                <p:nvSpPr>
                  <p:cNvPr id="75827" name="Line 61"/>
                  <p:cNvSpPr/>
                  <p:nvPr/>
                </p:nvSpPr>
                <p:spPr>
                  <a:xfrm>
                    <a:off x="5746" y="180"/>
                    <a:ext cx="704" cy="0"/>
                  </a:xfrm>
                  <a:prstGeom prst="line">
                    <a:avLst/>
                  </a:prstGeom>
                  <a:ln w="9525" cap="flat" cmpd="sng">
                    <a:solidFill>
                      <a:srgbClr val="000000"/>
                    </a:solidFill>
                    <a:prstDash val="solid"/>
                    <a:headEnd type="triangle" w="med" len="med"/>
                    <a:tailEnd type="none" w="med" len="med"/>
                  </a:ln>
                </p:spPr>
              </p:sp>
            </p:grpSp>
          </p:grpSp>
        </p:grpSp>
        <p:sp>
          <p:nvSpPr>
            <p:cNvPr id="75785" name="Rectangle 99"/>
            <p:cNvSpPr/>
            <p:nvPr/>
          </p:nvSpPr>
          <p:spPr>
            <a:xfrm>
              <a:off x="248" y="146"/>
              <a:ext cx="648" cy="20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2000" dirty="0">
                  <a:solidFill>
                    <a:srgbClr val="000000"/>
                  </a:solidFill>
                  <a:latin typeface="微软雅黑" panose="020B0503020204020204" pitchFamily="34" charset="-122"/>
                  <a:ea typeface="微软雅黑" panose="020B0503020204020204" pitchFamily="34" charset="-122"/>
                </a:rPr>
                <a:t>f</a:t>
              </a:r>
              <a:r>
                <a:rPr lang="en-US" altLang="zh-CN" i="1" baseline="-25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4.8 kHz</a:t>
              </a:r>
              <a:endParaRPr lang="en-US" altLang="zh-CN" dirty="0">
                <a:latin typeface="微软雅黑" panose="020B0503020204020204" pitchFamily="34" charset="-122"/>
                <a:ea typeface="微软雅黑" panose="020B0503020204020204" pitchFamily="34" charset="-122"/>
              </a:endParaRPr>
            </a:p>
          </p:txBody>
        </p:sp>
        <p:sp>
          <p:nvSpPr>
            <p:cNvPr id="75786" name="Rectangle 102"/>
            <p:cNvSpPr/>
            <p:nvPr/>
          </p:nvSpPr>
          <p:spPr>
            <a:xfrm>
              <a:off x="245" y="473"/>
              <a:ext cx="652" cy="20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2000" dirty="0">
                  <a:solidFill>
                    <a:srgbClr val="000000"/>
                  </a:solidFill>
                  <a:latin typeface="微软雅黑" panose="020B0503020204020204" pitchFamily="34" charset="-122"/>
                  <a:ea typeface="微软雅黑" panose="020B0503020204020204" pitchFamily="34" charset="-122"/>
                </a:rPr>
                <a:t>f</a:t>
              </a:r>
              <a:r>
                <a:rPr lang="en-US" altLang="zh-CN" sz="2000" baseline="-25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1.6 kHz</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75787" name="Rectangle 105"/>
            <p:cNvSpPr/>
            <p:nvPr/>
          </p:nvSpPr>
          <p:spPr>
            <a:xfrm>
              <a:off x="250" y="781"/>
              <a:ext cx="644" cy="206"/>
            </a:xfrm>
            <a:prstGeom prst="rect">
              <a:avLst/>
            </a:prstGeom>
            <a:noFill/>
            <a:ln w="9525">
              <a:noFill/>
            </a:ln>
          </p:spPr>
          <p:txBody>
            <a:bodyPr wrap="none" lIns="0" tIns="0" rIns="0" bIns="0">
              <a:spAutoFit/>
            </a:bodyPr>
            <a:p>
              <a:pPr algn="ctr">
                <a:buFont typeface="Arial" panose="020B0604020202020204" pitchFamily="34" charset="0"/>
                <a:buNone/>
              </a:pPr>
              <a:r>
                <a:rPr lang="en-US" altLang="zh-CN" dirty="0">
                  <a:solidFill>
                    <a:srgbClr val="000000"/>
                  </a:solidFill>
                  <a:latin typeface="微软雅黑" panose="020B0503020204020204" pitchFamily="34" charset="-122"/>
                  <a:ea typeface="微软雅黑" panose="020B0503020204020204" pitchFamily="34" charset="-122"/>
                </a:rPr>
                <a:t>f</a:t>
              </a:r>
              <a:r>
                <a:rPr lang="en-US" altLang="zh-CN" baseline="-25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1.6 kHz</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75788" name="Rectangle 108"/>
            <p:cNvSpPr/>
            <p:nvPr/>
          </p:nvSpPr>
          <p:spPr>
            <a:xfrm>
              <a:off x="270" y="1053"/>
              <a:ext cx="644" cy="206"/>
            </a:xfrm>
            <a:prstGeom prst="rect">
              <a:avLst/>
            </a:prstGeom>
            <a:noFill/>
            <a:ln w="9525">
              <a:noFill/>
            </a:ln>
          </p:spPr>
          <p:txBody>
            <a:bodyPr wrap="none" lIns="0" tIns="0" rIns="0" bIns="0">
              <a:spAutoFit/>
            </a:bodyPr>
            <a:p>
              <a:pPr algn="ctr">
                <a:buFont typeface="Arial" panose="020B0604020202020204" pitchFamily="34" charset="0"/>
                <a:buNone/>
              </a:pPr>
              <a:r>
                <a:rPr lang="en-US" altLang="zh-CN" dirty="0">
                  <a:solidFill>
                    <a:srgbClr val="000000"/>
                  </a:solidFill>
                  <a:latin typeface="微软雅黑" panose="020B0503020204020204" pitchFamily="34" charset="-122"/>
                  <a:ea typeface="微软雅黑" panose="020B0503020204020204" pitchFamily="34" charset="-122"/>
                </a:rPr>
                <a:t>f</a:t>
              </a:r>
              <a:r>
                <a:rPr lang="en-US" altLang="zh-CN" baseline="-25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4.8 kHz</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75789" name="Rectangle 109"/>
            <p:cNvSpPr/>
            <p:nvPr/>
          </p:nvSpPr>
          <p:spPr>
            <a:xfrm>
              <a:off x="1252" y="27"/>
              <a:ext cx="66" cy="185"/>
            </a:xfrm>
            <a:prstGeom prst="rect">
              <a:avLst/>
            </a:prstGeom>
            <a:noFill/>
            <a:ln w="9525">
              <a:noFill/>
            </a:ln>
          </p:spPr>
          <p:txBody>
            <a:bodyPr wrap="none" lIns="0" tIns="0" rIns="0" bIns="0">
              <a:spAutoFit/>
            </a:bodyPr>
            <a:p>
              <a:pPr algn="ctr">
                <a:buFont typeface="Arial" panose="020B0604020202020204" pitchFamily="34" charset="0"/>
                <a:buNone/>
              </a:pPr>
              <a:r>
                <a:rPr lang="en-US" altLang="zh-CN" dirty="0">
                  <a:solidFill>
                    <a:srgbClr val="000000"/>
                  </a:solidFill>
                  <a:latin typeface="微软雅黑" panose="020B0503020204020204" pitchFamily="34" charset="-122"/>
                  <a:ea typeface="微软雅黑" panose="020B0503020204020204" pitchFamily="34" charset="-122"/>
                </a:rPr>
                <a:t>1</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75790" name="Rectangle 110"/>
            <p:cNvSpPr/>
            <p:nvPr/>
          </p:nvSpPr>
          <p:spPr>
            <a:xfrm>
              <a:off x="1654" y="27"/>
              <a:ext cx="66" cy="185"/>
            </a:xfrm>
            <a:prstGeom prst="rect">
              <a:avLst/>
            </a:prstGeom>
            <a:noFill/>
            <a:ln w="9525">
              <a:noFill/>
            </a:ln>
          </p:spPr>
          <p:txBody>
            <a:bodyPr wrap="none" lIns="0" tIns="0" rIns="0" bIns="0">
              <a:spAutoFit/>
            </a:bodyPr>
            <a:p>
              <a:pPr algn="ctr">
                <a:buFont typeface="Arial" panose="020B0604020202020204" pitchFamily="34" charset="0"/>
                <a:buNone/>
              </a:pPr>
              <a:r>
                <a:rPr lang="en-US" altLang="zh-CN" dirty="0">
                  <a:solidFill>
                    <a:srgbClr val="000000"/>
                  </a:solidFill>
                  <a:latin typeface="微软雅黑" panose="020B0503020204020204" pitchFamily="34" charset="-122"/>
                  <a:ea typeface="微软雅黑" panose="020B0503020204020204" pitchFamily="34" charset="-122"/>
                </a:rPr>
                <a:t>1</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75791" name="Rectangle 111"/>
            <p:cNvSpPr/>
            <p:nvPr/>
          </p:nvSpPr>
          <p:spPr>
            <a:xfrm>
              <a:off x="2081" y="0"/>
              <a:ext cx="66" cy="185"/>
            </a:xfrm>
            <a:prstGeom prst="rect">
              <a:avLst/>
            </a:prstGeom>
            <a:noFill/>
            <a:ln w="9525">
              <a:noFill/>
            </a:ln>
          </p:spPr>
          <p:txBody>
            <a:bodyPr wrap="none" lIns="0" tIns="0" rIns="0" bIns="0">
              <a:spAutoFit/>
            </a:bodyPr>
            <a:p>
              <a:pPr algn="ctr">
                <a:buFont typeface="Arial" panose="020B0604020202020204" pitchFamily="34" charset="0"/>
                <a:buNone/>
              </a:pPr>
              <a:r>
                <a:rPr lang="en-US" altLang="zh-CN" dirty="0">
                  <a:solidFill>
                    <a:srgbClr val="000000"/>
                  </a:solidFill>
                  <a:latin typeface="微软雅黑" panose="020B0503020204020204" pitchFamily="34" charset="-122"/>
                  <a:ea typeface="微软雅黑" panose="020B0503020204020204" pitchFamily="34" charset="-122"/>
                </a:rPr>
                <a:t>0</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75792" name="Rectangle 112"/>
            <p:cNvSpPr/>
            <p:nvPr/>
          </p:nvSpPr>
          <p:spPr>
            <a:xfrm>
              <a:off x="2399" y="0"/>
              <a:ext cx="66" cy="185"/>
            </a:xfrm>
            <a:prstGeom prst="rect">
              <a:avLst/>
            </a:prstGeom>
            <a:noFill/>
            <a:ln w="9525">
              <a:noFill/>
            </a:ln>
          </p:spPr>
          <p:txBody>
            <a:bodyPr wrap="none" lIns="0" tIns="0" rIns="0" bIns="0">
              <a:spAutoFit/>
            </a:bodyPr>
            <a:p>
              <a:pPr algn="ctr">
                <a:buFont typeface="Arial" panose="020B0604020202020204" pitchFamily="34" charset="0"/>
                <a:buNone/>
              </a:pPr>
              <a:r>
                <a:rPr lang="en-US" altLang="zh-CN" dirty="0">
                  <a:solidFill>
                    <a:srgbClr val="000000"/>
                  </a:solidFill>
                  <a:latin typeface="微软雅黑" panose="020B0503020204020204" pitchFamily="34" charset="-122"/>
                  <a:ea typeface="微软雅黑" panose="020B0503020204020204" pitchFamily="34" charset="-122"/>
                </a:rPr>
                <a:t>1</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75793" name="Rectangle 113"/>
            <p:cNvSpPr/>
            <p:nvPr/>
          </p:nvSpPr>
          <p:spPr>
            <a:xfrm>
              <a:off x="2852" y="0"/>
              <a:ext cx="66" cy="185"/>
            </a:xfrm>
            <a:prstGeom prst="rect">
              <a:avLst/>
            </a:prstGeom>
            <a:noFill/>
            <a:ln w="9525">
              <a:noFill/>
            </a:ln>
          </p:spPr>
          <p:txBody>
            <a:bodyPr wrap="none" lIns="0" tIns="0" rIns="0" bIns="0">
              <a:spAutoFit/>
            </a:bodyPr>
            <a:p>
              <a:pPr algn="ctr">
                <a:buFont typeface="Arial" panose="020B0604020202020204" pitchFamily="34" charset="0"/>
                <a:buNone/>
              </a:pPr>
              <a:r>
                <a:rPr lang="en-US" altLang="zh-CN" dirty="0">
                  <a:solidFill>
                    <a:srgbClr val="000000"/>
                  </a:solidFill>
                  <a:latin typeface="微软雅黑" panose="020B0503020204020204" pitchFamily="34" charset="-122"/>
                  <a:ea typeface="微软雅黑" panose="020B0503020204020204" pitchFamily="34" charset="-122"/>
                </a:rPr>
                <a:t>1</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75794" name="Rectangle 114"/>
            <p:cNvSpPr/>
            <p:nvPr/>
          </p:nvSpPr>
          <p:spPr>
            <a:xfrm>
              <a:off x="3171" y="0"/>
              <a:ext cx="66" cy="185"/>
            </a:xfrm>
            <a:prstGeom prst="rect">
              <a:avLst/>
            </a:prstGeom>
            <a:noFill/>
            <a:ln w="9525">
              <a:noFill/>
            </a:ln>
          </p:spPr>
          <p:txBody>
            <a:bodyPr wrap="none" lIns="0" tIns="0" rIns="0" bIns="0">
              <a:spAutoFit/>
            </a:bodyPr>
            <a:p>
              <a:pPr algn="ctr">
                <a:buFont typeface="Arial" panose="020B0604020202020204" pitchFamily="34" charset="0"/>
                <a:buNone/>
              </a:pPr>
              <a:r>
                <a:rPr lang="en-US" altLang="zh-CN" dirty="0">
                  <a:solidFill>
                    <a:srgbClr val="000000"/>
                  </a:solidFill>
                  <a:latin typeface="微软雅黑" panose="020B0503020204020204" pitchFamily="34" charset="-122"/>
                  <a:ea typeface="微软雅黑" panose="020B0503020204020204" pitchFamily="34" charset="-122"/>
                </a:rPr>
                <a:t>0</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75795" name="Rectangle 115"/>
            <p:cNvSpPr/>
            <p:nvPr/>
          </p:nvSpPr>
          <p:spPr>
            <a:xfrm>
              <a:off x="3566" y="27"/>
              <a:ext cx="66" cy="185"/>
            </a:xfrm>
            <a:prstGeom prst="rect">
              <a:avLst/>
            </a:prstGeom>
            <a:noFill/>
            <a:ln w="9525">
              <a:noFill/>
            </a:ln>
          </p:spPr>
          <p:txBody>
            <a:bodyPr wrap="none" lIns="0" tIns="0" rIns="0" bIns="0">
              <a:spAutoFit/>
            </a:bodyPr>
            <a:p>
              <a:pPr algn="ctr">
                <a:buFont typeface="Arial" panose="020B0604020202020204" pitchFamily="34" charset="0"/>
                <a:buNone/>
              </a:pPr>
              <a:r>
                <a:rPr lang="en-US" altLang="zh-CN" dirty="0">
                  <a:solidFill>
                    <a:srgbClr val="000000"/>
                  </a:solidFill>
                  <a:latin typeface="微软雅黑" panose="020B0503020204020204" pitchFamily="34" charset="-122"/>
                  <a:ea typeface="微软雅黑" panose="020B0503020204020204" pitchFamily="34" charset="-122"/>
                </a:rPr>
                <a:t>0</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75796" name="Rectangle 116"/>
            <p:cNvSpPr/>
            <p:nvPr/>
          </p:nvSpPr>
          <p:spPr>
            <a:xfrm>
              <a:off x="3967" y="27"/>
              <a:ext cx="66" cy="185"/>
            </a:xfrm>
            <a:prstGeom prst="rect">
              <a:avLst/>
            </a:prstGeom>
            <a:noFill/>
            <a:ln w="9525">
              <a:noFill/>
            </a:ln>
          </p:spPr>
          <p:txBody>
            <a:bodyPr wrap="none" lIns="0" tIns="0" rIns="0" bIns="0">
              <a:spAutoFit/>
            </a:bodyPr>
            <a:p>
              <a:pPr algn="ctr">
                <a:buFont typeface="Arial" panose="020B0604020202020204" pitchFamily="34" charset="0"/>
                <a:buNone/>
              </a:pPr>
              <a:r>
                <a:rPr lang="en-US" altLang="zh-CN" dirty="0">
                  <a:solidFill>
                    <a:srgbClr val="000000"/>
                  </a:solidFill>
                  <a:latin typeface="微软雅黑" panose="020B0503020204020204" pitchFamily="34" charset="-122"/>
                  <a:ea typeface="微软雅黑" panose="020B0503020204020204" pitchFamily="34" charset="-122"/>
                </a:rPr>
                <a:t>0</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75797" name="Line 119"/>
            <p:cNvSpPr/>
            <p:nvPr/>
          </p:nvSpPr>
          <p:spPr>
            <a:xfrm flipH="1" flipV="1">
              <a:off x="1127" y="454"/>
              <a:ext cx="823" cy="11"/>
            </a:xfrm>
            <a:prstGeom prst="line">
              <a:avLst/>
            </a:prstGeom>
            <a:ln w="38100" cap="flat" cmpd="sng">
              <a:solidFill>
                <a:srgbClr val="88FA32"/>
              </a:solidFill>
              <a:prstDash val="solid"/>
              <a:headEnd type="none" w="med" len="med"/>
              <a:tailEnd type="none" w="med" len="med"/>
            </a:ln>
          </p:spPr>
        </p:sp>
        <p:sp>
          <p:nvSpPr>
            <p:cNvPr id="75798" name="Line 120"/>
            <p:cNvSpPr/>
            <p:nvPr/>
          </p:nvSpPr>
          <p:spPr>
            <a:xfrm flipV="1">
              <a:off x="1943" y="454"/>
              <a:ext cx="0" cy="544"/>
            </a:xfrm>
            <a:prstGeom prst="line">
              <a:avLst/>
            </a:prstGeom>
            <a:ln w="38100" cap="flat" cmpd="sng">
              <a:solidFill>
                <a:schemeClr val="tx2"/>
              </a:solidFill>
              <a:prstDash val="solid"/>
              <a:headEnd type="none" w="med" len="med"/>
              <a:tailEnd type="none" w="med" len="med"/>
            </a:ln>
          </p:spPr>
        </p:sp>
        <p:sp>
          <p:nvSpPr>
            <p:cNvPr id="75799" name="Line 121"/>
            <p:cNvSpPr/>
            <p:nvPr/>
          </p:nvSpPr>
          <p:spPr>
            <a:xfrm flipV="1">
              <a:off x="2669" y="635"/>
              <a:ext cx="0" cy="291"/>
            </a:xfrm>
            <a:prstGeom prst="line">
              <a:avLst/>
            </a:prstGeom>
            <a:ln w="38100" cap="flat" cmpd="sng">
              <a:solidFill>
                <a:schemeClr val="tx2"/>
              </a:solidFill>
              <a:prstDash val="solid"/>
              <a:headEnd type="none" w="med" len="med"/>
              <a:tailEnd type="none" w="med" len="med"/>
            </a:ln>
          </p:spPr>
        </p:sp>
        <p:sp>
          <p:nvSpPr>
            <p:cNvPr id="75800" name="Line 122"/>
            <p:cNvSpPr/>
            <p:nvPr/>
          </p:nvSpPr>
          <p:spPr>
            <a:xfrm flipH="1" flipV="1">
              <a:off x="1929" y="945"/>
              <a:ext cx="726" cy="0"/>
            </a:xfrm>
            <a:prstGeom prst="line">
              <a:avLst/>
            </a:prstGeom>
            <a:ln w="38100" cap="flat" cmpd="sng">
              <a:solidFill>
                <a:srgbClr val="0066FF"/>
              </a:solidFill>
              <a:prstDash val="solid"/>
              <a:headEnd type="none" w="med" len="med"/>
              <a:tailEnd type="none" w="med" len="med"/>
            </a:ln>
          </p:spPr>
        </p:sp>
        <p:sp>
          <p:nvSpPr>
            <p:cNvPr id="75801" name="Line 123"/>
            <p:cNvSpPr/>
            <p:nvPr/>
          </p:nvSpPr>
          <p:spPr>
            <a:xfrm flipH="1">
              <a:off x="2614" y="350"/>
              <a:ext cx="805" cy="1"/>
            </a:xfrm>
            <a:prstGeom prst="line">
              <a:avLst/>
            </a:prstGeom>
            <a:ln w="22225" cap="flat" cmpd="sng">
              <a:solidFill>
                <a:srgbClr val="000000"/>
              </a:solidFill>
              <a:prstDash val="solid"/>
              <a:headEnd type="none" w="med" len="med"/>
              <a:tailEnd type="none" w="med" len="med"/>
            </a:ln>
          </p:spPr>
        </p:sp>
        <p:sp>
          <p:nvSpPr>
            <p:cNvPr id="75802" name="Line 124"/>
            <p:cNvSpPr/>
            <p:nvPr/>
          </p:nvSpPr>
          <p:spPr>
            <a:xfrm flipV="1">
              <a:off x="3419" y="635"/>
              <a:ext cx="21" cy="505"/>
            </a:xfrm>
            <a:prstGeom prst="line">
              <a:avLst/>
            </a:prstGeom>
            <a:ln w="38100" cap="flat" cmpd="sng">
              <a:solidFill>
                <a:schemeClr val="tx2"/>
              </a:solidFill>
              <a:prstDash val="solid"/>
              <a:headEnd type="none" w="med" len="med"/>
              <a:tailEnd type="none" w="med" len="med"/>
            </a:ln>
          </p:spPr>
        </p:sp>
        <p:sp>
          <p:nvSpPr>
            <p:cNvPr id="75803" name="Line 125"/>
            <p:cNvSpPr/>
            <p:nvPr/>
          </p:nvSpPr>
          <p:spPr>
            <a:xfrm flipH="1" flipV="1">
              <a:off x="3394" y="1134"/>
              <a:ext cx="772" cy="0"/>
            </a:xfrm>
            <a:prstGeom prst="line">
              <a:avLst/>
            </a:prstGeom>
            <a:ln w="38100" cap="flat" cmpd="sng">
              <a:solidFill>
                <a:srgbClr val="91CFD5"/>
              </a:solidFill>
              <a:prstDash val="solid"/>
              <a:headEnd type="none" w="med" len="med"/>
              <a:tailEnd type="none" w="med" len="med"/>
            </a:ln>
          </p:spPr>
        </p:sp>
        <p:sp>
          <p:nvSpPr>
            <p:cNvPr id="75804" name="Line 126"/>
            <p:cNvSpPr/>
            <p:nvPr/>
          </p:nvSpPr>
          <p:spPr>
            <a:xfrm flipV="1">
              <a:off x="4166" y="771"/>
              <a:ext cx="1" cy="347"/>
            </a:xfrm>
            <a:prstGeom prst="line">
              <a:avLst/>
            </a:prstGeom>
            <a:ln w="38100" cap="flat" cmpd="sng">
              <a:solidFill>
                <a:schemeClr val="tx2"/>
              </a:solidFill>
              <a:prstDash val="solid"/>
              <a:headEnd type="none" w="med" len="med"/>
              <a:tailEnd type="none" w="med" len="med"/>
            </a:ln>
          </p:spPr>
        </p:sp>
        <p:sp>
          <p:nvSpPr>
            <p:cNvPr id="75805" name="Line 128"/>
            <p:cNvSpPr/>
            <p:nvPr/>
          </p:nvSpPr>
          <p:spPr>
            <a:xfrm flipH="1" flipV="1">
              <a:off x="2669" y="635"/>
              <a:ext cx="772" cy="0"/>
            </a:xfrm>
            <a:prstGeom prst="line">
              <a:avLst/>
            </a:prstGeom>
            <a:ln w="38100" cap="flat" cmpd="sng">
              <a:solidFill>
                <a:srgbClr val="F04CDC"/>
              </a:solidFill>
              <a:prstDash val="solid"/>
              <a:headEnd type="none" w="med" len="med"/>
              <a:tailEnd type="none" w="med" len="med"/>
            </a:ln>
          </p:spPr>
        </p:sp>
        <p:sp>
          <p:nvSpPr>
            <p:cNvPr id="75806" name="Line 129"/>
            <p:cNvSpPr/>
            <p:nvPr/>
          </p:nvSpPr>
          <p:spPr>
            <a:xfrm flipV="1">
              <a:off x="1127" y="454"/>
              <a:ext cx="1" cy="347"/>
            </a:xfrm>
            <a:prstGeom prst="line">
              <a:avLst/>
            </a:prstGeom>
            <a:ln w="38100" cap="flat" cmpd="sng">
              <a:solidFill>
                <a:schemeClr val="tx2"/>
              </a:solidFill>
              <a:prstDash val="solid"/>
              <a:headEnd type="none" w="med" len="med"/>
              <a:tailEnd type="none" w="med" len="med"/>
            </a:ln>
          </p:spPr>
        </p:sp>
        <p:sp>
          <p:nvSpPr>
            <p:cNvPr id="75807" name="Line 130"/>
            <p:cNvSpPr/>
            <p:nvPr/>
          </p:nvSpPr>
          <p:spPr>
            <a:xfrm>
              <a:off x="1081" y="771"/>
              <a:ext cx="3266" cy="0"/>
            </a:xfrm>
            <a:prstGeom prst="line">
              <a:avLst/>
            </a:prstGeom>
            <a:ln w="38100" cap="flat" cmpd="sng">
              <a:solidFill>
                <a:schemeClr val="tx2"/>
              </a:solidFill>
              <a:prstDash val="solid"/>
              <a:headEnd type="none" w="med" len="med"/>
              <a:tailEnd type="triangle" w="med" len="med"/>
            </a:ln>
          </p:spPr>
        </p:sp>
      </p:grpSp>
      <p:graphicFrame>
        <p:nvGraphicFramePr>
          <p:cNvPr id="75778" name="对象 123984"/>
          <p:cNvGraphicFramePr/>
          <p:nvPr/>
        </p:nvGraphicFramePr>
        <p:xfrm>
          <a:off x="4400550" y="1400175"/>
          <a:ext cx="1703388" cy="500063"/>
        </p:xfrm>
        <a:graphic>
          <a:graphicData uri="http://schemas.openxmlformats.org/presentationml/2006/ole">
            <mc:AlternateContent xmlns:mc="http://schemas.openxmlformats.org/markup-compatibility/2006">
              <mc:Choice xmlns:v="urn:schemas-microsoft-com:vml" Requires="v">
                <p:oleObj spid="_x0000_s3302" name="" r:id="rId3" imgW="1095375" imgH="254635" progId="Equation.DSMT4">
                  <p:embed/>
                </p:oleObj>
              </mc:Choice>
              <mc:Fallback>
                <p:oleObj name="" r:id="rId3" imgW="1095375" imgH="254635" progId="Equation.DSMT4">
                  <p:embed/>
                  <p:pic>
                    <p:nvPicPr>
                      <p:cNvPr id="0" name="图片 3301"/>
                      <p:cNvPicPr/>
                      <p:nvPr/>
                    </p:nvPicPr>
                    <p:blipFill>
                      <a:blip r:embed="rId4"/>
                      <a:stretch>
                        <a:fillRect/>
                      </a:stretch>
                    </p:blipFill>
                    <p:spPr>
                      <a:xfrm>
                        <a:off x="4400550" y="1400175"/>
                        <a:ext cx="1703388" cy="500063"/>
                      </a:xfrm>
                      <a:prstGeom prst="rect">
                        <a:avLst/>
                      </a:prstGeom>
                      <a:solidFill>
                        <a:srgbClr val="CCFFCC"/>
                      </a:solidFill>
                      <a:ln w="38100">
                        <a:noFill/>
                        <a:miter/>
                      </a:ln>
                    </p:spPr>
                  </p:pic>
                </p:oleObj>
              </mc:Fallback>
            </mc:AlternateContent>
          </a:graphicData>
        </a:graphic>
      </p:graphicFrame>
      <p:sp>
        <p:nvSpPr>
          <p:cNvPr id="75783" name="矩形 4"/>
          <p:cNvSpPr/>
          <p:nvPr/>
        </p:nvSpPr>
        <p:spPr>
          <a:xfrm>
            <a:off x="6954838" y="1477963"/>
            <a:ext cx="1246187" cy="400050"/>
          </a:xfrm>
          <a:prstGeom prst="rect">
            <a:avLst/>
          </a:prstGeom>
          <a:noFill/>
          <a:ln w="9525">
            <a:noFill/>
          </a:ln>
        </p:spPr>
        <p:txBody>
          <a:bodyPr>
            <a:spAutoFit/>
          </a:bodyPr>
          <a:p>
            <a:pPr>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(7.4-11)</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4" name="Text Box 2"/>
          <p:cNvSpPr txBox="1"/>
          <p:nvPr/>
        </p:nvSpPr>
        <p:spPr>
          <a:xfrm>
            <a:off x="461963" y="1474788"/>
            <a:ext cx="8610600" cy="457200"/>
          </a:xfrm>
          <a:prstGeom prst="rect">
            <a:avLst/>
          </a:prstGeom>
          <a:noFill/>
          <a:ln w="9525">
            <a:noFill/>
          </a:ln>
        </p:spPr>
        <p:txBody>
          <a:bodyPr>
            <a:spAutoFit/>
          </a:bodyPr>
          <a:p>
            <a:pPr algn="just">
              <a:spcBef>
                <a:spcPct val="50000"/>
              </a:spcBef>
              <a:buFont typeface="Arial" panose="020B0604020202020204" pitchFamily="34" charset="0"/>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
        <p:nvSpPr>
          <p:cNvPr id="76805" name="Text Box 5"/>
          <p:cNvSpPr txBox="1"/>
          <p:nvPr/>
        </p:nvSpPr>
        <p:spPr>
          <a:xfrm>
            <a:off x="449263" y="1403350"/>
            <a:ext cx="8026400" cy="3694113"/>
          </a:xfrm>
          <a:prstGeom prst="rect">
            <a:avLst/>
          </a:prstGeom>
          <a:noFill/>
          <a:ln w="9525">
            <a:noFill/>
          </a:ln>
        </p:spPr>
        <p:txBody>
          <a:bodyPr>
            <a:spAutoFit/>
          </a:bodyPr>
          <a:p>
            <a:pPr>
              <a:lnSpc>
                <a:spcPct val="150000"/>
              </a:lnSpc>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1</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 MFSK</a:t>
            </a:r>
            <a:r>
              <a:rPr lang="zh-CN" altLang="en-US" sz="2800" b="1" dirty="0">
                <a:solidFill>
                  <a:srgbClr val="0000FF"/>
                </a:solidFill>
                <a:latin typeface="微软雅黑" panose="020B0503020204020204" pitchFamily="34" charset="-122"/>
                <a:ea typeface="微软雅黑" panose="020B0503020204020204" pitchFamily="34" charset="-122"/>
              </a:rPr>
              <a:t>信号非相干解调时的误码率</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      </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式中， </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为接收信号的振幅 </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2</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 MFSK</a:t>
            </a:r>
            <a:r>
              <a:rPr lang="zh-CN" altLang="en-US" sz="2800" b="1" dirty="0">
                <a:solidFill>
                  <a:srgbClr val="0000FF"/>
                </a:solidFill>
                <a:latin typeface="微软雅黑" panose="020B0503020204020204" pitchFamily="34" charset="-122"/>
                <a:ea typeface="微软雅黑" panose="020B0503020204020204" pitchFamily="34" charset="-122"/>
              </a:rPr>
              <a:t>信号相干解调时的误码率</a:t>
            </a:r>
            <a:r>
              <a:rPr lang="zh-CN" altLang="en-US" sz="2800" dirty="0">
                <a:solidFill>
                  <a:srgbClr val="0000FF"/>
                </a:solidFill>
                <a:latin typeface="微软雅黑" panose="020B0503020204020204" pitchFamily="34" charset="-122"/>
                <a:ea typeface="微软雅黑" panose="020B0503020204020204" pitchFamily="34" charset="-122"/>
              </a:rPr>
              <a:t>  </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76806" name="Rectangle 6"/>
          <p:cNvSpPr/>
          <p:nvPr/>
        </p:nvSpPr>
        <p:spPr>
          <a:xfrm>
            <a:off x="1404938" y="611188"/>
            <a:ext cx="5688012" cy="523875"/>
          </a:xfrm>
          <a:prstGeom prst="rect">
            <a:avLst/>
          </a:prstGeom>
          <a:noFill/>
          <a:ln w="9525">
            <a:noFill/>
          </a:ln>
        </p:spPr>
        <p:txBody>
          <a:bodyPr>
            <a:spAutoFit/>
          </a:bodyPr>
          <a:p>
            <a:pPr>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五  多频制</a:t>
            </a:r>
            <a:r>
              <a:rPr lang="en-US" altLang="zh-CN" sz="2800" b="1" dirty="0">
                <a:solidFill>
                  <a:schemeClr val="tx2"/>
                </a:solidFill>
                <a:latin typeface="微软雅黑" panose="020B0503020204020204" pitchFamily="34" charset="-122"/>
                <a:ea typeface="微软雅黑" panose="020B0503020204020204" pitchFamily="34" charset="-122"/>
              </a:rPr>
              <a:t>MFSK</a:t>
            </a:r>
            <a:r>
              <a:rPr lang="zh-CN" altLang="en-US" sz="2800" b="1" dirty="0">
                <a:solidFill>
                  <a:schemeClr val="tx2"/>
                </a:solidFill>
                <a:latin typeface="微软雅黑" panose="020B0503020204020204" pitchFamily="34" charset="-122"/>
                <a:ea typeface="微软雅黑" panose="020B0503020204020204" pitchFamily="34" charset="-122"/>
              </a:rPr>
              <a:t>的抗噪声性能</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aphicFrame>
        <p:nvGraphicFramePr>
          <p:cNvPr id="76802" name="内容占位符 124932"/>
          <p:cNvGraphicFramePr>
            <a:graphicFrameLocks noGrp="1"/>
          </p:cNvGraphicFramePr>
          <p:nvPr>
            <p:ph sz="half" idx="1"/>
          </p:nvPr>
        </p:nvGraphicFramePr>
        <p:xfrm>
          <a:off x="623888" y="2133600"/>
          <a:ext cx="6415087" cy="1709738"/>
        </p:xfrm>
        <a:graphic>
          <a:graphicData uri="http://schemas.openxmlformats.org/presentationml/2006/ole">
            <mc:AlternateContent xmlns:mc="http://schemas.openxmlformats.org/markup-compatibility/2006">
              <mc:Choice xmlns:v="urn:schemas-microsoft-com:vml" Requires="v">
                <p:oleObj spid="_x0000_s3298" name="" r:id="rId1" imgW="2603500" imgH="698500" progId="Equation.3">
                  <p:embed/>
                </p:oleObj>
              </mc:Choice>
              <mc:Fallback>
                <p:oleObj name="" r:id="rId1" imgW="2603500" imgH="698500" progId="Equation.3">
                  <p:embed/>
                  <p:pic>
                    <p:nvPicPr>
                      <p:cNvPr id="0" name="图片 3297"/>
                      <p:cNvPicPr/>
                      <p:nvPr/>
                    </p:nvPicPr>
                    <p:blipFill>
                      <a:blip r:embed="rId2"/>
                      <a:stretch>
                        <a:fillRect/>
                      </a:stretch>
                    </p:blipFill>
                    <p:spPr>
                      <a:xfrm>
                        <a:off x="623888" y="2133600"/>
                        <a:ext cx="6415087" cy="1709738"/>
                      </a:xfrm>
                      <a:prstGeom prst="rect">
                        <a:avLst/>
                      </a:prstGeom>
                      <a:solidFill>
                        <a:srgbClr val="CCFFCC"/>
                      </a:solidFill>
                      <a:ln w="38100">
                        <a:miter/>
                      </a:ln>
                    </p:spPr>
                  </p:pic>
                </p:oleObj>
              </mc:Fallback>
            </mc:AlternateContent>
          </a:graphicData>
        </a:graphic>
      </p:graphicFrame>
      <p:graphicFrame>
        <p:nvGraphicFramePr>
          <p:cNvPr id="76803" name="内容占位符 124933"/>
          <p:cNvGraphicFramePr>
            <a:graphicFrameLocks noGrp="1"/>
          </p:cNvGraphicFramePr>
          <p:nvPr>
            <p:ph sz="half" idx="1"/>
          </p:nvPr>
        </p:nvGraphicFramePr>
        <p:xfrm>
          <a:off x="623888" y="5105400"/>
          <a:ext cx="6299200" cy="1368425"/>
        </p:xfrm>
        <a:graphic>
          <a:graphicData uri="http://schemas.openxmlformats.org/presentationml/2006/ole">
            <mc:AlternateContent xmlns:mc="http://schemas.openxmlformats.org/markup-compatibility/2006">
              <mc:Choice xmlns:v="urn:schemas-microsoft-com:vml" Requires="v">
                <p:oleObj spid="_x0000_s3301" name="" r:id="rId3" imgW="2780030" imgH="584200" progId="Equation.3">
                  <p:embed/>
                </p:oleObj>
              </mc:Choice>
              <mc:Fallback>
                <p:oleObj name="" r:id="rId3" imgW="2780030" imgH="584200" progId="Equation.3">
                  <p:embed/>
                  <p:pic>
                    <p:nvPicPr>
                      <p:cNvPr id="0" name="图片 3300"/>
                      <p:cNvPicPr/>
                      <p:nvPr/>
                    </p:nvPicPr>
                    <p:blipFill>
                      <a:blip r:embed="rId4"/>
                      <a:stretch>
                        <a:fillRect/>
                      </a:stretch>
                    </p:blipFill>
                    <p:spPr>
                      <a:xfrm>
                        <a:off x="623888" y="5105400"/>
                        <a:ext cx="6299200" cy="1368425"/>
                      </a:xfrm>
                      <a:prstGeom prst="rect">
                        <a:avLst/>
                      </a:prstGeom>
                      <a:solidFill>
                        <a:srgbClr val="CCFFCC"/>
                      </a:solidFill>
                      <a:ln w="38100">
                        <a:miter/>
                      </a:ln>
                    </p:spPr>
                  </p:pic>
                </p:oleObj>
              </mc:Fallback>
            </mc:AlternateContent>
          </a:graphicData>
        </a:graphic>
      </p:graphicFrame>
      <p:sp>
        <p:nvSpPr>
          <p:cNvPr id="76807" name="矩形 4"/>
          <p:cNvSpPr/>
          <p:nvPr/>
        </p:nvSpPr>
        <p:spPr>
          <a:xfrm>
            <a:off x="7200900" y="2814638"/>
            <a:ext cx="1246188" cy="400050"/>
          </a:xfrm>
          <a:prstGeom prst="rect">
            <a:avLst/>
          </a:prstGeom>
          <a:noFill/>
          <a:ln w="9525">
            <a:noFill/>
          </a:ln>
        </p:spPr>
        <p:txBody>
          <a:bodyPr>
            <a:spAutoFit/>
          </a:bodyPr>
          <a:p>
            <a:pPr>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(7.4-12)</a:t>
            </a:r>
            <a:endParaRPr lang="zh-CN" altLang="en-US" sz="2000" dirty="0">
              <a:latin typeface="微软雅黑" panose="020B0503020204020204" pitchFamily="34" charset="-122"/>
              <a:ea typeface="微软雅黑" panose="020B0503020204020204" pitchFamily="34" charset="-122"/>
            </a:endParaRPr>
          </a:p>
        </p:txBody>
      </p:sp>
      <p:sp>
        <p:nvSpPr>
          <p:cNvPr id="76808" name="矩形 4"/>
          <p:cNvSpPr/>
          <p:nvPr/>
        </p:nvSpPr>
        <p:spPr>
          <a:xfrm>
            <a:off x="7223125" y="5578475"/>
            <a:ext cx="1246188" cy="400050"/>
          </a:xfrm>
          <a:prstGeom prst="rect">
            <a:avLst/>
          </a:prstGeom>
          <a:noFill/>
          <a:ln w="9525">
            <a:noFill/>
          </a:ln>
        </p:spPr>
        <p:txBody>
          <a:bodyPr>
            <a:spAutoFit/>
          </a:bodyPr>
          <a:p>
            <a:pPr>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(7.4-13)</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p:cNvSpPr>
          <p:nvPr>
            <p:ph type="title"/>
          </p:nvPr>
        </p:nvSpPr>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相干解调</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同步检测法</a:t>
            </a:r>
            <a:r>
              <a:rPr lang="en-US" altLang="zh-CN"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102403" name="Rectangle 28"/>
          <p:cNvSpPr/>
          <p:nvPr/>
        </p:nvSpPr>
        <p:spPr>
          <a:xfrm>
            <a:off x="2082800" y="6231255"/>
            <a:ext cx="4052888"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7.2–4  2ASK</a:t>
            </a:r>
            <a:r>
              <a:rPr lang="zh-CN" altLang="en-US" sz="2000" b="1" dirty="0">
                <a:solidFill>
                  <a:schemeClr val="tx2"/>
                </a:solidFill>
                <a:latin typeface="微软雅黑" panose="020B0503020204020204" pitchFamily="34" charset="-122"/>
                <a:ea typeface="微软雅黑" panose="020B0503020204020204" pitchFamily="34" charset="-122"/>
              </a:rPr>
              <a:t>相干解调原理框图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nvGrpSpPr>
          <p:cNvPr id="102404" name="组合 40"/>
          <p:cNvGrpSpPr/>
          <p:nvPr/>
        </p:nvGrpSpPr>
        <p:grpSpPr>
          <a:xfrm>
            <a:off x="24130" y="2941638"/>
            <a:ext cx="8951913" cy="2735262"/>
            <a:chOff x="144463" y="0"/>
            <a:chExt cx="8208963" cy="2365384"/>
          </a:xfrm>
        </p:grpSpPr>
        <p:grpSp>
          <p:nvGrpSpPr>
            <p:cNvPr id="102406" name="Group 29"/>
            <p:cNvGrpSpPr/>
            <p:nvPr/>
          </p:nvGrpSpPr>
          <p:grpSpPr>
            <a:xfrm>
              <a:off x="144463" y="0"/>
              <a:ext cx="8208963" cy="2365384"/>
              <a:chOff x="91" y="0"/>
              <a:chExt cx="5171" cy="1542"/>
            </a:xfrm>
          </p:grpSpPr>
          <p:sp>
            <p:nvSpPr>
              <p:cNvPr id="102411" name="Rectangle 5"/>
              <p:cNvSpPr/>
              <p:nvPr/>
            </p:nvSpPr>
            <p:spPr>
              <a:xfrm>
                <a:off x="91" y="0"/>
                <a:ext cx="5171" cy="154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lnSpc>
                    <a:spcPts val="3000"/>
                  </a:lnSpc>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sp>
            <p:nvSpPr>
              <p:cNvPr id="102412" name="Text Box 8"/>
              <p:cNvSpPr txBox="1"/>
              <p:nvPr/>
            </p:nvSpPr>
            <p:spPr>
              <a:xfrm>
                <a:off x="1678" y="1021"/>
                <a:ext cx="817" cy="385"/>
              </a:xfrm>
              <a:prstGeom prst="rect">
                <a:avLst/>
              </a:prstGeom>
              <a:solidFill>
                <a:schemeClr val="bg1"/>
              </a:solidFill>
              <a:ln w="95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相干载波</a:t>
                </a:r>
                <a:endParaRPr lang="zh-CN" altLang="en-US" sz="2000" b="1" dirty="0">
                  <a:solidFill>
                    <a:schemeClr val="tx2"/>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cos</a:t>
                </a:r>
                <a:r>
                  <a:rPr lang="en-US" altLang="zh-CN" sz="2000" b="1" dirty="0">
                    <a:solidFill>
                      <a:schemeClr val="tx2"/>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baseline="-25000" dirty="0">
                    <a:solidFill>
                      <a:schemeClr val="tx2"/>
                    </a:solidFill>
                    <a:latin typeface="微软雅黑" panose="020B0503020204020204" pitchFamily="34" charset="-122"/>
                    <a:ea typeface="微软雅黑" panose="020B0503020204020204" pitchFamily="34" charset="-122"/>
                  </a:rPr>
                  <a:t>c</a:t>
                </a:r>
                <a:r>
                  <a:rPr lang="en-US" altLang="zh-CN" sz="2000" b="1" dirty="0">
                    <a:solidFill>
                      <a:schemeClr val="tx2"/>
                    </a:solidFill>
                    <a:latin typeface="微软雅黑" panose="020B0503020204020204" pitchFamily="34" charset="-122"/>
                    <a:ea typeface="微软雅黑" panose="020B0503020204020204" pitchFamily="34" charset="-122"/>
                  </a:rPr>
                  <a:t>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grpSp>
            <p:nvGrpSpPr>
              <p:cNvPr id="102413" name="Group 9"/>
              <p:cNvGrpSpPr/>
              <p:nvPr/>
            </p:nvGrpSpPr>
            <p:grpSpPr>
              <a:xfrm>
                <a:off x="414" y="290"/>
                <a:ext cx="4414" cy="708"/>
                <a:chOff x="0" y="0"/>
                <a:chExt cx="6960" cy="924"/>
              </a:xfrm>
            </p:grpSpPr>
            <p:grpSp>
              <p:nvGrpSpPr>
                <p:cNvPr id="102418" name="Group 10"/>
                <p:cNvGrpSpPr/>
                <p:nvPr/>
              </p:nvGrpSpPr>
              <p:grpSpPr>
                <a:xfrm>
                  <a:off x="0" y="0"/>
                  <a:ext cx="6960" cy="571"/>
                  <a:chOff x="0" y="0"/>
                  <a:chExt cx="6960" cy="571"/>
                </a:xfrm>
              </p:grpSpPr>
              <p:grpSp>
                <p:nvGrpSpPr>
                  <p:cNvPr id="102420" name="Group 11"/>
                  <p:cNvGrpSpPr/>
                  <p:nvPr/>
                </p:nvGrpSpPr>
                <p:grpSpPr>
                  <a:xfrm>
                    <a:off x="554" y="0"/>
                    <a:ext cx="5820" cy="571"/>
                    <a:chOff x="0" y="0"/>
                    <a:chExt cx="5820" cy="571"/>
                  </a:xfrm>
                </p:grpSpPr>
                <p:sp>
                  <p:nvSpPr>
                    <p:cNvPr id="102427" name="Text Box 12"/>
                    <p:cNvSpPr txBox="1"/>
                    <p:nvPr/>
                  </p:nvSpPr>
                  <p:spPr>
                    <a:xfrm>
                      <a:off x="1606" y="0"/>
                      <a:ext cx="960" cy="570"/>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相乘</a:t>
                      </a:r>
                      <a:endParaRPr lang="zh-CN" altLang="en-US" sz="2000" b="1" dirty="0">
                        <a:solidFill>
                          <a:schemeClr val="tx2"/>
                        </a:solidFill>
                        <a:latin typeface="Times New Roman" panose="02020603050405020304" pitchFamily="18" charset="0"/>
                        <a:ea typeface="微软雅黑" panose="020B0503020204020204" pitchFamily="34" charset="-122"/>
                      </a:endParaRPr>
                    </a:p>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电路</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02428" name="Text Box 13"/>
                    <p:cNvSpPr txBox="1"/>
                    <p:nvPr/>
                  </p:nvSpPr>
                  <p:spPr>
                    <a:xfrm>
                      <a:off x="0" y="0"/>
                      <a:ext cx="960" cy="570"/>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带通</a:t>
                      </a:r>
                      <a:endParaRPr lang="zh-CN" altLang="en-US" sz="2000" b="1" dirty="0">
                        <a:solidFill>
                          <a:schemeClr val="tx2"/>
                        </a:solidFill>
                        <a:latin typeface="Times New Roman" panose="02020603050405020304" pitchFamily="18" charset="0"/>
                        <a:ea typeface="微软雅黑" panose="020B0503020204020204" pitchFamily="34" charset="-122"/>
                      </a:endParaRPr>
                    </a:p>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滤波</a:t>
                      </a:r>
                      <a:endParaRPr lang="zh-CN" altLang="en-US" sz="2000" b="1" dirty="0">
                        <a:solidFill>
                          <a:schemeClr val="tx2"/>
                        </a:solidFill>
                        <a:latin typeface="Arial" panose="020B0604020202020204" pitchFamily="34" charset="0"/>
                        <a:ea typeface="微软雅黑" panose="020B0503020204020204" pitchFamily="34" charset="-122"/>
                      </a:endParaRPr>
                    </a:p>
                  </p:txBody>
                </p:sp>
                <p:sp>
                  <p:nvSpPr>
                    <p:cNvPr id="102429" name="Text Box 14"/>
                    <p:cNvSpPr txBox="1"/>
                    <p:nvPr/>
                  </p:nvSpPr>
                  <p:spPr>
                    <a:xfrm>
                      <a:off x="3254" y="0"/>
                      <a:ext cx="960" cy="570"/>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低通</a:t>
                      </a:r>
                      <a:endParaRPr lang="zh-CN" altLang="en-US" sz="2000" b="1" dirty="0">
                        <a:solidFill>
                          <a:schemeClr val="tx2"/>
                        </a:solidFill>
                        <a:latin typeface="Times New Roman" panose="02020603050405020304" pitchFamily="18" charset="0"/>
                        <a:ea typeface="微软雅黑" panose="020B0503020204020204" pitchFamily="34" charset="-122"/>
                      </a:endParaRPr>
                    </a:p>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滤波</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02430" name="Text Box 15"/>
                    <p:cNvSpPr txBox="1"/>
                    <p:nvPr/>
                  </p:nvSpPr>
                  <p:spPr>
                    <a:xfrm>
                      <a:off x="4860" y="1"/>
                      <a:ext cx="960" cy="570"/>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抽样</a:t>
                      </a:r>
                      <a:endParaRPr lang="zh-CN" altLang="en-US" sz="2000" b="1" dirty="0">
                        <a:solidFill>
                          <a:schemeClr val="tx2"/>
                        </a:solidFill>
                        <a:latin typeface="Times New Roman" panose="02020603050405020304" pitchFamily="18" charset="0"/>
                        <a:ea typeface="微软雅黑" panose="020B0503020204020204" pitchFamily="34" charset="-122"/>
                      </a:endParaRPr>
                    </a:p>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判决</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grpSp>
              <p:grpSp>
                <p:nvGrpSpPr>
                  <p:cNvPr id="102421" name="Group 16"/>
                  <p:cNvGrpSpPr/>
                  <p:nvPr/>
                </p:nvGrpSpPr>
                <p:grpSpPr>
                  <a:xfrm>
                    <a:off x="0" y="256"/>
                    <a:ext cx="6960" cy="1"/>
                    <a:chOff x="0" y="0"/>
                    <a:chExt cx="6960" cy="1"/>
                  </a:xfrm>
                </p:grpSpPr>
                <p:sp>
                  <p:nvSpPr>
                    <p:cNvPr id="102422" name="Line 17"/>
                    <p:cNvSpPr/>
                    <p:nvPr/>
                  </p:nvSpPr>
                  <p:spPr>
                    <a:xfrm>
                      <a:off x="0" y="0"/>
                      <a:ext cx="554" cy="0"/>
                    </a:xfrm>
                    <a:prstGeom prst="line">
                      <a:avLst/>
                    </a:prstGeom>
                    <a:ln w="38100" cap="flat" cmpd="sng">
                      <a:solidFill>
                        <a:srgbClr val="0000FF"/>
                      </a:solidFill>
                      <a:prstDash val="solid"/>
                      <a:headEnd type="none" w="med" len="med"/>
                      <a:tailEnd type="triangle" w="med" len="med"/>
                    </a:ln>
                  </p:spPr>
                </p:sp>
                <p:sp>
                  <p:nvSpPr>
                    <p:cNvPr id="102423" name="Line 18"/>
                    <p:cNvSpPr/>
                    <p:nvPr/>
                  </p:nvSpPr>
                  <p:spPr>
                    <a:xfrm>
                      <a:off x="1514" y="1"/>
                      <a:ext cx="646" cy="0"/>
                    </a:xfrm>
                    <a:prstGeom prst="line">
                      <a:avLst/>
                    </a:prstGeom>
                    <a:ln w="38100" cap="flat" cmpd="sng">
                      <a:solidFill>
                        <a:srgbClr val="0000FF"/>
                      </a:solidFill>
                      <a:prstDash val="solid"/>
                      <a:headEnd type="none" w="med" len="med"/>
                      <a:tailEnd type="triangle" w="med" len="med"/>
                    </a:ln>
                  </p:spPr>
                </p:sp>
                <p:sp>
                  <p:nvSpPr>
                    <p:cNvPr id="102424" name="Line 19"/>
                    <p:cNvSpPr/>
                    <p:nvPr/>
                  </p:nvSpPr>
                  <p:spPr>
                    <a:xfrm>
                      <a:off x="3120" y="1"/>
                      <a:ext cx="690" cy="0"/>
                    </a:xfrm>
                    <a:prstGeom prst="line">
                      <a:avLst/>
                    </a:prstGeom>
                    <a:ln w="38100" cap="flat" cmpd="sng">
                      <a:solidFill>
                        <a:srgbClr val="0000FF"/>
                      </a:solidFill>
                      <a:prstDash val="solid"/>
                      <a:headEnd type="none" w="med" len="med"/>
                      <a:tailEnd type="triangle" w="med" len="med"/>
                    </a:ln>
                  </p:spPr>
                </p:sp>
                <p:sp>
                  <p:nvSpPr>
                    <p:cNvPr id="102425" name="Line 20"/>
                    <p:cNvSpPr/>
                    <p:nvPr/>
                  </p:nvSpPr>
                  <p:spPr>
                    <a:xfrm>
                      <a:off x="4770" y="1"/>
                      <a:ext cx="644" cy="0"/>
                    </a:xfrm>
                    <a:prstGeom prst="line">
                      <a:avLst/>
                    </a:prstGeom>
                    <a:ln w="38100" cap="flat" cmpd="sng">
                      <a:solidFill>
                        <a:srgbClr val="0000FF"/>
                      </a:solidFill>
                      <a:prstDash val="solid"/>
                      <a:headEnd type="none" w="med" len="med"/>
                      <a:tailEnd type="triangle" w="med" len="med"/>
                    </a:ln>
                  </p:spPr>
                </p:sp>
                <p:sp>
                  <p:nvSpPr>
                    <p:cNvPr id="102426" name="Line 21"/>
                    <p:cNvSpPr/>
                    <p:nvPr/>
                  </p:nvSpPr>
                  <p:spPr>
                    <a:xfrm>
                      <a:off x="6374" y="1"/>
                      <a:ext cx="586" cy="0"/>
                    </a:xfrm>
                    <a:prstGeom prst="line">
                      <a:avLst/>
                    </a:prstGeom>
                    <a:ln w="38100" cap="flat" cmpd="sng">
                      <a:solidFill>
                        <a:srgbClr val="0000FF"/>
                      </a:solidFill>
                      <a:prstDash val="solid"/>
                      <a:headEnd type="none" w="med" len="med"/>
                      <a:tailEnd type="triangle" w="med" len="med"/>
                    </a:ln>
                  </p:spPr>
                </p:sp>
              </p:grpSp>
            </p:grpSp>
            <p:sp>
              <p:nvSpPr>
                <p:cNvPr id="102419" name="Line 22"/>
                <p:cNvSpPr/>
                <p:nvPr/>
              </p:nvSpPr>
              <p:spPr>
                <a:xfrm flipV="1">
                  <a:off x="5940" y="564"/>
                  <a:ext cx="0" cy="360"/>
                </a:xfrm>
                <a:prstGeom prst="line">
                  <a:avLst/>
                </a:prstGeom>
                <a:ln w="38100" cap="flat" cmpd="sng">
                  <a:solidFill>
                    <a:srgbClr val="0000FF"/>
                  </a:solidFill>
                  <a:prstDash val="solid"/>
                  <a:headEnd type="none" w="med" len="med"/>
                  <a:tailEnd type="triangle" w="med" len="med"/>
                </a:ln>
              </p:spPr>
            </p:sp>
          </p:grpSp>
          <p:sp>
            <p:nvSpPr>
              <p:cNvPr id="102414" name="Text Box 24"/>
              <p:cNvSpPr txBox="1"/>
              <p:nvPr/>
            </p:nvSpPr>
            <p:spPr>
              <a:xfrm>
                <a:off x="171" y="88"/>
                <a:ext cx="665" cy="272"/>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e</a:t>
                </a:r>
                <a:r>
                  <a:rPr lang="en-US" altLang="zh-CN" sz="2000" b="1" i="1" baseline="-25000" dirty="0">
                    <a:solidFill>
                      <a:schemeClr val="tx2"/>
                    </a:solidFill>
                    <a:latin typeface="微软雅黑" panose="020B0503020204020204" pitchFamily="34" charset="-122"/>
                    <a:ea typeface="微软雅黑" panose="020B0503020204020204" pitchFamily="34" charset="-122"/>
                  </a:rPr>
                  <a:t>2ASK</a:t>
                </a:r>
                <a:r>
                  <a:rPr lang="en-US" altLang="zh-CN" sz="2000" b="1" dirty="0">
                    <a:solidFill>
                      <a:schemeClr val="tx2"/>
                    </a:solidFill>
                    <a:latin typeface="微软雅黑" panose="020B0503020204020204" pitchFamily="34" charset="-122"/>
                    <a:ea typeface="微软雅黑" panose="020B0503020204020204" pitchFamily="34" charset="-122"/>
                  </a:rPr>
                  <a:t>(</a:t>
                </a:r>
                <a:r>
                  <a:rPr lang="en-US" altLang="zh-CN" sz="2000" b="1" i="1" dirty="0">
                    <a:solidFill>
                      <a:schemeClr val="tx2"/>
                    </a:solidFill>
                    <a:latin typeface="微软雅黑" panose="020B0503020204020204" pitchFamily="34" charset="-122"/>
                    <a:ea typeface="微软雅黑" panose="020B0503020204020204" pitchFamily="34" charset="-122"/>
                  </a:rPr>
                  <a:t>t</a:t>
                </a:r>
                <a:r>
                  <a:rPr lang="en-US" altLang="zh-CN" sz="2000" b="1" dirty="0">
                    <a:solidFill>
                      <a:schemeClr val="tx2"/>
                    </a:solidFill>
                    <a:latin typeface="微软雅黑" panose="020B0503020204020204" pitchFamily="34" charset="-122"/>
                    <a:ea typeface="微软雅黑" panose="020B0503020204020204" pitchFamily="34" charset="-122"/>
                  </a:rPr>
                  <a: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02415" name="Text Box 25"/>
              <p:cNvSpPr txBox="1"/>
              <p:nvPr/>
            </p:nvSpPr>
            <p:spPr>
              <a:xfrm>
                <a:off x="4630" y="182"/>
                <a:ext cx="269" cy="227"/>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d</a:t>
                </a:r>
                <a:endParaRPr lang="en-US" altLang="zh-CN" sz="2000" b="1" i="1" dirty="0">
                  <a:solidFill>
                    <a:schemeClr val="tx2"/>
                  </a:solidFill>
                  <a:latin typeface="微软雅黑" panose="020B0503020204020204" pitchFamily="34" charset="-122"/>
                  <a:ea typeface="微软雅黑" panose="020B0503020204020204" pitchFamily="34" charset="-122"/>
                </a:endParaRPr>
              </a:p>
            </p:txBody>
          </p:sp>
          <p:sp>
            <p:nvSpPr>
              <p:cNvPr id="102416" name="Line 26"/>
              <p:cNvSpPr/>
              <p:nvPr/>
            </p:nvSpPr>
            <p:spPr>
              <a:xfrm flipV="1">
                <a:off x="2096" y="721"/>
                <a:ext cx="0" cy="287"/>
              </a:xfrm>
              <a:prstGeom prst="line">
                <a:avLst/>
              </a:prstGeom>
              <a:ln w="38100" cap="flat" cmpd="sng">
                <a:solidFill>
                  <a:srgbClr val="0000FF"/>
                </a:solidFill>
                <a:prstDash val="solid"/>
                <a:headEnd type="none" w="med" len="med"/>
                <a:tailEnd type="triangle" w="med" len="med"/>
              </a:ln>
            </p:spPr>
          </p:sp>
          <p:sp>
            <p:nvSpPr>
              <p:cNvPr id="102417" name="Text Box 27"/>
              <p:cNvSpPr txBox="1"/>
              <p:nvPr/>
            </p:nvSpPr>
            <p:spPr>
              <a:xfrm>
                <a:off x="3765" y="1043"/>
                <a:ext cx="816" cy="272"/>
              </a:xfrm>
              <a:prstGeom prst="rect">
                <a:avLst/>
              </a:prstGeom>
              <a:solidFill>
                <a:schemeClr val="bg1"/>
              </a:solidFill>
              <a:ln w="95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定时脉冲</a:t>
                </a:r>
                <a:endParaRPr lang="zh-CN" altLang="en-US" sz="2000" b="1" dirty="0">
                  <a:solidFill>
                    <a:schemeClr val="tx2"/>
                  </a:solidFill>
                  <a:latin typeface="Comic Sans MS" panose="030F0702030302020204" pitchFamily="66" charset="0"/>
                  <a:ea typeface="微软雅黑" panose="020B0503020204020204" pitchFamily="34" charset="-122"/>
                </a:endParaRPr>
              </a:p>
            </p:txBody>
          </p:sp>
        </p:grpSp>
        <p:cxnSp>
          <p:nvCxnSpPr>
            <p:cNvPr id="16409" name="直接箭头连接符 25"/>
            <p:cNvCxnSpPr>
              <a:cxnSpLocks noChangeShapeType="1"/>
            </p:cNvCxnSpPr>
            <p:nvPr/>
          </p:nvCxnSpPr>
          <p:spPr bwMode="auto">
            <a:xfrm rot="5400000">
              <a:off x="1855321" y="1328857"/>
              <a:ext cx="1072179" cy="1455"/>
            </a:xfrm>
            <a:prstGeom prst="straightConnector1">
              <a:avLst/>
            </a:prstGeom>
            <a:noFill/>
            <a:ln w="38100">
              <a:solidFill>
                <a:srgbClr val="0000CC"/>
              </a:solidFill>
              <a:round/>
              <a:tailEnd type="arrow" w="med" len="med"/>
            </a:ln>
            <a:effectLst>
              <a:outerShdw dist="23000" dir="5400000" algn="ctr" rotWithShape="0">
                <a:srgbClr val="000000">
                  <a:alpha val="28999"/>
                </a:srgbClr>
              </a:outerShdw>
            </a:effectLst>
          </p:spPr>
        </p:cxnSp>
        <p:cxnSp>
          <p:nvCxnSpPr>
            <p:cNvPr id="16410" name="直接箭头连接符 32"/>
            <p:cNvCxnSpPr>
              <a:cxnSpLocks noChangeShapeType="1"/>
              <a:endCxn id="102412" idx="1"/>
            </p:cNvCxnSpPr>
            <p:nvPr/>
          </p:nvCxnSpPr>
          <p:spPr bwMode="auto">
            <a:xfrm flipV="1">
              <a:off x="2390683" y="1861556"/>
              <a:ext cx="273681" cy="4118"/>
            </a:xfrm>
            <a:prstGeom prst="straightConnector1">
              <a:avLst/>
            </a:prstGeom>
            <a:noFill/>
            <a:ln w="38100">
              <a:solidFill>
                <a:srgbClr val="0000CC"/>
              </a:solidFill>
              <a:round/>
              <a:tailEnd type="arrow" w="med" len="med"/>
            </a:ln>
            <a:effectLst>
              <a:outerShdw dist="23000" dir="5400000" algn="ctr" rotWithShape="0">
                <a:srgbClr val="000000">
                  <a:alpha val="28999"/>
                </a:srgbClr>
              </a:outerShdw>
            </a:effectLst>
          </p:spPr>
        </p:cxnSp>
        <p:cxnSp>
          <p:nvCxnSpPr>
            <p:cNvPr id="16411" name="直接箭头连接符 38"/>
            <p:cNvCxnSpPr>
              <a:cxnSpLocks noChangeShapeType="1"/>
            </p:cNvCxnSpPr>
            <p:nvPr/>
          </p:nvCxnSpPr>
          <p:spPr bwMode="auto">
            <a:xfrm rot="5400000">
              <a:off x="5213004" y="1329585"/>
              <a:ext cx="1072179" cy="0"/>
            </a:xfrm>
            <a:prstGeom prst="straightConnector1">
              <a:avLst/>
            </a:prstGeom>
            <a:noFill/>
            <a:ln w="38100">
              <a:solidFill>
                <a:srgbClr val="0000CC"/>
              </a:solidFill>
              <a:round/>
              <a:tailEnd type="arrow" w="med" len="med"/>
            </a:ln>
            <a:effectLst>
              <a:outerShdw dist="23000" dir="5400000" algn="ctr" rotWithShape="0">
                <a:srgbClr val="000000">
                  <a:alpha val="28999"/>
                </a:srgbClr>
              </a:outerShdw>
            </a:effectLst>
          </p:spPr>
        </p:cxnSp>
        <p:cxnSp>
          <p:nvCxnSpPr>
            <p:cNvPr id="16412" name="直接箭头连接符 39"/>
            <p:cNvCxnSpPr>
              <a:cxnSpLocks noChangeShapeType="1"/>
            </p:cNvCxnSpPr>
            <p:nvPr/>
          </p:nvCxnSpPr>
          <p:spPr bwMode="auto">
            <a:xfrm flipV="1">
              <a:off x="5749093" y="1861556"/>
              <a:ext cx="272225" cy="4118"/>
            </a:xfrm>
            <a:prstGeom prst="straightConnector1">
              <a:avLst/>
            </a:prstGeom>
            <a:noFill/>
            <a:ln w="38100">
              <a:solidFill>
                <a:srgbClr val="0000CC"/>
              </a:solidFill>
              <a:round/>
              <a:tailEnd type="arrow" w="med" len="med"/>
            </a:ln>
            <a:effectLst>
              <a:outerShdw dist="23000" dir="5400000" algn="ctr" rotWithShape="0">
                <a:srgbClr val="000000">
                  <a:alpha val="28999"/>
                </a:srgbClr>
              </a:outerShdw>
            </a:effectLst>
          </p:spPr>
        </p:cxnSp>
      </p:grpSp>
      <p:sp>
        <p:nvSpPr>
          <p:cNvPr id="102405" name="圆角矩形标注 41"/>
          <p:cNvSpPr/>
          <p:nvPr/>
        </p:nvSpPr>
        <p:spPr>
          <a:xfrm>
            <a:off x="5500688" y="1547813"/>
            <a:ext cx="2455862" cy="801687"/>
          </a:xfrm>
          <a:prstGeom prst="wedgeRoundRectCallout">
            <a:avLst>
              <a:gd name="adj1" fmla="val -884"/>
              <a:gd name="adj2" fmla="val 81602"/>
              <a:gd name="adj3" fmla="val 16667"/>
            </a:avLst>
          </a:prstGeom>
          <a:solidFill>
            <a:srgbClr val="CCFFFF"/>
          </a:solidFill>
          <a:ln w="9525" cap="flat" cmpd="sng">
            <a:solidFill>
              <a:schemeClr val="tx1"/>
            </a:solidFill>
            <a:prstDash val="solid"/>
            <a:miter/>
            <a:headEnd type="none" w="med" len="med"/>
            <a:tailEnd type="none" w="med" len="med"/>
          </a:ln>
        </p:spPr>
        <p:txBody>
          <a:bodyPr lIns="90170" tIns="46990" rIns="90170" bIns="46990"/>
          <a:p>
            <a:pPr algn="ctr">
              <a:buFont typeface="Arial" panose="020B0604020202020204" pitchFamily="34" charset="0"/>
              <a:buNone/>
            </a:pPr>
            <a:r>
              <a:rPr lang="zh-CN" altLang="en-US" sz="2000" dirty="0">
                <a:solidFill>
                  <a:srgbClr val="0000FF"/>
                </a:solidFill>
                <a:latin typeface="微软雅黑" panose="020B0503020204020204" pitchFamily="34" charset="-122"/>
                <a:ea typeface="微软雅黑" panose="020B0503020204020204" pitchFamily="34" charset="-122"/>
              </a:rPr>
              <a:t>噪声影响信号的幅度，这将导致误判</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2" name="圆角矩形标注 41"/>
          <p:cNvSpPr/>
          <p:nvPr/>
        </p:nvSpPr>
        <p:spPr>
          <a:xfrm>
            <a:off x="4368165" y="5435600"/>
            <a:ext cx="2736850" cy="512445"/>
          </a:xfrm>
          <a:prstGeom prst="wedgeRoundRectCallout">
            <a:avLst>
              <a:gd name="adj1" fmla="val -10796"/>
              <a:gd name="adj2" fmla="val -90520"/>
              <a:gd name="adj3" fmla="val 16667"/>
            </a:avLst>
          </a:prstGeom>
          <a:solidFill>
            <a:srgbClr val="CCFFFF"/>
          </a:solidFill>
          <a:ln w="9525" cap="flat" cmpd="sng">
            <a:solidFill>
              <a:schemeClr val="tx1"/>
            </a:solidFill>
            <a:prstDash val="solid"/>
            <a:miter/>
            <a:headEnd type="none" w="med" len="med"/>
            <a:tailEnd type="none" w="med" len="med"/>
          </a:ln>
        </p:spPr>
        <p:txBody>
          <a:bodyPr lIns="90170" tIns="46990" rIns="90170" bIns="46990"/>
          <a:p>
            <a:pPr algn="ctr">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载波同步      位同步</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Text Box 2"/>
          <p:cNvSpPr txBox="1"/>
          <p:nvPr/>
        </p:nvSpPr>
        <p:spPr>
          <a:xfrm>
            <a:off x="1700213" y="6219825"/>
            <a:ext cx="5032375" cy="419100"/>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7.4.2-5 MFSK</a:t>
            </a:r>
            <a:r>
              <a:rPr lang="zh-CN" altLang="en-US" sz="2000" b="1" dirty="0">
                <a:solidFill>
                  <a:schemeClr val="tx2"/>
                </a:solidFill>
                <a:latin typeface="微软雅黑" panose="020B0503020204020204" pitchFamily="34" charset="-122"/>
                <a:ea typeface="微软雅黑" panose="020B0503020204020204" pitchFamily="34" charset="-122"/>
              </a:rPr>
              <a:t>系统误码率性能曲线</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pic>
        <p:nvPicPr>
          <p:cNvPr id="141315" name="Picture 4" descr="tu661"/>
          <p:cNvPicPr>
            <a:picLocks noChangeAspect="1"/>
          </p:cNvPicPr>
          <p:nvPr/>
        </p:nvPicPr>
        <p:blipFill>
          <a:blip r:embed="rId1"/>
          <a:stretch>
            <a:fillRect/>
          </a:stretch>
        </p:blipFill>
        <p:spPr>
          <a:xfrm>
            <a:off x="1585913" y="1403350"/>
            <a:ext cx="4930775" cy="4868863"/>
          </a:xfrm>
          <a:prstGeom prst="rect">
            <a:avLst/>
          </a:prstGeom>
          <a:noFill/>
          <a:ln w="9525">
            <a:noFill/>
          </a:ln>
        </p:spPr>
      </p:pic>
      <p:sp>
        <p:nvSpPr>
          <p:cNvPr id="141316" name="AutoShape 5"/>
          <p:cNvSpPr/>
          <p:nvPr/>
        </p:nvSpPr>
        <p:spPr>
          <a:xfrm>
            <a:off x="5829300" y="1336675"/>
            <a:ext cx="3170238" cy="4176713"/>
          </a:xfrm>
          <a:prstGeom prst="wedgeRoundRectCallout">
            <a:avLst>
              <a:gd name="adj1" fmla="val -67685"/>
              <a:gd name="adj2" fmla="val 45477"/>
              <a:gd name="adj3" fmla="val 16667"/>
            </a:avLst>
          </a:prstGeom>
          <a:solidFill>
            <a:schemeClr val="accent1"/>
          </a:solidFill>
          <a:ln w="9525" cap="flat" cmpd="sng">
            <a:solidFill>
              <a:schemeClr val="tx1"/>
            </a:solidFill>
            <a:prstDash val="solid"/>
            <a:miter/>
            <a:headEnd type="none" w="med" len="med"/>
            <a:tailEnd type="none" w="med" len="med"/>
          </a:ln>
        </p:spPr>
        <p:txBody>
          <a:bodyPr/>
          <a:p>
            <a:pPr>
              <a:lnSpc>
                <a:spcPct val="120000"/>
              </a:lnSpc>
              <a:spcBef>
                <a:spcPct val="20000"/>
              </a:spcBef>
              <a:buFont typeface="Arial" panose="020B0604020202020204" pitchFamily="34" charset="0"/>
              <a:buNone/>
            </a:pPr>
            <a:r>
              <a:rPr lang="en-US" altLang="zh-CN" sz="2000" b="1" dirty="0">
                <a:solidFill>
                  <a:schemeClr val="hlink"/>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在</a:t>
            </a:r>
            <a:r>
              <a:rPr lang="en-US" altLang="zh-CN" sz="2000" b="1" dirty="0">
                <a:solidFill>
                  <a:srgbClr val="0000FF"/>
                </a:solidFill>
                <a:latin typeface="微软雅黑" panose="020B0503020204020204" pitchFamily="34" charset="-122"/>
                <a:ea typeface="微软雅黑" panose="020B0503020204020204" pitchFamily="34" charset="-122"/>
              </a:rPr>
              <a:t>M</a:t>
            </a:r>
            <a:r>
              <a:rPr lang="zh-CN" altLang="en-US" sz="2000" b="1" dirty="0">
                <a:solidFill>
                  <a:srgbClr val="0000FF"/>
                </a:solidFill>
                <a:latin typeface="微软雅黑" panose="020B0503020204020204" pitchFamily="34" charset="-122"/>
                <a:ea typeface="微软雅黑" panose="020B0503020204020204" pitchFamily="34" charset="-122"/>
              </a:rPr>
              <a:t>一定时，信噪比</a:t>
            </a:r>
            <a:r>
              <a:rPr lang="en-US" altLang="zh-CN" sz="2000" b="1" dirty="0">
                <a:solidFill>
                  <a:srgbClr val="0000FF"/>
                </a:solidFill>
                <a:latin typeface="微软雅黑" panose="020B0503020204020204" pitchFamily="34" charset="-122"/>
                <a:ea typeface="微软雅黑" panose="020B0503020204020204" pitchFamily="34" charset="-122"/>
              </a:rPr>
              <a:t>r</a:t>
            </a:r>
            <a:r>
              <a:rPr lang="zh-CN" altLang="en-US" sz="2000" b="1" dirty="0">
                <a:solidFill>
                  <a:srgbClr val="0000FF"/>
                </a:solidFill>
                <a:latin typeface="微软雅黑" panose="020B0503020204020204" pitchFamily="34" charset="-122"/>
                <a:ea typeface="微软雅黑" panose="020B0503020204020204" pitchFamily="34" charset="-122"/>
              </a:rPr>
              <a:t>越大，误码率</a:t>
            </a:r>
            <a:r>
              <a:rPr lang="en-US" altLang="zh-CN" sz="2000" b="1" dirty="0">
                <a:solidFill>
                  <a:srgbClr val="0000FF"/>
                </a:solidFill>
                <a:latin typeface="微软雅黑" panose="020B0503020204020204" pitchFamily="34" charset="-122"/>
                <a:ea typeface="微软雅黑" panose="020B0503020204020204" pitchFamily="34" charset="-122"/>
              </a:rPr>
              <a:t>P</a:t>
            </a:r>
            <a:r>
              <a:rPr lang="en-US" altLang="zh-CN" sz="2000" b="1" baseline="-25000" dirty="0">
                <a:solidFill>
                  <a:srgbClr val="0000FF"/>
                </a:solidFill>
                <a:latin typeface="微软雅黑" panose="020B0503020204020204" pitchFamily="34" charset="-122"/>
                <a:ea typeface="微软雅黑" panose="020B0503020204020204" pitchFamily="34" charset="-122"/>
              </a:rPr>
              <a:t>e</a:t>
            </a:r>
            <a:r>
              <a:rPr lang="zh-CN" altLang="en-US" sz="2000" b="1" dirty="0">
                <a:solidFill>
                  <a:srgbClr val="0000FF"/>
                </a:solidFill>
                <a:latin typeface="微软雅黑" panose="020B0503020204020204" pitchFamily="34" charset="-122"/>
                <a:ea typeface="微软雅黑" panose="020B0503020204020204" pitchFamily="34" charset="-122"/>
              </a:rPr>
              <a:t>越小</a:t>
            </a:r>
            <a:endParaRPr lang="zh-CN" altLang="en-US" sz="2000" b="1" dirty="0">
              <a:solidFill>
                <a:srgbClr val="0000FF"/>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    在</a:t>
            </a:r>
            <a:r>
              <a:rPr lang="en-US" altLang="zh-CN" sz="2000" b="1" dirty="0">
                <a:solidFill>
                  <a:srgbClr val="0000FF"/>
                </a:solidFill>
                <a:latin typeface="微软雅黑" panose="020B0503020204020204" pitchFamily="34" charset="-122"/>
                <a:ea typeface="微软雅黑" panose="020B0503020204020204" pitchFamily="34" charset="-122"/>
              </a:rPr>
              <a:t>r</a:t>
            </a:r>
            <a:r>
              <a:rPr lang="zh-CN" altLang="en-US" sz="2000" b="1" dirty="0">
                <a:solidFill>
                  <a:srgbClr val="0000FF"/>
                </a:solidFill>
                <a:latin typeface="微软雅黑" panose="020B0503020204020204" pitchFamily="34" charset="-122"/>
                <a:ea typeface="微软雅黑" panose="020B0503020204020204" pitchFamily="34" charset="-122"/>
              </a:rPr>
              <a:t>一定时，</a:t>
            </a:r>
            <a:r>
              <a:rPr lang="en-US" altLang="zh-CN" sz="2000" b="1" dirty="0">
                <a:solidFill>
                  <a:srgbClr val="0000FF"/>
                </a:solidFill>
                <a:latin typeface="微软雅黑" panose="020B0503020204020204" pitchFamily="34" charset="-122"/>
                <a:ea typeface="微软雅黑" panose="020B0503020204020204" pitchFamily="34" charset="-122"/>
              </a:rPr>
              <a:t>M</a:t>
            </a:r>
            <a:r>
              <a:rPr lang="zh-CN" altLang="en-US" sz="2000" b="1" dirty="0">
                <a:solidFill>
                  <a:srgbClr val="0000FF"/>
                </a:solidFill>
                <a:latin typeface="微软雅黑" panose="020B0503020204020204" pitchFamily="34" charset="-122"/>
                <a:ea typeface="微软雅黑" panose="020B0503020204020204" pitchFamily="34" charset="-122"/>
              </a:rPr>
              <a:t>越大，误码率</a:t>
            </a:r>
            <a:r>
              <a:rPr lang="en-US" altLang="zh-CN" sz="2000" b="1" dirty="0">
                <a:solidFill>
                  <a:srgbClr val="0000FF"/>
                </a:solidFill>
                <a:latin typeface="微软雅黑" panose="020B0503020204020204" pitchFamily="34" charset="-122"/>
                <a:ea typeface="微软雅黑" panose="020B0503020204020204" pitchFamily="34" charset="-122"/>
              </a:rPr>
              <a:t>P</a:t>
            </a:r>
            <a:r>
              <a:rPr lang="en-US" altLang="zh-CN" sz="2000" b="1" baseline="-25000" dirty="0">
                <a:solidFill>
                  <a:srgbClr val="0000FF"/>
                </a:solidFill>
                <a:latin typeface="微软雅黑" panose="020B0503020204020204" pitchFamily="34" charset="-122"/>
                <a:ea typeface="微软雅黑" panose="020B0503020204020204" pitchFamily="34" charset="-122"/>
              </a:rPr>
              <a:t>e</a:t>
            </a:r>
            <a:r>
              <a:rPr lang="zh-CN" altLang="en-US" sz="2000" b="1" dirty="0">
                <a:solidFill>
                  <a:srgbClr val="0000FF"/>
                </a:solidFill>
                <a:latin typeface="微软雅黑" panose="020B0503020204020204" pitchFamily="34" charset="-122"/>
                <a:ea typeface="微软雅黑" panose="020B0503020204020204" pitchFamily="34" charset="-122"/>
              </a:rPr>
              <a:t>也越大</a:t>
            </a:r>
            <a:endParaRPr lang="zh-CN" altLang="en-US" sz="2000" b="1" dirty="0">
              <a:solidFill>
                <a:srgbClr val="0000FF"/>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    相干解调和非相干解调的性能差距随</a:t>
            </a:r>
            <a:r>
              <a:rPr lang="en-US" altLang="zh-CN" sz="2000" b="1" dirty="0">
                <a:solidFill>
                  <a:srgbClr val="0000FF"/>
                </a:solidFill>
                <a:latin typeface="微软雅黑" panose="020B0503020204020204" pitchFamily="34" charset="-122"/>
                <a:ea typeface="微软雅黑" panose="020B0503020204020204" pitchFamily="34" charset="-122"/>
              </a:rPr>
              <a:t>M</a:t>
            </a:r>
            <a:r>
              <a:rPr lang="zh-CN" altLang="en-US" sz="2000" b="1" dirty="0">
                <a:solidFill>
                  <a:srgbClr val="0000FF"/>
                </a:solidFill>
                <a:latin typeface="微软雅黑" panose="020B0503020204020204" pitchFamily="34" charset="-122"/>
                <a:ea typeface="微软雅黑" panose="020B0503020204020204" pitchFamily="34" charset="-122"/>
              </a:rPr>
              <a:t>的增大而减小</a:t>
            </a:r>
            <a:endParaRPr lang="zh-CN" altLang="en-US" sz="2000" b="1" dirty="0">
              <a:solidFill>
                <a:srgbClr val="0000FF"/>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    同一</a:t>
            </a:r>
            <a:r>
              <a:rPr lang="en-US" altLang="zh-CN" sz="2000" b="1" dirty="0">
                <a:solidFill>
                  <a:srgbClr val="0000FF"/>
                </a:solidFill>
                <a:latin typeface="微软雅黑" panose="020B0503020204020204" pitchFamily="34" charset="-122"/>
                <a:ea typeface="微软雅黑" panose="020B0503020204020204" pitchFamily="34" charset="-122"/>
              </a:rPr>
              <a:t>M</a:t>
            </a:r>
            <a:r>
              <a:rPr lang="zh-CN" altLang="en-US" sz="2000" b="1" dirty="0">
                <a:solidFill>
                  <a:srgbClr val="0000FF"/>
                </a:solidFill>
                <a:latin typeface="微软雅黑" panose="020B0503020204020204" pitchFamily="34" charset="-122"/>
                <a:ea typeface="微软雅黑" panose="020B0503020204020204" pitchFamily="34" charset="-122"/>
              </a:rPr>
              <a:t>下，随信噪比</a:t>
            </a:r>
            <a:r>
              <a:rPr lang="en-US" altLang="zh-CN" sz="2000" b="1" dirty="0">
                <a:solidFill>
                  <a:srgbClr val="0000FF"/>
                </a:solidFill>
                <a:latin typeface="微软雅黑" panose="020B0503020204020204" pitchFamily="34" charset="-122"/>
                <a:ea typeface="微软雅黑" panose="020B0503020204020204" pitchFamily="34" charset="-122"/>
              </a:rPr>
              <a:t>r</a:t>
            </a:r>
            <a:r>
              <a:rPr lang="zh-CN" altLang="en-US" sz="2000" b="1" dirty="0">
                <a:solidFill>
                  <a:srgbClr val="0000FF"/>
                </a:solidFill>
                <a:latin typeface="微软雅黑" panose="020B0503020204020204" pitchFamily="34" charset="-122"/>
                <a:ea typeface="微软雅黑" panose="020B0503020204020204" pitchFamily="34" charset="-122"/>
              </a:rPr>
              <a:t>的增加非相干解调性能趋于相干解调性能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141317" name="Rectangle 7"/>
          <p:cNvSpPr/>
          <p:nvPr/>
        </p:nvSpPr>
        <p:spPr>
          <a:xfrm>
            <a:off x="1428750" y="561975"/>
            <a:ext cx="5157788" cy="549275"/>
          </a:xfrm>
          <a:prstGeom prst="rect">
            <a:avLst/>
          </a:prstGeom>
          <a:noFill/>
          <a:ln w="9525">
            <a:noFill/>
          </a:ln>
        </p:spPr>
        <p:txBody>
          <a:bodyPr>
            <a:spAutoFit/>
          </a:bodyPr>
          <a:p>
            <a:pPr>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3</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 MFSK</a:t>
            </a:r>
            <a:r>
              <a:rPr lang="zh-CN" altLang="en-US" sz="2800" b="1" dirty="0">
                <a:solidFill>
                  <a:srgbClr val="0000FF"/>
                </a:solidFill>
                <a:latin typeface="微软雅黑" panose="020B0503020204020204" pitchFamily="34" charset="-122"/>
                <a:ea typeface="微软雅黑" panose="020B0503020204020204" pitchFamily="34" charset="-122"/>
              </a:rPr>
              <a:t>系统误码率性能曲线</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41318" name="AutoShape 8"/>
          <p:cNvSpPr/>
          <p:nvPr/>
        </p:nvSpPr>
        <p:spPr>
          <a:xfrm>
            <a:off x="0" y="1738313"/>
            <a:ext cx="1368425" cy="2447925"/>
          </a:xfrm>
          <a:prstGeom prst="wedgeRoundRectCallout">
            <a:avLst>
              <a:gd name="adj1" fmla="val 86991"/>
              <a:gd name="adj2" fmla="val -30231"/>
              <a:gd name="adj3" fmla="val 16667"/>
            </a:avLst>
          </a:prstGeom>
          <a:solidFill>
            <a:schemeClr val="accent1"/>
          </a:solidFill>
          <a:ln w="9525" cap="flat" cmpd="sng">
            <a:solidFill>
              <a:schemeClr val="tx1"/>
            </a:solidFill>
            <a:prstDash val="solid"/>
            <a:miter/>
            <a:headEnd type="none" w="med" len="med"/>
            <a:tailEnd type="none" w="med" len="med"/>
          </a:ln>
        </p:spPr>
        <p:txBody>
          <a:bodyPr/>
          <a:p>
            <a:pPr>
              <a:lnSpc>
                <a:spcPct val="120000"/>
              </a:lnSpc>
              <a:spcBef>
                <a:spcPct val="20000"/>
              </a:spcBef>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实线为采用相干解调方式，虚线为采用非相干解调方式</a:t>
            </a:r>
            <a:endParaRPr lang="zh-CN" altLang="en-US" sz="2000" b="1" dirty="0">
              <a:solidFill>
                <a:schemeClr val="tx2"/>
              </a:solidFill>
              <a:latin typeface="Comic Sans MS" panose="030F0702030302020204" pitchFamily="66" charset="0"/>
              <a:ea typeface="微软雅黑" panose="020B0503020204020204" pitchFamily="34" charset="-122"/>
            </a:endParaRPr>
          </a:p>
        </p:txBody>
      </p:sp>
    </p:spTree>
  </p:cSld>
  <p:clrMapOvr>
    <a:masterClrMapping/>
  </p:clrMapOvr>
  <p:transition advClick="0">
    <p:blinds dir="vert"/>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7" name="Text Box 2"/>
          <p:cNvSpPr txBox="1"/>
          <p:nvPr/>
        </p:nvSpPr>
        <p:spPr>
          <a:xfrm>
            <a:off x="449263" y="1403350"/>
            <a:ext cx="7997825" cy="2160588"/>
          </a:xfrm>
          <a:prstGeom prst="rect">
            <a:avLst/>
          </a:prstGeom>
          <a:noFill/>
          <a:ln w="9525">
            <a:noFill/>
          </a:ln>
        </p:spPr>
        <p:txBody>
          <a:bodyPr>
            <a:spAutoFit/>
          </a:bodyPr>
          <a:p>
            <a:pPr algn="just">
              <a:lnSpc>
                <a:spcPct val="130000"/>
              </a:lnSpc>
              <a:spcBef>
                <a:spcPct val="50000"/>
              </a:spcBef>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一 多进制数字相位调制</a:t>
            </a:r>
            <a:r>
              <a:rPr lang="en-US" altLang="zh-CN" sz="2800" b="1" dirty="0">
                <a:solidFill>
                  <a:schemeClr val="tx2"/>
                </a:solidFill>
                <a:latin typeface="微软雅黑" panose="020B0503020204020204" pitchFamily="34" charset="-122"/>
                <a:ea typeface="微软雅黑" panose="020B0503020204020204" pitchFamily="34" charset="-122"/>
              </a:rPr>
              <a:t>(MPSK)</a:t>
            </a:r>
            <a:r>
              <a:rPr lang="zh-CN" altLang="en-US" sz="2800" b="1" dirty="0">
                <a:solidFill>
                  <a:schemeClr val="tx2"/>
                </a:solidFill>
                <a:latin typeface="微软雅黑" panose="020B0503020204020204" pitchFamily="34" charset="-122"/>
                <a:ea typeface="微软雅黑" panose="020B0503020204020204" pitchFamily="34" charset="-122"/>
              </a:rPr>
              <a:t>原理</a:t>
            </a:r>
            <a:endParaRPr lang="zh-CN" altLang="en-US" sz="2800" b="1" dirty="0">
              <a:solidFill>
                <a:schemeClr val="tx2"/>
              </a:solidFill>
              <a:latin typeface="微软雅黑" panose="020B0503020204020204" pitchFamily="34" charset="-122"/>
              <a:ea typeface="微软雅黑" panose="020B0503020204020204" pitchFamily="34" charset="-122"/>
            </a:endParaRPr>
          </a:p>
          <a:p>
            <a:pPr algn="just">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又称</a:t>
            </a:r>
            <a:r>
              <a:rPr lang="zh-CN" altLang="en-US" sz="2000" b="1" dirty="0">
                <a:solidFill>
                  <a:srgbClr val="0000CC"/>
                </a:solidFill>
                <a:latin typeface="微软雅黑" panose="020B0503020204020204" pitchFamily="34" charset="-122"/>
                <a:ea typeface="微软雅黑" panose="020B0503020204020204" pitchFamily="34" charset="-122"/>
              </a:rPr>
              <a:t>多相调制</a:t>
            </a:r>
            <a:r>
              <a:rPr lang="zh-CN" altLang="en-US" sz="2000" dirty="0">
                <a:latin typeface="微软雅黑" panose="020B0503020204020204" pitchFamily="34" charset="-122"/>
                <a:ea typeface="微软雅黑" panose="020B0503020204020204" pitchFamily="34" charset="-122"/>
              </a:rPr>
              <a:t>，利用载波的多种不同相位来表征数字信息。与</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相同，</a:t>
            </a:r>
            <a:r>
              <a:rPr lang="en-US" altLang="zh-CN" sz="2000" dirty="0">
                <a:latin typeface="微软雅黑" panose="020B0503020204020204" pitchFamily="34" charset="-122"/>
                <a:ea typeface="微软雅黑" panose="020B0503020204020204" pitchFamily="34" charset="-122"/>
              </a:rPr>
              <a:t>MPSK</a:t>
            </a:r>
            <a:r>
              <a:rPr lang="zh-CN" altLang="en-US" sz="2000" dirty="0">
                <a:latin typeface="微软雅黑" panose="020B0503020204020204" pitchFamily="34" charset="-122"/>
                <a:ea typeface="微软雅黑" panose="020B0503020204020204" pitchFamily="34" charset="-122"/>
              </a:rPr>
              <a:t>也有</a:t>
            </a:r>
            <a:r>
              <a:rPr lang="zh-CN" altLang="en-US" sz="2000" b="1" dirty="0">
                <a:solidFill>
                  <a:srgbClr val="0000CC"/>
                </a:solidFill>
                <a:latin typeface="微软雅黑" panose="020B0503020204020204" pitchFamily="34" charset="-122"/>
                <a:ea typeface="微软雅黑" panose="020B0503020204020204" pitchFamily="34" charset="-122"/>
              </a:rPr>
              <a:t>绝对相位调制</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0000CC"/>
                </a:solidFill>
                <a:latin typeface="微软雅黑" panose="020B0503020204020204" pitchFamily="34" charset="-122"/>
                <a:ea typeface="微软雅黑" panose="020B0503020204020204" pitchFamily="34" charset="-122"/>
              </a:rPr>
              <a:t>差分相位调制</a:t>
            </a:r>
            <a:r>
              <a:rPr lang="zh-CN" altLang="en-US" sz="2000" dirty="0">
                <a:latin typeface="微软雅黑" panose="020B0503020204020204" pitchFamily="34" charset="-122"/>
                <a:ea typeface="微软雅黑" panose="020B0503020204020204" pitchFamily="34" charset="-122"/>
              </a:rPr>
              <a:t>两种 </a:t>
            </a:r>
            <a:endParaRPr lang="zh-CN" altLang="en-US" sz="2000" dirty="0">
              <a:latin typeface="微软雅黑" panose="020B0503020204020204" pitchFamily="34" charset="-122"/>
              <a:ea typeface="微软雅黑" panose="020B0503020204020204" pitchFamily="34" charset="-122"/>
            </a:endParaRPr>
          </a:p>
          <a:p>
            <a:pPr algn="just">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为了便于说明概念，可以将</a:t>
            </a:r>
            <a:r>
              <a:rPr lang="en-US" altLang="zh-CN" sz="2000" dirty="0">
                <a:latin typeface="微软雅黑" panose="020B0503020204020204" pitchFamily="34" charset="-122"/>
                <a:ea typeface="微软雅黑" panose="020B0503020204020204" pitchFamily="34" charset="-122"/>
              </a:rPr>
              <a:t>MPSK</a:t>
            </a:r>
            <a:r>
              <a:rPr lang="zh-CN" altLang="en-US" sz="2000" dirty="0">
                <a:latin typeface="微软雅黑" panose="020B0503020204020204" pitchFamily="34" charset="-122"/>
                <a:ea typeface="微软雅黑" panose="020B0503020204020204" pitchFamily="34" charset="-122"/>
              </a:rPr>
              <a:t>信号用信号矢量图来描述 </a:t>
            </a:r>
            <a:endParaRPr lang="zh-CN" altLang="en-US" sz="2000" dirty="0">
              <a:latin typeface="微软雅黑" panose="020B0503020204020204" pitchFamily="34" charset="-122"/>
              <a:ea typeface="微软雅黑" panose="020B0503020204020204" pitchFamily="34" charset="-122"/>
            </a:endParaRPr>
          </a:p>
        </p:txBody>
      </p:sp>
      <p:sp>
        <p:nvSpPr>
          <p:cNvPr id="77828" name="Rectangle 5"/>
          <p:cNvSpPr/>
          <p:nvPr/>
        </p:nvSpPr>
        <p:spPr>
          <a:xfrm>
            <a:off x="1476375" y="682625"/>
            <a:ext cx="5761038" cy="549275"/>
          </a:xfrm>
          <a:prstGeom prst="rect">
            <a:avLst/>
          </a:prstGeom>
          <a:noFill/>
          <a:ln w="9525">
            <a:noFill/>
          </a:ln>
        </p:spPr>
        <p:txBody>
          <a:bodyPr>
            <a:spAutoFit/>
          </a:bodyPr>
          <a:p>
            <a:pPr>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7.4.3 </a:t>
            </a:r>
            <a:r>
              <a:rPr lang="zh-CN" altLang="en-US" sz="2800" b="1" dirty="0">
                <a:solidFill>
                  <a:srgbClr val="0000FF"/>
                </a:solidFill>
                <a:latin typeface="微软雅黑" panose="020B0503020204020204" pitchFamily="34" charset="-122"/>
                <a:ea typeface="微软雅黑" panose="020B0503020204020204" pitchFamily="34" charset="-122"/>
              </a:rPr>
              <a:t>多进制数字相位调制</a:t>
            </a:r>
            <a:r>
              <a:rPr lang="en-US" altLang="zh-CN" sz="2800" b="1" dirty="0">
                <a:solidFill>
                  <a:srgbClr val="0000FF"/>
                </a:solidFill>
                <a:latin typeface="微软雅黑" panose="020B0503020204020204" pitchFamily="34" charset="-122"/>
                <a:ea typeface="微软雅黑" panose="020B0503020204020204" pitchFamily="34" charset="-122"/>
              </a:rPr>
              <a:t>MPSK</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p:sp>
        <p:nvSpPr>
          <p:cNvPr id="77829" name="Rectangle 7"/>
          <p:cNvSpPr/>
          <p:nvPr/>
        </p:nvSpPr>
        <p:spPr>
          <a:xfrm>
            <a:off x="2762250" y="6275388"/>
            <a:ext cx="2665413"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7.4.3-1 </a:t>
            </a:r>
            <a:r>
              <a:rPr lang="zh-CN" altLang="en-US" sz="2000" b="1" dirty="0">
                <a:solidFill>
                  <a:schemeClr val="tx2"/>
                </a:solidFill>
                <a:latin typeface="微软雅黑" panose="020B0503020204020204" pitchFamily="34" charset="-122"/>
                <a:ea typeface="微软雅黑" panose="020B0503020204020204" pitchFamily="34" charset="-122"/>
              </a:rPr>
              <a:t>信号矢量图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nvGrpSpPr>
          <p:cNvPr id="77830" name="组合 8"/>
          <p:cNvGrpSpPr/>
          <p:nvPr/>
        </p:nvGrpSpPr>
        <p:grpSpPr>
          <a:xfrm>
            <a:off x="1314450" y="3743325"/>
            <a:ext cx="6457950" cy="2387600"/>
            <a:chOff x="1314451" y="3743326"/>
            <a:chExt cx="6457950" cy="2387600"/>
          </a:xfrm>
        </p:grpSpPr>
        <p:graphicFrame>
          <p:nvGraphicFramePr>
            <p:cNvPr id="77826" name="Object 4"/>
            <p:cNvGraphicFramePr/>
            <p:nvPr/>
          </p:nvGraphicFramePr>
          <p:xfrm>
            <a:off x="1314451" y="3743326"/>
            <a:ext cx="6457950" cy="2387600"/>
          </p:xfrm>
          <a:graphic>
            <a:graphicData uri="http://schemas.openxmlformats.org/presentationml/2006/ole">
              <mc:AlternateContent xmlns:mc="http://schemas.openxmlformats.org/markup-compatibility/2006">
                <mc:Choice xmlns:v="urn:schemas-microsoft-com:vml" Requires="v">
                  <p:oleObj spid="_x0000_s3297" name="" r:id="rId1" imgW="3113405" imgH="1146175" progId="Visio.Drawing.11">
                    <p:embed/>
                  </p:oleObj>
                </mc:Choice>
                <mc:Fallback>
                  <p:oleObj name="" r:id="rId1" imgW="3113405" imgH="1146175" progId="Visio.Drawing.11">
                    <p:embed/>
                    <p:pic>
                      <p:nvPicPr>
                        <p:cNvPr id="0" name="图片 3296"/>
                        <p:cNvPicPr/>
                        <p:nvPr/>
                      </p:nvPicPr>
                      <p:blipFill>
                        <a:blip r:embed="rId2"/>
                        <a:stretch>
                          <a:fillRect/>
                        </a:stretch>
                      </p:blipFill>
                      <p:spPr>
                        <a:xfrm>
                          <a:off x="1314451" y="3743326"/>
                          <a:ext cx="6457950" cy="2387600"/>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sp>
          <p:nvSpPr>
            <p:cNvPr id="77831" name="矩形 6"/>
            <p:cNvSpPr/>
            <p:nvPr/>
          </p:nvSpPr>
          <p:spPr>
            <a:xfrm>
              <a:off x="1446061" y="3920609"/>
              <a:ext cx="889987" cy="400110"/>
            </a:xfrm>
            <a:prstGeom prst="rect">
              <a:avLst/>
            </a:prstGeom>
            <a:noFill/>
            <a:ln w="9525">
              <a:noFill/>
            </a:ln>
          </p:spPr>
          <p:txBody>
            <a:bodyPr wrap="none">
              <a:spAutoFit/>
            </a:bodyPr>
            <a:p>
              <a:pPr algn="ctr"/>
              <a:r>
                <a:rPr lang="en-US" altLang="zh-CN" sz="2000" b="1" dirty="0">
                  <a:solidFill>
                    <a:srgbClr val="FF0000"/>
                  </a:solidFill>
                  <a:latin typeface="微软雅黑" panose="020B0503020204020204" pitchFamily="34" charset="-122"/>
                  <a:ea typeface="微软雅黑" panose="020B0503020204020204" pitchFamily="34" charset="-122"/>
                </a:rPr>
                <a:t>A</a:t>
              </a:r>
              <a:r>
                <a:rPr lang="zh-CN" altLang="en-US" sz="2000" b="1" dirty="0">
                  <a:solidFill>
                    <a:srgbClr val="FF0000"/>
                  </a:solidFill>
                  <a:latin typeface="微软雅黑" panose="020B0503020204020204" pitchFamily="34" charset="-122"/>
                  <a:ea typeface="微软雅黑" panose="020B0503020204020204" pitchFamily="34" charset="-122"/>
                </a:rPr>
                <a:t>方式</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77832" name="矩形 7"/>
            <p:cNvSpPr/>
            <p:nvPr/>
          </p:nvSpPr>
          <p:spPr>
            <a:xfrm>
              <a:off x="5803748" y="3934897"/>
              <a:ext cx="872355" cy="400110"/>
            </a:xfrm>
            <a:prstGeom prst="rect">
              <a:avLst/>
            </a:prstGeom>
            <a:noFill/>
            <a:ln w="9525">
              <a:noFill/>
            </a:ln>
          </p:spPr>
          <p:txBody>
            <a:bodyPr wrap="none">
              <a:spAutoFit/>
            </a:bodyPr>
            <a:p>
              <a:pPr algn="ctr"/>
              <a:r>
                <a:rPr lang="en-US" altLang="zh-CN" sz="2000" b="1" dirty="0">
                  <a:solidFill>
                    <a:srgbClr val="FF0000"/>
                  </a:solidFill>
                  <a:latin typeface="微软雅黑" panose="020B0503020204020204" pitchFamily="34" charset="-122"/>
                  <a:ea typeface="微软雅黑" panose="020B0503020204020204" pitchFamily="34" charset="-122"/>
                </a:rPr>
                <a:t>B</a:t>
              </a:r>
              <a:r>
                <a:rPr lang="zh-CN" altLang="en-US" sz="2000" b="1" dirty="0">
                  <a:solidFill>
                    <a:srgbClr val="FF0000"/>
                  </a:solidFill>
                  <a:latin typeface="微软雅黑" panose="020B0503020204020204" pitchFamily="34" charset="-122"/>
                  <a:ea typeface="微软雅黑" panose="020B0503020204020204" pitchFamily="34" charset="-122"/>
                </a:rPr>
                <a:t>方式</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spTree>
  </p:cSld>
  <p:clrMapOvr>
    <a:masterClrMapping/>
  </p:clrMapOvr>
  <p:transition advClick="0">
    <p:blinds dir="vert"/>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5" name="Text Box 2"/>
          <p:cNvSpPr txBox="1"/>
          <p:nvPr/>
        </p:nvSpPr>
        <p:spPr>
          <a:xfrm>
            <a:off x="479425" y="1385888"/>
            <a:ext cx="7967663" cy="5078412"/>
          </a:xfrm>
          <a:prstGeom prst="rect">
            <a:avLst/>
          </a:prstGeom>
          <a:noFill/>
          <a:ln w="9525">
            <a:noFill/>
          </a:ln>
        </p:spPr>
        <p:txBody>
          <a:bodyPr>
            <a:spAutoFit/>
          </a:bodyPr>
          <a:p>
            <a:pPr>
              <a:lnSpc>
                <a:spcPct val="12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MPSK</a:t>
            </a:r>
            <a:r>
              <a:rPr lang="zh-CN" altLang="en-US" sz="2000" dirty="0">
                <a:latin typeface="微软雅黑" panose="020B0503020204020204" pitchFamily="34" charset="-122"/>
                <a:ea typeface="微软雅黑" panose="020B0503020204020204" pitchFamily="34" charset="-122"/>
              </a:rPr>
              <a:t>是以载波相位的</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种不同取值分别表示数字信息，因此</a:t>
            </a:r>
            <a:r>
              <a:rPr lang="en-US" altLang="zh-CN" sz="2000" dirty="0">
                <a:latin typeface="微软雅黑" panose="020B0503020204020204" pitchFamily="34" charset="-122"/>
                <a:ea typeface="微软雅黑" panose="020B0503020204020204" pitchFamily="34" charset="-122"/>
              </a:rPr>
              <a:t>MPSK</a:t>
            </a:r>
            <a:r>
              <a:rPr lang="zh-CN" altLang="en-US" sz="2000" dirty="0">
                <a:latin typeface="微软雅黑" panose="020B0503020204020204" pitchFamily="34" charset="-122"/>
                <a:ea typeface="微软雅黑" panose="020B0503020204020204" pitchFamily="34" charset="-122"/>
              </a:rPr>
              <a:t>信号可以表示为：</a:t>
            </a:r>
            <a:endParaRPr lang="zh-CN" altLang="en-US"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a:t>
            </a:r>
            <a:r>
              <a:rPr lang="zh-CN" altLang="en-US" sz="2000" i="1"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(7.4.3-1)</a:t>
            </a: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式中，</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为矩形波幅度，通常设为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ω</a:t>
            </a:r>
            <a:r>
              <a:rPr lang="en-US" altLang="zh-CN" sz="2000" baseline="-25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为载波角频率；</a:t>
            </a:r>
            <a:r>
              <a:rPr lang="el-GR" altLang="en-US" sz="2000" dirty="0">
                <a:latin typeface="微软雅黑" panose="020B0503020204020204" pitchFamily="34" charset="-122"/>
                <a:ea typeface="微软雅黑" panose="020B0503020204020204" pitchFamily="34" charset="-122"/>
              </a:rPr>
              <a:t>φ</a:t>
            </a:r>
            <a:r>
              <a:rPr lang="en-US" altLang="zh-CN" sz="2000" baseline="-25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为受调制的相位，其值取决于基带码元的取值</a:t>
            </a:r>
            <a:endParaRPr lang="zh-CN" altLang="en-US"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(7.4.3-2)</a:t>
            </a: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MPSK</a:t>
            </a:r>
            <a:r>
              <a:rPr lang="zh-CN" altLang="en-US" sz="2000" dirty="0">
                <a:latin typeface="微软雅黑" panose="020B0503020204020204" pitchFamily="34" charset="-122"/>
                <a:ea typeface="微软雅黑" panose="020B0503020204020204" pitchFamily="34" charset="-122"/>
              </a:rPr>
              <a:t>信号也可以表示为正交形式</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(7.4.3-3)</a:t>
            </a: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式中</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(7.4.3-4)</a:t>
            </a:r>
            <a:endParaRPr lang="zh-CN" altLang="en-US" sz="2400" dirty="0">
              <a:latin typeface="微软雅黑" panose="020B0503020204020204" pitchFamily="34" charset="-122"/>
              <a:ea typeface="微软雅黑" panose="020B0503020204020204" pitchFamily="34" charset="-122"/>
            </a:endParaRPr>
          </a:p>
        </p:txBody>
      </p:sp>
      <p:graphicFrame>
        <p:nvGraphicFramePr>
          <p:cNvPr id="78850" name="内容占位符 128002"/>
          <p:cNvGraphicFramePr>
            <a:graphicFrameLocks noGrp="1"/>
          </p:cNvGraphicFramePr>
          <p:nvPr>
            <p:ph sz="quarter" idx="1"/>
          </p:nvPr>
        </p:nvGraphicFramePr>
        <p:xfrm>
          <a:off x="1528763" y="2176463"/>
          <a:ext cx="4681537" cy="385762"/>
        </p:xfrm>
        <a:graphic>
          <a:graphicData uri="http://schemas.openxmlformats.org/presentationml/2006/ole">
            <mc:AlternateContent xmlns:mc="http://schemas.openxmlformats.org/markup-compatibility/2006">
              <mc:Choice xmlns:v="urn:schemas-microsoft-com:vml" Requires="v">
                <p:oleObj spid="_x0000_s3299" name="" r:id="rId1" imgW="2768600" imgH="228600" progId="Equation.DSMT4">
                  <p:embed/>
                </p:oleObj>
              </mc:Choice>
              <mc:Fallback>
                <p:oleObj name="" r:id="rId1" imgW="2768600" imgH="228600" progId="Equation.DSMT4">
                  <p:embed/>
                  <p:pic>
                    <p:nvPicPr>
                      <p:cNvPr id="0" name="图片 3298"/>
                      <p:cNvPicPr/>
                      <p:nvPr/>
                    </p:nvPicPr>
                    <p:blipFill>
                      <a:blip r:embed="rId2"/>
                      <a:stretch>
                        <a:fillRect/>
                      </a:stretch>
                    </p:blipFill>
                    <p:spPr>
                      <a:xfrm>
                        <a:off x="1528763" y="2176463"/>
                        <a:ext cx="4681537" cy="385762"/>
                      </a:xfrm>
                      <a:prstGeom prst="rect">
                        <a:avLst/>
                      </a:prstGeom>
                      <a:solidFill>
                        <a:srgbClr val="CCFFCC"/>
                      </a:solidFill>
                      <a:ln w="38100">
                        <a:miter/>
                      </a:ln>
                    </p:spPr>
                  </p:pic>
                </p:oleObj>
              </mc:Fallback>
            </mc:AlternateContent>
          </a:graphicData>
        </a:graphic>
      </p:graphicFrame>
      <p:graphicFrame>
        <p:nvGraphicFramePr>
          <p:cNvPr id="78851" name="内容占位符 128003"/>
          <p:cNvGraphicFramePr>
            <a:graphicFrameLocks noGrp="1"/>
          </p:cNvGraphicFramePr>
          <p:nvPr>
            <p:ph sz="quarter" idx="1"/>
          </p:nvPr>
        </p:nvGraphicFramePr>
        <p:xfrm>
          <a:off x="1143000" y="4719638"/>
          <a:ext cx="5429250" cy="785812"/>
        </p:xfrm>
        <a:graphic>
          <a:graphicData uri="http://schemas.openxmlformats.org/presentationml/2006/ole">
            <mc:AlternateContent xmlns:mc="http://schemas.openxmlformats.org/markup-compatibility/2006">
              <mc:Choice xmlns:v="urn:schemas-microsoft-com:vml" Requires="v">
                <p:oleObj spid="_x0000_s3300" name="" r:id="rId3" imgW="3251200" imgH="457200" progId="Equation.DSMT4">
                  <p:embed/>
                </p:oleObj>
              </mc:Choice>
              <mc:Fallback>
                <p:oleObj name="" r:id="rId3" imgW="3251200" imgH="457200" progId="Equation.DSMT4">
                  <p:embed/>
                  <p:pic>
                    <p:nvPicPr>
                      <p:cNvPr id="0" name="图片 3299"/>
                      <p:cNvPicPr/>
                      <p:nvPr/>
                    </p:nvPicPr>
                    <p:blipFill>
                      <a:blip r:embed="rId4"/>
                      <a:stretch>
                        <a:fillRect/>
                      </a:stretch>
                    </p:blipFill>
                    <p:spPr>
                      <a:xfrm>
                        <a:off x="1143000" y="4719638"/>
                        <a:ext cx="5429250" cy="785812"/>
                      </a:xfrm>
                      <a:prstGeom prst="rect">
                        <a:avLst/>
                      </a:prstGeom>
                      <a:solidFill>
                        <a:srgbClr val="CCFFCC"/>
                      </a:solidFill>
                      <a:ln w="38100">
                        <a:miter/>
                      </a:ln>
                    </p:spPr>
                  </p:pic>
                </p:oleObj>
              </mc:Fallback>
            </mc:AlternateContent>
          </a:graphicData>
        </a:graphic>
      </p:graphicFrame>
      <p:graphicFrame>
        <p:nvGraphicFramePr>
          <p:cNvPr id="78852" name="对象 128004"/>
          <p:cNvGraphicFramePr/>
          <p:nvPr/>
        </p:nvGraphicFramePr>
        <p:xfrm>
          <a:off x="1643063" y="5634038"/>
          <a:ext cx="1530350" cy="360362"/>
        </p:xfrm>
        <a:graphic>
          <a:graphicData uri="http://schemas.openxmlformats.org/presentationml/2006/ole">
            <mc:AlternateContent xmlns:mc="http://schemas.openxmlformats.org/markup-compatibility/2006">
              <mc:Choice xmlns:v="urn:schemas-microsoft-com:vml" Requires="v">
                <p:oleObj spid="_x0000_s3304" name="" r:id="rId5" imgW="904875" imgH="229235" progId="Equation.DSMT4">
                  <p:embed/>
                </p:oleObj>
              </mc:Choice>
              <mc:Fallback>
                <p:oleObj name="" r:id="rId5" imgW="904875" imgH="229235" progId="Equation.DSMT4">
                  <p:embed/>
                  <p:pic>
                    <p:nvPicPr>
                      <p:cNvPr id="0" name="图片 3303"/>
                      <p:cNvPicPr/>
                      <p:nvPr/>
                    </p:nvPicPr>
                    <p:blipFill>
                      <a:blip r:embed="rId6"/>
                      <a:stretch>
                        <a:fillRect/>
                      </a:stretch>
                    </p:blipFill>
                    <p:spPr>
                      <a:xfrm>
                        <a:off x="1643063" y="5634038"/>
                        <a:ext cx="1530350" cy="360362"/>
                      </a:xfrm>
                      <a:prstGeom prst="rect">
                        <a:avLst/>
                      </a:prstGeom>
                      <a:solidFill>
                        <a:srgbClr val="CCFFFF"/>
                      </a:solidFill>
                      <a:ln w="38100">
                        <a:noFill/>
                        <a:miter/>
                      </a:ln>
                    </p:spPr>
                  </p:pic>
                </p:oleObj>
              </mc:Fallback>
            </mc:AlternateContent>
          </a:graphicData>
        </a:graphic>
      </p:graphicFrame>
      <p:graphicFrame>
        <p:nvGraphicFramePr>
          <p:cNvPr id="78853" name="对象 128005"/>
          <p:cNvGraphicFramePr/>
          <p:nvPr/>
        </p:nvGraphicFramePr>
        <p:xfrm>
          <a:off x="1620838" y="6083300"/>
          <a:ext cx="1536700" cy="403225"/>
        </p:xfrm>
        <a:graphic>
          <a:graphicData uri="http://schemas.openxmlformats.org/presentationml/2006/ole">
            <mc:AlternateContent xmlns:mc="http://schemas.openxmlformats.org/markup-compatibility/2006">
              <mc:Choice xmlns:v="urn:schemas-microsoft-com:vml" Requires="v">
                <p:oleObj spid="_x0000_s3303" name="" r:id="rId7" imgW="904875" imgH="229235" progId="Equation.DSMT4">
                  <p:embed/>
                </p:oleObj>
              </mc:Choice>
              <mc:Fallback>
                <p:oleObj name="" r:id="rId7" imgW="904875" imgH="229235" progId="Equation.DSMT4">
                  <p:embed/>
                  <p:pic>
                    <p:nvPicPr>
                      <p:cNvPr id="0" name="图片 3302"/>
                      <p:cNvPicPr/>
                      <p:nvPr/>
                    </p:nvPicPr>
                    <p:blipFill>
                      <a:blip r:embed="rId8"/>
                      <a:stretch>
                        <a:fillRect/>
                      </a:stretch>
                    </p:blipFill>
                    <p:spPr>
                      <a:xfrm>
                        <a:off x="1620838" y="6083300"/>
                        <a:ext cx="1536700" cy="403225"/>
                      </a:xfrm>
                      <a:prstGeom prst="rect">
                        <a:avLst/>
                      </a:prstGeom>
                      <a:solidFill>
                        <a:srgbClr val="CCFFFF"/>
                      </a:solidFill>
                      <a:ln w="38100">
                        <a:noFill/>
                        <a:miter/>
                      </a:ln>
                    </p:spPr>
                  </p:pic>
                </p:oleObj>
              </mc:Fallback>
            </mc:AlternateContent>
          </a:graphicData>
        </a:graphic>
      </p:graphicFrame>
      <p:graphicFrame>
        <p:nvGraphicFramePr>
          <p:cNvPr id="78854" name="对象 128006"/>
          <p:cNvGraphicFramePr/>
          <p:nvPr/>
        </p:nvGraphicFramePr>
        <p:xfrm>
          <a:off x="1565275" y="3462338"/>
          <a:ext cx="3400425" cy="639762"/>
        </p:xfrm>
        <a:graphic>
          <a:graphicData uri="http://schemas.openxmlformats.org/presentationml/2006/ole">
            <mc:AlternateContent xmlns:mc="http://schemas.openxmlformats.org/markup-compatibility/2006">
              <mc:Choice xmlns:v="urn:schemas-microsoft-com:vml" Requires="v">
                <p:oleObj spid="_x0000_s3305" name="" r:id="rId9" imgW="2120265" imgH="393700" progId="Equation.DSMT4">
                  <p:embed/>
                </p:oleObj>
              </mc:Choice>
              <mc:Fallback>
                <p:oleObj name="" r:id="rId9" imgW="2120265" imgH="393700" progId="Equation.DSMT4">
                  <p:embed/>
                  <p:pic>
                    <p:nvPicPr>
                      <p:cNvPr id="0" name="图片 3304"/>
                      <p:cNvPicPr/>
                      <p:nvPr/>
                    </p:nvPicPr>
                    <p:blipFill>
                      <a:blip r:embed="rId10"/>
                      <a:stretch>
                        <a:fillRect/>
                      </a:stretch>
                    </p:blipFill>
                    <p:spPr>
                      <a:xfrm>
                        <a:off x="1565275" y="3462338"/>
                        <a:ext cx="3400425" cy="639762"/>
                      </a:xfrm>
                      <a:prstGeom prst="rect">
                        <a:avLst/>
                      </a:prstGeom>
                      <a:solidFill>
                        <a:srgbClr val="CCFFCC"/>
                      </a:solidFill>
                      <a:ln w="38100">
                        <a:noFill/>
                        <a:miter/>
                      </a:ln>
                    </p:spPr>
                  </p:pic>
                </p:oleObj>
              </mc:Fallback>
            </mc:AlternateContent>
          </a:graphicData>
        </a:graphic>
      </p:graphicFrame>
    </p:spTree>
  </p:cSld>
  <p:clrMapOvr>
    <a:masterClrMapping/>
  </p:clrMapOvr>
  <p:transition advClick="0">
    <p:blinds dir="vert"/>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Text Box 7"/>
          <p:cNvSpPr txBox="1"/>
          <p:nvPr/>
        </p:nvSpPr>
        <p:spPr>
          <a:xfrm>
            <a:off x="479425" y="1419225"/>
            <a:ext cx="8040688" cy="3730625"/>
          </a:xfrm>
          <a:prstGeom prst="rect">
            <a:avLst/>
          </a:prstGeom>
          <a:noFill/>
          <a:ln w="9525">
            <a:noFill/>
          </a:ln>
        </p:spPr>
        <p:txBody>
          <a:bodyPr>
            <a:spAutoFit/>
          </a:bodyPr>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由式</a:t>
            </a:r>
            <a:r>
              <a:rPr lang="en-US" altLang="zh-CN" sz="2000" dirty="0">
                <a:latin typeface="微软雅黑" panose="020B0503020204020204" pitchFamily="34" charset="-122"/>
                <a:ea typeface="微软雅黑" panose="020B0503020204020204" pitchFamily="34" charset="-122"/>
              </a:rPr>
              <a:t>(7.4.3-3)</a:t>
            </a:r>
            <a:r>
              <a:rPr lang="zh-CN" altLang="en-US" sz="2000" dirty="0">
                <a:latin typeface="微软雅黑" panose="020B0503020204020204" pitchFamily="34" charset="-122"/>
                <a:ea typeface="微软雅黑" panose="020B0503020204020204" pitchFamily="34" charset="-122"/>
              </a:rPr>
              <a:t>可看出，</a:t>
            </a:r>
            <a:r>
              <a:rPr lang="en-US" altLang="zh-CN" sz="2000" dirty="0">
                <a:latin typeface="微软雅黑" panose="020B0503020204020204" pitchFamily="34" charset="-122"/>
                <a:ea typeface="微软雅黑" panose="020B0503020204020204" pitchFamily="34" charset="-122"/>
              </a:rPr>
              <a:t>MPSK</a:t>
            </a:r>
            <a:r>
              <a:rPr lang="zh-CN" altLang="en-US" sz="2000" dirty="0">
                <a:latin typeface="微软雅黑" panose="020B0503020204020204" pitchFamily="34" charset="-122"/>
                <a:ea typeface="微软雅黑" panose="020B0503020204020204" pitchFamily="34" charset="-122"/>
              </a:rPr>
              <a:t>的波形可看作是由正弦和余弦两个</a:t>
            </a:r>
            <a:r>
              <a:rPr lang="zh-CN" altLang="en-US" sz="2000" b="1" dirty="0">
                <a:solidFill>
                  <a:srgbClr val="FF0000"/>
                </a:solidFill>
                <a:latin typeface="微软雅黑" panose="020B0503020204020204" pitchFamily="34" charset="-122"/>
                <a:ea typeface="微软雅黑" panose="020B0503020204020204" pitchFamily="34" charset="-122"/>
              </a:rPr>
              <a:t>正交分量</a:t>
            </a:r>
            <a:r>
              <a:rPr lang="zh-CN" altLang="en-US" sz="2000" dirty="0">
                <a:latin typeface="微软雅黑" panose="020B0503020204020204" pitchFamily="34" charset="-122"/>
                <a:ea typeface="微软雅黑" panose="020B0503020204020204" pitchFamily="34" charset="-122"/>
              </a:rPr>
              <a:t>合成的信号，它们的振幅分别为</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b</a:t>
            </a:r>
            <a:r>
              <a:rPr lang="en-US" altLang="zh-CN" sz="2000" baseline="-25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，并且</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k</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+b</a:t>
            </a:r>
            <a:r>
              <a:rPr lang="en-US" altLang="zh-CN" sz="2000" baseline="-25000" dirty="0">
                <a:latin typeface="微软雅黑" panose="020B0503020204020204" pitchFamily="34" charset="-122"/>
                <a:ea typeface="微软雅黑" panose="020B0503020204020204" pitchFamily="34" charset="-122"/>
              </a:rPr>
              <a:t>k</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。也就是</a:t>
            </a:r>
            <a:r>
              <a:rPr lang="en-US" altLang="zh-CN" sz="2000" dirty="0">
                <a:latin typeface="微软雅黑" panose="020B0503020204020204" pitchFamily="34" charset="-122"/>
                <a:ea typeface="微软雅黑" panose="020B0503020204020204" pitchFamily="34" charset="-122"/>
              </a:rPr>
              <a:t>MPSK</a:t>
            </a:r>
            <a:r>
              <a:rPr lang="zh-CN" altLang="en-US" sz="2000" dirty="0">
                <a:latin typeface="微软雅黑" panose="020B0503020204020204" pitchFamily="34" charset="-122"/>
                <a:ea typeface="微软雅黑" panose="020B0503020204020204" pitchFamily="34" charset="-122"/>
              </a:rPr>
              <a:t>信号码元可看做是</a:t>
            </a:r>
            <a:r>
              <a:rPr lang="zh-CN" altLang="en-US" sz="2000" b="1" dirty="0">
                <a:solidFill>
                  <a:srgbClr val="FF0000"/>
                </a:solidFill>
                <a:latin typeface="微软雅黑" panose="020B0503020204020204" pitchFamily="34" charset="-122"/>
                <a:ea typeface="微软雅黑" panose="020B0503020204020204" pitchFamily="34" charset="-122"/>
              </a:rPr>
              <a:t>特定的</a:t>
            </a:r>
            <a:r>
              <a:rPr lang="en-US" altLang="zh-CN" sz="2000" dirty="0">
                <a:latin typeface="微软雅黑" panose="020B0503020204020204" pitchFamily="34" charset="-122"/>
                <a:ea typeface="微软雅黑" panose="020B0503020204020204" pitchFamily="34" charset="-122"/>
              </a:rPr>
              <a:t>MASK</a:t>
            </a:r>
            <a:r>
              <a:rPr lang="zh-CN" altLang="en-US" sz="2000" dirty="0">
                <a:latin typeface="微软雅黑" panose="020B0503020204020204" pitchFamily="34" charset="-122"/>
                <a:ea typeface="微软雅黑" panose="020B0503020204020204" pitchFamily="34" charset="-122"/>
              </a:rPr>
              <a:t>信号码元之和。因此，</a:t>
            </a:r>
            <a:r>
              <a:rPr lang="en-US" altLang="zh-CN" sz="2000" b="1" dirty="0">
                <a:solidFill>
                  <a:srgbClr val="0000FF"/>
                </a:solidFill>
                <a:latin typeface="微软雅黑" panose="020B0503020204020204" pitchFamily="34" charset="-122"/>
                <a:ea typeface="微软雅黑" panose="020B0503020204020204" pitchFamily="34" charset="-122"/>
              </a:rPr>
              <a:t>MPSK</a:t>
            </a:r>
            <a:r>
              <a:rPr lang="zh-CN" altLang="en-US" sz="2000" b="1" dirty="0">
                <a:solidFill>
                  <a:srgbClr val="0000FF"/>
                </a:solidFill>
                <a:latin typeface="微软雅黑" panose="020B0503020204020204" pitchFamily="34" charset="-122"/>
                <a:ea typeface="微软雅黑" panose="020B0503020204020204" pitchFamily="34" charset="-122"/>
              </a:rPr>
              <a:t>信号的带宽和</a:t>
            </a:r>
            <a:r>
              <a:rPr lang="en-US" altLang="zh-CN" sz="2000" b="1" dirty="0">
                <a:solidFill>
                  <a:srgbClr val="0000FF"/>
                </a:solidFill>
                <a:latin typeface="微软雅黑" panose="020B0503020204020204" pitchFamily="34" charset="-122"/>
                <a:ea typeface="微软雅黑" panose="020B0503020204020204" pitchFamily="34" charset="-122"/>
              </a:rPr>
              <a:t>MASK</a:t>
            </a:r>
            <a:r>
              <a:rPr lang="zh-CN" altLang="en-US" sz="2000" b="1" dirty="0">
                <a:solidFill>
                  <a:srgbClr val="0000FF"/>
                </a:solidFill>
                <a:latin typeface="微软雅黑" panose="020B0503020204020204" pitchFamily="34" charset="-122"/>
                <a:ea typeface="微软雅黑" panose="020B0503020204020204" pitchFamily="34" charset="-122"/>
              </a:rPr>
              <a:t>时的相同</a:t>
            </a:r>
            <a:endParaRPr lang="zh-CN" altLang="en-US" sz="2000" b="1" dirty="0">
              <a:solidFill>
                <a:srgbClr val="0000FF"/>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实际中，</a:t>
            </a:r>
            <a:r>
              <a:rPr lang="en-US" altLang="zh-CN" sz="2000" dirty="0">
                <a:latin typeface="微软雅黑" panose="020B0503020204020204" pitchFamily="34" charset="-122"/>
                <a:ea typeface="微软雅黑" panose="020B0503020204020204" pitchFamily="34" charset="-122"/>
              </a:rPr>
              <a:t>MPSK</a:t>
            </a:r>
            <a:r>
              <a:rPr lang="zh-CN" altLang="en-US" sz="2000" dirty="0">
                <a:latin typeface="微软雅黑" panose="020B0503020204020204" pitchFamily="34" charset="-122"/>
                <a:ea typeface="微软雅黑" panose="020B0503020204020204" pitchFamily="34" charset="-122"/>
              </a:rPr>
              <a:t>系统中使用的最广泛的是四相制和八相制。四相制分为</a:t>
            </a:r>
            <a:r>
              <a:rPr lang="zh-CN" altLang="en-US" sz="2000" b="1" dirty="0">
                <a:solidFill>
                  <a:schemeClr val="tx2"/>
                </a:solidFill>
                <a:latin typeface="微软雅黑" panose="020B0503020204020204" pitchFamily="34" charset="-122"/>
                <a:ea typeface="微软雅黑" panose="020B0503020204020204" pitchFamily="34" charset="-122"/>
              </a:rPr>
              <a:t>四相绝对移相调制</a:t>
            </a:r>
            <a:r>
              <a:rPr lang="en-US" altLang="zh-CN" sz="2000" dirty="0">
                <a:latin typeface="微软雅黑" panose="020B0503020204020204" pitchFamily="34" charset="-122"/>
                <a:ea typeface="微软雅黑" panose="020B0503020204020204" pitchFamily="34" charset="-122"/>
              </a:rPr>
              <a:t>(4PSK</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QPSK)</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chemeClr val="tx2"/>
                </a:solidFill>
                <a:latin typeface="微软雅黑" panose="020B0503020204020204" pitchFamily="34" charset="-122"/>
                <a:ea typeface="微软雅黑" panose="020B0503020204020204" pitchFamily="34" charset="-122"/>
              </a:rPr>
              <a:t>四相相对移相调制</a:t>
            </a:r>
            <a:r>
              <a:rPr lang="en-US" altLang="zh-CN" sz="2000" dirty="0">
                <a:latin typeface="微软雅黑" panose="020B0503020204020204" pitchFamily="34" charset="-122"/>
                <a:ea typeface="微软雅黑" panose="020B0503020204020204" pitchFamily="34" charset="-122"/>
              </a:rPr>
              <a:t>(4DPSK</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QDPSK)</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p:cNvSpPr>
          <p:nvPr>
            <p:ph type="title"/>
          </p:nvPr>
        </p:nvSpPr>
        <p:spPr>
          <a:xfrm>
            <a:off x="1404938" y="611188"/>
            <a:ext cx="4175125" cy="576262"/>
          </a:xfrm>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二 正交相移键控</a:t>
            </a:r>
            <a:r>
              <a:rPr lang="en-US" altLang="zh-CN" sz="2800" dirty="0">
                <a:latin typeface="微软雅黑" panose="020B0503020204020204" pitchFamily="34" charset="-122"/>
                <a:ea typeface="微软雅黑" panose="020B0503020204020204" pitchFamily="34" charset="-122"/>
              </a:rPr>
              <a:t>(QPSK)</a:t>
            </a:r>
            <a:endParaRPr lang="en-US" altLang="zh-CN" sz="2800" dirty="0">
              <a:latin typeface="微软雅黑" panose="020B0503020204020204" pitchFamily="34" charset="-122"/>
              <a:ea typeface="微软雅黑" panose="020B0503020204020204" pitchFamily="34" charset="-122"/>
            </a:endParaRPr>
          </a:p>
        </p:txBody>
      </p:sp>
      <p:sp>
        <p:nvSpPr>
          <p:cNvPr id="130051" name="Rectangle 3"/>
          <p:cNvSpPr>
            <a:spLocks noGrp="1"/>
          </p:cNvSpPr>
          <p:nvPr>
            <p:ph type="body" sz="half" idx="1"/>
          </p:nvPr>
        </p:nvSpPr>
        <p:spPr>
          <a:xfrm>
            <a:off x="323850" y="1403350"/>
            <a:ext cx="5105400" cy="2376488"/>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0" marR="0" lvl="0" indent="-342900" algn="l" defTabSz="0" rtl="0" eaLnBrk="1" fontAlgn="base" latinLnBrk="0" hangingPunct="1">
              <a:lnSpc>
                <a:spcPct val="130000"/>
              </a:lnSpc>
              <a:spcBef>
                <a:spcPts val="100"/>
              </a:spcBef>
              <a:spcAft>
                <a:spcPct val="0"/>
              </a:spcAft>
              <a:buClrTx/>
              <a:buSzTx/>
              <a:buFontTx/>
              <a:buNone/>
              <a:tabLst>
                <a:tab pos="7445375" algn="l"/>
              </a:tabLst>
              <a:defRPr/>
            </a:pPr>
            <a:r>
              <a:rPr kumimoji="0" lang="zh-CN" altLang="en-US" sz="2800" b="1" i="0" u="none" strike="noStrike" kern="1200" cap="none" spc="0" normalizeH="0" baseline="0" noProof="1">
                <a:ln>
                  <a:noFill/>
                </a:ln>
                <a:solidFill>
                  <a:srgbClr val="0000FF"/>
                </a:solidFill>
                <a:effectLst/>
                <a:uLnTx/>
                <a:uFillTx/>
                <a:latin typeface="微软雅黑" panose="020B0503020204020204" pitchFamily="34" charset="-122"/>
                <a:ea typeface="微软雅黑" panose="020B0503020204020204" pitchFamily="34" charset="-122"/>
                <a:cs typeface="+mn-cs"/>
              </a:rPr>
              <a:t>1) 编码原理</a:t>
            </a:r>
            <a:endParaRPr kumimoji="0" lang="zh-CN" altLang="en-US" sz="2800" b="1" i="0" u="none" strike="noStrike" kern="1200" cap="none" spc="0" normalizeH="0" baseline="0" noProof="1">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l" defTabSz="0" rtl="0" eaLnBrk="1" fontAlgn="base" latinLnBrk="0" hangingPunct="1">
              <a:lnSpc>
                <a:spcPct val="130000"/>
              </a:lnSpc>
              <a:spcBef>
                <a:spcPts val="100"/>
              </a:spcBef>
              <a:spcAft>
                <a:spcPct val="0"/>
              </a:spcAft>
              <a:buClrTx/>
              <a:buSzTx/>
              <a:buFontTx/>
              <a:buNone/>
              <a:tabLst>
                <a:tab pos="7445375" algn="l"/>
              </a:tabLst>
              <a:defRPr/>
            </a:pP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组成</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双比特码元的前一信息比特用</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表示，后一信息比特用</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表示。双比特码元中两个信息比特</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通常是按格雷码</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即反射码</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排列的，它与载波相位的关系如表所示：</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143364" name="表格 143363"/>
          <p:cNvGraphicFramePr/>
          <p:nvPr/>
        </p:nvGraphicFramePr>
        <p:xfrm>
          <a:off x="5437188" y="1403350"/>
          <a:ext cx="3635375" cy="5410200"/>
        </p:xfrm>
        <a:graphic>
          <a:graphicData uri="http://schemas.openxmlformats.org/drawingml/2006/table">
            <a:tbl>
              <a:tblPr/>
              <a:tblGrid>
                <a:gridCol w="709613"/>
                <a:gridCol w="1511300"/>
                <a:gridCol w="1414462"/>
              </a:tblGrid>
              <a:tr h="3778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Font typeface="Arial" panose="020B0604020202020204" pitchFamily="34" charset="0"/>
                        <a:buNone/>
                      </a:pPr>
                      <a:r>
                        <a:rPr lang="zh-CN" altLang="en-US" sz="1600" b="1" dirty="0">
                          <a:latin typeface="Comic Sans MS" panose="030F0702030302020204" pitchFamily="66" charset="0"/>
                          <a:ea typeface="微软雅黑" panose="020B0503020204020204" pitchFamily="34" charset="-122"/>
                        </a:rPr>
                        <a:t>序号</a:t>
                      </a:r>
                      <a:endParaRPr lang="zh-CN" altLang="en-US" sz="1600" b="1" dirty="0">
                        <a:latin typeface="Comic Sans MS" panose="030F0702030302020204" pitchFamily="66" charset="0"/>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6B4B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zh-CN" altLang="en-US" sz="1600" b="1" dirty="0">
                          <a:latin typeface="Comic Sans MS" panose="030F0702030302020204" pitchFamily="66" charset="0"/>
                          <a:ea typeface="微软雅黑" panose="020B0503020204020204" pitchFamily="34" charset="-122"/>
                        </a:rPr>
                        <a:t>格雷码</a:t>
                      </a:r>
                      <a:endParaRPr lang="zh-CN" altLang="en-US" sz="1600" b="1" dirty="0">
                        <a:latin typeface="Comic Sans MS" panose="030F0702030302020204" pitchFamily="66" charset="0"/>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6B4B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Font typeface="Arial" panose="020B0604020202020204" pitchFamily="34" charset="0"/>
                        <a:buNone/>
                      </a:pPr>
                      <a:r>
                        <a:rPr lang="zh-CN" altLang="en-US" sz="1600" b="1" dirty="0">
                          <a:latin typeface="Comic Sans MS" panose="030F0702030302020204" pitchFamily="66" charset="0"/>
                          <a:ea typeface="微软雅黑" panose="020B0503020204020204" pitchFamily="34" charset="-122"/>
                        </a:rPr>
                        <a:t>二进制码</a:t>
                      </a:r>
                      <a:endParaRPr lang="zh-CN" altLang="en-US" sz="1600" b="1" dirty="0">
                        <a:latin typeface="Comic Sans MS" panose="030F0702030302020204" pitchFamily="66" charset="0"/>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6B4B0"/>
                    </a:solidFill>
                  </a:tcPr>
                </a:tc>
              </a:tr>
              <a:tr h="12652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2</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3</a:t>
                      </a:r>
                      <a:endParaRPr lang="en-US" altLang="x-none" sz="1600" b="1"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6B4B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a:t>
                      </a:r>
                      <a:r>
                        <a:rPr lang="en-US" altLang="x-none" sz="1600" b="1" dirty="0">
                          <a:solidFill>
                            <a:srgbClr val="FF0000"/>
                          </a:solidFill>
                          <a:latin typeface="微软雅黑" panose="020B0503020204020204" pitchFamily="34" charset="-122"/>
                          <a:ea typeface="微软雅黑" panose="020B0503020204020204" pitchFamily="34" charset="-122"/>
                        </a:rPr>
                        <a:t>0</a:t>
                      </a:r>
                      <a:r>
                        <a:rPr lang="zh-CN" altLang="en-US" sz="1600" b="1" dirty="0">
                          <a:solidFill>
                            <a:srgbClr val="FF0000"/>
                          </a:solidFill>
                          <a:latin typeface="微软雅黑" panose="020B0503020204020204" pitchFamily="34" charset="-122"/>
                          <a:ea typeface="微软雅黑" panose="020B0503020204020204" pitchFamily="34" charset="-122"/>
                        </a:rPr>
                        <a:t> </a:t>
                      </a:r>
                      <a:r>
                        <a:rPr lang="en-US" altLang="x-none" sz="1600" b="1" dirty="0">
                          <a:solidFill>
                            <a:srgbClr val="FF0000"/>
                          </a:solidFill>
                          <a:latin typeface="微软雅黑" panose="020B0503020204020204" pitchFamily="34" charset="-122"/>
                          <a:ea typeface="微软雅黑" panose="020B0503020204020204" pitchFamily="34" charset="-122"/>
                        </a:rPr>
                        <a:t> 0</a:t>
                      </a:r>
                      <a:endParaRPr lang="en-US" altLang="x-none" sz="1600" b="1" dirty="0">
                        <a:solidFill>
                          <a:srgbClr val="FF0000"/>
                        </a:solidFill>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a:t>
                      </a:r>
                      <a:r>
                        <a:rPr lang="en-US" altLang="x-none" sz="1600" b="1" dirty="0">
                          <a:solidFill>
                            <a:srgbClr val="FF0000"/>
                          </a:solidFill>
                          <a:latin typeface="微软雅黑" panose="020B0503020204020204" pitchFamily="34" charset="-122"/>
                          <a:ea typeface="微软雅黑" panose="020B0503020204020204" pitchFamily="34" charset="-122"/>
                        </a:rPr>
                        <a:t>0</a:t>
                      </a:r>
                      <a:r>
                        <a:rPr lang="zh-CN" altLang="en-US" sz="1600" b="1" dirty="0">
                          <a:solidFill>
                            <a:srgbClr val="FF0000"/>
                          </a:solidFill>
                          <a:latin typeface="微软雅黑" panose="020B0503020204020204" pitchFamily="34" charset="-122"/>
                          <a:ea typeface="微软雅黑" panose="020B0503020204020204" pitchFamily="34" charset="-122"/>
                        </a:rPr>
                        <a:t> </a:t>
                      </a:r>
                      <a:r>
                        <a:rPr lang="en-US" altLang="x-none" sz="1600" b="1" dirty="0">
                          <a:solidFill>
                            <a:srgbClr val="FF0000"/>
                          </a:solidFill>
                          <a:latin typeface="微软雅黑" panose="020B0503020204020204" pitchFamily="34" charset="-122"/>
                          <a:ea typeface="微软雅黑" panose="020B0503020204020204" pitchFamily="34" charset="-122"/>
                        </a:rPr>
                        <a:t> 1</a:t>
                      </a:r>
                      <a:endParaRPr lang="en-US" altLang="x-none" sz="1600" b="1" dirty="0">
                        <a:solidFill>
                          <a:srgbClr val="FF0000"/>
                        </a:solidFill>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solidFill>
                            <a:srgbClr val="FF0000"/>
                          </a:solidFill>
                          <a:latin typeface="微软雅黑" panose="020B0503020204020204" pitchFamily="34" charset="-122"/>
                          <a:ea typeface="微软雅黑" panose="020B0503020204020204" pitchFamily="34" charset="-122"/>
                        </a:rPr>
                        <a:t>1 </a:t>
                      </a:r>
                      <a:r>
                        <a:rPr lang="zh-CN" altLang="en-US" sz="1600" b="1" dirty="0">
                          <a:solidFill>
                            <a:srgbClr val="FF0000"/>
                          </a:solidFill>
                          <a:latin typeface="微软雅黑" panose="020B0503020204020204" pitchFamily="34" charset="-122"/>
                          <a:ea typeface="微软雅黑" panose="020B0503020204020204" pitchFamily="34" charset="-122"/>
                        </a:rPr>
                        <a:t> </a:t>
                      </a:r>
                      <a:r>
                        <a:rPr lang="en-US" altLang="x-none" sz="1600" b="1" dirty="0">
                          <a:solidFill>
                            <a:srgbClr val="FF0000"/>
                          </a:solidFill>
                          <a:latin typeface="微软雅黑" panose="020B0503020204020204" pitchFamily="34" charset="-122"/>
                          <a:ea typeface="微软雅黑" panose="020B0503020204020204" pitchFamily="34" charset="-122"/>
                        </a:rPr>
                        <a:t>1</a:t>
                      </a:r>
                      <a:endParaRPr lang="en-US" altLang="x-none" sz="1600" b="1" dirty="0">
                        <a:solidFill>
                          <a:srgbClr val="FF0000"/>
                        </a:solidFill>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a:t>
                      </a:r>
                      <a:r>
                        <a:rPr lang="en-US" altLang="x-none" sz="1600" b="1" dirty="0">
                          <a:solidFill>
                            <a:srgbClr val="FF0000"/>
                          </a:solidFill>
                          <a:latin typeface="微软雅黑" panose="020B0503020204020204" pitchFamily="34" charset="-122"/>
                          <a:ea typeface="微软雅黑" panose="020B0503020204020204" pitchFamily="34" charset="-122"/>
                        </a:rPr>
                        <a:t>1 </a:t>
                      </a:r>
                      <a:r>
                        <a:rPr lang="zh-CN" altLang="en-US" sz="1600" b="1" dirty="0">
                          <a:solidFill>
                            <a:srgbClr val="FF0000"/>
                          </a:solidFill>
                          <a:latin typeface="微软雅黑" panose="020B0503020204020204" pitchFamily="34" charset="-122"/>
                          <a:ea typeface="微软雅黑" panose="020B0503020204020204" pitchFamily="34" charset="-122"/>
                        </a:rPr>
                        <a:t> </a:t>
                      </a:r>
                      <a:r>
                        <a:rPr lang="en-US" altLang="x-none" sz="1600" b="1" dirty="0">
                          <a:solidFill>
                            <a:srgbClr val="FF0000"/>
                          </a:solidFill>
                          <a:latin typeface="微软雅黑" panose="020B0503020204020204" pitchFamily="34" charset="-122"/>
                          <a:ea typeface="微软雅黑" panose="020B0503020204020204" pitchFamily="34" charset="-122"/>
                        </a:rPr>
                        <a:t>0</a:t>
                      </a:r>
                      <a:endParaRPr lang="en-US" altLang="x-none" sz="1600" b="1" dirty="0">
                        <a:solidFill>
                          <a:srgbClr val="FF0000"/>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6B4B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 </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endParaRPr lang="en-US" altLang="x-none" sz="1600"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6B4B0"/>
                    </a:solidFill>
                  </a:tcPr>
                </a:tc>
              </a:tr>
              <a:tr h="127158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4</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5</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6</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7</a:t>
                      </a:r>
                      <a:endParaRPr lang="en-US" altLang="x-none" sz="1600" b="1"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6B4B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endParaRPr lang="en-US" altLang="x-none" sz="1600"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6B4B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 </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endParaRPr lang="en-US" altLang="x-none" sz="1600"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B6B4B0"/>
                    </a:solidFill>
                  </a:tcPr>
                </a:tc>
              </a:tr>
              <a:tr h="24955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8</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9</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10</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11</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12</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13</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14</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15</a:t>
                      </a:r>
                      <a:endParaRPr lang="en-US" altLang="x-none" sz="1600" b="1" dirty="0">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6B4B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 </a:t>
                      </a:r>
                      <a:endParaRPr lang="en-US" altLang="x-none" sz="1600"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6B4B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0</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1</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 0</a:t>
                      </a:r>
                      <a:endParaRPr lang="en-US" altLang="x-none" sz="1600" b="1" dirty="0">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 </a:t>
                      </a:r>
                      <a:r>
                        <a:rPr lang="en-US" altLang="x-none" sz="1600" b="1" dirty="0">
                          <a:latin typeface="微软雅黑" panose="020B0503020204020204" pitchFamily="34" charset="-122"/>
                          <a:ea typeface="微软雅黑" panose="020B0503020204020204" pitchFamily="34" charset="-122"/>
                        </a:rPr>
                        <a:t>1</a:t>
                      </a:r>
                      <a:endParaRPr lang="en-US" altLang="x-none" sz="1600" b="1" dirty="0">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B6B4B0"/>
                    </a:solidFill>
                  </a:tcPr>
                </a:tc>
              </a:tr>
            </a:tbl>
          </a:graphicData>
        </a:graphic>
      </p:graphicFrame>
      <p:sp>
        <p:nvSpPr>
          <p:cNvPr id="143386" name="Line 63"/>
          <p:cNvSpPr/>
          <p:nvPr/>
        </p:nvSpPr>
        <p:spPr>
          <a:xfrm>
            <a:off x="6661150" y="1835150"/>
            <a:ext cx="0" cy="4816475"/>
          </a:xfrm>
          <a:prstGeom prst="line">
            <a:avLst/>
          </a:prstGeom>
          <a:ln w="9525" cap="flat" cmpd="sng">
            <a:solidFill>
              <a:srgbClr val="0000CC"/>
            </a:solidFill>
            <a:prstDash val="dash"/>
            <a:headEnd type="none" w="med" len="med"/>
            <a:tailEnd type="none" w="med" len="med"/>
          </a:ln>
        </p:spPr>
      </p:sp>
      <p:sp>
        <p:nvSpPr>
          <p:cNvPr id="143387" name="Line 64"/>
          <p:cNvSpPr/>
          <p:nvPr/>
        </p:nvSpPr>
        <p:spPr>
          <a:xfrm>
            <a:off x="6877050" y="1835150"/>
            <a:ext cx="0" cy="2432050"/>
          </a:xfrm>
          <a:prstGeom prst="line">
            <a:avLst/>
          </a:prstGeom>
          <a:ln w="9525" cap="flat" cmpd="sng">
            <a:solidFill>
              <a:srgbClr val="0000FF"/>
            </a:solidFill>
            <a:prstDash val="dash"/>
            <a:headEnd type="none" w="med" len="med"/>
            <a:tailEnd type="none" w="med" len="med"/>
          </a:ln>
        </p:spPr>
      </p:sp>
      <p:graphicFrame>
        <p:nvGraphicFramePr>
          <p:cNvPr id="143388" name="内容占位符 143387"/>
          <p:cNvGraphicFramePr/>
          <p:nvPr>
            <p:ph sz="half"/>
          </p:nvPr>
        </p:nvGraphicFramePr>
        <p:xfrm>
          <a:off x="541338" y="3779838"/>
          <a:ext cx="4714875" cy="2644775"/>
        </p:xfrm>
        <a:graphic>
          <a:graphicData uri="http://schemas.openxmlformats.org/drawingml/2006/table">
            <a:tbl>
              <a:tblPr/>
              <a:tblGrid>
                <a:gridCol w="1179513"/>
                <a:gridCol w="1106487"/>
                <a:gridCol w="1250950"/>
                <a:gridCol w="1177925"/>
              </a:tblGrid>
              <a:tr h="468313">
                <a:tc grid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双比特码元</a:t>
                      </a:r>
                      <a:endParaRPr lang="zh-CN" altLang="en-US" sz="2000" b="1" dirty="0">
                        <a:solidFill>
                          <a:schemeClr val="tx2"/>
                        </a:solidFill>
                        <a:latin typeface="Comic Sans MS" panose="030F0702030302020204" pitchFamily="66" charset="0"/>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l-GR" altLang="en-US" sz="2000" b="1" dirty="0">
                          <a:solidFill>
                            <a:schemeClr val="tx2"/>
                          </a:solidFill>
                          <a:latin typeface="微软雅黑" panose="020B0503020204020204" pitchFamily="34" charset="-122"/>
                          <a:ea typeface="微软雅黑" panose="020B0503020204020204" pitchFamily="34" charset="-122"/>
                        </a:rPr>
                        <a:t>φ</a:t>
                      </a:r>
                      <a:r>
                        <a:rPr lang="en-US" altLang="x-none" sz="2000" b="1" baseline="-25000" dirty="0">
                          <a:solidFill>
                            <a:schemeClr val="tx2"/>
                          </a:solidFill>
                          <a:latin typeface="微软雅黑" panose="020B0503020204020204" pitchFamily="34" charset="-122"/>
                          <a:ea typeface="微软雅黑" panose="020B0503020204020204" pitchFamily="34" charset="-122"/>
                        </a:rPr>
                        <a:t>n</a:t>
                      </a:r>
                      <a:endParaRPr lang="el-GR" altLang="en-US" sz="2000" b="1" baseline="-25000"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0641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a</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b</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A</a:t>
                      </a:r>
                      <a:r>
                        <a:rPr lang="zh-CN" altLang="en-US" sz="2000" b="1" dirty="0">
                          <a:solidFill>
                            <a:schemeClr val="tx2"/>
                          </a:solidFill>
                          <a:latin typeface="微软雅黑" panose="020B0503020204020204" pitchFamily="34" charset="-122"/>
                          <a:ea typeface="微软雅黑" panose="020B0503020204020204" pitchFamily="34" charset="-122"/>
                        </a:rPr>
                        <a:t>方式</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B</a:t>
                      </a:r>
                      <a:r>
                        <a:rPr lang="zh-CN" altLang="en-US" sz="2000" b="1" dirty="0">
                          <a:solidFill>
                            <a:schemeClr val="tx2"/>
                          </a:solidFill>
                          <a:latin typeface="微软雅黑" panose="020B0503020204020204" pitchFamily="34" charset="-122"/>
                          <a:ea typeface="微软雅黑" panose="020B0503020204020204" pitchFamily="34" charset="-122"/>
                        </a:rPr>
                        <a:t>方式</a:t>
                      </a:r>
                      <a:endParaRPr lang="zh-CN" altLang="en-US"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r>
              <a:tr h="41751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0</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0</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90°</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225 °</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r>
              <a:tr h="41751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1</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0</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180 °</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315 °</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r>
              <a:tr h="41751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1</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1</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270 °</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45 °</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5CED1"/>
                    </a:solidFill>
                  </a:tcPr>
                </a:tc>
              </a:tr>
              <a:tr h="41751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0</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95CED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1</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95CED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0 °</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95CED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135 °</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95CED1"/>
                    </a:solidFill>
                  </a:tcPr>
                </a:tc>
              </a:tr>
            </a:tbl>
          </a:graphicData>
        </a:graphic>
      </p:graphicFrame>
      <p:sp>
        <p:nvSpPr>
          <p:cNvPr id="143423" name="AutoShape 159"/>
          <p:cNvSpPr/>
          <p:nvPr/>
        </p:nvSpPr>
        <p:spPr>
          <a:xfrm>
            <a:off x="5857875" y="-9525"/>
            <a:ext cx="3214688" cy="1096963"/>
          </a:xfrm>
          <a:prstGeom prst="wedgeRoundRectCallout">
            <a:avLst>
              <a:gd name="adj1" fmla="val -6537"/>
              <a:gd name="adj2" fmla="val 76046"/>
              <a:gd name="adj3" fmla="val 16667"/>
            </a:avLst>
          </a:prstGeom>
          <a:solidFill>
            <a:schemeClr val="accent1"/>
          </a:solidFill>
          <a:ln w="9525" cap="flat" cmpd="sng">
            <a:solidFill>
              <a:schemeClr val="tx1"/>
            </a:solidFill>
            <a:prstDash val="solid"/>
            <a:miter/>
            <a:headEnd type="none" w="med" len="med"/>
            <a:tailEnd type="none" w="med" len="med"/>
          </a:ln>
        </p:spPr>
        <p:txBody>
          <a:bodyPr/>
          <a:p>
            <a:pPr>
              <a:buFont typeface="Arial" panose="020B0604020202020204" pitchFamily="34" charset="0"/>
              <a:buNone/>
            </a:pPr>
            <a:r>
              <a:rPr lang="zh-CN" altLang="en-US" sz="2000" dirty="0">
                <a:solidFill>
                  <a:srgbClr val="0000FF"/>
                </a:solidFill>
                <a:latin typeface="微软雅黑" panose="020B0503020204020204" pitchFamily="34" charset="-122"/>
                <a:ea typeface="微软雅黑" panose="020B0503020204020204" pitchFamily="34" charset="-122"/>
              </a:rPr>
              <a:t>格雷</a:t>
            </a:r>
            <a:r>
              <a:rPr lang="en-US" altLang="zh-CN" sz="2000" dirty="0">
                <a:solidFill>
                  <a:srgbClr val="0000FF"/>
                </a:solidFill>
                <a:latin typeface="微软雅黑" panose="020B0503020204020204" pitchFamily="34" charset="-122"/>
                <a:ea typeface="微软雅黑" panose="020B0503020204020204" pitchFamily="34" charset="-122"/>
              </a:rPr>
              <a:t>(Gray)</a:t>
            </a:r>
            <a:r>
              <a:rPr lang="zh-CN" altLang="en-US" sz="2000" dirty="0">
                <a:solidFill>
                  <a:srgbClr val="0000FF"/>
                </a:solidFill>
                <a:latin typeface="微软雅黑" panose="020B0503020204020204" pitchFamily="34" charset="-122"/>
                <a:ea typeface="微软雅黑" panose="020B0503020204020204" pitchFamily="34" charset="-122"/>
              </a:rPr>
              <a:t>码规律：相邻</a:t>
            </a:r>
            <a:r>
              <a:rPr lang="el-GR" altLang="en-US" sz="2000"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φ</a:t>
            </a:r>
            <a:r>
              <a:rPr lang="en-US" altLang="zh-CN" sz="2000" baseline="-25000" dirty="0">
                <a:solidFill>
                  <a:srgbClr val="0000FF"/>
                </a:solidFill>
                <a:latin typeface="微软雅黑" panose="020B0503020204020204" pitchFamily="34" charset="-122"/>
                <a:ea typeface="微软雅黑" panose="020B0503020204020204" pitchFamily="34" charset="-122"/>
              </a:rPr>
              <a:t>n</a:t>
            </a:r>
            <a:r>
              <a:rPr lang="zh-CN" altLang="en-US" sz="2000" dirty="0">
                <a:solidFill>
                  <a:srgbClr val="0000FF"/>
                </a:solidFill>
                <a:latin typeface="微软雅黑" panose="020B0503020204020204" pitchFamily="34" charset="-122"/>
                <a:ea typeface="微软雅黑" panose="020B0503020204020204" pitchFamily="34" charset="-122"/>
              </a:rPr>
              <a:t>之间仅差</a:t>
            </a:r>
            <a:r>
              <a:rPr lang="en-US" altLang="zh-CN" sz="2000" dirty="0">
                <a:solidFill>
                  <a:srgbClr val="0000FF"/>
                </a:solidFill>
                <a:latin typeface="微软雅黑" panose="020B0503020204020204" pitchFamily="34" charset="-122"/>
                <a:ea typeface="微软雅黑" panose="020B0503020204020204" pitchFamily="34" charset="-122"/>
              </a:rPr>
              <a:t>1</a:t>
            </a:r>
            <a:r>
              <a:rPr lang="zh-CN" altLang="en-US" sz="2000" dirty="0">
                <a:solidFill>
                  <a:srgbClr val="0000FF"/>
                </a:solidFill>
                <a:latin typeface="微软雅黑" panose="020B0503020204020204" pitchFamily="34" charset="-122"/>
                <a:ea typeface="微软雅黑" panose="020B0503020204020204" pitchFamily="34" charset="-122"/>
              </a:rPr>
              <a:t>比特</a:t>
            </a:r>
            <a:endParaRPr lang="zh-CN" altLang="en-US" sz="2000" dirty="0">
              <a:solidFill>
                <a:srgbClr val="0000FF"/>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2000" dirty="0">
                <a:solidFill>
                  <a:srgbClr val="0000FF"/>
                </a:solidFill>
                <a:latin typeface="微软雅黑" panose="020B0503020204020204" pitchFamily="34" charset="-122"/>
                <a:ea typeface="微软雅黑" panose="020B0503020204020204" pitchFamily="34" charset="-122"/>
              </a:rPr>
              <a:t>格雷码优点：误比特率小</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additive="base">
                                        <p:cTn id="7" dur="500" fill="hold"/>
                                        <p:tgtEl>
                                          <p:spTgt spid="143364"/>
                                        </p:tgtEl>
                                        <p:attrNameLst>
                                          <p:attrName>ppt_x</p:attrName>
                                        </p:attrNameLst>
                                      </p:cBhvr>
                                      <p:tavLst>
                                        <p:tav tm="0">
                                          <p:val>
                                            <p:strVal val="1+#ppt_w/2"/>
                                          </p:val>
                                        </p:tav>
                                        <p:tav tm="100000">
                                          <p:val>
                                            <p:strVal val="#ppt_x"/>
                                          </p:val>
                                        </p:tav>
                                      </p:tavLst>
                                    </p:anim>
                                    <p:anim calcmode="lin" valueType="num">
                                      <p:cBhvr additive="base">
                                        <p:cTn id="8" dur="500" fill="hold"/>
                                        <p:tgtEl>
                                          <p:spTgt spid="1433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6" name="Rectangle 3"/>
          <p:cNvSpPr>
            <a:spLocks noGrp="1"/>
          </p:cNvSpPr>
          <p:nvPr>
            <p:ph type="body" sz="half"/>
          </p:nvPr>
        </p:nvSpPr>
        <p:spPr>
          <a:xfrm>
            <a:off x="795338" y="1633538"/>
            <a:ext cx="1654175" cy="503237"/>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marL="0" lvl="0" indent="0" eaLnBrk="1" hangingPunct="1">
              <a:buNone/>
            </a:pPr>
            <a:r>
              <a:rPr lang="zh-CN" altLang="en-US" sz="2000" dirty="0">
                <a:latin typeface="微软雅黑" panose="020B0503020204020204" pitchFamily="34" charset="-122"/>
                <a:ea typeface="微软雅黑" panose="020B0503020204020204" pitchFamily="34" charset="-122"/>
              </a:rPr>
              <a:t>矢量图：</a:t>
            </a:r>
            <a:endParaRPr lang="en-US" altLang="zh-CN" sz="2000" dirty="0">
              <a:latin typeface="微软雅黑" panose="020B0503020204020204" pitchFamily="34" charset="-122"/>
              <a:ea typeface="微软雅黑" panose="020B0503020204020204" pitchFamily="34" charset="-122"/>
            </a:endParaRPr>
          </a:p>
        </p:txBody>
      </p:sp>
      <p:graphicFrame>
        <p:nvGraphicFramePr>
          <p:cNvPr id="79874" name="Object 33"/>
          <p:cNvGraphicFramePr>
            <a:graphicFrameLocks noGrp="1"/>
          </p:cNvGraphicFramePr>
          <p:nvPr>
            <p:ph sz="half" idx="1"/>
          </p:nvPr>
        </p:nvGraphicFramePr>
        <p:xfrm>
          <a:off x="3132138" y="250825"/>
          <a:ext cx="5689600" cy="2493963"/>
        </p:xfrm>
        <a:graphic>
          <a:graphicData uri="http://schemas.openxmlformats.org/presentationml/2006/ole">
            <mc:AlternateContent xmlns:mc="http://schemas.openxmlformats.org/markup-compatibility/2006">
              <mc:Choice xmlns:v="urn:schemas-microsoft-com:vml" Requires="v">
                <p:oleObj spid="_x0000_s3306" name="" r:id="rId1" imgW="2640330" imgH="1017270" progId="Visio.Drawing.11">
                  <p:embed/>
                </p:oleObj>
              </mc:Choice>
              <mc:Fallback>
                <p:oleObj name="" r:id="rId1" imgW="2640330" imgH="1017270" progId="Visio.Drawing.11">
                  <p:embed/>
                  <p:pic>
                    <p:nvPicPr>
                      <p:cNvPr id="0" name="图片 3305"/>
                      <p:cNvPicPr/>
                      <p:nvPr/>
                    </p:nvPicPr>
                    <p:blipFill>
                      <a:blip r:embed="rId2"/>
                      <a:stretch>
                        <a:fillRect/>
                      </a:stretch>
                    </p:blipFill>
                    <p:spPr>
                      <a:xfrm>
                        <a:off x="3132138" y="250825"/>
                        <a:ext cx="5689600" cy="2493963"/>
                      </a:xfrm>
                      <a:prstGeom prst="rect">
                        <a:avLst/>
                      </a:prstGeom>
                      <a:solidFill>
                        <a:srgbClr val="CCFFFF"/>
                      </a:solidFill>
                      <a:ln>
                        <a:solidFill>
                          <a:schemeClr val="tx1"/>
                        </a:solidFill>
                        <a:miter/>
                      </a:ln>
                    </p:spPr>
                  </p:pic>
                </p:oleObj>
              </mc:Fallback>
            </mc:AlternateContent>
          </a:graphicData>
        </a:graphic>
      </p:graphicFrame>
      <p:sp>
        <p:nvSpPr>
          <p:cNvPr id="79877" name="Rectangle 36"/>
          <p:cNvSpPr/>
          <p:nvPr/>
        </p:nvSpPr>
        <p:spPr>
          <a:xfrm>
            <a:off x="2540000" y="6227763"/>
            <a:ext cx="3802063"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7.4.3-2</a:t>
            </a:r>
            <a:r>
              <a:rPr lang="zh-CN" altLang="en-US" sz="2000" b="1" dirty="0">
                <a:solidFill>
                  <a:schemeClr val="tx2"/>
                </a:solidFill>
                <a:latin typeface="微软雅黑" panose="020B0503020204020204" pitchFamily="34" charset="-122"/>
                <a:ea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rPr>
              <a:t>QPSK</a:t>
            </a:r>
            <a:r>
              <a:rPr lang="zh-CN" altLang="en-US" sz="2000" b="1" dirty="0">
                <a:solidFill>
                  <a:schemeClr val="tx2"/>
                </a:solidFill>
                <a:latin typeface="微软雅黑" panose="020B0503020204020204" pitchFamily="34" charset="-122"/>
                <a:ea typeface="微软雅黑" panose="020B0503020204020204" pitchFamily="34" charset="-122"/>
              </a:rPr>
              <a:t>信号的矢量图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79878" name="AutoShape 38"/>
          <p:cNvSpPr/>
          <p:nvPr/>
        </p:nvSpPr>
        <p:spPr>
          <a:xfrm>
            <a:off x="6229350" y="179388"/>
            <a:ext cx="1008063" cy="449262"/>
          </a:xfrm>
          <a:prstGeom prst="wedgeRoundRectCallout">
            <a:avLst>
              <a:gd name="adj1" fmla="val -69370"/>
              <a:gd name="adj2" fmla="val 161894"/>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en-US" altLang="zh-CN" sz="2000" b="1" dirty="0">
                <a:solidFill>
                  <a:schemeClr val="tx2"/>
                </a:solidFill>
                <a:latin typeface="Comic Sans MS" panose="030F0702030302020204" pitchFamily="66" charset="0"/>
              </a:rPr>
              <a:t>2PSK</a:t>
            </a:r>
            <a:endParaRPr lang="en-US" altLang="zh-CN" sz="2000" b="1" dirty="0">
              <a:solidFill>
                <a:schemeClr val="tx2"/>
              </a:solidFill>
              <a:latin typeface="Comic Sans MS" panose="030F0702030302020204" pitchFamily="66" charset="0"/>
            </a:endParaRPr>
          </a:p>
        </p:txBody>
      </p:sp>
      <p:grpSp>
        <p:nvGrpSpPr>
          <p:cNvPr id="79879" name="组合 32"/>
          <p:cNvGrpSpPr/>
          <p:nvPr/>
        </p:nvGrpSpPr>
        <p:grpSpPr>
          <a:xfrm>
            <a:off x="700088" y="3230563"/>
            <a:ext cx="7586662" cy="2886075"/>
            <a:chOff x="700088" y="3100389"/>
            <a:chExt cx="7586662" cy="2886074"/>
          </a:xfrm>
        </p:grpSpPr>
        <p:graphicFrame>
          <p:nvGraphicFramePr>
            <p:cNvPr id="79875" name="Object 4"/>
            <p:cNvGraphicFramePr/>
            <p:nvPr/>
          </p:nvGraphicFramePr>
          <p:xfrm>
            <a:off x="700088" y="3100389"/>
            <a:ext cx="7586662" cy="2886074"/>
          </p:xfrm>
          <a:graphic>
            <a:graphicData uri="http://schemas.openxmlformats.org/presentationml/2006/ole">
              <mc:AlternateContent xmlns:mc="http://schemas.openxmlformats.org/markup-compatibility/2006">
                <mc:Choice xmlns:v="urn:schemas-microsoft-com:vml" Requires="v">
                  <p:oleObj spid="_x0000_s3307" name="" r:id="rId3" imgW="3113405" imgH="1146175" progId="Visio.Drawing.11">
                    <p:embed/>
                  </p:oleObj>
                </mc:Choice>
                <mc:Fallback>
                  <p:oleObj name="" r:id="rId3" imgW="3113405" imgH="1146175" progId="Visio.Drawing.11">
                    <p:embed/>
                    <p:pic>
                      <p:nvPicPr>
                        <p:cNvPr id="0" name="图片 3306"/>
                        <p:cNvPicPr/>
                        <p:nvPr/>
                      </p:nvPicPr>
                      <p:blipFill>
                        <a:blip r:embed="rId4"/>
                        <a:stretch>
                          <a:fillRect/>
                        </a:stretch>
                      </p:blipFill>
                      <p:spPr>
                        <a:xfrm>
                          <a:off x="700088" y="3100389"/>
                          <a:ext cx="7586662" cy="2886074"/>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sp>
          <p:nvSpPr>
            <p:cNvPr id="79882" name="矩形 30"/>
            <p:cNvSpPr/>
            <p:nvPr/>
          </p:nvSpPr>
          <p:spPr>
            <a:xfrm>
              <a:off x="1046011" y="3334821"/>
              <a:ext cx="889987" cy="400110"/>
            </a:xfrm>
            <a:prstGeom prst="rect">
              <a:avLst/>
            </a:prstGeom>
            <a:noFill/>
            <a:ln w="9525">
              <a:noFill/>
            </a:ln>
          </p:spPr>
          <p:txBody>
            <a:bodyPr wrap="none">
              <a:spAutoFit/>
            </a:bodyPr>
            <a:p>
              <a:pPr algn="ctr"/>
              <a:r>
                <a:rPr lang="en-US" altLang="zh-CN" sz="2000" b="1" dirty="0">
                  <a:solidFill>
                    <a:srgbClr val="FF0000"/>
                  </a:solidFill>
                  <a:latin typeface="微软雅黑" panose="020B0503020204020204" pitchFamily="34" charset="-122"/>
                  <a:ea typeface="微软雅黑" panose="020B0503020204020204" pitchFamily="34" charset="-122"/>
                </a:rPr>
                <a:t>A</a:t>
              </a:r>
              <a:r>
                <a:rPr lang="zh-CN" altLang="en-US" sz="2000" b="1" dirty="0">
                  <a:solidFill>
                    <a:srgbClr val="FF0000"/>
                  </a:solidFill>
                  <a:latin typeface="微软雅黑" panose="020B0503020204020204" pitchFamily="34" charset="-122"/>
                  <a:ea typeface="微软雅黑" panose="020B0503020204020204" pitchFamily="34" charset="-122"/>
                </a:rPr>
                <a:t>方式</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79883" name="矩形 31"/>
            <p:cNvSpPr/>
            <p:nvPr/>
          </p:nvSpPr>
          <p:spPr>
            <a:xfrm>
              <a:off x="6018061" y="3377684"/>
              <a:ext cx="872355" cy="400110"/>
            </a:xfrm>
            <a:prstGeom prst="rect">
              <a:avLst/>
            </a:prstGeom>
            <a:noFill/>
            <a:ln w="9525">
              <a:noFill/>
            </a:ln>
          </p:spPr>
          <p:txBody>
            <a:bodyPr wrap="none">
              <a:spAutoFit/>
            </a:bodyPr>
            <a:p>
              <a:pPr algn="ctr"/>
              <a:r>
                <a:rPr lang="en-US" altLang="zh-CN" sz="2000" b="1" dirty="0">
                  <a:solidFill>
                    <a:srgbClr val="FF0000"/>
                  </a:solidFill>
                  <a:latin typeface="微软雅黑" panose="020B0503020204020204" pitchFamily="34" charset="-122"/>
                  <a:ea typeface="微软雅黑" panose="020B0503020204020204" pitchFamily="34" charset="-122"/>
                </a:rPr>
                <a:t>B</a:t>
              </a:r>
              <a:r>
                <a:rPr lang="zh-CN" altLang="en-US" sz="2000" b="1" dirty="0">
                  <a:solidFill>
                    <a:srgbClr val="FF0000"/>
                  </a:solidFill>
                  <a:latin typeface="微软雅黑" panose="020B0503020204020204" pitchFamily="34" charset="-122"/>
                  <a:ea typeface="微软雅黑" panose="020B0503020204020204" pitchFamily="34" charset="-122"/>
                </a:rPr>
                <a:t>方式</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sp>
        <p:nvSpPr>
          <p:cNvPr id="79880" name="AutoShape 38"/>
          <p:cNvSpPr/>
          <p:nvPr/>
        </p:nvSpPr>
        <p:spPr>
          <a:xfrm>
            <a:off x="4157663" y="4017963"/>
            <a:ext cx="1457325" cy="1111250"/>
          </a:xfrm>
          <a:prstGeom prst="wedgeRoundRectCallout">
            <a:avLst>
              <a:gd name="adj1" fmla="val 91412"/>
              <a:gd name="adj2" fmla="val -64394"/>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OQPSK</a:t>
            </a:r>
            <a:endParaRPr lang="en-US" altLang="zh-CN" sz="2000" b="1" dirty="0">
              <a:solidFill>
                <a:schemeClr val="tx2"/>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偏置正交相移键控</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79881" name="AutoShape 38"/>
          <p:cNvSpPr/>
          <p:nvPr/>
        </p:nvSpPr>
        <p:spPr>
          <a:xfrm>
            <a:off x="0" y="4929188"/>
            <a:ext cx="1457325" cy="1111250"/>
          </a:xfrm>
          <a:prstGeom prst="wedgeRoundRectCallout">
            <a:avLst>
              <a:gd name="adj1" fmla="val 91412"/>
              <a:gd name="adj2" fmla="val -64394"/>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QPSK</a:t>
            </a:r>
            <a:endParaRPr lang="en-US" altLang="zh-CN" sz="2000" b="1" dirty="0">
              <a:solidFill>
                <a:schemeClr val="tx2"/>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正交相移键控</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2"/>
          <p:cNvSpPr>
            <a:spLocks noGrp="1"/>
          </p:cNvSpPr>
          <p:nvPr>
            <p:ph type="title"/>
          </p:nvPr>
        </p:nvSpPr>
        <p:spPr>
          <a:xfrm>
            <a:off x="1404938" y="611188"/>
            <a:ext cx="2590800" cy="576262"/>
          </a:xfrm>
        </p:spPr>
        <p:txBody>
          <a:bodyPr vert="horz" wrap="square" lIns="91440" tIns="45720" rIns="91440" bIns="45720" anchor="b"/>
          <a:p>
            <a:pPr eaLnBrk="1" hangingPunct="1"/>
            <a:r>
              <a:rPr lang="en-US" altLang="zh-CN" sz="2800" dirty="0">
                <a:solidFill>
                  <a:srgbClr val="0000FF"/>
                </a:solidFill>
                <a:latin typeface="微软雅黑" panose="020B0503020204020204" pitchFamily="34" charset="-122"/>
                <a:ea typeface="微软雅黑" panose="020B0503020204020204" pitchFamily="34" charset="-122"/>
              </a:rPr>
              <a:t>2</a:t>
            </a:r>
            <a:r>
              <a:rPr lang="zh-CN" altLang="en-US" sz="2800" dirty="0">
                <a:solidFill>
                  <a:srgbClr val="0000FF"/>
                </a:solidFill>
                <a:latin typeface="微软雅黑" panose="020B0503020204020204" pitchFamily="34" charset="-122"/>
                <a:ea typeface="微软雅黑" panose="020B0503020204020204" pitchFamily="34" charset="-122"/>
              </a:rPr>
              <a:t>)</a:t>
            </a:r>
            <a:r>
              <a:rPr lang="en-US" altLang="zh-CN" sz="2800" dirty="0">
                <a:solidFill>
                  <a:srgbClr val="0000FF"/>
                </a:solidFill>
                <a:latin typeface="微软雅黑" panose="020B0503020204020204" pitchFamily="34" charset="-122"/>
                <a:ea typeface="微软雅黑" panose="020B0503020204020204" pitchFamily="34" charset="-122"/>
              </a:rPr>
              <a:t> </a:t>
            </a:r>
            <a:r>
              <a:rPr lang="zh-CN" altLang="en-US" sz="2800" dirty="0">
                <a:solidFill>
                  <a:srgbClr val="0000FF"/>
                </a:solidFill>
                <a:latin typeface="微软雅黑" panose="020B0503020204020204" pitchFamily="34" charset="-122"/>
                <a:ea typeface="微软雅黑" panose="020B0503020204020204" pitchFamily="34" charset="-122"/>
              </a:rPr>
              <a:t>调制方法</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144387" name="Rectangle 3"/>
          <p:cNvSpPr>
            <a:spLocks noGrp="1"/>
          </p:cNvSpPr>
          <p:nvPr>
            <p:ph type="body"/>
          </p:nvPr>
        </p:nvSpPr>
        <p:spPr>
          <a:xfrm>
            <a:off x="485775" y="1419225"/>
            <a:ext cx="5610225" cy="2052638"/>
          </a:xfrm>
        </p:spPr>
        <p:txBody>
          <a:bodyPr vert="horz" wrap="square" lIns="91440" tIns="45720" rIns="91440" bIns="45720" anchor="t"/>
          <a:p>
            <a:pPr marL="0" indent="0" eaLnBrk="1" hangingPunct="1">
              <a:lnSpc>
                <a:spcPct val="140000"/>
              </a:lnSpc>
              <a:buNone/>
            </a:pPr>
            <a:r>
              <a:rPr lang="en-US" altLang="zh-CN" sz="2800" b="1" dirty="0">
                <a:solidFill>
                  <a:schemeClr val="tx2"/>
                </a:solidFill>
                <a:latin typeface="微软雅黑" panose="020B0503020204020204" pitchFamily="34" charset="-122"/>
                <a:ea typeface="微软雅黑" panose="020B0503020204020204" pitchFamily="34" charset="-122"/>
              </a:rPr>
              <a:t>(1) </a:t>
            </a:r>
            <a:r>
              <a:rPr lang="zh-CN" altLang="en-US" sz="2800" b="1" dirty="0">
                <a:solidFill>
                  <a:schemeClr val="tx2"/>
                </a:solidFill>
                <a:latin typeface="微软雅黑" panose="020B0503020204020204" pitchFamily="34" charset="-122"/>
                <a:ea typeface="微软雅黑" panose="020B0503020204020204" pitchFamily="34" charset="-122"/>
              </a:rPr>
              <a:t>调相法</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ct val="140000"/>
              </a:lnSpc>
              <a:buNone/>
            </a:pPr>
            <a:r>
              <a:rPr lang="zh-CN" altLang="en-US" sz="2000" dirty="0">
                <a:latin typeface="微软雅黑" panose="020B0503020204020204" pitchFamily="34" charset="-122"/>
                <a:ea typeface="微软雅黑" panose="020B0503020204020204" pitchFamily="34" charset="-122"/>
              </a:rPr>
              <a:t>串</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并变换器将二进制序列分为速率减半的两个并行的双极性序列 </a:t>
            </a:r>
            <a:r>
              <a:rPr lang="en-US" altLang="zh-CN" sz="2000" dirty="0">
                <a:latin typeface="微软雅黑" panose="020B0503020204020204" pitchFamily="34" charset="-122"/>
                <a:ea typeface="微软雅黑" panose="020B0503020204020204" pitchFamily="34" charset="-122"/>
              </a:rPr>
              <a:t>I </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，然后分别对</a:t>
            </a:r>
            <a:r>
              <a:rPr lang="en-US" altLang="zh-CN" sz="2000" dirty="0">
                <a:latin typeface="微软雅黑" panose="020B0503020204020204" pitchFamily="34" charset="-122"/>
                <a:ea typeface="微软雅黑" panose="020B0503020204020204" pitchFamily="34" charset="-122"/>
              </a:rPr>
              <a:t>cosω</a:t>
            </a:r>
            <a:r>
              <a:rPr lang="en-US" altLang="zh-CN" sz="2000" baseline="-25000" dirty="0">
                <a:latin typeface="微软雅黑" panose="020B0503020204020204" pitchFamily="34" charset="-122"/>
                <a:ea typeface="微软雅黑" panose="020B0503020204020204" pitchFamily="34" charset="-122"/>
              </a:rPr>
              <a:t>c</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sinω</a:t>
            </a:r>
            <a:r>
              <a:rPr lang="en-US" altLang="zh-CN" sz="2000" baseline="-25000" dirty="0">
                <a:latin typeface="微软雅黑" panose="020B0503020204020204" pitchFamily="34" charset="-122"/>
                <a:ea typeface="微软雅黑" panose="020B0503020204020204" pitchFamily="34" charset="-122"/>
              </a:rPr>
              <a:t>c</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进行调制，相加后即可得到</a:t>
            </a:r>
            <a:r>
              <a:rPr lang="en-US" altLang="zh-CN" sz="2000" dirty="0">
                <a:latin typeface="微软雅黑" panose="020B0503020204020204" pitchFamily="34" charset="-122"/>
                <a:ea typeface="微软雅黑" panose="020B0503020204020204" pitchFamily="34" charset="-122"/>
              </a:rPr>
              <a:t>QPSK</a:t>
            </a:r>
            <a:r>
              <a:rPr lang="zh-CN" altLang="en-US" sz="2000" dirty="0">
                <a:latin typeface="微软雅黑" panose="020B0503020204020204" pitchFamily="34" charset="-122"/>
                <a:ea typeface="微软雅黑" panose="020B0503020204020204" pitchFamily="34" charset="-122"/>
              </a:rPr>
              <a:t>信号 </a:t>
            </a:r>
            <a:endParaRPr lang="zh-CN" altLang="en-US" sz="2000" dirty="0">
              <a:latin typeface="微软雅黑" panose="020B0503020204020204" pitchFamily="34" charset="-122"/>
              <a:ea typeface="微软雅黑" panose="020B0503020204020204" pitchFamily="34" charset="-122"/>
            </a:endParaRPr>
          </a:p>
        </p:txBody>
      </p:sp>
      <p:sp>
        <p:nvSpPr>
          <p:cNvPr id="144388" name="Text Box 32"/>
          <p:cNvSpPr txBox="1"/>
          <p:nvPr/>
        </p:nvSpPr>
        <p:spPr>
          <a:xfrm>
            <a:off x="2020888" y="6242050"/>
            <a:ext cx="4437062" cy="368300"/>
          </a:xfrm>
          <a:prstGeom prst="rect">
            <a:avLst/>
          </a:prstGeom>
          <a:noFill/>
          <a:ln w="9525">
            <a:noFill/>
          </a:ln>
        </p:spPr>
        <p:txBody>
          <a:bodyPr/>
          <a:p>
            <a:pPr algn="just">
              <a:buFont typeface="Arial" panose="020B0604020202020204" pitchFamily="34" charset="0"/>
              <a:buNone/>
            </a:pPr>
            <a:r>
              <a:rPr lang="zh-CN" altLang="en-US" sz="2000" b="1" dirty="0">
                <a:solidFill>
                  <a:srgbClr val="FF0000"/>
                </a:solidFill>
                <a:latin typeface="微软雅黑" panose="020B0503020204020204" pitchFamily="34" charset="-122"/>
                <a:ea typeface="微软雅黑" panose="020B0503020204020204" pitchFamily="34" charset="-122"/>
              </a:rPr>
              <a:t>图</a:t>
            </a:r>
            <a:r>
              <a:rPr lang="en-US" altLang="zh-CN" sz="2000" b="1" dirty="0">
                <a:solidFill>
                  <a:srgbClr val="FF0000"/>
                </a:solidFill>
                <a:latin typeface="微软雅黑" panose="020B0503020204020204" pitchFamily="34" charset="-122"/>
                <a:ea typeface="微软雅黑" panose="020B0503020204020204" pitchFamily="34" charset="-122"/>
              </a:rPr>
              <a:t>7.4.3-3 </a:t>
            </a:r>
            <a:r>
              <a:rPr lang="zh-CN" altLang="en-US" sz="2000" b="1" dirty="0">
                <a:solidFill>
                  <a:srgbClr val="FF0000"/>
                </a:solidFill>
                <a:latin typeface="微软雅黑" panose="020B0503020204020204" pitchFamily="34" charset="-122"/>
                <a:ea typeface="微软雅黑" panose="020B0503020204020204" pitchFamily="34" charset="-122"/>
              </a:rPr>
              <a:t>调相法产生</a:t>
            </a:r>
            <a:r>
              <a:rPr lang="en-US" altLang="zh-CN" sz="2000" b="1" dirty="0">
                <a:solidFill>
                  <a:srgbClr val="FF0000"/>
                </a:solidFill>
                <a:latin typeface="微软雅黑" panose="020B0503020204020204" pitchFamily="34" charset="-122"/>
                <a:ea typeface="微软雅黑" panose="020B0503020204020204" pitchFamily="34" charset="-122"/>
              </a:rPr>
              <a:t>QPSK</a:t>
            </a:r>
            <a:r>
              <a:rPr lang="zh-CN" altLang="en-US" sz="2000" b="1" dirty="0">
                <a:solidFill>
                  <a:srgbClr val="FF0000"/>
                </a:solidFill>
                <a:latin typeface="微软雅黑" panose="020B0503020204020204" pitchFamily="34" charset="-122"/>
                <a:ea typeface="微软雅黑" panose="020B0503020204020204" pitchFamily="34" charset="-122"/>
              </a:rPr>
              <a:t>信号</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nvGrpSpPr>
          <p:cNvPr id="144389" name="Group 56"/>
          <p:cNvGrpSpPr/>
          <p:nvPr/>
        </p:nvGrpSpPr>
        <p:grpSpPr>
          <a:xfrm>
            <a:off x="842963" y="3533775"/>
            <a:ext cx="7429500" cy="2695575"/>
            <a:chOff x="0" y="0"/>
            <a:chExt cx="4350" cy="1631"/>
          </a:xfrm>
        </p:grpSpPr>
        <p:sp>
          <p:nvSpPr>
            <p:cNvPr id="144406" name="Rectangle 5"/>
            <p:cNvSpPr/>
            <p:nvPr/>
          </p:nvSpPr>
          <p:spPr>
            <a:xfrm>
              <a:off x="25" y="43"/>
              <a:ext cx="4309" cy="1588"/>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endParaRPr lang="zh-CN" altLang="en-US" dirty="0">
                <a:latin typeface="微软雅黑" panose="020B0503020204020204" pitchFamily="34" charset="-122"/>
                <a:ea typeface="微软雅黑" panose="020B0503020204020204" pitchFamily="34" charset="-122"/>
              </a:endParaRPr>
            </a:p>
          </p:txBody>
        </p:sp>
        <p:sp>
          <p:nvSpPr>
            <p:cNvPr id="144407" name="Text Box 7"/>
            <p:cNvSpPr txBox="1"/>
            <p:nvPr/>
          </p:nvSpPr>
          <p:spPr>
            <a:xfrm>
              <a:off x="2177" y="1044"/>
              <a:ext cx="1951" cy="208"/>
            </a:xfrm>
            <a:prstGeom prst="rect">
              <a:avLst/>
            </a:prstGeom>
            <a:noFill/>
            <a:ln w="9525">
              <a:noFill/>
            </a:ln>
          </p:spPr>
          <p:txBody>
            <a:bodyPr/>
            <a:p>
              <a:pPr algn="just">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cos(</a:t>
              </a:r>
              <a:r>
                <a:rPr lang="en-US" altLang="zh-CN" sz="20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baseline="-25000" dirty="0">
                  <a:solidFill>
                    <a:srgbClr val="0000FF"/>
                  </a:solidFill>
                  <a:latin typeface="微软雅黑" panose="020B0503020204020204" pitchFamily="34" charset="-122"/>
                  <a:ea typeface="微软雅黑" panose="020B0503020204020204" pitchFamily="34" charset="-122"/>
                </a:rPr>
                <a:t>c</a:t>
              </a:r>
              <a:r>
                <a:rPr lang="en-US" altLang="zh-CN" sz="2000" b="1" dirty="0">
                  <a:solidFill>
                    <a:srgbClr val="0000FF"/>
                  </a:solidFill>
                  <a:latin typeface="微软雅黑" panose="020B0503020204020204" pitchFamily="34" charset="-122"/>
                  <a:ea typeface="微软雅黑" panose="020B0503020204020204" pitchFamily="34" charset="-122"/>
                </a:rPr>
                <a:t>t+</a:t>
              </a:r>
              <a:r>
                <a:rPr lang="en-US" altLang="zh-CN" sz="20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solidFill>
                    <a:srgbClr val="0000FF"/>
                  </a:solidFill>
                  <a:latin typeface="微软雅黑" panose="020B0503020204020204" pitchFamily="34" charset="-122"/>
                  <a:ea typeface="微软雅黑" panose="020B0503020204020204" pitchFamily="34" charset="-122"/>
                </a:rPr>
                <a:t>/2)=-sin</a:t>
              </a:r>
              <a:r>
                <a:rPr lang="en-US" altLang="zh-CN" sz="20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baseline="-25000" dirty="0">
                  <a:solidFill>
                    <a:srgbClr val="0000FF"/>
                  </a:solidFill>
                  <a:latin typeface="微软雅黑" panose="020B0503020204020204" pitchFamily="34" charset="-122"/>
                  <a:ea typeface="微软雅黑" panose="020B0503020204020204" pitchFamily="34" charset="-122"/>
                </a:rPr>
                <a:t>c</a:t>
              </a:r>
              <a:r>
                <a:rPr lang="en-US" altLang="zh-CN" sz="2000" b="1" dirty="0">
                  <a:solidFill>
                    <a:srgbClr val="0000FF"/>
                  </a:solidFill>
                  <a:latin typeface="微软雅黑" panose="020B0503020204020204" pitchFamily="34" charset="-122"/>
                  <a:ea typeface="微软雅黑" panose="020B0503020204020204" pitchFamily="34" charset="-122"/>
                </a:rPr>
                <a:t>t</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sp>
          <p:nvSpPr>
            <p:cNvPr id="144408" name="Text Box 9"/>
            <p:cNvSpPr txBox="1"/>
            <p:nvPr/>
          </p:nvSpPr>
          <p:spPr>
            <a:xfrm>
              <a:off x="1798" y="450"/>
              <a:ext cx="772" cy="255"/>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lnSpc>
                  <a:spcPct val="96000"/>
                </a:lnSpc>
                <a:buFont typeface="Arial" panose="020B0604020202020204" pitchFamily="34" charset="0"/>
                <a:buNone/>
              </a:pPr>
              <a:r>
                <a:rPr lang="zh-CN" altLang="en-US" sz="2000" b="1" dirty="0">
                  <a:solidFill>
                    <a:srgbClr val="FF0000"/>
                  </a:solidFill>
                  <a:latin typeface="Times New Roman" panose="02020603050405020304" pitchFamily="18" charset="0"/>
                  <a:ea typeface="微软雅黑" panose="020B0503020204020204" pitchFamily="34" charset="-122"/>
                </a:rPr>
                <a:t>载波产生</a:t>
              </a:r>
              <a:endParaRPr lang="zh-CN" altLang="en-US" sz="2000" b="1" dirty="0">
                <a:solidFill>
                  <a:srgbClr val="FF0000"/>
                </a:solidFill>
                <a:latin typeface="Times New Roman" panose="02020603050405020304" pitchFamily="18" charset="0"/>
                <a:ea typeface="微软雅黑" panose="020B0503020204020204" pitchFamily="34" charset="-122"/>
              </a:endParaRPr>
            </a:p>
          </p:txBody>
        </p:sp>
        <p:sp>
          <p:nvSpPr>
            <p:cNvPr id="144409" name="Text Box 10"/>
            <p:cNvSpPr txBox="1"/>
            <p:nvPr/>
          </p:nvSpPr>
          <p:spPr>
            <a:xfrm>
              <a:off x="1798" y="1240"/>
              <a:ext cx="772" cy="256"/>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lnSpc>
                  <a:spcPct val="96000"/>
                </a:lnSpc>
                <a:buFont typeface="Arial" panose="020B0604020202020204" pitchFamily="34" charset="0"/>
                <a:buNone/>
              </a:pPr>
              <a:r>
                <a:rPr lang="zh-CN" altLang="en-US" sz="2000" b="1" dirty="0">
                  <a:solidFill>
                    <a:srgbClr val="FF0000"/>
                  </a:solidFill>
                  <a:latin typeface="Times New Roman" panose="02020603050405020304" pitchFamily="18" charset="0"/>
                  <a:ea typeface="微软雅黑" panose="020B0503020204020204" pitchFamily="34" charset="-122"/>
                </a:rPr>
                <a:t>相乘电路</a:t>
              </a:r>
              <a:endParaRPr lang="zh-CN" altLang="en-US" sz="2000" b="1" dirty="0">
                <a:solidFill>
                  <a:srgbClr val="FF0000"/>
                </a:solidFill>
                <a:latin typeface="Times New Roman" panose="02020603050405020304" pitchFamily="18" charset="0"/>
                <a:ea typeface="微软雅黑" panose="020B0503020204020204" pitchFamily="34" charset="-122"/>
              </a:endParaRPr>
            </a:p>
          </p:txBody>
        </p:sp>
        <p:sp>
          <p:nvSpPr>
            <p:cNvPr id="144410" name="Text Box 11"/>
            <p:cNvSpPr txBox="1"/>
            <p:nvPr/>
          </p:nvSpPr>
          <p:spPr>
            <a:xfrm>
              <a:off x="1798" y="64"/>
              <a:ext cx="772" cy="255"/>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lnSpc>
                  <a:spcPct val="96000"/>
                </a:lnSpc>
                <a:buFont typeface="Arial" panose="020B0604020202020204" pitchFamily="34" charset="0"/>
                <a:buNone/>
              </a:pPr>
              <a:r>
                <a:rPr lang="zh-CN" altLang="en-US" sz="2000" b="1" dirty="0">
                  <a:solidFill>
                    <a:srgbClr val="FF0000"/>
                  </a:solidFill>
                  <a:latin typeface="Times New Roman" panose="02020603050405020304" pitchFamily="18" charset="0"/>
                  <a:ea typeface="微软雅黑" panose="020B0503020204020204" pitchFamily="34" charset="-122"/>
                </a:rPr>
                <a:t>相乘电路</a:t>
              </a:r>
              <a:endParaRPr lang="zh-CN" altLang="en-US" sz="2000" b="1" dirty="0">
                <a:solidFill>
                  <a:srgbClr val="FF0000"/>
                </a:solidFill>
                <a:latin typeface="Times New Roman" panose="02020603050405020304" pitchFamily="18" charset="0"/>
                <a:ea typeface="微软雅黑" panose="020B0503020204020204" pitchFamily="34" charset="-122"/>
              </a:endParaRPr>
            </a:p>
          </p:txBody>
        </p:sp>
        <p:sp>
          <p:nvSpPr>
            <p:cNvPr id="144411" name="Text Box 12"/>
            <p:cNvSpPr txBox="1"/>
            <p:nvPr/>
          </p:nvSpPr>
          <p:spPr>
            <a:xfrm>
              <a:off x="1798" y="842"/>
              <a:ext cx="772" cy="256"/>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lnSpc>
                  <a:spcPct val="96000"/>
                </a:lnSpc>
                <a:buFont typeface="Arial" panose="020B0604020202020204" pitchFamily="34" charset="0"/>
                <a:buNone/>
              </a:pPr>
              <a:r>
                <a:rPr lang="en-US" altLang="zh-CN" sz="20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solidFill>
                    <a:srgbClr val="FF0000"/>
                  </a:solidFill>
                  <a:latin typeface="微软雅黑" panose="020B0503020204020204" pitchFamily="34" charset="-122"/>
                  <a:ea typeface="微软雅黑" panose="020B0503020204020204" pitchFamily="34" charset="-122"/>
                </a:rPr>
                <a:t>/2</a:t>
              </a:r>
              <a:r>
                <a:rPr lang="zh-CN" altLang="en-US" sz="2000" b="1" dirty="0">
                  <a:solidFill>
                    <a:srgbClr val="FF0000"/>
                  </a:solidFill>
                  <a:latin typeface="微软雅黑" panose="020B0503020204020204" pitchFamily="34" charset="-122"/>
                  <a:ea typeface="微软雅黑" panose="020B0503020204020204" pitchFamily="34" charset="-122"/>
                </a:rPr>
                <a:t>移相</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144412" name="Line 13"/>
            <p:cNvSpPr/>
            <p:nvPr/>
          </p:nvSpPr>
          <p:spPr>
            <a:xfrm flipV="1">
              <a:off x="2208" y="699"/>
              <a:ext cx="0" cy="143"/>
            </a:xfrm>
            <a:prstGeom prst="line">
              <a:avLst/>
            </a:prstGeom>
            <a:ln w="9525" cap="flat" cmpd="sng">
              <a:solidFill>
                <a:srgbClr val="000000"/>
              </a:solidFill>
              <a:prstDash val="solid"/>
              <a:headEnd type="triangle" w="med" len="med"/>
              <a:tailEnd type="none" w="med" len="med"/>
            </a:ln>
          </p:spPr>
        </p:sp>
        <p:sp>
          <p:nvSpPr>
            <p:cNvPr id="144413" name="Line 14"/>
            <p:cNvSpPr/>
            <p:nvPr/>
          </p:nvSpPr>
          <p:spPr>
            <a:xfrm flipV="1">
              <a:off x="2208" y="1098"/>
              <a:ext cx="0" cy="142"/>
            </a:xfrm>
            <a:prstGeom prst="line">
              <a:avLst/>
            </a:prstGeom>
            <a:ln w="9525" cap="flat" cmpd="sng">
              <a:solidFill>
                <a:srgbClr val="000000"/>
              </a:solidFill>
              <a:prstDash val="solid"/>
              <a:headEnd type="triangle" w="med" len="med"/>
              <a:tailEnd type="none" w="med" len="med"/>
            </a:ln>
          </p:spPr>
        </p:sp>
        <p:sp>
          <p:nvSpPr>
            <p:cNvPr id="144414" name="Line 15"/>
            <p:cNvSpPr/>
            <p:nvPr/>
          </p:nvSpPr>
          <p:spPr>
            <a:xfrm flipV="1">
              <a:off x="2208" y="307"/>
              <a:ext cx="0" cy="143"/>
            </a:xfrm>
            <a:prstGeom prst="line">
              <a:avLst/>
            </a:prstGeom>
            <a:ln w="9525" cap="flat" cmpd="sng">
              <a:solidFill>
                <a:srgbClr val="000000"/>
              </a:solidFill>
              <a:prstDash val="solid"/>
              <a:headEnd type="none" w="med" len="med"/>
              <a:tailEnd type="triangle" w="med" len="med"/>
            </a:ln>
          </p:spPr>
        </p:sp>
        <p:sp>
          <p:nvSpPr>
            <p:cNvPr id="144415" name="Text Box 17"/>
            <p:cNvSpPr txBox="1"/>
            <p:nvPr/>
          </p:nvSpPr>
          <p:spPr>
            <a:xfrm>
              <a:off x="523" y="450"/>
              <a:ext cx="974" cy="255"/>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lnSpc>
                  <a:spcPct val="96000"/>
                </a:lnSpc>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串</a:t>
              </a:r>
              <a:r>
                <a:rPr lang="en-US" altLang="zh-CN" sz="2000" b="1" dirty="0">
                  <a:solidFill>
                    <a:schemeClr val="tx2"/>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并变换</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44416" name="Line 18"/>
            <p:cNvSpPr/>
            <p:nvPr/>
          </p:nvSpPr>
          <p:spPr>
            <a:xfrm>
              <a:off x="45" y="590"/>
              <a:ext cx="470" cy="1"/>
            </a:xfrm>
            <a:prstGeom prst="line">
              <a:avLst/>
            </a:prstGeom>
            <a:ln w="9525" cap="flat" cmpd="sng">
              <a:solidFill>
                <a:srgbClr val="000000"/>
              </a:solidFill>
              <a:prstDash val="solid"/>
              <a:headEnd type="none" w="med" len="med"/>
              <a:tailEnd type="triangle" w="med" len="med"/>
            </a:ln>
          </p:spPr>
        </p:sp>
        <p:sp>
          <p:nvSpPr>
            <p:cNvPr id="144417" name="Line 19"/>
            <p:cNvSpPr/>
            <p:nvPr/>
          </p:nvSpPr>
          <p:spPr>
            <a:xfrm>
              <a:off x="914" y="705"/>
              <a:ext cx="0" cy="666"/>
            </a:xfrm>
            <a:prstGeom prst="line">
              <a:avLst/>
            </a:prstGeom>
            <a:ln w="9525" cap="flat" cmpd="sng">
              <a:solidFill>
                <a:srgbClr val="000000"/>
              </a:solidFill>
              <a:prstDash val="solid"/>
              <a:headEnd type="none" w="med" len="med"/>
              <a:tailEnd type="none" w="med" len="med"/>
            </a:ln>
          </p:spPr>
        </p:sp>
        <p:sp>
          <p:nvSpPr>
            <p:cNvPr id="144418" name="Line 20"/>
            <p:cNvSpPr/>
            <p:nvPr/>
          </p:nvSpPr>
          <p:spPr>
            <a:xfrm>
              <a:off x="914" y="1371"/>
              <a:ext cx="871" cy="0"/>
            </a:xfrm>
            <a:prstGeom prst="line">
              <a:avLst/>
            </a:prstGeom>
            <a:ln w="9525" cap="flat" cmpd="sng">
              <a:solidFill>
                <a:srgbClr val="000000"/>
              </a:solidFill>
              <a:prstDash val="solid"/>
              <a:headEnd type="none" w="med" len="med"/>
              <a:tailEnd type="triangle" w="med" len="med"/>
            </a:ln>
          </p:spPr>
        </p:sp>
        <p:sp>
          <p:nvSpPr>
            <p:cNvPr id="144419" name="Line 21"/>
            <p:cNvSpPr/>
            <p:nvPr/>
          </p:nvSpPr>
          <p:spPr>
            <a:xfrm flipV="1">
              <a:off x="914" y="188"/>
              <a:ext cx="0" cy="262"/>
            </a:xfrm>
            <a:prstGeom prst="line">
              <a:avLst/>
            </a:prstGeom>
            <a:ln w="9525" cap="flat" cmpd="sng">
              <a:solidFill>
                <a:srgbClr val="000000"/>
              </a:solidFill>
              <a:prstDash val="solid"/>
              <a:headEnd type="none" w="med" len="med"/>
              <a:tailEnd type="none" w="med" len="med"/>
            </a:ln>
          </p:spPr>
        </p:sp>
        <p:sp>
          <p:nvSpPr>
            <p:cNvPr id="144420" name="Line 22"/>
            <p:cNvSpPr/>
            <p:nvPr/>
          </p:nvSpPr>
          <p:spPr>
            <a:xfrm>
              <a:off x="914" y="188"/>
              <a:ext cx="858" cy="0"/>
            </a:xfrm>
            <a:prstGeom prst="line">
              <a:avLst/>
            </a:prstGeom>
            <a:ln w="9525" cap="flat" cmpd="sng">
              <a:solidFill>
                <a:srgbClr val="000000"/>
              </a:solidFill>
              <a:prstDash val="solid"/>
              <a:headEnd type="none" w="med" len="med"/>
              <a:tailEnd type="triangle" w="med" len="med"/>
            </a:ln>
          </p:spPr>
        </p:sp>
        <p:sp>
          <p:nvSpPr>
            <p:cNvPr id="144421" name="Text Box 23"/>
            <p:cNvSpPr txBox="1"/>
            <p:nvPr/>
          </p:nvSpPr>
          <p:spPr>
            <a:xfrm>
              <a:off x="3000" y="450"/>
              <a:ext cx="771" cy="255"/>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lnSpc>
                  <a:spcPct val="96000"/>
                </a:lnSpc>
                <a:buFont typeface="Arial" panose="020B0604020202020204" pitchFamily="34" charset="0"/>
                <a:buNone/>
              </a:pPr>
              <a:r>
                <a:rPr lang="zh-CN" altLang="en-US" sz="2000" b="1" dirty="0">
                  <a:solidFill>
                    <a:srgbClr val="FF0000"/>
                  </a:solidFill>
                  <a:latin typeface="Times New Roman" panose="02020603050405020304" pitchFamily="18" charset="0"/>
                  <a:ea typeface="微软雅黑" panose="020B0503020204020204" pitchFamily="34" charset="-122"/>
                </a:rPr>
                <a:t>相加电路</a:t>
              </a:r>
              <a:endParaRPr lang="zh-CN" altLang="en-US" sz="2000" b="1" dirty="0">
                <a:solidFill>
                  <a:srgbClr val="FF0000"/>
                </a:solidFill>
                <a:latin typeface="Times New Roman" panose="02020603050405020304" pitchFamily="18" charset="0"/>
                <a:ea typeface="微软雅黑" panose="020B0503020204020204" pitchFamily="34" charset="-122"/>
              </a:endParaRPr>
            </a:p>
          </p:txBody>
        </p:sp>
        <p:sp>
          <p:nvSpPr>
            <p:cNvPr id="144422" name="Line 24"/>
            <p:cNvSpPr/>
            <p:nvPr/>
          </p:nvSpPr>
          <p:spPr>
            <a:xfrm>
              <a:off x="2581" y="188"/>
              <a:ext cx="823" cy="0"/>
            </a:xfrm>
            <a:prstGeom prst="line">
              <a:avLst/>
            </a:prstGeom>
            <a:ln w="9525" cap="flat" cmpd="sng">
              <a:solidFill>
                <a:srgbClr val="000000"/>
              </a:solidFill>
              <a:prstDash val="solid"/>
              <a:headEnd type="none" w="med" len="med"/>
              <a:tailEnd type="none" w="med" len="med"/>
            </a:ln>
          </p:spPr>
        </p:sp>
        <p:sp>
          <p:nvSpPr>
            <p:cNvPr id="144423" name="Line 25"/>
            <p:cNvSpPr/>
            <p:nvPr/>
          </p:nvSpPr>
          <p:spPr>
            <a:xfrm>
              <a:off x="3404" y="705"/>
              <a:ext cx="0" cy="672"/>
            </a:xfrm>
            <a:prstGeom prst="line">
              <a:avLst/>
            </a:prstGeom>
            <a:ln w="9525" cap="flat" cmpd="sng">
              <a:solidFill>
                <a:srgbClr val="000000"/>
              </a:solidFill>
              <a:prstDash val="solid"/>
              <a:headEnd type="triangle" w="med" len="med"/>
              <a:tailEnd type="none" w="med" len="med"/>
            </a:ln>
          </p:spPr>
        </p:sp>
        <p:sp>
          <p:nvSpPr>
            <p:cNvPr id="144424" name="Line 26"/>
            <p:cNvSpPr/>
            <p:nvPr/>
          </p:nvSpPr>
          <p:spPr>
            <a:xfrm>
              <a:off x="2570" y="1371"/>
              <a:ext cx="858" cy="0"/>
            </a:xfrm>
            <a:prstGeom prst="line">
              <a:avLst/>
            </a:prstGeom>
            <a:ln w="9525" cap="flat" cmpd="sng">
              <a:solidFill>
                <a:srgbClr val="000000"/>
              </a:solidFill>
              <a:prstDash val="solid"/>
              <a:headEnd type="none" w="med" len="med"/>
              <a:tailEnd type="none" w="med" len="med"/>
            </a:ln>
          </p:spPr>
        </p:sp>
        <p:sp>
          <p:nvSpPr>
            <p:cNvPr id="144425" name="Line 27"/>
            <p:cNvSpPr/>
            <p:nvPr/>
          </p:nvSpPr>
          <p:spPr>
            <a:xfrm>
              <a:off x="3404" y="188"/>
              <a:ext cx="0" cy="262"/>
            </a:xfrm>
            <a:prstGeom prst="line">
              <a:avLst/>
            </a:prstGeom>
            <a:ln w="9525" cap="flat" cmpd="sng">
              <a:solidFill>
                <a:srgbClr val="000000"/>
              </a:solidFill>
              <a:prstDash val="solid"/>
              <a:headEnd type="none" w="med" len="med"/>
              <a:tailEnd type="triangle" w="med" len="med"/>
            </a:ln>
          </p:spPr>
        </p:sp>
        <p:sp>
          <p:nvSpPr>
            <p:cNvPr id="144426" name="Line 28"/>
            <p:cNvSpPr/>
            <p:nvPr/>
          </p:nvSpPr>
          <p:spPr>
            <a:xfrm>
              <a:off x="3771" y="581"/>
              <a:ext cx="466" cy="0"/>
            </a:xfrm>
            <a:prstGeom prst="line">
              <a:avLst/>
            </a:prstGeom>
            <a:ln w="9525" cap="flat" cmpd="sng">
              <a:solidFill>
                <a:srgbClr val="000000"/>
              </a:solidFill>
              <a:prstDash val="solid"/>
              <a:headEnd type="none" w="med" len="med"/>
              <a:tailEnd type="triangle" w="med" len="med"/>
            </a:ln>
          </p:spPr>
        </p:sp>
        <p:sp>
          <p:nvSpPr>
            <p:cNvPr id="144427" name="Text Box 29"/>
            <p:cNvSpPr txBox="1"/>
            <p:nvPr/>
          </p:nvSpPr>
          <p:spPr>
            <a:xfrm>
              <a:off x="2239" y="289"/>
              <a:ext cx="712" cy="179"/>
            </a:xfrm>
            <a:prstGeom prst="rect">
              <a:avLst/>
            </a:prstGeom>
            <a:noFill/>
            <a:ln w="9525">
              <a:noFill/>
            </a:ln>
          </p:spPr>
          <p:txBody>
            <a:bodyPr/>
            <a:p>
              <a:pPr algn="just">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cos</a:t>
              </a:r>
              <a:r>
                <a:rPr lang="en-US" altLang="zh-CN" sz="20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baseline="-25000" dirty="0">
                  <a:solidFill>
                    <a:srgbClr val="0000FF"/>
                  </a:solidFill>
                  <a:latin typeface="微软雅黑" panose="020B0503020204020204" pitchFamily="34" charset="-122"/>
                  <a:ea typeface="微软雅黑" panose="020B0503020204020204" pitchFamily="34" charset="-122"/>
                </a:rPr>
                <a:t>c</a:t>
              </a:r>
              <a:r>
                <a:rPr lang="en-US" altLang="zh-CN" sz="2000" b="1" dirty="0">
                  <a:solidFill>
                    <a:srgbClr val="0000FF"/>
                  </a:solidFill>
                  <a:latin typeface="微软雅黑" panose="020B0503020204020204" pitchFamily="34" charset="-122"/>
                  <a:ea typeface="微软雅黑" panose="020B0503020204020204" pitchFamily="34" charset="-122"/>
                </a:rPr>
                <a:t>t</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sp>
          <p:nvSpPr>
            <p:cNvPr id="144428" name="Text Box 30"/>
            <p:cNvSpPr txBox="1"/>
            <p:nvPr/>
          </p:nvSpPr>
          <p:spPr>
            <a:xfrm>
              <a:off x="0" y="343"/>
              <a:ext cx="528" cy="215"/>
            </a:xfrm>
            <a:prstGeom prst="rect">
              <a:avLst/>
            </a:prstGeom>
            <a:noFill/>
            <a:ln w="9525">
              <a:noFill/>
            </a:ln>
          </p:spPr>
          <p:txBody>
            <a:bodyPr/>
            <a:p>
              <a:pPr algn="just">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A(t)</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sp>
          <p:nvSpPr>
            <p:cNvPr id="144429" name="Text Box 31"/>
            <p:cNvSpPr txBox="1"/>
            <p:nvPr/>
          </p:nvSpPr>
          <p:spPr>
            <a:xfrm>
              <a:off x="3810" y="363"/>
              <a:ext cx="540" cy="173"/>
            </a:xfrm>
            <a:prstGeom prst="rect">
              <a:avLst/>
            </a:prstGeom>
            <a:noFill/>
            <a:ln w="9525">
              <a:noFill/>
            </a:ln>
          </p:spPr>
          <p:txBody>
            <a:bodyPr/>
            <a:p>
              <a:pPr algn="just">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s(t)</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sp>
          <p:nvSpPr>
            <p:cNvPr id="144430" name="Text Box 33"/>
            <p:cNvSpPr txBox="1"/>
            <p:nvPr/>
          </p:nvSpPr>
          <p:spPr>
            <a:xfrm>
              <a:off x="1179" y="0"/>
              <a:ext cx="363" cy="227"/>
            </a:xfrm>
            <a:prstGeom prst="rect">
              <a:avLst/>
            </a:prstGeom>
            <a:noFill/>
            <a:ln w="9525">
              <a:noFill/>
            </a:ln>
          </p:spPr>
          <p:txBody>
            <a:bodyPr/>
            <a:p>
              <a:pPr algn="just">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I</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sp>
          <p:nvSpPr>
            <p:cNvPr id="144431" name="Text Box 34"/>
            <p:cNvSpPr txBox="1"/>
            <p:nvPr/>
          </p:nvSpPr>
          <p:spPr>
            <a:xfrm>
              <a:off x="1179" y="1180"/>
              <a:ext cx="357" cy="227"/>
            </a:xfrm>
            <a:prstGeom prst="rect">
              <a:avLst/>
            </a:prstGeom>
            <a:noFill/>
            <a:ln w="9525">
              <a:noFill/>
            </a:ln>
          </p:spPr>
          <p:txBody>
            <a:bodyPr/>
            <a:p>
              <a:pPr algn="just">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Q</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144390" name="组合 50"/>
          <p:cNvGrpSpPr/>
          <p:nvPr/>
        </p:nvGrpSpPr>
        <p:grpSpPr>
          <a:xfrm>
            <a:off x="6215063" y="0"/>
            <a:ext cx="2784475" cy="2538413"/>
            <a:chOff x="0" y="0"/>
            <a:chExt cx="2808287" cy="2538413"/>
          </a:xfrm>
        </p:grpSpPr>
        <p:sp>
          <p:nvSpPr>
            <p:cNvPr id="144391" name="Rectangle 36"/>
            <p:cNvSpPr/>
            <p:nvPr/>
          </p:nvSpPr>
          <p:spPr>
            <a:xfrm>
              <a:off x="0" y="0"/>
              <a:ext cx="2808287" cy="2538413"/>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sp>
          <p:nvSpPr>
            <p:cNvPr id="144392" name="Line 40"/>
            <p:cNvSpPr/>
            <p:nvPr/>
          </p:nvSpPr>
          <p:spPr>
            <a:xfrm rot="-2681520">
              <a:off x="1543279" y="956660"/>
              <a:ext cx="832978" cy="844168"/>
            </a:xfrm>
            <a:prstGeom prst="line">
              <a:avLst/>
            </a:prstGeom>
            <a:ln w="9525" cap="flat" cmpd="sng">
              <a:solidFill>
                <a:schemeClr val="tx2"/>
              </a:solidFill>
              <a:prstDash val="solid"/>
              <a:headEnd type="none" w="med" len="med"/>
              <a:tailEnd type="triangle" w="med" len="med"/>
            </a:ln>
          </p:spPr>
        </p:sp>
        <p:sp>
          <p:nvSpPr>
            <p:cNvPr id="144393" name="Text Box 42"/>
            <p:cNvSpPr txBox="1"/>
            <p:nvPr/>
          </p:nvSpPr>
          <p:spPr>
            <a:xfrm>
              <a:off x="719137" y="288925"/>
              <a:ext cx="490537" cy="317500"/>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b="1" dirty="0">
                  <a:solidFill>
                    <a:srgbClr val="06AC3D"/>
                  </a:solidFill>
                  <a:latin typeface="Times New Roman" panose="02020603050405020304" pitchFamily="18" charset="0"/>
                </a:rPr>
                <a:t>00</a:t>
              </a:r>
              <a:endParaRPr lang="en-US" altLang="zh-CN" b="1" dirty="0">
                <a:solidFill>
                  <a:srgbClr val="06AC3D"/>
                </a:solidFill>
                <a:latin typeface="Arial" panose="020B0604020202020204" pitchFamily="34" charset="0"/>
              </a:endParaRPr>
            </a:p>
          </p:txBody>
        </p:sp>
        <p:sp>
          <p:nvSpPr>
            <p:cNvPr id="144394" name="Text Box 43"/>
            <p:cNvSpPr txBox="1"/>
            <p:nvPr/>
          </p:nvSpPr>
          <p:spPr>
            <a:xfrm>
              <a:off x="2089150" y="904876"/>
              <a:ext cx="468312" cy="360363"/>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b="1" dirty="0">
                  <a:solidFill>
                    <a:srgbClr val="06AC3D"/>
                  </a:solidFill>
                  <a:latin typeface="Times New Roman" panose="02020603050405020304" pitchFamily="18" charset="0"/>
                </a:rPr>
                <a:t>01</a:t>
              </a:r>
              <a:endParaRPr lang="en-US" altLang="zh-CN" b="1" dirty="0">
                <a:solidFill>
                  <a:srgbClr val="06AC3D"/>
                </a:solidFill>
                <a:latin typeface="Times New Roman" panose="02020603050405020304" pitchFamily="18" charset="0"/>
              </a:endParaRPr>
            </a:p>
          </p:txBody>
        </p:sp>
        <p:sp>
          <p:nvSpPr>
            <p:cNvPr id="144395" name="Text Box 44"/>
            <p:cNvSpPr txBox="1"/>
            <p:nvPr/>
          </p:nvSpPr>
          <p:spPr>
            <a:xfrm>
              <a:off x="274637" y="1500188"/>
              <a:ext cx="492125" cy="315913"/>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b="1" dirty="0">
                  <a:solidFill>
                    <a:srgbClr val="06AC3D"/>
                  </a:solidFill>
                  <a:latin typeface="Times New Roman" panose="02020603050405020304" pitchFamily="18" charset="0"/>
                </a:rPr>
                <a:t>10</a:t>
              </a:r>
              <a:endParaRPr lang="en-US" altLang="zh-CN" b="1" dirty="0">
                <a:solidFill>
                  <a:srgbClr val="06AC3D"/>
                </a:solidFill>
                <a:latin typeface="Times New Roman" panose="02020603050405020304" pitchFamily="18" charset="0"/>
              </a:endParaRPr>
            </a:p>
          </p:txBody>
        </p:sp>
        <p:sp>
          <p:nvSpPr>
            <p:cNvPr id="144396" name="Text Box 45"/>
            <p:cNvSpPr txBox="1"/>
            <p:nvPr/>
          </p:nvSpPr>
          <p:spPr>
            <a:xfrm>
              <a:off x="1511300" y="1944688"/>
              <a:ext cx="492125" cy="317500"/>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b="1" dirty="0">
                  <a:solidFill>
                    <a:srgbClr val="06AC3D"/>
                  </a:solidFill>
                  <a:latin typeface="Times New Roman" panose="02020603050405020304" pitchFamily="18" charset="0"/>
                </a:rPr>
                <a:t>11</a:t>
              </a:r>
              <a:endParaRPr lang="en-US" altLang="zh-CN" b="1" dirty="0">
                <a:solidFill>
                  <a:srgbClr val="06AC3D"/>
                </a:solidFill>
                <a:latin typeface="Times New Roman" panose="02020603050405020304" pitchFamily="18" charset="0"/>
              </a:endParaRPr>
            </a:p>
          </p:txBody>
        </p:sp>
        <p:grpSp>
          <p:nvGrpSpPr>
            <p:cNvPr id="144397" name="Group 46"/>
            <p:cNvGrpSpPr/>
            <p:nvPr/>
          </p:nvGrpSpPr>
          <p:grpSpPr>
            <a:xfrm>
              <a:off x="538162" y="605451"/>
              <a:ext cx="1752288" cy="1576388"/>
              <a:chOff x="0" y="-9"/>
              <a:chExt cx="1984" cy="1937"/>
            </a:xfrm>
          </p:grpSpPr>
          <p:sp>
            <p:nvSpPr>
              <p:cNvPr id="144402" name="Line 47"/>
              <p:cNvSpPr/>
              <p:nvPr/>
            </p:nvSpPr>
            <p:spPr>
              <a:xfrm rot="10800000">
                <a:off x="947" y="938"/>
                <a:ext cx="1037" cy="1"/>
              </a:xfrm>
              <a:prstGeom prst="line">
                <a:avLst/>
              </a:prstGeom>
              <a:ln w="9525" cap="flat" cmpd="sng">
                <a:solidFill>
                  <a:schemeClr val="tx1"/>
                </a:solidFill>
                <a:prstDash val="dash"/>
                <a:headEnd type="triangle" w="med" len="med"/>
                <a:tailEnd type="none" w="med" len="med"/>
              </a:ln>
            </p:spPr>
          </p:sp>
          <p:sp>
            <p:nvSpPr>
              <p:cNvPr id="144403" name="Line 48"/>
              <p:cNvSpPr/>
              <p:nvPr/>
            </p:nvSpPr>
            <p:spPr>
              <a:xfrm rot="-10800000" flipH="1">
                <a:off x="0" y="939"/>
                <a:ext cx="990" cy="0"/>
              </a:xfrm>
              <a:prstGeom prst="line">
                <a:avLst/>
              </a:prstGeom>
              <a:ln w="9525" cap="flat" cmpd="sng">
                <a:solidFill>
                  <a:schemeClr val="tx1"/>
                </a:solidFill>
                <a:prstDash val="dash"/>
                <a:headEnd type="triangle" w="med" len="med"/>
                <a:tailEnd type="none" w="med" len="med"/>
              </a:ln>
            </p:spPr>
          </p:sp>
          <p:sp>
            <p:nvSpPr>
              <p:cNvPr id="144404" name="Line 49"/>
              <p:cNvSpPr/>
              <p:nvPr/>
            </p:nvSpPr>
            <p:spPr>
              <a:xfrm rot="5400000">
                <a:off x="454" y="478"/>
                <a:ext cx="976" cy="1"/>
              </a:xfrm>
              <a:prstGeom prst="line">
                <a:avLst/>
              </a:prstGeom>
              <a:ln w="9525" cap="flat" cmpd="sng">
                <a:solidFill>
                  <a:schemeClr val="tx1"/>
                </a:solidFill>
                <a:prstDash val="dash"/>
                <a:headEnd type="triangle" w="med" len="med"/>
                <a:tailEnd type="none" w="med" len="med"/>
              </a:ln>
            </p:spPr>
          </p:sp>
          <p:sp>
            <p:nvSpPr>
              <p:cNvPr id="144405" name="Line 50"/>
              <p:cNvSpPr/>
              <p:nvPr/>
            </p:nvSpPr>
            <p:spPr>
              <a:xfrm rot="5400000" flipH="1">
                <a:off x="424" y="1409"/>
                <a:ext cx="1037" cy="0"/>
              </a:xfrm>
              <a:prstGeom prst="line">
                <a:avLst/>
              </a:prstGeom>
              <a:ln w="9525" cap="flat" cmpd="sng">
                <a:solidFill>
                  <a:schemeClr val="tx1"/>
                </a:solidFill>
                <a:prstDash val="dash"/>
                <a:headEnd type="triangle" w="med" len="med"/>
                <a:tailEnd type="none" w="med" len="med"/>
              </a:ln>
            </p:spPr>
          </p:sp>
        </p:grpSp>
        <p:sp>
          <p:nvSpPr>
            <p:cNvPr id="144398" name="Text Box 51"/>
            <p:cNvSpPr txBox="1"/>
            <p:nvPr/>
          </p:nvSpPr>
          <p:spPr>
            <a:xfrm>
              <a:off x="1971675" y="1465263"/>
              <a:ext cx="504825" cy="366713"/>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sz="1600" b="1" dirty="0">
                  <a:solidFill>
                    <a:srgbClr val="0000FF"/>
                  </a:solidFill>
                  <a:latin typeface="Comic Sans MS" panose="030F0702030302020204" pitchFamily="66" charset="0"/>
                </a:rPr>
                <a:t>I(0)</a:t>
              </a:r>
              <a:endParaRPr lang="en-US" altLang="zh-CN" sz="2800" b="1" dirty="0">
                <a:solidFill>
                  <a:srgbClr val="0000FF"/>
                </a:solidFill>
                <a:latin typeface="Comic Sans MS" panose="030F0702030302020204" pitchFamily="66" charset="0"/>
              </a:endParaRPr>
            </a:p>
          </p:txBody>
        </p:sp>
        <p:sp>
          <p:nvSpPr>
            <p:cNvPr id="144399" name="Text Box 52"/>
            <p:cNvSpPr txBox="1"/>
            <p:nvPr/>
          </p:nvSpPr>
          <p:spPr>
            <a:xfrm>
              <a:off x="215900" y="936625"/>
              <a:ext cx="609600" cy="366713"/>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sz="1600" b="1" dirty="0">
                  <a:solidFill>
                    <a:srgbClr val="0000FF"/>
                  </a:solidFill>
                  <a:latin typeface="Comic Sans MS" panose="030F0702030302020204" pitchFamily="66" charset="0"/>
                </a:rPr>
                <a:t>I(1)</a:t>
              </a:r>
              <a:endParaRPr lang="en-US" altLang="zh-CN" sz="2800" b="1" dirty="0">
                <a:solidFill>
                  <a:srgbClr val="0000FF"/>
                </a:solidFill>
                <a:latin typeface="Comic Sans MS" panose="030F0702030302020204" pitchFamily="66" charset="0"/>
              </a:endParaRPr>
            </a:p>
          </p:txBody>
        </p:sp>
        <p:sp>
          <p:nvSpPr>
            <p:cNvPr id="144400" name="Text Box 53"/>
            <p:cNvSpPr txBox="1"/>
            <p:nvPr/>
          </p:nvSpPr>
          <p:spPr>
            <a:xfrm>
              <a:off x="1439862" y="217488"/>
              <a:ext cx="584200" cy="365125"/>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sz="1600" b="1" dirty="0">
                  <a:solidFill>
                    <a:schemeClr val="tx2"/>
                  </a:solidFill>
                  <a:latin typeface="Comic Sans MS" panose="030F0702030302020204" pitchFamily="66" charset="0"/>
                </a:rPr>
                <a:t>Q(0)</a:t>
              </a:r>
              <a:endParaRPr lang="en-US" altLang="zh-CN" sz="2800" b="1" dirty="0">
                <a:solidFill>
                  <a:schemeClr val="tx2"/>
                </a:solidFill>
                <a:latin typeface="Comic Sans MS" panose="030F0702030302020204" pitchFamily="66" charset="0"/>
              </a:endParaRPr>
            </a:p>
          </p:txBody>
        </p:sp>
        <p:sp>
          <p:nvSpPr>
            <p:cNvPr id="144401" name="Text Box 54"/>
            <p:cNvSpPr txBox="1"/>
            <p:nvPr/>
          </p:nvSpPr>
          <p:spPr>
            <a:xfrm>
              <a:off x="719137" y="2089150"/>
              <a:ext cx="609600" cy="366713"/>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sz="1600" b="1" dirty="0">
                  <a:solidFill>
                    <a:schemeClr val="tx2"/>
                  </a:solidFill>
                  <a:latin typeface="Comic Sans MS" panose="030F0702030302020204" pitchFamily="66" charset="0"/>
                </a:rPr>
                <a:t>Q(1)</a:t>
              </a:r>
              <a:endParaRPr lang="en-US" altLang="zh-CN" sz="1600" b="1" dirty="0">
                <a:solidFill>
                  <a:schemeClr val="tx2"/>
                </a:solidFill>
                <a:latin typeface="Comic Sans MS" panose="030F0702030302020204" pitchFamily="66" charset="0"/>
              </a:endParaRPr>
            </a:p>
          </p:txBody>
        </p:sp>
      </p:grpSp>
    </p:spTree>
  </p:cSld>
  <p:clrMapOvr>
    <a:masterClrMapping/>
  </p:clrMapOvr>
  <p:transition advClick="0">
    <p:blinds dir="vert"/>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9" name="Text Box 2"/>
          <p:cNvSpPr txBox="1"/>
          <p:nvPr/>
        </p:nvSpPr>
        <p:spPr>
          <a:xfrm>
            <a:off x="1620838" y="6156325"/>
            <a:ext cx="5256212" cy="419100"/>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7.4.3-4  </a:t>
            </a:r>
            <a:r>
              <a:rPr lang="zh-CN" altLang="en-US" sz="2000" b="1" dirty="0">
                <a:solidFill>
                  <a:schemeClr val="tx2"/>
                </a:solidFill>
                <a:latin typeface="微软雅黑" panose="020B0503020204020204" pitchFamily="34" charset="-122"/>
                <a:ea typeface="微软雅黑" panose="020B0503020204020204" pitchFamily="34" charset="-122"/>
              </a:rPr>
              <a:t>相位选择法产生</a:t>
            </a:r>
            <a:r>
              <a:rPr lang="en-US" altLang="zh-CN" sz="2000" b="1" dirty="0">
                <a:solidFill>
                  <a:schemeClr val="tx2"/>
                </a:solidFill>
                <a:latin typeface="微软雅黑" panose="020B0503020204020204" pitchFamily="34" charset="-122"/>
                <a:ea typeface="微软雅黑" panose="020B0503020204020204" pitchFamily="34" charset="-122"/>
              </a:rPr>
              <a:t>QPSK</a:t>
            </a:r>
            <a:r>
              <a:rPr lang="zh-CN" altLang="en-US" sz="2000" b="1" dirty="0">
                <a:solidFill>
                  <a:schemeClr val="tx2"/>
                </a:solidFill>
                <a:latin typeface="微软雅黑" panose="020B0503020204020204" pitchFamily="34" charset="-122"/>
                <a:ea typeface="微软雅黑" panose="020B0503020204020204" pitchFamily="34" charset="-122"/>
              </a:rPr>
              <a:t>信号</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80900" name="Rectangle 4"/>
          <p:cNvSpPr/>
          <p:nvPr/>
        </p:nvSpPr>
        <p:spPr>
          <a:xfrm>
            <a:off x="1476375" y="611188"/>
            <a:ext cx="2562225" cy="549275"/>
          </a:xfrm>
          <a:prstGeom prst="rect">
            <a:avLst/>
          </a:prstGeom>
          <a:noFill/>
          <a:ln w="9525">
            <a:noFill/>
          </a:ln>
        </p:spPr>
        <p:txBody>
          <a:bodyPr wrap="none">
            <a:spAutoFit/>
          </a:bodyPr>
          <a:p>
            <a:pPr>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相位选择法</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80901" name="Rectangle 5"/>
          <p:cNvSpPr/>
          <p:nvPr/>
        </p:nvSpPr>
        <p:spPr>
          <a:xfrm>
            <a:off x="449263" y="1474788"/>
            <a:ext cx="4659312" cy="1384300"/>
          </a:xfrm>
          <a:prstGeom prst="rect">
            <a:avLst/>
          </a:prstGeom>
          <a:noFill/>
          <a:ln w="9525">
            <a:noFill/>
          </a:ln>
        </p:spPr>
        <p:txBody>
          <a:bodyPr>
            <a:spAutoFit/>
          </a:bodyPr>
          <a:p>
            <a:pPr>
              <a:lnSpc>
                <a:spcPct val="14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在一个码元间隔</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QPSK</a:t>
            </a:r>
            <a:r>
              <a:rPr lang="zh-CN" altLang="en-US" sz="2000" dirty="0">
                <a:latin typeface="微软雅黑" panose="020B0503020204020204" pitchFamily="34" charset="-122"/>
                <a:ea typeface="微软雅黑" panose="020B0503020204020204" pitchFamily="34" charset="-122"/>
              </a:rPr>
              <a:t>信号为载波四个相位中的某一个。因此，可用相位选择法产生</a:t>
            </a:r>
            <a:r>
              <a:rPr lang="en-US" altLang="zh-CN" sz="2000" dirty="0">
                <a:latin typeface="微软雅黑" panose="020B0503020204020204" pitchFamily="34" charset="-122"/>
                <a:ea typeface="微软雅黑" panose="020B0503020204020204" pitchFamily="34" charset="-122"/>
              </a:rPr>
              <a:t>QPSK</a:t>
            </a:r>
            <a:r>
              <a:rPr lang="zh-CN" altLang="en-US" sz="2000" dirty="0">
                <a:latin typeface="微软雅黑" panose="020B0503020204020204" pitchFamily="34" charset="-122"/>
                <a:ea typeface="微软雅黑" panose="020B0503020204020204" pitchFamily="34" charset="-122"/>
              </a:rPr>
              <a:t>信号</a:t>
            </a:r>
            <a:endParaRPr lang="zh-CN" altLang="en-US" sz="2000" dirty="0">
              <a:latin typeface="微软雅黑" panose="020B0503020204020204" pitchFamily="34" charset="-122"/>
              <a:ea typeface="微软雅黑" panose="020B0503020204020204" pitchFamily="34" charset="-122"/>
            </a:endParaRPr>
          </a:p>
        </p:txBody>
      </p:sp>
      <p:grpSp>
        <p:nvGrpSpPr>
          <p:cNvPr id="80902" name="组合 44"/>
          <p:cNvGrpSpPr/>
          <p:nvPr/>
        </p:nvGrpSpPr>
        <p:grpSpPr>
          <a:xfrm>
            <a:off x="6191250" y="0"/>
            <a:ext cx="2808288" cy="2538413"/>
            <a:chOff x="0" y="0"/>
            <a:chExt cx="2808287" cy="2538413"/>
          </a:xfrm>
        </p:grpSpPr>
        <p:sp>
          <p:nvSpPr>
            <p:cNvPr id="80912" name="Rectangle 36"/>
            <p:cNvSpPr/>
            <p:nvPr/>
          </p:nvSpPr>
          <p:spPr>
            <a:xfrm>
              <a:off x="0" y="0"/>
              <a:ext cx="2808287" cy="2538413"/>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pSp>
          <p:nvGrpSpPr>
            <p:cNvPr id="80913" name="Group 39"/>
            <p:cNvGrpSpPr/>
            <p:nvPr/>
          </p:nvGrpSpPr>
          <p:grpSpPr>
            <a:xfrm>
              <a:off x="382742" y="403417"/>
              <a:ext cx="2062683" cy="2040729"/>
              <a:chOff x="21" y="141"/>
              <a:chExt cx="2335" cy="2509"/>
            </a:xfrm>
          </p:grpSpPr>
          <p:sp>
            <p:nvSpPr>
              <p:cNvPr id="80927" name="Line 40"/>
              <p:cNvSpPr/>
              <p:nvPr/>
            </p:nvSpPr>
            <p:spPr>
              <a:xfrm rot="-2681520" flipV="1">
                <a:off x="21" y="1292"/>
                <a:ext cx="2335" cy="56"/>
              </a:xfrm>
              <a:prstGeom prst="line">
                <a:avLst/>
              </a:prstGeom>
              <a:ln w="9525" cap="flat" cmpd="sng">
                <a:solidFill>
                  <a:schemeClr val="tx1"/>
                </a:solidFill>
                <a:prstDash val="solid"/>
                <a:headEnd type="triangle" w="med" len="med"/>
                <a:tailEnd type="triangle" w="med" len="med"/>
              </a:ln>
            </p:spPr>
          </p:sp>
          <p:sp>
            <p:nvSpPr>
              <p:cNvPr id="80928" name="Line 41"/>
              <p:cNvSpPr/>
              <p:nvPr/>
            </p:nvSpPr>
            <p:spPr>
              <a:xfrm rot="2718479" flipV="1">
                <a:off x="-89" y="1355"/>
                <a:ext cx="2509" cy="81"/>
              </a:xfrm>
              <a:prstGeom prst="line">
                <a:avLst/>
              </a:prstGeom>
              <a:ln w="9525" cap="flat" cmpd="sng">
                <a:solidFill>
                  <a:schemeClr val="tx1"/>
                </a:solidFill>
                <a:prstDash val="solid"/>
                <a:headEnd type="triangle" w="med" len="med"/>
                <a:tailEnd type="triangle" w="med" len="med"/>
              </a:ln>
            </p:spPr>
          </p:sp>
        </p:grpSp>
        <p:sp>
          <p:nvSpPr>
            <p:cNvPr id="80914" name="Text Box 42"/>
            <p:cNvSpPr txBox="1"/>
            <p:nvPr/>
          </p:nvSpPr>
          <p:spPr>
            <a:xfrm>
              <a:off x="104775" y="231776"/>
              <a:ext cx="446108" cy="317500"/>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b="1" dirty="0">
                  <a:solidFill>
                    <a:srgbClr val="06AC3D"/>
                  </a:solidFill>
                  <a:latin typeface="Times New Roman" panose="02020603050405020304" pitchFamily="18" charset="0"/>
                </a:rPr>
                <a:t>01</a:t>
              </a:r>
              <a:endParaRPr lang="en-US" altLang="zh-CN" b="1" dirty="0">
                <a:solidFill>
                  <a:srgbClr val="06AC3D"/>
                </a:solidFill>
                <a:latin typeface="Arial" panose="020B0604020202020204" pitchFamily="34" charset="0"/>
              </a:endParaRPr>
            </a:p>
          </p:txBody>
        </p:sp>
        <p:sp>
          <p:nvSpPr>
            <p:cNvPr id="80915" name="Text Box 43"/>
            <p:cNvSpPr txBox="1"/>
            <p:nvPr/>
          </p:nvSpPr>
          <p:spPr>
            <a:xfrm>
              <a:off x="2300257" y="190501"/>
              <a:ext cx="435005" cy="360363"/>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b="1" dirty="0">
                  <a:solidFill>
                    <a:srgbClr val="06AC3D"/>
                  </a:solidFill>
                  <a:latin typeface="Times New Roman" panose="02020603050405020304" pitchFamily="18" charset="0"/>
                </a:rPr>
                <a:t>11</a:t>
              </a:r>
              <a:endParaRPr lang="en-US" altLang="zh-CN" b="1" dirty="0">
                <a:solidFill>
                  <a:srgbClr val="06AC3D"/>
                </a:solidFill>
                <a:latin typeface="Times New Roman" panose="02020603050405020304" pitchFamily="18" charset="0"/>
              </a:endParaRPr>
            </a:p>
          </p:txBody>
        </p:sp>
        <p:sp>
          <p:nvSpPr>
            <p:cNvPr id="80916" name="Text Box 44"/>
            <p:cNvSpPr txBox="1"/>
            <p:nvPr/>
          </p:nvSpPr>
          <p:spPr>
            <a:xfrm>
              <a:off x="150828" y="2071675"/>
              <a:ext cx="428628" cy="315913"/>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b="1" dirty="0">
                  <a:solidFill>
                    <a:srgbClr val="06AC3D"/>
                  </a:solidFill>
                  <a:latin typeface="Times New Roman" panose="02020603050405020304" pitchFamily="18" charset="0"/>
                </a:rPr>
                <a:t>00</a:t>
              </a:r>
              <a:endParaRPr lang="en-US" altLang="zh-CN" b="1" dirty="0">
                <a:solidFill>
                  <a:srgbClr val="06AC3D"/>
                </a:solidFill>
                <a:latin typeface="Times New Roman" panose="02020603050405020304" pitchFamily="18" charset="0"/>
              </a:endParaRPr>
            </a:p>
          </p:txBody>
        </p:sp>
        <p:sp>
          <p:nvSpPr>
            <p:cNvPr id="80917" name="Text Box 45"/>
            <p:cNvSpPr txBox="1"/>
            <p:nvPr/>
          </p:nvSpPr>
          <p:spPr>
            <a:xfrm>
              <a:off x="2295499" y="2101850"/>
              <a:ext cx="439763" cy="317500"/>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b="1" dirty="0">
                  <a:solidFill>
                    <a:srgbClr val="06AC3D"/>
                  </a:solidFill>
                  <a:latin typeface="Times New Roman" panose="02020603050405020304" pitchFamily="18" charset="0"/>
                </a:rPr>
                <a:t>10</a:t>
              </a:r>
              <a:endParaRPr lang="en-US" altLang="zh-CN" b="1" dirty="0">
                <a:solidFill>
                  <a:srgbClr val="06AC3D"/>
                </a:solidFill>
                <a:latin typeface="Times New Roman" panose="02020603050405020304" pitchFamily="18" charset="0"/>
              </a:endParaRPr>
            </a:p>
          </p:txBody>
        </p:sp>
        <p:grpSp>
          <p:nvGrpSpPr>
            <p:cNvPr id="80918" name="Group 46"/>
            <p:cNvGrpSpPr/>
            <p:nvPr/>
          </p:nvGrpSpPr>
          <p:grpSpPr>
            <a:xfrm>
              <a:off x="538158" y="614707"/>
              <a:ext cx="1724024" cy="1576718"/>
              <a:chOff x="0" y="0"/>
              <a:chExt cx="1952" cy="1937"/>
            </a:xfrm>
          </p:grpSpPr>
          <p:sp>
            <p:nvSpPr>
              <p:cNvPr id="80923" name="Line 47"/>
              <p:cNvSpPr/>
              <p:nvPr/>
            </p:nvSpPr>
            <p:spPr>
              <a:xfrm rot="10800000">
                <a:off x="915" y="938"/>
                <a:ext cx="1037" cy="1"/>
              </a:xfrm>
              <a:prstGeom prst="line">
                <a:avLst/>
              </a:prstGeom>
              <a:ln w="9525" cap="flat" cmpd="sng">
                <a:solidFill>
                  <a:schemeClr val="tx1"/>
                </a:solidFill>
                <a:prstDash val="dash"/>
                <a:headEnd type="triangle" w="med" len="med"/>
                <a:tailEnd type="none" w="med" len="med"/>
              </a:ln>
            </p:spPr>
          </p:sp>
          <p:sp>
            <p:nvSpPr>
              <p:cNvPr id="80924" name="Line 48"/>
              <p:cNvSpPr/>
              <p:nvPr/>
            </p:nvSpPr>
            <p:spPr>
              <a:xfrm rot="-10800000" flipH="1">
                <a:off x="0" y="939"/>
                <a:ext cx="990" cy="0"/>
              </a:xfrm>
              <a:prstGeom prst="line">
                <a:avLst/>
              </a:prstGeom>
              <a:ln w="9525" cap="flat" cmpd="sng">
                <a:solidFill>
                  <a:schemeClr val="tx1"/>
                </a:solidFill>
                <a:prstDash val="dash"/>
                <a:headEnd type="triangle" w="med" len="med"/>
                <a:tailEnd type="none" w="med" len="med"/>
              </a:ln>
            </p:spPr>
          </p:sp>
          <p:sp>
            <p:nvSpPr>
              <p:cNvPr id="80925" name="Line 49"/>
              <p:cNvSpPr/>
              <p:nvPr/>
            </p:nvSpPr>
            <p:spPr>
              <a:xfrm rot="5400000">
                <a:off x="454" y="478"/>
                <a:ext cx="976" cy="1"/>
              </a:xfrm>
              <a:prstGeom prst="line">
                <a:avLst/>
              </a:prstGeom>
              <a:ln w="9525" cap="flat" cmpd="sng">
                <a:solidFill>
                  <a:schemeClr val="tx1"/>
                </a:solidFill>
                <a:prstDash val="dash"/>
                <a:headEnd type="triangle" w="med" len="med"/>
                <a:tailEnd type="none" w="med" len="med"/>
              </a:ln>
            </p:spPr>
          </p:sp>
          <p:sp>
            <p:nvSpPr>
              <p:cNvPr id="80926" name="Line 50"/>
              <p:cNvSpPr/>
              <p:nvPr/>
            </p:nvSpPr>
            <p:spPr>
              <a:xfrm rot="5400000" flipH="1">
                <a:off x="424" y="1409"/>
                <a:ext cx="1037" cy="0"/>
              </a:xfrm>
              <a:prstGeom prst="line">
                <a:avLst/>
              </a:prstGeom>
              <a:ln w="9525" cap="flat" cmpd="sng">
                <a:solidFill>
                  <a:schemeClr val="tx1"/>
                </a:solidFill>
                <a:prstDash val="dash"/>
                <a:headEnd type="triangle" w="med" len="med"/>
                <a:tailEnd type="none" w="med" len="med"/>
              </a:ln>
            </p:spPr>
          </p:sp>
        </p:grpSp>
        <p:sp>
          <p:nvSpPr>
            <p:cNvPr id="80919" name="Text Box 51"/>
            <p:cNvSpPr txBox="1"/>
            <p:nvPr/>
          </p:nvSpPr>
          <p:spPr>
            <a:xfrm>
              <a:off x="2230437" y="736600"/>
              <a:ext cx="504825" cy="366713"/>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sz="1600" b="1" dirty="0">
                  <a:solidFill>
                    <a:srgbClr val="0000FF"/>
                  </a:solidFill>
                  <a:latin typeface="Comic Sans MS" panose="030F0702030302020204" pitchFamily="66" charset="0"/>
                </a:rPr>
                <a:t>I(1)</a:t>
              </a:r>
              <a:endParaRPr lang="en-US" altLang="zh-CN" sz="2800" b="1" dirty="0">
                <a:solidFill>
                  <a:srgbClr val="0000FF"/>
                </a:solidFill>
                <a:latin typeface="Comic Sans MS" panose="030F0702030302020204" pitchFamily="66" charset="0"/>
              </a:endParaRPr>
            </a:p>
          </p:txBody>
        </p:sp>
        <p:sp>
          <p:nvSpPr>
            <p:cNvPr id="80920" name="Text Box 52"/>
            <p:cNvSpPr txBox="1"/>
            <p:nvPr/>
          </p:nvSpPr>
          <p:spPr>
            <a:xfrm>
              <a:off x="58737" y="1622426"/>
              <a:ext cx="609600" cy="366713"/>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sz="1600" b="1" dirty="0">
                  <a:solidFill>
                    <a:srgbClr val="0000FF"/>
                  </a:solidFill>
                  <a:latin typeface="Comic Sans MS" panose="030F0702030302020204" pitchFamily="66" charset="0"/>
                </a:rPr>
                <a:t>I(0)</a:t>
              </a:r>
              <a:endParaRPr lang="en-US" altLang="zh-CN" sz="2800" b="1" dirty="0">
                <a:solidFill>
                  <a:srgbClr val="0000FF"/>
                </a:solidFill>
                <a:latin typeface="Comic Sans MS" panose="030F0702030302020204" pitchFamily="66" charset="0"/>
              </a:endParaRPr>
            </a:p>
          </p:txBody>
        </p:sp>
        <p:sp>
          <p:nvSpPr>
            <p:cNvPr id="80921" name="Text Box 53"/>
            <p:cNvSpPr txBox="1"/>
            <p:nvPr/>
          </p:nvSpPr>
          <p:spPr>
            <a:xfrm>
              <a:off x="1497011" y="2132014"/>
              <a:ext cx="584200" cy="365125"/>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sz="1600" b="1" dirty="0">
                  <a:solidFill>
                    <a:schemeClr val="tx2"/>
                  </a:solidFill>
                  <a:latin typeface="Comic Sans MS" panose="030F0702030302020204" pitchFamily="66" charset="0"/>
                </a:rPr>
                <a:t>Q(1)</a:t>
              </a:r>
              <a:endParaRPr lang="en-US" altLang="zh-CN" sz="2800" b="1" dirty="0">
                <a:solidFill>
                  <a:schemeClr val="tx2"/>
                </a:solidFill>
                <a:latin typeface="Comic Sans MS" panose="030F0702030302020204" pitchFamily="66" charset="0"/>
              </a:endParaRPr>
            </a:p>
          </p:txBody>
        </p:sp>
        <p:sp>
          <p:nvSpPr>
            <p:cNvPr id="80922" name="Text Box 54"/>
            <p:cNvSpPr txBox="1"/>
            <p:nvPr/>
          </p:nvSpPr>
          <p:spPr>
            <a:xfrm>
              <a:off x="619125" y="188912"/>
              <a:ext cx="609600" cy="366713"/>
            </a:xfrm>
            <a:prstGeom prst="rect">
              <a:avLst/>
            </a:prstGeom>
            <a:solidFill>
              <a:srgbClr val="CCFFFF"/>
            </a:solidFill>
            <a:ln w="9525"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en-US" altLang="zh-CN" sz="1600" b="1" dirty="0">
                  <a:solidFill>
                    <a:schemeClr val="tx2"/>
                  </a:solidFill>
                  <a:latin typeface="Comic Sans MS" panose="030F0702030302020204" pitchFamily="66" charset="0"/>
                </a:rPr>
                <a:t>Q(0)</a:t>
              </a:r>
              <a:endParaRPr lang="en-US" altLang="zh-CN" sz="1600" b="1" dirty="0">
                <a:solidFill>
                  <a:schemeClr val="tx2"/>
                </a:solidFill>
                <a:latin typeface="Comic Sans MS" panose="030F0702030302020204" pitchFamily="66" charset="0"/>
              </a:endParaRPr>
            </a:p>
          </p:txBody>
        </p:sp>
      </p:grpSp>
      <p:sp>
        <p:nvSpPr>
          <p:cNvPr id="80903" name="Line 40"/>
          <p:cNvSpPr/>
          <p:nvPr/>
        </p:nvSpPr>
        <p:spPr>
          <a:xfrm rot="-2681520">
            <a:off x="7797800" y="966788"/>
            <a:ext cx="825500" cy="842962"/>
          </a:xfrm>
          <a:prstGeom prst="line">
            <a:avLst/>
          </a:prstGeom>
          <a:ln w="9525" cap="flat" cmpd="sng">
            <a:solidFill>
              <a:schemeClr val="tx2"/>
            </a:solidFill>
            <a:prstDash val="solid"/>
            <a:headEnd type="none" w="med" len="med"/>
            <a:tailEnd type="triangle" w="med" len="med"/>
          </a:ln>
        </p:spPr>
      </p:sp>
      <p:grpSp>
        <p:nvGrpSpPr>
          <p:cNvPr id="80904" name="组合 32"/>
          <p:cNvGrpSpPr/>
          <p:nvPr/>
        </p:nvGrpSpPr>
        <p:grpSpPr>
          <a:xfrm>
            <a:off x="471488" y="3048000"/>
            <a:ext cx="8015287" cy="2881313"/>
            <a:chOff x="471487" y="3048166"/>
            <a:chExt cx="8015288" cy="2881314"/>
          </a:xfrm>
        </p:grpSpPr>
        <p:grpSp>
          <p:nvGrpSpPr>
            <p:cNvPr id="80906" name="Group 8"/>
            <p:cNvGrpSpPr/>
            <p:nvPr/>
          </p:nvGrpSpPr>
          <p:grpSpPr>
            <a:xfrm>
              <a:off x="471487" y="3048166"/>
              <a:ext cx="8015288" cy="2881314"/>
              <a:chOff x="-315" y="37"/>
              <a:chExt cx="4536" cy="1860"/>
            </a:xfrm>
          </p:grpSpPr>
          <p:graphicFrame>
            <p:nvGraphicFramePr>
              <p:cNvPr id="80898" name="Object 3"/>
              <p:cNvGraphicFramePr/>
              <p:nvPr/>
            </p:nvGraphicFramePr>
            <p:xfrm>
              <a:off x="-315" y="37"/>
              <a:ext cx="4536" cy="1860"/>
            </p:xfrm>
            <a:graphic>
              <a:graphicData uri="http://schemas.openxmlformats.org/presentationml/2006/ole">
                <mc:AlternateContent xmlns:mc="http://schemas.openxmlformats.org/markup-compatibility/2006">
                  <mc:Choice xmlns:v="urn:schemas-microsoft-com:vml" Requires="v">
                    <p:oleObj spid="_x0000_s3308" name="" r:id="rId1" imgW="4097655" imgH="1076325" progId="Visio.Drawing.11">
                      <p:embed/>
                    </p:oleObj>
                  </mc:Choice>
                  <mc:Fallback>
                    <p:oleObj name="" r:id="rId1" imgW="4097655" imgH="1076325" progId="Visio.Drawing.11">
                      <p:embed/>
                      <p:pic>
                        <p:nvPicPr>
                          <p:cNvPr id="0" name="图片 3307"/>
                          <p:cNvPicPr/>
                          <p:nvPr/>
                        </p:nvPicPr>
                        <p:blipFill>
                          <a:blip r:embed="rId2"/>
                          <a:stretch>
                            <a:fillRect/>
                          </a:stretch>
                        </p:blipFill>
                        <p:spPr>
                          <a:xfrm>
                            <a:off x="-315" y="37"/>
                            <a:ext cx="4536" cy="1860"/>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sp>
            <p:nvSpPr>
              <p:cNvPr id="80910" name="Rectangle 6"/>
              <p:cNvSpPr/>
              <p:nvPr/>
            </p:nvSpPr>
            <p:spPr>
              <a:xfrm>
                <a:off x="931" y="46"/>
                <a:ext cx="194" cy="250"/>
              </a:xfrm>
              <a:prstGeom prst="rect">
                <a:avLst/>
              </a:prstGeom>
              <a:solidFill>
                <a:srgbClr val="CC99FF"/>
              </a:solidFill>
              <a:ln w="9525">
                <a:noFill/>
              </a:ln>
            </p:spPr>
            <p:txBody>
              <a:bodyPr wrap="none">
                <a:spAutoFit/>
              </a:bodyPr>
              <a:p>
                <a:pPr algn="ctr">
                  <a:buFont typeface="Arial" panose="020B0604020202020204" pitchFamily="34" charset="0"/>
                  <a:buNone/>
                </a:pPr>
                <a:r>
                  <a:rPr lang="en-US" altLang="zh-CN" dirty="0">
                    <a:latin typeface="Comic Sans MS" panose="030F0702030302020204" pitchFamily="66" charset="0"/>
                  </a:rPr>
                  <a:t>I</a:t>
                </a:r>
                <a:endParaRPr lang="en-US" altLang="zh-CN" dirty="0">
                  <a:latin typeface="Comic Sans MS" panose="030F0702030302020204" pitchFamily="66" charset="0"/>
                </a:endParaRPr>
              </a:p>
            </p:txBody>
          </p:sp>
          <p:sp>
            <p:nvSpPr>
              <p:cNvPr id="80911" name="Rectangle 7"/>
              <p:cNvSpPr/>
              <p:nvPr/>
            </p:nvSpPr>
            <p:spPr>
              <a:xfrm>
                <a:off x="928" y="653"/>
                <a:ext cx="242" cy="250"/>
              </a:xfrm>
              <a:prstGeom prst="rect">
                <a:avLst/>
              </a:prstGeom>
              <a:solidFill>
                <a:srgbClr val="CC99FF"/>
              </a:solidFill>
              <a:ln w="9525">
                <a:noFill/>
              </a:ln>
            </p:spPr>
            <p:txBody>
              <a:bodyPr wrap="none">
                <a:spAutoFit/>
              </a:bodyPr>
              <a:p>
                <a:pPr algn="ctr">
                  <a:buFont typeface="Arial" panose="020B0604020202020204" pitchFamily="34" charset="0"/>
                  <a:buNone/>
                </a:pPr>
                <a:r>
                  <a:rPr lang="en-US" altLang="zh-CN" dirty="0">
                    <a:latin typeface="Comic Sans MS" panose="030F0702030302020204" pitchFamily="66" charset="0"/>
                  </a:rPr>
                  <a:t>Q</a:t>
                </a:r>
                <a:endParaRPr lang="en-US" altLang="zh-CN" dirty="0">
                  <a:latin typeface="Comic Sans MS" panose="030F0702030302020204" pitchFamily="66" charset="0"/>
                </a:endParaRPr>
              </a:p>
            </p:txBody>
          </p:sp>
        </p:grpSp>
        <p:sp>
          <p:nvSpPr>
            <p:cNvPr id="80907" name="矩形 62"/>
            <p:cNvSpPr/>
            <p:nvPr/>
          </p:nvSpPr>
          <p:spPr>
            <a:xfrm>
              <a:off x="3464872" y="4819651"/>
              <a:ext cx="2335853" cy="400110"/>
            </a:xfrm>
            <a:prstGeom prst="rect">
              <a:avLst/>
            </a:prstGeom>
            <a:noFill/>
            <a:ln w="9525">
              <a:noFill/>
            </a:ln>
          </p:spPr>
          <p:txBody>
            <a:bodyPr>
              <a:spAutoFit/>
            </a:bodyPr>
            <a:p>
              <a:pPr algn="ctr">
                <a:buFont typeface="Arial" panose="020B0604020202020204" pitchFamily="34" charset="0"/>
                <a:buNone/>
              </a:pPr>
              <a:r>
                <a:rPr lang="en-US" altLang="zh-CN" sz="2000" dirty="0">
                  <a:solidFill>
                    <a:srgbClr val="FF0000"/>
                  </a:solidFill>
                  <a:latin typeface="Comic Sans MS" panose="030F0702030302020204" pitchFamily="66" charset="0"/>
                  <a:ea typeface="楷体_GB2312" pitchFamily="49" charset="-122"/>
                </a:rPr>
                <a:t>11    01      00    10</a:t>
              </a:r>
              <a:endParaRPr lang="zh-CN" altLang="en-US" sz="2000" dirty="0">
                <a:solidFill>
                  <a:srgbClr val="FF0000"/>
                </a:solidFill>
                <a:latin typeface="Comic Sans MS" panose="030F0702030302020204" pitchFamily="66" charset="0"/>
              </a:endParaRPr>
            </a:p>
          </p:txBody>
        </p:sp>
        <p:sp>
          <p:nvSpPr>
            <p:cNvPr id="80908" name="矩形 62"/>
            <p:cNvSpPr/>
            <p:nvPr/>
          </p:nvSpPr>
          <p:spPr>
            <a:xfrm>
              <a:off x="3088745" y="5419725"/>
              <a:ext cx="3083455" cy="400110"/>
            </a:xfrm>
            <a:prstGeom prst="rect">
              <a:avLst/>
            </a:prstGeom>
            <a:noFill/>
            <a:ln w="9525">
              <a:noFill/>
            </a:ln>
          </p:spPr>
          <p:txBody>
            <a:bodyPr>
              <a:spAutoFit/>
            </a:bodyPr>
            <a:p>
              <a:pPr algn="ctr">
                <a:buFont typeface="Arial" panose="020B0604020202020204" pitchFamily="34" charset="0"/>
                <a:buNone/>
              </a:pPr>
              <a:r>
                <a:rPr lang="en-US" altLang="zh-CN" sz="2000" dirty="0">
                  <a:solidFill>
                    <a:srgbClr val="0000CC"/>
                  </a:solidFill>
                  <a:latin typeface="Comic Sans MS" panose="030F0702030302020204" pitchFamily="66" charset="0"/>
                  <a:ea typeface="楷体_GB2312" pitchFamily="49" charset="-122"/>
                </a:rPr>
                <a:t>270</a:t>
              </a:r>
              <a:r>
                <a:rPr lang="en-US" altLang="zh-CN" sz="2000" baseline="30000" dirty="0">
                  <a:solidFill>
                    <a:srgbClr val="0000CC"/>
                  </a:solidFill>
                  <a:latin typeface="Comic Sans MS" panose="030F0702030302020204" pitchFamily="66" charset="0"/>
                  <a:ea typeface="楷体_GB2312" pitchFamily="49" charset="-122"/>
                </a:rPr>
                <a:t>0</a:t>
              </a:r>
              <a:r>
                <a:rPr lang="en-US" altLang="zh-CN" sz="2000" dirty="0">
                  <a:solidFill>
                    <a:srgbClr val="0000CC"/>
                  </a:solidFill>
                  <a:latin typeface="Comic Sans MS" panose="030F0702030302020204" pitchFamily="66" charset="0"/>
                  <a:ea typeface="楷体_GB2312" pitchFamily="49" charset="-122"/>
                </a:rPr>
                <a:t>   00</a:t>
              </a:r>
              <a:r>
                <a:rPr lang="en-US" altLang="zh-CN" sz="2000" baseline="30000" dirty="0">
                  <a:solidFill>
                    <a:srgbClr val="0000CC"/>
                  </a:solidFill>
                  <a:latin typeface="Comic Sans MS" panose="030F0702030302020204" pitchFamily="66" charset="0"/>
                  <a:ea typeface="楷体_GB2312" pitchFamily="49" charset="-122"/>
                </a:rPr>
                <a:t>0</a:t>
              </a:r>
              <a:r>
                <a:rPr lang="en-US" altLang="zh-CN" sz="2000" dirty="0">
                  <a:solidFill>
                    <a:srgbClr val="0000CC"/>
                  </a:solidFill>
                  <a:latin typeface="Comic Sans MS" panose="030F0702030302020204" pitchFamily="66" charset="0"/>
                  <a:ea typeface="楷体_GB2312" pitchFamily="49" charset="-122"/>
                </a:rPr>
                <a:t>   90</a:t>
              </a:r>
              <a:r>
                <a:rPr lang="en-US" altLang="zh-CN" sz="2000" baseline="30000" dirty="0">
                  <a:solidFill>
                    <a:srgbClr val="0000CC"/>
                  </a:solidFill>
                  <a:latin typeface="Comic Sans MS" panose="030F0702030302020204" pitchFamily="66" charset="0"/>
                  <a:ea typeface="楷体_GB2312" pitchFamily="49" charset="-122"/>
                </a:rPr>
                <a:t>0</a:t>
              </a:r>
              <a:r>
                <a:rPr lang="en-US" altLang="zh-CN" sz="2000" dirty="0">
                  <a:solidFill>
                    <a:srgbClr val="0000CC"/>
                  </a:solidFill>
                  <a:latin typeface="Comic Sans MS" panose="030F0702030302020204" pitchFamily="66" charset="0"/>
                  <a:ea typeface="楷体_GB2312" pitchFamily="49" charset="-122"/>
                </a:rPr>
                <a:t>   180</a:t>
              </a:r>
              <a:r>
                <a:rPr lang="en-US" altLang="zh-CN" sz="2000" baseline="30000" dirty="0">
                  <a:solidFill>
                    <a:srgbClr val="0000CC"/>
                  </a:solidFill>
                  <a:latin typeface="Comic Sans MS" panose="030F0702030302020204" pitchFamily="66" charset="0"/>
                  <a:ea typeface="楷体_GB2312" pitchFamily="49" charset="-122"/>
                </a:rPr>
                <a:t>0</a:t>
              </a:r>
              <a:endParaRPr lang="zh-CN" altLang="en-US" sz="2000" baseline="30000" dirty="0">
                <a:solidFill>
                  <a:srgbClr val="0000CC"/>
                </a:solidFill>
                <a:latin typeface="Comic Sans MS" panose="030F0702030302020204" pitchFamily="66" charset="0"/>
                <a:ea typeface="楷体_GB2312" pitchFamily="49" charset="-122"/>
              </a:endParaRPr>
            </a:p>
          </p:txBody>
        </p:sp>
        <p:sp>
          <p:nvSpPr>
            <p:cNvPr id="80909" name="矩形 62"/>
            <p:cNvSpPr/>
            <p:nvPr/>
          </p:nvSpPr>
          <p:spPr>
            <a:xfrm>
              <a:off x="3486607" y="3729038"/>
              <a:ext cx="2236665" cy="400110"/>
            </a:xfrm>
            <a:prstGeom prst="rect">
              <a:avLst/>
            </a:prstGeom>
            <a:noFill/>
            <a:ln w="9525">
              <a:noFill/>
            </a:ln>
          </p:spPr>
          <p:txBody>
            <a:bodyPr>
              <a:spAutoFit/>
            </a:bodyPr>
            <a:p>
              <a:pPr algn="ctr">
                <a:buFont typeface="Arial" panose="020B0604020202020204" pitchFamily="34" charset="0"/>
                <a:buNone/>
              </a:pPr>
              <a:r>
                <a:rPr lang="el-GR" altLang="zh-CN" sz="2000" dirty="0">
                  <a:solidFill>
                    <a:srgbClr val="FF0000"/>
                  </a:solidFill>
                  <a:latin typeface="Comic Sans MS" panose="030F0702030302020204" pitchFamily="66" charset="0"/>
                  <a:ea typeface="楷体_GB2312" pitchFamily="49" charset="-122"/>
                </a:rPr>
                <a:t>θ</a:t>
              </a:r>
              <a:r>
                <a:rPr lang="en-US" altLang="zh-CN" sz="2000" baseline="-25000" dirty="0">
                  <a:solidFill>
                    <a:srgbClr val="FF0000"/>
                  </a:solidFill>
                  <a:latin typeface="Comic Sans MS" panose="030F0702030302020204" pitchFamily="66" charset="0"/>
                  <a:ea typeface="楷体_GB2312" pitchFamily="49" charset="-122"/>
                </a:rPr>
                <a:t>1</a:t>
              </a:r>
              <a:r>
                <a:rPr lang="en-US" altLang="zh-CN" sz="2000" dirty="0">
                  <a:solidFill>
                    <a:srgbClr val="FF0000"/>
                  </a:solidFill>
                  <a:latin typeface="Comic Sans MS" panose="030F0702030302020204" pitchFamily="66" charset="0"/>
                  <a:ea typeface="楷体_GB2312" pitchFamily="49" charset="-122"/>
                </a:rPr>
                <a:t>    </a:t>
              </a:r>
              <a:r>
                <a:rPr lang="el-GR" altLang="zh-CN" sz="2000" dirty="0">
                  <a:solidFill>
                    <a:srgbClr val="FF0000"/>
                  </a:solidFill>
                  <a:latin typeface="Comic Sans MS" panose="030F0702030302020204" pitchFamily="66" charset="0"/>
                  <a:ea typeface="楷体_GB2312" pitchFamily="49" charset="-122"/>
                </a:rPr>
                <a:t>θ</a:t>
              </a:r>
              <a:r>
                <a:rPr lang="en-US" altLang="zh-CN" sz="2000" baseline="-25000" dirty="0">
                  <a:solidFill>
                    <a:srgbClr val="FF0000"/>
                  </a:solidFill>
                  <a:latin typeface="Comic Sans MS" panose="030F0702030302020204" pitchFamily="66" charset="0"/>
                  <a:ea typeface="楷体_GB2312" pitchFamily="49" charset="-122"/>
                </a:rPr>
                <a:t>2</a:t>
              </a:r>
              <a:r>
                <a:rPr lang="en-US" altLang="zh-CN" sz="2000" dirty="0">
                  <a:solidFill>
                    <a:srgbClr val="FF0000"/>
                  </a:solidFill>
                  <a:latin typeface="Comic Sans MS" panose="030F0702030302020204" pitchFamily="66" charset="0"/>
                  <a:ea typeface="楷体_GB2312" pitchFamily="49" charset="-122"/>
                </a:rPr>
                <a:t>    </a:t>
              </a:r>
              <a:r>
                <a:rPr lang="el-GR" altLang="zh-CN" sz="2000" dirty="0">
                  <a:solidFill>
                    <a:srgbClr val="FF0000"/>
                  </a:solidFill>
                  <a:latin typeface="Comic Sans MS" panose="030F0702030302020204" pitchFamily="66" charset="0"/>
                  <a:ea typeface="楷体_GB2312" pitchFamily="49" charset="-122"/>
                </a:rPr>
                <a:t>θ</a:t>
              </a:r>
              <a:r>
                <a:rPr lang="en-US" altLang="zh-CN" sz="2000" baseline="-25000" dirty="0">
                  <a:solidFill>
                    <a:srgbClr val="FF0000"/>
                  </a:solidFill>
                  <a:latin typeface="Comic Sans MS" panose="030F0702030302020204" pitchFamily="66" charset="0"/>
                  <a:ea typeface="楷体_GB2312" pitchFamily="49" charset="-122"/>
                </a:rPr>
                <a:t>3</a:t>
              </a:r>
              <a:r>
                <a:rPr lang="en-US" altLang="zh-CN" sz="2000" dirty="0">
                  <a:solidFill>
                    <a:srgbClr val="FF0000"/>
                  </a:solidFill>
                  <a:latin typeface="Comic Sans MS" panose="030F0702030302020204" pitchFamily="66" charset="0"/>
                  <a:ea typeface="楷体_GB2312" pitchFamily="49" charset="-122"/>
                </a:rPr>
                <a:t>    </a:t>
              </a:r>
              <a:r>
                <a:rPr lang="el-GR" altLang="zh-CN" sz="2000" dirty="0">
                  <a:solidFill>
                    <a:srgbClr val="FF0000"/>
                  </a:solidFill>
                  <a:latin typeface="Comic Sans MS" panose="030F0702030302020204" pitchFamily="66" charset="0"/>
                  <a:ea typeface="楷体_GB2312" pitchFamily="49" charset="-122"/>
                </a:rPr>
                <a:t>θ</a:t>
              </a:r>
              <a:r>
                <a:rPr lang="en-US" altLang="zh-CN" sz="2000" baseline="-25000" dirty="0">
                  <a:solidFill>
                    <a:srgbClr val="FF0000"/>
                  </a:solidFill>
                  <a:latin typeface="Comic Sans MS" panose="030F0702030302020204" pitchFamily="66" charset="0"/>
                  <a:ea typeface="楷体_GB2312" pitchFamily="49" charset="-122"/>
                </a:rPr>
                <a:t>4</a:t>
              </a:r>
              <a:r>
                <a:rPr lang="en-US" altLang="zh-CN" sz="2000" dirty="0">
                  <a:solidFill>
                    <a:srgbClr val="FF0000"/>
                  </a:solidFill>
                  <a:latin typeface="Comic Sans MS" panose="030F0702030302020204" pitchFamily="66" charset="0"/>
                  <a:ea typeface="楷体_GB2312" pitchFamily="49" charset="-122"/>
                </a:rPr>
                <a:t> </a:t>
              </a:r>
              <a:endParaRPr lang="zh-CN" altLang="en-US" sz="2000" dirty="0">
                <a:solidFill>
                  <a:srgbClr val="FF0000"/>
                </a:solidFill>
                <a:latin typeface="Comic Sans MS" panose="030F0702030302020204" pitchFamily="66" charset="0"/>
              </a:endParaRPr>
            </a:p>
          </p:txBody>
        </p:sp>
      </p:grpSp>
      <p:sp>
        <p:nvSpPr>
          <p:cNvPr id="80905" name="AutoShape 38"/>
          <p:cNvSpPr/>
          <p:nvPr/>
        </p:nvSpPr>
        <p:spPr>
          <a:xfrm>
            <a:off x="6413500" y="4921250"/>
            <a:ext cx="2316163" cy="428625"/>
          </a:xfrm>
          <a:prstGeom prst="wedgeRoundRectCallout">
            <a:avLst>
              <a:gd name="adj1" fmla="val -77134"/>
              <a:gd name="adj2" fmla="val -148773"/>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A</a:t>
            </a:r>
            <a:r>
              <a:rPr lang="zh-CN" altLang="en-US" sz="2000" b="1" dirty="0">
                <a:solidFill>
                  <a:schemeClr val="tx2"/>
                </a:solidFill>
                <a:latin typeface="微软雅黑" panose="020B0503020204020204" pitchFamily="34" charset="-122"/>
                <a:ea typeface="微软雅黑" panose="020B0503020204020204" pitchFamily="34" charset="-122"/>
              </a:rPr>
              <a:t>、</a:t>
            </a:r>
            <a:r>
              <a:rPr lang="en-US" altLang="zh-CN" sz="2000" b="1" dirty="0">
                <a:solidFill>
                  <a:schemeClr val="tx2"/>
                </a:solidFill>
                <a:latin typeface="微软雅黑" panose="020B0503020204020204" pitchFamily="34" charset="-122"/>
                <a:ea typeface="微软雅黑" panose="020B0503020204020204" pitchFamily="34" charset="-122"/>
              </a:rPr>
              <a:t>B</a:t>
            </a:r>
            <a:r>
              <a:rPr lang="zh-CN" altLang="en-US" sz="2000" b="1" dirty="0">
                <a:solidFill>
                  <a:schemeClr val="tx2"/>
                </a:solidFill>
                <a:latin typeface="微软雅黑" panose="020B0503020204020204" pitchFamily="34" charset="-122"/>
                <a:ea typeface="微软雅黑" panose="020B0503020204020204" pitchFamily="34" charset="-122"/>
              </a:rPr>
              <a:t>方式都适用</a:t>
            </a:r>
            <a:endParaRPr lang="en-US" altLang="x-none"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Text Box 2"/>
          <p:cNvSpPr txBox="1"/>
          <p:nvPr/>
        </p:nvSpPr>
        <p:spPr>
          <a:xfrm>
            <a:off x="465138" y="1419225"/>
            <a:ext cx="4948237" cy="1477963"/>
          </a:xfrm>
          <a:prstGeom prst="rect">
            <a:avLst/>
          </a:prstGeom>
          <a:noFill/>
          <a:ln w="9525">
            <a:noFill/>
          </a:ln>
        </p:spPr>
        <p:txBody>
          <a:bodyPr>
            <a:spAutoFit/>
          </a:bodyPr>
          <a:p>
            <a:pPr>
              <a:lnSpc>
                <a:spcPct val="150000"/>
              </a:lnSpc>
              <a:spcBef>
                <a:spcPct val="5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QPSK</a:t>
            </a:r>
            <a:r>
              <a:rPr lang="zh-CN" altLang="en-US" sz="2000" dirty="0">
                <a:latin typeface="微软雅黑" panose="020B0503020204020204" pitchFamily="34" charset="-122"/>
                <a:ea typeface="微软雅黑" panose="020B0503020204020204" pitchFamily="34" charset="-122"/>
              </a:rPr>
              <a:t>信号可以看作两个载波正交</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信号的合成。对</a:t>
            </a:r>
            <a:r>
              <a:rPr lang="en-US" altLang="zh-CN" sz="2000" dirty="0">
                <a:latin typeface="微软雅黑" panose="020B0503020204020204" pitchFamily="34" charset="-122"/>
                <a:ea typeface="微软雅黑" panose="020B0503020204020204" pitchFamily="34" charset="-122"/>
              </a:rPr>
              <a:t>QPSK</a:t>
            </a:r>
            <a:r>
              <a:rPr lang="zh-CN" altLang="en-US" sz="2000" dirty="0">
                <a:latin typeface="微软雅黑" panose="020B0503020204020204" pitchFamily="34" charset="-122"/>
                <a:ea typeface="微软雅黑" panose="020B0503020204020204" pitchFamily="34" charset="-122"/>
              </a:rPr>
              <a:t>信号的解调可采用与</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信号类似的解调方法进行解调 </a:t>
            </a:r>
            <a:endParaRPr lang="zh-CN" altLang="en-US" sz="2000" dirty="0">
              <a:latin typeface="微软雅黑" panose="020B0503020204020204" pitchFamily="34" charset="-122"/>
              <a:ea typeface="微软雅黑" panose="020B0503020204020204" pitchFamily="34" charset="-122"/>
            </a:endParaRPr>
          </a:p>
        </p:txBody>
      </p:sp>
      <p:sp>
        <p:nvSpPr>
          <p:cNvPr id="145411" name="Rectangle 3"/>
          <p:cNvSpPr/>
          <p:nvPr/>
        </p:nvSpPr>
        <p:spPr>
          <a:xfrm>
            <a:off x="1357313" y="561975"/>
            <a:ext cx="4595812" cy="549275"/>
          </a:xfrm>
          <a:prstGeom prst="rect">
            <a:avLst/>
          </a:prstGeom>
          <a:noFill/>
          <a:ln w="9525">
            <a:noFill/>
          </a:ln>
        </p:spPr>
        <p:txBody>
          <a:bodyPr>
            <a:spAutoFit/>
          </a:bodyPr>
          <a:p>
            <a:pPr>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3</a:t>
            </a:r>
            <a:r>
              <a:rPr lang="zh-CN" altLang="en-US" sz="2800" b="1" dirty="0">
                <a:solidFill>
                  <a:schemeClr val="tx2"/>
                </a:solidFill>
                <a:latin typeface="微软雅黑" panose="020B0503020204020204" pitchFamily="34" charset="-122"/>
                <a:ea typeface="微软雅黑" panose="020B0503020204020204" pitchFamily="34" charset="-122"/>
              </a:rPr>
              <a:t>)</a:t>
            </a:r>
            <a:r>
              <a:rPr lang="en-US" altLang="zh-CN" sz="2800" b="1" dirty="0">
                <a:solidFill>
                  <a:schemeClr val="tx2"/>
                </a:solidFill>
                <a:latin typeface="微软雅黑" panose="020B0503020204020204" pitchFamily="34" charset="-122"/>
                <a:ea typeface="微软雅黑" panose="020B0503020204020204" pitchFamily="34" charset="-122"/>
              </a:rPr>
              <a:t> </a:t>
            </a:r>
            <a:r>
              <a:rPr lang="zh-CN" altLang="en-US" sz="2800" b="1" dirty="0">
                <a:solidFill>
                  <a:schemeClr val="tx2"/>
                </a:solidFill>
                <a:latin typeface="微软雅黑" panose="020B0503020204020204" pitchFamily="34" charset="-122"/>
                <a:ea typeface="微软雅黑" panose="020B0503020204020204" pitchFamily="34" charset="-122"/>
              </a:rPr>
              <a:t>解调方法</a:t>
            </a:r>
            <a:r>
              <a:rPr lang="en-US" altLang="zh-CN" sz="2800" b="1" dirty="0">
                <a:solidFill>
                  <a:schemeClr val="tx2"/>
                </a:solidFill>
                <a:latin typeface="微软雅黑" panose="020B0503020204020204" pitchFamily="34" charset="-122"/>
                <a:ea typeface="微软雅黑" panose="020B0503020204020204" pitchFamily="34" charset="-122"/>
              </a:rPr>
              <a:t>--</a:t>
            </a:r>
            <a:r>
              <a:rPr lang="zh-CN" altLang="en-US" sz="2800" b="1" dirty="0">
                <a:solidFill>
                  <a:schemeClr val="tx2"/>
                </a:solidFill>
                <a:latin typeface="微软雅黑" panose="020B0503020204020204" pitchFamily="34" charset="-122"/>
                <a:ea typeface="微软雅黑" panose="020B0503020204020204" pitchFamily="34" charset="-122"/>
              </a:rPr>
              <a:t>相干解调法</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pSp>
        <p:nvGrpSpPr>
          <p:cNvPr id="145412" name="Group 182"/>
          <p:cNvGrpSpPr/>
          <p:nvPr/>
        </p:nvGrpSpPr>
        <p:grpSpPr>
          <a:xfrm>
            <a:off x="414338" y="2986088"/>
            <a:ext cx="8120062" cy="3357562"/>
            <a:chOff x="0" y="0"/>
            <a:chExt cx="5353" cy="2592"/>
          </a:xfrm>
        </p:grpSpPr>
        <p:sp>
          <p:nvSpPr>
            <p:cNvPr id="145415" name="AutoShape 76"/>
            <p:cNvSpPr>
              <a:spLocks noChangeAspect="1" noTextEdit="1"/>
            </p:cNvSpPr>
            <p:nvPr/>
          </p:nvSpPr>
          <p:spPr>
            <a:xfrm>
              <a:off x="0" y="0"/>
              <a:ext cx="5353" cy="2585"/>
            </a:xfrm>
            <a:prstGeom prst="rect">
              <a:avLst/>
            </a:prstGeom>
            <a:solidFill>
              <a:srgbClr val="CCFFCC">
                <a:alpha val="89803"/>
              </a:srgbClr>
            </a:solidFill>
            <a:ln w="9525" cap="flat" cmpd="sng">
              <a:solidFill>
                <a:schemeClr val="tx1"/>
              </a:solidFill>
              <a:prstDash val="solid"/>
              <a:miter/>
              <a:headEnd type="none" w="med" len="med"/>
              <a:tailEnd type="none" w="med" len="med"/>
            </a:ln>
          </p:spPr>
          <p:txBody>
            <a:bodyPr/>
            <a:p>
              <a:endParaRPr lang="zh-CN" altLang="en-US"/>
            </a:p>
          </p:txBody>
        </p:sp>
        <p:sp>
          <p:nvSpPr>
            <p:cNvPr id="145416" name="Rectangle 83"/>
            <p:cNvSpPr/>
            <p:nvPr/>
          </p:nvSpPr>
          <p:spPr>
            <a:xfrm>
              <a:off x="1561" y="679"/>
              <a:ext cx="847" cy="517"/>
            </a:xfrm>
            <a:prstGeom prst="rect">
              <a:avLst/>
            </a:prstGeom>
            <a:solidFill>
              <a:srgbClr val="CCFFCC">
                <a:alpha val="89803"/>
              </a:srgbClr>
            </a:solidFill>
            <a:ln w="222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dirty="0">
                  <a:solidFill>
                    <a:schemeClr val="tx2"/>
                  </a:solidFill>
                  <a:latin typeface="微软雅黑" panose="020B0503020204020204" pitchFamily="34" charset="-122"/>
                  <a:ea typeface="微软雅黑" panose="020B0503020204020204" pitchFamily="34" charset="-122"/>
                </a:rPr>
                <a:t>相干载波</a:t>
              </a:r>
              <a:r>
                <a:rPr lang="en-US" altLang="zh-CN" sz="2000" dirty="0">
                  <a:solidFill>
                    <a:schemeClr val="tx2"/>
                  </a:solidFill>
                  <a:latin typeface="微软雅黑" panose="020B0503020204020204" pitchFamily="34" charset="-122"/>
                  <a:ea typeface="微软雅黑" panose="020B0503020204020204" pitchFamily="34" charset="-122"/>
                </a:rPr>
                <a:t>cos</a:t>
              </a:r>
              <a:r>
                <a:rPr lang="el-GR" altLang="zh-CN" sz="2000" i="1" dirty="0">
                  <a:solidFill>
                    <a:schemeClr val="tx2"/>
                  </a:solidFill>
                  <a:latin typeface="微软雅黑" panose="020B0503020204020204" pitchFamily="34" charset="-122"/>
                  <a:ea typeface="微软雅黑" panose="020B0503020204020204" pitchFamily="34" charset="-122"/>
                </a:rPr>
                <a:t>ω</a:t>
              </a:r>
              <a:r>
                <a:rPr lang="en-US" altLang="zh-CN" sz="2000" i="1" baseline="-25000" dirty="0">
                  <a:solidFill>
                    <a:schemeClr val="tx2"/>
                  </a:solidFill>
                  <a:latin typeface="微软雅黑" panose="020B0503020204020204" pitchFamily="34" charset="-122"/>
                  <a:ea typeface="微软雅黑" panose="020B0503020204020204" pitchFamily="34" charset="-122"/>
                </a:rPr>
                <a:t>c</a:t>
              </a:r>
              <a:r>
                <a:rPr lang="en-US" altLang="zh-CN" sz="2000" i="1" dirty="0">
                  <a:solidFill>
                    <a:schemeClr val="tx2"/>
                  </a:solidFill>
                  <a:latin typeface="微软雅黑" panose="020B0503020204020204" pitchFamily="34" charset="-122"/>
                  <a:ea typeface="微软雅黑" panose="020B0503020204020204" pitchFamily="34" charset="-122"/>
                </a:rPr>
                <a:t>t</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145417" name="Rectangle 109"/>
            <p:cNvSpPr/>
            <p:nvPr/>
          </p:nvSpPr>
          <p:spPr>
            <a:xfrm>
              <a:off x="536" y="1053"/>
              <a:ext cx="538" cy="552"/>
            </a:xfrm>
            <a:prstGeom prst="rect">
              <a:avLst/>
            </a:prstGeom>
            <a:solidFill>
              <a:srgbClr val="CCFFCC">
                <a:alpha val="89803"/>
              </a:srgbClr>
            </a:solidFill>
            <a:ln w="222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dirty="0">
                  <a:solidFill>
                    <a:schemeClr val="tx2"/>
                  </a:solidFill>
                  <a:latin typeface="Comic Sans MS" panose="030F0702030302020204" pitchFamily="66" charset="0"/>
                  <a:ea typeface="微软雅黑" panose="020B0503020204020204" pitchFamily="34" charset="-122"/>
                </a:rPr>
                <a:t>带通滤波</a:t>
              </a:r>
              <a:endParaRPr lang="zh-CN" altLang="en-US" sz="2000" dirty="0">
                <a:solidFill>
                  <a:schemeClr val="tx2"/>
                </a:solidFill>
                <a:latin typeface="Comic Sans MS" panose="030F0702030302020204" pitchFamily="66" charset="0"/>
                <a:ea typeface="微软雅黑" panose="020B0503020204020204" pitchFamily="34" charset="-122"/>
              </a:endParaRPr>
            </a:p>
          </p:txBody>
        </p:sp>
        <p:sp>
          <p:nvSpPr>
            <p:cNvPr id="145418" name="Line 113"/>
            <p:cNvSpPr/>
            <p:nvPr/>
          </p:nvSpPr>
          <p:spPr>
            <a:xfrm flipH="1" flipV="1">
              <a:off x="1428" y="336"/>
              <a:ext cx="0" cy="1913"/>
            </a:xfrm>
            <a:prstGeom prst="line">
              <a:avLst/>
            </a:prstGeom>
            <a:ln w="22225" cap="flat" cmpd="sng">
              <a:solidFill>
                <a:schemeClr val="tx1"/>
              </a:solidFill>
              <a:prstDash val="solid"/>
              <a:headEnd type="none" w="med" len="med"/>
              <a:tailEnd type="none" w="med" len="med"/>
            </a:ln>
          </p:spPr>
        </p:sp>
        <p:sp>
          <p:nvSpPr>
            <p:cNvPr id="145419" name="Rectangle 117"/>
            <p:cNvSpPr/>
            <p:nvPr/>
          </p:nvSpPr>
          <p:spPr>
            <a:xfrm>
              <a:off x="2632" y="43"/>
              <a:ext cx="537" cy="580"/>
            </a:xfrm>
            <a:prstGeom prst="rect">
              <a:avLst/>
            </a:prstGeom>
            <a:solidFill>
              <a:srgbClr val="CCFFCC">
                <a:alpha val="89803"/>
              </a:srgbClr>
            </a:solidFill>
            <a:ln w="222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dirty="0">
                  <a:solidFill>
                    <a:schemeClr val="tx2"/>
                  </a:solidFill>
                  <a:latin typeface="Comic Sans MS" panose="030F0702030302020204" pitchFamily="66" charset="0"/>
                  <a:ea typeface="微软雅黑" panose="020B0503020204020204" pitchFamily="34" charset="-122"/>
                </a:rPr>
                <a:t>低通滤波</a:t>
              </a:r>
              <a:endParaRPr lang="zh-CN" altLang="en-US" sz="2000" dirty="0">
                <a:solidFill>
                  <a:schemeClr val="tx2"/>
                </a:solidFill>
                <a:latin typeface="Comic Sans MS" panose="030F0702030302020204" pitchFamily="66" charset="0"/>
                <a:ea typeface="微软雅黑" panose="020B0503020204020204" pitchFamily="34" charset="-122"/>
              </a:endParaRPr>
            </a:p>
          </p:txBody>
        </p:sp>
        <p:sp>
          <p:nvSpPr>
            <p:cNvPr id="145420" name="Rectangle 121"/>
            <p:cNvSpPr/>
            <p:nvPr/>
          </p:nvSpPr>
          <p:spPr>
            <a:xfrm>
              <a:off x="3573" y="32"/>
              <a:ext cx="537" cy="591"/>
            </a:xfrm>
            <a:prstGeom prst="rect">
              <a:avLst/>
            </a:prstGeom>
            <a:solidFill>
              <a:srgbClr val="CCFFCC">
                <a:alpha val="89803"/>
              </a:srgbClr>
            </a:solidFill>
            <a:ln w="222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dirty="0">
                  <a:solidFill>
                    <a:schemeClr val="tx2"/>
                  </a:solidFill>
                  <a:latin typeface="Comic Sans MS" panose="030F0702030302020204" pitchFamily="66" charset="0"/>
                  <a:ea typeface="微软雅黑" panose="020B0503020204020204" pitchFamily="34" charset="-122"/>
                </a:rPr>
                <a:t>抽样判决</a:t>
              </a:r>
              <a:endParaRPr lang="zh-CN" altLang="en-US" sz="2000" dirty="0">
                <a:solidFill>
                  <a:schemeClr val="tx2"/>
                </a:solidFill>
                <a:latin typeface="Comic Sans MS" panose="030F0702030302020204" pitchFamily="66" charset="0"/>
                <a:ea typeface="微软雅黑" panose="020B0503020204020204" pitchFamily="34" charset="-122"/>
              </a:endParaRPr>
            </a:p>
          </p:txBody>
        </p:sp>
        <p:sp>
          <p:nvSpPr>
            <p:cNvPr id="145421" name="Rectangle 143"/>
            <p:cNvSpPr/>
            <p:nvPr/>
          </p:nvSpPr>
          <p:spPr>
            <a:xfrm>
              <a:off x="4282" y="1002"/>
              <a:ext cx="537" cy="603"/>
            </a:xfrm>
            <a:prstGeom prst="rect">
              <a:avLst/>
            </a:prstGeom>
            <a:solidFill>
              <a:srgbClr val="CCFFCC">
                <a:alpha val="89803"/>
              </a:srgbClr>
            </a:solidFill>
            <a:ln w="222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dirty="0">
                  <a:solidFill>
                    <a:schemeClr val="tx2"/>
                  </a:solidFill>
                  <a:latin typeface="微软雅黑" panose="020B0503020204020204" pitchFamily="34" charset="-122"/>
                  <a:ea typeface="微软雅黑" panose="020B0503020204020204" pitchFamily="34" charset="-122"/>
                </a:rPr>
                <a:t>并</a:t>
              </a:r>
              <a:r>
                <a:rPr lang="en-US" altLang="zh-CN" sz="2000" dirty="0">
                  <a:solidFill>
                    <a:schemeClr val="tx2"/>
                  </a:solidFill>
                  <a:latin typeface="微软雅黑" panose="020B0503020204020204" pitchFamily="34" charset="-122"/>
                  <a:ea typeface="微软雅黑" panose="020B0503020204020204" pitchFamily="34" charset="-122"/>
                </a:rPr>
                <a:t>/</a:t>
              </a:r>
              <a:r>
                <a:rPr lang="zh-CN" altLang="en-US" sz="2000" dirty="0">
                  <a:solidFill>
                    <a:schemeClr val="tx2"/>
                  </a:solidFill>
                  <a:latin typeface="微软雅黑" panose="020B0503020204020204" pitchFamily="34" charset="-122"/>
                  <a:ea typeface="微软雅黑" panose="020B0503020204020204" pitchFamily="34" charset="-122"/>
                </a:rPr>
                <a:t>串转换</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145422" name="Rectangle 146"/>
            <p:cNvSpPr/>
            <p:nvPr/>
          </p:nvSpPr>
          <p:spPr>
            <a:xfrm>
              <a:off x="1573" y="1389"/>
              <a:ext cx="836" cy="560"/>
            </a:xfrm>
            <a:prstGeom prst="rect">
              <a:avLst/>
            </a:prstGeom>
            <a:solidFill>
              <a:srgbClr val="CCFFCC">
                <a:alpha val="89803"/>
              </a:srgbClr>
            </a:solidFill>
            <a:ln w="222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dirty="0">
                  <a:solidFill>
                    <a:schemeClr val="tx2"/>
                  </a:solidFill>
                  <a:latin typeface="微软雅黑" panose="020B0503020204020204" pitchFamily="34" charset="-122"/>
                  <a:ea typeface="微软雅黑" panose="020B0503020204020204" pitchFamily="34" charset="-122"/>
                </a:rPr>
                <a:t>移相</a:t>
              </a:r>
              <a:r>
                <a:rPr lang="en-US" altLang="zh-CN" sz="2000" dirty="0">
                  <a:solidFill>
                    <a:schemeClr val="tx2"/>
                  </a:solidFill>
                  <a:latin typeface="微软雅黑" panose="020B0503020204020204" pitchFamily="34" charset="-122"/>
                  <a:ea typeface="微软雅黑" panose="020B0503020204020204" pitchFamily="34" charset="-122"/>
                </a:rPr>
                <a:t>90°</a:t>
              </a:r>
              <a:endParaRPr lang="en-US" altLang="zh-CN" sz="2000" dirty="0">
                <a:solidFill>
                  <a:schemeClr val="tx2"/>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en-US" altLang="zh-CN" sz="2000" dirty="0">
                  <a:solidFill>
                    <a:schemeClr val="tx2"/>
                  </a:solidFill>
                  <a:latin typeface="微软雅黑" panose="020B0503020204020204" pitchFamily="34" charset="-122"/>
                  <a:ea typeface="微软雅黑" panose="020B0503020204020204" pitchFamily="34" charset="-122"/>
                </a:rPr>
                <a:t> -sin</a:t>
              </a:r>
              <a:r>
                <a:rPr lang="el-GR" altLang="zh-CN" sz="2000" i="1" dirty="0">
                  <a:solidFill>
                    <a:schemeClr val="tx2"/>
                  </a:solidFill>
                  <a:latin typeface="微软雅黑" panose="020B0503020204020204" pitchFamily="34" charset="-122"/>
                  <a:ea typeface="微软雅黑" panose="020B0503020204020204" pitchFamily="34" charset="-122"/>
                </a:rPr>
                <a:t>ω</a:t>
              </a:r>
              <a:r>
                <a:rPr lang="en-US" altLang="zh-CN" sz="2000" i="1" baseline="-25000" dirty="0">
                  <a:solidFill>
                    <a:schemeClr val="tx2"/>
                  </a:solidFill>
                  <a:latin typeface="微软雅黑" panose="020B0503020204020204" pitchFamily="34" charset="-122"/>
                  <a:ea typeface="微软雅黑" panose="020B0503020204020204" pitchFamily="34" charset="-122"/>
                </a:rPr>
                <a:t>c</a:t>
              </a:r>
              <a:r>
                <a:rPr lang="en-US" altLang="zh-CN" sz="2000" i="1" dirty="0">
                  <a:solidFill>
                    <a:schemeClr val="tx2"/>
                  </a:solidFill>
                  <a:latin typeface="微软雅黑" panose="020B0503020204020204" pitchFamily="34" charset="-122"/>
                  <a:ea typeface="微软雅黑" panose="020B0503020204020204" pitchFamily="34" charset="-122"/>
                </a:rPr>
                <a:t>t</a:t>
              </a:r>
              <a:endParaRPr lang="en-US" altLang="zh-CN" sz="2000" i="1" dirty="0">
                <a:solidFill>
                  <a:schemeClr val="tx2"/>
                </a:solidFill>
                <a:latin typeface="微软雅黑" panose="020B0503020204020204" pitchFamily="34" charset="-122"/>
                <a:ea typeface="微软雅黑" panose="020B0503020204020204" pitchFamily="34" charset="-122"/>
              </a:endParaRPr>
            </a:p>
          </p:txBody>
        </p:sp>
        <p:sp>
          <p:nvSpPr>
            <p:cNvPr id="145423" name="Line 147"/>
            <p:cNvSpPr/>
            <p:nvPr/>
          </p:nvSpPr>
          <p:spPr>
            <a:xfrm flipV="1">
              <a:off x="1963" y="479"/>
              <a:ext cx="0" cy="240"/>
            </a:xfrm>
            <a:prstGeom prst="line">
              <a:avLst/>
            </a:prstGeom>
            <a:ln w="38100" cap="flat" cmpd="sng">
              <a:solidFill>
                <a:schemeClr val="tx1"/>
              </a:solidFill>
              <a:prstDash val="solid"/>
              <a:headEnd type="none" w="med" len="med"/>
              <a:tailEnd type="triangle" w="med" len="med"/>
            </a:ln>
          </p:spPr>
        </p:sp>
        <p:sp>
          <p:nvSpPr>
            <p:cNvPr id="145424" name="Line 148"/>
            <p:cNvSpPr/>
            <p:nvPr/>
          </p:nvSpPr>
          <p:spPr>
            <a:xfrm>
              <a:off x="1963" y="1915"/>
              <a:ext cx="0" cy="191"/>
            </a:xfrm>
            <a:prstGeom prst="line">
              <a:avLst/>
            </a:prstGeom>
            <a:ln w="38100" cap="flat" cmpd="sng">
              <a:solidFill>
                <a:schemeClr val="tx1"/>
              </a:solidFill>
              <a:prstDash val="solid"/>
              <a:headEnd type="none" w="med" len="med"/>
              <a:tailEnd type="triangle" w="med" len="med"/>
            </a:ln>
          </p:spPr>
        </p:sp>
        <p:sp>
          <p:nvSpPr>
            <p:cNvPr id="145425" name="Line 149"/>
            <p:cNvSpPr/>
            <p:nvPr/>
          </p:nvSpPr>
          <p:spPr>
            <a:xfrm>
              <a:off x="1963" y="1196"/>
              <a:ext cx="0" cy="191"/>
            </a:xfrm>
            <a:prstGeom prst="line">
              <a:avLst/>
            </a:prstGeom>
            <a:ln w="38100" cap="flat" cmpd="sng">
              <a:solidFill>
                <a:schemeClr val="tx1"/>
              </a:solidFill>
              <a:prstDash val="solid"/>
              <a:headEnd type="none" w="med" len="med"/>
              <a:tailEnd type="triangle" w="med" len="med"/>
            </a:ln>
          </p:spPr>
        </p:sp>
        <p:sp>
          <p:nvSpPr>
            <p:cNvPr id="145426" name="Oval 153"/>
            <p:cNvSpPr/>
            <p:nvPr/>
          </p:nvSpPr>
          <p:spPr>
            <a:xfrm>
              <a:off x="1829" y="192"/>
              <a:ext cx="267" cy="287"/>
            </a:xfrm>
            <a:prstGeom prst="ellipse">
              <a:avLst/>
            </a:prstGeom>
            <a:solidFill>
              <a:srgbClr val="CCFFCC">
                <a:alpha val="89803"/>
              </a:srgbClr>
            </a:solidFill>
            <a:ln w="9525" cap="flat" cmpd="sng">
              <a:solidFill>
                <a:schemeClr val="tx1"/>
              </a:solidFill>
              <a:prstDash val="solid"/>
              <a:headEnd type="none" w="med" len="med"/>
              <a:tailEnd type="none" w="med" len="med"/>
            </a:ln>
          </p:spPr>
          <p:txBody>
            <a:bodyPr wrap="none" anchor="ctr"/>
            <a:p>
              <a:pPr algn="ctr">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X</a:t>
              </a:r>
              <a:endParaRPr lang="en-US" altLang="zh-CN" dirty="0">
                <a:latin typeface="微软雅黑" panose="020B0503020204020204" pitchFamily="34" charset="-122"/>
                <a:ea typeface="微软雅黑" panose="020B0503020204020204" pitchFamily="34" charset="-122"/>
              </a:endParaRPr>
            </a:p>
          </p:txBody>
        </p:sp>
        <p:sp>
          <p:nvSpPr>
            <p:cNvPr id="145427" name="Oval 154"/>
            <p:cNvSpPr/>
            <p:nvPr/>
          </p:nvSpPr>
          <p:spPr>
            <a:xfrm>
              <a:off x="1829" y="2106"/>
              <a:ext cx="267" cy="287"/>
            </a:xfrm>
            <a:prstGeom prst="ellipse">
              <a:avLst/>
            </a:prstGeom>
            <a:solidFill>
              <a:srgbClr val="CCFFCC">
                <a:alpha val="89803"/>
              </a:srgbClr>
            </a:solidFill>
            <a:ln w="9525" cap="flat" cmpd="sng">
              <a:solidFill>
                <a:schemeClr val="tx1"/>
              </a:solidFill>
              <a:prstDash val="solid"/>
              <a:headEnd type="none" w="med" len="med"/>
              <a:tailEnd type="none" w="med" len="med"/>
            </a:ln>
          </p:spPr>
          <p:txBody>
            <a:bodyPr wrap="none" anchor="ctr"/>
            <a:p>
              <a:pPr algn="ctr">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X</a:t>
              </a:r>
              <a:endParaRPr lang="en-US" altLang="zh-CN" dirty="0">
                <a:latin typeface="微软雅黑" panose="020B0503020204020204" pitchFamily="34" charset="-122"/>
                <a:ea typeface="微软雅黑" panose="020B0503020204020204" pitchFamily="34" charset="-122"/>
              </a:endParaRPr>
            </a:p>
          </p:txBody>
        </p:sp>
        <p:sp>
          <p:nvSpPr>
            <p:cNvPr id="145428" name="Rectangle 155"/>
            <p:cNvSpPr/>
            <p:nvPr/>
          </p:nvSpPr>
          <p:spPr>
            <a:xfrm>
              <a:off x="2721" y="1962"/>
              <a:ext cx="537" cy="537"/>
            </a:xfrm>
            <a:prstGeom prst="rect">
              <a:avLst/>
            </a:prstGeom>
            <a:solidFill>
              <a:srgbClr val="CCFFCC">
                <a:alpha val="89803"/>
              </a:srgbClr>
            </a:solidFill>
            <a:ln w="222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dirty="0">
                  <a:solidFill>
                    <a:schemeClr val="tx2"/>
                  </a:solidFill>
                  <a:latin typeface="Comic Sans MS" panose="030F0702030302020204" pitchFamily="66" charset="0"/>
                  <a:ea typeface="微软雅黑" panose="020B0503020204020204" pitchFamily="34" charset="-122"/>
                </a:rPr>
                <a:t>低通滤波</a:t>
              </a:r>
              <a:endParaRPr lang="zh-CN" altLang="en-US" sz="2000" dirty="0">
                <a:solidFill>
                  <a:schemeClr val="tx2"/>
                </a:solidFill>
                <a:latin typeface="Comic Sans MS" panose="030F0702030302020204" pitchFamily="66" charset="0"/>
                <a:ea typeface="微软雅黑" panose="020B0503020204020204" pitchFamily="34" charset="-122"/>
              </a:endParaRPr>
            </a:p>
          </p:txBody>
        </p:sp>
        <p:sp>
          <p:nvSpPr>
            <p:cNvPr id="145429" name="Rectangle 156"/>
            <p:cNvSpPr/>
            <p:nvPr/>
          </p:nvSpPr>
          <p:spPr>
            <a:xfrm>
              <a:off x="3614" y="1962"/>
              <a:ext cx="536" cy="526"/>
            </a:xfrm>
            <a:prstGeom prst="rect">
              <a:avLst/>
            </a:prstGeom>
            <a:solidFill>
              <a:srgbClr val="CCFFCC">
                <a:alpha val="89803"/>
              </a:srgbClr>
            </a:solidFill>
            <a:ln w="222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dirty="0">
                  <a:solidFill>
                    <a:schemeClr val="tx2"/>
                  </a:solidFill>
                  <a:latin typeface="Comic Sans MS" panose="030F0702030302020204" pitchFamily="66" charset="0"/>
                  <a:ea typeface="微软雅黑" panose="020B0503020204020204" pitchFamily="34" charset="-122"/>
                </a:rPr>
                <a:t>抽样判决</a:t>
              </a:r>
              <a:endParaRPr lang="zh-CN" altLang="en-US" sz="2000" dirty="0">
                <a:solidFill>
                  <a:schemeClr val="tx2"/>
                </a:solidFill>
                <a:latin typeface="Comic Sans MS" panose="030F0702030302020204" pitchFamily="66" charset="0"/>
                <a:ea typeface="微软雅黑" panose="020B0503020204020204" pitchFamily="34" charset="-122"/>
              </a:endParaRPr>
            </a:p>
          </p:txBody>
        </p:sp>
        <p:sp>
          <p:nvSpPr>
            <p:cNvPr id="145430" name="Line 157"/>
            <p:cNvSpPr/>
            <p:nvPr/>
          </p:nvSpPr>
          <p:spPr>
            <a:xfrm flipV="1">
              <a:off x="4817" y="1293"/>
              <a:ext cx="357" cy="0"/>
            </a:xfrm>
            <a:prstGeom prst="line">
              <a:avLst/>
            </a:prstGeom>
            <a:ln w="38100" cap="flat" cmpd="sng">
              <a:solidFill>
                <a:schemeClr val="tx1"/>
              </a:solidFill>
              <a:prstDash val="solid"/>
              <a:headEnd type="none" w="med" len="med"/>
              <a:tailEnd type="triangle" w="med" len="med"/>
            </a:ln>
          </p:spPr>
        </p:sp>
        <p:sp>
          <p:nvSpPr>
            <p:cNvPr id="145431" name="Line 158"/>
            <p:cNvSpPr/>
            <p:nvPr/>
          </p:nvSpPr>
          <p:spPr>
            <a:xfrm flipV="1">
              <a:off x="1071" y="1293"/>
              <a:ext cx="357" cy="0"/>
            </a:xfrm>
            <a:prstGeom prst="line">
              <a:avLst/>
            </a:prstGeom>
            <a:ln w="38100" cap="flat" cmpd="sng">
              <a:solidFill>
                <a:schemeClr val="tx1"/>
              </a:solidFill>
              <a:prstDash val="solid"/>
              <a:headEnd type="none" w="med" len="med"/>
              <a:tailEnd type="triangle" w="med" len="med"/>
            </a:ln>
          </p:spPr>
        </p:sp>
        <p:sp>
          <p:nvSpPr>
            <p:cNvPr id="145432" name="Line 159"/>
            <p:cNvSpPr/>
            <p:nvPr/>
          </p:nvSpPr>
          <p:spPr>
            <a:xfrm flipV="1">
              <a:off x="179" y="1293"/>
              <a:ext cx="357" cy="0"/>
            </a:xfrm>
            <a:prstGeom prst="line">
              <a:avLst/>
            </a:prstGeom>
            <a:ln w="38100" cap="flat" cmpd="sng">
              <a:solidFill>
                <a:schemeClr val="tx1"/>
              </a:solidFill>
              <a:prstDash val="solid"/>
              <a:headEnd type="none" w="med" len="med"/>
              <a:tailEnd type="triangle" w="med" len="med"/>
            </a:ln>
          </p:spPr>
        </p:sp>
        <p:sp>
          <p:nvSpPr>
            <p:cNvPr id="145433" name="Line 160"/>
            <p:cNvSpPr/>
            <p:nvPr/>
          </p:nvSpPr>
          <p:spPr>
            <a:xfrm flipV="1">
              <a:off x="1428" y="2249"/>
              <a:ext cx="401" cy="0"/>
            </a:xfrm>
            <a:prstGeom prst="line">
              <a:avLst/>
            </a:prstGeom>
            <a:ln w="38100" cap="flat" cmpd="sng">
              <a:solidFill>
                <a:schemeClr val="tx1"/>
              </a:solidFill>
              <a:prstDash val="solid"/>
              <a:headEnd type="none" w="med" len="med"/>
              <a:tailEnd type="triangle" w="med" len="med"/>
            </a:ln>
          </p:spPr>
        </p:sp>
        <p:sp>
          <p:nvSpPr>
            <p:cNvPr id="145434" name="Line 161"/>
            <p:cNvSpPr/>
            <p:nvPr/>
          </p:nvSpPr>
          <p:spPr>
            <a:xfrm flipV="1">
              <a:off x="2096" y="2249"/>
              <a:ext cx="625" cy="0"/>
            </a:xfrm>
            <a:prstGeom prst="line">
              <a:avLst/>
            </a:prstGeom>
            <a:ln w="38100" cap="flat" cmpd="sng">
              <a:solidFill>
                <a:schemeClr val="tx1"/>
              </a:solidFill>
              <a:prstDash val="solid"/>
              <a:headEnd type="none" w="med" len="med"/>
              <a:tailEnd type="triangle" w="med" len="med"/>
            </a:ln>
          </p:spPr>
        </p:sp>
        <p:sp>
          <p:nvSpPr>
            <p:cNvPr id="145435" name="Line 162"/>
            <p:cNvSpPr/>
            <p:nvPr/>
          </p:nvSpPr>
          <p:spPr>
            <a:xfrm flipV="1">
              <a:off x="3257" y="2249"/>
              <a:ext cx="357" cy="0"/>
            </a:xfrm>
            <a:prstGeom prst="line">
              <a:avLst/>
            </a:prstGeom>
            <a:ln w="38100" cap="flat" cmpd="sng">
              <a:solidFill>
                <a:schemeClr val="tx1"/>
              </a:solidFill>
              <a:prstDash val="solid"/>
              <a:headEnd type="none" w="med" len="med"/>
              <a:tailEnd type="triangle" w="med" len="med"/>
            </a:ln>
          </p:spPr>
        </p:sp>
        <p:sp>
          <p:nvSpPr>
            <p:cNvPr id="145436" name="Line 163"/>
            <p:cNvSpPr/>
            <p:nvPr/>
          </p:nvSpPr>
          <p:spPr>
            <a:xfrm flipV="1">
              <a:off x="4148" y="2202"/>
              <a:ext cx="402" cy="0"/>
            </a:xfrm>
            <a:prstGeom prst="line">
              <a:avLst/>
            </a:prstGeom>
            <a:ln w="38100" cap="flat" cmpd="sng">
              <a:solidFill>
                <a:schemeClr val="tx1"/>
              </a:solidFill>
              <a:prstDash val="solid"/>
              <a:headEnd type="none" w="med" len="med"/>
              <a:tailEnd type="triangle" w="med" len="med"/>
            </a:ln>
          </p:spPr>
        </p:sp>
        <p:sp>
          <p:nvSpPr>
            <p:cNvPr id="145437" name="Line 164"/>
            <p:cNvSpPr/>
            <p:nvPr/>
          </p:nvSpPr>
          <p:spPr>
            <a:xfrm flipV="1">
              <a:off x="1428" y="336"/>
              <a:ext cx="401" cy="0"/>
            </a:xfrm>
            <a:prstGeom prst="line">
              <a:avLst/>
            </a:prstGeom>
            <a:ln w="38100" cap="flat" cmpd="sng">
              <a:solidFill>
                <a:schemeClr val="tx1"/>
              </a:solidFill>
              <a:prstDash val="solid"/>
              <a:headEnd type="none" w="med" len="med"/>
              <a:tailEnd type="triangle" w="med" len="med"/>
            </a:ln>
          </p:spPr>
        </p:sp>
        <p:sp>
          <p:nvSpPr>
            <p:cNvPr id="145438" name="Line 165"/>
            <p:cNvSpPr/>
            <p:nvPr/>
          </p:nvSpPr>
          <p:spPr>
            <a:xfrm flipV="1">
              <a:off x="2096" y="336"/>
              <a:ext cx="536" cy="0"/>
            </a:xfrm>
            <a:prstGeom prst="line">
              <a:avLst/>
            </a:prstGeom>
            <a:ln w="38100" cap="flat" cmpd="sng">
              <a:solidFill>
                <a:schemeClr val="tx1"/>
              </a:solidFill>
              <a:prstDash val="solid"/>
              <a:headEnd type="none" w="med" len="med"/>
              <a:tailEnd type="triangle" w="med" len="med"/>
            </a:ln>
          </p:spPr>
        </p:sp>
        <p:sp>
          <p:nvSpPr>
            <p:cNvPr id="145439" name="Line 166"/>
            <p:cNvSpPr/>
            <p:nvPr/>
          </p:nvSpPr>
          <p:spPr>
            <a:xfrm flipV="1">
              <a:off x="3167" y="336"/>
              <a:ext cx="401" cy="0"/>
            </a:xfrm>
            <a:prstGeom prst="line">
              <a:avLst/>
            </a:prstGeom>
            <a:ln w="38100" cap="flat" cmpd="sng">
              <a:solidFill>
                <a:schemeClr val="tx1"/>
              </a:solidFill>
              <a:prstDash val="solid"/>
              <a:headEnd type="none" w="med" len="med"/>
              <a:tailEnd type="triangle" w="med" len="med"/>
            </a:ln>
          </p:spPr>
        </p:sp>
        <p:sp>
          <p:nvSpPr>
            <p:cNvPr id="145440" name="Line 167"/>
            <p:cNvSpPr/>
            <p:nvPr/>
          </p:nvSpPr>
          <p:spPr>
            <a:xfrm flipV="1">
              <a:off x="4104" y="336"/>
              <a:ext cx="446" cy="0"/>
            </a:xfrm>
            <a:prstGeom prst="line">
              <a:avLst/>
            </a:prstGeom>
            <a:ln w="38100" cap="flat" cmpd="sng">
              <a:solidFill>
                <a:schemeClr val="tx1"/>
              </a:solidFill>
              <a:prstDash val="solid"/>
              <a:headEnd type="none" w="med" len="med"/>
              <a:tailEnd type="triangle" w="med" len="med"/>
            </a:ln>
          </p:spPr>
        </p:sp>
        <p:sp>
          <p:nvSpPr>
            <p:cNvPr id="145441" name="Line 169"/>
            <p:cNvSpPr/>
            <p:nvPr/>
          </p:nvSpPr>
          <p:spPr>
            <a:xfrm>
              <a:off x="4550" y="336"/>
              <a:ext cx="0" cy="717"/>
            </a:xfrm>
            <a:prstGeom prst="line">
              <a:avLst/>
            </a:prstGeom>
            <a:ln w="38100" cap="flat" cmpd="sng">
              <a:solidFill>
                <a:schemeClr val="tx1"/>
              </a:solidFill>
              <a:prstDash val="solid"/>
              <a:headEnd type="none" w="med" len="med"/>
              <a:tailEnd type="triangle" w="med" len="med"/>
            </a:ln>
          </p:spPr>
        </p:sp>
        <p:sp>
          <p:nvSpPr>
            <p:cNvPr id="145442" name="Line 170"/>
            <p:cNvSpPr/>
            <p:nvPr/>
          </p:nvSpPr>
          <p:spPr>
            <a:xfrm flipV="1">
              <a:off x="4550" y="1532"/>
              <a:ext cx="0" cy="670"/>
            </a:xfrm>
            <a:prstGeom prst="line">
              <a:avLst/>
            </a:prstGeom>
            <a:ln w="38100" cap="flat" cmpd="sng">
              <a:solidFill>
                <a:schemeClr val="tx1"/>
              </a:solidFill>
              <a:prstDash val="solid"/>
              <a:headEnd type="none" w="med" len="med"/>
              <a:tailEnd type="triangle" w="med" len="med"/>
            </a:ln>
          </p:spPr>
        </p:sp>
        <p:sp>
          <p:nvSpPr>
            <p:cNvPr id="145443" name="Line 171"/>
            <p:cNvSpPr/>
            <p:nvPr/>
          </p:nvSpPr>
          <p:spPr>
            <a:xfrm>
              <a:off x="3836" y="1532"/>
              <a:ext cx="0" cy="430"/>
            </a:xfrm>
            <a:prstGeom prst="line">
              <a:avLst/>
            </a:prstGeom>
            <a:ln w="38100" cap="flat" cmpd="sng">
              <a:solidFill>
                <a:schemeClr val="tx1"/>
              </a:solidFill>
              <a:prstDash val="solid"/>
              <a:headEnd type="none" w="med" len="med"/>
              <a:tailEnd type="triangle" w="med" len="med"/>
            </a:ln>
          </p:spPr>
        </p:sp>
        <p:sp>
          <p:nvSpPr>
            <p:cNvPr id="145444" name="Line 172"/>
            <p:cNvSpPr/>
            <p:nvPr/>
          </p:nvSpPr>
          <p:spPr>
            <a:xfrm flipV="1">
              <a:off x="3836" y="623"/>
              <a:ext cx="0" cy="430"/>
            </a:xfrm>
            <a:prstGeom prst="line">
              <a:avLst/>
            </a:prstGeom>
            <a:ln w="38100" cap="flat" cmpd="sng">
              <a:solidFill>
                <a:schemeClr val="tx1"/>
              </a:solidFill>
              <a:prstDash val="solid"/>
              <a:headEnd type="none" w="med" len="med"/>
              <a:tailEnd type="triangle" w="med" len="med"/>
            </a:ln>
          </p:spPr>
        </p:sp>
        <p:sp>
          <p:nvSpPr>
            <p:cNvPr id="145445" name="Rectangle 173"/>
            <p:cNvSpPr/>
            <p:nvPr/>
          </p:nvSpPr>
          <p:spPr>
            <a:xfrm>
              <a:off x="3568" y="1012"/>
              <a:ext cx="538" cy="582"/>
            </a:xfrm>
            <a:prstGeom prst="rect">
              <a:avLst/>
            </a:prstGeom>
            <a:solidFill>
              <a:srgbClr val="CCFFCC">
                <a:alpha val="89803"/>
              </a:srgbClr>
            </a:solidFill>
            <a:ln w="222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dirty="0">
                  <a:solidFill>
                    <a:schemeClr val="tx2"/>
                  </a:solidFill>
                  <a:latin typeface="Comic Sans MS" panose="030F0702030302020204" pitchFamily="66" charset="0"/>
                  <a:ea typeface="微软雅黑" panose="020B0503020204020204" pitchFamily="34" charset="-122"/>
                </a:rPr>
                <a:t>定时脉冲</a:t>
              </a:r>
              <a:endParaRPr lang="zh-CN" altLang="en-US" sz="2000" dirty="0">
                <a:solidFill>
                  <a:schemeClr val="tx2"/>
                </a:solidFill>
                <a:latin typeface="Comic Sans MS" panose="030F0702030302020204" pitchFamily="66" charset="0"/>
                <a:ea typeface="微软雅黑" panose="020B0503020204020204" pitchFamily="34" charset="-122"/>
              </a:endParaRPr>
            </a:p>
          </p:txBody>
        </p:sp>
        <p:sp>
          <p:nvSpPr>
            <p:cNvPr id="145446" name="Rectangle 175"/>
            <p:cNvSpPr/>
            <p:nvPr/>
          </p:nvSpPr>
          <p:spPr>
            <a:xfrm>
              <a:off x="89" y="592"/>
              <a:ext cx="402" cy="653"/>
            </a:xfrm>
            <a:prstGeom prst="rect">
              <a:avLst/>
            </a:prstGeom>
            <a:solidFill>
              <a:srgbClr val="92D050">
                <a:alpha val="90195"/>
              </a:srgbClr>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dirty="0">
                  <a:solidFill>
                    <a:schemeClr val="tx2"/>
                  </a:solidFill>
                  <a:latin typeface="Comic Sans MS" panose="030F0702030302020204" pitchFamily="66" charset="0"/>
                  <a:ea typeface="微软雅黑" panose="020B0503020204020204" pitchFamily="34" charset="-122"/>
                </a:rPr>
                <a:t>输入</a:t>
              </a:r>
              <a:endParaRPr lang="en-US" altLang="zh-CN" sz="2000" dirty="0">
                <a:solidFill>
                  <a:schemeClr val="tx2"/>
                </a:solidFill>
                <a:latin typeface="Comic Sans MS" panose="030F0702030302020204" pitchFamily="66" charset="0"/>
                <a:ea typeface="微软雅黑" panose="020B0503020204020204" pitchFamily="34" charset="-122"/>
              </a:endParaRPr>
            </a:p>
            <a:p>
              <a:pPr algn="ctr">
                <a:buFont typeface="Arial" panose="020B0604020202020204" pitchFamily="34" charset="0"/>
                <a:buNone/>
              </a:pPr>
              <a:r>
                <a:rPr lang="en-US" altLang="zh-CN" sz="2000" dirty="0">
                  <a:solidFill>
                    <a:schemeClr val="tx2"/>
                  </a:solidFill>
                  <a:latin typeface="Comic Sans MS" panose="030F0702030302020204" pitchFamily="66" charset="0"/>
                  <a:ea typeface="微软雅黑" panose="020B0503020204020204" pitchFamily="34" charset="-122"/>
                </a:rPr>
                <a:t>s(t)</a:t>
              </a:r>
              <a:endParaRPr lang="zh-CN" altLang="en-US" sz="2000" dirty="0">
                <a:solidFill>
                  <a:schemeClr val="tx2"/>
                </a:solidFill>
                <a:latin typeface="Comic Sans MS" panose="030F0702030302020204" pitchFamily="66" charset="0"/>
                <a:ea typeface="微软雅黑" panose="020B0503020204020204" pitchFamily="34" charset="-122"/>
              </a:endParaRPr>
            </a:p>
          </p:txBody>
        </p:sp>
        <p:sp>
          <p:nvSpPr>
            <p:cNvPr id="145447" name="Rectangle 176"/>
            <p:cNvSpPr/>
            <p:nvPr/>
          </p:nvSpPr>
          <p:spPr>
            <a:xfrm>
              <a:off x="4862" y="549"/>
              <a:ext cx="402" cy="649"/>
            </a:xfrm>
            <a:prstGeom prst="rect">
              <a:avLst/>
            </a:prstGeom>
            <a:solidFill>
              <a:srgbClr val="92D050">
                <a:alpha val="90195"/>
              </a:srgbClr>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dirty="0">
                  <a:solidFill>
                    <a:schemeClr val="tx2"/>
                  </a:solidFill>
                  <a:latin typeface="Comic Sans MS" panose="030F0702030302020204" pitchFamily="66" charset="0"/>
                  <a:ea typeface="微软雅黑" panose="020B0503020204020204" pitchFamily="34" charset="-122"/>
                </a:rPr>
                <a:t>输出</a:t>
              </a:r>
              <a:endParaRPr lang="en-US" altLang="zh-CN" sz="2000" dirty="0">
                <a:solidFill>
                  <a:schemeClr val="tx2"/>
                </a:solidFill>
                <a:latin typeface="Comic Sans MS" panose="030F0702030302020204" pitchFamily="66" charset="0"/>
                <a:ea typeface="微软雅黑" panose="020B0503020204020204" pitchFamily="34" charset="-122"/>
              </a:endParaRPr>
            </a:p>
            <a:p>
              <a:pPr algn="ctr">
                <a:buFont typeface="Arial" panose="020B0604020202020204" pitchFamily="34" charset="0"/>
                <a:buNone/>
              </a:pPr>
              <a:r>
                <a:rPr lang="en-US" altLang="zh-CN" sz="2000" dirty="0">
                  <a:solidFill>
                    <a:schemeClr val="tx2"/>
                  </a:solidFill>
                  <a:latin typeface="Comic Sans MS" panose="030F0702030302020204" pitchFamily="66" charset="0"/>
                  <a:ea typeface="微软雅黑" panose="020B0503020204020204" pitchFamily="34" charset="-122"/>
                </a:rPr>
                <a:t>A(t)</a:t>
              </a:r>
              <a:endParaRPr lang="zh-CN" altLang="en-US" sz="2000" dirty="0">
                <a:solidFill>
                  <a:schemeClr val="tx2"/>
                </a:solidFill>
                <a:latin typeface="Comic Sans MS" panose="030F0702030302020204" pitchFamily="66" charset="0"/>
                <a:ea typeface="微软雅黑" panose="020B0503020204020204" pitchFamily="34" charset="-122"/>
              </a:endParaRPr>
            </a:p>
          </p:txBody>
        </p:sp>
        <p:sp>
          <p:nvSpPr>
            <p:cNvPr id="145448" name="Rectangle 178"/>
            <p:cNvSpPr/>
            <p:nvPr/>
          </p:nvSpPr>
          <p:spPr>
            <a:xfrm>
              <a:off x="2205" y="0"/>
              <a:ext cx="315" cy="278"/>
            </a:xfrm>
            <a:prstGeom prst="rect">
              <a:avLst/>
            </a:prstGeom>
            <a:noFill/>
            <a:ln w="9525">
              <a:noFill/>
            </a:ln>
          </p:spPr>
          <p:txBody>
            <a:bodyPr wrap="none">
              <a:spAutoFit/>
            </a:bodyPr>
            <a:p>
              <a:pPr algn="ctr">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I(t)</a:t>
              </a:r>
              <a:endParaRPr lang="en-US" altLang="zh-CN" dirty="0">
                <a:latin typeface="微软雅黑" panose="020B0503020204020204" pitchFamily="34" charset="-122"/>
                <a:ea typeface="微软雅黑" panose="020B0503020204020204" pitchFamily="34" charset="-122"/>
              </a:endParaRPr>
            </a:p>
          </p:txBody>
        </p:sp>
        <p:sp>
          <p:nvSpPr>
            <p:cNvPr id="145449" name="Rectangle 179"/>
            <p:cNvSpPr/>
            <p:nvPr/>
          </p:nvSpPr>
          <p:spPr>
            <a:xfrm>
              <a:off x="2198" y="2314"/>
              <a:ext cx="392" cy="278"/>
            </a:xfrm>
            <a:prstGeom prst="rect">
              <a:avLst/>
            </a:prstGeom>
            <a:noFill/>
            <a:ln w="9525">
              <a:noFill/>
            </a:ln>
          </p:spPr>
          <p:txBody>
            <a:bodyPr wrap="none">
              <a:spAutoFit/>
            </a:bodyPr>
            <a:p>
              <a:pPr algn="ctr">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Q(t)</a:t>
              </a:r>
              <a:endParaRPr lang="en-US" altLang="zh-CN" dirty="0">
                <a:latin typeface="微软雅黑" panose="020B0503020204020204" pitchFamily="34" charset="-122"/>
                <a:ea typeface="微软雅黑" panose="020B0503020204020204" pitchFamily="34" charset="-122"/>
              </a:endParaRPr>
            </a:p>
          </p:txBody>
        </p:sp>
        <p:sp>
          <p:nvSpPr>
            <p:cNvPr id="145450" name="Rectangle 180"/>
            <p:cNvSpPr/>
            <p:nvPr/>
          </p:nvSpPr>
          <p:spPr>
            <a:xfrm>
              <a:off x="4622" y="499"/>
              <a:ext cx="200" cy="278"/>
            </a:xfrm>
            <a:prstGeom prst="rect">
              <a:avLst/>
            </a:prstGeom>
            <a:noFill/>
            <a:ln w="9525">
              <a:noFill/>
            </a:ln>
          </p:spPr>
          <p:txBody>
            <a:bodyPr wrap="none">
              <a:spAutoFit/>
            </a:bodyPr>
            <a:p>
              <a:pPr algn="ctr">
                <a:buFont typeface="Arial" panose="020B0604020202020204" pitchFamily="34" charset="0"/>
                <a:buNone/>
              </a:pPr>
              <a:r>
                <a:rPr lang="en-US" altLang="zh-CN" i="1" dirty="0">
                  <a:solidFill>
                    <a:srgbClr val="000000"/>
                  </a:solidFill>
                  <a:latin typeface="微软雅黑" panose="020B0503020204020204" pitchFamily="34" charset="-122"/>
                  <a:ea typeface="微软雅黑" panose="020B0503020204020204" pitchFamily="34" charset="-122"/>
                </a:rPr>
                <a:t>a</a:t>
              </a:r>
              <a:endParaRPr lang="en-US" altLang="zh-CN" i="1" dirty="0">
                <a:solidFill>
                  <a:srgbClr val="000000"/>
                </a:solidFill>
                <a:latin typeface="微软雅黑" panose="020B0503020204020204" pitchFamily="34" charset="-122"/>
                <a:ea typeface="微软雅黑" panose="020B0503020204020204" pitchFamily="34" charset="-122"/>
              </a:endParaRPr>
            </a:p>
          </p:txBody>
        </p:sp>
        <p:sp>
          <p:nvSpPr>
            <p:cNvPr id="145451" name="Rectangle 181"/>
            <p:cNvSpPr/>
            <p:nvPr/>
          </p:nvSpPr>
          <p:spPr>
            <a:xfrm>
              <a:off x="4621" y="1724"/>
              <a:ext cx="213" cy="278"/>
            </a:xfrm>
            <a:prstGeom prst="rect">
              <a:avLst/>
            </a:prstGeom>
            <a:noFill/>
            <a:ln w="9525">
              <a:noFill/>
            </a:ln>
          </p:spPr>
          <p:txBody>
            <a:bodyPr wrap="none">
              <a:spAutoFit/>
            </a:bodyPr>
            <a:p>
              <a:pPr algn="ctr">
                <a:buFont typeface="Arial" panose="020B0604020202020204" pitchFamily="34" charset="0"/>
                <a:buNone/>
              </a:pPr>
              <a:r>
                <a:rPr lang="en-US" altLang="zh-CN" i="1" dirty="0">
                  <a:solidFill>
                    <a:srgbClr val="000000"/>
                  </a:solidFill>
                  <a:latin typeface="微软雅黑" panose="020B0503020204020204" pitchFamily="34" charset="-122"/>
                  <a:ea typeface="微软雅黑" panose="020B0503020204020204" pitchFamily="34" charset="-122"/>
                </a:rPr>
                <a:t>b</a:t>
              </a:r>
              <a:endParaRPr lang="en-US" altLang="zh-CN" i="1" dirty="0">
                <a:solidFill>
                  <a:srgbClr val="000000"/>
                </a:solidFill>
                <a:latin typeface="微软雅黑" panose="020B0503020204020204" pitchFamily="34" charset="-122"/>
                <a:ea typeface="微软雅黑" panose="020B0503020204020204" pitchFamily="34" charset="-122"/>
              </a:endParaRPr>
            </a:p>
          </p:txBody>
        </p:sp>
      </p:grpSp>
      <p:sp>
        <p:nvSpPr>
          <p:cNvPr id="145413" name="圆角矩形标注 80"/>
          <p:cNvSpPr/>
          <p:nvPr/>
        </p:nvSpPr>
        <p:spPr>
          <a:xfrm>
            <a:off x="6215063" y="-9525"/>
            <a:ext cx="2857500" cy="2428875"/>
          </a:xfrm>
          <a:prstGeom prst="wedgeRoundRectCallout">
            <a:avLst>
              <a:gd name="adj1" fmla="val -59097"/>
              <a:gd name="adj2" fmla="val 62671"/>
              <a:gd name="adj3" fmla="val 16667"/>
            </a:avLst>
          </a:prstGeom>
          <a:solidFill>
            <a:schemeClr val="accent1"/>
          </a:solidFill>
          <a:ln w="9525" cap="flat" cmpd="sng">
            <a:solidFill>
              <a:schemeClr val="tx1"/>
            </a:solidFill>
            <a:prstDash val="solid"/>
            <a:miter/>
            <a:headEnd type="none" w="med" len="med"/>
            <a:tailEnd type="none" w="med" len="med"/>
          </a:ln>
        </p:spPr>
        <p:txBody>
          <a:bodyPr/>
          <a:p>
            <a:pPr>
              <a:buFont typeface="Arial" panose="020B0604020202020204" pitchFamily="34" charset="0"/>
              <a:buNone/>
            </a:pPr>
            <a:r>
              <a:rPr lang="zh-CN" altLang="en-US" sz="2000" dirty="0">
                <a:solidFill>
                  <a:srgbClr val="0000FF"/>
                </a:solidFill>
                <a:latin typeface="微软雅黑" panose="020B0503020204020204" pitchFamily="34" charset="-122"/>
                <a:ea typeface="微软雅黑" panose="020B0503020204020204" pitchFamily="34" charset="-122"/>
              </a:rPr>
              <a:t>     同相支路和正交支路分别采用相干解调方式解调，得到</a:t>
            </a:r>
            <a:r>
              <a:rPr lang="en-US" altLang="zh-CN" sz="2000" dirty="0">
                <a:solidFill>
                  <a:srgbClr val="0000FF"/>
                </a:solidFill>
                <a:latin typeface="微软雅黑" panose="020B0503020204020204" pitchFamily="34" charset="-122"/>
                <a:ea typeface="微软雅黑" panose="020B0503020204020204" pitchFamily="34" charset="-122"/>
              </a:rPr>
              <a:t>I(t)</a:t>
            </a:r>
            <a:r>
              <a:rPr lang="zh-CN" altLang="en-US" sz="2000" dirty="0">
                <a:solidFill>
                  <a:srgbClr val="0000FF"/>
                </a:solidFill>
                <a:latin typeface="微软雅黑" panose="020B0503020204020204" pitchFamily="34" charset="-122"/>
                <a:ea typeface="微软雅黑" panose="020B0503020204020204" pitchFamily="34" charset="-122"/>
              </a:rPr>
              <a:t>和</a:t>
            </a:r>
            <a:r>
              <a:rPr lang="en-US" altLang="zh-CN" sz="2000" dirty="0">
                <a:solidFill>
                  <a:srgbClr val="0000FF"/>
                </a:solidFill>
                <a:latin typeface="微软雅黑" panose="020B0503020204020204" pitchFamily="34" charset="-122"/>
                <a:ea typeface="微软雅黑" panose="020B0503020204020204" pitchFamily="34" charset="-122"/>
              </a:rPr>
              <a:t>Q(t)</a:t>
            </a:r>
            <a:r>
              <a:rPr lang="zh-CN" altLang="en-US" sz="2000" dirty="0">
                <a:solidFill>
                  <a:srgbClr val="0000FF"/>
                </a:solidFill>
                <a:latin typeface="微软雅黑" panose="020B0503020204020204" pitchFamily="34" charset="-122"/>
                <a:ea typeface="微软雅黑" panose="020B0503020204020204" pitchFamily="34" charset="-122"/>
              </a:rPr>
              <a:t>，经抽样判决和并</a:t>
            </a: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solidFill>
                  <a:srgbClr val="0000FF"/>
                </a:solidFill>
                <a:latin typeface="微软雅黑" panose="020B0503020204020204" pitchFamily="34" charset="-122"/>
                <a:ea typeface="微软雅黑" panose="020B0503020204020204" pitchFamily="34" charset="-122"/>
              </a:rPr>
              <a:t>串变换器，将上、下支路得到的并行数据恢复成串行数据</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145414" name="Text Box 2"/>
          <p:cNvSpPr txBox="1"/>
          <p:nvPr/>
        </p:nvSpPr>
        <p:spPr>
          <a:xfrm>
            <a:off x="1620838" y="6372225"/>
            <a:ext cx="5353050" cy="419100"/>
          </a:xfrm>
          <a:prstGeom prst="rect">
            <a:avLst/>
          </a:prstGeom>
          <a:noFill/>
          <a:ln w="9525">
            <a:noFill/>
          </a:ln>
        </p:spPr>
        <p:txBody>
          <a:bodyPr>
            <a:spAutoFit/>
          </a:bodyPr>
          <a:p>
            <a:pPr>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7.4.3-5QPSK</a:t>
            </a:r>
            <a:r>
              <a:rPr lang="zh-CN" altLang="en-US" sz="2000" b="1" dirty="0">
                <a:solidFill>
                  <a:schemeClr val="tx2"/>
                </a:solidFill>
                <a:latin typeface="微软雅黑" panose="020B0503020204020204" pitchFamily="34" charset="-122"/>
                <a:ea typeface="微软雅黑" panose="020B0503020204020204" pitchFamily="34" charset="-122"/>
              </a:rPr>
              <a:t>信号相干解调原理图</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3" name="Rectangle 2"/>
          <p:cNvSpPr>
            <a:spLocks noGrp="1"/>
          </p:cNvSpPr>
          <p:nvPr>
            <p:ph type="title"/>
          </p:nvPr>
        </p:nvSpPr>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MPSK</a:t>
            </a:r>
            <a:r>
              <a:rPr lang="zh-CN" altLang="en-US" sz="2800" dirty="0">
                <a:latin typeface="微软雅黑" panose="020B0503020204020204" pitchFamily="34" charset="-122"/>
                <a:ea typeface="微软雅黑" panose="020B0503020204020204" pitchFamily="34" charset="-122"/>
              </a:rPr>
              <a:t>信号的功率谱</a:t>
            </a:r>
            <a:endParaRPr lang="zh-CN" altLang="en-US" sz="2800" dirty="0">
              <a:latin typeface="微软雅黑" panose="020B0503020204020204" pitchFamily="34" charset="-122"/>
              <a:ea typeface="微软雅黑" panose="020B0503020204020204" pitchFamily="34" charset="-122"/>
            </a:endParaRPr>
          </a:p>
        </p:txBody>
      </p:sp>
      <p:graphicFrame>
        <p:nvGraphicFramePr>
          <p:cNvPr id="81922" name="Object 4"/>
          <p:cNvGraphicFramePr/>
          <p:nvPr/>
        </p:nvGraphicFramePr>
        <p:xfrm>
          <a:off x="800100" y="1528763"/>
          <a:ext cx="7529513" cy="4700587"/>
        </p:xfrm>
        <a:graphic>
          <a:graphicData uri="http://schemas.openxmlformats.org/presentationml/2006/ole">
            <mc:AlternateContent xmlns:mc="http://schemas.openxmlformats.org/markup-compatibility/2006">
              <mc:Choice xmlns:v="urn:schemas-microsoft-com:vml" Requires="v">
                <p:oleObj spid="_x0000_s3282" name="" r:id="rId1" imgW="4687570" imgH="3229610" progId="Visio.Drawing.11">
                  <p:embed/>
                </p:oleObj>
              </mc:Choice>
              <mc:Fallback>
                <p:oleObj name="" r:id="rId1" imgW="4687570" imgH="3229610" progId="Visio.Drawing.11">
                  <p:embed/>
                  <p:pic>
                    <p:nvPicPr>
                      <p:cNvPr id="0" name="图片 3281"/>
                      <p:cNvPicPr/>
                      <p:nvPr/>
                    </p:nvPicPr>
                    <p:blipFill>
                      <a:blip r:embed="rId2"/>
                      <a:stretch>
                        <a:fillRect/>
                      </a:stretch>
                    </p:blipFill>
                    <p:spPr>
                      <a:xfrm>
                        <a:off x="800100" y="1528763"/>
                        <a:ext cx="7529513" cy="4700587"/>
                      </a:xfrm>
                      <a:prstGeom prst="rect">
                        <a:avLst/>
                      </a:prstGeom>
                      <a:noFill/>
                      <a:ln w="38100">
                        <a:noFill/>
                        <a:miter/>
                      </a:ln>
                    </p:spPr>
                  </p:pic>
                </p:oleObj>
              </mc:Fallback>
            </mc:AlternateContent>
          </a:graphicData>
        </a:graphic>
      </p:graphicFrame>
      <p:sp>
        <p:nvSpPr>
          <p:cNvPr id="81924" name="Text Box 5"/>
          <p:cNvSpPr txBox="1"/>
          <p:nvPr/>
        </p:nvSpPr>
        <p:spPr>
          <a:xfrm>
            <a:off x="1765300" y="6372225"/>
            <a:ext cx="4310063" cy="419100"/>
          </a:xfrm>
          <a:prstGeom prst="rect">
            <a:avLst/>
          </a:prstGeom>
          <a:noFill/>
          <a:ln w="9525">
            <a:noFill/>
          </a:ln>
        </p:spPr>
        <p:txBody>
          <a:bodyPr>
            <a:spAutoFit/>
          </a:bodyPr>
          <a:p>
            <a:pPr>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7.4.3-6 </a:t>
            </a:r>
            <a:r>
              <a:rPr lang="zh-CN" altLang="en-US" sz="2000" b="1" dirty="0">
                <a:solidFill>
                  <a:schemeClr val="tx2"/>
                </a:solidFill>
                <a:latin typeface="微软雅黑" panose="020B0503020204020204" pitchFamily="34" charset="-122"/>
                <a:ea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rPr>
              <a:t>MPSK</a:t>
            </a:r>
            <a:r>
              <a:rPr lang="zh-CN" altLang="en-US" sz="2000" b="1" dirty="0">
                <a:solidFill>
                  <a:schemeClr val="tx2"/>
                </a:solidFill>
                <a:latin typeface="微软雅黑" panose="020B0503020204020204" pitchFamily="34" charset="-122"/>
                <a:ea typeface="微软雅黑" panose="020B0503020204020204" pitchFamily="34" charset="-122"/>
              </a:rPr>
              <a:t>信号功率谱</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81925" name="AutoShape 6"/>
          <p:cNvSpPr/>
          <p:nvPr/>
        </p:nvSpPr>
        <p:spPr>
          <a:xfrm>
            <a:off x="5629275" y="-9525"/>
            <a:ext cx="3443288" cy="1787525"/>
          </a:xfrm>
          <a:prstGeom prst="wedgeRoundRectCallout">
            <a:avLst>
              <a:gd name="adj1" fmla="val -88264"/>
              <a:gd name="adj2" fmla="val 73116"/>
              <a:gd name="adj3" fmla="val 16667"/>
            </a:avLst>
          </a:prstGeom>
          <a:solidFill>
            <a:schemeClr val="accent1"/>
          </a:solidFill>
          <a:ln w="9525" cap="flat" cmpd="sng">
            <a:solidFill>
              <a:schemeClr val="tx1"/>
            </a:solidFill>
            <a:prstDash val="solid"/>
            <a:miter/>
            <a:headEnd type="none" w="med" len="med"/>
            <a:tailEnd type="none" w="med" len="med"/>
          </a:ln>
        </p:spPr>
        <p:txBody>
          <a:bodyPr/>
          <a:p>
            <a:pPr>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图中给出了信息速率相同时，</a:t>
            </a:r>
            <a:r>
              <a:rPr lang="en-US" altLang="zh-CN" sz="2000" b="1" dirty="0">
                <a:solidFill>
                  <a:srgbClr val="0000FF"/>
                </a:solidFill>
                <a:latin typeface="微软雅黑" panose="020B0503020204020204" pitchFamily="34" charset="-122"/>
                <a:ea typeface="微软雅黑" panose="020B0503020204020204" pitchFamily="34" charset="-122"/>
              </a:rPr>
              <a:t>2PSK</a:t>
            </a:r>
            <a:r>
              <a:rPr lang="zh-CN"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4PSK</a:t>
            </a:r>
            <a:r>
              <a:rPr lang="zh-CN" altLang="en-US" sz="2000" b="1" dirty="0">
                <a:solidFill>
                  <a:srgbClr val="0000FF"/>
                </a:solidFill>
                <a:latin typeface="微软雅黑" panose="020B0503020204020204" pitchFamily="34" charset="-122"/>
                <a:ea typeface="微软雅黑" panose="020B0503020204020204" pitchFamily="34" charset="-122"/>
              </a:rPr>
              <a:t>和</a:t>
            </a:r>
            <a:r>
              <a:rPr lang="en-US" altLang="zh-CN" sz="2000" b="1" dirty="0">
                <a:solidFill>
                  <a:srgbClr val="0000FF"/>
                </a:solidFill>
                <a:latin typeface="微软雅黑" panose="020B0503020204020204" pitchFamily="34" charset="-122"/>
                <a:ea typeface="微软雅黑" panose="020B0503020204020204" pitchFamily="34" charset="-122"/>
              </a:rPr>
              <a:t>8PSK</a:t>
            </a:r>
            <a:r>
              <a:rPr lang="zh-CN" altLang="en-US" sz="2000" b="1" dirty="0">
                <a:solidFill>
                  <a:srgbClr val="0000FF"/>
                </a:solidFill>
                <a:latin typeface="微软雅黑" panose="020B0503020204020204" pitchFamily="34" charset="-122"/>
                <a:ea typeface="微软雅黑" panose="020B0503020204020204" pitchFamily="34" charset="-122"/>
              </a:rPr>
              <a:t>信号的单边功率谱。可以看出，</a:t>
            </a:r>
            <a:r>
              <a:rPr lang="en-US" altLang="zh-CN" sz="2000" b="1" dirty="0">
                <a:solidFill>
                  <a:srgbClr val="0000FF"/>
                </a:solidFill>
                <a:latin typeface="微软雅黑" panose="020B0503020204020204" pitchFamily="34" charset="-122"/>
                <a:ea typeface="微软雅黑" panose="020B0503020204020204" pitchFamily="34" charset="-122"/>
              </a:rPr>
              <a:t>M</a:t>
            </a:r>
            <a:r>
              <a:rPr lang="zh-CN" altLang="en-US" sz="2000" b="1" dirty="0">
                <a:solidFill>
                  <a:srgbClr val="0000FF"/>
                </a:solidFill>
                <a:latin typeface="微软雅黑" panose="020B0503020204020204" pitchFamily="34" charset="-122"/>
                <a:ea typeface="微软雅黑" panose="020B0503020204020204" pitchFamily="34" charset="-122"/>
              </a:rPr>
              <a:t>越大，功率谱主瓣越窄， 从而频带利用率越高</a:t>
            </a:r>
            <a:endParaRPr lang="en-US" altLang="x-none"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50" name="Rectangle 29"/>
          <p:cNvSpPr/>
          <p:nvPr/>
        </p:nvSpPr>
        <p:spPr>
          <a:xfrm>
            <a:off x="314960" y="1409065"/>
            <a:ext cx="8253095" cy="4916805"/>
          </a:xfrm>
          <a:prstGeom prst="rect">
            <a:avLst/>
          </a:prstGeom>
          <a:noFill/>
          <a:ln w="9525">
            <a:noFill/>
          </a:ln>
        </p:spPr>
        <p:txBody>
          <a:bodyPr wrap="square">
            <a:spAutoFit/>
          </a:bodyPr>
          <a:p>
            <a:pPr marL="342900" indent="-342900">
              <a:lnSpc>
                <a:spcPct val="120000"/>
              </a:lnSpc>
              <a:spcBef>
                <a:spcPct val="20000"/>
              </a:spcBef>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1. 2ASK</a:t>
            </a:r>
            <a:r>
              <a:rPr lang="zh-CN" altLang="en-US" sz="2800" b="1" dirty="0">
                <a:solidFill>
                  <a:schemeClr val="tx2"/>
                </a:solidFill>
                <a:latin typeface="微软雅黑" panose="020B0503020204020204" pitchFamily="34" charset="-122"/>
                <a:ea typeface="微软雅黑" panose="020B0503020204020204" pitchFamily="34" charset="-122"/>
              </a:rPr>
              <a:t>信号的时域表达法</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342900" indent="-342900">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已调信号为：</a:t>
            </a:r>
            <a:endParaRPr lang="zh-CN" altLang="en-US" sz="2000"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(7.2-1) </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(7.2-2)</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发送概率为</a:t>
            </a:r>
            <a:r>
              <a:rPr lang="en-US" altLang="zh-CN" sz="2000" dirty="0">
                <a:latin typeface="微软雅黑" panose="020B0503020204020204" pitchFamily="34" charset="-122"/>
                <a:ea typeface="微软雅黑" panose="020B0503020204020204" pitchFamily="34" charset="-122"/>
              </a:rPr>
              <a:t>P </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发送概率为</a:t>
            </a:r>
            <a:r>
              <a:rPr lang="en-US" altLang="zh-CN" sz="2000" dirty="0">
                <a:latin typeface="微软雅黑" panose="020B0503020204020204" pitchFamily="34" charset="-122"/>
                <a:ea typeface="微软雅黑" panose="020B0503020204020204" pitchFamily="34" charset="-122"/>
              </a:rPr>
              <a:t>1-P                            (7.2-3) </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且</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为随机变量，是第</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个符号的电平取值</a:t>
            </a:r>
            <a:endParaRPr lang="zh-CN" altLang="en-US" sz="2000"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(7.2-4) </a:t>
            </a:r>
            <a:endParaRPr lang="en-US" altLang="zh-CN" sz="2000" dirty="0">
              <a:latin typeface="微软雅黑" panose="020B0503020204020204" pitchFamily="34" charset="-122"/>
              <a:ea typeface="微软雅黑" panose="020B0503020204020204" pitchFamily="34" charset="-122"/>
            </a:endParaRPr>
          </a:p>
        </p:txBody>
      </p:sp>
      <p:sp>
        <p:nvSpPr>
          <p:cNvPr id="6151" name="Rectangle 2"/>
          <p:cNvSpPr>
            <a:spLocks noGrp="1"/>
          </p:cNvSpPr>
          <p:nvPr>
            <p:ph type="title" sz="quarter"/>
          </p:nvPr>
        </p:nvSpPr>
        <p:spPr>
          <a:xfrm>
            <a:off x="1404938" y="611188"/>
            <a:ext cx="4103687" cy="576262"/>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四 </a:t>
            </a:r>
            <a:r>
              <a:rPr lang="en-US" altLang="zh-CN" sz="2800" dirty="0">
                <a:solidFill>
                  <a:srgbClr val="0000FF"/>
                </a:solidFill>
                <a:latin typeface="微软雅黑" panose="020B0503020204020204" pitchFamily="34" charset="-122"/>
                <a:ea typeface="微软雅黑" panose="020B0503020204020204" pitchFamily="34" charset="-122"/>
              </a:rPr>
              <a:t>2ASK</a:t>
            </a:r>
            <a:r>
              <a:rPr lang="zh-CN" altLang="en-US" sz="2800" dirty="0">
                <a:solidFill>
                  <a:srgbClr val="0000FF"/>
                </a:solidFill>
                <a:latin typeface="微软雅黑" panose="020B0503020204020204" pitchFamily="34" charset="-122"/>
                <a:ea typeface="微软雅黑" panose="020B0503020204020204" pitchFamily="34" charset="-122"/>
              </a:rPr>
              <a:t>信号的功率谱</a:t>
            </a:r>
            <a:endParaRPr lang="zh-CN" altLang="en-US" sz="2800" dirty="0">
              <a:solidFill>
                <a:srgbClr val="0000FF"/>
              </a:solidFill>
              <a:latin typeface="微软雅黑" panose="020B0503020204020204" pitchFamily="34" charset="-122"/>
              <a:ea typeface="微软雅黑" panose="020B0503020204020204" pitchFamily="34" charset="-122"/>
            </a:endParaRPr>
          </a:p>
        </p:txBody>
      </p:sp>
      <p:graphicFrame>
        <p:nvGraphicFramePr>
          <p:cNvPr id="6146" name="内容占位符 17411"/>
          <p:cNvGraphicFramePr>
            <a:graphicFrameLocks noGrp="1"/>
          </p:cNvGraphicFramePr>
          <p:nvPr>
            <p:ph sz="quarter" idx="1"/>
          </p:nvPr>
        </p:nvGraphicFramePr>
        <p:xfrm>
          <a:off x="2003425" y="4233863"/>
          <a:ext cx="1222375" cy="674687"/>
        </p:xfrm>
        <a:graphic>
          <a:graphicData uri="http://schemas.openxmlformats.org/presentationml/2006/ole">
            <mc:AlternateContent xmlns:mc="http://schemas.openxmlformats.org/markup-compatibility/2006">
              <mc:Choice xmlns:v="urn:schemas-microsoft-com:vml" Requires="v">
                <p:oleObj spid="_x0000_s3080" name="" r:id="rId1" imgW="497840" imgH="459105" progId="Equation.DSMT4">
                  <p:embed/>
                </p:oleObj>
              </mc:Choice>
              <mc:Fallback>
                <p:oleObj name="" r:id="rId1" imgW="497840" imgH="459105" progId="Equation.DSMT4">
                  <p:embed/>
                  <p:pic>
                    <p:nvPicPr>
                      <p:cNvPr id="0" name="图片 3079"/>
                      <p:cNvPicPr/>
                      <p:nvPr/>
                    </p:nvPicPr>
                    <p:blipFill>
                      <a:blip r:embed="rId2"/>
                      <a:stretch>
                        <a:fillRect/>
                      </a:stretch>
                    </p:blipFill>
                    <p:spPr>
                      <a:xfrm>
                        <a:off x="2003425" y="4233863"/>
                        <a:ext cx="1222375" cy="674687"/>
                      </a:xfrm>
                      <a:prstGeom prst="rect">
                        <a:avLst/>
                      </a:prstGeom>
                      <a:solidFill>
                        <a:srgbClr val="CCFFCC"/>
                      </a:solidFill>
                      <a:ln w="38100">
                        <a:miter/>
                      </a:ln>
                    </p:spPr>
                  </p:pic>
                </p:oleObj>
              </mc:Fallback>
            </mc:AlternateContent>
          </a:graphicData>
        </a:graphic>
      </p:graphicFrame>
      <p:graphicFrame>
        <p:nvGraphicFramePr>
          <p:cNvPr id="6148" name="内容占位符 17413"/>
          <p:cNvGraphicFramePr>
            <a:graphicFrameLocks noGrp="1"/>
          </p:cNvGraphicFramePr>
          <p:nvPr>
            <p:ph sz="quarter" idx="1"/>
          </p:nvPr>
        </p:nvGraphicFramePr>
        <p:xfrm>
          <a:off x="2582863" y="2163763"/>
          <a:ext cx="3959225" cy="1073150"/>
        </p:xfrm>
        <a:graphic>
          <a:graphicData uri="http://schemas.openxmlformats.org/presentationml/2006/ole">
            <mc:AlternateContent xmlns:mc="http://schemas.openxmlformats.org/markup-compatibility/2006">
              <mc:Choice xmlns:v="urn:schemas-microsoft-com:vml" Requires="v">
                <p:oleObj spid="_x0000_s3082" name="" r:id="rId3" imgW="1967865" imgH="711200" progId="Equation.3">
                  <p:embed/>
                </p:oleObj>
              </mc:Choice>
              <mc:Fallback>
                <p:oleObj name="" r:id="rId3" imgW="1967865" imgH="711200" progId="Equation.3">
                  <p:embed/>
                  <p:pic>
                    <p:nvPicPr>
                      <p:cNvPr id="0" name="图片 3081"/>
                      <p:cNvPicPr/>
                      <p:nvPr/>
                    </p:nvPicPr>
                    <p:blipFill>
                      <a:blip r:embed="rId4"/>
                      <a:stretch>
                        <a:fillRect/>
                      </a:stretch>
                    </p:blipFill>
                    <p:spPr>
                      <a:xfrm>
                        <a:off x="2582863" y="2163763"/>
                        <a:ext cx="3959225" cy="1073150"/>
                      </a:xfrm>
                      <a:prstGeom prst="rect">
                        <a:avLst/>
                      </a:prstGeom>
                      <a:solidFill>
                        <a:srgbClr val="CCFFCC"/>
                      </a:solidFill>
                      <a:ln w="38100">
                        <a:miter/>
                      </a:ln>
                    </p:spPr>
                  </p:pic>
                </p:oleObj>
              </mc:Fallback>
            </mc:AlternateContent>
          </a:graphicData>
        </a:graphic>
      </p:graphicFrame>
      <p:graphicFrame>
        <p:nvGraphicFramePr>
          <p:cNvPr id="6149" name="内容占位符 17414"/>
          <p:cNvGraphicFramePr>
            <a:graphicFrameLocks noGrp="1"/>
          </p:cNvGraphicFramePr>
          <p:nvPr>
            <p:ph sz="quarter" idx="1"/>
          </p:nvPr>
        </p:nvGraphicFramePr>
        <p:xfrm>
          <a:off x="1781175" y="3419475"/>
          <a:ext cx="2665413" cy="714375"/>
        </p:xfrm>
        <a:graphic>
          <a:graphicData uri="http://schemas.openxmlformats.org/presentationml/2006/ole">
            <mc:AlternateContent xmlns:mc="http://schemas.openxmlformats.org/markup-compatibility/2006">
              <mc:Choice xmlns:v="urn:schemas-microsoft-com:vml" Requires="v">
                <p:oleObj spid="_x0000_s3079" name="" r:id="rId5" imgW="1350645" imgH="445770" progId="Equation.3">
                  <p:embed/>
                </p:oleObj>
              </mc:Choice>
              <mc:Fallback>
                <p:oleObj name="" r:id="rId5" imgW="1350645" imgH="445770" progId="Equation.3">
                  <p:embed/>
                  <p:pic>
                    <p:nvPicPr>
                      <p:cNvPr id="0" name="图片 3078"/>
                      <p:cNvPicPr/>
                      <p:nvPr/>
                    </p:nvPicPr>
                    <p:blipFill>
                      <a:blip r:embed="rId6"/>
                      <a:stretch>
                        <a:fillRect/>
                      </a:stretch>
                    </p:blipFill>
                    <p:spPr>
                      <a:xfrm>
                        <a:off x="1781175" y="3419475"/>
                        <a:ext cx="2665413" cy="714375"/>
                      </a:xfrm>
                      <a:prstGeom prst="rect">
                        <a:avLst/>
                      </a:prstGeom>
                      <a:solidFill>
                        <a:srgbClr val="CCFFFF"/>
                      </a:solidFill>
                      <a:ln w="38100">
                        <a:miter/>
                      </a:ln>
                    </p:spPr>
                  </p:pic>
                </p:oleObj>
              </mc:Fallback>
            </mc:AlternateContent>
          </a:graphicData>
        </a:graphic>
      </p:graphicFrame>
      <p:sp>
        <p:nvSpPr>
          <p:cNvPr id="6152" name="圆角矩形标注 7"/>
          <p:cNvSpPr/>
          <p:nvPr/>
        </p:nvSpPr>
        <p:spPr>
          <a:xfrm>
            <a:off x="4429125" y="6134100"/>
            <a:ext cx="2286000" cy="428625"/>
          </a:xfrm>
          <a:prstGeom prst="wedgeRoundRectCallout">
            <a:avLst>
              <a:gd name="adj1" fmla="val -55949"/>
              <a:gd name="adj2" fmla="val -73958"/>
              <a:gd name="adj3" fmla="val 16667"/>
            </a:avLst>
          </a:prstGeom>
          <a:solidFill>
            <a:srgbClr val="95CED1">
              <a:alpha val="50980"/>
            </a:srgbClr>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dirty="0">
                <a:solidFill>
                  <a:srgbClr val="0000FF"/>
                </a:solidFill>
                <a:latin typeface="微软雅黑" panose="020B0503020204020204" pitchFamily="34" charset="-122"/>
                <a:ea typeface="微软雅黑" panose="020B0503020204020204" pitchFamily="34" charset="-122"/>
              </a:rPr>
              <a:t>单极性矩形脉冲</a:t>
            </a:r>
            <a:endParaRPr lang="zh-CN" altLang="en-US" sz="2000" dirty="0">
              <a:solidFill>
                <a:srgbClr val="0000FF"/>
              </a:solidFill>
              <a:latin typeface="微软雅黑" panose="020B0503020204020204" pitchFamily="34" charset="-122"/>
              <a:ea typeface="微软雅黑" panose="020B0503020204020204" pitchFamily="34" charset="-122"/>
            </a:endParaRPr>
          </a:p>
        </p:txBody>
      </p:sp>
      <p:graphicFrame>
        <p:nvGraphicFramePr>
          <p:cNvPr id="2" name="对象 1">
            <a:hlinkClick r:id="" action="ppaction://ole?verb="/>
          </p:cNvPr>
          <p:cNvGraphicFramePr>
            <a:graphicFrameLocks noChangeAspect="1"/>
          </p:cNvGraphicFramePr>
          <p:nvPr/>
        </p:nvGraphicFramePr>
        <p:xfrm>
          <a:off x="2003425" y="5607050"/>
          <a:ext cx="1737995" cy="718820"/>
        </p:xfrm>
        <a:graphic>
          <a:graphicData uri="http://schemas.openxmlformats.org/presentationml/2006/ole">
            <mc:AlternateContent xmlns:mc="http://schemas.openxmlformats.org/markup-compatibility/2006">
              <mc:Choice xmlns:v="urn:schemas-microsoft-com:vml" Requires="v">
                <p:oleObj spid="_x0000_s1025" name="" r:id="rId7" imgW="1346200" imgH="457200" progId="Equation.KSEE3">
                  <p:embed/>
                </p:oleObj>
              </mc:Choice>
              <mc:Fallback>
                <p:oleObj name="" r:id="rId7" imgW="1346200" imgH="457200" progId="Equation.KSEE3">
                  <p:embed/>
                  <p:pic>
                    <p:nvPicPr>
                      <p:cNvPr id="0" name="图片 1024"/>
                      <p:cNvPicPr/>
                      <p:nvPr/>
                    </p:nvPicPr>
                    <p:blipFill>
                      <a:blip r:embed="rId8"/>
                      <a:stretch>
                        <a:fillRect/>
                      </a:stretch>
                    </p:blipFill>
                    <p:spPr>
                      <a:xfrm>
                        <a:off x="2003425" y="5607050"/>
                        <a:ext cx="1737995" cy="718820"/>
                      </a:xfrm>
                      <a:prstGeom prst="rect">
                        <a:avLst/>
                      </a:prstGeom>
                    </p:spPr>
                  </p:pic>
                </p:oleObj>
              </mc:Fallback>
            </mc:AlternateContent>
          </a:graphicData>
        </a:graphic>
      </p:graphicFrame>
    </p:spTree>
  </p:cSld>
  <p:clrMapOvr>
    <a:masterClrMapping/>
  </p:clrMapOvr>
  <p:transition advClick="0">
    <p:blinds dir="vert"/>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8" name="Rectangle 3"/>
          <p:cNvSpPr>
            <a:spLocks noGrp="1"/>
          </p:cNvSpPr>
          <p:nvPr>
            <p:ph type="body"/>
          </p:nvPr>
        </p:nvSpPr>
        <p:spPr>
          <a:xfrm>
            <a:off x="6000750" y="2990850"/>
            <a:ext cx="2643188" cy="571500"/>
          </a:xfrm>
        </p:spPr>
        <p:txBody>
          <a:bodyPr vert="horz" wrap="square" lIns="91440" tIns="45720" rIns="91440" bIns="45720" anchor="t"/>
          <a:p>
            <a:pPr mar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当信噪比</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足够大时：</a:t>
            </a:r>
            <a:endParaRPr lang="zh-CN" altLang="en-US" sz="2000" dirty="0">
              <a:latin typeface="微软雅黑" panose="020B0503020204020204" pitchFamily="34" charset="-122"/>
              <a:ea typeface="微软雅黑" panose="020B0503020204020204" pitchFamily="34" charset="-122"/>
            </a:endParaRPr>
          </a:p>
        </p:txBody>
      </p:sp>
      <p:sp>
        <p:nvSpPr>
          <p:cNvPr id="82949" name="Rectangle 2"/>
          <p:cNvSpPr>
            <a:spLocks noGrp="1"/>
          </p:cNvSpPr>
          <p:nvPr>
            <p:ph type="title"/>
          </p:nvPr>
        </p:nvSpPr>
        <p:spPr>
          <a:xfrm>
            <a:off x="1428750" y="490538"/>
            <a:ext cx="4024313" cy="625475"/>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5</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MPSK</a:t>
            </a:r>
            <a:r>
              <a:rPr lang="zh-CN" altLang="en-US" sz="2800" dirty="0">
                <a:latin typeface="微软雅黑" panose="020B0503020204020204" pitchFamily="34" charset="-122"/>
                <a:ea typeface="微软雅黑" panose="020B0503020204020204" pitchFamily="34" charset="-122"/>
              </a:rPr>
              <a:t>信号的误码率</a:t>
            </a:r>
            <a:endParaRPr lang="zh-CN" altLang="en-US" sz="2800" dirty="0">
              <a:latin typeface="微软雅黑" panose="020B0503020204020204" pitchFamily="34" charset="-122"/>
              <a:ea typeface="微软雅黑" panose="020B0503020204020204" pitchFamily="34" charset="-122"/>
            </a:endParaRPr>
          </a:p>
        </p:txBody>
      </p:sp>
      <p:graphicFrame>
        <p:nvGraphicFramePr>
          <p:cNvPr id="82946" name="对象 136195"/>
          <p:cNvGraphicFramePr/>
          <p:nvPr/>
        </p:nvGraphicFramePr>
        <p:xfrm>
          <a:off x="6000750" y="1847850"/>
          <a:ext cx="2571750" cy="809625"/>
        </p:xfrm>
        <a:graphic>
          <a:graphicData uri="http://schemas.openxmlformats.org/presentationml/2006/ole">
            <mc:AlternateContent xmlns:mc="http://schemas.openxmlformats.org/markup-compatibility/2006">
              <mc:Choice xmlns:v="urn:schemas-microsoft-com:vml" Requires="v">
                <p:oleObj spid="_x0000_s3280" name="" r:id="rId1" imgW="1638300" imgH="469900" progId="Equation.3">
                  <p:embed/>
                </p:oleObj>
              </mc:Choice>
              <mc:Fallback>
                <p:oleObj name="" r:id="rId1" imgW="1638300" imgH="469900" progId="Equation.3">
                  <p:embed/>
                  <p:pic>
                    <p:nvPicPr>
                      <p:cNvPr id="0" name="图片 3279"/>
                      <p:cNvPicPr/>
                      <p:nvPr/>
                    </p:nvPicPr>
                    <p:blipFill>
                      <a:blip r:embed="rId2"/>
                      <a:stretch>
                        <a:fillRect/>
                      </a:stretch>
                    </p:blipFill>
                    <p:spPr>
                      <a:xfrm>
                        <a:off x="6000750" y="1847850"/>
                        <a:ext cx="2571750" cy="809625"/>
                      </a:xfrm>
                      <a:prstGeom prst="rect">
                        <a:avLst/>
                      </a:prstGeom>
                      <a:solidFill>
                        <a:srgbClr val="CCFFCC"/>
                      </a:solidFill>
                      <a:ln w="38100">
                        <a:noFill/>
                        <a:miter/>
                      </a:ln>
                    </p:spPr>
                  </p:pic>
                </p:oleObj>
              </mc:Fallback>
            </mc:AlternateContent>
          </a:graphicData>
        </a:graphic>
      </p:graphicFrame>
      <p:grpSp>
        <p:nvGrpSpPr>
          <p:cNvPr id="82950" name="Group 16"/>
          <p:cNvGrpSpPr/>
          <p:nvPr/>
        </p:nvGrpSpPr>
        <p:grpSpPr>
          <a:xfrm>
            <a:off x="571500" y="1347788"/>
            <a:ext cx="5214938" cy="4879975"/>
            <a:chOff x="0" y="0"/>
            <a:chExt cx="3288" cy="4038"/>
          </a:xfrm>
        </p:grpSpPr>
        <p:pic>
          <p:nvPicPr>
            <p:cNvPr id="82952" name="Picture 12" descr="相干MPSK误码率"/>
            <p:cNvPicPr>
              <a:picLocks noChangeAspect="1"/>
            </p:cNvPicPr>
            <p:nvPr/>
          </p:nvPicPr>
          <p:blipFill>
            <a:blip r:embed="rId3"/>
            <a:stretch>
              <a:fillRect/>
            </a:stretch>
          </p:blipFill>
          <p:spPr>
            <a:xfrm>
              <a:off x="27" y="0"/>
              <a:ext cx="3261" cy="4038"/>
            </a:xfrm>
            <a:prstGeom prst="rect">
              <a:avLst/>
            </a:prstGeom>
            <a:noFill/>
            <a:ln w="9525">
              <a:noFill/>
            </a:ln>
          </p:spPr>
        </p:pic>
        <p:sp>
          <p:nvSpPr>
            <p:cNvPr id="82953" name="Text Box 14"/>
            <p:cNvSpPr txBox="1"/>
            <p:nvPr/>
          </p:nvSpPr>
          <p:spPr>
            <a:xfrm>
              <a:off x="0" y="1876"/>
              <a:ext cx="316" cy="328"/>
            </a:xfrm>
            <a:prstGeom prst="rect">
              <a:avLst/>
            </a:prstGeom>
            <a:noFill/>
            <a:ln w="9525">
              <a:noFill/>
            </a:ln>
          </p:spPr>
          <p:txBody>
            <a:bodyPr>
              <a:spAutoFit/>
            </a:bodyPr>
            <a:p>
              <a:pPr>
                <a:spcBef>
                  <a:spcPct val="50000"/>
                </a:spcBef>
                <a:buFont typeface="Arial" panose="020B0604020202020204" pitchFamily="34" charset="0"/>
                <a:buNone/>
              </a:pPr>
              <a:r>
                <a:rPr lang="en-US" altLang="zh-CN" sz="2000" b="1" i="1" dirty="0">
                  <a:solidFill>
                    <a:schemeClr val="tx2"/>
                  </a:solidFill>
                  <a:latin typeface="Arial" panose="020B0604020202020204" pitchFamily="34" charset="0"/>
                </a:rPr>
                <a:t>P</a:t>
              </a:r>
              <a:r>
                <a:rPr lang="en-US" altLang="zh-CN" sz="2000" b="1" baseline="-25000" dirty="0">
                  <a:solidFill>
                    <a:schemeClr val="tx2"/>
                  </a:solidFill>
                  <a:latin typeface="Arial" panose="020B0604020202020204" pitchFamily="34" charset="0"/>
                </a:rPr>
                <a:t>e</a:t>
              </a:r>
              <a:endParaRPr lang="en-US" altLang="zh-CN" sz="2000" b="1" baseline="-25000" dirty="0">
                <a:solidFill>
                  <a:schemeClr val="tx2"/>
                </a:solidFill>
                <a:latin typeface="Arial" panose="020B0604020202020204" pitchFamily="34" charset="0"/>
              </a:endParaRPr>
            </a:p>
          </p:txBody>
        </p:sp>
        <p:sp>
          <p:nvSpPr>
            <p:cNvPr id="82954" name="Text Box 15"/>
            <p:cNvSpPr txBox="1"/>
            <p:nvPr/>
          </p:nvSpPr>
          <p:spPr>
            <a:xfrm>
              <a:off x="2404" y="3566"/>
              <a:ext cx="713" cy="321"/>
            </a:xfrm>
            <a:prstGeom prst="rect">
              <a:avLst/>
            </a:prstGeom>
            <a:noFill/>
            <a:ln w="9525">
              <a:noFill/>
            </a:ln>
          </p:spPr>
          <p:txBody>
            <a:bodyPr>
              <a:spAutoFit/>
            </a:bodyPr>
            <a:p>
              <a:pPr>
                <a:spcBef>
                  <a:spcPct val="50000"/>
                </a:spcBef>
                <a:buFont typeface="Arial" panose="020B0604020202020204" pitchFamily="34" charset="0"/>
                <a:buNone/>
              </a:pPr>
              <a:r>
                <a:rPr lang="en-US" altLang="zh-CN" b="1" i="1" dirty="0">
                  <a:solidFill>
                    <a:schemeClr val="tx2"/>
                  </a:solidFill>
                  <a:latin typeface="Comic Sans MS" panose="030F0702030302020204" pitchFamily="66" charset="0"/>
                </a:rPr>
                <a:t>r</a:t>
              </a:r>
              <a:r>
                <a:rPr lang="en-US" altLang="zh-CN" b="1" dirty="0">
                  <a:solidFill>
                    <a:schemeClr val="tx2"/>
                  </a:solidFill>
                  <a:latin typeface="Comic Sans MS" panose="030F0702030302020204" pitchFamily="66" charset="0"/>
                </a:rPr>
                <a:t> (dB)</a:t>
              </a:r>
              <a:endParaRPr lang="en-US" altLang="zh-CN" b="1" baseline="-25000" dirty="0">
                <a:solidFill>
                  <a:schemeClr val="tx2"/>
                </a:solidFill>
                <a:latin typeface="Comic Sans MS" panose="030F0702030302020204" pitchFamily="66" charset="0"/>
              </a:endParaRPr>
            </a:p>
          </p:txBody>
        </p:sp>
      </p:grpSp>
      <p:graphicFrame>
        <p:nvGraphicFramePr>
          <p:cNvPr id="82947" name="对象 136200"/>
          <p:cNvGraphicFramePr/>
          <p:nvPr/>
        </p:nvGraphicFramePr>
        <p:xfrm>
          <a:off x="6215063" y="4062413"/>
          <a:ext cx="2043112" cy="566737"/>
        </p:xfrm>
        <a:graphic>
          <a:graphicData uri="http://schemas.openxmlformats.org/presentationml/2006/ole">
            <mc:AlternateContent xmlns:mc="http://schemas.openxmlformats.org/markup-compatibility/2006">
              <mc:Choice xmlns:v="urn:schemas-microsoft-com:vml" Requires="v">
                <p:oleObj spid="_x0000_s3281" name="" r:id="rId4" imgW="942340" imgH="267335" progId="Equation.3">
                  <p:embed/>
                </p:oleObj>
              </mc:Choice>
              <mc:Fallback>
                <p:oleObj name="" r:id="rId4" imgW="942340" imgH="267335" progId="Equation.3">
                  <p:embed/>
                  <p:pic>
                    <p:nvPicPr>
                      <p:cNvPr id="0" name="图片 3280"/>
                      <p:cNvPicPr/>
                      <p:nvPr/>
                    </p:nvPicPr>
                    <p:blipFill>
                      <a:blip r:embed="rId5"/>
                      <a:stretch>
                        <a:fillRect/>
                      </a:stretch>
                    </p:blipFill>
                    <p:spPr>
                      <a:xfrm>
                        <a:off x="6215063" y="4062413"/>
                        <a:ext cx="2043112" cy="566737"/>
                      </a:xfrm>
                      <a:prstGeom prst="rect">
                        <a:avLst/>
                      </a:prstGeom>
                      <a:solidFill>
                        <a:srgbClr val="CCFFCC"/>
                      </a:solidFill>
                      <a:ln w="38100">
                        <a:noFill/>
                        <a:miter/>
                      </a:ln>
                    </p:spPr>
                  </p:pic>
                </p:oleObj>
              </mc:Fallback>
            </mc:AlternateContent>
          </a:graphicData>
        </a:graphic>
      </p:graphicFrame>
      <p:sp>
        <p:nvSpPr>
          <p:cNvPr id="82951" name="Rectangle 24"/>
          <p:cNvSpPr/>
          <p:nvPr/>
        </p:nvSpPr>
        <p:spPr>
          <a:xfrm>
            <a:off x="1214438" y="6276975"/>
            <a:ext cx="4178300" cy="419100"/>
          </a:xfrm>
          <a:prstGeom prst="rect">
            <a:avLst/>
          </a:prstGeom>
          <a:noFill/>
          <a:ln w="9525">
            <a:noFill/>
          </a:ln>
        </p:spPr>
        <p:txBody>
          <a:bodyPr>
            <a:spAutoFit/>
          </a:bodyPr>
          <a:p>
            <a:pPr algn="ctr">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7.4.3-7 </a:t>
            </a:r>
            <a:r>
              <a:rPr lang="zh-CN" altLang="en-US" sz="2000" b="1" dirty="0">
                <a:solidFill>
                  <a:schemeClr val="tx2"/>
                </a:solidFill>
                <a:latin typeface="微软雅黑" panose="020B0503020204020204" pitchFamily="34" charset="-122"/>
                <a:ea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rPr>
              <a:t>MPSK</a:t>
            </a:r>
            <a:r>
              <a:rPr lang="zh-CN" altLang="en-US" sz="2000" b="1" dirty="0">
                <a:solidFill>
                  <a:schemeClr val="tx2"/>
                </a:solidFill>
                <a:latin typeface="微软雅黑" panose="020B0503020204020204" pitchFamily="34" charset="-122"/>
                <a:ea typeface="微软雅黑" panose="020B0503020204020204" pitchFamily="34" charset="-122"/>
              </a:rPr>
              <a:t>信号的误码率</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Text Box 2"/>
          <p:cNvSpPr txBox="1"/>
          <p:nvPr/>
        </p:nvSpPr>
        <p:spPr>
          <a:xfrm>
            <a:off x="479425" y="1385888"/>
            <a:ext cx="7981950" cy="4894262"/>
          </a:xfrm>
          <a:prstGeom prst="rect">
            <a:avLst/>
          </a:prstGeom>
          <a:noFill/>
          <a:ln w="9525">
            <a:noFill/>
          </a:ln>
        </p:spPr>
        <p:txBody>
          <a:bodyPr>
            <a:spAutoFit/>
          </a:bodyPr>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信号相干解调过程中会产生</a:t>
            </a:r>
            <a:r>
              <a:rPr lang="en-US" altLang="zh-CN" sz="2000" dirty="0">
                <a:latin typeface="微软雅黑" panose="020B0503020204020204" pitchFamily="34" charset="-122"/>
                <a:ea typeface="微软雅黑" panose="020B0503020204020204" pitchFamily="34" charset="-122"/>
              </a:rPr>
              <a:t>180°</a:t>
            </a:r>
            <a:r>
              <a:rPr lang="zh-CN" altLang="en-US" sz="2000" dirty="0">
                <a:latin typeface="微软雅黑" panose="020B0503020204020204" pitchFamily="34" charset="-122"/>
                <a:ea typeface="微软雅黑" panose="020B0503020204020204" pitchFamily="34" charset="-122"/>
              </a:rPr>
              <a:t>相位模糊。同样，对</a:t>
            </a:r>
            <a:r>
              <a:rPr lang="en-US" altLang="zh-CN" sz="2000" dirty="0">
                <a:latin typeface="微软雅黑" panose="020B0503020204020204" pitchFamily="34" charset="-122"/>
                <a:ea typeface="微软雅黑" panose="020B0503020204020204" pitchFamily="34" charset="-122"/>
              </a:rPr>
              <a:t>QPSK</a:t>
            </a:r>
            <a:r>
              <a:rPr lang="zh-CN" altLang="en-US" sz="2000" dirty="0">
                <a:latin typeface="微软雅黑" panose="020B0503020204020204" pitchFamily="34" charset="-122"/>
                <a:ea typeface="微软雅黑" panose="020B0503020204020204" pitchFamily="34" charset="-122"/>
              </a:rPr>
              <a:t>信号也会产生相位模糊问题，并且是</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90°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180°</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270°</a:t>
            </a:r>
            <a:r>
              <a:rPr lang="zh-CN" altLang="en-US" sz="2000" dirty="0">
                <a:latin typeface="微软雅黑" panose="020B0503020204020204" pitchFamily="34" charset="-122"/>
                <a:ea typeface="微软雅黑" panose="020B0503020204020204" pitchFamily="34" charset="-122"/>
              </a:rPr>
              <a:t>四个相位模糊。因此，在实际中实用的是四相相对</a:t>
            </a:r>
            <a:r>
              <a:rPr lang="en-US" altLang="zh-CN" sz="2000"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差分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相移调制</a:t>
            </a:r>
            <a:r>
              <a:rPr lang="en-US" altLang="zh-CN" sz="2000" dirty="0">
                <a:latin typeface="微软雅黑" panose="020B0503020204020204" pitchFamily="34" charset="-122"/>
                <a:ea typeface="微软雅黑" panose="020B0503020204020204" pitchFamily="34" charset="-122"/>
              </a:rPr>
              <a:t>4DPSK</a:t>
            </a:r>
            <a:r>
              <a:rPr lang="zh-CN" altLang="en-US" sz="2000" dirty="0">
                <a:latin typeface="微软雅黑" panose="020B0503020204020204" pitchFamily="34" charset="-122"/>
                <a:ea typeface="微软雅黑" panose="020B0503020204020204" pitchFamily="34" charset="-122"/>
              </a:rPr>
              <a:t>，即</a:t>
            </a:r>
            <a:r>
              <a:rPr lang="en-US" altLang="zh-CN" sz="2000" dirty="0">
                <a:latin typeface="微软雅黑" panose="020B0503020204020204" pitchFamily="34" charset="-122"/>
                <a:ea typeface="微软雅黑" panose="020B0503020204020204" pitchFamily="34" charset="-122"/>
              </a:rPr>
              <a:t>QDPSK</a:t>
            </a:r>
            <a:r>
              <a:rPr lang="zh-CN" altLang="en-US" sz="2000" dirty="0">
                <a:latin typeface="微软雅黑" panose="020B0503020204020204" pitchFamily="34" charset="-122"/>
                <a:ea typeface="微软雅黑" panose="020B0503020204020204" pitchFamily="34" charset="-122"/>
              </a:rPr>
              <a:t>方式 </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1</a:t>
            </a:r>
            <a:r>
              <a:rPr lang="zh-CN" altLang="en-US" sz="2800" b="1" dirty="0">
                <a:solidFill>
                  <a:schemeClr val="tx2"/>
                </a:solidFill>
                <a:latin typeface="微软雅黑" panose="020B0503020204020204" pitchFamily="34" charset="-122"/>
                <a:ea typeface="微软雅黑" panose="020B0503020204020204" pitchFamily="34" charset="-122"/>
              </a:rPr>
              <a:t>)</a:t>
            </a:r>
            <a:r>
              <a:rPr lang="en-US" altLang="zh-CN" sz="2800" b="1" dirty="0">
                <a:solidFill>
                  <a:schemeClr val="tx2"/>
                </a:solidFill>
                <a:latin typeface="微软雅黑" panose="020B0503020204020204" pitchFamily="34" charset="-122"/>
                <a:ea typeface="微软雅黑" panose="020B0503020204020204" pitchFamily="34" charset="-122"/>
              </a:rPr>
              <a:t> QDPSK</a:t>
            </a:r>
            <a:r>
              <a:rPr lang="zh-CN" altLang="en-US" sz="2800" b="1" dirty="0">
                <a:solidFill>
                  <a:schemeClr val="tx2"/>
                </a:solidFill>
                <a:latin typeface="微软雅黑" panose="020B0503020204020204" pitchFamily="34" charset="-122"/>
                <a:ea typeface="微软雅黑" panose="020B0503020204020204" pitchFamily="34" charset="-122"/>
              </a:rPr>
              <a:t>原理</a:t>
            </a:r>
            <a:r>
              <a:rPr lang="en-US" altLang="x-none" sz="2800" dirty="0">
                <a:latin typeface="微软雅黑" panose="020B0503020204020204" pitchFamily="34" charset="-122"/>
                <a:ea typeface="微软雅黑" panose="020B0503020204020204" pitchFamily="34" charset="-122"/>
              </a:rPr>
              <a:t> </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QDPSK</a:t>
            </a:r>
            <a:r>
              <a:rPr lang="zh-CN" altLang="en-US" sz="2000" dirty="0">
                <a:latin typeface="微软雅黑" panose="020B0503020204020204" pitchFamily="34" charset="-122"/>
                <a:ea typeface="微软雅黑" panose="020B0503020204020204" pitchFamily="34" charset="-122"/>
              </a:rPr>
              <a:t>信号是利用前后码元之间的相对</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相位变化来表示数字信息。若以前一双比</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特码元相位作为参考，</a:t>
            </a:r>
            <a:r>
              <a:rPr lang="en-US" altLang="zh-CN" sz="2000" dirty="0">
                <a:latin typeface="微软雅黑" panose="020B0503020204020204" pitchFamily="34" charset="-122"/>
                <a:ea typeface="微软雅黑" panose="020B0503020204020204" pitchFamily="34" charset="-122"/>
              </a:rPr>
              <a:t>Δφ</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为当前双比特</a:t>
            </a:r>
            <a:endParaRPr lang="en-US" altLang="zh-CN" sz="2000" baseline="-25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码元与前一双比特码元初相差，则信息编</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码与载波相位变化关系如表</a:t>
            </a:r>
            <a:r>
              <a:rPr lang="en-US" altLang="zh-CN" sz="2000" dirty="0">
                <a:latin typeface="微软雅黑" panose="020B0503020204020204" pitchFamily="34" charset="-122"/>
                <a:ea typeface="微软雅黑" panose="020B0503020204020204" pitchFamily="34" charset="-122"/>
              </a:rPr>
              <a:t>7.4.4 -1</a:t>
            </a:r>
            <a:r>
              <a:rPr lang="zh-CN" altLang="en-US" sz="2000" dirty="0">
                <a:latin typeface="微软雅黑" panose="020B0503020204020204" pitchFamily="34" charset="-122"/>
                <a:ea typeface="微软雅黑" panose="020B0503020204020204" pitchFamily="34" charset="-122"/>
              </a:rPr>
              <a:t>所示</a:t>
            </a:r>
            <a:endParaRPr lang="zh-CN" altLang="en-US" sz="2000" dirty="0">
              <a:latin typeface="微软雅黑" panose="020B0503020204020204" pitchFamily="34" charset="-122"/>
              <a:ea typeface="微软雅黑" panose="020B0503020204020204" pitchFamily="34" charset="-122"/>
            </a:endParaRPr>
          </a:p>
        </p:txBody>
      </p:sp>
      <p:sp>
        <p:nvSpPr>
          <p:cNvPr id="146435" name="Rectangle 3"/>
          <p:cNvSpPr/>
          <p:nvPr/>
        </p:nvSpPr>
        <p:spPr>
          <a:xfrm>
            <a:off x="1476375" y="611188"/>
            <a:ext cx="5137150" cy="549275"/>
          </a:xfrm>
          <a:prstGeom prst="rect">
            <a:avLst/>
          </a:prstGeom>
          <a:noFill/>
          <a:ln w="9525">
            <a:noFill/>
          </a:ln>
        </p:spPr>
        <p:txBody>
          <a:bodyPr wrap="none">
            <a:spAutoFit/>
          </a:bodyPr>
          <a:p>
            <a:pPr>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三 四相相对相移调制 </a:t>
            </a:r>
            <a:r>
              <a:rPr lang="en-US" altLang="zh-CN" sz="2800" b="1" dirty="0">
                <a:solidFill>
                  <a:srgbClr val="0000FF"/>
                </a:solidFill>
                <a:latin typeface="微软雅黑" panose="020B0503020204020204" pitchFamily="34" charset="-122"/>
                <a:ea typeface="微软雅黑" panose="020B0503020204020204" pitchFamily="34" charset="-122"/>
              </a:rPr>
              <a:t>(QDPSK)</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p:graphicFrame>
        <p:nvGraphicFramePr>
          <p:cNvPr id="146436" name="内容占位符 146435"/>
          <p:cNvGraphicFramePr/>
          <p:nvPr>
            <p:ph/>
          </p:nvPr>
        </p:nvGraphicFramePr>
        <p:xfrm>
          <a:off x="5586413" y="3924300"/>
          <a:ext cx="3416300" cy="2667000"/>
        </p:xfrm>
        <a:graphic>
          <a:graphicData uri="http://schemas.openxmlformats.org/drawingml/2006/table">
            <a:tbl>
              <a:tblPr/>
              <a:tblGrid>
                <a:gridCol w="615950"/>
                <a:gridCol w="615950"/>
                <a:gridCol w="1095375"/>
                <a:gridCol w="1089025"/>
              </a:tblGrid>
              <a:tr h="762000">
                <a:tc grid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双比特</a:t>
                      </a:r>
                      <a:endParaRPr lang="en-US" altLang="x-none" sz="2000" b="1" dirty="0">
                        <a:solidFill>
                          <a:schemeClr val="tx2"/>
                        </a:solidFill>
                        <a:latin typeface="Comic Sans MS" panose="030F0702030302020204" pitchFamily="66" charset="0"/>
                        <a:ea typeface="微软雅黑" panose="020B0503020204020204" pitchFamily="34" charset="-122"/>
                      </a:endParaRPr>
                    </a:p>
                    <a:p>
                      <a:pPr lvl="0" algn="ctr" eaLnBrk="1" hangingPunct="1">
                        <a:spcBef>
                          <a:spcPct val="20000"/>
                        </a:spcBef>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码元</a:t>
                      </a:r>
                      <a:endParaRPr lang="zh-CN" altLang="en-US" sz="2000" b="1" dirty="0">
                        <a:solidFill>
                          <a:schemeClr val="tx2"/>
                        </a:solidFill>
                        <a:latin typeface="Comic Sans MS" panose="030F0702030302020204" pitchFamily="66" charset="0"/>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AEEFC"/>
                    </a:solidFill>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前后双比特码元相位差</a:t>
                      </a:r>
                      <a:r>
                        <a:rPr lang="en-US" altLang="x-none" sz="2000" b="1" dirty="0">
                          <a:solidFill>
                            <a:schemeClr val="tx2"/>
                          </a:solidFill>
                          <a:latin typeface="微软雅黑" panose="020B0503020204020204" pitchFamily="34" charset="-122"/>
                          <a:ea typeface="微软雅黑" panose="020B0503020204020204" pitchFamily="34" charset="-122"/>
                        </a:rPr>
                        <a:t>(Δφ</a:t>
                      </a:r>
                      <a:r>
                        <a:rPr lang="en-US" altLang="x-none" sz="2000" b="1" baseline="-25000" dirty="0">
                          <a:solidFill>
                            <a:schemeClr val="tx2"/>
                          </a:solidFill>
                          <a:latin typeface="微软雅黑" panose="020B0503020204020204" pitchFamily="34" charset="-122"/>
                          <a:ea typeface="微软雅黑" panose="020B0503020204020204" pitchFamily="34" charset="-122"/>
                        </a:rPr>
                        <a:t>n</a:t>
                      </a:r>
                      <a:r>
                        <a:rPr lang="en-US" altLang="x-none" sz="2000" b="1" dirty="0">
                          <a:solidFill>
                            <a:schemeClr val="tx2"/>
                          </a:solidFill>
                          <a:latin typeface="微软雅黑" panose="020B0503020204020204" pitchFamily="34" charset="-122"/>
                          <a:ea typeface="微软雅黑" panose="020B0503020204020204" pitchFamily="34" charset="-122"/>
                        </a:rPr>
                        <a:t> )</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AEEFC"/>
                    </a:solid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4111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a</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AEEF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b</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AEEF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A</a:t>
                      </a:r>
                      <a:r>
                        <a:rPr lang="zh-CN" altLang="en-US" sz="2000" b="1" dirty="0">
                          <a:solidFill>
                            <a:schemeClr val="tx2"/>
                          </a:solidFill>
                          <a:latin typeface="微软雅黑" panose="020B0503020204020204" pitchFamily="34" charset="-122"/>
                          <a:ea typeface="微软雅黑" panose="020B0503020204020204" pitchFamily="34" charset="-122"/>
                        </a:rPr>
                        <a:t>方式</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AEEF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B</a:t>
                      </a:r>
                      <a:r>
                        <a:rPr lang="zh-CN" altLang="en-US" sz="2000" b="1" dirty="0">
                          <a:solidFill>
                            <a:schemeClr val="tx2"/>
                          </a:solidFill>
                          <a:latin typeface="微软雅黑" panose="020B0503020204020204" pitchFamily="34" charset="-122"/>
                          <a:ea typeface="微软雅黑" panose="020B0503020204020204" pitchFamily="34" charset="-122"/>
                        </a:rPr>
                        <a:t>方式</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6AEEFC"/>
                    </a:solidFill>
                  </a:tcPr>
                </a:tc>
              </a:tr>
              <a:tr h="149383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0</a:t>
                      </a:r>
                      <a:endParaRPr lang="en-US" altLang="x-none" sz="20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0</a:t>
                      </a:r>
                      <a:endParaRPr lang="en-US" altLang="x-none" sz="20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1</a:t>
                      </a:r>
                      <a:endParaRPr lang="en-US" altLang="x-none" sz="20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1</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AEEF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0</a:t>
                      </a:r>
                      <a:endParaRPr lang="en-US" altLang="x-none" sz="20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1</a:t>
                      </a:r>
                      <a:endParaRPr lang="en-US" altLang="x-none" sz="20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1</a:t>
                      </a:r>
                      <a:endParaRPr lang="en-US" altLang="x-none" sz="20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0</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AEEF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90° </a:t>
                      </a:r>
                      <a:endParaRPr lang="en-US" altLang="x-none" sz="20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0° </a:t>
                      </a:r>
                      <a:endParaRPr lang="en-US" altLang="x-none" sz="20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270° </a:t>
                      </a:r>
                      <a:endParaRPr lang="en-US" altLang="x-none" sz="20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180° </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AEEF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135° </a:t>
                      </a:r>
                      <a:endParaRPr lang="en-US" altLang="x-none" sz="20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45° </a:t>
                      </a:r>
                      <a:endParaRPr lang="en-US" altLang="x-none" sz="20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315° </a:t>
                      </a:r>
                      <a:endParaRPr lang="en-US" altLang="x-none" sz="2000" b="1" dirty="0">
                        <a:solidFill>
                          <a:schemeClr val="tx2"/>
                        </a:solidFill>
                        <a:latin typeface="微软雅黑" panose="020B0503020204020204" pitchFamily="34" charset="-122"/>
                        <a:ea typeface="微软雅黑" panose="020B0503020204020204" pitchFamily="34" charset="-122"/>
                      </a:endParaRPr>
                    </a:p>
                    <a:p>
                      <a:pPr lvl="0" algn="ctr" eaLnBrk="1" hangingPunct="1">
                        <a:spcBef>
                          <a:spcPct val="20000"/>
                        </a:spcBef>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225° </a:t>
                      </a:r>
                      <a:endParaRPr lang="en-US" altLang="x-none" sz="2000" b="1" dirty="0">
                        <a:solidFill>
                          <a:schemeClr val="tx2"/>
                        </a:solidFill>
                        <a:latin typeface="微软雅黑" panose="020B0503020204020204" pitchFamily="34" charset="-122"/>
                        <a:ea typeface="微软雅黑" panose="020B0503020204020204" pitchFamily="34"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6AEEFC"/>
                    </a:solidFill>
                  </a:tcPr>
                </a:tc>
              </a:tr>
            </a:tbl>
          </a:graphicData>
        </a:graphic>
      </p:graphicFrame>
      <p:sp>
        <p:nvSpPr>
          <p:cNvPr id="146456" name="矩形 4"/>
          <p:cNvSpPr/>
          <p:nvPr/>
        </p:nvSpPr>
        <p:spPr>
          <a:xfrm>
            <a:off x="5643563" y="3433763"/>
            <a:ext cx="1566862" cy="40005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表 </a:t>
            </a:r>
            <a:r>
              <a:rPr lang="en-US" altLang="zh-CN" sz="2000" b="1" dirty="0">
                <a:solidFill>
                  <a:schemeClr val="tx2"/>
                </a:solidFill>
                <a:latin typeface="微软雅黑" panose="020B0503020204020204" pitchFamily="34" charset="-122"/>
                <a:ea typeface="微软雅黑" panose="020B0503020204020204" pitchFamily="34" charset="-122"/>
              </a:rPr>
              <a:t>7.4.4 -1 </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p:cNvSpPr>
          <p:nvPr>
            <p:ph type="title"/>
          </p:nvPr>
        </p:nvSpPr>
        <p:spPr>
          <a:xfrm>
            <a:off x="1404938" y="611188"/>
            <a:ext cx="3527425"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QDPSK</a:t>
            </a:r>
            <a:r>
              <a:rPr lang="zh-CN" altLang="en-US" sz="2800" dirty="0">
                <a:latin typeface="微软雅黑" panose="020B0503020204020204" pitchFamily="34" charset="-122"/>
                <a:ea typeface="微软雅黑" panose="020B0503020204020204" pitchFamily="34" charset="-122"/>
              </a:rPr>
              <a:t>调制方法</a:t>
            </a:r>
            <a:endParaRPr lang="zh-CN" altLang="en-US" sz="2800" dirty="0">
              <a:latin typeface="微软雅黑" panose="020B0503020204020204" pitchFamily="34" charset="-122"/>
              <a:ea typeface="微软雅黑" panose="020B0503020204020204" pitchFamily="34" charset="-122"/>
            </a:endParaRPr>
          </a:p>
        </p:txBody>
      </p:sp>
      <p:sp>
        <p:nvSpPr>
          <p:cNvPr id="147459" name="Rectangle 3"/>
          <p:cNvSpPr>
            <a:spLocks noGrp="1"/>
          </p:cNvSpPr>
          <p:nvPr>
            <p:ph type="body" sz="half"/>
          </p:nvPr>
        </p:nvSpPr>
        <p:spPr>
          <a:xfrm>
            <a:off x="434975" y="1419225"/>
            <a:ext cx="8024813" cy="1552575"/>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marL="0" lvl="0" indent="0" algn="just" eaLnBrk="1" hangingPunct="1">
              <a:lnSpc>
                <a:spcPct val="150000"/>
              </a:lnSpc>
              <a:buNone/>
            </a:pPr>
            <a:r>
              <a:rPr lang="en-US" altLang="zh-CN" sz="2000" dirty="0">
                <a:latin typeface="微软雅黑" panose="020B0503020204020204" pitchFamily="34" charset="-122"/>
                <a:ea typeface="微软雅黑" panose="020B0503020204020204" pitchFamily="34" charset="-122"/>
              </a:rPr>
              <a:t>QDPSK</a:t>
            </a:r>
            <a:r>
              <a:rPr lang="zh-CN" altLang="en-US" sz="2000" dirty="0">
                <a:latin typeface="微软雅黑" panose="020B0503020204020204" pitchFamily="34" charset="-122"/>
                <a:ea typeface="微软雅黑" panose="020B0503020204020204" pitchFamily="34" charset="-122"/>
              </a:rPr>
              <a:t>信号产生原理图如图</a:t>
            </a:r>
            <a:r>
              <a:rPr lang="en-US" altLang="zh-CN" sz="2000" dirty="0">
                <a:latin typeface="微软雅黑" panose="020B0503020204020204" pitchFamily="34" charset="-122"/>
                <a:ea typeface="微软雅黑" panose="020B0503020204020204" pitchFamily="34" charset="-122"/>
              </a:rPr>
              <a:t>7.4.3-8</a:t>
            </a:r>
            <a:r>
              <a:rPr lang="zh-CN" altLang="en-US" sz="2000" dirty="0">
                <a:latin typeface="微软雅黑" panose="020B0503020204020204" pitchFamily="34" charset="-122"/>
                <a:ea typeface="微软雅黑" panose="020B0503020204020204" pitchFamily="34" charset="-122"/>
              </a:rPr>
              <a:t>所示。图中</a:t>
            </a:r>
            <a:r>
              <a:rPr lang="zh-CN" altLang="en-US" sz="2000" b="1" dirty="0">
                <a:solidFill>
                  <a:srgbClr val="0000FF"/>
                </a:solidFill>
                <a:latin typeface="微软雅黑" panose="020B0503020204020204" pitchFamily="34" charset="-122"/>
                <a:ea typeface="微软雅黑" panose="020B0503020204020204" pitchFamily="34" charset="-122"/>
              </a:rPr>
              <a:t>串</a:t>
            </a:r>
            <a:r>
              <a:rPr lang="en-US" altLang="zh-CN" sz="2000" b="1" dirty="0">
                <a:solidFill>
                  <a:srgbClr val="0000FF"/>
                </a:solidFill>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并变换器</a:t>
            </a:r>
            <a:r>
              <a:rPr lang="zh-CN" altLang="en-US" sz="2000" dirty="0">
                <a:latin typeface="微软雅黑" panose="020B0503020204020204" pitchFamily="34" charset="-122"/>
                <a:ea typeface="微软雅黑" panose="020B0503020204020204" pitchFamily="34" charset="-122"/>
              </a:rPr>
              <a:t>将二进制序列分为速率减半的两个并行序列</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，再通过</a:t>
            </a:r>
            <a:r>
              <a:rPr lang="zh-CN" altLang="en-US" sz="2000" b="1" dirty="0">
                <a:solidFill>
                  <a:srgbClr val="0000FF"/>
                </a:solidFill>
                <a:latin typeface="微软雅黑" panose="020B0503020204020204" pitchFamily="34" charset="-122"/>
                <a:ea typeface="微软雅黑" panose="020B0503020204020204" pitchFamily="34" charset="-122"/>
              </a:rPr>
              <a:t>差分编码器</a:t>
            </a:r>
            <a:r>
              <a:rPr lang="zh-CN" altLang="en-US" sz="2000" dirty="0">
                <a:latin typeface="微软雅黑" panose="020B0503020204020204" pitchFamily="34" charset="-122"/>
                <a:ea typeface="微软雅黑" panose="020B0503020204020204" pitchFamily="34" charset="-122"/>
              </a:rPr>
              <a:t>将其编为</a:t>
            </a:r>
            <a:r>
              <a:rPr lang="zh-CN" altLang="en-US" sz="2000" b="1" dirty="0">
                <a:solidFill>
                  <a:srgbClr val="FF0000"/>
                </a:solidFill>
                <a:latin typeface="微软雅黑" panose="020B0503020204020204" pitchFamily="34" charset="-122"/>
                <a:ea typeface="微软雅黑" panose="020B0503020204020204" pitchFamily="34" charset="-122"/>
              </a:rPr>
              <a:t>四进制差分码</a:t>
            </a:r>
            <a:r>
              <a:rPr lang="zh-CN" altLang="en-US" sz="2000" dirty="0">
                <a:latin typeface="微软雅黑" panose="020B0503020204020204" pitchFamily="34" charset="-122"/>
                <a:ea typeface="微软雅黑" panose="020B0503020204020204" pitchFamily="34" charset="-122"/>
              </a:rPr>
              <a:t>，然后用</a:t>
            </a:r>
            <a:r>
              <a:rPr lang="zh-CN" altLang="en-US" sz="2000" b="1" dirty="0">
                <a:solidFill>
                  <a:srgbClr val="0000FF"/>
                </a:solidFill>
                <a:latin typeface="微软雅黑" panose="020B0503020204020204" pitchFamily="34" charset="-122"/>
                <a:ea typeface="微软雅黑" panose="020B0503020204020204" pitchFamily="34" charset="-122"/>
              </a:rPr>
              <a:t>绝对调相</a:t>
            </a:r>
            <a:r>
              <a:rPr lang="zh-CN" altLang="en-US" sz="2000" dirty="0">
                <a:latin typeface="微软雅黑" panose="020B0503020204020204" pitchFamily="34" charset="-122"/>
                <a:ea typeface="微软雅黑" panose="020B0503020204020204" pitchFamily="34" charset="-122"/>
              </a:rPr>
              <a:t>方式实现</a:t>
            </a:r>
            <a:r>
              <a:rPr lang="en-US" altLang="zh-CN" sz="2000" dirty="0">
                <a:latin typeface="微软雅黑" panose="020B0503020204020204" pitchFamily="34" charset="-122"/>
                <a:ea typeface="微软雅黑" panose="020B0503020204020204" pitchFamily="34" charset="-122"/>
              </a:rPr>
              <a:t>QDPSK</a:t>
            </a:r>
            <a:r>
              <a:rPr lang="zh-CN" altLang="en-US" sz="2000" dirty="0">
                <a:latin typeface="微软雅黑" panose="020B0503020204020204" pitchFamily="34" charset="-122"/>
                <a:ea typeface="微软雅黑" panose="020B0503020204020204" pitchFamily="34" charset="-122"/>
              </a:rPr>
              <a:t>信号</a:t>
            </a:r>
            <a:endParaRPr lang="zh-CN" altLang="en-US" sz="2000" dirty="0">
              <a:latin typeface="微软雅黑" panose="020B0503020204020204" pitchFamily="34" charset="-122"/>
              <a:ea typeface="微软雅黑" panose="020B0503020204020204" pitchFamily="34" charset="-122"/>
            </a:endParaRPr>
          </a:p>
        </p:txBody>
      </p:sp>
      <p:sp>
        <p:nvSpPr>
          <p:cNvPr id="147460" name="Rectangle 6"/>
          <p:cNvSpPr/>
          <p:nvPr/>
        </p:nvSpPr>
        <p:spPr>
          <a:xfrm>
            <a:off x="1939925" y="6227763"/>
            <a:ext cx="4229100"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7.4.3-8   QDPSK</a:t>
            </a:r>
            <a:r>
              <a:rPr lang="zh-CN" altLang="en-US" sz="2000" b="1" dirty="0">
                <a:solidFill>
                  <a:schemeClr val="tx2"/>
                </a:solidFill>
                <a:latin typeface="微软雅黑" panose="020B0503020204020204" pitchFamily="34" charset="-122"/>
                <a:ea typeface="微软雅黑" panose="020B0503020204020204" pitchFamily="34" charset="-122"/>
              </a:rPr>
              <a:t>信号产生原理图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pic>
        <p:nvPicPr>
          <p:cNvPr id="147461" name="Picture 108" descr="tu633"/>
          <p:cNvPicPr>
            <a:picLocks noChangeAspect="1"/>
          </p:cNvPicPr>
          <p:nvPr/>
        </p:nvPicPr>
        <p:blipFill>
          <a:blip r:embed="rId1"/>
          <a:stretch>
            <a:fillRect/>
          </a:stretch>
        </p:blipFill>
        <p:spPr>
          <a:xfrm>
            <a:off x="614363" y="2986088"/>
            <a:ext cx="7872412" cy="3074987"/>
          </a:xfrm>
          <a:prstGeom prst="rect">
            <a:avLst/>
          </a:prstGeom>
          <a:solidFill>
            <a:srgbClr val="CCFFCC"/>
          </a:solidFill>
          <a:ln w="9525" cap="flat" cmpd="sng">
            <a:solidFill>
              <a:schemeClr val="tx1"/>
            </a:solidFill>
            <a:prstDash val="solid"/>
            <a:miter/>
            <a:headEnd type="none" w="med" len="med"/>
            <a:tailEnd type="none" w="med" len="med"/>
          </a:ln>
        </p:spPr>
      </p:pic>
    </p:spTree>
  </p:cSld>
  <p:clrMapOvr>
    <a:masterClrMapping/>
  </p:clrMapOvr>
  <p:transition advClick="0">
    <p:blinds dir="vert"/>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Text Box 2"/>
          <p:cNvSpPr txBox="1"/>
          <p:nvPr/>
        </p:nvSpPr>
        <p:spPr>
          <a:xfrm>
            <a:off x="1073150" y="6329363"/>
            <a:ext cx="6551613" cy="400050"/>
          </a:xfrm>
          <a:prstGeom prst="rect">
            <a:avLst/>
          </a:prstGeom>
          <a:noFill/>
          <a:ln w="9525">
            <a:noFill/>
          </a:ln>
        </p:spPr>
        <p:txBody>
          <a:bodyPr>
            <a:spAutoFit/>
          </a:bodyPr>
          <a:p>
            <a:pPr>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7.4.3-9</a:t>
            </a:r>
            <a:r>
              <a:rPr lang="zh-CN" altLang="en-US" sz="2000" b="1" dirty="0">
                <a:solidFill>
                  <a:schemeClr val="tx2"/>
                </a:solidFill>
                <a:latin typeface="微软雅黑" panose="020B0503020204020204" pitchFamily="34" charset="-122"/>
                <a:ea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rPr>
              <a:t>QDPSK</a:t>
            </a:r>
            <a:r>
              <a:rPr lang="zh-CN" altLang="en-US" sz="2000" b="1" dirty="0">
                <a:solidFill>
                  <a:schemeClr val="tx2"/>
                </a:solidFill>
                <a:latin typeface="微软雅黑" panose="020B0503020204020204" pitchFamily="34" charset="-122"/>
                <a:ea typeface="微软雅黑" panose="020B0503020204020204" pitchFamily="34" charset="-122"/>
              </a:rPr>
              <a:t>信号相干解调+码反变换器原理图</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grpSp>
        <p:nvGrpSpPr>
          <p:cNvPr id="148483" name="Group 7"/>
          <p:cNvGrpSpPr/>
          <p:nvPr/>
        </p:nvGrpSpPr>
        <p:grpSpPr>
          <a:xfrm>
            <a:off x="468313" y="3157538"/>
            <a:ext cx="8135937" cy="3143250"/>
            <a:chOff x="0" y="0"/>
            <a:chExt cx="5125" cy="2087"/>
          </a:xfrm>
        </p:grpSpPr>
        <p:pic>
          <p:nvPicPr>
            <p:cNvPr id="148486" name="Picture 5" descr="tu637"/>
            <p:cNvPicPr>
              <a:picLocks noChangeAspect="1"/>
            </p:cNvPicPr>
            <p:nvPr/>
          </p:nvPicPr>
          <p:blipFill>
            <a:blip r:embed="rId1"/>
            <a:stretch>
              <a:fillRect/>
            </a:stretch>
          </p:blipFill>
          <p:spPr>
            <a:xfrm>
              <a:off x="45" y="0"/>
              <a:ext cx="5080" cy="2087"/>
            </a:xfrm>
            <a:prstGeom prst="rect">
              <a:avLst/>
            </a:prstGeom>
            <a:solidFill>
              <a:srgbClr val="CCFFCC"/>
            </a:solidFill>
            <a:ln w="9525" cap="flat" cmpd="sng">
              <a:solidFill>
                <a:schemeClr val="tx1"/>
              </a:solidFill>
              <a:prstDash val="solid"/>
              <a:miter/>
              <a:headEnd type="none" w="med" len="med"/>
              <a:tailEnd type="none" w="med" len="med"/>
            </a:ln>
          </p:spPr>
        </p:pic>
        <p:sp>
          <p:nvSpPr>
            <p:cNvPr id="148487" name="Rectangle 6"/>
            <p:cNvSpPr/>
            <p:nvPr/>
          </p:nvSpPr>
          <p:spPr>
            <a:xfrm>
              <a:off x="0" y="771"/>
              <a:ext cx="771" cy="227"/>
            </a:xfrm>
            <a:prstGeom prst="rect">
              <a:avLst/>
            </a:prstGeom>
            <a:solidFill>
              <a:srgbClr val="CCFFCC"/>
            </a:solidFill>
            <a:ln w="9525" cap="flat" cmpd="sng">
              <a:solidFill>
                <a:srgbClr val="0066FF"/>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solidFill>
                    <a:srgbClr val="0000FF"/>
                  </a:solidFill>
                  <a:latin typeface="Comic Sans MS" panose="030F0702030302020204" pitchFamily="66" charset="0"/>
                  <a:ea typeface="楷体_GB2312" pitchFamily="49" charset="-122"/>
                </a:rPr>
                <a:t>QDPSK</a:t>
              </a:r>
              <a:r>
                <a:rPr lang="zh-CN" altLang="en-US" dirty="0">
                  <a:solidFill>
                    <a:srgbClr val="0000FF"/>
                  </a:solidFill>
                  <a:latin typeface="Comic Sans MS" panose="030F0702030302020204" pitchFamily="66" charset="0"/>
                  <a:ea typeface="楷体_GB2312" pitchFamily="49" charset="-122"/>
                </a:rPr>
                <a:t>信号</a:t>
              </a:r>
              <a:endParaRPr lang="zh-CN" altLang="en-US" dirty="0">
                <a:solidFill>
                  <a:srgbClr val="0000FF"/>
                </a:solidFill>
                <a:latin typeface="Comic Sans MS" panose="030F0702030302020204" pitchFamily="66" charset="0"/>
                <a:ea typeface="楷体_GB2312" pitchFamily="49" charset="-122"/>
              </a:endParaRPr>
            </a:p>
          </p:txBody>
        </p:sp>
      </p:grpSp>
      <p:sp>
        <p:nvSpPr>
          <p:cNvPr id="148484" name="Text Box 8"/>
          <p:cNvSpPr txBox="1"/>
          <p:nvPr/>
        </p:nvSpPr>
        <p:spPr>
          <a:xfrm>
            <a:off x="434975" y="1357313"/>
            <a:ext cx="8070850" cy="1739900"/>
          </a:xfrm>
          <a:prstGeom prst="rect">
            <a:avLst/>
          </a:prstGeom>
          <a:noFill/>
          <a:ln w="9525">
            <a:noFill/>
          </a:ln>
        </p:spPr>
        <p:txBody>
          <a:bodyPr>
            <a:spAutoFit/>
          </a:bodyPr>
          <a:p>
            <a:pPr>
              <a:lnSpc>
                <a:spcPts val="3300"/>
              </a:lnSpc>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相干解调法</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ts val="33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QDPSK</a:t>
            </a:r>
            <a:r>
              <a:rPr lang="zh-CN" altLang="en-US" sz="2000" dirty="0">
                <a:latin typeface="微软雅黑" panose="020B0503020204020204" pitchFamily="34" charset="-122"/>
                <a:ea typeface="微软雅黑" panose="020B0503020204020204" pitchFamily="34" charset="-122"/>
              </a:rPr>
              <a:t>信号的解调可采用相干解调加码反变换器方式，原理图如图</a:t>
            </a:r>
            <a:r>
              <a:rPr lang="en-US" altLang="zh-CN" sz="2000" dirty="0">
                <a:latin typeface="微软雅黑" panose="020B0503020204020204" pitchFamily="34" charset="-122"/>
                <a:ea typeface="微软雅黑" panose="020B0503020204020204" pitchFamily="34" charset="-122"/>
              </a:rPr>
              <a:t>7.4.3-9</a:t>
            </a:r>
            <a:r>
              <a:rPr lang="zh-CN" altLang="en-US" sz="2000" dirty="0">
                <a:latin typeface="微软雅黑" panose="020B0503020204020204" pitchFamily="34" charset="-122"/>
                <a:ea typeface="微软雅黑" panose="020B0503020204020204" pitchFamily="34" charset="-122"/>
              </a:rPr>
              <a:t>所示。与</a:t>
            </a:r>
            <a:r>
              <a:rPr lang="en-US" altLang="zh-CN" sz="2000" dirty="0">
                <a:latin typeface="微软雅黑" panose="020B0503020204020204" pitchFamily="34" charset="-122"/>
                <a:ea typeface="微软雅黑" panose="020B0503020204020204" pitchFamily="34" charset="-122"/>
              </a:rPr>
              <a:t>QPSK</a:t>
            </a:r>
            <a:r>
              <a:rPr lang="zh-CN" altLang="en-US" sz="2000" dirty="0">
                <a:latin typeface="微软雅黑" panose="020B0503020204020204" pitchFamily="34" charset="-122"/>
                <a:ea typeface="微软雅黑" panose="020B0503020204020204" pitchFamily="34" charset="-122"/>
              </a:rPr>
              <a:t>信号相干解调不同之处在于，并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串变换之前需要增加</a:t>
            </a:r>
            <a:r>
              <a:rPr lang="zh-CN" altLang="en-US" sz="2000" b="1" dirty="0">
                <a:solidFill>
                  <a:srgbClr val="FF0000"/>
                </a:solidFill>
                <a:latin typeface="微软雅黑" panose="020B0503020204020204" pitchFamily="34" charset="-122"/>
                <a:ea typeface="微软雅黑" panose="020B0503020204020204" pitchFamily="34" charset="-122"/>
              </a:rPr>
              <a:t>码反变换器</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48485" name="Rectangle 9"/>
          <p:cNvSpPr/>
          <p:nvPr/>
        </p:nvSpPr>
        <p:spPr>
          <a:xfrm>
            <a:off x="1476375" y="611188"/>
            <a:ext cx="3600450" cy="549275"/>
          </a:xfrm>
          <a:prstGeom prst="rect">
            <a:avLst/>
          </a:prstGeom>
          <a:noFill/>
          <a:ln w="9525">
            <a:noFill/>
          </a:ln>
        </p:spPr>
        <p:txBody>
          <a:bodyPr>
            <a:spAutoFit/>
          </a:bodyPr>
          <a:p>
            <a:pPr>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3</a:t>
            </a:r>
            <a:r>
              <a:rPr lang="zh-CN" altLang="en-US" sz="2800" b="1" dirty="0">
                <a:solidFill>
                  <a:schemeClr val="tx2"/>
                </a:solidFill>
                <a:latin typeface="微软雅黑" panose="020B0503020204020204" pitchFamily="34" charset="-122"/>
                <a:ea typeface="微软雅黑" panose="020B0503020204020204" pitchFamily="34" charset="-122"/>
              </a:rPr>
              <a:t>)</a:t>
            </a:r>
            <a:r>
              <a:rPr lang="en-US" altLang="zh-CN" sz="2800" b="1" dirty="0">
                <a:solidFill>
                  <a:schemeClr val="tx2"/>
                </a:solidFill>
                <a:latin typeface="微软雅黑" panose="020B0503020204020204" pitchFamily="34" charset="-122"/>
                <a:ea typeface="微软雅黑" panose="020B0503020204020204" pitchFamily="34" charset="-122"/>
              </a:rPr>
              <a:t> QDPSK</a:t>
            </a:r>
            <a:r>
              <a:rPr lang="zh-CN" altLang="en-US" sz="2800" b="1" dirty="0">
                <a:solidFill>
                  <a:schemeClr val="tx2"/>
                </a:solidFill>
                <a:latin typeface="微软雅黑" panose="020B0503020204020204" pitchFamily="34" charset="-122"/>
                <a:ea typeface="微软雅黑" panose="020B0503020204020204" pitchFamily="34" charset="-122"/>
              </a:rPr>
              <a:t>解调方法</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Text Box 2"/>
          <p:cNvSpPr txBox="1"/>
          <p:nvPr/>
        </p:nvSpPr>
        <p:spPr>
          <a:xfrm>
            <a:off x="1246188" y="6227763"/>
            <a:ext cx="5991225" cy="419100"/>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7.4.3-10</a:t>
            </a:r>
            <a:r>
              <a:rPr lang="zh-CN" altLang="en-US" sz="2000" b="1" dirty="0">
                <a:solidFill>
                  <a:schemeClr val="tx2"/>
                </a:solidFill>
                <a:latin typeface="微软雅黑" panose="020B0503020204020204" pitchFamily="34" charset="-122"/>
                <a:ea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rPr>
              <a:t>QDPSK</a:t>
            </a:r>
            <a:r>
              <a:rPr lang="zh-CN" altLang="en-US" sz="2000" b="1" dirty="0">
                <a:solidFill>
                  <a:schemeClr val="tx2"/>
                </a:solidFill>
                <a:latin typeface="微软雅黑" panose="020B0503020204020204" pitchFamily="34" charset="-122"/>
                <a:ea typeface="微软雅黑" panose="020B0503020204020204" pitchFamily="34" charset="-122"/>
              </a:rPr>
              <a:t>信号差分相干解调原理图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nvGrpSpPr>
          <p:cNvPr id="149507" name="组合 9"/>
          <p:cNvGrpSpPr/>
          <p:nvPr/>
        </p:nvGrpSpPr>
        <p:grpSpPr>
          <a:xfrm>
            <a:off x="174625" y="2547938"/>
            <a:ext cx="8636000" cy="3375025"/>
            <a:chOff x="150974" y="0"/>
            <a:chExt cx="8278711" cy="3375025"/>
          </a:xfrm>
        </p:grpSpPr>
        <p:grpSp>
          <p:nvGrpSpPr>
            <p:cNvPr id="149510" name="Group 6"/>
            <p:cNvGrpSpPr/>
            <p:nvPr/>
          </p:nvGrpSpPr>
          <p:grpSpPr>
            <a:xfrm>
              <a:off x="150974" y="0"/>
              <a:ext cx="8278711" cy="3375025"/>
              <a:chOff x="91" y="0"/>
              <a:chExt cx="4990" cy="2222"/>
            </a:xfrm>
          </p:grpSpPr>
          <p:pic>
            <p:nvPicPr>
              <p:cNvPr id="149513" name="Picture 4" descr="tu638"/>
              <p:cNvPicPr>
                <a:picLocks noChangeAspect="1"/>
              </p:cNvPicPr>
              <p:nvPr/>
            </p:nvPicPr>
            <p:blipFill>
              <a:blip r:embed="rId1"/>
              <a:stretch>
                <a:fillRect/>
              </a:stretch>
            </p:blipFill>
            <p:spPr>
              <a:xfrm>
                <a:off x="91" y="0"/>
                <a:ext cx="4990" cy="2222"/>
              </a:xfrm>
              <a:prstGeom prst="rect">
                <a:avLst/>
              </a:prstGeom>
              <a:solidFill>
                <a:srgbClr val="CCFFCC"/>
              </a:solidFill>
              <a:ln w="9525" cap="flat" cmpd="sng">
                <a:solidFill>
                  <a:schemeClr val="tx1"/>
                </a:solidFill>
                <a:prstDash val="solid"/>
                <a:miter/>
                <a:headEnd type="none" w="med" len="med"/>
                <a:tailEnd type="none" w="med" len="med"/>
              </a:ln>
            </p:spPr>
          </p:pic>
          <p:sp>
            <p:nvSpPr>
              <p:cNvPr id="149514" name="Rectangle 5"/>
              <p:cNvSpPr/>
              <p:nvPr/>
            </p:nvSpPr>
            <p:spPr>
              <a:xfrm>
                <a:off x="103" y="786"/>
                <a:ext cx="862" cy="226"/>
              </a:xfrm>
              <a:prstGeom prst="rect">
                <a:avLst/>
              </a:prstGeom>
              <a:solidFill>
                <a:srgbClr val="CCFFCC"/>
              </a:solidFill>
              <a:ln w="9525" cap="flat" cmpd="sng">
                <a:solidFill>
                  <a:srgbClr val="0066FF"/>
                </a:solidFill>
                <a:prstDash val="solid"/>
                <a:miter/>
                <a:headEnd type="none" w="med" len="med"/>
                <a:tailEnd type="none" w="med" len="med"/>
              </a:ln>
            </p:spPr>
            <p:txBody>
              <a:bodyPr wrap="none" anchor="ctr"/>
              <a:p>
                <a:pPr algn="ctr">
                  <a:buFont typeface="Arial" panose="020B0604020202020204" pitchFamily="34" charset="0"/>
                  <a:buNone/>
                </a:pPr>
                <a:r>
                  <a:rPr lang="en-US" altLang="zh-CN" sz="2000" b="1" dirty="0">
                    <a:solidFill>
                      <a:srgbClr val="0000FF"/>
                    </a:solidFill>
                    <a:latin typeface="Comic Sans MS" panose="030F0702030302020204" pitchFamily="66" charset="0"/>
                    <a:ea typeface="楷体_GB2312" pitchFamily="49" charset="-122"/>
                  </a:rPr>
                  <a:t>QDPSK</a:t>
                </a:r>
                <a:r>
                  <a:rPr lang="zh-CN" altLang="en-US" sz="2000" b="1" dirty="0">
                    <a:solidFill>
                      <a:srgbClr val="0000FF"/>
                    </a:solidFill>
                    <a:latin typeface="Comic Sans MS" panose="030F0702030302020204" pitchFamily="66" charset="0"/>
                    <a:ea typeface="楷体_GB2312" pitchFamily="49" charset="-122"/>
                  </a:rPr>
                  <a:t>信号</a:t>
                </a:r>
                <a:endParaRPr lang="zh-CN" altLang="en-US" sz="2000" b="1" dirty="0">
                  <a:solidFill>
                    <a:srgbClr val="0000FF"/>
                  </a:solidFill>
                  <a:latin typeface="Comic Sans MS" panose="030F0702030302020204" pitchFamily="66" charset="0"/>
                  <a:ea typeface="楷体_GB2312" pitchFamily="49" charset="-122"/>
                </a:endParaRPr>
              </a:p>
            </p:txBody>
          </p:sp>
        </p:grpSp>
        <p:sp>
          <p:nvSpPr>
            <p:cNvPr id="149511" name="矩形 7"/>
            <p:cNvSpPr/>
            <p:nvPr/>
          </p:nvSpPr>
          <p:spPr>
            <a:xfrm>
              <a:off x="3228990" y="885824"/>
              <a:ext cx="285754" cy="400110"/>
            </a:xfrm>
            <a:prstGeom prst="rect">
              <a:avLst/>
            </a:prstGeom>
            <a:noFill/>
            <a:ln w="9525">
              <a:noFill/>
            </a:ln>
          </p:spPr>
          <p:txBody>
            <a:bodyPr>
              <a:spAutoFit/>
            </a:bodyPr>
            <a:p>
              <a:pPr algn="ctr">
                <a:buFont typeface="Arial" panose="020B0604020202020204" pitchFamily="34" charset="0"/>
                <a:buNone/>
              </a:pPr>
              <a:r>
                <a:rPr lang="zh-CN" altLang="en-US" sz="2000" dirty="0">
                  <a:solidFill>
                    <a:srgbClr val="0000FF"/>
                  </a:solidFill>
                  <a:latin typeface="微软雅黑" panose="020B0503020204020204" pitchFamily="34" charset="-122"/>
                  <a:ea typeface="微软雅黑" panose="020B0503020204020204" pitchFamily="34" charset="-122"/>
                </a:rPr>
                <a:t>相</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149512" name="矩形 8"/>
            <p:cNvSpPr/>
            <p:nvPr/>
          </p:nvSpPr>
          <p:spPr>
            <a:xfrm>
              <a:off x="3257566" y="2143132"/>
              <a:ext cx="279187" cy="400110"/>
            </a:xfrm>
            <a:prstGeom prst="rect">
              <a:avLst/>
            </a:prstGeom>
            <a:solidFill>
              <a:srgbClr val="22FE8B">
                <a:alpha val="0"/>
              </a:srgbClr>
            </a:solidFill>
            <a:ln w="9525">
              <a:noFill/>
            </a:ln>
          </p:spPr>
          <p:txBody>
            <a:bodyPr>
              <a:spAutoFit/>
            </a:bodyPr>
            <a:p>
              <a:pPr algn="ctr">
                <a:buFont typeface="Arial" panose="020B0604020202020204" pitchFamily="34" charset="0"/>
                <a:buNone/>
              </a:pPr>
              <a:r>
                <a:rPr lang="zh-CN" altLang="en-US" sz="2000" dirty="0">
                  <a:solidFill>
                    <a:srgbClr val="0000FF"/>
                  </a:solidFill>
                  <a:latin typeface="微软雅黑" panose="020B0503020204020204" pitchFamily="34" charset="-122"/>
                  <a:ea typeface="微软雅黑" panose="020B0503020204020204" pitchFamily="34" charset="-122"/>
                </a:rPr>
                <a:t>相</a:t>
              </a:r>
              <a:endParaRPr lang="zh-CN" altLang="en-US" sz="2000" dirty="0">
                <a:solidFill>
                  <a:srgbClr val="0000FF"/>
                </a:solidFill>
                <a:latin typeface="微软雅黑" panose="020B0503020204020204" pitchFamily="34" charset="-122"/>
                <a:ea typeface="微软雅黑" panose="020B0503020204020204" pitchFamily="34" charset="-122"/>
              </a:endParaRPr>
            </a:p>
          </p:txBody>
        </p:sp>
      </p:grpSp>
      <p:sp>
        <p:nvSpPr>
          <p:cNvPr id="149508" name="Rectangle 7"/>
          <p:cNvSpPr>
            <a:spLocks noGrp="1"/>
          </p:cNvSpPr>
          <p:nvPr/>
        </p:nvSpPr>
        <p:spPr>
          <a:xfrm>
            <a:off x="1404938" y="611188"/>
            <a:ext cx="3429000" cy="576262"/>
          </a:xfrm>
          <a:prstGeom prst="rect">
            <a:avLst/>
          </a:prstGeom>
          <a:noFill/>
          <a:ln w="9525">
            <a:noFill/>
          </a:ln>
        </p:spPr>
        <p:txBody>
          <a:bodyPr anchor="b"/>
          <a:p>
            <a:pPr>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差分相干解调法</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149509" name="Rectangle 8"/>
          <p:cNvSpPr/>
          <p:nvPr/>
        </p:nvSpPr>
        <p:spPr>
          <a:xfrm>
            <a:off x="449263" y="1431925"/>
            <a:ext cx="6713537" cy="554038"/>
          </a:xfrm>
          <a:prstGeom prst="rect">
            <a:avLst/>
          </a:prstGeom>
          <a:noFill/>
          <a:ln w="9525">
            <a:noFill/>
          </a:ln>
        </p:spPr>
        <p:txBody>
          <a:bodyPr>
            <a:spAutoFit/>
          </a:bodyPr>
          <a:p>
            <a:pPr>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QDPSK</a:t>
            </a:r>
            <a:r>
              <a:rPr lang="zh-CN" altLang="en-US" sz="2000" dirty="0">
                <a:latin typeface="微软雅黑" panose="020B0503020204020204" pitchFamily="34" charset="-122"/>
                <a:ea typeface="微软雅黑" panose="020B0503020204020204" pitchFamily="34" charset="-122"/>
              </a:rPr>
              <a:t>信号差分相干解调方式原理图如图 </a:t>
            </a:r>
            <a:r>
              <a:rPr lang="en-US" altLang="zh-CN" sz="2000" dirty="0">
                <a:latin typeface="微软雅黑" panose="020B0503020204020204" pitchFamily="34" charset="-122"/>
                <a:ea typeface="微软雅黑" panose="020B0503020204020204" pitchFamily="34" charset="-122"/>
              </a:rPr>
              <a:t>7.4.3-10</a:t>
            </a:r>
            <a:r>
              <a:rPr lang="zh-CN" altLang="en-US" sz="2000" dirty="0">
                <a:latin typeface="微软雅黑" panose="020B0503020204020204" pitchFamily="34" charset="-122"/>
                <a:ea typeface="微软雅黑" panose="020B0503020204020204" pitchFamily="34" charset="-122"/>
              </a:rPr>
              <a:t>所示</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2" name="Rectangle 2"/>
          <p:cNvSpPr>
            <a:spLocks noGrp="1"/>
          </p:cNvSpPr>
          <p:nvPr>
            <p:ph type="title"/>
          </p:nvPr>
        </p:nvSpPr>
        <p:spPr>
          <a:xfrm>
            <a:off x="1519238" y="604838"/>
            <a:ext cx="4595812" cy="554037"/>
          </a:xfrm>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4)</a:t>
            </a:r>
            <a:r>
              <a:rPr lang="en-US" altLang="zh-CN" sz="2800" dirty="0">
                <a:latin typeface="微软雅黑" panose="020B0503020204020204" pitchFamily="34" charset="-122"/>
                <a:ea typeface="微软雅黑" panose="020B0503020204020204" pitchFamily="34" charset="-122"/>
              </a:rPr>
              <a:t> QDPSK</a:t>
            </a:r>
            <a:r>
              <a:rPr lang="zh-CN" altLang="en-US" sz="2800" dirty="0">
                <a:latin typeface="微软雅黑" panose="020B0503020204020204" pitchFamily="34" charset="-122"/>
                <a:ea typeface="微软雅黑" panose="020B0503020204020204" pitchFamily="34" charset="-122"/>
              </a:rPr>
              <a:t>系统的误码率</a:t>
            </a:r>
            <a:endParaRPr lang="zh-CN" altLang="en-US" sz="2800" dirty="0">
              <a:latin typeface="微软雅黑" panose="020B0503020204020204" pitchFamily="34" charset="-122"/>
              <a:ea typeface="微软雅黑" panose="020B0503020204020204" pitchFamily="34" charset="-122"/>
            </a:endParaRPr>
          </a:p>
        </p:txBody>
      </p:sp>
      <p:sp>
        <p:nvSpPr>
          <p:cNvPr id="83973" name="Rectangle 3"/>
          <p:cNvSpPr>
            <a:spLocks noGrp="1"/>
          </p:cNvSpPr>
          <p:nvPr>
            <p:ph type="body"/>
          </p:nvPr>
        </p:nvSpPr>
        <p:spPr>
          <a:xfrm>
            <a:off x="5500688" y="1633538"/>
            <a:ext cx="3094037" cy="3184525"/>
          </a:xfrm>
        </p:spPr>
        <p:txBody>
          <a:bodyPr vert="horz" wrap="square" lIns="91440" tIns="45720" rIns="91440" bIns="45720" anchor="t"/>
          <a:p>
            <a:pPr eaLnBrk="1" hangingPunct="1">
              <a:lnSpc>
                <a:spcPct val="80000"/>
              </a:lnSpc>
              <a:buNone/>
            </a:pPr>
            <a:r>
              <a:rPr lang="en-US" altLang="zh-CN" sz="2000" dirty="0">
                <a:latin typeface="微软雅黑" panose="020B0503020204020204" pitchFamily="34" charset="-122"/>
                <a:ea typeface="微软雅黑" panose="020B0503020204020204" pitchFamily="34" charset="-122"/>
              </a:rPr>
              <a:t>QDPSK</a:t>
            </a:r>
            <a:r>
              <a:rPr lang="zh-CN" altLang="en-US" sz="2000" dirty="0">
                <a:latin typeface="微软雅黑" panose="020B0503020204020204" pitchFamily="34" charset="-122"/>
                <a:ea typeface="微软雅黑" panose="020B0503020204020204" pitchFamily="34" charset="-122"/>
              </a:rPr>
              <a:t>方式的误码率为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eaLnBrk="1" hangingPunct="1">
              <a:lnSpc>
                <a:spcPct val="80000"/>
              </a:lnSpc>
              <a:buNone/>
            </a:pPr>
            <a:endParaRPr lang="zh-CN" altLang="en-US" sz="2000" dirty="0">
              <a:latin typeface="微软雅黑" panose="020B0503020204020204" pitchFamily="34" charset="-122"/>
              <a:ea typeface="微软雅黑" panose="020B0503020204020204" pitchFamily="34" charset="-122"/>
            </a:endParaRPr>
          </a:p>
          <a:p>
            <a:pPr eaLnBrk="1" hangingPunct="1">
              <a:lnSpc>
                <a:spcPct val="80000"/>
              </a:lnSpc>
              <a:buNone/>
            </a:pPr>
            <a:endParaRPr lang="zh-CN" altLang="en-US" sz="2000" dirty="0">
              <a:latin typeface="微软雅黑" panose="020B0503020204020204" pitchFamily="34" charset="-122"/>
              <a:ea typeface="微软雅黑" panose="020B0503020204020204" pitchFamily="34" charset="-122"/>
            </a:endParaRPr>
          </a:p>
          <a:p>
            <a:pPr eaLnBrk="1" hangingPunct="1">
              <a:lnSpc>
                <a:spcPct val="80000"/>
              </a:lnSpc>
              <a:buNone/>
            </a:pPr>
            <a:endParaRPr lang="zh-CN" altLang="en-US" sz="2000" dirty="0">
              <a:latin typeface="微软雅黑" panose="020B0503020204020204" pitchFamily="34" charset="-122"/>
              <a:ea typeface="微软雅黑" panose="020B0503020204020204" pitchFamily="34" charset="-122"/>
            </a:endParaRPr>
          </a:p>
          <a:p>
            <a:pPr eaLnBrk="1" hangingPunct="1">
              <a:lnSpc>
                <a:spcPct val="80000"/>
              </a:lnSpc>
              <a:buNone/>
            </a:pP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M=4</a:t>
            </a:r>
            <a:r>
              <a:rPr lang="zh-CN" altLang="en-US" sz="2000" dirty="0">
                <a:latin typeface="微软雅黑" panose="020B0503020204020204" pitchFamily="34" charset="-122"/>
                <a:ea typeface="微软雅黑" panose="020B0503020204020204" pitchFamily="34" charset="-122"/>
              </a:rPr>
              <a:t>时，上式变成：</a:t>
            </a:r>
            <a:endParaRPr lang="zh-CN" altLang="en-US" sz="2000" dirty="0">
              <a:latin typeface="微软雅黑" panose="020B0503020204020204" pitchFamily="34" charset="-122"/>
              <a:ea typeface="微软雅黑" panose="020B0503020204020204" pitchFamily="34" charset="-122"/>
            </a:endParaRPr>
          </a:p>
        </p:txBody>
      </p:sp>
      <p:grpSp>
        <p:nvGrpSpPr>
          <p:cNvPr id="83974" name="Group 6"/>
          <p:cNvGrpSpPr/>
          <p:nvPr/>
        </p:nvGrpSpPr>
        <p:grpSpPr>
          <a:xfrm>
            <a:off x="5572125" y="2225675"/>
            <a:ext cx="2386013" cy="550863"/>
            <a:chOff x="0" y="0"/>
            <a:chExt cx="681" cy="170"/>
          </a:xfrm>
        </p:grpSpPr>
        <p:sp>
          <p:nvSpPr>
            <p:cNvPr id="83982" name="Rectangle 7"/>
            <p:cNvSpPr/>
            <p:nvPr/>
          </p:nvSpPr>
          <p:spPr>
            <a:xfrm>
              <a:off x="0" y="0"/>
              <a:ext cx="681" cy="170"/>
            </a:xfrm>
            <a:prstGeom prst="rect">
              <a:avLst/>
            </a:prstGeom>
            <a:solidFill>
              <a:schemeClr val="hlink"/>
            </a:solidFill>
            <a:ln w="9525" cap="flat" cmpd="sng">
              <a:solidFill>
                <a:schemeClr val="hlink"/>
              </a:solidFill>
              <a:prstDash val="solid"/>
              <a:miter/>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83971" name="对象 141317"/>
            <p:cNvGraphicFramePr/>
            <p:nvPr/>
          </p:nvGraphicFramePr>
          <p:xfrm>
            <a:off x="0" y="0"/>
            <a:ext cx="672" cy="168"/>
          </p:xfrm>
          <a:graphic>
            <a:graphicData uri="http://schemas.openxmlformats.org/presentationml/2006/ole">
              <mc:AlternateContent xmlns:mc="http://schemas.openxmlformats.org/markup-compatibility/2006">
                <mc:Choice xmlns:v="urn:schemas-microsoft-com:vml" Requires="v">
                  <p:oleObj spid="_x0000_s3284" name="" r:id="rId1" imgW="1070610" imgH="267335" progId="Equation.3">
                    <p:embed/>
                  </p:oleObj>
                </mc:Choice>
                <mc:Fallback>
                  <p:oleObj name="" r:id="rId1" imgW="1070610" imgH="267335" progId="Equation.3">
                    <p:embed/>
                    <p:pic>
                      <p:nvPicPr>
                        <p:cNvPr id="0" name="图片 3283"/>
                        <p:cNvPicPr/>
                        <p:nvPr/>
                      </p:nvPicPr>
                      <p:blipFill>
                        <a:blip r:embed="rId2"/>
                        <a:stretch>
                          <a:fillRect/>
                        </a:stretch>
                      </p:blipFill>
                      <p:spPr>
                        <a:xfrm>
                          <a:off x="0" y="0"/>
                          <a:ext cx="672" cy="168"/>
                        </a:xfrm>
                        <a:prstGeom prst="rect">
                          <a:avLst/>
                        </a:prstGeom>
                        <a:noFill/>
                        <a:ln w="38100">
                          <a:noFill/>
                          <a:miter/>
                        </a:ln>
                      </p:spPr>
                    </p:pic>
                  </p:oleObj>
                </mc:Fallback>
              </mc:AlternateContent>
            </a:graphicData>
          </a:graphic>
        </p:graphicFrame>
      </p:grpSp>
      <p:grpSp>
        <p:nvGrpSpPr>
          <p:cNvPr id="83975" name="Group 9"/>
          <p:cNvGrpSpPr/>
          <p:nvPr/>
        </p:nvGrpSpPr>
        <p:grpSpPr>
          <a:xfrm>
            <a:off x="5645150" y="3594100"/>
            <a:ext cx="2087563" cy="611188"/>
            <a:chOff x="0" y="0"/>
            <a:chExt cx="624" cy="170"/>
          </a:xfrm>
        </p:grpSpPr>
        <p:sp>
          <p:nvSpPr>
            <p:cNvPr id="83981" name="Rectangle 10"/>
            <p:cNvSpPr/>
            <p:nvPr/>
          </p:nvSpPr>
          <p:spPr>
            <a:xfrm>
              <a:off x="0" y="0"/>
              <a:ext cx="624" cy="170"/>
            </a:xfrm>
            <a:prstGeom prst="rect">
              <a:avLst/>
            </a:prstGeom>
            <a:solidFill>
              <a:schemeClr val="hlink"/>
            </a:solidFill>
            <a:ln w="9525" cap="flat" cmpd="sng">
              <a:solidFill>
                <a:schemeClr val="hlink"/>
              </a:solidFill>
              <a:prstDash val="solid"/>
              <a:miter/>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83970" name="对象 141320"/>
            <p:cNvGraphicFramePr/>
            <p:nvPr/>
          </p:nvGraphicFramePr>
          <p:xfrm>
            <a:off x="0" y="0"/>
            <a:ext cx="606" cy="168"/>
          </p:xfrm>
          <a:graphic>
            <a:graphicData uri="http://schemas.openxmlformats.org/presentationml/2006/ole">
              <mc:AlternateContent xmlns:mc="http://schemas.openxmlformats.org/markup-compatibility/2006">
                <mc:Choice xmlns:v="urn:schemas-microsoft-com:vml" Requires="v">
                  <p:oleObj spid="_x0000_s3283" name="" r:id="rId3" imgW="968375" imgH="267335" progId="Equation.3">
                    <p:embed/>
                  </p:oleObj>
                </mc:Choice>
                <mc:Fallback>
                  <p:oleObj name="" r:id="rId3" imgW="968375" imgH="267335" progId="Equation.3">
                    <p:embed/>
                    <p:pic>
                      <p:nvPicPr>
                        <p:cNvPr id="0" name="图片 3282"/>
                        <p:cNvPicPr/>
                        <p:nvPr/>
                      </p:nvPicPr>
                      <p:blipFill>
                        <a:blip r:embed="rId4"/>
                        <a:stretch>
                          <a:fillRect/>
                        </a:stretch>
                      </p:blipFill>
                      <p:spPr>
                        <a:xfrm>
                          <a:off x="0" y="0"/>
                          <a:ext cx="606" cy="168"/>
                        </a:xfrm>
                        <a:prstGeom prst="rect">
                          <a:avLst/>
                        </a:prstGeom>
                        <a:noFill/>
                        <a:ln w="38100">
                          <a:noFill/>
                          <a:miter/>
                        </a:ln>
                      </p:spPr>
                    </p:pic>
                  </p:oleObj>
                </mc:Fallback>
              </mc:AlternateContent>
            </a:graphicData>
          </a:graphic>
        </p:graphicFrame>
      </p:grpSp>
      <p:grpSp>
        <p:nvGrpSpPr>
          <p:cNvPr id="83976" name="Group 18"/>
          <p:cNvGrpSpPr/>
          <p:nvPr/>
        </p:nvGrpSpPr>
        <p:grpSpPr>
          <a:xfrm>
            <a:off x="357188" y="1419225"/>
            <a:ext cx="5343525" cy="4808538"/>
            <a:chOff x="0" y="0"/>
            <a:chExt cx="3035" cy="3619"/>
          </a:xfrm>
        </p:grpSpPr>
        <p:pic>
          <p:nvPicPr>
            <p:cNvPr id="83978" name="Picture 14" descr="差分相干PSK误码率"/>
            <p:cNvPicPr>
              <a:picLocks noChangeAspect="1"/>
            </p:cNvPicPr>
            <p:nvPr/>
          </p:nvPicPr>
          <p:blipFill>
            <a:blip r:embed="rId5"/>
            <a:stretch>
              <a:fillRect/>
            </a:stretch>
          </p:blipFill>
          <p:spPr>
            <a:xfrm>
              <a:off x="122" y="0"/>
              <a:ext cx="2799" cy="3619"/>
            </a:xfrm>
            <a:prstGeom prst="rect">
              <a:avLst/>
            </a:prstGeom>
            <a:noFill/>
            <a:ln w="9525">
              <a:noFill/>
            </a:ln>
          </p:spPr>
        </p:pic>
        <p:sp>
          <p:nvSpPr>
            <p:cNvPr id="83979" name="Text Box 16"/>
            <p:cNvSpPr txBox="1"/>
            <p:nvPr/>
          </p:nvSpPr>
          <p:spPr>
            <a:xfrm>
              <a:off x="0" y="215"/>
              <a:ext cx="325" cy="317"/>
            </a:xfrm>
            <a:prstGeom prst="rect">
              <a:avLst/>
            </a:prstGeom>
            <a:noFill/>
            <a:ln w="9525">
              <a:noFill/>
            </a:ln>
          </p:spPr>
          <p:txBody>
            <a:bodyPr>
              <a:spAutoFit/>
            </a:bodyPr>
            <a:p>
              <a:pPr>
                <a:spcBef>
                  <a:spcPct val="50000"/>
                </a:spcBef>
                <a:buFont typeface="Arial" panose="020B0604020202020204" pitchFamily="34" charset="0"/>
                <a:buNone/>
              </a:pPr>
              <a:r>
                <a:rPr lang="en-US" altLang="zh-CN" sz="2000" b="1" dirty="0">
                  <a:solidFill>
                    <a:schemeClr val="tx2"/>
                  </a:solidFill>
                  <a:latin typeface="Comic Sans MS" panose="030F0702030302020204" pitchFamily="66" charset="0"/>
                </a:rPr>
                <a:t>P</a:t>
              </a:r>
              <a:r>
                <a:rPr lang="en-US" altLang="zh-CN" sz="2000" b="1" baseline="-25000" dirty="0">
                  <a:solidFill>
                    <a:schemeClr val="tx2"/>
                  </a:solidFill>
                  <a:latin typeface="Comic Sans MS" panose="030F0702030302020204" pitchFamily="66" charset="0"/>
                </a:rPr>
                <a:t>e</a:t>
              </a:r>
              <a:endParaRPr lang="en-US" altLang="zh-CN" sz="2000" b="1" dirty="0">
                <a:solidFill>
                  <a:schemeClr val="tx2"/>
                </a:solidFill>
                <a:latin typeface="Comic Sans MS" panose="030F0702030302020204" pitchFamily="66" charset="0"/>
              </a:endParaRPr>
            </a:p>
          </p:txBody>
        </p:sp>
        <p:sp>
          <p:nvSpPr>
            <p:cNvPr id="83980" name="Text Box 17"/>
            <p:cNvSpPr txBox="1"/>
            <p:nvPr/>
          </p:nvSpPr>
          <p:spPr>
            <a:xfrm>
              <a:off x="2515" y="3172"/>
              <a:ext cx="520" cy="317"/>
            </a:xfrm>
            <a:prstGeom prst="rect">
              <a:avLst/>
            </a:prstGeom>
            <a:noFill/>
            <a:ln w="9525">
              <a:noFill/>
            </a:ln>
          </p:spPr>
          <p:txBody>
            <a:bodyPr>
              <a:spAutoFit/>
            </a:bodyPr>
            <a:p>
              <a:pPr>
                <a:spcBef>
                  <a:spcPct val="50000"/>
                </a:spcBef>
                <a:buFont typeface="Arial" panose="020B0604020202020204" pitchFamily="34" charset="0"/>
                <a:buNone/>
              </a:pPr>
              <a:r>
                <a:rPr lang="en-US" altLang="zh-CN" sz="2000" b="1" dirty="0">
                  <a:solidFill>
                    <a:schemeClr val="tx2"/>
                  </a:solidFill>
                  <a:latin typeface="Comic Sans MS" panose="030F0702030302020204" pitchFamily="66" charset="0"/>
                </a:rPr>
                <a:t>r(dB)</a:t>
              </a:r>
              <a:endParaRPr lang="en-US" altLang="zh-CN" sz="2000" b="1" dirty="0">
                <a:solidFill>
                  <a:schemeClr val="tx2"/>
                </a:solidFill>
                <a:latin typeface="Comic Sans MS" panose="030F0702030302020204" pitchFamily="66" charset="0"/>
              </a:endParaRPr>
            </a:p>
          </p:txBody>
        </p:sp>
      </p:grpSp>
      <p:sp>
        <p:nvSpPr>
          <p:cNvPr id="83977" name="Rectangle 19"/>
          <p:cNvSpPr/>
          <p:nvPr/>
        </p:nvSpPr>
        <p:spPr>
          <a:xfrm>
            <a:off x="1827213" y="6227763"/>
            <a:ext cx="4235450" cy="419100"/>
          </a:xfrm>
          <a:prstGeom prst="rect">
            <a:avLst/>
          </a:prstGeom>
          <a:noFill/>
          <a:ln w="9525">
            <a:noFill/>
          </a:ln>
        </p:spPr>
        <p:txBody>
          <a:bodyPr wrap="none">
            <a:spAutoFit/>
          </a:bodyPr>
          <a:p>
            <a:pPr algn="ctr">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7.4.3-11</a:t>
            </a:r>
            <a:r>
              <a:rPr lang="zh-CN" altLang="en-US" sz="2000" b="1" dirty="0">
                <a:solidFill>
                  <a:schemeClr val="tx2"/>
                </a:solidFill>
                <a:latin typeface="微软雅黑" panose="020B0503020204020204" pitchFamily="34" charset="-122"/>
                <a:ea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rPr>
              <a:t>QDPSK</a:t>
            </a:r>
            <a:r>
              <a:rPr lang="zh-CN" altLang="en-US" sz="2000" b="1" dirty="0">
                <a:solidFill>
                  <a:schemeClr val="tx2"/>
                </a:solidFill>
                <a:latin typeface="微软雅黑" panose="020B0503020204020204" pitchFamily="34" charset="-122"/>
                <a:ea typeface="微软雅黑" panose="020B0503020204020204" pitchFamily="34" charset="-122"/>
              </a:rPr>
              <a:t>系统的误码率</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p:cNvSpPr>
          <p:nvPr>
            <p:ph type="title"/>
          </p:nvPr>
        </p:nvSpPr>
        <p:spPr/>
        <p:txBody>
          <a:bodyPr vert="horz" wrap="square" lIns="91440" tIns="45720" rIns="91440" bIns="45720" anchor="b"/>
          <a:p>
            <a:pPr eaLnBrk="1" hangingPunct="1"/>
            <a:r>
              <a:rPr lang="en-US" altLang="en-US" sz="3200" dirty="0">
                <a:solidFill>
                  <a:schemeClr val="hlink"/>
                </a:solidFill>
                <a:latin typeface="微软雅黑" panose="020B0503020204020204" pitchFamily="34" charset="-122"/>
                <a:ea typeface="微软雅黑" panose="020B0503020204020204" pitchFamily="34" charset="-122"/>
              </a:rPr>
              <a:t>第七章  数字带通传输系统</a:t>
            </a:r>
            <a:endParaRPr lang="en-US" altLang="en-US" sz="3200" dirty="0">
              <a:solidFill>
                <a:schemeClr val="hlink"/>
              </a:solidFill>
              <a:latin typeface="微软雅黑" panose="020B0503020204020204" pitchFamily="34" charset="-122"/>
              <a:ea typeface="微软雅黑" panose="020B0503020204020204" pitchFamily="34" charset="-122"/>
            </a:endParaRPr>
          </a:p>
        </p:txBody>
      </p:sp>
      <p:sp>
        <p:nvSpPr>
          <p:cNvPr id="150531" name="Rectangle 3"/>
          <p:cNvSpPr>
            <a:spLocks noGrp="1"/>
          </p:cNvSpPr>
          <p:nvPr>
            <p:ph type="body"/>
          </p:nvPr>
        </p:nvSpPr>
        <p:spPr>
          <a:xfrm>
            <a:off x="1643063" y="1990725"/>
            <a:ext cx="5143500" cy="2143125"/>
          </a:xfrm>
        </p:spPr>
        <p:txBody>
          <a:bodyPr vert="horz" wrap="square" lIns="91440" tIns="45720" rIns="91440" bIns="45720" anchor="t"/>
          <a:p>
            <a:pPr eaLnBrk="1" hangingPunct="1">
              <a:buNone/>
            </a:pPr>
            <a:r>
              <a:rPr lang="zh-CN" altLang="en-US" sz="2800" b="1" dirty="0">
                <a:solidFill>
                  <a:schemeClr val="tx2"/>
                </a:solidFill>
                <a:latin typeface="微软雅黑" panose="020B0503020204020204" pitchFamily="34" charset="-122"/>
                <a:ea typeface="微软雅黑" panose="020B0503020204020204" pitchFamily="34" charset="-122"/>
              </a:rPr>
              <a:t>自己总结</a:t>
            </a:r>
            <a:endParaRPr lang="en-US" altLang="x-none" sz="2800" b="1" dirty="0">
              <a:solidFill>
                <a:schemeClr val="tx2"/>
              </a:solidFill>
              <a:latin typeface="微软雅黑" panose="020B0503020204020204" pitchFamily="34" charset="-122"/>
              <a:ea typeface="微软雅黑" panose="020B0503020204020204" pitchFamily="34" charset="-122"/>
            </a:endParaRPr>
          </a:p>
          <a:p>
            <a:pPr eaLnBrk="1" hangingPunct="1">
              <a:buNone/>
            </a:pPr>
            <a:endParaRPr lang="en-US" altLang="x-none" sz="2800" b="1" dirty="0">
              <a:solidFill>
                <a:srgbClr val="0000FF"/>
              </a:solidFill>
              <a:latin typeface="微软雅黑" panose="020B0503020204020204" pitchFamily="34" charset="-122"/>
              <a:ea typeface="微软雅黑" panose="020B0503020204020204" pitchFamily="34" charset="-122"/>
            </a:endParaRPr>
          </a:p>
          <a:p>
            <a:pPr eaLnBrk="1" hangingPunct="1">
              <a:buNone/>
            </a:pPr>
            <a:r>
              <a:rPr lang="zh-CN" altLang="en-US" sz="2800" b="1" dirty="0">
                <a:solidFill>
                  <a:srgbClr val="0000FF"/>
                </a:solidFill>
                <a:latin typeface="微软雅黑" panose="020B0503020204020204" pitchFamily="34" charset="-122"/>
                <a:ea typeface="微软雅黑" panose="020B0503020204020204" pitchFamily="34" charset="-122"/>
              </a:rPr>
              <a:t>思考题：</a:t>
            </a:r>
            <a:r>
              <a:rPr lang="en-US" altLang="zh-CN" sz="2800" b="1" dirty="0">
                <a:solidFill>
                  <a:srgbClr val="0000FF"/>
                </a:solidFill>
                <a:latin typeface="微软雅黑" panose="020B0503020204020204" pitchFamily="34" charset="-122"/>
                <a:ea typeface="微软雅黑" panose="020B0503020204020204" pitchFamily="34" charset="-122"/>
              </a:rPr>
              <a:t>7-2</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7-8</a:t>
            </a:r>
            <a:r>
              <a:rPr lang="zh-CN" altLang="en-US" sz="2800" b="1" dirty="0">
                <a:solidFill>
                  <a:srgbClr val="0000FF"/>
                </a:solidFill>
                <a:latin typeface="微软雅黑" panose="020B0503020204020204" pitchFamily="34" charset="-122"/>
                <a:ea typeface="微软雅黑" panose="020B0503020204020204" pitchFamily="34" charset="-122"/>
              </a:rPr>
              <a:t>、 </a:t>
            </a:r>
            <a:r>
              <a:rPr lang="en-US" altLang="zh-CN" sz="2800" b="1" dirty="0">
                <a:solidFill>
                  <a:srgbClr val="0000FF"/>
                </a:solidFill>
                <a:latin typeface="微软雅黑" panose="020B0503020204020204" pitchFamily="34" charset="-122"/>
                <a:ea typeface="微软雅黑" panose="020B0503020204020204" pitchFamily="34" charset="-122"/>
              </a:rPr>
              <a:t>7-11</a:t>
            </a:r>
            <a:endParaRPr lang="en-US" altLang="zh-CN" sz="2800" b="1" dirty="0">
              <a:solidFill>
                <a:srgbClr val="0000FF"/>
              </a:solidFill>
              <a:latin typeface="微软雅黑" panose="020B0503020204020204" pitchFamily="34" charset="-122"/>
              <a:ea typeface="微软雅黑" panose="020B0503020204020204" pitchFamily="34" charset="-122"/>
            </a:endParaRPr>
          </a:p>
          <a:p>
            <a:pPr eaLnBrk="1" hangingPunct="1">
              <a:buNone/>
            </a:pPr>
            <a:r>
              <a:rPr lang="zh-CN" altLang="en-US" sz="2800" b="1" dirty="0">
                <a:solidFill>
                  <a:srgbClr val="0000FF"/>
                </a:solidFill>
                <a:latin typeface="微软雅黑" panose="020B0503020204020204" pitchFamily="34" charset="-122"/>
                <a:ea typeface="微软雅黑" panose="020B0503020204020204" pitchFamily="34" charset="-122"/>
              </a:rPr>
              <a:t>习   题：</a:t>
            </a:r>
            <a:r>
              <a:rPr lang="en-US" altLang="zh-CN" sz="2800" b="1" dirty="0">
                <a:solidFill>
                  <a:srgbClr val="0000FF"/>
                </a:solidFill>
                <a:latin typeface="微软雅黑" panose="020B0503020204020204" pitchFamily="34" charset="-122"/>
                <a:ea typeface="微软雅黑" panose="020B0503020204020204" pitchFamily="34" charset="-122"/>
              </a:rPr>
              <a:t>7-4</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7-11</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7-13</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2"/>
          <p:cNvSpPr>
            <a:spLocks noGrp="1"/>
          </p:cNvSpPr>
          <p:nvPr>
            <p:ph type="title"/>
          </p:nvPr>
        </p:nvSpPr>
        <p:spPr>
          <a:xfrm>
            <a:off x="468313" y="1619250"/>
            <a:ext cx="5111750" cy="346075"/>
          </a:xfrm>
        </p:spPr>
        <p:txBody>
          <a:bodyPr vert="horz" wrap="square" lIns="91440" tIns="45720" rIns="91440" bIns="45720" anchor="b"/>
          <a:p>
            <a:pPr eaLnBrk="1" hangingPunct="1"/>
            <a:r>
              <a:rPr lang="en-US" altLang="zh-CN" sz="2400" b="0" dirty="0">
                <a:solidFill>
                  <a:schemeClr val="tx1"/>
                </a:solidFill>
              </a:rPr>
              <a:t></a:t>
            </a:r>
            <a:endParaRPr lang="en-US" altLang="zh-CN" sz="2400" b="0" dirty="0">
              <a:solidFill>
                <a:schemeClr val="tx1"/>
              </a:solidFill>
            </a:endParaRPr>
          </a:p>
        </p:txBody>
      </p:sp>
      <p:sp>
        <p:nvSpPr>
          <p:cNvPr id="151555" name="Text Box 3"/>
          <p:cNvSpPr txBox="1"/>
          <p:nvPr/>
        </p:nvSpPr>
        <p:spPr>
          <a:xfrm>
            <a:off x="609600" y="2071688"/>
            <a:ext cx="7953375" cy="4438650"/>
          </a:xfrm>
          <a:prstGeom prst="rect">
            <a:avLst/>
          </a:prstGeom>
          <a:noFill/>
          <a:ln w="9525">
            <a:noFill/>
          </a:ln>
        </p:spPr>
        <p:txBody>
          <a:bodyPr>
            <a:spAutoFit/>
          </a:bodyPr>
          <a:p>
            <a:pPr>
              <a:lnSpc>
                <a:spcPct val="150000"/>
              </a:lnSpc>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8.2  </a:t>
            </a:r>
            <a:r>
              <a:rPr lang="zh-CN" altLang="en-US" sz="2800" b="1" dirty="0">
                <a:solidFill>
                  <a:schemeClr val="tx2"/>
                </a:solidFill>
                <a:latin typeface="微软雅黑" panose="020B0503020204020204" pitchFamily="34" charset="-122"/>
                <a:ea typeface="微软雅黑" panose="020B0503020204020204" pitchFamily="34" charset="-122"/>
              </a:rPr>
              <a:t>最小移频键控</a:t>
            </a:r>
            <a:r>
              <a:rPr lang="en-US" altLang="zh-CN" sz="2800" b="1" dirty="0">
                <a:solidFill>
                  <a:schemeClr val="tx2"/>
                </a:solidFill>
                <a:latin typeface="微软雅黑" panose="020B0503020204020204" pitchFamily="34" charset="-122"/>
                <a:ea typeface="微软雅黑" panose="020B0503020204020204" pitchFamily="34" charset="-122"/>
              </a:rPr>
              <a:t>(MSK)</a:t>
            </a:r>
            <a:endParaRPr lang="en-US" altLang="zh-CN" sz="2800" b="1" dirty="0">
              <a:solidFill>
                <a:schemeClr val="tx2"/>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数字频率调制和数字相位调制，由于已调信号包络恒定，因此有利于在非线性特性的信道中传输。由于一般移频键控信号相位不连续、频偏较大等原因，使其频谱利用率较低。</a:t>
            </a:r>
            <a:r>
              <a:rPr lang="en-US" altLang="zh-CN" sz="2000" dirty="0">
                <a:latin typeface="微软雅黑" panose="020B0503020204020204" pitchFamily="34" charset="-122"/>
                <a:ea typeface="微软雅黑" panose="020B0503020204020204" pitchFamily="34" charset="-122"/>
              </a:rPr>
              <a:t>MSK(Minimum Frequency Shift Keying) </a:t>
            </a:r>
            <a:r>
              <a:rPr lang="zh-CN" altLang="en-US" sz="2000" dirty="0">
                <a:latin typeface="微软雅黑" panose="020B0503020204020204" pitchFamily="34" charset="-122"/>
                <a:ea typeface="微软雅黑" panose="020B0503020204020204" pitchFamily="34" charset="-122"/>
              </a:rPr>
              <a:t>是二进制连续相位</a:t>
            </a:r>
            <a:r>
              <a:rPr lang="en-US" altLang="zh-CN" sz="2000" dirty="0">
                <a:latin typeface="微软雅黑" panose="020B0503020204020204" pitchFamily="34" charset="-122"/>
                <a:ea typeface="微软雅黑" panose="020B0503020204020204" pitchFamily="34" charset="-122"/>
              </a:rPr>
              <a:t>FSK</a:t>
            </a:r>
            <a:r>
              <a:rPr lang="zh-CN" altLang="en-US" sz="2000" dirty="0">
                <a:latin typeface="微软雅黑" panose="020B0503020204020204" pitchFamily="34" charset="-122"/>
                <a:ea typeface="微软雅黑" panose="020B0503020204020204" pitchFamily="34" charset="-122"/>
              </a:rPr>
              <a:t>的一种特殊形式。</a:t>
            </a: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称为最小移频键控，有时也称为快速移频键控</a:t>
            </a:r>
            <a:r>
              <a:rPr lang="en-US" altLang="zh-CN" sz="2000" dirty="0">
                <a:latin typeface="微软雅黑" panose="020B0503020204020204" pitchFamily="34" charset="-122"/>
                <a:ea typeface="微软雅黑" panose="020B0503020204020204" pitchFamily="34" charset="-122"/>
              </a:rPr>
              <a:t>(FFSK)</a:t>
            </a:r>
            <a:r>
              <a:rPr lang="zh-CN" altLang="en-US" sz="2000" dirty="0">
                <a:latin typeface="微软雅黑" panose="020B0503020204020204" pitchFamily="34" charset="-122"/>
                <a:ea typeface="微软雅黑" panose="020B0503020204020204" pitchFamily="34" charset="-122"/>
              </a:rPr>
              <a:t>。所谓</a:t>
            </a:r>
            <a:r>
              <a:rPr lang="zh-CN" altLang="en-US" sz="2000" b="1" dirty="0">
                <a:solidFill>
                  <a:srgbClr val="0000FF"/>
                </a:solidFill>
                <a:latin typeface="微软雅黑" panose="020B0503020204020204" pitchFamily="34" charset="-122"/>
                <a:ea typeface="微软雅黑" panose="020B0503020204020204" pitchFamily="34" charset="-122"/>
              </a:rPr>
              <a:t>"最小"</a:t>
            </a:r>
            <a:r>
              <a:rPr lang="zh-CN" altLang="en-US" sz="2000" dirty="0">
                <a:latin typeface="微软雅黑" panose="020B0503020204020204" pitchFamily="34" charset="-122"/>
                <a:ea typeface="微软雅黑" panose="020B0503020204020204" pitchFamily="34" charset="-122"/>
              </a:rPr>
              <a:t>是指</a:t>
            </a:r>
            <a:r>
              <a:rPr lang="zh-CN" altLang="en-US" sz="2000" b="1" dirty="0">
                <a:solidFill>
                  <a:schemeClr val="tx2"/>
                </a:solidFill>
                <a:latin typeface="微软雅黑" panose="020B0503020204020204" pitchFamily="34" charset="-122"/>
                <a:ea typeface="微软雅黑" panose="020B0503020204020204" pitchFamily="34" charset="-122"/>
              </a:rPr>
              <a:t>这种调制方式能以最小的调制指数</a:t>
            </a:r>
            <a:r>
              <a:rPr lang="en-US" altLang="zh-CN" sz="2000" b="1" dirty="0">
                <a:solidFill>
                  <a:schemeClr val="tx2"/>
                </a:solidFill>
                <a:latin typeface="微软雅黑" panose="020B0503020204020204" pitchFamily="34" charset="-122"/>
                <a:ea typeface="微软雅黑" panose="020B0503020204020204" pitchFamily="34" charset="-122"/>
              </a:rPr>
              <a:t>(0.5)</a:t>
            </a:r>
            <a:r>
              <a:rPr lang="zh-CN" altLang="en-US" sz="2000" b="1" dirty="0">
                <a:solidFill>
                  <a:schemeClr val="tx2"/>
                </a:solidFill>
                <a:latin typeface="微软雅黑" panose="020B0503020204020204" pitchFamily="34" charset="-122"/>
                <a:ea typeface="微软雅黑" panose="020B0503020204020204" pitchFamily="34" charset="-122"/>
              </a:rPr>
              <a:t>获得正交信号</a:t>
            </a:r>
            <a:r>
              <a:rPr lang="zh-CN" altLang="en-US" sz="2000" dirty="0">
                <a:latin typeface="微软雅黑" panose="020B0503020204020204" pitchFamily="34" charset="-122"/>
                <a:ea typeface="微软雅黑" panose="020B0503020204020204" pitchFamily="34" charset="-122"/>
              </a:rPr>
              <a:t>；而</a:t>
            </a:r>
            <a:r>
              <a:rPr lang="zh-CN" altLang="en-US" sz="2000" b="1" dirty="0">
                <a:solidFill>
                  <a:srgbClr val="0000FF"/>
                </a:solidFill>
                <a:latin typeface="微软雅黑" panose="020B0503020204020204" pitchFamily="34" charset="-122"/>
                <a:ea typeface="微软雅黑" panose="020B0503020204020204" pitchFamily="34" charset="-122"/>
              </a:rPr>
              <a:t>"快速"</a:t>
            </a:r>
            <a:r>
              <a:rPr lang="zh-CN" altLang="en-US" sz="2000" dirty="0">
                <a:latin typeface="微软雅黑" panose="020B0503020204020204" pitchFamily="34" charset="-122"/>
                <a:ea typeface="微软雅黑" panose="020B0503020204020204" pitchFamily="34" charset="-122"/>
              </a:rPr>
              <a:t>是指在</a:t>
            </a:r>
            <a:r>
              <a:rPr lang="zh-CN" altLang="en-US" sz="2000" b="1" dirty="0">
                <a:solidFill>
                  <a:schemeClr val="tx2"/>
                </a:solidFill>
                <a:latin typeface="微软雅黑" panose="020B0503020204020204" pitchFamily="34" charset="-122"/>
                <a:ea typeface="微软雅黑" panose="020B0503020204020204" pitchFamily="34" charset="-122"/>
              </a:rPr>
              <a:t>给定同样的频带内，</a:t>
            </a:r>
            <a:r>
              <a:rPr lang="en-US" altLang="zh-CN" sz="2000" b="1" dirty="0">
                <a:solidFill>
                  <a:schemeClr val="tx2"/>
                </a:solidFill>
                <a:latin typeface="微软雅黑" panose="020B0503020204020204" pitchFamily="34" charset="-122"/>
                <a:ea typeface="微软雅黑" panose="020B0503020204020204" pitchFamily="34" charset="-122"/>
              </a:rPr>
              <a:t>MSK</a:t>
            </a:r>
            <a:r>
              <a:rPr lang="zh-CN" altLang="en-US" sz="2000" b="1" dirty="0">
                <a:solidFill>
                  <a:schemeClr val="tx2"/>
                </a:solidFill>
                <a:latin typeface="微软雅黑" panose="020B0503020204020204" pitchFamily="34" charset="-122"/>
                <a:ea typeface="微软雅黑" panose="020B0503020204020204" pitchFamily="34" charset="-122"/>
              </a:rPr>
              <a:t>能比</a:t>
            </a:r>
            <a:r>
              <a:rPr lang="en-US" altLang="zh-CN" sz="2000" b="1" dirty="0">
                <a:solidFill>
                  <a:schemeClr val="tx2"/>
                </a:solidFill>
                <a:latin typeface="微软雅黑" panose="020B0503020204020204" pitchFamily="34" charset="-122"/>
                <a:ea typeface="微软雅黑" panose="020B0503020204020204" pitchFamily="34" charset="-122"/>
              </a:rPr>
              <a:t>2PSK</a:t>
            </a:r>
            <a:r>
              <a:rPr lang="zh-CN" altLang="en-US" sz="2000" b="1" dirty="0">
                <a:solidFill>
                  <a:schemeClr val="tx2"/>
                </a:solidFill>
                <a:latin typeface="微软雅黑" panose="020B0503020204020204" pitchFamily="34" charset="-122"/>
                <a:ea typeface="微软雅黑" panose="020B0503020204020204" pitchFamily="34" charset="-122"/>
              </a:rPr>
              <a:t>的数据传输速率更高，且在带外的频谱分量要比</a:t>
            </a:r>
            <a:r>
              <a:rPr lang="en-US" altLang="zh-CN" sz="2000" b="1" dirty="0">
                <a:solidFill>
                  <a:schemeClr val="tx2"/>
                </a:solidFill>
                <a:latin typeface="微软雅黑" panose="020B0503020204020204" pitchFamily="34" charset="-122"/>
                <a:ea typeface="微软雅黑" panose="020B0503020204020204" pitchFamily="34" charset="-122"/>
              </a:rPr>
              <a:t>2PSK</a:t>
            </a:r>
            <a:r>
              <a:rPr lang="zh-CN" altLang="en-US" sz="2000" b="1" dirty="0">
                <a:solidFill>
                  <a:schemeClr val="tx2"/>
                </a:solidFill>
                <a:latin typeface="微软雅黑" panose="020B0503020204020204" pitchFamily="34" charset="-122"/>
                <a:ea typeface="微软雅黑" panose="020B0503020204020204" pitchFamily="34" charset="-122"/>
              </a:rPr>
              <a:t>衰减的快</a:t>
            </a:r>
            <a:endParaRPr lang="zh-CN" altLang="en-US" sz="2000" dirty="0">
              <a:latin typeface="微软雅黑" panose="020B0503020204020204" pitchFamily="34" charset="-122"/>
              <a:ea typeface="微软雅黑" panose="020B0503020204020204" pitchFamily="34" charset="-122"/>
            </a:endParaRPr>
          </a:p>
        </p:txBody>
      </p:sp>
      <p:sp>
        <p:nvSpPr>
          <p:cNvPr id="151556" name="Text Box 4"/>
          <p:cNvSpPr txBox="1"/>
          <p:nvPr/>
        </p:nvSpPr>
        <p:spPr>
          <a:xfrm>
            <a:off x="598488" y="1458913"/>
            <a:ext cx="2962275" cy="549275"/>
          </a:xfrm>
          <a:prstGeom prst="rect">
            <a:avLst/>
          </a:prstGeom>
          <a:noFill/>
          <a:ln w="9525">
            <a:noFill/>
          </a:ln>
        </p:spPr>
        <p:txBody>
          <a:bodyPr wrap="none">
            <a:spAutoFit/>
          </a:bodyPr>
          <a:p>
            <a:pPr>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8.1 </a:t>
            </a:r>
            <a:r>
              <a:rPr lang="zh-CN" altLang="en-US" sz="2800" b="1" dirty="0">
                <a:solidFill>
                  <a:schemeClr val="tx2"/>
                </a:solidFill>
                <a:latin typeface="微软雅黑" panose="020B0503020204020204" pitchFamily="34" charset="-122"/>
                <a:ea typeface="微软雅黑" panose="020B0503020204020204" pitchFamily="34" charset="-122"/>
              </a:rPr>
              <a:t>正交振幅调制</a:t>
            </a:r>
            <a:endParaRPr lang="zh-CN" altLang="en-US" sz="2800" b="1" dirty="0">
              <a:latin typeface="微软雅黑" panose="020B0503020204020204" pitchFamily="34" charset="-122"/>
              <a:ea typeface="微软雅黑" panose="020B0503020204020204" pitchFamily="34" charset="-122"/>
            </a:endParaRPr>
          </a:p>
        </p:txBody>
      </p:sp>
      <p:sp>
        <p:nvSpPr>
          <p:cNvPr id="151557" name="Rectangle 2"/>
          <p:cNvSpPr txBox="1"/>
          <p:nvPr/>
        </p:nvSpPr>
        <p:spPr>
          <a:xfrm>
            <a:off x="1428750" y="561975"/>
            <a:ext cx="6311900" cy="576263"/>
          </a:xfrm>
          <a:prstGeom prst="rect">
            <a:avLst/>
          </a:prstGeom>
          <a:noFill/>
          <a:ln w="9525">
            <a:noFill/>
          </a:ln>
        </p:spPr>
        <p:txBody>
          <a:bodyPr anchor="b"/>
          <a:p>
            <a:pPr>
              <a:buFont typeface="Arial" panose="020B0604020202020204" pitchFamily="34" charset="0"/>
              <a:buNone/>
            </a:pPr>
            <a:r>
              <a:rPr lang="zh-CN" altLang="en-US" sz="3200" b="1" dirty="0">
                <a:solidFill>
                  <a:schemeClr val="hlink"/>
                </a:solidFill>
                <a:latin typeface="微软雅黑" panose="020B0503020204020204" pitchFamily="34" charset="-122"/>
                <a:ea typeface="微软雅黑" panose="020B0503020204020204" pitchFamily="34" charset="-122"/>
              </a:rPr>
              <a:t>第八章 新型数字带通调制技术</a:t>
            </a:r>
            <a:endParaRPr lang="zh-CN" altLang="en-US" sz="3200" b="1" dirty="0">
              <a:solidFill>
                <a:schemeClr val="hlink"/>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7" name="Text Box 2"/>
          <p:cNvSpPr txBox="1"/>
          <p:nvPr/>
        </p:nvSpPr>
        <p:spPr>
          <a:xfrm>
            <a:off x="684213" y="1403350"/>
            <a:ext cx="7632700" cy="4894263"/>
          </a:xfrm>
          <a:prstGeom prst="rect">
            <a:avLst/>
          </a:prstGeom>
          <a:noFill/>
          <a:ln w="9525">
            <a:noFill/>
          </a:ln>
        </p:spPr>
        <p:txBody>
          <a:bodyPr>
            <a:spAutoFit/>
          </a:bodyPr>
          <a:p>
            <a:pPr algn="just">
              <a:lnSpc>
                <a:spcPct val="150000"/>
              </a:lnSpc>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1) </a:t>
            </a:r>
            <a:r>
              <a:rPr lang="en-US" altLang="zh-CN" sz="2800" b="1" dirty="0">
                <a:solidFill>
                  <a:schemeClr val="tx2"/>
                </a:solidFill>
                <a:latin typeface="微软雅黑" panose="020B0503020204020204" pitchFamily="34" charset="-122"/>
                <a:ea typeface="微软雅黑" panose="020B0503020204020204" pitchFamily="34" charset="-122"/>
              </a:rPr>
              <a:t>MSK</a:t>
            </a:r>
            <a:r>
              <a:rPr lang="zh-CN" altLang="en-US" sz="2800" b="1" dirty="0">
                <a:solidFill>
                  <a:schemeClr val="tx2"/>
                </a:solidFill>
                <a:latin typeface="微软雅黑" panose="020B0503020204020204" pitchFamily="34" charset="-122"/>
                <a:ea typeface="微软雅黑" panose="020B0503020204020204" pitchFamily="34" charset="-122"/>
              </a:rPr>
              <a:t>时域表达式</a:t>
            </a:r>
            <a:endParaRPr lang="zh-CN" altLang="en-US" sz="2800" b="1" dirty="0">
              <a:solidFill>
                <a:schemeClr val="tx2"/>
              </a:solidFill>
              <a:latin typeface="微软雅黑" panose="020B0503020204020204" pitchFamily="34" charset="-122"/>
              <a:ea typeface="微软雅黑" panose="020B0503020204020204" pitchFamily="34" charset="-122"/>
            </a:endParaRPr>
          </a:p>
          <a:p>
            <a:pPr algn="just">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是恒定包络连续相位频率调制，其信号的表示式为：</a:t>
            </a:r>
            <a:endParaRPr lang="zh-CN" altLang="en-US" sz="2000" dirty="0">
              <a:latin typeface="微软雅黑" panose="020B0503020204020204" pitchFamily="34" charset="-122"/>
              <a:ea typeface="微软雅黑" panose="020B0503020204020204" pitchFamily="34" charset="-122"/>
            </a:endParaRPr>
          </a:p>
          <a:p>
            <a:pPr algn="just">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(7.6.1-1)</a:t>
            </a:r>
            <a:endParaRPr lang="zh-CN" altLang="en-US" sz="2000" dirty="0">
              <a:latin typeface="微软雅黑" panose="020B0503020204020204" pitchFamily="34" charset="-122"/>
              <a:ea typeface="微软雅黑" panose="020B0503020204020204" pitchFamily="34" charset="-122"/>
            </a:endParaRPr>
          </a:p>
          <a:p>
            <a:pPr algn="just">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或者：                                                                        </a:t>
            </a:r>
            <a:r>
              <a:rPr lang="en-US" altLang="zh-CN" sz="2000" dirty="0">
                <a:latin typeface="微软雅黑" panose="020B0503020204020204" pitchFamily="34" charset="-122"/>
                <a:ea typeface="微软雅黑" panose="020B0503020204020204" pitchFamily="34" charset="-122"/>
              </a:rPr>
              <a:t>(7.6.1-2)</a:t>
            </a:r>
            <a:endParaRPr lang="zh-CN" altLang="en-US" sz="2000" dirty="0">
              <a:latin typeface="微软雅黑" panose="020B0503020204020204" pitchFamily="34" charset="-122"/>
              <a:ea typeface="微软雅黑" panose="020B0503020204020204" pitchFamily="34" charset="-122"/>
            </a:endParaRPr>
          </a:p>
          <a:p>
            <a:pPr algn="just">
              <a:lnSpc>
                <a:spcPct val="150000"/>
              </a:lnSpc>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algn="just">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其中：</a:t>
            </a:r>
            <a:endParaRPr lang="zh-CN" altLang="en-US" sz="2000" dirty="0">
              <a:latin typeface="微软雅黑" panose="020B0503020204020204" pitchFamily="34" charset="-122"/>
              <a:ea typeface="微软雅黑" panose="020B0503020204020204" pitchFamily="34" charset="-122"/>
            </a:endParaRPr>
          </a:p>
          <a:p>
            <a:pPr algn="just">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式中：</a:t>
            </a:r>
            <a:r>
              <a:rPr lang="en-US" altLang="zh-CN" sz="2000" dirty="0">
                <a:latin typeface="微软雅黑" panose="020B0503020204020204" pitchFamily="34" charset="-122"/>
                <a:ea typeface="微软雅黑" panose="020B0503020204020204" pitchFamily="34" charset="-122"/>
              </a:rPr>
              <a:t>θ(t)-</a:t>
            </a:r>
            <a:r>
              <a:rPr lang="zh-CN" altLang="en-US" sz="2000" dirty="0">
                <a:latin typeface="微软雅黑" panose="020B0503020204020204" pitchFamily="34" charset="-122"/>
                <a:ea typeface="微软雅黑" panose="020B0503020204020204" pitchFamily="34" charset="-122"/>
              </a:rPr>
              <a:t>称为附加相位函数、</a:t>
            </a:r>
            <a:r>
              <a:rPr lang="en-US" altLang="zh-CN" sz="2000" dirty="0">
                <a:latin typeface="微软雅黑" panose="020B0503020204020204" pitchFamily="34" charset="-122"/>
                <a:ea typeface="微软雅黑" panose="020B0503020204020204" pitchFamily="34" charset="-122"/>
              </a:rPr>
              <a:t>ω</a:t>
            </a:r>
            <a:r>
              <a:rPr lang="en-US" altLang="zh-CN" sz="2000" baseline="-25000" dirty="0">
                <a:latin typeface="微软雅黑" panose="020B0503020204020204" pitchFamily="34" charset="-122"/>
                <a:ea typeface="微软雅黑" panose="020B0503020204020204" pitchFamily="34" charset="-122"/>
              </a:rPr>
              <a:t>c</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为载波角频率</a:t>
            </a:r>
            <a:endParaRPr lang="zh-CN" altLang="en-US" sz="2000" dirty="0">
              <a:latin typeface="微软雅黑" panose="020B0503020204020204" pitchFamily="34" charset="-122"/>
              <a:ea typeface="微软雅黑" panose="020B0503020204020204" pitchFamily="34" charset="-122"/>
            </a:endParaRPr>
          </a:p>
          <a:p>
            <a:pPr algn="just">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为码元宽度、 </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k</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个码元中的信息，其取值为</a:t>
            </a:r>
            <a:r>
              <a:rPr lang="en-US" altLang="zh-CN" sz="2000" dirty="0">
                <a:latin typeface="微软雅黑" panose="020B0503020204020204" pitchFamily="34" charset="-122"/>
                <a:ea typeface="微软雅黑" panose="020B0503020204020204" pitchFamily="34" charset="-122"/>
              </a:rPr>
              <a:t>±1</a:t>
            </a:r>
            <a:endParaRPr lang="en-US" altLang="zh-CN" sz="2000" dirty="0">
              <a:latin typeface="微软雅黑" panose="020B0503020204020204" pitchFamily="34" charset="-122"/>
              <a:ea typeface="微软雅黑" panose="020B0503020204020204" pitchFamily="34" charset="-122"/>
            </a:endParaRPr>
          </a:p>
          <a:p>
            <a:pPr algn="just">
              <a:lnSpc>
                <a:spcPct val="150000"/>
              </a:lnSpc>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el-GR" altLang="en-US" sz="2000" dirty="0">
                <a:latin typeface="微软雅黑" panose="020B0503020204020204" pitchFamily="34" charset="-122"/>
                <a:ea typeface="微软雅黑" panose="020B0503020204020204" pitchFamily="34" charset="-122"/>
              </a:rPr>
              <a:t>φ</a:t>
            </a:r>
            <a:r>
              <a:rPr lang="en-US" altLang="zh-CN" sz="2000" baseline="-25000" dirty="0">
                <a:latin typeface="微软雅黑" panose="020B0503020204020204" pitchFamily="34" charset="-122"/>
                <a:ea typeface="微软雅黑" panose="020B0503020204020204" pitchFamily="34" charset="-122"/>
              </a:rPr>
              <a:t>k</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个码元的相位常数，它在时间</a:t>
            </a:r>
            <a:r>
              <a:rPr lang="en-US" altLang="zh-CN" sz="2000" dirty="0">
                <a:latin typeface="微软雅黑" panose="020B0503020204020204" pitchFamily="34" charset="-122"/>
                <a:ea typeface="微软雅黑" panose="020B0503020204020204" pitchFamily="34" charset="-122"/>
              </a:rPr>
              <a:t>(k-1)T</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≤t ≤kT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中保持不变，其作用是保证在</a:t>
            </a:r>
            <a:r>
              <a:rPr lang="en-US" altLang="zh-CN" sz="2000" dirty="0">
                <a:latin typeface="微软雅黑" panose="020B0503020204020204" pitchFamily="34" charset="-122"/>
                <a:ea typeface="微软雅黑" panose="020B0503020204020204" pitchFamily="34" charset="-122"/>
              </a:rPr>
              <a:t>t=kT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时刻信号相位连续</a:t>
            </a:r>
            <a:endParaRPr lang="zh-CN" altLang="en-US" sz="2000" dirty="0">
              <a:latin typeface="微软雅黑" panose="020B0503020204020204" pitchFamily="34" charset="-122"/>
              <a:ea typeface="微软雅黑" panose="020B0503020204020204" pitchFamily="34" charset="-122"/>
            </a:endParaRPr>
          </a:p>
        </p:txBody>
      </p:sp>
      <p:sp>
        <p:nvSpPr>
          <p:cNvPr id="84998" name="Rectangle 31"/>
          <p:cNvSpPr>
            <a:spLocks noGrp="1"/>
          </p:cNvSpPr>
          <p:nvPr>
            <p:ph type="title"/>
          </p:nvPr>
        </p:nvSpPr>
        <p:spPr>
          <a:xfrm>
            <a:off x="1404938" y="539750"/>
            <a:ext cx="3167062" cy="576263"/>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一  </a:t>
            </a:r>
            <a:r>
              <a:rPr lang="en-US" altLang="zh-CN" sz="2800" dirty="0">
                <a:solidFill>
                  <a:srgbClr val="0000FF"/>
                </a:solidFill>
                <a:latin typeface="微软雅黑" panose="020B0503020204020204" pitchFamily="34" charset="-122"/>
                <a:ea typeface="微软雅黑" panose="020B0503020204020204" pitchFamily="34" charset="-122"/>
              </a:rPr>
              <a:t>MSK</a:t>
            </a:r>
            <a:r>
              <a:rPr lang="zh-CN" altLang="en-US" sz="2800" dirty="0">
                <a:solidFill>
                  <a:srgbClr val="0000FF"/>
                </a:solidFill>
                <a:latin typeface="微软雅黑" panose="020B0503020204020204" pitchFamily="34" charset="-122"/>
                <a:ea typeface="微软雅黑" panose="020B0503020204020204" pitchFamily="34" charset="-122"/>
              </a:rPr>
              <a:t>工作原理</a:t>
            </a:r>
            <a:endParaRPr lang="zh-CN" altLang="en-US" sz="2800" dirty="0">
              <a:solidFill>
                <a:srgbClr val="0000FF"/>
              </a:solidFill>
              <a:latin typeface="微软雅黑" panose="020B0503020204020204" pitchFamily="34" charset="-122"/>
              <a:ea typeface="微软雅黑" panose="020B0503020204020204" pitchFamily="34" charset="-122"/>
            </a:endParaRPr>
          </a:p>
        </p:txBody>
      </p:sp>
      <p:graphicFrame>
        <p:nvGraphicFramePr>
          <p:cNvPr id="84994" name="内容占位符 144387"/>
          <p:cNvGraphicFramePr>
            <a:graphicFrameLocks noGrp="1"/>
          </p:cNvGraphicFramePr>
          <p:nvPr>
            <p:ph sz="half" idx="1"/>
          </p:nvPr>
        </p:nvGraphicFramePr>
        <p:xfrm>
          <a:off x="1908175" y="2482850"/>
          <a:ext cx="4176713" cy="733425"/>
        </p:xfrm>
        <a:graphic>
          <a:graphicData uri="http://schemas.openxmlformats.org/presentationml/2006/ole">
            <mc:AlternateContent xmlns:mc="http://schemas.openxmlformats.org/markup-compatibility/2006">
              <mc:Choice xmlns:v="urn:schemas-microsoft-com:vml" Requires="v">
                <p:oleObj spid="_x0000_s3290" name="" r:id="rId1" imgW="1955165" imgH="444500" progId="Equation.3">
                  <p:embed/>
                </p:oleObj>
              </mc:Choice>
              <mc:Fallback>
                <p:oleObj name="" r:id="rId1" imgW="1955165" imgH="444500" progId="Equation.3">
                  <p:embed/>
                  <p:pic>
                    <p:nvPicPr>
                      <p:cNvPr id="0" name="图片 3289"/>
                      <p:cNvPicPr/>
                      <p:nvPr/>
                    </p:nvPicPr>
                    <p:blipFill>
                      <a:blip r:embed="rId2"/>
                      <a:stretch>
                        <a:fillRect/>
                      </a:stretch>
                    </p:blipFill>
                    <p:spPr>
                      <a:xfrm>
                        <a:off x="1908175" y="2482850"/>
                        <a:ext cx="4176713" cy="733425"/>
                      </a:xfrm>
                      <a:prstGeom prst="rect">
                        <a:avLst/>
                      </a:prstGeom>
                      <a:noFill/>
                      <a:ln w="38100">
                        <a:miter/>
                      </a:ln>
                    </p:spPr>
                  </p:pic>
                </p:oleObj>
              </mc:Fallback>
            </mc:AlternateContent>
          </a:graphicData>
        </a:graphic>
      </p:graphicFrame>
      <p:graphicFrame>
        <p:nvGraphicFramePr>
          <p:cNvPr id="84995" name="内容占位符 144388"/>
          <p:cNvGraphicFramePr>
            <a:graphicFrameLocks noGrp="1"/>
          </p:cNvGraphicFramePr>
          <p:nvPr>
            <p:ph sz="quarter" idx="1"/>
          </p:nvPr>
        </p:nvGraphicFramePr>
        <p:xfrm>
          <a:off x="1928813" y="3276600"/>
          <a:ext cx="3743325" cy="357188"/>
        </p:xfrm>
        <a:graphic>
          <a:graphicData uri="http://schemas.openxmlformats.org/presentationml/2006/ole">
            <mc:AlternateContent xmlns:mc="http://schemas.openxmlformats.org/markup-compatibility/2006">
              <mc:Choice xmlns:v="urn:schemas-microsoft-com:vml" Requires="v">
                <p:oleObj spid="_x0000_s3289" name="" r:id="rId3" imgW="1562100" imgH="228600" progId="Equation.3">
                  <p:embed/>
                </p:oleObj>
              </mc:Choice>
              <mc:Fallback>
                <p:oleObj name="" r:id="rId3" imgW="1562100" imgH="228600" progId="Equation.3">
                  <p:embed/>
                  <p:pic>
                    <p:nvPicPr>
                      <p:cNvPr id="0" name="图片 3288"/>
                      <p:cNvPicPr/>
                      <p:nvPr/>
                    </p:nvPicPr>
                    <p:blipFill>
                      <a:blip r:embed="rId4"/>
                      <a:stretch>
                        <a:fillRect/>
                      </a:stretch>
                    </p:blipFill>
                    <p:spPr>
                      <a:xfrm>
                        <a:off x="1928813" y="3276600"/>
                        <a:ext cx="3743325" cy="357188"/>
                      </a:xfrm>
                      <a:prstGeom prst="rect">
                        <a:avLst/>
                      </a:prstGeom>
                      <a:noFill/>
                      <a:ln w="38100">
                        <a:miter/>
                      </a:ln>
                    </p:spPr>
                  </p:pic>
                </p:oleObj>
              </mc:Fallback>
            </mc:AlternateContent>
          </a:graphicData>
        </a:graphic>
      </p:graphicFrame>
      <p:graphicFrame>
        <p:nvGraphicFramePr>
          <p:cNvPr id="84996" name="内容占位符 144389"/>
          <p:cNvGraphicFramePr>
            <a:graphicFrameLocks noGrp="1"/>
          </p:cNvGraphicFramePr>
          <p:nvPr>
            <p:ph sz="quarter" idx="1"/>
          </p:nvPr>
        </p:nvGraphicFramePr>
        <p:xfrm>
          <a:off x="1908175" y="3779838"/>
          <a:ext cx="2592388" cy="649287"/>
        </p:xfrm>
        <a:graphic>
          <a:graphicData uri="http://schemas.openxmlformats.org/presentationml/2006/ole">
            <mc:AlternateContent xmlns:mc="http://schemas.openxmlformats.org/markup-compatibility/2006">
              <mc:Choice xmlns:v="urn:schemas-microsoft-com:vml" Requires="v">
                <p:oleObj spid="_x0000_s3292" name="" r:id="rId5" imgW="1057910" imgH="445770" progId="Equation.3">
                  <p:embed/>
                </p:oleObj>
              </mc:Choice>
              <mc:Fallback>
                <p:oleObj name="" r:id="rId5" imgW="1057910" imgH="445770" progId="Equation.3">
                  <p:embed/>
                  <p:pic>
                    <p:nvPicPr>
                      <p:cNvPr id="0" name="图片 3291"/>
                      <p:cNvPicPr/>
                      <p:nvPr/>
                    </p:nvPicPr>
                    <p:blipFill>
                      <a:blip r:embed="rId6"/>
                      <a:stretch>
                        <a:fillRect/>
                      </a:stretch>
                    </p:blipFill>
                    <p:spPr>
                      <a:xfrm>
                        <a:off x="1908175" y="3779838"/>
                        <a:ext cx="2592388" cy="649287"/>
                      </a:xfrm>
                      <a:prstGeom prst="rect">
                        <a:avLst/>
                      </a:prstGeom>
                      <a:noFill/>
                      <a:ln w="38100">
                        <a:miter/>
                      </a:ln>
                    </p:spPr>
                  </p:pic>
                </p:oleObj>
              </mc:Fallback>
            </mc:AlternateContent>
          </a:graphicData>
        </a:graphic>
      </p:graphicFrame>
    </p:spTree>
  </p:cSld>
  <p:clrMapOvr>
    <a:masterClrMapping/>
  </p:clrMapOvr>
  <p:transition advClick="0">
    <p:blinds dir="vert"/>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3" name="Rectangle 4"/>
          <p:cNvSpPr/>
          <p:nvPr/>
        </p:nvSpPr>
        <p:spPr>
          <a:xfrm>
            <a:off x="684213" y="1474788"/>
            <a:ext cx="7580312" cy="4076700"/>
          </a:xfrm>
          <a:prstGeom prst="rect">
            <a:avLst/>
          </a:prstGeom>
          <a:noFill/>
          <a:ln w="9525">
            <a:noFill/>
          </a:ln>
        </p:spPr>
        <p:txBody>
          <a:bodyPr>
            <a:spAutoFit/>
          </a:bodyPr>
          <a:p>
            <a:pPr>
              <a:spcBef>
                <a:spcPct val="5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k</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时，信号的频率为：</a:t>
            </a:r>
            <a:endParaRPr lang="zh-CN" altLang="en-US" sz="2000" dirty="0">
              <a:latin typeface="微软雅黑" panose="020B0503020204020204" pitchFamily="34" charset="-122"/>
              <a:ea typeface="微软雅黑" panose="020B0503020204020204" pitchFamily="34" charset="-122"/>
            </a:endParaRPr>
          </a:p>
          <a:p>
            <a:pPr>
              <a:spcBef>
                <a:spcPct val="5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a:spcBef>
                <a:spcPct val="5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k</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时，信号的频率为：</a:t>
            </a:r>
            <a:endParaRPr lang="zh-CN" altLang="en-US" sz="2000" dirty="0">
              <a:latin typeface="微软雅黑" panose="020B0503020204020204" pitchFamily="34" charset="-122"/>
              <a:ea typeface="微软雅黑" panose="020B0503020204020204" pitchFamily="34" charset="-122"/>
            </a:endParaRPr>
          </a:p>
          <a:p>
            <a:pPr>
              <a:spcBef>
                <a:spcPct val="5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a:spcBef>
                <a:spcPct val="5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频率差为：</a:t>
            </a:r>
            <a:endParaRPr lang="zh-CN" altLang="en-US" sz="2000" dirty="0">
              <a:latin typeface="微软雅黑" panose="020B0503020204020204" pitchFamily="34" charset="-122"/>
              <a:ea typeface="微软雅黑" panose="020B0503020204020204" pitchFamily="34" charset="-122"/>
            </a:endParaRPr>
          </a:p>
          <a:p>
            <a:pPr>
              <a:spcBef>
                <a:spcPct val="5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a:spcBef>
                <a:spcPct val="5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调频指数定义为：</a:t>
            </a:r>
            <a:endParaRPr lang="zh-CN" altLang="en-US" sz="2000" dirty="0">
              <a:latin typeface="微软雅黑" panose="020B0503020204020204" pitchFamily="34" charset="-122"/>
              <a:ea typeface="微软雅黑" panose="020B0503020204020204" pitchFamily="34" charset="-122"/>
            </a:endParaRPr>
          </a:p>
          <a:p>
            <a:pPr>
              <a:spcBef>
                <a:spcPct val="5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a:spcBef>
                <a:spcPct val="5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中心频率</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应选为：</a:t>
            </a:r>
            <a:endParaRPr lang="zh-CN" altLang="en-US" sz="2000" dirty="0">
              <a:latin typeface="微软雅黑" panose="020B0503020204020204" pitchFamily="34" charset="-122"/>
              <a:ea typeface="微软雅黑" panose="020B0503020204020204" pitchFamily="34" charset="-122"/>
            </a:endParaRPr>
          </a:p>
        </p:txBody>
      </p:sp>
      <p:graphicFrame>
        <p:nvGraphicFramePr>
          <p:cNvPr id="86018" name="对象 145410"/>
          <p:cNvGraphicFramePr/>
          <p:nvPr/>
        </p:nvGraphicFramePr>
        <p:xfrm>
          <a:off x="3852863" y="1690688"/>
          <a:ext cx="4005262" cy="792162"/>
        </p:xfrm>
        <a:graphic>
          <a:graphicData uri="http://schemas.openxmlformats.org/presentationml/2006/ole">
            <mc:AlternateContent xmlns:mc="http://schemas.openxmlformats.org/markup-compatibility/2006">
              <mc:Choice xmlns:v="urn:schemas-microsoft-com:vml" Requires="v">
                <p:oleObj spid="_x0000_s3295" name="" r:id="rId1" imgW="2031365" imgH="482600" progId="Equation.3">
                  <p:embed/>
                </p:oleObj>
              </mc:Choice>
              <mc:Fallback>
                <p:oleObj name="" r:id="rId1" imgW="2031365" imgH="482600" progId="Equation.3">
                  <p:embed/>
                  <p:pic>
                    <p:nvPicPr>
                      <p:cNvPr id="0" name="图片 3294"/>
                      <p:cNvPicPr/>
                      <p:nvPr/>
                    </p:nvPicPr>
                    <p:blipFill>
                      <a:blip r:embed="rId2"/>
                      <a:stretch>
                        <a:fillRect/>
                      </a:stretch>
                    </p:blipFill>
                    <p:spPr>
                      <a:xfrm>
                        <a:off x="3852863" y="1690688"/>
                        <a:ext cx="4005262" cy="792162"/>
                      </a:xfrm>
                      <a:prstGeom prst="rect">
                        <a:avLst/>
                      </a:prstGeom>
                      <a:noFill/>
                      <a:ln w="38100">
                        <a:noFill/>
                        <a:miter/>
                      </a:ln>
                    </p:spPr>
                  </p:pic>
                </p:oleObj>
              </mc:Fallback>
            </mc:AlternateContent>
          </a:graphicData>
        </a:graphic>
      </p:graphicFrame>
      <p:graphicFrame>
        <p:nvGraphicFramePr>
          <p:cNvPr id="86019" name="对象 145411"/>
          <p:cNvGraphicFramePr/>
          <p:nvPr/>
        </p:nvGraphicFramePr>
        <p:xfrm>
          <a:off x="3924300" y="2698750"/>
          <a:ext cx="4005263" cy="720725"/>
        </p:xfrm>
        <a:graphic>
          <a:graphicData uri="http://schemas.openxmlformats.org/presentationml/2006/ole">
            <mc:AlternateContent xmlns:mc="http://schemas.openxmlformats.org/markup-compatibility/2006">
              <mc:Choice xmlns:v="urn:schemas-microsoft-com:vml" Requires="v">
                <p:oleObj spid="_x0000_s3293" name="" r:id="rId3" imgW="2005965" imgH="482600" progId="Equation.3">
                  <p:embed/>
                </p:oleObj>
              </mc:Choice>
              <mc:Fallback>
                <p:oleObj name="" r:id="rId3" imgW="2005965" imgH="482600" progId="Equation.3">
                  <p:embed/>
                  <p:pic>
                    <p:nvPicPr>
                      <p:cNvPr id="0" name="图片 3292"/>
                      <p:cNvPicPr/>
                      <p:nvPr/>
                    </p:nvPicPr>
                    <p:blipFill>
                      <a:blip r:embed="rId4"/>
                      <a:stretch>
                        <a:fillRect/>
                      </a:stretch>
                    </p:blipFill>
                    <p:spPr>
                      <a:xfrm>
                        <a:off x="3924300" y="2698750"/>
                        <a:ext cx="4005263" cy="720725"/>
                      </a:xfrm>
                      <a:prstGeom prst="rect">
                        <a:avLst/>
                      </a:prstGeom>
                      <a:noFill/>
                      <a:ln w="38100">
                        <a:noFill/>
                        <a:miter/>
                      </a:ln>
                    </p:spPr>
                  </p:pic>
                </p:oleObj>
              </mc:Fallback>
            </mc:AlternateContent>
          </a:graphicData>
        </a:graphic>
      </p:graphicFrame>
      <p:graphicFrame>
        <p:nvGraphicFramePr>
          <p:cNvPr id="86020" name="对象 145412"/>
          <p:cNvGraphicFramePr/>
          <p:nvPr/>
        </p:nvGraphicFramePr>
        <p:xfrm>
          <a:off x="2413000" y="3348038"/>
          <a:ext cx="2305050" cy="790575"/>
        </p:xfrm>
        <a:graphic>
          <a:graphicData uri="http://schemas.openxmlformats.org/presentationml/2006/ole">
            <mc:AlternateContent xmlns:mc="http://schemas.openxmlformats.org/markup-compatibility/2006">
              <mc:Choice xmlns:v="urn:schemas-microsoft-com:vml" Requires="v">
                <p:oleObj spid="_x0000_s3291" name="" r:id="rId5" imgW="1249045" imgH="433070" progId="Equation.3">
                  <p:embed/>
                </p:oleObj>
              </mc:Choice>
              <mc:Fallback>
                <p:oleObj name="" r:id="rId5" imgW="1249045" imgH="433070" progId="Equation.3">
                  <p:embed/>
                  <p:pic>
                    <p:nvPicPr>
                      <p:cNvPr id="0" name="图片 3290"/>
                      <p:cNvPicPr/>
                      <p:nvPr/>
                    </p:nvPicPr>
                    <p:blipFill>
                      <a:blip r:embed="rId6"/>
                      <a:stretch>
                        <a:fillRect/>
                      </a:stretch>
                    </p:blipFill>
                    <p:spPr>
                      <a:xfrm>
                        <a:off x="2413000" y="3348038"/>
                        <a:ext cx="2305050" cy="790575"/>
                      </a:xfrm>
                      <a:prstGeom prst="rect">
                        <a:avLst/>
                      </a:prstGeom>
                      <a:noFill/>
                      <a:ln w="38100">
                        <a:noFill/>
                        <a:miter/>
                      </a:ln>
                    </p:spPr>
                  </p:pic>
                </p:oleObj>
              </mc:Fallback>
            </mc:AlternateContent>
          </a:graphicData>
        </a:graphic>
      </p:graphicFrame>
      <p:graphicFrame>
        <p:nvGraphicFramePr>
          <p:cNvPr id="86021" name="对象 145413"/>
          <p:cNvGraphicFramePr/>
          <p:nvPr/>
        </p:nvGraphicFramePr>
        <p:xfrm>
          <a:off x="2987675" y="4427538"/>
          <a:ext cx="3457575" cy="360362"/>
        </p:xfrm>
        <a:graphic>
          <a:graphicData uri="http://schemas.openxmlformats.org/presentationml/2006/ole">
            <mc:AlternateContent xmlns:mc="http://schemas.openxmlformats.org/markup-compatibility/2006">
              <mc:Choice xmlns:v="urn:schemas-microsoft-com:vml" Requires="v">
                <p:oleObj spid="_x0000_s3294" name="" r:id="rId7" imgW="1816100" imgH="228600" progId="Equation.3">
                  <p:embed/>
                </p:oleObj>
              </mc:Choice>
              <mc:Fallback>
                <p:oleObj name="" r:id="rId7" imgW="1816100" imgH="228600" progId="Equation.3">
                  <p:embed/>
                  <p:pic>
                    <p:nvPicPr>
                      <p:cNvPr id="0" name="图片 3293"/>
                      <p:cNvPicPr/>
                      <p:nvPr/>
                    </p:nvPicPr>
                    <p:blipFill>
                      <a:blip r:embed="rId8"/>
                      <a:stretch>
                        <a:fillRect/>
                      </a:stretch>
                    </p:blipFill>
                    <p:spPr>
                      <a:xfrm>
                        <a:off x="2987675" y="4427538"/>
                        <a:ext cx="3457575" cy="360362"/>
                      </a:xfrm>
                      <a:prstGeom prst="rect">
                        <a:avLst/>
                      </a:prstGeom>
                      <a:noFill/>
                      <a:ln w="38100">
                        <a:noFill/>
                        <a:miter/>
                      </a:ln>
                    </p:spPr>
                  </p:pic>
                </p:oleObj>
              </mc:Fallback>
            </mc:AlternateContent>
          </a:graphicData>
        </a:graphic>
      </p:graphicFrame>
      <p:sp>
        <p:nvSpPr>
          <p:cNvPr id="86024" name="Rectangle 12"/>
          <p:cNvSpPr/>
          <p:nvPr/>
        </p:nvSpPr>
        <p:spPr>
          <a:xfrm>
            <a:off x="1547813" y="611188"/>
            <a:ext cx="3249612" cy="549275"/>
          </a:xfrm>
          <a:prstGeom prst="rect">
            <a:avLst/>
          </a:prstGeom>
          <a:noFill/>
          <a:ln w="9525">
            <a:noFill/>
          </a:ln>
        </p:spPr>
        <p:txBody>
          <a:bodyPr wrap="none">
            <a:spAutoFit/>
          </a:bodyPr>
          <a:p>
            <a:pPr>
              <a:spcBef>
                <a:spcPct val="50000"/>
              </a:spcBef>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2</a:t>
            </a:r>
            <a:r>
              <a:rPr lang="zh-CN" altLang="en-US" sz="2800" b="1" dirty="0">
                <a:solidFill>
                  <a:schemeClr val="tx2"/>
                </a:solidFill>
                <a:latin typeface="微软雅黑" panose="020B0503020204020204" pitchFamily="34" charset="-122"/>
                <a:ea typeface="微软雅黑" panose="020B0503020204020204" pitchFamily="34" charset="-122"/>
              </a:rPr>
              <a:t>) </a:t>
            </a:r>
            <a:r>
              <a:rPr lang="en-US" altLang="zh-CN" sz="2800" b="1" dirty="0">
                <a:solidFill>
                  <a:schemeClr val="tx2"/>
                </a:solidFill>
                <a:latin typeface="微软雅黑" panose="020B0503020204020204" pitchFamily="34" charset="-122"/>
                <a:ea typeface="微软雅黑" panose="020B0503020204020204" pitchFamily="34" charset="-122"/>
              </a:rPr>
              <a:t>MSK</a:t>
            </a:r>
            <a:r>
              <a:rPr lang="zh-CN" altLang="en-US" sz="2800" b="1" dirty="0">
                <a:solidFill>
                  <a:schemeClr val="tx2"/>
                </a:solidFill>
                <a:latin typeface="微软雅黑" panose="020B0503020204020204" pitchFamily="34" charset="-122"/>
                <a:ea typeface="微软雅黑" panose="020B0503020204020204" pitchFamily="34" charset="-122"/>
              </a:rPr>
              <a:t>频率的特点</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aphicFrame>
        <p:nvGraphicFramePr>
          <p:cNvPr id="86022" name="内容占位符 145415"/>
          <p:cNvGraphicFramePr>
            <a:graphicFrameLocks noGrp="1"/>
          </p:cNvGraphicFramePr>
          <p:nvPr>
            <p:ph idx="1"/>
          </p:nvPr>
        </p:nvGraphicFramePr>
        <p:xfrm>
          <a:off x="3205163" y="5219700"/>
          <a:ext cx="3024187" cy="719138"/>
        </p:xfrm>
        <a:graphic>
          <a:graphicData uri="http://schemas.openxmlformats.org/presentationml/2006/ole">
            <mc:AlternateContent xmlns:mc="http://schemas.openxmlformats.org/markup-compatibility/2006">
              <mc:Choice xmlns:v="urn:schemas-microsoft-com:vml" Requires="v">
                <p:oleObj spid="_x0000_s3288" name="" r:id="rId9" imgW="1261745" imgH="433070" progId="Equation.DSMT4">
                  <p:embed/>
                </p:oleObj>
              </mc:Choice>
              <mc:Fallback>
                <p:oleObj name="" r:id="rId9" imgW="1261745" imgH="433070" progId="Equation.DSMT4">
                  <p:embed/>
                  <p:pic>
                    <p:nvPicPr>
                      <p:cNvPr id="0" name="图片 3287"/>
                      <p:cNvPicPr/>
                      <p:nvPr/>
                    </p:nvPicPr>
                    <p:blipFill>
                      <a:blip r:embed="rId10"/>
                      <a:stretch>
                        <a:fillRect/>
                      </a:stretch>
                    </p:blipFill>
                    <p:spPr>
                      <a:xfrm>
                        <a:off x="3205163" y="5219700"/>
                        <a:ext cx="3024187" cy="719138"/>
                      </a:xfrm>
                      <a:prstGeom prst="rect">
                        <a:avLst/>
                      </a:prstGeom>
                      <a:noFill/>
                      <a:ln w="38100">
                        <a:miter/>
                      </a:ln>
                    </p:spPr>
                  </p:pic>
                </p:oleObj>
              </mc:Fallback>
            </mc:AlternateContent>
          </a:graphicData>
        </a:graphic>
      </p:graphicFrame>
    </p:spTree>
  </p:cSld>
  <p:clrMapOvr>
    <a:masterClrMapping/>
  </p:clrMapOvr>
  <p:transition advClick="0">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Rectangle 8"/>
          <p:cNvSpPr>
            <a:spLocks noGrp="1"/>
          </p:cNvSpPr>
          <p:nvPr>
            <p:ph type="title"/>
          </p:nvPr>
        </p:nvSpPr>
        <p:spPr>
          <a:xfrm>
            <a:off x="1404938" y="611188"/>
            <a:ext cx="4608512"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2. 2ASK</a:t>
            </a:r>
            <a:r>
              <a:rPr lang="zh-CN" altLang="en-US" sz="2800" dirty="0">
                <a:latin typeface="微软雅黑" panose="020B0503020204020204" pitchFamily="34" charset="-122"/>
                <a:ea typeface="微软雅黑" panose="020B0503020204020204" pitchFamily="34" charset="-122"/>
              </a:rPr>
              <a:t>信号的功率谱</a:t>
            </a:r>
            <a:endParaRPr lang="zh-CN" altLang="en-US" sz="2800" dirty="0">
              <a:latin typeface="微软雅黑" panose="020B0503020204020204" pitchFamily="34" charset="-122"/>
              <a:ea typeface="微软雅黑" panose="020B0503020204020204" pitchFamily="34" charset="-122"/>
            </a:endParaRPr>
          </a:p>
        </p:txBody>
      </p:sp>
      <p:sp>
        <p:nvSpPr>
          <p:cNvPr id="7173" name="Rectangle 3"/>
          <p:cNvSpPr>
            <a:spLocks noGrp="1"/>
          </p:cNvSpPr>
          <p:nvPr>
            <p:ph type="body" sz="half"/>
          </p:nvPr>
        </p:nvSpPr>
        <p:spPr>
          <a:xfrm>
            <a:off x="398145" y="1405255"/>
            <a:ext cx="8152765" cy="4528185"/>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marL="0" lv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设</a:t>
            </a:r>
            <a:r>
              <a:rPr lang="en-US" altLang="zh-CN" sz="2000" dirty="0">
                <a:latin typeface="微软雅黑" panose="020B0503020204020204" pitchFamily="34" charset="-122"/>
                <a:ea typeface="微软雅黑" panose="020B0503020204020204" pitchFamily="34" charset="-122"/>
              </a:rPr>
              <a:t>e</a:t>
            </a:r>
            <a:r>
              <a:rPr lang="en-US" altLang="zh-CN" sz="2000" b="1"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的功率谱密度为</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2ASK</a:t>
            </a:r>
            <a:r>
              <a:rPr lang="en-US" altLang="zh-CN" sz="2000" dirty="0">
                <a:latin typeface="微软雅黑" panose="020B0503020204020204" pitchFamily="34" charset="-122"/>
                <a:ea typeface="微软雅黑" panose="020B0503020204020204" pitchFamily="34" charset="-122"/>
              </a:rPr>
              <a:t>(</a:t>
            </a:r>
            <a:r>
              <a:rPr lang="en-US" altLang="el-GR" sz="2000" dirty="0">
                <a:latin typeface="微软雅黑" panose="020B0503020204020204" pitchFamily="34" charset="-122"/>
                <a:ea typeface="微软雅黑" panose="020B0503020204020204" pitchFamily="34" charset="-122"/>
              </a:rPr>
              <a:t>f</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s(t)</a:t>
            </a:r>
            <a:r>
              <a:rPr lang="zh-CN" altLang="en-US" sz="2000" dirty="0">
                <a:latin typeface="微软雅黑" panose="020B0503020204020204" pitchFamily="34" charset="-122"/>
                <a:ea typeface="微软雅黑" panose="020B0503020204020204" pitchFamily="34" charset="-122"/>
              </a:rPr>
              <a:t>的功率谱密度为</a:t>
            </a:r>
            <a:r>
              <a:rPr lang="en-US" altLang="zh-CN" sz="2000" dirty="0">
                <a:latin typeface="微软雅黑" panose="020B0503020204020204" pitchFamily="34" charset="-122"/>
                <a:ea typeface="微软雅黑" panose="020B0503020204020204" pitchFamily="34" charset="-122"/>
              </a:rPr>
              <a:t>P</a:t>
            </a:r>
            <a:r>
              <a:rPr lang="en-US" altLang="zh-CN" sz="2000" b="1"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a:t>
            </a:r>
            <a:r>
              <a:rPr lang="en-US" altLang="el-GR" sz="2000" dirty="0">
                <a:latin typeface="微软雅黑" panose="020B0503020204020204" pitchFamily="34" charset="-122"/>
                <a:ea typeface="微软雅黑" panose="020B0503020204020204" pitchFamily="34" charset="-122"/>
              </a:rPr>
              <a:t>f</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，则有：　　　　　　　　　　　　                                      </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(7.2-6) </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50000"/>
              </a:lnSpc>
              <a:buNone/>
            </a:pP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由上式可知， </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2ASK</a:t>
            </a:r>
            <a:r>
              <a:rPr lang="en-US" altLang="zh-CN" sz="2000" dirty="0">
                <a:latin typeface="微软雅黑" panose="020B0503020204020204" pitchFamily="34" charset="-122"/>
                <a:ea typeface="微软雅黑" panose="020B0503020204020204" pitchFamily="34" charset="-122"/>
              </a:rPr>
              <a:t>(</a:t>
            </a:r>
            <a:r>
              <a:rPr lang="en-US" altLang="el-GR" sz="2000" dirty="0">
                <a:latin typeface="微软雅黑" panose="020B0503020204020204" pitchFamily="34" charset="-122"/>
                <a:ea typeface="微软雅黑" panose="020B0503020204020204" pitchFamily="34" charset="-122"/>
              </a:rPr>
              <a:t>f</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可由基带信号的</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a:t>
            </a:r>
            <a:r>
              <a:rPr lang="en-US" altLang="el-GR" sz="2000" dirty="0">
                <a:latin typeface="微软雅黑" panose="020B0503020204020204" pitchFamily="34" charset="-122"/>
                <a:ea typeface="微软雅黑" panose="020B0503020204020204" pitchFamily="34" charset="-122"/>
              </a:rPr>
              <a:t>f</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确定</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50000"/>
              </a:lnSpc>
              <a:buNone/>
            </a:pPr>
            <a:endParaRPr lang="zh-CN" altLang="en-US" sz="2000" dirty="0">
              <a:latin typeface="微软雅黑" panose="020B0503020204020204" pitchFamily="34" charset="-122"/>
              <a:ea typeface="微软雅黑" panose="020B0503020204020204" pitchFamily="34" charset="-122"/>
            </a:endParaRPr>
          </a:p>
          <a:p>
            <a:pPr marL="0" lvl="0" indent="0" algn="l" eaLnBrk="1" hangingPunct="1">
              <a:lnSpc>
                <a:spcPct val="150000"/>
              </a:lnSpc>
              <a:buNone/>
            </a:pPr>
            <a:r>
              <a:rPr lang="zh-CN" altLang="en-US" sz="2000" dirty="0">
                <a:latin typeface="微软雅黑" panose="020B0503020204020204" pitchFamily="34" charset="-122"/>
                <a:ea typeface="微软雅黑" panose="020B0503020204020204" pitchFamily="34" charset="-122"/>
              </a:rPr>
              <a:t>因</a:t>
            </a:r>
            <a:r>
              <a:rPr lang="en-US" altLang="zh-CN" sz="2000" dirty="0">
                <a:latin typeface="微软雅黑" panose="020B0503020204020204" pitchFamily="34" charset="-122"/>
                <a:ea typeface="微软雅黑" panose="020B0503020204020204" pitchFamily="34" charset="-122"/>
              </a:rPr>
              <a:t>s(t)</a:t>
            </a:r>
            <a:r>
              <a:rPr lang="zh-CN" altLang="en-US" sz="2000" dirty="0">
                <a:latin typeface="微软雅黑" panose="020B0503020204020204" pitchFamily="34" charset="-122"/>
                <a:ea typeface="微软雅黑" panose="020B0503020204020204" pitchFamily="34" charset="-122"/>
              </a:rPr>
              <a:t>是单极性的不归零随机矩形脉冲序列，由式</a:t>
            </a:r>
            <a:r>
              <a:rPr lang="en-US" altLang="zh-CN" sz="2000" dirty="0">
                <a:latin typeface="微软雅黑" panose="020B0503020204020204" pitchFamily="34" charset="-122"/>
                <a:ea typeface="微软雅黑" panose="020B0503020204020204" pitchFamily="34" charset="-122"/>
              </a:rPr>
              <a:t>(6.1-26)</a:t>
            </a:r>
            <a:r>
              <a:rPr lang="zh-CN" altLang="en-US" sz="2000" dirty="0">
                <a:latin typeface="微软雅黑" panose="020B0503020204020204" pitchFamily="34" charset="-122"/>
                <a:ea typeface="微软雅黑" panose="020B0503020204020204" pitchFamily="34" charset="-122"/>
              </a:rPr>
              <a:t>得到的功率谱密度为：</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50000"/>
              </a:lnSpc>
              <a:buNone/>
            </a:pPr>
            <a:endParaRPr lang="en-US" altLang="x-none" sz="2000" dirty="0">
              <a:latin typeface="微软雅黑" panose="020B0503020204020204" pitchFamily="34" charset="-122"/>
              <a:ea typeface="微软雅黑" panose="020B0503020204020204" pitchFamily="34" charset="-122"/>
            </a:endParaRPr>
          </a:p>
          <a:p>
            <a:pPr marL="0" lvl="0" indent="0" eaLnBrk="1" hangingPunct="1">
              <a:lnSpc>
                <a:spcPct val="150000"/>
              </a:lnSpc>
              <a:buNone/>
            </a:pP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(7.2-7) </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式中</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：f</a:t>
            </a:r>
            <a:r>
              <a:rPr lang="zh-CN" altLang="en-US" sz="2000" baseline="-25000" dirty="0">
                <a:latin typeface="微软雅黑" panose="020B0503020204020204" pitchFamily="34" charset="-122"/>
                <a:ea typeface="微软雅黑" panose="020B0503020204020204" pitchFamily="34" charset="-122"/>
                <a:sym typeface="Arial" panose="020B0604020202020204" pitchFamily="34" charset="0"/>
              </a:rPr>
              <a:t>s</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=1/T</a:t>
            </a:r>
            <a:r>
              <a:rPr lang="zh-CN" altLang="en-US" sz="2000" baseline="-25000" dirty="0">
                <a:latin typeface="微软雅黑" panose="020B0503020204020204" pitchFamily="34" charset="-122"/>
                <a:ea typeface="微软雅黑" panose="020B0503020204020204" pitchFamily="34" charset="-122"/>
                <a:sym typeface="Arial" panose="020B0604020202020204" pitchFamily="34" charset="0"/>
              </a:rPr>
              <a:t>s</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a:t>
            </a:r>
            <a:r>
              <a:rPr lang="en-US" altLang="x-none" sz="200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G(f)是单个基带信号的码元g(t)的频谱</a:t>
            </a:r>
            <a:r>
              <a:rPr lang="en-US" altLang="x-none" sz="2000" dirty="0">
                <a:latin typeface="微软雅黑" panose="020B0503020204020204" pitchFamily="34" charset="-122"/>
                <a:ea typeface="微软雅黑" panose="020B0503020204020204" pitchFamily="34" charset="-122"/>
                <a:sym typeface="Arial" panose="020B0604020202020204" pitchFamily="34" charset="0"/>
              </a:rPr>
              <a:t> </a:t>
            </a:r>
            <a:r>
              <a:rPr lang="en-US" altLang="x-none" sz="2000" dirty="0">
                <a:ea typeface="楷体_GB2312" pitchFamily="49" charset="-122"/>
              </a:rPr>
              <a:t> </a:t>
            </a:r>
            <a:endParaRPr lang="en-US" altLang="x-none" sz="2000" dirty="0">
              <a:ea typeface="楷体_GB2312" pitchFamily="49" charset="-122"/>
            </a:endParaRPr>
          </a:p>
        </p:txBody>
      </p:sp>
      <p:graphicFrame>
        <p:nvGraphicFramePr>
          <p:cNvPr id="7170" name="内容占位符 18435"/>
          <p:cNvGraphicFramePr>
            <a:graphicFrameLocks noGrp="1"/>
          </p:cNvGraphicFramePr>
          <p:nvPr>
            <p:ph sz="quarter" idx="1"/>
          </p:nvPr>
        </p:nvGraphicFramePr>
        <p:xfrm>
          <a:off x="1828800" y="2109470"/>
          <a:ext cx="4335780" cy="617220"/>
        </p:xfrm>
        <a:graphic>
          <a:graphicData uri="http://schemas.openxmlformats.org/presentationml/2006/ole">
            <mc:AlternateContent xmlns:mc="http://schemas.openxmlformats.org/markup-compatibility/2006">
              <mc:Choice xmlns:v="urn:schemas-microsoft-com:vml" Requires="v">
                <p:oleObj spid="_x0000_s3083" name="" r:id="rId1" imgW="2310130" imgH="393700" progId="Equation.DSMT4">
                  <p:embed/>
                </p:oleObj>
              </mc:Choice>
              <mc:Fallback>
                <p:oleObj name="" r:id="rId1" imgW="2310130" imgH="393700" progId="Equation.DSMT4">
                  <p:embed/>
                  <p:pic>
                    <p:nvPicPr>
                      <p:cNvPr id="0" name="图片 3082"/>
                      <p:cNvPicPr/>
                      <p:nvPr/>
                    </p:nvPicPr>
                    <p:blipFill>
                      <a:blip r:embed="rId2"/>
                      <a:stretch>
                        <a:fillRect/>
                      </a:stretch>
                    </p:blipFill>
                    <p:spPr>
                      <a:xfrm>
                        <a:off x="1828800" y="2109470"/>
                        <a:ext cx="4335780" cy="617220"/>
                      </a:xfrm>
                      <a:prstGeom prst="rect">
                        <a:avLst/>
                      </a:prstGeom>
                      <a:solidFill>
                        <a:srgbClr val="CCFFCC"/>
                      </a:solidFill>
                      <a:ln w="38100">
                        <a:miter/>
                      </a:ln>
                    </p:spPr>
                  </p:pic>
                </p:oleObj>
              </mc:Fallback>
            </mc:AlternateContent>
          </a:graphicData>
        </a:graphic>
      </p:graphicFrame>
      <p:graphicFrame>
        <p:nvGraphicFramePr>
          <p:cNvPr id="7171" name="对象 18436"/>
          <p:cNvGraphicFramePr/>
          <p:nvPr/>
        </p:nvGraphicFramePr>
        <p:xfrm>
          <a:off x="695325" y="4897120"/>
          <a:ext cx="6393815" cy="579120"/>
        </p:xfrm>
        <a:graphic>
          <a:graphicData uri="http://schemas.openxmlformats.org/presentationml/2006/ole">
            <mc:AlternateContent xmlns:mc="http://schemas.openxmlformats.org/markup-compatibility/2006">
              <mc:Choice xmlns:v="urn:schemas-microsoft-com:vml" Requires="v">
                <p:oleObj spid="_x0000_s3081" name="" r:id="rId3" imgW="3771900" imgH="368300" progId="Equation.3">
                  <p:embed/>
                </p:oleObj>
              </mc:Choice>
              <mc:Fallback>
                <p:oleObj name="" r:id="rId3" imgW="3771900" imgH="368300" progId="Equation.3">
                  <p:embed/>
                  <p:pic>
                    <p:nvPicPr>
                      <p:cNvPr id="0" name="图片 3080"/>
                      <p:cNvPicPr/>
                      <p:nvPr/>
                    </p:nvPicPr>
                    <p:blipFill>
                      <a:blip r:embed="rId4"/>
                      <a:stretch>
                        <a:fillRect/>
                      </a:stretch>
                    </p:blipFill>
                    <p:spPr>
                      <a:xfrm>
                        <a:off x="695325" y="4897120"/>
                        <a:ext cx="6393815" cy="579120"/>
                      </a:xfrm>
                      <a:prstGeom prst="rect">
                        <a:avLst/>
                      </a:prstGeom>
                      <a:solidFill>
                        <a:srgbClr val="CCFFFF"/>
                      </a:solidFill>
                      <a:ln w="38100">
                        <a:noFill/>
                        <a:miter/>
                      </a:ln>
                    </p:spPr>
                  </p:pic>
                </p:oleObj>
              </mc:Fallback>
            </mc:AlternateContent>
          </a:graphicData>
        </a:graphic>
      </p:graphicFrame>
      <p:sp>
        <p:nvSpPr>
          <p:cNvPr id="6152" name="圆角矩形标注 7"/>
          <p:cNvSpPr/>
          <p:nvPr/>
        </p:nvSpPr>
        <p:spPr>
          <a:xfrm>
            <a:off x="6013450" y="365125"/>
            <a:ext cx="2764790" cy="428625"/>
          </a:xfrm>
          <a:prstGeom prst="wedgeRoundRectCallout">
            <a:avLst>
              <a:gd name="adj1" fmla="val -53582"/>
              <a:gd name="adj2" fmla="val 106296"/>
              <a:gd name="adj3" fmla="val 16667"/>
            </a:avLst>
          </a:prstGeom>
          <a:solidFill>
            <a:srgbClr val="95CED1">
              <a:alpha val="50980"/>
            </a:srgbClr>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rgbClr val="FF0000"/>
                </a:solidFill>
                <a:latin typeface="微软雅黑" panose="020B0503020204020204" pitchFamily="34" charset="-122"/>
                <a:ea typeface="微软雅黑" panose="020B0503020204020204" pitchFamily="34" charset="-122"/>
              </a:rPr>
              <a:t>时域相乘    频域卷积</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5" name="Text Box 6"/>
          <p:cNvSpPr txBox="1"/>
          <p:nvPr/>
        </p:nvSpPr>
        <p:spPr>
          <a:xfrm>
            <a:off x="757238" y="1476375"/>
            <a:ext cx="7415212" cy="2530475"/>
          </a:xfrm>
          <a:prstGeom prst="rect">
            <a:avLst/>
          </a:prstGeom>
          <a:noFill/>
          <a:ln w="9525">
            <a:noFill/>
          </a:ln>
        </p:spPr>
        <p:txBody>
          <a:bodyPr>
            <a:spAutoFit/>
          </a:bodyPr>
          <a:p>
            <a:pPr algn="just">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上式表明，</a:t>
            </a: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信号在每一码元周期内必须包含四分之一载波周期的整数倍。</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还可以表示为：</a:t>
            </a:r>
            <a:endParaRPr lang="zh-CN" altLang="en-US" sz="2000" dirty="0">
              <a:latin typeface="微软雅黑" panose="020B0503020204020204" pitchFamily="34" charset="-122"/>
              <a:ea typeface="微软雅黑" panose="020B0503020204020204" pitchFamily="34" charset="-122"/>
            </a:endParaRPr>
          </a:p>
          <a:p>
            <a:pPr algn="just">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en-US" altLang="zh-CN" sz="2000" i="1"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为正整数；</a:t>
            </a:r>
            <a:r>
              <a:rPr lang="en-US" altLang="zh-CN" sz="2000" i="1" dirty="0">
                <a:latin typeface="微软雅黑" panose="020B0503020204020204" pitchFamily="34" charset="-122"/>
                <a:ea typeface="微软雅黑" panose="020B0503020204020204" pitchFamily="34" charset="-122"/>
              </a:rPr>
              <a:t>m</a:t>
            </a:r>
            <a:r>
              <a:rPr lang="en-US" altLang="zh-CN" sz="2000" dirty="0">
                <a:latin typeface="微软雅黑" panose="020B0503020204020204" pitchFamily="34" charset="-122"/>
                <a:ea typeface="微软雅黑" panose="020B0503020204020204" pitchFamily="34" charset="-122"/>
              </a:rPr>
              <a:t>=0, 1, 2, 3) </a:t>
            </a:r>
            <a:endParaRPr lang="en-US" altLang="zh-CN" sz="2000" dirty="0">
              <a:latin typeface="微软雅黑" panose="020B0503020204020204" pitchFamily="34" charset="-122"/>
              <a:ea typeface="微软雅黑" panose="020B0503020204020204" pitchFamily="34" charset="-122"/>
            </a:endParaRPr>
          </a:p>
          <a:p>
            <a:pPr algn="just">
              <a:lnSpc>
                <a:spcPct val="120000"/>
              </a:lnSpc>
              <a:spcBef>
                <a:spcPct val="2000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algn="just">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相应地</a:t>
            </a: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信号的两个频率可表示为：</a:t>
            </a:r>
            <a:endParaRPr lang="zh-CN" altLang="en-US" sz="2000" dirty="0">
              <a:latin typeface="微软雅黑" panose="020B0503020204020204" pitchFamily="34" charset="-122"/>
              <a:ea typeface="微软雅黑" panose="020B0503020204020204" pitchFamily="34" charset="-122"/>
            </a:endParaRPr>
          </a:p>
          <a:p>
            <a:pPr algn="just">
              <a:lnSpc>
                <a:spcPct val="120000"/>
              </a:lnSpc>
              <a:spcBef>
                <a:spcPct val="2000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p:txBody>
      </p:sp>
      <p:graphicFrame>
        <p:nvGraphicFramePr>
          <p:cNvPr id="87042" name="对象 146434"/>
          <p:cNvGraphicFramePr/>
          <p:nvPr/>
        </p:nvGraphicFramePr>
        <p:xfrm>
          <a:off x="2197100" y="2339975"/>
          <a:ext cx="2159000" cy="720725"/>
        </p:xfrm>
        <a:graphic>
          <a:graphicData uri="http://schemas.openxmlformats.org/presentationml/2006/ole">
            <mc:AlternateContent xmlns:mc="http://schemas.openxmlformats.org/markup-compatibility/2006">
              <mc:Choice xmlns:v="urn:schemas-microsoft-com:vml" Requires="v">
                <p:oleObj spid="_x0000_s3285" name="" r:id="rId1" imgW="1070610" imgH="433070" progId="Equation.DSMT4">
                  <p:embed/>
                </p:oleObj>
              </mc:Choice>
              <mc:Fallback>
                <p:oleObj name="" r:id="rId1" imgW="1070610" imgH="433070" progId="Equation.DSMT4">
                  <p:embed/>
                  <p:pic>
                    <p:nvPicPr>
                      <p:cNvPr id="0" name="图片 3284"/>
                      <p:cNvPicPr/>
                      <p:nvPr/>
                    </p:nvPicPr>
                    <p:blipFill>
                      <a:blip r:embed="rId2"/>
                      <a:stretch>
                        <a:fillRect/>
                      </a:stretch>
                    </p:blipFill>
                    <p:spPr>
                      <a:xfrm>
                        <a:off x="2197100" y="2339975"/>
                        <a:ext cx="2159000" cy="720725"/>
                      </a:xfrm>
                      <a:prstGeom prst="rect">
                        <a:avLst/>
                      </a:prstGeom>
                      <a:noFill/>
                      <a:ln w="38100">
                        <a:noFill/>
                        <a:miter/>
                      </a:ln>
                    </p:spPr>
                  </p:pic>
                </p:oleObj>
              </mc:Fallback>
            </mc:AlternateContent>
          </a:graphicData>
        </a:graphic>
      </p:graphicFrame>
      <p:sp>
        <p:nvSpPr>
          <p:cNvPr id="87046" name="Text Box 9"/>
          <p:cNvSpPr txBox="1"/>
          <p:nvPr/>
        </p:nvSpPr>
        <p:spPr>
          <a:xfrm>
            <a:off x="614363" y="5019675"/>
            <a:ext cx="8153400" cy="457200"/>
          </a:xfrm>
          <a:prstGeom prst="rect">
            <a:avLst/>
          </a:prstGeom>
          <a:noFill/>
          <a:ln w="9525">
            <a:noFill/>
          </a:ln>
        </p:spPr>
        <p:txBody>
          <a:bodyPr>
            <a:spAutoFit/>
          </a:bodyPr>
          <a:p>
            <a:pPr algn="just">
              <a:spcBef>
                <a:spcPct val="50000"/>
              </a:spcBef>
              <a:buFont typeface="Arial" panose="020B0604020202020204" pitchFamily="34" charset="0"/>
              <a:buNone/>
            </a:pP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graphicFrame>
        <p:nvGraphicFramePr>
          <p:cNvPr id="87043" name="对象 146436"/>
          <p:cNvGraphicFramePr/>
          <p:nvPr/>
        </p:nvGraphicFramePr>
        <p:xfrm>
          <a:off x="1692275" y="3924300"/>
          <a:ext cx="3902075" cy="649288"/>
        </p:xfrm>
        <a:graphic>
          <a:graphicData uri="http://schemas.openxmlformats.org/presentationml/2006/ole">
            <mc:AlternateContent xmlns:mc="http://schemas.openxmlformats.org/markup-compatibility/2006">
              <mc:Choice xmlns:v="urn:schemas-microsoft-com:vml" Requires="v">
                <p:oleObj spid="_x0000_s3286" name="" r:id="rId3" imgW="1904365" imgH="431800" progId="Equation.DSMT4">
                  <p:embed/>
                </p:oleObj>
              </mc:Choice>
              <mc:Fallback>
                <p:oleObj name="" r:id="rId3" imgW="1904365" imgH="431800" progId="Equation.DSMT4">
                  <p:embed/>
                  <p:pic>
                    <p:nvPicPr>
                      <p:cNvPr id="0" name="图片 3285"/>
                      <p:cNvPicPr/>
                      <p:nvPr/>
                    </p:nvPicPr>
                    <p:blipFill>
                      <a:blip r:embed="rId4"/>
                      <a:stretch>
                        <a:fillRect/>
                      </a:stretch>
                    </p:blipFill>
                    <p:spPr>
                      <a:xfrm>
                        <a:off x="1692275" y="3924300"/>
                        <a:ext cx="3902075" cy="649288"/>
                      </a:xfrm>
                      <a:prstGeom prst="rect">
                        <a:avLst/>
                      </a:prstGeom>
                      <a:noFill/>
                      <a:ln w="38100">
                        <a:noFill/>
                        <a:miter/>
                      </a:ln>
                    </p:spPr>
                  </p:pic>
                </p:oleObj>
              </mc:Fallback>
            </mc:AlternateContent>
          </a:graphicData>
        </a:graphic>
      </p:graphicFrame>
      <p:graphicFrame>
        <p:nvGraphicFramePr>
          <p:cNvPr id="87044" name="内容占位符 146437"/>
          <p:cNvGraphicFramePr>
            <a:graphicFrameLocks noGrp="1"/>
          </p:cNvGraphicFramePr>
          <p:nvPr>
            <p:ph idx="1"/>
          </p:nvPr>
        </p:nvGraphicFramePr>
        <p:xfrm>
          <a:off x="1692275" y="4787900"/>
          <a:ext cx="3816350" cy="744538"/>
        </p:xfrm>
        <a:graphic>
          <a:graphicData uri="http://schemas.openxmlformats.org/presentationml/2006/ole">
            <mc:AlternateContent xmlns:mc="http://schemas.openxmlformats.org/markup-compatibility/2006">
              <mc:Choice xmlns:v="urn:schemas-microsoft-com:vml" Requires="v">
                <p:oleObj spid="_x0000_s3287" name="" r:id="rId5" imgW="1942465" imgH="431800" progId="Equation.DSMT4">
                  <p:embed/>
                </p:oleObj>
              </mc:Choice>
              <mc:Fallback>
                <p:oleObj name="" r:id="rId5" imgW="1942465" imgH="431800" progId="Equation.DSMT4">
                  <p:embed/>
                  <p:pic>
                    <p:nvPicPr>
                      <p:cNvPr id="0" name="图片 3286"/>
                      <p:cNvPicPr/>
                      <p:nvPr/>
                    </p:nvPicPr>
                    <p:blipFill>
                      <a:blip r:embed="rId6"/>
                      <a:stretch>
                        <a:fillRect/>
                      </a:stretch>
                    </p:blipFill>
                    <p:spPr>
                      <a:xfrm>
                        <a:off x="1692275" y="4787900"/>
                        <a:ext cx="3816350" cy="744538"/>
                      </a:xfrm>
                      <a:prstGeom prst="rect">
                        <a:avLst/>
                      </a:prstGeom>
                      <a:noFill/>
                      <a:ln w="38100">
                        <a:miter/>
                      </a:ln>
                    </p:spPr>
                  </p:pic>
                </p:oleObj>
              </mc:Fallback>
            </mc:AlternateContent>
          </a:graphicData>
        </a:graphic>
      </p:graphicFrame>
    </p:spTree>
  </p:cSld>
  <p:clrMapOvr>
    <a:masterClrMapping/>
  </p:clrMapOvr>
  <p:transition advClick="0">
    <p:blinds dir="vert"/>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Text Box 5"/>
          <p:cNvSpPr txBox="1"/>
          <p:nvPr/>
        </p:nvSpPr>
        <p:spPr>
          <a:xfrm>
            <a:off x="757238" y="1403350"/>
            <a:ext cx="7488237" cy="1189038"/>
          </a:xfrm>
          <a:prstGeom prst="rect">
            <a:avLst/>
          </a:prstGeom>
          <a:noFill/>
          <a:ln w="9525">
            <a:noFill/>
          </a:ln>
        </p:spPr>
        <p:txBody>
          <a:bodyPr>
            <a:spAutoFit/>
          </a:bodyPr>
          <a:p>
            <a:pPr>
              <a:lnSpc>
                <a:spcPct val="120000"/>
              </a:lnSpc>
              <a:spcBef>
                <a:spcPct val="5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当取</a:t>
            </a:r>
            <a:r>
              <a:rPr lang="en-US" altLang="zh-CN" sz="2000" dirty="0">
                <a:latin typeface="微软雅黑" panose="020B0503020204020204" pitchFamily="34" charset="-122"/>
                <a:ea typeface="微软雅黑" panose="020B0503020204020204" pitchFamily="34" charset="-122"/>
              </a:rPr>
              <a:t>N=1</a:t>
            </a:r>
            <a:r>
              <a:rPr lang="zh-CN" altLang="en-US" sz="2000" dirty="0">
                <a:latin typeface="微软雅黑" panose="020B0503020204020204" pitchFamily="34" charset="-122"/>
                <a:ea typeface="微软雅黑" panose="020B0503020204020204" pitchFamily="34" charset="-122"/>
              </a:rPr>
              <a:t>、</a:t>
            </a:r>
            <a:r>
              <a:rPr lang="en-US" altLang="zh-CN" sz="2000" i="1" dirty="0">
                <a:latin typeface="微软雅黑" panose="020B0503020204020204" pitchFamily="34" charset="-122"/>
                <a:ea typeface="微软雅黑" panose="020B0503020204020204" pitchFamily="34" charset="-122"/>
              </a:rPr>
              <a:t>m</a:t>
            </a:r>
            <a:r>
              <a:rPr lang="en-US" altLang="zh-CN" sz="2000" dirty="0">
                <a:latin typeface="微软雅黑" panose="020B0503020204020204" pitchFamily="34" charset="-122"/>
                <a:ea typeface="微软雅黑" panose="020B0503020204020204" pitchFamily="34" charset="-122"/>
              </a:rPr>
              <a:t>=0 </a:t>
            </a:r>
            <a:r>
              <a:rPr lang="zh-CN" altLang="en-US" sz="2000" dirty="0">
                <a:latin typeface="微软雅黑" panose="020B0503020204020204" pitchFamily="34" charset="-122"/>
                <a:ea typeface="微软雅黑" panose="020B0503020204020204" pitchFamily="34" charset="-122"/>
              </a:rPr>
              <a:t>时，</a:t>
            </a: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信号的时间波形如图</a:t>
            </a:r>
            <a:r>
              <a:rPr lang="en-US" altLang="zh-CN" sz="2000" dirty="0">
                <a:latin typeface="微软雅黑" panose="020B0503020204020204" pitchFamily="34" charset="-122"/>
                <a:ea typeface="微软雅黑" panose="020B0503020204020204" pitchFamily="34" charset="-122"/>
              </a:rPr>
              <a:t>7.6.1-1 </a:t>
            </a:r>
            <a:r>
              <a:rPr lang="zh-CN" altLang="en-US" sz="2000" dirty="0">
                <a:latin typeface="微软雅黑" panose="020B0503020204020204" pitchFamily="34" charset="-122"/>
                <a:ea typeface="微软雅黑" panose="020B0503020204020204" pitchFamily="34" charset="-122"/>
              </a:rPr>
              <a:t>所示。对第</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个码元的相位常数</a:t>
            </a:r>
            <a:r>
              <a:rPr lang="en-US" altLang="zh-CN" sz="2000" i="1" dirty="0">
                <a:latin typeface="微软雅黑" panose="020B0503020204020204" pitchFamily="34" charset="-122"/>
                <a:ea typeface="微软雅黑" panose="020B0503020204020204" pitchFamily="34" charset="-122"/>
              </a:rPr>
              <a:t>φ</a:t>
            </a:r>
            <a:r>
              <a:rPr lang="en-US" altLang="zh-CN" sz="2000" i="1" baseline="-25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的选择应保证</a:t>
            </a: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信号相位在码元转换时刻是连续的</a:t>
            </a:r>
            <a:endParaRPr lang="zh-CN" altLang="en-US" sz="2000" dirty="0">
              <a:latin typeface="微软雅黑" panose="020B0503020204020204" pitchFamily="34" charset="-122"/>
              <a:ea typeface="微软雅黑" panose="020B0503020204020204" pitchFamily="34" charset="-122"/>
            </a:endParaRPr>
          </a:p>
        </p:txBody>
      </p:sp>
      <p:pic>
        <p:nvPicPr>
          <p:cNvPr id="152579" name="Picture 61" descr="tu662"/>
          <p:cNvPicPr>
            <a:picLocks noChangeAspect="1"/>
          </p:cNvPicPr>
          <p:nvPr/>
        </p:nvPicPr>
        <p:blipFill>
          <a:blip r:embed="rId1"/>
          <a:stretch>
            <a:fillRect/>
          </a:stretch>
        </p:blipFill>
        <p:spPr>
          <a:xfrm>
            <a:off x="-36512" y="2484438"/>
            <a:ext cx="9144000" cy="3816350"/>
          </a:xfrm>
          <a:prstGeom prst="rect">
            <a:avLst/>
          </a:prstGeom>
          <a:noFill/>
          <a:ln w="9525">
            <a:noFill/>
          </a:ln>
        </p:spPr>
      </p:pic>
      <p:sp>
        <p:nvSpPr>
          <p:cNvPr id="152580" name="Rectangle 62"/>
          <p:cNvSpPr/>
          <p:nvPr/>
        </p:nvSpPr>
        <p:spPr>
          <a:xfrm>
            <a:off x="2347913" y="6300788"/>
            <a:ext cx="3840162"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7.6.1-1 MSK</a:t>
            </a:r>
            <a:r>
              <a:rPr lang="zh-CN" altLang="en-US" sz="2000" b="1" dirty="0">
                <a:solidFill>
                  <a:schemeClr val="tx2"/>
                </a:solidFill>
                <a:latin typeface="微软雅黑" panose="020B0503020204020204" pitchFamily="34" charset="-122"/>
                <a:ea typeface="微软雅黑" panose="020B0503020204020204" pitchFamily="34" charset="-122"/>
              </a:rPr>
              <a:t>信号的时间波形</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2"/>
          <p:cNvSpPr>
            <a:spLocks noGrp="1"/>
          </p:cNvSpPr>
          <p:nvPr>
            <p:ph type="title"/>
          </p:nvPr>
        </p:nvSpPr>
        <p:spPr>
          <a:xfrm>
            <a:off x="1404938" y="611188"/>
            <a:ext cx="3887787"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MSK</a:t>
            </a:r>
            <a:r>
              <a:rPr lang="zh-CN" altLang="en-US" sz="2800" dirty="0">
                <a:latin typeface="微软雅黑" panose="020B0503020204020204" pitchFamily="34" charset="-122"/>
                <a:ea typeface="微软雅黑" panose="020B0503020204020204" pitchFamily="34" charset="-122"/>
              </a:rPr>
              <a:t>信号的特点</a:t>
            </a:r>
            <a:endParaRPr lang="zh-CN" altLang="en-US" sz="2800" dirty="0">
              <a:latin typeface="微软雅黑" panose="020B0503020204020204" pitchFamily="34" charset="-122"/>
              <a:ea typeface="微软雅黑" panose="020B0503020204020204" pitchFamily="34" charset="-122"/>
            </a:endParaRPr>
          </a:p>
        </p:txBody>
      </p:sp>
      <p:sp>
        <p:nvSpPr>
          <p:cNvPr id="153603" name="Rectangle 3"/>
          <p:cNvSpPr>
            <a:spLocks noGrp="1"/>
          </p:cNvSpPr>
          <p:nvPr>
            <p:ph type="body"/>
          </p:nvPr>
        </p:nvSpPr>
        <p:spPr>
          <a:xfrm>
            <a:off x="522288" y="1404938"/>
            <a:ext cx="7953375" cy="4822825"/>
          </a:xfrm>
        </p:spPr>
        <p:txBody>
          <a:bodyPr vert="horz" wrap="square" lIns="91440" tIns="45720" rIns="91440" bIns="45720" anchor="t"/>
          <a:p>
            <a:pPr marL="0" indent="0" eaLnBrk="1" hangingPunct="1">
              <a:lnSpc>
                <a:spcPct val="150000"/>
              </a:lnSpc>
              <a:buAutoNum type="arabicParenBoth"/>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已调信号的振幅恒定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信号的频率偏移固定</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      信号的频率偏移严格地等于±</a:t>
            </a:r>
            <a:r>
              <a:rPr lang="en-US" altLang="zh-CN" sz="2000" dirty="0">
                <a:latin typeface="微软雅黑" panose="020B0503020204020204" pitchFamily="34" charset="-122"/>
                <a:ea typeface="微软雅黑" panose="020B0503020204020204" pitchFamily="34" charset="-122"/>
              </a:rPr>
              <a:t>1/(4T</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，相应的调制指数为</a:t>
            </a:r>
            <a:r>
              <a:rPr lang="en-US" altLang="zh-CN" sz="2000" dirty="0">
                <a:latin typeface="微软雅黑" panose="020B0503020204020204" pitchFamily="34" charset="-122"/>
                <a:ea typeface="微软雅黑" panose="020B0503020204020204" pitchFamily="34" charset="-122"/>
              </a:rPr>
              <a:t>0.5 </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相位变化</a:t>
            </a:r>
            <a:r>
              <a:rPr lang="en-US" altLang="zh-CN" sz="2000" dirty="0">
                <a:latin typeface="微软雅黑" panose="020B0503020204020204" pitchFamily="34" charset="-122"/>
                <a:ea typeface="微软雅黑" panose="020B0503020204020204" pitchFamily="34" charset="-122"/>
              </a:rPr>
              <a:t>±π/2</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以载波相位为基准的信号相位在一个码元期间内准确地线性变化</a:t>
            </a:r>
            <a:r>
              <a:rPr lang="en-US" altLang="zh-CN" sz="2000" dirty="0">
                <a:latin typeface="微软雅黑" panose="020B0503020204020204" pitchFamily="34" charset="-122"/>
                <a:ea typeface="微软雅黑" panose="020B0503020204020204" pitchFamily="34" charset="-122"/>
              </a:rPr>
              <a:t>±</a:t>
            </a:r>
            <a:r>
              <a:rPr lang="el-GR" altLang="en-US" sz="2000" dirty="0">
                <a:latin typeface="微软雅黑" panose="020B0503020204020204" pitchFamily="34" charset="-122"/>
                <a:ea typeface="微软雅黑" panose="020B0503020204020204" pitchFamily="34" charset="-122"/>
              </a:rPr>
              <a:t>π</a:t>
            </a:r>
            <a:r>
              <a:rPr lang="en-US" altLang="zh-CN" sz="2000" dirty="0">
                <a:latin typeface="微软雅黑" panose="020B0503020204020204" pitchFamily="34" charset="-122"/>
                <a:ea typeface="微软雅黑" panose="020B0503020204020204" pitchFamily="34" charset="-122"/>
              </a:rPr>
              <a:t>/2 </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码元周期是四分之一载波周期的整数倍</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(5) </a:t>
            </a:r>
            <a:r>
              <a:rPr lang="zh-CN" altLang="en-US" sz="2000" dirty="0">
                <a:latin typeface="微软雅黑" panose="020B0503020204020204" pitchFamily="34" charset="-122"/>
                <a:ea typeface="微软雅黑" panose="020B0503020204020204" pitchFamily="34" charset="-122"/>
              </a:rPr>
              <a:t>信号的波形没有突跳</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      在码元转换时刻信号的相位是连续的</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Text Box 2"/>
          <p:cNvSpPr txBox="1"/>
          <p:nvPr/>
        </p:nvSpPr>
        <p:spPr>
          <a:xfrm>
            <a:off x="1331913" y="611188"/>
            <a:ext cx="3960812" cy="603250"/>
          </a:xfrm>
          <a:prstGeom prst="rect">
            <a:avLst/>
          </a:prstGeom>
          <a:noFill/>
          <a:ln w="9525">
            <a:noFill/>
          </a:ln>
        </p:spPr>
        <p:txBody>
          <a:bodyPr>
            <a:spAutoFit/>
          </a:bodyPr>
          <a:p>
            <a:pPr algn="just">
              <a:lnSpc>
                <a:spcPct val="120000"/>
              </a:lnSpc>
              <a:spcBef>
                <a:spcPct val="20000"/>
              </a:spcBef>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二 </a:t>
            </a:r>
            <a:r>
              <a:rPr lang="en-US" altLang="zh-CN" sz="2800" b="1" dirty="0">
                <a:solidFill>
                  <a:schemeClr val="tx2"/>
                </a:solidFill>
                <a:latin typeface="微软雅黑" panose="020B0503020204020204" pitchFamily="34" charset="-122"/>
                <a:ea typeface="微软雅黑" panose="020B0503020204020204" pitchFamily="34" charset="-122"/>
              </a:rPr>
              <a:t>MSK</a:t>
            </a:r>
            <a:r>
              <a:rPr lang="zh-CN" altLang="en-US" sz="2800" b="1" dirty="0">
                <a:solidFill>
                  <a:schemeClr val="tx2"/>
                </a:solidFill>
                <a:latin typeface="微软雅黑" panose="020B0503020204020204" pitchFamily="34" charset="-122"/>
                <a:ea typeface="微软雅黑" panose="020B0503020204020204" pitchFamily="34" charset="-122"/>
              </a:rPr>
              <a:t>信号的功率谱</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pSp>
        <p:nvGrpSpPr>
          <p:cNvPr id="154627" name="Group 181"/>
          <p:cNvGrpSpPr/>
          <p:nvPr/>
        </p:nvGrpSpPr>
        <p:grpSpPr>
          <a:xfrm>
            <a:off x="325438" y="1692275"/>
            <a:ext cx="7343775" cy="4533900"/>
            <a:chOff x="0" y="0"/>
            <a:chExt cx="4082" cy="2722"/>
          </a:xfrm>
        </p:grpSpPr>
        <p:sp>
          <p:nvSpPr>
            <p:cNvPr id="154630" name="AutoShape 9"/>
            <p:cNvSpPr>
              <a:spLocks noChangeAspect="1" noTextEdit="1"/>
            </p:cNvSpPr>
            <p:nvPr/>
          </p:nvSpPr>
          <p:spPr>
            <a:xfrm>
              <a:off x="0" y="0"/>
              <a:ext cx="4082" cy="2722"/>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154631" name="Freeform 11"/>
            <p:cNvSpPr/>
            <p:nvPr/>
          </p:nvSpPr>
          <p:spPr>
            <a:xfrm>
              <a:off x="379" y="146"/>
              <a:ext cx="3522" cy="2304"/>
            </a:xfrm>
            <a:custGeom>
              <a:avLst/>
              <a:gdLst>
                <a:gd name="txL" fmla="*/ 0 w 4254"/>
                <a:gd name="txT" fmla="*/ 0 h 2329"/>
                <a:gd name="txR" fmla="*/ 4254 w 4254"/>
                <a:gd name="txB" fmla="*/ 2329 h 2329"/>
              </a:gdLst>
              <a:ahLst/>
              <a:cxnLst>
                <a:cxn ang="0">
                  <a:pos x="0" y="0"/>
                </a:cxn>
                <a:cxn ang="0">
                  <a:pos x="0" y="60"/>
                </a:cxn>
                <a:cxn ang="0">
                  <a:pos x="0" y="2137"/>
                </a:cxn>
                <a:cxn ang="0">
                  <a:pos x="939" y="2137"/>
                </a:cxn>
              </a:cxnLst>
              <a:rect l="txL" t="txT" r="txR" b="txB"/>
              <a:pathLst>
                <a:path w="4254" h="2329">
                  <a:moveTo>
                    <a:pt x="0" y="0"/>
                  </a:moveTo>
                  <a:lnTo>
                    <a:pt x="0" y="68"/>
                  </a:lnTo>
                  <a:lnTo>
                    <a:pt x="0" y="2329"/>
                  </a:lnTo>
                  <a:lnTo>
                    <a:pt x="4254" y="2329"/>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632" name="Freeform 12"/>
            <p:cNvSpPr/>
            <p:nvPr/>
          </p:nvSpPr>
          <p:spPr>
            <a:xfrm>
              <a:off x="379" y="526"/>
              <a:ext cx="560" cy="1913"/>
            </a:xfrm>
            <a:custGeom>
              <a:avLst/>
              <a:gdLst>
                <a:gd name="txL" fmla="*/ 0 w 604"/>
                <a:gd name="txT" fmla="*/ 0 h 1943"/>
                <a:gd name="txR" fmla="*/ 604 w 604"/>
                <a:gd name="txB" fmla="*/ 1943 h 1943"/>
              </a:gdLst>
              <a:ahLst/>
              <a:cxnLst>
                <a:cxn ang="0">
                  <a:pos x="330" y="1715"/>
                </a:cxn>
                <a:cxn ang="0">
                  <a:pos x="330" y="1615"/>
                </a:cxn>
                <a:cxn ang="0">
                  <a:pos x="330" y="1495"/>
                </a:cxn>
                <a:cxn ang="0">
                  <a:pos x="323" y="1354"/>
                </a:cxn>
                <a:cxn ang="0">
                  <a:pos x="323" y="1204"/>
                </a:cxn>
                <a:cxn ang="0">
                  <a:pos x="310" y="1043"/>
                </a:cxn>
                <a:cxn ang="0">
                  <a:pos x="301" y="883"/>
                </a:cxn>
                <a:cxn ang="0">
                  <a:pos x="279" y="722"/>
                </a:cxn>
                <a:cxn ang="0">
                  <a:pos x="259" y="561"/>
                </a:cxn>
                <a:cxn ang="0">
                  <a:pos x="236" y="421"/>
                </a:cxn>
                <a:cxn ang="0">
                  <a:pos x="201" y="289"/>
                </a:cxn>
                <a:cxn ang="0">
                  <a:pos x="165" y="180"/>
                </a:cxn>
                <a:cxn ang="0">
                  <a:pos x="115" y="91"/>
                </a:cxn>
                <a:cxn ang="0">
                  <a:pos x="65" y="32"/>
                </a:cxn>
                <a:cxn ang="0">
                  <a:pos x="0" y="0"/>
                </a:cxn>
              </a:cxnLst>
              <a:rect l="txL" t="txT" r="txR" b="txB"/>
              <a:pathLst>
                <a:path w="604" h="1943">
                  <a:moveTo>
                    <a:pt x="604" y="1943"/>
                  </a:moveTo>
                  <a:lnTo>
                    <a:pt x="604" y="1829"/>
                  </a:lnTo>
                  <a:lnTo>
                    <a:pt x="604" y="1693"/>
                  </a:lnTo>
                  <a:lnTo>
                    <a:pt x="591" y="1534"/>
                  </a:lnTo>
                  <a:lnTo>
                    <a:pt x="591" y="1363"/>
                  </a:lnTo>
                  <a:lnTo>
                    <a:pt x="565" y="1181"/>
                  </a:lnTo>
                  <a:lnTo>
                    <a:pt x="551" y="1000"/>
                  </a:lnTo>
                  <a:lnTo>
                    <a:pt x="512" y="818"/>
                  </a:lnTo>
                  <a:lnTo>
                    <a:pt x="473" y="636"/>
                  </a:lnTo>
                  <a:lnTo>
                    <a:pt x="433" y="477"/>
                  </a:lnTo>
                  <a:lnTo>
                    <a:pt x="368" y="329"/>
                  </a:lnTo>
                  <a:lnTo>
                    <a:pt x="302" y="204"/>
                  </a:lnTo>
                  <a:lnTo>
                    <a:pt x="210" y="102"/>
                  </a:lnTo>
                  <a:lnTo>
                    <a:pt x="118" y="34"/>
                  </a:lnTo>
                  <a:lnTo>
                    <a:pt x="0" y="0"/>
                  </a:lnTo>
                </a:path>
              </a:pathLst>
            </a:custGeom>
            <a:noFill/>
            <a:ln w="20701"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633" name="Line 13"/>
            <p:cNvSpPr/>
            <p:nvPr/>
          </p:nvSpPr>
          <p:spPr>
            <a:xfrm>
              <a:off x="379" y="973"/>
              <a:ext cx="48" cy="1"/>
            </a:xfrm>
            <a:prstGeom prst="line">
              <a:avLst/>
            </a:prstGeom>
            <a:ln w="20638" cap="flat" cmpd="sng">
              <a:solidFill>
                <a:srgbClr val="0000FF"/>
              </a:solidFill>
              <a:prstDash val="solid"/>
              <a:headEnd type="none" w="med" len="med"/>
              <a:tailEnd type="none" w="med" len="med"/>
            </a:ln>
          </p:spPr>
        </p:sp>
        <p:sp>
          <p:nvSpPr>
            <p:cNvPr id="154634" name="Line 14"/>
            <p:cNvSpPr/>
            <p:nvPr/>
          </p:nvSpPr>
          <p:spPr>
            <a:xfrm>
              <a:off x="379" y="1342"/>
              <a:ext cx="48" cy="1"/>
            </a:xfrm>
            <a:prstGeom prst="line">
              <a:avLst/>
            </a:prstGeom>
            <a:ln w="20638" cap="flat" cmpd="sng">
              <a:solidFill>
                <a:srgbClr val="0000FF"/>
              </a:solidFill>
              <a:prstDash val="solid"/>
              <a:headEnd type="none" w="med" len="med"/>
              <a:tailEnd type="none" w="med" len="med"/>
            </a:ln>
          </p:spPr>
        </p:sp>
        <p:sp>
          <p:nvSpPr>
            <p:cNvPr id="154635" name="Line 15"/>
            <p:cNvSpPr/>
            <p:nvPr/>
          </p:nvSpPr>
          <p:spPr>
            <a:xfrm>
              <a:off x="379" y="1711"/>
              <a:ext cx="48" cy="1"/>
            </a:xfrm>
            <a:prstGeom prst="line">
              <a:avLst/>
            </a:prstGeom>
            <a:ln w="20638" cap="flat" cmpd="sng">
              <a:solidFill>
                <a:srgbClr val="0000FF"/>
              </a:solidFill>
              <a:prstDash val="solid"/>
              <a:headEnd type="none" w="med" len="med"/>
              <a:tailEnd type="none" w="med" len="med"/>
            </a:ln>
          </p:spPr>
        </p:sp>
        <p:sp>
          <p:nvSpPr>
            <p:cNvPr id="154636" name="Line 16"/>
            <p:cNvSpPr/>
            <p:nvPr/>
          </p:nvSpPr>
          <p:spPr>
            <a:xfrm>
              <a:off x="379" y="2070"/>
              <a:ext cx="48" cy="1"/>
            </a:xfrm>
            <a:prstGeom prst="line">
              <a:avLst/>
            </a:prstGeom>
            <a:ln w="20638" cap="flat" cmpd="sng">
              <a:solidFill>
                <a:srgbClr val="0000FF"/>
              </a:solidFill>
              <a:prstDash val="solid"/>
              <a:headEnd type="none" w="med" len="med"/>
              <a:tailEnd type="none" w="med" len="med"/>
            </a:ln>
          </p:spPr>
        </p:sp>
        <p:sp>
          <p:nvSpPr>
            <p:cNvPr id="154637" name="Line 17"/>
            <p:cNvSpPr/>
            <p:nvPr/>
          </p:nvSpPr>
          <p:spPr>
            <a:xfrm>
              <a:off x="379" y="2439"/>
              <a:ext cx="48" cy="1"/>
            </a:xfrm>
            <a:prstGeom prst="line">
              <a:avLst/>
            </a:prstGeom>
            <a:ln w="20638" cap="flat" cmpd="sng">
              <a:solidFill>
                <a:srgbClr val="0000FF"/>
              </a:solidFill>
              <a:prstDash val="solid"/>
              <a:headEnd type="none" w="med" len="med"/>
              <a:tailEnd type="none" w="med" len="med"/>
            </a:ln>
          </p:spPr>
        </p:sp>
        <p:sp>
          <p:nvSpPr>
            <p:cNvPr id="154638" name="Line 18"/>
            <p:cNvSpPr/>
            <p:nvPr/>
          </p:nvSpPr>
          <p:spPr>
            <a:xfrm>
              <a:off x="379" y="615"/>
              <a:ext cx="48" cy="1"/>
            </a:xfrm>
            <a:prstGeom prst="line">
              <a:avLst/>
            </a:prstGeom>
            <a:ln w="20638" cap="flat" cmpd="sng">
              <a:solidFill>
                <a:srgbClr val="0000FF"/>
              </a:solidFill>
              <a:prstDash val="solid"/>
              <a:headEnd type="none" w="med" len="med"/>
              <a:tailEnd type="none" w="med" len="med"/>
            </a:ln>
          </p:spPr>
        </p:sp>
        <p:sp>
          <p:nvSpPr>
            <p:cNvPr id="154639" name="Line 19"/>
            <p:cNvSpPr/>
            <p:nvPr/>
          </p:nvSpPr>
          <p:spPr>
            <a:xfrm flipV="1">
              <a:off x="379" y="2394"/>
              <a:ext cx="1" cy="45"/>
            </a:xfrm>
            <a:prstGeom prst="line">
              <a:avLst/>
            </a:prstGeom>
            <a:ln w="20638" cap="flat" cmpd="sng">
              <a:solidFill>
                <a:srgbClr val="0000FF"/>
              </a:solidFill>
              <a:prstDash val="solid"/>
              <a:headEnd type="none" w="med" len="med"/>
              <a:tailEnd type="none" w="med" len="med"/>
            </a:ln>
          </p:spPr>
        </p:sp>
        <p:sp>
          <p:nvSpPr>
            <p:cNvPr id="154640" name="Line 20"/>
            <p:cNvSpPr/>
            <p:nvPr/>
          </p:nvSpPr>
          <p:spPr>
            <a:xfrm flipV="1">
              <a:off x="744" y="2394"/>
              <a:ext cx="1" cy="45"/>
            </a:xfrm>
            <a:prstGeom prst="line">
              <a:avLst/>
            </a:prstGeom>
            <a:ln w="20638" cap="flat" cmpd="sng">
              <a:solidFill>
                <a:srgbClr val="0000FF"/>
              </a:solidFill>
              <a:prstDash val="solid"/>
              <a:headEnd type="none" w="med" len="med"/>
              <a:tailEnd type="none" w="med" len="med"/>
            </a:ln>
          </p:spPr>
        </p:sp>
        <p:sp>
          <p:nvSpPr>
            <p:cNvPr id="154641" name="Line 21"/>
            <p:cNvSpPr/>
            <p:nvPr/>
          </p:nvSpPr>
          <p:spPr>
            <a:xfrm flipV="1">
              <a:off x="1121" y="2394"/>
              <a:ext cx="1" cy="45"/>
            </a:xfrm>
            <a:prstGeom prst="line">
              <a:avLst/>
            </a:prstGeom>
            <a:ln w="20638" cap="flat" cmpd="sng">
              <a:solidFill>
                <a:srgbClr val="0000FF"/>
              </a:solidFill>
              <a:prstDash val="solid"/>
              <a:headEnd type="none" w="med" len="med"/>
              <a:tailEnd type="none" w="med" len="med"/>
            </a:ln>
          </p:spPr>
        </p:sp>
        <p:sp>
          <p:nvSpPr>
            <p:cNvPr id="154642" name="Line 22"/>
            <p:cNvSpPr/>
            <p:nvPr/>
          </p:nvSpPr>
          <p:spPr>
            <a:xfrm flipV="1">
              <a:off x="1486" y="2394"/>
              <a:ext cx="1" cy="45"/>
            </a:xfrm>
            <a:prstGeom prst="line">
              <a:avLst/>
            </a:prstGeom>
            <a:ln w="20638" cap="flat" cmpd="sng">
              <a:solidFill>
                <a:srgbClr val="0000FF"/>
              </a:solidFill>
              <a:prstDash val="solid"/>
              <a:headEnd type="none" w="med" len="med"/>
              <a:tailEnd type="none" w="med" len="med"/>
            </a:ln>
          </p:spPr>
        </p:sp>
        <p:sp>
          <p:nvSpPr>
            <p:cNvPr id="154643" name="Line 23"/>
            <p:cNvSpPr/>
            <p:nvPr/>
          </p:nvSpPr>
          <p:spPr>
            <a:xfrm flipV="1">
              <a:off x="1851" y="2394"/>
              <a:ext cx="1" cy="45"/>
            </a:xfrm>
            <a:prstGeom prst="line">
              <a:avLst/>
            </a:prstGeom>
            <a:ln w="20638" cap="flat" cmpd="sng">
              <a:solidFill>
                <a:srgbClr val="0000FF"/>
              </a:solidFill>
              <a:prstDash val="solid"/>
              <a:headEnd type="none" w="med" len="med"/>
              <a:tailEnd type="none" w="med" len="med"/>
            </a:ln>
          </p:spPr>
        </p:sp>
        <p:sp>
          <p:nvSpPr>
            <p:cNvPr id="154644" name="Line 24"/>
            <p:cNvSpPr/>
            <p:nvPr/>
          </p:nvSpPr>
          <p:spPr>
            <a:xfrm flipV="1">
              <a:off x="2216" y="2394"/>
              <a:ext cx="1" cy="45"/>
            </a:xfrm>
            <a:prstGeom prst="line">
              <a:avLst/>
            </a:prstGeom>
            <a:ln w="20638" cap="flat" cmpd="sng">
              <a:solidFill>
                <a:srgbClr val="0000FF"/>
              </a:solidFill>
              <a:prstDash val="solid"/>
              <a:headEnd type="none" w="med" len="med"/>
              <a:tailEnd type="none" w="med" len="med"/>
            </a:ln>
          </p:spPr>
        </p:sp>
        <p:sp>
          <p:nvSpPr>
            <p:cNvPr id="154645" name="Line 25"/>
            <p:cNvSpPr/>
            <p:nvPr/>
          </p:nvSpPr>
          <p:spPr>
            <a:xfrm flipV="1">
              <a:off x="2594" y="2394"/>
              <a:ext cx="0" cy="45"/>
            </a:xfrm>
            <a:prstGeom prst="line">
              <a:avLst/>
            </a:prstGeom>
            <a:ln w="20638" cap="flat" cmpd="sng">
              <a:solidFill>
                <a:srgbClr val="0000FF"/>
              </a:solidFill>
              <a:prstDash val="solid"/>
              <a:headEnd type="none" w="med" len="med"/>
              <a:tailEnd type="none" w="med" len="med"/>
            </a:ln>
          </p:spPr>
        </p:sp>
        <p:sp>
          <p:nvSpPr>
            <p:cNvPr id="154646" name="Line 26"/>
            <p:cNvSpPr/>
            <p:nvPr/>
          </p:nvSpPr>
          <p:spPr>
            <a:xfrm flipV="1">
              <a:off x="2959" y="2394"/>
              <a:ext cx="0" cy="45"/>
            </a:xfrm>
            <a:prstGeom prst="line">
              <a:avLst/>
            </a:prstGeom>
            <a:ln w="20638" cap="flat" cmpd="sng">
              <a:solidFill>
                <a:srgbClr val="0000FF"/>
              </a:solidFill>
              <a:prstDash val="solid"/>
              <a:headEnd type="none" w="med" len="med"/>
              <a:tailEnd type="none" w="med" len="med"/>
            </a:ln>
          </p:spPr>
        </p:sp>
        <p:sp>
          <p:nvSpPr>
            <p:cNvPr id="154647" name="Line 27"/>
            <p:cNvSpPr/>
            <p:nvPr/>
          </p:nvSpPr>
          <p:spPr>
            <a:xfrm flipV="1">
              <a:off x="3323" y="2394"/>
              <a:ext cx="1" cy="45"/>
            </a:xfrm>
            <a:prstGeom prst="line">
              <a:avLst/>
            </a:prstGeom>
            <a:ln w="20638" cap="flat" cmpd="sng">
              <a:solidFill>
                <a:srgbClr val="0000FF"/>
              </a:solidFill>
              <a:prstDash val="solid"/>
              <a:headEnd type="none" w="med" len="med"/>
              <a:tailEnd type="none" w="med" len="med"/>
            </a:ln>
          </p:spPr>
        </p:sp>
        <p:sp>
          <p:nvSpPr>
            <p:cNvPr id="154648" name="Line 28"/>
            <p:cNvSpPr/>
            <p:nvPr/>
          </p:nvSpPr>
          <p:spPr>
            <a:xfrm flipV="1">
              <a:off x="1109" y="2383"/>
              <a:ext cx="1" cy="56"/>
            </a:xfrm>
            <a:prstGeom prst="line">
              <a:avLst/>
            </a:prstGeom>
            <a:ln w="20638" cap="flat" cmpd="sng">
              <a:solidFill>
                <a:srgbClr val="0000FF"/>
              </a:solidFill>
              <a:prstDash val="solid"/>
              <a:headEnd type="none" w="med" len="med"/>
              <a:tailEnd type="none" w="med" len="med"/>
            </a:ln>
          </p:spPr>
        </p:sp>
        <p:sp>
          <p:nvSpPr>
            <p:cNvPr id="154649" name="Freeform 29"/>
            <p:cNvSpPr/>
            <p:nvPr/>
          </p:nvSpPr>
          <p:spPr>
            <a:xfrm>
              <a:off x="1121" y="2271"/>
              <a:ext cx="1" cy="56"/>
            </a:xfrm>
            <a:custGeom>
              <a:avLst/>
              <a:gdLst>
                <a:gd name="txL" fmla="*/ 0 w 1"/>
                <a:gd name="txT" fmla="*/ 0 h 5"/>
                <a:gd name="txR" fmla="*/ 1 w 1"/>
                <a:gd name="txB" fmla="*/ 5 h 5"/>
              </a:gdLst>
              <a:ahLst/>
              <a:cxnLst>
                <a:cxn ang="0">
                  <a:pos x="0" y="1237508494"/>
                </a:cxn>
                <a:cxn ang="0">
                  <a:pos x="0" y="751984200"/>
                </a:cxn>
                <a:cxn ang="0">
                  <a:pos x="0" y="0"/>
                </a:cxn>
              </a:cxnLst>
              <a:rect l="txL" t="txT" r="txR" b="txB"/>
              <a:pathLst>
                <a:path w="1" h="5">
                  <a:moveTo>
                    <a:pt x="0" y="5"/>
                  </a:moveTo>
                  <a:lnTo>
                    <a:pt x="0" y="3"/>
                  </a:lnTo>
                  <a:lnTo>
                    <a:pt x="0" y="0"/>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650" name="Line 30"/>
            <p:cNvSpPr/>
            <p:nvPr/>
          </p:nvSpPr>
          <p:spPr>
            <a:xfrm flipV="1">
              <a:off x="1121" y="2159"/>
              <a:ext cx="1" cy="55"/>
            </a:xfrm>
            <a:prstGeom prst="line">
              <a:avLst/>
            </a:prstGeom>
            <a:ln w="20638" cap="flat" cmpd="sng">
              <a:solidFill>
                <a:srgbClr val="0000FF"/>
              </a:solidFill>
              <a:prstDash val="solid"/>
              <a:headEnd type="none" w="med" len="med"/>
              <a:tailEnd type="none" w="med" len="med"/>
            </a:ln>
          </p:spPr>
        </p:sp>
        <p:sp>
          <p:nvSpPr>
            <p:cNvPr id="154651" name="Line 31"/>
            <p:cNvSpPr/>
            <p:nvPr/>
          </p:nvSpPr>
          <p:spPr>
            <a:xfrm flipV="1">
              <a:off x="1121" y="2047"/>
              <a:ext cx="1" cy="56"/>
            </a:xfrm>
            <a:prstGeom prst="line">
              <a:avLst/>
            </a:prstGeom>
            <a:ln w="20638" cap="flat" cmpd="sng">
              <a:solidFill>
                <a:srgbClr val="0000FF"/>
              </a:solidFill>
              <a:prstDash val="solid"/>
              <a:headEnd type="none" w="med" len="med"/>
              <a:tailEnd type="none" w="med" len="med"/>
            </a:ln>
          </p:spPr>
        </p:sp>
        <p:sp>
          <p:nvSpPr>
            <p:cNvPr id="154652" name="Freeform 32"/>
            <p:cNvSpPr/>
            <p:nvPr/>
          </p:nvSpPr>
          <p:spPr>
            <a:xfrm>
              <a:off x="1121" y="1935"/>
              <a:ext cx="1" cy="56"/>
            </a:xfrm>
            <a:custGeom>
              <a:avLst/>
              <a:gdLst>
                <a:gd name="txL" fmla="*/ 0 w 1"/>
                <a:gd name="txT" fmla="*/ 0 h 5"/>
                <a:gd name="txR" fmla="*/ 1 w 1"/>
                <a:gd name="txB" fmla="*/ 5 h 5"/>
              </a:gdLst>
              <a:ahLst/>
              <a:cxnLst>
                <a:cxn ang="0">
                  <a:pos x="0" y="1237508494"/>
                </a:cxn>
                <a:cxn ang="0">
                  <a:pos x="0" y="994841681"/>
                </a:cxn>
                <a:cxn ang="0">
                  <a:pos x="0" y="0"/>
                </a:cxn>
              </a:cxnLst>
              <a:rect l="txL" t="txT" r="txR" b="txB"/>
              <a:pathLst>
                <a:path w="1" h="5">
                  <a:moveTo>
                    <a:pt x="0" y="5"/>
                  </a:moveTo>
                  <a:lnTo>
                    <a:pt x="0" y="4"/>
                  </a:lnTo>
                  <a:lnTo>
                    <a:pt x="0" y="0"/>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653" name="Line 33"/>
            <p:cNvSpPr/>
            <p:nvPr/>
          </p:nvSpPr>
          <p:spPr>
            <a:xfrm flipV="1">
              <a:off x="1109" y="1824"/>
              <a:ext cx="1" cy="56"/>
            </a:xfrm>
            <a:prstGeom prst="line">
              <a:avLst/>
            </a:prstGeom>
            <a:ln w="20638" cap="flat" cmpd="sng">
              <a:solidFill>
                <a:srgbClr val="0000FF"/>
              </a:solidFill>
              <a:prstDash val="solid"/>
              <a:headEnd type="none" w="med" len="med"/>
              <a:tailEnd type="none" w="med" len="med"/>
            </a:ln>
          </p:spPr>
        </p:sp>
        <p:sp>
          <p:nvSpPr>
            <p:cNvPr id="154654" name="Line 34"/>
            <p:cNvSpPr/>
            <p:nvPr/>
          </p:nvSpPr>
          <p:spPr>
            <a:xfrm flipV="1">
              <a:off x="1109" y="1711"/>
              <a:ext cx="1" cy="56"/>
            </a:xfrm>
            <a:prstGeom prst="line">
              <a:avLst/>
            </a:prstGeom>
            <a:ln w="20638" cap="flat" cmpd="sng">
              <a:solidFill>
                <a:srgbClr val="0000FF"/>
              </a:solidFill>
              <a:prstDash val="solid"/>
              <a:headEnd type="none" w="med" len="med"/>
              <a:tailEnd type="none" w="med" len="med"/>
            </a:ln>
          </p:spPr>
        </p:sp>
        <p:sp>
          <p:nvSpPr>
            <p:cNvPr id="154655" name="Freeform 35"/>
            <p:cNvSpPr/>
            <p:nvPr/>
          </p:nvSpPr>
          <p:spPr>
            <a:xfrm>
              <a:off x="1097" y="1600"/>
              <a:ext cx="1" cy="55"/>
            </a:xfrm>
            <a:custGeom>
              <a:avLst/>
              <a:gdLst>
                <a:gd name="txL" fmla="*/ 0 w 1"/>
                <a:gd name="txT" fmla="*/ 0 h 5"/>
                <a:gd name="txR" fmla="*/ 1 w 1"/>
                <a:gd name="txB" fmla="*/ 5 h 5"/>
              </a:gdLst>
              <a:ahLst/>
              <a:cxnLst>
                <a:cxn ang="0">
                  <a:pos x="0" y="1071793479"/>
                </a:cxn>
                <a:cxn ang="0">
                  <a:pos x="0" y="214358854"/>
                </a:cxn>
                <a:cxn ang="0">
                  <a:pos x="0" y="0"/>
                </a:cxn>
              </a:cxnLst>
              <a:rect l="txL" t="txT" r="txR" b="txB"/>
              <a:pathLst>
                <a:path w="1" h="5">
                  <a:moveTo>
                    <a:pt x="0" y="5"/>
                  </a:moveTo>
                  <a:lnTo>
                    <a:pt x="0" y="1"/>
                  </a:lnTo>
                  <a:lnTo>
                    <a:pt x="0" y="0"/>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656" name="Line 36"/>
            <p:cNvSpPr/>
            <p:nvPr/>
          </p:nvSpPr>
          <p:spPr>
            <a:xfrm flipH="1" flipV="1">
              <a:off x="1072" y="1488"/>
              <a:ext cx="13" cy="56"/>
            </a:xfrm>
            <a:prstGeom prst="line">
              <a:avLst/>
            </a:prstGeom>
            <a:ln w="20638" cap="flat" cmpd="sng">
              <a:solidFill>
                <a:srgbClr val="0000FF"/>
              </a:solidFill>
              <a:prstDash val="solid"/>
              <a:headEnd type="none" w="med" len="med"/>
              <a:tailEnd type="none" w="med" len="med"/>
            </a:ln>
          </p:spPr>
        </p:sp>
        <p:sp>
          <p:nvSpPr>
            <p:cNvPr id="154657" name="Line 37"/>
            <p:cNvSpPr/>
            <p:nvPr/>
          </p:nvSpPr>
          <p:spPr>
            <a:xfrm flipH="1" flipV="1">
              <a:off x="1048" y="1376"/>
              <a:ext cx="12" cy="56"/>
            </a:xfrm>
            <a:prstGeom prst="line">
              <a:avLst/>
            </a:prstGeom>
            <a:ln w="20638" cap="flat" cmpd="sng">
              <a:solidFill>
                <a:srgbClr val="0000FF"/>
              </a:solidFill>
              <a:prstDash val="solid"/>
              <a:headEnd type="none" w="med" len="med"/>
              <a:tailEnd type="none" w="med" len="med"/>
            </a:ln>
          </p:spPr>
        </p:sp>
        <p:sp>
          <p:nvSpPr>
            <p:cNvPr id="154658" name="Line 38"/>
            <p:cNvSpPr/>
            <p:nvPr/>
          </p:nvSpPr>
          <p:spPr>
            <a:xfrm flipH="1" flipV="1">
              <a:off x="1024" y="1264"/>
              <a:ext cx="12" cy="56"/>
            </a:xfrm>
            <a:prstGeom prst="line">
              <a:avLst/>
            </a:prstGeom>
            <a:ln w="20638" cap="flat" cmpd="sng">
              <a:solidFill>
                <a:srgbClr val="0000FF"/>
              </a:solidFill>
              <a:prstDash val="solid"/>
              <a:headEnd type="none" w="med" len="med"/>
              <a:tailEnd type="none" w="med" len="med"/>
            </a:ln>
          </p:spPr>
        </p:sp>
        <p:sp>
          <p:nvSpPr>
            <p:cNvPr id="154659" name="Line 39"/>
            <p:cNvSpPr/>
            <p:nvPr/>
          </p:nvSpPr>
          <p:spPr>
            <a:xfrm flipH="1" flipV="1">
              <a:off x="1024" y="1264"/>
              <a:ext cx="12" cy="56"/>
            </a:xfrm>
            <a:prstGeom prst="line">
              <a:avLst/>
            </a:prstGeom>
            <a:ln w="20638" cap="flat" cmpd="sng">
              <a:solidFill>
                <a:srgbClr val="0000FF"/>
              </a:solidFill>
              <a:prstDash val="solid"/>
              <a:headEnd type="none" w="med" len="med"/>
              <a:tailEnd type="none" w="med" len="med"/>
            </a:ln>
          </p:spPr>
        </p:sp>
        <p:sp>
          <p:nvSpPr>
            <p:cNvPr id="154660" name="Line 40"/>
            <p:cNvSpPr/>
            <p:nvPr/>
          </p:nvSpPr>
          <p:spPr>
            <a:xfrm flipH="1" flipV="1">
              <a:off x="987" y="1152"/>
              <a:ext cx="13" cy="56"/>
            </a:xfrm>
            <a:prstGeom prst="line">
              <a:avLst/>
            </a:prstGeom>
            <a:ln w="20638" cap="flat" cmpd="sng">
              <a:solidFill>
                <a:srgbClr val="0000FF"/>
              </a:solidFill>
              <a:prstDash val="solid"/>
              <a:headEnd type="none" w="med" len="med"/>
              <a:tailEnd type="none" w="med" len="med"/>
            </a:ln>
          </p:spPr>
        </p:sp>
        <p:sp>
          <p:nvSpPr>
            <p:cNvPr id="154661" name="Freeform 41"/>
            <p:cNvSpPr/>
            <p:nvPr/>
          </p:nvSpPr>
          <p:spPr>
            <a:xfrm>
              <a:off x="939" y="1062"/>
              <a:ext cx="24" cy="46"/>
            </a:xfrm>
            <a:custGeom>
              <a:avLst/>
              <a:gdLst>
                <a:gd name="txL" fmla="*/ 0 w 2"/>
                <a:gd name="txT" fmla="*/ 0 h 4"/>
                <a:gd name="txR" fmla="*/ 2 w 2"/>
                <a:gd name="txB" fmla="*/ 4 h 4"/>
              </a:gdLst>
              <a:ahLst/>
              <a:cxnLst>
                <a:cxn ang="0">
                  <a:pos x="859962598" y="1223498217"/>
                </a:cxn>
                <a:cxn ang="0">
                  <a:pos x="859962598" y="904305473"/>
                </a:cxn>
                <a:cxn ang="0">
                  <a:pos x="0" y="0"/>
                </a:cxn>
              </a:cxnLst>
              <a:rect l="txL" t="txT" r="txR" b="txB"/>
              <a:pathLst>
                <a:path w="2" h="4">
                  <a:moveTo>
                    <a:pt x="2" y="4"/>
                  </a:moveTo>
                  <a:lnTo>
                    <a:pt x="2" y="3"/>
                  </a:lnTo>
                  <a:lnTo>
                    <a:pt x="0" y="0"/>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662" name="Line 42"/>
            <p:cNvSpPr/>
            <p:nvPr/>
          </p:nvSpPr>
          <p:spPr>
            <a:xfrm flipH="1" flipV="1">
              <a:off x="890" y="962"/>
              <a:ext cx="37" cy="44"/>
            </a:xfrm>
            <a:prstGeom prst="line">
              <a:avLst/>
            </a:prstGeom>
            <a:ln w="20638" cap="flat" cmpd="sng">
              <a:solidFill>
                <a:srgbClr val="0000FF"/>
              </a:solidFill>
              <a:prstDash val="solid"/>
              <a:headEnd type="none" w="med" len="med"/>
              <a:tailEnd type="none" w="med" len="med"/>
            </a:ln>
          </p:spPr>
        </p:sp>
        <p:sp>
          <p:nvSpPr>
            <p:cNvPr id="154663" name="Line 43"/>
            <p:cNvSpPr/>
            <p:nvPr/>
          </p:nvSpPr>
          <p:spPr>
            <a:xfrm flipH="1" flipV="1">
              <a:off x="829" y="872"/>
              <a:ext cx="37" cy="46"/>
            </a:xfrm>
            <a:prstGeom prst="line">
              <a:avLst/>
            </a:prstGeom>
            <a:ln w="20638" cap="flat" cmpd="sng">
              <a:solidFill>
                <a:srgbClr val="0000FF"/>
              </a:solidFill>
              <a:prstDash val="solid"/>
              <a:headEnd type="none" w="med" len="med"/>
              <a:tailEnd type="none" w="med" len="med"/>
            </a:ln>
          </p:spPr>
        </p:sp>
        <p:sp>
          <p:nvSpPr>
            <p:cNvPr id="154664" name="Freeform 44"/>
            <p:cNvSpPr/>
            <p:nvPr/>
          </p:nvSpPr>
          <p:spPr>
            <a:xfrm>
              <a:off x="768" y="795"/>
              <a:ext cx="37" cy="33"/>
            </a:xfrm>
            <a:custGeom>
              <a:avLst/>
              <a:gdLst>
                <a:gd name="txL" fmla="*/ 0 w 3"/>
                <a:gd name="txT" fmla="*/ 0 h 3"/>
                <a:gd name="txR" fmla="*/ 3 w 3"/>
                <a:gd name="txB" fmla="*/ 3 h 3"/>
              </a:gdLst>
              <a:ahLst/>
              <a:cxnLst>
                <a:cxn ang="0">
                  <a:pos x="1604905570" y="643076164"/>
                </a:cxn>
                <a:cxn ang="0">
                  <a:pos x="1084097287" y="428717736"/>
                </a:cxn>
                <a:cxn ang="0">
                  <a:pos x="0" y="0"/>
                </a:cxn>
              </a:cxnLst>
              <a:rect l="txL" t="txT" r="txR" b="txB"/>
              <a:pathLst>
                <a:path w="3" h="3">
                  <a:moveTo>
                    <a:pt x="3" y="3"/>
                  </a:moveTo>
                  <a:lnTo>
                    <a:pt x="2" y="2"/>
                  </a:lnTo>
                  <a:lnTo>
                    <a:pt x="0" y="0"/>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665" name="Line 45"/>
            <p:cNvSpPr/>
            <p:nvPr/>
          </p:nvSpPr>
          <p:spPr>
            <a:xfrm flipH="1" flipV="1">
              <a:off x="695" y="727"/>
              <a:ext cx="37" cy="34"/>
            </a:xfrm>
            <a:prstGeom prst="line">
              <a:avLst/>
            </a:prstGeom>
            <a:ln w="20638" cap="flat" cmpd="sng">
              <a:solidFill>
                <a:srgbClr val="0000FF"/>
              </a:solidFill>
              <a:prstDash val="solid"/>
              <a:headEnd type="none" w="med" len="med"/>
              <a:tailEnd type="none" w="med" len="med"/>
            </a:ln>
          </p:spPr>
        </p:sp>
        <p:sp>
          <p:nvSpPr>
            <p:cNvPr id="154666" name="Line 46"/>
            <p:cNvSpPr/>
            <p:nvPr/>
          </p:nvSpPr>
          <p:spPr>
            <a:xfrm flipH="1" flipV="1">
              <a:off x="598" y="672"/>
              <a:ext cx="49" cy="21"/>
            </a:xfrm>
            <a:prstGeom prst="line">
              <a:avLst/>
            </a:prstGeom>
            <a:ln w="20638" cap="flat" cmpd="sng">
              <a:solidFill>
                <a:srgbClr val="0000FF"/>
              </a:solidFill>
              <a:prstDash val="solid"/>
              <a:headEnd type="none" w="med" len="med"/>
              <a:tailEnd type="none" w="med" len="med"/>
            </a:ln>
          </p:spPr>
        </p:sp>
        <p:sp>
          <p:nvSpPr>
            <p:cNvPr id="154667" name="Line 47"/>
            <p:cNvSpPr/>
            <p:nvPr/>
          </p:nvSpPr>
          <p:spPr>
            <a:xfrm flipH="1" flipV="1">
              <a:off x="488" y="638"/>
              <a:ext cx="62" cy="11"/>
            </a:xfrm>
            <a:prstGeom prst="line">
              <a:avLst/>
            </a:prstGeom>
            <a:ln w="20638" cap="flat" cmpd="sng">
              <a:solidFill>
                <a:srgbClr val="0000FF"/>
              </a:solidFill>
              <a:prstDash val="solid"/>
              <a:headEnd type="none" w="med" len="med"/>
              <a:tailEnd type="none" w="med" len="med"/>
            </a:ln>
          </p:spPr>
        </p:sp>
        <p:sp>
          <p:nvSpPr>
            <p:cNvPr id="154668" name="Line 48"/>
            <p:cNvSpPr/>
            <p:nvPr/>
          </p:nvSpPr>
          <p:spPr>
            <a:xfrm flipH="1" flipV="1">
              <a:off x="391" y="615"/>
              <a:ext cx="36" cy="11"/>
            </a:xfrm>
            <a:prstGeom prst="line">
              <a:avLst/>
            </a:prstGeom>
            <a:ln w="20638" cap="flat" cmpd="sng">
              <a:solidFill>
                <a:srgbClr val="0000FF"/>
              </a:solidFill>
              <a:prstDash val="solid"/>
              <a:headEnd type="none" w="med" len="med"/>
              <a:tailEnd type="none" w="med" len="med"/>
            </a:ln>
          </p:spPr>
        </p:sp>
        <p:sp>
          <p:nvSpPr>
            <p:cNvPr id="154669" name="Line 49"/>
            <p:cNvSpPr/>
            <p:nvPr/>
          </p:nvSpPr>
          <p:spPr>
            <a:xfrm flipV="1">
              <a:off x="1863" y="2383"/>
              <a:ext cx="1" cy="56"/>
            </a:xfrm>
            <a:prstGeom prst="line">
              <a:avLst/>
            </a:prstGeom>
            <a:ln w="20638" cap="flat" cmpd="sng">
              <a:solidFill>
                <a:srgbClr val="0000FF"/>
              </a:solidFill>
              <a:prstDash val="solid"/>
              <a:headEnd type="none" w="med" len="med"/>
              <a:tailEnd type="none" w="med" len="med"/>
            </a:ln>
          </p:spPr>
        </p:sp>
        <p:sp>
          <p:nvSpPr>
            <p:cNvPr id="154670" name="Line 50"/>
            <p:cNvSpPr/>
            <p:nvPr/>
          </p:nvSpPr>
          <p:spPr>
            <a:xfrm flipH="1" flipV="1">
              <a:off x="1851" y="2271"/>
              <a:ext cx="12" cy="56"/>
            </a:xfrm>
            <a:prstGeom prst="line">
              <a:avLst/>
            </a:prstGeom>
            <a:ln w="20638" cap="flat" cmpd="sng">
              <a:solidFill>
                <a:srgbClr val="0000FF"/>
              </a:solidFill>
              <a:prstDash val="solid"/>
              <a:headEnd type="none" w="med" len="med"/>
              <a:tailEnd type="none" w="med" len="med"/>
            </a:ln>
          </p:spPr>
        </p:sp>
        <p:sp>
          <p:nvSpPr>
            <p:cNvPr id="154671" name="Freeform 51"/>
            <p:cNvSpPr/>
            <p:nvPr/>
          </p:nvSpPr>
          <p:spPr>
            <a:xfrm>
              <a:off x="1851" y="2159"/>
              <a:ext cx="1" cy="55"/>
            </a:xfrm>
            <a:custGeom>
              <a:avLst/>
              <a:gdLst>
                <a:gd name="txL" fmla="*/ 0 w 1"/>
                <a:gd name="txT" fmla="*/ 0 h 5"/>
                <a:gd name="txR" fmla="*/ 1 w 1"/>
                <a:gd name="txB" fmla="*/ 5 h 5"/>
              </a:gdLst>
              <a:ahLst/>
              <a:cxnLst>
                <a:cxn ang="0">
                  <a:pos x="0" y="1071793479"/>
                </a:cxn>
                <a:cxn ang="0">
                  <a:pos x="0" y="214358854"/>
                </a:cxn>
                <a:cxn ang="0">
                  <a:pos x="0" y="0"/>
                </a:cxn>
              </a:cxnLst>
              <a:rect l="txL" t="txT" r="txR" b="txB"/>
              <a:pathLst>
                <a:path w="1" h="5">
                  <a:moveTo>
                    <a:pt x="0" y="5"/>
                  </a:moveTo>
                  <a:lnTo>
                    <a:pt x="0" y="1"/>
                  </a:lnTo>
                  <a:lnTo>
                    <a:pt x="0" y="0"/>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672" name="Line 52"/>
            <p:cNvSpPr/>
            <p:nvPr/>
          </p:nvSpPr>
          <p:spPr>
            <a:xfrm flipV="1">
              <a:off x="1839" y="2047"/>
              <a:ext cx="1" cy="56"/>
            </a:xfrm>
            <a:prstGeom prst="line">
              <a:avLst/>
            </a:prstGeom>
            <a:ln w="20638" cap="flat" cmpd="sng">
              <a:solidFill>
                <a:srgbClr val="0000FF"/>
              </a:solidFill>
              <a:prstDash val="solid"/>
              <a:headEnd type="none" w="med" len="med"/>
              <a:tailEnd type="none" w="med" len="med"/>
            </a:ln>
          </p:spPr>
        </p:sp>
        <p:sp>
          <p:nvSpPr>
            <p:cNvPr id="154673" name="Line 53"/>
            <p:cNvSpPr/>
            <p:nvPr/>
          </p:nvSpPr>
          <p:spPr>
            <a:xfrm flipH="1" flipV="1">
              <a:off x="1826" y="1935"/>
              <a:ext cx="13" cy="56"/>
            </a:xfrm>
            <a:prstGeom prst="line">
              <a:avLst/>
            </a:prstGeom>
            <a:ln w="20638" cap="flat" cmpd="sng">
              <a:solidFill>
                <a:srgbClr val="0000FF"/>
              </a:solidFill>
              <a:prstDash val="solid"/>
              <a:headEnd type="none" w="med" len="med"/>
              <a:tailEnd type="none" w="med" len="med"/>
            </a:ln>
          </p:spPr>
        </p:sp>
        <p:sp>
          <p:nvSpPr>
            <p:cNvPr id="154674" name="Line 54"/>
            <p:cNvSpPr/>
            <p:nvPr/>
          </p:nvSpPr>
          <p:spPr>
            <a:xfrm flipV="1">
              <a:off x="1814" y="1824"/>
              <a:ext cx="1" cy="56"/>
            </a:xfrm>
            <a:prstGeom prst="line">
              <a:avLst/>
            </a:prstGeom>
            <a:ln w="20638" cap="flat" cmpd="sng">
              <a:solidFill>
                <a:srgbClr val="0000FF"/>
              </a:solidFill>
              <a:prstDash val="solid"/>
              <a:headEnd type="none" w="med" len="med"/>
              <a:tailEnd type="none" w="med" len="med"/>
            </a:ln>
          </p:spPr>
        </p:sp>
        <p:sp>
          <p:nvSpPr>
            <p:cNvPr id="154675" name="Line 55"/>
            <p:cNvSpPr/>
            <p:nvPr/>
          </p:nvSpPr>
          <p:spPr>
            <a:xfrm flipH="1" flipV="1">
              <a:off x="1790" y="1711"/>
              <a:ext cx="12" cy="56"/>
            </a:xfrm>
            <a:prstGeom prst="line">
              <a:avLst/>
            </a:prstGeom>
            <a:ln w="20638" cap="flat" cmpd="sng">
              <a:solidFill>
                <a:srgbClr val="0000FF"/>
              </a:solidFill>
              <a:prstDash val="solid"/>
              <a:headEnd type="none" w="med" len="med"/>
              <a:tailEnd type="none" w="med" len="med"/>
            </a:ln>
          </p:spPr>
        </p:sp>
        <p:sp>
          <p:nvSpPr>
            <p:cNvPr id="154676" name="Line 56"/>
            <p:cNvSpPr/>
            <p:nvPr/>
          </p:nvSpPr>
          <p:spPr>
            <a:xfrm flipH="1" flipV="1">
              <a:off x="1790" y="1711"/>
              <a:ext cx="12" cy="56"/>
            </a:xfrm>
            <a:prstGeom prst="line">
              <a:avLst/>
            </a:prstGeom>
            <a:ln w="20638" cap="flat" cmpd="sng">
              <a:solidFill>
                <a:srgbClr val="0000FF"/>
              </a:solidFill>
              <a:prstDash val="solid"/>
              <a:headEnd type="none" w="med" len="med"/>
              <a:tailEnd type="none" w="med" len="med"/>
            </a:ln>
          </p:spPr>
        </p:sp>
        <p:sp>
          <p:nvSpPr>
            <p:cNvPr id="154677" name="Line 57"/>
            <p:cNvSpPr/>
            <p:nvPr/>
          </p:nvSpPr>
          <p:spPr>
            <a:xfrm flipH="1" flipV="1">
              <a:off x="1766" y="1600"/>
              <a:ext cx="12" cy="55"/>
            </a:xfrm>
            <a:prstGeom prst="line">
              <a:avLst/>
            </a:prstGeom>
            <a:ln w="20638" cap="flat" cmpd="sng">
              <a:solidFill>
                <a:srgbClr val="0000FF"/>
              </a:solidFill>
              <a:prstDash val="solid"/>
              <a:headEnd type="none" w="med" len="med"/>
              <a:tailEnd type="none" w="med" len="med"/>
            </a:ln>
          </p:spPr>
        </p:sp>
        <p:sp>
          <p:nvSpPr>
            <p:cNvPr id="154678" name="Freeform 58"/>
            <p:cNvSpPr/>
            <p:nvPr/>
          </p:nvSpPr>
          <p:spPr>
            <a:xfrm>
              <a:off x="1729" y="1499"/>
              <a:ext cx="25" cy="45"/>
            </a:xfrm>
            <a:custGeom>
              <a:avLst/>
              <a:gdLst>
                <a:gd name="txL" fmla="*/ 0 w 2"/>
                <a:gd name="txT" fmla="*/ 0 h 4"/>
                <a:gd name="txR" fmla="*/ 2 w 2"/>
                <a:gd name="txB" fmla="*/ 4 h 4"/>
              </a:gdLst>
              <a:ahLst/>
              <a:cxnLst>
                <a:cxn ang="0">
                  <a:pos x="1190183832" y="1025716191"/>
                </a:cxn>
                <a:cxn ang="0">
                  <a:pos x="617968305" y="525103130"/>
                </a:cxn>
                <a:cxn ang="0">
                  <a:pos x="0" y="0"/>
                </a:cxn>
              </a:cxnLst>
              <a:rect l="txL" t="txT" r="txR" b="txB"/>
              <a:pathLst>
                <a:path w="2" h="4">
                  <a:moveTo>
                    <a:pt x="2" y="4"/>
                  </a:moveTo>
                  <a:lnTo>
                    <a:pt x="1" y="2"/>
                  </a:lnTo>
                  <a:lnTo>
                    <a:pt x="0" y="0"/>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679" name="Line 59"/>
            <p:cNvSpPr/>
            <p:nvPr/>
          </p:nvSpPr>
          <p:spPr>
            <a:xfrm flipH="1" flipV="1">
              <a:off x="1693" y="1387"/>
              <a:ext cx="12" cy="56"/>
            </a:xfrm>
            <a:prstGeom prst="line">
              <a:avLst/>
            </a:prstGeom>
            <a:ln w="20638" cap="flat" cmpd="sng">
              <a:solidFill>
                <a:srgbClr val="0000FF"/>
              </a:solidFill>
              <a:prstDash val="solid"/>
              <a:headEnd type="none" w="med" len="med"/>
              <a:tailEnd type="none" w="med" len="med"/>
            </a:ln>
          </p:spPr>
        </p:sp>
        <p:sp>
          <p:nvSpPr>
            <p:cNvPr id="154680" name="Line 60"/>
            <p:cNvSpPr/>
            <p:nvPr/>
          </p:nvSpPr>
          <p:spPr>
            <a:xfrm flipH="1" flipV="1">
              <a:off x="1645" y="1298"/>
              <a:ext cx="24" cy="44"/>
            </a:xfrm>
            <a:prstGeom prst="line">
              <a:avLst/>
            </a:prstGeom>
            <a:ln w="20638" cap="flat" cmpd="sng">
              <a:solidFill>
                <a:srgbClr val="0000FF"/>
              </a:solidFill>
              <a:prstDash val="solid"/>
              <a:headEnd type="none" w="med" len="med"/>
              <a:tailEnd type="none" w="med" len="med"/>
            </a:ln>
          </p:spPr>
        </p:sp>
        <p:sp>
          <p:nvSpPr>
            <p:cNvPr id="154681" name="Line 61"/>
            <p:cNvSpPr/>
            <p:nvPr/>
          </p:nvSpPr>
          <p:spPr>
            <a:xfrm flipH="1" flipV="1">
              <a:off x="1584" y="1208"/>
              <a:ext cx="36" cy="44"/>
            </a:xfrm>
            <a:prstGeom prst="line">
              <a:avLst/>
            </a:prstGeom>
            <a:ln w="20638" cap="flat" cmpd="sng">
              <a:solidFill>
                <a:srgbClr val="0000FF"/>
              </a:solidFill>
              <a:prstDash val="solid"/>
              <a:headEnd type="none" w="med" len="med"/>
              <a:tailEnd type="none" w="med" len="med"/>
            </a:ln>
          </p:spPr>
        </p:sp>
        <p:sp>
          <p:nvSpPr>
            <p:cNvPr id="154682" name="Line 62"/>
            <p:cNvSpPr/>
            <p:nvPr/>
          </p:nvSpPr>
          <p:spPr>
            <a:xfrm flipH="1" flipV="1">
              <a:off x="1510" y="1129"/>
              <a:ext cx="50" cy="34"/>
            </a:xfrm>
            <a:prstGeom prst="line">
              <a:avLst/>
            </a:prstGeom>
            <a:ln w="20638" cap="flat" cmpd="sng">
              <a:solidFill>
                <a:srgbClr val="0000FF"/>
              </a:solidFill>
              <a:prstDash val="solid"/>
              <a:headEnd type="none" w="med" len="med"/>
              <a:tailEnd type="none" w="med" len="med"/>
            </a:ln>
          </p:spPr>
        </p:sp>
        <p:sp>
          <p:nvSpPr>
            <p:cNvPr id="154683" name="Freeform 63"/>
            <p:cNvSpPr/>
            <p:nvPr/>
          </p:nvSpPr>
          <p:spPr>
            <a:xfrm>
              <a:off x="1413" y="1096"/>
              <a:ext cx="49" cy="12"/>
            </a:xfrm>
            <a:custGeom>
              <a:avLst/>
              <a:gdLst>
                <a:gd name="txL" fmla="*/ 0 w 4"/>
                <a:gd name="txT" fmla="*/ 0 h 1"/>
                <a:gd name="txR" fmla="*/ 4 w 4"/>
                <a:gd name="txB" fmla="*/ 1 h 1"/>
              </a:gdLst>
              <a:ahLst/>
              <a:cxnLst>
                <a:cxn ang="0">
                  <a:pos x="2027517897" y="429981299"/>
                </a:cxn>
                <a:cxn ang="0">
                  <a:pos x="496807431" y="0"/>
                </a:cxn>
                <a:cxn ang="0">
                  <a:pos x="0" y="429981299"/>
                </a:cxn>
              </a:cxnLst>
              <a:rect l="txL" t="txT" r="txR" b="txB"/>
              <a:pathLst>
                <a:path w="4" h="1">
                  <a:moveTo>
                    <a:pt x="4" y="1"/>
                  </a:moveTo>
                  <a:lnTo>
                    <a:pt x="1" y="0"/>
                  </a:lnTo>
                  <a:lnTo>
                    <a:pt x="0" y="1"/>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684" name="Line 64"/>
            <p:cNvSpPr/>
            <p:nvPr/>
          </p:nvSpPr>
          <p:spPr>
            <a:xfrm flipH="1">
              <a:off x="1328" y="1129"/>
              <a:ext cx="37" cy="34"/>
            </a:xfrm>
            <a:prstGeom prst="line">
              <a:avLst/>
            </a:prstGeom>
            <a:ln w="20638" cap="flat" cmpd="sng">
              <a:solidFill>
                <a:srgbClr val="0000FF"/>
              </a:solidFill>
              <a:prstDash val="solid"/>
              <a:headEnd type="none" w="med" len="med"/>
              <a:tailEnd type="none" w="med" len="med"/>
            </a:ln>
          </p:spPr>
        </p:sp>
        <p:sp>
          <p:nvSpPr>
            <p:cNvPr id="154685" name="Line 65"/>
            <p:cNvSpPr/>
            <p:nvPr/>
          </p:nvSpPr>
          <p:spPr>
            <a:xfrm flipH="1">
              <a:off x="1267" y="1208"/>
              <a:ext cx="25" cy="44"/>
            </a:xfrm>
            <a:prstGeom prst="line">
              <a:avLst/>
            </a:prstGeom>
            <a:ln w="20638" cap="flat" cmpd="sng">
              <a:solidFill>
                <a:srgbClr val="0000FF"/>
              </a:solidFill>
              <a:prstDash val="solid"/>
              <a:headEnd type="none" w="med" len="med"/>
              <a:tailEnd type="none" w="med" len="med"/>
            </a:ln>
          </p:spPr>
        </p:sp>
        <p:sp>
          <p:nvSpPr>
            <p:cNvPr id="154686" name="Line 66"/>
            <p:cNvSpPr/>
            <p:nvPr/>
          </p:nvSpPr>
          <p:spPr>
            <a:xfrm flipH="1">
              <a:off x="1219" y="1298"/>
              <a:ext cx="24" cy="44"/>
            </a:xfrm>
            <a:prstGeom prst="line">
              <a:avLst/>
            </a:prstGeom>
            <a:ln w="20638" cap="flat" cmpd="sng">
              <a:solidFill>
                <a:srgbClr val="0000FF"/>
              </a:solidFill>
              <a:prstDash val="solid"/>
              <a:headEnd type="none" w="med" len="med"/>
              <a:tailEnd type="none" w="med" len="med"/>
            </a:ln>
          </p:spPr>
        </p:sp>
        <p:sp>
          <p:nvSpPr>
            <p:cNvPr id="154687" name="Freeform 67"/>
            <p:cNvSpPr/>
            <p:nvPr/>
          </p:nvSpPr>
          <p:spPr>
            <a:xfrm>
              <a:off x="1194" y="1398"/>
              <a:ext cx="13" cy="56"/>
            </a:xfrm>
            <a:custGeom>
              <a:avLst/>
              <a:gdLst>
                <a:gd name="txL" fmla="*/ 0 w 1"/>
                <a:gd name="txT" fmla="*/ 0 h 5"/>
                <a:gd name="txR" fmla="*/ 1 w 1"/>
                <a:gd name="txB" fmla="*/ 5 h 5"/>
              </a:gdLst>
              <a:ahLst/>
              <a:cxnLst>
                <a:cxn ang="0">
                  <a:pos x="815730059" y="0"/>
                </a:cxn>
                <a:cxn ang="0">
                  <a:pos x="0" y="751984200"/>
                </a:cxn>
                <a:cxn ang="0">
                  <a:pos x="0" y="1237508494"/>
                </a:cxn>
              </a:cxnLst>
              <a:rect l="txL" t="txT" r="txR" b="txB"/>
              <a:pathLst>
                <a:path w="1" h="5">
                  <a:moveTo>
                    <a:pt x="1" y="0"/>
                  </a:moveTo>
                  <a:lnTo>
                    <a:pt x="0" y="3"/>
                  </a:lnTo>
                  <a:lnTo>
                    <a:pt x="0" y="5"/>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688" name="Line 68"/>
            <p:cNvSpPr/>
            <p:nvPr/>
          </p:nvSpPr>
          <p:spPr>
            <a:xfrm flipH="1">
              <a:off x="1169" y="1510"/>
              <a:ext cx="13" cy="56"/>
            </a:xfrm>
            <a:prstGeom prst="line">
              <a:avLst/>
            </a:prstGeom>
            <a:ln w="20638" cap="flat" cmpd="sng">
              <a:solidFill>
                <a:srgbClr val="0000FF"/>
              </a:solidFill>
              <a:prstDash val="solid"/>
              <a:headEnd type="none" w="med" len="med"/>
              <a:tailEnd type="none" w="med" len="med"/>
            </a:ln>
          </p:spPr>
        </p:sp>
        <p:sp>
          <p:nvSpPr>
            <p:cNvPr id="154689" name="Line 69"/>
            <p:cNvSpPr/>
            <p:nvPr/>
          </p:nvSpPr>
          <p:spPr>
            <a:xfrm flipH="1">
              <a:off x="1145" y="1622"/>
              <a:ext cx="12" cy="56"/>
            </a:xfrm>
            <a:prstGeom prst="line">
              <a:avLst/>
            </a:prstGeom>
            <a:ln w="20638" cap="flat" cmpd="sng">
              <a:solidFill>
                <a:srgbClr val="0000FF"/>
              </a:solidFill>
              <a:prstDash val="solid"/>
              <a:headEnd type="none" w="med" len="med"/>
              <a:tailEnd type="none" w="med" len="med"/>
            </a:ln>
          </p:spPr>
        </p:sp>
        <p:sp>
          <p:nvSpPr>
            <p:cNvPr id="154690" name="Line 70"/>
            <p:cNvSpPr/>
            <p:nvPr/>
          </p:nvSpPr>
          <p:spPr>
            <a:xfrm flipH="1">
              <a:off x="1133" y="1734"/>
              <a:ext cx="12" cy="56"/>
            </a:xfrm>
            <a:prstGeom prst="line">
              <a:avLst/>
            </a:prstGeom>
            <a:ln w="20638" cap="flat" cmpd="sng">
              <a:solidFill>
                <a:srgbClr val="0000FF"/>
              </a:solidFill>
              <a:prstDash val="solid"/>
              <a:headEnd type="none" w="med" len="med"/>
              <a:tailEnd type="none" w="med" len="med"/>
            </a:ln>
          </p:spPr>
        </p:sp>
        <p:sp>
          <p:nvSpPr>
            <p:cNvPr id="154691" name="Line 71"/>
            <p:cNvSpPr/>
            <p:nvPr/>
          </p:nvSpPr>
          <p:spPr>
            <a:xfrm>
              <a:off x="1133" y="1845"/>
              <a:ext cx="1" cy="56"/>
            </a:xfrm>
            <a:prstGeom prst="line">
              <a:avLst/>
            </a:prstGeom>
            <a:ln w="20638" cap="flat" cmpd="sng">
              <a:solidFill>
                <a:srgbClr val="0000FF"/>
              </a:solidFill>
              <a:prstDash val="solid"/>
              <a:headEnd type="none" w="med" len="med"/>
              <a:tailEnd type="none" w="med" len="med"/>
            </a:ln>
          </p:spPr>
        </p:sp>
        <p:sp>
          <p:nvSpPr>
            <p:cNvPr id="154692" name="Line 72"/>
            <p:cNvSpPr/>
            <p:nvPr/>
          </p:nvSpPr>
          <p:spPr>
            <a:xfrm>
              <a:off x="1121" y="1957"/>
              <a:ext cx="1" cy="57"/>
            </a:xfrm>
            <a:prstGeom prst="line">
              <a:avLst/>
            </a:prstGeom>
            <a:ln w="20638" cap="flat" cmpd="sng">
              <a:solidFill>
                <a:srgbClr val="0000FF"/>
              </a:solidFill>
              <a:prstDash val="solid"/>
              <a:headEnd type="none" w="med" len="med"/>
              <a:tailEnd type="none" w="med" len="med"/>
            </a:ln>
          </p:spPr>
        </p:sp>
        <p:sp>
          <p:nvSpPr>
            <p:cNvPr id="154693" name="Freeform 73"/>
            <p:cNvSpPr/>
            <p:nvPr/>
          </p:nvSpPr>
          <p:spPr>
            <a:xfrm>
              <a:off x="1109" y="2070"/>
              <a:ext cx="1" cy="55"/>
            </a:xfrm>
            <a:custGeom>
              <a:avLst/>
              <a:gdLst>
                <a:gd name="txL" fmla="*/ 0 w 1"/>
                <a:gd name="txT" fmla="*/ 0 h 5"/>
                <a:gd name="txR" fmla="*/ 1 w 1"/>
                <a:gd name="txB" fmla="*/ 5 h 5"/>
              </a:gdLst>
              <a:ahLst/>
              <a:cxnLst>
                <a:cxn ang="0">
                  <a:pos x="0" y="0"/>
                </a:cxn>
                <a:cxn ang="0">
                  <a:pos x="0" y="857435417"/>
                </a:cxn>
                <a:cxn ang="0">
                  <a:pos x="0" y="1071793479"/>
                </a:cxn>
              </a:cxnLst>
              <a:rect l="txL" t="txT" r="txR" b="txB"/>
              <a:pathLst>
                <a:path w="1" h="5">
                  <a:moveTo>
                    <a:pt x="0" y="0"/>
                  </a:moveTo>
                  <a:lnTo>
                    <a:pt x="0" y="4"/>
                  </a:lnTo>
                  <a:lnTo>
                    <a:pt x="0" y="5"/>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694" name="Line 74"/>
            <p:cNvSpPr/>
            <p:nvPr/>
          </p:nvSpPr>
          <p:spPr>
            <a:xfrm>
              <a:off x="1109" y="2181"/>
              <a:ext cx="1" cy="56"/>
            </a:xfrm>
            <a:prstGeom prst="line">
              <a:avLst/>
            </a:prstGeom>
            <a:ln w="20638" cap="flat" cmpd="sng">
              <a:solidFill>
                <a:srgbClr val="0000FF"/>
              </a:solidFill>
              <a:prstDash val="solid"/>
              <a:headEnd type="none" w="med" len="med"/>
              <a:tailEnd type="none" w="med" len="med"/>
            </a:ln>
          </p:spPr>
        </p:sp>
        <p:sp>
          <p:nvSpPr>
            <p:cNvPr id="154695" name="Line 75"/>
            <p:cNvSpPr/>
            <p:nvPr/>
          </p:nvSpPr>
          <p:spPr>
            <a:xfrm>
              <a:off x="1109" y="2293"/>
              <a:ext cx="1" cy="56"/>
            </a:xfrm>
            <a:prstGeom prst="line">
              <a:avLst/>
            </a:prstGeom>
            <a:ln w="20638" cap="flat" cmpd="sng">
              <a:solidFill>
                <a:srgbClr val="0000FF"/>
              </a:solidFill>
              <a:prstDash val="solid"/>
              <a:headEnd type="none" w="med" len="med"/>
              <a:tailEnd type="none" w="med" len="med"/>
            </a:ln>
          </p:spPr>
        </p:sp>
        <p:sp>
          <p:nvSpPr>
            <p:cNvPr id="154696" name="Line 76"/>
            <p:cNvSpPr/>
            <p:nvPr/>
          </p:nvSpPr>
          <p:spPr>
            <a:xfrm>
              <a:off x="1109" y="2405"/>
              <a:ext cx="1" cy="34"/>
            </a:xfrm>
            <a:prstGeom prst="line">
              <a:avLst/>
            </a:prstGeom>
            <a:ln w="20638" cap="flat" cmpd="sng">
              <a:solidFill>
                <a:srgbClr val="0000FF"/>
              </a:solidFill>
              <a:prstDash val="solid"/>
              <a:headEnd type="none" w="med" len="med"/>
              <a:tailEnd type="none" w="med" len="med"/>
            </a:ln>
          </p:spPr>
        </p:sp>
        <p:sp>
          <p:nvSpPr>
            <p:cNvPr id="154697" name="Line 77"/>
            <p:cNvSpPr/>
            <p:nvPr/>
          </p:nvSpPr>
          <p:spPr>
            <a:xfrm flipV="1">
              <a:off x="2606" y="2383"/>
              <a:ext cx="0" cy="56"/>
            </a:xfrm>
            <a:prstGeom prst="line">
              <a:avLst/>
            </a:prstGeom>
            <a:ln w="20638" cap="flat" cmpd="sng">
              <a:solidFill>
                <a:srgbClr val="0000FF"/>
              </a:solidFill>
              <a:prstDash val="solid"/>
              <a:headEnd type="none" w="med" len="med"/>
              <a:tailEnd type="none" w="med" len="med"/>
            </a:ln>
          </p:spPr>
        </p:sp>
        <p:sp>
          <p:nvSpPr>
            <p:cNvPr id="154698" name="Line 78"/>
            <p:cNvSpPr/>
            <p:nvPr/>
          </p:nvSpPr>
          <p:spPr>
            <a:xfrm flipH="1" flipV="1">
              <a:off x="2594" y="2271"/>
              <a:ext cx="12" cy="56"/>
            </a:xfrm>
            <a:prstGeom prst="line">
              <a:avLst/>
            </a:prstGeom>
            <a:ln w="20638" cap="flat" cmpd="sng">
              <a:solidFill>
                <a:srgbClr val="0000FF"/>
              </a:solidFill>
              <a:prstDash val="solid"/>
              <a:headEnd type="none" w="med" len="med"/>
              <a:tailEnd type="none" w="med" len="med"/>
            </a:ln>
          </p:spPr>
        </p:sp>
        <p:sp>
          <p:nvSpPr>
            <p:cNvPr id="154699" name="Freeform 79"/>
            <p:cNvSpPr/>
            <p:nvPr/>
          </p:nvSpPr>
          <p:spPr>
            <a:xfrm>
              <a:off x="2594" y="2159"/>
              <a:ext cx="0" cy="55"/>
            </a:xfrm>
            <a:custGeom>
              <a:avLst/>
              <a:gdLst>
                <a:gd name="txL" fmla="*/ 0 w 1"/>
                <a:gd name="txT" fmla="*/ 0 h 5"/>
                <a:gd name="txR" fmla="*/ 0 w 1"/>
                <a:gd name="txB" fmla="*/ 5 h 5"/>
              </a:gdLst>
              <a:ahLst/>
              <a:cxnLst>
                <a:cxn ang="0">
                  <a:pos x="0" y="1071793479"/>
                </a:cxn>
                <a:cxn ang="0">
                  <a:pos x="0" y="643076123"/>
                </a:cxn>
                <a:cxn ang="0">
                  <a:pos x="0" y="0"/>
                </a:cxn>
              </a:cxnLst>
              <a:rect l="txL" t="txT" r="txR" b="txB"/>
              <a:pathLst>
                <a:path w="1" h="5">
                  <a:moveTo>
                    <a:pt x="0" y="5"/>
                  </a:moveTo>
                  <a:lnTo>
                    <a:pt x="0" y="3"/>
                  </a:lnTo>
                  <a:lnTo>
                    <a:pt x="0" y="0"/>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00" name="Line 80"/>
            <p:cNvSpPr/>
            <p:nvPr/>
          </p:nvSpPr>
          <p:spPr>
            <a:xfrm flipV="1">
              <a:off x="2581" y="2047"/>
              <a:ext cx="1" cy="56"/>
            </a:xfrm>
            <a:prstGeom prst="line">
              <a:avLst/>
            </a:prstGeom>
            <a:ln w="20638" cap="flat" cmpd="sng">
              <a:solidFill>
                <a:srgbClr val="0000FF"/>
              </a:solidFill>
              <a:prstDash val="solid"/>
              <a:headEnd type="none" w="med" len="med"/>
              <a:tailEnd type="none" w="med" len="med"/>
            </a:ln>
          </p:spPr>
        </p:sp>
        <p:sp>
          <p:nvSpPr>
            <p:cNvPr id="154701" name="Freeform 81"/>
            <p:cNvSpPr/>
            <p:nvPr/>
          </p:nvSpPr>
          <p:spPr>
            <a:xfrm>
              <a:off x="2568" y="1935"/>
              <a:ext cx="1" cy="56"/>
            </a:xfrm>
            <a:custGeom>
              <a:avLst/>
              <a:gdLst>
                <a:gd name="txL" fmla="*/ 0 w 1"/>
                <a:gd name="txT" fmla="*/ 0 h 5"/>
                <a:gd name="txR" fmla="*/ 1 w 1"/>
                <a:gd name="txB" fmla="*/ 5 h 5"/>
              </a:gdLst>
              <a:ahLst/>
              <a:cxnLst>
                <a:cxn ang="0">
                  <a:pos x="0" y="1237508494"/>
                </a:cxn>
                <a:cxn ang="0">
                  <a:pos x="0" y="751984200"/>
                </a:cxn>
                <a:cxn ang="0">
                  <a:pos x="0" y="0"/>
                </a:cxn>
              </a:cxnLst>
              <a:rect l="txL" t="txT" r="txR" b="txB"/>
              <a:pathLst>
                <a:path w="1" h="5">
                  <a:moveTo>
                    <a:pt x="0" y="5"/>
                  </a:moveTo>
                  <a:lnTo>
                    <a:pt x="0" y="3"/>
                  </a:lnTo>
                  <a:lnTo>
                    <a:pt x="0" y="0"/>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02" name="Line 82"/>
            <p:cNvSpPr/>
            <p:nvPr/>
          </p:nvSpPr>
          <p:spPr>
            <a:xfrm flipH="1" flipV="1">
              <a:off x="2544" y="1824"/>
              <a:ext cx="12" cy="56"/>
            </a:xfrm>
            <a:prstGeom prst="line">
              <a:avLst/>
            </a:prstGeom>
            <a:ln w="20638" cap="flat" cmpd="sng">
              <a:solidFill>
                <a:srgbClr val="0000FF"/>
              </a:solidFill>
              <a:prstDash val="solid"/>
              <a:headEnd type="none" w="med" len="med"/>
              <a:tailEnd type="none" w="med" len="med"/>
            </a:ln>
          </p:spPr>
        </p:sp>
        <p:sp>
          <p:nvSpPr>
            <p:cNvPr id="154703" name="Line 83"/>
            <p:cNvSpPr/>
            <p:nvPr/>
          </p:nvSpPr>
          <p:spPr>
            <a:xfrm flipH="1" flipV="1">
              <a:off x="2520" y="1711"/>
              <a:ext cx="12" cy="56"/>
            </a:xfrm>
            <a:prstGeom prst="line">
              <a:avLst/>
            </a:prstGeom>
            <a:ln w="20638" cap="flat" cmpd="sng">
              <a:solidFill>
                <a:srgbClr val="0000FF"/>
              </a:solidFill>
              <a:prstDash val="solid"/>
              <a:headEnd type="none" w="med" len="med"/>
              <a:tailEnd type="none" w="med" len="med"/>
            </a:ln>
          </p:spPr>
        </p:sp>
        <p:sp>
          <p:nvSpPr>
            <p:cNvPr id="154704" name="Line 84"/>
            <p:cNvSpPr/>
            <p:nvPr/>
          </p:nvSpPr>
          <p:spPr>
            <a:xfrm flipH="1" flipV="1">
              <a:off x="2483" y="1600"/>
              <a:ext cx="13" cy="55"/>
            </a:xfrm>
            <a:prstGeom prst="line">
              <a:avLst/>
            </a:prstGeom>
            <a:ln w="20638" cap="flat" cmpd="sng">
              <a:solidFill>
                <a:srgbClr val="0000FF"/>
              </a:solidFill>
              <a:prstDash val="solid"/>
              <a:headEnd type="none" w="med" len="med"/>
              <a:tailEnd type="none" w="med" len="med"/>
            </a:ln>
          </p:spPr>
        </p:sp>
        <p:sp>
          <p:nvSpPr>
            <p:cNvPr id="154705" name="Line 85"/>
            <p:cNvSpPr/>
            <p:nvPr/>
          </p:nvSpPr>
          <p:spPr>
            <a:xfrm flipH="1" flipV="1">
              <a:off x="2483" y="1600"/>
              <a:ext cx="13" cy="55"/>
            </a:xfrm>
            <a:prstGeom prst="line">
              <a:avLst/>
            </a:prstGeom>
            <a:ln w="20638" cap="flat" cmpd="sng">
              <a:solidFill>
                <a:srgbClr val="0000FF"/>
              </a:solidFill>
              <a:prstDash val="solid"/>
              <a:headEnd type="none" w="med" len="med"/>
              <a:tailEnd type="none" w="med" len="med"/>
            </a:ln>
          </p:spPr>
        </p:sp>
        <p:sp>
          <p:nvSpPr>
            <p:cNvPr id="154706" name="Line 86"/>
            <p:cNvSpPr/>
            <p:nvPr/>
          </p:nvSpPr>
          <p:spPr>
            <a:xfrm flipH="1" flipV="1">
              <a:off x="2435" y="1499"/>
              <a:ext cx="24" cy="56"/>
            </a:xfrm>
            <a:prstGeom prst="line">
              <a:avLst/>
            </a:prstGeom>
            <a:ln w="20638" cap="flat" cmpd="sng">
              <a:solidFill>
                <a:srgbClr val="0000FF"/>
              </a:solidFill>
              <a:prstDash val="solid"/>
              <a:headEnd type="none" w="med" len="med"/>
              <a:tailEnd type="none" w="med" len="med"/>
            </a:ln>
          </p:spPr>
        </p:sp>
        <p:sp>
          <p:nvSpPr>
            <p:cNvPr id="154707" name="Line 87"/>
            <p:cNvSpPr/>
            <p:nvPr/>
          </p:nvSpPr>
          <p:spPr>
            <a:xfrm flipH="1" flipV="1">
              <a:off x="2386" y="1409"/>
              <a:ext cx="25" cy="45"/>
            </a:xfrm>
            <a:prstGeom prst="line">
              <a:avLst/>
            </a:prstGeom>
            <a:ln w="20638" cap="flat" cmpd="sng">
              <a:solidFill>
                <a:srgbClr val="0000FF"/>
              </a:solidFill>
              <a:prstDash val="solid"/>
              <a:headEnd type="none" w="med" len="med"/>
              <a:tailEnd type="none" w="med" len="med"/>
            </a:ln>
          </p:spPr>
        </p:sp>
        <p:sp>
          <p:nvSpPr>
            <p:cNvPr id="154708" name="Line 88"/>
            <p:cNvSpPr/>
            <p:nvPr/>
          </p:nvSpPr>
          <p:spPr>
            <a:xfrm flipH="1" flipV="1">
              <a:off x="2326" y="1320"/>
              <a:ext cx="36" cy="45"/>
            </a:xfrm>
            <a:prstGeom prst="line">
              <a:avLst/>
            </a:prstGeom>
            <a:ln w="20638" cap="flat" cmpd="sng">
              <a:solidFill>
                <a:srgbClr val="0000FF"/>
              </a:solidFill>
              <a:prstDash val="solid"/>
              <a:headEnd type="none" w="med" len="med"/>
              <a:tailEnd type="none" w="med" len="med"/>
            </a:ln>
          </p:spPr>
        </p:sp>
        <p:sp>
          <p:nvSpPr>
            <p:cNvPr id="154709" name="Freeform 89"/>
            <p:cNvSpPr/>
            <p:nvPr/>
          </p:nvSpPr>
          <p:spPr>
            <a:xfrm>
              <a:off x="2228" y="1264"/>
              <a:ext cx="49" cy="22"/>
            </a:xfrm>
            <a:custGeom>
              <a:avLst/>
              <a:gdLst>
                <a:gd name="txL" fmla="*/ 0 w 4"/>
                <a:gd name="txT" fmla="*/ 0 h 2"/>
                <a:gd name="txR" fmla="*/ 4 w 4"/>
                <a:gd name="txB" fmla="*/ 2 h 2"/>
              </a:gdLst>
              <a:ahLst/>
              <a:cxnLst>
                <a:cxn ang="0">
                  <a:pos x="2027517897" y="428717316"/>
                </a:cxn>
                <a:cxn ang="0">
                  <a:pos x="496807431" y="0"/>
                </a:cxn>
                <a:cxn ang="0">
                  <a:pos x="0" y="0"/>
                </a:cxn>
              </a:cxnLst>
              <a:rect l="txL" t="txT" r="txR" b="txB"/>
              <a:pathLst>
                <a:path w="4" h="2">
                  <a:moveTo>
                    <a:pt x="4" y="2"/>
                  </a:moveTo>
                  <a:lnTo>
                    <a:pt x="1" y="0"/>
                  </a:lnTo>
                  <a:lnTo>
                    <a:pt x="0" y="0"/>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10" name="Line 90"/>
            <p:cNvSpPr/>
            <p:nvPr/>
          </p:nvSpPr>
          <p:spPr>
            <a:xfrm flipH="1">
              <a:off x="2119" y="1264"/>
              <a:ext cx="48" cy="34"/>
            </a:xfrm>
            <a:prstGeom prst="line">
              <a:avLst/>
            </a:prstGeom>
            <a:ln w="20638" cap="flat" cmpd="sng">
              <a:solidFill>
                <a:srgbClr val="0000FF"/>
              </a:solidFill>
              <a:prstDash val="solid"/>
              <a:headEnd type="none" w="med" len="med"/>
              <a:tailEnd type="none" w="med" len="med"/>
            </a:ln>
          </p:spPr>
        </p:sp>
        <p:sp>
          <p:nvSpPr>
            <p:cNvPr id="154711" name="Line 91"/>
            <p:cNvSpPr/>
            <p:nvPr/>
          </p:nvSpPr>
          <p:spPr>
            <a:xfrm flipH="1">
              <a:off x="2046" y="1342"/>
              <a:ext cx="36" cy="45"/>
            </a:xfrm>
            <a:prstGeom prst="line">
              <a:avLst/>
            </a:prstGeom>
            <a:ln w="20638" cap="flat" cmpd="sng">
              <a:solidFill>
                <a:srgbClr val="0000FF"/>
              </a:solidFill>
              <a:prstDash val="solid"/>
              <a:headEnd type="none" w="med" len="med"/>
              <a:tailEnd type="none" w="med" len="med"/>
            </a:ln>
          </p:spPr>
        </p:sp>
        <p:sp>
          <p:nvSpPr>
            <p:cNvPr id="154712" name="Line 92"/>
            <p:cNvSpPr/>
            <p:nvPr/>
          </p:nvSpPr>
          <p:spPr>
            <a:xfrm flipH="1">
              <a:off x="2046" y="1342"/>
              <a:ext cx="36" cy="45"/>
            </a:xfrm>
            <a:prstGeom prst="line">
              <a:avLst/>
            </a:prstGeom>
            <a:ln w="20638" cap="flat" cmpd="sng">
              <a:solidFill>
                <a:srgbClr val="0000FF"/>
              </a:solidFill>
              <a:prstDash val="solid"/>
              <a:headEnd type="none" w="med" len="med"/>
              <a:tailEnd type="none" w="med" len="med"/>
            </a:ln>
          </p:spPr>
        </p:sp>
        <p:sp>
          <p:nvSpPr>
            <p:cNvPr id="154713" name="Line 93"/>
            <p:cNvSpPr/>
            <p:nvPr/>
          </p:nvSpPr>
          <p:spPr>
            <a:xfrm flipH="1">
              <a:off x="1997" y="1432"/>
              <a:ext cx="25" cy="45"/>
            </a:xfrm>
            <a:prstGeom prst="line">
              <a:avLst/>
            </a:prstGeom>
            <a:ln w="20638" cap="flat" cmpd="sng">
              <a:solidFill>
                <a:srgbClr val="0000FF"/>
              </a:solidFill>
              <a:prstDash val="solid"/>
              <a:headEnd type="none" w="med" len="med"/>
              <a:tailEnd type="none" w="med" len="med"/>
            </a:ln>
          </p:spPr>
        </p:sp>
        <p:sp>
          <p:nvSpPr>
            <p:cNvPr id="154714" name="Line 94"/>
            <p:cNvSpPr/>
            <p:nvPr/>
          </p:nvSpPr>
          <p:spPr>
            <a:xfrm flipH="1">
              <a:off x="1961" y="1532"/>
              <a:ext cx="24" cy="45"/>
            </a:xfrm>
            <a:prstGeom prst="line">
              <a:avLst/>
            </a:prstGeom>
            <a:ln w="20638" cap="flat" cmpd="sng">
              <a:solidFill>
                <a:srgbClr val="0000FF"/>
              </a:solidFill>
              <a:prstDash val="solid"/>
              <a:headEnd type="none" w="med" len="med"/>
              <a:tailEnd type="none" w="med" len="med"/>
            </a:ln>
          </p:spPr>
        </p:sp>
        <p:sp>
          <p:nvSpPr>
            <p:cNvPr id="154715" name="Freeform 95"/>
            <p:cNvSpPr/>
            <p:nvPr/>
          </p:nvSpPr>
          <p:spPr>
            <a:xfrm>
              <a:off x="1937" y="1634"/>
              <a:ext cx="12" cy="55"/>
            </a:xfrm>
            <a:custGeom>
              <a:avLst/>
              <a:gdLst>
                <a:gd name="txL" fmla="*/ 0 w 1"/>
                <a:gd name="txT" fmla="*/ 0 h 5"/>
                <a:gd name="txR" fmla="*/ 1 w 1"/>
                <a:gd name="txB" fmla="*/ 5 h 5"/>
              </a:gdLst>
              <a:ahLst/>
              <a:cxnLst>
                <a:cxn ang="0">
                  <a:pos x="429981299" y="0"/>
                </a:cxn>
                <a:cxn ang="0">
                  <a:pos x="0" y="857435417"/>
                </a:cxn>
                <a:cxn ang="0">
                  <a:pos x="0" y="1071793479"/>
                </a:cxn>
              </a:cxnLst>
              <a:rect l="txL" t="txT" r="txR" b="txB"/>
              <a:pathLst>
                <a:path w="1" h="5">
                  <a:moveTo>
                    <a:pt x="1" y="0"/>
                  </a:moveTo>
                  <a:lnTo>
                    <a:pt x="0" y="4"/>
                  </a:lnTo>
                  <a:lnTo>
                    <a:pt x="0" y="5"/>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16" name="Line 96"/>
            <p:cNvSpPr/>
            <p:nvPr/>
          </p:nvSpPr>
          <p:spPr>
            <a:xfrm flipH="1">
              <a:off x="1912" y="1745"/>
              <a:ext cx="13" cy="56"/>
            </a:xfrm>
            <a:prstGeom prst="line">
              <a:avLst/>
            </a:prstGeom>
            <a:ln w="20638" cap="flat" cmpd="sng">
              <a:solidFill>
                <a:srgbClr val="0000FF"/>
              </a:solidFill>
              <a:prstDash val="solid"/>
              <a:headEnd type="none" w="med" len="med"/>
              <a:tailEnd type="none" w="med" len="med"/>
            </a:ln>
          </p:spPr>
        </p:sp>
        <p:sp>
          <p:nvSpPr>
            <p:cNvPr id="154717" name="Freeform 97"/>
            <p:cNvSpPr/>
            <p:nvPr/>
          </p:nvSpPr>
          <p:spPr>
            <a:xfrm>
              <a:off x="1900" y="1857"/>
              <a:ext cx="0" cy="56"/>
            </a:xfrm>
            <a:custGeom>
              <a:avLst/>
              <a:gdLst>
                <a:gd name="txL" fmla="*/ 0 w 1"/>
                <a:gd name="txT" fmla="*/ 0 h 5"/>
                <a:gd name="txR" fmla="*/ 0 w 1"/>
                <a:gd name="txB" fmla="*/ 5 h 5"/>
              </a:gdLst>
              <a:ahLst/>
              <a:cxnLst>
                <a:cxn ang="0">
                  <a:pos x="0" y="0"/>
                </a:cxn>
                <a:cxn ang="0">
                  <a:pos x="0" y="485524474"/>
                </a:cxn>
                <a:cxn ang="0">
                  <a:pos x="0" y="1237508494"/>
                </a:cxn>
              </a:cxnLst>
              <a:rect l="txL" t="txT" r="txR" b="txB"/>
              <a:pathLst>
                <a:path w="1" h="5">
                  <a:moveTo>
                    <a:pt x="0" y="0"/>
                  </a:moveTo>
                  <a:lnTo>
                    <a:pt x="0" y="2"/>
                  </a:lnTo>
                  <a:lnTo>
                    <a:pt x="0" y="5"/>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18" name="Line 98"/>
            <p:cNvSpPr/>
            <p:nvPr/>
          </p:nvSpPr>
          <p:spPr>
            <a:xfrm>
              <a:off x="1887" y="1968"/>
              <a:ext cx="1" cy="56"/>
            </a:xfrm>
            <a:prstGeom prst="line">
              <a:avLst/>
            </a:prstGeom>
            <a:ln w="20638" cap="flat" cmpd="sng">
              <a:solidFill>
                <a:srgbClr val="0000FF"/>
              </a:solidFill>
              <a:prstDash val="solid"/>
              <a:headEnd type="none" w="med" len="med"/>
              <a:tailEnd type="none" w="med" len="med"/>
            </a:ln>
          </p:spPr>
        </p:sp>
        <p:sp>
          <p:nvSpPr>
            <p:cNvPr id="154719" name="Line 99"/>
            <p:cNvSpPr/>
            <p:nvPr/>
          </p:nvSpPr>
          <p:spPr>
            <a:xfrm>
              <a:off x="1875" y="2081"/>
              <a:ext cx="1" cy="56"/>
            </a:xfrm>
            <a:prstGeom prst="line">
              <a:avLst/>
            </a:prstGeom>
            <a:ln w="20638" cap="flat" cmpd="sng">
              <a:solidFill>
                <a:srgbClr val="0000FF"/>
              </a:solidFill>
              <a:prstDash val="solid"/>
              <a:headEnd type="none" w="med" len="med"/>
              <a:tailEnd type="none" w="med" len="med"/>
            </a:ln>
          </p:spPr>
        </p:sp>
        <p:sp>
          <p:nvSpPr>
            <p:cNvPr id="154720" name="Line 100"/>
            <p:cNvSpPr/>
            <p:nvPr/>
          </p:nvSpPr>
          <p:spPr>
            <a:xfrm>
              <a:off x="1875" y="2081"/>
              <a:ext cx="1" cy="56"/>
            </a:xfrm>
            <a:prstGeom prst="line">
              <a:avLst/>
            </a:prstGeom>
            <a:ln w="20638" cap="flat" cmpd="sng">
              <a:solidFill>
                <a:srgbClr val="0000FF"/>
              </a:solidFill>
              <a:prstDash val="solid"/>
              <a:headEnd type="none" w="med" len="med"/>
              <a:tailEnd type="none" w="med" len="med"/>
            </a:ln>
          </p:spPr>
        </p:sp>
        <p:sp>
          <p:nvSpPr>
            <p:cNvPr id="154721" name="Line 101"/>
            <p:cNvSpPr/>
            <p:nvPr/>
          </p:nvSpPr>
          <p:spPr>
            <a:xfrm>
              <a:off x="1875" y="2193"/>
              <a:ext cx="1" cy="55"/>
            </a:xfrm>
            <a:prstGeom prst="line">
              <a:avLst/>
            </a:prstGeom>
            <a:ln w="20638" cap="flat" cmpd="sng">
              <a:solidFill>
                <a:srgbClr val="0000FF"/>
              </a:solidFill>
              <a:prstDash val="solid"/>
              <a:headEnd type="none" w="med" len="med"/>
              <a:tailEnd type="none" w="med" len="med"/>
            </a:ln>
          </p:spPr>
        </p:sp>
        <p:sp>
          <p:nvSpPr>
            <p:cNvPr id="154722" name="Line 102"/>
            <p:cNvSpPr/>
            <p:nvPr/>
          </p:nvSpPr>
          <p:spPr>
            <a:xfrm>
              <a:off x="1863" y="2304"/>
              <a:ext cx="1" cy="56"/>
            </a:xfrm>
            <a:prstGeom prst="line">
              <a:avLst/>
            </a:prstGeom>
            <a:ln w="20638" cap="flat" cmpd="sng">
              <a:solidFill>
                <a:srgbClr val="0000FF"/>
              </a:solidFill>
              <a:prstDash val="solid"/>
              <a:headEnd type="none" w="med" len="med"/>
              <a:tailEnd type="none" w="med" len="med"/>
            </a:ln>
          </p:spPr>
        </p:sp>
        <p:sp>
          <p:nvSpPr>
            <p:cNvPr id="154723" name="Line 103"/>
            <p:cNvSpPr/>
            <p:nvPr/>
          </p:nvSpPr>
          <p:spPr>
            <a:xfrm>
              <a:off x="1863" y="2416"/>
              <a:ext cx="1" cy="23"/>
            </a:xfrm>
            <a:prstGeom prst="line">
              <a:avLst/>
            </a:prstGeom>
            <a:ln w="20638" cap="flat" cmpd="sng">
              <a:solidFill>
                <a:srgbClr val="0000FF"/>
              </a:solidFill>
              <a:prstDash val="solid"/>
              <a:headEnd type="none" w="med" len="med"/>
              <a:tailEnd type="none" w="med" len="med"/>
            </a:ln>
          </p:spPr>
        </p:sp>
        <p:sp>
          <p:nvSpPr>
            <p:cNvPr id="154724" name="Line 104"/>
            <p:cNvSpPr/>
            <p:nvPr/>
          </p:nvSpPr>
          <p:spPr>
            <a:xfrm flipV="1">
              <a:off x="3336" y="2383"/>
              <a:ext cx="1" cy="56"/>
            </a:xfrm>
            <a:prstGeom prst="line">
              <a:avLst/>
            </a:prstGeom>
            <a:ln w="20638" cap="flat" cmpd="sng">
              <a:solidFill>
                <a:srgbClr val="0000FF"/>
              </a:solidFill>
              <a:prstDash val="solid"/>
              <a:headEnd type="none" w="med" len="med"/>
              <a:tailEnd type="none" w="med" len="med"/>
            </a:ln>
          </p:spPr>
        </p:sp>
        <p:sp>
          <p:nvSpPr>
            <p:cNvPr id="154725" name="Line 105"/>
            <p:cNvSpPr/>
            <p:nvPr/>
          </p:nvSpPr>
          <p:spPr>
            <a:xfrm flipV="1">
              <a:off x="3336" y="2271"/>
              <a:ext cx="1" cy="56"/>
            </a:xfrm>
            <a:prstGeom prst="line">
              <a:avLst/>
            </a:prstGeom>
            <a:ln w="20638" cap="flat" cmpd="sng">
              <a:solidFill>
                <a:srgbClr val="0000FF"/>
              </a:solidFill>
              <a:prstDash val="solid"/>
              <a:headEnd type="none" w="med" len="med"/>
              <a:tailEnd type="none" w="med" len="med"/>
            </a:ln>
          </p:spPr>
        </p:sp>
        <p:sp>
          <p:nvSpPr>
            <p:cNvPr id="154726" name="Line 106"/>
            <p:cNvSpPr/>
            <p:nvPr/>
          </p:nvSpPr>
          <p:spPr>
            <a:xfrm flipV="1">
              <a:off x="3336" y="2159"/>
              <a:ext cx="1" cy="55"/>
            </a:xfrm>
            <a:prstGeom prst="line">
              <a:avLst/>
            </a:prstGeom>
            <a:ln w="20638" cap="flat" cmpd="sng">
              <a:solidFill>
                <a:srgbClr val="0000FF"/>
              </a:solidFill>
              <a:prstDash val="solid"/>
              <a:headEnd type="none" w="med" len="med"/>
              <a:tailEnd type="none" w="med" len="med"/>
            </a:ln>
          </p:spPr>
        </p:sp>
        <p:sp>
          <p:nvSpPr>
            <p:cNvPr id="154727" name="Line 107"/>
            <p:cNvSpPr/>
            <p:nvPr/>
          </p:nvSpPr>
          <p:spPr>
            <a:xfrm flipV="1">
              <a:off x="3323" y="2047"/>
              <a:ext cx="1" cy="56"/>
            </a:xfrm>
            <a:prstGeom prst="line">
              <a:avLst/>
            </a:prstGeom>
            <a:ln w="20638" cap="flat" cmpd="sng">
              <a:solidFill>
                <a:srgbClr val="0000FF"/>
              </a:solidFill>
              <a:prstDash val="solid"/>
              <a:headEnd type="none" w="med" len="med"/>
              <a:tailEnd type="none" w="med" len="med"/>
            </a:ln>
          </p:spPr>
        </p:sp>
        <p:sp>
          <p:nvSpPr>
            <p:cNvPr id="154728" name="Line 108"/>
            <p:cNvSpPr/>
            <p:nvPr/>
          </p:nvSpPr>
          <p:spPr>
            <a:xfrm flipH="1" flipV="1">
              <a:off x="3299" y="1935"/>
              <a:ext cx="12" cy="56"/>
            </a:xfrm>
            <a:prstGeom prst="line">
              <a:avLst/>
            </a:prstGeom>
            <a:ln w="20638" cap="flat" cmpd="sng">
              <a:solidFill>
                <a:srgbClr val="0000FF"/>
              </a:solidFill>
              <a:prstDash val="solid"/>
              <a:headEnd type="none" w="med" len="med"/>
              <a:tailEnd type="none" w="med" len="med"/>
            </a:ln>
          </p:spPr>
        </p:sp>
        <p:sp>
          <p:nvSpPr>
            <p:cNvPr id="154729" name="Freeform 109"/>
            <p:cNvSpPr/>
            <p:nvPr/>
          </p:nvSpPr>
          <p:spPr>
            <a:xfrm>
              <a:off x="3274" y="1824"/>
              <a:ext cx="13" cy="56"/>
            </a:xfrm>
            <a:custGeom>
              <a:avLst/>
              <a:gdLst>
                <a:gd name="txL" fmla="*/ 0 w 1"/>
                <a:gd name="txT" fmla="*/ 0 h 5"/>
                <a:gd name="txR" fmla="*/ 1 w 1"/>
                <a:gd name="txB" fmla="*/ 5 h 5"/>
              </a:gdLst>
              <a:ahLst/>
              <a:cxnLst>
                <a:cxn ang="0">
                  <a:pos x="815730059" y="1237508494"/>
                </a:cxn>
                <a:cxn ang="0">
                  <a:pos x="815730059" y="751984200"/>
                </a:cxn>
                <a:cxn ang="0">
                  <a:pos x="0" y="0"/>
                </a:cxn>
              </a:cxnLst>
              <a:rect l="txL" t="txT" r="txR" b="txB"/>
              <a:pathLst>
                <a:path w="1" h="5">
                  <a:moveTo>
                    <a:pt x="1" y="5"/>
                  </a:moveTo>
                  <a:lnTo>
                    <a:pt x="1" y="3"/>
                  </a:lnTo>
                  <a:lnTo>
                    <a:pt x="0" y="0"/>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30" name="Line 110"/>
            <p:cNvSpPr/>
            <p:nvPr/>
          </p:nvSpPr>
          <p:spPr>
            <a:xfrm flipH="1" flipV="1">
              <a:off x="3238" y="1723"/>
              <a:ext cx="24" cy="44"/>
            </a:xfrm>
            <a:prstGeom prst="line">
              <a:avLst/>
            </a:prstGeom>
            <a:ln w="20638" cap="flat" cmpd="sng">
              <a:solidFill>
                <a:srgbClr val="0000FF"/>
              </a:solidFill>
              <a:prstDash val="solid"/>
              <a:headEnd type="none" w="med" len="med"/>
              <a:tailEnd type="none" w="med" len="med"/>
            </a:ln>
          </p:spPr>
        </p:sp>
        <p:sp>
          <p:nvSpPr>
            <p:cNvPr id="154731" name="Line 111"/>
            <p:cNvSpPr/>
            <p:nvPr/>
          </p:nvSpPr>
          <p:spPr>
            <a:xfrm flipH="1" flipV="1">
              <a:off x="3201" y="1622"/>
              <a:ext cx="24" cy="45"/>
            </a:xfrm>
            <a:prstGeom prst="line">
              <a:avLst/>
            </a:prstGeom>
            <a:ln w="20638" cap="flat" cmpd="sng">
              <a:solidFill>
                <a:srgbClr val="0000FF"/>
              </a:solidFill>
              <a:prstDash val="solid"/>
              <a:headEnd type="none" w="med" len="med"/>
              <a:tailEnd type="none" w="med" len="med"/>
            </a:ln>
          </p:spPr>
        </p:sp>
        <p:sp>
          <p:nvSpPr>
            <p:cNvPr id="154732" name="Line 112"/>
            <p:cNvSpPr/>
            <p:nvPr/>
          </p:nvSpPr>
          <p:spPr>
            <a:xfrm flipH="1" flipV="1">
              <a:off x="3153" y="1532"/>
              <a:ext cx="24" cy="45"/>
            </a:xfrm>
            <a:prstGeom prst="line">
              <a:avLst/>
            </a:prstGeom>
            <a:ln w="20638" cap="flat" cmpd="sng">
              <a:solidFill>
                <a:srgbClr val="0000FF"/>
              </a:solidFill>
              <a:prstDash val="solid"/>
              <a:headEnd type="none" w="med" len="med"/>
              <a:tailEnd type="none" w="med" len="med"/>
            </a:ln>
          </p:spPr>
        </p:sp>
        <p:sp>
          <p:nvSpPr>
            <p:cNvPr id="154733" name="Line 113"/>
            <p:cNvSpPr/>
            <p:nvPr/>
          </p:nvSpPr>
          <p:spPr>
            <a:xfrm flipH="1" flipV="1">
              <a:off x="3068" y="1454"/>
              <a:ext cx="48" cy="34"/>
            </a:xfrm>
            <a:prstGeom prst="line">
              <a:avLst/>
            </a:prstGeom>
            <a:ln w="20638" cap="flat" cmpd="sng">
              <a:solidFill>
                <a:srgbClr val="0000FF"/>
              </a:solidFill>
              <a:prstDash val="solid"/>
              <a:headEnd type="none" w="med" len="med"/>
              <a:tailEnd type="none" w="med" len="med"/>
            </a:ln>
          </p:spPr>
        </p:sp>
        <p:sp>
          <p:nvSpPr>
            <p:cNvPr id="154734" name="Freeform 114"/>
            <p:cNvSpPr/>
            <p:nvPr/>
          </p:nvSpPr>
          <p:spPr>
            <a:xfrm>
              <a:off x="2959" y="1409"/>
              <a:ext cx="60" cy="12"/>
            </a:xfrm>
            <a:custGeom>
              <a:avLst/>
              <a:gdLst>
                <a:gd name="txL" fmla="*/ 0 w 5"/>
                <a:gd name="txT" fmla="*/ 0 h 1"/>
                <a:gd name="txR" fmla="*/ 5 w 5"/>
                <a:gd name="txB" fmla="*/ 1 h 1"/>
              </a:gdLst>
              <a:ahLst/>
              <a:cxnLst>
                <a:cxn ang="0">
                  <a:pos x="2147483647" y="429981299"/>
                </a:cxn>
                <a:cxn ang="0">
                  <a:pos x="859962680" y="0"/>
                </a:cxn>
                <a:cxn ang="0">
                  <a:pos x="0" y="0"/>
                </a:cxn>
              </a:cxnLst>
              <a:rect l="txL" t="txT" r="txR" b="txB"/>
              <a:pathLst>
                <a:path w="5" h="1">
                  <a:moveTo>
                    <a:pt x="5" y="1"/>
                  </a:moveTo>
                  <a:lnTo>
                    <a:pt x="2" y="0"/>
                  </a:lnTo>
                  <a:lnTo>
                    <a:pt x="0" y="0"/>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35" name="Line 115"/>
            <p:cNvSpPr/>
            <p:nvPr/>
          </p:nvSpPr>
          <p:spPr>
            <a:xfrm flipH="1">
              <a:off x="2848" y="1421"/>
              <a:ext cx="49" cy="33"/>
            </a:xfrm>
            <a:prstGeom prst="line">
              <a:avLst/>
            </a:prstGeom>
            <a:ln w="20638" cap="flat" cmpd="sng">
              <a:solidFill>
                <a:srgbClr val="0000FF"/>
              </a:solidFill>
              <a:prstDash val="solid"/>
              <a:headEnd type="none" w="med" len="med"/>
              <a:tailEnd type="none" w="med" len="med"/>
            </a:ln>
          </p:spPr>
        </p:sp>
        <p:sp>
          <p:nvSpPr>
            <p:cNvPr id="154736" name="Line 116"/>
            <p:cNvSpPr/>
            <p:nvPr/>
          </p:nvSpPr>
          <p:spPr>
            <a:xfrm flipH="1">
              <a:off x="2776" y="1488"/>
              <a:ext cx="36" cy="33"/>
            </a:xfrm>
            <a:prstGeom prst="line">
              <a:avLst/>
            </a:prstGeom>
            <a:ln w="20638" cap="flat" cmpd="sng">
              <a:solidFill>
                <a:srgbClr val="0000FF"/>
              </a:solidFill>
              <a:prstDash val="solid"/>
              <a:headEnd type="none" w="med" len="med"/>
              <a:tailEnd type="none" w="med" len="med"/>
            </a:ln>
          </p:spPr>
        </p:sp>
        <p:sp>
          <p:nvSpPr>
            <p:cNvPr id="154737" name="Line 117"/>
            <p:cNvSpPr/>
            <p:nvPr/>
          </p:nvSpPr>
          <p:spPr>
            <a:xfrm flipH="1">
              <a:off x="2727" y="1566"/>
              <a:ext cx="24" cy="45"/>
            </a:xfrm>
            <a:prstGeom prst="line">
              <a:avLst/>
            </a:prstGeom>
            <a:ln w="20638" cap="flat" cmpd="sng">
              <a:solidFill>
                <a:srgbClr val="0000FF"/>
              </a:solidFill>
              <a:prstDash val="solid"/>
              <a:headEnd type="none" w="med" len="med"/>
              <a:tailEnd type="none" w="med" len="med"/>
            </a:ln>
          </p:spPr>
        </p:sp>
        <p:sp>
          <p:nvSpPr>
            <p:cNvPr id="154738" name="Line 118"/>
            <p:cNvSpPr/>
            <p:nvPr/>
          </p:nvSpPr>
          <p:spPr>
            <a:xfrm flipH="1">
              <a:off x="2691" y="1655"/>
              <a:ext cx="12" cy="56"/>
            </a:xfrm>
            <a:prstGeom prst="line">
              <a:avLst/>
            </a:prstGeom>
            <a:ln w="20638" cap="flat" cmpd="sng">
              <a:solidFill>
                <a:srgbClr val="0000FF"/>
              </a:solidFill>
              <a:prstDash val="solid"/>
              <a:headEnd type="none" w="med" len="med"/>
              <a:tailEnd type="none" w="med" len="med"/>
            </a:ln>
          </p:spPr>
        </p:sp>
        <p:sp>
          <p:nvSpPr>
            <p:cNvPr id="154739" name="Freeform 119"/>
            <p:cNvSpPr/>
            <p:nvPr/>
          </p:nvSpPr>
          <p:spPr>
            <a:xfrm>
              <a:off x="2654" y="1757"/>
              <a:ext cx="12" cy="55"/>
            </a:xfrm>
            <a:custGeom>
              <a:avLst/>
              <a:gdLst>
                <a:gd name="txL" fmla="*/ 0 w 1"/>
                <a:gd name="txT" fmla="*/ 0 h 5"/>
                <a:gd name="txR" fmla="*/ 1 w 1"/>
                <a:gd name="txB" fmla="*/ 5 h 5"/>
              </a:gdLst>
              <a:ahLst/>
              <a:cxnLst>
                <a:cxn ang="0">
                  <a:pos x="429981299" y="0"/>
                </a:cxn>
                <a:cxn ang="0">
                  <a:pos x="429981299" y="214358854"/>
                </a:cxn>
                <a:cxn ang="0">
                  <a:pos x="0" y="1071793479"/>
                </a:cxn>
              </a:cxnLst>
              <a:rect l="txL" t="txT" r="txR" b="txB"/>
              <a:pathLst>
                <a:path w="1" h="5">
                  <a:moveTo>
                    <a:pt x="1" y="0"/>
                  </a:moveTo>
                  <a:lnTo>
                    <a:pt x="1" y="1"/>
                  </a:lnTo>
                  <a:lnTo>
                    <a:pt x="0" y="5"/>
                  </a:lnTo>
                </a:path>
              </a:pathLst>
            </a:custGeom>
            <a:no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40" name="Line 120"/>
            <p:cNvSpPr/>
            <p:nvPr/>
          </p:nvSpPr>
          <p:spPr>
            <a:xfrm>
              <a:off x="2642" y="1868"/>
              <a:ext cx="1" cy="56"/>
            </a:xfrm>
            <a:prstGeom prst="line">
              <a:avLst/>
            </a:prstGeom>
            <a:ln w="20638" cap="flat" cmpd="sng">
              <a:solidFill>
                <a:srgbClr val="0000FF"/>
              </a:solidFill>
              <a:prstDash val="solid"/>
              <a:headEnd type="none" w="med" len="med"/>
              <a:tailEnd type="none" w="med" len="med"/>
            </a:ln>
          </p:spPr>
        </p:sp>
        <p:sp>
          <p:nvSpPr>
            <p:cNvPr id="154741" name="Line 121"/>
            <p:cNvSpPr/>
            <p:nvPr/>
          </p:nvSpPr>
          <p:spPr>
            <a:xfrm flipH="1">
              <a:off x="2618" y="1980"/>
              <a:ext cx="12" cy="56"/>
            </a:xfrm>
            <a:prstGeom prst="line">
              <a:avLst/>
            </a:prstGeom>
            <a:ln w="20638" cap="flat" cmpd="sng">
              <a:solidFill>
                <a:srgbClr val="0000FF"/>
              </a:solidFill>
              <a:prstDash val="solid"/>
              <a:headEnd type="none" w="med" len="med"/>
              <a:tailEnd type="none" w="med" len="med"/>
            </a:ln>
          </p:spPr>
        </p:sp>
        <p:sp>
          <p:nvSpPr>
            <p:cNvPr id="154742" name="Line 122"/>
            <p:cNvSpPr/>
            <p:nvPr/>
          </p:nvSpPr>
          <p:spPr>
            <a:xfrm flipH="1">
              <a:off x="2606" y="2091"/>
              <a:ext cx="12" cy="57"/>
            </a:xfrm>
            <a:prstGeom prst="line">
              <a:avLst/>
            </a:prstGeom>
            <a:ln w="20638" cap="flat" cmpd="sng">
              <a:solidFill>
                <a:srgbClr val="0000FF"/>
              </a:solidFill>
              <a:prstDash val="solid"/>
              <a:headEnd type="none" w="med" len="med"/>
              <a:tailEnd type="none" w="med" len="med"/>
            </a:ln>
          </p:spPr>
        </p:sp>
        <p:sp>
          <p:nvSpPr>
            <p:cNvPr id="154743" name="Line 123"/>
            <p:cNvSpPr/>
            <p:nvPr/>
          </p:nvSpPr>
          <p:spPr>
            <a:xfrm>
              <a:off x="2606" y="2204"/>
              <a:ext cx="0" cy="56"/>
            </a:xfrm>
            <a:prstGeom prst="line">
              <a:avLst/>
            </a:prstGeom>
            <a:ln w="20638" cap="flat" cmpd="sng">
              <a:solidFill>
                <a:srgbClr val="0000FF"/>
              </a:solidFill>
              <a:prstDash val="solid"/>
              <a:headEnd type="none" w="med" len="med"/>
              <a:tailEnd type="none" w="med" len="med"/>
            </a:ln>
          </p:spPr>
        </p:sp>
        <p:sp>
          <p:nvSpPr>
            <p:cNvPr id="154744" name="Line 124"/>
            <p:cNvSpPr/>
            <p:nvPr/>
          </p:nvSpPr>
          <p:spPr>
            <a:xfrm>
              <a:off x="2606" y="2316"/>
              <a:ext cx="0" cy="55"/>
            </a:xfrm>
            <a:prstGeom prst="line">
              <a:avLst/>
            </a:prstGeom>
            <a:ln w="20638" cap="flat" cmpd="sng">
              <a:solidFill>
                <a:srgbClr val="0000FF"/>
              </a:solidFill>
              <a:prstDash val="solid"/>
              <a:headEnd type="none" w="med" len="med"/>
              <a:tailEnd type="none" w="med" len="med"/>
            </a:ln>
          </p:spPr>
        </p:sp>
        <p:sp>
          <p:nvSpPr>
            <p:cNvPr id="154745" name="Line 125"/>
            <p:cNvSpPr/>
            <p:nvPr/>
          </p:nvSpPr>
          <p:spPr>
            <a:xfrm>
              <a:off x="2606" y="2427"/>
              <a:ext cx="0" cy="12"/>
            </a:xfrm>
            <a:prstGeom prst="line">
              <a:avLst/>
            </a:prstGeom>
            <a:ln w="20638" cap="flat" cmpd="sng">
              <a:solidFill>
                <a:srgbClr val="0000FF"/>
              </a:solidFill>
              <a:prstDash val="solid"/>
              <a:headEnd type="none" w="med" len="med"/>
              <a:tailEnd type="none" w="med" len="med"/>
            </a:ln>
          </p:spPr>
        </p:sp>
        <p:sp>
          <p:nvSpPr>
            <p:cNvPr id="154746" name="Freeform 126"/>
            <p:cNvSpPr/>
            <p:nvPr/>
          </p:nvSpPr>
          <p:spPr>
            <a:xfrm>
              <a:off x="927" y="1376"/>
              <a:ext cx="365" cy="1063"/>
            </a:xfrm>
            <a:custGeom>
              <a:avLst/>
              <a:gdLst>
                <a:gd name="txL" fmla="*/ 0 w 394"/>
                <a:gd name="txT" fmla="*/ 0 h 1080"/>
                <a:gd name="txR" fmla="*/ 394 w 394"/>
                <a:gd name="txB" fmla="*/ 1080 h 1080"/>
              </a:gdLst>
              <a:ahLst/>
              <a:cxnLst>
                <a:cxn ang="0">
                  <a:pos x="214" y="952"/>
                </a:cxn>
                <a:cxn ang="0">
                  <a:pos x="214" y="801"/>
                </a:cxn>
                <a:cxn ang="0">
                  <a:pos x="214" y="660"/>
                </a:cxn>
                <a:cxn ang="0">
                  <a:pos x="214" y="521"/>
                </a:cxn>
                <a:cxn ang="0">
                  <a:pos x="200" y="400"/>
                </a:cxn>
                <a:cxn ang="0">
                  <a:pos x="185" y="290"/>
                </a:cxn>
                <a:cxn ang="0">
                  <a:pos x="171" y="192"/>
                </a:cxn>
                <a:cxn ang="0">
                  <a:pos x="150" y="109"/>
                </a:cxn>
                <a:cxn ang="0">
                  <a:pos x="134" y="49"/>
                </a:cxn>
                <a:cxn ang="0">
                  <a:pos x="115" y="12"/>
                </a:cxn>
                <a:cxn ang="0">
                  <a:pos x="92" y="0"/>
                </a:cxn>
                <a:cxn ang="0">
                  <a:pos x="70" y="12"/>
                </a:cxn>
                <a:cxn ang="0">
                  <a:pos x="50" y="38"/>
                </a:cxn>
                <a:cxn ang="0">
                  <a:pos x="35" y="109"/>
                </a:cxn>
                <a:cxn ang="0">
                  <a:pos x="21" y="202"/>
                </a:cxn>
                <a:cxn ang="0">
                  <a:pos x="15" y="330"/>
                </a:cxn>
                <a:cxn ang="0">
                  <a:pos x="6" y="500"/>
                </a:cxn>
                <a:cxn ang="0">
                  <a:pos x="0" y="701"/>
                </a:cxn>
                <a:cxn ang="0">
                  <a:pos x="6" y="952"/>
                </a:cxn>
              </a:cxnLst>
              <a:rect l="txL" t="txT" r="txR" b="txB"/>
              <a:pathLst>
                <a:path w="394" h="1080">
                  <a:moveTo>
                    <a:pt x="394" y="1080"/>
                  </a:moveTo>
                  <a:lnTo>
                    <a:pt x="394" y="909"/>
                  </a:lnTo>
                  <a:lnTo>
                    <a:pt x="394" y="750"/>
                  </a:lnTo>
                  <a:lnTo>
                    <a:pt x="394" y="591"/>
                  </a:lnTo>
                  <a:lnTo>
                    <a:pt x="367" y="455"/>
                  </a:lnTo>
                  <a:lnTo>
                    <a:pt x="341" y="330"/>
                  </a:lnTo>
                  <a:lnTo>
                    <a:pt x="315" y="216"/>
                  </a:lnTo>
                  <a:lnTo>
                    <a:pt x="276" y="125"/>
                  </a:lnTo>
                  <a:lnTo>
                    <a:pt x="249" y="57"/>
                  </a:lnTo>
                  <a:lnTo>
                    <a:pt x="210" y="12"/>
                  </a:lnTo>
                  <a:lnTo>
                    <a:pt x="171" y="0"/>
                  </a:lnTo>
                  <a:lnTo>
                    <a:pt x="131" y="12"/>
                  </a:lnTo>
                  <a:lnTo>
                    <a:pt x="92" y="46"/>
                  </a:lnTo>
                  <a:lnTo>
                    <a:pt x="65" y="125"/>
                  </a:lnTo>
                  <a:lnTo>
                    <a:pt x="39" y="228"/>
                  </a:lnTo>
                  <a:lnTo>
                    <a:pt x="26" y="375"/>
                  </a:lnTo>
                  <a:lnTo>
                    <a:pt x="13" y="568"/>
                  </a:lnTo>
                  <a:lnTo>
                    <a:pt x="0" y="796"/>
                  </a:lnTo>
                  <a:lnTo>
                    <a:pt x="13" y="1080"/>
                  </a:lnTo>
                </a:path>
              </a:pathLst>
            </a:custGeom>
            <a:noFill/>
            <a:ln w="20701"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47" name="Freeform 127"/>
            <p:cNvSpPr/>
            <p:nvPr/>
          </p:nvSpPr>
          <p:spPr>
            <a:xfrm>
              <a:off x="1328" y="1667"/>
              <a:ext cx="329" cy="772"/>
            </a:xfrm>
            <a:custGeom>
              <a:avLst/>
              <a:gdLst>
                <a:gd name="txL" fmla="*/ 0 w 355"/>
                <a:gd name="txT" fmla="*/ 0 h 784"/>
                <a:gd name="txR" fmla="*/ 355 w 355"/>
                <a:gd name="txB" fmla="*/ 784 h 784"/>
              </a:gdLst>
              <a:ahLst/>
              <a:cxnLst>
                <a:cxn ang="0">
                  <a:pos x="194" y="693"/>
                </a:cxn>
                <a:cxn ang="0">
                  <a:pos x="194" y="552"/>
                </a:cxn>
                <a:cxn ang="0">
                  <a:pos x="186" y="432"/>
                </a:cxn>
                <a:cxn ang="0">
                  <a:pos x="179" y="322"/>
                </a:cxn>
                <a:cxn ang="0">
                  <a:pos x="171" y="229"/>
                </a:cxn>
                <a:cxn ang="0">
                  <a:pos x="164" y="151"/>
                </a:cxn>
                <a:cxn ang="0">
                  <a:pos x="150" y="92"/>
                </a:cxn>
                <a:cxn ang="0">
                  <a:pos x="135" y="37"/>
                </a:cxn>
                <a:cxn ang="0">
                  <a:pos x="115" y="11"/>
                </a:cxn>
                <a:cxn ang="0">
                  <a:pos x="100" y="0"/>
                </a:cxn>
                <a:cxn ang="0">
                  <a:pos x="79" y="0"/>
                </a:cxn>
                <a:cxn ang="0">
                  <a:pos x="65" y="11"/>
                </a:cxn>
                <a:cxn ang="0">
                  <a:pos x="50" y="32"/>
                </a:cxn>
                <a:cxn ang="0">
                  <a:pos x="43" y="71"/>
                </a:cxn>
                <a:cxn ang="0">
                  <a:pos x="29" y="120"/>
                </a:cxn>
                <a:cxn ang="0">
                  <a:pos x="22" y="180"/>
                </a:cxn>
                <a:cxn ang="0">
                  <a:pos x="15" y="262"/>
                </a:cxn>
                <a:cxn ang="0">
                  <a:pos x="6" y="350"/>
                </a:cxn>
                <a:cxn ang="0">
                  <a:pos x="6" y="452"/>
                </a:cxn>
                <a:cxn ang="0">
                  <a:pos x="0" y="562"/>
                </a:cxn>
                <a:cxn ang="0">
                  <a:pos x="0" y="693"/>
                </a:cxn>
              </a:cxnLst>
              <a:rect l="txL" t="txT" r="txR" b="txB"/>
              <a:pathLst>
                <a:path w="355" h="784">
                  <a:moveTo>
                    <a:pt x="355" y="784"/>
                  </a:moveTo>
                  <a:lnTo>
                    <a:pt x="355" y="625"/>
                  </a:lnTo>
                  <a:lnTo>
                    <a:pt x="342" y="488"/>
                  </a:lnTo>
                  <a:lnTo>
                    <a:pt x="328" y="363"/>
                  </a:lnTo>
                  <a:lnTo>
                    <a:pt x="315" y="261"/>
                  </a:lnTo>
                  <a:lnTo>
                    <a:pt x="302" y="170"/>
                  </a:lnTo>
                  <a:lnTo>
                    <a:pt x="276" y="102"/>
                  </a:lnTo>
                  <a:lnTo>
                    <a:pt x="250" y="45"/>
                  </a:lnTo>
                  <a:lnTo>
                    <a:pt x="210" y="11"/>
                  </a:lnTo>
                  <a:lnTo>
                    <a:pt x="184" y="0"/>
                  </a:lnTo>
                  <a:lnTo>
                    <a:pt x="145" y="0"/>
                  </a:lnTo>
                  <a:lnTo>
                    <a:pt x="118" y="11"/>
                  </a:lnTo>
                  <a:lnTo>
                    <a:pt x="92" y="34"/>
                  </a:lnTo>
                  <a:lnTo>
                    <a:pt x="79" y="79"/>
                  </a:lnTo>
                  <a:lnTo>
                    <a:pt x="53" y="136"/>
                  </a:lnTo>
                  <a:lnTo>
                    <a:pt x="40" y="204"/>
                  </a:lnTo>
                  <a:lnTo>
                    <a:pt x="26" y="295"/>
                  </a:lnTo>
                  <a:lnTo>
                    <a:pt x="13" y="397"/>
                  </a:lnTo>
                  <a:lnTo>
                    <a:pt x="13" y="511"/>
                  </a:lnTo>
                  <a:lnTo>
                    <a:pt x="0" y="636"/>
                  </a:lnTo>
                  <a:lnTo>
                    <a:pt x="0" y="784"/>
                  </a:lnTo>
                </a:path>
              </a:pathLst>
            </a:custGeom>
            <a:noFill/>
            <a:ln w="20701"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48" name="Freeform 128"/>
            <p:cNvSpPr/>
            <p:nvPr/>
          </p:nvSpPr>
          <p:spPr>
            <a:xfrm>
              <a:off x="1705" y="1868"/>
              <a:ext cx="317" cy="571"/>
            </a:xfrm>
            <a:custGeom>
              <a:avLst/>
              <a:gdLst>
                <a:gd name="txL" fmla="*/ 0 w 342"/>
                <a:gd name="txT" fmla="*/ 0 h 580"/>
                <a:gd name="txR" fmla="*/ 342 w 342"/>
                <a:gd name="txB" fmla="*/ 580 h 580"/>
              </a:gdLst>
              <a:ahLst/>
              <a:cxnLst>
                <a:cxn ang="0">
                  <a:pos x="187" y="512"/>
                </a:cxn>
                <a:cxn ang="0">
                  <a:pos x="179" y="391"/>
                </a:cxn>
                <a:cxn ang="0">
                  <a:pos x="171" y="301"/>
                </a:cxn>
                <a:cxn ang="0">
                  <a:pos x="165" y="211"/>
                </a:cxn>
                <a:cxn ang="0">
                  <a:pos x="158" y="143"/>
                </a:cxn>
                <a:cxn ang="0">
                  <a:pos x="144" y="83"/>
                </a:cxn>
                <a:cxn ang="0">
                  <a:pos x="129" y="38"/>
                </a:cxn>
                <a:cxn ang="0">
                  <a:pos x="115" y="12"/>
                </a:cxn>
                <a:cxn ang="0">
                  <a:pos x="93" y="0"/>
                </a:cxn>
                <a:cxn ang="0">
                  <a:pos x="79" y="0"/>
                </a:cxn>
                <a:cxn ang="0">
                  <a:pos x="65" y="12"/>
                </a:cxn>
                <a:cxn ang="0">
                  <a:pos x="50" y="38"/>
                </a:cxn>
                <a:cxn ang="0">
                  <a:pos x="36" y="83"/>
                </a:cxn>
                <a:cxn ang="0">
                  <a:pos x="29" y="143"/>
                </a:cxn>
                <a:cxn ang="0">
                  <a:pos x="22" y="211"/>
                </a:cxn>
                <a:cxn ang="0">
                  <a:pos x="15" y="301"/>
                </a:cxn>
                <a:cxn ang="0">
                  <a:pos x="6" y="401"/>
                </a:cxn>
                <a:cxn ang="0">
                  <a:pos x="0" y="512"/>
                </a:cxn>
              </a:cxnLst>
              <a:rect l="txL" t="txT" r="txR" b="txB"/>
              <a:pathLst>
                <a:path w="342" h="580">
                  <a:moveTo>
                    <a:pt x="342" y="580"/>
                  </a:moveTo>
                  <a:lnTo>
                    <a:pt x="328" y="443"/>
                  </a:lnTo>
                  <a:lnTo>
                    <a:pt x="315" y="341"/>
                  </a:lnTo>
                  <a:lnTo>
                    <a:pt x="302" y="239"/>
                  </a:lnTo>
                  <a:lnTo>
                    <a:pt x="289" y="159"/>
                  </a:lnTo>
                  <a:lnTo>
                    <a:pt x="263" y="91"/>
                  </a:lnTo>
                  <a:lnTo>
                    <a:pt x="237" y="46"/>
                  </a:lnTo>
                  <a:lnTo>
                    <a:pt x="210" y="12"/>
                  </a:lnTo>
                  <a:lnTo>
                    <a:pt x="171" y="0"/>
                  </a:lnTo>
                  <a:lnTo>
                    <a:pt x="145" y="0"/>
                  </a:lnTo>
                  <a:lnTo>
                    <a:pt x="118" y="12"/>
                  </a:lnTo>
                  <a:lnTo>
                    <a:pt x="92" y="46"/>
                  </a:lnTo>
                  <a:lnTo>
                    <a:pt x="66" y="91"/>
                  </a:lnTo>
                  <a:lnTo>
                    <a:pt x="53" y="159"/>
                  </a:lnTo>
                  <a:lnTo>
                    <a:pt x="40" y="239"/>
                  </a:lnTo>
                  <a:lnTo>
                    <a:pt x="26" y="341"/>
                  </a:lnTo>
                  <a:lnTo>
                    <a:pt x="13" y="455"/>
                  </a:lnTo>
                  <a:lnTo>
                    <a:pt x="0" y="580"/>
                  </a:lnTo>
                </a:path>
              </a:pathLst>
            </a:custGeom>
            <a:noFill/>
            <a:ln w="20701"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49" name="Freeform 129"/>
            <p:cNvSpPr/>
            <p:nvPr/>
          </p:nvSpPr>
          <p:spPr>
            <a:xfrm>
              <a:off x="2058" y="2003"/>
              <a:ext cx="316" cy="436"/>
            </a:xfrm>
            <a:custGeom>
              <a:avLst/>
              <a:gdLst>
                <a:gd name="txL" fmla="*/ 0 w 341"/>
                <a:gd name="txT" fmla="*/ 0 h 443"/>
                <a:gd name="txR" fmla="*/ 341 w 341"/>
                <a:gd name="txB" fmla="*/ 443 h 443"/>
              </a:gdLst>
              <a:ahLst/>
              <a:cxnLst>
                <a:cxn ang="0">
                  <a:pos x="186" y="390"/>
                </a:cxn>
                <a:cxn ang="0">
                  <a:pos x="171" y="289"/>
                </a:cxn>
                <a:cxn ang="0">
                  <a:pos x="158" y="209"/>
                </a:cxn>
                <a:cxn ang="0">
                  <a:pos x="144" y="142"/>
                </a:cxn>
                <a:cxn ang="0">
                  <a:pos x="128" y="82"/>
                </a:cxn>
                <a:cxn ang="0">
                  <a:pos x="115" y="37"/>
                </a:cxn>
                <a:cxn ang="0">
                  <a:pos x="99" y="11"/>
                </a:cxn>
                <a:cxn ang="0">
                  <a:pos x="85" y="0"/>
                </a:cxn>
                <a:cxn ang="0">
                  <a:pos x="78" y="11"/>
                </a:cxn>
                <a:cxn ang="0">
                  <a:pos x="65" y="22"/>
                </a:cxn>
                <a:cxn ang="0">
                  <a:pos x="57" y="48"/>
                </a:cxn>
                <a:cxn ang="0">
                  <a:pos x="43" y="97"/>
                </a:cxn>
                <a:cxn ang="0">
                  <a:pos x="36" y="150"/>
                </a:cxn>
                <a:cxn ang="0">
                  <a:pos x="21" y="218"/>
                </a:cxn>
                <a:cxn ang="0">
                  <a:pos x="15" y="300"/>
                </a:cxn>
                <a:cxn ang="0">
                  <a:pos x="0" y="390"/>
                </a:cxn>
              </a:cxnLst>
              <a:rect l="txL" t="txT" r="txR" b="txB"/>
              <a:pathLst>
                <a:path w="341" h="443">
                  <a:moveTo>
                    <a:pt x="341" y="443"/>
                  </a:moveTo>
                  <a:lnTo>
                    <a:pt x="315" y="329"/>
                  </a:lnTo>
                  <a:lnTo>
                    <a:pt x="289" y="238"/>
                  </a:lnTo>
                  <a:lnTo>
                    <a:pt x="263" y="159"/>
                  </a:lnTo>
                  <a:lnTo>
                    <a:pt x="236" y="90"/>
                  </a:lnTo>
                  <a:lnTo>
                    <a:pt x="210" y="45"/>
                  </a:lnTo>
                  <a:lnTo>
                    <a:pt x="184" y="11"/>
                  </a:lnTo>
                  <a:lnTo>
                    <a:pt x="157" y="0"/>
                  </a:lnTo>
                  <a:lnTo>
                    <a:pt x="144" y="11"/>
                  </a:lnTo>
                  <a:lnTo>
                    <a:pt x="118" y="22"/>
                  </a:lnTo>
                  <a:lnTo>
                    <a:pt x="105" y="56"/>
                  </a:lnTo>
                  <a:lnTo>
                    <a:pt x="79" y="113"/>
                  </a:lnTo>
                  <a:lnTo>
                    <a:pt x="66" y="170"/>
                  </a:lnTo>
                  <a:lnTo>
                    <a:pt x="39" y="249"/>
                  </a:lnTo>
                  <a:lnTo>
                    <a:pt x="26" y="340"/>
                  </a:lnTo>
                  <a:lnTo>
                    <a:pt x="0" y="443"/>
                  </a:lnTo>
                </a:path>
              </a:pathLst>
            </a:custGeom>
            <a:noFill/>
            <a:ln w="20638"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50" name="Freeform 130"/>
            <p:cNvSpPr/>
            <p:nvPr/>
          </p:nvSpPr>
          <p:spPr>
            <a:xfrm>
              <a:off x="2435" y="2137"/>
              <a:ext cx="280" cy="302"/>
            </a:xfrm>
            <a:custGeom>
              <a:avLst/>
              <a:gdLst>
                <a:gd name="txL" fmla="*/ 0 w 302"/>
                <a:gd name="txT" fmla="*/ 0 h 307"/>
                <a:gd name="txR" fmla="*/ 302 w 302"/>
                <a:gd name="txB" fmla="*/ 307 h 307"/>
              </a:gdLst>
              <a:ahLst/>
              <a:cxnLst>
                <a:cxn ang="0">
                  <a:pos x="165" y="268"/>
                </a:cxn>
                <a:cxn ang="0">
                  <a:pos x="165" y="199"/>
                </a:cxn>
                <a:cxn ang="0">
                  <a:pos x="158" y="141"/>
                </a:cxn>
                <a:cxn ang="0">
                  <a:pos x="145" y="89"/>
                </a:cxn>
                <a:cxn ang="0">
                  <a:pos x="136" y="49"/>
                </a:cxn>
                <a:cxn ang="0">
                  <a:pos x="115" y="23"/>
                </a:cxn>
                <a:cxn ang="0">
                  <a:pos x="100" y="0"/>
                </a:cxn>
                <a:cxn ang="0">
                  <a:pos x="79" y="0"/>
                </a:cxn>
                <a:cxn ang="0">
                  <a:pos x="65" y="0"/>
                </a:cxn>
                <a:cxn ang="0">
                  <a:pos x="57" y="23"/>
                </a:cxn>
                <a:cxn ang="0">
                  <a:pos x="43" y="49"/>
                </a:cxn>
                <a:cxn ang="0">
                  <a:pos x="29" y="89"/>
                </a:cxn>
                <a:cxn ang="0">
                  <a:pos x="21" y="141"/>
                </a:cxn>
                <a:cxn ang="0">
                  <a:pos x="6" y="199"/>
                </a:cxn>
                <a:cxn ang="0">
                  <a:pos x="0" y="268"/>
                </a:cxn>
              </a:cxnLst>
              <a:rect l="txL" t="txT" r="txR" b="txB"/>
              <a:pathLst>
                <a:path w="302" h="307">
                  <a:moveTo>
                    <a:pt x="302" y="307"/>
                  </a:moveTo>
                  <a:lnTo>
                    <a:pt x="302" y="227"/>
                  </a:lnTo>
                  <a:lnTo>
                    <a:pt x="289" y="159"/>
                  </a:lnTo>
                  <a:lnTo>
                    <a:pt x="263" y="102"/>
                  </a:lnTo>
                  <a:lnTo>
                    <a:pt x="249" y="57"/>
                  </a:lnTo>
                  <a:lnTo>
                    <a:pt x="210" y="23"/>
                  </a:lnTo>
                  <a:lnTo>
                    <a:pt x="184" y="0"/>
                  </a:lnTo>
                  <a:lnTo>
                    <a:pt x="144" y="0"/>
                  </a:lnTo>
                  <a:lnTo>
                    <a:pt x="118" y="0"/>
                  </a:lnTo>
                  <a:lnTo>
                    <a:pt x="105" y="23"/>
                  </a:lnTo>
                  <a:lnTo>
                    <a:pt x="79" y="57"/>
                  </a:lnTo>
                  <a:lnTo>
                    <a:pt x="52" y="102"/>
                  </a:lnTo>
                  <a:lnTo>
                    <a:pt x="39" y="159"/>
                  </a:lnTo>
                  <a:lnTo>
                    <a:pt x="13" y="227"/>
                  </a:lnTo>
                  <a:lnTo>
                    <a:pt x="0" y="307"/>
                  </a:lnTo>
                </a:path>
              </a:pathLst>
            </a:custGeom>
            <a:noFill/>
            <a:ln w="20638"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51" name="Freeform 131"/>
            <p:cNvSpPr/>
            <p:nvPr/>
          </p:nvSpPr>
          <p:spPr>
            <a:xfrm>
              <a:off x="2812" y="2226"/>
              <a:ext cx="268" cy="213"/>
            </a:xfrm>
            <a:custGeom>
              <a:avLst/>
              <a:gdLst>
                <a:gd name="txL" fmla="*/ 0 w 289"/>
                <a:gd name="txT" fmla="*/ 0 h 216"/>
                <a:gd name="txR" fmla="*/ 289 w 289"/>
                <a:gd name="txB" fmla="*/ 216 h 216"/>
              </a:gdLst>
              <a:ahLst/>
              <a:cxnLst>
                <a:cxn ang="0">
                  <a:pos x="159" y="192"/>
                </a:cxn>
                <a:cxn ang="0">
                  <a:pos x="145" y="131"/>
                </a:cxn>
                <a:cxn ang="0">
                  <a:pos x="136" y="83"/>
                </a:cxn>
                <a:cxn ang="0">
                  <a:pos x="122" y="37"/>
                </a:cxn>
                <a:cxn ang="0">
                  <a:pos x="108" y="22"/>
                </a:cxn>
                <a:cxn ang="0">
                  <a:pos x="93" y="0"/>
                </a:cxn>
                <a:cxn ang="0">
                  <a:pos x="79" y="0"/>
                </a:cxn>
                <a:cxn ang="0">
                  <a:pos x="65" y="11"/>
                </a:cxn>
                <a:cxn ang="0">
                  <a:pos x="50" y="37"/>
                </a:cxn>
                <a:cxn ang="0">
                  <a:pos x="36" y="83"/>
                </a:cxn>
                <a:cxn ang="0">
                  <a:pos x="21" y="131"/>
                </a:cxn>
                <a:cxn ang="0">
                  <a:pos x="0" y="192"/>
                </a:cxn>
              </a:cxnLst>
              <a:rect l="txL" t="txT" r="txR" b="txB"/>
              <a:pathLst>
                <a:path w="289" h="216">
                  <a:moveTo>
                    <a:pt x="289" y="216"/>
                  </a:moveTo>
                  <a:lnTo>
                    <a:pt x="263" y="147"/>
                  </a:lnTo>
                  <a:lnTo>
                    <a:pt x="249" y="91"/>
                  </a:lnTo>
                  <a:lnTo>
                    <a:pt x="223" y="45"/>
                  </a:lnTo>
                  <a:lnTo>
                    <a:pt x="197" y="22"/>
                  </a:lnTo>
                  <a:lnTo>
                    <a:pt x="171" y="0"/>
                  </a:lnTo>
                  <a:lnTo>
                    <a:pt x="144" y="0"/>
                  </a:lnTo>
                  <a:lnTo>
                    <a:pt x="118" y="11"/>
                  </a:lnTo>
                  <a:lnTo>
                    <a:pt x="92" y="45"/>
                  </a:lnTo>
                  <a:lnTo>
                    <a:pt x="66" y="91"/>
                  </a:lnTo>
                  <a:lnTo>
                    <a:pt x="39" y="147"/>
                  </a:lnTo>
                  <a:lnTo>
                    <a:pt x="0" y="216"/>
                  </a:lnTo>
                </a:path>
              </a:pathLst>
            </a:custGeom>
            <a:noFill/>
            <a:ln w="20638"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52" name="Freeform 132"/>
            <p:cNvSpPr/>
            <p:nvPr/>
          </p:nvSpPr>
          <p:spPr>
            <a:xfrm>
              <a:off x="3201" y="2304"/>
              <a:ext cx="135" cy="135"/>
            </a:xfrm>
            <a:custGeom>
              <a:avLst/>
              <a:gdLst>
                <a:gd name="txL" fmla="*/ 0 w 145"/>
                <a:gd name="txT" fmla="*/ 0 h 137"/>
                <a:gd name="txR" fmla="*/ 145 w 145"/>
                <a:gd name="txB" fmla="*/ 137 h 137"/>
              </a:gdLst>
              <a:ahLst/>
              <a:cxnLst>
                <a:cxn ang="0">
                  <a:pos x="82" y="0"/>
                </a:cxn>
                <a:cxn ang="0">
                  <a:pos x="66" y="0"/>
                </a:cxn>
                <a:cxn ang="0">
                  <a:pos x="52" y="12"/>
                </a:cxn>
                <a:cxn ang="0">
                  <a:pos x="45" y="23"/>
                </a:cxn>
                <a:cxn ang="0">
                  <a:pos x="37" y="38"/>
                </a:cxn>
                <a:cxn ang="0">
                  <a:pos x="22" y="72"/>
                </a:cxn>
                <a:cxn ang="0">
                  <a:pos x="0" y="121"/>
                </a:cxn>
              </a:cxnLst>
              <a:rect l="txL" t="txT" r="txR" b="txB"/>
              <a:pathLst>
                <a:path w="145" h="137">
                  <a:moveTo>
                    <a:pt x="145" y="0"/>
                  </a:moveTo>
                  <a:lnTo>
                    <a:pt x="118" y="0"/>
                  </a:lnTo>
                  <a:lnTo>
                    <a:pt x="92" y="12"/>
                  </a:lnTo>
                  <a:lnTo>
                    <a:pt x="79" y="23"/>
                  </a:lnTo>
                  <a:lnTo>
                    <a:pt x="66" y="46"/>
                  </a:lnTo>
                  <a:lnTo>
                    <a:pt x="40" y="80"/>
                  </a:lnTo>
                  <a:lnTo>
                    <a:pt x="0" y="137"/>
                  </a:lnTo>
                </a:path>
              </a:pathLst>
            </a:custGeom>
            <a:noFill/>
            <a:ln w="20638"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53" name="Rectangle 133"/>
            <p:cNvSpPr/>
            <p:nvPr/>
          </p:nvSpPr>
          <p:spPr>
            <a:xfrm>
              <a:off x="144" y="1980"/>
              <a:ext cx="215" cy="18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900" dirty="0">
                  <a:solidFill>
                    <a:srgbClr val="000000"/>
                  </a:solidFill>
                  <a:latin typeface="微软雅黑" panose="020B0503020204020204" pitchFamily="34" charset="-122"/>
                  <a:ea typeface="微软雅黑" panose="020B0503020204020204" pitchFamily="34" charset="-122"/>
                </a:rPr>
                <a:t>­40</a:t>
              </a:r>
              <a:endParaRPr lang="en-US" altLang="zh-CN" sz="1900" dirty="0">
                <a:solidFill>
                  <a:srgbClr val="000000"/>
                </a:solidFill>
                <a:latin typeface="微软雅黑" panose="020B0503020204020204" pitchFamily="34" charset="-122"/>
                <a:ea typeface="微软雅黑" panose="020B0503020204020204" pitchFamily="34" charset="-122"/>
              </a:endParaRPr>
            </a:p>
          </p:txBody>
        </p:sp>
        <p:sp>
          <p:nvSpPr>
            <p:cNvPr id="154754" name="Rectangle 134"/>
            <p:cNvSpPr/>
            <p:nvPr/>
          </p:nvSpPr>
          <p:spPr>
            <a:xfrm>
              <a:off x="144" y="1623"/>
              <a:ext cx="215" cy="18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900" dirty="0">
                  <a:solidFill>
                    <a:srgbClr val="000000"/>
                  </a:solidFill>
                  <a:latin typeface="微软雅黑" panose="020B0503020204020204" pitchFamily="34" charset="-122"/>
                  <a:ea typeface="微软雅黑" panose="020B0503020204020204" pitchFamily="34" charset="-122"/>
                </a:rPr>
                <a:t>­30</a:t>
              </a:r>
              <a:endParaRPr lang="en-US" altLang="zh-CN" sz="1900" dirty="0">
                <a:solidFill>
                  <a:srgbClr val="000000"/>
                </a:solidFill>
                <a:latin typeface="微软雅黑" panose="020B0503020204020204" pitchFamily="34" charset="-122"/>
                <a:ea typeface="微软雅黑" panose="020B0503020204020204" pitchFamily="34" charset="-122"/>
              </a:endParaRPr>
            </a:p>
          </p:txBody>
        </p:sp>
        <p:sp>
          <p:nvSpPr>
            <p:cNvPr id="154755" name="Rectangle 135"/>
            <p:cNvSpPr/>
            <p:nvPr/>
          </p:nvSpPr>
          <p:spPr>
            <a:xfrm>
              <a:off x="144" y="1242"/>
              <a:ext cx="215" cy="18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900" dirty="0">
                  <a:solidFill>
                    <a:srgbClr val="000000"/>
                  </a:solidFill>
                  <a:latin typeface="微软雅黑" panose="020B0503020204020204" pitchFamily="34" charset="-122"/>
                  <a:ea typeface="微软雅黑" panose="020B0503020204020204" pitchFamily="34" charset="-122"/>
                </a:rPr>
                <a:t>­20</a:t>
              </a:r>
              <a:endParaRPr lang="en-US" altLang="zh-CN" sz="1900" dirty="0">
                <a:solidFill>
                  <a:srgbClr val="000000"/>
                </a:solidFill>
                <a:latin typeface="微软雅黑" panose="020B0503020204020204" pitchFamily="34" charset="-122"/>
                <a:ea typeface="微软雅黑" panose="020B0503020204020204" pitchFamily="34" charset="-122"/>
              </a:endParaRPr>
            </a:p>
          </p:txBody>
        </p:sp>
        <p:sp>
          <p:nvSpPr>
            <p:cNvPr id="154756" name="Rectangle 136"/>
            <p:cNvSpPr/>
            <p:nvPr/>
          </p:nvSpPr>
          <p:spPr>
            <a:xfrm>
              <a:off x="144" y="884"/>
              <a:ext cx="215" cy="18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900" dirty="0">
                  <a:solidFill>
                    <a:srgbClr val="000000"/>
                  </a:solidFill>
                  <a:latin typeface="微软雅黑" panose="020B0503020204020204" pitchFamily="34" charset="-122"/>
                  <a:ea typeface="微软雅黑" panose="020B0503020204020204" pitchFamily="34" charset="-122"/>
                </a:rPr>
                <a:t>­10</a:t>
              </a:r>
              <a:endParaRPr lang="en-US" altLang="zh-CN" sz="1900" dirty="0">
                <a:solidFill>
                  <a:srgbClr val="000000"/>
                </a:solidFill>
                <a:latin typeface="微软雅黑" panose="020B0503020204020204" pitchFamily="34" charset="-122"/>
                <a:ea typeface="微软雅黑" panose="020B0503020204020204" pitchFamily="34" charset="-122"/>
              </a:endParaRPr>
            </a:p>
          </p:txBody>
        </p:sp>
        <p:sp>
          <p:nvSpPr>
            <p:cNvPr id="154757" name="Rectangle 137"/>
            <p:cNvSpPr/>
            <p:nvPr/>
          </p:nvSpPr>
          <p:spPr>
            <a:xfrm>
              <a:off x="298" y="526"/>
              <a:ext cx="79" cy="18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900" dirty="0">
                  <a:solidFill>
                    <a:srgbClr val="000000"/>
                  </a:solidFill>
                  <a:latin typeface="微软雅黑" panose="020B0503020204020204" pitchFamily="34" charset="-122"/>
                  <a:ea typeface="微软雅黑" panose="020B0503020204020204" pitchFamily="34" charset="-122"/>
                </a:rPr>
                <a:t>0</a:t>
              </a:r>
              <a:endParaRPr lang="en-US" altLang="zh-CN" sz="1900" dirty="0">
                <a:solidFill>
                  <a:srgbClr val="000000"/>
                </a:solidFill>
                <a:latin typeface="微软雅黑" panose="020B0503020204020204" pitchFamily="34" charset="-122"/>
                <a:ea typeface="微软雅黑" panose="020B0503020204020204" pitchFamily="34" charset="-122"/>
              </a:endParaRPr>
            </a:p>
          </p:txBody>
        </p:sp>
        <p:sp>
          <p:nvSpPr>
            <p:cNvPr id="154758" name="Rectangle 143"/>
            <p:cNvSpPr/>
            <p:nvPr/>
          </p:nvSpPr>
          <p:spPr>
            <a:xfrm>
              <a:off x="1007" y="2495"/>
              <a:ext cx="253" cy="18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900" dirty="0">
                  <a:solidFill>
                    <a:srgbClr val="000000"/>
                  </a:solidFill>
                  <a:latin typeface="微软雅黑" panose="020B0503020204020204" pitchFamily="34" charset="-122"/>
                  <a:ea typeface="微软雅黑" panose="020B0503020204020204" pitchFamily="34" charset="-122"/>
                </a:rPr>
                <a:t>1/T</a:t>
              </a:r>
              <a:r>
                <a:rPr lang="en-US" altLang="zh-CN" sz="1900" baseline="-25000" dirty="0">
                  <a:solidFill>
                    <a:srgbClr val="000000"/>
                  </a:solidFill>
                  <a:latin typeface="微软雅黑" panose="020B0503020204020204" pitchFamily="34" charset="-122"/>
                  <a:ea typeface="微软雅黑" panose="020B0503020204020204" pitchFamily="34" charset="-122"/>
                </a:rPr>
                <a:t>s</a:t>
              </a:r>
              <a:endParaRPr lang="en-US" altLang="zh-CN" sz="1900" baseline="-25000" dirty="0">
                <a:solidFill>
                  <a:srgbClr val="000000"/>
                </a:solidFill>
                <a:latin typeface="微软雅黑" panose="020B0503020204020204" pitchFamily="34" charset="-122"/>
                <a:ea typeface="微软雅黑" panose="020B0503020204020204" pitchFamily="34" charset="-122"/>
              </a:endParaRPr>
            </a:p>
          </p:txBody>
        </p:sp>
        <p:sp>
          <p:nvSpPr>
            <p:cNvPr id="154759" name="Rectangle 161"/>
            <p:cNvSpPr/>
            <p:nvPr/>
          </p:nvSpPr>
          <p:spPr>
            <a:xfrm>
              <a:off x="3037" y="2495"/>
              <a:ext cx="846" cy="196"/>
            </a:xfrm>
            <a:prstGeom prst="rect">
              <a:avLst/>
            </a:prstGeom>
            <a:noFill/>
            <a:ln w="9525">
              <a:noFill/>
            </a:ln>
          </p:spPr>
          <p:txBody>
            <a:bodyPr wrap="none" lIns="0" tIns="0" rIns="0" bIns="0">
              <a:spAutoFit/>
            </a:bodyPr>
            <a:p>
              <a:pPr algn="ctr">
                <a:buFont typeface="Arial" panose="020B0604020202020204" pitchFamily="34" charset="0"/>
                <a:buNone/>
              </a:pPr>
              <a:r>
                <a:rPr lang="zh-CN" altLang="en-US" sz="2000" b="1" dirty="0">
                  <a:solidFill>
                    <a:srgbClr val="000000"/>
                  </a:solidFill>
                  <a:latin typeface="微软雅黑" panose="020B0503020204020204" pitchFamily="34" charset="-122"/>
                  <a:ea typeface="微软雅黑" panose="020B0503020204020204" pitchFamily="34" charset="-122"/>
                </a:rPr>
                <a:t>频率</a:t>
              </a:r>
              <a:r>
                <a:rPr lang="en-US" altLang="zh-CN" sz="2000" b="1" dirty="0">
                  <a:solidFill>
                    <a:srgbClr val="000000"/>
                  </a:solidFill>
                  <a:latin typeface="微软雅黑" panose="020B0503020204020204" pitchFamily="34" charset="-122"/>
                  <a:ea typeface="微软雅黑" panose="020B0503020204020204" pitchFamily="34" charset="-122"/>
                </a:rPr>
                <a:t>(f-f</a:t>
              </a:r>
              <a:r>
                <a:rPr lang="en-US" altLang="zh-CN" sz="2000" baseline="-25000" dirty="0">
                  <a:latin typeface="微软雅黑" panose="020B0503020204020204" pitchFamily="34" charset="-122"/>
                  <a:ea typeface="微软雅黑" panose="020B0503020204020204" pitchFamily="34" charset="-122"/>
                </a:rPr>
                <a:t>0</a:t>
              </a:r>
              <a:r>
                <a:rPr lang="en-US" altLang="zh-CN" sz="2000" b="1" dirty="0">
                  <a:solidFill>
                    <a:srgbClr val="000000"/>
                  </a:solidFill>
                  <a:latin typeface="微软雅黑" panose="020B0503020204020204" pitchFamily="34" charset="-122"/>
                  <a:ea typeface="微软雅黑" panose="020B0503020204020204" pitchFamily="34" charset="-122"/>
                </a:rPr>
                <a:t>) Hz</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154760" name="Rectangle 167"/>
            <p:cNvSpPr/>
            <p:nvPr/>
          </p:nvSpPr>
          <p:spPr>
            <a:xfrm>
              <a:off x="591" y="101"/>
              <a:ext cx="938" cy="196"/>
            </a:xfrm>
            <a:prstGeom prst="rect">
              <a:avLst/>
            </a:prstGeom>
            <a:noFill/>
            <a:ln w="9525">
              <a:noFill/>
            </a:ln>
          </p:spPr>
          <p:txBody>
            <a:bodyPr wrap="none" lIns="0" tIns="0" rIns="0" bIns="0">
              <a:spAutoFit/>
            </a:bodyPr>
            <a:p>
              <a:pPr algn="ctr">
                <a:buFont typeface="Arial" panose="020B0604020202020204" pitchFamily="34" charset="0"/>
                <a:buNone/>
              </a:pPr>
              <a:r>
                <a:rPr lang="zh-CN" altLang="en-US" sz="2000" b="1" dirty="0">
                  <a:solidFill>
                    <a:srgbClr val="000000"/>
                  </a:solidFill>
                  <a:latin typeface="微软雅黑" panose="020B0503020204020204" pitchFamily="34" charset="-122"/>
                  <a:ea typeface="微软雅黑" panose="020B0503020204020204" pitchFamily="34" charset="-122"/>
                </a:rPr>
                <a:t>功率谱密度 </a:t>
              </a:r>
              <a:r>
                <a:rPr lang="en-US" altLang="zh-CN" sz="2000" b="1" dirty="0">
                  <a:solidFill>
                    <a:srgbClr val="000000"/>
                  </a:solidFill>
                  <a:latin typeface="微软雅黑" panose="020B0503020204020204" pitchFamily="34" charset="-122"/>
                  <a:ea typeface="微软雅黑" panose="020B0503020204020204" pitchFamily="34" charset="-122"/>
                </a:rPr>
                <a:t>dB</a:t>
              </a:r>
              <a:endParaRPr lang="en-US" altLang="zh-CN" sz="2000" b="1" dirty="0">
                <a:latin typeface="微软雅黑" panose="020B0503020204020204" pitchFamily="34" charset="-122"/>
                <a:ea typeface="微软雅黑" panose="020B0503020204020204" pitchFamily="34" charset="-122"/>
              </a:endParaRPr>
            </a:p>
          </p:txBody>
        </p:sp>
        <p:sp>
          <p:nvSpPr>
            <p:cNvPr id="154761" name="Rectangle 168"/>
            <p:cNvSpPr/>
            <p:nvPr/>
          </p:nvSpPr>
          <p:spPr>
            <a:xfrm>
              <a:off x="677" y="369"/>
              <a:ext cx="293" cy="18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900" dirty="0">
                  <a:solidFill>
                    <a:schemeClr val="tx2"/>
                  </a:solidFill>
                  <a:latin typeface="微软雅黑" panose="020B0503020204020204" pitchFamily="34" charset="-122"/>
                  <a:ea typeface="微软雅黑" panose="020B0503020204020204" pitchFamily="34" charset="-122"/>
                </a:rPr>
                <a:t>MSK</a:t>
              </a:r>
              <a:endParaRPr lang="en-US" altLang="zh-CN" sz="1900" dirty="0">
                <a:solidFill>
                  <a:schemeClr val="tx2"/>
                </a:solidFill>
                <a:latin typeface="微软雅黑" panose="020B0503020204020204" pitchFamily="34" charset="-122"/>
                <a:ea typeface="微软雅黑" panose="020B0503020204020204" pitchFamily="34" charset="-122"/>
              </a:endParaRPr>
            </a:p>
          </p:txBody>
        </p:sp>
        <p:sp>
          <p:nvSpPr>
            <p:cNvPr id="154762" name="Rectangle 169"/>
            <p:cNvSpPr/>
            <p:nvPr/>
          </p:nvSpPr>
          <p:spPr>
            <a:xfrm>
              <a:off x="1118" y="839"/>
              <a:ext cx="323" cy="18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900" dirty="0">
                  <a:solidFill>
                    <a:srgbClr val="0000FF"/>
                  </a:solidFill>
                  <a:latin typeface="微软雅黑" panose="020B0503020204020204" pitchFamily="34" charset="-122"/>
                  <a:ea typeface="微软雅黑" panose="020B0503020204020204" pitchFamily="34" charset="-122"/>
                </a:rPr>
                <a:t>2PSK</a:t>
              </a:r>
              <a:endParaRPr lang="en-US" altLang="zh-CN" sz="1900" dirty="0">
                <a:solidFill>
                  <a:srgbClr val="0000FF"/>
                </a:solidFill>
                <a:latin typeface="微软雅黑" panose="020B0503020204020204" pitchFamily="34" charset="-122"/>
                <a:ea typeface="微软雅黑" panose="020B0503020204020204" pitchFamily="34" charset="-122"/>
              </a:endParaRPr>
            </a:p>
          </p:txBody>
        </p:sp>
        <p:sp>
          <p:nvSpPr>
            <p:cNvPr id="154763" name="Freeform 170"/>
            <p:cNvSpPr/>
            <p:nvPr/>
          </p:nvSpPr>
          <p:spPr>
            <a:xfrm>
              <a:off x="355" y="90"/>
              <a:ext cx="48" cy="134"/>
            </a:xfrm>
            <a:custGeom>
              <a:avLst/>
              <a:gdLst>
                <a:gd name="txL" fmla="*/ 0 w 52"/>
                <a:gd name="txT" fmla="*/ 0 h 136"/>
                <a:gd name="txR" fmla="*/ 52 w 52"/>
                <a:gd name="txB" fmla="*/ 136 h 136"/>
              </a:gdLst>
              <a:ahLst/>
              <a:cxnLst>
                <a:cxn ang="0">
                  <a:pos x="28" y="120"/>
                </a:cxn>
                <a:cxn ang="0">
                  <a:pos x="14" y="99"/>
                </a:cxn>
                <a:cxn ang="0">
                  <a:pos x="0" y="120"/>
                </a:cxn>
                <a:cxn ang="0">
                  <a:pos x="14" y="0"/>
                </a:cxn>
                <a:cxn ang="0">
                  <a:pos x="28" y="120"/>
                </a:cxn>
              </a:cxnLst>
              <a:rect l="txL" t="txT" r="txR" b="txB"/>
              <a:pathLst>
                <a:path w="52" h="136">
                  <a:moveTo>
                    <a:pt x="52" y="136"/>
                  </a:moveTo>
                  <a:lnTo>
                    <a:pt x="26" y="113"/>
                  </a:lnTo>
                  <a:lnTo>
                    <a:pt x="0" y="136"/>
                  </a:lnTo>
                  <a:lnTo>
                    <a:pt x="26" y="0"/>
                  </a:lnTo>
                  <a:lnTo>
                    <a:pt x="52" y="136"/>
                  </a:lnTo>
                  <a:close/>
                </a:path>
              </a:pathLst>
            </a:custGeom>
            <a:solidFill>
              <a:srgbClr val="000000"/>
            </a:solid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64" name="Freeform 171"/>
            <p:cNvSpPr/>
            <p:nvPr/>
          </p:nvSpPr>
          <p:spPr>
            <a:xfrm flipV="1">
              <a:off x="3674" y="2404"/>
              <a:ext cx="227" cy="91"/>
            </a:xfrm>
            <a:custGeom>
              <a:avLst/>
              <a:gdLst>
                <a:gd name="txL" fmla="*/ 0 w 170"/>
                <a:gd name="txT" fmla="*/ 0 h 45"/>
                <a:gd name="txR" fmla="*/ 170 w 170"/>
                <a:gd name="txB" fmla="*/ 45 h 45"/>
              </a:gdLst>
              <a:ahLst/>
              <a:cxnLst>
                <a:cxn ang="0">
                  <a:pos x="0" y="0"/>
                </a:cxn>
                <a:cxn ang="0">
                  <a:pos x="267" y="6489"/>
                </a:cxn>
                <a:cxn ang="0">
                  <a:pos x="0" y="12578"/>
                </a:cxn>
                <a:cxn ang="0">
                  <a:pos x="1719" y="6489"/>
                </a:cxn>
                <a:cxn ang="0">
                  <a:pos x="0" y="0"/>
                </a:cxn>
              </a:cxnLst>
              <a:rect l="txL" t="txT" r="txR" b="txB"/>
              <a:pathLst>
                <a:path w="170" h="45">
                  <a:moveTo>
                    <a:pt x="0" y="0"/>
                  </a:moveTo>
                  <a:lnTo>
                    <a:pt x="26" y="23"/>
                  </a:lnTo>
                  <a:lnTo>
                    <a:pt x="0" y="45"/>
                  </a:lnTo>
                  <a:lnTo>
                    <a:pt x="170" y="23"/>
                  </a:lnTo>
                  <a:lnTo>
                    <a:pt x="0" y="0"/>
                  </a:lnTo>
                  <a:close/>
                </a:path>
              </a:pathLst>
            </a:custGeom>
            <a:solidFill>
              <a:srgbClr val="000000"/>
            </a:solidFill>
            <a:ln w="20638"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54765" name="Rectangle 173"/>
            <p:cNvSpPr/>
            <p:nvPr/>
          </p:nvSpPr>
          <p:spPr>
            <a:xfrm>
              <a:off x="519" y="2495"/>
              <a:ext cx="443" cy="18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900" dirty="0">
                  <a:solidFill>
                    <a:srgbClr val="000000"/>
                  </a:solidFill>
                  <a:latin typeface="微软雅黑" panose="020B0503020204020204" pitchFamily="34" charset="-122"/>
                  <a:ea typeface="微软雅黑" panose="020B0503020204020204" pitchFamily="34" charset="-122"/>
                </a:rPr>
                <a:t>0.75/T</a:t>
              </a:r>
              <a:r>
                <a:rPr lang="en-US" altLang="zh-CN" sz="1900" baseline="-25000" dirty="0">
                  <a:solidFill>
                    <a:srgbClr val="000000"/>
                  </a:solidFill>
                  <a:latin typeface="微软雅黑" panose="020B0503020204020204" pitchFamily="34" charset="-122"/>
                  <a:ea typeface="微软雅黑" panose="020B0503020204020204" pitchFamily="34" charset="-122"/>
                </a:rPr>
                <a:t>s</a:t>
              </a:r>
              <a:endParaRPr lang="en-US" altLang="zh-CN" sz="1900" baseline="-25000" dirty="0">
                <a:solidFill>
                  <a:srgbClr val="000000"/>
                </a:solidFill>
                <a:latin typeface="微软雅黑" panose="020B0503020204020204" pitchFamily="34" charset="-122"/>
                <a:ea typeface="微软雅黑" panose="020B0503020204020204" pitchFamily="34" charset="-122"/>
              </a:endParaRPr>
            </a:p>
          </p:txBody>
        </p:sp>
        <p:sp>
          <p:nvSpPr>
            <p:cNvPr id="154766" name="Rectangle 179"/>
            <p:cNvSpPr/>
            <p:nvPr/>
          </p:nvSpPr>
          <p:spPr>
            <a:xfrm>
              <a:off x="1734" y="2495"/>
              <a:ext cx="253" cy="18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900" dirty="0">
                  <a:solidFill>
                    <a:srgbClr val="000000"/>
                  </a:solidFill>
                  <a:latin typeface="微软雅黑" panose="020B0503020204020204" pitchFamily="34" charset="-122"/>
                  <a:ea typeface="微软雅黑" panose="020B0503020204020204" pitchFamily="34" charset="-122"/>
                </a:rPr>
                <a:t>2/T</a:t>
              </a:r>
              <a:r>
                <a:rPr lang="en-US" altLang="zh-CN" sz="1900" baseline="-25000" dirty="0">
                  <a:solidFill>
                    <a:srgbClr val="000000"/>
                  </a:solidFill>
                  <a:latin typeface="微软雅黑" panose="020B0503020204020204" pitchFamily="34" charset="-122"/>
                  <a:ea typeface="微软雅黑" panose="020B0503020204020204" pitchFamily="34" charset="-122"/>
                </a:rPr>
                <a:t>s</a:t>
              </a:r>
              <a:endParaRPr lang="en-US" altLang="zh-CN" sz="1900" baseline="-25000" dirty="0">
                <a:solidFill>
                  <a:srgbClr val="000000"/>
                </a:solidFill>
                <a:latin typeface="微软雅黑" panose="020B0503020204020204" pitchFamily="34" charset="-122"/>
                <a:ea typeface="微软雅黑" panose="020B0503020204020204" pitchFamily="34" charset="-122"/>
              </a:endParaRPr>
            </a:p>
          </p:txBody>
        </p:sp>
        <p:sp>
          <p:nvSpPr>
            <p:cNvPr id="154767" name="Rectangle 180"/>
            <p:cNvSpPr/>
            <p:nvPr/>
          </p:nvSpPr>
          <p:spPr>
            <a:xfrm>
              <a:off x="2504" y="2495"/>
              <a:ext cx="253" cy="18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900" dirty="0">
                  <a:solidFill>
                    <a:srgbClr val="000000"/>
                  </a:solidFill>
                  <a:latin typeface="微软雅黑" panose="020B0503020204020204" pitchFamily="34" charset="-122"/>
                  <a:ea typeface="微软雅黑" panose="020B0503020204020204" pitchFamily="34" charset="-122"/>
                </a:rPr>
                <a:t>3/T</a:t>
              </a:r>
              <a:r>
                <a:rPr lang="en-US" altLang="zh-CN" sz="1900" baseline="-25000" dirty="0">
                  <a:solidFill>
                    <a:srgbClr val="000000"/>
                  </a:solidFill>
                  <a:latin typeface="微软雅黑" panose="020B0503020204020204" pitchFamily="34" charset="-122"/>
                  <a:ea typeface="微软雅黑" panose="020B0503020204020204" pitchFamily="34" charset="-122"/>
                </a:rPr>
                <a:t>s</a:t>
              </a:r>
              <a:endParaRPr lang="en-US" altLang="zh-CN" sz="1900" baseline="-25000" dirty="0">
                <a:solidFill>
                  <a:srgbClr val="000000"/>
                </a:solidFill>
                <a:latin typeface="微软雅黑" panose="020B0503020204020204" pitchFamily="34" charset="-122"/>
                <a:ea typeface="微软雅黑" panose="020B0503020204020204" pitchFamily="34" charset="-122"/>
              </a:endParaRPr>
            </a:p>
          </p:txBody>
        </p:sp>
      </p:grpSp>
      <p:sp>
        <p:nvSpPr>
          <p:cNvPr id="154628" name="AutoShape 182"/>
          <p:cNvSpPr/>
          <p:nvPr/>
        </p:nvSpPr>
        <p:spPr>
          <a:xfrm>
            <a:off x="5292725" y="-36512"/>
            <a:ext cx="3781425" cy="4321175"/>
          </a:xfrm>
          <a:prstGeom prst="wedgeRoundRectCallout">
            <a:avLst>
              <a:gd name="adj1" fmla="val -60264"/>
              <a:gd name="adj2" fmla="val 412"/>
              <a:gd name="adj3" fmla="val 16667"/>
            </a:avLst>
          </a:prstGeom>
          <a:solidFill>
            <a:schemeClr val="accent1"/>
          </a:solidFill>
          <a:ln w="9525" cap="flat" cmpd="sng">
            <a:solidFill>
              <a:schemeClr val="tx1"/>
            </a:solidFill>
            <a:prstDash val="solid"/>
            <a:miter/>
            <a:headEnd type="none" w="med" len="med"/>
            <a:tailEnd type="none" w="med" len="med"/>
          </a:ln>
        </p:spPr>
        <p:txBody>
          <a:bodyPr/>
          <a:p>
            <a:pPr algn="just">
              <a:lnSpc>
                <a:spcPct val="145000"/>
              </a:lnSpc>
              <a:spcBef>
                <a:spcPct val="5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信号比</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的功率谱更加紧凑，第一个零点出现在</a:t>
            </a:r>
            <a:r>
              <a:rPr lang="en-US" altLang="zh-CN" sz="2000" dirty="0">
                <a:latin typeface="微软雅黑" panose="020B0503020204020204" pitchFamily="34" charset="-122"/>
                <a:ea typeface="微软雅黑" panose="020B0503020204020204" pitchFamily="34" charset="-122"/>
              </a:rPr>
              <a:t>0.75/T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处，而</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的第一个零点在</a:t>
            </a:r>
            <a:r>
              <a:rPr lang="en-US" altLang="zh-CN" sz="2000" dirty="0">
                <a:latin typeface="微软雅黑" panose="020B0503020204020204" pitchFamily="34" charset="-122"/>
                <a:ea typeface="微软雅黑" panose="020B0503020204020204" pitchFamily="34" charset="-122"/>
              </a:rPr>
              <a:t>1/T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处。</a:t>
            </a: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信号比</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功率谱的主瓣所占的频带宽度窄；当</a:t>
            </a:r>
            <a:r>
              <a:rPr lang="en-US" altLang="zh-CN" sz="2000" dirty="0">
                <a:latin typeface="微软雅黑" panose="020B0503020204020204" pitchFamily="34" charset="-122"/>
                <a:ea typeface="微软雅黑" panose="020B0503020204020204" pitchFamily="34" charset="-122"/>
              </a:rPr>
              <a:t>(f-f</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时，</a:t>
            </a: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的功率谱以</a:t>
            </a:r>
            <a:r>
              <a:rPr lang="en-US" altLang="zh-CN" sz="2000" dirty="0">
                <a:latin typeface="微软雅黑" panose="020B0503020204020204" pitchFamily="34" charset="-122"/>
                <a:ea typeface="微软雅黑" panose="020B0503020204020204" pitchFamily="34" charset="-122"/>
              </a:rPr>
              <a:t>(f-f</a:t>
            </a:r>
            <a:r>
              <a:rPr lang="en-US" altLang="zh-CN" sz="2000" baseline="-25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a:t>
            </a:r>
            <a:r>
              <a:rPr lang="en-US" altLang="zh-CN" sz="2000" baseline="30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的速率衰减，比</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衰减快得多，因此对邻道的干扰也较小</a:t>
            </a:r>
            <a:endParaRPr lang="zh-CN" altLang="en-US" sz="2000" dirty="0">
              <a:latin typeface="微软雅黑" panose="020B0503020204020204" pitchFamily="34" charset="-122"/>
              <a:ea typeface="微软雅黑" panose="020B0503020204020204" pitchFamily="34" charset="-122"/>
            </a:endParaRPr>
          </a:p>
        </p:txBody>
      </p:sp>
      <p:sp>
        <p:nvSpPr>
          <p:cNvPr id="154629" name="Rectangle 183"/>
          <p:cNvSpPr/>
          <p:nvPr/>
        </p:nvSpPr>
        <p:spPr>
          <a:xfrm>
            <a:off x="2195513" y="6372225"/>
            <a:ext cx="3875087" cy="419100"/>
          </a:xfrm>
          <a:prstGeom prst="rect">
            <a:avLst/>
          </a:prstGeom>
          <a:noFill/>
          <a:ln w="9525">
            <a:noFill/>
          </a:ln>
        </p:spPr>
        <p:txBody>
          <a:bodyPr>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7.6.1-2 MSK</a:t>
            </a:r>
            <a:r>
              <a:rPr lang="zh-CN" altLang="en-US" sz="2000" b="1" dirty="0">
                <a:solidFill>
                  <a:schemeClr val="tx2"/>
                </a:solidFill>
                <a:latin typeface="微软雅黑" panose="020B0503020204020204" pitchFamily="34" charset="-122"/>
                <a:ea typeface="微软雅黑" panose="020B0503020204020204" pitchFamily="34" charset="-122"/>
              </a:rPr>
              <a:t>信号的功率谱</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2"/>
          <p:cNvSpPr>
            <a:spLocks noGrp="1"/>
          </p:cNvSpPr>
          <p:nvPr>
            <p:ph type="title"/>
          </p:nvPr>
        </p:nvSpPr>
        <p:spPr/>
        <p:txBody>
          <a:bodyPr vert="horz" wrap="square" lIns="91440" tIns="45720" rIns="91440" bIns="45720" anchor="b"/>
          <a:p>
            <a:pPr eaLnBrk="1" hangingPunct="1"/>
            <a:r>
              <a:rPr lang="zh-CN" altLang="en-US" sz="2800" b="0" dirty="0">
                <a:solidFill>
                  <a:srgbClr val="0000FF"/>
                </a:solidFill>
                <a:latin typeface="微软雅黑" panose="020B0503020204020204" pitchFamily="34" charset="-122"/>
                <a:ea typeface="微软雅黑" panose="020B0503020204020204" pitchFamily="34" charset="-122"/>
              </a:rPr>
              <a:t>三</a:t>
            </a:r>
            <a:r>
              <a:rPr lang="zh-CN" altLang="en-US" sz="2800" dirty="0">
                <a:solidFill>
                  <a:srgbClr val="0000FF"/>
                </a:solidFill>
                <a:latin typeface="微软雅黑" panose="020B0503020204020204" pitchFamily="34" charset="-122"/>
                <a:ea typeface="微软雅黑" panose="020B0503020204020204" pitchFamily="34" charset="-122"/>
              </a:rPr>
              <a:t>  </a:t>
            </a:r>
            <a:r>
              <a:rPr lang="en-US" altLang="zh-CN" sz="2800" dirty="0">
                <a:solidFill>
                  <a:srgbClr val="0000FF"/>
                </a:solidFill>
                <a:latin typeface="微软雅黑" panose="020B0503020204020204" pitchFamily="34" charset="-122"/>
                <a:ea typeface="微软雅黑" panose="020B0503020204020204" pitchFamily="34" charset="-122"/>
              </a:rPr>
              <a:t>MSK</a:t>
            </a:r>
            <a:r>
              <a:rPr lang="zh-CN" altLang="en-US" sz="2800" dirty="0">
                <a:solidFill>
                  <a:srgbClr val="0000FF"/>
                </a:solidFill>
                <a:latin typeface="微软雅黑" panose="020B0503020204020204" pitchFamily="34" charset="-122"/>
                <a:ea typeface="微软雅黑" panose="020B0503020204020204" pitchFamily="34" charset="-122"/>
              </a:rPr>
              <a:t>调制方法</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155651" name="Rectangle 5"/>
          <p:cNvSpPr/>
          <p:nvPr/>
        </p:nvSpPr>
        <p:spPr>
          <a:xfrm>
            <a:off x="2116138" y="6156325"/>
            <a:ext cx="3763962"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7.6.1-3 MSK</a:t>
            </a:r>
            <a:r>
              <a:rPr lang="zh-CN" altLang="en-US" sz="2000" b="1" dirty="0">
                <a:solidFill>
                  <a:schemeClr val="tx2"/>
                </a:solidFill>
                <a:latin typeface="微软雅黑" panose="020B0503020204020204" pitchFamily="34" charset="-122"/>
                <a:ea typeface="微软雅黑" panose="020B0503020204020204" pitchFamily="34" charset="-122"/>
              </a:rPr>
              <a:t>的调制原理框图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nvGrpSpPr>
          <p:cNvPr id="155652" name="Group 11"/>
          <p:cNvGrpSpPr/>
          <p:nvPr/>
        </p:nvGrpSpPr>
        <p:grpSpPr>
          <a:xfrm>
            <a:off x="179388" y="1619250"/>
            <a:ext cx="8424862" cy="4348163"/>
            <a:chOff x="0" y="0"/>
            <a:chExt cx="5307" cy="2739"/>
          </a:xfrm>
        </p:grpSpPr>
        <p:grpSp>
          <p:nvGrpSpPr>
            <p:cNvPr id="155653" name="Group 9"/>
            <p:cNvGrpSpPr/>
            <p:nvPr/>
          </p:nvGrpSpPr>
          <p:grpSpPr>
            <a:xfrm>
              <a:off x="0" y="0"/>
              <a:ext cx="5307" cy="2739"/>
              <a:chOff x="0" y="0"/>
              <a:chExt cx="5307" cy="2739"/>
            </a:xfrm>
          </p:grpSpPr>
          <p:pic>
            <p:nvPicPr>
              <p:cNvPr id="155655" name="Picture 4" descr="tu651"/>
              <p:cNvPicPr>
                <a:picLocks noChangeAspect="1"/>
              </p:cNvPicPr>
              <p:nvPr/>
            </p:nvPicPr>
            <p:blipFill>
              <a:blip r:embed="rId1"/>
              <a:stretch>
                <a:fillRect/>
              </a:stretch>
            </p:blipFill>
            <p:spPr>
              <a:xfrm>
                <a:off x="0" y="0"/>
                <a:ext cx="5307" cy="2586"/>
              </a:xfrm>
              <a:prstGeom prst="rect">
                <a:avLst/>
              </a:prstGeom>
              <a:noFill/>
              <a:ln w="9525">
                <a:noFill/>
              </a:ln>
            </p:spPr>
          </p:pic>
          <p:sp>
            <p:nvSpPr>
              <p:cNvPr id="155656" name="Rectangle 6"/>
              <p:cNvSpPr/>
              <p:nvPr/>
            </p:nvSpPr>
            <p:spPr>
              <a:xfrm>
                <a:off x="1589" y="2495"/>
                <a:ext cx="292" cy="244"/>
              </a:xfrm>
              <a:prstGeom prst="rect">
                <a:avLst/>
              </a:prstGeom>
              <a:noFill/>
              <a:ln w="9525">
                <a:noFill/>
              </a:ln>
            </p:spPr>
            <p:txBody>
              <a:bodyPr wrap="none">
                <a:spAutoFit/>
              </a:bodyPr>
              <a:p>
                <a:pPr algn="ctr">
                  <a:buFont typeface="Arial" panose="020B0604020202020204" pitchFamily="34" charset="0"/>
                  <a:buNone/>
                </a:pPr>
                <a:r>
                  <a:rPr lang="en-US" altLang="zh-CN" b="1" dirty="0">
                    <a:solidFill>
                      <a:srgbClr val="0000FF"/>
                    </a:solidFill>
                    <a:latin typeface="Comic Sans MS" panose="030F0702030302020204" pitchFamily="66" charset="0"/>
                  </a:rPr>
                  <a:t>Q</a:t>
                </a:r>
                <a:r>
                  <a:rPr lang="en-US" altLang="zh-CN" b="1" baseline="-25000" dirty="0">
                    <a:solidFill>
                      <a:srgbClr val="0000FF"/>
                    </a:solidFill>
                    <a:latin typeface="Comic Sans MS" panose="030F0702030302020204" pitchFamily="66" charset="0"/>
                  </a:rPr>
                  <a:t>k</a:t>
                </a:r>
                <a:endParaRPr lang="en-US" altLang="zh-CN" b="1" baseline="-25000" dirty="0">
                  <a:solidFill>
                    <a:srgbClr val="0000FF"/>
                  </a:solidFill>
                  <a:latin typeface="Comic Sans MS" panose="030F0702030302020204" pitchFamily="66" charset="0"/>
                </a:endParaRPr>
              </a:p>
            </p:txBody>
          </p:sp>
          <p:sp>
            <p:nvSpPr>
              <p:cNvPr id="155657" name="Rectangle 7"/>
              <p:cNvSpPr/>
              <p:nvPr/>
            </p:nvSpPr>
            <p:spPr>
              <a:xfrm>
                <a:off x="3298" y="544"/>
                <a:ext cx="595" cy="244"/>
              </a:xfrm>
              <a:prstGeom prst="rect">
                <a:avLst/>
              </a:prstGeom>
              <a:noFill/>
              <a:ln w="9525">
                <a:noFill/>
              </a:ln>
            </p:spPr>
            <p:txBody>
              <a:bodyPr wrap="none">
                <a:spAutoFit/>
              </a:bodyPr>
              <a:p>
                <a:pPr algn="ctr">
                  <a:buFont typeface="Arial" panose="020B0604020202020204" pitchFamily="34" charset="0"/>
                  <a:buNone/>
                </a:pPr>
                <a:r>
                  <a:rPr lang="en-US" altLang="zh-CN" b="1" dirty="0">
                    <a:solidFill>
                      <a:schemeClr val="tx2"/>
                    </a:solidFill>
                    <a:latin typeface="Comic Sans MS" panose="030F0702030302020204" pitchFamily="66" charset="0"/>
                  </a:rPr>
                  <a:t>cos</a:t>
                </a:r>
                <a:r>
                  <a:rPr lang="el-GR" altLang="en-US" b="1" dirty="0">
                    <a:solidFill>
                      <a:schemeClr val="tx2"/>
                    </a:solidFill>
                    <a:latin typeface="Arial" panose="020B0604020202020204" pitchFamily="34" charset="0"/>
                    <a:cs typeface="Arial" panose="020B0604020202020204" pitchFamily="34" charset="0"/>
                  </a:rPr>
                  <a:t>ω</a:t>
                </a:r>
                <a:r>
                  <a:rPr lang="en-US" altLang="zh-CN" b="1" baseline="-25000" dirty="0">
                    <a:solidFill>
                      <a:schemeClr val="tx2"/>
                    </a:solidFill>
                    <a:latin typeface="Comic Sans MS" panose="030F0702030302020204" pitchFamily="66" charset="0"/>
                  </a:rPr>
                  <a:t>c</a:t>
                </a:r>
                <a:r>
                  <a:rPr lang="en-US" altLang="zh-CN" b="1" dirty="0">
                    <a:solidFill>
                      <a:schemeClr val="tx2"/>
                    </a:solidFill>
                    <a:latin typeface="Comic Sans MS" panose="030F0702030302020204" pitchFamily="66" charset="0"/>
                  </a:rPr>
                  <a:t>t</a:t>
                </a:r>
                <a:endParaRPr lang="en-US" altLang="zh-CN" b="1" baseline="-25000" dirty="0">
                  <a:solidFill>
                    <a:schemeClr val="tx2"/>
                  </a:solidFill>
                  <a:latin typeface="Comic Sans MS" panose="030F0702030302020204" pitchFamily="66" charset="0"/>
                </a:endParaRPr>
              </a:p>
            </p:txBody>
          </p:sp>
          <p:sp>
            <p:nvSpPr>
              <p:cNvPr id="155658" name="Rectangle 8"/>
              <p:cNvSpPr/>
              <p:nvPr/>
            </p:nvSpPr>
            <p:spPr>
              <a:xfrm>
                <a:off x="3285" y="1633"/>
                <a:ext cx="561" cy="244"/>
              </a:xfrm>
              <a:prstGeom prst="rect">
                <a:avLst/>
              </a:prstGeom>
              <a:noFill/>
              <a:ln w="9525">
                <a:noFill/>
              </a:ln>
            </p:spPr>
            <p:txBody>
              <a:bodyPr wrap="none">
                <a:spAutoFit/>
              </a:bodyPr>
              <a:p>
                <a:pPr algn="ctr">
                  <a:buFont typeface="Arial" panose="020B0604020202020204" pitchFamily="34" charset="0"/>
                  <a:buNone/>
                </a:pPr>
                <a:r>
                  <a:rPr lang="en-US" altLang="zh-CN" b="1" dirty="0">
                    <a:solidFill>
                      <a:schemeClr val="tx2"/>
                    </a:solidFill>
                    <a:latin typeface="Comic Sans MS" panose="030F0702030302020204" pitchFamily="66" charset="0"/>
                  </a:rPr>
                  <a:t>sin</a:t>
                </a:r>
                <a:r>
                  <a:rPr lang="el-GR" altLang="en-US" b="1" dirty="0">
                    <a:solidFill>
                      <a:schemeClr val="tx2"/>
                    </a:solidFill>
                    <a:latin typeface="Arial" panose="020B0604020202020204" pitchFamily="34" charset="0"/>
                    <a:cs typeface="Arial" panose="020B0604020202020204" pitchFamily="34" charset="0"/>
                  </a:rPr>
                  <a:t>ω</a:t>
                </a:r>
                <a:r>
                  <a:rPr lang="en-US" altLang="zh-CN" b="1" baseline="-25000" dirty="0">
                    <a:solidFill>
                      <a:schemeClr val="tx2"/>
                    </a:solidFill>
                    <a:latin typeface="Comic Sans MS" panose="030F0702030302020204" pitchFamily="66" charset="0"/>
                  </a:rPr>
                  <a:t>c</a:t>
                </a:r>
                <a:r>
                  <a:rPr lang="en-US" altLang="zh-CN" b="1" dirty="0">
                    <a:solidFill>
                      <a:schemeClr val="tx2"/>
                    </a:solidFill>
                    <a:latin typeface="Comic Sans MS" panose="030F0702030302020204" pitchFamily="66" charset="0"/>
                  </a:rPr>
                  <a:t>t</a:t>
                </a:r>
                <a:endParaRPr lang="en-US" altLang="zh-CN" b="1" baseline="-25000" dirty="0">
                  <a:solidFill>
                    <a:schemeClr val="tx2"/>
                  </a:solidFill>
                  <a:latin typeface="Comic Sans MS" panose="030F0702030302020204" pitchFamily="66" charset="0"/>
                </a:endParaRPr>
              </a:p>
            </p:txBody>
          </p:sp>
        </p:grpSp>
        <p:sp>
          <p:nvSpPr>
            <p:cNvPr id="155654" name="Rectangle 10"/>
            <p:cNvSpPr/>
            <p:nvPr/>
          </p:nvSpPr>
          <p:spPr>
            <a:xfrm>
              <a:off x="1996" y="136"/>
              <a:ext cx="259" cy="230"/>
            </a:xfrm>
            <a:prstGeom prst="rect">
              <a:avLst/>
            </a:prstGeom>
            <a:noFill/>
            <a:ln w="9525">
              <a:noFill/>
            </a:ln>
          </p:spPr>
          <p:txBody>
            <a:bodyPr wrap="none">
              <a:spAutoFit/>
            </a:bodyPr>
            <a:p>
              <a:pPr algn="ctr">
                <a:buFont typeface="Arial" panose="020B0604020202020204" pitchFamily="34" charset="0"/>
                <a:buNone/>
              </a:pPr>
              <a:r>
                <a:rPr lang="en-US" altLang="zh-CN" b="1" dirty="0">
                  <a:solidFill>
                    <a:srgbClr val="0000FF"/>
                  </a:solidFill>
                  <a:latin typeface="Comic Sans MS" panose="030F0702030302020204" pitchFamily="66" charset="0"/>
                </a:rPr>
                <a:t>×</a:t>
              </a:r>
              <a:endParaRPr lang="en-US" altLang="zh-CN" b="1" dirty="0">
                <a:solidFill>
                  <a:srgbClr val="0000FF"/>
                </a:solidFill>
                <a:latin typeface="Comic Sans MS" panose="030F0702030302020204" pitchFamily="66" charset="0"/>
              </a:endParaRPr>
            </a:p>
          </p:txBody>
        </p:sp>
      </p:grpSp>
    </p:spTree>
  </p:cSld>
  <p:clrMapOvr>
    <a:masterClrMapping/>
  </p:clrMapOvr>
  <p:transition advClick="0">
    <p:blinds dir="vert"/>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2"/>
          <p:cNvSpPr>
            <a:spLocks noGrp="1"/>
          </p:cNvSpPr>
          <p:nvPr>
            <p:ph type="title"/>
          </p:nvPr>
        </p:nvSpPr>
        <p:spPr/>
        <p:txBody>
          <a:bodyPr vert="horz" wrap="square" lIns="91440" tIns="45720" rIns="91440" bIns="45720" anchor="b"/>
          <a:p>
            <a:pPr eaLnBrk="1" hangingPunct="1"/>
            <a:r>
              <a:rPr lang="en-US" altLang="zh-CN" sz="2800" b="0" dirty="0">
                <a:latin typeface="微软雅黑" panose="020B0503020204020204" pitchFamily="34" charset="-122"/>
                <a:ea typeface="微软雅黑" panose="020B0503020204020204" pitchFamily="34" charset="-122"/>
              </a:rPr>
              <a:t>MSK</a:t>
            </a:r>
            <a:r>
              <a:rPr lang="zh-CN" altLang="en-US" sz="2800" b="0" dirty="0">
                <a:latin typeface="微软雅黑" panose="020B0503020204020204" pitchFamily="34" charset="-122"/>
                <a:ea typeface="微软雅黑" panose="020B0503020204020204" pitchFamily="34" charset="-122"/>
              </a:rPr>
              <a:t>信号的产生步骤</a:t>
            </a:r>
            <a:endParaRPr lang="zh-CN" altLang="en-US" sz="2800" b="0" dirty="0">
              <a:latin typeface="微软雅黑" panose="020B0503020204020204" pitchFamily="34" charset="-122"/>
              <a:ea typeface="微软雅黑" panose="020B0503020204020204" pitchFamily="34" charset="-122"/>
            </a:endParaRPr>
          </a:p>
        </p:txBody>
      </p:sp>
      <p:sp>
        <p:nvSpPr>
          <p:cNvPr id="156675" name="Rectangle 3"/>
          <p:cNvSpPr>
            <a:spLocks noGrp="1"/>
          </p:cNvSpPr>
          <p:nvPr>
            <p:ph type="body"/>
          </p:nvPr>
        </p:nvSpPr>
        <p:spPr>
          <a:xfrm>
            <a:off x="449263" y="1477963"/>
            <a:ext cx="7983537" cy="2890837"/>
          </a:xfrm>
        </p:spPr>
        <p:txBody>
          <a:bodyPr vert="horz" wrap="square" lIns="91440" tIns="45720" rIns="91440" bIns="45720" anchor="t"/>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首先对输入数据进行差分编码，这是收端相干载波解调的需要</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把差分编码器的输出用串</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并变换器合成两路，并相互错开一个码元宽度</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，得到</a:t>
            </a:r>
            <a:r>
              <a:rPr lang="en-US" altLang="zh-CN" sz="2000" dirty="0">
                <a:latin typeface="微软雅黑" panose="020B0503020204020204" pitchFamily="34" charset="-122"/>
                <a:ea typeface="微软雅黑" panose="020B0503020204020204" pitchFamily="34" charset="-122"/>
              </a:rPr>
              <a:t>I</a:t>
            </a:r>
            <a:r>
              <a:rPr lang="en-US" altLang="zh-CN" sz="2000" baseline="-25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Q</a:t>
            </a:r>
            <a:r>
              <a:rPr lang="en-US" altLang="zh-CN" sz="2000" baseline="-25000" dirty="0">
                <a:latin typeface="微软雅黑" panose="020B0503020204020204" pitchFamily="34" charset="-122"/>
                <a:ea typeface="微软雅黑" panose="020B0503020204020204" pitchFamily="34" charset="-122"/>
              </a:rPr>
              <a:t>k</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用加权函数</a:t>
            </a:r>
            <a:r>
              <a:rPr lang="en-US" altLang="zh-CN" sz="2000" dirty="0">
                <a:latin typeface="微软雅黑" panose="020B0503020204020204" pitchFamily="34" charset="-122"/>
                <a:ea typeface="微软雅黑" panose="020B0503020204020204" pitchFamily="34" charset="-122"/>
              </a:rPr>
              <a:t>cos(</a:t>
            </a:r>
            <a:r>
              <a:rPr lang="el-GR" altLang="en-US" sz="2000" dirty="0">
                <a:latin typeface="微软雅黑" panose="020B0503020204020204" pitchFamily="34" charset="-122"/>
                <a:ea typeface="微软雅黑" panose="020B0503020204020204" pitchFamily="34" charset="-122"/>
              </a:rPr>
              <a:t>π</a:t>
            </a:r>
            <a:r>
              <a:rPr lang="en-US" altLang="zh-CN" sz="2000" dirty="0">
                <a:latin typeface="微软雅黑" panose="020B0503020204020204" pitchFamily="34" charset="-122"/>
                <a:ea typeface="微软雅黑" panose="020B0503020204020204" pitchFamily="34" charset="-122"/>
              </a:rPr>
              <a:t>t/2T</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sin(</a:t>
            </a:r>
            <a:r>
              <a:rPr lang="el-GR" altLang="en-US" sz="2000" dirty="0">
                <a:latin typeface="微软雅黑" panose="020B0503020204020204" pitchFamily="34" charset="-122"/>
                <a:ea typeface="微软雅黑" panose="020B0503020204020204" pitchFamily="34" charset="-122"/>
              </a:rPr>
              <a:t>π</a:t>
            </a:r>
            <a:r>
              <a:rPr lang="en-US" altLang="zh-CN" sz="2000" dirty="0">
                <a:latin typeface="微软雅黑" panose="020B0503020204020204" pitchFamily="34" charset="-122"/>
                <a:ea typeface="微软雅黑" panose="020B0503020204020204" pitchFamily="34" charset="-122"/>
              </a:rPr>
              <a:t>t/2T</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分别对</a:t>
            </a:r>
            <a:r>
              <a:rPr lang="en-US" altLang="zh-CN" sz="2000" dirty="0">
                <a:latin typeface="微软雅黑" panose="020B0503020204020204" pitchFamily="34" charset="-122"/>
                <a:ea typeface="微软雅黑" panose="020B0503020204020204" pitchFamily="34" charset="-122"/>
              </a:rPr>
              <a:t>I</a:t>
            </a:r>
            <a:r>
              <a:rPr lang="en-US" altLang="zh-CN" sz="2000" baseline="-25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Q</a:t>
            </a:r>
            <a:r>
              <a:rPr lang="en-US" altLang="zh-CN" sz="2000" baseline="-25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进行加权 </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对加权数据用正交载波</a:t>
            </a:r>
            <a:r>
              <a:rPr lang="en-US" altLang="zh-CN" sz="2000" dirty="0">
                <a:latin typeface="微软雅黑" panose="020B0503020204020204" pitchFamily="34" charset="-122"/>
                <a:ea typeface="微软雅黑" panose="020B0503020204020204" pitchFamily="34" charset="-122"/>
              </a:rPr>
              <a:t>cos</a:t>
            </a:r>
            <a:r>
              <a:rPr lang="el-GR" altLang="en-US" sz="2000" dirty="0">
                <a:latin typeface="微软雅黑" panose="020B0503020204020204" pitchFamily="34" charset="-122"/>
                <a:ea typeface="微软雅黑" panose="020B0503020204020204" pitchFamily="34" charset="-122"/>
              </a:rPr>
              <a:t>ω</a:t>
            </a:r>
            <a:r>
              <a:rPr lang="en-US" altLang="zh-CN" sz="2000" baseline="-25000" dirty="0">
                <a:latin typeface="微软雅黑" panose="020B0503020204020204" pitchFamily="34" charset="-122"/>
                <a:ea typeface="微软雅黑" panose="020B0503020204020204" pitchFamily="34" charset="-122"/>
              </a:rPr>
              <a:t>c</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sin</a:t>
            </a:r>
            <a:r>
              <a:rPr lang="el-GR" altLang="en-US" sz="2000" dirty="0">
                <a:latin typeface="微软雅黑" panose="020B0503020204020204" pitchFamily="34" charset="-122"/>
                <a:ea typeface="微软雅黑" panose="020B0503020204020204" pitchFamily="34" charset="-122"/>
              </a:rPr>
              <a:t>ω</a:t>
            </a:r>
            <a:r>
              <a:rPr lang="en-US" altLang="zh-CN" sz="2000" baseline="-25000" dirty="0">
                <a:latin typeface="微软雅黑" panose="020B0503020204020204" pitchFamily="34" charset="-122"/>
                <a:ea typeface="微软雅黑" panose="020B0503020204020204" pitchFamily="34" charset="-122"/>
              </a:rPr>
              <a:t>c</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分别进行调制，并相加，相加之后的信号通过低通滤波器后即可得到</a:t>
            </a: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信号。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2"/>
          <p:cNvSpPr>
            <a:spLocks noGrp="1"/>
          </p:cNvSpPr>
          <p:nvPr>
            <p:ph type="body"/>
          </p:nvPr>
        </p:nvSpPr>
        <p:spPr/>
        <p:txBody>
          <a:bodyPr vert="horz" wrap="square" lIns="91440" tIns="45720" rIns="91440" bIns="45720" anchor="t"/>
          <a:p>
            <a:pPr eaLnBrk="1" hangingPunct="1"/>
            <a:endParaRPr lang="zh-CN" altLang="zh-CN" dirty="0"/>
          </a:p>
        </p:txBody>
      </p:sp>
      <p:pic>
        <p:nvPicPr>
          <p:cNvPr id="157699" name="Picture 3" descr="未标题-1 拷贝"/>
          <p:cNvPicPr>
            <a:picLocks noGrp="1" noChangeAspect="1"/>
          </p:cNvPicPr>
          <p:nvPr>
            <p:ph type="title"/>
          </p:nvPr>
        </p:nvPicPr>
        <p:blipFill>
          <a:blip r:embed="rId1"/>
          <a:srcRect/>
          <a:stretch>
            <a:fillRect/>
          </a:stretch>
        </p:blipFill>
        <p:spPr>
          <a:xfrm>
            <a:off x="-71437" y="-9525"/>
            <a:ext cx="9144000" cy="6858000"/>
          </a:xfrm>
        </p:spPr>
      </p:pic>
    </p:spTree>
  </p:cSld>
  <p:clrMapOvr>
    <a:masterClrMapping/>
  </p:clrMapOvr>
  <p:transition advClick="0">
    <p:blinds dir="vert"/>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7" name="Text Box 2"/>
          <p:cNvSpPr txBox="1"/>
          <p:nvPr/>
        </p:nvSpPr>
        <p:spPr>
          <a:xfrm>
            <a:off x="1908175" y="6156325"/>
            <a:ext cx="4648200" cy="419100"/>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7.6.1-4MSK</a:t>
            </a:r>
            <a:r>
              <a:rPr lang="zh-CN" altLang="en-US" sz="2000" b="1" dirty="0">
                <a:solidFill>
                  <a:schemeClr val="tx2"/>
                </a:solidFill>
                <a:latin typeface="微软雅黑" panose="020B0503020204020204" pitchFamily="34" charset="-122"/>
                <a:ea typeface="微软雅黑" panose="020B0503020204020204" pitchFamily="34" charset="-122"/>
              </a:rPr>
              <a:t>鉴频解调原理图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88066" name="Object 3"/>
          <p:cNvGraphicFramePr/>
          <p:nvPr/>
        </p:nvGraphicFramePr>
        <p:xfrm>
          <a:off x="323850" y="4284663"/>
          <a:ext cx="8078788" cy="1511300"/>
        </p:xfrm>
        <a:graphic>
          <a:graphicData uri="http://schemas.openxmlformats.org/presentationml/2006/ole">
            <mc:AlternateContent xmlns:mc="http://schemas.openxmlformats.org/markup-compatibility/2006">
              <mc:Choice xmlns:v="urn:schemas-microsoft-com:vml" Requires="v">
                <p:oleObj spid="_x0000_s3310" name="" r:id="rId1" imgW="2561590" imgH="461010" progId="Visio.Drawing.11">
                  <p:embed/>
                </p:oleObj>
              </mc:Choice>
              <mc:Fallback>
                <p:oleObj name="" r:id="rId1" imgW="2561590" imgH="461010" progId="Visio.Drawing.11">
                  <p:embed/>
                  <p:pic>
                    <p:nvPicPr>
                      <p:cNvPr id="0" name="图片 3309"/>
                      <p:cNvPicPr/>
                      <p:nvPr/>
                    </p:nvPicPr>
                    <p:blipFill>
                      <a:blip r:embed="rId2"/>
                      <a:stretch>
                        <a:fillRect/>
                      </a:stretch>
                    </p:blipFill>
                    <p:spPr>
                      <a:xfrm>
                        <a:off x="323850" y="4284663"/>
                        <a:ext cx="8078788" cy="1511300"/>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sp>
        <p:nvSpPr>
          <p:cNvPr id="88068" name="Rectangle 4"/>
          <p:cNvSpPr/>
          <p:nvPr/>
        </p:nvSpPr>
        <p:spPr>
          <a:xfrm>
            <a:off x="479425" y="1403350"/>
            <a:ext cx="8053388" cy="2530475"/>
          </a:xfrm>
          <a:prstGeom prst="rect">
            <a:avLst/>
          </a:prstGeom>
          <a:noFill/>
          <a:ln w="9525">
            <a:noFill/>
          </a:ln>
        </p:spPr>
        <p:txBody>
          <a:bodyPr>
            <a:spAutoFit/>
          </a:bodyPr>
          <a:p>
            <a:pPr>
              <a:lnSpc>
                <a:spcPct val="150000"/>
              </a:lnSpc>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1</a:t>
            </a:r>
            <a:r>
              <a:rPr lang="zh-CN" altLang="en-US" sz="2800" b="1" dirty="0">
                <a:solidFill>
                  <a:schemeClr val="tx2"/>
                </a:solidFill>
                <a:latin typeface="微软雅黑" panose="020B0503020204020204" pitchFamily="34" charset="-122"/>
                <a:ea typeface="微软雅黑" panose="020B0503020204020204" pitchFamily="34" charset="-122"/>
              </a:rPr>
              <a:t>)</a:t>
            </a:r>
            <a:r>
              <a:rPr lang="en-US" altLang="zh-CN" sz="2800" b="1" dirty="0">
                <a:solidFill>
                  <a:schemeClr val="tx2"/>
                </a:solidFill>
                <a:latin typeface="微软雅黑" panose="020B0503020204020204" pitchFamily="34" charset="-122"/>
                <a:ea typeface="微软雅黑" panose="020B0503020204020204" pitchFamily="34" charset="-122"/>
              </a:rPr>
              <a:t> </a:t>
            </a:r>
            <a:r>
              <a:rPr lang="zh-CN" altLang="en-US" sz="2800" b="1" dirty="0">
                <a:solidFill>
                  <a:schemeClr val="tx2"/>
                </a:solidFill>
                <a:latin typeface="微软雅黑" panose="020B0503020204020204" pitchFamily="34" charset="-122"/>
                <a:ea typeface="微软雅黑" panose="020B0503020204020204" pitchFamily="34" charset="-122"/>
              </a:rPr>
              <a:t>鉴频器解调法</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信号属于数字频率调制信号，可以采用一般鉴频器方式进行解调。鉴频器解调方式结构简单，容易实现</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信号调制指数较小，采用一般鉴频器方式进行解调误码率性能不太好，因此在对误码率有较高要求时大多采用相干解调方式</a:t>
            </a:r>
            <a:endParaRPr lang="zh-CN" altLang="en-US" sz="2000" dirty="0">
              <a:latin typeface="微软雅黑" panose="020B0503020204020204" pitchFamily="34" charset="-122"/>
              <a:ea typeface="微软雅黑" panose="020B0503020204020204" pitchFamily="34" charset="-122"/>
            </a:endParaRPr>
          </a:p>
        </p:txBody>
      </p:sp>
      <p:sp>
        <p:nvSpPr>
          <p:cNvPr id="88069" name="Rectangle 6"/>
          <p:cNvSpPr/>
          <p:nvPr/>
        </p:nvSpPr>
        <p:spPr>
          <a:xfrm>
            <a:off x="1547813" y="539750"/>
            <a:ext cx="3028950" cy="523875"/>
          </a:xfrm>
          <a:prstGeom prst="rect">
            <a:avLst/>
          </a:prstGeom>
          <a:noFill/>
          <a:ln w="9525">
            <a:noFill/>
          </a:ln>
        </p:spPr>
        <p:txBody>
          <a:bodyPr wrap="none">
            <a:spAutoFit/>
          </a:bodyPr>
          <a:p>
            <a:pPr>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四  </a:t>
            </a:r>
            <a:r>
              <a:rPr lang="en-US" altLang="zh-CN" sz="2800" b="1" dirty="0">
                <a:solidFill>
                  <a:schemeClr val="tx2"/>
                </a:solidFill>
                <a:latin typeface="微软雅黑" panose="020B0503020204020204" pitchFamily="34" charset="-122"/>
                <a:ea typeface="微软雅黑" panose="020B0503020204020204" pitchFamily="34" charset="-122"/>
              </a:rPr>
              <a:t>MSK</a:t>
            </a:r>
            <a:r>
              <a:rPr lang="zh-CN" altLang="en-US" sz="2800" b="1" dirty="0">
                <a:solidFill>
                  <a:schemeClr val="tx2"/>
                </a:solidFill>
                <a:latin typeface="微软雅黑" panose="020B0503020204020204" pitchFamily="34" charset="-122"/>
                <a:ea typeface="微软雅黑" panose="020B0503020204020204" pitchFamily="34" charset="-122"/>
              </a:rPr>
              <a:t>解调方法</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1" name="Text Box 2"/>
          <p:cNvSpPr txBox="1"/>
          <p:nvPr/>
        </p:nvSpPr>
        <p:spPr>
          <a:xfrm>
            <a:off x="1404938" y="6156325"/>
            <a:ext cx="5111750" cy="419100"/>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7.6.1-5MSK</a:t>
            </a:r>
            <a:r>
              <a:rPr lang="zh-CN" altLang="en-US" sz="2000" b="1" dirty="0">
                <a:solidFill>
                  <a:schemeClr val="tx2"/>
                </a:solidFill>
                <a:latin typeface="微软雅黑" panose="020B0503020204020204" pitchFamily="34" charset="-122"/>
                <a:ea typeface="微软雅黑" panose="020B0503020204020204" pitchFamily="34" charset="-122"/>
              </a:rPr>
              <a:t>信号相干解调原理图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89090" name="Object 3"/>
          <p:cNvGraphicFramePr/>
          <p:nvPr/>
        </p:nvGraphicFramePr>
        <p:xfrm>
          <a:off x="179388" y="1690688"/>
          <a:ext cx="8569325" cy="4249737"/>
        </p:xfrm>
        <a:graphic>
          <a:graphicData uri="http://schemas.openxmlformats.org/presentationml/2006/ole">
            <mc:AlternateContent xmlns:mc="http://schemas.openxmlformats.org/markup-compatibility/2006">
              <mc:Choice xmlns:v="urn:schemas-microsoft-com:vml" Requires="v">
                <p:oleObj spid="_x0000_s3311" name="" r:id="rId1" imgW="3878580" imgH="1432560" progId="Visio.Drawing.11">
                  <p:embed/>
                </p:oleObj>
              </mc:Choice>
              <mc:Fallback>
                <p:oleObj name="" r:id="rId1" imgW="3878580" imgH="1432560" progId="Visio.Drawing.11">
                  <p:embed/>
                  <p:pic>
                    <p:nvPicPr>
                      <p:cNvPr id="0" name="图片 3310"/>
                      <p:cNvPicPr/>
                      <p:nvPr/>
                    </p:nvPicPr>
                    <p:blipFill>
                      <a:blip r:embed="rId2"/>
                      <a:stretch>
                        <a:fillRect/>
                      </a:stretch>
                    </p:blipFill>
                    <p:spPr>
                      <a:xfrm>
                        <a:off x="179388" y="1690688"/>
                        <a:ext cx="8569325" cy="4249737"/>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sp>
        <p:nvSpPr>
          <p:cNvPr id="89092" name="Rectangle 4"/>
          <p:cNvSpPr/>
          <p:nvPr/>
        </p:nvSpPr>
        <p:spPr>
          <a:xfrm>
            <a:off x="1423988" y="561975"/>
            <a:ext cx="2424112" cy="549275"/>
          </a:xfrm>
          <a:prstGeom prst="rect">
            <a:avLst/>
          </a:prstGeom>
          <a:noFill/>
          <a:ln w="9525">
            <a:noFill/>
          </a:ln>
        </p:spPr>
        <p:txBody>
          <a:bodyPr wrap="none">
            <a:spAutoFit/>
          </a:bodyPr>
          <a:p>
            <a:pPr algn="ctr">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2</a:t>
            </a:r>
            <a:r>
              <a:rPr lang="zh-CN" altLang="en-US" sz="2800" b="1" dirty="0">
                <a:solidFill>
                  <a:schemeClr val="tx2"/>
                </a:solidFill>
                <a:latin typeface="微软雅黑" panose="020B0503020204020204" pitchFamily="34" charset="-122"/>
                <a:ea typeface="微软雅黑" panose="020B0503020204020204" pitchFamily="34" charset="-122"/>
              </a:rPr>
              <a:t>)</a:t>
            </a:r>
            <a:r>
              <a:rPr lang="en-US" altLang="zh-CN" sz="2800" b="1" dirty="0">
                <a:solidFill>
                  <a:schemeClr val="tx2"/>
                </a:solidFill>
                <a:latin typeface="微软雅黑" panose="020B0503020204020204" pitchFamily="34" charset="-122"/>
                <a:ea typeface="微软雅黑" panose="020B0503020204020204" pitchFamily="34" charset="-122"/>
              </a:rPr>
              <a:t> </a:t>
            </a:r>
            <a:r>
              <a:rPr lang="zh-CN" altLang="en-US" sz="2800" b="1" dirty="0">
                <a:solidFill>
                  <a:schemeClr val="tx2"/>
                </a:solidFill>
                <a:latin typeface="微软雅黑" panose="020B0503020204020204" pitchFamily="34" charset="-122"/>
                <a:ea typeface="微软雅黑" panose="020B0503020204020204" pitchFamily="34" charset="-122"/>
              </a:rPr>
              <a:t>相干解调法</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89093" name="Rectangle 5"/>
          <p:cNvSpPr/>
          <p:nvPr/>
        </p:nvSpPr>
        <p:spPr>
          <a:xfrm>
            <a:off x="539750" y="1547813"/>
            <a:ext cx="7561263" cy="457200"/>
          </a:xfrm>
          <a:prstGeom prst="rect">
            <a:avLst/>
          </a:prstGeom>
          <a:noFill/>
          <a:ln w="9525">
            <a:noFill/>
          </a:ln>
        </p:spPr>
        <p:txBody>
          <a:bodyPr>
            <a:spAutoFit/>
          </a:bodyPr>
          <a:p>
            <a:pPr>
              <a:lnSpc>
                <a:spcPct val="120000"/>
              </a:lnSpc>
              <a:spcBef>
                <a:spcPct val="20000"/>
              </a:spcBef>
              <a:buFont typeface="Arial" panose="020B0604020202020204" pitchFamily="34" charset="0"/>
              <a:buNone/>
            </a:pPr>
            <a:endParaRPr lang="zh-CN" altLang="en-US" sz="2000" dirty="0">
              <a:latin typeface="Comic Sans MS" panose="030F0702030302020204" pitchFamily="66" charset="0"/>
              <a:ea typeface="楷体_GB2312" pitchFamily="49" charset="-122"/>
            </a:endParaRPr>
          </a:p>
        </p:txBody>
      </p:sp>
    </p:spTree>
  </p:cSld>
  <p:clrMapOvr>
    <a:masterClrMapping/>
  </p:clrMapOvr>
  <p:transition advClick="0">
    <p:blinds dir="vert"/>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2"/>
          <p:cNvSpPr>
            <a:spLocks noGrp="1"/>
          </p:cNvSpPr>
          <p:nvPr>
            <p:ph type="title"/>
          </p:nvPr>
        </p:nvSpPr>
        <p:spPr>
          <a:xfrm>
            <a:off x="1476375" y="539750"/>
            <a:ext cx="6481763" cy="568325"/>
          </a:xfrm>
        </p:spPr>
        <p:txBody>
          <a:bodyPr vert="horz" wrap="square" lIns="91440" tIns="45720" rIns="91440" bIns="45720" numCol="1" anchor="b" anchorCtr="0" compatLnSpc="1"/>
          <a:lstStyle/>
          <a:p>
            <a:pPr marL="0" marR="0" lvl="0" indent="0" algn="l" defTabSz="899795" rtl="0" eaLnBrk="1" fontAlgn="base" latinLnBrk="0" hangingPunct="1">
              <a:lnSpc>
                <a:spcPct val="100000"/>
              </a:lnSpc>
              <a:spcBef>
                <a:spcPct val="0"/>
              </a:spcBef>
              <a:spcAft>
                <a:spcPct val="0"/>
              </a:spcAft>
              <a:buClrTx/>
              <a:buSzTx/>
              <a:buFontTx/>
              <a:buNone/>
              <a:defRPr/>
            </a:pPr>
            <a:r>
              <a:rPr kumimoji="0" lang="en-US" altLang="x-none" sz="315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j-cs"/>
              </a:rPr>
              <a:t> </a:t>
            </a:r>
            <a:r>
              <a:rPr kumimoji="0" lang="en-US" altLang="x-none"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8.2.2 </a:t>
            </a:r>
            <a:r>
              <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高斯最小移频键控</a:t>
            </a:r>
            <a:r>
              <a:rPr kumimoji="0" lang="en-US" altLang="x-none"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(GMSK</a:t>
            </a:r>
            <a:r>
              <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a:t>
            </a:r>
            <a:endParaRPr kumimoji="0" lang="en-US" altLang="x-none" sz="3100" b="0"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endParaRPr>
          </a:p>
        </p:txBody>
      </p:sp>
      <p:sp>
        <p:nvSpPr>
          <p:cNvPr id="158723" name="Text Box 3"/>
          <p:cNvSpPr txBox="1"/>
          <p:nvPr/>
        </p:nvSpPr>
        <p:spPr>
          <a:xfrm>
            <a:off x="508000" y="1474788"/>
            <a:ext cx="7910513" cy="3292475"/>
          </a:xfrm>
          <a:prstGeom prst="rect">
            <a:avLst/>
          </a:prstGeom>
          <a:noFill/>
          <a:ln w="9525">
            <a:noFill/>
          </a:ln>
        </p:spPr>
        <p:txBody>
          <a:bodyPr>
            <a:spAutoFit/>
          </a:bodyPr>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调制方式的突出优点是已调信号具有恒定包络，且功率谱在主瓣以外衰减较快。但是，在移动通信中，对信号带外辐射功率的限制十分严格，</a:t>
            </a:r>
            <a:r>
              <a:rPr lang="zh-CN" altLang="en-US" sz="2000" b="1" dirty="0">
                <a:solidFill>
                  <a:schemeClr val="tx2"/>
                </a:solidFill>
                <a:latin typeface="微软雅黑" panose="020B0503020204020204" pitchFamily="34" charset="-122"/>
                <a:ea typeface="微软雅黑" panose="020B0503020204020204" pitchFamily="34" charset="-122"/>
              </a:rPr>
              <a:t>一般要求必须衰减</a:t>
            </a:r>
            <a:r>
              <a:rPr lang="en-US" altLang="zh-CN" sz="2000" b="1" dirty="0">
                <a:solidFill>
                  <a:schemeClr val="tx2"/>
                </a:solidFill>
                <a:latin typeface="微软雅黑" panose="020B0503020204020204" pitchFamily="34" charset="-122"/>
                <a:ea typeface="微软雅黑" panose="020B0503020204020204" pitchFamily="34" charset="-122"/>
              </a:rPr>
              <a:t>70dB</a:t>
            </a:r>
            <a:r>
              <a:rPr lang="zh-CN" altLang="en-US" sz="2000" b="1" dirty="0">
                <a:solidFill>
                  <a:schemeClr val="tx2"/>
                </a:solidFill>
                <a:latin typeface="微软雅黑" panose="020B0503020204020204" pitchFamily="34" charset="-122"/>
                <a:ea typeface="微软雅黑" panose="020B0503020204020204" pitchFamily="34" charset="-122"/>
              </a:rPr>
              <a:t>以上</a:t>
            </a:r>
            <a:r>
              <a:rPr lang="zh-CN" altLang="en-US" sz="2000" dirty="0">
                <a:latin typeface="微软雅黑" panose="020B0503020204020204" pitchFamily="34" charset="-122"/>
                <a:ea typeface="微软雅黑" panose="020B0503020204020204" pitchFamily="34" charset="-122"/>
              </a:rPr>
              <a:t>。从</a:t>
            </a: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信号的功率谱可以看出，</a:t>
            </a: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信号仍不能满足这样的要求。高斯最小移频键控</a:t>
            </a:r>
            <a:r>
              <a:rPr lang="en-US" altLang="zh-CN" sz="2000" dirty="0">
                <a:latin typeface="微软雅黑" panose="020B0503020204020204" pitchFamily="34" charset="-122"/>
                <a:ea typeface="微软雅黑" panose="020B0503020204020204" pitchFamily="34" charset="-122"/>
              </a:rPr>
              <a:t>(GMSK)</a:t>
            </a:r>
            <a:r>
              <a:rPr lang="zh-CN" altLang="en-US" sz="2000" dirty="0">
                <a:latin typeface="微软雅黑" panose="020B0503020204020204" pitchFamily="34" charset="-122"/>
                <a:ea typeface="微软雅黑" panose="020B0503020204020204" pitchFamily="34" charset="-122"/>
              </a:rPr>
              <a:t>就是针对上述要求提出来的。</a:t>
            </a:r>
            <a:r>
              <a:rPr lang="en-US" altLang="zh-CN" sz="2000" dirty="0">
                <a:latin typeface="微软雅黑" panose="020B0503020204020204" pitchFamily="34" charset="-122"/>
                <a:ea typeface="微软雅黑" panose="020B0503020204020204" pitchFamily="34" charset="-122"/>
              </a:rPr>
              <a:t>GMSK</a:t>
            </a:r>
            <a:r>
              <a:rPr lang="zh-CN" altLang="en-US" sz="2000" dirty="0">
                <a:latin typeface="微软雅黑" panose="020B0503020204020204" pitchFamily="34" charset="-122"/>
                <a:ea typeface="微软雅黑" panose="020B0503020204020204" pitchFamily="34" charset="-122"/>
              </a:rPr>
              <a:t>调制方式能满足移动通信环境下对邻道干扰的严格要求，它以其良好的性能而被泛欧数字蜂窝移动通信系统</a:t>
            </a:r>
            <a:r>
              <a:rPr lang="en-US" altLang="zh-CN" sz="2000" dirty="0">
                <a:latin typeface="微软雅黑" panose="020B0503020204020204" pitchFamily="34" charset="-122"/>
                <a:ea typeface="微软雅黑" panose="020B0503020204020204" pitchFamily="34" charset="-122"/>
              </a:rPr>
              <a:t>(GSM)</a:t>
            </a:r>
            <a:r>
              <a:rPr lang="zh-CN" altLang="en-US" sz="2000" dirty="0">
                <a:latin typeface="微软雅黑" panose="020B0503020204020204" pitchFamily="34" charset="-122"/>
                <a:ea typeface="微软雅黑" panose="020B0503020204020204" pitchFamily="34" charset="-122"/>
              </a:rPr>
              <a:t>所采用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7" name="Rectangle 8"/>
          <p:cNvSpPr/>
          <p:nvPr/>
        </p:nvSpPr>
        <p:spPr>
          <a:xfrm>
            <a:off x="353695" y="1403350"/>
            <a:ext cx="8246745" cy="4677410"/>
          </a:xfrm>
          <a:prstGeom prst="rect">
            <a:avLst/>
          </a:prstGeom>
          <a:noFill/>
          <a:ln w="9525">
            <a:noFill/>
          </a:ln>
        </p:spPr>
        <p:txBody>
          <a:bodyPr wrap="square">
            <a:spAutoFit/>
          </a:bodyPr>
          <a:p>
            <a:pPr>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设</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的傅立叶变换为</a:t>
            </a:r>
            <a:r>
              <a:rPr lang="en-US" altLang="zh-CN" sz="2000" dirty="0">
                <a:latin typeface="微软雅黑" panose="020B0503020204020204" pitchFamily="34" charset="-122"/>
                <a:ea typeface="微软雅黑" panose="020B0503020204020204" pitchFamily="34" charset="-122"/>
              </a:rPr>
              <a:t>G(f)</a:t>
            </a:r>
            <a:r>
              <a:rPr lang="zh-CN" altLang="en-US" sz="2000" dirty="0">
                <a:latin typeface="微软雅黑" panose="020B0503020204020204" pitchFamily="34" charset="-122"/>
                <a:ea typeface="微软雅黑" panose="020B0503020204020204" pitchFamily="34" charset="-122"/>
              </a:rPr>
              <a:t>，根据矩形波</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的频谱特点，对于</a:t>
            </a:r>
            <a:r>
              <a:rPr lang="en-US" altLang="zh-CN" sz="2000" dirty="0">
                <a:latin typeface="微软雅黑" panose="020B0503020204020204" pitchFamily="34" charset="-122"/>
                <a:ea typeface="微软雅黑" panose="020B0503020204020204" pitchFamily="34" charset="-122"/>
              </a:rPr>
              <a:t>m=0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G(0)=</a:t>
            </a:r>
            <a:r>
              <a:rPr lang="en-US" altLang="zh-CN" sz="2000" dirty="0">
                <a:latin typeface="微软雅黑" panose="020B0503020204020204" pitchFamily="34" charset="-122"/>
                <a:ea typeface="微软雅黑" panose="020B0503020204020204" pitchFamily="34" charset="-122"/>
                <a:sym typeface="+mn-ea"/>
              </a:rPr>
              <a:t>T</a:t>
            </a:r>
            <a:r>
              <a:rPr lang="en-US" altLang="zh-CN" sz="2000" baseline="-25000" dirty="0">
                <a:latin typeface="微软雅黑" panose="020B0503020204020204" pitchFamily="34" charset="-122"/>
                <a:ea typeface="微软雅黑" panose="020B0503020204020204" pitchFamily="34" charset="-122"/>
                <a:sym typeface="+mn-ea"/>
              </a:rPr>
              <a:t>s</a:t>
            </a:r>
            <a:r>
              <a:rPr lang="en-US" altLang="zh-CN" sz="2000" dirty="0">
                <a:latin typeface="微软雅黑" panose="020B0503020204020204" pitchFamily="34" charset="-122"/>
                <a:ea typeface="微软雅黑" panose="020B0503020204020204" pitchFamily="34" charset="-122"/>
                <a:sym typeface="+mn-ea"/>
              </a:rPr>
              <a:t>S</a:t>
            </a:r>
            <a:r>
              <a:rPr lang="en-US" altLang="zh-CN" sz="2000" baseline="-25000" dirty="0">
                <a:latin typeface="微软雅黑" panose="020B0503020204020204" pitchFamily="34" charset="-122"/>
                <a:ea typeface="微软雅黑" panose="020B0503020204020204" pitchFamily="34" charset="-122"/>
                <a:sym typeface="+mn-ea"/>
              </a:rPr>
              <a:t>a</a:t>
            </a:r>
            <a:r>
              <a:rPr lang="en-US" altLang="zh-CN" sz="2000" dirty="0">
                <a:latin typeface="微软雅黑" panose="020B0503020204020204" pitchFamily="34" charset="-122"/>
                <a:ea typeface="微软雅黑" panose="020B0503020204020204" pitchFamily="34" charset="-122"/>
                <a:sym typeface="+mn-ea"/>
              </a:rPr>
              <a:t>(0)≠0</a:t>
            </a:r>
            <a:r>
              <a:rPr lang="zh-CN" altLang="en-US" sz="2000" dirty="0">
                <a:latin typeface="微软雅黑" panose="020B0503020204020204" pitchFamily="34" charset="-122"/>
                <a:ea typeface="微软雅黑" panose="020B0503020204020204" pitchFamily="34" charset="-122"/>
                <a:sym typeface="+mn-ea"/>
              </a:rPr>
              <a:t>，而当</a:t>
            </a:r>
            <a:r>
              <a:rPr lang="en-US" altLang="zh-CN" sz="2000" dirty="0">
                <a:latin typeface="微软雅黑" panose="020B0503020204020204" pitchFamily="34" charset="-122"/>
                <a:ea typeface="微软雅黑" panose="020B0503020204020204" pitchFamily="34" charset="-122"/>
              </a:rPr>
              <a:t>m≠0</a:t>
            </a:r>
            <a:r>
              <a:rPr lang="zh-CN" altLang="en-US" sz="2000" dirty="0">
                <a:latin typeface="微软雅黑" panose="020B0503020204020204" pitchFamily="34" charset="-122"/>
                <a:ea typeface="微软雅黑" panose="020B0503020204020204" pitchFamily="34" charset="-122"/>
              </a:rPr>
              <a:t>的所有整数有</a:t>
            </a:r>
            <a:r>
              <a:rPr lang="en-US" altLang="zh-CN" sz="2000" dirty="0">
                <a:latin typeface="微软雅黑" panose="020B0503020204020204" pitchFamily="34" charset="-122"/>
                <a:ea typeface="微软雅黑" panose="020B0503020204020204" pitchFamily="34" charset="-122"/>
              </a:rPr>
              <a:t>G(mf</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S</a:t>
            </a:r>
            <a:r>
              <a:rPr lang="en-US" altLang="zh-CN" sz="2000" baseline="-25000" dirty="0">
                <a:latin typeface="微软雅黑" panose="020B0503020204020204" pitchFamily="34" charset="-122"/>
                <a:ea typeface="微软雅黑" panose="020B0503020204020204" pitchFamily="34" charset="-122"/>
              </a:rPr>
              <a:t>a</a:t>
            </a:r>
            <a:r>
              <a:rPr lang="en-US" altLang="zh-CN" sz="2000" dirty="0">
                <a:latin typeface="微软雅黑" panose="020B0503020204020204" pitchFamily="34" charset="-122"/>
                <a:ea typeface="微软雅黑" panose="020B0503020204020204" pitchFamily="34" charset="-122"/>
              </a:rPr>
              <a:t>(n</a:t>
            </a:r>
            <a:r>
              <a:rPr lang="en-US" altLang="zh-CN" sz="2000" dirty="0">
                <a:ea typeface="微软雅黑" panose="020B0503020204020204" pitchFamily="34" charset="-122"/>
              </a:rPr>
              <a:t>π</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，所以：</a:t>
            </a:r>
            <a:endParaRPr lang="en-US" altLang="zh-CN"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(7.2-8) </a:t>
            </a:r>
            <a:endParaRPr lang="en-US" altLang="zh-CN"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将式</a:t>
            </a:r>
            <a:r>
              <a:rPr lang="en-US" altLang="zh-CN" sz="2000" dirty="0">
                <a:latin typeface="微软雅黑" panose="020B0503020204020204" pitchFamily="34" charset="-122"/>
                <a:ea typeface="微软雅黑" panose="020B0503020204020204" pitchFamily="34" charset="-122"/>
              </a:rPr>
              <a:t>(7.2-8)</a:t>
            </a:r>
            <a:r>
              <a:rPr lang="zh-CN" altLang="en-US" sz="2000" dirty="0">
                <a:latin typeface="微软雅黑" panose="020B0503020204020204" pitchFamily="34" charset="-122"/>
                <a:ea typeface="微软雅黑" panose="020B0503020204020204" pitchFamily="34" charset="-122"/>
              </a:rPr>
              <a:t>代入式</a:t>
            </a:r>
            <a:r>
              <a:rPr lang="en-US" altLang="zh-CN" sz="2000" dirty="0">
                <a:latin typeface="微软雅黑" panose="020B0503020204020204" pitchFamily="34" charset="-122"/>
                <a:ea typeface="微软雅黑" panose="020B0503020204020204" pitchFamily="34" charset="-122"/>
              </a:rPr>
              <a:t>(7.2-6)</a:t>
            </a:r>
            <a:r>
              <a:rPr lang="zh-CN" altLang="en-US" sz="2000" dirty="0">
                <a:latin typeface="微软雅黑" panose="020B0503020204020204" pitchFamily="34" charset="-122"/>
                <a:ea typeface="微软雅黑" panose="020B0503020204020204" pitchFamily="34" charset="-122"/>
              </a:rPr>
              <a:t>得矩形波调幅时</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的功率谱密度为：</a:t>
            </a:r>
            <a:endParaRPr lang="en-US" altLang="zh-CN"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endParaRPr lang="en-US" altLang="x-none"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当概率</a:t>
            </a:r>
            <a:r>
              <a:rPr lang="en-US" altLang="zh-CN" sz="2000" dirty="0">
                <a:latin typeface="微软雅黑" panose="020B0503020204020204" pitchFamily="34" charset="-122"/>
                <a:ea typeface="微软雅黑" panose="020B0503020204020204" pitchFamily="34" charset="-122"/>
              </a:rPr>
              <a:t>P=1/2</a:t>
            </a:r>
            <a:r>
              <a:rPr lang="zh-CN" altLang="en-US" sz="2000" dirty="0">
                <a:latin typeface="微软雅黑" panose="020B0503020204020204" pitchFamily="34" charset="-122"/>
                <a:ea typeface="微软雅黑" panose="020B0503020204020204" pitchFamily="34" charset="-122"/>
              </a:rPr>
              <a:t>时有：                                                              </a:t>
            </a:r>
            <a:r>
              <a:rPr lang="en-US" altLang="zh-CN" sz="2000" dirty="0">
                <a:latin typeface="微软雅黑" panose="020B0503020204020204" pitchFamily="34" charset="-122"/>
                <a:ea typeface="微软雅黑" panose="020B0503020204020204" pitchFamily="34" charset="-122"/>
              </a:rPr>
              <a:t>(7.2-9)</a:t>
            </a:r>
            <a:endParaRPr lang="en-US" altLang="zh-CN"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endParaRPr lang="en-US" altLang="x-none"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(7.2-10)</a:t>
            </a:r>
            <a:endParaRPr lang="en-US" altLang="zh-CN" sz="2000" dirty="0">
              <a:latin typeface="微软雅黑" panose="020B0503020204020204" pitchFamily="34" charset="-122"/>
              <a:ea typeface="微软雅黑" panose="020B0503020204020204" pitchFamily="34" charset="-122"/>
            </a:endParaRPr>
          </a:p>
        </p:txBody>
      </p:sp>
      <p:graphicFrame>
        <p:nvGraphicFramePr>
          <p:cNvPr id="8194" name="内容占位符 19458"/>
          <p:cNvGraphicFramePr>
            <a:graphicFrameLocks noGrp="1"/>
          </p:cNvGraphicFramePr>
          <p:nvPr>
            <p:ph sz="quarter" idx="1"/>
          </p:nvPr>
        </p:nvGraphicFramePr>
        <p:xfrm>
          <a:off x="883285" y="2477135"/>
          <a:ext cx="6151880" cy="455930"/>
        </p:xfrm>
        <a:graphic>
          <a:graphicData uri="http://schemas.openxmlformats.org/presentationml/2006/ole">
            <mc:AlternateContent xmlns:mc="http://schemas.openxmlformats.org/markup-compatibility/2006">
              <mc:Choice xmlns:v="urn:schemas-microsoft-com:vml" Requires="v">
                <p:oleObj spid="_x0000_s3084" name="" r:id="rId1" imgW="3098800" imgH="279400" progId="Equation.3">
                  <p:embed/>
                </p:oleObj>
              </mc:Choice>
              <mc:Fallback>
                <p:oleObj name="" r:id="rId1" imgW="3098800" imgH="279400" progId="Equation.3">
                  <p:embed/>
                  <p:pic>
                    <p:nvPicPr>
                      <p:cNvPr id="0" name="图片 3083"/>
                      <p:cNvPicPr/>
                      <p:nvPr/>
                    </p:nvPicPr>
                    <p:blipFill>
                      <a:blip r:embed="rId2"/>
                      <a:stretch>
                        <a:fillRect/>
                      </a:stretch>
                    </p:blipFill>
                    <p:spPr>
                      <a:xfrm>
                        <a:off x="883285" y="2477135"/>
                        <a:ext cx="6151880" cy="455930"/>
                      </a:xfrm>
                      <a:prstGeom prst="rect">
                        <a:avLst/>
                      </a:prstGeom>
                      <a:solidFill>
                        <a:srgbClr val="CCFFFF"/>
                      </a:solidFill>
                      <a:ln w="38100">
                        <a:miter/>
                      </a:ln>
                    </p:spPr>
                  </p:pic>
                </p:oleObj>
              </mc:Fallback>
            </mc:AlternateContent>
          </a:graphicData>
        </a:graphic>
      </p:graphicFrame>
      <p:graphicFrame>
        <p:nvGraphicFramePr>
          <p:cNvPr id="8195" name="对象 19459"/>
          <p:cNvGraphicFramePr/>
          <p:nvPr/>
        </p:nvGraphicFramePr>
        <p:xfrm>
          <a:off x="542925" y="3635375"/>
          <a:ext cx="7893050" cy="599440"/>
        </p:xfrm>
        <a:graphic>
          <a:graphicData uri="http://schemas.openxmlformats.org/presentationml/2006/ole">
            <mc:AlternateContent xmlns:mc="http://schemas.openxmlformats.org/markup-compatibility/2006">
              <mc:Choice xmlns:v="urn:schemas-microsoft-com:vml" Requires="v">
                <p:oleObj spid="_x0000_s3089" name="" r:id="rId3" imgW="5890260" imgH="393700" progId="Equation.DSMT4">
                  <p:embed/>
                </p:oleObj>
              </mc:Choice>
              <mc:Fallback>
                <p:oleObj name="" r:id="rId3" imgW="5890260" imgH="393700" progId="Equation.DSMT4">
                  <p:embed/>
                  <p:pic>
                    <p:nvPicPr>
                      <p:cNvPr id="0" name="图片 3088"/>
                      <p:cNvPicPr/>
                      <p:nvPr/>
                    </p:nvPicPr>
                    <p:blipFill>
                      <a:blip r:embed="rId4"/>
                      <a:stretch>
                        <a:fillRect/>
                      </a:stretch>
                    </p:blipFill>
                    <p:spPr>
                      <a:xfrm>
                        <a:off x="542925" y="3635375"/>
                        <a:ext cx="7893050" cy="599440"/>
                      </a:xfrm>
                      <a:prstGeom prst="rect">
                        <a:avLst/>
                      </a:prstGeom>
                      <a:solidFill>
                        <a:srgbClr val="CCFFCC"/>
                      </a:solidFill>
                      <a:ln w="38100">
                        <a:noFill/>
                        <a:miter/>
                      </a:ln>
                    </p:spPr>
                  </p:pic>
                </p:oleObj>
              </mc:Fallback>
            </mc:AlternateContent>
          </a:graphicData>
        </a:graphic>
      </p:graphicFrame>
      <p:graphicFrame>
        <p:nvGraphicFramePr>
          <p:cNvPr id="8196" name="对象 19460"/>
          <p:cNvGraphicFramePr/>
          <p:nvPr/>
        </p:nvGraphicFramePr>
        <p:xfrm>
          <a:off x="543560" y="5086985"/>
          <a:ext cx="7971155" cy="564515"/>
        </p:xfrm>
        <a:graphic>
          <a:graphicData uri="http://schemas.openxmlformats.org/presentationml/2006/ole">
            <mc:AlternateContent xmlns:mc="http://schemas.openxmlformats.org/markup-compatibility/2006">
              <mc:Choice xmlns:v="urn:schemas-microsoft-com:vml" Requires="v">
                <p:oleObj spid="_x0000_s3085" name="" r:id="rId5" imgW="5078095" imgH="393700" progId="Equation.DSMT4">
                  <p:embed/>
                </p:oleObj>
              </mc:Choice>
              <mc:Fallback>
                <p:oleObj name="" r:id="rId5" imgW="5078095" imgH="393700" progId="Equation.DSMT4">
                  <p:embed/>
                  <p:pic>
                    <p:nvPicPr>
                      <p:cNvPr id="0" name="图片 3084"/>
                      <p:cNvPicPr/>
                      <p:nvPr/>
                    </p:nvPicPr>
                    <p:blipFill>
                      <a:blip r:embed="rId6"/>
                      <a:stretch>
                        <a:fillRect/>
                      </a:stretch>
                    </p:blipFill>
                    <p:spPr>
                      <a:xfrm>
                        <a:off x="543560" y="5086985"/>
                        <a:ext cx="7971155" cy="564515"/>
                      </a:xfrm>
                      <a:prstGeom prst="rect">
                        <a:avLst/>
                      </a:prstGeom>
                      <a:solidFill>
                        <a:srgbClr val="CCFFCC"/>
                      </a:solidFill>
                      <a:ln w="38100">
                        <a:noFill/>
                        <a:miter/>
                      </a:ln>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4442460" y="3311525"/>
          <a:ext cx="114300" cy="215900"/>
        </p:xfrm>
        <a:graphic>
          <a:graphicData uri="http://schemas.openxmlformats.org/presentationml/2006/ole">
            <mc:AlternateContent xmlns:mc="http://schemas.openxmlformats.org/markup-compatibility/2006">
              <mc:Choice xmlns:v="urn:schemas-microsoft-com:vml" Requires="v">
                <p:oleObj spid="_x0000_s1025" name="" r:id="rId7" imgW="114300" imgH="215900" progId="Equation.KSEE3">
                  <p:embed/>
                </p:oleObj>
              </mc:Choice>
              <mc:Fallback>
                <p:oleObj name="" r:id="rId7" imgW="114300" imgH="215900" progId="Equation.KSEE3">
                  <p:embed/>
                  <p:pic>
                    <p:nvPicPr>
                      <p:cNvPr id="0" name="图片 1024"/>
                      <p:cNvPicPr/>
                      <p:nvPr/>
                    </p:nvPicPr>
                    <p:blipFill>
                      <a:blip r:embed="rId8"/>
                      <a:stretch>
                        <a:fillRect/>
                      </a:stretch>
                    </p:blipFill>
                    <p:spPr>
                      <a:xfrm>
                        <a:off x="4442460" y="3311525"/>
                        <a:ext cx="114300" cy="215900"/>
                      </a:xfrm>
                      <a:prstGeom prst="rect">
                        <a:avLst/>
                      </a:prstGeom>
                    </p:spPr>
                  </p:pic>
                </p:oleObj>
              </mc:Fallback>
            </mc:AlternateContent>
          </a:graphicData>
        </a:graphic>
      </p:graphicFrame>
      <p:graphicFrame>
        <p:nvGraphicFramePr>
          <p:cNvPr id="7171" name="对象 18436"/>
          <p:cNvGraphicFramePr/>
          <p:nvPr/>
        </p:nvGraphicFramePr>
        <p:xfrm>
          <a:off x="2042160" y="139065"/>
          <a:ext cx="6393815" cy="579120"/>
        </p:xfrm>
        <a:graphic>
          <a:graphicData uri="http://schemas.openxmlformats.org/presentationml/2006/ole">
            <mc:AlternateContent xmlns:mc="http://schemas.openxmlformats.org/markup-compatibility/2006">
              <mc:Choice xmlns:v="urn:schemas-microsoft-com:vml" Requires="v">
                <p:oleObj spid="_x0000_s3081" name="" r:id="rId9" imgW="3771900" imgH="368300" progId="Equation.3">
                  <p:embed/>
                </p:oleObj>
              </mc:Choice>
              <mc:Fallback>
                <p:oleObj name="" r:id="rId9" imgW="3771900" imgH="368300" progId="Equation.3">
                  <p:embed/>
                  <p:pic>
                    <p:nvPicPr>
                      <p:cNvPr id="0" name="图片 3080"/>
                      <p:cNvPicPr/>
                      <p:nvPr/>
                    </p:nvPicPr>
                    <p:blipFill>
                      <a:blip r:embed="rId10"/>
                      <a:stretch>
                        <a:fillRect/>
                      </a:stretch>
                    </p:blipFill>
                    <p:spPr>
                      <a:xfrm>
                        <a:off x="2042160" y="139065"/>
                        <a:ext cx="6393815" cy="579120"/>
                      </a:xfrm>
                      <a:prstGeom prst="rect">
                        <a:avLst/>
                      </a:prstGeom>
                      <a:solidFill>
                        <a:srgbClr val="CCFFFF"/>
                      </a:solidFill>
                      <a:ln w="38100">
                        <a:noFill/>
                        <a:miter/>
                      </a:ln>
                    </p:spPr>
                  </p:pic>
                </p:oleObj>
              </mc:Fallback>
            </mc:AlternateContent>
          </a:graphicData>
        </a:graphic>
      </p:graphicFrame>
      <p:sp>
        <p:nvSpPr>
          <p:cNvPr id="6152" name="圆角矩形标注 7"/>
          <p:cNvSpPr/>
          <p:nvPr/>
        </p:nvSpPr>
        <p:spPr>
          <a:xfrm>
            <a:off x="6002655" y="887730"/>
            <a:ext cx="2764790" cy="428625"/>
          </a:xfrm>
          <a:prstGeom prst="wedgeRoundRectCallout">
            <a:avLst>
              <a:gd name="adj1" fmla="val -34680"/>
              <a:gd name="adj2" fmla="val -96962"/>
              <a:gd name="adj3" fmla="val 16667"/>
            </a:avLst>
          </a:prstGeom>
          <a:solidFill>
            <a:schemeClr val="accent1">
              <a:lumMod val="40000"/>
              <a:lumOff val="60000"/>
              <a:alpha val="51000"/>
            </a:schemeClr>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rgbClr val="FF0000"/>
                </a:solidFill>
                <a:latin typeface="微软雅黑" panose="020B0503020204020204" pitchFamily="34" charset="-122"/>
                <a:ea typeface="微软雅黑" panose="020B0503020204020204" pitchFamily="34" charset="-122"/>
              </a:rPr>
              <a:t>G(mf</a:t>
            </a:r>
            <a:r>
              <a:rPr lang="zh-CN" altLang="en-US" sz="2000" b="1" baseline="-25000" dirty="0">
                <a:solidFill>
                  <a:srgbClr val="FF0000"/>
                </a:solidFill>
                <a:latin typeface="微软雅黑" panose="020B0503020204020204" pitchFamily="34" charset="-122"/>
                <a:ea typeface="微软雅黑" panose="020B0503020204020204" pitchFamily="34" charset="-122"/>
              </a:rPr>
              <a:t>s</a:t>
            </a:r>
            <a:r>
              <a:rPr lang="zh-CN" altLang="en-US" sz="2000" b="1" dirty="0">
                <a:solidFill>
                  <a:srgbClr val="FF0000"/>
                </a:solidFill>
                <a:latin typeface="微软雅黑" panose="020B0503020204020204" pitchFamily="34" charset="-122"/>
                <a:ea typeface="微软雅黑" panose="020B0503020204020204" pitchFamily="34" charset="-122"/>
              </a:rPr>
              <a:t>)=T</a:t>
            </a:r>
            <a:r>
              <a:rPr lang="zh-CN" altLang="en-US" sz="2000" b="1" baseline="-25000" dirty="0">
                <a:solidFill>
                  <a:srgbClr val="FF0000"/>
                </a:solidFill>
                <a:latin typeface="微软雅黑" panose="020B0503020204020204" pitchFamily="34" charset="-122"/>
                <a:ea typeface="微软雅黑" panose="020B0503020204020204" pitchFamily="34" charset="-122"/>
              </a:rPr>
              <a:t>s</a:t>
            </a:r>
            <a:r>
              <a:rPr lang="zh-CN" altLang="en-US" sz="2000" b="1" dirty="0">
                <a:solidFill>
                  <a:srgbClr val="FF0000"/>
                </a:solidFill>
                <a:latin typeface="微软雅黑" panose="020B0503020204020204" pitchFamily="34" charset="-122"/>
                <a:ea typeface="微软雅黑" panose="020B0503020204020204" pitchFamily="34" charset="-122"/>
              </a:rPr>
              <a:t>S</a:t>
            </a:r>
            <a:r>
              <a:rPr lang="zh-CN" altLang="en-US" sz="2000" b="1" baseline="-25000" dirty="0">
                <a:solidFill>
                  <a:srgbClr val="FF0000"/>
                </a:solidFill>
                <a:latin typeface="微软雅黑" panose="020B0503020204020204" pitchFamily="34" charset="-122"/>
                <a:ea typeface="微软雅黑" panose="020B0503020204020204" pitchFamily="34" charset="-122"/>
              </a:rPr>
              <a:t>a</a:t>
            </a:r>
            <a:r>
              <a:rPr lang="zh-CN" altLang="en-US" sz="2000" b="1" dirty="0">
                <a:solidFill>
                  <a:srgbClr val="FF0000"/>
                </a:solidFill>
                <a:latin typeface="微软雅黑" panose="020B0503020204020204" pitchFamily="34" charset="-122"/>
                <a:ea typeface="微软雅黑" panose="020B0503020204020204" pitchFamily="34" charset="-122"/>
              </a:rPr>
              <a:t>(nπ)=0</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5" name="Text Box 2"/>
          <p:cNvSpPr txBox="1"/>
          <p:nvPr/>
        </p:nvSpPr>
        <p:spPr>
          <a:xfrm>
            <a:off x="434975" y="1403350"/>
            <a:ext cx="7969250" cy="2400300"/>
          </a:xfrm>
          <a:prstGeom prst="rect">
            <a:avLst/>
          </a:prstGeom>
          <a:noFill/>
          <a:ln w="9525">
            <a:noFill/>
          </a:ln>
        </p:spPr>
        <p:txBody>
          <a:bodyPr>
            <a:spAutoFit/>
          </a:bodyPr>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调制是调制指数为</a:t>
            </a:r>
            <a:r>
              <a:rPr lang="en-US" altLang="zh-CN" sz="2000" dirty="0">
                <a:latin typeface="微软雅黑" panose="020B0503020204020204" pitchFamily="34" charset="-122"/>
                <a:ea typeface="微软雅黑" panose="020B0503020204020204" pitchFamily="34" charset="-122"/>
              </a:rPr>
              <a:t>0.5</a:t>
            </a:r>
            <a:r>
              <a:rPr lang="zh-CN" altLang="en-US" sz="2000" dirty="0">
                <a:latin typeface="微软雅黑" panose="020B0503020204020204" pitchFamily="34" charset="-122"/>
                <a:ea typeface="微软雅黑" panose="020B0503020204020204" pitchFamily="34" charset="-122"/>
              </a:rPr>
              <a:t>的二进制调频，基带信号为矩形波形。为了压缩</a:t>
            </a: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信号的功率谱，可在</a:t>
            </a: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调制前加入预调制滤波器，对矩形波形进行滤波，得到一种新型的基带波形，使其本身和尽可能高阶的导数都连续，从而得到较好的频谱特性。</a:t>
            </a:r>
            <a:r>
              <a:rPr lang="en-US" altLang="zh-CN" sz="2000" dirty="0">
                <a:latin typeface="微软雅黑" panose="020B0503020204020204" pitchFamily="34" charset="-122"/>
                <a:ea typeface="微软雅黑" panose="020B0503020204020204" pitchFamily="34" charset="-122"/>
              </a:rPr>
              <a:t>GMSK(Gaussian Filtered Minimum Shift Keying)</a:t>
            </a:r>
            <a:r>
              <a:rPr lang="zh-CN" altLang="en-US" sz="2000" dirty="0">
                <a:latin typeface="微软雅黑" panose="020B0503020204020204" pitchFamily="34" charset="-122"/>
                <a:ea typeface="微软雅黑" panose="020B0503020204020204" pitchFamily="34" charset="-122"/>
              </a:rPr>
              <a:t>调制原理图如图</a:t>
            </a:r>
            <a:r>
              <a:rPr lang="en-US" altLang="zh-CN" sz="2000" dirty="0">
                <a:latin typeface="微软雅黑" panose="020B0503020204020204" pitchFamily="34" charset="-122"/>
                <a:ea typeface="微软雅黑" panose="020B0503020204020204" pitchFamily="34" charset="-122"/>
              </a:rPr>
              <a:t>7.6.2-1</a:t>
            </a:r>
            <a:r>
              <a:rPr lang="zh-CN" altLang="en-US" sz="2000" dirty="0">
                <a:latin typeface="微软雅黑" panose="020B0503020204020204" pitchFamily="34" charset="-122"/>
                <a:ea typeface="微软雅黑" panose="020B0503020204020204" pitchFamily="34" charset="-122"/>
              </a:rPr>
              <a:t>所示        </a:t>
            </a:r>
            <a:endParaRPr lang="zh-CN" altLang="en-US" sz="2000" dirty="0">
              <a:latin typeface="微软雅黑" panose="020B0503020204020204" pitchFamily="34" charset="-122"/>
              <a:ea typeface="微软雅黑" panose="020B0503020204020204" pitchFamily="34" charset="-122"/>
            </a:endParaRPr>
          </a:p>
        </p:txBody>
      </p:sp>
      <p:graphicFrame>
        <p:nvGraphicFramePr>
          <p:cNvPr id="90114" name="Object 3"/>
          <p:cNvGraphicFramePr>
            <a:graphicFrameLocks noGrp="1"/>
          </p:cNvGraphicFramePr>
          <p:nvPr>
            <p:ph idx="1"/>
          </p:nvPr>
        </p:nvGraphicFramePr>
        <p:xfrm>
          <a:off x="1146175" y="4427538"/>
          <a:ext cx="6008688" cy="1304925"/>
        </p:xfrm>
        <a:graphic>
          <a:graphicData uri="http://schemas.openxmlformats.org/presentationml/2006/ole">
            <mc:AlternateContent xmlns:mc="http://schemas.openxmlformats.org/markup-compatibility/2006">
              <mc:Choice xmlns:v="urn:schemas-microsoft-com:vml" Requires="v">
                <p:oleObj spid="_x0000_s3309" name="" r:id="rId1" imgW="1866900" imgH="426720" progId="Visio.Drawing.11">
                  <p:embed/>
                </p:oleObj>
              </mc:Choice>
              <mc:Fallback>
                <p:oleObj name="" r:id="rId1" imgW="1866900" imgH="426720" progId="Visio.Drawing.11">
                  <p:embed/>
                  <p:pic>
                    <p:nvPicPr>
                      <p:cNvPr id="0" name="图片 3308"/>
                      <p:cNvPicPr/>
                      <p:nvPr/>
                    </p:nvPicPr>
                    <p:blipFill>
                      <a:blip r:embed="rId2"/>
                      <a:stretch>
                        <a:fillRect/>
                      </a:stretch>
                    </p:blipFill>
                    <p:spPr>
                      <a:xfrm>
                        <a:off x="1146175" y="4427538"/>
                        <a:ext cx="6008688" cy="1304925"/>
                      </a:xfrm>
                      <a:prstGeom prst="rect">
                        <a:avLst/>
                      </a:prstGeom>
                      <a:solidFill>
                        <a:srgbClr val="FFFF99"/>
                      </a:solidFill>
                      <a:ln>
                        <a:solidFill>
                          <a:schemeClr val="tx1"/>
                        </a:solidFill>
                        <a:miter/>
                      </a:ln>
                    </p:spPr>
                  </p:pic>
                </p:oleObj>
              </mc:Fallback>
            </mc:AlternateContent>
          </a:graphicData>
        </a:graphic>
      </p:graphicFrame>
      <p:sp>
        <p:nvSpPr>
          <p:cNvPr id="90116" name="Rectangle 4"/>
          <p:cNvSpPr/>
          <p:nvPr/>
        </p:nvSpPr>
        <p:spPr>
          <a:xfrm>
            <a:off x="1465263" y="611188"/>
            <a:ext cx="3521075" cy="549275"/>
          </a:xfrm>
          <a:prstGeom prst="rect">
            <a:avLst/>
          </a:prstGeom>
          <a:noFill/>
          <a:ln w="9525">
            <a:noFill/>
          </a:ln>
        </p:spPr>
        <p:txBody>
          <a:bodyPr wrap="none">
            <a:spAutoFit/>
          </a:bodyPr>
          <a:p>
            <a:pPr algn="ctr">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一 </a:t>
            </a:r>
            <a:r>
              <a:rPr lang="en-US" altLang="zh-CN" sz="2800" b="1" dirty="0">
                <a:solidFill>
                  <a:schemeClr val="tx2"/>
                </a:solidFill>
                <a:latin typeface="微软雅黑" panose="020B0503020204020204" pitchFamily="34" charset="-122"/>
                <a:ea typeface="微软雅黑" panose="020B0503020204020204" pitchFamily="34" charset="-122"/>
              </a:rPr>
              <a:t>GMSK</a:t>
            </a:r>
            <a:r>
              <a:rPr lang="zh-CN" altLang="en-US" sz="2800" b="1" dirty="0">
                <a:solidFill>
                  <a:schemeClr val="tx2"/>
                </a:solidFill>
                <a:latin typeface="微软雅黑" panose="020B0503020204020204" pitchFamily="34" charset="-122"/>
                <a:ea typeface="微软雅黑" panose="020B0503020204020204" pitchFamily="34" charset="-122"/>
              </a:rPr>
              <a:t>的基本原理</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90117" name="Rectangle 19"/>
          <p:cNvSpPr/>
          <p:nvPr/>
        </p:nvSpPr>
        <p:spPr>
          <a:xfrm>
            <a:off x="2182813" y="6156325"/>
            <a:ext cx="3703637" cy="419100"/>
          </a:xfrm>
          <a:prstGeom prst="rect">
            <a:avLst/>
          </a:prstGeom>
          <a:noFill/>
          <a:ln w="9525">
            <a:noFill/>
          </a:ln>
        </p:spPr>
        <p:txBody>
          <a:bodyPr wrap="none">
            <a:spAutoFit/>
          </a:bodyPr>
          <a:p>
            <a:pPr algn="ctr">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7.6.2-1GMSK</a:t>
            </a:r>
            <a:r>
              <a:rPr lang="zh-CN" altLang="en-US" sz="2000" b="1" dirty="0">
                <a:solidFill>
                  <a:schemeClr val="tx2"/>
                </a:solidFill>
                <a:latin typeface="微软雅黑" panose="020B0503020204020204" pitchFamily="34" charset="-122"/>
                <a:ea typeface="微软雅黑" panose="020B0503020204020204" pitchFamily="34" charset="-122"/>
              </a:rPr>
              <a:t>调制原理图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Text Box 2"/>
          <p:cNvSpPr txBox="1"/>
          <p:nvPr/>
        </p:nvSpPr>
        <p:spPr>
          <a:xfrm>
            <a:off x="581025" y="1403350"/>
            <a:ext cx="7764463" cy="3270250"/>
          </a:xfrm>
          <a:prstGeom prst="rect">
            <a:avLst/>
          </a:prstGeom>
          <a:noFill/>
          <a:ln w="9525">
            <a:noFill/>
          </a:ln>
        </p:spPr>
        <p:txBody>
          <a:bodyPr>
            <a:spAutoFit/>
          </a:bodyPr>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为了有效地抑制</a:t>
            </a:r>
            <a:r>
              <a:rPr lang="en-US" altLang="zh-CN" sz="2000" dirty="0">
                <a:latin typeface="微软雅黑" panose="020B0503020204020204" pitchFamily="34" charset="-122"/>
                <a:ea typeface="微软雅黑" panose="020B0503020204020204" pitchFamily="34" charset="-122"/>
              </a:rPr>
              <a:t>MSK</a:t>
            </a:r>
            <a:r>
              <a:rPr lang="zh-CN" altLang="en-US" sz="2000" dirty="0">
                <a:latin typeface="微软雅黑" panose="020B0503020204020204" pitchFamily="34" charset="-122"/>
                <a:ea typeface="微软雅黑" panose="020B0503020204020204" pitchFamily="34" charset="-122"/>
              </a:rPr>
              <a:t>信号的带外功率辐射，预调制滤波器应具有以下特性： </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带宽窄并且具有陡峭的截止特性 </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脉冲响应的过冲较小 </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滤波器输出脉冲响应曲线下的面积对应于</a:t>
            </a:r>
            <a:r>
              <a:rPr lang="en-US" altLang="zh-CN" sz="2000" dirty="0">
                <a:latin typeface="微软雅黑" panose="020B0503020204020204" pitchFamily="34" charset="-122"/>
                <a:ea typeface="微软雅黑" panose="020B0503020204020204" pitchFamily="34" charset="-122"/>
              </a:rPr>
              <a:t>π/2</a:t>
            </a:r>
            <a:r>
              <a:rPr lang="zh-CN" altLang="en-US" sz="2000" dirty="0">
                <a:latin typeface="微软雅黑" panose="020B0503020204020204" pitchFamily="34" charset="-122"/>
                <a:ea typeface="微软雅黑" panose="020B0503020204020204" pitchFamily="34" charset="-122"/>
              </a:rPr>
              <a:t>的相移 </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其中条件</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是为了抑制高频分量；条件</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是为了防止过大的瞬时频偏；条件</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是为了使调制指数为</a:t>
            </a:r>
            <a:r>
              <a:rPr lang="en-US" altLang="zh-CN" sz="2000" dirty="0">
                <a:latin typeface="微软雅黑" panose="020B0503020204020204" pitchFamily="34" charset="-122"/>
                <a:ea typeface="微软雅黑" panose="020B0503020204020204" pitchFamily="34" charset="-122"/>
              </a:rPr>
              <a:t>0.5         </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9" name="Text Box 2"/>
          <p:cNvSpPr txBox="1"/>
          <p:nvPr/>
        </p:nvSpPr>
        <p:spPr>
          <a:xfrm>
            <a:off x="919163" y="5248275"/>
            <a:ext cx="5791200" cy="457200"/>
          </a:xfrm>
          <a:prstGeom prst="rect">
            <a:avLst/>
          </a:prstGeom>
          <a:noFill/>
          <a:ln w="9525">
            <a:noFill/>
          </a:ln>
        </p:spPr>
        <p:txBody>
          <a:bodyPr>
            <a:spAutoFit/>
          </a:bodyPr>
          <a:p>
            <a:pPr>
              <a:spcBef>
                <a:spcPct val="50000"/>
              </a:spcBef>
              <a:buFont typeface="Arial" panose="020B0604020202020204" pitchFamily="34" charset="0"/>
              <a:buNone/>
            </a:pPr>
            <a:endParaRPr lang="zh-CN" altLang="en-US" sz="2400" dirty="0">
              <a:latin typeface="Times New Roman" panose="02020603050405020304" pitchFamily="18" charset="0"/>
            </a:endParaRPr>
          </a:p>
        </p:txBody>
      </p:sp>
      <p:sp>
        <p:nvSpPr>
          <p:cNvPr id="91140" name="Text Box 3"/>
          <p:cNvSpPr txBox="1"/>
          <p:nvPr/>
        </p:nvSpPr>
        <p:spPr>
          <a:xfrm>
            <a:off x="1979613" y="6227763"/>
            <a:ext cx="4787900" cy="419100"/>
          </a:xfrm>
          <a:prstGeom prst="rect">
            <a:avLst/>
          </a:prstGeom>
          <a:noFill/>
          <a:ln w="9525">
            <a:noFill/>
          </a:ln>
        </p:spPr>
        <p:txBody>
          <a:bodyPr>
            <a:spAutoFit/>
          </a:bodyPr>
          <a:p>
            <a:pPr>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7.6.2-2 </a:t>
            </a:r>
            <a:r>
              <a:rPr lang="zh-CN" altLang="en-US" sz="2000" b="1" dirty="0">
                <a:solidFill>
                  <a:schemeClr val="tx2"/>
                </a:solidFill>
                <a:latin typeface="微软雅黑" panose="020B0503020204020204" pitchFamily="34" charset="-122"/>
                <a:ea typeface="微软雅黑" panose="020B0503020204020204" pitchFamily="34" charset="-122"/>
              </a:rPr>
              <a:t>高斯滤波器的矩形脉冲响应</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91138" name="Object 4"/>
          <p:cNvGraphicFramePr/>
          <p:nvPr/>
        </p:nvGraphicFramePr>
        <p:xfrm>
          <a:off x="252413" y="682625"/>
          <a:ext cx="8208962" cy="5616575"/>
        </p:xfrm>
        <a:graphic>
          <a:graphicData uri="http://schemas.openxmlformats.org/presentationml/2006/ole">
            <mc:AlternateContent xmlns:mc="http://schemas.openxmlformats.org/markup-compatibility/2006">
              <mc:Choice xmlns:v="urn:schemas-microsoft-com:vml" Requires="v">
                <p:oleObj spid="_x0000_s3312" name="" r:id="rId1" imgW="3093720" imgH="2247900" progId="Visio.Drawing.11">
                  <p:embed/>
                </p:oleObj>
              </mc:Choice>
              <mc:Fallback>
                <p:oleObj name="" r:id="rId1" imgW="3093720" imgH="2247900" progId="Visio.Drawing.11">
                  <p:embed/>
                  <p:pic>
                    <p:nvPicPr>
                      <p:cNvPr id="0" name="图片 3311"/>
                      <p:cNvPicPr/>
                      <p:nvPr/>
                    </p:nvPicPr>
                    <p:blipFill>
                      <a:blip r:embed="rId2"/>
                      <a:stretch>
                        <a:fillRect/>
                      </a:stretch>
                    </p:blipFill>
                    <p:spPr>
                      <a:xfrm>
                        <a:off x="252413" y="682625"/>
                        <a:ext cx="8208962" cy="5616575"/>
                      </a:xfrm>
                      <a:prstGeom prst="rect">
                        <a:avLst/>
                      </a:prstGeom>
                      <a:noFill/>
                      <a:ln w="38100">
                        <a:noFill/>
                        <a:miter/>
                      </a:ln>
                    </p:spPr>
                  </p:pic>
                </p:oleObj>
              </mc:Fallback>
            </mc:AlternateContent>
          </a:graphicData>
        </a:graphic>
      </p:graphicFrame>
    </p:spTree>
  </p:cSld>
  <p:clrMapOvr>
    <a:masterClrMapping/>
  </p:clrMapOvr>
  <p:transition advClick="0">
    <p:blinds dir="vert"/>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3" name="Text Box 2"/>
          <p:cNvSpPr txBox="1"/>
          <p:nvPr/>
        </p:nvSpPr>
        <p:spPr>
          <a:xfrm>
            <a:off x="2197100" y="6372225"/>
            <a:ext cx="4572000" cy="419100"/>
          </a:xfrm>
          <a:prstGeom prst="rect">
            <a:avLst/>
          </a:prstGeom>
          <a:noFill/>
          <a:ln w="9525">
            <a:noFill/>
          </a:ln>
        </p:spPr>
        <p:txBody>
          <a:bodyPr>
            <a:spAutoFit/>
          </a:bodyPr>
          <a:p>
            <a:pPr>
              <a:spcBef>
                <a:spcPct val="50000"/>
              </a:spcBef>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 </a:t>
            </a: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7.6.2-3  GMSK</a:t>
            </a:r>
            <a:r>
              <a:rPr lang="zh-CN" altLang="en-US" sz="2000" b="1" dirty="0">
                <a:solidFill>
                  <a:schemeClr val="tx2"/>
                </a:solidFill>
                <a:latin typeface="微软雅黑" panose="020B0503020204020204" pitchFamily="34" charset="-122"/>
                <a:ea typeface="微软雅黑" panose="020B0503020204020204" pitchFamily="34" charset="-122"/>
              </a:rPr>
              <a:t>信号的功率谱</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92162" name="Object 3"/>
          <p:cNvGraphicFramePr/>
          <p:nvPr/>
        </p:nvGraphicFramePr>
        <p:xfrm>
          <a:off x="396875" y="1403350"/>
          <a:ext cx="7559675" cy="5013325"/>
        </p:xfrm>
        <a:graphic>
          <a:graphicData uri="http://schemas.openxmlformats.org/presentationml/2006/ole">
            <mc:AlternateContent xmlns:mc="http://schemas.openxmlformats.org/markup-compatibility/2006">
              <mc:Choice xmlns:v="urn:schemas-microsoft-com:vml" Requires="v">
                <p:oleObj spid="_x0000_s3313" name="" r:id="rId1" imgW="2887980" imgH="2522220" progId="Visio.Drawing.11">
                  <p:embed/>
                </p:oleObj>
              </mc:Choice>
              <mc:Fallback>
                <p:oleObj name="" r:id="rId1" imgW="2887980" imgH="2522220" progId="Visio.Drawing.11">
                  <p:embed/>
                  <p:pic>
                    <p:nvPicPr>
                      <p:cNvPr id="0" name="图片 3312"/>
                      <p:cNvPicPr/>
                      <p:nvPr/>
                    </p:nvPicPr>
                    <p:blipFill>
                      <a:blip r:embed="rId2"/>
                      <a:stretch>
                        <a:fillRect/>
                      </a:stretch>
                    </p:blipFill>
                    <p:spPr>
                      <a:xfrm>
                        <a:off x="396875" y="1403350"/>
                        <a:ext cx="7559675" cy="5013325"/>
                      </a:xfrm>
                      <a:prstGeom prst="rect">
                        <a:avLst/>
                      </a:prstGeom>
                      <a:noFill/>
                      <a:ln w="38100">
                        <a:noFill/>
                        <a:miter/>
                      </a:ln>
                    </p:spPr>
                  </p:pic>
                </p:oleObj>
              </mc:Fallback>
            </mc:AlternateContent>
          </a:graphicData>
        </a:graphic>
      </p:graphicFrame>
      <p:sp>
        <p:nvSpPr>
          <p:cNvPr id="92164" name="Rectangle 4"/>
          <p:cNvSpPr/>
          <p:nvPr/>
        </p:nvSpPr>
        <p:spPr>
          <a:xfrm>
            <a:off x="1404938" y="684213"/>
            <a:ext cx="6191250" cy="549275"/>
          </a:xfrm>
          <a:prstGeom prst="rect">
            <a:avLst/>
          </a:prstGeom>
          <a:noFill/>
          <a:ln w="9525">
            <a:noFill/>
          </a:ln>
        </p:spPr>
        <p:txBody>
          <a:bodyPr>
            <a:spAutoFit/>
          </a:bodyPr>
          <a:p>
            <a:pPr>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二 </a:t>
            </a:r>
            <a:r>
              <a:rPr lang="en-US" altLang="zh-CN" sz="2800" b="1" dirty="0">
                <a:solidFill>
                  <a:schemeClr val="tx2"/>
                </a:solidFill>
                <a:latin typeface="微软雅黑" panose="020B0503020204020204" pitchFamily="34" charset="-122"/>
                <a:ea typeface="微软雅黑" panose="020B0503020204020204" pitchFamily="34" charset="-122"/>
              </a:rPr>
              <a:t>GMSK</a:t>
            </a:r>
            <a:r>
              <a:rPr lang="zh-CN" altLang="en-US" sz="2800" b="1" dirty="0">
                <a:solidFill>
                  <a:schemeClr val="tx2"/>
                </a:solidFill>
                <a:latin typeface="微软雅黑" panose="020B0503020204020204" pitchFamily="34" charset="-122"/>
                <a:ea typeface="微软雅黑" panose="020B0503020204020204" pitchFamily="34" charset="-122"/>
              </a:rPr>
              <a:t>信号的功率谱</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Text Box 2"/>
          <p:cNvSpPr txBox="1"/>
          <p:nvPr/>
        </p:nvSpPr>
        <p:spPr>
          <a:xfrm>
            <a:off x="1116013" y="6227763"/>
            <a:ext cx="5545137" cy="419100"/>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7.6.2-4 </a:t>
            </a:r>
            <a:r>
              <a:rPr lang="zh-CN" altLang="en-US" sz="2000" b="1" dirty="0">
                <a:solidFill>
                  <a:schemeClr val="tx2"/>
                </a:solidFill>
                <a:latin typeface="微软雅黑" panose="020B0503020204020204" pitchFamily="34" charset="-122"/>
                <a:ea typeface="微软雅黑" panose="020B0503020204020204" pitchFamily="34" charset="-122"/>
              </a:rPr>
              <a:t>不同</a:t>
            </a:r>
            <a:r>
              <a:rPr lang="en-US" altLang="zh-CN" sz="2000" b="1" dirty="0">
                <a:solidFill>
                  <a:schemeClr val="tx2"/>
                </a:solidFill>
                <a:latin typeface="微软雅黑" panose="020B0503020204020204" pitchFamily="34" charset="-122"/>
                <a:ea typeface="微软雅黑" panose="020B0503020204020204" pitchFamily="34" charset="-122"/>
              </a:rPr>
              <a:t>B</a:t>
            </a:r>
            <a:r>
              <a:rPr lang="en-US" altLang="zh-CN" sz="2000" b="1" baseline="-25000" dirty="0">
                <a:solidFill>
                  <a:schemeClr val="tx2"/>
                </a:solidFill>
                <a:latin typeface="微软雅黑" panose="020B0503020204020204" pitchFamily="34" charset="-122"/>
                <a:ea typeface="微软雅黑" panose="020B0503020204020204" pitchFamily="34" charset="-122"/>
              </a:rPr>
              <a:t>b</a:t>
            </a:r>
            <a:r>
              <a:rPr lang="en-US" altLang="zh-CN" sz="2000" b="1" dirty="0">
                <a:solidFill>
                  <a:schemeClr val="tx2"/>
                </a:solidFill>
                <a:latin typeface="微软雅黑" panose="020B0503020204020204" pitchFamily="34" charset="-122"/>
                <a:ea typeface="微软雅黑" panose="020B0503020204020204" pitchFamily="34" charset="-122"/>
              </a:rPr>
              <a:t>T</a:t>
            </a:r>
            <a:r>
              <a:rPr lang="en-US" altLang="zh-CN" sz="2000" b="1" baseline="-25000" dirty="0">
                <a:solidFill>
                  <a:schemeClr val="tx2"/>
                </a:solidFill>
                <a:latin typeface="微软雅黑" panose="020B0503020204020204" pitchFamily="34" charset="-122"/>
                <a:ea typeface="微软雅黑" panose="020B0503020204020204" pitchFamily="34" charset="-122"/>
              </a:rPr>
              <a:t>b</a:t>
            </a:r>
            <a:r>
              <a:rPr lang="zh-CN" altLang="en-US" sz="2000" b="1" dirty="0">
                <a:solidFill>
                  <a:schemeClr val="tx2"/>
                </a:solidFill>
                <a:latin typeface="微软雅黑" panose="020B0503020204020204" pitchFamily="34" charset="-122"/>
                <a:ea typeface="微软雅黑" panose="020B0503020204020204" pitchFamily="34" charset="-122"/>
              </a:rPr>
              <a:t>时实测</a:t>
            </a:r>
            <a:r>
              <a:rPr lang="en-US" altLang="zh-CN" sz="2000" b="1" dirty="0">
                <a:solidFill>
                  <a:schemeClr val="tx2"/>
                </a:solidFill>
                <a:latin typeface="微软雅黑" panose="020B0503020204020204" pitchFamily="34" charset="-122"/>
                <a:ea typeface="微软雅黑" panose="020B0503020204020204" pitchFamily="34" charset="-122"/>
              </a:rPr>
              <a:t>GMSK</a:t>
            </a:r>
            <a:r>
              <a:rPr lang="zh-CN" altLang="en-US" sz="2000" b="1" dirty="0">
                <a:solidFill>
                  <a:schemeClr val="tx2"/>
                </a:solidFill>
                <a:latin typeface="微软雅黑" panose="020B0503020204020204" pitchFamily="34" charset="-122"/>
                <a:ea typeface="微软雅黑" panose="020B0503020204020204" pitchFamily="34" charset="-122"/>
              </a:rPr>
              <a:t>信号功率谱</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pic>
        <p:nvPicPr>
          <p:cNvPr id="160771" name="Picture 6"/>
          <p:cNvPicPr>
            <a:picLocks noChangeAspect="1"/>
          </p:cNvPicPr>
          <p:nvPr/>
        </p:nvPicPr>
        <p:blipFill>
          <a:blip r:embed="rId1"/>
          <a:stretch>
            <a:fillRect/>
          </a:stretch>
        </p:blipFill>
        <p:spPr>
          <a:xfrm>
            <a:off x="1187450" y="-9525"/>
            <a:ext cx="7058025" cy="6237288"/>
          </a:xfrm>
          <a:prstGeom prst="rect">
            <a:avLst/>
          </a:prstGeom>
          <a:noFill/>
          <a:ln w="9525">
            <a:noFill/>
          </a:ln>
        </p:spPr>
      </p:pic>
      <p:sp>
        <p:nvSpPr>
          <p:cNvPr id="160772" name="Rectangle 7"/>
          <p:cNvSpPr/>
          <p:nvPr/>
        </p:nvSpPr>
        <p:spPr>
          <a:xfrm>
            <a:off x="7505700" y="5889625"/>
            <a:ext cx="57150" cy="274638"/>
          </a:xfrm>
          <a:prstGeom prst="rect">
            <a:avLst/>
          </a:prstGeom>
          <a:noFill/>
          <a:ln w="9525">
            <a:noFill/>
          </a:ln>
        </p:spPr>
        <p:txBody>
          <a:bodyPr wrap="none" lIns="0" tIns="0" rIns="0" bIns="0">
            <a:spAutoFit/>
          </a:bodyPr>
          <a:p>
            <a:pPr algn="ctr">
              <a:buFont typeface="Arial" panose="020B0604020202020204" pitchFamily="34" charset="0"/>
              <a:buNone/>
            </a:pPr>
            <a:r>
              <a:rPr lang="en-US" altLang="zh-CN" dirty="0">
                <a:solidFill>
                  <a:srgbClr val="000000"/>
                </a:solidFill>
                <a:latin typeface="Times New Roman" panose="02020603050405020304" pitchFamily="18" charset="0"/>
              </a:rPr>
              <a:t> </a:t>
            </a:r>
            <a:endParaRPr lang="en-US" altLang="zh-CN" dirty="0">
              <a:latin typeface="Comic Sans MS" panose="030F0702030302020204" pitchFamily="66" charset="0"/>
            </a:endParaRPr>
          </a:p>
        </p:txBody>
      </p:sp>
    </p:spTree>
  </p:cSld>
  <p:clrMapOvr>
    <a:masterClrMapping/>
  </p:clrMapOvr>
  <p:transition advClick="0">
    <p:blinds dir="vert"/>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Text Box 2"/>
          <p:cNvSpPr txBox="1"/>
          <p:nvPr/>
        </p:nvSpPr>
        <p:spPr>
          <a:xfrm>
            <a:off x="1476375" y="6227763"/>
            <a:ext cx="5257800" cy="419100"/>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7.6.2-5GMSK</a:t>
            </a:r>
            <a:r>
              <a:rPr lang="zh-CN" altLang="en-US" sz="2000" b="1" dirty="0">
                <a:solidFill>
                  <a:schemeClr val="tx2"/>
                </a:solidFill>
                <a:latin typeface="微软雅黑" panose="020B0503020204020204" pitchFamily="34" charset="-122"/>
                <a:ea typeface="微软雅黑" panose="020B0503020204020204" pitchFamily="34" charset="-122"/>
              </a:rPr>
              <a:t>信号正交相干解调的眼图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pic>
        <p:nvPicPr>
          <p:cNvPr id="161795" name="Picture 6"/>
          <p:cNvPicPr>
            <a:picLocks noChangeAspect="1"/>
          </p:cNvPicPr>
          <p:nvPr/>
        </p:nvPicPr>
        <p:blipFill>
          <a:blip r:embed="rId1"/>
          <a:stretch>
            <a:fillRect/>
          </a:stretch>
        </p:blipFill>
        <p:spPr>
          <a:xfrm>
            <a:off x="1116013" y="-9525"/>
            <a:ext cx="7956550" cy="6237288"/>
          </a:xfrm>
          <a:prstGeom prst="rect">
            <a:avLst/>
          </a:prstGeom>
          <a:noFill/>
          <a:ln w="9525">
            <a:noFill/>
          </a:ln>
        </p:spPr>
      </p:pic>
      <p:sp>
        <p:nvSpPr>
          <p:cNvPr id="161796" name="Rectangle 7"/>
          <p:cNvSpPr/>
          <p:nvPr/>
        </p:nvSpPr>
        <p:spPr>
          <a:xfrm>
            <a:off x="6300788" y="5148263"/>
            <a:ext cx="47625" cy="228600"/>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500" dirty="0">
                <a:solidFill>
                  <a:srgbClr val="000000"/>
                </a:solidFill>
                <a:latin typeface="Times New Roman" panose="02020603050405020304" pitchFamily="18" charset="0"/>
              </a:rPr>
              <a:t> </a:t>
            </a:r>
            <a:endParaRPr lang="en-US" altLang="zh-CN" dirty="0">
              <a:latin typeface="Comic Sans MS" panose="030F0702030302020204" pitchFamily="66" charset="0"/>
            </a:endParaRPr>
          </a:p>
        </p:txBody>
      </p:sp>
    </p:spTree>
  </p:cSld>
  <p:clrMapOvr>
    <a:masterClrMapping/>
  </p:clrMapOvr>
  <p:transition advClick="0">
    <p:blinds dir="vert"/>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2"/>
          <p:cNvSpPr>
            <a:spLocks noGrp="1"/>
          </p:cNvSpPr>
          <p:nvPr>
            <p:ph type="title"/>
          </p:nvPr>
        </p:nvSpPr>
        <p:spPr>
          <a:xfrm>
            <a:off x="1404938" y="611188"/>
            <a:ext cx="4248150" cy="576262"/>
          </a:xfrm>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三 其它改进的数字调制</a:t>
            </a:r>
            <a:endParaRPr lang="zh-CN" altLang="en-US" sz="2800" dirty="0">
              <a:latin typeface="微软雅黑" panose="020B0503020204020204" pitchFamily="34" charset="-122"/>
              <a:ea typeface="微软雅黑" panose="020B0503020204020204" pitchFamily="34" charset="-122"/>
            </a:endParaRPr>
          </a:p>
        </p:txBody>
      </p:sp>
      <p:sp>
        <p:nvSpPr>
          <p:cNvPr id="162819" name="Rectangle 3"/>
          <p:cNvSpPr>
            <a:spLocks noGrp="1"/>
          </p:cNvSpPr>
          <p:nvPr>
            <p:ph type="body"/>
          </p:nvPr>
        </p:nvSpPr>
        <p:spPr>
          <a:xfrm>
            <a:off x="614363" y="1419225"/>
            <a:ext cx="7696200" cy="4929188"/>
          </a:xfrm>
        </p:spPr>
        <p:txBody>
          <a:bodyPr vert="horz" wrap="square" lIns="91440" tIns="45720" rIns="91440" bIns="45720" anchor="t"/>
          <a:p>
            <a:pPr eaLnBrk="1" hangingPunct="1"/>
            <a:r>
              <a:rPr lang="zh-CN" altLang="en-US" sz="2800" b="1" dirty="0">
                <a:solidFill>
                  <a:srgbClr val="0000FF"/>
                </a:solidFill>
                <a:latin typeface="微软雅黑" panose="020B0503020204020204" pitchFamily="34" charset="-122"/>
                <a:ea typeface="微软雅黑" panose="020B0503020204020204" pitchFamily="34" charset="-122"/>
              </a:rPr>
              <a:t>正交振幅调制</a:t>
            </a:r>
            <a:r>
              <a:rPr lang="en-US" altLang="zh-CN" sz="2800" b="1" dirty="0">
                <a:solidFill>
                  <a:srgbClr val="0000FF"/>
                </a:solidFill>
                <a:latin typeface="微软雅黑" panose="020B0503020204020204" pitchFamily="34" charset="-122"/>
                <a:ea typeface="微软雅黑" panose="020B0503020204020204" pitchFamily="34" charset="-122"/>
              </a:rPr>
              <a:t>(QAM)</a:t>
            </a:r>
            <a:endParaRPr lang="en-US" altLang="zh-CN" sz="2800" b="1" dirty="0">
              <a:solidFill>
                <a:srgbClr val="0000FF"/>
              </a:solidFill>
              <a:latin typeface="微软雅黑" panose="020B0503020204020204" pitchFamily="34" charset="-122"/>
              <a:ea typeface="微软雅黑" panose="020B0503020204020204" pitchFamily="34" charset="-122"/>
            </a:endParaRPr>
          </a:p>
          <a:p>
            <a:pPr eaLnBrk="1" hangingPunct="1"/>
            <a:r>
              <a:rPr lang="zh-CN" altLang="en-US" sz="2800" b="1" dirty="0">
                <a:solidFill>
                  <a:srgbClr val="0000FF"/>
                </a:solidFill>
                <a:latin typeface="微软雅黑" panose="020B0503020204020204" pitchFamily="34" charset="-122"/>
                <a:ea typeface="微软雅黑" panose="020B0503020204020204" pitchFamily="34" charset="-122"/>
              </a:rPr>
              <a:t>正交频分复用</a:t>
            </a:r>
            <a:r>
              <a:rPr lang="en-US" altLang="zh-CN" sz="2800" b="1" dirty="0">
                <a:solidFill>
                  <a:srgbClr val="0000FF"/>
                </a:solidFill>
                <a:latin typeface="微软雅黑" panose="020B0503020204020204" pitchFamily="34" charset="-122"/>
                <a:ea typeface="微软雅黑" panose="020B0503020204020204" pitchFamily="34" charset="-122"/>
              </a:rPr>
              <a:t>(OFDM)</a:t>
            </a:r>
            <a:endParaRPr lang="en-US" altLang="zh-CN" sz="2800" b="1" dirty="0">
              <a:solidFill>
                <a:srgbClr val="0000FF"/>
              </a:solidFill>
              <a:latin typeface="微软雅黑" panose="020B0503020204020204" pitchFamily="34" charset="-122"/>
              <a:ea typeface="微软雅黑" panose="020B0503020204020204" pitchFamily="34" charset="-122"/>
            </a:endParaRPr>
          </a:p>
          <a:p>
            <a:pPr eaLnBrk="1" hangingPunct="1"/>
            <a:r>
              <a:rPr lang="zh-CN" altLang="en-US" sz="2800" b="1" dirty="0">
                <a:solidFill>
                  <a:srgbClr val="0000FF"/>
                </a:solidFill>
                <a:latin typeface="微软雅黑" panose="020B0503020204020204" pitchFamily="34" charset="-122"/>
                <a:ea typeface="微软雅黑" panose="020B0503020204020204" pitchFamily="34" charset="-122"/>
              </a:rPr>
              <a:t>偏移正交相移键控</a:t>
            </a:r>
            <a:r>
              <a:rPr lang="en-US" altLang="zh-CN" sz="2800" b="1" dirty="0">
                <a:solidFill>
                  <a:srgbClr val="0000FF"/>
                </a:solidFill>
                <a:latin typeface="微软雅黑" panose="020B0503020204020204" pitchFamily="34" charset="-122"/>
                <a:ea typeface="微软雅黑" panose="020B0503020204020204" pitchFamily="34" charset="-122"/>
              </a:rPr>
              <a:t>(OQPSK)</a:t>
            </a:r>
            <a:endParaRPr lang="zh-CN" altLang="en-US" sz="2800" b="1" dirty="0">
              <a:solidFill>
                <a:srgbClr val="0000FF"/>
              </a:solidFill>
              <a:latin typeface="微软雅黑" panose="020B0503020204020204" pitchFamily="34" charset="-122"/>
              <a:ea typeface="微软雅黑" panose="020B0503020204020204" pitchFamily="34" charset="-122"/>
            </a:endParaRPr>
          </a:p>
          <a:p>
            <a:pPr eaLnBrk="1" hangingPunct="1"/>
            <a:r>
              <a:rPr lang="zh-CN" altLang="en-US" sz="2800" b="1" dirty="0">
                <a:solidFill>
                  <a:srgbClr val="0000FF"/>
                </a:solidFill>
                <a:latin typeface="微软雅黑" panose="020B0503020204020204" pitchFamily="34" charset="-122"/>
                <a:ea typeface="微软雅黑" panose="020B0503020204020204" pitchFamily="34" charset="-122"/>
              </a:rPr>
              <a:t>正弦频移键控</a:t>
            </a:r>
            <a:r>
              <a:rPr lang="en-US" altLang="zh-CN" sz="2800" b="1" dirty="0">
                <a:solidFill>
                  <a:srgbClr val="0000FF"/>
                </a:solidFill>
                <a:latin typeface="微软雅黑" panose="020B0503020204020204" pitchFamily="34" charset="-122"/>
                <a:ea typeface="微软雅黑" panose="020B0503020204020204" pitchFamily="34" charset="-122"/>
              </a:rPr>
              <a:t>(SFSK)</a:t>
            </a:r>
            <a:endParaRPr lang="en-US" altLang="zh-CN" sz="2800" b="1" dirty="0">
              <a:solidFill>
                <a:srgbClr val="0000FF"/>
              </a:solidFill>
              <a:latin typeface="微软雅黑" panose="020B0503020204020204" pitchFamily="34" charset="-122"/>
              <a:ea typeface="微软雅黑" panose="020B0503020204020204" pitchFamily="34" charset="-122"/>
            </a:endParaRPr>
          </a:p>
          <a:p>
            <a:pPr eaLnBrk="1" hangingPunct="1"/>
            <a:r>
              <a:rPr lang="zh-CN" altLang="en-US" sz="2800" b="1" dirty="0">
                <a:solidFill>
                  <a:srgbClr val="0000FF"/>
                </a:solidFill>
                <a:latin typeface="微软雅黑" panose="020B0503020204020204" pitchFamily="34" charset="-122"/>
                <a:ea typeface="微软雅黑" panose="020B0503020204020204" pitchFamily="34" charset="-122"/>
              </a:rPr>
              <a:t>部分响应正交调制</a:t>
            </a:r>
            <a:r>
              <a:rPr lang="en-US" altLang="zh-CN" sz="2800" b="1" dirty="0">
                <a:solidFill>
                  <a:srgbClr val="0000FF"/>
                </a:solidFill>
                <a:latin typeface="微软雅黑" panose="020B0503020204020204" pitchFamily="34" charset="-122"/>
                <a:ea typeface="微软雅黑" panose="020B0503020204020204" pitchFamily="34" charset="-122"/>
              </a:rPr>
              <a:t>(QPR)</a:t>
            </a:r>
            <a:endParaRPr lang="en-US" altLang="zh-CN" sz="2800" b="1" dirty="0">
              <a:solidFill>
                <a:srgbClr val="0000FF"/>
              </a:solidFill>
              <a:latin typeface="微软雅黑" panose="020B0503020204020204" pitchFamily="34" charset="-122"/>
              <a:ea typeface="微软雅黑" panose="020B0503020204020204" pitchFamily="34" charset="-122"/>
            </a:endParaRPr>
          </a:p>
          <a:p>
            <a:pPr eaLnBrk="1" hangingPunct="1"/>
            <a:r>
              <a:rPr lang="zh-CN" altLang="en-US" sz="2800" b="1" dirty="0">
                <a:solidFill>
                  <a:srgbClr val="0000FF"/>
                </a:solidFill>
                <a:latin typeface="微软雅黑" panose="020B0503020204020204" pitchFamily="34" charset="-122"/>
                <a:ea typeface="微软雅黑" panose="020B0503020204020204" pitchFamily="34" charset="-122"/>
              </a:rPr>
              <a:t>连续相位移频键控</a:t>
            </a:r>
            <a:r>
              <a:rPr lang="en-US" altLang="zh-CN" sz="2800" b="1" dirty="0">
                <a:solidFill>
                  <a:srgbClr val="0000FF"/>
                </a:solidFill>
                <a:latin typeface="微软雅黑" panose="020B0503020204020204" pitchFamily="34" charset="-122"/>
                <a:ea typeface="微软雅黑" panose="020B0503020204020204" pitchFamily="34" charset="-122"/>
              </a:rPr>
              <a:t>(CPFSK)</a:t>
            </a:r>
            <a:endParaRPr lang="en-US" altLang="zh-CN" sz="2800" b="1" dirty="0">
              <a:solidFill>
                <a:srgbClr val="0000FF"/>
              </a:solidFill>
              <a:latin typeface="微软雅黑" panose="020B0503020204020204" pitchFamily="34" charset="-122"/>
              <a:ea typeface="微软雅黑" panose="020B0503020204020204" pitchFamily="34" charset="-122"/>
            </a:endParaRPr>
          </a:p>
          <a:p>
            <a:pPr eaLnBrk="1" hangingPunct="1"/>
            <a:r>
              <a:rPr lang="zh-CN" altLang="en-US" sz="2800" b="1" dirty="0">
                <a:solidFill>
                  <a:srgbClr val="0000FF"/>
                </a:solidFill>
                <a:latin typeface="微软雅黑" panose="020B0503020204020204" pitchFamily="34" charset="-122"/>
                <a:ea typeface="微软雅黑" panose="020B0503020204020204" pitchFamily="34" charset="-122"/>
              </a:rPr>
              <a:t>平滑调频</a:t>
            </a:r>
            <a:r>
              <a:rPr lang="en-US" altLang="zh-CN" sz="2800" b="1" dirty="0">
                <a:solidFill>
                  <a:srgbClr val="0000FF"/>
                </a:solidFill>
                <a:latin typeface="微软雅黑" panose="020B0503020204020204" pitchFamily="34" charset="-122"/>
                <a:ea typeface="微软雅黑" panose="020B0503020204020204" pitchFamily="34" charset="-122"/>
              </a:rPr>
              <a:t>(TFM)</a:t>
            </a:r>
            <a:endParaRPr lang="en-US" altLang="zh-CN" sz="2800" b="1" dirty="0">
              <a:solidFill>
                <a:srgbClr val="0000FF"/>
              </a:solidFill>
              <a:latin typeface="微软雅黑" panose="020B0503020204020204" pitchFamily="34" charset="-122"/>
              <a:ea typeface="微软雅黑" panose="020B0503020204020204" pitchFamily="34" charset="-122"/>
            </a:endParaRPr>
          </a:p>
          <a:p>
            <a:pPr eaLnBrk="1" hangingPunct="1"/>
            <a:r>
              <a:rPr lang="zh-CN" altLang="en-US" sz="2800" b="1" dirty="0">
                <a:solidFill>
                  <a:srgbClr val="0000FF"/>
                </a:solidFill>
                <a:latin typeface="微软雅黑" panose="020B0503020204020204" pitchFamily="34" charset="-122"/>
                <a:ea typeface="微软雅黑" panose="020B0503020204020204" pitchFamily="34" charset="-122"/>
              </a:rPr>
              <a:t>相关移相键控</a:t>
            </a:r>
            <a:r>
              <a:rPr lang="en-US" altLang="zh-CN" sz="2800" b="1" dirty="0">
                <a:solidFill>
                  <a:srgbClr val="0000FF"/>
                </a:solidFill>
                <a:latin typeface="微软雅黑" panose="020B0503020204020204" pitchFamily="34" charset="-122"/>
                <a:ea typeface="微软雅黑" panose="020B0503020204020204" pitchFamily="34" charset="-122"/>
              </a:rPr>
              <a:t>(COR</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PSK)</a:t>
            </a:r>
            <a:endParaRPr lang="en-US" altLang="zh-CN" sz="2800" b="1" dirty="0">
              <a:solidFill>
                <a:srgbClr val="0000FF"/>
              </a:solidFill>
              <a:latin typeface="微软雅黑" panose="020B0503020204020204" pitchFamily="34" charset="-122"/>
              <a:ea typeface="微软雅黑" panose="020B0503020204020204" pitchFamily="34" charset="-122"/>
            </a:endParaRPr>
          </a:p>
          <a:p>
            <a:pPr eaLnBrk="1" hangingPunct="1"/>
            <a:r>
              <a:rPr lang="en-US" altLang="zh-CN" sz="2800" b="1" dirty="0">
                <a:solidFill>
                  <a:srgbClr val="0000FF"/>
                </a:solidFill>
                <a:latin typeface="微软雅黑" panose="020B0503020204020204" pitchFamily="34" charset="-122"/>
                <a:ea typeface="微软雅黑" panose="020B0503020204020204" pitchFamily="34" charset="-122"/>
              </a:rPr>
              <a:t>π/4—</a:t>
            </a:r>
            <a:r>
              <a:rPr lang="zh-CN" altLang="en-US" sz="2800" b="1" dirty="0">
                <a:solidFill>
                  <a:srgbClr val="0000FF"/>
                </a:solidFill>
                <a:latin typeface="微软雅黑" panose="020B0503020204020204" pitchFamily="34" charset="-122"/>
                <a:ea typeface="微软雅黑" panose="020B0503020204020204" pitchFamily="34" charset="-122"/>
              </a:rPr>
              <a:t>差分移相键控</a:t>
            </a:r>
            <a:r>
              <a:rPr lang="en-US" altLang="zh-CN" sz="2800" b="1" dirty="0">
                <a:solidFill>
                  <a:srgbClr val="0000FF"/>
                </a:solidFill>
                <a:latin typeface="微软雅黑" panose="020B0503020204020204" pitchFamily="34" charset="-122"/>
                <a:ea typeface="微软雅黑" panose="020B0503020204020204" pitchFamily="34" charset="-122"/>
              </a:rPr>
              <a:t>(π/4</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DQPSK)</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p:sp>
        <p:nvSpPr>
          <p:cNvPr id="162820" name="AutoShape 4"/>
          <p:cNvSpPr/>
          <p:nvPr/>
        </p:nvSpPr>
        <p:spPr>
          <a:xfrm>
            <a:off x="5726113" y="38100"/>
            <a:ext cx="3348037" cy="4822825"/>
          </a:xfrm>
          <a:prstGeom prst="wedgeRoundRectCallout">
            <a:avLst>
              <a:gd name="adj1" fmla="val -59588"/>
              <a:gd name="adj2" fmla="val -1514"/>
              <a:gd name="adj3" fmla="val 16667"/>
            </a:avLst>
          </a:prstGeom>
          <a:solidFill>
            <a:schemeClr val="accent1"/>
          </a:solidFill>
          <a:ln w="9525" cap="flat" cmpd="sng">
            <a:solidFill>
              <a:schemeClr val="tx1"/>
            </a:solidFill>
            <a:prstDash val="solid"/>
            <a:miter/>
            <a:headEnd type="none" w="med" len="med"/>
            <a:tailEnd type="none" w="med" len="med"/>
          </a:ln>
        </p:spPr>
        <p:txBody>
          <a:bodyPr/>
          <a:p>
            <a:pPr>
              <a:lnSpc>
                <a:spcPct val="150000"/>
              </a:lnSpc>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rPr>
              <a:t>1)</a:t>
            </a:r>
            <a:r>
              <a:rPr lang="en-US" altLang="zh-CN" sz="2400" b="1" dirty="0">
                <a:solidFill>
                  <a:schemeClr val="tx2"/>
                </a:solidFill>
                <a:latin typeface="微软雅黑" panose="020B0503020204020204" pitchFamily="34" charset="-122"/>
                <a:ea typeface="微软雅黑" panose="020B0503020204020204" pitchFamily="34" charset="-122"/>
              </a:rPr>
              <a:t>QPSK</a:t>
            </a:r>
            <a:r>
              <a:rPr lang="zh-CN" altLang="en-US" sz="2400" b="1" dirty="0">
                <a:solidFill>
                  <a:schemeClr val="tx2"/>
                </a:solidFill>
                <a:latin typeface="微软雅黑" panose="020B0503020204020204" pitchFamily="34" charset="-122"/>
                <a:ea typeface="微软雅黑" panose="020B0503020204020204" pitchFamily="34" charset="-122"/>
              </a:rPr>
              <a:t>存在的问题</a:t>
            </a:r>
            <a:endParaRPr lang="zh-CN" altLang="en-US" sz="2400" b="1" dirty="0">
              <a:solidFill>
                <a:schemeClr val="tx2"/>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包络起伏现象</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2)带来的影响</a:t>
            </a:r>
            <a:endParaRPr lang="zh-CN" altLang="en-US" sz="24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频谱展宽、码间干扰</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3)解决的办法</a:t>
            </a:r>
            <a:endParaRPr lang="zh-CN" altLang="en-US" sz="24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调制时将正交的</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信号相对于</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信号延时一个信息间隔，符号间隔的一半，可以减少包络起伏现象</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Rectangle 2"/>
          <p:cNvSpPr>
            <a:spLocks noGrp="1"/>
          </p:cNvSpPr>
          <p:nvPr>
            <p:ph type="title"/>
          </p:nvPr>
        </p:nvSpPr>
        <p:spPr/>
        <p:txBody>
          <a:bodyPr vert="horz" wrap="square" lIns="91440" tIns="45720" rIns="91440" bIns="45720" numCol="1" anchor="b" anchorCtr="0" compatLnSpc="1"/>
          <a:lstStyle/>
          <a:p>
            <a:pPr marL="0" marR="0" lvl="0" indent="0" algn="l" defTabSz="899795" rtl="0" eaLnBrk="1" fontAlgn="base" latinLnBrk="0" hangingPunct="1">
              <a:lnSpc>
                <a:spcPct val="100000"/>
              </a:lnSpc>
              <a:spcBef>
                <a:spcPct val="0"/>
              </a:spcBef>
              <a:spcAft>
                <a:spcPct val="0"/>
              </a:spcAft>
              <a:buClrTx/>
              <a:buSzTx/>
              <a:buFontTx/>
              <a:buNone/>
              <a:defRPr/>
            </a:pPr>
            <a:r>
              <a:rPr kumimoji="0" lang="en-US" altLang="x-none"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8.3 </a:t>
            </a:r>
            <a:r>
              <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正交</a:t>
            </a:r>
            <a:r>
              <a:rPr kumimoji="0" lang="zh-CN" altLang="en-US" sz="3150" b="1" i="0" u="none" strike="noStrike" kern="1200" cap="none" spc="0" normalizeH="0" baseline="0" noProof="1" smtClean="0">
                <a:ln>
                  <a:noFill/>
                </a:ln>
                <a:solidFill>
                  <a:schemeClr val="hlink"/>
                </a:solidFill>
                <a:effectLst/>
                <a:uLnTx/>
                <a:uFillTx/>
                <a:latin typeface="微软雅黑" panose="020B0503020204020204" pitchFamily="34" charset="-122"/>
                <a:ea typeface="微软雅黑" panose="020B0503020204020204" pitchFamily="34" charset="-122"/>
                <a:cs typeface="+mj-cs"/>
              </a:rPr>
              <a:t>频分复用</a:t>
            </a:r>
            <a:r>
              <a:rPr kumimoji="0" lang="en-US" altLang="zh-CN" sz="3150" b="1" i="0" u="none" strike="noStrike" kern="1200" cap="none" spc="0" normalizeH="0" baseline="0" noProof="1" smtClean="0">
                <a:ln>
                  <a:noFill/>
                </a:ln>
                <a:solidFill>
                  <a:schemeClr val="hlink"/>
                </a:solidFill>
                <a:effectLst/>
                <a:uLnTx/>
                <a:uFillTx/>
                <a:latin typeface="微软雅黑" panose="020B0503020204020204" pitchFamily="34" charset="-122"/>
                <a:ea typeface="微软雅黑" panose="020B0503020204020204" pitchFamily="34" charset="-122"/>
                <a:cs typeface="+mj-cs"/>
              </a:rPr>
              <a:t>OFDM</a:t>
            </a:r>
            <a:endParaRPr kumimoji="0" lang="zh-CN" altLang="en-US" sz="310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endParaRPr>
          </a:p>
        </p:txBody>
      </p:sp>
      <p:sp>
        <p:nvSpPr>
          <p:cNvPr id="163843" name="Rectangle 3"/>
          <p:cNvSpPr>
            <a:spLocks noGrp="1"/>
          </p:cNvSpPr>
          <p:nvPr>
            <p:ph type="body"/>
          </p:nvPr>
        </p:nvSpPr>
        <p:spPr>
          <a:xfrm>
            <a:off x="1571625" y="1633538"/>
            <a:ext cx="5029200" cy="528637"/>
          </a:xfrm>
        </p:spPr>
        <p:txBody>
          <a:bodyPr vert="horz" wrap="square" lIns="91440" tIns="45720" rIns="91440" bIns="45720" anchor="t"/>
          <a:p>
            <a:pPr eaLnBrk="1" hangingPunct="1">
              <a:buNone/>
            </a:pPr>
            <a:r>
              <a:rPr lang="zh-CN" altLang="en-US" sz="2400" b="1" dirty="0">
                <a:solidFill>
                  <a:srgbClr val="0000FF"/>
                </a:solidFill>
                <a:latin typeface="黑体" panose="02010609060101010101" pitchFamily="2" charset="-122"/>
                <a:ea typeface="微软雅黑" panose="020B0503020204020204" pitchFamily="34" charset="-122"/>
              </a:rPr>
              <a:t>同学们的读书报告中有很多介绍</a:t>
            </a:r>
            <a:endParaRPr lang="zh-CN" altLang="en-US" sz="2400" b="1" dirty="0">
              <a:solidFill>
                <a:srgbClr val="0000FF"/>
              </a:solidFill>
              <a:latin typeface="黑体" panose="02010609060101010101" pitchFamily="2" charset="-122"/>
              <a:ea typeface="微软雅黑" panose="020B0503020204020204" pitchFamily="34" charset="-122"/>
            </a:endParaRPr>
          </a:p>
        </p:txBody>
      </p:sp>
    </p:spTree>
  </p:cSld>
  <p:clrMapOvr>
    <a:masterClrMapping/>
  </p:clrMapOvr>
  <p:transition advClick="0">
    <p:blinds dir="vert"/>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txBox="1"/>
          <p:nvPr/>
        </p:nvSpPr>
        <p:spPr>
          <a:xfrm>
            <a:off x="1500188" y="561975"/>
            <a:ext cx="6961187" cy="576263"/>
          </a:xfrm>
          <a:prstGeom prst="rect">
            <a:avLst/>
          </a:prstGeom>
          <a:noFill/>
          <a:ln w="9525">
            <a:noFill/>
          </a:ln>
        </p:spPr>
        <p:txBody>
          <a:bodyPr anchor="b"/>
          <a:p>
            <a:pPr>
              <a:buFont typeface="Arial" panose="020B0604020202020204" pitchFamily="34" charset="0"/>
              <a:buNone/>
            </a:pPr>
            <a:r>
              <a:rPr lang="zh-CN" altLang="en-US" sz="3200" b="1" dirty="0">
                <a:solidFill>
                  <a:schemeClr val="hlink"/>
                </a:solidFill>
                <a:latin typeface="微软雅黑" panose="020B0503020204020204" pitchFamily="34" charset="-122"/>
                <a:ea typeface="微软雅黑" panose="020B0503020204020204" pitchFamily="34" charset="-122"/>
              </a:rPr>
              <a:t>第八章 新型数字带通调制技术</a:t>
            </a:r>
            <a:endParaRPr lang="zh-CN" altLang="en-US" sz="3200" b="1" dirty="0">
              <a:solidFill>
                <a:schemeClr val="hlink"/>
              </a:solidFill>
              <a:latin typeface="微软雅黑" panose="020B0503020204020204" pitchFamily="34" charset="-122"/>
              <a:ea typeface="微软雅黑" panose="020B0503020204020204" pitchFamily="34" charset="-122"/>
            </a:endParaRPr>
          </a:p>
        </p:txBody>
      </p:sp>
      <p:sp>
        <p:nvSpPr>
          <p:cNvPr id="164867" name="Rectangle 3"/>
          <p:cNvSpPr txBox="1"/>
          <p:nvPr/>
        </p:nvSpPr>
        <p:spPr>
          <a:xfrm>
            <a:off x="2143125" y="1919288"/>
            <a:ext cx="4071938" cy="2243137"/>
          </a:xfrm>
          <a:prstGeom prst="rect">
            <a:avLst/>
          </a:prstGeom>
          <a:noFill/>
          <a:ln w="9525">
            <a:noFill/>
          </a:ln>
        </p:spPr>
        <p:txBody>
          <a:bodyPr/>
          <a:p>
            <a:pPr marL="342900" indent="-342900">
              <a:spcBef>
                <a:spcPct val="20000"/>
              </a:spcBef>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本章自习！</a:t>
            </a:r>
            <a:endParaRPr lang="en-US" altLang="x-none" sz="2800" b="1" dirty="0">
              <a:solidFill>
                <a:srgbClr val="0000FF"/>
              </a:solidFill>
              <a:latin typeface="微软雅黑" panose="020B0503020204020204" pitchFamily="34" charset="-122"/>
              <a:ea typeface="微软雅黑" panose="020B0503020204020204" pitchFamily="34" charset="-122"/>
            </a:endParaRPr>
          </a:p>
          <a:p>
            <a:pPr marL="342900" indent="-342900">
              <a:spcBef>
                <a:spcPct val="20000"/>
              </a:spcBef>
              <a:buFont typeface="Arial" panose="020B0604020202020204" pitchFamily="34" charset="0"/>
              <a:buNone/>
            </a:pPr>
            <a:endParaRPr lang="en-US" altLang="x-none" sz="2800" b="1" dirty="0">
              <a:solidFill>
                <a:srgbClr val="0000FF"/>
              </a:solidFill>
              <a:latin typeface="微软雅黑" panose="020B0503020204020204" pitchFamily="34" charset="-122"/>
              <a:ea typeface="微软雅黑" panose="020B0503020204020204" pitchFamily="34" charset="-122"/>
            </a:endParaRPr>
          </a:p>
          <a:p>
            <a:pPr marL="342900" indent="-342900">
              <a:spcBef>
                <a:spcPct val="20000"/>
              </a:spcBef>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自己总结</a:t>
            </a:r>
            <a:endParaRPr lang="en-US" altLang="x-none" sz="2800" b="1" dirty="0">
              <a:solidFill>
                <a:srgbClr val="0000FF"/>
              </a:solidFill>
              <a:latin typeface="微软雅黑" panose="020B0503020204020204" pitchFamily="34" charset="-122"/>
              <a:ea typeface="微软雅黑" panose="020B0503020204020204" pitchFamily="34" charset="-122"/>
            </a:endParaRPr>
          </a:p>
          <a:p>
            <a:pPr marL="342900" indent="-342900">
              <a:spcBef>
                <a:spcPct val="20000"/>
              </a:spcBef>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自选思考题、习题</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2" name="Rectangle 10"/>
          <p:cNvSpPr/>
          <p:nvPr/>
        </p:nvSpPr>
        <p:spPr>
          <a:xfrm>
            <a:off x="353060" y="1403350"/>
            <a:ext cx="8237220" cy="4923155"/>
          </a:xfrm>
          <a:prstGeom prst="rect">
            <a:avLst/>
          </a:prstGeom>
          <a:noFill/>
          <a:ln w="9525">
            <a:noFill/>
          </a:ln>
        </p:spPr>
        <p:txBody>
          <a:bodyPr wrap="square">
            <a:spAutoFit/>
          </a:bodyPr>
          <a:p>
            <a:pPr>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又因为</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的频谱为：</a:t>
            </a:r>
            <a:endParaRPr lang="zh-CN" altLang="en-US"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endParaRPr lang="zh-CN" altLang="en-US" sz="1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G(0)∣=T</a:t>
            </a:r>
            <a:r>
              <a:rPr lang="en-US" altLang="zh-CN" sz="2000" baseline="-25000" dirty="0">
                <a:latin typeface="微软雅黑" panose="020B0503020204020204" pitchFamily="34" charset="-122"/>
                <a:ea typeface="微软雅黑" panose="020B0503020204020204" pitchFamily="34" charset="-122"/>
              </a:rPr>
              <a:t>s                                                                                          </a:t>
            </a:r>
            <a:r>
              <a:rPr lang="en-US" altLang="zh-CN" sz="2000" dirty="0">
                <a:latin typeface="微软雅黑" panose="020B0503020204020204" pitchFamily="34" charset="-122"/>
                <a:ea typeface="微软雅黑" panose="020B0503020204020204" pitchFamily="34" charset="-122"/>
              </a:rPr>
              <a:t>(7.2-11)</a:t>
            </a: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(7.2-12)</a:t>
            </a: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(7.2-13)</a:t>
            </a: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将式</a:t>
            </a:r>
            <a:r>
              <a:rPr lang="en-US" altLang="zh-CN" sz="2000" dirty="0">
                <a:latin typeface="微软雅黑" panose="020B0503020204020204" pitchFamily="34" charset="-122"/>
                <a:ea typeface="微软雅黑" panose="020B0503020204020204" pitchFamily="34" charset="-122"/>
              </a:rPr>
              <a:t>(7.2-11)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(7.2-12) </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(7.2-13)</a:t>
            </a:r>
            <a:r>
              <a:rPr lang="zh-CN" altLang="en-US" sz="2000" dirty="0">
                <a:latin typeface="微软雅黑" panose="020B0503020204020204" pitchFamily="34" charset="-122"/>
                <a:ea typeface="微软雅黑" panose="020B0503020204020204" pitchFamily="34" charset="-122"/>
              </a:rPr>
              <a:t>代入式</a:t>
            </a:r>
            <a:r>
              <a:rPr lang="en-US" altLang="zh-CN" sz="2000" dirty="0">
                <a:latin typeface="微软雅黑" panose="020B0503020204020204" pitchFamily="34" charset="-122"/>
                <a:ea typeface="微软雅黑" panose="020B0503020204020204" pitchFamily="34" charset="-122"/>
              </a:rPr>
              <a:t>(7.2-10)</a:t>
            </a:r>
            <a:r>
              <a:rPr lang="zh-CN" altLang="en-US" sz="2000" dirty="0">
                <a:latin typeface="微软雅黑" panose="020B0503020204020204" pitchFamily="34" charset="-122"/>
                <a:ea typeface="微软雅黑" panose="020B0503020204020204" pitchFamily="34" charset="-122"/>
              </a:rPr>
              <a:t>可得</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的功率谱密度为</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endParaRPr lang="en-US" altLang="x-none"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endParaRPr lang="en-US" altLang="x-none"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此功率谱密度的示意图如图</a:t>
            </a:r>
            <a:r>
              <a:rPr lang="en-US" altLang="zh-CN" sz="2000" dirty="0">
                <a:latin typeface="微软雅黑" panose="020B0503020204020204" pitchFamily="34" charset="-122"/>
                <a:ea typeface="微软雅黑" panose="020B0503020204020204" pitchFamily="34" charset="-122"/>
              </a:rPr>
              <a:t>7.2-5</a:t>
            </a:r>
            <a:r>
              <a:rPr lang="zh-CN" altLang="en-US" sz="2000" dirty="0">
                <a:latin typeface="微软雅黑" panose="020B0503020204020204" pitchFamily="34" charset="-122"/>
                <a:ea typeface="微软雅黑" panose="020B0503020204020204" pitchFamily="34" charset="-122"/>
              </a:rPr>
              <a:t>所示                               </a:t>
            </a:r>
            <a:r>
              <a:rPr lang="en-US" altLang="zh-CN" sz="2000" dirty="0">
                <a:latin typeface="微软雅黑" panose="020B0503020204020204" pitchFamily="34" charset="-122"/>
                <a:ea typeface="微软雅黑" panose="020B0503020204020204" pitchFamily="34" charset="-122"/>
              </a:rPr>
              <a:t>(7.2-14)</a:t>
            </a:r>
            <a:endParaRPr lang="en-US" altLang="zh-CN" sz="2000" dirty="0">
              <a:latin typeface="微软雅黑" panose="020B0503020204020204" pitchFamily="34" charset="-122"/>
              <a:ea typeface="微软雅黑" panose="020B0503020204020204" pitchFamily="34" charset="-122"/>
            </a:endParaRPr>
          </a:p>
        </p:txBody>
      </p:sp>
      <p:graphicFrame>
        <p:nvGraphicFramePr>
          <p:cNvPr id="9218" name="内容占位符 20482"/>
          <p:cNvGraphicFramePr>
            <a:graphicFrameLocks noGrp="1"/>
          </p:cNvGraphicFramePr>
          <p:nvPr>
            <p:ph sz="quarter" idx="1"/>
          </p:nvPr>
        </p:nvGraphicFramePr>
        <p:xfrm>
          <a:off x="1476375" y="2538095"/>
          <a:ext cx="3189605" cy="737235"/>
        </p:xfrm>
        <a:graphic>
          <a:graphicData uri="http://schemas.openxmlformats.org/presentationml/2006/ole">
            <mc:AlternateContent xmlns:mc="http://schemas.openxmlformats.org/markup-compatibility/2006">
              <mc:Choice xmlns:v="urn:schemas-microsoft-com:vml" Requires="v">
                <p:oleObj spid="_x0000_s3077" name="" r:id="rId1" imgW="1904365" imgH="482600" progId="Equation.3">
                  <p:embed/>
                </p:oleObj>
              </mc:Choice>
              <mc:Fallback>
                <p:oleObj name="" r:id="rId1" imgW="1904365" imgH="482600" progId="Equation.3">
                  <p:embed/>
                  <p:pic>
                    <p:nvPicPr>
                      <p:cNvPr id="0" name="图片 3076"/>
                      <p:cNvPicPr/>
                      <p:nvPr/>
                    </p:nvPicPr>
                    <p:blipFill>
                      <a:blip r:embed="rId2"/>
                      <a:stretch>
                        <a:fillRect/>
                      </a:stretch>
                    </p:blipFill>
                    <p:spPr>
                      <a:xfrm>
                        <a:off x="1476375" y="2538095"/>
                        <a:ext cx="3189605" cy="737235"/>
                      </a:xfrm>
                      <a:prstGeom prst="rect">
                        <a:avLst/>
                      </a:prstGeom>
                      <a:solidFill>
                        <a:srgbClr val="CCFFFF"/>
                      </a:solidFill>
                      <a:ln w="38100">
                        <a:miter/>
                      </a:ln>
                    </p:spPr>
                  </p:pic>
                </p:oleObj>
              </mc:Fallback>
            </mc:AlternateContent>
          </a:graphicData>
        </a:graphic>
      </p:graphicFrame>
      <p:graphicFrame>
        <p:nvGraphicFramePr>
          <p:cNvPr id="9219" name="内容占位符 20483"/>
          <p:cNvGraphicFramePr>
            <a:graphicFrameLocks noGrp="1"/>
          </p:cNvGraphicFramePr>
          <p:nvPr>
            <p:ph sz="quarter" idx="1"/>
          </p:nvPr>
        </p:nvGraphicFramePr>
        <p:xfrm>
          <a:off x="485140" y="4996180"/>
          <a:ext cx="7936230" cy="852805"/>
        </p:xfrm>
        <a:graphic>
          <a:graphicData uri="http://schemas.openxmlformats.org/presentationml/2006/ole">
            <mc:AlternateContent xmlns:mc="http://schemas.openxmlformats.org/markup-compatibility/2006">
              <mc:Choice xmlns:v="urn:schemas-microsoft-com:vml" Requires="v">
                <p:oleObj spid="_x0000_s3087" name="" r:id="rId3" imgW="4965700" imgH="558800" progId="Equation.DSMT4">
                  <p:embed/>
                </p:oleObj>
              </mc:Choice>
              <mc:Fallback>
                <p:oleObj name="" r:id="rId3" imgW="4965700" imgH="558800" progId="Equation.DSMT4">
                  <p:embed/>
                  <p:pic>
                    <p:nvPicPr>
                      <p:cNvPr id="0" name="图片 3086"/>
                      <p:cNvPicPr/>
                      <p:nvPr/>
                    </p:nvPicPr>
                    <p:blipFill>
                      <a:blip r:embed="rId4"/>
                      <a:stretch>
                        <a:fillRect/>
                      </a:stretch>
                    </p:blipFill>
                    <p:spPr>
                      <a:xfrm>
                        <a:off x="485140" y="4996180"/>
                        <a:ext cx="7936230" cy="852805"/>
                      </a:xfrm>
                      <a:prstGeom prst="rect">
                        <a:avLst/>
                      </a:prstGeom>
                      <a:solidFill>
                        <a:srgbClr val="CCFFCC"/>
                      </a:solidFill>
                      <a:ln w="38100">
                        <a:miter/>
                      </a:ln>
                    </p:spPr>
                  </p:pic>
                </p:oleObj>
              </mc:Fallback>
            </mc:AlternateContent>
          </a:graphicData>
        </a:graphic>
      </p:graphicFrame>
      <p:graphicFrame>
        <p:nvGraphicFramePr>
          <p:cNvPr id="9220" name="内容占位符 20484"/>
          <p:cNvGraphicFramePr>
            <a:graphicFrameLocks noGrp="1"/>
          </p:cNvGraphicFramePr>
          <p:nvPr>
            <p:ph sz="quarter" idx="1"/>
          </p:nvPr>
        </p:nvGraphicFramePr>
        <p:xfrm>
          <a:off x="3117850" y="1229995"/>
          <a:ext cx="3432810" cy="781050"/>
        </p:xfrm>
        <a:graphic>
          <a:graphicData uri="http://schemas.openxmlformats.org/presentationml/2006/ole">
            <mc:AlternateContent xmlns:mc="http://schemas.openxmlformats.org/markup-compatibility/2006">
              <mc:Choice xmlns:v="urn:schemas-microsoft-com:vml" Requires="v">
                <p:oleObj spid="_x0000_s3088" name="" r:id="rId5" imgW="2044700" imgH="482600" progId="Equation.3">
                  <p:embed/>
                </p:oleObj>
              </mc:Choice>
              <mc:Fallback>
                <p:oleObj name="" r:id="rId5" imgW="2044700" imgH="482600" progId="Equation.3">
                  <p:embed/>
                  <p:pic>
                    <p:nvPicPr>
                      <p:cNvPr id="0" name="图片 3087"/>
                      <p:cNvPicPr/>
                      <p:nvPr/>
                    </p:nvPicPr>
                    <p:blipFill>
                      <a:blip r:embed="rId6"/>
                      <a:stretch>
                        <a:fillRect/>
                      </a:stretch>
                    </p:blipFill>
                    <p:spPr>
                      <a:xfrm>
                        <a:off x="3117850" y="1229995"/>
                        <a:ext cx="3432810" cy="781050"/>
                      </a:xfrm>
                      <a:prstGeom prst="rect">
                        <a:avLst/>
                      </a:prstGeom>
                      <a:solidFill>
                        <a:srgbClr val="CCFFFF"/>
                      </a:solidFill>
                      <a:ln w="38100">
                        <a:miter/>
                      </a:ln>
                    </p:spPr>
                  </p:pic>
                </p:oleObj>
              </mc:Fallback>
            </mc:AlternateContent>
          </a:graphicData>
        </a:graphic>
      </p:graphicFrame>
      <p:graphicFrame>
        <p:nvGraphicFramePr>
          <p:cNvPr id="9221" name="内容占位符 20485"/>
          <p:cNvGraphicFramePr>
            <a:graphicFrameLocks noGrp="1"/>
          </p:cNvGraphicFramePr>
          <p:nvPr>
            <p:ph sz="quarter" idx="1"/>
          </p:nvPr>
        </p:nvGraphicFramePr>
        <p:xfrm>
          <a:off x="1476375" y="3361690"/>
          <a:ext cx="3189605" cy="754380"/>
        </p:xfrm>
        <a:graphic>
          <a:graphicData uri="http://schemas.openxmlformats.org/presentationml/2006/ole">
            <mc:AlternateContent xmlns:mc="http://schemas.openxmlformats.org/markup-compatibility/2006">
              <mc:Choice xmlns:v="urn:schemas-microsoft-com:vml" Requires="v">
                <p:oleObj spid="_x0000_s3078" name="" r:id="rId7" imgW="1904365" imgH="482600" progId="Equation.3">
                  <p:embed/>
                </p:oleObj>
              </mc:Choice>
              <mc:Fallback>
                <p:oleObj name="" r:id="rId7" imgW="1904365" imgH="482600" progId="Equation.3">
                  <p:embed/>
                  <p:pic>
                    <p:nvPicPr>
                      <p:cNvPr id="0" name="图片 3077"/>
                      <p:cNvPicPr/>
                      <p:nvPr/>
                    </p:nvPicPr>
                    <p:blipFill>
                      <a:blip r:embed="rId8"/>
                      <a:stretch>
                        <a:fillRect/>
                      </a:stretch>
                    </p:blipFill>
                    <p:spPr>
                      <a:xfrm>
                        <a:off x="1476375" y="3361690"/>
                        <a:ext cx="3189605" cy="754380"/>
                      </a:xfrm>
                      <a:prstGeom prst="rect">
                        <a:avLst/>
                      </a:prstGeom>
                      <a:solidFill>
                        <a:srgbClr val="CCFFFF"/>
                      </a:solidFill>
                      <a:ln w="38100">
                        <a:miter/>
                      </a:ln>
                    </p:spPr>
                  </p:pic>
                </p:oleObj>
              </mc:Fallback>
            </mc:AlternateContent>
          </a:graphicData>
        </a:graphic>
      </p:graphicFrame>
      <p:sp>
        <p:nvSpPr>
          <p:cNvPr id="6152" name="圆角矩形标注 7"/>
          <p:cNvSpPr/>
          <p:nvPr/>
        </p:nvSpPr>
        <p:spPr>
          <a:xfrm>
            <a:off x="4665980" y="158750"/>
            <a:ext cx="2292350" cy="744855"/>
          </a:xfrm>
          <a:prstGeom prst="wedgeRoundRectCallout">
            <a:avLst>
              <a:gd name="adj1" fmla="val -51440"/>
              <a:gd name="adj2" fmla="val 80775"/>
              <a:gd name="adj3" fmla="val 16667"/>
            </a:avLst>
          </a:prstGeom>
          <a:solidFill>
            <a:schemeClr val="accent1">
              <a:lumMod val="40000"/>
              <a:lumOff val="60000"/>
              <a:alpha val="51000"/>
            </a:schemeClr>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rgbClr val="FF0000"/>
                </a:solidFill>
                <a:latin typeface="微软雅黑" panose="020B0503020204020204" pitchFamily="34" charset="-122"/>
                <a:ea typeface="微软雅黑" panose="020B0503020204020204" pitchFamily="34" charset="-122"/>
              </a:rPr>
              <a:t>单极性不归零矩形波形的频谱函数</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3426" name="Picture 6" descr="A(t)功率谱"/>
          <p:cNvPicPr>
            <a:picLocks noChangeAspect="1"/>
          </p:cNvPicPr>
          <p:nvPr/>
        </p:nvPicPr>
        <p:blipFill>
          <a:blip r:embed="rId1"/>
          <a:stretch>
            <a:fillRect/>
          </a:stretch>
        </p:blipFill>
        <p:spPr>
          <a:xfrm>
            <a:off x="1969770" y="1490980"/>
            <a:ext cx="5574665" cy="1458595"/>
          </a:xfrm>
          <a:prstGeom prst="rect">
            <a:avLst/>
          </a:prstGeom>
          <a:noFill/>
          <a:ln w="9525">
            <a:noFill/>
          </a:ln>
        </p:spPr>
      </p:pic>
      <p:sp>
        <p:nvSpPr>
          <p:cNvPr id="103427" name="Text Box 7"/>
          <p:cNvSpPr txBox="1"/>
          <p:nvPr/>
        </p:nvSpPr>
        <p:spPr>
          <a:xfrm>
            <a:off x="6805613" y="2555875"/>
            <a:ext cx="863600" cy="360363"/>
          </a:xfrm>
          <a:prstGeom prst="rect">
            <a:avLst/>
          </a:prstGeom>
          <a:solidFill>
            <a:schemeClr val="bg1"/>
          </a:solidFill>
          <a:ln w="9525">
            <a:noFill/>
          </a:ln>
        </p:spPr>
        <p:txBody>
          <a:bodyPr/>
          <a:p>
            <a:pPr algn="just">
              <a:buFont typeface="Arial" panose="020B0604020202020204" pitchFamily="34" charset="0"/>
              <a:buNone/>
            </a:pPr>
            <a:r>
              <a:rPr lang="en-US" altLang="zh-CN" sz="2000" dirty="0">
                <a:solidFill>
                  <a:schemeClr val="tx2"/>
                </a:solidFill>
                <a:latin typeface="Comic Sans MS" panose="030F0702030302020204" pitchFamily="66" charset="0"/>
              </a:rPr>
              <a:t>f/</a:t>
            </a:r>
            <a:r>
              <a:rPr lang="en-US" altLang="zh-CN" sz="2000" dirty="0">
                <a:solidFill>
                  <a:schemeClr val="tx2"/>
                </a:solidFill>
                <a:latin typeface="Comic Sans MS" panose="030F0702030302020204" pitchFamily="66" charset="0"/>
                <a:sym typeface="+mn-ea"/>
              </a:rPr>
              <a:t>f</a:t>
            </a:r>
            <a:r>
              <a:rPr lang="en-US" altLang="zh-CN" sz="2000" baseline="-25000" dirty="0">
                <a:solidFill>
                  <a:schemeClr val="tx2"/>
                </a:solidFill>
                <a:latin typeface="Comic Sans MS" panose="030F0702030302020204" pitchFamily="66" charset="0"/>
                <a:sym typeface="+mn-ea"/>
              </a:rPr>
              <a:t>s</a:t>
            </a:r>
            <a:endParaRPr lang="en-US" altLang="zh-CN" sz="2000" baseline="-25000" dirty="0">
              <a:solidFill>
                <a:schemeClr val="tx2"/>
              </a:solidFill>
              <a:latin typeface="Comic Sans MS" panose="030F0702030302020204" pitchFamily="66" charset="0"/>
            </a:endParaRPr>
          </a:p>
          <a:p>
            <a:pPr algn="just">
              <a:buFont typeface="Arial" panose="020B0604020202020204" pitchFamily="34" charset="0"/>
              <a:buNone/>
            </a:pPr>
            <a:r>
              <a:rPr lang="en-US" altLang="zh-CN" sz="2000" dirty="0">
                <a:solidFill>
                  <a:schemeClr val="tx2"/>
                </a:solidFill>
                <a:latin typeface="Comic Sans MS" panose="030F0702030302020204" pitchFamily="66" charset="0"/>
              </a:rPr>
              <a:t> </a:t>
            </a:r>
            <a:endParaRPr lang="en-US" altLang="zh-CN" sz="2000" baseline="-25000" dirty="0">
              <a:solidFill>
                <a:schemeClr val="tx2"/>
              </a:solidFill>
              <a:latin typeface="Comic Sans MS" panose="030F0702030302020204" pitchFamily="66" charset="0"/>
            </a:endParaRPr>
          </a:p>
        </p:txBody>
      </p:sp>
      <p:sp>
        <p:nvSpPr>
          <p:cNvPr id="103428" name="Text Box 8"/>
          <p:cNvSpPr txBox="1"/>
          <p:nvPr/>
        </p:nvSpPr>
        <p:spPr>
          <a:xfrm>
            <a:off x="4860925" y="1403350"/>
            <a:ext cx="711200" cy="334963"/>
          </a:xfrm>
          <a:prstGeom prst="rect">
            <a:avLst/>
          </a:prstGeom>
          <a:solidFill>
            <a:srgbClr val="FFFFFF"/>
          </a:solidFill>
          <a:ln w="9525">
            <a:noFill/>
          </a:ln>
        </p:spPr>
        <p:txBody>
          <a:bodyPr/>
          <a:p>
            <a:pPr algn="just">
              <a:buFont typeface="Arial" panose="020B0604020202020204" pitchFamily="34" charset="0"/>
              <a:buNone/>
            </a:pPr>
            <a:r>
              <a:rPr lang="en-US" altLang="zh-CN" sz="2000" dirty="0">
                <a:solidFill>
                  <a:schemeClr val="tx2"/>
                </a:solidFill>
                <a:latin typeface="Comic Sans MS" panose="030F0702030302020204" pitchFamily="66" charset="0"/>
              </a:rPr>
              <a:t>P</a:t>
            </a:r>
            <a:r>
              <a:rPr lang="en-US" altLang="zh-CN" sz="2000" baseline="-25000" dirty="0">
                <a:solidFill>
                  <a:schemeClr val="tx2"/>
                </a:solidFill>
                <a:latin typeface="Comic Sans MS" panose="030F0702030302020204" pitchFamily="66" charset="0"/>
              </a:rPr>
              <a:t>s</a:t>
            </a:r>
            <a:r>
              <a:rPr lang="en-US" altLang="zh-CN" sz="2000" dirty="0">
                <a:solidFill>
                  <a:schemeClr val="tx2"/>
                </a:solidFill>
                <a:latin typeface="Comic Sans MS" panose="030F0702030302020204" pitchFamily="66" charset="0"/>
              </a:rPr>
              <a:t>(f)</a:t>
            </a:r>
            <a:endParaRPr lang="en-US" altLang="zh-CN" sz="2000" dirty="0">
              <a:solidFill>
                <a:schemeClr val="tx2"/>
              </a:solidFill>
              <a:latin typeface="Comic Sans MS" panose="030F0702030302020204" pitchFamily="66" charset="0"/>
            </a:endParaRPr>
          </a:p>
        </p:txBody>
      </p:sp>
      <p:sp>
        <p:nvSpPr>
          <p:cNvPr id="103429" name="Rectangle 9"/>
          <p:cNvSpPr/>
          <p:nvPr/>
        </p:nvSpPr>
        <p:spPr>
          <a:xfrm>
            <a:off x="3110865" y="3074988"/>
            <a:ext cx="3184525" cy="417512"/>
          </a:xfrm>
          <a:prstGeom prst="rect">
            <a:avLst/>
          </a:prstGeom>
          <a:noFill/>
          <a:ln w="9525">
            <a:noFill/>
          </a:ln>
        </p:spPr>
        <p:txBody>
          <a:bodyPr wrap="none" anchor="ctr">
            <a:spAutoFit/>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(a) </a:t>
            </a:r>
            <a:r>
              <a:rPr lang="zh-CN" altLang="en-US" sz="2000" b="1" dirty="0">
                <a:solidFill>
                  <a:schemeClr val="tx2"/>
                </a:solidFill>
                <a:latin typeface="微软雅黑" panose="020B0503020204020204" pitchFamily="34" charset="-122"/>
                <a:ea typeface="微软雅黑" panose="020B0503020204020204" pitchFamily="34" charset="-122"/>
              </a:rPr>
              <a:t>功率谱密度</a:t>
            </a:r>
            <a:r>
              <a:rPr lang="en-US" altLang="zh-CN" sz="2000" b="1" dirty="0">
                <a:solidFill>
                  <a:schemeClr val="tx2"/>
                </a:solidFill>
                <a:latin typeface="微软雅黑" panose="020B0503020204020204" pitchFamily="34" charset="-122"/>
                <a:ea typeface="微软雅黑" panose="020B0503020204020204" pitchFamily="34" charset="-122"/>
              </a:rPr>
              <a:t>P</a:t>
            </a:r>
            <a:r>
              <a:rPr lang="en-US" altLang="zh-CN" sz="2000" b="1" baseline="-25000" dirty="0">
                <a:solidFill>
                  <a:schemeClr val="tx2"/>
                </a:solidFill>
                <a:latin typeface="微软雅黑" panose="020B0503020204020204" pitchFamily="34" charset="-122"/>
                <a:ea typeface="微软雅黑" panose="020B0503020204020204" pitchFamily="34" charset="-122"/>
              </a:rPr>
              <a:t>s</a:t>
            </a:r>
            <a:r>
              <a:rPr lang="en-US" altLang="zh-CN" sz="2000" b="1" dirty="0">
                <a:solidFill>
                  <a:schemeClr val="tx2"/>
                </a:solidFill>
                <a:latin typeface="微软雅黑" panose="020B0503020204020204" pitchFamily="34" charset="-122"/>
                <a:ea typeface="微软雅黑" panose="020B0503020204020204" pitchFamily="34" charset="-122"/>
              </a:rPr>
              <a:t>(f)</a:t>
            </a:r>
            <a:r>
              <a:rPr lang="zh-CN" altLang="en-US" sz="2000" b="1" dirty="0">
                <a:solidFill>
                  <a:schemeClr val="tx2"/>
                </a:solidFill>
                <a:latin typeface="微软雅黑" panose="020B0503020204020204" pitchFamily="34" charset="-122"/>
                <a:ea typeface="微软雅黑" panose="020B0503020204020204" pitchFamily="34" charset="-122"/>
              </a:rPr>
              <a:t>的曲线</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pic>
        <p:nvPicPr>
          <p:cNvPr id="103430" name="Picture 11" descr="ASK功率谱"/>
          <p:cNvPicPr>
            <a:picLocks noChangeAspect="1"/>
          </p:cNvPicPr>
          <p:nvPr/>
        </p:nvPicPr>
        <p:blipFill>
          <a:blip r:embed="rId2"/>
          <a:stretch>
            <a:fillRect/>
          </a:stretch>
        </p:blipFill>
        <p:spPr>
          <a:xfrm>
            <a:off x="-72390" y="3952240"/>
            <a:ext cx="9144000" cy="2323465"/>
          </a:xfrm>
          <a:prstGeom prst="rect">
            <a:avLst/>
          </a:prstGeom>
          <a:noFill/>
          <a:ln w="9525">
            <a:noFill/>
          </a:ln>
        </p:spPr>
      </p:pic>
      <p:sp>
        <p:nvSpPr>
          <p:cNvPr id="103431" name="Rectangle 12"/>
          <p:cNvSpPr/>
          <p:nvPr/>
        </p:nvSpPr>
        <p:spPr>
          <a:xfrm>
            <a:off x="2857500" y="5556250"/>
            <a:ext cx="3575050" cy="417513"/>
          </a:xfrm>
          <a:prstGeom prst="rect">
            <a:avLst/>
          </a:prstGeom>
          <a:noFill/>
          <a:ln w="9525">
            <a:noFill/>
          </a:ln>
        </p:spPr>
        <p:txBody>
          <a:bodyPr wrap="none" anchor="ctr">
            <a:spAutoFit/>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(b) </a:t>
            </a:r>
            <a:r>
              <a:rPr lang="zh-CN" altLang="en-US" sz="2000" b="1" dirty="0">
                <a:solidFill>
                  <a:schemeClr val="tx2"/>
                </a:solidFill>
                <a:latin typeface="微软雅黑" panose="020B0503020204020204" pitchFamily="34" charset="-122"/>
                <a:ea typeface="微软雅黑" panose="020B0503020204020204" pitchFamily="34" charset="-122"/>
              </a:rPr>
              <a:t>功率谱密度</a:t>
            </a:r>
            <a:r>
              <a:rPr lang="en-US" altLang="zh-CN" sz="2000" b="1" dirty="0">
                <a:solidFill>
                  <a:schemeClr val="tx2"/>
                </a:solidFill>
                <a:latin typeface="微软雅黑" panose="020B0503020204020204" pitchFamily="34" charset="-122"/>
                <a:ea typeface="微软雅黑" panose="020B0503020204020204" pitchFamily="34" charset="-122"/>
              </a:rPr>
              <a:t>P</a:t>
            </a:r>
            <a:r>
              <a:rPr lang="en-US" altLang="zh-CN" sz="2000" b="1" baseline="-25000" dirty="0">
                <a:solidFill>
                  <a:schemeClr val="tx2"/>
                </a:solidFill>
                <a:latin typeface="微软雅黑" panose="020B0503020204020204" pitchFamily="34" charset="-122"/>
                <a:ea typeface="微软雅黑" panose="020B0503020204020204" pitchFamily="34" charset="-122"/>
              </a:rPr>
              <a:t>2ASK</a:t>
            </a:r>
            <a:r>
              <a:rPr lang="en-US" altLang="zh-CN" sz="2000" b="1" dirty="0">
                <a:solidFill>
                  <a:schemeClr val="tx2"/>
                </a:solidFill>
                <a:latin typeface="微软雅黑" panose="020B0503020204020204" pitchFamily="34" charset="-122"/>
                <a:ea typeface="微软雅黑" panose="020B0503020204020204" pitchFamily="34" charset="-122"/>
              </a:rPr>
              <a:t>(f)</a:t>
            </a:r>
            <a:r>
              <a:rPr lang="zh-CN" altLang="en-US" sz="2000" b="1" dirty="0">
                <a:solidFill>
                  <a:schemeClr val="tx2"/>
                </a:solidFill>
                <a:latin typeface="微软雅黑" panose="020B0503020204020204" pitchFamily="34" charset="-122"/>
                <a:ea typeface="微软雅黑" panose="020B0503020204020204" pitchFamily="34" charset="-122"/>
              </a:rPr>
              <a:t>的曲线</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03432" name="Rectangle 13"/>
          <p:cNvSpPr/>
          <p:nvPr/>
        </p:nvSpPr>
        <p:spPr>
          <a:xfrm>
            <a:off x="1970088" y="6275388"/>
            <a:ext cx="4713287"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7.2-5  2ASK</a:t>
            </a:r>
            <a:r>
              <a:rPr lang="zh-CN" altLang="en-US" sz="2000" b="1" dirty="0">
                <a:solidFill>
                  <a:schemeClr val="tx2"/>
                </a:solidFill>
                <a:latin typeface="微软雅黑" panose="020B0503020204020204" pitchFamily="34" charset="-122"/>
                <a:ea typeface="微软雅黑" panose="020B0503020204020204" pitchFamily="34" charset="-122"/>
              </a:rPr>
              <a:t>信号的功率谱密度示意图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03433" name="Rectangle 14"/>
          <p:cNvSpPr/>
          <p:nvPr/>
        </p:nvSpPr>
        <p:spPr>
          <a:xfrm>
            <a:off x="4581525" y="3779838"/>
            <a:ext cx="979488" cy="388937"/>
          </a:xfrm>
          <a:prstGeom prst="rect">
            <a:avLst/>
          </a:prstGeom>
          <a:solidFill>
            <a:schemeClr val="bg1"/>
          </a:solidFill>
          <a:ln w="9525">
            <a:noFill/>
          </a:ln>
        </p:spPr>
        <p:txBody>
          <a:bodyPr wrap="none">
            <a:spAutoFit/>
          </a:bodyPr>
          <a:p>
            <a:pPr algn="ctr">
              <a:buFont typeface="Arial" panose="020B0604020202020204" pitchFamily="34" charset="0"/>
              <a:buNone/>
            </a:pPr>
            <a:r>
              <a:rPr lang="en-US" altLang="zh-CN" dirty="0">
                <a:solidFill>
                  <a:schemeClr val="tx2"/>
                </a:solidFill>
                <a:latin typeface="Comic Sans MS" panose="030F0702030302020204" pitchFamily="66" charset="0"/>
              </a:rPr>
              <a:t>P</a:t>
            </a:r>
            <a:r>
              <a:rPr lang="en-US" altLang="zh-CN" baseline="-25000" dirty="0">
                <a:solidFill>
                  <a:schemeClr val="tx2"/>
                </a:solidFill>
                <a:latin typeface="Comic Sans MS" panose="030F0702030302020204" pitchFamily="66" charset="0"/>
              </a:rPr>
              <a:t>2ASK</a:t>
            </a:r>
            <a:r>
              <a:rPr lang="en-US" altLang="zh-CN" dirty="0">
                <a:solidFill>
                  <a:schemeClr val="tx2"/>
                </a:solidFill>
                <a:latin typeface="Comic Sans MS" panose="030F0702030302020204" pitchFamily="66" charset="0"/>
              </a:rPr>
              <a:t>(f)</a:t>
            </a:r>
            <a:endParaRPr lang="en-US" altLang="zh-CN" dirty="0">
              <a:solidFill>
                <a:schemeClr val="tx2"/>
              </a:solidFill>
              <a:latin typeface="Comic Sans MS" panose="030F0702030302020204" pitchFamily="66" charset="0"/>
            </a:endParaRPr>
          </a:p>
        </p:txBody>
      </p:sp>
      <p:sp>
        <p:nvSpPr>
          <p:cNvPr id="103434" name="Rectangle 15"/>
          <p:cNvSpPr/>
          <p:nvPr/>
        </p:nvSpPr>
        <p:spPr>
          <a:xfrm>
            <a:off x="252730" y="5796280"/>
            <a:ext cx="2232025" cy="37846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-f</a:t>
            </a:r>
            <a:r>
              <a:rPr lang="en-US" altLang="zh-CN" baseline="-25000" dirty="0">
                <a:latin typeface="Comic Sans MS" panose="030F0702030302020204" pitchFamily="66" charset="0"/>
              </a:rPr>
              <a:t>c</a:t>
            </a:r>
            <a:r>
              <a:rPr lang="en-US" altLang="zh-CN" dirty="0">
                <a:latin typeface="Comic Sans MS" panose="030F0702030302020204" pitchFamily="66" charset="0"/>
              </a:rPr>
              <a:t>-f</a:t>
            </a:r>
            <a:r>
              <a:rPr lang="en-US" altLang="zh-CN" baseline="-25000" dirty="0">
                <a:latin typeface="Comic Sans MS" panose="030F0702030302020204" pitchFamily="66" charset="0"/>
              </a:rPr>
              <a:t>s</a:t>
            </a:r>
            <a:r>
              <a:rPr lang="en-US" altLang="zh-CN" dirty="0">
                <a:latin typeface="Comic Sans MS" panose="030F0702030302020204" pitchFamily="66" charset="0"/>
              </a:rPr>
              <a:t>  -f</a:t>
            </a:r>
            <a:r>
              <a:rPr lang="en-US" altLang="zh-CN" baseline="-25000" dirty="0">
                <a:latin typeface="Comic Sans MS" panose="030F0702030302020204" pitchFamily="66" charset="0"/>
              </a:rPr>
              <a:t>c</a:t>
            </a:r>
            <a:r>
              <a:rPr lang="en-US" altLang="zh-CN" dirty="0">
                <a:latin typeface="Comic Sans MS" panose="030F0702030302020204" pitchFamily="66" charset="0"/>
              </a:rPr>
              <a:t>  -f</a:t>
            </a:r>
            <a:r>
              <a:rPr lang="en-US" altLang="zh-CN" baseline="-25000" dirty="0">
                <a:latin typeface="Comic Sans MS" panose="030F0702030302020204" pitchFamily="66" charset="0"/>
              </a:rPr>
              <a:t>c</a:t>
            </a:r>
            <a:r>
              <a:rPr lang="en-US" altLang="zh-CN" dirty="0">
                <a:latin typeface="Comic Sans MS" panose="030F0702030302020204" pitchFamily="66" charset="0"/>
              </a:rPr>
              <a:t>+f</a:t>
            </a:r>
            <a:r>
              <a:rPr lang="en-US" altLang="zh-CN" baseline="-25000" dirty="0">
                <a:latin typeface="Comic Sans MS" panose="030F0702030302020204" pitchFamily="66" charset="0"/>
              </a:rPr>
              <a:t>s</a:t>
            </a:r>
            <a:endParaRPr lang="en-US" altLang="zh-CN" baseline="-25000" dirty="0">
              <a:latin typeface="Comic Sans MS" panose="030F0702030302020204" pitchFamily="66" charset="0"/>
            </a:endParaRPr>
          </a:p>
        </p:txBody>
      </p:sp>
      <p:sp>
        <p:nvSpPr>
          <p:cNvPr id="103435" name="Rectangle 16"/>
          <p:cNvSpPr/>
          <p:nvPr/>
        </p:nvSpPr>
        <p:spPr>
          <a:xfrm>
            <a:off x="6517005" y="5796280"/>
            <a:ext cx="1944370" cy="40068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f</a:t>
            </a:r>
            <a:r>
              <a:rPr lang="en-US" altLang="zh-CN" baseline="-25000" dirty="0">
                <a:latin typeface="Comic Sans MS" panose="030F0702030302020204" pitchFamily="66" charset="0"/>
              </a:rPr>
              <a:t>c</a:t>
            </a:r>
            <a:r>
              <a:rPr lang="en-US" altLang="zh-CN" dirty="0">
                <a:latin typeface="Comic Sans MS" panose="030F0702030302020204" pitchFamily="66" charset="0"/>
              </a:rPr>
              <a:t>-f</a:t>
            </a:r>
            <a:r>
              <a:rPr lang="en-US" altLang="zh-CN" baseline="-25000" dirty="0">
                <a:latin typeface="Comic Sans MS" panose="030F0702030302020204" pitchFamily="66" charset="0"/>
              </a:rPr>
              <a:t>s</a:t>
            </a:r>
            <a:r>
              <a:rPr lang="en-US" altLang="zh-CN" dirty="0">
                <a:latin typeface="Comic Sans MS" panose="030F0702030302020204" pitchFamily="66" charset="0"/>
              </a:rPr>
              <a:t>   f</a:t>
            </a:r>
            <a:r>
              <a:rPr lang="en-US" altLang="zh-CN" baseline="-25000" dirty="0">
                <a:latin typeface="Comic Sans MS" panose="030F0702030302020204" pitchFamily="66" charset="0"/>
              </a:rPr>
              <a:t>c</a:t>
            </a:r>
            <a:r>
              <a:rPr lang="en-US" altLang="zh-CN" dirty="0">
                <a:latin typeface="Comic Sans MS" panose="030F0702030302020204" pitchFamily="66" charset="0"/>
              </a:rPr>
              <a:t>   f</a:t>
            </a:r>
            <a:r>
              <a:rPr lang="en-US" altLang="zh-CN" baseline="-25000" dirty="0">
                <a:latin typeface="Comic Sans MS" panose="030F0702030302020204" pitchFamily="66" charset="0"/>
              </a:rPr>
              <a:t>c</a:t>
            </a:r>
            <a:r>
              <a:rPr lang="en-US" altLang="zh-CN" dirty="0">
                <a:latin typeface="Comic Sans MS" panose="030F0702030302020204" pitchFamily="66" charset="0"/>
              </a:rPr>
              <a:t>+f</a:t>
            </a:r>
            <a:r>
              <a:rPr lang="en-US" altLang="zh-CN" baseline="-25000" dirty="0">
                <a:latin typeface="Comic Sans MS" panose="030F0702030302020204" pitchFamily="66" charset="0"/>
              </a:rPr>
              <a:t>s</a:t>
            </a:r>
            <a:endParaRPr lang="en-US" altLang="zh-CN" baseline="-25000" dirty="0">
              <a:latin typeface="Comic Sans MS" panose="030F0702030302020204" pitchFamily="66" charset="0"/>
            </a:endParaRPr>
          </a:p>
        </p:txBody>
      </p:sp>
      <p:sp>
        <p:nvSpPr>
          <p:cNvPr id="103436" name="圆角矩形标注 14"/>
          <p:cNvSpPr/>
          <p:nvPr/>
        </p:nvSpPr>
        <p:spPr>
          <a:xfrm>
            <a:off x="7883843" y="3166745"/>
            <a:ext cx="1187450" cy="504825"/>
          </a:xfrm>
          <a:prstGeom prst="wedgeRoundRectCallout">
            <a:avLst>
              <a:gd name="adj1" fmla="val -85662"/>
              <a:gd name="adj2" fmla="val 178880"/>
              <a:gd name="adj3" fmla="val 16667"/>
            </a:avLst>
          </a:prstGeom>
          <a:solidFill>
            <a:srgbClr val="CCFFCC"/>
          </a:solidFill>
          <a:ln w="9525" cap="flat" cmpd="sng">
            <a:solidFill>
              <a:schemeClr val="tx1"/>
            </a:solidFill>
            <a:prstDash val="solid"/>
            <a:miter/>
            <a:headEnd type="none" w="med" len="med"/>
            <a:tailEnd type="none" w="med" len="med"/>
          </a:ln>
        </p:spPr>
        <p:txBody>
          <a:bodyPr lIns="90170" tIns="46990" rIns="90170" bIns="46990"/>
          <a:p>
            <a:pPr algn="ctr">
              <a:buFont typeface="Arial" panose="020B0604020202020204" pitchFamily="34" charset="0"/>
              <a:buNone/>
            </a:pPr>
            <a:r>
              <a:rPr lang="zh-CN" altLang="en-US" sz="2000" b="1" dirty="0">
                <a:solidFill>
                  <a:srgbClr val="FF0000"/>
                </a:solidFill>
                <a:latin typeface="黑体" panose="02010609060101010101" pitchFamily="2" charset="-122"/>
                <a:ea typeface="微软雅黑" panose="020B0503020204020204" pitchFamily="34" charset="-122"/>
              </a:rPr>
              <a:t>离散谱</a:t>
            </a:r>
            <a:endParaRPr lang="zh-CN" altLang="en-US" sz="2000" b="1" dirty="0">
              <a:solidFill>
                <a:srgbClr val="FF0000"/>
              </a:solidFill>
              <a:latin typeface="黑体" panose="02010609060101010101" pitchFamily="2" charset="-122"/>
              <a:ea typeface="微软雅黑" panose="020B0503020204020204" pitchFamily="34" charset="-122"/>
            </a:endParaRPr>
          </a:p>
          <a:p>
            <a:pPr algn="ctr">
              <a:buFont typeface="Arial" panose="020B0604020202020204" pitchFamily="34" charset="0"/>
              <a:buNone/>
            </a:pPr>
            <a:endParaRPr lang="zh-CN" altLang="en-US" sz="2000" b="1" dirty="0">
              <a:solidFill>
                <a:srgbClr val="FF0000"/>
              </a:solidFill>
              <a:latin typeface="黑体" panose="02010609060101010101" pitchFamily="2" charset="-122"/>
              <a:ea typeface="微软雅黑" panose="020B0503020204020204" pitchFamily="34" charset="-122"/>
            </a:endParaRPr>
          </a:p>
        </p:txBody>
      </p:sp>
      <p:sp>
        <p:nvSpPr>
          <p:cNvPr id="103437" name="圆角矩形标注 15"/>
          <p:cNvSpPr/>
          <p:nvPr/>
        </p:nvSpPr>
        <p:spPr>
          <a:xfrm>
            <a:off x="5581650" y="3921125"/>
            <a:ext cx="1204913" cy="434975"/>
          </a:xfrm>
          <a:prstGeom prst="wedgeRoundRectCallout">
            <a:avLst>
              <a:gd name="adj1" fmla="val 87093"/>
              <a:gd name="adj2" fmla="val 109759"/>
              <a:gd name="adj3" fmla="val 16667"/>
            </a:avLst>
          </a:prstGeom>
          <a:solidFill>
            <a:srgbClr val="CCFFFF"/>
          </a:solidFill>
          <a:ln w="9525" cap="flat" cmpd="sng">
            <a:solidFill>
              <a:schemeClr val="tx1"/>
            </a:solidFill>
            <a:prstDash val="solid"/>
            <a:miter/>
            <a:headEnd type="none" w="med" len="med"/>
            <a:tailEnd type="none" w="med" len="med"/>
          </a:ln>
        </p:spPr>
        <p:txBody>
          <a:bodyPr lIns="90170" tIns="46990" rIns="90170" bIns="46990"/>
          <a:p>
            <a:pPr algn="ctr">
              <a:buFont typeface="Arial" panose="020B0604020202020204" pitchFamily="34" charset="0"/>
              <a:buNone/>
            </a:pPr>
            <a:r>
              <a:rPr lang="zh-CN" altLang="en-US" sz="2000" b="1" dirty="0">
                <a:solidFill>
                  <a:srgbClr val="FF0000"/>
                </a:solidFill>
                <a:latin typeface="黑体" panose="02010609060101010101" pitchFamily="2" charset="-122"/>
                <a:ea typeface="微软雅黑" panose="020B0503020204020204" pitchFamily="34" charset="-122"/>
              </a:rPr>
              <a:t>连续谱</a:t>
            </a:r>
            <a:endParaRPr lang="zh-CN" altLang="en-US" sz="2000" b="1" dirty="0">
              <a:solidFill>
                <a:srgbClr val="FF0000"/>
              </a:solidFill>
              <a:latin typeface="黑体" panose="02010609060101010101" pitchFamily="2" charset="-122"/>
              <a:ea typeface="微软雅黑" panose="020B0503020204020204" pitchFamily="34" charset="-122"/>
            </a:endParaRPr>
          </a:p>
          <a:p>
            <a:pPr algn="ctr">
              <a:buFont typeface="Arial" panose="020B0604020202020204" pitchFamily="34" charset="0"/>
              <a:buNone/>
            </a:pPr>
            <a:endParaRPr lang="zh-CN" altLang="en-US" dirty="0">
              <a:latin typeface="Comic Sans MS" panose="030F0702030302020204" pitchFamily="66" charset="0"/>
            </a:endParaRPr>
          </a:p>
        </p:txBody>
      </p:sp>
    </p:spTree>
  </p:cSld>
  <p:clrMapOvr>
    <a:masterClrMapping/>
  </p:clrMapOvr>
  <p:transition advClick="0">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p:cNvSpPr>
          <p:nvPr>
            <p:ph type="title"/>
          </p:nvPr>
        </p:nvSpPr>
        <p:spPr>
          <a:xfrm>
            <a:off x="1404938" y="611188"/>
            <a:ext cx="5688012"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3. 2ASK</a:t>
            </a:r>
            <a:r>
              <a:rPr lang="zh-CN" altLang="en-US" sz="2800" dirty="0">
                <a:latin typeface="微软雅黑" panose="020B0503020204020204" pitchFamily="34" charset="-122"/>
                <a:ea typeface="微软雅黑" panose="020B0503020204020204" pitchFamily="34" charset="-122"/>
              </a:rPr>
              <a:t>信号的功率谱的特点</a:t>
            </a:r>
            <a:endParaRPr lang="zh-CN" altLang="en-US" sz="2800" dirty="0">
              <a:latin typeface="微软雅黑" panose="020B0503020204020204" pitchFamily="34" charset="-122"/>
              <a:ea typeface="微软雅黑" panose="020B0503020204020204" pitchFamily="34" charset="-122"/>
            </a:endParaRPr>
          </a:p>
        </p:txBody>
      </p:sp>
      <p:sp>
        <p:nvSpPr>
          <p:cNvPr id="104451" name="Rectangle 5"/>
          <p:cNvSpPr/>
          <p:nvPr/>
        </p:nvSpPr>
        <p:spPr>
          <a:xfrm>
            <a:off x="3973513" y="6135688"/>
            <a:ext cx="309562" cy="422275"/>
          </a:xfrm>
          <a:prstGeom prst="rect">
            <a:avLst/>
          </a:prstGeom>
          <a:noFill/>
          <a:ln w="9525">
            <a:noFill/>
          </a:ln>
        </p:spPr>
        <p:txBody>
          <a:bodyPr wrap="none">
            <a:spAutoFit/>
          </a:bodyPr>
          <a:p>
            <a:pPr algn="ctr">
              <a:buFont typeface="Arial" panose="020B0604020202020204" pitchFamily="34" charset="0"/>
              <a:buNone/>
            </a:pPr>
            <a:endParaRPr lang="zh-CN" altLang="en-US" sz="2000" b="1" dirty="0">
              <a:solidFill>
                <a:schemeClr val="tx2"/>
              </a:solidFill>
              <a:latin typeface="Comic Sans MS" panose="030F0702030302020204" pitchFamily="66" charset="0"/>
              <a:ea typeface="黑体" panose="02010609060101010101" pitchFamily="2" charset="-122"/>
            </a:endParaRPr>
          </a:p>
        </p:txBody>
      </p:sp>
      <p:sp>
        <p:nvSpPr>
          <p:cNvPr id="104452" name="Rectangle 6"/>
          <p:cNvSpPr/>
          <p:nvPr/>
        </p:nvSpPr>
        <p:spPr>
          <a:xfrm>
            <a:off x="409575" y="1429385"/>
            <a:ext cx="8180705" cy="2168525"/>
          </a:xfrm>
          <a:prstGeom prst="rect">
            <a:avLst/>
          </a:prstGeom>
          <a:noFill/>
          <a:ln w="9525">
            <a:noFill/>
          </a:ln>
        </p:spPr>
        <p:txBody>
          <a:bodyPr wrap="square" anchor="ctr">
            <a:spAutoFit/>
          </a:bodyPr>
          <a:p>
            <a:pPr defTabSz="0">
              <a:lnSpc>
                <a:spcPct val="150000"/>
              </a:lnSpc>
              <a:buFont typeface="Arial" panose="020B0604020202020204" pitchFamily="34" charset="0"/>
              <a:buNone/>
              <a:tabLst>
                <a:tab pos="457200" algn="l"/>
              </a:tabLst>
            </a:pPr>
            <a:r>
              <a:rPr lang="en-US" altLang="zh-CN" sz="2000" dirty="0">
                <a:latin typeface="微软雅黑" panose="020B0503020204020204" pitchFamily="34" charset="-122"/>
                <a:ea typeface="微软雅黑" panose="020B0503020204020204" pitchFamily="34" charset="-122"/>
              </a:rPr>
              <a:t>(1) 2ASK</a:t>
            </a:r>
            <a:r>
              <a:rPr lang="zh-CN" altLang="en-US" sz="2000" dirty="0">
                <a:latin typeface="微软雅黑" panose="020B0503020204020204" pitchFamily="34" charset="-122"/>
                <a:ea typeface="微软雅黑" panose="020B0503020204020204" pitchFamily="34" charset="-122"/>
              </a:rPr>
              <a:t>信号的功率谱由</a:t>
            </a:r>
            <a:r>
              <a:rPr lang="zh-CN" altLang="en-US" sz="2000" b="1" dirty="0">
                <a:solidFill>
                  <a:srgbClr val="0000FF"/>
                </a:solidFill>
                <a:latin typeface="微软雅黑" panose="020B0503020204020204" pitchFamily="34" charset="-122"/>
                <a:ea typeface="微软雅黑" panose="020B0503020204020204" pitchFamily="34" charset="-122"/>
              </a:rPr>
              <a:t>连续谱</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离散谱</a:t>
            </a:r>
            <a:r>
              <a:rPr lang="zh-CN" altLang="en-US" sz="2000" dirty="0">
                <a:latin typeface="微软雅黑" panose="020B0503020204020204" pitchFamily="34" charset="-122"/>
                <a:ea typeface="微软雅黑" panose="020B0503020204020204" pitchFamily="34" charset="-122"/>
              </a:rPr>
              <a:t>两部分组成，连续谱取决于</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经线性调制后的双边带频谱，而离散谱则处于载波频率f</a:t>
            </a:r>
            <a:r>
              <a:rPr lang="zh-CN" altLang="en-US" sz="2000" baseline="-25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上 </a:t>
            </a:r>
            <a:endParaRPr lang="zh-CN" altLang="en-US" sz="2000" dirty="0">
              <a:latin typeface="微软雅黑" panose="020B0503020204020204" pitchFamily="34" charset="-122"/>
              <a:ea typeface="微软雅黑" panose="020B0503020204020204" pitchFamily="34" charset="-122"/>
            </a:endParaRPr>
          </a:p>
          <a:p>
            <a:pPr defTabSz="0">
              <a:lnSpc>
                <a:spcPct val="150000"/>
              </a:lnSpc>
              <a:buFont typeface="Arial" panose="020B0604020202020204" pitchFamily="34" charset="0"/>
              <a:buNone/>
              <a:tabLst>
                <a:tab pos="457200" algn="l"/>
              </a:tabLst>
            </a:pPr>
            <a:endParaRPr lang="en-US" altLang="zh-CN" sz="1000" dirty="0">
              <a:latin typeface="微软雅黑" panose="020B0503020204020204" pitchFamily="34" charset="-122"/>
              <a:ea typeface="微软雅黑" panose="020B0503020204020204" pitchFamily="34" charset="-122"/>
            </a:endParaRPr>
          </a:p>
          <a:p>
            <a:pPr defTabSz="0">
              <a:lnSpc>
                <a:spcPct val="150000"/>
              </a:lnSpc>
              <a:buFont typeface="Arial" panose="020B0604020202020204" pitchFamily="34" charset="0"/>
              <a:buNone/>
              <a:tabLst>
                <a:tab pos="457200" algn="l"/>
              </a:tabLst>
            </a:pPr>
            <a:r>
              <a:rPr lang="en-US" altLang="zh-CN" sz="2000" dirty="0">
                <a:latin typeface="微软雅黑" panose="020B0503020204020204" pitchFamily="34" charset="-122"/>
                <a:ea typeface="微软雅黑" panose="020B0503020204020204" pitchFamily="34" charset="-122"/>
              </a:rPr>
              <a:t>(2) 2ASK</a:t>
            </a:r>
            <a:r>
              <a:rPr lang="zh-CN" altLang="en-US" sz="2000" dirty="0">
                <a:latin typeface="微软雅黑" panose="020B0503020204020204" pitchFamily="34" charset="-122"/>
                <a:ea typeface="微软雅黑" panose="020B0503020204020204" pitchFamily="34" charset="-122"/>
              </a:rPr>
              <a:t>信号的带宽是基带脉冲波形带宽的两倍，</a:t>
            </a:r>
            <a:r>
              <a:rPr lang="en-US" altLang="zh-CN" sz="2000" dirty="0">
                <a:latin typeface="微软雅黑" panose="020B0503020204020204" pitchFamily="34" charset="-122"/>
                <a:ea typeface="微软雅黑" panose="020B0503020204020204" pitchFamily="34" charset="-122"/>
              </a:rPr>
              <a:t>B</a:t>
            </a:r>
            <a:r>
              <a:rPr lang="en-US" altLang="zh-CN" sz="2000" baseline="-25000" dirty="0">
                <a:latin typeface="微软雅黑" panose="020B0503020204020204" pitchFamily="34" charset="-122"/>
                <a:ea typeface="微软雅黑" panose="020B0503020204020204" pitchFamily="34" charset="-122"/>
              </a:rPr>
              <a:t>2ASK</a:t>
            </a:r>
            <a:r>
              <a:rPr lang="en-US" altLang="zh-CN" sz="2000" dirty="0">
                <a:latin typeface="微软雅黑" panose="020B0503020204020204" pitchFamily="34" charset="-122"/>
                <a:ea typeface="微软雅黑" panose="020B0503020204020204" pitchFamily="34" charset="-122"/>
              </a:rPr>
              <a:t>=2f</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=1/T</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传输带通是码元速率的</a:t>
            </a:r>
            <a:r>
              <a:rPr lang="en-US" altLang="zh-CN" sz="2000" b="1" dirty="0">
                <a:solidFill>
                  <a:schemeClr val="tx2"/>
                </a:solidFill>
                <a:latin typeface="微软雅黑" panose="020B0503020204020204" pitchFamily="34" charset="-122"/>
                <a:ea typeface="微软雅黑" panose="020B0503020204020204" pitchFamily="34" charset="-122"/>
              </a:rPr>
              <a:t>2</a:t>
            </a:r>
            <a:r>
              <a:rPr lang="zh-CN" altLang="en-US" sz="2000" b="1" dirty="0">
                <a:solidFill>
                  <a:schemeClr val="tx2"/>
                </a:solidFill>
                <a:latin typeface="微软雅黑" panose="020B0503020204020204" pitchFamily="34" charset="-122"/>
                <a:ea typeface="微软雅黑" panose="020B0503020204020204" pitchFamily="34" charset="-122"/>
              </a:rPr>
              <a:t>倍</a:t>
            </a:r>
            <a:endParaRPr lang="en-US" altLang="x-none" sz="2000" b="1" dirty="0">
              <a:solidFill>
                <a:schemeClr val="tx2"/>
              </a:solidFill>
              <a:latin typeface="微软雅黑" panose="020B0503020204020204" pitchFamily="34" charset="-122"/>
              <a:ea typeface="微软雅黑" panose="020B0503020204020204" pitchFamily="34" charset="-122"/>
            </a:endParaRPr>
          </a:p>
        </p:txBody>
      </p:sp>
      <p:sp>
        <p:nvSpPr>
          <p:cNvPr id="9" name="圆角矩形标注 8"/>
          <p:cNvSpPr/>
          <p:nvPr/>
        </p:nvSpPr>
        <p:spPr>
          <a:xfrm>
            <a:off x="1224915" y="3810635"/>
            <a:ext cx="4869815" cy="1687830"/>
          </a:xfrm>
          <a:prstGeom prst="wedgeRoundRectCallout">
            <a:avLst>
              <a:gd name="adj1" fmla="val 46792"/>
              <a:gd name="adj2" fmla="val 734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a:solidFill>
                  <a:schemeClr val="tx2"/>
                </a:solidFill>
                <a:latin typeface="微软雅黑" panose="020B0503020204020204" pitchFamily="34" charset="-122"/>
                <a:ea typeface="微软雅黑" panose="020B0503020204020204" pitchFamily="34" charset="-122"/>
              </a:rPr>
              <a:t>从定义出发求出时域表达式、频域表达式，然后利用时域相乘对应频域卷积，求出功率谱函数，这是一种常规的做法。有没有更简单的求法呢？</a:t>
            </a:r>
            <a:endParaRPr lang="zh-CN" altLang="en-US" sz="200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1404938" y="539750"/>
            <a:ext cx="5975350" cy="700088"/>
          </a:xfrm>
        </p:spPr>
        <p:txBody>
          <a:bodyPr vert="horz" wrap="square" lIns="91440" tIns="45720" rIns="91440" bIns="45720" numCol="1" anchor="b" anchorCtr="0" compatLnSpc="1"/>
          <a:lstStyle/>
          <a:p>
            <a:pPr marL="0" marR="0" lvl="0" indent="0" algn="l" defTabSz="899795" rtl="0" eaLnBrk="1" fontAlgn="base" latinLnBrk="0" hangingPunct="1">
              <a:lnSpc>
                <a:spcPct val="100000"/>
              </a:lnSpc>
              <a:spcBef>
                <a:spcPct val="0"/>
              </a:spcBef>
              <a:spcAft>
                <a:spcPct val="0"/>
              </a:spcAft>
              <a:buClrTx/>
              <a:buSzTx/>
              <a:buFontTx/>
              <a:buNone/>
              <a:defRPr/>
            </a:pPr>
            <a:r>
              <a:rPr kumimoji="0" lang="zh-CN" altLang="en-US" sz="315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j-cs"/>
              </a:rPr>
              <a:t>第</a:t>
            </a:r>
            <a:r>
              <a:rPr kumimoji="0" lang="en-US" altLang="x-none" sz="315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j-cs"/>
              </a:rPr>
              <a:t>7</a:t>
            </a:r>
            <a:r>
              <a:rPr kumimoji="0" lang="zh-CN" altLang="en-US" sz="315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j-cs"/>
              </a:rPr>
              <a:t>章  数字带通传输系统</a:t>
            </a:r>
            <a:endParaRPr kumimoji="0" lang="zh-CN" altLang="en-US" sz="310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j-cs"/>
            </a:endParaRPr>
          </a:p>
        </p:txBody>
      </p:sp>
      <p:sp>
        <p:nvSpPr>
          <p:cNvPr id="96259" name="Rectangle 3"/>
          <p:cNvSpPr>
            <a:spLocks noGrp="1"/>
          </p:cNvSpPr>
          <p:nvPr>
            <p:ph type="body"/>
          </p:nvPr>
        </p:nvSpPr>
        <p:spPr>
          <a:xfrm>
            <a:off x="1012825" y="1403350"/>
            <a:ext cx="6872288" cy="4608513"/>
          </a:xfrm>
        </p:spPr>
        <p:txBody>
          <a:bodyPr vert="horz" wrap="square" lIns="91440" tIns="45720" rIns="91440" bIns="45720" anchor="t"/>
          <a:p>
            <a:pPr eaLnBrk="1" hangingPunct="1">
              <a:lnSpc>
                <a:spcPct val="120000"/>
              </a:lnSpc>
              <a:buNone/>
            </a:pPr>
            <a:r>
              <a:rPr lang="en-US" altLang="zh-CN" sz="2800" b="1" dirty="0">
                <a:solidFill>
                  <a:schemeClr val="hlink"/>
                </a:solidFill>
                <a:latin typeface="微软雅黑" panose="020B0503020204020204" pitchFamily="34" charset="-122"/>
                <a:ea typeface="微软雅黑" panose="020B0503020204020204" pitchFamily="34" charset="-122"/>
              </a:rPr>
              <a:t>7.1 </a:t>
            </a:r>
            <a:r>
              <a:rPr lang="zh-CN" altLang="en-US" sz="2800" b="1" dirty="0">
                <a:solidFill>
                  <a:schemeClr val="hlink"/>
                </a:solidFill>
                <a:latin typeface="微软雅黑" panose="020B0503020204020204" pitchFamily="34" charset="-122"/>
                <a:ea typeface="微软雅黑" panose="020B0503020204020204" pitchFamily="34" charset="-122"/>
              </a:rPr>
              <a:t>引言</a:t>
            </a:r>
            <a:endParaRPr lang="zh-CN" altLang="en-US" sz="2800" b="1" dirty="0">
              <a:solidFill>
                <a:schemeClr val="hlink"/>
              </a:solidFill>
              <a:latin typeface="微软雅黑" panose="020B0503020204020204" pitchFamily="34" charset="-122"/>
              <a:ea typeface="微软雅黑" panose="020B0503020204020204" pitchFamily="34" charset="-122"/>
            </a:endParaRPr>
          </a:p>
          <a:p>
            <a:pPr eaLnBrk="1" hangingPunct="1">
              <a:lnSpc>
                <a:spcPct val="120000"/>
              </a:lnSpc>
              <a:buNone/>
            </a:pPr>
            <a:r>
              <a:rPr lang="en-US" altLang="zh-CN" sz="2800" b="1" dirty="0">
                <a:solidFill>
                  <a:schemeClr val="hlink"/>
                </a:solidFill>
                <a:latin typeface="微软雅黑" panose="020B0503020204020204" pitchFamily="34" charset="-122"/>
                <a:ea typeface="微软雅黑" panose="020B0503020204020204" pitchFamily="34" charset="-122"/>
              </a:rPr>
              <a:t>7.2 </a:t>
            </a:r>
            <a:r>
              <a:rPr lang="zh-CN" altLang="en-US" sz="2800" b="1" dirty="0">
                <a:solidFill>
                  <a:schemeClr val="hlink"/>
                </a:solidFill>
                <a:latin typeface="微软雅黑" panose="020B0503020204020204" pitchFamily="34" charset="-122"/>
                <a:ea typeface="微软雅黑" panose="020B0503020204020204" pitchFamily="34" charset="-122"/>
              </a:rPr>
              <a:t>二进制数字调制原理</a:t>
            </a:r>
            <a:endParaRPr lang="zh-CN" altLang="en-US" sz="2800" b="1" dirty="0">
              <a:solidFill>
                <a:schemeClr val="hlink"/>
              </a:solidFill>
              <a:latin typeface="微软雅黑" panose="020B0503020204020204" pitchFamily="34" charset="-122"/>
              <a:ea typeface="微软雅黑" panose="020B0503020204020204" pitchFamily="34" charset="-122"/>
            </a:endParaRPr>
          </a:p>
          <a:p>
            <a:pPr eaLnBrk="1" hangingPunct="1">
              <a:lnSpc>
                <a:spcPct val="120000"/>
              </a:lnSpc>
              <a:buNone/>
            </a:pPr>
            <a:r>
              <a:rPr lang="en-US" altLang="zh-CN" sz="2800" b="1" dirty="0">
                <a:solidFill>
                  <a:schemeClr val="hlink"/>
                </a:solidFill>
                <a:latin typeface="微软雅黑" panose="020B0503020204020204" pitchFamily="34" charset="-122"/>
                <a:ea typeface="微软雅黑" panose="020B0503020204020204" pitchFamily="34" charset="-122"/>
              </a:rPr>
              <a:t>7.3 </a:t>
            </a:r>
            <a:r>
              <a:rPr lang="zh-CN" altLang="en-US" sz="2800" b="1" dirty="0">
                <a:solidFill>
                  <a:schemeClr val="hlink"/>
                </a:solidFill>
                <a:latin typeface="微软雅黑" panose="020B0503020204020204" pitchFamily="34" charset="-122"/>
                <a:ea typeface="微软雅黑" panose="020B0503020204020204" pitchFamily="34" charset="-122"/>
              </a:rPr>
              <a:t>二进制数字调制系统的抗噪声性能</a:t>
            </a:r>
            <a:endParaRPr lang="zh-CN" altLang="en-US" sz="2800" b="1" dirty="0">
              <a:solidFill>
                <a:schemeClr val="hlink"/>
              </a:solidFill>
              <a:latin typeface="微软雅黑" panose="020B0503020204020204" pitchFamily="34" charset="-122"/>
              <a:ea typeface="微软雅黑" panose="020B0503020204020204" pitchFamily="34" charset="-122"/>
            </a:endParaRPr>
          </a:p>
          <a:p>
            <a:pPr eaLnBrk="1" hangingPunct="1">
              <a:lnSpc>
                <a:spcPct val="120000"/>
              </a:lnSpc>
              <a:buNone/>
            </a:pPr>
            <a:r>
              <a:rPr lang="en-US" altLang="zh-CN" sz="2800" b="1" dirty="0">
                <a:solidFill>
                  <a:schemeClr val="hlink"/>
                </a:solidFill>
                <a:latin typeface="微软雅黑" panose="020B0503020204020204" pitchFamily="34" charset="-122"/>
                <a:ea typeface="微软雅黑" panose="020B0503020204020204" pitchFamily="34" charset="-122"/>
              </a:rPr>
              <a:t>7.4 </a:t>
            </a:r>
            <a:r>
              <a:rPr lang="zh-CN" altLang="en-US" sz="2800" b="1" dirty="0">
                <a:solidFill>
                  <a:schemeClr val="hlink"/>
                </a:solidFill>
                <a:latin typeface="微软雅黑" panose="020B0503020204020204" pitchFamily="34" charset="-122"/>
                <a:ea typeface="微软雅黑" panose="020B0503020204020204" pitchFamily="34" charset="-122"/>
              </a:rPr>
              <a:t>二进制数字调制系统的性能比较</a:t>
            </a:r>
            <a:endParaRPr lang="zh-CN" altLang="en-US" sz="2800" b="1" dirty="0">
              <a:solidFill>
                <a:schemeClr val="hlink"/>
              </a:solidFill>
              <a:latin typeface="微软雅黑" panose="020B0503020204020204" pitchFamily="34" charset="-122"/>
              <a:ea typeface="微软雅黑" panose="020B0503020204020204" pitchFamily="34" charset="-122"/>
            </a:endParaRPr>
          </a:p>
          <a:p>
            <a:pPr eaLnBrk="1" hangingPunct="1">
              <a:lnSpc>
                <a:spcPct val="120000"/>
              </a:lnSpc>
              <a:buNone/>
            </a:pPr>
            <a:r>
              <a:rPr lang="en-US" altLang="zh-CN" sz="2800" b="1" dirty="0">
                <a:solidFill>
                  <a:schemeClr val="hlink"/>
                </a:solidFill>
                <a:latin typeface="微软雅黑" panose="020B0503020204020204" pitchFamily="34" charset="-122"/>
                <a:ea typeface="微软雅黑" panose="020B0503020204020204" pitchFamily="34" charset="-122"/>
              </a:rPr>
              <a:t>7.5 </a:t>
            </a:r>
            <a:r>
              <a:rPr lang="zh-CN" altLang="en-US" sz="2800" b="1" dirty="0">
                <a:solidFill>
                  <a:schemeClr val="hlink"/>
                </a:solidFill>
                <a:latin typeface="微软雅黑" panose="020B0503020204020204" pitchFamily="34" charset="-122"/>
                <a:ea typeface="微软雅黑" panose="020B0503020204020204" pitchFamily="34" charset="-122"/>
              </a:rPr>
              <a:t>多进制数字调制系统</a:t>
            </a:r>
            <a:endParaRPr lang="en-US" altLang="x-none" sz="2800" b="1" dirty="0">
              <a:solidFill>
                <a:schemeClr val="hlink"/>
              </a:solidFill>
              <a:latin typeface="微软雅黑" panose="020B0503020204020204" pitchFamily="34" charset="-122"/>
              <a:ea typeface="微软雅黑" panose="020B0503020204020204" pitchFamily="34" charset="-122"/>
            </a:endParaRPr>
          </a:p>
          <a:p>
            <a:pPr eaLnBrk="1" hangingPunct="1">
              <a:lnSpc>
                <a:spcPct val="120000"/>
              </a:lnSpc>
              <a:buNone/>
            </a:pPr>
            <a:r>
              <a:rPr lang="en-US" altLang="zh-CN" sz="2800" b="1" dirty="0">
                <a:solidFill>
                  <a:srgbClr val="FF0000"/>
                </a:solidFill>
                <a:latin typeface="微软雅黑" panose="020B0503020204020204" pitchFamily="34" charset="-122"/>
                <a:ea typeface="微软雅黑" panose="020B0503020204020204" pitchFamily="34" charset="-122"/>
              </a:rPr>
              <a:t>7.6 </a:t>
            </a:r>
            <a:r>
              <a:rPr lang="zh-CN" altLang="en-US" sz="2800" b="1" dirty="0">
                <a:solidFill>
                  <a:srgbClr val="FF0000"/>
                </a:solidFill>
                <a:latin typeface="微软雅黑" panose="020B0503020204020204" pitchFamily="34" charset="-122"/>
                <a:ea typeface="微软雅黑" panose="020B0503020204020204" pitchFamily="34" charset="-122"/>
              </a:rPr>
              <a:t>多进制数字调制系统的抗噪声性能</a:t>
            </a:r>
            <a:endParaRPr lang="zh-CN" altLang="en-US" sz="2800" b="1" dirty="0">
              <a:solidFill>
                <a:srgbClr val="FF0000"/>
              </a:solidFill>
              <a:latin typeface="微软雅黑" panose="020B0503020204020204" pitchFamily="34" charset="-122"/>
              <a:ea typeface="微软雅黑" panose="020B0503020204020204" pitchFamily="34" charset="-122"/>
            </a:endParaRPr>
          </a:p>
          <a:p>
            <a:pPr eaLnBrk="1" hangingPunct="1">
              <a:lnSpc>
                <a:spcPct val="120000"/>
              </a:lnSpc>
              <a:buNone/>
            </a:pPr>
            <a:r>
              <a:rPr lang="zh-CN" altLang="en-US" sz="2800" b="1" dirty="0">
                <a:solidFill>
                  <a:srgbClr val="FF0000"/>
                </a:solidFill>
                <a:latin typeface="微软雅黑" panose="020B0503020204020204" pitchFamily="34" charset="-122"/>
                <a:ea typeface="微软雅黑" panose="020B0503020204020204" pitchFamily="34" charset="-122"/>
              </a:rPr>
              <a:t>   </a:t>
            </a:r>
            <a:endParaRPr lang="en-US" altLang="zh-CN" sz="2800" b="1" dirty="0">
              <a:solidFill>
                <a:srgbClr val="FF0000"/>
              </a:solidFill>
              <a:latin typeface="微软雅黑" panose="020B0503020204020204" pitchFamily="34" charset="-122"/>
              <a:ea typeface="微软雅黑" panose="020B0503020204020204" pitchFamily="34" charset="-122"/>
            </a:endParaRPr>
          </a:p>
          <a:p>
            <a:pPr eaLnBrk="1" hangingPunct="1">
              <a:lnSpc>
                <a:spcPct val="120000"/>
              </a:lnSpc>
              <a:buNone/>
            </a:pPr>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第八章  改进的数字调制方式</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2" name="Rectangle 10"/>
          <p:cNvSpPr/>
          <p:nvPr/>
        </p:nvSpPr>
        <p:spPr>
          <a:xfrm>
            <a:off x="294640" y="1427480"/>
            <a:ext cx="8300720" cy="4092575"/>
          </a:xfrm>
          <a:prstGeom prst="rect">
            <a:avLst/>
          </a:prstGeom>
          <a:noFill/>
          <a:ln w="9525">
            <a:noFill/>
          </a:ln>
        </p:spPr>
        <p:txBody>
          <a:bodyPr wrap="square">
            <a:spAutoFit/>
          </a:bodyPr>
          <a:p>
            <a:pPr>
              <a:lnSpc>
                <a:spcPct val="100000"/>
              </a:lnSpc>
              <a:spcBef>
                <a:spcPts val="0"/>
              </a:spcBef>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rPr>
              <a:t>2ASK</a:t>
            </a:r>
            <a:r>
              <a:rPr lang="zh-CN" altLang="en-US" sz="2000" dirty="0">
                <a:solidFill>
                  <a:schemeClr val="tx1"/>
                </a:solidFill>
                <a:latin typeface="微软雅黑" panose="020B0503020204020204" pitchFamily="34" charset="-122"/>
                <a:ea typeface="微软雅黑" panose="020B0503020204020204" pitchFamily="34" charset="-122"/>
              </a:rPr>
              <a:t>是调幅的一种特例，那么可以依据调幅的结论推导</a:t>
            </a:r>
            <a:r>
              <a:rPr lang="zh-CN" altLang="en-US" sz="2000" dirty="0">
                <a:latin typeface="微软雅黑" panose="020B0503020204020204" pitchFamily="34" charset="-122"/>
                <a:ea typeface="微软雅黑" panose="020B0503020204020204" pitchFamily="34" charset="-122"/>
                <a:sym typeface="+mn-ea"/>
              </a:rPr>
              <a:t>而</a:t>
            </a:r>
            <a:r>
              <a:rPr lang="zh-CN" altLang="en-US" sz="2000" dirty="0">
                <a:solidFill>
                  <a:schemeClr val="tx1"/>
                </a:solidFill>
                <a:latin typeface="微软雅黑" panose="020B0503020204020204" pitchFamily="34" charset="-122"/>
                <a:ea typeface="微软雅黑" panose="020B0503020204020204" pitchFamily="34" charset="-122"/>
              </a:rPr>
              <a:t>得</a:t>
            </a:r>
            <a:endParaRPr lang="zh-CN" altLang="en-US" sz="2000" dirty="0">
              <a:solidFill>
                <a:schemeClr val="tx1"/>
              </a:solidFill>
              <a:latin typeface="微软雅黑" panose="020B0503020204020204" pitchFamily="34" charset="-122"/>
              <a:ea typeface="微软雅黑" panose="020B0503020204020204" pitchFamily="34" charset="-122"/>
            </a:endParaRPr>
          </a:p>
          <a:p>
            <a:pPr>
              <a:lnSpc>
                <a:spcPct val="100000"/>
              </a:lnSpc>
              <a:spcBef>
                <a:spcPts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基带信号时域表达式                    基带信号时域表达式</a:t>
            </a:r>
            <a:endParaRPr lang="zh-CN" altLang="en-US" sz="2000" b="1" dirty="0">
              <a:solidFill>
                <a:srgbClr val="0000FF"/>
              </a:solidFill>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en-US" altLang="zh-CN" sz="2000" dirty="0">
                <a:solidFill>
                  <a:srgbClr val="0000FF"/>
                </a:solidFill>
                <a:latin typeface="微软雅黑" panose="020B0503020204020204" pitchFamily="34" charset="-122"/>
                <a:ea typeface="微软雅黑" panose="020B0503020204020204" pitchFamily="34" charset="-122"/>
                <a:sym typeface="+mn-ea"/>
              </a:rPr>
              <a:t>m(t)</a:t>
            </a:r>
            <a:r>
              <a:rPr lang="zh-CN" altLang="en-US" sz="2000" dirty="0">
                <a:solidFill>
                  <a:srgbClr val="0000FF"/>
                </a:solidFill>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                                         </a:t>
            </a:r>
            <a:r>
              <a:rPr lang="zh-CN" altLang="en-US" sz="2000" dirty="0">
                <a:solidFill>
                  <a:schemeClr val="tx2"/>
                </a:solidFill>
                <a:latin typeface="微软雅黑" panose="020B0503020204020204" pitchFamily="34" charset="-122"/>
                <a:ea typeface="微软雅黑" panose="020B0503020204020204" pitchFamily="34" charset="-122"/>
                <a:sym typeface="+mn-ea"/>
              </a:rPr>
              <a:t>（单极性不归零信号）</a:t>
            </a:r>
            <a:endParaRPr lang="zh-CN" altLang="en-US" sz="2000" dirty="0">
              <a:solidFill>
                <a:schemeClr val="tx1"/>
              </a:solidFill>
              <a:latin typeface="微软雅黑" panose="020B0503020204020204" pitchFamily="34" charset="-122"/>
              <a:ea typeface="微软雅黑" panose="020B0503020204020204" pitchFamily="34" charset="-122"/>
            </a:endParaRPr>
          </a:p>
          <a:p>
            <a:pPr>
              <a:lnSpc>
                <a:spcPct val="100000"/>
              </a:lnSpc>
              <a:spcBef>
                <a:spcPts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基带信号频域表达式                    基带信号频域表达式   </a:t>
            </a:r>
            <a:endParaRPr lang="zh-CN" altLang="en-US" sz="2000" dirty="0">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en-US" altLang="zh-CN" sz="2000" dirty="0">
                <a:solidFill>
                  <a:srgbClr val="0000FF"/>
                </a:solidFill>
                <a:latin typeface="微软雅黑" panose="020B0503020204020204" pitchFamily="34" charset="-122"/>
                <a:ea typeface="微软雅黑" panose="020B0503020204020204" pitchFamily="34" charset="-122"/>
                <a:sym typeface="+mn-ea"/>
              </a:rPr>
              <a:t>M(ω)</a:t>
            </a:r>
            <a:r>
              <a:rPr lang="zh-CN" altLang="en-US" sz="2000" dirty="0">
                <a:solidFill>
                  <a:srgbClr val="0000FF"/>
                </a:solidFill>
                <a:latin typeface="微软雅黑" panose="020B0503020204020204" pitchFamily="34" charset="-122"/>
                <a:ea typeface="微软雅黑" panose="020B0503020204020204" pitchFamily="34" charset="-122"/>
                <a:sym typeface="+mn-ea"/>
              </a:rPr>
              <a:t> </a:t>
            </a:r>
            <a:endParaRPr lang="zh-CN" altLang="en-US" sz="2000" dirty="0">
              <a:solidFill>
                <a:srgbClr val="0000FF"/>
              </a:solidFill>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载波时域表达式                           载波时域表达式</a:t>
            </a:r>
            <a:endParaRPr lang="zh-CN" altLang="en-US" sz="2000" dirty="0">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en-US" altLang="zh-CN" sz="2000" dirty="0">
                <a:solidFill>
                  <a:srgbClr val="0000FF"/>
                </a:solidFill>
                <a:latin typeface="微软雅黑" panose="020B0503020204020204" pitchFamily="34" charset="-122"/>
                <a:ea typeface="微软雅黑" panose="020B0503020204020204" pitchFamily="34" charset="-122"/>
                <a:sym typeface="+mn-ea"/>
              </a:rPr>
              <a:t>cos</a:t>
            </a:r>
            <a:r>
              <a:rPr lang="el-GR" altLang="en-US" sz="2000" dirty="0">
                <a:solidFill>
                  <a:srgbClr val="0000FF"/>
                </a:solidFill>
                <a:latin typeface="微软雅黑" panose="020B0503020204020204" pitchFamily="34" charset="-122"/>
                <a:ea typeface="微软雅黑" panose="020B0503020204020204" pitchFamily="34" charset="-122"/>
                <a:sym typeface="+mn-ea"/>
              </a:rPr>
              <a:t>ω</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c</a:t>
            </a:r>
            <a:r>
              <a:rPr lang="en-US" altLang="zh-CN" sz="2000" dirty="0">
                <a:solidFill>
                  <a:srgbClr val="0000FF"/>
                </a:solidFill>
                <a:latin typeface="微软雅黑" panose="020B0503020204020204" pitchFamily="34" charset="-122"/>
                <a:ea typeface="微软雅黑" panose="020B0503020204020204" pitchFamily="34" charset="-122"/>
                <a:sym typeface="+mn-ea"/>
              </a:rPr>
              <a:t>t   </a:t>
            </a:r>
            <a:r>
              <a:rPr lang="en-US" altLang="zh-CN" sz="2000" dirty="0">
                <a:latin typeface="微软雅黑" panose="020B0503020204020204" pitchFamily="34" charset="-122"/>
                <a:ea typeface="微软雅黑" panose="020B0503020204020204" pitchFamily="34" charset="-122"/>
                <a:sym typeface="+mn-ea"/>
              </a:rPr>
              <a:t>                                     </a:t>
            </a:r>
            <a:r>
              <a:rPr lang="en-US" altLang="zh-CN" sz="2000" dirty="0">
                <a:solidFill>
                  <a:schemeClr val="tx2"/>
                </a:solidFill>
                <a:latin typeface="微软雅黑" panose="020B0503020204020204" pitchFamily="34" charset="-122"/>
                <a:ea typeface="微软雅黑" panose="020B0503020204020204" pitchFamily="34" charset="-122"/>
                <a:sym typeface="+mn-ea"/>
              </a:rPr>
              <a:t>cos</a:t>
            </a:r>
            <a:r>
              <a:rPr lang="en-US" altLang="el-GR" sz="2000" dirty="0">
                <a:solidFill>
                  <a:schemeClr val="tx2"/>
                </a:solidFill>
                <a:latin typeface="微软雅黑" panose="020B0503020204020204" pitchFamily="34" charset="-122"/>
                <a:ea typeface="微软雅黑" panose="020B0503020204020204" pitchFamily="34" charset="-122"/>
                <a:sym typeface="+mn-ea"/>
              </a:rPr>
              <a:t>2</a:t>
            </a:r>
            <a:r>
              <a:rPr lang="el-GR" altLang="en-US" sz="2000" dirty="0">
                <a:solidFill>
                  <a:schemeClr val="tx2"/>
                </a:solidFill>
                <a:latin typeface="微软雅黑" panose="020B0503020204020204" pitchFamily="34" charset="-122"/>
                <a:ea typeface="微软雅黑" panose="020B0503020204020204" pitchFamily="34" charset="-122"/>
                <a:sym typeface="+mn-ea"/>
              </a:rPr>
              <a:t>π</a:t>
            </a:r>
            <a:r>
              <a:rPr lang="en-US" altLang="el-GR" sz="2000" dirty="0">
                <a:solidFill>
                  <a:schemeClr val="tx2"/>
                </a:solidFill>
                <a:latin typeface="微软雅黑" panose="020B0503020204020204" pitchFamily="34" charset="-122"/>
                <a:ea typeface="微软雅黑" panose="020B0503020204020204" pitchFamily="34" charset="-122"/>
                <a:sym typeface="+mn-ea"/>
              </a:rPr>
              <a:t>f</a:t>
            </a:r>
            <a:r>
              <a:rPr lang="en-US" altLang="zh-CN" sz="2000" baseline="-25000" dirty="0">
                <a:solidFill>
                  <a:schemeClr val="tx2"/>
                </a:solidFill>
                <a:latin typeface="微软雅黑" panose="020B0503020204020204" pitchFamily="34" charset="-122"/>
                <a:ea typeface="微软雅黑" panose="020B0503020204020204" pitchFamily="34" charset="-122"/>
                <a:sym typeface="+mn-ea"/>
              </a:rPr>
              <a:t>c</a:t>
            </a:r>
            <a:r>
              <a:rPr lang="en-US" altLang="zh-CN" sz="2000" dirty="0">
                <a:solidFill>
                  <a:schemeClr val="tx2"/>
                </a:solidFill>
                <a:latin typeface="微软雅黑" panose="020B0503020204020204" pitchFamily="34" charset="-122"/>
                <a:ea typeface="微软雅黑" panose="020B0503020204020204" pitchFamily="34" charset="-122"/>
                <a:sym typeface="+mn-ea"/>
              </a:rPr>
              <a:t>t</a:t>
            </a:r>
            <a:endParaRPr lang="en-US" altLang="zh-CN" sz="2000" dirty="0">
              <a:solidFill>
                <a:schemeClr val="tx2"/>
              </a:solidFill>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载波频域表达式                           载波频域表达式</a:t>
            </a:r>
            <a:endParaRPr lang="zh-CN" altLang="en-US" sz="2000" dirty="0">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el-GR" altLang="en-US" sz="2000" dirty="0">
                <a:solidFill>
                  <a:srgbClr val="0000FF"/>
                </a:solidFill>
                <a:latin typeface="微软雅黑" panose="020B0503020204020204" pitchFamily="34" charset="-122"/>
                <a:ea typeface="微软雅黑" panose="020B0503020204020204" pitchFamily="34" charset="-122"/>
                <a:sym typeface="+mn-ea"/>
              </a:rPr>
              <a:t>π</a:t>
            </a:r>
            <a:r>
              <a:rPr lang="en-US" altLang="zh-CN" sz="2000" dirty="0">
                <a:solidFill>
                  <a:srgbClr val="0000FF"/>
                </a:solidFill>
                <a:latin typeface="微软雅黑" panose="020B0503020204020204" pitchFamily="34" charset="-122"/>
                <a:ea typeface="微软雅黑" panose="020B0503020204020204" pitchFamily="34" charset="-122"/>
                <a:sym typeface="+mn-ea"/>
              </a:rPr>
              <a:t>[</a:t>
            </a:r>
            <a:r>
              <a:rPr lang="el-GR" altLang="en-US" sz="2000" dirty="0">
                <a:solidFill>
                  <a:srgbClr val="0000FF"/>
                </a:solidFill>
                <a:latin typeface="微软雅黑" panose="020B0503020204020204" pitchFamily="34" charset="-122"/>
                <a:ea typeface="微软雅黑" panose="020B0503020204020204" pitchFamily="34" charset="-122"/>
                <a:sym typeface="+mn-ea"/>
              </a:rPr>
              <a:t>δ</a:t>
            </a:r>
            <a:r>
              <a:rPr lang="en-US" altLang="zh-CN" sz="2000" dirty="0">
                <a:solidFill>
                  <a:srgbClr val="0000FF"/>
                </a:solidFill>
                <a:latin typeface="微软雅黑" panose="020B0503020204020204" pitchFamily="34" charset="-122"/>
                <a:ea typeface="微软雅黑" panose="020B0503020204020204" pitchFamily="34" charset="-122"/>
                <a:sym typeface="+mn-ea"/>
              </a:rPr>
              <a:t>(</a:t>
            </a:r>
            <a:r>
              <a:rPr lang="el-GR" altLang="en-US" sz="2000" dirty="0">
                <a:solidFill>
                  <a:srgbClr val="0000FF"/>
                </a:solidFill>
                <a:latin typeface="微软雅黑" panose="020B0503020204020204" pitchFamily="34" charset="-122"/>
                <a:ea typeface="微软雅黑" panose="020B0503020204020204" pitchFamily="34" charset="-122"/>
                <a:sym typeface="+mn-ea"/>
              </a:rPr>
              <a:t>ω</a:t>
            </a:r>
            <a:r>
              <a:rPr lang="en-US" altLang="zh-CN" sz="2000" dirty="0">
                <a:solidFill>
                  <a:srgbClr val="0000FF"/>
                </a:solidFill>
                <a:latin typeface="微软雅黑" panose="020B0503020204020204" pitchFamily="34" charset="-122"/>
                <a:ea typeface="微软雅黑" panose="020B0503020204020204" pitchFamily="34" charset="-122"/>
                <a:sym typeface="+mn-ea"/>
              </a:rPr>
              <a:t>-</a:t>
            </a:r>
            <a:r>
              <a:rPr lang="el-GR" altLang="en-US" sz="2000" dirty="0">
                <a:solidFill>
                  <a:srgbClr val="0000FF"/>
                </a:solidFill>
                <a:latin typeface="微软雅黑" panose="020B0503020204020204" pitchFamily="34" charset="-122"/>
                <a:ea typeface="微软雅黑" panose="020B0503020204020204" pitchFamily="34" charset="-122"/>
                <a:sym typeface="+mn-ea"/>
              </a:rPr>
              <a:t>ω</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c</a:t>
            </a:r>
            <a:r>
              <a:rPr lang="en-US" altLang="zh-CN" sz="2000" dirty="0">
                <a:solidFill>
                  <a:srgbClr val="0000FF"/>
                </a:solidFill>
                <a:latin typeface="微软雅黑" panose="020B0503020204020204" pitchFamily="34" charset="-122"/>
                <a:ea typeface="微软雅黑" panose="020B0503020204020204" pitchFamily="34" charset="-122"/>
                <a:sym typeface="+mn-ea"/>
              </a:rPr>
              <a:t>)+</a:t>
            </a:r>
            <a:r>
              <a:rPr lang="el-GR" altLang="en-US" sz="2000" dirty="0">
                <a:solidFill>
                  <a:srgbClr val="0000FF"/>
                </a:solidFill>
                <a:latin typeface="微软雅黑" panose="020B0503020204020204" pitchFamily="34" charset="-122"/>
                <a:ea typeface="微软雅黑" panose="020B0503020204020204" pitchFamily="34" charset="-122"/>
                <a:sym typeface="+mn-ea"/>
              </a:rPr>
              <a:t>δ</a:t>
            </a:r>
            <a:r>
              <a:rPr lang="en-US" altLang="zh-CN" sz="2000" dirty="0">
                <a:solidFill>
                  <a:srgbClr val="0000FF"/>
                </a:solidFill>
                <a:latin typeface="微软雅黑" panose="020B0503020204020204" pitchFamily="34" charset="-122"/>
                <a:ea typeface="微软雅黑" panose="020B0503020204020204" pitchFamily="34" charset="-122"/>
                <a:sym typeface="+mn-ea"/>
              </a:rPr>
              <a:t>(</a:t>
            </a:r>
            <a:r>
              <a:rPr lang="el-GR" altLang="en-US" sz="2000" dirty="0">
                <a:solidFill>
                  <a:srgbClr val="0000FF"/>
                </a:solidFill>
                <a:latin typeface="微软雅黑" panose="020B0503020204020204" pitchFamily="34" charset="-122"/>
                <a:ea typeface="微软雅黑" panose="020B0503020204020204" pitchFamily="34" charset="-122"/>
                <a:sym typeface="+mn-ea"/>
              </a:rPr>
              <a:t>ω</a:t>
            </a:r>
            <a:r>
              <a:rPr lang="en-US" altLang="zh-CN" sz="2000" dirty="0">
                <a:solidFill>
                  <a:srgbClr val="0000FF"/>
                </a:solidFill>
                <a:latin typeface="微软雅黑" panose="020B0503020204020204" pitchFamily="34" charset="-122"/>
                <a:ea typeface="微软雅黑" panose="020B0503020204020204" pitchFamily="34" charset="-122"/>
                <a:sym typeface="+mn-ea"/>
              </a:rPr>
              <a:t>+</a:t>
            </a:r>
            <a:r>
              <a:rPr lang="el-GR" altLang="en-US" sz="2000" dirty="0">
                <a:solidFill>
                  <a:srgbClr val="0000FF"/>
                </a:solidFill>
                <a:latin typeface="微软雅黑" panose="020B0503020204020204" pitchFamily="34" charset="-122"/>
                <a:ea typeface="微软雅黑" panose="020B0503020204020204" pitchFamily="34" charset="-122"/>
                <a:sym typeface="+mn-ea"/>
              </a:rPr>
              <a:t>ω</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c</a:t>
            </a:r>
            <a:r>
              <a:rPr lang="en-US" altLang="zh-CN" sz="2000" dirty="0">
                <a:solidFill>
                  <a:srgbClr val="0000FF"/>
                </a:solidFill>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                </a:t>
            </a:r>
            <a:r>
              <a:rPr lang="en-US" altLang="el-GR" sz="2000" dirty="0">
                <a:solidFill>
                  <a:schemeClr val="tx2"/>
                </a:solidFill>
                <a:latin typeface="微软雅黑" panose="020B0503020204020204" pitchFamily="34" charset="-122"/>
                <a:ea typeface="微软雅黑" panose="020B0503020204020204" pitchFamily="34" charset="-122"/>
                <a:sym typeface="+mn-ea"/>
              </a:rPr>
              <a:t>1/2</a:t>
            </a:r>
            <a:r>
              <a:rPr lang="en-US" altLang="zh-CN" sz="2000" dirty="0">
                <a:solidFill>
                  <a:schemeClr val="tx2"/>
                </a:solidFill>
                <a:latin typeface="微软雅黑" panose="020B0503020204020204" pitchFamily="34" charset="-122"/>
                <a:ea typeface="微软雅黑" panose="020B0503020204020204" pitchFamily="34" charset="-122"/>
                <a:sym typeface="+mn-ea"/>
              </a:rPr>
              <a:t>[</a:t>
            </a:r>
            <a:r>
              <a:rPr lang="el-GR" altLang="en-US" sz="2000" dirty="0">
                <a:solidFill>
                  <a:schemeClr val="tx2"/>
                </a:solidFill>
                <a:latin typeface="微软雅黑" panose="020B0503020204020204" pitchFamily="34" charset="-122"/>
                <a:ea typeface="微软雅黑" panose="020B0503020204020204" pitchFamily="34" charset="-122"/>
                <a:sym typeface="+mn-ea"/>
              </a:rPr>
              <a:t>δ</a:t>
            </a:r>
            <a:r>
              <a:rPr lang="en-US" altLang="zh-CN" sz="2000" dirty="0">
                <a:solidFill>
                  <a:schemeClr val="tx2"/>
                </a:solidFill>
                <a:latin typeface="微软雅黑" panose="020B0503020204020204" pitchFamily="34" charset="-122"/>
                <a:ea typeface="微软雅黑" panose="020B0503020204020204" pitchFamily="34" charset="-122"/>
                <a:sym typeface="+mn-ea"/>
              </a:rPr>
              <a:t>(</a:t>
            </a:r>
            <a:r>
              <a:rPr lang="en-US" altLang="el-GR" sz="2000" dirty="0">
                <a:solidFill>
                  <a:schemeClr val="tx2"/>
                </a:solidFill>
                <a:latin typeface="微软雅黑" panose="020B0503020204020204" pitchFamily="34" charset="-122"/>
                <a:ea typeface="微软雅黑" panose="020B0503020204020204" pitchFamily="34" charset="-122"/>
                <a:sym typeface="+mn-ea"/>
              </a:rPr>
              <a:t>f</a:t>
            </a:r>
            <a:r>
              <a:rPr lang="en-US" altLang="zh-CN" sz="2000" dirty="0">
                <a:solidFill>
                  <a:schemeClr val="tx2"/>
                </a:solidFill>
                <a:latin typeface="微软雅黑" panose="020B0503020204020204" pitchFamily="34" charset="-122"/>
                <a:ea typeface="微软雅黑" panose="020B0503020204020204" pitchFamily="34" charset="-122"/>
                <a:sym typeface="+mn-ea"/>
              </a:rPr>
              <a:t>-</a:t>
            </a:r>
            <a:r>
              <a:rPr lang="en-US" altLang="el-GR" sz="2000" dirty="0">
                <a:solidFill>
                  <a:schemeClr val="tx2"/>
                </a:solidFill>
                <a:latin typeface="微软雅黑" panose="020B0503020204020204" pitchFamily="34" charset="-122"/>
                <a:ea typeface="微软雅黑" panose="020B0503020204020204" pitchFamily="34" charset="-122"/>
                <a:sym typeface="+mn-ea"/>
              </a:rPr>
              <a:t>f</a:t>
            </a:r>
            <a:r>
              <a:rPr lang="en-US" altLang="zh-CN" sz="2000" baseline="-25000" dirty="0">
                <a:solidFill>
                  <a:schemeClr val="tx2"/>
                </a:solidFill>
                <a:latin typeface="微软雅黑" panose="020B0503020204020204" pitchFamily="34" charset="-122"/>
                <a:ea typeface="微软雅黑" panose="020B0503020204020204" pitchFamily="34" charset="-122"/>
                <a:sym typeface="+mn-ea"/>
              </a:rPr>
              <a:t>c</a:t>
            </a:r>
            <a:r>
              <a:rPr lang="en-US" altLang="zh-CN" sz="2000" dirty="0">
                <a:solidFill>
                  <a:schemeClr val="tx2"/>
                </a:solidFill>
                <a:latin typeface="微软雅黑" panose="020B0503020204020204" pitchFamily="34" charset="-122"/>
                <a:ea typeface="微软雅黑" panose="020B0503020204020204" pitchFamily="34" charset="-122"/>
                <a:sym typeface="+mn-ea"/>
              </a:rPr>
              <a:t>)+</a:t>
            </a:r>
            <a:r>
              <a:rPr lang="el-GR" altLang="en-US" sz="2000" dirty="0">
                <a:solidFill>
                  <a:schemeClr val="tx2"/>
                </a:solidFill>
                <a:latin typeface="微软雅黑" panose="020B0503020204020204" pitchFamily="34" charset="-122"/>
                <a:ea typeface="微软雅黑" panose="020B0503020204020204" pitchFamily="34" charset="-122"/>
                <a:sym typeface="+mn-ea"/>
              </a:rPr>
              <a:t>δ</a:t>
            </a:r>
            <a:r>
              <a:rPr lang="en-US" altLang="zh-CN" sz="2000" dirty="0">
                <a:solidFill>
                  <a:schemeClr val="tx2"/>
                </a:solidFill>
                <a:latin typeface="微软雅黑" panose="020B0503020204020204" pitchFamily="34" charset="-122"/>
                <a:ea typeface="微软雅黑" panose="020B0503020204020204" pitchFamily="34" charset="-122"/>
                <a:sym typeface="+mn-ea"/>
              </a:rPr>
              <a:t>(</a:t>
            </a:r>
            <a:r>
              <a:rPr lang="en-US" altLang="el-GR" sz="2000" dirty="0">
                <a:solidFill>
                  <a:schemeClr val="tx2"/>
                </a:solidFill>
                <a:latin typeface="微软雅黑" panose="020B0503020204020204" pitchFamily="34" charset="-122"/>
                <a:ea typeface="微软雅黑" panose="020B0503020204020204" pitchFamily="34" charset="-122"/>
                <a:sym typeface="+mn-ea"/>
              </a:rPr>
              <a:t>f</a:t>
            </a:r>
            <a:r>
              <a:rPr lang="en-US" altLang="zh-CN" sz="2000" dirty="0">
                <a:solidFill>
                  <a:schemeClr val="tx2"/>
                </a:solidFill>
                <a:latin typeface="微软雅黑" panose="020B0503020204020204" pitchFamily="34" charset="-122"/>
                <a:ea typeface="微软雅黑" panose="020B0503020204020204" pitchFamily="34" charset="-122"/>
                <a:sym typeface="+mn-ea"/>
              </a:rPr>
              <a:t>+</a:t>
            </a:r>
            <a:r>
              <a:rPr lang="en-US" altLang="el-GR" sz="2000" dirty="0">
                <a:solidFill>
                  <a:schemeClr val="tx2"/>
                </a:solidFill>
                <a:latin typeface="微软雅黑" panose="020B0503020204020204" pitchFamily="34" charset="-122"/>
                <a:ea typeface="微软雅黑" panose="020B0503020204020204" pitchFamily="34" charset="-122"/>
                <a:sym typeface="+mn-ea"/>
              </a:rPr>
              <a:t>f</a:t>
            </a:r>
            <a:r>
              <a:rPr lang="en-US" altLang="zh-CN" sz="2000" baseline="-25000" dirty="0">
                <a:solidFill>
                  <a:schemeClr val="tx2"/>
                </a:solidFill>
                <a:latin typeface="微软雅黑" panose="020B0503020204020204" pitchFamily="34" charset="-122"/>
                <a:ea typeface="微软雅黑" panose="020B0503020204020204" pitchFamily="34" charset="-122"/>
                <a:sym typeface="+mn-ea"/>
              </a:rPr>
              <a:t>c</a:t>
            </a:r>
            <a:r>
              <a:rPr lang="en-US" altLang="zh-CN" sz="2000" dirty="0">
                <a:solidFill>
                  <a:schemeClr val="tx2"/>
                </a:solidFill>
                <a:latin typeface="微软雅黑" panose="020B0503020204020204" pitchFamily="34" charset="-122"/>
                <a:ea typeface="微软雅黑" panose="020B0503020204020204" pitchFamily="34" charset="-122"/>
                <a:sym typeface="+mn-ea"/>
              </a:rPr>
              <a:t>)]</a:t>
            </a:r>
            <a:endParaRPr lang="en-US" altLang="zh-CN" sz="2000" dirty="0">
              <a:solidFill>
                <a:schemeClr val="tx2"/>
              </a:solidFill>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zh-CN" altLang="en-US" sz="2000" dirty="0">
                <a:solidFill>
                  <a:schemeClr val="tx1"/>
                </a:solidFill>
                <a:latin typeface="微软雅黑" panose="020B0503020204020204" pitchFamily="34" charset="-122"/>
                <a:ea typeface="微软雅黑" panose="020B0503020204020204" pitchFamily="34" charset="-122"/>
              </a:rPr>
              <a:t>调幅信号时域表达式                     </a:t>
            </a:r>
            <a:r>
              <a:rPr lang="en-US" altLang="zh-CN" sz="2000" dirty="0">
                <a:latin typeface="微软雅黑" panose="020B0503020204020204" pitchFamily="34" charset="-122"/>
                <a:ea typeface="微软雅黑" panose="020B0503020204020204" pitchFamily="34" charset="-122"/>
                <a:sym typeface="+mn-ea"/>
              </a:rPr>
              <a:t>2ASK</a:t>
            </a:r>
            <a:r>
              <a:rPr lang="zh-CN" altLang="en-US" sz="2000" dirty="0">
                <a:latin typeface="微软雅黑" panose="020B0503020204020204" pitchFamily="34" charset="-122"/>
                <a:ea typeface="微软雅黑" panose="020B0503020204020204" pitchFamily="34" charset="-122"/>
                <a:sym typeface="+mn-ea"/>
              </a:rPr>
              <a:t>信号时域表达式</a:t>
            </a:r>
            <a:endParaRPr lang="zh-CN" altLang="en-US" sz="2000" dirty="0">
              <a:solidFill>
                <a:schemeClr val="tx1"/>
              </a:solidFill>
              <a:latin typeface="微软雅黑" panose="020B0503020204020204" pitchFamily="34" charset="-122"/>
              <a:ea typeface="微软雅黑" panose="020B0503020204020204" pitchFamily="34" charset="-122"/>
            </a:endParaRPr>
          </a:p>
          <a:p>
            <a:pPr>
              <a:lnSpc>
                <a:spcPct val="100000"/>
              </a:lnSpc>
              <a:spcBef>
                <a:spcPts val="0"/>
              </a:spcBef>
              <a:buFont typeface="Arial" panose="020B0604020202020204" pitchFamily="34" charset="0"/>
              <a:buNone/>
            </a:pPr>
            <a:r>
              <a:rPr lang="en-US" altLang="zh-CN" sz="2000" dirty="0">
                <a:solidFill>
                  <a:srgbClr val="0000FF"/>
                </a:solidFill>
                <a:latin typeface="微软雅黑" panose="020B0503020204020204" pitchFamily="34" charset="-122"/>
                <a:ea typeface="微软雅黑" panose="020B0503020204020204" pitchFamily="34" charset="-122"/>
                <a:sym typeface="+mn-ea"/>
              </a:rPr>
              <a:t>s</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m</a:t>
            </a:r>
            <a:r>
              <a:rPr lang="en-US" altLang="zh-CN" sz="2000" dirty="0">
                <a:solidFill>
                  <a:srgbClr val="0000FF"/>
                </a:solidFill>
                <a:latin typeface="微软雅黑" panose="020B0503020204020204" pitchFamily="34" charset="-122"/>
                <a:ea typeface="微软雅黑" panose="020B0503020204020204" pitchFamily="34" charset="-122"/>
                <a:sym typeface="+mn-ea"/>
              </a:rPr>
              <a:t>(t)=m(t)cos</a:t>
            </a:r>
            <a:r>
              <a:rPr lang="el-GR" altLang="en-US" sz="2000" dirty="0">
                <a:solidFill>
                  <a:srgbClr val="0000FF"/>
                </a:solidFill>
                <a:latin typeface="微软雅黑" panose="020B0503020204020204" pitchFamily="34" charset="-122"/>
                <a:ea typeface="微软雅黑" panose="020B0503020204020204" pitchFamily="34" charset="-122"/>
                <a:sym typeface="+mn-ea"/>
              </a:rPr>
              <a:t>ω</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c</a:t>
            </a:r>
            <a:r>
              <a:rPr lang="en-US" altLang="zh-CN" sz="2000" dirty="0">
                <a:solidFill>
                  <a:srgbClr val="0000FF"/>
                </a:solidFill>
                <a:latin typeface="微软雅黑" panose="020B0503020204020204" pitchFamily="34" charset="-122"/>
                <a:ea typeface="微软雅黑" panose="020B0503020204020204" pitchFamily="34" charset="-122"/>
                <a:sym typeface="+mn-ea"/>
              </a:rPr>
              <a:t>t </a:t>
            </a:r>
            <a:r>
              <a:rPr lang="zh-CN" altLang="en-US" sz="2000" dirty="0">
                <a:solidFill>
                  <a:schemeClr val="tx1"/>
                </a:solidFill>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调幅信号时域表达式                     </a:t>
            </a:r>
            <a:r>
              <a:rPr lang="en-US" altLang="zh-CN" sz="2000" dirty="0">
                <a:latin typeface="微软雅黑" panose="020B0503020204020204" pitchFamily="34" charset="-122"/>
                <a:ea typeface="微软雅黑" panose="020B0503020204020204" pitchFamily="34" charset="-122"/>
                <a:sym typeface="+mn-ea"/>
              </a:rPr>
              <a:t>2ASK</a:t>
            </a:r>
            <a:r>
              <a:rPr lang="zh-CN" altLang="en-US" sz="2000" dirty="0">
                <a:latin typeface="微软雅黑" panose="020B0503020204020204" pitchFamily="34" charset="-122"/>
                <a:ea typeface="微软雅黑" panose="020B0503020204020204" pitchFamily="34" charset="-122"/>
                <a:sym typeface="+mn-ea"/>
              </a:rPr>
              <a:t>信号时域表达式</a:t>
            </a:r>
            <a:endParaRPr lang="zh-CN" altLang="en-US" sz="2000" dirty="0">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en-US" altLang="zh-CN" sz="2000" dirty="0">
                <a:solidFill>
                  <a:srgbClr val="0000FF"/>
                </a:solidFill>
                <a:latin typeface="微软雅黑" panose="020B0503020204020204" pitchFamily="34" charset="-122"/>
                <a:ea typeface="微软雅黑" panose="020B0503020204020204" pitchFamily="34" charset="-122"/>
                <a:sym typeface="+mn-ea"/>
              </a:rPr>
              <a:t>S</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m</a:t>
            </a:r>
            <a:r>
              <a:rPr lang="en-US" altLang="zh-CN" sz="2000" dirty="0">
                <a:solidFill>
                  <a:srgbClr val="0000FF"/>
                </a:solidFill>
                <a:latin typeface="微软雅黑" panose="020B0503020204020204" pitchFamily="34" charset="-122"/>
                <a:ea typeface="微软雅黑" panose="020B0503020204020204" pitchFamily="34" charset="-122"/>
                <a:sym typeface="+mn-ea"/>
              </a:rPr>
              <a:t>(ω)=1/2[M(ω-ω</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c</a:t>
            </a:r>
            <a:r>
              <a:rPr lang="en-US" altLang="zh-CN" sz="2000" dirty="0">
                <a:solidFill>
                  <a:srgbClr val="0000FF"/>
                </a:solidFill>
                <a:latin typeface="微软雅黑" panose="020B0503020204020204" pitchFamily="34" charset="-122"/>
                <a:ea typeface="微软雅黑" panose="020B0503020204020204" pitchFamily="34" charset="-122"/>
                <a:sym typeface="+mn-ea"/>
              </a:rPr>
              <a:t>)+M(ω+ω</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c</a:t>
            </a:r>
            <a:r>
              <a:rPr lang="en-US" altLang="zh-CN" sz="2000" dirty="0">
                <a:solidFill>
                  <a:srgbClr val="0000FF"/>
                </a:solidFill>
                <a:latin typeface="微软雅黑" panose="020B0503020204020204" pitchFamily="34" charset="-122"/>
                <a:ea typeface="微软雅黑" panose="020B0503020204020204" pitchFamily="34" charset="-122"/>
                <a:sym typeface="+mn-ea"/>
              </a:rPr>
              <a:t>)]</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104450" name="Rectangle 2"/>
          <p:cNvSpPr>
            <a:spLocks noGrp="1"/>
          </p:cNvSpPr>
          <p:nvPr>
            <p:ph type="title"/>
          </p:nvPr>
        </p:nvSpPr>
        <p:spPr>
          <a:xfrm>
            <a:off x="1404938" y="611188"/>
            <a:ext cx="5688012"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4. 2ASK</a:t>
            </a:r>
            <a:r>
              <a:rPr lang="zh-CN" altLang="en-US" sz="2800" dirty="0">
                <a:latin typeface="微软雅黑" panose="020B0503020204020204" pitchFamily="34" charset="-122"/>
                <a:ea typeface="微软雅黑" panose="020B0503020204020204" pitchFamily="34" charset="-122"/>
              </a:rPr>
              <a:t>信号的功率谱的</a:t>
            </a:r>
            <a:r>
              <a:rPr lang="zh-CN" altLang="en-US" sz="2800" dirty="0">
                <a:latin typeface="微软雅黑" panose="020B0503020204020204" pitchFamily="34" charset="-122"/>
                <a:ea typeface="微软雅黑" panose="020B0503020204020204" pitchFamily="34" charset="-122"/>
                <a:sym typeface="+mn-ea"/>
              </a:rPr>
              <a:t>间接求法</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04451" name="Rectangle 5"/>
          <p:cNvSpPr/>
          <p:nvPr/>
        </p:nvSpPr>
        <p:spPr>
          <a:xfrm>
            <a:off x="3973513" y="6135688"/>
            <a:ext cx="309562" cy="422275"/>
          </a:xfrm>
          <a:prstGeom prst="rect">
            <a:avLst/>
          </a:prstGeom>
          <a:noFill/>
          <a:ln w="9525">
            <a:noFill/>
          </a:ln>
        </p:spPr>
        <p:txBody>
          <a:bodyPr wrap="none">
            <a:spAutoFit/>
          </a:bodyPr>
          <a:p>
            <a:pPr algn="ctr">
              <a:buFont typeface="Arial" panose="020B0604020202020204" pitchFamily="34" charset="0"/>
              <a:buNone/>
            </a:pPr>
            <a:endParaRPr lang="zh-CN" altLang="en-US" sz="2000" b="1" dirty="0">
              <a:solidFill>
                <a:schemeClr val="tx2"/>
              </a:solidFill>
              <a:latin typeface="Comic Sans MS" panose="030F0702030302020204" pitchFamily="66" charset="0"/>
              <a:ea typeface="黑体" panose="02010609060101010101" pitchFamily="2" charset="-122"/>
            </a:endParaRPr>
          </a:p>
        </p:txBody>
      </p:sp>
      <p:graphicFrame>
        <p:nvGraphicFramePr>
          <p:cNvPr id="2" name="对象 1">
            <a:hlinkClick r:id="" action="ppaction://ole?verb="/>
          </p:cNvPr>
          <p:cNvGraphicFramePr>
            <a:graphicFrameLocks noChangeAspect="1"/>
          </p:cNvGraphicFramePr>
          <p:nvPr/>
        </p:nvGraphicFramePr>
        <p:xfrm>
          <a:off x="6140450" y="2718435"/>
          <a:ext cx="2863215" cy="663575"/>
        </p:xfrm>
        <a:graphic>
          <a:graphicData uri="http://schemas.openxmlformats.org/presentationml/2006/ole">
            <mc:AlternateContent xmlns:mc="http://schemas.openxmlformats.org/markup-compatibility/2006">
              <mc:Choice xmlns:v="urn:schemas-microsoft-com:vml" Requires="v">
                <p:oleObj spid="_x0000_s1025" name="" r:id="rId1" imgW="2209800" imgH="508000" progId="Equation.KSEE3">
                  <p:embed/>
                </p:oleObj>
              </mc:Choice>
              <mc:Fallback>
                <p:oleObj name="" r:id="rId1" imgW="2209800" imgH="508000" progId="Equation.KSEE3">
                  <p:embed/>
                  <p:pic>
                    <p:nvPicPr>
                      <p:cNvPr id="0" name="图片 1024"/>
                      <p:cNvPicPr/>
                      <p:nvPr/>
                    </p:nvPicPr>
                    <p:blipFill>
                      <a:blip r:embed="rId2"/>
                      <a:stretch>
                        <a:fillRect/>
                      </a:stretch>
                    </p:blipFill>
                    <p:spPr>
                      <a:xfrm>
                        <a:off x="6140450" y="2718435"/>
                        <a:ext cx="2863215" cy="663575"/>
                      </a:xfrm>
                      <a:prstGeom prst="rect">
                        <a:avLst/>
                      </a:prstGeom>
                      <a:solidFill>
                        <a:schemeClr val="tx2">
                          <a:lumMod val="40000"/>
                          <a:lumOff val="60000"/>
                        </a:schemeClr>
                      </a:solidFill>
                    </p:spPr>
                  </p:pic>
                </p:oleObj>
              </mc:Fallback>
            </mc:AlternateContent>
          </a:graphicData>
        </a:graphic>
      </p:graphicFrame>
      <p:graphicFrame>
        <p:nvGraphicFramePr>
          <p:cNvPr id="31746" name="Object 3"/>
          <p:cNvGraphicFramePr>
            <a:graphicFrameLocks noGrp="1"/>
          </p:cNvGraphicFramePr>
          <p:nvPr/>
        </p:nvGraphicFramePr>
        <p:xfrm>
          <a:off x="6982460" y="1708785"/>
          <a:ext cx="2021205" cy="488950"/>
        </p:xfrm>
        <a:graphic>
          <a:graphicData uri="http://schemas.openxmlformats.org/presentationml/2006/ole">
            <mc:AlternateContent xmlns:mc="http://schemas.openxmlformats.org/markup-compatibility/2006">
              <mc:Choice xmlns:v="urn:schemas-microsoft-com:vml" Requires="v">
                <p:oleObj spid="_x0000_s3103" name="" r:id="rId3" imgW="1244600" imgH="444500" progId="Equation.3">
                  <p:embed/>
                </p:oleObj>
              </mc:Choice>
              <mc:Fallback>
                <p:oleObj name="" r:id="rId3" imgW="1244600" imgH="444500" progId="Equation.3">
                  <p:embed/>
                  <p:pic>
                    <p:nvPicPr>
                      <p:cNvPr id="0" name="图片 3102"/>
                      <p:cNvPicPr/>
                      <p:nvPr/>
                    </p:nvPicPr>
                    <p:blipFill>
                      <a:blip r:embed="rId4"/>
                      <a:stretch>
                        <a:fillRect/>
                      </a:stretch>
                    </p:blipFill>
                    <p:spPr>
                      <a:xfrm>
                        <a:off x="6982460" y="1708785"/>
                        <a:ext cx="2021205" cy="488950"/>
                      </a:xfrm>
                      <a:prstGeom prst="rect">
                        <a:avLst/>
                      </a:prstGeom>
                      <a:gradFill>
                        <a:gsLst>
                          <a:gs pos="0">
                            <a:srgbClr val="9EE256"/>
                          </a:gs>
                          <a:gs pos="100000">
                            <a:srgbClr val="52762D"/>
                          </a:gs>
                        </a:gsLst>
                        <a:lin ang="5400000" scaled="0"/>
                      </a:gradFill>
                      <a:ln w="38100">
                        <a:miter/>
                      </a:ln>
                    </p:spPr>
                  </p:pic>
                </p:oleObj>
              </mc:Fallback>
            </mc:AlternateContent>
          </a:graphicData>
        </a:graphic>
      </p:graphicFrame>
      <p:graphicFrame>
        <p:nvGraphicFramePr>
          <p:cNvPr id="9219" name="内容占位符 20483"/>
          <p:cNvGraphicFramePr>
            <a:graphicFrameLocks noGrp="1"/>
          </p:cNvGraphicFramePr>
          <p:nvPr/>
        </p:nvGraphicFramePr>
        <p:xfrm>
          <a:off x="549910" y="5814060"/>
          <a:ext cx="7790815" cy="852805"/>
        </p:xfrm>
        <a:graphic>
          <a:graphicData uri="http://schemas.openxmlformats.org/presentationml/2006/ole">
            <mc:AlternateContent xmlns:mc="http://schemas.openxmlformats.org/markup-compatibility/2006">
              <mc:Choice xmlns:v="urn:schemas-microsoft-com:vml" Requires="v">
                <p:oleObj spid="_x0000_s3087" name="" r:id="rId5" imgW="4965700" imgH="558800" progId="Equation.DSMT4">
                  <p:embed/>
                </p:oleObj>
              </mc:Choice>
              <mc:Fallback>
                <p:oleObj name="" r:id="rId5" imgW="4965700" imgH="558800" progId="Equation.DSMT4">
                  <p:embed/>
                  <p:pic>
                    <p:nvPicPr>
                      <p:cNvPr id="0" name="图片 3086"/>
                      <p:cNvPicPr/>
                      <p:nvPr/>
                    </p:nvPicPr>
                    <p:blipFill>
                      <a:blip r:embed="rId6"/>
                      <a:stretch>
                        <a:fillRect/>
                      </a:stretch>
                    </p:blipFill>
                    <p:spPr>
                      <a:xfrm>
                        <a:off x="549910" y="5814060"/>
                        <a:ext cx="7790815" cy="852805"/>
                      </a:xfrm>
                      <a:prstGeom prst="rect">
                        <a:avLst/>
                      </a:prstGeom>
                      <a:gradFill>
                        <a:gsLst>
                          <a:gs pos="0">
                            <a:srgbClr val="9EE256"/>
                          </a:gs>
                          <a:gs pos="100000">
                            <a:srgbClr val="52762D"/>
                          </a:gs>
                        </a:gsLst>
                        <a:lin ang="5400000" scaled="0"/>
                      </a:gradFill>
                      <a:ln w="38100">
                        <a:miter/>
                      </a:ln>
                    </p:spPr>
                  </p:pic>
                </p:oleObj>
              </mc:Fallback>
            </mc:AlternateContent>
          </a:graphicData>
        </a:graphic>
      </p:graphicFrame>
      <p:graphicFrame>
        <p:nvGraphicFramePr>
          <p:cNvPr id="7170" name="内容占位符 18435"/>
          <p:cNvGraphicFramePr>
            <a:graphicFrameLocks noGrp="1"/>
          </p:cNvGraphicFramePr>
          <p:nvPr/>
        </p:nvGraphicFramePr>
        <p:xfrm>
          <a:off x="4600575" y="5234305"/>
          <a:ext cx="3592195" cy="495300"/>
        </p:xfrm>
        <a:graphic>
          <a:graphicData uri="http://schemas.openxmlformats.org/presentationml/2006/ole">
            <mc:AlternateContent xmlns:mc="http://schemas.openxmlformats.org/markup-compatibility/2006">
              <mc:Choice xmlns:v="urn:schemas-microsoft-com:vml" Requires="v">
                <p:oleObj spid="_x0000_s3083" name="" r:id="rId7" imgW="2310130" imgH="393700" progId="Equation.DSMT4">
                  <p:embed/>
                </p:oleObj>
              </mc:Choice>
              <mc:Fallback>
                <p:oleObj name="" r:id="rId7" imgW="2310130" imgH="393700" progId="Equation.DSMT4">
                  <p:embed/>
                  <p:pic>
                    <p:nvPicPr>
                      <p:cNvPr id="0" name="图片 3082"/>
                      <p:cNvPicPr/>
                      <p:nvPr/>
                    </p:nvPicPr>
                    <p:blipFill>
                      <a:blip r:embed="rId8"/>
                      <a:stretch>
                        <a:fillRect/>
                      </a:stretch>
                    </p:blipFill>
                    <p:spPr>
                      <a:xfrm>
                        <a:off x="4600575" y="5234305"/>
                        <a:ext cx="3592195" cy="495300"/>
                      </a:xfrm>
                      <a:prstGeom prst="rect">
                        <a:avLst/>
                      </a:prstGeom>
                      <a:solidFill>
                        <a:schemeClr val="tx2">
                          <a:lumMod val="40000"/>
                          <a:lumOff val="60000"/>
                        </a:schemeClr>
                      </a:solidFill>
                      <a:ln w="38100">
                        <a:miter/>
                      </a:ln>
                    </p:spPr>
                  </p:pic>
                </p:oleObj>
              </mc:Fallback>
            </mc:AlternateContent>
          </a:graphicData>
        </a:graphic>
      </p:graphicFrame>
      <p:graphicFrame>
        <p:nvGraphicFramePr>
          <p:cNvPr id="3" name="Object 3"/>
          <p:cNvGraphicFramePr>
            <a:graphicFrameLocks noGrp="1"/>
          </p:cNvGraphicFramePr>
          <p:nvPr/>
        </p:nvGraphicFramePr>
        <p:xfrm>
          <a:off x="4283075" y="4531995"/>
          <a:ext cx="2304415" cy="321310"/>
        </p:xfrm>
        <a:graphic>
          <a:graphicData uri="http://schemas.openxmlformats.org/presentationml/2006/ole">
            <mc:AlternateContent xmlns:mc="http://schemas.openxmlformats.org/markup-compatibility/2006">
              <mc:Choice xmlns:v="urn:schemas-microsoft-com:vml" Requires="v">
                <p:oleObj spid="_x0000_s4" name="" r:id="rId9" imgW="1371600" imgH="228600" progId="Equation.3">
                  <p:embed/>
                </p:oleObj>
              </mc:Choice>
              <mc:Fallback>
                <p:oleObj name="" r:id="rId9" imgW="1371600" imgH="228600" progId="Equation.3">
                  <p:embed/>
                  <p:pic>
                    <p:nvPicPr>
                      <p:cNvPr id="0" name="图片 3102"/>
                      <p:cNvPicPr/>
                      <p:nvPr/>
                    </p:nvPicPr>
                    <p:blipFill>
                      <a:blip r:embed="rId10"/>
                      <a:stretch>
                        <a:fillRect/>
                      </a:stretch>
                    </p:blipFill>
                    <p:spPr>
                      <a:xfrm>
                        <a:off x="4283075" y="4531995"/>
                        <a:ext cx="2304415" cy="321310"/>
                      </a:xfrm>
                      <a:prstGeom prst="rect">
                        <a:avLst/>
                      </a:prstGeom>
                      <a:solidFill>
                        <a:schemeClr val="tx2">
                          <a:lumMod val="40000"/>
                          <a:lumOff val="60000"/>
                        </a:schemeClr>
                      </a:solidFill>
                      <a:ln w="38100">
                        <a:miter/>
                      </a:ln>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7115493" y="2235518"/>
          <a:ext cx="1755775" cy="445770"/>
        </p:xfrm>
        <a:graphic>
          <a:graphicData uri="http://schemas.openxmlformats.org/presentationml/2006/ole">
            <mc:AlternateContent xmlns:mc="http://schemas.openxmlformats.org/markup-compatibility/2006">
              <mc:Choice xmlns:v="urn:schemas-microsoft-com:vml" Requires="v">
                <p:oleObj spid="_x0000_s6" name="" r:id="rId11" imgW="1168400" imgH="482600" progId="Equation.KSEE3">
                  <p:embed/>
                </p:oleObj>
              </mc:Choice>
              <mc:Fallback>
                <p:oleObj name="" r:id="rId11" imgW="1168400" imgH="482600" progId="Equation.KSEE3">
                  <p:embed/>
                  <p:pic>
                    <p:nvPicPr>
                      <p:cNvPr id="0" name="图片 1024"/>
                      <p:cNvPicPr/>
                      <p:nvPr/>
                    </p:nvPicPr>
                    <p:blipFill>
                      <a:blip r:embed="rId12"/>
                      <a:stretch>
                        <a:fillRect/>
                      </a:stretch>
                    </p:blipFill>
                    <p:spPr>
                      <a:xfrm>
                        <a:off x="7115493" y="2235518"/>
                        <a:ext cx="1755775" cy="445770"/>
                      </a:xfrm>
                      <a:prstGeom prst="rect">
                        <a:avLst/>
                      </a:prstGeom>
                      <a:gradFill>
                        <a:gsLst>
                          <a:gs pos="0">
                            <a:srgbClr val="9EE256"/>
                          </a:gs>
                          <a:gs pos="100000">
                            <a:srgbClr val="52762D"/>
                          </a:gs>
                        </a:gsLst>
                        <a:lin ang="5400000" scaled="0"/>
                      </a:gradFill>
                    </p:spPr>
                  </p:pic>
                </p:oleObj>
              </mc:Fallback>
            </mc:AlternateContent>
          </a:graphicData>
        </a:graphic>
      </p:graphicFrame>
      <p:sp>
        <p:nvSpPr>
          <p:cNvPr id="9" name="圆角矩形标注 8"/>
          <p:cNvSpPr/>
          <p:nvPr/>
        </p:nvSpPr>
        <p:spPr>
          <a:xfrm>
            <a:off x="7093585" y="10795"/>
            <a:ext cx="1910080" cy="991870"/>
          </a:xfrm>
          <a:prstGeom prst="wedgeRoundRectCallout">
            <a:avLst>
              <a:gd name="adj1" fmla="val -53125"/>
              <a:gd name="adj2" fmla="val 636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a:solidFill>
                  <a:schemeClr val="tx2"/>
                </a:solidFill>
                <a:latin typeface="微软雅黑" panose="020B0503020204020204" pitchFamily="34" charset="-122"/>
                <a:ea typeface="微软雅黑" panose="020B0503020204020204" pitchFamily="34" charset="-122"/>
              </a:rPr>
              <a:t>由具体的基带信号得到具体的功率谱函数</a:t>
            </a:r>
            <a:endParaRPr lang="zh-CN" altLang="en-US" sz="200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2" name="Rectangle 10"/>
          <p:cNvSpPr/>
          <p:nvPr/>
        </p:nvSpPr>
        <p:spPr>
          <a:xfrm>
            <a:off x="294640" y="1427480"/>
            <a:ext cx="8300720" cy="4092575"/>
          </a:xfrm>
          <a:prstGeom prst="rect">
            <a:avLst/>
          </a:prstGeom>
          <a:noFill/>
          <a:ln w="9525">
            <a:noFill/>
          </a:ln>
        </p:spPr>
        <p:txBody>
          <a:bodyPr wrap="square">
            <a:spAutoFit/>
          </a:bodyPr>
          <a:p>
            <a:pPr>
              <a:lnSpc>
                <a:spcPct val="100000"/>
              </a:lnSpc>
              <a:spcBef>
                <a:spcPts val="0"/>
              </a:spcBef>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rPr>
              <a:t>2ASK</a:t>
            </a:r>
            <a:r>
              <a:rPr lang="zh-CN" altLang="en-US" sz="2000" dirty="0">
                <a:solidFill>
                  <a:schemeClr val="tx1"/>
                </a:solidFill>
                <a:latin typeface="微软雅黑" panose="020B0503020204020204" pitchFamily="34" charset="-122"/>
                <a:ea typeface="微软雅黑" panose="020B0503020204020204" pitchFamily="34" charset="-122"/>
              </a:rPr>
              <a:t>是</a:t>
            </a:r>
            <a:r>
              <a:rPr lang="en-US" altLang="zh-CN" sz="2000" dirty="0">
                <a:solidFill>
                  <a:schemeClr val="tx1"/>
                </a:solidFill>
                <a:latin typeface="微软雅黑" panose="020B0503020204020204" pitchFamily="34" charset="-122"/>
                <a:ea typeface="微软雅黑" panose="020B0503020204020204" pitchFamily="34" charset="-122"/>
              </a:rPr>
              <a:t>AM</a:t>
            </a:r>
            <a:r>
              <a:rPr lang="zh-CN" altLang="en-US" sz="2000" dirty="0">
                <a:solidFill>
                  <a:schemeClr val="tx1"/>
                </a:solidFill>
                <a:latin typeface="微软雅黑" panose="020B0503020204020204" pitchFamily="34" charset="-122"/>
                <a:ea typeface="微软雅黑" panose="020B0503020204020204" pitchFamily="34" charset="-122"/>
              </a:rPr>
              <a:t>的一种特例，那么可以依据调幅的结论推导</a:t>
            </a:r>
            <a:r>
              <a:rPr lang="zh-CN" altLang="en-US" sz="2000" dirty="0">
                <a:latin typeface="微软雅黑" panose="020B0503020204020204" pitchFamily="34" charset="-122"/>
                <a:ea typeface="微软雅黑" panose="020B0503020204020204" pitchFamily="34" charset="-122"/>
                <a:sym typeface="+mn-ea"/>
              </a:rPr>
              <a:t>而</a:t>
            </a:r>
            <a:r>
              <a:rPr lang="zh-CN" altLang="en-US" sz="2000" dirty="0">
                <a:solidFill>
                  <a:schemeClr val="tx1"/>
                </a:solidFill>
                <a:latin typeface="微软雅黑" panose="020B0503020204020204" pitchFamily="34" charset="-122"/>
                <a:ea typeface="微软雅黑" panose="020B0503020204020204" pitchFamily="34" charset="-122"/>
              </a:rPr>
              <a:t>得</a:t>
            </a:r>
            <a:endParaRPr lang="zh-CN" altLang="en-US" sz="2000" dirty="0">
              <a:solidFill>
                <a:schemeClr val="tx1"/>
              </a:solidFill>
              <a:latin typeface="微软雅黑" panose="020B0503020204020204" pitchFamily="34" charset="-122"/>
              <a:ea typeface="微软雅黑" panose="020B0503020204020204" pitchFamily="34" charset="-122"/>
            </a:endParaRPr>
          </a:p>
          <a:p>
            <a:pPr>
              <a:lnSpc>
                <a:spcPct val="100000"/>
              </a:lnSpc>
              <a:spcBef>
                <a:spcPts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基带信号时域表达式                    基带信号时域表达式</a:t>
            </a:r>
            <a:endParaRPr lang="zh-CN" altLang="en-US" sz="2000" b="1" dirty="0">
              <a:solidFill>
                <a:srgbClr val="0000FF"/>
              </a:solidFill>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en-US" altLang="zh-CN" sz="2000" dirty="0">
                <a:solidFill>
                  <a:srgbClr val="0000FF"/>
                </a:solidFill>
                <a:latin typeface="微软雅黑" panose="020B0503020204020204" pitchFamily="34" charset="-122"/>
                <a:ea typeface="微软雅黑" panose="020B0503020204020204" pitchFamily="34" charset="-122"/>
                <a:sym typeface="+mn-ea"/>
              </a:rPr>
              <a:t>m(t)</a:t>
            </a:r>
            <a:r>
              <a:rPr lang="zh-CN" altLang="en-US" sz="2000" dirty="0">
                <a:solidFill>
                  <a:srgbClr val="0000FF"/>
                </a:solidFill>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                                         </a:t>
            </a:r>
            <a:r>
              <a:rPr lang="zh-CN" altLang="en-US" sz="2000" dirty="0">
                <a:solidFill>
                  <a:schemeClr val="tx2"/>
                </a:solidFill>
                <a:latin typeface="微软雅黑" panose="020B0503020204020204" pitchFamily="34" charset="-122"/>
                <a:ea typeface="微软雅黑" panose="020B0503020204020204" pitchFamily="34" charset="-122"/>
                <a:sym typeface="+mn-ea"/>
              </a:rPr>
              <a:t>（单极性归零信号）</a:t>
            </a:r>
            <a:endParaRPr lang="zh-CN" altLang="en-US" sz="2000" dirty="0">
              <a:solidFill>
                <a:schemeClr val="tx1"/>
              </a:solidFill>
              <a:latin typeface="微软雅黑" panose="020B0503020204020204" pitchFamily="34" charset="-122"/>
              <a:ea typeface="微软雅黑" panose="020B0503020204020204" pitchFamily="34" charset="-122"/>
            </a:endParaRPr>
          </a:p>
          <a:p>
            <a:pPr>
              <a:lnSpc>
                <a:spcPct val="100000"/>
              </a:lnSpc>
              <a:spcBef>
                <a:spcPts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基带信号频域表达式                    基带信号频域表达式   </a:t>
            </a:r>
            <a:endParaRPr lang="zh-CN" altLang="en-US" sz="2000" dirty="0">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en-US" altLang="zh-CN" sz="2000" dirty="0">
                <a:solidFill>
                  <a:srgbClr val="0000FF"/>
                </a:solidFill>
                <a:latin typeface="微软雅黑" panose="020B0503020204020204" pitchFamily="34" charset="-122"/>
                <a:ea typeface="微软雅黑" panose="020B0503020204020204" pitchFamily="34" charset="-122"/>
                <a:sym typeface="+mn-ea"/>
              </a:rPr>
              <a:t>M(ω)</a:t>
            </a:r>
            <a:r>
              <a:rPr lang="zh-CN" altLang="en-US" sz="2000" dirty="0">
                <a:solidFill>
                  <a:srgbClr val="0000FF"/>
                </a:solidFill>
                <a:latin typeface="微软雅黑" panose="020B0503020204020204" pitchFamily="34" charset="-122"/>
                <a:ea typeface="微软雅黑" panose="020B0503020204020204" pitchFamily="34" charset="-122"/>
                <a:sym typeface="+mn-ea"/>
              </a:rPr>
              <a:t> </a:t>
            </a:r>
            <a:endParaRPr lang="zh-CN" altLang="en-US" sz="2000" dirty="0">
              <a:solidFill>
                <a:srgbClr val="0000FF"/>
              </a:solidFill>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载波时域表达式                           载波时域表达式</a:t>
            </a:r>
            <a:endParaRPr lang="zh-CN" altLang="en-US" sz="2000" dirty="0">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en-US" altLang="zh-CN" sz="2000" dirty="0">
                <a:solidFill>
                  <a:srgbClr val="0000FF"/>
                </a:solidFill>
                <a:latin typeface="微软雅黑" panose="020B0503020204020204" pitchFamily="34" charset="-122"/>
                <a:ea typeface="微软雅黑" panose="020B0503020204020204" pitchFamily="34" charset="-122"/>
                <a:sym typeface="+mn-ea"/>
              </a:rPr>
              <a:t>cos</a:t>
            </a:r>
            <a:r>
              <a:rPr lang="el-GR" altLang="en-US" sz="2000" dirty="0">
                <a:solidFill>
                  <a:srgbClr val="0000FF"/>
                </a:solidFill>
                <a:latin typeface="微软雅黑" panose="020B0503020204020204" pitchFamily="34" charset="-122"/>
                <a:ea typeface="微软雅黑" panose="020B0503020204020204" pitchFamily="34" charset="-122"/>
                <a:sym typeface="+mn-ea"/>
              </a:rPr>
              <a:t>ω</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c</a:t>
            </a:r>
            <a:r>
              <a:rPr lang="en-US" altLang="zh-CN" sz="2000" dirty="0">
                <a:solidFill>
                  <a:srgbClr val="0000FF"/>
                </a:solidFill>
                <a:latin typeface="微软雅黑" panose="020B0503020204020204" pitchFamily="34" charset="-122"/>
                <a:ea typeface="微软雅黑" panose="020B0503020204020204" pitchFamily="34" charset="-122"/>
                <a:sym typeface="+mn-ea"/>
              </a:rPr>
              <a:t>t   </a:t>
            </a:r>
            <a:r>
              <a:rPr lang="en-US" altLang="zh-CN" sz="2000" dirty="0">
                <a:latin typeface="微软雅黑" panose="020B0503020204020204" pitchFamily="34" charset="-122"/>
                <a:ea typeface="微软雅黑" panose="020B0503020204020204" pitchFamily="34" charset="-122"/>
                <a:sym typeface="+mn-ea"/>
              </a:rPr>
              <a:t>                                     </a:t>
            </a:r>
            <a:r>
              <a:rPr lang="en-US" altLang="zh-CN" sz="2000" dirty="0">
                <a:solidFill>
                  <a:schemeClr val="tx2"/>
                </a:solidFill>
                <a:latin typeface="微软雅黑" panose="020B0503020204020204" pitchFamily="34" charset="-122"/>
                <a:ea typeface="微软雅黑" panose="020B0503020204020204" pitchFamily="34" charset="-122"/>
                <a:sym typeface="+mn-ea"/>
              </a:rPr>
              <a:t>cos</a:t>
            </a:r>
            <a:r>
              <a:rPr lang="en-US" altLang="el-GR" sz="2000" dirty="0">
                <a:solidFill>
                  <a:schemeClr val="tx2"/>
                </a:solidFill>
                <a:latin typeface="微软雅黑" panose="020B0503020204020204" pitchFamily="34" charset="-122"/>
                <a:ea typeface="微软雅黑" panose="020B0503020204020204" pitchFamily="34" charset="-122"/>
                <a:sym typeface="+mn-ea"/>
              </a:rPr>
              <a:t>2</a:t>
            </a:r>
            <a:r>
              <a:rPr lang="el-GR" altLang="en-US" sz="2000" dirty="0">
                <a:solidFill>
                  <a:schemeClr val="tx2"/>
                </a:solidFill>
                <a:latin typeface="微软雅黑" panose="020B0503020204020204" pitchFamily="34" charset="-122"/>
                <a:ea typeface="微软雅黑" panose="020B0503020204020204" pitchFamily="34" charset="-122"/>
                <a:sym typeface="+mn-ea"/>
              </a:rPr>
              <a:t>π</a:t>
            </a:r>
            <a:r>
              <a:rPr lang="en-US" altLang="el-GR" sz="2000" dirty="0">
                <a:solidFill>
                  <a:schemeClr val="tx2"/>
                </a:solidFill>
                <a:latin typeface="微软雅黑" panose="020B0503020204020204" pitchFamily="34" charset="-122"/>
                <a:ea typeface="微软雅黑" panose="020B0503020204020204" pitchFamily="34" charset="-122"/>
                <a:sym typeface="+mn-ea"/>
              </a:rPr>
              <a:t>f</a:t>
            </a:r>
            <a:r>
              <a:rPr lang="en-US" altLang="zh-CN" sz="2000" baseline="-25000" dirty="0">
                <a:solidFill>
                  <a:schemeClr val="tx2"/>
                </a:solidFill>
                <a:latin typeface="微软雅黑" panose="020B0503020204020204" pitchFamily="34" charset="-122"/>
                <a:ea typeface="微软雅黑" panose="020B0503020204020204" pitchFamily="34" charset="-122"/>
                <a:sym typeface="+mn-ea"/>
              </a:rPr>
              <a:t>c</a:t>
            </a:r>
            <a:r>
              <a:rPr lang="en-US" altLang="zh-CN" sz="2000" dirty="0">
                <a:solidFill>
                  <a:schemeClr val="tx2"/>
                </a:solidFill>
                <a:latin typeface="微软雅黑" panose="020B0503020204020204" pitchFamily="34" charset="-122"/>
                <a:ea typeface="微软雅黑" panose="020B0503020204020204" pitchFamily="34" charset="-122"/>
                <a:sym typeface="+mn-ea"/>
              </a:rPr>
              <a:t>t</a:t>
            </a:r>
            <a:endParaRPr lang="en-US" altLang="zh-CN" sz="2000" dirty="0">
              <a:solidFill>
                <a:schemeClr val="tx2"/>
              </a:solidFill>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载波频域表达式                           载波频域表达式</a:t>
            </a:r>
            <a:endParaRPr lang="zh-CN" altLang="en-US" sz="2000" dirty="0">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el-GR" altLang="en-US" sz="2000" dirty="0">
                <a:solidFill>
                  <a:srgbClr val="0000FF"/>
                </a:solidFill>
                <a:latin typeface="微软雅黑" panose="020B0503020204020204" pitchFamily="34" charset="-122"/>
                <a:ea typeface="微软雅黑" panose="020B0503020204020204" pitchFamily="34" charset="-122"/>
                <a:sym typeface="+mn-ea"/>
              </a:rPr>
              <a:t>π</a:t>
            </a:r>
            <a:r>
              <a:rPr lang="en-US" altLang="zh-CN" sz="2000" dirty="0">
                <a:solidFill>
                  <a:srgbClr val="0000FF"/>
                </a:solidFill>
                <a:latin typeface="微软雅黑" panose="020B0503020204020204" pitchFamily="34" charset="-122"/>
                <a:ea typeface="微软雅黑" panose="020B0503020204020204" pitchFamily="34" charset="-122"/>
                <a:sym typeface="+mn-ea"/>
              </a:rPr>
              <a:t>[</a:t>
            </a:r>
            <a:r>
              <a:rPr lang="el-GR" altLang="en-US" sz="2000" dirty="0">
                <a:solidFill>
                  <a:srgbClr val="0000FF"/>
                </a:solidFill>
                <a:latin typeface="微软雅黑" panose="020B0503020204020204" pitchFamily="34" charset="-122"/>
                <a:ea typeface="微软雅黑" panose="020B0503020204020204" pitchFamily="34" charset="-122"/>
                <a:sym typeface="+mn-ea"/>
              </a:rPr>
              <a:t>δ</a:t>
            </a:r>
            <a:r>
              <a:rPr lang="en-US" altLang="zh-CN" sz="2000" dirty="0">
                <a:solidFill>
                  <a:srgbClr val="0000FF"/>
                </a:solidFill>
                <a:latin typeface="微软雅黑" panose="020B0503020204020204" pitchFamily="34" charset="-122"/>
                <a:ea typeface="微软雅黑" panose="020B0503020204020204" pitchFamily="34" charset="-122"/>
                <a:sym typeface="+mn-ea"/>
              </a:rPr>
              <a:t>(</a:t>
            </a:r>
            <a:r>
              <a:rPr lang="el-GR" altLang="en-US" sz="2000" dirty="0">
                <a:solidFill>
                  <a:srgbClr val="0000FF"/>
                </a:solidFill>
                <a:latin typeface="微软雅黑" panose="020B0503020204020204" pitchFamily="34" charset="-122"/>
                <a:ea typeface="微软雅黑" panose="020B0503020204020204" pitchFamily="34" charset="-122"/>
                <a:sym typeface="+mn-ea"/>
              </a:rPr>
              <a:t>ω</a:t>
            </a:r>
            <a:r>
              <a:rPr lang="en-US" altLang="zh-CN" sz="2000" dirty="0">
                <a:solidFill>
                  <a:srgbClr val="0000FF"/>
                </a:solidFill>
                <a:latin typeface="微软雅黑" panose="020B0503020204020204" pitchFamily="34" charset="-122"/>
                <a:ea typeface="微软雅黑" panose="020B0503020204020204" pitchFamily="34" charset="-122"/>
                <a:sym typeface="+mn-ea"/>
              </a:rPr>
              <a:t>-</a:t>
            </a:r>
            <a:r>
              <a:rPr lang="el-GR" altLang="en-US" sz="2000" dirty="0">
                <a:solidFill>
                  <a:srgbClr val="0000FF"/>
                </a:solidFill>
                <a:latin typeface="微软雅黑" panose="020B0503020204020204" pitchFamily="34" charset="-122"/>
                <a:ea typeface="微软雅黑" panose="020B0503020204020204" pitchFamily="34" charset="-122"/>
                <a:sym typeface="+mn-ea"/>
              </a:rPr>
              <a:t>ω</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c</a:t>
            </a:r>
            <a:r>
              <a:rPr lang="en-US" altLang="zh-CN" sz="2000" dirty="0">
                <a:solidFill>
                  <a:srgbClr val="0000FF"/>
                </a:solidFill>
                <a:latin typeface="微软雅黑" panose="020B0503020204020204" pitchFamily="34" charset="-122"/>
                <a:ea typeface="微软雅黑" panose="020B0503020204020204" pitchFamily="34" charset="-122"/>
                <a:sym typeface="+mn-ea"/>
              </a:rPr>
              <a:t>)+</a:t>
            </a:r>
            <a:r>
              <a:rPr lang="el-GR" altLang="en-US" sz="2000" dirty="0">
                <a:solidFill>
                  <a:srgbClr val="0000FF"/>
                </a:solidFill>
                <a:latin typeface="微软雅黑" panose="020B0503020204020204" pitchFamily="34" charset="-122"/>
                <a:ea typeface="微软雅黑" panose="020B0503020204020204" pitchFamily="34" charset="-122"/>
                <a:sym typeface="+mn-ea"/>
              </a:rPr>
              <a:t>δ</a:t>
            </a:r>
            <a:r>
              <a:rPr lang="en-US" altLang="zh-CN" sz="2000" dirty="0">
                <a:solidFill>
                  <a:srgbClr val="0000FF"/>
                </a:solidFill>
                <a:latin typeface="微软雅黑" panose="020B0503020204020204" pitchFamily="34" charset="-122"/>
                <a:ea typeface="微软雅黑" panose="020B0503020204020204" pitchFamily="34" charset="-122"/>
                <a:sym typeface="+mn-ea"/>
              </a:rPr>
              <a:t>(</a:t>
            </a:r>
            <a:r>
              <a:rPr lang="el-GR" altLang="en-US" sz="2000" dirty="0">
                <a:solidFill>
                  <a:srgbClr val="0000FF"/>
                </a:solidFill>
                <a:latin typeface="微软雅黑" panose="020B0503020204020204" pitchFamily="34" charset="-122"/>
                <a:ea typeface="微软雅黑" panose="020B0503020204020204" pitchFamily="34" charset="-122"/>
                <a:sym typeface="+mn-ea"/>
              </a:rPr>
              <a:t>ω</a:t>
            </a:r>
            <a:r>
              <a:rPr lang="en-US" altLang="zh-CN" sz="2000" dirty="0">
                <a:solidFill>
                  <a:srgbClr val="0000FF"/>
                </a:solidFill>
                <a:latin typeface="微软雅黑" panose="020B0503020204020204" pitchFamily="34" charset="-122"/>
                <a:ea typeface="微软雅黑" panose="020B0503020204020204" pitchFamily="34" charset="-122"/>
                <a:sym typeface="+mn-ea"/>
              </a:rPr>
              <a:t>+</a:t>
            </a:r>
            <a:r>
              <a:rPr lang="el-GR" altLang="en-US" sz="2000" dirty="0">
                <a:solidFill>
                  <a:srgbClr val="0000FF"/>
                </a:solidFill>
                <a:latin typeface="微软雅黑" panose="020B0503020204020204" pitchFamily="34" charset="-122"/>
                <a:ea typeface="微软雅黑" panose="020B0503020204020204" pitchFamily="34" charset="-122"/>
                <a:sym typeface="+mn-ea"/>
              </a:rPr>
              <a:t>ω</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c</a:t>
            </a:r>
            <a:r>
              <a:rPr lang="en-US" altLang="zh-CN" sz="2000" dirty="0">
                <a:solidFill>
                  <a:srgbClr val="0000FF"/>
                </a:solidFill>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sym typeface="+mn-ea"/>
              </a:rPr>
              <a:t>                </a:t>
            </a:r>
            <a:r>
              <a:rPr lang="en-US" altLang="el-GR" sz="2000" dirty="0">
                <a:solidFill>
                  <a:schemeClr val="tx2"/>
                </a:solidFill>
                <a:latin typeface="微软雅黑" panose="020B0503020204020204" pitchFamily="34" charset="-122"/>
                <a:ea typeface="微软雅黑" panose="020B0503020204020204" pitchFamily="34" charset="-122"/>
                <a:sym typeface="+mn-ea"/>
              </a:rPr>
              <a:t>1/2</a:t>
            </a:r>
            <a:r>
              <a:rPr lang="en-US" altLang="zh-CN" sz="2000" dirty="0">
                <a:solidFill>
                  <a:schemeClr val="tx2"/>
                </a:solidFill>
                <a:latin typeface="微软雅黑" panose="020B0503020204020204" pitchFamily="34" charset="-122"/>
                <a:ea typeface="微软雅黑" panose="020B0503020204020204" pitchFamily="34" charset="-122"/>
                <a:sym typeface="+mn-ea"/>
              </a:rPr>
              <a:t>[</a:t>
            </a:r>
            <a:r>
              <a:rPr lang="el-GR" altLang="en-US" sz="2000" dirty="0">
                <a:solidFill>
                  <a:schemeClr val="tx2"/>
                </a:solidFill>
                <a:latin typeface="微软雅黑" panose="020B0503020204020204" pitchFamily="34" charset="-122"/>
                <a:ea typeface="微软雅黑" panose="020B0503020204020204" pitchFamily="34" charset="-122"/>
                <a:sym typeface="+mn-ea"/>
              </a:rPr>
              <a:t>δ</a:t>
            </a:r>
            <a:r>
              <a:rPr lang="en-US" altLang="zh-CN" sz="2000" dirty="0">
                <a:solidFill>
                  <a:schemeClr val="tx2"/>
                </a:solidFill>
                <a:latin typeface="微软雅黑" panose="020B0503020204020204" pitchFamily="34" charset="-122"/>
                <a:ea typeface="微软雅黑" panose="020B0503020204020204" pitchFamily="34" charset="-122"/>
                <a:sym typeface="+mn-ea"/>
              </a:rPr>
              <a:t>(</a:t>
            </a:r>
            <a:r>
              <a:rPr lang="en-US" altLang="el-GR" sz="2000" dirty="0">
                <a:solidFill>
                  <a:schemeClr val="tx2"/>
                </a:solidFill>
                <a:latin typeface="微软雅黑" panose="020B0503020204020204" pitchFamily="34" charset="-122"/>
                <a:ea typeface="微软雅黑" panose="020B0503020204020204" pitchFamily="34" charset="-122"/>
                <a:sym typeface="+mn-ea"/>
              </a:rPr>
              <a:t>f</a:t>
            </a:r>
            <a:r>
              <a:rPr lang="en-US" altLang="zh-CN" sz="2000" dirty="0">
                <a:solidFill>
                  <a:schemeClr val="tx2"/>
                </a:solidFill>
                <a:latin typeface="微软雅黑" panose="020B0503020204020204" pitchFamily="34" charset="-122"/>
                <a:ea typeface="微软雅黑" panose="020B0503020204020204" pitchFamily="34" charset="-122"/>
                <a:sym typeface="+mn-ea"/>
              </a:rPr>
              <a:t>-</a:t>
            </a:r>
            <a:r>
              <a:rPr lang="en-US" altLang="el-GR" sz="2000" dirty="0">
                <a:solidFill>
                  <a:schemeClr val="tx2"/>
                </a:solidFill>
                <a:latin typeface="微软雅黑" panose="020B0503020204020204" pitchFamily="34" charset="-122"/>
                <a:ea typeface="微软雅黑" panose="020B0503020204020204" pitchFamily="34" charset="-122"/>
                <a:sym typeface="+mn-ea"/>
              </a:rPr>
              <a:t>f</a:t>
            </a:r>
            <a:r>
              <a:rPr lang="en-US" altLang="zh-CN" sz="2000" baseline="-25000" dirty="0">
                <a:solidFill>
                  <a:schemeClr val="tx2"/>
                </a:solidFill>
                <a:latin typeface="微软雅黑" panose="020B0503020204020204" pitchFamily="34" charset="-122"/>
                <a:ea typeface="微软雅黑" panose="020B0503020204020204" pitchFamily="34" charset="-122"/>
                <a:sym typeface="+mn-ea"/>
              </a:rPr>
              <a:t>c</a:t>
            </a:r>
            <a:r>
              <a:rPr lang="en-US" altLang="zh-CN" sz="2000" dirty="0">
                <a:solidFill>
                  <a:schemeClr val="tx2"/>
                </a:solidFill>
                <a:latin typeface="微软雅黑" panose="020B0503020204020204" pitchFamily="34" charset="-122"/>
                <a:ea typeface="微软雅黑" panose="020B0503020204020204" pitchFamily="34" charset="-122"/>
                <a:sym typeface="+mn-ea"/>
              </a:rPr>
              <a:t>)+</a:t>
            </a:r>
            <a:r>
              <a:rPr lang="el-GR" altLang="en-US" sz="2000" dirty="0">
                <a:solidFill>
                  <a:schemeClr val="tx2"/>
                </a:solidFill>
                <a:latin typeface="微软雅黑" panose="020B0503020204020204" pitchFamily="34" charset="-122"/>
                <a:ea typeface="微软雅黑" panose="020B0503020204020204" pitchFamily="34" charset="-122"/>
                <a:sym typeface="+mn-ea"/>
              </a:rPr>
              <a:t>δ</a:t>
            </a:r>
            <a:r>
              <a:rPr lang="en-US" altLang="zh-CN" sz="2000" dirty="0">
                <a:solidFill>
                  <a:schemeClr val="tx2"/>
                </a:solidFill>
                <a:latin typeface="微软雅黑" panose="020B0503020204020204" pitchFamily="34" charset="-122"/>
                <a:ea typeface="微软雅黑" panose="020B0503020204020204" pitchFamily="34" charset="-122"/>
                <a:sym typeface="+mn-ea"/>
              </a:rPr>
              <a:t>(</a:t>
            </a:r>
            <a:r>
              <a:rPr lang="en-US" altLang="el-GR" sz="2000" dirty="0">
                <a:solidFill>
                  <a:schemeClr val="tx2"/>
                </a:solidFill>
                <a:latin typeface="微软雅黑" panose="020B0503020204020204" pitchFamily="34" charset="-122"/>
                <a:ea typeface="微软雅黑" panose="020B0503020204020204" pitchFamily="34" charset="-122"/>
                <a:sym typeface="+mn-ea"/>
              </a:rPr>
              <a:t>f</a:t>
            </a:r>
            <a:r>
              <a:rPr lang="en-US" altLang="zh-CN" sz="2000" dirty="0">
                <a:solidFill>
                  <a:schemeClr val="tx2"/>
                </a:solidFill>
                <a:latin typeface="微软雅黑" panose="020B0503020204020204" pitchFamily="34" charset="-122"/>
                <a:ea typeface="微软雅黑" panose="020B0503020204020204" pitchFamily="34" charset="-122"/>
                <a:sym typeface="+mn-ea"/>
              </a:rPr>
              <a:t>+</a:t>
            </a:r>
            <a:r>
              <a:rPr lang="en-US" altLang="el-GR" sz="2000" dirty="0">
                <a:solidFill>
                  <a:schemeClr val="tx2"/>
                </a:solidFill>
                <a:latin typeface="微软雅黑" panose="020B0503020204020204" pitchFamily="34" charset="-122"/>
                <a:ea typeface="微软雅黑" panose="020B0503020204020204" pitchFamily="34" charset="-122"/>
                <a:sym typeface="+mn-ea"/>
              </a:rPr>
              <a:t>f</a:t>
            </a:r>
            <a:r>
              <a:rPr lang="en-US" altLang="zh-CN" sz="2000" baseline="-25000" dirty="0">
                <a:solidFill>
                  <a:schemeClr val="tx2"/>
                </a:solidFill>
                <a:latin typeface="微软雅黑" panose="020B0503020204020204" pitchFamily="34" charset="-122"/>
                <a:ea typeface="微软雅黑" panose="020B0503020204020204" pitchFamily="34" charset="-122"/>
                <a:sym typeface="+mn-ea"/>
              </a:rPr>
              <a:t>c</a:t>
            </a:r>
            <a:r>
              <a:rPr lang="en-US" altLang="zh-CN" sz="2000" dirty="0">
                <a:solidFill>
                  <a:schemeClr val="tx2"/>
                </a:solidFill>
                <a:latin typeface="微软雅黑" panose="020B0503020204020204" pitchFamily="34" charset="-122"/>
                <a:ea typeface="微软雅黑" panose="020B0503020204020204" pitchFamily="34" charset="-122"/>
                <a:sym typeface="+mn-ea"/>
              </a:rPr>
              <a:t>)]</a:t>
            </a:r>
            <a:endParaRPr lang="en-US" altLang="zh-CN" sz="2000" dirty="0">
              <a:solidFill>
                <a:schemeClr val="tx2"/>
              </a:solidFill>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zh-CN" altLang="en-US" sz="2000" dirty="0">
                <a:solidFill>
                  <a:schemeClr val="tx1"/>
                </a:solidFill>
                <a:latin typeface="微软雅黑" panose="020B0503020204020204" pitchFamily="34" charset="-122"/>
                <a:ea typeface="微软雅黑" panose="020B0503020204020204" pitchFamily="34" charset="-122"/>
              </a:rPr>
              <a:t>调幅信号时域表达式                     </a:t>
            </a:r>
            <a:r>
              <a:rPr lang="en-US" altLang="zh-CN" sz="2000" dirty="0">
                <a:latin typeface="微软雅黑" panose="020B0503020204020204" pitchFamily="34" charset="-122"/>
                <a:ea typeface="微软雅黑" panose="020B0503020204020204" pitchFamily="34" charset="-122"/>
                <a:sym typeface="+mn-ea"/>
              </a:rPr>
              <a:t>2ASK</a:t>
            </a:r>
            <a:r>
              <a:rPr lang="zh-CN" altLang="en-US" sz="2000" dirty="0">
                <a:latin typeface="微软雅黑" panose="020B0503020204020204" pitchFamily="34" charset="-122"/>
                <a:ea typeface="微软雅黑" panose="020B0503020204020204" pitchFamily="34" charset="-122"/>
                <a:sym typeface="+mn-ea"/>
              </a:rPr>
              <a:t>信号时域表达式</a:t>
            </a:r>
            <a:endParaRPr lang="zh-CN" altLang="en-US" sz="2000" dirty="0">
              <a:solidFill>
                <a:schemeClr val="tx1"/>
              </a:solidFill>
              <a:latin typeface="微软雅黑" panose="020B0503020204020204" pitchFamily="34" charset="-122"/>
              <a:ea typeface="微软雅黑" panose="020B0503020204020204" pitchFamily="34" charset="-122"/>
            </a:endParaRPr>
          </a:p>
          <a:p>
            <a:pPr>
              <a:lnSpc>
                <a:spcPct val="100000"/>
              </a:lnSpc>
              <a:spcBef>
                <a:spcPts val="0"/>
              </a:spcBef>
              <a:buFont typeface="Arial" panose="020B0604020202020204" pitchFamily="34" charset="0"/>
              <a:buNone/>
            </a:pPr>
            <a:r>
              <a:rPr lang="en-US" altLang="zh-CN" sz="2000" dirty="0">
                <a:solidFill>
                  <a:srgbClr val="0000FF"/>
                </a:solidFill>
                <a:latin typeface="微软雅黑" panose="020B0503020204020204" pitchFamily="34" charset="-122"/>
                <a:ea typeface="微软雅黑" panose="020B0503020204020204" pitchFamily="34" charset="-122"/>
                <a:sym typeface="+mn-ea"/>
              </a:rPr>
              <a:t>s</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m</a:t>
            </a:r>
            <a:r>
              <a:rPr lang="en-US" altLang="zh-CN" sz="2000" dirty="0">
                <a:solidFill>
                  <a:srgbClr val="0000FF"/>
                </a:solidFill>
                <a:latin typeface="微软雅黑" panose="020B0503020204020204" pitchFamily="34" charset="-122"/>
                <a:ea typeface="微软雅黑" panose="020B0503020204020204" pitchFamily="34" charset="-122"/>
                <a:sym typeface="+mn-ea"/>
              </a:rPr>
              <a:t>(t)=m(t)cos</a:t>
            </a:r>
            <a:r>
              <a:rPr lang="el-GR" altLang="en-US" sz="2000" dirty="0">
                <a:solidFill>
                  <a:srgbClr val="0000FF"/>
                </a:solidFill>
                <a:latin typeface="微软雅黑" panose="020B0503020204020204" pitchFamily="34" charset="-122"/>
                <a:ea typeface="微软雅黑" panose="020B0503020204020204" pitchFamily="34" charset="-122"/>
                <a:sym typeface="+mn-ea"/>
              </a:rPr>
              <a:t>ω</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c</a:t>
            </a:r>
            <a:r>
              <a:rPr lang="en-US" altLang="zh-CN" sz="2000" dirty="0">
                <a:solidFill>
                  <a:srgbClr val="0000FF"/>
                </a:solidFill>
                <a:latin typeface="微软雅黑" panose="020B0503020204020204" pitchFamily="34" charset="-122"/>
                <a:ea typeface="微软雅黑" panose="020B0503020204020204" pitchFamily="34" charset="-122"/>
                <a:sym typeface="+mn-ea"/>
              </a:rPr>
              <a:t>t </a:t>
            </a:r>
            <a:r>
              <a:rPr lang="zh-CN" altLang="en-US" sz="2000" dirty="0">
                <a:solidFill>
                  <a:schemeClr val="tx1"/>
                </a:solidFill>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调幅信号时域表达式                     </a:t>
            </a:r>
            <a:r>
              <a:rPr lang="en-US" altLang="zh-CN" sz="2000" dirty="0">
                <a:latin typeface="微软雅黑" panose="020B0503020204020204" pitchFamily="34" charset="-122"/>
                <a:ea typeface="微软雅黑" panose="020B0503020204020204" pitchFamily="34" charset="-122"/>
                <a:sym typeface="+mn-ea"/>
              </a:rPr>
              <a:t>2ASK</a:t>
            </a:r>
            <a:r>
              <a:rPr lang="zh-CN" altLang="en-US" sz="2000" dirty="0">
                <a:latin typeface="微软雅黑" panose="020B0503020204020204" pitchFamily="34" charset="-122"/>
                <a:ea typeface="微软雅黑" panose="020B0503020204020204" pitchFamily="34" charset="-122"/>
                <a:sym typeface="+mn-ea"/>
              </a:rPr>
              <a:t>信号时域表达式</a:t>
            </a:r>
            <a:endParaRPr lang="zh-CN" altLang="en-US" sz="2000" dirty="0">
              <a:latin typeface="微软雅黑" panose="020B0503020204020204" pitchFamily="34" charset="-122"/>
              <a:ea typeface="微软雅黑" panose="020B0503020204020204" pitchFamily="34" charset="-122"/>
              <a:sym typeface="+mn-ea"/>
            </a:endParaRPr>
          </a:p>
          <a:p>
            <a:pPr>
              <a:lnSpc>
                <a:spcPct val="100000"/>
              </a:lnSpc>
              <a:spcBef>
                <a:spcPts val="0"/>
              </a:spcBef>
              <a:buFont typeface="Arial" panose="020B0604020202020204" pitchFamily="34" charset="0"/>
              <a:buNone/>
            </a:pPr>
            <a:r>
              <a:rPr lang="en-US" altLang="zh-CN" sz="2000" dirty="0">
                <a:solidFill>
                  <a:srgbClr val="0000FF"/>
                </a:solidFill>
                <a:latin typeface="微软雅黑" panose="020B0503020204020204" pitchFamily="34" charset="-122"/>
                <a:ea typeface="微软雅黑" panose="020B0503020204020204" pitchFamily="34" charset="-122"/>
                <a:sym typeface="+mn-ea"/>
              </a:rPr>
              <a:t>S</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m</a:t>
            </a:r>
            <a:r>
              <a:rPr lang="en-US" altLang="zh-CN" sz="2000" dirty="0">
                <a:solidFill>
                  <a:srgbClr val="0000FF"/>
                </a:solidFill>
                <a:latin typeface="微软雅黑" panose="020B0503020204020204" pitchFamily="34" charset="-122"/>
                <a:ea typeface="微软雅黑" panose="020B0503020204020204" pitchFamily="34" charset="-122"/>
                <a:sym typeface="+mn-ea"/>
              </a:rPr>
              <a:t>(ω)=1/2[M(ω-ω</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c</a:t>
            </a:r>
            <a:r>
              <a:rPr lang="en-US" altLang="zh-CN" sz="2000" dirty="0">
                <a:solidFill>
                  <a:srgbClr val="0000FF"/>
                </a:solidFill>
                <a:latin typeface="微软雅黑" panose="020B0503020204020204" pitchFamily="34" charset="-122"/>
                <a:ea typeface="微软雅黑" panose="020B0503020204020204" pitchFamily="34" charset="-122"/>
                <a:sym typeface="+mn-ea"/>
              </a:rPr>
              <a:t>)+M(ω+ω</a:t>
            </a:r>
            <a:r>
              <a:rPr lang="en-US" altLang="zh-CN" sz="2000" baseline="-25000" dirty="0">
                <a:solidFill>
                  <a:srgbClr val="0000FF"/>
                </a:solidFill>
                <a:latin typeface="微软雅黑" panose="020B0503020204020204" pitchFamily="34" charset="-122"/>
                <a:ea typeface="微软雅黑" panose="020B0503020204020204" pitchFamily="34" charset="-122"/>
                <a:sym typeface="+mn-ea"/>
              </a:rPr>
              <a:t>c</a:t>
            </a:r>
            <a:r>
              <a:rPr lang="en-US" altLang="zh-CN" sz="2000" dirty="0">
                <a:solidFill>
                  <a:srgbClr val="0000FF"/>
                </a:solidFill>
                <a:latin typeface="微软雅黑" panose="020B0503020204020204" pitchFamily="34" charset="-122"/>
                <a:ea typeface="微软雅黑" panose="020B0503020204020204" pitchFamily="34" charset="-122"/>
                <a:sym typeface="+mn-ea"/>
              </a:rPr>
              <a:t>)] </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104450" name="Rectangle 2"/>
          <p:cNvSpPr>
            <a:spLocks noGrp="1"/>
          </p:cNvSpPr>
          <p:nvPr>
            <p:ph type="title"/>
          </p:nvPr>
        </p:nvSpPr>
        <p:spPr>
          <a:xfrm>
            <a:off x="1393825" y="600710"/>
            <a:ext cx="6351270" cy="575945"/>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5. 2ASK</a:t>
            </a:r>
            <a:r>
              <a:rPr lang="zh-CN" altLang="en-US" sz="2800" dirty="0">
                <a:latin typeface="微软雅黑" panose="020B0503020204020204" pitchFamily="34" charset="-122"/>
                <a:ea typeface="微软雅黑" panose="020B0503020204020204" pitchFamily="34" charset="-122"/>
              </a:rPr>
              <a:t>信号功率谱</a:t>
            </a:r>
            <a:r>
              <a:rPr lang="zh-CN" altLang="en-US" sz="2800" dirty="0">
                <a:latin typeface="微软雅黑" panose="020B0503020204020204" pitchFamily="34" charset="-122"/>
                <a:ea typeface="微软雅黑" panose="020B0503020204020204" pitchFamily="34" charset="-122"/>
                <a:sym typeface="+mn-ea"/>
              </a:rPr>
              <a:t>求法</a:t>
            </a:r>
            <a:r>
              <a:rPr lang="en-US" altLang="zh-CN" sz="2800" dirty="0">
                <a:latin typeface="微软雅黑" panose="020B0503020204020204" pitchFamily="34" charset="-122"/>
                <a:ea typeface="微软雅黑" panose="020B0503020204020204" pitchFamily="34" charset="-122"/>
                <a:sym typeface="+mn-ea"/>
              </a:rPr>
              <a:t>--</a:t>
            </a:r>
            <a:r>
              <a:rPr lang="zh-CN" altLang="en-US" sz="2800" dirty="0">
                <a:latin typeface="微软雅黑" panose="020B0503020204020204" pitchFamily="34" charset="-122"/>
                <a:ea typeface="微软雅黑" panose="020B0503020204020204" pitchFamily="34" charset="-122"/>
                <a:sym typeface="+mn-ea"/>
              </a:rPr>
              <a:t>举一反三</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04451" name="Rectangle 5"/>
          <p:cNvSpPr/>
          <p:nvPr/>
        </p:nvSpPr>
        <p:spPr>
          <a:xfrm>
            <a:off x="3973513" y="6135688"/>
            <a:ext cx="309562" cy="422275"/>
          </a:xfrm>
          <a:prstGeom prst="rect">
            <a:avLst/>
          </a:prstGeom>
          <a:noFill/>
          <a:ln w="9525">
            <a:noFill/>
          </a:ln>
        </p:spPr>
        <p:txBody>
          <a:bodyPr wrap="none">
            <a:spAutoFit/>
          </a:bodyPr>
          <a:p>
            <a:pPr algn="ctr">
              <a:buFont typeface="Arial" panose="020B0604020202020204" pitchFamily="34" charset="0"/>
              <a:buNone/>
            </a:pPr>
            <a:endParaRPr lang="zh-CN" altLang="en-US" sz="2000" b="1" dirty="0">
              <a:solidFill>
                <a:schemeClr val="tx2"/>
              </a:solidFill>
              <a:latin typeface="Comic Sans MS" panose="030F0702030302020204" pitchFamily="66" charset="0"/>
              <a:ea typeface="黑体" panose="02010609060101010101" pitchFamily="2" charset="-122"/>
            </a:endParaRPr>
          </a:p>
        </p:txBody>
      </p:sp>
      <p:graphicFrame>
        <p:nvGraphicFramePr>
          <p:cNvPr id="31746" name="Object 3"/>
          <p:cNvGraphicFramePr>
            <a:graphicFrameLocks noGrp="1"/>
          </p:cNvGraphicFramePr>
          <p:nvPr/>
        </p:nvGraphicFramePr>
        <p:xfrm>
          <a:off x="6982460" y="1708785"/>
          <a:ext cx="2021205" cy="488950"/>
        </p:xfrm>
        <a:graphic>
          <a:graphicData uri="http://schemas.openxmlformats.org/presentationml/2006/ole">
            <mc:AlternateContent xmlns:mc="http://schemas.openxmlformats.org/markup-compatibility/2006">
              <mc:Choice xmlns:v="urn:schemas-microsoft-com:vml" Requires="v">
                <p:oleObj spid="_x0000_s3103" name="" r:id="rId1" imgW="1244600" imgH="444500" progId="Equation.3">
                  <p:embed/>
                </p:oleObj>
              </mc:Choice>
              <mc:Fallback>
                <p:oleObj name="" r:id="rId1" imgW="1244600" imgH="444500" progId="Equation.3">
                  <p:embed/>
                  <p:pic>
                    <p:nvPicPr>
                      <p:cNvPr id="0" name="图片 3102"/>
                      <p:cNvPicPr/>
                      <p:nvPr/>
                    </p:nvPicPr>
                    <p:blipFill>
                      <a:blip r:embed="rId2"/>
                      <a:stretch>
                        <a:fillRect/>
                      </a:stretch>
                    </p:blipFill>
                    <p:spPr>
                      <a:xfrm>
                        <a:off x="6982460" y="1708785"/>
                        <a:ext cx="2021205" cy="488950"/>
                      </a:xfrm>
                      <a:prstGeom prst="rect">
                        <a:avLst/>
                      </a:prstGeom>
                      <a:gradFill>
                        <a:gsLst>
                          <a:gs pos="0">
                            <a:srgbClr val="9EE256"/>
                          </a:gs>
                          <a:gs pos="100000">
                            <a:srgbClr val="52762D"/>
                          </a:gs>
                        </a:gsLst>
                        <a:lin ang="5400000" scaled="0"/>
                      </a:gradFill>
                      <a:ln w="38100">
                        <a:miter/>
                      </a:ln>
                    </p:spPr>
                  </p:pic>
                </p:oleObj>
              </mc:Fallback>
            </mc:AlternateContent>
          </a:graphicData>
        </a:graphic>
      </p:graphicFrame>
      <p:graphicFrame>
        <p:nvGraphicFramePr>
          <p:cNvPr id="7170" name="内容占位符 18435"/>
          <p:cNvGraphicFramePr>
            <a:graphicFrameLocks noGrp="1"/>
          </p:cNvGraphicFramePr>
          <p:nvPr/>
        </p:nvGraphicFramePr>
        <p:xfrm>
          <a:off x="4283075" y="5178425"/>
          <a:ext cx="3592195" cy="495300"/>
        </p:xfrm>
        <a:graphic>
          <a:graphicData uri="http://schemas.openxmlformats.org/presentationml/2006/ole">
            <mc:AlternateContent xmlns:mc="http://schemas.openxmlformats.org/markup-compatibility/2006">
              <mc:Choice xmlns:v="urn:schemas-microsoft-com:vml" Requires="v">
                <p:oleObj spid="_x0000_s3083" name="" r:id="rId3" imgW="2310130" imgH="393700" progId="Equation.DSMT4">
                  <p:embed/>
                </p:oleObj>
              </mc:Choice>
              <mc:Fallback>
                <p:oleObj name="" r:id="rId3" imgW="2310130" imgH="393700" progId="Equation.DSMT4">
                  <p:embed/>
                  <p:pic>
                    <p:nvPicPr>
                      <p:cNvPr id="0" name="图片 3082"/>
                      <p:cNvPicPr/>
                      <p:nvPr/>
                    </p:nvPicPr>
                    <p:blipFill>
                      <a:blip r:embed="rId4"/>
                      <a:stretch>
                        <a:fillRect/>
                      </a:stretch>
                    </p:blipFill>
                    <p:spPr>
                      <a:xfrm>
                        <a:off x="4283075" y="5178425"/>
                        <a:ext cx="3592195" cy="495300"/>
                      </a:xfrm>
                      <a:prstGeom prst="rect">
                        <a:avLst/>
                      </a:prstGeom>
                      <a:solidFill>
                        <a:schemeClr val="tx2">
                          <a:lumMod val="40000"/>
                          <a:lumOff val="60000"/>
                        </a:schemeClr>
                      </a:solidFill>
                      <a:ln w="38100">
                        <a:miter/>
                      </a:ln>
                    </p:spPr>
                  </p:pic>
                </p:oleObj>
              </mc:Fallback>
            </mc:AlternateContent>
          </a:graphicData>
        </a:graphic>
      </p:graphicFrame>
      <p:graphicFrame>
        <p:nvGraphicFramePr>
          <p:cNvPr id="3" name="Object 3"/>
          <p:cNvGraphicFramePr>
            <a:graphicFrameLocks noGrp="1"/>
          </p:cNvGraphicFramePr>
          <p:nvPr/>
        </p:nvGraphicFramePr>
        <p:xfrm>
          <a:off x="4283075" y="4531995"/>
          <a:ext cx="2304415" cy="321310"/>
        </p:xfrm>
        <a:graphic>
          <a:graphicData uri="http://schemas.openxmlformats.org/presentationml/2006/ole">
            <mc:AlternateContent xmlns:mc="http://schemas.openxmlformats.org/markup-compatibility/2006">
              <mc:Choice xmlns:v="urn:schemas-microsoft-com:vml" Requires="v">
                <p:oleObj spid="_x0000_s4" name="" r:id="rId5" imgW="1371600" imgH="228600" progId="Equation.3">
                  <p:embed/>
                </p:oleObj>
              </mc:Choice>
              <mc:Fallback>
                <p:oleObj name="" r:id="rId5" imgW="1371600" imgH="228600" progId="Equation.3">
                  <p:embed/>
                  <p:pic>
                    <p:nvPicPr>
                      <p:cNvPr id="0" name="图片 3102"/>
                      <p:cNvPicPr/>
                      <p:nvPr/>
                    </p:nvPicPr>
                    <p:blipFill>
                      <a:blip r:embed="rId6"/>
                      <a:stretch>
                        <a:fillRect/>
                      </a:stretch>
                    </p:blipFill>
                    <p:spPr>
                      <a:xfrm>
                        <a:off x="4283075" y="4531995"/>
                        <a:ext cx="2304415" cy="321310"/>
                      </a:xfrm>
                      <a:prstGeom prst="rect">
                        <a:avLst/>
                      </a:prstGeom>
                      <a:solidFill>
                        <a:schemeClr val="tx2">
                          <a:lumMod val="40000"/>
                          <a:lumOff val="60000"/>
                        </a:schemeClr>
                      </a:solidFill>
                      <a:ln w="38100">
                        <a:miter/>
                      </a:ln>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6990715" y="2262505"/>
          <a:ext cx="1596390" cy="391160"/>
        </p:xfrm>
        <a:graphic>
          <a:graphicData uri="http://schemas.openxmlformats.org/presentationml/2006/ole">
            <mc:AlternateContent xmlns:mc="http://schemas.openxmlformats.org/markup-compatibility/2006">
              <mc:Choice xmlns:v="urn:schemas-microsoft-com:vml" Requires="v">
                <p:oleObj spid="_x0000_s6" name="" r:id="rId7" imgW="1193800" imgH="609600" progId="Equation.KSEE3">
                  <p:embed/>
                </p:oleObj>
              </mc:Choice>
              <mc:Fallback>
                <p:oleObj name="" r:id="rId7" imgW="1193800" imgH="609600" progId="Equation.KSEE3">
                  <p:embed/>
                  <p:pic>
                    <p:nvPicPr>
                      <p:cNvPr id="0" name="图片 1024"/>
                      <p:cNvPicPr/>
                      <p:nvPr/>
                    </p:nvPicPr>
                    <p:blipFill>
                      <a:blip r:embed="rId8"/>
                      <a:stretch>
                        <a:fillRect/>
                      </a:stretch>
                    </p:blipFill>
                    <p:spPr>
                      <a:xfrm>
                        <a:off x="6990715" y="2262505"/>
                        <a:ext cx="1596390" cy="391160"/>
                      </a:xfrm>
                      <a:prstGeom prst="rect">
                        <a:avLst/>
                      </a:prstGeom>
                      <a:gradFill>
                        <a:gsLst>
                          <a:gs pos="0">
                            <a:srgbClr val="9EE256"/>
                          </a:gs>
                          <a:gs pos="100000">
                            <a:srgbClr val="52762D"/>
                          </a:gs>
                        </a:gsLst>
                        <a:lin ang="5400000" scaled="0"/>
                      </a:gradFill>
                    </p:spPr>
                  </p:pic>
                </p:oleObj>
              </mc:Fallback>
            </mc:AlternateContent>
          </a:graphicData>
        </a:graphic>
      </p:graphicFrame>
      <p:sp>
        <p:nvSpPr>
          <p:cNvPr id="9" name="圆角矩形标注 8"/>
          <p:cNvSpPr/>
          <p:nvPr/>
        </p:nvSpPr>
        <p:spPr>
          <a:xfrm>
            <a:off x="7192010" y="29845"/>
            <a:ext cx="1812290" cy="1035050"/>
          </a:xfrm>
          <a:prstGeom prst="wedgeRoundRectCallout">
            <a:avLst>
              <a:gd name="adj1" fmla="val -53125"/>
              <a:gd name="adj2" fmla="val 636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a:solidFill>
                  <a:schemeClr val="tx2"/>
                </a:solidFill>
                <a:latin typeface="微软雅黑" panose="020B0503020204020204" pitchFamily="34" charset="-122"/>
                <a:ea typeface="微软雅黑" panose="020B0503020204020204" pitchFamily="34" charset="-122"/>
              </a:rPr>
              <a:t>基带信号不同得到相应的功率谱函数不同</a:t>
            </a:r>
            <a:endParaRPr lang="zh-CN" altLang="en-US" sz="2000">
              <a:solidFill>
                <a:schemeClr val="tx2"/>
              </a:solidFill>
              <a:latin typeface="微软雅黑" panose="020B0503020204020204" pitchFamily="34" charset="-122"/>
              <a:ea typeface="微软雅黑" panose="020B0503020204020204" pitchFamily="34" charset="-122"/>
            </a:endParaRPr>
          </a:p>
        </p:txBody>
      </p:sp>
      <p:graphicFrame>
        <p:nvGraphicFramePr>
          <p:cNvPr id="12" name="对象 11">
            <a:hlinkClick r:id="" action="ppaction://ole?verb="/>
          </p:cNvPr>
          <p:cNvGraphicFramePr>
            <a:graphicFrameLocks noChangeAspect="1"/>
          </p:cNvGraphicFramePr>
          <p:nvPr/>
        </p:nvGraphicFramePr>
        <p:xfrm>
          <a:off x="6014085" y="2718435"/>
          <a:ext cx="3001010" cy="511810"/>
        </p:xfrm>
        <a:graphic>
          <a:graphicData uri="http://schemas.openxmlformats.org/presentationml/2006/ole">
            <mc:AlternateContent xmlns:mc="http://schemas.openxmlformats.org/markup-compatibility/2006">
              <mc:Choice xmlns:v="urn:schemas-microsoft-com:vml" Requires="v">
                <p:oleObj spid="_x0000_s13" name="" r:id="rId9" imgW="3340100" imgH="508000" progId="Equation.KSEE3">
                  <p:embed/>
                </p:oleObj>
              </mc:Choice>
              <mc:Fallback>
                <p:oleObj name="" r:id="rId9" imgW="3340100" imgH="508000" progId="Equation.KSEE3">
                  <p:embed/>
                  <p:pic>
                    <p:nvPicPr>
                      <p:cNvPr id="0" name="图片 1024"/>
                      <p:cNvPicPr/>
                      <p:nvPr/>
                    </p:nvPicPr>
                    <p:blipFill>
                      <a:blip r:embed="rId10"/>
                      <a:stretch>
                        <a:fillRect/>
                      </a:stretch>
                    </p:blipFill>
                    <p:spPr>
                      <a:xfrm>
                        <a:off x="6014085" y="2718435"/>
                        <a:ext cx="3001010" cy="511810"/>
                      </a:xfrm>
                      <a:prstGeom prst="rect">
                        <a:avLst/>
                      </a:prstGeom>
                      <a:solidFill>
                        <a:schemeClr val="tx2">
                          <a:lumMod val="40000"/>
                          <a:lumOff val="60000"/>
                        </a:schemeClr>
                      </a:solidFill>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97790" y="5808980"/>
          <a:ext cx="8761095" cy="749300"/>
        </p:xfrm>
        <a:graphic>
          <a:graphicData uri="http://schemas.openxmlformats.org/presentationml/2006/ole">
            <mc:AlternateContent xmlns:mc="http://schemas.openxmlformats.org/markup-compatibility/2006">
              <mc:Choice xmlns:v="urn:schemas-microsoft-com:vml" Requires="v">
                <p:oleObj spid="_x0000_s15" name="" r:id="rId11" imgW="6210300" imgH="558800" progId="Equation.KSEE3">
                  <p:embed/>
                </p:oleObj>
              </mc:Choice>
              <mc:Fallback>
                <p:oleObj name="" r:id="rId11" imgW="6210300" imgH="558800" progId="Equation.KSEE3">
                  <p:embed/>
                  <p:pic>
                    <p:nvPicPr>
                      <p:cNvPr id="0" name="图片 1024"/>
                      <p:cNvPicPr/>
                      <p:nvPr/>
                    </p:nvPicPr>
                    <p:blipFill>
                      <a:blip r:embed="rId12"/>
                      <a:stretch>
                        <a:fillRect/>
                      </a:stretch>
                    </p:blipFill>
                    <p:spPr>
                      <a:xfrm>
                        <a:off x="97790" y="5808980"/>
                        <a:ext cx="8761095" cy="749300"/>
                      </a:xfrm>
                      <a:prstGeom prst="rect">
                        <a:avLst/>
                      </a:prstGeom>
                      <a:solidFill>
                        <a:schemeClr val="accent1">
                          <a:lumMod val="60000"/>
                          <a:lumOff val="40000"/>
                        </a:schemeClr>
                      </a:solidFill>
                    </p:spPr>
                  </p:pic>
                </p:oleObj>
              </mc:Fallback>
            </mc:AlternateContent>
          </a:graphicData>
        </a:graphic>
      </p:graphicFrame>
      <p:sp>
        <p:nvSpPr>
          <p:cNvPr id="16" name="圆角矩形标注 15"/>
          <p:cNvSpPr/>
          <p:nvPr/>
        </p:nvSpPr>
        <p:spPr>
          <a:xfrm>
            <a:off x="7192010" y="4100830"/>
            <a:ext cx="1786255" cy="752475"/>
          </a:xfrm>
          <a:prstGeom prst="wedgeRoundRectCallout">
            <a:avLst>
              <a:gd name="adj1" fmla="val 479"/>
              <a:gd name="adj2" fmla="val 922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a:solidFill>
                  <a:schemeClr val="tx2"/>
                </a:solidFill>
                <a:latin typeface="微软雅黑" panose="020B0503020204020204" pitchFamily="34" charset="-122"/>
                <a:ea typeface="微软雅黑" panose="020B0503020204020204" pitchFamily="34" charset="-122"/>
              </a:rPr>
              <a:t>还有没有更简单的求法呢？</a:t>
            </a:r>
            <a:endParaRPr lang="zh-CN" altLang="en-US" sz="200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2" name="Rectangle 10"/>
          <p:cNvSpPr/>
          <p:nvPr/>
        </p:nvSpPr>
        <p:spPr>
          <a:xfrm>
            <a:off x="294640" y="1427480"/>
            <a:ext cx="8300720" cy="2399665"/>
          </a:xfrm>
          <a:prstGeom prst="rect">
            <a:avLst/>
          </a:prstGeom>
          <a:noFill/>
          <a:ln w="9525">
            <a:noFill/>
          </a:ln>
        </p:spPr>
        <p:txBody>
          <a:bodyPr wrap="square">
            <a:spAutoFit/>
          </a:bodyPr>
          <a:p>
            <a:pPr>
              <a:lnSpc>
                <a:spcPct val="150000"/>
              </a:lnSpc>
              <a:spcBef>
                <a:spcPts val="0"/>
              </a:spcBef>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rPr>
              <a:t>2ASK</a:t>
            </a:r>
            <a:r>
              <a:rPr lang="zh-CN" altLang="en-US" sz="2000" dirty="0">
                <a:solidFill>
                  <a:schemeClr val="tx1"/>
                </a:solidFill>
                <a:latin typeface="微软雅黑" panose="020B0503020204020204" pitchFamily="34" charset="-122"/>
                <a:ea typeface="微软雅黑" panose="020B0503020204020204" pitchFamily="34" charset="-122"/>
              </a:rPr>
              <a:t>是调幅的一种特例，那么可以依据调幅的结论推导</a:t>
            </a:r>
            <a:r>
              <a:rPr lang="zh-CN" altLang="en-US" sz="2000" dirty="0">
                <a:latin typeface="微软雅黑" panose="020B0503020204020204" pitchFamily="34" charset="-122"/>
                <a:ea typeface="微软雅黑" panose="020B0503020204020204" pitchFamily="34" charset="-122"/>
                <a:sym typeface="+mn-ea"/>
              </a:rPr>
              <a:t>而</a:t>
            </a:r>
            <a:r>
              <a:rPr lang="zh-CN" altLang="en-US" sz="2000" dirty="0">
                <a:solidFill>
                  <a:schemeClr val="tx1"/>
                </a:solidFill>
                <a:latin typeface="微软雅黑" panose="020B0503020204020204" pitchFamily="34" charset="-122"/>
                <a:ea typeface="微软雅黑" panose="020B0503020204020204" pitchFamily="34" charset="-122"/>
              </a:rPr>
              <a:t>得功率谱函数，而单极性不归零信号相当于常规</a:t>
            </a:r>
            <a:r>
              <a:rPr lang="en-US" altLang="zh-CN" sz="2000" dirty="0">
                <a:solidFill>
                  <a:schemeClr val="tx1"/>
                </a:solidFill>
                <a:latin typeface="微软雅黑" panose="020B0503020204020204" pitchFamily="34" charset="-122"/>
                <a:ea typeface="微软雅黑" panose="020B0503020204020204" pitchFamily="34" charset="-122"/>
              </a:rPr>
              <a:t>AM</a:t>
            </a:r>
            <a:r>
              <a:rPr lang="zh-CN" altLang="en-US" sz="2000" dirty="0">
                <a:solidFill>
                  <a:schemeClr val="tx1"/>
                </a:solidFill>
                <a:latin typeface="微软雅黑" panose="020B0503020204020204" pitchFamily="34" charset="-122"/>
                <a:ea typeface="微软雅黑" panose="020B0503020204020204" pitchFamily="34" charset="-122"/>
              </a:rPr>
              <a:t>调制，双极性不归零相当于抑制载波的双边带调制，可否直接用抑制载波的双边带调制结果推导得到呢？</a:t>
            </a:r>
            <a:endParaRPr lang="zh-CN" altLang="en-US" sz="2000" dirty="0">
              <a:solidFill>
                <a:schemeClr val="tx1"/>
              </a:solidFill>
              <a:latin typeface="微软雅黑" panose="020B0503020204020204" pitchFamily="34" charset="-122"/>
              <a:ea typeface="微软雅黑" panose="020B0503020204020204" pitchFamily="34" charset="-122"/>
            </a:endParaRPr>
          </a:p>
          <a:p>
            <a:pPr>
              <a:lnSpc>
                <a:spcPct val="150000"/>
              </a:lnSpc>
              <a:spcBef>
                <a:spcPts val="0"/>
              </a:spcBef>
              <a:buFont typeface="Arial" panose="020B0604020202020204" pitchFamily="34" charset="0"/>
              <a:buNone/>
            </a:pPr>
            <a:r>
              <a:rPr lang="zh-CN" altLang="en-US" sz="2000" dirty="0">
                <a:solidFill>
                  <a:srgbClr val="0000FF"/>
                </a:solidFill>
                <a:latin typeface="微软雅黑" panose="020B0503020204020204" pitchFamily="34" charset="-122"/>
                <a:ea typeface="微软雅黑" panose="020B0503020204020204" pitchFamily="34" charset="-122"/>
              </a:rPr>
              <a:t>                     </a:t>
            </a:r>
            <a:endParaRPr lang="zh-CN" altLang="en-US" sz="2000"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0"/>
              </a:spcBef>
              <a:buFont typeface="Arial" panose="020B0604020202020204" pitchFamily="34" charset="0"/>
              <a:buNone/>
            </a:pPr>
            <a:r>
              <a:rPr lang="zh-CN" altLang="en-US" sz="2000" dirty="0">
                <a:solidFill>
                  <a:srgbClr val="0000FF"/>
                </a:solidFill>
                <a:latin typeface="微软雅黑" panose="020B0503020204020204" pitchFamily="34" charset="-122"/>
                <a:ea typeface="微软雅黑" panose="020B0503020204020204" pitchFamily="34" charset="-122"/>
              </a:rPr>
              <a:t>                             大家课后去探讨！</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104450" name="Rectangle 2"/>
          <p:cNvSpPr>
            <a:spLocks noGrp="1"/>
          </p:cNvSpPr>
          <p:nvPr>
            <p:ph type="title"/>
          </p:nvPr>
        </p:nvSpPr>
        <p:spPr>
          <a:xfrm>
            <a:off x="1405255" y="611505"/>
            <a:ext cx="6830695" cy="575945"/>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5. 2ASK</a:t>
            </a:r>
            <a:r>
              <a:rPr lang="zh-CN" altLang="en-US" sz="2800" dirty="0">
                <a:latin typeface="微软雅黑" panose="020B0503020204020204" pitchFamily="34" charset="-122"/>
                <a:ea typeface="微软雅黑" panose="020B0503020204020204" pitchFamily="34" charset="-122"/>
              </a:rPr>
              <a:t>信号的功率谱</a:t>
            </a:r>
            <a:r>
              <a:rPr lang="zh-CN" altLang="en-US" sz="2800" dirty="0">
                <a:latin typeface="微软雅黑" panose="020B0503020204020204" pitchFamily="34" charset="-122"/>
                <a:ea typeface="微软雅黑" panose="020B0503020204020204" pitchFamily="34" charset="-122"/>
                <a:sym typeface="+mn-ea"/>
              </a:rPr>
              <a:t>求法</a:t>
            </a:r>
            <a:r>
              <a:rPr lang="en-US" altLang="zh-CN" sz="2800" dirty="0">
                <a:latin typeface="微软雅黑" panose="020B0503020204020204" pitchFamily="34" charset="-122"/>
                <a:ea typeface="微软雅黑" panose="020B0503020204020204" pitchFamily="34" charset="-122"/>
                <a:sym typeface="+mn-ea"/>
              </a:rPr>
              <a:t>--</a:t>
            </a:r>
            <a:r>
              <a:rPr lang="zh-CN" altLang="en-US" sz="2800" dirty="0">
                <a:latin typeface="微软雅黑" panose="020B0503020204020204" pitchFamily="34" charset="-122"/>
                <a:ea typeface="微软雅黑" panose="020B0503020204020204" pitchFamily="34" charset="-122"/>
                <a:sym typeface="+mn-ea"/>
              </a:rPr>
              <a:t>举一反三</a:t>
            </a:r>
            <a:endParaRPr lang="zh-CN" altLang="en-US" sz="2800" dirty="0">
              <a:latin typeface="微软雅黑" panose="020B0503020204020204" pitchFamily="34" charset="-122"/>
              <a:ea typeface="微软雅黑" panose="020B0503020204020204" pitchFamily="34" charset="-122"/>
              <a:sym typeface="+mn-ea"/>
            </a:endParaRPr>
          </a:p>
        </p:txBody>
      </p:sp>
      <p:sp>
        <p:nvSpPr>
          <p:cNvPr id="104451" name="Rectangle 5"/>
          <p:cNvSpPr/>
          <p:nvPr/>
        </p:nvSpPr>
        <p:spPr>
          <a:xfrm>
            <a:off x="3973513" y="6135688"/>
            <a:ext cx="309562" cy="422275"/>
          </a:xfrm>
          <a:prstGeom prst="rect">
            <a:avLst/>
          </a:prstGeom>
          <a:noFill/>
          <a:ln w="9525">
            <a:noFill/>
          </a:ln>
        </p:spPr>
        <p:txBody>
          <a:bodyPr wrap="none">
            <a:spAutoFit/>
          </a:bodyPr>
          <a:p>
            <a:pPr algn="ctr">
              <a:buFont typeface="Arial" panose="020B0604020202020204" pitchFamily="34" charset="0"/>
              <a:buNone/>
            </a:pPr>
            <a:endParaRPr lang="zh-CN" altLang="en-US" sz="2000" b="1" dirty="0">
              <a:solidFill>
                <a:schemeClr val="tx2"/>
              </a:solidFill>
              <a:latin typeface="Comic Sans MS" panose="030F0702030302020204" pitchFamily="66" charset="0"/>
              <a:ea typeface="黑体" panose="02010609060101010101" pitchFamily="2" charset="-122"/>
            </a:endParaRPr>
          </a:p>
        </p:txBody>
      </p:sp>
    </p:spTree>
  </p:cSld>
  <p:clrMapOvr>
    <a:masterClrMapping/>
  </p:clrMapOvr>
  <p:transition advClick="0">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5" name="Rectangle 2"/>
          <p:cNvSpPr>
            <a:spLocks noGrp="1"/>
          </p:cNvSpPr>
          <p:nvPr>
            <p:ph type="title"/>
          </p:nvPr>
        </p:nvSpPr>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五 </a:t>
            </a:r>
            <a:r>
              <a:rPr lang="en-US" altLang="zh-CN" sz="2800" dirty="0">
                <a:solidFill>
                  <a:srgbClr val="0000FF"/>
                </a:solidFill>
                <a:latin typeface="微软雅黑" panose="020B0503020204020204" pitchFamily="34" charset="-122"/>
                <a:ea typeface="微软雅黑" panose="020B0503020204020204" pitchFamily="34" charset="-122"/>
              </a:rPr>
              <a:t>2ASK</a:t>
            </a:r>
            <a:r>
              <a:rPr lang="zh-CN" altLang="en-US" sz="2800" dirty="0">
                <a:solidFill>
                  <a:srgbClr val="0000FF"/>
                </a:solidFill>
                <a:latin typeface="微软雅黑" panose="020B0503020204020204" pitchFamily="34" charset="-122"/>
                <a:ea typeface="微软雅黑" panose="020B0503020204020204" pitchFamily="34" charset="-122"/>
              </a:rPr>
              <a:t>系统的抗噪声性能</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10246" name="Rectangle 3"/>
          <p:cNvSpPr>
            <a:spLocks noGrp="1"/>
          </p:cNvSpPr>
          <p:nvPr>
            <p:ph type="body" sz="half"/>
          </p:nvPr>
        </p:nvSpPr>
        <p:spPr>
          <a:xfrm>
            <a:off x="354330" y="1403350"/>
            <a:ext cx="8221345" cy="5018405"/>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信道加性噪声有可使传输码元产生错误，通常用误码率来衡量。在分析数字调制系统的抗噪声性能时，就是要</a:t>
            </a:r>
            <a:r>
              <a:rPr lang="zh-CN" altLang="en-US" sz="2000" b="1" dirty="0">
                <a:solidFill>
                  <a:schemeClr val="hlink"/>
                </a:solidFill>
                <a:latin typeface="微软雅黑" panose="020B0503020204020204" pitchFamily="34" charset="-122"/>
                <a:ea typeface="微软雅黑" panose="020B0503020204020204" pitchFamily="34" charset="-122"/>
              </a:rPr>
              <a:t>求出系统在加性噪声作用下的总误码率</a:t>
            </a:r>
            <a:endParaRPr lang="zh-CN" altLang="en-US" sz="2000" b="1" dirty="0">
              <a:solidFill>
                <a:schemeClr val="hlink"/>
              </a:solidFill>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en-US" altLang="zh-CN" sz="1000" b="1" dirty="0">
              <a:solidFill>
                <a:schemeClr val="tx2"/>
              </a:solidFill>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en-US" altLang="zh-CN" sz="2800" b="1" dirty="0">
                <a:solidFill>
                  <a:schemeClr val="tx2"/>
                </a:solidFill>
                <a:latin typeface="微软雅黑" panose="020B0503020204020204" pitchFamily="34" charset="-122"/>
                <a:ea typeface="微软雅黑" panose="020B0503020204020204" pitchFamily="34" charset="-122"/>
              </a:rPr>
              <a:t>1. </a:t>
            </a:r>
            <a:r>
              <a:rPr lang="zh-CN" altLang="en-US" sz="2800" b="1" dirty="0">
                <a:solidFill>
                  <a:schemeClr val="tx2"/>
                </a:solidFill>
                <a:latin typeface="微软雅黑" panose="020B0503020204020204" pitchFamily="34" charset="-122"/>
                <a:ea typeface="微软雅黑" panose="020B0503020204020204" pitchFamily="34" charset="-122"/>
              </a:rPr>
              <a:t>带通滤波后的接收信号和噪声电压</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设在一个码元持续时间</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内，接收端的</a:t>
            </a:r>
            <a:r>
              <a:rPr lang="zh-CN" altLang="en-US" sz="2000" b="1" dirty="0">
                <a:solidFill>
                  <a:schemeClr val="tx2"/>
                </a:solidFill>
                <a:latin typeface="微软雅黑" panose="020B0503020204020204" pitchFamily="34" charset="-122"/>
                <a:ea typeface="微软雅黑" panose="020B0503020204020204" pitchFamily="34" charset="-122"/>
              </a:rPr>
              <a:t>接收信号</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0000FF"/>
                </a:solidFill>
                <a:latin typeface="微软雅黑" panose="020B0503020204020204" pitchFamily="34" charset="-122"/>
                <a:ea typeface="微软雅黑" panose="020B0503020204020204" pitchFamily="34" charset="-122"/>
              </a:rPr>
              <a:t>噪声电压</a:t>
            </a:r>
            <a:r>
              <a:rPr lang="zh-CN" altLang="en-US" sz="2000" dirty="0">
                <a:latin typeface="微软雅黑" panose="020B0503020204020204" pitchFamily="34" charset="-122"/>
                <a:ea typeface="微软雅黑" panose="020B0503020204020204" pitchFamily="34" charset="-122"/>
              </a:rPr>
              <a:t>为：</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(7.2-15)</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式中：</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en-US" altLang="x-none"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(7.2-16)</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en-US" altLang="x-none"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是一个窄带高斯过程，故有：</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(7.2-17)</a:t>
            </a:r>
            <a:endParaRPr lang="en-US" altLang="zh-CN" sz="2000" dirty="0">
              <a:latin typeface="微软雅黑" panose="020B0503020204020204" pitchFamily="34" charset="-122"/>
              <a:ea typeface="微软雅黑" panose="020B0503020204020204" pitchFamily="34" charset="-122"/>
            </a:endParaRPr>
          </a:p>
        </p:txBody>
      </p:sp>
      <p:graphicFrame>
        <p:nvGraphicFramePr>
          <p:cNvPr id="10242" name="内容占位符 23555"/>
          <p:cNvGraphicFramePr>
            <a:graphicFrameLocks noGrp="1"/>
          </p:cNvGraphicFramePr>
          <p:nvPr>
            <p:ph sz="quarter" idx="1"/>
          </p:nvPr>
        </p:nvGraphicFramePr>
        <p:xfrm>
          <a:off x="2179638" y="3718878"/>
          <a:ext cx="3744912" cy="387350"/>
        </p:xfrm>
        <a:graphic>
          <a:graphicData uri="http://schemas.openxmlformats.org/presentationml/2006/ole">
            <mc:AlternateContent xmlns:mc="http://schemas.openxmlformats.org/markup-compatibility/2006">
              <mc:Choice xmlns:v="urn:schemas-microsoft-com:vml" Requires="v">
                <p:oleObj spid="_x0000_s3095" name="" r:id="rId1" imgW="2209800" imgH="228600" progId="Equation.3">
                  <p:embed/>
                </p:oleObj>
              </mc:Choice>
              <mc:Fallback>
                <p:oleObj name="" r:id="rId1" imgW="2209800" imgH="228600" progId="Equation.3">
                  <p:embed/>
                  <p:pic>
                    <p:nvPicPr>
                      <p:cNvPr id="0" name="图片 3094"/>
                      <p:cNvPicPr/>
                      <p:nvPr/>
                    </p:nvPicPr>
                    <p:blipFill>
                      <a:blip r:embed="rId2"/>
                      <a:stretch>
                        <a:fillRect/>
                      </a:stretch>
                    </p:blipFill>
                    <p:spPr>
                      <a:xfrm>
                        <a:off x="2179638" y="3718878"/>
                        <a:ext cx="3744912" cy="387350"/>
                      </a:xfrm>
                      <a:prstGeom prst="rect">
                        <a:avLst/>
                      </a:prstGeom>
                      <a:solidFill>
                        <a:srgbClr val="CCFFFF"/>
                      </a:solidFill>
                      <a:ln w="38100">
                        <a:miter/>
                      </a:ln>
                    </p:spPr>
                  </p:pic>
                </p:oleObj>
              </mc:Fallback>
            </mc:AlternateContent>
          </a:graphicData>
        </a:graphic>
      </p:graphicFrame>
      <p:grpSp>
        <p:nvGrpSpPr>
          <p:cNvPr id="10247" name="Group 10"/>
          <p:cNvGrpSpPr/>
          <p:nvPr/>
        </p:nvGrpSpPr>
        <p:grpSpPr>
          <a:xfrm>
            <a:off x="1991995" y="5638483"/>
            <a:ext cx="4357688" cy="409575"/>
            <a:chOff x="0" y="0"/>
            <a:chExt cx="1520" cy="144"/>
          </a:xfrm>
        </p:grpSpPr>
        <p:sp>
          <p:nvSpPr>
            <p:cNvPr id="10248" name="Rectangle 11"/>
            <p:cNvSpPr/>
            <p:nvPr/>
          </p:nvSpPr>
          <p:spPr>
            <a:xfrm>
              <a:off x="83" y="0"/>
              <a:ext cx="1361" cy="142"/>
            </a:xfrm>
            <a:prstGeom prst="rect">
              <a:avLst/>
            </a:prstGeom>
            <a:noFill/>
            <a:ln w="9525">
              <a:noFill/>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10244" name="对象 23558"/>
            <p:cNvGraphicFramePr/>
            <p:nvPr/>
          </p:nvGraphicFramePr>
          <p:xfrm>
            <a:off x="0" y="0"/>
            <a:ext cx="1520" cy="144"/>
          </p:xfrm>
          <a:graphic>
            <a:graphicData uri="http://schemas.openxmlformats.org/presentationml/2006/ole">
              <mc:AlternateContent xmlns:mc="http://schemas.openxmlformats.org/markup-compatibility/2006">
                <mc:Choice xmlns:v="urn:schemas-microsoft-com:vml" Requires="v">
                  <p:oleObj spid="_x0000_s3090" name="" r:id="rId3" imgW="2413000" imgH="228600" progId="Equation.3">
                    <p:embed/>
                  </p:oleObj>
                </mc:Choice>
                <mc:Fallback>
                  <p:oleObj name="" r:id="rId3" imgW="2413000" imgH="228600" progId="Equation.3">
                    <p:embed/>
                    <p:pic>
                      <p:nvPicPr>
                        <p:cNvPr id="0" name="图片 3089"/>
                        <p:cNvPicPr/>
                        <p:nvPr/>
                      </p:nvPicPr>
                      <p:blipFill>
                        <a:blip r:embed="rId4"/>
                        <a:stretch>
                          <a:fillRect/>
                        </a:stretch>
                      </p:blipFill>
                      <p:spPr>
                        <a:xfrm>
                          <a:off x="0" y="0"/>
                          <a:ext cx="1520" cy="144"/>
                        </a:xfrm>
                        <a:prstGeom prst="rect">
                          <a:avLst/>
                        </a:prstGeom>
                        <a:solidFill>
                          <a:srgbClr val="CCFFFF"/>
                        </a:solidFill>
                        <a:ln w="38100">
                          <a:noFill/>
                          <a:miter/>
                        </a:ln>
                      </p:spPr>
                    </p:pic>
                  </p:oleObj>
                </mc:Fallback>
              </mc:AlternateContent>
            </a:graphicData>
          </a:graphic>
        </p:graphicFrame>
      </p:grpSp>
      <p:graphicFrame>
        <p:nvGraphicFramePr>
          <p:cNvPr id="10243" name="内容占位符 23559"/>
          <p:cNvGraphicFramePr>
            <a:graphicFrameLocks noGrp="1"/>
          </p:cNvGraphicFramePr>
          <p:nvPr>
            <p:ph sz="quarter" idx="1"/>
          </p:nvPr>
        </p:nvGraphicFramePr>
        <p:xfrm>
          <a:off x="2179638" y="4275455"/>
          <a:ext cx="3981450" cy="814388"/>
        </p:xfrm>
        <a:graphic>
          <a:graphicData uri="http://schemas.openxmlformats.org/presentationml/2006/ole">
            <mc:AlternateContent xmlns:mc="http://schemas.openxmlformats.org/markup-compatibility/2006">
              <mc:Choice xmlns:v="urn:schemas-microsoft-com:vml" Requires="v">
                <p:oleObj spid="_x0000_s3091" name="" r:id="rId5" imgW="2311400" imgH="482600" progId="Equation.DSMT4">
                  <p:embed/>
                </p:oleObj>
              </mc:Choice>
              <mc:Fallback>
                <p:oleObj name="" r:id="rId5" imgW="2311400" imgH="482600" progId="Equation.DSMT4">
                  <p:embed/>
                  <p:pic>
                    <p:nvPicPr>
                      <p:cNvPr id="0" name="图片 3090"/>
                      <p:cNvPicPr/>
                      <p:nvPr/>
                    </p:nvPicPr>
                    <p:blipFill>
                      <a:blip r:embed="rId6"/>
                      <a:stretch>
                        <a:fillRect/>
                      </a:stretch>
                    </p:blipFill>
                    <p:spPr>
                      <a:xfrm>
                        <a:off x="2179638" y="4275455"/>
                        <a:ext cx="3981450" cy="814388"/>
                      </a:xfrm>
                      <a:prstGeom prst="rect">
                        <a:avLst/>
                      </a:prstGeom>
                      <a:solidFill>
                        <a:srgbClr val="CCFFCC"/>
                      </a:solidFill>
                      <a:ln w="38100">
                        <a:miter/>
                      </a:ln>
                    </p:spPr>
                  </p:pic>
                </p:oleObj>
              </mc:Fallback>
            </mc:AlternateContent>
          </a:graphicData>
        </a:graphic>
      </p:graphicFrame>
    </p:spTree>
  </p:cSld>
  <p:clrMapOvr>
    <a:masterClrMapping/>
  </p:clrMapOvr>
  <p:transition advClick="0">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9" name="Rectangle 3"/>
          <p:cNvSpPr>
            <a:spLocks noGrp="1"/>
          </p:cNvSpPr>
          <p:nvPr>
            <p:ph type="body" sz="half"/>
          </p:nvPr>
        </p:nvSpPr>
        <p:spPr>
          <a:xfrm>
            <a:off x="386715" y="1403350"/>
            <a:ext cx="8292465" cy="4968875"/>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将上两式代入</a:t>
            </a:r>
            <a:r>
              <a:rPr lang="en-US" altLang="zh-CN" sz="2000" dirty="0">
                <a:latin typeface="微软雅黑" panose="020B0503020204020204" pitchFamily="34" charset="-122"/>
                <a:ea typeface="微软雅黑" panose="020B0503020204020204" pitchFamily="34" charset="-122"/>
              </a:rPr>
              <a:t>y(t)</a:t>
            </a:r>
            <a:r>
              <a:rPr lang="zh-CN" altLang="en-US" sz="2000" dirty="0">
                <a:latin typeface="微软雅黑" panose="020B0503020204020204" pitchFamily="34" charset="-122"/>
                <a:ea typeface="微软雅黑" panose="020B0503020204020204" pitchFamily="34" charset="-122"/>
              </a:rPr>
              <a:t>式，得到</a:t>
            </a:r>
            <a:r>
              <a:rPr lang="zh-CN" altLang="en-US" sz="2000" dirty="0">
                <a:latin typeface="微软雅黑" panose="020B0503020204020204" pitchFamily="34" charset="-122"/>
                <a:ea typeface="微软雅黑" panose="020B0503020204020204" pitchFamily="34" charset="-122"/>
                <a:sym typeface="+mn-ea"/>
              </a:rPr>
              <a:t>接收</a:t>
            </a:r>
            <a:r>
              <a:rPr lang="zh-CN" altLang="en-US" sz="2000" dirty="0">
                <a:latin typeface="微软雅黑" panose="020B0503020204020204" pitchFamily="34" charset="-122"/>
                <a:ea typeface="微软雅黑" panose="020B0503020204020204" pitchFamily="34" charset="-122"/>
              </a:rPr>
              <a:t>滤波后的电压：</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4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(7.2-18)</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或：</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en-US" altLang="zh-CN" sz="24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(7.2-19)</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误码率的计算</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en-US" altLang="zh-CN" sz="2800" b="1" dirty="0">
                <a:solidFill>
                  <a:srgbClr val="0000FF"/>
                </a:solidFill>
                <a:latin typeface="微软雅黑" panose="020B0503020204020204" pitchFamily="34" charset="-122"/>
                <a:ea typeface="微软雅黑" panose="020B0503020204020204" pitchFamily="34" charset="-122"/>
              </a:rPr>
              <a:t>(1)</a:t>
            </a:r>
            <a:r>
              <a:rPr lang="zh-CN" altLang="en-US" sz="2800" b="1" dirty="0">
                <a:solidFill>
                  <a:srgbClr val="0000FF"/>
                </a:solidFill>
                <a:latin typeface="微软雅黑" panose="020B0503020204020204" pitchFamily="34" charset="-122"/>
                <a:ea typeface="微软雅黑" panose="020B0503020204020204" pitchFamily="34" charset="-122"/>
              </a:rPr>
              <a:t> 包络检波法的误码率</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 包络检波的输出是其输入电压</a:t>
            </a:r>
            <a:r>
              <a:rPr lang="en-US" altLang="zh-CN" sz="2000" dirty="0">
                <a:latin typeface="微软雅黑" panose="020B0503020204020204" pitchFamily="34" charset="-122"/>
                <a:ea typeface="微软雅黑" panose="020B0503020204020204" pitchFamily="34" charset="-122"/>
              </a:rPr>
              <a:t>y(t)</a:t>
            </a:r>
            <a:r>
              <a:rPr lang="zh-CN" altLang="en-US" sz="2000" dirty="0">
                <a:latin typeface="微软雅黑" panose="020B0503020204020204" pitchFamily="34" charset="-122"/>
                <a:ea typeface="微软雅黑" panose="020B0503020204020204" pitchFamily="34" charset="-122"/>
              </a:rPr>
              <a:t>的包络，故有：</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(7.2-20)</a:t>
            </a:r>
            <a:endParaRPr lang="en-US" altLang="zh-CN" sz="2000" dirty="0">
              <a:ea typeface="楷体_GB2312" pitchFamily="49" charset="-122"/>
            </a:endParaRPr>
          </a:p>
        </p:txBody>
      </p:sp>
      <p:graphicFrame>
        <p:nvGraphicFramePr>
          <p:cNvPr id="11266" name="内容占位符 24578"/>
          <p:cNvGraphicFramePr>
            <a:graphicFrameLocks noGrp="1"/>
          </p:cNvGraphicFramePr>
          <p:nvPr>
            <p:ph sz="quarter" idx="1"/>
          </p:nvPr>
        </p:nvGraphicFramePr>
        <p:xfrm>
          <a:off x="1260475" y="1907540"/>
          <a:ext cx="5616575" cy="797560"/>
        </p:xfrm>
        <a:graphic>
          <a:graphicData uri="http://schemas.openxmlformats.org/presentationml/2006/ole">
            <mc:AlternateContent xmlns:mc="http://schemas.openxmlformats.org/markup-compatibility/2006">
              <mc:Choice xmlns:v="urn:schemas-microsoft-com:vml" Requires="v">
                <p:oleObj spid="_x0000_s3093" name="" r:id="rId1" imgW="3695700" imgH="482600" progId="Equation.DSMT4">
                  <p:embed/>
                </p:oleObj>
              </mc:Choice>
              <mc:Fallback>
                <p:oleObj name="" r:id="rId1" imgW="3695700" imgH="482600" progId="Equation.DSMT4">
                  <p:embed/>
                  <p:pic>
                    <p:nvPicPr>
                      <p:cNvPr id="0" name="图片 3092"/>
                      <p:cNvPicPr/>
                      <p:nvPr/>
                    </p:nvPicPr>
                    <p:blipFill>
                      <a:blip r:embed="rId2"/>
                      <a:stretch>
                        <a:fillRect/>
                      </a:stretch>
                    </p:blipFill>
                    <p:spPr>
                      <a:xfrm>
                        <a:off x="1260475" y="1907540"/>
                        <a:ext cx="5616575" cy="797560"/>
                      </a:xfrm>
                      <a:prstGeom prst="rect">
                        <a:avLst/>
                      </a:prstGeom>
                      <a:solidFill>
                        <a:srgbClr val="91CFD5"/>
                      </a:solidFill>
                      <a:ln w="38100">
                        <a:miter/>
                      </a:ln>
                    </p:spPr>
                  </p:pic>
                </p:oleObj>
              </mc:Fallback>
            </mc:AlternateContent>
          </a:graphicData>
        </a:graphic>
      </p:graphicFrame>
      <p:graphicFrame>
        <p:nvGraphicFramePr>
          <p:cNvPr id="11267" name="内容占位符 24579"/>
          <p:cNvGraphicFramePr>
            <a:graphicFrameLocks noGrp="1"/>
          </p:cNvGraphicFramePr>
          <p:nvPr>
            <p:ph sz="quarter" idx="1"/>
          </p:nvPr>
        </p:nvGraphicFramePr>
        <p:xfrm>
          <a:off x="1260475" y="2896235"/>
          <a:ext cx="5387975" cy="829945"/>
        </p:xfrm>
        <a:graphic>
          <a:graphicData uri="http://schemas.openxmlformats.org/presentationml/2006/ole">
            <mc:AlternateContent xmlns:mc="http://schemas.openxmlformats.org/markup-compatibility/2006">
              <mc:Choice xmlns:v="urn:schemas-microsoft-com:vml" Requires="v">
                <p:oleObj spid="_x0000_s3094" name="" r:id="rId3" imgW="3300730" imgH="482600" progId="Equation.3">
                  <p:embed/>
                </p:oleObj>
              </mc:Choice>
              <mc:Fallback>
                <p:oleObj name="" r:id="rId3" imgW="3300730" imgH="482600" progId="Equation.3">
                  <p:embed/>
                  <p:pic>
                    <p:nvPicPr>
                      <p:cNvPr id="0" name="图片 3093"/>
                      <p:cNvPicPr/>
                      <p:nvPr/>
                    </p:nvPicPr>
                    <p:blipFill>
                      <a:blip r:embed="rId4"/>
                      <a:stretch>
                        <a:fillRect/>
                      </a:stretch>
                    </p:blipFill>
                    <p:spPr>
                      <a:xfrm>
                        <a:off x="1260475" y="2896235"/>
                        <a:ext cx="5387975" cy="829945"/>
                      </a:xfrm>
                      <a:prstGeom prst="rect">
                        <a:avLst/>
                      </a:prstGeom>
                      <a:solidFill>
                        <a:srgbClr val="FFCC99"/>
                      </a:solidFill>
                      <a:ln w="38100">
                        <a:miter/>
                      </a:ln>
                    </p:spPr>
                  </p:pic>
                </p:oleObj>
              </mc:Fallback>
            </mc:AlternateContent>
          </a:graphicData>
        </a:graphic>
      </p:graphicFrame>
      <p:sp>
        <p:nvSpPr>
          <p:cNvPr id="11270" name="Rectangle 17"/>
          <p:cNvSpPr/>
          <p:nvPr/>
        </p:nvSpPr>
        <p:spPr>
          <a:xfrm>
            <a:off x="1654175" y="4787900"/>
            <a:ext cx="4994275" cy="1206500"/>
          </a:xfrm>
          <a:prstGeom prst="rect">
            <a:avLst/>
          </a:prstGeom>
          <a:noFill/>
          <a:ln w="9525">
            <a:noFill/>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11268" name="对象 24581"/>
          <p:cNvGraphicFramePr/>
          <p:nvPr/>
        </p:nvGraphicFramePr>
        <p:xfrm>
          <a:off x="1476375" y="5435600"/>
          <a:ext cx="4977765" cy="1009650"/>
        </p:xfrm>
        <a:graphic>
          <a:graphicData uri="http://schemas.openxmlformats.org/presentationml/2006/ole">
            <mc:AlternateContent xmlns:mc="http://schemas.openxmlformats.org/markup-compatibility/2006">
              <mc:Choice xmlns:v="urn:schemas-microsoft-com:vml" Requires="v">
                <p:oleObj spid="_x0000_s3092" name="" r:id="rId5" imgW="2755900" imgH="609600" progId="Equation.3">
                  <p:embed/>
                </p:oleObj>
              </mc:Choice>
              <mc:Fallback>
                <p:oleObj name="" r:id="rId5" imgW="2755900" imgH="609600" progId="Equation.3">
                  <p:embed/>
                  <p:pic>
                    <p:nvPicPr>
                      <p:cNvPr id="0" name="图片 3091"/>
                      <p:cNvPicPr/>
                      <p:nvPr/>
                    </p:nvPicPr>
                    <p:blipFill>
                      <a:blip r:embed="rId6"/>
                      <a:stretch>
                        <a:fillRect/>
                      </a:stretch>
                    </p:blipFill>
                    <p:spPr>
                      <a:xfrm>
                        <a:off x="1476375" y="5435600"/>
                        <a:ext cx="4977765" cy="1009650"/>
                      </a:xfrm>
                      <a:prstGeom prst="rect">
                        <a:avLst/>
                      </a:prstGeom>
                      <a:solidFill>
                        <a:srgbClr val="91CFD5"/>
                      </a:solidFill>
                      <a:ln w="38100">
                        <a:noFill/>
                        <a:miter/>
                      </a:ln>
                    </p:spPr>
                  </p:pic>
                </p:oleObj>
              </mc:Fallback>
            </mc:AlternateContent>
          </a:graphicData>
        </a:graphic>
      </p:graphicFrame>
    </p:spTree>
  </p:cSld>
  <p:clrMapOvr>
    <a:masterClrMapping/>
  </p:clrMapOvr>
  <p:transition advClick="0">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4" name="文本框 25601"/>
          <p:cNvSpPr txBox="1"/>
          <p:nvPr/>
        </p:nvSpPr>
        <p:spPr>
          <a:xfrm>
            <a:off x="372745" y="3851275"/>
            <a:ext cx="8161655" cy="2584450"/>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(2) 相干解调法的误码率</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抽样判决处的电压x(t)为：      </a:t>
            </a:r>
            <a:r>
              <a:rPr lang="zh-CN" altLang="en-US" sz="2000" dirty="0">
                <a:solidFill>
                  <a:srgbClr val="0000FF"/>
                </a:solidFill>
                <a:latin typeface="微软雅黑" panose="020B0503020204020204" pitchFamily="34" charset="-122"/>
                <a:ea typeface="微软雅黑" panose="020B0503020204020204" pitchFamily="34" charset="-122"/>
              </a:rPr>
              <a:t>第k个符号在KT</a:t>
            </a:r>
            <a:r>
              <a:rPr lang="zh-CN" altLang="en-US" sz="2000" baseline="-25000" dirty="0">
                <a:solidFill>
                  <a:srgbClr val="0000FF"/>
                </a:solidFill>
                <a:latin typeface="微软雅黑" panose="020B0503020204020204" pitchFamily="34" charset="-122"/>
                <a:ea typeface="微软雅黑" panose="020B0503020204020204" pitchFamily="34" charset="-122"/>
              </a:rPr>
              <a:t>s</a:t>
            </a:r>
            <a:r>
              <a:rPr lang="zh-CN" altLang="en-US" sz="2000" dirty="0">
                <a:solidFill>
                  <a:srgbClr val="0000FF"/>
                </a:solidFill>
                <a:latin typeface="微软雅黑" panose="020B0503020204020204" pitchFamily="34" charset="-122"/>
                <a:ea typeface="微软雅黑" panose="020B0503020204020204" pitchFamily="34" charset="-122"/>
              </a:rPr>
              <a:t>抽样时刻的抽样值为：</a:t>
            </a:r>
            <a:endParaRPr lang="zh-CN" altLang="en-US" sz="2000" dirty="0">
              <a:solidFill>
                <a:srgbClr val="0000FF"/>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zh-CN" altLang="en-US" sz="2000" dirty="0">
              <a:solidFill>
                <a:srgbClr val="0000FF"/>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(7.2-22)</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式中：n</a:t>
            </a:r>
            <a:r>
              <a:rPr lang="zh-CN" altLang="en-US" sz="2000" baseline="-25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(t)为高斯噪声，均值为0，方差为σ</a:t>
            </a:r>
            <a:r>
              <a:rPr lang="zh-CN" altLang="en-US" sz="2000" baseline="-25000" dirty="0">
                <a:latin typeface="微软雅黑" panose="020B0503020204020204" pitchFamily="34" charset="-122"/>
                <a:ea typeface="微软雅黑" panose="020B0503020204020204" pitchFamily="34" charset="-122"/>
              </a:rPr>
              <a:t>n</a:t>
            </a:r>
            <a:r>
              <a:rPr lang="zh-CN" altLang="en-US" sz="2000" baseline="30000" dirty="0">
                <a:latin typeface="微软雅黑" panose="020B0503020204020204" pitchFamily="34" charset="-122"/>
                <a:ea typeface="微软雅黑" panose="020B0503020204020204" pitchFamily="34" charset="-122"/>
              </a:rPr>
              <a:t>2</a:t>
            </a:r>
            <a:endParaRPr lang="zh-CN" altLang="en-US" sz="2000" baseline="30000" dirty="0">
              <a:latin typeface="微软雅黑" panose="020B0503020204020204" pitchFamily="34" charset="-122"/>
              <a:ea typeface="微软雅黑" panose="020B0503020204020204" pitchFamily="34" charset="-122"/>
            </a:endParaRPr>
          </a:p>
        </p:txBody>
      </p:sp>
      <p:sp>
        <p:nvSpPr>
          <p:cNvPr id="12295" name="Rectangle 3"/>
          <p:cNvSpPr>
            <a:spLocks noGrp="1"/>
          </p:cNvSpPr>
          <p:nvPr>
            <p:ph type="body"/>
          </p:nvPr>
        </p:nvSpPr>
        <p:spPr>
          <a:xfrm>
            <a:off x="372110" y="1403350"/>
            <a:ext cx="8162290" cy="2520950"/>
          </a:xfrm>
        </p:spPr>
        <p:txBody>
          <a:bodyPr vert="horz" wrap="square" lIns="91440" tIns="45720" rIns="91440" bIns="45720" anchor="t"/>
          <a:p>
            <a:pPr marL="0" indent="0" eaLnBrk="1" hangingPunct="1">
              <a:lnSpc>
                <a:spcPct val="130000"/>
              </a:lnSpc>
              <a:buNone/>
            </a:pPr>
            <a:r>
              <a:rPr lang="zh-CN" altLang="en-US" sz="2000" dirty="0">
                <a:latin typeface="微软雅黑" panose="020B0503020204020204" pitchFamily="34" charset="-122"/>
                <a:ea typeface="微软雅黑" panose="020B0503020204020204" pitchFamily="34" charset="-122"/>
              </a:rPr>
              <a:t>设判决门限值为b，并规定当</a:t>
            </a:r>
            <a:r>
              <a:rPr lang="en-US" altLang="zh-CN" sz="2000" dirty="0">
                <a:latin typeface="微软雅黑" panose="020B0503020204020204" pitchFamily="34" charset="-122"/>
                <a:ea typeface="微软雅黑" panose="020B0503020204020204" pitchFamily="34" charset="-122"/>
              </a:rPr>
              <a:t>V&gt;</a:t>
            </a:r>
            <a:r>
              <a:rPr lang="zh-CN" altLang="en-US" sz="2000" dirty="0">
                <a:latin typeface="微软雅黑" panose="020B0503020204020204" pitchFamily="34" charset="-122"/>
                <a:ea typeface="微软雅黑" panose="020B0503020204020204" pitchFamily="34" charset="-122"/>
              </a:rPr>
              <a:t>b时，判为收到"</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V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b时，则判为"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 可以计算出，当大信噪比时，误码率为：</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30000"/>
              </a:lnSpc>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30000"/>
              </a:lnSpc>
              <a:buNone/>
            </a:pP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30000"/>
              </a:lnSpc>
              <a:buNone/>
            </a:pPr>
            <a:r>
              <a:rPr lang="zh-CN" altLang="en-US" sz="2000" dirty="0">
                <a:latin typeface="微软雅黑" panose="020B0503020204020204" pitchFamily="34" charset="-122"/>
                <a:ea typeface="微软雅黑" panose="020B0503020204020204" pitchFamily="34" charset="-122"/>
              </a:rPr>
              <a:t>当r</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a:t>
            </a: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∞时：</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(7.2-21)</a:t>
            </a:r>
            <a:endParaRPr lang="en-US" altLang="zh-CN" sz="2000" dirty="0">
              <a:latin typeface="微软雅黑" panose="020B0503020204020204" pitchFamily="34" charset="-122"/>
              <a:ea typeface="微软雅黑" panose="020B0503020204020204" pitchFamily="34" charset="-122"/>
            </a:endParaRPr>
          </a:p>
        </p:txBody>
      </p:sp>
      <p:sp>
        <p:nvSpPr>
          <p:cNvPr id="12296" name="Rectangle 5"/>
          <p:cNvSpPr/>
          <p:nvPr/>
        </p:nvSpPr>
        <p:spPr>
          <a:xfrm>
            <a:off x="2700338" y="2411413"/>
            <a:ext cx="2216150" cy="630237"/>
          </a:xfrm>
          <a:prstGeom prst="rect">
            <a:avLst/>
          </a:prstGeom>
          <a:noFill/>
          <a:ln w="9525">
            <a:noFill/>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12290" name="对象 25604"/>
          <p:cNvGraphicFramePr/>
          <p:nvPr/>
        </p:nvGraphicFramePr>
        <p:xfrm>
          <a:off x="2844800" y="3203575"/>
          <a:ext cx="1586230" cy="647065"/>
        </p:xfrm>
        <a:graphic>
          <a:graphicData uri="http://schemas.openxmlformats.org/presentationml/2006/ole">
            <mc:AlternateContent xmlns:mc="http://schemas.openxmlformats.org/markup-compatibility/2006">
              <mc:Choice xmlns:v="urn:schemas-microsoft-com:vml" Requires="v">
                <p:oleObj spid="_x0000_s3097" name="" r:id="rId1" imgW="713740" imgH="394970" progId="Equation.3">
                  <p:embed/>
                </p:oleObj>
              </mc:Choice>
              <mc:Fallback>
                <p:oleObj name="" r:id="rId1" imgW="713740" imgH="394970" progId="Equation.3">
                  <p:embed/>
                  <p:pic>
                    <p:nvPicPr>
                      <p:cNvPr id="0" name="图片 3096"/>
                      <p:cNvPicPr/>
                      <p:nvPr/>
                    </p:nvPicPr>
                    <p:blipFill>
                      <a:blip r:embed="rId2"/>
                      <a:stretch>
                        <a:fillRect/>
                      </a:stretch>
                    </p:blipFill>
                    <p:spPr>
                      <a:xfrm>
                        <a:off x="2844800" y="3203575"/>
                        <a:ext cx="1586230" cy="647065"/>
                      </a:xfrm>
                      <a:prstGeom prst="rect">
                        <a:avLst/>
                      </a:prstGeom>
                      <a:solidFill>
                        <a:srgbClr val="91CFD5"/>
                      </a:solidFill>
                      <a:ln w="38100">
                        <a:noFill/>
                        <a:miter/>
                      </a:ln>
                    </p:spPr>
                  </p:pic>
                </p:oleObj>
              </mc:Fallback>
            </mc:AlternateContent>
          </a:graphicData>
        </a:graphic>
      </p:graphicFrame>
      <p:sp>
        <p:nvSpPr>
          <p:cNvPr id="12297" name="圆角矩形标注 8"/>
          <p:cNvSpPr/>
          <p:nvPr/>
        </p:nvSpPr>
        <p:spPr>
          <a:xfrm>
            <a:off x="6526213" y="2511743"/>
            <a:ext cx="785812" cy="428625"/>
          </a:xfrm>
          <a:prstGeom prst="wedgeRoundRectCallout">
            <a:avLst>
              <a:gd name="adj1" fmla="val -98333"/>
              <a:gd name="adj2" fmla="val -112625"/>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en-US" altLang="zh-CN" dirty="0">
                <a:latin typeface="Comic Sans MS" panose="030F0702030302020204" pitchFamily="66" charset="0"/>
              </a:rPr>
              <a:t>r»1</a:t>
            </a:r>
            <a:endParaRPr lang="zh-CN" altLang="en-US" dirty="0">
              <a:latin typeface="Comic Sans MS" panose="030F0702030302020204" pitchFamily="66" charset="0"/>
            </a:endParaRPr>
          </a:p>
        </p:txBody>
      </p:sp>
      <p:graphicFrame>
        <p:nvGraphicFramePr>
          <p:cNvPr id="12291" name="对象 25606"/>
          <p:cNvGraphicFramePr/>
          <p:nvPr/>
        </p:nvGraphicFramePr>
        <p:xfrm>
          <a:off x="1981200" y="2316480"/>
          <a:ext cx="3368675" cy="744220"/>
        </p:xfrm>
        <a:graphic>
          <a:graphicData uri="http://schemas.openxmlformats.org/presentationml/2006/ole">
            <mc:AlternateContent xmlns:mc="http://schemas.openxmlformats.org/markup-compatibility/2006">
              <mc:Choice xmlns:v="urn:schemas-microsoft-com:vml" Requires="v">
                <p:oleObj spid="_x0000_s3101" name="" r:id="rId3" imgW="1513840" imgH="445135" progId="Equation.DSMT4">
                  <p:embed/>
                </p:oleObj>
              </mc:Choice>
              <mc:Fallback>
                <p:oleObj name="" r:id="rId3" imgW="1513840" imgH="445135" progId="Equation.DSMT4">
                  <p:embed/>
                  <p:pic>
                    <p:nvPicPr>
                      <p:cNvPr id="0" name="图片 3100"/>
                      <p:cNvPicPr/>
                      <p:nvPr/>
                    </p:nvPicPr>
                    <p:blipFill>
                      <a:blip r:embed="rId4"/>
                      <a:stretch>
                        <a:fillRect/>
                      </a:stretch>
                    </p:blipFill>
                    <p:spPr>
                      <a:xfrm>
                        <a:off x="1981200" y="2316480"/>
                        <a:ext cx="3368675" cy="744220"/>
                      </a:xfrm>
                      <a:prstGeom prst="rect">
                        <a:avLst/>
                      </a:prstGeom>
                      <a:solidFill>
                        <a:srgbClr val="91CFD5"/>
                      </a:solidFill>
                      <a:ln w="38100">
                        <a:noFill/>
                        <a:miter/>
                      </a:ln>
                    </p:spPr>
                  </p:pic>
                </p:oleObj>
              </mc:Fallback>
            </mc:AlternateContent>
          </a:graphicData>
        </a:graphic>
      </p:graphicFrame>
      <p:graphicFrame>
        <p:nvGraphicFramePr>
          <p:cNvPr id="12292" name="对象 25607"/>
          <p:cNvGraphicFramePr/>
          <p:nvPr/>
        </p:nvGraphicFramePr>
        <p:xfrm>
          <a:off x="456565" y="5078095"/>
          <a:ext cx="3137535" cy="793115"/>
        </p:xfrm>
        <a:graphic>
          <a:graphicData uri="http://schemas.openxmlformats.org/presentationml/2006/ole">
            <mc:AlternateContent xmlns:mc="http://schemas.openxmlformats.org/markup-compatibility/2006">
              <mc:Choice xmlns:v="urn:schemas-microsoft-com:vml" Requires="v">
                <p:oleObj spid="_x0000_s3100" name="" r:id="rId5" imgW="2082165" imgH="482600" progId="Equation.3">
                  <p:embed/>
                </p:oleObj>
              </mc:Choice>
              <mc:Fallback>
                <p:oleObj name="" r:id="rId5" imgW="2082165" imgH="482600" progId="Equation.3">
                  <p:embed/>
                  <p:pic>
                    <p:nvPicPr>
                      <p:cNvPr id="0" name="图片 3099"/>
                      <p:cNvPicPr/>
                      <p:nvPr/>
                    </p:nvPicPr>
                    <p:blipFill>
                      <a:blip r:embed="rId6"/>
                      <a:stretch>
                        <a:fillRect/>
                      </a:stretch>
                    </p:blipFill>
                    <p:spPr>
                      <a:xfrm>
                        <a:off x="456565" y="5078095"/>
                        <a:ext cx="3137535" cy="793115"/>
                      </a:xfrm>
                      <a:prstGeom prst="rect">
                        <a:avLst/>
                      </a:prstGeom>
                      <a:solidFill>
                        <a:srgbClr val="91CFD5"/>
                      </a:solidFill>
                      <a:ln w="38100">
                        <a:noFill/>
                        <a:miter/>
                      </a:ln>
                    </p:spPr>
                  </p:pic>
                </p:oleObj>
              </mc:Fallback>
            </mc:AlternateContent>
          </a:graphicData>
        </a:graphic>
      </p:graphicFrame>
      <p:graphicFrame>
        <p:nvGraphicFramePr>
          <p:cNvPr id="12293" name="对象 25608"/>
          <p:cNvGraphicFramePr/>
          <p:nvPr/>
        </p:nvGraphicFramePr>
        <p:xfrm>
          <a:off x="3829050" y="5079365"/>
          <a:ext cx="3395980" cy="791845"/>
        </p:xfrm>
        <a:graphic>
          <a:graphicData uri="http://schemas.openxmlformats.org/presentationml/2006/ole">
            <mc:AlternateContent xmlns:mc="http://schemas.openxmlformats.org/markup-compatibility/2006">
              <mc:Choice xmlns:v="urn:schemas-microsoft-com:vml" Requires="v">
                <p:oleObj spid="_x0000_s3096" name="" r:id="rId7" imgW="2514600" imgH="482600" progId="Equation.DSMT4">
                  <p:embed/>
                </p:oleObj>
              </mc:Choice>
              <mc:Fallback>
                <p:oleObj name="" r:id="rId7" imgW="2514600" imgH="482600" progId="Equation.DSMT4">
                  <p:embed/>
                  <p:pic>
                    <p:nvPicPr>
                      <p:cNvPr id="0" name="图片 3095"/>
                      <p:cNvPicPr/>
                      <p:nvPr/>
                    </p:nvPicPr>
                    <p:blipFill>
                      <a:blip r:embed="rId8"/>
                      <a:stretch>
                        <a:fillRect/>
                      </a:stretch>
                    </p:blipFill>
                    <p:spPr>
                      <a:xfrm>
                        <a:off x="3829050" y="5079365"/>
                        <a:ext cx="3395980" cy="791845"/>
                      </a:xfrm>
                      <a:prstGeom prst="rect">
                        <a:avLst/>
                      </a:prstGeom>
                      <a:solidFill>
                        <a:srgbClr val="91CFD5"/>
                      </a:solidFill>
                      <a:ln w="38100">
                        <a:noFill/>
                        <a:miter/>
                      </a:ln>
                    </p:spPr>
                  </p:pic>
                </p:oleObj>
              </mc:Fallback>
            </mc:AlternateContent>
          </a:graphicData>
        </a:graphic>
      </p:graphicFrame>
    </p:spTree>
  </p:cSld>
  <p:clrMapOvr>
    <a:masterClrMapping/>
  </p:clrMapOvr>
  <p:transition advClick="0">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Rectangle 3"/>
          <p:cNvSpPr>
            <a:spLocks noGrp="1"/>
          </p:cNvSpPr>
          <p:nvPr>
            <p:ph type="body"/>
          </p:nvPr>
        </p:nvSpPr>
        <p:spPr>
          <a:xfrm>
            <a:off x="410845" y="1405255"/>
            <a:ext cx="8208010" cy="2378075"/>
          </a:xfrm>
        </p:spPr>
        <p:txBody>
          <a:bodyPr vert="horz" wrap="square" lIns="91440" tIns="45720" rIns="91440" bIns="45720" anchor="t"/>
          <a:p>
            <a:pPr eaLnBrk="1" hangingPunct="1">
              <a:lnSpc>
                <a:spcPct val="150000"/>
              </a:lnSpc>
              <a:spcAft>
                <a:spcPts val="0"/>
              </a:spcAft>
              <a:buNone/>
            </a:pPr>
            <a:r>
              <a:rPr lang="en-US" altLang="zh-CN" sz="2000" dirty="0">
                <a:latin typeface="微软雅黑" panose="020B0503020204020204" pitchFamily="34" charset="-122"/>
                <a:ea typeface="微软雅黑" panose="020B0503020204020204" pitchFamily="34" charset="-122"/>
              </a:rPr>
              <a:t>∴</a:t>
            </a:r>
            <a:r>
              <a:rPr lang="en-US" altLang="en-US" sz="2000" dirty="0">
                <a:latin typeface="微软雅黑" panose="020B0503020204020204" pitchFamily="34" charset="-122"/>
                <a:ea typeface="微软雅黑" panose="020B0503020204020204" pitchFamily="34" charset="-122"/>
              </a:rPr>
              <a:t> 当发送"</a:t>
            </a:r>
            <a:r>
              <a:rPr lang="en-US" altLang="zh-CN" sz="2000" dirty="0">
                <a:latin typeface="微软雅黑" panose="020B0503020204020204" pitchFamily="34" charset="-122"/>
                <a:ea typeface="微软雅黑" panose="020B0503020204020204" pitchFamily="34" charset="-122"/>
              </a:rPr>
              <a:t>1</a:t>
            </a:r>
            <a:r>
              <a:rPr lang="en-US" altLang="en-US" sz="2000" dirty="0">
                <a:latin typeface="微软雅黑" panose="020B0503020204020204" pitchFamily="34" charset="-122"/>
                <a:ea typeface="微软雅黑" panose="020B0503020204020204" pitchFamily="34" charset="-122"/>
              </a:rPr>
              <a:t>"时，</a:t>
            </a:r>
            <a:r>
              <a:rPr lang="en-US" altLang="zh-CN" sz="2000" dirty="0">
                <a:latin typeface="微软雅黑" panose="020B0503020204020204" pitchFamily="34" charset="-122"/>
                <a:ea typeface="微软雅黑" panose="020B0503020204020204" pitchFamily="34" charset="-122"/>
              </a:rPr>
              <a:t>x(t)</a:t>
            </a:r>
            <a:r>
              <a:rPr lang="en-US" altLang="en-US" sz="2000" dirty="0">
                <a:latin typeface="微软雅黑" panose="020B0503020204020204" pitchFamily="34" charset="-122"/>
                <a:ea typeface="微软雅黑" panose="020B0503020204020204" pitchFamily="34" charset="-122"/>
              </a:rPr>
              <a:t>的概率密度函数等于：</a:t>
            </a:r>
            <a:endParaRPr lang="en-US" altLang="en-US" sz="2000" dirty="0">
              <a:latin typeface="微软雅黑" panose="020B0503020204020204" pitchFamily="34" charset="-122"/>
              <a:ea typeface="微软雅黑" panose="020B0503020204020204" pitchFamily="34" charset="-122"/>
            </a:endParaRPr>
          </a:p>
          <a:p>
            <a:pPr eaLnBrk="1" hangingPunct="1">
              <a:lnSpc>
                <a:spcPct val="150000"/>
              </a:lnSpc>
              <a:spcAft>
                <a:spcPts val="0"/>
              </a:spcAft>
              <a:buNone/>
            </a:pPr>
            <a:r>
              <a:rPr lang="en-US"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Aft>
                <a:spcPts val="0"/>
              </a:spcAft>
              <a:buNone/>
            </a:pPr>
            <a:r>
              <a:rPr lang="en-US"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(7.2-23)</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Aft>
                <a:spcPts val="0"/>
              </a:spcAft>
              <a:buNone/>
            </a:pPr>
            <a:r>
              <a:rPr lang="en-US" altLang="en-US" sz="2000" dirty="0">
                <a:latin typeface="微软雅黑" panose="020B0503020204020204" pitchFamily="34" charset="-122"/>
                <a:ea typeface="微软雅黑" panose="020B0503020204020204" pitchFamily="34" charset="-122"/>
              </a:rPr>
              <a:t>   当发送"</a:t>
            </a:r>
            <a:r>
              <a:rPr lang="en-US" altLang="zh-CN" sz="2000" dirty="0">
                <a:latin typeface="微软雅黑" panose="020B0503020204020204" pitchFamily="34" charset="-122"/>
                <a:ea typeface="微软雅黑" panose="020B0503020204020204" pitchFamily="34" charset="-122"/>
              </a:rPr>
              <a:t>0</a:t>
            </a:r>
            <a:r>
              <a:rPr lang="en-US" altLang="en-US" sz="2000" dirty="0">
                <a:latin typeface="微软雅黑" panose="020B0503020204020204" pitchFamily="34" charset="-122"/>
                <a:ea typeface="微软雅黑" panose="020B0503020204020204" pitchFamily="34" charset="-122"/>
              </a:rPr>
              <a:t>"时，</a:t>
            </a:r>
            <a:r>
              <a:rPr lang="en-US" altLang="zh-CN" sz="2000" dirty="0">
                <a:latin typeface="微软雅黑" panose="020B0503020204020204" pitchFamily="34" charset="-122"/>
                <a:ea typeface="微软雅黑" panose="020B0503020204020204" pitchFamily="34" charset="-122"/>
              </a:rPr>
              <a:t>x(t)</a:t>
            </a:r>
            <a:r>
              <a:rPr lang="en-US" altLang="en-US" sz="2000" dirty="0">
                <a:latin typeface="微软雅黑" panose="020B0503020204020204" pitchFamily="34" charset="-122"/>
                <a:ea typeface="微软雅黑" panose="020B0503020204020204" pitchFamily="34" charset="-122"/>
              </a:rPr>
              <a:t>的概率密度函数等于： </a:t>
            </a:r>
            <a:endParaRPr lang="en-US" altLang="en-US" sz="2000" dirty="0">
              <a:latin typeface="微软雅黑" panose="020B0503020204020204" pitchFamily="34" charset="-122"/>
              <a:ea typeface="微软雅黑" panose="020B0503020204020204" pitchFamily="34" charset="-122"/>
            </a:endParaRPr>
          </a:p>
          <a:p>
            <a:pPr eaLnBrk="1" hangingPunct="1">
              <a:lnSpc>
                <a:spcPct val="150000"/>
              </a:lnSpc>
              <a:spcAft>
                <a:spcPts val="0"/>
              </a:spcAft>
              <a:buNone/>
            </a:pPr>
            <a:r>
              <a:rPr lang="en-US"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(7.2-24)</a:t>
            </a:r>
            <a:endParaRPr lang="en-US" altLang="zh-CN" sz="2000" dirty="0">
              <a:latin typeface="微软雅黑" panose="020B0503020204020204" pitchFamily="34" charset="-122"/>
              <a:ea typeface="微软雅黑" panose="020B0503020204020204" pitchFamily="34" charset="-122"/>
            </a:endParaRPr>
          </a:p>
          <a:p>
            <a:pPr eaLnBrk="1" hangingPunct="1">
              <a:buNone/>
            </a:pPr>
            <a:endParaRPr lang="en-US" altLang="zh-CN" sz="2000" dirty="0"/>
          </a:p>
        </p:txBody>
      </p:sp>
      <p:sp>
        <p:nvSpPr>
          <p:cNvPr id="13317" name="Rectangle 5"/>
          <p:cNvSpPr/>
          <p:nvPr/>
        </p:nvSpPr>
        <p:spPr>
          <a:xfrm>
            <a:off x="3409950" y="133350"/>
            <a:ext cx="4608513" cy="792163"/>
          </a:xfrm>
          <a:prstGeom prst="rect">
            <a:avLst/>
          </a:prstGeom>
          <a:noFill/>
          <a:ln w="9525">
            <a:noFill/>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13314" name="对象 26627"/>
          <p:cNvGraphicFramePr/>
          <p:nvPr/>
        </p:nvGraphicFramePr>
        <p:xfrm>
          <a:off x="1725930" y="1939925"/>
          <a:ext cx="4225925" cy="762635"/>
        </p:xfrm>
        <a:graphic>
          <a:graphicData uri="http://schemas.openxmlformats.org/presentationml/2006/ole">
            <mc:AlternateContent xmlns:mc="http://schemas.openxmlformats.org/markup-compatibility/2006">
              <mc:Choice xmlns:v="urn:schemas-microsoft-com:vml" Requires="v">
                <p:oleObj spid="_x0000_s3098" name="" r:id="rId1" imgW="2260600" imgH="444500" progId="Equation.DSMT4">
                  <p:embed/>
                </p:oleObj>
              </mc:Choice>
              <mc:Fallback>
                <p:oleObj name="" r:id="rId1" imgW="2260600" imgH="444500" progId="Equation.DSMT4">
                  <p:embed/>
                  <p:pic>
                    <p:nvPicPr>
                      <p:cNvPr id="0" name="图片 3097"/>
                      <p:cNvPicPr/>
                      <p:nvPr/>
                    </p:nvPicPr>
                    <p:blipFill>
                      <a:blip r:embed="rId2"/>
                      <a:stretch>
                        <a:fillRect/>
                      </a:stretch>
                    </p:blipFill>
                    <p:spPr>
                      <a:xfrm>
                        <a:off x="1725930" y="1939925"/>
                        <a:ext cx="4225925" cy="762635"/>
                      </a:xfrm>
                      <a:prstGeom prst="rect">
                        <a:avLst/>
                      </a:prstGeom>
                      <a:solidFill>
                        <a:srgbClr val="CCFFCC"/>
                      </a:solidFill>
                      <a:ln w="38100">
                        <a:noFill/>
                        <a:miter/>
                      </a:ln>
                    </p:spPr>
                  </p:pic>
                </p:oleObj>
              </mc:Fallback>
            </mc:AlternateContent>
          </a:graphicData>
        </a:graphic>
      </p:graphicFrame>
      <p:graphicFrame>
        <p:nvGraphicFramePr>
          <p:cNvPr id="13315" name="对象 26628"/>
          <p:cNvGraphicFramePr/>
          <p:nvPr/>
        </p:nvGraphicFramePr>
        <p:xfrm>
          <a:off x="1725930" y="3411855"/>
          <a:ext cx="3671570" cy="696595"/>
        </p:xfrm>
        <a:graphic>
          <a:graphicData uri="http://schemas.openxmlformats.org/presentationml/2006/ole">
            <mc:AlternateContent xmlns:mc="http://schemas.openxmlformats.org/markup-compatibility/2006">
              <mc:Choice xmlns:v="urn:schemas-microsoft-com:vml" Requires="v">
                <p:oleObj spid="_x0000_s3099" name="" r:id="rId3" imgW="3427730" imgH="784225" progId="Equation.DSMT4">
                  <p:embed/>
                </p:oleObj>
              </mc:Choice>
              <mc:Fallback>
                <p:oleObj name="" r:id="rId3" imgW="3427730" imgH="784225" progId="Equation.DSMT4">
                  <p:embed/>
                  <p:pic>
                    <p:nvPicPr>
                      <p:cNvPr id="0" name="图片 3098"/>
                      <p:cNvPicPr/>
                      <p:nvPr/>
                    </p:nvPicPr>
                    <p:blipFill>
                      <a:blip r:embed="rId4"/>
                      <a:stretch>
                        <a:fillRect/>
                      </a:stretch>
                    </p:blipFill>
                    <p:spPr>
                      <a:xfrm>
                        <a:off x="1725930" y="3411855"/>
                        <a:ext cx="3671570" cy="696595"/>
                      </a:xfrm>
                      <a:prstGeom prst="rect">
                        <a:avLst/>
                      </a:prstGeom>
                      <a:solidFill>
                        <a:srgbClr val="CCFFCC"/>
                      </a:solidFill>
                      <a:ln w="38100">
                        <a:noFill/>
                        <a:miter/>
                      </a:ln>
                    </p:spPr>
                  </p:pic>
                </p:oleObj>
              </mc:Fallback>
            </mc:AlternateContent>
          </a:graphicData>
        </a:graphic>
      </p:graphicFrame>
      <p:grpSp>
        <p:nvGrpSpPr>
          <p:cNvPr id="13318" name="组合 23"/>
          <p:cNvGrpSpPr/>
          <p:nvPr/>
        </p:nvGrpSpPr>
        <p:grpSpPr>
          <a:xfrm>
            <a:off x="828675" y="4487545"/>
            <a:ext cx="7445375" cy="2173605"/>
            <a:chOff x="828588" y="4164037"/>
            <a:chExt cx="7445462" cy="2497112"/>
          </a:xfrm>
        </p:grpSpPr>
        <p:grpSp>
          <p:nvGrpSpPr>
            <p:cNvPr id="13319" name="Group 10"/>
            <p:cNvGrpSpPr/>
            <p:nvPr/>
          </p:nvGrpSpPr>
          <p:grpSpPr>
            <a:xfrm>
              <a:off x="828588" y="4164037"/>
              <a:ext cx="7343775" cy="2497112"/>
              <a:chOff x="0" y="0"/>
              <a:chExt cx="3005" cy="1600"/>
            </a:xfrm>
          </p:grpSpPr>
          <p:grpSp>
            <p:nvGrpSpPr>
              <p:cNvPr id="13325" name="Group 11"/>
              <p:cNvGrpSpPr/>
              <p:nvPr/>
            </p:nvGrpSpPr>
            <p:grpSpPr>
              <a:xfrm>
                <a:off x="0" y="0"/>
                <a:ext cx="3005" cy="1558"/>
                <a:chOff x="0" y="0"/>
                <a:chExt cx="3005" cy="1558"/>
              </a:xfrm>
            </p:grpSpPr>
            <p:pic>
              <p:nvPicPr>
                <p:cNvPr id="13333" name="Picture 12" descr="ASK相干接收误码率曲线"/>
                <p:cNvPicPr>
                  <a:picLocks noChangeAspect="1"/>
                </p:cNvPicPr>
                <p:nvPr/>
              </p:nvPicPr>
              <p:blipFill>
                <a:blip r:embed="rId5"/>
                <a:stretch>
                  <a:fillRect/>
                </a:stretch>
              </p:blipFill>
              <p:spPr>
                <a:xfrm>
                  <a:off x="0" y="0"/>
                  <a:ext cx="3005" cy="1558"/>
                </a:xfrm>
                <a:prstGeom prst="rect">
                  <a:avLst/>
                </a:prstGeom>
                <a:noFill/>
                <a:ln w="9525">
                  <a:noFill/>
                </a:ln>
              </p:spPr>
            </p:pic>
            <p:grpSp>
              <p:nvGrpSpPr>
                <p:cNvPr id="13334" name="Group 13"/>
                <p:cNvGrpSpPr/>
                <p:nvPr/>
              </p:nvGrpSpPr>
              <p:grpSpPr>
                <a:xfrm>
                  <a:off x="1236" y="167"/>
                  <a:ext cx="313" cy="1151"/>
                  <a:chOff x="0" y="0"/>
                  <a:chExt cx="313" cy="1151"/>
                </a:xfrm>
              </p:grpSpPr>
              <p:sp>
                <p:nvSpPr>
                  <p:cNvPr id="13335" name="Line 14"/>
                  <p:cNvSpPr/>
                  <p:nvPr/>
                </p:nvSpPr>
                <p:spPr>
                  <a:xfrm>
                    <a:off x="125" y="201"/>
                    <a:ext cx="9" cy="950"/>
                  </a:xfrm>
                  <a:prstGeom prst="line">
                    <a:avLst/>
                  </a:prstGeom>
                  <a:ln w="25400" cap="flat" cmpd="sng">
                    <a:solidFill>
                      <a:srgbClr val="FF00FF"/>
                    </a:solidFill>
                    <a:prstDash val="dash"/>
                    <a:headEnd type="none" w="med" len="med"/>
                    <a:tailEnd type="none" w="med" len="med"/>
                  </a:ln>
                </p:spPr>
              </p:sp>
              <p:sp>
                <p:nvSpPr>
                  <p:cNvPr id="13336" name="Text Box 15"/>
                  <p:cNvSpPr txBox="1"/>
                  <p:nvPr/>
                </p:nvSpPr>
                <p:spPr>
                  <a:xfrm>
                    <a:off x="0" y="0"/>
                    <a:ext cx="313" cy="287"/>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Times New Roman" panose="02020603050405020304" pitchFamily="18" charset="0"/>
                      </a:rPr>
                      <a:t>b</a:t>
                    </a:r>
                    <a:r>
                      <a:rPr lang="en-US" altLang="zh-CN" sz="2000" b="1" baseline="30000" dirty="0">
                        <a:solidFill>
                          <a:schemeClr val="tx2"/>
                        </a:solidFill>
                        <a:latin typeface="Times New Roman" panose="02020603050405020304" pitchFamily="18" charset="0"/>
                      </a:rPr>
                      <a:t>*</a:t>
                    </a:r>
                    <a:endParaRPr lang="en-US" altLang="zh-CN" sz="2000" b="1" dirty="0">
                      <a:solidFill>
                        <a:schemeClr val="tx2"/>
                      </a:solidFill>
                      <a:latin typeface="Arial" panose="020B0604020202020204" pitchFamily="34" charset="0"/>
                    </a:endParaRPr>
                  </a:p>
                </p:txBody>
              </p:sp>
            </p:grpSp>
          </p:grpSp>
          <p:grpSp>
            <p:nvGrpSpPr>
              <p:cNvPr id="13326" name="Group 16"/>
              <p:cNvGrpSpPr/>
              <p:nvPr/>
            </p:nvGrpSpPr>
            <p:grpSpPr>
              <a:xfrm>
                <a:off x="199" y="283"/>
                <a:ext cx="2358" cy="1317"/>
                <a:chOff x="0" y="0"/>
                <a:chExt cx="4202" cy="2205"/>
              </a:xfrm>
            </p:grpSpPr>
            <p:sp>
              <p:nvSpPr>
                <p:cNvPr id="13327" name="Text Box 17"/>
                <p:cNvSpPr txBox="1"/>
                <p:nvPr/>
              </p:nvSpPr>
              <p:spPr>
                <a:xfrm>
                  <a:off x="2310" y="570"/>
                  <a:ext cx="692" cy="465"/>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Times New Roman" panose="02020603050405020304" pitchFamily="18" charset="0"/>
                    </a:rPr>
                    <a:t>P</a:t>
                  </a:r>
                  <a:r>
                    <a:rPr lang="en-US" altLang="zh-CN" sz="2000" b="1" i="1" baseline="-25000" dirty="0">
                      <a:solidFill>
                        <a:schemeClr val="tx2"/>
                      </a:solidFill>
                      <a:latin typeface="Times New Roman" panose="02020603050405020304" pitchFamily="18" charset="0"/>
                    </a:rPr>
                    <a:t>e0</a:t>
                  </a:r>
                  <a:endParaRPr lang="en-US" altLang="zh-CN" sz="2000" b="1" i="1" baseline="-25000" dirty="0">
                    <a:solidFill>
                      <a:schemeClr val="tx2"/>
                    </a:solidFill>
                    <a:latin typeface="Times New Roman" panose="02020603050405020304" pitchFamily="18" charset="0"/>
                  </a:endParaRPr>
                </a:p>
              </p:txBody>
            </p:sp>
            <p:sp>
              <p:nvSpPr>
                <p:cNvPr id="13328" name="Text Box 18"/>
                <p:cNvSpPr txBox="1"/>
                <p:nvPr/>
              </p:nvSpPr>
              <p:spPr>
                <a:xfrm>
                  <a:off x="0" y="15"/>
                  <a:ext cx="826" cy="465"/>
                </a:xfrm>
                <a:prstGeom prst="rect">
                  <a:avLst/>
                </a:prstGeom>
                <a:noFill/>
                <a:ln w="9525">
                  <a:noFill/>
                </a:ln>
              </p:spPr>
              <p:txBody>
                <a:bodyPr/>
                <a:p>
                  <a:pPr algn="just">
                    <a:buFont typeface="Arial" panose="020B0604020202020204" pitchFamily="34" charset="0"/>
                    <a:buNone/>
                  </a:pPr>
                  <a:r>
                    <a:rPr lang="zh-CN" altLang="en-US" sz="2000" b="1" i="1" dirty="0">
                      <a:solidFill>
                        <a:schemeClr val="tx2"/>
                      </a:solidFill>
                      <a:latin typeface="Times New Roman" panose="02020603050405020304" pitchFamily="18" charset="0"/>
                    </a:rPr>
                    <a:t>f</a:t>
                  </a:r>
                  <a:r>
                    <a:rPr lang="en-US" altLang="zh-CN" sz="2000" b="1" i="1" baseline="-25000" dirty="0">
                      <a:solidFill>
                        <a:schemeClr val="tx2"/>
                      </a:solidFill>
                      <a:latin typeface="Times New Roman" panose="02020603050405020304" pitchFamily="18" charset="0"/>
                    </a:rPr>
                    <a:t>0</a:t>
                  </a:r>
                  <a:r>
                    <a:rPr lang="en-US" altLang="zh-CN" sz="2000" b="1" i="1" dirty="0">
                      <a:solidFill>
                        <a:schemeClr val="tx2"/>
                      </a:solidFill>
                      <a:latin typeface="Times New Roman" panose="02020603050405020304" pitchFamily="18" charset="0"/>
                    </a:rPr>
                    <a:t>(x)</a:t>
                  </a:r>
                  <a:endParaRPr lang="en-US" altLang="zh-CN" sz="2000" b="1" i="1" dirty="0">
                    <a:solidFill>
                      <a:schemeClr val="tx2"/>
                    </a:solidFill>
                    <a:latin typeface="Times New Roman" panose="02020603050405020304" pitchFamily="18" charset="0"/>
                  </a:endParaRPr>
                </a:p>
              </p:txBody>
            </p:sp>
            <p:sp>
              <p:nvSpPr>
                <p:cNvPr id="13329" name="Text Box 19"/>
                <p:cNvSpPr txBox="1"/>
                <p:nvPr/>
              </p:nvSpPr>
              <p:spPr>
                <a:xfrm>
                  <a:off x="3376" y="0"/>
                  <a:ext cx="826" cy="465"/>
                </a:xfrm>
                <a:prstGeom prst="rect">
                  <a:avLst/>
                </a:prstGeom>
                <a:noFill/>
                <a:ln w="9525">
                  <a:noFill/>
                </a:ln>
              </p:spPr>
              <p:txBody>
                <a:bodyPr/>
                <a:p>
                  <a:pPr algn="just">
                    <a:buFont typeface="Arial" panose="020B0604020202020204" pitchFamily="34" charset="0"/>
                    <a:buNone/>
                  </a:pPr>
                  <a:r>
                    <a:rPr lang="zh-CN" altLang="en-US" sz="2000" b="1" i="1" dirty="0">
                      <a:solidFill>
                        <a:schemeClr val="tx2"/>
                      </a:solidFill>
                      <a:latin typeface="Times New Roman" panose="02020603050405020304" pitchFamily="18" charset="0"/>
                    </a:rPr>
                    <a:t>f</a:t>
                  </a:r>
                  <a:r>
                    <a:rPr lang="en-US" altLang="zh-CN" sz="2000" b="1" baseline="-25000" dirty="0">
                      <a:solidFill>
                        <a:schemeClr val="tx2"/>
                      </a:solidFill>
                      <a:latin typeface="Times New Roman" panose="02020603050405020304" pitchFamily="18" charset="0"/>
                    </a:rPr>
                    <a:t>1</a:t>
                  </a:r>
                  <a:r>
                    <a:rPr lang="en-US" altLang="zh-CN" sz="2000" b="1" dirty="0">
                      <a:solidFill>
                        <a:schemeClr val="tx2"/>
                      </a:solidFill>
                      <a:latin typeface="Times New Roman" panose="02020603050405020304" pitchFamily="18" charset="0"/>
                    </a:rPr>
                    <a:t>(</a:t>
                  </a:r>
                  <a:r>
                    <a:rPr lang="en-US" altLang="zh-CN" sz="2000" b="1" i="1" dirty="0">
                      <a:solidFill>
                        <a:schemeClr val="tx2"/>
                      </a:solidFill>
                      <a:latin typeface="Times New Roman" panose="02020603050405020304" pitchFamily="18" charset="0"/>
                    </a:rPr>
                    <a:t>x</a:t>
                  </a:r>
                  <a:r>
                    <a:rPr lang="en-US" altLang="zh-CN" sz="2000" b="1" dirty="0">
                      <a:solidFill>
                        <a:schemeClr val="tx2"/>
                      </a:solidFill>
                      <a:latin typeface="Times New Roman" panose="02020603050405020304" pitchFamily="18" charset="0"/>
                    </a:rPr>
                    <a:t>)</a:t>
                  </a:r>
                  <a:endParaRPr lang="en-US" altLang="zh-CN" sz="2000" b="1" dirty="0">
                    <a:solidFill>
                      <a:schemeClr val="tx2"/>
                    </a:solidFill>
                    <a:latin typeface="Arial" panose="020B0604020202020204" pitchFamily="34" charset="0"/>
                  </a:endParaRPr>
                </a:p>
              </p:txBody>
            </p:sp>
            <p:sp>
              <p:nvSpPr>
                <p:cNvPr id="13330" name="Text Box 20"/>
                <p:cNvSpPr txBox="1"/>
                <p:nvPr/>
              </p:nvSpPr>
              <p:spPr>
                <a:xfrm>
                  <a:off x="706" y="960"/>
                  <a:ext cx="692" cy="465"/>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Times New Roman" panose="02020603050405020304" pitchFamily="18" charset="0"/>
                    </a:rPr>
                    <a:t>P</a:t>
                  </a:r>
                  <a:r>
                    <a:rPr lang="en-US" altLang="zh-CN" sz="2000" b="1" i="1" baseline="-25000" dirty="0">
                      <a:solidFill>
                        <a:schemeClr val="tx2"/>
                      </a:solidFill>
                      <a:latin typeface="Times New Roman" panose="02020603050405020304" pitchFamily="18" charset="0"/>
                    </a:rPr>
                    <a:t>e1</a:t>
                  </a:r>
                  <a:endParaRPr lang="en-US" altLang="zh-CN" sz="2000" b="1" i="1" baseline="-25000" dirty="0">
                    <a:solidFill>
                      <a:schemeClr val="tx2"/>
                    </a:solidFill>
                    <a:latin typeface="Times New Roman" panose="02020603050405020304" pitchFamily="18" charset="0"/>
                  </a:endParaRPr>
                </a:p>
              </p:txBody>
            </p:sp>
            <p:sp>
              <p:nvSpPr>
                <p:cNvPr id="13331" name="Text Box 21"/>
                <p:cNvSpPr txBox="1"/>
                <p:nvPr/>
              </p:nvSpPr>
              <p:spPr>
                <a:xfrm>
                  <a:off x="1712" y="1740"/>
                  <a:ext cx="692" cy="465"/>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Times New Roman" panose="02020603050405020304" pitchFamily="18" charset="0"/>
                    </a:rPr>
                    <a:t>b  b</a:t>
                  </a:r>
                  <a:r>
                    <a:rPr lang="en-US" altLang="zh-CN" sz="2000" b="1" i="1" baseline="30000" dirty="0">
                      <a:solidFill>
                        <a:schemeClr val="tx2"/>
                      </a:solidFill>
                      <a:latin typeface="Times New Roman" panose="02020603050405020304" pitchFamily="18" charset="0"/>
                    </a:rPr>
                    <a:t>*</a:t>
                  </a:r>
                  <a:endParaRPr lang="en-US" altLang="zh-CN" sz="2000" b="1" i="1" baseline="30000" dirty="0">
                    <a:solidFill>
                      <a:schemeClr val="tx2"/>
                    </a:solidFill>
                    <a:latin typeface="Times New Roman" panose="02020603050405020304" pitchFamily="18" charset="0"/>
                  </a:endParaRPr>
                </a:p>
              </p:txBody>
            </p:sp>
            <p:sp>
              <p:nvSpPr>
                <p:cNvPr id="13332" name="Text Box 22"/>
                <p:cNvSpPr txBox="1"/>
                <p:nvPr/>
              </p:nvSpPr>
              <p:spPr>
                <a:xfrm>
                  <a:off x="2656" y="1725"/>
                  <a:ext cx="692" cy="465"/>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Times New Roman" panose="02020603050405020304" pitchFamily="18" charset="0"/>
                    </a:rPr>
                    <a:t>a</a:t>
                  </a:r>
                  <a:endParaRPr lang="en-US" altLang="zh-CN" sz="2000" b="1" dirty="0">
                    <a:solidFill>
                      <a:schemeClr val="tx2"/>
                    </a:solidFill>
                    <a:latin typeface="Arial" panose="020B0604020202020204" pitchFamily="34" charset="0"/>
                  </a:endParaRPr>
                </a:p>
              </p:txBody>
            </p:sp>
          </p:grpSp>
        </p:grpSp>
        <p:grpSp>
          <p:nvGrpSpPr>
            <p:cNvPr id="13320" name="组合 26642"/>
            <p:cNvGrpSpPr/>
            <p:nvPr/>
          </p:nvGrpSpPr>
          <p:grpSpPr>
            <a:xfrm>
              <a:off x="2400300" y="4192171"/>
              <a:ext cx="5873750" cy="2238939"/>
              <a:chOff x="-2" y="0"/>
              <a:chExt cx="9248" cy="3849"/>
            </a:xfrm>
          </p:grpSpPr>
          <p:sp>
            <p:nvSpPr>
              <p:cNvPr id="13321" name="文本框 26643"/>
              <p:cNvSpPr txBox="1"/>
              <p:nvPr/>
            </p:nvSpPr>
            <p:spPr>
              <a:xfrm>
                <a:off x="8758" y="3061"/>
                <a:ext cx="488" cy="788"/>
              </a:xfrm>
              <a:prstGeom prst="rect">
                <a:avLst/>
              </a:prstGeom>
              <a:noFill/>
              <a:ln w="9525">
                <a:noFill/>
              </a:ln>
            </p:spPr>
            <p:txBody>
              <a:bodyPr wrap="square">
                <a:spAutoFit/>
              </a:bodyPr>
              <a:p>
                <a:pPr algn="ctr">
                  <a:buFont typeface="Arial" panose="020B0604020202020204" pitchFamily="34" charset="0"/>
                  <a:buNone/>
                </a:pPr>
                <a:r>
                  <a:rPr lang="zh-CN" altLang="en-US" sz="2000" b="1" i="1" dirty="0">
                    <a:solidFill>
                      <a:srgbClr val="0000FF"/>
                    </a:solidFill>
                    <a:latin typeface="Times New Roman" panose="02020603050405020304" pitchFamily="18" charset="0"/>
                    <a:sym typeface="Arial" panose="020B0604020202020204" pitchFamily="34" charset="0"/>
                  </a:rPr>
                  <a:t>x</a:t>
                </a:r>
                <a:endParaRPr lang="zh-CN" altLang="en-US" sz="2000" b="1" i="1" dirty="0">
                  <a:solidFill>
                    <a:srgbClr val="0000FF"/>
                  </a:solidFill>
                  <a:latin typeface="Times New Roman" panose="02020603050405020304" pitchFamily="18" charset="0"/>
                  <a:sym typeface="Arial" panose="020B0604020202020204" pitchFamily="34" charset="0"/>
                </a:endParaRPr>
              </a:p>
            </p:txBody>
          </p:sp>
          <p:sp>
            <p:nvSpPr>
              <p:cNvPr id="13322" name="文本框 26644"/>
              <p:cNvSpPr txBox="1"/>
              <p:nvPr/>
            </p:nvSpPr>
            <p:spPr>
              <a:xfrm>
                <a:off x="-2" y="118"/>
                <a:ext cx="899" cy="823"/>
              </a:xfrm>
              <a:prstGeom prst="rect">
                <a:avLst/>
              </a:prstGeom>
              <a:noFill/>
              <a:ln w="9525">
                <a:noFill/>
              </a:ln>
            </p:spPr>
            <p:txBody>
              <a:bodyPr wrap="square">
                <a:spAutoFit/>
              </a:bodyPr>
              <a:p>
                <a:pPr algn="ctr">
                  <a:buFont typeface="Arial" panose="020B0604020202020204" pitchFamily="34" charset="0"/>
                  <a:buNone/>
                </a:pPr>
                <a:r>
                  <a:rPr lang="zh-CN" altLang="en-US" sz="2000" b="1" i="1" dirty="0">
                    <a:solidFill>
                      <a:srgbClr val="0000FF"/>
                    </a:solidFill>
                    <a:latin typeface="Times New Roman" panose="02020603050405020304" pitchFamily="18" charset="0"/>
                    <a:sym typeface="Arial" panose="020B0604020202020204" pitchFamily="34" charset="0"/>
                  </a:rPr>
                  <a:t>f</a:t>
                </a:r>
                <a:r>
                  <a:rPr lang="zh-CN" altLang="en-US" sz="2000" b="1" dirty="0">
                    <a:solidFill>
                      <a:srgbClr val="0000FF"/>
                    </a:solidFill>
                    <a:latin typeface="微软雅黑" panose="020B0503020204020204" pitchFamily="34" charset="-122"/>
                    <a:ea typeface="微软雅黑" panose="020B0503020204020204" pitchFamily="34" charset="-122"/>
                  </a:rPr>
                  <a:t>(t)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13323" name="箭头 2756"/>
              <p:cNvSpPr/>
              <p:nvPr/>
            </p:nvSpPr>
            <p:spPr>
              <a:xfrm flipV="1">
                <a:off x="1037" y="0"/>
                <a:ext cx="113" cy="3514"/>
              </a:xfrm>
              <a:prstGeom prst="line">
                <a:avLst/>
              </a:prstGeom>
              <a:ln w="38100" cap="flat" cmpd="sng">
                <a:solidFill>
                  <a:schemeClr val="tx1"/>
                </a:solidFill>
                <a:prstDash val="solid"/>
                <a:headEnd type="none" w="med" len="med"/>
                <a:tailEnd type="triangle" w="med" len="med"/>
              </a:ln>
            </p:spPr>
          </p:sp>
          <p:sp>
            <p:nvSpPr>
              <p:cNvPr id="13324" name="箭头 2756"/>
              <p:cNvSpPr/>
              <p:nvPr/>
            </p:nvSpPr>
            <p:spPr>
              <a:xfrm>
                <a:off x="1037" y="3515"/>
                <a:ext cx="8052" cy="112"/>
              </a:xfrm>
              <a:prstGeom prst="line">
                <a:avLst/>
              </a:prstGeom>
              <a:ln w="38100" cap="flat" cmpd="sng">
                <a:solidFill>
                  <a:schemeClr val="tx1"/>
                </a:solidFill>
                <a:prstDash val="solid"/>
                <a:miter/>
                <a:headEnd type="none" w="med" len="med"/>
                <a:tailEnd type="triangle" w="med" len="med"/>
              </a:ln>
            </p:spPr>
          </p:sp>
        </p:grpSp>
      </p:grpSp>
    </p:spTree>
  </p:cSld>
  <p:clrMapOvr>
    <a:masterClrMapping/>
  </p:clrMapOvr>
  <p:transition advClick="0">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2" name="Rectangle 3"/>
          <p:cNvSpPr>
            <a:spLocks noGrp="1"/>
          </p:cNvSpPr>
          <p:nvPr>
            <p:ph type="body" sz="half"/>
          </p:nvPr>
        </p:nvSpPr>
        <p:spPr>
          <a:xfrm>
            <a:off x="398780" y="1403350"/>
            <a:ext cx="8159115" cy="4875530"/>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marL="0" lvl="1" indent="0" eaLnBrk="1" hangingPunct="1">
              <a:buNone/>
            </a:pPr>
            <a:r>
              <a:rPr lang="zh-CN" altLang="en-US" sz="2000" dirty="0">
                <a:latin typeface="微软雅黑" panose="020B0503020204020204" pitchFamily="34" charset="-122"/>
                <a:ea typeface="微软雅黑" panose="020B0503020204020204" pitchFamily="34" charset="-122"/>
              </a:rPr>
              <a:t>令</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为判决门限，则将发送的"</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"错判为"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"的概率为：</a:t>
            </a:r>
            <a:endParaRPr lang="zh-CN" altLang="en-US" sz="2000" dirty="0">
              <a:latin typeface="微软雅黑" panose="020B0503020204020204" pitchFamily="34" charset="-122"/>
              <a:ea typeface="微软雅黑" panose="020B0503020204020204" pitchFamily="34" charset="-122"/>
            </a:endParaRPr>
          </a:p>
          <a:p>
            <a:pPr marL="0" lvl="1" indent="0" eaLnBrk="1" hangingPunct="1">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(7.2-25)</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式中：                                                                             </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sym typeface="Arial" panose="020B0604020202020204" pitchFamily="34" charset="0"/>
              </a:rPr>
              <a:t>(7.2-26)</a:t>
            </a:r>
            <a:r>
              <a:rPr lang="zh-CN" altLang="en-US" sz="2000" dirty="0">
                <a:latin typeface="微软雅黑" panose="020B0503020204020204" pitchFamily="34" charset="-122"/>
                <a:ea typeface="微软雅黑" panose="020B0503020204020204" pitchFamily="34" charset="-122"/>
                <a:sym typeface="+mn-ea"/>
              </a:rPr>
              <a:t>  </a:t>
            </a:r>
            <a:endParaRPr lang="en-US" altLang="zh-CN" sz="2000" dirty="0">
              <a:latin typeface="微软雅黑" panose="020B0503020204020204" pitchFamily="34" charset="-122"/>
              <a:ea typeface="微软雅黑" panose="020B0503020204020204" pitchFamily="34" charset="-122"/>
            </a:endParaRPr>
          </a:p>
          <a:p>
            <a:pPr marL="0" lvl="1" indent="0" eaLnBrk="1" hangingPunct="1">
              <a:buNone/>
            </a:pP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"错判为"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"的概率为：                                                  </a:t>
            </a:r>
            <a:endParaRPr lang="zh-CN" altLang="en-US" sz="2000" dirty="0">
              <a:latin typeface="微软雅黑" panose="020B0503020204020204" pitchFamily="34" charset="-122"/>
              <a:ea typeface="微软雅黑" panose="020B0503020204020204" pitchFamily="34" charset="-122"/>
            </a:endParaRPr>
          </a:p>
          <a:p>
            <a:pPr marL="0" lvl="1" indent="0" eaLnBrk="1" hangingPunct="1">
              <a:buNone/>
            </a:pP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(7.2-27)</a:t>
            </a:r>
            <a:endParaRPr lang="en-US" altLang="zh-CN" sz="2000" dirty="0">
              <a:latin typeface="微软雅黑" panose="020B0503020204020204" pitchFamily="34" charset="-122"/>
              <a:ea typeface="微软雅黑" panose="020B0503020204020204" pitchFamily="34" charset="-122"/>
            </a:endParaRPr>
          </a:p>
          <a:p>
            <a:pPr marL="0" lvl="1" indent="0" eaLnBrk="1" hangingPunct="1">
              <a:buNone/>
            </a:pP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0" lvl="1" indent="0" eaLnBrk="1" hangingPunct="1">
              <a:buNone/>
            </a:pP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P(1)=P(0)</a:t>
            </a:r>
            <a:r>
              <a:rPr lang="zh-CN" altLang="en-US" sz="2000" dirty="0">
                <a:latin typeface="微软雅黑" panose="020B0503020204020204" pitchFamily="34" charset="-122"/>
                <a:ea typeface="微软雅黑" panose="020B0503020204020204" pitchFamily="34" charset="-122"/>
              </a:rPr>
              <a:t>=1/2时，相干解调的总误码率为：</a:t>
            </a:r>
            <a:endParaRPr lang="zh-CN" altLang="en-US" sz="2000" dirty="0">
              <a:latin typeface="微软雅黑" panose="020B0503020204020204" pitchFamily="34" charset="-122"/>
              <a:ea typeface="微软雅黑" panose="020B0503020204020204" pitchFamily="34" charset="-122"/>
            </a:endParaRPr>
          </a:p>
          <a:p>
            <a:pPr marL="0" lvl="1" indent="0" eaLnBrk="1" hangingPunct="1">
              <a:buNone/>
            </a:pP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(7.2-28)</a:t>
            </a:r>
            <a:endParaRPr lang="en-US" altLang="zh-CN" sz="2000" dirty="0">
              <a:latin typeface="微软雅黑" panose="020B0503020204020204" pitchFamily="34" charset="-122"/>
              <a:ea typeface="微软雅黑" panose="020B0503020204020204" pitchFamily="34" charset="-122"/>
            </a:endParaRPr>
          </a:p>
        </p:txBody>
      </p:sp>
      <p:graphicFrame>
        <p:nvGraphicFramePr>
          <p:cNvPr id="14338" name="内容占位符 27650"/>
          <p:cNvGraphicFramePr>
            <a:graphicFrameLocks noGrp="1"/>
          </p:cNvGraphicFramePr>
          <p:nvPr>
            <p:ph sz="quarter" idx="1"/>
          </p:nvPr>
        </p:nvGraphicFramePr>
        <p:xfrm>
          <a:off x="1132205" y="3641090"/>
          <a:ext cx="5883275" cy="772160"/>
        </p:xfrm>
        <a:graphic>
          <a:graphicData uri="http://schemas.openxmlformats.org/presentationml/2006/ole">
            <mc:AlternateContent xmlns:mc="http://schemas.openxmlformats.org/markup-compatibility/2006">
              <mc:Choice xmlns:v="urn:schemas-microsoft-com:vml" Requires="v">
                <p:oleObj spid="_x0000_s3114" name="" r:id="rId1" imgW="3276600" imgH="508000" progId="Equation.DSMT4">
                  <p:embed/>
                </p:oleObj>
              </mc:Choice>
              <mc:Fallback>
                <p:oleObj name="" r:id="rId1" imgW="3276600" imgH="508000" progId="Equation.DSMT4">
                  <p:embed/>
                  <p:pic>
                    <p:nvPicPr>
                      <p:cNvPr id="0" name="图片 3113"/>
                      <p:cNvPicPr/>
                      <p:nvPr/>
                    </p:nvPicPr>
                    <p:blipFill>
                      <a:blip r:embed="rId2"/>
                      <a:stretch>
                        <a:fillRect/>
                      </a:stretch>
                    </p:blipFill>
                    <p:spPr>
                      <a:xfrm>
                        <a:off x="1132205" y="3641090"/>
                        <a:ext cx="5883275" cy="772160"/>
                      </a:xfrm>
                      <a:prstGeom prst="rect">
                        <a:avLst/>
                      </a:prstGeom>
                      <a:solidFill>
                        <a:srgbClr val="CCFFCC"/>
                      </a:solidFill>
                      <a:ln w="38100">
                        <a:miter/>
                      </a:ln>
                    </p:spPr>
                  </p:pic>
                </p:oleObj>
              </mc:Fallback>
            </mc:AlternateContent>
          </a:graphicData>
        </a:graphic>
      </p:graphicFrame>
      <p:graphicFrame>
        <p:nvGraphicFramePr>
          <p:cNvPr id="14339" name="对象 27651"/>
          <p:cNvGraphicFramePr/>
          <p:nvPr/>
        </p:nvGraphicFramePr>
        <p:xfrm>
          <a:off x="1323340" y="1818005"/>
          <a:ext cx="5687695" cy="711200"/>
        </p:xfrm>
        <a:graphic>
          <a:graphicData uri="http://schemas.openxmlformats.org/presentationml/2006/ole">
            <mc:AlternateContent xmlns:mc="http://schemas.openxmlformats.org/markup-compatibility/2006">
              <mc:Choice xmlns:v="urn:schemas-microsoft-com:vml" Requires="v">
                <p:oleObj spid="_x0000_s3111" name="" r:id="rId3" imgW="3429000" imgH="508000" progId="Equation.DSMT4">
                  <p:embed/>
                </p:oleObj>
              </mc:Choice>
              <mc:Fallback>
                <p:oleObj name="" r:id="rId3" imgW="3429000" imgH="508000" progId="Equation.DSMT4">
                  <p:embed/>
                  <p:pic>
                    <p:nvPicPr>
                      <p:cNvPr id="0" name="图片 3110"/>
                      <p:cNvPicPr/>
                      <p:nvPr/>
                    </p:nvPicPr>
                    <p:blipFill>
                      <a:blip r:embed="rId4"/>
                      <a:stretch>
                        <a:fillRect/>
                      </a:stretch>
                    </p:blipFill>
                    <p:spPr>
                      <a:xfrm>
                        <a:off x="1323340" y="1818005"/>
                        <a:ext cx="5687695" cy="711200"/>
                      </a:xfrm>
                      <a:prstGeom prst="rect">
                        <a:avLst/>
                      </a:prstGeom>
                      <a:solidFill>
                        <a:srgbClr val="CCFFCC"/>
                      </a:solidFill>
                      <a:ln w="38100">
                        <a:noFill/>
                        <a:miter/>
                      </a:ln>
                    </p:spPr>
                  </p:pic>
                </p:oleObj>
              </mc:Fallback>
            </mc:AlternateContent>
          </a:graphicData>
        </a:graphic>
      </p:graphicFrame>
      <p:graphicFrame>
        <p:nvGraphicFramePr>
          <p:cNvPr id="14340" name="对象 27653"/>
          <p:cNvGraphicFramePr/>
          <p:nvPr/>
        </p:nvGraphicFramePr>
        <p:xfrm>
          <a:off x="3811270" y="2663825"/>
          <a:ext cx="2571750" cy="591820"/>
        </p:xfrm>
        <a:graphic>
          <a:graphicData uri="http://schemas.openxmlformats.org/presentationml/2006/ole">
            <mc:AlternateContent xmlns:mc="http://schemas.openxmlformats.org/markup-compatibility/2006">
              <mc:Choice xmlns:v="urn:schemas-microsoft-com:vml" Requires="v">
                <p:oleObj spid="_x0000_s3103" name="" r:id="rId5" imgW="1424940" imgH="419735" progId="Equation.DSMT4">
                  <p:embed/>
                </p:oleObj>
              </mc:Choice>
              <mc:Fallback>
                <p:oleObj name="" r:id="rId5" imgW="1424940" imgH="419735" progId="Equation.DSMT4">
                  <p:embed/>
                  <p:pic>
                    <p:nvPicPr>
                      <p:cNvPr id="0" name="图片 3102"/>
                      <p:cNvPicPr/>
                      <p:nvPr/>
                    </p:nvPicPr>
                    <p:blipFill>
                      <a:blip r:embed="rId6"/>
                      <a:stretch>
                        <a:fillRect/>
                      </a:stretch>
                    </p:blipFill>
                    <p:spPr>
                      <a:xfrm>
                        <a:off x="3811270" y="2663825"/>
                        <a:ext cx="2571750" cy="591820"/>
                      </a:xfrm>
                      <a:prstGeom prst="rect">
                        <a:avLst/>
                      </a:prstGeom>
                      <a:solidFill>
                        <a:srgbClr val="CCFFCC"/>
                      </a:solidFill>
                      <a:ln w="38100">
                        <a:noFill/>
                        <a:miter/>
                      </a:ln>
                    </p:spPr>
                  </p:pic>
                </p:oleObj>
              </mc:Fallback>
            </mc:AlternateContent>
          </a:graphicData>
        </a:graphic>
      </p:graphicFrame>
      <p:graphicFrame>
        <p:nvGraphicFramePr>
          <p:cNvPr id="14341" name="内容占位符 27654"/>
          <p:cNvGraphicFramePr>
            <a:graphicFrameLocks noGrp="1"/>
          </p:cNvGraphicFramePr>
          <p:nvPr>
            <p:ph sz="quarter" idx="1"/>
          </p:nvPr>
        </p:nvGraphicFramePr>
        <p:xfrm>
          <a:off x="941070" y="5045075"/>
          <a:ext cx="6265545" cy="1266825"/>
        </p:xfrm>
        <a:graphic>
          <a:graphicData uri="http://schemas.openxmlformats.org/presentationml/2006/ole">
            <mc:AlternateContent xmlns:mc="http://schemas.openxmlformats.org/markup-compatibility/2006">
              <mc:Choice xmlns:v="urn:schemas-microsoft-com:vml" Requires="v">
                <p:oleObj spid="_x0000_s3108" name="" r:id="rId7" imgW="3594100" imgH="762000" progId="Equation.DSMT4">
                  <p:embed/>
                </p:oleObj>
              </mc:Choice>
              <mc:Fallback>
                <p:oleObj name="" r:id="rId7" imgW="3594100" imgH="762000" progId="Equation.DSMT4">
                  <p:embed/>
                  <p:pic>
                    <p:nvPicPr>
                      <p:cNvPr id="0" name="图片 3107"/>
                      <p:cNvPicPr/>
                      <p:nvPr/>
                    </p:nvPicPr>
                    <p:blipFill>
                      <a:blip r:embed="rId8"/>
                      <a:stretch>
                        <a:fillRect/>
                      </a:stretch>
                    </p:blipFill>
                    <p:spPr>
                      <a:xfrm>
                        <a:off x="941070" y="5045075"/>
                        <a:ext cx="6265545" cy="1266825"/>
                      </a:xfrm>
                      <a:prstGeom prst="rect">
                        <a:avLst/>
                      </a:prstGeom>
                      <a:solidFill>
                        <a:srgbClr val="CCFFCC"/>
                      </a:solidFill>
                      <a:ln w="38100">
                        <a:miter/>
                      </a:ln>
                    </p:spPr>
                  </p:pic>
                </p:oleObj>
              </mc:Fallback>
            </mc:AlternateContent>
          </a:graphicData>
        </a:graphic>
      </p:graphicFrame>
    </p:spTree>
  </p:cSld>
  <p:clrMapOvr>
    <a:masterClrMapping/>
  </p:clrMapOvr>
  <p:transition advClick="0">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7" name="Rectangle 3"/>
          <p:cNvSpPr>
            <a:spLocks noGrp="1"/>
          </p:cNvSpPr>
          <p:nvPr>
            <p:ph type="body"/>
          </p:nvPr>
        </p:nvSpPr>
        <p:spPr>
          <a:xfrm>
            <a:off x="389890" y="1419225"/>
            <a:ext cx="8121015" cy="3993515"/>
          </a:xfrm>
        </p:spPr>
        <p:txBody>
          <a:bodyPr vert="horz" wrap="square" lIns="91440" tIns="45720" rIns="91440" bIns="45720" anchor="t"/>
          <a:p>
            <a:pPr marL="0" lvl="1" indent="0" eaLnBrk="1" hangingPunct="1">
              <a:lnSpc>
                <a:spcPct val="140000"/>
              </a:lnSpc>
              <a:buNone/>
            </a:pP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值等于最佳门限值</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时，</a:t>
            </a: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40000"/>
              </a:lnSpc>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(7.2-29)</a:t>
            </a:r>
            <a:endParaRPr lang="en-US" altLang="zh-CN" sz="2000" dirty="0">
              <a:latin typeface="微软雅黑" panose="020B0503020204020204" pitchFamily="34" charset="-122"/>
              <a:ea typeface="微软雅黑" panose="020B0503020204020204" pitchFamily="34" charset="-122"/>
            </a:endParaRPr>
          </a:p>
          <a:p>
            <a:pPr marL="0" lvl="1" indent="0" eaLnBrk="1" hangingPunct="1">
              <a:lnSpc>
                <a:spcPct val="140000"/>
              </a:lnSpc>
              <a:buNone/>
            </a:pPr>
            <a:r>
              <a:rPr lang="zh-CN" altLang="en-US" sz="2000" dirty="0">
                <a:latin typeface="微软雅黑" panose="020B0503020204020204" pitchFamily="34" charset="-122"/>
                <a:ea typeface="微软雅黑" panose="020B0503020204020204" pitchFamily="34" charset="-122"/>
              </a:rPr>
              <a:t>当信噪比</a:t>
            </a:r>
            <a:r>
              <a:rPr lang="en-US" altLang="zh-CN" sz="2000" dirty="0">
                <a:latin typeface="微软雅黑" panose="020B0503020204020204" pitchFamily="34" charset="-122"/>
                <a:ea typeface="微软雅黑" panose="020B0503020204020204" pitchFamily="34" charset="-122"/>
              </a:rPr>
              <a:t>r&gt;&gt;1</a:t>
            </a:r>
            <a:r>
              <a:rPr lang="zh-CN" altLang="en-US" sz="2000" dirty="0">
                <a:latin typeface="微软雅黑" panose="020B0503020204020204" pitchFamily="34" charset="-122"/>
                <a:ea typeface="微软雅黑" panose="020B0503020204020204" pitchFamily="34" charset="-122"/>
              </a:rPr>
              <a:t>时，</a:t>
            </a: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40000"/>
              </a:lnSpc>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(7.2-30)</a:t>
            </a:r>
            <a:endParaRPr lang="en-US" altLang="zh-CN" sz="2000" dirty="0">
              <a:latin typeface="微软雅黑" panose="020B0503020204020204" pitchFamily="34" charset="-122"/>
              <a:ea typeface="微软雅黑" panose="020B0503020204020204" pitchFamily="34" charset="-122"/>
            </a:endParaRPr>
          </a:p>
          <a:p>
            <a:pPr marL="0" lvl="1" indent="0" eaLnBrk="1" hangingPunct="1">
              <a:lnSpc>
                <a:spcPct val="140000"/>
              </a:lnSpc>
              <a:buNone/>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lvl="1" indent="0" eaLnBrk="1" hangingPunct="1">
              <a:lnSpc>
                <a:spcPct val="140000"/>
              </a:lnSpc>
              <a:buNone/>
            </a:pPr>
            <a:r>
              <a:rPr lang="zh-CN" altLang="en-US" sz="2000" dirty="0">
                <a:latin typeface="微软雅黑" panose="020B0503020204020204" pitchFamily="34" charset="-122"/>
                <a:ea typeface="微软雅黑" panose="020B0503020204020204" pitchFamily="34" charset="-122"/>
              </a:rPr>
              <a:t>比较</a:t>
            </a:r>
            <a:r>
              <a:rPr lang="en-US" altLang="zh-CN" sz="2000" dirty="0">
                <a:latin typeface="微软雅黑" panose="020B0503020204020204" pitchFamily="34" charset="-122"/>
                <a:ea typeface="微软雅黑" panose="020B0503020204020204" pitchFamily="34" charset="-122"/>
              </a:rPr>
              <a:t>(7.2-30)</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(7.2-21)</a:t>
            </a:r>
            <a:r>
              <a:rPr lang="zh-CN" altLang="en-US" sz="2000" dirty="0">
                <a:latin typeface="微软雅黑" panose="020B0503020204020204" pitchFamily="34" charset="-122"/>
                <a:ea typeface="微软雅黑" panose="020B0503020204020204" pitchFamily="34" charset="-122"/>
              </a:rPr>
              <a:t>可以看出，在相同的大信噪比</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的情况下，</a:t>
            </a:r>
            <a:r>
              <a:rPr lang="zh-CN" altLang="en-US" sz="2000" b="1" dirty="0">
                <a:solidFill>
                  <a:schemeClr val="tx2"/>
                </a:solidFill>
                <a:latin typeface="微软雅黑" panose="020B0503020204020204" pitchFamily="34" charset="-122"/>
                <a:ea typeface="微软雅黑" panose="020B0503020204020204" pitchFamily="34" charset="-122"/>
              </a:rPr>
              <a:t>相干解调法的误码率总是低于包络检波法</a:t>
            </a:r>
            <a:r>
              <a:rPr lang="zh-CN" altLang="en-US" sz="2000" dirty="0">
                <a:latin typeface="微软雅黑" panose="020B0503020204020204" pitchFamily="34" charset="-122"/>
                <a:ea typeface="微软雅黑" panose="020B0503020204020204" pitchFamily="34" charset="-122"/>
              </a:rPr>
              <a:t>，但相差不大。然而</a:t>
            </a:r>
            <a:r>
              <a:rPr lang="zh-CN" altLang="en-US" sz="2000" b="1" dirty="0">
                <a:solidFill>
                  <a:srgbClr val="0000FF"/>
                </a:solidFill>
                <a:latin typeface="微软雅黑" panose="020B0503020204020204" pitchFamily="34" charset="-122"/>
                <a:ea typeface="微软雅黑" panose="020B0503020204020204" pitchFamily="34" charset="-122"/>
              </a:rPr>
              <a:t>包络检波法不需要本地相干载波，相对简单</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0" lvl="1" indent="0" eaLnBrk="1" hangingPunct="1">
              <a:lnSpc>
                <a:spcPct val="140000"/>
              </a:lnSpc>
              <a:buNone/>
            </a:pPr>
            <a:r>
              <a:rPr lang="zh-CN" altLang="en-US" sz="2000" b="1" dirty="0">
                <a:solidFill>
                  <a:schemeClr val="tx2"/>
                </a:solidFill>
                <a:latin typeface="微软雅黑" panose="020B0503020204020204" pitchFamily="34" charset="-122"/>
                <a:ea typeface="微软雅黑" panose="020B0503020204020204" pitchFamily="34" charset="-122"/>
                <a:sym typeface="+mn-ea"/>
              </a:rPr>
              <a:t>               相干解调法                       </a:t>
            </a:r>
            <a:r>
              <a:rPr lang="zh-CN" altLang="en-US" sz="2000" b="1" dirty="0">
                <a:solidFill>
                  <a:srgbClr val="0000FF"/>
                </a:solidFill>
                <a:latin typeface="微软雅黑" panose="020B0503020204020204" pitchFamily="34" charset="-122"/>
                <a:ea typeface="微软雅黑" panose="020B0503020204020204" pitchFamily="34" charset="-122"/>
                <a:sym typeface="+mn-ea"/>
              </a:rPr>
              <a:t>包络检波法</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15368" name="Rectangle 8"/>
          <p:cNvSpPr/>
          <p:nvPr/>
        </p:nvSpPr>
        <p:spPr>
          <a:xfrm>
            <a:off x="4068763" y="1547813"/>
            <a:ext cx="2160587" cy="473075"/>
          </a:xfrm>
          <a:prstGeom prst="rect">
            <a:avLst/>
          </a:prstGeom>
          <a:noFill/>
          <a:ln w="9525">
            <a:noFill/>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15362" name="对象 28675"/>
          <p:cNvGraphicFramePr/>
          <p:nvPr/>
        </p:nvGraphicFramePr>
        <p:xfrm>
          <a:off x="4284663" y="1403350"/>
          <a:ext cx="1828800" cy="431800"/>
        </p:xfrm>
        <a:graphic>
          <a:graphicData uri="http://schemas.openxmlformats.org/presentationml/2006/ole">
            <mc:AlternateContent xmlns:mc="http://schemas.openxmlformats.org/markup-compatibility/2006">
              <mc:Choice xmlns:v="urn:schemas-microsoft-com:vml" Requires="v">
                <p:oleObj spid="_x0000_s3107" name="" r:id="rId1" imgW="954405" imgH="229235" progId="Equation.DSMT4">
                  <p:embed/>
                </p:oleObj>
              </mc:Choice>
              <mc:Fallback>
                <p:oleObj name="" r:id="rId1" imgW="954405" imgH="229235" progId="Equation.DSMT4">
                  <p:embed/>
                  <p:pic>
                    <p:nvPicPr>
                      <p:cNvPr id="0" name="图片 3106"/>
                      <p:cNvPicPr/>
                      <p:nvPr/>
                    </p:nvPicPr>
                    <p:blipFill>
                      <a:blip r:embed="rId2"/>
                      <a:stretch>
                        <a:fillRect/>
                      </a:stretch>
                    </p:blipFill>
                    <p:spPr>
                      <a:xfrm>
                        <a:off x="4284663" y="1403350"/>
                        <a:ext cx="1828800" cy="431800"/>
                      </a:xfrm>
                      <a:prstGeom prst="rect">
                        <a:avLst/>
                      </a:prstGeom>
                      <a:solidFill>
                        <a:srgbClr val="CCFFFF"/>
                      </a:solidFill>
                      <a:ln w="38100">
                        <a:noFill/>
                        <a:miter/>
                      </a:ln>
                    </p:spPr>
                  </p:pic>
                </p:oleObj>
              </mc:Fallback>
            </mc:AlternateContent>
          </a:graphicData>
        </a:graphic>
      </p:graphicFrame>
      <p:sp>
        <p:nvSpPr>
          <p:cNvPr id="15369" name="Rectangle 11"/>
          <p:cNvSpPr/>
          <p:nvPr/>
        </p:nvSpPr>
        <p:spPr>
          <a:xfrm>
            <a:off x="2124075" y="2124075"/>
            <a:ext cx="2520950" cy="863600"/>
          </a:xfrm>
          <a:prstGeom prst="rect">
            <a:avLst/>
          </a:prstGeom>
          <a:noFill/>
          <a:ln w="9525">
            <a:noFill/>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15363" name="对象 28677"/>
          <p:cNvGraphicFramePr/>
          <p:nvPr/>
        </p:nvGraphicFramePr>
        <p:xfrm>
          <a:off x="3392805" y="1979930"/>
          <a:ext cx="2130425" cy="645795"/>
        </p:xfrm>
        <a:graphic>
          <a:graphicData uri="http://schemas.openxmlformats.org/presentationml/2006/ole">
            <mc:AlternateContent xmlns:mc="http://schemas.openxmlformats.org/markup-compatibility/2006">
              <mc:Choice xmlns:v="urn:schemas-microsoft-com:vml" Requires="v">
                <p:oleObj spid="_x0000_s3104" name="" r:id="rId3" imgW="1183005" imgH="394335" progId="Equation.DSMT4">
                  <p:embed/>
                </p:oleObj>
              </mc:Choice>
              <mc:Fallback>
                <p:oleObj name="" r:id="rId3" imgW="1183005" imgH="394335" progId="Equation.DSMT4">
                  <p:embed/>
                  <p:pic>
                    <p:nvPicPr>
                      <p:cNvPr id="0" name="图片 3103"/>
                      <p:cNvPicPr/>
                      <p:nvPr/>
                    </p:nvPicPr>
                    <p:blipFill>
                      <a:blip r:embed="rId4"/>
                      <a:stretch>
                        <a:fillRect/>
                      </a:stretch>
                    </p:blipFill>
                    <p:spPr>
                      <a:xfrm>
                        <a:off x="3392805" y="1979930"/>
                        <a:ext cx="2130425" cy="645795"/>
                      </a:xfrm>
                      <a:prstGeom prst="rect">
                        <a:avLst/>
                      </a:prstGeom>
                      <a:solidFill>
                        <a:srgbClr val="CCFFCC"/>
                      </a:solidFill>
                      <a:ln w="38100">
                        <a:noFill/>
                        <a:miter/>
                      </a:ln>
                    </p:spPr>
                  </p:pic>
                </p:oleObj>
              </mc:Fallback>
            </mc:AlternateContent>
          </a:graphicData>
        </a:graphic>
      </p:graphicFrame>
      <p:sp>
        <p:nvSpPr>
          <p:cNvPr id="15370" name="Rectangle 14"/>
          <p:cNvSpPr/>
          <p:nvPr/>
        </p:nvSpPr>
        <p:spPr>
          <a:xfrm>
            <a:off x="2268538" y="3275013"/>
            <a:ext cx="2024062" cy="765175"/>
          </a:xfrm>
          <a:prstGeom prst="rect">
            <a:avLst/>
          </a:prstGeom>
          <a:noFill/>
          <a:ln w="9525">
            <a:noFill/>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15364" name="对象 28679"/>
          <p:cNvGraphicFramePr/>
          <p:nvPr/>
        </p:nvGraphicFramePr>
        <p:xfrm>
          <a:off x="3392805" y="2834005"/>
          <a:ext cx="1976120" cy="788670"/>
        </p:xfrm>
        <a:graphic>
          <a:graphicData uri="http://schemas.openxmlformats.org/presentationml/2006/ole">
            <mc:AlternateContent xmlns:mc="http://schemas.openxmlformats.org/markup-compatibility/2006">
              <mc:Choice xmlns:v="urn:schemas-microsoft-com:vml" Requires="v">
                <p:oleObj spid="_x0000_s3102" name="" r:id="rId5" imgW="930910" imgH="421005" progId="Equation.3">
                  <p:embed/>
                </p:oleObj>
              </mc:Choice>
              <mc:Fallback>
                <p:oleObj name="" r:id="rId5" imgW="930910" imgH="421005" progId="Equation.3">
                  <p:embed/>
                  <p:pic>
                    <p:nvPicPr>
                      <p:cNvPr id="0" name="图片 3101"/>
                      <p:cNvPicPr/>
                      <p:nvPr/>
                    </p:nvPicPr>
                    <p:blipFill>
                      <a:blip r:embed="rId6"/>
                      <a:stretch>
                        <a:fillRect/>
                      </a:stretch>
                    </p:blipFill>
                    <p:spPr>
                      <a:xfrm>
                        <a:off x="3392805" y="2834005"/>
                        <a:ext cx="1976120" cy="788670"/>
                      </a:xfrm>
                      <a:prstGeom prst="rect">
                        <a:avLst/>
                      </a:prstGeom>
                      <a:solidFill>
                        <a:srgbClr val="CCFFCC"/>
                      </a:solidFill>
                      <a:ln w="38100">
                        <a:noFill/>
                        <a:miter/>
                      </a:ln>
                    </p:spPr>
                  </p:pic>
                </p:oleObj>
              </mc:Fallback>
            </mc:AlternateContent>
          </a:graphicData>
        </a:graphic>
      </p:graphicFrame>
      <p:sp>
        <p:nvSpPr>
          <p:cNvPr id="15371" name="圆角矩形标注 8"/>
          <p:cNvSpPr/>
          <p:nvPr/>
        </p:nvSpPr>
        <p:spPr>
          <a:xfrm>
            <a:off x="2268538" y="539750"/>
            <a:ext cx="1214437" cy="501650"/>
          </a:xfrm>
          <a:prstGeom prst="wedgeRoundRectCallout">
            <a:avLst>
              <a:gd name="adj1" fmla="val 48014"/>
              <a:gd name="adj2" fmla="val 142144"/>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en-US" altLang="zh-CN" sz="2000" dirty="0">
                <a:solidFill>
                  <a:schemeClr val="tx2"/>
                </a:solidFill>
                <a:latin typeface="Comic Sans MS" panose="030F0702030302020204" pitchFamily="66" charset="0"/>
                <a:ea typeface="楷体_GB2312" pitchFamily="49" charset="-122"/>
              </a:rPr>
              <a:t>b*=a/2</a:t>
            </a:r>
            <a:endParaRPr lang="en-US" altLang="zh-CN" sz="2000" dirty="0">
              <a:solidFill>
                <a:schemeClr val="tx2"/>
              </a:solidFill>
              <a:latin typeface="Comic Sans MS" panose="030F0702030302020204" pitchFamily="66" charset="0"/>
              <a:ea typeface="楷体_GB2312" pitchFamily="49" charset="-122"/>
            </a:endParaRPr>
          </a:p>
        </p:txBody>
      </p:sp>
      <p:sp>
        <p:nvSpPr>
          <p:cNvPr id="15372" name="圆角矩形标注 8"/>
          <p:cNvSpPr/>
          <p:nvPr/>
        </p:nvSpPr>
        <p:spPr>
          <a:xfrm>
            <a:off x="6871335" y="977265"/>
            <a:ext cx="2157095" cy="780415"/>
          </a:xfrm>
          <a:prstGeom prst="wedgeRoundRectCallout">
            <a:avLst>
              <a:gd name="adj1" fmla="val -100861"/>
              <a:gd name="adj2" fmla="val 89176"/>
              <a:gd name="adj3" fmla="val 16667"/>
            </a:avLst>
          </a:prstGeom>
          <a:solidFill>
            <a:srgbClr val="CCFFCC"/>
          </a:solidFill>
          <a:ln w="9525" cap="flat" cmpd="sng">
            <a:solidFill>
              <a:schemeClr val="tx1"/>
            </a:solidFill>
            <a:prstDash val="solid"/>
            <a:miter/>
            <a:headEnd type="none" w="med" len="med"/>
            <a:tailEnd type="none" w="med" len="med"/>
          </a:ln>
        </p:spPr>
        <p:txBody>
          <a:bodyPr lIns="90170" tIns="46990" rIns="90170" bIns="46990"/>
          <a:p>
            <a:pPr algn="ctr">
              <a:lnSpc>
                <a:spcPct val="100000"/>
              </a:lnSpc>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解调输入信噪比r</a:t>
            </a:r>
            <a:r>
              <a:rPr lang="en-US" altLang="zh-CN" sz="2000" b="1" dirty="0">
                <a:solidFill>
                  <a:schemeClr val="tx2"/>
                </a:solidFill>
                <a:latin typeface="微软雅黑" panose="020B0503020204020204" pitchFamily="34" charset="-122"/>
                <a:ea typeface="微软雅黑" panose="020B0503020204020204" pitchFamily="34" charset="-122"/>
              </a:rPr>
              <a:t>=a</a:t>
            </a:r>
            <a:r>
              <a:rPr lang="zh-CN" altLang="en-US" sz="2000" b="1" baseline="30000" dirty="0">
                <a:solidFill>
                  <a:schemeClr val="tx2"/>
                </a:solidFill>
                <a:latin typeface="微软雅黑" panose="020B0503020204020204" pitchFamily="34" charset="-122"/>
                <a:ea typeface="微软雅黑" panose="020B0503020204020204" pitchFamily="34" charset="-122"/>
              </a:rPr>
              <a:t>2</a:t>
            </a:r>
            <a:r>
              <a:rPr lang="en-US" altLang="zh-CN" sz="2000" b="1" dirty="0">
                <a:solidFill>
                  <a:schemeClr val="tx2"/>
                </a:solidFill>
                <a:latin typeface="微软雅黑" panose="020B0503020204020204" pitchFamily="34" charset="-122"/>
                <a:ea typeface="微软雅黑" panose="020B0503020204020204" pitchFamily="34" charset="-122"/>
              </a:rPr>
              <a:t>/2</a:t>
            </a:r>
            <a:r>
              <a:rPr lang="zh-CN" altLang="en-US" sz="20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σ</a:t>
            </a:r>
            <a:r>
              <a:rPr lang="zh-CN" altLang="en-US" sz="2000" b="1" baseline="-250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n</a:t>
            </a:r>
            <a:r>
              <a:rPr lang="zh-CN" altLang="en-US" sz="2000" b="1" baseline="300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2</a:t>
            </a:r>
            <a:endParaRPr lang="zh-CN" altLang="en-US" sz="2000" b="1" baseline="30000"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15365" name="对象 28682"/>
          <p:cNvGraphicFramePr/>
          <p:nvPr/>
        </p:nvGraphicFramePr>
        <p:xfrm>
          <a:off x="4313555" y="5412423"/>
          <a:ext cx="1800225" cy="719137"/>
        </p:xfrm>
        <a:graphic>
          <a:graphicData uri="http://schemas.openxmlformats.org/presentationml/2006/ole">
            <mc:AlternateContent xmlns:mc="http://schemas.openxmlformats.org/markup-compatibility/2006">
              <mc:Choice xmlns:v="urn:schemas-microsoft-com:vml" Requires="v">
                <p:oleObj spid="_x0000_s3105" name="" r:id="rId7" imgW="713740" imgH="394970" progId="Equation.3">
                  <p:embed/>
                </p:oleObj>
              </mc:Choice>
              <mc:Fallback>
                <p:oleObj name="" r:id="rId7" imgW="713740" imgH="394970" progId="Equation.3">
                  <p:embed/>
                  <p:pic>
                    <p:nvPicPr>
                      <p:cNvPr id="0" name="图片 3104"/>
                      <p:cNvPicPr/>
                      <p:nvPr/>
                    </p:nvPicPr>
                    <p:blipFill>
                      <a:blip r:embed="rId8"/>
                      <a:stretch>
                        <a:fillRect/>
                      </a:stretch>
                    </p:blipFill>
                    <p:spPr>
                      <a:xfrm>
                        <a:off x="4313555" y="5412423"/>
                        <a:ext cx="1800225" cy="719137"/>
                      </a:xfrm>
                      <a:prstGeom prst="rect">
                        <a:avLst/>
                      </a:prstGeom>
                      <a:solidFill>
                        <a:srgbClr val="91CFD5"/>
                      </a:solidFill>
                      <a:ln w="38100">
                        <a:noFill/>
                        <a:miter/>
                      </a:ln>
                    </p:spPr>
                  </p:pic>
                </p:oleObj>
              </mc:Fallback>
            </mc:AlternateContent>
          </a:graphicData>
        </a:graphic>
      </p:graphicFrame>
      <p:graphicFrame>
        <p:nvGraphicFramePr>
          <p:cNvPr id="15366" name="对象 28683"/>
          <p:cNvGraphicFramePr/>
          <p:nvPr/>
        </p:nvGraphicFramePr>
        <p:xfrm>
          <a:off x="1438593" y="5412740"/>
          <a:ext cx="2232025" cy="788988"/>
        </p:xfrm>
        <a:graphic>
          <a:graphicData uri="http://schemas.openxmlformats.org/presentationml/2006/ole">
            <mc:AlternateContent xmlns:mc="http://schemas.openxmlformats.org/markup-compatibility/2006">
              <mc:Choice xmlns:v="urn:schemas-microsoft-com:vml" Requires="v">
                <p:oleObj spid="_x0000_s3113" name="" r:id="rId9" imgW="930910" imgH="421005" progId="Equation.3">
                  <p:embed/>
                </p:oleObj>
              </mc:Choice>
              <mc:Fallback>
                <p:oleObj name="" r:id="rId9" imgW="930910" imgH="421005" progId="Equation.3">
                  <p:embed/>
                  <p:pic>
                    <p:nvPicPr>
                      <p:cNvPr id="0" name="图片 3112"/>
                      <p:cNvPicPr/>
                      <p:nvPr/>
                    </p:nvPicPr>
                    <p:blipFill>
                      <a:blip r:embed="rId6"/>
                      <a:stretch>
                        <a:fillRect/>
                      </a:stretch>
                    </p:blipFill>
                    <p:spPr>
                      <a:xfrm>
                        <a:off x="1438593" y="5412740"/>
                        <a:ext cx="2232025" cy="788988"/>
                      </a:xfrm>
                      <a:prstGeom prst="rect">
                        <a:avLst/>
                      </a:prstGeom>
                      <a:solidFill>
                        <a:srgbClr val="CCFFCC"/>
                      </a:solidFill>
                      <a:ln w="38100">
                        <a:noFill/>
                        <a:miter/>
                      </a:ln>
                    </p:spPr>
                  </p:pic>
                </p:oleObj>
              </mc:Fallback>
            </mc:AlternateContent>
          </a:graphicData>
        </a:graphic>
      </p:graphicFrame>
    </p:spTree>
  </p:cSld>
  <p:clrMapOvr>
    <a:masterClrMapping/>
  </p:clrMapOvr>
  <p:transition advClick="0">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0" name="Rectangle 8"/>
          <p:cNvSpPr/>
          <p:nvPr/>
        </p:nvSpPr>
        <p:spPr>
          <a:xfrm>
            <a:off x="370205" y="1403350"/>
            <a:ext cx="8148955" cy="4739005"/>
          </a:xfrm>
          <a:prstGeom prst="rect">
            <a:avLst/>
          </a:prstGeom>
          <a:noFill/>
          <a:ln w="9525">
            <a:noFill/>
          </a:ln>
        </p:spPr>
        <p:txBody>
          <a:bodyPr wrap="square">
            <a:spAutoFit/>
          </a:bodyPr>
          <a:p>
            <a:pPr marL="0" lvl="1" indent="0" eaLnBrk="1" hangingPunct="1">
              <a:lnSpc>
                <a:spcPct val="120000"/>
              </a:lnSpc>
              <a:spcBef>
                <a:spcPct val="20000"/>
              </a:spcBef>
              <a:buFont typeface="Arial" panose="020B0604020202020204" pitchFamily="34" charset="0"/>
              <a:buNone/>
            </a:pPr>
            <a:r>
              <a:rPr lang="zh-CN" altLang="en-US" sz="2000" b="1" dirty="0">
                <a:solidFill>
                  <a:srgbClr val="FF0000"/>
                </a:solidFill>
                <a:latin typeface="微软雅黑" panose="020B0503020204020204" pitchFamily="34" charset="-122"/>
                <a:ea typeface="微软雅黑" panose="020B0503020204020204" pitchFamily="34" charset="-122"/>
              </a:rPr>
              <a:t>解：</a:t>
            </a:r>
            <a:r>
              <a:rPr lang="zh-CN" altLang="en-US" sz="2000" dirty="0">
                <a:latin typeface="微软雅黑" panose="020B0503020204020204" pitchFamily="34" charset="-122"/>
                <a:ea typeface="微软雅黑" panose="020B0503020204020204" pitchFamily="34" charset="-122"/>
              </a:rPr>
              <a:t>基带矩形脉冲的带宽为</a:t>
            </a:r>
            <a:r>
              <a:rPr lang="en-US" altLang="zh-CN" sz="2000" dirty="0">
                <a:latin typeface="微软雅黑" panose="020B0503020204020204" pitchFamily="34" charset="-122"/>
                <a:ea typeface="微软雅黑" panose="020B0503020204020204" pitchFamily="34" charset="-122"/>
              </a:rPr>
              <a:t>1/T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Hz</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信号的带宽是它的两倍，即</a:t>
            </a:r>
            <a:r>
              <a:rPr lang="en-US" altLang="zh-CN" sz="2000" dirty="0">
                <a:latin typeface="微软雅黑" panose="020B0503020204020204" pitchFamily="34" charset="-122"/>
                <a:ea typeface="微软雅黑" panose="020B0503020204020204" pitchFamily="34" charset="-122"/>
              </a:rPr>
              <a:t>2/T Hz</a:t>
            </a:r>
            <a:r>
              <a:rPr lang="zh-CN" altLang="en-US" sz="2000" dirty="0">
                <a:latin typeface="微软雅黑" panose="020B0503020204020204" pitchFamily="34" charset="-122"/>
                <a:ea typeface="微软雅黑" panose="020B0503020204020204" pitchFamily="34" charset="-122"/>
              </a:rPr>
              <a:t>。故接收端带通滤波器的最佳带宽应为：</a:t>
            </a:r>
            <a:endParaRPr lang="en-US" altLang="zh-CN" sz="2000" dirty="0">
              <a:latin typeface="微软雅黑" panose="020B0503020204020204" pitchFamily="34" charset="-122"/>
              <a:ea typeface="微软雅黑" panose="020B0503020204020204" pitchFamily="34" charset="-122"/>
            </a:endParaRPr>
          </a:p>
          <a:p>
            <a:pPr marL="0" lvl="1" indent="0" eaLnBrk="1" hangingPunct="1">
              <a:lnSpc>
                <a:spcPct val="12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B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 2/T= 2R</a:t>
            </a:r>
            <a:r>
              <a:rPr lang="en-US" altLang="zh-CN" sz="2000" baseline="-25000" dirty="0">
                <a:latin typeface="微软雅黑" panose="020B0503020204020204" pitchFamily="34" charset="-122"/>
                <a:ea typeface="微软雅黑" panose="020B0503020204020204" pitchFamily="34" charset="-122"/>
              </a:rPr>
              <a:t>B</a:t>
            </a:r>
            <a:r>
              <a:rPr lang="en-US" altLang="zh-CN" sz="2000" dirty="0">
                <a:latin typeface="微软雅黑" panose="020B0503020204020204" pitchFamily="34" charset="-122"/>
                <a:ea typeface="微软雅黑" panose="020B0503020204020204" pitchFamily="34" charset="-122"/>
              </a:rPr>
              <a:t> =9.6 </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 10</a:t>
            </a:r>
            <a:r>
              <a:rPr lang="en-US" altLang="zh-CN" sz="2000" baseline="30000" dirty="0">
                <a:latin typeface="微软雅黑" panose="020B0503020204020204" pitchFamily="34" charset="-122"/>
                <a:ea typeface="微软雅黑" panose="020B0503020204020204" pitchFamily="34" charset="-122"/>
              </a:rPr>
              <a:t>6</a:t>
            </a:r>
            <a:r>
              <a:rPr lang="en-US" altLang="zh-CN" sz="2000" dirty="0">
                <a:latin typeface="微软雅黑" panose="020B0503020204020204" pitchFamily="34" charset="-122"/>
                <a:ea typeface="微软雅黑" panose="020B0503020204020204" pitchFamily="34" charset="-122"/>
              </a:rPr>
              <a:t>  Hz</a:t>
            </a:r>
            <a:endParaRPr lang="en-US" altLang="zh-CN" sz="2000" dirty="0">
              <a:latin typeface="微软雅黑" panose="020B0503020204020204" pitchFamily="34" charset="-122"/>
              <a:ea typeface="微软雅黑" panose="020B0503020204020204" pitchFamily="34" charset="-122"/>
            </a:endParaRPr>
          </a:p>
          <a:p>
            <a:pPr marL="0" lvl="1" indent="0" eaLnBrk="1" hangingPunct="1">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故带通滤波器输出噪声平均功率等于：</a:t>
            </a:r>
            <a:endParaRPr lang="en-US" altLang="zh-CN" sz="2000" dirty="0">
              <a:latin typeface="微软雅黑" panose="020B0503020204020204" pitchFamily="34" charset="-122"/>
              <a:ea typeface="微软雅黑" panose="020B0503020204020204" pitchFamily="34" charset="-122"/>
            </a:endParaRPr>
          </a:p>
          <a:p>
            <a:pPr marL="0" lvl="1" indent="0" eaLnBrk="1" hangingPunct="1">
              <a:lnSpc>
                <a:spcPct val="120000"/>
              </a:lnSpc>
              <a:spcBef>
                <a:spcPct val="20000"/>
              </a:spcBef>
              <a:buFont typeface="Arial" panose="020B0604020202020204" pitchFamily="34" charset="0"/>
              <a:buNone/>
            </a:pPr>
            <a:endParaRPr lang="en-US" altLang="x-none" sz="2000" dirty="0">
              <a:latin typeface="微软雅黑" panose="020B0503020204020204" pitchFamily="34" charset="-122"/>
              <a:ea typeface="微软雅黑" panose="020B0503020204020204" pitchFamily="34" charset="-122"/>
            </a:endParaRPr>
          </a:p>
          <a:p>
            <a:pPr marL="0" lvl="1" indent="0" eaLnBrk="1" hangingPunct="1">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因此其输出信噪比等于：</a:t>
            </a: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spcBef>
                <a:spcPct val="2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包络检波法时的误码率为：</a:t>
            </a: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spcBef>
                <a:spcPct val="2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 相干解调法时的误码率为：</a:t>
            </a:r>
            <a:endParaRPr lang="zh-CN" altLang="en-US" sz="2000" dirty="0">
              <a:latin typeface="微软雅黑" panose="020B0503020204020204" pitchFamily="34" charset="-122"/>
              <a:ea typeface="微软雅黑" panose="020B0503020204020204" pitchFamily="34" charset="-122"/>
            </a:endParaRPr>
          </a:p>
        </p:txBody>
      </p:sp>
      <p:sp>
        <p:nvSpPr>
          <p:cNvPr id="16391" name="Rectangle 2"/>
          <p:cNvSpPr>
            <a:spLocks noGrp="1"/>
          </p:cNvSpPr>
          <p:nvPr>
            <p:ph type="title"/>
          </p:nvPr>
        </p:nvSpPr>
        <p:spPr>
          <a:xfrm>
            <a:off x="3344863" y="34925"/>
            <a:ext cx="5654675" cy="1231900"/>
          </a:xfrm>
          <a:solidFill>
            <a:srgbClr val="CCFFFF">
              <a:alpha val="100000"/>
            </a:srgbClr>
          </a:solidFill>
        </p:spPr>
        <p:txBody>
          <a:bodyPr vert="horz" wrap="square" lIns="90170" tIns="46990" rIns="90170" bIns="46990" anchor="b"/>
          <a:p>
            <a:pPr eaLnBrk="1" hangingPunct="1"/>
            <a:r>
              <a:rPr lang="en-US" altLang="zh-CN" sz="1800" b="0" dirty="0">
                <a:solidFill>
                  <a:srgbClr val="FF0000"/>
                </a:solidFill>
                <a:latin typeface="微软雅黑" panose="020B0503020204020204" pitchFamily="34" charset="-122"/>
                <a:ea typeface="微软雅黑" panose="020B0503020204020204" pitchFamily="34" charset="-122"/>
              </a:rPr>
              <a:t>【</a:t>
            </a:r>
            <a:r>
              <a:rPr lang="zh-CN" altLang="en-US" sz="1800" b="0" dirty="0">
                <a:solidFill>
                  <a:srgbClr val="FF0000"/>
                </a:solidFill>
                <a:latin typeface="微软雅黑" panose="020B0503020204020204" pitchFamily="34" charset="-122"/>
                <a:ea typeface="微软雅黑" panose="020B0503020204020204" pitchFamily="34" charset="-122"/>
              </a:rPr>
              <a:t>例</a:t>
            </a:r>
            <a:r>
              <a:rPr lang="en-US" altLang="zh-CN" sz="1800" b="0" dirty="0">
                <a:solidFill>
                  <a:srgbClr val="FF0000"/>
                </a:solidFill>
                <a:latin typeface="微软雅黑" panose="020B0503020204020204" pitchFamily="34" charset="-122"/>
                <a:ea typeface="微软雅黑" panose="020B0503020204020204" pitchFamily="34" charset="-122"/>
              </a:rPr>
              <a:t>7.2.1】</a:t>
            </a:r>
            <a:r>
              <a:rPr lang="zh-CN" altLang="en-US" sz="1800" b="0" dirty="0">
                <a:latin typeface="微软雅黑" panose="020B0503020204020204" pitchFamily="34" charset="-122"/>
                <a:ea typeface="微软雅黑" panose="020B0503020204020204" pitchFamily="34" charset="-122"/>
              </a:rPr>
              <a:t>设</a:t>
            </a:r>
            <a:r>
              <a:rPr lang="en-US" altLang="zh-CN" sz="1800" b="0" dirty="0">
                <a:latin typeface="微软雅黑" panose="020B0503020204020204" pitchFamily="34" charset="-122"/>
                <a:ea typeface="微软雅黑" panose="020B0503020204020204" pitchFamily="34" charset="-122"/>
              </a:rPr>
              <a:t>2ASK</a:t>
            </a:r>
            <a:r>
              <a:rPr lang="zh-CN" altLang="en-US" sz="1800" b="0" dirty="0">
                <a:latin typeface="微软雅黑" panose="020B0503020204020204" pitchFamily="34" charset="-122"/>
                <a:ea typeface="微软雅黑" panose="020B0503020204020204" pitchFamily="34" charset="-122"/>
              </a:rPr>
              <a:t>信号传输系统，其码元速率</a:t>
            </a:r>
            <a:r>
              <a:rPr lang="en-US" altLang="zh-CN" sz="1800" b="0" dirty="0">
                <a:latin typeface="微软雅黑" panose="020B0503020204020204" pitchFamily="34" charset="-122"/>
                <a:ea typeface="微软雅黑" panose="020B0503020204020204" pitchFamily="34" charset="-122"/>
              </a:rPr>
              <a:t>R</a:t>
            </a:r>
            <a:r>
              <a:rPr lang="en-US" altLang="zh-CN" sz="1800" b="0" baseline="-25000" dirty="0">
                <a:latin typeface="微软雅黑" panose="020B0503020204020204" pitchFamily="34" charset="-122"/>
                <a:ea typeface="微软雅黑" panose="020B0503020204020204" pitchFamily="34" charset="-122"/>
              </a:rPr>
              <a:t>B</a:t>
            </a:r>
            <a:r>
              <a:rPr lang="en-US" altLang="zh-CN" sz="1800" b="0" dirty="0">
                <a:latin typeface="微软雅黑" panose="020B0503020204020204" pitchFamily="34" charset="-122"/>
                <a:ea typeface="微软雅黑" panose="020B0503020204020204" pitchFamily="34" charset="-122"/>
              </a:rPr>
              <a:t>=4.8 </a:t>
            </a:r>
            <a:r>
              <a:rPr lang="en-US" altLang="zh-CN" sz="1800" b="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dirty="0">
                <a:latin typeface="微软雅黑" panose="020B0503020204020204" pitchFamily="34" charset="-122"/>
                <a:ea typeface="微软雅黑" panose="020B0503020204020204" pitchFamily="34" charset="-122"/>
              </a:rPr>
              <a:t>10</a:t>
            </a:r>
            <a:r>
              <a:rPr lang="en-US" altLang="zh-CN" sz="1800" b="0" baseline="30000" dirty="0">
                <a:latin typeface="微软雅黑" panose="020B0503020204020204" pitchFamily="34" charset="-122"/>
                <a:ea typeface="微软雅黑" panose="020B0503020204020204" pitchFamily="34" charset="-122"/>
              </a:rPr>
              <a:t>6</a:t>
            </a:r>
            <a:r>
              <a:rPr lang="en-US" altLang="zh-CN" sz="1800" b="0" dirty="0">
                <a:latin typeface="微软雅黑" panose="020B0503020204020204" pitchFamily="34" charset="-122"/>
                <a:ea typeface="微软雅黑" panose="020B0503020204020204" pitchFamily="34" charset="-122"/>
              </a:rPr>
              <a:t>B</a:t>
            </a:r>
            <a:r>
              <a:rPr lang="zh-CN" altLang="en-US" sz="1800" b="0" dirty="0">
                <a:latin typeface="微软雅黑" panose="020B0503020204020204" pitchFamily="34" charset="-122"/>
                <a:ea typeface="微软雅黑" panose="020B0503020204020204" pitchFamily="34" charset="-122"/>
              </a:rPr>
              <a:t>，接收信号的振幅</a:t>
            </a:r>
            <a:r>
              <a:rPr lang="en-US" altLang="zh-CN" sz="1800" b="0" dirty="0">
                <a:latin typeface="微软雅黑" panose="020B0503020204020204" pitchFamily="34" charset="-122"/>
                <a:ea typeface="微软雅黑" panose="020B0503020204020204" pitchFamily="34" charset="-122"/>
              </a:rPr>
              <a:t>a=1mV</a:t>
            </a:r>
            <a:r>
              <a:rPr lang="zh-CN" altLang="en-US" sz="1800" b="0" dirty="0">
                <a:latin typeface="微软雅黑" panose="020B0503020204020204" pitchFamily="34" charset="-122"/>
                <a:ea typeface="微软雅黑" panose="020B0503020204020204" pitchFamily="34" charset="-122"/>
              </a:rPr>
              <a:t>，高斯噪声的单边功率谱密度</a:t>
            </a:r>
            <a:r>
              <a:rPr lang="en-US" altLang="zh-CN" sz="1800" b="0" dirty="0">
                <a:latin typeface="微软雅黑" panose="020B0503020204020204" pitchFamily="34" charset="-122"/>
                <a:ea typeface="微软雅黑" panose="020B0503020204020204" pitchFamily="34" charset="-122"/>
              </a:rPr>
              <a:t>n</a:t>
            </a:r>
            <a:r>
              <a:rPr lang="en-US" altLang="zh-CN" sz="1800" b="0" baseline="-25000" dirty="0">
                <a:latin typeface="微软雅黑" panose="020B0503020204020204" pitchFamily="34" charset="-122"/>
                <a:ea typeface="微软雅黑" panose="020B0503020204020204" pitchFamily="34" charset="-122"/>
              </a:rPr>
              <a:t>0</a:t>
            </a:r>
            <a:r>
              <a:rPr lang="en-US" altLang="zh-CN" sz="1800" b="0" dirty="0">
                <a:latin typeface="微软雅黑" panose="020B0503020204020204" pitchFamily="34" charset="-122"/>
                <a:ea typeface="微软雅黑" panose="020B0503020204020204" pitchFamily="34" charset="-122"/>
              </a:rPr>
              <a:t>=2</a:t>
            </a:r>
            <a:r>
              <a:rPr lang="en-US" altLang="zh-CN" sz="1800" b="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1800" b="0" dirty="0">
                <a:latin typeface="微软雅黑" panose="020B0503020204020204" pitchFamily="34" charset="-122"/>
                <a:ea typeface="微软雅黑" panose="020B0503020204020204" pitchFamily="34" charset="-122"/>
              </a:rPr>
              <a:t>10</a:t>
            </a:r>
            <a:r>
              <a:rPr lang="en-US" altLang="zh-CN" sz="1800" b="0" baseline="30000" dirty="0">
                <a:latin typeface="微软雅黑" panose="020B0503020204020204" pitchFamily="34" charset="-122"/>
                <a:ea typeface="微软雅黑" panose="020B0503020204020204" pitchFamily="34" charset="-122"/>
              </a:rPr>
              <a:t>-15</a:t>
            </a:r>
            <a:r>
              <a:rPr lang="zh-CN" altLang="en-US" sz="1800" b="0" baseline="30000" dirty="0">
                <a:latin typeface="微软雅黑" panose="020B0503020204020204" pitchFamily="34" charset="-122"/>
                <a:ea typeface="微软雅黑" panose="020B0503020204020204" pitchFamily="34" charset="-122"/>
              </a:rPr>
              <a:t> </a:t>
            </a:r>
            <a:r>
              <a:rPr lang="en-US" altLang="zh-CN" sz="1800" b="0" dirty="0">
                <a:latin typeface="微软雅黑" panose="020B0503020204020204" pitchFamily="34" charset="-122"/>
                <a:ea typeface="微软雅黑" panose="020B0503020204020204" pitchFamily="34" charset="-122"/>
              </a:rPr>
              <a:t>W/Hz</a:t>
            </a:r>
            <a:r>
              <a:rPr lang="zh-CN" altLang="en-US" sz="1800" b="0" dirty="0">
                <a:latin typeface="微软雅黑" panose="020B0503020204020204" pitchFamily="34" charset="-122"/>
                <a:ea typeface="微软雅黑" panose="020B0503020204020204" pitchFamily="34" charset="-122"/>
              </a:rPr>
              <a:t>。试求：</a:t>
            </a:r>
            <a:r>
              <a:rPr lang="en-US" altLang="zh-CN" sz="1800" b="0" dirty="0">
                <a:latin typeface="微软雅黑" panose="020B0503020204020204" pitchFamily="34" charset="-122"/>
                <a:ea typeface="微软雅黑" panose="020B0503020204020204" pitchFamily="34" charset="-122"/>
              </a:rPr>
              <a:t>1)</a:t>
            </a:r>
            <a:r>
              <a:rPr lang="zh-CN" altLang="en-US" sz="1800" b="0" dirty="0">
                <a:latin typeface="微软雅黑" panose="020B0503020204020204" pitchFamily="34" charset="-122"/>
                <a:ea typeface="微软雅黑" panose="020B0503020204020204" pitchFamily="34" charset="-122"/>
              </a:rPr>
              <a:t>用包络检波法时的最佳误码率；</a:t>
            </a:r>
            <a:r>
              <a:rPr lang="en-US" altLang="zh-CN" sz="1800" b="0" dirty="0">
                <a:latin typeface="微软雅黑" panose="020B0503020204020204" pitchFamily="34" charset="-122"/>
                <a:ea typeface="微软雅黑" panose="020B0503020204020204" pitchFamily="34" charset="-122"/>
              </a:rPr>
              <a:t>2)</a:t>
            </a:r>
            <a:r>
              <a:rPr lang="zh-CN" altLang="en-US" sz="1800" b="0" dirty="0">
                <a:latin typeface="微软雅黑" panose="020B0503020204020204" pitchFamily="34" charset="-122"/>
                <a:ea typeface="微软雅黑" panose="020B0503020204020204" pitchFamily="34" charset="-122"/>
              </a:rPr>
              <a:t>用相干解调法时的最佳误码率</a:t>
            </a:r>
            <a:endParaRPr lang="zh-CN" altLang="en-US" sz="1800" b="0" dirty="0">
              <a:latin typeface="微软雅黑" panose="020B0503020204020204" pitchFamily="34" charset="-122"/>
              <a:ea typeface="微软雅黑" panose="020B0503020204020204" pitchFamily="34" charset="-122"/>
            </a:endParaRPr>
          </a:p>
        </p:txBody>
      </p:sp>
      <p:graphicFrame>
        <p:nvGraphicFramePr>
          <p:cNvPr id="16386" name="对象 29699"/>
          <p:cNvGraphicFramePr/>
          <p:nvPr/>
        </p:nvGraphicFramePr>
        <p:xfrm>
          <a:off x="1692275" y="3132138"/>
          <a:ext cx="2613025" cy="431800"/>
        </p:xfrm>
        <a:graphic>
          <a:graphicData uri="http://schemas.openxmlformats.org/presentationml/2006/ole">
            <mc:AlternateContent xmlns:mc="http://schemas.openxmlformats.org/markup-compatibility/2006">
              <mc:Choice xmlns:v="urn:schemas-microsoft-com:vml" Requires="v">
                <p:oleObj spid="_x0000_s3112" name="" r:id="rId1" imgW="1828165" imgH="241300" progId="Equation.3">
                  <p:embed/>
                </p:oleObj>
              </mc:Choice>
              <mc:Fallback>
                <p:oleObj name="" r:id="rId1" imgW="1828165" imgH="241300" progId="Equation.3">
                  <p:embed/>
                  <p:pic>
                    <p:nvPicPr>
                      <p:cNvPr id="0" name="图片 3111"/>
                      <p:cNvPicPr/>
                      <p:nvPr/>
                    </p:nvPicPr>
                    <p:blipFill>
                      <a:blip r:embed="rId2"/>
                      <a:stretch>
                        <a:fillRect/>
                      </a:stretch>
                    </p:blipFill>
                    <p:spPr>
                      <a:xfrm>
                        <a:off x="1692275" y="3132138"/>
                        <a:ext cx="2613025" cy="431800"/>
                      </a:xfrm>
                      <a:prstGeom prst="rect">
                        <a:avLst/>
                      </a:prstGeom>
                      <a:solidFill>
                        <a:srgbClr val="CCFFCC"/>
                      </a:solidFill>
                      <a:ln w="38100">
                        <a:noFill/>
                        <a:miter/>
                      </a:ln>
                    </p:spPr>
                  </p:pic>
                </p:oleObj>
              </mc:Fallback>
            </mc:AlternateContent>
          </a:graphicData>
        </a:graphic>
      </p:graphicFrame>
      <p:graphicFrame>
        <p:nvGraphicFramePr>
          <p:cNvPr id="16387" name="对象 29700"/>
          <p:cNvGraphicFramePr/>
          <p:nvPr/>
        </p:nvGraphicFramePr>
        <p:xfrm>
          <a:off x="1716405" y="3996055"/>
          <a:ext cx="3883025" cy="575945"/>
        </p:xfrm>
        <a:graphic>
          <a:graphicData uri="http://schemas.openxmlformats.org/presentationml/2006/ole">
            <mc:AlternateContent xmlns:mc="http://schemas.openxmlformats.org/markup-compatibility/2006">
              <mc:Choice xmlns:v="urn:schemas-microsoft-com:vml" Requires="v">
                <p:oleObj spid="_x0000_s3109" name="" r:id="rId3" imgW="2197100" imgH="457200" progId="Equation.3">
                  <p:embed/>
                </p:oleObj>
              </mc:Choice>
              <mc:Fallback>
                <p:oleObj name="" r:id="rId3" imgW="2197100" imgH="457200" progId="Equation.3">
                  <p:embed/>
                  <p:pic>
                    <p:nvPicPr>
                      <p:cNvPr id="0" name="图片 3108"/>
                      <p:cNvPicPr/>
                      <p:nvPr/>
                    </p:nvPicPr>
                    <p:blipFill>
                      <a:blip r:embed="rId4"/>
                      <a:stretch>
                        <a:fillRect/>
                      </a:stretch>
                    </p:blipFill>
                    <p:spPr>
                      <a:xfrm>
                        <a:off x="1716405" y="3996055"/>
                        <a:ext cx="3883025" cy="575945"/>
                      </a:xfrm>
                      <a:prstGeom prst="rect">
                        <a:avLst/>
                      </a:prstGeom>
                      <a:solidFill>
                        <a:srgbClr val="CCFFCC"/>
                      </a:solidFill>
                      <a:ln w="38100">
                        <a:noFill/>
                        <a:miter/>
                      </a:ln>
                    </p:spPr>
                  </p:pic>
                </p:oleObj>
              </mc:Fallback>
            </mc:AlternateContent>
          </a:graphicData>
        </a:graphic>
      </p:graphicFrame>
      <p:graphicFrame>
        <p:nvGraphicFramePr>
          <p:cNvPr id="16388" name="对象 29701"/>
          <p:cNvGraphicFramePr/>
          <p:nvPr/>
        </p:nvGraphicFramePr>
        <p:xfrm>
          <a:off x="1621155" y="5087620"/>
          <a:ext cx="3863975" cy="563880"/>
        </p:xfrm>
        <a:graphic>
          <a:graphicData uri="http://schemas.openxmlformats.org/presentationml/2006/ole">
            <mc:AlternateContent xmlns:mc="http://schemas.openxmlformats.org/markup-compatibility/2006">
              <mc:Choice xmlns:v="urn:schemas-microsoft-com:vml" Requires="v">
                <p:oleObj spid="_x0000_s3106" name="" r:id="rId5" imgW="1955800" imgH="431800" progId="Equation.3">
                  <p:embed/>
                </p:oleObj>
              </mc:Choice>
              <mc:Fallback>
                <p:oleObj name="" r:id="rId5" imgW="1955800" imgH="431800" progId="Equation.3">
                  <p:embed/>
                  <p:pic>
                    <p:nvPicPr>
                      <p:cNvPr id="0" name="图片 3105"/>
                      <p:cNvPicPr/>
                      <p:nvPr/>
                    </p:nvPicPr>
                    <p:blipFill>
                      <a:blip r:embed="rId6"/>
                      <a:stretch>
                        <a:fillRect/>
                      </a:stretch>
                    </p:blipFill>
                    <p:spPr>
                      <a:xfrm>
                        <a:off x="1621155" y="5087620"/>
                        <a:ext cx="3863975" cy="563880"/>
                      </a:xfrm>
                      <a:prstGeom prst="rect">
                        <a:avLst/>
                      </a:prstGeom>
                      <a:solidFill>
                        <a:srgbClr val="CCFFCC"/>
                      </a:solidFill>
                      <a:ln w="38100">
                        <a:noFill/>
                        <a:miter/>
                      </a:ln>
                    </p:spPr>
                  </p:pic>
                </p:oleObj>
              </mc:Fallback>
            </mc:AlternateContent>
          </a:graphicData>
        </a:graphic>
      </p:graphicFrame>
      <p:graphicFrame>
        <p:nvGraphicFramePr>
          <p:cNvPr id="16389" name="对象 29702"/>
          <p:cNvGraphicFramePr/>
          <p:nvPr/>
        </p:nvGraphicFramePr>
        <p:xfrm>
          <a:off x="1548130" y="6083300"/>
          <a:ext cx="4740275" cy="610870"/>
        </p:xfrm>
        <a:graphic>
          <a:graphicData uri="http://schemas.openxmlformats.org/presentationml/2006/ole">
            <mc:AlternateContent xmlns:mc="http://schemas.openxmlformats.org/markup-compatibility/2006">
              <mc:Choice xmlns:v="urn:schemas-microsoft-com:vml" Requires="v">
                <p:oleObj spid="_x0000_s3110" name="" r:id="rId7" imgW="2933700" imgH="457200" progId="Equation.3">
                  <p:embed/>
                </p:oleObj>
              </mc:Choice>
              <mc:Fallback>
                <p:oleObj name="" r:id="rId7" imgW="2933700" imgH="457200" progId="Equation.3">
                  <p:embed/>
                  <p:pic>
                    <p:nvPicPr>
                      <p:cNvPr id="0" name="图片 3109"/>
                      <p:cNvPicPr/>
                      <p:nvPr/>
                    </p:nvPicPr>
                    <p:blipFill>
                      <a:blip r:embed="rId8"/>
                      <a:stretch>
                        <a:fillRect/>
                      </a:stretch>
                    </p:blipFill>
                    <p:spPr>
                      <a:xfrm>
                        <a:off x="1548130" y="6083300"/>
                        <a:ext cx="4740275" cy="610870"/>
                      </a:xfrm>
                      <a:prstGeom prst="rect">
                        <a:avLst/>
                      </a:prstGeom>
                      <a:solidFill>
                        <a:srgbClr val="CCFFCC"/>
                      </a:solidFill>
                      <a:ln w="38100">
                        <a:noFill/>
                        <a:miter/>
                      </a:ln>
                    </p:spPr>
                  </p:pic>
                </p:oleObj>
              </mc:Fallback>
            </mc:AlternateContent>
          </a:graphicData>
        </a:graphic>
      </p:graphicFrame>
      <p:sp>
        <p:nvSpPr>
          <p:cNvPr id="16392" name="圆角矩形标注 8"/>
          <p:cNvSpPr/>
          <p:nvPr/>
        </p:nvSpPr>
        <p:spPr>
          <a:xfrm>
            <a:off x="6157913" y="3279775"/>
            <a:ext cx="2663825" cy="500063"/>
          </a:xfrm>
          <a:prstGeom prst="wedgeRoundRectCallout">
            <a:avLst>
              <a:gd name="adj1" fmla="val -88796"/>
              <a:gd name="adj2" fmla="val 106403"/>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注意使用条件：r</a:t>
            </a:r>
            <a:r>
              <a:rPr lang="zh-CN" altLang="en-US" sz="20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000" b="1" dirty="0">
                <a:solidFill>
                  <a:schemeClr val="tx2"/>
                </a:solidFill>
                <a:latin typeface="微软雅黑" panose="020B0503020204020204" pitchFamily="34" charset="-122"/>
                <a:ea typeface="微软雅黑" panose="020B0503020204020204" pitchFamily="34" charset="-122"/>
              </a:rPr>
              <a:t>1</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2" name="圆角矩形标注 8"/>
          <p:cNvSpPr/>
          <p:nvPr/>
        </p:nvSpPr>
        <p:spPr>
          <a:xfrm>
            <a:off x="6930390" y="4168775"/>
            <a:ext cx="1891665" cy="762000"/>
          </a:xfrm>
          <a:prstGeom prst="wedgeRoundRectCallout">
            <a:avLst>
              <a:gd name="adj1" fmla="val -34055"/>
              <a:gd name="adj2" fmla="val -84833"/>
              <a:gd name="adj3" fmla="val 16667"/>
            </a:avLst>
          </a:prstGeom>
          <a:gradFill>
            <a:gsLst>
              <a:gs pos="0">
                <a:srgbClr val="9EE256"/>
              </a:gs>
              <a:gs pos="100000">
                <a:srgbClr val="52762D"/>
              </a:gs>
            </a:gsLst>
            <a:lin ang="5400000" scaled="0"/>
          </a:gra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这就是平时我们所说的陷阱</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4"/>
          <p:cNvSpPr/>
          <p:nvPr/>
        </p:nvSpPr>
        <p:spPr>
          <a:xfrm>
            <a:off x="1547813" y="466725"/>
            <a:ext cx="6913562" cy="719138"/>
          </a:xfrm>
          <a:prstGeom prst="rect">
            <a:avLst/>
          </a:prstGeom>
          <a:noFill/>
          <a:ln w="9525">
            <a:noFill/>
          </a:ln>
        </p:spPr>
        <p:txBody>
          <a:bodyPr anchor="b"/>
          <a:p>
            <a:pPr>
              <a:buFont typeface="Arial" panose="020B0604020202020204" pitchFamily="34" charset="0"/>
              <a:buNone/>
            </a:pPr>
            <a:r>
              <a:rPr lang="zh-CN" altLang="en-US" sz="3200" b="1" dirty="0">
                <a:solidFill>
                  <a:schemeClr val="hlink"/>
                </a:solidFill>
                <a:latin typeface="微软雅黑" panose="020B0503020204020204" pitchFamily="34" charset="-122"/>
                <a:ea typeface="微软雅黑" panose="020B0503020204020204" pitchFamily="34" charset="-122"/>
              </a:rPr>
              <a:t>第</a:t>
            </a:r>
            <a:r>
              <a:rPr lang="en-US" altLang="zh-CN" sz="3200" b="1" dirty="0">
                <a:solidFill>
                  <a:schemeClr val="hlink"/>
                </a:solidFill>
                <a:latin typeface="微软雅黑" panose="020B0503020204020204" pitchFamily="34" charset="-122"/>
                <a:ea typeface="微软雅黑" panose="020B0503020204020204" pitchFamily="34" charset="-122"/>
              </a:rPr>
              <a:t>7</a:t>
            </a:r>
            <a:r>
              <a:rPr lang="zh-CN" altLang="en-US" sz="3200" b="1" dirty="0">
                <a:solidFill>
                  <a:schemeClr val="hlink"/>
                </a:solidFill>
                <a:latin typeface="微软雅黑" panose="020B0503020204020204" pitchFamily="34" charset="-122"/>
                <a:ea typeface="微软雅黑" panose="020B0503020204020204" pitchFamily="34" charset="-122"/>
              </a:rPr>
              <a:t>章 数字带通传输系统</a:t>
            </a:r>
            <a:endParaRPr lang="zh-CN" altLang="en-US" sz="3200" b="1" dirty="0">
              <a:solidFill>
                <a:schemeClr val="hlink"/>
              </a:solidFill>
              <a:latin typeface="微软雅黑" panose="020B0503020204020204" pitchFamily="34" charset="-122"/>
              <a:ea typeface="微软雅黑" panose="020B0503020204020204" pitchFamily="34" charset="-122"/>
            </a:endParaRPr>
          </a:p>
        </p:txBody>
      </p:sp>
      <p:sp>
        <p:nvSpPr>
          <p:cNvPr id="97283" name="Rectangle 5"/>
          <p:cNvSpPr/>
          <p:nvPr/>
        </p:nvSpPr>
        <p:spPr>
          <a:xfrm>
            <a:off x="1692275" y="1420813"/>
            <a:ext cx="6119813" cy="5022850"/>
          </a:xfrm>
          <a:prstGeom prst="rect">
            <a:avLst/>
          </a:prstGeom>
          <a:noFill/>
          <a:ln w="9525">
            <a:noFill/>
          </a:ln>
        </p:spPr>
        <p:txBody>
          <a:bodyPr/>
          <a:p>
            <a:pPr>
              <a:lnSpc>
                <a:spcPct val="120000"/>
              </a:lnSpc>
              <a:spcBef>
                <a:spcPct val="20000"/>
              </a:spcBef>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主要内容：          </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400" b="1" dirty="0">
                <a:solidFill>
                  <a:schemeClr val="hlink"/>
                </a:solidFill>
                <a:latin typeface="微软雅黑" panose="020B0503020204020204" pitchFamily="34" charset="-122"/>
                <a:ea typeface="微软雅黑" panose="020B0503020204020204" pitchFamily="34" charset="-122"/>
              </a:rPr>
              <a:t>二进制数字调制原理</a:t>
            </a:r>
            <a:endParaRPr lang="zh-CN" altLang="en-US" sz="2400" b="1" dirty="0">
              <a:solidFill>
                <a:schemeClr val="hlink"/>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400" b="1" dirty="0">
                <a:solidFill>
                  <a:schemeClr val="hlink"/>
                </a:solidFill>
                <a:latin typeface="微软雅黑" panose="020B0503020204020204" pitchFamily="34" charset="-122"/>
                <a:ea typeface="微软雅黑" panose="020B0503020204020204" pitchFamily="34" charset="-122"/>
              </a:rPr>
              <a:t>二进制数字调制系统的抗噪声性能</a:t>
            </a:r>
            <a:endParaRPr lang="zh-CN" altLang="en-US" sz="2400" b="1" dirty="0">
              <a:solidFill>
                <a:schemeClr val="hlink"/>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400" b="1" dirty="0">
                <a:solidFill>
                  <a:schemeClr val="hlink"/>
                </a:solidFill>
                <a:latin typeface="微软雅黑" panose="020B0503020204020204" pitchFamily="34" charset="-122"/>
                <a:ea typeface="微软雅黑" panose="020B0503020204020204" pitchFamily="34" charset="-122"/>
              </a:rPr>
              <a:t>二进制数字调制系统的性能比较</a:t>
            </a:r>
            <a:endParaRPr lang="zh-CN" altLang="en-US" sz="2400" b="1" dirty="0">
              <a:solidFill>
                <a:schemeClr val="hlink"/>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400" b="1" dirty="0">
                <a:solidFill>
                  <a:schemeClr val="hlink"/>
                </a:solidFill>
                <a:latin typeface="微软雅黑" panose="020B0503020204020204" pitchFamily="34" charset="-122"/>
                <a:ea typeface="微软雅黑" panose="020B0503020204020204" pitchFamily="34" charset="-122"/>
              </a:rPr>
              <a:t>多进制数字调制系统</a:t>
            </a:r>
            <a:endParaRPr lang="zh-CN" altLang="en-US" sz="2400" b="1" dirty="0">
              <a:solidFill>
                <a:schemeClr val="hlink"/>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400" b="1" dirty="0">
                <a:solidFill>
                  <a:srgbClr val="FF0000"/>
                </a:solidFill>
                <a:latin typeface="微软雅黑" panose="020B0503020204020204" pitchFamily="34" charset="-122"/>
                <a:ea typeface="微软雅黑" panose="020B0503020204020204" pitchFamily="34" charset="-122"/>
              </a:rPr>
              <a:t>改进的数字调制方式</a:t>
            </a:r>
            <a:endParaRPr lang="zh-CN" altLang="en-US" sz="2400" b="1" dirty="0">
              <a:solidFill>
                <a:srgbClr val="FF0000"/>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endParaRPr lang="zh-CN" altLang="en-US" sz="1000" b="1" dirty="0">
              <a:solidFill>
                <a:schemeClr val="tx2"/>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重点内容：</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400" b="1" dirty="0">
                <a:solidFill>
                  <a:schemeClr val="hlink"/>
                </a:solidFill>
                <a:latin typeface="微软雅黑" panose="020B0503020204020204" pitchFamily="34" charset="-122"/>
                <a:ea typeface="微软雅黑" panose="020B0503020204020204" pitchFamily="34" charset="-122"/>
              </a:rPr>
              <a:t>二进制数字调制原理</a:t>
            </a:r>
            <a:endParaRPr lang="zh-CN" altLang="en-US" sz="2400" b="1" dirty="0">
              <a:solidFill>
                <a:schemeClr val="hlink"/>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400" b="1" dirty="0">
                <a:solidFill>
                  <a:schemeClr val="hlink"/>
                </a:solidFill>
                <a:latin typeface="微软雅黑" panose="020B0503020204020204" pitchFamily="34" charset="-122"/>
                <a:ea typeface="微软雅黑" panose="020B0503020204020204" pitchFamily="34" charset="-122"/>
              </a:rPr>
              <a:t>二进制数字调制系统的抗噪声性</a:t>
            </a:r>
            <a:endParaRPr lang="zh-CN" altLang="en-US" sz="2400" b="1" dirty="0">
              <a:solidFill>
                <a:schemeClr val="hlink"/>
              </a:solidFill>
              <a:latin typeface="微软雅黑" panose="020B0503020204020204" pitchFamily="34" charset="-122"/>
              <a:ea typeface="微软雅黑" panose="020B0503020204020204" pitchFamily="34" charset="-122"/>
            </a:endParaRPr>
          </a:p>
        </p:txBody>
      </p:sp>
      <p:sp>
        <p:nvSpPr>
          <p:cNvPr id="97284" name="Litebulb"/>
          <p:cNvSpPr>
            <a:spLocks noEditPoints="1"/>
          </p:cNvSpPr>
          <p:nvPr/>
        </p:nvSpPr>
        <p:spPr>
          <a:xfrm>
            <a:off x="1260475" y="2124075"/>
            <a:ext cx="215900" cy="366713"/>
          </a:xfrm>
          <a:custGeom>
            <a:avLst/>
            <a:gdLst>
              <a:gd name="txL" fmla="*/ 0 w 21600"/>
              <a:gd name="txT" fmla="*/ 0 h 21600"/>
              <a:gd name="txR" fmla="*/ 21600 w 21600"/>
              <a:gd name="txB" fmla="*/ 21600 h 2160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1600" h="2160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97285" name="Lock"/>
          <p:cNvSpPr>
            <a:spLocks noEditPoints="1"/>
          </p:cNvSpPr>
          <p:nvPr/>
        </p:nvSpPr>
        <p:spPr>
          <a:xfrm>
            <a:off x="1285875" y="6027103"/>
            <a:ext cx="215900" cy="309562"/>
          </a:xfrm>
          <a:custGeom>
            <a:avLst/>
            <a:gdLst>
              <a:gd name="txL" fmla="*/ 0 w 21600"/>
              <a:gd name="txT" fmla="*/ 0 h 21600"/>
              <a:gd name="txR" fmla="*/ 21600 w 21600"/>
              <a:gd name="txB" fmla="*/ 21600 h 2160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1600" h="2160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a:moveTo>
                  <a:pt x="93" y="9606"/>
                </a:moveTo>
                <a:lnTo>
                  <a:pt x="21600" y="9606"/>
                </a:lnTo>
                <a:close/>
              </a:path>
              <a:path w="21600" h="2160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cap="flat" cmpd="sng">
            <a:solidFill>
              <a:schemeClr val="hlink"/>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97286" name="Lock"/>
          <p:cNvSpPr>
            <a:spLocks noEditPoints="1"/>
          </p:cNvSpPr>
          <p:nvPr/>
        </p:nvSpPr>
        <p:spPr>
          <a:xfrm>
            <a:off x="1285875" y="5527993"/>
            <a:ext cx="215900" cy="309562"/>
          </a:xfrm>
          <a:custGeom>
            <a:avLst/>
            <a:gdLst>
              <a:gd name="txL" fmla="*/ 0 w 21600"/>
              <a:gd name="txT" fmla="*/ 0 h 21600"/>
              <a:gd name="txR" fmla="*/ 21600 w 21600"/>
              <a:gd name="txB" fmla="*/ 21600 h 2160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1600" h="2160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a:moveTo>
                  <a:pt x="93" y="9606"/>
                </a:moveTo>
                <a:lnTo>
                  <a:pt x="21600" y="9606"/>
                </a:lnTo>
                <a:close/>
              </a:path>
              <a:path w="21600" h="2160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cap="flat" cmpd="sng">
            <a:solidFill>
              <a:schemeClr val="hlink"/>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97287" name="Litebulb"/>
          <p:cNvSpPr>
            <a:spLocks noEditPoints="1"/>
          </p:cNvSpPr>
          <p:nvPr/>
        </p:nvSpPr>
        <p:spPr>
          <a:xfrm>
            <a:off x="1260475" y="2627313"/>
            <a:ext cx="215900" cy="366712"/>
          </a:xfrm>
          <a:custGeom>
            <a:avLst/>
            <a:gdLst>
              <a:gd name="txL" fmla="*/ 0 w 21600"/>
              <a:gd name="txT" fmla="*/ 0 h 21600"/>
              <a:gd name="txR" fmla="*/ 21600 w 21600"/>
              <a:gd name="txB" fmla="*/ 21600 h 2160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1600" h="2160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97288" name="Litebulb"/>
          <p:cNvSpPr>
            <a:spLocks noEditPoints="1"/>
          </p:cNvSpPr>
          <p:nvPr/>
        </p:nvSpPr>
        <p:spPr>
          <a:xfrm>
            <a:off x="1260475" y="3132138"/>
            <a:ext cx="215900" cy="366712"/>
          </a:xfrm>
          <a:custGeom>
            <a:avLst/>
            <a:gdLst>
              <a:gd name="txL" fmla="*/ 0 w 21600"/>
              <a:gd name="txT" fmla="*/ 0 h 21600"/>
              <a:gd name="txR" fmla="*/ 21600 w 21600"/>
              <a:gd name="txB" fmla="*/ 21600 h 2160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1600" h="2160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97289" name="Litebulb"/>
          <p:cNvSpPr>
            <a:spLocks noEditPoints="1"/>
          </p:cNvSpPr>
          <p:nvPr/>
        </p:nvSpPr>
        <p:spPr>
          <a:xfrm>
            <a:off x="1260475" y="3635375"/>
            <a:ext cx="215900" cy="366713"/>
          </a:xfrm>
          <a:custGeom>
            <a:avLst/>
            <a:gdLst>
              <a:gd name="txL" fmla="*/ 0 w 21600"/>
              <a:gd name="txT" fmla="*/ 0 h 21600"/>
              <a:gd name="txR" fmla="*/ 21600 w 21600"/>
              <a:gd name="txB" fmla="*/ 21600 h 2160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1600" h="2160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97290" name="Litebulb"/>
          <p:cNvSpPr>
            <a:spLocks noEditPoints="1"/>
          </p:cNvSpPr>
          <p:nvPr/>
        </p:nvSpPr>
        <p:spPr>
          <a:xfrm>
            <a:off x="1260475" y="4140200"/>
            <a:ext cx="215900" cy="358775"/>
          </a:xfrm>
          <a:custGeom>
            <a:avLst/>
            <a:gdLst>
              <a:gd name="txL" fmla="*/ 0 w 21600"/>
              <a:gd name="txT" fmla="*/ 0 h 21600"/>
              <a:gd name="txR" fmla="*/ 21600 w 21600"/>
              <a:gd name="txB" fmla="*/ 21600 h 2160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1600" h="2160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Tree>
  </p:cSld>
  <p:clrMapOvr>
    <a:masterClrMapping/>
  </p:clrMapOvr>
  <p:transition advClick="0">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30721"/>
          <p:cNvSpPr>
            <a:spLocks noGrp="1"/>
          </p:cNvSpPr>
          <p:nvPr>
            <p:ph type="title"/>
          </p:nvPr>
        </p:nvSpPr>
        <p:spPr>
          <a:xfrm>
            <a:off x="1476375" y="539750"/>
            <a:ext cx="1871663" cy="576263"/>
          </a:xfrm>
        </p:spPr>
        <p:txBody>
          <a:bodyPr vert="horz" wrap="square" lIns="91440" tIns="45720" rIns="91440" bIns="45720" anchor="b"/>
          <a:p>
            <a:r>
              <a:rPr lang="zh-CN" altLang="en-US" sz="2800" dirty="0">
                <a:ea typeface="微软雅黑" panose="020B0503020204020204" pitchFamily="34" charset="-122"/>
              </a:rPr>
              <a:t>本节小结</a:t>
            </a:r>
            <a:endParaRPr lang="zh-CN" altLang="en-US" sz="2800" dirty="0">
              <a:ea typeface="微软雅黑" panose="020B0503020204020204" pitchFamily="34" charset="-122"/>
            </a:endParaRPr>
          </a:p>
        </p:txBody>
      </p:sp>
      <p:sp>
        <p:nvSpPr>
          <p:cNvPr id="105475" name="文本占位符 30722"/>
          <p:cNvSpPr>
            <a:spLocks noGrp="1"/>
          </p:cNvSpPr>
          <p:nvPr>
            <p:ph idx="1"/>
          </p:nvPr>
        </p:nvSpPr>
        <p:spPr>
          <a:xfrm>
            <a:off x="425450" y="1450975"/>
            <a:ext cx="2447925" cy="4897438"/>
          </a:xfrm>
        </p:spPr>
        <p:txBody>
          <a:bodyPr vert="horz" wrap="square" lIns="91440" tIns="45720" rIns="91440" bIns="45720" anchor="t"/>
          <a:p>
            <a:pPr marL="1905" indent="-344805">
              <a:buNone/>
            </a:pPr>
            <a:r>
              <a:rPr lang="zh-CN" altLang="en-US" sz="2800" b="1" dirty="0">
                <a:solidFill>
                  <a:srgbClr val="0000FF"/>
                </a:solidFill>
                <a:latin typeface="微软雅黑" panose="020B0503020204020204" pitchFamily="34" charset="-122"/>
                <a:ea typeface="微软雅黑" panose="020B0503020204020204" pitchFamily="34" charset="-122"/>
              </a:rPr>
              <a:t>一 工作原理</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1905" indent="-344805">
              <a:buNone/>
            </a:pPr>
            <a:endParaRPr lang="en-US" altLang="zh-CN" sz="2800" b="1" dirty="0">
              <a:solidFill>
                <a:srgbClr val="0000FF"/>
              </a:solidFill>
              <a:latin typeface="微软雅黑" panose="020B0503020204020204" pitchFamily="34" charset="-122"/>
              <a:ea typeface="微软雅黑" panose="020B0503020204020204" pitchFamily="34" charset="-122"/>
            </a:endParaRPr>
          </a:p>
          <a:p>
            <a:pPr marL="1905" indent="-344805">
              <a:buNone/>
            </a:pPr>
            <a:endParaRPr lang="zh-CN" altLang="en-US" sz="2800" b="1" dirty="0">
              <a:solidFill>
                <a:srgbClr val="0000FF"/>
              </a:solidFill>
              <a:latin typeface="微软雅黑" panose="020B0503020204020204" pitchFamily="34" charset="-122"/>
              <a:ea typeface="微软雅黑" panose="020B0503020204020204" pitchFamily="34" charset="-122"/>
            </a:endParaRPr>
          </a:p>
          <a:p>
            <a:pPr marL="1905" indent="-344805">
              <a:buNone/>
            </a:pPr>
            <a:r>
              <a:rPr lang="zh-CN" altLang="en-US" sz="2800" b="1" dirty="0">
                <a:solidFill>
                  <a:srgbClr val="0000FF"/>
                </a:solidFill>
                <a:latin typeface="微软雅黑" panose="020B0503020204020204" pitchFamily="34" charset="-122"/>
                <a:ea typeface="微软雅黑" panose="020B0503020204020204" pitchFamily="34" charset="-122"/>
              </a:rPr>
              <a:t>二 调制方法</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1905" indent="-344805">
              <a:buNone/>
            </a:pPr>
            <a:endParaRPr lang="zh-CN" altLang="en-US" sz="2800" b="1" dirty="0">
              <a:solidFill>
                <a:srgbClr val="0000FF"/>
              </a:solidFill>
              <a:latin typeface="微软雅黑" panose="020B0503020204020204" pitchFamily="34" charset="-122"/>
              <a:ea typeface="微软雅黑" panose="020B0503020204020204" pitchFamily="34" charset="-122"/>
            </a:endParaRPr>
          </a:p>
          <a:p>
            <a:pPr marL="1905" indent="-344805">
              <a:buNone/>
            </a:pPr>
            <a:r>
              <a:rPr lang="zh-CN" altLang="en-US" sz="2800" b="1" dirty="0">
                <a:solidFill>
                  <a:srgbClr val="0000FF"/>
                </a:solidFill>
                <a:latin typeface="微软雅黑" panose="020B0503020204020204" pitchFamily="34" charset="-122"/>
                <a:ea typeface="微软雅黑" panose="020B0503020204020204" pitchFamily="34" charset="-122"/>
              </a:rPr>
              <a:t>三 解调方法</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1905" indent="-344805">
              <a:buNone/>
            </a:pPr>
            <a:endParaRPr lang="zh-CN" altLang="en-US" sz="2800" b="1" dirty="0">
              <a:solidFill>
                <a:srgbClr val="0000FF"/>
              </a:solidFill>
              <a:latin typeface="微软雅黑" panose="020B0503020204020204" pitchFamily="34" charset="-122"/>
              <a:ea typeface="微软雅黑" panose="020B0503020204020204" pitchFamily="34" charset="-122"/>
            </a:endParaRPr>
          </a:p>
          <a:p>
            <a:pPr marL="1905" indent="-344805">
              <a:buNone/>
            </a:pPr>
            <a:r>
              <a:rPr lang="zh-CN" altLang="en-US" sz="2800" b="1" dirty="0">
                <a:solidFill>
                  <a:srgbClr val="0000FF"/>
                </a:solidFill>
                <a:latin typeface="微软雅黑" panose="020B0503020204020204" pitchFamily="34" charset="-122"/>
                <a:ea typeface="微软雅黑" panose="020B0503020204020204" pitchFamily="34" charset="-122"/>
              </a:rPr>
              <a:t>四 功率谱</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1905" indent="-344805">
              <a:buNone/>
            </a:pPr>
            <a:endParaRPr lang="zh-CN" altLang="en-US" sz="2800" b="1" dirty="0">
              <a:solidFill>
                <a:srgbClr val="0000FF"/>
              </a:solidFill>
              <a:latin typeface="微软雅黑" panose="020B0503020204020204" pitchFamily="34" charset="-122"/>
              <a:ea typeface="微软雅黑" panose="020B0503020204020204" pitchFamily="34" charset="-122"/>
            </a:endParaRPr>
          </a:p>
          <a:p>
            <a:pPr marL="1905" indent="-344805">
              <a:buNone/>
            </a:pPr>
            <a:endParaRPr lang="en-US" altLang="zh-CN" sz="2800" b="1" dirty="0">
              <a:solidFill>
                <a:srgbClr val="0000FF"/>
              </a:solidFill>
              <a:latin typeface="微软雅黑" panose="020B0503020204020204" pitchFamily="34" charset="-122"/>
              <a:ea typeface="微软雅黑" panose="020B0503020204020204" pitchFamily="34" charset="-122"/>
            </a:endParaRPr>
          </a:p>
          <a:p>
            <a:pPr marL="1905" indent="-344805">
              <a:buNone/>
            </a:pPr>
            <a:r>
              <a:rPr lang="zh-CN" altLang="en-US" sz="2800" b="1" dirty="0">
                <a:solidFill>
                  <a:srgbClr val="0000FF"/>
                </a:solidFill>
                <a:latin typeface="微软雅黑" panose="020B0503020204020204" pitchFamily="34" charset="-122"/>
                <a:ea typeface="微软雅黑" panose="020B0503020204020204" pitchFamily="34" charset="-122"/>
              </a:rPr>
              <a:t>五 抗噪声性能</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05476" name="矩形 30723"/>
          <p:cNvSpPr>
            <a:spLocks noGrp="1"/>
          </p:cNvSpPr>
          <p:nvPr/>
        </p:nvSpPr>
        <p:spPr>
          <a:xfrm>
            <a:off x="2846388" y="1404938"/>
            <a:ext cx="2159000" cy="1296987"/>
          </a:xfrm>
          <a:prstGeom prst="rect">
            <a:avLst/>
          </a:prstGeom>
          <a:noFill/>
          <a:ln w="9525">
            <a:noFill/>
          </a:ln>
        </p:spPr>
        <p:txBody>
          <a:bodyPr/>
          <a:p>
            <a:pPr marL="1905" indent="-1905" eaLnBrk="0" hangingPunct="0">
              <a:lnSpc>
                <a:spcPct val="90000"/>
              </a:lnSpc>
              <a:spcBef>
                <a:spcPct val="20000"/>
              </a:spcBef>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rPr>
              <a:t>1</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时域表示法</a:t>
            </a:r>
            <a:endParaRPr lang="zh-CN" altLang="en-US" sz="2400" b="1" dirty="0">
              <a:solidFill>
                <a:schemeClr val="tx2"/>
              </a:solidFill>
              <a:latin typeface="微软雅黑" panose="020B0503020204020204" pitchFamily="34" charset="-122"/>
              <a:ea typeface="微软雅黑" panose="020B0503020204020204" pitchFamily="34" charset="-122"/>
            </a:endParaRPr>
          </a:p>
          <a:p>
            <a:pPr marL="1905" indent="-1905" eaLnBrk="0" hangingPunct="0">
              <a:lnSpc>
                <a:spcPct val="90000"/>
              </a:lnSpc>
              <a:spcBef>
                <a:spcPct val="20000"/>
              </a:spcBef>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rPr>
              <a:t>2</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原理框图</a:t>
            </a:r>
            <a:endParaRPr lang="zh-CN" altLang="en-US" sz="2400" b="1" dirty="0">
              <a:solidFill>
                <a:schemeClr val="tx2"/>
              </a:solidFill>
              <a:latin typeface="微软雅黑" panose="020B0503020204020204" pitchFamily="34" charset="-122"/>
              <a:ea typeface="微软雅黑" panose="020B0503020204020204" pitchFamily="34" charset="-122"/>
            </a:endParaRPr>
          </a:p>
          <a:p>
            <a:pPr marL="1905" indent="-1905" eaLnBrk="0" hangingPunct="0">
              <a:lnSpc>
                <a:spcPct val="90000"/>
              </a:lnSpc>
              <a:spcBef>
                <a:spcPct val="20000"/>
              </a:spcBef>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rPr>
              <a:t>3</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各点波形</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05477" name="矩形 30724"/>
          <p:cNvSpPr>
            <a:spLocks noGrp="1"/>
          </p:cNvSpPr>
          <p:nvPr/>
        </p:nvSpPr>
        <p:spPr>
          <a:xfrm>
            <a:off x="2844800" y="4427538"/>
            <a:ext cx="3455988" cy="1223962"/>
          </a:xfrm>
          <a:prstGeom prst="rect">
            <a:avLst/>
          </a:prstGeom>
          <a:noFill/>
          <a:ln w="9525">
            <a:noFill/>
          </a:ln>
        </p:spPr>
        <p:txBody>
          <a:bodyPr/>
          <a:p>
            <a:pPr marL="1905" indent="-1905" eaLnBrk="0" hangingPunct="0">
              <a:lnSpc>
                <a:spcPct val="90000"/>
              </a:lnSpc>
              <a:spcBef>
                <a:spcPct val="20000"/>
              </a:spcBef>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rPr>
              <a:t>1</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时域表示法  </a:t>
            </a:r>
            <a:endParaRPr lang="zh-CN" altLang="en-US" sz="2400" b="1" dirty="0">
              <a:solidFill>
                <a:schemeClr val="tx2"/>
              </a:solidFill>
              <a:latin typeface="微软雅黑" panose="020B0503020204020204" pitchFamily="34" charset="-122"/>
              <a:ea typeface="微软雅黑" panose="020B0503020204020204" pitchFamily="34" charset="-122"/>
            </a:endParaRPr>
          </a:p>
          <a:p>
            <a:pPr marL="1905" indent="-1905" eaLnBrk="0" hangingPunct="0">
              <a:lnSpc>
                <a:spcPct val="90000"/>
              </a:lnSpc>
              <a:spcBef>
                <a:spcPct val="20000"/>
              </a:spcBef>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rPr>
              <a:t>2</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频域表示法</a:t>
            </a:r>
            <a:endParaRPr lang="zh-CN" altLang="en-US" sz="2400" b="1" dirty="0">
              <a:solidFill>
                <a:schemeClr val="tx2"/>
              </a:solidFill>
              <a:latin typeface="微软雅黑" panose="020B0503020204020204" pitchFamily="34" charset="-122"/>
              <a:ea typeface="微软雅黑" panose="020B0503020204020204" pitchFamily="34" charset="-122"/>
            </a:endParaRPr>
          </a:p>
          <a:p>
            <a:pPr marL="1905" indent="-1905" eaLnBrk="0" hangingPunct="0">
              <a:lnSpc>
                <a:spcPct val="90000"/>
              </a:lnSpc>
              <a:spcBef>
                <a:spcPct val="20000"/>
              </a:spcBef>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rPr>
              <a:t>3</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信号的功率谱特点</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05478" name="Rectangle 6"/>
          <p:cNvSpPr/>
          <p:nvPr/>
        </p:nvSpPr>
        <p:spPr>
          <a:xfrm>
            <a:off x="2844800" y="2698750"/>
            <a:ext cx="3455988" cy="829945"/>
          </a:xfrm>
          <a:prstGeom prst="rect">
            <a:avLst/>
          </a:prstGeom>
          <a:noFill/>
          <a:ln w="9525">
            <a:noFill/>
          </a:ln>
        </p:spPr>
        <p:txBody>
          <a:bodyPr>
            <a:spAutoFit/>
          </a:bodyPr>
          <a:p>
            <a:pPr marL="342900" indent="-342900">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rPr>
              <a:t>1</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相乘法</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模拟调制法</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   </a:t>
            </a:r>
            <a:endParaRPr lang="zh-CN" altLang="en-US" sz="2400" b="1" dirty="0">
              <a:solidFill>
                <a:schemeClr val="tx2"/>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None/>
            </a:pPr>
            <a:r>
              <a:rPr lang="en-US" altLang="zh-CN" sz="2400" b="1" dirty="0">
                <a:solidFill>
                  <a:schemeClr val="tx2"/>
                </a:solidFill>
                <a:latin typeface="微软雅黑" panose="020B0503020204020204" pitchFamily="34" charset="-122"/>
                <a:ea typeface="微软雅黑" panose="020B0503020204020204" pitchFamily="34" charset="-122"/>
              </a:rPr>
              <a:t>2.</a:t>
            </a:r>
            <a:r>
              <a:rPr lang="zh-CN" altLang="en-US" sz="2400" b="1" dirty="0">
                <a:solidFill>
                  <a:schemeClr val="tx2"/>
                </a:solidFill>
                <a:latin typeface="微软雅黑" panose="020B0503020204020204" pitchFamily="34" charset="-122"/>
                <a:ea typeface="微软雅黑" panose="020B0503020204020204" pitchFamily="34" charset="-122"/>
              </a:rPr>
              <a:t>通</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断键控法</a:t>
            </a:r>
            <a:r>
              <a:rPr lang="zh-CN" altLang="en-US"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105479" name="文本框 30726"/>
          <p:cNvSpPr txBox="1"/>
          <p:nvPr/>
        </p:nvSpPr>
        <p:spPr>
          <a:xfrm>
            <a:off x="2844800" y="3563938"/>
            <a:ext cx="3960813" cy="829945"/>
          </a:xfrm>
          <a:prstGeom prst="rect">
            <a:avLst/>
          </a:prstGeom>
          <a:noFill/>
          <a:ln w="9525">
            <a:noFill/>
          </a:ln>
        </p:spPr>
        <p:txBody>
          <a:bodyPr>
            <a:spAutoFit/>
          </a:bodyPr>
          <a:p>
            <a:pPr>
              <a:buFont typeface="Arial" panose="020B0604020202020204" pitchFamily="34" charset="0"/>
              <a:buNone/>
            </a:pPr>
            <a:r>
              <a:rPr lang="en-US" altLang="zh-CN" sz="2400" b="1" dirty="0">
                <a:solidFill>
                  <a:schemeClr val="tx2"/>
                </a:solidFill>
                <a:latin typeface="微软雅黑" panose="020B0503020204020204" pitchFamily="34" charset="-122"/>
                <a:ea typeface="微软雅黑" panose="020B0503020204020204" pitchFamily="34" charset="-122"/>
              </a:rPr>
              <a:t>1.</a:t>
            </a:r>
            <a:r>
              <a:rPr lang="zh-CN" altLang="en-US" sz="2400" b="1" dirty="0">
                <a:solidFill>
                  <a:schemeClr val="tx2"/>
                </a:solidFill>
                <a:latin typeface="微软雅黑" panose="020B0503020204020204" pitchFamily="34" charset="-122"/>
                <a:ea typeface="微软雅黑" panose="020B0503020204020204" pitchFamily="34" charset="-122"/>
              </a:rPr>
              <a:t>非相干解调</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包络检波法</a:t>
            </a:r>
            <a:r>
              <a:rPr lang="en-US" altLang="zh-CN" sz="2400" b="1" dirty="0">
                <a:solidFill>
                  <a:schemeClr val="tx2"/>
                </a:solidFill>
                <a:latin typeface="微软雅黑" panose="020B0503020204020204" pitchFamily="34" charset="-122"/>
                <a:ea typeface="微软雅黑" panose="020B0503020204020204" pitchFamily="34" charset="-122"/>
              </a:rPr>
              <a:t>)</a:t>
            </a:r>
            <a:endParaRPr lang="en-US" altLang="zh-CN" sz="2400" b="1" dirty="0">
              <a:solidFill>
                <a:schemeClr val="tx2"/>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en-US" altLang="zh-CN" sz="2400" b="1" dirty="0">
                <a:solidFill>
                  <a:schemeClr val="tx2"/>
                </a:solidFill>
                <a:latin typeface="微软雅黑" panose="020B0503020204020204" pitchFamily="34" charset="-122"/>
                <a:ea typeface="微软雅黑" panose="020B0503020204020204" pitchFamily="34" charset="-122"/>
              </a:rPr>
              <a:t>2.</a:t>
            </a:r>
            <a:r>
              <a:rPr lang="zh-CN" altLang="en-US" sz="2400" b="1" dirty="0">
                <a:solidFill>
                  <a:schemeClr val="tx2"/>
                </a:solidFill>
                <a:latin typeface="微软雅黑" panose="020B0503020204020204" pitchFamily="34" charset="-122"/>
                <a:ea typeface="微软雅黑" panose="020B0503020204020204" pitchFamily="34" charset="-122"/>
              </a:rPr>
              <a:t>相干解调</a:t>
            </a:r>
            <a:r>
              <a:rPr lang="en-US" altLang="zh-CN" sz="2400" b="1" dirty="0">
                <a:solidFill>
                  <a:schemeClr val="tx2"/>
                </a:solidFill>
                <a:latin typeface="微软雅黑" panose="020B0503020204020204" pitchFamily="34" charset="-122"/>
                <a:ea typeface="微软雅黑" panose="020B0503020204020204" pitchFamily="34" charset="-122"/>
              </a:rPr>
              <a:t>(</a:t>
            </a:r>
            <a:r>
              <a:rPr lang="zh-CN" altLang="en-US" sz="2400" b="1" dirty="0">
                <a:solidFill>
                  <a:schemeClr val="tx2"/>
                </a:solidFill>
                <a:latin typeface="微软雅黑" panose="020B0503020204020204" pitchFamily="34" charset="-122"/>
                <a:ea typeface="微软雅黑" panose="020B0503020204020204" pitchFamily="34" charset="-122"/>
              </a:rPr>
              <a:t>同步检测法</a:t>
            </a:r>
            <a:r>
              <a:rPr lang="en-US" altLang="zh-CN" sz="2400" b="1" dirty="0">
                <a:solidFill>
                  <a:schemeClr val="tx2"/>
                </a:solidFill>
                <a:latin typeface="微软雅黑" panose="020B0503020204020204" pitchFamily="34" charset="-122"/>
                <a:ea typeface="微软雅黑" panose="020B0503020204020204" pitchFamily="34" charset="-122"/>
              </a:rPr>
              <a:t>)</a:t>
            </a:r>
            <a:endParaRPr lang="en-US" altLang="zh-CN" sz="2400" b="1" dirty="0">
              <a:solidFill>
                <a:schemeClr val="tx2"/>
              </a:solidFill>
              <a:latin typeface="微软雅黑" panose="020B0503020204020204" pitchFamily="34" charset="-122"/>
              <a:ea typeface="微软雅黑" panose="020B0503020204020204" pitchFamily="34" charset="-122"/>
            </a:endParaRPr>
          </a:p>
        </p:txBody>
      </p:sp>
      <p:sp>
        <p:nvSpPr>
          <p:cNvPr id="105480" name="文本框 30727"/>
          <p:cNvSpPr txBox="1"/>
          <p:nvPr/>
        </p:nvSpPr>
        <p:spPr>
          <a:xfrm>
            <a:off x="5919788" y="4787900"/>
            <a:ext cx="2398712" cy="849313"/>
          </a:xfrm>
          <a:prstGeom prst="rect">
            <a:avLst/>
          </a:prstGeom>
          <a:noFill/>
          <a:ln w="9525">
            <a:noFill/>
          </a:ln>
        </p:spPr>
        <p:txBody>
          <a:bodyPr wrap="none">
            <a:spAutoFit/>
          </a:bodyPr>
          <a:p>
            <a:pPr>
              <a:buFont typeface="Arial" panose="020B0604020202020204" pitchFamily="34" charset="0"/>
              <a:buNone/>
            </a:pPr>
            <a:r>
              <a:rPr lang="zh-CN" altLang="en-US" sz="2400" b="1" dirty="0">
                <a:solidFill>
                  <a:schemeClr val="hlink"/>
                </a:solidFill>
                <a:latin typeface="微软雅黑" panose="020B0503020204020204" pitchFamily="34" charset="-122"/>
                <a:ea typeface="微软雅黑" panose="020B0503020204020204" pitchFamily="34" charset="-122"/>
              </a:rPr>
              <a:t>(1)连续谱--带宽</a:t>
            </a:r>
            <a:endParaRPr lang="zh-CN" altLang="en-US" sz="2400" b="1" dirty="0">
              <a:solidFill>
                <a:schemeClr val="hlink"/>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2400" b="1" dirty="0">
                <a:solidFill>
                  <a:schemeClr val="hlink"/>
                </a:solidFill>
                <a:latin typeface="微软雅黑" panose="020B0503020204020204" pitchFamily="34" charset="-122"/>
                <a:ea typeface="微软雅黑" panose="020B0503020204020204" pitchFamily="34" charset="-122"/>
              </a:rPr>
              <a:t>(2)离散谱--定时</a:t>
            </a:r>
            <a:endParaRPr lang="zh-CN" altLang="en-US" sz="2400" dirty="0">
              <a:latin typeface="Comic Sans MS" panose="030F0702030302020204" pitchFamily="66" charset="0"/>
            </a:endParaRPr>
          </a:p>
        </p:txBody>
      </p:sp>
      <p:sp>
        <p:nvSpPr>
          <p:cNvPr id="105481" name="文本框 30728"/>
          <p:cNvSpPr txBox="1"/>
          <p:nvPr/>
        </p:nvSpPr>
        <p:spPr>
          <a:xfrm>
            <a:off x="2844800" y="5724525"/>
            <a:ext cx="2693988" cy="829945"/>
          </a:xfrm>
          <a:prstGeom prst="rect">
            <a:avLst/>
          </a:prstGeom>
          <a:noFill/>
          <a:ln w="9525">
            <a:noFill/>
          </a:ln>
        </p:spPr>
        <p:txBody>
          <a:bodyPr>
            <a:spAutoFit/>
          </a:bodyPr>
          <a:p>
            <a:pPr>
              <a:buFont typeface="Arial" panose="020B0604020202020204" pitchFamily="34" charset="0"/>
              <a:buNone/>
            </a:pPr>
            <a:r>
              <a:rPr lang="en-US" altLang="zh-CN" sz="2400" b="1" dirty="0">
                <a:solidFill>
                  <a:schemeClr val="tx2"/>
                </a:solidFill>
                <a:latin typeface="微软雅黑" panose="020B0503020204020204" pitchFamily="34" charset="-122"/>
                <a:ea typeface="微软雅黑" panose="020B0503020204020204" pitchFamily="34" charset="-122"/>
              </a:rPr>
              <a:t>1.</a:t>
            </a:r>
            <a:r>
              <a:rPr lang="zh-CN" altLang="en-US" sz="2400" b="1" dirty="0">
                <a:solidFill>
                  <a:schemeClr val="tx2"/>
                </a:solidFill>
                <a:latin typeface="微软雅黑" panose="020B0503020204020204" pitchFamily="34" charset="-122"/>
                <a:ea typeface="微软雅黑" panose="020B0503020204020204" pitchFamily="34" charset="-122"/>
              </a:rPr>
              <a:t>接收信号和噪声</a:t>
            </a:r>
            <a:endParaRPr lang="zh-CN" altLang="en-US" sz="2400" b="1" dirty="0">
              <a:solidFill>
                <a:schemeClr val="tx2"/>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en-US" altLang="zh-CN" sz="2400" b="1" dirty="0">
                <a:solidFill>
                  <a:schemeClr val="tx2"/>
                </a:solidFill>
                <a:latin typeface="微软雅黑" panose="020B0503020204020204" pitchFamily="34" charset="-122"/>
                <a:ea typeface="微软雅黑" panose="020B0503020204020204" pitchFamily="34" charset="-122"/>
              </a:rPr>
              <a:t>2.</a:t>
            </a:r>
            <a:r>
              <a:rPr lang="zh-CN" altLang="en-US" sz="2400" b="1" dirty="0">
                <a:solidFill>
                  <a:schemeClr val="tx2"/>
                </a:solidFill>
                <a:latin typeface="微软雅黑" panose="020B0503020204020204" pitchFamily="34" charset="-122"/>
                <a:ea typeface="微软雅黑" panose="020B0503020204020204" pitchFamily="34" charset="-122"/>
              </a:rPr>
              <a:t>误码率的计算</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
        <p:nvSpPr>
          <p:cNvPr id="105482" name="文本框 30729"/>
          <p:cNvSpPr txBox="1"/>
          <p:nvPr/>
        </p:nvSpPr>
        <p:spPr>
          <a:xfrm>
            <a:off x="6003925" y="5738813"/>
            <a:ext cx="2159000" cy="849312"/>
          </a:xfrm>
          <a:prstGeom prst="rect">
            <a:avLst/>
          </a:prstGeom>
          <a:noFill/>
          <a:ln w="9525">
            <a:noFill/>
          </a:ln>
        </p:spPr>
        <p:txBody>
          <a:bodyPr>
            <a:spAutoFit/>
          </a:bodyPr>
          <a:p>
            <a:pPr>
              <a:buFont typeface="Arial" panose="020B0604020202020204" pitchFamily="34" charset="0"/>
              <a:buNone/>
            </a:pPr>
            <a:r>
              <a:rPr lang="zh-CN" altLang="en-US" sz="2400" b="1" dirty="0">
                <a:solidFill>
                  <a:schemeClr val="hlink"/>
                </a:solidFill>
                <a:latin typeface="微软雅黑" panose="020B0503020204020204" pitchFamily="34" charset="-122"/>
                <a:ea typeface="微软雅黑" panose="020B0503020204020204" pitchFamily="34" charset="-122"/>
              </a:rPr>
              <a:t>(1)包络检波法</a:t>
            </a:r>
            <a:endParaRPr lang="zh-CN" altLang="en-US" sz="2400" b="1" dirty="0">
              <a:solidFill>
                <a:schemeClr val="hlink"/>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2400" b="1" dirty="0">
                <a:solidFill>
                  <a:schemeClr val="hlink"/>
                </a:solidFill>
                <a:latin typeface="微软雅黑" panose="020B0503020204020204" pitchFamily="34" charset="-122"/>
                <a:ea typeface="微软雅黑" panose="020B0503020204020204" pitchFamily="34" charset="-122"/>
              </a:rPr>
              <a:t>(2)同步检测法</a:t>
            </a:r>
            <a:endParaRPr lang="zh-CN" altLang="en-US" sz="2400" b="1" dirty="0">
              <a:solidFill>
                <a:schemeClr val="hlink"/>
              </a:solidFill>
              <a:latin typeface="微软雅黑" panose="020B0503020204020204" pitchFamily="34" charset="-122"/>
              <a:ea typeface="微软雅黑" panose="020B0503020204020204" pitchFamily="34" charset="-122"/>
            </a:endParaRPr>
          </a:p>
        </p:txBody>
      </p:sp>
      <p:sp>
        <p:nvSpPr>
          <p:cNvPr id="105483" name="圆角矩形标注 8"/>
          <p:cNvSpPr/>
          <p:nvPr/>
        </p:nvSpPr>
        <p:spPr>
          <a:xfrm>
            <a:off x="6084888" y="179388"/>
            <a:ext cx="2879725" cy="573087"/>
          </a:xfrm>
          <a:prstGeom prst="wedgeRoundRectCallout">
            <a:avLst>
              <a:gd name="adj1" fmla="val -88796"/>
              <a:gd name="adj2" fmla="val 106403"/>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借鉴AM的结论</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105484" name="圆角矩形标注 8"/>
          <p:cNvSpPr/>
          <p:nvPr/>
        </p:nvSpPr>
        <p:spPr>
          <a:xfrm>
            <a:off x="6805613" y="2339975"/>
            <a:ext cx="1871662" cy="935038"/>
          </a:xfrm>
          <a:prstGeom prst="wedgeRoundRectCallout">
            <a:avLst>
              <a:gd name="adj1" fmla="val -80560"/>
              <a:gd name="adj2" fmla="val 18907"/>
              <a:gd name="adj3" fmla="val 16667"/>
            </a:avLst>
          </a:prstGeom>
          <a:solidFill>
            <a:srgbClr val="FFCC99"/>
          </a:solidFill>
          <a:ln w="9525" cap="flat" cmpd="sng">
            <a:solidFill>
              <a:schemeClr val="tx1"/>
            </a:solidFill>
            <a:prstDash val="solid"/>
            <a:miter/>
            <a:headEnd type="none" w="med" len="med"/>
            <a:tailEnd type="none" w="med" len="med"/>
          </a:ln>
        </p:spPr>
        <p:txBody>
          <a:bodyPr lIns="90170" tIns="46990" rIns="90170" bIns="46990"/>
          <a:p>
            <a:pPr algn="ctr">
              <a:buFont typeface="Arial" panose="020B0604020202020204" pitchFamily="34" charset="0"/>
              <a:buNone/>
            </a:pPr>
            <a:r>
              <a:rPr lang="zh-CN" altLang="en-US" sz="2400" b="1" dirty="0">
                <a:solidFill>
                  <a:srgbClr val="0000FF"/>
                </a:solidFill>
                <a:latin typeface="微软雅黑" panose="020B0503020204020204" pitchFamily="34" charset="-122"/>
                <a:ea typeface="微软雅黑" panose="020B0503020204020204" pitchFamily="34" charset="-122"/>
              </a:rPr>
              <a:t>时域表达式</a:t>
            </a:r>
            <a:endParaRPr lang="zh-CN" altLang="en-US" sz="2400" b="1" dirty="0">
              <a:solidFill>
                <a:srgbClr val="0000FF"/>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zh-CN" altLang="en-US" sz="2400" b="1" dirty="0">
                <a:solidFill>
                  <a:srgbClr val="0000FF"/>
                </a:solidFill>
                <a:latin typeface="微软雅黑" panose="020B0503020204020204" pitchFamily="34" charset="-122"/>
                <a:ea typeface="微软雅黑" panose="020B0503020204020204" pitchFamily="34" charset="-122"/>
              </a:rPr>
              <a:t>原理框图</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105485" name="圆角矩形标注 8"/>
          <p:cNvSpPr/>
          <p:nvPr/>
        </p:nvSpPr>
        <p:spPr>
          <a:xfrm>
            <a:off x="6805613" y="3563938"/>
            <a:ext cx="1871662" cy="935037"/>
          </a:xfrm>
          <a:prstGeom prst="wedgeRoundRectCallout">
            <a:avLst>
              <a:gd name="adj1" fmla="val -77134"/>
              <a:gd name="adj2" fmla="val 14833"/>
              <a:gd name="adj3" fmla="val 16667"/>
            </a:avLst>
          </a:prstGeom>
          <a:solidFill>
            <a:srgbClr val="CCFFCC"/>
          </a:solidFill>
          <a:ln w="9525" cap="flat" cmpd="sng">
            <a:solidFill>
              <a:schemeClr val="tx1"/>
            </a:solidFill>
            <a:prstDash val="solid"/>
            <a:miter/>
            <a:headEnd type="none" w="med" len="med"/>
            <a:tailEnd type="none" w="med" len="med"/>
          </a:ln>
        </p:spPr>
        <p:txBody>
          <a:bodyPr lIns="90170" tIns="46990" rIns="90170" bIns="46990"/>
          <a:p>
            <a:pPr algn="ctr">
              <a:buFont typeface="Arial" panose="020B0604020202020204" pitchFamily="34" charset="0"/>
              <a:buNone/>
            </a:pPr>
            <a:r>
              <a:rPr lang="zh-CN" altLang="en-US" sz="2400" b="1" dirty="0">
                <a:solidFill>
                  <a:srgbClr val="0000FF"/>
                </a:solidFill>
                <a:latin typeface="微软雅黑" panose="020B0503020204020204" pitchFamily="34" charset="-122"/>
                <a:ea typeface="微软雅黑" panose="020B0503020204020204" pitchFamily="34" charset="-122"/>
              </a:rPr>
              <a:t>原理框图</a:t>
            </a:r>
            <a:endParaRPr lang="zh-CN" altLang="en-US" sz="2400" b="1" dirty="0">
              <a:solidFill>
                <a:srgbClr val="0000FF"/>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zh-CN" altLang="en-US" sz="2400" b="1" dirty="0">
                <a:solidFill>
                  <a:srgbClr val="0000FF"/>
                </a:solidFill>
                <a:latin typeface="微软雅黑" panose="020B0503020204020204" pitchFamily="34" charset="-122"/>
                <a:ea typeface="微软雅黑" panose="020B0503020204020204" pitchFamily="34" charset="-122"/>
              </a:rPr>
              <a:t>各点波形</a:t>
            </a:r>
            <a:endParaRPr lang="zh-CN" altLang="en-US" sz="2400" b="1" dirty="0">
              <a:solidFill>
                <a:srgbClr val="0000FF"/>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Text Box 2"/>
          <p:cNvSpPr txBox="1"/>
          <p:nvPr/>
        </p:nvSpPr>
        <p:spPr>
          <a:xfrm>
            <a:off x="373380" y="1406525"/>
            <a:ext cx="8206740" cy="4472940"/>
          </a:xfrm>
          <a:prstGeom prst="rect">
            <a:avLst/>
          </a:prstGeom>
          <a:noFill/>
          <a:ln w="9525">
            <a:noFill/>
          </a:ln>
        </p:spPr>
        <p:txBody>
          <a:bodyPr wrap="square">
            <a:spAutoFit/>
          </a:bodyPr>
          <a:p>
            <a:pPr>
              <a:lnSpc>
                <a:spcPct val="14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在二进制数字调制中，若正弦载波的频率随二进制基带信号在</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两个频率点间变化，则产生</a:t>
            </a:r>
            <a:r>
              <a:rPr lang="zh-CN" altLang="en-US" sz="2000" b="1" dirty="0">
                <a:solidFill>
                  <a:srgbClr val="0000FF"/>
                </a:solidFill>
                <a:latin typeface="微软雅黑" panose="020B0503020204020204" pitchFamily="34" charset="-122"/>
                <a:ea typeface="微软雅黑" panose="020B0503020204020204" pitchFamily="34" charset="-122"/>
              </a:rPr>
              <a:t>二进制移频键控信号</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信号</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40000"/>
              </a:lnSpc>
              <a:spcBef>
                <a:spcPct val="20000"/>
              </a:spcBef>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一 </a:t>
            </a:r>
            <a:r>
              <a:rPr lang="en-US" altLang="zh-CN" sz="2800" b="1" dirty="0">
                <a:solidFill>
                  <a:srgbClr val="0000FF"/>
                </a:solidFill>
                <a:latin typeface="微软雅黑" panose="020B0503020204020204" pitchFamily="34" charset="-122"/>
                <a:ea typeface="微软雅黑" panose="020B0503020204020204" pitchFamily="34" charset="-122"/>
              </a:rPr>
              <a:t>2FSK</a:t>
            </a:r>
            <a:r>
              <a:rPr lang="zh-CN" altLang="en-US" sz="2800" b="1" dirty="0">
                <a:solidFill>
                  <a:srgbClr val="0000FF"/>
                </a:solidFill>
                <a:latin typeface="微软雅黑" panose="020B0503020204020204" pitchFamily="34" charset="-122"/>
                <a:ea typeface="微软雅黑" panose="020B0503020204020204" pitchFamily="34" charset="-122"/>
              </a:rPr>
              <a:t>工作原理</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4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二进制移频键控信号可以看成是</a:t>
            </a:r>
            <a:r>
              <a:rPr lang="zh-CN" altLang="en-US" sz="2000" b="1" dirty="0">
                <a:solidFill>
                  <a:schemeClr val="tx2"/>
                </a:solidFill>
                <a:latin typeface="微软雅黑" panose="020B0503020204020204" pitchFamily="34" charset="-122"/>
                <a:ea typeface="微软雅黑" panose="020B0503020204020204" pitchFamily="34" charset="-122"/>
              </a:rPr>
              <a:t>两个不同载波的二进制振幅键控信号的叠加</a:t>
            </a:r>
            <a:r>
              <a:rPr lang="zh-CN" altLang="en-US" sz="2000" dirty="0">
                <a:latin typeface="微软雅黑" panose="020B0503020204020204" pitchFamily="34" charset="-122"/>
                <a:ea typeface="微软雅黑" panose="020B0503020204020204" pitchFamily="34" charset="-122"/>
              </a:rPr>
              <a:t>。若二进制基带信号的</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符号对应于载波频率</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符号对应于载波频率</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，则二进制移频键控信号的时域表达式为：</a:t>
            </a:r>
            <a:endParaRPr lang="en-US" altLang="zh-CN" sz="2000" dirty="0">
              <a:latin typeface="微软雅黑" panose="020B0503020204020204" pitchFamily="34" charset="-122"/>
              <a:ea typeface="微软雅黑" panose="020B0503020204020204" pitchFamily="34" charset="-122"/>
            </a:endParaRPr>
          </a:p>
          <a:p>
            <a:pPr>
              <a:lnSpc>
                <a:spcPct val="140000"/>
              </a:lnSpc>
              <a:spcBef>
                <a:spcPct val="20000"/>
              </a:spcBef>
              <a:buFont typeface="Arial" panose="020B0604020202020204" pitchFamily="34" charset="0"/>
              <a:buNone/>
            </a:pPr>
            <a:endParaRPr lang="en-US" altLang="x-none" sz="2000" dirty="0">
              <a:latin typeface="微软雅黑" panose="020B0503020204020204" pitchFamily="34" charset="-122"/>
              <a:ea typeface="微软雅黑" panose="020B0503020204020204" pitchFamily="34" charset="-122"/>
            </a:endParaRPr>
          </a:p>
          <a:p>
            <a:pPr>
              <a:lnSpc>
                <a:spcPct val="14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endParaRPr lang="en-US" altLang="x-none" sz="2000" dirty="0">
              <a:latin typeface="微软雅黑" panose="020B0503020204020204" pitchFamily="34" charset="-122"/>
              <a:ea typeface="微软雅黑" panose="020B0503020204020204" pitchFamily="34" charset="-122"/>
            </a:endParaRPr>
          </a:p>
          <a:p>
            <a:pPr>
              <a:lnSpc>
                <a:spcPct val="14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(7.2-31)</a:t>
            </a:r>
            <a:endParaRPr lang="en-US" altLang="zh-CN" sz="2000" dirty="0">
              <a:latin typeface="微软雅黑" panose="020B0503020204020204" pitchFamily="34" charset="-122"/>
              <a:ea typeface="微软雅黑" panose="020B0503020204020204" pitchFamily="34" charset="-122"/>
            </a:endParaRPr>
          </a:p>
        </p:txBody>
      </p:sp>
      <p:sp>
        <p:nvSpPr>
          <p:cNvPr id="17412" name="Rectangle 4"/>
          <p:cNvSpPr/>
          <p:nvPr/>
        </p:nvSpPr>
        <p:spPr>
          <a:xfrm>
            <a:off x="1404938" y="611188"/>
            <a:ext cx="4824412" cy="549275"/>
          </a:xfrm>
          <a:prstGeom prst="rect">
            <a:avLst/>
          </a:prstGeom>
          <a:noFill/>
          <a:ln w="9525">
            <a:noFill/>
          </a:ln>
        </p:spPr>
        <p:txBody>
          <a:bodyPr>
            <a:spAutoFit/>
          </a:bodyPr>
          <a:p>
            <a:pPr algn="ctr">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7.2.2 </a:t>
            </a:r>
            <a:r>
              <a:rPr lang="zh-CN" altLang="en-US" sz="2800" b="1" dirty="0">
                <a:solidFill>
                  <a:schemeClr val="tx2"/>
                </a:solidFill>
                <a:latin typeface="微软雅黑" panose="020B0503020204020204" pitchFamily="34" charset="-122"/>
                <a:ea typeface="微软雅黑" panose="020B0503020204020204" pitchFamily="34" charset="-122"/>
              </a:rPr>
              <a:t>二进制移频键控</a:t>
            </a:r>
            <a:r>
              <a:rPr lang="en-US" altLang="zh-CN" sz="2800" b="1" dirty="0">
                <a:solidFill>
                  <a:schemeClr val="tx2"/>
                </a:solidFill>
                <a:latin typeface="微软雅黑" panose="020B0503020204020204" pitchFamily="34" charset="-122"/>
                <a:ea typeface="微软雅黑" panose="020B0503020204020204" pitchFamily="34" charset="-122"/>
              </a:rPr>
              <a:t>(2FSK)</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aphicFrame>
        <p:nvGraphicFramePr>
          <p:cNvPr id="17410" name="内容占位符 31747"/>
          <p:cNvGraphicFramePr>
            <a:graphicFrameLocks noGrp="1"/>
          </p:cNvGraphicFramePr>
          <p:nvPr>
            <p:ph sz="quarter" idx="1"/>
          </p:nvPr>
        </p:nvGraphicFramePr>
        <p:xfrm>
          <a:off x="573088" y="4502150"/>
          <a:ext cx="7602537" cy="704850"/>
        </p:xfrm>
        <a:graphic>
          <a:graphicData uri="http://schemas.openxmlformats.org/presentationml/2006/ole">
            <mc:AlternateContent xmlns:mc="http://schemas.openxmlformats.org/markup-compatibility/2006">
              <mc:Choice xmlns:v="urn:schemas-microsoft-com:vml" Requires="v">
                <p:oleObj spid="_x0000_s3116" name="" r:id="rId1" imgW="4379595" imgH="342900" progId="Equation.DSMT4">
                  <p:embed/>
                </p:oleObj>
              </mc:Choice>
              <mc:Fallback>
                <p:oleObj name="" r:id="rId1" imgW="4379595" imgH="342900" progId="Equation.DSMT4">
                  <p:embed/>
                  <p:pic>
                    <p:nvPicPr>
                      <p:cNvPr id="0" name="图片 3115"/>
                      <p:cNvPicPr/>
                      <p:nvPr/>
                    </p:nvPicPr>
                    <p:blipFill>
                      <a:blip r:embed="rId2"/>
                      <a:stretch>
                        <a:fillRect/>
                      </a:stretch>
                    </p:blipFill>
                    <p:spPr>
                      <a:xfrm>
                        <a:off x="573088" y="4502150"/>
                        <a:ext cx="7602537" cy="704850"/>
                      </a:xfrm>
                      <a:prstGeom prst="rect">
                        <a:avLst/>
                      </a:prstGeom>
                      <a:solidFill>
                        <a:srgbClr val="CCFFFF"/>
                      </a:solidFill>
                      <a:ln w="38100">
                        <a:miter/>
                      </a:ln>
                    </p:spPr>
                  </p:pic>
                </p:oleObj>
              </mc:Fallback>
            </mc:AlternateContent>
          </a:graphicData>
        </a:graphic>
      </p:graphicFrame>
      <p:sp>
        <p:nvSpPr>
          <p:cNvPr id="17413" name="圆角矩形标注 8"/>
          <p:cNvSpPr/>
          <p:nvPr/>
        </p:nvSpPr>
        <p:spPr>
          <a:xfrm>
            <a:off x="7126288" y="2406650"/>
            <a:ext cx="1873250" cy="506413"/>
          </a:xfrm>
          <a:prstGeom prst="wedgeRoundRectCallout">
            <a:avLst>
              <a:gd name="adj1" fmla="val -91065"/>
              <a:gd name="adj2" fmla="val 84333"/>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400" b="1" dirty="0">
                <a:solidFill>
                  <a:srgbClr val="FF0000"/>
                </a:solidFill>
                <a:latin typeface="微软雅黑" panose="020B0503020204020204" pitchFamily="34" charset="-122"/>
                <a:ea typeface="微软雅黑" panose="020B0503020204020204" pitchFamily="34" charset="-122"/>
              </a:rPr>
              <a:t>有何联想？</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7414" name="圆角矩形标注 8"/>
          <p:cNvSpPr/>
          <p:nvPr/>
        </p:nvSpPr>
        <p:spPr>
          <a:xfrm>
            <a:off x="1981200" y="5724525"/>
            <a:ext cx="3384550" cy="574675"/>
          </a:xfrm>
          <a:prstGeom prst="wedgeRoundRectCallout">
            <a:avLst>
              <a:gd name="adj1" fmla="val 75514"/>
              <a:gd name="adj2" fmla="val -53634"/>
              <a:gd name="adj3" fmla="val 16667"/>
            </a:avLst>
          </a:prstGeom>
          <a:solidFill>
            <a:srgbClr val="FFCC99"/>
          </a:solidFill>
          <a:ln w="9525" cap="flat" cmpd="sng">
            <a:solidFill>
              <a:schemeClr val="tx1"/>
            </a:solidFill>
            <a:prstDash val="solid"/>
            <a:miter/>
            <a:headEnd type="none" w="med" len="med"/>
            <a:tailEnd type="none" w="med" len="med"/>
          </a:ln>
        </p:spPr>
        <p:txBody>
          <a:bodyPr lIns="90170" tIns="46990" rIns="90170" bIns="46990"/>
          <a:p>
            <a:pPr>
              <a:buFont typeface="Arial" panose="020B0604020202020204" pitchFamily="34" charset="0"/>
              <a:buNone/>
            </a:pPr>
            <a:r>
              <a:rPr lang="zh-CN" altLang="en-US"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rPr>
              <a:t>当f</a:t>
            </a:r>
            <a:r>
              <a:rPr lang="zh-CN" altLang="en-US" sz="2400" b="1" baseline="-25000" dirty="0">
                <a:solidFill>
                  <a:srgbClr val="0000FF"/>
                </a:solidFill>
                <a:latin typeface="微软雅黑" panose="020B0503020204020204" pitchFamily="34" charset="-122"/>
                <a:ea typeface="微软雅黑" panose="020B0503020204020204" pitchFamily="34" charset="-122"/>
              </a:rPr>
              <a:t>2</a:t>
            </a:r>
            <a:r>
              <a:rPr lang="zh-CN" altLang="en-US" sz="2400" b="1" dirty="0">
                <a:solidFill>
                  <a:srgbClr val="0000FF"/>
                </a:solidFill>
                <a:latin typeface="微软雅黑" panose="020B0503020204020204" pitchFamily="34" charset="-122"/>
                <a:ea typeface="微软雅黑" panose="020B0503020204020204" pitchFamily="34" charset="-122"/>
              </a:rPr>
              <a:t>=0时2ASK信号</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Text Box 2"/>
          <p:cNvSpPr txBox="1"/>
          <p:nvPr/>
        </p:nvSpPr>
        <p:spPr>
          <a:xfrm>
            <a:off x="434340" y="1403350"/>
            <a:ext cx="7978140" cy="5077460"/>
          </a:xfrm>
          <a:prstGeom prst="rect">
            <a:avLst/>
          </a:prstGeom>
          <a:noFill/>
          <a:ln w="9525">
            <a:noFill/>
          </a:ln>
        </p:spPr>
        <p:txBody>
          <a:bodyPr wrap="square">
            <a:spAutoFit/>
          </a:bodyPr>
          <a:p>
            <a:pPr algn="just">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en-US" altLang="zh-CN" sz="2000" i="1" dirty="0">
                <a:latin typeface="微软雅黑" panose="020B0503020204020204" pitchFamily="34" charset="-122"/>
                <a:ea typeface="微软雅黑" panose="020B0503020204020204" pitchFamily="34" charset="-122"/>
              </a:rPr>
              <a:t>a</a:t>
            </a:r>
            <a:r>
              <a:rPr lang="en-US" altLang="zh-CN" sz="2000" i="1" baseline="-25000" dirty="0">
                <a:latin typeface="微软雅黑" panose="020B0503020204020204" pitchFamily="34" charset="-122"/>
                <a:ea typeface="微软雅黑" panose="020B0503020204020204" pitchFamily="34" charset="-122"/>
              </a:rPr>
              <a:t>n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发送概率为 </a:t>
            </a:r>
            <a:r>
              <a:rPr lang="en-US" altLang="zh-CN" sz="2000" dirty="0">
                <a:latin typeface="微软雅黑" panose="020B0503020204020204" pitchFamily="34" charset="-122"/>
                <a:ea typeface="微软雅黑" panose="020B0503020204020204" pitchFamily="34" charset="-122"/>
              </a:rPr>
              <a:t>P </a:t>
            </a:r>
            <a:endParaRPr lang="en-US" altLang="zh-CN" sz="2000" dirty="0">
              <a:latin typeface="微软雅黑" panose="020B0503020204020204" pitchFamily="34" charset="-122"/>
              <a:ea typeface="微软雅黑" panose="020B0503020204020204" pitchFamily="34" charset="-122"/>
            </a:endParaRPr>
          </a:p>
          <a:p>
            <a:pPr algn="just">
              <a:lnSpc>
                <a:spcPct val="15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发送概率为</a:t>
            </a:r>
            <a:r>
              <a:rPr lang="en-US" altLang="zh-CN" sz="2000" dirty="0">
                <a:latin typeface="微软雅黑" panose="020B0503020204020204" pitchFamily="34" charset="-122"/>
                <a:ea typeface="微软雅黑" panose="020B0503020204020204" pitchFamily="34" charset="-122"/>
              </a:rPr>
              <a:t>1-P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(7.2-32)             </a:t>
            </a:r>
            <a:endParaRPr lang="en-US" altLang="zh-CN" sz="2000" dirty="0">
              <a:latin typeface="微软雅黑" panose="020B0503020204020204" pitchFamily="34" charset="-122"/>
              <a:ea typeface="微软雅黑" panose="020B0503020204020204" pitchFamily="34" charset="-122"/>
            </a:endParaRPr>
          </a:p>
          <a:p>
            <a:pPr algn="just">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en-US" altLang="zh-CN" sz="2000" i="1" dirty="0">
                <a:latin typeface="微软雅黑" panose="020B0503020204020204" pitchFamily="34" charset="-122"/>
                <a:ea typeface="微软雅黑" panose="020B0503020204020204" pitchFamily="34" charset="-122"/>
              </a:rPr>
              <a:t>b</a:t>
            </a:r>
            <a:r>
              <a:rPr lang="en-US" altLang="zh-CN" sz="2000" i="1" baseline="-25000" dirty="0">
                <a:latin typeface="微软雅黑" panose="020B0503020204020204" pitchFamily="34" charset="-122"/>
                <a:ea typeface="微软雅黑" panose="020B0503020204020204" pitchFamily="34" charset="-122"/>
              </a:rPr>
              <a:t>n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发送概率为</a:t>
            </a: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P</a:t>
            </a:r>
            <a:endParaRPr lang="en-US" altLang="zh-CN" sz="2000" dirty="0">
              <a:latin typeface="微软雅黑" panose="020B0503020204020204" pitchFamily="34" charset="-122"/>
              <a:ea typeface="微软雅黑" panose="020B0503020204020204" pitchFamily="34" charset="-122"/>
            </a:endParaRPr>
          </a:p>
          <a:p>
            <a:pPr algn="just">
              <a:lnSpc>
                <a:spcPct val="15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发送概率为</a:t>
            </a:r>
            <a:r>
              <a:rPr lang="en-US" altLang="zh-CN" sz="2000" dirty="0">
                <a:latin typeface="微软雅黑" panose="020B0503020204020204" pitchFamily="34" charset="-122"/>
                <a:ea typeface="微软雅黑" panose="020B0503020204020204" pitchFamily="34" charset="-122"/>
              </a:rPr>
              <a:t>1-P</a:t>
            </a:r>
            <a:endParaRPr lang="en-US" altLang="zh-CN" sz="2000" dirty="0">
              <a:latin typeface="微软雅黑" panose="020B0503020204020204" pitchFamily="34" charset="-122"/>
              <a:ea typeface="微软雅黑" panose="020B0503020204020204" pitchFamily="34" charset="-122"/>
            </a:endParaRPr>
          </a:p>
          <a:p>
            <a:pPr algn="just">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b</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的反码，即若</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b</a:t>
            </a:r>
            <a:r>
              <a:rPr lang="en-US" altLang="zh-CN" sz="2000" baseline="-25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b</a:t>
            </a:r>
            <a:r>
              <a:rPr lang="en-US" altLang="zh-CN" sz="2000" baseline="-25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l-GR" altLang="en-US" sz="2000" dirty="0">
                <a:latin typeface="微软雅黑" panose="020B0503020204020204" pitchFamily="34" charset="-122"/>
                <a:ea typeface="微软雅黑" panose="020B0503020204020204" pitchFamily="34" charset="-122"/>
              </a:rPr>
              <a:t>φ</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θ</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分别代表第</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个信号码元的初始相位。在二进制移频键控信号中，</a:t>
            </a:r>
            <a:r>
              <a:rPr lang="el-GR" altLang="en-US" sz="2000" dirty="0">
                <a:latin typeface="微软雅黑" panose="020B0503020204020204" pitchFamily="34" charset="-122"/>
                <a:ea typeface="微软雅黑" panose="020B0503020204020204" pitchFamily="34" charset="-122"/>
              </a:rPr>
              <a:t>φ</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θ</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不携带信息，通常可令</a:t>
            </a:r>
            <a:r>
              <a:rPr lang="el-GR" altLang="en-US" sz="2000" dirty="0">
                <a:latin typeface="微软雅黑" panose="020B0503020204020204" pitchFamily="34" charset="-122"/>
                <a:ea typeface="微软雅黑" panose="020B0503020204020204" pitchFamily="34" charset="-122"/>
              </a:rPr>
              <a:t>φ</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θ</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为零。因此，二进制移频键控信号的时域表达式可简化为</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gn="just">
              <a:lnSpc>
                <a:spcPct val="150000"/>
              </a:lnSpc>
              <a:spcBef>
                <a:spcPct val="20000"/>
              </a:spcBef>
              <a:buFont typeface="Arial" panose="020B0604020202020204" pitchFamily="34" charset="0"/>
              <a:buNone/>
            </a:pPr>
            <a:endParaRPr lang="en-US" altLang="x-none" sz="2000" dirty="0">
              <a:latin typeface="微软雅黑" panose="020B0503020204020204" pitchFamily="34" charset="-122"/>
              <a:ea typeface="微软雅黑" panose="020B0503020204020204" pitchFamily="34" charset="-122"/>
            </a:endParaRPr>
          </a:p>
          <a:p>
            <a:pPr algn="just">
              <a:lnSpc>
                <a:spcPct val="15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(7.2-33)</a:t>
            </a:r>
            <a:endParaRPr lang="en-US" altLang="zh-CN" sz="2000" dirty="0">
              <a:latin typeface="微软雅黑" panose="020B0503020204020204" pitchFamily="34" charset="-122"/>
              <a:ea typeface="微软雅黑" panose="020B0503020204020204" pitchFamily="34" charset="-122"/>
            </a:endParaRPr>
          </a:p>
        </p:txBody>
      </p:sp>
      <p:sp>
        <p:nvSpPr>
          <p:cNvPr id="18436" name="AutoShape 3"/>
          <p:cNvSpPr/>
          <p:nvPr/>
        </p:nvSpPr>
        <p:spPr>
          <a:xfrm>
            <a:off x="1804988" y="1726883"/>
            <a:ext cx="142875" cy="576262"/>
          </a:xfrm>
          <a:prstGeom prst="leftBrace">
            <a:avLst>
              <a:gd name="adj1" fmla="val 67166"/>
              <a:gd name="adj2" fmla="val 50000"/>
            </a:avLst>
          </a:prstGeom>
          <a:noFill/>
          <a:ln w="9525" cap="flat" cmpd="sng">
            <a:solidFill>
              <a:schemeClr val="tx1"/>
            </a:solidFill>
            <a:prstDash val="solid"/>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sp>
        <p:nvSpPr>
          <p:cNvPr id="18437" name="AutoShape 4"/>
          <p:cNvSpPr/>
          <p:nvPr/>
        </p:nvSpPr>
        <p:spPr>
          <a:xfrm>
            <a:off x="1824355" y="2732405"/>
            <a:ext cx="123825" cy="576263"/>
          </a:xfrm>
          <a:prstGeom prst="leftBrace">
            <a:avLst>
              <a:gd name="adj1" fmla="val 67157"/>
              <a:gd name="adj2" fmla="val 50000"/>
            </a:avLst>
          </a:prstGeom>
          <a:noFill/>
          <a:ln w="9525" cap="flat" cmpd="sng">
            <a:solidFill>
              <a:schemeClr val="tx1"/>
            </a:solidFill>
            <a:prstDash val="solid"/>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18434" name="内容占位符 32772"/>
          <p:cNvGraphicFramePr>
            <a:graphicFrameLocks noGrp="1"/>
          </p:cNvGraphicFramePr>
          <p:nvPr>
            <p:ph idx="1"/>
          </p:nvPr>
        </p:nvGraphicFramePr>
        <p:xfrm>
          <a:off x="1417955" y="5407660"/>
          <a:ext cx="6419215" cy="573405"/>
        </p:xfrm>
        <a:graphic>
          <a:graphicData uri="http://schemas.openxmlformats.org/presentationml/2006/ole">
            <mc:AlternateContent xmlns:mc="http://schemas.openxmlformats.org/markup-compatibility/2006">
              <mc:Choice xmlns:v="urn:schemas-microsoft-com:vml" Requires="v">
                <p:oleObj spid="_x0000_s3115" name="" r:id="rId1" imgW="3656330" imgH="342900" progId="Equation.DSMT4">
                  <p:embed/>
                </p:oleObj>
              </mc:Choice>
              <mc:Fallback>
                <p:oleObj name="" r:id="rId1" imgW="3656330" imgH="342900" progId="Equation.DSMT4">
                  <p:embed/>
                  <p:pic>
                    <p:nvPicPr>
                      <p:cNvPr id="0" name="图片 3114"/>
                      <p:cNvPicPr/>
                      <p:nvPr/>
                    </p:nvPicPr>
                    <p:blipFill>
                      <a:blip r:embed="rId2"/>
                      <a:stretch>
                        <a:fillRect/>
                      </a:stretch>
                    </p:blipFill>
                    <p:spPr>
                      <a:xfrm>
                        <a:off x="1417955" y="5407660"/>
                        <a:ext cx="6419215" cy="573405"/>
                      </a:xfrm>
                      <a:prstGeom prst="rect">
                        <a:avLst/>
                      </a:prstGeom>
                      <a:solidFill>
                        <a:srgbClr val="CCFFFF"/>
                      </a:solidFill>
                      <a:ln w="38100">
                        <a:miter/>
                      </a:ln>
                    </p:spPr>
                  </p:pic>
                </p:oleObj>
              </mc:Fallback>
            </mc:AlternateContent>
          </a:graphicData>
        </a:graphic>
      </p:graphicFrame>
    </p:spTree>
  </p:cSld>
  <p:clrMapOvr>
    <a:masterClrMapping/>
  </p:clrMapOvr>
  <p:transition advClick="0">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8"/>
          <p:cNvGrpSpPr/>
          <p:nvPr/>
        </p:nvGrpSpPr>
        <p:grpSpPr>
          <a:xfrm>
            <a:off x="3348038" y="3635375"/>
            <a:ext cx="5184775" cy="2447925"/>
            <a:chOff x="0" y="0"/>
            <a:chExt cx="3176" cy="1542"/>
          </a:xfrm>
        </p:grpSpPr>
        <p:sp>
          <p:nvSpPr>
            <p:cNvPr id="106508" name="Rectangle 16"/>
            <p:cNvSpPr/>
            <p:nvPr/>
          </p:nvSpPr>
          <p:spPr>
            <a:xfrm>
              <a:off x="0" y="0"/>
              <a:ext cx="3176" cy="1542"/>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sp>
          <p:nvSpPr>
            <p:cNvPr id="106509" name="Text Box 18"/>
            <p:cNvSpPr txBox="1"/>
            <p:nvPr/>
          </p:nvSpPr>
          <p:spPr>
            <a:xfrm>
              <a:off x="1888" y="1180"/>
              <a:ext cx="412" cy="246"/>
            </a:xfrm>
            <a:prstGeom prst="rect">
              <a:avLst/>
            </a:prstGeom>
            <a:solidFill>
              <a:srgbClr val="CCFFFF"/>
            </a:solid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s(t)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06510" name="Text Box 19"/>
            <p:cNvSpPr txBox="1"/>
            <p:nvPr/>
          </p:nvSpPr>
          <p:spPr>
            <a:xfrm>
              <a:off x="1633" y="237"/>
              <a:ext cx="766" cy="246"/>
            </a:xfrm>
            <a:prstGeom prst="rect">
              <a:avLst/>
            </a:prstGeom>
            <a:solidFill>
              <a:srgbClr val="CCFFFF"/>
            </a:solidFill>
            <a:ln w="9525">
              <a:noFill/>
            </a:ln>
          </p:spPr>
          <p:txBody>
            <a:bodyPr/>
            <a:p>
              <a:pPr algn="just">
                <a:buFont typeface="Arial" panose="020B0604020202020204" pitchFamily="34" charset="0"/>
                <a:buNone/>
              </a:pPr>
              <a:r>
                <a:rPr lang="zh-CN" altLang="en-US" sz="2000" b="1" dirty="0">
                  <a:solidFill>
                    <a:schemeClr val="tx2"/>
                  </a:solidFill>
                  <a:latin typeface="楷体_GB2312" pitchFamily="49" charset="-122"/>
                  <a:ea typeface="微软雅黑" panose="020B0503020204020204" pitchFamily="34" charset="-122"/>
                </a:rPr>
                <a:t>开关电路</a:t>
              </a:r>
              <a:endParaRPr lang="zh-CN" altLang="en-US" sz="2000" b="1" dirty="0">
                <a:solidFill>
                  <a:schemeClr val="tx2"/>
                </a:solidFill>
                <a:latin typeface="楷体_GB2312" pitchFamily="49" charset="-122"/>
                <a:ea typeface="微软雅黑" panose="020B0503020204020204" pitchFamily="34" charset="-122"/>
              </a:endParaRPr>
            </a:p>
          </p:txBody>
        </p:sp>
        <p:sp>
          <p:nvSpPr>
            <p:cNvPr id="106511" name="Text Box 25"/>
            <p:cNvSpPr txBox="1"/>
            <p:nvPr/>
          </p:nvSpPr>
          <p:spPr>
            <a:xfrm>
              <a:off x="363" y="918"/>
              <a:ext cx="840" cy="265"/>
            </a:xfrm>
            <a:prstGeom prst="rect">
              <a:avLst/>
            </a:prstGeom>
            <a:solidFill>
              <a:srgbClr val="FFFF99"/>
            </a:solidFill>
            <a:ln w="2857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频率源</a:t>
              </a:r>
              <a:r>
                <a:rPr lang="en-US" altLang="zh-CN" sz="2000" b="1" dirty="0">
                  <a:solidFill>
                    <a:schemeClr val="tx2"/>
                  </a:solidFill>
                  <a:latin typeface="微软雅黑" panose="020B0503020204020204" pitchFamily="34" charset="-122"/>
                  <a:ea typeface="微软雅黑" panose="020B0503020204020204" pitchFamily="34" charset="-122"/>
                </a:rPr>
                <a:t>2</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06512" name="Line 26"/>
            <p:cNvSpPr/>
            <p:nvPr/>
          </p:nvSpPr>
          <p:spPr>
            <a:xfrm flipV="1">
              <a:off x="1225" y="1088"/>
              <a:ext cx="317" cy="0"/>
            </a:xfrm>
            <a:prstGeom prst="line">
              <a:avLst/>
            </a:prstGeom>
            <a:ln w="38100" cap="flat" cmpd="sng">
              <a:solidFill>
                <a:srgbClr val="0000FF"/>
              </a:solidFill>
              <a:prstDash val="solid"/>
              <a:headEnd type="none" w="med" len="med"/>
              <a:tailEnd type="none" w="med" len="med"/>
            </a:ln>
          </p:spPr>
        </p:sp>
        <p:sp>
          <p:nvSpPr>
            <p:cNvPr id="106513" name="Line 27"/>
            <p:cNvSpPr/>
            <p:nvPr/>
          </p:nvSpPr>
          <p:spPr>
            <a:xfrm flipV="1">
              <a:off x="1523" y="837"/>
              <a:ext cx="0" cy="255"/>
            </a:xfrm>
            <a:prstGeom prst="line">
              <a:avLst/>
            </a:prstGeom>
            <a:ln w="38100" cap="flat" cmpd="sng">
              <a:solidFill>
                <a:srgbClr val="0000FF"/>
              </a:solidFill>
              <a:prstDash val="solid"/>
              <a:headEnd type="none" w="med" len="med"/>
              <a:tailEnd type="none" w="med" len="med"/>
            </a:ln>
          </p:spPr>
        </p:sp>
        <p:sp>
          <p:nvSpPr>
            <p:cNvPr id="106514" name="Line 28"/>
            <p:cNvSpPr/>
            <p:nvPr/>
          </p:nvSpPr>
          <p:spPr>
            <a:xfrm>
              <a:off x="1541" y="837"/>
              <a:ext cx="251" cy="0"/>
            </a:xfrm>
            <a:prstGeom prst="line">
              <a:avLst/>
            </a:prstGeom>
            <a:ln w="38100" cap="flat" cmpd="sng">
              <a:solidFill>
                <a:srgbClr val="0000FF"/>
              </a:solidFill>
              <a:prstDash val="solid"/>
              <a:headEnd type="none" w="med" len="med"/>
              <a:tailEnd type="triangle" w="med" len="med"/>
            </a:ln>
          </p:spPr>
        </p:sp>
        <p:sp>
          <p:nvSpPr>
            <p:cNvPr id="106515" name="Text Box 30"/>
            <p:cNvSpPr txBox="1"/>
            <p:nvPr/>
          </p:nvSpPr>
          <p:spPr>
            <a:xfrm>
              <a:off x="1775" y="555"/>
              <a:ext cx="528" cy="370"/>
            </a:xfrm>
            <a:prstGeom prst="rect">
              <a:avLst/>
            </a:prstGeom>
            <a:solidFill>
              <a:srgbClr val="00FFFF"/>
            </a:solidFill>
            <a:ln w="28575"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sz="2000" dirty="0">
                <a:solidFill>
                  <a:schemeClr val="bg2"/>
                </a:solidFill>
                <a:latin typeface="微软雅黑" panose="020B0503020204020204" pitchFamily="34" charset="-122"/>
                <a:ea typeface="微软雅黑" panose="020B0503020204020204" pitchFamily="34" charset="-122"/>
              </a:endParaRPr>
            </a:p>
          </p:txBody>
        </p:sp>
        <p:sp>
          <p:nvSpPr>
            <p:cNvPr id="106516" name="Text Box 31"/>
            <p:cNvSpPr txBox="1"/>
            <p:nvPr/>
          </p:nvSpPr>
          <p:spPr>
            <a:xfrm>
              <a:off x="363" y="328"/>
              <a:ext cx="846" cy="272"/>
            </a:xfrm>
            <a:prstGeom prst="rect">
              <a:avLst/>
            </a:prstGeom>
            <a:solidFill>
              <a:srgbClr val="FFFF00"/>
            </a:solidFill>
            <a:ln w="2857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频率源</a:t>
              </a:r>
              <a:r>
                <a:rPr lang="en-US" altLang="zh-CN" sz="2000" b="1" dirty="0">
                  <a:solidFill>
                    <a:schemeClr val="tx2"/>
                  </a:solidFill>
                  <a:latin typeface="微软雅黑" panose="020B0503020204020204" pitchFamily="34" charset="-122"/>
                  <a:ea typeface="微软雅黑" panose="020B0503020204020204" pitchFamily="34" charset="-122"/>
                </a:rPr>
                <a:t>1</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06517" name="Line 32"/>
            <p:cNvSpPr/>
            <p:nvPr/>
          </p:nvSpPr>
          <p:spPr>
            <a:xfrm>
              <a:off x="1225" y="453"/>
              <a:ext cx="318" cy="0"/>
            </a:xfrm>
            <a:prstGeom prst="line">
              <a:avLst/>
            </a:prstGeom>
            <a:ln w="38100" cap="flat" cmpd="sng">
              <a:solidFill>
                <a:srgbClr val="0000FF"/>
              </a:solidFill>
              <a:prstDash val="solid"/>
              <a:headEnd type="none" w="med" len="med"/>
              <a:tailEnd type="none" w="med" len="med"/>
            </a:ln>
          </p:spPr>
        </p:sp>
        <p:sp>
          <p:nvSpPr>
            <p:cNvPr id="106518" name="Line 33"/>
            <p:cNvSpPr/>
            <p:nvPr/>
          </p:nvSpPr>
          <p:spPr>
            <a:xfrm flipV="1">
              <a:off x="1543" y="453"/>
              <a:ext cx="0" cy="227"/>
            </a:xfrm>
            <a:prstGeom prst="line">
              <a:avLst/>
            </a:prstGeom>
            <a:ln w="38100" cap="flat" cmpd="sng">
              <a:solidFill>
                <a:srgbClr val="0000FF"/>
              </a:solidFill>
              <a:prstDash val="solid"/>
              <a:headEnd type="none" w="med" len="med"/>
              <a:tailEnd type="none" w="med" len="med"/>
            </a:ln>
          </p:spPr>
        </p:sp>
        <p:sp>
          <p:nvSpPr>
            <p:cNvPr id="106519" name="Line 34"/>
            <p:cNvSpPr/>
            <p:nvPr/>
          </p:nvSpPr>
          <p:spPr>
            <a:xfrm>
              <a:off x="1524" y="679"/>
              <a:ext cx="250" cy="0"/>
            </a:xfrm>
            <a:prstGeom prst="line">
              <a:avLst/>
            </a:prstGeom>
            <a:ln w="38100" cap="flat" cmpd="sng">
              <a:solidFill>
                <a:srgbClr val="0000FF"/>
              </a:solidFill>
              <a:prstDash val="solid"/>
              <a:headEnd type="none" w="med" len="med"/>
              <a:tailEnd type="triangle" w="med" len="med"/>
            </a:ln>
          </p:spPr>
        </p:sp>
        <p:sp>
          <p:nvSpPr>
            <p:cNvPr id="106520" name="Oval 35"/>
            <p:cNvSpPr/>
            <p:nvPr/>
          </p:nvSpPr>
          <p:spPr>
            <a:xfrm>
              <a:off x="1953" y="802"/>
              <a:ext cx="65" cy="61"/>
            </a:xfrm>
            <a:prstGeom prst="ellipse">
              <a:avLst/>
            </a:prstGeom>
            <a:solidFill>
              <a:srgbClr val="CCFFFF"/>
            </a:solidFill>
            <a:ln w="9525" cap="flat" cmpd="sng">
              <a:solidFill>
                <a:srgbClr val="000000"/>
              </a:solidFill>
              <a:prstDash val="solid"/>
              <a:headEnd type="none" w="med" len="med"/>
              <a:tailEnd type="none" w="med" len="med"/>
            </a:ln>
          </p:spPr>
          <p:txBody>
            <a:bodyPr/>
            <a:p>
              <a:pPr algn="ctr">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sp>
          <p:nvSpPr>
            <p:cNvPr id="106521" name="Oval 36"/>
            <p:cNvSpPr/>
            <p:nvPr/>
          </p:nvSpPr>
          <p:spPr>
            <a:xfrm>
              <a:off x="2140" y="705"/>
              <a:ext cx="65" cy="62"/>
            </a:xfrm>
            <a:prstGeom prst="ellipse">
              <a:avLst/>
            </a:prstGeom>
            <a:solidFill>
              <a:srgbClr val="CCFFFF"/>
            </a:solidFill>
            <a:ln w="9525" cap="flat" cmpd="sng">
              <a:solidFill>
                <a:srgbClr val="000000"/>
              </a:solidFill>
              <a:prstDash val="solid"/>
              <a:headEnd type="none" w="med" len="med"/>
              <a:tailEnd type="none" w="med" len="med"/>
            </a:ln>
          </p:spPr>
          <p:txBody>
            <a:bodyPr/>
            <a:p>
              <a:pPr algn="ctr">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sp>
          <p:nvSpPr>
            <p:cNvPr id="106522" name="Oval 37"/>
            <p:cNvSpPr/>
            <p:nvPr/>
          </p:nvSpPr>
          <p:spPr>
            <a:xfrm>
              <a:off x="1945" y="635"/>
              <a:ext cx="65" cy="61"/>
            </a:xfrm>
            <a:prstGeom prst="ellipse">
              <a:avLst/>
            </a:prstGeom>
            <a:solidFill>
              <a:srgbClr val="CCFFFF"/>
            </a:solidFill>
            <a:ln w="9525" cap="flat" cmpd="sng">
              <a:solidFill>
                <a:srgbClr val="000000"/>
              </a:solidFill>
              <a:prstDash val="solid"/>
              <a:headEnd type="none" w="med" len="med"/>
              <a:tailEnd type="none" w="med" len="med"/>
            </a:ln>
          </p:spPr>
          <p:txBody>
            <a:bodyPr/>
            <a:p>
              <a:pPr algn="ctr">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sp>
          <p:nvSpPr>
            <p:cNvPr id="106523" name="Line 38"/>
            <p:cNvSpPr/>
            <p:nvPr/>
          </p:nvSpPr>
          <p:spPr>
            <a:xfrm>
              <a:off x="1774" y="679"/>
              <a:ext cx="171" cy="0"/>
            </a:xfrm>
            <a:prstGeom prst="line">
              <a:avLst/>
            </a:prstGeom>
            <a:ln w="9525" cap="flat" cmpd="sng">
              <a:solidFill>
                <a:srgbClr val="000000"/>
              </a:solidFill>
              <a:prstDash val="solid"/>
              <a:headEnd type="none" w="med" len="med"/>
              <a:tailEnd type="none" w="med" len="med"/>
            </a:ln>
          </p:spPr>
        </p:sp>
        <p:sp>
          <p:nvSpPr>
            <p:cNvPr id="106524" name="Line 39"/>
            <p:cNvSpPr/>
            <p:nvPr/>
          </p:nvSpPr>
          <p:spPr>
            <a:xfrm>
              <a:off x="1783" y="837"/>
              <a:ext cx="162" cy="0"/>
            </a:xfrm>
            <a:prstGeom prst="line">
              <a:avLst/>
            </a:prstGeom>
            <a:ln w="9525" cap="flat" cmpd="sng">
              <a:solidFill>
                <a:srgbClr val="000000"/>
              </a:solidFill>
              <a:prstDash val="solid"/>
              <a:headEnd type="none" w="med" len="med"/>
              <a:tailEnd type="none" w="med" len="med"/>
            </a:ln>
          </p:spPr>
        </p:sp>
        <p:sp>
          <p:nvSpPr>
            <p:cNvPr id="106525" name="Line 40"/>
            <p:cNvSpPr/>
            <p:nvPr/>
          </p:nvSpPr>
          <p:spPr>
            <a:xfrm>
              <a:off x="2212" y="731"/>
              <a:ext cx="600" cy="5"/>
            </a:xfrm>
            <a:prstGeom prst="line">
              <a:avLst/>
            </a:prstGeom>
            <a:ln w="38100" cap="flat" cmpd="sng">
              <a:solidFill>
                <a:srgbClr val="0000FF"/>
              </a:solidFill>
              <a:prstDash val="solid"/>
              <a:headEnd type="none" w="med" len="med"/>
              <a:tailEnd type="triangle" w="med" len="med"/>
            </a:ln>
          </p:spPr>
        </p:sp>
        <p:grpSp>
          <p:nvGrpSpPr>
            <p:cNvPr id="106526" name="Group 41"/>
            <p:cNvGrpSpPr/>
            <p:nvPr/>
          </p:nvGrpSpPr>
          <p:grpSpPr>
            <a:xfrm>
              <a:off x="2018" y="634"/>
              <a:ext cx="129" cy="598"/>
              <a:chOff x="0" y="0"/>
              <a:chExt cx="240" cy="1020"/>
            </a:xfrm>
          </p:grpSpPr>
          <p:sp>
            <p:nvSpPr>
              <p:cNvPr id="106530" name="Line 42"/>
              <p:cNvSpPr/>
              <p:nvPr/>
            </p:nvSpPr>
            <p:spPr>
              <a:xfrm flipH="1" flipV="1">
                <a:off x="0" y="0"/>
                <a:ext cx="240" cy="165"/>
              </a:xfrm>
              <a:prstGeom prst="line">
                <a:avLst/>
              </a:prstGeom>
              <a:ln w="38100" cap="flat" cmpd="sng">
                <a:solidFill>
                  <a:srgbClr val="0000FF"/>
                </a:solidFill>
                <a:prstDash val="solid"/>
                <a:headEnd type="none" w="med" len="med"/>
                <a:tailEnd type="triangle" w="med" len="med"/>
              </a:ln>
            </p:spPr>
          </p:sp>
          <p:sp>
            <p:nvSpPr>
              <p:cNvPr id="106531" name="Line 43"/>
              <p:cNvSpPr/>
              <p:nvPr/>
            </p:nvSpPr>
            <p:spPr>
              <a:xfrm>
                <a:off x="30" y="495"/>
                <a:ext cx="0" cy="525"/>
              </a:xfrm>
              <a:prstGeom prst="line">
                <a:avLst/>
              </a:prstGeom>
              <a:ln w="38100" cap="flat" cmpd="sng">
                <a:solidFill>
                  <a:srgbClr val="0000FF"/>
                </a:solidFill>
                <a:prstDash val="solid"/>
                <a:headEnd type="none" w="med" len="med"/>
                <a:tailEnd type="triangle" w="med" len="med"/>
              </a:ln>
            </p:spPr>
          </p:sp>
        </p:grpSp>
        <p:sp>
          <p:nvSpPr>
            <p:cNvPr id="106527" name="Text Box 44"/>
            <p:cNvSpPr txBox="1"/>
            <p:nvPr/>
          </p:nvSpPr>
          <p:spPr>
            <a:xfrm>
              <a:off x="2586" y="464"/>
              <a:ext cx="458" cy="227"/>
            </a:xfrm>
            <a:prstGeom prst="rect">
              <a:avLst/>
            </a:prstGeom>
            <a:solidFill>
              <a:srgbClr val="CCFFFF"/>
            </a:solid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e</a:t>
              </a:r>
              <a:r>
                <a:rPr lang="en-US" altLang="zh-CN" sz="2000" b="1" baseline="-25000" dirty="0">
                  <a:solidFill>
                    <a:schemeClr val="tx2"/>
                  </a:solidFill>
                  <a:latin typeface="微软雅黑" panose="020B0503020204020204" pitchFamily="34" charset="-122"/>
                  <a:ea typeface="微软雅黑" panose="020B0503020204020204" pitchFamily="34" charset="-122"/>
                </a:rPr>
                <a:t>0</a:t>
              </a:r>
              <a:r>
                <a:rPr lang="en-US" altLang="zh-CN" sz="2000" b="1" dirty="0">
                  <a:solidFill>
                    <a:schemeClr val="tx2"/>
                  </a:solidFill>
                  <a:latin typeface="微软雅黑" panose="020B0503020204020204" pitchFamily="34" charset="-122"/>
                  <a:ea typeface="微软雅黑" panose="020B0503020204020204" pitchFamily="34" charset="-122"/>
                </a:rPr>
                <a:t>(t)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06528" name="Text Box 45"/>
            <p:cNvSpPr txBox="1"/>
            <p:nvPr/>
          </p:nvSpPr>
          <p:spPr>
            <a:xfrm>
              <a:off x="1270" y="1179"/>
              <a:ext cx="264" cy="246"/>
            </a:xfrm>
            <a:prstGeom prst="rect">
              <a:avLst/>
            </a:prstGeom>
            <a:solidFill>
              <a:srgbClr val="CCFFFF"/>
            </a:solid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2</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sp>
          <p:nvSpPr>
            <p:cNvPr id="106529" name="Text Box 46"/>
            <p:cNvSpPr txBox="1"/>
            <p:nvPr/>
          </p:nvSpPr>
          <p:spPr>
            <a:xfrm>
              <a:off x="1270" y="90"/>
              <a:ext cx="272" cy="247"/>
            </a:xfrm>
            <a:prstGeom prst="rect">
              <a:avLst/>
            </a:prstGeom>
            <a:solidFill>
              <a:srgbClr val="CCFFFF"/>
            </a:solid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1</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grpSp>
      <p:sp>
        <p:nvSpPr>
          <p:cNvPr id="106499" name="Rectangle 4"/>
          <p:cNvSpPr/>
          <p:nvPr/>
        </p:nvSpPr>
        <p:spPr>
          <a:xfrm>
            <a:off x="403225" y="1406525"/>
            <a:ext cx="2876550" cy="5132070"/>
          </a:xfrm>
          <a:prstGeom prst="rect">
            <a:avLst/>
          </a:prstGeom>
          <a:noFill/>
          <a:ln w="9525">
            <a:noFill/>
          </a:ln>
        </p:spPr>
        <p:txBody>
          <a:bodyPr wrap="square">
            <a:spAutoFit/>
          </a:bodyPr>
          <a:p>
            <a:pPr marL="342900" indent="-342900">
              <a:lnSpc>
                <a:spcPct val="150000"/>
              </a:lnSpc>
              <a:spcBef>
                <a:spcPct val="20000"/>
              </a:spcBef>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1</a:t>
            </a:r>
            <a:r>
              <a:rPr lang="en-US" altLang="zh-CN" sz="2800" b="1" dirty="0">
                <a:solidFill>
                  <a:schemeClr val="tx2"/>
                </a:solidFill>
                <a:latin typeface="微软雅黑" panose="020B0503020204020204" pitchFamily="34" charset="-122"/>
                <a:ea typeface="微软雅黑" panose="020B0503020204020204" pitchFamily="34" charset="-122"/>
              </a:rPr>
              <a:t>.</a:t>
            </a:r>
            <a:r>
              <a:rPr lang="zh-CN" altLang="en-US" sz="2800" b="1" dirty="0">
                <a:solidFill>
                  <a:schemeClr val="tx2"/>
                </a:solidFill>
                <a:latin typeface="微软雅黑" panose="020B0503020204020204" pitchFamily="34" charset="-122"/>
                <a:ea typeface="微软雅黑" panose="020B0503020204020204" pitchFamily="34" charset="-122"/>
              </a:rPr>
              <a:t> 调频法</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Font typeface="Arial" panose="020B0604020202020204" pitchFamily="34" charset="0"/>
              <a:buNone/>
            </a:pP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 电路</a:t>
            </a:r>
            <a:endParaRPr lang="zh-CN" altLang="en-US" sz="2400" b="1" dirty="0">
              <a:solidFill>
                <a:srgbClr val="0000FF"/>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Font typeface="Arial" panose="020B0604020202020204" pitchFamily="34" charset="0"/>
              <a:buNone/>
            </a:pPr>
            <a:r>
              <a:rPr lang="en-US" altLang="zh-CN" sz="2400" b="1" dirty="0">
                <a:solidFill>
                  <a:srgbClr val="0000FF"/>
                </a:solidFill>
                <a:latin typeface="微软雅黑" panose="020B0503020204020204" pitchFamily="34" charset="-122"/>
                <a:ea typeface="微软雅黑" panose="020B0503020204020204" pitchFamily="34" charset="-122"/>
              </a:rPr>
              <a:t>(2)</a:t>
            </a:r>
            <a:r>
              <a:rPr lang="zh-CN" altLang="en-US" sz="2400" b="1" dirty="0">
                <a:solidFill>
                  <a:srgbClr val="0000FF"/>
                </a:solidFill>
                <a:latin typeface="微软雅黑" panose="020B0503020204020204" pitchFamily="34" charset="-122"/>
                <a:ea typeface="微软雅黑" panose="020B0503020204020204" pitchFamily="34" charset="-122"/>
              </a:rPr>
              <a:t> 特点</a:t>
            </a:r>
            <a:r>
              <a:rPr lang="zh-CN" altLang="en-US" sz="2400" b="1" dirty="0">
                <a:solidFill>
                  <a:schemeClr val="tx2"/>
                </a:solidFill>
                <a:latin typeface="微软雅黑" panose="020B0503020204020204" pitchFamily="34" charset="-122"/>
                <a:ea typeface="微软雅黑" panose="020B0503020204020204" pitchFamily="34" charset="-122"/>
              </a:rPr>
              <a:t>     </a:t>
            </a:r>
            <a:endParaRPr lang="zh-CN" altLang="en-US" sz="2400" b="1"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相位连续</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spcBef>
                <a:spcPct val="20000"/>
              </a:spcBef>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2.</a:t>
            </a:r>
            <a:r>
              <a:rPr lang="zh-CN" altLang="en-US" sz="2800" b="1" dirty="0">
                <a:solidFill>
                  <a:schemeClr val="tx2"/>
                </a:solidFill>
                <a:latin typeface="微软雅黑" panose="020B0503020204020204" pitchFamily="34" charset="-122"/>
                <a:ea typeface="微软雅黑" panose="020B0503020204020204" pitchFamily="34" charset="-122"/>
              </a:rPr>
              <a:t> 键控法</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Font typeface="Arial" panose="020B0604020202020204" pitchFamily="34" charset="0"/>
              <a:buNone/>
            </a:pP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 电路	</a:t>
            </a:r>
            <a:endParaRPr lang="zh-CN" altLang="en-US" sz="2400" b="1" dirty="0">
              <a:solidFill>
                <a:srgbClr val="0000FF"/>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Font typeface="Arial" panose="020B0604020202020204" pitchFamily="34" charset="0"/>
              <a:buNone/>
            </a:pPr>
            <a:r>
              <a:rPr lang="en-US" altLang="zh-CN" sz="2400" b="1" dirty="0">
                <a:solidFill>
                  <a:srgbClr val="0000FF"/>
                </a:solidFill>
                <a:latin typeface="微软雅黑" panose="020B0503020204020204" pitchFamily="34" charset="-122"/>
                <a:ea typeface="微软雅黑" panose="020B0503020204020204" pitchFamily="34" charset="-122"/>
              </a:rPr>
              <a:t>(2)</a:t>
            </a:r>
            <a:r>
              <a:rPr lang="zh-CN" altLang="en-US" sz="2400" b="1" dirty="0">
                <a:solidFill>
                  <a:srgbClr val="0000FF"/>
                </a:solidFill>
                <a:latin typeface="微软雅黑" panose="020B0503020204020204" pitchFamily="34" charset="-122"/>
                <a:ea typeface="微软雅黑" panose="020B0503020204020204" pitchFamily="34" charset="-122"/>
              </a:rPr>
              <a:t> 特点</a:t>
            </a:r>
            <a:endParaRPr lang="zh-CN" altLang="en-US" sz="2400" b="1" dirty="0">
              <a:solidFill>
                <a:srgbClr val="0000FF"/>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相位不连续</a:t>
            </a:r>
            <a:endParaRPr lang="en-US" altLang="x-none" sz="2000" dirty="0">
              <a:latin typeface="微软雅黑" panose="020B0503020204020204" pitchFamily="34" charset="-122"/>
              <a:ea typeface="微软雅黑" panose="020B0503020204020204" pitchFamily="34" charset="-122"/>
            </a:endParaRPr>
          </a:p>
        </p:txBody>
      </p:sp>
      <p:sp>
        <p:nvSpPr>
          <p:cNvPr id="106500" name="Rectangle 3"/>
          <p:cNvSpPr/>
          <p:nvPr/>
        </p:nvSpPr>
        <p:spPr>
          <a:xfrm>
            <a:off x="1387475" y="639763"/>
            <a:ext cx="4625975" cy="549275"/>
          </a:xfrm>
          <a:prstGeom prst="rect">
            <a:avLst/>
          </a:prstGeom>
          <a:noFill/>
          <a:ln w="9525">
            <a:noFill/>
          </a:ln>
        </p:spPr>
        <p:txBody>
          <a:bodyPr>
            <a:spAutoFit/>
          </a:bodyPr>
          <a:p>
            <a:pPr>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二  </a:t>
            </a:r>
            <a:r>
              <a:rPr lang="en-US" altLang="zh-CN" sz="2800" b="1" dirty="0">
                <a:solidFill>
                  <a:srgbClr val="0000FF"/>
                </a:solidFill>
                <a:latin typeface="微软雅黑" panose="020B0503020204020204" pitchFamily="34" charset="-122"/>
                <a:ea typeface="微软雅黑" panose="020B0503020204020204" pitchFamily="34" charset="-122"/>
              </a:rPr>
              <a:t>2FSK</a:t>
            </a:r>
            <a:r>
              <a:rPr lang="zh-CN" altLang="en-US" sz="2800" b="1" dirty="0">
                <a:solidFill>
                  <a:srgbClr val="0000FF"/>
                </a:solidFill>
                <a:latin typeface="微软雅黑" panose="020B0503020204020204" pitchFamily="34" charset="-122"/>
                <a:ea typeface="微软雅黑" panose="020B0503020204020204" pitchFamily="34" charset="-122"/>
              </a:rPr>
              <a:t>调制的方法</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nvGrpSpPr>
          <p:cNvPr id="4" name="Group 49"/>
          <p:cNvGrpSpPr/>
          <p:nvPr/>
        </p:nvGrpSpPr>
        <p:grpSpPr>
          <a:xfrm>
            <a:off x="3854450" y="1763713"/>
            <a:ext cx="4219575" cy="1439862"/>
            <a:chOff x="0" y="0"/>
            <a:chExt cx="2359" cy="681"/>
          </a:xfrm>
        </p:grpSpPr>
        <p:sp>
          <p:nvSpPr>
            <p:cNvPr id="106502" name="Rectangle 6"/>
            <p:cNvSpPr/>
            <p:nvPr/>
          </p:nvSpPr>
          <p:spPr>
            <a:xfrm>
              <a:off x="0" y="0"/>
              <a:ext cx="2359" cy="681"/>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sp>
          <p:nvSpPr>
            <p:cNvPr id="106503" name="Text Box 9"/>
            <p:cNvSpPr txBox="1"/>
            <p:nvPr/>
          </p:nvSpPr>
          <p:spPr>
            <a:xfrm>
              <a:off x="768" y="79"/>
              <a:ext cx="823" cy="488"/>
            </a:xfrm>
            <a:prstGeom prst="rect">
              <a:avLst/>
            </a:prstGeom>
            <a:solidFill>
              <a:srgbClr val="FFFF99"/>
            </a:solidFill>
            <a:ln w="9525" cap="flat" cmpd="sng">
              <a:solidFill>
                <a:srgbClr val="000000"/>
              </a:solidFill>
              <a:prstDash val="solid"/>
              <a:miter/>
              <a:headEnd type="none" w="med" len="med"/>
              <a:tailEnd type="none" w="med" len="med"/>
            </a:ln>
          </p:spPr>
          <p:txBody>
            <a:bodyPr/>
            <a:p>
              <a:pPr algn="ctr">
                <a:lnSpc>
                  <a:spcPct val="150000"/>
                </a:lnSpc>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模拟调频器</a:t>
              </a:r>
              <a:endParaRPr lang="en-US" altLang="x-none" sz="2000" b="1" dirty="0">
                <a:solidFill>
                  <a:schemeClr val="tx2"/>
                </a:solidFill>
                <a:latin typeface="微软雅黑" panose="020B0503020204020204" pitchFamily="34" charset="-122"/>
                <a:ea typeface="微软雅黑" panose="020B0503020204020204" pitchFamily="34" charset="-122"/>
              </a:endParaRPr>
            </a:p>
            <a:p>
              <a:pPr algn="ctr">
                <a:lnSpc>
                  <a:spcPct val="150000"/>
                </a:lnSpc>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(VCO)</a:t>
              </a:r>
              <a:endParaRPr lang="zh-CN" altLang="en-US" sz="3600" b="1" dirty="0">
                <a:solidFill>
                  <a:schemeClr val="tx2"/>
                </a:solidFill>
                <a:latin typeface="微软雅黑" panose="020B0503020204020204" pitchFamily="34" charset="-122"/>
                <a:ea typeface="微软雅黑" panose="020B0503020204020204" pitchFamily="34" charset="-122"/>
              </a:endParaRPr>
            </a:p>
          </p:txBody>
        </p:sp>
        <p:sp>
          <p:nvSpPr>
            <p:cNvPr id="106504" name="Line 10"/>
            <p:cNvSpPr/>
            <p:nvPr/>
          </p:nvSpPr>
          <p:spPr>
            <a:xfrm>
              <a:off x="229" y="318"/>
              <a:ext cx="525" cy="0"/>
            </a:xfrm>
            <a:prstGeom prst="line">
              <a:avLst/>
            </a:prstGeom>
            <a:ln w="38100" cap="flat" cmpd="sng">
              <a:solidFill>
                <a:srgbClr val="0000FF"/>
              </a:solidFill>
              <a:prstDash val="solid"/>
              <a:headEnd type="none" w="med" len="med"/>
              <a:tailEnd type="triangle" w="med" len="med"/>
            </a:ln>
          </p:spPr>
        </p:sp>
        <p:sp>
          <p:nvSpPr>
            <p:cNvPr id="106505" name="Line 11"/>
            <p:cNvSpPr/>
            <p:nvPr/>
          </p:nvSpPr>
          <p:spPr>
            <a:xfrm>
              <a:off x="1565" y="318"/>
              <a:ext cx="477" cy="0"/>
            </a:xfrm>
            <a:prstGeom prst="line">
              <a:avLst/>
            </a:prstGeom>
            <a:ln w="38100" cap="flat" cmpd="sng">
              <a:solidFill>
                <a:srgbClr val="0000FF"/>
              </a:solidFill>
              <a:prstDash val="solid"/>
              <a:headEnd type="none" w="med" len="med"/>
              <a:tailEnd type="triangle" w="med" len="med"/>
            </a:ln>
          </p:spPr>
        </p:sp>
        <p:sp>
          <p:nvSpPr>
            <p:cNvPr id="106506" name="Text Box 12"/>
            <p:cNvSpPr txBox="1"/>
            <p:nvPr/>
          </p:nvSpPr>
          <p:spPr>
            <a:xfrm>
              <a:off x="229" y="11"/>
              <a:ext cx="499" cy="262"/>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Times New Roman" panose="02020603050405020304" pitchFamily="18" charset="0"/>
                </a:rPr>
                <a:t>s</a:t>
              </a:r>
              <a:r>
                <a:rPr lang="en-US" altLang="zh-CN" sz="2000" b="1" dirty="0">
                  <a:solidFill>
                    <a:schemeClr val="tx2"/>
                  </a:solidFill>
                  <a:latin typeface="Times New Roman" panose="02020603050405020304" pitchFamily="18" charset="0"/>
                </a:rPr>
                <a:t>(</a:t>
              </a:r>
              <a:r>
                <a:rPr lang="en-US" altLang="zh-CN" sz="2000" b="1" i="1" dirty="0">
                  <a:solidFill>
                    <a:schemeClr val="tx2"/>
                  </a:solidFill>
                  <a:latin typeface="Times New Roman" panose="02020603050405020304" pitchFamily="18" charset="0"/>
                </a:rPr>
                <a:t>t</a:t>
              </a:r>
              <a:r>
                <a:rPr lang="en-US" altLang="zh-CN" sz="2000" b="1" dirty="0">
                  <a:solidFill>
                    <a:schemeClr val="tx2"/>
                  </a:solidFill>
                  <a:latin typeface="Times New Roman" panose="02020603050405020304" pitchFamily="18" charset="0"/>
                </a:rPr>
                <a:t>)</a:t>
              </a:r>
              <a:endParaRPr lang="en-US" altLang="zh-CN" sz="3600" b="1" dirty="0">
                <a:solidFill>
                  <a:schemeClr val="tx2"/>
                </a:solidFill>
                <a:latin typeface="Arial" panose="020B0604020202020204" pitchFamily="34" charset="0"/>
              </a:endParaRPr>
            </a:p>
          </p:txBody>
        </p:sp>
        <p:sp>
          <p:nvSpPr>
            <p:cNvPr id="106507" name="Text Box 13"/>
            <p:cNvSpPr txBox="1"/>
            <p:nvPr/>
          </p:nvSpPr>
          <p:spPr>
            <a:xfrm>
              <a:off x="1778" y="0"/>
              <a:ext cx="499" cy="273"/>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Times New Roman" panose="02020603050405020304" pitchFamily="18" charset="0"/>
                </a:rPr>
                <a:t>e</a:t>
              </a:r>
              <a:r>
                <a:rPr lang="en-US" altLang="zh-CN" sz="2000" b="1" i="1" baseline="-25000" dirty="0">
                  <a:solidFill>
                    <a:schemeClr val="tx2"/>
                  </a:solidFill>
                  <a:latin typeface="Times New Roman" panose="02020603050405020304" pitchFamily="18" charset="0"/>
                </a:rPr>
                <a:t>0</a:t>
              </a:r>
              <a:r>
                <a:rPr lang="en-US" altLang="zh-CN" sz="2000" b="1" dirty="0">
                  <a:solidFill>
                    <a:schemeClr val="tx2"/>
                  </a:solidFill>
                  <a:latin typeface="Times New Roman" panose="02020603050405020304" pitchFamily="18" charset="0"/>
                </a:rPr>
                <a:t>(</a:t>
              </a:r>
              <a:r>
                <a:rPr lang="en-US" altLang="zh-CN" sz="2000" b="1" i="1" dirty="0">
                  <a:solidFill>
                    <a:schemeClr val="tx2"/>
                  </a:solidFill>
                  <a:latin typeface="Times New Roman" panose="02020603050405020304" pitchFamily="18" charset="0"/>
                </a:rPr>
                <a:t>t</a:t>
              </a:r>
              <a:r>
                <a:rPr lang="en-US" altLang="zh-CN" sz="2000" b="1" dirty="0">
                  <a:solidFill>
                    <a:schemeClr val="tx2"/>
                  </a:solidFill>
                  <a:latin typeface="Times New Roman" panose="02020603050405020304" pitchFamily="18" charset="0"/>
                </a:rPr>
                <a:t>)</a:t>
              </a:r>
              <a:endParaRPr lang="en-US" altLang="zh-CN" sz="2000" b="1" dirty="0">
                <a:solidFill>
                  <a:schemeClr val="tx2"/>
                </a:solidFill>
                <a:latin typeface="Times New Roman" panose="02020603050405020304" pitchFamily="18" charset="0"/>
              </a:endParaRPr>
            </a:p>
          </p:txBody>
        </p:sp>
      </p:grpSp>
    </p:spTree>
  </p:cSld>
  <p:clrMapOvr>
    <a:masterClrMapping/>
  </p:clrMapOvr>
  <p:transition advClick="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Text Box 2"/>
          <p:cNvSpPr txBox="1"/>
          <p:nvPr/>
        </p:nvSpPr>
        <p:spPr>
          <a:xfrm>
            <a:off x="2268538" y="6156325"/>
            <a:ext cx="3640137" cy="419100"/>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7.2–7  </a:t>
            </a:r>
            <a:r>
              <a:rPr lang="zh-CN" altLang="en-US" sz="2000" b="1" dirty="0">
                <a:solidFill>
                  <a:schemeClr val="tx2"/>
                </a:solidFill>
                <a:latin typeface="微软雅黑" panose="020B0503020204020204" pitchFamily="34" charset="-122"/>
                <a:ea typeface="微软雅黑" panose="020B0503020204020204" pitchFamily="34" charset="-122"/>
              </a:rPr>
              <a:t>数字键控法原理框图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19458" name="Object 3"/>
          <p:cNvGraphicFramePr/>
          <p:nvPr/>
        </p:nvGraphicFramePr>
        <p:xfrm>
          <a:off x="104775" y="1791335"/>
          <a:ext cx="8809990" cy="4057015"/>
        </p:xfrm>
        <a:graphic>
          <a:graphicData uri="http://schemas.openxmlformats.org/presentationml/2006/ole">
            <mc:AlternateContent xmlns:mc="http://schemas.openxmlformats.org/markup-compatibility/2006">
              <mc:Choice xmlns:v="urn:schemas-microsoft-com:vml" Requires="v">
                <p:oleObj spid="_x0000_s3117" name="" r:id="rId1" imgW="2933700" imgH="1508760" progId="Visio.Drawing.11">
                  <p:embed/>
                </p:oleObj>
              </mc:Choice>
              <mc:Fallback>
                <p:oleObj name="" r:id="rId1" imgW="2933700" imgH="1508760" progId="Visio.Drawing.11">
                  <p:embed/>
                  <p:pic>
                    <p:nvPicPr>
                      <p:cNvPr id="0" name="图片 3116"/>
                      <p:cNvPicPr/>
                      <p:nvPr/>
                    </p:nvPicPr>
                    <p:blipFill>
                      <a:blip r:embed="rId2"/>
                      <a:stretch>
                        <a:fillRect/>
                      </a:stretch>
                    </p:blipFill>
                    <p:spPr>
                      <a:xfrm>
                        <a:off x="104775" y="1791335"/>
                        <a:ext cx="8809990" cy="4057015"/>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sp>
        <p:nvSpPr>
          <p:cNvPr id="19460" name="Rectangle 7"/>
          <p:cNvSpPr/>
          <p:nvPr/>
        </p:nvSpPr>
        <p:spPr>
          <a:xfrm>
            <a:off x="539750" y="4067175"/>
            <a:ext cx="576263"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S(t)</a:t>
            </a:r>
            <a:endParaRPr lang="en-US" altLang="zh-CN" dirty="0">
              <a:latin typeface="Comic Sans MS" panose="030F0702030302020204" pitchFamily="66" charset="0"/>
            </a:endParaRPr>
          </a:p>
        </p:txBody>
      </p:sp>
      <p:sp>
        <p:nvSpPr>
          <p:cNvPr id="19461" name="Rectangle 10"/>
          <p:cNvSpPr/>
          <p:nvPr/>
        </p:nvSpPr>
        <p:spPr>
          <a:xfrm>
            <a:off x="3708400" y="1474788"/>
            <a:ext cx="433388"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c</a:t>
            </a:r>
            <a:endParaRPr lang="en-US" altLang="zh-CN" dirty="0">
              <a:latin typeface="Comic Sans MS" panose="030F0702030302020204" pitchFamily="66" charset="0"/>
            </a:endParaRPr>
          </a:p>
        </p:txBody>
      </p:sp>
      <p:sp>
        <p:nvSpPr>
          <p:cNvPr id="19462" name="Rectangle 11"/>
          <p:cNvSpPr/>
          <p:nvPr/>
        </p:nvSpPr>
        <p:spPr>
          <a:xfrm>
            <a:off x="3708400" y="4932363"/>
            <a:ext cx="433388"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d</a:t>
            </a:r>
            <a:endParaRPr lang="en-US" altLang="zh-CN" dirty="0">
              <a:latin typeface="Comic Sans MS" panose="030F0702030302020204" pitchFamily="66" charset="0"/>
            </a:endParaRPr>
          </a:p>
        </p:txBody>
      </p:sp>
      <p:sp>
        <p:nvSpPr>
          <p:cNvPr id="19463" name="Rectangle 12"/>
          <p:cNvSpPr/>
          <p:nvPr/>
        </p:nvSpPr>
        <p:spPr>
          <a:xfrm>
            <a:off x="5868988" y="1547813"/>
            <a:ext cx="433387" cy="3603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e</a:t>
            </a:r>
            <a:endParaRPr lang="en-US" altLang="zh-CN" dirty="0">
              <a:latin typeface="Comic Sans MS" panose="030F0702030302020204" pitchFamily="66" charset="0"/>
            </a:endParaRPr>
          </a:p>
        </p:txBody>
      </p:sp>
      <p:sp>
        <p:nvSpPr>
          <p:cNvPr id="19464" name="Rectangle 13"/>
          <p:cNvSpPr/>
          <p:nvPr/>
        </p:nvSpPr>
        <p:spPr>
          <a:xfrm>
            <a:off x="5940425" y="5003800"/>
            <a:ext cx="433388"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f</a:t>
            </a:r>
            <a:endParaRPr lang="en-US" altLang="zh-CN" dirty="0">
              <a:latin typeface="Comic Sans MS" panose="030F0702030302020204" pitchFamily="66" charset="0"/>
            </a:endParaRPr>
          </a:p>
        </p:txBody>
      </p:sp>
      <p:sp>
        <p:nvSpPr>
          <p:cNvPr id="19465" name="Rectangle 14"/>
          <p:cNvSpPr/>
          <p:nvPr/>
        </p:nvSpPr>
        <p:spPr>
          <a:xfrm>
            <a:off x="7813675" y="2843213"/>
            <a:ext cx="431800" cy="3587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g</a:t>
            </a:r>
            <a:endParaRPr lang="en-US" altLang="zh-CN" dirty="0">
              <a:latin typeface="Comic Sans MS" panose="030F0702030302020204" pitchFamily="66" charset="0"/>
            </a:endParaRPr>
          </a:p>
        </p:txBody>
      </p:sp>
      <p:sp>
        <p:nvSpPr>
          <p:cNvPr id="19466" name="Rectangle 15"/>
          <p:cNvSpPr/>
          <p:nvPr/>
        </p:nvSpPr>
        <p:spPr>
          <a:xfrm>
            <a:off x="1476375" y="3419475"/>
            <a:ext cx="431800"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a</a:t>
            </a:r>
            <a:endParaRPr lang="en-US" altLang="zh-CN" dirty="0">
              <a:latin typeface="Comic Sans MS" panose="030F0702030302020204" pitchFamily="66" charset="0"/>
            </a:endParaRPr>
          </a:p>
        </p:txBody>
      </p:sp>
      <p:sp>
        <p:nvSpPr>
          <p:cNvPr id="19467" name="Rectangle 16"/>
          <p:cNvSpPr/>
          <p:nvPr/>
        </p:nvSpPr>
        <p:spPr>
          <a:xfrm>
            <a:off x="3779838" y="3419475"/>
            <a:ext cx="360362"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b</a:t>
            </a:r>
            <a:endParaRPr lang="en-US" altLang="zh-CN" dirty="0">
              <a:latin typeface="Comic Sans MS" panose="030F0702030302020204" pitchFamily="66" charset="0"/>
            </a:endParaRPr>
          </a:p>
        </p:txBody>
      </p:sp>
    </p:spTree>
  </p:cSld>
  <p:clrMapOvr>
    <a:masterClrMapping/>
  </p:clrMapOvr>
  <p:transition advClick="0">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p:nvPr/>
        </p:nvSpPr>
        <p:spPr>
          <a:xfrm>
            <a:off x="1965325" y="6203950"/>
            <a:ext cx="3884613"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7.2–8  </a:t>
            </a:r>
            <a:r>
              <a:rPr lang="zh-CN" altLang="en-US" sz="2000" b="1" dirty="0">
                <a:solidFill>
                  <a:schemeClr val="tx2"/>
                </a:solidFill>
                <a:latin typeface="微软雅黑" panose="020B0503020204020204" pitchFamily="34" charset="-122"/>
                <a:ea typeface="微软雅黑" panose="020B0503020204020204" pitchFamily="34" charset="-122"/>
              </a:rPr>
              <a:t>数字键控法各点的波形</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nvGrpSpPr>
          <p:cNvPr id="107523" name="Group 129"/>
          <p:cNvGrpSpPr/>
          <p:nvPr/>
        </p:nvGrpSpPr>
        <p:grpSpPr>
          <a:xfrm>
            <a:off x="42863" y="1403350"/>
            <a:ext cx="8978900" cy="4679950"/>
            <a:chOff x="0" y="0"/>
            <a:chExt cx="5080" cy="3175"/>
          </a:xfrm>
        </p:grpSpPr>
        <p:sp>
          <p:nvSpPr>
            <p:cNvPr id="107524" name="AutoShape 11"/>
            <p:cNvSpPr>
              <a:spLocks noChangeAspect="1" noTextEdit="1"/>
            </p:cNvSpPr>
            <p:nvPr/>
          </p:nvSpPr>
          <p:spPr>
            <a:xfrm>
              <a:off x="0" y="0"/>
              <a:ext cx="5080" cy="3175"/>
            </a:xfrm>
            <a:prstGeom prst="rect">
              <a:avLst/>
            </a:prstGeom>
            <a:solidFill>
              <a:srgbClr val="FFFF99">
                <a:alpha val="79999"/>
              </a:srgbClr>
            </a:solidFill>
            <a:ln w="9525">
              <a:noFill/>
            </a:ln>
          </p:spPr>
          <p:txBody>
            <a:bodyPr/>
            <a:p>
              <a:endParaRPr lang="zh-CN" altLang="en-US"/>
            </a:p>
          </p:txBody>
        </p:sp>
        <p:sp>
          <p:nvSpPr>
            <p:cNvPr id="107525" name="Line 13"/>
            <p:cNvSpPr/>
            <p:nvPr/>
          </p:nvSpPr>
          <p:spPr>
            <a:xfrm flipH="1">
              <a:off x="643" y="578"/>
              <a:ext cx="3985" cy="1"/>
            </a:xfrm>
            <a:prstGeom prst="line">
              <a:avLst/>
            </a:prstGeom>
            <a:ln w="7938" cap="flat" cmpd="sng">
              <a:solidFill>
                <a:srgbClr val="000000"/>
              </a:solidFill>
              <a:prstDash val="solid"/>
              <a:headEnd type="none" w="med" len="med"/>
              <a:tailEnd type="none" w="med" len="med"/>
            </a:ln>
          </p:spPr>
        </p:sp>
        <p:sp>
          <p:nvSpPr>
            <p:cNvPr id="107526" name="Rectangle 16"/>
            <p:cNvSpPr/>
            <p:nvPr/>
          </p:nvSpPr>
          <p:spPr>
            <a:xfrm>
              <a:off x="226" y="136"/>
              <a:ext cx="227" cy="179"/>
            </a:xfrm>
            <a:prstGeom prst="rect">
              <a:avLst/>
            </a:prstGeom>
            <a:noFill/>
            <a:ln w="9525">
              <a:noFill/>
            </a:ln>
          </p:spPr>
          <p:txBody>
            <a:bodyPr lIns="0" tIns="0" rIns="0" bIns="0">
              <a:spAutoFit/>
            </a:bodyPr>
            <a:p>
              <a:pPr algn="ctr">
                <a:buFont typeface="Arial" panose="020B0604020202020204" pitchFamily="34" charset="0"/>
                <a:buNone/>
              </a:pPr>
              <a:r>
                <a:rPr lang="en-US" altLang="zh-CN" sz="1600" b="1" i="1" dirty="0">
                  <a:solidFill>
                    <a:srgbClr val="000000"/>
                  </a:solidFill>
                  <a:latin typeface="Comic Sans MS" panose="030F0702030302020204" pitchFamily="66" charset="0"/>
                </a:rPr>
                <a:t>a</a:t>
              </a:r>
              <a:r>
                <a:rPr lang="en-US" altLang="zh-CN" sz="1600" b="1" i="1" baseline="-25000" dirty="0">
                  <a:solidFill>
                    <a:srgbClr val="000000"/>
                  </a:solidFill>
                  <a:latin typeface="Comic Sans MS" panose="030F0702030302020204" pitchFamily="66" charset="0"/>
                </a:rPr>
                <a:t>k</a:t>
              </a:r>
              <a:endParaRPr lang="en-US" altLang="zh-CN" sz="1600" b="1" baseline="-25000" dirty="0">
                <a:solidFill>
                  <a:srgbClr val="000000"/>
                </a:solidFill>
                <a:latin typeface="Comic Sans MS" panose="030F0702030302020204" pitchFamily="66" charset="0"/>
              </a:endParaRPr>
            </a:p>
          </p:txBody>
        </p:sp>
        <p:sp>
          <p:nvSpPr>
            <p:cNvPr id="107527" name="Rectangle 17"/>
            <p:cNvSpPr/>
            <p:nvPr/>
          </p:nvSpPr>
          <p:spPr>
            <a:xfrm>
              <a:off x="919" y="423"/>
              <a:ext cx="479" cy="155"/>
            </a:xfrm>
            <a:prstGeom prst="rect">
              <a:avLst/>
            </a:prstGeom>
            <a:solidFill>
              <a:srgbClr val="FFFFFF"/>
            </a:solidFill>
            <a:ln w="7938" cap="flat" cmpd="sng">
              <a:solidFill>
                <a:srgbClr val="000000"/>
              </a:solidFill>
              <a:prstDash val="solid"/>
              <a:miter/>
              <a:headEnd type="none" w="med" len="med"/>
              <a:tailEnd type="none" w="med" len="med"/>
            </a:ln>
          </p:spPr>
          <p:txBody>
            <a:bodyPr/>
            <a:p>
              <a:pPr algn="ctr">
                <a:buFont typeface="Arial" panose="020B0604020202020204" pitchFamily="34" charset="0"/>
                <a:buNone/>
              </a:pPr>
              <a:endParaRPr lang="zh-CN" altLang="en-US" dirty="0">
                <a:latin typeface="Comic Sans MS" panose="030F0702030302020204" pitchFamily="66" charset="0"/>
              </a:endParaRPr>
            </a:p>
          </p:txBody>
        </p:sp>
        <p:sp>
          <p:nvSpPr>
            <p:cNvPr id="107528" name="Rectangle 18"/>
            <p:cNvSpPr/>
            <p:nvPr/>
          </p:nvSpPr>
          <p:spPr>
            <a:xfrm>
              <a:off x="1054" y="90"/>
              <a:ext cx="179"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1</a:t>
              </a:r>
              <a:endParaRPr lang="en-US" altLang="zh-CN" b="1" i="1" dirty="0">
                <a:solidFill>
                  <a:srgbClr val="000000"/>
                </a:solidFill>
                <a:latin typeface="Comic Sans MS" panose="030F0702030302020204" pitchFamily="66" charset="0"/>
              </a:endParaRPr>
            </a:p>
          </p:txBody>
        </p:sp>
        <p:sp>
          <p:nvSpPr>
            <p:cNvPr id="107529" name="Rectangle 19"/>
            <p:cNvSpPr/>
            <p:nvPr/>
          </p:nvSpPr>
          <p:spPr>
            <a:xfrm>
              <a:off x="1599" y="90"/>
              <a:ext cx="179"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0</a:t>
              </a:r>
              <a:endParaRPr lang="en-US" altLang="zh-CN" b="1" i="1" dirty="0">
                <a:solidFill>
                  <a:srgbClr val="000000"/>
                </a:solidFill>
                <a:latin typeface="Comic Sans MS" panose="030F0702030302020204" pitchFamily="66" charset="0"/>
              </a:endParaRPr>
            </a:p>
          </p:txBody>
        </p:sp>
        <p:sp>
          <p:nvSpPr>
            <p:cNvPr id="107530" name="Rectangle 20"/>
            <p:cNvSpPr/>
            <p:nvPr/>
          </p:nvSpPr>
          <p:spPr>
            <a:xfrm>
              <a:off x="1880" y="423"/>
              <a:ext cx="959" cy="155"/>
            </a:xfrm>
            <a:prstGeom prst="rect">
              <a:avLst/>
            </a:prstGeom>
            <a:solidFill>
              <a:srgbClr val="FFFFFF"/>
            </a:solidFill>
            <a:ln w="7938" cap="flat" cmpd="sng">
              <a:solidFill>
                <a:srgbClr val="000000"/>
              </a:solidFill>
              <a:prstDash val="solid"/>
              <a:miter/>
              <a:headEnd type="none" w="med" len="med"/>
              <a:tailEnd type="none" w="med" len="med"/>
            </a:ln>
          </p:spPr>
          <p:txBody>
            <a:bodyPr/>
            <a:p>
              <a:pPr algn="ctr">
                <a:buFont typeface="Arial" panose="020B0604020202020204" pitchFamily="34" charset="0"/>
                <a:buNone/>
              </a:pPr>
              <a:endParaRPr lang="zh-CN" altLang="en-US" dirty="0">
                <a:latin typeface="Comic Sans MS" panose="030F0702030302020204" pitchFamily="66" charset="0"/>
              </a:endParaRPr>
            </a:p>
          </p:txBody>
        </p:sp>
        <p:sp>
          <p:nvSpPr>
            <p:cNvPr id="107531" name="Rectangle 21"/>
            <p:cNvSpPr/>
            <p:nvPr/>
          </p:nvSpPr>
          <p:spPr>
            <a:xfrm>
              <a:off x="2052" y="90"/>
              <a:ext cx="179"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1</a:t>
              </a:r>
              <a:endParaRPr lang="en-US" altLang="zh-CN" b="1" i="1" dirty="0">
                <a:solidFill>
                  <a:srgbClr val="000000"/>
                </a:solidFill>
                <a:latin typeface="Comic Sans MS" panose="030F0702030302020204" pitchFamily="66" charset="0"/>
              </a:endParaRPr>
            </a:p>
          </p:txBody>
        </p:sp>
        <p:sp>
          <p:nvSpPr>
            <p:cNvPr id="107532" name="Rectangle 22"/>
            <p:cNvSpPr/>
            <p:nvPr/>
          </p:nvSpPr>
          <p:spPr>
            <a:xfrm>
              <a:off x="2552" y="90"/>
              <a:ext cx="179"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1</a:t>
              </a:r>
              <a:endParaRPr lang="en-US" altLang="zh-CN" b="1" i="1" dirty="0">
                <a:solidFill>
                  <a:srgbClr val="000000"/>
                </a:solidFill>
                <a:latin typeface="Comic Sans MS" panose="030F0702030302020204" pitchFamily="66" charset="0"/>
              </a:endParaRPr>
            </a:p>
          </p:txBody>
        </p:sp>
        <p:sp>
          <p:nvSpPr>
            <p:cNvPr id="107533" name="Rectangle 23"/>
            <p:cNvSpPr/>
            <p:nvPr/>
          </p:nvSpPr>
          <p:spPr>
            <a:xfrm>
              <a:off x="3004" y="90"/>
              <a:ext cx="179"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0</a:t>
              </a:r>
              <a:endParaRPr lang="en-US" altLang="zh-CN" b="1" i="1" dirty="0">
                <a:solidFill>
                  <a:srgbClr val="000000"/>
                </a:solidFill>
                <a:latin typeface="Comic Sans MS" panose="030F0702030302020204" pitchFamily="66" charset="0"/>
              </a:endParaRPr>
            </a:p>
          </p:txBody>
        </p:sp>
        <p:sp>
          <p:nvSpPr>
            <p:cNvPr id="107534" name="Rectangle 24"/>
            <p:cNvSpPr/>
            <p:nvPr/>
          </p:nvSpPr>
          <p:spPr>
            <a:xfrm>
              <a:off x="3503" y="90"/>
              <a:ext cx="179"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0</a:t>
              </a:r>
              <a:endParaRPr lang="en-US" altLang="zh-CN" b="1" i="1" dirty="0">
                <a:solidFill>
                  <a:srgbClr val="000000"/>
                </a:solidFill>
                <a:latin typeface="Comic Sans MS" panose="030F0702030302020204" pitchFamily="66" charset="0"/>
              </a:endParaRPr>
            </a:p>
          </p:txBody>
        </p:sp>
        <p:sp>
          <p:nvSpPr>
            <p:cNvPr id="107535" name="Rectangle 25"/>
            <p:cNvSpPr/>
            <p:nvPr/>
          </p:nvSpPr>
          <p:spPr>
            <a:xfrm>
              <a:off x="3815" y="423"/>
              <a:ext cx="478" cy="155"/>
            </a:xfrm>
            <a:prstGeom prst="rect">
              <a:avLst/>
            </a:prstGeom>
            <a:solidFill>
              <a:srgbClr val="FFFFFF"/>
            </a:solidFill>
            <a:ln w="7938" cap="flat" cmpd="sng">
              <a:solidFill>
                <a:srgbClr val="000000"/>
              </a:solidFill>
              <a:prstDash val="solid"/>
              <a:miter/>
              <a:headEnd type="none" w="med" len="med"/>
              <a:tailEnd type="none" w="med" len="med"/>
            </a:ln>
          </p:spPr>
          <p:txBody>
            <a:bodyPr/>
            <a:p>
              <a:pPr algn="ctr">
                <a:buFont typeface="Arial" panose="020B0604020202020204" pitchFamily="34" charset="0"/>
                <a:buNone/>
              </a:pPr>
              <a:endParaRPr lang="zh-CN" altLang="en-US" dirty="0">
                <a:latin typeface="Comic Sans MS" panose="030F0702030302020204" pitchFamily="66" charset="0"/>
              </a:endParaRPr>
            </a:p>
          </p:txBody>
        </p:sp>
        <p:sp>
          <p:nvSpPr>
            <p:cNvPr id="107536" name="Rectangle 26"/>
            <p:cNvSpPr/>
            <p:nvPr/>
          </p:nvSpPr>
          <p:spPr>
            <a:xfrm>
              <a:off x="4003" y="90"/>
              <a:ext cx="179"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1</a:t>
              </a:r>
              <a:endParaRPr lang="en-US" altLang="zh-CN" b="1" i="1" dirty="0">
                <a:solidFill>
                  <a:srgbClr val="000000"/>
                </a:solidFill>
                <a:latin typeface="Comic Sans MS" panose="030F0702030302020204" pitchFamily="66" charset="0"/>
              </a:endParaRPr>
            </a:p>
          </p:txBody>
        </p:sp>
        <p:sp>
          <p:nvSpPr>
            <p:cNvPr id="107537" name="Freeform 27"/>
            <p:cNvSpPr/>
            <p:nvPr/>
          </p:nvSpPr>
          <p:spPr>
            <a:xfrm>
              <a:off x="4526" y="562"/>
              <a:ext cx="175" cy="33"/>
            </a:xfrm>
            <a:custGeom>
              <a:avLst/>
              <a:gdLst>
                <a:gd name="txL" fmla="*/ 0 w 58"/>
                <a:gd name="txT" fmla="*/ 0 h 19"/>
                <a:gd name="txR" fmla="*/ 58 w 58"/>
                <a:gd name="txB" fmla="*/ 19 h 19"/>
              </a:gdLst>
              <a:ahLst/>
              <a:cxnLst>
                <a:cxn ang="0">
                  <a:pos x="0" y="0"/>
                </a:cxn>
                <a:cxn ang="0">
                  <a:pos x="68778" y="775"/>
                </a:cxn>
                <a:cxn ang="0">
                  <a:pos x="0" y="1565"/>
                </a:cxn>
                <a:cxn ang="0">
                  <a:pos x="398315" y="775"/>
                </a:cxn>
                <a:cxn ang="0">
                  <a:pos x="0" y="0"/>
                </a:cxn>
              </a:cxnLst>
              <a:rect l="txL" t="txT" r="txR" b="txB"/>
              <a:pathLst>
                <a:path w="58" h="19">
                  <a:moveTo>
                    <a:pt x="0" y="0"/>
                  </a:moveTo>
                  <a:lnTo>
                    <a:pt x="10" y="9"/>
                  </a:lnTo>
                  <a:lnTo>
                    <a:pt x="0" y="19"/>
                  </a:lnTo>
                  <a:lnTo>
                    <a:pt x="58" y="9"/>
                  </a:lnTo>
                  <a:lnTo>
                    <a:pt x="0" y="0"/>
                  </a:lnTo>
                  <a:close/>
                </a:path>
              </a:pathLst>
            </a:custGeom>
            <a:solidFill>
              <a:srgbClr val="000000"/>
            </a:solidFill>
            <a:ln w="793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38" name="Rectangle 28"/>
            <p:cNvSpPr/>
            <p:nvPr/>
          </p:nvSpPr>
          <p:spPr>
            <a:xfrm>
              <a:off x="4780" y="499"/>
              <a:ext cx="162"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t</a:t>
              </a:r>
              <a:endParaRPr lang="en-US" altLang="zh-CN" b="1" i="1" dirty="0">
                <a:solidFill>
                  <a:srgbClr val="000000"/>
                </a:solidFill>
                <a:latin typeface="Comic Sans MS" panose="030F0702030302020204" pitchFamily="66" charset="0"/>
              </a:endParaRPr>
            </a:p>
          </p:txBody>
        </p:sp>
        <p:sp>
          <p:nvSpPr>
            <p:cNvPr id="107539" name="Rectangle 32"/>
            <p:cNvSpPr/>
            <p:nvPr/>
          </p:nvSpPr>
          <p:spPr>
            <a:xfrm>
              <a:off x="597" y="363"/>
              <a:ext cx="198" cy="186"/>
            </a:xfrm>
            <a:prstGeom prst="rect">
              <a:avLst/>
            </a:prstGeom>
            <a:noFill/>
            <a:ln w="9525">
              <a:noFill/>
            </a:ln>
          </p:spPr>
          <p:txBody>
            <a:bodyPr lIns="0" tIns="0" rIns="0" bIns="0">
              <a:spAutoFit/>
            </a:bodyPr>
            <a:p>
              <a:pPr algn="ctr">
                <a:buFont typeface="Arial" panose="020B0604020202020204" pitchFamily="34" charset="0"/>
                <a:buNone/>
              </a:pPr>
              <a:r>
                <a:rPr lang="en-US" altLang="zh-CN" b="1" dirty="0">
                  <a:solidFill>
                    <a:srgbClr val="000000"/>
                  </a:solidFill>
                  <a:latin typeface="Times"/>
                </a:rPr>
                <a:t>S(t)</a:t>
              </a:r>
              <a:endParaRPr lang="en-US" altLang="zh-CN" b="1" dirty="0">
                <a:latin typeface="Comic Sans MS" panose="030F0702030302020204" pitchFamily="66" charset="0"/>
              </a:endParaRPr>
            </a:p>
          </p:txBody>
        </p:sp>
        <p:sp>
          <p:nvSpPr>
            <p:cNvPr id="107540" name="Line 33"/>
            <p:cNvSpPr/>
            <p:nvPr/>
          </p:nvSpPr>
          <p:spPr>
            <a:xfrm flipH="1">
              <a:off x="643" y="889"/>
              <a:ext cx="3985" cy="1"/>
            </a:xfrm>
            <a:prstGeom prst="line">
              <a:avLst/>
            </a:prstGeom>
            <a:ln w="7938" cap="flat" cmpd="sng">
              <a:solidFill>
                <a:srgbClr val="000000"/>
              </a:solidFill>
              <a:prstDash val="solid"/>
              <a:headEnd type="none" w="med" len="med"/>
              <a:tailEnd type="none" w="med" len="med"/>
            </a:ln>
          </p:spPr>
        </p:sp>
        <p:sp>
          <p:nvSpPr>
            <p:cNvPr id="107541" name="Freeform 34"/>
            <p:cNvSpPr/>
            <p:nvPr/>
          </p:nvSpPr>
          <p:spPr>
            <a:xfrm>
              <a:off x="4526" y="863"/>
              <a:ext cx="175" cy="42"/>
            </a:xfrm>
            <a:custGeom>
              <a:avLst/>
              <a:gdLst>
                <a:gd name="txL" fmla="*/ 0 w 58"/>
                <a:gd name="txT" fmla="*/ 0 h 24"/>
                <a:gd name="txR" fmla="*/ 58 w 58"/>
                <a:gd name="txB" fmla="*/ 24 h 24"/>
              </a:gdLst>
              <a:ahLst/>
              <a:cxnLst>
                <a:cxn ang="0">
                  <a:pos x="0" y="0"/>
                </a:cxn>
                <a:cxn ang="0">
                  <a:pos x="68778" y="1295"/>
                </a:cxn>
                <a:cxn ang="0">
                  <a:pos x="0" y="2139"/>
                </a:cxn>
                <a:cxn ang="0">
                  <a:pos x="398315" y="1295"/>
                </a:cxn>
                <a:cxn ang="0">
                  <a:pos x="0" y="0"/>
                </a:cxn>
              </a:cxnLst>
              <a:rect l="txL" t="txT" r="txR" b="txB"/>
              <a:pathLst>
                <a:path w="58" h="24">
                  <a:moveTo>
                    <a:pt x="0" y="0"/>
                  </a:moveTo>
                  <a:lnTo>
                    <a:pt x="10" y="15"/>
                  </a:lnTo>
                  <a:lnTo>
                    <a:pt x="0" y="24"/>
                  </a:lnTo>
                  <a:lnTo>
                    <a:pt x="58" y="15"/>
                  </a:lnTo>
                  <a:lnTo>
                    <a:pt x="0" y="0"/>
                  </a:lnTo>
                  <a:close/>
                </a:path>
              </a:pathLst>
            </a:custGeom>
            <a:solidFill>
              <a:srgbClr val="000000"/>
            </a:solidFill>
            <a:ln w="793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42" name="Rectangle 35"/>
            <p:cNvSpPr/>
            <p:nvPr/>
          </p:nvSpPr>
          <p:spPr>
            <a:xfrm>
              <a:off x="4786" y="823"/>
              <a:ext cx="162"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t</a:t>
              </a:r>
              <a:endParaRPr lang="en-US" altLang="zh-CN" b="1" i="1" dirty="0">
                <a:solidFill>
                  <a:srgbClr val="000000"/>
                </a:solidFill>
                <a:latin typeface="Comic Sans MS" panose="030F0702030302020204" pitchFamily="66" charset="0"/>
              </a:endParaRPr>
            </a:p>
          </p:txBody>
        </p:sp>
        <p:sp>
          <p:nvSpPr>
            <p:cNvPr id="107543" name="Rectangle 36"/>
            <p:cNvSpPr/>
            <p:nvPr/>
          </p:nvSpPr>
          <p:spPr>
            <a:xfrm>
              <a:off x="1398" y="732"/>
              <a:ext cx="482" cy="157"/>
            </a:xfrm>
            <a:prstGeom prst="rect">
              <a:avLst/>
            </a:prstGeom>
            <a:solidFill>
              <a:srgbClr val="FFFFFF"/>
            </a:solidFill>
            <a:ln w="7938" cap="flat" cmpd="sng">
              <a:solidFill>
                <a:srgbClr val="000000"/>
              </a:solidFill>
              <a:prstDash val="solid"/>
              <a:miter/>
              <a:headEnd type="none" w="med" len="med"/>
              <a:tailEnd type="none" w="med" len="med"/>
            </a:ln>
          </p:spPr>
          <p:txBody>
            <a:bodyPr/>
            <a:p>
              <a:pPr algn="ctr">
                <a:buFont typeface="Arial" panose="020B0604020202020204" pitchFamily="34" charset="0"/>
                <a:buNone/>
              </a:pPr>
              <a:endParaRPr lang="zh-CN" altLang="en-US" dirty="0">
                <a:latin typeface="Comic Sans MS" panose="030F0702030302020204" pitchFamily="66" charset="0"/>
              </a:endParaRPr>
            </a:p>
          </p:txBody>
        </p:sp>
        <p:sp>
          <p:nvSpPr>
            <p:cNvPr id="107544" name="Rectangle 37"/>
            <p:cNvSpPr/>
            <p:nvPr/>
          </p:nvSpPr>
          <p:spPr>
            <a:xfrm>
              <a:off x="2839" y="732"/>
              <a:ext cx="976" cy="157"/>
            </a:xfrm>
            <a:prstGeom prst="rect">
              <a:avLst/>
            </a:prstGeom>
            <a:solidFill>
              <a:srgbClr val="FFFFFF"/>
            </a:solidFill>
            <a:ln w="7938" cap="flat" cmpd="sng">
              <a:solidFill>
                <a:srgbClr val="000000"/>
              </a:solidFill>
              <a:prstDash val="solid"/>
              <a:miter/>
              <a:headEnd type="none" w="med" len="med"/>
              <a:tailEnd type="none" w="med" len="med"/>
            </a:ln>
          </p:spPr>
          <p:txBody>
            <a:bodyPr/>
            <a:p>
              <a:pPr algn="ctr">
                <a:buFont typeface="Arial" panose="020B0604020202020204" pitchFamily="34" charset="0"/>
                <a:buNone/>
              </a:pPr>
              <a:endParaRPr lang="zh-CN" altLang="en-US" dirty="0">
                <a:latin typeface="Comic Sans MS" panose="030F0702030302020204" pitchFamily="66" charset="0"/>
              </a:endParaRPr>
            </a:p>
          </p:txBody>
        </p:sp>
        <p:sp>
          <p:nvSpPr>
            <p:cNvPr id="107545" name="Rectangle 41"/>
            <p:cNvSpPr/>
            <p:nvPr/>
          </p:nvSpPr>
          <p:spPr>
            <a:xfrm>
              <a:off x="680" y="726"/>
              <a:ext cx="241" cy="186"/>
            </a:xfrm>
            <a:prstGeom prst="rect">
              <a:avLst/>
            </a:prstGeom>
            <a:noFill/>
            <a:ln w="9525">
              <a:noFill/>
            </a:ln>
          </p:spPr>
          <p:txBody>
            <a:bodyPr lIns="0" tIns="0" rIns="0" bIns="0">
              <a:spAutoFit/>
            </a:bodyPr>
            <a:p>
              <a:pPr algn="ctr">
                <a:buFont typeface="Arial" panose="020B0604020202020204" pitchFamily="34" charset="0"/>
                <a:buNone/>
              </a:pPr>
              <a:r>
                <a:rPr lang="en-US" altLang="zh-CN" b="1" dirty="0">
                  <a:solidFill>
                    <a:srgbClr val="000000"/>
                  </a:solidFill>
                  <a:latin typeface="Times"/>
                </a:rPr>
                <a:t>S(t))</a:t>
              </a:r>
              <a:endParaRPr lang="en-US" altLang="zh-CN" b="1" dirty="0">
                <a:latin typeface="Comic Sans MS" panose="030F0702030302020204" pitchFamily="66" charset="0"/>
              </a:endParaRPr>
            </a:p>
          </p:txBody>
        </p:sp>
        <p:sp>
          <p:nvSpPr>
            <p:cNvPr id="107546" name="Line 42"/>
            <p:cNvSpPr/>
            <p:nvPr/>
          </p:nvSpPr>
          <p:spPr>
            <a:xfrm flipH="1">
              <a:off x="680" y="726"/>
              <a:ext cx="227" cy="2"/>
            </a:xfrm>
            <a:prstGeom prst="line">
              <a:avLst/>
            </a:prstGeom>
            <a:ln w="7938" cap="flat" cmpd="sng">
              <a:solidFill>
                <a:srgbClr val="000000"/>
              </a:solidFill>
              <a:prstDash val="solid"/>
              <a:headEnd type="none" w="med" len="med"/>
              <a:tailEnd type="none" w="med" len="med"/>
            </a:ln>
          </p:spPr>
        </p:sp>
        <p:sp>
          <p:nvSpPr>
            <p:cNvPr id="107547" name="Line 44"/>
            <p:cNvSpPr/>
            <p:nvPr/>
          </p:nvSpPr>
          <p:spPr>
            <a:xfrm flipH="1">
              <a:off x="643" y="1117"/>
              <a:ext cx="3985" cy="2"/>
            </a:xfrm>
            <a:prstGeom prst="line">
              <a:avLst/>
            </a:prstGeom>
            <a:ln w="7938" cap="flat" cmpd="sng">
              <a:solidFill>
                <a:srgbClr val="000000"/>
              </a:solidFill>
              <a:prstDash val="solid"/>
              <a:headEnd type="none" w="med" len="med"/>
              <a:tailEnd type="none" w="med" len="med"/>
            </a:ln>
          </p:spPr>
        </p:sp>
        <p:sp>
          <p:nvSpPr>
            <p:cNvPr id="107548" name="Freeform 45"/>
            <p:cNvSpPr/>
            <p:nvPr/>
          </p:nvSpPr>
          <p:spPr>
            <a:xfrm>
              <a:off x="4526" y="1100"/>
              <a:ext cx="175" cy="35"/>
            </a:xfrm>
            <a:custGeom>
              <a:avLst/>
              <a:gdLst>
                <a:gd name="txL" fmla="*/ 0 w 58"/>
                <a:gd name="txT" fmla="*/ 0 h 20"/>
                <a:gd name="txR" fmla="*/ 58 w 58"/>
                <a:gd name="txB" fmla="*/ 20 h 20"/>
              </a:gdLst>
              <a:ahLst/>
              <a:cxnLst>
                <a:cxn ang="0">
                  <a:pos x="0" y="0"/>
                </a:cxn>
                <a:cxn ang="0">
                  <a:pos x="68778" y="915"/>
                </a:cxn>
                <a:cxn ang="0">
                  <a:pos x="0" y="1752"/>
                </a:cxn>
                <a:cxn ang="0">
                  <a:pos x="398315" y="915"/>
                </a:cxn>
                <a:cxn ang="0">
                  <a:pos x="0" y="0"/>
                </a:cxn>
              </a:cxnLst>
              <a:rect l="txL" t="txT" r="txR" b="txB"/>
              <a:pathLst>
                <a:path w="58" h="20">
                  <a:moveTo>
                    <a:pt x="0" y="0"/>
                  </a:moveTo>
                  <a:lnTo>
                    <a:pt x="10" y="10"/>
                  </a:lnTo>
                  <a:lnTo>
                    <a:pt x="0" y="20"/>
                  </a:lnTo>
                  <a:lnTo>
                    <a:pt x="58" y="10"/>
                  </a:lnTo>
                  <a:lnTo>
                    <a:pt x="0" y="0"/>
                  </a:lnTo>
                  <a:close/>
                </a:path>
              </a:pathLst>
            </a:custGeom>
            <a:solidFill>
              <a:srgbClr val="000000"/>
            </a:solidFill>
            <a:ln w="793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49" name="Rectangle 46"/>
            <p:cNvSpPr/>
            <p:nvPr/>
          </p:nvSpPr>
          <p:spPr>
            <a:xfrm>
              <a:off x="4786" y="1051"/>
              <a:ext cx="162"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t</a:t>
              </a:r>
              <a:endParaRPr lang="en-US" altLang="zh-CN" b="1" i="1" dirty="0">
                <a:solidFill>
                  <a:srgbClr val="000000"/>
                </a:solidFill>
                <a:latin typeface="Comic Sans MS" panose="030F0702030302020204" pitchFamily="66" charset="0"/>
              </a:endParaRPr>
            </a:p>
          </p:txBody>
        </p:sp>
        <p:sp>
          <p:nvSpPr>
            <p:cNvPr id="107550" name="Freeform 47"/>
            <p:cNvSpPr/>
            <p:nvPr/>
          </p:nvSpPr>
          <p:spPr>
            <a:xfrm>
              <a:off x="919" y="962"/>
              <a:ext cx="177" cy="327"/>
            </a:xfrm>
            <a:custGeom>
              <a:avLst/>
              <a:gdLst>
                <a:gd name="txL" fmla="*/ 0 w 58"/>
                <a:gd name="txT" fmla="*/ 0 h 192"/>
                <a:gd name="txR" fmla="*/ 58 w 58"/>
                <a:gd name="txB" fmla="*/ 192 h 192"/>
              </a:gdLst>
              <a:ahLst/>
              <a:cxnLst>
                <a:cxn ang="0">
                  <a:pos x="0" y="6448"/>
                </a:cxn>
                <a:cxn ang="0">
                  <a:pos x="37030" y="3020"/>
                </a:cxn>
                <a:cxn ang="0">
                  <a:pos x="76766" y="1003"/>
                </a:cxn>
                <a:cxn ang="0">
                  <a:pos x="105898" y="0"/>
                </a:cxn>
                <a:cxn ang="0">
                  <a:pos x="142928" y="632"/>
                </a:cxn>
                <a:cxn ang="0">
                  <a:pos x="180217" y="2022"/>
                </a:cxn>
                <a:cxn ang="0">
                  <a:pos x="180217" y="3745"/>
                </a:cxn>
                <a:cxn ang="0">
                  <a:pos x="219694" y="5731"/>
                </a:cxn>
                <a:cxn ang="0">
                  <a:pos x="219694" y="7765"/>
                </a:cxn>
                <a:cxn ang="0">
                  <a:pos x="255960" y="9859"/>
                </a:cxn>
                <a:cxn ang="0">
                  <a:pos x="255960" y="11551"/>
                </a:cxn>
                <a:cxn ang="0">
                  <a:pos x="285855" y="12879"/>
                </a:cxn>
                <a:cxn ang="0">
                  <a:pos x="323171" y="13596"/>
                </a:cxn>
                <a:cxn ang="0">
                  <a:pos x="323171" y="13225"/>
                </a:cxn>
                <a:cxn ang="0">
                  <a:pos x="360210" y="12252"/>
                </a:cxn>
                <a:cxn ang="0">
                  <a:pos x="399138" y="10173"/>
                </a:cxn>
                <a:cxn ang="0">
                  <a:pos x="436177" y="6448"/>
                </a:cxn>
              </a:cxnLst>
              <a:rect l="txL" t="txT" r="txR" b="txB"/>
              <a:pathLst>
                <a:path w="58" h="192">
                  <a:moveTo>
                    <a:pt x="0" y="91"/>
                  </a:moveTo>
                  <a:lnTo>
                    <a:pt x="5" y="43"/>
                  </a:lnTo>
                  <a:lnTo>
                    <a:pt x="10" y="14"/>
                  </a:lnTo>
                  <a:lnTo>
                    <a:pt x="14" y="0"/>
                  </a:lnTo>
                  <a:lnTo>
                    <a:pt x="19" y="9"/>
                  </a:lnTo>
                  <a:lnTo>
                    <a:pt x="24" y="29"/>
                  </a:lnTo>
                  <a:lnTo>
                    <a:pt x="24" y="53"/>
                  </a:lnTo>
                  <a:lnTo>
                    <a:pt x="29" y="81"/>
                  </a:lnTo>
                  <a:lnTo>
                    <a:pt x="29" y="110"/>
                  </a:lnTo>
                  <a:lnTo>
                    <a:pt x="34" y="139"/>
                  </a:lnTo>
                  <a:lnTo>
                    <a:pt x="34" y="163"/>
                  </a:lnTo>
                  <a:lnTo>
                    <a:pt x="38" y="182"/>
                  </a:lnTo>
                  <a:lnTo>
                    <a:pt x="43" y="192"/>
                  </a:lnTo>
                  <a:lnTo>
                    <a:pt x="43" y="187"/>
                  </a:lnTo>
                  <a:lnTo>
                    <a:pt x="48" y="173"/>
                  </a:lnTo>
                  <a:lnTo>
                    <a:pt x="53" y="144"/>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51" name="Line 48"/>
            <p:cNvSpPr/>
            <p:nvPr/>
          </p:nvSpPr>
          <p:spPr>
            <a:xfrm flipH="1">
              <a:off x="643" y="1582"/>
              <a:ext cx="3924" cy="2"/>
            </a:xfrm>
            <a:prstGeom prst="line">
              <a:avLst/>
            </a:prstGeom>
            <a:ln w="7938" cap="flat" cmpd="sng">
              <a:solidFill>
                <a:srgbClr val="000000"/>
              </a:solidFill>
              <a:prstDash val="solid"/>
              <a:headEnd type="none" w="med" len="med"/>
              <a:tailEnd type="none" w="med" len="med"/>
            </a:ln>
          </p:spPr>
        </p:sp>
        <p:sp>
          <p:nvSpPr>
            <p:cNvPr id="107552" name="Freeform 49"/>
            <p:cNvSpPr/>
            <p:nvPr/>
          </p:nvSpPr>
          <p:spPr>
            <a:xfrm>
              <a:off x="4526" y="1566"/>
              <a:ext cx="175" cy="32"/>
            </a:xfrm>
            <a:custGeom>
              <a:avLst/>
              <a:gdLst>
                <a:gd name="txL" fmla="*/ 0 w 58"/>
                <a:gd name="txT" fmla="*/ 0 h 19"/>
                <a:gd name="txR" fmla="*/ 58 w 58"/>
                <a:gd name="txB" fmla="*/ 19 h 19"/>
              </a:gdLst>
              <a:ahLst/>
              <a:cxnLst>
                <a:cxn ang="0">
                  <a:pos x="0" y="0"/>
                </a:cxn>
                <a:cxn ang="0">
                  <a:pos x="68778" y="573"/>
                </a:cxn>
                <a:cxn ang="0">
                  <a:pos x="0" y="1235"/>
                </a:cxn>
                <a:cxn ang="0">
                  <a:pos x="398315" y="573"/>
                </a:cxn>
                <a:cxn ang="0">
                  <a:pos x="0" y="0"/>
                </a:cxn>
              </a:cxnLst>
              <a:rect l="txL" t="txT" r="txR" b="txB"/>
              <a:pathLst>
                <a:path w="58" h="19">
                  <a:moveTo>
                    <a:pt x="0" y="0"/>
                  </a:moveTo>
                  <a:lnTo>
                    <a:pt x="10" y="9"/>
                  </a:lnTo>
                  <a:lnTo>
                    <a:pt x="0" y="19"/>
                  </a:lnTo>
                  <a:lnTo>
                    <a:pt x="58" y="9"/>
                  </a:lnTo>
                  <a:lnTo>
                    <a:pt x="0" y="0"/>
                  </a:lnTo>
                  <a:close/>
                </a:path>
              </a:pathLst>
            </a:custGeom>
            <a:solidFill>
              <a:srgbClr val="000000"/>
            </a:solidFill>
            <a:ln w="793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53" name="Rectangle 50"/>
            <p:cNvSpPr/>
            <p:nvPr/>
          </p:nvSpPr>
          <p:spPr>
            <a:xfrm>
              <a:off x="4786" y="1517"/>
              <a:ext cx="162"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t</a:t>
              </a:r>
              <a:endParaRPr lang="en-US" altLang="zh-CN" b="1" i="1" dirty="0">
                <a:solidFill>
                  <a:srgbClr val="000000"/>
                </a:solidFill>
                <a:latin typeface="Comic Sans MS" panose="030F0702030302020204" pitchFamily="66" charset="0"/>
              </a:endParaRPr>
            </a:p>
          </p:txBody>
        </p:sp>
        <p:sp>
          <p:nvSpPr>
            <p:cNvPr id="107554" name="Freeform 53"/>
            <p:cNvSpPr/>
            <p:nvPr/>
          </p:nvSpPr>
          <p:spPr>
            <a:xfrm>
              <a:off x="919" y="1418"/>
              <a:ext cx="479" cy="327"/>
            </a:xfrm>
            <a:custGeom>
              <a:avLst/>
              <a:gdLst>
                <a:gd name="txL" fmla="*/ 0 w 158"/>
                <a:gd name="txT" fmla="*/ 0 h 192"/>
                <a:gd name="txR" fmla="*/ 158 w 158"/>
                <a:gd name="txB" fmla="*/ 192 h 192"/>
              </a:gdLst>
              <a:ahLst/>
              <a:cxnLst>
                <a:cxn ang="0">
                  <a:pos x="0" y="6807"/>
                </a:cxn>
                <a:cxn ang="0">
                  <a:pos x="98580" y="3408"/>
                </a:cxn>
                <a:cxn ang="0">
                  <a:pos x="171558" y="1424"/>
                </a:cxn>
                <a:cxn ang="0">
                  <a:pos x="242271" y="371"/>
                </a:cxn>
                <a:cxn ang="0">
                  <a:pos x="305799" y="0"/>
                </a:cxn>
                <a:cxn ang="0">
                  <a:pos x="378774" y="1076"/>
                </a:cxn>
                <a:cxn ang="0">
                  <a:pos x="442560" y="2425"/>
                </a:cxn>
                <a:cxn ang="0">
                  <a:pos x="477357" y="4130"/>
                </a:cxn>
                <a:cxn ang="0">
                  <a:pos x="548043" y="6150"/>
                </a:cxn>
                <a:cxn ang="0">
                  <a:pos x="586166" y="8230"/>
                </a:cxn>
                <a:cxn ang="0">
                  <a:pos x="649666" y="10173"/>
                </a:cxn>
                <a:cxn ang="0">
                  <a:pos x="684830" y="11881"/>
                </a:cxn>
                <a:cxn ang="0">
                  <a:pos x="755434" y="12957"/>
                </a:cxn>
                <a:cxn ang="0">
                  <a:pos x="821252" y="13596"/>
                </a:cxn>
                <a:cxn ang="0">
                  <a:pos x="891937" y="13596"/>
                </a:cxn>
                <a:cxn ang="0">
                  <a:pos x="955714" y="12598"/>
                </a:cxn>
                <a:cxn ang="0">
                  <a:pos x="1028689" y="10173"/>
                </a:cxn>
                <a:cxn ang="0">
                  <a:pos x="1127269" y="6807"/>
                </a:cxn>
              </a:cxnLst>
              <a:rect l="txL" t="txT" r="txR" b="txB"/>
              <a:pathLst>
                <a:path w="158" h="192">
                  <a:moveTo>
                    <a:pt x="0" y="96"/>
                  </a:moveTo>
                  <a:lnTo>
                    <a:pt x="14" y="48"/>
                  </a:lnTo>
                  <a:lnTo>
                    <a:pt x="24" y="20"/>
                  </a:lnTo>
                  <a:lnTo>
                    <a:pt x="34" y="5"/>
                  </a:lnTo>
                  <a:lnTo>
                    <a:pt x="43" y="0"/>
                  </a:lnTo>
                  <a:lnTo>
                    <a:pt x="53" y="15"/>
                  </a:lnTo>
                  <a:lnTo>
                    <a:pt x="62" y="34"/>
                  </a:lnTo>
                  <a:lnTo>
                    <a:pt x="67" y="58"/>
                  </a:lnTo>
                  <a:lnTo>
                    <a:pt x="77" y="87"/>
                  </a:lnTo>
                  <a:lnTo>
                    <a:pt x="82" y="116"/>
                  </a:lnTo>
                  <a:lnTo>
                    <a:pt x="91" y="144"/>
                  </a:lnTo>
                  <a:lnTo>
                    <a:pt x="96" y="168"/>
                  </a:lnTo>
                  <a:lnTo>
                    <a:pt x="106" y="183"/>
                  </a:lnTo>
                  <a:lnTo>
                    <a:pt x="115" y="192"/>
                  </a:lnTo>
                  <a:lnTo>
                    <a:pt x="125" y="192"/>
                  </a:lnTo>
                  <a:lnTo>
                    <a:pt x="134" y="178"/>
                  </a:lnTo>
                  <a:lnTo>
                    <a:pt x="144" y="144"/>
                  </a:lnTo>
                  <a:lnTo>
                    <a:pt x="158" y="96"/>
                  </a:lnTo>
                </a:path>
              </a:pathLst>
            </a:custGeom>
            <a:noFill/>
            <a:ln w="30226"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55" name="Freeform 54"/>
            <p:cNvSpPr/>
            <p:nvPr/>
          </p:nvSpPr>
          <p:spPr>
            <a:xfrm>
              <a:off x="1880" y="1418"/>
              <a:ext cx="478" cy="327"/>
            </a:xfrm>
            <a:custGeom>
              <a:avLst/>
              <a:gdLst>
                <a:gd name="txL" fmla="*/ 0 w 158"/>
                <a:gd name="txT" fmla="*/ 0 h 192"/>
                <a:gd name="txR" fmla="*/ 158 w 158"/>
                <a:gd name="txB" fmla="*/ 192 h 192"/>
              </a:gdLst>
              <a:ahLst/>
              <a:cxnLst>
                <a:cxn ang="0">
                  <a:pos x="0" y="6807"/>
                </a:cxn>
                <a:cxn ang="0">
                  <a:pos x="97327" y="3408"/>
                </a:cxn>
                <a:cxn ang="0">
                  <a:pos x="169542" y="1424"/>
                </a:cxn>
                <a:cxn ang="0">
                  <a:pos x="266896" y="371"/>
                </a:cxn>
                <a:cxn ang="0">
                  <a:pos x="336594" y="0"/>
                </a:cxn>
                <a:cxn ang="0">
                  <a:pos x="371007" y="1076"/>
                </a:cxn>
                <a:cxn ang="0">
                  <a:pos x="436193" y="2425"/>
                </a:cxn>
                <a:cxn ang="0">
                  <a:pos x="470860" y="4130"/>
                </a:cxn>
                <a:cxn ang="0">
                  <a:pos x="540548" y="6150"/>
                </a:cxn>
                <a:cxn ang="0">
                  <a:pos x="574998" y="8230"/>
                </a:cxn>
                <a:cxn ang="0">
                  <a:pos x="637903" y="10173"/>
                </a:cxn>
                <a:cxn ang="0">
                  <a:pos x="672328" y="11881"/>
                </a:cxn>
                <a:cxn ang="0">
                  <a:pos x="744539" y="12957"/>
                </a:cxn>
                <a:cxn ang="0">
                  <a:pos x="807445" y="13596"/>
                </a:cxn>
                <a:cxn ang="0">
                  <a:pos x="877142" y="13596"/>
                </a:cxn>
                <a:cxn ang="0">
                  <a:pos x="939225" y="12598"/>
                </a:cxn>
                <a:cxn ang="0">
                  <a:pos x="1045852" y="10173"/>
                </a:cxn>
                <a:cxn ang="0">
                  <a:pos x="1108766" y="6807"/>
                </a:cxn>
              </a:cxnLst>
              <a:rect l="txL" t="txT" r="txR" b="txB"/>
              <a:pathLst>
                <a:path w="158" h="192">
                  <a:moveTo>
                    <a:pt x="0" y="96"/>
                  </a:moveTo>
                  <a:lnTo>
                    <a:pt x="14" y="48"/>
                  </a:lnTo>
                  <a:lnTo>
                    <a:pt x="24" y="20"/>
                  </a:lnTo>
                  <a:lnTo>
                    <a:pt x="38" y="5"/>
                  </a:lnTo>
                  <a:lnTo>
                    <a:pt x="48" y="0"/>
                  </a:lnTo>
                  <a:lnTo>
                    <a:pt x="53" y="15"/>
                  </a:lnTo>
                  <a:lnTo>
                    <a:pt x="62" y="34"/>
                  </a:lnTo>
                  <a:lnTo>
                    <a:pt x="67" y="58"/>
                  </a:lnTo>
                  <a:lnTo>
                    <a:pt x="77" y="87"/>
                  </a:lnTo>
                  <a:lnTo>
                    <a:pt x="82" y="116"/>
                  </a:lnTo>
                  <a:lnTo>
                    <a:pt x="91" y="144"/>
                  </a:lnTo>
                  <a:lnTo>
                    <a:pt x="96" y="168"/>
                  </a:lnTo>
                  <a:lnTo>
                    <a:pt x="106" y="183"/>
                  </a:lnTo>
                  <a:lnTo>
                    <a:pt x="115" y="192"/>
                  </a:lnTo>
                  <a:lnTo>
                    <a:pt x="125" y="192"/>
                  </a:lnTo>
                  <a:lnTo>
                    <a:pt x="134" y="178"/>
                  </a:lnTo>
                  <a:lnTo>
                    <a:pt x="149" y="144"/>
                  </a:lnTo>
                  <a:lnTo>
                    <a:pt x="158" y="96"/>
                  </a:lnTo>
                </a:path>
              </a:pathLst>
            </a:custGeom>
            <a:noFill/>
            <a:ln w="30226"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56" name="Freeform 55"/>
            <p:cNvSpPr/>
            <p:nvPr/>
          </p:nvSpPr>
          <p:spPr>
            <a:xfrm>
              <a:off x="1398" y="1418"/>
              <a:ext cx="482" cy="327"/>
            </a:xfrm>
            <a:custGeom>
              <a:avLst/>
              <a:gdLst>
                <a:gd name="txL" fmla="*/ 0 w 159"/>
                <a:gd name="txT" fmla="*/ 0 h 192"/>
                <a:gd name="txR" fmla="*/ 159 w 159"/>
                <a:gd name="txB" fmla="*/ 192 h 192"/>
              </a:gdLst>
              <a:ahLst/>
              <a:cxnLst>
                <a:cxn ang="0">
                  <a:pos x="0" y="6807"/>
                </a:cxn>
                <a:cxn ang="0">
                  <a:pos x="105470" y="3408"/>
                </a:cxn>
                <a:cxn ang="0">
                  <a:pos x="171525" y="1424"/>
                </a:cxn>
                <a:cxn ang="0">
                  <a:pos x="277747" y="371"/>
                </a:cxn>
                <a:cxn ang="0">
                  <a:pos x="312788" y="0"/>
                </a:cxn>
                <a:cxn ang="0">
                  <a:pos x="378670" y="1076"/>
                </a:cxn>
                <a:cxn ang="0">
                  <a:pos x="449263" y="2425"/>
                </a:cxn>
                <a:cxn ang="0">
                  <a:pos x="484313" y="4130"/>
                </a:cxn>
                <a:cxn ang="0">
                  <a:pos x="547825" y="6150"/>
                </a:cxn>
                <a:cxn ang="0">
                  <a:pos x="585988" y="8230"/>
                </a:cxn>
                <a:cxn ang="0">
                  <a:pos x="656693" y="10173"/>
                </a:cxn>
                <a:cxn ang="0">
                  <a:pos x="684558" y="11881"/>
                </a:cxn>
                <a:cxn ang="0">
                  <a:pos x="755233" y="12957"/>
                </a:cxn>
                <a:cxn ang="0">
                  <a:pos x="828191" y="13596"/>
                </a:cxn>
                <a:cxn ang="0">
                  <a:pos x="891709" y="13596"/>
                </a:cxn>
                <a:cxn ang="0">
                  <a:pos x="962296" y="12598"/>
                </a:cxn>
                <a:cxn ang="0">
                  <a:pos x="1028352" y="10173"/>
                </a:cxn>
                <a:cxn ang="0">
                  <a:pos x="1133822" y="6807"/>
                </a:cxn>
              </a:cxnLst>
              <a:rect l="txL" t="txT" r="txR" b="txB"/>
              <a:pathLst>
                <a:path w="159" h="192">
                  <a:moveTo>
                    <a:pt x="0" y="96"/>
                  </a:moveTo>
                  <a:lnTo>
                    <a:pt x="15" y="48"/>
                  </a:lnTo>
                  <a:lnTo>
                    <a:pt x="24" y="20"/>
                  </a:lnTo>
                  <a:lnTo>
                    <a:pt x="39" y="5"/>
                  </a:lnTo>
                  <a:lnTo>
                    <a:pt x="44" y="0"/>
                  </a:lnTo>
                  <a:lnTo>
                    <a:pt x="53" y="15"/>
                  </a:lnTo>
                  <a:lnTo>
                    <a:pt x="63" y="34"/>
                  </a:lnTo>
                  <a:lnTo>
                    <a:pt x="68" y="58"/>
                  </a:lnTo>
                  <a:lnTo>
                    <a:pt x="77" y="87"/>
                  </a:lnTo>
                  <a:lnTo>
                    <a:pt x="82" y="116"/>
                  </a:lnTo>
                  <a:lnTo>
                    <a:pt x="92" y="144"/>
                  </a:lnTo>
                  <a:lnTo>
                    <a:pt x="96" y="168"/>
                  </a:lnTo>
                  <a:lnTo>
                    <a:pt x="106" y="183"/>
                  </a:lnTo>
                  <a:lnTo>
                    <a:pt x="116" y="192"/>
                  </a:lnTo>
                  <a:lnTo>
                    <a:pt x="125" y="192"/>
                  </a:lnTo>
                  <a:lnTo>
                    <a:pt x="135" y="178"/>
                  </a:lnTo>
                  <a:lnTo>
                    <a:pt x="144" y="144"/>
                  </a:lnTo>
                  <a:lnTo>
                    <a:pt x="159" y="96"/>
                  </a:lnTo>
                </a:path>
              </a:pathLst>
            </a:custGeom>
            <a:noFill/>
            <a:ln w="30226"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57" name="Freeform 56"/>
            <p:cNvSpPr/>
            <p:nvPr/>
          </p:nvSpPr>
          <p:spPr>
            <a:xfrm>
              <a:off x="2358" y="1418"/>
              <a:ext cx="481" cy="327"/>
            </a:xfrm>
            <a:custGeom>
              <a:avLst/>
              <a:gdLst>
                <a:gd name="txL" fmla="*/ 0 w 159"/>
                <a:gd name="txT" fmla="*/ 0 h 192"/>
                <a:gd name="txR" fmla="*/ 159 w 159"/>
                <a:gd name="txB" fmla="*/ 192 h 192"/>
              </a:gdLst>
              <a:ahLst/>
              <a:cxnLst>
                <a:cxn ang="0">
                  <a:pos x="0" y="6807"/>
                </a:cxn>
                <a:cxn ang="0">
                  <a:pos x="104099" y="3408"/>
                </a:cxn>
                <a:cxn ang="0">
                  <a:pos x="169515" y="1424"/>
                </a:cxn>
                <a:cxn ang="0">
                  <a:pos x="273613" y="371"/>
                </a:cxn>
                <a:cxn ang="0">
                  <a:pos x="336431" y="0"/>
                </a:cxn>
                <a:cxn ang="0">
                  <a:pos x="370924" y="1076"/>
                </a:cxn>
                <a:cxn ang="0">
                  <a:pos x="443128" y="2425"/>
                </a:cxn>
                <a:cxn ang="0">
                  <a:pos x="505195" y="4130"/>
                </a:cxn>
                <a:cxn ang="0">
                  <a:pos x="540438" y="6150"/>
                </a:cxn>
                <a:cxn ang="0">
                  <a:pos x="610117" y="8230"/>
                </a:cxn>
                <a:cxn ang="0">
                  <a:pos x="644564" y="10173"/>
                </a:cxn>
                <a:cxn ang="0">
                  <a:pos x="709623" y="11881"/>
                </a:cxn>
                <a:cxn ang="0">
                  <a:pos x="744143" y="12957"/>
                </a:cxn>
                <a:cxn ang="0">
                  <a:pos x="814079" y="13596"/>
                </a:cxn>
                <a:cxn ang="0">
                  <a:pos x="876866" y="13596"/>
                </a:cxn>
                <a:cxn ang="0">
                  <a:pos x="945797" y="12598"/>
                </a:cxn>
                <a:cxn ang="0">
                  <a:pos x="1045385" y="10173"/>
                </a:cxn>
                <a:cxn ang="0">
                  <a:pos x="1115312" y="6807"/>
                </a:cxn>
              </a:cxnLst>
              <a:rect l="txL" t="txT" r="txR" b="txB"/>
              <a:pathLst>
                <a:path w="159" h="192">
                  <a:moveTo>
                    <a:pt x="0" y="96"/>
                  </a:moveTo>
                  <a:lnTo>
                    <a:pt x="15" y="48"/>
                  </a:lnTo>
                  <a:lnTo>
                    <a:pt x="24" y="20"/>
                  </a:lnTo>
                  <a:lnTo>
                    <a:pt x="39" y="5"/>
                  </a:lnTo>
                  <a:lnTo>
                    <a:pt x="48" y="0"/>
                  </a:lnTo>
                  <a:lnTo>
                    <a:pt x="53" y="15"/>
                  </a:lnTo>
                  <a:lnTo>
                    <a:pt x="63" y="34"/>
                  </a:lnTo>
                  <a:lnTo>
                    <a:pt x="72" y="58"/>
                  </a:lnTo>
                  <a:lnTo>
                    <a:pt x="77" y="87"/>
                  </a:lnTo>
                  <a:lnTo>
                    <a:pt x="87" y="116"/>
                  </a:lnTo>
                  <a:lnTo>
                    <a:pt x="92" y="144"/>
                  </a:lnTo>
                  <a:lnTo>
                    <a:pt x="101" y="168"/>
                  </a:lnTo>
                  <a:lnTo>
                    <a:pt x="106" y="183"/>
                  </a:lnTo>
                  <a:lnTo>
                    <a:pt x="116" y="192"/>
                  </a:lnTo>
                  <a:lnTo>
                    <a:pt x="125" y="192"/>
                  </a:lnTo>
                  <a:lnTo>
                    <a:pt x="135" y="178"/>
                  </a:lnTo>
                  <a:lnTo>
                    <a:pt x="149" y="144"/>
                  </a:lnTo>
                  <a:lnTo>
                    <a:pt x="159" y="96"/>
                  </a:lnTo>
                </a:path>
              </a:pathLst>
            </a:custGeom>
            <a:noFill/>
            <a:ln w="30226"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58" name="Freeform 57"/>
            <p:cNvSpPr/>
            <p:nvPr/>
          </p:nvSpPr>
          <p:spPr>
            <a:xfrm>
              <a:off x="2839" y="1418"/>
              <a:ext cx="478" cy="327"/>
            </a:xfrm>
            <a:custGeom>
              <a:avLst/>
              <a:gdLst>
                <a:gd name="txL" fmla="*/ 0 w 158"/>
                <a:gd name="txT" fmla="*/ 0 h 192"/>
                <a:gd name="txR" fmla="*/ 158 w 158"/>
                <a:gd name="txB" fmla="*/ 192 h 192"/>
              </a:gdLst>
              <a:ahLst/>
              <a:cxnLst>
                <a:cxn ang="0">
                  <a:pos x="0" y="6807"/>
                </a:cxn>
                <a:cxn ang="0">
                  <a:pos x="97327" y="3408"/>
                </a:cxn>
                <a:cxn ang="0">
                  <a:pos x="203991" y="1424"/>
                </a:cxn>
                <a:cxn ang="0">
                  <a:pos x="266896" y="371"/>
                </a:cxn>
                <a:cxn ang="0">
                  <a:pos x="336594" y="0"/>
                </a:cxn>
                <a:cxn ang="0">
                  <a:pos x="371007" y="1076"/>
                </a:cxn>
                <a:cxn ang="0">
                  <a:pos x="436193" y="2425"/>
                </a:cxn>
                <a:cxn ang="0">
                  <a:pos x="506135" y="4130"/>
                </a:cxn>
                <a:cxn ang="0">
                  <a:pos x="540548" y="6150"/>
                </a:cxn>
                <a:cxn ang="0">
                  <a:pos x="603381" y="8230"/>
                </a:cxn>
                <a:cxn ang="0">
                  <a:pos x="637903" y="10173"/>
                </a:cxn>
                <a:cxn ang="0">
                  <a:pos x="709872" y="11881"/>
                </a:cxn>
                <a:cxn ang="0">
                  <a:pos x="737502" y="12957"/>
                </a:cxn>
                <a:cxn ang="0">
                  <a:pos x="807445" y="13596"/>
                </a:cxn>
                <a:cxn ang="0">
                  <a:pos x="877142" y="13596"/>
                </a:cxn>
                <a:cxn ang="0">
                  <a:pos x="939225" y="12598"/>
                </a:cxn>
                <a:cxn ang="0">
                  <a:pos x="1045852" y="10173"/>
                </a:cxn>
                <a:cxn ang="0">
                  <a:pos x="1108766" y="6807"/>
                </a:cxn>
              </a:cxnLst>
              <a:rect l="txL" t="txT" r="txR" b="txB"/>
              <a:pathLst>
                <a:path w="158" h="192">
                  <a:moveTo>
                    <a:pt x="0" y="96"/>
                  </a:moveTo>
                  <a:lnTo>
                    <a:pt x="14" y="48"/>
                  </a:lnTo>
                  <a:lnTo>
                    <a:pt x="29" y="20"/>
                  </a:lnTo>
                  <a:lnTo>
                    <a:pt x="38" y="5"/>
                  </a:lnTo>
                  <a:lnTo>
                    <a:pt x="48" y="0"/>
                  </a:lnTo>
                  <a:lnTo>
                    <a:pt x="53" y="15"/>
                  </a:lnTo>
                  <a:lnTo>
                    <a:pt x="62" y="34"/>
                  </a:lnTo>
                  <a:lnTo>
                    <a:pt x="72" y="58"/>
                  </a:lnTo>
                  <a:lnTo>
                    <a:pt x="77" y="87"/>
                  </a:lnTo>
                  <a:lnTo>
                    <a:pt x="86" y="116"/>
                  </a:lnTo>
                  <a:lnTo>
                    <a:pt x="91" y="144"/>
                  </a:lnTo>
                  <a:lnTo>
                    <a:pt x="101" y="168"/>
                  </a:lnTo>
                  <a:lnTo>
                    <a:pt x="105" y="183"/>
                  </a:lnTo>
                  <a:lnTo>
                    <a:pt x="115" y="192"/>
                  </a:lnTo>
                  <a:lnTo>
                    <a:pt x="125" y="192"/>
                  </a:lnTo>
                  <a:lnTo>
                    <a:pt x="134" y="178"/>
                  </a:lnTo>
                  <a:lnTo>
                    <a:pt x="149" y="144"/>
                  </a:lnTo>
                  <a:lnTo>
                    <a:pt x="158" y="96"/>
                  </a:lnTo>
                </a:path>
              </a:pathLst>
            </a:custGeom>
            <a:noFill/>
            <a:ln w="30226"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59" name="Freeform 58"/>
            <p:cNvSpPr/>
            <p:nvPr/>
          </p:nvSpPr>
          <p:spPr>
            <a:xfrm>
              <a:off x="3317" y="1418"/>
              <a:ext cx="498" cy="327"/>
            </a:xfrm>
            <a:custGeom>
              <a:avLst/>
              <a:gdLst>
                <a:gd name="txL" fmla="*/ 0 w 164"/>
                <a:gd name="txT" fmla="*/ 0 h 192"/>
                <a:gd name="txR" fmla="*/ 164 w 164"/>
                <a:gd name="txB" fmla="*/ 192 h 192"/>
              </a:gdLst>
              <a:ahLst/>
              <a:cxnLst>
                <a:cxn ang="0">
                  <a:pos x="0" y="6807"/>
                </a:cxn>
                <a:cxn ang="0">
                  <a:pos x="109754" y="3408"/>
                </a:cxn>
                <a:cxn ang="0">
                  <a:pos x="209415" y="1424"/>
                </a:cxn>
                <a:cxn ang="0">
                  <a:pos x="280675" y="371"/>
                </a:cxn>
                <a:cxn ang="0">
                  <a:pos x="347230" y="0"/>
                </a:cxn>
                <a:cxn ang="0">
                  <a:pos x="418736" y="1076"/>
                </a:cxn>
                <a:cxn ang="0">
                  <a:pos x="454635" y="2425"/>
                </a:cxn>
                <a:cxn ang="0">
                  <a:pos x="521272" y="4130"/>
                </a:cxn>
                <a:cxn ang="0">
                  <a:pos x="557420" y="6150"/>
                </a:cxn>
                <a:cxn ang="0">
                  <a:pos x="628676" y="8230"/>
                </a:cxn>
                <a:cxn ang="0">
                  <a:pos x="664050" y="10173"/>
                </a:cxn>
                <a:cxn ang="0">
                  <a:pos x="730687" y="11881"/>
                </a:cxn>
                <a:cxn ang="0">
                  <a:pos x="766835" y="12957"/>
                </a:cxn>
                <a:cxn ang="0">
                  <a:pos x="838092" y="13596"/>
                </a:cxn>
                <a:cxn ang="0">
                  <a:pos x="904647" y="13596"/>
                </a:cxn>
                <a:cxn ang="0">
                  <a:pos x="976156" y="12598"/>
                </a:cxn>
                <a:cxn ang="0">
                  <a:pos x="1076397" y="10173"/>
                </a:cxn>
                <a:cxn ang="0">
                  <a:pos x="1185322" y="6807"/>
                </a:cxn>
              </a:cxnLst>
              <a:rect l="txL" t="txT" r="txR" b="txB"/>
              <a:pathLst>
                <a:path w="164" h="192">
                  <a:moveTo>
                    <a:pt x="0" y="96"/>
                  </a:moveTo>
                  <a:lnTo>
                    <a:pt x="15" y="48"/>
                  </a:lnTo>
                  <a:lnTo>
                    <a:pt x="29" y="20"/>
                  </a:lnTo>
                  <a:lnTo>
                    <a:pt x="39" y="5"/>
                  </a:lnTo>
                  <a:lnTo>
                    <a:pt x="48" y="0"/>
                  </a:lnTo>
                  <a:lnTo>
                    <a:pt x="58" y="15"/>
                  </a:lnTo>
                  <a:lnTo>
                    <a:pt x="63" y="34"/>
                  </a:lnTo>
                  <a:lnTo>
                    <a:pt x="72" y="58"/>
                  </a:lnTo>
                  <a:lnTo>
                    <a:pt x="77" y="87"/>
                  </a:lnTo>
                  <a:lnTo>
                    <a:pt x="87" y="116"/>
                  </a:lnTo>
                  <a:lnTo>
                    <a:pt x="92" y="144"/>
                  </a:lnTo>
                  <a:lnTo>
                    <a:pt x="101" y="168"/>
                  </a:lnTo>
                  <a:lnTo>
                    <a:pt x="106" y="183"/>
                  </a:lnTo>
                  <a:lnTo>
                    <a:pt x="116" y="192"/>
                  </a:lnTo>
                  <a:lnTo>
                    <a:pt x="125" y="192"/>
                  </a:lnTo>
                  <a:lnTo>
                    <a:pt x="135" y="178"/>
                  </a:lnTo>
                  <a:lnTo>
                    <a:pt x="149" y="144"/>
                  </a:lnTo>
                  <a:lnTo>
                    <a:pt x="164" y="96"/>
                  </a:lnTo>
                </a:path>
              </a:pathLst>
            </a:custGeom>
            <a:noFill/>
            <a:ln w="30226"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60" name="Freeform 59"/>
            <p:cNvSpPr/>
            <p:nvPr/>
          </p:nvSpPr>
          <p:spPr>
            <a:xfrm>
              <a:off x="3815" y="1418"/>
              <a:ext cx="478" cy="327"/>
            </a:xfrm>
            <a:custGeom>
              <a:avLst/>
              <a:gdLst>
                <a:gd name="txL" fmla="*/ 0 w 158"/>
                <a:gd name="txT" fmla="*/ 0 h 192"/>
                <a:gd name="txR" fmla="*/ 158 w 158"/>
                <a:gd name="txB" fmla="*/ 192 h 192"/>
              </a:gdLst>
              <a:ahLst/>
              <a:cxnLst>
                <a:cxn ang="0">
                  <a:pos x="0" y="6807"/>
                </a:cxn>
                <a:cxn ang="0">
                  <a:pos x="62824" y="3408"/>
                </a:cxn>
                <a:cxn ang="0">
                  <a:pos x="169542" y="1424"/>
                </a:cxn>
                <a:cxn ang="0">
                  <a:pos x="232365" y="371"/>
                </a:cxn>
                <a:cxn ang="0">
                  <a:pos x="301309" y="0"/>
                </a:cxn>
                <a:cxn ang="0">
                  <a:pos x="364142" y="1076"/>
                </a:cxn>
                <a:cxn ang="0">
                  <a:pos x="398640" y="2425"/>
                </a:cxn>
                <a:cxn ang="0">
                  <a:pos x="470860" y="4130"/>
                </a:cxn>
                <a:cxn ang="0">
                  <a:pos x="506135" y="6150"/>
                </a:cxn>
                <a:cxn ang="0">
                  <a:pos x="568218" y="8230"/>
                </a:cxn>
                <a:cxn ang="0">
                  <a:pos x="603381" y="10173"/>
                </a:cxn>
                <a:cxn ang="0">
                  <a:pos x="672328" y="11881"/>
                </a:cxn>
                <a:cxn ang="0">
                  <a:pos x="702978" y="12957"/>
                </a:cxn>
                <a:cxn ang="0">
                  <a:pos x="771925" y="13596"/>
                </a:cxn>
                <a:cxn ang="0">
                  <a:pos x="841870" y="13596"/>
                </a:cxn>
                <a:cxn ang="0">
                  <a:pos x="904691" y="12598"/>
                </a:cxn>
                <a:cxn ang="0">
                  <a:pos x="1011191" y="10173"/>
                </a:cxn>
                <a:cxn ang="0">
                  <a:pos x="1108766" y="6807"/>
                </a:cxn>
              </a:cxnLst>
              <a:rect l="txL" t="txT" r="txR" b="txB"/>
              <a:pathLst>
                <a:path w="158" h="192">
                  <a:moveTo>
                    <a:pt x="0" y="96"/>
                  </a:moveTo>
                  <a:lnTo>
                    <a:pt x="9" y="48"/>
                  </a:lnTo>
                  <a:lnTo>
                    <a:pt x="24" y="20"/>
                  </a:lnTo>
                  <a:lnTo>
                    <a:pt x="33" y="5"/>
                  </a:lnTo>
                  <a:lnTo>
                    <a:pt x="43" y="0"/>
                  </a:lnTo>
                  <a:lnTo>
                    <a:pt x="52" y="15"/>
                  </a:lnTo>
                  <a:lnTo>
                    <a:pt x="57" y="34"/>
                  </a:lnTo>
                  <a:lnTo>
                    <a:pt x="67" y="58"/>
                  </a:lnTo>
                  <a:lnTo>
                    <a:pt x="72" y="87"/>
                  </a:lnTo>
                  <a:lnTo>
                    <a:pt x="81" y="116"/>
                  </a:lnTo>
                  <a:lnTo>
                    <a:pt x="86" y="144"/>
                  </a:lnTo>
                  <a:lnTo>
                    <a:pt x="96" y="168"/>
                  </a:lnTo>
                  <a:lnTo>
                    <a:pt x="100" y="183"/>
                  </a:lnTo>
                  <a:lnTo>
                    <a:pt x="110" y="192"/>
                  </a:lnTo>
                  <a:lnTo>
                    <a:pt x="120" y="192"/>
                  </a:lnTo>
                  <a:lnTo>
                    <a:pt x="129" y="178"/>
                  </a:lnTo>
                  <a:lnTo>
                    <a:pt x="144" y="144"/>
                  </a:lnTo>
                  <a:lnTo>
                    <a:pt x="158" y="96"/>
                  </a:lnTo>
                </a:path>
              </a:pathLst>
            </a:custGeom>
            <a:noFill/>
            <a:ln w="30226"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61" name="Rectangle 60"/>
            <p:cNvSpPr/>
            <p:nvPr/>
          </p:nvSpPr>
          <p:spPr>
            <a:xfrm>
              <a:off x="193" y="1952"/>
              <a:ext cx="173"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e</a:t>
              </a:r>
              <a:endParaRPr lang="en-US" altLang="zh-CN" b="1" i="1" dirty="0">
                <a:solidFill>
                  <a:srgbClr val="000000"/>
                </a:solidFill>
                <a:latin typeface="Comic Sans MS" panose="030F0702030302020204" pitchFamily="66" charset="0"/>
              </a:endParaRPr>
            </a:p>
          </p:txBody>
        </p:sp>
        <p:sp>
          <p:nvSpPr>
            <p:cNvPr id="107562" name="Line 61"/>
            <p:cNvSpPr/>
            <p:nvPr/>
          </p:nvSpPr>
          <p:spPr>
            <a:xfrm flipH="1">
              <a:off x="643" y="2040"/>
              <a:ext cx="3985" cy="1"/>
            </a:xfrm>
            <a:prstGeom prst="line">
              <a:avLst/>
            </a:prstGeom>
            <a:ln w="7938" cap="flat" cmpd="sng">
              <a:solidFill>
                <a:srgbClr val="000000"/>
              </a:solidFill>
              <a:prstDash val="solid"/>
              <a:headEnd type="none" w="med" len="med"/>
              <a:tailEnd type="none" w="med" len="med"/>
            </a:ln>
          </p:spPr>
        </p:sp>
        <p:sp>
          <p:nvSpPr>
            <p:cNvPr id="107563" name="Freeform 62"/>
            <p:cNvSpPr/>
            <p:nvPr/>
          </p:nvSpPr>
          <p:spPr>
            <a:xfrm>
              <a:off x="4526" y="2024"/>
              <a:ext cx="175" cy="42"/>
            </a:xfrm>
            <a:custGeom>
              <a:avLst/>
              <a:gdLst>
                <a:gd name="txL" fmla="*/ 0 w 58"/>
                <a:gd name="txT" fmla="*/ 0 h 24"/>
                <a:gd name="txR" fmla="*/ 58 w 58"/>
                <a:gd name="txB" fmla="*/ 24 h 24"/>
              </a:gdLst>
              <a:ahLst/>
              <a:cxnLst>
                <a:cxn ang="0">
                  <a:pos x="0" y="0"/>
                </a:cxn>
                <a:cxn ang="0">
                  <a:pos x="68778" y="808"/>
                </a:cxn>
                <a:cxn ang="0">
                  <a:pos x="0" y="2139"/>
                </a:cxn>
                <a:cxn ang="0">
                  <a:pos x="398315" y="808"/>
                </a:cxn>
                <a:cxn ang="0">
                  <a:pos x="0" y="0"/>
                </a:cxn>
              </a:cxnLst>
              <a:rect l="txL" t="txT" r="txR" b="txB"/>
              <a:pathLst>
                <a:path w="58" h="24">
                  <a:moveTo>
                    <a:pt x="0" y="0"/>
                  </a:moveTo>
                  <a:lnTo>
                    <a:pt x="10" y="9"/>
                  </a:lnTo>
                  <a:lnTo>
                    <a:pt x="0" y="24"/>
                  </a:lnTo>
                  <a:lnTo>
                    <a:pt x="58" y="9"/>
                  </a:lnTo>
                  <a:lnTo>
                    <a:pt x="0" y="0"/>
                  </a:lnTo>
                  <a:close/>
                </a:path>
              </a:pathLst>
            </a:custGeom>
            <a:solidFill>
              <a:srgbClr val="000000"/>
            </a:solidFill>
            <a:ln w="793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64" name="Rectangle 63"/>
            <p:cNvSpPr/>
            <p:nvPr/>
          </p:nvSpPr>
          <p:spPr>
            <a:xfrm>
              <a:off x="4786" y="1974"/>
              <a:ext cx="162"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t</a:t>
              </a:r>
              <a:endParaRPr lang="en-US" altLang="zh-CN" b="1" i="1" dirty="0">
                <a:solidFill>
                  <a:srgbClr val="000000"/>
                </a:solidFill>
                <a:latin typeface="Comic Sans MS" panose="030F0702030302020204" pitchFamily="66" charset="0"/>
              </a:endParaRPr>
            </a:p>
          </p:txBody>
        </p:sp>
        <p:sp>
          <p:nvSpPr>
            <p:cNvPr id="107565" name="Line 64"/>
            <p:cNvSpPr/>
            <p:nvPr/>
          </p:nvSpPr>
          <p:spPr>
            <a:xfrm flipH="1">
              <a:off x="571" y="2506"/>
              <a:ext cx="3996" cy="2"/>
            </a:xfrm>
            <a:prstGeom prst="line">
              <a:avLst/>
            </a:prstGeom>
            <a:ln w="7938" cap="flat" cmpd="sng">
              <a:solidFill>
                <a:srgbClr val="000000"/>
              </a:solidFill>
              <a:prstDash val="solid"/>
              <a:headEnd type="none" w="med" len="med"/>
              <a:tailEnd type="none" w="med" len="med"/>
            </a:ln>
          </p:spPr>
        </p:sp>
        <p:sp>
          <p:nvSpPr>
            <p:cNvPr id="107566" name="Freeform 65"/>
            <p:cNvSpPr/>
            <p:nvPr/>
          </p:nvSpPr>
          <p:spPr>
            <a:xfrm>
              <a:off x="4526" y="2489"/>
              <a:ext cx="175" cy="33"/>
            </a:xfrm>
            <a:custGeom>
              <a:avLst/>
              <a:gdLst>
                <a:gd name="txL" fmla="*/ 0 w 58"/>
                <a:gd name="txT" fmla="*/ 0 h 19"/>
                <a:gd name="txR" fmla="*/ 58 w 58"/>
                <a:gd name="txB" fmla="*/ 19 h 19"/>
              </a:gdLst>
              <a:ahLst/>
              <a:cxnLst>
                <a:cxn ang="0">
                  <a:pos x="0" y="0"/>
                </a:cxn>
                <a:cxn ang="0">
                  <a:pos x="68778" y="818"/>
                </a:cxn>
                <a:cxn ang="0">
                  <a:pos x="0" y="1565"/>
                </a:cxn>
                <a:cxn ang="0">
                  <a:pos x="398315" y="818"/>
                </a:cxn>
                <a:cxn ang="0">
                  <a:pos x="0" y="0"/>
                </a:cxn>
              </a:cxnLst>
              <a:rect l="txL" t="txT" r="txR" b="txB"/>
              <a:pathLst>
                <a:path w="58" h="19">
                  <a:moveTo>
                    <a:pt x="0" y="0"/>
                  </a:moveTo>
                  <a:lnTo>
                    <a:pt x="10" y="10"/>
                  </a:lnTo>
                  <a:lnTo>
                    <a:pt x="0" y="19"/>
                  </a:lnTo>
                  <a:lnTo>
                    <a:pt x="58" y="10"/>
                  </a:lnTo>
                  <a:lnTo>
                    <a:pt x="0" y="0"/>
                  </a:lnTo>
                  <a:close/>
                </a:path>
              </a:pathLst>
            </a:custGeom>
            <a:solidFill>
              <a:srgbClr val="000000"/>
            </a:solidFill>
            <a:ln w="793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67" name="Rectangle 66"/>
            <p:cNvSpPr/>
            <p:nvPr/>
          </p:nvSpPr>
          <p:spPr>
            <a:xfrm>
              <a:off x="4786" y="2440"/>
              <a:ext cx="162"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t</a:t>
              </a:r>
              <a:endParaRPr lang="en-US" altLang="zh-CN" b="1" i="1" dirty="0">
                <a:solidFill>
                  <a:srgbClr val="000000"/>
                </a:solidFill>
                <a:latin typeface="Comic Sans MS" panose="030F0702030302020204" pitchFamily="66" charset="0"/>
              </a:endParaRPr>
            </a:p>
          </p:txBody>
        </p:sp>
        <p:sp>
          <p:nvSpPr>
            <p:cNvPr id="107568" name="Rectangle 67"/>
            <p:cNvSpPr/>
            <p:nvPr/>
          </p:nvSpPr>
          <p:spPr>
            <a:xfrm>
              <a:off x="192" y="2359"/>
              <a:ext cx="166"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f</a:t>
              </a:r>
              <a:endParaRPr lang="en-US" altLang="zh-CN" b="1" i="1" dirty="0">
                <a:solidFill>
                  <a:srgbClr val="000000"/>
                </a:solidFill>
                <a:latin typeface="Comic Sans MS" panose="030F0702030302020204" pitchFamily="66" charset="0"/>
              </a:endParaRPr>
            </a:p>
          </p:txBody>
        </p:sp>
        <p:sp>
          <p:nvSpPr>
            <p:cNvPr id="107569" name="Rectangle 68"/>
            <p:cNvSpPr/>
            <p:nvPr/>
          </p:nvSpPr>
          <p:spPr>
            <a:xfrm>
              <a:off x="192" y="2812"/>
              <a:ext cx="169"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g</a:t>
              </a:r>
              <a:endParaRPr lang="en-US" altLang="zh-CN" b="1" i="1" dirty="0">
                <a:solidFill>
                  <a:srgbClr val="000000"/>
                </a:solidFill>
                <a:latin typeface="Comic Sans MS" panose="030F0702030302020204" pitchFamily="66" charset="0"/>
              </a:endParaRPr>
            </a:p>
          </p:txBody>
        </p:sp>
        <p:sp>
          <p:nvSpPr>
            <p:cNvPr id="107570" name="Line 69"/>
            <p:cNvSpPr/>
            <p:nvPr/>
          </p:nvSpPr>
          <p:spPr>
            <a:xfrm flipH="1">
              <a:off x="571" y="2971"/>
              <a:ext cx="4057" cy="1"/>
            </a:xfrm>
            <a:prstGeom prst="line">
              <a:avLst/>
            </a:prstGeom>
            <a:ln w="7938" cap="flat" cmpd="sng">
              <a:solidFill>
                <a:srgbClr val="000000"/>
              </a:solidFill>
              <a:prstDash val="solid"/>
              <a:headEnd type="none" w="med" len="med"/>
              <a:tailEnd type="none" w="med" len="med"/>
            </a:ln>
          </p:spPr>
        </p:sp>
        <p:sp>
          <p:nvSpPr>
            <p:cNvPr id="107571" name="Freeform 70"/>
            <p:cNvSpPr/>
            <p:nvPr/>
          </p:nvSpPr>
          <p:spPr>
            <a:xfrm>
              <a:off x="4526" y="2954"/>
              <a:ext cx="175" cy="34"/>
            </a:xfrm>
            <a:custGeom>
              <a:avLst/>
              <a:gdLst>
                <a:gd name="txL" fmla="*/ 0 w 58"/>
                <a:gd name="txT" fmla="*/ 0 h 20"/>
                <a:gd name="txR" fmla="*/ 58 w 58"/>
                <a:gd name="txB" fmla="*/ 20 h 20"/>
              </a:gdLst>
              <a:ahLst/>
              <a:cxnLst>
                <a:cxn ang="0">
                  <a:pos x="0" y="0"/>
                </a:cxn>
                <a:cxn ang="0">
                  <a:pos x="68778" y="694"/>
                </a:cxn>
                <a:cxn ang="0">
                  <a:pos x="0" y="1404"/>
                </a:cxn>
                <a:cxn ang="0">
                  <a:pos x="398315" y="694"/>
                </a:cxn>
                <a:cxn ang="0">
                  <a:pos x="0" y="0"/>
                </a:cxn>
              </a:cxnLst>
              <a:rect l="txL" t="txT" r="txR" b="txB"/>
              <a:pathLst>
                <a:path w="58" h="20">
                  <a:moveTo>
                    <a:pt x="0" y="0"/>
                  </a:moveTo>
                  <a:lnTo>
                    <a:pt x="10" y="10"/>
                  </a:lnTo>
                  <a:lnTo>
                    <a:pt x="0" y="20"/>
                  </a:lnTo>
                  <a:lnTo>
                    <a:pt x="58" y="10"/>
                  </a:lnTo>
                  <a:lnTo>
                    <a:pt x="0" y="0"/>
                  </a:lnTo>
                  <a:close/>
                </a:path>
              </a:pathLst>
            </a:custGeom>
            <a:solidFill>
              <a:srgbClr val="000000"/>
            </a:solidFill>
            <a:ln w="793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72" name="Rectangle 71"/>
            <p:cNvSpPr/>
            <p:nvPr/>
          </p:nvSpPr>
          <p:spPr>
            <a:xfrm>
              <a:off x="4786" y="2904"/>
              <a:ext cx="162"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t</a:t>
              </a:r>
              <a:endParaRPr lang="en-US" altLang="zh-CN" b="1" i="1" dirty="0">
                <a:solidFill>
                  <a:srgbClr val="000000"/>
                </a:solidFill>
                <a:latin typeface="Comic Sans MS" panose="030F0702030302020204" pitchFamily="66" charset="0"/>
              </a:endParaRPr>
            </a:p>
          </p:txBody>
        </p:sp>
        <p:sp>
          <p:nvSpPr>
            <p:cNvPr id="107573" name="Rectangle 72"/>
            <p:cNvSpPr/>
            <p:nvPr/>
          </p:nvSpPr>
          <p:spPr>
            <a:xfrm>
              <a:off x="453" y="2631"/>
              <a:ext cx="408" cy="372"/>
            </a:xfrm>
            <a:prstGeom prst="rect">
              <a:avLst/>
            </a:prstGeom>
            <a:noFill/>
            <a:ln w="9525">
              <a:noFill/>
            </a:ln>
          </p:spPr>
          <p:txBody>
            <a:bodyPr lIns="0" tIns="0" rIns="0" bIns="0">
              <a:spAutoFit/>
            </a:bodyPr>
            <a:p>
              <a:pPr algn="ctr">
                <a:buFont typeface="Arial" panose="020B0604020202020204" pitchFamily="34" charset="0"/>
                <a:buNone/>
              </a:pPr>
              <a:r>
                <a:rPr lang="en-US" altLang="zh-CN" b="1" dirty="0">
                  <a:solidFill>
                    <a:srgbClr val="000000"/>
                  </a:solidFill>
                  <a:latin typeface="Times"/>
                </a:rPr>
                <a:t>2FSK</a:t>
              </a:r>
              <a:r>
                <a:rPr lang="zh-CN" altLang="en-US" b="1" dirty="0">
                  <a:solidFill>
                    <a:srgbClr val="000000"/>
                  </a:solidFill>
                  <a:latin typeface="Times"/>
                </a:rPr>
                <a:t>信号</a:t>
              </a:r>
              <a:endParaRPr lang="zh-CN" altLang="en-US" b="1" dirty="0">
                <a:latin typeface="Comic Sans MS" panose="030F0702030302020204" pitchFamily="66" charset="0"/>
              </a:endParaRPr>
            </a:p>
          </p:txBody>
        </p:sp>
        <p:sp>
          <p:nvSpPr>
            <p:cNvPr id="107574" name="Freeform 73"/>
            <p:cNvSpPr/>
            <p:nvPr/>
          </p:nvSpPr>
          <p:spPr>
            <a:xfrm>
              <a:off x="1096" y="962"/>
              <a:ext cx="172" cy="327"/>
            </a:xfrm>
            <a:custGeom>
              <a:avLst/>
              <a:gdLst>
                <a:gd name="txL" fmla="*/ 0 w 57"/>
                <a:gd name="txT" fmla="*/ 0 h 192"/>
                <a:gd name="txR" fmla="*/ 57 w 57"/>
                <a:gd name="txB" fmla="*/ 192 h 192"/>
              </a:gdLst>
              <a:ahLst/>
              <a:cxnLst>
                <a:cxn ang="0">
                  <a:pos x="0" y="6448"/>
                </a:cxn>
                <a:cxn ang="0">
                  <a:pos x="27282" y="3020"/>
                </a:cxn>
                <a:cxn ang="0">
                  <a:pos x="61027" y="1003"/>
                </a:cxn>
                <a:cxn ang="0">
                  <a:pos x="95837" y="0"/>
                </a:cxn>
                <a:cxn ang="0">
                  <a:pos x="129827" y="632"/>
                </a:cxn>
                <a:cxn ang="0">
                  <a:pos x="129827" y="2022"/>
                </a:cxn>
                <a:cxn ang="0">
                  <a:pos x="163847" y="3745"/>
                </a:cxn>
                <a:cxn ang="0">
                  <a:pos x="190854" y="5731"/>
                </a:cxn>
                <a:cxn ang="0">
                  <a:pos x="190854" y="7765"/>
                </a:cxn>
                <a:cxn ang="0">
                  <a:pos x="227921" y="9859"/>
                </a:cxn>
                <a:cxn ang="0">
                  <a:pos x="227921" y="11551"/>
                </a:cxn>
                <a:cxn ang="0">
                  <a:pos x="261905" y="12879"/>
                </a:cxn>
                <a:cxn ang="0">
                  <a:pos x="261905" y="13596"/>
                </a:cxn>
                <a:cxn ang="0">
                  <a:pos x="296003" y="13225"/>
                </a:cxn>
                <a:cxn ang="0">
                  <a:pos x="330732" y="12252"/>
                </a:cxn>
                <a:cxn ang="0">
                  <a:pos x="357766" y="10173"/>
                </a:cxn>
                <a:cxn ang="0">
                  <a:pos x="391759" y="6448"/>
                </a:cxn>
              </a:cxnLst>
              <a:rect l="txL" t="txT" r="txR" b="txB"/>
              <a:pathLst>
                <a:path w="57" h="192">
                  <a:moveTo>
                    <a:pt x="0" y="91"/>
                  </a:moveTo>
                  <a:lnTo>
                    <a:pt x="4" y="43"/>
                  </a:lnTo>
                  <a:lnTo>
                    <a:pt x="9" y="14"/>
                  </a:lnTo>
                  <a:lnTo>
                    <a:pt x="14" y="0"/>
                  </a:lnTo>
                  <a:lnTo>
                    <a:pt x="19" y="9"/>
                  </a:lnTo>
                  <a:lnTo>
                    <a:pt x="19" y="29"/>
                  </a:lnTo>
                  <a:lnTo>
                    <a:pt x="24" y="53"/>
                  </a:lnTo>
                  <a:lnTo>
                    <a:pt x="28" y="81"/>
                  </a:lnTo>
                  <a:lnTo>
                    <a:pt x="28" y="110"/>
                  </a:lnTo>
                  <a:lnTo>
                    <a:pt x="33" y="139"/>
                  </a:lnTo>
                  <a:lnTo>
                    <a:pt x="33" y="163"/>
                  </a:lnTo>
                  <a:lnTo>
                    <a:pt x="38" y="182"/>
                  </a:lnTo>
                  <a:lnTo>
                    <a:pt x="38" y="192"/>
                  </a:lnTo>
                  <a:lnTo>
                    <a:pt x="43" y="187"/>
                  </a:lnTo>
                  <a:lnTo>
                    <a:pt x="48" y="173"/>
                  </a:lnTo>
                  <a:lnTo>
                    <a:pt x="52" y="144"/>
                  </a:lnTo>
                  <a:lnTo>
                    <a:pt x="57"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75" name="Freeform 74"/>
            <p:cNvSpPr/>
            <p:nvPr/>
          </p:nvSpPr>
          <p:spPr>
            <a:xfrm>
              <a:off x="1268" y="962"/>
              <a:ext cx="130" cy="327"/>
            </a:xfrm>
            <a:custGeom>
              <a:avLst/>
              <a:gdLst>
                <a:gd name="txL" fmla="*/ 0 w 43"/>
                <a:gd name="txT" fmla="*/ 0 h 192"/>
                <a:gd name="txR" fmla="*/ 43 w 43"/>
                <a:gd name="txB" fmla="*/ 192 h 192"/>
              </a:gdLst>
              <a:ahLst/>
              <a:cxnLst>
                <a:cxn ang="0">
                  <a:pos x="0" y="6448"/>
                </a:cxn>
                <a:cxn ang="0">
                  <a:pos x="34347" y="3020"/>
                </a:cxn>
                <a:cxn ang="0">
                  <a:pos x="34347" y="1003"/>
                </a:cxn>
                <a:cxn ang="0">
                  <a:pos x="69411" y="0"/>
                </a:cxn>
                <a:cxn ang="0">
                  <a:pos x="103840" y="632"/>
                </a:cxn>
                <a:cxn ang="0">
                  <a:pos x="103840" y="2022"/>
                </a:cxn>
                <a:cxn ang="0">
                  <a:pos x="131342" y="3745"/>
                </a:cxn>
                <a:cxn ang="0">
                  <a:pos x="131342" y="5731"/>
                </a:cxn>
                <a:cxn ang="0">
                  <a:pos x="168752" y="7765"/>
                </a:cxn>
                <a:cxn ang="0">
                  <a:pos x="168752" y="9859"/>
                </a:cxn>
                <a:cxn ang="0">
                  <a:pos x="203102" y="11551"/>
                </a:cxn>
                <a:cxn ang="0">
                  <a:pos x="203102" y="12879"/>
                </a:cxn>
                <a:cxn ang="0">
                  <a:pos x="203102" y="13596"/>
                </a:cxn>
                <a:cxn ang="0">
                  <a:pos x="237422" y="13225"/>
                </a:cxn>
                <a:cxn ang="0">
                  <a:pos x="272510" y="12252"/>
                </a:cxn>
                <a:cxn ang="0">
                  <a:pos x="272510" y="10173"/>
                </a:cxn>
                <a:cxn ang="0">
                  <a:pos x="300097" y="6448"/>
                </a:cxn>
              </a:cxnLst>
              <a:rect l="txL" t="txT" r="txR" b="txB"/>
              <a:pathLst>
                <a:path w="43" h="192">
                  <a:moveTo>
                    <a:pt x="0" y="91"/>
                  </a:moveTo>
                  <a:lnTo>
                    <a:pt x="5" y="43"/>
                  </a:lnTo>
                  <a:lnTo>
                    <a:pt x="5" y="14"/>
                  </a:lnTo>
                  <a:lnTo>
                    <a:pt x="10" y="0"/>
                  </a:lnTo>
                  <a:lnTo>
                    <a:pt x="15" y="9"/>
                  </a:lnTo>
                  <a:lnTo>
                    <a:pt x="15" y="29"/>
                  </a:lnTo>
                  <a:lnTo>
                    <a:pt x="19" y="53"/>
                  </a:lnTo>
                  <a:lnTo>
                    <a:pt x="19" y="81"/>
                  </a:lnTo>
                  <a:lnTo>
                    <a:pt x="24" y="110"/>
                  </a:lnTo>
                  <a:lnTo>
                    <a:pt x="24" y="139"/>
                  </a:lnTo>
                  <a:lnTo>
                    <a:pt x="29" y="163"/>
                  </a:lnTo>
                  <a:lnTo>
                    <a:pt x="29" y="182"/>
                  </a:lnTo>
                  <a:lnTo>
                    <a:pt x="29" y="192"/>
                  </a:lnTo>
                  <a:lnTo>
                    <a:pt x="34" y="187"/>
                  </a:lnTo>
                  <a:lnTo>
                    <a:pt x="39" y="173"/>
                  </a:lnTo>
                  <a:lnTo>
                    <a:pt x="39" y="144"/>
                  </a:lnTo>
                  <a:lnTo>
                    <a:pt x="43"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76" name="Freeform 75"/>
            <p:cNvSpPr/>
            <p:nvPr/>
          </p:nvSpPr>
          <p:spPr>
            <a:xfrm>
              <a:off x="1398" y="962"/>
              <a:ext cx="176" cy="327"/>
            </a:xfrm>
            <a:custGeom>
              <a:avLst/>
              <a:gdLst>
                <a:gd name="txL" fmla="*/ 0 w 58"/>
                <a:gd name="txT" fmla="*/ 0 h 192"/>
                <a:gd name="txR" fmla="*/ 58 w 58"/>
                <a:gd name="txB" fmla="*/ 192 h 192"/>
              </a:gdLst>
              <a:ahLst/>
              <a:cxnLst>
                <a:cxn ang="0">
                  <a:pos x="0" y="6448"/>
                </a:cxn>
                <a:cxn ang="0">
                  <a:pos x="36041" y="3020"/>
                </a:cxn>
                <a:cxn ang="0">
                  <a:pos x="71058" y="1003"/>
                </a:cxn>
                <a:cxn ang="0">
                  <a:pos x="109366" y="0"/>
                </a:cxn>
                <a:cxn ang="0">
                  <a:pos x="144317" y="632"/>
                </a:cxn>
                <a:cxn ang="0">
                  <a:pos x="173406" y="2022"/>
                </a:cxn>
                <a:cxn ang="0">
                  <a:pos x="173406" y="3745"/>
                </a:cxn>
                <a:cxn ang="0">
                  <a:pos x="208414" y="5731"/>
                </a:cxn>
                <a:cxn ang="0">
                  <a:pos x="208414" y="7765"/>
                </a:cxn>
                <a:cxn ang="0">
                  <a:pos x="244437" y="9859"/>
                </a:cxn>
                <a:cxn ang="0">
                  <a:pos x="244437" y="11551"/>
                </a:cxn>
                <a:cxn ang="0">
                  <a:pos x="279391" y="12879"/>
                </a:cxn>
                <a:cxn ang="0">
                  <a:pos x="317780" y="13596"/>
                </a:cxn>
                <a:cxn ang="0">
                  <a:pos x="317780" y="13225"/>
                </a:cxn>
                <a:cxn ang="0">
                  <a:pos x="345782" y="12252"/>
                </a:cxn>
                <a:cxn ang="0">
                  <a:pos x="381796" y="10173"/>
                </a:cxn>
                <a:cxn ang="0">
                  <a:pos x="416832" y="6448"/>
                </a:cxn>
              </a:cxnLst>
              <a:rect l="txL" t="txT" r="txR" b="txB"/>
              <a:pathLst>
                <a:path w="58" h="192">
                  <a:moveTo>
                    <a:pt x="0" y="91"/>
                  </a:moveTo>
                  <a:lnTo>
                    <a:pt x="5" y="43"/>
                  </a:lnTo>
                  <a:lnTo>
                    <a:pt x="10" y="14"/>
                  </a:lnTo>
                  <a:lnTo>
                    <a:pt x="15" y="0"/>
                  </a:lnTo>
                  <a:lnTo>
                    <a:pt x="20" y="9"/>
                  </a:lnTo>
                  <a:lnTo>
                    <a:pt x="24" y="29"/>
                  </a:lnTo>
                  <a:lnTo>
                    <a:pt x="24" y="53"/>
                  </a:lnTo>
                  <a:lnTo>
                    <a:pt x="29" y="81"/>
                  </a:lnTo>
                  <a:lnTo>
                    <a:pt x="29" y="110"/>
                  </a:lnTo>
                  <a:lnTo>
                    <a:pt x="34" y="139"/>
                  </a:lnTo>
                  <a:lnTo>
                    <a:pt x="34" y="163"/>
                  </a:lnTo>
                  <a:lnTo>
                    <a:pt x="39" y="182"/>
                  </a:lnTo>
                  <a:lnTo>
                    <a:pt x="44" y="192"/>
                  </a:lnTo>
                  <a:lnTo>
                    <a:pt x="44" y="187"/>
                  </a:lnTo>
                  <a:lnTo>
                    <a:pt x="48" y="173"/>
                  </a:lnTo>
                  <a:lnTo>
                    <a:pt x="53" y="144"/>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77" name="Freeform 76"/>
            <p:cNvSpPr/>
            <p:nvPr/>
          </p:nvSpPr>
          <p:spPr>
            <a:xfrm>
              <a:off x="1574" y="962"/>
              <a:ext cx="175" cy="327"/>
            </a:xfrm>
            <a:custGeom>
              <a:avLst/>
              <a:gdLst>
                <a:gd name="txL" fmla="*/ 0 w 58"/>
                <a:gd name="txT" fmla="*/ 0 h 192"/>
                <a:gd name="txR" fmla="*/ 58 w 58"/>
                <a:gd name="txB" fmla="*/ 192 h 192"/>
              </a:gdLst>
              <a:ahLst/>
              <a:cxnLst>
                <a:cxn ang="0">
                  <a:pos x="0" y="6448"/>
                </a:cxn>
                <a:cxn ang="0">
                  <a:pos x="33974" y="3020"/>
                </a:cxn>
                <a:cxn ang="0">
                  <a:pos x="68778" y="1003"/>
                </a:cxn>
                <a:cxn ang="0">
                  <a:pos x="95806" y="0"/>
                </a:cxn>
                <a:cxn ang="0">
                  <a:pos x="129784" y="632"/>
                </a:cxn>
                <a:cxn ang="0">
                  <a:pos x="163767" y="2022"/>
                </a:cxn>
                <a:cxn ang="0">
                  <a:pos x="163767" y="3745"/>
                </a:cxn>
                <a:cxn ang="0">
                  <a:pos x="200819" y="5731"/>
                </a:cxn>
                <a:cxn ang="0">
                  <a:pos x="200819" y="7765"/>
                </a:cxn>
                <a:cxn ang="0">
                  <a:pos x="234548" y="9859"/>
                </a:cxn>
                <a:cxn ang="0">
                  <a:pos x="234548" y="11551"/>
                </a:cxn>
                <a:cxn ang="0">
                  <a:pos x="261797" y="12879"/>
                </a:cxn>
                <a:cxn ang="0">
                  <a:pos x="261797" y="13596"/>
                </a:cxn>
                <a:cxn ang="0">
                  <a:pos x="295807" y="13225"/>
                </a:cxn>
                <a:cxn ang="0">
                  <a:pos x="330611" y="12252"/>
                </a:cxn>
                <a:cxn ang="0">
                  <a:pos x="364341" y="10173"/>
                </a:cxn>
                <a:cxn ang="0">
                  <a:pos x="398315" y="6448"/>
                </a:cxn>
              </a:cxnLst>
              <a:rect l="txL" t="txT" r="txR" b="txB"/>
              <a:pathLst>
                <a:path w="58" h="192">
                  <a:moveTo>
                    <a:pt x="0" y="91"/>
                  </a:moveTo>
                  <a:lnTo>
                    <a:pt x="5" y="43"/>
                  </a:lnTo>
                  <a:lnTo>
                    <a:pt x="10" y="14"/>
                  </a:lnTo>
                  <a:lnTo>
                    <a:pt x="14" y="0"/>
                  </a:lnTo>
                  <a:lnTo>
                    <a:pt x="19" y="9"/>
                  </a:lnTo>
                  <a:lnTo>
                    <a:pt x="24" y="29"/>
                  </a:lnTo>
                  <a:lnTo>
                    <a:pt x="24" y="53"/>
                  </a:lnTo>
                  <a:lnTo>
                    <a:pt x="29" y="81"/>
                  </a:lnTo>
                  <a:lnTo>
                    <a:pt x="29" y="110"/>
                  </a:lnTo>
                  <a:lnTo>
                    <a:pt x="34" y="139"/>
                  </a:lnTo>
                  <a:lnTo>
                    <a:pt x="34" y="163"/>
                  </a:lnTo>
                  <a:lnTo>
                    <a:pt x="38" y="182"/>
                  </a:lnTo>
                  <a:lnTo>
                    <a:pt x="38" y="192"/>
                  </a:lnTo>
                  <a:lnTo>
                    <a:pt x="43" y="187"/>
                  </a:lnTo>
                  <a:lnTo>
                    <a:pt x="48" y="173"/>
                  </a:lnTo>
                  <a:lnTo>
                    <a:pt x="53" y="144"/>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78" name="Freeform 77"/>
            <p:cNvSpPr/>
            <p:nvPr/>
          </p:nvSpPr>
          <p:spPr>
            <a:xfrm>
              <a:off x="1749" y="962"/>
              <a:ext cx="131" cy="327"/>
            </a:xfrm>
            <a:custGeom>
              <a:avLst/>
              <a:gdLst>
                <a:gd name="txL" fmla="*/ 0 w 43"/>
                <a:gd name="txT" fmla="*/ 0 h 192"/>
                <a:gd name="txR" fmla="*/ 43 w 43"/>
                <a:gd name="txB" fmla="*/ 192 h 192"/>
              </a:gdLst>
              <a:ahLst/>
              <a:cxnLst>
                <a:cxn ang="0">
                  <a:pos x="0" y="6448"/>
                </a:cxn>
                <a:cxn ang="0">
                  <a:pos x="29636" y="3020"/>
                </a:cxn>
                <a:cxn ang="0">
                  <a:pos x="29636" y="1003"/>
                </a:cxn>
                <a:cxn ang="0">
                  <a:pos x="65628" y="0"/>
                </a:cxn>
                <a:cxn ang="0">
                  <a:pos x="104757" y="632"/>
                </a:cxn>
                <a:cxn ang="0">
                  <a:pos x="104757" y="2022"/>
                </a:cxn>
                <a:cxn ang="0">
                  <a:pos x="141437" y="3745"/>
                </a:cxn>
                <a:cxn ang="0">
                  <a:pos x="141437" y="5731"/>
                </a:cxn>
                <a:cxn ang="0">
                  <a:pos x="177374" y="7765"/>
                </a:cxn>
                <a:cxn ang="0">
                  <a:pos x="177374" y="9859"/>
                </a:cxn>
                <a:cxn ang="0">
                  <a:pos x="207093" y="11551"/>
                </a:cxn>
                <a:cxn ang="0">
                  <a:pos x="207093" y="12879"/>
                </a:cxn>
                <a:cxn ang="0">
                  <a:pos x="246195" y="13596"/>
                </a:cxn>
                <a:cxn ang="0">
                  <a:pos x="246195" y="13225"/>
                </a:cxn>
                <a:cxn ang="0">
                  <a:pos x="282104" y="12252"/>
                </a:cxn>
                <a:cxn ang="0">
                  <a:pos x="282104" y="10173"/>
                </a:cxn>
                <a:cxn ang="0">
                  <a:pos x="319143" y="6448"/>
                </a:cxn>
              </a:cxnLst>
              <a:rect l="txL" t="txT" r="txR" b="txB"/>
              <a:pathLst>
                <a:path w="43" h="192">
                  <a:moveTo>
                    <a:pt x="0" y="91"/>
                  </a:moveTo>
                  <a:lnTo>
                    <a:pt x="4" y="43"/>
                  </a:lnTo>
                  <a:lnTo>
                    <a:pt x="4" y="14"/>
                  </a:lnTo>
                  <a:lnTo>
                    <a:pt x="9" y="0"/>
                  </a:lnTo>
                  <a:lnTo>
                    <a:pt x="14" y="9"/>
                  </a:lnTo>
                  <a:lnTo>
                    <a:pt x="14" y="29"/>
                  </a:lnTo>
                  <a:lnTo>
                    <a:pt x="19" y="53"/>
                  </a:lnTo>
                  <a:lnTo>
                    <a:pt x="19" y="81"/>
                  </a:lnTo>
                  <a:lnTo>
                    <a:pt x="24" y="110"/>
                  </a:lnTo>
                  <a:lnTo>
                    <a:pt x="24" y="139"/>
                  </a:lnTo>
                  <a:lnTo>
                    <a:pt x="28" y="163"/>
                  </a:lnTo>
                  <a:lnTo>
                    <a:pt x="28" y="182"/>
                  </a:lnTo>
                  <a:lnTo>
                    <a:pt x="33" y="192"/>
                  </a:lnTo>
                  <a:lnTo>
                    <a:pt x="33" y="187"/>
                  </a:lnTo>
                  <a:lnTo>
                    <a:pt x="38" y="173"/>
                  </a:lnTo>
                  <a:lnTo>
                    <a:pt x="38" y="144"/>
                  </a:lnTo>
                  <a:lnTo>
                    <a:pt x="43"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79" name="Freeform 78"/>
            <p:cNvSpPr/>
            <p:nvPr/>
          </p:nvSpPr>
          <p:spPr>
            <a:xfrm>
              <a:off x="1880" y="962"/>
              <a:ext cx="175" cy="327"/>
            </a:xfrm>
            <a:custGeom>
              <a:avLst/>
              <a:gdLst>
                <a:gd name="txL" fmla="*/ 0 w 58"/>
                <a:gd name="txT" fmla="*/ 0 h 192"/>
                <a:gd name="txR" fmla="*/ 58 w 58"/>
                <a:gd name="txB" fmla="*/ 192 h 192"/>
              </a:gdLst>
              <a:ahLst/>
              <a:cxnLst>
                <a:cxn ang="0">
                  <a:pos x="0" y="6448"/>
                </a:cxn>
                <a:cxn ang="0">
                  <a:pos x="33974" y="3020"/>
                </a:cxn>
                <a:cxn ang="0">
                  <a:pos x="61006" y="1003"/>
                </a:cxn>
                <a:cxn ang="0">
                  <a:pos x="95806" y="0"/>
                </a:cxn>
                <a:cxn ang="0">
                  <a:pos x="129784" y="0"/>
                </a:cxn>
                <a:cxn ang="0">
                  <a:pos x="129784" y="632"/>
                </a:cxn>
                <a:cxn ang="0">
                  <a:pos x="163767" y="2022"/>
                </a:cxn>
                <a:cxn ang="0">
                  <a:pos x="163767" y="3745"/>
                </a:cxn>
                <a:cxn ang="0">
                  <a:pos x="200819" y="5731"/>
                </a:cxn>
                <a:cxn ang="0">
                  <a:pos x="200819" y="7765"/>
                </a:cxn>
                <a:cxn ang="0">
                  <a:pos x="227820" y="9859"/>
                </a:cxn>
                <a:cxn ang="0">
                  <a:pos x="227820" y="11551"/>
                </a:cxn>
                <a:cxn ang="0">
                  <a:pos x="261797" y="12879"/>
                </a:cxn>
                <a:cxn ang="0">
                  <a:pos x="295807" y="13596"/>
                </a:cxn>
                <a:cxn ang="0">
                  <a:pos x="295807" y="13225"/>
                </a:cxn>
                <a:cxn ang="0">
                  <a:pos x="330611" y="12252"/>
                </a:cxn>
                <a:cxn ang="0">
                  <a:pos x="364341" y="10173"/>
                </a:cxn>
                <a:cxn ang="0">
                  <a:pos x="398315" y="6448"/>
                </a:cxn>
              </a:cxnLst>
              <a:rect l="txL" t="txT" r="txR" b="txB"/>
              <a:pathLst>
                <a:path w="58" h="192">
                  <a:moveTo>
                    <a:pt x="0" y="91"/>
                  </a:moveTo>
                  <a:lnTo>
                    <a:pt x="5" y="43"/>
                  </a:lnTo>
                  <a:lnTo>
                    <a:pt x="9" y="14"/>
                  </a:lnTo>
                  <a:lnTo>
                    <a:pt x="14" y="0"/>
                  </a:lnTo>
                  <a:lnTo>
                    <a:pt x="19" y="0"/>
                  </a:lnTo>
                  <a:lnTo>
                    <a:pt x="19" y="9"/>
                  </a:lnTo>
                  <a:lnTo>
                    <a:pt x="24" y="29"/>
                  </a:lnTo>
                  <a:lnTo>
                    <a:pt x="24" y="53"/>
                  </a:lnTo>
                  <a:lnTo>
                    <a:pt x="29" y="81"/>
                  </a:lnTo>
                  <a:lnTo>
                    <a:pt x="29" y="110"/>
                  </a:lnTo>
                  <a:lnTo>
                    <a:pt x="33" y="139"/>
                  </a:lnTo>
                  <a:lnTo>
                    <a:pt x="33" y="163"/>
                  </a:lnTo>
                  <a:lnTo>
                    <a:pt x="38" y="182"/>
                  </a:lnTo>
                  <a:lnTo>
                    <a:pt x="43" y="192"/>
                  </a:lnTo>
                  <a:lnTo>
                    <a:pt x="43" y="187"/>
                  </a:lnTo>
                  <a:lnTo>
                    <a:pt x="48" y="173"/>
                  </a:lnTo>
                  <a:lnTo>
                    <a:pt x="53" y="144"/>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80" name="Freeform 79"/>
            <p:cNvSpPr/>
            <p:nvPr/>
          </p:nvSpPr>
          <p:spPr>
            <a:xfrm>
              <a:off x="2055" y="962"/>
              <a:ext cx="172" cy="327"/>
            </a:xfrm>
            <a:custGeom>
              <a:avLst/>
              <a:gdLst>
                <a:gd name="txL" fmla="*/ 0 w 57"/>
                <a:gd name="txT" fmla="*/ 0 h 192"/>
                <a:gd name="txR" fmla="*/ 57 w 57"/>
                <a:gd name="txB" fmla="*/ 192 h 192"/>
              </a:gdLst>
              <a:ahLst/>
              <a:cxnLst>
                <a:cxn ang="0">
                  <a:pos x="0" y="6448"/>
                </a:cxn>
                <a:cxn ang="0">
                  <a:pos x="27282" y="3020"/>
                </a:cxn>
                <a:cxn ang="0">
                  <a:pos x="61027" y="1003"/>
                </a:cxn>
                <a:cxn ang="0">
                  <a:pos x="95837" y="0"/>
                </a:cxn>
                <a:cxn ang="0">
                  <a:pos x="129827" y="632"/>
                </a:cxn>
                <a:cxn ang="0">
                  <a:pos x="163847" y="2022"/>
                </a:cxn>
                <a:cxn ang="0">
                  <a:pos x="163847" y="3745"/>
                </a:cxn>
                <a:cxn ang="0">
                  <a:pos x="190854" y="5731"/>
                </a:cxn>
                <a:cxn ang="0">
                  <a:pos x="190854" y="7765"/>
                </a:cxn>
                <a:cxn ang="0">
                  <a:pos x="227921" y="9859"/>
                </a:cxn>
                <a:cxn ang="0">
                  <a:pos x="227921" y="11551"/>
                </a:cxn>
                <a:cxn ang="0">
                  <a:pos x="261905" y="12879"/>
                </a:cxn>
                <a:cxn ang="0">
                  <a:pos x="296003" y="13596"/>
                </a:cxn>
                <a:cxn ang="0">
                  <a:pos x="296003" y="13225"/>
                </a:cxn>
                <a:cxn ang="0">
                  <a:pos x="330732" y="12252"/>
                </a:cxn>
                <a:cxn ang="0">
                  <a:pos x="357766" y="10173"/>
                </a:cxn>
                <a:cxn ang="0">
                  <a:pos x="391759" y="6448"/>
                </a:cxn>
              </a:cxnLst>
              <a:rect l="txL" t="txT" r="txR" b="txB"/>
              <a:pathLst>
                <a:path w="57" h="192">
                  <a:moveTo>
                    <a:pt x="0" y="91"/>
                  </a:moveTo>
                  <a:lnTo>
                    <a:pt x="4" y="43"/>
                  </a:lnTo>
                  <a:lnTo>
                    <a:pt x="9" y="14"/>
                  </a:lnTo>
                  <a:lnTo>
                    <a:pt x="14" y="0"/>
                  </a:lnTo>
                  <a:lnTo>
                    <a:pt x="19" y="9"/>
                  </a:lnTo>
                  <a:lnTo>
                    <a:pt x="24" y="29"/>
                  </a:lnTo>
                  <a:lnTo>
                    <a:pt x="24" y="53"/>
                  </a:lnTo>
                  <a:lnTo>
                    <a:pt x="28" y="81"/>
                  </a:lnTo>
                  <a:lnTo>
                    <a:pt x="28" y="110"/>
                  </a:lnTo>
                  <a:lnTo>
                    <a:pt x="33" y="139"/>
                  </a:lnTo>
                  <a:lnTo>
                    <a:pt x="33" y="163"/>
                  </a:lnTo>
                  <a:lnTo>
                    <a:pt x="38" y="182"/>
                  </a:lnTo>
                  <a:lnTo>
                    <a:pt x="43" y="192"/>
                  </a:lnTo>
                  <a:lnTo>
                    <a:pt x="43" y="187"/>
                  </a:lnTo>
                  <a:lnTo>
                    <a:pt x="48" y="173"/>
                  </a:lnTo>
                  <a:lnTo>
                    <a:pt x="52" y="144"/>
                  </a:lnTo>
                  <a:lnTo>
                    <a:pt x="57"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81" name="Freeform 80"/>
            <p:cNvSpPr/>
            <p:nvPr/>
          </p:nvSpPr>
          <p:spPr>
            <a:xfrm>
              <a:off x="2227" y="962"/>
              <a:ext cx="131" cy="327"/>
            </a:xfrm>
            <a:custGeom>
              <a:avLst/>
              <a:gdLst>
                <a:gd name="txL" fmla="*/ 0 w 43"/>
                <a:gd name="txT" fmla="*/ 0 h 192"/>
                <a:gd name="txR" fmla="*/ 43 w 43"/>
                <a:gd name="txB" fmla="*/ 192 h 192"/>
              </a:gdLst>
              <a:ahLst/>
              <a:cxnLst>
                <a:cxn ang="0">
                  <a:pos x="0" y="6448"/>
                </a:cxn>
                <a:cxn ang="0">
                  <a:pos x="36790" y="3020"/>
                </a:cxn>
                <a:cxn ang="0">
                  <a:pos x="36790" y="1003"/>
                </a:cxn>
                <a:cxn ang="0">
                  <a:pos x="72699" y="0"/>
                </a:cxn>
                <a:cxn ang="0">
                  <a:pos x="112081" y="0"/>
                </a:cxn>
                <a:cxn ang="0">
                  <a:pos x="112081" y="632"/>
                </a:cxn>
                <a:cxn ang="0">
                  <a:pos x="141437" y="2022"/>
                </a:cxn>
                <a:cxn ang="0">
                  <a:pos x="141437" y="3745"/>
                </a:cxn>
                <a:cxn ang="0">
                  <a:pos x="141437" y="5731"/>
                </a:cxn>
                <a:cxn ang="0">
                  <a:pos x="177374" y="7765"/>
                </a:cxn>
                <a:cxn ang="0">
                  <a:pos x="177374" y="9859"/>
                </a:cxn>
                <a:cxn ang="0">
                  <a:pos x="214155" y="11551"/>
                </a:cxn>
                <a:cxn ang="0">
                  <a:pos x="214155" y="12879"/>
                </a:cxn>
                <a:cxn ang="0">
                  <a:pos x="253515" y="13596"/>
                </a:cxn>
                <a:cxn ang="0">
                  <a:pos x="253515" y="13225"/>
                </a:cxn>
                <a:cxn ang="0">
                  <a:pos x="290214" y="12252"/>
                </a:cxn>
                <a:cxn ang="0">
                  <a:pos x="319143" y="10173"/>
                </a:cxn>
                <a:cxn ang="0">
                  <a:pos x="319143" y="6448"/>
                </a:cxn>
              </a:cxnLst>
              <a:rect l="txL" t="txT" r="txR" b="txB"/>
              <a:pathLst>
                <a:path w="43" h="192">
                  <a:moveTo>
                    <a:pt x="0" y="91"/>
                  </a:moveTo>
                  <a:lnTo>
                    <a:pt x="5" y="43"/>
                  </a:lnTo>
                  <a:lnTo>
                    <a:pt x="5" y="14"/>
                  </a:lnTo>
                  <a:lnTo>
                    <a:pt x="10" y="0"/>
                  </a:lnTo>
                  <a:lnTo>
                    <a:pt x="15" y="0"/>
                  </a:lnTo>
                  <a:lnTo>
                    <a:pt x="15" y="9"/>
                  </a:lnTo>
                  <a:lnTo>
                    <a:pt x="19" y="29"/>
                  </a:lnTo>
                  <a:lnTo>
                    <a:pt x="19" y="53"/>
                  </a:lnTo>
                  <a:lnTo>
                    <a:pt x="19" y="81"/>
                  </a:lnTo>
                  <a:lnTo>
                    <a:pt x="24" y="110"/>
                  </a:lnTo>
                  <a:lnTo>
                    <a:pt x="24" y="139"/>
                  </a:lnTo>
                  <a:lnTo>
                    <a:pt x="29" y="163"/>
                  </a:lnTo>
                  <a:lnTo>
                    <a:pt x="29" y="182"/>
                  </a:lnTo>
                  <a:lnTo>
                    <a:pt x="34" y="192"/>
                  </a:lnTo>
                  <a:lnTo>
                    <a:pt x="34" y="187"/>
                  </a:lnTo>
                  <a:lnTo>
                    <a:pt x="39" y="173"/>
                  </a:lnTo>
                  <a:lnTo>
                    <a:pt x="43" y="144"/>
                  </a:lnTo>
                  <a:lnTo>
                    <a:pt x="43"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82" name="Freeform 81"/>
            <p:cNvSpPr/>
            <p:nvPr/>
          </p:nvSpPr>
          <p:spPr>
            <a:xfrm>
              <a:off x="2358" y="962"/>
              <a:ext cx="175" cy="327"/>
            </a:xfrm>
            <a:custGeom>
              <a:avLst/>
              <a:gdLst>
                <a:gd name="txL" fmla="*/ 0 w 58"/>
                <a:gd name="txT" fmla="*/ 0 h 192"/>
                <a:gd name="txR" fmla="*/ 58 w 58"/>
                <a:gd name="txB" fmla="*/ 192 h 192"/>
              </a:gdLst>
              <a:ahLst/>
              <a:cxnLst>
                <a:cxn ang="0">
                  <a:pos x="0" y="6448"/>
                </a:cxn>
                <a:cxn ang="0">
                  <a:pos x="33974" y="3020"/>
                </a:cxn>
                <a:cxn ang="0">
                  <a:pos x="68778" y="1003"/>
                </a:cxn>
                <a:cxn ang="0">
                  <a:pos x="102508" y="0"/>
                </a:cxn>
                <a:cxn ang="0">
                  <a:pos x="136491" y="0"/>
                </a:cxn>
                <a:cxn ang="0">
                  <a:pos x="136491" y="632"/>
                </a:cxn>
                <a:cxn ang="0">
                  <a:pos x="163767" y="2022"/>
                </a:cxn>
                <a:cxn ang="0">
                  <a:pos x="163767" y="3745"/>
                </a:cxn>
                <a:cxn ang="0">
                  <a:pos x="200819" y="5731"/>
                </a:cxn>
                <a:cxn ang="0">
                  <a:pos x="200819" y="7765"/>
                </a:cxn>
                <a:cxn ang="0">
                  <a:pos x="234548" y="9859"/>
                </a:cxn>
                <a:cxn ang="0">
                  <a:pos x="268616" y="11551"/>
                </a:cxn>
                <a:cxn ang="0">
                  <a:pos x="268616" y="12879"/>
                </a:cxn>
                <a:cxn ang="0">
                  <a:pos x="302590" y="13596"/>
                </a:cxn>
                <a:cxn ang="0">
                  <a:pos x="302590" y="13225"/>
                </a:cxn>
                <a:cxn ang="0">
                  <a:pos x="330611" y="12252"/>
                </a:cxn>
                <a:cxn ang="0">
                  <a:pos x="364341" y="10173"/>
                </a:cxn>
                <a:cxn ang="0">
                  <a:pos x="398315" y="6448"/>
                </a:cxn>
              </a:cxnLst>
              <a:rect l="txL" t="txT" r="txR" b="txB"/>
              <a:pathLst>
                <a:path w="58" h="192">
                  <a:moveTo>
                    <a:pt x="0" y="91"/>
                  </a:moveTo>
                  <a:lnTo>
                    <a:pt x="5" y="43"/>
                  </a:lnTo>
                  <a:lnTo>
                    <a:pt x="10" y="14"/>
                  </a:lnTo>
                  <a:lnTo>
                    <a:pt x="15" y="0"/>
                  </a:lnTo>
                  <a:lnTo>
                    <a:pt x="20" y="0"/>
                  </a:lnTo>
                  <a:lnTo>
                    <a:pt x="20" y="9"/>
                  </a:lnTo>
                  <a:lnTo>
                    <a:pt x="24" y="29"/>
                  </a:lnTo>
                  <a:lnTo>
                    <a:pt x="24" y="53"/>
                  </a:lnTo>
                  <a:lnTo>
                    <a:pt x="29" y="81"/>
                  </a:lnTo>
                  <a:lnTo>
                    <a:pt x="29" y="110"/>
                  </a:lnTo>
                  <a:lnTo>
                    <a:pt x="34" y="139"/>
                  </a:lnTo>
                  <a:lnTo>
                    <a:pt x="39" y="163"/>
                  </a:lnTo>
                  <a:lnTo>
                    <a:pt x="39" y="182"/>
                  </a:lnTo>
                  <a:lnTo>
                    <a:pt x="44" y="192"/>
                  </a:lnTo>
                  <a:lnTo>
                    <a:pt x="44" y="187"/>
                  </a:lnTo>
                  <a:lnTo>
                    <a:pt x="48" y="173"/>
                  </a:lnTo>
                  <a:lnTo>
                    <a:pt x="53" y="144"/>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83" name="Freeform 82"/>
            <p:cNvSpPr/>
            <p:nvPr/>
          </p:nvSpPr>
          <p:spPr>
            <a:xfrm>
              <a:off x="2533" y="962"/>
              <a:ext cx="176" cy="327"/>
            </a:xfrm>
            <a:custGeom>
              <a:avLst/>
              <a:gdLst>
                <a:gd name="txL" fmla="*/ 0 w 58"/>
                <a:gd name="txT" fmla="*/ 0 h 192"/>
                <a:gd name="txR" fmla="*/ 58 w 58"/>
                <a:gd name="txB" fmla="*/ 192 h 192"/>
              </a:gdLst>
              <a:ahLst/>
              <a:cxnLst>
                <a:cxn ang="0">
                  <a:pos x="0" y="6448"/>
                </a:cxn>
                <a:cxn ang="0">
                  <a:pos x="36041" y="3020"/>
                </a:cxn>
                <a:cxn ang="0">
                  <a:pos x="71058" y="1003"/>
                </a:cxn>
                <a:cxn ang="0">
                  <a:pos x="99024" y="0"/>
                </a:cxn>
                <a:cxn ang="0">
                  <a:pos x="137365" y="632"/>
                </a:cxn>
                <a:cxn ang="0">
                  <a:pos x="173406" y="2022"/>
                </a:cxn>
                <a:cxn ang="0">
                  <a:pos x="173406" y="3745"/>
                </a:cxn>
                <a:cxn ang="0">
                  <a:pos x="208414" y="5731"/>
                </a:cxn>
                <a:cxn ang="0">
                  <a:pos x="208414" y="7765"/>
                </a:cxn>
                <a:cxn ang="0">
                  <a:pos x="244437" y="9859"/>
                </a:cxn>
                <a:cxn ang="0">
                  <a:pos x="244437" y="11551"/>
                </a:cxn>
                <a:cxn ang="0">
                  <a:pos x="272515" y="12879"/>
                </a:cxn>
                <a:cxn ang="0">
                  <a:pos x="307697" y="13596"/>
                </a:cxn>
                <a:cxn ang="0">
                  <a:pos x="307697" y="13225"/>
                </a:cxn>
                <a:cxn ang="0">
                  <a:pos x="345782" y="12252"/>
                </a:cxn>
                <a:cxn ang="0">
                  <a:pos x="381796" y="10173"/>
                </a:cxn>
                <a:cxn ang="0">
                  <a:pos x="416832" y="6448"/>
                </a:cxn>
              </a:cxnLst>
              <a:rect l="txL" t="txT" r="txR" b="txB"/>
              <a:pathLst>
                <a:path w="58" h="192">
                  <a:moveTo>
                    <a:pt x="0" y="91"/>
                  </a:moveTo>
                  <a:lnTo>
                    <a:pt x="5" y="43"/>
                  </a:lnTo>
                  <a:lnTo>
                    <a:pt x="10" y="14"/>
                  </a:lnTo>
                  <a:lnTo>
                    <a:pt x="14" y="0"/>
                  </a:lnTo>
                  <a:lnTo>
                    <a:pt x="19" y="9"/>
                  </a:lnTo>
                  <a:lnTo>
                    <a:pt x="24" y="29"/>
                  </a:lnTo>
                  <a:lnTo>
                    <a:pt x="24" y="53"/>
                  </a:lnTo>
                  <a:lnTo>
                    <a:pt x="29" y="81"/>
                  </a:lnTo>
                  <a:lnTo>
                    <a:pt x="29" y="110"/>
                  </a:lnTo>
                  <a:lnTo>
                    <a:pt x="34" y="139"/>
                  </a:lnTo>
                  <a:lnTo>
                    <a:pt x="34" y="163"/>
                  </a:lnTo>
                  <a:lnTo>
                    <a:pt x="38" y="182"/>
                  </a:lnTo>
                  <a:lnTo>
                    <a:pt x="43" y="192"/>
                  </a:lnTo>
                  <a:lnTo>
                    <a:pt x="43" y="187"/>
                  </a:lnTo>
                  <a:lnTo>
                    <a:pt x="48" y="173"/>
                  </a:lnTo>
                  <a:lnTo>
                    <a:pt x="53" y="144"/>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84" name="Freeform 83"/>
            <p:cNvSpPr/>
            <p:nvPr/>
          </p:nvSpPr>
          <p:spPr>
            <a:xfrm>
              <a:off x="2709" y="962"/>
              <a:ext cx="130" cy="327"/>
            </a:xfrm>
            <a:custGeom>
              <a:avLst/>
              <a:gdLst>
                <a:gd name="txL" fmla="*/ 0 w 43"/>
                <a:gd name="txT" fmla="*/ 0 h 192"/>
                <a:gd name="txR" fmla="*/ 43 w 43"/>
                <a:gd name="txB" fmla="*/ 192 h 192"/>
              </a:gdLst>
              <a:ahLst/>
              <a:cxnLst>
                <a:cxn ang="0">
                  <a:pos x="0" y="6448"/>
                </a:cxn>
                <a:cxn ang="0">
                  <a:pos x="27575" y="3020"/>
                </a:cxn>
                <a:cxn ang="0">
                  <a:pos x="27575" y="1003"/>
                </a:cxn>
                <a:cxn ang="0">
                  <a:pos x="62645" y="0"/>
                </a:cxn>
                <a:cxn ang="0">
                  <a:pos x="96995" y="0"/>
                </a:cxn>
                <a:cxn ang="0">
                  <a:pos x="96995" y="632"/>
                </a:cxn>
                <a:cxn ang="0">
                  <a:pos x="131342" y="2022"/>
                </a:cxn>
                <a:cxn ang="0">
                  <a:pos x="131342" y="3745"/>
                </a:cxn>
                <a:cxn ang="0">
                  <a:pos x="131342" y="5731"/>
                </a:cxn>
                <a:cxn ang="0">
                  <a:pos x="168752" y="7765"/>
                </a:cxn>
                <a:cxn ang="0">
                  <a:pos x="168752" y="9859"/>
                </a:cxn>
                <a:cxn ang="0">
                  <a:pos x="196246" y="11551"/>
                </a:cxn>
                <a:cxn ang="0">
                  <a:pos x="196246" y="12879"/>
                </a:cxn>
                <a:cxn ang="0">
                  <a:pos x="230569" y="13596"/>
                </a:cxn>
                <a:cxn ang="0">
                  <a:pos x="230569" y="13225"/>
                </a:cxn>
                <a:cxn ang="0">
                  <a:pos x="265666" y="12252"/>
                </a:cxn>
                <a:cxn ang="0">
                  <a:pos x="300097" y="10173"/>
                </a:cxn>
                <a:cxn ang="0">
                  <a:pos x="300097" y="6448"/>
                </a:cxn>
              </a:cxnLst>
              <a:rect l="txL" t="txT" r="txR" b="txB"/>
              <a:pathLst>
                <a:path w="43" h="192">
                  <a:moveTo>
                    <a:pt x="0" y="91"/>
                  </a:moveTo>
                  <a:lnTo>
                    <a:pt x="4" y="43"/>
                  </a:lnTo>
                  <a:lnTo>
                    <a:pt x="4" y="14"/>
                  </a:lnTo>
                  <a:lnTo>
                    <a:pt x="9" y="0"/>
                  </a:lnTo>
                  <a:lnTo>
                    <a:pt x="14" y="0"/>
                  </a:lnTo>
                  <a:lnTo>
                    <a:pt x="14" y="9"/>
                  </a:lnTo>
                  <a:lnTo>
                    <a:pt x="19" y="29"/>
                  </a:lnTo>
                  <a:lnTo>
                    <a:pt x="19" y="53"/>
                  </a:lnTo>
                  <a:lnTo>
                    <a:pt x="19" y="81"/>
                  </a:lnTo>
                  <a:lnTo>
                    <a:pt x="24" y="110"/>
                  </a:lnTo>
                  <a:lnTo>
                    <a:pt x="24" y="139"/>
                  </a:lnTo>
                  <a:lnTo>
                    <a:pt x="28" y="163"/>
                  </a:lnTo>
                  <a:lnTo>
                    <a:pt x="28" y="182"/>
                  </a:lnTo>
                  <a:lnTo>
                    <a:pt x="33" y="192"/>
                  </a:lnTo>
                  <a:lnTo>
                    <a:pt x="33" y="187"/>
                  </a:lnTo>
                  <a:lnTo>
                    <a:pt x="38" y="173"/>
                  </a:lnTo>
                  <a:lnTo>
                    <a:pt x="43" y="144"/>
                  </a:lnTo>
                  <a:lnTo>
                    <a:pt x="43"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85" name="Freeform 84"/>
            <p:cNvSpPr/>
            <p:nvPr/>
          </p:nvSpPr>
          <p:spPr>
            <a:xfrm>
              <a:off x="2839" y="962"/>
              <a:ext cx="172" cy="327"/>
            </a:xfrm>
            <a:custGeom>
              <a:avLst/>
              <a:gdLst>
                <a:gd name="txL" fmla="*/ 0 w 57"/>
                <a:gd name="txT" fmla="*/ 0 h 192"/>
                <a:gd name="txR" fmla="*/ 57 w 57"/>
                <a:gd name="txB" fmla="*/ 192 h 192"/>
              </a:gdLst>
              <a:ahLst/>
              <a:cxnLst>
                <a:cxn ang="0">
                  <a:pos x="0" y="6448"/>
                </a:cxn>
                <a:cxn ang="0">
                  <a:pos x="33990" y="3020"/>
                </a:cxn>
                <a:cxn ang="0">
                  <a:pos x="61027" y="1003"/>
                </a:cxn>
                <a:cxn ang="0">
                  <a:pos x="95837" y="0"/>
                </a:cxn>
                <a:cxn ang="0">
                  <a:pos x="129827" y="0"/>
                </a:cxn>
                <a:cxn ang="0">
                  <a:pos x="129827" y="632"/>
                </a:cxn>
                <a:cxn ang="0">
                  <a:pos x="163847" y="2022"/>
                </a:cxn>
                <a:cxn ang="0">
                  <a:pos x="163847" y="3745"/>
                </a:cxn>
                <a:cxn ang="0">
                  <a:pos x="200905" y="5731"/>
                </a:cxn>
                <a:cxn ang="0">
                  <a:pos x="227921" y="7765"/>
                </a:cxn>
                <a:cxn ang="0">
                  <a:pos x="227921" y="9859"/>
                </a:cxn>
                <a:cxn ang="0">
                  <a:pos x="261905" y="11551"/>
                </a:cxn>
                <a:cxn ang="0">
                  <a:pos x="261905" y="12879"/>
                </a:cxn>
                <a:cxn ang="0">
                  <a:pos x="296003" y="13596"/>
                </a:cxn>
                <a:cxn ang="0">
                  <a:pos x="330732" y="13225"/>
                </a:cxn>
                <a:cxn ang="0">
                  <a:pos x="330732" y="12252"/>
                </a:cxn>
                <a:cxn ang="0">
                  <a:pos x="364559" y="10173"/>
                </a:cxn>
                <a:cxn ang="0">
                  <a:pos x="391759" y="6448"/>
                </a:cxn>
              </a:cxnLst>
              <a:rect l="txL" t="txT" r="txR" b="txB"/>
              <a:pathLst>
                <a:path w="57" h="192">
                  <a:moveTo>
                    <a:pt x="0" y="91"/>
                  </a:moveTo>
                  <a:lnTo>
                    <a:pt x="5" y="43"/>
                  </a:lnTo>
                  <a:lnTo>
                    <a:pt x="9" y="14"/>
                  </a:lnTo>
                  <a:lnTo>
                    <a:pt x="14" y="0"/>
                  </a:lnTo>
                  <a:lnTo>
                    <a:pt x="19" y="0"/>
                  </a:lnTo>
                  <a:lnTo>
                    <a:pt x="19" y="9"/>
                  </a:lnTo>
                  <a:lnTo>
                    <a:pt x="24" y="29"/>
                  </a:lnTo>
                  <a:lnTo>
                    <a:pt x="24" y="53"/>
                  </a:lnTo>
                  <a:lnTo>
                    <a:pt x="29" y="81"/>
                  </a:lnTo>
                  <a:lnTo>
                    <a:pt x="33" y="110"/>
                  </a:lnTo>
                  <a:lnTo>
                    <a:pt x="33" y="139"/>
                  </a:lnTo>
                  <a:lnTo>
                    <a:pt x="38" y="163"/>
                  </a:lnTo>
                  <a:lnTo>
                    <a:pt x="38" y="182"/>
                  </a:lnTo>
                  <a:lnTo>
                    <a:pt x="43" y="192"/>
                  </a:lnTo>
                  <a:lnTo>
                    <a:pt x="48" y="187"/>
                  </a:lnTo>
                  <a:lnTo>
                    <a:pt x="48" y="173"/>
                  </a:lnTo>
                  <a:lnTo>
                    <a:pt x="53" y="144"/>
                  </a:lnTo>
                  <a:lnTo>
                    <a:pt x="57"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86" name="Freeform 85"/>
            <p:cNvSpPr/>
            <p:nvPr/>
          </p:nvSpPr>
          <p:spPr>
            <a:xfrm>
              <a:off x="3011" y="962"/>
              <a:ext cx="176" cy="327"/>
            </a:xfrm>
            <a:custGeom>
              <a:avLst/>
              <a:gdLst>
                <a:gd name="txL" fmla="*/ 0 w 58"/>
                <a:gd name="txT" fmla="*/ 0 h 192"/>
                <a:gd name="txR" fmla="*/ 58 w 58"/>
                <a:gd name="txB" fmla="*/ 192 h 192"/>
              </a:gdLst>
              <a:ahLst/>
              <a:cxnLst>
                <a:cxn ang="0">
                  <a:pos x="0" y="6448"/>
                </a:cxn>
                <a:cxn ang="0">
                  <a:pos x="36041" y="3020"/>
                </a:cxn>
                <a:cxn ang="0">
                  <a:pos x="71058" y="1003"/>
                </a:cxn>
                <a:cxn ang="0">
                  <a:pos x="109366" y="0"/>
                </a:cxn>
                <a:cxn ang="0">
                  <a:pos x="144317" y="0"/>
                </a:cxn>
                <a:cxn ang="0">
                  <a:pos x="144317" y="632"/>
                </a:cxn>
                <a:cxn ang="0">
                  <a:pos x="173406" y="2022"/>
                </a:cxn>
                <a:cxn ang="0">
                  <a:pos x="173406" y="3745"/>
                </a:cxn>
                <a:cxn ang="0">
                  <a:pos x="208414" y="5731"/>
                </a:cxn>
                <a:cxn ang="0">
                  <a:pos x="208414" y="7765"/>
                </a:cxn>
                <a:cxn ang="0">
                  <a:pos x="244437" y="9859"/>
                </a:cxn>
                <a:cxn ang="0">
                  <a:pos x="244437" y="11551"/>
                </a:cxn>
                <a:cxn ang="0">
                  <a:pos x="279391" y="12879"/>
                </a:cxn>
                <a:cxn ang="0">
                  <a:pos x="317780" y="13596"/>
                </a:cxn>
                <a:cxn ang="0">
                  <a:pos x="317780" y="13225"/>
                </a:cxn>
                <a:cxn ang="0">
                  <a:pos x="345782" y="12252"/>
                </a:cxn>
                <a:cxn ang="0">
                  <a:pos x="381796" y="10173"/>
                </a:cxn>
                <a:cxn ang="0">
                  <a:pos x="416832" y="6448"/>
                </a:cxn>
              </a:cxnLst>
              <a:rect l="txL" t="txT" r="txR" b="txB"/>
              <a:pathLst>
                <a:path w="58" h="192">
                  <a:moveTo>
                    <a:pt x="0" y="91"/>
                  </a:moveTo>
                  <a:lnTo>
                    <a:pt x="5" y="43"/>
                  </a:lnTo>
                  <a:lnTo>
                    <a:pt x="10" y="14"/>
                  </a:lnTo>
                  <a:lnTo>
                    <a:pt x="15" y="0"/>
                  </a:lnTo>
                  <a:lnTo>
                    <a:pt x="20" y="0"/>
                  </a:lnTo>
                  <a:lnTo>
                    <a:pt x="20" y="9"/>
                  </a:lnTo>
                  <a:lnTo>
                    <a:pt x="24" y="29"/>
                  </a:lnTo>
                  <a:lnTo>
                    <a:pt x="24" y="53"/>
                  </a:lnTo>
                  <a:lnTo>
                    <a:pt x="29" y="81"/>
                  </a:lnTo>
                  <a:lnTo>
                    <a:pt x="29" y="110"/>
                  </a:lnTo>
                  <a:lnTo>
                    <a:pt x="34" y="139"/>
                  </a:lnTo>
                  <a:lnTo>
                    <a:pt x="34" y="163"/>
                  </a:lnTo>
                  <a:lnTo>
                    <a:pt x="39" y="182"/>
                  </a:lnTo>
                  <a:lnTo>
                    <a:pt x="44" y="192"/>
                  </a:lnTo>
                  <a:lnTo>
                    <a:pt x="44" y="187"/>
                  </a:lnTo>
                  <a:lnTo>
                    <a:pt x="48" y="173"/>
                  </a:lnTo>
                  <a:lnTo>
                    <a:pt x="53" y="144"/>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87" name="Freeform 86"/>
            <p:cNvSpPr/>
            <p:nvPr/>
          </p:nvSpPr>
          <p:spPr>
            <a:xfrm>
              <a:off x="3187" y="962"/>
              <a:ext cx="130" cy="327"/>
            </a:xfrm>
            <a:custGeom>
              <a:avLst/>
              <a:gdLst>
                <a:gd name="txL" fmla="*/ 0 w 43"/>
                <a:gd name="txT" fmla="*/ 0 h 192"/>
                <a:gd name="txR" fmla="*/ 43 w 43"/>
                <a:gd name="txB" fmla="*/ 192 h 192"/>
              </a:gdLst>
              <a:ahLst/>
              <a:cxnLst>
                <a:cxn ang="0">
                  <a:pos x="0" y="6448"/>
                </a:cxn>
                <a:cxn ang="0">
                  <a:pos x="34347" y="3020"/>
                </a:cxn>
                <a:cxn ang="0">
                  <a:pos x="34347" y="1003"/>
                </a:cxn>
                <a:cxn ang="0">
                  <a:pos x="69411" y="0"/>
                </a:cxn>
                <a:cxn ang="0">
                  <a:pos x="96995" y="0"/>
                </a:cxn>
                <a:cxn ang="0">
                  <a:pos x="96995" y="632"/>
                </a:cxn>
                <a:cxn ang="0">
                  <a:pos x="131342" y="2022"/>
                </a:cxn>
                <a:cxn ang="0">
                  <a:pos x="131342" y="3745"/>
                </a:cxn>
                <a:cxn ang="0">
                  <a:pos x="168752" y="5731"/>
                </a:cxn>
                <a:cxn ang="0">
                  <a:pos x="168752" y="7765"/>
                </a:cxn>
                <a:cxn ang="0">
                  <a:pos x="168752" y="9859"/>
                </a:cxn>
                <a:cxn ang="0">
                  <a:pos x="203102" y="11551"/>
                </a:cxn>
                <a:cxn ang="0">
                  <a:pos x="203102" y="12879"/>
                </a:cxn>
                <a:cxn ang="0">
                  <a:pos x="237422" y="13596"/>
                </a:cxn>
                <a:cxn ang="0">
                  <a:pos x="237422" y="13225"/>
                </a:cxn>
                <a:cxn ang="0">
                  <a:pos x="272510" y="12252"/>
                </a:cxn>
                <a:cxn ang="0">
                  <a:pos x="300097" y="10173"/>
                </a:cxn>
                <a:cxn ang="0">
                  <a:pos x="300097" y="6448"/>
                </a:cxn>
              </a:cxnLst>
              <a:rect l="txL" t="txT" r="txR" b="txB"/>
              <a:pathLst>
                <a:path w="43" h="192">
                  <a:moveTo>
                    <a:pt x="0" y="91"/>
                  </a:moveTo>
                  <a:lnTo>
                    <a:pt x="5" y="43"/>
                  </a:lnTo>
                  <a:lnTo>
                    <a:pt x="5" y="14"/>
                  </a:lnTo>
                  <a:lnTo>
                    <a:pt x="10" y="0"/>
                  </a:lnTo>
                  <a:lnTo>
                    <a:pt x="14" y="0"/>
                  </a:lnTo>
                  <a:lnTo>
                    <a:pt x="14" y="9"/>
                  </a:lnTo>
                  <a:lnTo>
                    <a:pt x="19" y="29"/>
                  </a:lnTo>
                  <a:lnTo>
                    <a:pt x="19" y="53"/>
                  </a:lnTo>
                  <a:lnTo>
                    <a:pt x="24" y="81"/>
                  </a:lnTo>
                  <a:lnTo>
                    <a:pt x="24" y="110"/>
                  </a:lnTo>
                  <a:lnTo>
                    <a:pt x="24" y="139"/>
                  </a:lnTo>
                  <a:lnTo>
                    <a:pt x="29" y="163"/>
                  </a:lnTo>
                  <a:lnTo>
                    <a:pt x="29" y="182"/>
                  </a:lnTo>
                  <a:lnTo>
                    <a:pt x="34" y="192"/>
                  </a:lnTo>
                  <a:lnTo>
                    <a:pt x="34" y="187"/>
                  </a:lnTo>
                  <a:lnTo>
                    <a:pt x="39" y="173"/>
                  </a:lnTo>
                  <a:lnTo>
                    <a:pt x="43" y="144"/>
                  </a:lnTo>
                  <a:lnTo>
                    <a:pt x="43"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88" name="Freeform 87"/>
            <p:cNvSpPr/>
            <p:nvPr/>
          </p:nvSpPr>
          <p:spPr>
            <a:xfrm>
              <a:off x="3317" y="962"/>
              <a:ext cx="176" cy="327"/>
            </a:xfrm>
            <a:custGeom>
              <a:avLst/>
              <a:gdLst>
                <a:gd name="txL" fmla="*/ 0 w 58"/>
                <a:gd name="txT" fmla="*/ 0 h 192"/>
                <a:gd name="txR" fmla="*/ 58 w 58"/>
                <a:gd name="txB" fmla="*/ 192 h 192"/>
              </a:gdLst>
              <a:ahLst/>
              <a:cxnLst>
                <a:cxn ang="0">
                  <a:pos x="0" y="6448"/>
                </a:cxn>
                <a:cxn ang="0">
                  <a:pos x="36041" y="3020"/>
                </a:cxn>
                <a:cxn ang="0">
                  <a:pos x="71058" y="1003"/>
                </a:cxn>
                <a:cxn ang="0">
                  <a:pos x="109366" y="0"/>
                </a:cxn>
                <a:cxn ang="0">
                  <a:pos x="144317" y="0"/>
                </a:cxn>
                <a:cxn ang="0">
                  <a:pos x="144317" y="632"/>
                </a:cxn>
                <a:cxn ang="0">
                  <a:pos x="173406" y="2022"/>
                </a:cxn>
                <a:cxn ang="0">
                  <a:pos x="208414" y="3745"/>
                </a:cxn>
                <a:cxn ang="0">
                  <a:pos x="208414" y="5731"/>
                </a:cxn>
                <a:cxn ang="0">
                  <a:pos x="244437" y="7765"/>
                </a:cxn>
                <a:cxn ang="0">
                  <a:pos x="244437" y="9859"/>
                </a:cxn>
                <a:cxn ang="0">
                  <a:pos x="279391" y="11551"/>
                </a:cxn>
                <a:cxn ang="0">
                  <a:pos x="279391" y="12879"/>
                </a:cxn>
                <a:cxn ang="0">
                  <a:pos x="317780" y="13596"/>
                </a:cxn>
                <a:cxn ang="0">
                  <a:pos x="345782" y="13225"/>
                </a:cxn>
                <a:cxn ang="0">
                  <a:pos x="345782" y="12252"/>
                </a:cxn>
                <a:cxn ang="0">
                  <a:pos x="381796" y="10173"/>
                </a:cxn>
                <a:cxn ang="0">
                  <a:pos x="416832" y="6448"/>
                </a:cxn>
              </a:cxnLst>
              <a:rect l="txL" t="txT" r="txR" b="txB"/>
              <a:pathLst>
                <a:path w="58" h="192">
                  <a:moveTo>
                    <a:pt x="0" y="91"/>
                  </a:moveTo>
                  <a:lnTo>
                    <a:pt x="5" y="43"/>
                  </a:lnTo>
                  <a:lnTo>
                    <a:pt x="10" y="14"/>
                  </a:lnTo>
                  <a:lnTo>
                    <a:pt x="15" y="0"/>
                  </a:lnTo>
                  <a:lnTo>
                    <a:pt x="20" y="0"/>
                  </a:lnTo>
                  <a:lnTo>
                    <a:pt x="20" y="9"/>
                  </a:lnTo>
                  <a:lnTo>
                    <a:pt x="24" y="29"/>
                  </a:lnTo>
                  <a:lnTo>
                    <a:pt x="29" y="53"/>
                  </a:lnTo>
                  <a:lnTo>
                    <a:pt x="29" y="81"/>
                  </a:lnTo>
                  <a:lnTo>
                    <a:pt x="34" y="110"/>
                  </a:lnTo>
                  <a:lnTo>
                    <a:pt x="34" y="139"/>
                  </a:lnTo>
                  <a:lnTo>
                    <a:pt x="39" y="163"/>
                  </a:lnTo>
                  <a:lnTo>
                    <a:pt x="39" y="182"/>
                  </a:lnTo>
                  <a:lnTo>
                    <a:pt x="44" y="192"/>
                  </a:lnTo>
                  <a:lnTo>
                    <a:pt x="48" y="187"/>
                  </a:lnTo>
                  <a:lnTo>
                    <a:pt x="48" y="173"/>
                  </a:lnTo>
                  <a:lnTo>
                    <a:pt x="53" y="144"/>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89" name="Freeform 88"/>
            <p:cNvSpPr/>
            <p:nvPr/>
          </p:nvSpPr>
          <p:spPr>
            <a:xfrm>
              <a:off x="3493" y="962"/>
              <a:ext cx="175" cy="327"/>
            </a:xfrm>
            <a:custGeom>
              <a:avLst/>
              <a:gdLst>
                <a:gd name="txL" fmla="*/ 0 w 58"/>
                <a:gd name="txT" fmla="*/ 0 h 192"/>
                <a:gd name="txR" fmla="*/ 58 w 58"/>
                <a:gd name="txB" fmla="*/ 192 h 192"/>
              </a:gdLst>
              <a:ahLst/>
              <a:cxnLst>
                <a:cxn ang="0">
                  <a:pos x="0" y="6448"/>
                </a:cxn>
                <a:cxn ang="0">
                  <a:pos x="33974" y="3020"/>
                </a:cxn>
                <a:cxn ang="0">
                  <a:pos x="68778" y="1003"/>
                </a:cxn>
                <a:cxn ang="0">
                  <a:pos x="95806" y="0"/>
                </a:cxn>
                <a:cxn ang="0">
                  <a:pos x="129784" y="0"/>
                </a:cxn>
                <a:cxn ang="0">
                  <a:pos x="129784" y="632"/>
                </a:cxn>
                <a:cxn ang="0">
                  <a:pos x="163767" y="2022"/>
                </a:cxn>
                <a:cxn ang="0">
                  <a:pos x="163767" y="3745"/>
                </a:cxn>
                <a:cxn ang="0">
                  <a:pos x="200819" y="5731"/>
                </a:cxn>
                <a:cxn ang="0">
                  <a:pos x="200819" y="7765"/>
                </a:cxn>
                <a:cxn ang="0">
                  <a:pos x="234548" y="9859"/>
                </a:cxn>
                <a:cxn ang="0">
                  <a:pos x="261797" y="11551"/>
                </a:cxn>
                <a:cxn ang="0">
                  <a:pos x="261797" y="12879"/>
                </a:cxn>
                <a:cxn ang="0">
                  <a:pos x="295807" y="13596"/>
                </a:cxn>
                <a:cxn ang="0">
                  <a:pos x="295807" y="13225"/>
                </a:cxn>
                <a:cxn ang="0">
                  <a:pos x="330611" y="12252"/>
                </a:cxn>
                <a:cxn ang="0">
                  <a:pos x="364341" y="10173"/>
                </a:cxn>
                <a:cxn ang="0">
                  <a:pos x="398315" y="6448"/>
                </a:cxn>
              </a:cxnLst>
              <a:rect l="txL" t="txT" r="txR" b="txB"/>
              <a:pathLst>
                <a:path w="58" h="192">
                  <a:moveTo>
                    <a:pt x="0" y="91"/>
                  </a:moveTo>
                  <a:lnTo>
                    <a:pt x="5" y="43"/>
                  </a:lnTo>
                  <a:lnTo>
                    <a:pt x="10" y="14"/>
                  </a:lnTo>
                  <a:lnTo>
                    <a:pt x="14" y="0"/>
                  </a:lnTo>
                  <a:lnTo>
                    <a:pt x="19" y="0"/>
                  </a:lnTo>
                  <a:lnTo>
                    <a:pt x="19" y="9"/>
                  </a:lnTo>
                  <a:lnTo>
                    <a:pt x="24" y="29"/>
                  </a:lnTo>
                  <a:lnTo>
                    <a:pt x="24" y="53"/>
                  </a:lnTo>
                  <a:lnTo>
                    <a:pt x="29" y="81"/>
                  </a:lnTo>
                  <a:lnTo>
                    <a:pt x="29" y="110"/>
                  </a:lnTo>
                  <a:lnTo>
                    <a:pt x="34" y="139"/>
                  </a:lnTo>
                  <a:lnTo>
                    <a:pt x="38" y="163"/>
                  </a:lnTo>
                  <a:lnTo>
                    <a:pt x="38" y="182"/>
                  </a:lnTo>
                  <a:lnTo>
                    <a:pt x="43" y="192"/>
                  </a:lnTo>
                  <a:lnTo>
                    <a:pt x="43" y="187"/>
                  </a:lnTo>
                  <a:lnTo>
                    <a:pt x="48" y="173"/>
                  </a:lnTo>
                  <a:lnTo>
                    <a:pt x="53" y="144"/>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90" name="Freeform 89"/>
            <p:cNvSpPr/>
            <p:nvPr/>
          </p:nvSpPr>
          <p:spPr>
            <a:xfrm>
              <a:off x="3668" y="962"/>
              <a:ext cx="147" cy="327"/>
            </a:xfrm>
            <a:custGeom>
              <a:avLst/>
              <a:gdLst>
                <a:gd name="txL" fmla="*/ 0 w 48"/>
                <a:gd name="txT" fmla="*/ 0 h 192"/>
                <a:gd name="txR" fmla="*/ 48 w 48"/>
                <a:gd name="txB" fmla="*/ 192 h 192"/>
              </a:gdLst>
              <a:ahLst/>
              <a:cxnLst>
                <a:cxn ang="0">
                  <a:pos x="0" y="6448"/>
                </a:cxn>
                <a:cxn ang="0">
                  <a:pos x="30444" y="3020"/>
                </a:cxn>
                <a:cxn ang="0">
                  <a:pos x="70802" y="1003"/>
                </a:cxn>
                <a:cxn ang="0">
                  <a:pos x="70802" y="0"/>
                </a:cxn>
                <a:cxn ang="0">
                  <a:pos x="108805" y="0"/>
                </a:cxn>
                <a:cxn ang="0">
                  <a:pos x="108805" y="632"/>
                </a:cxn>
                <a:cxn ang="0">
                  <a:pos x="146798" y="2022"/>
                </a:cxn>
                <a:cxn ang="0">
                  <a:pos x="146798" y="3745"/>
                </a:cxn>
                <a:cxn ang="0">
                  <a:pos x="187183" y="5731"/>
                </a:cxn>
                <a:cxn ang="0">
                  <a:pos x="187183" y="7765"/>
                </a:cxn>
                <a:cxn ang="0">
                  <a:pos x="187183" y="9859"/>
                </a:cxn>
                <a:cxn ang="0">
                  <a:pos x="216831" y="11551"/>
                </a:cxn>
                <a:cxn ang="0">
                  <a:pos x="216831" y="12879"/>
                </a:cxn>
                <a:cxn ang="0">
                  <a:pos x="254834" y="13596"/>
                </a:cxn>
                <a:cxn ang="0">
                  <a:pos x="254834" y="13225"/>
                </a:cxn>
                <a:cxn ang="0">
                  <a:pos x="292827" y="12252"/>
                </a:cxn>
                <a:cxn ang="0">
                  <a:pos x="333215" y="10173"/>
                </a:cxn>
                <a:cxn ang="0">
                  <a:pos x="371218" y="6448"/>
                </a:cxn>
              </a:cxnLst>
              <a:rect l="txL" t="txT" r="txR" b="txB"/>
              <a:pathLst>
                <a:path w="48" h="192">
                  <a:moveTo>
                    <a:pt x="0" y="91"/>
                  </a:moveTo>
                  <a:lnTo>
                    <a:pt x="4" y="43"/>
                  </a:lnTo>
                  <a:lnTo>
                    <a:pt x="9" y="14"/>
                  </a:lnTo>
                  <a:lnTo>
                    <a:pt x="9" y="0"/>
                  </a:lnTo>
                  <a:lnTo>
                    <a:pt x="14" y="0"/>
                  </a:lnTo>
                  <a:lnTo>
                    <a:pt x="14" y="9"/>
                  </a:lnTo>
                  <a:lnTo>
                    <a:pt x="19" y="29"/>
                  </a:lnTo>
                  <a:lnTo>
                    <a:pt x="19" y="53"/>
                  </a:lnTo>
                  <a:lnTo>
                    <a:pt x="24" y="81"/>
                  </a:lnTo>
                  <a:lnTo>
                    <a:pt x="24" y="110"/>
                  </a:lnTo>
                  <a:lnTo>
                    <a:pt x="24" y="139"/>
                  </a:lnTo>
                  <a:lnTo>
                    <a:pt x="28" y="163"/>
                  </a:lnTo>
                  <a:lnTo>
                    <a:pt x="28" y="182"/>
                  </a:lnTo>
                  <a:lnTo>
                    <a:pt x="33" y="192"/>
                  </a:lnTo>
                  <a:lnTo>
                    <a:pt x="33" y="187"/>
                  </a:lnTo>
                  <a:lnTo>
                    <a:pt x="38" y="173"/>
                  </a:lnTo>
                  <a:lnTo>
                    <a:pt x="43" y="144"/>
                  </a:lnTo>
                  <a:lnTo>
                    <a:pt x="4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91" name="Freeform 90"/>
            <p:cNvSpPr/>
            <p:nvPr/>
          </p:nvSpPr>
          <p:spPr>
            <a:xfrm>
              <a:off x="3815" y="962"/>
              <a:ext cx="156" cy="327"/>
            </a:xfrm>
            <a:custGeom>
              <a:avLst/>
              <a:gdLst>
                <a:gd name="txL" fmla="*/ 0 w 52"/>
                <a:gd name="txT" fmla="*/ 0 h 192"/>
                <a:gd name="txR" fmla="*/ 52 w 52"/>
                <a:gd name="txB" fmla="*/ 192 h 192"/>
              </a:gdLst>
              <a:ahLst/>
              <a:cxnLst>
                <a:cxn ang="0">
                  <a:pos x="0" y="6448"/>
                </a:cxn>
                <a:cxn ang="0">
                  <a:pos x="26244" y="3020"/>
                </a:cxn>
                <a:cxn ang="0">
                  <a:pos x="26244" y="1003"/>
                </a:cxn>
                <a:cxn ang="0">
                  <a:pos x="59049" y="0"/>
                </a:cxn>
                <a:cxn ang="0">
                  <a:pos x="91854" y="0"/>
                </a:cxn>
                <a:cxn ang="0">
                  <a:pos x="91854" y="632"/>
                </a:cxn>
                <a:cxn ang="0">
                  <a:pos x="124659" y="2022"/>
                </a:cxn>
                <a:cxn ang="0">
                  <a:pos x="157464" y="3745"/>
                </a:cxn>
                <a:cxn ang="0">
                  <a:pos x="157464" y="5731"/>
                </a:cxn>
                <a:cxn ang="0">
                  <a:pos x="183708" y="7765"/>
                </a:cxn>
                <a:cxn ang="0">
                  <a:pos x="183708" y="9859"/>
                </a:cxn>
                <a:cxn ang="0">
                  <a:pos x="216513" y="11551"/>
                </a:cxn>
                <a:cxn ang="0">
                  <a:pos x="216513" y="12879"/>
                </a:cxn>
                <a:cxn ang="0">
                  <a:pos x="249318" y="13596"/>
                </a:cxn>
                <a:cxn ang="0">
                  <a:pos x="282123" y="13225"/>
                </a:cxn>
                <a:cxn ang="0">
                  <a:pos x="282123" y="12252"/>
                </a:cxn>
                <a:cxn ang="0">
                  <a:pos x="314928" y="10173"/>
                </a:cxn>
                <a:cxn ang="0">
                  <a:pos x="341172" y="6448"/>
                </a:cxn>
              </a:cxnLst>
              <a:rect l="txL" t="txT" r="txR" b="txB"/>
              <a:pathLst>
                <a:path w="52" h="192">
                  <a:moveTo>
                    <a:pt x="0" y="91"/>
                  </a:moveTo>
                  <a:lnTo>
                    <a:pt x="4" y="43"/>
                  </a:lnTo>
                  <a:lnTo>
                    <a:pt x="4" y="14"/>
                  </a:lnTo>
                  <a:lnTo>
                    <a:pt x="9" y="0"/>
                  </a:lnTo>
                  <a:lnTo>
                    <a:pt x="14" y="0"/>
                  </a:lnTo>
                  <a:lnTo>
                    <a:pt x="14" y="9"/>
                  </a:lnTo>
                  <a:lnTo>
                    <a:pt x="19" y="29"/>
                  </a:lnTo>
                  <a:lnTo>
                    <a:pt x="24" y="53"/>
                  </a:lnTo>
                  <a:lnTo>
                    <a:pt x="24" y="81"/>
                  </a:lnTo>
                  <a:lnTo>
                    <a:pt x="28" y="110"/>
                  </a:lnTo>
                  <a:lnTo>
                    <a:pt x="28" y="139"/>
                  </a:lnTo>
                  <a:lnTo>
                    <a:pt x="33" y="163"/>
                  </a:lnTo>
                  <a:lnTo>
                    <a:pt x="33" y="182"/>
                  </a:lnTo>
                  <a:lnTo>
                    <a:pt x="38" y="192"/>
                  </a:lnTo>
                  <a:lnTo>
                    <a:pt x="43" y="187"/>
                  </a:lnTo>
                  <a:lnTo>
                    <a:pt x="43" y="173"/>
                  </a:lnTo>
                  <a:lnTo>
                    <a:pt x="48" y="144"/>
                  </a:lnTo>
                  <a:lnTo>
                    <a:pt x="52"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92" name="Freeform 91"/>
            <p:cNvSpPr/>
            <p:nvPr/>
          </p:nvSpPr>
          <p:spPr>
            <a:xfrm>
              <a:off x="3971" y="962"/>
              <a:ext cx="175" cy="327"/>
            </a:xfrm>
            <a:custGeom>
              <a:avLst/>
              <a:gdLst>
                <a:gd name="txL" fmla="*/ 0 w 58"/>
                <a:gd name="txT" fmla="*/ 0 h 192"/>
                <a:gd name="txR" fmla="*/ 58 w 58"/>
                <a:gd name="txB" fmla="*/ 192 h 192"/>
              </a:gdLst>
              <a:ahLst/>
              <a:cxnLst>
                <a:cxn ang="0">
                  <a:pos x="0" y="6448"/>
                </a:cxn>
                <a:cxn ang="0">
                  <a:pos x="33974" y="3020"/>
                </a:cxn>
                <a:cxn ang="0">
                  <a:pos x="68778" y="1003"/>
                </a:cxn>
                <a:cxn ang="0">
                  <a:pos x="102508" y="0"/>
                </a:cxn>
                <a:cxn ang="0">
                  <a:pos x="136491" y="0"/>
                </a:cxn>
                <a:cxn ang="0">
                  <a:pos x="136491" y="632"/>
                </a:cxn>
                <a:cxn ang="0">
                  <a:pos x="163767" y="2022"/>
                </a:cxn>
                <a:cxn ang="0">
                  <a:pos x="163767" y="3745"/>
                </a:cxn>
                <a:cxn ang="0">
                  <a:pos x="200819" y="5731"/>
                </a:cxn>
                <a:cxn ang="0">
                  <a:pos x="200819" y="7765"/>
                </a:cxn>
                <a:cxn ang="0">
                  <a:pos x="234548" y="9859"/>
                </a:cxn>
                <a:cxn ang="0">
                  <a:pos x="268616" y="11551"/>
                </a:cxn>
                <a:cxn ang="0">
                  <a:pos x="268616" y="12879"/>
                </a:cxn>
                <a:cxn ang="0">
                  <a:pos x="302590" y="13596"/>
                </a:cxn>
                <a:cxn ang="0">
                  <a:pos x="330611" y="13225"/>
                </a:cxn>
                <a:cxn ang="0">
                  <a:pos x="330611" y="12252"/>
                </a:cxn>
                <a:cxn ang="0">
                  <a:pos x="364341" y="10173"/>
                </a:cxn>
                <a:cxn ang="0">
                  <a:pos x="398315" y="6448"/>
                </a:cxn>
              </a:cxnLst>
              <a:rect l="txL" t="txT" r="txR" b="txB"/>
              <a:pathLst>
                <a:path w="58" h="192">
                  <a:moveTo>
                    <a:pt x="0" y="91"/>
                  </a:moveTo>
                  <a:lnTo>
                    <a:pt x="5" y="43"/>
                  </a:lnTo>
                  <a:lnTo>
                    <a:pt x="10" y="14"/>
                  </a:lnTo>
                  <a:lnTo>
                    <a:pt x="15" y="0"/>
                  </a:lnTo>
                  <a:lnTo>
                    <a:pt x="20" y="0"/>
                  </a:lnTo>
                  <a:lnTo>
                    <a:pt x="20" y="9"/>
                  </a:lnTo>
                  <a:lnTo>
                    <a:pt x="24" y="29"/>
                  </a:lnTo>
                  <a:lnTo>
                    <a:pt x="24" y="53"/>
                  </a:lnTo>
                  <a:lnTo>
                    <a:pt x="29" y="81"/>
                  </a:lnTo>
                  <a:lnTo>
                    <a:pt x="29" y="110"/>
                  </a:lnTo>
                  <a:lnTo>
                    <a:pt x="34" y="139"/>
                  </a:lnTo>
                  <a:lnTo>
                    <a:pt x="39" y="163"/>
                  </a:lnTo>
                  <a:lnTo>
                    <a:pt x="39" y="182"/>
                  </a:lnTo>
                  <a:lnTo>
                    <a:pt x="44" y="192"/>
                  </a:lnTo>
                  <a:lnTo>
                    <a:pt x="48" y="187"/>
                  </a:lnTo>
                  <a:lnTo>
                    <a:pt x="48" y="173"/>
                  </a:lnTo>
                  <a:lnTo>
                    <a:pt x="53" y="144"/>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93" name="Freeform 92"/>
            <p:cNvSpPr/>
            <p:nvPr/>
          </p:nvSpPr>
          <p:spPr>
            <a:xfrm>
              <a:off x="4146" y="962"/>
              <a:ext cx="147" cy="327"/>
            </a:xfrm>
            <a:custGeom>
              <a:avLst/>
              <a:gdLst>
                <a:gd name="txL" fmla="*/ 0 w 48"/>
                <a:gd name="txT" fmla="*/ 0 h 192"/>
                <a:gd name="txR" fmla="*/ 48 w 48"/>
                <a:gd name="txB" fmla="*/ 192 h 192"/>
              </a:gdLst>
              <a:ahLst/>
              <a:cxnLst>
                <a:cxn ang="0">
                  <a:pos x="0" y="6448"/>
                </a:cxn>
                <a:cxn ang="0">
                  <a:pos x="38003" y="3020"/>
                </a:cxn>
                <a:cxn ang="0">
                  <a:pos x="78388" y="1003"/>
                </a:cxn>
                <a:cxn ang="0">
                  <a:pos x="78388" y="0"/>
                </a:cxn>
                <a:cxn ang="0">
                  <a:pos x="108805" y="0"/>
                </a:cxn>
                <a:cxn ang="0">
                  <a:pos x="108805" y="632"/>
                </a:cxn>
                <a:cxn ang="0">
                  <a:pos x="146798" y="2022"/>
                </a:cxn>
                <a:cxn ang="0">
                  <a:pos x="146798" y="3745"/>
                </a:cxn>
                <a:cxn ang="0">
                  <a:pos x="187183" y="5731"/>
                </a:cxn>
                <a:cxn ang="0">
                  <a:pos x="187183" y="7765"/>
                </a:cxn>
                <a:cxn ang="0">
                  <a:pos x="187183" y="9859"/>
                </a:cxn>
                <a:cxn ang="0">
                  <a:pos x="225189" y="11551"/>
                </a:cxn>
                <a:cxn ang="0">
                  <a:pos x="225189" y="12879"/>
                </a:cxn>
                <a:cxn ang="0">
                  <a:pos x="262383" y="13596"/>
                </a:cxn>
                <a:cxn ang="0">
                  <a:pos x="262383" y="13225"/>
                </a:cxn>
                <a:cxn ang="0">
                  <a:pos x="292827" y="12252"/>
                </a:cxn>
                <a:cxn ang="0">
                  <a:pos x="333215" y="10173"/>
                </a:cxn>
                <a:cxn ang="0">
                  <a:pos x="371218" y="6448"/>
                </a:cxn>
              </a:cxnLst>
              <a:rect l="txL" t="txT" r="txR" b="txB"/>
              <a:pathLst>
                <a:path w="48" h="192">
                  <a:moveTo>
                    <a:pt x="0" y="91"/>
                  </a:moveTo>
                  <a:lnTo>
                    <a:pt x="5" y="43"/>
                  </a:lnTo>
                  <a:lnTo>
                    <a:pt x="10" y="14"/>
                  </a:lnTo>
                  <a:lnTo>
                    <a:pt x="10" y="0"/>
                  </a:lnTo>
                  <a:lnTo>
                    <a:pt x="14" y="0"/>
                  </a:lnTo>
                  <a:lnTo>
                    <a:pt x="14" y="9"/>
                  </a:lnTo>
                  <a:lnTo>
                    <a:pt x="19" y="29"/>
                  </a:lnTo>
                  <a:lnTo>
                    <a:pt x="19" y="53"/>
                  </a:lnTo>
                  <a:lnTo>
                    <a:pt x="24" y="81"/>
                  </a:lnTo>
                  <a:lnTo>
                    <a:pt x="24" y="110"/>
                  </a:lnTo>
                  <a:lnTo>
                    <a:pt x="24" y="139"/>
                  </a:lnTo>
                  <a:lnTo>
                    <a:pt x="29" y="163"/>
                  </a:lnTo>
                  <a:lnTo>
                    <a:pt x="29" y="182"/>
                  </a:lnTo>
                  <a:lnTo>
                    <a:pt x="34" y="192"/>
                  </a:lnTo>
                  <a:lnTo>
                    <a:pt x="34" y="187"/>
                  </a:lnTo>
                  <a:lnTo>
                    <a:pt x="38" y="173"/>
                  </a:lnTo>
                  <a:lnTo>
                    <a:pt x="43" y="144"/>
                  </a:lnTo>
                  <a:lnTo>
                    <a:pt x="4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94" name="Freeform 93"/>
            <p:cNvSpPr/>
            <p:nvPr/>
          </p:nvSpPr>
          <p:spPr>
            <a:xfrm>
              <a:off x="919" y="1885"/>
              <a:ext cx="177" cy="326"/>
            </a:xfrm>
            <a:custGeom>
              <a:avLst/>
              <a:gdLst>
                <a:gd name="txL" fmla="*/ 0 w 58"/>
                <a:gd name="txT" fmla="*/ 0 h 192"/>
                <a:gd name="txR" fmla="*/ 58 w 58"/>
                <a:gd name="txB" fmla="*/ 192 h 192"/>
              </a:gdLst>
              <a:ahLst/>
              <a:cxnLst>
                <a:cxn ang="0">
                  <a:pos x="0" y="6311"/>
                </a:cxn>
                <a:cxn ang="0">
                  <a:pos x="37030" y="2975"/>
                </a:cxn>
                <a:cxn ang="0">
                  <a:pos x="76766" y="988"/>
                </a:cxn>
                <a:cxn ang="0">
                  <a:pos x="105898" y="0"/>
                </a:cxn>
                <a:cxn ang="0">
                  <a:pos x="142928" y="689"/>
                </a:cxn>
                <a:cxn ang="0">
                  <a:pos x="180217" y="1987"/>
                </a:cxn>
                <a:cxn ang="0">
                  <a:pos x="180217" y="3668"/>
                </a:cxn>
                <a:cxn ang="0">
                  <a:pos x="219694" y="5659"/>
                </a:cxn>
                <a:cxn ang="0">
                  <a:pos x="219694" y="7622"/>
                </a:cxn>
                <a:cxn ang="0">
                  <a:pos x="255960" y="9609"/>
                </a:cxn>
                <a:cxn ang="0">
                  <a:pos x="255960" y="11264"/>
                </a:cxn>
                <a:cxn ang="0">
                  <a:pos x="285855" y="12575"/>
                </a:cxn>
                <a:cxn ang="0">
                  <a:pos x="323171" y="13279"/>
                </a:cxn>
                <a:cxn ang="0">
                  <a:pos x="360210" y="11953"/>
                </a:cxn>
                <a:cxn ang="0">
                  <a:pos x="399138" y="9967"/>
                </a:cxn>
                <a:cxn ang="0">
                  <a:pos x="436177" y="6311"/>
                </a:cxn>
              </a:cxnLst>
              <a:rect l="txL" t="txT" r="txR" b="txB"/>
              <a:pathLst>
                <a:path w="58" h="192">
                  <a:moveTo>
                    <a:pt x="0" y="91"/>
                  </a:moveTo>
                  <a:lnTo>
                    <a:pt x="5" y="43"/>
                  </a:lnTo>
                  <a:lnTo>
                    <a:pt x="10" y="14"/>
                  </a:lnTo>
                  <a:lnTo>
                    <a:pt x="14" y="0"/>
                  </a:lnTo>
                  <a:lnTo>
                    <a:pt x="19" y="10"/>
                  </a:lnTo>
                  <a:lnTo>
                    <a:pt x="24" y="29"/>
                  </a:lnTo>
                  <a:lnTo>
                    <a:pt x="24" y="53"/>
                  </a:lnTo>
                  <a:lnTo>
                    <a:pt x="29" y="82"/>
                  </a:lnTo>
                  <a:lnTo>
                    <a:pt x="29" y="110"/>
                  </a:lnTo>
                  <a:lnTo>
                    <a:pt x="34" y="139"/>
                  </a:lnTo>
                  <a:lnTo>
                    <a:pt x="34" y="163"/>
                  </a:lnTo>
                  <a:lnTo>
                    <a:pt x="38" y="182"/>
                  </a:lnTo>
                  <a:lnTo>
                    <a:pt x="43" y="192"/>
                  </a:lnTo>
                  <a:lnTo>
                    <a:pt x="48" y="173"/>
                  </a:lnTo>
                  <a:lnTo>
                    <a:pt x="53" y="144"/>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95" name="Freeform 94"/>
            <p:cNvSpPr/>
            <p:nvPr/>
          </p:nvSpPr>
          <p:spPr>
            <a:xfrm>
              <a:off x="1096" y="1885"/>
              <a:ext cx="172" cy="326"/>
            </a:xfrm>
            <a:custGeom>
              <a:avLst/>
              <a:gdLst>
                <a:gd name="txL" fmla="*/ 0 w 57"/>
                <a:gd name="txT" fmla="*/ 0 h 192"/>
                <a:gd name="txR" fmla="*/ 57 w 57"/>
                <a:gd name="txB" fmla="*/ 192 h 192"/>
              </a:gdLst>
              <a:ahLst/>
              <a:cxnLst>
                <a:cxn ang="0">
                  <a:pos x="0" y="6311"/>
                </a:cxn>
                <a:cxn ang="0">
                  <a:pos x="27282" y="2975"/>
                </a:cxn>
                <a:cxn ang="0">
                  <a:pos x="61027" y="988"/>
                </a:cxn>
                <a:cxn ang="0">
                  <a:pos x="95837" y="0"/>
                </a:cxn>
                <a:cxn ang="0">
                  <a:pos x="129827" y="689"/>
                </a:cxn>
                <a:cxn ang="0">
                  <a:pos x="129827" y="1987"/>
                </a:cxn>
                <a:cxn ang="0">
                  <a:pos x="163847" y="3668"/>
                </a:cxn>
                <a:cxn ang="0">
                  <a:pos x="190854" y="5659"/>
                </a:cxn>
                <a:cxn ang="0">
                  <a:pos x="190854" y="7622"/>
                </a:cxn>
                <a:cxn ang="0">
                  <a:pos x="227921" y="9609"/>
                </a:cxn>
                <a:cxn ang="0">
                  <a:pos x="227921" y="11264"/>
                </a:cxn>
                <a:cxn ang="0">
                  <a:pos x="261905" y="12575"/>
                </a:cxn>
                <a:cxn ang="0">
                  <a:pos x="261905" y="13279"/>
                </a:cxn>
                <a:cxn ang="0">
                  <a:pos x="296003" y="13279"/>
                </a:cxn>
                <a:cxn ang="0">
                  <a:pos x="330732" y="11953"/>
                </a:cxn>
                <a:cxn ang="0">
                  <a:pos x="357766" y="9967"/>
                </a:cxn>
                <a:cxn ang="0">
                  <a:pos x="391759" y="6311"/>
                </a:cxn>
              </a:cxnLst>
              <a:rect l="txL" t="txT" r="txR" b="txB"/>
              <a:pathLst>
                <a:path w="57" h="192">
                  <a:moveTo>
                    <a:pt x="0" y="91"/>
                  </a:moveTo>
                  <a:lnTo>
                    <a:pt x="4" y="43"/>
                  </a:lnTo>
                  <a:lnTo>
                    <a:pt x="9" y="14"/>
                  </a:lnTo>
                  <a:lnTo>
                    <a:pt x="14" y="0"/>
                  </a:lnTo>
                  <a:lnTo>
                    <a:pt x="19" y="10"/>
                  </a:lnTo>
                  <a:lnTo>
                    <a:pt x="19" y="29"/>
                  </a:lnTo>
                  <a:lnTo>
                    <a:pt x="24" y="53"/>
                  </a:lnTo>
                  <a:lnTo>
                    <a:pt x="28" y="82"/>
                  </a:lnTo>
                  <a:lnTo>
                    <a:pt x="28" y="110"/>
                  </a:lnTo>
                  <a:lnTo>
                    <a:pt x="33" y="139"/>
                  </a:lnTo>
                  <a:lnTo>
                    <a:pt x="33" y="163"/>
                  </a:lnTo>
                  <a:lnTo>
                    <a:pt x="38" y="182"/>
                  </a:lnTo>
                  <a:lnTo>
                    <a:pt x="38" y="192"/>
                  </a:lnTo>
                  <a:lnTo>
                    <a:pt x="43" y="192"/>
                  </a:lnTo>
                  <a:lnTo>
                    <a:pt x="48" y="173"/>
                  </a:lnTo>
                  <a:lnTo>
                    <a:pt x="52" y="144"/>
                  </a:lnTo>
                  <a:lnTo>
                    <a:pt x="57"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96" name="Freeform 95"/>
            <p:cNvSpPr/>
            <p:nvPr/>
          </p:nvSpPr>
          <p:spPr>
            <a:xfrm>
              <a:off x="1268" y="1885"/>
              <a:ext cx="130" cy="326"/>
            </a:xfrm>
            <a:custGeom>
              <a:avLst/>
              <a:gdLst>
                <a:gd name="txL" fmla="*/ 0 w 43"/>
                <a:gd name="txT" fmla="*/ 0 h 192"/>
                <a:gd name="txR" fmla="*/ 43 w 43"/>
                <a:gd name="txB" fmla="*/ 192 h 192"/>
              </a:gdLst>
              <a:ahLst/>
              <a:cxnLst>
                <a:cxn ang="0">
                  <a:pos x="0" y="6311"/>
                </a:cxn>
                <a:cxn ang="0">
                  <a:pos x="34347" y="2975"/>
                </a:cxn>
                <a:cxn ang="0">
                  <a:pos x="34347" y="988"/>
                </a:cxn>
                <a:cxn ang="0">
                  <a:pos x="69411" y="0"/>
                </a:cxn>
                <a:cxn ang="0">
                  <a:pos x="103840" y="689"/>
                </a:cxn>
                <a:cxn ang="0">
                  <a:pos x="103840" y="1987"/>
                </a:cxn>
                <a:cxn ang="0">
                  <a:pos x="131342" y="3668"/>
                </a:cxn>
                <a:cxn ang="0">
                  <a:pos x="131342" y="5659"/>
                </a:cxn>
                <a:cxn ang="0">
                  <a:pos x="168752" y="7622"/>
                </a:cxn>
                <a:cxn ang="0">
                  <a:pos x="168752" y="9609"/>
                </a:cxn>
                <a:cxn ang="0">
                  <a:pos x="203102" y="11264"/>
                </a:cxn>
                <a:cxn ang="0">
                  <a:pos x="203102" y="12575"/>
                </a:cxn>
                <a:cxn ang="0">
                  <a:pos x="203102" y="13279"/>
                </a:cxn>
                <a:cxn ang="0">
                  <a:pos x="237422" y="13279"/>
                </a:cxn>
                <a:cxn ang="0">
                  <a:pos x="272510" y="11953"/>
                </a:cxn>
                <a:cxn ang="0">
                  <a:pos x="272510" y="9967"/>
                </a:cxn>
                <a:cxn ang="0">
                  <a:pos x="300097" y="6311"/>
                </a:cxn>
              </a:cxnLst>
              <a:rect l="txL" t="txT" r="txR" b="txB"/>
              <a:pathLst>
                <a:path w="43" h="192">
                  <a:moveTo>
                    <a:pt x="0" y="91"/>
                  </a:moveTo>
                  <a:lnTo>
                    <a:pt x="5" y="43"/>
                  </a:lnTo>
                  <a:lnTo>
                    <a:pt x="5" y="14"/>
                  </a:lnTo>
                  <a:lnTo>
                    <a:pt x="10" y="0"/>
                  </a:lnTo>
                  <a:lnTo>
                    <a:pt x="15" y="10"/>
                  </a:lnTo>
                  <a:lnTo>
                    <a:pt x="15" y="29"/>
                  </a:lnTo>
                  <a:lnTo>
                    <a:pt x="19" y="53"/>
                  </a:lnTo>
                  <a:lnTo>
                    <a:pt x="19" y="82"/>
                  </a:lnTo>
                  <a:lnTo>
                    <a:pt x="24" y="110"/>
                  </a:lnTo>
                  <a:lnTo>
                    <a:pt x="24" y="139"/>
                  </a:lnTo>
                  <a:lnTo>
                    <a:pt x="29" y="163"/>
                  </a:lnTo>
                  <a:lnTo>
                    <a:pt x="29" y="182"/>
                  </a:lnTo>
                  <a:lnTo>
                    <a:pt x="29" y="192"/>
                  </a:lnTo>
                  <a:lnTo>
                    <a:pt x="34" y="192"/>
                  </a:lnTo>
                  <a:lnTo>
                    <a:pt x="39" y="173"/>
                  </a:lnTo>
                  <a:lnTo>
                    <a:pt x="39" y="144"/>
                  </a:lnTo>
                  <a:lnTo>
                    <a:pt x="43"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97" name="Freeform 96"/>
            <p:cNvSpPr/>
            <p:nvPr/>
          </p:nvSpPr>
          <p:spPr>
            <a:xfrm>
              <a:off x="1880" y="1885"/>
              <a:ext cx="175" cy="326"/>
            </a:xfrm>
            <a:custGeom>
              <a:avLst/>
              <a:gdLst>
                <a:gd name="txL" fmla="*/ 0 w 58"/>
                <a:gd name="txT" fmla="*/ 0 h 192"/>
                <a:gd name="txR" fmla="*/ 58 w 58"/>
                <a:gd name="txB" fmla="*/ 192 h 192"/>
              </a:gdLst>
              <a:ahLst/>
              <a:cxnLst>
                <a:cxn ang="0">
                  <a:pos x="0" y="6311"/>
                </a:cxn>
                <a:cxn ang="0">
                  <a:pos x="33974" y="2975"/>
                </a:cxn>
                <a:cxn ang="0">
                  <a:pos x="61006" y="988"/>
                </a:cxn>
                <a:cxn ang="0">
                  <a:pos x="95806" y="0"/>
                </a:cxn>
                <a:cxn ang="0">
                  <a:pos x="129784" y="0"/>
                </a:cxn>
                <a:cxn ang="0">
                  <a:pos x="129784" y="689"/>
                </a:cxn>
                <a:cxn ang="0">
                  <a:pos x="163767" y="1987"/>
                </a:cxn>
                <a:cxn ang="0">
                  <a:pos x="163767" y="3668"/>
                </a:cxn>
                <a:cxn ang="0">
                  <a:pos x="200819" y="5659"/>
                </a:cxn>
                <a:cxn ang="0">
                  <a:pos x="200819" y="7622"/>
                </a:cxn>
                <a:cxn ang="0">
                  <a:pos x="227820" y="9609"/>
                </a:cxn>
                <a:cxn ang="0">
                  <a:pos x="227820" y="11264"/>
                </a:cxn>
                <a:cxn ang="0">
                  <a:pos x="261797" y="12575"/>
                </a:cxn>
                <a:cxn ang="0">
                  <a:pos x="295807" y="13279"/>
                </a:cxn>
                <a:cxn ang="0">
                  <a:pos x="330611" y="11953"/>
                </a:cxn>
                <a:cxn ang="0">
                  <a:pos x="364341" y="9967"/>
                </a:cxn>
                <a:cxn ang="0">
                  <a:pos x="398315" y="6311"/>
                </a:cxn>
              </a:cxnLst>
              <a:rect l="txL" t="txT" r="txR" b="txB"/>
              <a:pathLst>
                <a:path w="58" h="192">
                  <a:moveTo>
                    <a:pt x="0" y="91"/>
                  </a:moveTo>
                  <a:lnTo>
                    <a:pt x="5" y="43"/>
                  </a:lnTo>
                  <a:lnTo>
                    <a:pt x="9" y="14"/>
                  </a:lnTo>
                  <a:lnTo>
                    <a:pt x="14" y="0"/>
                  </a:lnTo>
                  <a:lnTo>
                    <a:pt x="19" y="0"/>
                  </a:lnTo>
                  <a:lnTo>
                    <a:pt x="19" y="10"/>
                  </a:lnTo>
                  <a:lnTo>
                    <a:pt x="24" y="29"/>
                  </a:lnTo>
                  <a:lnTo>
                    <a:pt x="24" y="53"/>
                  </a:lnTo>
                  <a:lnTo>
                    <a:pt x="29" y="82"/>
                  </a:lnTo>
                  <a:lnTo>
                    <a:pt x="29" y="110"/>
                  </a:lnTo>
                  <a:lnTo>
                    <a:pt x="33" y="139"/>
                  </a:lnTo>
                  <a:lnTo>
                    <a:pt x="33" y="163"/>
                  </a:lnTo>
                  <a:lnTo>
                    <a:pt x="38" y="182"/>
                  </a:lnTo>
                  <a:lnTo>
                    <a:pt x="43" y="192"/>
                  </a:lnTo>
                  <a:lnTo>
                    <a:pt x="48" y="173"/>
                  </a:lnTo>
                  <a:lnTo>
                    <a:pt x="53" y="144"/>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98" name="Freeform 97"/>
            <p:cNvSpPr/>
            <p:nvPr/>
          </p:nvSpPr>
          <p:spPr>
            <a:xfrm>
              <a:off x="2055" y="1885"/>
              <a:ext cx="172" cy="326"/>
            </a:xfrm>
            <a:custGeom>
              <a:avLst/>
              <a:gdLst>
                <a:gd name="txL" fmla="*/ 0 w 57"/>
                <a:gd name="txT" fmla="*/ 0 h 192"/>
                <a:gd name="txR" fmla="*/ 57 w 57"/>
                <a:gd name="txB" fmla="*/ 192 h 192"/>
              </a:gdLst>
              <a:ahLst/>
              <a:cxnLst>
                <a:cxn ang="0">
                  <a:pos x="0" y="6311"/>
                </a:cxn>
                <a:cxn ang="0">
                  <a:pos x="27282" y="2975"/>
                </a:cxn>
                <a:cxn ang="0">
                  <a:pos x="61027" y="988"/>
                </a:cxn>
                <a:cxn ang="0">
                  <a:pos x="95837" y="0"/>
                </a:cxn>
                <a:cxn ang="0">
                  <a:pos x="129827" y="689"/>
                </a:cxn>
                <a:cxn ang="0">
                  <a:pos x="163847" y="1987"/>
                </a:cxn>
                <a:cxn ang="0">
                  <a:pos x="163847" y="3668"/>
                </a:cxn>
                <a:cxn ang="0">
                  <a:pos x="190854" y="5659"/>
                </a:cxn>
                <a:cxn ang="0">
                  <a:pos x="190854" y="7622"/>
                </a:cxn>
                <a:cxn ang="0">
                  <a:pos x="227921" y="9609"/>
                </a:cxn>
                <a:cxn ang="0">
                  <a:pos x="227921" y="11264"/>
                </a:cxn>
                <a:cxn ang="0">
                  <a:pos x="261905" y="12575"/>
                </a:cxn>
                <a:cxn ang="0">
                  <a:pos x="296003" y="13279"/>
                </a:cxn>
                <a:cxn ang="0">
                  <a:pos x="330732" y="11953"/>
                </a:cxn>
                <a:cxn ang="0">
                  <a:pos x="357766" y="9967"/>
                </a:cxn>
                <a:cxn ang="0">
                  <a:pos x="391759" y="6311"/>
                </a:cxn>
              </a:cxnLst>
              <a:rect l="txL" t="txT" r="txR" b="txB"/>
              <a:pathLst>
                <a:path w="57" h="192">
                  <a:moveTo>
                    <a:pt x="0" y="91"/>
                  </a:moveTo>
                  <a:lnTo>
                    <a:pt x="4" y="43"/>
                  </a:lnTo>
                  <a:lnTo>
                    <a:pt x="9" y="14"/>
                  </a:lnTo>
                  <a:lnTo>
                    <a:pt x="14" y="0"/>
                  </a:lnTo>
                  <a:lnTo>
                    <a:pt x="19" y="10"/>
                  </a:lnTo>
                  <a:lnTo>
                    <a:pt x="24" y="29"/>
                  </a:lnTo>
                  <a:lnTo>
                    <a:pt x="24" y="53"/>
                  </a:lnTo>
                  <a:lnTo>
                    <a:pt x="28" y="82"/>
                  </a:lnTo>
                  <a:lnTo>
                    <a:pt x="28" y="110"/>
                  </a:lnTo>
                  <a:lnTo>
                    <a:pt x="33" y="139"/>
                  </a:lnTo>
                  <a:lnTo>
                    <a:pt x="33" y="163"/>
                  </a:lnTo>
                  <a:lnTo>
                    <a:pt x="38" y="182"/>
                  </a:lnTo>
                  <a:lnTo>
                    <a:pt x="43" y="192"/>
                  </a:lnTo>
                  <a:lnTo>
                    <a:pt x="48" y="173"/>
                  </a:lnTo>
                  <a:lnTo>
                    <a:pt x="52" y="144"/>
                  </a:lnTo>
                  <a:lnTo>
                    <a:pt x="57"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599" name="Freeform 98"/>
            <p:cNvSpPr/>
            <p:nvPr/>
          </p:nvSpPr>
          <p:spPr>
            <a:xfrm>
              <a:off x="2227" y="1885"/>
              <a:ext cx="131" cy="326"/>
            </a:xfrm>
            <a:custGeom>
              <a:avLst/>
              <a:gdLst>
                <a:gd name="txL" fmla="*/ 0 w 43"/>
                <a:gd name="txT" fmla="*/ 0 h 192"/>
                <a:gd name="txR" fmla="*/ 43 w 43"/>
                <a:gd name="txB" fmla="*/ 192 h 192"/>
              </a:gdLst>
              <a:ahLst/>
              <a:cxnLst>
                <a:cxn ang="0">
                  <a:pos x="0" y="6311"/>
                </a:cxn>
                <a:cxn ang="0">
                  <a:pos x="36790" y="2975"/>
                </a:cxn>
                <a:cxn ang="0">
                  <a:pos x="36790" y="988"/>
                </a:cxn>
                <a:cxn ang="0">
                  <a:pos x="72699" y="0"/>
                </a:cxn>
                <a:cxn ang="0">
                  <a:pos x="112081" y="0"/>
                </a:cxn>
                <a:cxn ang="0">
                  <a:pos x="112081" y="689"/>
                </a:cxn>
                <a:cxn ang="0">
                  <a:pos x="141437" y="1987"/>
                </a:cxn>
                <a:cxn ang="0">
                  <a:pos x="141437" y="3668"/>
                </a:cxn>
                <a:cxn ang="0">
                  <a:pos x="141437" y="5659"/>
                </a:cxn>
                <a:cxn ang="0">
                  <a:pos x="177374" y="7622"/>
                </a:cxn>
                <a:cxn ang="0">
                  <a:pos x="177374" y="9609"/>
                </a:cxn>
                <a:cxn ang="0">
                  <a:pos x="214155" y="11264"/>
                </a:cxn>
                <a:cxn ang="0">
                  <a:pos x="214155" y="12575"/>
                </a:cxn>
                <a:cxn ang="0">
                  <a:pos x="253515" y="13279"/>
                </a:cxn>
                <a:cxn ang="0">
                  <a:pos x="290214" y="11953"/>
                </a:cxn>
                <a:cxn ang="0">
                  <a:pos x="319143" y="9967"/>
                </a:cxn>
                <a:cxn ang="0">
                  <a:pos x="319143" y="6311"/>
                </a:cxn>
              </a:cxnLst>
              <a:rect l="txL" t="txT" r="txR" b="txB"/>
              <a:pathLst>
                <a:path w="43" h="192">
                  <a:moveTo>
                    <a:pt x="0" y="91"/>
                  </a:moveTo>
                  <a:lnTo>
                    <a:pt x="5" y="43"/>
                  </a:lnTo>
                  <a:lnTo>
                    <a:pt x="5" y="14"/>
                  </a:lnTo>
                  <a:lnTo>
                    <a:pt x="10" y="0"/>
                  </a:lnTo>
                  <a:lnTo>
                    <a:pt x="15" y="0"/>
                  </a:lnTo>
                  <a:lnTo>
                    <a:pt x="15" y="10"/>
                  </a:lnTo>
                  <a:lnTo>
                    <a:pt x="19" y="29"/>
                  </a:lnTo>
                  <a:lnTo>
                    <a:pt x="19" y="53"/>
                  </a:lnTo>
                  <a:lnTo>
                    <a:pt x="19" y="82"/>
                  </a:lnTo>
                  <a:lnTo>
                    <a:pt x="24" y="110"/>
                  </a:lnTo>
                  <a:lnTo>
                    <a:pt x="24" y="139"/>
                  </a:lnTo>
                  <a:lnTo>
                    <a:pt x="29" y="163"/>
                  </a:lnTo>
                  <a:lnTo>
                    <a:pt x="29" y="182"/>
                  </a:lnTo>
                  <a:lnTo>
                    <a:pt x="34" y="192"/>
                  </a:lnTo>
                  <a:lnTo>
                    <a:pt x="39" y="173"/>
                  </a:lnTo>
                  <a:lnTo>
                    <a:pt x="43" y="144"/>
                  </a:lnTo>
                  <a:lnTo>
                    <a:pt x="43"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00" name="Freeform 99"/>
            <p:cNvSpPr/>
            <p:nvPr/>
          </p:nvSpPr>
          <p:spPr>
            <a:xfrm>
              <a:off x="2358" y="1885"/>
              <a:ext cx="175" cy="326"/>
            </a:xfrm>
            <a:custGeom>
              <a:avLst/>
              <a:gdLst>
                <a:gd name="txL" fmla="*/ 0 w 58"/>
                <a:gd name="txT" fmla="*/ 0 h 192"/>
                <a:gd name="txR" fmla="*/ 58 w 58"/>
                <a:gd name="txB" fmla="*/ 192 h 192"/>
              </a:gdLst>
              <a:ahLst/>
              <a:cxnLst>
                <a:cxn ang="0">
                  <a:pos x="0" y="6311"/>
                </a:cxn>
                <a:cxn ang="0">
                  <a:pos x="33974" y="2975"/>
                </a:cxn>
                <a:cxn ang="0">
                  <a:pos x="68778" y="988"/>
                </a:cxn>
                <a:cxn ang="0">
                  <a:pos x="102508" y="0"/>
                </a:cxn>
                <a:cxn ang="0">
                  <a:pos x="136491" y="0"/>
                </a:cxn>
                <a:cxn ang="0">
                  <a:pos x="136491" y="689"/>
                </a:cxn>
                <a:cxn ang="0">
                  <a:pos x="163767" y="1987"/>
                </a:cxn>
                <a:cxn ang="0">
                  <a:pos x="163767" y="3668"/>
                </a:cxn>
                <a:cxn ang="0">
                  <a:pos x="200819" y="5659"/>
                </a:cxn>
                <a:cxn ang="0">
                  <a:pos x="200819" y="7622"/>
                </a:cxn>
                <a:cxn ang="0">
                  <a:pos x="234548" y="9609"/>
                </a:cxn>
                <a:cxn ang="0">
                  <a:pos x="268616" y="11264"/>
                </a:cxn>
                <a:cxn ang="0">
                  <a:pos x="268616" y="12575"/>
                </a:cxn>
                <a:cxn ang="0">
                  <a:pos x="302590" y="13279"/>
                </a:cxn>
                <a:cxn ang="0">
                  <a:pos x="330611" y="11953"/>
                </a:cxn>
                <a:cxn ang="0">
                  <a:pos x="364341" y="9967"/>
                </a:cxn>
                <a:cxn ang="0">
                  <a:pos x="398315" y="6311"/>
                </a:cxn>
              </a:cxnLst>
              <a:rect l="txL" t="txT" r="txR" b="txB"/>
              <a:pathLst>
                <a:path w="58" h="192">
                  <a:moveTo>
                    <a:pt x="0" y="91"/>
                  </a:moveTo>
                  <a:lnTo>
                    <a:pt x="5" y="43"/>
                  </a:lnTo>
                  <a:lnTo>
                    <a:pt x="10" y="14"/>
                  </a:lnTo>
                  <a:lnTo>
                    <a:pt x="15" y="0"/>
                  </a:lnTo>
                  <a:lnTo>
                    <a:pt x="20" y="0"/>
                  </a:lnTo>
                  <a:lnTo>
                    <a:pt x="20" y="10"/>
                  </a:lnTo>
                  <a:lnTo>
                    <a:pt x="24" y="29"/>
                  </a:lnTo>
                  <a:lnTo>
                    <a:pt x="24" y="53"/>
                  </a:lnTo>
                  <a:lnTo>
                    <a:pt x="29" y="82"/>
                  </a:lnTo>
                  <a:lnTo>
                    <a:pt x="29" y="110"/>
                  </a:lnTo>
                  <a:lnTo>
                    <a:pt x="34" y="139"/>
                  </a:lnTo>
                  <a:lnTo>
                    <a:pt x="39" y="163"/>
                  </a:lnTo>
                  <a:lnTo>
                    <a:pt x="39" y="182"/>
                  </a:lnTo>
                  <a:lnTo>
                    <a:pt x="44" y="192"/>
                  </a:lnTo>
                  <a:lnTo>
                    <a:pt x="48" y="173"/>
                  </a:lnTo>
                  <a:lnTo>
                    <a:pt x="53" y="144"/>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01" name="Freeform 100"/>
            <p:cNvSpPr/>
            <p:nvPr/>
          </p:nvSpPr>
          <p:spPr>
            <a:xfrm>
              <a:off x="2533" y="1885"/>
              <a:ext cx="176" cy="326"/>
            </a:xfrm>
            <a:custGeom>
              <a:avLst/>
              <a:gdLst>
                <a:gd name="txL" fmla="*/ 0 w 58"/>
                <a:gd name="txT" fmla="*/ 0 h 192"/>
                <a:gd name="txR" fmla="*/ 58 w 58"/>
                <a:gd name="txB" fmla="*/ 192 h 192"/>
              </a:gdLst>
              <a:ahLst/>
              <a:cxnLst>
                <a:cxn ang="0">
                  <a:pos x="0" y="6311"/>
                </a:cxn>
                <a:cxn ang="0">
                  <a:pos x="36041" y="2975"/>
                </a:cxn>
                <a:cxn ang="0">
                  <a:pos x="71058" y="988"/>
                </a:cxn>
                <a:cxn ang="0">
                  <a:pos x="99024" y="0"/>
                </a:cxn>
                <a:cxn ang="0">
                  <a:pos x="137365" y="689"/>
                </a:cxn>
                <a:cxn ang="0">
                  <a:pos x="173406" y="1987"/>
                </a:cxn>
                <a:cxn ang="0">
                  <a:pos x="173406" y="3668"/>
                </a:cxn>
                <a:cxn ang="0">
                  <a:pos x="208414" y="5659"/>
                </a:cxn>
                <a:cxn ang="0">
                  <a:pos x="208414" y="7622"/>
                </a:cxn>
                <a:cxn ang="0">
                  <a:pos x="244437" y="9609"/>
                </a:cxn>
                <a:cxn ang="0">
                  <a:pos x="244437" y="11264"/>
                </a:cxn>
                <a:cxn ang="0">
                  <a:pos x="272515" y="12575"/>
                </a:cxn>
                <a:cxn ang="0">
                  <a:pos x="307697" y="13279"/>
                </a:cxn>
                <a:cxn ang="0">
                  <a:pos x="345782" y="11953"/>
                </a:cxn>
                <a:cxn ang="0">
                  <a:pos x="381796" y="9967"/>
                </a:cxn>
                <a:cxn ang="0">
                  <a:pos x="416832" y="6311"/>
                </a:cxn>
              </a:cxnLst>
              <a:rect l="txL" t="txT" r="txR" b="txB"/>
              <a:pathLst>
                <a:path w="58" h="192">
                  <a:moveTo>
                    <a:pt x="0" y="91"/>
                  </a:moveTo>
                  <a:lnTo>
                    <a:pt x="5" y="43"/>
                  </a:lnTo>
                  <a:lnTo>
                    <a:pt x="10" y="14"/>
                  </a:lnTo>
                  <a:lnTo>
                    <a:pt x="14" y="0"/>
                  </a:lnTo>
                  <a:lnTo>
                    <a:pt x="19" y="10"/>
                  </a:lnTo>
                  <a:lnTo>
                    <a:pt x="24" y="29"/>
                  </a:lnTo>
                  <a:lnTo>
                    <a:pt x="24" y="53"/>
                  </a:lnTo>
                  <a:lnTo>
                    <a:pt x="29" y="82"/>
                  </a:lnTo>
                  <a:lnTo>
                    <a:pt x="29" y="110"/>
                  </a:lnTo>
                  <a:lnTo>
                    <a:pt x="34" y="139"/>
                  </a:lnTo>
                  <a:lnTo>
                    <a:pt x="34" y="163"/>
                  </a:lnTo>
                  <a:lnTo>
                    <a:pt x="38" y="182"/>
                  </a:lnTo>
                  <a:lnTo>
                    <a:pt x="43" y="192"/>
                  </a:lnTo>
                  <a:lnTo>
                    <a:pt x="48" y="173"/>
                  </a:lnTo>
                  <a:lnTo>
                    <a:pt x="53" y="144"/>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02" name="Freeform 101"/>
            <p:cNvSpPr/>
            <p:nvPr/>
          </p:nvSpPr>
          <p:spPr>
            <a:xfrm>
              <a:off x="2709" y="1885"/>
              <a:ext cx="130" cy="326"/>
            </a:xfrm>
            <a:custGeom>
              <a:avLst/>
              <a:gdLst>
                <a:gd name="txL" fmla="*/ 0 w 43"/>
                <a:gd name="txT" fmla="*/ 0 h 192"/>
                <a:gd name="txR" fmla="*/ 43 w 43"/>
                <a:gd name="txB" fmla="*/ 192 h 192"/>
              </a:gdLst>
              <a:ahLst/>
              <a:cxnLst>
                <a:cxn ang="0">
                  <a:pos x="0" y="6311"/>
                </a:cxn>
                <a:cxn ang="0">
                  <a:pos x="27575" y="2975"/>
                </a:cxn>
                <a:cxn ang="0">
                  <a:pos x="27575" y="988"/>
                </a:cxn>
                <a:cxn ang="0">
                  <a:pos x="62645" y="0"/>
                </a:cxn>
                <a:cxn ang="0">
                  <a:pos x="96995" y="0"/>
                </a:cxn>
                <a:cxn ang="0">
                  <a:pos x="96995" y="689"/>
                </a:cxn>
                <a:cxn ang="0">
                  <a:pos x="131342" y="1987"/>
                </a:cxn>
                <a:cxn ang="0">
                  <a:pos x="131342" y="3668"/>
                </a:cxn>
                <a:cxn ang="0">
                  <a:pos x="131342" y="5659"/>
                </a:cxn>
                <a:cxn ang="0">
                  <a:pos x="168752" y="7622"/>
                </a:cxn>
                <a:cxn ang="0">
                  <a:pos x="168752" y="9609"/>
                </a:cxn>
                <a:cxn ang="0">
                  <a:pos x="196246" y="11264"/>
                </a:cxn>
                <a:cxn ang="0">
                  <a:pos x="196246" y="12575"/>
                </a:cxn>
                <a:cxn ang="0">
                  <a:pos x="230569" y="13279"/>
                </a:cxn>
                <a:cxn ang="0">
                  <a:pos x="265666" y="11953"/>
                </a:cxn>
                <a:cxn ang="0">
                  <a:pos x="300097" y="9967"/>
                </a:cxn>
                <a:cxn ang="0">
                  <a:pos x="300097" y="6311"/>
                </a:cxn>
              </a:cxnLst>
              <a:rect l="txL" t="txT" r="txR" b="txB"/>
              <a:pathLst>
                <a:path w="43" h="192">
                  <a:moveTo>
                    <a:pt x="0" y="91"/>
                  </a:moveTo>
                  <a:lnTo>
                    <a:pt x="4" y="43"/>
                  </a:lnTo>
                  <a:lnTo>
                    <a:pt x="4" y="14"/>
                  </a:lnTo>
                  <a:lnTo>
                    <a:pt x="9" y="0"/>
                  </a:lnTo>
                  <a:lnTo>
                    <a:pt x="14" y="0"/>
                  </a:lnTo>
                  <a:lnTo>
                    <a:pt x="14" y="10"/>
                  </a:lnTo>
                  <a:lnTo>
                    <a:pt x="19" y="29"/>
                  </a:lnTo>
                  <a:lnTo>
                    <a:pt x="19" y="53"/>
                  </a:lnTo>
                  <a:lnTo>
                    <a:pt x="19" y="82"/>
                  </a:lnTo>
                  <a:lnTo>
                    <a:pt x="24" y="110"/>
                  </a:lnTo>
                  <a:lnTo>
                    <a:pt x="24" y="139"/>
                  </a:lnTo>
                  <a:lnTo>
                    <a:pt x="28" y="163"/>
                  </a:lnTo>
                  <a:lnTo>
                    <a:pt x="28" y="182"/>
                  </a:lnTo>
                  <a:lnTo>
                    <a:pt x="33" y="192"/>
                  </a:lnTo>
                  <a:lnTo>
                    <a:pt x="38" y="173"/>
                  </a:lnTo>
                  <a:lnTo>
                    <a:pt x="43" y="144"/>
                  </a:lnTo>
                  <a:lnTo>
                    <a:pt x="43"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03" name="Freeform 102"/>
            <p:cNvSpPr/>
            <p:nvPr/>
          </p:nvSpPr>
          <p:spPr>
            <a:xfrm>
              <a:off x="3815" y="1885"/>
              <a:ext cx="156" cy="326"/>
            </a:xfrm>
            <a:custGeom>
              <a:avLst/>
              <a:gdLst>
                <a:gd name="txL" fmla="*/ 0 w 52"/>
                <a:gd name="txT" fmla="*/ 0 h 192"/>
                <a:gd name="txR" fmla="*/ 52 w 52"/>
                <a:gd name="txB" fmla="*/ 192 h 192"/>
              </a:gdLst>
              <a:ahLst/>
              <a:cxnLst>
                <a:cxn ang="0">
                  <a:pos x="0" y="6311"/>
                </a:cxn>
                <a:cxn ang="0">
                  <a:pos x="26244" y="2975"/>
                </a:cxn>
                <a:cxn ang="0">
                  <a:pos x="26244" y="988"/>
                </a:cxn>
                <a:cxn ang="0">
                  <a:pos x="59049" y="0"/>
                </a:cxn>
                <a:cxn ang="0">
                  <a:pos x="91854" y="0"/>
                </a:cxn>
                <a:cxn ang="0">
                  <a:pos x="91854" y="689"/>
                </a:cxn>
                <a:cxn ang="0">
                  <a:pos x="124659" y="1987"/>
                </a:cxn>
                <a:cxn ang="0">
                  <a:pos x="157464" y="3668"/>
                </a:cxn>
                <a:cxn ang="0">
                  <a:pos x="157464" y="5659"/>
                </a:cxn>
                <a:cxn ang="0">
                  <a:pos x="183708" y="7622"/>
                </a:cxn>
                <a:cxn ang="0">
                  <a:pos x="183708" y="9609"/>
                </a:cxn>
                <a:cxn ang="0">
                  <a:pos x="216513" y="11264"/>
                </a:cxn>
                <a:cxn ang="0">
                  <a:pos x="216513" y="12575"/>
                </a:cxn>
                <a:cxn ang="0">
                  <a:pos x="249318" y="13279"/>
                </a:cxn>
                <a:cxn ang="0">
                  <a:pos x="282123" y="13279"/>
                </a:cxn>
                <a:cxn ang="0">
                  <a:pos x="282123" y="11953"/>
                </a:cxn>
                <a:cxn ang="0">
                  <a:pos x="314928" y="9967"/>
                </a:cxn>
                <a:cxn ang="0">
                  <a:pos x="341172" y="6311"/>
                </a:cxn>
              </a:cxnLst>
              <a:rect l="txL" t="txT" r="txR" b="txB"/>
              <a:pathLst>
                <a:path w="52" h="192">
                  <a:moveTo>
                    <a:pt x="0" y="91"/>
                  </a:moveTo>
                  <a:lnTo>
                    <a:pt x="4" y="43"/>
                  </a:lnTo>
                  <a:lnTo>
                    <a:pt x="4" y="14"/>
                  </a:lnTo>
                  <a:lnTo>
                    <a:pt x="9" y="0"/>
                  </a:lnTo>
                  <a:lnTo>
                    <a:pt x="14" y="0"/>
                  </a:lnTo>
                  <a:lnTo>
                    <a:pt x="14" y="10"/>
                  </a:lnTo>
                  <a:lnTo>
                    <a:pt x="19" y="29"/>
                  </a:lnTo>
                  <a:lnTo>
                    <a:pt x="24" y="53"/>
                  </a:lnTo>
                  <a:lnTo>
                    <a:pt x="24" y="82"/>
                  </a:lnTo>
                  <a:lnTo>
                    <a:pt x="28" y="110"/>
                  </a:lnTo>
                  <a:lnTo>
                    <a:pt x="28" y="139"/>
                  </a:lnTo>
                  <a:lnTo>
                    <a:pt x="33" y="163"/>
                  </a:lnTo>
                  <a:lnTo>
                    <a:pt x="33" y="182"/>
                  </a:lnTo>
                  <a:lnTo>
                    <a:pt x="38" y="192"/>
                  </a:lnTo>
                  <a:lnTo>
                    <a:pt x="43" y="192"/>
                  </a:lnTo>
                  <a:lnTo>
                    <a:pt x="43" y="173"/>
                  </a:lnTo>
                  <a:lnTo>
                    <a:pt x="48" y="144"/>
                  </a:lnTo>
                  <a:lnTo>
                    <a:pt x="52"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04" name="Freeform 103"/>
            <p:cNvSpPr/>
            <p:nvPr/>
          </p:nvSpPr>
          <p:spPr>
            <a:xfrm>
              <a:off x="3971" y="1885"/>
              <a:ext cx="175" cy="326"/>
            </a:xfrm>
            <a:custGeom>
              <a:avLst/>
              <a:gdLst>
                <a:gd name="txL" fmla="*/ 0 w 58"/>
                <a:gd name="txT" fmla="*/ 0 h 192"/>
                <a:gd name="txR" fmla="*/ 58 w 58"/>
                <a:gd name="txB" fmla="*/ 192 h 192"/>
              </a:gdLst>
              <a:ahLst/>
              <a:cxnLst>
                <a:cxn ang="0">
                  <a:pos x="0" y="6311"/>
                </a:cxn>
                <a:cxn ang="0">
                  <a:pos x="33974" y="2975"/>
                </a:cxn>
                <a:cxn ang="0">
                  <a:pos x="68778" y="988"/>
                </a:cxn>
                <a:cxn ang="0">
                  <a:pos x="102508" y="0"/>
                </a:cxn>
                <a:cxn ang="0">
                  <a:pos x="136491" y="0"/>
                </a:cxn>
                <a:cxn ang="0">
                  <a:pos x="136491" y="689"/>
                </a:cxn>
                <a:cxn ang="0">
                  <a:pos x="163767" y="1987"/>
                </a:cxn>
                <a:cxn ang="0">
                  <a:pos x="163767" y="3668"/>
                </a:cxn>
                <a:cxn ang="0">
                  <a:pos x="200819" y="5659"/>
                </a:cxn>
                <a:cxn ang="0">
                  <a:pos x="200819" y="7622"/>
                </a:cxn>
                <a:cxn ang="0">
                  <a:pos x="234548" y="9609"/>
                </a:cxn>
                <a:cxn ang="0">
                  <a:pos x="268616" y="11264"/>
                </a:cxn>
                <a:cxn ang="0">
                  <a:pos x="268616" y="12575"/>
                </a:cxn>
                <a:cxn ang="0">
                  <a:pos x="302590" y="13279"/>
                </a:cxn>
                <a:cxn ang="0">
                  <a:pos x="330611" y="13279"/>
                </a:cxn>
                <a:cxn ang="0">
                  <a:pos x="330611" y="11953"/>
                </a:cxn>
                <a:cxn ang="0">
                  <a:pos x="364341" y="9967"/>
                </a:cxn>
                <a:cxn ang="0">
                  <a:pos x="398315" y="6311"/>
                </a:cxn>
              </a:cxnLst>
              <a:rect l="txL" t="txT" r="txR" b="txB"/>
              <a:pathLst>
                <a:path w="58" h="192">
                  <a:moveTo>
                    <a:pt x="0" y="91"/>
                  </a:moveTo>
                  <a:lnTo>
                    <a:pt x="5" y="43"/>
                  </a:lnTo>
                  <a:lnTo>
                    <a:pt x="10" y="14"/>
                  </a:lnTo>
                  <a:lnTo>
                    <a:pt x="15" y="0"/>
                  </a:lnTo>
                  <a:lnTo>
                    <a:pt x="20" y="0"/>
                  </a:lnTo>
                  <a:lnTo>
                    <a:pt x="20" y="10"/>
                  </a:lnTo>
                  <a:lnTo>
                    <a:pt x="24" y="29"/>
                  </a:lnTo>
                  <a:lnTo>
                    <a:pt x="24" y="53"/>
                  </a:lnTo>
                  <a:lnTo>
                    <a:pt x="29" y="82"/>
                  </a:lnTo>
                  <a:lnTo>
                    <a:pt x="29" y="110"/>
                  </a:lnTo>
                  <a:lnTo>
                    <a:pt x="34" y="139"/>
                  </a:lnTo>
                  <a:lnTo>
                    <a:pt x="39" y="163"/>
                  </a:lnTo>
                  <a:lnTo>
                    <a:pt x="39" y="182"/>
                  </a:lnTo>
                  <a:lnTo>
                    <a:pt x="44" y="192"/>
                  </a:lnTo>
                  <a:lnTo>
                    <a:pt x="48" y="192"/>
                  </a:lnTo>
                  <a:lnTo>
                    <a:pt x="48" y="173"/>
                  </a:lnTo>
                  <a:lnTo>
                    <a:pt x="53" y="144"/>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05" name="Freeform 104"/>
            <p:cNvSpPr/>
            <p:nvPr/>
          </p:nvSpPr>
          <p:spPr>
            <a:xfrm>
              <a:off x="4146" y="1885"/>
              <a:ext cx="147" cy="326"/>
            </a:xfrm>
            <a:custGeom>
              <a:avLst/>
              <a:gdLst>
                <a:gd name="txL" fmla="*/ 0 w 48"/>
                <a:gd name="txT" fmla="*/ 0 h 192"/>
                <a:gd name="txR" fmla="*/ 48 w 48"/>
                <a:gd name="txB" fmla="*/ 192 h 192"/>
              </a:gdLst>
              <a:ahLst/>
              <a:cxnLst>
                <a:cxn ang="0">
                  <a:pos x="0" y="6311"/>
                </a:cxn>
                <a:cxn ang="0">
                  <a:pos x="38003" y="2975"/>
                </a:cxn>
                <a:cxn ang="0">
                  <a:pos x="78388" y="988"/>
                </a:cxn>
                <a:cxn ang="0">
                  <a:pos x="78388" y="0"/>
                </a:cxn>
                <a:cxn ang="0">
                  <a:pos x="108805" y="0"/>
                </a:cxn>
                <a:cxn ang="0">
                  <a:pos x="108805" y="689"/>
                </a:cxn>
                <a:cxn ang="0">
                  <a:pos x="146798" y="1987"/>
                </a:cxn>
                <a:cxn ang="0">
                  <a:pos x="146798" y="3668"/>
                </a:cxn>
                <a:cxn ang="0">
                  <a:pos x="187183" y="5659"/>
                </a:cxn>
                <a:cxn ang="0">
                  <a:pos x="187183" y="7622"/>
                </a:cxn>
                <a:cxn ang="0">
                  <a:pos x="187183" y="9609"/>
                </a:cxn>
                <a:cxn ang="0">
                  <a:pos x="225189" y="11264"/>
                </a:cxn>
                <a:cxn ang="0">
                  <a:pos x="225189" y="12575"/>
                </a:cxn>
                <a:cxn ang="0">
                  <a:pos x="262383" y="13279"/>
                </a:cxn>
                <a:cxn ang="0">
                  <a:pos x="292827" y="11953"/>
                </a:cxn>
                <a:cxn ang="0">
                  <a:pos x="333215" y="9967"/>
                </a:cxn>
                <a:cxn ang="0">
                  <a:pos x="371218" y="6311"/>
                </a:cxn>
              </a:cxnLst>
              <a:rect l="txL" t="txT" r="txR" b="txB"/>
              <a:pathLst>
                <a:path w="48" h="192">
                  <a:moveTo>
                    <a:pt x="0" y="91"/>
                  </a:moveTo>
                  <a:lnTo>
                    <a:pt x="5" y="43"/>
                  </a:lnTo>
                  <a:lnTo>
                    <a:pt x="10" y="14"/>
                  </a:lnTo>
                  <a:lnTo>
                    <a:pt x="10" y="0"/>
                  </a:lnTo>
                  <a:lnTo>
                    <a:pt x="14" y="0"/>
                  </a:lnTo>
                  <a:lnTo>
                    <a:pt x="14" y="10"/>
                  </a:lnTo>
                  <a:lnTo>
                    <a:pt x="19" y="29"/>
                  </a:lnTo>
                  <a:lnTo>
                    <a:pt x="19" y="53"/>
                  </a:lnTo>
                  <a:lnTo>
                    <a:pt x="24" y="82"/>
                  </a:lnTo>
                  <a:lnTo>
                    <a:pt x="24" y="110"/>
                  </a:lnTo>
                  <a:lnTo>
                    <a:pt x="24" y="139"/>
                  </a:lnTo>
                  <a:lnTo>
                    <a:pt x="29" y="163"/>
                  </a:lnTo>
                  <a:lnTo>
                    <a:pt x="29" y="182"/>
                  </a:lnTo>
                  <a:lnTo>
                    <a:pt x="34" y="192"/>
                  </a:lnTo>
                  <a:lnTo>
                    <a:pt x="38" y="173"/>
                  </a:lnTo>
                  <a:lnTo>
                    <a:pt x="43" y="144"/>
                  </a:lnTo>
                  <a:lnTo>
                    <a:pt x="4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06" name="Freeform 105"/>
            <p:cNvSpPr/>
            <p:nvPr/>
          </p:nvSpPr>
          <p:spPr>
            <a:xfrm>
              <a:off x="1398" y="2349"/>
              <a:ext cx="482" cy="327"/>
            </a:xfrm>
            <a:custGeom>
              <a:avLst/>
              <a:gdLst>
                <a:gd name="txL" fmla="*/ 0 w 159"/>
                <a:gd name="txT" fmla="*/ 0 h 192"/>
                <a:gd name="txR" fmla="*/ 159 w 159"/>
                <a:gd name="txB" fmla="*/ 192 h 192"/>
              </a:gdLst>
              <a:ahLst/>
              <a:cxnLst>
                <a:cxn ang="0">
                  <a:pos x="0" y="6521"/>
                </a:cxn>
                <a:cxn ang="0">
                  <a:pos x="105470" y="3122"/>
                </a:cxn>
                <a:cxn ang="0">
                  <a:pos x="171525" y="1076"/>
                </a:cxn>
                <a:cxn ang="0">
                  <a:pos x="277747" y="0"/>
                </a:cxn>
                <a:cxn ang="0">
                  <a:pos x="312788" y="0"/>
                </a:cxn>
                <a:cxn ang="0">
                  <a:pos x="378670" y="697"/>
                </a:cxn>
                <a:cxn ang="0">
                  <a:pos x="449263" y="2022"/>
                </a:cxn>
                <a:cxn ang="0">
                  <a:pos x="484313" y="3745"/>
                </a:cxn>
                <a:cxn ang="0">
                  <a:pos x="547825" y="5804"/>
                </a:cxn>
                <a:cxn ang="0">
                  <a:pos x="585988" y="7850"/>
                </a:cxn>
                <a:cxn ang="0">
                  <a:pos x="656693" y="9885"/>
                </a:cxn>
                <a:cxn ang="0">
                  <a:pos x="684558" y="11593"/>
                </a:cxn>
                <a:cxn ang="0">
                  <a:pos x="755233" y="12957"/>
                </a:cxn>
                <a:cxn ang="0">
                  <a:pos x="828191" y="13596"/>
                </a:cxn>
                <a:cxn ang="0">
                  <a:pos x="891709" y="13293"/>
                </a:cxn>
                <a:cxn ang="0">
                  <a:pos x="962296" y="12252"/>
                </a:cxn>
                <a:cxn ang="0">
                  <a:pos x="1028352" y="10173"/>
                </a:cxn>
                <a:cxn ang="0">
                  <a:pos x="1133822" y="6521"/>
                </a:cxn>
              </a:cxnLst>
              <a:rect l="txL" t="txT" r="txR" b="txB"/>
              <a:pathLst>
                <a:path w="159" h="192">
                  <a:moveTo>
                    <a:pt x="0" y="92"/>
                  </a:moveTo>
                  <a:lnTo>
                    <a:pt x="15" y="44"/>
                  </a:lnTo>
                  <a:lnTo>
                    <a:pt x="24" y="15"/>
                  </a:lnTo>
                  <a:lnTo>
                    <a:pt x="39" y="0"/>
                  </a:lnTo>
                  <a:lnTo>
                    <a:pt x="44" y="0"/>
                  </a:lnTo>
                  <a:lnTo>
                    <a:pt x="53" y="10"/>
                  </a:lnTo>
                  <a:lnTo>
                    <a:pt x="63" y="29"/>
                  </a:lnTo>
                  <a:lnTo>
                    <a:pt x="68" y="53"/>
                  </a:lnTo>
                  <a:lnTo>
                    <a:pt x="77" y="82"/>
                  </a:lnTo>
                  <a:lnTo>
                    <a:pt x="82" y="111"/>
                  </a:lnTo>
                  <a:lnTo>
                    <a:pt x="92" y="140"/>
                  </a:lnTo>
                  <a:lnTo>
                    <a:pt x="96" y="164"/>
                  </a:lnTo>
                  <a:lnTo>
                    <a:pt x="106" y="183"/>
                  </a:lnTo>
                  <a:lnTo>
                    <a:pt x="116" y="192"/>
                  </a:lnTo>
                  <a:lnTo>
                    <a:pt x="125" y="188"/>
                  </a:lnTo>
                  <a:lnTo>
                    <a:pt x="135" y="173"/>
                  </a:lnTo>
                  <a:lnTo>
                    <a:pt x="144" y="144"/>
                  </a:lnTo>
                  <a:lnTo>
                    <a:pt x="159" y="92"/>
                  </a:lnTo>
                </a:path>
              </a:pathLst>
            </a:custGeom>
            <a:noFill/>
            <a:ln w="30226"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07" name="Freeform 106"/>
            <p:cNvSpPr/>
            <p:nvPr/>
          </p:nvSpPr>
          <p:spPr>
            <a:xfrm>
              <a:off x="2839" y="2349"/>
              <a:ext cx="478" cy="327"/>
            </a:xfrm>
            <a:custGeom>
              <a:avLst/>
              <a:gdLst>
                <a:gd name="txL" fmla="*/ 0 w 158"/>
                <a:gd name="txT" fmla="*/ 0 h 192"/>
                <a:gd name="txR" fmla="*/ 158 w 158"/>
                <a:gd name="txB" fmla="*/ 192 h 192"/>
              </a:gdLst>
              <a:ahLst/>
              <a:cxnLst>
                <a:cxn ang="0">
                  <a:pos x="0" y="6521"/>
                </a:cxn>
                <a:cxn ang="0">
                  <a:pos x="97327" y="3122"/>
                </a:cxn>
                <a:cxn ang="0">
                  <a:pos x="203991" y="1076"/>
                </a:cxn>
                <a:cxn ang="0">
                  <a:pos x="266896" y="0"/>
                </a:cxn>
                <a:cxn ang="0">
                  <a:pos x="336594" y="0"/>
                </a:cxn>
                <a:cxn ang="0">
                  <a:pos x="371007" y="697"/>
                </a:cxn>
                <a:cxn ang="0">
                  <a:pos x="436193" y="2022"/>
                </a:cxn>
                <a:cxn ang="0">
                  <a:pos x="506135" y="3745"/>
                </a:cxn>
                <a:cxn ang="0">
                  <a:pos x="540548" y="5804"/>
                </a:cxn>
                <a:cxn ang="0">
                  <a:pos x="603381" y="7850"/>
                </a:cxn>
                <a:cxn ang="0">
                  <a:pos x="637903" y="9885"/>
                </a:cxn>
                <a:cxn ang="0">
                  <a:pos x="709872" y="11593"/>
                </a:cxn>
                <a:cxn ang="0">
                  <a:pos x="737502" y="12957"/>
                </a:cxn>
                <a:cxn ang="0">
                  <a:pos x="807445" y="13596"/>
                </a:cxn>
                <a:cxn ang="0">
                  <a:pos x="877142" y="13293"/>
                </a:cxn>
                <a:cxn ang="0">
                  <a:pos x="939225" y="12252"/>
                </a:cxn>
                <a:cxn ang="0">
                  <a:pos x="1045852" y="10173"/>
                </a:cxn>
                <a:cxn ang="0">
                  <a:pos x="1108766" y="6521"/>
                </a:cxn>
              </a:cxnLst>
              <a:rect l="txL" t="txT" r="txR" b="txB"/>
              <a:pathLst>
                <a:path w="158" h="192">
                  <a:moveTo>
                    <a:pt x="0" y="92"/>
                  </a:moveTo>
                  <a:lnTo>
                    <a:pt x="14" y="44"/>
                  </a:lnTo>
                  <a:lnTo>
                    <a:pt x="29" y="15"/>
                  </a:lnTo>
                  <a:lnTo>
                    <a:pt x="38" y="0"/>
                  </a:lnTo>
                  <a:lnTo>
                    <a:pt x="48" y="0"/>
                  </a:lnTo>
                  <a:lnTo>
                    <a:pt x="53" y="10"/>
                  </a:lnTo>
                  <a:lnTo>
                    <a:pt x="62" y="29"/>
                  </a:lnTo>
                  <a:lnTo>
                    <a:pt x="72" y="53"/>
                  </a:lnTo>
                  <a:lnTo>
                    <a:pt x="77" y="82"/>
                  </a:lnTo>
                  <a:lnTo>
                    <a:pt x="86" y="111"/>
                  </a:lnTo>
                  <a:lnTo>
                    <a:pt x="91" y="140"/>
                  </a:lnTo>
                  <a:lnTo>
                    <a:pt x="101" y="164"/>
                  </a:lnTo>
                  <a:lnTo>
                    <a:pt x="105" y="183"/>
                  </a:lnTo>
                  <a:lnTo>
                    <a:pt x="115" y="192"/>
                  </a:lnTo>
                  <a:lnTo>
                    <a:pt x="125" y="188"/>
                  </a:lnTo>
                  <a:lnTo>
                    <a:pt x="134" y="173"/>
                  </a:lnTo>
                  <a:lnTo>
                    <a:pt x="149" y="144"/>
                  </a:lnTo>
                  <a:lnTo>
                    <a:pt x="158" y="92"/>
                  </a:lnTo>
                </a:path>
              </a:pathLst>
            </a:custGeom>
            <a:noFill/>
            <a:ln w="30226"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08" name="Freeform 107"/>
            <p:cNvSpPr/>
            <p:nvPr/>
          </p:nvSpPr>
          <p:spPr>
            <a:xfrm>
              <a:off x="3317" y="2349"/>
              <a:ext cx="498" cy="327"/>
            </a:xfrm>
            <a:custGeom>
              <a:avLst/>
              <a:gdLst>
                <a:gd name="txL" fmla="*/ 0 w 164"/>
                <a:gd name="txT" fmla="*/ 0 h 192"/>
                <a:gd name="txR" fmla="*/ 164 w 164"/>
                <a:gd name="txB" fmla="*/ 192 h 192"/>
              </a:gdLst>
              <a:ahLst/>
              <a:cxnLst>
                <a:cxn ang="0">
                  <a:pos x="0" y="6521"/>
                </a:cxn>
                <a:cxn ang="0">
                  <a:pos x="109754" y="3122"/>
                </a:cxn>
                <a:cxn ang="0">
                  <a:pos x="209415" y="1076"/>
                </a:cxn>
                <a:cxn ang="0">
                  <a:pos x="280675" y="0"/>
                </a:cxn>
                <a:cxn ang="0">
                  <a:pos x="347230" y="0"/>
                </a:cxn>
                <a:cxn ang="0">
                  <a:pos x="418736" y="697"/>
                </a:cxn>
                <a:cxn ang="0">
                  <a:pos x="454635" y="2022"/>
                </a:cxn>
                <a:cxn ang="0">
                  <a:pos x="521272" y="3745"/>
                </a:cxn>
                <a:cxn ang="0">
                  <a:pos x="557420" y="5804"/>
                </a:cxn>
                <a:cxn ang="0">
                  <a:pos x="628676" y="7850"/>
                </a:cxn>
                <a:cxn ang="0">
                  <a:pos x="664050" y="9885"/>
                </a:cxn>
                <a:cxn ang="0">
                  <a:pos x="730687" y="11593"/>
                </a:cxn>
                <a:cxn ang="0">
                  <a:pos x="766835" y="12957"/>
                </a:cxn>
                <a:cxn ang="0">
                  <a:pos x="838092" y="13596"/>
                </a:cxn>
                <a:cxn ang="0">
                  <a:pos x="904647" y="13293"/>
                </a:cxn>
                <a:cxn ang="0">
                  <a:pos x="976156" y="12252"/>
                </a:cxn>
                <a:cxn ang="0">
                  <a:pos x="1076397" y="10173"/>
                </a:cxn>
                <a:cxn ang="0">
                  <a:pos x="1185322" y="6521"/>
                </a:cxn>
              </a:cxnLst>
              <a:rect l="txL" t="txT" r="txR" b="txB"/>
              <a:pathLst>
                <a:path w="164" h="192">
                  <a:moveTo>
                    <a:pt x="0" y="92"/>
                  </a:moveTo>
                  <a:lnTo>
                    <a:pt x="15" y="44"/>
                  </a:lnTo>
                  <a:lnTo>
                    <a:pt x="29" y="15"/>
                  </a:lnTo>
                  <a:lnTo>
                    <a:pt x="39" y="0"/>
                  </a:lnTo>
                  <a:lnTo>
                    <a:pt x="48" y="0"/>
                  </a:lnTo>
                  <a:lnTo>
                    <a:pt x="58" y="10"/>
                  </a:lnTo>
                  <a:lnTo>
                    <a:pt x="63" y="29"/>
                  </a:lnTo>
                  <a:lnTo>
                    <a:pt x="72" y="53"/>
                  </a:lnTo>
                  <a:lnTo>
                    <a:pt x="77" y="82"/>
                  </a:lnTo>
                  <a:lnTo>
                    <a:pt x="87" y="111"/>
                  </a:lnTo>
                  <a:lnTo>
                    <a:pt x="92" y="140"/>
                  </a:lnTo>
                  <a:lnTo>
                    <a:pt x="101" y="164"/>
                  </a:lnTo>
                  <a:lnTo>
                    <a:pt x="106" y="183"/>
                  </a:lnTo>
                  <a:lnTo>
                    <a:pt x="116" y="192"/>
                  </a:lnTo>
                  <a:lnTo>
                    <a:pt x="125" y="188"/>
                  </a:lnTo>
                  <a:lnTo>
                    <a:pt x="135" y="173"/>
                  </a:lnTo>
                  <a:lnTo>
                    <a:pt x="149" y="144"/>
                  </a:lnTo>
                  <a:lnTo>
                    <a:pt x="164" y="92"/>
                  </a:lnTo>
                </a:path>
              </a:pathLst>
            </a:custGeom>
            <a:noFill/>
            <a:ln w="30226"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09" name="Freeform 108"/>
            <p:cNvSpPr/>
            <p:nvPr/>
          </p:nvSpPr>
          <p:spPr>
            <a:xfrm>
              <a:off x="919" y="2815"/>
              <a:ext cx="177" cy="320"/>
            </a:xfrm>
            <a:custGeom>
              <a:avLst/>
              <a:gdLst>
                <a:gd name="txL" fmla="*/ 0 w 58"/>
                <a:gd name="txT" fmla="*/ 0 h 187"/>
                <a:gd name="txR" fmla="*/ 58 w 58"/>
                <a:gd name="txB" fmla="*/ 187 h 187"/>
              </a:gdLst>
              <a:ahLst/>
              <a:cxnLst>
                <a:cxn ang="0">
                  <a:pos x="0" y="6706"/>
                </a:cxn>
                <a:cxn ang="0">
                  <a:pos x="37030" y="3183"/>
                </a:cxn>
                <a:cxn ang="0">
                  <a:pos x="76766" y="1028"/>
                </a:cxn>
                <a:cxn ang="0">
                  <a:pos x="105898" y="0"/>
                </a:cxn>
                <a:cxn ang="0">
                  <a:pos x="142928" y="642"/>
                </a:cxn>
                <a:cxn ang="0">
                  <a:pos x="180217" y="2161"/>
                </a:cxn>
                <a:cxn ang="0">
                  <a:pos x="180217" y="3919"/>
                </a:cxn>
                <a:cxn ang="0">
                  <a:pos x="219694" y="5967"/>
                </a:cxn>
                <a:cxn ang="0">
                  <a:pos x="219694" y="8087"/>
                </a:cxn>
                <a:cxn ang="0">
                  <a:pos x="255960" y="10211"/>
                </a:cxn>
                <a:cxn ang="0">
                  <a:pos x="255960" y="11972"/>
                </a:cxn>
                <a:cxn ang="0">
                  <a:pos x="285855" y="13034"/>
                </a:cxn>
                <a:cxn ang="0">
                  <a:pos x="323171" y="13765"/>
                </a:cxn>
                <a:cxn ang="0">
                  <a:pos x="360210" y="12732"/>
                </a:cxn>
                <a:cxn ang="0">
                  <a:pos x="399138" y="10211"/>
                </a:cxn>
                <a:cxn ang="0">
                  <a:pos x="436177" y="6706"/>
                </a:cxn>
              </a:cxnLst>
              <a:rect l="txL" t="txT" r="txR" b="txB"/>
              <a:pathLst>
                <a:path w="58" h="187">
                  <a:moveTo>
                    <a:pt x="0" y="91"/>
                  </a:moveTo>
                  <a:lnTo>
                    <a:pt x="5" y="43"/>
                  </a:lnTo>
                  <a:lnTo>
                    <a:pt x="10" y="14"/>
                  </a:lnTo>
                  <a:lnTo>
                    <a:pt x="14" y="0"/>
                  </a:lnTo>
                  <a:lnTo>
                    <a:pt x="19" y="9"/>
                  </a:lnTo>
                  <a:lnTo>
                    <a:pt x="24" y="29"/>
                  </a:lnTo>
                  <a:lnTo>
                    <a:pt x="24" y="53"/>
                  </a:lnTo>
                  <a:lnTo>
                    <a:pt x="29" y="81"/>
                  </a:lnTo>
                  <a:lnTo>
                    <a:pt x="29" y="110"/>
                  </a:lnTo>
                  <a:lnTo>
                    <a:pt x="34" y="139"/>
                  </a:lnTo>
                  <a:lnTo>
                    <a:pt x="34" y="163"/>
                  </a:lnTo>
                  <a:lnTo>
                    <a:pt x="38" y="177"/>
                  </a:lnTo>
                  <a:lnTo>
                    <a:pt x="43" y="187"/>
                  </a:lnTo>
                  <a:lnTo>
                    <a:pt x="48" y="173"/>
                  </a:lnTo>
                  <a:lnTo>
                    <a:pt x="53" y="139"/>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10" name="Freeform 109"/>
            <p:cNvSpPr/>
            <p:nvPr/>
          </p:nvSpPr>
          <p:spPr>
            <a:xfrm>
              <a:off x="1096" y="2815"/>
              <a:ext cx="172" cy="320"/>
            </a:xfrm>
            <a:custGeom>
              <a:avLst/>
              <a:gdLst>
                <a:gd name="txL" fmla="*/ 0 w 57"/>
                <a:gd name="txT" fmla="*/ 0 h 187"/>
                <a:gd name="txR" fmla="*/ 57 w 57"/>
                <a:gd name="txB" fmla="*/ 187 h 187"/>
              </a:gdLst>
              <a:ahLst/>
              <a:cxnLst>
                <a:cxn ang="0">
                  <a:pos x="0" y="6706"/>
                </a:cxn>
                <a:cxn ang="0">
                  <a:pos x="27282" y="3183"/>
                </a:cxn>
                <a:cxn ang="0">
                  <a:pos x="61027" y="1028"/>
                </a:cxn>
                <a:cxn ang="0">
                  <a:pos x="95837" y="0"/>
                </a:cxn>
                <a:cxn ang="0">
                  <a:pos x="129827" y="642"/>
                </a:cxn>
                <a:cxn ang="0">
                  <a:pos x="129827" y="2161"/>
                </a:cxn>
                <a:cxn ang="0">
                  <a:pos x="163847" y="3919"/>
                </a:cxn>
                <a:cxn ang="0">
                  <a:pos x="190854" y="5967"/>
                </a:cxn>
                <a:cxn ang="0">
                  <a:pos x="190854" y="8087"/>
                </a:cxn>
                <a:cxn ang="0">
                  <a:pos x="227921" y="10211"/>
                </a:cxn>
                <a:cxn ang="0">
                  <a:pos x="227921" y="11972"/>
                </a:cxn>
                <a:cxn ang="0">
                  <a:pos x="261905" y="13034"/>
                </a:cxn>
                <a:cxn ang="0">
                  <a:pos x="261905" y="13765"/>
                </a:cxn>
                <a:cxn ang="0">
                  <a:pos x="296003" y="13765"/>
                </a:cxn>
                <a:cxn ang="0">
                  <a:pos x="330732" y="12732"/>
                </a:cxn>
                <a:cxn ang="0">
                  <a:pos x="357766" y="10211"/>
                </a:cxn>
                <a:cxn ang="0">
                  <a:pos x="391759" y="6706"/>
                </a:cxn>
              </a:cxnLst>
              <a:rect l="txL" t="txT" r="txR" b="txB"/>
              <a:pathLst>
                <a:path w="57" h="187">
                  <a:moveTo>
                    <a:pt x="0" y="91"/>
                  </a:moveTo>
                  <a:lnTo>
                    <a:pt x="4" y="43"/>
                  </a:lnTo>
                  <a:lnTo>
                    <a:pt x="9" y="14"/>
                  </a:lnTo>
                  <a:lnTo>
                    <a:pt x="14" y="0"/>
                  </a:lnTo>
                  <a:lnTo>
                    <a:pt x="19" y="9"/>
                  </a:lnTo>
                  <a:lnTo>
                    <a:pt x="19" y="29"/>
                  </a:lnTo>
                  <a:lnTo>
                    <a:pt x="24" y="53"/>
                  </a:lnTo>
                  <a:lnTo>
                    <a:pt x="28" y="81"/>
                  </a:lnTo>
                  <a:lnTo>
                    <a:pt x="28" y="110"/>
                  </a:lnTo>
                  <a:lnTo>
                    <a:pt x="33" y="139"/>
                  </a:lnTo>
                  <a:lnTo>
                    <a:pt x="33" y="163"/>
                  </a:lnTo>
                  <a:lnTo>
                    <a:pt x="38" y="177"/>
                  </a:lnTo>
                  <a:lnTo>
                    <a:pt x="38" y="187"/>
                  </a:lnTo>
                  <a:lnTo>
                    <a:pt x="43" y="187"/>
                  </a:lnTo>
                  <a:lnTo>
                    <a:pt x="48" y="173"/>
                  </a:lnTo>
                  <a:lnTo>
                    <a:pt x="52" y="139"/>
                  </a:lnTo>
                  <a:lnTo>
                    <a:pt x="57"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11" name="Freeform 110"/>
            <p:cNvSpPr/>
            <p:nvPr/>
          </p:nvSpPr>
          <p:spPr>
            <a:xfrm>
              <a:off x="1268" y="2815"/>
              <a:ext cx="130" cy="320"/>
            </a:xfrm>
            <a:custGeom>
              <a:avLst/>
              <a:gdLst>
                <a:gd name="txL" fmla="*/ 0 w 43"/>
                <a:gd name="txT" fmla="*/ 0 h 187"/>
                <a:gd name="txR" fmla="*/ 43 w 43"/>
                <a:gd name="txB" fmla="*/ 187 h 187"/>
              </a:gdLst>
              <a:ahLst/>
              <a:cxnLst>
                <a:cxn ang="0">
                  <a:pos x="0" y="6706"/>
                </a:cxn>
                <a:cxn ang="0">
                  <a:pos x="34347" y="3183"/>
                </a:cxn>
                <a:cxn ang="0">
                  <a:pos x="34347" y="1028"/>
                </a:cxn>
                <a:cxn ang="0">
                  <a:pos x="69411" y="0"/>
                </a:cxn>
                <a:cxn ang="0">
                  <a:pos x="103840" y="642"/>
                </a:cxn>
                <a:cxn ang="0">
                  <a:pos x="103840" y="2161"/>
                </a:cxn>
                <a:cxn ang="0">
                  <a:pos x="131342" y="3919"/>
                </a:cxn>
                <a:cxn ang="0">
                  <a:pos x="131342" y="5967"/>
                </a:cxn>
                <a:cxn ang="0">
                  <a:pos x="168752" y="8087"/>
                </a:cxn>
                <a:cxn ang="0">
                  <a:pos x="168752" y="10211"/>
                </a:cxn>
                <a:cxn ang="0">
                  <a:pos x="203102" y="11972"/>
                </a:cxn>
                <a:cxn ang="0">
                  <a:pos x="203102" y="13034"/>
                </a:cxn>
                <a:cxn ang="0">
                  <a:pos x="203102" y="13765"/>
                </a:cxn>
                <a:cxn ang="0">
                  <a:pos x="237422" y="13765"/>
                </a:cxn>
                <a:cxn ang="0">
                  <a:pos x="272510" y="12732"/>
                </a:cxn>
                <a:cxn ang="0">
                  <a:pos x="272510" y="10211"/>
                </a:cxn>
                <a:cxn ang="0">
                  <a:pos x="300097" y="6706"/>
                </a:cxn>
              </a:cxnLst>
              <a:rect l="txL" t="txT" r="txR" b="txB"/>
              <a:pathLst>
                <a:path w="43" h="187">
                  <a:moveTo>
                    <a:pt x="0" y="91"/>
                  </a:moveTo>
                  <a:lnTo>
                    <a:pt x="5" y="43"/>
                  </a:lnTo>
                  <a:lnTo>
                    <a:pt x="5" y="14"/>
                  </a:lnTo>
                  <a:lnTo>
                    <a:pt x="10" y="0"/>
                  </a:lnTo>
                  <a:lnTo>
                    <a:pt x="15" y="9"/>
                  </a:lnTo>
                  <a:lnTo>
                    <a:pt x="15" y="29"/>
                  </a:lnTo>
                  <a:lnTo>
                    <a:pt x="19" y="53"/>
                  </a:lnTo>
                  <a:lnTo>
                    <a:pt x="19" y="81"/>
                  </a:lnTo>
                  <a:lnTo>
                    <a:pt x="24" y="110"/>
                  </a:lnTo>
                  <a:lnTo>
                    <a:pt x="24" y="139"/>
                  </a:lnTo>
                  <a:lnTo>
                    <a:pt x="29" y="163"/>
                  </a:lnTo>
                  <a:lnTo>
                    <a:pt x="29" y="177"/>
                  </a:lnTo>
                  <a:lnTo>
                    <a:pt x="29" y="187"/>
                  </a:lnTo>
                  <a:lnTo>
                    <a:pt x="34" y="187"/>
                  </a:lnTo>
                  <a:lnTo>
                    <a:pt x="39" y="173"/>
                  </a:lnTo>
                  <a:lnTo>
                    <a:pt x="39" y="139"/>
                  </a:lnTo>
                  <a:lnTo>
                    <a:pt x="43"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12" name="Freeform 111"/>
            <p:cNvSpPr/>
            <p:nvPr/>
          </p:nvSpPr>
          <p:spPr>
            <a:xfrm>
              <a:off x="1398" y="2815"/>
              <a:ext cx="482" cy="320"/>
            </a:xfrm>
            <a:custGeom>
              <a:avLst/>
              <a:gdLst>
                <a:gd name="txL" fmla="*/ 0 w 159"/>
                <a:gd name="txT" fmla="*/ 0 h 187"/>
                <a:gd name="txR" fmla="*/ 159 w 159"/>
                <a:gd name="txB" fmla="*/ 187 h 187"/>
              </a:gdLst>
              <a:ahLst/>
              <a:cxnLst>
                <a:cxn ang="0">
                  <a:pos x="0" y="6706"/>
                </a:cxn>
                <a:cxn ang="0">
                  <a:pos x="105470" y="3183"/>
                </a:cxn>
                <a:cxn ang="0">
                  <a:pos x="171525" y="1028"/>
                </a:cxn>
                <a:cxn ang="0">
                  <a:pos x="277747" y="0"/>
                </a:cxn>
                <a:cxn ang="0">
                  <a:pos x="312788" y="0"/>
                </a:cxn>
                <a:cxn ang="0">
                  <a:pos x="378670" y="642"/>
                </a:cxn>
                <a:cxn ang="0">
                  <a:pos x="449263" y="2161"/>
                </a:cxn>
                <a:cxn ang="0">
                  <a:pos x="484313" y="3919"/>
                </a:cxn>
                <a:cxn ang="0">
                  <a:pos x="547825" y="5967"/>
                </a:cxn>
                <a:cxn ang="0">
                  <a:pos x="585988" y="8087"/>
                </a:cxn>
                <a:cxn ang="0">
                  <a:pos x="656693" y="10211"/>
                </a:cxn>
                <a:cxn ang="0">
                  <a:pos x="684558" y="11972"/>
                </a:cxn>
                <a:cxn ang="0">
                  <a:pos x="755233" y="13034"/>
                </a:cxn>
                <a:cxn ang="0">
                  <a:pos x="828191" y="13765"/>
                </a:cxn>
                <a:cxn ang="0">
                  <a:pos x="891709" y="13765"/>
                </a:cxn>
                <a:cxn ang="0">
                  <a:pos x="962296" y="12732"/>
                </a:cxn>
                <a:cxn ang="0">
                  <a:pos x="1028352" y="10211"/>
                </a:cxn>
                <a:cxn ang="0">
                  <a:pos x="1133822" y="6706"/>
                </a:cxn>
              </a:cxnLst>
              <a:rect l="txL" t="txT" r="txR" b="txB"/>
              <a:pathLst>
                <a:path w="159" h="187">
                  <a:moveTo>
                    <a:pt x="0" y="91"/>
                  </a:moveTo>
                  <a:lnTo>
                    <a:pt x="15" y="43"/>
                  </a:lnTo>
                  <a:lnTo>
                    <a:pt x="24" y="14"/>
                  </a:lnTo>
                  <a:lnTo>
                    <a:pt x="39" y="0"/>
                  </a:lnTo>
                  <a:lnTo>
                    <a:pt x="44" y="0"/>
                  </a:lnTo>
                  <a:lnTo>
                    <a:pt x="53" y="9"/>
                  </a:lnTo>
                  <a:lnTo>
                    <a:pt x="63" y="29"/>
                  </a:lnTo>
                  <a:lnTo>
                    <a:pt x="68" y="53"/>
                  </a:lnTo>
                  <a:lnTo>
                    <a:pt x="77" y="81"/>
                  </a:lnTo>
                  <a:lnTo>
                    <a:pt x="82" y="110"/>
                  </a:lnTo>
                  <a:lnTo>
                    <a:pt x="92" y="139"/>
                  </a:lnTo>
                  <a:lnTo>
                    <a:pt x="96" y="163"/>
                  </a:lnTo>
                  <a:lnTo>
                    <a:pt x="106" y="177"/>
                  </a:lnTo>
                  <a:lnTo>
                    <a:pt x="116" y="187"/>
                  </a:lnTo>
                  <a:lnTo>
                    <a:pt x="125" y="187"/>
                  </a:lnTo>
                  <a:lnTo>
                    <a:pt x="135" y="173"/>
                  </a:lnTo>
                  <a:lnTo>
                    <a:pt x="144" y="139"/>
                  </a:lnTo>
                  <a:lnTo>
                    <a:pt x="159" y="91"/>
                  </a:lnTo>
                </a:path>
              </a:pathLst>
            </a:custGeom>
            <a:noFill/>
            <a:ln w="30226"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13" name="Freeform 112"/>
            <p:cNvSpPr/>
            <p:nvPr/>
          </p:nvSpPr>
          <p:spPr>
            <a:xfrm>
              <a:off x="1880" y="2815"/>
              <a:ext cx="175" cy="320"/>
            </a:xfrm>
            <a:custGeom>
              <a:avLst/>
              <a:gdLst>
                <a:gd name="txL" fmla="*/ 0 w 58"/>
                <a:gd name="txT" fmla="*/ 0 h 187"/>
                <a:gd name="txR" fmla="*/ 58 w 58"/>
                <a:gd name="txB" fmla="*/ 187 h 187"/>
              </a:gdLst>
              <a:ahLst/>
              <a:cxnLst>
                <a:cxn ang="0">
                  <a:pos x="0" y="6706"/>
                </a:cxn>
                <a:cxn ang="0">
                  <a:pos x="33974" y="3183"/>
                </a:cxn>
                <a:cxn ang="0">
                  <a:pos x="61006" y="1028"/>
                </a:cxn>
                <a:cxn ang="0">
                  <a:pos x="95806" y="0"/>
                </a:cxn>
                <a:cxn ang="0">
                  <a:pos x="129784" y="0"/>
                </a:cxn>
                <a:cxn ang="0">
                  <a:pos x="129784" y="642"/>
                </a:cxn>
                <a:cxn ang="0">
                  <a:pos x="163767" y="2161"/>
                </a:cxn>
                <a:cxn ang="0">
                  <a:pos x="163767" y="3919"/>
                </a:cxn>
                <a:cxn ang="0">
                  <a:pos x="200819" y="5967"/>
                </a:cxn>
                <a:cxn ang="0">
                  <a:pos x="200819" y="8087"/>
                </a:cxn>
                <a:cxn ang="0">
                  <a:pos x="227820" y="10211"/>
                </a:cxn>
                <a:cxn ang="0">
                  <a:pos x="227820" y="11972"/>
                </a:cxn>
                <a:cxn ang="0">
                  <a:pos x="261797" y="13034"/>
                </a:cxn>
                <a:cxn ang="0">
                  <a:pos x="295807" y="13765"/>
                </a:cxn>
                <a:cxn ang="0">
                  <a:pos x="330611" y="12732"/>
                </a:cxn>
                <a:cxn ang="0">
                  <a:pos x="364341" y="10211"/>
                </a:cxn>
                <a:cxn ang="0">
                  <a:pos x="398315" y="6706"/>
                </a:cxn>
              </a:cxnLst>
              <a:rect l="txL" t="txT" r="txR" b="txB"/>
              <a:pathLst>
                <a:path w="58" h="187">
                  <a:moveTo>
                    <a:pt x="0" y="91"/>
                  </a:moveTo>
                  <a:lnTo>
                    <a:pt x="5" y="43"/>
                  </a:lnTo>
                  <a:lnTo>
                    <a:pt x="9" y="14"/>
                  </a:lnTo>
                  <a:lnTo>
                    <a:pt x="14" y="0"/>
                  </a:lnTo>
                  <a:lnTo>
                    <a:pt x="19" y="0"/>
                  </a:lnTo>
                  <a:lnTo>
                    <a:pt x="19" y="9"/>
                  </a:lnTo>
                  <a:lnTo>
                    <a:pt x="24" y="29"/>
                  </a:lnTo>
                  <a:lnTo>
                    <a:pt x="24" y="53"/>
                  </a:lnTo>
                  <a:lnTo>
                    <a:pt x="29" y="81"/>
                  </a:lnTo>
                  <a:lnTo>
                    <a:pt x="29" y="110"/>
                  </a:lnTo>
                  <a:lnTo>
                    <a:pt x="33" y="139"/>
                  </a:lnTo>
                  <a:lnTo>
                    <a:pt x="33" y="163"/>
                  </a:lnTo>
                  <a:lnTo>
                    <a:pt x="38" y="177"/>
                  </a:lnTo>
                  <a:lnTo>
                    <a:pt x="43" y="187"/>
                  </a:lnTo>
                  <a:lnTo>
                    <a:pt x="48" y="173"/>
                  </a:lnTo>
                  <a:lnTo>
                    <a:pt x="53" y="139"/>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14" name="Freeform 113"/>
            <p:cNvSpPr/>
            <p:nvPr/>
          </p:nvSpPr>
          <p:spPr>
            <a:xfrm>
              <a:off x="2055" y="2815"/>
              <a:ext cx="172" cy="320"/>
            </a:xfrm>
            <a:custGeom>
              <a:avLst/>
              <a:gdLst>
                <a:gd name="txL" fmla="*/ 0 w 57"/>
                <a:gd name="txT" fmla="*/ 0 h 187"/>
                <a:gd name="txR" fmla="*/ 57 w 57"/>
                <a:gd name="txB" fmla="*/ 187 h 187"/>
              </a:gdLst>
              <a:ahLst/>
              <a:cxnLst>
                <a:cxn ang="0">
                  <a:pos x="0" y="6706"/>
                </a:cxn>
                <a:cxn ang="0">
                  <a:pos x="27282" y="3183"/>
                </a:cxn>
                <a:cxn ang="0">
                  <a:pos x="61027" y="1028"/>
                </a:cxn>
                <a:cxn ang="0">
                  <a:pos x="95837" y="0"/>
                </a:cxn>
                <a:cxn ang="0">
                  <a:pos x="129827" y="642"/>
                </a:cxn>
                <a:cxn ang="0">
                  <a:pos x="163847" y="2161"/>
                </a:cxn>
                <a:cxn ang="0">
                  <a:pos x="163847" y="3919"/>
                </a:cxn>
                <a:cxn ang="0">
                  <a:pos x="190854" y="5967"/>
                </a:cxn>
                <a:cxn ang="0">
                  <a:pos x="190854" y="8087"/>
                </a:cxn>
                <a:cxn ang="0">
                  <a:pos x="227921" y="10211"/>
                </a:cxn>
                <a:cxn ang="0">
                  <a:pos x="227921" y="11972"/>
                </a:cxn>
                <a:cxn ang="0">
                  <a:pos x="261905" y="13034"/>
                </a:cxn>
                <a:cxn ang="0">
                  <a:pos x="296003" y="13765"/>
                </a:cxn>
                <a:cxn ang="0">
                  <a:pos x="330732" y="12732"/>
                </a:cxn>
                <a:cxn ang="0">
                  <a:pos x="357766" y="10211"/>
                </a:cxn>
                <a:cxn ang="0">
                  <a:pos x="391759" y="6706"/>
                </a:cxn>
              </a:cxnLst>
              <a:rect l="txL" t="txT" r="txR" b="txB"/>
              <a:pathLst>
                <a:path w="57" h="187">
                  <a:moveTo>
                    <a:pt x="0" y="91"/>
                  </a:moveTo>
                  <a:lnTo>
                    <a:pt x="4" y="43"/>
                  </a:lnTo>
                  <a:lnTo>
                    <a:pt x="9" y="14"/>
                  </a:lnTo>
                  <a:lnTo>
                    <a:pt x="14" y="0"/>
                  </a:lnTo>
                  <a:lnTo>
                    <a:pt x="19" y="9"/>
                  </a:lnTo>
                  <a:lnTo>
                    <a:pt x="24" y="29"/>
                  </a:lnTo>
                  <a:lnTo>
                    <a:pt x="24" y="53"/>
                  </a:lnTo>
                  <a:lnTo>
                    <a:pt x="28" y="81"/>
                  </a:lnTo>
                  <a:lnTo>
                    <a:pt x="28" y="110"/>
                  </a:lnTo>
                  <a:lnTo>
                    <a:pt x="33" y="139"/>
                  </a:lnTo>
                  <a:lnTo>
                    <a:pt x="33" y="163"/>
                  </a:lnTo>
                  <a:lnTo>
                    <a:pt x="38" y="177"/>
                  </a:lnTo>
                  <a:lnTo>
                    <a:pt x="43" y="187"/>
                  </a:lnTo>
                  <a:lnTo>
                    <a:pt x="48" y="173"/>
                  </a:lnTo>
                  <a:lnTo>
                    <a:pt x="52" y="139"/>
                  </a:lnTo>
                  <a:lnTo>
                    <a:pt x="57"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15" name="Freeform 114"/>
            <p:cNvSpPr/>
            <p:nvPr/>
          </p:nvSpPr>
          <p:spPr>
            <a:xfrm>
              <a:off x="2227" y="2815"/>
              <a:ext cx="131" cy="320"/>
            </a:xfrm>
            <a:custGeom>
              <a:avLst/>
              <a:gdLst>
                <a:gd name="txL" fmla="*/ 0 w 43"/>
                <a:gd name="txT" fmla="*/ 0 h 187"/>
                <a:gd name="txR" fmla="*/ 43 w 43"/>
                <a:gd name="txB" fmla="*/ 187 h 187"/>
              </a:gdLst>
              <a:ahLst/>
              <a:cxnLst>
                <a:cxn ang="0">
                  <a:pos x="0" y="6706"/>
                </a:cxn>
                <a:cxn ang="0">
                  <a:pos x="36790" y="3183"/>
                </a:cxn>
                <a:cxn ang="0">
                  <a:pos x="36790" y="1028"/>
                </a:cxn>
                <a:cxn ang="0">
                  <a:pos x="72699" y="0"/>
                </a:cxn>
                <a:cxn ang="0">
                  <a:pos x="112081" y="0"/>
                </a:cxn>
                <a:cxn ang="0">
                  <a:pos x="112081" y="642"/>
                </a:cxn>
                <a:cxn ang="0">
                  <a:pos x="141437" y="2161"/>
                </a:cxn>
                <a:cxn ang="0">
                  <a:pos x="141437" y="3919"/>
                </a:cxn>
                <a:cxn ang="0">
                  <a:pos x="141437" y="5967"/>
                </a:cxn>
                <a:cxn ang="0">
                  <a:pos x="177374" y="8087"/>
                </a:cxn>
                <a:cxn ang="0">
                  <a:pos x="177374" y="10211"/>
                </a:cxn>
                <a:cxn ang="0">
                  <a:pos x="214155" y="11972"/>
                </a:cxn>
                <a:cxn ang="0">
                  <a:pos x="214155" y="13034"/>
                </a:cxn>
                <a:cxn ang="0">
                  <a:pos x="253515" y="13765"/>
                </a:cxn>
                <a:cxn ang="0">
                  <a:pos x="290214" y="12732"/>
                </a:cxn>
                <a:cxn ang="0">
                  <a:pos x="319143" y="10211"/>
                </a:cxn>
                <a:cxn ang="0">
                  <a:pos x="319143" y="6706"/>
                </a:cxn>
              </a:cxnLst>
              <a:rect l="txL" t="txT" r="txR" b="txB"/>
              <a:pathLst>
                <a:path w="43" h="187">
                  <a:moveTo>
                    <a:pt x="0" y="91"/>
                  </a:moveTo>
                  <a:lnTo>
                    <a:pt x="5" y="43"/>
                  </a:lnTo>
                  <a:lnTo>
                    <a:pt x="5" y="14"/>
                  </a:lnTo>
                  <a:lnTo>
                    <a:pt x="10" y="0"/>
                  </a:lnTo>
                  <a:lnTo>
                    <a:pt x="15" y="0"/>
                  </a:lnTo>
                  <a:lnTo>
                    <a:pt x="15" y="9"/>
                  </a:lnTo>
                  <a:lnTo>
                    <a:pt x="19" y="29"/>
                  </a:lnTo>
                  <a:lnTo>
                    <a:pt x="19" y="53"/>
                  </a:lnTo>
                  <a:lnTo>
                    <a:pt x="19" y="81"/>
                  </a:lnTo>
                  <a:lnTo>
                    <a:pt x="24" y="110"/>
                  </a:lnTo>
                  <a:lnTo>
                    <a:pt x="24" y="139"/>
                  </a:lnTo>
                  <a:lnTo>
                    <a:pt x="29" y="163"/>
                  </a:lnTo>
                  <a:lnTo>
                    <a:pt x="29" y="177"/>
                  </a:lnTo>
                  <a:lnTo>
                    <a:pt x="34" y="187"/>
                  </a:lnTo>
                  <a:lnTo>
                    <a:pt x="39" y="173"/>
                  </a:lnTo>
                  <a:lnTo>
                    <a:pt x="43" y="139"/>
                  </a:lnTo>
                  <a:lnTo>
                    <a:pt x="43"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16" name="Freeform 115"/>
            <p:cNvSpPr/>
            <p:nvPr/>
          </p:nvSpPr>
          <p:spPr>
            <a:xfrm>
              <a:off x="2358" y="2815"/>
              <a:ext cx="175" cy="320"/>
            </a:xfrm>
            <a:custGeom>
              <a:avLst/>
              <a:gdLst>
                <a:gd name="txL" fmla="*/ 0 w 58"/>
                <a:gd name="txT" fmla="*/ 0 h 187"/>
                <a:gd name="txR" fmla="*/ 58 w 58"/>
                <a:gd name="txB" fmla="*/ 187 h 187"/>
              </a:gdLst>
              <a:ahLst/>
              <a:cxnLst>
                <a:cxn ang="0">
                  <a:pos x="0" y="6706"/>
                </a:cxn>
                <a:cxn ang="0">
                  <a:pos x="33974" y="3183"/>
                </a:cxn>
                <a:cxn ang="0">
                  <a:pos x="68778" y="1028"/>
                </a:cxn>
                <a:cxn ang="0">
                  <a:pos x="102508" y="0"/>
                </a:cxn>
                <a:cxn ang="0">
                  <a:pos x="136491" y="0"/>
                </a:cxn>
                <a:cxn ang="0">
                  <a:pos x="136491" y="642"/>
                </a:cxn>
                <a:cxn ang="0">
                  <a:pos x="163767" y="2161"/>
                </a:cxn>
                <a:cxn ang="0">
                  <a:pos x="163767" y="3919"/>
                </a:cxn>
                <a:cxn ang="0">
                  <a:pos x="200819" y="5967"/>
                </a:cxn>
                <a:cxn ang="0">
                  <a:pos x="200819" y="8087"/>
                </a:cxn>
                <a:cxn ang="0">
                  <a:pos x="234548" y="10211"/>
                </a:cxn>
                <a:cxn ang="0">
                  <a:pos x="268616" y="11972"/>
                </a:cxn>
                <a:cxn ang="0">
                  <a:pos x="268616" y="13034"/>
                </a:cxn>
                <a:cxn ang="0">
                  <a:pos x="302590" y="13765"/>
                </a:cxn>
                <a:cxn ang="0">
                  <a:pos x="330611" y="12732"/>
                </a:cxn>
                <a:cxn ang="0">
                  <a:pos x="364341" y="10211"/>
                </a:cxn>
                <a:cxn ang="0">
                  <a:pos x="398315" y="6706"/>
                </a:cxn>
              </a:cxnLst>
              <a:rect l="txL" t="txT" r="txR" b="txB"/>
              <a:pathLst>
                <a:path w="58" h="187">
                  <a:moveTo>
                    <a:pt x="0" y="91"/>
                  </a:moveTo>
                  <a:lnTo>
                    <a:pt x="5" y="43"/>
                  </a:lnTo>
                  <a:lnTo>
                    <a:pt x="10" y="14"/>
                  </a:lnTo>
                  <a:lnTo>
                    <a:pt x="15" y="0"/>
                  </a:lnTo>
                  <a:lnTo>
                    <a:pt x="20" y="0"/>
                  </a:lnTo>
                  <a:lnTo>
                    <a:pt x="20" y="9"/>
                  </a:lnTo>
                  <a:lnTo>
                    <a:pt x="24" y="29"/>
                  </a:lnTo>
                  <a:lnTo>
                    <a:pt x="24" y="53"/>
                  </a:lnTo>
                  <a:lnTo>
                    <a:pt x="29" y="81"/>
                  </a:lnTo>
                  <a:lnTo>
                    <a:pt x="29" y="110"/>
                  </a:lnTo>
                  <a:lnTo>
                    <a:pt x="34" y="139"/>
                  </a:lnTo>
                  <a:lnTo>
                    <a:pt x="39" y="163"/>
                  </a:lnTo>
                  <a:lnTo>
                    <a:pt x="39" y="177"/>
                  </a:lnTo>
                  <a:lnTo>
                    <a:pt x="44" y="187"/>
                  </a:lnTo>
                  <a:lnTo>
                    <a:pt x="48" y="173"/>
                  </a:lnTo>
                  <a:lnTo>
                    <a:pt x="53" y="139"/>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17" name="Freeform 116"/>
            <p:cNvSpPr/>
            <p:nvPr/>
          </p:nvSpPr>
          <p:spPr>
            <a:xfrm>
              <a:off x="2533" y="2815"/>
              <a:ext cx="176" cy="320"/>
            </a:xfrm>
            <a:custGeom>
              <a:avLst/>
              <a:gdLst>
                <a:gd name="txL" fmla="*/ 0 w 58"/>
                <a:gd name="txT" fmla="*/ 0 h 187"/>
                <a:gd name="txR" fmla="*/ 58 w 58"/>
                <a:gd name="txB" fmla="*/ 187 h 187"/>
              </a:gdLst>
              <a:ahLst/>
              <a:cxnLst>
                <a:cxn ang="0">
                  <a:pos x="0" y="6706"/>
                </a:cxn>
                <a:cxn ang="0">
                  <a:pos x="36041" y="3183"/>
                </a:cxn>
                <a:cxn ang="0">
                  <a:pos x="71058" y="1028"/>
                </a:cxn>
                <a:cxn ang="0">
                  <a:pos x="99024" y="0"/>
                </a:cxn>
                <a:cxn ang="0">
                  <a:pos x="137365" y="642"/>
                </a:cxn>
                <a:cxn ang="0">
                  <a:pos x="173406" y="2161"/>
                </a:cxn>
                <a:cxn ang="0">
                  <a:pos x="173406" y="3919"/>
                </a:cxn>
                <a:cxn ang="0">
                  <a:pos x="208414" y="5967"/>
                </a:cxn>
                <a:cxn ang="0">
                  <a:pos x="208414" y="8087"/>
                </a:cxn>
                <a:cxn ang="0">
                  <a:pos x="244437" y="10211"/>
                </a:cxn>
                <a:cxn ang="0">
                  <a:pos x="244437" y="11972"/>
                </a:cxn>
                <a:cxn ang="0">
                  <a:pos x="272515" y="13034"/>
                </a:cxn>
                <a:cxn ang="0">
                  <a:pos x="307697" y="13765"/>
                </a:cxn>
                <a:cxn ang="0">
                  <a:pos x="345782" y="12732"/>
                </a:cxn>
                <a:cxn ang="0">
                  <a:pos x="381796" y="10211"/>
                </a:cxn>
                <a:cxn ang="0">
                  <a:pos x="416832" y="6706"/>
                </a:cxn>
              </a:cxnLst>
              <a:rect l="txL" t="txT" r="txR" b="txB"/>
              <a:pathLst>
                <a:path w="58" h="187">
                  <a:moveTo>
                    <a:pt x="0" y="91"/>
                  </a:moveTo>
                  <a:lnTo>
                    <a:pt x="5" y="43"/>
                  </a:lnTo>
                  <a:lnTo>
                    <a:pt x="10" y="14"/>
                  </a:lnTo>
                  <a:lnTo>
                    <a:pt x="14" y="0"/>
                  </a:lnTo>
                  <a:lnTo>
                    <a:pt x="19" y="9"/>
                  </a:lnTo>
                  <a:lnTo>
                    <a:pt x="24" y="29"/>
                  </a:lnTo>
                  <a:lnTo>
                    <a:pt x="24" y="53"/>
                  </a:lnTo>
                  <a:lnTo>
                    <a:pt x="29" y="81"/>
                  </a:lnTo>
                  <a:lnTo>
                    <a:pt x="29" y="110"/>
                  </a:lnTo>
                  <a:lnTo>
                    <a:pt x="34" y="139"/>
                  </a:lnTo>
                  <a:lnTo>
                    <a:pt x="34" y="163"/>
                  </a:lnTo>
                  <a:lnTo>
                    <a:pt x="38" y="177"/>
                  </a:lnTo>
                  <a:lnTo>
                    <a:pt x="43" y="187"/>
                  </a:lnTo>
                  <a:lnTo>
                    <a:pt x="48" y="173"/>
                  </a:lnTo>
                  <a:lnTo>
                    <a:pt x="53" y="139"/>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18" name="Freeform 117"/>
            <p:cNvSpPr/>
            <p:nvPr/>
          </p:nvSpPr>
          <p:spPr>
            <a:xfrm>
              <a:off x="2709" y="2815"/>
              <a:ext cx="130" cy="320"/>
            </a:xfrm>
            <a:custGeom>
              <a:avLst/>
              <a:gdLst>
                <a:gd name="txL" fmla="*/ 0 w 43"/>
                <a:gd name="txT" fmla="*/ 0 h 187"/>
                <a:gd name="txR" fmla="*/ 43 w 43"/>
                <a:gd name="txB" fmla="*/ 187 h 187"/>
              </a:gdLst>
              <a:ahLst/>
              <a:cxnLst>
                <a:cxn ang="0">
                  <a:pos x="0" y="6706"/>
                </a:cxn>
                <a:cxn ang="0">
                  <a:pos x="27575" y="3183"/>
                </a:cxn>
                <a:cxn ang="0">
                  <a:pos x="27575" y="1028"/>
                </a:cxn>
                <a:cxn ang="0">
                  <a:pos x="62645" y="0"/>
                </a:cxn>
                <a:cxn ang="0">
                  <a:pos x="96995" y="0"/>
                </a:cxn>
                <a:cxn ang="0">
                  <a:pos x="96995" y="642"/>
                </a:cxn>
                <a:cxn ang="0">
                  <a:pos x="131342" y="2161"/>
                </a:cxn>
                <a:cxn ang="0">
                  <a:pos x="131342" y="3919"/>
                </a:cxn>
                <a:cxn ang="0">
                  <a:pos x="131342" y="5967"/>
                </a:cxn>
                <a:cxn ang="0">
                  <a:pos x="168752" y="8087"/>
                </a:cxn>
                <a:cxn ang="0">
                  <a:pos x="168752" y="10211"/>
                </a:cxn>
                <a:cxn ang="0">
                  <a:pos x="196246" y="11972"/>
                </a:cxn>
                <a:cxn ang="0">
                  <a:pos x="196246" y="13034"/>
                </a:cxn>
                <a:cxn ang="0">
                  <a:pos x="230569" y="13765"/>
                </a:cxn>
                <a:cxn ang="0">
                  <a:pos x="265666" y="12732"/>
                </a:cxn>
                <a:cxn ang="0">
                  <a:pos x="300097" y="10211"/>
                </a:cxn>
                <a:cxn ang="0">
                  <a:pos x="300097" y="6706"/>
                </a:cxn>
              </a:cxnLst>
              <a:rect l="txL" t="txT" r="txR" b="txB"/>
              <a:pathLst>
                <a:path w="43" h="187">
                  <a:moveTo>
                    <a:pt x="0" y="91"/>
                  </a:moveTo>
                  <a:lnTo>
                    <a:pt x="4" y="43"/>
                  </a:lnTo>
                  <a:lnTo>
                    <a:pt x="4" y="14"/>
                  </a:lnTo>
                  <a:lnTo>
                    <a:pt x="9" y="0"/>
                  </a:lnTo>
                  <a:lnTo>
                    <a:pt x="14" y="0"/>
                  </a:lnTo>
                  <a:lnTo>
                    <a:pt x="14" y="9"/>
                  </a:lnTo>
                  <a:lnTo>
                    <a:pt x="19" y="29"/>
                  </a:lnTo>
                  <a:lnTo>
                    <a:pt x="19" y="53"/>
                  </a:lnTo>
                  <a:lnTo>
                    <a:pt x="19" y="81"/>
                  </a:lnTo>
                  <a:lnTo>
                    <a:pt x="24" y="110"/>
                  </a:lnTo>
                  <a:lnTo>
                    <a:pt x="24" y="139"/>
                  </a:lnTo>
                  <a:lnTo>
                    <a:pt x="28" y="163"/>
                  </a:lnTo>
                  <a:lnTo>
                    <a:pt x="28" y="177"/>
                  </a:lnTo>
                  <a:lnTo>
                    <a:pt x="33" y="187"/>
                  </a:lnTo>
                  <a:lnTo>
                    <a:pt x="38" y="173"/>
                  </a:lnTo>
                  <a:lnTo>
                    <a:pt x="43" y="139"/>
                  </a:lnTo>
                  <a:lnTo>
                    <a:pt x="43"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19" name="Freeform 118"/>
            <p:cNvSpPr/>
            <p:nvPr/>
          </p:nvSpPr>
          <p:spPr>
            <a:xfrm>
              <a:off x="2839" y="2815"/>
              <a:ext cx="478" cy="320"/>
            </a:xfrm>
            <a:custGeom>
              <a:avLst/>
              <a:gdLst>
                <a:gd name="txL" fmla="*/ 0 w 158"/>
                <a:gd name="txT" fmla="*/ 0 h 187"/>
                <a:gd name="txR" fmla="*/ 158 w 158"/>
                <a:gd name="txB" fmla="*/ 187 h 187"/>
              </a:gdLst>
              <a:ahLst/>
              <a:cxnLst>
                <a:cxn ang="0">
                  <a:pos x="0" y="6706"/>
                </a:cxn>
                <a:cxn ang="0">
                  <a:pos x="97327" y="3183"/>
                </a:cxn>
                <a:cxn ang="0">
                  <a:pos x="203991" y="1028"/>
                </a:cxn>
                <a:cxn ang="0">
                  <a:pos x="266896" y="0"/>
                </a:cxn>
                <a:cxn ang="0">
                  <a:pos x="336594" y="0"/>
                </a:cxn>
                <a:cxn ang="0">
                  <a:pos x="371007" y="642"/>
                </a:cxn>
                <a:cxn ang="0">
                  <a:pos x="436193" y="2161"/>
                </a:cxn>
                <a:cxn ang="0">
                  <a:pos x="506135" y="3919"/>
                </a:cxn>
                <a:cxn ang="0">
                  <a:pos x="540548" y="5967"/>
                </a:cxn>
                <a:cxn ang="0">
                  <a:pos x="603381" y="8087"/>
                </a:cxn>
                <a:cxn ang="0">
                  <a:pos x="637903" y="10211"/>
                </a:cxn>
                <a:cxn ang="0">
                  <a:pos x="709872" y="11972"/>
                </a:cxn>
                <a:cxn ang="0">
                  <a:pos x="737502" y="13034"/>
                </a:cxn>
                <a:cxn ang="0">
                  <a:pos x="807445" y="13765"/>
                </a:cxn>
                <a:cxn ang="0">
                  <a:pos x="877142" y="13765"/>
                </a:cxn>
                <a:cxn ang="0">
                  <a:pos x="939225" y="12732"/>
                </a:cxn>
                <a:cxn ang="0">
                  <a:pos x="1045852" y="10211"/>
                </a:cxn>
                <a:cxn ang="0">
                  <a:pos x="1108766" y="6706"/>
                </a:cxn>
              </a:cxnLst>
              <a:rect l="txL" t="txT" r="txR" b="txB"/>
              <a:pathLst>
                <a:path w="158" h="187">
                  <a:moveTo>
                    <a:pt x="0" y="91"/>
                  </a:moveTo>
                  <a:lnTo>
                    <a:pt x="14" y="43"/>
                  </a:lnTo>
                  <a:lnTo>
                    <a:pt x="29" y="14"/>
                  </a:lnTo>
                  <a:lnTo>
                    <a:pt x="38" y="0"/>
                  </a:lnTo>
                  <a:lnTo>
                    <a:pt x="48" y="0"/>
                  </a:lnTo>
                  <a:lnTo>
                    <a:pt x="53" y="9"/>
                  </a:lnTo>
                  <a:lnTo>
                    <a:pt x="62" y="29"/>
                  </a:lnTo>
                  <a:lnTo>
                    <a:pt x="72" y="53"/>
                  </a:lnTo>
                  <a:lnTo>
                    <a:pt x="77" y="81"/>
                  </a:lnTo>
                  <a:lnTo>
                    <a:pt x="86" y="110"/>
                  </a:lnTo>
                  <a:lnTo>
                    <a:pt x="91" y="139"/>
                  </a:lnTo>
                  <a:lnTo>
                    <a:pt x="101" y="163"/>
                  </a:lnTo>
                  <a:lnTo>
                    <a:pt x="105" y="177"/>
                  </a:lnTo>
                  <a:lnTo>
                    <a:pt x="115" y="187"/>
                  </a:lnTo>
                  <a:lnTo>
                    <a:pt x="125" y="187"/>
                  </a:lnTo>
                  <a:lnTo>
                    <a:pt x="134" y="173"/>
                  </a:lnTo>
                  <a:lnTo>
                    <a:pt x="149" y="139"/>
                  </a:lnTo>
                  <a:lnTo>
                    <a:pt x="158" y="91"/>
                  </a:lnTo>
                </a:path>
              </a:pathLst>
            </a:custGeom>
            <a:noFill/>
            <a:ln w="30226"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20" name="Freeform 119"/>
            <p:cNvSpPr/>
            <p:nvPr/>
          </p:nvSpPr>
          <p:spPr>
            <a:xfrm>
              <a:off x="3317" y="2815"/>
              <a:ext cx="498" cy="320"/>
            </a:xfrm>
            <a:custGeom>
              <a:avLst/>
              <a:gdLst>
                <a:gd name="txL" fmla="*/ 0 w 164"/>
                <a:gd name="txT" fmla="*/ 0 h 187"/>
                <a:gd name="txR" fmla="*/ 164 w 164"/>
                <a:gd name="txB" fmla="*/ 187 h 187"/>
              </a:gdLst>
              <a:ahLst/>
              <a:cxnLst>
                <a:cxn ang="0">
                  <a:pos x="0" y="6706"/>
                </a:cxn>
                <a:cxn ang="0">
                  <a:pos x="109754" y="3183"/>
                </a:cxn>
                <a:cxn ang="0">
                  <a:pos x="209415" y="1028"/>
                </a:cxn>
                <a:cxn ang="0">
                  <a:pos x="280675" y="0"/>
                </a:cxn>
                <a:cxn ang="0">
                  <a:pos x="347230" y="0"/>
                </a:cxn>
                <a:cxn ang="0">
                  <a:pos x="418736" y="642"/>
                </a:cxn>
                <a:cxn ang="0">
                  <a:pos x="454635" y="2161"/>
                </a:cxn>
                <a:cxn ang="0">
                  <a:pos x="521272" y="3919"/>
                </a:cxn>
                <a:cxn ang="0">
                  <a:pos x="557420" y="5967"/>
                </a:cxn>
                <a:cxn ang="0">
                  <a:pos x="628676" y="8087"/>
                </a:cxn>
                <a:cxn ang="0">
                  <a:pos x="664050" y="10211"/>
                </a:cxn>
                <a:cxn ang="0">
                  <a:pos x="730687" y="11972"/>
                </a:cxn>
                <a:cxn ang="0">
                  <a:pos x="766835" y="13034"/>
                </a:cxn>
                <a:cxn ang="0">
                  <a:pos x="838092" y="13765"/>
                </a:cxn>
                <a:cxn ang="0">
                  <a:pos x="904647" y="13765"/>
                </a:cxn>
                <a:cxn ang="0">
                  <a:pos x="976156" y="12732"/>
                </a:cxn>
                <a:cxn ang="0">
                  <a:pos x="1076397" y="10211"/>
                </a:cxn>
                <a:cxn ang="0">
                  <a:pos x="1185322" y="6706"/>
                </a:cxn>
              </a:cxnLst>
              <a:rect l="txL" t="txT" r="txR" b="txB"/>
              <a:pathLst>
                <a:path w="164" h="187">
                  <a:moveTo>
                    <a:pt x="0" y="91"/>
                  </a:moveTo>
                  <a:lnTo>
                    <a:pt x="15" y="43"/>
                  </a:lnTo>
                  <a:lnTo>
                    <a:pt x="29" y="14"/>
                  </a:lnTo>
                  <a:lnTo>
                    <a:pt x="39" y="0"/>
                  </a:lnTo>
                  <a:lnTo>
                    <a:pt x="48" y="0"/>
                  </a:lnTo>
                  <a:lnTo>
                    <a:pt x="58" y="9"/>
                  </a:lnTo>
                  <a:lnTo>
                    <a:pt x="63" y="29"/>
                  </a:lnTo>
                  <a:lnTo>
                    <a:pt x="72" y="53"/>
                  </a:lnTo>
                  <a:lnTo>
                    <a:pt x="77" y="81"/>
                  </a:lnTo>
                  <a:lnTo>
                    <a:pt x="87" y="110"/>
                  </a:lnTo>
                  <a:lnTo>
                    <a:pt x="92" y="139"/>
                  </a:lnTo>
                  <a:lnTo>
                    <a:pt x="101" y="163"/>
                  </a:lnTo>
                  <a:lnTo>
                    <a:pt x="106" y="177"/>
                  </a:lnTo>
                  <a:lnTo>
                    <a:pt x="116" y="187"/>
                  </a:lnTo>
                  <a:lnTo>
                    <a:pt x="125" y="187"/>
                  </a:lnTo>
                  <a:lnTo>
                    <a:pt x="135" y="173"/>
                  </a:lnTo>
                  <a:lnTo>
                    <a:pt x="149" y="139"/>
                  </a:lnTo>
                  <a:lnTo>
                    <a:pt x="164" y="91"/>
                  </a:lnTo>
                </a:path>
              </a:pathLst>
            </a:custGeom>
            <a:noFill/>
            <a:ln w="30226" cap="flat" cmpd="sng">
              <a:solidFill>
                <a:srgbClr val="0000FF"/>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21" name="Freeform 120"/>
            <p:cNvSpPr/>
            <p:nvPr/>
          </p:nvSpPr>
          <p:spPr>
            <a:xfrm>
              <a:off x="3815" y="2815"/>
              <a:ext cx="156" cy="320"/>
            </a:xfrm>
            <a:custGeom>
              <a:avLst/>
              <a:gdLst>
                <a:gd name="txL" fmla="*/ 0 w 52"/>
                <a:gd name="txT" fmla="*/ 0 h 187"/>
                <a:gd name="txR" fmla="*/ 52 w 52"/>
                <a:gd name="txB" fmla="*/ 187 h 187"/>
              </a:gdLst>
              <a:ahLst/>
              <a:cxnLst>
                <a:cxn ang="0">
                  <a:pos x="0" y="6706"/>
                </a:cxn>
                <a:cxn ang="0">
                  <a:pos x="26244" y="3183"/>
                </a:cxn>
                <a:cxn ang="0">
                  <a:pos x="26244" y="1028"/>
                </a:cxn>
                <a:cxn ang="0">
                  <a:pos x="59049" y="0"/>
                </a:cxn>
                <a:cxn ang="0">
                  <a:pos x="91854" y="0"/>
                </a:cxn>
                <a:cxn ang="0">
                  <a:pos x="91854" y="642"/>
                </a:cxn>
                <a:cxn ang="0">
                  <a:pos x="124659" y="2161"/>
                </a:cxn>
                <a:cxn ang="0">
                  <a:pos x="157464" y="3919"/>
                </a:cxn>
                <a:cxn ang="0">
                  <a:pos x="157464" y="5967"/>
                </a:cxn>
                <a:cxn ang="0">
                  <a:pos x="183708" y="8087"/>
                </a:cxn>
                <a:cxn ang="0">
                  <a:pos x="183708" y="10211"/>
                </a:cxn>
                <a:cxn ang="0">
                  <a:pos x="216513" y="11972"/>
                </a:cxn>
                <a:cxn ang="0">
                  <a:pos x="216513" y="13034"/>
                </a:cxn>
                <a:cxn ang="0">
                  <a:pos x="249318" y="13765"/>
                </a:cxn>
                <a:cxn ang="0">
                  <a:pos x="282123" y="13765"/>
                </a:cxn>
                <a:cxn ang="0">
                  <a:pos x="282123" y="12732"/>
                </a:cxn>
                <a:cxn ang="0">
                  <a:pos x="314928" y="10211"/>
                </a:cxn>
                <a:cxn ang="0">
                  <a:pos x="341172" y="6706"/>
                </a:cxn>
              </a:cxnLst>
              <a:rect l="txL" t="txT" r="txR" b="txB"/>
              <a:pathLst>
                <a:path w="52" h="187">
                  <a:moveTo>
                    <a:pt x="0" y="91"/>
                  </a:moveTo>
                  <a:lnTo>
                    <a:pt x="4" y="43"/>
                  </a:lnTo>
                  <a:lnTo>
                    <a:pt x="4" y="14"/>
                  </a:lnTo>
                  <a:lnTo>
                    <a:pt x="9" y="0"/>
                  </a:lnTo>
                  <a:lnTo>
                    <a:pt x="14" y="0"/>
                  </a:lnTo>
                  <a:lnTo>
                    <a:pt x="14" y="9"/>
                  </a:lnTo>
                  <a:lnTo>
                    <a:pt x="19" y="29"/>
                  </a:lnTo>
                  <a:lnTo>
                    <a:pt x="24" y="53"/>
                  </a:lnTo>
                  <a:lnTo>
                    <a:pt x="24" y="81"/>
                  </a:lnTo>
                  <a:lnTo>
                    <a:pt x="28" y="110"/>
                  </a:lnTo>
                  <a:lnTo>
                    <a:pt x="28" y="139"/>
                  </a:lnTo>
                  <a:lnTo>
                    <a:pt x="33" y="163"/>
                  </a:lnTo>
                  <a:lnTo>
                    <a:pt x="33" y="177"/>
                  </a:lnTo>
                  <a:lnTo>
                    <a:pt x="38" y="187"/>
                  </a:lnTo>
                  <a:lnTo>
                    <a:pt x="43" y="187"/>
                  </a:lnTo>
                  <a:lnTo>
                    <a:pt x="43" y="173"/>
                  </a:lnTo>
                  <a:lnTo>
                    <a:pt x="48" y="139"/>
                  </a:lnTo>
                  <a:lnTo>
                    <a:pt x="52"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22" name="Freeform 121"/>
            <p:cNvSpPr/>
            <p:nvPr/>
          </p:nvSpPr>
          <p:spPr>
            <a:xfrm>
              <a:off x="3971" y="2815"/>
              <a:ext cx="175" cy="320"/>
            </a:xfrm>
            <a:custGeom>
              <a:avLst/>
              <a:gdLst>
                <a:gd name="txL" fmla="*/ 0 w 58"/>
                <a:gd name="txT" fmla="*/ 0 h 187"/>
                <a:gd name="txR" fmla="*/ 58 w 58"/>
                <a:gd name="txB" fmla="*/ 187 h 187"/>
              </a:gdLst>
              <a:ahLst/>
              <a:cxnLst>
                <a:cxn ang="0">
                  <a:pos x="0" y="6706"/>
                </a:cxn>
                <a:cxn ang="0">
                  <a:pos x="33974" y="3183"/>
                </a:cxn>
                <a:cxn ang="0">
                  <a:pos x="68778" y="1028"/>
                </a:cxn>
                <a:cxn ang="0">
                  <a:pos x="102508" y="0"/>
                </a:cxn>
                <a:cxn ang="0">
                  <a:pos x="136491" y="0"/>
                </a:cxn>
                <a:cxn ang="0">
                  <a:pos x="136491" y="642"/>
                </a:cxn>
                <a:cxn ang="0">
                  <a:pos x="163767" y="2161"/>
                </a:cxn>
                <a:cxn ang="0">
                  <a:pos x="163767" y="3919"/>
                </a:cxn>
                <a:cxn ang="0">
                  <a:pos x="200819" y="5967"/>
                </a:cxn>
                <a:cxn ang="0">
                  <a:pos x="200819" y="8087"/>
                </a:cxn>
                <a:cxn ang="0">
                  <a:pos x="234548" y="10211"/>
                </a:cxn>
                <a:cxn ang="0">
                  <a:pos x="268616" y="11972"/>
                </a:cxn>
                <a:cxn ang="0">
                  <a:pos x="268616" y="13034"/>
                </a:cxn>
                <a:cxn ang="0">
                  <a:pos x="302590" y="13765"/>
                </a:cxn>
                <a:cxn ang="0">
                  <a:pos x="330611" y="13765"/>
                </a:cxn>
                <a:cxn ang="0">
                  <a:pos x="330611" y="12732"/>
                </a:cxn>
                <a:cxn ang="0">
                  <a:pos x="364341" y="10211"/>
                </a:cxn>
                <a:cxn ang="0">
                  <a:pos x="398315" y="6706"/>
                </a:cxn>
              </a:cxnLst>
              <a:rect l="txL" t="txT" r="txR" b="txB"/>
              <a:pathLst>
                <a:path w="58" h="187">
                  <a:moveTo>
                    <a:pt x="0" y="91"/>
                  </a:moveTo>
                  <a:lnTo>
                    <a:pt x="5" y="43"/>
                  </a:lnTo>
                  <a:lnTo>
                    <a:pt x="10" y="14"/>
                  </a:lnTo>
                  <a:lnTo>
                    <a:pt x="15" y="0"/>
                  </a:lnTo>
                  <a:lnTo>
                    <a:pt x="20" y="0"/>
                  </a:lnTo>
                  <a:lnTo>
                    <a:pt x="20" y="9"/>
                  </a:lnTo>
                  <a:lnTo>
                    <a:pt x="24" y="29"/>
                  </a:lnTo>
                  <a:lnTo>
                    <a:pt x="24" y="53"/>
                  </a:lnTo>
                  <a:lnTo>
                    <a:pt x="29" y="81"/>
                  </a:lnTo>
                  <a:lnTo>
                    <a:pt x="29" y="110"/>
                  </a:lnTo>
                  <a:lnTo>
                    <a:pt x="34" y="139"/>
                  </a:lnTo>
                  <a:lnTo>
                    <a:pt x="39" y="163"/>
                  </a:lnTo>
                  <a:lnTo>
                    <a:pt x="39" y="177"/>
                  </a:lnTo>
                  <a:lnTo>
                    <a:pt x="44" y="187"/>
                  </a:lnTo>
                  <a:lnTo>
                    <a:pt x="48" y="187"/>
                  </a:lnTo>
                  <a:lnTo>
                    <a:pt x="48" y="173"/>
                  </a:lnTo>
                  <a:lnTo>
                    <a:pt x="53" y="139"/>
                  </a:lnTo>
                  <a:lnTo>
                    <a:pt x="5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23" name="Freeform 122"/>
            <p:cNvSpPr/>
            <p:nvPr/>
          </p:nvSpPr>
          <p:spPr>
            <a:xfrm>
              <a:off x="4146" y="2815"/>
              <a:ext cx="147" cy="320"/>
            </a:xfrm>
            <a:custGeom>
              <a:avLst/>
              <a:gdLst>
                <a:gd name="txL" fmla="*/ 0 w 48"/>
                <a:gd name="txT" fmla="*/ 0 h 187"/>
                <a:gd name="txR" fmla="*/ 48 w 48"/>
                <a:gd name="txB" fmla="*/ 187 h 187"/>
              </a:gdLst>
              <a:ahLst/>
              <a:cxnLst>
                <a:cxn ang="0">
                  <a:pos x="0" y="6706"/>
                </a:cxn>
                <a:cxn ang="0">
                  <a:pos x="38003" y="3183"/>
                </a:cxn>
                <a:cxn ang="0">
                  <a:pos x="78388" y="1028"/>
                </a:cxn>
                <a:cxn ang="0">
                  <a:pos x="78388" y="0"/>
                </a:cxn>
                <a:cxn ang="0">
                  <a:pos x="108805" y="0"/>
                </a:cxn>
                <a:cxn ang="0">
                  <a:pos x="108805" y="642"/>
                </a:cxn>
                <a:cxn ang="0">
                  <a:pos x="146798" y="2161"/>
                </a:cxn>
                <a:cxn ang="0">
                  <a:pos x="146798" y="3919"/>
                </a:cxn>
                <a:cxn ang="0">
                  <a:pos x="187183" y="5967"/>
                </a:cxn>
                <a:cxn ang="0">
                  <a:pos x="187183" y="8087"/>
                </a:cxn>
                <a:cxn ang="0">
                  <a:pos x="187183" y="10211"/>
                </a:cxn>
                <a:cxn ang="0">
                  <a:pos x="225189" y="11972"/>
                </a:cxn>
                <a:cxn ang="0">
                  <a:pos x="225189" y="13034"/>
                </a:cxn>
                <a:cxn ang="0">
                  <a:pos x="262383" y="13765"/>
                </a:cxn>
                <a:cxn ang="0">
                  <a:pos x="292827" y="12732"/>
                </a:cxn>
                <a:cxn ang="0">
                  <a:pos x="333215" y="10211"/>
                </a:cxn>
                <a:cxn ang="0">
                  <a:pos x="371218" y="6706"/>
                </a:cxn>
              </a:cxnLst>
              <a:rect l="txL" t="txT" r="txR" b="txB"/>
              <a:pathLst>
                <a:path w="48" h="187">
                  <a:moveTo>
                    <a:pt x="0" y="91"/>
                  </a:moveTo>
                  <a:lnTo>
                    <a:pt x="5" y="43"/>
                  </a:lnTo>
                  <a:lnTo>
                    <a:pt x="10" y="14"/>
                  </a:lnTo>
                  <a:lnTo>
                    <a:pt x="10" y="0"/>
                  </a:lnTo>
                  <a:lnTo>
                    <a:pt x="14" y="0"/>
                  </a:lnTo>
                  <a:lnTo>
                    <a:pt x="14" y="9"/>
                  </a:lnTo>
                  <a:lnTo>
                    <a:pt x="19" y="29"/>
                  </a:lnTo>
                  <a:lnTo>
                    <a:pt x="19" y="53"/>
                  </a:lnTo>
                  <a:lnTo>
                    <a:pt x="24" y="81"/>
                  </a:lnTo>
                  <a:lnTo>
                    <a:pt x="24" y="110"/>
                  </a:lnTo>
                  <a:lnTo>
                    <a:pt x="24" y="139"/>
                  </a:lnTo>
                  <a:lnTo>
                    <a:pt x="29" y="163"/>
                  </a:lnTo>
                  <a:lnTo>
                    <a:pt x="29" y="177"/>
                  </a:lnTo>
                  <a:lnTo>
                    <a:pt x="34" y="187"/>
                  </a:lnTo>
                  <a:lnTo>
                    <a:pt x="38" y="173"/>
                  </a:lnTo>
                  <a:lnTo>
                    <a:pt x="43" y="139"/>
                  </a:lnTo>
                  <a:lnTo>
                    <a:pt x="48" y="91"/>
                  </a:lnTo>
                </a:path>
              </a:pathLst>
            </a:custGeom>
            <a:noFill/>
            <a:ln w="28575" cap="flat" cmpd="sng">
              <a:solidFill>
                <a:schemeClr val="tx2"/>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7624" name="Rectangle 124"/>
            <p:cNvSpPr/>
            <p:nvPr/>
          </p:nvSpPr>
          <p:spPr>
            <a:xfrm>
              <a:off x="192" y="363"/>
              <a:ext cx="172"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a</a:t>
              </a:r>
              <a:endParaRPr lang="en-US" altLang="zh-CN" b="1" i="1" dirty="0">
                <a:solidFill>
                  <a:srgbClr val="000000"/>
                </a:solidFill>
                <a:latin typeface="Comic Sans MS" panose="030F0702030302020204" pitchFamily="66" charset="0"/>
              </a:endParaRPr>
            </a:p>
          </p:txBody>
        </p:sp>
        <p:sp>
          <p:nvSpPr>
            <p:cNvPr id="107625" name="Rectangle 125"/>
            <p:cNvSpPr/>
            <p:nvPr/>
          </p:nvSpPr>
          <p:spPr>
            <a:xfrm>
              <a:off x="192" y="681"/>
              <a:ext cx="177"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b</a:t>
              </a:r>
              <a:endParaRPr lang="en-US" altLang="zh-CN" b="1" i="1" dirty="0">
                <a:solidFill>
                  <a:srgbClr val="000000"/>
                </a:solidFill>
                <a:latin typeface="Comic Sans MS" panose="030F0702030302020204" pitchFamily="66" charset="0"/>
              </a:endParaRPr>
            </a:p>
          </p:txBody>
        </p:sp>
        <p:sp>
          <p:nvSpPr>
            <p:cNvPr id="107626" name="Rectangle 126"/>
            <p:cNvSpPr/>
            <p:nvPr/>
          </p:nvSpPr>
          <p:spPr>
            <a:xfrm>
              <a:off x="238" y="998"/>
              <a:ext cx="167"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c</a:t>
              </a:r>
              <a:endParaRPr lang="en-US" altLang="zh-CN" b="1" i="1" dirty="0">
                <a:solidFill>
                  <a:srgbClr val="000000"/>
                </a:solidFill>
                <a:latin typeface="Comic Sans MS" panose="030F0702030302020204" pitchFamily="66" charset="0"/>
              </a:endParaRPr>
            </a:p>
          </p:txBody>
        </p:sp>
        <p:sp>
          <p:nvSpPr>
            <p:cNvPr id="107627" name="Rectangle 127"/>
            <p:cNvSpPr/>
            <p:nvPr/>
          </p:nvSpPr>
          <p:spPr>
            <a:xfrm>
              <a:off x="238" y="1452"/>
              <a:ext cx="176" cy="263"/>
            </a:xfrm>
            <a:prstGeom prst="rect">
              <a:avLst/>
            </a:prstGeom>
            <a:noFill/>
            <a:ln w="9525">
              <a:noFill/>
            </a:ln>
          </p:spPr>
          <p:txBody>
            <a:bodyPr>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d</a:t>
              </a:r>
              <a:endParaRPr lang="en-US" altLang="zh-CN" b="1" i="1" dirty="0">
                <a:solidFill>
                  <a:srgbClr val="000000"/>
                </a:solidFill>
                <a:latin typeface="Comic Sans MS" panose="030F0702030302020204" pitchFamily="66" charset="0"/>
              </a:endParaRPr>
            </a:p>
          </p:txBody>
        </p:sp>
      </p:grpSp>
    </p:spTree>
  </p:cSld>
  <p:clrMapOvr>
    <a:masterClrMapping/>
  </p:clrMapOvr>
  <p:transition advClick="0">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6"/>
          <p:cNvSpPr>
            <a:spLocks noGrp="1"/>
          </p:cNvSpPr>
          <p:nvPr>
            <p:ph type="title"/>
          </p:nvPr>
        </p:nvSpPr>
        <p:spPr>
          <a:xfrm>
            <a:off x="1404938" y="611188"/>
            <a:ext cx="3816350" cy="576262"/>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三  </a:t>
            </a:r>
            <a:r>
              <a:rPr lang="en-US" altLang="zh-CN" sz="2800" dirty="0">
                <a:solidFill>
                  <a:srgbClr val="0000FF"/>
                </a:solidFill>
                <a:latin typeface="微软雅黑" panose="020B0503020204020204" pitchFamily="34" charset="-122"/>
                <a:ea typeface="微软雅黑" panose="020B0503020204020204" pitchFamily="34" charset="-122"/>
              </a:rPr>
              <a:t>2FSK</a:t>
            </a:r>
            <a:r>
              <a:rPr lang="zh-CN" altLang="en-US" sz="2800" dirty="0">
                <a:solidFill>
                  <a:srgbClr val="0000FF"/>
                </a:solidFill>
                <a:latin typeface="微软雅黑" panose="020B0503020204020204" pitchFamily="34" charset="-122"/>
                <a:ea typeface="微软雅黑" panose="020B0503020204020204" pitchFamily="34" charset="-122"/>
              </a:rPr>
              <a:t>解调的方法</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108547" name="Rectangle 596"/>
          <p:cNvSpPr/>
          <p:nvPr/>
        </p:nvSpPr>
        <p:spPr>
          <a:xfrm>
            <a:off x="298450" y="1392555"/>
            <a:ext cx="8277225" cy="3818890"/>
          </a:xfrm>
          <a:prstGeom prst="rect">
            <a:avLst/>
          </a:prstGeom>
          <a:noFill/>
          <a:ln w="9525">
            <a:noFill/>
          </a:ln>
        </p:spPr>
        <p:txBody>
          <a:bodyPr wrap="square">
            <a:spAutoFit/>
          </a:bodyPr>
          <a:p>
            <a:pPr>
              <a:lnSpc>
                <a:spcPct val="120000"/>
              </a:lnSpc>
              <a:spcBef>
                <a:spcPct val="20000"/>
              </a:spcBef>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1</a:t>
            </a:r>
            <a:r>
              <a:rPr lang="en-US" sz="2800" b="1" dirty="0">
                <a:solidFill>
                  <a:schemeClr val="tx2"/>
                </a:solidFill>
                <a:latin typeface="微软雅黑" panose="020B0503020204020204" pitchFamily="34" charset="-122"/>
                <a:ea typeface="微软雅黑" panose="020B0503020204020204" pitchFamily="34" charset="-122"/>
              </a:rPr>
              <a:t>. </a:t>
            </a:r>
            <a:r>
              <a:rPr lang="zh-CN" altLang="en-US" sz="2800" b="1" dirty="0">
                <a:solidFill>
                  <a:schemeClr val="tx2"/>
                </a:solidFill>
                <a:latin typeface="微软雅黑" panose="020B0503020204020204" pitchFamily="34" charset="-122"/>
                <a:ea typeface="微软雅黑" panose="020B0503020204020204" pitchFamily="34" charset="-122"/>
              </a:rPr>
              <a:t>模拟鉴频法</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锁相鉴频法</a:t>
            </a:r>
            <a:r>
              <a:rPr lang="zh-CN" altLang="en-US" sz="2800" b="1" dirty="0">
                <a:solidFill>
                  <a:schemeClr val="tx2"/>
                </a:solidFill>
                <a:latin typeface="微软雅黑" panose="020B0503020204020204" pitchFamily="34" charset="-122"/>
                <a:ea typeface="微软雅黑" panose="020B0503020204020204" pitchFamily="34" charset="-122"/>
              </a:rPr>
              <a:t> </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2</a:t>
            </a:r>
            <a:r>
              <a:rPr lang="zh-CN" altLang="en-US" sz="2800" b="1" dirty="0">
                <a:solidFill>
                  <a:schemeClr val="tx2"/>
                </a:solidFill>
                <a:latin typeface="微软雅黑" panose="020B0503020204020204" pitchFamily="34" charset="-122"/>
                <a:ea typeface="微软雅黑" panose="020B0503020204020204" pitchFamily="34" charset="-122"/>
              </a:rPr>
              <a:t> </a:t>
            </a:r>
            <a:r>
              <a:rPr lang="en-US" altLang="zh-CN" sz="2800" b="1" dirty="0">
                <a:solidFill>
                  <a:schemeClr val="tx2"/>
                </a:solidFill>
                <a:latin typeface="微软雅黑" panose="020B0503020204020204" pitchFamily="34" charset="-122"/>
                <a:ea typeface="微软雅黑" panose="020B0503020204020204" pitchFamily="34" charset="-122"/>
              </a:rPr>
              <a:t> </a:t>
            </a:r>
            <a:r>
              <a:rPr lang="zh-CN" altLang="en-US" sz="2800" b="1" dirty="0">
                <a:solidFill>
                  <a:schemeClr val="tx2"/>
                </a:solidFill>
                <a:latin typeface="微软雅黑" panose="020B0503020204020204" pitchFamily="34" charset="-122"/>
                <a:ea typeface="微软雅黑" panose="020B0503020204020204" pitchFamily="34" charset="-122"/>
              </a:rPr>
              <a:t>过零检测法</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(1)</a:t>
            </a:r>
            <a:r>
              <a:rPr lang="zh-CN" altLang="en-US" sz="2800" b="1" dirty="0">
                <a:solidFill>
                  <a:srgbClr val="0000FF"/>
                </a:solidFill>
                <a:latin typeface="微软雅黑" panose="020B0503020204020204" pitchFamily="34" charset="-122"/>
                <a:ea typeface="微软雅黑" panose="020B0503020204020204" pitchFamily="34" charset="-122"/>
              </a:rPr>
              <a:t> 工作原理</a:t>
            </a:r>
            <a:endParaRPr lang="zh-CN" altLang="en-US" sz="2800" b="1" dirty="0">
              <a:solidFill>
                <a:srgbClr val="0000FF"/>
              </a:solidFill>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数字调频波的过零点数随不同载频而异，故检测过零点数就可以得到频率的差异，不同频率信号可用过零点数不同来区别</a:t>
            </a:r>
            <a:endParaRPr lang="zh-CN" altLang="en-US"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(2)</a:t>
            </a:r>
            <a:r>
              <a:rPr lang="zh-CN" altLang="en-US" sz="2800" b="1" dirty="0">
                <a:solidFill>
                  <a:srgbClr val="0000FF"/>
                </a:solidFill>
                <a:latin typeface="微软雅黑" panose="020B0503020204020204" pitchFamily="34" charset="-122"/>
                <a:ea typeface="微软雅黑" panose="020B0503020204020204" pitchFamily="34" charset="-122"/>
              </a:rPr>
              <a:t> 原理框图</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nvGrpSpPr>
          <p:cNvPr id="2" name="Group 575"/>
          <p:cNvGrpSpPr/>
          <p:nvPr/>
        </p:nvGrpSpPr>
        <p:grpSpPr>
          <a:xfrm>
            <a:off x="1033780" y="5320348"/>
            <a:ext cx="6858000" cy="1285875"/>
            <a:chOff x="0" y="0"/>
            <a:chExt cx="4400" cy="771"/>
          </a:xfrm>
        </p:grpSpPr>
        <p:sp>
          <p:nvSpPr>
            <p:cNvPr id="108549" name="Rectangle 576"/>
            <p:cNvSpPr/>
            <p:nvPr/>
          </p:nvSpPr>
          <p:spPr>
            <a:xfrm>
              <a:off x="0" y="0"/>
              <a:ext cx="4400" cy="771"/>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sp>
          <p:nvSpPr>
            <p:cNvPr id="108550" name="Rectangle 577"/>
            <p:cNvSpPr/>
            <p:nvPr/>
          </p:nvSpPr>
          <p:spPr>
            <a:xfrm>
              <a:off x="681" y="181"/>
              <a:ext cx="363" cy="499"/>
            </a:xfrm>
            <a:prstGeom prst="rect">
              <a:avLst/>
            </a:prstGeom>
            <a:solidFill>
              <a:srgbClr val="FFFF99"/>
            </a:solidFill>
            <a:ln w="12700"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限</a:t>
              </a:r>
              <a:endParaRPr lang="zh-CN" altLang="en-US" sz="2000" b="1" dirty="0">
                <a:solidFill>
                  <a:schemeClr val="tx2"/>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幅</a:t>
              </a:r>
              <a:endParaRPr lang="zh-CN" altLang="en-US" sz="2000" dirty="0">
                <a:latin typeface="微软雅黑" panose="020B0503020204020204" pitchFamily="34" charset="-122"/>
                <a:ea typeface="微软雅黑" panose="020B0503020204020204" pitchFamily="34" charset="-122"/>
              </a:endParaRPr>
            </a:p>
          </p:txBody>
        </p:sp>
        <p:sp>
          <p:nvSpPr>
            <p:cNvPr id="108551" name="Rectangle 578"/>
            <p:cNvSpPr/>
            <p:nvPr/>
          </p:nvSpPr>
          <p:spPr>
            <a:xfrm>
              <a:off x="88" y="453"/>
              <a:ext cx="549" cy="19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2000" b="1" i="1" dirty="0">
                  <a:solidFill>
                    <a:srgbClr val="000000"/>
                  </a:solidFill>
                  <a:latin typeface="微软雅黑" panose="020B0503020204020204" pitchFamily="34" charset="-122"/>
                  <a:ea typeface="微软雅黑" panose="020B0503020204020204" pitchFamily="34" charset="-122"/>
                </a:rPr>
                <a:t>e</a:t>
              </a:r>
              <a:r>
                <a:rPr lang="en-US" altLang="zh-CN" sz="2000" b="1" i="1" baseline="-25000" dirty="0">
                  <a:solidFill>
                    <a:srgbClr val="000000"/>
                  </a:solidFill>
                  <a:latin typeface="微软雅黑" panose="020B0503020204020204" pitchFamily="34" charset="-122"/>
                  <a:ea typeface="微软雅黑" panose="020B0503020204020204" pitchFamily="34" charset="-122"/>
                </a:rPr>
                <a:t>2FSK</a:t>
              </a:r>
              <a:r>
                <a:rPr lang="en-US" altLang="zh-CN" sz="2000" b="1" i="1" dirty="0">
                  <a:solidFill>
                    <a:srgbClr val="000000"/>
                  </a:solidFill>
                  <a:latin typeface="微软雅黑" panose="020B0503020204020204" pitchFamily="34" charset="-122"/>
                  <a:ea typeface="微软雅黑" panose="020B0503020204020204" pitchFamily="34" charset="-122"/>
                </a:rPr>
                <a:t>(t)</a:t>
              </a:r>
              <a:endParaRPr lang="en-US" altLang="zh-CN" sz="2000" b="1" i="1" dirty="0">
                <a:latin typeface="微软雅黑" panose="020B0503020204020204" pitchFamily="34" charset="-122"/>
                <a:ea typeface="微软雅黑" panose="020B0503020204020204" pitchFamily="34" charset="-122"/>
              </a:endParaRPr>
            </a:p>
          </p:txBody>
        </p:sp>
        <p:sp>
          <p:nvSpPr>
            <p:cNvPr id="108552" name="Rectangle 579"/>
            <p:cNvSpPr/>
            <p:nvPr/>
          </p:nvSpPr>
          <p:spPr>
            <a:xfrm>
              <a:off x="491" y="136"/>
              <a:ext cx="94" cy="19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2000" b="1" i="1" dirty="0">
                  <a:solidFill>
                    <a:srgbClr val="000000"/>
                  </a:solidFill>
                  <a:latin typeface="微软雅黑" panose="020B0503020204020204" pitchFamily="34" charset="-122"/>
                  <a:ea typeface="微软雅黑" panose="020B0503020204020204" pitchFamily="34" charset="-122"/>
                </a:rPr>
                <a:t>a</a:t>
              </a:r>
              <a:endParaRPr lang="en-US" altLang="zh-CN" sz="2000" b="1" i="1" dirty="0">
                <a:solidFill>
                  <a:srgbClr val="000000"/>
                </a:solidFill>
                <a:latin typeface="微软雅黑" panose="020B0503020204020204" pitchFamily="34" charset="-122"/>
                <a:ea typeface="微软雅黑" panose="020B0503020204020204" pitchFamily="34" charset="-122"/>
              </a:endParaRPr>
            </a:p>
          </p:txBody>
        </p:sp>
        <p:sp>
          <p:nvSpPr>
            <p:cNvPr id="108553" name="Rectangle 580"/>
            <p:cNvSpPr/>
            <p:nvPr/>
          </p:nvSpPr>
          <p:spPr>
            <a:xfrm>
              <a:off x="1168" y="136"/>
              <a:ext cx="108" cy="19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2000" b="1" i="1" dirty="0">
                  <a:solidFill>
                    <a:srgbClr val="000000"/>
                  </a:solidFill>
                  <a:latin typeface="微软雅黑" panose="020B0503020204020204" pitchFamily="34" charset="-122"/>
                  <a:ea typeface="微软雅黑" panose="020B0503020204020204" pitchFamily="34" charset="-122"/>
                </a:rPr>
                <a:t>b</a:t>
              </a:r>
              <a:endParaRPr lang="en-US" altLang="zh-CN" sz="2000" b="1" i="1" dirty="0">
                <a:solidFill>
                  <a:srgbClr val="000000"/>
                </a:solidFill>
                <a:latin typeface="微软雅黑" panose="020B0503020204020204" pitchFamily="34" charset="-122"/>
                <a:ea typeface="微软雅黑" panose="020B0503020204020204" pitchFamily="34" charset="-122"/>
              </a:endParaRPr>
            </a:p>
          </p:txBody>
        </p:sp>
        <p:sp>
          <p:nvSpPr>
            <p:cNvPr id="108554" name="Rectangle 581"/>
            <p:cNvSpPr/>
            <p:nvPr/>
          </p:nvSpPr>
          <p:spPr>
            <a:xfrm>
              <a:off x="1361" y="181"/>
              <a:ext cx="317" cy="499"/>
            </a:xfrm>
            <a:prstGeom prst="rect">
              <a:avLst/>
            </a:prstGeom>
            <a:solidFill>
              <a:srgbClr val="FFFF99"/>
            </a:solidFill>
            <a:ln w="12700"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微</a:t>
              </a:r>
              <a:endParaRPr lang="zh-CN" altLang="en-US" sz="2000" b="1" dirty="0">
                <a:solidFill>
                  <a:schemeClr val="tx2"/>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分</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08555" name="Rectangle 582"/>
            <p:cNvSpPr/>
            <p:nvPr/>
          </p:nvSpPr>
          <p:spPr>
            <a:xfrm>
              <a:off x="1809" y="136"/>
              <a:ext cx="84" cy="19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2000" b="1" i="1" dirty="0">
                  <a:solidFill>
                    <a:srgbClr val="000000"/>
                  </a:solidFill>
                  <a:latin typeface="微软雅黑" panose="020B0503020204020204" pitchFamily="34" charset="-122"/>
                  <a:ea typeface="微软雅黑" panose="020B0503020204020204" pitchFamily="34" charset="-122"/>
                </a:rPr>
                <a:t>c</a:t>
              </a:r>
              <a:endParaRPr lang="en-US" altLang="zh-CN" sz="2000" b="1" i="1" dirty="0">
                <a:solidFill>
                  <a:srgbClr val="000000"/>
                </a:solidFill>
                <a:latin typeface="微软雅黑" panose="020B0503020204020204" pitchFamily="34" charset="-122"/>
                <a:ea typeface="微软雅黑" panose="020B0503020204020204" pitchFamily="34" charset="-122"/>
              </a:endParaRPr>
            </a:p>
          </p:txBody>
        </p:sp>
        <p:sp>
          <p:nvSpPr>
            <p:cNvPr id="108556" name="Rectangle 583"/>
            <p:cNvSpPr/>
            <p:nvPr/>
          </p:nvSpPr>
          <p:spPr>
            <a:xfrm>
              <a:off x="1996" y="181"/>
              <a:ext cx="318" cy="499"/>
            </a:xfrm>
            <a:prstGeom prst="rect">
              <a:avLst/>
            </a:prstGeom>
            <a:solidFill>
              <a:srgbClr val="FFFF99"/>
            </a:solidFill>
            <a:ln w="12700"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整</a:t>
              </a:r>
              <a:endParaRPr lang="zh-CN" altLang="en-US" sz="2000" b="1" dirty="0">
                <a:solidFill>
                  <a:schemeClr val="tx2"/>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流</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08557" name="Rectangle 584"/>
            <p:cNvSpPr/>
            <p:nvPr/>
          </p:nvSpPr>
          <p:spPr>
            <a:xfrm>
              <a:off x="2393" y="136"/>
              <a:ext cx="108" cy="19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2000" b="1" i="1" dirty="0">
                  <a:solidFill>
                    <a:srgbClr val="000000"/>
                  </a:solidFill>
                  <a:latin typeface="微软雅黑" panose="020B0503020204020204" pitchFamily="34" charset="-122"/>
                  <a:ea typeface="微软雅黑" panose="020B0503020204020204" pitchFamily="34" charset="-122"/>
                </a:rPr>
                <a:t>d</a:t>
              </a:r>
              <a:endParaRPr lang="en-US" altLang="zh-CN" sz="2000" b="1" i="1" dirty="0">
                <a:solidFill>
                  <a:srgbClr val="000000"/>
                </a:solidFill>
                <a:latin typeface="微软雅黑" panose="020B0503020204020204" pitchFamily="34" charset="-122"/>
                <a:ea typeface="微软雅黑" panose="020B0503020204020204" pitchFamily="34" charset="-122"/>
              </a:endParaRPr>
            </a:p>
          </p:txBody>
        </p:sp>
        <p:sp>
          <p:nvSpPr>
            <p:cNvPr id="108558" name="Rectangle 585"/>
            <p:cNvSpPr/>
            <p:nvPr/>
          </p:nvSpPr>
          <p:spPr>
            <a:xfrm>
              <a:off x="2631" y="181"/>
              <a:ext cx="473" cy="499"/>
            </a:xfrm>
            <a:prstGeom prst="rect">
              <a:avLst/>
            </a:prstGeom>
            <a:solidFill>
              <a:srgbClr val="FFFF99"/>
            </a:solidFill>
            <a:ln w="12700"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脉冲</a:t>
              </a:r>
              <a:endParaRPr lang="zh-CN" altLang="en-US" sz="2000" b="1" dirty="0">
                <a:solidFill>
                  <a:schemeClr val="tx2"/>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展宽</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08559" name="Rectangle 586"/>
            <p:cNvSpPr/>
            <p:nvPr/>
          </p:nvSpPr>
          <p:spPr>
            <a:xfrm>
              <a:off x="3448" y="181"/>
              <a:ext cx="383" cy="453"/>
            </a:xfrm>
            <a:prstGeom prst="rect">
              <a:avLst/>
            </a:prstGeom>
            <a:solidFill>
              <a:srgbClr val="FFFF99"/>
            </a:solidFill>
            <a:ln w="12700"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低</a:t>
              </a:r>
              <a:endParaRPr lang="zh-CN" altLang="en-US" sz="2000" b="1" dirty="0">
                <a:solidFill>
                  <a:schemeClr val="tx2"/>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通</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08560" name="Rectangle 587"/>
            <p:cNvSpPr/>
            <p:nvPr/>
          </p:nvSpPr>
          <p:spPr>
            <a:xfrm>
              <a:off x="3214" y="136"/>
              <a:ext cx="95" cy="19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2000" b="1" i="1" dirty="0">
                  <a:solidFill>
                    <a:srgbClr val="000000"/>
                  </a:solidFill>
                  <a:latin typeface="微软雅黑" panose="020B0503020204020204" pitchFamily="34" charset="-122"/>
                  <a:ea typeface="微软雅黑" panose="020B0503020204020204" pitchFamily="34" charset="-122"/>
                </a:rPr>
                <a:t>e</a:t>
              </a:r>
              <a:endParaRPr lang="en-US" altLang="zh-CN" sz="2000" b="1" i="1" dirty="0">
                <a:solidFill>
                  <a:srgbClr val="000000"/>
                </a:solidFill>
                <a:latin typeface="微软雅黑" panose="020B0503020204020204" pitchFamily="34" charset="-122"/>
                <a:ea typeface="微软雅黑" panose="020B0503020204020204" pitchFamily="34" charset="-122"/>
              </a:endParaRPr>
            </a:p>
          </p:txBody>
        </p:sp>
        <p:sp>
          <p:nvSpPr>
            <p:cNvPr id="108561" name="Rectangle 588"/>
            <p:cNvSpPr/>
            <p:nvPr/>
          </p:nvSpPr>
          <p:spPr>
            <a:xfrm>
              <a:off x="3951" y="181"/>
              <a:ext cx="66" cy="19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2000" b="1" i="1" dirty="0">
                  <a:solidFill>
                    <a:srgbClr val="000000"/>
                  </a:solidFill>
                  <a:latin typeface="微软雅黑" panose="020B0503020204020204" pitchFamily="34" charset="-122"/>
                  <a:ea typeface="微软雅黑" panose="020B0503020204020204" pitchFamily="34" charset="-122"/>
                </a:rPr>
                <a:t>f</a:t>
              </a:r>
              <a:endParaRPr lang="en-US" altLang="zh-CN" sz="2000" b="1" i="1" dirty="0">
                <a:solidFill>
                  <a:srgbClr val="000000"/>
                </a:solidFill>
                <a:latin typeface="微软雅黑" panose="020B0503020204020204" pitchFamily="34" charset="-122"/>
                <a:ea typeface="微软雅黑" panose="020B0503020204020204" pitchFamily="34" charset="-122"/>
              </a:endParaRPr>
            </a:p>
          </p:txBody>
        </p:sp>
        <p:sp>
          <p:nvSpPr>
            <p:cNvPr id="108562" name="Rectangle 589"/>
            <p:cNvSpPr/>
            <p:nvPr/>
          </p:nvSpPr>
          <p:spPr>
            <a:xfrm>
              <a:off x="3900" y="499"/>
              <a:ext cx="326" cy="196"/>
            </a:xfrm>
            <a:prstGeom prst="rect">
              <a:avLst/>
            </a:prstGeom>
            <a:noFill/>
            <a:ln w="9525">
              <a:noFill/>
            </a:ln>
          </p:spPr>
          <p:txBody>
            <a:bodyPr wrap="none" lIns="0" tIns="0" rIns="0" bIns="0">
              <a:spAutoFit/>
            </a:bodyPr>
            <a:p>
              <a:pPr algn="ctr">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输出</a:t>
              </a:r>
              <a:endParaRPr lang="zh-CN" altLang="en-US" sz="2000" b="1" dirty="0">
                <a:latin typeface="微软雅黑" panose="020B0503020204020204" pitchFamily="34" charset="-122"/>
                <a:ea typeface="微软雅黑" panose="020B0503020204020204" pitchFamily="34" charset="-122"/>
              </a:endParaRPr>
            </a:p>
          </p:txBody>
        </p:sp>
        <p:sp>
          <p:nvSpPr>
            <p:cNvPr id="108563" name="Line 590"/>
            <p:cNvSpPr/>
            <p:nvPr/>
          </p:nvSpPr>
          <p:spPr>
            <a:xfrm>
              <a:off x="318" y="408"/>
              <a:ext cx="363" cy="0"/>
            </a:xfrm>
            <a:prstGeom prst="line">
              <a:avLst/>
            </a:prstGeom>
            <a:ln w="28575" cap="flat" cmpd="sng">
              <a:solidFill>
                <a:srgbClr val="0000FF"/>
              </a:solidFill>
              <a:prstDash val="solid"/>
              <a:headEnd type="none" w="med" len="med"/>
              <a:tailEnd type="triangle" w="med" len="med"/>
            </a:ln>
          </p:spPr>
        </p:sp>
        <p:sp>
          <p:nvSpPr>
            <p:cNvPr id="108564" name="Line 591"/>
            <p:cNvSpPr/>
            <p:nvPr/>
          </p:nvSpPr>
          <p:spPr>
            <a:xfrm>
              <a:off x="1044" y="408"/>
              <a:ext cx="317" cy="0"/>
            </a:xfrm>
            <a:prstGeom prst="line">
              <a:avLst/>
            </a:prstGeom>
            <a:ln w="28575" cap="flat" cmpd="sng">
              <a:solidFill>
                <a:srgbClr val="0000FF"/>
              </a:solidFill>
              <a:prstDash val="solid"/>
              <a:headEnd type="none" w="med" len="med"/>
              <a:tailEnd type="triangle" w="med" len="med"/>
            </a:ln>
          </p:spPr>
        </p:sp>
        <p:sp>
          <p:nvSpPr>
            <p:cNvPr id="108565" name="Line 592"/>
            <p:cNvSpPr/>
            <p:nvPr/>
          </p:nvSpPr>
          <p:spPr>
            <a:xfrm>
              <a:off x="1679" y="408"/>
              <a:ext cx="317" cy="0"/>
            </a:xfrm>
            <a:prstGeom prst="line">
              <a:avLst/>
            </a:prstGeom>
            <a:ln w="28575" cap="flat" cmpd="sng">
              <a:solidFill>
                <a:srgbClr val="0000FF"/>
              </a:solidFill>
              <a:prstDash val="solid"/>
              <a:headEnd type="none" w="med" len="med"/>
              <a:tailEnd type="triangle" w="med" len="med"/>
            </a:ln>
          </p:spPr>
        </p:sp>
        <p:sp>
          <p:nvSpPr>
            <p:cNvPr id="108566" name="Line 593"/>
            <p:cNvSpPr/>
            <p:nvPr/>
          </p:nvSpPr>
          <p:spPr>
            <a:xfrm>
              <a:off x="2314" y="408"/>
              <a:ext cx="318" cy="0"/>
            </a:xfrm>
            <a:prstGeom prst="line">
              <a:avLst/>
            </a:prstGeom>
            <a:ln w="28575" cap="flat" cmpd="sng">
              <a:solidFill>
                <a:srgbClr val="0000FF"/>
              </a:solidFill>
              <a:prstDash val="solid"/>
              <a:headEnd type="none" w="med" len="med"/>
              <a:tailEnd type="triangle" w="med" len="med"/>
            </a:ln>
          </p:spPr>
        </p:sp>
        <p:sp>
          <p:nvSpPr>
            <p:cNvPr id="108567" name="Line 594"/>
            <p:cNvSpPr/>
            <p:nvPr/>
          </p:nvSpPr>
          <p:spPr>
            <a:xfrm>
              <a:off x="3130" y="408"/>
              <a:ext cx="318" cy="0"/>
            </a:xfrm>
            <a:prstGeom prst="line">
              <a:avLst/>
            </a:prstGeom>
            <a:ln w="28575" cap="flat" cmpd="sng">
              <a:solidFill>
                <a:srgbClr val="0000FF"/>
              </a:solidFill>
              <a:prstDash val="solid"/>
              <a:headEnd type="none" w="med" len="med"/>
              <a:tailEnd type="triangle" w="med" len="med"/>
            </a:ln>
          </p:spPr>
        </p:sp>
        <p:sp>
          <p:nvSpPr>
            <p:cNvPr id="108568" name="Line 595"/>
            <p:cNvSpPr/>
            <p:nvPr/>
          </p:nvSpPr>
          <p:spPr>
            <a:xfrm>
              <a:off x="3811" y="408"/>
              <a:ext cx="363" cy="0"/>
            </a:xfrm>
            <a:prstGeom prst="line">
              <a:avLst/>
            </a:prstGeom>
            <a:ln w="28575" cap="flat" cmpd="sng">
              <a:solidFill>
                <a:srgbClr val="0000FF"/>
              </a:solidFill>
              <a:prstDash val="solid"/>
              <a:headEnd type="none" w="med" len="med"/>
              <a:tailEnd type="triangle" w="med" len="med"/>
            </a:ln>
          </p:spPr>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37889"/>
          <p:cNvSpPr>
            <a:spLocks noGrp="1"/>
          </p:cNvSpPr>
          <p:nvPr>
            <p:ph type="title"/>
          </p:nvPr>
        </p:nvSpPr>
        <p:spPr>
          <a:xfrm>
            <a:off x="1404938" y="612775"/>
            <a:ext cx="2951162" cy="574675"/>
          </a:xfrm>
        </p:spPr>
        <p:txBody>
          <a:bodyPr vert="horz" wrap="square" lIns="91440" tIns="45720" rIns="91440" bIns="45720" anchor="b"/>
          <a:p>
            <a:r>
              <a:rPr lang="zh-CN" altLang="en-US" sz="2800" dirty="0">
                <a:solidFill>
                  <a:srgbClr val="0000FF"/>
                </a:solidFill>
                <a:latin typeface="微软雅黑" panose="020B0503020204020204" pitchFamily="34" charset="-122"/>
                <a:ea typeface="微软雅黑" panose="020B0503020204020204" pitchFamily="34" charset="-122"/>
              </a:rPr>
              <a:t>(3) 各点波形</a:t>
            </a:r>
            <a:endParaRPr lang="zh-CN" altLang="en-US" sz="2800" dirty="0">
              <a:solidFill>
                <a:srgbClr val="0000FF"/>
              </a:solidFill>
              <a:latin typeface="微软雅黑" panose="020B0503020204020204" pitchFamily="34" charset="-122"/>
              <a:ea typeface="微软雅黑" panose="020B0503020204020204" pitchFamily="34" charset="-122"/>
            </a:endParaRPr>
          </a:p>
        </p:txBody>
      </p:sp>
      <p:grpSp>
        <p:nvGrpSpPr>
          <p:cNvPr id="2" name="组合 291"/>
          <p:cNvGrpSpPr/>
          <p:nvPr/>
        </p:nvGrpSpPr>
        <p:grpSpPr>
          <a:xfrm>
            <a:off x="469900" y="1406525"/>
            <a:ext cx="8207375" cy="4391025"/>
            <a:chOff x="0" y="0"/>
            <a:chExt cx="6875462" cy="3644900"/>
          </a:xfrm>
        </p:grpSpPr>
        <p:grpSp>
          <p:nvGrpSpPr>
            <p:cNvPr id="109573" name="Group 309"/>
            <p:cNvGrpSpPr/>
            <p:nvPr/>
          </p:nvGrpSpPr>
          <p:grpSpPr>
            <a:xfrm>
              <a:off x="0" y="0"/>
              <a:ext cx="6875462" cy="3644900"/>
              <a:chOff x="0" y="0"/>
              <a:chExt cx="4627" cy="2404"/>
            </a:xfrm>
          </p:grpSpPr>
          <p:sp>
            <p:nvSpPr>
              <p:cNvPr id="109575" name="AutoShape 310"/>
              <p:cNvSpPr>
                <a:spLocks noChangeAspect="1" noTextEdit="1"/>
              </p:cNvSpPr>
              <p:nvPr/>
            </p:nvSpPr>
            <p:spPr>
              <a:xfrm>
                <a:off x="0" y="0"/>
                <a:ext cx="4627" cy="2404"/>
              </a:xfrm>
              <a:prstGeom prst="rect">
                <a:avLst/>
              </a:prstGeom>
              <a:solidFill>
                <a:srgbClr val="FFFF99">
                  <a:alpha val="79999"/>
                </a:srgbClr>
              </a:solidFill>
              <a:ln w="9525">
                <a:noFill/>
              </a:ln>
            </p:spPr>
            <p:txBody>
              <a:bodyPr/>
              <a:p>
                <a:endParaRPr lang="zh-CN" altLang="en-US"/>
              </a:p>
            </p:txBody>
          </p:sp>
          <p:grpSp>
            <p:nvGrpSpPr>
              <p:cNvPr id="109576" name="Group 311"/>
              <p:cNvGrpSpPr/>
              <p:nvPr/>
            </p:nvGrpSpPr>
            <p:grpSpPr>
              <a:xfrm>
                <a:off x="142" y="45"/>
                <a:ext cx="4311" cy="2223"/>
                <a:chOff x="12" y="0"/>
                <a:chExt cx="4311" cy="2223"/>
              </a:xfrm>
            </p:grpSpPr>
            <p:sp>
              <p:nvSpPr>
                <p:cNvPr id="109577" name="Rectangle 312"/>
                <p:cNvSpPr/>
                <p:nvPr/>
              </p:nvSpPr>
              <p:spPr>
                <a:xfrm>
                  <a:off x="12" y="318"/>
                  <a:ext cx="54" cy="125"/>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500" b="1" i="1" dirty="0">
                      <a:solidFill>
                        <a:srgbClr val="000000"/>
                      </a:solidFill>
                      <a:latin typeface="Times"/>
                    </a:rPr>
                    <a:t>a</a:t>
                  </a:r>
                  <a:endParaRPr lang="en-US" altLang="zh-CN" b="1" dirty="0">
                    <a:latin typeface="Comic Sans MS" panose="030F0702030302020204" pitchFamily="66" charset="0"/>
                  </a:endParaRPr>
                </a:p>
              </p:txBody>
            </p:sp>
            <p:sp>
              <p:nvSpPr>
                <p:cNvPr id="109578" name="Line 313"/>
                <p:cNvSpPr/>
                <p:nvPr/>
              </p:nvSpPr>
              <p:spPr>
                <a:xfrm flipH="1">
                  <a:off x="194" y="886"/>
                  <a:ext cx="114" cy="1"/>
                </a:xfrm>
                <a:prstGeom prst="line">
                  <a:avLst/>
                </a:prstGeom>
                <a:ln w="17463" cap="flat" cmpd="sng">
                  <a:solidFill>
                    <a:srgbClr val="000000"/>
                  </a:solidFill>
                  <a:prstDash val="solid"/>
                  <a:headEnd type="none" w="med" len="med"/>
                  <a:tailEnd type="none" w="med" len="med"/>
                </a:ln>
              </p:spPr>
            </p:sp>
            <p:sp>
              <p:nvSpPr>
                <p:cNvPr id="109579" name="Line 314"/>
                <p:cNvSpPr/>
                <p:nvPr/>
              </p:nvSpPr>
              <p:spPr>
                <a:xfrm>
                  <a:off x="308" y="671"/>
                  <a:ext cx="1" cy="215"/>
                </a:xfrm>
                <a:prstGeom prst="line">
                  <a:avLst/>
                </a:prstGeom>
                <a:ln w="17463" cap="flat" cmpd="sng">
                  <a:solidFill>
                    <a:srgbClr val="000000"/>
                  </a:solidFill>
                  <a:prstDash val="solid"/>
                  <a:headEnd type="none" w="med" len="med"/>
                  <a:tailEnd type="none" w="med" len="med"/>
                </a:ln>
              </p:spPr>
            </p:sp>
            <p:sp>
              <p:nvSpPr>
                <p:cNvPr id="109580" name="Line 315"/>
                <p:cNvSpPr/>
                <p:nvPr/>
              </p:nvSpPr>
              <p:spPr>
                <a:xfrm>
                  <a:off x="469" y="671"/>
                  <a:ext cx="1" cy="215"/>
                </a:xfrm>
                <a:prstGeom prst="line">
                  <a:avLst/>
                </a:prstGeom>
                <a:ln w="17463" cap="flat" cmpd="sng">
                  <a:solidFill>
                    <a:srgbClr val="000000"/>
                  </a:solidFill>
                  <a:prstDash val="solid"/>
                  <a:headEnd type="none" w="med" len="med"/>
                  <a:tailEnd type="none" w="med" len="med"/>
                </a:ln>
              </p:spPr>
            </p:sp>
            <p:sp>
              <p:nvSpPr>
                <p:cNvPr id="109581" name="Line 316"/>
                <p:cNvSpPr/>
                <p:nvPr/>
              </p:nvSpPr>
              <p:spPr>
                <a:xfrm flipH="1">
                  <a:off x="308" y="671"/>
                  <a:ext cx="161" cy="1"/>
                </a:xfrm>
                <a:prstGeom prst="line">
                  <a:avLst/>
                </a:prstGeom>
                <a:ln w="17463" cap="flat" cmpd="sng">
                  <a:solidFill>
                    <a:srgbClr val="000000"/>
                  </a:solidFill>
                  <a:prstDash val="solid"/>
                  <a:headEnd type="none" w="med" len="med"/>
                  <a:tailEnd type="none" w="med" len="med"/>
                </a:ln>
              </p:spPr>
            </p:sp>
            <p:sp>
              <p:nvSpPr>
                <p:cNvPr id="109582" name="Line 317"/>
                <p:cNvSpPr/>
                <p:nvPr/>
              </p:nvSpPr>
              <p:spPr>
                <a:xfrm flipH="1">
                  <a:off x="469" y="886"/>
                  <a:ext cx="161" cy="1"/>
                </a:xfrm>
                <a:prstGeom prst="line">
                  <a:avLst/>
                </a:prstGeom>
                <a:ln w="17463" cap="flat" cmpd="sng">
                  <a:solidFill>
                    <a:srgbClr val="000000"/>
                  </a:solidFill>
                  <a:prstDash val="solid"/>
                  <a:headEnd type="none" w="med" len="med"/>
                  <a:tailEnd type="none" w="med" len="med"/>
                </a:ln>
              </p:spPr>
            </p:sp>
            <p:sp>
              <p:nvSpPr>
                <p:cNvPr id="109583" name="Line 318"/>
                <p:cNvSpPr/>
                <p:nvPr/>
              </p:nvSpPr>
              <p:spPr>
                <a:xfrm>
                  <a:off x="630" y="671"/>
                  <a:ext cx="1" cy="215"/>
                </a:xfrm>
                <a:prstGeom prst="line">
                  <a:avLst/>
                </a:prstGeom>
                <a:ln w="17463" cap="flat" cmpd="sng">
                  <a:solidFill>
                    <a:srgbClr val="000000"/>
                  </a:solidFill>
                  <a:prstDash val="solid"/>
                  <a:headEnd type="none" w="med" len="med"/>
                  <a:tailEnd type="none" w="med" len="med"/>
                </a:ln>
              </p:spPr>
            </p:sp>
            <p:sp>
              <p:nvSpPr>
                <p:cNvPr id="109584" name="Line 319"/>
                <p:cNvSpPr/>
                <p:nvPr/>
              </p:nvSpPr>
              <p:spPr>
                <a:xfrm>
                  <a:off x="790" y="671"/>
                  <a:ext cx="1" cy="215"/>
                </a:xfrm>
                <a:prstGeom prst="line">
                  <a:avLst/>
                </a:prstGeom>
                <a:ln w="17463" cap="flat" cmpd="sng">
                  <a:solidFill>
                    <a:srgbClr val="000000"/>
                  </a:solidFill>
                  <a:prstDash val="solid"/>
                  <a:headEnd type="none" w="med" len="med"/>
                  <a:tailEnd type="none" w="med" len="med"/>
                </a:ln>
              </p:spPr>
            </p:sp>
            <p:sp>
              <p:nvSpPr>
                <p:cNvPr id="109585" name="Line 320"/>
                <p:cNvSpPr/>
                <p:nvPr/>
              </p:nvSpPr>
              <p:spPr>
                <a:xfrm>
                  <a:off x="962" y="671"/>
                  <a:ext cx="1" cy="215"/>
                </a:xfrm>
                <a:prstGeom prst="line">
                  <a:avLst/>
                </a:prstGeom>
                <a:ln w="17463" cap="flat" cmpd="sng">
                  <a:solidFill>
                    <a:srgbClr val="000000"/>
                  </a:solidFill>
                  <a:prstDash val="solid"/>
                  <a:headEnd type="none" w="med" len="med"/>
                  <a:tailEnd type="none" w="med" len="med"/>
                </a:ln>
              </p:spPr>
            </p:sp>
            <p:sp>
              <p:nvSpPr>
                <p:cNvPr id="109586" name="Line 321"/>
                <p:cNvSpPr/>
                <p:nvPr/>
              </p:nvSpPr>
              <p:spPr>
                <a:xfrm>
                  <a:off x="1123" y="671"/>
                  <a:ext cx="1" cy="215"/>
                </a:xfrm>
                <a:prstGeom prst="line">
                  <a:avLst/>
                </a:prstGeom>
                <a:ln w="17463" cap="flat" cmpd="sng">
                  <a:solidFill>
                    <a:srgbClr val="000000"/>
                  </a:solidFill>
                  <a:prstDash val="solid"/>
                  <a:headEnd type="none" w="med" len="med"/>
                  <a:tailEnd type="none" w="med" len="med"/>
                </a:ln>
              </p:spPr>
            </p:sp>
            <p:sp>
              <p:nvSpPr>
                <p:cNvPr id="109587" name="Line 322"/>
                <p:cNvSpPr/>
                <p:nvPr/>
              </p:nvSpPr>
              <p:spPr>
                <a:xfrm flipH="1">
                  <a:off x="1123" y="886"/>
                  <a:ext cx="161" cy="1"/>
                </a:xfrm>
                <a:prstGeom prst="line">
                  <a:avLst/>
                </a:prstGeom>
                <a:ln w="17463" cap="flat" cmpd="sng">
                  <a:solidFill>
                    <a:srgbClr val="000000"/>
                  </a:solidFill>
                  <a:prstDash val="solid"/>
                  <a:headEnd type="none" w="med" len="med"/>
                  <a:tailEnd type="none" w="med" len="med"/>
                </a:ln>
              </p:spPr>
            </p:sp>
            <p:sp>
              <p:nvSpPr>
                <p:cNvPr id="109588" name="Line 323"/>
                <p:cNvSpPr/>
                <p:nvPr/>
              </p:nvSpPr>
              <p:spPr>
                <a:xfrm>
                  <a:off x="1284" y="671"/>
                  <a:ext cx="1" cy="215"/>
                </a:xfrm>
                <a:prstGeom prst="line">
                  <a:avLst/>
                </a:prstGeom>
                <a:ln w="17463" cap="flat" cmpd="sng">
                  <a:solidFill>
                    <a:srgbClr val="000000"/>
                  </a:solidFill>
                  <a:prstDash val="solid"/>
                  <a:headEnd type="none" w="med" len="med"/>
                  <a:tailEnd type="none" w="med" len="med"/>
                </a:ln>
              </p:spPr>
            </p:sp>
            <p:sp>
              <p:nvSpPr>
                <p:cNvPr id="109589" name="Line 324"/>
                <p:cNvSpPr/>
                <p:nvPr/>
              </p:nvSpPr>
              <p:spPr>
                <a:xfrm flipH="1">
                  <a:off x="1284" y="671"/>
                  <a:ext cx="160" cy="1"/>
                </a:xfrm>
                <a:prstGeom prst="line">
                  <a:avLst/>
                </a:prstGeom>
                <a:ln w="17463" cap="flat" cmpd="sng">
                  <a:solidFill>
                    <a:srgbClr val="000000"/>
                  </a:solidFill>
                  <a:prstDash val="solid"/>
                  <a:headEnd type="none" w="med" len="med"/>
                  <a:tailEnd type="none" w="med" len="med"/>
                </a:ln>
              </p:spPr>
            </p:sp>
            <p:sp>
              <p:nvSpPr>
                <p:cNvPr id="109590" name="Line 325"/>
                <p:cNvSpPr/>
                <p:nvPr/>
              </p:nvSpPr>
              <p:spPr>
                <a:xfrm>
                  <a:off x="1444" y="671"/>
                  <a:ext cx="1" cy="215"/>
                </a:xfrm>
                <a:prstGeom prst="line">
                  <a:avLst/>
                </a:prstGeom>
                <a:ln w="17463" cap="flat" cmpd="sng">
                  <a:solidFill>
                    <a:srgbClr val="000000"/>
                  </a:solidFill>
                  <a:prstDash val="solid"/>
                  <a:headEnd type="none" w="med" len="med"/>
                  <a:tailEnd type="none" w="med" len="med"/>
                </a:ln>
              </p:spPr>
            </p:sp>
            <p:sp>
              <p:nvSpPr>
                <p:cNvPr id="109591" name="Line 326"/>
                <p:cNvSpPr/>
                <p:nvPr/>
              </p:nvSpPr>
              <p:spPr>
                <a:xfrm flipH="1">
                  <a:off x="1444" y="886"/>
                  <a:ext cx="161" cy="1"/>
                </a:xfrm>
                <a:prstGeom prst="line">
                  <a:avLst/>
                </a:prstGeom>
                <a:ln w="17463" cap="flat" cmpd="sng">
                  <a:solidFill>
                    <a:srgbClr val="000000"/>
                  </a:solidFill>
                  <a:prstDash val="solid"/>
                  <a:headEnd type="none" w="med" len="med"/>
                  <a:tailEnd type="none" w="med" len="med"/>
                </a:ln>
              </p:spPr>
            </p:sp>
            <p:sp>
              <p:nvSpPr>
                <p:cNvPr id="109592" name="Line 327"/>
                <p:cNvSpPr/>
                <p:nvPr/>
              </p:nvSpPr>
              <p:spPr>
                <a:xfrm>
                  <a:off x="1605" y="671"/>
                  <a:ext cx="1" cy="215"/>
                </a:xfrm>
                <a:prstGeom prst="line">
                  <a:avLst/>
                </a:prstGeom>
                <a:ln w="17463" cap="flat" cmpd="sng">
                  <a:solidFill>
                    <a:srgbClr val="000000"/>
                  </a:solidFill>
                  <a:prstDash val="solid"/>
                  <a:headEnd type="none" w="med" len="med"/>
                  <a:tailEnd type="none" w="med" len="med"/>
                </a:ln>
              </p:spPr>
            </p:sp>
            <p:sp>
              <p:nvSpPr>
                <p:cNvPr id="109593" name="Line 328"/>
                <p:cNvSpPr/>
                <p:nvPr/>
              </p:nvSpPr>
              <p:spPr>
                <a:xfrm>
                  <a:off x="1937" y="671"/>
                  <a:ext cx="1" cy="215"/>
                </a:xfrm>
                <a:prstGeom prst="line">
                  <a:avLst/>
                </a:prstGeom>
                <a:ln w="17463" cap="flat" cmpd="sng">
                  <a:solidFill>
                    <a:srgbClr val="000000"/>
                  </a:solidFill>
                  <a:prstDash val="solid"/>
                  <a:headEnd type="none" w="med" len="med"/>
                  <a:tailEnd type="none" w="med" len="med"/>
                </a:ln>
              </p:spPr>
            </p:sp>
            <p:sp>
              <p:nvSpPr>
                <p:cNvPr id="109594" name="Line 329"/>
                <p:cNvSpPr/>
                <p:nvPr/>
              </p:nvSpPr>
              <p:spPr>
                <a:xfrm flipH="1">
                  <a:off x="1605" y="671"/>
                  <a:ext cx="332" cy="1"/>
                </a:xfrm>
                <a:prstGeom prst="line">
                  <a:avLst/>
                </a:prstGeom>
                <a:ln w="17463" cap="flat" cmpd="sng">
                  <a:solidFill>
                    <a:srgbClr val="000000"/>
                  </a:solidFill>
                  <a:prstDash val="solid"/>
                  <a:headEnd type="none" w="med" len="med"/>
                  <a:tailEnd type="none" w="med" len="med"/>
                </a:ln>
              </p:spPr>
            </p:sp>
            <p:sp>
              <p:nvSpPr>
                <p:cNvPr id="109595" name="Line 330"/>
                <p:cNvSpPr/>
                <p:nvPr/>
              </p:nvSpPr>
              <p:spPr>
                <a:xfrm flipH="1">
                  <a:off x="1937" y="886"/>
                  <a:ext cx="322" cy="1"/>
                </a:xfrm>
                <a:prstGeom prst="line">
                  <a:avLst/>
                </a:prstGeom>
                <a:ln w="17463" cap="flat" cmpd="sng">
                  <a:solidFill>
                    <a:srgbClr val="000000"/>
                  </a:solidFill>
                  <a:prstDash val="solid"/>
                  <a:headEnd type="none" w="med" len="med"/>
                  <a:tailEnd type="none" w="med" len="med"/>
                </a:ln>
              </p:spPr>
            </p:sp>
            <p:sp>
              <p:nvSpPr>
                <p:cNvPr id="109596" name="Line 331"/>
                <p:cNvSpPr/>
                <p:nvPr/>
              </p:nvSpPr>
              <p:spPr>
                <a:xfrm>
                  <a:off x="2259" y="671"/>
                  <a:ext cx="1" cy="215"/>
                </a:xfrm>
                <a:prstGeom prst="line">
                  <a:avLst/>
                </a:prstGeom>
                <a:ln w="17526" cap="flat" cmpd="sng">
                  <a:solidFill>
                    <a:srgbClr val="000000"/>
                  </a:solidFill>
                  <a:prstDash val="solid"/>
                  <a:headEnd type="none" w="med" len="med"/>
                  <a:tailEnd type="none" w="med" len="med"/>
                </a:ln>
              </p:spPr>
            </p:sp>
            <p:sp>
              <p:nvSpPr>
                <p:cNvPr id="109597" name="Line 332"/>
                <p:cNvSpPr/>
                <p:nvPr/>
              </p:nvSpPr>
              <p:spPr>
                <a:xfrm>
                  <a:off x="2580" y="671"/>
                  <a:ext cx="1" cy="215"/>
                </a:xfrm>
                <a:prstGeom prst="line">
                  <a:avLst/>
                </a:prstGeom>
                <a:ln w="17463" cap="flat" cmpd="sng">
                  <a:solidFill>
                    <a:srgbClr val="000000"/>
                  </a:solidFill>
                  <a:prstDash val="solid"/>
                  <a:headEnd type="none" w="med" len="med"/>
                  <a:tailEnd type="none" w="med" len="med"/>
                </a:ln>
              </p:spPr>
            </p:sp>
            <p:sp>
              <p:nvSpPr>
                <p:cNvPr id="109598" name="Line 333"/>
                <p:cNvSpPr/>
                <p:nvPr/>
              </p:nvSpPr>
              <p:spPr>
                <a:xfrm flipH="1">
                  <a:off x="2259" y="671"/>
                  <a:ext cx="321" cy="1"/>
                </a:xfrm>
                <a:prstGeom prst="line">
                  <a:avLst/>
                </a:prstGeom>
                <a:ln w="17463" cap="flat" cmpd="sng">
                  <a:solidFill>
                    <a:srgbClr val="000000"/>
                  </a:solidFill>
                  <a:prstDash val="solid"/>
                  <a:headEnd type="none" w="med" len="med"/>
                  <a:tailEnd type="none" w="med" len="med"/>
                </a:ln>
              </p:spPr>
            </p:sp>
            <p:sp>
              <p:nvSpPr>
                <p:cNvPr id="109599" name="Line 334"/>
                <p:cNvSpPr/>
                <p:nvPr/>
              </p:nvSpPr>
              <p:spPr>
                <a:xfrm flipH="1">
                  <a:off x="2580" y="886"/>
                  <a:ext cx="275" cy="1"/>
                </a:xfrm>
                <a:prstGeom prst="line">
                  <a:avLst/>
                </a:prstGeom>
                <a:ln w="17463" cap="flat" cmpd="sng">
                  <a:solidFill>
                    <a:srgbClr val="000000"/>
                  </a:solidFill>
                  <a:prstDash val="solid"/>
                  <a:headEnd type="none" w="med" len="med"/>
                  <a:tailEnd type="none" w="med" len="med"/>
                </a:ln>
              </p:spPr>
            </p:sp>
            <p:sp>
              <p:nvSpPr>
                <p:cNvPr id="109600" name="Line 335"/>
                <p:cNvSpPr/>
                <p:nvPr/>
              </p:nvSpPr>
              <p:spPr>
                <a:xfrm>
                  <a:off x="2855" y="671"/>
                  <a:ext cx="1" cy="215"/>
                </a:xfrm>
                <a:prstGeom prst="line">
                  <a:avLst/>
                </a:prstGeom>
                <a:ln w="17463" cap="flat" cmpd="sng">
                  <a:solidFill>
                    <a:srgbClr val="000000"/>
                  </a:solidFill>
                  <a:prstDash val="solid"/>
                  <a:headEnd type="none" w="med" len="med"/>
                  <a:tailEnd type="none" w="med" len="med"/>
                </a:ln>
              </p:spPr>
            </p:sp>
            <p:sp>
              <p:nvSpPr>
                <p:cNvPr id="109601" name="Line 336"/>
                <p:cNvSpPr/>
                <p:nvPr/>
              </p:nvSpPr>
              <p:spPr>
                <a:xfrm flipH="1">
                  <a:off x="2855" y="671"/>
                  <a:ext cx="161" cy="1"/>
                </a:xfrm>
                <a:prstGeom prst="line">
                  <a:avLst/>
                </a:prstGeom>
                <a:ln w="17463" cap="flat" cmpd="sng">
                  <a:solidFill>
                    <a:srgbClr val="000000"/>
                  </a:solidFill>
                  <a:prstDash val="solid"/>
                  <a:headEnd type="none" w="med" len="med"/>
                  <a:tailEnd type="none" w="med" len="med"/>
                </a:ln>
              </p:spPr>
            </p:sp>
            <p:sp>
              <p:nvSpPr>
                <p:cNvPr id="109602" name="Line 337"/>
                <p:cNvSpPr/>
                <p:nvPr/>
              </p:nvSpPr>
              <p:spPr>
                <a:xfrm>
                  <a:off x="3016" y="671"/>
                  <a:ext cx="1" cy="215"/>
                </a:xfrm>
                <a:prstGeom prst="line">
                  <a:avLst/>
                </a:prstGeom>
                <a:ln w="17463" cap="flat" cmpd="sng">
                  <a:solidFill>
                    <a:srgbClr val="000000"/>
                  </a:solidFill>
                  <a:prstDash val="solid"/>
                  <a:headEnd type="none" w="med" len="med"/>
                  <a:tailEnd type="none" w="med" len="med"/>
                </a:ln>
              </p:spPr>
            </p:sp>
            <p:sp>
              <p:nvSpPr>
                <p:cNvPr id="109603" name="Line 338"/>
                <p:cNvSpPr/>
                <p:nvPr/>
              </p:nvSpPr>
              <p:spPr>
                <a:xfrm flipH="1">
                  <a:off x="3016" y="886"/>
                  <a:ext cx="160" cy="1"/>
                </a:xfrm>
                <a:prstGeom prst="line">
                  <a:avLst/>
                </a:prstGeom>
                <a:ln w="17463" cap="flat" cmpd="sng">
                  <a:solidFill>
                    <a:srgbClr val="000000"/>
                  </a:solidFill>
                  <a:prstDash val="solid"/>
                  <a:headEnd type="none" w="med" len="med"/>
                  <a:tailEnd type="none" w="med" len="med"/>
                </a:ln>
              </p:spPr>
            </p:sp>
            <p:sp>
              <p:nvSpPr>
                <p:cNvPr id="109604" name="Line 339"/>
                <p:cNvSpPr/>
                <p:nvPr/>
              </p:nvSpPr>
              <p:spPr>
                <a:xfrm>
                  <a:off x="3176" y="671"/>
                  <a:ext cx="1" cy="215"/>
                </a:xfrm>
                <a:prstGeom prst="line">
                  <a:avLst/>
                </a:prstGeom>
                <a:ln w="17463" cap="flat" cmpd="sng">
                  <a:solidFill>
                    <a:srgbClr val="000000"/>
                  </a:solidFill>
                  <a:prstDash val="solid"/>
                  <a:headEnd type="none" w="med" len="med"/>
                  <a:tailEnd type="none" w="med" len="med"/>
                </a:ln>
              </p:spPr>
            </p:sp>
            <p:sp>
              <p:nvSpPr>
                <p:cNvPr id="109605" name="Line 340"/>
                <p:cNvSpPr/>
                <p:nvPr/>
              </p:nvSpPr>
              <p:spPr>
                <a:xfrm flipH="1">
                  <a:off x="3176" y="671"/>
                  <a:ext cx="161" cy="1"/>
                </a:xfrm>
                <a:prstGeom prst="line">
                  <a:avLst/>
                </a:prstGeom>
                <a:ln w="17463" cap="flat" cmpd="sng">
                  <a:solidFill>
                    <a:srgbClr val="000000"/>
                  </a:solidFill>
                  <a:prstDash val="solid"/>
                  <a:headEnd type="none" w="med" len="med"/>
                  <a:tailEnd type="none" w="med" len="med"/>
                </a:ln>
              </p:spPr>
            </p:sp>
            <p:sp>
              <p:nvSpPr>
                <p:cNvPr id="109606" name="Line 341"/>
                <p:cNvSpPr/>
                <p:nvPr/>
              </p:nvSpPr>
              <p:spPr>
                <a:xfrm>
                  <a:off x="3337" y="671"/>
                  <a:ext cx="1" cy="215"/>
                </a:xfrm>
                <a:prstGeom prst="line">
                  <a:avLst/>
                </a:prstGeom>
                <a:ln w="17463" cap="flat" cmpd="sng">
                  <a:solidFill>
                    <a:srgbClr val="000000"/>
                  </a:solidFill>
                  <a:prstDash val="solid"/>
                  <a:headEnd type="none" w="med" len="med"/>
                  <a:tailEnd type="none" w="med" len="med"/>
                </a:ln>
              </p:spPr>
            </p:sp>
            <p:sp>
              <p:nvSpPr>
                <p:cNvPr id="109607" name="Line 342"/>
                <p:cNvSpPr/>
                <p:nvPr/>
              </p:nvSpPr>
              <p:spPr>
                <a:xfrm flipH="1">
                  <a:off x="3337" y="886"/>
                  <a:ext cx="172" cy="1"/>
                </a:xfrm>
                <a:prstGeom prst="line">
                  <a:avLst/>
                </a:prstGeom>
                <a:ln w="17463" cap="flat" cmpd="sng">
                  <a:solidFill>
                    <a:srgbClr val="000000"/>
                  </a:solidFill>
                  <a:prstDash val="solid"/>
                  <a:headEnd type="none" w="med" len="med"/>
                  <a:tailEnd type="none" w="med" len="med"/>
                </a:ln>
              </p:spPr>
            </p:sp>
            <p:sp>
              <p:nvSpPr>
                <p:cNvPr id="109608" name="Line 343"/>
                <p:cNvSpPr/>
                <p:nvPr/>
              </p:nvSpPr>
              <p:spPr>
                <a:xfrm>
                  <a:off x="3509" y="671"/>
                  <a:ext cx="1" cy="215"/>
                </a:xfrm>
                <a:prstGeom prst="line">
                  <a:avLst/>
                </a:prstGeom>
                <a:ln w="17463" cap="flat" cmpd="sng">
                  <a:solidFill>
                    <a:srgbClr val="000000"/>
                  </a:solidFill>
                  <a:prstDash val="solid"/>
                  <a:headEnd type="none" w="med" len="med"/>
                  <a:tailEnd type="none" w="med" len="med"/>
                </a:ln>
              </p:spPr>
            </p:sp>
            <p:sp>
              <p:nvSpPr>
                <p:cNvPr id="109609" name="Line 344"/>
                <p:cNvSpPr/>
                <p:nvPr/>
              </p:nvSpPr>
              <p:spPr>
                <a:xfrm flipH="1">
                  <a:off x="3670" y="886"/>
                  <a:ext cx="160" cy="1"/>
                </a:xfrm>
                <a:prstGeom prst="line">
                  <a:avLst/>
                </a:prstGeom>
                <a:ln w="17463" cap="flat" cmpd="sng">
                  <a:solidFill>
                    <a:srgbClr val="000000"/>
                  </a:solidFill>
                  <a:prstDash val="solid"/>
                  <a:headEnd type="none" w="med" len="med"/>
                  <a:tailEnd type="none" w="med" len="med"/>
                </a:ln>
              </p:spPr>
            </p:sp>
            <p:sp>
              <p:nvSpPr>
                <p:cNvPr id="109610" name="Line 345"/>
                <p:cNvSpPr/>
                <p:nvPr/>
              </p:nvSpPr>
              <p:spPr>
                <a:xfrm>
                  <a:off x="3670" y="671"/>
                  <a:ext cx="1" cy="215"/>
                </a:xfrm>
                <a:prstGeom prst="line">
                  <a:avLst/>
                </a:prstGeom>
                <a:ln w="17463" cap="flat" cmpd="sng">
                  <a:solidFill>
                    <a:srgbClr val="000000"/>
                  </a:solidFill>
                  <a:prstDash val="solid"/>
                  <a:headEnd type="none" w="med" len="med"/>
                  <a:tailEnd type="none" w="med" len="med"/>
                </a:ln>
              </p:spPr>
            </p:sp>
            <p:sp>
              <p:nvSpPr>
                <p:cNvPr id="109611" name="Line 346"/>
                <p:cNvSpPr/>
                <p:nvPr/>
              </p:nvSpPr>
              <p:spPr>
                <a:xfrm flipH="1">
                  <a:off x="3509" y="671"/>
                  <a:ext cx="161" cy="1"/>
                </a:xfrm>
                <a:prstGeom prst="line">
                  <a:avLst/>
                </a:prstGeom>
                <a:ln w="17463" cap="flat" cmpd="sng">
                  <a:solidFill>
                    <a:srgbClr val="000000"/>
                  </a:solidFill>
                  <a:prstDash val="solid"/>
                  <a:headEnd type="none" w="med" len="med"/>
                  <a:tailEnd type="none" w="med" len="med"/>
                </a:ln>
              </p:spPr>
            </p:sp>
            <p:sp>
              <p:nvSpPr>
                <p:cNvPr id="109612" name="Line 347"/>
                <p:cNvSpPr/>
                <p:nvPr/>
              </p:nvSpPr>
              <p:spPr>
                <a:xfrm flipH="1">
                  <a:off x="3830" y="671"/>
                  <a:ext cx="161" cy="1"/>
                </a:xfrm>
                <a:prstGeom prst="line">
                  <a:avLst/>
                </a:prstGeom>
                <a:ln w="17463" cap="flat" cmpd="sng">
                  <a:solidFill>
                    <a:srgbClr val="000000"/>
                  </a:solidFill>
                  <a:prstDash val="solid"/>
                  <a:headEnd type="none" w="med" len="med"/>
                  <a:tailEnd type="none" w="med" len="med"/>
                </a:ln>
              </p:spPr>
            </p:sp>
            <p:sp>
              <p:nvSpPr>
                <p:cNvPr id="109613" name="Line 348"/>
                <p:cNvSpPr/>
                <p:nvPr/>
              </p:nvSpPr>
              <p:spPr>
                <a:xfrm>
                  <a:off x="3830" y="671"/>
                  <a:ext cx="1" cy="215"/>
                </a:xfrm>
                <a:prstGeom prst="line">
                  <a:avLst/>
                </a:prstGeom>
                <a:ln w="17463" cap="flat" cmpd="sng">
                  <a:solidFill>
                    <a:srgbClr val="000000"/>
                  </a:solidFill>
                  <a:prstDash val="solid"/>
                  <a:headEnd type="none" w="med" len="med"/>
                  <a:tailEnd type="none" w="med" len="med"/>
                </a:ln>
              </p:spPr>
            </p:sp>
            <p:sp>
              <p:nvSpPr>
                <p:cNvPr id="109614" name="Line 349"/>
                <p:cNvSpPr/>
                <p:nvPr/>
              </p:nvSpPr>
              <p:spPr>
                <a:xfrm>
                  <a:off x="3991" y="671"/>
                  <a:ext cx="1" cy="215"/>
                </a:xfrm>
                <a:prstGeom prst="line">
                  <a:avLst/>
                </a:prstGeom>
                <a:ln w="17463" cap="flat" cmpd="sng">
                  <a:solidFill>
                    <a:srgbClr val="000000"/>
                  </a:solidFill>
                  <a:prstDash val="solid"/>
                  <a:headEnd type="none" w="med" len="med"/>
                  <a:tailEnd type="none" w="med" len="med"/>
                </a:ln>
              </p:spPr>
            </p:sp>
            <p:sp>
              <p:nvSpPr>
                <p:cNvPr id="109615" name="Line 350"/>
                <p:cNvSpPr/>
                <p:nvPr/>
              </p:nvSpPr>
              <p:spPr>
                <a:xfrm flipH="1">
                  <a:off x="3991" y="886"/>
                  <a:ext cx="160" cy="1"/>
                </a:xfrm>
                <a:prstGeom prst="line">
                  <a:avLst/>
                </a:prstGeom>
                <a:ln w="17463" cap="flat" cmpd="sng">
                  <a:solidFill>
                    <a:srgbClr val="000000"/>
                  </a:solidFill>
                  <a:prstDash val="solid"/>
                  <a:headEnd type="none" w="med" len="med"/>
                  <a:tailEnd type="none" w="med" len="med"/>
                </a:ln>
              </p:spPr>
            </p:sp>
            <p:sp>
              <p:nvSpPr>
                <p:cNvPr id="109616" name="Line 351"/>
                <p:cNvSpPr/>
                <p:nvPr/>
              </p:nvSpPr>
              <p:spPr>
                <a:xfrm flipH="1">
                  <a:off x="194" y="1154"/>
                  <a:ext cx="114" cy="1"/>
                </a:xfrm>
                <a:prstGeom prst="line">
                  <a:avLst/>
                </a:prstGeom>
                <a:ln w="17463" cap="flat" cmpd="sng">
                  <a:solidFill>
                    <a:srgbClr val="000000"/>
                  </a:solidFill>
                  <a:prstDash val="solid"/>
                  <a:headEnd type="none" w="med" len="med"/>
                  <a:tailEnd type="none" w="med" len="med"/>
                </a:ln>
              </p:spPr>
            </p:sp>
            <p:sp>
              <p:nvSpPr>
                <p:cNvPr id="109617" name="Line 352"/>
                <p:cNvSpPr/>
                <p:nvPr/>
              </p:nvSpPr>
              <p:spPr>
                <a:xfrm flipH="1">
                  <a:off x="389" y="1154"/>
                  <a:ext cx="80" cy="1"/>
                </a:xfrm>
                <a:prstGeom prst="line">
                  <a:avLst/>
                </a:prstGeom>
                <a:ln w="17463" cap="flat" cmpd="sng">
                  <a:solidFill>
                    <a:srgbClr val="000000"/>
                  </a:solidFill>
                  <a:prstDash val="solid"/>
                  <a:headEnd type="none" w="med" len="med"/>
                  <a:tailEnd type="none" w="med" len="med"/>
                </a:ln>
              </p:spPr>
            </p:sp>
            <p:sp>
              <p:nvSpPr>
                <p:cNvPr id="109618" name="Line 353"/>
                <p:cNvSpPr/>
                <p:nvPr/>
              </p:nvSpPr>
              <p:spPr>
                <a:xfrm>
                  <a:off x="308" y="1011"/>
                  <a:ext cx="1" cy="143"/>
                </a:xfrm>
                <a:prstGeom prst="line">
                  <a:avLst/>
                </a:prstGeom>
                <a:ln w="17463" cap="flat" cmpd="sng">
                  <a:solidFill>
                    <a:srgbClr val="000000"/>
                  </a:solidFill>
                  <a:prstDash val="solid"/>
                  <a:headEnd type="none" w="med" len="med"/>
                  <a:tailEnd type="none" w="med" len="med"/>
                </a:ln>
              </p:spPr>
            </p:sp>
            <p:sp>
              <p:nvSpPr>
                <p:cNvPr id="109619" name="Freeform 354"/>
                <p:cNvSpPr/>
                <p:nvPr/>
              </p:nvSpPr>
              <p:spPr>
                <a:xfrm>
                  <a:off x="308" y="1011"/>
                  <a:ext cx="81" cy="143"/>
                </a:xfrm>
                <a:custGeom>
                  <a:avLst/>
                  <a:gdLst>
                    <a:gd name="txL" fmla="*/ 0 w 81"/>
                    <a:gd name="txT" fmla="*/ 0 h 143"/>
                    <a:gd name="txR" fmla="*/ 81 w 81"/>
                    <a:gd name="txB" fmla="*/ 143 h 143"/>
                  </a:gdLst>
                  <a:ahLst/>
                  <a:cxnLst>
                    <a:cxn ang="0">
                      <a:pos x="0" y="0"/>
                    </a:cxn>
                    <a:cxn ang="0">
                      <a:pos x="23" y="72"/>
                    </a:cxn>
                    <a:cxn ang="0">
                      <a:pos x="81" y="143"/>
                    </a:cxn>
                  </a:cxnLst>
                  <a:rect l="txL" t="txT" r="txR" b="txB"/>
                  <a:pathLst>
                    <a:path w="81" h="143">
                      <a:moveTo>
                        <a:pt x="0" y="0"/>
                      </a:moveTo>
                      <a:lnTo>
                        <a:pt x="23" y="72"/>
                      </a:lnTo>
                      <a:lnTo>
                        <a:pt x="81" y="14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20" name="Line 355"/>
                <p:cNvSpPr/>
                <p:nvPr/>
              </p:nvSpPr>
              <p:spPr>
                <a:xfrm flipV="1">
                  <a:off x="469" y="1163"/>
                  <a:ext cx="1" cy="143"/>
                </a:xfrm>
                <a:prstGeom prst="line">
                  <a:avLst/>
                </a:prstGeom>
                <a:ln w="17463" cap="flat" cmpd="sng">
                  <a:solidFill>
                    <a:srgbClr val="000000"/>
                  </a:solidFill>
                  <a:prstDash val="solid"/>
                  <a:headEnd type="none" w="med" len="med"/>
                  <a:tailEnd type="none" w="med" len="med"/>
                </a:ln>
              </p:spPr>
            </p:sp>
            <p:sp>
              <p:nvSpPr>
                <p:cNvPr id="109621" name="Freeform 356"/>
                <p:cNvSpPr/>
                <p:nvPr/>
              </p:nvSpPr>
              <p:spPr>
                <a:xfrm>
                  <a:off x="469" y="1163"/>
                  <a:ext cx="80" cy="143"/>
                </a:xfrm>
                <a:custGeom>
                  <a:avLst/>
                  <a:gdLst>
                    <a:gd name="txL" fmla="*/ 0 w 80"/>
                    <a:gd name="txT" fmla="*/ 0 h 143"/>
                    <a:gd name="txR" fmla="*/ 80 w 80"/>
                    <a:gd name="txB" fmla="*/ 143 h 143"/>
                  </a:gdLst>
                  <a:ahLst/>
                  <a:cxnLst>
                    <a:cxn ang="0">
                      <a:pos x="0" y="143"/>
                    </a:cxn>
                    <a:cxn ang="0">
                      <a:pos x="34" y="63"/>
                    </a:cxn>
                    <a:cxn ang="0">
                      <a:pos x="80" y="0"/>
                    </a:cxn>
                  </a:cxnLst>
                  <a:rect l="txL" t="txT" r="txR" b="txB"/>
                  <a:pathLst>
                    <a:path w="80" h="143">
                      <a:moveTo>
                        <a:pt x="0" y="143"/>
                      </a:moveTo>
                      <a:lnTo>
                        <a:pt x="34" y="63"/>
                      </a:lnTo>
                      <a:lnTo>
                        <a:pt x="80" y="0"/>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22" name="Line 357"/>
                <p:cNvSpPr/>
                <p:nvPr/>
              </p:nvSpPr>
              <p:spPr>
                <a:xfrm>
                  <a:off x="630" y="1011"/>
                  <a:ext cx="1" cy="143"/>
                </a:xfrm>
                <a:prstGeom prst="line">
                  <a:avLst/>
                </a:prstGeom>
                <a:ln w="17463" cap="flat" cmpd="sng">
                  <a:solidFill>
                    <a:srgbClr val="000000"/>
                  </a:solidFill>
                  <a:prstDash val="solid"/>
                  <a:headEnd type="none" w="med" len="med"/>
                  <a:tailEnd type="none" w="med" len="med"/>
                </a:ln>
              </p:spPr>
            </p:sp>
            <p:sp>
              <p:nvSpPr>
                <p:cNvPr id="109623" name="Freeform 358"/>
                <p:cNvSpPr/>
                <p:nvPr/>
              </p:nvSpPr>
              <p:spPr>
                <a:xfrm>
                  <a:off x="641" y="1011"/>
                  <a:ext cx="69" cy="143"/>
                </a:xfrm>
                <a:custGeom>
                  <a:avLst/>
                  <a:gdLst>
                    <a:gd name="txL" fmla="*/ 0 w 69"/>
                    <a:gd name="txT" fmla="*/ 0 h 143"/>
                    <a:gd name="txR" fmla="*/ 69 w 69"/>
                    <a:gd name="txB" fmla="*/ 143 h 143"/>
                  </a:gdLst>
                  <a:ahLst/>
                  <a:cxnLst>
                    <a:cxn ang="0">
                      <a:pos x="0" y="0"/>
                    </a:cxn>
                    <a:cxn ang="0">
                      <a:pos x="23" y="72"/>
                    </a:cxn>
                    <a:cxn ang="0">
                      <a:pos x="69" y="143"/>
                    </a:cxn>
                  </a:cxnLst>
                  <a:rect l="txL" t="txT" r="txR" b="txB"/>
                  <a:pathLst>
                    <a:path w="69" h="143">
                      <a:moveTo>
                        <a:pt x="0" y="0"/>
                      </a:moveTo>
                      <a:lnTo>
                        <a:pt x="23" y="72"/>
                      </a:lnTo>
                      <a:lnTo>
                        <a:pt x="69" y="14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24" name="Line 359"/>
                <p:cNvSpPr/>
                <p:nvPr/>
              </p:nvSpPr>
              <p:spPr>
                <a:xfrm flipH="1">
                  <a:off x="549" y="1154"/>
                  <a:ext cx="81" cy="1"/>
                </a:xfrm>
                <a:prstGeom prst="line">
                  <a:avLst/>
                </a:prstGeom>
                <a:ln w="17463" cap="flat" cmpd="sng">
                  <a:solidFill>
                    <a:srgbClr val="000000"/>
                  </a:solidFill>
                  <a:prstDash val="solid"/>
                  <a:headEnd type="none" w="med" len="med"/>
                  <a:tailEnd type="none" w="med" len="med"/>
                </a:ln>
              </p:spPr>
            </p:sp>
            <p:sp>
              <p:nvSpPr>
                <p:cNvPr id="109625" name="Line 360"/>
                <p:cNvSpPr/>
                <p:nvPr/>
              </p:nvSpPr>
              <p:spPr>
                <a:xfrm flipH="1">
                  <a:off x="721" y="1154"/>
                  <a:ext cx="69" cy="1"/>
                </a:xfrm>
                <a:prstGeom prst="line">
                  <a:avLst/>
                </a:prstGeom>
                <a:ln w="17463" cap="flat" cmpd="sng">
                  <a:solidFill>
                    <a:srgbClr val="000000"/>
                  </a:solidFill>
                  <a:prstDash val="solid"/>
                  <a:headEnd type="none" w="med" len="med"/>
                  <a:tailEnd type="none" w="med" len="med"/>
                </a:ln>
              </p:spPr>
            </p:sp>
            <p:sp>
              <p:nvSpPr>
                <p:cNvPr id="109626" name="Line 361"/>
                <p:cNvSpPr/>
                <p:nvPr/>
              </p:nvSpPr>
              <p:spPr>
                <a:xfrm flipV="1">
                  <a:off x="790" y="1163"/>
                  <a:ext cx="1" cy="143"/>
                </a:xfrm>
                <a:prstGeom prst="line">
                  <a:avLst/>
                </a:prstGeom>
                <a:ln w="17463" cap="flat" cmpd="sng">
                  <a:solidFill>
                    <a:srgbClr val="000000"/>
                  </a:solidFill>
                  <a:prstDash val="solid"/>
                  <a:headEnd type="none" w="med" len="med"/>
                  <a:tailEnd type="none" w="med" len="med"/>
                </a:ln>
              </p:spPr>
            </p:sp>
            <p:sp>
              <p:nvSpPr>
                <p:cNvPr id="109627" name="Freeform 362"/>
                <p:cNvSpPr/>
                <p:nvPr/>
              </p:nvSpPr>
              <p:spPr>
                <a:xfrm>
                  <a:off x="802" y="1163"/>
                  <a:ext cx="69" cy="143"/>
                </a:xfrm>
                <a:custGeom>
                  <a:avLst/>
                  <a:gdLst>
                    <a:gd name="txL" fmla="*/ 0 w 69"/>
                    <a:gd name="txT" fmla="*/ 0 h 143"/>
                    <a:gd name="txR" fmla="*/ 69 w 69"/>
                    <a:gd name="txB" fmla="*/ 143 h 143"/>
                  </a:gdLst>
                  <a:ahLst/>
                  <a:cxnLst>
                    <a:cxn ang="0">
                      <a:pos x="0" y="143"/>
                    </a:cxn>
                    <a:cxn ang="0">
                      <a:pos x="23" y="63"/>
                    </a:cxn>
                    <a:cxn ang="0">
                      <a:pos x="69" y="0"/>
                    </a:cxn>
                  </a:cxnLst>
                  <a:rect l="txL" t="txT" r="txR" b="txB"/>
                  <a:pathLst>
                    <a:path w="69" h="143">
                      <a:moveTo>
                        <a:pt x="0" y="143"/>
                      </a:moveTo>
                      <a:lnTo>
                        <a:pt x="23" y="63"/>
                      </a:lnTo>
                      <a:lnTo>
                        <a:pt x="69" y="0"/>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28" name="Line 363"/>
                <p:cNvSpPr/>
                <p:nvPr/>
              </p:nvSpPr>
              <p:spPr>
                <a:xfrm flipV="1">
                  <a:off x="1123" y="1154"/>
                  <a:ext cx="1" cy="152"/>
                </a:xfrm>
                <a:prstGeom prst="line">
                  <a:avLst/>
                </a:prstGeom>
                <a:ln w="17463" cap="flat" cmpd="sng">
                  <a:solidFill>
                    <a:srgbClr val="000000"/>
                  </a:solidFill>
                  <a:prstDash val="solid"/>
                  <a:headEnd type="none" w="med" len="med"/>
                  <a:tailEnd type="none" w="med" len="med"/>
                </a:ln>
              </p:spPr>
            </p:sp>
            <p:sp>
              <p:nvSpPr>
                <p:cNvPr id="109629" name="Freeform 364"/>
                <p:cNvSpPr/>
                <p:nvPr/>
              </p:nvSpPr>
              <p:spPr>
                <a:xfrm>
                  <a:off x="1123" y="1163"/>
                  <a:ext cx="69" cy="143"/>
                </a:xfrm>
                <a:custGeom>
                  <a:avLst/>
                  <a:gdLst>
                    <a:gd name="txL" fmla="*/ 0 w 69"/>
                    <a:gd name="txT" fmla="*/ 0 h 143"/>
                    <a:gd name="txR" fmla="*/ 69 w 69"/>
                    <a:gd name="txB" fmla="*/ 143 h 143"/>
                  </a:gdLst>
                  <a:ahLst/>
                  <a:cxnLst>
                    <a:cxn ang="0">
                      <a:pos x="0" y="143"/>
                    </a:cxn>
                    <a:cxn ang="0">
                      <a:pos x="23" y="63"/>
                    </a:cxn>
                    <a:cxn ang="0">
                      <a:pos x="69" y="0"/>
                    </a:cxn>
                  </a:cxnLst>
                  <a:rect l="txL" t="txT" r="txR" b="txB"/>
                  <a:pathLst>
                    <a:path w="69" h="143">
                      <a:moveTo>
                        <a:pt x="0" y="143"/>
                      </a:moveTo>
                      <a:lnTo>
                        <a:pt x="23" y="63"/>
                      </a:lnTo>
                      <a:lnTo>
                        <a:pt x="69" y="0"/>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30" name="Line 365"/>
                <p:cNvSpPr/>
                <p:nvPr/>
              </p:nvSpPr>
              <p:spPr>
                <a:xfrm>
                  <a:off x="962" y="1011"/>
                  <a:ext cx="1" cy="143"/>
                </a:xfrm>
                <a:prstGeom prst="line">
                  <a:avLst/>
                </a:prstGeom>
                <a:ln w="17463" cap="flat" cmpd="sng">
                  <a:solidFill>
                    <a:srgbClr val="000000"/>
                  </a:solidFill>
                  <a:prstDash val="solid"/>
                  <a:headEnd type="none" w="med" len="med"/>
                  <a:tailEnd type="none" w="med" len="med"/>
                </a:ln>
              </p:spPr>
            </p:sp>
            <p:sp>
              <p:nvSpPr>
                <p:cNvPr id="109631" name="Freeform 366"/>
                <p:cNvSpPr/>
                <p:nvPr/>
              </p:nvSpPr>
              <p:spPr>
                <a:xfrm>
                  <a:off x="962" y="1011"/>
                  <a:ext cx="81" cy="143"/>
                </a:xfrm>
                <a:custGeom>
                  <a:avLst/>
                  <a:gdLst>
                    <a:gd name="txL" fmla="*/ 0 w 81"/>
                    <a:gd name="txT" fmla="*/ 0 h 143"/>
                    <a:gd name="txR" fmla="*/ 81 w 81"/>
                    <a:gd name="txB" fmla="*/ 143 h 143"/>
                  </a:gdLst>
                  <a:ahLst/>
                  <a:cxnLst>
                    <a:cxn ang="0">
                      <a:pos x="0" y="0"/>
                    </a:cxn>
                    <a:cxn ang="0">
                      <a:pos x="35" y="72"/>
                    </a:cxn>
                    <a:cxn ang="0">
                      <a:pos x="81" y="143"/>
                    </a:cxn>
                  </a:cxnLst>
                  <a:rect l="txL" t="txT" r="txR" b="txB"/>
                  <a:pathLst>
                    <a:path w="81" h="143">
                      <a:moveTo>
                        <a:pt x="0" y="0"/>
                      </a:moveTo>
                      <a:lnTo>
                        <a:pt x="35" y="72"/>
                      </a:lnTo>
                      <a:lnTo>
                        <a:pt x="81" y="14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32" name="Line 367"/>
                <p:cNvSpPr/>
                <p:nvPr/>
              </p:nvSpPr>
              <p:spPr>
                <a:xfrm flipH="1">
                  <a:off x="882" y="1154"/>
                  <a:ext cx="80" cy="1"/>
                </a:xfrm>
                <a:prstGeom prst="line">
                  <a:avLst/>
                </a:prstGeom>
                <a:ln w="17463" cap="flat" cmpd="sng">
                  <a:solidFill>
                    <a:srgbClr val="000000"/>
                  </a:solidFill>
                  <a:prstDash val="solid"/>
                  <a:headEnd type="none" w="med" len="med"/>
                  <a:tailEnd type="none" w="med" len="med"/>
                </a:ln>
              </p:spPr>
            </p:sp>
            <p:sp>
              <p:nvSpPr>
                <p:cNvPr id="109633" name="Line 368"/>
                <p:cNvSpPr/>
                <p:nvPr/>
              </p:nvSpPr>
              <p:spPr>
                <a:xfrm flipH="1">
                  <a:off x="1043" y="1154"/>
                  <a:ext cx="80" cy="1"/>
                </a:xfrm>
                <a:prstGeom prst="line">
                  <a:avLst/>
                </a:prstGeom>
                <a:ln w="17463" cap="flat" cmpd="sng">
                  <a:solidFill>
                    <a:srgbClr val="000000"/>
                  </a:solidFill>
                  <a:prstDash val="solid"/>
                  <a:headEnd type="none" w="med" len="med"/>
                  <a:tailEnd type="none" w="med" len="med"/>
                </a:ln>
              </p:spPr>
            </p:sp>
            <p:sp>
              <p:nvSpPr>
                <p:cNvPr id="109634" name="Line 369"/>
                <p:cNvSpPr/>
                <p:nvPr/>
              </p:nvSpPr>
              <p:spPr>
                <a:xfrm flipH="1">
                  <a:off x="1203" y="1154"/>
                  <a:ext cx="81" cy="1"/>
                </a:xfrm>
                <a:prstGeom prst="line">
                  <a:avLst/>
                </a:prstGeom>
                <a:ln w="17463" cap="flat" cmpd="sng">
                  <a:solidFill>
                    <a:srgbClr val="000000"/>
                  </a:solidFill>
                  <a:prstDash val="solid"/>
                  <a:headEnd type="none" w="med" len="med"/>
                  <a:tailEnd type="none" w="med" len="med"/>
                </a:ln>
              </p:spPr>
            </p:sp>
            <p:sp>
              <p:nvSpPr>
                <p:cNvPr id="109635" name="Line 370"/>
                <p:cNvSpPr/>
                <p:nvPr/>
              </p:nvSpPr>
              <p:spPr>
                <a:xfrm>
                  <a:off x="1284" y="1011"/>
                  <a:ext cx="1" cy="143"/>
                </a:xfrm>
                <a:prstGeom prst="line">
                  <a:avLst/>
                </a:prstGeom>
                <a:ln w="17463" cap="flat" cmpd="sng">
                  <a:solidFill>
                    <a:srgbClr val="000000"/>
                  </a:solidFill>
                  <a:prstDash val="solid"/>
                  <a:headEnd type="none" w="med" len="med"/>
                  <a:tailEnd type="none" w="med" len="med"/>
                </a:ln>
              </p:spPr>
            </p:sp>
            <p:sp>
              <p:nvSpPr>
                <p:cNvPr id="109636" name="Freeform 371"/>
                <p:cNvSpPr/>
                <p:nvPr/>
              </p:nvSpPr>
              <p:spPr>
                <a:xfrm>
                  <a:off x="1284" y="1011"/>
                  <a:ext cx="80" cy="143"/>
                </a:xfrm>
                <a:custGeom>
                  <a:avLst/>
                  <a:gdLst>
                    <a:gd name="txL" fmla="*/ 0 w 80"/>
                    <a:gd name="txT" fmla="*/ 0 h 143"/>
                    <a:gd name="txR" fmla="*/ 80 w 80"/>
                    <a:gd name="txB" fmla="*/ 143 h 143"/>
                  </a:gdLst>
                  <a:ahLst/>
                  <a:cxnLst>
                    <a:cxn ang="0">
                      <a:pos x="0" y="0"/>
                    </a:cxn>
                    <a:cxn ang="0">
                      <a:pos x="34" y="72"/>
                    </a:cxn>
                    <a:cxn ang="0">
                      <a:pos x="80" y="143"/>
                    </a:cxn>
                  </a:cxnLst>
                  <a:rect l="txL" t="txT" r="txR" b="txB"/>
                  <a:pathLst>
                    <a:path w="80" h="143">
                      <a:moveTo>
                        <a:pt x="0" y="0"/>
                      </a:moveTo>
                      <a:lnTo>
                        <a:pt x="34" y="72"/>
                      </a:lnTo>
                      <a:lnTo>
                        <a:pt x="80" y="14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37" name="Line 372"/>
                <p:cNvSpPr/>
                <p:nvPr/>
              </p:nvSpPr>
              <p:spPr>
                <a:xfrm flipH="1">
                  <a:off x="1364" y="1154"/>
                  <a:ext cx="80" cy="1"/>
                </a:xfrm>
                <a:prstGeom prst="line">
                  <a:avLst/>
                </a:prstGeom>
                <a:ln w="17463" cap="flat" cmpd="sng">
                  <a:solidFill>
                    <a:srgbClr val="000000"/>
                  </a:solidFill>
                  <a:prstDash val="solid"/>
                  <a:headEnd type="none" w="med" len="med"/>
                  <a:tailEnd type="none" w="med" len="med"/>
                </a:ln>
              </p:spPr>
            </p:sp>
            <p:sp>
              <p:nvSpPr>
                <p:cNvPr id="109638" name="Line 373"/>
                <p:cNvSpPr/>
                <p:nvPr/>
              </p:nvSpPr>
              <p:spPr>
                <a:xfrm flipV="1">
                  <a:off x="1444" y="1154"/>
                  <a:ext cx="1" cy="152"/>
                </a:xfrm>
                <a:prstGeom prst="line">
                  <a:avLst/>
                </a:prstGeom>
                <a:ln w="17463" cap="flat" cmpd="sng">
                  <a:solidFill>
                    <a:srgbClr val="000000"/>
                  </a:solidFill>
                  <a:prstDash val="solid"/>
                  <a:headEnd type="none" w="med" len="med"/>
                  <a:tailEnd type="none" w="med" len="med"/>
                </a:ln>
              </p:spPr>
            </p:sp>
            <p:sp>
              <p:nvSpPr>
                <p:cNvPr id="109639" name="Freeform 374"/>
                <p:cNvSpPr/>
                <p:nvPr/>
              </p:nvSpPr>
              <p:spPr>
                <a:xfrm>
                  <a:off x="1444" y="1163"/>
                  <a:ext cx="80" cy="143"/>
                </a:xfrm>
                <a:custGeom>
                  <a:avLst/>
                  <a:gdLst>
                    <a:gd name="txL" fmla="*/ 0 w 80"/>
                    <a:gd name="txT" fmla="*/ 0 h 143"/>
                    <a:gd name="txR" fmla="*/ 80 w 80"/>
                    <a:gd name="txB" fmla="*/ 143 h 143"/>
                  </a:gdLst>
                  <a:ahLst/>
                  <a:cxnLst>
                    <a:cxn ang="0">
                      <a:pos x="0" y="143"/>
                    </a:cxn>
                    <a:cxn ang="0">
                      <a:pos x="35" y="63"/>
                    </a:cxn>
                    <a:cxn ang="0">
                      <a:pos x="80" y="0"/>
                    </a:cxn>
                  </a:cxnLst>
                  <a:rect l="txL" t="txT" r="txR" b="txB"/>
                  <a:pathLst>
                    <a:path w="80" h="143">
                      <a:moveTo>
                        <a:pt x="0" y="143"/>
                      </a:moveTo>
                      <a:lnTo>
                        <a:pt x="35" y="63"/>
                      </a:lnTo>
                      <a:lnTo>
                        <a:pt x="80" y="0"/>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40" name="Line 375"/>
                <p:cNvSpPr/>
                <p:nvPr/>
              </p:nvSpPr>
              <p:spPr>
                <a:xfrm flipV="1">
                  <a:off x="1937" y="1163"/>
                  <a:ext cx="1" cy="143"/>
                </a:xfrm>
                <a:prstGeom prst="line">
                  <a:avLst/>
                </a:prstGeom>
                <a:ln w="17463" cap="flat" cmpd="sng">
                  <a:solidFill>
                    <a:srgbClr val="000000"/>
                  </a:solidFill>
                  <a:prstDash val="solid"/>
                  <a:headEnd type="none" w="med" len="med"/>
                  <a:tailEnd type="none" w="med" len="med"/>
                </a:ln>
              </p:spPr>
            </p:sp>
            <p:sp>
              <p:nvSpPr>
                <p:cNvPr id="109641" name="Freeform 376"/>
                <p:cNvSpPr/>
                <p:nvPr/>
              </p:nvSpPr>
              <p:spPr>
                <a:xfrm>
                  <a:off x="1937" y="1163"/>
                  <a:ext cx="69" cy="143"/>
                </a:xfrm>
                <a:custGeom>
                  <a:avLst/>
                  <a:gdLst>
                    <a:gd name="txL" fmla="*/ 0 w 69"/>
                    <a:gd name="txT" fmla="*/ 0 h 143"/>
                    <a:gd name="txR" fmla="*/ 69 w 69"/>
                    <a:gd name="txB" fmla="*/ 143 h 143"/>
                  </a:gdLst>
                  <a:ahLst/>
                  <a:cxnLst>
                    <a:cxn ang="0">
                      <a:pos x="0" y="143"/>
                    </a:cxn>
                    <a:cxn ang="0">
                      <a:pos x="23" y="63"/>
                    </a:cxn>
                    <a:cxn ang="0">
                      <a:pos x="69" y="0"/>
                    </a:cxn>
                  </a:cxnLst>
                  <a:rect l="txL" t="txT" r="txR" b="txB"/>
                  <a:pathLst>
                    <a:path w="69" h="143">
                      <a:moveTo>
                        <a:pt x="0" y="143"/>
                      </a:moveTo>
                      <a:lnTo>
                        <a:pt x="23" y="63"/>
                      </a:lnTo>
                      <a:lnTo>
                        <a:pt x="69" y="0"/>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42" name="Line 377"/>
                <p:cNvSpPr/>
                <p:nvPr/>
              </p:nvSpPr>
              <p:spPr>
                <a:xfrm>
                  <a:off x="1605" y="1011"/>
                  <a:ext cx="1" cy="143"/>
                </a:xfrm>
                <a:prstGeom prst="line">
                  <a:avLst/>
                </a:prstGeom>
                <a:ln w="17463" cap="flat" cmpd="sng">
                  <a:solidFill>
                    <a:srgbClr val="000000"/>
                  </a:solidFill>
                  <a:prstDash val="solid"/>
                  <a:headEnd type="none" w="med" len="med"/>
                  <a:tailEnd type="none" w="med" len="med"/>
                </a:ln>
              </p:spPr>
            </p:sp>
            <p:sp>
              <p:nvSpPr>
                <p:cNvPr id="109643" name="Freeform 378"/>
                <p:cNvSpPr/>
                <p:nvPr/>
              </p:nvSpPr>
              <p:spPr>
                <a:xfrm>
                  <a:off x="1616" y="1011"/>
                  <a:ext cx="69" cy="143"/>
                </a:xfrm>
                <a:custGeom>
                  <a:avLst/>
                  <a:gdLst>
                    <a:gd name="txL" fmla="*/ 0 w 69"/>
                    <a:gd name="txT" fmla="*/ 0 h 143"/>
                    <a:gd name="txR" fmla="*/ 69 w 69"/>
                    <a:gd name="txB" fmla="*/ 143 h 143"/>
                  </a:gdLst>
                  <a:ahLst/>
                  <a:cxnLst>
                    <a:cxn ang="0">
                      <a:pos x="0" y="0"/>
                    </a:cxn>
                    <a:cxn ang="0">
                      <a:pos x="23" y="72"/>
                    </a:cxn>
                    <a:cxn ang="0">
                      <a:pos x="69" y="143"/>
                    </a:cxn>
                  </a:cxnLst>
                  <a:rect l="txL" t="txT" r="txR" b="txB"/>
                  <a:pathLst>
                    <a:path w="69" h="143">
                      <a:moveTo>
                        <a:pt x="0" y="0"/>
                      </a:moveTo>
                      <a:lnTo>
                        <a:pt x="23" y="72"/>
                      </a:lnTo>
                      <a:lnTo>
                        <a:pt x="69" y="14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44" name="Line 379"/>
                <p:cNvSpPr/>
                <p:nvPr/>
              </p:nvSpPr>
              <p:spPr>
                <a:xfrm flipH="1">
                  <a:off x="1536" y="1154"/>
                  <a:ext cx="69" cy="1"/>
                </a:xfrm>
                <a:prstGeom prst="line">
                  <a:avLst/>
                </a:prstGeom>
                <a:ln w="17463" cap="flat" cmpd="sng">
                  <a:solidFill>
                    <a:srgbClr val="000000"/>
                  </a:solidFill>
                  <a:prstDash val="solid"/>
                  <a:headEnd type="none" w="med" len="med"/>
                  <a:tailEnd type="none" w="med" len="med"/>
                </a:ln>
              </p:spPr>
            </p:sp>
            <p:sp>
              <p:nvSpPr>
                <p:cNvPr id="109645" name="Line 380"/>
                <p:cNvSpPr/>
                <p:nvPr/>
              </p:nvSpPr>
              <p:spPr>
                <a:xfrm flipH="1">
                  <a:off x="1696" y="1154"/>
                  <a:ext cx="241" cy="1"/>
                </a:xfrm>
                <a:prstGeom prst="line">
                  <a:avLst/>
                </a:prstGeom>
                <a:ln w="17463" cap="flat" cmpd="sng">
                  <a:solidFill>
                    <a:srgbClr val="000000"/>
                  </a:solidFill>
                  <a:prstDash val="solid"/>
                  <a:headEnd type="none" w="med" len="med"/>
                  <a:tailEnd type="none" w="med" len="med"/>
                </a:ln>
              </p:spPr>
            </p:sp>
            <p:sp>
              <p:nvSpPr>
                <p:cNvPr id="109646" name="Line 381"/>
                <p:cNvSpPr/>
                <p:nvPr/>
              </p:nvSpPr>
              <p:spPr>
                <a:xfrm>
                  <a:off x="2259" y="1011"/>
                  <a:ext cx="1" cy="143"/>
                </a:xfrm>
                <a:prstGeom prst="line">
                  <a:avLst/>
                </a:prstGeom>
                <a:ln w="17463" cap="flat" cmpd="sng">
                  <a:solidFill>
                    <a:srgbClr val="000000"/>
                  </a:solidFill>
                  <a:prstDash val="solid"/>
                  <a:headEnd type="none" w="med" len="med"/>
                  <a:tailEnd type="none" w="med" len="med"/>
                </a:ln>
              </p:spPr>
            </p:sp>
            <p:sp>
              <p:nvSpPr>
                <p:cNvPr id="109647" name="Freeform 382"/>
                <p:cNvSpPr/>
                <p:nvPr/>
              </p:nvSpPr>
              <p:spPr>
                <a:xfrm>
                  <a:off x="2259" y="1011"/>
                  <a:ext cx="80" cy="143"/>
                </a:xfrm>
                <a:custGeom>
                  <a:avLst/>
                  <a:gdLst>
                    <a:gd name="txL" fmla="*/ 0 w 80"/>
                    <a:gd name="txT" fmla="*/ 0 h 143"/>
                    <a:gd name="txR" fmla="*/ 80 w 80"/>
                    <a:gd name="txB" fmla="*/ 143 h 143"/>
                  </a:gdLst>
                  <a:ahLst/>
                  <a:cxnLst>
                    <a:cxn ang="0">
                      <a:pos x="0" y="0"/>
                    </a:cxn>
                    <a:cxn ang="0">
                      <a:pos x="34" y="72"/>
                    </a:cxn>
                    <a:cxn ang="0">
                      <a:pos x="80" y="143"/>
                    </a:cxn>
                  </a:cxnLst>
                  <a:rect l="txL" t="txT" r="txR" b="txB"/>
                  <a:pathLst>
                    <a:path w="80" h="143">
                      <a:moveTo>
                        <a:pt x="0" y="0"/>
                      </a:moveTo>
                      <a:lnTo>
                        <a:pt x="34" y="72"/>
                      </a:lnTo>
                      <a:lnTo>
                        <a:pt x="80" y="14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48" name="Line 383"/>
                <p:cNvSpPr/>
                <p:nvPr/>
              </p:nvSpPr>
              <p:spPr>
                <a:xfrm flipH="1">
                  <a:off x="2018" y="1154"/>
                  <a:ext cx="241" cy="1"/>
                </a:xfrm>
                <a:prstGeom prst="line">
                  <a:avLst/>
                </a:prstGeom>
                <a:ln w="17463" cap="flat" cmpd="sng">
                  <a:solidFill>
                    <a:srgbClr val="000000"/>
                  </a:solidFill>
                  <a:prstDash val="solid"/>
                  <a:headEnd type="none" w="med" len="med"/>
                  <a:tailEnd type="none" w="med" len="med"/>
                </a:ln>
              </p:spPr>
            </p:sp>
            <p:sp>
              <p:nvSpPr>
                <p:cNvPr id="109649" name="Line 384"/>
                <p:cNvSpPr/>
                <p:nvPr/>
              </p:nvSpPr>
              <p:spPr>
                <a:xfrm flipH="1">
                  <a:off x="2339" y="1154"/>
                  <a:ext cx="241" cy="1"/>
                </a:xfrm>
                <a:prstGeom prst="line">
                  <a:avLst/>
                </a:prstGeom>
                <a:ln w="17463" cap="flat" cmpd="sng">
                  <a:solidFill>
                    <a:srgbClr val="000000"/>
                  </a:solidFill>
                  <a:prstDash val="solid"/>
                  <a:headEnd type="none" w="med" len="med"/>
                  <a:tailEnd type="none" w="med" len="med"/>
                </a:ln>
              </p:spPr>
            </p:sp>
            <p:sp>
              <p:nvSpPr>
                <p:cNvPr id="109650" name="Line 385"/>
                <p:cNvSpPr/>
                <p:nvPr/>
              </p:nvSpPr>
              <p:spPr>
                <a:xfrm flipV="1">
                  <a:off x="2580" y="1154"/>
                  <a:ext cx="1" cy="152"/>
                </a:xfrm>
                <a:prstGeom prst="line">
                  <a:avLst/>
                </a:prstGeom>
                <a:ln w="17463" cap="flat" cmpd="sng">
                  <a:solidFill>
                    <a:srgbClr val="000000"/>
                  </a:solidFill>
                  <a:prstDash val="solid"/>
                  <a:headEnd type="none" w="med" len="med"/>
                  <a:tailEnd type="none" w="med" len="med"/>
                </a:ln>
              </p:spPr>
            </p:sp>
            <p:sp>
              <p:nvSpPr>
                <p:cNvPr id="109651" name="Freeform 386"/>
                <p:cNvSpPr/>
                <p:nvPr/>
              </p:nvSpPr>
              <p:spPr>
                <a:xfrm>
                  <a:off x="2591" y="1163"/>
                  <a:ext cx="69" cy="143"/>
                </a:xfrm>
                <a:custGeom>
                  <a:avLst/>
                  <a:gdLst>
                    <a:gd name="txL" fmla="*/ 0 w 69"/>
                    <a:gd name="txT" fmla="*/ 0 h 143"/>
                    <a:gd name="txR" fmla="*/ 69 w 69"/>
                    <a:gd name="txB" fmla="*/ 143 h 143"/>
                  </a:gdLst>
                  <a:ahLst/>
                  <a:cxnLst>
                    <a:cxn ang="0">
                      <a:pos x="0" y="143"/>
                    </a:cxn>
                    <a:cxn ang="0">
                      <a:pos x="23" y="63"/>
                    </a:cxn>
                    <a:cxn ang="0">
                      <a:pos x="69" y="0"/>
                    </a:cxn>
                  </a:cxnLst>
                  <a:rect l="txL" t="txT" r="txR" b="txB"/>
                  <a:pathLst>
                    <a:path w="69" h="143">
                      <a:moveTo>
                        <a:pt x="0" y="143"/>
                      </a:moveTo>
                      <a:lnTo>
                        <a:pt x="23" y="63"/>
                      </a:lnTo>
                      <a:lnTo>
                        <a:pt x="69" y="0"/>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52" name="Line 387"/>
                <p:cNvSpPr/>
                <p:nvPr/>
              </p:nvSpPr>
              <p:spPr>
                <a:xfrm flipV="1">
                  <a:off x="3016" y="1163"/>
                  <a:ext cx="1" cy="143"/>
                </a:xfrm>
                <a:prstGeom prst="line">
                  <a:avLst/>
                </a:prstGeom>
                <a:ln w="17463" cap="flat" cmpd="sng">
                  <a:solidFill>
                    <a:srgbClr val="000000"/>
                  </a:solidFill>
                  <a:prstDash val="solid"/>
                  <a:headEnd type="none" w="med" len="med"/>
                  <a:tailEnd type="none" w="med" len="med"/>
                </a:ln>
              </p:spPr>
            </p:sp>
            <p:sp>
              <p:nvSpPr>
                <p:cNvPr id="109653" name="Freeform 388"/>
                <p:cNvSpPr/>
                <p:nvPr/>
              </p:nvSpPr>
              <p:spPr>
                <a:xfrm>
                  <a:off x="3027" y="1163"/>
                  <a:ext cx="69" cy="143"/>
                </a:xfrm>
                <a:custGeom>
                  <a:avLst/>
                  <a:gdLst>
                    <a:gd name="txL" fmla="*/ 0 w 69"/>
                    <a:gd name="txT" fmla="*/ 0 h 143"/>
                    <a:gd name="txR" fmla="*/ 69 w 69"/>
                    <a:gd name="txB" fmla="*/ 143 h 143"/>
                  </a:gdLst>
                  <a:ahLst/>
                  <a:cxnLst>
                    <a:cxn ang="0">
                      <a:pos x="0" y="143"/>
                    </a:cxn>
                    <a:cxn ang="0">
                      <a:pos x="23" y="63"/>
                    </a:cxn>
                    <a:cxn ang="0">
                      <a:pos x="69" y="0"/>
                    </a:cxn>
                  </a:cxnLst>
                  <a:rect l="txL" t="txT" r="txR" b="txB"/>
                  <a:pathLst>
                    <a:path w="69" h="143">
                      <a:moveTo>
                        <a:pt x="0" y="143"/>
                      </a:moveTo>
                      <a:lnTo>
                        <a:pt x="23" y="63"/>
                      </a:lnTo>
                      <a:lnTo>
                        <a:pt x="69" y="0"/>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54" name="Line 389"/>
                <p:cNvSpPr/>
                <p:nvPr/>
              </p:nvSpPr>
              <p:spPr>
                <a:xfrm flipH="1">
                  <a:off x="2660" y="1154"/>
                  <a:ext cx="195" cy="1"/>
                </a:xfrm>
                <a:prstGeom prst="line">
                  <a:avLst/>
                </a:prstGeom>
                <a:ln w="17463" cap="flat" cmpd="sng">
                  <a:solidFill>
                    <a:srgbClr val="000000"/>
                  </a:solidFill>
                  <a:prstDash val="solid"/>
                  <a:headEnd type="none" w="med" len="med"/>
                  <a:tailEnd type="none" w="med" len="med"/>
                </a:ln>
              </p:spPr>
            </p:sp>
            <p:sp>
              <p:nvSpPr>
                <p:cNvPr id="109655" name="Line 390"/>
                <p:cNvSpPr/>
                <p:nvPr/>
              </p:nvSpPr>
              <p:spPr>
                <a:xfrm>
                  <a:off x="2855" y="1011"/>
                  <a:ext cx="1" cy="143"/>
                </a:xfrm>
                <a:prstGeom prst="line">
                  <a:avLst/>
                </a:prstGeom>
                <a:ln w="17463" cap="flat" cmpd="sng">
                  <a:solidFill>
                    <a:srgbClr val="000000"/>
                  </a:solidFill>
                  <a:prstDash val="solid"/>
                  <a:headEnd type="none" w="med" len="med"/>
                  <a:tailEnd type="none" w="med" len="med"/>
                </a:ln>
              </p:spPr>
            </p:sp>
            <p:sp>
              <p:nvSpPr>
                <p:cNvPr id="109656" name="Freeform 391"/>
                <p:cNvSpPr/>
                <p:nvPr/>
              </p:nvSpPr>
              <p:spPr>
                <a:xfrm>
                  <a:off x="2867" y="1011"/>
                  <a:ext cx="68" cy="143"/>
                </a:xfrm>
                <a:custGeom>
                  <a:avLst/>
                  <a:gdLst>
                    <a:gd name="txL" fmla="*/ 0 w 68"/>
                    <a:gd name="txT" fmla="*/ 0 h 143"/>
                    <a:gd name="txR" fmla="*/ 68 w 68"/>
                    <a:gd name="txB" fmla="*/ 143 h 143"/>
                  </a:gdLst>
                  <a:ahLst/>
                  <a:cxnLst>
                    <a:cxn ang="0">
                      <a:pos x="0" y="0"/>
                    </a:cxn>
                    <a:cxn ang="0">
                      <a:pos x="22" y="72"/>
                    </a:cxn>
                    <a:cxn ang="0">
                      <a:pos x="68" y="143"/>
                    </a:cxn>
                  </a:cxnLst>
                  <a:rect l="txL" t="txT" r="txR" b="txB"/>
                  <a:pathLst>
                    <a:path w="68" h="143">
                      <a:moveTo>
                        <a:pt x="0" y="0"/>
                      </a:moveTo>
                      <a:lnTo>
                        <a:pt x="22" y="72"/>
                      </a:lnTo>
                      <a:lnTo>
                        <a:pt x="68" y="14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57" name="Line 392"/>
                <p:cNvSpPr/>
                <p:nvPr/>
              </p:nvSpPr>
              <p:spPr>
                <a:xfrm flipH="1">
                  <a:off x="2935" y="1154"/>
                  <a:ext cx="81" cy="1"/>
                </a:xfrm>
                <a:prstGeom prst="line">
                  <a:avLst/>
                </a:prstGeom>
                <a:ln w="17463" cap="flat" cmpd="sng">
                  <a:solidFill>
                    <a:srgbClr val="000000"/>
                  </a:solidFill>
                  <a:prstDash val="solid"/>
                  <a:headEnd type="none" w="med" len="med"/>
                  <a:tailEnd type="none" w="med" len="med"/>
                </a:ln>
              </p:spPr>
            </p:sp>
            <p:sp>
              <p:nvSpPr>
                <p:cNvPr id="109658" name="Line 393"/>
                <p:cNvSpPr/>
                <p:nvPr/>
              </p:nvSpPr>
              <p:spPr>
                <a:xfrm flipH="1">
                  <a:off x="3096" y="1154"/>
                  <a:ext cx="80" cy="1"/>
                </a:xfrm>
                <a:prstGeom prst="line">
                  <a:avLst/>
                </a:prstGeom>
                <a:ln w="17463" cap="flat" cmpd="sng">
                  <a:solidFill>
                    <a:srgbClr val="000000"/>
                  </a:solidFill>
                  <a:prstDash val="solid"/>
                  <a:headEnd type="none" w="med" len="med"/>
                  <a:tailEnd type="none" w="med" len="med"/>
                </a:ln>
              </p:spPr>
            </p:sp>
            <p:sp>
              <p:nvSpPr>
                <p:cNvPr id="109659" name="Line 394"/>
                <p:cNvSpPr/>
                <p:nvPr/>
              </p:nvSpPr>
              <p:spPr>
                <a:xfrm>
                  <a:off x="3176" y="1011"/>
                  <a:ext cx="1" cy="143"/>
                </a:xfrm>
                <a:prstGeom prst="line">
                  <a:avLst/>
                </a:prstGeom>
                <a:ln w="17463" cap="flat" cmpd="sng">
                  <a:solidFill>
                    <a:srgbClr val="000000"/>
                  </a:solidFill>
                  <a:prstDash val="solid"/>
                  <a:headEnd type="none" w="med" len="med"/>
                  <a:tailEnd type="none" w="med" len="med"/>
                </a:ln>
              </p:spPr>
            </p:sp>
            <p:sp>
              <p:nvSpPr>
                <p:cNvPr id="109660" name="Freeform 395"/>
                <p:cNvSpPr/>
                <p:nvPr/>
              </p:nvSpPr>
              <p:spPr>
                <a:xfrm>
                  <a:off x="3188" y="1011"/>
                  <a:ext cx="69" cy="143"/>
                </a:xfrm>
                <a:custGeom>
                  <a:avLst/>
                  <a:gdLst>
                    <a:gd name="txL" fmla="*/ 0 w 69"/>
                    <a:gd name="txT" fmla="*/ 0 h 143"/>
                    <a:gd name="txR" fmla="*/ 69 w 69"/>
                    <a:gd name="txB" fmla="*/ 143 h 143"/>
                  </a:gdLst>
                  <a:ahLst/>
                  <a:cxnLst>
                    <a:cxn ang="0">
                      <a:pos x="0" y="0"/>
                    </a:cxn>
                    <a:cxn ang="0">
                      <a:pos x="23" y="72"/>
                    </a:cxn>
                    <a:cxn ang="0">
                      <a:pos x="69" y="143"/>
                    </a:cxn>
                  </a:cxnLst>
                  <a:rect l="txL" t="txT" r="txR" b="txB"/>
                  <a:pathLst>
                    <a:path w="69" h="143">
                      <a:moveTo>
                        <a:pt x="0" y="0"/>
                      </a:moveTo>
                      <a:lnTo>
                        <a:pt x="23" y="72"/>
                      </a:lnTo>
                      <a:lnTo>
                        <a:pt x="69" y="14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61" name="Line 396"/>
                <p:cNvSpPr/>
                <p:nvPr/>
              </p:nvSpPr>
              <p:spPr>
                <a:xfrm flipH="1">
                  <a:off x="3257" y="1154"/>
                  <a:ext cx="80" cy="1"/>
                </a:xfrm>
                <a:prstGeom prst="line">
                  <a:avLst/>
                </a:prstGeom>
                <a:ln w="17463" cap="flat" cmpd="sng">
                  <a:solidFill>
                    <a:srgbClr val="000000"/>
                  </a:solidFill>
                  <a:prstDash val="solid"/>
                  <a:headEnd type="none" w="med" len="med"/>
                  <a:tailEnd type="none" w="med" len="med"/>
                </a:ln>
              </p:spPr>
            </p:sp>
            <p:sp>
              <p:nvSpPr>
                <p:cNvPr id="109662" name="Line 397"/>
                <p:cNvSpPr/>
                <p:nvPr/>
              </p:nvSpPr>
              <p:spPr>
                <a:xfrm flipV="1">
                  <a:off x="3348" y="1154"/>
                  <a:ext cx="1" cy="152"/>
                </a:xfrm>
                <a:prstGeom prst="line">
                  <a:avLst/>
                </a:prstGeom>
                <a:ln w="17463" cap="flat" cmpd="sng">
                  <a:solidFill>
                    <a:srgbClr val="000000"/>
                  </a:solidFill>
                  <a:prstDash val="solid"/>
                  <a:headEnd type="none" w="med" len="med"/>
                  <a:tailEnd type="none" w="med" len="med"/>
                </a:ln>
              </p:spPr>
            </p:sp>
            <p:sp>
              <p:nvSpPr>
                <p:cNvPr id="109663" name="Freeform 398"/>
                <p:cNvSpPr/>
                <p:nvPr/>
              </p:nvSpPr>
              <p:spPr>
                <a:xfrm>
                  <a:off x="3348" y="1163"/>
                  <a:ext cx="81" cy="143"/>
                </a:xfrm>
                <a:custGeom>
                  <a:avLst/>
                  <a:gdLst>
                    <a:gd name="txL" fmla="*/ 0 w 81"/>
                    <a:gd name="txT" fmla="*/ 0 h 143"/>
                    <a:gd name="txR" fmla="*/ 81 w 81"/>
                    <a:gd name="txB" fmla="*/ 143 h 143"/>
                  </a:gdLst>
                  <a:ahLst/>
                  <a:cxnLst>
                    <a:cxn ang="0">
                      <a:pos x="0" y="143"/>
                    </a:cxn>
                    <a:cxn ang="0">
                      <a:pos x="23" y="63"/>
                    </a:cxn>
                    <a:cxn ang="0">
                      <a:pos x="81" y="0"/>
                    </a:cxn>
                  </a:cxnLst>
                  <a:rect l="txL" t="txT" r="txR" b="txB"/>
                  <a:pathLst>
                    <a:path w="81" h="143">
                      <a:moveTo>
                        <a:pt x="0" y="143"/>
                      </a:moveTo>
                      <a:lnTo>
                        <a:pt x="23" y="63"/>
                      </a:lnTo>
                      <a:lnTo>
                        <a:pt x="81" y="0"/>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64" name="Line 399"/>
                <p:cNvSpPr/>
                <p:nvPr/>
              </p:nvSpPr>
              <p:spPr>
                <a:xfrm flipH="1">
                  <a:off x="3429" y="1154"/>
                  <a:ext cx="80" cy="1"/>
                </a:xfrm>
                <a:prstGeom prst="line">
                  <a:avLst/>
                </a:prstGeom>
                <a:ln w="17463" cap="flat" cmpd="sng">
                  <a:solidFill>
                    <a:srgbClr val="000000"/>
                  </a:solidFill>
                  <a:prstDash val="solid"/>
                  <a:headEnd type="none" w="med" len="med"/>
                  <a:tailEnd type="none" w="med" len="med"/>
                </a:ln>
              </p:spPr>
            </p:sp>
            <p:sp>
              <p:nvSpPr>
                <p:cNvPr id="109665" name="Line 400"/>
                <p:cNvSpPr/>
                <p:nvPr/>
              </p:nvSpPr>
              <p:spPr>
                <a:xfrm flipV="1">
                  <a:off x="3670" y="1154"/>
                  <a:ext cx="1" cy="152"/>
                </a:xfrm>
                <a:prstGeom prst="line">
                  <a:avLst/>
                </a:prstGeom>
                <a:ln w="17463" cap="flat" cmpd="sng">
                  <a:solidFill>
                    <a:srgbClr val="000000"/>
                  </a:solidFill>
                  <a:prstDash val="solid"/>
                  <a:headEnd type="none" w="med" len="med"/>
                  <a:tailEnd type="none" w="med" len="med"/>
                </a:ln>
              </p:spPr>
            </p:sp>
            <p:sp>
              <p:nvSpPr>
                <p:cNvPr id="109666" name="Freeform 401"/>
                <p:cNvSpPr/>
                <p:nvPr/>
              </p:nvSpPr>
              <p:spPr>
                <a:xfrm>
                  <a:off x="3681" y="1163"/>
                  <a:ext cx="69" cy="143"/>
                </a:xfrm>
                <a:custGeom>
                  <a:avLst/>
                  <a:gdLst>
                    <a:gd name="txL" fmla="*/ 0 w 69"/>
                    <a:gd name="txT" fmla="*/ 0 h 143"/>
                    <a:gd name="txR" fmla="*/ 69 w 69"/>
                    <a:gd name="txB" fmla="*/ 143 h 143"/>
                  </a:gdLst>
                  <a:ahLst/>
                  <a:cxnLst>
                    <a:cxn ang="0">
                      <a:pos x="0" y="143"/>
                    </a:cxn>
                    <a:cxn ang="0">
                      <a:pos x="23" y="63"/>
                    </a:cxn>
                    <a:cxn ang="0">
                      <a:pos x="69" y="0"/>
                    </a:cxn>
                  </a:cxnLst>
                  <a:rect l="txL" t="txT" r="txR" b="txB"/>
                  <a:pathLst>
                    <a:path w="69" h="143">
                      <a:moveTo>
                        <a:pt x="0" y="143"/>
                      </a:moveTo>
                      <a:lnTo>
                        <a:pt x="23" y="63"/>
                      </a:lnTo>
                      <a:lnTo>
                        <a:pt x="69" y="0"/>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67" name="Line 402"/>
                <p:cNvSpPr/>
                <p:nvPr/>
              </p:nvSpPr>
              <p:spPr>
                <a:xfrm flipH="1">
                  <a:off x="3589" y="1154"/>
                  <a:ext cx="81" cy="1"/>
                </a:xfrm>
                <a:prstGeom prst="line">
                  <a:avLst/>
                </a:prstGeom>
                <a:ln w="17463" cap="flat" cmpd="sng">
                  <a:solidFill>
                    <a:srgbClr val="000000"/>
                  </a:solidFill>
                  <a:prstDash val="solid"/>
                  <a:headEnd type="none" w="med" len="med"/>
                  <a:tailEnd type="none" w="med" len="med"/>
                </a:ln>
              </p:spPr>
            </p:sp>
            <p:sp>
              <p:nvSpPr>
                <p:cNvPr id="109668" name="Line 403"/>
                <p:cNvSpPr/>
                <p:nvPr/>
              </p:nvSpPr>
              <p:spPr>
                <a:xfrm>
                  <a:off x="3509" y="1011"/>
                  <a:ext cx="1" cy="143"/>
                </a:xfrm>
                <a:prstGeom prst="line">
                  <a:avLst/>
                </a:prstGeom>
                <a:ln w="17463" cap="flat" cmpd="sng">
                  <a:solidFill>
                    <a:srgbClr val="000000"/>
                  </a:solidFill>
                  <a:prstDash val="solid"/>
                  <a:headEnd type="none" w="med" len="med"/>
                  <a:tailEnd type="none" w="med" len="med"/>
                </a:ln>
              </p:spPr>
            </p:sp>
            <p:sp>
              <p:nvSpPr>
                <p:cNvPr id="109669" name="Freeform 404"/>
                <p:cNvSpPr/>
                <p:nvPr/>
              </p:nvSpPr>
              <p:spPr>
                <a:xfrm>
                  <a:off x="3509" y="1011"/>
                  <a:ext cx="69" cy="143"/>
                </a:xfrm>
                <a:custGeom>
                  <a:avLst/>
                  <a:gdLst>
                    <a:gd name="txL" fmla="*/ 0 w 69"/>
                    <a:gd name="txT" fmla="*/ 0 h 143"/>
                    <a:gd name="txR" fmla="*/ 69 w 69"/>
                    <a:gd name="txB" fmla="*/ 143 h 143"/>
                  </a:gdLst>
                  <a:ahLst/>
                  <a:cxnLst>
                    <a:cxn ang="0">
                      <a:pos x="0" y="0"/>
                    </a:cxn>
                    <a:cxn ang="0">
                      <a:pos x="23" y="72"/>
                    </a:cxn>
                    <a:cxn ang="0">
                      <a:pos x="69" y="143"/>
                    </a:cxn>
                  </a:cxnLst>
                  <a:rect l="txL" t="txT" r="txR" b="txB"/>
                  <a:pathLst>
                    <a:path w="69" h="143">
                      <a:moveTo>
                        <a:pt x="0" y="0"/>
                      </a:moveTo>
                      <a:lnTo>
                        <a:pt x="23" y="72"/>
                      </a:lnTo>
                      <a:lnTo>
                        <a:pt x="69" y="14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70" name="Line 405"/>
                <p:cNvSpPr/>
                <p:nvPr/>
              </p:nvSpPr>
              <p:spPr>
                <a:xfrm>
                  <a:off x="3830" y="1011"/>
                  <a:ext cx="1" cy="143"/>
                </a:xfrm>
                <a:prstGeom prst="line">
                  <a:avLst/>
                </a:prstGeom>
                <a:ln w="17463" cap="flat" cmpd="sng">
                  <a:solidFill>
                    <a:srgbClr val="000000"/>
                  </a:solidFill>
                  <a:prstDash val="solid"/>
                  <a:headEnd type="none" w="med" len="med"/>
                  <a:tailEnd type="none" w="med" len="med"/>
                </a:ln>
              </p:spPr>
            </p:sp>
            <p:sp>
              <p:nvSpPr>
                <p:cNvPr id="109671" name="Freeform 406"/>
                <p:cNvSpPr/>
                <p:nvPr/>
              </p:nvSpPr>
              <p:spPr>
                <a:xfrm>
                  <a:off x="3842" y="1011"/>
                  <a:ext cx="68" cy="143"/>
                </a:xfrm>
                <a:custGeom>
                  <a:avLst/>
                  <a:gdLst>
                    <a:gd name="txL" fmla="*/ 0 w 68"/>
                    <a:gd name="txT" fmla="*/ 0 h 143"/>
                    <a:gd name="txR" fmla="*/ 68 w 68"/>
                    <a:gd name="txB" fmla="*/ 143 h 143"/>
                  </a:gdLst>
                  <a:ahLst/>
                  <a:cxnLst>
                    <a:cxn ang="0">
                      <a:pos x="0" y="0"/>
                    </a:cxn>
                    <a:cxn ang="0">
                      <a:pos x="23" y="72"/>
                    </a:cxn>
                    <a:cxn ang="0">
                      <a:pos x="68" y="143"/>
                    </a:cxn>
                  </a:cxnLst>
                  <a:rect l="txL" t="txT" r="txR" b="txB"/>
                  <a:pathLst>
                    <a:path w="68" h="143">
                      <a:moveTo>
                        <a:pt x="0" y="0"/>
                      </a:moveTo>
                      <a:lnTo>
                        <a:pt x="23" y="72"/>
                      </a:lnTo>
                      <a:lnTo>
                        <a:pt x="68" y="14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72" name="Line 407"/>
                <p:cNvSpPr/>
                <p:nvPr/>
              </p:nvSpPr>
              <p:spPr>
                <a:xfrm>
                  <a:off x="4151" y="1011"/>
                  <a:ext cx="1" cy="143"/>
                </a:xfrm>
                <a:prstGeom prst="line">
                  <a:avLst/>
                </a:prstGeom>
                <a:ln w="17463" cap="flat" cmpd="sng">
                  <a:solidFill>
                    <a:srgbClr val="000000"/>
                  </a:solidFill>
                  <a:prstDash val="solid"/>
                  <a:headEnd type="none" w="med" len="med"/>
                  <a:tailEnd type="none" w="med" len="med"/>
                </a:ln>
              </p:spPr>
            </p:sp>
            <p:sp>
              <p:nvSpPr>
                <p:cNvPr id="109673" name="Freeform 408"/>
                <p:cNvSpPr/>
                <p:nvPr/>
              </p:nvSpPr>
              <p:spPr>
                <a:xfrm>
                  <a:off x="4163" y="1011"/>
                  <a:ext cx="69" cy="143"/>
                </a:xfrm>
                <a:custGeom>
                  <a:avLst/>
                  <a:gdLst>
                    <a:gd name="txL" fmla="*/ 0 w 69"/>
                    <a:gd name="txT" fmla="*/ 0 h 143"/>
                    <a:gd name="txR" fmla="*/ 69 w 69"/>
                    <a:gd name="txB" fmla="*/ 143 h 143"/>
                  </a:gdLst>
                  <a:ahLst/>
                  <a:cxnLst>
                    <a:cxn ang="0">
                      <a:pos x="0" y="0"/>
                    </a:cxn>
                    <a:cxn ang="0">
                      <a:pos x="23" y="72"/>
                    </a:cxn>
                    <a:cxn ang="0">
                      <a:pos x="69" y="143"/>
                    </a:cxn>
                  </a:cxnLst>
                  <a:rect l="txL" t="txT" r="txR" b="txB"/>
                  <a:pathLst>
                    <a:path w="69" h="143">
                      <a:moveTo>
                        <a:pt x="0" y="0"/>
                      </a:moveTo>
                      <a:lnTo>
                        <a:pt x="23" y="72"/>
                      </a:lnTo>
                      <a:lnTo>
                        <a:pt x="69" y="14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74" name="Line 409"/>
                <p:cNvSpPr/>
                <p:nvPr/>
              </p:nvSpPr>
              <p:spPr>
                <a:xfrm flipH="1">
                  <a:off x="3750" y="1154"/>
                  <a:ext cx="80" cy="1"/>
                </a:xfrm>
                <a:prstGeom prst="line">
                  <a:avLst/>
                </a:prstGeom>
                <a:ln w="17463" cap="flat" cmpd="sng">
                  <a:solidFill>
                    <a:srgbClr val="000000"/>
                  </a:solidFill>
                  <a:prstDash val="solid"/>
                  <a:headEnd type="none" w="med" len="med"/>
                  <a:tailEnd type="none" w="med" len="med"/>
                </a:ln>
              </p:spPr>
            </p:sp>
            <p:sp>
              <p:nvSpPr>
                <p:cNvPr id="109675" name="Line 410"/>
                <p:cNvSpPr/>
                <p:nvPr/>
              </p:nvSpPr>
              <p:spPr>
                <a:xfrm flipH="1">
                  <a:off x="3922" y="1154"/>
                  <a:ext cx="69" cy="1"/>
                </a:xfrm>
                <a:prstGeom prst="line">
                  <a:avLst/>
                </a:prstGeom>
                <a:ln w="17463" cap="flat" cmpd="sng">
                  <a:solidFill>
                    <a:srgbClr val="000000"/>
                  </a:solidFill>
                  <a:prstDash val="solid"/>
                  <a:headEnd type="none" w="med" len="med"/>
                  <a:tailEnd type="none" w="med" len="med"/>
                </a:ln>
              </p:spPr>
            </p:sp>
            <p:sp>
              <p:nvSpPr>
                <p:cNvPr id="109676" name="Line 411"/>
                <p:cNvSpPr/>
                <p:nvPr/>
              </p:nvSpPr>
              <p:spPr>
                <a:xfrm flipV="1">
                  <a:off x="3991" y="1163"/>
                  <a:ext cx="1" cy="143"/>
                </a:xfrm>
                <a:prstGeom prst="line">
                  <a:avLst/>
                </a:prstGeom>
                <a:ln w="17463" cap="flat" cmpd="sng">
                  <a:solidFill>
                    <a:srgbClr val="000000"/>
                  </a:solidFill>
                  <a:prstDash val="solid"/>
                  <a:headEnd type="none" w="med" len="med"/>
                  <a:tailEnd type="none" w="med" len="med"/>
                </a:ln>
              </p:spPr>
            </p:sp>
            <p:sp>
              <p:nvSpPr>
                <p:cNvPr id="109677" name="Freeform 412"/>
                <p:cNvSpPr/>
                <p:nvPr/>
              </p:nvSpPr>
              <p:spPr>
                <a:xfrm>
                  <a:off x="3991" y="1163"/>
                  <a:ext cx="80" cy="143"/>
                </a:xfrm>
                <a:custGeom>
                  <a:avLst/>
                  <a:gdLst>
                    <a:gd name="txL" fmla="*/ 0 w 80"/>
                    <a:gd name="txT" fmla="*/ 0 h 143"/>
                    <a:gd name="txR" fmla="*/ 80 w 80"/>
                    <a:gd name="txB" fmla="*/ 143 h 143"/>
                  </a:gdLst>
                  <a:ahLst/>
                  <a:cxnLst>
                    <a:cxn ang="0">
                      <a:pos x="0" y="143"/>
                    </a:cxn>
                    <a:cxn ang="0">
                      <a:pos x="34" y="63"/>
                    </a:cxn>
                    <a:cxn ang="0">
                      <a:pos x="80" y="0"/>
                    </a:cxn>
                  </a:cxnLst>
                  <a:rect l="txL" t="txT" r="txR" b="txB"/>
                  <a:pathLst>
                    <a:path w="80" h="143">
                      <a:moveTo>
                        <a:pt x="0" y="143"/>
                      </a:moveTo>
                      <a:lnTo>
                        <a:pt x="34" y="63"/>
                      </a:lnTo>
                      <a:lnTo>
                        <a:pt x="80" y="0"/>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78" name="Line 413"/>
                <p:cNvSpPr/>
                <p:nvPr/>
              </p:nvSpPr>
              <p:spPr>
                <a:xfrm flipH="1">
                  <a:off x="4082" y="1154"/>
                  <a:ext cx="69" cy="1"/>
                </a:xfrm>
                <a:prstGeom prst="line">
                  <a:avLst/>
                </a:prstGeom>
                <a:ln w="17463" cap="flat" cmpd="sng">
                  <a:solidFill>
                    <a:srgbClr val="000000"/>
                  </a:solidFill>
                  <a:prstDash val="solid"/>
                  <a:headEnd type="none" w="med" len="med"/>
                  <a:tailEnd type="none" w="med" len="med"/>
                </a:ln>
              </p:spPr>
            </p:sp>
            <p:sp>
              <p:nvSpPr>
                <p:cNvPr id="109679" name="Line 414"/>
                <p:cNvSpPr/>
                <p:nvPr/>
              </p:nvSpPr>
              <p:spPr>
                <a:xfrm>
                  <a:off x="308" y="1369"/>
                  <a:ext cx="1" cy="125"/>
                </a:xfrm>
                <a:prstGeom prst="line">
                  <a:avLst/>
                </a:prstGeom>
                <a:ln w="17463" cap="flat" cmpd="sng">
                  <a:solidFill>
                    <a:srgbClr val="000000"/>
                  </a:solidFill>
                  <a:prstDash val="solid"/>
                  <a:headEnd type="none" w="med" len="med"/>
                  <a:tailEnd type="none" w="med" len="med"/>
                </a:ln>
              </p:spPr>
            </p:sp>
            <p:sp>
              <p:nvSpPr>
                <p:cNvPr id="109680" name="Freeform 415"/>
                <p:cNvSpPr/>
                <p:nvPr/>
              </p:nvSpPr>
              <p:spPr>
                <a:xfrm>
                  <a:off x="320" y="1369"/>
                  <a:ext cx="69" cy="125"/>
                </a:xfrm>
                <a:custGeom>
                  <a:avLst/>
                  <a:gdLst>
                    <a:gd name="txL" fmla="*/ 0 w 69"/>
                    <a:gd name="txT" fmla="*/ 0 h 125"/>
                    <a:gd name="txR" fmla="*/ 69 w 69"/>
                    <a:gd name="txB" fmla="*/ 125 h 125"/>
                  </a:gdLst>
                  <a:ahLst/>
                  <a:cxnLst>
                    <a:cxn ang="0">
                      <a:pos x="0" y="0"/>
                    </a:cxn>
                    <a:cxn ang="0">
                      <a:pos x="23" y="72"/>
                    </a:cxn>
                    <a:cxn ang="0">
                      <a:pos x="69" y="125"/>
                    </a:cxn>
                  </a:cxnLst>
                  <a:rect l="txL" t="txT" r="txR" b="txB"/>
                  <a:pathLst>
                    <a:path w="69" h="125">
                      <a:moveTo>
                        <a:pt x="0" y="0"/>
                      </a:moveTo>
                      <a:lnTo>
                        <a:pt x="23" y="72"/>
                      </a:lnTo>
                      <a:lnTo>
                        <a:pt x="69"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81" name="Line 416"/>
                <p:cNvSpPr/>
                <p:nvPr/>
              </p:nvSpPr>
              <p:spPr>
                <a:xfrm>
                  <a:off x="469" y="1369"/>
                  <a:ext cx="1" cy="125"/>
                </a:xfrm>
                <a:prstGeom prst="line">
                  <a:avLst/>
                </a:prstGeom>
                <a:ln w="17463" cap="flat" cmpd="sng">
                  <a:solidFill>
                    <a:srgbClr val="000000"/>
                  </a:solidFill>
                  <a:prstDash val="solid"/>
                  <a:headEnd type="none" w="med" len="med"/>
                  <a:tailEnd type="none" w="med" len="med"/>
                </a:ln>
              </p:spPr>
            </p:sp>
            <p:sp>
              <p:nvSpPr>
                <p:cNvPr id="109682" name="Freeform 417"/>
                <p:cNvSpPr/>
                <p:nvPr/>
              </p:nvSpPr>
              <p:spPr>
                <a:xfrm>
                  <a:off x="469" y="1369"/>
                  <a:ext cx="80" cy="125"/>
                </a:xfrm>
                <a:custGeom>
                  <a:avLst/>
                  <a:gdLst>
                    <a:gd name="txL" fmla="*/ 0 w 80"/>
                    <a:gd name="txT" fmla="*/ 0 h 125"/>
                    <a:gd name="txR" fmla="*/ 80 w 80"/>
                    <a:gd name="txB" fmla="*/ 125 h 125"/>
                  </a:gdLst>
                  <a:ahLst/>
                  <a:cxnLst>
                    <a:cxn ang="0">
                      <a:pos x="0" y="0"/>
                    </a:cxn>
                    <a:cxn ang="0">
                      <a:pos x="34" y="63"/>
                    </a:cxn>
                    <a:cxn ang="0">
                      <a:pos x="80" y="125"/>
                    </a:cxn>
                  </a:cxnLst>
                  <a:rect l="txL" t="txT" r="txR" b="txB"/>
                  <a:pathLst>
                    <a:path w="80" h="125">
                      <a:moveTo>
                        <a:pt x="0" y="0"/>
                      </a:moveTo>
                      <a:lnTo>
                        <a:pt x="34" y="63"/>
                      </a:lnTo>
                      <a:lnTo>
                        <a:pt x="80"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83" name="Line 418"/>
                <p:cNvSpPr/>
                <p:nvPr/>
              </p:nvSpPr>
              <p:spPr>
                <a:xfrm flipH="1">
                  <a:off x="194" y="1494"/>
                  <a:ext cx="114" cy="1"/>
                </a:xfrm>
                <a:prstGeom prst="line">
                  <a:avLst/>
                </a:prstGeom>
                <a:ln w="17463" cap="flat" cmpd="sng">
                  <a:solidFill>
                    <a:srgbClr val="000000"/>
                  </a:solidFill>
                  <a:prstDash val="solid"/>
                  <a:headEnd type="none" w="med" len="med"/>
                  <a:tailEnd type="none" w="med" len="med"/>
                </a:ln>
              </p:spPr>
            </p:sp>
            <p:sp>
              <p:nvSpPr>
                <p:cNvPr id="109684" name="Line 419"/>
                <p:cNvSpPr/>
                <p:nvPr/>
              </p:nvSpPr>
              <p:spPr>
                <a:xfrm flipH="1">
                  <a:off x="389" y="1494"/>
                  <a:ext cx="80" cy="1"/>
                </a:xfrm>
                <a:prstGeom prst="line">
                  <a:avLst/>
                </a:prstGeom>
                <a:ln w="17463" cap="flat" cmpd="sng">
                  <a:solidFill>
                    <a:srgbClr val="000000"/>
                  </a:solidFill>
                  <a:prstDash val="solid"/>
                  <a:headEnd type="none" w="med" len="med"/>
                  <a:tailEnd type="none" w="med" len="med"/>
                </a:ln>
              </p:spPr>
            </p:sp>
            <p:sp>
              <p:nvSpPr>
                <p:cNvPr id="109685" name="Line 420"/>
                <p:cNvSpPr/>
                <p:nvPr/>
              </p:nvSpPr>
              <p:spPr>
                <a:xfrm>
                  <a:off x="630" y="1369"/>
                  <a:ext cx="1" cy="125"/>
                </a:xfrm>
                <a:prstGeom prst="line">
                  <a:avLst/>
                </a:prstGeom>
                <a:ln w="17463" cap="flat" cmpd="sng">
                  <a:solidFill>
                    <a:srgbClr val="000000"/>
                  </a:solidFill>
                  <a:prstDash val="solid"/>
                  <a:headEnd type="none" w="med" len="med"/>
                  <a:tailEnd type="none" w="med" len="med"/>
                </a:ln>
              </p:spPr>
            </p:sp>
            <p:sp>
              <p:nvSpPr>
                <p:cNvPr id="109686" name="Freeform 421"/>
                <p:cNvSpPr/>
                <p:nvPr/>
              </p:nvSpPr>
              <p:spPr>
                <a:xfrm>
                  <a:off x="641" y="1369"/>
                  <a:ext cx="69" cy="125"/>
                </a:xfrm>
                <a:custGeom>
                  <a:avLst/>
                  <a:gdLst>
                    <a:gd name="txL" fmla="*/ 0 w 69"/>
                    <a:gd name="txT" fmla="*/ 0 h 125"/>
                    <a:gd name="txR" fmla="*/ 69 w 69"/>
                    <a:gd name="txB" fmla="*/ 125 h 125"/>
                  </a:gdLst>
                  <a:ahLst/>
                  <a:cxnLst>
                    <a:cxn ang="0">
                      <a:pos x="0" y="0"/>
                    </a:cxn>
                    <a:cxn ang="0">
                      <a:pos x="23" y="63"/>
                    </a:cxn>
                    <a:cxn ang="0">
                      <a:pos x="69" y="125"/>
                    </a:cxn>
                  </a:cxnLst>
                  <a:rect l="txL" t="txT" r="txR" b="txB"/>
                  <a:pathLst>
                    <a:path w="69" h="125">
                      <a:moveTo>
                        <a:pt x="0" y="0"/>
                      </a:moveTo>
                      <a:lnTo>
                        <a:pt x="23" y="63"/>
                      </a:lnTo>
                      <a:lnTo>
                        <a:pt x="69"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87" name="Line 422"/>
                <p:cNvSpPr/>
                <p:nvPr/>
              </p:nvSpPr>
              <p:spPr>
                <a:xfrm flipH="1">
                  <a:off x="549" y="1494"/>
                  <a:ext cx="81" cy="1"/>
                </a:xfrm>
                <a:prstGeom prst="line">
                  <a:avLst/>
                </a:prstGeom>
                <a:ln w="17463" cap="flat" cmpd="sng">
                  <a:solidFill>
                    <a:srgbClr val="000000"/>
                  </a:solidFill>
                  <a:prstDash val="solid"/>
                  <a:headEnd type="none" w="med" len="med"/>
                  <a:tailEnd type="none" w="med" len="med"/>
                </a:ln>
              </p:spPr>
            </p:sp>
            <p:sp>
              <p:nvSpPr>
                <p:cNvPr id="109688" name="Line 423"/>
                <p:cNvSpPr/>
                <p:nvPr/>
              </p:nvSpPr>
              <p:spPr>
                <a:xfrm flipH="1">
                  <a:off x="710" y="1494"/>
                  <a:ext cx="80" cy="1"/>
                </a:xfrm>
                <a:prstGeom prst="line">
                  <a:avLst/>
                </a:prstGeom>
                <a:ln w="17463" cap="flat" cmpd="sng">
                  <a:solidFill>
                    <a:srgbClr val="000000"/>
                  </a:solidFill>
                  <a:prstDash val="solid"/>
                  <a:headEnd type="none" w="med" len="med"/>
                  <a:tailEnd type="none" w="med" len="med"/>
                </a:ln>
              </p:spPr>
            </p:sp>
            <p:sp>
              <p:nvSpPr>
                <p:cNvPr id="109689" name="Line 424"/>
                <p:cNvSpPr/>
                <p:nvPr/>
              </p:nvSpPr>
              <p:spPr>
                <a:xfrm>
                  <a:off x="802" y="1369"/>
                  <a:ext cx="1" cy="125"/>
                </a:xfrm>
                <a:prstGeom prst="line">
                  <a:avLst/>
                </a:prstGeom>
                <a:ln w="17463" cap="flat" cmpd="sng">
                  <a:solidFill>
                    <a:srgbClr val="000000"/>
                  </a:solidFill>
                  <a:prstDash val="solid"/>
                  <a:headEnd type="none" w="med" len="med"/>
                  <a:tailEnd type="none" w="med" len="med"/>
                </a:ln>
              </p:spPr>
            </p:sp>
            <p:sp>
              <p:nvSpPr>
                <p:cNvPr id="109690" name="Freeform 425"/>
                <p:cNvSpPr/>
                <p:nvPr/>
              </p:nvSpPr>
              <p:spPr>
                <a:xfrm>
                  <a:off x="802" y="1369"/>
                  <a:ext cx="69" cy="125"/>
                </a:xfrm>
                <a:custGeom>
                  <a:avLst/>
                  <a:gdLst>
                    <a:gd name="txL" fmla="*/ 0 w 69"/>
                    <a:gd name="txT" fmla="*/ 0 h 125"/>
                    <a:gd name="txR" fmla="*/ 69 w 69"/>
                    <a:gd name="txB" fmla="*/ 125 h 125"/>
                  </a:gdLst>
                  <a:ahLst/>
                  <a:cxnLst>
                    <a:cxn ang="0">
                      <a:pos x="0" y="0"/>
                    </a:cxn>
                    <a:cxn ang="0">
                      <a:pos x="23" y="63"/>
                    </a:cxn>
                    <a:cxn ang="0">
                      <a:pos x="69" y="125"/>
                    </a:cxn>
                  </a:cxnLst>
                  <a:rect l="txL" t="txT" r="txR" b="txB"/>
                  <a:pathLst>
                    <a:path w="69" h="125">
                      <a:moveTo>
                        <a:pt x="0" y="0"/>
                      </a:moveTo>
                      <a:lnTo>
                        <a:pt x="23" y="63"/>
                      </a:lnTo>
                      <a:lnTo>
                        <a:pt x="69"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91" name="Line 426"/>
                <p:cNvSpPr/>
                <p:nvPr/>
              </p:nvSpPr>
              <p:spPr>
                <a:xfrm flipH="1">
                  <a:off x="871" y="1494"/>
                  <a:ext cx="91" cy="1"/>
                </a:xfrm>
                <a:prstGeom prst="line">
                  <a:avLst/>
                </a:prstGeom>
                <a:ln w="17463" cap="flat" cmpd="sng">
                  <a:solidFill>
                    <a:srgbClr val="000000"/>
                  </a:solidFill>
                  <a:prstDash val="solid"/>
                  <a:headEnd type="none" w="med" len="med"/>
                  <a:tailEnd type="none" w="med" len="med"/>
                </a:ln>
              </p:spPr>
            </p:sp>
            <p:sp>
              <p:nvSpPr>
                <p:cNvPr id="109692" name="Line 427"/>
                <p:cNvSpPr/>
                <p:nvPr/>
              </p:nvSpPr>
              <p:spPr>
                <a:xfrm>
                  <a:off x="962" y="1369"/>
                  <a:ext cx="1" cy="125"/>
                </a:xfrm>
                <a:prstGeom prst="line">
                  <a:avLst/>
                </a:prstGeom>
                <a:ln w="17463" cap="flat" cmpd="sng">
                  <a:solidFill>
                    <a:srgbClr val="000000"/>
                  </a:solidFill>
                  <a:prstDash val="solid"/>
                  <a:headEnd type="none" w="med" len="med"/>
                  <a:tailEnd type="none" w="med" len="med"/>
                </a:ln>
              </p:spPr>
            </p:sp>
            <p:sp>
              <p:nvSpPr>
                <p:cNvPr id="109693" name="Freeform 428"/>
                <p:cNvSpPr/>
                <p:nvPr/>
              </p:nvSpPr>
              <p:spPr>
                <a:xfrm>
                  <a:off x="962" y="1369"/>
                  <a:ext cx="81" cy="125"/>
                </a:xfrm>
                <a:custGeom>
                  <a:avLst/>
                  <a:gdLst>
                    <a:gd name="txL" fmla="*/ 0 w 81"/>
                    <a:gd name="txT" fmla="*/ 0 h 125"/>
                    <a:gd name="txR" fmla="*/ 81 w 81"/>
                    <a:gd name="txB" fmla="*/ 125 h 125"/>
                  </a:gdLst>
                  <a:ahLst/>
                  <a:cxnLst>
                    <a:cxn ang="0">
                      <a:pos x="0" y="0"/>
                    </a:cxn>
                    <a:cxn ang="0">
                      <a:pos x="35" y="63"/>
                    </a:cxn>
                    <a:cxn ang="0">
                      <a:pos x="81" y="125"/>
                    </a:cxn>
                  </a:cxnLst>
                  <a:rect l="txL" t="txT" r="txR" b="txB"/>
                  <a:pathLst>
                    <a:path w="81" h="125">
                      <a:moveTo>
                        <a:pt x="0" y="0"/>
                      </a:moveTo>
                      <a:lnTo>
                        <a:pt x="35" y="63"/>
                      </a:lnTo>
                      <a:lnTo>
                        <a:pt x="81"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94" name="Line 429"/>
                <p:cNvSpPr/>
                <p:nvPr/>
              </p:nvSpPr>
              <p:spPr>
                <a:xfrm flipH="1">
                  <a:off x="1043" y="1494"/>
                  <a:ext cx="80" cy="1"/>
                </a:xfrm>
                <a:prstGeom prst="line">
                  <a:avLst/>
                </a:prstGeom>
                <a:ln w="17463" cap="flat" cmpd="sng">
                  <a:solidFill>
                    <a:srgbClr val="000000"/>
                  </a:solidFill>
                  <a:prstDash val="solid"/>
                  <a:headEnd type="none" w="med" len="med"/>
                  <a:tailEnd type="none" w="med" len="med"/>
                </a:ln>
              </p:spPr>
            </p:sp>
            <p:sp>
              <p:nvSpPr>
                <p:cNvPr id="109695" name="Line 430"/>
                <p:cNvSpPr/>
                <p:nvPr/>
              </p:nvSpPr>
              <p:spPr>
                <a:xfrm>
                  <a:off x="1123" y="1369"/>
                  <a:ext cx="1" cy="125"/>
                </a:xfrm>
                <a:prstGeom prst="line">
                  <a:avLst/>
                </a:prstGeom>
                <a:ln w="17463" cap="flat" cmpd="sng">
                  <a:solidFill>
                    <a:srgbClr val="000000"/>
                  </a:solidFill>
                  <a:prstDash val="solid"/>
                  <a:headEnd type="none" w="med" len="med"/>
                  <a:tailEnd type="none" w="med" len="med"/>
                </a:ln>
              </p:spPr>
            </p:sp>
            <p:sp>
              <p:nvSpPr>
                <p:cNvPr id="109696" name="Freeform 431"/>
                <p:cNvSpPr/>
                <p:nvPr/>
              </p:nvSpPr>
              <p:spPr>
                <a:xfrm>
                  <a:off x="1123" y="1369"/>
                  <a:ext cx="69" cy="125"/>
                </a:xfrm>
                <a:custGeom>
                  <a:avLst/>
                  <a:gdLst>
                    <a:gd name="txL" fmla="*/ 0 w 69"/>
                    <a:gd name="txT" fmla="*/ 0 h 125"/>
                    <a:gd name="txR" fmla="*/ 69 w 69"/>
                    <a:gd name="txB" fmla="*/ 125 h 125"/>
                  </a:gdLst>
                  <a:ahLst/>
                  <a:cxnLst>
                    <a:cxn ang="0">
                      <a:pos x="0" y="0"/>
                    </a:cxn>
                    <a:cxn ang="0">
                      <a:pos x="23" y="72"/>
                    </a:cxn>
                    <a:cxn ang="0">
                      <a:pos x="69" y="125"/>
                    </a:cxn>
                  </a:cxnLst>
                  <a:rect l="txL" t="txT" r="txR" b="txB"/>
                  <a:pathLst>
                    <a:path w="69" h="125">
                      <a:moveTo>
                        <a:pt x="0" y="0"/>
                      </a:moveTo>
                      <a:lnTo>
                        <a:pt x="23" y="72"/>
                      </a:lnTo>
                      <a:lnTo>
                        <a:pt x="69"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697" name="Line 432"/>
                <p:cNvSpPr/>
                <p:nvPr/>
              </p:nvSpPr>
              <p:spPr>
                <a:xfrm flipH="1">
                  <a:off x="1203" y="1494"/>
                  <a:ext cx="81" cy="1"/>
                </a:xfrm>
                <a:prstGeom prst="line">
                  <a:avLst/>
                </a:prstGeom>
                <a:ln w="17463" cap="flat" cmpd="sng">
                  <a:solidFill>
                    <a:srgbClr val="000000"/>
                  </a:solidFill>
                  <a:prstDash val="solid"/>
                  <a:headEnd type="none" w="med" len="med"/>
                  <a:tailEnd type="none" w="med" len="med"/>
                </a:ln>
              </p:spPr>
            </p:sp>
            <p:sp>
              <p:nvSpPr>
                <p:cNvPr id="109698" name="Line 433"/>
                <p:cNvSpPr/>
                <p:nvPr/>
              </p:nvSpPr>
              <p:spPr>
                <a:xfrm>
                  <a:off x="1284" y="1369"/>
                  <a:ext cx="1" cy="125"/>
                </a:xfrm>
                <a:prstGeom prst="line">
                  <a:avLst/>
                </a:prstGeom>
                <a:ln w="17463" cap="flat" cmpd="sng">
                  <a:solidFill>
                    <a:srgbClr val="000000"/>
                  </a:solidFill>
                  <a:prstDash val="solid"/>
                  <a:headEnd type="none" w="med" len="med"/>
                  <a:tailEnd type="none" w="med" len="med"/>
                </a:ln>
              </p:spPr>
            </p:sp>
            <p:sp>
              <p:nvSpPr>
                <p:cNvPr id="109699" name="Freeform 434"/>
                <p:cNvSpPr/>
                <p:nvPr/>
              </p:nvSpPr>
              <p:spPr>
                <a:xfrm>
                  <a:off x="1284" y="1369"/>
                  <a:ext cx="80" cy="125"/>
                </a:xfrm>
                <a:custGeom>
                  <a:avLst/>
                  <a:gdLst>
                    <a:gd name="txL" fmla="*/ 0 w 80"/>
                    <a:gd name="txT" fmla="*/ 0 h 125"/>
                    <a:gd name="txR" fmla="*/ 80 w 80"/>
                    <a:gd name="txB" fmla="*/ 125 h 125"/>
                  </a:gdLst>
                  <a:ahLst/>
                  <a:cxnLst>
                    <a:cxn ang="0">
                      <a:pos x="0" y="0"/>
                    </a:cxn>
                    <a:cxn ang="0">
                      <a:pos x="34" y="72"/>
                    </a:cxn>
                    <a:cxn ang="0">
                      <a:pos x="80" y="125"/>
                    </a:cxn>
                  </a:cxnLst>
                  <a:rect l="txL" t="txT" r="txR" b="txB"/>
                  <a:pathLst>
                    <a:path w="80" h="125">
                      <a:moveTo>
                        <a:pt x="0" y="0"/>
                      </a:moveTo>
                      <a:lnTo>
                        <a:pt x="34" y="72"/>
                      </a:lnTo>
                      <a:lnTo>
                        <a:pt x="80"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700" name="Line 435"/>
                <p:cNvSpPr/>
                <p:nvPr/>
              </p:nvSpPr>
              <p:spPr>
                <a:xfrm flipH="1">
                  <a:off x="1364" y="1494"/>
                  <a:ext cx="80" cy="1"/>
                </a:xfrm>
                <a:prstGeom prst="line">
                  <a:avLst/>
                </a:prstGeom>
                <a:ln w="17463" cap="flat" cmpd="sng">
                  <a:solidFill>
                    <a:srgbClr val="000000"/>
                  </a:solidFill>
                  <a:prstDash val="solid"/>
                  <a:headEnd type="none" w="med" len="med"/>
                  <a:tailEnd type="none" w="med" len="med"/>
                </a:ln>
              </p:spPr>
            </p:sp>
            <p:sp>
              <p:nvSpPr>
                <p:cNvPr id="109701" name="Line 436"/>
                <p:cNvSpPr/>
                <p:nvPr/>
              </p:nvSpPr>
              <p:spPr>
                <a:xfrm>
                  <a:off x="1444" y="1369"/>
                  <a:ext cx="1" cy="125"/>
                </a:xfrm>
                <a:prstGeom prst="line">
                  <a:avLst/>
                </a:prstGeom>
                <a:ln w="17463" cap="flat" cmpd="sng">
                  <a:solidFill>
                    <a:srgbClr val="000000"/>
                  </a:solidFill>
                  <a:prstDash val="solid"/>
                  <a:headEnd type="none" w="med" len="med"/>
                  <a:tailEnd type="none" w="med" len="med"/>
                </a:ln>
              </p:spPr>
            </p:sp>
            <p:sp>
              <p:nvSpPr>
                <p:cNvPr id="109702" name="Freeform 437"/>
                <p:cNvSpPr/>
                <p:nvPr/>
              </p:nvSpPr>
              <p:spPr>
                <a:xfrm>
                  <a:off x="1444" y="1369"/>
                  <a:ext cx="80" cy="125"/>
                </a:xfrm>
                <a:custGeom>
                  <a:avLst/>
                  <a:gdLst>
                    <a:gd name="txL" fmla="*/ 0 w 80"/>
                    <a:gd name="txT" fmla="*/ 0 h 125"/>
                    <a:gd name="txR" fmla="*/ 80 w 80"/>
                    <a:gd name="txB" fmla="*/ 125 h 125"/>
                  </a:gdLst>
                  <a:ahLst/>
                  <a:cxnLst>
                    <a:cxn ang="0">
                      <a:pos x="0" y="0"/>
                    </a:cxn>
                    <a:cxn ang="0">
                      <a:pos x="35" y="72"/>
                    </a:cxn>
                    <a:cxn ang="0">
                      <a:pos x="80" y="125"/>
                    </a:cxn>
                  </a:cxnLst>
                  <a:rect l="txL" t="txT" r="txR" b="txB"/>
                  <a:pathLst>
                    <a:path w="80" h="125">
                      <a:moveTo>
                        <a:pt x="0" y="0"/>
                      </a:moveTo>
                      <a:lnTo>
                        <a:pt x="35" y="72"/>
                      </a:lnTo>
                      <a:lnTo>
                        <a:pt x="80"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703" name="Line 438"/>
                <p:cNvSpPr/>
                <p:nvPr/>
              </p:nvSpPr>
              <p:spPr>
                <a:xfrm flipH="1">
                  <a:off x="1524" y="1494"/>
                  <a:ext cx="92" cy="1"/>
                </a:xfrm>
                <a:prstGeom prst="line">
                  <a:avLst/>
                </a:prstGeom>
                <a:ln w="17463" cap="flat" cmpd="sng">
                  <a:solidFill>
                    <a:srgbClr val="000000"/>
                  </a:solidFill>
                  <a:prstDash val="solid"/>
                  <a:headEnd type="none" w="med" len="med"/>
                  <a:tailEnd type="none" w="med" len="med"/>
                </a:ln>
              </p:spPr>
            </p:sp>
            <p:sp>
              <p:nvSpPr>
                <p:cNvPr id="109704" name="Line 439"/>
                <p:cNvSpPr/>
                <p:nvPr/>
              </p:nvSpPr>
              <p:spPr>
                <a:xfrm>
                  <a:off x="1605" y="1369"/>
                  <a:ext cx="1" cy="125"/>
                </a:xfrm>
                <a:prstGeom prst="line">
                  <a:avLst/>
                </a:prstGeom>
                <a:ln w="17463" cap="flat" cmpd="sng">
                  <a:solidFill>
                    <a:srgbClr val="000000"/>
                  </a:solidFill>
                  <a:prstDash val="solid"/>
                  <a:headEnd type="none" w="med" len="med"/>
                  <a:tailEnd type="none" w="med" len="med"/>
                </a:ln>
              </p:spPr>
            </p:sp>
            <p:sp>
              <p:nvSpPr>
                <p:cNvPr id="109705" name="Freeform 440"/>
                <p:cNvSpPr/>
                <p:nvPr/>
              </p:nvSpPr>
              <p:spPr>
                <a:xfrm>
                  <a:off x="1616" y="1369"/>
                  <a:ext cx="69" cy="125"/>
                </a:xfrm>
                <a:custGeom>
                  <a:avLst/>
                  <a:gdLst>
                    <a:gd name="txL" fmla="*/ 0 w 69"/>
                    <a:gd name="txT" fmla="*/ 0 h 125"/>
                    <a:gd name="txR" fmla="*/ 69 w 69"/>
                    <a:gd name="txB" fmla="*/ 125 h 125"/>
                  </a:gdLst>
                  <a:ahLst/>
                  <a:cxnLst>
                    <a:cxn ang="0">
                      <a:pos x="0" y="0"/>
                    </a:cxn>
                    <a:cxn ang="0">
                      <a:pos x="23" y="63"/>
                    </a:cxn>
                    <a:cxn ang="0">
                      <a:pos x="69" y="125"/>
                    </a:cxn>
                  </a:cxnLst>
                  <a:rect l="txL" t="txT" r="txR" b="txB"/>
                  <a:pathLst>
                    <a:path w="69" h="125">
                      <a:moveTo>
                        <a:pt x="0" y="0"/>
                      </a:moveTo>
                      <a:lnTo>
                        <a:pt x="23" y="63"/>
                      </a:lnTo>
                      <a:lnTo>
                        <a:pt x="69"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706" name="Line 441"/>
                <p:cNvSpPr/>
                <p:nvPr/>
              </p:nvSpPr>
              <p:spPr>
                <a:xfrm flipH="1">
                  <a:off x="1685" y="1494"/>
                  <a:ext cx="252" cy="1"/>
                </a:xfrm>
                <a:prstGeom prst="line">
                  <a:avLst/>
                </a:prstGeom>
                <a:ln w="17463" cap="flat" cmpd="sng">
                  <a:solidFill>
                    <a:srgbClr val="000000"/>
                  </a:solidFill>
                  <a:prstDash val="solid"/>
                  <a:headEnd type="none" w="med" len="med"/>
                  <a:tailEnd type="none" w="med" len="med"/>
                </a:ln>
              </p:spPr>
            </p:sp>
            <p:sp>
              <p:nvSpPr>
                <p:cNvPr id="109707" name="Line 442"/>
                <p:cNvSpPr/>
                <p:nvPr/>
              </p:nvSpPr>
              <p:spPr>
                <a:xfrm>
                  <a:off x="1937" y="1369"/>
                  <a:ext cx="1" cy="125"/>
                </a:xfrm>
                <a:prstGeom prst="line">
                  <a:avLst/>
                </a:prstGeom>
                <a:ln w="17463" cap="flat" cmpd="sng">
                  <a:solidFill>
                    <a:srgbClr val="000000"/>
                  </a:solidFill>
                  <a:prstDash val="solid"/>
                  <a:headEnd type="none" w="med" len="med"/>
                  <a:tailEnd type="none" w="med" len="med"/>
                </a:ln>
              </p:spPr>
            </p:sp>
            <p:sp>
              <p:nvSpPr>
                <p:cNvPr id="109708" name="Freeform 443"/>
                <p:cNvSpPr/>
                <p:nvPr/>
              </p:nvSpPr>
              <p:spPr>
                <a:xfrm>
                  <a:off x="1937" y="1369"/>
                  <a:ext cx="69" cy="125"/>
                </a:xfrm>
                <a:custGeom>
                  <a:avLst/>
                  <a:gdLst>
                    <a:gd name="txL" fmla="*/ 0 w 69"/>
                    <a:gd name="txT" fmla="*/ 0 h 125"/>
                    <a:gd name="txR" fmla="*/ 69 w 69"/>
                    <a:gd name="txB" fmla="*/ 125 h 125"/>
                  </a:gdLst>
                  <a:ahLst/>
                  <a:cxnLst>
                    <a:cxn ang="0">
                      <a:pos x="0" y="0"/>
                    </a:cxn>
                    <a:cxn ang="0">
                      <a:pos x="23" y="72"/>
                    </a:cxn>
                    <a:cxn ang="0">
                      <a:pos x="69" y="125"/>
                    </a:cxn>
                  </a:cxnLst>
                  <a:rect l="txL" t="txT" r="txR" b="txB"/>
                  <a:pathLst>
                    <a:path w="69" h="125">
                      <a:moveTo>
                        <a:pt x="0" y="0"/>
                      </a:moveTo>
                      <a:lnTo>
                        <a:pt x="23" y="72"/>
                      </a:lnTo>
                      <a:lnTo>
                        <a:pt x="69"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709" name="Line 444"/>
                <p:cNvSpPr/>
                <p:nvPr/>
              </p:nvSpPr>
              <p:spPr>
                <a:xfrm flipH="1">
                  <a:off x="2018" y="1494"/>
                  <a:ext cx="241" cy="1"/>
                </a:xfrm>
                <a:prstGeom prst="line">
                  <a:avLst/>
                </a:prstGeom>
                <a:ln w="17463" cap="flat" cmpd="sng">
                  <a:solidFill>
                    <a:srgbClr val="000000"/>
                  </a:solidFill>
                  <a:prstDash val="solid"/>
                  <a:headEnd type="none" w="med" len="med"/>
                  <a:tailEnd type="none" w="med" len="med"/>
                </a:ln>
              </p:spPr>
            </p:sp>
            <p:sp>
              <p:nvSpPr>
                <p:cNvPr id="109710" name="Line 445"/>
                <p:cNvSpPr/>
                <p:nvPr/>
              </p:nvSpPr>
              <p:spPr>
                <a:xfrm flipH="1">
                  <a:off x="2339" y="1494"/>
                  <a:ext cx="241" cy="1"/>
                </a:xfrm>
                <a:prstGeom prst="line">
                  <a:avLst/>
                </a:prstGeom>
                <a:ln w="17463" cap="flat" cmpd="sng">
                  <a:solidFill>
                    <a:srgbClr val="000000"/>
                  </a:solidFill>
                  <a:prstDash val="solid"/>
                  <a:headEnd type="none" w="med" len="med"/>
                  <a:tailEnd type="none" w="med" len="med"/>
                </a:ln>
              </p:spPr>
            </p:sp>
            <p:sp>
              <p:nvSpPr>
                <p:cNvPr id="109711" name="Line 446"/>
                <p:cNvSpPr/>
                <p:nvPr/>
              </p:nvSpPr>
              <p:spPr>
                <a:xfrm>
                  <a:off x="2259" y="1369"/>
                  <a:ext cx="1" cy="125"/>
                </a:xfrm>
                <a:prstGeom prst="line">
                  <a:avLst/>
                </a:prstGeom>
                <a:ln w="17463" cap="flat" cmpd="sng">
                  <a:solidFill>
                    <a:srgbClr val="000000"/>
                  </a:solidFill>
                  <a:prstDash val="solid"/>
                  <a:headEnd type="none" w="med" len="med"/>
                  <a:tailEnd type="none" w="med" len="med"/>
                </a:ln>
              </p:spPr>
            </p:sp>
            <p:sp>
              <p:nvSpPr>
                <p:cNvPr id="109712" name="Freeform 447"/>
                <p:cNvSpPr/>
                <p:nvPr/>
              </p:nvSpPr>
              <p:spPr>
                <a:xfrm>
                  <a:off x="2259" y="1369"/>
                  <a:ext cx="80" cy="125"/>
                </a:xfrm>
                <a:custGeom>
                  <a:avLst/>
                  <a:gdLst>
                    <a:gd name="txL" fmla="*/ 0 w 80"/>
                    <a:gd name="txT" fmla="*/ 0 h 125"/>
                    <a:gd name="txR" fmla="*/ 80 w 80"/>
                    <a:gd name="txB" fmla="*/ 125 h 125"/>
                  </a:gdLst>
                  <a:ahLst/>
                  <a:cxnLst>
                    <a:cxn ang="0">
                      <a:pos x="0" y="0"/>
                    </a:cxn>
                    <a:cxn ang="0">
                      <a:pos x="34" y="63"/>
                    </a:cxn>
                    <a:cxn ang="0">
                      <a:pos x="80" y="125"/>
                    </a:cxn>
                  </a:cxnLst>
                  <a:rect l="txL" t="txT" r="txR" b="txB"/>
                  <a:pathLst>
                    <a:path w="80" h="125">
                      <a:moveTo>
                        <a:pt x="0" y="0"/>
                      </a:moveTo>
                      <a:lnTo>
                        <a:pt x="34" y="63"/>
                      </a:lnTo>
                      <a:lnTo>
                        <a:pt x="80"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713" name="Line 448"/>
                <p:cNvSpPr/>
                <p:nvPr/>
              </p:nvSpPr>
              <p:spPr>
                <a:xfrm>
                  <a:off x="2580" y="1369"/>
                  <a:ext cx="1" cy="125"/>
                </a:xfrm>
                <a:prstGeom prst="line">
                  <a:avLst/>
                </a:prstGeom>
                <a:ln w="17463" cap="flat" cmpd="sng">
                  <a:solidFill>
                    <a:srgbClr val="000000"/>
                  </a:solidFill>
                  <a:prstDash val="solid"/>
                  <a:headEnd type="none" w="med" len="med"/>
                  <a:tailEnd type="none" w="med" len="med"/>
                </a:ln>
              </p:spPr>
            </p:sp>
            <p:sp>
              <p:nvSpPr>
                <p:cNvPr id="109714" name="Freeform 449"/>
                <p:cNvSpPr/>
                <p:nvPr/>
              </p:nvSpPr>
              <p:spPr>
                <a:xfrm>
                  <a:off x="2591" y="1369"/>
                  <a:ext cx="69" cy="125"/>
                </a:xfrm>
                <a:custGeom>
                  <a:avLst/>
                  <a:gdLst>
                    <a:gd name="txL" fmla="*/ 0 w 69"/>
                    <a:gd name="txT" fmla="*/ 0 h 125"/>
                    <a:gd name="txR" fmla="*/ 69 w 69"/>
                    <a:gd name="txB" fmla="*/ 125 h 125"/>
                  </a:gdLst>
                  <a:ahLst/>
                  <a:cxnLst>
                    <a:cxn ang="0">
                      <a:pos x="0" y="0"/>
                    </a:cxn>
                    <a:cxn ang="0">
                      <a:pos x="23" y="63"/>
                    </a:cxn>
                    <a:cxn ang="0">
                      <a:pos x="69" y="125"/>
                    </a:cxn>
                  </a:cxnLst>
                  <a:rect l="txL" t="txT" r="txR" b="txB"/>
                  <a:pathLst>
                    <a:path w="69" h="125">
                      <a:moveTo>
                        <a:pt x="0" y="0"/>
                      </a:moveTo>
                      <a:lnTo>
                        <a:pt x="23" y="63"/>
                      </a:lnTo>
                      <a:lnTo>
                        <a:pt x="69"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715" name="Line 450"/>
                <p:cNvSpPr/>
                <p:nvPr/>
              </p:nvSpPr>
              <p:spPr>
                <a:xfrm flipH="1">
                  <a:off x="2672" y="1494"/>
                  <a:ext cx="183" cy="1"/>
                </a:xfrm>
                <a:prstGeom prst="line">
                  <a:avLst/>
                </a:prstGeom>
                <a:ln w="17463" cap="flat" cmpd="sng">
                  <a:solidFill>
                    <a:srgbClr val="000000"/>
                  </a:solidFill>
                  <a:prstDash val="solid"/>
                  <a:headEnd type="none" w="med" len="med"/>
                  <a:tailEnd type="none" w="med" len="med"/>
                </a:ln>
              </p:spPr>
            </p:sp>
            <p:sp>
              <p:nvSpPr>
                <p:cNvPr id="109716" name="Line 451"/>
                <p:cNvSpPr/>
                <p:nvPr/>
              </p:nvSpPr>
              <p:spPr>
                <a:xfrm>
                  <a:off x="2855" y="1369"/>
                  <a:ext cx="1" cy="125"/>
                </a:xfrm>
                <a:prstGeom prst="line">
                  <a:avLst/>
                </a:prstGeom>
                <a:ln w="17463" cap="flat" cmpd="sng">
                  <a:solidFill>
                    <a:srgbClr val="000000"/>
                  </a:solidFill>
                  <a:prstDash val="solid"/>
                  <a:headEnd type="none" w="med" len="med"/>
                  <a:tailEnd type="none" w="med" len="med"/>
                </a:ln>
              </p:spPr>
            </p:sp>
            <p:sp>
              <p:nvSpPr>
                <p:cNvPr id="109717" name="Freeform 452"/>
                <p:cNvSpPr/>
                <p:nvPr/>
              </p:nvSpPr>
              <p:spPr>
                <a:xfrm>
                  <a:off x="2855" y="1369"/>
                  <a:ext cx="80" cy="125"/>
                </a:xfrm>
                <a:custGeom>
                  <a:avLst/>
                  <a:gdLst>
                    <a:gd name="txL" fmla="*/ 0 w 80"/>
                    <a:gd name="txT" fmla="*/ 0 h 125"/>
                    <a:gd name="txR" fmla="*/ 80 w 80"/>
                    <a:gd name="txB" fmla="*/ 125 h 125"/>
                  </a:gdLst>
                  <a:ahLst/>
                  <a:cxnLst>
                    <a:cxn ang="0">
                      <a:pos x="0" y="0"/>
                    </a:cxn>
                    <a:cxn ang="0">
                      <a:pos x="34" y="63"/>
                    </a:cxn>
                    <a:cxn ang="0">
                      <a:pos x="80" y="125"/>
                    </a:cxn>
                  </a:cxnLst>
                  <a:rect l="txL" t="txT" r="txR" b="txB"/>
                  <a:pathLst>
                    <a:path w="80" h="125">
                      <a:moveTo>
                        <a:pt x="0" y="0"/>
                      </a:moveTo>
                      <a:lnTo>
                        <a:pt x="34" y="63"/>
                      </a:lnTo>
                      <a:lnTo>
                        <a:pt x="80"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718" name="Line 453"/>
                <p:cNvSpPr/>
                <p:nvPr/>
              </p:nvSpPr>
              <p:spPr>
                <a:xfrm flipH="1">
                  <a:off x="2935" y="1494"/>
                  <a:ext cx="81" cy="1"/>
                </a:xfrm>
                <a:prstGeom prst="line">
                  <a:avLst/>
                </a:prstGeom>
                <a:ln w="17463" cap="flat" cmpd="sng">
                  <a:solidFill>
                    <a:srgbClr val="000000"/>
                  </a:solidFill>
                  <a:prstDash val="solid"/>
                  <a:headEnd type="none" w="med" len="med"/>
                  <a:tailEnd type="none" w="med" len="med"/>
                </a:ln>
              </p:spPr>
            </p:sp>
            <p:sp>
              <p:nvSpPr>
                <p:cNvPr id="109719" name="Line 454"/>
                <p:cNvSpPr/>
                <p:nvPr/>
              </p:nvSpPr>
              <p:spPr>
                <a:xfrm>
                  <a:off x="3016" y="1369"/>
                  <a:ext cx="1" cy="125"/>
                </a:xfrm>
                <a:prstGeom prst="line">
                  <a:avLst/>
                </a:prstGeom>
                <a:ln w="17463" cap="flat" cmpd="sng">
                  <a:solidFill>
                    <a:srgbClr val="000000"/>
                  </a:solidFill>
                  <a:prstDash val="solid"/>
                  <a:headEnd type="none" w="med" len="med"/>
                  <a:tailEnd type="none" w="med" len="med"/>
                </a:ln>
              </p:spPr>
            </p:sp>
            <p:sp>
              <p:nvSpPr>
                <p:cNvPr id="109720" name="Freeform 455"/>
                <p:cNvSpPr/>
                <p:nvPr/>
              </p:nvSpPr>
              <p:spPr>
                <a:xfrm>
                  <a:off x="3016" y="1369"/>
                  <a:ext cx="80" cy="125"/>
                </a:xfrm>
                <a:custGeom>
                  <a:avLst/>
                  <a:gdLst>
                    <a:gd name="txL" fmla="*/ 0 w 80"/>
                    <a:gd name="txT" fmla="*/ 0 h 125"/>
                    <a:gd name="txR" fmla="*/ 80 w 80"/>
                    <a:gd name="txB" fmla="*/ 125 h 125"/>
                  </a:gdLst>
                  <a:ahLst/>
                  <a:cxnLst>
                    <a:cxn ang="0">
                      <a:pos x="0" y="0"/>
                    </a:cxn>
                    <a:cxn ang="0">
                      <a:pos x="34" y="63"/>
                    </a:cxn>
                    <a:cxn ang="0">
                      <a:pos x="80" y="125"/>
                    </a:cxn>
                  </a:cxnLst>
                  <a:rect l="txL" t="txT" r="txR" b="txB"/>
                  <a:pathLst>
                    <a:path w="80" h="125">
                      <a:moveTo>
                        <a:pt x="0" y="0"/>
                      </a:moveTo>
                      <a:lnTo>
                        <a:pt x="34" y="63"/>
                      </a:lnTo>
                      <a:lnTo>
                        <a:pt x="80"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721" name="Line 456"/>
                <p:cNvSpPr/>
                <p:nvPr/>
              </p:nvSpPr>
              <p:spPr>
                <a:xfrm flipH="1">
                  <a:off x="3096" y="1494"/>
                  <a:ext cx="92" cy="1"/>
                </a:xfrm>
                <a:prstGeom prst="line">
                  <a:avLst/>
                </a:prstGeom>
                <a:ln w="17463" cap="flat" cmpd="sng">
                  <a:solidFill>
                    <a:srgbClr val="000000"/>
                  </a:solidFill>
                  <a:prstDash val="solid"/>
                  <a:headEnd type="none" w="med" len="med"/>
                  <a:tailEnd type="none" w="med" len="med"/>
                </a:ln>
              </p:spPr>
            </p:sp>
            <p:sp>
              <p:nvSpPr>
                <p:cNvPr id="109722" name="Line 457"/>
                <p:cNvSpPr/>
                <p:nvPr/>
              </p:nvSpPr>
              <p:spPr>
                <a:xfrm>
                  <a:off x="3176" y="1369"/>
                  <a:ext cx="1" cy="125"/>
                </a:xfrm>
                <a:prstGeom prst="line">
                  <a:avLst/>
                </a:prstGeom>
                <a:ln w="17463" cap="flat" cmpd="sng">
                  <a:solidFill>
                    <a:srgbClr val="000000"/>
                  </a:solidFill>
                  <a:prstDash val="solid"/>
                  <a:headEnd type="none" w="med" len="med"/>
                  <a:tailEnd type="none" w="med" len="med"/>
                </a:ln>
              </p:spPr>
            </p:sp>
            <p:sp>
              <p:nvSpPr>
                <p:cNvPr id="109723" name="Freeform 458"/>
                <p:cNvSpPr/>
                <p:nvPr/>
              </p:nvSpPr>
              <p:spPr>
                <a:xfrm>
                  <a:off x="3188" y="1369"/>
                  <a:ext cx="69" cy="125"/>
                </a:xfrm>
                <a:custGeom>
                  <a:avLst/>
                  <a:gdLst>
                    <a:gd name="txL" fmla="*/ 0 w 69"/>
                    <a:gd name="txT" fmla="*/ 0 h 125"/>
                    <a:gd name="txR" fmla="*/ 69 w 69"/>
                    <a:gd name="txB" fmla="*/ 125 h 125"/>
                  </a:gdLst>
                  <a:ahLst/>
                  <a:cxnLst>
                    <a:cxn ang="0">
                      <a:pos x="0" y="0"/>
                    </a:cxn>
                    <a:cxn ang="0">
                      <a:pos x="23" y="72"/>
                    </a:cxn>
                    <a:cxn ang="0">
                      <a:pos x="69" y="125"/>
                    </a:cxn>
                  </a:cxnLst>
                  <a:rect l="txL" t="txT" r="txR" b="txB"/>
                  <a:pathLst>
                    <a:path w="69" h="125">
                      <a:moveTo>
                        <a:pt x="0" y="0"/>
                      </a:moveTo>
                      <a:lnTo>
                        <a:pt x="23" y="72"/>
                      </a:lnTo>
                      <a:lnTo>
                        <a:pt x="69"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724" name="Line 459"/>
                <p:cNvSpPr/>
                <p:nvPr/>
              </p:nvSpPr>
              <p:spPr>
                <a:xfrm flipH="1">
                  <a:off x="3257" y="1494"/>
                  <a:ext cx="80" cy="1"/>
                </a:xfrm>
                <a:prstGeom prst="line">
                  <a:avLst/>
                </a:prstGeom>
                <a:ln w="17463" cap="flat" cmpd="sng">
                  <a:solidFill>
                    <a:srgbClr val="000000"/>
                  </a:solidFill>
                  <a:prstDash val="solid"/>
                  <a:headEnd type="none" w="med" len="med"/>
                  <a:tailEnd type="none" w="med" len="med"/>
                </a:ln>
              </p:spPr>
            </p:sp>
            <p:sp>
              <p:nvSpPr>
                <p:cNvPr id="109725" name="Line 460"/>
                <p:cNvSpPr/>
                <p:nvPr/>
              </p:nvSpPr>
              <p:spPr>
                <a:xfrm>
                  <a:off x="3337" y="1369"/>
                  <a:ext cx="1" cy="125"/>
                </a:xfrm>
                <a:prstGeom prst="line">
                  <a:avLst/>
                </a:prstGeom>
                <a:ln w="17463" cap="flat" cmpd="sng">
                  <a:solidFill>
                    <a:srgbClr val="000000"/>
                  </a:solidFill>
                  <a:prstDash val="solid"/>
                  <a:headEnd type="none" w="med" len="med"/>
                  <a:tailEnd type="none" w="med" len="med"/>
                </a:ln>
              </p:spPr>
            </p:sp>
            <p:sp>
              <p:nvSpPr>
                <p:cNvPr id="109726" name="Freeform 461"/>
                <p:cNvSpPr/>
                <p:nvPr/>
              </p:nvSpPr>
              <p:spPr>
                <a:xfrm>
                  <a:off x="3348" y="1369"/>
                  <a:ext cx="69" cy="125"/>
                </a:xfrm>
                <a:custGeom>
                  <a:avLst/>
                  <a:gdLst>
                    <a:gd name="txL" fmla="*/ 0 w 69"/>
                    <a:gd name="txT" fmla="*/ 0 h 125"/>
                    <a:gd name="txR" fmla="*/ 69 w 69"/>
                    <a:gd name="txB" fmla="*/ 125 h 125"/>
                  </a:gdLst>
                  <a:ahLst/>
                  <a:cxnLst>
                    <a:cxn ang="0">
                      <a:pos x="0" y="0"/>
                    </a:cxn>
                    <a:cxn ang="0">
                      <a:pos x="23" y="72"/>
                    </a:cxn>
                    <a:cxn ang="0">
                      <a:pos x="69" y="125"/>
                    </a:cxn>
                  </a:cxnLst>
                  <a:rect l="txL" t="txT" r="txR" b="txB"/>
                  <a:pathLst>
                    <a:path w="69" h="125">
                      <a:moveTo>
                        <a:pt x="0" y="0"/>
                      </a:moveTo>
                      <a:lnTo>
                        <a:pt x="23" y="72"/>
                      </a:lnTo>
                      <a:lnTo>
                        <a:pt x="69"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727" name="Line 462"/>
                <p:cNvSpPr/>
                <p:nvPr/>
              </p:nvSpPr>
              <p:spPr>
                <a:xfrm flipH="1">
                  <a:off x="3429" y="1494"/>
                  <a:ext cx="80" cy="1"/>
                </a:xfrm>
                <a:prstGeom prst="line">
                  <a:avLst/>
                </a:prstGeom>
                <a:ln w="17463" cap="flat" cmpd="sng">
                  <a:solidFill>
                    <a:srgbClr val="000000"/>
                  </a:solidFill>
                  <a:prstDash val="solid"/>
                  <a:headEnd type="none" w="med" len="med"/>
                  <a:tailEnd type="none" w="med" len="med"/>
                </a:ln>
              </p:spPr>
            </p:sp>
            <p:sp>
              <p:nvSpPr>
                <p:cNvPr id="109728" name="Line 463"/>
                <p:cNvSpPr/>
                <p:nvPr/>
              </p:nvSpPr>
              <p:spPr>
                <a:xfrm>
                  <a:off x="3509" y="1369"/>
                  <a:ext cx="1" cy="125"/>
                </a:xfrm>
                <a:prstGeom prst="line">
                  <a:avLst/>
                </a:prstGeom>
                <a:ln w="17463" cap="flat" cmpd="sng">
                  <a:solidFill>
                    <a:srgbClr val="000000"/>
                  </a:solidFill>
                  <a:prstDash val="solid"/>
                  <a:headEnd type="none" w="med" len="med"/>
                  <a:tailEnd type="none" w="med" len="med"/>
                </a:ln>
              </p:spPr>
            </p:sp>
            <p:sp>
              <p:nvSpPr>
                <p:cNvPr id="109729" name="Freeform 464"/>
                <p:cNvSpPr/>
                <p:nvPr/>
              </p:nvSpPr>
              <p:spPr>
                <a:xfrm>
                  <a:off x="3509" y="1369"/>
                  <a:ext cx="80" cy="125"/>
                </a:xfrm>
                <a:custGeom>
                  <a:avLst/>
                  <a:gdLst>
                    <a:gd name="txL" fmla="*/ 0 w 80"/>
                    <a:gd name="txT" fmla="*/ 0 h 125"/>
                    <a:gd name="txR" fmla="*/ 80 w 80"/>
                    <a:gd name="txB" fmla="*/ 125 h 125"/>
                  </a:gdLst>
                  <a:ahLst/>
                  <a:cxnLst>
                    <a:cxn ang="0">
                      <a:pos x="0" y="0"/>
                    </a:cxn>
                    <a:cxn ang="0">
                      <a:pos x="34" y="63"/>
                    </a:cxn>
                    <a:cxn ang="0">
                      <a:pos x="80" y="125"/>
                    </a:cxn>
                  </a:cxnLst>
                  <a:rect l="txL" t="txT" r="txR" b="txB"/>
                  <a:pathLst>
                    <a:path w="80" h="125">
                      <a:moveTo>
                        <a:pt x="0" y="0"/>
                      </a:moveTo>
                      <a:lnTo>
                        <a:pt x="34" y="63"/>
                      </a:lnTo>
                      <a:lnTo>
                        <a:pt x="80"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730" name="Line 465"/>
                <p:cNvSpPr/>
                <p:nvPr/>
              </p:nvSpPr>
              <p:spPr>
                <a:xfrm flipH="1">
                  <a:off x="3589" y="1494"/>
                  <a:ext cx="81" cy="1"/>
                </a:xfrm>
                <a:prstGeom prst="line">
                  <a:avLst/>
                </a:prstGeom>
                <a:ln w="17463" cap="flat" cmpd="sng">
                  <a:solidFill>
                    <a:srgbClr val="000000"/>
                  </a:solidFill>
                  <a:prstDash val="solid"/>
                  <a:headEnd type="none" w="med" len="med"/>
                  <a:tailEnd type="none" w="med" len="med"/>
                </a:ln>
              </p:spPr>
            </p:sp>
            <p:sp>
              <p:nvSpPr>
                <p:cNvPr id="109731" name="Line 466"/>
                <p:cNvSpPr/>
                <p:nvPr/>
              </p:nvSpPr>
              <p:spPr>
                <a:xfrm>
                  <a:off x="3670" y="1369"/>
                  <a:ext cx="1" cy="125"/>
                </a:xfrm>
                <a:prstGeom prst="line">
                  <a:avLst/>
                </a:prstGeom>
                <a:ln w="17463" cap="flat" cmpd="sng">
                  <a:solidFill>
                    <a:srgbClr val="000000"/>
                  </a:solidFill>
                  <a:prstDash val="solid"/>
                  <a:headEnd type="none" w="med" len="med"/>
                  <a:tailEnd type="none" w="med" len="med"/>
                </a:ln>
              </p:spPr>
            </p:sp>
            <p:sp>
              <p:nvSpPr>
                <p:cNvPr id="109732" name="Freeform 467"/>
                <p:cNvSpPr/>
                <p:nvPr/>
              </p:nvSpPr>
              <p:spPr>
                <a:xfrm>
                  <a:off x="3670" y="1369"/>
                  <a:ext cx="80" cy="125"/>
                </a:xfrm>
                <a:custGeom>
                  <a:avLst/>
                  <a:gdLst>
                    <a:gd name="txL" fmla="*/ 0 w 80"/>
                    <a:gd name="txT" fmla="*/ 0 h 125"/>
                    <a:gd name="txR" fmla="*/ 80 w 80"/>
                    <a:gd name="txB" fmla="*/ 125 h 125"/>
                  </a:gdLst>
                  <a:ahLst/>
                  <a:cxnLst>
                    <a:cxn ang="0">
                      <a:pos x="0" y="0"/>
                    </a:cxn>
                    <a:cxn ang="0">
                      <a:pos x="22" y="63"/>
                    </a:cxn>
                    <a:cxn ang="0">
                      <a:pos x="80" y="125"/>
                    </a:cxn>
                  </a:cxnLst>
                  <a:rect l="txL" t="txT" r="txR" b="txB"/>
                  <a:pathLst>
                    <a:path w="80" h="125">
                      <a:moveTo>
                        <a:pt x="0" y="0"/>
                      </a:moveTo>
                      <a:lnTo>
                        <a:pt x="22" y="63"/>
                      </a:lnTo>
                      <a:lnTo>
                        <a:pt x="80"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733" name="Line 468"/>
                <p:cNvSpPr/>
                <p:nvPr/>
              </p:nvSpPr>
              <p:spPr>
                <a:xfrm flipH="1">
                  <a:off x="3750" y="1494"/>
                  <a:ext cx="80" cy="1"/>
                </a:xfrm>
                <a:prstGeom prst="line">
                  <a:avLst/>
                </a:prstGeom>
                <a:ln w="17463" cap="flat" cmpd="sng">
                  <a:solidFill>
                    <a:srgbClr val="000000"/>
                  </a:solidFill>
                  <a:prstDash val="solid"/>
                  <a:headEnd type="none" w="med" len="med"/>
                  <a:tailEnd type="none" w="med" len="med"/>
                </a:ln>
              </p:spPr>
            </p:sp>
            <p:sp>
              <p:nvSpPr>
                <p:cNvPr id="109734" name="Line 469"/>
                <p:cNvSpPr/>
                <p:nvPr/>
              </p:nvSpPr>
              <p:spPr>
                <a:xfrm>
                  <a:off x="3830" y="1369"/>
                  <a:ext cx="1" cy="125"/>
                </a:xfrm>
                <a:prstGeom prst="line">
                  <a:avLst/>
                </a:prstGeom>
                <a:ln w="17463" cap="flat" cmpd="sng">
                  <a:solidFill>
                    <a:srgbClr val="000000"/>
                  </a:solidFill>
                  <a:prstDash val="solid"/>
                  <a:headEnd type="none" w="med" len="med"/>
                  <a:tailEnd type="none" w="med" len="med"/>
                </a:ln>
              </p:spPr>
            </p:sp>
            <p:sp>
              <p:nvSpPr>
                <p:cNvPr id="109735" name="Freeform 470"/>
                <p:cNvSpPr/>
                <p:nvPr/>
              </p:nvSpPr>
              <p:spPr>
                <a:xfrm>
                  <a:off x="3830" y="1369"/>
                  <a:ext cx="80" cy="125"/>
                </a:xfrm>
                <a:custGeom>
                  <a:avLst/>
                  <a:gdLst>
                    <a:gd name="txL" fmla="*/ 0 w 80"/>
                    <a:gd name="txT" fmla="*/ 0 h 125"/>
                    <a:gd name="txR" fmla="*/ 80 w 80"/>
                    <a:gd name="txB" fmla="*/ 125 h 125"/>
                  </a:gdLst>
                  <a:ahLst/>
                  <a:cxnLst>
                    <a:cxn ang="0">
                      <a:pos x="0" y="0"/>
                    </a:cxn>
                    <a:cxn ang="0">
                      <a:pos x="35" y="63"/>
                    </a:cxn>
                    <a:cxn ang="0">
                      <a:pos x="80" y="125"/>
                    </a:cxn>
                  </a:cxnLst>
                  <a:rect l="txL" t="txT" r="txR" b="txB"/>
                  <a:pathLst>
                    <a:path w="80" h="125">
                      <a:moveTo>
                        <a:pt x="0" y="0"/>
                      </a:moveTo>
                      <a:lnTo>
                        <a:pt x="35" y="63"/>
                      </a:lnTo>
                      <a:lnTo>
                        <a:pt x="80"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736" name="Line 471"/>
                <p:cNvSpPr/>
                <p:nvPr/>
              </p:nvSpPr>
              <p:spPr>
                <a:xfrm flipH="1">
                  <a:off x="3922" y="1494"/>
                  <a:ext cx="69" cy="1"/>
                </a:xfrm>
                <a:prstGeom prst="line">
                  <a:avLst/>
                </a:prstGeom>
                <a:ln w="17463" cap="flat" cmpd="sng">
                  <a:solidFill>
                    <a:srgbClr val="000000"/>
                  </a:solidFill>
                  <a:prstDash val="solid"/>
                  <a:headEnd type="none" w="med" len="med"/>
                  <a:tailEnd type="none" w="med" len="med"/>
                </a:ln>
              </p:spPr>
            </p:sp>
            <p:sp>
              <p:nvSpPr>
                <p:cNvPr id="109737" name="Line 472"/>
                <p:cNvSpPr/>
                <p:nvPr/>
              </p:nvSpPr>
              <p:spPr>
                <a:xfrm>
                  <a:off x="3991" y="1369"/>
                  <a:ext cx="1" cy="125"/>
                </a:xfrm>
                <a:prstGeom prst="line">
                  <a:avLst/>
                </a:prstGeom>
                <a:ln w="17463" cap="flat" cmpd="sng">
                  <a:solidFill>
                    <a:srgbClr val="000000"/>
                  </a:solidFill>
                  <a:prstDash val="solid"/>
                  <a:headEnd type="none" w="med" len="med"/>
                  <a:tailEnd type="none" w="med" len="med"/>
                </a:ln>
              </p:spPr>
            </p:sp>
            <p:sp>
              <p:nvSpPr>
                <p:cNvPr id="109738" name="Freeform 473"/>
                <p:cNvSpPr/>
                <p:nvPr/>
              </p:nvSpPr>
              <p:spPr>
                <a:xfrm>
                  <a:off x="3991" y="1369"/>
                  <a:ext cx="80" cy="125"/>
                </a:xfrm>
                <a:custGeom>
                  <a:avLst/>
                  <a:gdLst>
                    <a:gd name="txL" fmla="*/ 0 w 80"/>
                    <a:gd name="txT" fmla="*/ 0 h 125"/>
                    <a:gd name="txR" fmla="*/ 80 w 80"/>
                    <a:gd name="txB" fmla="*/ 125 h 125"/>
                  </a:gdLst>
                  <a:ahLst/>
                  <a:cxnLst>
                    <a:cxn ang="0">
                      <a:pos x="0" y="0"/>
                    </a:cxn>
                    <a:cxn ang="0">
                      <a:pos x="34" y="72"/>
                    </a:cxn>
                    <a:cxn ang="0">
                      <a:pos x="80" y="125"/>
                    </a:cxn>
                  </a:cxnLst>
                  <a:rect l="txL" t="txT" r="txR" b="txB"/>
                  <a:pathLst>
                    <a:path w="80" h="125">
                      <a:moveTo>
                        <a:pt x="0" y="0"/>
                      </a:moveTo>
                      <a:lnTo>
                        <a:pt x="34" y="72"/>
                      </a:lnTo>
                      <a:lnTo>
                        <a:pt x="80"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739" name="Line 474"/>
                <p:cNvSpPr/>
                <p:nvPr/>
              </p:nvSpPr>
              <p:spPr>
                <a:xfrm flipH="1">
                  <a:off x="4071" y="1494"/>
                  <a:ext cx="92" cy="1"/>
                </a:xfrm>
                <a:prstGeom prst="line">
                  <a:avLst/>
                </a:prstGeom>
                <a:ln w="17463" cap="flat" cmpd="sng">
                  <a:solidFill>
                    <a:srgbClr val="000000"/>
                  </a:solidFill>
                  <a:prstDash val="solid"/>
                  <a:headEnd type="none" w="med" len="med"/>
                  <a:tailEnd type="none" w="med" len="med"/>
                </a:ln>
              </p:spPr>
            </p:sp>
            <p:sp>
              <p:nvSpPr>
                <p:cNvPr id="109740" name="Line 475"/>
                <p:cNvSpPr/>
                <p:nvPr/>
              </p:nvSpPr>
              <p:spPr>
                <a:xfrm>
                  <a:off x="4151" y="1369"/>
                  <a:ext cx="1" cy="125"/>
                </a:xfrm>
                <a:prstGeom prst="line">
                  <a:avLst/>
                </a:prstGeom>
                <a:ln w="17463" cap="flat" cmpd="sng">
                  <a:solidFill>
                    <a:srgbClr val="000000"/>
                  </a:solidFill>
                  <a:prstDash val="solid"/>
                  <a:headEnd type="none" w="med" len="med"/>
                  <a:tailEnd type="none" w="med" len="med"/>
                </a:ln>
              </p:spPr>
            </p:sp>
            <p:sp>
              <p:nvSpPr>
                <p:cNvPr id="109741" name="Freeform 476"/>
                <p:cNvSpPr/>
                <p:nvPr/>
              </p:nvSpPr>
              <p:spPr>
                <a:xfrm>
                  <a:off x="4163" y="1369"/>
                  <a:ext cx="69" cy="125"/>
                </a:xfrm>
                <a:custGeom>
                  <a:avLst/>
                  <a:gdLst>
                    <a:gd name="txL" fmla="*/ 0 w 69"/>
                    <a:gd name="txT" fmla="*/ 0 h 125"/>
                    <a:gd name="txR" fmla="*/ 69 w 69"/>
                    <a:gd name="txB" fmla="*/ 125 h 125"/>
                  </a:gdLst>
                  <a:ahLst/>
                  <a:cxnLst>
                    <a:cxn ang="0">
                      <a:pos x="0" y="0"/>
                    </a:cxn>
                    <a:cxn ang="0">
                      <a:pos x="23" y="72"/>
                    </a:cxn>
                    <a:cxn ang="0">
                      <a:pos x="69" y="125"/>
                    </a:cxn>
                  </a:cxnLst>
                  <a:rect l="txL" t="txT" r="txR" b="txB"/>
                  <a:pathLst>
                    <a:path w="69" h="125">
                      <a:moveTo>
                        <a:pt x="0" y="0"/>
                      </a:moveTo>
                      <a:lnTo>
                        <a:pt x="23" y="72"/>
                      </a:lnTo>
                      <a:lnTo>
                        <a:pt x="69" y="125"/>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742" name="Line 477"/>
                <p:cNvSpPr/>
                <p:nvPr/>
              </p:nvSpPr>
              <p:spPr>
                <a:xfrm flipH="1">
                  <a:off x="4232" y="1494"/>
                  <a:ext cx="91" cy="1"/>
                </a:xfrm>
                <a:prstGeom prst="line">
                  <a:avLst/>
                </a:prstGeom>
                <a:ln w="17463" cap="flat" cmpd="sng">
                  <a:solidFill>
                    <a:srgbClr val="000000"/>
                  </a:solidFill>
                  <a:prstDash val="solid"/>
                  <a:headEnd type="none" w="med" len="med"/>
                  <a:tailEnd type="none" w="med" len="med"/>
                </a:ln>
              </p:spPr>
            </p:sp>
            <p:sp>
              <p:nvSpPr>
                <p:cNvPr id="109743" name="Rectangle 478"/>
                <p:cNvSpPr/>
                <p:nvPr/>
              </p:nvSpPr>
              <p:spPr>
                <a:xfrm>
                  <a:off x="12" y="681"/>
                  <a:ext cx="54" cy="125"/>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500" b="1" i="1" dirty="0">
                      <a:solidFill>
                        <a:srgbClr val="000000"/>
                      </a:solidFill>
                      <a:latin typeface="Times"/>
                    </a:rPr>
                    <a:t>b</a:t>
                  </a:r>
                  <a:endParaRPr lang="en-US" altLang="zh-CN" sz="1500" b="1" i="1" dirty="0">
                    <a:solidFill>
                      <a:srgbClr val="000000"/>
                    </a:solidFill>
                    <a:latin typeface="Times"/>
                  </a:endParaRPr>
                </a:p>
              </p:txBody>
            </p:sp>
            <p:sp>
              <p:nvSpPr>
                <p:cNvPr id="109744" name="Rectangle 479"/>
                <p:cNvSpPr/>
                <p:nvPr/>
              </p:nvSpPr>
              <p:spPr>
                <a:xfrm>
                  <a:off x="38" y="1065"/>
                  <a:ext cx="47" cy="125"/>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500" b="1" i="1" dirty="0">
                      <a:solidFill>
                        <a:srgbClr val="000000"/>
                      </a:solidFill>
                      <a:latin typeface="Times"/>
                    </a:rPr>
                    <a:t>c</a:t>
                  </a:r>
                  <a:endParaRPr lang="en-US" altLang="zh-CN" sz="1500" b="1" i="1" dirty="0">
                    <a:solidFill>
                      <a:srgbClr val="000000"/>
                    </a:solidFill>
                    <a:latin typeface="Times"/>
                  </a:endParaRPr>
                </a:p>
              </p:txBody>
            </p:sp>
            <p:sp>
              <p:nvSpPr>
                <p:cNvPr id="109745" name="Rectangle 480"/>
                <p:cNvSpPr/>
                <p:nvPr/>
              </p:nvSpPr>
              <p:spPr>
                <a:xfrm>
                  <a:off x="40" y="1360"/>
                  <a:ext cx="54" cy="125"/>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500" b="1" i="1" dirty="0">
                      <a:solidFill>
                        <a:srgbClr val="000000"/>
                      </a:solidFill>
                      <a:latin typeface="Times"/>
                    </a:rPr>
                    <a:t>d</a:t>
                  </a:r>
                  <a:endParaRPr lang="en-US" altLang="zh-CN" sz="1500" b="1" i="1" dirty="0">
                    <a:solidFill>
                      <a:srgbClr val="000000"/>
                    </a:solidFill>
                    <a:latin typeface="Times"/>
                  </a:endParaRPr>
                </a:p>
              </p:txBody>
            </p:sp>
            <p:sp>
              <p:nvSpPr>
                <p:cNvPr id="109746" name="Line 481"/>
                <p:cNvSpPr/>
                <p:nvPr/>
              </p:nvSpPr>
              <p:spPr>
                <a:xfrm flipH="1">
                  <a:off x="194" y="1897"/>
                  <a:ext cx="114" cy="1"/>
                </a:xfrm>
                <a:prstGeom prst="line">
                  <a:avLst/>
                </a:prstGeom>
                <a:ln w="17463" cap="flat" cmpd="sng">
                  <a:solidFill>
                    <a:srgbClr val="000000"/>
                  </a:solidFill>
                  <a:prstDash val="solid"/>
                  <a:headEnd type="none" w="med" len="med"/>
                  <a:tailEnd type="none" w="med" len="med"/>
                </a:ln>
              </p:spPr>
            </p:sp>
            <p:sp>
              <p:nvSpPr>
                <p:cNvPr id="109747" name="Line 482"/>
                <p:cNvSpPr/>
                <p:nvPr/>
              </p:nvSpPr>
              <p:spPr>
                <a:xfrm>
                  <a:off x="308" y="1646"/>
                  <a:ext cx="1" cy="251"/>
                </a:xfrm>
                <a:prstGeom prst="line">
                  <a:avLst/>
                </a:prstGeom>
                <a:ln w="17463" cap="flat" cmpd="sng">
                  <a:solidFill>
                    <a:srgbClr val="000000"/>
                  </a:solidFill>
                  <a:prstDash val="solid"/>
                  <a:headEnd type="none" w="med" len="med"/>
                  <a:tailEnd type="none" w="med" len="med"/>
                </a:ln>
              </p:spPr>
            </p:sp>
            <p:sp>
              <p:nvSpPr>
                <p:cNvPr id="109748" name="Line 483"/>
                <p:cNvSpPr/>
                <p:nvPr/>
              </p:nvSpPr>
              <p:spPr>
                <a:xfrm flipH="1">
                  <a:off x="308" y="1646"/>
                  <a:ext cx="104" cy="1"/>
                </a:xfrm>
                <a:prstGeom prst="line">
                  <a:avLst/>
                </a:prstGeom>
                <a:ln w="17463" cap="flat" cmpd="sng">
                  <a:solidFill>
                    <a:srgbClr val="000000"/>
                  </a:solidFill>
                  <a:prstDash val="solid"/>
                  <a:headEnd type="none" w="med" len="med"/>
                  <a:tailEnd type="none" w="med" len="med"/>
                </a:ln>
              </p:spPr>
            </p:sp>
            <p:sp>
              <p:nvSpPr>
                <p:cNvPr id="109749" name="Line 484"/>
                <p:cNvSpPr/>
                <p:nvPr/>
              </p:nvSpPr>
              <p:spPr>
                <a:xfrm>
                  <a:off x="412" y="1646"/>
                  <a:ext cx="1" cy="251"/>
                </a:xfrm>
                <a:prstGeom prst="line">
                  <a:avLst/>
                </a:prstGeom>
                <a:ln w="17463" cap="flat" cmpd="sng">
                  <a:solidFill>
                    <a:srgbClr val="000000"/>
                  </a:solidFill>
                  <a:prstDash val="solid"/>
                  <a:headEnd type="none" w="med" len="med"/>
                  <a:tailEnd type="none" w="med" len="med"/>
                </a:ln>
              </p:spPr>
            </p:sp>
            <p:sp>
              <p:nvSpPr>
                <p:cNvPr id="109750" name="Line 485"/>
                <p:cNvSpPr/>
                <p:nvPr/>
              </p:nvSpPr>
              <p:spPr>
                <a:xfrm flipH="1">
                  <a:off x="412" y="1897"/>
                  <a:ext cx="114" cy="1"/>
                </a:xfrm>
                <a:prstGeom prst="line">
                  <a:avLst/>
                </a:prstGeom>
                <a:ln w="17463" cap="flat" cmpd="sng">
                  <a:solidFill>
                    <a:srgbClr val="000000"/>
                  </a:solidFill>
                  <a:prstDash val="solid"/>
                  <a:headEnd type="none" w="med" len="med"/>
                  <a:tailEnd type="none" w="med" len="med"/>
                </a:ln>
              </p:spPr>
            </p:sp>
            <p:sp>
              <p:nvSpPr>
                <p:cNvPr id="109751" name="Line 486"/>
                <p:cNvSpPr/>
                <p:nvPr/>
              </p:nvSpPr>
              <p:spPr>
                <a:xfrm>
                  <a:off x="526" y="1646"/>
                  <a:ext cx="1" cy="251"/>
                </a:xfrm>
                <a:prstGeom prst="line">
                  <a:avLst/>
                </a:prstGeom>
                <a:ln w="17463" cap="flat" cmpd="sng">
                  <a:solidFill>
                    <a:srgbClr val="000000"/>
                  </a:solidFill>
                  <a:prstDash val="solid"/>
                  <a:headEnd type="none" w="med" len="med"/>
                  <a:tailEnd type="none" w="med" len="med"/>
                </a:ln>
              </p:spPr>
            </p:sp>
            <p:sp>
              <p:nvSpPr>
                <p:cNvPr id="109752" name="Line 487"/>
                <p:cNvSpPr/>
                <p:nvPr/>
              </p:nvSpPr>
              <p:spPr>
                <a:xfrm flipH="1">
                  <a:off x="526" y="1646"/>
                  <a:ext cx="104" cy="1"/>
                </a:xfrm>
                <a:prstGeom prst="line">
                  <a:avLst/>
                </a:prstGeom>
                <a:ln w="17463" cap="flat" cmpd="sng">
                  <a:solidFill>
                    <a:srgbClr val="000000"/>
                  </a:solidFill>
                  <a:prstDash val="solid"/>
                  <a:headEnd type="none" w="med" len="med"/>
                  <a:tailEnd type="none" w="med" len="med"/>
                </a:ln>
              </p:spPr>
            </p:sp>
            <p:sp>
              <p:nvSpPr>
                <p:cNvPr id="109753" name="Line 488"/>
                <p:cNvSpPr/>
                <p:nvPr/>
              </p:nvSpPr>
              <p:spPr>
                <a:xfrm>
                  <a:off x="630" y="1646"/>
                  <a:ext cx="1" cy="251"/>
                </a:xfrm>
                <a:prstGeom prst="line">
                  <a:avLst/>
                </a:prstGeom>
                <a:ln w="17463" cap="flat" cmpd="sng">
                  <a:solidFill>
                    <a:srgbClr val="000000"/>
                  </a:solidFill>
                  <a:prstDash val="solid"/>
                  <a:headEnd type="none" w="med" len="med"/>
                  <a:tailEnd type="none" w="med" len="med"/>
                </a:ln>
              </p:spPr>
            </p:sp>
            <p:sp>
              <p:nvSpPr>
                <p:cNvPr id="109754" name="Line 489"/>
                <p:cNvSpPr/>
                <p:nvPr/>
              </p:nvSpPr>
              <p:spPr>
                <a:xfrm flipH="1">
                  <a:off x="630" y="1897"/>
                  <a:ext cx="114" cy="1"/>
                </a:xfrm>
                <a:prstGeom prst="line">
                  <a:avLst/>
                </a:prstGeom>
                <a:ln w="17463" cap="flat" cmpd="sng">
                  <a:solidFill>
                    <a:srgbClr val="000000"/>
                  </a:solidFill>
                  <a:prstDash val="solid"/>
                  <a:headEnd type="none" w="med" len="med"/>
                  <a:tailEnd type="none" w="med" len="med"/>
                </a:ln>
              </p:spPr>
            </p:sp>
            <p:sp>
              <p:nvSpPr>
                <p:cNvPr id="109755" name="Line 490"/>
                <p:cNvSpPr/>
                <p:nvPr/>
              </p:nvSpPr>
              <p:spPr>
                <a:xfrm>
                  <a:off x="744" y="1646"/>
                  <a:ext cx="1" cy="251"/>
                </a:xfrm>
                <a:prstGeom prst="line">
                  <a:avLst/>
                </a:prstGeom>
                <a:ln w="17463" cap="flat" cmpd="sng">
                  <a:solidFill>
                    <a:srgbClr val="000000"/>
                  </a:solidFill>
                  <a:prstDash val="solid"/>
                  <a:headEnd type="none" w="med" len="med"/>
                  <a:tailEnd type="none" w="med" len="med"/>
                </a:ln>
              </p:spPr>
            </p:sp>
            <p:sp>
              <p:nvSpPr>
                <p:cNvPr id="109756" name="Line 491"/>
                <p:cNvSpPr/>
                <p:nvPr/>
              </p:nvSpPr>
              <p:spPr>
                <a:xfrm flipH="1">
                  <a:off x="744" y="1646"/>
                  <a:ext cx="104" cy="1"/>
                </a:xfrm>
                <a:prstGeom prst="line">
                  <a:avLst/>
                </a:prstGeom>
                <a:ln w="17463" cap="flat" cmpd="sng">
                  <a:solidFill>
                    <a:srgbClr val="000000"/>
                  </a:solidFill>
                  <a:prstDash val="solid"/>
                  <a:headEnd type="none" w="med" len="med"/>
                  <a:tailEnd type="none" w="med" len="med"/>
                </a:ln>
              </p:spPr>
            </p:sp>
            <p:sp>
              <p:nvSpPr>
                <p:cNvPr id="109757" name="Line 492"/>
                <p:cNvSpPr/>
                <p:nvPr/>
              </p:nvSpPr>
              <p:spPr>
                <a:xfrm>
                  <a:off x="848" y="1646"/>
                  <a:ext cx="1" cy="251"/>
                </a:xfrm>
                <a:prstGeom prst="line">
                  <a:avLst/>
                </a:prstGeom>
                <a:ln w="17463" cap="flat" cmpd="sng">
                  <a:solidFill>
                    <a:srgbClr val="000000"/>
                  </a:solidFill>
                  <a:prstDash val="solid"/>
                  <a:headEnd type="none" w="med" len="med"/>
                  <a:tailEnd type="none" w="med" len="med"/>
                </a:ln>
              </p:spPr>
            </p:sp>
            <p:sp>
              <p:nvSpPr>
                <p:cNvPr id="109758" name="Line 493"/>
                <p:cNvSpPr/>
                <p:nvPr/>
              </p:nvSpPr>
              <p:spPr>
                <a:xfrm flipH="1">
                  <a:off x="848" y="1897"/>
                  <a:ext cx="114" cy="1"/>
                </a:xfrm>
                <a:prstGeom prst="line">
                  <a:avLst/>
                </a:prstGeom>
                <a:ln w="17463" cap="flat" cmpd="sng">
                  <a:solidFill>
                    <a:srgbClr val="000000"/>
                  </a:solidFill>
                  <a:prstDash val="solid"/>
                  <a:headEnd type="none" w="med" len="med"/>
                  <a:tailEnd type="none" w="med" len="med"/>
                </a:ln>
              </p:spPr>
            </p:sp>
            <p:sp>
              <p:nvSpPr>
                <p:cNvPr id="109759" name="Line 494"/>
                <p:cNvSpPr/>
                <p:nvPr/>
              </p:nvSpPr>
              <p:spPr>
                <a:xfrm>
                  <a:off x="962" y="1646"/>
                  <a:ext cx="1" cy="251"/>
                </a:xfrm>
                <a:prstGeom prst="line">
                  <a:avLst/>
                </a:prstGeom>
                <a:ln w="17463" cap="flat" cmpd="sng">
                  <a:solidFill>
                    <a:srgbClr val="000000"/>
                  </a:solidFill>
                  <a:prstDash val="solid"/>
                  <a:headEnd type="none" w="med" len="med"/>
                  <a:tailEnd type="none" w="med" len="med"/>
                </a:ln>
              </p:spPr>
            </p:sp>
            <p:sp>
              <p:nvSpPr>
                <p:cNvPr id="109760" name="Line 495"/>
                <p:cNvSpPr/>
                <p:nvPr/>
              </p:nvSpPr>
              <p:spPr>
                <a:xfrm flipH="1">
                  <a:off x="962" y="1646"/>
                  <a:ext cx="104" cy="1"/>
                </a:xfrm>
                <a:prstGeom prst="line">
                  <a:avLst/>
                </a:prstGeom>
                <a:ln w="17463" cap="flat" cmpd="sng">
                  <a:solidFill>
                    <a:srgbClr val="000000"/>
                  </a:solidFill>
                  <a:prstDash val="solid"/>
                  <a:headEnd type="none" w="med" len="med"/>
                  <a:tailEnd type="none" w="med" len="med"/>
                </a:ln>
              </p:spPr>
            </p:sp>
            <p:sp>
              <p:nvSpPr>
                <p:cNvPr id="109761" name="Line 496"/>
                <p:cNvSpPr/>
                <p:nvPr/>
              </p:nvSpPr>
              <p:spPr>
                <a:xfrm>
                  <a:off x="1066" y="1646"/>
                  <a:ext cx="1" cy="251"/>
                </a:xfrm>
                <a:prstGeom prst="line">
                  <a:avLst/>
                </a:prstGeom>
                <a:ln w="17463" cap="flat" cmpd="sng">
                  <a:solidFill>
                    <a:srgbClr val="000000"/>
                  </a:solidFill>
                  <a:prstDash val="solid"/>
                  <a:headEnd type="none" w="med" len="med"/>
                  <a:tailEnd type="none" w="med" len="med"/>
                </a:ln>
              </p:spPr>
            </p:sp>
            <p:sp>
              <p:nvSpPr>
                <p:cNvPr id="109762" name="Line 497"/>
                <p:cNvSpPr/>
                <p:nvPr/>
              </p:nvSpPr>
              <p:spPr>
                <a:xfrm flipH="1">
                  <a:off x="1066" y="1897"/>
                  <a:ext cx="103" cy="1"/>
                </a:xfrm>
                <a:prstGeom prst="line">
                  <a:avLst/>
                </a:prstGeom>
                <a:ln w="17463" cap="flat" cmpd="sng">
                  <a:solidFill>
                    <a:srgbClr val="000000"/>
                  </a:solidFill>
                  <a:prstDash val="solid"/>
                  <a:headEnd type="none" w="med" len="med"/>
                  <a:tailEnd type="none" w="med" len="med"/>
                </a:ln>
              </p:spPr>
            </p:sp>
            <p:sp>
              <p:nvSpPr>
                <p:cNvPr id="109763" name="Line 498"/>
                <p:cNvSpPr/>
                <p:nvPr/>
              </p:nvSpPr>
              <p:spPr>
                <a:xfrm>
                  <a:off x="1169" y="1646"/>
                  <a:ext cx="1" cy="251"/>
                </a:xfrm>
                <a:prstGeom prst="line">
                  <a:avLst/>
                </a:prstGeom>
                <a:ln w="17463" cap="flat" cmpd="sng">
                  <a:solidFill>
                    <a:srgbClr val="000000"/>
                  </a:solidFill>
                  <a:prstDash val="solid"/>
                  <a:headEnd type="none" w="med" len="med"/>
                  <a:tailEnd type="none" w="med" len="med"/>
                </a:ln>
              </p:spPr>
            </p:sp>
            <p:sp>
              <p:nvSpPr>
                <p:cNvPr id="109764" name="Line 499"/>
                <p:cNvSpPr/>
                <p:nvPr/>
              </p:nvSpPr>
              <p:spPr>
                <a:xfrm flipH="1">
                  <a:off x="1169" y="1646"/>
                  <a:ext cx="115" cy="1"/>
                </a:xfrm>
                <a:prstGeom prst="line">
                  <a:avLst/>
                </a:prstGeom>
                <a:ln w="17463" cap="flat" cmpd="sng">
                  <a:solidFill>
                    <a:srgbClr val="000000"/>
                  </a:solidFill>
                  <a:prstDash val="solid"/>
                  <a:headEnd type="none" w="med" len="med"/>
                  <a:tailEnd type="none" w="med" len="med"/>
                </a:ln>
              </p:spPr>
            </p:sp>
            <p:sp>
              <p:nvSpPr>
                <p:cNvPr id="109765" name="Line 500"/>
                <p:cNvSpPr/>
                <p:nvPr/>
              </p:nvSpPr>
              <p:spPr>
                <a:xfrm>
                  <a:off x="1284" y="1646"/>
                  <a:ext cx="1" cy="251"/>
                </a:xfrm>
                <a:prstGeom prst="line">
                  <a:avLst/>
                </a:prstGeom>
                <a:ln w="17463" cap="flat" cmpd="sng">
                  <a:solidFill>
                    <a:srgbClr val="000000"/>
                  </a:solidFill>
                  <a:prstDash val="solid"/>
                  <a:headEnd type="none" w="med" len="med"/>
                  <a:tailEnd type="none" w="med" len="med"/>
                </a:ln>
              </p:spPr>
            </p:sp>
            <p:sp>
              <p:nvSpPr>
                <p:cNvPr id="109766" name="Line 501"/>
                <p:cNvSpPr/>
                <p:nvPr/>
              </p:nvSpPr>
              <p:spPr>
                <a:xfrm flipH="1">
                  <a:off x="1284" y="1897"/>
                  <a:ext cx="103" cy="1"/>
                </a:xfrm>
                <a:prstGeom prst="line">
                  <a:avLst/>
                </a:prstGeom>
                <a:ln w="17463" cap="flat" cmpd="sng">
                  <a:solidFill>
                    <a:srgbClr val="000000"/>
                  </a:solidFill>
                  <a:prstDash val="solid"/>
                  <a:headEnd type="none" w="med" len="med"/>
                  <a:tailEnd type="none" w="med" len="med"/>
                </a:ln>
              </p:spPr>
            </p:sp>
            <p:sp>
              <p:nvSpPr>
                <p:cNvPr id="109767" name="Line 502"/>
                <p:cNvSpPr/>
                <p:nvPr/>
              </p:nvSpPr>
              <p:spPr>
                <a:xfrm>
                  <a:off x="1387" y="1646"/>
                  <a:ext cx="1" cy="251"/>
                </a:xfrm>
                <a:prstGeom prst="line">
                  <a:avLst/>
                </a:prstGeom>
                <a:ln w="17463" cap="flat" cmpd="sng">
                  <a:solidFill>
                    <a:srgbClr val="000000"/>
                  </a:solidFill>
                  <a:prstDash val="solid"/>
                  <a:headEnd type="none" w="med" len="med"/>
                  <a:tailEnd type="none" w="med" len="med"/>
                </a:ln>
              </p:spPr>
            </p:sp>
            <p:sp>
              <p:nvSpPr>
                <p:cNvPr id="109768" name="Line 503"/>
                <p:cNvSpPr/>
                <p:nvPr/>
              </p:nvSpPr>
              <p:spPr>
                <a:xfrm flipH="1">
                  <a:off x="1387" y="1646"/>
                  <a:ext cx="114" cy="1"/>
                </a:xfrm>
                <a:prstGeom prst="line">
                  <a:avLst/>
                </a:prstGeom>
                <a:ln w="17463" cap="flat" cmpd="sng">
                  <a:solidFill>
                    <a:srgbClr val="000000"/>
                  </a:solidFill>
                  <a:prstDash val="solid"/>
                  <a:headEnd type="none" w="med" len="med"/>
                  <a:tailEnd type="none" w="med" len="med"/>
                </a:ln>
              </p:spPr>
            </p:sp>
            <p:sp>
              <p:nvSpPr>
                <p:cNvPr id="109769" name="Line 504"/>
                <p:cNvSpPr/>
                <p:nvPr/>
              </p:nvSpPr>
              <p:spPr>
                <a:xfrm>
                  <a:off x="1501" y="1646"/>
                  <a:ext cx="1" cy="251"/>
                </a:xfrm>
                <a:prstGeom prst="line">
                  <a:avLst/>
                </a:prstGeom>
                <a:ln w="17463" cap="flat" cmpd="sng">
                  <a:solidFill>
                    <a:srgbClr val="000000"/>
                  </a:solidFill>
                  <a:prstDash val="solid"/>
                  <a:headEnd type="none" w="med" len="med"/>
                  <a:tailEnd type="none" w="med" len="med"/>
                </a:ln>
              </p:spPr>
            </p:sp>
            <p:sp>
              <p:nvSpPr>
                <p:cNvPr id="109770" name="Line 505"/>
                <p:cNvSpPr/>
                <p:nvPr/>
              </p:nvSpPr>
              <p:spPr>
                <a:xfrm flipH="1">
                  <a:off x="1501" y="1897"/>
                  <a:ext cx="104" cy="1"/>
                </a:xfrm>
                <a:prstGeom prst="line">
                  <a:avLst/>
                </a:prstGeom>
                <a:ln w="17463" cap="flat" cmpd="sng">
                  <a:solidFill>
                    <a:srgbClr val="000000"/>
                  </a:solidFill>
                  <a:prstDash val="solid"/>
                  <a:headEnd type="none" w="med" len="med"/>
                  <a:tailEnd type="none" w="med" len="med"/>
                </a:ln>
              </p:spPr>
            </p:sp>
            <p:sp>
              <p:nvSpPr>
                <p:cNvPr id="109771" name="Line 506"/>
                <p:cNvSpPr/>
                <p:nvPr/>
              </p:nvSpPr>
              <p:spPr>
                <a:xfrm>
                  <a:off x="1605" y="1646"/>
                  <a:ext cx="1" cy="251"/>
                </a:xfrm>
                <a:prstGeom prst="line">
                  <a:avLst/>
                </a:prstGeom>
                <a:ln w="17463" cap="flat" cmpd="sng">
                  <a:solidFill>
                    <a:srgbClr val="000000"/>
                  </a:solidFill>
                  <a:prstDash val="solid"/>
                  <a:headEnd type="none" w="med" len="med"/>
                  <a:tailEnd type="none" w="med" len="med"/>
                </a:ln>
              </p:spPr>
            </p:sp>
            <p:sp>
              <p:nvSpPr>
                <p:cNvPr id="109772" name="Line 507"/>
                <p:cNvSpPr/>
                <p:nvPr/>
              </p:nvSpPr>
              <p:spPr>
                <a:xfrm flipH="1">
                  <a:off x="1605" y="1646"/>
                  <a:ext cx="114" cy="1"/>
                </a:xfrm>
                <a:prstGeom prst="line">
                  <a:avLst/>
                </a:prstGeom>
                <a:ln w="17463" cap="flat" cmpd="sng">
                  <a:solidFill>
                    <a:srgbClr val="000000"/>
                  </a:solidFill>
                  <a:prstDash val="solid"/>
                  <a:headEnd type="none" w="med" len="med"/>
                  <a:tailEnd type="none" w="med" len="med"/>
                </a:ln>
              </p:spPr>
            </p:sp>
            <p:sp>
              <p:nvSpPr>
                <p:cNvPr id="109773" name="Line 508"/>
                <p:cNvSpPr/>
                <p:nvPr/>
              </p:nvSpPr>
              <p:spPr>
                <a:xfrm>
                  <a:off x="1719" y="1646"/>
                  <a:ext cx="1" cy="251"/>
                </a:xfrm>
                <a:prstGeom prst="line">
                  <a:avLst/>
                </a:prstGeom>
                <a:ln w="17463" cap="flat" cmpd="sng">
                  <a:solidFill>
                    <a:srgbClr val="000000"/>
                  </a:solidFill>
                  <a:prstDash val="solid"/>
                  <a:headEnd type="none" w="med" len="med"/>
                  <a:tailEnd type="none" w="med" len="med"/>
                </a:ln>
              </p:spPr>
            </p:sp>
            <p:sp>
              <p:nvSpPr>
                <p:cNvPr id="109774" name="Line 509"/>
                <p:cNvSpPr/>
                <p:nvPr/>
              </p:nvSpPr>
              <p:spPr>
                <a:xfrm flipH="1">
                  <a:off x="1719" y="1897"/>
                  <a:ext cx="218" cy="1"/>
                </a:xfrm>
                <a:prstGeom prst="line">
                  <a:avLst/>
                </a:prstGeom>
                <a:ln w="17463" cap="flat" cmpd="sng">
                  <a:solidFill>
                    <a:srgbClr val="000000"/>
                  </a:solidFill>
                  <a:prstDash val="solid"/>
                  <a:headEnd type="none" w="med" len="med"/>
                  <a:tailEnd type="none" w="med" len="med"/>
                </a:ln>
              </p:spPr>
            </p:sp>
            <p:sp>
              <p:nvSpPr>
                <p:cNvPr id="109775" name="Line 510"/>
                <p:cNvSpPr/>
                <p:nvPr/>
              </p:nvSpPr>
              <p:spPr>
                <a:xfrm>
                  <a:off x="1937" y="1646"/>
                  <a:ext cx="1" cy="251"/>
                </a:xfrm>
                <a:prstGeom prst="line">
                  <a:avLst/>
                </a:prstGeom>
                <a:ln w="17463" cap="flat" cmpd="sng">
                  <a:solidFill>
                    <a:srgbClr val="000000"/>
                  </a:solidFill>
                  <a:prstDash val="solid"/>
                  <a:headEnd type="none" w="med" len="med"/>
                  <a:tailEnd type="none" w="med" len="med"/>
                </a:ln>
              </p:spPr>
            </p:sp>
            <p:sp>
              <p:nvSpPr>
                <p:cNvPr id="109776" name="Line 511"/>
                <p:cNvSpPr/>
                <p:nvPr/>
              </p:nvSpPr>
              <p:spPr>
                <a:xfrm flipH="1">
                  <a:off x="1937" y="1646"/>
                  <a:ext cx="104" cy="1"/>
                </a:xfrm>
                <a:prstGeom prst="line">
                  <a:avLst/>
                </a:prstGeom>
                <a:ln w="17463" cap="flat" cmpd="sng">
                  <a:solidFill>
                    <a:srgbClr val="000000"/>
                  </a:solidFill>
                  <a:prstDash val="solid"/>
                  <a:headEnd type="none" w="med" len="med"/>
                  <a:tailEnd type="none" w="med" len="med"/>
                </a:ln>
              </p:spPr>
            </p:sp>
            <p:sp>
              <p:nvSpPr>
                <p:cNvPr id="109777" name="Line 512"/>
                <p:cNvSpPr/>
                <p:nvPr/>
              </p:nvSpPr>
              <p:spPr>
                <a:xfrm>
                  <a:off x="2041" y="1646"/>
                  <a:ext cx="1" cy="251"/>
                </a:xfrm>
                <a:prstGeom prst="line">
                  <a:avLst/>
                </a:prstGeom>
                <a:ln w="17463" cap="flat" cmpd="sng">
                  <a:solidFill>
                    <a:srgbClr val="000000"/>
                  </a:solidFill>
                  <a:prstDash val="solid"/>
                  <a:headEnd type="none" w="med" len="med"/>
                  <a:tailEnd type="none" w="med" len="med"/>
                </a:ln>
              </p:spPr>
            </p:sp>
            <p:sp>
              <p:nvSpPr>
                <p:cNvPr id="109778" name="Line 513"/>
                <p:cNvSpPr/>
                <p:nvPr/>
              </p:nvSpPr>
              <p:spPr>
                <a:xfrm flipH="1">
                  <a:off x="2041" y="1897"/>
                  <a:ext cx="218" cy="1"/>
                </a:xfrm>
                <a:prstGeom prst="line">
                  <a:avLst/>
                </a:prstGeom>
                <a:ln w="17463" cap="flat" cmpd="sng">
                  <a:solidFill>
                    <a:srgbClr val="000000"/>
                  </a:solidFill>
                  <a:prstDash val="solid"/>
                  <a:headEnd type="none" w="med" len="med"/>
                  <a:tailEnd type="none" w="med" len="med"/>
                </a:ln>
              </p:spPr>
            </p:sp>
            <p:sp>
              <p:nvSpPr>
                <p:cNvPr id="109779" name="Line 514"/>
                <p:cNvSpPr/>
                <p:nvPr/>
              </p:nvSpPr>
              <p:spPr>
                <a:xfrm>
                  <a:off x="2259" y="1646"/>
                  <a:ext cx="1" cy="251"/>
                </a:xfrm>
                <a:prstGeom prst="line">
                  <a:avLst/>
                </a:prstGeom>
                <a:ln w="17463" cap="flat" cmpd="sng">
                  <a:solidFill>
                    <a:srgbClr val="000000"/>
                  </a:solidFill>
                  <a:prstDash val="solid"/>
                  <a:headEnd type="none" w="med" len="med"/>
                  <a:tailEnd type="none" w="med" len="med"/>
                </a:ln>
              </p:spPr>
            </p:sp>
            <p:sp>
              <p:nvSpPr>
                <p:cNvPr id="109780" name="Line 515"/>
                <p:cNvSpPr/>
                <p:nvPr/>
              </p:nvSpPr>
              <p:spPr>
                <a:xfrm flipH="1">
                  <a:off x="2259" y="1646"/>
                  <a:ext cx="103" cy="1"/>
                </a:xfrm>
                <a:prstGeom prst="line">
                  <a:avLst/>
                </a:prstGeom>
                <a:ln w="17463" cap="flat" cmpd="sng">
                  <a:solidFill>
                    <a:srgbClr val="000000"/>
                  </a:solidFill>
                  <a:prstDash val="solid"/>
                  <a:headEnd type="none" w="med" len="med"/>
                  <a:tailEnd type="none" w="med" len="med"/>
                </a:ln>
              </p:spPr>
            </p:sp>
            <p:sp>
              <p:nvSpPr>
                <p:cNvPr id="109781" name="Line 516"/>
                <p:cNvSpPr/>
                <p:nvPr/>
              </p:nvSpPr>
              <p:spPr>
                <a:xfrm>
                  <a:off x="2362" y="1646"/>
                  <a:ext cx="1" cy="251"/>
                </a:xfrm>
                <a:prstGeom prst="line">
                  <a:avLst/>
                </a:prstGeom>
                <a:ln w="17463" cap="flat" cmpd="sng">
                  <a:solidFill>
                    <a:srgbClr val="000000"/>
                  </a:solidFill>
                  <a:prstDash val="solid"/>
                  <a:headEnd type="none" w="med" len="med"/>
                  <a:tailEnd type="none" w="med" len="med"/>
                </a:ln>
              </p:spPr>
            </p:sp>
            <p:sp>
              <p:nvSpPr>
                <p:cNvPr id="109782" name="Line 517"/>
                <p:cNvSpPr/>
                <p:nvPr/>
              </p:nvSpPr>
              <p:spPr>
                <a:xfrm flipH="1">
                  <a:off x="2362" y="1897"/>
                  <a:ext cx="218" cy="1"/>
                </a:xfrm>
                <a:prstGeom prst="line">
                  <a:avLst/>
                </a:prstGeom>
                <a:ln w="17463" cap="flat" cmpd="sng">
                  <a:solidFill>
                    <a:srgbClr val="000000"/>
                  </a:solidFill>
                  <a:prstDash val="solid"/>
                  <a:headEnd type="none" w="med" len="med"/>
                  <a:tailEnd type="none" w="med" len="med"/>
                </a:ln>
              </p:spPr>
            </p:sp>
            <p:sp>
              <p:nvSpPr>
                <p:cNvPr id="109783" name="Line 518"/>
                <p:cNvSpPr/>
                <p:nvPr/>
              </p:nvSpPr>
              <p:spPr>
                <a:xfrm>
                  <a:off x="2580" y="1646"/>
                  <a:ext cx="1" cy="251"/>
                </a:xfrm>
                <a:prstGeom prst="line">
                  <a:avLst/>
                </a:prstGeom>
                <a:ln w="17463" cap="flat" cmpd="sng">
                  <a:solidFill>
                    <a:srgbClr val="000000"/>
                  </a:solidFill>
                  <a:prstDash val="solid"/>
                  <a:headEnd type="none" w="med" len="med"/>
                  <a:tailEnd type="none" w="med" len="med"/>
                </a:ln>
              </p:spPr>
            </p:sp>
            <p:sp>
              <p:nvSpPr>
                <p:cNvPr id="109784" name="Line 519"/>
                <p:cNvSpPr/>
                <p:nvPr/>
              </p:nvSpPr>
              <p:spPr>
                <a:xfrm flipH="1">
                  <a:off x="2580" y="1646"/>
                  <a:ext cx="114" cy="1"/>
                </a:xfrm>
                <a:prstGeom prst="line">
                  <a:avLst/>
                </a:prstGeom>
                <a:ln w="17463" cap="flat" cmpd="sng">
                  <a:solidFill>
                    <a:srgbClr val="000000"/>
                  </a:solidFill>
                  <a:prstDash val="solid"/>
                  <a:headEnd type="none" w="med" len="med"/>
                  <a:tailEnd type="none" w="med" len="med"/>
                </a:ln>
              </p:spPr>
            </p:sp>
            <p:sp>
              <p:nvSpPr>
                <p:cNvPr id="109785" name="Line 520"/>
                <p:cNvSpPr/>
                <p:nvPr/>
              </p:nvSpPr>
              <p:spPr>
                <a:xfrm>
                  <a:off x="2694" y="1646"/>
                  <a:ext cx="1" cy="251"/>
                </a:xfrm>
                <a:prstGeom prst="line">
                  <a:avLst/>
                </a:prstGeom>
                <a:ln w="17463" cap="flat" cmpd="sng">
                  <a:solidFill>
                    <a:srgbClr val="000000"/>
                  </a:solidFill>
                  <a:prstDash val="solid"/>
                  <a:headEnd type="none" w="med" len="med"/>
                  <a:tailEnd type="none" w="med" len="med"/>
                </a:ln>
              </p:spPr>
            </p:sp>
            <p:sp>
              <p:nvSpPr>
                <p:cNvPr id="109786" name="Line 521"/>
                <p:cNvSpPr/>
                <p:nvPr/>
              </p:nvSpPr>
              <p:spPr>
                <a:xfrm flipH="1">
                  <a:off x="2694" y="1897"/>
                  <a:ext cx="218" cy="1"/>
                </a:xfrm>
                <a:prstGeom prst="line">
                  <a:avLst/>
                </a:prstGeom>
                <a:ln w="17463" cap="flat" cmpd="sng">
                  <a:solidFill>
                    <a:srgbClr val="000000"/>
                  </a:solidFill>
                  <a:prstDash val="solid"/>
                  <a:headEnd type="none" w="med" len="med"/>
                  <a:tailEnd type="none" w="med" len="med"/>
                </a:ln>
              </p:spPr>
            </p:sp>
            <p:sp>
              <p:nvSpPr>
                <p:cNvPr id="109787" name="Line 522"/>
                <p:cNvSpPr/>
                <p:nvPr/>
              </p:nvSpPr>
              <p:spPr>
                <a:xfrm>
                  <a:off x="2912" y="1646"/>
                  <a:ext cx="1" cy="251"/>
                </a:xfrm>
                <a:prstGeom prst="line">
                  <a:avLst/>
                </a:prstGeom>
                <a:ln w="17463" cap="flat" cmpd="sng">
                  <a:solidFill>
                    <a:srgbClr val="000000"/>
                  </a:solidFill>
                  <a:prstDash val="solid"/>
                  <a:headEnd type="none" w="med" len="med"/>
                  <a:tailEnd type="none" w="med" len="med"/>
                </a:ln>
              </p:spPr>
            </p:sp>
            <p:sp>
              <p:nvSpPr>
                <p:cNvPr id="109788" name="Line 523"/>
                <p:cNvSpPr/>
                <p:nvPr/>
              </p:nvSpPr>
              <p:spPr>
                <a:xfrm flipH="1">
                  <a:off x="2912" y="1646"/>
                  <a:ext cx="104" cy="1"/>
                </a:xfrm>
                <a:prstGeom prst="line">
                  <a:avLst/>
                </a:prstGeom>
                <a:ln w="17463" cap="flat" cmpd="sng">
                  <a:solidFill>
                    <a:srgbClr val="000000"/>
                  </a:solidFill>
                  <a:prstDash val="solid"/>
                  <a:headEnd type="none" w="med" len="med"/>
                  <a:tailEnd type="none" w="med" len="med"/>
                </a:ln>
              </p:spPr>
            </p:sp>
            <p:sp>
              <p:nvSpPr>
                <p:cNvPr id="109789" name="Line 524"/>
                <p:cNvSpPr/>
                <p:nvPr/>
              </p:nvSpPr>
              <p:spPr>
                <a:xfrm>
                  <a:off x="3016" y="1646"/>
                  <a:ext cx="1" cy="251"/>
                </a:xfrm>
                <a:prstGeom prst="line">
                  <a:avLst/>
                </a:prstGeom>
                <a:ln w="17463" cap="flat" cmpd="sng">
                  <a:solidFill>
                    <a:srgbClr val="000000"/>
                  </a:solidFill>
                  <a:prstDash val="solid"/>
                  <a:headEnd type="none" w="med" len="med"/>
                  <a:tailEnd type="none" w="med" len="med"/>
                </a:ln>
              </p:spPr>
            </p:sp>
            <p:sp>
              <p:nvSpPr>
                <p:cNvPr id="109790" name="Line 525"/>
                <p:cNvSpPr/>
                <p:nvPr/>
              </p:nvSpPr>
              <p:spPr>
                <a:xfrm flipH="1">
                  <a:off x="630" y="671"/>
                  <a:ext cx="160" cy="1"/>
                </a:xfrm>
                <a:prstGeom prst="line">
                  <a:avLst/>
                </a:prstGeom>
                <a:ln w="17463" cap="flat" cmpd="sng">
                  <a:solidFill>
                    <a:srgbClr val="000000"/>
                  </a:solidFill>
                  <a:prstDash val="solid"/>
                  <a:headEnd type="none" w="med" len="med"/>
                  <a:tailEnd type="none" w="med" len="med"/>
                </a:ln>
              </p:spPr>
            </p:sp>
            <p:sp>
              <p:nvSpPr>
                <p:cNvPr id="109791" name="Line 526"/>
                <p:cNvSpPr/>
                <p:nvPr/>
              </p:nvSpPr>
              <p:spPr>
                <a:xfrm flipH="1">
                  <a:off x="790" y="886"/>
                  <a:ext cx="172" cy="1"/>
                </a:xfrm>
                <a:prstGeom prst="line">
                  <a:avLst/>
                </a:prstGeom>
                <a:ln w="17463" cap="flat" cmpd="sng">
                  <a:solidFill>
                    <a:srgbClr val="000000"/>
                  </a:solidFill>
                  <a:prstDash val="solid"/>
                  <a:headEnd type="none" w="med" len="med"/>
                  <a:tailEnd type="none" w="med" len="med"/>
                </a:ln>
              </p:spPr>
            </p:sp>
            <p:sp>
              <p:nvSpPr>
                <p:cNvPr id="109792" name="Line 527"/>
                <p:cNvSpPr/>
                <p:nvPr/>
              </p:nvSpPr>
              <p:spPr>
                <a:xfrm flipH="1">
                  <a:off x="962" y="671"/>
                  <a:ext cx="161" cy="1"/>
                </a:xfrm>
                <a:prstGeom prst="line">
                  <a:avLst/>
                </a:prstGeom>
                <a:ln w="17463" cap="flat" cmpd="sng">
                  <a:solidFill>
                    <a:srgbClr val="000000"/>
                  </a:solidFill>
                  <a:prstDash val="solid"/>
                  <a:headEnd type="none" w="med" len="med"/>
                  <a:tailEnd type="none" w="med" len="med"/>
                </a:ln>
              </p:spPr>
            </p:sp>
            <p:sp>
              <p:nvSpPr>
                <p:cNvPr id="109793" name="Line 528"/>
                <p:cNvSpPr/>
                <p:nvPr/>
              </p:nvSpPr>
              <p:spPr>
                <a:xfrm>
                  <a:off x="3016" y="1646"/>
                  <a:ext cx="1" cy="251"/>
                </a:xfrm>
                <a:prstGeom prst="line">
                  <a:avLst/>
                </a:prstGeom>
                <a:ln w="17463" cap="flat" cmpd="sng">
                  <a:solidFill>
                    <a:srgbClr val="000000"/>
                  </a:solidFill>
                  <a:prstDash val="solid"/>
                  <a:headEnd type="none" w="med" len="med"/>
                  <a:tailEnd type="none" w="med" len="med"/>
                </a:ln>
              </p:spPr>
            </p:sp>
            <p:sp>
              <p:nvSpPr>
                <p:cNvPr id="109794" name="Line 529"/>
                <p:cNvSpPr/>
                <p:nvPr/>
              </p:nvSpPr>
              <p:spPr>
                <a:xfrm flipH="1">
                  <a:off x="3016" y="1897"/>
                  <a:ext cx="114" cy="1"/>
                </a:xfrm>
                <a:prstGeom prst="line">
                  <a:avLst/>
                </a:prstGeom>
                <a:ln w="17463" cap="flat" cmpd="sng">
                  <a:solidFill>
                    <a:srgbClr val="000000"/>
                  </a:solidFill>
                  <a:prstDash val="solid"/>
                  <a:headEnd type="none" w="med" len="med"/>
                  <a:tailEnd type="none" w="med" len="med"/>
                </a:ln>
              </p:spPr>
            </p:sp>
            <p:sp>
              <p:nvSpPr>
                <p:cNvPr id="109795" name="Line 530"/>
                <p:cNvSpPr/>
                <p:nvPr/>
              </p:nvSpPr>
              <p:spPr>
                <a:xfrm>
                  <a:off x="3130" y="1646"/>
                  <a:ext cx="1" cy="251"/>
                </a:xfrm>
                <a:prstGeom prst="line">
                  <a:avLst/>
                </a:prstGeom>
                <a:ln w="17463" cap="flat" cmpd="sng">
                  <a:solidFill>
                    <a:srgbClr val="000000"/>
                  </a:solidFill>
                  <a:prstDash val="solid"/>
                  <a:headEnd type="none" w="med" len="med"/>
                  <a:tailEnd type="none" w="med" len="med"/>
                </a:ln>
              </p:spPr>
            </p:sp>
            <p:sp>
              <p:nvSpPr>
                <p:cNvPr id="109796" name="Line 531"/>
                <p:cNvSpPr/>
                <p:nvPr/>
              </p:nvSpPr>
              <p:spPr>
                <a:xfrm flipH="1">
                  <a:off x="3130" y="1646"/>
                  <a:ext cx="104" cy="1"/>
                </a:xfrm>
                <a:prstGeom prst="line">
                  <a:avLst/>
                </a:prstGeom>
                <a:ln w="17463" cap="flat" cmpd="sng">
                  <a:solidFill>
                    <a:srgbClr val="000000"/>
                  </a:solidFill>
                  <a:prstDash val="solid"/>
                  <a:headEnd type="none" w="med" len="med"/>
                  <a:tailEnd type="none" w="med" len="med"/>
                </a:ln>
              </p:spPr>
            </p:sp>
            <p:sp>
              <p:nvSpPr>
                <p:cNvPr id="109797" name="Line 532"/>
                <p:cNvSpPr/>
                <p:nvPr/>
              </p:nvSpPr>
              <p:spPr>
                <a:xfrm>
                  <a:off x="3234" y="1646"/>
                  <a:ext cx="1" cy="251"/>
                </a:xfrm>
                <a:prstGeom prst="line">
                  <a:avLst/>
                </a:prstGeom>
                <a:ln w="17463" cap="flat" cmpd="sng">
                  <a:solidFill>
                    <a:srgbClr val="000000"/>
                  </a:solidFill>
                  <a:prstDash val="solid"/>
                  <a:headEnd type="none" w="med" len="med"/>
                  <a:tailEnd type="none" w="med" len="med"/>
                </a:ln>
              </p:spPr>
            </p:sp>
            <p:sp>
              <p:nvSpPr>
                <p:cNvPr id="109798" name="Line 533"/>
                <p:cNvSpPr/>
                <p:nvPr/>
              </p:nvSpPr>
              <p:spPr>
                <a:xfrm flipH="1">
                  <a:off x="3234" y="1897"/>
                  <a:ext cx="103" cy="1"/>
                </a:xfrm>
                <a:prstGeom prst="line">
                  <a:avLst/>
                </a:prstGeom>
                <a:ln w="17463" cap="flat" cmpd="sng">
                  <a:solidFill>
                    <a:srgbClr val="000000"/>
                  </a:solidFill>
                  <a:prstDash val="solid"/>
                  <a:headEnd type="none" w="med" len="med"/>
                  <a:tailEnd type="none" w="med" len="med"/>
                </a:ln>
              </p:spPr>
            </p:sp>
            <p:sp>
              <p:nvSpPr>
                <p:cNvPr id="109799" name="Line 534"/>
                <p:cNvSpPr/>
                <p:nvPr/>
              </p:nvSpPr>
              <p:spPr>
                <a:xfrm>
                  <a:off x="3337" y="1646"/>
                  <a:ext cx="1" cy="251"/>
                </a:xfrm>
                <a:prstGeom prst="line">
                  <a:avLst/>
                </a:prstGeom>
                <a:ln w="17463" cap="flat" cmpd="sng">
                  <a:solidFill>
                    <a:srgbClr val="000000"/>
                  </a:solidFill>
                  <a:prstDash val="solid"/>
                  <a:headEnd type="none" w="med" len="med"/>
                  <a:tailEnd type="none" w="med" len="med"/>
                </a:ln>
              </p:spPr>
            </p:sp>
            <p:sp>
              <p:nvSpPr>
                <p:cNvPr id="109800" name="Line 535"/>
                <p:cNvSpPr/>
                <p:nvPr/>
              </p:nvSpPr>
              <p:spPr>
                <a:xfrm flipH="1">
                  <a:off x="3337" y="1646"/>
                  <a:ext cx="115" cy="1"/>
                </a:xfrm>
                <a:prstGeom prst="line">
                  <a:avLst/>
                </a:prstGeom>
                <a:ln w="17463" cap="flat" cmpd="sng">
                  <a:solidFill>
                    <a:srgbClr val="000000"/>
                  </a:solidFill>
                  <a:prstDash val="solid"/>
                  <a:headEnd type="none" w="med" len="med"/>
                  <a:tailEnd type="none" w="med" len="med"/>
                </a:ln>
              </p:spPr>
            </p:sp>
            <p:sp>
              <p:nvSpPr>
                <p:cNvPr id="109801" name="Line 536"/>
                <p:cNvSpPr/>
                <p:nvPr/>
              </p:nvSpPr>
              <p:spPr>
                <a:xfrm>
                  <a:off x="3452" y="1646"/>
                  <a:ext cx="1" cy="251"/>
                </a:xfrm>
                <a:prstGeom prst="line">
                  <a:avLst/>
                </a:prstGeom>
                <a:ln w="17463" cap="flat" cmpd="sng">
                  <a:solidFill>
                    <a:srgbClr val="000000"/>
                  </a:solidFill>
                  <a:prstDash val="solid"/>
                  <a:headEnd type="none" w="med" len="med"/>
                  <a:tailEnd type="none" w="med" len="med"/>
                </a:ln>
              </p:spPr>
            </p:sp>
            <p:sp>
              <p:nvSpPr>
                <p:cNvPr id="109802" name="Line 537"/>
                <p:cNvSpPr/>
                <p:nvPr/>
              </p:nvSpPr>
              <p:spPr>
                <a:xfrm>
                  <a:off x="3452" y="1646"/>
                  <a:ext cx="1" cy="251"/>
                </a:xfrm>
                <a:prstGeom prst="line">
                  <a:avLst/>
                </a:prstGeom>
                <a:ln w="17463" cap="flat" cmpd="sng">
                  <a:solidFill>
                    <a:srgbClr val="000000"/>
                  </a:solidFill>
                  <a:prstDash val="solid"/>
                  <a:headEnd type="none" w="med" len="med"/>
                  <a:tailEnd type="none" w="med" len="med"/>
                </a:ln>
              </p:spPr>
            </p:sp>
            <p:sp>
              <p:nvSpPr>
                <p:cNvPr id="109803" name="Line 538"/>
                <p:cNvSpPr/>
                <p:nvPr/>
              </p:nvSpPr>
              <p:spPr>
                <a:xfrm flipH="1">
                  <a:off x="3452" y="1897"/>
                  <a:ext cx="103" cy="1"/>
                </a:xfrm>
                <a:prstGeom prst="line">
                  <a:avLst/>
                </a:prstGeom>
                <a:ln w="17463" cap="flat" cmpd="sng">
                  <a:solidFill>
                    <a:srgbClr val="000000"/>
                  </a:solidFill>
                  <a:prstDash val="solid"/>
                  <a:headEnd type="none" w="med" len="med"/>
                  <a:tailEnd type="none" w="med" len="med"/>
                </a:ln>
              </p:spPr>
            </p:sp>
            <p:sp>
              <p:nvSpPr>
                <p:cNvPr id="109804" name="Line 539"/>
                <p:cNvSpPr/>
                <p:nvPr/>
              </p:nvSpPr>
              <p:spPr>
                <a:xfrm>
                  <a:off x="3555" y="1646"/>
                  <a:ext cx="1" cy="251"/>
                </a:xfrm>
                <a:prstGeom prst="line">
                  <a:avLst/>
                </a:prstGeom>
                <a:ln w="17463" cap="flat" cmpd="sng">
                  <a:solidFill>
                    <a:srgbClr val="000000"/>
                  </a:solidFill>
                  <a:prstDash val="solid"/>
                  <a:headEnd type="none" w="med" len="med"/>
                  <a:tailEnd type="none" w="med" len="med"/>
                </a:ln>
              </p:spPr>
            </p:sp>
            <p:sp>
              <p:nvSpPr>
                <p:cNvPr id="109805" name="Line 540"/>
                <p:cNvSpPr/>
                <p:nvPr/>
              </p:nvSpPr>
              <p:spPr>
                <a:xfrm flipH="1">
                  <a:off x="3555" y="1646"/>
                  <a:ext cx="115" cy="1"/>
                </a:xfrm>
                <a:prstGeom prst="line">
                  <a:avLst/>
                </a:prstGeom>
                <a:ln w="17463" cap="flat" cmpd="sng">
                  <a:solidFill>
                    <a:srgbClr val="000000"/>
                  </a:solidFill>
                  <a:prstDash val="solid"/>
                  <a:headEnd type="none" w="med" len="med"/>
                  <a:tailEnd type="none" w="med" len="med"/>
                </a:ln>
              </p:spPr>
            </p:sp>
            <p:sp>
              <p:nvSpPr>
                <p:cNvPr id="109806" name="Line 541"/>
                <p:cNvSpPr/>
                <p:nvPr/>
              </p:nvSpPr>
              <p:spPr>
                <a:xfrm>
                  <a:off x="3670" y="1646"/>
                  <a:ext cx="1" cy="251"/>
                </a:xfrm>
                <a:prstGeom prst="line">
                  <a:avLst/>
                </a:prstGeom>
                <a:ln w="17463" cap="flat" cmpd="sng">
                  <a:solidFill>
                    <a:srgbClr val="000000"/>
                  </a:solidFill>
                  <a:prstDash val="solid"/>
                  <a:headEnd type="none" w="med" len="med"/>
                  <a:tailEnd type="none" w="med" len="med"/>
                </a:ln>
              </p:spPr>
            </p:sp>
            <p:sp>
              <p:nvSpPr>
                <p:cNvPr id="109807" name="Line 542"/>
                <p:cNvSpPr/>
                <p:nvPr/>
              </p:nvSpPr>
              <p:spPr>
                <a:xfrm flipH="1">
                  <a:off x="3670" y="1897"/>
                  <a:ext cx="103" cy="1"/>
                </a:xfrm>
                <a:prstGeom prst="line">
                  <a:avLst/>
                </a:prstGeom>
                <a:ln w="17463" cap="flat" cmpd="sng">
                  <a:solidFill>
                    <a:srgbClr val="000000"/>
                  </a:solidFill>
                  <a:prstDash val="solid"/>
                  <a:headEnd type="none" w="med" len="med"/>
                  <a:tailEnd type="none" w="med" len="med"/>
                </a:ln>
              </p:spPr>
            </p:sp>
            <p:sp>
              <p:nvSpPr>
                <p:cNvPr id="109808" name="Line 543"/>
                <p:cNvSpPr/>
                <p:nvPr/>
              </p:nvSpPr>
              <p:spPr>
                <a:xfrm>
                  <a:off x="3773" y="1646"/>
                  <a:ext cx="1" cy="251"/>
                </a:xfrm>
                <a:prstGeom prst="line">
                  <a:avLst/>
                </a:prstGeom>
                <a:ln w="17463" cap="flat" cmpd="sng">
                  <a:solidFill>
                    <a:srgbClr val="000000"/>
                  </a:solidFill>
                  <a:prstDash val="solid"/>
                  <a:headEnd type="none" w="med" len="med"/>
                  <a:tailEnd type="none" w="med" len="med"/>
                </a:ln>
              </p:spPr>
            </p:sp>
            <p:sp>
              <p:nvSpPr>
                <p:cNvPr id="109809" name="Line 544"/>
                <p:cNvSpPr/>
                <p:nvPr/>
              </p:nvSpPr>
              <p:spPr>
                <a:xfrm flipH="1">
                  <a:off x="3773" y="1646"/>
                  <a:ext cx="114" cy="1"/>
                </a:xfrm>
                <a:prstGeom prst="line">
                  <a:avLst/>
                </a:prstGeom>
                <a:ln w="17463" cap="flat" cmpd="sng">
                  <a:solidFill>
                    <a:srgbClr val="000000"/>
                  </a:solidFill>
                  <a:prstDash val="solid"/>
                  <a:headEnd type="none" w="med" len="med"/>
                  <a:tailEnd type="none" w="med" len="med"/>
                </a:ln>
              </p:spPr>
            </p:sp>
            <p:sp>
              <p:nvSpPr>
                <p:cNvPr id="109810" name="Line 545"/>
                <p:cNvSpPr/>
                <p:nvPr/>
              </p:nvSpPr>
              <p:spPr>
                <a:xfrm>
                  <a:off x="3887" y="1646"/>
                  <a:ext cx="1" cy="251"/>
                </a:xfrm>
                <a:prstGeom prst="line">
                  <a:avLst/>
                </a:prstGeom>
                <a:ln w="17463" cap="flat" cmpd="sng">
                  <a:solidFill>
                    <a:srgbClr val="000000"/>
                  </a:solidFill>
                  <a:prstDash val="solid"/>
                  <a:headEnd type="none" w="med" len="med"/>
                  <a:tailEnd type="none" w="med" len="med"/>
                </a:ln>
              </p:spPr>
            </p:sp>
            <p:sp>
              <p:nvSpPr>
                <p:cNvPr id="109811" name="Line 546"/>
                <p:cNvSpPr/>
                <p:nvPr/>
              </p:nvSpPr>
              <p:spPr>
                <a:xfrm>
                  <a:off x="3887" y="1646"/>
                  <a:ext cx="1" cy="251"/>
                </a:xfrm>
                <a:prstGeom prst="line">
                  <a:avLst/>
                </a:prstGeom>
                <a:ln w="17463" cap="flat" cmpd="sng">
                  <a:solidFill>
                    <a:srgbClr val="000000"/>
                  </a:solidFill>
                  <a:prstDash val="solid"/>
                  <a:headEnd type="none" w="med" len="med"/>
                  <a:tailEnd type="none" w="med" len="med"/>
                </a:ln>
              </p:spPr>
            </p:sp>
            <p:sp>
              <p:nvSpPr>
                <p:cNvPr id="109812" name="Line 547"/>
                <p:cNvSpPr/>
                <p:nvPr/>
              </p:nvSpPr>
              <p:spPr>
                <a:xfrm flipH="1">
                  <a:off x="3887" y="1897"/>
                  <a:ext cx="104" cy="1"/>
                </a:xfrm>
                <a:prstGeom prst="line">
                  <a:avLst/>
                </a:prstGeom>
                <a:ln w="17463" cap="flat" cmpd="sng">
                  <a:solidFill>
                    <a:srgbClr val="000000"/>
                  </a:solidFill>
                  <a:prstDash val="solid"/>
                  <a:headEnd type="none" w="med" len="med"/>
                  <a:tailEnd type="none" w="med" len="med"/>
                </a:ln>
              </p:spPr>
            </p:sp>
            <p:sp>
              <p:nvSpPr>
                <p:cNvPr id="109813" name="Line 548"/>
                <p:cNvSpPr/>
                <p:nvPr/>
              </p:nvSpPr>
              <p:spPr>
                <a:xfrm>
                  <a:off x="3991" y="1646"/>
                  <a:ext cx="1" cy="251"/>
                </a:xfrm>
                <a:prstGeom prst="line">
                  <a:avLst/>
                </a:prstGeom>
                <a:ln w="17463" cap="flat" cmpd="sng">
                  <a:solidFill>
                    <a:srgbClr val="000000"/>
                  </a:solidFill>
                  <a:prstDash val="solid"/>
                  <a:headEnd type="none" w="med" len="med"/>
                  <a:tailEnd type="none" w="med" len="med"/>
                </a:ln>
              </p:spPr>
            </p:sp>
            <p:sp>
              <p:nvSpPr>
                <p:cNvPr id="109814" name="Line 549"/>
                <p:cNvSpPr/>
                <p:nvPr/>
              </p:nvSpPr>
              <p:spPr>
                <a:xfrm flipH="1">
                  <a:off x="3991" y="1646"/>
                  <a:ext cx="114" cy="1"/>
                </a:xfrm>
                <a:prstGeom prst="line">
                  <a:avLst/>
                </a:prstGeom>
                <a:ln w="17463" cap="flat" cmpd="sng">
                  <a:solidFill>
                    <a:srgbClr val="000000"/>
                  </a:solidFill>
                  <a:prstDash val="solid"/>
                  <a:headEnd type="none" w="med" len="med"/>
                  <a:tailEnd type="none" w="med" len="med"/>
                </a:ln>
              </p:spPr>
            </p:sp>
            <p:sp>
              <p:nvSpPr>
                <p:cNvPr id="109815" name="Line 550"/>
                <p:cNvSpPr/>
                <p:nvPr/>
              </p:nvSpPr>
              <p:spPr>
                <a:xfrm>
                  <a:off x="4105" y="1646"/>
                  <a:ext cx="1" cy="251"/>
                </a:xfrm>
                <a:prstGeom prst="line">
                  <a:avLst/>
                </a:prstGeom>
                <a:ln w="17463" cap="flat" cmpd="sng">
                  <a:solidFill>
                    <a:srgbClr val="000000"/>
                  </a:solidFill>
                  <a:prstDash val="solid"/>
                  <a:headEnd type="none" w="med" len="med"/>
                  <a:tailEnd type="none" w="med" len="med"/>
                </a:ln>
              </p:spPr>
            </p:sp>
            <p:sp>
              <p:nvSpPr>
                <p:cNvPr id="109816" name="Line 551"/>
                <p:cNvSpPr/>
                <p:nvPr/>
              </p:nvSpPr>
              <p:spPr>
                <a:xfrm flipH="1">
                  <a:off x="4105" y="1897"/>
                  <a:ext cx="104" cy="1"/>
                </a:xfrm>
                <a:prstGeom prst="line">
                  <a:avLst/>
                </a:prstGeom>
                <a:ln w="17463" cap="flat" cmpd="sng">
                  <a:solidFill>
                    <a:srgbClr val="000000"/>
                  </a:solidFill>
                  <a:prstDash val="solid"/>
                  <a:headEnd type="none" w="med" len="med"/>
                  <a:tailEnd type="none" w="med" len="med"/>
                </a:ln>
              </p:spPr>
            </p:sp>
            <p:sp>
              <p:nvSpPr>
                <p:cNvPr id="109817" name="Line 552"/>
                <p:cNvSpPr/>
                <p:nvPr/>
              </p:nvSpPr>
              <p:spPr>
                <a:xfrm>
                  <a:off x="4209" y="1646"/>
                  <a:ext cx="1" cy="251"/>
                </a:xfrm>
                <a:prstGeom prst="line">
                  <a:avLst/>
                </a:prstGeom>
                <a:ln w="17463" cap="flat" cmpd="sng">
                  <a:solidFill>
                    <a:srgbClr val="000000"/>
                  </a:solidFill>
                  <a:prstDash val="solid"/>
                  <a:headEnd type="none" w="med" len="med"/>
                  <a:tailEnd type="none" w="med" len="med"/>
                </a:ln>
              </p:spPr>
            </p:sp>
            <p:sp>
              <p:nvSpPr>
                <p:cNvPr id="109818" name="Line 553"/>
                <p:cNvSpPr/>
                <p:nvPr/>
              </p:nvSpPr>
              <p:spPr>
                <a:xfrm flipH="1">
                  <a:off x="4209" y="1646"/>
                  <a:ext cx="103" cy="1"/>
                </a:xfrm>
                <a:prstGeom prst="line">
                  <a:avLst/>
                </a:prstGeom>
                <a:ln w="17463" cap="flat" cmpd="sng">
                  <a:solidFill>
                    <a:srgbClr val="000000"/>
                  </a:solidFill>
                  <a:prstDash val="solid"/>
                  <a:headEnd type="none" w="med" len="med"/>
                  <a:tailEnd type="none" w="med" len="med"/>
                </a:ln>
              </p:spPr>
            </p:sp>
            <p:sp>
              <p:nvSpPr>
                <p:cNvPr id="109819" name="Rectangle 554"/>
                <p:cNvSpPr/>
                <p:nvPr/>
              </p:nvSpPr>
              <p:spPr>
                <a:xfrm>
                  <a:off x="38" y="1700"/>
                  <a:ext cx="47" cy="125"/>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500" b="1" i="1" dirty="0">
                      <a:solidFill>
                        <a:srgbClr val="000000"/>
                      </a:solidFill>
                      <a:latin typeface="Times"/>
                    </a:rPr>
                    <a:t>e</a:t>
                  </a:r>
                  <a:endParaRPr lang="en-US" altLang="zh-CN" sz="1500" b="1" i="1" dirty="0">
                    <a:solidFill>
                      <a:srgbClr val="000000"/>
                    </a:solidFill>
                    <a:latin typeface="Times"/>
                  </a:endParaRPr>
                </a:p>
              </p:txBody>
            </p:sp>
            <p:sp>
              <p:nvSpPr>
                <p:cNvPr id="109820" name="Line 555"/>
                <p:cNvSpPr/>
                <p:nvPr/>
              </p:nvSpPr>
              <p:spPr>
                <a:xfrm flipH="1">
                  <a:off x="233" y="2042"/>
                  <a:ext cx="1330" cy="1"/>
                </a:xfrm>
                <a:prstGeom prst="line">
                  <a:avLst/>
                </a:prstGeom>
                <a:ln w="17463" cap="flat" cmpd="sng">
                  <a:solidFill>
                    <a:srgbClr val="000000"/>
                  </a:solidFill>
                  <a:prstDash val="solid"/>
                  <a:headEnd type="none" w="med" len="med"/>
                  <a:tailEnd type="none" w="med" len="med"/>
                </a:ln>
              </p:spPr>
            </p:sp>
            <p:sp>
              <p:nvSpPr>
                <p:cNvPr id="109821" name="Line 556"/>
                <p:cNvSpPr/>
                <p:nvPr/>
              </p:nvSpPr>
              <p:spPr>
                <a:xfrm flipH="1">
                  <a:off x="2955" y="2042"/>
                  <a:ext cx="1342" cy="1"/>
                </a:xfrm>
                <a:prstGeom prst="line">
                  <a:avLst/>
                </a:prstGeom>
                <a:ln w="17463" cap="flat" cmpd="sng">
                  <a:solidFill>
                    <a:srgbClr val="000000"/>
                  </a:solidFill>
                  <a:prstDash val="solid"/>
                  <a:headEnd type="none" w="med" len="med"/>
                  <a:tailEnd type="none" w="med" len="med"/>
                </a:ln>
              </p:spPr>
            </p:sp>
            <p:sp>
              <p:nvSpPr>
                <p:cNvPr id="109822" name="Freeform 557"/>
                <p:cNvSpPr/>
                <p:nvPr/>
              </p:nvSpPr>
              <p:spPr>
                <a:xfrm>
                  <a:off x="194" y="295"/>
                  <a:ext cx="298" cy="188"/>
                </a:xfrm>
                <a:custGeom>
                  <a:avLst/>
                  <a:gdLst>
                    <a:gd name="txL" fmla="*/ 0 w 298"/>
                    <a:gd name="txT" fmla="*/ 0 h 188"/>
                    <a:gd name="txR" fmla="*/ 298 w 298"/>
                    <a:gd name="txB" fmla="*/ 188 h 188"/>
                  </a:gdLst>
                  <a:ahLst/>
                  <a:cxnLst>
                    <a:cxn ang="0">
                      <a:pos x="0" y="81"/>
                    </a:cxn>
                    <a:cxn ang="0">
                      <a:pos x="57" y="27"/>
                    </a:cxn>
                    <a:cxn ang="0">
                      <a:pos x="103" y="0"/>
                    </a:cxn>
                    <a:cxn ang="0">
                      <a:pos x="137" y="0"/>
                    </a:cxn>
                    <a:cxn ang="0">
                      <a:pos x="160" y="9"/>
                    </a:cxn>
                    <a:cxn ang="0">
                      <a:pos x="183" y="36"/>
                    </a:cxn>
                    <a:cxn ang="0">
                      <a:pos x="195" y="72"/>
                    </a:cxn>
                    <a:cxn ang="0">
                      <a:pos x="218" y="108"/>
                    </a:cxn>
                    <a:cxn ang="0">
                      <a:pos x="229" y="144"/>
                    </a:cxn>
                    <a:cxn ang="0">
                      <a:pos x="252" y="170"/>
                    </a:cxn>
                    <a:cxn ang="0">
                      <a:pos x="275" y="188"/>
                    </a:cxn>
                    <a:cxn ang="0">
                      <a:pos x="298" y="188"/>
                    </a:cxn>
                  </a:cxnLst>
                  <a:rect l="txL" t="txT" r="txR" b="txB"/>
                  <a:pathLst>
                    <a:path w="298" h="188">
                      <a:moveTo>
                        <a:pt x="0" y="81"/>
                      </a:moveTo>
                      <a:lnTo>
                        <a:pt x="57" y="27"/>
                      </a:lnTo>
                      <a:lnTo>
                        <a:pt x="103" y="0"/>
                      </a:lnTo>
                      <a:lnTo>
                        <a:pt x="137" y="0"/>
                      </a:lnTo>
                      <a:lnTo>
                        <a:pt x="160" y="9"/>
                      </a:lnTo>
                      <a:lnTo>
                        <a:pt x="183" y="36"/>
                      </a:lnTo>
                      <a:lnTo>
                        <a:pt x="195" y="72"/>
                      </a:lnTo>
                      <a:lnTo>
                        <a:pt x="218" y="108"/>
                      </a:lnTo>
                      <a:lnTo>
                        <a:pt x="229" y="144"/>
                      </a:lnTo>
                      <a:lnTo>
                        <a:pt x="252" y="170"/>
                      </a:lnTo>
                      <a:lnTo>
                        <a:pt x="275" y="188"/>
                      </a:lnTo>
                      <a:lnTo>
                        <a:pt x="298" y="188"/>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823" name="Freeform 558"/>
                <p:cNvSpPr/>
                <p:nvPr/>
              </p:nvSpPr>
              <p:spPr>
                <a:xfrm>
                  <a:off x="446" y="286"/>
                  <a:ext cx="321" cy="197"/>
                </a:xfrm>
                <a:custGeom>
                  <a:avLst/>
                  <a:gdLst>
                    <a:gd name="txL" fmla="*/ 0 w 321"/>
                    <a:gd name="txT" fmla="*/ 0 h 197"/>
                    <a:gd name="txR" fmla="*/ 321 w 321"/>
                    <a:gd name="txB" fmla="*/ 197 h 197"/>
                  </a:gdLst>
                  <a:ahLst/>
                  <a:cxnLst>
                    <a:cxn ang="0">
                      <a:pos x="321" y="135"/>
                    </a:cxn>
                    <a:cxn ang="0">
                      <a:pos x="287" y="63"/>
                    </a:cxn>
                    <a:cxn ang="0">
                      <a:pos x="252" y="18"/>
                    </a:cxn>
                    <a:cxn ang="0">
                      <a:pos x="218" y="0"/>
                    </a:cxn>
                    <a:cxn ang="0">
                      <a:pos x="195" y="0"/>
                    </a:cxn>
                    <a:cxn ang="0">
                      <a:pos x="172" y="18"/>
                    </a:cxn>
                    <a:cxn ang="0">
                      <a:pos x="149" y="45"/>
                    </a:cxn>
                    <a:cxn ang="0">
                      <a:pos x="126" y="81"/>
                    </a:cxn>
                    <a:cxn ang="0">
                      <a:pos x="103" y="117"/>
                    </a:cxn>
                    <a:cxn ang="0">
                      <a:pos x="80" y="153"/>
                    </a:cxn>
                    <a:cxn ang="0">
                      <a:pos x="57" y="179"/>
                    </a:cxn>
                    <a:cxn ang="0">
                      <a:pos x="46" y="197"/>
                    </a:cxn>
                    <a:cxn ang="0">
                      <a:pos x="23" y="197"/>
                    </a:cxn>
                    <a:cxn ang="0">
                      <a:pos x="0" y="170"/>
                    </a:cxn>
                  </a:cxnLst>
                  <a:rect l="txL" t="txT" r="txR" b="txB"/>
                  <a:pathLst>
                    <a:path w="321" h="197">
                      <a:moveTo>
                        <a:pt x="321" y="135"/>
                      </a:moveTo>
                      <a:lnTo>
                        <a:pt x="287" y="63"/>
                      </a:lnTo>
                      <a:lnTo>
                        <a:pt x="252" y="18"/>
                      </a:lnTo>
                      <a:lnTo>
                        <a:pt x="218" y="0"/>
                      </a:lnTo>
                      <a:lnTo>
                        <a:pt x="195" y="0"/>
                      </a:lnTo>
                      <a:lnTo>
                        <a:pt x="172" y="18"/>
                      </a:lnTo>
                      <a:lnTo>
                        <a:pt x="149" y="45"/>
                      </a:lnTo>
                      <a:lnTo>
                        <a:pt x="126" y="81"/>
                      </a:lnTo>
                      <a:lnTo>
                        <a:pt x="103" y="117"/>
                      </a:lnTo>
                      <a:lnTo>
                        <a:pt x="80" y="153"/>
                      </a:lnTo>
                      <a:lnTo>
                        <a:pt x="57" y="179"/>
                      </a:lnTo>
                      <a:lnTo>
                        <a:pt x="46" y="197"/>
                      </a:lnTo>
                      <a:lnTo>
                        <a:pt x="23" y="197"/>
                      </a:lnTo>
                      <a:lnTo>
                        <a:pt x="0" y="170"/>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824" name="Freeform 559"/>
                <p:cNvSpPr/>
                <p:nvPr/>
              </p:nvSpPr>
              <p:spPr>
                <a:xfrm>
                  <a:off x="767" y="278"/>
                  <a:ext cx="321" cy="196"/>
                </a:xfrm>
                <a:custGeom>
                  <a:avLst/>
                  <a:gdLst>
                    <a:gd name="txL" fmla="*/ 0 w 321"/>
                    <a:gd name="txT" fmla="*/ 0 h 196"/>
                    <a:gd name="txR" fmla="*/ 321 w 321"/>
                    <a:gd name="txB" fmla="*/ 196 h 196"/>
                  </a:gdLst>
                  <a:ahLst/>
                  <a:cxnLst>
                    <a:cxn ang="0">
                      <a:pos x="321" y="143"/>
                    </a:cxn>
                    <a:cxn ang="0">
                      <a:pos x="287" y="71"/>
                    </a:cxn>
                    <a:cxn ang="0">
                      <a:pos x="253" y="26"/>
                    </a:cxn>
                    <a:cxn ang="0">
                      <a:pos x="230" y="0"/>
                    </a:cxn>
                    <a:cxn ang="0">
                      <a:pos x="207" y="0"/>
                    </a:cxn>
                    <a:cxn ang="0">
                      <a:pos x="184" y="17"/>
                    </a:cxn>
                    <a:cxn ang="0">
                      <a:pos x="161" y="44"/>
                    </a:cxn>
                    <a:cxn ang="0">
                      <a:pos x="149" y="80"/>
                    </a:cxn>
                    <a:cxn ang="0">
                      <a:pos x="126" y="116"/>
                    </a:cxn>
                    <a:cxn ang="0">
                      <a:pos x="115" y="152"/>
                    </a:cxn>
                    <a:cxn ang="0">
                      <a:pos x="92" y="178"/>
                    </a:cxn>
                    <a:cxn ang="0">
                      <a:pos x="81" y="196"/>
                    </a:cxn>
                    <a:cxn ang="0">
                      <a:pos x="58" y="196"/>
                    </a:cxn>
                    <a:cxn ang="0">
                      <a:pos x="35" y="178"/>
                    </a:cxn>
                    <a:cxn ang="0">
                      <a:pos x="0" y="143"/>
                    </a:cxn>
                  </a:cxnLst>
                  <a:rect l="txL" t="txT" r="txR" b="txB"/>
                  <a:pathLst>
                    <a:path w="321" h="196">
                      <a:moveTo>
                        <a:pt x="321" y="143"/>
                      </a:moveTo>
                      <a:lnTo>
                        <a:pt x="287" y="71"/>
                      </a:lnTo>
                      <a:lnTo>
                        <a:pt x="253" y="26"/>
                      </a:lnTo>
                      <a:lnTo>
                        <a:pt x="230" y="0"/>
                      </a:lnTo>
                      <a:lnTo>
                        <a:pt x="207" y="0"/>
                      </a:lnTo>
                      <a:lnTo>
                        <a:pt x="184" y="17"/>
                      </a:lnTo>
                      <a:lnTo>
                        <a:pt x="161" y="44"/>
                      </a:lnTo>
                      <a:lnTo>
                        <a:pt x="149" y="80"/>
                      </a:lnTo>
                      <a:lnTo>
                        <a:pt x="126" y="116"/>
                      </a:lnTo>
                      <a:lnTo>
                        <a:pt x="115" y="152"/>
                      </a:lnTo>
                      <a:lnTo>
                        <a:pt x="92" y="178"/>
                      </a:lnTo>
                      <a:lnTo>
                        <a:pt x="81" y="196"/>
                      </a:lnTo>
                      <a:lnTo>
                        <a:pt x="58" y="196"/>
                      </a:lnTo>
                      <a:lnTo>
                        <a:pt x="35" y="178"/>
                      </a:lnTo>
                      <a:lnTo>
                        <a:pt x="0" y="14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825" name="Freeform 560"/>
                <p:cNvSpPr/>
                <p:nvPr/>
              </p:nvSpPr>
              <p:spPr>
                <a:xfrm>
                  <a:off x="1088" y="278"/>
                  <a:ext cx="356" cy="196"/>
                </a:xfrm>
                <a:custGeom>
                  <a:avLst/>
                  <a:gdLst>
                    <a:gd name="txL" fmla="*/ 0 w 356"/>
                    <a:gd name="txT" fmla="*/ 0 h 196"/>
                    <a:gd name="txR" fmla="*/ 356 w 356"/>
                    <a:gd name="txB" fmla="*/ 196 h 196"/>
                  </a:gdLst>
                  <a:ahLst/>
                  <a:cxnLst>
                    <a:cxn ang="0">
                      <a:pos x="356" y="143"/>
                    </a:cxn>
                    <a:cxn ang="0">
                      <a:pos x="322" y="71"/>
                    </a:cxn>
                    <a:cxn ang="0">
                      <a:pos x="287" y="26"/>
                    </a:cxn>
                    <a:cxn ang="0">
                      <a:pos x="253" y="0"/>
                    </a:cxn>
                    <a:cxn ang="0">
                      <a:pos x="230" y="0"/>
                    </a:cxn>
                    <a:cxn ang="0">
                      <a:pos x="207" y="17"/>
                    </a:cxn>
                    <a:cxn ang="0">
                      <a:pos x="184" y="44"/>
                    </a:cxn>
                    <a:cxn ang="0">
                      <a:pos x="161" y="80"/>
                    </a:cxn>
                    <a:cxn ang="0">
                      <a:pos x="138" y="116"/>
                    </a:cxn>
                    <a:cxn ang="0">
                      <a:pos x="115" y="152"/>
                    </a:cxn>
                    <a:cxn ang="0">
                      <a:pos x="104" y="178"/>
                    </a:cxn>
                    <a:cxn ang="0">
                      <a:pos x="81" y="196"/>
                    </a:cxn>
                    <a:cxn ang="0">
                      <a:pos x="58" y="196"/>
                    </a:cxn>
                    <a:cxn ang="0">
                      <a:pos x="35" y="178"/>
                    </a:cxn>
                    <a:cxn ang="0">
                      <a:pos x="0" y="143"/>
                    </a:cxn>
                  </a:cxnLst>
                  <a:rect l="txL" t="txT" r="txR" b="txB"/>
                  <a:pathLst>
                    <a:path w="356" h="196">
                      <a:moveTo>
                        <a:pt x="356" y="143"/>
                      </a:moveTo>
                      <a:lnTo>
                        <a:pt x="322" y="71"/>
                      </a:lnTo>
                      <a:lnTo>
                        <a:pt x="287" y="26"/>
                      </a:lnTo>
                      <a:lnTo>
                        <a:pt x="253" y="0"/>
                      </a:lnTo>
                      <a:lnTo>
                        <a:pt x="230" y="0"/>
                      </a:lnTo>
                      <a:lnTo>
                        <a:pt x="207" y="17"/>
                      </a:lnTo>
                      <a:lnTo>
                        <a:pt x="184" y="44"/>
                      </a:lnTo>
                      <a:lnTo>
                        <a:pt x="161" y="80"/>
                      </a:lnTo>
                      <a:lnTo>
                        <a:pt x="138" y="116"/>
                      </a:lnTo>
                      <a:lnTo>
                        <a:pt x="115" y="152"/>
                      </a:lnTo>
                      <a:lnTo>
                        <a:pt x="104" y="178"/>
                      </a:lnTo>
                      <a:lnTo>
                        <a:pt x="81" y="196"/>
                      </a:lnTo>
                      <a:lnTo>
                        <a:pt x="58" y="196"/>
                      </a:lnTo>
                      <a:lnTo>
                        <a:pt x="35" y="178"/>
                      </a:lnTo>
                      <a:lnTo>
                        <a:pt x="0" y="14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826" name="Freeform 561"/>
                <p:cNvSpPr/>
                <p:nvPr/>
              </p:nvSpPr>
              <p:spPr>
                <a:xfrm>
                  <a:off x="4025" y="278"/>
                  <a:ext cx="287" cy="205"/>
                </a:xfrm>
                <a:custGeom>
                  <a:avLst/>
                  <a:gdLst>
                    <a:gd name="txL" fmla="*/ 0 w 287"/>
                    <a:gd name="txT" fmla="*/ 0 h 205"/>
                    <a:gd name="txR" fmla="*/ 287 w 287"/>
                    <a:gd name="txB" fmla="*/ 205 h 205"/>
                  </a:gdLst>
                  <a:ahLst/>
                  <a:cxnLst>
                    <a:cxn ang="0">
                      <a:pos x="0" y="53"/>
                    </a:cxn>
                    <a:cxn ang="0">
                      <a:pos x="23" y="17"/>
                    </a:cxn>
                    <a:cxn ang="0">
                      <a:pos x="57" y="0"/>
                    </a:cxn>
                    <a:cxn ang="0">
                      <a:pos x="80" y="8"/>
                    </a:cxn>
                    <a:cxn ang="0">
                      <a:pos x="103" y="35"/>
                    </a:cxn>
                    <a:cxn ang="0">
                      <a:pos x="126" y="71"/>
                    </a:cxn>
                    <a:cxn ang="0">
                      <a:pos x="138" y="107"/>
                    </a:cxn>
                    <a:cxn ang="0">
                      <a:pos x="161" y="152"/>
                    </a:cxn>
                    <a:cxn ang="0">
                      <a:pos x="184" y="178"/>
                    </a:cxn>
                    <a:cxn ang="0">
                      <a:pos x="207" y="205"/>
                    </a:cxn>
                    <a:cxn ang="0">
                      <a:pos x="230" y="205"/>
                    </a:cxn>
                    <a:cxn ang="0">
                      <a:pos x="264" y="187"/>
                    </a:cxn>
                    <a:cxn ang="0">
                      <a:pos x="287" y="143"/>
                    </a:cxn>
                  </a:cxnLst>
                  <a:rect l="txL" t="txT" r="txR" b="txB"/>
                  <a:pathLst>
                    <a:path w="287" h="205">
                      <a:moveTo>
                        <a:pt x="0" y="53"/>
                      </a:moveTo>
                      <a:lnTo>
                        <a:pt x="23" y="17"/>
                      </a:lnTo>
                      <a:lnTo>
                        <a:pt x="57" y="0"/>
                      </a:lnTo>
                      <a:lnTo>
                        <a:pt x="80" y="8"/>
                      </a:lnTo>
                      <a:lnTo>
                        <a:pt x="103" y="35"/>
                      </a:lnTo>
                      <a:lnTo>
                        <a:pt x="126" y="71"/>
                      </a:lnTo>
                      <a:lnTo>
                        <a:pt x="138" y="107"/>
                      </a:lnTo>
                      <a:lnTo>
                        <a:pt x="161" y="152"/>
                      </a:lnTo>
                      <a:lnTo>
                        <a:pt x="184" y="178"/>
                      </a:lnTo>
                      <a:lnTo>
                        <a:pt x="207" y="205"/>
                      </a:lnTo>
                      <a:lnTo>
                        <a:pt x="230" y="205"/>
                      </a:lnTo>
                      <a:lnTo>
                        <a:pt x="264" y="187"/>
                      </a:lnTo>
                      <a:lnTo>
                        <a:pt x="287" y="14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827" name="Freeform 562"/>
                <p:cNvSpPr/>
                <p:nvPr/>
              </p:nvSpPr>
              <p:spPr>
                <a:xfrm>
                  <a:off x="3670" y="278"/>
                  <a:ext cx="355" cy="214"/>
                </a:xfrm>
                <a:custGeom>
                  <a:avLst/>
                  <a:gdLst>
                    <a:gd name="txL" fmla="*/ 0 w 355"/>
                    <a:gd name="txT" fmla="*/ 0 h 214"/>
                    <a:gd name="txR" fmla="*/ 355 w 355"/>
                    <a:gd name="txB" fmla="*/ 214 h 214"/>
                  </a:gdLst>
                  <a:ahLst/>
                  <a:cxnLst>
                    <a:cxn ang="0">
                      <a:pos x="0" y="98"/>
                    </a:cxn>
                    <a:cxn ang="0">
                      <a:pos x="34" y="35"/>
                    </a:cxn>
                    <a:cxn ang="0">
                      <a:pos x="68" y="8"/>
                    </a:cxn>
                    <a:cxn ang="0">
                      <a:pos x="91" y="0"/>
                    </a:cxn>
                    <a:cxn ang="0">
                      <a:pos x="114" y="8"/>
                    </a:cxn>
                    <a:cxn ang="0">
                      <a:pos x="137" y="35"/>
                    </a:cxn>
                    <a:cxn ang="0">
                      <a:pos x="149" y="71"/>
                    </a:cxn>
                    <a:cxn ang="0">
                      <a:pos x="160" y="107"/>
                    </a:cxn>
                    <a:cxn ang="0">
                      <a:pos x="183" y="143"/>
                    </a:cxn>
                    <a:cxn ang="0">
                      <a:pos x="195" y="178"/>
                    </a:cxn>
                    <a:cxn ang="0">
                      <a:pos x="217" y="205"/>
                    </a:cxn>
                    <a:cxn ang="0">
                      <a:pos x="229" y="214"/>
                    </a:cxn>
                    <a:cxn ang="0">
                      <a:pos x="252" y="214"/>
                    </a:cxn>
                    <a:cxn ang="0">
                      <a:pos x="286" y="187"/>
                    </a:cxn>
                    <a:cxn ang="0">
                      <a:pos x="309" y="134"/>
                    </a:cxn>
                    <a:cxn ang="0">
                      <a:pos x="355" y="53"/>
                    </a:cxn>
                  </a:cxnLst>
                  <a:rect l="txL" t="txT" r="txR" b="txB"/>
                  <a:pathLst>
                    <a:path w="355" h="214">
                      <a:moveTo>
                        <a:pt x="0" y="98"/>
                      </a:moveTo>
                      <a:lnTo>
                        <a:pt x="34" y="35"/>
                      </a:lnTo>
                      <a:lnTo>
                        <a:pt x="68" y="8"/>
                      </a:lnTo>
                      <a:lnTo>
                        <a:pt x="91" y="0"/>
                      </a:lnTo>
                      <a:lnTo>
                        <a:pt x="114" y="8"/>
                      </a:lnTo>
                      <a:lnTo>
                        <a:pt x="137" y="35"/>
                      </a:lnTo>
                      <a:lnTo>
                        <a:pt x="149" y="71"/>
                      </a:lnTo>
                      <a:lnTo>
                        <a:pt x="160" y="107"/>
                      </a:lnTo>
                      <a:lnTo>
                        <a:pt x="183" y="143"/>
                      </a:lnTo>
                      <a:lnTo>
                        <a:pt x="195" y="178"/>
                      </a:lnTo>
                      <a:lnTo>
                        <a:pt x="217" y="205"/>
                      </a:lnTo>
                      <a:lnTo>
                        <a:pt x="229" y="214"/>
                      </a:lnTo>
                      <a:lnTo>
                        <a:pt x="252" y="214"/>
                      </a:lnTo>
                      <a:lnTo>
                        <a:pt x="286" y="187"/>
                      </a:lnTo>
                      <a:lnTo>
                        <a:pt x="309" y="134"/>
                      </a:lnTo>
                      <a:lnTo>
                        <a:pt x="355" y="5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828" name="Freeform 563"/>
                <p:cNvSpPr/>
                <p:nvPr/>
              </p:nvSpPr>
              <p:spPr>
                <a:xfrm>
                  <a:off x="3291" y="269"/>
                  <a:ext cx="379" cy="214"/>
                </a:xfrm>
                <a:custGeom>
                  <a:avLst/>
                  <a:gdLst>
                    <a:gd name="txL" fmla="*/ 0 w 379"/>
                    <a:gd name="txT" fmla="*/ 0 h 214"/>
                    <a:gd name="txR" fmla="*/ 379 w 379"/>
                    <a:gd name="txB" fmla="*/ 214 h 214"/>
                  </a:gdLst>
                  <a:ahLst/>
                  <a:cxnLst>
                    <a:cxn ang="0">
                      <a:pos x="0" y="107"/>
                    </a:cxn>
                    <a:cxn ang="0">
                      <a:pos x="34" y="44"/>
                    </a:cxn>
                    <a:cxn ang="0">
                      <a:pos x="57" y="9"/>
                    </a:cxn>
                    <a:cxn ang="0">
                      <a:pos x="92" y="0"/>
                    </a:cxn>
                    <a:cxn ang="0">
                      <a:pos x="115" y="9"/>
                    </a:cxn>
                    <a:cxn ang="0">
                      <a:pos x="138" y="35"/>
                    </a:cxn>
                    <a:cxn ang="0">
                      <a:pos x="161" y="62"/>
                    </a:cxn>
                    <a:cxn ang="0">
                      <a:pos x="184" y="107"/>
                    </a:cxn>
                    <a:cxn ang="0">
                      <a:pos x="206" y="143"/>
                    </a:cxn>
                    <a:cxn ang="0">
                      <a:pos x="229" y="179"/>
                    </a:cxn>
                    <a:cxn ang="0">
                      <a:pos x="252" y="205"/>
                    </a:cxn>
                    <a:cxn ang="0">
                      <a:pos x="287" y="214"/>
                    </a:cxn>
                    <a:cxn ang="0">
                      <a:pos x="310" y="205"/>
                    </a:cxn>
                    <a:cxn ang="0">
                      <a:pos x="344" y="170"/>
                    </a:cxn>
                    <a:cxn ang="0">
                      <a:pos x="379" y="107"/>
                    </a:cxn>
                  </a:cxnLst>
                  <a:rect l="txL" t="txT" r="txR" b="txB"/>
                  <a:pathLst>
                    <a:path w="379" h="214">
                      <a:moveTo>
                        <a:pt x="0" y="107"/>
                      </a:moveTo>
                      <a:lnTo>
                        <a:pt x="34" y="44"/>
                      </a:lnTo>
                      <a:lnTo>
                        <a:pt x="57" y="9"/>
                      </a:lnTo>
                      <a:lnTo>
                        <a:pt x="92" y="0"/>
                      </a:lnTo>
                      <a:lnTo>
                        <a:pt x="115" y="9"/>
                      </a:lnTo>
                      <a:lnTo>
                        <a:pt x="138" y="35"/>
                      </a:lnTo>
                      <a:lnTo>
                        <a:pt x="161" y="62"/>
                      </a:lnTo>
                      <a:lnTo>
                        <a:pt x="184" y="107"/>
                      </a:lnTo>
                      <a:lnTo>
                        <a:pt x="206" y="143"/>
                      </a:lnTo>
                      <a:lnTo>
                        <a:pt x="229" y="179"/>
                      </a:lnTo>
                      <a:lnTo>
                        <a:pt x="252" y="205"/>
                      </a:lnTo>
                      <a:lnTo>
                        <a:pt x="287" y="214"/>
                      </a:lnTo>
                      <a:lnTo>
                        <a:pt x="310" y="205"/>
                      </a:lnTo>
                      <a:lnTo>
                        <a:pt x="344" y="170"/>
                      </a:lnTo>
                      <a:lnTo>
                        <a:pt x="379" y="107"/>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829" name="Freeform 564"/>
                <p:cNvSpPr/>
                <p:nvPr/>
              </p:nvSpPr>
              <p:spPr>
                <a:xfrm>
                  <a:off x="2912" y="269"/>
                  <a:ext cx="379" cy="214"/>
                </a:xfrm>
                <a:custGeom>
                  <a:avLst/>
                  <a:gdLst>
                    <a:gd name="txL" fmla="*/ 0 w 379"/>
                    <a:gd name="txT" fmla="*/ 0 h 214"/>
                    <a:gd name="txR" fmla="*/ 379 w 379"/>
                    <a:gd name="txB" fmla="*/ 214 h 214"/>
                  </a:gdLst>
                  <a:ahLst/>
                  <a:cxnLst>
                    <a:cxn ang="0">
                      <a:pos x="0" y="107"/>
                    </a:cxn>
                    <a:cxn ang="0">
                      <a:pos x="35" y="44"/>
                    </a:cxn>
                    <a:cxn ang="0">
                      <a:pos x="58" y="9"/>
                    </a:cxn>
                    <a:cxn ang="0">
                      <a:pos x="92" y="0"/>
                    </a:cxn>
                    <a:cxn ang="0">
                      <a:pos x="115" y="9"/>
                    </a:cxn>
                    <a:cxn ang="0">
                      <a:pos x="138" y="35"/>
                    </a:cxn>
                    <a:cxn ang="0">
                      <a:pos x="161" y="62"/>
                    </a:cxn>
                    <a:cxn ang="0">
                      <a:pos x="184" y="107"/>
                    </a:cxn>
                    <a:cxn ang="0">
                      <a:pos x="207" y="143"/>
                    </a:cxn>
                    <a:cxn ang="0">
                      <a:pos x="230" y="179"/>
                    </a:cxn>
                    <a:cxn ang="0">
                      <a:pos x="253" y="205"/>
                    </a:cxn>
                    <a:cxn ang="0">
                      <a:pos x="287" y="214"/>
                    </a:cxn>
                    <a:cxn ang="0">
                      <a:pos x="310" y="205"/>
                    </a:cxn>
                    <a:cxn ang="0">
                      <a:pos x="345" y="170"/>
                    </a:cxn>
                    <a:cxn ang="0">
                      <a:pos x="379" y="107"/>
                    </a:cxn>
                  </a:cxnLst>
                  <a:rect l="txL" t="txT" r="txR" b="txB"/>
                  <a:pathLst>
                    <a:path w="379" h="214">
                      <a:moveTo>
                        <a:pt x="0" y="107"/>
                      </a:moveTo>
                      <a:lnTo>
                        <a:pt x="35" y="44"/>
                      </a:lnTo>
                      <a:lnTo>
                        <a:pt x="58" y="9"/>
                      </a:lnTo>
                      <a:lnTo>
                        <a:pt x="92" y="0"/>
                      </a:lnTo>
                      <a:lnTo>
                        <a:pt x="115" y="9"/>
                      </a:lnTo>
                      <a:lnTo>
                        <a:pt x="138" y="35"/>
                      </a:lnTo>
                      <a:lnTo>
                        <a:pt x="161" y="62"/>
                      </a:lnTo>
                      <a:lnTo>
                        <a:pt x="184" y="107"/>
                      </a:lnTo>
                      <a:lnTo>
                        <a:pt x="207" y="143"/>
                      </a:lnTo>
                      <a:lnTo>
                        <a:pt x="230" y="179"/>
                      </a:lnTo>
                      <a:lnTo>
                        <a:pt x="253" y="205"/>
                      </a:lnTo>
                      <a:lnTo>
                        <a:pt x="287" y="214"/>
                      </a:lnTo>
                      <a:lnTo>
                        <a:pt x="310" y="205"/>
                      </a:lnTo>
                      <a:lnTo>
                        <a:pt x="345" y="170"/>
                      </a:lnTo>
                      <a:lnTo>
                        <a:pt x="379" y="107"/>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830" name="Freeform 565"/>
                <p:cNvSpPr/>
                <p:nvPr/>
              </p:nvSpPr>
              <p:spPr>
                <a:xfrm>
                  <a:off x="2201" y="278"/>
                  <a:ext cx="711" cy="205"/>
                </a:xfrm>
                <a:custGeom>
                  <a:avLst/>
                  <a:gdLst>
                    <a:gd name="txL" fmla="*/ 0 w 711"/>
                    <a:gd name="txT" fmla="*/ 0 h 205"/>
                    <a:gd name="txR" fmla="*/ 711 w 711"/>
                    <a:gd name="txB" fmla="*/ 205 h 205"/>
                  </a:gdLst>
                  <a:ahLst/>
                  <a:cxnLst>
                    <a:cxn ang="0">
                      <a:pos x="0" y="143"/>
                    </a:cxn>
                    <a:cxn ang="0">
                      <a:pos x="81" y="62"/>
                    </a:cxn>
                    <a:cxn ang="0">
                      <a:pos x="161" y="17"/>
                    </a:cxn>
                    <a:cxn ang="0">
                      <a:pos x="218" y="0"/>
                    </a:cxn>
                    <a:cxn ang="0">
                      <a:pos x="276" y="0"/>
                    </a:cxn>
                    <a:cxn ang="0">
                      <a:pos x="333" y="8"/>
                    </a:cxn>
                    <a:cxn ang="0">
                      <a:pos x="367" y="44"/>
                    </a:cxn>
                    <a:cxn ang="0">
                      <a:pos x="413" y="80"/>
                    </a:cxn>
                    <a:cxn ang="0">
                      <a:pos x="448" y="116"/>
                    </a:cxn>
                    <a:cxn ang="0">
                      <a:pos x="482" y="152"/>
                    </a:cxn>
                    <a:cxn ang="0">
                      <a:pos x="516" y="178"/>
                    </a:cxn>
                    <a:cxn ang="0">
                      <a:pos x="551" y="205"/>
                    </a:cxn>
                    <a:cxn ang="0">
                      <a:pos x="585" y="205"/>
                    </a:cxn>
                    <a:cxn ang="0">
                      <a:pos x="620" y="196"/>
                    </a:cxn>
                    <a:cxn ang="0">
                      <a:pos x="666" y="161"/>
                    </a:cxn>
                    <a:cxn ang="0">
                      <a:pos x="711" y="98"/>
                    </a:cxn>
                  </a:cxnLst>
                  <a:rect l="txL" t="txT" r="txR" b="txB"/>
                  <a:pathLst>
                    <a:path w="711" h="205">
                      <a:moveTo>
                        <a:pt x="0" y="143"/>
                      </a:moveTo>
                      <a:lnTo>
                        <a:pt x="81" y="62"/>
                      </a:lnTo>
                      <a:lnTo>
                        <a:pt x="161" y="17"/>
                      </a:lnTo>
                      <a:lnTo>
                        <a:pt x="218" y="0"/>
                      </a:lnTo>
                      <a:lnTo>
                        <a:pt x="276" y="0"/>
                      </a:lnTo>
                      <a:lnTo>
                        <a:pt x="333" y="8"/>
                      </a:lnTo>
                      <a:lnTo>
                        <a:pt x="367" y="44"/>
                      </a:lnTo>
                      <a:lnTo>
                        <a:pt x="413" y="80"/>
                      </a:lnTo>
                      <a:lnTo>
                        <a:pt x="448" y="116"/>
                      </a:lnTo>
                      <a:lnTo>
                        <a:pt x="482" y="152"/>
                      </a:lnTo>
                      <a:lnTo>
                        <a:pt x="516" y="178"/>
                      </a:lnTo>
                      <a:lnTo>
                        <a:pt x="551" y="205"/>
                      </a:lnTo>
                      <a:lnTo>
                        <a:pt x="585" y="205"/>
                      </a:lnTo>
                      <a:lnTo>
                        <a:pt x="620" y="196"/>
                      </a:lnTo>
                      <a:lnTo>
                        <a:pt x="666" y="161"/>
                      </a:lnTo>
                      <a:lnTo>
                        <a:pt x="711" y="98"/>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831" name="Freeform 566"/>
                <p:cNvSpPr/>
                <p:nvPr/>
              </p:nvSpPr>
              <p:spPr>
                <a:xfrm>
                  <a:off x="1444" y="278"/>
                  <a:ext cx="757" cy="277"/>
                </a:xfrm>
                <a:custGeom>
                  <a:avLst/>
                  <a:gdLst>
                    <a:gd name="txL" fmla="*/ 0 w 757"/>
                    <a:gd name="txT" fmla="*/ 0 h 277"/>
                    <a:gd name="txR" fmla="*/ 757 w 757"/>
                    <a:gd name="txB" fmla="*/ 277 h 277"/>
                  </a:gdLst>
                  <a:ahLst/>
                  <a:cxnLst>
                    <a:cxn ang="0">
                      <a:pos x="0" y="143"/>
                    </a:cxn>
                    <a:cxn ang="0">
                      <a:pos x="80" y="62"/>
                    </a:cxn>
                    <a:cxn ang="0">
                      <a:pos x="138" y="17"/>
                    </a:cxn>
                    <a:cxn ang="0">
                      <a:pos x="195" y="0"/>
                    </a:cxn>
                    <a:cxn ang="0">
                      <a:pos x="241" y="8"/>
                    </a:cxn>
                    <a:cxn ang="0">
                      <a:pos x="287" y="35"/>
                    </a:cxn>
                    <a:cxn ang="0">
                      <a:pos x="321" y="71"/>
                    </a:cxn>
                    <a:cxn ang="0">
                      <a:pos x="367" y="116"/>
                    </a:cxn>
                    <a:cxn ang="0">
                      <a:pos x="402" y="161"/>
                    </a:cxn>
                    <a:cxn ang="0">
                      <a:pos x="436" y="205"/>
                    </a:cxn>
                    <a:cxn ang="0">
                      <a:pos x="470" y="241"/>
                    </a:cxn>
                    <a:cxn ang="0">
                      <a:pos x="516" y="268"/>
                    </a:cxn>
                    <a:cxn ang="0">
                      <a:pos x="562" y="277"/>
                    </a:cxn>
                    <a:cxn ang="0">
                      <a:pos x="620" y="259"/>
                    </a:cxn>
                    <a:cxn ang="0">
                      <a:pos x="688" y="214"/>
                    </a:cxn>
                    <a:cxn ang="0">
                      <a:pos x="757" y="143"/>
                    </a:cxn>
                  </a:cxnLst>
                  <a:rect l="txL" t="txT" r="txR" b="txB"/>
                  <a:pathLst>
                    <a:path w="757" h="277">
                      <a:moveTo>
                        <a:pt x="0" y="143"/>
                      </a:moveTo>
                      <a:lnTo>
                        <a:pt x="80" y="62"/>
                      </a:lnTo>
                      <a:lnTo>
                        <a:pt x="138" y="17"/>
                      </a:lnTo>
                      <a:lnTo>
                        <a:pt x="195" y="0"/>
                      </a:lnTo>
                      <a:lnTo>
                        <a:pt x="241" y="8"/>
                      </a:lnTo>
                      <a:lnTo>
                        <a:pt x="287" y="35"/>
                      </a:lnTo>
                      <a:lnTo>
                        <a:pt x="321" y="71"/>
                      </a:lnTo>
                      <a:lnTo>
                        <a:pt x="367" y="116"/>
                      </a:lnTo>
                      <a:lnTo>
                        <a:pt x="402" y="161"/>
                      </a:lnTo>
                      <a:lnTo>
                        <a:pt x="436" y="205"/>
                      </a:lnTo>
                      <a:lnTo>
                        <a:pt x="470" y="241"/>
                      </a:lnTo>
                      <a:lnTo>
                        <a:pt x="516" y="268"/>
                      </a:lnTo>
                      <a:lnTo>
                        <a:pt x="562" y="277"/>
                      </a:lnTo>
                      <a:lnTo>
                        <a:pt x="620" y="259"/>
                      </a:lnTo>
                      <a:lnTo>
                        <a:pt x="688" y="214"/>
                      </a:lnTo>
                      <a:lnTo>
                        <a:pt x="757" y="143"/>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09832" name="Line 567"/>
                <p:cNvSpPr/>
                <p:nvPr/>
              </p:nvSpPr>
              <p:spPr>
                <a:xfrm flipH="1">
                  <a:off x="4232" y="1154"/>
                  <a:ext cx="91" cy="1"/>
                </a:xfrm>
                <a:prstGeom prst="line">
                  <a:avLst/>
                </a:prstGeom>
                <a:ln w="17463" cap="flat" cmpd="sng">
                  <a:solidFill>
                    <a:srgbClr val="000000"/>
                  </a:solidFill>
                  <a:prstDash val="solid"/>
                  <a:headEnd type="none" w="med" len="med"/>
                  <a:tailEnd type="none" w="med" len="med"/>
                </a:ln>
              </p:spPr>
            </p:sp>
            <p:sp>
              <p:nvSpPr>
                <p:cNvPr id="109833" name="Line 568"/>
                <p:cNvSpPr/>
                <p:nvPr/>
              </p:nvSpPr>
              <p:spPr>
                <a:xfrm>
                  <a:off x="1549" y="2042"/>
                  <a:ext cx="0" cy="181"/>
                </a:xfrm>
                <a:prstGeom prst="line">
                  <a:avLst/>
                </a:prstGeom>
                <a:ln w="9525" cap="flat" cmpd="sng">
                  <a:solidFill>
                    <a:schemeClr val="tx1"/>
                  </a:solidFill>
                  <a:prstDash val="solid"/>
                  <a:headEnd type="none" w="med" len="med"/>
                  <a:tailEnd type="none" w="med" len="med"/>
                </a:ln>
              </p:spPr>
            </p:sp>
            <p:sp>
              <p:nvSpPr>
                <p:cNvPr id="109834" name="Line 569"/>
                <p:cNvSpPr/>
                <p:nvPr/>
              </p:nvSpPr>
              <p:spPr>
                <a:xfrm>
                  <a:off x="1549" y="2223"/>
                  <a:ext cx="1406" cy="0"/>
                </a:xfrm>
                <a:prstGeom prst="line">
                  <a:avLst/>
                </a:prstGeom>
                <a:ln w="9525" cap="flat" cmpd="sng">
                  <a:solidFill>
                    <a:schemeClr val="tx1"/>
                  </a:solidFill>
                  <a:prstDash val="solid"/>
                  <a:headEnd type="none" w="med" len="med"/>
                  <a:tailEnd type="none" w="med" len="med"/>
                </a:ln>
              </p:spPr>
            </p:sp>
            <p:sp>
              <p:nvSpPr>
                <p:cNvPr id="109835" name="Line 570"/>
                <p:cNvSpPr/>
                <p:nvPr/>
              </p:nvSpPr>
              <p:spPr>
                <a:xfrm flipV="1">
                  <a:off x="2955" y="2042"/>
                  <a:ext cx="0" cy="181"/>
                </a:xfrm>
                <a:prstGeom prst="line">
                  <a:avLst/>
                </a:prstGeom>
                <a:ln w="9525" cap="flat" cmpd="sng">
                  <a:solidFill>
                    <a:schemeClr val="tx1"/>
                  </a:solidFill>
                  <a:prstDash val="solid"/>
                  <a:headEnd type="none" w="med" len="med"/>
                  <a:tailEnd type="none" w="med" len="med"/>
                </a:ln>
              </p:spPr>
            </p:sp>
            <p:sp>
              <p:nvSpPr>
                <p:cNvPr id="109836" name="Rectangle 571"/>
                <p:cNvSpPr/>
                <p:nvPr/>
              </p:nvSpPr>
              <p:spPr>
                <a:xfrm>
                  <a:off x="39" y="1995"/>
                  <a:ext cx="58" cy="144"/>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600" b="1" dirty="0">
                      <a:solidFill>
                        <a:srgbClr val="000000"/>
                      </a:solidFill>
                      <a:latin typeface="Comic Sans MS" panose="030F0702030302020204" pitchFamily="66" charset="0"/>
                    </a:rPr>
                    <a:t>f</a:t>
                  </a:r>
                  <a:endParaRPr lang="en-US" altLang="zh-CN" sz="1600" b="1" dirty="0">
                    <a:latin typeface="Comic Sans MS" panose="030F0702030302020204" pitchFamily="66" charset="0"/>
                  </a:endParaRPr>
                </a:p>
              </p:txBody>
            </p:sp>
            <p:sp>
              <p:nvSpPr>
                <p:cNvPr id="109837" name="Rectangle 572"/>
                <p:cNvSpPr/>
                <p:nvPr/>
              </p:nvSpPr>
              <p:spPr>
                <a:xfrm>
                  <a:off x="694" y="0"/>
                  <a:ext cx="54" cy="125"/>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500" b="1" i="1" dirty="0">
                      <a:solidFill>
                        <a:srgbClr val="000000"/>
                      </a:solidFill>
                      <a:latin typeface="Times"/>
                    </a:rPr>
                    <a:t>1</a:t>
                  </a:r>
                  <a:endParaRPr lang="en-US" altLang="zh-CN" b="1" dirty="0">
                    <a:latin typeface="Comic Sans MS" panose="030F0702030302020204" pitchFamily="66" charset="0"/>
                  </a:endParaRPr>
                </a:p>
              </p:txBody>
            </p:sp>
            <p:sp>
              <p:nvSpPr>
                <p:cNvPr id="109838" name="Rectangle 573"/>
                <p:cNvSpPr/>
                <p:nvPr/>
              </p:nvSpPr>
              <p:spPr>
                <a:xfrm>
                  <a:off x="2190" y="0"/>
                  <a:ext cx="54" cy="125"/>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500" b="1" i="1" dirty="0">
                      <a:solidFill>
                        <a:srgbClr val="000000"/>
                      </a:solidFill>
                      <a:latin typeface="Times"/>
                    </a:rPr>
                    <a:t>0</a:t>
                  </a:r>
                  <a:endParaRPr lang="en-US" altLang="zh-CN" b="1" dirty="0">
                    <a:latin typeface="Comic Sans MS" panose="030F0702030302020204" pitchFamily="66" charset="0"/>
                  </a:endParaRPr>
                </a:p>
              </p:txBody>
            </p:sp>
            <p:sp>
              <p:nvSpPr>
                <p:cNvPr id="109839" name="Rectangle 574"/>
                <p:cNvSpPr/>
                <p:nvPr/>
              </p:nvSpPr>
              <p:spPr>
                <a:xfrm>
                  <a:off x="3551" y="0"/>
                  <a:ext cx="54" cy="125"/>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500" b="1" i="1" dirty="0">
                      <a:solidFill>
                        <a:srgbClr val="000000"/>
                      </a:solidFill>
                      <a:latin typeface="Times"/>
                    </a:rPr>
                    <a:t>1</a:t>
                  </a:r>
                  <a:endParaRPr lang="en-US" altLang="zh-CN" b="1" dirty="0">
                    <a:latin typeface="Comic Sans MS" panose="030F0702030302020204" pitchFamily="66" charset="0"/>
                  </a:endParaRPr>
                </a:p>
              </p:txBody>
            </p:sp>
          </p:grpSp>
        </p:grpSp>
        <p:sp>
          <p:nvSpPr>
            <p:cNvPr id="109574" name="Rectangle 597"/>
            <p:cNvSpPr/>
            <p:nvPr/>
          </p:nvSpPr>
          <p:spPr>
            <a:xfrm>
              <a:off x="109741" y="71438"/>
              <a:ext cx="326618" cy="322058"/>
            </a:xfrm>
            <a:prstGeom prst="rect">
              <a:avLst/>
            </a:prstGeom>
            <a:noFill/>
            <a:ln w="9525">
              <a:noFill/>
            </a:ln>
          </p:spPr>
          <p:txBody>
            <a:bodyPr wrap="none">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a</a:t>
              </a:r>
              <a:r>
                <a:rPr lang="en-US" altLang="zh-CN" b="1" i="1" baseline="-25000" dirty="0">
                  <a:solidFill>
                    <a:srgbClr val="000000"/>
                  </a:solidFill>
                  <a:latin typeface="Comic Sans MS" panose="030F0702030302020204" pitchFamily="66" charset="0"/>
                </a:rPr>
                <a:t>k</a:t>
              </a:r>
              <a:endParaRPr lang="en-US" altLang="zh-CN" b="1" i="1" baseline="-25000" dirty="0">
                <a:solidFill>
                  <a:srgbClr val="000000"/>
                </a:solidFill>
                <a:latin typeface="Comic Sans MS" panose="030F0702030302020204" pitchFamily="66" charset="0"/>
              </a:endParaRPr>
            </a:p>
          </p:txBody>
        </p:sp>
      </p:grpSp>
      <p:sp>
        <p:nvSpPr>
          <p:cNvPr id="109572" name="圆角矩形标注 8"/>
          <p:cNvSpPr/>
          <p:nvPr/>
        </p:nvSpPr>
        <p:spPr>
          <a:xfrm>
            <a:off x="-33337" y="5797550"/>
            <a:ext cx="4822825" cy="1008063"/>
          </a:xfrm>
          <a:prstGeom prst="wedgeRoundRectCallout">
            <a:avLst>
              <a:gd name="adj1" fmla="val -333"/>
              <a:gd name="adj2" fmla="val -82806"/>
              <a:gd name="adj3" fmla="val 16667"/>
            </a:avLst>
          </a:prstGeom>
          <a:solidFill>
            <a:srgbClr val="CCFFCC"/>
          </a:solidFill>
          <a:ln w="9525" cap="flat" cmpd="sng">
            <a:solidFill>
              <a:schemeClr val="tx1"/>
            </a:solidFill>
            <a:prstDash val="solid"/>
            <a:miter/>
            <a:headEnd type="none" w="med" len="med"/>
            <a:tailEnd type="none" w="med" len="med"/>
          </a:ln>
        </p:spPr>
        <p:txBody>
          <a:bodyPr lIns="90170" tIns="46990" rIns="90170" bIns="46990"/>
          <a:p>
            <a:pPr>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将脉冲展宽后，零点多的地方直流分量高，反之直流分量低，问题又转化成利用直流分量的高低来区别频率的高低</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p:cNvSpPr>
          <p:nvPr>
            <p:ph type="title"/>
          </p:nvPr>
        </p:nvSpPr>
        <p:spPr>
          <a:xfrm>
            <a:off x="1404938" y="611188"/>
            <a:ext cx="3240087"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 包络检波法</a:t>
            </a:r>
            <a:endParaRPr lang="zh-CN" altLang="en-US" sz="2800" dirty="0">
              <a:latin typeface="微软雅黑" panose="020B0503020204020204" pitchFamily="34" charset="-122"/>
              <a:ea typeface="微软雅黑" panose="020B0503020204020204" pitchFamily="34" charset="-122"/>
            </a:endParaRPr>
          </a:p>
        </p:txBody>
      </p:sp>
      <p:grpSp>
        <p:nvGrpSpPr>
          <p:cNvPr id="110595" name="Group 90"/>
          <p:cNvGrpSpPr/>
          <p:nvPr/>
        </p:nvGrpSpPr>
        <p:grpSpPr>
          <a:xfrm>
            <a:off x="188913" y="2698750"/>
            <a:ext cx="8562975" cy="3600450"/>
            <a:chOff x="0" y="0"/>
            <a:chExt cx="4491" cy="2268"/>
          </a:xfrm>
        </p:grpSpPr>
        <p:sp>
          <p:nvSpPr>
            <p:cNvPr id="110603" name="AutoShape 42"/>
            <p:cNvSpPr>
              <a:spLocks noChangeAspect="1" noTextEdit="1"/>
            </p:cNvSpPr>
            <p:nvPr/>
          </p:nvSpPr>
          <p:spPr>
            <a:xfrm>
              <a:off x="0" y="0"/>
              <a:ext cx="4491" cy="2268"/>
            </a:xfrm>
            <a:prstGeom prst="rect">
              <a:avLst/>
            </a:prstGeom>
            <a:noFill/>
            <a:ln w="9525">
              <a:noFill/>
            </a:ln>
          </p:spPr>
          <p:txBody>
            <a:bodyPr/>
            <a:p>
              <a:endParaRPr lang="zh-CN" altLang="en-US"/>
            </a:p>
          </p:txBody>
        </p:sp>
        <p:sp>
          <p:nvSpPr>
            <p:cNvPr id="110604" name="Line 44"/>
            <p:cNvSpPr/>
            <p:nvPr/>
          </p:nvSpPr>
          <p:spPr>
            <a:xfrm flipH="1">
              <a:off x="2724" y="990"/>
              <a:ext cx="1648" cy="1"/>
            </a:xfrm>
            <a:prstGeom prst="line">
              <a:avLst/>
            </a:prstGeom>
            <a:ln w="11113" cap="flat" cmpd="sng">
              <a:solidFill>
                <a:srgbClr val="000000"/>
              </a:solidFill>
              <a:prstDash val="solid"/>
              <a:headEnd type="none" w="med" len="med"/>
              <a:tailEnd type="none" w="med" len="med"/>
            </a:ln>
          </p:spPr>
        </p:sp>
        <p:sp>
          <p:nvSpPr>
            <p:cNvPr id="110605" name="Rectangle 46"/>
            <p:cNvSpPr/>
            <p:nvPr/>
          </p:nvSpPr>
          <p:spPr>
            <a:xfrm>
              <a:off x="106" y="680"/>
              <a:ext cx="420" cy="20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2000" b="1" i="1" dirty="0">
                  <a:solidFill>
                    <a:srgbClr val="000000"/>
                  </a:solidFill>
                  <a:latin typeface="微软雅黑" panose="020B0503020204020204" pitchFamily="34" charset="-122"/>
                  <a:ea typeface="微软雅黑" panose="020B0503020204020204" pitchFamily="34" charset="-122"/>
                </a:rPr>
                <a:t>e</a:t>
              </a:r>
              <a:r>
                <a:rPr lang="en-US" altLang="zh-CN" sz="2000" b="1" i="1" baseline="-25000" dirty="0">
                  <a:solidFill>
                    <a:srgbClr val="000000"/>
                  </a:solidFill>
                  <a:latin typeface="微软雅黑" panose="020B0503020204020204" pitchFamily="34" charset="-122"/>
                  <a:ea typeface="微软雅黑" panose="020B0503020204020204" pitchFamily="34" charset="-122"/>
                </a:rPr>
                <a:t>2FSK</a:t>
              </a:r>
              <a:r>
                <a:rPr lang="en-US" altLang="zh-CN" sz="2000" b="1" i="1" dirty="0">
                  <a:solidFill>
                    <a:srgbClr val="000000"/>
                  </a:solidFill>
                  <a:latin typeface="微软雅黑" panose="020B0503020204020204" pitchFamily="34" charset="-122"/>
                  <a:ea typeface="微软雅黑" panose="020B0503020204020204" pitchFamily="34" charset="-122"/>
                </a:rPr>
                <a:t>(t)</a:t>
              </a:r>
              <a:endParaRPr lang="en-US" altLang="zh-CN" sz="2000" b="1" i="1" dirty="0">
                <a:latin typeface="微软雅黑" panose="020B0503020204020204" pitchFamily="34" charset="-122"/>
                <a:ea typeface="微软雅黑" panose="020B0503020204020204" pitchFamily="34" charset="-122"/>
              </a:endParaRPr>
            </a:p>
          </p:txBody>
        </p:sp>
        <p:sp>
          <p:nvSpPr>
            <p:cNvPr id="110606" name="Line 50"/>
            <p:cNvSpPr/>
            <p:nvPr/>
          </p:nvSpPr>
          <p:spPr>
            <a:xfrm flipH="1">
              <a:off x="637" y="288"/>
              <a:ext cx="2966" cy="1"/>
            </a:xfrm>
            <a:prstGeom prst="line">
              <a:avLst/>
            </a:prstGeom>
            <a:ln w="11113" cap="flat" cmpd="sng">
              <a:solidFill>
                <a:srgbClr val="000000"/>
              </a:solidFill>
              <a:prstDash val="solid"/>
              <a:headEnd type="none" w="med" len="med"/>
              <a:tailEnd type="none" w="med" len="med"/>
            </a:ln>
          </p:spPr>
        </p:sp>
        <p:sp>
          <p:nvSpPr>
            <p:cNvPr id="110607" name="Rectangle 51"/>
            <p:cNvSpPr/>
            <p:nvPr/>
          </p:nvSpPr>
          <p:spPr>
            <a:xfrm>
              <a:off x="965" y="52"/>
              <a:ext cx="986" cy="469"/>
            </a:xfrm>
            <a:prstGeom prst="rect">
              <a:avLst/>
            </a:prstGeom>
            <a:solidFill>
              <a:srgbClr val="FFFF99"/>
            </a:solidFill>
            <a:ln w="222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带通滤波器</a:t>
              </a:r>
              <a:endParaRPr lang="zh-CN" altLang="en-US" sz="2000" b="1" dirty="0">
                <a:solidFill>
                  <a:schemeClr val="tx2"/>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1</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sp>
          <p:nvSpPr>
            <p:cNvPr id="110608" name="Freeform 55"/>
            <p:cNvSpPr/>
            <p:nvPr/>
          </p:nvSpPr>
          <p:spPr>
            <a:xfrm>
              <a:off x="823" y="258"/>
              <a:ext cx="142" cy="57"/>
            </a:xfrm>
            <a:custGeom>
              <a:avLst/>
              <a:gdLst>
                <a:gd name="txL" fmla="*/ 0 w 142"/>
                <a:gd name="txT" fmla="*/ 0 h 57"/>
                <a:gd name="txR" fmla="*/ 142 w 142"/>
                <a:gd name="txB" fmla="*/ 57 h 57"/>
              </a:gdLst>
              <a:ahLst/>
              <a:cxnLst>
                <a:cxn ang="0">
                  <a:pos x="0" y="0"/>
                </a:cxn>
                <a:cxn ang="0">
                  <a:pos x="26" y="30"/>
                </a:cxn>
                <a:cxn ang="0">
                  <a:pos x="0" y="57"/>
                </a:cxn>
                <a:cxn ang="0">
                  <a:pos x="142" y="30"/>
                </a:cxn>
                <a:cxn ang="0">
                  <a:pos x="0" y="0"/>
                </a:cxn>
              </a:cxnLst>
              <a:rect l="txL" t="txT" r="txR" b="txB"/>
              <a:pathLst>
                <a:path w="142" h="57">
                  <a:moveTo>
                    <a:pt x="0" y="0"/>
                  </a:moveTo>
                  <a:lnTo>
                    <a:pt x="26" y="30"/>
                  </a:lnTo>
                  <a:lnTo>
                    <a:pt x="0" y="57"/>
                  </a:lnTo>
                  <a:lnTo>
                    <a:pt x="142" y="30"/>
                  </a:lnTo>
                  <a:lnTo>
                    <a:pt x="0" y="0"/>
                  </a:lnTo>
                  <a:close/>
                </a:path>
              </a:pathLst>
            </a:custGeom>
            <a:solidFill>
              <a:srgbClr val="000000"/>
            </a:solidFill>
            <a:ln w="793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0609" name="Freeform 56"/>
            <p:cNvSpPr/>
            <p:nvPr/>
          </p:nvSpPr>
          <p:spPr>
            <a:xfrm>
              <a:off x="2132" y="272"/>
              <a:ext cx="141" cy="57"/>
            </a:xfrm>
            <a:custGeom>
              <a:avLst/>
              <a:gdLst>
                <a:gd name="txL" fmla="*/ 0 w 141"/>
                <a:gd name="txT" fmla="*/ 0 h 57"/>
                <a:gd name="txR" fmla="*/ 141 w 141"/>
                <a:gd name="txB" fmla="*/ 57 h 57"/>
              </a:gdLst>
              <a:ahLst/>
              <a:cxnLst>
                <a:cxn ang="0">
                  <a:pos x="0" y="0"/>
                </a:cxn>
                <a:cxn ang="0">
                  <a:pos x="25" y="30"/>
                </a:cxn>
                <a:cxn ang="0">
                  <a:pos x="0" y="57"/>
                </a:cxn>
                <a:cxn ang="0">
                  <a:pos x="141" y="30"/>
                </a:cxn>
                <a:cxn ang="0">
                  <a:pos x="0" y="0"/>
                </a:cxn>
              </a:cxnLst>
              <a:rect l="txL" t="txT" r="txR" b="txB"/>
              <a:pathLst>
                <a:path w="141" h="57">
                  <a:moveTo>
                    <a:pt x="0" y="0"/>
                  </a:moveTo>
                  <a:lnTo>
                    <a:pt x="25" y="30"/>
                  </a:lnTo>
                  <a:lnTo>
                    <a:pt x="0" y="57"/>
                  </a:lnTo>
                  <a:lnTo>
                    <a:pt x="141" y="30"/>
                  </a:lnTo>
                  <a:lnTo>
                    <a:pt x="0" y="0"/>
                  </a:lnTo>
                  <a:close/>
                </a:path>
              </a:pathLst>
            </a:custGeom>
            <a:solidFill>
              <a:srgbClr val="000000"/>
            </a:solidFill>
            <a:ln w="793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0610" name="Rectangle 57"/>
            <p:cNvSpPr/>
            <p:nvPr/>
          </p:nvSpPr>
          <p:spPr>
            <a:xfrm>
              <a:off x="2268" y="45"/>
              <a:ext cx="789" cy="469"/>
            </a:xfrm>
            <a:prstGeom prst="rect">
              <a:avLst/>
            </a:prstGeom>
            <a:solidFill>
              <a:srgbClr val="CCFFFF"/>
            </a:solidFill>
            <a:ln w="222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包络</a:t>
              </a:r>
              <a:endParaRPr lang="zh-CN" altLang="en-US" sz="2000" b="1" dirty="0">
                <a:latin typeface="Comic Sans MS" panose="030F0702030302020204" pitchFamily="66" charset="0"/>
                <a:ea typeface="微软雅黑" panose="020B0503020204020204" pitchFamily="34" charset="-122"/>
              </a:endParaRPr>
            </a:p>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检波器</a:t>
              </a:r>
              <a:endParaRPr lang="zh-CN" altLang="en-US" sz="2000" b="1" dirty="0">
                <a:latin typeface="Comic Sans MS" panose="030F0702030302020204" pitchFamily="66" charset="0"/>
                <a:ea typeface="微软雅黑" panose="020B0503020204020204" pitchFamily="34" charset="-122"/>
              </a:endParaRPr>
            </a:p>
          </p:txBody>
        </p:sp>
        <p:sp>
          <p:nvSpPr>
            <p:cNvPr id="110611" name="Rectangle 60"/>
            <p:cNvSpPr/>
            <p:nvPr/>
          </p:nvSpPr>
          <p:spPr>
            <a:xfrm>
              <a:off x="3163" y="757"/>
              <a:ext cx="879" cy="469"/>
            </a:xfrm>
            <a:prstGeom prst="rect">
              <a:avLst/>
            </a:prstGeom>
            <a:solidFill>
              <a:srgbClr val="FFCC99"/>
            </a:solidFill>
            <a:ln w="222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楷体_GB2312" pitchFamily="49" charset="-122"/>
                  <a:ea typeface="微软雅黑" panose="020B0503020204020204" pitchFamily="34" charset="-122"/>
                </a:rPr>
                <a:t>抽样</a:t>
              </a:r>
              <a:endParaRPr lang="zh-CN" altLang="en-US" sz="2000" b="1" dirty="0">
                <a:solidFill>
                  <a:schemeClr val="tx2"/>
                </a:solidFill>
                <a:latin typeface="楷体_GB2312" pitchFamily="49" charset="-122"/>
                <a:ea typeface="微软雅黑" panose="020B0503020204020204" pitchFamily="34" charset="-122"/>
              </a:endParaRPr>
            </a:p>
            <a:p>
              <a:pPr algn="ctr">
                <a:buFont typeface="Arial" panose="020B0604020202020204" pitchFamily="34" charset="0"/>
                <a:buNone/>
              </a:pPr>
              <a:r>
                <a:rPr lang="zh-CN" altLang="en-US" sz="2000" b="1" dirty="0">
                  <a:solidFill>
                    <a:schemeClr val="tx2"/>
                  </a:solidFill>
                  <a:latin typeface="楷体_GB2312" pitchFamily="49" charset="-122"/>
                  <a:ea typeface="微软雅黑" panose="020B0503020204020204" pitchFamily="34" charset="-122"/>
                </a:rPr>
                <a:t>判决器</a:t>
              </a:r>
              <a:endParaRPr lang="zh-CN" altLang="en-US" sz="2000" b="1" dirty="0">
                <a:solidFill>
                  <a:schemeClr val="tx2"/>
                </a:solidFill>
                <a:latin typeface="楷体_GB2312" pitchFamily="49" charset="-122"/>
                <a:ea typeface="微软雅黑" panose="020B0503020204020204" pitchFamily="34" charset="-122"/>
              </a:endParaRPr>
            </a:p>
          </p:txBody>
        </p:sp>
        <p:sp>
          <p:nvSpPr>
            <p:cNvPr id="110612" name="Line 63"/>
            <p:cNvSpPr/>
            <p:nvPr/>
          </p:nvSpPr>
          <p:spPr>
            <a:xfrm flipV="1">
              <a:off x="3603" y="288"/>
              <a:ext cx="1" cy="469"/>
            </a:xfrm>
            <a:prstGeom prst="line">
              <a:avLst/>
            </a:prstGeom>
            <a:ln w="11113" cap="flat" cmpd="sng">
              <a:solidFill>
                <a:srgbClr val="000000"/>
              </a:solidFill>
              <a:prstDash val="solid"/>
              <a:headEnd type="none" w="med" len="med"/>
              <a:tailEnd type="none" w="med" len="med"/>
            </a:ln>
          </p:spPr>
        </p:sp>
        <p:sp>
          <p:nvSpPr>
            <p:cNvPr id="110613" name="Freeform 64"/>
            <p:cNvSpPr/>
            <p:nvPr/>
          </p:nvSpPr>
          <p:spPr>
            <a:xfrm>
              <a:off x="3577" y="603"/>
              <a:ext cx="51" cy="154"/>
            </a:xfrm>
            <a:custGeom>
              <a:avLst/>
              <a:gdLst>
                <a:gd name="txL" fmla="*/ 0 w 51"/>
                <a:gd name="txT" fmla="*/ 0 h 154"/>
                <a:gd name="txR" fmla="*/ 51 w 51"/>
                <a:gd name="txB" fmla="*/ 154 h 154"/>
              </a:gdLst>
              <a:ahLst/>
              <a:cxnLst>
                <a:cxn ang="0">
                  <a:pos x="51" y="0"/>
                </a:cxn>
                <a:cxn ang="0">
                  <a:pos x="26" y="27"/>
                </a:cxn>
                <a:cxn ang="0">
                  <a:pos x="0" y="0"/>
                </a:cxn>
                <a:cxn ang="0">
                  <a:pos x="26" y="154"/>
                </a:cxn>
                <a:cxn ang="0">
                  <a:pos x="51" y="0"/>
                </a:cxn>
              </a:cxnLst>
              <a:rect l="txL" t="txT" r="txR" b="txB"/>
              <a:pathLst>
                <a:path w="51" h="154">
                  <a:moveTo>
                    <a:pt x="51" y="0"/>
                  </a:moveTo>
                  <a:lnTo>
                    <a:pt x="26" y="27"/>
                  </a:lnTo>
                  <a:lnTo>
                    <a:pt x="0" y="0"/>
                  </a:lnTo>
                  <a:lnTo>
                    <a:pt x="26" y="154"/>
                  </a:lnTo>
                  <a:lnTo>
                    <a:pt x="51" y="0"/>
                  </a:lnTo>
                  <a:close/>
                </a:path>
              </a:pathLst>
            </a:custGeom>
            <a:solidFill>
              <a:srgbClr val="000000"/>
            </a:solidFill>
            <a:ln w="793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0614" name="Freeform 65"/>
            <p:cNvSpPr/>
            <p:nvPr/>
          </p:nvSpPr>
          <p:spPr>
            <a:xfrm>
              <a:off x="4228" y="963"/>
              <a:ext cx="144" cy="55"/>
            </a:xfrm>
            <a:custGeom>
              <a:avLst/>
              <a:gdLst>
                <a:gd name="txL" fmla="*/ 0 w 144"/>
                <a:gd name="txT" fmla="*/ 0 h 55"/>
                <a:gd name="txR" fmla="*/ 144 w 144"/>
                <a:gd name="txB" fmla="*/ 55 h 55"/>
              </a:gdLst>
              <a:ahLst/>
              <a:cxnLst>
                <a:cxn ang="0">
                  <a:pos x="0" y="0"/>
                </a:cxn>
                <a:cxn ang="0">
                  <a:pos x="25" y="27"/>
                </a:cxn>
                <a:cxn ang="0">
                  <a:pos x="0" y="55"/>
                </a:cxn>
                <a:cxn ang="0">
                  <a:pos x="144" y="27"/>
                </a:cxn>
                <a:cxn ang="0">
                  <a:pos x="0" y="0"/>
                </a:cxn>
              </a:cxnLst>
              <a:rect l="txL" t="txT" r="txR" b="txB"/>
              <a:pathLst>
                <a:path w="144" h="55">
                  <a:moveTo>
                    <a:pt x="0" y="0"/>
                  </a:moveTo>
                  <a:lnTo>
                    <a:pt x="25" y="27"/>
                  </a:lnTo>
                  <a:lnTo>
                    <a:pt x="0" y="55"/>
                  </a:lnTo>
                  <a:lnTo>
                    <a:pt x="144" y="27"/>
                  </a:lnTo>
                  <a:lnTo>
                    <a:pt x="0" y="0"/>
                  </a:lnTo>
                  <a:close/>
                </a:path>
              </a:pathLst>
            </a:custGeom>
            <a:solidFill>
              <a:srgbClr val="000000"/>
            </a:solidFill>
            <a:ln w="793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0615" name="Rectangle 66"/>
            <p:cNvSpPr/>
            <p:nvPr/>
          </p:nvSpPr>
          <p:spPr>
            <a:xfrm>
              <a:off x="4169" y="774"/>
              <a:ext cx="250" cy="206"/>
            </a:xfrm>
            <a:prstGeom prst="rect">
              <a:avLst/>
            </a:prstGeom>
            <a:noFill/>
            <a:ln w="9525">
              <a:noFill/>
            </a:ln>
          </p:spPr>
          <p:txBody>
            <a:bodyPr wrap="none" lIns="0" tIns="0" rIns="0" bIns="0">
              <a:spAutoFit/>
            </a:bodyPr>
            <a:p>
              <a:pPr algn="ctr">
                <a:buFont typeface="Arial" panose="020B0604020202020204" pitchFamily="34" charset="0"/>
                <a:buNone/>
              </a:pPr>
              <a:r>
                <a:rPr lang="zh-CN" altLang="en-US" sz="2000" b="1" dirty="0">
                  <a:latin typeface="Times"/>
                  <a:ea typeface="微软雅黑" panose="020B0503020204020204" pitchFamily="34" charset="-122"/>
                </a:rPr>
                <a:t>输出</a:t>
              </a:r>
              <a:endParaRPr lang="zh-CN" altLang="en-US" sz="2000" b="1" dirty="0">
                <a:latin typeface="Times"/>
                <a:ea typeface="微软雅黑" panose="020B0503020204020204" pitchFamily="34" charset="-122"/>
              </a:endParaRPr>
            </a:p>
          </p:txBody>
        </p:sp>
        <p:sp>
          <p:nvSpPr>
            <p:cNvPr id="110616" name="Freeform 67"/>
            <p:cNvSpPr/>
            <p:nvPr/>
          </p:nvSpPr>
          <p:spPr>
            <a:xfrm>
              <a:off x="3019" y="963"/>
              <a:ext cx="144" cy="55"/>
            </a:xfrm>
            <a:custGeom>
              <a:avLst/>
              <a:gdLst>
                <a:gd name="txL" fmla="*/ 0 w 144"/>
                <a:gd name="txT" fmla="*/ 0 h 55"/>
                <a:gd name="txR" fmla="*/ 144 w 144"/>
                <a:gd name="txB" fmla="*/ 55 h 55"/>
              </a:gdLst>
              <a:ahLst/>
              <a:cxnLst>
                <a:cxn ang="0">
                  <a:pos x="0" y="0"/>
                </a:cxn>
                <a:cxn ang="0">
                  <a:pos x="26" y="27"/>
                </a:cxn>
                <a:cxn ang="0">
                  <a:pos x="0" y="55"/>
                </a:cxn>
                <a:cxn ang="0">
                  <a:pos x="144" y="27"/>
                </a:cxn>
                <a:cxn ang="0">
                  <a:pos x="0" y="0"/>
                </a:cxn>
              </a:cxnLst>
              <a:rect l="txL" t="txT" r="txR" b="txB"/>
              <a:pathLst>
                <a:path w="144" h="55">
                  <a:moveTo>
                    <a:pt x="0" y="0"/>
                  </a:moveTo>
                  <a:lnTo>
                    <a:pt x="26" y="27"/>
                  </a:lnTo>
                  <a:lnTo>
                    <a:pt x="0" y="55"/>
                  </a:lnTo>
                  <a:lnTo>
                    <a:pt x="144" y="27"/>
                  </a:lnTo>
                  <a:lnTo>
                    <a:pt x="0" y="0"/>
                  </a:lnTo>
                  <a:close/>
                </a:path>
              </a:pathLst>
            </a:custGeom>
            <a:solidFill>
              <a:srgbClr val="000000"/>
            </a:solidFill>
            <a:ln w="793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0617" name="Rectangle 68"/>
            <p:cNvSpPr/>
            <p:nvPr/>
          </p:nvSpPr>
          <p:spPr>
            <a:xfrm>
              <a:off x="2580" y="726"/>
              <a:ext cx="499" cy="206"/>
            </a:xfrm>
            <a:prstGeom prst="rect">
              <a:avLst/>
            </a:prstGeom>
            <a:noFill/>
            <a:ln w="9525">
              <a:noFill/>
            </a:ln>
          </p:spPr>
          <p:txBody>
            <a:bodyPr wrap="none" lIns="0" tIns="0" rIns="0" bIns="0">
              <a:spAutoFit/>
            </a:bodyPr>
            <a:p>
              <a:pPr algn="ctr">
                <a:buFont typeface="Arial" panose="020B0604020202020204" pitchFamily="34" charset="0"/>
                <a:buNone/>
              </a:pPr>
              <a:r>
                <a:rPr lang="zh-CN" altLang="en-US" sz="2000" b="1" dirty="0">
                  <a:solidFill>
                    <a:schemeClr val="hlink"/>
                  </a:solidFill>
                  <a:latin typeface="楷体_GB2312" pitchFamily="49" charset="-122"/>
                  <a:ea typeface="微软雅黑" panose="020B0503020204020204" pitchFamily="34" charset="-122"/>
                </a:rPr>
                <a:t>定时脉冲</a:t>
              </a:r>
              <a:endParaRPr lang="zh-CN" altLang="en-US" sz="2000" b="1" dirty="0">
                <a:solidFill>
                  <a:schemeClr val="hlink"/>
                </a:solidFill>
                <a:latin typeface="楷体_GB2312" pitchFamily="49" charset="-122"/>
                <a:ea typeface="微软雅黑" panose="020B0503020204020204" pitchFamily="34" charset="-122"/>
              </a:endParaRPr>
            </a:p>
          </p:txBody>
        </p:sp>
        <p:sp>
          <p:nvSpPr>
            <p:cNvPr id="110618" name="Line 69"/>
            <p:cNvSpPr/>
            <p:nvPr/>
          </p:nvSpPr>
          <p:spPr>
            <a:xfrm flipV="1">
              <a:off x="3603" y="1226"/>
              <a:ext cx="1" cy="469"/>
            </a:xfrm>
            <a:prstGeom prst="line">
              <a:avLst/>
            </a:prstGeom>
            <a:ln w="11113" cap="flat" cmpd="sng">
              <a:solidFill>
                <a:srgbClr val="000000"/>
              </a:solidFill>
              <a:prstDash val="solid"/>
              <a:headEnd type="none" w="med" len="med"/>
              <a:tailEnd type="none" w="med" len="med"/>
            </a:ln>
          </p:spPr>
        </p:sp>
        <p:sp>
          <p:nvSpPr>
            <p:cNvPr id="110619" name="Freeform 70"/>
            <p:cNvSpPr/>
            <p:nvPr/>
          </p:nvSpPr>
          <p:spPr>
            <a:xfrm>
              <a:off x="3577" y="1226"/>
              <a:ext cx="51" cy="152"/>
            </a:xfrm>
            <a:custGeom>
              <a:avLst/>
              <a:gdLst>
                <a:gd name="txL" fmla="*/ 0 w 51"/>
                <a:gd name="txT" fmla="*/ 0 h 152"/>
                <a:gd name="txR" fmla="*/ 51 w 51"/>
                <a:gd name="txB" fmla="*/ 152 h 152"/>
              </a:gdLst>
              <a:ahLst/>
              <a:cxnLst>
                <a:cxn ang="0">
                  <a:pos x="0" y="152"/>
                </a:cxn>
                <a:cxn ang="0">
                  <a:pos x="26" y="124"/>
                </a:cxn>
                <a:cxn ang="0">
                  <a:pos x="51" y="152"/>
                </a:cxn>
                <a:cxn ang="0">
                  <a:pos x="26" y="0"/>
                </a:cxn>
                <a:cxn ang="0">
                  <a:pos x="0" y="152"/>
                </a:cxn>
              </a:cxnLst>
              <a:rect l="txL" t="txT" r="txR" b="txB"/>
              <a:pathLst>
                <a:path w="51" h="152">
                  <a:moveTo>
                    <a:pt x="0" y="152"/>
                  </a:moveTo>
                  <a:lnTo>
                    <a:pt x="26" y="124"/>
                  </a:lnTo>
                  <a:lnTo>
                    <a:pt x="51" y="152"/>
                  </a:lnTo>
                  <a:lnTo>
                    <a:pt x="26" y="0"/>
                  </a:lnTo>
                  <a:lnTo>
                    <a:pt x="0" y="152"/>
                  </a:lnTo>
                  <a:close/>
                </a:path>
              </a:pathLst>
            </a:custGeom>
            <a:solidFill>
              <a:srgbClr val="000000"/>
            </a:solidFill>
            <a:ln w="793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0620" name="Line 71"/>
            <p:cNvSpPr/>
            <p:nvPr/>
          </p:nvSpPr>
          <p:spPr>
            <a:xfrm flipH="1">
              <a:off x="637" y="1695"/>
              <a:ext cx="2966" cy="1"/>
            </a:xfrm>
            <a:prstGeom prst="line">
              <a:avLst/>
            </a:prstGeom>
            <a:ln w="11113" cap="flat" cmpd="sng">
              <a:solidFill>
                <a:srgbClr val="000000"/>
              </a:solidFill>
              <a:prstDash val="solid"/>
              <a:headEnd type="none" w="med" len="med"/>
              <a:tailEnd type="none" w="med" len="med"/>
            </a:ln>
          </p:spPr>
        </p:sp>
        <p:sp>
          <p:nvSpPr>
            <p:cNvPr id="110621" name="Rectangle 72"/>
            <p:cNvSpPr/>
            <p:nvPr/>
          </p:nvSpPr>
          <p:spPr>
            <a:xfrm>
              <a:off x="965" y="1460"/>
              <a:ext cx="986" cy="469"/>
            </a:xfrm>
            <a:prstGeom prst="rect">
              <a:avLst/>
            </a:prstGeom>
            <a:solidFill>
              <a:srgbClr val="FFFF99"/>
            </a:solidFill>
            <a:ln w="222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带通滤波器</a:t>
              </a:r>
              <a:endParaRPr lang="zh-CN" altLang="en-US" sz="2000" b="1" dirty="0">
                <a:solidFill>
                  <a:srgbClr val="0000FF"/>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f</a:t>
              </a:r>
              <a:r>
                <a:rPr lang="en-US" altLang="zh-CN" sz="2000" b="1" baseline="-25000" dirty="0">
                  <a:solidFill>
                    <a:srgbClr val="0000FF"/>
                  </a:solidFill>
                  <a:latin typeface="微软雅黑" panose="020B0503020204020204" pitchFamily="34" charset="-122"/>
                  <a:ea typeface="微软雅黑" panose="020B0503020204020204" pitchFamily="34" charset="-122"/>
                </a:rPr>
                <a:t>2</a:t>
              </a:r>
              <a:endParaRPr lang="en-US" altLang="zh-CN" sz="2000" b="1" baseline="-25000" dirty="0">
                <a:solidFill>
                  <a:srgbClr val="0000FF"/>
                </a:solidFill>
                <a:latin typeface="微软雅黑" panose="020B0503020204020204" pitchFamily="34" charset="-122"/>
                <a:ea typeface="微软雅黑" panose="020B0503020204020204" pitchFamily="34" charset="-122"/>
              </a:endParaRPr>
            </a:p>
          </p:txBody>
        </p:sp>
        <p:sp>
          <p:nvSpPr>
            <p:cNvPr id="110622" name="Freeform 76"/>
            <p:cNvSpPr/>
            <p:nvPr/>
          </p:nvSpPr>
          <p:spPr>
            <a:xfrm>
              <a:off x="823" y="1666"/>
              <a:ext cx="142" cy="57"/>
            </a:xfrm>
            <a:custGeom>
              <a:avLst/>
              <a:gdLst>
                <a:gd name="txL" fmla="*/ 0 w 142"/>
                <a:gd name="txT" fmla="*/ 0 h 57"/>
                <a:gd name="txR" fmla="*/ 142 w 142"/>
                <a:gd name="txB" fmla="*/ 57 h 57"/>
              </a:gdLst>
              <a:ahLst/>
              <a:cxnLst>
                <a:cxn ang="0">
                  <a:pos x="0" y="0"/>
                </a:cxn>
                <a:cxn ang="0">
                  <a:pos x="26" y="29"/>
                </a:cxn>
                <a:cxn ang="0">
                  <a:pos x="0" y="57"/>
                </a:cxn>
                <a:cxn ang="0">
                  <a:pos x="142" y="29"/>
                </a:cxn>
                <a:cxn ang="0">
                  <a:pos x="0" y="0"/>
                </a:cxn>
              </a:cxnLst>
              <a:rect l="txL" t="txT" r="txR" b="txB"/>
              <a:pathLst>
                <a:path w="142" h="57">
                  <a:moveTo>
                    <a:pt x="0" y="0"/>
                  </a:moveTo>
                  <a:lnTo>
                    <a:pt x="26" y="29"/>
                  </a:lnTo>
                  <a:lnTo>
                    <a:pt x="0" y="57"/>
                  </a:lnTo>
                  <a:lnTo>
                    <a:pt x="142" y="29"/>
                  </a:lnTo>
                  <a:lnTo>
                    <a:pt x="0" y="0"/>
                  </a:lnTo>
                  <a:close/>
                </a:path>
              </a:pathLst>
            </a:custGeom>
            <a:solidFill>
              <a:srgbClr val="000000"/>
            </a:solidFill>
            <a:ln w="793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0623" name="Freeform 77"/>
            <p:cNvSpPr/>
            <p:nvPr/>
          </p:nvSpPr>
          <p:spPr>
            <a:xfrm>
              <a:off x="2178" y="1678"/>
              <a:ext cx="141" cy="57"/>
            </a:xfrm>
            <a:custGeom>
              <a:avLst/>
              <a:gdLst>
                <a:gd name="txL" fmla="*/ 0 w 141"/>
                <a:gd name="txT" fmla="*/ 0 h 57"/>
                <a:gd name="txR" fmla="*/ 141 w 141"/>
                <a:gd name="txB" fmla="*/ 57 h 57"/>
              </a:gdLst>
              <a:ahLst/>
              <a:cxnLst>
                <a:cxn ang="0">
                  <a:pos x="0" y="0"/>
                </a:cxn>
                <a:cxn ang="0">
                  <a:pos x="25" y="29"/>
                </a:cxn>
                <a:cxn ang="0">
                  <a:pos x="0" y="57"/>
                </a:cxn>
                <a:cxn ang="0">
                  <a:pos x="141" y="29"/>
                </a:cxn>
                <a:cxn ang="0">
                  <a:pos x="0" y="0"/>
                </a:cxn>
              </a:cxnLst>
              <a:rect l="txL" t="txT" r="txR" b="txB"/>
              <a:pathLst>
                <a:path w="141" h="57">
                  <a:moveTo>
                    <a:pt x="0" y="0"/>
                  </a:moveTo>
                  <a:lnTo>
                    <a:pt x="25" y="29"/>
                  </a:lnTo>
                  <a:lnTo>
                    <a:pt x="0" y="57"/>
                  </a:lnTo>
                  <a:lnTo>
                    <a:pt x="141" y="29"/>
                  </a:lnTo>
                  <a:lnTo>
                    <a:pt x="0" y="0"/>
                  </a:lnTo>
                  <a:close/>
                </a:path>
              </a:pathLst>
            </a:custGeom>
            <a:solidFill>
              <a:srgbClr val="000000"/>
            </a:solidFill>
            <a:ln w="793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0624" name="Rectangle 78"/>
            <p:cNvSpPr/>
            <p:nvPr/>
          </p:nvSpPr>
          <p:spPr>
            <a:xfrm>
              <a:off x="2314" y="1452"/>
              <a:ext cx="784" cy="469"/>
            </a:xfrm>
            <a:prstGeom prst="rect">
              <a:avLst/>
            </a:prstGeom>
            <a:solidFill>
              <a:srgbClr val="CCFFFF"/>
            </a:solidFill>
            <a:ln w="222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包络</a:t>
              </a:r>
              <a:endParaRPr lang="zh-CN" altLang="en-US" sz="2000" b="1" dirty="0">
                <a:latin typeface="Comic Sans MS" panose="030F0702030302020204" pitchFamily="66" charset="0"/>
                <a:ea typeface="微软雅黑" panose="020B0503020204020204" pitchFamily="34" charset="-122"/>
              </a:endParaRPr>
            </a:p>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检波器</a:t>
              </a:r>
              <a:endParaRPr lang="zh-CN" altLang="en-US" sz="2000" b="1" dirty="0">
                <a:latin typeface="Comic Sans MS" panose="030F0702030302020204" pitchFamily="66" charset="0"/>
                <a:ea typeface="微软雅黑" panose="020B0503020204020204" pitchFamily="34" charset="-122"/>
              </a:endParaRPr>
            </a:p>
          </p:txBody>
        </p:sp>
        <p:sp>
          <p:nvSpPr>
            <p:cNvPr id="110625" name="Line 81"/>
            <p:cNvSpPr/>
            <p:nvPr/>
          </p:nvSpPr>
          <p:spPr>
            <a:xfrm flipV="1">
              <a:off x="637" y="288"/>
              <a:ext cx="1" cy="1407"/>
            </a:xfrm>
            <a:prstGeom prst="line">
              <a:avLst/>
            </a:prstGeom>
            <a:ln w="11113" cap="flat" cmpd="sng">
              <a:solidFill>
                <a:srgbClr val="000000"/>
              </a:solidFill>
              <a:prstDash val="solid"/>
              <a:headEnd type="none" w="med" len="med"/>
              <a:tailEnd type="none" w="med" len="med"/>
            </a:ln>
          </p:spPr>
        </p:sp>
        <p:sp>
          <p:nvSpPr>
            <p:cNvPr id="110626" name="Line 82"/>
            <p:cNvSpPr/>
            <p:nvPr/>
          </p:nvSpPr>
          <p:spPr>
            <a:xfrm flipH="1">
              <a:off x="198" y="990"/>
              <a:ext cx="439" cy="1"/>
            </a:xfrm>
            <a:prstGeom prst="line">
              <a:avLst/>
            </a:prstGeom>
            <a:ln w="11113" cap="flat" cmpd="sng">
              <a:solidFill>
                <a:srgbClr val="000000"/>
              </a:solidFill>
              <a:prstDash val="solid"/>
              <a:headEnd type="none" w="med" len="med"/>
              <a:tailEnd type="none" w="med" len="med"/>
            </a:ln>
          </p:spPr>
        </p:sp>
      </p:grpSp>
      <p:sp>
        <p:nvSpPr>
          <p:cNvPr id="110596" name="Rectangle 89"/>
          <p:cNvSpPr/>
          <p:nvPr/>
        </p:nvSpPr>
        <p:spPr>
          <a:xfrm>
            <a:off x="296545" y="1403350"/>
            <a:ext cx="8228330" cy="891540"/>
          </a:xfrm>
          <a:prstGeom prst="rect">
            <a:avLst/>
          </a:prstGeom>
          <a:noFill/>
          <a:ln w="9525">
            <a:noFill/>
          </a:ln>
        </p:spPr>
        <p:txBody>
          <a:bodyPr wrap="square">
            <a:spAutoFit/>
          </a:bodyPr>
          <a:p>
            <a:pPr>
              <a:lnSpc>
                <a:spcPct val="13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解调原理是</a:t>
            </a:r>
            <a:r>
              <a:rPr lang="zh-CN" altLang="en-US" sz="2000" b="1" dirty="0">
                <a:solidFill>
                  <a:srgbClr val="FD534F"/>
                </a:solidFill>
                <a:latin typeface="微软雅黑" panose="020B0503020204020204" pitchFamily="34" charset="-122"/>
                <a:ea typeface="微软雅黑" panose="020B0503020204020204" pitchFamily="34" charset="-122"/>
              </a:rPr>
              <a:t>将</a:t>
            </a:r>
            <a:r>
              <a:rPr lang="en-US" altLang="zh-CN" sz="2000" b="1" dirty="0">
                <a:solidFill>
                  <a:srgbClr val="FD534F"/>
                </a:solidFill>
                <a:latin typeface="微软雅黑" panose="020B0503020204020204" pitchFamily="34" charset="-122"/>
                <a:ea typeface="微软雅黑" panose="020B0503020204020204" pitchFamily="34" charset="-122"/>
              </a:rPr>
              <a:t>2FSK</a:t>
            </a:r>
            <a:r>
              <a:rPr lang="zh-CN" altLang="en-US" sz="2000" b="1" dirty="0">
                <a:solidFill>
                  <a:srgbClr val="FD534F"/>
                </a:solidFill>
                <a:latin typeface="微软雅黑" panose="020B0503020204020204" pitchFamily="34" charset="-122"/>
                <a:ea typeface="微软雅黑" panose="020B0503020204020204" pitchFamily="34" charset="-122"/>
              </a:rPr>
              <a:t>信号分解为上下两路二进制振幅键控信号</a:t>
            </a:r>
            <a:r>
              <a:rPr lang="zh-CN" altLang="en-US" sz="2000" dirty="0">
                <a:latin typeface="微软雅黑" panose="020B0503020204020204" pitchFamily="34" charset="-122"/>
                <a:ea typeface="微软雅黑" panose="020B0503020204020204" pitchFamily="34" charset="-122"/>
              </a:rPr>
              <a:t>，分别进行解调，通过对上下两路的抽样值进行比较最终判决出输出信号</a:t>
            </a:r>
            <a:r>
              <a:rPr lang="zh-CN" altLang="en-US" sz="2000" dirty="0">
                <a:latin typeface="Comic Sans MS" panose="030F0702030302020204" pitchFamily="66" charset="0"/>
                <a:ea typeface="楷体_GB2312" pitchFamily="49" charset="-122"/>
              </a:rPr>
              <a:t> </a:t>
            </a:r>
            <a:endParaRPr lang="zh-CN" altLang="en-US" sz="2000" dirty="0">
              <a:latin typeface="Comic Sans MS" panose="030F0702030302020204" pitchFamily="66" charset="0"/>
              <a:ea typeface="楷体_GB2312" pitchFamily="49" charset="-122"/>
            </a:endParaRPr>
          </a:p>
        </p:txBody>
      </p:sp>
      <p:sp>
        <p:nvSpPr>
          <p:cNvPr id="110597" name="Rectangle 92"/>
          <p:cNvSpPr/>
          <p:nvPr/>
        </p:nvSpPr>
        <p:spPr>
          <a:xfrm>
            <a:off x="7596188" y="3563938"/>
            <a:ext cx="360362" cy="2873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e</a:t>
            </a:r>
            <a:endParaRPr lang="en-US" altLang="zh-CN" dirty="0">
              <a:latin typeface="Comic Sans MS" panose="030F0702030302020204" pitchFamily="66" charset="0"/>
            </a:endParaRPr>
          </a:p>
        </p:txBody>
      </p:sp>
      <p:sp>
        <p:nvSpPr>
          <p:cNvPr id="110598" name="Rectangle 93"/>
          <p:cNvSpPr/>
          <p:nvPr/>
        </p:nvSpPr>
        <p:spPr>
          <a:xfrm>
            <a:off x="4068763" y="2627313"/>
            <a:ext cx="360362" cy="2873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a</a:t>
            </a:r>
            <a:endParaRPr lang="en-US" altLang="zh-CN" dirty="0">
              <a:latin typeface="Comic Sans MS" panose="030F0702030302020204" pitchFamily="66" charset="0"/>
            </a:endParaRPr>
          </a:p>
        </p:txBody>
      </p:sp>
      <p:sp>
        <p:nvSpPr>
          <p:cNvPr id="110599" name="Rectangle 94"/>
          <p:cNvSpPr/>
          <p:nvPr/>
        </p:nvSpPr>
        <p:spPr>
          <a:xfrm>
            <a:off x="6372225" y="4932363"/>
            <a:ext cx="360363" cy="2873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d</a:t>
            </a:r>
            <a:endParaRPr lang="en-US" altLang="zh-CN" dirty="0">
              <a:latin typeface="Comic Sans MS" panose="030F0702030302020204" pitchFamily="66" charset="0"/>
            </a:endParaRPr>
          </a:p>
        </p:txBody>
      </p:sp>
      <p:sp>
        <p:nvSpPr>
          <p:cNvPr id="110600" name="Rectangle 95"/>
          <p:cNvSpPr/>
          <p:nvPr/>
        </p:nvSpPr>
        <p:spPr>
          <a:xfrm>
            <a:off x="6300788" y="2698750"/>
            <a:ext cx="360362" cy="2873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c</a:t>
            </a:r>
            <a:endParaRPr lang="en-US" altLang="zh-CN" dirty="0">
              <a:latin typeface="Comic Sans MS" panose="030F0702030302020204" pitchFamily="66" charset="0"/>
            </a:endParaRPr>
          </a:p>
        </p:txBody>
      </p:sp>
      <p:sp>
        <p:nvSpPr>
          <p:cNvPr id="110601" name="Rectangle 96"/>
          <p:cNvSpPr/>
          <p:nvPr/>
        </p:nvSpPr>
        <p:spPr>
          <a:xfrm>
            <a:off x="4140200" y="4932363"/>
            <a:ext cx="360363" cy="2873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b</a:t>
            </a:r>
            <a:endParaRPr lang="en-US" altLang="zh-CN" dirty="0">
              <a:latin typeface="Comic Sans MS" panose="030F0702030302020204" pitchFamily="66" charset="0"/>
            </a:endParaRPr>
          </a:p>
        </p:txBody>
      </p:sp>
      <p:sp>
        <p:nvSpPr>
          <p:cNvPr id="110602" name="Rectangle 97"/>
          <p:cNvSpPr/>
          <p:nvPr/>
        </p:nvSpPr>
        <p:spPr>
          <a:xfrm>
            <a:off x="2409825" y="6132513"/>
            <a:ext cx="3884613"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7.2–9  </a:t>
            </a:r>
            <a:r>
              <a:rPr lang="zh-CN" altLang="en-US" sz="2000" b="1" dirty="0">
                <a:solidFill>
                  <a:schemeClr val="tx2"/>
                </a:solidFill>
                <a:latin typeface="微软雅黑" panose="020B0503020204020204" pitchFamily="34" charset="-122"/>
                <a:ea typeface="微软雅黑" panose="020B0503020204020204" pitchFamily="34" charset="-122"/>
              </a:rPr>
              <a:t>非相干解调法原理框图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2" name="Object 4"/>
          <p:cNvGraphicFramePr>
            <a:graphicFrameLocks noGrp="1"/>
          </p:cNvGraphicFramePr>
          <p:nvPr>
            <p:ph idx="1"/>
          </p:nvPr>
        </p:nvGraphicFramePr>
        <p:xfrm>
          <a:off x="21590" y="1403350"/>
          <a:ext cx="8999220" cy="4752975"/>
        </p:xfrm>
        <a:graphic>
          <a:graphicData uri="http://schemas.openxmlformats.org/presentationml/2006/ole">
            <mc:AlternateContent xmlns:mc="http://schemas.openxmlformats.org/markup-compatibility/2006">
              <mc:Choice xmlns:v="urn:schemas-microsoft-com:vml" Requires="v">
                <p:oleObj spid="_x0000_s3140" name="" r:id="rId1" imgW="3901440" imgH="3185160" progId="Visio.Drawing.11">
                  <p:embed/>
                </p:oleObj>
              </mc:Choice>
              <mc:Fallback>
                <p:oleObj name="" r:id="rId1" imgW="3901440" imgH="3185160" progId="Visio.Drawing.11">
                  <p:embed/>
                  <p:pic>
                    <p:nvPicPr>
                      <p:cNvPr id="0" name="图片 3139"/>
                      <p:cNvPicPr/>
                      <p:nvPr/>
                    </p:nvPicPr>
                    <p:blipFill>
                      <a:blip r:embed="rId2"/>
                      <a:stretch>
                        <a:fillRect/>
                      </a:stretch>
                    </p:blipFill>
                    <p:spPr>
                      <a:xfrm>
                        <a:off x="21590" y="1403350"/>
                        <a:ext cx="8999220" cy="4752975"/>
                      </a:xfrm>
                      <a:prstGeom prst="rect">
                        <a:avLst/>
                      </a:prstGeom>
                      <a:solidFill>
                        <a:srgbClr val="CCFFCC"/>
                      </a:solidFill>
                      <a:ln>
                        <a:solidFill>
                          <a:schemeClr val="tx1"/>
                        </a:solidFill>
                        <a:miter/>
                      </a:ln>
                    </p:spPr>
                  </p:pic>
                </p:oleObj>
              </mc:Fallback>
            </mc:AlternateContent>
          </a:graphicData>
        </a:graphic>
      </p:graphicFrame>
      <p:sp>
        <p:nvSpPr>
          <p:cNvPr id="20483" name="Rectangle 7"/>
          <p:cNvSpPr/>
          <p:nvPr/>
        </p:nvSpPr>
        <p:spPr>
          <a:xfrm>
            <a:off x="396875" y="3348038"/>
            <a:ext cx="360363" cy="2873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a</a:t>
            </a:r>
            <a:endParaRPr lang="en-US" altLang="zh-CN" dirty="0">
              <a:latin typeface="Comic Sans MS" panose="030F0702030302020204" pitchFamily="66" charset="0"/>
            </a:endParaRPr>
          </a:p>
        </p:txBody>
      </p:sp>
      <p:sp>
        <p:nvSpPr>
          <p:cNvPr id="20484" name="Rectangle 8"/>
          <p:cNvSpPr/>
          <p:nvPr/>
        </p:nvSpPr>
        <p:spPr>
          <a:xfrm>
            <a:off x="396875" y="4067175"/>
            <a:ext cx="360363" cy="2873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b</a:t>
            </a:r>
            <a:endParaRPr lang="en-US" altLang="zh-CN" dirty="0">
              <a:latin typeface="Comic Sans MS" panose="030F0702030302020204" pitchFamily="66" charset="0"/>
            </a:endParaRPr>
          </a:p>
        </p:txBody>
      </p:sp>
      <p:sp>
        <p:nvSpPr>
          <p:cNvPr id="20485" name="Rectangle 9"/>
          <p:cNvSpPr/>
          <p:nvPr/>
        </p:nvSpPr>
        <p:spPr>
          <a:xfrm>
            <a:off x="468313" y="5795963"/>
            <a:ext cx="360362" cy="2873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e</a:t>
            </a:r>
            <a:endParaRPr lang="en-US" altLang="zh-CN" dirty="0">
              <a:latin typeface="Comic Sans MS" panose="030F0702030302020204" pitchFamily="66" charset="0"/>
            </a:endParaRPr>
          </a:p>
        </p:txBody>
      </p:sp>
      <p:sp>
        <p:nvSpPr>
          <p:cNvPr id="20486" name="Rectangle 10"/>
          <p:cNvSpPr/>
          <p:nvPr/>
        </p:nvSpPr>
        <p:spPr>
          <a:xfrm>
            <a:off x="468313" y="5291138"/>
            <a:ext cx="360362" cy="2873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d</a:t>
            </a:r>
            <a:endParaRPr lang="en-US" altLang="zh-CN" dirty="0">
              <a:latin typeface="Comic Sans MS" panose="030F0702030302020204" pitchFamily="66" charset="0"/>
            </a:endParaRPr>
          </a:p>
        </p:txBody>
      </p:sp>
      <p:sp>
        <p:nvSpPr>
          <p:cNvPr id="20487" name="Rectangle 11"/>
          <p:cNvSpPr/>
          <p:nvPr/>
        </p:nvSpPr>
        <p:spPr>
          <a:xfrm>
            <a:off x="468313" y="4714875"/>
            <a:ext cx="360362" cy="2873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c</a:t>
            </a:r>
            <a:endParaRPr lang="en-US" altLang="zh-CN" dirty="0">
              <a:latin typeface="Comic Sans MS" panose="030F0702030302020204" pitchFamily="66" charset="0"/>
            </a:endParaRPr>
          </a:p>
        </p:txBody>
      </p:sp>
      <p:sp>
        <p:nvSpPr>
          <p:cNvPr id="20488" name="Rectangle 12"/>
          <p:cNvSpPr/>
          <p:nvPr/>
        </p:nvSpPr>
        <p:spPr>
          <a:xfrm>
            <a:off x="2309813" y="6203950"/>
            <a:ext cx="4294187"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7.2–10  </a:t>
            </a:r>
            <a:r>
              <a:rPr lang="zh-CN" altLang="en-US" sz="2000" b="1" dirty="0">
                <a:solidFill>
                  <a:schemeClr val="tx2"/>
                </a:solidFill>
                <a:latin typeface="微软雅黑" panose="020B0503020204020204" pitchFamily="34" charset="-122"/>
                <a:ea typeface="微软雅黑" panose="020B0503020204020204" pitchFamily="34" charset="-122"/>
              </a:rPr>
              <a:t>非相干解调法各点的波形</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20489" name="Rectangle 13"/>
          <p:cNvSpPr/>
          <p:nvPr/>
        </p:nvSpPr>
        <p:spPr>
          <a:xfrm>
            <a:off x="346075" y="1547813"/>
            <a:ext cx="388938" cy="388937"/>
          </a:xfrm>
          <a:prstGeom prst="rect">
            <a:avLst/>
          </a:prstGeom>
          <a:solidFill>
            <a:schemeClr val="accent1"/>
          </a:solidFill>
          <a:ln w="9525" cap="flat" cmpd="sng">
            <a:solidFill>
              <a:schemeClr val="tx1"/>
            </a:solidFill>
            <a:prstDash val="solid"/>
            <a:miter/>
            <a:headEnd type="none" w="med" len="med"/>
            <a:tailEnd type="none" w="med" len="med"/>
          </a:ln>
        </p:spPr>
        <p:txBody>
          <a:bodyPr wrap="none">
            <a:spAutoFit/>
          </a:bodyPr>
          <a:p>
            <a:pPr algn="ctr">
              <a:buFont typeface="Arial" panose="020B0604020202020204" pitchFamily="34" charset="0"/>
              <a:buNone/>
            </a:pPr>
            <a:r>
              <a:rPr lang="en-US" altLang="zh-CN" b="1" i="1" dirty="0">
                <a:solidFill>
                  <a:srgbClr val="000000"/>
                </a:solidFill>
                <a:latin typeface="Comic Sans MS" panose="030F0702030302020204" pitchFamily="66" charset="0"/>
              </a:rPr>
              <a:t>a</a:t>
            </a:r>
            <a:r>
              <a:rPr lang="en-US" altLang="zh-CN" b="1" i="1" baseline="-25000" dirty="0">
                <a:solidFill>
                  <a:srgbClr val="000000"/>
                </a:solidFill>
                <a:latin typeface="Comic Sans MS" panose="030F0702030302020204" pitchFamily="66" charset="0"/>
              </a:rPr>
              <a:t>k</a:t>
            </a:r>
            <a:endParaRPr lang="en-US" altLang="zh-CN" b="1" i="1" baseline="-25000" dirty="0">
              <a:solidFill>
                <a:srgbClr val="000000"/>
              </a:solidFill>
              <a:latin typeface="Comic Sans MS" panose="030F0702030302020204" pitchFamily="66" charset="0"/>
            </a:endParaRPr>
          </a:p>
        </p:txBody>
      </p:sp>
    </p:spTree>
  </p:cSld>
  <p:clrMapOvr>
    <a:masterClrMapping/>
  </p:clrMapOvr>
  <p:transition advClick="0">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1404938" y="611188"/>
            <a:ext cx="2519363" cy="576263"/>
          </a:xfrm>
        </p:spPr>
        <p:txBody>
          <a:bodyPr vert="horz" wrap="square" lIns="91440" tIns="45720" rIns="91440" bIns="45720" numCol="1" anchor="b" anchorCtr="0" compatLnSpc="1"/>
          <a:lstStyle/>
          <a:p>
            <a:pPr marL="0" marR="0" lvl="0" indent="0" algn="l" defTabSz="899795" rtl="0" eaLnBrk="1" fontAlgn="base" latinLnBrk="0" hangingPunct="1">
              <a:lnSpc>
                <a:spcPct val="100000"/>
              </a:lnSpc>
              <a:spcBef>
                <a:spcPct val="0"/>
              </a:spcBef>
              <a:spcAft>
                <a:spcPct val="0"/>
              </a:spcAft>
              <a:buClrTx/>
              <a:buSzTx/>
              <a:buFontTx/>
              <a:buNone/>
              <a:defRPr/>
            </a:pPr>
            <a:r>
              <a:rPr kumimoji="0" lang="en-US" altLang="x-none"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7.1</a:t>
            </a:r>
            <a:r>
              <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　引言</a:t>
            </a:r>
            <a:endParaRPr kumimoji="0" lang="zh-CN" altLang="en-US" sz="310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endParaRPr>
          </a:p>
        </p:txBody>
      </p:sp>
      <p:sp>
        <p:nvSpPr>
          <p:cNvPr id="98307" name="Rectangle 3"/>
          <p:cNvSpPr>
            <a:spLocks noGrp="1"/>
          </p:cNvSpPr>
          <p:nvPr>
            <p:ph type="body"/>
          </p:nvPr>
        </p:nvSpPr>
        <p:spPr>
          <a:xfrm>
            <a:off x="421005" y="1387475"/>
            <a:ext cx="8124825" cy="5249545"/>
          </a:xfrm>
        </p:spPr>
        <p:txBody>
          <a:bodyPr vert="horz" wrap="square" lIns="91440" tIns="45720" rIns="91440" bIns="45720" anchor="t"/>
          <a:p>
            <a:pPr marL="0" indent="0" eaLnBrk="1" hangingPunct="1">
              <a:lnSpc>
                <a:spcPts val="3600"/>
              </a:lnSpc>
              <a:spcBef>
                <a:spcPts val="0"/>
              </a:spcBef>
              <a:spcAft>
                <a:spcPts val="0"/>
              </a:spcAft>
              <a:buNone/>
            </a:pPr>
            <a:r>
              <a:rPr lang="en-US" altLang="en-US" sz="2800" b="1" dirty="0">
                <a:solidFill>
                  <a:schemeClr val="tx2"/>
                </a:solidFill>
                <a:latin typeface="微软雅黑" panose="020B0503020204020204" pitchFamily="34" charset="-122"/>
                <a:ea typeface="微软雅黑" panose="020B0503020204020204" pitchFamily="34" charset="-122"/>
              </a:rPr>
              <a:t>一 数字带通传输系统</a:t>
            </a:r>
            <a:endParaRPr lang="en-US" altLang="en-US" sz="28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ts val="3600"/>
              </a:lnSpc>
              <a:spcBef>
                <a:spcPts val="0"/>
              </a:spcBef>
              <a:spcAft>
                <a:spcPts val="0"/>
              </a:spcAft>
              <a:buNone/>
            </a:pPr>
            <a:r>
              <a:rPr lang="en-US" altLang="zh-CN" sz="2800" b="1" dirty="0">
                <a:solidFill>
                  <a:srgbClr val="0000FF"/>
                </a:solidFill>
                <a:latin typeface="微软雅黑" panose="020B0503020204020204" pitchFamily="34" charset="-122"/>
                <a:ea typeface="微软雅黑" panose="020B0503020204020204" pitchFamily="34" charset="-122"/>
              </a:rPr>
              <a:t>1</a:t>
            </a:r>
            <a:r>
              <a:rPr lang="en-US"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 </a:t>
            </a:r>
            <a:r>
              <a:rPr lang="en-US" altLang="en-US" sz="2800" b="1" dirty="0">
                <a:solidFill>
                  <a:srgbClr val="0000FF"/>
                </a:solidFill>
                <a:latin typeface="微软雅黑" panose="020B0503020204020204" pitchFamily="34" charset="-122"/>
                <a:ea typeface="微软雅黑" panose="020B0503020204020204" pitchFamily="34" charset="-122"/>
              </a:rPr>
              <a:t>问题的提出</a:t>
            </a:r>
            <a:endParaRPr lang="en-US"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ts val="3600"/>
              </a:lnSpc>
              <a:spcBef>
                <a:spcPts val="0"/>
              </a:spcBef>
              <a:spcAft>
                <a:spcPts val="0"/>
              </a:spcAft>
              <a:buNone/>
            </a:pPr>
            <a:r>
              <a:rPr lang="en-US" altLang="en-US" sz="2000" dirty="0">
                <a:latin typeface="微软雅黑" panose="020B0503020204020204" pitchFamily="34" charset="-122"/>
                <a:ea typeface="微软雅黑" panose="020B0503020204020204" pitchFamily="34" charset="-122"/>
              </a:rPr>
              <a:t>数字基带信号广泛应用于短距离的有线信道，但是对于有些信道却不能直接传输如：无线信道和光信道</a:t>
            </a:r>
            <a:endParaRPr lang="en-US" altLang="en-US" sz="2000" dirty="0">
              <a:latin typeface="微软雅黑" panose="020B0503020204020204" pitchFamily="34" charset="-122"/>
              <a:ea typeface="微软雅黑" panose="020B0503020204020204" pitchFamily="34" charset="-122"/>
            </a:endParaRPr>
          </a:p>
          <a:p>
            <a:pPr marL="0" indent="0" eaLnBrk="1" hangingPunct="1">
              <a:lnSpc>
                <a:spcPts val="3600"/>
              </a:lnSpc>
              <a:spcBef>
                <a:spcPts val="0"/>
              </a:spcBef>
              <a:spcAft>
                <a:spcPts val="0"/>
              </a:spcAft>
              <a:buNone/>
            </a:pPr>
            <a:r>
              <a:rPr lang="en-US" altLang="en-US" sz="2800" b="1" dirty="0">
                <a:solidFill>
                  <a:srgbClr val="0000FF"/>
                </a:solidFill>
                <a:latin typeface="微软雅黑" panose="020B0503020204020204" pitchFamily="34" charset="-122"/>
                <a:ea typeface="微软雅黑" panose="020B0503020204020204" pitchFamily="34" charset="-122"/>
              </a:rPr>
              <a:t>2. 解决的办法</a:t>
            </a:r>
            <a:endParaRPr lang="en-US"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ts val="3600"/>
              </a:lnSpc>
              <a:spcBef>
                <a:spcPts val="0"/>
              </a:spcBef>
              <a:spcAft>
                <a:spcPts val="0"/>
              </a:spcAft>
              <a:buNone/>
            </a:pPr>
            <a:r>
              <a:rPr lang="en-US" altLang="en-US" sz="2000" dirty="0">
                <a:latin typeface="微软雅黑" panose="020B0503020204020204" pitchFamily="34" charset="-122"/>
                <a:ea typeface="微软雅黑" panose="020B0503020204020204" pitchFamily="34" charset="-122"/>
              </a:rPr>
              <a:t>对数字基带信号进行载波调制，把数字基带信号转换成适合于这些信道传输的</a:t>
            </a:r>
            <a:r>
              <a:rPr lang="en-US" altLang="en-US" sz="2000" b="1" dirty="0">
                <a:solidFill>
                  <a:schemeClr val="tx2"/>
                </a:solidFill>
                <a:latin typeface="微软雅黑" panose="020B0503020204020204" pitchFamily="34" charset="-122"/>
                <a:ea typeface="微软雅黑" panose="020B0503020204020204" pitchFamily="34" charset="-122"/>
              </a:rPr>
              <a:t>数字频带信号</a:t>
            </a:r>
            <a:endParaRPr lang="en-US" altLang="en-US" sz="2000" b="1" dirty="0">
              <a:solidFill>
                <a:schemeClr val="tx2"/>
              </a:solidFill>
              <a:latin typeface="微软雅黑" panose="020B0503020204020204" pitchFamily="34" charset="-122"/>
              <a:ea typeface="微软雅黑" panose="020B0503020204020204" pitchFamily="34" charset="-122"/>
            </a:endParaRPr>
          </a:p>
          <a:p>
            <a:pPr marL="0" indent="0" eaLnBrk="1" hangingPunct="1">
              <a:lnSpc>
                <a:spcPts val="3600"/>
              </a:lnSpc>
              <a:spcBef>
                <a:spcPts val="0"/>
              </a:spcBef>
              <a:spcAft>
                <a:spcPts val="0"/>
              </a:spcAft>
              <a:buNone/>
            </a:pPr>
            <a:r>
              <a:rPr lang="en-US" altLang="zh-CN" sz="2800" b="1" dirty="0">
                <a:solidFill>
                  <a:srgbClr val="0000FF"/>
                </a:solidFill>
                <a:latin typeface="微软雅黑" panose="020B0503020204020204" pitchFamily="34" charset="-122"/>
                <a:ea typeface="微软雅黑" panose="020B0503020204020204" pitchFamily="34" charset="-122"/>
              </a:rPr>
              <a:t>3</a:t>
            </a:r>
            <a:r>
              <a:rPr lang="en-US"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 </a:t>
            </a:r>
            <a:r>
              <a:rPr lang="en-US" altLang="en-US" sz="2800" b="1" dirty="0">
                <a:solidFill>
                  <a:srgbClr val="0000FF"/>
                </a:solidFill>
                <a:latin typeface="微软雅黑" panose="020B0503020204020204" pitchFamily="34" charset="-122"/>
                <a:ea typeface="微软雅黑" panose="020B0503020204020204" pitchFamily="34" charset="-122"/>
              </a:rPr>
              <a:t>数字带通传输系统</a:t>
            </a:r>
            <a:endParaRPr lang="en-US" altLang="en-US" sz="2800" b="1" dirty="0">
              <a:solidFill>
                <a:srgbClr val="0000FF"/>
              </a:solidFill>
              <a:latin typeface="微软雅黑" panose="020B0503020204020204" pitchFamily="34" charset="-122"/>
              <a:ea typeface="微软雅黑" panose="020B0503020204020204" pitchFamily="34" charset="-122"/>
            </a:endParaRPr>
          </a:p>
          <a:p>
            <a:pPr marL="0" indent="0" eaLnBrk="1" hangingPunct="1">
              <a:lnSpc>
                <a:spcPts val="3600"/>
              </a:lnSpc>
              <a:spcBef>
                <a:spcPts val="0"/>
              </a:spcBef>
              <a:spcAft>
                <a:spcPts val="0"/>
              </a:spcAft>
              <a:buNone/>
            </a:pPr>
            <a:r>
              <a:rPr lang="en-US" altLang="en-US" sz="2000" dirty="0">
                <a:latin typeface="微软雅黑" panose="020B0503020204020204" pitchFamily="34" charset="-122"/>
                <a:ea typeface="微软雅黑" panose="020B0503020204020204" pitchFamily="34" charset="-122"/>
              </a:rPr>
              <a:t>使载波的某些参量随数字基带信号变化的方式称</a:t>
            </a:r>
            <a:r>
              <a:rPr lang="en-US" altLang="en-US" sz="2000" b="1" dirty="0">
                <a:solidFill>
                  <a:schemeClr val="tx2"/>
                </a:solidFill>
                <a:latin typeface="微软雅黑" panose="020B0503020204020204" pitchFamily="34" charset="-122"/>
                <a:ea typeface="微软雅黑" panose="020B0503020204020204" pitchFamily="34" charset="-122"/>
              </a:rPr>
              <a:t>数字调制</a:t>
            </a:r>
            <a:r>
              <a:rPr lang="en-US" altLang="en-US" sz="2000" dirty="0">
                <a:latin typeface="微软雅黑" panose="020B0503020204020204" pitchFamily="34" charset="-122"/>
                <a:ea typeface="微软雅黑" panose="020B0503020204020204" pitchFamily="34" charset="-122"/>
              </a:rPr>
              <a:t>，将数字频带信号还原成基带信号的过程称</a:t>
            </a:r>
            <a:r>
              <a:rPr lang="en-US" altLang="en-US" sz="2000" b="1" dirty="0">
                <a:solidFill>
                  <a:schemeClr val="tx2"/>
                </a:solidFill>
                <a:latin typeface="微软雅黑" panose="020B0503020204020204" pitchFamily="34" charset="-122"/>
                <a:ea typeface="微软雅黑" panose="020B0503020204020204" pitchFamily="34" charset="-122"/>
              </a:rPr>
              <a:t>数字解调</a:t>
            </a:r>
            <a:r>
              <a:rPr lang="en-US" altLang="en-US" sz="2400" dirty="0">
                <a:latin typeface="微软雅黑" panose="020B0503020204020204" pitchFamily="34" charset="-122"/>
                <a:ea typeface="微软雅黑" panose="020B0503020204020204" pitchFamily="34" charset="-122"/>
              </a:rPr>
              <a:t>；</a:t>
            </a:r>
            <a:r>
              <a:rPr lang="en-US" altLang="en-US" sz="2000" dirty="0">
                <a:latin typeface="微软雅黑" panose="020B0503020204020204" pitchFamily="34" charset="-122"/>
                <a:ea typeface="微软雅黑" panose="020B0503020204020204" pitchFamily="34" charset="-122"/>
              </a:rPr>
              <a:t>包括数字调制和解调过程的传输系统称</a:t>
            </a:r>
            <a:r>
              <a:rPr lang="en-US" altLang="en-US" sz="2000" b="1" dirty="0">
                <a:solidFill>
                  <a:schemeClr val="tx2"/>
                </a:solidFill>
                <a:latin typeface="微软雅黑" panose="020B0503020204020204" pitchFamily="34" charset="-122"/>
                <a:ea typeface="微软雅黑" panose="020B0503020204020204" pitchFamily="34" charset="-122"/>
              </a:rPr>
              <a:t>数字带通传输系统</a:t>
            </a:r>
            <a:r>
              <a:rPr lang="en-US" altLang="en-US" sz="2000" dirty="0">
                <a:latin typeface="微软雅黑" panose="020B0503020204020204" pitchFamily="34" charset="-122"/>
                <a:ea typeface="微软雅黑" panose="020B0503020204020204" pitchFamily="34" charset="-122"/>
              </a:rPr>
              <a:t>或</a:t>
            </a:r>
            <a:r>
              <a:rPr lang="en-US" altLang="en-US" sz="2000" b="1" dirty="0">
                <a:solidFill>
                  <a:schemeClr val="tx2"/>
                </a:solidFill>
                <a:latin typeface="微软雅黑" panose="020B0503020204020204" pitchFamily="34" charset="-122"/>
                <a:ea typeface="微软雅黑" panose="020B0503020204020204" pitchFamily="34" charset="-122"/>
              </a:rPr>
              <a:t>载波传输系统、频带传输系统</a:t>
            </a:r>
            <a:endParaRPr lang="en-US"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5"/>
          <p:cNvSpPr>
            <a:spLocks noGrp="1"/>
          </p:cNvSpPr>
          <p:nvPr>
            <p:ph type="title"/>
          </p:nvPr>
        </p:nvSpPr>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相干解调法</a:t>
            </a:r>
            <a:endParaRPr lang="zh-CN" altLang="en-US" sz="2800" dirty="0">
              <a:latin typeface="微软雅黑" panose="020B0503020204020204" pitchFamily="34" charset="-122"/>
              <a:ea typeface="微软雅黑" panose="020B0503020204020204" pitchFamily="34" charset="-122"/>
            </a:endParaRPr>
          </a:p>
        </p:txBody>
      </p:sp>
      <p:grpSp>
        <p:nvGrpSpPr>
          <p:cNvPr id="111619" name="组合 40962"/>
          <p:cNvGrpSpPr/>
          <p:nvPr/>
        </p:nvGrpSpPr>
        <p:grpSpPr>
          <a:xfrm>
            <a:off x="147955" y="1606550"/>
            <a:ext cx="8662670" cy="4177030"/>
            <a:chOff x="0" y="0"/>
            <a:chExt cx="14400" cy="6350"/>
          </a:xfrm>
        </p:grpSpPr>
        <p:sp>
          <p:nvSpPr>
            <p:cNvPr id="111621" name="AutoShape 66"/>
            <p:cNvSpPr>
              <a:spLocks noChangeAspect="1" noTextEdit="1"/>
            </p:cNvSpPr>
            <p:nvPr/>
          </p:nvSpPr>
          <p:spPr>
            <a:xfrm>
              <a:off x="0" y="0"/>
              <a:ext cx="14400" cy="6350"/>
            </a:xfrm>
            <a:prstGeom prst="rect">
              <a:avLst/>
            </a:prstGeom>
            <a:solidFill>
              <a:srgbClr val="CCFFCC"/>
            </a:solidFill>
            <a:ln w="9525" cap="flat" cmpd="sng">
              <a:solidFill>
                <a:schemeClr val="tx1"/>
              </a:solidFill>
              <a:prstDash val="solid"/>
              <a:miter/>
              <a:headEnd type="none" w="med" len="med"/>
              <a:tailEnd type="none" w="med" len="med"/>
            </a:ln>
          </p:spPr>
          <p:txBody>
            <a:bodyPr/>
            <a:p>
              <a:endParaRPr lang="zh-CN" altLang="en-US"/>
            </a:p>
          </p:txBody>
        </p:sp>
        <p:sp>
          <p:nvSpPr>
            <p:cNvPr id="111622" name="Line 68"/>
            <p:cNvSpPr/>
            <p:nvPr/>
          </p:nvSpPr>
          <p:spPr>
            <a:xfrm flipH="1">
              <a:off x="9581" y="3173"/>
              <a:ext cx="4323" cy="4"/>
            </a:xfrm>
            <a:prstGeom prst="line">
              <a:avLst/>
            </a:prstGeom>
            <a:ln w="9525" cap="flat" cmpd="sng">
              <a:solidFill>
                <a:srgbClr val="000000"/>
              </a:solidFill>
              <a:prstDash val="solid"/>
              <a:headEnd type="none" w="med" len="med"/>
              <a:tailEnd type="none" w="med" len="med"/>
            </a:ln>
          </p:spPr>
        </p:sp>
        <p:sp>
          <p:nvSpPr>
            <p:cNvPr id="111623" name="Rectangle 70"/>
            <p:cNvSpPr/>
            <p:nvPr/>
          </p:nvSpPr>
          <p:spPr>
            <a:xfrm>
              <a:off x="324" y="2169"/>
              <a:ext cx="1546" cy="702"/>
            </a:xfrm>
            <a:prstGeom prst="rect">
              <a:avLst/>
            </a:prstGeom>
            <a:noFill/>
            <a:ln w="9525">
              <a:noFill/>
            </a:ln>
          </p:spPr>
          <p:txBody>
            <a:bodyPr lIns="0" tIns="0" rIns="0" bIns="0">
              <a:spAutoFit/>
            </a:bodyPr>
            <a:p>
              <a:pPr algn="ctr">
                <a:lnSpc>
                  <a:spcPct val="150000"/>
                </a:lnSpc>
                <a:buFont typeface="Arial" panose="020B0604020202020204" pitchFamily="34" charset="0"/>
                <a:buNone/>
              </a:pPr>
              <a:r>
                <a:rPr lang="en-US" altLang="zh-CN" sz="2000" b="1" i="1" dirty="0">
                  <a:solidFill>
                    <a:srgbClr val="0000FF"/>
                  </a:solidFill>
                  <a:latin typeface="微软雅黑" panose="020B0503020204020204" pitchFamily="34" charset="-122"/>
                  <a:ea typeface="微软雅黑" panose="020B0503020204020204" pitchFamily="34" charset="-122"/>
                </a:rPr>
                <a:t>e</a:t>
              </a:r>
              <a:r>
                <a:rPr lang="en-US" altLang="zh-CN" sz="2000" b="1" i="1" baseline="-25000" dirty="0">
                  <a:solidFill>
                    <a:srgbClr val="0000FF"/>
                  </a:solidFill>
                  <a:latin typeface="微软雅黑" panose="020B0503020204020204" pitchFamily="34" charset="-122"/>
                  <a:ea typeface="微软雅黑" panose="020B0503020204020204" pitchFamily="34" charset="-122"/>
                </a:rPr>
                <a:t>2FSK</a:t>
              </a:r>
              <a:r>
                <a:rPr lang="en-US" altLang="zh-CN" sz="2000" b="1" i="1" dirty="0">
                  <a:solidFill>
                    <a:srgbClr val="0000FF"/>
                  </a:solidFill>
                  <a:latin typeface="微软雅黑" panose="020B0503020204020204" pitchFamily="34" charset="-122"/>
                  <a:ea typeface="微软雅黑" panose="020B0503020204020204" pitchFamily="34" charset="-122"/>
                </a:rPr>
                <a:t>(t)</a:t>
              </a:r>
              <a:endParaRPr lang="en-US" altLang="zh-CN" sz="2000" b="1" i="1" dirty="0">
                <a:solidFill>
                  <a:srgbClr val="0000FF"/>
                </a:solidFill>
                <a:latin typeface="微软雅黑" panose="020B0503020204020204" pitchFamily="34" charset="-122"/>
                <a:ea typeface="微软雅黑" panose="020B0503020204020204" pitchFamily="34" charset="-122"/>
              </a:endParaRPr>
            </a:p>
          </p:txBody>
        </p:sp>
        <p:sp>
          <p:nvSpPr>
            <p:cNvPr id="111624" name="Line 74"/>
            <p:cNvSpPr/>
            <p:nvPr/>
          </p:nvSpPr>
          <p:spPr>
            <a:xfrm flipH="1">
              <a:off x="2097" y="1076"/>
              <a:ext cx="9814" cy="3"/>
            </a:xfrm>
            <a:prstGeom prst="line">
              <a:avLst/>
            </a:prstGeom>
            <a:ln w="9525" cap="flat" cmpd="sng">
              <a:solidFill>
                <a:srgbClr val="000000"/>
              </a:solidFill>
              <a:prstDash val="solid"/>
              <a:headEnd type="none" w="med" len="med"/>
              <a:tailEnd type="none" w="med" len="med"/>
            </a:ln>
          </p:spPr>
        </p:sp>
        <p:sp>
          <p:nvSpPr>
            <p:cNvPr id="111625" name="Rectangle 75"/>
            <p:cNvSpPr/>
            <p:nvPr/>
          </p:nvSpPr>
          <p:spPr>
            <a:xfrm>
              <a:off x="2624" y="453"/>
              <a:ext cx="2754" cy="1562"/>
            </a:xfrm>
            <a:prstGeom prst="rect">
              <a:avLst/>
            </a:prstGeom>
            <a:solidFill>
              <a:srgbClr val="FFFF99"/>
            </a:solidFill>
            <a:ln w="20701" cap="flat" cmpd="sng">
              <a:solidFill>
                <a:srgbClr val="000000"/>
              </a:solidFill>
              <a:prstDash val="solid"/>
              <a:miter/>
              <a:headEnd type="none" w="med" len="med"/>
              <a:tailEnd type="none" w="med" len="med"/>
            </a:ln>
          </p:spPr>
          <p:txBody>
            <a:bodyPr/>
            <a:p>
              <a:pPr algn="ctr">
                <a:lnSpc>
                  <a:spcPct val="150000"/>
                </a:lnSpc>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带通滤波器</a:t>
              </a:r>
              <a:endParaRPr lang="zh-CN" altLang="en-US" sz="2000" b="1" dirty="0">
                <a:solidFill>
                  <a:srgbClr val="0000FF"/>
                </a:solidFill>
                <a:latin typeface="微软雅黑" panose="020B0503020204020204" pitchFamily="34" charset="-122"/>
                <a:ea typeface="微软雅黑" panose="020B0503020204020204" pitchFamily="34" charset="-122"/>
              </a:endParaRPr>
            </a:p>
            <a:p>
              <a:pPr algn="ctr">
                <a:lnSpc>
                  <a:spcPct val="150000"/>
                </a:lnSpc>
                <a:buFont typeface="Arial" panose="020B0604020202020204" pitchFamily="34" charset="0"/>
                <a:buNone/>
              </a:pPr>
              <a:r>
                <a:rPr lang="el-GR" altLang="en-US" sz="2000" b="1" i="1" dirty="0">
                  <a:solidFill>
                    <a:srgbClr val="0000FF"/>
                  </a:solidFill>
                  <a:latin typeface="微软雅黑" panose="020B0503020204020204" pitchFamily="34" charset="-122"/>
                  <a:ea typeface="微软雅黑" panose="020B0503020204020204" pitchFamily="34" charset="-122"/>
                </a:rPr>
                <a:t>ω</a:t>
              </a:r>
              <a:r>
                <a:rPr lang="en-US" altLang="zh-CN" sz="2000" b="1" baseline="-25000" dirty="0">
                  <a:solidFill>
                    <a:srgbClr val="0000FF"/>
                  </a:solidFill>
                  <a:latin typeface="微软雅黑" panose="020B0503020204020204" pitchFamily="34" charset="-122"/>
                  <a:ea typeface="微软雅黑" panose="020B0503020204020204" pitchFamily="34" charset="-122"/>
                </a:rPr>
                <a:t>1</a:t>
              </a:r>
              <a:endParaRPr lang="en-US" altLang="zh-CN" sz="2000" b="1" baseline="-25000" dirty="0">
                <a:solidFill>
                  <a:srgbClr val="0000FF"/>
                </a:solidFill>
                <a:latin typeface="微软雅黑" panose="020B0503020204020204" pitchFamily="34" charset="-122"/>
                <a:ea typeface="微软雅黑" panose="020B0503020204020204" pitchFamily="34" charset="-122"/>
              </a:endParaRPr>
            </a:p>
          </p:txBody>
        </p:sp>
        <p:sp>
          <p:nvSpPr>
            <p:cNvPr id="111626" name="Freeform 79"/>
            <p:cNvSpPr/>
            <p:nvPr/>
          </p:nvSpPr>
          <p:spPr>
            <a:xfrm>
              <a:off x="2230" y="921"/>
              <a:ext cx="379" cy="310"/>
            </a:xfrm>
            <a:custGeom>
              <a:avLst/>
              <a:gdLst>
                <a:gd name="txL" fmla="*/ 0 w 131"/>
                <a:gd name="txT" fmla="*/ 0 h 45"/>
                <a:gd name="txR" fmla="*/ 131 w 131"/>
                <a:gd name="txB" fmla="*/ 45 h 45"/>
              </a:gdLst>
              <a:ahLst/>
              <a:cxnLst>
                <a:cxn ang="0">
                  <a:pos x="0" y="0"/>
                </a:cxn>
                <a:cxn ang="0">
                  <a:pos x="127303" y="111909163"/>
                </a:cxn>
                <a:cxn ang="0">
                  <a:pos x="0" y="228300180"/>
                </a:cxn>
                <a:cxn ang="0">
                  <a:pos x="642740" y="111909163"/>
                </a:cxn>
                <a:cxn ang="0">
                  <a:pos x="0" y="0"/>
                </a:cxn>
              </a:cxnLst>
              <a:rect l="txL" t="txT" r="txR" b="txB"/>
              <a:pathLst>
                <a:path w="131" h="45">
                  <a:moveTo>
                    <a:pt x="0" y="0"/>
                  </a:moveTo>
                  <a:lnTo>
                    <a:pt x="26" y="22"/>
                  </a:lnTo>
                  <a:lnTo>
                    <a:pt x="0" y="45"/>
                  </a:lnTo>
                  <a:lnTo>
                    <a:pt x="131" y="22"/>
                  </a:lnTo>
                  <a:lnTo>
                    <a:pt x="0" y="0"/>
                  </a:lnTo>
                  <a:close/>
                </a:path>
              </a:pathLst>
            </a:custGeom>
            <a:solidFill>
              <a:srgbClr val="000000"/>
            </a:solidFill>
            <a:ln w="6350"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1627" name="Freeform 80"/>
            <p:cNvSpPr/>
            <p:nvPr/>
          </p:nvSpPr>
          <p:spPr>
            <a:xfrm>
              <a:off x="8266" y="921"/>
              <a:ext cx="370" cy="313"/>
            </a:xfrm>
            <a:custGeom>
              <a:avLst/>
              <a:gdLst>
                <a:gd name="txL" fmla="*/ 0 w 128"/>
                <a:gd name="txT" fmla="*/ 0 h 45"/>
                <a:gd name="txR" fmla="*/ 128 w 128"/>
                <a:gd name="txB" fmla="*/ 45 h 45"/>
              </a:gdLst>
              <a:ahLst/>
              <a:cxnLst>
                <a:cxn ang="0">
                  <a:pos x="0" y="0"/>
                </a:cxn>
                <a:cxn ang="0">
                  <a:pos x="111416" y="120489379"/>
                </a:cxn>
                <a:cxn ang="0">
                  <a:pos x="0" y="246514265"/>
                </a:cxn>
                <a:cxn ang="0">
                  <a:pos x="624239" y="120489379"/>
                </a:cxn>
                <a:cxn ang="0">
                  <a:pos x="0" y="0"/>
                </a:cxn>
              </a:cxnLst>
              <a:rect l="txL" t="txT" r="txR" b="txB"/>
              <a:pathLst>
                <a:path w="128" h="45">
                  <a:moveTo>
                    <a:pt x="0" y="0"/>
                  </a:moveTo>
                  <a:lnTo>
                    <a:pt x="23" y="22"/>
                  </a:lnTo>
                  <a:lnTo>
                    <a:pt x="0" y="45"/>
                  </a:lnTo>
                  <a:lnTo>
                    <a:pt x="128" y="22"/>
                  </a:lnTo>
                  <a:lnTo>
                    <a:pt x="0" y="0"/>
                  </a:lnTo>
                  <a:close/>
                </a:path>
              </a:pathLst>
            </a:custGeom>
            <a:solidFill>
              <a:srgbClr val="000000"/>
            </a:solidFill>
            <a:ln w="6350"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1628" name="Rectangle 81"/>
            <p:cNvSpPr/>
            <p:nvPr/>
          </p:nvSpPr>
          <p:spPr>
            <a:xfrm>
              <a:off x="8659" y="141"/>
              <a:ext cx="1782" cy="1715"/>
            </a:xfrm>
            <a:prstGeom prst="rect">
              <a:avLst/>
            </a:prstGeom>
            <a:solidFill>
              <a:srgbClr val="FFCC99"/>
            </a:solidFill>
            <a:ln w="20701" cap="flat" cmpd="sng">
              <a:solidFill>
                <a:srgbClr val="000000"/>
              </a:solidFill>
              <a:prstDash val="solid"/>
              <a:miter/>
              <a:headEnd type="none" w="med" len="med"/>
              <a:tailEnd type="none" w="med" len="med"/>
            </a:ln>
          </p:spPr>
          <p:txBody>
            <a:bodyPr/>
            <a:p>
              <a:pPr algn="ctr">
                <a:lnSpc>
                  <a:spcPct val="150000"/>
                </a:lnSpc>
                <a:buFont typeface="Arial" panose="020B0604020202020204" pitchFamily="34" charset="0"/>
                <a:buNone/>
              </a:pPr>
              <a:r>
                <a:rPr lang="zh-CN" altLang="en-US" sz="2000" b="1" dirty="0">
                  <a:solidFill>
                    <a:srgbClr val="0000FF"/>
                  </a:solidFill>
                  <a:latin typeface="Comic Sans MS" panose="030F0702030302020204" pitchFamily="66" charset="0"/>
                  <a:ea typeface="微软雅黑" panose="020B0503020204020204" pitchFamily="34" charset="-122"/>
                </a:rPr>
                <a:t>低通</a:t>
              </a:r>
              <a:endParaRPr lang="zh-CN" altLang="en-US" sz="2000" b="1" dirty="0">
                <a:solidFill>
                  <a:srgbClr val="0000FF"/>
                </a:solidFill>
                <a:latin typeface="Comic Sans MS" panose="030F0702030302020204" pitchFamily="66" charset="0"/>
                <a:ea typeface="微软雅黑" panose="020B0503020204020204" pitchFamily="34" charset="-122"/>
              </a:endParaRPr>
            </a:p>
            <a:p>
              <a:pPr algn="ctr">
                <a:lnSpc>
                  <a:spcPct val="150000"/>
                </a:lnSpc>
                <a:buFont typeface="Arial" panose="020B0604020202020204" pitchFamily="34" charset="0"/>
                <a:buNone/>
              </a:pPr>
              <a:r>
                <a:rPr lang="zh-CN" altLang="en-US" sz="2000" b="1" dirty="0">
                  <a:solidFill>
                    <a:srgbClr val="0000FF"/>
                  </a:solidFill>
                  <a:latin typeface="Comic Sans MS" panose="030F0702030302020204" pitchFamily="66" charset="0"/>
                  <a:ea typeface="微软雅黑" panose="020B0503020204020204" pitchFamily="34" charset="-122"/>
                </a:rPr>
                <a:t>滤波器</a:t>
              </a:r>
              <a:endParaRPr lang="zh-CN" altLang="en-US" sz="2000" b="1" dirty="0">
                <a:solidFill>
                  <a:srgbClr val="0000FF"/>
                </a:solidFill>
                <a:latin typeface="Comic Sans MS" panose="030F0702030302020204" pitchFamily="66" charset="0"/>
                <a:ea typeface="微软雅黑" panose="020B0503020204020204" pitchFamily="34" charset="-122"/>
              </a:endParaRPr>
            </a:p>
          </p:txBody>
        </p:sp>
        <p:sp>
          <p:nvSpPr>
            <p:cNvPr id="111629" name="Rectangle 84"/>
            <p:cNvSpPr/>
            <p:nvPr/>
          </p:nvSpPr>
          <p:spPr>
            <a:xfrm>
              <a:off x="10829" y="2382"/>
              <a:ext cx="2254" cy="1629"/>
            </a:xfrm>
            <a:prstGeom prst="rect">
              <a:avLst/>
            </a:prstGeom>
            <a:solidFill>
              <a:srgbClr val="C0C0C0"/>
            </a:solidFill>
            <a:ln w="20701" cap="flat" cmpd="sng">
              <a:solidFill>
                <a:srgbClr val="000000"/>
              </a:solidFill>
              <a:prstDash val="solid"/>
              <a:miter/>
              <a:headEnd type="none" w="med" len="med"/>
              <a:tailEnd type="none" w="med" len="med"/>
            </a:ln>
          </p:spPr>
          <p:txBody>
            <a:bodyPr/>
            <a:p>
              <a:pPr algn="ctr">
                <a:lnSpc>
                  <a:spcPct val="150000"/>
                </a:lnSpc>
                <a:buFont typeface="Arial" panose="020B0604020202020204" pitchFamily="34" charset="0"/>
                <a:buNone/>
              </a:pPr>
              <a:r>
                <a:rPr lang="zh-CN" altLang="en-US" sz="2000" b="1" dirty="0">
                  <a:solidFill>
                    <a:srgbClr val="0000FF"/>
                  </a:solidFill>
                  <a:latin typeface="Comic Sans MS" panose="030F0702030302020204" pitchFamily="66" charset="0"/>
                  <a:ea typeface="微软雅黑" panose="020B0503020204020204" pitchFamily="34" charset="-122"/>
                </a:rPr>
                <a:t>抽样</a:t>
              </a:r>
              <a:endParaRPr lang="zh-CN" altLang="en-US" sz="2000" b="1" dirty="0">
                <a:solidFill>
                  <a:srgbClr val="0000FF"/>
                </a:solidFill>
                <a:latin typeface="Comic Sans MS" panose="030F0702030302020204" pitchFamily="66" charset="0"/>
                <a:ea typeface="微软雅黑" panose="020B0503020204020204" pitchFamily="34" charset="-122"/>
              </a:endParaRPr>
            </a:p>
            <a:p>
              <a:pPr algn="ctr">
                <a:lnSpc>
                  <a:spcPct val="150000"/>
                </a:lnSpc>
                <a:buFont typeface="Arial" panose="020B0604020202020204" pitchFamily="34" charset="0"/>
                <a:buNone/>
              </a:pPr>
              <a:r>
                <a:rPr lang="zh-CN" altLang="en-US" sz="2000" b="1" dirty="0">
                  <a:solidFill>
                    <a:srgbClr val="0000FF"/>
                  </a:solidFill>
                  <a:latin typeface="Comic Sans MS" panose="030F0702030302020204" pitchFamily="66" charset="0"/>
                  <a:ea typeface="微软雅黑" panose="020B0503020204020204" pitchFamily="34" charset="-122"/>
                </a:rPr>
                <a:t>判决器</a:t>
              </a:r>
              <a:endParaRPr lang="zh-CN" altLang="en-US" sz="2000" b="1" dirty="0">
                <a:solidFill>
                  <a:srgbClr val="0000FF"/>
                </a:solidFill>
                <a:latin typeface="Comic Sans MS" panose="030F0702030302020204" pitchFamily="66" charset="0"/>
                <a:ea typeface="微软雅黑" panose="020B0503020204020204" pitchFamily="34" charset="-122"/>
              </a:endParaRPr>
            </a:p>
          </p:txBody>
        </p:sp>
        <p:sp>
          <p:nvSpPr>
            <p:cNvPr id="111630" name="Line 87"/>
            <p:cNvSpPr/>
            <p:nvPr/>
          </p:nvSpPr>
          <p:spPr>
            <a:xfrm flipV="1">
              <a:off x="11940" y="1076"/>
              <a:ext cx="0" cy="1406"/>
            </a:xfrm>
            <a:prstGeom prst="line">
              <a:avLst/>
            </a:prstGeom>
            <a:ln w="9525" cap="flat" cmpd="sng">
              <a:solidFill>
                <a:srgbClr val="000000"/>
              </a:solidFill>
              <a:prstDash val="solid"/>
              <a:headEnd type="none" w="med" len="med"/>
              <a:tailEnd type="none" w="med" len="med"/>
            </a:ln>
          </p:spPr>
        </p:sp>
        <p:sp>
          <p:nvSpPr>
            <p:cNvPr id="111631" name="Freeform 88"/>
            <p:cNvSpPr/>
            <p:nvPr/>
          </p:nvSpPr>
          <p:spPr>
            <a:xfrm>
              <a:off x="11810" y="2015"/>
              <a:ext cx="263" cy="508"/>
            </a:xfrm>
            <a:custGeom>
              <a:avLst/>
              <a:gdLst>
                <a:gd name="txL" fmla="*/ 0 w 49"/>
                <a:gd name="txT" fmla="*/ 0 h 124"/>
                <a:gd name="txR" fmla="*/ 49 w 49"/>
                <a:gd name="txB" fmla="*/ 124 h 124"/>
              </a:gdLst>
              <a:ahLst/>
              <a:cxnLst>
                <a:cxn ang="0">
                  <a:pos x="33760462" y="0"/>
                </a:cxn>
                <a:cxn ang="0">
                  <a:pos x="17956255" y="1896020"/>
                </a:cxn>
                <a:cxn ang="0">
                  <a:pos x="0" y="0"/>
                </a:cxn>
                <a:cxn ang="0">
                  <a:pos x="17956255" y="9837971"/>
                </a:cxn>
                <a:cxn ang="0">
                  <a:pos x="33760462" y="0"/>
                </a:cxn>
              </a:cxnLst>
              <a:rect l="txL" t="txT" r="txR" b="txB"/>
              <a:pathLst>
                <a:path w="49" h="124">
                  <a:moveTo>
                    <a:pt x="49" y="0"/>
                  </a:moveTo>
                  <a:lnTo>
                    <a:pt x="26" y="24"/>
                  </a:lnTo>
                  <a:lnTo>
                    <a:pt x="0" y="0"/>
                  </a:lnTo>
                  <a:lnTo>
                    <a:pt x="26" y="124"/>
                  </a:lnTo>
                  <a:lnTo>
                    <a:pt x="49" y="0"/>
                  </a:lnTo>
                  <a:close/>
                </a:path>
              </a:pathLst>
            </a:custGeom>
            <a:solidFill>
              <a:srgbClr val="000000"/>
            </a:solidFill>
            <a:ln w="6350"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1632" name="Freeform 89"/>
            <p:cNvSpPr/>
            <p:nvPr/>
          </p:nvSpPr>
          <p:spPr>
            <a:xfrm>
              <a:off x="13532" y="3098"/>
              <a:ext cx="373" cy="158"/>
            </a:xfrm>
            <a:custGeom>
              <a:avLst/>
              <a:gdLst>
                <a:gd name="txL" fmla="*/ 0 w 129"/>
                <a:gd name="txT" fmla="*/ 0 h 46"/>
                <a:gd name="txR" fmla="*/ 129 w 129"/>
                <a:gd name="txB" fmla="*/ 46 h 46"/>
              </a:gdLst>
              <a:ahLst/>
              <a:cxnLst>
                <a:cxn ang="0">
                  <a:pos x="0" y="0"/>
                </a:cxn>
                <a:cxn ang="0">
                  <a:pos x="116815" y="428410"/>
                </a:cxn>
                <a:cxn ang="0">
                  <a:pos x="0" y="891625"/>
                </a:cxn>
                <a:cxn ang="0">
                  <a:pos x="630567" y="428410"/>
                </a:cxn>
                <a:cxn ang="0">
                  <a:pos x="0" y="0"/>
                </a:cxn>
              </a:cxnLst>
              <a:rect l="txL" t="txT" r="txR" b="txB"/>
              <a:pathLst>
                <a:path w="129" h="46">
                  <a:moveTo>
                    <a:pt x="0" y="0"/>
                  </a:moveTo>
                  <a:lnTo>
                    <a:pt x="24" y="22"/>
                  </a:lnTo>
                  <a:lnTo>
                    <a:pt x="0" y="46"/>
                  </a:lnTo>
                  <a:lnTo>
                    <a:pt x="129" y="22"/>
                  </a:lnTo>
                  <a:lnTo>
                    <a:pt x="0" y="0"/>
                  </a:lnTo>
                  <a:close/>
                </a:path>
              </a:pathLst>
            </a:custGeom>
            <a:solidFill>
              <a:srgbClr val="000000"/>
            </a:solidFill>
            <a:ln w="6350"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1633" name="Rectangle 90"/>
            <p:cNvSpPr/>
            <p:nvPr/>
          </p:nvSpPr>
          <p:spPr>
            <a:xfrm>
              <a:off x="13124" y="2015"/>
              <a:ext cx="1192" cy="702"/>
            </a:xfrm>
            <a:prstGeom prst="rect">
              <a:avLst/>
            </a:prstGeom>
            <a:noFill/>
            <a:ln w="9525">
              <a:noFill/>
            </a:ln>
          </p:spPr>
          <p:txBody>
            <a:bodyPr lIns="0" tIns="0" rIns="0" bIns="0">
              <a:spAutoFit/>
            </a:bodyPr>
            <a:p>
              <a:pPr algn="ctr">
                <a:lnSpc>
                  <a:spcPct val="150000"/>
                </a:lnSpc>
                <a:buFont typeface="Arial" panose="020B0604020202020204" pitchFamily="34" charset="0"/>
                <a:buNone/>
              </a:pPr>
              <a:r>
                <a:rPr lang="zh-CN" altLang="en-US" sz="2000" b="1" dirty="0">
                  <a:solidFill>
                    <a:srgbClr val="0000FF"/>
                  </a:solidFill>
                  <a:latin typeface="Times"/>
                  <a:ea typeface="微软雅黑" panose="020B0503020204020204" pitchFamily="34" charset="-122"/>
                </a:rPr>
                <a:t>输出</a:t>
              </a:r>
              <a:endParaRPr lang="zh-CN" altLang="en-US" sz="2000" b="1" dirty="0">
                <a:solidFill>
                  <a:srgbClr val="0000FF"/>
                </a:solidFill>
                <a:latin typeface="Times"/>
                <a:ea typeface="微软雅黑" panose="020B0503020204020204" pitchFamily="34" charset="-122"/>
              </a:endParaRPr>
            </a:p>
          </p:txBody>
        </p:sp>
        <p:sp>
          <p:nvSpPr>
            <p:cNvPr id="111634" name="Freeform 91"/>
            <p:cNvSpPr/>
            <p:nvPr/>
          </p:nvSpPr>
          <p:spPr>
            <a:xfrm>
              <a:off x="10358" y="3098"/>
              <a:ext cx="379" cy="158"/>
            </a:xfrm>
            <a:custGeom>
              <a:avLst/>
              <a:gdLst>
                <a:gd name="txL" fmla="*/ 0 w 131"/>
                <a:gd name="txT" fmla="*/ 0 h 46"/>
                <a:gd name="txR" fmla="*/ 131 w 131"/>
                <a:gd name="txB" fmla="*/ 46 h 46"/>
              </a:gdLst>
              <a:ahLst/>
              <a:cxnLst>
                <a:cxn ang="0">
                  <a:pos x="0" y="0"/>
                </a:cxn>
                <a:cxn ang="0">
                  <a:pos x="113717" y="428410"/>
                </a:cxn>
                <a:cxn ang="0">
                  <a:pos x="0" y="891625"/>
                </a:cxn>
                <a:cxn ang="0">
                  <a:pos x="642740" y="428410"/>
                </a:cxn>
                <a:cxn ang="0">
                  <a:pos x="0" y="0"/>
                </a:cxn>
              </a:cxnLst>
              <a:rect l="txL" t="txT" r="txR" b="txB"/>
              <a:pathLst>
                <a:path w="131" h="46">
                  <a:moveTo>
                    <a:pt x="0" y="0"/>
                  </a:moveTo>
                  <a:lnTo>
                    <a:pt x="23" y="22"/>
                  </a:lnTo>
                  <a:lnTo>
                    <a:pt x="0" y="46"/>
                  </a:lnTo>
                  <a:lnTo>
                    <a:pt x="131" y="22"/>
                  </a:lnTo>
                  <a:lnTo>
                    <a:pt x="0" y="0"/>
                  </a:lnTo>
                  <a:close/>
                </a:path>
              </a:pathLst>
            </a:custGeom>
            <a:solidFill>
              <a:srgbClr val="000000"/>
            </a:solidFill>
            <a:ln w="6350"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1635" name="Rectangle 92"/>
            <p:cNvSpPr/>
            <p:nvPr/>
          </p:nvSpPr>
          <p:spPr>
            <a:xfrm>
              <a:off x="8922" y="2324"/>
              <a:ext cx="1600" cy="702"/>
            </a:xfrm>
            <a:prstGeom prst="rect">
              <a:avLst/>
            </a:prstGeom>
            <a:noFill/>
            <a:ln w="9525">
              <a:noFill/>
            </a:ln>
          </p:spPr>
          <p:txBody>
            <a:bodyPr wrap="square" lIns="0" tIns="0" rIns="0" bIns="0">
              <a:spAutoFit/>
            </a:bodyPr>
            <a:p>
              <a:pPr algn="ctr">
                <a:lnSpc>
                  <a:spcPct val="150000"/>
                </a:lnSpc>
                <a:buFont typeface="Arial" panose="020B0604020202020204" pitchFamily="34" charset="0"/>
                <a:buNone/>
              </a:pPr>
              <a:r>
                <a:rPr lang="zh-CN" altLang="en-US" sz="2000" b="1" dirty="0">
                  <a:solidFill>
                    <a:srgbClr val="0000FF"/>
                  </a:solidFill>
                  <a:latin typeface="Comic Sans MS" panose="030F0702030302020204" pitchFamily="66" charset="0"/>
                  <a:ea typeface="微软雅黑" panose="020B0503020204020204" pitchFamily="34" charset="-122"/>
                </a:rPr>
                <a:t>定时脉冲</a:t>
              </a:r>
              <a:endParaRPr lang="zh-CN" altLang="en-US" sz="2000" b="1" dirty="0">
                <a:solidFill>
                  <a:srgbClr val="0000FF"/>
                </a:solidFill>
                <a:latin typeface="Comic Sans MS" panose="030F0702030302020204" pitchFamily="66" charset="0"/>
                <a:ea typeface="微软雅黑" panose="020B0503020204020204" pitchFamily="34" charset="-122"/>
              </a:endParaRPr>
            </a:p>
          </p:txBody>
        </p:sp>
        <p:sp>
          <p:nvSpPr>
            <p:cNvPr id="111636" name="Line 93"/>
            <p:cNvSpPr/>
            <p:nvPr/>
          </p:nvSpPr>
          <p:spPr>
            <a:xfrm flipH="1" flipV="1">
              <a:off x="11940" y="4039"/>
              <a:ext cx="0" cy="1093"/>
            </a:xfrm>
            <a:prstGeom prst="line">
              <a:avLst/>
            </a:prstGeom>
            <a:ln w="9525" cap="flat" cmpd="sng">
              <a:solidFill>
                <a:srgbClr val="000000"/>
              </a:solidFill>
              <a:prstDash val="solid"/>
              <a:headEnd type="none" w="med" len="med"/>
              <a:tailEnd type="none" w="med" len="med"/>
            </a:ln>
          </p:spPr>
        </p:sp>
        <p:sp>
          <p:nvSpPr>
            <p:cNvPr id="111637" name="Freeform 94"/>
            <p:cNvSpPr/>
            <p:nvPr/>
          </p:nvSpPr>
          <p:spPr>
            <a:xfrm>
              <a:off x="11810" y="4040"/>
              <a:ext cx="263" cy="467"/>
            </a:xfrm>
            <a:custGeom>
              <a:avLst/>
              <a:gdLst>
                <a:gd name="txL" fmla="*/ 0 w 49"/>
                <a:gd name="txT" fmla="*/ 0 h 123"/>
                <a:gd name="txR" fmla="*/ 49 w 49"/>
                <a:gd name="txB" fmla="*/ 123 h 123"/>
              </a:gdLst>
              <a:ahLst/>
              <a:cxnLst>
                <a:cxn ang="0">
                  <a:pos x="0" y="5311389"/>
                </a:cxn>
                <a:cxn ang="0">
                  <a:pos x="17956255" y="4355080"/>
                </a:cxn>
                <a:cxn ang="0">
                  <a:pos x="33760462" y="5311389"/>
                </a:cxn>
                <a:cxn ang="0">
                  <a:pos x="17956255" y="0"/>
                </a:cxn>
                <a:cxn ang="0">
                  <a:pos x="0" y="5311389"/>
                </a:cxn>
              </a:cxnLst>
              <a:rect l="txL" t="txT" r="txR" b="txB"/>
              <a:pathLst>
                <a:path w="49" h="123">
                  <a:moveTo>
                    <a:pt x="0" y="123"/>
                  </a:moveTo>
                  <a:lnTo>
                    <a:pt x="26" y="101"/>
                  </a:lnTo>
                  <a:lnTo>
                    <a:pt x="49" y="123"/>
                  </a:lnTo>
                  <a:lnTo>
                    <a:pt x="26" y="0"/>
                  </a:lnTo>
                  <a:lnTo>
                    <a:pt x="0" y="123"/>
                  </a:lnTo>
                  <a:close/>
                </a:path>
              </a:pathLst>
            </a:custGeom>
            <a:solidFill>
              <a:srgbClr val="000000"/>
            </a:solidFill>
            <a:ln w="6350"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1638" name="Line 95"/>
            <p:cNvSpPr/>
            <p:nvPr/>
          </p:nvSpPr>
          <p:spPr>
            <a:xfrm flipH="1">
              <a:off x="2077" y="5136"/>
              <a:ext cx="9814" cy="4"/>
            </a:xfrm>
            <a:prstGeom prst="line">
              <a:avLst/>
            </a:prstGeom>
            <a:ln w="9525" cap="flat" cmpd="sng">
              <a:solidFill>
                <a:srgbClr val="000000"/>
              </a:solidFill>
              <a:prstDash val="solid"/>
              <a:headEnd type="none" w="med" len="med"/>
              <a:tailEnd type="none" w="med" len="med"/>
            </a:ln>
          </p:spPr>
        </p:sp>
        <p:sp>
          <p:nvSpPr>
            <p:cNvPr id="111639" name="Rectangle 96"/>
            <p:cNvSpPr/>
            <p:nvPr/>
          </p:nvSpPr>
          <p:spPr>
            <a:xfrm>
              <a:off x="2665" y="4422"/>
              <a:ext cx="2627" cy="1546"/>
            </a:xfrm>
            <a:prstGeom prst="rect">
              <a:avLst/>
            </a:prstGeom>
            <a:solidFill>
              <a:srgbClr val="FFFF99"/>
            </a:solidFill>
            <a:ln w="20701" cap="flat" cmpd="sng">
              <a:solidFill>
                <a:srgbClr val="000000"/>
              </a:solidFill>
              <a:prstDash val="solid"/>
              <a:miter/>
              <a:headEnd type="none" w="med" len="med"/>
              <a:tailEnd type="none" w="med" len="med"/>
            </a:ln>
          </p:spPr>
          <p:txBody>
            <a:bodyPr/>
            <a:p>
              <a:pPr algn="ctr">
                <a:lnSpc>
                  <a:spcPct val="150000"/>
                </a:lnSpc>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带通滤波器</a:t>
              </a:r>
              <a:endParaRPr lang="zh-CN" altLang="en-US" sz="2000" b="1" dirty="0">
                <a:solidFill>
                  <a:srgbClr val="0000FF"/>
                </a:solidFill>
                <a:latin typeface="微软雅黑" panose="020B0503020204020204" pitchFamily="34" charset="-122"/>
                <a:ea typeface="微软雅黑" panose="020B0503020204020204" pitchFamily="34" charset="-122"/>
              </a:endParaRPr>
            </a:p>
            <a:p>
              <a:pPr algn="ctr">
                <a:lnSpc>
                  <a:spcPct val="150000"/>
                </a:lnSpc>
                <a:buFont typeface="Arial" panose="020B0604020202020204" pitchFamily="34" charset="0"/>
                <a:buNone/>
              </a:pPr>
              <a:r>
                <a:rPr lang="el-GR" altLang="en-US" sz="2000" b="1" i="1" dirty="0">
                  <a:solidFill>
                    <a:srgbClr val="0000FF"/>
                  </a:solidFill>
                  <a:latin typeface="微软雅黑" panose="020B0503020204020204" pitchFamily="34" charset="-122"/>
                  <a:ea typeface="微软雅黑" panose="020B0503020204020204" pitchFamily="34" charset="-122"/>
                </a:rPr>
                <a:t>ω</a:t>
              </a:r>
              <a:r>
                <a:rPr lang="en-US" altLang="zh-CN" sz="2000" b="1" baseline="-25000" dirty="0">
                  <a:solidFill>
                    <a:srgbClr val="0000FF"/>
                  </a:solidFill>
                  <a:latin typeface="微软雅黑" panose="020B0503020204020204" pitchFamily="34" charset="-122"/>
                  <a:ea typeface="微软雅黑" panose="020B0503020204020204" pitchFamily="34" charset="-122"/>
                </a:rPr>
                <a:t>2</a:t>
              </a:r>
              <a:endParaRPr lang="en-US" altLang="zh-CN" sz="2000" b="1" baseline="-25000" dirty="0">
                <a:solidFill>
                  <a:srgbClr val="0000FF"/>
                </a:solidFill>
                <a:latin typeface="微软雅黑" panose="020B0503020204020204" pitchFamily="34" charset="-122"/>
                <a:ea typeface="微软雅黑" panose="020B0503020204020204" pitchFamily="34" charset="-122"/>
              </a:endParaRPr>
            </a:p>
          </p:txBody>
        </p:sp>
        <p:sp>
          <p:nvSpPr>
            <p:cNvPr id="111640" name="Freeform 100"/>
            <p:cNvSpPr/>
            <p:nvPr/>
          </p:nvSpPr>
          <p:spPr>
            <a:xfrm>
              <a:off x="2230" y="4975"/>
              <a:ext cx="379" cy="309"/>
            </a:xfrm>
            <a:custGeom>
              <a:avLst/>
              <a:gdLst>
                <a:gd name="txL" fmla="*/ 0 w 131"/>
                <a:gd name="txT" fmla="*/ 0 h 44"/>
                <a:gd name="txR" fmla="*/ 131 w 131"/>
                <a:gd name="txB" fmla="*/ 44 h 44"/>
              </a:gdLst>
              <a:ahLst/>
              <a:cxnLst>
                <a:cxn ang="0">
                  <a:pos x="0" y="0"/>
                </a:cxn>
                <a:cxn ang="0">
                  <a:pos x="127303" y="130640604"/>
                </a:cxn>
                <a:cxn ang="0">
                  <a:pos x="0" y="260305892"/>
                </a:cxn>
                <a:cxn ang="0">
                  <a:pos x="642740" y="130640604"/>
                </a:cxn>
                <a:cxn ang="0">
                  <a:pos x="0" y="0"/>
                </a:cxn>
              </a:cxnLst>
              <a:rect l="txL" t="txT" r="txR" b="txB"/>
              <a:pathLst>
                <a:path w="131" h="44">
                  <a:moveTo>
                    <a:pt x="0" y="0"/>
                  </a:moveTo>
                  <a:lnTo>
                    <a:pt x="26" y="22"/>
                  </a:lnTo>
                  <a:lnTo>
                    <a:pt x="0" y="44"/>
                  </a:lnTo>
                  <a:lnTo>
                    <a:pt x="131" y="22"/>
                  </a:lnTo>
                  <a:lnTo>
                    <a:pt x="0" y="0"/>
                  </a:lnTo>
                  <a:close/>
                </a:path>
              </a:pathLst>
            </a:custGeom>
            <a:solidFill>
              <a:srgbClr val="000000"/>
            </a:solidFill>
            <a:ln w="6350"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1641" name="Freeform 101"/>
            <p:cNvSpPr/>
            <p:nvPr/>
          </p:nvSpPr>
          <p:spPr>
            <a:xfrm>
              <a:off x="8135" y="4975"/>
              <a:ext cx="371" cy="309"/>
            </a:xfrm>
            <a:custGeom>
              <a:avLst/>
              <a:gdLst>
                <a:gd name="txL" fmla="*/ 0 w 128"/>
                <a:gd name="txT" fmla="*/ 0 h 44"/>
                <a:gd name="txR" fmla="*/ 128 w 128"/>
                <a:gd name="txB" fmla="*/ 44 h 44"/>
              </a:gdLst>
              <a:ahLst/>
              <a:cxnLst>
                <a:cxn ang="0">
                  <a:pos x="0" y="0"/>
                </a:cxn>
                <a:cxn ang="0">
                  <a:pos x="114975" y="130640604"/>
                </a:cxn>
                <a:cxn ang="0">
                  <a:pos x="0" y="260305892"/>
                </a:cxn>
                <a:cxn ang="0">
                  <a:pos x="637447" y="130640604"/>
                </a:cxn>
                <a:cxn ang="0">
                  <a:pos x="0" y="0"/>
                </a:cxn>
              </a:cxnLst>
              <a:rect l="txL" t="txT" r="txR" b="txB"/>
              <a:pathLst>
                <a:path w="128" h="44">
                  <a:moveTo>
                    <a:pt x="0" y="0"/>
                  </a:moveTo>
                  <a:lnTo>
                    <a:pt x="23" y="22"/>
                  </a:lnTo>
                  <a:lnTo>
                    <a:pt x="0" y="44"/>
                  </a:lnTo>
                  <a:lnTo>
                    <a:pt x="128" y="22"/>
                  </a:lnTo>
                  <a:lnTo>
                    <a:pt x="0" y="0"/>
                  </a:lnTo>
                  <a:close/>
                </a:path>
              </a:pathLst>
            </a:custGeom>
            <a:solidFill>
              <a:srgbClr val="000000"/>
            </a:solidFill>
            <a:ln w="6350"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1642" name="Rectangle 102"/>
            <p:cNvSpPr/>
            <p:nvPr/>
          </p:nvSpPr>
          <p:spPr>
            <a:xfrm>
              <a:off x="8561" y="4310"/>
              <a:ext cx="1912" cy="1701"/>
            </a:xfrm>
            <a:prstGeom prst="rect">
              <a:avLst/>
            </a:prstGeom>
            <a:solidFill>
              <a:srgbClr val="FFCC99"/>
            </a:solidFill>
            <a:ln w="20701" cap="flat" cmpd="sng">
              <a:solidFill>
                <a:srgbClr val="000000"/>
              </a:solidFill>
              <a:prstDash val="solid"/>
              <a:miter/>
              <a:headEnd type="none" w="med" len="med"/>
              <a:tailEnd type="none" w="med" len="med"/>
            </a:ln>
          </p:spPr>
          <p:txBody>
            <a:bodyPr/>
            <a:p>
              <a:pPr algn="ctr">
                <a:lnSpc>
                  <a:spcPct val="150000"/>
                </a:lnSpc>
                <a:buFont typeface="Arial" panose="020B0604020202020204" pitchFamily="34" charset="0"/>
                <a:buNone/>
              </a:pPr>
              <a:r>
                <a:rPr lang="zh-CN" altLang="en-US" sz="2000" b="1" dirty="0">
                  <a:solidFill>
                    <a:srgbClr val="0000FF"/>
                  </a:solidFill>
                  <a:latin typeface="Comic Sans MS" panose="030F0702030302020204" pitchFamily="66" charset="0"/>
                  <a:ea typeface="微软雅黑" panose="020B0503020204020204" pitchFamily="34" charset="-122"/>
                </a:rPr>
                <a:t>低通</a:t>
              </a:r>
              <a:endParaRPr lang="zh-CN" altLang="en-US" sz="2000" b="1" dirty="0">
                <a:solidFill>
                  <a:srgbClr val="0000FF"/>
                </a:solidFill>
                <a:latin typeface="Comic Sans MS" panose="030F0702030302020204" pitchFamily="66" charset="0"/>
                <a:ea typeface="微软雅黑" panose="020B0503020204020204" pitchFamily="34" charset="-122"/>
              </a:endParaRPr>
            </a:p>
            <a:p>
              <a:pPr algn="ctr">
                <a:lnSpc>
                  <a:spcPct val="150000"/>
                </a:lnSpc>
                <a:buFont typeface="Arial" panose="020B0604020202020204" pitchFamily="34" charset="0"/>
                <a:buNone/>
              </a:pPr>
              <a:r>
                <a:rPr lang="zh-CN" altLang="en-US" sz="2000" b="1" dirty="0">
                  <a:solidFill>
                    <a:srgbClr val="0000FF"/>
                  </a:solidFill>
                  <a:latin typeface="Comic Sans MS" panose="030F0702030302020204" pitchFamily="66" charset="0"/>
                  <a:ea typeface="微软雅黑" panose="020B0503020204020204" pitchFamily="34" charset="-122"/>
                </a:rPr>
                <a:t>滤波器</a:t>
              </a:r>
              <a:endParaRPr lang="zh-CN" altLang="en-US" sz="2000" b="1" dirty="0">
                <a:solidFill>
                  <a:srgbClr val="0000FF"/>
                </a:solidFill>
                <a:latin typeface="Comic Sans MS" panose="030F0702030302020204" pitchFamily="66" charset="0"/>
                <a:ea typeface="微软雅黑" panose="020B0503020204020204" pitchFamily="34" charset="-122"/>
              </a:endParaRPr>
            </a:p>
          </p:txBody>
        </p:sp>
        <p:sp>
          <p:nvSpPr>
            <p:cNvPr id="111643" name="Line 105"/>
            <p:cNvSpPr/>
            <p:nvPr/>
          </p:nvSpPr>
          <p:spPr>
            <a:xfrm flipV="1">
              <a:off x="2077" y="1076"/>
              <a:ext cx="20" cy="4060"/>
            </a:xfrm>
            <a:prstGeom prst="line">
              <a:avLst/>
            </a:prstGeom>
            <a:ln w="9525" cap="flat" cmpd="sng">
              <a:solidFill>
                <a:srgbClr val="000000"/>
              </a:solidFill>
              <a:prstDash val="solid"/>
              <a:headEnd type="none" w="med" len="med"/>
              <a:tailEnd type="none" w="med" len="med"/>
            </a:ln>
          </p:spPr>
        </p:sp>
        <p:sp>
          <p:nvSpPr>
            <p:cNvPr id="111644" name="Line 106"/>
            <p:cNvSpPr/>
            <p:nvPr/>
          </p:nvSpPr>
          <p:spPr>
            <a:xfrm flipH="1">
              <a:off x="921" y="3173"/>
              <a:ext cx="1155" cy="4"/>
            </a:xfrm>
            <a:prstGeom prst="line">
              <a:avLst/>
            </a:prstGeom>
            <a:ln w="9525" cap="flat" cmpd="sng">
              <a:solidFill>
                <a:srgbClr val="000000"/>
              </a:solidFill>
              <a:prstDash val="solid"/>
              <a:headEnd type="none" w="med" len="med"/>
              <a:tailEnd type="none" w="med" len="med"/>
            </a:ln>
          </p:spPr>
        </p:sp>
        <p:sp>
          <p:nvSpPr>
            <p:cNvPr id="111645" name="Freeform 107"/>
            <p:cNvSpPr/>
            <p:nvPr/>
          </p:nvSpPr>
          <p:spPr>
            <a:xfrm>
              <a:off x="5641" y="921"/>
              <a:ext cx="371" cy="310"/>
            </a:xfrm>
            <a:custGeom>
              <a:avLst/>
              <a:gdLst>
                <a:gd name="txL" fmla="*/ 0 w 128"/>
                <a:gd name="txT" fmla="*/ 0 h 45"/>
                <a:gd name="txR" fmla="*/ 128 w 128"/>
                <a:gd name="txB" fmla="*/ 45 h 45"/>
              </a:gdLst>
              <a:ahLst/>
              <a:cxnLst>
                <a:cxn ang="0">
                  <a:pos x="0" y="0"/>
                </a:cxn>
                <a:cxn ang="0">
                  <a:pos x="114975" y="111909163"/>
                </a:cxn>
                <a:cxn ang="0">
                  <a:pos x="0" y="228300180"/>
                </a:cxn>
                <a:cxn ang="0">
                  <a:pos x="637447" y="111909163"/>
                </a:cxn>
                <a:cxn ang="0">
                  <a:pos x="0" y="0"/>
                </a:cxn>
              </a:cxnLst>
              <a:rect l="txL" t="txT" r="txR" b="txB"/>
              <a:pathLst>
                <a:path w="128" h="45">
                  <a:moveTo>
                    <a:pt x="0" y="0"/>
                  </a:moveTo>
                  <a:lnTo>
                    <a:pt x="23" y="22"/>
                  </a:lnTo>
                  <a:lnTo>
                    <a:pt x="0" y="45"/>
                  </a:lnTo>
                  <a:lnTo>
                    <a:pt x="128" y="22"/>
                  </a:lnTo>
                  <a:lnTo>
                    <a:pt x="0" y="0"/>
                  </a:lnTo>
                  <a:close/>
                </a:path>
              </a:pathLst>
            </a:custGeom>
            <a:solidFill>
              <a:srgbClr val="000000"/>
            </a:solidFill>
            <a:ln w="6350"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1646" name="Rectangle 108"/>
            <p:cNvSpPr/>
            <p:nvPr/>
          </p:nvSpPr>
          <p:spPr>
            <a:xfrm>
              <a:off x="6035" y="766"/>
              <a:ext cx="1837" cy="980"/>
            </a:xfrm>
            <a:prstGeom prst="rect">
              <a:avLst/>
            </a:prstGeom>
            <a:solidFill>
              <a:srgbClr val="CCFFFF"/>
            </a:solidFill>
            <a:ln w="20701" cap="flat" cmpd="sng">
              <a:solidFill>
                <a:srgbClr val="000000"/>
              </a:solidFill>
              <a:prstDash val="solid"/>
              <a:miter/>
              <a:headEnd type="none" w="med" len="med"/>
              <a:tailEnd type="none" w="med" len="med"/>
            </a:ln>
          </p:spPr>
          <p:txBody>
            <a:bodyPr/>
            <a:p>
              <a:pPr algn="ctr">
                <a:lnSpc>
                  <a:spcPct val="150000"/>
                </a:lnSpc>
                <a:buFont typeface="Arial" panose="020B0604020202020204" pitchFamily="34" charset="0"/>
                <a:buNone/>
              </a:pPr>
              <a:r>
                <a:rPr lang="zh-CN" altLang="en-US" sz="2000" b="1" dirty="0">
                  <a:solidFill>
                    <a:srgbClr val="0000FF"/>
                  </a:solidFill>
                  <a:latin typeface="Comic Sans MS" panose="030F0702030302020204" pitchFamily="66" charset="0"/>
                  <a:ea typeface="微软雅黑" panose="020B0503020204020204" pitchFamily="34" charset="-122"/>
                </a:rPr>
                <a:t>乘法器</a:t>
              </a:r>
              <a:endParaRPr lang="zh-CN" altLang="en-US" sz="2000" b="1" dirty="0">
                <a:solidFill>
                  <a:srgbClr val="0000FF"/>
                </a:solidFill>
                <a:latin typeface="Comic Sans MS" panose="030F0702030302020204" pitchFamily="66" charset="0"/>
                <a:ea typeface="微软雅黑" panose="020B0503020204020204" pitchFamily="34" charset="-122"/>
              </a:endParaRPr>
            </a:p>
          </p:txBody>
        </p:sp>
        <p:sp>
          <p:nvSpPr>
            <p:cNvPr id="111647" name="Rectangle 110"/>
            <p:cNvSpPr/>
            <p:nvPr/>
          </p:nvSpPr>
          <p:spPr>
            <a:xfrm>
              <a:off x="6035" y="4507"/>
              <a:ext cx="1771" cy="935"/>
            </a:xfrm>
            <a:prstGeom prst="rect">
              <a:avLst/>
            </a:prstGeom>
            <a:solidFill>
              <a:srgbClr val="CCFFFF"/>
            </a:solidFill>
            <a:ln w="20701" cap="flat" cmpd="sng">
              <a:solidFill>
                <a:srgbClr val="000000"/>
              </a:solidFill>
              <a:prstDash val="solid"/>
              <a:miter/>
              <a:headEnd type="none" w="med" len="med"/>
              <a:tailEnd type="none" w="med" len="med"/>
            </a:ln>
          </p:spPr>
          <p:txBody>
            <a:bodyPr/>
            <a:p>
              <a:pPr algn="ctr">
                <a:lnSpc>
                  <a:spcPct val="150000"/>
                </a:lnSpc>
                <a:buFont typeface="Arial" panose="020B0604020202020204" pitchFamily="34" charset="0"/>
                <a:buNone/>
              </a:pPr>
              <a:r>
                <a:rPr lang="zh-CN" altLang="en-US" sz="2000" b="1" dirty="0">
                  <a:solidFill>
                    <a:srgbClr val="0000FF"/>
                  </a:solidFill>
                  <a:latin typeface="Comic Sans MS" panose="030F0702030302020204" pitchFamily="66" charset="0"/>
                  <a:ea typeface="微软雅黑" panose="020B0503020204020204" pitchFamily="34" charset="-122"/>
                </a:rPr>
                <a:t>乘法器</a:t>
              </a:r>
              <a:endParaRPr lang="zh-CN" altLang="en-US" sz="2000" b="1" dirty="0">
                <a:solidFill>
                  <a:srgbClr val="0000FF"/>
                </a:solidFill>
                <a:latin typeface="Comic Sans MS" panose="030F0702030302020204" pitchFamily="66" charset="0"/>
                <a:ea typeface="微软雅黑" panose="020B0503020204020204" pitchFamily="34" charset="-122"/>
              </a:endParaRPr>
            </a:p>
          </p:txBody>
        </p:sp>
        <p:sp>
          <p:nvSpPr>
            <p:cNvPr id="111648" name="Freeform 112"/>
            <p:cNvSpPr/>
            <p:nvPr/>
          </p:nvSpPr>
          <p:spPr>
            <a:xfrm>
              <a:off x="5601" y="5054"/>
              <a:ext cx="370" cy="158"/>
            </a:xfrm>
            <a:custGeom>
              <a:avLst/>
              <a:gdLst>
                <a:gd name="txL" fmla="*/ 0 w 128"/>
                <a:gd name="txT" fmla="*/ 0 h 46"/>
                <a:gd name="txR" fmla="*/ 128 w 128"/>
                <a:gd name="txB" fmla="*/ 46 h 46"/>
              </a:gdLst>
              <a:ahLst/>
              <a:cxnLst>
                <a:cxn ang="0">
                  <a:pos x="0" y="0"/>
                </a:cxn>
                <a:cxn ang="0">
                  <a:pos x="111416" y="428410"/>
                </a:cxn>
                <a:cxn ang="0">
                  <a:pos x="0" y="891625"/>
                </a:cxn>
                <a:cxn ang="0">
                  <a:pos x="624239" y="428410"/>
                </a:cxn>
                <a:cxn ang="0">
                  <a:pos x="0" y="0"/>
                </a:cxn>
              </a:cxnLst>
              <a:rect l="txL" t="txT" r="txR" b="txB"/>
              <a:pathLst>
                <a:path w="128" h="46">
                  <a:moveTo>
                    <a:pt x="0" y="0"/>
                  </a:moveTo>
                  <a:lnTo>
                    <a:pt x="23" y="22"/>
                  </a:lnTo>
                  <a:lnTo>
                    <a:pt x="0" y="46"/>
                  </a:lnTo>
                  <a:lnTo>
                    <a:pt x="128" y="22"/>
                  </a:lnTo>
                  <a:lnTo>
                    <a:pt x="0" y="0"/>
                  </a:lnTo>
                  <a:close/>
                </a:path>
              </a:pathLst>
            </a:custGeom>
            <a:solidFill>
              <a:srgbClr val="000000"/>
            </a:solidFill>
            <a:ln w="6350"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1649" name="Line 113"/>
            <p:cNvSpPr/>
            <p:nvPr/>
          </p:nvSpPr>
          <p:spPr>
            <a:xfrm flipV="1">
              <a:off x="6692" y="3506"/>
              <a:ext cx="3" cy="973"/>
            </a:xfrm>
            <a:prstGeom prst="line">
              <a:avLst/>
            </a:prstGeom>
            <a:ln w="9525" cap="flat" cmpd="sng">
              <a:solidFill>
                <a:srgbClr val="000000"/>
              </a:solidFill>
              <a:prstDash val="solid"/>
              <a:headEnd type="none" w="med" len="med"/>
              <a:tailEnd type="none" w="med" len="med"/>
            </a:ln>
          </p:spPr>
        </p:sp>
        <p:sp>
          <p:nvSpPr>
            <p:cNvPr id="111650" name="Line 114"/>
            <p:cNvSpPr/>
            <p:nvPr/>
          </p:nvSpPr>
          <p:spPr>
            <a:xfrm flipV="1">
              <a:off x="6692" y="1866"/>
              <a:ext cx="3" cy="983"/>
            </a:xfrm>
            <a:prstGeom prst="line">
              <a:avLst/>
            </a:prstGeom>
            <a:ln w="9525" cap="flat" cmpd="sng">
              <a:solidFill>
                <a:srgbClr val="000000"/>
              </a:solidFill>
              <a:prstDash val="solid"/>
              <a:headEnd type="none" w="med" len="med"/>
              <a:tailEnd type="none" w="med" len="med"/>
            </a:ln>
          </p:spPr>
        </p:sp>
        <p:sp>
          <p:nvSpPr>
            <p:cNvPr id="111651" name="Freeform 115"/>
            <p:cNvSpPr/>
            <p:nvPr/>
          </p:nvSpPr>
          <p:spPr>
            <a:xfrm>
              <a:off x="6625" y="1867"/>
              <a:ext cx="136" cy="429"/>
            </a:xfrm>
            <a:custGeom>
              <a:avLst/>
              <a:gdLst>
                <a:gd name="txL" fmla="*/ 0 w 47"/>
                <a:gd name="txT" fmla="*/ 0 h 125"/>
                <a:gd name="txR" fmla="*/ 47 w 47"/>
                <a:gd name="txB" fmla="*/ 125 h 125"/>
              </a:gdLst>
              <a:ahLst/>
              <a:cxnLst>
                <a:cxn ang="0">
                  <a:pos x="0" y="2405407"/>
                </a:cxn>
                <a:cxn ang="0">
                  <a:pos x="113771" y="1978809"/>
                </a:cxn>
                <a:cxn ang="0">
                  <a:pos x="231278" y="2405407"/>
                </a:cxn>
                <a:cxn ang="0">
                  <a:pos x="113771" y="0"/>
                </a:cxn>
                <a:cxn ang="0">
                  <a:pos x="0" y="2405407"/>
                </a:cxn>
              </a:cxnLst>
              <a:rect l="txL" t="txT" r="txR" b="txB"/>
              <a:pathLst>
                <a:path w="47" h="125">
                  <a:moveTo>
                    <a:pt x="0" y="125"/>
                  </a:moveTo>
                  <a:lnTo>
                    <a:pt x="23" y="103"/>
                  </a:lnTo>
                  <a:lnTo>
                    <a:pt x="47" y="125"/>
                  </a:lnTo>
                  <a:lnTo>
                    <a:pt x="23" y="0"/>
                  </a:lnTo>
                  <a:lnTo>
                    <a:pt x="0" y="125"/>
                  </a:lnTo>
                  <a:close/>
                </a:path>
              </a:pathLst>
            </a:custGeom>
            <a:solidFill>
              <a:srgbClr val="000000"/>
            </a:solidFill>
            <a:ln w="6350"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1652" name="Freeform 116"/>
            <p:cNvSpPr/>
            <p:nvPr/>
          </p:nvSpPr>
          <p:spPr>
            <a:xfrm>
              <a:off x="6625" y="4060"/>
              <a:ext cx="136" cy="420"/>
            </a:xfrm>
            <a:custGeom>
              <a:avLst/>
              <a:gdLst>
                <a:gd name="txL" fmla="*/ 0 w 47"/>
                <a:gd name="txT" fmla="*/ 0 h 122"/>
                <a:gd name="txR" fmla="*/ 47 w 47"/>
                <a:gd name="txB" fmla="*/ 122 h 122"/>
              </a:gdLst>
              <a:ahLst/>
              <a:cxnLst>
                <a:cxn ang="0">
                  <a:pos x="231278" y="0"/>
                </a:cxn>
                <a:cxn ang="0">
                  <a:pos x="113771" y="436118"/>
                </a:cxn>
                <a:cxn ang="0">
                  <a:pos x="0" y="0"/>
                </a:cxn>
                <a:cxn ang="0">
                  <a:pos x="113771" y="2407082"/>
                </a:cxn>
                <a:cxn ang="0">
                  <a:pos x="231278" y="0"/>
                </a:cxn>
              </a:cxnLst>
              <a:rect l="txL" t="txT" r="txR" b="txB"/>
              <a:pathLst>
                <a:path w="47" h="122">
                  <a:moveTo>
                    <a:pt x="47" y="0"/>
                  </a:moveTo>
                  <a:lnTo>
                    <a:pt x="23" y="22"/>
                  </a:lnTo>
                  <a:lnTo>
                    <a:pt x="0" y="0"/>
                  </a:lnTo>
                  <a:lnTo>
                    <a:pt x="23" y="122"/>
                  </a:lnTo>
                  <a:lnTo>
                    <a:pt x="47" y="0"/>
                  </a:lnTo>
                  <a:close/>
                </a:path>
              </a:pathLst>
            </a:custGeom>
            <a:solidFill>
              <a:srgbClr val="000000"/>
            </a:solidFill>
            <a:ln w="6350"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11653" name="Rectangle 117"/>
            <p:cNvSpPr/>
            <p:nvPr/>
          </p:nvSpPr>
          <p:spPr>
            <a:xfrm>
              <a:off x="4819" y="3401"/>
              <a:ext cx="1548" cy="702"/>
            </a:xfrm>
            <a:prstGeom prst="rect">
              <a:avLst/>
            </a:prstGeom>
            <a:solidFill>
              <a:srgbClr val="99CCFF"/>
            </a:solidFill>
            <a:ln w="9525" cap="flat" cmpd="sng">
              <a:solidFill>
                <a:schemeClr val="tx1"/>
              </a:solidFill>
              <a:prstDash val="solid"/>
              <a:miter/>
              <a:headEnd type="none" w="med" len="med"/>
              <a:tailEnd type="none" w="med" len="med"/>
            </a:ln>
          </p:spPr>
          <p:txBody>
            <a:bodyPr lIns="0" tIns="0" rIns="0" bIns="0">
              <a:spAutoFit/>
            </a:bodyPr>
            <a:p>
              <a:pPr algn="ctr">
                <a:lnSpc>
                  <a:spcPct val="150000"/>
                </a:lnSpc>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cos</a:t>
              </a:r>
              <a:r>
                <a:rPr lang="el-GR" altLang="en-US" sz="2000" b="1" i="1" dirty="0">
                  <a:solidFill>
                    <a:srgbClr val="0000FF"/>
                  </a:solidFill>
                  <a:latin typeface="微软雅黑" panose="020B0503020204020204" pitchFamily="34" charset="-122"/>
                  <a:ea typeface="微软雅黑" panose="020B0503020204020204" pitchFamily="34" charset="-122"/>
                </a:rPr>
                <a:t>ω</a:t>
              </a:r>
              <a:r>
                <a:rPr lang="en-US" altLang="zh-CN" sz="2000" baseline="-25000" dirty="0">
                  <a:solidFill>
                    <a:srgbClr val="0000FF"/>
                  </a:solidFill>
                  <a:latin typeface="微软雅黑" panose="020B0503020204020204" pitchFamily="34" charset="-122"/>
                  <a:ea typeface="微软雅黑" panose="020B0503020204020204" pitchFamily="34" charset="-122"/>
                </a:rPr>
                <a:t>2</a:t>
              </a:r>
              <a:r>
                <a:rPr lang="en-US" altLang="zh-CN" sz="2000" dirty="0">
                  <a:solidFill>
                    <a:srgbClr val="0000FF"/>
                  </a:solidFill>
                  <a:latin typeface="微软雅黑" panose="020B0503020204020204" pitchFamily="34" charset="-122"/>
                  <a:ea typeface="微软雅黑" panose="020B0503020204020204" pitchFamily="34" charset="-122"/>
                </a:rPr>
                <a:t>t</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111654" name="Rectangle 190"/>
            <p:cNvSpPr/>
            <p:nvPr/>
          </p:nvSpPr>
          <p:spPr>
            <a:xfrm>
              <a:off x="4820" y="2171"/>
              <a:ext cx="1587" cy="702"/>
            </a:xfrm>
            <a:prstGeom prst="rect">
              <a:avLst/>
            </a:prstGeom>
            <a:solidFill>
              <a:srgbClr val="C0C0C0"/>
            </a:solidFill>
            <a:ln w="9525" cap="flat" cmpd="sng">
              <a:solidFill>
                <a:schemeClr val="tx1"/>
              </a:solidFill>
              <a:prstDash val="solid"/>
              <a:miter/>
              <a:headEnd type="none" w="med" len="med"/>
              <a:tailEnd type="none" w="med" len="med"/>
            </a:ln>
          </p:spPr>
          <p:txBody>
            <a:bodyPr lIns="0" tIns="0" rIns="0" bIns="0">
              <a:spAutoFit/>
            </a:bodyPr>
            <a:p>
              <a:pPr algn="ctr">
                <a:lnSpc>
                  <a:spcPct val="150000"/>
                </a:lnSpc>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cos</a:t>
              </a:r>
              <a:r>
                <a:rPr lang="el-GR" altLang="en-US" sz="2000" b="1" i="1" dirty="0">
                  <a:solidFill>
                    <a:srgbClr val="0000FF"/>
                  </a:solidFill>
                  <a:latin typeface="微软雅黑" panose="020B0503020204020204" pitchFamily="34" charset="-122"/>
                  <a:ea typeface="微软雅黑" panose="020B0503020204020204" pitchFamily="34" charset="-122"/>
                </a:rPr>
                <a:t>ω</a:t>
              </a:r>
              <a:r>
                <a:rPr lang="en-US" altLang="zh-CN" sz="2000" baseline="-25000" dirty="0">
                  <a:solidFill>
                    <a:srgbClr val="0000FF"/>
                  </a:solidFill>
                  <a:latin typeface="微软雅黑" panose="020B0503020204020204" pitchFamily="34" charset="-122"/>
                  <a:ea typeface="微软雅黑" panose="020B0503020204020204" pitchFamily="34" charset="-122"/>
                </a:rPr>
                <a:t>1</a:t>
              </a:r>
              <a:r>
                <a:rPr lang="en-US" altLang="zh-CN" sz="2000" dirty="0">
                  <a:solidFill>
                    <a:srgbClr val="0000FF"/>
                  </a:solidFill>
                  <a:latin typeface="微软雅黑" panose="020B0503020204020204" pitchFamily="34" charset="-122"/>
                  <a:ea typeface="微软雅黑" panose="020B0503020204020204" pitchFamily="34" charset="-122"/>
                </a:rPr>
                <a:t>t</a:t>
              </a:r>
              <a:endParaRPr lang="en-US" altLang="zh-CN" sz="2000" dirty="0">
                <a:solidFill>
                  <a:srgbClr val="0000FF"/>
                </a:solidFill>
                <a:latin typeface="微软雅黑" panose="020B0503020204020204" pitchFamily="34" charset="-122"/>
                <a:ea typeface="微软雅黑" panose="020B0503020204020204" pitchFamily="34" charset="-122"/>
              </a:endParaRPr>
            </a:p>
          </p:txBody>
        </p:sp>
      </p:grpSp>
      <p:sp>
        <p:nvSpPr>
          <p:cNvPr id="111620" name="Rectangle 193"/>
          <p:cNvSpPr/>
          <p:nvPr/>
        </p:nvSpPr>
        <p:spPr>
          <a:xfrm>
            <a:off x="2413000" y="6300788"/>
            <a:ext cx="3786188"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7.2–11  </a:t>
            </a:r>
            <a:r>
              <a:rPr lang="zh-CN" altLang="en-US" sz="2000" b="1" dirty="0">
                <a:solidFill>
                  <a:schemeClr val="tx2"/>
                </a:solidFill>
                <a:latin typeface="微软雅黑" panose="020B0503020204020204" pitchFamily="34" charset="-122"/>
                <a:ea typeface="微软雅黑" panose="020B0503020204020204" pitchFamily="34" charset="-122"/>
              </a:rPr>
              <a:t>相干解调法原理框图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513" name="Group 32"/>
          <p:cNvGrpSpPr/>
          <p:nvPr/>
        </p:nvGrpSpPr>
        <p:grpSpPr>
          <a:xfrm>
            <a:off x="1044575" y="1835150"/>
            <a:ext cx="6985000" cy="2003425"/>
            <a:chOff x="0" y="0"/>
            <a:chExt cx="4400" cy="1360"/>
          </a:xfrm>
        </p:grpSpPr>
        <p:sp>
          <p:nvSpPr>
            <p:cNvPr id="21525" name="AutoShape 6"/>
            <p:cNvSpPr>
              <a:spLocks noChangeAspect="1" noTextEdit="1"/>
            </p:cNvSpPr>
            <p:nvPr/>
          </p:nvSpPr>
          <p:spPr>
            <a:xfrm>
              <a:off x="0" y="0"/>
              <a:ext cx="4400" cy="1360"/>
            </a:xfrm>
            <a:prstGeom prst="rect">
              <a:avLst/>
            </a:prstGeom>
            <a:noFill/>
            <a:ln w="9525">
              <a:noFill/>
            </a:ln>
          </p:spPr>
          <p:txBody>
            <a:bodyPr/>
            <a:p>
              <a:endParaRPr lang="zh-CN" altLang="en-US"/>
            </a:p>
          </p:txBody>
        </p:sp>
        <p:sp>
          <p:nvSpPr>
            <p:cNvPr id="21526" name="Rectangle 9"/>
            <p:cNvSpPr/>
            <p:nvPr/>
          </p:nvSpPr>
          <p:spPr>
            <a:xfrm>
              <a:off x="755" y="204"/>
              <a:ext cx="696" cy="542"/>
            </a:xfrm>
            <a:prstGeom prst="rect">
              <a:avLst/>
            </a:prstGeom>
            <a:solidFill>
              <a:srgbClr val="CCFFFF"/>
            </a:solidFill>
            <a:ln w="14351"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带通</a:t>
              </a:r>
              <a:endParaRPr lang="zh-CN" altLang="en-US" sz="2000" b="1" dirty="0">
                <a:solidFill>
                  <a:schemeClr val="tx2"/>
                </a:solidFill>
                <a:latin typeface="Comic Sans MS" panose="030F0702030302020204" pitchFamily="66" charset="0"/>
                <a:ea typeface="微软雅黑" panose="020B0503020204020204" pitchFamily="34" charset="-122"/>
              </a:endParaRPr>
            </a:p>
            <a:p>
              <a:pPr algn="ctr">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滤波器</a:t>
              </a:r>
              <a:endParaRPr lang="zh-CN" altLang="en-US" sz="2000" b="1" dirty="0">
                <a:solidFill>
                  <a:schemeClr val="tx2"/>
                </a:solidFill>
                <a:latin typeface="Comic Sans MS" panose="030F0702030302020204" pitchFamily="66" charset="0"/>
                <a:ea typeface="微软雅黑" panose="020B0503020204020204" pitchFamily="34" charset="-122"/>
              </a:endParaRPr>
            </a:p>
          </p:txBody>
        </p:sp>
        <p:sp>
          <p:nvSpPr>
            <p:cNvPr id="21527" name="Rectangle 12"/>
            <p:cNvSpPr/>
            <p:nvPr/>
          </p:nvSpPr>
          <p:spPr>
            <a:xfrm>
              <a:off x="169" y="181"/>
              <a:ext cx="539" cy="222"/>
            </a:xfrm>
            <a:prstGeom prst="rect">
              <a:avLst/>
            </a:prstGeom>
            <a:noFill/>
            <a:ln w="9525">
              <a:noFill/>
            </a:ln>
          </p:spPr>
          <p:txBody>
            <a:bodyPr wrap="none" lIns="0" tIns="0" rIns="0" bIns="0">
              <a:spAutoFit/>
            </a:bodyPr>
            <a:p>
              <a:pPr algn="ctr">
                <a:buFont typeface="Arial" panose="020B0604020202020204" pitchFamily="34" charset="0"/>
                <a:buNone/>
              </a:pPr>
              <a:r>
                <a:rPr lang="en-US" altLang="zh-CN" sz="2000" b="1" i="1" dirty="0">
                  <a:solidFill>
                    <a:srgbClr val="0000FF"/>
                  </a:solidFill>
                  <a:latin typeface="微软雅黑" panose="020B0503020204020204" pitchFamily="34" charset="-122"/>
                  <a:ea typeface="微软雅黑" panose="020B0503020204020204" pitchFamily="34" charset="-122"/>
                </a:rPr>
                <a:t>e</a:t>
              </a:r>
              <a:r>
                <a:rPr lang="en-US" altLang="zh-CN" sz="2000" b="1" i="1" baseline="-25000" dirty="0">
                  <a:solidFill>
                    <a:srgbClr val="0000FF"/>
                  </a:solidFill>
                  <a:latin typeface="微软雅黑" panose="020B0503020204020204" pitchFamily="34" charset="-122"/>
                  <a:ea typeface="微软雅黑" panose="020B0503020204020204" pitchFamily="34" charset="-122"/>
                </a:rPr>
                <a:t>2FSK</a:t>
              </a:r>
              <a:r>
                <a:rPr lang="en-US" altLang="zh-CN" sz="2000" b="1" i="1" dirty="0">
                  <a:solidFill>
                    <a:srgbClr val="0000FF"/>
                  </a:solidFill>
                  <a:latin typeface="微软雅黑" panose="020B0503020204020204" pitchFamily="34" charset="-122"/>
                  <a:ea typeface="微软雅黑" panose="020B0503020204020204" pitchFamily="34" charset="-122"/>
                </a:rPr>
                <a:t>(t)</a:t>
              </a:r>
              <a:endParaRPr lang="en-US" altLang="zh-CN" sz="2000" b="1" i="1" dirty="0">
                <a:solidFill>
                  <a:srgbClr val="0000FF"/>
                </a:solidFill>
                <a:latin typeface="微软雅黑" panose="020B0503020204020204" pitchFamily="34" charset="-122"/>
                <a:ea typeface="微软雅黑" panose="020B0503020204020204" pitchFamily="34" charset="-122"/>
              </a:endParaRPr>
            </a:p>
          </p:txBody>
        </p:sp>
        <p:sp>
          <p:nvSpPr>
            <p:cNvPr id="21528" name="Rectangle 17"/>
            <p:cNvSpPr/>
            <p:nvPr/>
          </p:nvSpPr>
          <p:spPr>
            <a:xfrm>
              <a:off x="1732" y="696"/>
              <a:ext cx="499" cy="463"/>
            </a:xfrm>
            <a:prstGeom prst="rect">
              <a:avLst/>
            </a:prstGeom>
            <a:solidFill>
              <a:srgbClr val="FFCC99"/>
            </a:solidFill>
            <a:ln w="14351"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延时</a:t>
              </a:r>
              <a:endParaRPr lang="zh-CN" altLang="en-US" sz="2000" b="1" dirty="0">
                <a:solidFill>
                  <a:schemeClr val="tx2"/>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el-GR" altLang="en-US" sz="2000" b="1" dirty="0">
                  <a:solidFill>
                    <a:schemeClr val="tx2"/>
                  </a:solidFill>
                  <a:latin typeface="微软雅黑" panose="020B0503020204020204" pitchFamily="34" charset="-122"/>
                  <a:ea typeface="微软雅黑" panose="020B0503020204020204" pitchFamily="34" charset="-122"/>
                </a:rPr>
                <a:t>τ</a:t>
              </a:r>
              <a:endParaRPr lang="el-GR" altLang="en-US" sz="2000" b="1" dirty="0">
                <a:solidFill>
                  <a:schemeClr val="tx2"/>
                </a:solidFill>
                <a:latin typeface="微软雅黑" panose="020B0503020204020204" pitchFamily="34" charset="-122"/>
                <a:ea typeface="微软雅黑" panose="020B0503020204020204" pitchFamily="34" charset="-122"/>
              </a:endParaRPr>
            </a:p>
          </p:txBody>
        </p:sp>
        <p:sp>
          <p:nvSpPr>
            <p:cNvPr id="21529" name="Rectangle 19"/>
            <p:cNvSpPr/>
            <p:nvPr/>
          </p:nvSpPr>
          <p:spPr>
            <a:xfrm>
              <a:off x="2993" y="181"/>
              <a:ext cx="691" cy="544"/>
            </a:xfrm>
            <a:prstGeom prst="rect">
              <a:avLst/>
            </a:prstGeom>
            <a:solidFill>
              <a:srgbClr val="FFFF00"/>
            </a:solidFill>
            <a:ln w="14351"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低通</a:t>
              </a:r>
              <a:endParaRPr lang="zh-CN" altLang="en-US" sz="2000" b="1" dirty="0">
                <a:solidFill>
                  <a:schemeClr val="tx2"/>
                </a:solidFill>
                <a:latin typeface="Comic Sans MS" panose="030F0702030302020204" pitchFamily="66" charset="0"/>
                <a:ea typeface="微软雅黑" panose="020B0503020204020204" pitchFamily="34" charset="-122"/>
              </a:endParaRPr>
            </a:p>
            <a:p>
              <a:pPr algn="ctr">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滤波器</a:t>
              </a:r>
              <a:endParaRPr lang="zh-CN" altLang="en-US" sz="2000" b="1" dirty="0">
                <a:solidFill>
                  <a:schemeClr val="tx2"/>
                </a:solidFill>
                <a:latin typeface="Comic Sans MS" panose="030F0702030302020204" pitchFamily="66" charset="0"/>
                <a:ea typeface="微软雅黑" panose="020B0503020204020204" pitchFamily="34" charset="-122"/>
              </a:endParaRPr>
            </a:p>
          </p:txBody>
        </p:sp>
        <p:sp>
          <p:nvSpPr>
            <p:cNvPr id="21530" name="Rectangle 21"/>
            <p:cNvSpPr/>
            <p:nvPr/>
          </p:nvSpPr>
          <p:spPr>
            <a:xfrm>
              <a:off x="3798" y="137"/>
              <a:ext cx="434" cy="222"/>
            </a:xfrm>
            <a:prstGeom prst="rect">
              <a:avLst/>
            </a:prstGeom>
            <a:noFill/>
            <a:ln w="9525">
              <a:noFill/>
            </a:ln>
          </p:spPr>
          <p:txBody>
            <a:bodyPr wrap="none" lIns="0" tIns="0" rIns="0" bIns="0">
              <a:spAutoFit/>
            </a:bodyPr>
            <a:p>
              <a:pPr algn="ctr">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输出</a:t>
              </a:r>
              <a:r>
                <a:rPr lang="en-US" altLang="zh-CN" sz="2000" b="1" dirty="0">
                  <a:solidFill>
                    <a:srgbClr val="0000FF"/>
                  </a:solidFill>
                  <a:latin typeface="微软雅黑" panose="020B0503020204020204" pitchFamily="34" charset="-122"/>
                  <a:ea typeface="微软雅黑" panose="020B0503020204020204" pitchFamily="34" charset="-122"/>
                </a:rPr>
                <a:t>V</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sp>
          <p:nvSpPr>
            <p:cNvPr id="21531" name="Freeform 22"/>
            <p:cNvSpPr/>
            <p:nvPr/>
          </p:nvSpPr>
          <p:spPr>
            <a:xfrm>
              <a:off x="1587" y="408"/>
              <a:ext cx="136" cy="590"/>
            </a:xfrm>
            <a:custGeom>
              <a:avLst/>
              <a:gdLst>
                <a:gd name="txL" fmla="*/ 0 w 184"/>
                <a:gd name="txT" fmla="*/ 0 h 542"/>
                <a:gd name="txR" fmla="*/ 184 w 184"/>
                <a:gd name="txB" fmla="*/ 542 h 542"/>
              </a:gdLst>
              <a:ahLst/>
              <a:cxnLst>
                <a:cxn ang="0">
                  <a:pos x="0" y="0"/>
                </a:cxn>
                <a:cxn ang="0">
                  <a:pos x="0" y="1068"/>
                </a:cxn>
                <a:cxn ang="0">
                  <a:pos x="16" y="1068"/>
                </a:cxn>
              </a:cxnLst>
              <a:rect l="txL" t="txT" r="txR" b="txB"/>
              <a:pathLst>
                <a:path w="184" h="542">
                  <a:moveTo>
                    <a:pt x="0" y="0"/>
                  </a:moveTo>
                  <a:lnTo>
                    <a:pt x="0" y="542"/>
                  </a:lnTo>
                  <a:lnTo>
                    <a:pt x="184" y="542"/>
                  </a:lnTo>
                </a:path>
              </a:pathLst>
            </a:custGeom>
            <a:noFill/>
            <a:ln w="28575" cap="flat" cmpd="sng">
              <a:solidFill>
                <a:srgbClr val="0000FF"/>
              </a:solidFill>
              <a:prstDash val="solid"/>
              <a:miter/>
              <a:headEnd type="none" w="med" len="med"/>
              <a:tailEnd type="triangl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21532" name="Freeform 25"/>
            <p:cNvSpPr/>
            <p:nvPr/>
          </p:nvSpPr>
          <p:spPr>
            <a:xfrm>
              <a:off x="2222" y="583"/>
              <a:ext cx="115" cy="460"/>
            </a:xfrm>
            <a:custGeom>
              <a:avLst/>
              <a:gdLst>
                <a:gd name="txL" fmla="*/ 0 w 184"/>
                <a:gd name="txT" fmla="*/ 0 h 434"/>
                <a:gd name="txR" fmla="*/ 184 w 184"/>
                <a:gd name="txB" fmla="*/ 434 h 434"/>
              </a:gdLst>
              <a:ahLst/>
              <a:cxnLst>
                <a:cxn ang="0">
                  <a:pos x="0" y="692"/>
                </a:cxn>
                <a:cxn ang="0">
                  <a:pos x="4" y="692"/>
                </a:cxn>
                <a:cxn ang="0">
                  <a:pos x="4" y="0"/>
                </a:cxn>
              </a:cxnLst>
              <a:rect l="txL" t="txT" r="txR" b="txB"/>
              <a:pathLst>
                <a:path w="184" h="434">
                  <a:moveTo>
                    <a:pt x="0" y="434"/>
                  </a:moveTo>
                  <a:lnTo>
                    <a:pt x="184" y="434"/>
                  </a:lnTo>
                  <a:lnTo>
                    <a:pt x="184" y="0"/>
                  </a:lnTo>
                </a:path>
              </a:pathLst>
            </a:custGeom>
            <a:noFill/>
            <a:ln w="28575" cap="flat" cmpd="sng">
              <a:solidFill>
                <a:srgbClr val="0000FF"/>
              </a:solidFill>
              <a:prstDash val="solid"/>
              <a:miter/>
              <a:headEnd type="none" w="med" len="med"/>
              <a:tailEnd type="triangl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21533" name="Line 26"/>
            <p:cNvSpPr/>
            <p:nvPr/>
          </p:nvSpPr>
          <p:spPr>
            <a:xfrm>
              <a:off x="272" y="453"/>
              <a:ext cx="499" cy="0"/>
            </a:xfrm>
            <a:prstGeom prst="line">
              <a:avLst/>
            </a:prstGeom>
            <a:ln w="28575" cap="flat" cmpd="sng">
              <a:solidFill>
                <a:srgbClr val="0000FF"/>
              </a:solidFill>
              <a:prstDash val="solid"/>
              <a:headEnd type="none" w="med" len="med"/>
              <a:tailEnd type="triangle" w="med" len="med"/>
            </a:ln>
          </p:spPr>
        </p:sp>
        <p:sp>
          <p:nvSpPr>
            <p:cNvPr id="21534" name="Line 27"/>
            <p:cNvSpPr/>
            <p:nvPr/>
          </p:nvSpPr>
          <p:spPr>
            <a:xfrm>
              <a:off x="1451" y="408"/>
              <a:ext cx="771" cy="0"/>
            </a:xfrm>
            <a:prstGeom prst="line">
              <a:avLst/>
            </a:prstGeom>
            <a:ln w="28575" cap="flat" cmpd="sng">
              <a:solidFill>
                <a:srgbClr val="0000FF"/>
              </a:solidFill>
              <a:prstDash val="solid"/>
              <a:headEnd type="none" w="med" len="med"/>
              <a:tailEnd type="triangle" w="med" len="med"/>
            </a:ln>
          </p:spPr>
        </p:sp>
        <p:sp>
          <p:nvSpPr>
            <p:cNvPr id="21535" name="Line 28"/>
            <p:cNvSpPr/>
            <p:nvPr/>
          </p:nvSpPr>
          <p:spPr>
            <a:xfrm>
              <a:off x="3719" y="453"/>
              <a:ext cx="499" cy="0"/>
            </a:xfrm>
            <a:prstGeom prst="line">
              <a:avLst/>
            </a:prstGeom>
            <a:ln w="28575" cap="flat" cmpd="sng">
              <a:solidFill>
                <a:srgbClr val="0000FF"/>
              </a:solidFill>
              <a:prstDash val="solid"/>
              <a:headEnd type="none" w="med" len="med"/>
              <a:tailEnd type="triangle" w="med" len="med"/>
            </a:ln>
          </p:spPr>
        </p:sp>
        <p:sp>
          <p:nvSpPr>
            <p:cNvPr id="21536" name="Line 29"/>
            <p:cNvSpPr/>
            <p:nvPr/>
          </p:nvSpPr>
          <p:spPr>
            <a:xfrm>
              <a:off x="2495" y="408"/>
              <a:ext cx="499" cy="0"/>
            </a:xfrm>
            <a:prstGeom prst="line">
              <a:avLst/>
            </a:prstGeom>
            <a:ln w="28575" cap="flat" cmpd="sng">
              <a:solidFill>
                <a:srgbClr val="0000FF"/>
              </a:solidFill>
              <a:prstDash val="solid"/>
              <a:headEnd type="none" w="med" len="med"/>
              <a:tailEnd type="triangle" w="med" len="med"/>
            </a:ln>
          </p:spPr>
        </p:sp>
        <p:sp>
          <p:nvSpPr>
            <p:cNvPr id="21537" name="Oval 31"/>
            <p:cNvSpPr/>
            <p:nvPr/>
          </p:nvSpPr>
          <p:spPr>
            <a:xfrm>
              <a:off x="2222" y="226"/>
              <a:ext cx="273" cy="3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buFont typeface="Arial" panose="020B0604020202020204" pitchFamily="34" charset="0"/>
                <a:buNone/>
              </a:pPr>
              <a:r>
                <a:rPr lang="en-US" altLang="zh-CN" sz="2000" dirty="0">
                  <a:solidFill>
                    <a:srgbClr val="000000"/>
                  </a:solidFill>
                  <a:latin typeface="微软雅黑" panose="020B0503020204020204" pitchFamily="34" charset="-122"/>
                  <a:ea typeface="微软雅黑" panose="020B0503020204020204" pitchFamily="34" charset="-122"/>
                </a:rPr>
                <a:t>X</a:t>
              </a:r>
              <a:endParaRPr lang="en-US" altLang="zh-CN" sz="2000" dirty="0">
                <a:solidFill>
                  <a:srgbClr val="000000"/>
                </a:solidFill>
                <a:latin typeface="微软雅黑" panose="020B0503020204020204" pitchFamily="34" charset="-122"/>
                <a:ea typeface="微软雅黑" panose="020B0503020204020204" pitchFamily="34" charset="-122"/>
              </a:endParaRPr>
            </a:p>
          </p:txBody>
        </p:sp>
      </p:grpSp>
      <p:sp>
        <p:nvSpPr>
          <p:cNvPr id="21514" name="Rectangle 39"/>
          <p:cNvSpPr/>
          <p:nvPr/>
        </p:nvSpPr>
        <p:spPr>
          <a:xfrm>
            <a:off x="684213" y="5003800"/>
            <a:ext cx="6102350" cy="419100"/>
          </a:xfrm>
          <a:prstGeom prst="rect">
            <a:avLst/>
          </a:prstGeom>
          <a:noFill/>
          <a:ln w="9525">
            <a:noFill/>
          </a:ln>
        </p:spPr>
        <p:txBody>
          <a:bodyPr>
            <a:spAutoFit/>
          </a:bodyPr>
          <a:p>
            <a:pPr>
              <a:spcBef>
                <a:spcPct val="5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令：</a:t>
            </a:r>
            <a:r>
              <a:rPr lang="en-US" altLang="zh-CN" sz="2000" b="1" dirty="0">
                <a:solidFill>
                  <a:srgbClr val="FF0000"/>
                </a:solidFill>
                <a:latin typeface="微软雅黑" panose="020B0503020204020204" pitchFamily="34" charset="-122"/>
                <a:ea typeface="微软雅黑" panose="020B0503020204020204" pitchFamily="34" charset="-122"/>
              </a:rPr>
              <a:t>cos</a:t>
            </a:r>
            <a:r>
              <a:rPr lang="el-GR" altLang="en-US" sz="2000" b="1" dirty="0">
                <a:solidFill>
                  <a:srgbClr val="FF0000"/>
                </a:solidFill>
                <a:latin typeface="微软雅黑" panose="020B0503020204020204" pitchFamily="34" charset="-122"/>
                <a:ea typeface="微软雅黑" panose="020B0503020204020204" pitchFamily="34" charset="-122"/>
              </a:rPr>
              <a:t>ω</a:t>
            </a:r>
            <a:r>
              <a:rPr lang="en-US" altLang="zh-CN" sz="2000" b="1" baseline="-25000" dirty="0">
                <a:solidFill>
                  <a:srgbClr val="FF0000"/>
                </a:solidFill>
                <a:latin typeface="微软雅黑" panose="020B0503020204020204" pitchFamily="34" charset="-122"/>
                <a:ea typeface="微软雅黑" panose="020B0503020204020204" pitchFamily="34" charset="-122"/>
              </a:rPr>
              <a:t>0</a:t>
            </a:r>
            <a:r>
              <a:rPr lang="el-GR" altLang="en-US" sz="2000" b="1" dirty="0">
                <a:solidFill>
                  <a:srgbClr val="FF0000"/>
                </a:solidFill>
                <a:latin typeface="微软雅黑" panose="020B0503020204020204" pitchFamily="34" charset="-122"/>
                <a:ea typeface="微软雅黑" panose="020B0503020204020204" pitchFamily="34" charset="-122"/>
              </a:rPr>
              <a:t>τ</a:t>
            </a:r>
            <a:r>
              <a:rPr lang="en-US" altLang="zh-CN" sz="2000" b="1" dirty="0">
                <a:solidFill>
                  <a:srgbClr val="FF0000"/>
                </a:solidFill>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sin</a:t>
            </a:r>
            <a:r>
              <a:rPr lang="el-GR" altLang="en-US" dirty="0">
                <a:latin typeface="微软雅黑" panose="020B0503020204020204" pitchFamily="34" charset="-122"/>
                <a:ea typeface="微软雅黑" panose="020B0503020204020204" pitchFamily="34" charset="-122"/>
              </a:rPr>
              <a:t>ω</a:t>
            </a:r>
            <a:r>
              <a:rPr lang="en-US" altLang="zh-CN" baseline="-25000" dirty="0">
                <a:latin typeface="微软雅黑" panose="020B0503020204020204" pitchFamily="34" charset="-122"/>
                <a:ea typeface="微软雅黑" panose="020B0503020204020204" pitchFamily="34" charset="-122"/>
              </a:rPr>
              <a:t>0</a:t>
            </a:r>
            <a:r>
              <a:rPr lang="el-GR" altLang="en-US" sz="2000" dirty="0">
                <a:latin typeface="微软雅黑" panose="020B0503020204020204" pitchFamily="34" charset="-122"/>
                <a:ea typeface="微软雅黑" panose="020B0503020204020204" pitchFamily="34" charset="-122"/>
              </a:rPr>
              <a:t>τ</a:t>
            </a:r>
            <a:r>
              <a:rPr lang="en-US" altLang="zh-CN"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，则检测输出：</a:t>
            </a:r>
            <a:endParaRPr lang="zh-CN" altLang="en-US" sz="2000" dirty="0">
              <a:latin typeface="微软雅黑" panose="020B0503020204020204" pitchFamily="34" charset="-122"/>
              <a:ea typeface="微软雅黑" panose="020B0503020204020204" pitchFamily="34" charset="-122"/>
            </a:endParaRPr>
          </a:p>
        </p:txBody>
      </p:sp>
      <p:sp>
        <p:nvSpPr>
          <p:cNvPr id="21515" name="Rectangle 2"/>
          <p:cNvSpPr>
            <a:spLocks noGrp="1"/>
          </p:cNvSpPr>
          <p:nvPr>
            <p:ph type="title" sz="quarter"/>
          </p:nvPr>
        </p:nvSpPr>
        <p:spPr>
          <a:xfrm>
            <a:off x="1404938" y="611188"/>
            <a:ext cx="2879725"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差分检测法</a:t>
            </a:r>
            <a:endParaRPr lang="zh-CN" altLang="en-US" sz="2800" dirty="0">
              <a:latin typeface="微软雅黑" panose="020B0503020204020204" pitchFamily="34" charset="-122"/>
              <a:ea typeface="微软雅黑" panose="020B0503020204020204" pitchFamily="34" charset="-122"/>
            </a:endParaRPr>
          </a:p>
        </p:txBody>
      </p:sp>
      <p:graphicFrame>
        <p:nvGraphicFramePr>
          <p:cNvPr id="21506" name="内容占位符 42001"/>
          <p:cNvGraphicFramePr>
            <a:graphicFrameLocks noGrp="1"/>
          </p:cNvGraphicFramePr>
          <p:nvPr>
            <p:ph sz="quarter" idx="1"/>
          </p:nvPr>
        </p:nvGraphicFramePr>
        <p:xfrm>
          <a:off x="2413000" y="3779838"/>
          <a:ext cx="3313113" cy="430212"/>
        </p:xfrm>
        <a:graphic>
          <a:graphicData uri="http://schemas.openxmlformats.org/presentationml/2006/ole">
            <mc:AlternateContent xmlns:mc="http://schemas.openxmlformats.org/markup-compatibility/2006">
              <mc:Choice xmlns:v="urn:schemas-microsoft-com:vml" Requires="v">
                <p:oleObj spid="_x0000_s3145" name="" r:id="rId1" imgW="1599565" imgH="241300" progId="Equation.DSMT4">
                  <p:embed/>
                </p:oleObj>
              </mc:Choice>
              <mc:Fallback>
                <p:oleObj name="" r:id="rId1" imgW="1599565" imgH="241300" progId="Equation.DSMT4">
                  <p:embed/>
                  <p:pic>
                    <p:nvPicPr>
                      <p:cNvPr id="0" name="图片 3144"/>
                      <p:cNvPicPr/>
                      <p:nvPr/>
                    </p:nvPicPr>
                    <p:blipFill>
                      <a:blip r:embed="rId2"/>
                      <a:stretch>
                        <a:fillRect/>
                      </a:stretch>
                    </p:blipFill>
                    <p:spPr>
                      <a:xfrm>
                        <a:off x="2413000" y="3779838"/>
                        <a:ext cx="3313113" cy="430212"/>
                      </a:xfrm>
                      <a:prstGeom prst="rect">
                        <a:avLst/>
                      </a:prstGeom>
                      <a:solidFill>
                        <a:srgbClr val="CCFFFF"/>
                      </a:solidFill>
                      <a:ln>
                        <a:solidFill>
                          <a:schemeClr val="tx1"/>
                        </a:solidFill>
                        <a:miter/>
                      </a:ln>
                    </p:spPr>
                  </p:pic>
                </p:oleObj>
              </mc:Fallback>
            </mc:AlternateContent>
          </a:graphicData>
        </a:graphic>
      </p:graphicFrame>
      <p:graphicFrame>
        <p:nvGraphicFramePr>
          <p:cNvPr id="21507" name="内容占位符 42002"/>
          <p:cNvGraphicFramePr>
            <a:graphicFrameLocks noGrp="1"/>
          </p:cNvGraphicFramePr>
          <p:nvPr>
            <p:ph sz="quarter" idx="1"/>
          </p:nvPr>
        </p:nvGraphicFramePr>
        <p:xfrm>
          <a:off x="2628900" y="4284663"/>
          <a:ext cx="5113338" cy="503237"/>
        </p:xfrm>
        <a:graphic>
          <a:graphicData uri="http://schemas.openxmlformats.org/presentationml/2006/ole">
            <mc:AlternateContent xmlns:mc="http://schemas.openxmlformats.org/markup-compatibility/2006">
              <mc:Choice xmlns:v="urn:schemas-microsoft-com:vml" Requires="v">
                <p:oleObj spid="_x0000_s3141" name="" r:id="rId3" imgW="2538730" imgH="241300" progId="Equation.DSMT4">
                  <p:embed/>
                </p:oleObj>
              </mc:Choice>
              <mc:Fallback>
                <p:oleObj name="" r:id="rId3" imgW="2538730" imgH="241300" progId="Equation.DSMT4">
                  <p:embed/>
                  <p:pic>
                    <p:nvPicPr>
                      <p:cNvPr id="0" name="图片 3140"/>
                      <p:cNvPicPr/>
                      <p:nvPr/>
                    </p:nvPicPr>
                    <p:blipFill>
                      <a:blip r:embed="rId4"/>
                      <a:stretch>
                        <a:fillRect/>
                      </a:stretch>
                    </p:blipFill>
                    <p:spPr>
                      <a:xfrm>
                        <a:off x="2628900" y="4284663"/>
                        <a:ext cx="5113338" cy="503237"/>
                      </a:xfrm>
                      <a:prstGeom prst="rect">
                        <a:avLst/>
                      </a:prstGeom>
                      <a:solidFill>
                        <a:srgbClr val="CCFFFF"/>
                      </a:solidFill>
                      <a:ln>
                        <a:solidFill>
                          <a:schemeClr val="tx1"/>
                        </a:solidFill>
                        <a:miter/>
                      </a:ln>
                    </p:spPr>
                  </p:pic>
                </p:oleObj>
              </mc:Fallback>
            </mc:AlternateContent>
          </a:graphicData>
        </a:graphic>
      </p:graphicFrame>
      <p:graphicFrame>
        <p:nvGraphicFramePr>
          <p:cNvPr id="21508" name="内容占位符 42003"/>
          <p:cNvGraphicFramePr>
            <a:graphicFrameLocks noGrp="1"/>
          </p:cNvGraphicFramePr>
          <p:nvPr>
            <p:ph sz="quarter" idx="1"/>
          </p:nvPr>
        </p:nvGraphicFramePr>
        <p:xfrm>
          <a:off x="973138" y="5437188"/>
          <a:ext cx="5976937" cy="865187"/>
        </p:xfrm>
        <a:graphic>
          <a:graphicData uri="http://schemas.openxmlformats.org/presentationml/2006/ole">
            <mc:AlternateContent xmlns:mc="http://schemas.openxmlformats.org/markup-compatibility/2006">
              <mc:Choice xmlns:v="urn:schemas-microsoft-com:vml" Requires="v">
                <p:oleObj spid="_x0000_s3142" name="" r:id="rId5" imgW="2844800" imgH="419100" progId="Equation.DSMT4">
                  <p:embed/>
                </p:oleObj>
              </mc:Choice>
              <mc:Fallback>
                <p:oleObj name="" r:id="rId5" imgW="2844800" imgH="419100" progId="Equation.DSMT4">
                  <p:embed/>
                  <p:pic>
                    <p:nvPicPr>
                      <p:cNvPr id="0" name="图片 3141"/>
                      <p:cNvPicPr/>
                      <p:nvPr/>
                    </p:nvPicPr>
                    <p:blipFill>
                      <a:blip r:embed="rId6"/>
                      <a:stretch>
                        <a:fillRect/>
                      </a:stretch>
                    </p:blipFill>
                    <p:spPr>
                      <a:xfrm>
                        <a:off x="973138" y="5437188"/>
                        <a:ext cx="5976937" cy="865187"/>
                      </a:xfrm>
                      <a:prstGeom prst="rect">
                        <a:avLst/>
                      </a:prstGeom>
                      <a:solidFill>
                        <a:srgbClr val="CCFFFF"/>
                      </a:solidFill>
                      <a:ln>
                        <a:solidFill>
                          <a:schemeClr val="tx1"/>
                        </a:solidFill>
                        <a:miter/>
                      </a:ln>
                    </p:spPr>
                  </p:pic>
                </p:oleObj>
              </mc:Fallback>
            </mc:AlternateContent>
          </a:graphicData>
        </a:graphic>
      </p:graphicFrame>
      <p:grpSp>
        <p:nvGrpSpPr>
          <p:cNvPr id="21516" name="Group 51"/>
          <p:cNvGrpSpPr/>
          <p:nvPr/>
        </p:nvGrpSpPr>
        <p:grpSpPr>
          <a:xfrm>
            <a:off x="1274763" y="1389063"/>
            <a:ext cx="6883400" cy="2028825"/>
            <a:chOff x="18" y="0"/>
            <a:chExt cx="4336" cy="1278"/>
          </a:xfrm>
        </p:grpSpPr>
        <p:graphicFrame>
          <p:nvGraphicFramePr>
            <p:cNvPr id="21510" name="对象 42005"/>
            <p:cNvGraphicFramePr/>
            <p:nvPr/>
          </p:nvGraphicFramePr>
          <p:xfrm>
            <a:off x="18" y="1006"/>
            <a:ext cx="1361" cy="268"/>
          </p:xfrm>
          <a:graphic>
            <a:graphicData uri="http://schemas.openxmlformats.org/presentationml/2006/ole">
              <mc:AlternateContent xmlns:mc="http://schemas.openxmlformats.org/markup-compatibility/2006">
                <mc:Choice xmlns:v="urn:schemas-microsoft-com:vml" Requires="v">
                  <p:oleObj spid="_x0000_s3143" name="" r:id="rId7" imgW="1160145" imgH="229235" progId="Equation.3">
                    <p:embed/>
                  </p:oleObj>
                </mc:Choice>
                <mc:Fallback>
                  <p:oleObj name="" r:id="rId7" imgW="1160145" imgH="229235" progId="Equation.3">
                    <p:embed/>
                    <p:pic>
                      <p:nvPicPr>
                        <p:cNvPr id="0" name="图片 3142"/>
                        <p:cNvPicPr/>
                        <p:nvPr/>
                      </p:nvPicPr>
                      <p:blipFill>
                        <a:blip r:embed="rId8"/>
                        <a:stretch>
                          <a:fillRect/>
                        </a:stretch>
                      </p:blipFill>
                      <p:spPr>
                        <a:xfrm>
                          <a:off x="18" y="1006"/>
                          <a:ext cx="1361" cy="268"/>
                        </a:xfrm>
                        <a:prstGeom prst="rect">
                          <a:avLst/>
                        </a:prstGeom>
                        <a:solidFill>
                          <a:srgbClr val="CCFFFF"/>
                        </a:solidFill>
                        <a:ln w="9525" cap="flat" cmpd="sng">
                          <a:solidFill>
                            <a:schemeClr val="tx1"/>
                          </a:solidFill>
                          <a:prstDash val="solid"/>
                          <a:miter/>
                          <a:headEnd type="none" w="med" len="med"/>
                          <a:tailEnd type="none" w="med" len="med"/>
                        </a:ln>
                      </p:spPr>
                    </p:pic>
                  </p:oleObj>
                </mc:Fallback>
              </mc:AlternateContent>
            </a:graphicData>
          </a:graphic>
        </p:graphicFrame>
        <p:graphicFrame>
          <p:nvGraphicFramePr>
            <p:cNvPr id="21511" name="对象 42006"/>
            <p:cNvGraphicFramePr/>
            <p:nvPr/>
          </p:nvGraphicFramePr>
          <p:xfrm>
            <a:off x="2550" y="1018"/>
            <a:ext cx="1588" cy="260"/>
          </p:xfrm>
          <a:graphic>
            <a:graphicData uri="http://schemas.openxmlformats.org/presentationml/2006/ole">
              <mc:AlternateContent xmlns:mc="http://schemas.openxmlformats.org/markup-compatibility/2006">
                <mc:Choice xmlns:v="urn:schemas-microsoft-com:vml" Requires="v">
                  <p:oleObj spid="_x0000_s3146" name="" r:id="rId9" imgW="1459865" imgH="228600" progId="Equation.3">
                    <p:embed/>
                  </p:oleObj>
                </mc:Choice>
                <mc:Fallback>
                  <p:oleObj name="" r:id="rId9" imgW="1459865" imgH="228600" progId="Equation.3">
                    <p:embed/>
                    <p:pic>
                      <p:nvPicPr>
                        <p:cNvPr id="0" name="图片 3145"/>
                        <p:cNvPicPr/>
                        <p:nvPr/>
                      </p:nvPicPr>
                      <p:blipFill>
                        <a:blip r:embed="rId10"/>
                        <a:stretch>
                          <a:fillRect/>
                        </a:stretch>
                      </p:blipFill>
                      <p:spPr>
                        <a:xfrm>
                          <a:off x="2550" y="1018"/>
                          <a:ext cx="1588" cy="260"/>
                        </a:xfrm>
                        <a:prstGeom prst="rect">
                          <a:avLst/>
                        </a:prstGeom>
                        <a:solidFill>
                          <a:srgbClr val="99CCFF"/>
                        </a:solidFill>
                        <a:ln w="9525" cap="flat" cmpd="sng">
                          <a:solidFill>
                            <a:schemeClr val="tx1"/>
                          </a:solidFill>
                          <a:prstDash val="solid"/>
                          <a:miter/>
                          <a:headEnd type="none" w="med" len="med"/>
                          <a:tailEnd type="none" w="med" len="med"/>
                        </a:ln>
                      </p:spPr>
                    </p:pic>
                  </p:oleObj>
                </mc:Fallback>
              </mc:AlternateContent>
            </a:graphicData>
          </a:graphic>
        </p:graphicFrame>
        <p:graphicFrame>
          <p:nvGraphicFramePr>
            <p:cNvPr id="21512" name="对象 42007"/>
            <p:cNvGraphicFramePr/>
            <p:nvPr/>
          </p:nvGraphicFramePr>
          <p:xfrm>
            <a:off x="408" y="0"/>
            <a:ext cx="3946" cy="363"/>
          </p:xfrm>
          <a:graphic>
            <a:graphicData uri="http://schemas.openxmlformats.org/presentationml/2006/ole">
              <mc:AlternateContent xmlns:mc="http://schemas.openxmlformats.org/markup-compatibility/2006">
                <mc:Choice xmlns:v="urn:schemas-microsoft-com:vml" Requires="v">
                  <p:oleObj spid="_x0000_s3144" name="" r:id="rId11" imgW="3314700" imgH="419100" progId="Equation.3">
                    <p:embed/>
                  </p:oleObj>
                </mc:Choice>
                <mc:Fallback>
                  <p:oleObj name="" r:id="rId11" imgW="3314700" imgH="419100" progId="Equation.3">
                    <p:embed/>
                    <p:pic>
                      <p:nvPicPr>
                        <p:cNvPr id="0" name="图片 3143"/>
                        <p:cNvPicPr/>
                        <p:nvPr/>
                      </p:nvPicPr>
                      <p:blipFill>
                        <a:blip r:embed="rId12"/>
                        <a:stretch>
                          <a:fillRect/>
                        </a:stretch>
                      </p:blipFill>
                      <p:spPr>
                        <a:xfrm>
                          <a:off x="408" y="0"/>
                          <a:ext cx="3946" cy="363"/>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sp>
          <p:nvSpPr>
            <p:cNvPr id="21521" name="Rectangle 45"/>
            <p:cNvSpPr/>
            <p:nvPr/>
          </p:nvSpPr>
          <p:spPr>
            <a:xfrm>
              <a:off x="2585" y="408"/>
              <a:ext cx="227" cy="18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c</a:t>
              </a:r>
              <a:endParaRPr lang="en-US" altLang="zh-CN" dirty="0">
                <a:latin typeface="Comic Sans MS" panose="030F0702030302020204" pitchFamily="66" charset="0"/>
              </a:endParaRPr>
            </a:p>
          </p:txBody>
        </p:sp>
        <p:sp>
          <p:nvSpPr>
            <p:cNvPr id="21522" name="Rectangle 46"/>
            <p:cNvSpPr/>
            <p:nvPr/>
          </p:nvSpPr>
          <p:spPr>
            <a:xfrm>
              <a:off x="1315" y="408"/>
              <a:ext cx="226" cy="18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a</a:t>
              </a:r>
              <a:endParaRPr lang="en-US" altLang="zh-CN" dirty="0">
                <a:latin typeface="Comic Sans MS" panose="030F0702030302020204" pitchFamily="66" charset="0"/>
              </a:endParaRPr>
            </a:p>
          </p:txBody>
        </p:sp>
        <p:sp>
          <p:nvSpPr>
            <p:cNvPr id="21523" name="Rectangle 47"/>
            <p:cNvSpPr/>
            <p:nvPr/>
          </p:nvSpPr>
          <p:spPr>
            <a:xfrm>
              <a:off x="2268" y="852"/>
              <a:ext cx="227" cy="18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b</a:t>
              </a:r>
              <a:endParaRPr lang="en-US" altLang="zh-CN" dirty="0">
                <a:latin typeface="Comic Sans MS" panose="030F0702030302020204" pitchFamily="66" charset="0"/>
              </a:endParaRPr>
            </a:p>
          </p:txBody>
        </p:sp>
        <p:sp>
          <p:nvSpPr>
            <p:cNvPr id="21524" name="Rectangle 48"/>
            <p:cNvSpPr/>
            <p:nvPr/>
          </p:nvSpPr>
          <p:spPr>
            <a:xfrm>
              <a:off x="3719" y="725"/>
              <a:ext cx="227"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V</a:t>
              </a:r>
              <a:endParaRPr lang="en-US" altLang="zh-CN" dirty="0">
                <a:latin typeface="Comic Sans MS" panose="030F0702030302020204" pitchFamily="66" charset="0"/>
              </a:endParaRPr>
            </a:p>
          </p:txBody>
        </p:sp>
      </p:grpSp>
      <p:sp>
        <p:nvSpPr>
          <p:cNvPr id="21517" name="Rectangle 50"/>
          <p:cNvSpPr/>
          <p:nvPr/>
        </p:nvSpPr>
        <p:spPr>
          <a:xfrm>
            <a:off x="1838325" y="6372225"/>
            <a:ext cx="3786188"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7.2–12  </a:t>
            </a:r>
            <a:r>
              <a:rPr lang="zh-CN" altLang="en-US" sz="2000" b="1" dirty="0">
                <a:solidFill>
                  <a:schemeClr val="tx2"/>
                </a:solidFill>
                <a:latin typeface="微软雅黑" panose="020B0503020204020204" pitchFamily="34" charset="-122"/>
                <a:ea typeface="微软雅黑" panose="020B0503020204020204" pitchFamily="34" charset="-122"/>
              </a:rPr>
              <a:t>差分检测法原理框图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21518" name="圆角矩形标注 8"/>
          <p:cNvSpPr/>
          <p:nvPr/>
        </p:nvSpPr>
        <p:spPr>
          <a:xfrm>
            <a:off x="5654675" y="36513"/>
            <a:ext cx="3313113" cy="431800"/>
          </a:xfrm>
          <a:prstGeom prst="wedgeRoundRectCallout">
            <a:avLst>
              <a:gd name="adj1" fmla="val -57449"/>
              <a:gd name="adj2" fmla="val 105079"/>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常用三角公式的应用</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21519" name="圆角矩形标注 8"/>
          <p:cNvSpPr/>
          <p:nvPr/>
        </p:nvSpPr>
        <p:spPr>
          <a:xfrm>
            <a:off x="7145338" y="5276850"/>
            <a:ext cx="1676400" cy="428625"/>
          </a:xfrm>
          <a:prstGeom prst="wedgeRoundRectCallout">
            <a:avLst>
              <a:gd name="adj1" fmla="val -56875"/>
              <a:gd name="adj2" fmla="val 86708"/>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en-US" altLang="zh-CN" sz="2000" b="1" dirty="0">
                <a:solidFill>
                  <a:srgbClr val="FF0000"/>
                </a:solidFill>
                <a:latin typeface="微软雅黑" panose="020B0503020204020204" pitchFamily="34" charset="-122"/>
                <a:ea typeface="微软雅黑" panose="020B0503020204020204" pitchFamily="34" charset="-122"/>
              </a:rPr>
              <a:t>V</a:t>
            </a:r>
            <a:r>
              <a:rPr lang="zh-CN" altLang="en-US" sz="2000" b="1" dirty="0">
                <a:solidFill>
                  <a:srgbClr val="FF0000"/>
                </a:solidFill>
                <a:latin typeface="微软雅黑" panose="020B0503020204020204" pitchFamily="34" charset="-122"/>
                <a:ea typeface="微软雅黑" panose="020B0503020204020204" pitchFamily="34" charset="-122"/>
              </a:rPr>
              <a:t>正比于</a:t>
            </a:r>
            <a:r>
              <a:rPr lang="el-GR" altLang="en-US" sz="2000" b="1" dirty="0">
                <a:solidFill>
                  <a:srgbClr val="FF0000"/>
                </a:solidFill>
                <a:latin typeface="微软雅黑" panose="020B0503020204020204" pitchFamily="34" charset="-122"/>
                <a:ea typeface="微软雅黑" panose="020B0503020204020204" pitchFamily="34" charset="-122"/>
              </a:rPr>
              <a:t>ω</a:t>
            </a:r>
            <a:endParaRPr lang="en-US" altLang="zh-CN" sz="2000" b="1" dirty="0">
              <a:solidFill>
                <a:srgbClr val="FF0000"/>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21520" name="圆角矩形标注 8"/>
          <p:cNvSpPr/>
          <p:nvPr/>
        </p:nvSpPr>
        <p:spPr>
          <a:xfrm>
            <a:off x="15240" y="4276725"/>
            <a:ext cx="1628140" cy="428625"/>
          </a:xfrm>
          <a:prstGeom prst="wedgeRoundRectCallout">
            <a:avLst>
              <a:gd name="adj1" fmla="val 67569"/>
              <a:gd name="adj2" fmla="val 134111"/>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rgbClr val="FF0000"/>
                </a:solidFill>
                <a:latin typeface="微软雅黑" panose="020B0503020204020204" pitchFamily="34" charset="-122"/>
                <a:ea typeface="微软雅黑" panose="020B0503020204020204" pitchFamily="34" charset="-122"/>
              </a:rPr>
              <a:t>这是条件！</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aphicFrame>
        <p:nvGraphicFramePr>
          <p:cNvPr id="42017" name="对象 42016"/>
          <p:cNvGraphicFramePr/>
          <p:nvPr/>
        </p:nvGraphicFramePr>
        <p:xfrm>
          <a:off x="0" y="3629025"/>
          <a:ext cx="8999855" cy="3239135"/>
        </p:xfrm>
        <a:graphic>
          <a:graphicData uri="http://schemas.openxmlformats.org/presentationml/2006/ole">
            <mc:AlternateContent xmlns:mc="http://schemas.openxmlformats.org/markup-compatibility/2006">
              <mc:Choice xmlns:v="urn:schemas-microsoft-com:vml" Requires="v">
                <p:oleObj spid="_x0000_s3148" name="" r:id="rId13" imgW="4762500" imgH="2032000" progId="Equation.DSMT4">
                  <p:embed/>
                </p:oleObj>
              </mc:Choice>
              <mc:Fallback>
                <p:oleObj name="" r:id="rId13" imgW="4762500" imgH="2032000" progId="Equation.DSMT4">
                  <p:embed/>
                  <p:pic>
                    <p:nvPicPr>
                      <p:cNvPr id="0" name="图片 3147"/>
                      <p:cNvPicPr/>
                      <p:nvPr/>
                    </p:nvPicPr>
                    <p:blipFill>
                      <a:blip r:embed="rId14"/>
                      <a:stretch>
                        <a:fillRect/>
                      </a:stretch>
                    </p:blipFill>
                    <p:spPr>
                      <a:xfrm>
                        <a:off x="0" y="3629025"/>
                        <a:ext cx="8999855" cy="3239135"/>
                      </a:xfrm>
                      <a:prstGeom prst="rect">
                        <a:avLst/>
                      </a:prstGeom>
                      <a:solidFill>
                        <a:srgbClr val="FFFF99"/>
                      </a:solidFill>
                      <a:ln w="9525" cap="flat" cmpd="sng">
                        <a:solidFill>
                          <a:schemeClr val="tx1"/>
                        </a:solidFill>
                        <a:prstDash val="solid"/>
                        <a:miter/>
                        <a:headEnd type="none" w="med" len="med"/>
                        <a:tailEnd type="none" w="med" len="med"/>
                      </a:ln>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2017"/>
                                        </p:tgtEl>
                                        <p:attrNameLst>
                                          <p:attrName>style.visibility</p:attrName>
                                        </p:attrNameLst>
                                      </p:cBhvr>
                                      <p:to>
                                        <p:strVal val="visible"/>
                                      </p:to>
                                    </p:set>
                                    <p:anim calcmode="lin" valueType="num">
                                      <p:cBhvr additive="base">
                                        <p:cTn id="7" dur="1000" fill="hold"/>
                                        <p:tgtEl>
                                          <p:spTgt spid="42017"/>
                                        </p:tgtEl>
                                        <p:attrNameLst>
                                          <p:attrName>ppt_x</p:attrName>
                                        </p:attrNameLst>
                                      </p:cBhvr>
                                      <p:tavLst>
                                        <p:tav tm="0">
                                          <p:val>
                                            <p:strVal val="1+#ppt_w/2"/>
                                          </p:val>
                                        </p:tav>
                                        <p:tav tm="100000">
                                          <p:val>
                                            <p:strVal val="#ppt_x"/>
                                          </p:val>
                                        </p:tav>
                                      </p:tavLst>
                                    </p:anim>
                                    <p:anim calcmode="lin" valueType="num">
                                      <p:cBhvr additive="base">
                                        <p:cTn id="8" dur="1000" fill="hold"/>
                                        <p:tgtEl>
                                          <p:spTgt spid="420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2017"/>
                                        </p:tgtEl>
                                        <p:attrNameLst>
                                          <p:attrName>ppt_x</p:attrName>
                                        </p:attrNameLst>
                                      </p:cBhvr>
                                      <p:tavLst>
                                        <p:tav tm="0">
                                          <p:val>
                                            <p:strVal val="ppt_x"/>
                                          </p:val>
                                        </p:tav>
                                        <p:tav tm="100000">
                                          <p:val>
                                            <p:strVal val="ppt_x"/>
                                          </p:val>
                                        </p:tav>
                                      </p:tavLst>
                                    </p:anim>
                                    <p:anim calcmode="lin" valueType="num">
                                      <p:cBhvr additive="base">
                                        <p:cTn id="13" dur="500"/>
                                        <p:tgtEl>
                                          <p:spTgt spid="42017"/>
                                        </p:tgtEl>
                                        <p:attrNameLst>
                                          <p:attrName>ppt_y</p:attrName>
                                        </p:attrNameLst>
                                      </p:cBhvr>
                                      <p:tavLst>
                                        <p:tav tm="0">
                                          <p:val>
                                            <p:strVal val="ppt_y"/>
                                          </p:val>
                                        </p:tav>
                                        <p:tav tm="100000">
                                          <p:val>
                                            <p:strVal val="1+ppt_h/2"/>
                                          </p:val>
                                        </p:tav>
                                      </p:tavLst>
                                    </p:anim>
                                    <p:set>
                                      <p:cBhvr>
                                        <p:cTn id="14" dur="1" fill="hold">
                                          <p:stCondLst>
                                            <p:cond delay="499"/>
                                          </p:stCondLst>
                                        </p:cTn>
                                        <p:tgtEl>
                                          <p:spTgt spid="420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7" name="Rectangle 2"/>
          <p:cNvSpPr>
            <a:spLocks noGrp="1"/>
          </p:cNvSpPr>
          <p:nvPr>
            <p:ph type="title"/>
          </p:nvPr>
        </p:nvSpPr>
        <p:spPr>
          <a:xfrm>
            <a:off x="1404938" y="682625"/>
            <a:ext cx="4319587" cy="576263"/>
          </a:xfrm>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四  </a:t>
            </a:r>
            <a:r>
              <a:rPr lang="en-US" altLang="zh-CN" sz="2800" dirty="0">
                <a:latin typeface="微软雅黑" panose="020B0503020204020204" pitchFamily="34" charset="-122"/>
                <a:ea typeface="微软雅黑" panose="020B0503020204020204" pitchFamily="34" charset="-122"/>
              </a:rPr>
              <a:t>2FSK</a:t>
            </a:r>
            <a:r>
              <a:rPr lang="zh-CN" altLang="en-US" sz="2800" dirty="0">
                <a:latin typeface="微软雅黑" panose="020B0503020204020204" pitchFamily="34" charset="-122"/>
                <a:ea typeface="微软雅黑" panose="020B0503020204020204" pitchFamily="34" charset="-122"/>
              </a:rPr>
              <a:t>信号的功率谱</a:t>
            </a:r>
            <a:endParaRPr lang="zh-CN" altLang="en-US" sz="2800" dirty="0">
              <a:latin typeface="微软雅黑" panose="020B0503020204020204" pitchFamily="34" charset="-122"/>
              <a:ea typeface="微软雅黑" panose="020B0503020204020204" pitchFamily="34" charset="-122"/>
            </a:endParaRPr>
          </a:p>
        </p:txBody>
      </p:sp>
      <p:sp>
        <p:nvSpPr>
          <p:cNvPr id="22538" name="Rectangle 3"/>
          <p:cNvSpPr>
            <a:spLocks noGrp="1"/>
          </p:cNvSpPr>
          <p:nvPr>
            <p:ph type="body" sz="half"/>
          </p:nvPr>
        </p:nvSpPr>
        <p:spPr>
          <a:xfrm>
            <a:off x="368935" y="1908175"/>
            <a:ext cx="8165465" cy="4175125"/>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marL="0" lvl="0" indent="0" eaLnBrk="1" hangingPunct="1">
              <a:lnSpc>
                <a:spcPct val="120000"/>
              </a:lnSpc>
              <a:buNone/>
            </a:pP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信号可看作载频为</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的两个</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信号的迭加，因此功率谱也是两个</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信号功率谱的迭加</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式中：       </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信号的功率谱密度为：</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信号的功率谱密度是两个不同频率</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信号的功率谱密度之和： </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 已知</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信号功率谱密度为：</a:t>
            </a:r>
            <a:endParaRPr lang="zh-CN" altLang="en-US" sz="2000" dirty="0">
              <a:latin typeface="微软雅黑" panose="020B0503020204020204" pitchFamily="34" charset="-122"/>
              <a:ea typeface="微软雅黑" panose="020B0503020204020204" pitchFamily="34" charset="-122"/>
            </a:endParaRPr>
          </a:p>
        </p:txBody>
      </p:sp>
      <p:graphicFrame>
        <p:nvGraphicFramePr>
          <p:cNvPr id="22530" name="内容占位符 43011"/>
          <p:cNvGraphicFramePr>
            <a:graphicFrameLocks noGrp="1"/>
          </p:cNvGraphicFramePr>
          <p:nvPr>
            <p:ph sz="quarter" idx="1"/>
          </p:nvPr>
        </p:nvGraphicFramePr>
        <p:xfrm>
          <a:off x="4316413" y="3182938"/>
          <a:ext cx="2376487" cy="576262"/>
        </p:xfrm>
        <a:graphic>
          <a:graphicData uri="http://schemas.openxmlformats.org/presentationml/2006/ole">
            <mc:AlternateContent xmlns:mc="http://schemas.openxmlformats.org/markup-compatibility/2006">
              <mc:Choice xmlns:v="urn:schemas-microsoft-com:vml" Requires="v">
                <p:oleObj spid="_x0000_s3147" name="" r:id="rId1" imgW="1388745" imgH="356870" progId="Equation.3">
                  <p:embed/>
                </p:oleObj>
              </mc:Choice>
              <mc:Fallback>
                <p:oleObj name="" r:id="rId1" imgW="1388745" imgH="356870" progId="Equation.3">
                  <p:embed/>
                  <p:pic>
                    <p:nvPicPr>
                      <p:cNvPr id="0" name="图片 3146"/>
                      <p:cNvPicPr/>
                      <p:nvPr/>
                    </p:nvPicPr>
                    <p:blipFill>
                      <a:blip r:embed="rId2"/>
                      <a:stretch>
                        <a:fillRect/>
                      </a:stretch>
                    </p:blipFill>
                    <p:spPr>
                      <a:xfrm>
                        <a:off x="4316413" y="3182938"/>
                        <a:ext cx="2376487" cy="576262"/>
                      </a:xfrm>
                      <a:prstGeom prst="rect">
                        <a:avLst/>
                      </a:prstGeom>
                      <a:solidFill>
                        <a:srgbClr val="FF99CC"/>
                      </a:solidFill>
                      <a:ln w="38100">
                        <a:miter/>
                      </a:ln>
                    </p:spPr>
                  </p:pic>
                </p:oleObj>
              </mc:Fallback>
            </mc:AlternateContent>
          </a:graphicData>
        </a:graphic>
      </p:graphicFrame>
      <p:sp>
        <p:nvSpPr>
          <p:cNvPr id="22539" name="Rectangle 38"/>
          <p:cNvSpPr/>
          <p:nvPr/>
        </p:nvSpPr>
        <p:spPr>
          <a:xfrm>
            <a:off x="1044575" y="2266950"/>
            <a:ext cx="4643438" cy="401638"/>
          </a:xfrm>
          <a:prstGeom prst="rect">
            <a:avLst/>
          </a:prstGeom>
          <a:noFill/>
          <a:ln w="9525">
            <a:noFill/>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22531" name="内容占位符 43013"/>
          <p:cNvGraphicFramePr>
            <a:graphicFrameLocks noGrp="1"/>
          </p:cNvGraphicFramePr>
          <p:nvPr>
            <p:ph sz="quarter" idx="1"/>
          </p:nvPr>
        </p:nvGraphicFramePr>
        <p:xfrm>
          <a:off x="1547813" y="2700338"/>
          <a:ext cx="4248150" cy="360362"/>
        </p:xfrm>
        <a:graphic>
          <a:graphicData uri="http://schemas.openxmlformats.org/presentationml/2006/ole">
            <mc:AlternateContent xmlns:mc="http://schemas.openxmlformats.org/markup-compatibility/2006">
              <mc:Choice xmlns:v="urn:schemas-microsoft-com:vml" Requires="v">
                <p:oleObj spid="_x0000_s3149" name="" r:id="rId3" imgW="1953260" imgH="215900" progId="Equation.3">
                  <p:embed/>
                </p:oleObj>
              </mc:Choice>
              <mc:Fallback>
                <p:oleObj name="" r:id="rId3" imgW="1953260" imgH="215900" progId="Equation.3">
                  <p:embed/>
                  <p:pic>
                    <p:nvPicPr>
                      <p:cNvPr id="0" name="图片 3148"/>
                      <p:cNvPicPr/>
                      <p:nvPr/>
                    </p:nvPicPr>
                    <p:blipFill>
                      <a:blip r:embed="rId4"/>
                      <a:stretch>
                        <a:fillRect/>
                      </a:stretch>
                    </p:blipFill>
                    <p:spPr>
                      <a:xfrm>
                        <a:off x="1547813" y="2700338"/>
                        <a:ext cx="4248150" cy="360362"/>
                      </a:xfrm>
                      <a:prstGeom prst="rect">
                        <a:avLst/>
                      </a:prstGeom>
                      <a:solidFill>
                        <a:srgbClr val="CCFFCC"/>
                      </a:solidFill>
                      <a:ln w="38100">
                        <a:miter/>
                      </a:ln>
                    </p:spPr>
                  </p:pic>
                </p:oleObj>
              </mc:Fallback>
            </mc:AlternateContent>
          </a:graphicData>
        </a:graphic>
      </p:graphicFrame>
      <p:graphicFrame>
        <p:nvGraphicFramePr>
          <p:cNvPr id="22532" name="对象 43014"/>
          <p:cNvGraphicFramePr/>
          <p:nvPr/>
        </p:nvGraphicFramePr>
        <p:xfrm>
          <a:off x="1547813" y="3170238"/>
          <a:ext cx="2376487" cy="503237"/>
        </p:xfrm>
        <a:graphic>
          <a:graphicData uri="http://schemas.openxmlformats.org/presentationml/2006/ole">
            <mc:AlternateContent xmlns:mc="http://schemas.openxmlformats.org/markup-compatibility/2006">
              <mc:Choice xmlns:v="urn:schemas-microsoft-com:vml" Requires="v">
                <p:oleObj spid="_x0000_s3155" name="" r:id="rId5" imgW="1376680" imgH="344170" progId="Equation.3">
                  <p:embed/>
                </p:oleObj>
              </mc:Choice>
              <mc:Fallback>
                <p:oleObj name="" r:id="rId5" imgW="1376680" imgH="344170" progId="Equation.3">
                  <p:embed/>
                  <p:pic>
                    <p:nvPicPr>
                      <p:cNvPr id="0" name="图片 3154"/>
                      <p:cNvPicPr/>
                      <p:nvPr/>
                    </p:nvPicPr>
                    <p:blipFill>
                      <a:blip r:embed="rId6"/>
                      <a:stretch>
                        <a:fillRect/>
                      </a:stretch>
                    </p:blipFill>
                    <p:spPr>
                      <a:xfrm>
                        <a:off x="1547813" y="3170238"/>
                        <a:ext cx="2376487" cy="503237"/>
                      </a:xfrm>
                      <a:prstGeom prst="rect">
                        <a:avLst/>
                      </a:prstGeom>
                      <a:solidFill>
                        <a:srgbClr val="FFCC99"/>
                      </a:solidFill>
                      <a:ln w="38100">
                        <a:noFill/>
                        <a:miter/>
                      </a:ln>
                    </p:spPr>
                  </p:pic>
                </p:oleObj>
              </mc:Fallback>
            </mc:AlternateContent>
          </a:graphicData>
        </a:graphic>
      </p:graphicFrame>
      <p:graphicFrame>
        <p:nvGraphicFramePr>
          <p:cNvPr id="22533" name="对象 43015"/>
          <p:cNvGraphicFramePr/>
          <p:nvPr/>
        </p:nvGraphicFramePr>
        <p:xfrm>
          <a:off x="7097713" y="3221038"/>
          <a:ext cx="1295400" cy="428625"/>
        </p:xfrm>
        <a:graphic>
          <a:graphicData uri="http://schemas.openxmlformats.org/presentationml/2006/ole">
            <mc:AlternateContent xmlns:mc="http://schemas.openxmlformats.org/markup-compatibility/2006">
              <mc:Choice xmlns:v="urn:schemas-microsoft-com:vml" Requires="v">
                <p:oleObj spid="_x0000_s3150" name="" r:id="rId7" imgW="739140" imgH="254635" progId="Equation.3">
                  <p:embed/>
                </p:oleObj>
              </mc:Choice>
              <mc:Fallback>
                <p:oleObj name="" r:id="rId7" imgW="739140" imgH="254635" progId="Equation.3">
                  <p:embed/>
                  <p:pic>
                    <p:nvPicPr>
                      <p:cNvPr id="0" name="图片 3149"/>
                      <p:cNvPicPr/>
                      <p:nvPr/>
                    </p:nvPicPr>
                    <p:blipFill>
                      <a:blip r:embed="rId8"/>
                      <a:stretch>
                        <a:fillRect/>
                      </a:stretch>
                    </p:blipFill>
                    <p:spPr>
                      <a:xfrm>
                        <a:off x="7097713" y="3221038"/>
                        <a:ext cx="1295400" cy="428625"/>
                      </a:xfrm>
                      <a:prstGeom prst="rect">
                        <a:avLst/>
                      </a:prstGeom>
                      <a:solidFill>
                        <a:srgbClr val="FFCC00"/>
                      </a:solidFill>
                      <a:ln w="38100">
                        <a:noFill/>
                        <a:miter/>
                      </a:ln>
                    </p:spPr>
                  </p:pic>
                </p:oleObj>
              </mc:Fallback>
            </mc:AlternateContent>
          </a:graphicData>
        </a:graphic>
      </p:graphicFrame>
      <p:graphicFrame>
        <p:nvGraphicFramePr>
          <p:cNvPr id="22534" name="对象 43016"/>
          <p:cNvGraphicFramePr/>
          <p:nvPr/>
        </p:nvGraphicFramePr>
        <p:xfrm>
          <a:off x="3975100" y="3919538"/>
          <a:ext cx="4608513" cy="649287"/>
        </p:xfrm>
        <a:graphic>
          <a:graphicData uri="http://schemas.openxmlformats.org/presentationml/2006/ole">
            <mc:AlternateContent xmlns:mc="http://schemas.openxmlformats.org/markup-compatibility/2006">
              <mc:Choice xmlns:v="urn:schemas-microsoft-com:vml" Requires="v">
                <p:oleObj spid="_x0000_s3159" name="" r:id="rId9" imgW="2310130" imgH="393700" progId="Equation.DSMT4">
                  <p:embed/>
                </p:oleObj>
              </mc:Choice>
              <mc:Fallback>
                <p:oleObj name="" r:id="rId9" imgW="2310130" imgH="393700" progId="Equation.DSMT4">
                  <p:embed/>
                  <p:pic>
                    <p:nvPicPr>
                      <p:cNvPr id="0" name="图片 3158"/>
                      <p:cNvPicPr/>
                      <p:nvPr/>
                    </p:nvPicPr>
                    <p:blipFill>
                      <a:blip r:embed="rId10"/>
                      <a:stretch>
                        <a:fillRect/>
                      </a:stretch>
                    </p:blipFill>
                    <p:spPr>
                      <a:xfrm>
                        <a:off x="3975100" y="3919538"/>
                        <a:ext cx="4608513" cy="649287"/>
                      </a:xfrm>
                      <a:prstGeom prst="rect">
                        <a:avLst/>
                      </a:prstGeom>
                      <a:solidFill>
                        <a:srgbClr val="CCFFFF"/>
                      </a:solidFill>
                      <a:ln w="38100">
                        <a:noFill/>
                        <a:miter/>
                      </a:ln>
                    </p:spPr>
                  </p:pic>
                </p:oleObj>
              </mc:Fallback>
            </mc:AlternateContent>
          </a:graphicData>
        </a:graphic>
      </p:graphicFrame>
      <p:graphicFrame>
        <p:nvGraphicFramePr>
          <p:cNvPr id="22535" name="对象 43017"/>
          <p:cNvGraphicFramePr/>
          <p:nvPr/>
        </p:nvGraphicFramePr>
        <p:xfrm>
          <a:off x="825500" y="5051425"/>
          <a:ext cx="7796213" cy="623888"/>
        </p:xfrm>
        <a:graphic>
          <a:graphicData uri="http://schemas.openxmlformats.org/presentationml/2006/ole">
            <mc:AlternateContent xmlns:mc="http://schemas.openxmlformats.org/markup-compatibility/2006">
              <mc:Choice xmlns:v="urn:schemas-microsoft-com:vml" Requires="v">
                <p:oleObj spid="_x0000_s3158" name="" r:id="rId11" imgW="4214495" imgH="393700" progId="Equation.DSMT4">
                  <p:embed/>
                </p:oleObj>
              </mc:Choice>
              <mc:Fallback>
                <p:oleObj name="" r:id="rId11" imgW="4214495" imgH="393700" progId="Equation.DSMT4">
                  <p:embed/>
                  <p:pic>
                    <p:nvPicPr>
                      <p:cNvPr id="0" name="图片 3157"/>
                      <p:cNvPicPr/>
                      <p:nvPr/>
                    </p:nvPicPr>
                    <p:blipFill>
                      <a:blip r:embed="rId12"/>
                      <a:stretch>
                        <a:fillRect/>
                      </a:stretch>
                    </p:blipFill>
                    <p:spPr>
                      <a:xfrm>
                        <a:off x="825500" y="5051425"/>
                        <a:ext cx="7796213" cy="623888"/>
                      </a:xfrm>
                      <a:prstGeom prst="rect">
                        <a:avLst/>
                      </a:prstGeom>
                      <a:solidFill>
                        <a:srgbClr val="CCFFCC"/>
                      </a:solidFill>
                      <a:ln w="38100">
                        <a:noFill/>
                        <a:miter/>
                      </a:ln>
                    </p:spPr>
                  </p:pic>
                </p:oleObj>
              </mc:Fallback>
            </mc:AlternateContent>
          </a:graphicData>
        </a:graphic>
      </p:graphicFrame>
      <p:sp>
        <p:nvSpPr>
          <p:cNvPr id="22540" name="Rectangle 62"/>
          <p:cNvSpPr/>
          <p:nvPr/>
        </p:nvSpPr>
        <p:spPr>
          <a:xfrm>
            <a:off x="1282700" y="1403350"/>
            <a:ext cx="6661150" cy="530225"/>
          </a:xfrm>
          <a:prstGeom prst="rect">
            <a:avLst/>
          </a:prstGeom>
          <a:noFill/>
          <a:ln w="9525">
            <a:noFill/>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22536" name="对象 43019"/>
          <p:cNvGraphicFramePr/>
          <p:nvPr/>
        </p:nvGraphicFramePr>
        <p:xfrm>
          <a:off x="1265238" y="6118225"/>
          <a:ext cx="5472112" cy="504825"/>
        </p:xfrm>
        <a:graphic>
          <a:graphicData uri="http://schemas.openxmlformats.org/presentationml/2006/ole">
            <mc:AlternateContent xmlns:mc="http://schemas.openxmlformats.org/markup-compatibility/2006">
              <mc:Choice xmlns:v="urn:schemas-microsoft-com:vml" Requires="v">
                <p:oleObj spid="_x0000_s3151" name="" r:id="rId13" imgW="3086100" imgH="279400" progId="Equation.3">
                  <p:embed/>
                </p:oleObj>
              </mc:Choice>
              <mc:Fallback>
                <p:oleObj name="" r:id="rId13" imgW="3086100" imgH="279400" progId="Equation.3">
                  <p:embed/>
                  <p:pic>
                    <p:nvPicPr>
                      <p:cNvPr id="0" name="图片 3150"/>
                      <p:cNvPicPr/>
                      <p:nvPr/>
                    </p:nvPicPr>
                    <p:blipFill>
                      <a:blip r:embed="rId14"/>
                      <a:stretch>
                        <a:fillRect/>
                      </a:stretch>
                    </p:blipFill>
                    <p:spPr>
                      <a:xfrm>
                        <a:off x="1265238" y="6118225"/>
                        <a:ext cx="5472112" cy="504825"/>
                      </a:xfrm>
                      <a:prstGeom prst="rect">
                        <a:avLst/>
                      </a:prstGeom>
                      <a:solidFill>
                        <a:srgbClr val="CCFFCC"/>
                      </a:solidFill>
                      <a:ln w="38100">
                        <a:noFill/>
                        <a:miter/>
                      </a:ln>
                    </p:spPr>
                  </p:pic>
                </p:oleObj>
              </mc:Fallback>
            </mc:AlternateContent>
          </a:graphicData>
        </a:graphic>
      </p:graphicFrame>
      <p:sp>
        <p:nvSpPr>
          <p:cNvPr id="22541" name="Rectangle 80"/>
          <p:cNvSpPr/>
          <p:nvPr/>
        </p:nvSpPr>
        <p:spPr>
          <a:xfrm>
            <a:off x="2736850" y="1258888"/>
            <a:ext cx="5851525" cy="444500"/>
          </a:xfrm>
          <a:prstGeom prst="rect">
            <a:avLst/>
          </a:prstGeom>
          <a:noFill/>
          <a:ln w="9525">
            <a:noFill/>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sp>
        <p:nvSpPr>
          <p:cNvPr id="22542" name="Rectangle 82"/>
          <p:cNvSpPr/>
          <p:nvPr/>
        </p:nvSpPr>
        <p:spPr>
          <a:xfrm>
            <a:off x="368935" y="1411605"/>
            <a:ext cx="4537710" cy="521970"/>
          </a:xfrm>
          <a:prstGeom prst="rect">
            <a:avLst/>
          </a:prstGeom>
          <a:noFill/>
          <a:ln w="9525">
            <a:noFill/>
          </a:ln>
        </p:spPr>
        <p:txBody>
          <a:bodyPr wrap="square">
            <a:spAutoFit/>
          </a:bodyPr>
          <a:p>
            <a:pPr algn="l">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1. 2FSK</a:t>
            </a:r>
            <a:r>
              <a:rPr lang="zh-CN" altLang="en-US" sz="2800" b="1" dirty="0">
                <a:solidFill>
                  <a:srgbClr val="0000FF"/>
                </a:solidFill>
                <a:latin typeface="微软雅黑" panose="020B0503020204020204" pitchFamily="34" charset="-122"/>
                <a:ea typeface="微软雅黑" panose="020B0503020204020204" pitchFamily="34" charset="-122"/>
              </a:rPr>
              <a:t>信号的功率谱密度</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9" name="Rectangle 3"/>
          <p:cNvSpPr>
            <a:spLocks noGrp="1"/>
          </p:cNvSpPr>
          <p:nvPr>
            <p:ph type="body" sz="half"/>
          </p:nvPr>
        </p:nvSpPr>
        <p:spPr>
          <a:xfrm>
            <a:off x="614363" y="1404938"/>
            <a:ext cx="7918450" cy="4087812"/>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将其代入上式，得到</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信号的功率谱密度为：</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en-US" altLang="zh-CN" sz="1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当发送"</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"和发送"</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"的概率相等时，概率</a:t>
            </a:r>
            <a:r>
              <a:rPr lang="en-US" altLang="zh-CN" sz="2000" i="1" dirty="0">
                <a:latin typeface="微软雅黑" panose="020B0503020204020204" pitchFamily="34" charset="-122"/>
                <a:ea typeface="微软雅黑" panose="020B0503020204020204" pitchFamily="34" charset="-122"/>
              </a:rPr>
              <a:t>P</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，上式可以化简为：</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endParaRPr lang="en-US" altLang="zh-CN" sz="1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式中，</a:t>
            </a:r>
            <a:r>
              <a:rPr lang="en-US" altLang="zh-CN" sz="2000" dirty="0">
                <a:latin typeface="微软雅黑" panose="020B0503020204020204" pitchFamily="34" charset="-122"/>
                <a:ea typeface="微软雅黑" panose="020B0503020204020204" pitchFamily="34" charset="-122"/>
              </a:rPr>
              <a:t>G(f)</a:t>
            </a:r>
            <a:r>
              <a:rPr lang="zh-CN" altLang="en-US" sz="2000" dirty="0">
                <a:latin typeface="微软雅黑" panose="020B0503020204020204" pitchFamily="34" charset="-122"/>
                <a:ea typeface="微软雅黑" panose="020B0503020204020204" pitchFamily="34" charset="-122"/>
              </a:rPr>
              <a:t>为基带脉冲的频谱：</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buNone/>
            </a:pPr>
            <a:r>
              <a:rPr lang="zh-CN" altLang="en-US" sz="2000" dirty="0">
                <a:latin typeface="微软雅黑" panose="020B0503020204020204" pitchFamily="34" charset="-122"/>
                <a:ea typeface="微软雅黑" panose="020B0503020204020204" pitchFamily="34" charset="-122"/>
              </a:rPr>
              <a:t>			           及</a:t>
            </a:r>
            <a:endParaRPr lang="zh-CN" altLang="en-US" sz="2000" dirty="0">
              <a:latin typeface="微软雅黑" panose="020B0503020204020204" pitchFamily="34" charset="-122"/>
              <a:ea typeface="微软雅黑" panose="020B0503020204020204" pitchFamily="34" charset="-122"/>
            </a:endParaRPr>
          </a:p>
        </p:txBody>
      </p:sp>
      <p:graphicFrame>
        <p:nvGraphicFramePr>
          <p:cNvPr id="23554" name="内容占位符 44034"/>
          <p:cNvGraphicFramePr>
            <a:graphicFrameLocks noGrp="1"/>
          </p:cNvGraphicFramePr>
          <p:nvPr>
            <p:ph sz="quarter" idx="1"/>
          </p:nvPr>
        </p:nvGraphicFramePr>
        <p:xfrm>
          <a:off x="0" y="1857375"/>
          <a:ext cx="8999538" cy="1249363"/>
        </p:xfrm>
        <a:graphic>
          <a:graphicData uri="http://schemas.openxmlformats.org/presentationml/2006/ole">
            <mc:AlternateContent xmlns:mc="http://schemas.openxmlformats.org/markup-compatibility/2006">
              <mc:Choice xmlns:v="urn:schemas-microsoft-com:vml" Requires="v">
                <p:oleObj spid="_x0000_s3156" name="" r:id="rId1" imgW="5839460" imgH="812165" progId="Equation.DSMT4">
                  <p:embed/>
                </p:oleObj>
              </mc:Choice>
              <mc:Fallback>
                <p:oleObj name="" r:id="rId1" imgW="5839460" imgH="812165" progId="Equation.DSMT4">
                  <p:embed/>
                  <p:pic>
                    <p:nvPicPr>
                      <p:cNvPr id="0" name="图片 3155"/>
                      <p:cNvPicPr/>
                      <p:nvPr/>
                    </p:nvPicPr>
                    <p:blipFill>
                      <a:blip r:embed="rId2"/>
                      <a:stretch>
                        <a:fillRect/>
                      </a:stretch>
                    </p:blipFill>
                    <p:spPr>
                      <a:xfrm>
                        <a:off x="0" y="1857375"/>
                        <a:ext cx="8999538" cy="1249363"/>
                      </a:xfrm>
                      <a:prstGeom prst="rect">
                        <a:avLst/>
                      </a:prstGeom>
                      <a:solidFill>
                        <a:srgbClr val="CCFFCC"/>
                      </a:solidFill>
                      <a:ln w="38100">
                        <a:miter/>
                      </a:ln>
                    </p:spPr>
                  </p:pic>
                </p:oleObj>
              </mc:Fallback>
            </mc:AlternateContent>
          </a:graphicData>
        </a:graphic>
      </p:graphicFrame>
      <p:sp>
        <p:nvSpPr>
          <p:cNvPr id="23560" name="Rectangle 11"/>
          <p:cNvSpPr/>
          <p:nvPr/>
        </p:nvSpPr>
        <p:spPr>
          <a:xfrm>
            <a:off x="1547813" y="5437188"/>
            <a:ext cx="2017712" cy="719137"/>
          </a:xfrm>
          <a:prstGeom prst="rect">
            <a:avLst/>
          </a:prstGeom>
          <a:noFill/>
          <a:ln w="9525">
            <a:noFill/>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23555" name="对象 44036"/>
          <p:cNvGraphicFramePr/>
          <p:nvPr/>
        </p:nvGraphicFramePr>
        <p:xfrm>
          <a:off x="1363663" y="5246688"/>
          <a:ext cx="2438400" cy="719137"/>
        </p:xfrm>
        <a:graphic>
          <a:graphicData uri="http://schemas.openxmlformats.org/presentationml/2006/ole">
            <mc:AlternateContent xmlns:mc="http://schemas.openxmlformats.org/markup-compatibility/2006">
              <mc:Choice xmlns:v="urn:schemas-microsoft-com:vml" Requires="v">
                <p:oleObj spid="_x0000_s3157" name="" r:id="rId3" imgW="1172210" imgH="484505" progId="Equation.DSMT4">
                  <p:embed/>
                </p:oleObj>
              </mc:Choice>
              <mc:Fallback>
                <p:oleObj name="" r:id="rId3" imgW="1172210" imgH="484505" progId="Equation.DSMT4">
                  <p:embed/>
                  <p:pic>
                    <p:nvPicPr>
                      <p:cNvPr id="0" name="图片 3156"/>
                      <p:cNvPicPr/>
                      <p:nvPr/>
                    </p:nvPicPr>
                    <p:blipFill>
                      <a:blip r:embed="rId4"/>
                      <a:stretch>
                        <a:fillRect/>
                      </a:stretch>
                    </p:blipFill>
                    <p:spPr>
                      <a:xfrm>
                        <a:off x="1363663" y="5246688"/>
                        <a:ext cx="2438400" cy="719137"/>
                      </a:xfrm>
                      <a:prstGeom prst="rect">
                        <a:avLst/>
                      </a:prstGeom>
                      <a:solidFill>
                        <a:srgbClr val="CCFFFF"/>
                      </a:solidFill>
                      <a:ln w="38100">
                        <a:noFill/>
                        <a:miter/>
                      </a:ln>
                    </p:spPr>
                  </p:pic>
                </p:oleObj>
              </mc:Fallback>
            </mc:AlternateContent>
          </a:graphicData>
        </a:graphic>
      </p:graphicFrame>
      <p:sp>
        <p:nvSpPr>
          <p:cNvPr id="23561" name="Rectangle 14"/>
          <p:cNvSpPr/>
          <p:nvPr/>
        </p:nvSpPr>
        <p:spPr>
          <a:xfrm>
            <a:off x="4059238" y="633413"/>
            <a:ext cx="1368425" cy="325437"/>
          </a:xfrm>
          <a:prstGeom prst="rect">
            <a:avLst/>
          </a:prstGeom>
          <a:noFill/>
          <a:ln w="9525">
            <a:noFill/>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23556" name="对象 44038"/>
          <p:cNvGraphicFramePr/>
          <p:nvPr/>
        </p:nvGraphicFramePr>
        <p:xfrm>
          <a:off x="4808538" y="5337175"/>
          <a:ext cx="1239837" cy="404813"/>
        </p:xfrm>
        <a:graphic>
          <a:graphicData uri="http://schemas.openxmlformats.org/presentationml/2006/ole">
            <mc:AlternateContent xmlns:mc="http://schemas.openxmlformats.org/markup-compatibility/2006">
              <mc:Choice xmlns:v="urn:schemas-microsoft-com:vml" Requires="v">
                <p:oleObj spid="_x0000_s3153" name="" r:id="rId5" imgW="612140" imgH="229235" progId="Equation.3">
                  <p:embed/>
                </p:oleObj>
              </mc:Choice>
              <mc:Fallback>
                <p:oleObj name="" r:id="rId5" imgW="612140" imgH="229235" progId="Equation.3">
                  <p:embed/>
                  <p:pic>
                    <p:nvPicPr>
                      <p:cNvPr id="0" name="图片 3152"/>
                      <p:cNvPicPr/>
                      <p:nvPr/>
                    </p:nvPicPr>
                    <p:blipFill>
                      <a:blip r:embed="rId6"/>
                      <a:stretch>
                        <a:fillRect/>
                      </a:stretch>
                    </p:blipFill>
                    <p:spPr>
                      <a:xfrm>
                        <a:off x="4808538" y="5337175"/>
                        <a:ext cx="1239837" cy="404813"/>
                      </a:xfrm>
                      <a:prstGeom prst="rect">
                        <a:avLst/>
                      </a:prstGeom>
                      <a:solidFill>
                        <a:srgbClr val="CCFFFF"/>
                      </a:solidFill>
                      <a:ln w="38100">
                        <a:noFill/>
                        <a:miter/>
                      </a:ln>
                    </p:spPr>
                  </p:pic>
                </p:oleObj>
              </mc:Fallback>
            </mc:AlternateContent>
          </a:graphicData>
        </a:graphic>
      </p:graphicFrame>
      <p:graphicFrame>
        <p:nvGraphicFramePr>
          <p:cNvPr id="23557" name="内容占位符 44039"/>
          <p:cNvGraphicFramePr>
            <a:graphicFrameLocks noGrp="1"/>
          </p:cNvGraphicFramePr>
          <p:nvPr>
            <p:ph sz="quarter" idx="1"/>
          </p:nvPr>
        </p:nvGraphicFramePr>
        <p:xfrm>
          <a:off x="0" y="3629025"/>
          <a:ext cx="8999538" cy="1174750"/>
        </p:xfrm>
        <a:graphic>
          <a:graphicData uri="http://schemas.openxmlformats.org/presentationml/2006/ole">
            <mc:AlternateContent xmlns:mc="http://schemas.openxmlformats.org/markup-compatibility/2006">
              <mc:Choice xmlns:v="urn:schemas-microsoft-com:vml" Requires="v">
                <p:oleObj spid="_x0000_s3152" name="" r:id="rId7" imgW="4544695" imgH="812165" progId="Equation.DSMT4">
                  <p:embed/>
                </p:oleObj>
              </mc:Choice>
              <mc:Fallback>
                <p:oleObj name="" r:id="rId7" imgW="4544695" imgH="812165" progId="Equation.DSMT4">
                  <p:embed/>
                  <p:pic>
                    <p:nvPicPr>
                      <p:cNvPr id="0" name="图片 3151"/>
                      <p:cNvPicPr/>
                      <p:nvPr/>
                    </p:nvPicPr>
                    <p:blipFill>
                      <a:blip r:embed="rId8"/>
                      <a:stretch>
                        <a:fillRect/>
                      </a:stretch>
                    </p:blipFill>
                    <p:spPr>
                      <a:xfrm>
                        <a:off x="0" y="3629025"/>
                        <a:ext cx="8999538" cy="1174750"/>
                      </a:xfrm>
                      <a:prstGeom prst="rect">
                        <a:avLst/>
                      </a:prstGeom>
                      <a:solidFill>
                        <a:srgbClr val="CCFFCC"/>
                      </a:solidFill>
                      <a:ln w="38100">
                        <a:miter/>
                      </a:ln>
                    </p:spPr>
                  </p:pic>
                </p:oleObj>
              </mc:Fallback>
            </mc:AlternateContent>
          </a:graphicData>
        </a:graphic>
      </p:graphicFrame>
      <p:graphicFrame>
        <p:nvGraphicFramePr>
          <p:cNvPr id="23558" name="对象 44040"/>
          <p:cNvGraphicFramePr/>
          <p:nvPr/>
        </p:nvGraphicFramePr>
        <p:xfrm>
          <a:off x="2700338" y="5994400"/>
          <a:ext cx="3270250" cy="668338"/>
        </p:xfrm>
        <a:graphic>
          <a:graphicData uri="http://schemas.openxmlformats.org/presentationml/2006/ole">
            <mc:AlternateContent xmlns:mc="http://schemas.openxmlformats.org/markup-compatibility/2006">
              <mc:Choice xmlns:v="urn:schemas-microsoft-com:vml" Requires="v">
                <p:oleObj spid="_x0000_s3154" name="" r:id="rId9" imgW="1878965" imgH="482600" progId="Equation.3">
                  <p:embed/>
                </p:oleObj>
              </mc:Choice>
              <mc:Fallback>
                <p:oleObj name="" r:id="rId9" imgW="1878965" imgH="482600" progId="Equation.3">
                  <p:embed/>
                  <p:pic>
                    <p:nvPicPr>
                      <p:cNvPr id="0" name="图片 3153"/>
                      <p:cNvPicPr/>
                      <p:nvPr/>
                    </p:nvPicPr>
                    <p:blipFill>
                      <a:blip r:embed="rId10"/>
                      <a:stretch>
                        <a:fillRect/>
                      </a:stretch>
                    </p:blipFill>
                    <p:spPr>
                      <a:xfrm>
                        <a:off x="2700338" y="5994400"/>
                        <a:ext cx="3270250" cy="668338"/>
                      </a:xfrm>
                      <a:prstGeom prst="rect">
                        <a:avLst/>
                      </a:prstGeom>
                      <a:solidFill>
                        <a:srgbClr val="CCFFFF"/>
                      </a:solidFill>
                      <a:ln w="38100">
                        <a:noFill/>
                        <a:miter/>
                      </a:ln>
                    </p:spPr>
                  </p:pic>
                </p:oleObj>
              </mc:Fallback>
            </mc:AlternateContent>
          </a:graphicData>
        </a:graphic>
      </p:graphicFrame>
    </p:spTree>
  </p:cSld>
  <p:clrMapOvr>
    <a:masterClrMapping/>
  </p:clrMapOvr>
  <p:transition advClick="0">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Rectangle 3"/>
          <p:cNvSpPr>
            <a:spLocks noGrp="1"/>
          </p:cNvSpPr>
          <p:nvPr>
            <p:ph type="body" sz="half"/>
          </p:nvPr>
        </p:nvSpPr>
        <p:spPr>
          <a:xfrm>
            <a:off x="614363" y="1819275"/>
            <a:ext cx="3771900" cy="3657600"/>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lvl="1" eaLnBrk="1" hangingPunct="1">
              <a:lnSpc>
                <a:spcPct val="120000"/>
              </a:lnSpc>
              <a:buNone/>
            </a:pPr>
            <a:endParaRPr lang="en-US" altLang="zh-CN" sz="1800" dirty="0">
              <a:ea typeface="楷体_GB2312" pitchFamily="49" charset="-122"/>
            </a:endParaRPr>
          </a:p>
          <a:p>
            <a:pPr lvl="0" eaLnBrk="1" hangingPunct="1">
              <a:lnSpc>
                <a:spcPct val="120000"/>
              </a:lnSpc>
            </a:pPr>
            <a:endParaRPr lang="en-US" altLang="zh-CN" sz="1800" dirty="0">
              <a:ea typeface="楷体_GB2312" pitchFamily="49" charset="-122"/>
            </a:endParaRPr>
          </a:p>
        </p:txBody>
      </p:sp>
      <p:sp>
        <p:nvSpPr>
          <p:cNvPr id="45059" name="Rectangle 4"/>
          <p:cNvSpPr/>
          <p:nvPr/>
        </p:nvSpPr>
        <p:spPr>
          <a:xfrm>
            <a:off x="377190" y="1384300"/>
            <a:ext cx="8084820" cy="4092575"/>
          </a:xfrm>
          <a:prstGeom prst="rect">
            <a:avLst/>
          </a:prstGeom>
          <a:noFill/>
          <a:ln w="9525">
            <a:noFill/>
            <a:miter/>
          </a:ln>
        </p:spPr>
        <p:txBody>
          <a:bodyPr wrap="square">
            <a:spAutoFit/>
          </a:bodyPr>
          <a:lstStyle/>
          <a:p>
            <a:pPr marL="0" marR="0" lvl="0" indent="0" algn="l" defTabSz="914400" rtl="0" eaLnBrk="1" fontAlgn="base" latinLnBrk="0" hangingPunct="1">
              <a:lnSpc>
                <a:spcPct val="15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将</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G(f)</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代入上式，得到</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2FSK</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信号功率谱密度最终表示式为：</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Tx/>
              <a:buSzTx/>
              <a:buFont typeface="Arial" panose="020B0604020202020204" pitchFamily="34" charset="0"/>
              <a:buNone/>
              <a:defRPr/>
            </a:pPr>
            <a:endPar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由上式可以看出，前</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4</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项是连续谱部分，后</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4</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项是离散谱。其频谱如图</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7.2-13</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所示。如果采用</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2</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个</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2ASK</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信号频谱的叠加构</a:t>
            </a:r>
            <a:r>
              <a:rPr lang="zh-CN" altLang="en-US" sz="2000">
                <a:ln>
                  <a:noFill/>
                </a:ln>
                <a:effectLst/>
                <a:uLnTx/>
                <a:uFillTx/>
                <a:latin typeface="微软雅黑" panose="020B0503020204020204" pitchFamily="34" charset="-122"/>
                <a:ea typeface="微软雅黑" panose="020B0503020204020204" pitchFamily="34" charset="-122"/>
                <a:cs typeface="+mn-ea"/>
                <a:sym typeface="+mn-ea"/>
              </a:rPr>
              <a:t>成</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也可以得到相应的结论，请自己推导：</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endParaRPr>
          </a:p>
        </p:txBody>
      </p:sp>
      <p:graphicFrame>
        <p:nvGraphicFramePr>
          <p:cNvPr id="24578" name="内容占位符 45059"/>
          <p:cNvGraphicFramePr>
            <a:graphicFrameLocks noGrp="1"/>
          </p:cNvGraphicFramePr>
          <p:nvPr>
            <p:ph sz="half" idx="1"/>
          </p:nvPr>
        </p:nvGraphicFramePr>
        <p:xfrm>
          <a:off x="20479" y="2038191"/>
          <a:ext cx="8959215" cy="1939290"/>
        </p:xfrm>
        <a:graphic>
          <a:graphicData uri="http://schemas.openxmlformats.org/presentationml/2006/ole">
            <mc:AlternateContent xmlns:mc="http://schemas.openxmlformats.org/markup-compatibility/2006">
              <mc:Choice xmlns:v="urn:schemas-microsoft-com:vml" Requires="v">
                <p:oleObj spid="_x0000_s3160" name="" r:id="rId1" imgW="5549900" imgH="990600" progId="Equation.3">
                  <p:embed/>
                </p:oleObj>
              </mc:Choice>
              <mc:Fallback>
                <p:oleObj name="" r:id="rId1" imgW="5549900" imgH="990600" progId="Equation.3">
                  <p:embed/>
                  <p:pic>
                    <p:nvPicPr>
                      <p:cNvPr id="0" name="图片 3159"/>
                      <p:cNvPicPr/>
                      <p:nvPr/>
                    </p:nvPicPr>
                    <p:blipFill>
                      <a:blip r:embed="rId2"/>
                      <a:stretch>
                        <a:fillRect/>
                      </a:stretch>
                    </p:blipFill>
                    <p:spPr>
                      <a:xfrm>
                        <a:off x="20479" y="2038191"/>
                        <a:ext cx="8959215" cy="1939290"/>
                      </a:xfrm>
                      <a:prstGeom prst="rect">
                        <a:avLst/>
                      </a:prstGeom>
                      <a:solidFill>
                        <a:srgbClr val="CCFFCC"/>
                      </a:solidFill>
                      <a:ln w="38100">
                        <a:miter/>
                      </a:ln>
                    </p:spPr>
                  </p:pic>
                </p:oleObj>
              </mc:Fallback>
            </mc:AlternateContent>
          </a:graphicData>
        </a:graphic>
      </p:graphicFrame>
      <p:sp>
        <p:nvSpPr>
          <p:cNvPr id="24581" name="矩形 4"/>
          <p:cNvSpPr/>
          <p:nvPr/>
        </p:nvSpPr>
        <p:spPr>
          <a:xfrm>
            <a:off x="6943725" y="3438525"/>
            <a:ext cx="1031875" cy="368300"/>
          </a:xfrm>
          <a:prstGeom prst="rect">
            <a:avLst/>
          </a:prstGeom>
          <a:noFill/>
          <a:ln w="9525">
            <a:noFill/>
          </a:ln>
        </p:spPr>
        <p:txBody>
          <a:bodyPr wrap="none">
            <a:spAutoFit/>
          </a:bodyPr>
          <a:p>
            <a:r>
              <a:rPr lang="en-US" altLang="zh-CN" dirty="0">
                <a:latin typeface="微软雅黑" panose="020B0503020204020204" pitchFamily="34" charset="-122"/>
                <a:ea typeface="微软雅黑" panose="020B0503020204020204" pitchFamily="34" charset="-122"/>
              </a:rPr>
              <a:t>(7.2-34)</a:t>
            </a:r>
            <a:endParaRPr lang="zh-CN" altLang="en-US" dirty="0">
              <a:latin typeface="Arial" panose="020B0604020202020204" pitchFamily="34" charset="0"/>
            </a:endParaRPr>
          </a:p>
        </p:txBody>
      </p:sp>
      <p:graphicFrame>
        <p:nvGraphicFramePr>
          <p:cNvPr id="9219" name="内容占位符 20483"/>
          <p:cNvGraphicFramePr>
            <a:graphicFrameLocks noGrp="1"/>
          </p:cNvGraphicFramePr>
          <p:nvPr/>
        </p:nvGraphicFramePr>
        <p:xfrm>
          <a:off x="1040130" y="5564505"/>
          <a:ext cx="7160260" cy="852805"/>
        </p:xfrm>
        <a:graphic>
          <a:graphicData uri="http://schemas.openxmlformats.org/presentationml/2006/ole">
            <mc:AlternateContent xmlns:mc="http://schemas.openxmlformats.org/markup-compatibility/2006">
              <mc:Choice xmlns:v="urn:schemas-microsoft-com:vml" Requires="v">
                <p:oleObj spid="_x0000_s3087" name="" r:id="rId3" imgW="4965700" imgH="558800" progId="Equation.DSMT4">
                  <p:embed/>
                </p:oleObj>
              </mc:Choice>
              <mc:Fallback>
                <p:oleObj name="" r:id="rId3" imgW="4965700" imgH="558800" progId="Equation.DSMT4">
                  <p:embed/>
                  <p:pic>
                    <p:nvPicPr>
                      <p:cNvPr id="0" name="图片 3086"/>
                      <p:cNvPicPr/>
                      <p:nvPr/>
                    </p:nvPicPr>
                    <p:blipFill>
                      <a:blip r:embed="rId4"/>
                      <a:stretch>
                        <a:fillRect/>
                      </a:stretch>
                    </p:blipFill>
                    <p:spPr>
                      <a:xfrm>
                        <a:off x="1040130" y="5564505"/>
                        <a:ext cx="7160260" cy="852805"/>
                      </a:xfrm>
                      <a:prstGeom prst="rect">
                        <a:avLst/>
                      </a:prstGeom>
                      <a:solidFill>
                        <a:schemeClr val="accent1">
                          <a:lumMod val="40000"/>
                          <a:lumOff val="60000"/>
                        </a:schemeClr>
                      </a:solidFill>
                      <a:ln w="38100">
                        <a:miter/>
                      </a:ln>
                    </p:spPr>
                  </p:pic>
                </p:oleObj>
              </mc:Fallback>
            </mc:AlternateContent>
          </a:graphicData>
        </a:graphic>
      </p:graphicFrame>
    </p:spTree>
  </p:cSld>
  <p:clrMapOvr>
    <a:masterClrMapping/>
  </p:clrMapOvr>
  <p:transition advClick="0">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4" name="AutoShape 55"/>
          <p:cNvSpPr/>
          <p:nvPr/>
        </p:nvSpPr>
        <p:spPr>
          <a:xfrm>
            <a:off x="642938" y="2339975"/>
            <a:ext cx="904875" cy="436563"/>
          </a:xfrm>
          <a:prstGeom prst="wedgeRoundRectCallout">
            <a:avLst>
              <a:gd name="adj1" fmla="val -97588"/>
              <a:gd name="adj2" fmla="val 120282"/>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带宽</a:t>
            </a:r>
            <a:endParaRPr lang="zh-CN" altLang="en-US" sz="2000" b="1" dirty="0">
              <a:solidFill>
                <a:schemeClr val="tx2"/>
              </a:solidFill>
              <a:latin typeface="Comic Sans MS" panose="030F0702030302020204" pitchFamily="66" charset="0"/>
              <a:ea typeface="微软雅黑" panose="020B0503020204020204" pitchFamily="34" charset="-122"/>
            </a:endParaRPr>
          </a:p>
        </p:txBody>
      </p:sp>
      <p:grpSp>
        <p:nvGrpSpPr>
          <p:cNvPr id="25605" name="Group 60"/>
          <p:cNvGrpSpPr/>
          <p:nvPr/>
        </p:nvGrpSpPr>
        <p:grpSpPr>
          <a:xfrm>
            <a:off x="1547813" y="2124075"/>
            <a:ext cx="6337300" cy="2016125"/>
            <a:chOff x="0" y="0"/>
            <a:chExt cx="3288" cy="1406"/>
          </a:xfrm>
        </p:grpSpPr>
        <p:grpSp>
          <p:nvGrpSpPr>
            <p:cNvPr id="25655" name="Group 49"/>
            <p:cNvGrpSpPr/>
            <p:nvPr/>
          </p:nvGrpSpPr>
          <p:grpSpPr>
            <a:xfrm>
              <a:off x="0" y="0"/>
              <a:ext cx="3288" cy="1406"/>
              <a:chOff x="0" y="0"/>
              <a:chExt cx="3583" cy="1406"/>
            </a:xfrm>
          </p:grpSpPr>
          <p:grpSp>
            <p:nvGrpSpPr>
              <p:cNvPr id="25657" name="Group 15"/>
              <p:cNvGrpSpPr/>
              <p:nvPr/>
            </p:nvGrpSpPr>
            <p:grpSpPr>
              <a:xfrm>
                <a:off x="0" y="0"/>
                <a:ext cx="3583" cy="1406"/>
                <a:chOff x="0" y="0"/>
                <a:chExt cx="5850" cy="2730"/>
              </a:xfrm>
            </p:grpSpPr>
            <p:grpSp>
              <p:nvGrpSpPr>
                <p:cNvPr id="25659" name="Group 16"/>
                <p:cNvGrpSpPr/>
                <p:nvPr/>
              </p:nvGrpSpPr>
              <p:grpSpPr>
                <a:xfrm>
                  <a:off x="0" y="0"/>
                  <a:ext cx="5850" cy="2730"/>
                  <a:chOff x="0" y="0"/>
                  <a:chExt cx="5850" cy="2730"/>
                </a:xfrm>
              </p:grpSpPr>
              <p:pic>
                <p:nvPicPr>
                  <p:cNvPr id="25662" name="Picture 17" descr="FSK频谱3"/>
                  <p:cNvPicPr>
                    <a:picLocks noChangeAspect="1"/>
                  </p:cNvPicPr>
                  <p:nvPr/>
                </p:nvPicPr>
                <p:blipFill>
                  <a:blip r:embed="rId1"/>
                  <a:stretch>
                    <a:fillRect/>
                  </a:stretch>
                </p:blipFill>
                <p:spPr>
                  <a:xfrm>
                    <a:off x="0" y="30"/>
                    <a:ext cx="5850" cy="2700"/>
                  </a:xfrm>
                  <a:prstGeom prst="rect">
                    <a:avLst/>
                  </a:prstGeom>
                  <a:noFill/>
                  <a:ln w="9525">
                    <a:noFill/>
                  </a:ln>
                </p:spPr>
              </p:pic>
              <p:grpSp>
                <p:nvGrpSpPr>
                  <p:cNvPr id="25663" name="Group 18"/>
                  <p:cNvGrpSpPr/>
                  <p:nvPr/>
                </p:nvGrpSpPr>
                <p:grpSpPr>
                  <a:xfrm>
                    <a:off x="1994" y="0"/>
                    <a:ext cx="3856" cy="2535"/>
                    <a:chOff x="0" y="0"/>
                    <a:chExt cx="3856" cy="2535"/>
                  </a:xfrm>
                </p:grpSpPr>
                <p:sp>
                  <p:nvSpPr>
                    <p:cNvPr id="25664" name="Text Box 19"/>
                    <p:cNvSpPr txBox="1"/>
                    <p:nvPr/>
                  </p:nvSpPr>
                  <p:spPr>
                    <a:xfrm>
                      <a:off x="1334" y="2115"/>
                      <a:ext cx="496" cy="420"/>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1</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sp>
                  <p:nvSpPr>
                    <p:cNvPr id="25665" name="Text Box 20"/>
                    <p:cNvSpPr txBox="1"/>
                    <p:nvPr/>
                  </p:nvSpPr>
                  <p:spPr>
                    <a:xfrm>
                      <a:off x="706" y="2115"/>
                      <a:ext cx="436" cy="420"/>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0</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grpSp>
                  <p:nvGrpSpPr>
                    <p:cNvPr id="25666" name="Group 21"/>
                    <p:cNvGrpSpPr/>
                    <p:nvPr/>
                  </p:nvGrpSpPr>
                  <p:grpSpPr>
                    <a:xfrm>
                      <a:off x="0" y="0"/>
                      <a:ext cx="3856" cy="2520"/>
                      <a:chOff x="0" y="0"/>
                      <a:chExt cx="3856" cy="2520"/>
                    </a:xfrm>
                  </p:grpSpPr>
                  <p:sp>
                    <p:nvSpPr>
                      <p:cNvPr id="25667" name="Text Box 22"/>
                      <p:cNvSpPr txBox="1"/>
                      <p:nvPr/>
                    </p:nvSpPr>
                    <p:spPr>
                      <a:xfrm>
                        <a:off x="3287" y="1944"/>
                        <a:ext cx="436" cy="420"/>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25668" name="Text Box 23"/>
                      <p:cNvSpPr txBox="1"/>
                      <p:nvPr/>
                    </p:nvSpPr>
                    <p:spPr>
                      <a:xfrm>
                        <a:off x="0" y="2100"/>
                        <a:ext cx="436" cy="420"/>
                      </a:xfrm>
                      <a:prstGeom prst="rect">
                        <a:avLst/>
                      </a:prstGeom>
                      <a:noFill/>
                      <a:ln w="9525">
                        <a:noFill/>
                      </a:ln>
                    </p:spPr>
                    <p:txBody>
                      <a:bodyPr/>
                      <a:p>
                        <a:pPr algn="just">
                          <a:buFont typeface="Arial" panose="020B0604020202020204" pitchFamily="34" charset="0"/>
                          <a:buNone/>
                        </a:pP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25669" name="Text Box 24"/>
                      <p:cNvSpPr txBox="1"/>
                      <p:nvPr/>
                    </p:nvSpPr>
                    <p:spPr>
                      <a:xfrm>
                        <a:off x="2084" y="540"/>
                        <a:ext cx="1772" cy="420"/>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0</a:t>
                        </a: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1</a:t>
                        </a: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2</a:t>
                        </a:r>
                        <a:r>
                          <a:rPr lang="en-US" altLang="zh-CN" sz="2000" b="1" dirty="0">
                            <a:solidFill>
                              <a:schemeClr val="tx2"/>
                            </a:solidFill>
                            <a:latin typeface="微软雅黑" panose="020B0503020204020204" pitchFamily="34" charset="-122"/>
                            <a:ea typeface="微软雅黑" panose="020B0503020204020204" pitchFamily="34" charset="-122"/>
                          </a:rPr>
                          <a:t>)/2</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25670" name="Text Box 25"/>
                      <p:cNvSpPr txBox="1"/>
                      <p:nvPr/>
                    </p:nvSpPr>
                    <p:spPr>
                      <a:xfrm>
                        <a:off x="720" y="0"/>
                        <a:ext cx="436" cy="420"/>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s</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sp>
                    <p:nvSpPr>
                      <p:cNvPr id="25671" name="Line 26"/>
                      <p:cNvSpPr/>
                      <p:nvPr/>
                    </p:nvSpPr>
                    <p:spPr>
                      <a:xfrm>
                        <a:off x="254" y="390"/>
                        <a:ext cx="1290" cy="0"/>
                      </a:xfrm>
                      <a:prstGeom prst="line">
                        <a:avLst/>
                      </a:prstGeom>
                      <a:ln w="9525">
                        <a:noFill/>
                      </a:ln>
                    </p:spPr>
                  </p:sp>
                </p:grpSp>
              </p:grpSp>
            </p:grpSp>
            <p:sp>
              <p:nvSpPr>
                <p:cNvPr id="25660" name="Text Box 27"/>
                <p:cNvSpPr txBox="1"/>
                <p:nvPr/>
              </p:nvSpPr>
              <p:spPr>
                <a:xfrm>
                  <a:off x="4254" y="2073"/>
                  <a:ext cx="720" cy="405"/>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1</a:t>
                  </a: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s</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sp>
              <p:nvSpPr>
                <p:cNvPr id="25661" name="Text Box 28"/>
                <p:cNvSpPr txBox="1"/>
                <p:nvPr/>
              </p:nvSpPr>
              <p:spPr>
                <a:xfrm>
                  <a:off x="712" y="2073"/>
                  <a:ext cx="720" cy="405"/>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2</a:t>
                  </a: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s</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grpSp>
          <p:sp>
            <p:nvSpPr>
              <p:cNvPr id="25658" name="Rectangle 29"/>
              <p:cNvSpPr/>
              <p:nvPr/>
            </p:nvSpPr>
            <p:spPr>
              <a:xfrm>
                <a:off x="1199" y="1089"/>
                <a:ext cx="277" cy="231"/>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2</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grpSp>
        <p:sp>
          <p:nvSpPr>
            <p:cNvPr id="25656" name="Line 59"/>
            <p:cNvSpPr/>
            <p:nvPr/>
          </p:nvSpPr>
          <p:spPr>
            <a:xfrm>
              <a:off x="1270" y="227"/>
              <a:ext cx="726" cy="0"/>
            </a:xfrm>
            <a:prstGeom prst="line">
              <a:avLst/>
            </a:prstGeom>
            <a:ln w="9525" cap="flat" cmpd="sng">
              <a:solidFill>
                <a:schemeClr val="tx1"/>
              </a:solidFill>
              <a:prstDash val="solid"/>
              <a:headEnd type="triangle" w="med" len="med"/>
              <a:tailEnd type="triangle" w="med" len="med"/>
            </a:ln>
          </p:spPr>
        </p:sp>
      </p:grpSp>
      <p:graphicFrame>
        <p:nvGraphicFramePr>
          <p:cNvPr id="25602" name="对象 46100"/>
          <p:cNvGraphicFramePr/>
          <p:nvPr/>
        </p:nvGraphicFramePr>
        <p:xfrm>
          <a:off x="33655" y="3037205"/>
          <a:ext cx="2673985" cy="434975"/>
        </p:xfrm>
        <a:graphic>
          <a:graphicData uri="http://schemas.openxmlformats.org/presentationml/2006/ole">
            <mc:AlternateContent xmlns:mc="http://schemas.openxmlformats.org/markup-compatibility/2006">
              <mc:Choice xmlns:v="urn:schemas-microsoft-com:vml" Requires="v">
                <p:oleObj spid="_x0000_s3118" name="" r:id="rId2" imgW="1610995" imgH="266065" progId="Equation.DSMT4">
                  <p:embed/>
                </p:oleObj>
              </mc:Choice>
              <mc:Fallback>
                <p:oleObj name="" r:id="rId2" imgW="1610995" imgH="266065" progId="Equation.DSMT4">
                  <p:embed/>
                  <p:pic>
                    <p:nvPicPr>
                      <p:cNvPr id="0" name="图片 3117"/>
                      <p:cNvPicPr/>
                      <p:nvPr/>
                    </p:nvPicPr>
                    <p:blipFill>
                      <a:blip r:embed="rId3"/>
                      <a:stretch>
                        <a:fillRect/>
                      </a:stretch>
                    </p:blipFill>
                    <p:spPr>
                      <a:xfrm>
                        <a:off x="33655" y="3037205"/>
                        <a:ext cx="2673985" cy="434975"/>
                      </a:xfrm>
                      <a:prstGeom prst="rect">
                        <a:avLst/>
                      </a:prstGeom>
                      <a:solidFill>
                        <a:srgbClr val="33CCCC">
                          <a:alpha val="89999"/>
                        </a:srgbClr>
                      </a:solidFill>
                      <a:ln w="38100">
                        <a:noFill/>
                        <a:miter/>
                      </a:ln>
                    </p:spPr>
                  </p:pic>
                </p:oleObj>
              </mc:Fallback>
            </mc:AlternateContent>
          </a:graphicData>
        </a:graphic>
      </p:graphicFrame>
      <p:sp>
        <p:nvSpPr>
          <p:cNvPr id="25606" name="Rectangle 62"/>
          <p:cNvSpPr/>
          <p:nvPr/>
        </p:nvSpPr>
        <p:spPr>
          <a:xfrm>
            <a:off x="2982913" y="6299200"/>
            <a:ext cx="2886075"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7.2–13  2FSK</a:t>
            </a:r>
            <a:r>
              <a:rPr lang="zh-CN" altLang="en-US" sz="2000" b="1" dirty="0">
                <a:solidFill>
                  <a:schemeClr val="tx2"/>
                </a:solidFill>
                <a:latin typeface="微软雅黑" panose="020B0503020204020204" pitchFamily="34" charset="-122"/>
                <a:ea typeface="微软雅黑" panose="020B0503020204020204" pitchFamily="34" charset="-122"/>
              </a:rPr>
              <a:t>频谱图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nvGrpSpPr>
          <p:cNvPr id="25607" name="Group 66"/>
          <p:cNvGrpSpPr/>
          <p:nvPr/>
        </p:nvGrpSpPr>
        <p:grpSpPr>
          <a:xfrm>
            <a:off x="1620838" y="4356100"/>
            <a:ext cx="6408737" cy="1730375"/>
            <a:chOff x="0" y="0"/>
            <a:chExt cx="3697" cy="1089"/>
          </a:xfrm>
        </p:grpSpPr>
        <p:grpSp>
          <p:nvGrpSpPr>
            <p:cNvPr id="25631" name="Group 30"/>
            <p:cNvGrpSpPr/>
            <p:nvPr/>
          </p:nvGrpSpPr>
          <p:grpSpPr>
            <a:xfrm>
              <a:off x="0" y="0"/>
              <a:ext cx="3697" cy="1089"/>
              <a:chOff x="0" y="0"/>
              <a:chExt cx="5941" cy="2643"/>
            </a:xfrm>
          </p:grpSpPr>
          <p:grpSp>
            <p:nvGrpSpPr>
              <p:cNvPr id="25637" name="Group 31"/>
              <p:cNvGrpSpPr/>
              <p:nvPr/>
            </p:nvGrpSpPr>
            <p:grpSpPr>
              <a:xfrm>
                <a:off x="0" y="0"/>
                <a:ext cx="5941" cy="2643"/>
                <a:chOff x="0" y="0"/>
                <a:chExt cx="5941" cy="2643"/>
              </a:xfrm>
            </p:grpSpPr>
            <p:grpSp>
              <p:nvGrpSpPr>
                <p:cNvPr id="25639" name="Group 32"/>
                <p:cNvGrpSpPr/>
                <p:nvPr/>
              </p:nvGrpSpPr>
              <p:grpSpPr>
                <a:xfrm>
                  <a:off x="0" y="48"/>
                  <a:ext cx="5941" cy="2595"/>
                  <a:chOff x="0" y="0"/>
                  <a:chExt cx="5941" cy="2595"/>
                </a:xfrm>
              </p:grpSpPr>
              <p:pic>
                <p:nvPicPr>
                  <p:cNvPr id="25643" name="Picture 33" descr="FSK频谱1"/>
                  <p:cNvPicPr>
                    <a:picLocks noChangeAspect="1"/>
                  </p:cNvPicPr>
                  <p:nvPr/>
                </p:nvPicPr>
                <p:blipFill>
                  <a:blip r:embed="rId4"/>
                  <a:stretch>
                    <a:fillRect/>
                  </a:stretch>
                </p:blipFill>
                <p:spPr>
                  <a:xfrm>
                    <a:off x="0" y="0"/>
                    <a:ext cx="5565" cy="2595"/>
                  </a:xfrm>
                  <a:prstGeom prst="rect">
                    <a:avLst/>
                  </a:prstGeom>
                  <a:noFill/>
                  <a:ln w="9525">
                    <a:noFill/>
                  </a:ln>
                </p:spPr>
              </p:pic>
              <p:sp>
                <p:nvSpPr>
                  <p:cNvPr id="25644" name="Text Box 34"/>
                  <p:cNvSpPr txBox="1"/>
                  <p:nvPr/>
                </p:nvSpPr>
                <p:spPr>
                  <a:xfrm>
                    <a:off x="2491" y="2098"/>
                    <a:ext cx="436" cy="420"/>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0</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sp>
                <p:nvSpPr>
                  <p:cNvPr id="25645" name="Text Box 35"/>
                  <p:cNvSpPr txBox="1"/>
                  <p:nvPr/>
                </p:nvSpPr>
                <p:spPr>
                  <a:xfrm>
                    <a:off x="4169" y="568"/>
                    <a:ext cx="1772" cy="420"/>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0</a:t>
                    </a: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1</a:t>
                    </a: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2</a:t>
                    </a:r>
                    <a:r>
                      <a:rPr lang="en-US" altLang="zh-CN" sz="2000" b="1" dirty="0">
                        <a:solidFill>
                          <a:schemeClr val="tx2"/>
                        </a:solidFill>
                        <a:latin typeface="微软雅黑" panose="020B0503020204020204" pitchFamily="34" charset="-122"/>
                        <a:ea typeface="微软雅黑" panose="020B0503020204020204" pitchFamily="34" charset="-122"/>
                      </a:rPr>
                      <a:t>)/2</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25646" name="Line 36"/>
                  <p:cNvSpPr/>
                  <p:nvPr/>
                </p:nvSpPr>
                <p:spPr>
                  <a:xfrm flipV="1">
                    <a:off x="3780" y="567"/>
                    <a:ext cx="0" cy="1530"/>
                  </a:xfrm>
                  <a:prstGeom prst="line">
                    <a:avLst/>
                  </a:prstGeom>
                  <a:ln w="9525">
                    <a:noFill/>
                  </a:ln>
                </p:spPr>
              </p:sp>
              <p:sp>
                <p:nvSpPr>
                  <p:cNvPr id="25647" name="Line 37"/>
                  <p:cNvSpPr/>
                  <p:nvPr/>
                </p:nvSpPr>
                <p:spPr>
                  <a:xfrm flipV="1">
                    <a:off x="1500" y="582"/>
                    <a:ext cx="0" cy="1530"/>
                  </a:xfrm>
                  <a:prstGeom prst="line">
                    <a:avLst/>
                  </a:prstGeom>
                  <a:ln w="9525">
                    <a:noFill/>
                  </a:ln>
                </p:spPr>
              </p:sp>
              <p:sp>
                <p:nvSpPr>
                  <p:cNvPr id="25648" name="Text Box 38"/>
                  <p:cNvSpPr txBox="1"/>
                  <p:nvPr/>
                </p:nvSpPr>
                <p:spPr>
                  <a:xfrm>
                    <a:off x="5505" y="1692"/>
                    <a:ext cx="436" cy="420"/>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25649" name="Text Box 39"/>
                  <p:cNvSpPr txBox="1"/>
                  <p:nvPr/>
                </p:nvSpPr>
                <p:spPr>
                  <a:xfrm>
                    <a:off x="4516" y="2037"/>
                    <a:ext cx="720" cy="405"/>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1</a:t>
                    </a: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s</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sp>
                <p:nvSpPr>
                  <p:cNvPr id="25650" name="Text Box 40"/>
                  <p:cNvSpPr txBox="1"/>
                  <p:nvPr/>
                </p:nvSpPr>
                <p:spPr>
                  <a:xfrm>
                    <a:off x="116" y="2037"/>
                    <a:ext cx="720" cy="405"/>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2</a:t>
                    </a: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s</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sp>
                <p:nvSpPr>
                  <p:cNvPr id="25651" name="Text Box 41"/>
                  <p:cNvSpPr txBox="1"/>
                  <p:nvPr/>
                </p:nvSpPr>
                <p:spPr>
                  <a:xfrm>
                    <a:off x="1320" y="2037"/>
                    <a:ext cx="436" cy="420"/>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2</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sp>
                <p:nvSpPr>
                  <p:cNvPr id="25652" name="Text Box 42"/>
                  <p:cNvSpPr txBox="1"/>
                  <p:nvPr/>
                </p:nvSpPr>
                <p:spPr>
                  <a:xfrm>
                    <a:off x="3598" y="2052"/>
                    <a:ext cx="496" cy="420"/>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1</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sp>
                <p:nvSpPr>
                  <p:cNvPr id="25653" name="Line 43"/>
                  <p:cNvSpPr/>
                  <p:nvPr/>
                </p:nvSpPr>
                <p:spPr>
                  <a:xfrm flipH="1" flipV="1">
                    <a:off x="3780" y="102"/>
                    <a:ext cx="0" cy="450"/>
                  </a:xfrm>
                  <a:prstGeom prst="line">
                    <a:avLst/>
                  </a:prstGeom>
                  <a:ln w="9525">
                    <a:noFill/>
                  </a:ln>
                </p:spPr>
              </p:sp>
              <p:sp>
                <p:nvSpPr>
                  <p:cNvPr id="25654" name="Line 44"/>
                  <p:cNvSpPr/>
                  <p:nvPr/>
                </p:nvSpPr>
                <p:spPr>
                  <a:xfrm flipV="1">
                    <a:off x="1500" y="117"/>
                    <a:ext cx="4" cy="450"/>
                  </a:xfrm>
                  <a:prstGeom prst="line">
                    <a:avLst/>
                  </a:prstGeom>
                  <a:ln w="9525">
                    <a:noFill/>
                  </a:ln>
                </p:spPr>
              </p:sp>
            </p:grpSp>
            <p:grpSp>
              <p:nvGrpSpPr>
                <p:cNvPr id="25640" name="Group 45"/>
                <p:cNvGrpSpPr/>
                <p:nvPr/>
              </p:nvGrpSpPr>
              <p:grpSpPr>
                <a:xfrm>
                  <a:off x="1546" y="0"/>
                  <a:ext cx="2220" cy="420"/>
                  <a:chOff x="0" y="0"/>
                  <a:chExt cx="2220" cy="420"/>
                </a:xfrm>
              </p:grpSpPr>
              <p:sp>
                <p:nvSpPr>
                  <p:cNvPr id="25641" name="Line 46"/>
                  <p:cNvSpPr/>
                  <p:nvPr/>
                </p:nvSpPr>
                <p:spPr>
                  <a:xfrm>
                    <a:off x="0" y="405"/>
                    <a:ext cx="2220" cy="0"/>
                  </a:xfrm>
                  <a:prstGeom prst="line">
                    <a:avLst/>
                  </a:prstGeom>
                  <a:ln w="9525">
                    <a:noFill/>
                  </a:ln>
                </p:spPr>
              </p:sp>
              <p:sp>
                <p:nvSpPr>
                  <p:cNvPr id="25642" name="Text Box 47"/>
                  <p:cNvSpPr txBox="1"/>
                  <p:nvPr/>
                </p:nvSpPr>
                <p:spPr>
                  <a:xfrm>
                    <a:off x="902" y="0"/>
                    <a:ext cx="736" cy="420"/>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2f</a:t>
                    </a:r>
                    <a:r>
                      <a:rPr lang="en-US" altLang="zh-CN" sz="2000" b="1" baseline="-25000" dirty="0">
                        <a:solidFill>
                          <a:schemeClr val="tx2"/>
                        </a:solidFill>
                        <a:latin typeface="微软雅黑" panose="020B0503020204020204" pitchFamily="34" charset="-122"/>
                        <a:ea typeface="微软雅黑" panose="020B0503020204020204" pitchFamily="34" charset="-122"/>
                      </a:rPr>
                      <a:t>s</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grpSp>
          </p:grpSp>
          <p:sp>
            <p:nvSpPr>
              <p:cNvPr id="25638" name="Line 48"/>
              <p:cNvSpPr/>
              <p:nvPr/>
            </p:nvSpPr>
            <p:spPr>
              <a:xfrm flipV="1">
                <a:off x="184" y="2160"/>
                <a:ext cx="5506" cy="0"/>
              </a:xfrm>
              <a:prstGeom prst="line">
                <a:avLst/>
              </a:prstGeom>
              <a:ln w="9525">
                <a:noFill/>
              </a:ln>
            </p:spPr>
          </p:sp>
        </p:grpSp>
        <p:sp>
          <p:nvSpPr>
            <p:cNvPr id="25632" name="Line 56"/>
            <p:cNvSpPr/>
            <p:nvPr/>
          </p:nvSpPr>
          <p:spPr>
            <a:xfrm flipV="1">
              <a:off x="953" y="226"/>
              <a:ext cx="0" cy="662"/>
            </a:xfrm>
            <a:prstGeom prst="line">
              <a:avLst/>
            </a:prstGeom>
            <a:ln w="9525" cap="flat" cmpd="sng">
              <a:solidFill>
                <a:schemeClr val="tx1"/>
              </a:solidFill>
              <a:prstDash val="dash"/>
              <a:headEnd type="none" w="med" len="med"/>
              <a:tailEnd type="none" w="med" len="med"/>
            </a:ln>
          </p:spPr>
        </p:sp>
        <p:sp>
          <p:nvSpPr>
            <p:cNvPr id="25633" name="Line 57"/>
            <p:cNvSpPr/>
            <p:nvPr/>
          </p:nvSpPr>
          <p:spPr>
            <a:xfrm flipV="1">
              <a:off x="2359" y="226"/>
              <a:ext cx="0" cy="662"/>
            </a:xfrm>
            <a:prstGeom prst="line">
              <a:avLst/>
            </a:prstGeom>
            <a:ln w="9525" cap="flat" cmpd="sng">
              <a:solidFill>
                <a:schemeClr val="tx1"/>
              </a:solidFill>
              <a:prstDash val="dash"/>
              <a:headEnd type="none" w="med" len="med"/>
              <a:tailEnd type="none" w="med" len="med"/>
            </a:ln>
          </p:spPr>
        </p:sp>
        <p:sp>
          <p:nvSpPr>
            <p:cNvPr id="25634" name="Line 58"/>
            <p:cNvSpPr/>
            <p:nvPr/>
          </p:nvSpPr>
          <p:spPr>
            <a:xfrm>
              <a:off x="953" y="188"/>
              <a:ext cx="1406" cy="0"/>
            </a:xfrm>
            <a:prstGeom prst="line">
              <a:avLst/>
            </a:prstGeom>
            <a:ln w="9525" cap="flat" cmpd="sng">
              <a:solidFill>
                <a:schemeClr val="tx1"/>
              </a:solidFill>
              <a:prstDash val="solid"/>
              <a:headEnd type="triangle" w="med" len="med"/>
              <a:tailEnd type="triangle" w="med" len="med"/>
            </a:ln>
          </p:spPr>
        </p:sp>
        <p:sp>
          <p:nvSpPr>
            <p:cNvPr id="25635" name="Line 64"/>
            <p:cNvSpPr/>
            <p:nvPr/>
          </p:nvSpPr>
          <p:spPr>
            <a:xfrm flipV="1">
              <a:off x="953" y="45"/>
              <a:ext cx="0" cy="181"/>
            </a:xfrm>
            <a:prstGeom prst="line">
              <a:avLst/>
            </a:prstGeom>
            <a:ln w="28575" cap="flat" cmpd="sng">
              <a:solidFill>
                <a:schemeClr val="tx1"/>
              </a:solidFill>
              <a:prstDash val="solid"/>
              <a:headEnd type="none" w="med" len="med"/>
              <a:tailEnd type="triangle" w="med" len="med"/>
            </a:ln>
          </p:spPr>
        </p:sp>
        <p:sp>
          <p:nvSpPr>
            <p:cNvPr id="25636" name="Line 65"/>
            <p:cNvSpPr/>
            <p:nvPr/>
          </p:nvSpPr>
          <p:spPr>
            <a:xfrm flipV="1">
              <a:off x="2359" y="45"/>
              <a:ext cx="0" cy="181"/>
            </a:xfrm>
            <a:prstGeom prst="line">
              <a:avLst/>
            </a:prstGeom>
            <a:ln w="28575" cap="flat" cmpd="sng">
              <a:solidFill>
                <a:schemeClr val="tx1"/>
              </a:solidFill>
              <a:prstDash val="solid"/>
              <a:headEnd type="none" w="med" len="med"/>
              <a:tailEnd type="triangle" w="med" len="med"/>
            </a:ln>
          </p:spPr>
        </p:sp>
      </p:grpSp>
      <p:grpSp>
        <p:nvGrpSpPr>
          <p:cNvPr id="25608" name="Group 117"/>
          <p:cNvGrpSpPr/>
          <p:nvPr/>
        </p:nvGrpSpPr>
        <p:grpSpPr>
          <a:xfrm>
            <a:off x="1851025" y="179705"/>
            <a:ext cx="5707219" cy="1982961"/>
            <a:chOff x="8" y="0"/>
            <a:chExt cx="3392" cy="1249"/>
          </a:xfrm>
        </p:grpSpPr>
        <p:grpSp>
          <p:nvGrpSpPr>
            <p:cNvPr id="25610" name="Group 5"/>
            <p:cNvGrpSpPr/>
            <p:nvPr/>
          </p:nvGrpSpPr>
          <p:grpSpPr>
            <a:xfrm>
              <a:off x="318" y="0"/>
              <a:ext cx="2903" cy="1249"/>
              <a:chOff x="0" y="0"/>
              <a:chExt cx="1996" cy="1035"/>
            </a:xfrm>
          </p:grpSpPr>
          <p:sp>
            <p:nvSpPr>
              <p:cNvPr id="25622" name="Rectangle 6"/>
              <p:cNvSpPr/>
              <p:nvPr/>
            </p:nvSpPr>
            <p:spPr>
              <a:xfrm>
                <a:off x="0" y="0"/>
                <a:ext cx="1984" cy="992"/>
              </a:xfrm>
              <a:prstGeom prst="rect">
                <a:avLst/>
              </a:prstGeom>
              <a:noFill/>
              <a:ln w="9525">
                <a:noFill/>
              </a:ln>
            </p:spPr>
            <p:txBody>
              <a:bodyPr wrap="none" anchor="ctr"/>
              <a:p>
                <a:pPr algn="ctr">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grpSp>
            <p:nvGrpSpPr>
              <p:cNvPr id="25623" name="Group 7"/>
              <p:cNvGrpSpPr/>
              <p:nvPr/>
            </p:nvGrpSpPr>
            <p:grpSpPr>
              <a:xfrm>
                <a:off x="0" y="0"/>
                <a:ext cx="1996" cy="1035"/>
                <a:chOff x="-140" y="0"/>
                <a:chExt cx="4989" cy="2588"/>
              </a:xfrm>
            </p:grpSpPr>
            <p:grpSp>
              <p:nvGrpSpPr>
                <p:cNvPr id="25624" name="Group 8"/>
                <p:cNvGrpSpPr/>
                <p:nvPr/>
              </p:nvGrpSpPr>
              <p:grpSpPr>
                <a:xfrm>
                  <a:off x="318" y="0"/>
                  <a:ext cx="4531" cy="2475"/>
                  <a:chOff x="0" y="0"/>
                  <a:chExt cx="4531" cy="2475"/>
                </a:xfrm>
              </p:grpSpPr>
              <p:pic>
                <p:nvPicPr>
                  <p:cNvPr id="25627" name="Picture 9" descr="FSK频谱2"/>
                  <p:cNvPicPr>
                    <a:picLocks noChangeAspect="1"/>
                  </p:cNvPicPr>
                  <p:nvPr/>
                </p:nvPicPr>
                <p:blipFill>
                  <a:blip r:embed="rId5"/>
                  <a:stretch>
                    <a:fillRect/>
                  </a:stretch>
                </p:blipFill>
                <p:spPr>
                  <a:xfrm>
                    <a:off x="0" y="0"/>
                    <a:ext cx="4230" cy="2475"/>
                  </a:xfrm>
                  <a:prstGeom prst="rect">
                    <a:avLst/>
                  </a:prstGeom>
                  <a:noFill/>
                  <a:ln w="9525">
                    <a:noFill/>
                  </a:ln>
                </p:spPr>
              </p:pic>
              <p:grpSp>
                <p:nvGrpSpPr>
                  <p:cNvPr id="25628" name="Group 10"/>
                  <p:cNvGrpSpPr/>
                  <p:nvPr/>
                </p:nvGrpSpPr>
                <p:grpSpPr>
                  <a:xfrm>
                    <a:off x="1333" y="316"/>
                    <a:ext cx="3198" cy="600"/>
                    <a:chOff x="0" y="0"/>
                    <a:chExt cx="3198" cy="600"/>
                  </a:xfrm>
                </p:grpSpPr>
                <p:sp>
                  <p:nvSpPr>
                    <p:cNvPr id="25629" name="Line 11"/>
                    <p:cNvSpPr/>
                    <p:nvPr/>
                  </p:nvSpPr>
                  <p:spPr>
                    <a:xfrm>
                      <a:off x="0" y="0"/>
                      <a:ext cx="930" cy="0"/>
                    </a:xfrm>
                    <a:prstGeom prst="line">
                      <a:avLst/>
                    </a:prstGeom>
                    <a:ln w="9525">
                      <a:noFill/>
                    </a:ln>
                  </p:spPr>
                </p:sp>
                <p:sp>
                  <p:nvSpPr>
                    <p:cNvPr id="25630" name="Text Box 12"/>
                    <p:cNvSpPr txBox="1"/>
                    <p:nvPr/>
                  </p:nvSpPr>
                  <p:spPr>
                    <a:xfrm>
                      <a:off x="1426" y="180"/>
                      <a:ext cx="1772" cy="420"/>
                    </a:xfrm>
                    <a:prstGeom prst="rect">
                      <a:avLst/>
                    </a:prstGeom>
                    <a:noFill/>
                    <a:ln w="9525">
                      <a:noFill/>
                    </a:ln>
                  </p:spPr>
                  <p:txBody>
                    <a:bodyPr/>
                    <a:p>
                      <a:pPr algn="just">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f</a:t>
                      </a:r>
                      <a:r>
                        <a:rPr lang="en-US" altLang="zh-CN" sz="2000" b="1" i="1" baseline="-25000" dirty="0">
                          <a:solidFill>
                            <a:schemeClr val="tx2"/>
                          </a:solidFill>
                          <a:latin typeface="微软雅黑" panose="020B0503020204020204" pitchFamily="34" charset="-122"/>
                          <a:ea typeface="微软雅黑" panose="020B0503020204020204" pitchFamily="34" charset="-122"/>
                        </a:rPr>
                        <a:t>0</a:t>
                      </a:r>
                      <a:r>
                        <a:rPr lang="en-US" altLang="zh-CN" sz="2000" b="1" dirty="0">
                          <a:solidFill>
                            <a:schemeClr val="tx2"/>
                          </a:solidFill>
                          <a:latin typeface="微软雅黑" panose="020B0503020204020204" pitchFamily="34" charset="-122"/>
                          <a:ea typeface="微软雅黑" panose="020B0503020204020204" pitchFamily="34" charset="-122"/>
                        </a:rPr>
                        <a:t>=(</a:t>
                      </a:r>
                      <a:r>
                        <a:rPr lang="en-US" altLang="zh-CN" sz="2000" b="1" i="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1</a:t>
                      </a:r>
                      <a:r>
                        <a:rPr lang="en-US" altLang="zh-CN" sz="2000" b="1" dirty="0">
                          <a:solidFill>
                            <a:schemeClr val="tx2"/>
                          </a:solidFill>
                          <a:latin typeface="微软雅黑" panose="020B0503020204020204" pitchFamily="34" charset="-122"/>
                          <a:ea typeface="微软雅黑" panose="020B0503020204020204" pitchFamily="34" charset="-122"/>
                        </a:rPr>
                        <a:t>+</a:t>
                      </a:r>
                      <a:r>
                        <a:rPr lang="en-US" altLang="zh-CN" sz="2000" b="1" i="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2</a:t>
                      </a:r>
                      <a:r>
                        <a:rPr lang="en-US" altLang="zh-CN" sz="2000" b="1" dirty="0">
                          <a:solidFill>
                            <a:schemeClr val="tx2"/>
                          </a:solidFill>
                          <a:latin typeface="微软雅黑" panose="020B0503020204020204" pitchFamily="34" charset="-122"/>
                          <a:ea typeface="微软雅黑" panose="020B0503020204020204" pitchFamily="34" charset="-122"/>
                        </a:rPr>
                        <a:t>)/2</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grpSp>
            </p:grpSp>
            <p:sp>
              <p:nvSpPr>
                <p:cNvPr id="25625" name="Text Box 13"/>
                <p:cNvSpPr txBox="1"/>
                <p:nvPr/>
              </p:nvSpPr>
              <p:spPr>
                <a:xfrm>
                  <a:off x="3581" y="2118"/>
                  <a:ext cx="838" cy="469"/>
                </a:xfrm>
                <a:prstGeom prst="rect">
                  <a:avLst/>
                </a:prstGeom>
                <a:solidFill>
                  <a:srgbClr val="0000FF"/>
                </a:solidFill>
                <a:ln w="9525">
                  <a:noFill/>
                </a:ln>
              </p:spPr>
              <p:txBody>
                <a:bodyPr/>
                <a:p>
                  <a:pPr algn="just">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1</a:t>
                  </a:r>
                  <a:r>
                    <a:rPr lang="en-US" altLang="zh-CN" sz="2000" b="1" dirty="0">
                      <a:solidFill>
                        <a:schemeClr val="tx2"/>
                      </a:solidFill>
                      <a:latin typeface="微软雅黑" panose="020B0503020204020204" pitchFamily="34" charset="-122"/>
                      <a:ea typeface="微软雅黑" panose="020B0503020204020204" pitchFamily="34" charset="-122"/>
                    </a:rPr>
                    <a:t>+</a:t>
                  </a:r>
                  <a:r>
                    <a:rPr lang="en-US" altLang="zh-CN" sz="2000" b="1" i="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s</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25626" name="Text Box 14"/>
                <p:cNvSpPr txBox="1"/>
                <p:nvPr/>
              </p:nvSpPr>
              <p:spPr>
                <a:xfrm>
                  <a:off x="-140" y="2121"/>
                  <a:ext cx="764" cy="467"/>
                </a:xfrm>
                <a:prstGeom prst="rect">
                  <a:avLst/>
                </a:prstGeom>
                <a:solidFill>
                  <a:srgbClr val="0000FF"/>
                </a:solidFill>
                <a:ln w="9525">
                  <a:noFill/>
                </a:ln>
              </p:spPr>
              <p:txBody>
                <a:bodyPr/>
                <a:p>
                  <a:pPr algn="just">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2</a:t>
                  </a:r>
                  <a:r>
                    <a:rPr lang="en-US" altLang="zh-CN" sz="2000" b="1" dirty="0">
                      <a:solidFill>
                        <a:schemeClr val="tx2"/>
                      </a:solidFill>
                      <a:latin typeface="微软雅黑" panose="020B0503020204020204" pitchFamily="34" charset="-122"/>
                      <a:ea typeface="微软雅黑" panose="020B0503020204020204" pitchFamily="34" charset="-122"/>
                    </a:rPr>
                    <a:t>-</a:t>
                  </a:r>
                  <a:r>
                    <a:rPr lang="en-US" altLang="zh-CN" sz="2000" b="1" i="1" dirty="0">
                      <a:solidFill>
                        <a:schemeClr val="tx2"/>
                      </a:solidFill>
                      <a:latin typeface="微软雅黑" panose="020B0503020204020204" pitchFamily="34" charset="-122"/>
                      <a:ea typeface="微软雅黑" panose="020B0503020204020204" pitchFamily="34" charset="-122"/>
                    </a:rPr>
                    <a:t>f</a:t>
                  </a:r>
                  <a:r>
                    <a:rPr lang="en-US" altLang="zh-CN" sz="2000" b="1" baseline="-25000" dirty="0">
                      <a:solidFill>
                        <a:schemeClr val="tx2"/>
                      </a:solidFill>
                      <a:latin typeface="微软雅黑" panose="020B0503020204020204" pitchFamily="34" charset="-122"/>
                      <a:ea typeface="微软雅黑" panose="020B0503020204020204" pitchFamily="34" charset="-122"/>
                    </a:rPr>
                    <a:t>s</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grpSp>
        </p:grpSp>
        <p:sp>
          <p:nvSpPr>
            <p:cNvPr id="25611" name="Rectangle 67"/>
            <p:cNvSpPr/>
            <p:nvPr/>
          </p:nvSpPr>
          <p:spPr>
            <a:xfrm>
              <a:off x="1089" y="998"/>
              <a:ext cx="236" cy="251"/>
            </a:xfrm>
            <a:prstGeom prst="rect">
              <a:avLst/>
            </a:prstGeom>
            <a:solidFill>
              <a:srgbClr val="0000FF"/>
            </a:solidFill>
            <a:ln w="9525">
              <a:noFill/>
            </a:ln>
          </p:spPr>
          <p:txBody>
            <a:bodyPr>
              <a:spAutoFit/>
            </a:bodyPr>
            <a:p>
              <a:pPr algn="ctr">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f</a:t>
              </a:r>
              <a:r>
                <a:rPr lang="en-US" altLang="zh-CN" sz="2000" b="1" i="1" baseline="-25000" dirty="0">
                  <a:solidFill>
                    <a:schemeClr val="tx2"/>
                  </a:solidFill>
                  <a:latin typeface="微软雅黑" panose="020B0503020204020204" pitchFamily="34" charset="-122"/>
                  <a:ea typeface="微软雅黑" panose="020B0503020204020204" pitchFamily="34" charset="-122"/>
                </a:rPr>
                <a:t>2</a:t>
              </a:r>
              <a:endParaRPr lang="en-US" altLang="zh-CN" sz="2000" b="1" i="1" baseline="-25000" dirty="0">
                <a:solidFill>
                  <a:schemeClr val="tx2"/>
                </a:solidFill>
                <a:latin typeface="微软雅黑" panose="020B0503020204020204" pitchFamily="34" charset="-122"/>
                <a:ea typeface="微软雅黑" panose="020B0503020204020204" pitchFamily="34" charset="-122"/>
              </a:endParaRPr>
            </a:p>
          </p:txBody>
        </p:sp>
        <p:sp>
          <p:nvSpPr>
            <p:cNvPr id="25612" name="Rectangle 68"/>
            <p:cNvSpPr/>
            <p:nvPr/>
          </p:nvSpPr>
          <p:spPr>
            <a:xfrm>
              <a:off x="1497" y="998"/>
              <a:ext cx="272" cy="251"/>
            </a:xfrm>
            <a:prstGeom prst="rect">
              <a:avLst/>
            </a:prstGeom>
            <a:solidFill>
              <a:srgbClr val="0000FF"/>
            </a:solidFill>
            <a:ln w="9525">
              <a:noFill/>
            </a:ln>
          </p:spPr>
          <p:txBody>
            <a:bodyPr>
              <a:spAutoFit/>
            </a:bodyPr>
            <a:p>
              <a:pPr algn="ctr">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f</a:t>
              </a:r>
              <a:r>
                <a:rPr lang="en-US" altLang="zh-CN" sz="2000" b="1" i="1" baseline="-25000" dirty="0">
                  <a:solidFill>
                    <a:schemeClr val="tx2"/>
                  </a:solidFill>
                  <a:latin typeface="微软雅黑" panose="020B0503020204020204" pitchFamily="34" charset="-122"/>
                  <a:ea typeface="微软雅黑" panose="020B0503020204020204" pitchFamily="34" charset="-122"/>
                </a:rPr>
                <a:t>0</a:t>
              </a:r>
              <a:endParaRPr lang="en-US" altLang="zh-CN" sz="2000" b="1" i="1" baseline="-25000" dirty="0">
                <a:solidFill>
                  <a:schemeClr val="tx2"/>
                </a:solidFill>
                <a:latin typeface="微软雅黑" panose="020B0503020204020204" pitchFamily="34" charset="-122"/>
                <a:ea typeface="微软雅黑" panose="020B0503020204020204" pitchFamily="34" charset="-122"/>
              </a:endParaRPr>
            </a:p>
          </p:txBody>
        </p:sp>
        <p:sp>
          <p:nvSpPr>
            <p:cNvPr id="25613" name="Rectangle 69"/>
            <p:cNvSpPr/>
            <p:nvPr/>
          </p:nvSpPr>
          <p:spPr>
            <a:xfrm>
              <a:off x="1916" y="998"/>
              <a:ext cx="262" cy="251"/>
            </a:xfrm>
            <a:prstGeom prst="rect">
              <a:avLst/>
            </a:prstGeom>
            <a:solidFill>
              <a:srgbClr val="0000FF"/>
            </a:solidFill>
            <a:ln w="9525">
              <a:noFill/>
            </a:ln>
          </p:spPr>
          <p:txBody>
            <a:bodyPr wrap="square">
              <a:spAutoFit/>
            </a:bodyPr>
            <a:p>
              <a:pPr algn="ctr">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f</a:t>
              </a:r>
              <a:r>
                <a:rPr lang="en-US" altLang="zh-CN" sz="2000" b="1" i="1" baseline="-25000" dirty="0">
                  <a:solidFill>
                    <a:schemeClr val="tx2"/>
                  </a:solidFill>
                  <a:latin typeface="微软雅黑" panose="020B0503020204020204" pitchFamily="34" charset="-122"/>
                  <a:ea typeface="微软雅黑" panose="020B0503020204020204" pitchFamily="34" charset="-122"/>
                </a:rPr>
                <a:t>1</a:t>
              </a:r>
              <a:endParaRPr lang="en-US" altLang="zh-CN" sz="2000" b="1" i="1" baseline="-25000" dirty="0">
                <a:solidFill>
                  <a:schemeClr val="tx2"/>
                </a:solidFill>
                <a:latin typeface="微软雅黑" panose="020B0503020204020204" pitchFamily="34" charset="-122"/>
                <a:ea typeface="微软雅黑" panose="020B0503020204020204" pitchFamily="34" charset="-122"/>
              </a:endParaRPr>
            </a:p>
          </p:txBody>
        </p:sp>
        <p:sp>
          <p:nvSpPr>
            <p:cNvPr id="25614" name="Line 70"/>
            <p:cNvSpPr/>
            <p:nvPr/>
          </p:nvSpPr>
          <p:spPr>
            <a:xfrm>
              <a:off x="1361" y="181"/>
              <a:ext cx="589" cy="0"/>
            </a:xfrm>
            <a:prstGeom prst="line">
              <a:avLst/>
            </a:prstGeom>
            <a:ln w="9525" cap="flat" cmpd="sng">
              <a:solidFill>
                <a:schemeClr val="tx1"/>
              </a:solidFill>
              <a:prstDash val="solid"/>
              <a:headEnd type="arrow" w="med" len="med"/>
              <a:tailEnd type="arrow" w="med" len="med"/>
            </a:ln>
          </p:spPr>
        </p:sp>
        <p:sp>
          <p:nvSpPr>
            <p:cNvPr id="25615" name="Rectangle 71"/>
            <p:cNvSpPr/>
            <p:nvPr/>
          </p:nvSpPr>
          <p:spPr>
            <a:xfrm>
              <a:off x="1443" y="0"/>
              <a:ext cx="416" cy="251"/>
            </a:xfrm>
            <a:prstGeom prst="rect">
              <a:avLst/>
            </a:prstGeom>
            <a:solidFill>
              <a:srgbClr val="0000FF"/>
            </a:solidFill>
            <a:ln w="9525">
              <a:noFill/>
            </a:ln>
          </p:spPr>
          <p:txBody>
            <a:bodyPr wrap="square">
              <a:spAutoFit/>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0.7f</a:t>
              </a:r>
              <a:r>
                <a:rPr lang="en-US" altLang="zh-CN" sz="2000" b="1" baseline="-25000" dirty="0">
                  <a:solidFill>
                    <a:schemeClr val="tx2"/>
                  </a:solidFill>
                  <a:latin typeface="微软雅黑" panose="020B0503020204020204" pitchFamily="34" charset="-122"/>
                  <a:ea typeface="微软雅黑" panose="020B0503020204020204" pitchFamily="34" charset="-122"/>
                </a:rPr>
                <a:t>s</a:t>
              </a:r>
              <a:endParaRPr lang="en-US" altLang="zh-CN" sz="2000" b="1" baseline="-25000" dirty="0">
                <a:solidFill>
                  <a:schemeClr val="tx2"/>
                </a:solidFill>
                <a:latin typeface="微软雅黑" panose="020B0503020204020204" pitchFamily="34" charset="-122"/>
                <a:ea typeface="微软雅黑" panose="020B0503020204020204" pitchFamily="34" charset="-122"/>
              </a:endParaRPr>
            </a:p>
          </p:txBody>
        </p:sp>
        <p:sp>
          <p:nvSpPr>
            <p:cNvPr id="25616" name="Rectangle 74"/>
            <p:cNvSpPr/>
            <p:nvPr/>
          </p:nvSpPr>
          <p:spPr>
            <a:xfrm>
              <a:off x="3242" y="946"/>
              <a:ext cx="158" cy="251"/>
            </a:xfrm>
            <a:prstGeom prst="rect">
              <a:avLst/>
            </a:prstGeom>
            <a:solidFill>
              <a:srgbClr val="0000FF"/>
            </a:solidFill>
            <a:ln w="9525">
              <a:noFill/>
            </a:ln>
          </p:spPr>
          <p:txBody>
            <a:bodyPr wrap="square">
              <a:spAutoFit/>
            </a:bodyPr>
            <a:p>
              <a:pPr algn="ctr">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rPr>
                <a:t>f</a:t>
              </a:r>
              <a:endParaRPr lang="en-US" altLang="zh-CN" sz="2000" b="1" i="1" baseline="-25000" dirty="0">
                <a:solidFill>
                  <a:schemeClr val="tx2"/>
                </a:solidFill>
                <a:latin typeface="微软雅黑" panose="020B0503020204020204" pitchFamily="34" charset="-122"/>
                <a:ea typeface="微软雅黑" panose="020B0503020204020204" pitchFamily="34" charset="-122"/>
              </a:endParaRPr>
            </a:p>
          </p:txBody>
        </p:sp>
        <p:sp>
          <p:nvSpPr>
            <p:cNvPr id="25617" name="Line 76"/>
            <p:cNvSpPr/>
            <p:nvPr/>
          </p:nvSpPr>
          <p:spPr>
            <a:xfrm flipV="1">
              <a:off x="43" y="0"/>
              <a:ext cx="0" cy="1043"/>
            </a:xfrm>
            <a:prstGeom prst="line">
              <a:avLst/>
            </a:prstGeom>
            <a:ln w="9525" cap="flat" cmpd="sng">
              <a:solidFill>
                <a:schemeClr val="tx1"/>
              </a:solidFill>
              <a:prstDash val="solid"/>
              <a:headEnd type="none" w="med" len="med"/>
              <a:tailEnd type="triangle" w="med" len="med"/>
            </a:ln>
          </p:spPr>
        </p:sp>
        <p:sp>
          <p:nvSpPr>
            <p:cNvPr id="25618" name="Rectangle 112"/>
            <p:cNvSpPr/>
            <p:nvPr/>
          </p:nvSpPr>
          <p:spPr>
            <a:xfrm>
              <a:off x="106" y="0"/>
              <a:ext cx="418" cy="251"/>
            </a:xfrm>
            <a:prstGeom prst="rect">
              <a:avLst/>
            </a:prstGeom>
            <a:solidFill>
              <a:srgbClr val="0000FF"/>
            </a:solidFill>
            <a:ln w="9525">
              <a:noFill/>
            </a:ln>
          </p:spPr>
          <p:txBody>
            <a:bodyPr wrap="square">
              <a:spAutoFit/>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P</a:t>
              </a:r>
              <a:r>
                <a:rPr lang="en-US" altLang="zh-CN" sz="2000" b="1" baseline="-25000" dirty="0">
                  <a:solidFill>
                    <a:schemeClr val="tx2"/>
                  </a:solidFill>
                  <a:latin typeface="微软雅黑" panose="020B0503020204020204" pitchFamily="34" charset="-122"/>
                  <a:ea typeface="微软雅黑" panose="020B0503020204020204" pitchFamily="34" charset="-122"/>
                </a:rPr>
                <a:t>E</a:t>
              </a:r>
              <a:r>
                <a:rPr lang="en-US" altLang="zh-CN" sz="2000" b="1" dirty="0">
                  <a:solidFill>
                    <a:schemeClr val="tx2"/>
                  </a:solidFill>
                  <a:latin typeface="微软雅黑" panose="020B0503020204020204" pitchFamily="34" charset="-122"/>
                  <a:ea typeface="微软雅黑" panose="020B0503020204020204" pitchFamily="34" charset="-122"/>
                </a:rPr>
                <a:t>(f)</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25619" name="Rectangle 113"/>
            <p:cNvSpPr/>
            <p:nvPr/>
          </p:nvSpPr>
          <p:spPr>
            <a:xfrm>
              <a:off x="8" y="998"/>
              <a:ext cx="188" cy="251"/>
            </a:xfrm>
            <a:prstGeom prst="rect">
              <a:avLst/>
            </a:prstGeom>
            <a:solidFill>
              <a:srgbClr val="0000FF"/>
            </a:solidFill>
            <a:ln w="9525">
              <a:noFill/>
            </a:ln>
          </p:spPr>
          <p:txBody>
            <a:bodyPr wrap="square">
              <a:spAutoFit/>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0</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25620" name="Line 114"/>
            <p:cNvSpPr/>
            <p:nvPr/>
          </p:nvSpPr>
          <p:spPr>
            <a:xfrm>
              <a:off x="3070" y="1043"/>
              <a:ext cx="0" cy="0"/>
            </a:xfrm>
            <a:prstGeom prst="line">
              <a:avLst/>
            </a:prstGeom>
            <a:ln w="9525" cap="flat" cmpd="sng">
              <a:solidFill>
                <a:schemeClr val="tx1"/>
              </a:solidFill>
              <a:prstDash val="solid"/>
              <a:headEnd type="none" w="med" len="med"/>
              <a:tailEnd type="triangle" w="med" len="med"/>
            </a:ln>
          </p:spPr>
        </p:sp>
        <p:sp>
          <p:nvSpPr>
            <p:cNvPr id="25621" name="Line 115"/>
            <p:cNvSpPr/>
            <p:nvPr/>
          </p:nvSpPr>
          <p:spPr>
            <a:xfrm flipV="1">
              <a:off x="191" y="1043"/>
              <a:ext cx="3031" cy="0"/>
            </a:xfrm>
            <a:prstGeom prst="line">
              <a:avLst/>
            </a:prstGeom>
            <a:ln w="9525" cap="flat" cmpd="sng">
              <a:solidFill>
                <a:schemeClr val="tx1"/>
              </a:solidFill>
              <a:prstDash val="solid"/>
              <a:headEnd type="none" w="med" len="med"/>
              <a:tailEnd type="triangle" w="med" len="med"/>
            </a:ln>
          </p:spPr>
        </p:sp>
      </p:grpSp>
      <p:graphicFrame>
        <p:nvGraphicFramePr>
          <p:cNvPr id="25603" name="对象 46149"/>
          <p:cNvGraphicFramePr/>
          <p:nvPr/>
        </p:nvGraphicFramePr>
        <p:xfrm>
          <a:off x="152400" y="4130040"/>
          <a:ext cx="2736850" cy="669290"/>
        </p:xfrm>
        <a:graphic>
          <a:graphicData uri="http://schemas.openxmlformats.org/presentationml/2006/ole">
            <mc:AlternateContent xmlns:mc="http://schemas.openxmlformats.org/markup-compatibility/2006">
              <mc:Choice xmlns:v="urn:schemas-microsoft-com:vml" Requires="v">
                <p:oleObj spid="_x0000_s3121" name="" r:id="rId6" imgW="1688465" imgH="444500" progId="Equation.DSMT4">
                  <p:embed/>
                </p:oleObj>
              </mc:Choice>
              <mc:Fallback>
                <p:oleObj name="" r:id="rId6" imgW="1688465" imgH="444500" progId="Equation.DSMT4">
                  <p:embed/>
                  <p:pic>
                    <p:nvPicPr>
                      <p:cNvPr id="0" name="图片 3120"/>
                      <p:cNvPicPr/>
                      <p:nvPr/>
                    </p:nvPicPr>
                    <p:blipFill>
                      <a:blip r:embed="rId7"/>
                      <a:stretch>
                        <a:fillRect/>
                      </a:stretch>
                    </p:blipFill>
                    <p:spPr>
                      <a:xfrm>
                        <a:off x="152400" y="4130040"/>
                        <a:ext cx="2736850" cy="669290"/>
                      </a:xfrm>
                      <a:prstGeom prst="rect">
                        <a:avLst/>
                      </a:prstGeom>
                      <a:solidFill>
                        <a:srgbClr val="CCFFCC"/>
                      </a:solidFill>
                      <a:ln w="38100">
                        <a:noFill/>
                        <a:miter/>
                      </a:ln>
                    </p:spPr>
                  </p:pic>
                </p:oleObj>
              </mc:Fallback>
            </mc:AlternateContent>
          </a:graphicData>
        </a:graphic>
      </p:graphicFrame>
      <p:sp>
        <p:nvSpPr>
          <p:cNvPr id="25609" name="AutoShape 55"/>
          <p:cNvSpPr/>
          <p:nvPr/>
        </p:nvSpPr>
        <p:spPr>
          <a:xfrm>
            <a:off x="7173913" y="908050"/>
            <a:ext cx="1714500" cy="714375"/>
          </a:xfrm>
          <a:prstGeom prst="wedgeRoundRectCallout">
            <a:avLst>
              <a:gd name="adj1" fmla="val -77218"/>
              <a:gd name="adj2" fmla="val 2088"/>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Comic Sans MS" panose="030F0702030302020204" pitchFamily="66" charset="0"/>
                <a:ea typeface="微软雅黑" panose="020B0503020204020204" pitchFamily="34" charset="-122"/>
              </a:rPr>
              <a:t>两个载频的中心频率</a:t>
            </a:r>
            <a:endParaRPr lang="zh-CN" altLang="en-US" sz="2000" b="1" dirty="0">
              <a:solidFill>
                <a:schemeClr val="tx2"/>
              </a:solidFill>
              <a:latin typeface="Comic Sans MS" panose="030F0702030302020204" pitchFamily="66" charset="0"/>
              <a:ea typeface="微软雅黑" panose="020B0503020204020204" pitchFamily="34" charset="-122"/>
            </a:endParaRPr>
          </a:p>
        </p:txBody>
      </p:sp>
    </p:spTree>
  </p:cSld>
  <p:clrMapOvr>
    <a:masterClrMapping/>
  </p:clrMapOvr>
  <p:transition advClick="0">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Rectangle 2"/>
          <p:cNvSpPr>
            <a:spLocks noGrp="1"/>
          </p:cNvSpPr>
          <p:nvPr>
            <p:ph type="title"/>
          </p:nvPr>
        </p:nvSpPr>
        <p:spPr>
          <a:xfrm>
            <a:off x="1404938" y="611188"/>
            <a:ext cx="6119812" cy="576262"/>
          </a:xfrm>
        </p:spPr>
        <p:txBody>
          <a:bodyPr vert="horz" wrap="square" lIns="91440" tIns="45720" rIns="91440" bIns="45720" anchor="b"/>
          <a:p>
            <a:pPr eaLnBrk="1" hangingPunct="1"/>
            <a:r>
              <a:rPr lang="en-US" altLang="zh-CN" sz="2800" dirty="0">
                <a:solidFill>
                  <a:srgbClr val="0000FF"/>
                </a:solidFill>
                <a:latin typeface="微软雅黑" panose="020B0503020204020204" pitchFamily="34" charset="-122"/>
                <a:ea typeface="微软雅黑" panose="020B0503020204020204" pitchFamily="34" charset="-122"/>
              </a:rPr>
              <a:t>2. FSK</a:t>
            </a:r>
            <a:r>
              <a:rPr lang="zh-CN" altLang="en-US" sz="2800" dirty="0">
                <a:solidFill>
                  <a:srgbClr val="0000FF"/>
                </a:solidFill>
                <a:latin typeface="微软雅黑" panose="020B0503020204020204" pitchFamily="34" charset="-122"/>
                <a:ea typeface="微软雅黑" panose="020B0503020204020204" pitchFamily="34" charset="-122"/>
              </a:rPr>
              <a:t>信号的功率谱密度的特点</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26629" name="Rectangle 3"/>
          <p:cNvSpPr>
            <a:spLocks noGrp="1"/>
          </p:cNvSpPr>
          <p:nvPr>
            <p:ph type="body" sz="half"/>
          </p:nvPr>
        </p:nvSpPr>
        <p:spPr>
          <a:xfrm>
            <a:off x="389255" y="1403350"/>
            <a:ext cx="8174355" cy="4758055"/>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marL="0" lv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(1) 2FSK</a:t>
            </a:r>
            <a:r>
              <a:rPr lang="zh-CN" altLang="en-US" sz="2000" dirty="0">
                <a:latin typeface="微软雅黑" panose="020B0503020204020204" pitchFamily="34" charset="-122"/>
                <a:ea typeface="微软雅黑" panose="020B0503020204020204" pitchFamily="34" charset="-122"/>
              </a:rPr>
              <a:t>信号的功率谱密度由</a:t>
            </a:r>
            <a:r>
              <a:rPr lang="zh-CN" altLang="en-US" sz="2000" b="1" dirty="0">
                <a:solidFill>
                  <a:srgbClr val="0000FF"/>
                </a:solidFill>
                <a:latin typeface="微软雅黑" panose="020B0503020204020204" pitchFamily="34" charset="-122"/>
                <a:ea typeface="微软雅黑" panose="020B0503020204020204" pitchFamily="34" charset="-122"/>
              </a:rPr>
              <a:t>连续谱</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chemeClr val="tx2"/>
                </a:solidFill>
                <a:latin typeface="微软雅黑" panose="020B0503020204020204" pitchFamily="34" charset="-122"/>
                <a:ea typeface="微软雅黑" panose="020B0503020204020204" pitchFamily="34" charset="-122"/>
              </a:rPr>
              <a:t>离散谱</a:t>
            </a:r>
            <a:r>
              <a:rPr lang="zh-CN" altLang="en-US" sz="2000" dirty="0">
                <a:latin typeface="微软雅黑" panose="020B0503020204020204" pitchFamily="34" charset="-122"/>
                <a:ea typeface="微软雅黑" panose="020B0503020204020204" pitchFamily="34" charset="-122"/>
              </a:rPr>
              <a:t>组成。连续谱由两个双边带谱叠加而成，离散谱出现在</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的两个载频位置上 </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若两个载频之差较小，如小于</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，则连续谱呈现</a:t>
            </a:r>
            <a:r>
              <a:rPr lang="zh-CN" altLang="en-US" sz="2000" b="1" dirty="0">
                <a:solidFill>
                  <a:srgbClr val="FF0000"/>
                </a:solidFill>
                <a:latin typeface="微软雅黑" panose="020B0503020204020204" pitchFamily="34" charset="-122"/>
                <a:ea typeface="微软雅黑" panose="020B0503020204020204" pitchFamily="34" charset="-122"/>
              </a:rPr>
              <a:t>单峰</a:t>
            </a:r>
            <a:r>
              <a:rPr lang="zh-CN" altLang="en-US" sz="2000" dirty="0">
                <a:latin typeface="微软雅黑" panose="020B0503020204020204" pitchFamily="34" charset="-122"/>
                <a:ea typeface="微软雅黑" panose="020B0503020204020204" pitchFamily="34" charset="-122"/>
              </a:rPr>
              <a:t>；如载频之差增大，则连续谱将出现</a:t>
            </a:r>
            <a:r>
              <a:rPr lang="zh-CN" altLang="en-US" sz="2000" b="1" dirty="0">
                <a:solidFill>
                  <a:srgbClr val="FF0000"/>
                </a:solidFill>
                <a:latin typeface="微软雅黑" panose="020B0503020204020204" pitchFamily="34" charset="-122"/>
                <a:ea typeface="微软雅黑" panose="020B0503020204020204" pitchFamily="34" charset="-122"/>
              </a:rPr>
              <a:t>双峰</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以</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信号功率谱第一个零点之间的频率间隔计算二进制移频键控信号的带宽，则该二进制移频键控信号的</a:t>
            </a:r>
            <a:r>
              <a:rPr lang="zh-CN" altLang="en-US" sz="2000" b="1" dirty="0">
                <a:solidFill>
                  <a:srgbClr val="FF0000"/>
                </a:solidFill>
                <a:latin typeface="微软雅黑" panose="020B0503020204020204" pitchFamily="34" charset="-122"/>
                <a:ea typeface="微软雅黑" panose="020B0503020204020204" pitchFamily="34" charset="-122"/>
              </a:rPr>
              <a:t>带宽</a:t>
            </a:r>
            <a:r>
              <a:rPr lang="en-US" altLang="zh-CN" sz="2000" dirty="0">
                <a:latin typeface="微软雅黑" panose="020B0503020204020204" pitchFamily="34" charset="-122"/>
                <a:ea typeface="微软雅黑" panose="020B0503020204020204" pitchFamily="34" charset="-122"/>
              </a:rPr>
              <a:t>B</a:t>
            </a:r>
            <a:r>
              <a:rPr lang="en-US" altLang="zh-CN" sz="2000" baseline="-25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50000"/>
              </a:lnSpc>
              <a:buNone/>
            </a:pPr>
            <a:endParaRPr lang="en-US" altLang="x-none" sz="2000" dirty="0">
              <a:latin typeface="微软雅黑" panose="020B0503020204020204" pitchFamily="34" charset="-122"/>
              <a:ea typeface="微软雅黑" panose="020B0503020204020204" pitchFamily="34" charset="-122"/>
            </a:endParaRPr>
          </a:p>
          <a:p>
            <a:pPr marL="0" lv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令：                    ，称为</a:t>
            </a:r>
            <a:r>
              <a:rPr lang="zh-CN" altLang="en-US" sz="2000" b="1" dirty="0">
                <a:solidFill>
                  <a:srgbClr val="FD534F"/>
                </a:solidFill>
                <a:latin typeface="微软雅黑" panose="020B0503020204020204" pitchFamily="34" charset="-122"/>
                <a:ea typeface="微软雅黑" panose="020B0503020204020204" pitchFamily="34" charset="-122"/>
              </a:rPr>
              <a:t>频移指数</a:t>
            </a: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B=(2+h)f</a:t>
            </a:r>
            <a:r>
              <a:rPr lang="en-US" altLang="zh-CN" sz="2000" baseline="-25000" dirty="0">
                <a:latin typeface="微软雅黑" panose="020B0503020204020204" pitchFamily="34" charset="-122"/>
                <a:ea typeface="微软雅黑" panose="020B0503020204020204" pitchFamily="34" charset="-122"/>
              </a:rPr>
              <a:t>s</a:t>
            </a:r>
            <a:r>
              <a:rPr lang="zh-CN" altLang="en-US" sz="2000" baseline="-25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=1/T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为码速</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50000"/>
              </a:lnSpc>
              <a:buNone/>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相位不连续的</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信号存在载波谱线，浪费功率，只用于设备要求简单的通信场合 </a:t>
            </a:r>
            <a:endParaRPr lang="zh-CN" altLang="en-US" sz="2000" dirty="0">
              <a:latin typeface="微软雅黑" panose="020B0503020204020204" pitchFamily="34" charset="-122"/>
              <a:ea typeface="微软雅黑" panose="020B0503020204020204" pitchFamily="34" charset="-122"/>
            </a:endParaRPr>
          </a:p>
        </p:txBody>
      </p:sp>
      <p:graphicFrame>
        <p:nvGraphicFramePr>
          <p:cNvPr id="26626" name="对象 47107"/>
          <p:cNvGraphicFramePr/>
          <p:nvPr/>
        </p:nvGraphicFramePr>
        <p:xfrm>
          <a:off x="3192463" y="4252913"/>
          <a:ext cx="3076575" cy="449262"/>
        </p:xfrm>
        <a:graphic>
          <a:graphicData uri="http://schemas.openxmlformats.org/presentationml/2006/ole">
            <mc:AlternateContent xmlns:mc="http://schemas.openxmlformats.org/markup-compatibility/2006">
              <mc:Choice xmlns:v="urn:schemas-microsoft-com:vml" Requires="v">
                <p:oleObj spid="_x0000_s3120" name="" r:id="rId1" imgW="1637030" imgH="254000" progId="Equation.3">
                  <p:embed/>
                </p:oleObj>
              </mc:Choice>
              <mc:Fallback>
                <p:oleObj name="" r:id="rId1" imgW="1637030" imgH="254000" progId="Equation.3">
                  <p:embed/>
                  <p:pic>
                    <p:nvPicPr>
                      <p:cNvPr id="0" name="图片 3119"/>
                      <p:cNvPicPr/>
                      <p:nvPr/>
                    </p:nvPicPr>
                    <p:blipFill>
                      <a:blip r:embed="rId2"/>
                      <a:stretch>
                        <a:fillRect/>
                      </a:stretch>
                    </p:blipFill>
                    <p:spPr>
                      <a:xfrm>
                        <a:off x="3192463" y="4252913"/>
                        <a:ext cx="3076575" cy="449262"/>
                      </a:xfrm>
                      <a:prstGeom prst="rect">
                        <a:avLst/>
                      </a:prstGeom>
                      <a:solidFill>
                        <a:srgbClr val="CCFFCC"/>
                      </a:solidFill>
                      <a:ln w="38100">
                        <a:noFill/>
                        <a:miter/>
                      </a:ln>
                    </p:spPr>
                  </p:pic>
                </p:oleObj>
              </mc:Fallback>
            </mc:AlternateContent>
          </a:graphicData>
        </a:graphic>
      </p:graphicFrame>
      <p:graphicFrame>
        <p:nvGraphicFramePr>
          <p:cNvPr id="26627" name="内容占位符 47108"/>
          <p:cNvGraphicFramePr>
            <a:graphicFrameLocks noGrp="1"/>
          </p:cNvGraphicFramePr>
          <p:nvPr>
            <p:ph sz="half" idx="1"/>
          </p:nvPr>
        </p:nvGraphicFramePr>
        <p:xfrm>
          <a:off x="1036955" y="4535488"/>
          <a:ext cx="1436688" cy="646112"/>
        </p:xfrm>
        <a:graphic>
          <a:graphicData uri="http://schemas.openxmlformats.org/presentationml/2006/ole">
            <mc:AlternateContent xmlns:mc="http://schemas.openxmlformats.org/markup-compatibility/2006">
              <mc:Choice xmlns:v="urn:schemas-microsoft-com:vml" Requires="v">
                <p:oleObj spid="_x0000_s3122" name="" r:id="rId3" imgW="752475" imgH="459105" progId="Equation.3">
                  <p:embed/>
                </p:oleObj>
              </mc:Choice>
              <mc:Fallback>
                <p:oleObj name="" r:id="rId3" imgW="752475" imgH="459105" progId="Equation.3">
                  <p:embed/>
                  <p:pic>
                    <p:nvPicPr>
                      <p:cNvPr id="0" name="图片 3121"/>
                      <p:cNvPicPr/>
                      <p:nvPr/>
                    </p:nvPicPr>
                    <p:blipFill>
                      <a:blip r:embed="rId4"/>
                      <a:stretch>
                        <a:fillRect/>
                      </a:stretch>
                    </p:blipFill>
                    <p:spPr>
                      <a:xfrm>
                        <a:off x="1036955" y="4535488"/>
                        <a:ext cx="1436688" cy="646112"/>
                      </a:xfrm>
                      <a:prstGeom prst="rect">
                        <a:avLst/>
                      </a:prstGeom>
                      <a:solidFill>
                        <a:srgbClr val="CCFFCC"/>
                      </a:solidFill>
                      <a:ln w="38100">
                        <a:miter/>
                      </a:ln>
                    </p:spPr>
                  </p:pic>
                </p:oleObj>
              </mc:Fallback>
            </mc:AlternateContent>
          </a:graphicData>
        </a:graphic>
      </p:graphicFrame>
    </p:spTree>
  </p:cSld>
  <p:clrMapOvr>
    <a:masterClrMapping/>
  </p:clrMapOvr>
  <p:transition advClick="0">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4" name="Rectangle 2"/>
          <p:cNvSpPr>
            <a:spLocks noGrp="1"/>
          </p:cNvSpPr>
          <p:nvPr>
            <p:ph type="title"/>
          </p:nvPr>
        </p:nvSpPr>
        <p:spPr>
          <a:xfrm>
            <a:off x="1404938" y="611188"/>
            <a:ext cx="3600450" cy="576262"/>
          </a:xfrm>
        </p:spPr>
        <p:txBody>
          <a:bodyPr vert="horz" wrap="square" lIns="91440" tIns="45720" rIns="91440" bIns="45720" anchor="b"/>
          <a:p>
            <a:pPr eaLnBrk="1" hangingPunct="1"/>
            <a:r>
              <a:rPr lang="en-US" altLang="zh-CN" sz="2800" dirty="0">
                <a:solidFill>
                  <a:srgbClr val="0000FF"/>
                </a:solidFill>
                <a:latin typeface="微软雅黑" panose="020B0503020204020204" pitchFamily="34" charset="-122"/>
                <a:ea typeface="微软雅黑" panose="020B0503020204020204" pitchFamily="34" charset="-122"/>
              </a:rPr>
              <a:t>3. </a:t>
            </a:r>
            <a:r>
              <a:rPr lang="zh-CN" altLang="en-US" sz="2800" dirty="0">
                <a:solidFill>
                  <a:srgbClr val="0000FF"/>
                </a:solidFill>
                <a:latin typeface="微软雅黑" panose="020B0503020204020204" pitchFamily="34" charset="-122"/>
                <a:ea typeface="微软雅黑" panose="020B0503020204020204" pitchFamily="34" charset="-122"/>
              </a:rPr>
              <a:t>最小频率间隔</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48131" name="Rectangle 3"/>
          <p:cNvSpPr>
            <a:spLocks noGrp="1"/>
          </p:cNvSpPr>
          <p:nvPr>
            <p:ph type="body" idx="1"/>
          </p:nvPr>
        </p:nvSpPr>
        <p:spPr>
          <a:xfrm>
            <a:off x="322580" y="1405255"/>
            <a:ext cx="8242935" cy="4081780"/>
          </a:xfrm>
        </p:spPr>
        <p:txBody>
          <a:bodyPr vert="horz" wrap="square" lIns="91440" tIns="45720" rIns="91440" bIns="45720" numCol="1" anchor="t" anchorCtr="0" compatLnSpc="1"/>
          <a:lstStyle/>
          <a:p>
            <a:pPr marL="0" marR="0" lvl="1" indent="0" algn="l" defTabSz="899795" rtl="0" eaLnBrk="1" fontAlgn="base" latinLnBrk="0" hangingPunct="1">
              <a:lnSpc>
                <a:spcPct val="150000"/>
              </a:lnSpc>
              <a:spcBef>
                <a:spcPts val="100"/>
              </a:spcBef>
              <a:spcAft>
                <a:spcPct val="0"/>
              </a:spcAft>
              <a:buClrTx/>
              <a:buSzTx/>
              <a:buFontTx/>
              <a:buNone/>
              <a:defRPr/>
            </a:pP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在</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原理上，若两个信号互相正交，就可以把它完全分离</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1" indent="0" algn="l" defTabSz="899795" rtl="0" eaLnBrk="1" fontAlgn="base" latinLnBrk="0" hangingPunct="1">
              <a:lnSpc>
                <a:spcPct val="150000"/>
              </a:lnSpc>
              <a:spcBef>
                <a:spcPts val="100"/>
              </a:spcBef>
              <a:spcAft>
                <a:spcPct val="0"/>
              </a:spcAft>
              <a:buClrTx/>
              <a:buSzTx/>
              <a:buFontTx/>
              <a:buNone/>
              <a:defRPr/>
            </a:pPr>
            <a:r>
              <a:rPr kumimoji="0" lang="en-US" altLang="x-none" sz="2755"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rPr>
              <a:t>(1) </a:t>
            </a:r>
            <a:r>
              <a:rPr kumimoji="0" lang="zh-CN" altLang="en-US" sz="2755"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rPr>
              <a:t>非相干接收</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1" indent="0" algn="l" defTabSz="899795" rtl="0" eaLnBrk="1" fontAlgn="base" latinLnBrk="0" hangingPunct="1">
              <a:lnSpc>
                <a:spcPct val="150000"/>
              </a:lnSpc>
              <a:spcBef>
                <a:spcPts val="100"/>
              </a:spcBef>
              <a:spcAft>
                <a:spcPct val="0"/>
              </a:spcAft>
              <a:buClrTx/>
              <a:buSzTx/>
              <a:buFontTx/>
              <a:buNone/>
              <a:defRPr/>
            </a:pP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设</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2FSK</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信号</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为：</a:t>
            </a:r>
            <a:endPar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1" indent="0" algn="l" defTabSz="899795" rtl="0" eaLnBrk="1" fontAlgn="base" latinLnBrk="0" hangingPunct="1">
              <a:lnSpc>
                <a:spcPct val="150000"/>
              </a:lnSpc>
              <a:spcBef>
                <a:spcPts val="100"/>
              </a:spcBef>
              <a:spcAft>
                <a:spcPct val="0"/>
              </a:spcAft>
              <a:buClrTx/>
              <a:buSzTx/>
              <a:buFontTx/>
              <a:buNone/>
              <a:defRPr/>
            </a:pPr>
            <a:endParaRPr kumimoji="0" lang="en-US" altLang="x-none"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1" indent="0" algn="l" defTabSz="899795" rtl="0" eaLnBrk="1" fontAlgn="base" latinLnBrk="0" hangingPunct="1">
              <a:lnSpc>
                <a:spcPct val="150000"/>
              </a:lnSpc>
              <a:spcBef>
                <a:spcPts val="100"/>
              </a:spcBef>
              <a:spcAft>
                <a:spcPct val="0"/>
              </a:spcAft>
              <a:buClrTx/>
              <a:buSzTx/>
              <a:buFontTx/>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为了满足正交条件，要求 ：</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1" indent="0" algn="l" defTabSz="899795" rtl="0" eaLnBrk="1" fontAlgn="base" latinLnBrk="0" hangingPunct="1">
              <a:lnSpc>
                <a:spcPct val="150000"/>
              </a:lnSpc>
              <a:spcBef>
                <a:spcPts val="100"/>
              </a:spcBef>
              <a:spcAft>
                <a:spcPct val="0"/>
              </a:spcAft>
              <a:buClrTx/>
              <a:buSzTx/>
              <a:buFontTx/>
              <a:buNone/>
              <a:defRPr/>
            </a:pP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1" indent="0" algn="l" defTabSz="899795" rtl="0" eaLnBrk="1" fontAlgn="base" latinLnBrk="0" hangingPunct="1">
              <a:lnSpc>
                <a:spcPct val="150000"/>
              </a:lnSpc>
              <a:spcBef>
                <a:spcPts val="100"/>
              </a:spcBef>
              <a:spcAft>
                <a:spcPct val="0"/>
              </a:spcAft>
              <a:buClrTx/>
              <a:buSzTx/>
              <a:buFontTx/>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即要求：</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1" indent="0" algn="l" defTabSz="899795" rtl="0" eaLnBrk="1" fontAlgn="base" latinLnBrk="0" hangingPunct="1">
              <a:lnSpc>
                <a:spcPct val="150000"/>
              </a:lnSpc>
              <a:spcBef>
                <a:spcPts val="100"/>
              </a:spcBef>
              <a:spcAft>
                <a:spcPct val="0"/>
              </a:spcAft>
              <a:buClrTx/>
              <a:buSzTx/>
              <a:buFontTx/>
              <a:buNone/>
              <a:defRPr/>
            </a:pP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上</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式积分结果为：</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7656" name="Rectangle 5"/>
          <p:cNvSpPr/>
          <p:nvPr/>
        </p:nvSpPr>
        <p:spPr>
          <a:xfrm>
            <a:off x="4344988" y="2982913"/>
            <a:ext cx="309562" cy="388937"/>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27650" name="对象 48132"/>
          <p:cNvGraphicFramePr/>
          <p:nvPr/>
        </p:nvGraphicFramePr>
        <p:xfrm>
          <a:off x="2940050" y="2509838"/>
          <a:ext cx="5114925" cy="839787"/>
        </p:xfrm>
        <a:graphic>
          <a:graphicData uri="http://schemas.openxmlformats.org/presentationml/2006/ole">
            <mc:AlternateContent xmlns:mc="http://schemas.openxmlformats.org/markup-compatibility/2006">
              <mc:Choice xmlns:v="urn:schemas-microsoft-com:vml" Requires="v">
                <p:oleObj spid="_x0000_s3123" name="" r:id="rId1" imgW="2653030" imgH="482600" progId="Equation.DSMT4">
                  <p:embed/>
                </p:oleObj>
              </mc:Choice>
              <mc:Fallback>
                <p:oleObj name="" r:id="rId1" imgW="2653030" imgH="482600" progId="Equation.DSMT4">
                  <p:embed/>
                  <p:pic>
                    <p:nvPicPr>
                      <p:cNvPr id="0" name="图片 3122"/>
                      <p:cNvPicPr/>
                      <p:nvPr/>
                    </p:nvPicPr>
                    <p:blipFill>
                      <a:blip r:embed="rId2"/>
                      <a:stretch>
                        <a:fillRect/>
                      </a:stretch>
                    </p:blipFill>
                    <p:spPr>
                      <a:xfrm>
                        <a:off x="2940050" y="2509838"/>
                        <a:ext cx="5114925" cy="839787"/>
                      </a:xfrm>
                      <a:prstGeom prst="rect">
                        <a:avLst/>
                      </a:prstGeom>
                      <a:solidFill>
                        <a:srgbClr val="CCFFCC"/>
                      </a:solidFill>
                      <a:ln w="38100">
                        <a:noFill/>
                        <a:miter/>
                      </a:ln>
                    </p:spPr>
                  </p:pic>
                </p:oleObj>
              </mc:Fallback>
            </mc:AlternateContent>
          </a:graphicData>
        </a:graphic>
      </p:graphicFrame>
      <p:sp>
        <p:nvSpPr>
          <p:cNvPr id="27657" name="Rectangle 9"/>
          <p:cNvSpPr/>
          <p:nvPr/>
        </p:nvSpPr>
        <p:spPr>
          <a:xfrm>
            <a:off x="4344988" y="3059113"/>
            <a:ext cx="309562" cy="388937"/>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27651" name="对象 48134"/>
          <p:cNvGraphicFramePr/>
          <p:nvPr/>
        </p:nvGraphicFramePr>
        <p:xfrm>
          <a:off x="3940175" y="3525838"/>
          <a:ext cx="4137025" cy="558800"/>
        </p:xfrm>
        <a:graphic>
          <a:graphicData uri="http://schemas.openxmlformats.org/presentationml/2006/ole">
            <mc:AlternateContent xmlns:mc="http://schemas.openxmlformats.org/markup-compatibility/2006">
              <mc:Choice xmlns:v="urn:schemas-microsoft-com:vml" Requires="v">
                <p:oleObj spid="_x0000_s3124" name="" r:id="rId3" imgW="2221230" imgH="330200" progId="Equation.DSMT4">
                  <p:embed/>
                </p:oleObj>
              </mc:Choice>
              <mc:Fallback>
                <p:oleObj name="" r:id="rId3" imgW="2221230" imgH="330200" progId="Equation.DSMT4">
                  <p:embed/>
                  <p:pic>
                    <p:nvPicPr>
                      <p:cNvPr id="0" name="图片 3123"/>
                      <p:cNvPicPr/>
                      <p:nvPr/>
                    </p:nvPicPr>
                    <p:blipFill>
                      <a:blip r:embed="rId4"/>
                      <a:stretch>
                        <a:fillRect/>
                      </a:stretch>
                    </p:blipFill>
                    <p:spPr>
                      <a:xfrm>
                        <a:off x="3940175" y="3525838"/>
                        <a:ext cx="4137025" cy="558800"/>
                      </a:xfrm>
                      <a:prstGeom prst="rect">
                        <a:avLst/>
                      </a:prstGeom>
                      <a:solidFill>
                        <a:srgbClr val="CCFFCC"/>
                      </a:solidFill>
                      <a:ln w="38100">
                        <a:noFill/>
                        <a:miter/>
                      </a:ln>
                    </p:spPr>
                  </p:pic>
                </p:oleObj>
              </mc:Fallback>
            </mc:AlternateContent>
          </a:graphicData>
        </a:graphic>
      </p:graphicFrame>
      <p:graphicFrame>
        <p:nvGraphicFramePr>
          <p:cNvPr id="27652" name="对象 48135"/>
          <p:cNvGraphicFramePr/>
          <p:nvPr/>
        </p:nvGraphicFramePr>
        <p:xfrm>
          <a:off x="1881188" y="4170363"/>
          <a:ext cx="6769100" cy="720725"/>
        </p:xfrm>
        <a:graphic>
          <a:graphicData uri="http://schemas.openxmlformats.org/presentationml/2006/ole">
            <mc:AlternateContent xmlns:mc="http://schemas.openxmlformats.org/markup-compatibility/2006">
              <mc:Choice xmlns:v="urn:schemas-microsoft-com:vml" Requires="v">
                <p:oleObj spid="_x0000_s3125" name="" r:id="rId5" imgW="3744595" imgH="393700" progId="Equation.DSMT4">
                  <p:embed/>
                </p:oleObj>
              </mc:Choice>
              <mc:Fallback>
                <p:oleObj name="" r:id="rId5" imgW="3744595" imgH="393700" progId="Equation.DSMT4">
                  <p:embed/>
                  <p:pic>
                    <p:nvPicPr>
                      <p:cNvPr id="0" name="图片 3124"/>
                      <p:cNvPicPr/>
                      <p:nvPr/>
                    </p:nvPicPr>
                    <p:blipFill>
                      <a:blip r:embed="rId6"/>
                      <a:stretch>
                        <a:fillRect/>
                      </a:stretch>
                    </p:blipFill>
                    <p:spPr>
                      <a:xfrm>
                        <a:off x="1881188" y="4170363"/>
                        <a:ext cx="6769100" cy="720725"/>
                      </a:xfrm>
                      <a:prstGeom prst="rect">
                        <a:avLst/>
                      </a:prstGeom>
                      <a:solidFill>
                        <a:srgbClr val="CCFFCC"/>
                      </a:solidFill>
                      <a:ln w="38100">
                        <a:noFill/>
                        <a:miter/>
                      </a:ln>
                    </p:spPr>
                  </p:pic>
                </p:oleObj>
              </mc:Fallback>
            </mc:AlternateContent>
          </a:graphicData>
        </a:graphic>
      </p:graphicFrame>
      <p:graphicFrame>
        <p:nvGraphicFramePr>
          <p:cNvPr id="27653" name="对象 48136"/>
          <p:cNvGraphicFramePr/>
          <p:nvPr/>
        </p:nvGraphicFramePr>
        <p:xfrm>
          <a:off x="240665" y="5561965"/>
          <a:ext cx="8518525" cy="739775"/>
        </p:xfrm>
        <a:graphic>
          <a:graphicData uri="http://schemas.openxmlformats.org/presentationml/2006/ole">
            <mc:AlternateContent xmlns:mc="http://schemas.openxmlformats.org/markup-compatibility/2006">
              <mc:Choice xmlns:v="urn:schemas-microsoft-com:vml" Requires="v">
                <p:oleObj spid="_x0000_s3126" name="" r:id="rId7" imgW="4912995" imgH="431800" progId="Equation.DSMT4">
                  <p:embed/>
                </p:oleObj>
              </mc:Choice>
              <mc:Fallback>
                <p:oleObj name="" r:id="rId7" imgW="4912995" imgH="431800" progId="Equation.DSMT4">
                  <p:embed/>
                  <p:pic>
                    <p:nvPicPr>
                      <p:cNvPr id="0" name="图片 3125"/>
                      <p:cNvPicPr/>
                      <p:nvPr/>
                    </p:nvPicPr>
                    <p:blipFill>
                      <a:blip r:embed="rId8"/>
                      <a:stretch>
                        <a:fillRect/>
                      </a:stretch>
                    </p:blipFill>
                    <p:spPr>
                      <a:xfrm>
                        <a:off x="240665" y="5561965"/>
                        <a:ext cx="8518525" cy="739775"/>
                      </a:xfrm>
                      <a:prstGeom prst="rect">
                        <a:avLst/>
                      </a:prstGeom>
                      <a:solidFill>
                        <a:srgbClr val="CCFFCC"/>
                      </a:solidFill>
                      <a:ln w="38100">
                        <a:noFill/>
                        <a:miter/>
                      </a:ln>
                    </p:spPr>
                  </p:pic>
                </p:oleObj>
              </mc:Fallback>
            </mc:AlternateContent>
          </a:graphicData>
        </a:graphic>
      </p:graphicFrame>
    </p:spTree>
  </p:cSld>
  <p:clrMapOvr>
    <a:masterClrMapping/>
  </p:clrMapOvr>
  <p:transition advClick="0">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81" name="Rectangle 3"/>
          <p:cNvSpPr>
            <a:spLocks noGrp="1"/>
          </p:cNvSpPr>
          <p:nvPr>
            <p:ph type="body"/>
          </p:nvPr>
        </p:nvSpPr>
        <p:spPr>
          <a:xfrm>
            <a:off x="360045" y="1381760"/>
            <a:ext cx="8200390" cy="5259705"/>
          </a:xfrm>
        </p:spPr>
        <p:txBody>
          <a:bodyPr vert="horz" wrap="square" lIns="91440" tIns="45720" rIns="91440" bIns="45720" anchor="t"/>
          <a:p>
            <a:pPr marL="0" lvl="1"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由于</a:t>
            </a:r>
            <a:r>
              <a:rPr lang="el-GR" altLang="zh-CN" sz="2000" dirty="0">
                <a:latin typeface="微软雅黑" panose="020B0503020204020204" pitchFamily="34" charset="-122"/>
                <a:ea typeface="微软雅黑" panose="020B0503020204020204" pitchFamily="34" charset="-122"/>
              </a:rPr>
              <a:t>ω</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a:t>
            </a:r>
            <a:r>
              <a:rPr lang="el-GR" altLang="zh-CN" sz="2000" dirty="0">
                <a:latin typeface="微软雅黑" panose="020B0503020204020204" pitchFamily="34" charset="-122"/>
                <a:ea typeface="微软雅黑" panose="020B0503020204020204" pitchFamily="34" charset="-122"/>
              </a:rPr>
              <a:t> ω</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，上式左端第</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项近似等于零，则它可化简为：</a:t>
            </a:r>
            <a:endParaRPr lang="en-US" altLang="zh-CN" sz="2000" dirty="0">
              <a:latin typeface="微软雅黑" panose="020B0503020204020204" pitchFamily="34" charset="-122"/>
              <a:ea typeface="微软雅黑" panose="020B0503020204020204" pitchFamily="34" charset="-122"/>
            </a:endParaRPr>
          </a:p>
          <a:p>
            <a:pPr marL="0" lvl="1" indent="0" eaLnBrk="1" hangingPunct="1">
              <a:lnSpc>
                <a:spcPct val="150000"/>
              </a:lnSpc>
              <a:spcBef>
                <a:spcPct val="0"/>
              </a:spcBef>
              <a:buNone/>
            </a:pPr>
            <a:endParaRPr lang="en-US" altLang="x-none" sz="2000" dirty="0">
              <a:latin typeface="微软雅黑" panose="020B0503020204020204" pitchFamily="34" charset="-122"/>
              <a:ea typeface="微软雅黑" panose="020B0503020204020204" pitchFamily="34" charset="-122"/>
            </a:endParaRPr>
          </a:p>
          <a:p>
            <a:pPr marL="0" lvl="1" indent="0" eaLnBrk="1" hangingPunct="1">
              <a:lnSpc>
                <a:spcPct val="150000"/>
              </a:lnSpc>
              <a:spcBef>
                <a:spcPct val="0"/>
              </a:spcBef>
              <a:buNone/>
            </a:pPr>
            <a:endParaRPr lang="en-US" altLang="x-none" sz="2000" dirty="0">
              <a:latin typeface="微软雅黑" panose="020B0503020204020204" pitchFamily="34" charset="-122"/>
              <a:ea typeface="微软雅黑" panose="020B0503020204020204" pitchFamily="34" charset="-122"/>
            </a:endParaRPr>
          </a:p>
          <a:p>
            <a:pPr marL="0" lvl="1" indent="0" eaLnBrk="1" hangingPunct="1">
              <a:lnSpc>
                <a:spcPct val="15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lvl="1" indent="0" eaLnBrk="1" hangingPunct="1">
              <a:lnSpc>
                <a:spcPct val="15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lvl="1"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由于</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和</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是任意常数，故必须同时有：</a:t>
            </a: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和</a:t>
            </a: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即要求：			   和</a:t>
            </a: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式中：</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均为整数 。为了同时满足这两个要求，应当令：</a:t>
            </a:r>
            <a:endParaRPr lang="en-US" altLang="zh-CN" sz="2000" dirty="0">
              <a:latin typeface="微软雅黑" panose="020B0503020204020204" pitchFamily="34" charset="-122"/>
              <a:ea typeface="微软雅黑" panose="020B0503020204020204" pitchFamily="34" charset="-122"/>
            </a:endParaRPr>
          </a:p>
          <a:p>
            <a:pPr marL="0" lvl="1" indent="0" eaLnBrk="1" hangingPunct="1">
              <a:lnSpc>
                <a:spcPct val="150000"/>
              </a:lnSpc>
              <a:spcBef>
                <a:spcPct val="0"/>
              </a:spcBef>
              <a:buNone/>
            </a:pP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即令：</a:t>
            </a:r>
            <a:r>
              <a:rPr lang="en-US" altLang="zh-CN" sz="2000" dirty="0">
                <a:latin typeface="微软雅黑" panose="020B0503020204020204" pitchFamily="34" charset="-122"/>
                <a:ea typeface="微软雅黑" panose="020B0503020204020204" pitchFamily="34" charset="-122"/>
              </a:rPr>
              <a:t>                                     (7.2-35)</a:t>
            </a:r>
            <a:endParaRPr lang="en-US" altLang="zh-CN" sz="2000" dirty="0">
              <a:latin typeface="微软雅黑" panose="020B0503020204020204" pitchFamily="34" charset="-122"/>
              <a:ea typeface="微软雅黑" panose="020B0503020204020204" pitchFamily="34" charset="-122"/>
            </a:endParaRPr>
          </a:p>
          <a:p>
            <a:pPr marL="0" lvl="1"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所以，</a:t>
            </a:r>
            <a:r>
              <a:rPr lang="zh-CN" altLang="en-US" sz="2000" b="1" dirty="0">
                <a:solidFill>
                  <a:srgbClr val="FF0000"/>
                </a:solidFill>
                <a:latin typeface="微软雅黑" panose="020B0503020204020204" pitchFamily="34" charset="-122"/>
                <a:ea typeface="微软雅黑" panose="020B0503020204020204" pitchFamily="34" charset="-122"/>
              </a:rPr>
              <a:t>当取</a:t>
            </a:r>
            <a:r>
              <a:rPr lang="en-US" altLang="zh-CN" sz="2000" b="1" dirty="0">
                <a:solidFill>
                  <a:srgbClr val="FF0000"/>
                </a:solidFill>
                <a:latin typeface="微软雅黑" panose="020B0503020204020204" pitchFamily="34" charset="-122"/>
                <a:ea typeface="微软雅黑" panose="020B0503020204020204" pitchFamily="34" charset="-122"/>
              </a:rPr>
              <a:t>m=1</a:t>
            </a:r>
            <a:r>
              <a:rPr lang="zh-CN" altLang="en-US" sz="2000" b="1" dirty="0">
                <a:solidFill>
                  <a:srgbClr val="FF0000"/>
                </a:solidFill>
                <a:latin typeface="微软雅黑" panose="020B0503020204020204" pitchFamily="34" charset="-122"/>
                <a:ea typeface="微软雅黑" panose="020B0503020204020204" pitchFamily="34" charset="-122"/>
              </a:rPr>
              <a:t>时为最小频率间隔，它等于</a:t>
            </a:r>
            <a:r>
              <a:rPr lang="en-US" altLang="zh-CN" sz="2000" b="1" dirty="0">
                <a:solidFill>
                  <a:srgbClr val="FF0000"/>
                </a:solidFill>
                <a:latin typeface="微软雅黑" panose="020B0503020204020204" pitchFamily="34" charset="-122"/>
                <a:ea typeface="微软雅黑" panose="020B0503020204020204" pitchFamily="34" charset="-122"/>
              </a:rPr>
              <a:t>1/T</a:t>
            </a:r>
            <a:endParaRPr lang="en-US" altLang="zh-CN" sz="1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8674" name="对象 49157"/>
          <p:cNvGraphicFramePr/>
          <p:nvPr/>
        </p:nvGraphicFramePr>
        <p:xfrm>
          <a:off x="984885" y="4238625"/>
          <a:ext cx="2030095" cy="361950"/>
        </p:xfrm>
        <a:graphic>
          <a:graphicData uri="http://schemas.openxmlformats.org/presentationml/2006/ole">
            <mc:AlternateContent xmlns:mc="http://schemas.openxmlformats.org/markup-compatibility/2006">
              <mc:Choice xmlns:v="urn:schemas-microsoft-com:vml" Requires="v">
                <p:oleObj spid="_x0000_s3119" name="" r:id="rId1" imgW="1083945" imgH="229235" progId="Equation.DSMT4">
                  <p:embed/>
                </p:oleObj>
              </mc:Choice>
              <mc:Fallback>
                <p:oleObj name="" r:id="rId1" imgW="1083945" imgH="229235" progId="Equation.DSMT4">
                  <p:embed/>
                  <p:pic>
                    <p:nvPicPr>
                      <p:cNvPr id="0" name="图片 3118"/>
                      <p:cNvPicPr/>
                      <p:nvPr/>
                    </p:nvPicPr>
                    <p:blipFill>
                      <a:blip r:embed="rId2"/>
                      <a:stretch>
                        <a:fillRect/>
                      </a:stretch>
                    </p:blipFill>
                    <p:spPr>
                      <a:xfrm>
                        <a:off x="984885" y="4238625"/>
                        <a:ext cx="2030095" cy="361950"/>
                      </a:xfrm>
                      <a:prstGeom prst="rect">
                        <a:avLst/>
                      </a:prstGeom>
                      <a:solidFill>
                        <a:srgbClr val="CCFFCC"/>
                      </a:solidFill>
                      <a:ln w="38100">
                        <a:noFill/>
                        <a:miter/>
                      </a:ln>
                    </p:spPr>
                  </p:pic>
                </p:oleObj>
              </mc:Fallback>
            </mc:AlternateContent>
          </a:graphicData>
        </a:graphic>
      </p:graphicFrame>
      <p:graphicFrame>
        <p:nvGraphicFramePr>
          <p:cNvPr id="28675" name="对象 49160"/>
          <p:cNvGraphicFramePr/>
          <p:nvPr/>
        </p:nvGraphicFramePr>
        <p:xfrm>
          <a:off x="3786823" y="4238625"/>
          <a:ext cx="2141537" cy="392113"/>
        </p:xfrm>
        <a:graphic>
          <a:graphicData uri="http://schemas.openxmlformats.org/presentationml/2006/ole">
            <mc:AlternateContent xmlns:mc="http://schemas.openxmlformats.org/markup-compatibility/2006">
              <mc:Choice xmlns:v="urn:schemas-microsoft-com:vml" Requires="v">
                <p:oleObj spid="_x0000_s3134" name="" r:id="rId3" imgW="1083945" imgH="229235" progId="Equation.DSMT4">
                  <p:embed/>
                </p:oleObj>
              </mc:Choice>
              <mc:Fallback>
                <p:oleObj name="" r:id="rId3" imgW="1083945" imgH="229235" progId="Equation.DSMT4">
                  <p:embed/>
                  <p:pic>
                    <p:nvPicPr>
                      <p:cNvPr id="0" name="图片 3133"/>
                      <p:cNvPicPr/>
                      <p:nvPr/>
                    </p:nvPicPr>
                    <p:blipFill>
                      <a:blip r:embed="rId4"/>
                      <a:stretch>
                        <a:fillRect/>
                      </a:stretch>
                    </p:blipFill>
                    <p:spPr>
                      <a:xfrm>
                        <a:off x="3786823" y="4238625"/>
                        <a:ext cx="2141537" cy="392113"/>
                      </a:xfrm>
                      <a:prstGeom prst="rect">
                        <a:avLst/>
                      </a:prstGeom>
                      <a:solidFill>
                        <a:srgbClr val="CCFFCC"/>
                      </a:solidFill>
                      <a:ln w="38100">
                        <a:noFill/>
                        <a:miter/>
                      </a:ln>
                    </p:spPr>
                  </p:pic>
                </p:oleObj>
              </mc:Fallback>
            </mc:AlternateContent>
          </a:graphicData>
        </a:graphic>
      </p:graphicFrame>
      <p:graphicFrame>
        <p:nvGraphicFramePr>
          <p:cNvPr id="28676" name="对象 49163"/>
          <p:cNvGraphicFramePr/>
          <p:nvPr/>
        </p:nvGraphicFramePr>
        <p:xfrm>
          <a:off x="1901825" y="4732338"/>
          <a:ext cx="2103438" cy="379412"/>
        </p:xfrm>
        <a:graphic>
          <a:graphicData uri="http://schemas.openxmlformats.org/presentationml/2006/ole">
            <mc:AlternateContent xmlns:mc="http://schemas.openxmlformats.org/markup-compatibility/2006">
              <mc:Choice xmlns:v="urn:schemas-microsoft-com:vml" Requires="v">
                <p:oleObj spid="_x0000_s3139" name="" r:id="rId5" imgW="1007110" imgH="229235" progId="Equation.DSMT4">
                  <p:embed/>
                </p:oleObj>
              </mc:Choice>
              <mc:Fallback>
                <p:oleObj name="" r:id="rId5" imgW="1007110" imgH="229235" progId="Equation.DSMT4">
                  <p:embed/>
                  <p:pic>
                    <p:nvPicPr>
                      <p:cNvPr id="0" name="图片 3138"/>
                      <p:cNvPicPr/>
                      <p:nvPr/>
                    </p:nvPicPr>
                    <p:blipFill>
                      <a:blip r:embed="rId6"/>
                      <a:stretch>
                        <a:fillRect/>
                      </a:stretch>
                    </p:blipFill>
                    <p:spPr>
                      <a:xfrm>
                        <a:off x="1901825" y="4732338"/>
                        <a:ext cx="2103438" cy="379412"/>
                      </a:xfrm>
                      <a:prstGeom prst="rect">
                        <a:avLst/>
                      </a:prstGeom>
                      <a:solidFill>
                        <a:srgbClr val="CCFFCC"/>
                      </a:solidFill>
                      <a:ln w="38100">
                        <a:noFill/>
                        <a:miter/>
                      </a:ln>
                    </p:spPr>
                  </p:pic>
                </p:oleObj>
              </mc:Fallback>
            </mc:AlternateContent>
          </a:graphicData>
        </a:graphic>
      </p:graphicFrame>
      <p:graphicFrame>
        <p:nvGraphicFramePr>
          <p:cNvPr id="28677" name="对象 49166"/>
          <p:cNvGraphicFramePr/>
          <p:nvPr/>
        </p:nvGraphicFramePr>
        <p:xfrm>
          <a:off x="5103813" y="4746625"/>
          <a:ext cx="2066925" cy="366713"/>
        </p:xfrm>
        <a:graphic>
          <a:graphicData uri="http://schemas.openxmlformats.org/presentationml/2006/ole">
            <mc:AlternateContent xmlns:mc="http://schemas.openxmlformats.org/markup-compatibility/2006">
              <mc:Choice xmlns:v="urn:schemas-microsoft-com:vml" Requires="v">
                <p:oleObj spid="_x0000_s3135" name="" r:id="rId7" imgW="1122045" imgH="229235" progId="Equation.DSMT4">
                  <p:embed/>
                </p:oleObj>
              </mc:Choice>
              <mc:Fallback>
                <p:oleObj name="" r:id="rId7" imgW="1122045" imgH="229235" progId="Equation.DSMT4">
                  <p:embed/>
                  <p:pic>
                    <p:nvPicPr>
                      <p:cNvPr id="0" name="图片 3134"/>
                      <p:cNvPicPr/>
                      <p:nvPr/>
                    </p:nvPicPr>
                    <p:blipFill>
                      <a:blip r:embed="rId8"/>
                      <a:stretch>
                        <a:fillRect/>
                      </a:stretch>
                    </p:blipFill>
                    <p:spPr>
                      <a:xfrm>
                        <a:off x="5103813" y="4746625"/>
                        <a:ext cx="2066925" cy="366713"/>
                      </a:xfrm>
                      <a:prstGeom prst="rect">
                        <a:avLst/>
                      </a:prstGeom>
                      <a:solidFill>
                        <a:srgbClr val="CCFFCC"/>
                      </a:solidFill>
                      <a:ln w="38100">
                        <a:noFill/>
                        <a:miter/>
                      </a:ln>
                    </p:spPr>
                  </p:pic>
                </p:oleObj>
              </mc:Fallback>
            </mc:AlternateContent>
          </a:graphicData>
        </a:graphic>
      </p:graphicFrame>
      <p:graphicFrame>
        <p:nvGraphicFramePr>
          <p:cNvPr id="28678" name="对象 49169"/>
          <p:cNvGraphicFramePr/>
          <p:nvPr/>
        </p:nvGraphicFramePr>
        <p:xfrm>
          <a:off x="1233488" y="5573713"/>
          <a:ext cx="2098675" cy="409575"/>
        </p:xfrm>
        <a:graphic>
          <a:graphicData uri="http://schemas.openxmlformats.org/presentationml/2006/ole">
            <mc:AlternateContent xmlns:mc="http://schemas.openxmlformats.org/markup-compatibility/2006">
              <mc:Choice xmlns:v="urn:schemas-microsoft-com:vml" Requires="v">
                <p:oleObj spid="_x0000_s3131" name="" r:id="rId9" imgW="1122045" imgH="229235" progId="Equation.DSMT4">
                  <p:embed/>
                </p:oleObj>
              </mc:Choice>
              <mc:Fallback>
                <p:oleObj name="" r:id="rId9" imgW="1122045" imgH="229235" progId="Equation.DSMT4">
                  <p:embed/>
                  <p:pic>
                    <p:nvPicPr>
                      <p:cNvPr id="0" name="图片 3130"/>
                      <p:cNvPicPr/>
                      <p:nvPr/>
                    </p:nvPicPr>
                    <p:blipFill>
                      <a:blip r:embed="rId10"/>
                      <a:stretch>
                        <a:fillRect/>
                      </a:stretch>
                    </p:blipFill>
                    <p:spPr>
                      <a:xfrm>
                        <a:off x="1233488" y="5573713"/>
                        <a:ext cx="2098675" cy="409575"/>
                      </a:xfrm>
                      <a:prstGeom prst="rect">
                        <a:avLst/>
                      </a:prstGeom>
                      <a:solidFill>
                        <a:srgbClr val="CCFFCC"/>
                      </a:solidFill>
                      <a:ln w="38100">
                        <a:noFill/>
                        <a:miter/>
                      </a:ln>
                    </p:spPr>
                  </p:pic>
                </p:oleObj>
              </mc:Fallback>
            </mc:AlternateContent>
          </a:graphicData>
        </a:graphic>
      </p:graphicFrame>
      <p:graphicFrame>
        <p:nvGraphicFramePr>
          <p:cNvPr id="28679" name="对象 49172"/>
          <p:cNvGraphicFramePr/>
          <p:nvPr/>
        </p:nvGraphicFramePr>
        <p:xfrm>
          <a:off x="4560570" y="5573713"/>
          <a:ext cx="1509713" cy="417512"/>
        </p:xfrm>
        <a:graphic>
          <a:graphicData uri="http://schemas.openxmlformats.org/presentationml/2006/ole">
            <mc:AlternateContent xmlns:mc="http://schemas.openxmlformats.org/markup-compatibility/2006">
              <mc:Choice xmlns:v="urn:schemas-microsoft-com:vml" Requires="v">
                <p:oleObj spid="_x0000_s3136" name="" r:id="rId11" imgW="904875" imgH="229235" progId="Equation.DSMT4">
                  <p:embed/>
                </p:oleObj>
              </mc:Choice>
              <mc:Fallback>
                <p:oleObj name="" r:id="rId11" imgW="904875" imgH="229235" progId="Equation.DSMT4">
                  <p:embed/>
                  <p:pic>
                    <p:nvPicPr>
                      <p:cNvPr id="0" name="图片 3135"/>
                      <p:cNvPicPr/>
                      <p:nvPr/>
                    </p:nvPicPr>
                    <p:blipFill>
                      <a:blip r:embed="rId12"/>
                      <a:stretch>
                        <a:fillRect/>
                      </a:stretch>
                    </p:blipFill>
                    <p:spPr>
                      <a:xfrm>
                        <a:off x="4560570" y="5573713"/>
                        <a:ext cx="1509713" cy="417512"/>
                      </a:xfrm>
                      <a:prstGeom prst="rect">
                        <a:avLst/>
                      </a:prstGeom>
                      <a:solidFill>
                        <a:srgbClr val="CCFFCC"/>
                      </a:solidFill>
                      <a:ln w="38100">
                        <a:noFill/>
                        <a:miter/>
                      </a:ln>
                    </p:spPr>
                  </p:pic>
                </p:oleObj>
              </mc:Fallback>
            </mc:AlternateContent>
          </a:graphicData>
        </a:graphic>
      </p:graphicFrame>
      <p:graphicFrame>
        <p:nvGraphicFramePr>
          <p:cNvPr id="28680" name="对象 48136"/>
          <p:cNvGraphicFramePr/>
          <p:nvPr/>
        </p:nvGraphicFramePr>
        <p:xfrm>
          <a:off x="668655" y="1986280"/>
          <a:ext cx="7583170" cy="1787525"/>
        </p:xfrm>
        <a:graphic>
          <a:graphicData uri="http://schemas.openxmlformats.org/presentationml/2006/ole">
            <mc:AlternateContent xmlns:mc="http://schemas.openxmlformats.org/markup-compatibility/2006">
              <mc:Choice xmlns:v="urn:schemas-microsoft-com:vml" Requires="v">
                <p:oleObj spid="_x0000_s3130" name="" r:id="rId13" imgW="4305300" imgH="1143000" progId="Equation.DSMT4">
                  <p:embed/>
                </p:oleObj>
              </mc:Choice>
              <mc:Fallback>
                <p:oleObj name="" r:id="rId13" imgW="4305300" imgH="1143000" progId="Equation.DSMT4">
                  <p:embed/>
                  <p:pic>
                    <p:nvPicPr>
                      <p:cNvPr id="0" name="图片 3129"/>
                      <p:cNvPicPr/>
                      <p:nvPr/>
                    </p:nvPicPr>
                    <p:blipFill>
                      <a:blip r:embed="rId14"/>
                      <a:stretch>
                        <a:fillRect/>
                      </a:stretch>
                    </p:blipFill>
                    <p:spPr>
                      <a:xfrm>
                        <a:off x="668655" y="1986280"/>
                        <a:ext cx="7583170" cy="1787525"/>
                      </a:xfrm>
                      <a:prstGeom prst="rect">
                        <a:avLst/>
                      </a:prstGeom>
                      <a:solidFill>
                        <a:srgbClr val="CCFFCC"/>
                      </a:solidFill>
                      <a:ln w="38100">
                        <a:noFill/>
                        <a:miter/>
                      </a:ln>
                    </p:spPr>
                  </p:pic>
                </p:oleObj>
              </mc:Fallback>
            </mc:AlternateContent>
          </a:graphicData>
        </a:graphic>
      </p:graphicFrame>
    </p:spTree>
  </p:cSld>
  <p:clrMapOvr>
    <a:masterClrMapping/>
  </p:clrMapOvr>
  <p:transition advClick="0">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03" name="Rectangle 2"/>
          <p:cNvSpPr>
            <a:spLocks noGrp="1"/>
          </p:cNvSpPr>
          <p:nvPr>
            <p:ph type="title"/>
          </p:nvPr>
        </p:nvSpPr>
        <p:spPr>
          <a:xfrm>
            <a:off x="1404938" y="611188"/>
            <a:ext cx="3095625"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相干接收</a:t>
            </a:r>
            <a:endParaRPr lang="zh-CN" altLang="en-US" sz="2800" i="1" dirty="0">
              <a:latin typeface="微软雅黑" panose="020B0503020204020204" pitchFamily="34" charset="-122"/>
              <a:ea typeface="微软雅黑" panose="020B0503020204020204" pitchFamily="34" charset="-122"/>
            </a:endParaRPr>
          </a:p>
        </p:txBody>
      </p:sp>
      <p:sp>
        <p:nvSpPr>
          <p:cNvPr id="29704" name="Rectangle 4"/>
          <p:cNvSpPr/>
          <p:nvPr/>
        </p:nvSpPr>
        <p:spPr>
          <a:xfrm>
            <a:off x="347345" y="1406525"/>
            <a:ext cx="8245475" cy="3954145"/>
          </a:xfrm>
          <a:prstGeom prst="rect">
            <a:avLst/>
          </a:prstGeom>
          <a:noFill/>
          <a:ln w="9525">
            <a:noFill/>
          </a:ln>
        </p:spPr>
        <p:txBody>
          <a:bodyPr wrap="square">
            <a:spAutoFit/>
          </a:bodyPr>
          <a:p>
            <a:pPr>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由于是相干解调，所以初相位是确定的，接收端是必须同相</a:t>
            </a:r>
            <a:endParaRPr lang="en-US" altLang="zh-CN"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即：</a:t>
            </a:r>
            <a:endParaRPr lang="zh-CN" altLang="en-US"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于是，式：</a:t>
            </a:r>
            <a:endParaRPr lang="zh-CN" altLang="en-US"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化简为：</a:t>
            </a:r>
            <a:endParaRPr lang="zh-CN" altLang="en-US"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endParaRPr lang="zh-CN" altLang="en-US" sz="1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因此，要求满足：                                                                </a:t>
            </a:r>
            <a:r>
              <a:rPr lang="en-US" altLang="zh-CN" sz="2000" dirty="0">
                <a:latin typeface="微软雅黑" panose="020B0503020204020204" pitchFamily="34" charset="-122"/>
                <a:ea typeface="微软雅黑" panose="020B0503020204020204" pitchFamily="34" charset="-122"/>
                <a:sym typeface="+mn-ea"/>
              </a:rPr>
              <a:t>(7.2-36)</a:t>
            </a:r>
            <a:endParaRPr lang="zh-CN" altLang="en-US"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即：</a:t>
            </a:r>
            <a:r>
              <a:rPr lang="zh-CN" altLang="en-US" sz="2000" b="1" dirty="0">
                <a:solidFill>
                  <a:srgbClr val="FF0000"/>
                </a:solidFill>
                <a:latin typeface="微软雅黑" panose="020B0503020204020204" pitchFamily="34" charset="-122"/>
                <a:ea typeface="微软雅黑" panose="020B0503020204020204" pitchFamily="34" charset="-122"/>
              </a:rPr>
              <a:t>当取</a:t>
            </a:r>
            <a:r>
              <a:rPr lang="en-US" altLang="zh-CN" sz="2000" b="1" dirty="0">
                <a:solidFill>
                  <a:srgbClr val="FF0000"/>
                </a:solidFill>
                <a:latin typeface="微软雅黑" panose="020B0503020204020204" pitchFamily="34" charset="-122"/>
                <a:ea typeface="微软雅黑" panose="020B0503020204020204" pitchFamily="34" charset="-122"/>
              </a:rPr>
              <a:t>n=1</a:t>
            </a:r>
            <a:r>
              <a:rPr lang="zh-CN" altLang="en-US" sz="2000" b="1" dirty="0">
                <a:solidFill>
                  <a:srgbClr val="FF0000"/>
                </a:solidFill>
                <a:latin typeface="微软雅黑" panose="020B0503020204020204" pitchFamily="34" charset="-122"/>
                <a:ea typeface="微软雅黑" panose="020B0503020204020204" pitchFamily="34" charset="-122"/>
              </a:rPr>
              <a:t>时为最小频率间隔，它等于</a:t>
            </a:r>
            <a:r>
              <a:rPr lang="en-US" altLang="zh-CN" sz="2000" b="1" dirty="0">
                <a:solidFill>
                  <a:srgbClr val="FF0000"/>
                </a:solidFill>
                <a:latin typeface="微软雅黑" panose="020B0503020204020204" pitchFamily="34" charset="-122"/>
                <a:ea typeface="微软雅黑" panose="020B0503020204020204" pitchFamily="34" charset="-122"/>
              </a:rPr>
              <a:t>1/(2T)</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9698" name="对象 50184"/>
          <p:cNvGraphicFramePr/>
          <p:nvPr/>
        </p:nvGraphicFramePr>
        <p:xfrm>
          <a:off x="605473" y="3058478"/>
          <a:ext cx="7907337" cy="454025"/>
        </p:xfrm>
        <a:graphic>
          <a:graphicData uri="http://schemas.openxmlformats.org/presentationml/2006/ole">
            <mc:AlternateContent xmlns:mc="http://schemas.openxmlformats.org/markup-compatibility/2006">
              <mc:Choice xmlns:v="urn:schemas-microsoft-com:vml" Requires="v">
                <p:oleObj spid="_x0000_s3132" name="" r:id="rId1" imgW="3683000" imgH="228600" progId="Equation.DSMT4">
                  <p:embed/>
                </p:oleObj>
              </mc:Choice>
              <mc:Fallback>
                <p:oleObj name="" r:id="rId1" imgW="3683000" imgH="228600" progId="Equation.DSMT4">
                  <p:embed/>
                  <p:pic>
                    <p:nvPicPr>
                      <p:cNvPr id="0" name="图片 3131"/>
                      <p:cNvPicPr/>
                      <p:nvPr/>
                    </p:nvPicPr>
                    <p:blipFill>
                      <a:blip r:embed="rId2"/>
                      <a:stretch>
                        <a:fillRect/>
                      </a:stretch>
                    </p:blipFill>
                    <p:spPr>
                      <a:xfrm>
                        <a:off x="605473" y="3058478"/>
                        <a:ext cx="7907337" cy="454025"/>
                      </a:xfrm>
                      <a:prstGeom prst="rect">
                        <a:avLst/>
                      </a:prstGeom>
                      <a:noFill/>
                      <a:ln w="38100">
                        <a:noFill/>
                        <a:miter/>
                      </a:ln>
                    </p:spPr>
                  </p:pic>
                </p:oleObj>
              </mc:Fallback>
            </mc:AlternateContent>
          </a:graphicData>
        </a:graphic>
      </p:graphicFrame>
      <p:graphicFrame>
        <p:nvGraphicFramePr>
          <p:cNvPr id="29699" name="对象 50187"/>
          <p:cNvGraphicFramePr/>
          <p:nvPr/>
        </p:nvGraphicFramePr>
        <p:xfrm>
          <a:off x="2149475" y="3536950"/>
          <a:ext cx="2497138" cy="477838"/>
        </p:xfrm>
        <a:graphic>
          <a:graphicData uri="http://schemas.openxmlformats.org/presentationml/2006/ole">
            <mc:AlternateContent xmlns:mc="http://schemas.openxmlformats.org/markup-compatibility/2006">
              <mc:Choice xmlns:v="urn:schemas-microsoft-com:vml" Requires="v">
                <p:oleObj spid="_x0000_s3127" name="" r:id="rId3" imgW="1083945" imgH="229235" progId="Equation.DSMT4">
                  <p:embed/>
                </p:oleObj>
              </mc:Choice>
              <mc:Fallback>
                <p:oleObj name="" r:id="rId3" imgW="1083945" imgH="229235" progId="Equation.DSMT4">
                  <p:embed/>
                  <p:pic>
                    <p:nvPicPr>
                      <p:cNvPr id="0" name="图片 3126"/>
                      <p:cNvPicPr/>
                      <p:nvPr/>
                    </p:nvPicPr>
                    <p:blipFill>
                      <a:blip r:embed="rId4"/>
                      <a:stretch>
                        <a:fillRect/>
                      </a:stretch>
                    </p:blipFill>
                    <p:spPr>
                      <a:xfrm>
                        <a:off x="2149475" y="3536950"/>
                        <a:ext cx="2497138" cy="477838"/>
                      </a:xfrm>
                      <a:prstGeom prst="rect">
                        <a:avLst/>
                      </a:prstGeom>
                      <a:noFill/>
                      <a:ln w="38100">
                        <a:noFill/>
                        <a:miter/>
                      </a:ln>
                    </p:spPr>
                  </p:pic>
                </p:oleObj>
              </mc:Fallback>
            </mc:AlternateContent>
          </a:graphicData>
        </a:graphic>
      </p:graphicFrame>
      <p:graphicFrame>
        <p:nvGraphicFramePr>
          <p:cNvPr id="29700" name="对象 50188"/>
          <p:cNvGraphicFramePr/>
          <p:nvPr/>
        </p:nvGraphicFramePr>
        <p:xfrm>
          <a:off x="4886960" y="4259580"/>
          <a:ext cx="1833245" cy="603250"/>
        </p:xfrm>
        <a:graphic>
          <a:graphicData uri="http://schemas.openxmlformats.org/presentationml/2006/ole">
            <mc:AlternateContent xmlns:mc="http://schemas.openxmlformats.org/markup-compatibility/2006">
              <mc:Choice xmlns:v="urn:schemas-microsoft-com:vml" Requires="v">
                <p:oleObj spid="_x0000_s3138" name="" r:id="rId5" imgW="789940" imgH="394970" progId="Equation.DSMT4">
                  <p:embed/>
                </p:oleObj>
              </mc:Choice>
              <mc:Fallback>
                <p:oleObj name="" r:id="rId5" imgW="789940" imgH="394970" progId="Equation.DSMT4">
                  <p:embed/>
                  <p:pic>
                    <p:nvPicPr>
                      <p:cNvPr id="0" name="图片 3137"/>
                      <p:cNvPicPr/>
                      <p:nvPr/>
                    </p:nvPicPr>
                    <p:blipFill>
                      <a:blip r:embed="rId6"/>
                      <a:stretch>
                        <a:fillRect/>
                      </a:stretch>
                    </p:blipFill>
                    <p:spPr>
                      <a:xfrm>
                        <a:off x="4886960" y="4259580"/>
                        <a:ext cx="1833245" cy="603250"/>
                      </a:xfrm>
                      <a:prstGeom prst="rect">
                        <a:avLst/>
                      </a:prstGeom>
                      <a:noFill/>
                      <a:ln w="38100">
                        <a:noFill/>
                        <a:miter/>
                      </a:ln>
                    </p:spPr>
                  </p:pic>
                </p:oleObj>
              </mc:Fallback>
            </mc:AlternateContent>
          </a:graphicData>
        </a:graphic>
      </p:graphicFrame>
      <p:graphicFrame>
        <p:nvGraphicFramePr>
          <p:cNvPr id="29701" name="对象 50189"/>
          <p:cNvGraphicFramePr/>
          <p:nvPr/>
        </p:nvGraphicFramePr>
        <p:xfrm>
          <a:off x="2683510" y="4344670"/>
          <a:ext cx="1817370" cy="433070"/>
        </p:xfrm>
        <a:graphic>
          <a:graphicData uri="http://schemas.openxmlformats.org/presentationml/2006/ole">
            <mc:AlternateContent xmlns:mc="http://schemas.openxmlformats.org/markup-compatibility/2006">
              <mc:Choice xmlns:v="urn:schemas-microsoft-com:vml" Requires="v">
                <p:oleObj spid="_x0000_s3133" name="" r:id="rId7" imgW="1005205" imgH="229235" progId="Equation.DSMT4">
                  <p:embed/>
                </p:oleObj>
              </mc:Choice>
              <mc:Fallback>
                <p:oleObj name="" r:id="rId7" imgW="1005205" imgH="229235" progId="Equation.DSMT4">
                  <p:embed/>
                  <p:pic>
                    <p:nvPicPr>
                      <p:cNvPr id="0" name="图片 3132"/>
                      <p:cNvPicPr/>
                      <p:nvPr/>
                    </p:nvPicPr>
                    <p:blipFill>
                      <a:blip r:embed="rId8"/>
                      <a:stretch>
                        <a:fillRect/>
                      </a:stretch>
                    </p:blipFill>
                    <p:spPr>
                      <a:xfrm>
                        <a:off x="2683510" y="4344670"/>
                        <a:ext cx="1817370" cy="433070"/>
                      </a:xfrm>
                      <a:prstGeom prst="rect">
                        <a:avLst/>
                      </a:prstGeom>
                      <a:noFill/>
                      <a:ln w="38100">
                        <a:noFill/>
                        <a:miter/>
                      </a:ln>
                    </p:spPr>
                  </p:pic>
                </p:oleObj>
              </mc:Fallback>
            </mc:AlternateContent>
          </a:graphicData>
        </a:graphic>
      </p:graphicFrame>
      <p:graphicFrame>
        <p:nvGraphicFramePr>
          <p:cNvPr id="29702" name="对象 50181"/>
          <p:cNvGraphicFramePr/>
          <p:nvPr/>
        </p:nvGraphicFramePr>
        <p:xfrm>
          <a:off x="1266825" y="1898650"/>
          <a:ext cx="6889750" cy="406400"/>
        </p:xfrm>
        <a:graphic>
          <a:graphicData uri="http://schemas.openxmlformats.org/presentationml/2006/ole">
            <mc:AlternateContent xmlns:mc="http://schemas.openxmlformats.org/markup-compatibility/2006">
              <mc:Choice xmlns:v="urn:schemas-microsoft-com:vml" Requires="v">
                <p:oleObj spid="_x0000_s3137" name="" r:id="rId9" imgW="3149600" imgH="228600" progId="Equation.DSMT4">
                  <p:embed/>
                </p:oleObj>
              </mc:Choice>
              <mc:Fallback>
                <p:oleObj name="" r:id="rId9" imgW="3149600" imgH="228600" progId="Equation.DSMT4">
                  <p:embed/>
                  <p:pic>
                    <p:nvPicPr>
                      <p:cNvPr id="0" name="图片 3136"/>
                      <p:cNvPicPr/>
                      <p:nvPr/>
                    </p:nvPicPr>
                    <p:blipFill>
                      <a:blip r:embed="rId10"/>
                      <a:stretch>
                        <a:fillRect/>
                      </a:stretch>
                    </p:blipFill>
                    <p:spPr>
                      <a:xfrm>
                        <a:off x="1266825" y="1898650"/>
                        <a:ext cx="6889750" cy="406400"/>
                      </a:xfrm>
                      <a:prstGeom prst="rect">
                        <a:avLst/>
                      </a:prstGeom>
                      <a:noFill/>
                      <a:ln w="38100">
                        <a:noFill/>
                        <a:miter/>
                      </a:ln>
                    </p:spPr>
                  </p:pic>
                </p:oleObj>
              </mc:Fallback>
            </mc:AlternateContent>
          </a:graphicData>
        </a:graphic>
      </p:graphicFrame>
      <p:sp>
        <p:nvSpPr>
          <p:cNvPr id="30726" name="圆角矩形标注 11"/>
          <p:cNvSpPr/>
          <p:nvPr/>
        </p:nvSpPr>
        <p:spPr>
          <a:xfrm>
            <a:off x="2683510" y="5579110"/>
            <a:ext cx="3293745" cy="754380"/>
          </a:xfrm>
          <a:prstGeom prst="wedgeRoundRectCallout">
            <a:avLst>
              <a:gd name="adj1" fmla="val -59273"/>
              <a:gd name="adj2" fmla="val -49831"/>
              <a:gd name="adj3" fmla="val 16667"/>
            </a:avLst>
          </a:prstGeom>
          <a:solidFill>
            <a:schemeClr val="accent1"/>
          </a:solidFill>
          <a:ln w="9525" cap="flat" cmpd="sng">
            <a:solidFill>
              <a:schemeClr val="tx1"/>
            </a:solidFill>
            <a:prstDash val="solid"/>
            <a:miter/>
            <a:headEnd type="none" w="med" len="med"/>
            <a:tailEnd type="none" w="med" len="med"/>
          </a:ln>
        </p:spPr>
        <p:txBody>
          <a:bodyPr/>
          <a:p>
            <a:pPr algn="l">
              <a:buFont typeface="Arial" panose="020B0604020202020204" pitchFamily="34" charset="0"/>
              <a:buNone/>
            </a:pPr>
            <a:r>
              <a:rPr lang="zh-CN" altLang="en-US" sz="2000" dirty="0">
                <a:solidFill>
                  <a:schemeClr val="tx2"/>
                </a:solidFill>
                <a:latin typeface="微软雅黑" panose="020B0503020204020204" pitchFamily="34" charset="-122"/>
                <a:ea typeface="微软雅黑" panose="020B0503020204020204" pitchFamily="34" charset="-122"/>
              </a:rPr>
              <a:t>结论：不同的解调方式最小频率间隔是不同的</a:t>
            </a:r>
            <a:endParaRPr lang="zh-CN" altLang="en-US" sz="20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p:cNvSpPr>
          <p:nvPr>
            <p:ph type="title"/>
          </p:nvPr>
        </p:nvSpPr>
        <p:spPr>
          <a:xfrm>
            <a:off x="1404938" y="611188"/>
            <a:ext cx="6024562" cy="576262"/>
          </a:xfrm>
        </p:spPr>
        <p:txBody>
          <a:bodyPr vert="horz" wrap="square" lIns="91440" tIns="45720" rIns="91440" bIns="45720" anchor="b"/>
          <a:p>
            <a:pPr marL="812800" indent="-812800" eaLnBrk="1" hangingPunct="1"/>
            <a:r>
              <a:rPr lang="zh-CN" altLang="en-US" sz="2800" dirty="0">
                <a:latin typeface="微软雅黑" panose="020B0503020204020204" pitchFamily="34" charset="-122"/>
                <a:ea typeface="微软雅黑" panose="020B0503020204020204" pitchFamily="34" charset="-122"/>
              </a:rPr>
              <a:t>二 数字带通传输系统的基本结构</a:t>
            </a:r>
            <a:endParaRPr lang="zh-CN" altLang="en-US" sz="2800" dirty="0">
              <a:latin typeface="微软雅黑" panose="020B0503020204020204" pitchFamily="34" charset="-122"/>
              <a:ea typeface="微软雅黑" panose="020B0503020204020204" pitchFamily="34" charset="-122"/>
            </a:endParaRPr>
          </a:p>
        </p:txBody>
      </p:sp>
      <p:sp>
        <p:nvSpPr>
          <p:cNvPr id="99331" name="Rectangle 3"/>
          <p:cNvSpPr>
            <a:spLocks noGrp="1"/>
          </p:cNvSpPr>
          <p:nvPr>
            <p:ph type="body"/>
          </p:nvPr>
        </p:nvSpPr>
        <p:spPr>
          <a:xfrm>
            <a:off x="473075" y="1403350"/>
            <a:ext cx="8074025" cy="2411730"/>
          </a:xfrm>
        </p:spPr>
        <p:txBody>
          <a:bodyPr vert="horz" wrap="square" lIns="91440" tIns="45720" rIns="91440" bIns="45720" anchor="t"/>
          <a:p>
            <a:pPr marL="0" indent="0" eaLnBrk="1" hangingPunct="1">
              <a:lnSpc>
                <a:spcPct val="150000"/>
              </a:lnSpc>
              <a:buNone/>
            </a:pPr>
            <a:r>
              <a:rPr lang="zh-CN" altLang="en-US" sz="2000" dirty="0">
                <a:latin typeface="微软雅黑" panose="020B0503020204020204" pitchFamily="34" charset="-122"/>
                <a:ea typeface="微软雅黑" panose="020B0503020204020204" pitchFamily="34" charset="-122"/>
              </a:rPr>
              <a:t>数字调制系统的基本结构如图</a:t>
            </a:r>
            <a:r>
              <a:rPr lang="en-US" altLang="zh-CN" sz="2000" dirty="0">
                <a:latin typeface="微软雅黑" panose="020B0503020204020204" pitchFamily="34" charset="-122"/>
                <a:ea typeface="微软雅黑" panose="020B0503020204020204" pitchFamily="34" charset="-122"/>
              </a:rPr>
              <a:t>7.1-1</a:t>
            </a:r>
            <a:r>
              <a:rPr lang="zh-CN" altLang="en-US" sz="2000" dirty="0">
                <a:latin typeface="微软雅黑" panose="020B0503020204020204" pitchFamily="34" charset="-122"/>
                <a:ea typeface="微软雅黑" panose="020B0503020204020204" pitchFamily="34" charset="-122"/>
              </a:rPr>
              <a:t>所示，数字带通传输系统的基本问题就是数字调制与解调，用数字基带信号去控制载波的一个或几个参数，即数字</a:t>
            </a:r>
            <a:r>
              <a:rPr lang="zh-CN" altLang="en-US" sz="2000" b="1" dirty="0">
                <a:solidFill>
                  <a:srgbClr val="0000FF"/>
                </a:solidFill>
                <a:latin typeface="微软雅黑" panose="020B0503020204020204" pitchFamily="34" charset="-122"/>
                <a:ea typeface="微软雅黑" panose="020B0503020204020204" pitchFamily="34" charset="-122"/>
              </a:rPr>
              <a:t>调制</a:t>
            </a:r>
            <a:r>
              <a:rPr lang="zh-CN" altLang="en-US" sz="2000" dirty="0">
                <a:latin typeface="微软雅黑" panose="020B0503020204020204" pitchFamily="34" charset="-122"/>
                <a:ea typeface="微软雅黑" panose="020B0503020204020204" pitchFamily="34" charset="-122"/>
              </a:rPr>
              <a:t>，从已调波中提取并恢复数字基带信号即数字</a:t>
            </a:r>
            <a:r>
              <a:rPr lang="zh-CN" altLang="en-US" sz="2000" b="1" dirty="0">
                <a:solidFill>
                  <a:srgbClr val="0000FF"/>
                </a:solidFill>
                <a:latin typeface="微软雅黑" panose="020B0503020204020204" pitchFamily="34" charset="-122"/>
                <a:ea typeface="微软雅黑" panose="020B0503020204020204" pitchFamily="34" charset="-122"/>
              </a:rPr>
              <a:t>解调</a:t>
            </a:r>
            <a:r>
              <a:rPr lang="zh-CN" altLang="en-US" sz="2000" dirty="0">
                <a:latin typeface="微软雅黑" panose="020B0503020204020204" pitchFamily="34" charset="-122"/>
                <a:ea typeface="微软雅黑" panose="020B0503020204020204" pitchFamily="34" charset="-122"/>
              </a:rPr>
              <a:t>，已调信号是</a:t>
            </a:r>
            <a:r>
              <a:rPr lang="zh-CN" altLang="en-US" sz="2000" b="1" dirty="0">
                <a:solidFill>
                  <a:srgbClr val="FF0000"/>
                </a:solidFill>
                <a:latin typeface="微软雅黑" panose="020B0503020204020204" pitchFamily="34" charset="-122"/>
                <a:ea typeface="微软雅黑" panose="020B0503020204020204" pitchFamily="34" charset="-122"/>
              </a:rPr>
              <a:t>高频的窄带信号</a:t>
            </a:r>
            <a:r>
              <a:rPr lang="zh-CN" altLang="en-US" sz="2000" dirty="0">
                <a:latin typeface="微软雅黑" panose="020B0503020204020204" pitchFamily="34" charset="-122"/>
                <a:ea typeface="微软雅黑" panose="020B0503020204020204" pitchFamily="34" charset="-122"/>
              </a:rPr>
              <a:t>，即已调信号的带宽远远小于载波的频率。数字频带传输系统的其余均与数字基带传输系统相同</a:t>
            </a:r>
            <a:endParaRPr lang="zh-CN" altLang="en-US" sz="2000" dirty="0">
              <a:latin typeface="微软雅黑" panose="020B0503020204020204" pitchFamily="34" charset="-122"/>
              <a:ea typeface="微软雅黑" panose="020B0503020204020204" pitchFamily="34" charset="-122"/>
            </a:endParaRPr>
          </a:p>
        </p:txBody>
      </p:sp>
      <p:grpSp>
        <p:nvGrpSpPr>
          <p:cNvPr id="99332" name="Group 18"/>
          <p:cNvGrpSpPr/>
          <p:nvPr/>
        </p:nvGrpSpPr>
        <p:grpSpPr>
          <a:xfrm>
            <a:off x="895350" y="4225925"/>
            <a:ext cx="7127240" cy="1797050"/>
            <a:chOff x="0" y="0"/>
            <a:chExt cx="4853" cy="1134"/>
          </a:xfrm>
        </p:grpSpPr>
        <p:sp>
          <p:nvSpPr>
            <p:cNvPr id="99334" name="Rectangle 4"/>
            <p:cNvSpPr/>
            <p:nvPr/>
          </p:nvSpPr>
          <p:spPr>
            <a:xfrm>
              <a:off x="0" y="0"/>
              <a:ext cx="4853" cy="1134"/>
            </a:xfrm>
            <a:prstGeom prst="rect">
              <a:avLst/>
            </a:prstGeom>
            <a:solidFill>
              <a:srgbClr val="CCFFFF"/>
            </a:solidFill>
            <a:ln w="9525" cap="flat" cmpd="sng">
              <a:solidFill>
                <a:schemeClr val="tx1"/>
              </a:solidFill>
              <a:prstDash val="solid"/>
              <a:miter/>
              <a:headEnd type="none" w="med" len="med"/>
              <a:tailEnd type="none" w="med" len="med"/>
            </a:ln>
          </p:spPr>
          <p:txBody>
            <a:bodyPr wrap="none" lIns="90170" tIns="46990" rIns="90170" bIns="46990" anchor="ctr"/>
            <a:p>
              <a:pPr algn="ctr">
                <a:buFont typeface="Arial" panose="020B0604020202020204" pitchFamily="34" charset="0"/>
                <a:buNone/>
              </a:pPr>
              <a:endParaRPr lang="en-US" altLang="zh-CN" sz="2000" dirty="0">
                <a:solidFill>
                  <a:srgbClr val="AE048E"/>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en-US" altLang="zh-CN" sz="2000" dirty="0">
                  <a:solidFill>
                    <a:srgbClr val="AE048E"/>
                  </a:solidFill>
                  <a:latin typeface="微软雅黑" panose="020B0503020204020204" pitchFamily="34" charset="-122"/>
                  <a:ea typeface="微软雅黑" panose="020B0503020204020204" pitchFamily="34" charset="-122"/>
                </a:rPr>
                <a:t>s(t)                                                                                s(t)  </a:t>
              </a:r>
              <a:endParaRPr lang="en-US" altLang="zh-CN" sz="2000" dirty="0">
                <a:solidFill>
                  <a:srgbClr val="AE048E"/>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endParaRPr lang="en-US" altLang="zh-CN" sz="2000" dirty="0">
                <a:solidFill>
                  <a:srgbClr val="AE048E"/>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endParaRPr lang="en-US" altLang="zh-CN" sz="2000" dirty="0">
                <a:solidFill>
                  <a:srgbClr val="AE048E"/>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endParaRPr lang="en-US" altLang="zh-CN" sz="2000" dirty="0">
                <a:solidFill>
                  <a:srgbClr val="AE048E"/>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r>
                <a:rPr lang="en-US" altLang="zh-CN" sz="2000" dirty="0">
                  <a:solidFill>
                    <a:srgbClr val="AE048E"/>
                  </a:solidFill>
                  <a:latin typeface="微软雅黑" panose="020B0503020204020204" pitchFamily="34" charset="-122"/>
                  <a:ea typeface="微软雅黑" panose="020B0503020204020204" pitchFamily="34" charset="-122"/>
                </a:rPr>
                <a:t>n(t)</a:t>
              </a:r>
              <a:endParaRPr lang="en-US" altLang="zh-CN" sz="2000" dirty="0">
                <a:solidFill>
                  <a:srgbClr val="AE048E"/>
                </a:solidFill>
                <a:latin typeface="微软雅黑" panose="020B0503020204020204" pitchFamily="34" charset="-122"/>
                <a:ea typeface="微软雅黑" panose="020B0503020204020204" pitchFamily="34" charset="-122"/>
              </a:endParaRPr>
            </a:p>
          </p:txBody>
        </p:sp>
        <p:grpSp>
          <p:nvGrpSpPr>
            <p:cNvPr id="99335" name="Group 17"/>
            <p:cNvGrpSpPr/>
            <p:nvPr/>
          </p:nvGrpSpPr>
          <p:grpSpPr>
            <a:xfrm>
              <a:off x="90" y="136"/>
              <a:ext cx="4537" cy="725"/>
              <a:chOff x="0" y="0"/>
              <a:chExt cx="4537" cy="725"/>
            </a:xfrm>
          </p:grpSpPr>
          <p:sp>
            <p:nvSpPr>
              <p:cNvPr id="99336" name="Rectangle 5"/>
              <p:cNvSpPr/>
              <p:nvPr/>
            </p:nvSpPr>
            <p:spPr>
              <a:xfrm>
                <a:off x="454" y="0"/>
                <a:ext cx="363" cy="567"/>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调</a:t>
                </a:r>
                <a:endParaRPr lang="zh-CN" altLang="en-US" sz="2000" b="1" dirty="0">
                  <a:latin typeface="Comic Sans MS" panose="030F0702030302020204" pitchFamily="66" charset="0"/>
                  <a:ea typeface="微软雅黑" panose="020B0503020204020204" pitchFamily="34" charset="-122"/>
                </a:endParaRPr>
              </a:p>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制</a:t>
                </a:r>
                <a:endParaRPr lang="zh-CN" altLang="en-US" sz="2000" b="1" dirty="0">
                  <a:latin typeface="Comic Sans MS" panose="030F0702030302020204" pitchFamily="66" charset="0"/>
                  <a:ea typeface="微软雅黑" panose="020B0503020204020204" pitchFamily="34" charset="-122"/>
                </a:endParaRPr>
              </a:p>
            </p:txBody>
          </p:sp>
          <p:sp>
            <p:nvSpPr>
              <p:cNvPr id="99337" name="Rectangle 6"/>
              <p:cNvSpPr/>
              <p:nvPr/>
            </p:nvSpPr>
            <p:spPr>
              <a:xfrm>
                <a:off x="1089" y="45"/>
                <a:ext cx="635" cy="499"/>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发送</a:t>
                </a:r>
                <a:endParaRPr lang="zh-CN" altLang="en-US" sz="2000" b="1" dirty="0">
                  <a:latin typeface="Comic Sans MS" panose="030F0702030302020204" pitchFamily="66" charset="0"/>
                  <a:ea typeface="微软雅黑" panose="020B0503020204020204" pitchFamily="34" charset="-122"/>
                </a:endParaRPr>
              </a:p>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滤波器</a:t>
                </a:r>
                <a:endParaRPr lang="zh-CN" altLang="en-US" sz="2000" b="1" dirty="0">
                  <a:latin typeface="Comic Sans MS" panose="030F0702030302020204" pitchFamily="66" charset="0"/>
                  <a:ea typeface="微软雅黑" panose="020B0503020204020204" pitchFamily="34" charset="-122"/>
                </a:endParaRPr>
              </a:p>
            </p:txBody>
          </p:sp>
          <p:sp>
            <p:nvSpPr>
              <p:cNvPr id="99338" name="Rectangle 7"/>
              <p:cNvSpPr/>
              <p:nvPr/>
            </p:nvSpPr>
            <p:spPr>
              <a:xfrm>
                <a:off x="2041" y="136"/>
                <a:ext cx="544" cy="272"/>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信道</a:t>
                </a:r>
                <a:endParaRPr lang="zh-CN" altLang="en-US" sz="2000" b="1" dirty="0">
                  <a:latin typeface="Comic Sans MS" panose="030F0702030302020204" pitchFamily="66" charset="0"/>
                  <a:ea typeface="微软雅黑" panose="020B0503020204020204" pitchFamily="34" charset="-122"/>
                </a:endParaRPr>
              </a:p>
            </p:txBody>
          </p:sp>
          <p:sp>
            <p:nvSpPr>
              <p:cNvPr id="99339" name="Rectangle 8"/>
              <p:cNvSpPr/>
              <p:nvPr/>
            </p:nvSpPr>
            <p:spPr>
              <a:xfrm>
                <a:off x="2903" y="45"/>
                <a:ext cx="544" cy="454"/>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接收</a:t>
                </a:r>
                <a:endParaRPr lang="zh-CN" altLang="en-US" sz="2000" b="1" dirty="0">
                  <a:latin typeface="Comic Sans MS" panose="030F0702030302020204" pitchFamily="66" charset="0"/>
                  <a:ea typeface="微软雅黑" panose="020B0503020204020204" pitchFamily="34" charset="-122"/>
                </a:endParaRPr>
              </a:p>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滤波器</a:t>
                </a:r>
                <a:endParaRPr lang="zh-CN" altLang="en-US" sz="2000" b="1" dirty="0">
                  <a:latin typeface="Comic Sans MS" panose="030F0702030302020204" pitchFamily="66" charset="0"/>
                  <a:ea typeface="微软雅黑" panose="020B0503020204020204" pitchFamily="34" charset="-122"/>
                </a:endParaRPr>
              </a:p>
            </p:txBody>
          </p:sp>
          <p:sp>
            <p:nvSpPr>
              <p:cNvPr id="99340" name="Rectangle 9"/>
              <p:cNvSpPr/>
              <p:nvPr/>
            </p:nvSpPr>
            <p:spPr>
              <a:xfrm>
                <a:off x="3765" y="0"/>
                <a:ext cx="318" cy="544"/>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解</a:t>
                </a:r>
                <a:endParaRPr lang="zh-CN" altLang="en-US" sz="2000" b="1" dirty="0">
                  <a:latin typeface="Comic Sans MS" panose="030F0702030302020204" pitchFamily="66" charset="0"/>
                  <a:ea typeface="微软雅黑" panose="020B0503020204020204" pitchFamily="34" charset="-122"/>
                </a:endParaRPr>
              </a:p>
              <a:p>
                <a:pPr algn="ctr">
                  <a:buFont typeface="Arial" panose="020B0604020202020204" pitchFamily="34" charset="0"/>
                  <a:buNone/>
                </a:pPr>
                <a:r>
                  <a:rPr lang="zh-CN" altLang="en-US" sz="2000" b="1" dirty="0">
                    <a:latin typeface="Comic Sans MS" panose="030F0702030302020204" pitchFamily="66" charset="0"/>
                    <a:ea typeface="微软雅黑" panose="020B0503020204020204" pitchFamily="34" charset="-122"/>
                  </a:rPr>
                  <a:t>调</a:t>
                </a:r>
                <a:endParaRPr lang="zh-CN" altLang="en-US" sz="2000" b="1" dirty="0">
                  <a:latin typeface="Comic Sans MS" panose="030F0702030302020204" pitchFamily="66" charset="0"/>
                  <a:ea typeface="微软雅黑" panose="020B0503020204020204" pitchFamily="34" charset="-122"/>
                </a:endParaRPr>
              </a:p>
            </p:txBody>
          </p:sp>
          <p:sp>
            <p:nvSpPr>
              <p:cNvPr id="99341" name="Line 10"/>
              <p:cNvSpPr/>
              <p:nvPr/>
            </p:nvSpPr>
            <p:spPr>
              <a:xfrm>
                <a:off x="0" y="272"/>
                <a:ext cx="454" cy="0"/>
              </a:xfrm>
              <a:prstGeom prst="line">
                <a:avLst/>
              </a:prstGeom>
              <a:ln w="38100" cap="flat" cmpd="sng">
                <a:solidFill>
                  <a:srgbClr val="0000FF"/>
                </a:solidFill>
                <a:prstDash val="solid"/>
                <a:headEnd type="none" w="med" len="med"/>
                <a:tailEnd type="triangle" w="med" len="med"/>
              </a:ln>
            </p:spPr>
          </p:sp>
          <p:sp>
            <p:nvSpPr>
              <p:cNvPr id="99342" name="Line 11"/>
              <p:cNvSpPr/>
              <p:nvPr/>
            </p:nvSpPr>
            <p:spPr>
              <a:xfrm>
                <a:off x="817" y="272"/>
                <a:ext cx="272" cy="0"/>
              </a:xfrm>
              <a:prstGeom prst="line">
                <a:avLst/>
              </a:prstGeom>
              <a:ln w="38100" cap="flat" cmpd="sng">
                <a:solidFill>
                  <a:srgbClr val="0000FF"/>
                </a:solidFill>
                <a:prstDash val="solid"/>
                <a:headEnd type="none" w="med" len="med"/>
                <a:tailEnd type="triangle" w="med" len="med"/>
              </a:ln>
            </p:spPr>
          </p:sp>
          <p:sp>
            <p:nvSpPr>
              <p:cNvPr id="99343" name="Line 12"/>
              <p:cNvSpPr/>
              <p:nvPr/>
            </p:nvSpPr>
            <p:spPr>
              <a:xfrm>
                <a:off x="2586" y="272"/>
                <a:ext cx="317" cy="0"/>
              </a:xfrm>
              <a:prstGeom prst="line">
                <a:avLst/>
              </a:prstGeom>
              <a:ln w="38100" cap="flat" cmpd="sng">
                <a:solidFill>
                  <a:srgbClr val="0000FF"/>
                </a:solidFill>
                <a:prstDash val="solid"/>
                <a:headEnd type="none" w="med" len="med"/>
                <a:tailEnd type="triangle" w="med" len="med"/>
              </a:ln>
            </p:spPr>
          </p:sp>
          <p:sp>
            <p:nvSpPr>
              <p:cNvPr id="99344" name="Line 13"/>
              <p:cNvSpPr/>
              <p:nvPr/>
            </p:nvSpPr>
            <p:spPr>
              <a:xfrm>
                <a:off x="3448" y="272"/>
                <a:ext cx="317" cy="0"/>
              </a:xfrm>
              <a:prstGeom prst="line">
                <a:avLst/>
              </a:prstGeom>
              <a:ln w="38100" cap="flat" cmpd="sng">
                <a:solidFill>
                  <a:srgbClr val="0000FF"/>
                </a:solidFill>
                <a:prstDash val="solid"/>
                <a:headEnd type="none" w="med" len="med"/>
                <a:tailEnd type="triangle" w="med" len="med"/>
              </a:ln>
            </p:spPr>
          </p:sp>
          <p:sp>
            <p:nvSpPr>
              <p:cNvPr id="99345" name="Line 14"/>
              <p:cNvSpPr/>
              <p:nvPr/>
            </p:nvSpPr>
            <p:spPr>
              <a:xfrm>
                <a:off x="1724" y="272"/>
                <a:ext cx="317" cy="0"/>
              </a:xfrm>
              <a:prstGeom prst="line">
                <a:avLst/>
              </a:prstGeom>
              <a:ln w="38100" cap="flat" cmpd="sng">
                <a:solidFill>
                  <a:srgbClr val="0000FF"/>
                </a:solidFill>
                <a:prstDash val="solid"/>
                <a:headEnd type="none" w="med" len="med"/>
                <a:tailEnd type="triangle" w="med" len="med"/>
              </a:ln>
            </p:spPr>
          </p:sp>
          <p:sp>
            <p:nvSpPr>
              <p:cNvPr id="99346" name="Line 15"/>
              <p:cNvSpPr/>
              <p:nvPr/>
            </p:nvSpPr>
            <p:spPr>
              <a:xfrm>
                <a:off x="4083" y="272"/>
                <a:ext cx="454" cy="0"/>
              </a:xfrm>
              <a:prstGeom prst="line">
                <a:avLst/>
              </a:prstGeom>
              <a:ln w="38100" cap="flat" cmpd="sng">
                <a:solidFill>
                  <a:srgbClr val="0000FF"/>
                </a:solidFill>
                <a:prstDash val="solid"/>
                <a:headEnd type="none" w="med" len="med"/>
                <a:tailEnd type="triangle" w="med" len="med"/>
              </a:ln>
            </p:spPr>
          </p:sp>
          <p:sp>
            <p:nvSpPr>
              <p:cNvPr id="99347" name="Line 16"/>
              <p:cNvSpPr/>
              <p:nvPr/>
            </p:nvSpPr>
            <p:spPr>
              <a:xfrm flipV="1">
                <a:off x="2314" y="408"/>
                <a:ext cx="0" cy="317"/>
              </a:xfrm>
              <a:prstGeom prst="line">
                <a:avLst/>
              </a:prstGeom>
              <a:ln w="38100" cap="flat" cmpd="sng">
                <a:solidFill>
                  <a:srgbClr val="0000FF"/>
                </a:solidFill>
                <a:prstDash val="solid"/>
                <a:headEnd type="none" w="med" len="med"/>
                <a:tailEnd type="triangle" w="med" len="med"/>
              </a:ln>
            </p:spPr>
          </p:sp>
        </p:grpSp>
      </p:grpSp>
      <p:sp>
        <p:nvSpPr>
          <p:cNvPr id="99333" name="Rectangle 19"/>
          <p:cNvSpPr/>
          <p:nvPr/>
        </p:nvSpPr>
        <p:spPr>
          <a:xfrm>
            <a:off x="2471738" y="6227763"/>
            <a:ext cx="3960812"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7.1-1 </a:t>
            </a:r>
            <a:r>
              <a:rPr lang="zh-CN" altLang="en-US" sz="2000" b="1" dirty="0">
                <a:solidFill>
                  <a:schemeClr val="tx2"/>
                </a:solidFill>
                <a:latin typeface="微软雅黑" panose="020B0503020204020204" pitchFamily="34" charset="-122"/>
                <a:ea typeface="微软雅黑" panose="020B0503020204020204" pitchFamily="34" charset="-122"/>
              </a:rPr>
              <a:t>数字调制系统的基本结构</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4" name="Rectangle 2"/>
          <p:cNvSpPr>
            <a:spLocks noGrp="1"/>
          </p:cNvSpPr>
          <p:nvPr>
            <p:ph type="title"/>
          </p:nvPr>
        </p:nvSpPr>
        <p:spPr/>
        <p:txBody>
          <a:bodyPr vert="horz" wrap="square" lIns="91440" tIns="45720" rIns="91440" bIns="45720" anchor="b"/>
          <a:p>
            <a:pPr eaLnBrk="1" hangingPunct="1"/>
            <a:r>
              <a:rPr lang="zh-CN" altLang="en-US" sz="2800" dirty="0">
                <a:latin typeface="微软雅黑" panose="020B0503020204020204" pitchFamily="34" charset="-122"/>
                <a:ea typeface="微软雅黑" panose="020B0503020204020204" pitchFamily="34" charset="-122"/>
              </a:rPr>
              <a:t>五 </a:t>
            </a:r>
            <a:r>
              <a:rPr lang="en-US" altLang="zh-CN" sz="2800" dirty="0">
                <a:latin typeface="微软雅黑" panose="020B0503020204020204" pitchFamily="34" charset="-122"/>
                <a:ea typeface="微软雅黑" panose="020B0503020204020204" pitchFamily="34" charset="-122"/>
              </a:rPr>
              <a:t>2FSK</a:t>
            </a:r>
            <a:r>
              <a:rPr lang="zh-CN" altLang="en-US" sz="2800" dirty="0">
                <a:latin typeface="微软雅黑" panose="020B0503020204020204" pitchFamily="34" charset="-122"/>
                <a:ea typeface="微软雅黑" panose="020B0503020204020204" pitchFamily="34" charset="-122"/>
              </a:rPr>
              <a:t>系统的抗噪声性能</a:t>
            </a:r>
            <a:endParaRPr lang="zh-CN" altLang="en-US" sz="2800" dirty="0">
              <a:latin typeface="微软雅黑" panose="020B0503020204020204" pitchFamily="34" charset="-122"/>
              <a:ea typeface="微软雅黑" panose="020B0503020204020204" pitchFamily="34" charset="-122"/>
            </a:endParaRPr>
          </a:p>
        </p:txBody>
      </p:sp>
      <p:sp>
        <p:nvSpPr>
          <p:cNvPr id="30725" name="Rectangle 3"/>
          <p:cNvSpPr>
            <a:spLocks noGrp="1"/>
          </p:cNvSpPr>
          <p:nvPr>
            <p:ph type="body" sz="half"/>
          </p:nvPr>
        </p:nvSpPr>
        <p:spPr>
          <a:xfrm>
            <a:off x="327660" y="1403350"/>
            <a:ext cx="8246745" cy="5107305"/>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marL="0" lvl="0" indent="0" eaLnBrk="1" hangingPunct="1">
              <a:lnSpc>
                <a:spcPct val="150000"/>
              </a:lnSpc>
              <a:spcBef>
                <a:spcPct val="0"/>
              </a:spcBef>
              <a:buNone/>
            </a:pPr>
            <a:r>
              <a:rPr lang="en-US" altLang="en-US" sz="2000" dirty="0">
                <a:latin typeface="微软雅黑" panose="020B0503020204020204" pitchFamily="34" charset="-122"/>
                <a:ea typeface="微软雅黑" panose="020B0503020204020204" pitchFamily="34" charset="-122"/>
              </a:rPr>
              <a:t>在分析</a:t>
            </a:r>
            <a:r>
              <a:rPr lang="en-US" altLang="zh-CN" sz="2000" dirty="0">
                <a:latin typeface="微软雅黑" panose="020B0503020204020204" pitchFamily="34" charset="-122"/>
                <a:ea typeface="微软雅黑" panose="020B0503020204020204" pitchFamily="34" charset="-122"/>
              </a:rPr>
              <a:t>2FSK</a:t>
            </a:r>
            <a:r>
              <a:rPr lang="en-US" altLang="en-US" sz="2000" dirty="0">
                <a:latin typeface="微软雅黑" panose="020B0503020204020204" pitchFamily="34" charset="-122"/>
                <a:ea typeface="微软雅黑" panose="020B0503020204020204" pitchFamily="34" charset="-122"/>
              </a:rPr>
              <a:t>系统的抗噪声性能时，认为信道加性噪声只对信号的接收产生影响，所以在计算系统的总误码率时，只考虑接收部分 </a:t>
            </a:r>
            <a:endParaRPr lang="en-US" altLang="en-US" sz="20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en-US" sz="2800" b="1" dirty="0">
                <a:solidFill>
                  <a:srgbClr val="0000FF"/>
                </a:solidFill>
                <a:latin typeface="微软雅黑" panose="020B0503020204020204" pitchFamily="34" charset="-122"/>
                <a:ea typeface="微软雅黑" panose="020B0503020204020204" pitchFamily="34" charset="-122"/>
              </a:rPr>
              <a:t>1. </a:t>
            </a:r>
            <a:r>
              <a:rPr lang="en-US" altLang="zh-CN" sz="2800" b="1" dirty="0">
                <a:solidFill>
                  <a:srgbClr val="0000FF"/>
                </a:solidFill>
                <a:latin typeface="微软雅黑" panose="020B0503020204020204" pitchFamily="34" charset="-122"/>
                <a:ea typeface="微软雅黑" panose="020B0503020204020204" pitchFamily="34" charset="-122"/>
              </a:rPr>
              <a:t>2FSK</a:t>
            </a:r>
            <a:r>
              <a:rPr lang="en-US" altLang="en-US" sz="2800" b="1" dirty="0">
                <a:solidFill>
                  <a:srgbClr val="0000FF"/>
                </a:solidFill>
                <a:latin typeface="微软雅黑" panose="020B0503020204020204" pitchFamily="34" charset="-122"/>
                <a:ea typeface="微软雅黑" panose="020B0503020204020204" pitchFamily="34" charset="-122"/>
              </a:rPr>
              <a:t>包络检波法的误码率</a:t>
            </a:r>
            <a:endParaRPr lang="en-US" altLang="en-US" sz="2800" b="1" dirty="0">
              <a:solidFill>
                <a:srgbClr val="0000FF"/>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2FSK</a:t>
            </a:r>
            <a:r>
              <a:rPr lang="en-US" altLang="en-US" sz="2000" dirty="0">
                <a:latin typeface="微软雅黑" panose="020B0503020204020204" pitchFamily="34" charset="-122"/>
                <a:ea typeface="微软雅黑" panose="020B0503020204020204" pitchFamily="34" charset="-122"/>
              </a:rPr>
              <a:t>包络检波法的原理框图如图</a:t>
            </a:r>
            <a:r>
              <a:rPr lang="en-US" altLang="zh-CN" sz="2000" dirty="0">
                <a:latin typeface="微软雅黑" panose="020B0503020204020204" pitchFamily="34" charset="-122"/>
                <a:ea typeface="微软雅黑" panose="020B0503020204020204" pitchFamily="34" charset="-122"/>
              </a:rPr>
              <a:t>7.2-14</a:t>
            </a:r>
            <a:r>
              <a:rPr lang="en-US" altLang="en-US" sz="2000" dirty="0">
                <a:latin typeface="微软雅黑" panose="020B0503020204020204" pitchFamily="34" charset="-122"/>
                <a:ea typeface="微软雅黑" panose="020B0503020204020204" pitchFamily="34" charset="-122"/>
              </a:rPr>
              <a:t>所示。在二进制频移键控</a:t>
            </a:r>
            <a:r>
              <a:rPr lang="en-US" altLang="zh-CN" sz="2000" dirty="0">
                <a:latin typeface="微软雅黑" panose="020B0503020204020204" pitchFamily="34" charset="-122"/>
                <a:ea typeface="微软雅黑" panose="020B0503020204020204" pitchFamily="34" charset="-122"/>
              </a:rPr>
              <a:t>2FSK</a:t>
            </a:r>
            <a:r>
              <a:rPr lang="en-US" altLang="en-US" sz="2000" dirty="0">
                <a:latin typeface="微软雅黑" panose="020B0503020204020204" pitchFamily="34" charset="-122"/>
                <a:ea typeface="微软雅黑" panose="020B0503020204020204" pitchFamily="34" charset="-122"/>
              </a:rPr>
              <a:t>中，当传送"</a:t>
            </a:r>
            <a:r>
              <a:rPr lang="en-US" altLang="zh-CN" sz="2000" dirty="0">
                <a:latin typeface="微软雅黑" panose="020B0503020204020204" pitchFamily="34" charset="-122"/>
                <a:ea typeface="微软雅黑" panose="020B0503020204020204" pitchFamily="34" charset="-122"/>
              </a:rPr>
              <a:t>1</a:t>
            </a:r>
            <a:r>
              <a:rPr lang="en-US" altLang="en-US" sz="2000" dirty="0">
                <a:latin typeface="微软雅黑" panose="020B0503020204020204" pitchFamily="34" charset="-122"/>
                <a:ea typeface="微软雅黑" panose="020B0503020204020204" pitchFamily="34" charset="-122"/>
              </a:rPr>
              <a:t>"码时对应于载波频率</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1</a:t>
            </a:r>
            <a:r>
              <a:rPr lang="en-US" altLang="en-US" sz="2000" dirty="0">
                <a:latin typeface="微软雅黑" panose="020B0503020204020204" pitchFamily="34" charset="-122"/>
                <a:ea typeface="微软雅黑" panose="020B0503020204020204" pitchFamily="34" charset="-122"/>
              </a:rPr>
              <a:t>，传送"</a:t>
            </a:r>
            <a:r>
              <a:rPr lang="en-US" altLang="zh-CN" sz="2000" dirty="0">
                <a:latin typeface="微软雅黑" panose="020B0503020204020204" pitchFamily="34" charset="-122"/>
                <a:ea typeface="微软雅黑" panose="020B0503020204020204" pitchFamily="34" charset="-122"/>
              </a:rPr>
              <a:t>0</a:t>
            </a:r>
            <a:r>
              <a:rPr lang="en-US" altLang="en-US" sz="2000" dirty="0">
                <a:latin typeface="微软雅黑" panose="020B0503020204020204" pitchFamily="34" charset="-122"/>
                <a:ea typeface="微软雅黑" panose="020B0503020204020204" pitchFamily="34" charset="-122"/>
              </a:rPr>
              <a:t>"码时对应于载波频率</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2</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en-US" sz="2000" dirty="0">
                <a:latin typeface="微软雅黑" panose="020B0503020204020204" pitchFamily="34" charset="-122"/>
                <a:ea typeface="微软雅黑" panose="020B0503020204020204" pitchFamily="34" charset="-122"/>
              </a:rPr>
              <a:t>当发送“</a:t>
            </a:r>
            <a:r>
              <a:rPr lang="en-US" altLang="zh-CN" sz="2000" dirty="0">
                <a:latin typeface="微软雅黑" panose="020B0503020204020204" pitchFamily="34" charset="-122"/>
                <a:ea typeface="微软雅黑" panose="020B0503020204020204" pitchFamily="34" charset="-122"/>
              </a:rPr>
              <a:t>1</a:t>
            </a:r>
            <a:r>
              <a:rPr lang="en-US" altLang="en-US" sz="2000" dirty="0">
                <a:latin typeface="微软雅黑" panose="020B0503020204020204" pitchFamily="34" charset="-122"/>
                <a:ea typeface="微软雅黑" panose="020B0503020204020204" pitchFamily="34" charset="-122"/>
              </a:rPr>
              <a:t>”符号时，两个包络检波器的输出为：</a:t>
            </a:r>
            <a:endParaRPr lang="en-US" altLang="en-US" sz="20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上支路：</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下支路：</a:t>
            </a:r>
            <a:endParaRPr lang="zh-CN" altLang="en-US" sz="2000" dirty="0">
              <a:latin typeface="微软雅黑" panose="020B0503020204020204" pitchFamily="34" charset="-122"/>
              <a:ea typeface="微软雅黑" panose="020B0503020204020204" pitchFamily="34" charset="-122"/>
            </a:endParaRPr>
          </a:p>
        </p:txBody>
      </p:sp>
      <p:sp>
        <p:nvSpPr>
          <p:cNvPr id="30726" name="圆角矩形标注 11"/>
          <p:cNvSpPr/>
          <p:nvPr/>
        </p:nvSpPr>
        <p:spPr>
          <a:xfrm>
            <a:off x="5907088" y="4370388"/>
            <a:ext cx="2032000" cy="428625"/>
          </a:xfrm>
          <a:prstGeom prst="wedgeRoundRectCallout">
            <a:avLst>
              <a:gd name="adj1" fmla="val -94986"/>
              <a:gd name="adj2" fmla="val 68491"/>
              <a:gd name="adj3" fmla="val 16667"/>
            </a:avLst>
          </a:prstGeom>
          <a:solidFill>
            <a:schemeClr val="accent1"/>
          </a:solidFill>
          <a:ln w="9525" cap="flat" cmpd="sng">
            <a:solidFill>
              <a:schemeClr val="tx1"/>
            </a:solidFill>
            <a:prstDash val="solid"/>
            <a:miter/>
            <a:headEnd type="none" w="med" len="med"/>
            <a:tailEnd type="none" w="med" len="med"/>
          </a:ln>
        </p:spPr>
        <p:txBody>
          <a:bodyPr/>
          <a:p>
            <a:pPr marL="0" lvl="1" indent="0" eaLnBrk="1" hangingPunct="1">
              <a:buFont typeface="Arial" panose="020B0604020202020204" pitchFamily="34" charset="0"/>
              <a:buNone/>
            </a:pPr>
            <a:r>
              <a:rPr lang="zh-CN" altLang="en-US" sz="2000" dirty="0">
                <a:solidFill>
                  <a:schemeClr val="tx2"/>
                </a:solidFill>
                <a:latin typeface="微软雅黑" panose="020B0503020204020204" pitchFamily="34" charset="-122"/>
                <a:ea typeface="微软雅黑" panose="020B0503020204020204" pitchFamily="34" charset="-122"/>
              </a:rPr>
              <a:t>正弦信号</a:t>
            </a:r>
            <a:r>
              <a:rPr lang="en-US" altLang="zh-CN" sz="2000" dirty="0">
                <a:solidFill>
                  <a:schemeClr val="tx2"/>
                </a:solidFill>
                <a:latin typeface="微软雅黑" panose="020B0503020204020204" pitchFamily="34" charset="-122"/>
                <a:ea typeface="微软雅黑" panose="020B0503020204020204" pitchFamily="34" charset="-122"/>
              </a:rPr>
              <a:t>+</a:t>
            </a:r>
            <a:r>
              <a:rPr lang="zh-CN" altLang="en-US" sz="2000" dirty="0">
                <a:solidFill>
                  <a:schemeClr val="tx2"/>
                </a:solidFill>
                <a:latin typeface="微软雅黑" panose="020B0503020204020204" pitchFamily="34" charset="-122"/>
                <a:ea typeface="微软雅黑" panose="020B0503020204020204" pitchFamily="34" charset="-122"/>
              </a:rPr>
              <a:t>噪声</a:t>
            </a:r>
            <a:endParaRPr lang="zh-CN" altLang="en-US" sz="2000" dirty="0">
              <a:solidFill>
                <a:schemeClr val="tx2"/>
              </a:solidFill>
              <a:latin typeface="微软雅黑" panose="020B0503020204020204" pitchFamily="34" charset="-122"/>
              <a:ea typeface="微软雅黑" panose="020B0503020204020204" pitchFamily="34" charset="-122"/>
            </a:endParaRPr>
          </a:p>
          <a:p>
            <a:pPr algn="ctr">
              <a:buFont typeface="Arial" panose="020B0604020202020204" pitchFamily="34" charset="0"/>
              <a:buNone/>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
        <p:nvSpPr>
          <p:cNvPr id="30727" name="圆角矩形标注 11"/>
          <p:cNvSpPr/>
          <p:nvPr/>
        </p:nvSpPr>
        <p:spPr>
          <a:xfrm>
            <a:off x="5628005" y="5629275"/>
            <a:ext cx="857250" cy="415925"/>
          </a:xfrm>
          <a:prstGeom prst="wedgeRoundRectCallout">
            <a:avLst>
              <a:gd name="adj1" fmla="val -120968"/>
              <a:gd name="adj2" fmla="val -69565"/>
              <a:gd name="adj3" fmla="val 16667"/>
            </a:avLst>
          </a:prstGeom>
          <a:solidFill>
            <a:srgbClr val="92D050"/>
          </a:solidFill>
          <a:ln w="9525" cap="flat" cmpd="sng">
            <a:solidFill>
              <a:schemeClr val="tx1"/>
            </a:solidFill>
            <a:prstDash val="solid"/>
            <a:miter/>
            <a:headEnd type="none" w="med" len="med"/>
            <a:tailEnd type="none" w="med" len="med"/>
          </a:ln>
        </p:spPr>
        <p:txBody>
          <a:bodyPr/>
          <a:p>
            <a:pPr marL="0" lvl="1" indent="0" algn="ctr" eaLnBrk="1" hangingPunct="1">
              <a:buFont typeface="Arial" panose="020B0604020202020204" pitchFamily="34" charset="0"/>
              <a:buNone/>
            </a:pPr>
            <a:r>
              <a:rPr lang="zh-CN" altLang="en-US" sz="2000" dirty="0">
                <a:solidFill>
                  <a:schemeClr val="tx2"/>
                </a:solidFill>
                <a:latin typeface="Comic Sans MS" panose="030F0702030302020204" pitchFamily="66" charset="0"/>
                <a:ea typeface="微软雅黑" panose="020B0503020204020204" pitchFamily="34" charset="-122"/>
              </a:rPr>
              <a:t>噪声</a:t>
            </a:r>
            <a:endParaRPr lang="zh-CN" altLang="en-US" sz="2000" dirty="0">
              <a:solidFill>
                <a:schemeClr val="tx2"/>
              </a:solidFill>
              <a:latin typeface="Comic Sans MS" panose="030F0702030302020204" pitchFamily="66" charset="0"/>
              <a:ea typeface="微软雅黑" panose="020B0503020204020204" pitchFamily="34" charset="-122"/>
            </a:endParaRPr>
          </a:p>
          <a:p>
            <a:pPr algn="ctr">
              <a:buFont typeface="Arial" panose="020B0604020202020204" pitchFamily="34" charset="0"/>
              <a:buNone/>
            </a:pPr>
            <a:endParaRPr lang="zh-CN" altLang="en-US" sz="2000" dirty="0">
              <a:solidFill>
                <a:schemeClr val="tx2"/>
              </a:solidFill>
              <a:latin typeface="Comic Sans MS" panose="030F0702030302020204" pitchFamily="66" charset="0"/>
              <a:ea typeface="微软雅黑" panose="020B0503020204020204" pitchFamily="34" charset="-122"/>
            </a:endParaRPr>
          </a:p>
        </p:txBody>
      </p:sp>
      <p:sp>
        <p:nvSpPr>
          <p:cNvPr id="30728" name="矩形 7"/>
          <p:cNvSpPr/>
          <p:nvPr/>
        </p:nvSpPr>
        <p:spPr>
          <a:xfrm>
            <a:off x="6726238" y="4948238"/>
            <a:ext cx="1031875" cy="368300"/>
          </a:xfrm>
          <a:prstGeom prst="rect">
            <a:avLst/>
          </a:prstGeom>
          <a:noFill/>
          <a:ln w="9525">
            <a:noFill/>
          </a:ln>
        </p:spPr>
        <p:txBody>
          <a:bodyPr wrap="none">
            <a:spAutoFit/>
          </a:bodyPr>
          <a:p>
            <a:r>
              <a:rPr lang="en-US" altLang="zh-CN" dirty="0">
                <a:latin typeface="微软雅黑" panose="020B0503020204020204" pitchFamily="34" charset="-122"/>
                <a:ea typeface="微软雅黑" panose="020B0503020204020204" pitchFamily="34" charset="-122"/>
              </a:rPr>
              <a:t>(7.2-37)</a:t>
            </a:r>
            <a:endParaRPr lang="zh-CN" altLang="en-US" dirty="0">
              <a:latin typeface="Arial" panose="020B0604020202020204" pitchFamily="34" charset="0"/>
            </a:endParaRPr>
          </a:p>
        </p:txBody>
      </p:sp>
      <p:graphicFrame>
        <p:nvGraphicFramePr>
          <p:cNvPr id="30722" name="内容占位符 51203"/>
          <p:cNvGraphicFramePr>
            <a:graphicFrameLocks noGrp="1"/>
          </p:cNvGraphicFramePr>
          <p:nvPr/>
        </p:nvGraphicFramePr>
        <p:xfrm>
          <a:off x="1713230" y="4438968"/>
          <a:ext cx="3311525" cy="509587"/>
        </p:xfrm>
        <a:graphic>
          <a:graphicData uri="http://schemas.openxmlformats.org/presentationml/2006/ole">
            <mc:AlternateContent xmlns:mc="http://schemas.openxmlformats.org/markup-compatibility/2006">
              <mc:Choice xmlns:v="urn:schemas-microsoft-com:vml" Requires="v">
                <p:oleObj spid="_x0000_s3159" name="" r:id="rId1" imgW="1790065" imgH="292100" progId="Equation.3">
                  <p:embed/>
                </p:oleObj>
              </mc:Choice>
              <mc:Fallback>
                <p:oleObj name="" r:id="rId1" imgW="1790065" imgH="292100" progId="Equation.3">
                  <p:embed/>
                  <p:pic>
                    <p:nvPicPr>
                      <p:cNvPr id="0" name="图片 3158"/>
                      <p:cNvPicPr/>
                      <p:nvPr/>
                    </p:nvPicPr>
                    <p:blipFill>
                      <a:blip r:embed="rId2"/>
                      <a:stretch>
                        <a:fillRect/>
                      </a:stretch>
                    </p:blipFill>
                    <p:spPr>
                      <a:xfrm>
                        <a:off x="1713230" y="4438968"/>
                        <a:ext cx="3311525" cy="509587"/>
                      </a:xfrm>
                      <a:prstGeom prst="rect">
                        <a:avLst/>
                      </a:prstGeom>
                      <a:solidFill>
                        <a:srgbClr val="CCFFCC"/>
                      </a:solidFill>
                      <a:ln w="38100">
                        <a:miter/>
                      </a:ln>
                    </p:spPr>
                  </p:pic>
                </p:oleObj>
              </mc:Fallback>
            </mc:AlternateContent>
          </a:graphicData>
        </a:graphic>
      </p:graphicFrame>
      <p:graphicFrame>
        <p:nvGraphicFramePr>
          <p:cNvPr id="30723" name="内容占位符 51204"/>
          <p:cNvGraphicFramePr>
            <a:graphicFrameLocks noGrp="1"/>
          </p:cNvGraphicFramePr>
          <p:nvPr/>
        </p:nvGraphicFramePr>
        <p:xfrm>
          <a:off x="1713230" y="5316855"/>
          <a:ext cx="3286125" cy="571500"/>
        </p:xfrm>
        <a:graphic>
          <a:graphicData uri="http://schemas.openxmlformats.org/presentationml/2006/ole">
            <mc:AlternateContent xmlns:mc="http://schemas.openxmlformats.org/markup-compatibility/2006">
              <mc:Choice xmlns:v="urn:schemas-microsoft-com:vml" Requires="v">
                <p:oleObj spid="_x0000_s3161" name="" r:id="rId3" imgW="1484630" imgH="304800" progId="Equation.3">
                  <p:embed/>
                </p:oleObj>
              </mc:Choice>
              <mc:Fallback>
                <p:oleObj name="" r:id="rId3" imgW="1484630" imgH="304800" progId="Equation.3">
                  <p:embed/>
                  <p:pic>
                    <p:nvPicPr>
                      <p:cNvPr id="0" name="图片 3160"/>
                      <p:cNvPicPr/>
                      <p:nvPr/>
                    </p:nvPicPr>
                    <p:blipFill>
                      <a:blip r:embed="rId4"/>
                      <a:stretch>
                        <a:fillRect/>
                      </a:stretch>
                    </p:blipFill>
                    <p:spPr>
                      <a:xfrm>
                        <a:off x="1713230" y="5316855"/>
                        <a:ext cx="3286125" cy="571500"/>
                      </a:xfrm>
                      <a:prstGeom prst="rect">
                        <a:avLst/>
                      </a:prstGeom>
                      <a:solidFill>
                        <a:srgbClr val="CCFFFF"/>
                      </a:solidFill>
                      <a:ln w="38100">
                        <a:miter/>
                      </a:ln>
                    </p:spPr>
                  </p:pic>
                </p:oleObj>
              </mc:Fallback>
            </mc:AlternateContent>
          </a:graphicData>
        </a:graphic>
      </p:graphicFrame>
    </p:spTree>
  </p:cSld>
  <p:clrMapOvr>
    <a:masterClrMapping/>
  </p:clrMapOvr>
  <p:transition advClick="0">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7"/>
          <p:cNvSpPr/>
          <p:nvPr/>
        </p:nvSpPr>
        <p:spPr>
          <a:xfrm>
            <a:off x="1763713" y="6227763"/>
            <a:ext cx="4897437" cy="419100"/>
          </a:xfrm>
          <a:prstGeom prst="rect">
            <a:avLst/>
          </a:prstGeom>
          <a:noFill/>
          <a:ln w="9525">
            <a:noFill/>
          </a:ln>
        </p:spPr>
        <p:txBody>
          <a:bodyPr>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7.2–14  2FSK</a:t>
            </a:r>
            <a:r>
              <a:rPr lang="zh-CN" altLang="en-US" sz="2000" b="1" dirty="0">
                <a:solidFill>
                  <a:schemeClr val="tx2"/>
                </a:solidFill>
                <a:latin typeface="微软雅黑" panose="020B0503020204020204" pitchFamily="34" charset="-122"/>
                <a:ea typeface="微软雅黑" panose="020B0503020204020204" pitchFamily="34" charset="-122"/>
              </a:rPr>
              <a:t>包络检波解调原理框图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12643" name="Rectangle 5"/>
          <p:cNvSpPr/>
          <p:nvPr/>
        </p:nvSpPr>
        <p:spPr>
          <a:xfrm>
            <a:off x="107950" y="-36512"/>
            <a:ext cx="9172575" cy="4248150"/>
          </a:xfrm>
          <a:prstGeom prst="rect">
            <a:avLst/>
          </a:prstGeom>
          <a:noFill/>
          <a:ln w="9525">
            <a:noFill/>
          </a:ln>
        </p:spPr>
        <p:txBody>
          <a:bodyPr wrap="none" anchor="ctr"/>
          <a:p>
            <a:pPr algn="ctr">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grpSp>
        <p:nvGrpSpPr>
          <p:cNvPr id="112644" name="组合 52227"/>
          <p:cNvGrpSpPr/>
          <p:nvPr/>
        </p:nvGrpSpPr>
        <p:grpSpPr>
          <a:xfrm>
            <a:off x="95250" y="2078038"/>
            <a:ext cx="8791575" cy="2998787"/>
            <a:chOff x="0" y="37"/>
            <a:chExt cx="14516" cy="4366"/>
          </a:xfrm>
        </p:grpSpPr>
        <p:sp>
          <p:nvSpPr>
            <p:cNvPr id="112645" name="Line 9"/>
            <p:cNvSpPr/>
            <p:nvPr/>
          </p:nvSpPr>
          <p:spPr>
            <a:xfrm flipV="1">
              <a:off x="2720" y="2382"/>
              <a:ext cx="0" cy="823"/>
            </a:xfrm>
            <a:prstGeom prst="line">
              <a:avLst/>
            </a:prstGeom>
            <a:ln w="9525" cap="flat" cmpd="sng">
              <a:solidFill>
                <a:srgbClr val="000000"/>
              </a:solidFill>
              <a:prstDash val="solid"/>
              <a:miter/>
              <a:headEnd type="none" w="med" len="med"/>
              <a:tailEnd type="triangle" w="med" len="med"/>
            </a:ln>
          </p:spPr>
        </p:sp>
        <p:sp>
          <p:nvSpPr>
            <p:cNvPr id="112646" name="Text Box 13"/>
            <p:cNvSpPr txBox="1"/>
            <p:nvPr/>
          </p:nvSpPr>
          <p:spPr>
            <a:xfrm>
              <a:off x="11060" y="3578"/>
              <a:ext cx="2337" cy="825"/>
            </a:xfrm>
            <a:prstGeom prst="rect">
              <a:avLst/>
            </a:prstGeom>
            <a:noFill/>
            <a:ln w="9525">
              <a:noFill/>
            </a:ln>
          </p:spPr>
          <p:txBody>
            <a:bodyPr/>
            <a:p>
              <a:pPr algn="ctr">
                <a:buFont typeface="Arial" panose="020B0604020202020204" pitchFamily="34" charset="0"/>
                <a:buNone/>
              </a:pPr>
              <a:r>
                <a:rPr lang="zh-CN" altLang="en-US" sz="2000" b="1" dirty="0">
                  <a:solidFill>
                    <a:srgbClr val="0000FF"/>
                  </a:solidFill>
                  <a:latin typeface="Times New Roman" panose="02020603050405020304" pitchFamily="18" charset="0"/>
                  <a:ea typeface="微软雅黑" panose="020B0503020204020204" pitchFamily="34" charset="-122"/>
                </a:rPr>
                <a:t>定时脉冲</a:t>
              </a:r>
              <a:endParaRPr lang="zh-CN" altLang="en-US" sz="2000" b="1" dirty="0">
                <a:solidFill>
                  <a:srgbClr val="0000FF"/>
                </a:solidFill>
                <a:latin typeface="Times New Roman" panose="02020603050405020304" pitchFamily="18" charset="0"/>
                <a:ea typeface="微软雅黑" panose="020B0503020204020204" pitchFamily="34" charset="-122"/>
              </a:endParaRPr>
            </a:p>
          </p:txBody>
        </p:sp>
        <p:sp>
          <p:nvSpPr>
            <p:cNvPr id="112647" name="Text Box 17"/>
            <p:cNvSpPr txBox="1"/>
            <p:nvPr/>
          </p:nvSpPr>
          <p:spPr>
            <a:xfrm>
              <a:off x="7824" y="3012"/>
              <a:ext cx="2449" cy="846"/>
            </a:xfrm>
            <a:prstGeom prst="rect">
              <a:avLst/>
            </a:prstGeom>
            <a:solidFill>
              <a:srgbClr val="CCFFFF"/>
            </a:solidFill>
            <a:ln w="9525" cap="flat" cmpd="sng">
              <a:solidFill>
                <a:srgbClr val="000000"/>
              </a:solidFill>
              <a:prstDash val="solid"/>
              <a:miter/>
              <a:headEnd type="none" w="med" len="med"/>
              <a:tailEnd type="none" w="med" len="med"/>
            </a:ln>
          </p:spPr>
          <p:txBody>
            <a:bodyPr/>
            <a:p>
              <a:pPr algn="ctr">
                <a:lnSpc>
                  <a:spcPct val="150000"/>
                </a:lnSpc>
                <a:buFont typeface="Arial" panose="020B0604020202020204" pitchFamily="34" charset="0"/>
                <a:buNone/>
              </a:pPr>
              <a:r>
                <a:rPr lang="zh-CN" altLang="en-US" sz="2000" b="1" dirty="0">
                  <a:latin typeface="Times New Roman" panose="02020603050405020304" pitchFamily="18" charset="0"/>
                  <a:ea typeface="微软雅黑" panose="020B0503020204020204" pitchFamily="34" charset="-122"/>
                </a:rPr>
                <a:t>包络检波器</a:t>
              </a:r>
              <a:endParaRPr lang="zh-CN" altLang="en-US" sz="2000" b="1" dirty="0">
                <a:latin typeface="Times New Roman" panose="02020603050405020304" pitchFamily="18" charset="0"/>
                <a:ea typeface="微软雅黑" panose="020B0503020204020204" pitchFamily="34" charset="-122"/>
              </a:endParaRPr>
            </a:p>
          </p:txBody>
        </p:sp>
        <p:sp>
          <p:nvSpPr>
            <p:cNvPr id="112648" name="Line 18"/>
            <p:cNvSpPr/>
            <p:nvPr/>
          </p:nvSpPr>
          <p:spPr>
            <a:xfrm flipH="1">
              <a:off x="6916" y="3516"/>
              <a:ext cx="854" cy="1"/>
            </a:xfrm>
            <a:prstGeom prst="line">
              <a:avLst/>
            </a:prstGeom>
            <a:ln w="9525" cap="flat" cmpd="sng">
              <a:solidFill>
                <a:srgbClr val="000000"/>
              </a:solidFill>
              <a:prstDash val="solid"/>
              <a:miter/>
              <a:headEnd type="triangle" w="med" len="med"/>
              <a:tailEnd type="none" w="med" len="med"/>
            </a:ln>
          </p:spPr>
        </p:sp>
        <p:sp>
          <p:nvSpPr>
            <p:cNvPr id="112649" name="Text Box 20"/>
            <p:cNvSpPr txBox="1"/>
            <p:nvPr/>
          </p:nvSpPr>
          <p:spPr>
            <a:xfrm>
              <a:off x="7710" y="116"/>
              <a:ext cx="2466" cy="955"/>
            </a:xfrm>
            <a:prstGeom prst="rect">
              <a:avLst/>
            </a:prstGeom>
            <a:solidFill>
              <a:srgbClr val="CCFFFF"/>
            </a:solidFill>
            <a:ln w="9525" cap="flat" cmpd="sng">
              <a:solidFill>
                <a:srgbClr val="000000"/>
              </a:solidFill>
              <a:prstDash val="solid"/>
              <a:miter/>
              <a:headEnd type="none" w="med" len="med"/>
              <a:tailEnd type="none" w="med" len="med"/>
            </a:ln>
          </p:spPr>
          <p:txBody>
            <a:bodyPr/>
            <a:p>
              <a:pPr algn="ctr">
                <a:lnSpc>
                  <a:spcPct val="150000"/>
                </a:lnSpc>
                <a:buFont typeface="Arial" panose="020B0604020202020204" pitchFamily="34" charset="0"/>
                <a:buNone/>
              </a:pPr>
              <a:r>
                <a:rPr lang="zh-CN" altLang="en-US" sz="2000" b="1" dirty="0">
                  <a:latin typeface="Times New Roman" panose="02020603050405020304" pitchFamily="18" charset="0"/>
                  <a:ea typeface="微软雅黑" panose="020B0503020204020204" pitchFamily="34" charset="-122"/>
                </a:rPr>
                <a:t>包络检波器</a:t>
              </a:r>
              <a:endParaRPr lang="zh-CN" altLang="en-US" sz="2000" b="1" dirty="0">
                <a:latin typeface="Times New Roman" panose="02020603050405020304" pitchFamily="18" charset="0"/>
                <a:ea typeface="微软雅黑" panose="020B0503020204020204" pitchFamily="34" charset="-122"/>
              </a:endParaRPr>
            </a:p>
          </p:txBody>
        </p:sp>
        <p:sp>
          <p:nvSpPr>
            <p:cNvPr id="112650" name="Line 21"/>
            <p:cNvSpPr/>
            <p:nvPr/>
          </p:nvSpPr>
          <p:spPr>
            <a:xfrm flipH="1">
              <a:off x="1586" y="2042"/>
              <a:ext cx="569" cy="2"/>
            </a:xfrm>
            <a:prstGeom prst="line">
              <a:avLst/>
            </a:prstGeom>
            <a:ln w="9525" cap="flat" cmpd="sng">
              <a:solidFill>
                <a:srgbClr val="000000"/>
              </a:solidFill>
              <a:prstDash val="solid"/>
              <a:miter/>
              <a:headEnd type="triangle" w="med" len="med"/>
              <a:tailEnd type="none" w="med" len="med"/>
            </a:ln>
          </p:spPr>
        </p:sp>
        <p:sp>
          <p:nvSpPr>
            <p:cNvPr id="112651" name="Text Box 23"/>
            <p:cNvSpPr txBox="1"/>
            <p:nvPr/>
          </p:nvSpPr>
          <p:spPr>
            <a:xfrm>
              <a:off x="11237" y="1525"/>
              <a:ext cx="2027" cy="1028"/>
            </a:xfrm>
            <a:prstGeom prst="rect">
              <a:avLst/>
            </a:prstGeom>
            <a:solidFill>
              <a:srgbClr val="FFCC99"/>
            </a:solidFill>
            <a:ln w="9525" cap="flat" cmpd="sng">
              <a:solidFill>
                <a:srgbClr val="000000"/>
              </a:solidFill>
              <a:prstDash val="solid"/>
              <a:miter/>
              <a:headEnd type="none" w="med" len="med"/>
              <a:tailEnd type="none" w="med" len="med"/>
            </a:ln>
          </p:spPr>
          <p:txBody>
            <a:bodyPr lIns="90170" tIns="46990" rIns="90170" bIns="46990"/>
            <a:p>
              <a:pPr algn="ctr">
                <a:lnSpc>
                  <a:spcPct val="150000"/>
                </a:lnSpc>
                <a:buFont typeface="Arial" panose="020B0604020202020204" pitchFamily="34" charset="0"/>
                <a:buNone/>
              </a:pPr>
              <a:r>
                <a:rPr lang="zh-CN" altLang="en-US" sz="2000" b="1" dirty="0">
                  <a:latin typeface="Times New Roman" panose="02020603050405020304" pitchFamily="18" charset="0"/>
                  <a:ea typeface="微软雅黑" panose="020B0503020204020204" pitchFamily="34" charset="-122"/>
                </a:rPr>
                <a:t>抽样判决</a:t>
              </a:r>
              <a:endParaRPr lang="zh-CN" altLang="en-US" sz="2000" b="1" dirty="0">
                <a:latin typeface="Times New Roman" panose="02020603050405020304" pitchFamily="18" charset="0"/>
                <a:ea typeface="微软雅黑" panose="020B0503020204020204" pitchFamily="34" charset="-122"/>
              </a:endParaRPr>
            </a:p>
          </p:txBody>
        </p:sp>
        <p:sp>
          <p:nvSpPr>
            <p:cNvPr id="112652" name="Line 24"/>
            <p:cNvSpPr/>
            <p:nvPr/>
          </p:nvSpPr>
          <p:spPr>
            <a:xfrm flipH="1">
              <a:off x="13262" y="1954"/>
              <a:ext cx="753" cy="0"/>
            </a:xfrm>
            <a:prstGeom prst="line">
              <a:avLst/>
            </a:prstGeom>
            <a:ln w="9525" cap="flat" cmpd="sng">
              <a:solidFill>
                <a:srgbClr val="000000"/>
              </a:solidFill>
              <a:prstDash val="solid"/>
              <a:miter/>
              <a:headEnd type="triangle" w="med" len="med"/>
              <a:tailEnd type="none" w="med" len="med"/>
            </a:ln>
          </p:spPr>
        </p:sp>
        <p:grpSp>
          <p:nvGrpSpPr>
            <p:cNvPr id="112653" name="Group 25"/>
            <p:cNvGrpSpPr/>
            <p:nvPr/>
          </p:nvGrpSpPr>
          <p:grpSpPr>
            <a:xfrm>
              <a:off x="10184" y="574"/>
              <a:ext cx="1052" cy="1098"/>
              <a:chOff x="0" y="0"/>
              <a:chExt cx="630" cy="360"/>
            </a:xfrm>
          </p:grpSpPr>
          <p:sp>
            <p:nvSpPr>
              <p:cNvPr id="112677" name="Line 26"/>
              <p:cNvSpPr/>
              <p:nvPr/>
            </p:nvSpPr>
            <p:spPr>
              <a:xfrm>
                <a:off x="0" y="0"/>
                <a:ext cx="254" cy="0"/>
              </a:xfrm>
              <a:prstGeom prst="line">
                <a:avLst/>
              </a:prstGeom>
              <a:ln w="9525" cap="flat" cmpd="sng">
                <a:solidFill>
                  <a:srgbClr val="000000"/>
                </a:solidFill>
                <a:prstDash val="solid"/>
                <a:miter/>
                <a:headEnd type="none" w="med" len="med"/>
                <a:tailEnd type="none" w="med" len="med"/>
              </a:ln>
            </p:spPr>
          </p:sp>
          <p:sp>
            <p:nvSpPr>
              <p:cNvPr id="112678" name="Line 27"/>
              <p:cNvSpPr/>
              <p:nvPr/>
            </p:nvSpPr>
            <p:spPr>
              <a:xfrm>
                <a:off x="254" y="0"/>
                <a:ext cx="0" cy="360"/>
              </a:xfrm>
              <a:prstGeom prst="line">
                <a:avLst/>
              </a:prstGeom>
              <a:ln w="9525" cap="flat" cmpd="sng">
                <a:solidFill>
                  <a:srgbClr val="000000"/>
                </a:solidFill>
                <a:prstDash val="solid"/>
                <a:miter/>
                <a:headEnd type="none" w="med" len="med"/>
                <a:tailEnd type="none" w="med" len="med"/>
              </a:ln>
            </p:spPr>
          </p:sp>
          <p:sp>
            <p:nvSpPr>
              <p:cNvPr id="112679" name="Line 28"/>
              <p:cNvSpPr/>
              <p:nvPr/>
            </p:nvSpPr>
            <p:spPr>
              <a:xfrm>
                <a:off x="254" y="360"/>
                <a:ext cx="376" cy="0"/>
              </a:xfrm>
              <a:prstGeom prst="line">
                <a:avLst/>
              </a:prstGeom>
              <a:ln w="9525" cap="flat" cmpd="sng">
                <a:solidFill>
                  <a:srgbClr val="000000"/>
                </a:solidFill>
                <a:prstDash val="solid"/>
                <a:miter/>
                <a:headEnd type="none" w="med" len="med"/>
                <a:tailEnd type="triangle" w="med" len="med"/>
              </a:ln>
            </p:spPr>
          </p:sp>
        </p:grpSp>
        <p:grpSp>
          <p:nvGrpSpPr>
            <p:cNvPr id="112654" name="Group 29"/>
            <p:cNvGrpSpPr/>
            <p:nvPr/>
          </p:nvGrpSpPr>
          <p:grpSpPr>
            <a:xfrm flipV="1">
              <a:off x="10208" y="2355"/>
              <a:ext cx="1055" cy="1097"/>
              <a:chOff x="0" y="0"/>
              <a:chExt cx="630" cy="360"/>
            </a:xfrm>
          </p:grpSpPr>
          <p:sp>
            <p:nvSpPr>
              <p:cNvPr id="112674" name="Line 30"/>
              <p:cNvSpPr/>
              <p:nvPr/>
            </p:nvSpPr>
            <p:spPr>
              <a:xfrm>
                <a:off x="0" y="0"/>
                <a:ext cx="254" cy="0"/>
              </a:xfrm>
              <a:prstGeom prst="line">
                <a:avLst/>
              </a:prstGeom>
              <a:ln w="9525" cap="flat" cmpd="sng">
                <a:solidFill>
                  <a:srgbClr val="000000"/>
                </a:solidFill>
                <a:prstDash val="solid"/>
                <a:miter/>
                <a:headEnd type="none" w="med" len="med"/>
                <a:tailEnd type="none" w="med" len="med"/>
              </a:ln>
            </p:spPr>
          </p:sp>
          <p:sp>
            <p:nvSpPr>
              <p:cNvPr id="112675" name="Line 31"/>
              <p:cNvSpPr/>
              <p:nvPr/>
            </p:nvSpPr>
            <p:spPr>
              <a:xfrm>
                <a:off x="254" y="0"/>
                <a:ext cx="0" cy="360"/>
              </a:xfrm>
              <a:prstGeom prst="line">
                <a:avLst/>
              </a:prstGeom>
              <a:ln w="9525" cap="flat" cmpd="sng">
                <a:solidFill>
                  <a:srgbClr val="000000"/>
                </a:solidFill>
                <a:prstDash val="solid"/>
                <a:miter/>
                <a:headEnd type="none" w="med" len="med"/>
                <a:tailEnd type="none" w="med" len="med"/>
              </a:ln>
            </p:spPr>
          </p:sp>
          <p:sp>
            <p:nvSpPr>
              <p:cNvPr id="112676" name="Line 32"/>
              <p:cNvSpPr/>
              <p:nvPr/>
            </p:nvSpPr>
            <p:spPr>
              <a:xfrm>
                <a:off x="254" y="360"/>
                <a:ext cx="376" cy="0"/>
              </a:xfrm>
              <a:prstGeom prst="line">
                <a:avLst/>
              </a:prstGeom>
              <a:ln w="9525" cap="flat" cmpd="sng">
                <a:solidFill>
                  <a:srgbClr val="000000"/>
                </a:solidFill>
                <a:prstDash val="solid"/>
                <a:miter/>
                <a:headEnd type="none" w="med" len="med"/>
                <a:tailEnd type="triangle" w="med" len="med"/>
              </a:ln>
            </p:spPr>
          </p:sp>
        </p:grpSp>
        <p:sp>
          <p:nvSpPr>
            <p:cNvPr id="112655" name="Line 33"/>
            <p:cNvSpPr/>
            <p:nvPr/>
          </p:nvSpPr>
          <p:spPr>
            <a:xfrm>
              <a:off x="12180" y="2552"/>
              <a:ext cx="0" cy="1048"/>
            </a:xfrm>
            <a:prstGeom prst="line">
              <a:avLst/>
            </a:prstGeom>
            <a:ln w="9525" cap="flat" cmpd="sng">
              <a:solidFill>
                <a:srgbClr val="000000"/>
              </a:solidFill>
              <a:prstDash val="solid"/>
              <a:miter/>
              <a:headEnd type="triangle" w="med" len="med"/>
              <a:tailEnd type="none" w="med" len="med"/>
            </a:ln>
          </p:spPr>
        </p:sp>
        <p:sp>
          <p:nvSpPr>
            <p:cNvPr id="112656" name="Text Box 34"/>
            <p:cNvSpPr txBox="1"/>
            <p:nvPr/>
          </p:nvSpPr>
          <p:spPr>
            <a:xfrm>
              <a:off x="13263" y="999"/>
              <a:ext cx="1253" cy="772"/>
            </a:xfrm>
            <a:prstGeom prst="rect">
              <a:avLst/>
            </a:prstGeom>
            <a:noFill/>
            <a:ln w="9525">
              <a:noFill/>
            </a:ln>
          </p:spPr>
          <p:txBody>
            <a:bodyPr/>
            <a:p>
              <a:pPr algn="ctr">
                <a:buFont typeface="Arial" panose="020B0604020202020204" pitchFamily="34" charset="0"/>
                <a:buNone/>
              </a:pPr>
              <a:r>
                <a:rPr lang="zh-CN" altLang="en-US" sz="2000" b="1" dirty="0">
                  <a:solidFill>
                    <a:srgbClr val="0000FF"/>
                  </a:solidFill>
                  <a:latin typeface="Times New Roman" panose="02020603050405020304" pitchFamily="18" charset="0"/>
                  <a:ea typeface="微软雅黑" panose="020B0503020204020204" pitchFamily="34" charset="-122"/>
                </a:rPr>
                <a:t>输出</a:t>
              </a:r>
              <a:endParaRPr lang="zh-CN" altLang="en-US" sz="2000" b="1" dirty="0">
                <a:solidFill>
                  <a:srgbClr val="0000FF"/>
                </a:solidFill>
                <a:latin typeface="Times New Roman" panose="02020603050405020304" pitchFamily="18" charset="0"/>
                <a:ea typeface="微软雅黑" panose="020B0503020204020204" pitchFamily="34" charset="-122"/>
              </a:endParaRPr>
            </a:p>
          </p:txBody>
        </p:sp>
        <p:sp>
          <p:nvSpPr>
            <p:cNvPr id="112657" name="Text Box 38"/>
            <p:cNvSpPr txBox="1"/>
            <p:nvPr/>
          </p:nvSpPr>
          <p:spPr>
            <a:xfrm>
              <a:off x="4875" y="37"/>
              <a:ext cx="2103" cy="1069"/>
            </a:xfrm>
            <a:prstGeom prst="rect">
              <a:avLst/>
            </a:prstGeom>
            <a:solidFill>
              <a:srgbClr val="CCFFCC"/>
            </a:solidFill>
            <a:ln w="9525" cap="flat" cmpd="sng">
              <a:solidFill>
                <a:srgbClr val="000000"/>
              </a:solidFill>
              <a:prstDash val="solid"/>
              <a:miter/>
              <a:headEnd type="none" w="med" len="med"/>
              <a:tailEnd type="none" w="med" len="med"/>
            </a:ln>
          </p:spPr>
          <p:txBody>
            <a:bodyPr lIns="90170" tIns="46990" rIns="90170" bIns="46990"/>
            <a:p>
              <a:pPr algn="ctr">
                <a:spcBef>
                  <a:spcPct val="20000"/>
                </a:spcBef>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带通滤波</a:t>
              </a:r>
              <a:endParaRPr lang="zh-CN" altLang="en-US" sz="2000" b="1" dirty="0">
                <a:latin typeface="微软雅黑" panose="020B0503020204020204" pitchFamily="34" charset="-122"/>
                <a:ea typeface="微软雅黑" panose="020B0503020204020204" pitchFamily="34" charset="-122"/>
              </a:endParaRPr>
            </a:p>
            <a:p>
              <a:pPr algn="ctr">
                <a:spcBef>
                  <a:spcPct val="20000"/>
                </a:spcBef>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i="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baseline="-25000" dirty="0">
                  <a:solidFill>
                    <a:srgbClr val="FF0000"/>
                  </a:solidFill>
                  <a:latin typeface="微软雅黑" panose="020B0503020204020204" pitchFamily="34" charset="-122"/>
                  <a:ea typeface="微软雅黑" panose="020B0503020204020204" pitchFamily="34" charset="-122"/>
                </a:rPr>
                <a:t>1</a:t>
              </a:r>
              <a:endParaRPr lang="en-US" altLang="zh-CN" sz="2000" b="1" baseline="-25000" dirty="0">
                <a:solidFill>
                  <a:srgbClr val="FF0000"/>
                </a:solidFill>
                <a:latin typeface="微软雅黑" panose="020B0503020204020204" pitchFamily="34" charset="-122"/>
                <a:ea typeface="微软雅黑" panose="020B0503020204020204" pitchFamily="34" charset="-122"/>
              </a:endParaRPr>
            </a:p>
          </p:txBody>
        </p:sp>
        <p:sp>
          <p:nvSpPr>
            <p:cNvPr id="112658" name="Line 39"/>
            <p:cNvSpPr/>
            <p:nvPr/>
          </p:nvSpPr>
          <p:spPr>
            <a:xfrm flipH="1">
              <a:off x="4170" y="653"/>
              <a:ext cx="752" cy="0"/>
            </a:xfrm>
            <a:prstGeom prst="line">
              <a:avLst/>
            </a:prstGeom>
            <a:ln w="9525" cap="flat" cmpd="sng">
              <a:solidFill>
                <a:srgbClr val="000000"/>
              </a:solidFill>
              <a:prstDash val="solid"/>
              <a:miter/>
              <a:headEnd type="triangle" w="med" len="med"/>
              <a:tailEnd type="none" w="med" len="med"/>
            </a:ln>
          </p:spPr>
        </p:sp>
        <p:sp>
          <p:nvSpPr>
            <p:cNvPr id="112659" name="Text Box 41"/>
            <p:cNvSpPr txBox="1"/>
            <p:nvPr/>
          </p:nvSpPr>
          <p:spPr>
            <a:xfrm>
              <a:off x="4875" y="2872"/>
              <a:ext cx="2040" cy="1080"/>
            </a:xfrm>
            <a:prstGeom prst="rect">
              <a:avLst/>
            </a:prstGeom>
            <a:solidFill>
              <a:srgbClr val="CCFFCC"/>
            </a:solidFill>
            <a:ln w="9525" cap="flat" cmpd="sng">
              <a:solidFill>
                <a:srgbClr val="000000"/>
              </a:solidFill>
              <a:prstDash val="solid"/>
              <a:miter/>
              <a:headEnd type="none" w="med" len="med"/>
              <a:tailEnd type="none" w="med" len="med"/>
            </a:ln>
          </p:spPr>
          <p:txBody>
            <a:bodyPr lIns="90170" tIns="46990" rIns="90170" bIns="46990"/>
            <a:p>
              <a:pPr algn="ctr">
                <a:lnSpc>
                  <a:spcPct val="96000"/>
                </a:lnSpc>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带通滤波</a:t>
              </a:r>
              <a:endParaRPr lang="zh-CN" altLang="en-US" sz="2000" b="1" dirty="0">
                <a:latin typeface="微软雅黑" panose="020B0503020204020204" pitchFamily="34" charset="-122"/>
                <a:ea typeface="微软雅黑" panose="020B0503020204020204" pitchFamily="34" charset="-122"/>
              </a:endParaRPr>
            </a:p>
            <a:p>
              <a:pPr algn="ctr">
                <a:lnSpc>
                  <a:spcPct val="96000"/>
                </a:lnSpc>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baseline="-25000" dirty="0">
                  <a:solidFill>
                    <a:srgbClr val="FF0000"/>
                  </a:solidFill>
                  <a:latin typeface="微软雅黑" panose="020B0503020204020204" pitchFamily="34" charset="-122"/>
                  <a:ea typeface="微软雅黑" panose="020B0503020204020204" pitchFamily="34" charset="-122"/>
                </a:rPr>
                <a:t>2</a:t>
              </a:r>
              <a:endParaRPr lang="en-US" altLang="zh-CN" sz="2000" b="1" baseline="-25000" dirty="0">
                <a:solidFill>
                  <a:srgbClr val="FF0000"/>
                </a:solidFill>
                <a:latin typeface="微软雅黑" panose="020B0503020204020204" pitchFamily="34" charset="-122"/>
                <a:ea typeface="微软雅黑" panose="020B0503020204020204" pitchFamily="34" charset="-122"/>
              </a:endParaRPr>
            </a:p>
          </p:txBody>
        </p:sp>
        <p:sp>
          <p:nvSpPr>
            <p:cNvPr id="112660" name="Line 42"/>
            <p:cNvSpPr/>
            <p:nvPr/>
          </p:nvSpPr>
          <p:spPr>
            <a:xfrm flipH="1">
              <a:off x="4170" y="3506"/>
              <a:ext cx="752" cy="0"/>
            </a:xfrm>
            <a:prstGeom prst="line">
              <a:avLst/>
            </a:prstGeom>
            <a:ln w="9525" cap="flat" cmpd="sng">
              <a:solidFill>
                <a:srgbClr val="000000"/>
              </a:solidFill>
              <a:prstDash val="solid"/>
              <a:miter/>
              <a:headEnd type="triangle" w="med" len="med"/>
              <a:tailEnd type="none" w="med" len="med"/>
            </a:ln>
          </p:spPr>
        </p:sp>
        <p:sp>
          <p:nvSpPr>
            <p:cNvPr id="112661" name="Line 44"/>
            <p:cNvSpPr/>
            <p:nvPr/>
          </p:nvSpPr>
          <p:spPr>
            <a:xfrm>
              <a:off x="4194" y="681"/>
              <a:ext cx="0" cy="2830"/>
            </a:xfrm>
            <a:prstGeom prst="line">
              <a:avLst/>
            </a:prstGeom>
            <a:ln w="9525" cap="flat" cmpd="sng">
              <a:solidFill>
                <a:srgbClr val="000000"/>
              </a:solidFill>
              <a:prstDash val="solid"/>
              <a:miter/>
              <a:headEnd type="none" w="med" len="med"/>
              <a:tailEnd type="none" w="med" len="med"/>
            </a:ln>
          </p:spPr>
        </p:sp>
        <p:sp>
          <p:nvSpPr>
            <p:cNvPr id="112662" name="Line 45"/>
            <p:cNvSpPr/>
            <p:nvPr/>
          </p:nvSpPr>
          <p:spPr>
            <a:xfrm flipH="1">
              <a:off x="3494" y="1998"/>
              <a:ext cx="700" cy="0"/>
            </a:xfrm>
            <a:prstGeom prst="line">
              <a:avLst/>
            </a:prstGeom>
            <a:ln w="9525" cap="flat" cmpd="sng">
              <a:solidFill>
                <a:srgbClr val="000000"/>
              </a:solidFill>
              <a:prstDash val="solid"/>
              <a:miter/>
              <a:headEnd type="none" w="med" len="med"/>
              <a:tailEnd type="none" w="med" len="med"/>
            </a:ln>
          </p:spPr>
        </p:sp>
        <p:sp>
          <p:nvSpPr>
            <p:cNvPr id="112663" name="Line 50"/>
            <p:cNvSpPr/>
            <p:nvPr/>
          </p:nvSpPr>
          <p:spPr>
            <a:xfrm flipH="1">
              <a:off x="7029" y="568"/>
              <a:ext cx="680" cy="1"/>
            </a:xfrm>
            <a:prstGeom prst="line">
              <a:avLst/>
            </a:prstGeom>
            <a:ln w="9525" cap="flat" cmpd="sng">
              <a:solidFill>
                <a:srgbClr val="000000"/>
              </a:solidFill>
              <a:prstDash val="solid"/>
              <a:miter/>
              <a:headEnd type="triangle" w="med" len="med"/>
              <a:tailEnd type="none" w="med" len="med"/>
            </a:ln>
          </p:spPr>
        </p:sp>
        <p:sp>
          <p:nvSpPr>
            <p:cNvPr id="112664" name="Text Box 54"/>
            <p:cNvSpPr txBox="1"/>
            <p:nvPr/>
          </p:nvSpPr>
          <p:spPr>
            <a:xfrm>
              <a:off x="679" y="2722"/>
              <a:ext cx="1424" cy="668"/>
            </a:xfrm>
            <a:prstGeom prst="rect">
              <a:avLst/>
            </a:prstGeom>
            <a:noFill/>
            <a:ln w="9525">
              <a:noFill/>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s</a:t>
              </a:r>
              <a:r>
                <a:rPr lang="zh-CN" altLang="en-US" sz="2000" b="1" baseline="-25000" dirty="0">
                  <a:solidFill>
                    <a:schemeClr val="tx2"/>
                  </a:solidFill>
                  <a:latin typeface="微软雅黑" panose="020B0503020204020204" pitchFamily="34" charset="-122"/>
                  <a:ea typeface="微软雅黑" panose="020B0503020204020204" pitchFamily="34" charset="-122"/>
                </a:rPr>
                <a:t>T</a:t>
              </a:r>
              <a:r>
                <a:rPr lang="zh-CN" altLang="en-US" sz="2000" b="1" dirty="0">
                  <a:solidFill>
                    <a:schemeClr val="tx2"/>
                  </a:solidFill>
                  <a:latin typeface="微软雅黑" panose="020B0503020204020204" pitchFamily="34" charset="-122"/>
                  <a:ea typeface="微软雅黑" panose="020B0503020204020204" pitchFamily="34" charset="-122"/>
                </a:rPr>
                <a:t>(</a:t>
              </a:r>
              <a:r>
                <a:rPr lang="en-US" altLang="zh-CN" sz="2000" b="1" dirty="0">
                  <a:solidFill>
                    <a:schemeClr val="tx2"/>
                  </a:solidFill>
                  <a:latin typeface="微软雅黑" panose="020B0503020204020204" pitchFamily="34" charset="-122"/>
                  <a:ea typeface="微软雅黑" panose="020B0503020204020204" pitchFamily="34" charset="-122"/>
                </a:rPr>
                <a:t>t</a:t>
              </a:r>
              <a:r>
                <a:rPr lang="zh-CN" altLang="en-US" sz="2000" b="1" dirty="0">
                  <a:solidFill>
                    <a:schemeClr val="tx2"/>
                  </a:solidFill>
                  <a:latin typeface="微软雅黑" panose="020B0503020204020204" pitchFamily="34" charset="-122"/>
                  <a:ea typeface="微软雅黑" panose="020B0503020204020204" pitchFamily="34" charset="-122"/>
                </a:rPr>
                <a: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2665" name="Text Box 55"/>
            <p:cNvSpPr txBox="1"/>
            <p:nvPr/>
          </p:nvSpPr>
          <p:spPr>
            <a:xfrm>
              <a:off x="1926" y="3176"/>
              <a:ext cx="1475" cy="766"/>
            </a:xfrm>
            <a:prstGeom prst="rect">
              <a:avLst/>
            </a:prstGeom>
            <a:noFill/>
            <a:ln w="9525">
              <a:noFill/>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n</a:t>
              </a:r>
              <a:r>
                <a:rPr lang="zh-CN" altLang="en-US" sz="2000" b="1" baseline="-25000" dirty="0">
                  <a:solidFill>
                    <a:schemeClr val="tx2"/>
                  </a:solidFill>
                  <a:latin typeface="微软雅黑" panose="020B0503020204020204" pitchFamily="34" charset="-122"/>
                  <a:ea typeface="微软雅黑" panose="020B0503020204020204" pitchFamily="34" charset="-122"/>
                </a:rPr>
                <a:t>i</a:t>
              </a:r>
              <a:r>
                <a:rPr lang="zh-CN" altLang="en-US" sz="2000" b="1" dirty="0">
                  <a:solidFill>
                    <a:schemeClr val="tx2"/>
                  </a:solidFill>
                  <a:latin typeface="微软雅黑" panose="020B0503020204020204" pitchFamily="34" charset="-122"/>
                  <a:ea typeface="微软雅黑" panose="020B0503020204020204" pitchFamily="34" charset="-122"/>
                </a:rPr>
                <a:t>(</a:t>
              </a:r>
              <a:r>
                <a:rPr lang="en-US" altLang="zh-CN" sz="2000" b="1" dirty="0">
                  <a:solidFill>
                    <a:schemeClr val="tx2"/>
                  </a:solidFill>
                  <a:latin typeface="微软雅黑" panose="020B0503020204020204" pitchFamily="34" charset="-122"/>
                  <a:ea typeface="微软雅黑" panose="020B0503020204020204" pitchFamily="34" charset="-122"/>
                </a:rPr>
                <a:t>t</a:t>
              </a:r>
              <a:r>
                <a:rPr lang="zh-CN" altLang="en-US" sz="2000" b="1" dirty="0">
                  <a:solidFill>
                    <a:schemeClr val="tx2"/>
                  </a:solidFill>
                  <a:latin typeface="微软雅黑" panose="020B0503020204020204" pitchFamily="34" charset="-122"/>
                  <a:ea typeface="微软雅黑" panose="020B0503020204020204" pitchFamily="34" charset="-122"/>
                </a:rPr>
                <a: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2666" name="Text Box 56"/>
            <p:cNvSpPr txBox="1"/>
            <p:nvPr/>
          </p:nvSpPr>
          <p:spPr>
            <a:xfrm>
              <a:off x="10772" y="454"/>
              <a:ext cx="1277" cy="769"/>
            </a:xfrm>
            <a:prstGeom prst="rect">
              <a:avLst/>
            </a:prstGeom>
            <a:noFill/>
            <a:ln w="9525">
              <a:noFill/>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V</a:t>
              </a:r>
              <a:r>
                <a:rPr lang="en-US" altLang="zh-CN" sz="2000" b="1" baseline="-25000" dirty="0">
                  <a:solidFill>
                    <a:schemeClr val="tx2"/>
                  </a:solidFill>
                  <a:latin typeface="微软雅黑" panose="020B0503020204020204" pitchFamily="34" charset="-122"/>
                  <a:ea typeface="微软雅黑" panose="020B0503020204020204" pitchFamily="34" charset="-122"/>
                </a:rPr>
                <a:t>1</a:t>
              </a:r>
              <a:r>
                <a:rPr lang="en-US" altLang="zh-CN" sz="2000" b="1" dirty="0">
                  <a:solidFill>
                    <a:schemeClr val="tx2"/>
                  </a:solidFill>
                  <a:latin typeface="微软雅黑" panose="020B0503020204020204" pitchFamily="34" charset="-122"/>
                  <a:ea typeface="微软雅黑" panose="020B0503020204020204" pitchFamily="34" charset="-122"/>
                </a:rPr>
                <a:t>(t)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2667" name="Text Box 57"/>
            <p:cNvSpPr txBox="1"/>
            <p:nvPr/>
          </p:nvSpPr>
          <p:spPr>
            <a:xfrm>
              <a:off x="10772" y="2722"/>
              <a:ext cx="1274" cy="779"/>
            </a:xfrm>
            <a:prstGeom prst="rect">
              <a:avLst/>
            </a:prstGeom>
            <a:noFill/>
            <a:ln w="9525">
              <a:noFill/>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V</a:t>
              </a:r>
              <a:r>
                <a:rPr lang="en-US" altLang="zh-CN" sz="2000" b="1" baseline="-25000" dirty="0">
                  <a:solidFill>
                    <a:schemeClr val="tx2"/>
                  </a:solidFill>
                  <a:latin typeface="微软雅黑" panose="020B0503020204020204" pitchFamily="34" charset="-122"/>
                  <a:ea typeface="微软雅黑" panose="020B0503020204020204" pitchFamily="34" charset="-122"/>
                </a:rPr>
                <a:t>2</a:t>
              </a:r>
              <a:r>
                <a:rPr lang="en-US" altLang="zh-CN" sz="2000" b="1" dirty="0">
                  <a:solidFill>
                    <a:schemeClr val="tx2"/>
                  </a:solidFill>
                  <a:latin typeface="微软雅黑" panose="020B0503020204020204" pitchFamily="34" charset="-122"/>
                  <a:ea typeface="微软雅黑" panose="020B0503020204020204" pitchFamily="34" charset="-122"/>
                </a:rPr>
                <a:t>(t)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2668" name="Text Box 58"/>
            <p:cNvSpPr txBox="1"/>
            <p:nvPr/>
          </p:nvSpPr>
          <p:spPr>
            <a:xfrm>
              <a:off x="6689" y="2155"/>
              <a:ext cx="1280" cy="761"/>
            </a:xfrm>
            <a:prstGeom prst="rect">
              <a:avLst/>
            </a:prstGeom>
            <a:noFill/>
            <a:ln w="9525">
              <a:noFill/>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y</a:t>
              </a:r>
              <a:r>
                <a:rPr lang="en-US" altLang="zh-CN" sz="2000" b="1" baseline="-25000" dirty="0">
                  <a:solidFill>
                    <a:schemeClr val="tx2"/>
                  </a:solidFill>
                  <a:latin typeface="微软雅黑" panose="020B0503020204020204" pitchFamily="34" charset="-122"/>
                  <a:ea typeface="微软雅黑" panose="020B0503020204020204" pitchFamily="34" charset="-122"/>
                </a:rPr>
                <a:t>2</a:t>
              </a:r>
              <a:r>
                <a:rPr lang="en-US" altLang="zh-CN" sz="2000" b="1" dirty="0">
                  <a:solidFill>
                    <a:schemeClr val="tx2"/>
                  </a:solidFill>
                  <a:latin typeface="微软雅黑" panose="020B0503020204020204" pitchFamily="34" charset="-122"/>
                  <a:ea typeface="微软雅黑" panose="020B0503020204020204" pitchFamily="34" charset="-122"/>
                </a:rPr>
                <a:t>(t)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2669" name="Text Box 59"/>
            <p:cNvSpPr txBox="1"/>
            <p:nvPr/>
          </p:nvSpPr>
          <p:spPr>
            <a:xfrm>
              <a:off x="6689" y="1248"/>
              <a:ext cx="1280" cy="769"/>
            </a:xfrm>
            <a:prstGeom prst="rect">
              <a:avLst/>
            </a:prstGeom>
            <a:noFill/>
            <a:ln w="9525">
              <a:noFill/>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y</a:t>
              </a:r>
              <a:r>
                <a:rPr lang="en-US" altLang="zh-CN" sz="2000" b="1" baseline="-25000" dirty="0">
                  <a:solidFill>
                    <a:schemeClr val="tx2"/>
                  </a:solidFill>
                  <a:latin typeface="微软雅黑" panose="020B0503020204020204" pitchFamily="34" charset="-122"/>
                  <a:ea typeface="微软雅黑" panose="020B0503020204020204" pitchFamily="34" charset="-122"/>
                </a:rPr>
                <a:t>1</a:t>
              </a:r>
              <a:r>
                <a:rPr lang="en-US" altLang="zh-CN" sz="2000" b="1" dirty="0">
                  <a:solidFill>
                    <a:schemeClr val="tx2"/>
                  </a:solidFill>
                  <a:latin typeface="微软雅黑" panose="020B0503020204020204" pitchFamily="34" charset="-122"/>
                  <a:ea typeface="微软雅黑" panose="020B0503020204020204" pitchFamily="34" charset="-122"/>
                </a:rPr>
                <a:t>(t)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2670" name="Text Box 17"/>
            <p:cNvSpPr txBox="1"/>
            <p:nvPr/>
          </p:nvSpPr>
          <p:spPr>
            <a:xfrm>
              <a:off x="2153" y="1475"/>
              <a:ext cx="1344" cy="956"/>
            </a:xfrm>
            <a:prstGeom prst="rect">
              <a:avLst/>
            </a:prstGeom>
            <a:solidFill>
              <a:srgbClr val="FFFF99"/>
            </a:solidFill>
            <a:ln w="9525" cap="flat" cmpd="sng">
              <a:solidFill>
                <a:srgbClr val="000000"/>
              </a:solidFill>
              <a:prstDash val="solid"/>
              <a:miter/>
              <a:headEnd type="none" w="med" len="med"/>
              <a:tailEnd type="none" w="med" len="med"/>
            </a:ln>
          </p:spPr>
          <p:txBody>
            <a:bodyPr lIns="90170" tIns="46990" rIns="90170" bIns="46990"/>
            <a:p>
              <a:pPr algn="ctr">
                <a:lnSpc>
                  <a:spcPct val="150000"/>
                </a:lnSpc>
                <a:buFont typeface="Arial" panose="020B0604020202020204" pitchFamily="34" charset="0"/>
                <a:buNone/>
              </a:pPr>
              <a:r>
                <a:rPr lang="zh-CN" altLang="en-US" sz="2000" b="1" dirty="0">
                  <a:latin typeface="Times New Roman" panose="02020603050405020304" pitchFamily="18" charset="0"/>
                  <a:ea typeface="微软雅黑" panose="020B0503020204020204" pitchFamily="34" charset="-122"/>
                </a:rPr>
                <a:t>信道</a:t>
              </a:r>
              <a:endParaRPr lang="zh-CN" altLang="en-US" dirty="0">
                <a:latin typeface="Comic Sans MS" panose="030F0702030302020204" pitchFamily="66" charset="0"/>
              </a:endParaRPr>
            </a:p>
          </p:txBody>
        </p:sp>
        <p:sp>
          <p:nvSpPr>
            <p:cNvPr id="112671" name="Text Box 17"/>
            <p:cNvSpPr txBox="1"/>
            <p:nvPr/>
          </p:nvSpPr>
          <p:spPr>
            <a:xfrm>
              <a:off x="0" y="1475"/>
              <a:ext cx="1587" cy="956"/>
            </a:xfrm>
            <a:prstGeom prst="rect">
              <a:avLst/>
            </a:prstGeom>
            <a:solidFill>
              <a:srgbClr val="FF99CC">
                <a:alpha val="61176"/>
              </a:srgbClr>
            </a:solidFill>
            <a:ln w="9525" cap="flat" cmpd="sng">
              <a:solidFill>
                <a:srgbClr val="000000"/>
              </a:solidFill>
              <a:prstDash val="solid"/>
              <a:miter/>
              <a:headEnd type="none" w="med" len="med"/>
              <a:tailEnd type="none" w="med" len="med"/>
            </a:ln>
          </p:spPr>
          <p:txBody>
            <a:bodyPr lIns="90170" tIns="46990" rIns="90170" bIns="46990"/>
            <a:p>
              <a:pPr algn="ctr">
                <a:lnSpc>
                  <a:spcPct val="150000"/>
                </a:lnSpc>
                <a:buFont typeface="Arial" panose="020B0604020202020204" pitchFamily="34" charset="0"/>
                <a:buNone/>
              </a:pPr>
              <a:r>
                <a:rPr lang="zh-CN" altLang="en-US" sz="2000" b="1" dirty="0">
                  <a:latin typeface="Times New Roman" panose="02020603050405020304" pitchFamily="18" charset="0"/>
                  <a:ea typeface="微软雅黑" panose="020B0503020204020204" pitchFamily="34" charset="-122"/>
                </a:rPr>
                <a:t>发送端</a:t>
              </a:r>
              <a:endParaRPr lang="zh-CN" altLang="en-US" dirty="0">
                <a:latin typeface="Comic Sans MS" panose="030F0702030302020204" pitchFamily="66" charset="0"/>
              </a:endParaRPr>
            </a:p>
          </p:txBody>
        </p:sp>
        <p:sp>
          <p:nvSpPr>
            <p:cNvPr id="112672" name="Text Box 58"/>
            <p:cNvSpPr txBox="1"/>
            <p:nvPr/>
          </p:nvSpPr>
          <p:spPr>
            <a:xfrm>
              <a:off x="13040" y="2496"/>
              <a:ext cx="1280" cy="761"/>
            </a:xfrm>
            <a:prstGeom prst="rect">
              <a:avLst/>
            </a:prstGeom>
            <a:noFill/>
            <a:ln w="9525">
              <a:noFill/>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P</a:t>
              </a:r>
              <a:r>
                <a:rPr lang="zh-CN" altLang="en-US" sz="2000" b="1" baseline="-25000" dirty="0">
                  <a:solidFill>
                    <a:schemeClr val="tx2"/>
                  </a:solidFill>
                  <a:latin typeface="微软雅黑" panose="020B0503020204020204" pitchFamily="34" charset="-122"/>
                  <a:ea typeface="微软雅黑" panose="020B0503020204020204" pitchFamily="34" charset="-122"/>
                </a:rPr>
                <a:t>e</a:t>
              </a:r>
              <a:endParaRPr lang="zh-CN" altLang="en-US" sz="2000" b="1" baseline="-25000" dirty="0">
                <a:solidFill>
                  <a:schemeClr val="tx2"/>
                </a:solidFill>
                <a:latin typeface="微软雅黑" panose="020B0503020204020204" pitchFamily="34" charset="-122"/>
                <a:ea typeface="微软雅黑" panose="020B0503020204020204" pitchFamily="34" charset="-122"/>
              </a:endParaRPr>
            </a:p>
          </p:txBody>
        </p:sp>
        <p:sp>
          <p:nvSpPr>
            <p:cNvPr id="112673" name="Text Box 46"/>
            <p:cNvSpPr txBox="1"/>
            <p:nvPr/>
          </p:nvSpPr>
          <p:spPr>
            <a:xfrm>
              <a:off x="4308" y="1703"/>
              <a:ext cx="1020" cy="715"/>
            </a:xfrm>
            <a:prstGeom prst="rect">
              <a:avLst/>
            </a:prstGeom>
            <a:noFill/>
            <a:ln w="9525">
              <a:noFill/>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y</a:t>
              </a:r>
              <a:r>
                <a:rPr lang="zh-CN" altLang="en-US" sz="2000" b="1" baseline="-25000" dirty="0">
                  <a:solidFill>
                    <a:schemeClr val="tx2"/>
                  </a:solidFill>
                  <a:latin typeface="微软雅黑" panose="020B0503020204020204" pitchFamily="34" charset="-122"/>
                  <a:ea typeface="微软雅黑" panose="020B0503020204020204" pitchFamily="34" charset="-122"/>
                </a:rPr>
                <a:t>i</a:t>
              </a:r>
              <a:r>
                <a:rPr lang="zh-CN" altLang="en-US" sz="2000" b="1" dirty="0">
                  <a:solidFill>
                    <a:schemeClr val="tx2"/>
                  </a:solidFill>
                  <a:latin typeface="微软雅黑" panose="020B0503020204020204" pitchFamily="34" charset="-122"/>
                  <a:ea typeface="微软雅黑" panose="020B0503020204020204" pitchFamily="34" charset="-122"/>
                </a:rPr>
                <a:t>(t)</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spTree>
  </p:cSld>
  <p:clrMapOvr>
    <a:masterClrMapping/>
  </p:clrMapOvr>
  <p:transition advClick="0">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50" name="Text Box 5"/>
          <p:cNvSpPr txBox="1"/>
          <p:nvPr/>
        </p:nvSpPr>
        <p:spPr>
          <a:xfrm>
            <a:off x="390525" y="1392555"/>
            <a:ext cx="8183880" cy="3892550"/>
          </a:xfrm>
          <a:prstGeom prst="rect">
            <a:avLst/>
          </a:prstGeom>
          <a:noFill/>
          <a:ln w="9525">
            <a:noFill/>
          </a:ln>
        </p:spPr>
        <p:txBody>
          <a:bodyPr wrap="square">
            <a:spAutoFit/>
          </a:bodyPr>
          <a:p>
            <a:pPr algn="just">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V</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的抽样值</a:t>
            </a:r>
            <a:r>
              <a:rPr lang="en-US" altLang="zh-CN" sz="2000" dirty="0">
                <a:latin typeface="微软雅黑" panose="020B0503020204020204" pitchFamily="34" charset="-122"/>
                <a:ea typeface="微软雅黑" panose="020B0503020204020204" pitchFamily="34" charset="-122"/>
                <a:sym typeface="+mn-ea"/>
              </a:rPr>
              <a:t>V</a:t>
            </a:r>
            <a:r>
              <a:rPr lang="en-US" altLang="zh-CN" sz="2000" baseline="-25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rPr>
              <a:t>服从广义瑞利分布，</a:t>
            </a:r>
            <a:r>
              <a:rPr lang="en-US" altLang="zh-CN" sz="2000" dirty="0">
                <a:latin typeface="微软雅黑" panose="020B0503020204020204" pitchFamily="34" charset="-122"/>
                <a:ea typeface="微软雅黑" panose="020B0503020204020204" pitchFamily="34" charset="-122"/>
                <a:sym typeface="+mn-ea"/>
              </a:rPr>
              <a:t>V</a:t>
            </a:r>
            <a:r>
              <a:rPr lang="en-US" altLang="zh-CN" sz="2000" baseline="-25000" dirty="0">
                <a:latin typeface="微软雅黑" panose="020B0503020204020204" pitchFamily="34" charset="-122"/>
                <a:ea typeface="微软雅黑" panose="020B0503020204020204" pitchFamily="34" charset="-122"/>
                <a:sym typeface="+mn-ea"/>
              </a:rPr>
              <a:t>2</a:t>
            </a:r>
            <a:r>
              <a:rPr lang="en-US" altLang="zh-CN" sz="2000" dirty="0">
                <a:latin typeface="微软雅黑" panose="020B0503020204020204" pitchFamily="34" charset="-122"/>
                <a:ea typeface="微软雅黑" panose="020B0503020204020204" pitchFamily="34" charset="-122"/>
                <a:sym typeface="+mn-ea"/>
              </a:rPr>
              <a:t>(t)</a:t>
            </a:r>
            <a:r>
              <a:rPr lang="zh-CN" altLang="en-US" sz="2000" dirty="0">
                <a:latin typeface="微软雅黑" panose="020B0503020204020204" pitchFamily="34" charset="-122"/>
                <a:ea typeface="微软雅黑" panose="020B0503020204020204" pitchFamily="34" charset="-122"/>
                <a:sym typeface="+mn-ea"/>
              </a:rPr>
              <a:t>的抽样值</a:t>
            </a:r>
            <a:r>
              <a:rPr lang="en-US" altLang="zh-CN" sz="2000" dirty="0">
                <a:latin typeface="微软雅黑" panose="020B0503020204020204" pitchFamily="34" charset="-122"/>
                <a:ea typeface="微软雅黑" panose="020B0503020204020204" pitchFamily="34" charset="-122"/>
              </a:rPr>
              <a:t>V</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服从瑞利分布。</a:t>
            </a:r>
            <a:r>
              <a:rPr lang="en-US" altLang="zh-CN" sz="2000" dirty="0">
                <a:latin typeface="微软雅黑" panose="020B0503020204020204" pitchFamily="34" charset="-122"/>
                <a:ea typeface="微软雅黑" panose="020B0503020204020204" pitchFamily="34" charset="-122"/>
              </a:rPr>
              <a:t>V</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V</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的一维概率密度函数分别为：</a:t>
            </a: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sym typeface="+mn-ea"/>
              </a:rPr>
              <a:t>                </a:t>
            </a:r>
            <a:endParaRPr lang="en-US" altLang="zh-CN" sz="2000" dirty="0">
              <a:latin typeface="微软雅黑" panose="020B0503020204020204" pitchFamily="34" charset="-122"/>
              <a:ea typeface="微软雅黑" panose="020B0503020204020204" pitchFamily="34" charset="-122"/>
              <a:sym typeface="+mn-ea"/>
            </a:endParaRPr>
          </a:p>
          <a:p>
            <a:pPr algn="just">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rPr>
              <a:t>p55 (3.6-8)</a:t>
            </a:r>
            <a:endParaRPr lang="en-US" altLang="zh-CN"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P55</a:t>
            </a:r>
            <a:r>
              <a:rPr lang="en-US" altLang="zh-CN" sz="2000" dirty="0">
                <a:latin typeface="微软雅黑" panose="020B0503020204020204" pitchFamily="34" charset="-122"/>
                <a:ea typeface="微软雅黑" panose="020B0503020204020204" pitchFamily="34" charset="-122"/>
                <a:sym typeface="+mn-ea"/>
              </a:rPr>
              <a:t>(3.5-20)</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lvl="1">
              <a:lnSpc>
                <a:spcPct val="150000"/>
              </a:lnSpc>
              <a:spcBef>
                <a:spcPct val="20000"/>
              </a:spcBef>
              <a:buFont typeface="Arial" panose="020B0604020202020204" pitchFamily="34" charset="0"/>
              <a:buNone/>
            </a:pPr>
            <a:endParaRPr lang="zh-CN" altLang="en-US" sz="1000" dirty="0">
              <a:latin typeface="微软雅黑" panose="020B0503020204020204" pitchFamily="34" charset="-122"/>
              <a:ea typeface="微软雅黑" panose="020B0503020204020204" pitchFamily="34" charset="-122"/>
            </a:endParaRPr>
          </a:p>
          <a:p>
            <a:pPr marL="0" lvl="1">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发送</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时，若</a:t>
            </a:r>
            <a:r>
              <a:rPr lang="en-US" altLang="zh-CN" sz="2000" dirty="0">
                <a:latin typeface="微软雅黑" panose="020B0503020204020204" pitchFamily="34" charset="-122"/>
                <a:ea typeface="微软雅黑" panose="020B0503020204020204" pitchFamily="34" charset="-122"/>
                <a:sym typeface="+mn-ea"/>
              </a:rPr>
              <a:t>V</a:t>
            </a:r>
            <a:r>
              <a:rPr lang="en-US" altLang="zh-CN" sz="2000" baseline="-25000" dirty="0">
                <a:latin typeface="微软雅黑" panose="020B0503020204020204" pitchFamily="34" charset="-122"/>
                <a:ea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sym typeface="+mn-ea"/>
              </a:rPr>
              <a:t>小于</a:t>
            </a:r>
            <a:r>
              <a:rPr lang="en-US" altLang="zh-CN" sz="2000" dirty="0">
                <a:latin typeface="微软雅黑" panose="020B0503020204020204" pitchFamily="34" charset="-122"/>
                <a:ea typeface="微软雅黑" panose="020B0503020204020204" pitchFamily="34" charset="-122"/>
                <a:sym typeface="+mn-ea"/>
              </a:rPr>
              <a:t>V</a:t>
            </a:r>
            <a:r>
              <a:rPr lang="en-US" altLang="zh-CN" sz="2000" baseline="-25000" dirty="0">
                <a:latin typeface="微软雅黑" panose="020B0503020204020204" pitchFamily="34" charset="-122"/>
                <a:ea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sym typeface="+mn-ea"/>
              </a:rPr>
              <a:t>，则发生判决错误，其错误概率为：   </a:t>
            </a:r>
            <a:endParaRPr lang="zh-CN" altLang="en-US"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graphicFrame>
        <p:nvGraphicFramePr>
          <p:cNvPr id="2" name="对象 1">
            <a:hlinkClick r:id="" action="ppaction://ole?verb="/>
          </p:cNvPr>
          <p:cNvGraphicFramePr>
            <a:graphicFrameLocks noChangeAspect="1"/>
          </p:cNvGraphicFramePr>
          <p:nvPr/>
        </p:nvGraphicFramePr>
        <p:xfrm>
          <a:off x="4442460" y="3311525"/>
          <a:ext cx="114300" cy="215900"/>
        </p:xfrm>
        <a:graphic>
          <a:graphicData uri="http://schemas.openxmlformats.org/presentationml/2006/ole">
            <mc:AlternateContent xmlns:mc="http://schemas.openxmlformats.org/markup-compatibility/2006">
              <mc:Choice xmlns:v="urn:schemas-microsoft-com:vml" Requires="v">
                <p:oleObj spid="_x0000_s1025" name="" r:id="rId1" imgW="114300" imgH="215900" progId="Equation.KSEE3">
                  <p:embed/>
                </p:oleObj>
              </mc:Choice>
              <mc:Fallback>
                <p:oleObj name="" r:id="rId1" imgW="114300" imgH="215900" progId="Equation.KSEE3">
                  <p:embed/>
                  <p:pic>
                    <p:nvPicPr>
                      <p:cNvPr id="0" name="图片 1024"/>
                      <p:cNvPicPr/>
                      <p:nvPr/>
                    </p:nvPicPr>
                    <p:blipFill>
                      <a:blip r:embed="rId2"/>
                      <a:stretch>
                        <a:fillRect/>
                      </a:stretch>
                    </p:blipFill>
                    <p:spPr>
                      <a:xfrm>
                        <a:off x="4442460" y="3311525"/>
                        <a:ext cx="114300" cy="21590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2236470" y="3310890"/>
          <a:ext cx="2736215" cy="923290"/>
        </p:xfrm>
        <a:graphic>
          <a:graphicData uri="http://schemas.openxmlformats.org/presentationml/2006/ole">
            <mc:AlternateContent xmlns:mc="http://schemas.openxmlformats.org/markup-compatibility/2006">
              <mc:Choice xmlns:v="urn:schemas-microsoft-com:vml" Requires="v">
                <p:oleObj spid="_x0000_s1026" name="" r:id="rId3" imgW="1143000" imgH="533400" progId="Equation.KSEE3">
                  <p:embed/>
                </p:oleObj>
              </mc:Choice>
              <mc:Fallback>
                <p:oleObj name="" r:id="rId3" imgW="1143000" imgH="533400" progId="Equation.KSEE3">
                  <p:embed/>
                  <p:pic>
                    <p:nvPicPr>
                      <p:cNvPr id="0" name="图片 1025"/>
                      <p:cNvPicPr/>
                      <p:nvPr/>
                    </p:nvPicPr>
                    <p:blipFill>
                      <a:blip r:embed="rId4"/>
                      <a:stretch>
                        <a:fillRect/>
                      </a:stretch>
                    </p:blipFill>
                    <p:spPr>
                      <a:xfrm>
                        <a:off x="2236470" y="3310890"/>
                        <a:ext cx="2736215" cy="923290"/>
                      </a:xfrm>
                      <a:prstGeom prst="rect">
                        <a:avLst/>
                      </a:prstGeom>
                      <a:solidFill>
                        <a:schemeClr val="accent3">
                          <a:lumMod val="85000"/>
                        </a:schemeClr>
                      </a:solidFill>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2300605" y="2346960"/>
          <a:ext cx="3650615" cy="875030"/>
        </p:xfrm>
        <a:graphic>
          <a:graphicData uri="http://schemas.openxmlformats.org/presentationml/2006/ole">
            <mc:AlternateContent xmlns:mc="http://schemas.openxmlformats.org/markup-compatibility/2006">
              <mc:Choice xmlns:v="urn:schemas-microsoft-com:vml" Requires="v">
                <p:oleObj spid="_x0000_s5" name="" r:id="rId5" imgW="1714500" imgH="533400" progId="Equation.KSEE3">
                  <p:embed/>
                </p:oleObj>
              </mc:Choice>
              <mc:Fallback>
                <p:oleObj name="" r:id="rId5" imgW="1714500" imgH="533400" progId="Equation.KSEE3">
                  <p:embed/>
                  <p:pic>
                    <p:nvPicPr>
                      <p:cNvPr id="0" name="图片 1025"/>
                      <p:cNvPicPr/>
                      <p:nvPr/>
                    </p:nvPicPr>
                    <p:blipFill>
                      <a:blip r:embed="rId6"/>
                      <a:stretch>
                        <a:fillRect/>
                      </a:stretch>
                    </p:blipFill>
                    <p:spPr>
                      <a:xfrm>
                        <a:off x="2300605" y="2346960"/>
                        <a:ext cx="3650615" cy="875030"/>
                      </a:xfrm>
                      <a:prstGeom prst="rect">
                        <a:avLst/>
                      </a:prstGeom>
                      <a:solidFill>
                        <a:schemeClr val="accent1">
                          <a:lumMod val="20000"/>
                          <a:lumOff val="80000"/>
                        </a:schemeClr>
                      </a:solidFill>
                    </p:spPr>
                  </p:pic>
                </p:oleObj>
              </mc:Fallback>
            </mc:AlternateContent>
          </a:graphicData>
        </a:graphic>
      </p:graphicFrame>
      <p:graphicFrame>
        <p:nvGraphicFramePr>
          <p:cNvPr id="31748" name="对象 53252"/>
          <p:cNvGraphicFramePr/>
          <p:nvPr/>
        </p:nvGraphicFramePr>
        <p:xfrm>
          <a:off x="1129665" y="4777740"/>
          <a:ext cx="6256020" cy="2006600"/>
        </p:xfrm>
        <a:graphic>
          <a:graphicData uri="http://schemas.openxmlformats.org/presentationml/2006/ole">
            <mc:AlternateContent xmlns:mc="http://schemas.openxmlformats.org/markup-compatibility/2006">
              <mc:Choice xmlns:v="urn:schemas-microsoft-com:vml" Requires="v">
                <p:oleObj spid="_x0000_s3170" name="" r:id="rId7" imgW="2755900" imgH="1219200" progId="Equation.DSMT4">
                  <p:embed/>
                </p:oleObj>
              </mc:Choice>
              <mc:Fallback>
                <p:oleObj name="" r:id="rId7" imgW="2755900" imgH="1219200" progId="Equation.DSMT4">
                  <p:embed/>
                  <p:pic>
                    <p:nvPicPr>
                      <p:cNvPr id="0" name="图片 3169"/>
                      <p:cNvPicPr/>
                      <p:nvPr/>
                    </p:nvPicPr>
                    <p:blipFill>
                      <a:blip r:embed="rId8"/>
                      <a:stretch>
                        <a:fillRect/>
                      </a:stretch>
                    </p:blipFill>
                    <p:spPr>
                      <a:xfrm>
                        <a:off x="1129665" y="4777740"/>
                        <a:ext cx="6256020" cy="2006600"/>
                      </a:xfrm>
                      <a:prstGeom prst="rect">
                        <a:avLst/>
                      </a:prstGeom>
                      <a:solidFill>
                        <a:srgbClr val="CCFFFF"/>
                      </a:solidFill>
                      <a:ln w="38100">
                        <a:noFill/>
                        <a:miter/>
                      </a:ln>
                    </p:spPr>
                  </p:pic>
                </p:oleObj>
              </mc:Fallback>
            </mc:AlternateContent>
          </a:graphicData>
        </a:graphic>
      </p:graphicFrame>
    </p:spTree>
  </p:cSld>
  <p:clrMapOvr>
    <a:masterClrMapping/>
  </p:clrMapOvr>
  <p:transition advClick="0">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50" name="Text Box 5"/>
          <p:cNvSpPr txBox="1"/>
          <p:nvPr/>
        </p:nvSpPr>
        <p:spPr>
          <a:xfrm>
            <a:off x="390525" y="1392555"/>
            <a:ext cx="8183880" cy="5195570"/>
          </a:xfrm>
          <a:prstGeom prst="rect">
            <a:avLst/>
          </a:prstGeom>
          <a:noFill/>
          <a:ln w="9525">
            <a:noFill/>
          </a:ln>
        </p:spPr>
        <p:txBody>
          <a:bodyPr wrap="square">
            <a:spAutoFit/>
          </a:bodyPr>
          <a:p>
            <a:pPr>
              <a:lnSpc>
                <a:spcPct val="150000"/>
              </a:lnSpc>
              <a:spcBef>
                <a:spcPts val="20"/>
              </a:spcBef>
              <a:spcAft>
                <a:spcPts val="0"/>
              </a:spcAf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令：                                               代入上式，经化简可得：</a:t>
            </a:r>
            <a:endParaRPr lang="zh-CN" altLang="en-US" sz="2000" dirty="0">
              <a:latin typeface="微软雅黑" panose="020B0503020204020204" pitchFamily="34" charset="-122"/>
              <a:ea typeface="微软雅黑" panose="020B0503020204020204" pitchFamily="34" charset="-122"/>
            </a:endParaRPr>
          </a:p>
          <a:p>
            <a:pPr>
              <a:lnSpc>
                <a:spcPct val="150000"/>
              </a:lnSpc>
              <a:spcBef>
                <a:spcPts val="20"/>
              </a:spcBef>
              <a:spcAft>
                <a:spcPts val="0"/>
              </a:spcAft>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a:lnSpc>
                <a:spcPct val="150000"/>
              </a:lnSpc>
              <a:spcBef>
                <a:spcPts val="20"/>
              </a:spcBef>
              <a:spcAft>
                <a:spcPts val="0"/>
              </a:spcAf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a:lnSpc>
                <a:spcPct val="150000"/>
              </a:lnSpc>
              <a:spcBef>
                <a:spcPts val="20"/>
              </a:spcBef>
              <a:spcAft>
                <a:spcPts val="0"/>
              </a:spcAf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式中的积分值可以用</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函数计算，</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函数的定义为：</a:t>
            </a:r>
            <a:endParaRPr lang="zh-CN" altLang="en-US" sz="2000" dirty="0">
              <a:latin typeface="微软雅黑" panose="020B0503020204020204" pitchFamily="34" charset="-122"/>
              <a:ea typeface="微软雅黑" panose="020B0503020204020204" pitchFamily="34" charset="-122"/>
            </a:endParaRPr>
          </a:p>
          <a:p>
            <a:pPr>
              <a:lnSpc>
                <a:spcPct val="150000"/>
              </a:lnSpc>
              <a:spcBef>
                <a:spcPts val="20"/>
              </a:spcBef>
              <a:spcAft>
                <a:spcPts val="0"/>
              </a:spcAft>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sym typeface="+mn-ea"/>
            </a:endParaRPr>
          </a:p>
          <a:p>
            <a:pPr>
              <a:lnSpc>
                <a:spcPct val="150000"/>
              </a:lnSpc>
              <a:spcBef>
                <a:spcPts val="20"/>
              </a:spcBef>
              <a:spcAft>
                <a:spcPts val="0"/>
              </a:spcAft>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sym typeface="+mn-ea"/>
            </a:endParaRPr>
          </a:p>
          <a:p>
            <a:pPr>
              <a:lnSpc>
                <a:spcPct val="150000"/>
              </a:lnSpc>
              <a:spcBef>
                <a:spcPts val="20"/>
              </a:spcBef>
              <a:spcAft>
                <a:spcPts val="0"/>
              </a:spcAf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根据</a:t>
            </a:r>
            <a:r>
              <a:rPr lang="en-US" altLang="zh-CN" sz="2000" dirty="0">
                <a:latin typeface="微软雅黑" panose="020B0503020204020204" pitchFamily="34" charset="-122"/>
                <a:ea typeface="微软雅黑" panose="020B0503020204020204" pitchFamily="34" charset="-122"/>
                <a:sym typeface="+mn-ea"/>
              </a:rPr>
              <a:t>Q</a:t>
            </a:r>
            <a:r>
              <a:rPr lang="zh-CN" altLang="en-US" sz="2000" dirty="0">
                <a:latin typeface="微软雅黑" panose="020B0503020204020204" pitchFamily="34" charset="-122"/>
                <a:ea typeface="微软雅黑" panose="020B0503020204020204" pitchFamily="34" charset="-122"/>
                <a:sym typeface="+mn-ea"/>
              </a:rPr>
              <a:t>函数的性质有：</a:t>
            </a:r>
            <a:endParaRPr lang="zh-CN" altLang="en-US" sz="2000" dirty="0">
              <a:latin typeface="微软雅黑" panose="020B0503020204020204" pitchFamily="34" charset="-122"/>
              <a:ea typeface="微软雅黑" panose="020B0503020204020204" pitchFamily="34" charset="-122"/>
              <a:sym typeface="+mn-ea"/>
            </a:endParaRPr>
          </a:p>
          <a:p>
            <a:pPr>
              <a:lnSpc>
                <a:spcPct val="150000"/>
              </a:lnSpc>
              <a:spcBef>
                <a:spcPts val="20"/>
              </a:spcBef>
              <a:spcAft>
                <a:spcPts val="0"/>
              </a:spcAft>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sym typeface="+mn-ea"/>
            </a:endParaRPr>
          </a:p>
          <a:p>
            <a:pPr>
              <a:lnSpc>
                <a:spcPct val="150000"/>
              </a:lnSpc>
              <a:spcBef>
                <a:spcPts val="20"/>
              </a:spcBef>
              <a:spcAft>
                <a:spcPts val="0"/>
              </a:spcAf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所以：                                                                              （</a:t>
            </a:r>
            <a:r>
              <a:rPr lang="en-US" altLang="zh-CN" sz="2000" dirty="0">
                <a:latin typeface="微软雅黑" panose="020B0503020204020204" pitchFamily="34" charset="-122"/>
                <a:ea typeface="微软雅黑" panose="020B0503020204020204" pitchFamily="34" charset="-122"/>
                <a:sym typeface="+mn-ea"/>
              </a:rPr>
              <a:t>7.2-38</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sym typeface="+mn-ea"/>
            </a:endParaRPr>
          </a:p>
          <a:p>
            <a:pPr>
              <a:lnSpc>
                <a:spcPct val="150000"/>
              </a:lnSpc>
              <a:spcBef>
                <a:spcPts val="20"/>
              </a:spcBef>
              <a:spcAft>
                <a:spcPts val="0"/>
              </a:spcAft>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sym typeface="+mn-ea"/>
            </a:endParaRPr>
          </a:p>
          <a:p>
            <a:pPr>
              <a:lnSpc>
                <a:spcPct val="150000"/>
              </a:lnSpc>
              <a:spcBef>
                <a:spcPts val="20"/>
              </a:spcBef>
              <a:spcAft>
                <a:spcPts val="0"/>
              </a:spcAf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        式中：</a:t>
            </a:r>
            <a:r>
              <a:rPr lang="en-US" altLang="zh-CN" sz="2000" dirty="0">
                <a:latin typeface="微软雅黑" panose="020B0503020204020204" pitchFamily="34" charset="-122"/>
                <a:ea typeface="微软雅黑" panose="020B0503020204020204" pitchFamily="34" charset="-122"/>
                <a:sym typeface="+mn-ea"/>
              </a:rPr>
              <a:t>r=z</a:t>
            </a:r>
            <a:r>
              <a:rPr lang="en-US" altLang="zh-CN" sz="2000" baseline="30000" dirty="0">
                <a:latin typeface="微软雅黑" panose="020B0503020204020204" pitchFamily="34" charset="-122"/>
                <a:ea typeface="微软雅黑" panose="020B0503020204020204" pitchFamily="34" charset="-122"/>
                <a:sym typeface="+mn-ea"/>
              </a:rPr>
              <a:t>2</a:t>
            </a:r>
            <a:r>
              <a:rPr lang="en-US" altLang="zh-CN" sz="2000" dirty="0">
                <a:latin typeface="微软雅黑" panose="020B0503020204020204" pitchFamily="34" charset="-122"/>
                <a:ea typeface="微软雅黑" panose="020B0503020204020204" pitchFamily="34" charset="-122"/>
                <a:sym typeface="+mn-ea"/>
              </a:rPr>
              <a:t>=a</a:t>
            </a:r>
            <a:r>
              <a:rPr lang="en-US" altLang="zh-CN" sz="2000" baseline="30000" dirty="0">
                <a:latin typeface="微软雅黑" panose="020B0503020204020204" pitchFamily="34" charset="-122"/>
                <a:ea typeface="微软雅黑" panose="020B0503020204020204" pitchFamily="34" charset="-122"/>
                <a:sym typeface="+mn-ea"/>
              </a:rPr>
              <a:t>2</a:t>
            </a:r>
            <a:r>
              <a:rPr lang="en-US" altLang="zh-CN" sz="2000" dirty="0">
                <a:latin typeface="微软雅黑" panose="020B0503020204020204" pitchFamily="34" charset="-122"/>
                <a:ea typeface="微软雅黑" panose="020B0503020204020204" pitchFamily="34" charset="-122"/>
                <a:sym typeface="+mn-ea"/>
              </a:rPr>
              <a:t>/2σ</a:t>
            </a:r>
            <a:r>
              <a:rPr lang="en-US" altLang="zh-CN" sz="2000" baseline="-25000" dirty="0">
                <a:latin typeface="微软雅黑" panose="020B0503020204020204" pitchFamily="34" charset="-122"/>
                <a:ea typeface="微软雅黑" panose="020B0503020204020204" pitchFamily="34" charset="-122"/>
                <a:sym typeface="+mn-ea"/>
              </a:rPr>
              <a:t>n</a:t>
            </a:r>
            <a:r>
              <a:rPr lang="en-US" altLang="zh-CN" sz="2000" baseline="30000" dirty="0">
                <a:latin typeface="微软雅黑" panose="020B0503020204020204" pitchFamily="34" charset="-122"/>
                <a:ea typeface="微软雅黑" panose="020B0503020204020204" pitchFamily="34" charset="-122"/>
                <a:sym typeface="+mn-ea"/>
              </a:rPr>
              <a:t>2</a:t>
            </a: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既为信噪比</a:t>
            </a:r>
            <a:endParaRPr lang="zh-CN" altLang="en-US" sz="2000" dirty="0">
              <a:latin typeface="微软雅黑" panose="020B0503020204020204" pitchFamily="34" charset="-122"/>
              <a:ea typeface="微软雅黑" panose="020B0503020204020204" pitchFamily="34" charset="-122"/>
              <a:sym typeface="+mn-ea"/>
            </a:endParaRPr>
          </a:p>
        </p:txBody>
      </p:sp>
      <p:graphicFrame>
        <p:nvGraphicFramePr>
          <p:cNvPr id="2" name="对象 1">
            <a:hlinkClick r:id="" action="ppaction://ole?verb="/>
          </p:cNvPr>
          <p:cNvGraphicFramePr>
            <a:graphicFrameLocks noChangeAspect="1"/>
          </p:cNvGraphicFramePr>
          <p:nvPr/>
        </p:nvGraphicFramePr>
        <p:xfrm>
          <a:off x="4442460" y="3311525"/>
          <a:ext cx="114300" cy="215900"/>
        </p:xfrm>
        <a:graphic>
          <a:graphicData uri="http://schemas.openxmlformats.org/presentationml/2006/ole">
            <mc:AlternateContent xmlns:mc="http://schemas.openxmlformats.org/markup-compatibility/2006">
              <mc:Choice xmlns:v="urn:schemas-microsoft-com:vml" Requires="v">
                <p:oleObj spid="_x0000_s1025" name="" r:id="rId1" imgW="114300" imgH="215900" progId="Equation.KSEE3">
                  <p:embed/>
                </p:oleObj>
              </mc:Choice>
              <mc:Fallback>
                <p:oleObj name="" r:id="rId1" imgW="114300" imgH="215900" progId="Equation.KSEE3">
                  <p:embed/>
                  <p:pic>
                    <p:nvPicPr>
                      <p:cNvPr id="0" name="图片 1024"/>
                      <p:cNvPicPr/>
                      <p:nvPr/>
                    </p:nvPicPr>
                    <p:blipFill>
                      <a:blip r:embed="rId2"/>
                      <a:stretch>
                        <a:fillRect/>
                      </a:stretch>
                    </p:blipFill>
                    <p:spPr>
                      <a:xfrm>
                        <a:off x="4442460" y="3311525"/>
                        <a:ext cx="1143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1210310" y="3373120"/>
          <a:ext cx="3728085" cy="769620"/>
        </p:xfrm>
        <a:graphic>
          <a:graphicData uri="http://schemas.openxmlformats.org/presentationml/2006/ole">
            <mc:AlternateContent xmlns:mc="http://schemas.openxmlformats.org/markup-compatibility/2006">
              <mc:Choice xmlns:v="urn:schemas-microsoft-com:vml" Requires="v">
                <p:oleObj spid="_x0000_s10" name="" r:id="rId3" imgW="1803400" imgH="419100" progId="Equation.KSEE3">
                  <p:embed/>
                </p:oleObj>
              </mc:Choice>
              <mc:Fallback>
                <p:oleObj name="" r:id="rId3" imgW="1803400" imgH="419100" progId="Equation.KSEE3">
                  <p:embed/>
                  <p:pic>
                    <p:nvPicPr>
                      <p:cNvPr id="0" name="图片 1026"/>
                      <p:cNvPicPr/>
                      <p:nvPr/>
                    </p:nvPicPr>
                    <p:blipFill>
                      <a:blip r:embed="rId4"/>
                      <a:stretch>
                        <a:fillRect/>
                      </a:stretch>
                    </p:blipFill>
                    <p:spPr>
                      <a:xfrm>
                        <a:off x="1210310" y="3373120"/>
                        <a:ext cx="3728085" cy="76962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1769745" y="5052060"/>
          <a:ext cx="3990975" cy="815340"/>
        </p:xfrm>
        <a:graphic>
          <a:graphicData uri="http://schemas.openxmlformats.org/presentationml/2006/ole">
            <mc:AlternateContent xmlns:mc="http://schemas.openxmlformats.org/markup-compatibility/2006">
              <mc:Choice xmlns:v="urn:schemas-microsoft-com:vml" Requires="v">
                <p:oleObj spid="_x0000_s12" name="" r:id="rId5" imgW="1765300" imgH="444500" progId="Equation.KSEE3">
                  <p:embed/>
                </p:oleObj>
              </mc:Choice>
              <mc:Fallback>
                <p:oleObj name="" r:id="rId5" imgW="1765300" imgH="444500" progId="Equation.KSEE3">
                  <p:embed/>
                  <p:pic>
                    <p:nvPicPr>
                      <p:cNvPr id="0" name="图片 1026"/>
                      <p:cNvPicPr/>
                      <p:nvPr/>
                    </p:nvPicPr>
                    <p:blipFill>
                      <a:blip r:embed="rId6"/>
                      <a:stretch>
                        <a:fillRect/>
                      </a:stretch>
                    </p:blipFill>
                    <p:spPr>
                      <a:xfrm>
                        <a:off x="1769745" y="5052060"/>
                        <a:ext cx="3990975" cy="815340"/>
                      </a:xfrm>
                      <a:prstGeom prst="rect">
                        <a:avLst/>
                      </a:prstGeom>
                      <a:solidFill>
                        <a:schemeClr val="accent3">
                          <a:lumMod val="85000"/>
                        </a:schemeClr>
                      </a:solidFill>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1149668" y="1485900"/>
          <a:ext cx="3049905" cy="405130"/>
        </p:xfrm>
        <a:graphic>
          <a:graphicData uri="http://schemas.openxmlformats.org/presentationml/2006/ole">
            <mc:AlternateContent xmlns:mc="http://schemas.openxmlformats.org/markup-compatibility/2006">
              <mc:Choice xmlns:v="urn:schemas-microsoft-com:vml" Requires="v">
                <p:oleObj spid="_x0000_s1026" name="" r:id="rId7" imgW="1612900" imgH="241300" progId="Equation.KSEE3">
                  <p:embed/>
                </p:oleObj>
              </mc:Choice>
              <mc:Fallback>
                <p:oleObj name="" r:id="rId7" imgW="1612900" imgH="241300" progId="Equation.KSEE3">
                  <p:embed/>
                  <p:pic>
                    <p:nvPicPr>
                      <p:cNvPr id="0" name="图片 1025"/>
                      <p:cNvPicPr/>
                      <p:nvPr/>
                    </p:nvPicPr>
                    <p:blipFill>
                      <a:blip r:embed="rId8"/>
                      <a:stretch>
                        <a:fillRect/>
                      </a:stretch>
                    </p:blipFill>
                    <p:spPr>
                      <a:xfrm>
                        <a:off x="1149668" y="1485900"/>
                        <a:ext cx="3049905" cy="405130"/>
                      </a:xfrm>
                      <a:prstGeom prst="rect">
                        <a:avLst/>
                      </a:prstGeom>
                    </p:spPr>
                  </p:pic>
                </p:oleObj>
              </mc:Fallback>
            </mc:AlternateContent>
          </a:graphicData>
        </a:graphic>
      </p:graphicFrame>
      <p:graphicFrame>
        <p:nvGraphicFramePr>
          <p:cNvPr id="4" name="对象 54276"/>
          <p:cNvGraphicFramePr/>
          <p:nvPr/>
        </p:nvGraphicFramePr>
        <p:xfrm>
          <a:off x="889000" y="1979930"/>
          <a:ext cx="6604000" cy="731520"/>
        </p:xfrm>
        <a:graphic>
          <a:graphicData uri="http://schemas.openxmlformats.org/presentationml/2006/ole">
            <mc:AlternateContent xmlns:mc="http://schemas.openxmlformats.org/markup-compatibility/2006">
              <mc:Choice xmlns:v="urn:schemas-microsoft-com:vml" Requires="v">
                <p:oleObj spid="_x0000_s5" name="" r:id="rId9" imgW="2970530" imgH="393700" progId="Equation.DSMT4">
                  <p:embed/>
                </p:oleObj>
              </mc:Choice>
              <mc:Fallback>
                <p:oleObj name="" r:id="rId9" imgW="2970530" imgH="393700" progId="Equation.DSMT4">
                  <p:embed/>
                  <p:pic>
                    <p:nvPicPr>
                      <p:cNvPr id="0" name="图片 3162"/>
                      <p:cNvPicPr/>
                      <p:nvPr/>
                    </p:nvPicPr>
                    <p:blipFill>
                      <a:blip r:embed="rId10"/>
                      <a:stretch>
                        <a:fillRect/>
                      </a:stretch>
                    </p:blipFill>
                    <p:spPr>
                      <a:xfrm>
                        <a:off x="889000" y="1979930"/>
                        <a:ext cx="6604000" cy="731520"/>
                      </a:xfrm>
                      <a:prstGeom prst="rect">
                        <a:avLst/>
                      </a:prstGeom>
                      <a:solidFill>
                        <a:srgbClr val="CCFFCC"/>
                      </a:solidFill>
                      <a:ln w="38100">
                        <a:noFill/>
                        <a:miter/>
                      </a:ln>
                    </p:spPr>
                  </p:pic>
                </p:oleObj>
              </mc:Fallback>
            </mc:AlternateContent>
          </a:graphicData>
        </a:graphic>
      </p:graphicFrame>
      <p:graphicFrame>
        <p:nvGraphicFramePr>
          <p:cNvPr id="32771" name="对象 54278"/>
          <p:cNvGraphicFramePr/>
          <p:nvPr/>
        </p:nvGraphicFramePr>
        <p:xfrm>
          <a:off x="3235008" y="4142740"/>
          <a:ext cx="3938270" cy="661670"/>
        </p:xfrm>
        <a:graphic>
          <a:graphicData uri="http://schemas.openxmlformats.org/presentationml/2006/ole">
            <mc:AlternateContent xmlns:mc="http://schemas.openxmlformats.org/markup-compatibility/2006">
              <mc:Choice xmlns:v="urn:schemas-microsoft-com:vml" Requires="v">
                <p:oleObj spid="_x0000_s3164" name="" r:id="rId11" imgW="2044700" imgH="330200" progId="Equation.3">
                  <p:embed/>
                </p:oleObj>
              </mc:Choice>
              <mc:Fallback>
                <p:oleObj name="" r:id="rId11" imgW="2044700" imgH="330200" progId="Equation.3">
                  <p:embed/>
                  <p:pic>
                    <p:nvPicPr>
                      <p:cNvPr id="0" name="图片 3163"/>
                      <p:cNvPicPr/>
                      <p:nvPr/>
                    </p:nvPicPr>
                    <p:blipFill>
                      <a:blip r:embed="rId12"/>
                      <a:stretch>
                        <a:fillRect/>
                      </a:stretch>
                    </p:blipFill>
                    <p:spPr>
                      <a:xfrm>
                        <a:off x="3235008" y="4142740"/>
                        <a:ext cx="3938270" cy="661670"/>
                      </a:xfrm>
                      <a:prstGeom prst="rect">
                        <a:avLst/>
                      </a:prstGeom>
                      <a:solidFill>
                        <a:srgbClr val="CCFFFF"/>
                      </a:solidFill>
                      <a:ln w="38100">
                        <a:noFill/>
                        <a:miter/>
                      </a:ln>
                    </p:spPr>
                  </p:pic>
                </p:oleObj>
              </mc:Fallback>
            </mc:AlternateContent>
          </a:graphicData>
        </a:graphic>
      </p:graphicFrame>
    </p:spTree>
  </p:cSld>
  <p:clrMapOvr>
    <a:masterClrMapping/>
  </p:clrMapOvr>
  <p:transition advClick="0">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7" name="Rectangle 4"/>
          <p:cNvSpPr/>
          <p:nvPr/>
        </p:nvSpPr>
        <p:spPr>
          <a:xfrm>
            <a:off x="471170" y="1450975"/>
            <a:ext cx="8106410" cy="3357880"/>
          </a:xfrm>
          <a:prstGeom prst="rect">
            <a:avLst/>
          </a:prstGeom>
          <a:noFill/>
          <a:ln w="9525">
            <a:noFill/>
          </a:ln>
        </p:spPr>
        <p:txBody>
          <a:bodyPr/>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同理，由对称性导出发送“</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”符号时判为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的误码概率为：</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en-US" altLang="x-none"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sym typeface="+mn-ea"/>
              </a:rPr>
              <a:t>7.2-39</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sym typeface="+mn-ea"/>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于是</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信号包络检波法系统总的误码率为：</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e</a:t>
            </a:r>
            <a:r>
              <a:rPr lang="en-US" altLang="zh-CN" sz="2000" dirty="0">
                <a:latin typeface="微软雅黑" panose="020B0503020204020204" pitchFamily="34" charset="-122"/>
                <a:ea typeface="微软雅黑" panose="020B0503020204020204" pitchFamily="34" charset="-122"/>
              </a:rPr>
              <a:t>=p(0)P</a:t>
            </a:r>
            <a:r>
              <a:rPr lang="en-US" altLang="zh-CN" sz="2000" baseline="-25000" dirty="0">
                <a:latin typeface="微软雅黑" panose="020B0503020204020204" pitchFamily="34" charset="-122"/>
                <a:ea typeface="微软雅黑" panose="020B0503020204020204" pitchFamily="34" charset="-122"/>
              </a:rPr>
              <a:t>e0</a:t>
            </a:r>
            <a:r>
              <a:rPr lang="en-US" altLang="zh-CN" sz="2000" dirty="0">
                <a:latin typeface="微软雅黑" panose="020B0503020204020204" pitchFamily="34" charset="-122"/>
                <a:ea typeface="微软雅黑" panose="020B0503020204020204" pitchFamily="34" charset="-122"/>
              </a:rPr>
              <a:t>+p(1)P</a:t>
            </a:r>
            <a:r>
              <a:rPr lang="en-US" altLang="zh-CN" sz="2000" baseline="-25000" dirty="0">
                <a:latin typeface="微软雅黑" panose="020B0503020204020204" pitchFamily="34" charset="-122"/>
                <a:ea typeface="微软雅黑" panose="020B0503020204020204" pitchFamily="34" charset="-122"/>
              </a:rPr>
              <a:t>e1</a:t>
            </a:r>
            <a:endParaRPr lang="en-US" altLang="zh-CN" sz="2000" baseline="-25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=P</a:t>
            </a:r>
            <a:r>
              <a:rPr lang="en-US" altLang="zh-CN" sz="2000" baseline="-25000" dirty="0">
                <a:latin typeface="微软雅黑" panose="020B0503020204020204" pitchFamily="34" charset="-122"/>
                <a:ea typeface="微软雅黑" panose="020B0503020204020204" pitchFamily="34" charset="-122"/>
              </a:rPr>
              <a:t>e1</a:t>
            </a:r>
            <a:r>
              <a:rPr lang="en-US" altLang="zh-CN" sz="2000" dirty="0">
                <a:latin typeface="微软雅黑" panose="020B0503020204020204" pitchFamily="34" charset="-122"/>
                <a:ea typeface="微软雅黑" panose="020B0503020204020204" pitchFamily="34" charset="-122"/>
              </a:rPr>
              <a:t>[p(0)+p(1)]</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=P</a:t>
            </a:r>
            <a:r>
              <a:rPr lang="en-US" altLang="zh-CN" sz="2000" baseline="-25000" dirty="0">
                <a:latin typeface="微软雅黑" panose="020B0503020204020204" pitchFamily="34" charset="-122"/>
                <a:ea typeface="微软雅黑" panose="020B0503020204020204" pitchFamily="34" charset="-122"/>
              </a:rPr>
              <a:t>e1</a:t>
            </a:r>
            <a:endParaRPr lang="en-US" altLang="zh-CN" sz="2000" baseline="-25000" dirty="0">
              <a:latin typeface="微软雅黑" panose="020B0503020204020204" pitchFamily="34" charset="-122"/>
              <a:ea typeface="微软雅黑" panose="020B0503020204020204" pitchFamily="34" charset="-122"/>
            </a:endParaRPr>
          </a:p>
        </p:txBody>
      </p:sp>
      <p:graphicFrame>
        <p:nvGraphicFramePr>
          <p:cNvPr id="33794" name="对象 55298"/>
          <p:cNvGraphicFramePr/>
          <p:nvPr/>
        </p:nvGraphicFramePr>
        <p:xfrm>
          <a:off x="2505075" y="2046288"/>
          <a:ext cx="1800225" cy="763587"/>
        </p:xfrm>
        <a:graphic>
          <a:graphicData uri="http://schemas.openxmlformats.org/presentationml/2006/ole">
            <mc:AlternateContent xmlns:mc="http://schemas.openxmlformats.org/markup-compatibility/2006">
              <mc:Choice xmlns:v="urn:schemas-microsoft-com:vml" Requires="v">
                <p:oleObj spid="_x0000_s3172" name="" r:id="rId1" imgW="688340" imgH="421005" progId="Equation.3">
                  <p:embed/>
                </p:oleObj>
              </mc:Choice>
              <mc:Fallback>
                <p:oleObj name="" r:id="rId1" imgW="688340" imgH="421005" progId="Equation.3">
                  <p:embed/>
                  <p:pic>
                    <p:nvPicPr>
                      <p:cNvPr id="0" name="图片 3171"/>
                      <p:cNvPicPr/>
                      <p:nvPr/>
                    </p:nvPicPr>
                    <p:blipFill>
                      <a:blip r:embed="rId2"/>
                      <a:stretch>
                        <a:fillRect/>
                      </a:stretch>
                    </p:blipFill>
                    <p:spPr>
                      <a:xfrm>
                        <a:off x="2505075" y="2046288"/>
                        <a:ext cx="1800225" cy="763587"/>
                      </a:xfrm>
                      <a:prstGeom prst="rect">
                        <a:avLst/>
                      </a:prstGeom>
                      <a:solidFill>
                        <a:srgbClr val="CCFFCC"/>
                      </a:solidFill>
                      <a:ln w="38100">
                        <a:noFill/>
                        <a:miter/>
                      </a:ln>
                    </p:spPr>
                  </p:pic>
                </p:oleObj>
              </mc:Fallback>
            </mc:AlternateContent>
          </a:graphicData>
        </a:graphic>
      </p:graphicFrame>
      <p:graphicFrame>
        <p:nvGraphicFramePr>
          <p:cNvPr id="33795" name="对象 55299"/>
          <p:cNvGraphicFramePr/>
          <p:nvPr/>
        </p:nvGraphicFramePr>
        <p:xfrm>
          <a:off x="2297748" y="5678488"/>
          <a:ext cx="2016125" cy="436562"/>
        </p:xfrm>
        <a:graphic>
          <a:graphicData uri="http://schemas.openxmlformats.org/presentationml/2006/ole">
            <mc:AlternateContent xmlns:mc="http://schemas.openxmlformats.org/markup-compatibility/2006">
              <mc:Choice xmlns:v="urn:schemas-microsoft-com:vml" Requires="v">
                <p:oleObj spid="_x0000_s3168" name="" r:id="rId3" imgW="1045210" imgH="241935" progId="Equation.3">
                  <p:embed/>
                </p:oleObj>
              </mc:Choice>
              <mc:Fallback>
                <p:oleObj name="" r:id="rId3" imgW="1045210" imgH="241935" progId="Equation.3">
                  <p:embed/>
                  <p:pic>
                    <p:nvPicPr>
                      <p:cNvPr id="0" name="图片 3167"/>
                      <p:cNvPicPr/>
                      <p:nvPr/>
                    </p:nvPicPr>
                    <p:blipFill>
                      <a:blip r:embed="rId4"/>
                      <a:stretch>
                        <a:fillRect/>
                      </a:stretch>
                    </p:blipFill>
                    <p:spPr>
                      <a:xfrm>
                        <a:off x="2297748" y="5678488"/>
                        <a:ext cx="2016125" cy="436562"/>
                      </a:xfrm>
                      <a:prstGeom prst="rect">
                        <a:avLst/>
                      </a:prstGeom>
                      <a:solidFill>
                        <a:srgbClr val="CCFFFF"/>
                      </a:solidFill>
                      <a:ln w="38100">
                        <a:noFill/>
                        <a:miter/>
                      </a:ln>
                    </p:spPr>
                  </p:pic>
                </p:oleObj>
              </mc:Fallback>
            </mc:AlternateContent>
          </a:graphicData>
        </a:graphic>
      </p:graphicFrame>
      <p:graphicFrame>
        <p:nvGraphicFramePr>
          <p:cNvPr id="33796" name="内容占位符 55301"/>
          <p:cNvGraphicFramePr>
            <a:graphicFrameLocks noGrp="1"/>
          </p:cNvGraphicFramePr>
          <p:nvPr>
            <p:ph idx="1"/>
          </p:nvPr>
        </p:nvGraphicFramePr>
        <p:xfrm>
          <a:off x="2298065" y="4954270"/>
          <a:ext cx="1998345" cy="662305"/>
        </p:xfrm>
        <a:graphic>
          <a:graphicData uri="http://schemas.openxmlformats.org/presentationml/2006/ole">
            <mc:AlternateContent xmlns:mc="http://schemas.openxmlformats.org/markup-compatibility/2006">
              <mc:Choice xmlns:v="urn:schemas-microsoft-com:vml" Requires="v">
                <p:oleObj spid="_x0000_s3173" name="" r:id="rId5" imgW="636905" imgH="420370" progId="Equation.3">
                  <p:embed/>
                </p:oleObj>
              </mc:Choice>
              <mc:Fallback>
                <p:oleObj name="" r:id="rId5" imgW="636905" imgH="420370" progId="Equation.3">
                  <p:embed/>
                  <p:pic>
                    <p:nvPicPr>
                      <p:cNvPr id="0" name="图片 3172"/>
                      <p:cNvPicPr/>
                      <p:nvPr/>
                    </p:nvPicPr>
                    <p:blipFill>
                      <a:blip r:embed="rId6"/>
                      <a:stretch>
                        <a:fillRect/>
                      </a:stretch>
                    </p:blipFill>
                    <p:spPr>
                      <a:xfrm>
                        <a:off x="2298065" y="4954270"/>
                        <a:ext cx="1998345" cy="662305"/>
                      </a:xfrm>
                      <a:prstGeom prst="rect">
                        <a:avLst/>
                      </a:prstGeom>
                      <a:solidFill>
                        <a:srgbClr val="CCFFCC"/>
                      </a:solidFill>
                      <a:ln w="38100">
                        <a:miter/>
                      </a:ln>
                    </p:spPr>
                  </p:pic>
                </p:oleObj>
              </mc:Fallback>
            </mc:AlternateContent>
          </a:graphicData>
        </a:graphic>
      </p:graphicFrame>
      <p:sp>
        <p:nvSpPr>
          <p:cNvPr id="33798" name="矩形 5"/>
          <p:cNvSpPr/>
          <p:nvPr/>
        </p:nvSpPr>
        <p:spPr>
          <a:xfrm>
            <a:off x="7038023" y="5100638"/>
            <a:ext cx="1031875" cy="369887"/>
          </a:xfrm>
          <a:prstGeom prst="rect">
            <a:avLst/>
          </a:prstGeom>
          <a:noFill/>
          <a:ln w="9525">
            <a:noFill/>
          </a:ln>
        </p:spPr>
        <p:txBody>
          <a:bodyPr wrap="none">
            <a:spAutoFit/>
          </a:bodyPr>
          <a:p>
            <a:r>
              <a:rPr lang="en-US" altLang="zh-CN" dirty="0">
                <a:latin typeface="微软雅黑" panose="020B0503020204020204" pitchFamily="34" charset="-122"/>
                <a:ea typeface="微软雅黑" panose="020B0503020204020204" pitchFamily="34" charset="-122"/>
              </a:rPr>
              <a:t>(7.2-40)</a:t>
            </a:r>
            <a:endParaRPr lang="zh-CN" altLang="en-US" dirty="0">
              <a:latin typeface="Arial" panose="020B0604020202020204" pitchFamily="34" charset="0"/>
            </a:endParaRPr>
          </a:p>
        </p:txBody>
      </p:sp>
    </p:spTree>
  </p:cSld>
  <p:clrMapOvr>
    <a:masterClrMapping/>
  </p:clrMapOvr>
  <p:transition advClick="0">
    <p:blinds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21" name="Rectangle 2"/>
          <p:cNvSpPr>
            <a:spLocks noGrp="1"/>
          </p:cNvSpPr>
          <p:nvPr>
            <p:ph type="title"/>
          </p:nvPr>
        </p:nvSpPr>
        <p:spPr/>
        <p:txBody>
          <a:bodyPr vert="horz" wrap="square" lIns="91440" tIns="45720" rIns="91440" bIns="45720" anchor="b"/>
          <a:p>
            <a:pPr marL="609600" indent="-609600" eaLnBrk="1" hangingPunct="1"/>
            <a:r>
              <a:rPr lang="en-US" altLang="zh-CN" sz="2800" dirty="0">
                <a:solidFill>
                  <a:srgbClr val="0000FF"/>
                </a:solidFill>
                <a:latin typeface="微软雅黑" panose="020B0503020204020204" pitchFamily="34" charset="-122"/>
                <a:ea typeface="微软雅黑" panose="020B0503020204020204" pitchFamily="34" charset="-122"/>
              </a:rPr>
              <a:t>2. 2FSK</a:t>
            </a:r>
            <a:r>
              <a:rPr lang="zh-CN" altLang="en-US" sz="2800" dirty="0">
                <a:solidFill>
                  <a:srgbClr val="0000FF"/>
                </a:solidFill>
                <a:latin typeface="微软雅黑" panose="020B0503020204020204" pitchFamily="34" charset="-122"/>
                <a:ea typeface="微软雅黑" panose="020B0503020204020204" pitchFamily="34" charset="-122"/>
              </a:rPr>
              <a:t>相干解调法的误码率</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34822" name="Rectangle 3"/>
          <p:cNvSpPr>
            <a:spLocks noGrp="1"/>
          </p:cNvSpPr>
          <p:nvPr>
            <p:ph type="body" sz="half"/>
          </p:nvPr>
        </p:nvSpPr>
        <p:spPr>
          <a:xfrm>
            <a:off x="334010" y="1403350"/>
            <a:ext cx="8204835" cy="4781550"/>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marL="0" lvl="0" indent="0" algn="just" eaLnBrk="1" hangingPunct="1">
              <a:lnSpc>
                <a:spcPct val="150000"/>
              </a:lnSpc>
              <a:spcBef>
                <a:spcPts val="0"/>
              </a:spcBef>
              <a:spcAft>
                <a:spcPts val="0"/>
              </a:spcAft>
              <a:buNone/>
            </a:pP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信号采用同步检测法性能分析模型如图</a:t>
            </a:r>
            <a:r>
              <a:rPr lang="en-US" altLang="zh-CN" sz="2000" dirty="0">
                <a:latin typeface="微软雅黑" panose="020B0503020204020204" pitchFamily="34" charset="-122"/>
                <a:ea typeface="微软雅黑" panose="020B0503020204020204" pitchFamily="34" charset="-122"/>
              </a:rPr>
              <a:t>7.2-15 </a:t>
            </a:r>
            <a:r>
              <a:rPr lang="zh-CN" altLang="en-US" sz="2000" dirty="0">
                <a:latin typeface="微软雅黑" panose="020B0503020204020204" pitchFamily="34" charset="-122"/>
                <a:ea typeface="微软雅黑" panose="020B0503020204020204" pitchFamily="34" charset="-122"/>
              </a:rPr>
              <a:t>所示。在码元时间宽度</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区间，发送端产生的</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信号可表示为</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50000"/>
              </a:lnSpc>
              <a:spcBef>
                <a:spcPts val="0"/>
              </a:spcBef>
              <a:spcAft>
                <a:spcPts val="0"/>
              </a:spcAft>
              <a:buNone/>
            </a:pP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发送"</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"符号</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50000"/>
              </a:lnSpc>
              <a:spcBef>
                <a:spcPts val="0"/>
              </a:spcBef>
              <a:spcAft>
                <a:spcPts val="0"/>
              </a:spcAft>
              <a:buNone/>
            </a:pPr>
            <a:r>
              <a:rPr lang="zh-CN" altLang="en-US" sz="2000" dirty="0">
                <a:latin typeface="微软雅黑" panose="020B0503020204020204" pitchFamily="34" charset="-122"/>
                <a:ea typeface="微软雅黑" panose="020B0503020204020204" pitchFamily="34" charset="-122"/>
              </a:rPr>
              <a:t>                                                     发送"</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"符号                 (7.2-41)</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50000"/>
              </a:lnSpc>
              <a:spcBef>
                <a:spcPts val="0"/>
              </a:spcBef>
              <a:spcAft>
                <a:spcPts val="0"/>
              </a:spcAft>
              <a:buNone/>
            </a:pP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                                                 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endParaRPr lang="en-US" altLang="zh-CN" sz="2000" baseline="-25000" dirty="0">
              <a:latin typeface="微软雅黑" panose="020B0503020204020204" pitchFamily="34" charset="-122"/>
              <a:ea typeface="微软雅黑" panose="020B0503020204020204" pitchFamily="34" charset="-122"/>
            </a:endParaRPr>
          </a:p>
          <a:p>
            <a:pPr marL="0" lvl="0" indent="0" eaLnBrk="1" hangingPunct="1">
              <a:lnSpc>
                <a:spcPct val="150000"/>
              </a:lnSpc>
              <a:spcBef>
                <a:spcPts val="0"/>
              </a:spcBef>
              <a:spcAft>
                <a:spcPts val="0"/>
              </a:spcAft>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其他                     </a:t>
            </a:r>
            <a:r>
              <a:rPr lang="en-US" altLang="zh-CN" sz="2000" dirty="0">
                <a:latin typeface="微软雅黑" panose="020B0503020204020204" pitchFamily="34" charset="-122"/>
                <a:ea typeface="微软雅黑" panose="020B0503020204020204" pitchFamily="34" charset="-122"/>
              </a:rPr>
              <a:t>(7.2-42)</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50000"/>
              </a:lnSpc>
              <a:spcBef>
                <a:spcPts val="0"/>
              </a:spcBef>
              <a:spcAft>
                <a:spcPts val="0"/>
              </a:spcAft>
              <a:buNone/>
            </a:pPr>
            <a:r>
              <a:rPr lang="en-US" altLang="zh-CN" sz="2000" dirty="0">
                <a:latin typeface="微软雅黑" panose="020B0503020204020204" pitchFamily="34" charset="-122"/>
                <a:ea typeface="微软雅黑" panose="020B0503020204020204" pitchFamily="34" charset="-122"/>
              </a:rPr>
              <a:t>                                                         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endParaRPr lang="en-US" altLang="zh-CN" sz="2000" baseline="-25000" dirty="0">
              <a:latin typeface="微软雅黑" panose="020B0503020204020204" pitchFamily="34" charset="-122"/>
              <a:ea typeface="微软雅黑" panose="020B0503020204020204" pitchFamily="34" charset="-122"/>
            </a:endParaRPr>
          </a:p>
          <a:p>
            <a:pPr marL="0" lvl="0" indent="0" eaLnBrk="1" hangingPunct="1">
              <a:lnSpc>
                <a:spcPct val="150000"/>
              </a:lnSpc>
              <a:spcBef>
                <a:spcPts val="0"/>
              </a:spcBef>
              <a:spcAft>
                <a:spcPts val="0"/>
              </a:spcAft>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其他                    </a:t>
            </a:r>
            <a:r>
              <a:rPr lang="en-US" altLang="zh-CN" sz="2000" dirty="0">
                <a:latin typeface="微软雅黑" panose="020B0503020204020204" pitchFamily="34" charset="-122"/>
                <a:ea typeface="微软雅黑" panose="020B0503020204020204" pitchFamily="34" charset="-122"/>
              </a:rPr>
              <a:t>(7.2-43)</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50000"/>
              </a:lnSpc>
              <a:spcBef>
                <a:spcPts val="0"/>
              </a:spcBef>
              <a:spcAft>
                <a:spcPts val="0"/>
              </a:spcAft>
              <a:buNone/>
            </a:pPr>
            <a:r>
              <a:rPr lang="zh-CN" altLang="en-US" sz="2000" dirty="0">
                <a:latin typeface="微软雅黑" panose="020B0503020204020204" pitchFamily="34" charset="-122"/>
                <a:ea typeface="微软雅黑" panose="020B0503020204020204" pitchFamily="34" charset="-122"/>
              </a:rPr>
              <a:t>式中：</a:t>
            </a:r>
            <a:r>
              <a:rPr lang="en-US" altLang="zh-CN" sz="2000" dirty="0">
                <a:latin typeface="微软雅黑" panose="020B0503020204020204" pitchFamily="34" charset="-122"/>
                <a:ea typeface="微软雅黑" panose="020B0503020204020204" pitchFamily="34" charset="-122"/>
              </a:rPr>
              <a:t>ω</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ω</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分别为发送“</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”符号和“</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”符号的载波角频率，</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为码元时间间隔。在</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时间间隔，信道输出合成波形</a:t>
            </a:r>
            <a:r>
              <a:rPr lang="en-US" altLang="zh-CN" sz="2000" dirty="0">
                <a:latin typeface="微软雅黑" panose="020B0503020204020204" pitchFamily="34" charset="-122"/>
                <a:ea typeface="微软雅黑" panose="020B0503020204020204" pitchFamily="34" charset="-122"/>
              </a:rPr>
              <a:t>y</a:t>
            </a:r>
            <a:r>
              <a:rPr lang="en-US" altLang="zh-CN" sz="2000" baseline="-25000" dirty="0">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为：</a:t>
            </a:r>
            <a:endParaRPr lang="en-US" altLang="zh-CN" sz="2000" dirty="0">
              <a:latin typeface="微软雅黑" panose="020B0503020204020204" pitchFamily="34" charset="-122"/>
              <a:ea typeface="微软雅黑" panose="020B0503020204020204" pitchFamily="34" charset="-122"/>
            </a:endParaRPr>
          </a:p>
        </p:txBody>
      </p:sp>
      <p:graphicFrame>
        <p:nvGraphicFramePr>
          <p:cNvPr id="34818" name="内容占位符 56323"/>
          <p:cNvGraphicFramePr>
            <a:graphicFrameLocks noGrp="1"/>
          </p:cNvGraphicFramePr>
          <p:nvPr>
            <p:ph sz="half" idx="1"/>
          </p:nvPr>
        </p:nvGraphicFramePr>
        <p:xfrm>
          <a:off x="1836738" y="2419350"/>
          <a:ext cx="2284730" cy="792480"/>
        </p:xfrm>
        <a:graphic>
          <a:graphicData uri="http://schemas.openxmlformats.org/presentationml/2006/ole">
            <mc:AlternateContent xmlns:mc="http://schemas.openxmlformats.org/markup-compatibility/2006">
              <mc:Choice xmlns:v="urn:schemas-microsoft-com:vml" Requires="v">
                <p:oleObj spid="_x0000_s3184" name="" r:id="rId1" imgW="981075" imgH="484505" progId="Equation.DSMT4">
                  <p:embed/>
                </p:oleObj>
              </mc:Choice>
              <mc:Fallback>
                <p:oleObj name="" r:id="rId1" imgW="981075" imgH="484505" progId="Equation.DSMT4">
                  <p:embed/>
                  <p:pic>
                    <p:nvPicPr>
                      <p:cNvPr id="0" name="图片 3183"/>
                      <p:cNvPicPr/>
                      <p:nvPr/>
                    </p:nvPicPr>
                    <p:blipFill>
                      <a:blip r:embed="rId2"/>
                      <a:stretch>
                        <a:fillRect/>
                      </a:stretch>
                    </p:blipFill>
                    <p:spPr>
                      <a:xfrm>
                        <a:off x="1836738" y="2419350"/>
                        <a:ext cx="2284730" cy="792480"/>
                      </a:xfrm>
                      <a:prstGeom prst="rect">
                        <a:avLst/>
                      </a:prstGeom>
                      <a:solidFill>
                        <a:srgbClr val="CCFFCC"/>
                      </a:solidFill>
                      <a:ln w="38100">
                        <a:miter/>
                      </a:ln>
                    </p:spPr>
                  </p:pic>
                </p:oleObj>
              </mc:Fallback>
            </mc:AlternateContent>
          </a:graphicData>
        </a:graphic>
      </p:graphicFrame>
      <p:graphicFrame>
        <p:nvGraphicFramePr>
          <p:cNvPr id="34819" name="对象 56325"/>
          <p:cNvGraphicFramePr/>
          <p:nvPr/>
        </p:nvGraphicFramePr>
        <p:xfrm>
          <a:off x="1776413" y="3292475"/>
          <a:ext cx="2590800" cy="863600"/>
        </p:xfrm>
        <a:graphic>
          <a:graphicData uri="http://schemas.openxmlformats.org/presentationml/2006/ole">
            <mc:AlternateContent xmlns:mc="http://schemas.openxmlformats.org/markup-compatibility/2006">
              <mc:Choice xmlns:v="urn:schemas-microsoft-com:vml" Requires="v">
                <p:oleObj spid="_x0000_s3185" name="" r:id="rId3" imgW="1172210" imgH="484505" progId="Equation.DSMT4">
                  <p:embed/>
                </p:oleObj>
              </mc:Choice>
              <mc:Fallback>
                <p:oleObj name="" r:id="rId3" imgW="1172210" imgH="484505" progId="Equation.DSMT4">
                  <p:embed/>
                  <p:pic>
                    <p:nvPicPr>
                      <p:cNvPr id="0" name="图片 3184"/>
                      <p:cNvPicPr/>
                      <p:nvPr/>
                    </p:nvPicPr>
                    <p:blipFill>
                      <a:blip r:embed="rId4"/>
                      <a:stretch>
                        <a:fillRect/>
                      </a:stretch>
                    </p:blipFill>
                    <p:spPr>
                      <a:xfrm>
                        <a:off x="1776413" y="3292475"/>
                        <a:ext cx="2590800" cy="863600"/>
                      </a:xfrm>
                      <a:prstGeom prst="rect">
                        <a:avLst/>
                      </a:prstGeom>
                      <a:solidFill>
                        <a:srgbClr val="CCFFCC"/>
                      </a:solidFill>
                      <a:ln w="38100">
                        <a:noFill/>
                        <a:miter/>
                      </a:ln>
                    </p:spPr>
                  </p:pic>
                </p:oleObj>
              </mc:Fallback>
            </mc:AlternateContent>
          </a:graphicData>
        </a:graphic>
      </p:graphicFrame>
      <p:graphicFrame>
        <p:nvGraphicFramePr>
          <p:cNvPr id="34820" name="对象 56326"/>
          <p:cNvGraphicFramePr/>
          <p:nvPr/>
        </p:nvGraphicFramePr>
        <p:xfrm>
          <a:off x="1771650" y="4281488"/>
          <a:ext cx="2743200" cy="865187"/>
        </p:xfrm>
        <a:graphic>
          <a:graphicData uri="http://schemas.openxmlformats.org/presentationml/2006/ole">
            <mc:AlternateContent xmlns:mc="http://schemas.openxmlformats.org/markup-compatibility/2006">
              <mc:Choice xmlns:v="urn:schemas-microsoft-com:vml" Requires="v">
                <p:oleObj spid="_x0000_s3183" name="" r:id="rId5" imgW="1210945" imgH="484505" progId="Equation.DSMT4">
                  <p:embed/>
                </p:oleObj>
              </mc:Choice>
              <mc:Fallback>
                <p:oleObj name="" r:id="rId5" imgW="1210945" imgH="484505" progId="Equation.DSMT4">
                  <p:embed/>
                  <p:pic>
                    <p:nvPicPr>
                      <p:cNvPr id="0" name="图片 3182"/>
                      <p:cNvPicPr/>
                      <p:nvPr/>
                    </p:nvPicPr>
                    <p:blipFill>
                      <a:blip r:embed="rId6"/>
                      <a:stretch>
                        <a:fillRect/>
                      </a:stretch>
                    </p:blipFill>
                    <p:spPr>
                      <a:xfrm>
                        <a:off x="1771650" y="4281488"/>
                        <a:ext cx="2743200" cy="865187"/>
                      </a:xfrm>
                      <a:prstGeom prst="rect">
                        <a:avLst/>
                      </a:prstGeom>
                      <a:solidFill>
                        <a:srgbClr val="CCFFCC"/>
                      </a:solidFill>
                      <a:ln w="38100">
                        <a:noFill/>
                        <a:miter/>
                      </a:ln>
                    </p:spPr>
                  </p:pic>
                </p:oleObj>
              </mc:Fallback>
            </mc:AlternateContent>
          </a:graphicData>
        </a:graphic>
      </p:graphicFrame>
    </p:spTree>
  </p:cSld>
  <p:clrMapOvr>
    <a:masterClrMapping/>
  </p:clrMapOvr>
  <p:transition advClick="0">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5"/>
          <p:cNvSpPr/>
          <p:nvPr/>
        </p:nvSpPr>
        <p:spPr>
          <a:xfrm>
            <a:off x="-71437" y="2266950"/>
            <a:ext cx="9172575" cy="4248150"/>
          </a:xfrm>
          <a:prstGeom prst="rect">
            <a:avLst/>
          </a:prstGeom>
          <a:noFill/>
          <a:ln w="9525">
            <a:noFill/>
          </a:ln>
        </p:spPr>
        <p:txBody>
          <a:bodyPr wrap="none" anchor="ctr"/>
          <a:p>
            <a:pPr algn="ctr">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sp>
        <p:nvSpPr>
          <p:cNvPr id="113667" name="Rectangle 64"/>
          <p:cNvSpPr/>
          <p:nvPr/>
        </p:nvSpPr>
        <p:spPr>
          <a:xfrm>
            <a:off x="2198688" y="6300788"/>
            <a:ext cx="4335462"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7.2–15 2FSK</a:t>
            </a:r>
            <a:r>
              <a:rPr lang="zh-CN" altLang="en-US" sz="2000" b="1" dirty="0">
                <a:solidFill>
                  <a:schemeClr val="tx2"/>
                </a:solidFill>
                <a:latin typeface="微软雅黑" panose="020B0503020204020204" pitchFamily="34" charset="-122"/>
                <a:ea typeface="微软雅黑" panose="020B0503020204020204" pitchFamily="34" charset="-122"/>
              </a:rPr>
              <a:t>相干解调法工作原理</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nvGrpSpPr>
          <p:cNvPr id="113668" name="组合 57347"/>
          <p:cNvGrpSpPr/>
          <p:nvPr/>
        </p:nvGrpSpPr>
        <p:grpSpPr>
          <a:xfrm>
            <a:off x="-34925" y="2195513"/>
            <a:ext cx="9031288" cy="3078162"/>
            <a:chOff x="0" y="0"/>
            <a:chExt cx="14224" cy="4848"/>
          </a:xfrm>
        </p:grpSpPr>
        <p:sp>
          <p:nvSpPr>
            <p:cNvPr id="113669" name="Line 9"/>
            <p:cNvSpPr/>
            <p:nvPr/>
          </p:nvSpPr>
          <p:spPr>
            <a:xfrm flipV="1">
              <a:off x="7362" y="907"/>
              <a:ext cx="0" cy="823"/>
            </a:xfrm>
            <a:prstGeom prst="line">
              <a:avLst/>
            </a:prstGeom>
            <a:ln w="9525" cap="flat" cmpd="sng">
              <a:solidFill>
                <a:srgbClr val="000000"/>
              </a:solidFill>
              <a:prstDash val="solid"/>
              <a:headEnd type="none" w="med" len="med"/>
              <a:tailEnd type="triangle" w="med" len="med"/>
            </a:ln>
          </p:spPr>
        </p:sp>
        <p:sp>
          <p:nvSpPr>
            <p:cNvPr id="113670" name="Line 10"/>
            <p:cNvSpPr/>
            <p:nvPr/>
          </p:nvSpPr>
          <p:spPr>
            <a:xfrm flipV="1">
              <a:off x="7362" y="3628"/>
              <a:ext cx="0" cy="823"/>
            </a:xfrm>
            <a:prstGeom prst="line">
              <a:avLst/>
            </a:prstGeom>
            <a:ln w="9525" cap="flat" cmpd="sng">
              <a:solidFill>
                <a:srgbClr val="000000"/>
              </a:solidFill>
              <a:prstDash val="solid"/>
              <a:headEnd type="none" w="med" len="med"/>
              <a:tailEnd type="triangle" w="med" len="med"/>
            </a:ln>
          </p:spPr>
        </p:sp>
        <p:sp>
          <p:nvSpPr>
            <p:cNvPr id="113671" name="Text Box 13"/>
            <p:cNvSpPr txBox="1"/>
            <p:nvPr/>
          </p:nvSpPr>
          <p:spPr>
            <a:xfrm>
              <a:off x="11784" y="3628"/>
              <a:ext cx="1208" cy="1185"/>
            </a:xfrm>
            <a:prstGeom prst="rect">
              <a:avLst/>
            </a:prstGeom>
            <a:noFill/>
            <a:ln w="9525">
              <a:noFill/>
            </a:ln>
          </p:spPr>
          <p:txBody>
            <a:bodyPr/>
            <a:p>
              <a:pPr algn="ctr">
                <a:buFont typeface="Arial" panose="020B0604020202020204" pitchFamily="34" charset="0"/>
                <a:buNone/>
              </a:pPr>
              <a:r>
                <a:rPr lang="zh-CN" altLang="en-US" sz="2000" b="1" dirty="0">
                  <a:solidFill>
                    <a:srgbClr val="0000FF"/>
                  </a:solidFill>
                  <a:latin typeface="Times New Roman" panose="02020603050405020304" pitchFamily="18" charset="0"/>
                  <a:ea typeface="微软雅黑" panose="020B0503020204020204" pitchFamily="34" charset="-122"/>
                </a:rPr>
                <a:t>定时脉冲</a:t>
              </a:r>
              <a:endParaRPr lang="zh-CN" altLang="en-US" sz="2000" b="1" dirty="0">
                <a:solidFill>
                  <a:srgbClr val="0000FF"/>
                </a:solidFill>
                <a:latin typeface="Times New Roman" panose="02020603050405020304" pitchFamily="18" charset="0"/>
                <a:ea typeface="微软雅黑" panose="020B0503020204020204" pitchFamily="34" charset="-122"/>
              </a:endParaRPr>
            </a:p>
          </p:txBody>
        </p:sp>
        <p:sp>
          <p:nvSpPr>
            <p:cNvPr id="113672" name="Text Box 17"/>
            <p:cNvSpPr txBox="1"/>
            <p:nvPr/>
          </p:nvSpPr>
          <p:spPr>
            <a:xfrm>
              <a:off x="8496" y="2948"/>
              <a:ext cx="2081" cy="956"/>
            </a:xfrm>
            <a:prstGeom prst="rect">
              <a:avLst/>
            </a:prstGeom>
            <a:solidFill>
              <a:srgbClr val="CCFFFF"/>
            </a:solidFill>
            <a:ln w="9525" cap="flat" cmpd="sng">
              <a:solidFill>
                <a:srgbClr val="000000"/>
              </a:solidFill>
              <a:prstDash val="solid"/>
              <a:miter/>
              <a:headEnd type="none" w="med" len="med"/>
              <a:tailEnd type="none" w="med" len="med"/>
            </a:ln>
          </p:spPr>
          <p:txBody>
            <a:bodyPr/>
            <a:p>
              <a:pPr algn="ctr">
                <a:lnSpc>
                  <a:spcPct val="150000"/>
                </a:lnSpc>
                <a:buFont typeface="Arial" panose="020B0604020202020204" pitchFamily="34" charset="0"/>
                <a:buNone/>
              </a:pPr>
              <a:r>
                <a:rPr lang="zh-CN" altLang="en-US" sz="2000" b="1" dirty="0">
                  <a:latin typeface="Times New Roman" panose="02020603050405020304" pitchFamily="18" charset="0"/>
                  <a:ea typeface="微软雅黑" panose="020B0503020204020204" pitchFamily="34" charset="-122"/>
                </a:rPr>
                <a:t>低通滤波</a:t>
              </a:r>
              <a:endParaRPr lang="zh-CN" altLang="en-US" sz="2000" b="1" dirty="0">
                <a:latin typeface="Times New Roman" panose="02020603050405020304" pitchFamily="18" charset="0"/>
                <a:ea typeface="微软雅黑" panose="020B0503020204020204" pitchFamily="34" charset="-122"/>
              </a:endParaRPr>
            </a:p>
          </p:txBody>
        </p:sp>
        <p:sp>
          <p:nvSpPr>
            <p:cNvPr id="113673" name="Line 18"/>
            <p:cNvSpPr/>
            <p:nvPr/>
          </p:nvSpPr>
          <p:spPr>
            <a:xfrm flipH="1">
              <a:off x="7928" y="3322"/>
              <a:ext cx="629" cy="0"/>
            </a:xfrm>
            <a:prstGeom prst="line">
              <a:avLst/>
            </a:prstGeom>
            <a:ln w="9525" cap="flat" cmpd="sng">
              <a:solidFill>
                <a:srgbClr val="000000"/>
              </a:solidFill>
              <a:prstDash val="solid"/>
              <a:headEnd type="triangle" w="med" len="med"/>
              <a:tailEnd type="none" w="med" len="med"/>
            </a:ln>
          </p:spPr>
        </p:sp>
        <p:sp>
          <p:nvSpPr>
            <p:cNvPr id="113674" name="Text Box 20"/>
            <p:cNvSpPr txBox="1"/>
            <p:nvPr/>
          </p:nvSpPr>
          <p:spPr>
            <a:xfrm>
              <a:off x="8495" y="83"/>
              <a:ext cx="2080" cy="955"/>
            </a:xfrm>
            <a:prstGeom prst="rect">
              <a:avLst/>
            </a:prstGeom>
            <a:solidFill>
              <a:srgbClr val="CCFFFF"/>
            </a:solidFill>
            <a:ln w="9525" cap="flat" cmpd="sng">
              <a:solidFill>
                <a:srgbClr val="000000"/>
              </a:solidFill>
              <a:prstDash val="solid"/>
              <a:miter/>
              <a:headEnd type="none" w="med" len="med"/>
              <a:tailEnd type="none" w="med" len="med"/>
            </a:ln>
          </p:spPr>
          <p:txBody>
            <a:bodyPr/>
            <a:p>
              <a:pPr algn="ctr">
                <a:lnSpc>
                  <a:spcPct val="150000"/>
                </a:lnSpc>
                <a:buFont typeface="Arial" panose="020B0604020202020204" pitchFamily="34" charset="0"/>
                <a:buNone/>
              </a:pPr>
              <a:r>
                <a:rPr lang="zh-CN" altLang="en-US" sz="2000" b="1" dirty="0">
                  <a:latin typeface="Times New Roman" panose="02020603050405020304" pitchFamily="18" charset="0"/>
                  <a:ea typeface="微软雅黑" panose="020B0503020204020204" pitchFamily="34" charset="-122"/>
                </a:rPr>
                <a:t>低通滤波</a:t>
              </a:r>
              <a:endParaRPr lang="zh-CN" altLang="en-US" sz="2000" b="1" dirty="0">
                <a:latin typeface="Times New Roman" panose="02020603050405020304" pitchFamily="18" charset="0"/>
                <a:ea typeface="微软雅黑" panose="020B0503020204020204" pitchFamily="34" charset="-122"/>
              </a:endParaRPr>
            </a:p>
          </p:txBody>
        </p:sp>
        <p:sp>
          <p:nvSpPr>
            <p:cNvPr id="113675" name="Line 21"/>
            <p:cNvSpPr/>
            <p:nvPr/>
          </p:nvSpPr>
          <p:spPr>
            <a:xfrm flipH="1">
              <a:off x="8042" y="487"/>
              <a:ext cx="503" cy="0"/>
            </a:xfrm>
            <a:prstGeom prst="line">
              <a:avLst/>
            </a:prstGeom>
            <a:ln w="9525" cap="flat" cmpd="sng">
              <a:solidFill>
                <a:srgbClr val="000000"/>
              </a:solidFill>
              <a:prstDash val="solid"/>
              <a:headEnd type="triangle" w="med" len="med"/>
              <a:tailEnd type="none" w="med" len="med"/>
            </a:ln>
          </p:spPr>
        </p:sp>
        <p:sp>
          <p:nvSpPr>
            <p:cNvPr id="113676" name="Text Box 23"/>
            <p:cNvSpPr txBox="1"/>
            <p:nvPr/>
          </p:nvSpPr>
          <p:spPr>
            <a:xfrm>
              <a:off x="11672" y="1020"/>
              <a:ext cx="1305" cy="1588"/>
            </a:xfrm>
            <a:prstGeom prst="rect">
              <a:avLst/>
            </a:prstGeom>
            <a:solidFill>
              <a:srgbClr val="FFFF00"/>
            </a:solidFill>
            <a:ln w="9525" cap="flat" cmpd="sng">
              <a:solidFill>
                <a:srgbClr val="000000"/>
              </a:solidFill>
              <a:prstDash val="solid"/>
              <a:miter/>
              <a:headEnd type="none" w="med" len="med"/>
              <a:tailEnd type="none" w="med" len="med"/>
            </a:ln>
          </p:spPr>
          <p:txBody>
            <a:bodyPr/>
            <a:p>
              <a:pPr algn="ctr">
                <a:lnSpc>
                  <a:spcPct val="150000"/>
                </a:lnSpc>
                <a:buFont typeface="Arial" panose="020B0604020202020204" pitchFamily="34" charset="0"/>
                <a:buNone/>
              </a:pPr>
              <a:r>
                <a:rPr lang="zh-CN" altLang="en-US" sz="2000" b="1" dirty="0">
                  <a:latin typeface="Times New Roman" panose="02020603050405020304" pitchFamily="18" charset="0"/>
                  <a:ea typeface="微软雅黑" panose="020B0503020204020204" pitchFamily="34" charset="-122"/>
                </a:rPr>
                <a:t>抽样</a:t>
              </a:r>
              <a:endParaRPr lang="zh-CN" altLang="en-US" sz="2000" b="1" dirty="0">
                <a:latin typeface="Times New Roman" panose="02020603050405020304" pitchFamily="18" charset="0"/>
                <a:ea typeface="微软雅黑" panose="020B0503020204020204" pitchFamily="34" charset="-122"/>
              </a:endParaRPr>
            </a:p>
            <a:p>
              <a:pPr algn="ctr">
                <a:lnSpc>
                  <a:spcPct val="150000"/>
                </a:lnSpc>
                <a:buFont typeface="Arial" panose="020B0604020202020204" pitchFamily="34" charset="0"/>
                <a:buNone/>
              </a:pPr>
              <a:r>
                <a:rPr lang="zh-CN" altLang="en-US" sz="2000" b="1" dirty="0">
                  <a:latin typeface="Times New Roman" panose="02020603050405020304" pitchFamily="18" charset="0"/>
                  <a:ea typeface="微软雅黑" panose="020B0503020204020204" pitchFamily="34" charset="-122"/>
                </a:rPr>
                <a:t>判决</a:t>
              </a:r>
              <a:endParaRPr lang="zh-CN" altLang="en-US" sz="2000" b="1" dirty="0">
                <a:latin typeface="Times New Roman" panose="02020603050405020304" pitchFamily="18" charset="0"/>
                <a:ea typeface="微软雅黑" panose="020B0503020204020204" pitchFamily="34" charset="-122"/>
              </a:endParaRPr>
            </a:p>
          </p:txBody>
        </p:sp>
        <p:sp>
          <p:nvSpPr>
            <p:cNvPr id="113677" name="Line 24"/>
            <p:cNvSpPr/>
            <p:nvPr/>
          </p:nvSpPr>
          <p:spPr>
            <a:xfrm flipH="1">
              <a:off x="12971" y="1839"/>
              <a:ext cx="753" cy="0"/>
            </a:xfrm>
            <a:prstGeom prst="line">
              <a:avLst/>
            </a:prstGeom>
            <a:ln w="9525" cap="flat" cmpd="sng">
              <a:solidFill>
                <a:srgbClr val="000000"/>
              </a:solidFill>
              <a:prstDash val="solid"/>
              <a:headEnd type="triangle" w="med" len="med"/>
              <a:tailEnd type="none" w="med" len="med"/>
            </a:ln>
          </p:spPr>
        </p:sp>
        <p:grpSp>
          <p:nvGrpSpPr>
            <p:cNvPr id="113678" name="Group 25"/>
            <p:cNvGrpSpPr/>
            <p:nvPr/>
          </p:nvGrpSpPr>
          <p:grpSpPr>
            <a:xfrm>
              <a:off x="10573" y="493"/>
              <a:ext cx="1052" cy="1098"/>
              <a:chOff x="0" y="0"/>
              <a:chExt cx="630" cy="360"/>
            </a:xfrm>
          </p:grpSpPr>
          <p:sp>
            <p:nvSpPr>
              <p:cNvPr id="113708" name="Line 26"/>
              <p:cNvSpPr/>
              <p:nvPr/>
            </p:nvSpPr>
            <p:spPr>
              <a:xfrm>
                <a:off x="0" y="0"/>
                <a:ext cx="254" cy="0"/>
              </a:xfrm>
              <a:prstGeom prst="line">
                <a:avLst/>
              </a:prstGeom>
              <a:ln w="9525" cap="flat" cmpd="sng">
                <a:solidFill>
                  <a:srgbClr val="000000"/>
                </a:solidFill>
                <a:prstDash val="solid"/>
                <a:headEnd type="none" w="med" len="med"/>
                <a:tailEnd type="none" w="med" len="med"/>
              </a:ln>
            </p:spPr>
          </p:sp>
          <p:sp>
            <p:nvSpPr>
              <p:cNvPr id="113709" name="Line 27"/>
              <p:cNvSpPr/>
              <p:nvPr/>
            </p:nvSpPr>
            <p:spPr>
              <a:xfrm>
                <a:off x="254" y="0"/>
                <a:ext cx="0" cy="360"/>
              </a:xfrm>
              <a:prstGeom prst="line">
                <a:avLst/>
              </a:prstGeom>
              <a:ln w="9525" cap="flat" cmpd="sng">
                <a:solidFill>
                  <a:srgbClr val="000000"/>
                </a:solidFill>
                <a:prstDash val="solid"/>
                <a:headEnd type="none" w="med" len="med"/>
                <a:tailEnd type="none" w="med" len="med"/>
              </a:ln>
            </p:spPr>
          </p:sp>
          <p:sp>
            <p:nvSpPr>
              <p:cNvPr id="113710" name="Line 28"/>
              <p:cNvSpPr/>
              <p:nvPr/>
            </p:nvSpPr>
            <p:spPr>
              <a:xfrm>
                <a:off x="254" y="360"/>
                <a:ext cx="376" cy="0"/>
              </a:xfrm>
              <a:prstGeom prst="line">
                <a:avLst/>
              </a:prstGeom>
              <a:ln w="9525" cap="flat" cmpd="sng">
                <a:solidFill>
                  <a:srgbClr val="000000"/>
                </a:solidFill>
                <a:prstDash val="solid"/>
                <a:headEnd type="none" w="med" len="med"/>
                <a:tailEnd type="triangle" w="med" len="med"/>
              </a:ln>
            </p:spPr>
          </p:sp>
        </p:grpSp>
        <p:grpSp>
          <p:nvGrpSpPr>
            <p:cNvPr id="113679" name="Group 29"/>
            <p:cNvGrpSpPr/>
            <p:nvPr/>
          </p:nvGrpSpPr>
          <p:grpSpPr>
            <a:xfrm flipV="1">
              <a:off x="10597" y="2274"/>
              <a:ext cx="1055" cy="1097"/>
              <a:chOff x="0" y="0"/>
              <a:chExt cx="630" cy="360"/>
            </a:xfrm>
          </p:grpSpPr>
          <p:sp>
            <p:nvSpPr>
              <p:cNvPr id="113705" name="Line 30"/>
              <p:cNvSpPr/>
              <p:nvPr/>
            </p:nvSpPr>
            <p:spPr>
              <a:xfrm>
                <a:off x="0" y="0"/>
                <a:ext cx="254" cy="0"/>
              </a:xfrm>
              <a:prstGeom prst="line">
                <a:avLst/>
              </a:prstGeom>
              <a:ln w="9525" cap="flat" cmpd="sng">
                <a:solidFill>
                  <a:srgbClr val="000000"/>
                </a:solidFill>
                <a:prstDash val="solid"/>
                <a:headEnd type="none" w="med" len="med"/>
                <a:tailEnd type="none" w="med" len="med"/>
              </a:ln>
            </p:spPr>
          </p:sp>
          <p:sp>
            <p:nvSpPr>
              <p:cNvPr id="113706" name="Line 31"/>
              <p:cNvSpPr/>
              <p:nvPr/>
            </p:nvSpPr>
            <p:spPr>
              <a:xfrm>
                <a:off x="254" y="0"/>
                <a:ext cx="0" cy="360"/>
              </a:xfrm>
              <a:prstGeom prst="line">
                <a:avLst/>
              </a:prstGeom>
              <a:ln w="9525" cap="flat" cmpd="sng">
                <a:solidFill>
                  <a:srgbClr val="000000"/>
                </a:solidFill>
                <a:prstDash val="solid"/>
                <a:headEnd type="none" w="med" len="med"/>
                <a:tailEnd type="none" w="med" len="med"/>
              </a:ln>
            </p:spPr>
          </p:sp>
          <p:sp>
            <p:nvSpPr>
              <p:cNvPr id="113707" name="Line 32"/>
              <p:cNvSpPr/>
              <p:nvPr/>
            </p:nvSpPr>
            <p:spPr>
              <a:xfrm>
                <a:off x="254" y="360"/>
                <a:ext cx="376" cy="0"/>
              </a:xfrm>
              <a:prstGeom prst="line">
                <a:avLst/>
              </a:prstGeom>
              <a:ln w="9525" cap="flat" cmpd="sng">
                <a:solidFill>
                  <a:srgbClr val="000000"/>
                </a:solidFill>
                <a:prstDash val="solid"/>
                <a:headEnd type="none" w="med" len="med"/>
                <a:tailEnd type="triangle" w="med" len="med"/>
              </a:ln>
            </p:spPr>
          </p:sp>
        </p:grpSp>
        <p:sp>
          <p:nvSpPr>
            <p:cNvPr id="113680" name="Line 33"/>
            <p:cNvSpPr/>
            <p:nvPr/>
          </p:nvSpPr>
          <p:spPr>
            <a:xfrm>
              <a:off x="12351" y="2608"/>
              <a:ext cx="0" cy="1048"/>
            </a:xfrm>
            <a:prstGeom prst="line">
              <a:avLst/>
            </a:prstGeom>
            <a:ln w="9525" cap="flat" cmpd="sng">
              <a:solidFill>
                <a:srgbClr val="000000"/>
              </a:solidFill>
              <a:prstDash val="solid"/>
              <a:headEnd type="triangle" w="med" len="med"/>
              <a:tailEnd type="none" w="med" len="med"/>
            </a:ln>
          </p:spPr>
        </p:sp>
        <p:sp>
          <p:nvSpPr>
            <p:cNvPr id="113681" name="Text Box 34"/>
            <p:cNvSpPr txBox="1"/>
            <p:nvPr/>
          </p:nvSpPr>
          <p:spPr>
            <a:xfrm>
              <a:off x="12972" y="884"/>
              <a:ext cx="1253" cy="772"/>
            </a:xfrm>
            <a:prstGeom prst="rect">
              <a:avLst/>
            </a:prstGeom>
            <a:noFill/>
            <a:ln w="9525">
              <a:noFill/>
            </a:ln>
          </p:spPr>
          <p:txBody>
            <a:bodyPr/>
            <a:p>
              <a:pPr algn="ctr">
                <a:buFont typeface="Arial" panose="020B0604020202020204" pitchFamily="34" charset="0"/>
                <a:buNone/>
              </a:pPr>
              <a:r>
                <a:rPr lang="zh-CN" altLang="en-US" sz="2000" b="1" dirty="0">
                  <a:solidFill>
                    <a:srgbClr val="0000FF"/>
                  </a:solidFill>
                  <a:latin typeface="Times New Roman" panose="02020603050405020304" pitchFamily="18" charset="0"/>
                  <a:ea typeface="微软雅黑" panose="020B0503020204020204" pitchFamily="34" charset="-122"/>
                </a:rPr>
                <a:t>输出</a:t>
              </a:r>
              <a:endParaRPr lang="zh-CN" altLang="en-US" sz="2000" b="1" dirty="0">
                <a:solidFill>
                  <a:srgbClr val="0000FF"/>
                </a:solidFill>
                <a:latin typeface="Times New Roman" panose="02020603050405020304" pitchFamily="18" charset="0"/>
                <a:ea typeface="微软雅黑" panose="020B0503020204020204" pitchFamily="34" charset="-122"/>
              </a:endParaRPr>
            </a:p>
          </p:txBody>
        </p:sp>
        <p:sp>
          <p:nvSpPr>
            <p:cNvPr id="113682" name="Text Box 38"/>
            <p:cNvSpPr txBox="1"/>
            <p:nvPr/>
          </p:nvSpPr>
          <p:spPr>
            <a:xfrm>
              <a:off x="4186" y="0"/>
              <a:ext cx="1927" cy="1235"/>
            </a:xfrm>
            <a:prstGeom prst="rect">
              <a:avLst/>
            </a:prstGeom>
            <a:solidFill>
              <a:srgbClr val="00FFFF"/>
            </a:solidFill>
            <a:ln w="9525" cap="flat" cmpd="sng">
              <a:solidFill>
                <a:srgbClr val="000000"/>
              </a:solidFill>
              <a:prstDash val="solid"/>
              <a:miter/>
              <a:headEnd type="none" w="med" len="med"/>
              <a:tailEnd type="none" w="med" len="med"/>
            </a:ln>
          </p:spPr>
          <p:txBody>
            <a:bodyPr/>
            <a:p>
              <a:pPr algn="ctr">
                <a:spcBef>
                  <a:spcPct val="20000"/>
                </a:spcBef>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带通滤波</a:t>
              </a:r>
              <a:endParaRPr lang="zh-CN" altLang="en-US" sz="2000" b="1" dirty="0">
                <a:latin typeface="微软雅黑" panose="020B0503020204020204" pitchFamily="34" charset="-122"/>
                <a:ea typeface="微软雅黑" panose="020B0503020204020204" pitchFamily="34" charset="-122"/>
              </a:endParaRPr>
            </a:p>
            <a:p>
              <a:pPr algn="ctr">
                <a:spcBef>
                  <a:spcPct val="20000"/>
                </a:spcBef>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i="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baseline="-25000" dirty="0">
                  <a:solidFill>
                    <a:srgbClr val="FF0000"/>
                  </a:solidFill>
                  <a:latin typeface="微软雅黑" panose="020B0503020204020204" pitchFamily="34" charset="-122"/>
                  <a:ea typeface="微软雅黑" panose="020B0503020204020204" pitchFamily="34" charset="-122"/>
                </a:rPr>
                <a:t>1</a:t>
              </a:r>
              <a:endParaRPr lang="en-US" altLang="zh-CN" sz="2000" b="1" baseline="-25000" dirty="0">
                <a:solidFill>
                  <a:srgbClr val="FF0000"/>
                </a:solidFill>
                <a:latin typeface="微软雅黑" panose="020B0503020204020204" pitchFamily="34" charset="-122"/>
                <a:ea typeface="微软雅黑" panose="020B0503020204020204" pitchFamily="34" charset="-122"/>
              </a:endParaRPr>
            </a:p>
          </p:txBody>
        </p:sp>
        <p:sp>
          <p:nvSpPr>
            <p:cNvPr id="113683" name="Line 39"/>
            <p:cNvSpPr/>
            <p:nvPr/>
          </p:nvSpPr>
          <p:spPr>
            <a:xfrm flipH="1">
              <a:off x="3733" y="567"/>
              <a:ext cx="412" cy="1"/>
            </a:xfrm>
            <a:prstGeom prst="line">
              <a:avLst/>
            </a:prstGeom>
            <a:ln w="9525" cap="flat" cmpd="sng">
              <a:solidFill>
                <a:srgbClr val="000000"/>
              </a:solidFill>
              <a:prstDash val="solid"/>
              <a:headEnd type="triangle" w="med" len="med"/>
              <a:tailEnd type="none" w="med" len="med"/>
            </a:ln>
          </p:spPr>
        </p:sp>
        <p:sp>
          <p:nvSpPr>
            <p:cNvPr id="113684" name="Text Box 41"/>
            <p:cNvSpPr txBox="1"/>
            <p:nvPr/>
          </p:nvSpPr>
          <p:spPr>
            <a:xfrm>
              <a:off x="4300" y="2835"/>
              <a:ext cx="1954" cy="1168"/>
            </a:xfrm>
            <a:prstGeom prst="rect">
              <a:avLst/>
            </a:prstGeom>
            <a:solidFill>
              <a:srgbClr val="00FFFF"/>
            </a:solidFill>
            <a:ln w="9525" cap="flat" cmpd="sng">
              <a:solidFill>
                <a:srgbClr val="000000"/>
              </a:solidFill>
              <a:prstDash val="solid"/>
              <a:miter/>
              <a:headEnd type="none" w="med" len="med"/>
              <a:tailEnd type="none" w="med" len="med"/>
            </a:ln>
          </p:spPr>
          <p:txBody>
            <a:bodyPr/>
            <a:p>
              <a:pPr algn="ctr">
                <a:lnSpc>
                  <a:spcPct val="96000"/>
                </a:lnSpc>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带通滤波</a:t>
              </a:r>
              <a:endParaRPr lang="zh-CN" altLang="en-US" sz="2000" b="1" dirty="0">
                <a:latin typeface="微软雅黑" panose="020B0503020204020204" pitchFamily="34" charset="-122"/>
                <a:ea typeface="微软雅黑" panose="020B0503020204020204" pitchFamily="34" charset="-122"/>
              </a:endParaRPr>
            </a:p>
            <a:p>
              <a:pPr algn="ctr">
                <a:lnSpc>
                  <a:spcPct val="96000"/>
                </a:lnSpc>
                <a:buFont typeface="Arial" panose="020B0604020202020204" pitchFamily="34" charset="0"/>
                <a:buNone/>
              </a:pPr>
              <a:r>
                <a:rPr lang="en-US" altLang="zh-CN" sz="2000" b="1" i="1" dirty="0">
                  <a:solidFill>
                    <a:schemeClr val="tx2"/>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baseline="-25000" dirty="0">
                  <a:solidFill>
                    <a:srgbClr val="FF0000"/>
                  </a:solidFill>
                  <a:latin typeface="微软雅黑" panose="020B0503020204020204" pitchFamily="34" charset="-122"/>
                  <a:ea typeface="微软雅黑" panose="020B0503020204020204" pitchFamily="34" charset="-122"/>
                </a:rPr>
                <a:t>2</a:t>
              </a:r>
              <a:endParaRPr lang="en-US" altLang="zh-CN" sz="2000" b="1" baseline="-25000" dirty="0">
                <a:solidFill>
                  <a:srgbClr val="FF0000"/>
                </a:solidFill>
                <a:latin typeface="微软雅黑" panose="020B0503020204020204" pitchFamily="34" charset="-122"/>
                <a:ea typeface="微软雅黑" panose="020B0503020204020204" pitchFamily="34" charset="-122"/>
              </a:endParaRPr>
            </a:p>
          </p:txBody>
        </p:sp>
        <p:sp>
          <p:nvSpPr>
            <p:cNvPr id="113685" name="Line 42"/>
            <p:cNvSpPr/>
            <p:nvPr/>
          </p:nvSpPr>
          <p:spPr>
            <a:xfrm flipH="1">
              <a:off x="3733" y="3402"/>
              <a:ext cx="411" cy="1"/>
            </a:xfrm>
            <a:prstGeom prst="line">
              <a:avLst/>
            </a:prstGeom>
            <a:ln w="9525" cap="flat" cmpd="sng">
              <a:solidFill>
                <a:srgbClr val="000000"/>
              </a:solidFill>
              <a:prstDash val="solid"/>
              <a:headEnd type="triangle" w="med" len="med"/>
              <a:tailEnd type="none" w="med" len="med"/>
            </a:ln>
          </p:spPr>
        </p:sp>
        <p:sp>
          <p:nvSpPr>
            <p:cNvPr id="113686" name="Line 44"/>
            <p:cNvSpPr/>
            <p:nvPr/>
          </p:nvSpPr>
          <p:spPr>
            <a:xfrm>
              <a:off x="3733" y="568"/>
              <a:ext cx="1" cy="2834"/>
            </a:xfrm>
            <a:prstGeom prst="line">
              <a:avLst/>
            </a:prstGeom>
            <a:ln w="9525" cap="flat" cmpd="sng">
              <a:solidFill>
                <a:srgbClr val="000000"/>
              </a:solidFill>
              <a:prstDash val="solid"/>
              <a:headEnd type="none" w="med" len="med"/>
              <a:tailEnd type="none" w="med" len="med"/>
            </a:ln>
          </p:spPr>
        </p:sp>
        <p:sp>
          <p:nvSpPr>
            <p:cNvPr id="113687" name="Line 45"/>
            <p:cNvSpPr/>
            <p:nvPr/>
          </p:nvSpPr>
          <p:spPr>
            <a:xfrm flipH="1">
              <a:off x="3393" y="2154"/>
              <a:ext cx="359" cy="1"/>
            </a:xfrm>
            <a:prstGeom prst="line">
              <a:avLst/>
            </a:prstGeom>
            <a:ln w="9525" cap="flat" cmpd="sng">
              <a:solidFill>
                <a:srgbClr val="000000"/>
              </a:solidFill>
              <a:prstDash val="solid"/>
              <a:headEnd type="none" w="med" len="med"/>
              <a:tailEnd type="none" w="med" len="med"/>
            </a:ln>
          </p:spPr>
        </p:sp>
        <p:sp>
          <p:nvSpPr>
            <p:cNvPr id="113688" name="Text Box 49"/>
            <p:cNvSpPr txBox="1"/>
            <p:nvPr/>
          </p:nvSpPr>
          <p:spPr>
            <a:xfrm>
              <a:off x="6682" y="260"/>
              <a:ext cx="1383" cy="718"/>
            </a:xfrm>
            <a:prstGeom prst="rect">
              <a:avLst/>
            </a:prstGeom>
            <a:solidFill>
              <a:srgbClr val="FF99CC"/>
            </a:solidFill>
            <a:ln w="9525" cap="flat" cmpd="sng">
              <a:solidFill>
                <a:srgbClr val="000000"/>
              </a:solidFill>
              <a:prstDash val="solid"/>
              <a:miter/>
              <a:headEnd type="none" w="med" len="med"/>
              <a:tailEnd type="none" w="med" len="med"/>
            </a:ln>
          </p:spPr>
          <p:txBody>
            <a:bodyPr/>
            <a:p>
              <a:pPr algn="ctr">
                <a:lnSpc>
                  <a:spcPct val="96000"/>
                </a:lnSpc>
                <a:buFont typeface="Arial" panose="020B0604020202020204" pitchFamily="34" charset="0"/>
                <a:buNone/>
              </a:pPr>
              <a:r>
                <a:rPr lang="zh-CN" altLang="en-US" sz="2000" b="1" dirty="0">
                  <a:latin typeface="Arial" panose="020B0604020202020204" pitchFamily="34" charset="0"/>
                  <a:ea typeface="微软雅黑" panose="020B0503020204020204" pitchFamily="34" charset="-122"/>
                </a:rPr>
                <a:t>相乘</a:t>
              </a:r>
              <a:endParaRPr lang="zh-CN" altLang="en-US" sz="2000" b="1" dirty="0">
                <a:latin typeface="Arial" panose="020B0604020202020204" pitchFamily="34" charset="0"/>
                <a:ea typeface="微软雅黑" panose="020B0503020204020204" pitchFamily="34" charset="-122"/>
              </a:endParaRPr>
            </a:p>
          </p:txBody>
        </p:sp>
        <p:sp>
          <p:nvSpPr>
            <p:cNvPr id="113689" name="Line 50"/>
            <p:cNvSpPr/>
            <p:nvPr/>
          </p:nvSpPr>
          <p:spPr>
            <a:xfrm flipH="1">
              <a:off x="6114" y="567"/>
              <a:ext cx="567" cy="1"/>
            </a:xfrm>
            <a:prstGeom prst="line">
              <a:avLst/>
            </a:prstGeom>
            <a:ln w="9525" cap="flat" cmpd="sng">
              <a:solidFill>
                <a:srgbClr val="000000"/>
              </a:solidFill>
              <a:prstDash val="solid"/>
              <a:headEnd type="triangle" w="med" len="med"/>
              <a:tailEnd type="none" w="med" len="med"/>
            </a:ln>
          </p:spPr>
        </p:sp>
        <p:sp>
          <p:nvSpPr>
            <p:cNvPr id="113690" name="Text Box 52"/>
            <p:cNvSpPr txBox="1"/>
            <p:nvPr/>
          </p:nvSpPr>
          <p:spPr>
            <a:xfrm>
              <a:off x="6682" y="2982"/>
              <a:ext cx="1329" cy="678"/>
            </a:xfrm>
            <a:prstGeom prst="rect">
              <a:avLst/>
            </a:prstGeom>
            <a:solidFill>
              <a:srgbClr val="FF99CC"/>
            </a:solidFill>
            <a:ln w="9525" cap="flat" cmpd="sng">
              <a:solidFill>
                <a:srgbClr val="000000"/>
              </a:solidFill>
              <a:prstDash val="solid"/>
              <a:miter/>
              <a:headEnd type="none" w="med" len="med"/>
              <a:tailEnd type="none" w="med" len="med"/>
            </a:ln>
          </p:spPr>
          <p:txBody>
            <a:bodyPr/>
            <a:p>
              <a:pPr algn="ctr">
                <a:lnSpc>
                  <a:spcPct val="96000"/>
                </a:lnSpc>
                <a:buFont typeface="Arial" panose="020B0604020202020204" pitchFamily="34" charset="0"/>
                <a:buNone/>
              </a:pPr>
              <a:r>
                <a:rPr lang="zh-CN" altLang="en-US" sz="2000" b="1" dirty="0">
                  <a:latin typeface="Arial" panose="020B0604020202020204" pitchFamily="34" charset="0"/>
                  <a:ea typeface="微软雅黑" panose="020B0503020204020204" pitchFamily="34" charset="-122"/>
                </a:rPr>
                <a:t>相乘</a:t>
              </a:r>
              <a:endParaRPr lang="zh-CN" altLang="en-US" sz="2000" b="1" dirty="0">
                <a:latin typeface="Arial" panose="020B0604020202020204" pitchFamily="34" charset="0"/>
                <a:ea typeface="微软雅黑" panose="020B0503020204020204" pitchFamily="34" charset="-122"/>
              </a:endParaRPr>
            </a:p>
          </p:txBody>
        </p:sp>
        <p:sp>
          <p:nvSpPr>
            <p:cNvPr id="113691" name="Line 53"/>
            <p:cNvSpPr/>
            <p:nvPr/>
          </p:nvSpPr>
          <p:spPr>
            <a:xfrm flipH="1">
              <a:off x="6227" y="3288"/>
              <a:ext cx="454" cy="1"/>
            </a:xfrm>
            <a:prstGeom prst="line">
              <a:avLst/>
            </a:prstGeom>
            <a:ln w="9525" cap="flat" cmpd="sng">
              <a:solidFill>
                <a:srgbClr val="000000"/>
              </a:solidFill>
              <a:prstDash val="solid"/>
              <a:headEnd type="triangle" w="med" len="med"/>
              <a:tailEnd type="none" w="med" len="med"/>
            </a:ln>
          </p:spPr>
        </p:sp>
        <p:sp>
          <p:nvSpPr>
            <p:cNvPr id="113692" name="Text Box 54"/>
            <p:cNvSpPr txBox="1"/>
            <p:nvPr/>
          </p:nvSpPr>
          <p:spPr>
            <a:xfrm>
              <a:off x="7466" y="1316"/>
              <a:ext cx="1764" cy="668"/>
            </a:xfrm>
            <a:prstGeom prst="rect">
              <a:avLst/>
            </a:prstGeom>
            <a:noFill/>
            <a:ln w="9525">
              <a:noFill/>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cos</a:t>
              </a:r>
              <a:r>
                <a:rPr lang="en-US" altLang="zh-CN" sz="2000" b="1" dirty="0">
                  <a:solidFill>
                    <a:schemeClr val="tx2"/>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baseline="-25000" dirty="0">
                  <a:solidFill>
                    <a:schemeClr val="tx2"/>
                  </a:solidFill>
                  <a:latin typeface="微软雅黑" panose="020B0503020204020204" pitchFamily="34" charset="-122"/>
                  <a:ea typeface="微软雅黑" panose="020B0503020204020204" pitchFamily="34" charset="-122"/>
                </a:rPr>
                <a:t>1</a:t>
              </a:r>
              <a:r>
                <a:rPr lang="en-US" altLang="zh-CN" sz="2000" b="1" dirty="0">
                  <a:solidFill>
                    <a:schemeClr val="tx2"/>
                  </a:solidFill>
                  <a:latin typeface="微软雅黑" panose="020B0503020204020204" pitchFamily="34" charset="-122"/>
                  <a:ea typeface="微软雅黑" panose="020B0503020204020204" pitchFamily="34" charset="-122"/>
                </a:rPr>
                <a:t>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3693" name="Text Box 55"/>
            <p:cNvSpPr txBox="1"/>
            <p:nvPr/>
          </p:nvSpPr>
          <p:spPr>
            <a:xfrm>
              <a:off x="7588" y="4082"/>
              <a:ext cx="1788" cy="766"/>
            </a:xfrm>
            <a:prstGeom prst="rect">
              <a:avLst/>
            </a:prstGeom>
            <a:noFill/>
            <a:ln w="9525">
              <a:noFill/>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cos</a:t>
              </a:r>
              <a:r>
                <a:rPr lang="en-US" altLang="zh-CN" sz="2000" b="1" dirty="0">
                  <a:solidFill>
                    <a:schemeClr val="tx2"/>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baseline="-25000" dirty="0">
                  <a:solidFill>
                    <a:schemeClr val="tx2"/>
                  </a:solidFill>
                  <a:latin typeface="微软雅黑" panose="020B0503020204020204" pitchFamily="34" charset="-122"/>
                  <a:ea typeface="微软雅黑" panose="020B0503020204020204" pitchFamily="34" charset="-122"/>
                </a:rPr>
                <a:t>2</a:t>
              </a:r>
              <a:r>
                <a:rPr lang="en-US" altLang="zh-CN" sz="2000" b="1" dirty="0">
                  <a:solidFill>
                    <a:schemeClr val="tx2"/>
                  </a:solidFill>
                  <a:latin typeface="微软雅黑" panose="020B0503020204020204" pitchFamily="34" charset="-122"/>
                  <a:ea typeface="微软雅黑" panose="020B0503020204020204" pitchFamily="34" charset="-122"/>
                </a:rPr>
                <a:t>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3694" name="Text Box 56"/>
            <p:cNvSpPr txBox="1"/>
            <p:nvPr/>
          </p:nvSpPr>
          <p:spPr>
            <a:xfrm>
              <a:off x="11104" y="113"/>
              <a:ext cx="1277" cy="769"/>
            </a:xfrm>
            <a:prstGeom prst="rect">
              <a:avLst/>
            </a:prstGeom>
            <a:noFill/>
            <a:ln w="9525">
              <a:noFill/>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V</a:t>
              </a:r>
              <a:r>
                <a:rPr lang="en-US" altLang="zh-CN" sz="2000" b="1" baseline="-25000" dirty="0">
                  <a:solidFill>
                    <a:schemeClr val="tx2"/>
                  </a:solidFill>
                  <a:latin typeface="微软雅黑" panose="020B0503020204020204" pitchFamily="34" charset="-122"/>
                  <a:ea typeface="微软雅黑" panose="020B0503020204020204" pitchFamily="34" charset="-122"/>
                </a:rPr>
                <a:t>1</a:t>
              </a:r>
              <a:r>
                <a:rPr lang="en-US" altLang="zh-CN" sz="2000" b="1" dirty="0">
                  <a:solidFill>
                    <a:schemeClr val="tx2"/>
                  </a:solidFill>
                  <a:latin typeface="微软雅黑" panose="020B0503020204020204" pitchFamily="34" charset="-122"/>
                  <a:ea typeface="微软雅黑" panose="020B0503020204020204" pitchFamily="34" charset="-122"/>
                </a:rPr>
                <a:t>(t)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3695" name="Text Box 57"/>
            <p:cNvSpPr txBox="1"/>
            <p:nvPr/>
          </p:nvSpPr>
          <p:spPr>
            <a:xfrm>
              <a:off x="10990" y="3061"/>
              <a:ext cx="1274" cy="779"/>
            </a:xfrm>
            <a:prstGeom prst="rect">
              <a:avLst/>
            </a:prstGeom>
            <a:noFill/>
            <a:ln w="9525">
              <a:noFill/>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V</a:t>
              </a:r>
              <a:r>
                <a:rPr lang="en-US" altLang="zh-CN" sz="2000" b="1" baseline="-25000" dirty="0">
                  <a:solidFill>
                    <a:schemeClr val="tx2"/>
                  </a:solidFill>
                  <a:latin typeface="微软雅黑" panose="020B0503020204020204" pitchFamily="34" charset="-122"/>
                  <a:ea typeface="微软雅黑" panose="020B0503020204020204" pitchFamily="34" charset="-122"/>
                </a:rPr>
                <a:t>2</a:t>
              </a:r>
              <a:r>
                <a:rPr lang="en-US" altLang="zh-CN" sz="2000" b="1" dirty="0">
                  <a:solidFill>
                    <a:schemeClr val="tx2"/>
                  </a:solidFill>
                  <a:latin typeface="微软雅黑" panose="020B0503020204020204" pitchFamily="34" charset="-122"/>
                  <a:ea typeface="微软雅黑" panose="020B0503020204020204" pitchFamily="34" charset="-122"/>
                </a:rPr>
                <a:t>(t)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3696" name="Text Box 58"/>
            <p:cNvSpPr txBox="1"/>
            <p:nvPr/>
          </p:nvSpPr>
          <p:spPr>
            <a:xfrm>
              <a:off x="5887" y="3969"/>
              <a:ext cx="1280" cy="761"/>
            </a:xfrm>
            <a:prstGeom prst="rect">
              <a:avLst/>
            </a:prstGeom>
            <a:noFill/>
            <a:ln w="9525">
              <a:noFill/>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y</a:t>
              </a:r>
              <a:r>
                <a:rPr lang="en-US" altLang="zh-CN" sz="2000" b="1" baseline="-25000" dirty="0">
                  <a:solidFill>
                    <a:schemeClr val="tx2"/>
                  </a:solidFill>
                  <a:latin typeface="微软雅黑" panose="020B0503020204020204" pitchFamily="34" charset="-122"/>
                  <a:ea typeface="微软雅黑" panose="020B0503020204020204" pitchFamily="34" charset="-122"/>
                </a:rPr>
                <a:t>2</a:t>
              </a:r>
              <a:r>
                <a:rPr lang="en-US" altLang="zh-CN" sz="2000" b="1" dirty="0">
                  <a:solidFill>
                    <a:schemeClr val="tx2"/>
                  </a:solidFill>
                  <a:latin typeface="微软雅黑" panose="020B0503020204020204" pitchFamily="34" charset="-122"/>
                  <a:ea typeface="微软雅黑" panose="020B0503020204020204" pitchFamily="34" charset="-122"/>
                </a:rPr>
                <a:t>(t)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3697" name="Text Box 59"/>
            <p:cNvSpPr txBox="1"/>
            <p:nvPr/>
          </p:nvSpPr>
          <p:spPr>
            <a:xfrm>
              <a:off x="5887" y="1247"/>
              <a:ext cx="1280" cy="769"/>
            </a:xfrm>
            <a:prstGeom prst="rect">
              <a:avLst/>
            </a:prstGeom>
            <a:noFill/>
            <a:ln w="9525">
              <a:noFill/>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y</a:t>
              </a:r>
              <a:r>
                <a:rPr lang="en-US" altLang="zh-CN" sz="2000" b="1" baseline="-25000" dirty="0">
                  <a:solidFill>
                    <a:schemeClr val="tx2"/>
                  </a:solidFill>
                  <a:latin typeface="微软雅黑" panose="020B0503020204020204" pitchFamily="34" charset="-122"/>
                  <a:ea typeface="微软雅黑" panose="020B0503020204020204" pitchFamily="34" charset="-122"/>
                </a:rPr>
                <a:t>1</a:t>
              </a:r>
              <a:r>
                <a:rPr lang="en-US" altLang="zh-CN" sz="2000" b="1" dirty="0">
                  <a:solidFill>
                    <a:schemeClr val="tx2"/>
                  </a:solidFill>
                  <a:latin typeface="微软雅黑" panose="020B0503020204020204" pitchFamily="34" charset="-122"/>
                  <a:ea typeface="微软雅黑" panose="020B0503020204020204" pitchFamily="34" charset="-122"/>
                </a:rPr>
                <a:t>(t)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3698" name="Text Box 55"/>
            <p:cNvSpPr txBox="1"/>
            <p:nvPr/>
          </p:nvSpPr>
          <p:spPr>
            <a:xfrm>
              <a:off x="2032" y="3515"/>
              <a:ext cx="1458" cy="829"/>
            </a:xfrm>
            <a:prstGeom prst="rect">
              <a:avLst/>
            </a:prstGeom>
            <a:noFill/>
            <a:ln w="9525">
              <a:noFill/>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n</a:t>
              </a:r>
              <a:r>
                <a:rPr lang="zh-CN" altLang="en-US" sz="2000" b="1" baseline="-25000" dirty="0">
                  <a:solidFill>
                    <a:schemeClr val="tx2"/>
                  </a:solidFill>
                  <a:latin typeface="微软雅黑" panose="020B0503020204020204" pitchFamily="34" charset="-122"/>
                  <a:ea typeface="微软雅黑" panose="020B0503020204020204" pitchFamily="34" charset="-122"/>
                </a:rPr>
                <a:t>i</a:t>
              </a:r>
              <a:r>
                <a:rPr lang="zh-CN" altLang="en-US" sz="2000" b="1" dirty="0">
                  <a:solidFill>
                    <a:schemeClr val="tx2"/>
                  </a:solidFill>
                  <a:latin typeface="微软雅黑" panose="020B0503020204020204" pitchFamily="34" charset="-122"/>
                  <a:ea typeface="微软雅黑" panose="020B0503020204020204" pitchFamily="34" charset="-122"/>
                </a:rPr>
                <a:t>(</a:t>
              </a:r>
              <a:r>
                <a:rPr lang="en-US" altLang="zh-CN" sz="2000" b="1" dirty="0">
                  <a:solidFill>
                    <a:schemeClr val="tx2"/>
                  </a:solidFill>
                  <a:latin typeface="微软雅黑" panose="020B0503020204020204" pitchFamily="34" charset="-122"/>
                  <a:ea typeface="微软雅黑" panose="020B0503020204020204" pitchFamily="34" charset="-122"/>
                </a:rPr>
                <a:t>t</a:t>
              </a:r>
              <a:r>
                <a:rPr lang="zh-CN" altLang="en-US" sz="2000" b="1" dirty="0">
                  <a:solidFill>
                    <a:schemeClr val="tx2"/>
                  </a:solidFill>
                  <a:latin typeface="微软雅黑" panose="020B0503020204020204" pitchFamily="34" charset="-122"/>
                  <a:ea typeface="微软雅黑" panose="020B0503020204020204" pitchFamily="34" charset="-122"/>
                </a:rPr>
                <a: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3699" name="Text Box 46"/>
            <p:cNvSpPr txBox="1"/>
            <p:nvPr/>
          </p:nvSpPr>
          <p:spPr>
            <a:xfrm>
              <a:off x="3846" y="1587"/>
              <a:ext cx="1008" cy="773"/>
            </a:xfrm>
            <a:prstGeom prst="rect">
              <a:avLst/>
            </a:prstGeom>
            <a:noFill/>
            <a:ln w="9525">
              <a:noFill/>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y</a:t>
              </a:r>
              <a:r>
                <a:rPr lang="zh-CN" altLang="en-US" sz="2000" b="1" baseline="-25000" dirty="0">
                  <a:solidFill>
                    <a:schemeClr val="tx2"/>
                  </a:solidFill>
                  <a:latin typeface="微软雅黑" panose="020B0503020204020204" pitchFamily="34" charset="-122"/>
                  <a:ea typeface="微软雅黑" panose="020B0503020204020204" pitchFamily="34" charset="-122"/>
                </a:rPr>
                <a:t>i</a:t>
              </a:r>
              <a:r>
                <a:rPr lang="zh-CN" altLang="en-US" sz="2000" b="1" dirty="0">
                  <a:solidFill>
                    <a:schemeClr val="tx2"/>
                  </a:solidFill>
                  <a:latin typeface="微软雅黑" panose="020B0503020204020204" pitchFamily="34" charset="-122"/>
                  <a:ea typeface="微软雅黑" panose="020B0503020204020204" pitchFamily="34" charset="-122"/>
                </a:rPr>
                <a:t>(t)</a:t>
              </a:r>
              <a:endParaRPr lang="zh-CN" altLang="en-US" dirty="0">
                <a:latin typeface="Comic Sans MS" panose="030F0702030302020204" pitchFamily="66" charset="0"/>
              </a:endParaRPr>
            </a:p>
          </p:txBody>
        </p:sp>
        <p:sp>
          <p:nvSpPr>
            <p:cNvPr id="113700" name="Line 9"/>
            <p:cNvSpPr/>
            <p:nvPr/>
          </p:nvSpPr>
          <p:spPr>
            <a:xfrm flipV="1">
              <a:off x="2688" y="2466"/>
              <a:ext cx="0" cy="891"/>
            </a:xfrm>
            <a:prstGeom prst="line">
              <a:avLst/>
            </a:prstGeom>
            <a:ln w="9525" cap="flat" cmpd="sng">
              <a:solidFill>
                <a:srgbClr val="000000"/>
              </a:solidFill>
              <a:prstDash val="solid"/>
              <a:headEnd type="none" w="med" len="med"/>
              <a:tailEnd type="triangle" w="med" len="med"/>
            </a:ln>
          </p:spPr>
        </p:sp>
        <p:sp>
          <p:nvSpPr>
            <p:cNvPr id="113701" name="Line 21"/>
            <p:cNvSpPr/>
            <p:nvPr/>
          </p:nvSpPr>
          <p:spPr>
            <a:xfrm flipH="1">
              <a:off x="1567" y="2099"/>
              <a:ext cx="562" cy="3"/>
            </a:xfrm>
            <a:prstGeom prst="line">
              <a:avLst/>
            </a:prstGeom>
            <a:ln w="9525" cap="flat" cmpd="sng">
              <a:solidFill>
                <a:srgbClr val="000000"/>
              </a:solidFill>
              <a:prstDash val="solid"/>
              <a:headEnd type="triangle" w="med" len="med"/>
              <a:tailEnd type="none" w="med" len="med"/>
            </a:ln>
          </p:spPr>
        </p:sp>
        <p:sp>
          <p:nvSpPr>
            <p:cNvPr id="113702" name="Text Box 54"/>
            <p:cNvSpPr txBox="1"/>
            <p:nvPr/>
          </p:nvSpPr>
          <p:spPr>
            <a:xfrm>
              <a:off x="671" y="2835"/>
              <a:ext cx="1407" cy="723"/>
            </a:xfrm>
            <a:prstGeom prst="rect">
              <a:avLst/>
            </a:prstGeom>
            <a:noFill/>
            <a:ln w="9525">
              <a:noFill/>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s</a:t>
              </a:r>
              <a:r>
                <a:rPr lang="zh-CN" altLang="en-US" sz="2000" b="1" baseline="-25000" dirty="0">
                  <a:solidFill>
                    <a:schemeClr val="tx2"/>
                  </a:solidFill>
                  <a:latin typeface="微软雅黑" panose="020B0503020204020204" pitchFamily="34" charset="-122"/>
                  <a:ea typeface="微软雅黑" panose="020B0503020204020204" pitchFamily="34" charset="-122"/>
                </a:rPr>
                <a:t>T</a:t>
              </a:r>
              <a:r>
                <a:rPr lang="zh-CN" altLang="en-US" sz="2000" b="1" dirty="0">
                  <a:solidFill>
                    <a:schemeClr val="tx2"/>
                  </a:solidFill>
                  <a:latin typeface="微软雅黑" panose="020B0503020204020204" pitchFamily="34" charset="-122"/>
                  <a:ea typeface="微软雅黑" panose="020B0503020204020204" pitchFamily="34" charset="-122"/>
                </a:rPr>
                <a:t>(</a:t>
              </a:r>
              <a:r>
                <a:rPr lang="en-US" altLang="zh-CN" sz="2000" b="1" dirty="0">
                  <a:solidFill>
                    <a:schemeClr val="tx2"/>
                  </a:solidFill>
                  <a:latin typeface="微软雅黑" panose="020B0503020204020204" pitchFamily="34" charset="-122"/>
                  <a:ea typeface="微软雅黑" panose="020B0503020204020204" pitchFamily="34" charset="-122"/>
                </a:rPr>
                <a:t>t</a:t>
              </a:r>
              <a:r>
                <a:rPr lang="zh-CN" altLang="en-US" sz="2000" b="1" dirty="0">
                  <a:solidFill>
                    <a:schemeClr val="tx2"/>
                  </a:solidFill>
                  <a:latin typeface="微软雅黑" panose="020B0503020204020204" pitchFamily="34" charset="-122"/>
                  <a:ea typeface="微软雅黑" panose="020B0503020204020204" pitchFamily="34" charset="-122"/>
                </a:rPr>
                <a: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3703" name="Text Box 17"/>
            <p:cNvSpPr txBox="1"/>
            <p:nvPr/>
          </p:nvSpPr>
          <p:spPr>
            <a:xfrm>
              <a:off x="2032" y="1587"/>
              <a:ext cx="1329" cy="1034"/>
            </a:xfrm>
            <a:prstGeom prst="rect">
              <a:avLst/>
            </a:prstGeom>
            <a:solidFill>
              <a:srgbClr val="FFFF99"/>
            </a:solidFill>
            <a:ln w="9525" cap="flat" cmpd="sng">
              <a:solidFill>
                <a:srgbClr val="000000"/>
              </a:solidFill>
              <a:prstDash val="solid"/>
              <a:miter/>
              <a:headEnd type="none" w="med" len="med"/>
              <a:tailEnd type="none" w="med" len="med"/>
            </a:ln>
          </p:spPr>
          <p:txBody>
            <a:bodyPr lIns="90170" tIns="46990" rIns="90170" bIns="46990"/>
            <a:p>
              <a:pPr algn="ctr">
                <a:lnSpc>
                  <a:spcPct val="150000"/>
                </a:lnSpc>
                <a:buFont typeface="Arial" panose="020B0604020202020204" pitchFamily="34" charset="0"/>
                <a:buNone/>
              </a:pPr>
              <a:r>
                <a:rPr lang="zh-CN" altLang="en-US" sz="2000" b="1" dirty="0">
                  <a:latin typeface="Times New Roman" panose="02020603050405020304" pitchFamily="18" charset="0"/>
                  <a:ea typeface="微软雅黑" panose="020B0503020204020204" pitchFamily="34" charset="-122"/>
                </a:rPr>
                <a:t>信道</a:t>
              </a:r>
              <a:endParaRPr lang="zh-CN" altLang="en-US" dirty="0">
                <a:latin typeface="Comic Sans MS" panose="030F0702030302020204" pitchFamily="66" charset="0"/>
              </a:endParaRPr>
            </a:p>
          </p:txBody>
        </p:sp>
        <p:sp>
          <p:nvSpPr>
            <p:cNvPr id="113704" name="Text Box 17"/>
            <p:cNvSpPr txBox="1"/>
            <p:nvPr/>
          </p:nvSpPr>
          <p:spPr>
            <a:xfrm>
              <a:off x="0" y="1486"/>
              <a:ext cx="1568" cy="1034"/>
            </a:xfrm>
            <a:prstGeom prst="rect">
              <a:avLst/>
            </a:prstGeom>
            <a:solidFill>
              <a:srgbClr val="FF99CC">
                <a:alpha val="61176"/>
              </a:srgbClr>
            </a:solidFill>
            <a:ln w="9525" cap="flat" cmpd="sng">
              <a:solidFill>
                <a:srgbClr val="000000"/>
              </a:solidFill>
              <a:prstDash val="solid"/>
              <a:miter/>
              <a:headEnd type="none" w="med" len="med"/>
              <a:tailEnd type="none" w="med" len="med"/>
            </a:ln>
          </p:spPr>
          <p:txBody>
            <a:bodyPr lIns="90170" tIns="46990" rIns="90170" bIns="46990"/>
            <a:p>
              <a:pPr algn="ctr">
                <a:lnSpc>
                  <a:spcPct val="150000"/>
                </a:lnSpc>
                <a:buFont typeface="Arial" panose="020B0604020202020204" pitchFamily="34" charset="0"/>
                <a:buNone/>
              </a:pPr>
              <a:r>
                <a:rPr lang="zh-CN" altLang="en-US" sz="2000" b="1" dirty="0">
                  <a:latin typeface="Times New Roman" panose="02020603050405020304" pitchFamily="18" charset="0"/>
                  <a:ea typeface="微软雅黑" panose="020B0503020204020204" pitchFamily="34" charset="-122"/>
                </a:rPr>
                <a:t>发送端</a:t>
              </a:r>
              <a:endParaRPr lang="zh-CN" altLang="en-US" dirty="0">
                <a:latin typeface="Comic Sans MS" panose="030F0702030302020204" pitchFamily="66" charset="0"/>
              </a:endParaRPr>
            </a:p>
          </p:txBody>
        </p:sp>
      </p:grpSp>
    </p:spTree>
  </p:cSld>
  <p:clrMapOvr>
    <a:masterClrMapping/>
  </p:clrMapOvr>
  <p:transition advClick="0">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7" name="Text Box 4"/>
          <p:cNvSpPr txBox="1"/>
          <p:nvPr/>
        </p:nvSpPr>
        <p:spPr>
          <a:xfrm>
            <a:off x="363220" y="1405255"/>
            <a:ext cx="8149590" cy="4923155"/>
          </a:xfrm>
          <a:prstGeom prst="rect">
            <a:avLst/>
          </a:prstGeom>
          <a:noFill/>
          <a:ln w="9525">
            <a:noFill/>
          </a:ln>
        </p:spPr>
        <p:txBody>
          <a:bodyPr wrap="square">
            <a:spAutoFit/>
          </a:bodyPr>
          <a:p>
            <a:pPr algn="ctr">
              <a:lnSpc>
                <a:spcPct val="13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algn="ctr">
              <a:lnSpc>
                <a:spcPct val="13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algn="just">
              <a:lnSpc>
                <a:spcPct val="13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式中：</a:t>
            </a:r>
            <a:r>
              <a:rPr lang="en-US" altLang="zh-CN" sz="2000" dirty="0">
                <a:latin typeface="微软雅黑" panose="020B0503020204020204" pitchFamily="34" charset="-122"/>
                <a:ea typeface="微软雅黑" panose="020B0503020204020204" pitchFamily="34" charset="-122"/>
              </a:rPr>
              <a:t>a=KA</a:t>
            </a:r>
            <a:r>
              <a:rPr lang="zh-CN" altLang="en-US" sz="2000" dirty="0">
                <a:latin typeface="微软雅黑" panose="020B0503020204020204" pitchFamily="34" charset="-122"/>
                <a:ea typeface="微软雅黑" panose="020B0503020204020204" pitchFamily="34" charset="-122"/>
              </a:rPr>
              <a:t>为接收时的幅值，</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为加性高斯白噪声，其均值为零，方差为</a:t>
            </a:r>
            <a:r>
              <a:rPr lang="en-US" altLang="zh-CN" sz="2000" dirty="0">
                <a:latin typeface="微软雅黑" panose="020B0503020204020204" pitchFamily="34" charset="-122"/>
                <a:ea typeface="微软雅黑" panose="020B0503020204020204" pitchFamily="34" charset="-122"/>
              </a:rPr>
              <a:t>σ</a:t>
            </a:r>
            <a:r>
              <a:rPr lang="en-US" altLang="zh-CN" sz="2000" baseline="30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。在图 </a:t>
            </a:r>
            <a:r>
              <a:rPr lang="en-US" altLang="zh-CN" sz="2000" dirty="0">
                <a:latin typeface="微软雅黑" panose="020B0503020204020204" pitchFamily="34" charset="-122"/>
                <a:ea typeface="微软雅黑" panose="020B0503020204020204" pitchFamily="34" charset="-122"/>
              </a:rPr>
              <a:t>7.2-15</a:t>
            </a:r>
            <a:r>
              <a:rPr lang="zh-CN" altLang="en-US" sz="2000" dirty="0">
                <a:latin typeface="微软雅黑" panose="020B0503020204020204" pitchFamily="34" charset="-122"/>
                <a:ea typeface="微软雅黑" panose="020B0503020204020204" pitchFamily="34" charset="-122"/>
              </a:rPr>
              <a:t>中，解调器采用两个带通滤波器来区分中心频率分别为</a:t>
            </a:r>
            <a:r>
              <a:rPr lang="en-US" altLang="zh-CN" sz="2000" dirty="0">
                <a:latin typeface="微软雅黑" panose="020B0503020204020204" pitchFamily="34" charset="-122"/>
                <a:ea typeface="微软雅黑" panose="020B0503020204020204" pitchFamily="34" charset="-122"/>
              </a:rPr>
              <a:t>ω</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ω</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的信号 </a:t>
            </a:r>
            <a:endParaRPr lang="zh-CN" altLang="en-US" sz="2000" dirty="0">
              <a:latin typeface="微软雅黑" panose="020B0503020204020204" pitchFamily="34" charset="-122"/>
              <a:ea typeface="微软雅黑" panose="020B0503020204020204" pitchFamily="34" charset="-122"/>
            </a:endParaRPr>
          </a:p>
          <a:p>
            <a:pPr algn="just">
              <a:lnSpc>
                <a:spcPct val="13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发送码元"</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"时，通过两个带通滤波器后的两个接收电压分别为：</a:t>
            </a:r>
            <a:endParaRPr lang="en-US" altLang="zh-CN" sz="2000" dirty="0">
              <a:latin typeface="微软雅黑" panose="020B0503020204020204" pitchFamily="34" charset="-122"/>
              <a:ea typeface="微软雅黑" panose="020B0503020204020204" pitchFamily="34" charset="-122"/>
            </a:endParaRPr>
          </a:p>
          <a:p>
            <a:pPr algn="l">
              <a:lnSpc>
                <a:spcPct val="13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上支路：</a:t>
            </a:r>
            <a:r>
              <a:rPr lang="en-US" altLang="zh-CN" sz="2000" dirty="0">
                <a:latin typeface="微软雅黑" panose="020B0503020204020204" pitchFamily="34" charset="-122"/>
                <a:ea typeface="微软雅黑" panose="020B0503020204020204" pitchFamily="34" charset="-122"/>
              </a:rPr>
              <a:t>                                                                           (7.2-44)</a:t>
            </a:r>
            <a:endParaRPr lang="zh-CN" altLang="en-US" sz="2000" dirty="0">
              <a:latin typeface="微软雅黑" panose="020B0503020204020204" pitchFamily="34" charset="-122"/>
              <a:ea typeface="微软雅黑" panose="020B0503020204020204" pitchFamily="34" charset="-122"/>
            </a:endParaRPr>
          </a:p>
          <a:p>
            <a:pPr algn="just">
              <a:lnSpc>
                <a:spcPct val="130000"/>
              </a:lnSpc>
              <a:spcBef>
                <a:spcPct val="2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algn="l">
              <a:lnSpc>
                <a:spcPct val="13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下支路：</a:t>
            </a:r>
            <a:r>
              <a:rPr lang="en-US" altLang="zh-CN" sz="2000" dirty="0">
                <a:latin typeface="微软雅黑" panose="020B0503020204020204" pitchFamily="34" charset="-122"/>
                <a:ea typeface="微软雅黑" panose="020B0503020204020204" pitchFamily="34" charset="-122"/>
              </a:rPr>
              <a:t>                                                                           (7.2-45)</a:t>
            </a:r>
            <a:endParaRPr lang="en-US" altLang="zh-CN" sz="2000" dirty="0">
              <a:latin typeface="微软雅黑" panose="020B0503020204020204" pitchFamily="34" charset="-122"/>
              <a:ea typeface="微软雅黑" panose="020B0503020204020204" pitchFamily="34" charset="-122"/>
            </a:endParaRPr>
          </a:p>
          <a:p>
            <a:pPr algn="just">
              <a:lnSpc>
                <a:spcPct val="13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它们和本地载波相乘，并经过低通滤波后，得到： 			                              和</a:t>
            </a:r>
            <a:endParaRPr lang="zh-CN" altLang="en-US" sz="2000" dirty="0">
              <a:latin typeface="微软雅黑" panose="020B0503020204020204" pitchFamily="34" charset="-122"/>
              <a:ea typeface="微软雅黑" panose="020B0503020204020204" pitchFamily="34" charset="-122"/>
            </a:endParaRPr>
          </a:p>
        </p:txBody>
      </p:sp>
      <p:graphicFrame>
        <p:nvGraphicFramePr>
          <p:cNvPr id="35843" name="对象 58371"/>
          <p:cNvGraphicFramePr/>
          <p:nvPr/>
        </p:nvGraphicFramePr>
        <p:xfrm>
          <a:off x="1913890" y="4157345"/>
          <a:ext cx="4514850" cy="410210"/>
        </p:xfrm>
        <a:graphic>
          <a:graphicData uri="http://schemas.openxmlformats.org/presentationml/2006/ole">
            <mc:AlternateContent xmlns:mc="http://schemas.openxmlformats.org/markup-compatibility/2006">
              <mc:Choice xmlns:v="urn:schemas-microsoft-com:vml" Requires="v">
                <p:oleObj spid="_x0000_s3187" name="" r:id="rId1" imgW="2677160" imgH="254000" progId="Equation.DSMT4">
                  <p:embed/>
                </p:oleObj>
              </mc:Choice>
              <mc:Fallback>
                <p:oleObj name="" r:id="rId1" imgW="2677160" imgH="254000" progId="Equation.DSMT4">
                  <p:embed/>
                  <p:pic>
                    <p:nvPicPr>
                      <p:cNvPr id="0" name="图片 3186"/>
                      <p:cNvPicPr/>
                      <p:nvPr/>
                    </p:nvPicPr>
                    <p:blipFill>
                      <a:blip r:embed="rId2"/>
                      <a:stretch>
                        <a:fillRect/>
                      </a:stretch>
                    </p:blipFill>
                    <p:spPr>
                      <a:xfrm>
                        <a:off x="1913890" y="4157345"/>
                        <a:ext cx="4514850" cy="410210"/>
                      </a:xfrm>
                      <a:prstGeom prst="rect">
                        <a:avLst/>
                      </a:prstGeom>
                      <a:solidFill>
                        <a:srgbClr val="CCFFCC"/>
                      </a:solidFill>
                      <a:ln w="38100">
                        <a:noFill/>
                        <a:miter/>
                      </a:ln>
                    </p:spPr>
                  </p:pic>
                </p:oleObj>
              </mc:Fallback>
            </mc:AlternateContent>
          </a:graphicData>
        </a:graphic>
      </p:graphicFrame>
      <p:graphicFrame>
        <p:nvGraphicFramePr>
          <p:cNvPr id="35844" name="对象 58372"/>
          <p:cNvGraphicFramePr/>
          <p:nvPr/>
        </p:nvGraphicFramePr>
        <p:xfrm>
          <a:off x="1915795" y="4875530"/>
          <a:ext cx="4512945" cy="415290"/>
        </p:xfrm>
        <a:graphic>
          <a:graphicData uri="http://schemas.openxmlformats.org/presentationml/2006/ole">
            <mc:AlternateContent xmlns:mc="http://schemas.openxmlformats.org/markup-compatibility/2006">
              <mc:Choice xmlns:v="urn:schemas-microsoft-com:vml" Requires="v">
                <p:oleObj spid="_x0000_s3191" name="" r:id="rId3" imgW="2171700" imgH="228600" progId="Equation.3">
                  <p:embed/>
                </p:oleObj>
              </mc:Choice>
              <mc:Fallback>
                <p:oleObj name="" r:id="rId3" imgW="2171700" imgH="228600" progId="Equation.3">
                  <p:embed/>
                  <p:pic>
                    <p:nvPicPr>
                      <p:cNvPr id="0" name="图片 3190"/>
                      <p:cNvPicPr/>
                      <p:nvPr/>
                    </p:nvPicPr>
                    <p:blipFill>
                      <a:blip r:embed="rId4"/>
                      <a:stretch>
                        <a:fillRect/>
                      </a:stretch>
                    </p:blipFill>
                    <p:spPr>
                      <a:xfrm>
                        <a:off x="1915795" y="4875530"/>
                        <a:ext cx="4512945" cy="415290"/>
                      </a:xfrm>
                      <a:prstGeom prst="rect">
                        <a:avLst/>
                      </a:prstGeom>
                      <a:solidFill>
                        <a:srgbClr val="CCFFFF"/>
                      </a:solidFill>
                      <a:ln w="38100">
                        <a:noFill/>
                        <a:miter/>
                      </a:ln>
                    </p:spPr>
                  </p:pic>
                </p:oleObj>
              </mc:Fallback>
            </mc:AlternateContent>
          </a:graphicData>
        </a:graphic>
      </p:graphicFrame>
      <p:graphicFrame>
        <p:nvGraphicFramePr>
          <p:cNvPr id="35845" name="对象 58373"/>
          <p:cNvGraphicFramePr/>
          <p:nvPr/>
        </p:nvGraphicFramePr>
        <p:xfrm>
          <a:off x="1398905" y="5979795"/>
          <a:ext cx="2122805" cy="367665"/>
        </p:xfrm>
        <a:graphic>
          <a:graphicData uri="http://schemas.openxmlformats.org/presentationml/2006/ole">
            <mc:AlternateContent xmlns:mc="http://schemas.openxmlformats.org/markup-compatibility/2006">
              <mc:Choice xmlns:v="urn:schemas-microsoft-com:vml" Requires="v">
                <p:oleObj spid="_x0000_s3186" name="" r:id="rId5" imgW="1104900" imgH="228600" progId="Equation.DSMT4">
                  <p:embed/>
                </p:oleObj>
              </mc:Choice>
              <mc:Fallback>
                <p:oleObj name="" r:id="rId5" imgW="1104900" imgH="228600" progId="Equation.DSMT4">
                  <p:embed/>
                  <p:pic>
                    <p:nvPicPr>
                      <p:cNvPr id="0" name="图片 3185"/>
                      <p:cNvPicPr/>
                      <p:nvPr/>
                    </p:nvPicPr>
                    <p:blipFill>
                      <a:blip r:embed="rId6"/>
                      <a:stretch>
                        <a:fillRect/>
                      </a:stretch>
                    </p:blipFill>
                    <p:spPr>
                      <a:xfrm>
                        <a:off x="1398905" y="5979795"/>
                        <a:ext cx="2122805" cy="367665"/>
                      </a:xfrm>
                      <a:prstGeom prst="rect">
                        <a:avLst/>
                      </a:prstGeom>
                      <a:solidFill>
                        <a:srgbClr val="CCFFCC"/>
                      </a:solidFill>
                      <a:ln w="38100">
                        <a:noFill/>
                        <a:miter/>
                      </a:ln>
                    </p:spPr>
                  </p:pic>
                </p:oleObj>
              </mc:Fallback>
            </mc:AlternateContent>
          </a:graphicData>
        </a:graphic>
      </p:graphicFrame>
      <p:graphicFrame>
        <p:nvGraphicFramePr>
          <p:cNvPr id="35846" name="对象 58374"/>
          <p:cNvGraphicFramePr/>
          <p:nvPr/>
        </p:nvGraphicFramePr>
        <p:xfrm>
          <a:off x="4162425" y="5979795"/>
          <a:ext cx="1854200" cy="348615"/>
        </p:xfrm>
        <a:graphic>
          <a:graphicData uri="http://schemas.openxmlformats.org/presentationml/2006/ole">
            <mc:AlternateContent xmlns:mc="http://schemas.openxmlformats.org/markup-compatibility/2006">
              <mc:Choice xmlns:v="urn:schemas-microsoft-com:vml" Requires="v">
                <p:oleObj spid="_x0000_s3188" name="" r:id="rId7" imgW="828675" imgH="229235" progId="Equation.3">
                  <p:embed/>
                </p:oleObj>
              </mc:Choice>
              <mc:Fallback>
                <p:oleObj name="" r:id="rId7" imgW="828675" imgH="229235" progId="Equation.3">
                  <p:embed/>
                  <p:pic>
                    <p:nvPicPr>
                      <p:cNvPr id="0" name="图片 3187"/>
                      <p:cNvPicPr/>
                      <p:nvPr/>
                    </p:nvPicPr>
                    <p:blipFill>
                      <a:blip r:embed="rId8"/>
                      <a:stretch>
                        <a:fillRect/>
                      </a:stretch>
                    </p:blipFill>
                    <p:spPr>
                      <a:xfrm>
                        <a:off x="4162425" y="5979795"/>
                        <a:ext cx="1854200" cy="348615"/>
                      </a:xfrm>
                      <a:prstGeom prst="rect">
                        <a:avLst/>
                      </a:prstGeom>
                      <a:solidFill>
                        <a:srgbClr val="CCFFFF"/>
                      </a:solidFill>
                      <a:ln w="38100">
                        <a:noFill/>
                        <a:miter/>
                      </a:ln>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1191895" y="1485265"/>
          <a:ext cx="5485130" cy="828675"/>
        </p:xfrm>
        <a:graphic>
          <a:graphicData uri="http://schemas.openxmlformats.org/presentationml/2006/ole">
            <mc:AlternateContent xmlns:mc="http://schemas.openxmlformats.org/markup-compatibility/2006">
              <mc:Choice xmlns:v="urn:schemas-microsoft-com:vml" Requires="v">
                <p:oleObj spid="_x0000_s2049" name="" r:id="rId9" imgW="2425700" imgH="482600" progId="Equation.KSEE3">
                  <p:embed/>
                </p:oleObj>
              </mc:Choice>
              <mc:Fallback>
                <p:oleObj name="" r:id="rId9" imgW="2425700" imgH="482600" progId="Equation.KSEE3">
                  <p:embed/>
                  <p:pic>
                    <p:nvPicPr>
                      <p:cNvPr id="0" name="图片 2048"/>
                      <p:cNvPicPr/>
                      <p:nvPr/>
                    </p:nvPicPr>
                    <p:blipFill>
                      <a:blip r:embed="rId10"/>
                      <a:stretch>
                        <a:fillRect/>
                      </a:stretch>
                    </p:blipFill>
                    <p:spPr>
                      <a:xfrm>
                        <a:off x="1191895" y="1485265"/>
                        <a:ext cx="5485130" cy="828675"/>
                      </a:xfrm>
                      <a:prstGeom prst="rect">
                        <a:avLst/>
                      </a:prstGeom>
                    </p:spPr>
                  </p:pic>
                </p:oleObj>
              </mc:Fallback>
            </mc:AlternateContent>
          </a:graphicData>
        </a:graphic>
      </p:graphicFrame>
    </p:spTree>
  </p:cSld>
  <p:clrMapOvr>
    <a:masterClrMapping/>
  </p:clrMapOvr>
  <p:transition advClick="0">
    <p:blinds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72" name="Rectangle 4"/>
          <p:cNvSpPr/>
          <p:nvPr/>
        </p:nvSpPr>
        <p:spPr>
          <a:xfrm>
            <a:off x="354965" y="1433195"/>
            <a:ext cx="8179435" cy="4778375"/>
          </a:xfrm>
          <a:prstGeom prst="rect">
            <a:avLst/>
          </a:prstGeom>
          <a:noFill/>
          <a:ln w="9525">
            <a:noFill/>
          </a:ln>
        </p:spPr>
        <p:txBody>
          <a:bodyPr/>
          <a:p>
            <a:pPr marL="0" lvl="1" indent="19050" eaLnBrk="1" hangingPunct="1">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1c</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2c</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都是高斯过程，故在抽样时刻其抽样值</a:t>
            </a:r>
            <a:r>
              <a:rPr lang="en-US" altLang="zh-CN" sz="2000" dirty="0">
                <a:latin typeface="微软雅黑" panose="020B0503020204020204" pitchFamily="34" charset="-122"/>
                <a:ea typeface="微软雅黑" panose="020B0503020204020204" pitchFamily="34" charset="-122"/>
              </a:rPr>
              <a:t>V</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V</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都是正态随机变量。</a:t>
            </a:r>
            <a:r>
              <a:rPr lang="en-US" altLang="zh-CN" sz="2000" dirty="0">
                <a:latin typeface="微软雅黑" panose="020B0503020204020204" pitchFamily="34" charset="-122"/>
                <a:ea typeface="微软雅黑" panose="020B0503020204020204" pitchFamily="34" charset="-122"/>
              </a:rPr>
              <a:t>V</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的均值为</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，方差为</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aseline="-25000" dirty="0">
                <a:latin typeface="微软雅黑" panose="020B0503020204020204" pitchFamily="34" charset="-122"/>
                <a:ea typeface="微软雅黑" panose="020B0503020204020204" pitchFamily="34" charset="-122"/>
                <a:sym typeface="Symbol" panose="05050102010706020507" pitchFamily="18" charset="2"/>
              </a:rPr>
              <a:t>n</a:t>
            </a:r>
            <a:r>
              <a:rPr lang="en-US" altLang="zh-CN" sz="2000" baseline="30000" dirty="0">
                <a:latin typeface="微软雅黑" panose="020B0503020204020204" pitchFamily="34" charset="-122"/>
                <a:ea typeface="微软雅黑" panose="020B0503020204020204" pitchFamily="34" charset="-122"/>
                <a:sym typeface="Symbol" panose="05050102010706020507" pitchFamily="18" charset="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V</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的均值为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，方差为</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aseline="-25000" dirty="0">
                <a:latin typeface="微软雅黑" panose="020B0503020204020204" pitchFamily="34" charset="-122"/>
                <a:ea typeface="微软雅黑" panose="020B0503020204020204" pitchFamily="34" charset="-122"/>
                <a:sym typeface="Symbol" panose="05050102010706020507" pitchFamily="18" charset="2"/>
              </a:rPr>
              <a:t>n</a:t>
            </a:r>
            <a:r>
              <a:rPr lang="en-US" altLang="zh-CN" sz="2000" baseline="30000" dirty="0">
                <a:latin typeface="微软雅黑" panose="020B0503020204020204" pitchFamily="34" charset="-122"/>
                <a:ea typeface="微软雅黑" panose="020B0503020204020204" pitchFamily="34" charset="-122"/>
                <a:sym typeface="Symbol" panose="05050102010706020507" pitchFamily="18" charset="2"/>
              </a:rPr>
              <a:t>2</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0" lvl="1" indent="19050" eaLnBrk="1" hangingPunct="1">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因此，</a:t>
            </a:r>
            <a:r>
              <a:rPr lang="en-US" altLang="zh-CN" sz="2000" dirty="0">
                <a:latin typeface="微软雅黑" panose="020B0503020204020204" pitchFamily="34" charset="-122"/>
                <a:ea typeface="微软雅黑" panose="020B0503020204020204" pitchFamily="34" charset="-122"/>
              </a:rPr>
              <a:t>V</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V</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的一维概率密度函数分别为：</a:t>
            </a:r>
            <a:endParaRPr lang="zh-CN" altLang="en-US" sz="2000" dirty="0">
              <a:latin typeface="微软雅黑" panose="020B0503020204020204" pitchFamily="34" charset="-122"/>
              <a:ea typeface="微软雅黑" panose="020B0503020204020204" pitchFamily="34" charset="-122"/>
            </a:endParaRPr>
          </a:p>
          <a:p>
            <a:pPr marL="0" lvl="1" indent="19050" eaLnBrk="1" hangingPunct="1">
              <a:lnSpc>
                <a:spcPct val="150000"/>
              </a:lnSpc>
              <a:spcBef>
                <a:spcPct val="2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marL="0" lvl="1" indent="19050" eaLnBrk="1" hangingPunct="1">
              <a:lnSpc>
                <a:spcPct val="150000"/>
              </a:lnSpc>
              <a:spcBef>
                <a:spcPct val="2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marL="0" lvl="1" indent="19050" eaLnBrk="1" hangingPunct="1">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sym typeface="+mn-ea"/>
              </a:rPr>
              <a:t>V</a:t>
            </a:r>
            <a:r>
              <a:rPr lang="en-US" altLang="zh-CN" sz="2000" baseline="-25000" dirty="0">
                <a:latin typeface="微软雅黑" panose="020B0503020204020204" pitchFamily="34" charset="-122"/>
                <a:ea typeface="微软雅黑" panose="020B0503020204020204" pitchFamily="34" charset="-122"/>
                <a:sym typeface="+mn-ea"/>
              </a:rPr>
              <a:t>1</a:t>
            </a:r>
            <a:r>
              <a:rPr lang="en-US" altLang="zh-CN" sz="2000" dirty="0">
                <a:latin typeface="微软雅黑" panose="020B0503020204020204" pitchFamily="34" charset="-122"/>
                <a:ea typeface="微软雅黑" panose="020B0503020204020204" pitchFamily="34" charset="-122"/>
                <a:sym typeface="+mn-ea"/>
              </a:rPr>
              <a:t>(t)</a:t>
            </a:r>
            <a:r>
              <a:rPr lang="zh-CN" altLang="en-US" sz="2000" dirty="0">
                <a:latin typeface="微软雅黑" panose="020B0503020204020204" pitchFamily="34" charset="-122"/>
                <a:ea typeface="微软雅黑" panose="020B0503020204020204" pitchFamily="34" charset="-122"/>
                <a:sym typeface="+mn-ea"/>
              </a:rPr>
              <a:t>的抽样值</a:t>
            </a:r>
            <a:r>
              <a:rPr lang="en-US" altLang="zh-CN" sz="2000" dirty="0">
                <a:latin typeface="微软雅黑" panose="020B0503020204020204" pitchFamily="34" charset="-122"/>
                <a:ea typeface="微软雅黑" panose="020B0503020204020204" pitchFamily="34" charset="-122"/>
              </a:rPr>
              <a:t>V</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&lt; </a:t>
            </a:r>
            <a:r>
              <a:rPr lang="en-US" altLang="zh-CN" sz="2000" dirty="0">
                <a:latin typeface="微软雅黑" panose="020B0503020204020204" pitchFamily="34" charset="-122"/>
                <a:ea typeface="微软雅黑" panose="020B0503020204020204" pitchFamily="34" charset="-122"/>
                <a:sym typeface="+mn-ea"/>
              </a:rPr>
              <a:t>V</a:t>
            </a:r>
            <a:r>
              <a:rPr lang="en-US" altLang="zh-CN" sz="2000" baseline="-25000" dirty="0">
                <a:latin typeface="微软雅黑" panose="020B0503020204020204" pitchFamily="34" charset="-122"/>
                <a:ea typeface="微软雅黑" panose="020B0503020204020204" pitchFamily="34" charset="-122"/>
                <a:sym typeface="+mn-ea"/>
              </a:rPr>
              <a:t>2</a:t>
            </a:r>
            <a:r>
              <a:rPr lang="en-US" altLang="zh-CN" sz="2000" dirty="0">
                <a:latin typeface="微软雅黑" panose="020B0503020204020204" pitchFamily="34" charset="-122"/>
                <a:ea typeface="微软雅黑" panose="020B0503020204020204" pitchFamily="34" charset="-122"/>
                <a:sym typeface="+mn-ea"/>
              </a:rPr>
              <a:t>(t)</a:t>
            </a:r>
            <a:r>
              <a:rPr lang="zh-CN" altLang="en-US" sz="2000" dirty="0">
                <a:latin typeface="微软雅黑" panose="020B0503020204020204" pitchFamily="34" charset="-122"/>
                <a:ea typeface="微软雅黑" panose="020B0503020204020204" pitchFamily="34" charset="-122"/>
                <a:sym typeface="+mn-ea"/>
              </a:rPr>
              <a:t>得抽样值 </a:t>
            </a:r>
            <a:r>
              <a:rPr lang="en-US" altLang="zh-CN" sz="2000" dirty="0">
                <a:latin typeface="微软雅黑" panose="020B0503020204020204" pitchFamily="34" charset="-122"/>
                <a:ea typeface="微软雅黑" panose="020B0503020204020204" pitchFamily="34" charset="-122"/>
              </a:rPr>
              <a:t>V</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时，判决器输出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符号，发生误码，故误码率为：</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lvl="1" indent="19050" eaLnBrk="1" hangingPunct="1">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(7.2-46)</a:t>
            </a:r>
            <a:endParaRPr lang="en-US" altLang="zh-CN" sz="2000" dirty="0">
              <a:latin typeface="微软雅黑" panose="020B0503020204020204" pitchFamily="34" charset="-122"/>
              <a:ea typeface="微软雅黑" panose="020B0503020204020204" pitchFamily="34" charset="-122"/>
            </a:endParaRPr>
          </a:p>
          <a:p>
            <a:pPr marL="0" lvl="1" indent="19050" eaLnBrk="1" hangingPunct="1">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式中：</a:t>
            </a:r>
            <a:r>
              <a:rPr lang="en-US" altLang="zh-CN" sz="2000" dirty="0">
                <a:latin typeface="微软雅黑" panose="020B0503020204020204" pitchFamily="34" charset="-122"/>
                <a:ea typeface="微软雅黑" panose="020B0503020204020204" pitchFamily="34" charset="-122"/>
              </a:rPr>
              <a:t>z=V</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-V</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sym typeface="+mn-ea"/>
              </a:rPr>
              <a:t>(a+n</a:t>
            </a:r>
            <a:r>
              <a:rPr lang="en-US" altLang="zh-CN" sz="2000" baseline="-25000" dirty="0">
                <a:latin typeface="微软雅黑" panose="020B0503020204020204" pitchFamily="34" charset="-122"/>
                <a:ea typeface="微软雅黑" panose="020B0503020204020204" pitchFamily="34" charset="-122"/>
                <a:sym typeface="+mn-ea"/>
              </a:rPr>
              <a:t>1c</a:t>
            </a:r>
            <a:r>
              <a:rPr lang="en-US" altLang="zh-CN" sz="2000" dirty="0">
                <a:latin typeface="微软雅黑" panose="020B0503020204020204" pitchFamily="34" charset="-122"/>
                <a:ea typeface="微软雅黑" panose="020B0503020204020204" pitchFamily="34" charset="-122"/>
                <a:sym typeface="+mn-ea"/>
              </a:rPr>
              <a:t>–n</a:t>
            </a:r>
            <a:r>
              <a:rPr lang="en-US" altLang="zh-CN" sz="2000" baseline="-25000" dirty="0">
                <a:latin typeface="微软雅黑" panose="020B0503020204020204" pitchFamily="34" charset="-122"/>
                <a:ea typeface="微软雅黑" panose="020B0503020204020204" pitchFamily="34" charset="-122"/>
                <a:sym typeface="+mn-ea"/>
              </a:rPr>
              <a:t>2c</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z</a:t>
            </a:r>
            <a:r>
              <a:rPr lang="zh-CN" altLang="en-US" sz="2000" dirty="0">
                <a:latin typeface="微软雅黑" panose="020B0503020204020204" pitchFamily="34" charset="-122"/>
                <a:ea typeface="微软雅黑" panose="020B0503020204020204" pitchFamily="34" charset="-122"/>
              </a:rPr>
              <a:t>是高斯型随机变量，其均值为</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，方</a:t>
            </a:r>
            <a:endParaRPr lang="zh-CN" altLang="en-US" sz="2000" dirty="0">
              <a:latin typeface="微软雅黑" panose="020B0503020204020204" pitchFamily="34" charset="-122"/>
              <a:ea typeface="微软雅黑" panose="020B0503020204020204" pitchFamily="34" charset="-122"/>
            </a:endParaRPr>
          </a:p>
        </p:txBody>
      </p:sp>
      <p:sp>
        <p:nvSpPr>
          <p:cNvPr id="36873" name="Rectangle 11"/>
          <p:cNvSpPr/>
          <p:nvPr/>
        </p:nvSpPr>
        <p:spPr>
          <a:xfrm>
            <a:off x="4344988" y="3111500"/>
            <a:ext cx="309562" cy="388938"/>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sp>
        <p:nvSpPr>
          <p:cNvPr id="36874" name="Rectangle 19"/>
          <p:cNvSpPr/>
          <p:nvPr/>
        </p:nvSpPr>
        <p:spPr>
          <a:xfrm>
            <a:off x="4344988" y="2973388"/>
            <a:ext cx="309562" cy="388937"/>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sp>
        <p:nvSpPr>
          <p:cNvPr id="36875" name="Rectangle 31"/>
          <p:cNvSpPr/>
          <p:nvPr/>
        </p:nvSpPr>
        <p:spPr>
          <a:xfrm>
            <a:off x="4560888" y="3189288"/>
            <a:ext cx="309562" cy="388937"/>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56323" name="对象 2">
            <a:hlinkClick r:id="" action="ppaction://ole?verb="/>
          </p:cNvPr>
          <p:cNvGraphicFramePr>
            <a:graphicFrameLocks noChangeAspect="1"/>
          </p:cNvGraphicFramePr>
          <p:nvPr/>
        </p:nvGraphicFramePr>
        <p:xfrm>
          <a:off x="4654550" y="2973705"/>
          <a:ext cx="2948305" cy="898525"/>
        </p:xfrm>
        <a:graphic>
          <a:graphicData uri="http://schemas.openxmlformats.org/presentationml/2006/ole">
            <mc:AlternateContent xmlns:mc="http://schemas.openxmlformats.org/markup-compatibility/2006">
              <mc:Choice xmlns:v="urn:schemas-microsoft-com:vml" Requires="v">
                <p:oleObj spid="_x0000_s3110" name="" r:id="rId1" imgW="1371600" imgH="533400" progId="Equation.KSEE3">
                  <p:embed/>
                </p:oleObj>
              </mc:Choice>
              <mc:Fallback>
                <p:oleObj name="" r:id="rId1" imgW="1371600" imgH="533400" progId="Equation.KSEE3">
                  <p:embed/>
                  <p:pic>
                    <p:nvPicPr>
                      <p:cNvPr id="0" name="图片 3109"/>
                      <p:cNvPicPr/>
                      <p:nvPr/>
                    </p:nvPicPr>
                    <p:blipFill>
                      <a:blip r:embed="rId2"/>
                      <a:stretch>
                        <a:fillRect/>
                      </a:stretch>
                    </p:blipFill>
                    <p:spPr>
                      <a:xfrm>
                        <a:off x="4654550" y="2973705"/>
                        <a:ext cx="2948305" cy="898525"/>
                      </a:xfrm>
                      <a:prstGeom prst="rect">
                        <a:avLst/>
                      </a:prstGeom>
                      <a:solidFill>
                        <a:schemeClr val="accent3">
                          <a:lumMod val="85000"/>
                        </a:schemeClr>
                      </a:solidFill>
                      <a:ln w="38100">
                        <a:noFill/>
                        <a:miter/>
                      </a:ln>
                    </p:spPr>
                  </p:pic>
                </p:oleObj>
              </mc:Fallback>
            </mc:AlternateContent>
          </a:graphicData>
        </a:graphic>
      </p:graphicFrame>
      <p:graphicFrame>
        <p:nvGraphicFramePr>
          <p:cNvPr id="56324" name="对象 3">
            <a:hlinkClick r:id="" action="ppaction://ole?verb="/>
          </p:cNvPr>
          <p:cNvGraphicFramePr>
            <a:graphicFrameLocks noChangeAspect="1"/>
          </p:cNvGraphicFramePr>
          <p:nvPr/>
        </p:nvGraphicFramePr>
        <p:xfrm>
          <a:off x="1109345" y="3024505"/>
          <a:ext cx="2940050" cy="847725"/>
        </p:xfrm>
        <a:graphic>
          <a:graphicData uri="http://schemas.openxmlformats.org/presentationml/2006/ole">
            <mc:AlternateContent xmlns:mc="http://schemas.openxmlformats.org/markup-compatibility/2006">
              <mc:Choice xmlns:v="urn:schemas-microsoft-com:vml" Requires="v">
                <p:oleObj spid="_x0000_s3120" name="" r:id="rId3" imgW="1485900" imgH="533400" progId="Equation.KSEE3">
                  <p:embed/>
                </p:oleObj>
              </mc:Choice>
              <mc:Fallback>
                <p:oleObj name="" r:id="rId3" imgW="1485900" imgH="533400" progId="Equation.KSEE3">
                  <p:embed/>
                  <p:pic>
                    <p:nvPicPr>
                      <p:cNvPr id="0" name="图片 3119"/>
                      <p:cNvPicPr/>
                      <p:nvPr/>
                    </p:nvPicPr>
                    <p:blipFill>
                      <a:blip r:embed="rId4"/>
                      <a:stretch>
                        <a:fillRect/>
                      </a:stretch>
                    </p:blipFill>
                    <p:spPr>
                      <a:xfrm>
                        <a:off x="1109345" y="3024505"/>
                        <a:ext cx="2940050" cy="847725"/>
                      </a:xfrm>
                      <a:prstGeom prst="rect">
                        <a:avLst/>
                      </a:prstGeom>
                      <a:solidFill>
                        <a:schemeClr val="accent1">
                          <a:lumMod val="40000"/>
                          <a:lumOff val="60000"/>
                        </a:schemeClr>
                      </a:solidFill>
                      <a:ln w="38100">
                        <a:noFill/>
                        <a:miter/>
                      </a:ln>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2002790" y="5113020"/>
          <a:ext cx="4321175" cy="377190"/>
        </p:xfrm>
        <a:graphic>
          <a:graphicData uri="http://schemas.openxmlformats.org/presentationml/2006/ole">
            <mc:AlternateContent xmlns:mc="http://schemas.openxmlformats.org/markup-compatibility/2006">
              <mc:Choice xmlns:v="urn:schemas-microsoft-com:vml" Requires="v">
                <p:oleObj spid="_x0000_s3073" name="" r:id="rId5" imgW="2616200" imgH="228600" progId="Equation.KSEE3">
                  <p:embed/>
                </p:oleObj>
              </mc:Choice>
              <mc:Fallback>
                <p:oleObj name="" r:id="rId5" imgW="2616200" imgH="228600" progId="Equation.KSEE3">
                  <p:embed/>
                  <p:pic>
                    <p:nvPicPr>
                      <p:cNvPr id="0" name="图片 3072"/>
                      <p:cNvPicPr/>
                      <p:nvPr/>
                    </p:nvPicPr>
                    <p:blipFill>
                      <a:blip r:embed="rId6"/>
                      <a:stretch>
                        <a:fillRect/>
                      </a:stretch>
                    </p:blipFill>
                    <p:spPr>
                      <a:xfrm>
                        <a:off x="2002790" y="5113020"/>
                        <a:ext cx="4321175" cy="377190"/>
                      </a:xfrm>
                      <a:prstGeom prst="rect">
                        <a:avLst/>
                      </a:prstGeom>
                      <a:solidFill>
                        <a:schemeClr val="accent1">
                          <a:lumMod val="20000"/>
                          <a:lumOff val="80000"/>
                        </a:schemeClr>
                      </a:solidFill>
                    </p:spPr>
                  </p:pic>
                </p:oleObj>
              </mc:Fallback>
            </mc:AlternateContent>
          </a:graphicData>
        </a:graphic>
      </p:graphicFrame>
    </p:spTree>
  </p:cSld>
  <p:clrMapOvr>
    <a:masterClrMapping/>
  </p:clrMapOvr>
  <p:transition advClick="0">
    <p:blinds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72" name="Rectangle 4"/>
          <p:cNvSpPr/>
          <p:nvPr/>
        </p:nvSpPr>
        <p:spPr>
          <a:xfrm>
            <a:off x="354965" y="1403350"/>
            <a:ext cx="8272780" cy="5058410"/>
          </a:xfrm>
          <a:prstGeom prst="rect">
            <a:avLst/>
          </a:prstGeom>
          <a:noFill/>
          <a:ln w="9525">
            <a:noFill/>
          </a:ln>
        </p:spPr>
        <p:txBody>
          <a:bodyPr/>
          <a:p>
            <a:pPr marL="0" lvl="1" indent="19050" eaLnBrk="1" hangingPunct="1">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差为：</a:t>
            </a:r>
            <a:endParaRPr lang="zh-CN" altLang="en-US" sz="2000" dirty="0">
              <a:latin typeface="微软雅黑" panose="020B0503020204020204" pitchFamily="34" charset="-122"/>
              <a:ea typeface="微软雅黑" panose="020B0503020204020204" pitchFamily="34" charset="-122"/>
            </a:endParaRPr>
          </a:p>
          <a:p>
            <a:pPr marL="0" lvl="1" indent="19050" eaLnBrk="1" hangingPunct="1">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于是有：</a:t>
            </a:r>
            <a:endParaRPr lang="en-US" altLang="zh-CN" sz="2000" dirty="0">
              <a:latin typeface="微软雅黑" panose="020B0503020204020204" pitchFamily="34" charset="-122"/>
              <a:ea typeface="微软雅黑" panose="020B0503020204020204" pitchFamily="34" charset="-122"/>
            </a:endParaRPr>
          </a:p>
          <a:p>
            <a:pPr marL="0" lvl="1" indent="19050" eaLnBrk="1" hangingPunct="1">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(7.2-47)</a:t>
            </a:r>
            <a:endParaRPr lang="en-US" altLang="zh-CN" sz="2000" dirty="0">
              <a:latin typeface="微软雅黑" panose="020B0503020204020204" pitchFamily="34" charset="-122"/>
              <a:ea typeface="微软雅黑" panose="020B0503020204020204" pitchFamily="34" charset="-122"/>
            </a:endParaRPr>
          </a:p>
          <a:p>
            <a:pPr marL="0" lvl="1" indent="19050" eaLnBrk="1" hangingPunct="1">
              <a:lnSpc>
                <a:spcPct val="150000"/>
              </a:lnSpc>
              <a:spcBef>
                <a:spcPct val="2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marL="0" lvl="1" indent="19050" eaLnBrk="1" hangingPunct="1">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同理可得：发送</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错判为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的概率为：</a:t>
            </a:r>
            <a:endParaRPr lang="zh-CN" altLang="en-US" sz="2000" dirty="0">
              <a:latin typeface="微软雅黑" panose="020B0503020204020204" pitchFamily="34" charset="-122"/>
              <a:ea typeface="微软雅黑" panose="020B0503020204020204" pitchFamily="34" charset="-122"/>
            </a:endParaRPr>
          </a:p>
          <a:p>
            <a:pPr marL="0" lvl="1" indent="19050" eaLnBrk="1" hangingPunct="1">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sym typeface="+mn-ea"/>
              </a:rPr>
              <a:t>                                                                                             (7.2-48)</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2FSK </a:t>
            </a:r>
            <a:r>
              <a:rPr lang="zh-CN" altLang="en-US" sz="2000" dirty="0">
                <a:latin typeface="微软雅黑" panose="020B0503020204020204" pitchFamily="34" charset="-122"/>
                <a:ea typeface="微软雅黑" panose="020B0503020204020204" pitchFamily="34" charset="-122"/>
              </a:rPr>
              <a:t>系统总的误码率：</a:t>
            </a:r>
            <a:endParaRPr lang="zh-CN" altLang="en-US" sz="2000" dirty="0">
              <a:latin typeface="微软雅黑" panose="020B0503020204020204" pitchFamily="34" charset="-122"/>
              <a:ea typeface="微软雅黑" panose="020B0503020204020204" pitchFamily="34" charset="-122"/>
            </a:endParaRPr>
          </a:p>
          <a:p>
            <a:pPr marL="0" lvl="1">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sym typeface="+mn-ea"/>
              </a:rPr>
              <a:t>                                                                                              (7.2-49)</a:t>
            </a:r>
            <a:endParaRPr lang="en-US" altLang="zh-CN" sz="2000" dirty="0">
              <a:latin typeface="微软雅黑" panose="020B0503020204020204" pitchFamily="34" charset="-122"/>
              <a:ea typeface="微软雅黑" panose="020B0503020204020204" pitchFamily="34" charset="-122"/>
              <a:sym typeface="+mn-ea"/>
            </a:endParaRPr>
          </a:p>
          <a:p>
            <a:pPr marL="0" lvl="1">
              <a:lnSpc>
                <a:spcPct val="150000"/>
              </a:lnSpc>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marL="0" lvl="1">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        式中：                   为解调器输入端的信噪比。</a:t>
            </a:r>
            <a:endParaRPr lang="zh-CN" altLang="en-US" sz="2000" dirty="0">
              <a:latin typeface="微软雅黑" panose="020B0503020204020204" pitchFamily="34" charset="-122"/>
              <a:ea typeface="微软雅黑" panose="020B0503020204020204" pitchFamily="34" charset="-122"/>
            </a:endParaRPr>
          </a:p>
        </p:txBody>
      </p:sp>
      <p:sp>
        <p:nvSpPr>
          <p:cNvPr id="36873" name="Rectangle 11"/>
          <p:cNvSpPr/>
          <p:nvPr/>
        </p:nvSpPr>
        <p:spPr>
          <a:xfrm>
            <a:off x="4344988" y="3111500"/>
            <a:ext cx="309562" cy="388938"/>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36867" name="对象 59396"/>
          <p:cNvGraphicFramePr/>
          <p:nvPr/>
        </p:nvGraphicFramePr>
        <p:xfrm>
          <a:off x="1788795" y="1403350"/>
          <a:ext cx="4032250" cy="537210"/>
        </p:xfrm>
        <a:graphic>
          <a:graphicData uri="http://schemas.openxmlformats.org/presentationml/2006/ole">
            <mc:AlternateContent xmlns:mc="http://schemas.openxmlformats.org/markup-compatibility/2006">
              <mc:Choice xmlns:v="urn:schemas-microsoft-com:vml" Requires="v">
                <p:oleObj spid="_x0000_s3197" name="" r:id="rId1" imgW="1981200" imgH="316865" progId="Equation.3">
                  <p:embed/>
                </p:oleObj>
              </mc:Choice>
              <mc:Fallback>
                <p:oleObj name="" r:id="rId1" imgW="1981200" imgH="316865" progId="Equation.3">
                  <p:embed/>
                  <p:pic>
                    <p:nvPicPr>
                      <p:cNvPr id="0" name="图片 3196"/>
                      <p:cNvPicPr/>
                      <p:nvPr/>
                    </p:nvPicPr>
                    <p:blipFill>
                      <a:blip r:embed="rId2"/>
                      <a:stretch>
                        <a:fillRect/>
                      </a:stretch>
                    </p:blipFill>
                    <p:spPr>
                      <a:xfrm>
                        <a:off x="1788795" y="1403350"/>
                        <a:ext cx="4032250" cy="537210"/>
                      </a:xfrm>
                      <a:prstGeom prst="rect">
                        <a:avLst/>
                      </a:prstGeom>
                      <a:solidFill>
                        <a:srgbClr val="CCFFFF"/>
                      </a:solidFill>
                      <a:ln w="38100">
                        <a:noFill/>
                        <a:miter/>
                      </a:ln>
                    </p:spPr>
                  </p:pic>
                </p:oleObj>
              </mc:Fallback>
            </mc:AlternateContent>
          </a:graphicData>
        </a:graphic>
      </p:graphicFrame>
      <p:sp>
        <p:nvSpPr>
          <p:cNvPr id="36874" name="Rectangle 19"/>
          <p:cNvSpPr/>
          <p:nvPr/>
        </p:nvSpPr>
        <p:spPr>
          <a:xfrm>
            <a:off x="4344988" y="2973388"/>
            <a:ext cx="309562" cy="388937"/>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36868" name="对象 59398"/>
          <p:cNvGraphicFramePr/>
          <p:nvPr/>
        </p:nvGraphicFramePr>
        <p:xfrm>
          <a:off x="1609090" y="2132965"/>
          <a:ext cx="5763895" cy="1367155"/>
        </p:xfrm>
        <a:graphic>
          <a:graphicData uri="http://schemas.openxmlformats.org/presentationml/2006/ole">
            <mc:AlternateContent xmlns:mc="http://schemas.openxmlformats.org/markup-compatibility/2006">
              <mc:Choice xmlns:v="urn:schemas-microsoft-com:vml" Requires="v">
                <p:oleObj spid="_x0000_s3196" name="" r:id="rId3" imgW="4535170" imgH="1408430" progId="Equation.3">
                  <p:embed/>
                </p:oleObj>
              </mc:Choice>
              <mc:Fallback>
                <p:oleObj name="" r:id="rId3" imgW="4535170" imgH="1408430" progId="Equation.3">
                  <p:embed/>
                  <p:pic>
                    <p:nvPicPr>
                      <p:cNvPr id="0" name="图片 3195"/>
                      <p:cNvPicPr/>
                      <p:nvPr/>
                    </p:nvPicPr>
                    <p:blipFill>
                      <a:blip r:embed="rId4"/>
                      <a:stretch>
                        <a:fillRect/>
                      </a:stretch>
                    </p:blipFill>
                    <p:spPr>
                      <a:xfrm>
                        <a:off x="1609090" y="2132965"/>
                        <a:ext cx="5763895" cy="1367155"/>
                      </a:xfrm>
                      <a:prstGeom prst="rect">
                        <a:avLst/>
                      </a:prstGeom>
                      <a:solidFill>
                        <a:srgbClr val="CCFFCC"/>
                      </a:solidFill>
                      <a:ln w="38100">
                        <a:noFill/>
                        <a:miter/>
                      </a:ln>
                    </p:spPr>
                  </p:pic>
                </p:oleObj>
              </mc:Fallback>
            </mc:AlternateContent>
          </a:graphicData>
        </a:graphic>
      </p:graphicFrame>
      <p:sp>
        <p:nvSpPr>
          <p:cNvPr id="36875" name="Rectangle 31"/>
          <p:cNvSpPr/>
          <p:nvPr/>
        </p:nvSpPr>
        <p:spPr>
          <a:xfrm>
            <a:off x="4857433" y="3111183"/>
            <a:ext cx="309562" cy="388937"/>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2" name="对象 1">
            <a:hlinkClick r:id="" action="ppaction://ole?verb="/>
          </p:cNvPr>
          <p:cNvGraphicFramePr>
            <a:graphicFrameLocks noChangeAspect="1"/>
          </p:cNvGraphicFramePr>
          <p:nvPr/>
        </p:nvGraphicFramePr>
        <p:xfrm>
          <a:off x="3472180" y="4036695"/>
          <a:ext cx="3355975" cy="629920"/>
        </p:xfrm>
        <a:graphic>
          <a:graphicData uri="http://schemas.openxmlformats.org/presentationml/2006/ole">
            <mc:AlternateContent xmlns:mc="http://schemas.openxmlformats.org/markup-compatibility/2006">
              <mc:Choice xmlns:v="urn:schemas-microsoft-com:vml" Requires="v">
                <p:oleObj spid="_x0000_s3073" name="" r:id="rId5" imgW="1841500" imgH="444500" progId="Equation.KSEE3">
                  <p:embed/>
                </p:oleObj>
              </mc:Choice>
              <mc:Fallback>
                <p:oleObj name="" r:id="rId5" imgW="1841500" imgH="444500" progId="Equation.KSEE3">
                  <p:embed/>
                  <p:pic>
                    <p:nvPicPr>
                      <p:cNvPr id="0" name="图片 3072"/>
                      <p:cNvPicPr/>
                      <p:nvPr/>
                    </p:nvPicPr>
                    <p:blipFill>
                      <a:blip r:embed="rId6"/>
                      <a:stretch>
                        <a:fillRect/>
                      </a:stretch>
                    </p:blipFill>
                    <p:spPr>
                      <a:xfrm>
                        <a:off x="3472180" y="4036695"/>
                        <a:ext cx="3355975" cy="629920"/>
                      </a:xfrm>
                      <a:prstGeom prst="rect">
                        <a:avLst/>
                      </a:prstGeom>
                      <a:solidFill>
                        <a:schemeClr val="accent1">
                          <a:lumMod val="20000"/>
                          <a:lumOff val="80000"/>
                        </a:schemeClr>
                      </a:solidFill>
                    </p:spPr>
                  </p:pic>
                </p:oleObj>
              </mc:Fallback>
            </mc:AlternateContent>
          </a:graphicData>
        </a:graphic>
      </p:graphicFrame>
      <p:graphicFrame>
        <p:nvGraphicFramePr>
          <p:cNvPr id="4" name="对象 59398"/>
          <p:cNvGraphicFramePr/>
          <p:nvPr/>
        </p:nvGraphicFramePr>
        <p:xfrm>
          <a:off x="1055370" y="5044440"/>
          <a:ext cx="6134100" cy="761365"/>
        </p:xfrm>
        <a:graphic>
          <a:graphicData uri="http://schemas.openxmlformats.org/presentationml/2006/ole">
            <mc:AlternateContent xmlns:mc="http://schemas.openxmlformats.org/markup-compatibility/2006">
              <mc:Choice xmlns:v="urn:schemas-microsoft-com:vml" Requires="v">
                <p:oleObj spid="_x0000_s5" name="" r:id="rId7" imgW="3568700" imgH="508000" progId="Equation.3">
                  <p:embed/>
                </p:oleObj>
              </mc:Choice>
              <mc:Fallback>
                <p:oleObj name="" r:id="rId7" imgW="3568700" imgH="508000" progId="Equation.3">
                  <p:embed/>
                  <p:pic>
                    <p:nvPicPr>
                      <p:cNvPr id="0" name="图片 3195"/>
                      <p:cNvPicPr/>
                      <p:nvPr/>
                    </p:nvPicPr>
                    <p:blipFill>
                      <a:blip r:embed="rId8"/>
                      <a:stretch>
                        <a:fillRect/>
                      </a:stretch>
                    </p:blipFill>
                    <p:spPr>
                      <a:xfrm>
                        <a:off x="1055370" y="5044440"/>
                        <a:ext cx="6134100" cy="761365"/>
                      </a:xfrm>
                      <a:prstGeom prst="rect">
                        <a:avLst/>
                      </a:prstGeom>
                      <a:solidFill>
                        <a:srgbClr val="CCFFCC"/>
                      </a:solidFill>
                      <a:ln w="38100">
                        <a:noFill/>
                        <a:miter/>
                      </a:ln>
                    </p:spPr>
                  </p:pic>
                </p:oleObj>
              </mc:Fallback>
            </mc:AlternateContent>
          </a:graphicData>
        </a:graphic>
      </p:graphicFrame>
      <p:graphicFrame>
        <p:nvGraphicFramePr>
          <p:cNvPr id="36869" name="对象 59399"/>
          <p:cNvGraphicFramePr/>
          <p:nvPr/>
        </p:nvGraphicFramePr>
        <p:xfrm>
          <a:off x="1884680" y="5953760"/>
          <a:ext cx="1241425" cy="390525"/>
        </p:xfrm>
        <a:graphic>
          <a:graphicData uri="http://schemas.openxmlformats.org/presentationml/2006/ole">
            <mc:AlternateContent xmlns:mc="http://schemas.openxmlformats.org/markup-compatibility/2006">
              <mc:Choice xmlns:v="urn:schemas-microsoft-com:vml" Requires="v">
                <p:oleObj spid="_x0000_s3194" name="" r:id="rId9" imgW="751840" imgH="241935" progId="Equation.3">
                  <p:embed/>
                </p:oleObj>
              </mc:Choice>
              <mc:Fallback>
                <p:oleObj name="" r:id="rId9" imgW="751840" imgH="241935" progId="Equation.3">
                  <p:embed/>
                  <p:pic>
                    <p:nvPicPr>
                      <p:cNvPr id="0" name="图片 3193"/>
                      <p:cNvPicPr/>
                      <p:nvPr/>
                    </p:nvPicPr>
                    <p:blipFill>
                      <a:blip r:embed="rId10"/>
                      <a:stretch>
                        <a:fillRect/>
                      </a:stretch>
                    </p:blipFill>
                    <p:spPr>
                      <a:xfrm>
                        <a:off x="1884680" y="5953760"/>
                        <a:ext cx="1241425" cy="390525"/>
                      </a:xfrm>
                      <a:prstGeom prst="rect">
                        <a:avLst/>
                      </a:prstGeom>
                      <a:solidFill>
                        <a:srgbClr val="CCFFFF"/>
                      </a:solidFill>
                      <a:ln w="38100">
                        <a:noFill/>
                        <a:miter/>
                      </a:ln>
                    </p:spPr>
                  </p:pic>
                </p:oleObj>
              </mc:Fallback>
            </mc:AlternateContent>
          </a:graphicData>
        </a:graphic>
      </p:graphicFrame>
    </p:spTree>
  </p:cSld>
  <p:clrMapOvr>
    <a:masterClrMapping/>
  </p:clrMapOvr>
  <p:transition advClick="0">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p:nvPr>
        </p:nvSpPr>
        <p:spPr>
          <a:xfrm>
            <a:off x="1404938" y="611188"/>
            <a:ext cx="3595687" cy="576262"/>
          </a:xfrm>
        </p:spPr>
        <p:txBody>
          <a:bodyPr vert="horz" wrap="square" lIns="91440" tIns="45720" rIns="91440" bIns="45720" anchor="b"/>
          <a:p>
            <a:pPr marL="812800" indent="-812800" eaLnBrk="1" hangingPunct="1"/>
            <a:r>
              <a:rPr lang="zh-CN" altLang="en-US" sz="2800" dirty="0">
                <a:latin typeface="微软雅黑" panose="020B0503020204020204" pitchFamily="34" charset="-122"/>
                <a:ea typeface="微软雅黑" panose="020B0503020204020204" pitchFamily="34" charset="-122"/>
              </a:rPr>
              <a:t>三 数字调制的方式</a:t>
            </a:r>
            <a:endParaRPr lang="zh-CN" altLang="en-US" sz="2800" dirty="0">
              <a:latin typeface="微软雅黑" panose="020B0503020204020204" pitchFamily="34" charset="-122"/>
              <a:ea typeface="微软雅黑" panose="020B0503020204020204" pitchFamily="34" charset="-122"/>
            </a:endParaRPr>
          </a:p>
        </p:txBody>
      </p:sp>
      <p:sp>
        <p:nvSpPr>
          <p:cNvPr id="98307" name="Rectangle 3"/>
          <p:cNvSpPr>
            <a:spLocks noGrp="1" noChangeArrowheads="1"/>
          </p:cNvSpPr>
          <p:nvPr>
            <p:ph type="body" idx="1"/>
          </p:nvPr>
        </p:nvSpPr>
        <p:spPr>
          <a:xfrm>
            <a:off x="353060" y="1403350"/>
            <a:ext cx="8233410" cy="5234940"/>
          </a:xfrm>
        </p:spPr>
        <p:txBody>
          <a:bodyPr vert="horz" wrap="square" lIns="91440" tIns="45720" rIns="91440" bIns="45720" numCol="1" anchor="t" anchorCtr="0" compatLnSpc="1"/>
          <a:lstStyle/>
          <a:p>
            <a:pPr marL="0" marR="0" lvl="0" indent="0" algn="l" defTabSz="899795" rtl="0" eaLnBrk="1" fontAlgn="base"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数字信号是模拟信号的一种特例，但其具有离散取值的特征，所以数字调制与模拟调制原理基本相同，但利用其离散取值特点可以采用键控法实现。理论上载波可以是任意的，实际中常用正弦型信号</a:t>
            </a:r>
            <a:r>
              <a:rPr kumimoji="0" lang="en-US" altLang="zh-CN" sz="2000" b="0"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rPr>
              <a:t>Acos</a:t>
            </a:r>
            <a:r>
              <a:rPr kumimoji="0" lang="en-US" alt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l-GR"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ω</a:t>
            </a:r>
            <a:r>
              <a:rPr kumimoji="0" lang="en-US" altLang="zh-CN" sz="2000" b="0" i="0" u="none" strike="noStrike" kern="120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c</a:t>
            </a:r>
            <a:r>
              <a:rPr kumimoji="0" lang="en-US" alt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t+</a:t>
            </a:r>
            <a:r>
              <a:rPr kumimoji="0" lang="el-GR"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φ</a:t>
            </a:r>
            <a:r>
              <a:rPr kumimoji="0" lang="en-US" alt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kumimoji="0" lang="en-US" alt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为载波的振幅，</a:t>
            </a:r>
            <a:r>
              <a:rPr kumimoji="0" lang="el-GR"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ω</a:t>
            </a:r>
            <a:r>
              <a:rPr kumimoji="0" lang="en-US" altLang="zh-CN" sz="2000" b="0" i="0" u="none" strike="noStrike" kern="1200" cap="none" spc="0" normalizeH="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c</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为载波的角频率，</a:t>
            </a:r>
            <a:r>
              <a:rPr kumimoji="0" lang="el-GR"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φ</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为载波的初始相位。因此，相应的数字调制方式有：</a:t>
            </a:r>
            <a:endPar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99795" rtl="0" eaLnBrk="1" fontAlgn="base"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幅度键控</a:t>
            </a:r>
            <a:r>
              <a:rPr kumimoji="0" lang="en-US" altLang="zh-CN" sz="2000" b="1"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(ASK)</a:t>
            </a:r>
            <a:r>
              <a:rPr kumimoji="0" lang="zh-CN" altLang="en-US" sz="2000" b="1"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用数字消息控制载波的振幅 </a:t>
            </a:r>
            <a:endPar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898525" algn="l" defTabSz="899795" rtl="0" eaLnBrk="1" fontAlgn="base"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移频键控</a:t>
            </a:r>
            <a:r>
              <a:rPr kumimoji="0" lang="en-US" altLang="zh-CN" sz="2000" b="1"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(FSK)</a:t>
            </a:r>
            <a:r>
              <a:rPr kumimoji="0" lang="zh-CN" altLang="en-US" sz="2000" b="1"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用数字消息控制载波的</a:t>
            </a:r>
            <a:r>
              <a:rPr kumimoji="0" lang="en-US" alt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角</a:t>
            </a:r>
            <a:r>
              <a:rPr kumimoji="0" lang="en-US" alt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频率 </a:t>
            </a:r>
            <a:endPar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898525" algn="l" defTabSz="899795" rtl="0" eaLnBrk="1" fontAlgn="base"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移相键控</a:t>
            </a:r>
            <a:r>
              <a:rPr kumimoji="0" lang="en-US" altLang="zh-CN" sz="2000" b="1"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(PSK)</a:t>
            </a:r>
            <a:r>
              <a:rPr kumimoji="0" lang="zh-CN" altLang="en-US" sz="2000" b="1"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用数字消息控制载波的相位</a:t>
            </a:r>
            <a:endPar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898525" algn="l" defTabSz="899795" rtl="0" eaLnBrk="1" fontAlgn="base"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其它派生出来的方式 </a:t>
            </a:r>
            <a:endParaRPr kumimoji="0" lang="zh-CN" altLang="en-US" sz="20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899795" rtl="0" eaLnBrk="1" fontAlgn="base"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数字消息的状态</a:t>
            </a:r>
            <a:r>
              <a:rPr kumimoji="0" lang="en-US" alt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取值</a:t>
            </a:r>
            <a:r>
              <a:rPr kumimoji="0" lang="en-US" alt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是离散的，相应的已调信号也是离散的。所以数字调制信号也称</a:t>
            </a:r>
            <a:r>
              <a:rPr kumimoji="0" lang="zh-CN" altLang="en-US" sz="20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键控信号</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。且可分为</a:t>
            </a:r>
            <a:r>
              <a:rPr kumimoji="0" lang="zh-CN" altLang="en-US" sz="20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二进制数字调制</a:t>
            </a:r>
            <a:r>
              <a:rPr kumimoji="0" lang="zh-CN" altLang="en-US"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zh-CN" altLang="en-US" sz="20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多进制数字调制</a:t>
            </a:r>
            <a:endParaRPr kumimoji="0" lang="zh-CN" altLang="en-US" sz="20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advClick="0">
    <p:blinds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2" name="Rectangle 3"/>
          <p:cNvSpPr>
            <a:spLocks noGrp="1"/>
          </p:cNvSpPr>
          <p:nvPr>
            <p:ph type="body" sz="half"/>
          </p:nvPr>
        </p:nvSpPr>
        <p:spPr>
          <a:xfrm>
            <a:off x="322580" y="1405255"/>
            <a:ext cx="8184515" cy="5257800"/>
          </a:xfrm>
        </p:spPr>
        <p:txBody>
          <a:bodyPr vert="horz" wrap="square" lIns="91440" tIns="45720" rIns="91440" bIns="45720" anchor="t"/>
          <a:lstStyle>
            <a:lvl1pPr lvl="0">
              <a:defRPr sz="2700"/>
            </a:lvl1pPr>
            <a:lvl2pPr lvl="1">
              <a:defRPr sz="2300"/>
            </a:lvl2pPr>
            <a:lvl3pPr lvl="2">
              <a:defRPr sz="2100"/>
            </a:lvl3pPr>
            <a:lvl4pPr lvl="3">
              <a:defRPr sz="1700"/>
            </a:lvl4pPr>
            <a:lvl5pPr lvl="4">
              <a:defRPr sz="1700"/>
            </a:lvl5pPr>
          </a:lstStyle>
          <a:p>
            <a:pPr marL="0" lvl="0" indent="0" eaLnBrk="1" hangingPunct="1">
              <a:lnSpc>
                <a:spcPct val="150000"/>
              </a:lnSpc>
              <a:spcBef>
                <a:spcPct val="0"/>
              </a:spcBef>
              <a:buNone/>
            </a:pPr>
            <a:r>
              <a:rPr lang="zh-CN" altLang="en-US" sz="2000" b="1" dirty="0">
                <a:solidFill>
                  <a:srgbClr val="FF0000"/>
                </a:solidFill>
                <a:latin typeface="微软雅黑" panose="020B0503020204020204" pitchFamily="34" charset="-122"/>
                <a:ea typeface="微软雅黑" panose="020B0503020204020204" pitchFamily="34" charset="-122"/>
              </a:rPr>
              <a:t>在大信噪比条件下</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(7.2-50)</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endParaRPr lang="zh-CN" altLang="en-US" sz="10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结论：在大信噪比条件下，</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信号采用包络检波法解调与同步检测法解调性能接近。包络检波法实现简单，所以</a:t>
            </a:r>
            <a:r>
              <a:rPr lang="zh-CN" altLang="en-US" sz="2000" b="1" dirty="0">
                <a:solidFill>
                  <a:schemeClr val="tx2"/>
                </a:solidFill>
                <a:latin typeface="微软雅黑" panose="020B0503020204020204" pitchFamily="34" charset="-122"/>
                <a:ea typeface="微软雅黑" panose="020B0503020204020204" pitchFamily="34" charset="-122"/>
              </a:rPr>
              <a:t>实际应用中常得到采用</a:t>
            </a:r>
            <a:endParaRPr lang="zh-CN" altLang="en-US"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endParaRPr lang="zh-CN" altLang="en-US" sz="2000" b="1" dirty="0">
              <a:solidFill>
                <a:srgbClr val="0000FF"/>
              </a:solidFill>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2000" b="1" dirty="0">
                <a:solidFill>
                  <a:srgbClr val="0000FF"/>
                </a:solidFill>
                <a:latin typeface="微软雅黑" panose="020B0503020204020204" pitchFamily="34" charset="-122"/>
                <a:ea typeface="微软雅黑" panose="020B0503020204020204" pitchFamily="34" charset="-122"/>
              </a:rPr>
              <a:t>例</a:t>
            </a:r>
            <a:r>
              <a:rPr lang="en-US" altLang="zh-CN" sz="2000" b="1" dirty="0">
                <a:solidFill>
                  <a:srgbClr val="0000FF"/>
                </a:solidFill>
                <a:latin typeface="微软雅黑" panose="020B0503020204020204" pitchFamily="34" charset="-122"/>
                <a:ea typeface="微软雅黑" panose="020B0503020204020204" pitchFamily="34" charset="-122"/>
              </a:rPr>
              <a:t>7.2.2 </a:t>
            </a:r>
            <a:r>
              <a:rPr lang="zh-CN" altLang="en-US" sz="2000" b="1" dirty="0">
                <a:solidFill>
                  <a:srgbClr val="0000FF"/>
                </a:solidFill>
                <a:latin typeface="微软雅黑" panose="020B0503020204020204" pitchFamily="34" charset="-122"/>
                <a:ea typeface="微软雅黑" panose="020B0503020204020204" pitchFamily="34" charset="-122"/>
              </a:rPr>
              <a:t>已知信道带宽</a:t>
            </a:r>
            <a:r>
              <a:rPr lang="en-US" altLang="zh-CN" sz="2000" b="1" dirty="0">
                <a:solidFill>
                  <a:srgbClr val="0000FF"/>
                </a:solidFill>
                <a:latin typeface="微软雅黑" panose="020B0503020204020204" pitchFamily="34" charset="-122"/>
                <a:ea typeface="微软雅黑" panose="020B0503020204020204" pitchFamily="34" charset="-122"/>
              </a:rPr>
              <a:t>2400Hz</a:t>
            </a:r>
            <a:r>
              <a:rPr lang="zh-CN"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f</a:t>
            </a:r>
            <a:r>
              <a:rPr lang="en-US" altLang="zh-CN" sz="2000" b="1" baseline="-25000" dirty="0">
                <a:solidFill>
                  <a:srgbClr val="0000FF"/>
                </a:solidFill>
                <a:latin typeface="微软雅黑" panose="020B0503020204020204" pitchFamily="34" charset="-122"/>
                <a:ea typeface="微软雅黑" panose="020B0503020204020204" pitchFamily="34" charset="-122"/>
              </a:rPr>
              <a:t>1</a:t>
            </a:r>
            <a:r>
              <a:rPr lang="en-US" altLang="zh-CN" sz="2000" b="1" dirty="0">
                <a:solidFill>
                  <a:srgbClr val="0000FF"/>
                </a:solidFill>
                <a:latin typeface="微软雅黑" panose="020B0503020204020204" pitchFamily="34" charset="-122"/>
                <a:ea typeface="微软雅黑" panose="020B0503020204020204" pitchFamily="34" charset="-122"/>
              </a:rPr>
              <a:t>=980Hz</a:t>
            </a:r>
            <a:r>
              <a:rPr lang="zh-CN"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f</a:t>
            </a:r>
            <a:r>
              <a:rPr lang="en-US" altLang="zh-CN" sz="2000" b="1" baseline="-25000" dirty="0">
                <a:solidFill>
                  <a:srgbClr val="0000FF"/>
                </a:solidFill>
                <a:latin typeface="微软雅黑" panose="020B0503020204020204" pitchFamily="34" charset="-122"/>
                <a:ea typeface="微软雅黑" panose="020B0503020204020204" pitchFamily="34" charset="-122"/>
              </a:rPr>
              <a:t>2</a:t>
            </a:r>
            <a:r>
              <a:rPr lang="en-US" altLang="zh-CN" sz="2000" b="1" dirty="0">
                <a:solidFill>
                  <a:srgbClr val="0000FF"/>
                </a:solidFill>
                <a:latin typeface="微软雅黑" panose="020B0503020204020204" pitchFamily="34" charset="-122"/>
                <a:ea typeface="微软雅黑" panose="020B0503020204020204" pitchFamily="34" charset="-122"/>
              </a:rPr>
              <a:t>=1580Hz</a:t>
            </a:r>
            <a:r>
              <a:rPr lang="zh-CN"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R</a:t>
            </a:r>
            <a:r>
              <a:rPr lang="en-US" altLang="zh-CN" sz="2000" b="1" baseline="-25000" dirty="0">
                <a:solidFill>
                  <a:srgbClr val="0000FF"/>
                </a:solidFill>
                <a:latin typeface="微软雅黑" panose="020B0503020204020204" pitchFamily="34" charset="-122"/>
                <a:ea typeface="微软雅黑" panose="020B0503020204020204" pitchFamily="34" charset="-122"/>
              </a:rPr>
              <a:t>B</a:t>
            </a:r>
            <a:r>
              <a:rPr lang="en-US" altLang="zh-CN" sz="2000" b="1" dirty="0">
                <a:solidFill>
                  <a:srgbClr val="0000FF"/>
                </a:solidFill>
                <a:latin typeface="微软雅黑" panose="020B0503020204020204" pitchFamily="34" charset="-122"/>
                <a:ea typeface="微软雅黑" panose="020B0503020204020204" pitchFamily="34" charset="-122"/>
              </a:rPr>
              <a:t>=300B</a:t>
            </a:r>
            <a:r>
              <a:rPr lang="zh-CN" altLang="en-US" sz="2000" b="1" dirty="0">
                <a:solidFill>
                  <a:srgbClr val="0000FF"/>
                </a:solidFill>
                <a:latin typeface="微软雅黑" panose="020B0503020204020204" pitchFamily="34" charset="-122"/>
                <a:ea typeface="微软雅黑" panose="020B0503020204020204" pitchFamily="34" charset="-122"/>
              </a:rPr>
              <a:t>、信噪比为</a:t>
            </a:r>
            <a:r>
              <a:rPr lang="en-US" altLang="zh-CN" sz="2000" b="1" dirty="0">
                <a:solidFill>
                  <a:srgbClr val="0000FF"/>
                </a:solidFill>
                <a:latin typeface="微软雅黑" panose="020B0503020204020204" pitchFamily="34" charset="-122"/>
                <a:ea typeface="微软雅黑" panose="020B0503020204020204" pitchFamily="34" charset="-122"/>
              </a:rPr>
              <a:t>6dB</a:t>
            </a:r>
            <a:r>
              <a:rPr lang="zh-CN" altLang="en-US" sz="2000" b="1" dirty="0">
                <a:solidFill>
                  <a:srgbClr val="0000FF"/>
                </a:solidFill>
                <a:latin typeface="微软雅黑" panose="020B0503020204020204" pitchFamily="34" charset="-122"/>
                <a:ea typeface="微软雅黑" panose="020B0503020204020204" pitchFamily="34" charset="-122"/>
              </a:rPr>
              <a:t>。求：</a:t>
            </a:r>
            <a:r>
              <a:rPr lang="en-US" altLang="zh-CN" sz="2000" b="1"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(1)2FSK</a:t>
            </a:r>
            <a:r>
              <a:rPr lang="zh-CN" altLang="en-US" sz="2000" b="1"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信号的带宽；</a:t>
            </a:r>
            <a:r>
              <a:rPr lang="en-US" altLang="zh-CN" sz="2000" b="1"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2000" b="1"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包络检波法的误码率；</a:t>
            </a:r>
            <a:r>
              <a:rPr lang="en-US" altLang="zh-CN" sz="2000" b="1"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(3)</a:t>
            </a:r>
            <a:r>
              <a:rPr lang="zh-CN" altLang="en-US" sz="2000" b="1"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同步检波法的误码率。</a:t>
            </a:r>
            <a:endParaRPr lang="zh-CN" altLang="en-US" sz="2000" b="1" dirty="0">
              <a:solidFill>
                <a:srgbClr val="0000FF"/>
              </a:solidFill>
              <a:latin typeface="微软雅黑" panose="020B0503020204020204" pitchFamily="34" charset="-122"/>
              <a:ea typeface="微软雅黑" panose="020B0503020204020204" pitchFamily="34" charset="-122"/>
              <a:sym typeface="Wingdings" panose="05000000000000000000" pitchFamily="2" charset="2"/>
            </a:endParaRPr>
          </a:p>
          <a:p>
            <a:pPr marL="0" lv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解：</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(1)2FSK</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信号的带宽为：</a:t>
            </a:r>
            <a:endParaRPr lang="zh-CN" altLang="en-US" sz="2000" dirty="0">
              <a:latin typeface="微软雅黑" panose="020B0503020204020204" pitchFamily="34" charset="-122"/>
              <a:ea typeface="微软雅黑" panose="020B0503020204020204" pitchFamily="34" charset="-122"/>
              <a:sym typeface="Wingdings" panose="05000000000000000000" pitchFamily="2" charset="2"/>
            </a:endParaRPr>
          </a:p>
          <a:p>
            <a:pPr marL="0" lv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=︱1580-980︱+2×300=1200Hz</a:t>
            </a:r>
            <a:endParaRPr lang="en-US" altLang="zh-CN" sz="2000" dirty="0">
              <a:latin typeface="微软雅黑" panose="020B0503020204020204" pitchFamily="34" charset="-122"/>
              <a:ea typeface="微软雅黑" panose="020B0503020204020204" pitchFamily="34" charset="-122"/>
              <a:sym typeface="Wingdings" panose="05000000000000000000" pitchFamily="2" charset="2"/>
            </a:endParaRPr>
          </a:p>
          <a:p>
            <a:pPr marL="0" lvl="0" indent="0" eaLnBrk="1" hangingPunct="1">
              <a:lnSpc>
                <a:spcPct val="150000"/>
              </a:lnSpc>
              <a:spcBef>
                <a:spcPct val="0"/>
              </a:spcBef>
              <a:buNone/>
            </a:pP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(2)</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由于码元速率为</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B</a:t>
            </a:r>
            <a:r>
              <a:rPr lang="en-US" altLang="zh-CN" sz="2000" dirty="0">
                <a:latin typeface="微软雅黑" panose="020B0503020204020204" pitchFamily="34" charset="-122"/>
                <a:ea typeface="微软雅黑" panose="020B0503020204020204" pitchFamily="34" charset="-122"/>
              </a:rPr>
              <a:t>=300B</a:t>
            </a:r>
            <a:r>
              <a:rPr lang="zh-CN" altLang="en-US" sz="2000" dirty="0">
                <a:latin typeface="微软雅黑" panose="020B0503020204020204" pitchFamily="34" charset="-122"/>
                <a:ea typeface="微软雅黑" panose="020B0503020204020204" pitchFamily="34" charset="-122"/>
              </a:rPr>
              <a:t>，于是上下两个支路的带通滤波器的带    </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2000" dirty="0">
                <a:latin typeface="微软雅黑" panose="020B0503020204020204" pitchFamily="34" charset="-122"/>
                <a:ea typeface="微软雅黑" panose="020B0503020204020204" pitchFamily="34" charset="-122"/>
              </a:rPr>
              <a:t>     宽近似为</a:t>
            </a:r>
            <a:r>
              <a:rPr lang="en-US" altLang="zh-CN" sz="2000" dirty="0">
                <a:latin typeface="微软雅黑" panose="020B0503020204020204" pitchFamily="34" charset="-122"/>
                <a:ea typeface="微软雅黑" panose="020B0503020204020204" pitchFamily="34" charset="-122"/>
              </a:rPr>
              <a:t>: B=2R</a:t>
            </a:r>
            <a:r>
              <a:rPr lang="en-US" altLang="zh-CN" sz="2000" baseline="-25000" dirty="0">
                <a:latin typeface="微软雅黑" panose="020B0503020204020204" pitchFamily="34" charset="-122"/>
                <a:ea typeface="微软雅黑" panose="020B0503020204020204" pitchFamily="34" charset="-122"/>
              </a:rPr>
              <a:t>B</a:t>
            </a:r>
            <a:r>
              <a:rPr lang="en-US" altLang="zh-CN" sz="2000" dirty="0">
                <a:latin typeface="微软雅黑" panose="020B0503020204020204" pitchFamily="34" charset="-122"/>
                <a:ea typeface="微软雅黑" panose="020B0503020204020204" pitchFamily="34" charset="-122"/>
              </a:rPr>
              <a:t>=600Hz</a:t>
            </a:r>
            <a:endParaRPr lang="en-US" altLang="zh-CN" sz="2000" dirty="0">
              <a:latin typeface="微软雅黑" panose="020B0503020204020204" pitchFamily="34" charset="-122"/>
              <a:ea typeface="微软雅黑" panose="020B0503020204020204" pitchFamily="34" charset="-122"/>
            </a:endParaRPr>
          </a:p>
        </p:txBody>
      </p:sp>
      <p:graphicFrame>
        <p:nvGraphicFramePr>
          <p:cNvPr id="37890" name="内容占位符 60418"/>
          <p:cNvGraphicFramePr>
            <a:graphicFrameLocks noGrp="1"/>
          </p:cNvGraphicFramePr>
          <p:nvPr>
            <p:ph sz="quarter" idx="1"/>
          </p:nvPr>
        </p:nvGraphicFramePr>
        <p:xfrm>
          <a:off x="3649028" y="4907280"/>
          <a:ext cx="3022600" cy="434975"/>
        </p:xfrm>
        <a:graphic>
          <a:graphicData uri="http://schemas.openxmlformats.org/presentationml/2006/ole">
            <mc:AlternateContent xmlns:mc="http://schemas.openxmlformats.org/markup-compatibility/2006">
              <mc:Choice xmlns:v="urn:schemas-microsoft-com:vml" Requires="v">
                <p:oleObj spid="_x0000_s3200" name="" r:id="rId1" imgW="1637030" imgH="254000" progId="Equation.3">
                  <p:embed/>
                </p:oleObj>
              </mc:Choice>
              <mc:Fallback>
                <p:oleObj name="" r:id="rId1" imgW="1637030" imgH="254000" progId="Equation.3">
                  <p:embed/>
                  <p:pic>
                    <p:nvPicPr>
                      <p:cNvPr id="0" name="图片 3199"/>
                      <p:cNvPicPr/>
                      <p:nvPr/>
                    </p:nvPicPr>
                    <p:blipFill>
                      <a:blip r:embed="rId2"/>
                      <a:stretch>
                        <a:fillRect/>
                      </a:stretch>
                    </p:blipFill>
                    <p:spPr>
                      <a:xfrm>
                        <a:off x="3649028" y="4907280"/>
                        <a:ext cx="3022600" cy="434975"/>
                      </a:xfrm>
                      <a:prstGeom prst="rect">
                        <a:avLst/>
                      </a:prstGeom>
                      <a:solidFill>
                        <a:srgbClr val="CCFFCC"/>
                      </a:solidFill>
                      <a:ln w="38100">
                        <a:miter/>
                      </a:ln>
                    </p:spPr>
                  </p:pic>
                </p:oleObj>
              </mc:Fallback>
            </mc:AlternateContent>
          </a:graphicData>
        </a:graphic>
      </p:graphicFrame>
      <p:graphicFrame>
        <p:nvGraphicFramePr>
          <p:cNvPr id="37891" name="对象 60419"/>
          <p:cNvGraphicFramePr/>
          <p:nvPr/>
        </p:nvGraphicFramePr>
        <p:xfrm>
          <a:off x="3060065" y="1405255"/>
          <a:ext cx="1800225" cy="697230"/>
        </p:xfrm>
        <a:graphic>
          <a:graphicData uri="http://schemas.openxmlformats.org/presentationml/2006/ole">
            <mc:AlternateContent xmlns:mc="http://schemas.openxmlformats.org/markup-compatibility/2006">
              <mc:Choice xmlns:v="urn:schemas-microsoft-com:vml" Requires="v">
                <p:oleObj spid="_x0000_s3192" name="" r:id="rId3" imgW="904875" imgH="445770" progId="Equation.3">
                  <p:embed/>
                </p:oleObj>
              </mc:Choice>
              <mc:Fallback>
                <p:oleObj name="" r:id="rId3" imgW="904875" imgH="445770" progId="Equation.3">
                  <p:embed/>
                  <p:pic>
                    <p:nvPicPr>
                      <p:cNvPr id="0" name="图片 3191"/>
                      <p:cNvPicPr/>
                      <p:nvPr/>
                    </p:nvPicPr>
                    <p:blipFill>
                      <a:blip r:embed="rId4"/>
                      <a:stretch>
                        <a:fillRect/>
                      </a:stretch>
                    </p:blipFill>
                    <p:spPr>
                      <a:xfrm>
                        <a:off x="3060065" y="1405255"/>
                        <a:ext cx="1800225" cy="697230"/>
                      </a:xfrm>
                      <a:prstGeom prst="rect">
                        <a:avLst/>
                      </a:prstGeom>
                      <a:solidFill>
                        <a:srgbClr val="CCFFCC"/>
                      </a:solidFill>
                      <a:ln w="38100">
                        <a:noFill/>
                        <a:miter/>
                      </a:ln>
                    </p:spPr>
                  </p:pic>
                </p:oleObj>
              </mc:Fallback>
            </mc:AlternateContent>
          </a:graphicData>
        </a:graphic>
      </p:graphicFrame>
    </p:spTree>
  </p:cSld>
  <p:clrMapOvr>
    <a:masterClrMapping/>
  </p:clrMapOvr>
  <p:transition advClick="0">
    <p:blinds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7" name="Rectangle 4"/>
          <p:cNvSpPr/>
          <p:nvPr/>
        </p:nvSpPr>
        <p:spPr>
          <a:xfrm>
            <a:off x="352425" y="1403350"/>
            <a:ext cx="8213090" cy="2980055"/>
          </a:xfrm>
          <a:prstGeom prst="rect">
            <a:avLst/>
          </a:prstGeom>
          <a:noFill/>
          <a:ln w="9525">
            <a:noFill/>
          </a:ln>
        </p:spPr>
        <p:txBody>
          <a:bodyPr/>
          <a:p>
            <a:pPr>
              <a:lnSpc>
                <a:spcPct val="150000"/>
              </a:lnSpc>
              <a:buFont typeface="Arial" panose="020B0604020202020204" pitchFamily="34" charset="0"/>
              <a:buNone/>
            </a:pPr>
            <a:r>
              <a:rPr lang="zh-CN" altLang="en-US" sz="2000" b="1" dirty="0">
                <a:solidFill>
                  <a:srgbClr val="FF0000"/>
                </a:solidFill>
                <a:latin typeface="微软雅黑" panose="020B0503020204020204" pitchFamily="34" charset="-122"/>
                <a:ea typeface="微软雅黑" panose="020B0503020204020204" pitchFamily="34" charset="-122"/>
              </a:rPr>
              <a:t>又由于信道带宽</a:t>
            </a:r>
            <a:r>
              <a:rPr lang="en-US" altLang="zh-CN" sz="2000" b="1" dirty="0">
                <a:solidFill>
                  <a:srgbClr val="FF0000"/>
                </a:solidFill>
                <a:latin typeface="微软雅黑" panose="020B0503020204020204" pitchFamily="34" charset="-122"/>
                <a:ea typeface="微软雅黑" panose="020B0503020204020204" pitchFamily="34" charset="-122"/>
              </a:rPr>
              <a:t>2400Hz</a:t>
            </a:r>
            <a:r>
              <a:rPr lang="zh-CN" altLang="en-US" sz="2000" b="1" dirty="0">
                <a:solidFill>
                  <a:srgbClr val="FF0000"/>
                </a:solidFill>
                <a:latin typeface="微软雅黑" panose="020B0503020204020204" pitchFamily="34" charset="-122"/>
                <a:ea typeface="微软雅黑" panose="020B0503020204020204" pitchFamily="34" charset="-122"/>
              </a:rPr>
              <a:t>，是带通滤波器的带宽的</a:t>
            </a:r>
            <a:r>
              <a:rPr lang="en-US" altLang="zh-CN" sz="2000" b="1" dirty="0">
                <a:solidFill>
                  <a:srgbClr val="FF0000"/>
                </a:solidFill>
                <a:latin typeface="微软雅黑" panose="020B0503020204020204" pitchFamily="34" charset="-122"/>
                <a:ea typeface="微软雅黑" panose="020B0503020204020204" pitchFamily="34" charset="-122"/>
              </a:rPr>
              <a:t>4</a:t>
            </a:r>
            <a:r>
              <a:rPr lang="zh-CN" altLang="en-US" sz="2000" b="1" dirty="0">
                <a:solidFill>
                  <a:srgbClr val="FF0000"/>
                </a:solidFill>
                <a:latin typeface="微软雅黑" panose="020B0503020204020204" pitchFamily="34" charset="-122"/>
                <a:ea typeface="微软雅黑" panose="020B0503020204020204" pitchFamily="34" charset="-122"/>
              </a:rPr>
              <a:t>倍，因此经带通滤波器后噪声功率减小了</a:t>
            </a:r>
            <a:r>
              <a:rPr lang="en-US" altLang="zh-CN" sz="2000" b="1" dirty="0">
                <a:solidFill>
                  <a:srgbClr val="FF0000"/>
                </a:solidFill>
                <a:latin typeface="微软雅黑" panose="020B0503020204020204" pitchFamily="34" charset="-122"/>
                <a:ea typeface="微软雅黑" panose="020B0503020204020204" pitchFamily="34" charset="-122"/>
              </a:rPr>
              <a:t>4</a:t>
            </a:r>
            <a:r>
              <a:rPr lang="zh-CN" altLang="en-US" sz="2000" b="1" dirty="0">
                <a:solidFill>
                  <a:srgbClr val="FF0000"/>
                </a:solidFill>
                <a:latin typeface="微软雅黑" panose="020B0503020204020204" pitchFamily="34" charset="-122"/>
                <a:ea typeface="微软雅黑" panose="020B0503020204020204" pitchFamily="34" charset="-122"/>
              </a:rPr>
              <a:t>倍，故带通滤波器的输出信噪比提高</a:t>
            </a:r>
            <a:r>
              <a:rPr lang="en-US" altLang="zh-CN" sz="2000" b="1" dirty="0">
                <a:solidFill>
                  <a:srgbClr val="FF0000"/>
                </a:solidFill>
                <a:latin typeface="微软雅黑" panose="020B0503020204020204" pitchFamily="34" charset="-122"/>
                <a:ea typeface="微软雅黑" panose="020B0503020204020204" pitchFamily="34" charset="-122"/>
              </a:rPr>
              <a:t>4</a:t>
            </a:r>
            <a:r>
              <a:rPr lang="zh-CN" altLang="en-US" sz="2000" b="1" dirty="0">
                <a:solidFill>
                  <a:srgbClr val="FF0000"/>
                </a:solidFill>
                <a:latin typeface="微软雅黑" panose="020B0503020204020204" pitchFamily="34" charset="-122"/>
                <a:ea typeface="微软雅黑" panose="020B0503020204020204" pitchFamily="34" charset="-122"/>
              </a:rPr>
              <a:t>倍</a:t>
            </a:r>
            <a:r>
              <a:rPr lang="zh-CN" altLang="en-US" sz="2000" dirty="0">
                <a:latin typeface="微软雅黑" panose="020B0503020204020204" pitchFamily="34" charset="-122"/>
                <a:ea typeface="微软雅黑" panose="020B0503020204020204" pitchFamily="34" charset="-122"/>
              </a:rPr>
              <a:t>，输入信噪比为</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即</a:t>
            </a:r>
            <a:r>
              <a:rPr lang="en-US" altLang="zh-CN" sz="2000" dirty="0">
                <a:latin typeface="微软雅黑" panose="020B0503020204020204" pitchFamily="34" charset="-122"/>
                <a:ea typeface="微软雅黑" panose="020B0503020204020204" pitchFamily="34" charset="-122"/>
              </a:rPr>
              <a:t>6dB)</a:t>
            </a:r>
            <a:r>
              <a:rPr lang="zh-CN" altLang="en-US" sz="2000" dirty="0">
                <a:latin typeface="微软雅黑" panose="020B0503020204020204" pitchFamily="34" charset="-122"/>
                <a:ea typeface="微软雅黑" panose="020B0503020204020204" pitchFamily="34" charset="-122"/>
              </a:rPr>
              <a:t>，所以带通滤波器的输出信噪比为</a:t>
            </a:r>
            <a:r>
              <a:rPr lang="en-US" altLang="zh-CN" sz="2000" dirty="0">
                <a:latin typeface="微软雅黑" panose="020B0503020204020204" pitchFamily="34" charset="-122"/>
                <a:ea typeface="微软雅黑" panose="020B0503020204020204" pitchFamily="34" charset="-122"/>
              </a:rPr>
              <a:t>r= 4×4=16</a:t>
            </a:r>
            <a:r>
              <a:rPr lang="zh-CN" altLang="en-US" sz="2000" dirty="0">
                <a:latin typeface="微软雅黑" panose="020B0503020204020204" pitchFamily="34" charset="-122"/>
                <a:ea typeface="微软雅黑" panose="020B0503020204020204" pitchFamily="34" charset="-122"/>
              </a:rPr>
              <a:t>。于是包络检波的误码率为：</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en-US" altLang="x-none"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en-US" altLang="x-none"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同步检波器的误码率为：</a:t>
            </a:r>
            <a:endParaRPr lang="zh-CN" altLang="en-US" sz="2000" dirty="0">
              <a:latin typeface="微软雅黑" panose="020B0503020204020204" pitchFamily="34" charset="-122"/>
              <a:ea typeface="微软雅黑" panose="020B0503020204020204" pitchFamily="34" charset="-122"/>
            </a:endParaRPr>
          </a:p>
        </p:txBody>
      </p:sp>
      <p:graphicFrame>
        <p:nvGraphicFramePr>
          <p:cNvPr id="38914" name="对象 61442"/>
          <p:cNvGraphicFramePr/>
          <p:nvPr/>
        </p:nvGraphicFramePr>
        <p:xfrm>
          <a:off x="1525905" y="3357245"/>
          <a:ext cx="5616575" cy="751840"/>
        </p:xfrm>
        <a:graphic>
          <a:graphicData uri="http://schemas.openxmlformats.org/presentationml/2006/ole">
            <mc:AlternateContent xmlns:mc="http://schemas.openxmlformats.org/markup-compatibility/2006">
              <mc:Choice xmlns:v="urn:schemas-microsoft-com:vml" Requires="v">
                <p:oleObj spid="_x0000_s3195" name="" r:id="rId1" imgW="2540000" imgH="457200" progId="Equation.3">
                  <p:embed/>
                </p:oleObj>
              </mc:Choice>
              <mc:Fallback>
                <p:oleObj name="" r:id="rId1" imgW="2540000" imgH="457200" progId="Equation.3">
                  <p:embed/>
                  <p:pic>
                    <p:nvPicPr>
                      <p:cNvPr id="0" name="图片 3194"/>
                      <p:cNvPicPr/>
                      <p:nvPr/>
                    </p:nvPicPr>
                    <p:blipFill>
                      <a:blip r:embed="rId2"/>
                      <a:stretch>
                        <a:fillRect/>
                      </a:stretch>
                    </p:blipFill>
                    <p:spPr>
                      <a:xfrm>
                        <a:off x="1525905" y="3357245"/>
                        <a:ext cx="5616575" cy="751840"/>
                      </a:xfrm>
                      <a:prstGeom prst="rect">
                        <a:avLst/>
                      </a:prstGeom>
                      <a:solidFill>
                        <a:srgbClr val="CCFFCC"/>
                      </a:solidFill>
                      <a:ln w="38100">
                        <a:noFill/>
                        <a:miter/>
                      </a:ln>
                    </p:spPr>
                  </p:pic>
                </p:oleObj>
              </mc:Fallback>
            </mc:AlternateContent>
          </a:graphicData>
        </a:graphic>
      </p:graphicFrame>
      <p:graphicFrame>
        <p:nvGraphicFramePr>
          <p:cNvPr id="38915" name="对象 61443"/>
          <p:cNvGraphicFramePr/>
          <p:nvPr/>
        </p:nvGraphicFramePr>
        <p:xfrm>
          <a:off x="1429068" y="4716463"/>
          <a:ext cx="5953125" cy="647700"/>
        </p:xfrm>
        <a:graphic>
          <a:graphicData uri="http://schemas.openxmlformats.org/presentationml/2006/ole">
            <mc:AlternateContent xmlns:mc="http://schemas.openxmlformats.org/markup-compatibility/2006">
              <mc:Choice xmlns:v="urn:schemas-microsoft-com:vml" Requires="v">
                <p:oleObj spid="_x0000_s3201" name="" r:id="rId3" imgW="2754630" imgH="444500" progId="Equation.3">
                  <p:embed/>
                </p:oleObj>
              </mc:Choice>
              <mc:Fallback>
                <p:oleObj name="" r:id="rId3" imgW="2754630" imgH="444500" progId="Equation.3">
                  <p:embed/>
                  <p:pic>
                    <p:nvPicPr>
                      <p:cNvPr id="0" name="图片 3200"/>
                      <p:cNvPicPr/>
                      <p:nvPr/>
                    </p:nvPicPr>
                    <p:blipFill>
                      <a:blip r:embed="rId4"/>
                      <a:stretch>
                        <a:fillRect/>
                      </a:stretch>
                    </p:blipFill>
                    <p:spPr>
                      <a:xfrm>
                        <a:off x="1429068" y="4716463"/>
                        <a:ext cx="5953125" cy="647700"/>
                      </a:xfrm>
                      <a:prstGeom prst="rect">
                        <a:avLst/>
                      </a:prstGeom>
                      <a:solidFill>
                        <a:srgbClr val="CCFFCC"/>
                      </a:solidFill>
                      <a:ln w="38100">
                        <a:noFill/>
                        <a:miter/>
                      </a:ln>
                    </p:spPr>
                  </p:pic>
                </p:oleObj>
              </mc:Fallback>
            </mc:AlternateContent>
          </a:graphicData>
        </a:graphic>
      </p:graphicFrame>
      <p:graphicFrame>
        <p:nvGraphicFramePr>
          <p:cNvPr id="38916" name="内容占位符 61444"/>
          <p:cNvGraphicFramePr>
            <a:graphicFrameLocks noGrp="1"/>
          </p:cNvGraphicFramePr>
          <p:nvPr>
            <p:ph sz="half" idx="1"/>
          </p:nvPr>
        </p:nvGraphicFramePr>
        <p:xfrm>
          <a:off x="1429068" y="5466080"/>
          <a:ext cx="5881687" cy="720725"/>
        </p:xfrm>
        <a:graphic>
          <a:graphicData uri="http://schemas.openxmlformats.org/presentationml/2006/ole">
            <mc:AlternateContent xmlns:mc="http://schemas.openxmlformats.org/markup-compatibility/2006">
              <mc:Choice xmlns:v="urn:schemas-microsoft-com:vml" Requires="v">
                <p:oleObj spid="_x0000_s3203" name="" r:id="rId5" imgW="3389630" imgH="444500" progId="Equation.3">
                  <p:embed/>
                </p:oleObj>
              </mc:Choice>
              <mc:Fallback>
                <p:oleObj name="" r:id="rId5" imgW="3389630" imgH="444500" progId="Equation.3">
                  <p:embed/>
                  <p:pic>
                    <p:nvPicPr>
                      <p:cNvPr id="0" name="图片 3202"/>
                      <p:cNvPicPr/>
                      <p:nvPr/>
                    </p:nvPicPr>
                    <p:blipFill>
                      <a:blip r:embed="rId6"/>
                      <a:stretch>
                        <a:fillRect/>
                      </a:stretch>
                    </p:blipFill>
                    <p:spPr>
                      <a:xfrm>
                        <a:off x="1429068" y="5466080"/>
                        <a:ext cx="5881687" cy="720725"/>
                      </a:xfrm>
                      <a:prstGeom prst="rect">
                        <a:avLst/>
                      </a:prstGeom>
                      <a:solidFill>
                        <a:srgbClr val="CCFFCC"/>
                      </a:solidFill>
                      <a:ln w="38100">
                        <a:miter/>
                      </a:ln>
                    </p:spPr>
                  </p:pic>
                </p:oleObj>
              </mc:Fallback>
            </mc:AlternateContent>
          </a:graphicData>
        </a:graphic>
      </p:graphicFrame>
    </p:spTree>
  </p:cSld>
  <p:clrMapOvr>
    <a:masterClrMapping/>
  </p:clrMapOvr>
  <p:transition advClick="0">
    <p:blinds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2" name="Rectangle 4"/>
          <p:cNvSpPr/>
          <p:nvPr/>
        </p:nvSpPr>
        <p:spPr>
          <a:xfrm>
            <a:off x="429260" y="1424305"/>
            <a:ext cx="8076565" cy="4940300"/>
          </a:xfrm>
          <a:prstGeom prst="rect">
            <a:avLst/>
          </a:prstGeom>
          <a:noFill/>
          <a:ln w="9525">
            <a:noFill/>
          </a:ln>
        </p:spPr>
        <p:txBody>
          <a:bodyPr/>
          <a:p>
            <a:pPr marL="179705" lvl="1" indent="-179705" eaLnBrk="1" hangingPunct="1">
              <a:lnSpc>
                <a:spcPct val="120000"/>
              </a:lnSpc>
              <a:spcBef>
                <a:spcPct val="20000"/>
              </a:spcBef>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(1)</a:t>
            </a:r>
            <a:r>
              <a:rPr lang="zh-CN" altLang="en-US" sz="2800" b="1" dirty="0">
                <a:solidFill>
                  <a:srgbClr val="0000FF"/>
                </a:solidFill>
                <a:latin typeface="微软雅黑" panose="020B0503020204020204" pitchFamily="34" charset="-122"/>
                <a:ea typeface="微软雅黑" panose="020B0503020204020204" pitchFamily="34" charset="-122"/>
              </a:rPr>
              <a:t> 包络检波法</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179705" lvl="1" indent="-179705" eaLnBrk="1" hangingPunct="1">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179705" lvl="1" indent="-179705" eaLnBrk="1" hangingPunct="1">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差 </a:t>
            </a:r>
            <a:r>
              <a:rPr lang="en-US" altLang="zh-CN" sz="2000" dirty="0">
                <a:latin typeface="微软雅黑" panose="020B0503020204020204" pitchFamily="34" charset="-122"/>
                <a:ea typeface="微软雅黑" panose="020B0503020204020204" pitchFamily="34" charset="-122"/>
              </a:rPr>
              <a:t>3dB</a:t>
            </a:r>
            <a:endParaRPr lang="en-US" altLang="zh-CN" sz="2000" dirty="0">
              <a:latin typeface="微软雅黑" panose="020B0503020204020204" pitchFamily="34" charset="-122"/>
              <a:ea typeface="微软雅黑" panose="020B0503020204020204" pitchFamily="34" charset="-122"/>
            </a:endParaRPr>
          </a:p>
          <a:p>
            <a:pPr marL="179705" lvl="1" indent="-179705" eaLnBrk="1" hangingPunct="1">
              <a:lnSpc>
                <a:spcPct val="12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179705" lvl="1" indent="-179705" eaLnBrk="1" hangingPunct="1">
              <a:lnSpc>
                <a:spcPct val="120000"/>
              </a:lnSpc>
              <a:spcBef>
                <a:spcPct val="20000"/>
              </a:spcBef>
              <a:buFont typeface="Arial" panose="020B0604020202020204" pitchFamily="34" charset="0"/>
              <a:buNone/>
            </a:pPr>
            <a:endParaRPr lang="en-US" altLang="zh-CN" sz="2800" b="1" dirty="0">
              <a:solidFill>
                <a:srgbClr val="0000FF"/>
              </a:solidFill>
              <a:latin typeface="微软雅黑" panose="020B0503020204020204" pitchFamily="34" charset="-122"/>
              <a:ea typeface="微软雅黑" panose="020B0503020204020204" pitchFamily="34" charset="-122"/>
            </a:endParaRPr>
          </a:p>
          <a:p>
            <a:pPr marL="179705" lvl="1" indent="-179705" eaLnBrk="1" hangingPunct="1">
              <a:lnSpc>
                <a:spcPct val="120000"/>
              </a:lnSpc>
              <a:spcBef>
                <a:spcPct val="20000"/>
              </a:spcBef>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(2)</a:t>
            </a:r>
            <a:r>
              <a:rPr lang="zh-CN" altLang="en-US" sz="2800" b="1" dirty="0">
                <a:solidFill>
                  <a:srgbClr val="0000FF"/>
                </a:solidFill>
                <a:latin typeface="微软雅黑" panose="020B0503020204020204" pitchFamily="34" charset="-122"/>
                <a:ea typeface="微软雅黑" panose="020B0503020204020204" pitchFamily="34" charset="-122"/>
              </a:rPr>
              <a:t> 相干检测法</a:t>
            </a:r>
            <a:endParaRPr lang="zh-CN" altLang="en-US" sz="2800" b="1" dirty="0">
              <a:solidFill>
                <a:srgbClr val="0000FF"/>
              </a:solidFill>
              <a:latin typeface="微软雅黑" panose="020B0503020204020204" pitchFamily="34" charset="-122"/>
              <a:ea typeface="微软雅黑" panose="020B0503020204020204" pitchFamily="34" charset="-122"/>
            </a:endParaRPr>
          </a:p>
          <a:p>
            <a:pPr marL="179705" lvl="1" indent="-179705" eaLnBrk="1" hangingPunct="1">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179705" lvl="1" indent="-179705" eaLnBrk="1" hangingPunct="1">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差 </a:t>
            </a:r>
            <a:r>
              <a:rPr lang="en-US" altLang="zh-CN" sz="2000" dirty="0">
                <a:latin typeface="微软雅黑" panose="020B0503020204020204" pitchFamily="34" charset="-122"/>
                <a:ea typeface="微软雅黑" panose="020B0503020204020204" pitchFamily="34" charset="-122"/>
              </a:rPr>
              <a:t>3dB</a:t>
            </a:r>
            <a:endParaRPr lang="en-US" altLang="zh-CN" sz="2000" dirty="0">
              <a:latin typeface="微软雅黑" panose="020B0503020204020204" pitchFamily="34" charset="-122"/>
              <a:ea typeface="微软雅黑" panose="020B0503020204020204" pitchFamily="34" charset="-122"/>
            </a:endParaRPr>
          </a:p>
          <a:p>
            <a:pPr marL="179705" lvl="1" indent="-179705" eaLnBrk="1" hangingPunct="1">
              <a:lnSpc>
                <a:spcPct val="12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graphicFrame>
        <p:nvGraphicFramePr>
          <p:cNvPr id="39938" name="对象 62468"/>
          <p:cNvGraphicFramePr/>
          <p:nvPr/>
        </p:nvGraphicFramePr>
        <p:xfrm>
          <a:off x="2435225" y="2071688"/>
          <a:ext cx="1395413" cy="714375"/>
        </p:xfrm>
        <a:graphic>
          <a:graphicData uri="http://schemas.openxmlformats.org/presentationml/2006/ole">
            <mc:AlternateContent xmlns:mc="http://schemas.openxmlformats.org/markup-compatibility/2006">
              <mc:Choice xmlns:v="urn:schemas-microsoft-com:vml" Requires="v">
                <p:oleObj spid="_x0000_s3204" name="" r:id="rId1" imgW="751840" imgH="394970" progId="Equation.3">
                  <p:embed/>
                </p:oleObj>
              </mc:Choice>
              <mc:Fallback>
                <p:oleObj name="" r:id="rId1" imgW="751840" imgH="394970" progId="Equation.3">
                  <p:embed/>
                  <p:pic>
                    <p:nvPicPr>
                      <p:cNvPr id="0" name="图片 3203"/>
                      <p:cNvPicPr/>
                      <p:nvPr/>
                    </p:nvPicPr>
                    <p:blipFill>
                      <a:blip r:embed="rId2"/>
                      <a:stretch>
                        <a:fillRect/>
                      </a:stretch>
                    </p:blipFill>
                    <p:spPr>
                      <a:xfrm>
                        <a:off x="2435225" y="2071688"/>
                        <a:ext cx="1395413" cy="714375"/>
                      </a:xfrm>
                      <a:prstGeom prst="rect">
                        <a:avLst/>
                      </a:prstGeom>
                      <a:noFill/>
                      <a:ln w="38100">
                        <a:noFill/>
                        <a:miter/>
                      </a:ln>
                    </p:spPr>
                  </p:pic>
                </p:oleObj>
              </mc:Fallback>
            </mc:AlternateContent>
          </a:graphicData>
        </a:graphic>
      </p:graphicFrame>
      <p:graphicFrame>
        <p:nvGraphicFramePr>
          <p:cNvPr id="39939" name="对象 62472"/>
          <p:cNvGraphicFramePr/>
          <p:nvPr/>
        </p:nvGraphicFramePr>
        <p:xfrm>
          <a:off x="2435225" y="2922588"/>
          <a:ext cx="1395413" cy="720725"/>
        </p:xfrm>
        <a:graphic>
          <a:graphicData uri="http://schemas.openxmlformats.org/presentationml/2006/ole">
            <mc:AlternateContent xmlns:mc="http://schemas.openxmlformats.org/markup-compatibility/2006">
              <mc:Choice xmlns:v="urn:schemas-microsoft-com:vml" Requires="v">
                <p:oleObj spid="_x0000_s3202" name="" r:id="rId3" imgW="751840" imgH="394970" progId="Equation.3">
                  <p:embed/>
                </p:oleObj>
              </mc:Choice>
              <mc:Fallback>
                <p:oleObj name="" r:id="rId3" imgW="751840" imgH="394970" progId="Equation.3">
                  <p:embed/>
                  <p:pic>
                    <p:nvPicPr>
                      <p:cNvPr id="0" name="图片 3201"/>
                      <p:cNvPicPr/>
                      <p:nvPr/>
                    </p:nvPicPr>
                    <p:blipFill>
                      <a:blip r:embed="rId4"/>
                      <a:stretch>
                        <a:fillRect/>
                      </a:stretch>
                    </p:blipFill>
                    <p:spPr>
                      <a:xfrm>
                        <a:off x="2435225" y="2922588"/>
                        <a:ext cx="1395413" cy="720725"/>
                      </a:xfrm>
                      <a:prstGeom prst="rect">
                        <a:avLst/>
                      </a:prstGeom>
                      <a:noFill/>
                      <a:ln w="38100">
                        <a:noFill/>
                        <a:miter/>
                      </a:ln>
                    </p:spPr>
                  </p:pic>
                </p:oleObj>
              </mc:Fallback>
            </mc:AlternateContent>
          </a:graphicData>
        </a:graphic>
      </p:graphicFrame>
      <p:sp>
        <p:nvSpPr>
          <p:cNvPr id="39943" name="AutoShape 12"/>
          <p:cNvSpPr/>
          <p:nvPr/>
        </p:nvSpPr>
        <p:spPr>
          <a:xfrm>
            <a:off x="3995738" y="2266950"/>
            <a:ext cx="180975" cy="1125538"/>
          </a:xfrm>
          <a:prstGeom prst="rightBrace">
            <a:avLst>
              <a:gd name="adj1" fmla="val 51741"/>
              <a:gd name="adj2" fmla="val 50000"/>
            </a:avLst>
          </a:prstGeom>
          <a:noFill/>
          <a:ln w="28575" cap="flat" cmpd="sng">
            <a:solidFill>
              <a:schemeClr val="hlink"/>
            </a:solidFill>
            <a:prstDash val="solid"/>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39940" name="对象 62477"/>
          <p:cNvGraphicFramePr/>
          <p:nvPr/>
        </p:nvGraphicFramePr>
        <p:xfrm>
          <a:off x="2327275" y="4445000"/>
          <a:ext cx="1881188" cy="809625"/>
        </p:xfrm>
        <a:graphic>
          <a:graphicData uri="http://schemas.openxmlformats.org/presentationml/2006/ole">
            <mc:AlternateContent xmlns:mc="http://schemas.openxmlformats.org/markup-compatibility/2006">
              <mc:Choice xmlns:v="urn:schemas-microsoft-com:vml" Requires="v">
                <p:oleObj spid="_x0000_s3199" name="" r:id="rId5" imgW="1066800" imgH="508000" progId="Equation.DSMT4">
                  <p:embed/>
                </p:oleObj>
              </mc:Choice>
              <mc:Fallback>
                <p:oleObj name="" r:id="rId5" imgW="1066800" imgH="508000" progId="Equation.DSMT4">
                  <p:embed/>
                  <p:pic>
                    <p:nvPicPr>
                      <p:cNvPr id="0" name="图片 3198"/>
                      <p:cNvPicPr/>
                      <p:nvPr/>
                    </p:nvPicPr>
                    <p:blipFill>
                      <a:blip r:embed="rId6"/>
                      <a:stretch>
                        <a:fillRect/>
                      </a:stretch>
                    </p:blipFill>
                    <p:spPr>
                      <a:xfrm>
                        <a:off x="2327275" y="4445000"/>
                        <a:ext cx="1881188" cy="809625"/>
                      </a:xfrm>
                      <a:prstGeom prst="rect">
                        <a:avLst/>
                      </a:prstGeom>
                      <a:noFill/>
                      <a:ln w="38100">
                        <a:noFill/>
                        <a:miter/>
                      </a:ln>
                    </p:spPr>
                  </p:pic>
                </p:oleObj>
              </mc:Fallback>
            </mc:AlternateContent>
          </a:graphicData>
        </a:graphic>
      </p:graphicFrame>
      <p:graphicFrame>
        <p:nvGraphicFramePr>
          <p:cNvPr id="39941" name="对象 62480"/>
          <p:cNvGraphicFramePr/>
          <p:nvPr/>
        </p:nvGraphicFramePr>
        <p:xfrm>
          <a:off x="2206625" y="5370513"/>
          <a:ext cx="2017713" cy="855662"/>
        </p:xfrm>
        <a:graphic>
          <a:graphicData uri="http://schemas.openxmlformats.org/presentationml/2006/ole">
            <mc:AlternateContent xmlns:mc="http://schemas.openxmlformats.org/markup-compatibility/2006">
              <mc:Choice xmlns:v="urn:schemas-microsoft-com:vml" Requires="v">
                <p:oleObj spid="_x0000_s3198" name="" r:id="rId7" imgW="1071245" imgH="509905" progId="Equation.3">
                  <p:embed/>
                </p:oleObj>
              </mc:Choice>
              <mc:Fallback>
                <p:oleObj name="" r:id="rId7" imgW="1071245" imgH="509905" progId="Equation.3">
                  <p:embed/>
                  <p:pic>
                    <p:nvPicPr>
                      <p:cNvPr id="0" name="图片 3197"/>
                      <p:cNvPicPr/>
                      <p:nvPr/>
                    </p:nvPicPr>
                    <p:blipFill>
                      <a:blip r:embed="rId8"/>
                      <a:stretch>
                        <a:fillRect/>
                      </a:stretch>
                    </p:blipFill>
                    <p:spPr>
                      <a:xfrm>
                        <a:off x="2206625" y="5370513"/>
                        <a:ext cx="2017713" cy="855662"/>
                      </a:xfrm>
                      <a:prstGeom prst="rect">
                        <a:avLst/>
                      </a:prstGeom>
                      <a:noFill/>
                      <a:ln w="38100">
                        <a:noFill/>
                        <a:miter/>
                      </a:ln>
                    </p:spPr>
                  </p:pic>
                </p:oleObj>
              </mc:Fallback>
            </mc:AlternateContent>
          </a:graphicData>
        </a:graphic>
      </p:graphicFrame>
      <p:sp>
        <p:nvSpPr>
          <p:cNvPr id="39944" name="AutoShape 21"/>
          <p:cNvSpPr/>
          <p:nvPr/>
        </p:nvSpPr>
        <p:spPr>
          <a:xfrm>
            <a:off x="4339273" y="4711700"/>
            <a:ext cx="180975" cy="1125538"/>
          </a:xfrm>
          <a:prstGeom prst="rightBrace">
            <a:avLst>
              <a:gd name="adj1" fmla="val 51741"/>
              <a:gd name="adj2" fmla="val 50000"/>
            </a:avLst>
          </a:prstGeom>
          <a:noFill/>
          <a:ln w="28575" cap="flat" cmpd="sng">
            <a:solidFill>
              <a:schemeClr val="hlink"/>
            </a:solidFill>
            <a:prstDash val="solid"/>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sp>
        <p:nvSpPr>
          <p:cNvPr id="39945" name="Rectangle 22"/>
          <p:cNvSpPr/>
          <p:nvPr/>
        </p:nvSpPr>
        <p:spPr>
          <a:xfrm>
            <a:off x="1509713" y="682625"/>
            <a:ext cx="5840412" cy="549275"/>
          </a:xfrm>
          <a:prstGeom prst="rect">
            <a:avLst/>
          </a:prstGeom>
          <a:noFill/>
          <a:ln w="9525">
            <a:noFill/>
          </a:ln>
        </p:spPr>
        <p:txBody>
          <a:bodyPr wrap="none">
            <a:spAutoFit/>
          </a:bodyPr>
          <a:p>
            <a:pPr algn="ctr">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六  </a:t>
            </a:r>
            <a:r>
              <a:rPr lang="en-US" altLang="zh-CN" sz="2800" b="1" dirty="0">
                <a:solidFill>
                  <a:schemeClr val="tx2"/>
                </a:solidFill>
                <a:latin typeface="微软雅黑" panose="020B0503020204020204" pitchFamily="34" charset="-122"/>
                <a:ea typeface="微软雅黑" panose="020B0503020204020204" pitchFamily="34" charset="-122"/>
              </a:rPr>
              <a:t>2FSK</a:t>
            </a:r>
            <a:r>
              <a:rPr lang="zh-CN" altLang="en-US" sz="2800" b="1" dirty="0">
                <a:solidFill>
                  <a:schemeClr val="tx2"/>
                </a:solidFill>
                <a:latin typeface="微软雅黑" panose="020B0503020204020204" pitchFamily="34" charset="-122"/>
                <a:ea typeface="微软雅黑" panose="020B0503020204020204" pitchFamily="34" charset="-122"/>
              </a:rPr>
              <a:t>与</a:t>
            </a:r>
            <a:r>
              <a:rPr lang="en-US" altLang="zh-CN" sz="2800" b="1" dirty="0">
                <a:solidFill>
                  <a:schemeClr val="tx2"/>
                </a:solidFill>
                <a:latin typeface="微软雅黑" panose="020B0503020204020204" pitchFamily="34" charset="-122"/>
                <a:ea typeface="微软雅黑" panose="020B0503020204020204" pitchFamily="34" charset="-122"/>
              </a:rPr>
              <a:t>2ASK</a:t>
            </a:r>
            <a:r>
              <a:rPr lang="zh-CN" altLang="en-US" sz="2800" b="1" dirty="0">
                <a:solidFill>
                  <a:schemeClr val="tx2"/>
                </a:solidFill>
                <a:latin typeface="微软雅黑" panose="020B0503020204020204" pitchFamily="34" charset="-122"/>
                <a:ea typeface="微软雅黑" panose="020B0503020204020204" pitchFamily="34" charset="-122"/>
              </a:rPr>
              <a:t>信号的误码率比较</a:t>
            </a:r>
            <a:r>
              <a:rPr lang="zh-CN" altLang="en-US" dirty="0">
                <a:latin typeface="Comic Sans MS" panose="030F0702030302020204" pitchFamily="66" charset="0"/>
              </a:rPr>
              <a:t> </a:t>
            </a:r>
            <a:endParaRPr lang="zh-CN" altLang="en-US" dirty="0">
              <a:latin typeface="Comic Sans MS" panose="030F0702030302020204" pitchFamily="66" charset="0"/>
            </a:endParaRPr>
          </a:p>
        </p:txBody>
      </p:sp>
      <p:graphicFrame>
        <p:nvGraphicFramePr>
          <p:cNvPr id="37891" name="对象 60419"/>
          <p:cNvGraphicFramePr/>
          <p:nvPr/>
        </p:nvGraphicFramePr>
        <p:xfrm>
          <a:off x="5249228" y="5451158"/>
          <a:ext cx="1794510" cy="695325"/>
        </p:xfrm>
        <a:graphic>
          <a:graphicData uri="http://schemas.openxmlformats.org/presentationml/2006/ole">
            <mc:AlternateContent xmlns:mc="http://schemas.openxmlformats.org/markup-compatibility/2006">
              <mc:Choice xmlns:v="urn:schemas-microsoft-com:vml" Requires="v">
                <p:oleObj spid="_x0000_s3192" name="" r:id="rId9" imgW="901700" imgH="444500" progId="Equation.3">
                  <p:embed/>
                </p:oleObj>
              </mc:Choice>
              <mc:Fallback>
                <p:oleObj name="" r:id="rId9" imgW="901700" imgH="444500" progId="Equation.3">
                  <p:embed/>
                  <p:pic>
                    <p:nvPicPr>
                      <p:cNvPr id="0" name="图片 3191"/>
                      <p:cNvPicPr/>
                      <p:nvPr/>
                    </p:nvPicPr>
                    <p:blipFill>
                      <a:blip r:embed="rId10"/>
                      <a:stretch>
                        <a:fillRect/>
                      </a:stretch>
                    </p:blipFill>
                    <p:spPr>
                      <a:xfrm>
                        <a:off x="5249228" y="5451158"/>
                        <a:ext cx="1794510" cy="695325"/>
                      </a:xfrm>
                      <a:prstGeom prst="rect">
                        <a:avLst/>
                      </a:prstGeom>
                      <a:solidFill>
                        <a:srgbClr val="CCFFCC"/>
                      </a:solidFill>
                      <a:ln w="38100">
                        <a:noFill/>
                        <a:miter/>
                      </a:ln>
                    </p:spPr>
                  </p:pic>
                </p:oleObj>
              </mc:Fallback>
            </mc:AlternateContent>
          </a:graphicData>
        </a:graphic>
      </p:graphicFrame>
      <p:graphicFrame>
        <p:nvGraphicFramePr>
          <p:cNvPr id="2" name="对象 60419"/>
          <p:cNvGraphicFramePr/>
          <p:nvPr/>
        </p:nvGraphicFramePr>
        <p:xfrm>
          <a:off x="5246370" y="4249420"/>
          <a:ext cx="1510665" cy="695325"/>
        </p:xfrm>
        <a:graphic>
          <a:graphicData uri="http://schemas.openxmlformats.org/presentationml/2006/ole">
            <mc:AlternateContent xmlns:mc="http://schemas.openxmlformats.org/markup-compatibility/2006">
              <mc:Choice xmlns:v="urn:schemas-microsoft-com:vml" Requires="v">
                <p:oleObj spid="_x0000_s3" name="" r:id="rId11" imgW="825500" imgH="444500" progId="Equation.3">
                  <p:embed/>
                </p:oleObj>
              </mc:Choice>
              <mc:Fallback>
                <p:oleObj name="" r:id="rId11" imgW="825500" imgH="444500" progId="Equation.3">
                  <p:embed/>
                  <p:pic>
                    <p:nvPicPr>
                      <p:cNvPr id="0" name="图片 3191"/>
                      <p:cNvPicPr/>
                      <p:nvPr/>
                    </p:nvPicPr>
                    <p:blipFill>
                      <a:blip r:embed="rId12"/>
                      <a:stretch>
                        <a:fillRect/>
                      </a:stretch>
                    </p:blipFill>
                    <p:spPr>
                      <a:xfrm>
                        <a:off x="5246370" y="4249420"/>
                        <a:ext cx="1510665" cy="695325"/>
                      </a:xfrm>
                      <a:prstGeom prst="rect">
                        <a:avLst/>
                      </a:prstGeom>
                      <a:solidFill>
                        <a:srgbClr val="CCFFCC"/>
                      </a:solidFill>
                      <a:ln w="38100">
                        <a:noFill/>
                        <a:miter/>
                      </a:ln>
                    </p:spPr>
                  </p:pic>
                </p:oleObj>
              </mc:Fallback>
            </mc:AlternateContent>
          </a:graphicData>
        </a:graphic>
      </p:graphicFrame>
      <p:sp>
        <p:nvSpPr>
          <p:cNvPr id="4" name="圆角矩形标注 3"/>
          <p:cNvSpPr/>
          <p:nvPr/>
        </p:nvSpPr>
        <p:spPr>
          <a:xfrm>
            <a:off x="6588760" y="3312160"/>
            <a:ext cx="2114550" cy="530225"/>
          </a:xfrm>
          <a:prstGeom prst="wedgeRoundRectCallout">
            <a:avLst>
              <a:gd name="adj1" fmla="val -58999"/>
              <a:gd name="adj2" fmla="val 1048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a:solidFill>
                  <a:srgbClr val="FF0000"/>
                </a:solidFill>
                <a:latin typeface="微软雅黑" panose="020B0503020204020204" pitchFamily="34" charset="-122"/>
                <a:ea typeface="微软雅黑" panose="020B0503020204020204" pitchFamily="34" charset="-122"/>
              </a:rPr>
              <a:t>大信噪比条件下</a:t>
            </a:r>
            <a:endParaRPr lang="zh-CN" altLang="en-US" sz="20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Text Box 2"/>
          <p:cNvSpPr txBox="1"/>
          <p:nvPr/>
        </p:nvSpPr>
        <p:spPr>
          <a:xfrm>
            <a:off x="339090" y="1403350"/>
            <a:ext cx="8207375" cy="4892675"/>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一 </a:t>
            </a:r>
            <a:r>
              <a:rPr lang="en-US" altLang="zh-CN" sz="2800" b="1" dirty="0">
                <a:solidFill>
                  <a:srgbClr val="0000FF"/>
                </a:solidFill>
                <a:latin typeface="微软雅黑" panose="020B0503020204020204" pitchFamily="34" charset="-122"/>
                <a:ea typeface="微软雅黑" panose="020B0503020204020204" pitchFamily="34" charset="-122"/>
              </a:rPr>
              <a:t>2PSK</a:t>
            </a:r>
            <a:r>
              <a:rPr lang="zh-CN" altLang="en-US" sz="2800" b="1" dirty="0">
                <a:solidFill>
                  <a:srgbClr val="0000FF"/>
                </a:solidFill>
                <a:latin typeface="微软雅黑" panose="020B0503020204020204" pitchFamily="34" charset="-122"/>
                <a:ea typeface="微软雅黑" panose="020B0503020204020204" pitchFamily="34" charset="-122"/>
              </a:rPr>
              <a:t>工作原理</a:t>
            </a:r>
            <a:endParaRPr lang="zh-CN" altLang="en-US" sz="24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在二进制数字调制中，当正弦载波的相位随二进制数字基带信号变化时，则产生二进制移相键控</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信号。通常用已调信号载波的</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180°</a:t>
            </a:r>
            <a:r>
              <a:rPr lang="zh-CN" altLang="en-US" sz="2000" dirty="0">
                <a:latin typeface="微软雅黑" panose="020B0503020204020204" pitchFamily="34" charset="-122"/>
                <a:ea typeface="微软雅黑" panose="020B0503020204020204" pitchFamily="34" charset="-122"/>
              </a:rPr>
              <a:t>分别表示二进制数字基带信号的</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。二进制移相键控信号的时域表达式为：</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(7.2.3-1)</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2FSK</a:t>
            </a:r>
            <a:r>
              <a:rPr lang="zh-CN" altLang="en-US" sz="2000" dirty="0">
                <a:latin typeface="微软雅黑" panose="020B0503020204020204" pitchFamily="34" charset="-122"/>
                <a:ea typeface="微软雅黑" panose="020B0503020204020204" pitchFamily="34" charset="-122"/>
              </a:rPr>
              <a:t>的不同，在</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调制中</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应选择</a:t>
            </a:r>
            <a:r>
              <a:rPr lang="zh-CN" altLang="en-US" sz="2000" b="1" dirty="0">
                <a:solidFill>
                  <a:srgbClr val="FF0000"/>
                </a:solidFill>
                <a:latin typeface="微软雅黑" panose="020B0503020204020204" pitchFamily="34" charset="-122"/>
                <a:ea typeface="微软雅黑" panose="020B0503020204020204" pitchFamily="34" charset="-122"/>
              </a:rPr>
              <a:t>双极性</a:t>
            </a:r>
            <a:r>
              <a:rPr lang="zh-CN" altLang="en-US" sz="2000" dirty="0">
                <a:latin typeface="微软雅黑" panose="020B0503020204020204" pitchFamily="34" charset="-122"/>
                <a:ea typeface="微软雅黑" panose="020B0503020204020204" pitchFamily="34" charset="-122"/>
              </a:rPr>
              <a:t>，即：</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  发送概率为</a:t>
            </a:r>
            <a:r>
              <a:rPr lang="en-US" altLang="zh-CN" sz="2000" dirty="0">
                <a:latin typeface="微软雅黑" panose="020B0503020204020204" pitchFamily="34" charset="-122"/>
                <a:ea typeface="微软雅黑" panose="020B0503020204020204" pitchFamily="34" charset="-122"/>
              </a:rPr>
              <a:t>P</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x-none" sz="2000" i="1"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a:t>
            </a:r>
            <a:r>
              <a:rPr lang="en-US" altLang="zh-CN" sz="2000" baseline="-25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                                                                    (7.2.3-2)</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 发送概率为</a:t>
            </a:r>
            <a:r>
              <a:rPr lang="en-US" altLang="zh-CN" sz="2000" dirty="0">
                <a:latin typeface="微软雅黑" panose="020B0503020204020204" pitchFamily="34" charset="-122"/>
                <a:ea typeface="微软雅黑" panose="020B0503020204020204" pitchFamily="34" charset="-122"/>
              </a:rPr>
              <a:t>1-P </a:t>
            </a:r>
            <a:endParaRPr lang="en-US" altLang="zh-CN" sz="2000" dirty="0">
              <a:latin typeface="微软雅黑" panose="020B0503020204020204" pitchFamily="34" charset="-122"/>
              <a:ea typeface="微软雅黑" panose="020B0503020204020204" pitchFamily="34" charset="-122"/>
            </a:endParaRPr>
          </a:p>
        </p:txBody>
      </p:sp>
      <p:sp>
        <p:nvSpPr>
          <p:cNvPr id="40964" name="AutoShape 5"/>
          <p:cNvSpPr/>
          <p:nvPr/>
        </p:nvSpPr>
        <p:spPr>
          <a:xfrm>
            <a:off x="2084705" y="5145405"/>
            <a:ext cx="231775" cy="819150"/>
          </a:xfrm>
          <a:prstGeom prst="leftBrace">
            <a:avLst>
              <a:gd name="adj1" fmla="val 24626"/>
              <a:gd name="adj2" fmla="val 57596"/>
            </a:avLst>
          </a:prstGeom>
          <a:noFill/>
          <a:ln w="9525" cap="flat" cmpd="sng">
            <a:solidFill>
              <a:schemeClr val="tx1"/>
            </a:solidFill>
            <a:prstDash val="solid"/>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sp>
        <p:nvSpPr>
          <p:cNvPr id="40965" name="Rectangle 6"/>
          <p:cNvSpPr/>
          <p:nvPr/>
        </p:nvSpPr>
        <p:spPr>
          <a:xfrm>
            <a:off x="1428750" y="633413"/>
            <a:ext cx="4983163" cy="523875"/>
          </a:xfrm>
          <a:prstGeom prst="rect">
            <a:avLst/>
          </a:prstGeom>
          <a:noFill/>
          <a:ln w="9525">
            <a:noFill/>
          </a:ln>
        </p:spPr>
        <p:txBody>
          <a:bodyPr wrap="none">
            <a:spAutoFit/>
          </a:bodyPr>
          <a:p>
            <a:pPr>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7.2.3  </a:t>
            </a:r>
            <a:r>
              <a:rPr lang="zh-CN" altLang="en-US" sz="2800" b="1" dirty="0">
                <a:solidFill>
                  <a:schemeClr val="tx2"/>
                </a:solidFill>
                <a:latin typeface="微软雅黑" panose="020B0503020204020204" pitchFamily="34" charset="-122"/>
                <a:ea typeface="微软雅黑" panose="020B0503020204020204" pitchFamily="34" charset="-122"/>
              </a:rPr>
              <a:t>二进制移相键控</a:t>
            </a:r>
            <a:r>
              <a:rPr lang="en-US" altLang="zh-CN" sz="2800" b="1" dirty="0">
                <a:solidFill>
                  <a:schemeClr val="tx2"/>
                </a:solidFill>
                <a:latin typeface="微软雅黑" panose="020B0503020204020204" pitchFamily="34" charset="-122"/>
                <a:ea typeface="微软雅黑" panose="020B0503020204020204" pitchFamily="34" charset="-122"/>
              </a:rPr>
              <a:t>(2PSK)</a:t>
            </a:r>
            <a:endParaRPr lang="en-US" altLang="zh-CN" sz="2800" b="1" dirty="0">
              <a:solidFill>
                <a:schemeClr val="tx2"/>
              </a:solidFill>
              <a:latin typeface="微软雅黑" panose="020B0503020204020204" pitchFamily="34" charset="-122"/>
              <a:ea typeface="微软雅黑" panose="020B0503020204020204" pitchFamily="34" charset="-122"/>
            </a:endParaRPr>
          </a:p>
        </p:txBody>
      </p:sp>
      <p:graphicFrame>
        <p:nvGraphicFramePr>
          <p:cNvPr id="40962" name="内容占位符 63492"/>
          <p:cNvGraphicFramePr>
            <a:graphicFrameLocks noGrp="1"/>
          </p:cNvGraphicFramePr>
          <p:nvPr>
            <p:ph idx="1"/>
          </p:nvPr>
        </p:nvGraphicFramePr>
        <p:xfrm>
          <a:off x="2084705" y="3653790"/>
          <a:ext cx="4167505" cy="587375"/>
        </p:xfrm>
        <a:graphic>
          <a:graphicData uri="http://schemas.openxmlformats.org/presentationml/2006/ole">
            <mc:AlternateContent xmlns:mc="http://schemas.openxmlformats.org/markup-compatibility/2006">
              <mc:Choice xmlns:v="urn:schemas-microsoft-com:vml" Requires="v">
                <p:oleObj spid="_x0000_s3208" name="" r:id="rId1" imgW="2056765" imgH="342900" progId="Equation.3">
                  <p:embed/>
                </p:oleObj>
              </mc:Choice>
              <mc:Fallback>
                <p:oleObj name="" r:id="rId1" imgW="2056765" imgH="342900" progId="Equation.3">
                  <p:embed/>
                  <p:pic>
                    <p:nvPicPr>
                      <p:cNvPr id="0" name="图片 3207"/>
                      <p:cNvPicPr/>
                      <p:nvPr/>
                    </p:nvPicPr>
                    <p:blipFill>
                      <a:blip r:embed="rId2"/>
                      <a:stretch>
                        <a:fillRect/>
                      </a:stretch>
                    </p:blipFill>
                    <p:spPr>
                      <a:xfrm>
                        <a:off x="2084705" y="3653790"/>
                        <a:ext cx="4167505" cy="587375"/>
                      </a:xfrm>
                      <a:prstGeom prst="rect">
                        <a:avLst/>
                      </a:prstGeom>
                      <a:solidFill>
                        <a:srgbClr val="CCFFCC"/>
                      </a:solidFill>
                      <a:ln w="38100">
                        <a:miter/>
                      </a:ln>
                    </p:spPr>
                  </p:pic>
                </p:oleObj>
              </mc:Fallback>
            </mc:AlternateContent>
          </a:graphicData>
        </a:graphic>
      </p:graphicFrame>
    </p:spTree>
  </p:cSld>
  <p:clrMapOvr>
    <a:masterClrMapping/>
  </p:clrMapOvr>
  <p:transition advClick="0">
    <p:blinds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ext Box 2"/>
          <p:cNvSpPr txBox="1"/>
          <p:nvPr/>
        </p:nvSpPr>
        <p:spPr>
          <a:xfrm>
            <a:off x="359410" y="1403350"/>
            <a:ext cx="8194040" cy="4246245"/>
          </a:xfrm>
          <a:prstGeom prst="rect">
            <a:avLst/>
          </a:prstGeom>
          <a:noFill/>
          <a:ln w="9525">
            <a:noFill/>
          </a:ln>
        </p:spPr>
        <p:txBody>
          <a:bodyPr wrap="square">
            <a:spAutoFit/>
          </a:bodyPr>
          <a:p>
            <a:pPr>
              <a:lnSpc>
                <a:spcPct val="150000"/>
              </a:lnSpc>
              <a:spcBef>
                <a:spcPts val="0"/>
              </a:spcBef>
              <a:spcAft>
                <a:spcPts val="0"/>
              </a:spcAf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是脉宽为</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，高度为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的矩形脉冲时，则有：</a:t>
            </a:r>
            <a:endParaRPr lang="zh-CN" altLang="en-US" sz="2000" dirty="0">
              <a:latin typeface="微软雅黑" panose="020B0503020204020204" pitchFamily="34" charset="-122"/>
              <a:ea typeface="微软雅黑" panose="020B0503020204020204" pitchFamily="34" charset="-122"/>
            </a:endParaRPr>
          </a:p>
          <a:p>
            <a:pPr>
              <a:lnSpc>
                <a:spcPct val="150000"/>
              </a:lnSpc>
              <a:spcBef>
                <a:spcPts val="0"/>
              </a:spcBef>
              <a:spcAft>
                <a:spcPts val="0"/>
              </a:spcAf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e</a:t>
            </a:r>
            <a:r>
              <a:rPr lang="en-US" altLang="zh-CN" sz="2000" baseline="-25000" dirty="0">
                <a:latin typeface="微软雅黑" panose="020B0503020204020204" pitchFamily="34" charset="-122"/>
                <a:ea typeface="微软雅黑" panose="020B0503020204020204" pitchFamily="34" charset="-122"/>
              </a:rPr>
              <a:t>2PSK</a:t>
            </a:r>
            <a:r>
              <a:rPr lang="en-US" altLang="zh-CN" sz="2000" dirty="0">
                <a:latin typeface="微软雅黑" panose="020B0503020204020204" pitchFamily="34" charset="-122"/>
                <a:ea typeface="微软雅黑" panose="020B0503020204020204" pitchFamily="34" charset="-122"/>
              </a:rPr>
              <a:t>(t) =  cosω</a:t>
            </a:r>
            <a:r>
              <a:rPr lang="en-US" altLang="zh-CN" sz="2000" baseline="-25000" dirty="0">
                <a:latin typeface="微软雅黑" panose="020B0503020204020204" pitchFamily="34" charset="-122"/>
                <a:ea typeface="微软雅黑" panose="020B0503020204020204" pitchFamily="34" charset="-122"/>
              </a:rPr>
              <a:t>c</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           发送概率为</a:t>
            </a:r>
            <a:r>
              <a:rPr lang="en-US" altLang="zh-CN" sz="2000" dirty="0">
                <a:latin typeface="微软雅黑" panose="020B0503020204020204" pitchFamily="34" charset="-122"/>
                <a:ea typeface="微软雅黑" panose="020B0503020204020204" pitchFamily="34" charset="-122"/>
              </a:rPr>
              <a:t>P</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spcAft>
                <a:spcPts val="0"/>
              </a:spcAft>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-cosω</a:t>
            </a:r>
            <a:r>
              <a:rPr lang="en-US" altLang="zh-CN" sz="2000" baseline="-25000" dirty="0">
                <a:latin typeface="微软雅黑" panose="020B0503020204020204" pitchFamily="34" charset="-122"/>
                <a:ea typeface="微软雅黑" panose="020B0503020204020204" pitchFamily="34" charset="-122"/>
              </a:rPr>
              <a:t>c</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          发送概率为</a:t>
            </a:r>
            <a:r>
              <a:rPr lang="en-US" altLang="zh-CN" sz="2000" dirty="0">
                <a:latin typeface="微软雅黑" panose="020B0503020204020204" pitchFamily="34" charset="-122"/>
                <a:ea typeface="微软雅黑" panose="020B0503020204020204" pitchFamily="34" charset="-122"/>
              </a:rPr>
              <a:t>1-P             (7.2.3-3)</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spcAft>
                <a:spcPts val="0"/>
              </a:spcAf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当发送二进制符号"</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"时，已调信号</a:t>
            </a:r>
            <a:r>
              <a:rPr lang="en-US" altLang="zh-CN" sz="2000" dirty="0">
                <a:latin typeface="微软雅黑" panose="020B0503020204020204" pitchFamily="34" charset="-122"/>
                <a:ea typeface="微软雅黑" panose="020B0503020204020204" pitchFamily="34" charset="-122"/>
              </a:rPr>
              <a:t>e</a:t>
            </a:r>
            <a:r>
              <a:rPr lang="en-US" altLang="zh-CN" sz="2000" baseline="-25000" dirty="0">
                <a:latin typeface="微软雅黑" panose="020B0503020204020204" pitchFamily="34" charset="-122"/>
                <a:ea typeface="微软雅黑" panose="020B0503020204020204" pitchFamily="34" charset="-122"/>
              </a:rPr>
              <a:t>2PSK</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取</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相位，发送二进制符号"</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"时，</a:t>
            </a:r>
            <a:r>
              <a:rPr lang="en-US" altLang="zh-CN" sz="2000" dirty="0">
                <a:latin typeface="微软雅黑" panose="020B0503020204020204" pitchFamily="34" charset="-122"/>
                <a:ea typeface="微软雅黑" panose="020B0503020204020204" pitchFamily="34" charset="-122"/>
              </a:rPr>
              <a:t>e</a:t>
            </a:r>
            <a:r>
              <a:rPr lang="en-US" altLang="zh-CN" sz="2000" baseline="-25000" dirty="0">
                <a:latin typeface="微软雅黑" panose="020B0503020204020204" pitchFamily="34" charset="-122"/>
                <a:ea typeface="微软雅黑" panose="020B0503020204020204" pitchFamily="34" charset="-122"/>
              </a:rPr>
              <a:t>2PSK</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取</a:t>
            </a:r>
            <a:r>
              <a:rPr lang="en-US" altLang="zh-CN" sz="2000" dirty="0">
                <a:latin typeface="微软雅黑" panose="020B0503020204020204" pitchFamily="34" charset="-122"/>
                <a:ea typeface="微软雅黑" panose="020B0503020204020204" pitchFamily="34" charset="-122"/>
              </a:rPr>
              <a:t>180°</a:t>
            </a:r>
            <a:r>
              <a:rPr lang="zh-CN" altLang="en-US" sz="2000" dirty="0">
                <a:latin typeface="微软雅黑" panose="020B0503020204020204" pitchFamily="34" charset="-122"/>
                <a:ea typeface="微软雅黑" panose="020B0503020204020204" pitchFamily="34" charset="-122"/>
              </a:rPr>
              <a:t>相位。若用</a:t>
            </a:r>
            <a:r>
              <a:rPr lang="en-US" altLang="zh-CN" sz="2000" dirty="0">
                <a:latin typeface="微软雅黑" panose="020B0503020204020204" pitchFamily="34" charset="-122"/>
                <a:ea typeface="微软雅黑" panose="020B0503020204020204" pitchFamily="34" charset="-122"/>
              </a:rPr>
              <a:t>φ</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表示第</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个符号的</a:t>
            </a:r>
            <a:r>
              <a:rPr lang="zh-CN" altLang="en-US" sz="2000" b="1" dirty="0">
                <a:solidFill>
                  <a:srgbClr val="FF0000"/>
                </a:solidFill>
                <a:latin typeface="微软雅黑" panose="020B0503020204020204" pitchFamily="34" charset="-122"/>
                <a:ea typeface="微软雅黑" panose="020B0503020204020204" pitchFamily="34" charset="-122"/>
              </a:rPr>
              <a:t>绝对相位</a:t>
            </a:r>
            <a:r>
              <a:rPr lang="zh-CN" altLang="en-US" sz="2000" dirty="0">
                <a:latin typeface="微软雅黑" panose="020B0503020204020204" pitchFamily="34" charset="-122"/>
                <a:ea typeface="微软雅黑" panose="020B0503020204020204" pitchFamily="34" charset="-122"/>
              </a:rPr>
              <a:t>，则有： </a:t>
            </a:r>
            <a:endParaRPr lang="zh-CN" altLang="en-US" sz="2000" dirty="0">
              <a:latin typeface="微软雅黑" panose="020B0503020204020204" pitchFamily="34" charset="-122"/>
              <a:ea typeface="微软雅黑" panose="020B0503020204020204" pitchFamily="34" charset="-122"/>
            </a:endParaRPr>
          </a:p>
          <a:p>
            <a:pPr>
              <a:lnSpc>
                <a:spcPct val="150000"/>
              </a:lnSpc>
              <a:spcBef>
                <a:spcPts val="0"/>
              </a:spcBef>
              <a:spcAft>
                <a:spcPts val="0"/>
              </a:spcAft>
              <a:buFont typeface="Arial" panose="020B0604020202020204" pitchFamily="34" charset="0"/>
              <a:buNone/>
            </a:pPr>
            <a:r>
              <a:rPr lang="zh-CN" altLang="en-US" sz="2000" i="1" dirty="0">
                <a:latin typeface="微软雅黑" panose="020B0503020204020204" pitchFamily="34" charset="-122"/>
                <a:ea typeface="微软雅黑" panose="020B0503020204020204" pitchFamily="34" charset="-122"/>
              </a:rPr>
              <a:t>           </a:t>
            </a:r>
            <a:r>
              <a:rPr lang="el-GR" altLang="en-US" sz="2000" i="1" dirty="0">
                <a:latin typeface="微软雅黑" panose="020B0503020204020204" pitchFamily="34" charset="-122"/>
                <a:ea typeface="微软雅黑" panose="020B0503020204020204" pitchFamily="34" charset="-122"/>
              </a:rPr>
              <a:t>φ</a:t>
            </a:r>
            <a:r>
              <a:rPr lang="en-US" altLang="zh-CN" sz="2000" i="1" baseline="-25000" dirty="0">
                <a:latin typeface="微软雅黑" panose="020B0503020204020204" pitchFamily="34" charset="-122"/>
                <a:ea typeface="微软雅黑" panose="020B0503020204020204" pitchFamily="34" charset="-122"/>
              </a:rPr>
              <a:t>n </a:t>
            </a:r>
            <a:r>
              <a:rPr lang="en-US" altLang="zh-CN" sz="2000" dirty="0">
                <a:latin typeface="微软雅黑" panose="020B0503020204020204" pitchFamily="34" charset="-122"/>
                <a:ea typeface="微软雅黑" panose="020B0503020204020204" pitchFamily="34" charset="-122"/>
              </a:rPr>
              <a:t>=       0</a:t>
            </a:r>
            <a:r>
              <a:rPr lang="zh-CN" altLang="en-US" sz="2000" dirty="0">
                <a:latin typeface="微软雅黑" panose="020B0503020204020204" pitchFamily="34" charset="-122"/>
                <a:ea typeface="微软雅黑" panose="020B0503020204020204" pitchFamily="34" charset="-122"/>
              </a:rPr>
              <a:t>，            发送"</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"符号</a:t>
            </a:r>
            <a:endParaRPr lang="zh-CN" altLang="en-US" sz="2000" dirty="0">
              <a:latin typeface="微软雅黑" panose="020B0503020204020204" pitchFamily="34" charset="-122"/>
              <a:ea typeface="微软雅黑" panose="020B0503020204020204" pitchFamily="34" charset="-122"/>
            </a:endParaRPr>
          </a:p>
          <a:p>
            <a:pPr>
              <a:lnSpc>
                <a:spcPct val="150000"/>
              </a:lnSpc>
              <a:spcBef>
                <a:spcPts val="0"/>
              </a:spcBef>
              <a:spcAft>
                <a:spcPts val="0"/>
              </a:spcAf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ea typeface="微软雅黑" panose="020B0503020204020204" pitchFamily="34" charset="-122"/>
              </a:rPr>
              <a:t>π</a:t>
            </a:r>
            <a:r>
              <a:rPr lang="zh-CN" altLang="en-US" sz="2000" dirty="0">
                <a:latin typeface="微软雅黑" panose="020B0503020204020204" pitchFamily="34" charset="-122"/>
                <a:ea typeface="微软雅黑" panose="020B0503020204020204" pitchFamily="34" charset="-122"/>
              </a:rPr>
              <a:t>，           发送 "</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"符号                      </a:t>
            </a:r>
            <a:r>
              <a:rPr lang="en-US" altLang="zh-CN" sz="2000" dirty="0">
                <a:latin typeface="微软雅黑" panose="020B0503020204020204" pitchFamily="34" charset="-122"/>
                <a:ea typeface="微软雅黑" panose="020B0503020204020204" pitchFamily="34" charset="-122"/>
              </a:rPr>
              <a:t>(7.2.3-4)</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spcAft>
                <a:spcPts val="0"/>
              </a:spcAf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以载波的不同相位直接表示相应二进制数字信号的调制方式，称为"</a:t>
            </a:r>
            <a:r>
              <a:rPr lang="zh-CN" altLang="en-US" sz="2000" b="1" dirty="0">
                <a:solidFill>
                  <a:schemeClr val="tx2"/>
                </a:solidFill>
                <a:latin typeface="微软雅黑" panose="020B0503020204020204" pitchFamily="34" charset="-122"/>
                <a:ea typeface="微软雅黑" panose="020B0503020204020204" pitchFamily="34" charset="-122"/>
              </a:rPr>
              <a:t>绝对调相</a:t>
            </a:r>
            <a:r>
              <a:rPr lang="zh-CN" altLang="en-US" sz="2000" dirty="0">
                <a:latin typeface="微软雅黑" panose="020B0503020204020204" pitchFamily="34" charset="-122"/>
                <a:ea typeface="微软雅黑" panose="020B0503020204020204" pitchFamily="34" charset="-122"/>
              </a:rPr>
              <a:t>"，又称</a:t>
            </a:r>
            <a:r>
              <a:rPr lang="zh-CN" altLang="en-US" sz="2000" b="1" dirty="0">
                <a:solidFill>
                  <a:schemeClr val="tx2"/>
                </a:solidFill>
                <a:latin typeface="微软雅黑" panose="020B0503020204020204" pitchFamily="34" charset="-122"/>
                <a:ea typeface="微软雅黑" panose="020B0503020204020204" pitchFamily="34" charset="-122"/>
              </a:rPr>
              <a:t>二相绝对调相</a:t>
            </a:r>
            <a:r>
              <a:rPr lang="en-US" altLang="zh-CN" sz="2000" dirty="0">
                <a:latin typeface="微软雅黑" panose="020B0503020204020204" pitchFamily="34" charset="-122"/>
                <a:ea typeface="微软雅黑" panose="020B0503020204020204" pitchFamily="34" charset="-122"/>
              </a:rPr>
              <a:t>(2PSK) </a:t>
            </a:r>
            <a:endParaRPr lang="en-US" altLang="zh-CN" sz="2000" dirty="0">
              <a:latin typeface="微软雅黑" panose="020B0503020204020204" pitchFamily="34" charset="-122"/>
              <a:ea typeface="微软雅黑" panose="020B0503020204020204" pitchFamily="34" charset="-122"/>
            </a:endParaRPr>
          </a:p>
        </p:txBody>
      </p:sp>
      <p:sp>
        <p:nvSpPr>
          <p:cNvPr id="114691" name="AutoShape 3"/>
          <p:cNvSpPr/>
          <p:nvPr/>
        </p:nvSpPr>
        <p:spPr>
          <a:xfrm>
            <a:off x="2119313" y="2149158"/>
            <a:ext cx="131762" cy="501650"/>
          </a:xfrm>
          <a:prstGeom prst="leftBrace">
            <a:avLst>
              <a:gd name="adj1" fmla="val 57954"/>
              <a:gd name="adj2" fmla="val 50000"/>
            </a:avLst>
          </a:prstGeom>
          <a:noFill/>
          <a:ln w="9525" cap="flat" cmpd="sng">
            <a:solidFill>
              <a:schemeClr val="tx1"/>
            </a:solidFill>
            <a:prstDash val="solid"/>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sp>
        <p:nvSpPr>
          <p:cNvPr id="114692" name="AutoShape 4"/>
          <p:cNvSpPr/>
          <p:nvPr/>
        </p:nvSpPr>
        <p:spPr>
          <a:xfrm>
            <a:off x="1911033" y="4028440"/>
            <a:ext cx="131762" cy="511175"/>
          </a:xfrm>
          <a:prstGeom prst="leftBrace">
            <a:avLst>
              <a:gd name="adj1" fmla="val 60779"/>
              <a:gd name="adj2" fmla="val 50000"/>
            </a:avLst>
          </a:prstGeom>
          <a:noFill/>
          <a:ln w="9525" cap="flat" cmpd="sng">
            <a:solidFill>
              <a:schemeClr val="tx1"/>
            </a:solidFill>
            <a:prstDash val="solid"/>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2" name="对象 1">
            <a:hlinkClick r:id="" action="ppaction://ole?verb="/>
          </p:cNvPr>
          <p:cNvGraphicFramePr>
            <a:graphicFrameLocks noChangeAspect="1"/>
          </p:cNvGraphicFramePr>
          <p:nvPr/>
        </p:nvGraphicFramePr>
        <p:xfrm>
          <a:off x="4442460" y="3311525"/>
          <a:ext cx="114300" cy="215900"/>
        </p:xfrm>
        <a:graphic>
          <a:graphicData uri="http://schemas.openxmlformats.org/presentationml/2006/ole">
            <mc:AlternateContent xmlns:mc="http://schemas.openxmlformats.org/markup-compatibility/2006">
              <mc:Choice xmlns:v="urn:schemas-microsoft-com:vml" Requires="v">
                <p:oleObj spid="_x0000_s1025" name="" r:id="rId1" imgW="114300" imgH="215900" progId="Equation.KSEE3">
                  <p:embed/>
                </p:oleObj>
              </mc:Choice>
              <mc:Fallback>
                <p:oleObj name="" r:id="rId1" imgW="114300" imgH="215900" progId="Equation.KSEE3">
                  <p:embed/>
                  <p:pic>
                    <p:nvPicPr>
                      <p:cNvPr id="0" name="图片 1024"/>
                      <p:cNvPicPr/>
                      <p:nvPr/>
                    </p:nvPicPr>
                    <p:blipFill>
                      <a:blip r:embed="rId2"/>
                      <a:stretch>
                        <a:fillRect/>
                      </a:stretch>
                    </p:blipFill>
                    <p:spPr>
                      <a:xfrm>
                        <a:off x="4442460" y="3311525"/>
                        <a:ext cx="114300" cy="215900"/>
                      </a:xfrm>
                      <a:prstGeom prst="rect">
                        <a:avLst/>
                      </a:prstGeom>
                    </p:spPr>
                  </p:pic>
                </p:oleObj>
              </mc:Fallback>
            </mc:AlternateContent>
          </a:graphicData>
        </a:graphic>
      </p:graphicFrame>
    </p:spTree>
  </p:cSld>
  <p:clrMapOvr>
    <a:masterClrMapping/>
  </p:clrMapOvr>
  <p:transition advClick="0">
    <p:blinds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Text Box 2"/>
          <p:cNvSpPr txBox="1"/>
          <p:nvPr/>
        </p:nvSpPr>
        <p:spPr>
          <a:xfrm>
            <a:off x="2052638" y="5940425"/>
            <a:ext cx="4270375" cy="419100"/>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7.2.3–1  2PSK</a:t>
            </a:r>
            <a:r>
              <a:rPr lang="zh-CN" altLang="en-US" sz="2000" b="1" dirty="0">
                <a:solidFill>
                  <a:schemeClr val="tx2"/>
                </a:solidFill>
                <a:latin typeface="微软雅黑" panose="020B0503020204020204" pitchFamily="34" charset="-122"/>
                <a:ea typeface="微软雅黑" panose="020B0503020204020204" pitchFamily="34" charset="-122"/>
              </a:rPr>
              <a:t>信号的时间波形</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41986" name="Object 3"/>
          <p:cNvGraphicFramePr/>
          <p:nvPr/>
        </p:nvGraphicFramePr>
        <p:xfrm>
          <a:off x="643255" y="2409825"/>
          <a:ext cx="7786370" cy="2514600"/>
        </p:xfrm>
        <a:graphic>
          <a:graphicData uri="http://schemas.openxmlformats.org/presentationml/2006/ole">
            <mc:AlternateContent xmlns:mc="http://schemas.openxmlformats.org/markup-compatibility/2006">
              <mc:Choice xmlns:v="urn:schemas-microsoft-com:vml" Requires="v">
                <p:oleObj spid="_x0000_s3206" name="" r:id="rId1" imgW="3025140" imgH="944880" progId="Visio.Drawing.11">
                  <p:embed/>
                </p:oleObj>
              </mc:Choice>
              <mc:Fallback>
                <p:oleObj name="" r:id="rId1" imgW="3025140" imgH="944880" progId="Visio.Drawing.11">
                  <p:embed/>
                  <p:pic>
                    <p:nvPicPr>
                      <p:cNvPr id="0" name="图片 3205"/>
                      <p:cNvPicPr/>
                      <p:nvPr/>
                    </p:nvPicPr>
                    <p:blipFill>
                      <a:blip r:embed="rId2"/>
                      <a:stretch>
                        <a:fillRect/>
                      </a:stretch>
                    </p:blipFill>
                    <p:spPr>
                      <a:xfrm>
                        <a:off x="643255" y="2409825"/>
                        <a:ext cx="7786370" cy="2514600"/>
                      </a:xfrm>
                      <a:prstGeom prst="rect">
                        <a:avLst/>
                      </a:prstGeom>
                      <a:noFill/>
                      <a:ln w="38100">
                        <a:noFill/>
                        <a:miter/>
                      </a:ln>
                    </p:spPr>
                  </p:pic>
                </p:oleObj>
              </mc:Fallback>
            </mc:AlternateContent>
          </a:graphicData>
        </a:graphic>
      </p:graphicFrame>
      <p:sp>
        <p:nvSpPr>
          <p:cNvPr id="41988" name="Rectangle 4"/>
          <p:cNvSpPr/>
          <p:nvPr/>
        </p:nvSpPr>
        <p:spPr>
          <a:xfrm>
            <a:off x="1260475" y="1835150"/>
            <a:ext cx="6408738" cy="360363"/>
          </a:xfrm>
          <a:prstGeom prst="rect">
            <a:avLst/>
          </a:prstGeom>
          <a:solidFill>
            <a:schemeClr val="accent1"/>
          </a:solidFill>
          <a:ln w="9525">
            <a:noFill/>
          </a:ln>
        </p:spPr>
        <p:txBody>
          <a:bodyPr wrap="none" anchor="ctr"/>
          <a:p>
            <a:pPr algn="ctr">
              <a:buFont typeface="Arial" panose="020B0604020202020204" pitchFamily="34" charset="0"/>
              <a:buNone/>
            </a:pPr>
            <a:r>
              <a:rPr lang="en-US" altLang="zh-CN" sz="2000" dirty="0">
                <a:latin typeface="Comic Sans MS" panose="030F0702030302020204" pitchFamily="66" charset="0"/>
              </a:rPr>
              <a:t>1                     0                     0                      1</a:t>
            </a:r>
            <a:endParaRPr lang="en-US" altLang="zh-CN" sz="2000" dirty="0">
              <a:latin typeface="Comic Sans MS" panose="030F0702030302020204" pitchFamily="66" charset="0"/>
            </a:endParaRPr>
          </a:p>
        </p:txBody>
      </p:sp>
    </p:spTree>
  </p:cSld>
  <p:clrMapOvr>
    <a:masterClrMapping/>
  </p:clrMapOvr>
  <p:transition advClick="0">
    <p:blinds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3010" name="Object 3"/>
          <p:cNvGraphicFramePr/>
          <p:nvPr/>
        </p:nvGraphicFramePr>
        <p:xfrm>
          <a:off x="478790" y="4010660"/>
          <a:ext cx="8054340" cy="2298700"/>
        </p:xfrm>
        <a:graphic>
          <a:graphicData uri="http://schemas.openxmlformats.org/presentationml/2006/ole">
            <mc:AlternateContent xmlns:mc="http://schemas.openxmlformats.org/markup-compatibility/2006">
              <mc:Choice xmlns:v="urn:schemas-microsoft-com:vml" Requires="v">
                <p:oleObj spid="_x0000_s3207" name="" r:id="rId1" imgW="5300980" imgH="1423670" progId="Visio.Drawing.11">
                  <p:embed/>
                </p:oleObj>
              </mc:Choice>
              <mc:Fallback>
                <p:oleObj name="" r:id="rId1" imgW="5300980" imgH="1423670" progId="Visio.Drawing.11">
                  <p:embed/>
                  <p:pic>
                    <p:nvPicPr>
                      <p:cNvPr id="0" name="图片 3206"/>
                      <p:cNvPicPr/>
                      <p:nvPr/>
                    </p:nvPicPr>
                    <p:blipFill>
                      <a:blip r:embed="rId2"/>
                      <a:stretch>
                        <a:fillRect/>
                      </a:stretch>
                    </p:blipFill>
                    <p:spPr>
                      <a:xfrm>
                        <a:off x="478790" y="4010660"/>
                        <a:ext cx="8054340" cy="2298700"/>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sp>
        <p:nvSpPr>
          <p:cNvPr id="43011" name="Rectangle 7"/>
          <p:cNvSpPr/>
          <p:nvPr/>
        </p:nvSpPr>
        <p:spPr>
          <a:xfrm>
            <a:off x="1489075" y="611188"/>
            <a:ext cx="3803650" cy="549275"/>
          </a:xfrm>
          <a:prstGeom prst="rect">
            <a:avLst/>
          </a:prstGeom>
          <a:noFill/>
          <a:ln w="9525">
            <a:noFill/>
          </a:ln>
        </p:spPr>
        <p:txBody>
          <a:bodyPr>
            <a:spAutoFit/>
          </a:bodyPr>
          <a:p>
            <a:pPr>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二  </a:t>
            </a:r>
            <a:r>
              <a:rPr lang="en-US" altLang="zh-CN" sz="2800" b="1" dirty="0">
                <a:solidFill>
                  <a:srgbClr val="0000FF"/>
                </a:solidFill>
                <a:latin typeface="微软雅黑" panose="020B0503020204020204" pitchFamily="34" charset="-122"/>
                <a:ea typeface="微软雅黑" panose="020B0503020204020204" pitchFamily="34" charset="-122"/>
              </a:rPr>
              <a:t>2PSK</a:t>
            </a:r>
            <a:r>
              <a:rPr lang="zh-CN" altLang="en-US" sz="2800" b="1" dirty="0">
                <a:solidFill>
                  <a:srgbClr val="0000FF"/>
                </a:solidFill>
                <a:latin typeface="微软雅黑" panose="020B0503020204020204" pitchFamily="34" charset="-122"/>
                <a:ea typeface="微软雅黑" panose="020B0503020204020204" pitchFamily="34" charset="-122"/>
              </a:rPr>
              <a:t>调制的方法</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43012" name="Rectangle 8"/>
          <p:cNvSpPr/>
          <p:nvPr/>
        </p:nvSpPr>
        <p:spPr>
          <a:xfrm>
            <a:off x="369570" y="1419225"/>
            <a:ext cx="8163560" cy="2538095"/>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1</a:t>
            </a:r>
            <a:r>
              <a:rPr lang="en-US" altLang="zh-CN" sz="2800" b="1" dirty="0">
                <a:solidFill>
                  <a:schemeClr val="tx2"/>
                </a:solidFill>
                <a:latin typeface="微软雅黑" panose="020B0503020204020204" pitchFamily="34" charset="-122"/>
                <a:ea typeface="微软雅黑" panose="020B0503020204020204" pitchFamily="34" charset="-122"/>
              </a:rPr>
              <a:t>.</a:t>
            </a:r>
            <a:r>
              <a:rPr lang="zh-CN" altLang="en-US" sz="2800" b="1" dirty="0">
                <a:solidFill>
                  <a:schemeClr val="tx2"/>
                </a:solidFill>
                <a:latin typeface="微软雅黑" panose="020B0503020204020204" pitchFamily="34" charset="-122"/>
                <a:ea typeface="微软雅黑" panose="020B0503020204020204" pitchFamily="34" charset="-122"/>
              </a:rPr>
              <a:t> 相乘法</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用二进制</a:t>
            </a:r>
            <a:r>
              <a:rPr lang="zh-CN" altLang="en-US" sz="2000" b="1" dirty="0">
                <a:solidFill>
                  <a:srgbClr val="0000FF"/>
                </a:solidFill>
                <a:latin typeface="微软雅黑" panose="020B0503020204020204" pitchFamily="34" charset="-122"/>
                <a:ea typeface="微软雅黑" panose="020B0503020204020204" pitchFamily="34" charset="-122"/>
              </a:rPr>
              <a:t>双极性不归零矩形脉冲信号</a:t>
            </a:r>
            <a:r>
              <a:rPr lang="en-US" altLang="zh-CN" sz="2000" b="1" dirty="0">
                <a:solidFill>
                  <a:srgbClr val="0000FF"/>
                </a:solidFill>
                <a:latin typeface="微软雅黑" panose="020B0503020204020204" pitchFamily="34" charset="-122"/>
                <a:ea typeface="微软雅黑" panose="020B0503020204020204" pitchFamily="34" charset="-122"/>
              </a:rPr>
              <a:t>A(t)</a:t>
            </a:r>
            <a:r>
              <a:rPr lang="zh-CN" altLang="en-US" sz="2000" dirty="0">
                <a:latin typeface="微软雅黑" panose="020B0503020204020204" pitchFamily="34" charset="-122"/>
                <a:ea typeface="微软雅黑" panose="020B0503020204020204" pitchFamily="34" charset="-122"/>
              </a:rPr>
              <a:t>和载波相乘</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en-US" altLang="zh-CN" sz="1000" b="1" dirty="0">
              <a:solidFill>
                <a:schemeClr val="tx2"/>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2.</a:t>
            </a:r>
            <a:r>
              <a:rPr lang="zh-CN" altLang="en-US" sz="2800" b="1" dirty="0">
                <a:solidFill>
                  <a:schemeClr val="tx2"/>
                </a:solidFill>
                <a:latin typeface="微软雅黑" panose="020B0503020204020204" pitchFamily="34" charset="-122"/>
                <a:ea typeface="微软雅黑" panose="020B0503020204020204" pitchFamily="34" charset="-122"/>
              </a:rPr>
              <a:t> 选择法</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用开关电路去选择相位相差</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000" dirty="0">
                <a:latin typeface="微软雅黑" panose="020B0503020204020204" pitchFamily="34" charset="-122"/>
                <a:ea typeface="微软雅黑" panose="020B0503020204020204" pitchFamily="34" charset="-122"/>
              </a:rPr>
              <a:t>的同频载波 </a:t>
            </a:r>
            <a:endParaRPr lang="zh-CN" altLang="en-US" sz="2000" dirty="0">
              <a:latin typeface="微软雅黑" panose="020B0503020204020204" pitchFamily="34" charset="-122"/>
              <a:ea typeface="微软雅黑" panose="020B0503020204020204" pitchFamily="34" charset="-122"/>
            </a:endParaRPr>
          </a:p>
        </p:txBody>
      </p:sp>
      <p:sp>
        <p:nvSpPr>
          <p:cNvPr id="43013" name="Rectangle 144"/>
          <p:cNvSpPr/>
          <p:nvPr/>
        </p:nvSpPr>
        <p:spPr>
          <a:xfrm>
            <a:off x="2484438" y="6372225"/>
            <a:ext cx="3468687"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7.2.3-2</a:t>
            </a:r>
            <a:r>
              <a:rPr lang="en-US" altLang="zh-CN" sz="2000" dirty="0">
                <a:latin typeface="微软雅黑" panose="020B0503020204020204" pitchFamily="34" charset="-122"/>
                <a:ea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rPr>
              <a:t>2PSK</a:t>
            </a:r>
            <a:r>
              <a:rPr lang="zh-CN" altLang="en-US" sz="2000" b="1" dirty="0">
                <a:solidFill>
                  <a:schemeClr val="tx2"/>
                </a:solidFill>
                <a:latin typeface="微软雅黑" panose="020B0503020204020204" pitchFamily="34" charset="-122"/>
                <a:ea typeface="微软雅黑" panose="020B0503020204020204" pitchFamily="34" charset="-122"/>
              </a:rPr>
              <a:t>调制的方法</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43014" name="矩形 6"/>
          <p:cNvSpPr/>
          <p:nvPr/>
        </p:nvSpPr>
        <p:spPr>
          <a:xfrm>
            <a:off x="1942148" y="4621213"/>
            <a:ext cx="625475" cy="388937"/>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0000FF"/>
                </a:solidFill>
                <a:latin typeface="Comic Sans MS" panose="030F0702030302020204" pitchFamily="66" charset="0"/>
                <a:ea typeface="楷体_GB2312" pitchFamily="49" charset="-122"/>
              </a:rPr>
              <a:t>A(t)</a:t>
            </a:r>
            <a:endParaRPr lang="zh-CN" altLang="en-US" dirty="0">
              <a:solidFill>
                <a:srgbClr val="0000FF"/>
              </a:solidFill>
              <a:latin typeface="Comic Sans MS" panose="030F0702030302020204" pitchFamily="66" charset="0"/>
            </a:endParaRPr>
          </a:p>
        </p:txBody>
      </p:sp>
    </p:spTree>
  </p:cSld>
  <p:clrMapOvr>
    <a:masterClrMapping/>
  </p:clrMapOvr>
  <p:transition advClick="0">
    <p:blinds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6" name="Rectangle 5"/>
          <p:cNvSpPr>
            <a:spLocks noGrp="1"/>
          </p:cNvSpPr>
          <p:nvPr>
            <p:ph type="title"/>
          </p:nvPr>
        </p:nvSpPr>
        <p:spPr>
          <a:xfrm>
            <a:off x="1404938" y="611188"/>
            <a:ext cx="3959225" cy="576262"/>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三  </a:t>
            </a:r>
            <a:r>
              <a:rPr lang="en-US" altLang="zh-CN" sz="2800" dirty="0">
                <a:solidFill>
                  <a:srgbClr val="0000FF"/>
                </a:solidFill>
                <a:latin typeface="微软雅黑" panose="020B0503020204020204" pitchFamily="34" charset="-122"/>
                <a:ea typeface="微软雅黑" panose="020B0503020204020204" pitchFamily="34" charset="-122"/>
              </a:rPr>
              <a:t>2PSK</a:t>
            </a:r>
            <a:r>
              <a:rPr lang="zh-CN" altLang="en-US" sz="2800" dirty="0">
                <a:solidFill>
                  <a:srgbClr val="0000FF"/>
                </a:solidFill>
                <a:latin typeface="微软雅黑" panose="020B0503020204020204" pitchFamily="34" charset="-122"/>
                <a:ea typeface="微软雅黑" panose="020B0503020204020204" pitchFamily="34" charset="-122"/>
              </a:rPr>
              <a:t>解调的方法</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44037" name="Rectangle 7"/>
          <p:cNvSpPr/>
          <p:nvPr/>
        </p:nvSpPr>
        <p:spPr>
          <a:xfrm>
            <a:off x="1799273" y="3757613"/>
            <a:ext cx="4446905" cy="398780"/>
          </a:xfrm>
          <a:prstGeom prst="rect">
            <a:avLst/>
          </a:prstGeom>
          <a:noFill/>
          <a:ln w="9525">
            <a:noFill/>
          </a:ln>
        </p:spPr>
        <p:txBody>
          <a:bodyPr wrap="none">
            <a:spAutoFit/>
          </a:bodyPr>
          <a:p>
            <a:pPr algn="ctr">
              <a:spcBef>
                <a:spcPct val="50000"/>
              </a:spcBef>
              <a:buFont typeface="Arial" panose="020B0604020202020204" pitchFamily="34" charset="0"/>
              <a:buNone/>
            </a:pPr>
            <a:r>
              <a:rPr lang="zh-CN" altLang="en-US" sz="2000" b="1" dirty="0">
                <a:solidFill>
                  <a:schemeClr val="tx2"/>
                </a:solidFill>
                <a:latin typeface="Comic Sans MS" panose="030F0702030302020204" pitchFamily="66" charset="0"/>
                <a:ea typeface="黑体" panose="02010609060101010101" pitchFamily="2" charset="-122"/>
              </a:rPr>
              <a:t>图 </a:t>
            </a:r>
            <a:r>
              <a:rPr lang="en-US" altLang="zh-CN" sz="2000" b="1" dirty="0">
                <a:solidFill>
                  <a:schemeClr val="tx2"/>
                </a:solidFill>
                <a:latin typeface="Comic Sans MS" panose="030F0702030302020204" pitchFamily="66" charset="0"/>
                <a:ea typeface="黑体" panose="02010609060101010101" pitchFamily="2" charset="-122"/>
              </a:rPr>
              <a:t>7.2.3-3  </a:t>
            </a:r>
            <a:r>
              <a:rPr lang="en-US" altLang="zh-CN" sz="2000" b="1" dirty="0">
                <a:solidFill>
                  <a:schemeClr val="tx2"/>
                </a:solidFill>
                <a:latin typeface="微软雅黑" panose="020B0503020204020204" pitchFamily="34" charset="-122"/>
                <a:ea typeface="微软雅黑" panose="020B0503020204020204" pitchFamily="34" charset="-122"/>
              </a:rPr>
              <a:t>2PSK</a:t>
            </a:r>
            <a:r>
              <a:rPr lang="zh-CN" altLang="en-US" sz="2000" b="1" dirty="0">
                <a:solidFill>
                  <a:schemeClr val="tx2"/>
                </a:solidFill>
                <a:latin typeface="微软雅黑" panose="020B0503020204020204" pitchFamily="34" charset="-122"/>
                <a:ea typeface="微软雅黑" panose="020B0503020204020204" pitchFamily="34" charset="-122"/>
              </a:rPr>
              <a:t>信号的解调原理图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44038" name="Rectangle 8"/>
          <p:cNvSpPr/>
          <p:nvPr/>
        </p:nvSpPr>
        <p:spPr>
          <a:xfrm>
            <a:off x="344170" y="1417955"/>
            <a:ext cx="4787900" cy="521970"/>
          </a:xfrm>
          <a:prstGeom prst="rect">
            <a:avLst/>
          </a:prstGeom>
          <a:noFill/>
          <a:ln w="9525">
            <a:noFill/>
          </a:ln>
        </p:spPr>
        <p:txBody>
          <a:bodyPr wrap="square">
            <a:spAutoFit/>
          </a:bodyPr>
          <a:p>
            <a:pPr>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1.</a:t>
            </a:r>
            <a:r>
              <a:rPr lang="zh-CN" altLang="en-US" sz="2800" b="1" dirty="0">
                <a:solidFill>
                  <a:schemeClr val="tx2"/>
                </a:solidFill>
                <a:latin typeface="微软雅黑" panose="020B0503020204020204" pitchFamily="34" charset="-122"/>
                <a:ea typeface="微软雅黑" panose="020B0503020204020204" pitchFamily="34" charset="-122"/>
              </a:rPr>
              <a:t> 通常采用相干解调法</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aphicFrame>
        <p:nvGraphicFramePr>
          <p:cNvPr id="44034" name="Object 4"/>
          <p:cNvGraphicFramePr/>
          <p:nvPr/>
        </p:nvGraphicFramePr>
        <p:xfrm>
          <a:off x="513080" y="2065655"/>
          <a:ext cx="7985125" cy="1572895"/>
        </p:xfrm>
        <a:graphic>
          <a:graphicData uri="http://schemas.openxmlformats.org/presentationml/2006/ole">
            <mc:AlternateContent xmlns:mc="http://schemas.openxmlformats.org/markup-compatibility/2006">
              <mc:Choice xmlns:v="urn:schemas-microsoft-com:vml" Requires="v">
                <p:oleObj spid="_x0000_s3168" name="" r:id="rId1" imgW="4363720" imgH="833120" progId="Visio.Drawing.11">
                  <p:embed/>
                </p:oleObj>
              </mc:Choice>
              <mc:Fallback>
                <p:oleObj name="" r:id="rId1" imgW="4363720" imgH="833120" progId="Visio.Drawing.11">
                  <p:embed/>
                  <p:pic>
                    <p:nvPicPr>
                      <p:cNvPr id="0" name="图片 3167"/>
                      <p:cNvPicPr/>
                      <p:nvPr/>
                    </p:nvPicPr>
                    <p:blipFill>
                      <a:blip r:embed="rId2"/>
                      <a:stretch>
                        <a:fillRect/>
                      </a:stretch>
                    </p:blipFill>
                    <p:spPr>
                      <a:xfrm>
                        <a:off x="513080" y="2065655"/>
                        <a:ext cx="7985125" cy="1572895"/>
                      </a:xfrm>
                      <a:prstGeom prst="rect">
                        <a:avLst/>
                      </a:prstGeom>
                      <a:solidFill>
                        <a:srgbClr val="CCFFFF"/>
                      </a:solidFill>
                      <a:ln w="9525" cap="flat" cmpd="sng">
                        <a:solidFill>
                          <a:schemeClr val="tx1"/>
                        </a:solidFill>
                        <a:prstDash val="solid"/>
                        <a:miter/>
                        <a:headEnd type="none" w="med" len="med"/>
                        <a:tailEnd type="none" w="med" len="med"/>
                      </a:ln>
                    </p:spPr>
                  </p:pic>
                </p:oleObj>
              </mc:Fallback>
            </mc:AlternateContent>
          </a:graphicData>
        </a:graphic>
      </p:graphicFrame>
      <p:grpSp>
        <p:nvGrpSpPr>
          <p:cNvPr id="2" name="组合 7"/>
          <p:cNvGrpSpPr/>
          <p:nvPr/>
        </p:nvGrpSpPr>
        <p:grpSpPr>
          <a:xfrm>
            <a:off x="642620" y="3575685"/>
            <a:ext cx="7715250" cy="3207404"/>
            <a:chOff x="0" y="0"/>
            <a:chExt cx="7848600" cy="4939812"/>
          </a:xfrm>
        </p:grpSpPr>
        <p:sp>
          <p:nvSpPr>
            <p:cNvPr id="44040" name="Text Box 2"/>
            <p:cNvSpPr txBox="1"/>
            <p:nvPr/>
          </p:nvSpPr>
          <p:spPr>
            <a:xfrm>
              <a:off x="571504" y="4325640"/>
              <a:ext cx="6858000" cy="614172"/>
            </a:xfrm>
            <a:prstGeom prst="rect">
              <a:avLst/>
            </a:prstGeom>
            <a:noFill/>
            <a:ln w="9525">
              <a:noFill/>
            </a:ln>
          </p:spPr>
          <p:txBody>
            <a:bodyPr>
              <a:spAutoFit/>
            </a:bodyPr>
            <a:p>
              <a:pPr>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7.2.3-4 2PSK</a:t>
              </a:r>
              <a:r>
                <a:rPr lang="zh-CN" altLang="en-US" sz="2000" b="1" dirty="0">
                  <a:solidFill>
                    <a:schemeClr val="tx2"/>
                  </a:solidFill>
                  <a:latin typeface="微软雅黑" panose="020B0503020204020204" pitchFamily="34" charset="-122"/>
                  <a:ea typeface="微软雅黑" panose="020B0503020204020204" pitchFamily="34" charset="-122"/>
                </a:rPr>
                <a:t>信号相干解调各点时间波形</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graphicFrame>
          <p:nvGraphicFramePr>
            <p:cNvPr id="44035" name="Object 3"/>
            <p:cNvGraphicFramePr/>
            <p:nvPr/>
          </p:nvGraphicFramePr>
          <p:xfrm>
            <a:off x="0" y="0"/>
            <a:ext cx="7848600" cy="4287837"/>
          </p:xfrm>
          <a:graphic>
            <a:graphicData uri="http://schemas.openxmlformats.org/presentationml/2006/ole">
              <mc:AlternateContent xmlns:mc="http://schemas.openxmlformats.org/markup-compatibility/2006">
                <mc:Choice xmlns:v="urn:schemas-microsoft-com:vml" Requires="v">
                  <p:oleObj spid="_x0000_s3166" name="" r:id="rId3" imgW="4074160" imgH="3044190" progId="Visio.Drawing.11">
                    <p:embed/>
                  </p:oleObj>
                </mc:Choice>
                <mc:Fallback>
                  <p:oleObj name="" r:id="rId3" imgW="4074160" imgH="3044190" progId="Visio.Drawing.11">
                    <p:embed/>
                    <p:pic>
                      <p:nvPicPr>
                        <p:cNvPr id="0" name="图片 3165"/>
                        <p:cNvPicPr/>
                        <p:nvPr/>
                      </p:nvPicPr>
                      <p:blipFill>
                        <a:blip r:embed="rId4"/>
                        <a:stretch>
                          <a:fillRect/>
                        </a:stretch>
                      </p:blipFill>
                      <p:spPr>
                        <a:xfrm>
                          <a:off x="0" y="0"/>
                          <a:ext cx="7848600" cy="4287837"/>
                        </a:xfrm>
                        <a:prstGeom prst="rect">
                          <a:avLst/>
                        </a:prstGeom>
                        <a:solidFill>
                          <a:srgbClr val="C0C0C0"/>
                        </a:solidFill>
                        <a:ln w="9525" cap="flat" cmpd="sng">
                          <a:solidFill>
                            <a:schemeClr val="tx1"/>
                          </a:solidFill>
                          <a:prstDash val="solid"/>
                          <a:miter/>
                          <a:headEnd type="none" w="med" len="med"/>
                          <a:tailEnd type="none" w="med" len="med"/>
                        </a:ln>
                      </p:spPr>
                    </p:pic>
                  </p:oleObj>
                </mc:Fallback>
              </mc:AlternateContent>
            </a:graphicData>
          </a:graphic>
        </p:graphicFrame>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ext Box 2"/>
          <p:cNvSpPr txBox="1"/>
          <p:nvPr/>
        </p:nvSpPr>
        <p:spPr>
          <a:xfrm>
            <a:off x="468630" y="1403350"/>
            <a:ext cx="8126730" cy="4639945"/>
          </a:xfrm>
          <a:prstGeom prst="rect">
            <a:avLst/>
          </a:prstGeom>
          <a:noFill/>
          <a:ln w="9525">
            <a:noFill/>
          </a:ln>
        </p:spPr>
        <p:txBody>
          <a:bodyPr wrap="square">
            <a:spAutoFit/>
          </a:bodyPr>
          <a:p>
            <a:pPr algn="l">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当恢复的</a:t>
            </a:r>
            <a:r>
              <a:rPr lang="zh-CN" altLang="en-US" sz="2000" b="1" dirty="0">
                <a:solidFill>
                  <a:srgbClr val="0000FF"/>
                </a:solidFill>
                <a:latin typeface="微软雅黑" panose="020B0503020204020204" pitchFamily="34" charset="-122"/>
                <a:ea typeface="微软雅黑" panose="020B0503020204020204" pitchFamily="34" charset="-122"/>
              </a:rPr>
              <a:t>相干载波</a:t>
            </a:r>
            <a:r>
              <a:rPr lang="zh-CN" altLang="en-US" sz="2000" dirty="0">
                <a:latin typeface="微软雅黑" panose="020B0503020204020204" pitchFamily="34" charset="-122"/>
                <a:ea typeface="微软雅黑" panose="020B0503020204020204" pitchFamily="34" charset="-122"/>
              </a:rPr>
              <a:t>产生</a:t>
            </a:r>
            <a:r>
              <a:rPr lang="en-US" altLang="zh-CN" sz="2000" dirty="0">
                <a:latin typeface="微软雅黑" panose="020B0503020204020204" pitchFamily="34" charset="-122"/>
                <a:ea typeface="微软雅黑" panose="020B0503020204020204" pitchFamily="34" charset="-122"/>
              </a:rPr>
              <a:t>180°</a:t>
            </a:r>
            <a:r>
              <a:rPr lang="zh-CN" altLang="en-US" sz="2000" dirty="0">
                <a:latin typeface="微软雅黑" panose="020B0503020204020204" pitchFamily="34" charset="-122"/>
                <a:ea typeface="微软雅黑" panose="020B0503020204020204" pitchFamily="34" charset="-122"/>
              </a:rPr>
              <a:t>倒相时，解调出的数字基带信号与发送的信号正好相反，解调器输出数字基带信号全部反相。这种现象通常称为</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倒</a:t>
            </a:r>
            <a:r>
              <a:rPr lang="en-US" altLang="zh-CN" sz="2000" b="1" dirty="0">
                <a:solidFill>
                  <a:schemeClr val="tx2"/>
                </a:solidFill>
                <a:latin typeface="微软雅黑" panose="020B0503020204020204" pitchFamily="34" charset="-122"/>
                <a:ea typeface="微软雅黑" panose="020B0503020204020204" pitchFamily="34" charset="-122"/>
              </a:rPr>
              <a:t>π</a:t>
            </a:r>
            <a:r>
              <a:rPr lang="zh-CN" altLang="en-US" sz="2000" b="1" dirty="0">
                <a:solidFill>
                  <a:schemeClr val="tx2"/>
                </a:solidFill>
                <a:latin typeface="微软雅黑" panose="020B0503020204020204" pitchFamily="34" charset="-122"/>
                <a:ea typeface="微软雅黑" panose="020B0503020204020204" pitchFamily="34" charset="-122"/>
              </a:rPr>
              <a:t>"现象</a:t>
            </a:r>
            <a:r>
              <a:rPr lang="zh-CN" altLang="en-US" sz="2000" dirty="0">
                <a:latin typeface="微软雅黑" panose="020B0503020204020204" pitchFamily="34" charset="-122"/>
                <a:ea typeface="微软雅黑" panose="020B0503020204020204" pitchFamily="34" charset="-122"/>
              </a:rPr>
              <a:t>或</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反向工作"现象 </a:t>
            </a:r>
            <a:endParaRPr lang="zh-CN" altLang="en-US" sz="2000" b="1" dirty="0">
              <a:solidFill>
                <a:schemeClr val="tx2"/>
              </a:solidFill>
              <a:latin typeface="微软雅黑" panose="020B0503020204020204" pitchFamily="34" charset="-122"/>
              <a:ea typeface="微软雅黑" panose="020B0503020204020204" pitchFamily="34" charset="-122"/>
            </a:endParaRPr>
          </a:p>
          <a:p>
            <a:pPr algn="l">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由于在</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信号的载波恢复过程中存在着</a:t>
            </a:r>
            <a:r>
              <a:rPr lang="en-US" altLang="zh-CN" sz="2000" dirty="0">
                <a:latin typeface="微软雅黑" panose="020B0503020204020204" pitchFamily="34" charset="-122"/>
                <a:ea typeface="微软雅黑" panose="020B0503020204020204" pitchFamily="34" charset="-122"/>
              </a:rPr>
              <a:t>180°</a:t>
            </a:r>
            <a:r>
              <a:rPr lang="zh-CN" altLang="en-US" sz="2000" dirty="0">
                <a:latin typeface="微软雅黑" panose="020B0503020204020204" pitchFamily="34" charset="-122"/>
                <a:ea typeface="微软雅黑" panose="020B0503020204020204" pitchFamily="34" charset="-122"/>
              </a:rPr>
              <a:t>的</a:t>
            </a:r>
            <a:r>
              <a:rPr lang="zh-CN" altLang="en-US" sz="2000" b="1" dirty="0">
                <a:solidFill>
                  <a:srgbClr val="0000CC"/>
                </a:solidFill>
                <a:latin typeface="微软雅黑" panose="020B0503020204020204" pitchFamily="34" charset="-122"/>
                <a:ea typeface="微软雅黑" panose="020B0503020204020204" pitchFamily="34" charset="-122"/>
              </a:rPr>
              <a:t>相位模糊</a:t>
            </a:r>
            <a:r>
              <a:rPr lang="zh-CN" altLang="en-US" sz="2000" dirty="0">
                <a:latin typeface="微软雅黑" panose="020B0503020204020204" pitchFamily="34" charset="-122"/>
                <a:ea typeface="微软雅黑" panose="020B0503020204020204" pitchFamily="34" charset="-122"/>
              </a:rPr>
              <a:t>，所以</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信号的相干解调存在随机的"倒</a:t>
            </a:r>
            <a:r>
              <a:rPr lang="en-US" altLang="zh-CN" sz="2000" dirty="0">
                <a:latin typeface="微软雅黑" panose="020B0503020204020204" pitchFamily="34" charset="-122"/>
                <a:ea typeface="微软雅黑" panose="020B0503020204020204" pitchFamily="34" charset="-122"/>
              </a:rPr>
              <a:t>π</a:t>
            </a:r>
            <a:r>
              <a:rPr lang="zh-CN" altLang="en-US" sz="2000" dirty="0">
                <a:latin typeface="微软雅黑" panose="020B0503020204020204" pitchFamily="34" charset="-122"/>
                <a:ea typeface="微软雅黑" panose="020B0503020204020204" pitchFamily="34" charset="-122"/>
              </a:rPr>
              <a:t>"现象，从而使</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方式实际中应用受到限制</a:t>
            </a:r>
            <a:endParaRPr lang="zh-CN" altLang="en-US" sz="2000" dirty="0">
              <a:latin typeface="微软雅黑" panose="020B0503020204020204" pitchFamily="34" charset="-122"/>
              <a:ea typeface="微软雅黑" panose="020B0503020204020204" pitchFamily="34" charset="-122"/>
            </a:endParaRPr>
          </a:p>
          <a:p>
            <a:pPr algn="l">
              <a:lnSpc>
                <a:spcPct val="150000"/>
              </a:lnSpc>
              <a:spcBef>
                <a:spcPct val="20000"/>
              </a:spcBef>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3. </a:t>
            </a:r>
            <a:r>
              <a:rPr lang="zh-CN" altLang="en-US" sz="2800" b="1" dirty="0">
                <a:solidFill>
                  <a:schemeClr val="tx2"/>
                </a:solidFill>
                <a:latin typeface="微软雅黑" panose="020B0503020204020204" pitchFamily="34" charset="-122"/>
                <a:ea typeface="微软雅黑" panose="020B0503020204020204" pitchFamily="34" charset="-122"/>
              </a:rPr>
              <a:t>解决办法</a:t>
            </a:r>
            <a:endParaRPr lang="zh-CN" altLang="en-US" sz="2800" b="1" dirty="0">
              <a:solidFill>
                <a:schemeClr val="tx2"/>
              </a:solidFill>
              <a:latin typeface="微软雅黑" panose="020B0503020204020204" pitchFamily="34" charset="-122"/>
              <a:ea typeface="微软雅黑" panose="020B0503020204020204" pitchFamily="34" charset="-122"/>
            </a:endParaRPr>
          </a:p>
          <a:p>
            <a:pPr algn="l">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为了解决</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信号解调过程的反向工作问题，提出了</a:t>
            </a:r>
            <a:r>
              <a:rPr lang="zh-CN" altLang="en-US" sz="2000" b="1" dirty="0">
                <a:solidFill>
                  <a:schemeClr val="tx2"/>
                </a:solidFill>
                <a:latin typeface="微软雅黑" panose="020B0503020204020204" pitchFamily="34" charset="-122"/>
                <a:ea typeface="微软雅黑" panose="020B0503020204020204" pitchFamily="34" charset="-122"/>
              </a:rPr>
              <a:t>二进制差分移相键控</a:t>
            </a:r>
            <a:r>
              <a:rPr lang="en-US" altLang="zh-CN" sz="2000" b="1" dirty="0">
                <a:solidFill>
                  <a:schemeClr val="tx2"/>
                </a:solidFill>
                <a:latin typeface="微软雅黑" panose="020B0503020204020204" pitchFamily="34" charset="-122"/>
                <a:ea typeface="微软雅黑" panose="020B0503020204020204" pitchFamily="34" charset="-122"/>
              </a:rPr>
              <a:t>(2DPSK)</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5715" name="Rectangle 4"/>
          <p:cNvSpPr/>
          <p:nvPr/>
        </p:nvSpPr>
        <p:spPr>
          <a:xfrm>
            <a:off x="1405255" y="611505"/>
            <a:ext cx="5573395" cy="521970"/>
          </a:xfrm>
          <a:prstGeom prst="rect">
            <a:avLst/>
          </a:prstGeom>
          <a:noFill/>
          <a:ln w="9525">
            <a:noFill/>
          </a:ln>
        </p:spPr>
        <p:txBody>
          <a:bodyPr wrap="square">
            <a:spAutoFit/>
          </a:bodyPr>
          <a:p>
            <a:pPr>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"倒</a:t>
            </a:r>
            <a:r>
              <a:rPr lang="en-US" altLang="zh-CN" sz="2800" b="1" dirty="0">
                <a:solidFill>
                  <a:schemeClr val="tx2"/>
                </a:solidFill>
                <a:latin typeface="微软雅黑" panose="020B0503020204020204" pitchFamily="34" charset="-122"/>
                <a:ea typeface="微软雅黑" panose="020B0503020204020204" pitchFamily="34" charset="-122"/>
              </a:rPr>
              <a:t>π</a:t>
            </a:r>
            <a:r>
              <a:rPr lang="zh-CN" altLang="en-US" sz="2800" b="1" dirty="0">
                <a:solidFill>
                  <a:schemeClr val="tx2"/>
                </a:solidFill>
                <a:latin typeface="微软雅黑" panose="020B0503020204020204" pitchFamily="34" charset="-122"/>
                <a:ea typeface="微软雅黑" panose="020B0503020204020204" pitchFamily="34" charset="-122"/>
              </a:rPr>
              <a:t>"现象-- "反向工作"现象</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1" name="Rectangle 4"/>
          <p:cNvSpPr/>
          <p:nvPr/>
        </p:nvSpPr>
        <p:spPr>
          <a:xfrm>
            <a:off x="443230" y="1981200"/>
            <a:ext cx="8018145" cy="4537075"/>
          </a:xfrm>
          <a:prstGeom prst="rect">
            <a:avLst/>
          </a:prstGeom>
          <a:noFill/>
          <a:ln w="9525">
            <a:noFill/>
          </a:ln>
        </p:spPr>
        <p:txBody>
          <a:bodyPr/>
          <a:p>
            <a:pPr marL="0" lvl="1" indent="0" eaLnBrk="1" hangingPunct="1">
              <a:lnSpc>
                <a:spcPct val="120000"/>
              </a:lnSpc>
              <a:spcBef>
                <a:spcPct val="20000"/>
              </a:spcBef>
              <a:buFont typeface="Arial" panose="020B0604020202020204" pitchFamily="34" charset="0"/>
              <a:buNone/>
            </a:pPr>
            <a:endParaRPr lang="en-US" altLang="zh-CN" sz="2000" dirty="0">
              <a:latin typeface="Comic Sans MS" panose="030F0702030302020204" pitchFamily="66" charset="0"/>
              <a:ea typeface="楷体_GB2312" pitchFamily="49" charset="-122"/>
            </a:endParaRPr>
          </a:p>
        </p:txBody>
      </p:sp>
      <p:sp>
        <p:nvSpPr>
          <p:cNvPr id="45062" name="Rectangle 2"/>
          <p:cNvSpPr>
            <a:spLocks noGrp="1"/>
          </p:cNvSpPr>
          <p:nvPr>
            <p:ph type="title"/>
          </p:nvPr>
        </p:nvSpPr>
        <p:spPr>
          <a:xfrm>
            <a:off x="1331913" y="539750"/>
            <a:ext cx="4383087" cy="576263"/>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四  </a:t>
            </a:r>
            <a:r>
              <a:rPr lang="en-US" altLang="zh-CN" sz="2800" dirty="0">
                <a:solidFill>
                  <a:srgbClr val="0000FF"/>
                </a:solidFill>
                <a:latin typeface="微软雅黑" panose="020B0503020204020204" pitchFamily="34" charset="-122"/>
                <a:ea typeface="微软雅黑" panose="020B0503020204020204" pitchFamily="34" charset="-122"/>
              </a:rPr>
              <a:t>2PSK</a:t>
            </a:r>
            <a:r>
              <a:rPr lang="zh-CN" altLang="en-US" sz="2800" dirty="0">
                <a:solidFill>
                  <a:srgbClr val="0000FF"/>
                </a:solidFill>
                <a:latin typeface="微软雅黑" panose="020B0503020204020204" pitchFamily="34" charset="-122"/>
                <a:ea typeface="微软雅黑" panose="020B0503020204020204" pitchFamily="34" charset="-122"/>
              </a:rPr>
              <a:t>信号的功率谱</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45063" name="Rectangle 5"/>
          <p:cNvSpPr/>
          <p:nvPr/>
        </p:nvSpPr>
        <p:spPr>
          <a:xfrm>
            <a:off x="4344988" y="2982913"/>
            <a:ext cx="309562" cy="388937"/>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45058" name="对象 69636"/>
          <p:cNvGraphicFramePr/>
          <p:nvPr/>
        </p:nvGraphicFramePr>
        <p:xfrm>
          <a:off x="1698625" y="2424113"/>
          <a:ext cx="4533900" cy="798512"/>
        </p:xfrm>
        <a:graphic>
          <a:graphicData uri="http://schemas.openxmlformats.org/presentationml/2006/ole">
            <mc:AlternateContent xmlns:mc="http://schemas.openxmlformats.org/markup-compatibility/2006">
              <mc:Choice xmlns:v="urn:schemas-microsoft-com:vml" Requires="v">
                <p:oleObj spid="_x0000_s3163" name="" r:id="rId1" imgW="2425700" imgH="482600" progId="Equation.DSMT4">
                  <p:embed/>
                </p:oleObj>
              </mc:Choice>
              <mc:Fallback>
                <p:oleObj name="" r:id="rId1" imgW="2425700" imgH="482600" progId="Equation.DSMT4">
                  <p:embed/>
                  <p:pic>
                    <p:nvPicPr>
                      <p:cNvPr id="0" name="图片 3162"/>
                      <p:cNvPicPr/>
                      <p:nvPr/>
                    </p:nvPicPr>
                    <p:blipFill>
                      <a:blip r:embed="rId2"/>
                      <a:stretch>
                        <a:fillRect/>
                      </a:stretch>
                    </p:blipFill>
                    <p:spPr>
                      <a:xfrm>
                        <a:off x="1698625" y="2424113"/>
                        <a:ext cx="4533900" cy="798512"/>
                      </a:xfrm>
                      <a:prstGeom prst="rect">
                        <a:avLst/>
                      </a:prstGeom>
                      <a:solidFill>
                        <a:srgbClr val="CCFFCC"/>
                      </a:solidFill>
                      <a:ln w="38100">
                        <a:noFill/>
                        <a:miter/>
                      </a:ln>
                    </p:spPr>
                  </p:pic>
                </p:oleObj>
              </mc:Fallback>
            </mc:AlternateContent>
          </a:graphicData>
        </a:graphic>
      </p:graphicFrame>
      <p:graphicFrame>
        <p:nvGraphicFramePr>
          <p:cNvPr id="45059" name="对象 69637"/>
          <p:cNvGraphicFramePr/>
          <p:nvPr/>
        </p:nvGraphicFramePr>
        <p:xfrm>
          <a:off x="1548130" y="4211955"/>
          <a:ext cx="5050155" cy="675640"/>
        </p:xfrm>
        <a:graphic>
          <a:graphicData uri="http://schemas.openxmlformats.org/presentationml/2006/ole">
            <mc:AlternateContent xmlns:mc="http://schemas.openxmlformats.org/markup-compatibility/2006">
              <mc:Choice xmlns:v="urn:schemas-microsoft-com:vml" Requires="v">
                <p:oleObj spid="_x0000_s3162" name="" r:id="rId3" imgW="2806700" imgH="457200" progId="Equation.3">
                  <p:embed/>
                </p:oleObj>
              </mc:Choice>
              <mc:Fallback>
                <p:oleObj name="" r:id="rId3" imgW="2806700" imgH="457200" progId="Equation.3">
                  <p:embed/>
                  <p:pic>
                    <p:nvPicPr>
                      <p:cNvPr id="0" name="图片 3161"/>
                      <p:cNvPicPr/>
                      <p:nvPr/>
                    </p:nvPicPr>
                    <p:blipFill>
                      <a:blip r:embed="rId4"/>
                      <a:stretch>
                        <a:fillRect/>
                      </a:stretch>
                    </p:blipFill>
                    <p:spPr>
                      <a:xfrm>
                        <a:off x="1548130" y="4211955"/>
                        <a:ext cx="5050155" cy="675640"/>
                      </a:xfrm>
                      <a:prstGeom prst="rect">
                        <a:avLst/>
                      </a:prstGeom>
                      <a:solidFill>
                        <a:srgbClr val="CCFFCC"/>
                      </a:solidFill>
                      <a:ln w="38100">
                        <a:noFill/>
                        <a:miter/>
                      </a:ln>
                    </p:spPr>
                  </p:pic>
                </p:oleObj>
              </mc:Fallback>
            </mc:AlternateContent>
          </a:graphicData>
        </a:graphic>
      </p:graphicFrame>
      <p:sp>
        <p:nvSpPr>
          <p:cNvPr id="45064" name="Rectangle 13"/>
          <p:cNvSpPr/>
          <p:nvPr/>
        </p:nvSpPr>
        <p:spPr>
          <a:xfrm>
            <a:off x="4344988" y="2982913"/>
            <a:ext cx="309562" cy="388937"/>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45060" name="对象 69639"/>
          <p:cNvGraphicFramePr/>
          <p:nvPr/>
        </p:nvGraphicFramePr>
        <p:xfrm>
          <a:off x="1626870" y="5036820"/>
          <a:ext cx="2931160" cy="736600"/>
        </p:xfrm>
        <a:graphic>
          <a:graphicData uri="http://schemas.openxmlformats.org/presentationml/2006/ole">
            <mc:AlternateContent xmlns:mc="http://schemas.openxmlformats.org/markup-compatibility/2006">
              <mc:Choice xmlns:v="urn:schemas-microsoft-com:vml" Requires="v">
                <p:oleObj spid="_x0000_s3167" name="" r:id="rId5" imgW="1879600" imgH="482600" progId="Equation.3">
                  <p:embed/>
                </p:oleObj>
              </mc:Choice>
              <mc:Fallback>
                <p:oleObj name="" r:id="rId5" imgW="1879600" imgH="482600" progId="Equation.3">
                  <p:embed/>
                  <p:pic>
                    <p:nvPicPr>
                      <p:cNvPr id="0" name="图片 3166"/>
                      <p:cNvPicPr/>
                      <p:nvPr/>
                    </p:nvPicPr>
                    <p:blipFill>
                      <a:blip r:embed="rId6"/>
                      <a:stretch>
                        <a:fillRect/>
                      </a:stretch>
                    </p:blipFill>
                    <p:spPr>
                      <a:xfrm>
                        <a:off x="1626870" y="5036820"/>
                        <a:ext cx="2931160" cy="736600"/>
                      </a:xfrm>
                      <a:prstGeom prst="rect">
                        <a:avLst/>
                      </a:prstGeom>
                      <a:solidFill>
                        <a:srgbClr val="CCFFFF"/>
                      </a:solidFill>
                      <a:ln w="38100">
                        <a:noFill/>
                        <a:miter/>
                      </a:ln>
                    </p:spPr>
                  </p:pic>
                </p:oleObj>
              </mc:Fallback>
            </mc:AlternateContent>
          </a:graphicData>
        </a:graphic>
      </p:graphicFrame>
      <p:sp>
        <p:nvSpPr>
          <p:cNvPr id="45065" name="Rectangle 23"/>
          <p:cNvSpPr/>
          <p:nvPr/>
        </p:nvSpPr>
        <p:spPr>
          <a:xfrm>
            <a:off x="443230" y="1403350"/>
            <a:ext cx="8018145" cy="4916805"/>
          </a:xfrm>
          <a:prstGeom prst="rect">
            <a:avLst/>
          </a:prstGeom>
          <a:noFill/>
          <a:ln w="9525">
            <a:noFill/>
          </a:ln>
        </p:spPr>
        <p:txBody>
          <a:bodyPr wrap="square">
            <a:spAutoFit/>
          </a:bodyPr>
          <a:p>
            <a:pPr marL="0" lvl="1" indent="0" eaLnBrk="1" hangingPunct="1">
              <a:lnSpc>
                <a:spcPct val="120000"/>
              </a:lnSpc>
              <a:spcBef>
                <a:spcPct val="20000"/>
              </a:spcBef>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1. 2PSK</a:t>
            </a:r>
            <a:r>
              <a:rPr lang="zh-CN" altLang="en-US" sz="2800" b="1" dirty="0">
                <a:solidFill>
                  <a:schemeClr val="tx2"/>
                </a:solidFill>
                <a:latin typeface="微软雅黑" panose="020B0503020204020204" pitchFamily="34" charset="-122"/>
                <a:ea typeface="微软雅黑" panose="020B0503020204020204" pitchFamily="34" charset="-122"/>
              </a:rPr>
              <a:t>信号的功率谱</a:t>
            </a:r>
            <a:endParaRPr lang="zh-CN" altLang="en-US" sz="2800" b="1" dirty="0">
              <a:solidFill>
                <a:schemeClr val="tx2"/>
              </a:solidFill>
              <a:latin typeface="微软雅黑" panose="020B0503020204020204" pitchFamily="34" charset="-122"/>
              <a:ea typeface="微软雅黑" panose="020B0503020204020204" pitchFamily="34" charset="-122"/>
            </a:endParaRPr>
          </a:p>
          <a:p>
            <a:pPr marL="0" lvl="1" indent="0" eaLnBrk="1" hangingPunct="1">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由</a:t>
            </a:r>
            <a:r>
              <a:rPr lang="en-US" altLang="zh-CN" sz="2000" dirty="0">
                <a:latin typeface="微软雅黑" panose="020B0503020204020204" pitchFamily="34" charset="-122"/>
                <a:ea typeface="微软雅黑" panose="020B0503020204020204" pitchFamily="34" charset="-122"/>
                <a:sym typeface="+mn-ea"/>
              </a:rPr>
              <a:t>2PSK</a:t>
            </a:r>
            <a:r>
              <a:rPr lang="zh-CN" altLang="en-US" sz="2000" dirty="0">
                <a:latin typeface="微软雅黑" panose="020B0503020204020204" pitchFamily="34" charset="-122"/>
                <a:ea typeface="微软雅黑" panose="020B0503020204020204" pitchFamily="34" charset="-122"/>
                <a:sym typeface="+mn-ea"/>
              </a:rPr>
              <a:t>信号码元的表示式： </a:t>
            </a: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20000"/>
              </a:lnSpc>
              <a:spcBef>
                <a:spcPct val="2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20000"/>
              </a:lnSpc>
              <a:spcBef>
                <a:spcPct val="2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可知，</a:t>
            </a:r>
            <a:r>
              <a:rPr lang="zh-CN" altLang="en-US" sz="2000" b="1" dirty="0">
                <a:solidFill>
                  <a:schemeClr val="tx2"/>
                </a:solidFill>
                <a:latin typeface="微软雅黑" panose="020B0503020204020204" pitchFamily="34" charset="-122"/>
                <a:ea typeface="微软雅黑" panose="020B0503020204020204" pitchFamily="34" charset="-122"/>
                <a:sym typeface="+mn-ea"/>
              </a:rPr>
              <a:t>它是一个特殊的</a:t>
            </a:r>
            <a:r>
              <a:rPr lang="en-US" altLang="zh-CN" sz="2000" b="1" dirty="0">
                <a:solidFill>
                  <a:schemeClr val="tx2"/>
                </a:solidFill>
                <a:latin typeface="微软雅黑" panose="020B0503020204020204" pitchFamily="34" charset="-122"/>
                <a:ea typeface="微软雅黑" panose="020B0503020204020204" pitchFamily="34" charset="-122"/>
                <a:sym typeface="+mn-ea"/>
              </a:rPr>
              <a:t>2ASK</a:t>
            </a:r>
            <a:r>
              <a:rPr lang="zh-CN" altLang="en-US" sz="2000" b="1" dirty="0">
                <a:solidFill>
                  <a:schemeClr val="tx2"/>
                </a:solidFill>
                <a:latin typeface="微软雅黑" panose="020B0503020204020204" pitchFamily="34" charset="-122"/>
                <a:ea typeface="微软雅黑" panose="020B0503020204020204" pitchFamily="34" charset="-122"/>
                <a:sym typeface="+mn-ea"/>
              </a:rPr>
              <a:t>信号，其振幅分别取</a:t>
            </a:r>
            <a:r>
              <a:rPr lang="en-US" altLang="zh-CN" sz="2000" b="1" i="1" dirty="0">
                <a:solidFill>
                  <a:schemeClr val="tx2"/>
                </a:solidFill>
                <a:latin typeface="微软雅黑" panose="020B0503020204020204" pitchFamily="34" charset="-122"/>
                <a:ea typeface="微软雅黑" panose="020B0503020204020204" pitchFamily="34" charset="-122"/>
                <a:sym typeface="+mn-ea"/>
              </a:rPr>
              <a:t>A</a:t>
            </a:r>
            <a:r>
              <a:rPr lang="zh-CN" altLang="en-US" sz="2000" b="1" dirty="0">
                <a:solidFill>
                  <a:schemeClr val="tx2"/>
                </a:solidFill>
                <a:latin typeface="微软雅黑" panose="020B0503020204020204" pitchFamily="34" charset="-122"/>
                <a:ea typeface="微软雅黑" panose="020B0503020204020204" pitchFamily="34" charset="-122"/>
                <a:sym typeface="+mn-ea"/>
              </a:rPr>
              <a:t>和</a:t>
            </a:r>
            <a:r>
              <a:rPr lang="en-US" altLang="zh-CN" sz="2000" b="1" dirty="0">
                <a:solidFill>
                  <a:schemeClr val="tx2"/>
                </a:solidFill>
                <a:latin typeface="微软雅黑" panose="020B0503020204020204" pitchFamily="34" charset="-122"/>
                <a:ea typeface="微软雅黑" panose="020B0503020204020204" pitchFamily="34" charset="-122"/>
                <a:sym typeface="+mn-ea"/>
              </a:rPr>
              <a:t>-</a:t>
            </a:r>
            <a:r>
              <a:rPr lang="en-US" altLang="zh-CN" sz="2000" b="1" i="1" dirty="0">
                <a:solidFill>
                  <a:schemeClr val="tx2"/>
                </a:solidFill>
                <a:latin typeface="微软雅黑" panose="020B0503020204020204" pitchFamily="34" charset="-122"/>
                <a:ea typeface="微软雅黑" panose="020B0503020204020204" pitchFamily="34" charset="-122"/>
                <a:sym typeface="+mn-ea"/>
              </a:rPr>
              <a:t>A</a:t>
            </a:r>
            <a:r>
              <a:rPr lang="en-US" altLang="zh-CN" sz="2000" b="1" dirty="0">
                <a:solidFill>
                  <a:schemeClr val="tx2"/>
                </a:solidFill>
                <a:latin typeface="微软雅黑" panose="020B0503020204020204" pitchFamily="34" charset="-122"/>
                <a:ea typeface="微软雅黑" panose="020B0503020204020204" pitchFamily="34" charset="-122"/>
                <a:sym typeface="+mn-ea"/>
              </a:rPr>
              <a:t> </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1" indent="0" eaLnBrk="1" hangingPunct="1">
              <a:lnSpc>
                <a:spcPct val="12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 信号码元随机序列仍可以用</a:t>
            </a:r>
            <a:r>
              <a:rPr lang="en-US" altLang="zh-CN" sz="2000" dirty="0">
                <a:latin typeface="微软雅黑" panose="020B0503020204020204" pitchFamily="34" charset="-122"/>
                <a:ea typeface="微软雅黑" panose="020B0503020204020204" pitchFamily="34" charset="-122"/>
                <a:sym typeface="+mn-ea"/>
              </a:rPr>
              <a:t>2ASK</a:t>
            </a:r>
            <a:r>
              <a:rPr lang="zh-CN" altLang="en-US" sz="2000" dirty="0">
                <a:latin typeface="微软雅黑" panose="020B0503020204020204" pitchFamily="34" charset="-122"/>
                <a:ea typeface="微软雅黑" panose="020B0503020204020204" pitchFamily="34" charset="-122"/>
                <a:sym typeface="+mn-ea"/>
              </a:rPr>
              <a:t>信号的表示式表示：</a:t>
            </a: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20000"/>
              </a:lnSpc>
              <a:spcBef>
                <a:spcPct val="2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20000"/>
              </a:lnSpc>
              <a:spcBef>
                <a:spcPct val="2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式中：</a:t>
            </a: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20000"/>
              </a:lnSpc>
              <a:spcBef>
                <a:spcPct val="2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mn-ea"/>
              </a:rPr>
              <a:t>       为了简化公式书写，不失一般性，令</a:t>
            </a:r>
            <a:r>
              <a:rPr lang="en-US" altLang="zh-CN" sz="2000" i="1" dirty="0">
                <a:latin typeface="微软雅黑" panose="020B0503020204020204" pitchFamily="34" charset="-122"/>
                <a:ea typeface="微软雅黑" panose="020B0503020204020204" pitchFamily="34" charset="-122"/>
                <a:sym typeface="+mn-ea"/>
              </a:rPr>
              <a:t>A</a:t>
            </a:r>
            <a:r>
              <a:rPr lang="en-US" altLang="zh-CN" sz="2000" dirty="0">
                <a:latin typeface="微软雅黑" panose="020B0503020204020204" pitchFamily="34" charset="-122"/>
                <a:ea typeface="微软雅黑" panose="020B0503020204020204" pitchFamily="34" charset="-122"/>
                <a:sym typeface="+mn-ea"/>
              </a:rPr>
              <a:t>=1 </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8" name="Text Box 3"/>
          <p:cNvSpPr txBox="1"/>
          <p:nvPr/>
        </p:nvSpPr>
        <p:spPr>
          <a:xfrm>
            <a:off x="354330" y="1403350"/>
            <a:ext cx="8223250" cy="5077460"/>
          </a:xfrm>
          <a:prstGeom prst="rect">
            <a:avLst/>
          </a:prstGeom>
          <a:noFill/>
          <a:ln w="9525">
            <a:noFill/>
          </a:ln>
        </p:spPr>
        <p:txBody>
          <a:bodyPr wrap="square">
            <a:spAutoFit/>
          </a:bodyPr>
          <a:p>
            <a:pPr>
              <a:lnSpc>
                <a:spcPct val="150000"/>
              </a:lnSpc>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7.2.1 </a:t>
            </a:r>
            <a:r>
              <a:rPr lang="zh-CN" altLang="en-US" sz="2800" b="1" dirty="0">
                <a:solidFill>
                  <a:srgbClr val="0000FF"/>
                </a:solidFill>
                <a:latin typeface="微软雅黑" panose="020B0503020204020204" pitchFamily="34" charset="-122"/>
                <a:ea typeface="微软雅黑" panose="020B0503020204020204" pitchFamily="34" charset="-122"/>
              </a:rPr>
              <a:t>二进制振幅键控</a:t>
            </a:r>
            <a:r>
              <a:rPr lang="en-US" altLang="zh-CN" sz="2800" b="1" dirty="0">
                <a:solidFill>
                  <a:srgbClr val="0000FF"/>
                </a:solidFill>
                <a:latin typeface="微软雅黑" panose="020B0503020204020204" pitchFamily="34" charset="-122"/>
                <a:ea typeface="微软雅黑" panose="020B0503020204020204" pitchFamily="34" charset="-122"/>
              </a:rPr>
              <a:t>(2ASK)</a:t>
            </a:r>
            <a:endParaRPr lang="en-US" altLang="zh-CN" sz="2800" b="1" dirty="0">
              <a:solidFill>
                <a:srgbClr val="0000FF"/>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一 </a:t>
            </a:r>
            <a:r>
              <a:rPr lang="en-US" altLang="zh-CN" sz="2800" b="1" dirty="0">
                <a:solidFill>
                  <a:schemeClr val="tx2"/>
                </a:solidFill>
                <a:latin typeface="微软雅黑" panose="020B0503020204020204" pitchFamily="34" charset="-122"/>
                <a:ea typeface="微软雅黑" panose="020B0503020204020204" pitchFamily="34" charset="-122"/>
              </a:rPr>
              <a:t>2ASK</a:t>
            </a:r>
            <a:r>
              <a:rPr lang="zh-CN" altLang="en-US" sz="2800" b="1" dirty="0">
                <a:solidFill>
                  <a:schemeClr val="tx2"/>
                </a:solidFill>
                <a:latin typeface="微软雅黑" panose="020B0503020204020204" pitchFamily="34" charset="-122"/>
                <a:ea typeface="微软雅黑" panose="020B0503020204020204" pitchFamily="34" charset="-122"/>
              </a:rPr>
              <a:t>工作原理</a:t>
            </a:r>
            <a:endParaRPr lang="zh-CN" altLang="en-US" sz="2800" b="1" dirty="0">
              <a:solidFill>
                <a:schemeClr val="tx2"/>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b="1" dirty="0">
                <a:solidFill>
                  <a:srgbClr val="0000FF"/>
                </a:solidFill>
                <a:latin typeface="微软雅黑" panose="020B0503020204020204" pitchFamily="34" charset="-122"/>
                <a:ea typeface="微软雅黑" panose="020B0503020204020204" pitchFamily="34" charset="-122"/>
              </a:rPr>
              <a:t>振幅键控</a:t>
            </a:r>
            <a:r>
              <a:rPr lang="zh-CN" altLang="en-US" sz="2000" dirty="0">
                <a:latin typeface="微软雅黑" panose="020B0503020204020204" pitchFamily="34" charset="-122"/>
                <a:ea typeface="微软雅黑" panose="020B0503020204020204" pitchFamily="34" charset="-122"/>
              </a:rPr>
              <a:t>是正弦载波的幅度随数字基带信号而变化的数字调制。当数字基带信号为二进制时，则称为</a:t>
            </a:r>
            <a:r>
              <a:rPr lang="zh-CN" altLang="en-US" sz="2000" b="1" dirty="0">
                <a:solidFill>
                  <a:srgbClr val="0000FF"/>
                </a:solidFill>
                <a:latin typeface="微软雅黑" panose="020B0503020204020204" pitchFamily="34" charset="-122"/>
                <a:ea typeface="微软雅黑" panose="020B0503020204020204" pitchFamily="34" charset="-122"/>
              </a:rPr>
              <a:t>二进制振幅键控</a:t>
            </a:r>
            <a:r>
              <a:rPr lang="zh-CN" altLang="en-US" sz="2000" dirty="0">
                <a:latin typeface="微软雅黑" panose="020B0503020204020204" pitchFamily="34" charset="-122"/>
                <a:ea typeface="微软雅黑" panose="020B0503020204020204" pitchFamily="34" charset="-122"/>
              </a:rPr>
              <a:t>。设发送的二进制符号序列由</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序列组成，发送1符号的概率为</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，发送0符号的概率为</a:t>
            </a:r>
            <a:r>
              <a:rPr lang="en-US" altLang="zh-CN" sz="2000" dirty="0">
                <a:latin typeface="微软雅黑" panose="020B0503020204020204" pitchFamily="34" charset="-122"/>
                <a:ea typeface="微软雅黑" panose="020B0503020204020204" pitchFamily="34" charset="-122"/>
              </a:rPr>
              <a:t>1-P</a:t>
            </a:r>
            <a:r>
              <a:rPr lang="zh-CN" altLang="en-US" sz="2000" dirty="0">
                <a:latin typeface="微软雅黑" panose="020B0503020204020204" pitchFamily="34" charset="-122"/>
                <a:ea typeface="微软雅黑" panose="020B0503020204020204" pitchFamily="34" charset="-122"/>
              </a:rPr>
              <a:t>，且相互独立。该二进制符号序列可表示为：</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0"/>
              </a:spcBef>
              <a:spcAft>
                <a:spcPts val="0"/>
              </a:spcAft>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       </a:t>
            </a: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发送概率为</a:t>
            </a:r>
            <a:r>
              <a:rPr lang="en-US" altLang="zh-CN" sz="2000" dirty="0">
                <a:latin typeface="微软雅黑" panose="020B0503020204020204" pitchFamily="34" charset="-122"/>
                <a:ea typeface="微软雅黑" panose="020B0503020204020204" pitchFamily="34" charset="-122"/>
              </a:rPr>
              <a:t>P</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发送概率为</a:t>
            </a:r>
            <a:r>
              <a:rPr lang="en-US" altLang="zh-CN" sz="2000" dirty="0">
                <a:latin typeface="微软雅黑" panose="020B0503020204020204" pitchFamily="34" charset="-122"/>
                <a:ea typeface="微软雅黑" panose="020B0503020204020204" pitchFamily="34" charset="-122"/>
              </a:rPr>
              <a:t>1-P </a:t>
            </a:r>
            <a:endParaRPr lang="en-US" altLang="zh-CN" sz="2000" dirty="0">
              <a:latin typeface="微软雅黑" panose="020B0503020204020204" pitchFamily="34" charset="-122"/>
              <a:ea typeface="微软雅黑" panose="020B0503020204020204" pitchFamily="34" charset="-122"/>
            </a:endParaRPr>
          </a:p>
        </p:txBody>
      </p:sp>
      <p:sp>
        <p:nvSpPr>
          <p:cNvPr id="10243" name="Rectangle 2"/>
          <p:cNvSpPr>
            <a:spLocks noGrp="1"/>
          </p:cNvSpPr>
          <p:nvPr>
            <p:ph type="title"/>
          </p:nvPr>
        </p:nvSpPr>
        <p:spPr>
          <a:xfrm>
            <a:off x="1404938" y="539750"/>
            <a:ext cx="5113338" cy="647700"/>
          </a:xfrm>
        </p:spPr>
        <p:txBody>
          <a:bodyPr vert="horz" wrap="square" lIns="91440" tIns="45720" rIns="91440" bIns="45720" numCol="1" anchor="b" anchorCtr="0" compatLnSpc="1"/>
          <a:lstStyle/>
          <a:p>
            <a:pPr marL="0" marR="0" lvl="0" indent="0" algn="l" defTabSz="899795" rtl="0" eaLnBrk="1" fontAlgn="base" latinLnBrk="0" hangingPunct="1">
              <a:lnSpc>
                <a:spcPct val="100000"/>
              </a:lnSpc>
              <a:spcBef>
                <a:spcPct val="0"/>
              </a:spcBef>
              <a:spcAft>
                <a:spcPct val="0"/>
              </a:spcAft>
              <a:buClrTx/>
              <a:buSzTx/>
              <a:buFontTx/>
              <a:buNone/>
              <a:defRPr/>
            </a:pPr>
            <a:r>
              <a:rPr kumimoji="0" lang="en-US" altLang="x-none"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7.2 </a:t>
            </a:r>
            <a:r>
              <a:rPr kumimoji="0" lang="zh-CN" altLang="en-US" sz="315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rPr>
              <a:t>二进制数字调制原理</a:t>
            </a:r>
            <a:endParaRPr kumimoji="0" lang="zh-CN" altLang="en-US" sz="3100" b="1" i="0" u="none" strike="noStrike" kern="1200" cap="none" spc="0" normalizeH="0" baseline="0" noProof="1">
              <a:ln>
                <a:noFill/>
              </a:ln>
              <a:solidFill>
                <a:schemeClr val="hlink"/>
              </a:solidFill>
              <a:effectLst/>
              <a:uLnTx/>
              <a:uFillTx/>
              <a:latin typeface="微软雅黑" panose="020B0503020204020204" pitchFamily="34" charset="-122"/>
              <a:ea typeface="微软雅黑" panose="020B0503020204020204" pitchFamily="34" charset="-122"/>
              <a:cs typeface="+mj-cs"/>
            </a:endParaRPr>
          </a:p>
        </p:txBody>
      </p:sp>
      <p:graphicFrame>
        <p:nvGraphicFramePr>
          <p:cNvPr id="1026" name="内容占位符 10243"/>
          <p:cNvGraphicFramePr>
            <a:graphicFrameLocks noGrp="1"/>
          </p:cNvGraphicFramePr>
          <p:nvPr>
            <p:ph sz="half" idx="1"/>
          </p:nvPr>
        </p:nvGraphicFramePr>
        <p:xfrm>
          <a:off x="2049463" y="4645025"/>
          <a:ext cx="3436937" cy="792163"/>
        </p:xfrm>
        <a:graphic>
          <a:graphicData uri="http://schemas.openxmlformats.org/presentationml/2006/ole">
            <mc:AlternateContent xmlns:mc="http://schemas.openxmlformats.org/markup-compatibility/2006">
              <mc:Choice xmlns:v="urn:schemas-microsoft-com:vml" Requires="v">
                <p:oleObj spid="_x0000_s3079" name="" r:id="rId1" imgW="1249680" imgH="421005" progId="Equation.3">
                  <p:embed/>
                </p:oleObj>
              </mc:Choice>
              <mc:Fallback>
                <p:oleObj name="" r:id="rId1" imgW="1249680" imgH="421005" progId="Equation.3">
                  <p:embed/>
                  <p:pic>
                    <p:nvPicPr>
                      <p:cNvPr id="0" name="图片 3078"/>
                      <p:cNvPicPr/>
                      <p:nvPr/>
                    </p:nvPicPr>
                    <p:blipFill>
                      <a:blip r:embed="rId2"/>
                      <a:stretch>
                        <a:fillRect/>
                      </a:stretch>
                    </p:blipFill>
                    <p:spPr>
                      <a:xfrm>
                        <a:off x="2049463" y="4645025"/>
                        <a:ext cx="3436937" cy="792163"/>
                      </a:xfrm>
                      <a:prstGeom prst="rect">
                        <a:avLst/>
                      </a:prstGeom>
                      <a:solidFill>
                        <a:srgbClr val="CCFFCC"/>
                      </a:solidFill>
                      <a:ln w="38100">
                        <a:miter/>
                      </a:ln>
                    </p:spPr>
                  </p:pic>
                </p:oleObj>
              </mc:Fallback>
            </mc:AlternateContent>
          </a:graphicData>
        </a:graphic>
      </p:graphicFrame>
      <p:graphicFrame>
        <p:nvGraphicFramePr>
          <p:cNvPr id="1027" name="内容占位符 10244"/>
          <p:cNvGraphicFramePr>
            <a:graphicFrameLocks noGrp="1"/>
          </p:cNvGraphicFramePr>
          <p:nvPr>
            <p:ph sz="quarter" idx="1"/>
          </p:nvPr>
        </p:nvGraphicFramePr>
        <p:xfrm>
          <a:off x="2139950" y="5608638"/>
          <a:ext cx="1150938" cy="792162"/>
        </p:xfrm>
        <a:graphic>
          <a:graphicData uri="http://schemas.openxmlformats.org/presentationml/2006/ole">
            <mc:AlternateContent xmlns:mc="http://schemas.openxmlformats.org/markup-compatibility/2006">
              <mc:Choice xmlns:v="urn:schemas-microsoft-com:vml" Requires="v">
                <p:oleObj spid="_x0000_s3077" name="" r:id="rId3" imgW="497205" imgH="459105" progId="Equation.DSMT4">
                  <p:embed/>
                </p:oleObj>
              </mc:Choice>
              <mc:Fallback>
                <p:oleObj name="" r:id="rId3" imgW="497205" imgH="459105" progId="Equation.DSMT4">
                  <p:embed/>
                  <p:pic>
                    <p:nvPicPr>
                      <p:cNvPr id="0" name="图片 3076"/>
                      <p:cNvPicPr/>
                      <p:nvPr/>
                    </p:nvPicPr>
                    <p:blipFill>
                      <a:blip r:embed="rId4"/>
                      <a:stretch>
                        <a:fillRect/>
                      </a:stretch>
                    </p:blipFill>
                    <p:spPr>
                      <a:xfrm>
                        <a:off x="2139950" y="5608638"/>
                        <a:ext cx="1150938" cy="792162"/>
                      </a:xfrm>
                      <a:prstGeom prst="rect">
                        <a:avLst/>
                      </a:prstGeom>
                      <a:solidFill>
                        <a:srgbClr val="CCFFCC"/>
                      </a:solidFill>
                      <a:ln w="38100">
                        <a:miter/>
                      </a:ln>
                    </p:spPr>
                  </p:pic>
                </p:oleObj>
              </mc:Fallback>
            </mc:AlternateContent>
          </a:graphicData>
        </a:graphic>
      </p:graphicFrame>
    </p:spTree>
  </p:cSld>
  <p:clrMapOvr>
    <a:masterClrMapping/>
  </p:clrMapOvr>
  <p:transition advClick="0">
    <p:blinds dir="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7" name="Rectangle 5"/>
          <p:cNvSpPr>
            <a:spLocks noGrp="1"/>
          </p:cNvSpPr>
          <p:nvPr>
            <p:ph type="body"/>
          </p:nvPr>
        </p:nvSpPr>
        <p:spPr>
          <a:xfrm>
            <a:off x="395605" y="1390650"/>
            <a:ext cx="8141335" cy="5256530"/>
          </a:xfrm>
        </p:spPr>
        <p:txBody>
          <a:bodyPr vert="horz" wrap="square" lIns="91440" tIns="45720" rIns="91440" bIns="45720" anchor="t"/>
          <a:p>
            <a:pPr marL="0" lvl="1" indent="0" eaLnBrk="1" hangingPunct="1">
              <a:lnSpc>
                <a:spcPct val="150000"/>
              </a:lnSpc>
              <a:spcAft>
                <a:spcPts val="0"/>
              </a:spcAft>
              <a:buNone/>
            </a:pPr>
            <a:r>
              <a:rPr lang="zh-CN" altLang="en-US" sz="2000" dirty="0">
                <a:latin typeface="微软雅黑" panose="020B0503020204020204" pitchFamily="34" charset="-122"/>
                <a:ea typeface="微软雅黑" panose="020B0503020204020204" pitchFamily="34" charset="-122"/>
              </a:rPr>
              <a:t>直接由</a:t>
            </a: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信号功率谱密度计算公式可得：</a:t>
            </a: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spcAft>
                <a:spcPts val="0"/>
              </a:spcAft>
              <a:buNone/>
            </a:pP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spcAft>
                <a:spcPts val="0"/>
              </a:spcAft>
              <a:buNone/>
            </a:pPr>
            <a:r>
              <a:rPr lang="zh-CN" altLang="en-US" sz="2000" dirty="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信号，</a:t>
            </a:r>
            <a:r>
              <a:rPr lang="en-US" altLang="zh-CN" sz="2000" dirty="0">
                <a:latin typeface="微软雅黑" panose="020B0503020204020204" pitchFamily="34" charset="-122"/>
                <a:ea typeface="微软雅黑" panose="020B0503020204020204" pitchFamily="34" charset="-122"/>
              </a:rPr>
              <a:t>g(t)=-g(t)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(f)=-G</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是双极性信号的功率谱</a:t>
            </a: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spcAft>
                <a:spcPts val="0"/>
              </a:spcAft>
              <a:buNone/>
            </a:pP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spcAft>
                <a:spcPts val="0"/>
              </a:spcAft>
              <a:buNone/>
            </a:pPr>
            <a:r>
              <a:rPr lang="zh-CN" altLang="en-US" sz="2000" dirty="0">
                <a:latin typeface="微软雅黑" panose="020B0503020204020204" pitchFamily="34" charset="-122"/>
                <a:ea typeface="微软雅黑" panose="020B0503020204020204" pitchFamily="34" charset="-122"/>
              </a:rPr>
              <a:t>因此有：</a:t>
            </a: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spcAft>
                <a:spcPts val="0"/>
              </a:spcAft>
              <a:buNone/>
            </a:pP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spcAft>
                <a:spcPts val="0"/>
              </a:spcAft>
              <a:buNone/>
            </a:pP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"出现概率相等时，</a:t>
            </a:r>
            <a:r>
              <a:rPr lang="en-US" altLang="zh-CN" sz="2000" b="1" dirty="0">
                <a:solidFill>
                  <a:schemeClr val="tx2"/>
                </a:solidFill>
                <a:latin typeface="微软雅黑" panose="020B0503020204020204" pitchFamily="34" charset="-122"/>
                <a:ea typeface="微软雅黑" panose="020B0503020204020204" pitchFamily="34" charset="-122"/>
              </a:rPr>
              <a:t>P=1/2</a:t>
            </a:r>
            <a:r>
              <a:rPr lang="zh-CN" altLang="en-US" sz="2000" dirty="0">
                <a:latin typeface="微软雅黑" panose="020B0503020204020204" pitchFamily="34" charset="-122"/>
                <a:ea typeface="微软雅黑" panose="020B0503020204020204" pitchFamily="34" charset="-122"/>
              </a:rPr>
              <a:t>，矩形脉冲的频谱为：</a:t>
            </a:r>
            <a:endParaRPr lang="en-US" altLang="x-none" sz="2000" dirty="0">
              <a:latin typeface="微软雅黑" panose="020B0503020204020204" pitchFamily="34" charset="-122"/>
              <a:ea typeface="微软雅黑" panose="020B0503020204020204" pitchFamily="34" charset="-122"/>
            </a:endParaRPr>
          </a:p>
          <a:p>
            <a:pPr marL="0" lvl="1" indent="0" eaLnBrk="1" hangingPunct="1">
              <a:lnSpc>
                <a:spcPct val="150000"/>
              </a:lnSpc>
              <a:spcAft>
                <a:spcPts val="0"/>
              </a:spcAft>
              <a:buNone/>
            </a:pPr>
            <a:endParaRPr lang="en-US" altLang="x-none" sz="2000" dirty="0">
              <a:latin typeface="微软雅黑" panose="020B0503020204020204" pitchFamily="34" charset="-122"/>
              <a:ea typeface="微软雅黑" panose="020B0503020204020204" pitchFamily="34" charset="-122"/>
            </a:endParaRPr>
          </a:p>
          <a:p>
            <a:pPr marL="0" lvl="1" indent="0" eaLnBrk="1" hangingPunct="1">
              <a:lnSpc>
                <a:spcPct val="150000"/>
              </a:lnSpc>
              <a:spcAft>
                <a:spcPts val="0"/>
              </a:spcAft>
              <a:buNone/>
            </a:pPr>
            <a:endParaRPr lang="en-US" altLang="x-none" sz="2000" dirty="0">
              <a:latin typeface="微软雅黑" panose="020B0503020204020204" pitchFamily="34" charset="-122"/>
              <a:ea typeface="微软雅黑" panose="020B0503020204020204" pitchFamily="34" charset="-122"/>
            </a:endParaRPr>
          </a:p>
          <a:p>
            <a:pPr marL="0" lvl="1" indent="0" eaLnBrk="1" hangingPunct="1">
              <a:lnSpc>
                <a:spcPct val="150000"/>
              </a:lnSpc>
              <a:spcAft>
                <a:spcPts val="0"/>
              </a:spcAft>
              <a:buNone/>
            </a:pPr>
            <a:r>
              <a:rPr lang="zh-CN" altLang="en-US" sz="2000" dirty="0">
                <a:latin typeface="微软雅黑" panose="020B0503020204020204" pitchFamily="34" charset="-122"/>
                <a:ea typeface="微软雅黑" panose="020B0503020204020204" pitchFamily="34" charset="-122"/>
              </a:rPr>
              <a:t>得到：</a:t>
            </a: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spcAft>
                <a:spcPts val="0"/>
              </a:spcAft>
              <a:buNone/>
            </a:pP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buNone/>
            </a:pPr>
            <a:endParaRPr lang="en-US" altLang="x-none" sz="2000" dirty="0">
              <a:ea typeface="楷体_GB2312" pitchFamily="49" charset="-122"/>
            </a:endParaRPr>
          </a:p>
        </p:txBody>
      </p:sp>
      <p:sp>
        <p:nvSpPr>
          <p:cNvPr id="46088" name="Rectangle 6"/>
          <p:cNvSpPr/>
          <p:nvPr/>
        </p:nvSpPr>
        <p:spPr>
          <a:xfrm>
            <a:off x="4344988" y="3030538"/>
            <a:ext cx="309562" cy="388937"/>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46082" name="对象 70659"/>
          <p:cNvGraphicFramePr/>
          <p:nvPr/>
        </p:nvGraphicFramePr>
        <p:xfrm>
          <a:off x="2441575" y="1903413"/>
          <a:ext cx="3678238" cy="555625"/>
        </p:xfrm>
        <a:graphic>
          <a:graphicData uri="http://schemas.openxmlformats.org/presentationml/2006/ole">
            <mc:AlternateContent xmlns:mc="http://schemas.openxmlformats.org/markup-compatibility/2006">
              <mc:Choice xmlns:v="urn:schemas-microsoft-com:vml" Requires="v">
                <p:oleObj spid="_x0000_s3164" name="" r:id="rId1" imgW="2348230" imgH="393700" progId="Equation.DSMT4">
                  <p:embed/>
                </p:oleObj>
              </mc:Choice>
              <mc:Fallback>
                <p:oleObj name="" r:id="rId1" imgW="2348230" imgH="393700" progId="Equation.DSMT4">
                  <p:embed/>
                  <p:pic>
                    <p:nvPicPr>
                      <p:cNvPr id="0" name="图片 3163"/>
                      <p:cNvPicPr/>
                      <p:nvPr/>
                    </p:nvPicPr>
                    <p:blipFill>
                      <a:blip r:embed="rId2"/>
                      <a:stretch>
                        <a:fillRect/>
                      </a:stretch>
                    </p:blipFill>
                    <p:spPr>
                      <a:xfrm>
                        <a:off x="2441575" y="1903413"/>
                        <a:ext cx="3678238" cy="555625"/>
                      </a:xfrm>
                      <a:prstGeom prst="rect">
                        <a:avLst/>
                      </a:prstGeom>
                      <a:solidFill>
                        <a:srgbClr val="CCFFFF"/>
                      </a:solidFill>
                      <a:ln w="38100">
                        <a:noFill/>
                        <a:miter/>
                      </a:ln>
                    </p:spPr>
                  </p:pic>
                </p:oleObj>
              </mc:Fallback>
            </mc:AlternateContent>
          </a:graphicData>
        </a:graphic>
      </p:graphicFrame>
      <p:graphicFrame>
        <p:nvGraphicFramePr>
          <p:cNvPr id="46083" name="对象 70661"/>
          <p:cNvGraphicFramePr/>
          <p:nvPr/>
        </p:nvGraphicFramePr>
        <p:xfrm>
          <a:off x="396240" y="3815080"/>
          <a:ext cx="8140700" cy="460375"/>
        </p:xfrm>
        <a:graphic>
          <a:graphicData uri="http://schemas.openxmlformats.org/presentationml/2006/ole">
            <mc:AlternateContent xmlns:mc="http://schemas.openxmlformats.org/markup-compatibility/2006">
              <mc:Choice xmlns:v="urn:schemas-microsoft-com:vml" Requires="v">
                <p:oleObj spid="_x0000_s3161" name="" r:id="rId3" imgW="5915660" imgH="393700" progId="Equation.DSMT4">
                  <p:embed/>
                </p:oleObj>
              </mc:Choice>
              <mc:Fallback>
                <p:oleObj name="" r:id="rId3" imgW="5915660" imgH="393700" progId="Equation.DSMT4">
                  <p:embed/>
                  <p:pic>
                    <p:nvPicPr>
                      <p:cNvPr id="0" name="图片 3160"/>
                      <p:cNvPicPr/>
                      <p:nvPr/>
                    </p:nvPicPr>
                    <p:blipFill>
                      <a:blip r:embed="rId4"/>
                      <a:stretch>
                        <a:fillRect/>
                      </a:stretch>
                    </p:blipFill>
                    <p:spPr>
                      <a:xfrm>
                        <a:off x="396240" y="3815080"/>
                        <a:ext cx="8140700" cy="460375"/>
                      </a:xfrm>
                      <a:prstGeom prst="rect">
                        <a:avLst/>
                      </a:prstGeom>
                      <a:solidFill>
                        <a:srgbClr val="CCFFCC"/>
                      </a:solidFill>
                      <a:ln w="38100">
                        <a:noFill/>
                        <a:miter/>
                      </a:ln>
                    </p:spPr>
                  </p:pic>
                </p:oleObj>
              </mc:Fallback>
            </mc:AlternateContent>
          </a:graphicData>
        </a:graphic>
      </p:graphicFrame>
      <p:graphicFrame>
        <p:nvGraphicFramePr>
          <p:cNvPr id="46084" name="对象 70663"/>
          <p:cNvGraphicFramePr/>
          <p:nvPr/>
        </p:nvGraphicFramePr>
        <p:xfrm>
          <a:off x="1635125" y="2909570"/>
          <a:ext cx="5662295" cy="428625"/>
        </p:xfrm>
        <a:graphic>
          <a:graphicData uri="http://schemas.openxmlformats.org/presentationml/2006/ole">
            <mc:AlternateContent xmlns:mc="http://schemas.openxmlformats.org/markup-compatibility/2006">
              <mc:Choice xmlns:v="urn:schemas-microsoft-com:vml" Requires="v">
                <p:oleObj spid="_x0000_s3165" name="" r:id="rId5" imgW="3327400" imgH="279400" progId="Equation.DSMT4">
                  <p:embed/>
                </p:oleObj>
              </mc:Choice>
              <mc:Fallback>
                <p:oleObj name="" r:id="rId5" imgW="3327400" imgH="279400" progId="Equation.DSMT4">
                  <p:embed/>
                  <p:pic>
                    <p:nvPicPr>
                      <p:cNvPr id="0" name="图片 3164"/>
                      <p:cNvPicPr/>
                      <p:nvPr/>
                    </p:nvPicPr>
                    <p:blipFill>
                      <a:blip r:embed="rId6"/>
                      <a:stretch>
                        <a:fillRect/>
                      </a:stretch>
                    </p:blipFill>
                    <p:spPr>
                      <a:xfrm>
                        <a:off x="1635125" y="2909570"/>
                        <a:ext cx="5662295" cy="428625"/>
                      </a:xfrm>
                      <a:prstGeom prst="rect">
                        <a:avLst/>
                      </a:prstGeom>
                      <a:solidFill>
                        <a:srgbClr val="CCFFCC"/>
                      </a:solidFill>
                      <a:ln w="38100">
                        <a:noFill/>
                        <a:miter/>
                      </a:ln>
                    </p:spPr>
                  </p:pic>
                </p:oleObj>
              </mc:Fallback>
            </mc:AlternateContent>
          </a:graphicData>
        </a:graphic>
      </p:graphicFrame>
      <p:graphicFrame>
        <p:nvGraphicFramePr>
          <p:cNvPr id="46085" name="对象 70666"/>
          <p:cNvGraphicFramePr/>
          <p:nvPr/>
        </p:nvGraphicFramePr>
        <p:xfrm>
          <a:off x="1498600" y="5631180"/>
          <a:ext cx="5589905" cy="765175"/>
        </p:xfrm>
        <a:graphic>
          <a:graphicData uri="http://schemas.openxmlformats.org/presentationml/2006/ole">
            <mc:AlternateContent xmlns:mc="http://schemas.openxmlformats.org/markup-compatibility/2006">
              <mc:Choice xmlns:v="urn:schemas-microsoft-com:vml" Requires="v">
                <p:oleObj spid="_x0000_s3169" name="" r:id="rId7" imgW="3376930" imgH="482600" progId="Equation.DSMT4">
                  <p:embed/>
                </p:oleObj>
              </mc:Choice>
              <mc:Fallback>
                <p:oleObj name="" r:id="rId7" imgW="3376930" imgH="482600" progId="Equation.DSMT4">
                  <p:embed/>
                  <p:pic>
                    <p:nvPicPr>
                      <p:cNvPr id="0" name="图片 3168"/>
                      <p:cNvPicPr/>
                      <p:nvPr/>
                    </p:nvPicPr>
                    <p:blipFill>
                      <a:blip r:embed="rId8"/>
                      <a:stretch>
                        <a:fillRect/>
                      </a:stretch>
                    </p:blipFill>
                    <p:spPr>
                      <a:xfrm>
                        <a:off x="1498600" y="5631180"/>
                        <a:ext cx="5589905" cy="765175"/>
                      </a:xfrm>
                      <a:prstGeom prst="rect">
                        <a:avLst/>
                      </a:prstGeom>
                      <a:solidFill>
                        <a:srgbClr val="CCFFCC"/>
                      </a:solidFill>
                      <a:ln w="38100">
                        <a:noFill/>
                        <a:miter/>
                      </a:ln>
                    </p:spPr>
                  </p:pic>
                </p:oleObj>
              </mc:Fallback>
            </mc:AlternateContent>
          </a:graphicData>
        </a:graphic>
      </p:graphicFrame>
      <p:graphicFrame>
        <p:nvGraphicFramePr>
          <p:cNvPr id="46086" name="对象 70667"/>
          <p:cNvGraphicFramePr/>
          <p:nvPr/>
        </p:nvGraphicFramePr>
        <p:xfrm>
          <a:off x="1024890" y="4843780"/>
          <a:ext cx="6064250" cy="592455"/>
        </p:xfrm>
        <a:graphic>
          <a:graphicData uri="http://schemas.openxmlformats.org/presentationml/2006/ole">
            <mc:AlternateContent xmlns:mc="http://schemas.openxmlformats.org/markup-compatibility/2006">
              <mc:Choice xmlns:v="urn:schemas-microsoft-com:vml" Requires="v">
                <p:oleObj spid="_x0000_s3170" name="" r:id="rId9" imgW="3606800" imgH="431800" progId="Equation.DSMT4">
                  <p:embed/>
                </p:oleObj>
              </mc:Choice>
              <mc:Fallback>
                <p:oleObj name="" r:id="rId9" imgW="3606800" imgH="431800" progId="Equation.DSMT4">
                  <p:embed/>
                  <p:pic>
                    <p:nvPicPr>
                      <p:cNvPr id="0" name="图片 3169"/>
                      <p:cNvPicPr/>
                      <p:nvPr/>
                    </p:nvPicPr>
                    <p:blipFill>
                      <a:blip r:embed="rId10"/>
                      <a:stretch>
                        <a:fillRect/>
                      </a:stretch>
                    </p:blipFill>
                    <p:spPr>
                      <a:xfrm>
                        <a:off x="1024890" y="4843780"/>
                        <a:ext cx="6064250" cy="592455"/>
                      </a:xfrm>
                      <a:prstGeom prst="rect">
                        <a:avLst/>
                      </a:prstGeom>
                      <a:solidFill>
                        <a:srgbClr val="CCFFCC"/>
                      </a:solidFill>
                      <a:ln w="38100">
                        <a:noFill/>
                        <a:miter/>
                      </a:ln>
                    </p:spPr>
                  </p:pic>
                </p:oleObj>
              </mc:Fallback>
            </mc:AlternateContent>
          </a:graphicData>
        </a:graphic>
      </p:graphicFrame>
      <p:cxnSp>
        <p:nvCxnSpPr>
          <p:cNvPr id="46089" name="直接箭头连接符 15"/>
          <p:cNvCxnSpPr/>
          <p:nvPr/>
        </p:nvCxnSpPr>
        <p:spPr>
          <a:xfrm flipV="1">
            <a:off x="4413250" y="4102100"/>
            <a:ext cx="1428750" cy="285750"/>
          </a:xfrm>
          <a:prstGeom prst="straightConnector1">
            <a:avLst/>
          </a:prstGeom>
          <a:ln w="12700" cap="flat" cmpd="sng">
            <a:solidFill>
              <a:schemeClr val="tx2"/>
            </a:solidFill>
            <a:prstDash val="solid"/>
            <a:headEnd type="none" w="med" len="med"/>
            <a:tailEnd type="arrow" w="med" len="med"/>
          </a:ln>
        </p:spPr>
      </p:cxnSp>
      <p:cxnSp>
        <p:nvCxnSpPr>
          <p:cNvPr id="46090" name="直接箭头连接符 16"/>
          <p:cNvCxnSpPr/>
          <p:nvPr/>
        </p:nvCxnSpPr>
        <p:spPr>
          <a:xfrm rot="10800000">
            <a:off x="1887538" y="4151313"/>
            <a:ext cx="2365375" cy="236537"/>
          </a:xfrm>
          <a:prstGeom prst="straightConnector1">
            <a:avLst/>
          </a:prstGeom>
          <a:ln w="12700" cap="flat" cmpd="sng">
            <a:solidFill>
              <a:schemeClr val="tx2"/>
            </a:solidFill>
            <a:prstDash val="solid"/>
            <a:headEnd type="none" w="med" len="med"/>
            <a:tailEnd type="arrow" w="med" len="med"/>
          </a:ln>
        </p:spPr>
      </p:cxnSp>
    </p:spTree>
  </p:cSld>
  <p:clrMapOvr>
    <a:masterClrMapping/>
  </p:clrMapOvr>
  <p:transition advClick="0">
    <p:blinds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7" name="Rectangle 2"/>
          <p:cNvSpPr>
            <a:spLocks noGrp="1"/>
          </p:cNvSpPr>
          <p:nvPr>
            <p:ph type="title"/>
          </p:nvPr>
        </p:nvSpPr>
        <p:spPr>
          <a:xfrm>
            <a:off x="1404938" y="611188"/>
            <a:ext cx="6551612"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2. 2PSK</a:t>
            </a:r>
            <a:r>
              <a:rPr lang="zh-CN" altLang="en-US" sz="2800" dirty="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2ASK</a:t>
            </a:r>
            <a:r>
              <a:rPr lang="zh-CN" altLang="en-US" sz="2800" dirty="0">
                <a:latin typeface="微软雅黑" panose="020B0503020204020204" pitchFamily="34" charset="-122"/>
                <a:ea typeface="微软雅黑" panose="020B0503020204020204" pitchFamily="34" charset="-122"/>
              </a:rPr>
              <a:t>信号功率谱密度比较</a:t>
            </a:r>
            <a:endParaRPr lang="zh-CN" altLang="en-US" sz="2800" dirty="0">
              <a:latin typeface="微软雅黑" panose="020B0503020204020204" pitchFamily="34" charset="-122"/>
              <a:ea typeface="微软雅黑" panose="020B0503020204020204" pitchFamily="34" charset="-122"/>
            </a:endParaRPr>
          </a:p>
        </p:txBody>
      </p:sp>
      <p:sp>
        <p:nvSpPr>
          <p:cNvPr id="47108" name="Rectangle 3"/>
          <p:cNvSpPr>
            <a:spLocks noGrp="1"/>
          </p:cNvSpPr>
          <p:nvPr>
            <p:ph type="body" idx="1"/>
          </p:nvPr>
        </p:nvSpPr>
        <p:spPr>
          <a:xfrm>
            <a:off x="334645" y="1403350"/>
            <a:ext cx="8351520" cy="2072640"/>
          </a:xfrm>
        </p:spPr>
        <p:txBody>
          <a:bodyPr vert="horz" wrap="square" lIns="91440" tIns="45720" rIns="91440" bIns="45720" numCol="1" anchor="t" anchorCtr="0" compatLnSpc="1"/>
          <a:lstStyle/>
          <a:p>
            <a:pPr marL="0" marR="0" lvl="1" indent="0" algn="l" defTabSz="899795" rtl="0" eaLnBrk="1" fontAlgn="base" latinLnBrk="0" hangingPunct="1">
              <a:lnSpc>
                <a:spcPct val="100000"/>
              </a:lnSpc>
              <a:spcBef>
                <a:spcPts val="100"/>
              </a:spcBef>
              <a:spcAft>
                <a:spcPct val="0"/>
              </a:spcAft>
              <a:buClrTx/>
              <a:buSzTx/>
              <a:buFontTx/>
              <a:buNone/>
              <a:defRPr/>
            </a:pPr>
            <a:r>
              <a:rPr kumimoji="0" lang="en-US" altLang="zh-CN"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2ASK</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信号的功率谱密度：</a:t>
            </a:r>
            <a:endPar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9705" marR="0" lvl="1" indent="0" algn="l" defTabSz="899795" rtl="0" eaLnBrk="1" fontAlgn="base" latinLnBrk="0" hangingPunct="1">
              <a:lnSpc>
                <a:spcPct val="100000"/>
              </a:lnSpc>
              <a:spcBef>
                <a:spcPts val="100"/>
              </a:spcBef>
              <a:spcAft>
                <a:spcPct val="0"/>
              </a:spcAft>
              <a:buClrTx/>
              <a:buSzTx/>
              <a:buFontTx/>
              <a:buNone/>
              <a:defRPr/>
            </a:pPr>
            <a:endPar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9705" marR="0" lvl="1" indent="0" algn="l" defTabSz="899795" rtl="0" eaLnBrk="1" fontAlgn="base" latinLnBrk="0" hangingPunct="1">
              <a:lnSpc>
                <a:spcPct val="100000"/>
              </a:lnSpc>
              <a:spcBef>
                <a:spcPts val="100"/>
              </a:spcBef>
              <a:spcAft>
                <a:spcPct val="0"/>
              </a:spcAft>
              <a:buClrTx/>
              <a:buSzTx/>
              <a:buFontTx/>
              <a:buNone/>
              <a:defRPr/>
            </a:pPr>
            <a:endPar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179705" marR="0" lvl="1" indent="0" algn="l" defTabSz="899795" rtl="0" eaLnBrk="1" fontAlgn="base" latinLnBrk="0" hangingPunct="1">
              <a:lnSpc>
                <a:spcPct val="100000"/>
              </a:lnSpc>
              <a:spcBef>
                <a:spcPts val="100"/>
              </a:spcBef>
              <a:spcAft>
                <a:spcPct val="0"/>
              </a:spcAft>
              <a:buClrTx/>
              <a:buSzTx/>
              <a:buFontTx/>
              <a:buNone/>
              <a:defRPr/>
            </a:pPr>
            <a:endPar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1" indent="0" algn="l" defTabSz="899795" rtl="0" eaLnBrk="1" fontAlgn="base" latinLnBrk="0" hangingPunct="1">
              <a:lnSpc>
                <a:spcPct val="100000"/>
              </a:lnSpc>
              <a:spcBef>
                <a:spcPts val="100"/>
              </a:spcBef>
              <a:spcAft>
                <a:spcPct val="0"/>
              </a:spcAft>
              <a:buClrTx/>
              <a:buSzTx/>
              <a:buFontTx/>
              <a:buNone/>
              <a:defRPr/>
            </a:pP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两者带宽相同。</a:t>
            </a:r>
            <a:r>
              <a:rPr kumimoji="0" lang="en-US" altLang="zh-CN"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2PSK</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信号</a:t>
            </a:r>
            <a:r>
              <a:rPr kumimoji="0" lang="zh-CN" altLang="en-US" sz="2000" b="1" i="0" u="none" strike="noStrike" kern="1200" cap="none" spc="0" normalizeH="0" baseline="0" noProof="1" smtClean="0">
                <a:ln>
                  <a:noFill/>
                </a:ln>
                <a:solidFill>
                  <a:srgbClr val="0000FF"/>
                </a:solidFill>
                <a:effectLst/>
                <a:uLnTx/>
                <a:uFillTx/>
                <a:latin typeface="微软雅黑" panose="020B0503020204020204" pitchFamily="34" charset="-122"/>
                <a:ea typeface="微软雅黑" panose="020B0503020204020204" pitchFamily="34" charset="-122"/>
                <a:cs typeface="+mn-cs"/>
              </a:rPr>
              <a:t>没有离散分量</a:t>
            </a:r>
            <a:r>
              <a:rPr kumimoji="0" lang="zh-CN" altLang="en-US" sz="2000" b="1" i="0" u="none" strike="noStrike" kern="1200" cap="none" spc="0" normalizeH="0" baseline="0" noProof="1" smtClean="0">
                <a:ln>
                  <a:noFill/>
                </a:ln>
                <a:solidFill>
                  <a:srgbClr val="0000FF"/>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a:t>
            </a:r>
            <a:r>
              <a:rPr kumimoji="0" lang="en-US" altLang="zh-CN" sz="2000" b="1" i="0" u="none" strike="noStrike" kern="1200" cap="none" spc="0" normalizeH="0" baseline="0" noProof="1" smtClean="0">
                <a:ln>
                  <a:noFill/>
                </a:ln>
                <a:solidFill>
                  <a:srgbClr val="0000FF"/>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(f+f</a:t>
            </a:r>
            <a:r>
              <a:rPr kumimoji="0" lang="en-US" altLang="zh-CN" sz="2000" b="1" i="0" u="none" strike="noStrike" kern="1200" cap="none" spc="0" normalizeH="0" baseline="-25000" noProof="1" smtClean="0">
                <a:ln>
                  <a:noFill/>
                </a:ln>
                <a:solidFill>
                  <a:srgbClr val="0000FF"/>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0</a:t>
            </a:r>
            <a:r>
              <a:rPr kumimoji="0" lang="en-US" altLang="zh-CN" sz="2000" b="1" i="0" u="none" strike="noStrike" kern="1200" cap="none" spc="0" normalizeH="0" baseline="0" noProof="1" smtClean="0">
                <a:ln>
                  <a:noFill/>
                </a:ln>
                <a:solidFill>
                  <a:srgbClr val="0000FF"/>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)+(f-f</a:t>
            </a:r>
            <a:r>
              <a:rPr kumimoji="0" lang="en-US" altLang="zh-CN" sz="2000" b="1" i="0" u="none" strike="noStrike" kern="1200" cap="none" spc="0" normalizeH="0" baseline="-25000" noProof="1" smtClean="0">
                <a:ln>
                  <a:noFill/>
                </a:ln>
                <a:solidFill>
                  <a:srgbClr val="0000FF"/>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0</a:t>
            </a:r>
            <a:r>
              <a:rPr kumimoji="0" lang="en-US" altLang="zh-CN" sz="2000" b="1" i="0" u="none" strike="noStrike" kern="1200" cap="none" spc="0" normalizeH="0" baseline="0" noProof="1" smtClean="0">
                <a:ln>
                  <a:noFill/>
                </a:ln>
                <a:solidFill>
                  <a:srgbClr val="0000FF"/>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a:t>
            </a:r>
            <a:r>
              <a:rPr kumimoji="0" lang="zh-CN" altLang="en-US" sz="2000" b="1" i="0" u="none" strike="noStrike" kern="1200" cap="none" spc="0" normalizeH="0" baseline="0" noProof="1" smtClean="0">
                <a:ln>
                  <a:noFill/>
                </a:ln>
                <a:solidFill>
                  <a:srgbClr val="0000FF"/>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，相当于抑制载波的双边带信号，可以看作是双极性基带信号作用下的调幅信号</a:t>
            </a:r>
            <a:endParaRPr kumimoji="0" lang="zh-CN" altLang="en-US" sz="2000" b="1" i="0" u="none" strike="noStrike" kern="1200" cap="none" spc="0" normalizeH="0" baseline="0" noProof="1" smtClean="0">
              <a:ln>
                <a:noFill/>
              </a:ln>
              <a:solidFill>
                <a:srgbClr val="0000FF"/>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endParaRPr>
          </a:p>
          <a:p>
            <a:pPr marL="0" marR="0" lvl="0" indent="0" algn="l" defTabSz="899795" rtl="0" eaLnBrk="1" fontAlgn="base" latinLnBrk="0" hangingPunct="1">
              <a:lnSpc>
                <a:spcPct val="100000"/>
              </a:lnSpc>
              <a:spcBef>
                <a:spcPts val="100"/>
              </a:spcBef>
              <a:spcAft>
                <a:spcPct val="0"/>
              </a:spcAft>
              <a:buClrTx/>
              <a:buSzTx/>
              <a:buFontTx/>
              <a:buNone/>
              <a:defRPr/>
            </a:pPr>
            <a:endParaRPr kumimoji="0" lang="en-US" altLang="zh-CN" sz="3100" b="1" i="0" u="none" strike="noStrike" kern="1200" cap="none" spc="0" normalizeH="0" baseline="0" noProof="1" smtClean="0">
              <a:ln>
                <a:noFill/>
              </a:ln>
              <a:solidFill>
                <a:srgbClr val="0000FF"/>
              </a:solidFill>
              <a:effectLst/>
              <a:uLnTx/>
              <a:uFillTx/>
              <a:latin typeface="+mn-lt"/>
              <a:ea typeface="+mn-ea"/>
              <a:cs typeface="+mn-cs"/>
            </a:endParaRPr>
          </a:p>
        </p:txBody>
      </p:sp>
      <p:graphicFrame>
        <p:nvGraphicFramePr>
          <p:cNvPr id="47106" name="对象 71683"/>
          <p:cNvGraphicFramePr/>
          <p:nvPr/>
        </p:nvGraphicFramePr>
        <p:xfrm>
          <a:off x="642938" y="1816100"/>
          <a:ext cx="7977187" cy="808038"/>
        </p:xfrm>
        <a:graphic>
          <a:graphicData uri="http://schemas.openxmlformats.org/presentationml/2006/ole">
            <mc:AlternateContent xmlns:mc="http://schemas.openxmlformats.org/markup-compatibility/2006">
              <mc:Choice xmlns:v="urn:schemas-microsoft-com:vml" Requires="v">
                <p:oleObj spid="_x0000_s3171" name="" r:id="rId1" imgW="4711700" imgH="558800" progId="Equation.3">
                  <p:embed/>
                </p:oleObj>
              </mc:Choice>
              <mc:Fallback>
                <p:oleObj name="" r:id="rId1" imgW="4711700" imgH="558800" progId="Equation.3">
                  <p:embed/>
                  <p:pic>
                    <p:nvPicPr>
                      <p:cNvPr id="0" name="图片 3170"/>
                      <p:cNvPicPr/>
                      <p:nvPr/>
                    </p:nvPicPr>
                    <p:blipFill>
                      <a:blip r:embed="rId2"/>
                      <a:stretch>
                        <a:fillRect/>
                      </a:stretch>
                    </p:blipFill>
                    <p:spPr>
                      <a:xfrm>
                        <a:off x="642938" y="1816100"/>
                        <a:ext cx="7977187" cy="808038"/>
                      </a:xfrm>
                      <a:prstGeom prst="rect">
                        <a:avLst/>
                      </a:prstGeom>
                      <a:solidFill>
                        <a:srgbClr val="CCFFCC"/>
                      </a:solidFill>
                      <a:ln w="38100">
                        <a:noFill/>
                        <a:miter/>
                      </a:ln>
                    </p:spPr>
                  </p:pic>
                </p:oleObj>
              </mc:Fallback>
            </mc:AlternateContent>
          </a:graphicData>
        </a:graphic>
      </p:graphicFrame>
      <p:pic>
        <p:nvPicPr>
          <p:cNvPr id="71685" name="Picture 9" descr="ASK功率谱"/>
          <p:cNvPicPr>
            <a:picLocks noChangeAspect="1"/>
          </p:cNvPicPr>
          <p:nvPr/>
        </p:nvPicPr>
        <p:blipFill>
          <a:blip r:embed="rId3"/>
          <a:stretch>
            <a:fillRect/>
          </a:stretch>
        </p:blipFill>
        <p:spPr>
          <a:xfrm>
            <a:off x="80645" y="3596005"/>
            <a:ext cx="4471988" cy="2162175"/>
          </a:xfrm>
          <a:prstGeom prst="rect">
            <a:avLst/>
          </a:prstGeom>
          <a:noFill/>
          <a:ln w="9525">
            <a:noFill/>
          </a:ln>
        </p:spPr>
      </p:pic>
      <p:pic>
        <p:nvPicPr>
          <p:cNvPr id="71686" name="Picture 10" descr="PSK功率谱"/>
          <p:cNvPicPr>
            <a:picLocks noChangeAspect="1"/>
          </p:cNvPicPr>
          <p:nvPr/>
        </p:nvPicPr>
        <p:blipFill>
          <a:blip r:embed="rId4"/>
          <a:stretch>
            <a:fillRect/>
          </a:stretch>
        </p:blipFill>
        <p:spPr>
          <a:xfrm>
            <a:off x="4429125" y="3596005"/>
            <a:ext cx="4518025" cy="2162175"/>
          </a:xfrm>
          <a:prstGeom prst="rect">
            <a:avLst/>
          </a:prstGeom>
          <a:noFill/>
          <a:ln w="9525">
            <a:noFill/>
          </a:ln>
        </p:spPr>
      </p:pic>
      <p:sp>
        <p:nvSpPr>
          <p:cNvPr id="47111" name="Rectangle 11"/>
          <p:cNvSpPr/>
          <p:nvPr/>
        </p:nvSpPr>
        <p:spPr>
          <a:xfrm>
            <a:off x="775018" y="5913755"/>
            <a:ext cx="3311525" cy="419100"/>
          </a:xfrm>
          <a:prstGeom prst="rect">
            <a:avLst/>
          </a:prstGeom>
          <a:noFill/>
          <a:ln w="9525">
            <a:noFill/>
          </a:ln>
        </p:spPr>
        <p:txBody>
          <a:bodyPr wrap="none">
            <a:spAutoFit/>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(a) 2ASK</a:t>
            </a:r>
            <a:r>
              <a:rPr lang="zh-CN" altLang="en-US" sz="2000" b="1" dirty="0">
                <a:solidFill>
                  <a:schemeClr val="tx2"/>
                </a:solidFill>
                <a:latin typeface="微软雅黑" panose="020B0503020204020204" pitchFamily="34" charset="-122"/>
                <a:ea typeface="微软雅黑" panose="020B0503020204020204" pitchFamily="34" charset="-122"/>
              </a:rPr>
              <a:t>信号的功率谱密度</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47112" name="Rectangle 12"/>
          <p:cNvSpPr/>
          <p:nvPr/>
        </p:nvSpPr>
        <p:spPr>
          <a:xfrm>
            <a:off x="5148263" y="5851208"/>
            <a:ext cx="3309937" cy="419100"/>
          </a:xfrm>
          <a:prstGeom prst="rect">
            <a:avLst/>
          </a:prstGeom>
          <a:noFill/>
          <a:ln w="9525">
            <a:noFill/>
          </a:ln>
        </p:spPr>
        <p:txBody>
          <a:bodyPr wrap="none">
            <a:spAutoFit/>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(b) 2PSK</a:t>
            </a:r>
            <a:r>
              <a:rPr lang="zh-CN" altLang="en-US" sz="2000" b="1" dirty="0">
                <a:solidFill>
                  <a:schemeClr val="tx2"/>
                </a:solidFill>
                <a:latin typeface="微软雅黑" panose="020B0503020204020204" pitchFamily="34" charset="-122"/>
                <a:ea typeface="微软雅黑" panose="020B0503020204020204" pitchFamily="34" charset="-122"/>
              </a:rPr>
              <a:t>信号的功率谱密度</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47113" name="Rectangle 14"/>
          <p:cNvSpPr/>
          <p:nvPr/>
        </p:nvSpPr>
        <p:spPr>
          <a:xfrm>
            <a:off x="1247140" y="6332855"/>
            <a:ext cx="5761038" cy="419100"/>
          </a:xfrm>
          <a:prstGeom prst="rect">
            <a:avLst/>
          </a:prstGeom>
          <a:noFill/>
          <a:ln w="9525">
            <a:noFill/>
          </a:ln>
        </p:spPr>
        <p:txBody>
          <a:bodyPr>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7.2.3-5 2PSK</a:t>
            </a:r>
            <a:r>
              <a:rPr lang="zh-CN" altLang="en-US" sz="2000" b="1" dirty="0">
                <a:solidFill>
                  <a:schemeClr val="tx2"/>
                </a:solidFill>
                <a:latin typeface="微软雅黑" panose="020B0503020204020204" pitchFamily="34" charset="-122"/>
                <a:ea typeface="微软雅黑" panose="020B0503020204020204" pitchFamily="34" charset="-122"/>
              </a:rPr>
              <a:t>和</a:t>
            </a:r>
            <a:r>
              <a:rPr lang="en-US" altLang="zh-CN" sz="2000" b="1" dirty="0">
                <a:solidFill>
                  <a:schemeClr val="tx2"/>
                </a:solidFill>
                <a:latin typeface="微软雅黑" panose="020B0503020204020204" pitchFamily="34" charset="-122"/>
                <a:ea typeface="微软雅黑" panose="020B0503020204020204" pitchFamily="34" charset="-122"/>
              </a:rPr>
              <a:t>2ASK</a:t>
            </a:r>
            <a:r>
              <a:rPr lang="zh-CN" altLang="en-US" sz="2000" b="1" dirty="0">
                <a:solidFill>
                  <a:schemeClr val="tx2"/>
                </a:solidFill>
                <a:latin typeface="微软雅黑" panose="020B0503020204020204" pitchFamily="34" charset="-122"/>
                <a:ea typeface="微软雅黑" panose="020B0503020204020204" pitchFamily="34" charset="-122"/>
              </a:rPr>
              <a:t>信号功率谱密度比较</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5"/>
                                        </p:tgtEl>
                                        <p:attrNameLst>
                                          <p:attrName>style.visibility</p:attrName>
                                        </p:attrNameLst>
                                      </p:cBhvr>
                                      <p:to>
                                        <p:strVal val="visible"/>
                                      </p:to>
                                    </p:set>
                                    <p:anim calcmode="lin" valueType="num">
                                      <p:cBhvr additive="base">
                                        <p:cTn id="7" dur="500" fill="hold"/>
                                        <p:tgtEl>
                                          <p:spTgt spid="71685"/>
                                        </p:tgtEl>
                                        <p:attrNameLst>
                                          <p:attrName>ppt_x</p:attrName>
                                        </p:attrNameLst>
                                      </p:cBhvr>
                                      <p:tavLst>
                                        <p:tav tm="0">
                                          <p:val>
                                            <p:strVal val="#ppt_x"/>
                                          </p:val>
                                        </p:tav>
                                        <p:tav tm="100000">
                                          <p:val>
                                            <p:strVal val="#ppt_x"/>
                                          </p:val>
                                        </p:tav>
                                      </p:tavLst>
                                    </p:anim>
                                    <p:anim calcmode="lin" valueType="num">
                                      <p:cBhvr additive="base">
                                        <p:cTn id="8" dur="500" fill="hold"/>
                                        <p:tgtEl>
                                          <p:spTgt spid="716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686"/>
                                        </p:tgtEl>
                                        <p:attrNameLst>
                                          <p:attrName>style.visibility</p:attrName>
                                        </p:attrNameLst>
                                      </p:cBhvr>
                                      <p:to>
                                        <p:strVal val="visible"/>
                                      </p:to>
                                    </p:set>
                                    <p:anim calcmode="lin" valueType="num">
                                      <p:cBhvr additive="base">
                                        <p:cTn id="13" dur="500" fill="hold"/>
                                        <p:tgtEl>
                                          <p:spTgt spid="71686"/>
                                        </p:tgtEl>
                                        <p:attrNameLst>
                                          <p:attrName>ppt_x</p:attrName>
                                        </p:attrNameLst>
                                      </p:cBhvr>
                                      <p:tavLst>
                                        <p:tav tm="0">
                                          <p:val>
                                            <p:strVal val="#ppt_x"/>
                                          </p:val>
                                        </p:tav>
                                        <p:tav tm="100000">
                                          <p:val>
                                            <p:strVal val="#ppt_x"/>
                                          </p:val>
                                        </p:tav>
                                      </p:tavLst>
                                    </p:anim>
                                    <p:anim calcmode="lin" valueType="num">
                                      <p:cBhvr additive="base">
                                        <p:cTn id="14" dur="500" fill="hold"/>
                                        <p:tgtEl>
                                          <p:spTgt spid="71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p:cNvSpPr>
          <p:nvPr>
            <p:ph type="title"/>
          </p:nvPr>
        </p:nvSpPr>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3. 2PSK</a:t>
            </a:r>
            <a:r>
              <a:rPr lang="zh-CN" altLang="en-US" sz="2800" dirty="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2ASK</a:t>
            </a:r>
            <a:r>
              <a:rPr lang="zh-CN" altLang="en-US" sz="2800" dirty="0">
                <a:latin typeface="微软雅黑" panose="020B0503020204020204" pitchFamily="34" charset="-122"/>
                <a:ea typeface="微软雅黑" panose="020B0503020204020204" pitchFamily="34" charset="-122"/>
              </a:rPr>
              <a:t>信号波形关系</a:t>
            </a:r>
            <a:endParaRPr lang="zh-CN" altLang="en-US" sz="2800" dirty="0">
              <a:latin typeface="微软雅黑" panose="020B0503020204020204" pitchFamily="34" charset="-122"/>
              <a:ea typeface="微软雅黑" panose="020B0503020204020204" pitchFamily="34" charset="-122"/>
            </a:endParaRPr>
          </a:p>
        </p:txBody>
      </p:sp>
      <p:grpSp>
        <p:nvGrpSpPr>
          <p:cNvPr id="2" name="Group 4"/>
          <p:cNvGrpSpPr/>
          <p:nvPr/>
        </p:nvGrpSpPr>
        <p:grpSpPr>
          <a:xfrm>
            <a:off x="387350" y="1661795"/>
            <a:ext cx="8070215" cy="4318635"/>
            <a:chOff x="0" y="0"/>
            <a:chExt cx="3317" cy="2155"/>
          </a:xfrm>
        </p:grpSpPr>
        <p:sp>
          <p:nvSpPr>
            <p:cNvPr id="116741" name="Rectangle 5"/>
            <p:cNvSpPr/>
            <p:nvPr/>
          </p:nvSpPr>
          <p:spPr>
            <a:xfrm>
              <a:off x="0" y="0"/>
              <a:ext cx="3317" cy="2155"/>
            </a:xfrm>
            <a:prstGeom prst="rect">
              <a:avLst/>
            </a:prstGeom>
            <a:noFill/>
            <a:ln w="9525">
              <a:noFill/>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pSp>
          <p:nvGrpSpPr>
            <p:cNvPr id="116742" name="Group 6"/>
            <p:cNvGrpSpPr/>
            <p:nvPr/>
          </p:nvGrpSpPr>
          <p:grpSpPr>
            <a:xfrm>
              <a:off x="0" y="0"/>
              <a:ext cx="3288" cy="2142"/>
              <a:chOff x="0" y="0"/>
              <a:chExt cx="3288" cy="2142"/>
            </a:xfrm>
          </p:grpSpPr>
          <p:grpSp>
            <p:nvGrpSpPr>
              <p:cNvPr id="116743" name="Group 7"/>
              <p:cNvGrpSpPr/>
              <p:nvPr/>
            </p:nvGrpSpPr>
            <p:grpSpPr>
              <a:xfrm>
                <a:off x="330" y="0"/>
                <a:ext cx="2958" cy="2142"/>
                <a:chOff x="0" y="0"/>
                <a:chExt cx="7394" cy="5355"/>
              </a:xfrm>
            </p:grpSpPr>
            <p:grpSp>
              <p:nvGrpSpPr>
                <p:cNvPr id="116747" name="Group 8"/>
                <p:cNvGrpSpPr/>
                <p:nvPr/>
              </p:nvGrpSpPr>
              <p:grpSpPr>
                <a:xfrm>
                  <a:off x="0" y="0"/>
                  <a:ext cx="7394" cy="5355"/>
                  <a:chOff x="0" y="0"/>
                  <a:chExt cx="7394" cy="5355"/>
                </a:xfrm>
              </p:grpSpPr>
              <p:pic>
                <p:nvPicPr>
                  <p:cNvPr id="116751" name="Picture 9" descr="正弦载波"/>
                  <p:cNvPicPr>
                    <a:picLocks noChangeAspect="1"/>
                  </p:cNvPicPr>
                  <p:nvPr/>
                </p:nvPicPr>
                <p:blipFill>
                  <a:blip r:embed="rId1"/>
                  <a:stretch>
                    <a:fillRect/>
                  </a:stretch>
                </p:blipFill>
                <p:spPr>
                  <a:xfrm>
                    <a:off x="336" y="4218"/>
                    <a:ext cx="5984" cy="870"/>
                  </a:xfrm>
                  <a:prstGeom prst="rect">
                    <a:avLst/>
                  </a:prstGeom>
                  <a:noFill/>
                  <a:ln w="9525">
                    <a:noFill/>
                  </a:ln>
                </p:spPr>
              </p:pic>
              <p:pic>
                <p:nvPicPr>
                  <p:cNvPr id="116752" name="Picture 10" descr="ASK波形"/>
                  <p:cNvPicPr>
                    <a:picLocks noChangeAspect="1"/>
                  </p:cNvPicPr>
                  <p:nvPr/>
                </p:nvPicPr>
                <p:blipFill>
                  <a:blip r:embed="rId2"/>
                  <a:stretch>
                    <a:fillRect/>
                  </a:stretch>
                </p:blipFill>
                <p:spPr>
                  <a:xfrm>
                    <a:off x="0" y="57"/>
                    <a:ext cx="7394" cy="3075"/>
                  </a:xfrm>
                  <a:prstGeom prst="rect">
                    <a:avLst/>
                  </a:prstGeom>
                  <a:noFill/>
                  <a:ln w="9525">
                    <a:noFill/>
                  </a:ln>
                </p:spPr>
              </p:pic>
              <p:pic>
                <p:nvPicPr>
                  <p:cNvPr id="116753" name="Picture 11" descr="PSK波形"/>
                  <p:cNvPicPr>
                    <a:picLocks noChangeAspect="1"/>
                  </p:cNvPicPr>
                  <p:nvPr/>
                </p:nvPicPr>
                <p:blipFill>
                  <a:blip r:embed="rId3"/>
                  <a:stretch>
                    <a:fillRect/>
                  </a:stretch>
                </p:blipFill>
                <p:spPr>
                  <a:xfrm>
                    <a:off x="338" y="3042"/>
                    <a:ext cx="5956" cy="690"/>
                  </a:xfrm>
                  <a:prstGeom prst="rect">
                    <a:avLst/>
                  </a:prstGeom>
                  <a:noFill/>
                  <a:ln w="9525">
                    <a:noFill/>
                  </a:ln>
                </p:spPr>
              </p:pic>
              <p:sp>
                <p:nvSpPr>
                  <p:cNvPr id="116754" name="Line 12"/>
                  <p:cNvSpPr/>
                  <p:nvPr/>
                </p:nvSpPr>
                <p:spPr>
                  <a:xfrm flipH="1">
                    <a:off x="2330" y="600"/>
                    <a:ext cx="4" cy="4515"/>
                  </a:xfrm>
                  <a:prstGeom prst="line">
                    <a:avLst/>
                  </a:prstGeom>
                  <a:ln w="19050" cap="flat" cmpd="sng">
                    <a:solidFill>
                      <a:srgbClr val="000000"/>
                    </a:solidFill>
                    <a:prstDash val="dash"/>
                    <a:headEnd type="none" w="med" len="med"/>
                    <a:tailEnd type="none" w="med" len="med"/>
                  </a:ln>
                </p:spPr>
              </p:sp>
              <p:sp>
                <p:nvSpPr>
                  <p:cNvPr id="116755" name="Line 13"/>
                  <p:cNvSpPr/>
                  <p:nvPr/>
                </p:nvSpPr>
                <p:spPr>
                  <a:xfrm flipH="1">
                    <a:off x="4324" y="585"/>
                    <a:ext cx="4" cy="4605"/>
                  </a:xfrm>
                  <a:prstGeom prst="line">
                    <a:avLst/>
                  </a:prstGeom>
                  <a:ln w="19050" cap="flat" cmpd="sng">
                    <a:solidFill>
                      <a:srgbClr val="000000"/>
                    </a:solidFill>
                    <a:prstDash val="dash"/>
                    <a:headEnd type="none" w="med" len="med"/>
                    <a:tailEnd type="none" w="med" len="med"/>
                  </a:ln>
                </p:spPr>
              </p:sp>
              <p:sp>
                <p:nvSpPr>
                  <p:cNvPr id="116756" name="Line 14"/>
                  <p:cNvSpPr/>
                  <p:nvPr/>
                </p:nvSpPr>
                <p:spPr>
                  <a:xfrm>
                    <a:off x="324" y="0"/>
                    <a:ext cx="0" cy="5355"/>
                  </a:xfrm>
                  <a:prstGeom prst="line">
                    <a:avLst/>
                  </a:prstGeom>
                  <a:ln w="28575" cap="flat" cmpd="sng">
                    <a:solidFill>
                      <a:srgbClr val="000000"/>
                    </a:solidFill>
                    <a:prstDash val="solid"/>
                    <a:headEnd type="none" w="med" len="med"/>
                    <a:tailEnd type="none" w="med" len="med"/>
                  </a:ln>
                </p:spPr>
              </p:sp>
              <p:sp>
                <p:nvSpPr>
                  <p:cNvPr id="116757" name="Text Box 15"/>
                  <p:cNvSpPr txBox="1"/>
                  <p:nvPr/>
                </p:nvSpPr>
                <p:spPr>
                  <a:xfrm>
                    <a:off x="6208" y="2985"/>
                    <a:ext cx="556" cy="405"/>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A</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grpSp>
                <p:nvGrpSpPr>
                  <p:cNvPr id="116758" name="Group 16"/>
                  <p:cNvGrpSpPr/>
                  <p:nvPr/>
                </p:nvGrpSpPr>
                <p:grpSpPr>
                  <a:xfrm>
                    <a:off x="6310" y="750"/>
                    <a:ext cx="710" cy="570"/>
                    <a:chOff x="0" y="0"/>
                    <a:chExt cx="710" cy="570"/>
                  </a:xfrm>
                </p:grpSpPr>
                <p:sp>
                  <p:nvSpPr>
                    <p:cNvPr id="116764" name="Text Box 17"/>
                    <p:cNvSpPr txBox="1"/>
                    <p:nvPr/>
                  </p:nvSpPr>
                  <p:spPr>
                    <a:xfrm>
                      <a:off x="154" y="30"/>
                      <a:ext cx="556" cy="405"/>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A</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6765" name="Line 18"/>
                    <p:cNvSpPr/>
                    <p:nvPr/>
                  </p:nvSpPr>
                  <p:spPr>
                    <a:xfrm>
                      <a:off x="0" y="0"/>
                      <a:ext cx="376" cy="0"/>
                    </a:xfrm>
                    <a:prstGeom prst="line">
                      <a:avLst/>
                    </a:prstGeom>
                    <a:ln w="9525" cap="flat" cmpd="sng">
                      <a:solidFill>
                        <a:srgbClr val="000000"/>
                      </a:solidFill>
                      <a:prstDash val="solid"/>
                      <a:headEnd type="none" w="med" len="med"/>
                      <a:tailEnd type="none" w="med" len="med"/>
                    </a:ln>
                  </p:spPr>
                </p:sp>
                <p:sp>
                  <p:nvSpPr>
                    <p:cNvPr id="116766" name="Line 19"/>
                    <p:cNvSpPr/>
                    <p:nvPr/>
                  </p:nvSpPr>
                  <p:spPr>
                    <a:xfrm>
                      <a:off x="196" y="0"/>
                      <a:ext cx="0" cy="570"/>
                    </a:xfrm>
                    <a:prstGeom prst="line">
                      <a:avLst/>
                    </a:prstGeom>
                    <a:ln w="9525" cap="flat" cmpd="sng">
                      <a:solidFill>
                        <a:srgbClr val="000000"/>
                      </a:solidFill>
                      <a:prstDash val="solid"/>
                      <a:headEnd type="triangle" w="med" len="med"/>
                      <a:tailEnd type="triangle" w="med" len="med"/>
                    </a:ln>
                  </p:spPr>
                </p:sp>
              </p:grpSp>
              <p:grpSp>
                <p:nvGrpSpPr>
                  <p:cNvPr id="116759" name="Group 20"/>
                  <p:cNvGrpSpPr/>
                  <p:nvPr/>
                </p:nvGrpSpPr>
                <p:grpSpPr>
                  <a:xfrm>
                    <a:off x="6174" y="4260"/>
                    <a:ext cx="546" cy="405"/>
                    <a:chOff x="0" y="0"/>
                    <a:chExt cx="546" cy="405"/>
                  </a:xfrm>
                </p:grpSpPr>
                <p:sp>
                  <p:nvSpPr>
                    <p:cNvPr id="116760" name="Text Box 21"/>
                    <p:cNvSpPr txBox="1"/>
                    <p:nvPr/>
                  </p:nvSpPr>
                  <p:spPr>
                    <a:xfrm>
                      <a:off x="80" y="0"/>
                      <a:ext cx="466" cy="405"/>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A</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grpSp>
                  <p:nvGrpSpPr>
                    <p:cNvPr id="116761" name="Group 22"/>
                    <p:cNvGrpSpPr/>
                    <p:nvPr/>
                  </p:nvGrpSpPr>
                  <p:grpSpPr>
                    <a:xfrm>
                      <a:off x="0" y="45"/>
                      <a:ext cx="226" cy="330"/>
                      <a:chOff x="0" y="0"/>
                      <a:chExt cx="226" cy="330"/>
                    </a:xfrm>
                  </p:grpSpPr>
                  <p:sp>
                    <p:nvSpPr>
                      <p:cNvPr id="116762" name="Line 23"/>
                      <p:cNvSpPr/>
                      <p:nvPr/>
                    </p:nvSpPr>
                    <p:spPr>
                      <a:xfrm>
                        <a:off x="0" y="0"/>
                        <a:ext cx="226" cy="0"/>
                      </a:xfrm>
                      <a:prstGeom prst="line">
                        <a:avLst/>
                      </a:prstGeom>
                      <a:ln w="9525" cap="flat" cmpd="sng">
                        <a:solidFill>
                          <a:srgbClr val="000000"/>
                        </a:solidFill>
                        <a:prstDash val="solid"/>
                        <a:headEnd type="none" w="med" len="med"/>
                        <a:tailEnd type="none" w="med" len="med"/>
                      </a:ln>
                    </p:spPr>
                  </p:sp>
                  <p:sp>
                    <p:nvSpPr>
                      <p:cNvPr id="116763" name="Line 24"/>
                      <p:cNvSpPr/>
                      <p:nvPr/>
                    </p:nvSpPr>
                    <p:spPr>
                      <a:xfrm>
                        <a:off x="120" y="0"/>
                        <a:ext cx="0" cy="330"/>
                      </a:xfrm>
                      <a:prstGeom prst="line">
                        <a:avLst/>
                      </a:prstGeom>
                      <a:ln w="9525" cap="flat" cmpd="sng">
                        <a:solidFill>
                          <a:srgbClr val="000000"/>
                        </a:solidFill>
                        <a:prstDash val="solid"/>
                        <a:headEnd type="arrow" w="med" len="med"/>
                        <a:tailEnd type="arrow" w="med" len="med"/>
                      </a:ln>
                    </p:spPr>
                  </p:sp>
                </p:grpSp>
              </p:grpSp>
            </p:grpSp>
            <p:grpSp>
              <p:nvGrpSpPr>
                <p:cNvPr id="116748" name="Group 25"/>
                <p:cNvGrpSpPr/>
                <p:nvPr/>
              </p:nvGrpSpPr>
              <p:grpSpPr>
                <a:xfrm>
                  <a:off x="6086" y="3060"/>
                  <a:ext cx="226" cy="330"/>
                  <a:chOff x="0" y="0"/>
                  <a:chExt cx="226" cy="330"/>
                </a:xfrm>
              </p:grpSpPr>
              <p:sp>
                <p:nvSpPr>
                  <p:cNvPr id="116749" name="Line 26"/>
                  <p:cNvSpPr/>
                  <p:nvPr/>
                </p:nvSpPr>
                <p:spPr>
                  <a:xfrm>
                    <a:off x="0" y="0"/>
                    <a:ext cx="226" cy="0"/>
                  </a:xfrm>
                  <a:prstGeom prst="line">
                    <a:avLst/>
                  </a:prstGeom>
                  <a:ln w="9525" cap="flat" cmpd="sng">
                    <a:solidFill>
                      <a:srgbClr val="000000"/>
                    </a:solidFill>
                    <a:prstDash val="solid"/>
                    <a:headEnd type="none" w="med" len="med"/>
                    <a:tailEnd type="none" w="med" len="med"/>
                  </a:ln>
                </p:spPr>
              </p:sp>
              <p:sp>
                <p:nvSpPr>
                  <p:cNvPr id="116750" name="Line 27"/>
                  <p:cNvSpPr/>
                  <p:nvPr/>
                </p:nvSpPr>
                <p:spPr>
                  <a:xfrm>
                    <a:off x="120" y="0"/>
                    <a:ext cx="0" cy="330"/>
                  </a:xfrm>
                  <a:prstGeom prst="line">
                    <a:avLst/>
                  </a:prstGeom>
                  <a:ln w="9525" cap="flat" cmpd="sng">
                    <a:solidFill>
                      <a:srgbClr val="000000"/>
                    </a:solidFill>
                    <a:prstDash val="solid"/>
                    <a:headEnd type="arrow" w="med" len="med"/>
                    <a:tailEnd type="arrow" w="med" len="med"/>
                  </a:ln>
                </p:spPr>
              </p:sp>
            </p:grpSp>
          </p:grpSp>
          <p:sp>
            <p:nvSpPr>
              <p:cNvPr id="116744" name="Text Box 28"/>
              <p:cNvSpPr txBox="1"/>
              <p:nvPr/>
            </p:nvSpPr>
            <p:spPr>
              <a:xfrm>
                <a:off x="0" y="474"/>
                <a:ext cx="528" cy="192"/>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(a)2ASK</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16745" name="Text Box 29"/>
              <p:cNvSpPr txBox="1"/>
              <p:nvPr/>
            </p:nvSpPr>
            <p:spPr>
              <a:xfrm>
                <a:off x="24" y="1758"/>
                <a:ext cx="504" cy="192"/>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(c)</a:t>
                </a:r>
                <a:r>
                  <a:rPr lang="zh-CN" altLang="en-US" sz="2000" b="1" dirty="0">
                    <a:solidFill>
                      <a:schemeClr val="tx2"/>
                    </a:solidFill>
                    <a:latin typeface="微软雅黑" panose="020B0503020204020204" pitchFamily="34" charset="-122"/>
                    <a:ea typeface="微软雅黑" panose="020B0503020204020204" pitchFamily="34" charset="-122"/>
                  </a:rPr>
                  <a:t>载波</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16746" name="Text Box 30"/>
              <p:cNvSpPr txBox="1"/>
              <p:nvPr/>
            </p:nvSpPr>
            <p:spPr>
              <a:xfrm>
                <a:off x="4" y="1253"/>
                <a:ext cx="545" cy="192"/>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(b)2PSK</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grpSp>
      </p:grpSp>
      <p:sp>
        <p:nvSpPr>
          <p:cNvPr id="116740" name="Rectangle 31"/>
          <p:cNvSpPr/>
          <p:nvPr/>
        </p:nvSpPr>
        <p:spPr>
          <a:xfrm>
            <a:off x="2005013" y="6203950"/>
            <a:ext cx="4579937"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7.2.3-6 2PSK</a:t>
            </a:r>
            <a:r>
              <a:rPr lang="zh-CN" altLang="en-US" sz="2000" b="1" dirty="0">
                <a:solidFill>
                  <a:schemeClr val="tx2"/>
                </a:solidFill>
                <a:latin typeface="微软雅黑" panose="020B0503020204020204" pitchFamily="34" charset="-122"/>
                <a:ea typeface="微软雅黑" panose="020B0503020204020204" pitchFamily="34" charset="-122"/>
              </a:rPr>
              <a:t>和</a:t>
            </a:r>
            <a:r>
              <a:rPr lang="en-US" altLang="zh-CN" sz="2000" b="1" dirty="0">
                <a:solidFill>
                  <a:schemeClr val="tx2"/>
                </a:solidFill>
                <a:latin typeface="微软雅黑" panose="020B0503020204020204" pitchFamily="34" charset="-122"/>
                <a:ea typeface="微软雅黑" panose="020B0503020204020204" pitchFamily="34" charset="-122"/>
              </a:rPr>
              <a:t>2ASK</a:t>
            </a:r>
            <a:r>
              <a:rPr lang="zh-CN" altLang="en-US" sz="2000" b="1" dirty="0">
                <a:solidFill>
                  <a:schemeClr val="tx2"/>
                </a:solidFill>
                <a:latin typeface="微软雅黑" panose="020B0503020204020204" pitchFamily="34" charset="-122"/>
                <a:ea typeface="微软雅黑" panose="020B0503020204020204" pitchFamily="34" charset="-122"/>
              </a:rPr>
              <a:t>信号波形关系</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1" name="Rectangle 2"/>
          <p:cNvSpPr>
            <a:spLocks noGrp="1"/>
          </p:cNvSpPr>
          <p:nvPr>
            <p:ph type="title"/>
          </p:nvPr>
        </p:nvSpPr>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五 </a:t>
            </a:r>
            <a:r>
              <a:rPr lang="en-US" altLang="zh-CN" sz="2800" dirty="0">
                <a:solidFill>
                  <a:srgbClr val="0000FF"/>
                </a:solidFill>
                <a:latin typeface="微软雅黑" panose="020B0503020204020204" pitchFamily="34" charset="-122"/>
                <a:ea typeface="微软雅黑" panose="020B0503020204020204" pitchFamily="34" charset="-122"/>
              </a:rPr>
              <a:t>2PSK</a:t>
            </a:r>
            <a:r>
              <a:rPr lang="zh-CN" altLang="en-US" sz="2800" dirty="0">
                <a:solidFill>
                  <a:srgbClr val="0000FF"/>
                </a:solidFill>
                <a:latin typeface="微软雅黑" panose="020B0503020204020204" pitchFamily="34" charset="-122"/>
                <a:ea typeface="微软雅黑" panose="020B0503020204020204" pitchFamily="34" charset="-122"/>
              </a:rPr>
              <a:t>信号的抗噪声性能</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73731" name="Rectangle 5"/>
          <p:cNvSpPr>
            <a:spLocks noGrp="1"/>
          </p:cNvSpPr>
          <p:nvPr>
            <p:ph type="body" idx="1"/>
          </p:nvPr>
        </p:nvSpPr>
        <p:spPr>
          <a:xfrm>
            <a:off x="408940" y="1403350"/>
            <a:ext cx="8166100" cy="2152650"/>
          </a:xfrm>
        </p:spPr>
        <p:txBody>
          <a:bodyPr vert="horz" wrap="square" lIns="91440" tIns="45720" rIns="91440" bIns="45720" numCol="1" anchor="t" anchorCtr="0" compatLnSpc="1"/>
          <a:lstStyle/>
          <a:p>
            <a:pPr marL="0" marR="0" lvl="1" indent="0" algn="l" defTabSz="899795" rtl="0" eaLnBrk="1" fontAlgn="base" latinLnBrk="0" hangingPunct="1">
              <a:lnSpc>
                <a:spcPct val="150000"/>
              </a:lnSpc>
              <a:spcBef>
                <a:spcPts val="0"/>
              </a:spcBef>
              <a:spcAft>
                <a:spcPts val="0"/>
              </a:spcAft>
              <a:buClrTx/>
              <a:buSzTx/>
              <a:buFontTx/>
              <a:buNone/>
              <a:defRPr/>
            </a:pPr>
            <a:r>
              <a:rPr kumimoji="0" lang="en-US" altLang="zh-CN" sz="2755" b="1" i="0" u="none" strike="noStrike" kern="1200" cap="none" spc="0" normalizeH="0" baseline="0" noProof="1" smtClean="0">
                <a:ln>
                  <a:noFill/>
                </a:ln>
                <a:solidFill>
                  <a:schemeClr val="tx2"/>
                </a:solidFill>
                <a:effectLst/>
                <a:uLnTx/>
                <a:uFillTx/>
                <a:latin typeface="微软雅黑" panose="020B0503020204020204" pitchFamily="34" charset="-122"/>
                <a:ea typeface="微软雅黑" panose="020B0503020204020204" pitchFamily="34" charset="-122"/>
                <a:cs typeface="+mn-cs"/>
              </a:rPr>
              <a:t>1. </a:t>
            </a:r>
            <a:r>
              <a:rPr kumimoji="0" lang="zh-CN" altLang="en-US" sz="2755" b="1" i="0" u="none" strike="noStrike" kern="1200" cap="none" spc="0" normalizeH="0" baseline="0" noProof="1" smtClean="0">
                <a:ln>
                  <a:noFill/>
                </a:ln>
                <a:solidFill>
                  <a:schemeClr val="tx2"/>
                </a:solidFill>
                <a:effectLst/>
                <a:uLnTx/>
                <a:uFillTx/>
                <a:latin typeface="微软雅黑" panose="020B0503020204020204" pitchFamily="34" charset="-122"/>
                <a:ea typeface="微软雅黑" panose="020B0503020204020204" pitchFamily="34" charset="-122"/>
                <a:cs typeface="+mn-cs"/>
              </a:rPr>
              <a:t> 误码率</a:t>
            </a:r>
            <a:endParaRPr kumimoji="0" lang="en-US" altLang="zh-CN" sz="2755" b="1" i="0" u="none" strike="noStrike" kern="1200" cap="none" spc="0" normalizeH="0" baseline="0" noProof="1" smtClean="0">
              <a:ln>
                <a:noFill/>
              </a:ln>
              <a:solidFill>
                <a:schemeClr val="tx2"/>
              </a:solidFill>
              <a:effectLst/>
              <a:uLnTx/>
              <a:uFillTx/>
              <a:latin typeface="微软雅黑" panose="020B0503020204020204" pitchFamily="34" charset="-122"/>
              <a:ea typeface="微软雅黑" panose="020B0503020204020204" pitchFamily="34" charset="-122"/>
              <a:cs typeface="+mn-cs"/>
            </a:endParaRPr>
          </a:p>
          <a:p>
            <a:pPr marL="0" marR="0" lvl="1" indent="0" algn="l" defTabSz="899795" rtl="0" eaLnBrk="1" fontAlgn="base"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2PSK</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相干接收原理如图</a:t>
            </a:r>
            <a:r>
              <a:rPr kumimoji="0" lang="en-US" altLang="zh-CN"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7.2.3-7</a:t>
            </a:r>
            <a:r>
              <a:rPr kumimoji="0" lang="zh-CN" altLang="en-US" sz="2000" b="0" i="0" u="none" strike="noStrike" kern="1200" cap="none" spc="0" normalizeH="0" baseline="0" noProof="1" smtClean="0">
                <a:ln>
                  <a:noFill/>
                </a:ln>
                <a:solidFill>
                  <a:schemeClr val="tx1"/>
                </a:solidFill>
                <a:effectLst/>
                <a:uLnTx/>
                <a:uFillTx/>
                <a:latin typeface="微软雅黑" panose="020B0503020204020204" pitchFamily="34" charset="-122"/>
                <a:ea typeface="微软雅黑" panose="020B0503020204020204" pitchFamily="34" charset="-122"/>
                <a:cs typeface="+mn-cs"/>
              </a:rPr>
              <a:t>所示，其抽样判决器的输入电压为：</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8133" name="Rectangle 28"/>
          <p:cNvSpPr/>
          <p:nvPr/>
        </p:nvSpPr>
        <p:spPr>
          <a:xfrm>
            <a:off x="4344988" y="4467225"/>
            <a:ext cx="309562" cy="388938"/>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48130" name="对象 73732"/>
          <p:cNvGraphicFramePr/>
          <p:nvPr/>
        </p:nvGraphicFramePr>
        <p:xfrm>
          <a:off x="1379538" y="2579688"/>
          <a:ext cx="4095750" cy="923925"/>
        </p:xfrm>
        <a:graphic>
          <a:graphicData uri="http://schemas.openxmlformats.org/presentationml/2006/ole">
            <mc:AlternateContent xmlns:mc="http://schemas.openxmlformats.org/markup-compatibility/2006">
              <mc:Choice xmlns:v="urn:schemas-microsoft-com:vml" Requires="v">
                <p:oleObj spid="_x0000_s3213" name="" r:id="rId1" imgW="2246630" imgH="482600" progId="Equation.DSMT4">
                  <p:embed/>
                </p:oleObj>
              </mc:Choice>
              <mc:Fallback>
                <p:oleObj name="" r:id="rId1" imgW="2246630" imgH="482600" progId="Equation.DSMT4">
                  <p:embed/>
                  <p:pic>
                    <p:nvPicPr>
                      <p:cNvPr id="0" name="图片 3212"/>
                      <p:cNvPicPr/>
                      <p:nvPr/>
                    </p:nvPicPr>
                    <p:blipFill>
                      <a:blip r:embed="rId2"/>
                      <a:stretch>
                        <a:fillRect/>
                      </a:stretch>
                    </p:blipFill>
                    <p:spPr>
                      <a:xfrm>
                        <a:off x="1379538" y="2579688"/>
                        <a:ext cx="4095750" cy="923925"/>
                      </a:xfrm>
                      <a:prstGeom prst="rect">
                        <a:avLst/>
                      </a:prstGeom>
                      <a:noFill/>
                      <a:ln w="38100">
                        <a:noFill/>
                        <a:miter/>
                      </a:ln>
                    </p:spPr>
                  </p:pic>
                </p:oleObj>
              </mc:Fallback>
            </mc:AlternateContent>
          </a:graphicData>
        </a:graphic>
      </p:graphicFrame>
      <p:sp>
        <p:nvSpPr>
          <p:cNvPr id="48134" name="Rectangle 32"/>
          <p:cNvSpPr/>
          <p:nvPr/>
        </p:nvSpPr>
        <p:spPr>
          <a:xfrm>
            <a:off x="4344988" y="4595813"/>
            <a:ext cx="309562" cy="388937"/>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sp>
        <p:nvSpPr>
          <p:cNvPr id="48135" name="Rectangle 36"/>
          <p:cNvSpPr/>
          <p:nvPr/>
        </p:nvSpPr>
        <p:spPr>
          <a:xfrm>
            <a:off x="4344988" y="4595813"/>
            <a:ext cx="309562" cy="388937"/>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sp>
        <p:nvSpPr>
          <p:cNvPr id="48136" name="Rectangle 74"/>
          <p:cNvSpPr/>
          <p:nvPr/>
        </p:nvSpPr>
        <p:spPr>
          <a:xfrm>
            <a:off x="4344988" y="4486275"/>
            <a:ext cx="309562" cy="388938"/>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sp>
        <p:nvSpPr>
          <p:cNvPr id="48137" name="Rectangle 78"/>
          <p:cNvSpPr/>
          <p:nvPr/>
        </p:nvSpPr>
        <p:spPr>
          <a:xfrm>
            <a:off x="4344988" y="4514850"/>
            <a:ext cx="309562" cy="388938"/>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grpSp>
        <p:nvGrpSpPr>
          <p:cNvPr id="48138" name="组合 20"/>
          <p:cNvGrpSpPr/>
          <p:nvPr/>
        </p:nvGrpSpPr>
        <p:grpSpPr>
          <a:xfrm>
            <a:off x="582930" y="3636645"/>
            <a:ext cx="7715250" cy="3068209"/>
            <a:chOff x="785813" y="1390121"/>
            <a:chExt cx="7715250" cy="3478884"/>
          </a:xfrm>
        </p:grpSpPr>
        <p:grpSp>
          <p:nvGrpSpPr>
            <p:cNvPr id="48139" name="Group 26"/>
            <p:cNvGrpSpPr/>
            <p:nvPr/>
          </p:nvGrpSpPr>
          <p:grpSpPr>
            <a:xfrm>
              <a:off x="785813" y="1390121"/>
              <a:ext cx="7715250" cy="1500717"/>
              <a:chOff x="0" y="0"/>
              <a:chExt cx="5080" cy="1179"/>
            </a:xfrm>
          </p:grpSpPr>
          <p:sp>
            <p:nvSpPr>
              <p:cNvPr id="48170" name="Rectangle 5"/>
              <p:cNvSpPr/>
              <p:nvPr/>
            </p:nvSpPr>
            <p:spPr>
              <a:xfrm>
                <a:off x="0" y="0"/>
                <a:ext cx="5080" cy="1179"/>
              </a:xfrm>
              <a:prstGeom prst="rect">
                <a:avLst/>
              </a:prstGeom>
              <a:noFill/>
              <a:ln w="9525">
                <a:noFill/>
              </a:ln>
            </p:spPr>
            <p:txBody>
              <a:bodyPr wrap="none" anchor="ctr"/>
              <a:p>
                <a:pPr algn="ctr">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p:txBody>
          </p:sp>
          <p:sp>
            <p:nvSpPr>
              <p:cNvPr id="48171" name="Text Box 7"/>
              <p:cNvSpPr txBox="1"/>
              <p:nvPr/>
            </p:nvSpPr>
            <p:spPr>
              <a:xfrm>
                <a:off x="1496" y="771"/>
                <a:ext cx="862" cy="317"/>
              </a:xfrm>
              <a:prstGeom prst="rect">
                <a:avLst/>
              </a:prstGeom>
              <a:noFill/>
              <a:ln w="38100"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本地载波</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48172" name="Line 9"/>
              <p:cNvSpPr/>
              <p:nvPr/>
            </p:nvSpPr>
            <p:spPr>
              <a:xfrm flipH="1" flipV="1">
                <a:off x="1950" y="498"/>
                <a:ext cx="0" cy="272"/>
              </a:xfrm>
              <a:prstGeom prst="line">
                <a:avLst/>
              </a:prstGeom>
              <a:ln w="38100" cap="flat" cmpd="sng">
                <a:solidFill>
                  <a:srgbClr val="0000FF"/>
                </a:solidFill>
                <a:prstDash val="solid"/>
                <a:headEnd type="none" w="med" len="med"/>
                <a:tailEnd type="triangle" w="med" len="med"/>
              </a:ln>
            </p:spPr>
          </p:sp>
          <p:sp>
            <p:nvSpPr>
              <p:cNvPr id="48173" name="Text Box 13"/>
              <p:cNvSpPr txBox="1"/>
              <p:nvPr/>
            </p:nvSpPr>
            <p:spPr>
              <a:xfrm>
                <a:off x="453" y="179"/>
                <a:ext cx="862" cy="365"/>
              </a:xfrm>
              <a:prstGeom prst="rect">
                <a:avLst/>
              </a:prstGeom>
              <a:noFill/>
              <a:ln w="38100"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带通滤波</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48174" name="Line 14"/>
              <p:cNvSpPr/>
              <p:nvPr/>
            </p:nvSpPr>
            <p:spPr>
              <a:xfrm>
                <a:off x="45" y="362"/>
                <a:ext cx="399" cy="0"/>
              </a:xfrm>
              <a:prstGeom prst="line">
                <a:avLst/>
              </a:prstGeom>
              <a:ln w="38100" cap="flat" cmpd="sng">
                <a:solidFill>
                  <a:srgbClr val="0000FF"/>
                </a:solidFill>
                <a:prstDash val="solid"/>
                <a:headEnd type="none" w="med" len="med"/>
                <a:tailEnd type="triangle" w="med" len="med"/>
              </a:ln>
            </p:spPr>
          </p:sp>
          <p:sp>
            <p:nvSpPr>
              <p:cNvPr id="48175" name="Text Box 16"/>
              <p:cNvSpPr txBox="1"/>
              <p:nvPr/>
            </p:nvSpPr>
            <p:spPr>
              <a:xfrm>
                <a:off x="2630" y="192"/>
                <a:ext cx="857" cy="372"/>
              </a:xfrm>
              <a:prstGeom prst="rect">
                <a:avLst/>
              </a:prstGeom>
              <a:noFill/>
              <a:ln w="38100"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低通滤波</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48176" name="Line 17"/>
              <p:cNvSpPr/>
              <p:nvPr/>
            </p:nvSpPr>
            <p:spPr>
              <a:xfrm>
                <a:off x="2222" y="362"/>
                <a:ext cx="399" cy="0"/>
              </a:xfrm>
              <a:prstGeom prst="line">
                <a:avLst/>
              </a:prstGeom>
              <a:ln w="38100" cap="flat" cmpd="sng">
                <a:solidFill>
                  <a:srgbClr val="0000FF"/>
                </a:solidFill>
                <a:prstDash val="solid"/>
                <a:headEnd type="none" w="med" len="med"/>
                <a:tailEnd type="triangle" w="med" len="med"/>
              </a:ln>
            </p:spPr>
          </p:sp>
          <p:sp>
            <p:nvSpPr>
              <p:cNvPr id="48177" name="Text Box 19"/>
              <p:cNvSpPr txBox="1"/>
              <p:nvPr/>
            </p:nvSpPr>
            <p:spPr>
              <a:xfrm>
                <a:off x="1632" y="192"/>
                <a:ext cx="590" cy="330"/>
              </a:xfrm>
              <a:prstGeom prst="rect">
                <a:avLst/>
              </a:prstGeom>
              <a:noFill/>
              <a:ln w="38100"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相 乘</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48178" name="Line 20"/>
              <p:cNvSpPr/>
              <p:nvPr/>
            </p:nvSpPr>
            <p:spPr>
              <a:xfrm flipV="1">
                <a:off x="1315" y="362"/>
                <a:ext cx="317" cy="0"/>
              </a:xfrm>
              <a:prstGeom prst="line">
                <a:avLst/>
              </a:prstGeom>
              <a:ln w="38100" cap="flat" cmpd="sng">
                <a:solidFill>
                  <a:srgbClr val="0000FF"/>
                </a:solidFill>
                <a:prstDash val="solid"/>
                <a:headEnd type="none" w="med" len="med"/>
                <a:tailEnd type="triangle" w="med" len="med"/>
              </a:ln>
            </p:spPr>
          </p:sp>
          <p:sp>
            <p:nvSpPr>
              <p:cNvPr id="48179" name="Text Box 22"/>
              <p:cNvSpPr txBox="1"/>
              <p:nvPr/>
            </p:nvSpPr>
            <p:spPr>
              <a:xfrm>
                <a:off x="3900" y="179"/>
                <a:ext cx="817" cy="364"/>
              </a:xfrm>
              <a:prstGeom prst="rect">
                <a:avLst/>
              </a:prstGeom>
              <a:noFill/>
              <a:ln w="38100" cap="flat" cmpd="sng">
                <a:solidFill>
                  <a:schemeClr val="tx1"/>
                </a:solidFill>
                <a:prstDash val="solid"/>
                <a:miter/>
                <a:headEnd type="none" w="med" len="med"/>
                <a:tailEnd type="none" w="med" len="med"/>
              </a:ln>
            </p:spPr>
            <p:txBody>
              <a:bodyPr/>
              <a:p>
                <a:pPr algn="just">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抽样判决</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48180" name="Line 23"/>
              <p:cNvSpPr/>
              <p:nvPr/>
            </p:nvSpPr>
            <p:spPr>
              <a:xfrm>
                <a:off x="3492" y="362"/>
                <a:ext cx="399" cy="0"/>
              </a:xfrm>
              <a:prstGeom prst="line">
                <a:avLst/>
              </a:prstGeom>
              <a:ln w="38100" cap="flat" cmpd="sng">
                <a:solidFill>
                  <a:srgbClr val="0000FF"/>
                </a:solidFill>
                <a:prstDash val="solid"/>
                <a:headEnd type="none" w="med" len="med"/>
                <a:tailEnd type="triangle" w="med" len="med"/>
              </a:ln>
            </p:spPr>
          </p:sp>
          <p:sp>
            <p:nvSpPr>
              <p:cNvPr id="48181" name="Line 24"/>
              <p:cNvSpPr/>
              <p:nvPr/>
            </p:nvSpPr>
            <p:spPr>
              <a:xfrm>
                <a:off x="4717" y="362"/>
                <a:ext cx="317" cy="0"/>
              </a:xfrm>
              <a:prstGeom prst="line">
                <a:avLst/>
              </a:prstGeom>
              <a:ln w="38100" cap="flat" cmpd="sng">
                <a:solidFill>
                  <a:srgbClr val="0000FF"/>
                </a:solidFill>
                <a:prstDash val="solid"/>
                <a:headEnd type="none" w="med" len="med"/>
                <a:tailEnd type="triangle" w="med" len="med"/>
              </a:ln>
            </p:spPr>
          </p:sp>
          <p:sp>
            <p:nvSpPr>
              <p:cNvPr id="48182" name="Text Box 25"/>
              <p:cNvSpPr txBox="1"/>
              <p:nvPr/>
            </p:nvSpPr>
            <p:spPr>
              <a:xfrm>
                <a:off x="3454" y="39"/>
                <a:ext cx="412" cy="248"/>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V(t)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grpSp>
        <p:grpSp>
          <p:nvGrpSpPr>
            <p:cNvPr id="48140" name="Group 29"/>
            <p:cNvGrpSpPr/>
            <p:nvPr/>
          </p:nvGrpSpPr>
          <p:grpSpPr>
            <a:xfrm>
              <a:off x="1885950" y="2900832"/>
              <a:ext cx="5329238" cy="1560043"/>
              <a:chOff x="0" y="299"/>
              <a:chExt cx="5326" cy="2221"/>
            </a:xfrm>
          </p:grpSpPr>
          <p:grpSp>
            <p:nvGrpSpPr>
              <p:cNvPr id="48142" name="Group 30"/>
              <p:cNvGrpSpPr/>
              <p:nvPr/>
            </p:nvGrpSpPr>
            <p:grpSpPr>
              <a:xfrm>
                <a:off x="0" y="299"/>
                <a:ext cx="4994" cy="1924"/>
                <a:chOff x="0" y="299"/>
                <a:chExt cx="4994" cy="1924"/>
              </a:xfrm>
            </p:grpSpPr>
            <p:grpSp>
              <p:nvGrpSpPr>
                <p:cNvPr id="48149" name="Group 31"/>
                <p:cNvGrpSpPr/>
                <p:nvPr/>
              </p:nvGrpSpPr>
              <p:grpSpPr>
                <a:xfrm>
                  <a:off x="0" y="333"/>
                  <a:ext cx="4994" cy="1890"/>
                  <a:chOff x="0" y="0"/>
                  <a:chExt cx="4994" cy="1890"/>
                </a:xfrm>
              </p:grpSpPr>
              <p:pic>
                <p:nvPicPr>
                  <p:cNvPr id="48151" name="Picture 32" descr="PSK误码率"/>
                  <p:cNvPicPr>
                    <a:picLocks noChangeAspect="1"/>
                  </p:cNvPicPr>
                  <p:nvPr/>
                </p:nvPicPr>
                <p:blipFill>
                  <a:blip r:embed="rId3"/>
                  <a:stretch>
                    <a:fillRect/>
                  </a:stretch>
                </p:blipFill>
                <p:spPr>
                  <a:xfrm>
                    <a:off x="0" y="0"/>
                    <a:ext cx="4994" cy="1890"/>
                  </a:xfrm>
                  <a:prstGeom prst="rect">
                    <a:avLst/>
                  </a:prstGeom>
                  <a:noFill/>
                  <a:ln w="9525">
                    <a:noFill/>
                  </a:ln>
                </p:spPr>
              </p:pic>
              <p:grpSp>
                <p:nvGrpSpPr>
                  <p:cNvPr id="48152" name="Group 33"/>
                  <p:cNvGrpSpPr/>
                  <p:nvPr/>
                </p:nvGrpSpPr>
                <p:grpSpPr>
                  <a:xfrm>
                    <a:off x="2032" y="822"/>
                    <a:ext cx="242" cy="972"/>
                    <a:chOff x="0" y="0"/>
                    <a:chExt cx="242" cy="972"/>
                  </a:xfrm>
                </p:grpSpPr>
                <p:sp>
                  <p:nvSpPr>
                    <p:cNvPr id="48153" name="Line 34"/>
                    <p:cNvSpPr/>
                    <p:nvPr/>
                  </p:nvSpPr>
                  <p:spPr>
                    <a:xfrm>
                      <a:off x="18" y="882"/>
                      <a:ext cx="108" cy="90"/>
                    </a:xfrm>
                    <a:prstGeom prst="line">
                      <a:avLst/>
                    </a:prstGeom>
                    <a:ln w="9525" cap="flat" cmpd="sng">
                      <a:solidFill>
                        <a:srgbClr val="000000"/>
                      </a:solidFill>
                      <a:prstDash val="solid"/>
                      <a:headEnd type="none" w="med" len="med"/>
                      <a:tailEnd type="none" w="med" len="med"/>
                    </a:ln>
                  </p:spPr>
                </p:sp>
                <p:sp>
                  <p:nvSpPr>
                    <p:cNvPr id="48154" name="Line 35"/>
                    <p:cNvSpPr/>
                    <p:nvPr/>
                  </p:nvSpPr>
                  <p:spPr>
                    <a:xfrm>
                      <a:off x="0" y="801"/>
                      <a:ext cx="190" cy="168"/>
                    </a:xfrm>
                    <a:prstGeom prst="line">
                      <a:avLst/>
                    </a:prstGeom>
                    <a:ln w="9525" cap="flat" cmpd="sng">
                      <a:solidFill>
                        <a:srgbClr val="000000"/>
                      </a:solidFill>
                      <a:prstDash val="solid"/>
                      <a:headEnd type="none" w="med" len="med"/>
                      <a:tailEnd type="none" w="med" len="med"/>
                    </a:ln>
                  </p:spPr>
                </p:sp>
                <p:sp>
                  <p:nvSpPr>
                    <p:cNvPr id="48155" name="Line 36"/>
                    <p:cNvSpPr/>
                    <p:nvPr/>
                  </p:nvSpPr>
                  <p:spPr>
                    <a:xfrm>
                      <a:off x="22" y="753"/>
                      <a:ext cx="204" cy="171"/>
                    </a:xfrm>
                    <a:prstGeom prst="line">
                      <a:avLst/>
                    </a:prstGeom>
                    <a:ln w="9525" cap="flat" cmpd="sng">
                      <a:solidFill>
                        <a:srgbClr val="000000"/>
                      </a:solidFill>
                      <a:prstDash val="solid"/>
                      <a:headEnd type="none" w="med" len="med"/>
                      <a:tailEnd type="none" w="med" len="med"/>
                    </a:ln>
                  </p:spPr>
                </p:sp>
                <p:sp>
                  <p:nvSpPr>
                    <p:cNvPr id="48156" name="Line 37"/>
                    <p:cNvSpPr/>
                    <p:nvPr/>
                  </p:nvSpPr>
                  <p:spPr>
                    <a:xfrm>
                      <a:off x="24" y="687"/>
                      <a:ext cx="210" cy="177"/>
                    </a:xfrm>
                    <a:prstGeom prst="line">
                      <a:avLst/>
                    </a:prstGeom>
                    <a:ln w="9525" cap="flat" cmpd="sng">
                      <a:solidFill>
                        <a:srgbClr val="000000"/>
                      </a:solidFill>
                      <a:prstDash val="solid"/>
                      <a:headEnd type="none" w="med" len="med"/>
                      <a:tailEnd type="none" w="med" len="med"/>
                    </a:ln>
                  </p:spPr>
                </p:sp>
                <p:sp>
                  <p:nvSpPr>
                    <p:cNvPr id="48157" name="Line 38"/>
                    <p:cNvSpPr/>
                    <p:nvPr/>
                  </p:nvSpPr>
                  <p:spPr>
                    <a:xfrm>
                      <a:off x="24" y="618"/>
                      <a:ext cx="202" cy="168"/>
                    </a:xfrm>
                    <a:prstGeom prst="line">
                      <a:avLst/>
                    </a:prstGeom>
                    <a:ln w="9525" cap="flat" cmpd="sng">
                      <a:solidFill>
                        <a:srgbClr val="000000"/>
                      </a:solidFill>
                      <a:prstDash val="solid"/>
                      <a:headEnd type="none" w="med" len="med"/>
                      <a:tailEnd type="none" w="med" len="med"/>
                    </a:ln>
                  </p:spPr>
                </p:sp>
                <p:sp>
                  <p:nvSpPr>
                    <p:cNvPr id="48158" name="Line 39"/>
                    <p:cNvSpPr/>
                    <p:nvPr/>
                  </p:nvSpPr>
                  <p:spPr>
                    <a:xfrm>
                      <a:off x="36" y="564"/>
                      <a:ext cx="192" cy="144"/>
                    </a:xfrm>
                    <a:prstGeom prst="line">
                      <a:avLst/>
                    </a:prstGeom>
                    <a:ln w="9525" cap="flat" cmpd="sng">
                      <a:solidFill>
                        <a:srgbClr val="000000"/>
                      </a:solidFill>
                      <a:prstDash val="solid"/>
                      <a:headEnd type="none" w="med" len="med"/>
                      <a:tailEnd type="none" w="med" len="med"/>
                    </a:ln>
                  </p:spPr>
                </p:sp>
                <p:sp>
                  <p:nvSpPr>
                    <p:cNvPr id="48159" name="Line 40"/>
                    <p:cNvSpPr/>
                    <p:nvPr/>
                  </p:nvSpPr>
                  <p:spPr>
                    <a:xfrm>
                      <a:off x="34" y="495"/>
                      <a:ext cx="200" cy="153"/>
                    </a:xfrm>
                    <a:prstGeom prst="line">
                      <a:avLst/>
                    </a:prstGeom>
                    <a:ln w="9525" cap="flat" cmpd="sng">
                      <a:solidFill>
                        <a:srgbClr val="000000"/>
                      </a:solidFill>
                      <a:prstDash val="solid"/>
                      <a:headEnd type="none" w="med" len="med"/>
                      <a:tailEnd type="none" w="med" len="med"/>
                    </a:ln>
                  </p:spPr>
                </p:sp>
                <p:sp>
                  <p:nvSpPr>
                    <p:cNvPr id="48160" name="Line 41"/>
                    <p:cNvSpPr/>
                    <p:nvPr/>
                  </p:nvSpPr>
                  <p:spPr>
                    <a:xfrm>
                      <a:off x="36" y="432"/>
                      <a:ext cx="202" cy="147"/>
                    </a:xfrm>
                    <a:prstGeom prst="line">
                      <a:avLst/>
                    </a:prstGeom>
                    <a:ln w="9525" cap="flat" cmpd="sng">
                      <a:solidFill>
                        <a:srgbClr val="000000"/>
                      </a:solidFill>
                      <a:prstDash val="solid"/>
                      <a:headEnd type="none" w="med" len="med"/>
                      <a:tailEnd type="none" w="med" len="med"/>
                    </a:ln>
                  </p:spPr>
                </p:sp>
                <p:sp>
                  <p:nvSpPr>
                    <p:cNvPr id="48161" name="Line 42"/>
                    <p:cNvSpPr/>
                    <p:nvPr/>
                  </p:nvSpPr>
                  <p:spPr>
                    <a:xfrm>
                      <a:off x="42" y="369"/>
                      <a:ext cx="184" cy="138"/>
                    </a:xfrm>
                    <a:prstGeom prst="line">
                      <a:avLst/>
                    </a:prstGeom>
                    <a:ln w="9525" cap="flat" cmpd="sng">
                      <a:solidFill>
                        <a:srgbClr val="000000"/>
                      </a:solidFill>
                      <a:prstDash val="solid"/>
                      <a:headEnd type="none" w="med" len="med"/>
                      <a:tailEnd type="none" w="med" len="med"/>
                    </a:ln>
                  </p:spPr>
                </p:sp>
                <p:sp>
                  <p:nvSpPr>
                    <p:cNvPr id="48162" name="Line 43"/>
                    <p:cNvSpPr/>
                    <p:nvPr/>
                  </p:nvSpPr>
                  <p:spPr>
                    <a:xfrm>
                      <a:off x="42" y="306"/>
                      <a:ext cx="192" cy="147"/>
                    </a:xfrm>
                    <a:prstGeom prst="line">
                      <a:avLst/>
                    </a:prstGeom>
                    <a:ln w="9525" cap="flat" cmpd="sng">
                      <a:solidFill>
                        <a:srgbClr val="000000"/>
                      </a:solidFill>
                      <a:prstDash val="solid"/>
                      <a:headEnd type="none" w="med" len="med"/>
                      <a:tailEnd type="none" w="med" len="med"/>
                    </a:ln>
                  </p:spPr>
                </p:sp>
                <p:sp>
                  <p:nvSpPr>
                    <p:cNvPr id="48163" name="Line 44"/>
                    <p:cNvSpPr/>
                    <p:nvPr/>
                  </p:nvSpPr>
                  <p:spPr>
                    <a:xfrm>
                      <a:off x="48" y="240"/>
                      <a:ext cx="186" cy="144"/>
                    </a:xfrm>
                    <a:prstGeom prst="line">
                      <a:avLst/>
                    </a:prstGeom>
                    <a:ln w="9525" cap="flat" cmpd="sng">
                      <a:solidFill>
                        <a:srgbClr val="000000"/>
                      </a:solidFill>
                      <a:prstDash val="solid"/>
                      <a:headEnd type="none" w="med" len="med"/>
                      <a:tailEnd type="none" w="med" len="med"/>
                    </a:ln>
                  </p:spPr>
                </p:sp>
                <p:sp>
                  <p:nvSpPr>
                    <p:cNvPr id="48164" name="Line 45"/>
                    <p:cNvSpPr/>
                    <p:nvPr/>
                  </p:nvSpPr>
                  <p:spPr>
                    <a:xfrm>
                      <a:off x="72" y="195"/>
                      <a:ext cx="150" cy="108"/>
                    </a:xfrm>
                    <a:prstGeom prst="line">
                      <a:avLst/>
                    </a:prstGeom>
                    <a:ln w="9525" cap="flat" cmpd="sng">
                      <a:solidFill>
                        <a:srgbClr val="000000"/>
                      </a:solidFill>
                      <a:prstDash val="solid"/>
                      <a:headEnd type="none" w="med" len="med"/>
                      <a:tailEnd type="none" w="med" len="med"/>
                    </a:ln>
                  </p:spPr>
                </p:sp>
                <p:sp>
                  <p:nvSpPr>
                    <p:cNvPr id="48165" name="Line 46"/>
                    <p:cNvSpPr/>
                    <p:nvPr/>
                  </p:nvSpPr>
                  <p:spPr>
                    <a:xfrm>
                      <a:off x="98" y="150"/>
                      <a:ext cx="126" cy="84"/>
                    </a:xfrm>
                    <a:prstGeom prst="line">
                      <a:avLst/>
                    </a:prstGeom>
                    <a:ln w="9525" cap="flat" cmpd="sng">
                      <a:solidFill>
                        <a:srgbClr val="000000"/>
                      </a:solidFill>
                      <a:prstDash val="solid"/>
                      <a:headEnd type="none" w="med" len="med"/>
                      <a:tailEnd type="none" w="med" len="med"/>
                    </a:ln>
                  </p:spPr>
                </p:sp>
                <p:sp>
                  <p:nvSpPr>
                    <p:cNvPr id="48166" name="Line 47"/>
                    <p:cNvSpPr/>
                    <p:nvPr/>
                  </p:nvSpPr>
                  <p:spPr>
                    <a:xfrm>
                      <a:off x="124" y="111"/>
                      <a:ext cx="106" cy="63"/>
                    </a:xfrm>
                    <a:prstGeom prst="line">
                      <a:avLst/>
                    </a:prstGeom>
                    <a:ln w="9525" cap="flat" cmpd="sng">
                      <a:solidFill>
                        <a:srgbClr val="000000"/>
                      </a:solidFill>
                      <a:prstDash val="solid"/>
                      <a:headEnd type="none" w="med" len="med"/>
                      <a:tailEnd type="none" w="med" len="med"/>
                    </a:ln>
                  </p:spPr>
                </p:sp>
                <p:sp>
                  <p:nvSpPr>
                    <p:cNvPr id="48167" name="Line 48"/>
                    <p:cNvSpPr/>
                    <p:nvPr/>
                  </p:nvSpPr>
                  <p:spPr>
                    <a:xfrm>
                      <a:off x="158" y="75"/>
                      <a:ext cx="84" cy="48"/>
                    </a:xfrm>
                    <a:prstGeom prst="line">
                      <a:avLst/>
                    </a:prstGeom>
                    <a:ln w="9525" cap="flat" cmpd="sng">
                      <a:solidFill>
                        <a:srgbClr val="000000"/>
                      </a:solidFill>
                      <a:prstDash val="solid"/>
                      <a:headEnd type="none" w="med" len="med"/>
                      <a:tailEnd type="none" w="med" len="med"/>
                    </a:ln>
                  </p:spPr>
                </p:sp>
                <p:sp>
                  <p:nvSpPr>
                    <p:cNvPr id="48168" name="Line 49"/>
                    <p:cNvSpPr/>
                    <p:nvPr/>
                  </p:nvSpPr>
                  <p:spPr>
                    <a:xfrm>
                      <a:off x="184" y="39"/>
                      <a:ext cx="54" cy="27"/>
                    </a:xfrm>
                    <a:prstGeom prst="line">
                      <a:avLst/>
                    </a:prstGeom>
                    <a:ln w="9525" cap="flat" cmpd="sng">
                      <a:solidFill>
                        <a:srgbClr val="000000"/>
                      </a:solidFill>
                      <a:prstDash val="solid"/>
                      <a:headEnd type="none" w="med" len="med"/>
                      <a:tailEnd type="none" w="med" len="med"/>
                    </a:ln>
                  </p:spPr>
                </p:sp>
                <p:sp>
                  <p:nvSpPr>
                    <p:cNvPr id="48169" name="Line 50"/>
                    <p:cNvSpPr/>
                    <p:nvPr/>
                  </p:nvSpPr>
                  <p:spPr>
                    <a:xfrm>
                      <a:off x="208" y="0"/>
                      <a:ext cx="30" cy="15"/>
                    </a:xfrm>
                    <a:prstGeom prst="line">
                      <a:avLst/>
                    </a:prstGeom>
                    <a:ln w="9525" cap="flat" cmpd="sng">
                      <a:solidFill>
                        <a:srgbClr val="000000"/>
                      </a:solidFill>
                      <a:prstDash val="solid"/>
                      <a:headEnd type="none" w="med" len="med"/>
                      <a:tailEnd type="none" w="med" len="med"/>
                    </a:ln>
                  </p:spPr>
                </p:sp>
              </p:grpSp>
            </p:grpSp>
            <p:sp>
              <p:nvSpPr>
                <p:cNvPr id="48150" name="Line 51"/>
                <p:cNvSpPr/>
                <p:nvPr/>
              </p:nvSpPr>
              <p:spPr>
                <a:xfrm flipV="1">
                  <a:off x="2266" y="299"/>
                  <a:ext cx="46" cy="1816"/>
                </a:xfrm>
                <a:prstGeom prst="line">
                  <a:avLst/>
                </a:prstGeom>
                <a:ln w="9525" cap="flat" cmpd="sng">
                  <a:solidFill>
                    <a:srgbClr val="000000"/>
                  </a:solidFill>
                  <a:prstDash val="solid"/>
                  <a:headEnd type="none" w="med" len="med"/>
                  <a:tailEnd type="none" w="med" len="med"/>
                </a:ln>
              </p:spPr>
            </p:sp>
          </p:grpSp>
          <p:sp>
            <p:nvSpPr>
              <p:cNvPr id="48143" name="Text Box 52"/>
              <p:cNvSpPr txBox="1"/>
              <p:nvPr/>
            </p:nvSpPr>
            <p:spPr>
              <a:xfrm>
                <a:off x="2072" y="2010"/>
                <a:ext cx="448" cy="480"/>
              </a:xfrm>
              <a:prstGeom prst="rect">
                <a:avLst/>
              </a:prstGeom>
              <a:noFill/>
              <a:ln w="9525">
                <a:noFill/>
              </a:ln>
            </p:spPr>
            <p:txBody>
              <a:bodyPr/>
              <a:p>
                <a:pPr algn="just">
                  <a:buFont typeface="Arial" panose="020B0604020202020204" pitchFamily="34" charset="0"/>
                  <a:buNone/>
                </a:pPr>
                <a:r>
                  <a:rPr lang="en-US" altLang="zh-CN" b="1" dirty="0">
                    <a:solidFill>
                      <a:schemeClr val="tx2"/>
                    </a:solidFill>
                    <a:latin typeface="Times New Roman" panose="02020603050405020304" pitchFamily="18" charset="0"/>
                  </a:rPr>
                  <a:t>0</a:t>
                </a:r>
                <a:endParaRPr lang="en-US" altLang="zh-CN" b="1" dirty="0">
                  <a:solidFill>
                    <a:schemeClr val="tx2"/>
                  </a:solidFill>
                  <a:latin typeface="Arial" panose="020B0604020202020204" pitchFamily="34" charset="0"/>
                </a:endParaRPr>
              </a:p>
            </p:txBody>
          </p:sp>
          <p:sp>
            <p:nvSpPr>
              <p:cNvPr id="48144" name="Text Box 53"/>
              <p:cNvSpPr txBox="1"/>
              <p:nvPr/>
            </p:nvSpPr>
            <p:spPr>
              <a:xfrm>
                <a:off x="2792" y="2025"/>
                <a:ext cx="448" cy="480"/>
              </a:xfrm>
              <a:prstGeom prst="rect">
                <a:avLst/>
              </a:prstGeom>
              <a:noFill/>
              <a:ln w="9525">
                <a:noFill/>
              </a:ln>
            </p:spPr>
            <p:txBody>
              <a:bodyPr/>
              <a:p>
                <a:pPr algn="just">
                  <a:buFont typeface="Arial" panose="020B0604020202020204" pitchFamily="34" charset="0"/>
                  <a:buNone/>
                </a:pPr>
                <a:r>
                  <a:rPr lang="en-US" altLang="zh-CN" b="1" dirty="0">
                    <a:solidFill>
                      <a:schemeClr val="tx2"/>
                    </a:solidFill>
                    <a:latin typeface="Comic Sans MS" panose="030F0702030302020204" pitchFamily="66" charset="0"/>
                  </a:rPr>
                  <a:t>A</a:t>
                </a:r>
                <a:endParaRPr lang="en-US" altLang="zh-CN" b="1" dirty="0">
                  <a:solidFill>
                    <a:schemeClr val="tx2"/>
                  </a:solidFill>
                  <a:latin typeface="Comic Sans MS" panose="030F0702030302020204" pitchFamily="66" charset="0"/>
                </a:endParaRPr>
              </a:p>
            </p:txBody>
          </p:sp>
          <p:sp>
            <p:nvSpPr>
              <p:cNvPr id="48145" name="Text Box 54"/>
              <p:cNvSpPr txBox="1"/>
              <p:nvPr/>
            </p:nvSpPr>
            <p:spPr>
              <a:xfrm>
                <a:off x="1232" y="2040"/>
                <a:ext cx="524" cy="480"/>
              </a:xfrm>
              <a:prstGeom prst="rect">
                <a:avLst/>
              </a:prstGeom>
              <a:noFill/>
              <a:ln w="9525">
                <a:noFill/>
              </a:ln>
            </p:spPr>
            <p:txBody>
              <a:bodyPr/>
              <a:p>
                <a:pPr algn="just">
                  <a:buFont typeface="Arial" panose="020B0604020202020204" pitchFamily="34" charset="0"/>
                  <a:buNone/>
                </a:pPr>
                <a:r>
                  <a:rPr lang="en-US" altLang="zh-CN" b="1" dirty="0">
                    <a:solidFill>
                      <a:schemeClr val="tx2"/>
                    </a:solidFill>
                    <a:latin typeface="Comic Sans MS" panose="030F0702030302020204" pitchFamily="66" charset="0"/>
                  </a:rPr>
                  <a:t>-A</a:t>
                </a:r>
                <a:endParaRPr lang="en-US" altLang="zh-CN" b="1" dirty="0">
                  <a:solidFill>
                    <a:schemeClr val="tx2"/>
                  </a:solidFill>
                  <a:latin typeface="Comic Sans MS" panose="030F0702030302020204" pitchFamily="66" charset="0"/>
                </a:endParaRPr>
              </a:p>
            </p:txBody>
          </p:sp>
          <p:sp>
            <p:nvSpPr>
              <p:cNvPr id="48146" name="Text Box 55"/>
              <p:cNvSpPr txBox="1"/>
              <p:nvPr/>
            </p:nvSpPr>
            <p:spPr>
              <a:xfrm>
                <a:off x="962" y="1320"/>
                <a:ext cx="628" cy="480"/>
              </a:xfrm>
              <a:prstGeom prst="rect">
                <a:avLst/>
              </a:prstGeom>
              <a:noFill/>
              <a:ln w="9525">
                <a:noFill/>
              </a:ln>
            </p:spPr>
            <p:txBody>
              <a:bodyPr/>
              <a:p>
                <a:pPr algn="just">
                  <a:buFont typeface="Arial" panose="020B0604020202020204" pitchFamily="34" charset="0"/>
                  <a:buNone/>
                </a:pPr>
                <a:r>
                  <a:rPr lang="en-US" altLang="zh-CN" dirty="0">
                    <a:solidFill>
                      <a:schemeClr val="tx2"/>
                    </a:solidFill>
                    <a:latin typeface="Comic Sans MS" panose="030F0702030302020204" pitchFamily="66" charset="0"/>
                  </a:rPr>
                  <a:t>P</a:t>
                </a:r>
                <a:r>
                  <a:rPr lang="en-US" altLang="zh-CN" baseline="-25000" dirty="0">
                    <a:solidFill>
                      <a:schemeClr val="tx2"/>
                    </a:solidFill>
                    <a:latin typeface="Comic Sans MS" panose="030F0702030302020204" pitchFamily="66" charset="0"/>
                  </a:rPr>
                  <a:t>e0</a:t>
                </a:r>
                <a:endParaRPr lang="en-US" altLang="zh-CN" dirty="0">
                  <a:solidFill>
                    <a:schemeClr val="tx2"/>
                  </a:solidFill>
                  <a:latin typeface="Comic Sans MS" panose="030F0702030302020204" pitchFamily="66" charset="0"/>
                </a:endParaRPr>
              </a:p>
            </p:txBody>
          </p:sp>
          <p:sp>
            <p:nvSpPr>
              <p:cNvPr id="48147" name="Text Box 56"/>
              <p:cNvSpPr txBox="1"/>
              <p:nvPr/>
            </p:nvSpPr>
            <p:spPr>
              <a:xfrm>
                <a:off x="2474" y="975"/>
                <a:ext cx="628" cy="480"/>
              </a:xfrm>
              <a:prstGeom prst="rect">
                <a:avLst/>
              </a:prstGeom>
              <a:noFill/>
              <a:ln w="9525">
                <a:noFill/>
              </a:ln>
            </p:spPr>
            <p:txBody>
              <a:bodyPr/>
              <a:p>
                <a:pPr algn="just">
                  <a:buFont typeface="Arial" panose="020B0604020202020204" pitchFamily="34" charset="0"/>
                  <a:buNone/>
                </a:pPr>
                <a:r>
                  <a:rPr lang="en-US" altLang="zh-CN" dirty="0">
                    <a:solidFill>
                      <a:schemeClr val="tx2"/>
                    </a:solidFill>
                    <a:latin typeface="Comic Sans MS" panose="030F0702030302020204" pitchFamily="66" charset="0"/>
                  </a:rPr>
                  <a:t>P</a:t>
                </a:r>
                <a:r>
                  <a:rPr lang="en-US" altLang="zh-CN" baseline="-25000" dirty="0">
                    <a:solidFill>
                      <a:schemeClr val="tx2"/>
                    </a:solidFill>
                    <a:latin typeface="Comic Sans MS" panose="030F0702030302020204" pitchFamily="66" charset="0"/>
                  </a:rPr>
                  <a:t>e1</a:t>
                </a:r>
                <a:endParaRPr lang="en-US" altLang="zh-CN" dirty="0">
                  <a:solidFill>
                    <a:schemeClr val="tx2"/>
                  </a:solidFill>
                  <a:latin typeface="Comic Sans MS" panose="030F0702030302020204" pitchFamily="66" charset="0"/>
                </a:endParaRPr>
              </a:p>
            </p:txBody>
          </p:sp>
          <p:sp>
            <p:nvSpPr>
              <p:cNvPr id="48148" name="Text Box 57"/>
              <p:cNvSpPr txBox="1"/>
              <p:nvPr/>
            </p:nvSpPr>
            <p:spPr>
              <a:xfrm>
                <a:off x="4878" y="2025"/>
                <a:ext cx="448" cy="480"/>
              </a:xfrm>
              <a:prstGeom prst="rect">
                <a:avLst/>
              </a:prstGeom>
              <a:noFill/>
              <a:ln w="9525">
                <a:noFill/>
              </a:ln>
            </p:spPr>
            <p:txBody>
              <a:bodyPr/>
              <a:p>
                <a:pPr algn="just">
                  <a:buFont typeface="Arial" panose="020B0604020202020204" pitchFamily="34" charset="0"/>
                  <a:buNone/>
                </a:pPr>
                <a:r>
                  <a:rPr lang="en-US" altLang="zh-CN" b="1" dirty="0">
                    <a:solidFill>
                      <a:schemeClr val="tx2"/>
                    </a:solidFill>
                    <a:latin typeface="Comic Sans MS" panose="030F0702030302020204" pitchFamily="66" charset="0"/>
                  </a:rPr>
                  <a:t>V</a:t>
                </a:r>
                <a:endParaRPr lang="en-US" altLang="zh-CN" b="1" dirty="0">
                  <a:solidFill>
                    <a:schemeClr val="tx2"/>
                  </a:solidFill>
                  <a:latin typeface="Comic Sans MS" panose="030F0702030302020204" pitchFamily="66" charset="0"/>
                </a:endParaRPr>
              </a:p>
            </p:txBody>
          </p:sp>
        </p:grpSp>
        <p:sp>
          <p:nvSpPr>
            <p:cNvPr id="48141" name="Rectangle 65"/>
            <p:cNvSpPr/>
            <p:nvPr/>
          </p:nvSpPr>
          <p:spPr>
            <a:xfrm>
              <a:off x="2170113" y="4416849"/>
              <a:ext cx="4156075" cy="452156"/>
            </a:xfrm>
            <a:prstGeom prst="rect">
              <a:avLst/>
            </a:prstGeom>
            <a:noFill/>
            <a:ln w="9525">
              <a:noFill/>
            </a:ln>
          </p:spPr>
          <p:txBody>
            <a:bodyPr wrap="squar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7.2.3-7 2PSK</a:t>
              </a:r>
              <a:r>
                <a:rPr lang="zh-CN" altLang="en-US" sz="2000" b="1" dirty="0">
                  <a:solidFill>
                    <a:schemeClr val="tx2"/>
                  </a:solidFill>
                  <a:latin typeface="微软雅黑" panose="020B0503020204020204" pitchFamily="34" charset="-122"/>
                  <a:ea typeface="微软雅黑" panose="020B0503020204020204" pitchFamily="34" charset="-122"/>
                </a:rPr>
                <a:t>信号的抗噪声性能</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spTree>
  </p:cSld>
  <p:clrMapOvr>
    <a:masterClrMapping/>
  </p:clrMapOvr>
  <p:transition advClick="0">
    <p:blinds dir="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60" name="Rectangle 2"/>
          <p:cNvSpPr>
            <a:spLocks noGrp="1"/>
          </p:cNvSpPr>
          <p:nvPr>
            <p:ph type="title"/>
          </p:nvPr>
        </p:nvSpPr>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五 </a:t>
            </a:r>
            <a:r>
              <a:rPr lang="en-US" altLang="zh-CN" sz="2800" dirty="0">
                <a:solidFill>
                  <a:srgbClr val="0000FF"/>
                </a:solidFill>
                <a:latin typeface="微软雅黑" panose="020B0503020204020204" pitchFamily="34" charset="-122"/>
                <a:ea typeface="微软雅黑" panose="020B0503020204020204" pitchFamily="34" charset="-122"/>
              </a:rPr>
              <a:t>2PSK</a:t>
            </a:r>
            <a:r>
              <a:rPr lang="zh-CN" altLang="en-US" sz="2800" dirty="0">
                <a:solidFill>
                  <a:srgbClr val="0000FF"/>
                </a:solidFill>
                <a:latin typeface="微软雅黑" panose="020B0503020204020204" pitchFamily="34" charset="-122"/>
                <a:ea typeface="微软雅黑" panose="020B0503020204020204" pitchFamily="34" charset="-122"/>
              </a:rPr>
              <a:t>信号的抗噪声性能</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49161" name="Rectangle 5"/>
          <p:cNvSpPr>
            <a:spLocks noGrp="1"/>
          </p:cNvSpPr>
          <p:nvPr>
            <p:ph type="body"/>
          </p:nvPr>
        </p:nvSpPr>
        <p:spPr>
          <a:xfrm>
            <a:off x="377190" y="1403350"/>
            <a:ext cx="8155940" cy="4446905"/>
          </a:xfrm>
        </p:spPr>
        <p:txBody>
          <a:bodyPr vert="horz" wrap="square" lIns="91440" tIns="45720" rIns="91440" bIns="45720" anchor="t"/>
          <a:p>
            <a:pPr marL="0" lvl="1" indent="0" eaLnBrk="1" hangingPunct="1">
              <a:lnSpc>
                <a:spcPct val="150000"/>
              </a:lnSpc>
              <a:buNone/>
            </a:pPr>
            <a:r>
              <a:rPr lang="en-US" altLang="en-US" sz="2000" dirty="0">
                <a:latin typeface="微软雅黑" panose="020B0503020204020204" pitchFamily="34" charset="-122"/>
                <a:ea typeface="微软雅黑" panose="020B0503020204020204" pitchFamily="34" charset="-122"/>
              </a:rPr>
              <a:t>由于n</a:t>
            </a:r>
            <a:r>
              <a:rPr lang="en-US" altLang="en-US" sz="2000" baseline="-25000" dirty="0">
                <a:latin typeface="微软雅黑" panose="020B0503020204020204" pitchFamily="34" charset="-122"/>
                <a:ea typeface="微软雅黑" panose="020B0503020204020204" pitchFamily="34" charset="-122"/>
              </a:rPr>
              <a:t>c</a:t>
            </a:r>
            <a:r>
              <a:rPr lang="en-US" altLang="en-US"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为高斯噪声，所以</a:t>
            </a:r>
            <a:r>
              <a:rPr lang="en-US" altLang="zh-CN" sz="2000" dirty="0">
                <a:latin typeface="微软雅黑" panose="020B0503020204020204" pitchFamily="34" charset="-122"/>
                <a:ea typeface="微软雅黑" panose="020B0503020204020204" pitchFamily="34" charset="-122"/>
              </a:rPr>
              <a:t>V(t)</a:t>
            </a:r>
            <a:r>
              <a:rPr lang="zh-CN" altLang="en-US" sz="2000" dirty="0">
                <a:latin typeface="微软雅黑" panose="020B0503020204020204" pitchFamily="34" charset="-122"/>
                <a:ea typeface="微软雅黑" panose="020B0503020204020204" pitchFamily="34" charset="-122"/>
              </a:rPr>
              <a:t>的一维概率密度为：</a:t>
            </a:r>
            <a:endParaRPr lang="zh-CN"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buNone/>
            </a:pPr>
            <a:endParaRPr lang="en-US"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buNone/>
            </a:pPr>
            <a:r>
              <a:rPr lang="en-US" altLang="en-US" sz="2000" dirty="0">
                <a:latin typeface="微软雅黑" panose="020B0503020204020204" pitchFamily="34" charset="-122"/>
                <a:ea typeface="微软雅黑" panose="020B0503020204020204" pitchFamily="34" charset="-122"/>
              </a:rPr>
              <a:t>输</a:t>
            </a:r>
            <a:r>
              <a:rPr lang="zh-CN" altLang="en-US" sz="2000" dirty="0">
                <a:latin typeface="微软雅黑" panose="020B0503020204020204" pitchFamily="34" charset="-122"/>
                <a:ea typeface="微软雅黑" panose="020B0503020204020204" pitchFamily="34" charset="-122"/>
              </a:rPr>
              <a:t>入</a:t>
            </a:r>
            <a:r>
              <a:rPr lang="en-US" altLang="en-US" sz="2000" dirty="0">
                <a:latin typeface="微软雅黑" panose="020B0503020204020204" pitchFamily="34" charset="-122"/>
                <a:ea typeface="微软雅黑" panose="020B0503020204020204" pitchFamily="34" charset="-122"/>
              </a:rPr>
              <a:t>信号为双极性信号，判决门限为设</a:t>
            </a:r>
            <a:r>
              <a:rPr lang="en-US" altLang="zh-CN" sz="2000" dirty="0">
                <a:latin typeface="微软雅黑" panose="020B0503020204020204" pitchFamily="34" charset="-122"/>
                <a:ea typeface="微软雅黑" panose="020B0503020204020204" pitchFamily="34" charset="-122"/>
              </a:rPr>
              <a:t>0</a:t>
            </a:r>
            <a:r>
              <a:rPr lang="en-US" altLang="en-US" sz="2000" dirty="0">
                <a:latin typeface="微软雅黑" panose="020B0503020204020204" pitchFamily="34" charset="-122"/>
                <a:ea typeface="微软雅黑" panose="020B0503020204020204" pitchFamily="34" charset="-122"/>
              </a:rPr>
              <a:t>电平，因此</a:t>
            </a:r>
            <a:endParaRPr lang="en-US" altLang="zh-CN" sz="2000" dirty="0">
              <a:latin typeface="微软雅黑" panose="020B0503020204020204" pitchFamily="34" charset="-122"/>
              <a:ea typeface="微软雅黑" panose="020B0503020204020204" pitchFamily="34" charset="-122"/>
            </a:endParaRPr>
          </a:p>
          <a:p>
            <a:pPr marL="0" lvl="1" indent="0" eaLnBrk="1" hangingPunct="1">
              <a:lnSpc>
                <a:spcPct val="150000"/>
              </a:lnSpc>
              <a:buNone/>
            </a:pPr>
            <a:r>
              <a:rPr lang="en-US"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0</a:t>
            </a:r>
            <a:r>
              <a:rPr lang="en-US" altLang="en-US" sz="2000" dirty="0">
                <a:latin typeface="微软雅黑" panose="020B0503020204020204" pitchFamily="34" charset="-122"/>
                <a:ea typeface="微软雅黑" panose="020B0503020204020204" pitchFamily="34" charset="-122"/>
              </a:rPr>
              <a:t>"错判为"</a:t>
            </a:r>
            <a:r>
              <a:rPr lang="en-US" altLang="zh-CN" sz="2000" dirty="0">
                <a:latin typeface="微软雅黑" panose="020B0503020204020204" pitchFamily="34" charset="-122"/>
                <a:ea typeface="微软雅黑" panose="020B0503020204020204" pitchFamily="34" charset="-122"/>
              </a:rPr>
              <a:t>1</a:t>
            </a:r>
            <a:r>
              <a:rPr lang="en-US" altLang="en-US" sz="2000" dirty="0">
                <a:latin typeface="微软雅黑" panose="020B0503020204020204" pitchFamily="34" charset="-122"/>
                <a:ea typeface="微软雅黑" panose="020B0503020204020204" pitchFamily="34" charset="-122"/>
              </a:rPr>
              <a:t>"的概率等于：</a:t>
            </a:r>
            <a:endParaRPr lang="en-US"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buNone/>
            </a:pPr>
            <a:r>
              <a:rPr lang="en-US"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1</a:t>
            </a:r>
            <a:r>
              <a:rPr lang="en-US" altLang="en-US" sz="2000" dirty="0">
                <a:latin typeface="微软雅黑" panose="020B0503020204020204" pitchFamily="34" charset="-122"/>
                <a:ea typeface="微软雅黑" panose="020B0503020204020204" pitchFamily="34" charset="-122"/>
              </a:rPr>
              <a:t>"错判为"</a:t>
            </a:r>
            <a:r>
              <a:rPr lang="en-US" altLang="zh-CN" sz="2000" dirty="0">
                <a:latin typeface="微软雅黑" panose="020B0503020204020204" pitchFamily="34" charset="-122"/>
                <a:ea typeface="微软雅黑" panose="020B0503020204020204" pitchFamily="34" charset="-122"/>
              </a:rPr>
              <a:t>0</a:t>
            </a:r>
            <a:r>
              <a:rPr lang="en-US" altLang="en-US" sz="2000" dirty="0">
                <a:latin typeface="微软雅黑" panose="020B0503020204020204" pitchFamily="34" charset="-122"/>
                <a:ea typeface="微软雅黑" panose="020B0503020204020204" pitchFamily="34" charset="-122"/>
              </a:rPr>
              <a:t>"的概率等于：</a:t>
            </a:r>
            <a:r>
              <a:rPr lang="en-US" altLang="x-none" sz="2000" dirty="0">
                <a:latin typeface="微软雅黑" panose="020B0503020204020204" pitchFamily="34" charset="-122"/>
                <a:ea typeface="微软雅黑" panose="020B0503020204020204" pitchFamily="34" charset="-122"/>
              </a:rPr>
              <a:t> </a:t>
            </a:r>
            <a:endParaRPr lang="en-US" altLang="x-none" sz="2000" dirty="0">
              <a:latin typeface="微软雅黑" panose="020B0503020204020204" pitchFamily="34" charset="-122"/>
              <a:ea typeface="微软雅黑" panose="020B0503020204020204" pitchFamily="34" charset="-122"/>
            </a:endParaRPr>
          </a:p>
          <a:p>
            <a:pPr marL="0" lvl="1" indent="0" eaLnBrk="1" hangingPunct="1">
              <a:lnSpc>
                <a:spcPct val="150000"/>
              </a:lnSpc>
              <a:buNone/>
            </a:pPr>
            <a:r>
              <a:rPr lang="en-US"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e0</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e1</a:t>
            </a:r>
            <a:endParaRPr lang="en-US" altLang="zh-CN" sz="2000" dirty="0">
              <a:latin typeface="微软雅黑" panose="020B0503020204020204" pitchFamily="34" charset="-122"/>
              <a:ea typeface="微软雅黑" panose="020B0503020204020204" pitchFamily="34" charset="-122"/>
            </a:endParaRPr>
          </a:p>
          <a:p>
            <a:pPr marL="0" lvl="1" indent="0" eaLnBrk="1" hangingPunct="1">
              <a:lnSpc>
                <a:spcPct val="150000"/>
              </a:lnSpc>
              <a:buNone/>
            </a:pPr>
            <a:r>
              <a:rPr lang="en-US" altLang="en-US" sz="2000" dirty="0">
                <a:latin typeface="微软雅黑" panose="020B0503020204020204" pitchFamily="34" charset="-122"/>
                <a:ea typeface="微软雅黑" panose="020B0503020204020204" pitchFamily="34" charset="-122"/>
              </a:rPr>
              <a:t>∴  总误码率为：</a:t>
            </a:r>
            <a:endParaRPr lang="en-US"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buNone/>
            </a:pPr>
            <a:r>
              <a:rPr lang="en-US"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7.2.3-7</a:t>
            </a:r>
            <a:r>
              <a:rPr lang="en-US" altLang="en-US" sz="2000" dirty="0">
                <a:latin typeface="微软雅黑" panose="020B0503020204020204" pitchFamily="34" charset="-122"/>
                <a:ea typeface="微软雅黑" panose="020B0503020204020204" pitchFamily="34" charset="-122"/>
              </a:rPr>
              <a:t>中左部阴影面积为：</a:t>
            </a:r>
            <a:endParaRPr lang="en-US"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buNone/>
            </a:pPr>
            <a:endParaRPr lang="en-US" altLang="en-US" sz="2000" dirty="0">
              <a:latin typeface="微软雅黑" panose="020B0503020204020204" pitchFamily="34" charset="-122"/>
              <a:ea typeface="微软雅黑" panose="020B0503020204020204" pitchFamily="34" charset="-122"/>
            </a:endParaRPr>
          </a:p>
          <a:p>
            <a:pPr marL="0" lvl="1" indent="0" eaLnBrk="1" hangingPunct="1">
              <a:lnSpc>
                <a:spcPct val="150000"/>
              </a:lnSpc>
              <a:buNone/>
            </a:pPr>
            <a:r>
              <a:rPr lang="en-US" altLang="en-US" sz="2000" dirty="0">
                <a:latin typeface="微软雅黑" panose="020B0503020204020204" pitchFamily="34" charset="-122"/>
                <a:ea typeface="微软雅黑" panose="020B0503020204020204" pitchFamily="34" charset="-122"/>
              </a:rPr>
              <a:t>因此总误码率等于：                             或</a:t>
            </a:r>
            <a:endParaRPr lang="en-US" altLang="en-US" sz="2000" dirty="0">
              <a:latin typeface="微软雅黑" panose="020B0503020204020204" pitchFamily="34" charset="-122"/>
              <a:ea typeface="微软雅黑" panose="020B0503020204020204" pitchFamily="34" charset="-122"/>
            </a:endParaRPr>
          </a:p>
        </p:txBody>
      </p:sp>
      <p:sp>
        <p:nvSpPr>
          <p:cNvPr id="49162" name="Rectangle 32"/>
          <p:cNvSpPr/>
          <p:nvPr/>
        </p:nvSpPr>
        <p:spPr>
          <a:xfrm>
            <a:off x="6334125" y="560388"/>
            <a:ext cx="309563" cy="388937"/>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49154" name="对象 73734"/>
          <p:cNvGraphicFramePr/>
          <p:nvPr/>
        </p:nvGraphicFramePr>
        <p:xfrm>
          <a:off x="3959860" y="2901315"/>
          <a:ext cx="2452370" cy="306705"/>
        </p:xfrm>
        <a:graphic>
          <a:graphicData uri="http://schemas.openxmlformats.org/presentationml/2006/ole">
            <mc:AlternateContent xmlns:mc="http://schemas.openxmlformats.org/markup-compatibility/2006">
              <mc:Choice xmlns:v="urn:schemas-microsoft-com:vml" Requires="v">
                <p:oleObj spid="_x0000_s3214" name="" r:id="rId1" imgW="1651000" imgH="228600" progId="Equation.DSMT4">
                  <p:embed/>
                </p:oleObj>
              </mc:Choice>
              <mc:Fallback>
                <p:oleObj name="" r:id="rId1" imgW="1651000" imgH="228600" progId="Equation.DSMT4">
                  <p:embed/>
                  <p:pic>
                    <p:nvPicPr>
                      <p:cNvPr id="0" name="图片 3213"/>
                      <p:cNvPicPr/>
                      <p:nvPr/>
                    </p:nvPicPr>
                    <p:blipFill>
                      <a:blip r:embed="rId2"/>
                      <a:stretch>
                        <a:fillRect/>
                      </a:stretch>
                    </p:blipFill>
                    <p:spPr>
                      <a:xfrm>
                        <a:off x="3959860" y="2901315"/>
                        <a:ext cx="2452370" cy="306705"/>
                      </a:xfrm>
                      <a:prstGeom prst="rect">
                        <a:avLst/>
                      </a:prstGeom>
                      <a:solidFill>
                        <a:srgbClr val="CCFFFF"/>
                      </a:solidFill>
                      <a:ln w="38100">
                        <a:noFill/>
                        <a:miter/>
                      </a:ln>
                    </p:spPr>
                  </p:pic>
                </p:oleObj>
              </mc:Fallback>
            </mc:AlternateContent>
          </a:graphicData>
        </a:graphic>
      </p:graphicFrame>
      <p:graphicFrame>
        <p:nvGraphicFramePr>
          <p:cNvPr id="49155" name="对象 73736"/>
          <p:cNvGraphicFramePr/>
          <p:nvPr/>
        </p:nvGraphicFramePr>
        <p:xfrm>
          <a:off x="3960495" y="3416935"/>
          <a:ext cx="2451735" cy="311150"/>
        </p:xfrm>
        <a:graphic>
          <a:graphicData uri="http://schemas.openxmlformats.org/presentationml/2006/ole">
            <mc:AlternateContent xmlns:mc="http://schemas.openxmlformats.org/markup-compatibility/2006">
              <mc:Choice xmlns:v="urn:schemas-microsoft-com:vml" Requires="v">
                <p:oleObj spid="_x0000_s3218" name="" r:id="rId3" imgW="1612900" imgH="228600" progId="Equation.DSMT4">
                  <p:embed/>
                </p:oleObj>
              </mc:Choice>
              <mc:Fallback>
                <p:oleObj name="" r:id="rId3" imgW="1612900" imgH="228600" progId="Equation.DSMT4">
                  <p:embed/>
                  <p:pic>
                    <p:nvPicPr>
                      <p:cNvPr id="0" name="图片 3217"/>
                      <p:cNvPicPr/>
                      <p:nvPr/>
                    </p:nvPicPr>
                    <p:blipFill>
                      <a:blip r:embed="rId4"/>
                      <a:stretch>
                        <a:fillRect/>
                      </a:stretch>
                    </p:blipFill>
                    <p:spPr>
                      <a:xfrm>
                        <a:off x="3960495" y="3416935"/>
                        <a:ext cx="2451735" cy="311150"/>
                      </a:xfrm>
                      <a:prstGeom prst="rect">
                        <a:avLst/>
                      </a:prstGeom>
                      <a:solidFill>
                        <a:srgbClr val="CCFFFF"/>
                      </a:solidFill>
                      <a:ln w="38100">
                        <a:noFill/>
                        <a:miter/>
                      </a:ln>
                    </p:spPr>
                  </p:pic>
                </p:oleObj>
              </mc:Fallback>
            </mc:AlternateContent>
          </a:graphicData>
        </a:graphic>
      </p:graphicFrame>
      <p:graphicFrame>
        <p:nvGraphicFramePr>
          <p:cNvPr id="49156" name="对象 73737"/>
          <p:cNvGraphicFramePr/>
          <p:nvPr/>
        </p:nvGraphicFramePr>
        <p:xfrm>
          <a:off x="2431415" y="4391025"/>
          <a:ext cx="4763135" cy="342900"/>
        </p:xfrm>
        <a:graphic>
          <a:graphicData uri="http://schemas.openxmlformats.org/presentationml/2006/ole">
            <mc:AlternateContent xmlns:mc="http://schemas.openxmlformats.org/markup-compatibility/2006">
              <mc:Choice xmlns:v="urn:schemas-microsoft-com:vml" Requires="v">
                <p:oleObj spid="_x0000_s3220" name="" r:id="rId5" imgW="2971800" imgH="228600" progId="Equation.DSMT4">
                  <p:embed/>
                </p:oleObj>
              </mc:Choice>
              <mc:Fallback>
                <p:oleObj name="" r:id="rId5" imgW="2971800" imgH="228600" progId="Equation.DSMT4">
                  <p:embed/>
                  <p:pic>
                    <p:nvPicPr>
                      <p:cNvPr id="0" name="图片 3219"/>
                      <p:cNvPicPr/>
                      <p:nvPr/>
                    </p:nvPicPr>
                    <p:blipFill>
                      <a:blip r:embed="rId6"/>
                      <a:stretch>
                        <a:fillRect/>
                      </a:stretch>
                    </p:blipFill>
                    <p:spPr>
                      <a:xfrm>
                        <a:off x="2431415" y="4391025"/>
                        <a:ext cx="4763135" cy="342900"/>
                      </a:xfrm>
                      <a:prstGeom prst="rect">
                        <a:avLst/>
                      </a:prstGeom>
                      <a:solidFill>
                        <a:srgbClr val="CCFFFF"/>
                      </a:solidFill>
                      <a:ln w="38100">
                        <a:noFill/>
                        <a:miter/>
                      </a:ln>
                    </p:spPr>
                  </p:pic>
                </p:oleObj>
              </mc:Fallback>
            </mc:AlternateContent>
          </a:graphicData>
        </a:graphic>
      </p:graphicFrame>
      <p:graphicFrame>
        <p:nvGraphicFramePr>
          <p:cNvPr id="49157" name="对象 73741"/>
          <p:cNvGraphicFramePr/>
          <p:nvPr/>
        </p:nvGraphicFramePr>
        <p:xfrm>
          <a:off x="3960495" y="4829810"/>
          <a:ext cx="3484880" cy="756920"/>
        </p:xfrm>
        <a:graphic>
          <a:graphicData uri="http://schemas.openxmlformats.org/presentationml/2006/ole">
            <mc:AlternateContent xmlns:mc="http://schemas.openxmlformats.org/markup-compatibility/2006">
              <mc:Choice xmlns:v="urn:schemas-microsoft-com:vml" Requires="v">
                <p:oleObj spid="_x0000_s3215" name="" r:id="rId7" imgW="2387600" imgH="520700" progId="Equation.3">
                  <p:embed/>
                </p:oleObj>
              </mc:Choice>
              <mc:Fallback>
                <p:oleObj name="" r:id="rId7" imgW="2387600" imgH="520700" progId="Equation.3">
                  <p:embed/>
                  <p:pic>
                    <p:nvPicPr>
                      <p:cNvPr id="0" name="图片 3214"/>
                      <p:cNvPicPr/>
                      <p:nvPr/>
                    </p:nvPicPr>
                    <p:blipFill>
                      <a:blip r:embed="rId8"/>
                      <a:stretch>
                        <a:fillRect/>
                      </a:stretch>
                    </p:blipFill>
                    <p:spPr>
                      <a:xfrm>
                        <a:off x="3960495" y="4829810"/>
                        <a:ext cx="3484880" cy="756920"/>
                      </a:xfrm>
                      <a:prstGeom prst="rect">
                        <a:avLst/>
                      </a:prstGeom>
                      <a:solidFill>
                        <a:srgbClr val="CCFFFF"/>
                      </a:solidFill>
                      <a:ln w="38100">
                        <a:noFill/>
                        <a:miter/>
                      </a:ln>
                    </p:spPr>
                  </p:pic>
                </p:oleObj>
              </mc:Fallback>
            </mc:AlternateContent>
          </a:graphicData>
        </a:graphic>
      </p:graphicFrame>
      <p:graphicFrame>
        <p:nvGraphicFramePr>
          <p:cNvPr id="49158" name="对象 73746"/>
          <p:cNvGraphicFramePr/>
          <p:nvPr/>
        </p:nvGraphicFramePr>
        <p:xfrm>
          <a:off x="2881630" y="5682615"/>
          <a:ext cx="1629410" cy="521335"/>
        </p:xfrm>
        <a:graphic>
          <a:graphicData uri="http://schemas.openxmlformats.org/presentationml/2006/ole">
            <mc:AlternateContent xmlns:mc="http://schemas.openxmlformats.org/markup-compatibility/2006">
              <mc:Choice xmlns:v="urn:schemas-microsoft-com:vml" Requires="v">
                <p:oleObj spid="_x0000_s3216" name="" r:id="rId9" imgW="969010" imgH="394970" progId="Equation.3">
                  <p:embed/>
                </p:oleObj>
              </mc:Choice>
              <mc:Fallback>
                <p:oleObj name="" r:id="rId9" imgW="969010" imgH="394970" progId="Equation.3">
                  <p:embed/>
                  <p:pic>
                    <p:nvPicPr>
                      <p:cNvPr id="0" name="图片 3215"/>
                      <p:cNvPicPr/>
                      <p:nvPr/>
                    </p:nvPicPr>
                    <p:blipFill>
                      <a:blip r:embed="rId10"/>
                      <a:stretch>
                        <a:fillRect/>
                      </a:stretch>
                    </p:blipFill>
                    <p:spPr>
                      <a:xfrm>
                        <a:off x="2881630" y="5682615"/>
                        <a:ext cx="1629410" cy="521335"/>
                      </a:xfrm>
                      <a:prstGeom prst="rect">
                        <a:avLst/>
                      </a:prstGeom>
                      <a:solidFill>
                        <a:srgbClr val="CCFFCC"/>
                      </a:solidFill>
                      <a:ln w="38100">
                        <a:noFill/>
                        <a:miter/>
                      </a:ln>
                    </p:spPr>
                  </p:pic>
                </p:oleObj>
              </mc:Fallback>
            </mc:AlternateContent>
          </a:graphicData>
        </a:graphic>
      </p:graphicFrame>
      <p:graphicFrame>
        <p:nvGraphicFramePr>
          <p:cNvPr id="49159" name="对象 73749"/>
          <p:cNvGraphicFramePr/>
          <p:nvPr/>
        </p:nvGraphicFramePr>
        <p:xfrm>
          <a:off x="5446395" y="5683250"/>
          <a:ext cx="1481455" cy="520065"/>
        </p:xfrm>
        <a:graphic>
          <a:graphicData uri="http://schemas.openxmlformats.org/presentationml/2006/ole">
            <mc:AlternateContent xmlns:mc="http://schemas.openxmlformats.org/markup-compatibility/2006">
              <mc:Choice xmlns:v="urn:schemas-microsoft-com:vml" Requires="v">
                <p:oleObj spid="_x0000_s3217" name="" r:id="rId11" imgW="901700" imgH="419100" progId="Equation.3">
                  <p:embed/>
                </p:oleObj>
              </mc:Choice>
              <mc:Fallback>
                <p:oleObj name="" r:id="rId11" imgW="901700" imgH="419100" progId="Equation.3">
                  <p:embed/>
                  <p:pic>
                    <p:nvPicPr>
                      <p:cNvPr id="0" name="图片 3216"/>
                      <p:cNvPicPr/>
                      <p:nvPr/>
                    </p:nvPicPr>
                    <p:blipFill>
                      <a:blip r:embed="rId12"/>
                      <a:stretch>
                        <a:fillRect/>
                      </a:stretch>
                    </p:blipFill>
                    <p:spPr>
                      <a:xfrm>
                        <a:off x="5446395" y="5683250"/>
                        <a:ext cx="1481455" cy="520065"/>
                      </a:xfrm>
                      <a:prstGeom prst="rect">
                        <a:avLst/>
                      </a:prstGeom>
                      <a:solidFill>
                        <a:srgbClr val="FFFF99"/>
                      </a:solidFill>
                      <a:ln w="38100">
                        <a:noFill/>
                        <a:miter/>
                      </a:ln>
                    </p:spPr>
                  </p:pic>
                </p:oleObj>
              </mc:Fallback>
            </mc:AlternateContent>
          </a:graphicData>
        </a:graphic>
      </p:graphicFrame>
      <p:sp>
        <p:nvSpPr>
          <p:cNvPr id="49163" name="圆角矩形标注 30"/>
          <p:cNvSpPr/>
          <p:nvPr/>
        </p:nvSpPr>
        <p:spPr>
          <a:xfrm>
            <a:off x="4411345" y="6356985"/>
            <a:ext cx="1308100" cy="428625"/>
          </a:xfrm>
          <a:prstGeom prst="wedgeRoundRectCallout">
            <a:avLst>
              <a:gd name="adj1" fmla="val 76171"/>
              <a:gd name="adj2" fmla="val -62333"/>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rgbClr val="FF0000"/>
                </a:solidFill>
                <a:latin typeface="微软雅黑" panose="020B0503020204020204" pitchFamily="34" charset="-122"/>
                <a:ea typeface="微软雅黑" panose="020B0503020204020204" pitchFamily="34" charset="-122"/>
              </a:rPr>
              <a:t>大信噪比</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aphicFrame>
        <p:nvGraphicFramePr>
          <p:cNvPr id="56323" name="对象 2">
            <a:hlinkClick r:id="" action="ppaction://ole?verb="/>
          </p:cNvPr>
          <p:cNvGraphicFramePr>
            <a:graphicFrameLocks noChangeAspect="1"/>
          </p:cNvGraphicFramePr>
          <p:nvPr/>
        </p:nvGraphicFramePr>
        <p:xfrm>
          <a:off x="6280150" y="1743710"/>
          <a:ext cx="2715260" cy="708025"/>
        </p:xfrm>
        <a:graphic>
          <a:graphicData uri="http://schemas.openxmlformats.org/presentationml/2006/ole">
            <mc:AlternateContent xmlns:mc="http://schemas.openxmlformats.org/markup-compatibility/2006">
              <mc:Choice xmlns:v="urn:schemas-microsoft-com:vml" Requires="v">
                <p:oleObj spid="_x0000_s3110" name="" r:id="rId13" imgW="1447800" imgH="533400" progId="Equation.KSEE3">
                  <p:embed/>
                </p:oleObj>
              </mc:Choice>
              <mc:Fallback>
                <p:oleObj name="" r:id="rId13" imgW="1447800" imgH="533400" progId="Equation.KSEE3">
                  <p:embed/>
                  <p:pic>
                    <p:nvPicPr>
                      <p:cNvPr id="0" name="图片 3109"/>
                      <p:cNvPicPr/>
                      <p:nvPr/>
                    </p:nvPicPr>
                    <p:blipFill>
                      <a:blip r:embed="rId14"/>
                      <a:stretch>
                        <a:fillRect/>
                      </a:stretch>
                    </p:blipFill>
                    <p:spPr>
                      <a:xfrm>
                        <a:off x="6280150" y="1743710"/>
                        <a:ext cx="2715260" cy="708025"/>
                      </a:xfrm>
                      <a:prstGeom prst="rect">
                        <a:avLst/>
                      </a:prstGeom>
                      <a:solidFill>
                        <a:schemeClr val="accent3">
                          <a:lumMod val="85000"/>
                        </a:schemeClr>
                      </a:solidFill>
                      <a:ln w="38100">
                        <a:noFill/>
                        <a:miter/>
                      </a:ln>
                    </p:spPr>
                  </p:pic>
                </p:oleObj>
              </mc:Fallback>
            </mc:AlternateContent>
          </a:graphicData>
        </a:graphic>
      </p:graphicFrame>
      <p:graphicFrame>
        <p:nvGraphicFramePr>
          <p:cNvPr id="56324" name="对象 3">
            <a:hlinkClick r:id="" action="ppaction://ole?verb="/>
          </p:cNvPr>
          <p:cNvGraphicFramePr>
            <a:graphicFrameLocks noChangeAspect="1"/>
          </p:cNvGraphicFramePr>
          <p:nvPr/>
        </p:nvGraphicFramePr>
        <p:xfrm>
          <a:off x="6280150" y="949325"/>
          <a:ext cx="2715260" cy="712470"/>
        </p:xfrm>
        <a:graphic>
          <a:graphicData uri="http://schemas.openxmlformats.org/presentationml/2006/ole">
            <mc:AlternateContent xmlns:mc="http://schemas.openxmlformats.org/markup-compatibility/2006">
              <mc:Choice xmlns:v="urn:schemas-microsoft-com:vml" Requires="v">
                <p:oleObj spid="_x0000_s3120" name="" r:id="rId15" imgW="1473200" imgH="533400" progId="Equation.KSEE3">
                  <p:embed/>
                </p:oleObj>
              </mc:Choice>
              <mc:Fallback>
                <p:oleObj name="" r:id="rId15" imgW="1473200" imgH="533400" progId="Equation.KSEE3">
                  <p:embed/>
                  <p:pic>
                    <p:nvPicPr>
                      <p:cNvPr id="0" name="图片 3119"/>
                      <p:cNvPicPr/>
                      <p:nvPr/>
                    </p:nvPicPr>
                    <p:blipFill>
                      <a:blip r:embed="rId16"/>
                      <a:stretch>
                        <a:fillRect/>
                      </a:stretch>
                    </p:blipFill>
                    <p:spPr>
                      <a:xfrm>
                        <a:off x="6280150" y="949325"/>
                        <a:ext cx="2715260" cy="712470"/>
                      </a:xfrm>
                      <a:prstGeom prst="rect">
                        <a:avLst/>
                      </a:prstGeom>
                      <a:solidFill>
                        <a:schemeClr val="accent1">
                          <a:lumMod val="40000"/>
                          <a:lumOff val="60000"/>
                        </a:schemeClr>
                      </a:solidFill>
                      <a:ln w="38100">
                        <a:noFill/>
                        <a:miter/>
                      </a:ln>
                    </p:spPr>
                  </p:pic>
                </p:oleObj>
              </mc:Fallback>
            </mc:AlternateContent>
          </a:graphicData>
        </a:graphic>
      </p:graphicFrame>
    </p:spTree>
  </p:cSld>
  <p:clrMapOvr>
    <a:masterClrMapping/>
  </p:clrMapOvr>
  <p:transition advClick="0">
    <p:blinds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1" name="Rectangle 3"/>
          <p:cNvSpPr>
            <a:spLocks noGrp="1"/>
          </p:cNvSpPr>
          <p:nvPr>
            <p:ph type="body"/>
          </p:nvPr>
        </p:nvSpPr>
        <p:spPr>
          <a:xfrm>
            <a:off x="363220" y="1471930"/>
            <a:ext cx="8149590" cy="4624070"/>
          </a:xfrm>
        </p:spPr>
        <p:txBody>
          <a:bodyPr vert="horz" wrap="square" lIns="91440" tIns="45720" rIns="91440" bIns="45720" anchor="t"/>
          <a:p>
            <a:pPr marL="0" lvl="1" indent="0" eaLnBrk="1" hangingPunct="1">
              <a:lnSpc>
                <a:spcPct val="150000"/>
              </a:lnSpc>
              <a:buNone/>
            </a:pPr>
            <a:r>
              <a:rPr lang="en-US" altLang="en-US" sz="2000" dirty="0">
                <a:latin typeface="微软雅黑" panose="020B0503020204020204" pitchFamily="34" charset="-122"/>
                <a:ea typeface="微软雅黑" panose="020B0503020204020204" pitchFamily="34" charset="-122"/>
              </a:rPr>
              <a:t>在相干检测条件下为了得到相同的误码率，</a:t>
            </a:r>
            <a:r>
              <a:rPr lang="en-US" altLang="zh-CN" sz="2000" dirty="0">
                <a:latin typeface="微软雅黑" panose="020B0503020204020204" pitchFamily="34" charset="-122"/>
                <a:ea typeface="微软雅黑" panose="020B0503020204020204" pitchFamily="34" charset="-122"/>
              </a:rPr>
              <a:t>2FSK</a:t>
            </a:r>
            <a:r>
              <a:rPr lang="en-US" altLang="en-US" sz="2000" dirty="0">
                <a:latin typeface="微软雅黑" panose="020B0503020204020204" pitchFamily="34" charset="-122"/>
                <a:ea typeface="微软雅黑" panose="020B0503020204020204" pitchFamily="34" charset="-122"/>
              </a:rPr>
              <a:t>的功率需要比</a:t>
            </a:r>
            <a:r>
              <a:rPr lang="en-US" altLang="zh-CN" sz="2000" dirty="0">
                <a:latin typeface="微软雅黑" panose="020B0503020204020204" pitchFamily="34" charset="-122"/>
                <a:ea typeface="微软雅黑" panose="020B0503020204020204" pitchFamily="34" charset="-122"/>
              </a:rPr>
              <a:t>2PSK</a:t>
            </a:r>
            <a:r>
              <a:rPr lang="en-US" altLang="en-US" sz="2000" dirty="0">
                <a:latin typeface="微软雅黑" panose="020B0503020204020204" pitchFamily="34" charset="-122"/>
                <a:ea typeface="微软雅黑" panose="020B0503020204020204" pitchFamily="34" charset="-122"/>
              </a:rPr>
              <a:t>的功率大</a:t>
            </a:r>
            <a:r>
              <a:rPr lang="en-US" altLang="zh-CN" sz="2000" dirty="0">
                <a:latin typeface="微软雅黑" panose="020B0503020204020204" pitchFamily="34" charset="-122"/>
                <a:ea typeface="微软雅黑" panose="020B0503020204020204" pitchFamily="34" charset="-122"/>
              </a:rPr>
              <a:t>3dB</a:t>
            </a:r>
            <a:r>
              <a:rPr lang="en-US" altLang="en-US" sz="2000" dirty="0">
                <a:latin typeface="微软雅黑" panose="020B0503020204020204" pitchFamily="34" charset="-122"/>
                <a:ea typeface="微软雅黑" panose="020B0503020204020204" pitchFamily="34" charset="-122"/>
              </a:rPr>
              <a:t>；而</a:t>
            </a:r>
            <a:r>
              <a:rPr lang="en-US" altLang="zh-CN" sz="2000" dirty="0">
                <a:latin typeface="微软雅黑" panose="020B0503020204020204" pitchFamily="34" charset="-122"/>
                <a:ea typeface="微软雅黑" panose="020B0503020204020204" pitchFamily="34" charset="-122"/>
              </a:rPr>
              <a:t>2ASK</a:t>
            </a:r>
            <a:r>
              <a:rPr lang="en-US" altLang="en-US" sz="2000" dirty="0">
                <a:latin typeface="微软雅黑" panose="020B0503020204020204" pitchFamily="34" charset="-122"/>
                <a:ea typeface="微软雅黑" panose="020B0503020204020204" pitchFamily="34" charset="-122"/>
              </a:rPr>
              <a:t>则需大</a:t>
            </a:r>
            <a:r>
              <a:rPr lang="en-US" altLang="zh-CN" sz="2000" dirty="0">
                <a:latin typeface="微软雅黑" panose="020B0503020204020204" pitchFamily="34" charset="-122"/>
                <a:ea typeface="微软雅黑" panose="020B0503020204020204" pitchFamily="34" charset="-122"/>
              </a:rPr>
              <a:t>6dB</a:t>
            </a:r>
            <a:r>
              <a:rPr lang="en-US" altLang="zh-CN" sz="2000" dirty="0">
                <a:ea typeface="楷体_GB2312" pitchFamily="49" charset="-122"/>
              </a:rPr>
              <a:t> </a:t>
            </a:r>
            <a:endParaRPr lang="en-US" altLang="zh-CN" sz="2000" dirty="0">
              <a:ea typeface="楷体_GB2312" pitchFamily="49" charset="-122"/>
            </a:endParaRPr>
          </a:p>
          <a:p>
            <a:pPr marL="0" lvl="1" indent="0" eaLnBrk="1" hangingPunct="1">
              <a:lnSpc>
                <a:spcPct val="150000"/>
              </a:lnSpc>
              <a:buNone/>
            </a:pPr>
            <a:endParaRPr lang="en-US" altLang="zh-CN" sz="2000" dirty="0">
              <a:latin typeface="微软雅黑" panose="020B0503020204020204" pitchFamily="34" charset="-122"/>
              <a:ea typeface="微软雅黑" panose="020B0503020204020204" pitchFamily="34" charset="-122"/>
            </a:endParaRPr>
          </a:p>
          <a:p>
            <a:pPr marL="0" lvl="1" indent="0">
              <a:lnSpc>
                <a:spcPct val="150000"/>
              </a:lnSpc>
              <a:spcBef>
                <a:spcPct val="0"/>
              </a:spcBef>
              <a:buNone/>
            </a:pPr>
            <a:r>
              <a:rPr lang="en-US"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2ASK</a:t>
            </a:r>
            <a:r>
              <a:rPr lang="en-US" altLang="en-US" sz="2000" dirty="0">
                <a:latin typeface="微软雅黑" panose="020B0503020204020204" pitchFamily="34" charset="-122"/>
                <a:ea typeface="微软雅黑" panose="020B0503020204020204" pitchFamily="34" charset="-122"/>
              </a:rPr>
              <a:t>：</a:t>
            </a:r>
            <a:endParaRPr lang="en-US" altLang="en-US" sz="2000" dirty="0">
              <a:latin typeface="微软雅黑" panose="020B0503020204020204" pitchFamily="34" charset="-122"/>
              <a:ea typeface="微软雅黑" panose="020B0503020204020204" pitchFamily="34" charset="-122"/>
            </a:endParaRPr>
          </a:p>
          <a:p>
            <a:pPr marL="0" lvl="1" indent="0">
              <a:lnSpc>
                <a:spcPct val="150000"/>
              </a:lnSpc>
              <a:spcBef>
                <a:spcPct val="0"/>
              </a:spcBef>
              <a:buNone/>
            </a:pPr>
            <a:r>
              <a:rPr lang="en-US" altLang="en-US" sz="2000" dirty="0">
                <a:latin typeface="微软雅黑" panose="020B0503020204020204" pitchFamily="34" charset="-122"/>
                <a:ea typeface="微软雅黑" panose="020B0503020204020204" pitchFamily="34" charset="-122"/>
              </a:rPr>
              <a:t>	            			                差 </a:t>
            </a:r>
            <a:r>
              <a:rPr lang="en-US" altLang="zh-CN" sz="2000" dirty="0">
                <a:latin typeface="微软雅黑" panose="020B0503020204020204" pitchFamily="34" charset="-122"/>
                <a:ea typeface="微软雅黑" panose="020B0503020204020204" pitchFamily="34" charset="-122"/>
              </a:rPr>
              <a:t>3 dB</a:t>
            </a:r>
            <a:endParaRPr lang="en-US" altLang="zh-CN" sz="2000" dirty="0">
              <a:latin typeface="微软雅黑" panose="020B0503020204020204" pitchFamily="34" charset="-122"/>
              <a:ea typeface="微软雅黑" panose="020B0503020204020204" pitchFamily="34" charset="-122"/>
            </a:endParaRPr>
          </a:p>
          <a:p>
            <a:pPr marL="0" lvl="1" indent="0">
              <a:lnSpc>
                <a:spcPct val="150000"/>
              </a:lnSpc>
              <a:spcBef>
                <a:spcPct val="0"/>
              </a:spcBef>
              <a:buNone/>
            </a:pPr>
            <a:r>
              <a:rPr lang="en-US"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2FSK</a:t>
            </a:r>
            <a:r>
              <a:rPr lang="en-US"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1" indent="0">
              <a:lnSpc>
                <a:spcPct val="150000"/>
              </a:lnSpc>
              <a:spcBef>
                <a:spcPct val="0"/>
              </a:spcBef>
              <a:buNone/>
            </a:pPr>
            <a:r>
              <a:rPr lang="en-US" altLang="en-US" sz="2000" dirty="0">
                <a:latin typeface="微软雅黑" panose="020B0503020204020204" pitchFamily="34" charset="-122"/>
                <a:ea typeface="微软雅黑" panose="020B0503020204020204" pitchFamily="34" charset="-122"/>
              </a:rPr>
              <a:t>                                                                差 </a:t>
            </a:r>
            <a:r>
              <a:rPr lang="en-US" altLang="zh-CN" sz="2000" dirty="0">
                <a:latin typeface="微软雅黑" panose="020B0503020204020204" pitchFamily="34" charset="-122"/>
                <a:ea typeface="微软雅黑" panose="020B0503020204020204" pitchFamily="34" charset="-122"/>
              </a:rPr>
              <a:t>3 dB</a:t>
            </a:r>
            <a:endParaRPr lang="en-US" altLang="zh-CN" sz="2000" dirty="0">
              <a:latin typeface="微软雅黑" panose="020B0503020204020204" pitchFamily="34" charset="-122"/>
              <a:ea typeface="微软雅黑" panose="020B0503020204020204" pitchFamily="34" charset="-122"/>
            </a:endParaRPr>
          </a:p>
          <a:p>
            <a:pPr marL="0" lvl="1" indent="0">
              <a:lnSpc>
                <a:spcPct val="150000"/>
              </a:lnSpc>
              <a:spcBef>
                <a:spcPct val="0"/>
              </a:spcBef>
              <a:buNone/>
            </a:pPr>
            <a:r>
              <a:rPr lang="en-US" altLang="zh-CN" sz="2000" dirty="0">
                <a:latin typeface="微软雅黑" panose="020B0503020204020204" pitchFamily="34" charset="-122"/>
                <a:ea typeface="微软雅黑" panose="020B0503020204020204" pitchFamily="34" charset="-122"/>
              </a:rPr>
              <a:t>     2PSK</a:t>
            </a:r>
            <a:r>
              <a:rPr lang="en-US"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graphicFrame>
        <p:nvGraphicFramePr>
          <p:cNvPr id="50178" name="对象 62477"/>
          <p:cNvGraphicFramePr/>
          <p:nvPr/>
        </p:nvGraphicFramePr>
        <p:xfrm>
          <a:off x="2863850" y="2760663"/>
          <a:ext cx="1881188" cy="809625"/>
        </p:xfrm>
        <a:graphic>
          <a:graphicData uri="http://schemas.openxmlformats.org/presentationml/2006/ole">
            <mc:AlternateContent xmlns:mc="http://schemas.openxmlformats.org/markup-compatibility/2006">
              <mc:Choice xmlns:v="urn:schemas-microsoft-com:vml" Requires="v">
                <p:oleObj spid="_x0000_s3219" name="" r:id="rId1" imgW="1066800" imgH="508000" progId="Equation.DSMT4">
                  <p:embed/>
                </p:oleObj>
              </mc:Choice>
              <mc:Fallback>
                <p:oleObj name="" r:id="rId1" imgW="1066800" imgH="508000" progId="Equation.DSMT4">
                  <p:embed/>
                  <p:pic>
                    <p:nvPicPr>
                      <p:cNvPr id="0" name="图片 3218"/>
                      <p:cNvPicPr/>
                      <p:nvPr/>
                    </p:nvPicPr>
                    <p:blipFill>
                      <a:blip r:embed="rId2"/>
                      <a:stretch>
                        <a:fillRect/>
                      </a:stretch>
                    </p:blipFill>
                    <p:spPr>
                      <a:xfrm>
                        <a:off x="2863850" y="2760663"/>
                        <a:ext cx="1881188" cy="809625"/>
                      </a:xfrm>
                      <a:prstGeom prst="rect">
                        <a:avLst/>
                      </a:prstGeom>
                      <a:noFill/>
                      <a:ln w="38100">
                        <a:noFill/>
                        <a:miter/>
                      </a:ln>
                    </p:spPr>
                  </p:pic>
                </p:oleObj>
              </mc:Fallback>
            </mc:AlternateContent>
          </a:graphicData>
        </a:graphic>
      </p:graphicFrame>
      <p:graphicFrame>
        <p:nvGraphicFramePr>
          <p:cNvPr id="50179" name="对象 62480"/>
          <p:cNvGraphicFramePr/>
          <p:nvPr/>
        </p:nvGraphicFramePr>
        <p:xfrm>
          <a:off x="2801938" y="3716338"/>
          <a:ext cx="2017712" cy="811212"/>
        </p:xfrm>
        <a:graphic>
          <a:graphicData uri="http://schemas.openxmlformats.org/presentationml/2006/ole">
            <mc:AlternateContent xmlns:mc="http://schemas.openxmlformats.org/markup-compatibility/2006">
              <mc:Choice xmlns:v="urn:schemas-microsoft-com:vml" Requires="v">
                <p:oleObj spid="_x0000_s3210" name="" r:id="rId3" imgW="1071245" imgH="509905" progId="Equation.3">
                  <p:embed/>
                </p:oleObj>
              </mc:Choice>
              <mc:Fallback>
                <p:oleObj name="" r:id="rId3" imgW="1071245" imgH="509905" progId="Equation.3">
                  <p:embed/>
                  <p:pic>
                    <p:nvPicPr>
                      <p:cNvPr id="0" name="图片 3209"/>
                      <p:cNvPicPr/>
                      <p:nvPr/>
                    </p:nvPicPr>
                    <p:blipFill>
                      <a:blip r:embed="rId4"/>
                      <a:stretch>
                        <a:fillRect/>
                      </a:stretch>
                    </p:blipFill>
                    <p:spPr>
                      <a:xfrm>
                        <a:off x="2801938" y="3716338"/>
                        <a:ext cx="2017712" cy="811212"/>
                      </a:xfrm>
                      <a:prstGeom prst="rect">
                        <a:avLst/>
                      </a:prstGeom>
                      <a:noFill/>
                      <a:ln w="38100">
                        <a:noFill/>
                        <a:miter/>
                      </a:ln>
                    </p:spPr>
                  </p:pic>
                </p:oleObj>
              </mc:Fallback>
            </mc:AlternateContent>
          </a:graphicData>
        </a:graphic>
      </p:graphicFrame>
      <p:sp>
        <p:nvSpPr>
          <p:cNvPr id="50182" name="AutoShape 21"/>
          <p:cNvSpPr/>
          <p:nvPr/>
        </p:nvSpPr>
        <p:spPr>
          <a:xfrm>
            <a:off x="5010150" y="2970213"/>
            <a:ext cx="171450" cy="746125"/>
          </a:xfrm>
          <a:prstGeom prst="rightBrace">
            <a:avLst>
              <a:gd name="adj1" fmla="val 51537"/>
              <a:gd name="adj2" fmla="val 50000"/>
            </a:avLst>
          </a:prstGeom>
          <a:noFill/>
          <a:ln w="28575" cap="flat" cmpd="sng">
            <a:solidFill>
              <a:schemeClr val="hlink"/>
            </a:solidFill>
            <a:prstDash val="solid"/>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sp>
        <p:nvSpPr>
          <p:cNvPr id="50183" name="AutoShape 21"/>
          <p:cNvSpPr/>
          <p:nvPr/>
        </p:nvSpPr>
        <p:spPr>
          <a:xfrm>
            <a:off x="4989513" y="4311650"/>
            <a:ext cx="169862" cy="746125"/>
          </a:xfrm>
          <a:prstGeom prst="rightBrace">
            <a:avLst>
              <a:gd name="adj1" fmla="val 52019"/>
              <a:gd name="adj2" fmla="val 50000"/>
            </a:avLst>
          </a:prstGeom>
          <a:noFill/>
          <a:ln w="28575" cap="flat" cmpd="sng">
            <a:solidFill>
              <a:schemeClr val="hlink"/>
            </a:solidFill>
            <a:prstDash val="solid"/>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50180" name="对象 73746"/>
          <p:cNvGraphicFramePr/>
          <p:nvPr/>
        </p:nvGraphicFramePr>
        <p:xfrm>
          <a:off x="2894013" y="4765675"/>
          <a:ext cx="1836737" cy="665163"/>
        </p:xfrm>
        <a:graphic>
          <a:graphicData uri="http://schemas.openxmlformats.org/presentationml/2006/ole">
            <mc:AlternateContent xmlns:mc="http://schemas.openxmlformats.org/markup-compatibility/2006">
              <mc:Choice xmlns:v="urn:schemas-microsoft-com:vml" Requires="v">
                <p:oleObj spid="_x0000_s3211" name="" r:id="rId5" imgW="969010" imgH="394970" progId="Equation.3">
                  <p:embed/>
                </p:oleObj>
              </mc:Choice>
              <mc:Fallback>
                <p:oleObj name="" r:id="rId5" imgW="969010" imgH="394970" progId="Equation.3">
                  <p:embed/>
                  <p:pic>
                    <p:nvPicPr>
                      <p:cNvPr id="0" name="图片 3210"/>
                      <p:cNvPicPr/>
                      <p:nvPr/>
                    </p:nvPicPr>
                    <p:blipFill>
                      <a:blip r:embed="rId6"/>
                      <a:stretch>
                        <a:fillRect/>
                      </a:stretch>
                    </p:blipFill>
                    <p:spPr>
                      <a:xfrm>
                        <a:off x="2894013" y="4765675"/>
                        <a:ext cx="1836737" cy="665163"/>
                      </a:xfrm>
                      <a:prstGeom prst="rect">
                        <a:avLst/>
                      </a:prstGeom>
                      <a:noFill/>
                      <a:ln w="38100">
                        <a:noFill/>
                        <a:miter/>
                      </a:ln>
                    </p:spPr>
                  </p:pic>
                </p:oleObj>
              </mc:Fallback>
            </mc:AlternateContent>
          </a:graphicData>
        </a:graphic>
      </p:graphicFrame>
      <p:sp>
        <p:nvSpPr>
          <p:cNvPr id="50184" name="矩形 54"/>
          <p:cNvSpPr/>
          <p:nvPr/>
        </p:nvSpPr>
        <p:spPr>
          <a:xfrm>
            <a:off x="1439863" y="473075"/>
            <a:ext cx="1320800" cy="737235"/>
          </a:xfrm>
          <a:prstGeom prst="rect">
            <a:avLst/>
          </a:prstGeom>
          <a:noFill/>
          <a:ln w="9525">
            <a:noFill/>
          </a:ln>
        </p:spPr>
        <p:txBody>
          <a:bodyPr wrap="none">
            <a:spAutoFit/>
          </a:bodyPr>
          <a:p>
            <a:pPr marL="0" lvl="1" indent="0" defTabSz="900430" eaLnBrk="1" hangingPunct="1">
              <a:lnSpc>
                <a:spcPct val="150000"/>
              </a:lnSpc>
              <a:spcBef>
                <a:spcPts val="100"/>
              </a:spcBef>
            </a:pPr>
            <a:r>
              <a:rPr lang="en-US" altLang="zh-CN" sz="2800" b="1" dirty="0">
                <a:solidFill>
                  <a:srgbClr val="FF0000"/>
                </a:solidFill>
                <a:latin typeface="微软雅黑" panose="020B0503020204020204" pitchFamily="34" charset="-122"/>
                <a:ea typeface="微软雅黑" panose="020B0503020204020204" pitchFamily="34" charset="-122"/>
              </a:rPr>
              <a:t>2. </a:t>
            </a:r>
            <a:r>
              <a:rPr lang="zh-CN" altLang="en-US" sz="2800" b="1" dirty="0">
                <a:solidFill>
                  <a:srgbClr val="FF0000"/>
                </a:solidFill>
                <a:latin typeface="微软雅黑" panose="020B0503020204020204" pitchFamily="34" charset="-122"/>
                <a:ea typeface="微软雅黑" panose="020B0503020204020204" pitchFamily="34" charset="-122"/>
              </a:rPr>
              <a:t>结论</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49159" name="对象 73749"/>
          <p:cNvGraphicFramePr/>
          <p:nvPr/>
        </p:nvGraphicFramePr>
        <p:xfrm>
          <a:off x="6262370" y="4929505"/>
          <a:ext cx="1534160" cy="644525"/>
        </p:xfrm>
        <a:graphic>
          <a:graphicData uri="http://schemas.openxmlformats.org/presentationml/2006/ole">
            <mc:AlternateContent xmlns:mc="http://schemas.openxmlformats.org/markup-compatibility/2006">
              <mc:Choice xmlns:v="urn:schemas-microsoft-com:vml" Requires="v">
                <p:oleObj spid="_x0000_s3217" name="" r:id="rId7" imgW="901700" imgH="419100" progId="Equation.3">
                  <p:embed/>
                </p:oleObj>
              </mc:Choice>
              <mc:Fallback>
                <p:oleObj name="" r:id="rId7" imgW="901700" imgH="419100" progId="Equation.3">
                  <p:embed/>
                  <p:pic>
                    <p:nvPicPr>
                      <p:cNvPr id="0" name="图片 3216"/>
                      <p:cNvPicPr/>
                      <p:nvPr/>
                    </p:nvPicPr>
                    <p:blipFill>
                      <a:blip r:embed="rId8"/>
                      <a:stretch>
                        <a:fillRect/>
                      </a:stretch>
                    </p:blipFill>
                    <p:spPr>
                      <a:xfrm>
                        <a:off x="6262370" y="4929505"/>
                        <a:ext cx="1534160" cy="644525"/>
                      </a:xfrm>
                      <a:prstGeom prst="rect">
                        <a:avLst/>
                      </a:prstGeom>
                      <a:solidFill>
                        <a:srgbClr val="FFFF99"/>
                      </a:solidFill>
                      <a:ln w="38100">
                        <a:noFill/>
                        <a:miter/>
                      </a:ln>
                    </p:spPr>
                  </p:pic>
                </p:oleObj>
              </mc:Fallback>
            </mc:AlternateContent>
          </a:graphicData>
        </a:graphic>
      </p:graphicFrame>
      <p:graphicFrame>
        <p:nvGraphicFramePr>
          <p:cNvPr id="37891" name="对象 60419"/>
          <p:cNvGraphicFramePr/>
          <p:nvPr/>
        </p:nvGraphicFramePr>
        <p:xfrm>
          <a:off x="6240463" y="3774123"/>
          <a:ext cx="1794510" cy="695325"/>
        </p:xfrm>
        <a:graphic>
          <a:graphicData uri="http://schemas.openxmlformats.org/presentationml/2006/ole">
            <mc:AlternateContent xmlns:mc="http://schemas.openxmlformats.org/markup-compatibility/2006">
              <mc:Choice xmlns:v="urn:schemas-microsoft-com:vml" Requires="v">
                <p:oleObj spid="_x0000_s3192" name="" r:id="rId9" imgW="901700" imgH="444500" progId="Equation.3">
                  <p:embed/>
                </p:oleObj>
              </mc:Choice>
              <mc:Fallback>
                <p:oleObj name="" r:id="rId9" imgW="901700" imgH="444500" progId="Equation.3">
                  <p:embed/>
                  <p:pic>
                    <p:nvPicPr>
                      <p:cNvPr id="0" name="图片 3191"/>
                      <p:cNvPicPr/>
                      <p:nvPr/>
                    </p:nvPicPr>
                    <p:blipFill>
                      <a:blip r:embed="rId10"/>
                      <a:stretch>
                        <a:fillRect/>
                      </a:stretch>
                    </p:blipFill>
                    <p:spPr>
                      <a:xfrm>
                        <a:off x="6240463" y="3774123"/>
                        <a:ext cx="1794510" cy="695325"/>
                      </a:xfrm>
                      <a:prstGeom prst="rect">
                        <a:avLst/>
                      </a:prstGeom>
                      <a:solidFill>
                        <a:srgbClr val="CCFFCC"/>
                      </a:solidFill>
                      <a:ln w="38100">
                        <a:noFill/>
                        <a:miter/>
                      </a:ln>
                    </p:spPr>
                  </p:pic>
                </p:oleObj>
              </mc:Fallback>
            </mc:AlternateContent>
          </a:graphicData>
        </a:graphic>
      </p:graphicFrame>
      <p:graphicFrame>
        <p:nvGraphicFramePr>
          <p:cNvPr id="2" name="对象 60419"/>
          <p:cNvGraphicFramePr/>
          <p:nvPr/>
        </p:nvGraphicFramePr>
        <p:xfrm>
          <a:off x="6237605" y="2663825"/>
          <a:ext cx="1510665" cy="695325"/>
        </p:xfrm>
        <a:graphic>
          <a:graphicData uri="http://schemas.openxmlformats.org/presentationml/2006/ole">
            <mc:AlternateContent xmlns:mc="http://schemas.openxmlformats.org/markup-compatibility/2006">
              <mc:Choice xmlns:v="urn:schemas-microsoft-com:vml" Requires="v">
                <p:oleObj spid="_x0000_s3" name="" r:id="rId11" imgW="825500" imgH="444500" progId="Equation.3">
                  <p:embed/>
                </p:oleObj>
              </mc:Choice>
              <mc:Fallback>
                <p:oleObj name="" r:id="rId11" imgW="825500" imgH="444500" progId="Equation.3">
                  <p:embed/>
                  <p:pic>
                    <p:nvPicPr>
                      <p:cNvPr id="0" name="图片 3191"/>
                      <p:cNvPicPr/>
                      <p:nvPr/>
                    </p:nvPicPr>
                    <p:blipFill>
                      <a:blip r:embed="rId12"/>
                      <a:stretch>
                        <a:fillRect/>
                      </a:stretch>
                    </p:blipFill>
                    <p:spPr>
                      <a:xfrm>
                        <a:off x="6237605" y="2663825"/>
                        <a:ext cx="1510665" cy="695325"/>
                      </a:xfrm>
                      <a:prstGeom prst="rect">
                        <a:avLst/>
                      </a:prstGeom>
                      <a:solidFill>
                        <a:srgbClr val="CCFFCC"/>
                      </a:solidFill>
                      <a:ln w="38100">
                        <a:noFill/>
                        <a:miter/>
                      </a:ln>
                    </p:spPr>
                  </p:pic>
                </p:oleObj>
              </mc:Fallback>
            </mc:AlternateContent>
          </a:graphicData>
        </a:graphic>
      </p:graphicFrame>
    </p:spTree>
  </p:cSld>
  <p:clrMapOvr>
    <a:masterClrMapping/>
  </p:clrMapOvr>
  <p:transition advClick="0">
    <p:blinds dir="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Text Box 2"/>
          <p:cNvSpPr txBox="1"/>
          <p:nvPr/>
        </p:nvSpPr>
        <p:spPr>
          <a:xfrm>
            <a:off x="317500" y="1419225"/>
            <a:ext cx="8268335" cy="5286375"/>
          </a:xfrm>
          <a:prstGeom prst="rect">
            <a:avLst/>
          </a:prstGeom>
          <a:noFill/>
          <a:ln w="9525">
            <a:noFill/>
          </a:ln>
        </p:spPr>
        <p:txBody>
          <a:bodyPr wrap="square">
            <a:spAutoFit/>
          </a:bodyPr>
          <a:p>
            <a:pPr algn="just">
              <a:lnSpc>
                <a:spcPct val="120000"/>
              </a:lnSpc>
              <a:spcBef>
                <a:spcPct val="20000"/>
              </a:spcBef>
            </a:pPr>
            <a:r>
              <a:rPr lang="zh-CN" altLang="en-US" sz="2800" b="1" dirty="0">
                <a:solidFill>
                  <a:srgbClr val="0000FF"/>
                </a:solidFill>
                <a:latin typeface="微软雅黑" panose="020B0503020204020204" pitchFamily="34" charset="-122"/>
                <a:ea typeface="微软雅黑" panose="020B0503020204020204" pitchFamily="34" charset="-122"/>
              </a:rPr>
              <a:t>一  </a:t>
            </a:r>
            <a:r>
              <a:rPr lang="en-US" altLang="zh-CN" sz="2800" b="1" dirty="0">
                <a:solidFill>
                  <a:srgbClr val="0000FF"/>
                </a:solidFill>
                <a:latin typeface="微软雅黑" panose="020B0503020204020204" pitchFamily="34" charset="-122"/>
                <a:ea typeface="微软雅黑" panose="020B0503020204020204" pitchFamily="34" charset="-122"/>
              </a:rPr>
              <a:t>2DPSK</a:t>
            </a:r>
            <a:r>
              <a:rPr lang="zh-CN" altLang="en-US" sz="2800" b="1" dirty="0">
                <a:solidFill>
                  <a:srgbClr val="0000FF"/>
                </a:solidFill>
                <a:latin typeface="微软雅黑" panose="020B0503020204020204" pitchFamily="34" charset="-122"/>
                <a:ea typeface="微软雅黑" panose="020B0503020204020204" pitchFamily="34" charset="-122"/>
              </a:rPr>
              <a:t>原理</a:t>
            </a:r>
            <a:endParaRPr lang="zh-CN" altLang="en-US" sz="2800" b="1" dirty="0">
              <a:solidFill>
                <a:srgbClr val="0000FF"/>
              </a:solidFill>
              <a:latin typeface="微软雅黑" panose="020B0503020204020204" pitchFamily="34" charset="-122"/>
              <a:ea typeface="微软雅黑" panose="020B0503020204020204" pitchFamily="34" charset="-122"/>
            </a:endParaRPr>
          </a:p>
          <a:p>
            <a:pPr algn="just">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信号中，信号相位的变化是以载波的相位作为参考，用载波相位的绝对数值表示数字信息，所以称为</a:t>
            </a:r>
            <a:r>
              <a:rPr lang="zh-CN" altLang="en-US" sz="2000" b="1" dirty="0">
                <a:solidFill>
                  <a:srgbClr val="FD534F"/>
                </a:solidFill>
                <a:latin typeface="微软雅黑" panose="020B0503020204020204" pitchFamily="34" charset="-122"/>
                <a:ea typeface="微软雅黑" panose="020B0503020204020204" pitchFamily="34" charset="-122"/>
              </a:rPr>
              <a:t>绝对相移键控</a:t>
            </a:r>
            <a:endParaRPr lang="zh-CN" altLang="en-US"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方式是用前后相邻码元的载波相对相位变化来表示数字信息，所以称为</a:t>
            </a:r>
            <a:r>
              <a:rPr lang="zh-CN" altLang="en-US" sz="2000" b="1" dirty="0">
                <a:solidFill>
                  <a:srgbClr val="FF0000"/>
                </a:solidFill>
                <a:latin typeface="微软雅黑" panose="020B0503020204020204" pitchFamily="34" charset="-122"/>
                <a:ea typeface="微软雅黑" panose="020B0503020204020204" pitchFamily="34" charset="-122"/>
              </a:rPr>
              <a:t>相</a:t>
            </a:r>
            <a:r>
              <a:rPr lang="zh-CN" altLang="en-US" sz="2000" b="1" dirty="0">
                <a:solidFill>
                  <a:srgbClr val="FD534F"/>
                </a:solidFill>
                <a:latin typeface="微软雅黑" panose="020B0503020204020204" pitchFamily="34" charset="-122"/>
                <a:ea typeface="微软雅黑" panose="020B0503020204020204" pitchFamily="34" charset="-122"/>
              </a:rPr>
              <a:t>对相移键控</a:t>
            </a:r>
            <a:r>
              <a:rPr lang="zh-CN" altLang="en-US" sz="2000" dirty="0">
                <a:latin typeface="微软雅黑" panose="020B0503020204020204" pitchFamily="34" charset="-122"/>
                <a:ea typeface="微软雅黑" panose="020B0503020204020204" pitchFamily="34" charset="-122"/>
              </a:rPr>
              <a:t>。假设前后相邻码元的载波相位差为</a:t>
            </a:r>
            <a:r>
              <a:rPr lang="en-US" altLang="zh-CN" sz="2000" dirty="0">
                <a:latin typeface="微软雅黑" panose="020B0503020204020204" pitchFamily="34" charset="-122"/>
                <a:ea typeface="微软雅黑" panose="020B0503020204020204" pitchFamily="34" charset="-122"/>
              </a:rPr>
              <a:t>Δφ</a:t>
            </a:r>
            <a:r>
              <a:rPr lang="zh-CN" altLang="en-US" sz="2000" dirty="0">
                <a:latin typeface="微软雅黑" panose="020B0503020204020204" pitchFamily="34" charset="-122"/>
                <a:ea typeface="微软雅黑" panose="020B0503020204020204" pitchFamily="34" charset="-122"/>
              </a:rPr>
              <a:t>，可定义一种数字信息与</a:t>
            </a:r>
            <a:r>
              <a:rPr lang="en-US" altLang="zh-CN" sz="2000" dirty="0">
                <a:latin typeface="微软雅黑" panose="020B0503020204020204" pitchFamily="34" charset="-122"/>
                <a:ea typeface="微软雅黑" panose="020B0503020204020204" pitchFamily="34" charset="-122"/>
              </a:rPr>
              <a:t>Δφ</a:t>
            </a:r>
            <a:r>
              <a:rPr lang="zh-CN" altLang="en-US" sz="2000" dirty="0">
                <a:latin typeface="微软雅黑" panose="020B0503020204020204" pitchFamily="34" charset="-122"/>
                <a:ea typeface="微软雅黑" panose="020B0503020204020204" pitchFamily="34" charset="-122"/>
              </a:rPr>
              <a:t>之间的关系为：</a:t>
            </a: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Δφ=     0</a:t>
            </a:r>
            <a:r>
              <a:rPr lang="zh-CN" altLang="en-US" sz="2000" dirty="0">
                <a:latin typeface="微软雅黑" panose="020B0503020204020204" pitchFamily="34" charset="-122"/>
                <a:ea typeface="微软雅黑" panose="020B0503020204020204" pitchFamily="34" charset="-122"/>
              </a:rPr>
              <a:t>，表示数字信息</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π</a:t>
            </a:r>
            <a:r>
              <a:rPr lang="zh-CN" altLang="en-US" sz="2000" dirty="0">
                <a:latin typeface="微软雅黑" panose="020B0503020204020204" pitchFamily="34" charset="-122"/>
                <a:ea typeface="微软雅黑" panose="020B0503020204020204" pitchFamily="34" charset="-122"/>
              </a:rPr>
              <a:t>，表示数字信息</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7.2.4-1</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则一组二进制数字信息与其对应的</a:t>
            </a: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信号的载波相位关系为：</a:t>
            </a:r>
            <a:endParaRPr lang="zh-CN" altLang="en-US" sz="2000"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二进制数字信息</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1   1   0   1   0   0   1   1   1</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0</a:t>
            </a:r>
            <a:endParaRPr lang="en-US" altLang="zh-CN" sz="2000" b="1"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2DPSK</a:t>
            </a:r>
            <a:r>
              <a:rPr lang="zh-CN" altLang="en-US" sz="2000" dirty="0">
                <a:latin typeface="微软雅黑" panose="020B0503020204020204" pitchFamily="34" charset="-122"/>
                <a:ea typeface="微软雅黑" panose="020B0503020204020204" pitchFamily="34" charset="-122"/>
              </a:rPr>
              <a:t>信号相位</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0  π   0   0   π  π   π   0   π  0  0</a:t>
            </a:r>
            <a:endParaRPr lang="en-US" altLang="zh-CN" sz="2000" b="1" dirty="0">
              <a:latin typeface="微软雅黑" panose="020B0503020204020204" pitchFamily="34" charset="-122"/>
              <a:ea typeface="微软雅黑" panose="020B0503020204020204" pitchFamily="34" charset="-122"/>
            </a:endParaRPr>
          </a:p>
          <a:p>
            <a:pPr>
              <a:lnSpc>
                <a:spcPct val="12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或</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π  0  π   π   0   0   0   π   0  π  π </a:t>
            </a:r>
            <a:endParaRPr lang="en-US" altLang="zh-CN" sz="2000" b="1" dirty="0">
              <a:latin typeface="微软雅黑" panose="020B0503020204020204" pitchFamily="34" charset="-122"/>
              <a:ea typeface="微软雅黑" panose="020B0503020204020204" pitchFamily="34" charset="-122"/>
            </a:endParaRPr>
          </a:p>
        </p:txBody>
      </p:sp>
      <p:sp>
        <p:nvSpPr>
          <p:cNvPr id="117763" name="Rectangle 3"/>
          <p:cNvSpPr/>
          <p:nvPr/>
        </p:nvSpPr>
        <p:spPr>
          <a:xfrm>
            <a:off x="1357313" y="561975"/>
            <a:ext cx="6696075" cy="549275"/>
          </a:xfrm>
          <a:prstGeom prst="rect">
            <a:avLst/>
          </a:prstGeom>
          <a:noFill/>
          <a:ln w="9525">
            <a:noFill/>
          </a:ln>
        </p:spPr>
        <p:txBody>
          <a:bodyPr>
            <a:spAutoFit/>
          </a:bodyPr>
          <a:p>
            <a:pPr>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7.2.4  </a:t>
            </a:r>
            <a:r>
              <a:rPr lang="zh-CN" altLang="en-US" sz="2800" b="1" dirty="0">
                <a:solidFill>
                  <a:schemeClr val="tx2"/>
                </a:solidFill>
                <a:latin typeface="微软雅黑" panose="020B0503020204020204" pitchFamily="34" charset="-122"/>
                <a:ea typeface="微软雅黑" panose="020B0503020204020204" pitchFamily="34" charset="-122"/>
              </a:rPr>
              <a:t>二进制差分相位键控</a:t>
            </a:r>
            <a:r>
              <a:rPr lang="en-US" altLang="zh-CN" sz="2800" b="1" dirty="0">
                <a:solidFill>
                  <a:schemeClr val="tx2"/>
                </a:solidFill>
                <a:latin typeface="微软雅黑" panose="020B0503020204020204" pitchFamily="34" charset="-122"/>
                <a:ea typeface="微软雅黑" panose="020B0503020204020204" pitchFamily="34" charset="-122"/>
              </a:rPr>
              <a:t>(2DPSK)</a:t>
            </a:r>
            <a:endParaRPr lang="en-US" altLang="zh-CN" sz="2800" b="1" dirty="0">
              <a:solidFill>
                <a:schemeClr val="tx2"/>
              </a:solidFill>
              <a:latin typeface="微软雅黑" panose="020B0503020204020204" pitchFamily="34" charset="-122"/>
              <a:ea typeface="微软雅黑" panose="020B0503020204020204" pitchFamily="34" charset="-122"/>
            </a:endParaRPr>
          </a:p>
        </p:txBody>
      </p:sp>
      <p:sp>
        <p:nvSpPr>
          <p:cNvPr id="117764" name="AutoShape 4"/>
          <p:cNvSpPr/>
          <p:nvPr/>
        </p:nvSpPr>
        <p:spPr>
          <a:xfrm>
            <a:off x="1689735" y="4265295"/>
            <a:ext cx="142875" cy="504825"/>
          </a:xfrm>
          <a:prstGeom prst="leftBrace">
            <a:avLst>
              <a:gd name="adj1" fmla="val 57563"/>
              <a:gd name="adj2" fmla="val 50000"/>
            </a:avLst>
          </a:prstGeom>
          <a:noFill/>
          <a:ln w="9525" cap="flat" cmpd="sng">
            <a:solidFill>
              <a:schemeClr val="tx1"/>
            </a:solidFill>
            <a:prstDash val="solid"/>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sp>
        <p:nvSpPr>
          <p:cNvPr id="117765" name="Line 30"/>
          <p:cNvSpPr/>
          <p:nvPr/>
        </p:nvSpPr>
        <p:spPr>
          <a:xfrm>
            <a:off x="3395345" y="5406073"/>
            <a:ext cx="0" cy="1223962"/>
          </a:xfrm>
          <a:prstGeom prst="line">
            <a:avLst/>
          </a:prstGeom>
          <a:ln w="28575" cap="flat" cmpd="sng">
            <a:solidFill>
              <a:schemeClr val="tx2"/>
            </a:solidFill>
            <a:prstDash val="dashDot"/>
            <a:headEnd type="none" w="med" len="med"/>
            <a:tailEnd type="none" w="med" len="med"/>
          </a:ln>
        </p:spPr>
      </p:sp>
      <p:sp>
        <p:nvSpPr>
          <p:cNvPr id="117766" name="Line 31"/>
          <p:cNvSpPr/>
          <p:nvPr/>
        </p:nvSpPr>
        <p:spPr>
          <a:xfrm>
            <a:off x="3753803" y="5406390"/>
            <a:ext cx="0" cy="1223963"/>
          </a:xfrm>
          <a:prstGeom prst="line">
            <a:avLst/>
          </a:prstGeom>
          <a:ln w="28575" cap="flat" cmpd="sng">
            <a:solidFill>
              <a:schemeClr val="tx2"/>
            </a:solidFill>
            <a:prstDash val="dashDot"/>
            <a:headEnd type="none" w="med" len="med"/>
            <a:tailEnd type="none" w="med" len="med"/>
          </a:ln>
        </p:spPr>
      </p:sp>
      <p:sp>
        <p:nvSpPr>
          <p:cNvPr id="117767" name="Line 32"/>
          <p:cNvSpPr/>
          <p:nvPr/>
        </p:nvSpPr>
        <p:spPr>
          <a:xfrm>
            <a:off x="6413183" y="5405755"/>
            <a:ext cx="0" cy="1223963"/>
          </a:xfrm>
          <a:prstGeom prst="line">
            <a:avLst/>
          </a:prstGeom>
          <a:ln w="28575" cap="flat" cmpd="sng">
            <a:solidFill>
              <a:schemeClr val="tx2"/>
            </a:solidFill>
            <a:prstDash val="dashDot"/>
            <a:headEnd type="none" w="med" len="med"/>
            <a:tailEnd type="none" w="med" len="med"/>
          </a:ln>
        </p:spPr>
      </p:sp>
      <p:sp>
        <p:nvSpPr>
          <p:cNvPr id="117768" name="Line 33"/>
          <p:cNvSpPr/>
          <p:nvPr/>
        </p:nvSpPr>
        <p:spPr>
          <a:xfrm>
            <a:off x="4126548" y="5405120"/>
            <a:ext cx="0" cy="1223963"/>
          </a:xfrm>
          <a:prstGeom prst="line">
            <a:avLst/>
          </a:prstGeom>
          <a:ln w="28575" cap="flat" cmpd="sng">
            <a:solidFill>
              <a:schemeClr val="tx2"/>
            </a:solidFill>
            <a:prstDash val="dashDot"/>
            <a:headEnd type="none" w="med" len="med"/>
            <a:tailEnd type="none" w="med" len="med"/>
          </a:ln>
        </p:spPr>
      </p:sp>
      <p:sp>
        <p:nvSpPr>
          <p:cNvPr id="117769" name="Line 34"/>
          <p:cNvSpPr/>
          <p:nvPr/>
        </p:nvSpPr>
        <p:spPr>
          <a:xfrm>
            <a:off x="4499293" y="5405438"/>
            <a:ext cx="0" cy="1223962"/>
          </a:xfrm>
          <a:prstGeom prst="line">
            <a:avLst/>
          </a:prstGeom>
          <a:ln w="28575" cap="flat" cmpd="sng">
            <a:solidFill>
              <a:schemeClr val="tx2"/>
            </a:solidFill>
            <a:prstDash val="dashDot"/>
            <a:headEnd type="none" w="med" len="med"/>
            <a:tailEnd type="none" w="med" len="med"/>
          </a:ln>
        </p:spPr>
      </p:sp>
      <p:sp>
        <p:nvSpPr>
          <p:cNvPr id="117770" name="Line 35"/>
          <p:cNvSpPr/>
          <p:nvPr/>
        </p:nvSpPr>
        <p:spPr>
          <a:xfrm>
            <a:off x="4904423" y="5405438"/>
            <a:ext cx="0" cy="1223962"/>
          </a:xfrm>
          <a:prstGeom prst="line">
            <a:avLst/>
          </a:prstGeom>
          <a:ln w="28575" cap="flat" cmpd="sng">
            <a:solidFill>
              <a:schemeClr val="tx2"/>
            </a:solidFill>
            <a:prstDash val="dashDot"/>
            <a:headEnd type="none" w="med" len="med"/>
            <a:tailEnd type="none" w="med" len="med"/>
          </a:ln>
        </p:spPr>
      </p:sp>
      <p:sp>
        <p:nvSpPr>
          <p:cNvPr id="117771" name="Line 36"/>
          <p:cNvSpPr/>
          <p:nvPr/>
        </p:nvSpPr>
        <p:spPr>
          <a:xfrm>
            <a:off x="5263515" y="5406708"/>
            <a:ext cx="0" cy="1223962"/>
          </a:xfrm>
          <a:prstGeom prst="line">
            <a:avLst/>
          </a:prstGeom>
          <a:ln w="28575" cap="flat" cmpd="sng">
            <a:solidFill>
              <a:schemeClr val="tx2"/>
            </a:solidFill>
            <a:prstDash val="dashDot"/>
            <a:headEnd type="none" w="med" len="med"/>
            <a:tailEnd type="none" w="med" len="med"/>
          </a:ln>
        </p:spPr>
      </p:sp>
      <p:sp>
        <p:nvSpPr>
          <p:cNvPr id="117772" name="Line 37"/>
          <p:cNvSpPr/>
          <p:nvPr/>
        </p:nvSpPr>
        <p:spPr>
          <a:xfrm>
            <a:off x="5653405" y="5405755"/>
            <a:ext cx="0" cy="1223963"/>
          </a:xfrm>
          <a:prstGeom prst="line">
            <a:avLst/>
          </a:prstGeom>
          <a:ln w="28575" cap="flat" cmpd="sng">
            <a:solidFill>
              <a:schemeClr val="tx2"/>
            </a:solidFill>
            <a:prstDash val="dashDot"/>
            <a:headEnd type="none" w="med" len="med"/>
            <a:tailEnd type="none" w="med" len="med"/>
          </a:ln>
        </p:spPr>
      </p:sp>
      <p:sp>
        <p:nvSpPr>
          <p:cNvPr id="117773" name="Line 38"/>
          <p:cNvSpPr/>
          <p:nvPr/>
        </p:nvSpPr>
        <p:spPr>
          <a:xfrm>
            <a:off x="6808470" y="5481320"/>
            <a:ext cx="0" cy="1223963"/>
          </a:xfrm>
          <a:prstGeom prst="line">
            <a:avLst/>
          </a:prstGeom>
          <a:ln w="28575" cap="flat" cmpd="sng">
            <a:solidFill>
              <a:schemeClr val="tx2"/>
            </a:solidFill>
            <a:prstDash val="dashDot"/>
            <a:headEnd type="none" w="med" len="med"/>
            <a:tailEnd type="none" w="med" len="med"/>
          </a:ln>
        </p:spPr>
      </p:sp>
      <p:sp>
        <p:nvSpPr>
          <p:cNvPr id="117774" name="Line 39"/>
          <p:cNvSpPr/>
          <p:nvPr/>
        </p:nvSpPr>
        <p:spPr>
          <a:xfrm>
            <a:off x="6007100" y="5405755"/>
            <a:ext cx="0" cy="1223963"/>
          </a:xfrm>
          <a:prstGeom prst="line">
            <a:avLst/>
          </a:prstGeom>
          <a:ln w="28575" cap="flat" cmpd="sng">
            <a:solidFill>
              <a:schemeClr val="tx2"/>
            </a:solidFill>
            <a:prstDash val="dashDot"/>
            <a:headEnd type="none" w="med" len="med"/>
            <a:tailEnd type="none" w="med" len="med"/>
          </a:ln>
        </p:spPr>
      </p:sp>
      <p:sp>
        <p:nvSpPr>
          <p:cNvPr id="117775" name="圆角矩形标注 15"/>
          <p:cNvSpPr/>
          <p:nvPr/>
        </p:nvSpPr>
        <p:spPr>
          <a:xfrm>
            <a:off x="5653088" y="3995738"/>
            <a:ext cx="1285875" cy="428625"/>
          </a:xfrm>
          <a:prstGeom prst="wedgeRoundRectCallout">
            <a:avLst>
              <a:gd name="adj1" fmla="val -100593"/>
              <a:gd name="adj2" fmla="val 74032"/>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A</a:t>
            </a:r>
            <a:r>
              <a:rPr lang="zh-CN" altLang="en-US" sz="2000" b="1" dirty="0">
                <a:solidFill>
                  <a:schemeClr val="tx2"/>
                </a:solidFill>
                <a:latin typeface="微软雅黑" panose="020B0503020204020204" pitchFamily="34" charset="-122"/>
                <a:ea typeface="微软雅黑" panose="020B0503020204020204" pitchFamily="34" charset="-122"/>
              </a:rPr>
              <a:t>方式</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3" name="Text Box 3"/>
          <p:cNvSpPr txBox="1"/>
          <p:nvPr/>
        </p:nvSpPr>
        <p:spPr>
          <a:xfrm>
            <a:off x="407670" y="1419225"/>
            <a:ext cx="8157845" cy="4707890"/>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数字信息与</a:t>
            </a:r>
            <a:r>
              <a:rPr lang="zh-CN" altLang="en-US" sz="2000" i="1" dirty="0">
                <a:latin typeface="微软雅黑" panose="020B0503020204020204" pitchFamily="34" charset="-122"/>
                <a:ea typeface="微软雅黑" panose="020B0503020204020204" pitchFamily="34" charset="-122"/>
              </a:rPr>
              <a:t>△</a:t>
            </a:r>
            <a:r>
              <a:rPr lang="el-GR" altLang="en-US" sz="2000" i="1" dirty="0">
                <a:latin typeface="微软雅黑" panose="020B0503020204020204" pitchFamily="34" charset="-122"/>
                <a:ea typeface="微软雅黑" panose="020B0503020204020204" pitchFamily="34" charset="-122"/>
              </a:rPr>
              <a:t>φ</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之间的关系也可以定义为：</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i="1" dirty="0">
                <a:latin typeface="微软雅黑" panose="020B0503020204020204" pitchFamily="34" charset="-122"/>
                <a:ea typeface="微软雅黑" panose="020B0503020204020204" pitchFamily="34" charset="-122"/>
              </a:rPr>
              <a:t>△</a:t>
            </a:r>
            <a:r>
              <a:rPr lang="el-GR" altLang="en-US" sz="2000" i="1" dirty="0">
                <a:latin typeface="微软雅黑" panose="020B0503020204020204" pitchFamily="34" charset="-122"/>
                <a:ea typeface="微软雅黑" panose="020B0503020204020204" pitchFamily="34" charset="-122"/>
              </a:rPr>
              <a:t>φ</a:t>
            </a:r>
            <a:r>
              <a:rPr lang="en-US" altLang="zh-CN" sz="2000" dirty="0">
                <a:latin typeface="微软雅黑" panose="020B0503020204020204" pitchFamily="34" charset="-122"/>
                <a:ea typeface="微软雅黑" panose="020B0503020204020204" pitchFamily="34" charset="-122"/>
              </a:rPr>
              <a:t>  =    0</a:t>
            </a:r>
            <a:r>
              <a:rPr lang="zh-CN" altLang="en-US" sz="2000" dirty="0">
                <a:latin typeface="微软雅黑" panose="020B0503020204020204" pitchFamily="34" charset="-122"/>
                <a:ea typeface="微软雅黑" panose="020B0503020204020204" pitchFamily="34" charset="-122"/>
              </a:rPr>
              <a:t>，表示数字信息"</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π</a:t>
            </a:r>
            <a:r>
              <a:rPr lang="zh-CN" altLang="en-US" sz="2000" dirty="0">
                <a:latin typeface="微软雅黑" panose="020B0503020204020204" pitchFamily="34" charset="-122"/>
                <a:ea typeface="微软雅黑" panose="020B0503020204020204" pitchFamily="34" charset="-122"/>
              </a:rPr>
              <a:t>，表示数字信息"</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信号可以表示为：</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7.2.4-1</a:t>
            </a:r>
            <a:r>
              <a:rPr lang="zh-CN" altLang="en-US" sz="2000" dirty="0">
                <a:latin typeface="微软雅黑" panose="020B0503020204020204" pitchFamily="34" charset="-122"/>
                <a:ea typeface="微软雅黑" panose="020B0503020204020204" pitchFamily="34" charset="-122"/>
              </a:rPr>
              <a:t>）</a:t>
            </a:r>
            <a:endParaRPr lang="en-US" altLang="x-none"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式中：</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aseline="-25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f</a:t>
            </a:r>
            <a:r>
              <a:rPr lang="en-US" altLang="zh-CN" sz="2000" baseline="-25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为载波的角频率；</a:t>
            </a:r>
            <a:r>
              <a:rPr lang="el-GR" altLang="en-US" sz="2000" i="1" dirty="0">
                <a:latin typeface="微软雅黑" panose="020B0503020204020204" pitchFamily="34" charset="-122"/>
                <a:ea typeface="微软雅黑" panose="020B0503020204020204" pitchFamily="34" charset="-122"/>
              </a:rPr>
              <a:t>φ</a:t>
            </a:r>
            <a:r>
              <a:rPr lang="zh-CN" altLang="en-US" sz="2000" dirty="0">
                <a:latin typeface="微软雅黑" panose="020B0503020204020204" pitchFamily="34" charset="-122"/>
                <a:ea typeface="微软雅黑" panose="020B0503020204020204" pitchFamily="34" charset="-122"/>
              </a:rPr>
              <a:t>为前一码元的相位</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信号的实现方法：</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首先对二进制数字基带信号进行差分编码，将</a:t>
            </a:r>
            <a:r>
              <a:rPr lang="zh-CN" altLang="en-US" sz="2000" b="1" dirty="0">
                <a:solidFill>
                  <a:schemeClr val="tx2"/>
                </a:solidFill>
                <a:latin typeface="微软雅黑" panose="020B0503020204020204" pitchFamily="34" charset="-122"/>
                <a:ea typeface="微软雅黑" panose="020B0503020204020204" pitchFamily="34" charset="-122"/>
              </a:rPr>
              <a:t>绝对码</a:t>
            </a:r>
            <a:r>
              <a:rPr lang="zh-CN" altLang="en-US" sz="2000" dirty="0">
                <a:latin typeface="微软雅黑" panose="020B0503020204020204" pitchFamily="34" charset="-122"/>
                <a:ea typeface="微软雅黑" panose="020B0503020204020204" pitchFamily="34" charset="-122"/>
              </a:rPr>
              <a:t>表示的二进制信息</a:t>
            </a:r>
            <a:r>
              <a:rPr lang="zh-CN" altLang="en-US" sz="2000" b="1" dirty="0">
                <a:solidFill>
                  <a:srgbClr val="0000FF"/>
                </a:solidFill>
                <a:latin typeface="微软雅黑" panose="020B0503020204020204" pitchFamily="34" charset="-122"/>
                <a:ea typeface="微软雅黑" panose="020B0503020204020204" pitchFamily="34" charset="-122"/>
              </a:rPr>
              <a:t>变换为</a:t>
            </a:r>
            <a:r>
              <a:rPr lang="zh-CN" altLang="en-US" sz="2000" dirty="0">
                <a:latin typeface="微软雅黑" panose="020B0503020204020204" pitchFamily="34" charset="-122"/>
                <a:ea typeface="微软雅黑" panose="020B0503020204020204" pitchFamily="34" charset="-122"/>
              </a:rPr>
              <a:t>用</a:t>
            </a:r>
            <a:r>
              <a:rPr lang="zh-CN" altLang="en-US" sz="2000" b="1" dirty="0">
                <a:solidFill>
                  <a:schemeClr val="tx2"/>
                </a:solidFill>
                <a:latin typeface="微软雅黑" panose="020B0503020204020204" pitchFamily="34" charset="-122"/>
                <a:ea typeface="微软雅黑" panose="020B0503020204020204" pitchFamily="34" charset="-122"/>
              </a:rPr>
              <a:t>相对码</a:t>
            </a:r>
            <a:r>
              <a:rPr lang="zh-CN" altLang="en-US" sz="2000" dirty="0">
                <a:latin typeface="微软雅黑" panose="020B0503020204020204" pitchFamily="34" charset="-122"/>
                <a:ea typeface="微软雅黑" panose="020B0503020204020204" pitchFamily="34" charset="-122"/>
              </a:rPr>
              <a:t>表示的二进制信息 </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然后再进行</a:t>
            </a:r>
            <a:r>
              <a:rPr lang="zh-CN" altLang="en-US" sz="2000" b="1" dirty="0">
                <a:solidFill>
                  <a:srgbClr val="0000FF"/>
                </a:solidFill>
                <a:latin typeface="微软雅黑" panose="020B0503020204020204" pitchFamily="34" charset="-122"/>
                <a:ea typeface="微软雅黑" panose="020B0503020204020204" pitchFamily="34" charset="-122"/>
              </a:rPr>
              <a:t>绝对调相</a:t>
            </a:r>
            <a:r>
              <a:rPr lang="zh-CN" altLang="en-US" sz="2000" dirty="0">
                <a:latin typeface="微软雅黑" panose="020B0503020204020204" pitchFamily="34" charset="-122"/>
                <a:ea typeface="微软雅黑" panose="020B0503020204020204" pitchFamily="34" charset="-122"/>
              </a:rPr>
              <a:t>，从而产生二进制差分相位键控信号 </a:t>
            </a:r>
            <a:endParaRPr lang="zh-CN" altLang="en-US" sz="2000" dirty="0">
              <a:latin typeface="微软雅黑" panose="020B0503020204020204" pitchFamily="34" charset="-122"/>
              <a:ea typeface="微软雅黑" panose="020B0503020204020204" pitchFamily="34" charset="-122"/>
            </a:endParaRPr>
          </a:p>
        </p:txBody>
      </p:sp>
      <p:sp>
        <p:nvSpPr>
          <p:cNvPr id="51204" name="AutoShape 4"/>
          <p:cNvSpPr/>
          <p:nvPr/>
        </p:nvSpPr>
        <p:spPr>
          <a:xfrm>
            <a:off x="1237933" y="2134235"/>
            <a:ext cx="142875" cy="571500"/>
          </a:xfrm>
          <a:prstGeom prst="leftBrace">
            <a:avLst>
              <a:gd name="adj1" fmla="val 49222"/>
              <a:gd name="adj2" fmla="val 50000"/>
            </a:avLst>
          </a:prstGeom>
          <a:noFill/>
          <a:ln w="9525" cap="flat" cmpd="sng">
            <a:solidFill>
              <a:schemeClr val="tx1"/>
            </a:solidFill>
            <a:prstDash val="solid"/>
            <a:headEnd type="none" w="med" len="med"/>
            <a:tailEnd type="none" w="med" len="med"/>
          </a:ln>
        </p:spPr>
        <p:txBody>
          <a:bodyPr wrap="none" anchor="ct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51202" name="对象 76803"/>
          <p:cNvGraphicFramePr/>
          <p:nvPr/>
        </p:nvGraphicFramePr>
        <p:xfrm>
          <a:off x="973138" y="3332163"/>
          <a:ext cx="5529262" cy="431800"/>
        </p:xfrm>
        <a:graphic>
          <a:graphicData uri="http://schemas.openxmlformats.org/presentationml/2006/ole">
            <mc:AlternateContent xmlns:mc="http://schemas.openxmlformats.org/markup-compatibility/2006">
              <mc:Choice xmlns:v="urn:schemas-microsoft-com:vml" Requires="v">
                <p:oleObj spid="_x0000_s3209" name="" r:id="rId1" imgW="2730500" imgH="228600" progId="Equation.DSMT4">
                  <p:embed/>
                </p:oleObj>
              </mc:Choice>
              <mc:Fallback>
                <p:oleObj name="" r:id="rId1" imgW="2730500" imgH="228600" progId="Equation.DSMT4">
                  <p:embed/>
                  <p:pic>
                    <p:nvPicPr>
                      <p:cNvPr id="0" name="图片 3208"/>
                      <p:cNvPicPr/>
                      <p:nvPr/>
                    </p:nvPicPr>
                    <p:blipFill>
                      <a:blip r:embed="rId2"/>
                      <a:stretch>
                        <a:fillRect/>
                      </a:stretch>
                    </p:blipFill>
                    <p:spPr>
                      <a:xfrm>
                        <a:off x="973138" y="3332163"/>
                        <a:ext cx="5529262" cy="431800"/>
                      </a:xfrm>
                      <a:prstGeom prst="rect">
                        <a:avLst/>
                      </a:prstGeom>
                      <a:solidFill>
                        <a:srgbClr val="CCFFCC"/>
                      </a:solidFill>
                      <a:ln w="38100">
                        <a:noFill/>
                        <a:miter/>
                      </a:ln>
                    </p:spPr>
                  </p:pic>
                </p:oleObj>
              </mc:Fallback>
            </mc:AlternateContent>
          </a:graphicData>
        </a:graphic>
      </p:graphicFrame>
      <p:pic>
        <p:nvPicPr>
          <p:cNvPr id="51205" name="组合 15"/>
          <p:cNvPicPr/>
          <p:nvPr/>
        </p:nvPicPr>
        <p:blipFill>
          <a:blip r:embed="rId3"/>
          <a:stretch>
            <a:fillRect/>
          </a:stretch>
        </p:blipFill>
        <p:spPr>
          <a:xfrm>
            <a:off x="4229418" y="1963738"/>
            <a:ext cx="4711700" cy="1368425"/>
          </a:xfrm>
          <a:prstGeom prst="rect">
            <a:avLst/>
          </a:prstGeom>
          <a:noFill/>
          <a:ln w="9525">
            <a:noFill/>
          </a:ln>
        </p:spPr>
      </p:pic>
      <p:grpSp>
        <p:nvGrpSpPr>
          <p:cNvPr id="51206" name="组合 76805"/>
          <p:cNvGrpSpPr/>
          <p:nvPr/>
        </p:nvGrpSpPr>
        <p:grpSpPr>
          <a:xfrm>
            <a:off x="4136390" y="30480"/>
            <a:ext cx="4898390" cy="1388697"/>
            <a:chOff x="369" y="0"/>
            <a:chExt cx="8191" cy="2364"/>
          </a:xfrm>
        </p:grpSpPr>
        <p:sp>
          <p:nvSpPr>
            <p:cNvPr id="51207" name="圆角矩形标注 16"/>
            <p:cNvSpPr/>
            <p:nvPr/>
          </p:nvSpPr>
          <p:spPr>
            <a:xfrm>
              <a:off x="369" y="0"/>
              <a:ext cx="8191" cy="2364"/>
            </a:xfrm>
            <a:prstGeom prst="wedgeRoundRectCallout">
              <a:avLst>
                <a:gd name="adj1" fmla="val -54653"/>
                <a:gd name="adj2" fmla="val -375"/>
                <a:gd name="adj3" fmla="val 16667"/>
              </a:avLst>
            </a:prstGeom>
            <a:solidFill>
              <a:schemeClr val="accent1"/>
            </a:solidFill>
            <a:ln w="9525" cap="flat" cmpd="sng">
              <a:solidFill>
                <a:schemeClr val="tx1"/>
              </a:solidFill>
              <a:prstDash val="solid"/>
              <a:miter/>
              <a:headEnd type="none" w="med" len="med"/>
              <a:tailEnd type="none" w="med" len="med"/>
            </a:ln>
          </p:spPr>
          <p:txBody>
            <a:bodyPr/>
            <a:p>
              <a:pPr>
                <a:buFont typeface="Arial" panose="020B0604020202020204" pitchFamily="34" charset="0"/>
                <a:buNone/>
              </a:pPr>
              <a:r>
                <a:rPr lang="zh-CN" altLang="en-US" b="1" dirty="0">
                  <a:solidFill>
                    <a:srgbClr val="0000FF"/>
                  </a:solidFill>
                  <a:latin typeface="微软雅黑" panose="020B0503020204020204" pitchFamily="34" charset="-122"/>
                  <a:ea typeface="微软雅黑" panose="020B0503020204020204" pitchFamily="34" charset="-122"/>
                </a:rPr>
                <a:t>矢量图                                 </a:t>
              </a:r>
              <a:r>
                <a:rPr lang="en-US" altLang="zh-CN" dirty="0">
                  <a:latin typeface="微软雅黑" panose="020B0503020204020204" pitchFamily="34" charset="-122"/>
                  <a:ea typeface="微软雅黑" panose="020B0503020204020204" pitchFamily="34" charset="-122"/>
                </a:rPr>
                <a:t>π/2</a:t>
              </a:r>
              <a:r>
                <a:rPr lang="zh-CN" altLang="en-US" b="1" dirty="0">
                  <a:solidFill>
                    <a:srgbClr val="0000FF"/>
                  </a:solidFill>
                  <a:latin typeface="微软雅黑" panose="020B0503020204020204" pitchFamily="34" charset="-122"/>
                  <a:ea typeface="微软雅黑" panose="020B0503020204020204" pitchFamily="34" charset="-122"/>
                </a:rPr>
                <a:t>  </a:t>
              </a:r>
              <a:endParaRPr lang="en-US" altLang="zh-CN" b="1" dirty="0">
                <a:solidFill>
                  <a:srgbClr val="FF0000"/>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参考相位                参考相位</a:t>
              </a:r>
              <a:endParaRPr lang="en-US" altLang="x-none" b="1" dirty="0">
                <a:solidFill>
                  <a:srgbClr val="FF0000"/>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en-US" altLang="x-none"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π   </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0</a:t>
              </a:r>
              <a:endParaRPr lang="en-US" altLang="zh-CN" dirty="0">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-π/2</a:t>
              </a:r>
              <a:endParaRPr lang="en-US" altLang="zh-CN" dirty="0">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dirty="0">
                  <a:solidFill>
                    <a:srgbClr val="0066FF"/>
                  </a:solidFill>
                  <a:latin typeface="微软雅黑" panose="020B0503020204020204" pitchFamily="34" charset="-122"/>
                  <a:ea typeface="微软雅黑" panose="020B0503020204020204" pitchFamily="34" charset="-122"/>
                </a:rPr>
                <a:t>               </a:t>
              </a:r>
              <a:r>
                <a:rPr lang="en-US" altLang="zh-CN" dirty="0">
                  <a:solidFill>
                    <a:srgbClr val="0066FF"/>
                  </a:solidFill>
                  <a:latin typeface="微软雅黑" panose="020B0503020204020204" pitchFamily="34" charset="-122"/>
                  <a:ea typeface="微软雅黑" panose="020B0503020204020204" pitchFamily="34" charset="-122"/>
                </a:rPr>
                <a:t>A</a:t>
              </a:r>
              <a:r>
                <a:rPr lang="zh-CN" altLang="en-US" dirty="0">
                  <a:solidFill>
                    <a:srgbClr val="0066FF"/>
                  </a:solidFill>
                  <a:latin typeface="微软雅黑" panose="020B0503020204020204" pitchFamily="34" charset="-122"/>
                  <a:ea typeface="微软雅黑" panose="020B0503020204020204" pitchFamily="34" charset="-122"/>
                </a:rPr>
                <a:t>方式                        </a:t>
              </a:r>
              <a:r>
                <a:rPr lang="en-US" altLang="zh-CN" dirty="0">
                  <a:solidFill>
                    <a:srgbClr val="0066FF"/>
                  </a:solidFill>
                  <a:latin typeface="微软雅黑" panose="020B0503020204020204" pitchFamily="34" charset="-122"/>
                  <a:ea typeface="微软雅黑" panose="020B0503020204020204" pitchFamily="34" charset="-122"/>
                </a:rPr>
                <a:t>B</a:t>
              </a:r>
              <a:r>
                <a:rPr lang="zh-CN" altLang="en-US" dirty="0">
                  <a:solidFill>
                    <a:srgbClr val="0066FF"/>
                  </a:solidFill>
                  <a:latin typeface="微软雅黑" panose="020B0503020204020204" pitchFamily="34" charset="-122"/>
                  <a:ea typeface="微软雅黑" panose="020B0503020204020204" pitchFamily="34" charset="-122"/>
                </a:rPr>
                <a:t>方式</a:t>
              </a:r>
              <a:endParaRPr lang="zh-CN" altLang="en-US" dirty="0">
                <a:solidFill>
                  <a:srgbClr val="0066FF"/>
                </a:solidFill>
                <a:latin typeface="微软雅黑" panose="020B0503020204020204" pitchFamily="34" charset="-122"/>
                <a:ea typeface="微软雅黑" panose="020B0503020204020204" pitchFamily="34" charset="-122"/>
              </a:endParaRPr>
            </a:p>
          </p:txBody>
        </p:sp>
        <p:cxnSp>
          <p:nvCxnSpPr>
            <p:cNvPr id="51208" name="直接箭头连接符 6"/>
            <p:cNvCxnSpPr/>
            <p:nvPr/>
          </p:nvCxnSpPr>
          <p:spPr>
            <a:xfrm>
              <a:off x="1247" y="1316"/>
              <a:ext cx="2608" cy="0"/>
            </a:xfrm>
            <a:prstGeom prst="straightConnector1">
              <a:avLst/>
            </a:prstGeom>
            <a:ln w="12700" cap="flat" cmpd="sng">
              <a:solidFill>
                <a:schemeClr val="tx1"/>
              </a:solidFill>
              <a:prstDash val="solid"/>
              <a:headEnd type="stealth" w="med" len="med"/>
              <a:tailEnd type="stealth" w="med" len="med"/>
            </a:ln>
          </p:spPr>
        </p:cxnSp>
        <p:cxnSp>
          <p:nvCxnSpPr>
            <p:cNvPr id="51209" name="直接箭头连接符 7"/>
            <p:cNvCxnSpPr/>
            <p:nvPr/>
          </p:nvCxnSpPr>
          <p:spPr>
            <a:xfrm flipV="1">
              <a:off x="5325" y="1300"/>
              <a:ext cx="1821" cy="1"/>
            </a:xfrm>
            <a:prstGeom prst="straightConnector1">
              <a:avLst/>
            </a:prstGeom>
            <a:ln w="12700" cap="flat" cmpd="sng">
              <a:solidFill>
                <a:srgbClr val="FF0000"/>
              </a:solidFill>
              <a:prstDash val="sysDash"/>
              <a:headEnd type="none" w="med" len="med"/>
              <a:tailEnd type="arrow" w="med" len="med"/>
            </a:ln>
          </p:spPr>
        </p:cxnSp>
        <p:cxnSp>
          <p:nvCxnSpPr>
            <p:cNvPr id="51210" name="直接箭头连接符 9"/>
            <p:cNvCxnSpPr/>
            <p:nvPr/>
          </p:nvCxnSpPr>
          <p:spPr>
            <a:xfrm rot="5400000">
              <a:off x="4536" y="1300"/>
              <a:ext cx="1575" cy="3"/>
            </a:xfrm>
            <a:prstGeom prst="straightConnector1">
              <a:avLst/>
            </a:prstGeom>
            <a:ln w="12700" cap="flat" cmpd="sng">
              <a:solidFill>
                <a:schemeClr val="tx1"/>
              </a:solidFill>
              <a:prstDash val="solid"/>
              <a:headEnd type="stealth" w="med" len="med"/>
              <a:tailEnd type="arrow" w="med" len="med"/>
            </a:ln>
          </p:spPr>
        </p:cxnSp>
        <p:cxnSp>
          <p:nvCxnSpPr>
            <p:cNvPr id="51211" name="直接箭头连接符 13"/>
            <p:cNvCxnSpPr/>
            <p:nvPr/>
          </p:nvCxnSpPr>
          <p:spPr>
            <a:xfrm>
              <a:off x="2495" y="1316"/>
              <a:ext cx="1587" cy="0"/>
            </a:xfrm>
            <a:prstGeom prst="straightConnector1">
              <a:avLst/>
            </a:prstGeom>
            <a:ln w="12700" cap="flat" cmpd="sng">
              <a:solidFill>
                <a:srgbClr val="FF0000"/>
              </a:solidFill>
              <a:prstDash val="sysDash"/>
              <a:headEnd type="none" w="med" len="med"/>
              <a:tailEnd type="arrow" w="med" len="med"/>
            </a:ln>
          </p:spPr>
        </p:cxnSp>
      </p:grpSp>
    </p:spTree>
  </p:cSld>
  <p:clrMapOvr>
    <a:masterClrMapping/>
  </p:clrMapOvr>
  <p:transition>
    <p:blinds dir="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Rectangle 2"/>
          <p:cNvSpPr>
            <a:spLocks noGrp="1"/>
          </p:cNvSpPr>
          <p:nvPr>
            <p:ph type="title"/>
          </p:nvPr>
        </p:nvSpPr>
        <p:spPr>
          <a:xfrm>
            <a:off x="1404938" y="611188"/>
            <a:ext cx="4024312" cy="576262"/>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二  </a:t>
            </a:r>
            <a:r>
              <a:rPr lang="en-US" altLang="zh-CN" sz="2800" dirty="0">
                <a:solidFill>
                  <a:srgbClr val="0000FF"/>
                </a:solidFill>
                <a:latin typeface="微软雅黑" panose="020B0503020204020204" pitchFamily="34" charset="-122"/>
                <a:ea typeface="微软雅黑" panose="020B0503020204020204" pitchFamily="34" charset="-122"/>
              </a:rPr>
              <a:t>2DPSK</a:t>
            </a:r>
            <a:r>
              <a:rPr lang="zh-CN" altLang="en-US" sz="2800" dirty="0">
                <a:solidFill>
                  <a:srgbClr val="0000FF"/>
                </a:solidFill>
                <a:latin typeface="微软雅黑" panose="020B0503020204020204" pitchFamily="34" charset="-122"/>
                <a:ea typeface="微软雅黑" panose="020B0503020204020204" pitchFamily="34" charset="-122"/>
              </a:rPr>
              <a:t>信号的调制</a:t>
            </a:r>
            <a:endParaRPr lang="zh-CN" altLang="en-US" sz="2800" dirty="0">
              <a:solidFill>
                <a:srgbClr val="0000FF"/>
              </a:solidFill>
              <a:latin typeface="微软雅黑" panose="020B0503020204020204" pitchFamily="34" charset="-122"/>
              <a:ea typeface="微软雅黑" panose="020B0503020204020204" pitchFamily="34" charset="-122"/>
            </a:endParaRPr>
          </a:p>
        </p:txBody>
      </p:sp>
      <p:graphicFrame>
        <p:nvGraphicFramePr>
          <p:cNvPr id="52226" name="Object 5"/>
          <p:cNvGraphicFramePr/>
          <p:nvPr/>
        </p:nvGraphicFramePr>
        <p:xfrm>
          <a:off x="421005" y="2081530"/>
          <a:ext cx="4833620" cy="1785620"/>
        </p:xfrm>
        <a:graphic>
          <a:graphicData uri="http://schemas.openxmlformats.org/presentationml/2006/ole">
            <mc:AlternateContent xmlns:mc="http://schemas.openxmlformats.org/markup-compatibility/2006">
              <mc:Choice xmlns:v="urn:schemas-microsoft-com:vml" Requires="v">
                <p:oleObj spid="_x0000_s3212" name="" r:id="rId1" imgW="2156460" imgH="1074420" progId="Visio.Drawing.11">
                  <p:embed/>
                </p:oleObj>
              </mc:Choice>
              <mc:Fallback>
                <p:oleObj name="" r:id="rId1" imgW="2156460" imgH="1074420" progId="Visio.Drawing.11">
                  <p:embed/>
                  <p:pic>
                    <p:nvPicPr>
                      <p:cNvPr id="0" name="图片 3211"/>
                      <p:cNvPicPr/>
                      <p:nvPr/>
                    </p:nvPicPr>
                    <p:blipFill>
                      <a:blip r:embed="rId2"/>
                      <a:stretch>
                        <a:fillRect/>
                      </a:stretch>
                    </p:blipFill>
                    <p:spPr>
                      <a:xfrm>
                        <a:off x="421005" y="2081530"/>
                        <a:ext cx="4833620" cy="1785620"/>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grpSp>
        <p:nvGrpSpPr>
          <p:cNvPr id="52228" name="Group 18"/>
          <p:cNvGrpSpPr/>
          <p:nvPr/>
        </p:nvGrpSpPr>
        <p:grpSpPr>
          <a:xfrm>
            <a:off x="5378450" y="1525588"/>
            <a:ext cx="3417888" cy="1028700"/>
            <a:chOff x="139" y="0"/>
            <a:chExt cx="2310" cy="541"/>
          </a:xfrm>
        </p:grpSpPr>
        <p:sp>
          <p:nvSpPr>
            <p:cNvPr id="52322" name="Rectangle 7"/>
            <p:cNvSpPr/>
            <p:nvPr/>
          </p:nvSpPr>
          <p:spPr>
            <a:xfrm>
              <a:off x="139" y="0"/>
              <a:ext cx="2310" cy="541"/>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endParaRPr lang="zh-CN" altLang="en-US" dirty="0">
                <a:latin typeface="微软雅黑" panose="020B0503020204020204" pitchFamily="34" charset="-122"/>
                <a:ea typeface="微软雅黑" panose="020B0503020204020204" pitchFamily="34" charset="-122"/>
              </a:endParaRPr>
            </a:p>
          </p:txBody>
        </p:sp>
        <p:grpSp>
          <p:nvGrpSpPr>
            <p:cNvPr id="52323" name="Group 17"/>
            <p:cNvGrpSpPr/>
            <p:nvPr/>
          </p:nvGrpSpPr>
          <p:grpSpPr>
            <a:xfrm>
              <a:off x="153" y="37"/>
              <a:ext cx="2177" cy="428"/>
              <a:chOff x="153" y="-8"/>
              <a:chExt cx="2177" cy="428"/>
            </a:xfrm>
          </p:grpSpPr>
          <p:sp>
            <p:nvSpPr>
              <p:cNvPr id="52324" name="Text Box 10"/>
              <p:cNvSpPr txBox="1"/>
              <p:nvPr/>
            </p:nvSpPr>
            <p:spPr>
              <a:xfrm>
                <a:off x="850" y="153"/>
                <a:ext cx="863" cy="267"/>
              </a:xfrm>
              <a:prstGeom prst="rect">
                <a:avLst/>
              </a:prstGeom>
              <a:solidFill>
                <a:srgbClr val="FFFF99"/>
              </a:solidFill>
              <a:ln w="9525" cap="flat" cmpd="sng">
                <a:solidFill>
                  <a:srgbClr val="000000"/>
                </a:solidFill>
                <a:prstDash val="solid"/>
                <a:miter/>
                <a:headEnd type="none" w="med" len="med"/>
                <a:tailEnd type="none" w="med" len="med"/>
              </a:ln>
            </p:spPr>
            <p:txBody>
              <a:bodyPr/>
              <a:p>
                <a:pPr algn="ctr">
                  <a:lnSpc>
                    <a:spcPct val="130000"/>
                  </a:lnSpc>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码变换器</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52325" name="Line 11"/>
              <p:cNvSpPr/>
              <p:nvPr/>
            </p:nvSpPr>
            <p:spPr>
              <a:xfrm>
                <a:off x="504" y="288"/>
                <a:ext cx="367" cy="0"/>
              </a:xfrm>
              <a:prstGeom prst="line">
                <a:avLst/>
              </a:prstGeom>
              <a:ln w="28575" cap="flat" cmpd="sng">
                <a:solidFill>
                  <a:srgbClr val="0000FF"/>
                </a:solidFill>
                <a:prstDash val="solid"/>
                <a:headEnd type="none" w="med" len="med"/>
                <a:tailEnd type="triangle" w="med" len="med"/>
              </a:ln>
            </p:spPr>
          </p:sp>
          <p:sp>
            <p:nvSpPr>
              <p:cNvPr id="52326" name="Line 12"/>
              <p:cNvSpPr/>
              <p:nvPr/>
            </p:nvSpPr>
            <p:spPr>
              <a:xfrm>
                <a:off x="1743" y="287"/>
                <a:ext cx="367" cy="0"/>
              </a:xfrm>
              <a:prstGeom prst="line">
                <a:avLst/>
              </a:prstGeom>
              <a:ln w="28575" cap="flat" cmpd="sng">
                <a:solidFill>
                  <a:srgbClr val="0000FF"/>
                </a:solidFill>
                <a:prstDash val="solid"/>
                <a:headEnd type="none" w="med" len="med"/>
                <a:tailEnd type="triangle" w="med" len="med"/>
              </a:ln>
            </p:spPr>
          </p:sp>
          <p:sp>
            <p:nvSpPr>
              <p:cNvPr id="52327" name="Text Box 13"/>
              <p:cNvSpPr txBox="1"/>
              <p:nvPr/>
            </p:nvSpPr>
            <p:spPr>
              <a:xfrm>
                <a:off x="153" y="0"/>
                <a:ext cx="766" cy="218"/>
              </a:xfrm>
              <a:prstGeom prst="rect">
                <a:avLst/>
              </a:prstGeom>
              <a:noFill/>
              <a:ln w="9525">
                <a:noFill/>
              </a:ln>
            </p:spPr>
            <p:txBody>
              <a:bodyPr/>
              <a:p>
                <a:pPr algn="just">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  绝对码</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52328" name="Text Box 14"/>
              <p:cNvSpPr txBox="1"/>
              <p:nvPr/>
            </p:nvSpPr>
            <p:spPr>
              <a:xfrm>
                <a:off x="1672" y="-8"/>
                <a:ext cx="658" cy="227"/>
              </a:xfrm>
              <a:prstGeom prst="rect">
                <a:avLst/>
              </a:prstGeom>
              <a:noFill/>
              <a:ln w="9525">
                <a:noFill/>
              </a:ln>
            </p:spPr>
            <p:txBody>
              <a:bodyPr/>
              <a:p>
                <a:pPr algn="just">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相对码</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grpSp>
      </p:grpSp>
      <p:sp>
        <p:nvSpPr>
          <p:cNvPr id="52229" name="Rectangle 19"/>
          <p:cNvSpPr/>
          <p:nvPr/>
        </p:nvSpPr>
        <p:spPr>
          <a:xfrm>
            <a:off x="582613" y="1403350"/>
            <a:ext cx="3054350" cy="521970"/>
          </a:xfrm>
          <a:prstGeom prst="rect">
            <a:avLst/>
          </a:prstGeom>
          <a:noFill/>
          <a:ln w="9525">
            <a:noFill/>
          </a:ln>
        </p:spPr>
        <p:txBody>
          <a:bodyPr>
            <a:spAutoFit/>
          </a:bodyPr>
          <a:p>
            <a:pPr>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1. </a:t>
            </a:r>
            <a:r>
              <a:rPr lang="zh-CN" altLang="en-US" sz="2800" b="1" dirty="0">
                <a:solidFill>
                  <a:schemeClr val="tx2"/>
                </a:solidFill>
                <a:latin typeface="微软雅黑" panose="020B0503020204020204" pitchFamily="34" charset="-122"/>
                <a:ea typeface="微软雅黑" panose="020B0503020204020204" pitchFamily="34" charset="-122"/>
              </a:rPr>
              <a:t>开关法</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pSp>
        <p:nvGrpSpPr>
          <p:cNvPr id="4" name="Group 24"/>
          <p:cNvGrpSpPr/>
          <p:nvPr/>
        </p:nvGrpSpPr>
        <p:grpSpPr>
          <a:xfrm>
            <a:off x="5413375" y="3038475"/>
            <a:ext cx="3411538" cy="1225550"/>
            <a:chOff x="11" y="75"/>
            <a:chExt cx="2676" cy="907"/>
          </a:xfrm>
        </p:grpSpPr>
        <p:sp>
          <p:nvSpPr>
            <p:cNvPr id="52312" name="Rectangle 4"/>
            <p:cNvSpPr/>
            <p:nvPr/>
          </p:nvSpPr>
          <p:spPr>
            <a:xfrm>
              <a:off x="11" y="75"/>
              <a:ext cx="2676" cy="907"/>
            </a:xfrm>
            <a:prstGeom prst="rect">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nSpc>
                  <a:spcPct val="130000"/>
                </a:lnSpc>
                <a:spcBef>
                  <a:spcPct val="20000"/>
                </a:spcBef>
              </a:pPr>
              <a:r>
                <a:rPr lang="en-US" altLang="zh-CN" sz="2000" dirty="0">
                  <a:solidFill>
                    <a:schemeClr val="tx2"/>
                  </a:solidFill>
                  <a:latin typeface="Arial" panose="020B0604020202020204" pitchFamily="34" charset="0"/>
                </a:rPr>
                <a:t>  a                                   d</a:t>
              </a:r>
              <a:endParaRPr lang="en-US" altLang="zh-CN" sz="2000" dirty="0">
                <a:solidFill>
                  <a:schemeClr val="tx2"/>
                </a:solidFill>
                <a:latin typeface="Arial" panose="020B0604020202020204" pitchFamily="34" charset="0"/>
              </a:endParaRPr>
            </a:p>
            <a:p>
              <a:pPr>
                <a:lnSpc>
                  <a:spcPct val="130000"/>
                </a:lnSpc>
                <a:spcBef>
                  <a:spcPct val="20000"/>
                </a:spcBef>
              </a:pPr>
              <a:r>
                <a:rPr lang="zh-CN" altLang="en-US" sz="2000" dirty="0">
                  <a:solidFill>
                    <a:schemeClr val="tx2"/>
                  </a:solidFill>
                  <a:latin typeface="Arial" panose="020B0604020202020204" pitchFamily="34" charset="0"/>
                </a:rPr>
                <a:t>                    </a:t>
              </a:r>
              <a:r>
                <a:rPr lang="en-US" altLang="zh-CN" sz="2000" dirty="0">
                  <a:solidFill>
                    <a:schemeClr val="tx2"/>
                  </a:solidFill>
                  <a:latin typeface="Arial" panose="020B0604020202020204" pitchFamily="34" charset="0"/>
                </a:rPr>
                <a:t>c </a:t>
              </a:r>
              <a:endParaRPr lang="en-US" altLang="zh-CN" sz="2000" dirty="0">
                <a:solidFill>
                  <a:schemeClr val="tx2"/>
                </a:solidFill>
                <a:latin typeface="Arial" panose="020B0604020202020204" pitchFamily="34" charset="0"/>
              </a:endParaRPr>
            </a:p>
            <a:p>
              <a:pPr>
                <a:lnSpc>
                  <a:spcPct val="130000"/>
                </a:lnSpc>
                <a:spcBef>
                  <a:spcPct val="20000"/>
                </a:spcBef>
              </a:pPr>
              <a:r>
                <a:rPr lang="en-US" altLang="zh-CN" sz="2000" dirty="0">
                  <a:solidFill>
                    <a:schemeClr val="tx2"/>
                  </a:solidFill>
                  <a:latin typeface="Arial" panose="020B0604020202020204" pitchFamily="34" charset="0"/>
                </a:rPr>
                <a:t>  b                                   e</a:t>
              </a:r>
              <a:endParaRPr lang="en-US" altLang="zh-CN" sz="2000" dirty="0">
                <a:solidFill>
                  <a:schemeClr val="tx2"/>
                </a:solidFill>
                <a:latin typeface="Arial" panose="020B0604020202020204" pitchFamily="34" charset="0"/>
              </a:endParaRPr>
            </a:p>
          </p:txBody>
        </p:sp>
        <p:sp>
          <p:nvSpPr>
            <p:cNvPr id="52313" name="Line 20"/>
            <p:cNvSpPr/>
            <p:nvPr/>
          </p:nvSpPr>
          <p:spPr>
            <a:xfrm>
              <a:off x="997" y="453"/>
              <a:ext cx="590" cy="0"/>
            </a:xfrm>
            <a:prstGeom prst="line">
              <a:avLst/>
            </a:prstGeom>
            <a:ln w="38100" cap="flat" cmpd="sng">
              <a:solidFill>
                <a:schemeClr val="tx1"/>
              </a:solidFill>
              <a:prstDash val="solid"/>
              <a:headEnd type="none" w="med" len="med"/>
              <a:tailEnd type="none" w="med" len="med"/>
            </a:ln>
          </p:spPr>
        </p:sp>
        <p:sp>
          <p:nvSpPr>
            <p:cNvPr id="52314" name="Rectangle 17"/>
            <p:cNvSpPr/>
            <p:nvPr/>
          </p:nvSpPr>
          <p:spPr>
            <a:xfrm>
              <a:off x="544" y="226"/>
              <a:ext cx="453" cy="493"/>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Arial" panose="020B0604020202020204" pitchFamily="34" charset="0"/>
              </a:endParaRPr>
            </a:p>
          </p:txBody>
        </p:sp>
        <p:sp>
          <p:nvSpPr>
            <p:cNvPr id="52315" name="Line 18"/>
            <p:cNvSpPr/>
            <p:nvPr/>
          </p:nvSpPr>
          <p:spPr>
            <a:xfrm>
              <a:off x="135" y="317"/>
              <a:ext cx="408" cy="0"/>
            </a:xfrm>
            <a:prstGeom prst="line">
              <a:avLst/>
            </a:prstGeom>
            <a:ln w="38100" cap="flat" cmpd="sng">
              <a:solidFill>
                <a:schemeClr val="tx1"/>
              </a:solidFill>
              <a:prstDash val="solid"/>
              <a:headEnd type="none" w="med" len="med"/>
              <a:tailEnd type="none" w="med" len="med"/>
            </a:ln>
          </p:spPr>
        </p:sp>
        <p:sp>
          <p:nvSpPr>
            <p:cNvPr id="52316" name="Line 19"/>
            <p:cNvSpPr/>
            <p:nvPr/>
          </p:nvSpPr>
          <p:spPr>
            <a:xfrm>
              <a:off x="135" y="589"/>
              <a:ext cx="408" cy="0"/>
            </a:xfrm>
            <a:prstGeom prst="line">
              <a:avLst/>
            </a:prstGeom>
            <a:ln w="38100" cap="flat" cmpd="sng">
              <a:solidFill>
                <a:schemeClr val="tx1"/>
              </a:solidFill>
              <a:prstDash val="solid"/>
              <a:headEnd type="none" w="med" len="med"/>
              <a:tailEnd type="none" w="med" len="med"/>
            </a:ln>
          </p:spPr>
        </p:sp>
        <p:sp>
          <p:nvSpPr>
            <p:cNvPr id="52317" name="Rectangle 9"/>
            <p:cNvSpPr/>
            <p:nvPr/>
          </p:nvSpPr>
          <p:spPr>
            <a:xfrm>
              <a:off x="1589" y="186"/>
              <a:ext cx="452" cy="584"/>
            </a:xfrm>
            <a:prstGeom prst="rect">
              <a:avLst/>
            </a:prstGeom>
            <a:solidFill>
              <a:srgbClr val="00FFFF"/>
            </a:solidFill>
            <a:ln w="9525" cap="flat" cmpd="sng">
              <a:solidFill>
                <a:schemeClr val="tx1"/>
              </a:solidFill>
              <a:prstDash val="solid"/>
              <a:miter/>
              <a:headEnd type="none" w="med" len="med"/>
              <a:tailEnd type="none" w="med" len="med"/>
            </a:ln>
          </p:spPr>
          <p:txBody>
            <a:bodyPr wrap="none" anchor="ctr"/>
            <a:p>
              <a:pPr algn="ctr"/>
              <a:r>
                <a:rPr lang="en-US" altLang="zh-CN" dirty="0">
                  <a:solidFill>
                    <a:schemeClr val="tx2"/>
                  </a:solidFill>
                  <a:latin typeface="Arial" panose="020B0604020202020204" pitchFamily="34" charset="0"/>
                </a:rPr>
                <a:t>D   Q</a:t>
              </a:r>
              <a:endParaRPr lang="en-US" altLang="zh-CN" dirty="0">
                <a:solidFill>
                  <a:schemeClr val="tx2"/>
                </a:solidFill>
                <a:latin typeface="Arial" panose="020B0604020202020204" pitchFamily="34" charset="0"/>
              </a:endParaRPr>
            </a:p>
            <a:p>
              <a:pPr algn="ctr"/>
              <a:r>
                <a:rPr lang="en-US" altLang="zh-CN" dirty="0">
                  <a:solidFill>
                    <a:schemeClr val="tx2"/>
                  </a:solidFill>
                  <a:latin typeface="Arial" panose="020B0604020202020204" pitchFamily="34" charset="0"/>
                </a:rPr>
                <a:t>cp       </a:t>
              </a:r>
              <a:endParaRPr lang="en-US" altLang="zh-CN" dirty="0">
                <a:solidFill>
                  <a:schemeClr val="tx2"/>
                </a:solidFill>
                <a:latin typeface="Arial" panose="020B0604020202020204" pitchFamily="34" charset="0"/>
              </a:endParaRPr>
            </a:p>
            <a:p>
              <a:pPr algn="ctr"/>
              <a:r>
                <a:rPr lang="en-US" altLang="zh-CN" dirty="0">
                  <a:solidFill>
                    <a:schemeClr val="tx2"/>
                  </a:solidFill>
                  <a:latin typeface="Arial" panose="020B0604020202020204" pitchFamily="34" charset="0"/>
                </a:rPr>
                <a:t>     Q</a:t>
              </a:r>
              <a:endParaRPr lang="en-US" altLang="zh-CN" dirty="0">
                <a:solidFill>
                  <a:schemeClr val="tx2"/>
                </a:solidFill>
                <a:latin typeface="Arial" panose="020B0604020202020204" pitchFamily="34" charset="0"/>
              </a:endParaRPr>
            </a:p>
          </p:txBody>
        </p:sp>
        <p:sp>
          <p:nvSpPr>
            <p:cNvPr id="52318" name="Line 12"/>
            <p:cNvSpPr/>
            <p:nvPr/>
          </p:nvSpPr>
          <p:spPr>
            <a:xfrm>
              <a:off x="2041" y="317"/>
              <a:ext cx="408" cy="0"/>
            </a:xfrm>
            <a:prstGeom prst="line">
              <a:avLst/>
            </a:prstGeom>
            <a:ln w="38100" cap="flat" cmpd="sng">
              <a:solidFill>
                <a:schemeClr val="tx1"/>
              </a:solidFill>
              <a:prstDash val="solid"/>
              <a:headEnd type="none" w="med" len="med"/>
              <a:tailEnd type="none" w="med" len="med"/>
            </a:ln>
          </p:spPr>
        </p:sp>
        <p:sp>
          <p:nvSpPr>
            <p:cNvPr id="52319" name="Line 13"/>
            <p:cNvSpPr/>
            <p:nvPr/>
          </p:nvSpPr>
          <p:spPr>
            <a:xfrm>
              <a:off x="1860" y="588"/>
              <a:ext cx="136" cy="0"/>
            </a:xfrm>
            <a:prstGeom prst="line">
              <a:avLst/>
            </a:prstGeom>
            <a:ln w="28575" cap="flat" cmpd="sng">
              <a:solidFill>
                <a:schemeClr val="tx2"/>
              </a:solidFill>
              <a:prstDash val="solid"/>
              <a:headEnd type="none" w="med" len="med"/>
              <a:tailEnd type="none" w="med" len="med"/>
            </a:ln>
          </p:spPr>
        </p:sp>
        <p:sp>
          <p:nvSpPr>
            <p:cNvPr id="52320" name="Freeform 14"/>
            <p:cNvSpPr/>
            <p:nvPr/>
          </p:nvSpPr>
          <p:spPr>
            <a:xfrm>
              <a:off x="1588" y="407"/>
              <a:ext cx="45" cy="91"/>
            </a:xfrm>
            <a:custGeom>
              <a:avLst/>
              <a:gdLst>
                <a:gd name="txL" fmla="*/ 0 w 45"/>
                <a:gd name="txT" fmla="*/ 0 h 91"/>
                <a:gd name="txR" fmla="*/ 45 w 45"/>
                <a:gd name="txB" fmla="*/ 91 h 91"/>
              </a:gdLst>
              <a:ahLst/>
              <a:cxnLst>
                <a:cxn ang="0">
                  <a:pos x="0" y="0"/>
                </a:cxn>
                <a:cxn ang="0">
                  <a:pos x="45" y="45"/>
                </a:cxn>
                <a:cxn ang="0">
                  <a:pos x="0" y="91"/>
                </a:cxn>
              </a:cxnLst>
              <a:rect l="txL" t="txT" r="txR" b="txB"/>
              <a:pathLst>
                <a:path w="45" h="91">
                  <a:moveTo>
                    <a:pt x="0" y="0"/>
                  </a:moveTo>
                  <a:cubicBezTo>
                    <a:pt x="22" y="15"/>
                    <a:pt x="45" y="30"/>
                    <a:pt x="45" y="45"/>
                  </a:cubicBezTo>
                  <a:cubicBezTo>
                    <a:pt x="45" y="60"/>
                    <a:pt x="7" y="83"/>
                    <a:pt x="0" y="91"/>
                  </a:cubicBezTo>
                </a:path>
              </a:pathLst>
            </a:custGeom>
            <a:noFill/>
            <a:ln w="28575" cap="flat" cmpd="sng">
              <a:solidFill>
                <a:schemeClr val="tx1"/>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52321" name="Line 23"/>
            <p:cNvSpPr/>
            <p:nvPr/>
          </p:nvSpPr>
          <p:spPr>
            <a:xfrm>
              <a:off x="2041" y="635"/>
              <a:ext cx="408" cy="0"/>
            </a:xfrm>
            <a:prstGeom prst="line">
              <a:avLst/>
            </a:prstGeom>
            <a:ln w="38100" cap="flat" cmpd="sng">
              <a:solidFill>
                <a:schemeClr val="tx1"/>
              </a:solidFill>
              <a:prstDash val="solid"/>
              <a:headEnd type="none" w="med" len="med"/>
              <a:tailEnd type="none" w="med" len="med"/>
            </a:ln>
          </p:spPr>
        </p:sp>
      </p:grpSp>
      <p:grpSp>
        <p:nvGrpSpPr>
          <p:cNvPr id="5" name="Group 166"/>
          <p:cNvGrpSpPr/>
          <p:nvPr/>
        </p:nvGrpSpPr>
        <p:grpSpPr>
          <a:xfrm>
            <a:off x="437198" y="4714240"/>
            <a:ext cx="8359775" cy="1976438"/>
            <a:chOff x="0" y="0"/>
            <a:chExt cx="1950" cy="1678"/>
          </a:xfrm>
        </p:grpSpPr>
        <p:sp>
          <p:nvSpPr>
            <p:cNvPr id="52233" name="Rectangle 26"/>
            <p:cNvSpPr/>
            <p:nvPr/>
          </p:nvSpPr>
          <p:spPr>
            <a:xfrm>
              <a:off x="0" y="0"/>
              <a:ext cx="1950" cy="167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b="1" dirty="0">
                  <a:solidFill>
                    <a:srgbClr val="FF0000"/>
                  </a:solidFill>
                  <a:latin typeface="微软雅黑" panose="020B0503020204020204" pitchFamily="34" charset="-122"/>
                  <a:ea typeface="微软雅黑" panose="020B0503020204020204" pitchFamily="34" charset="-122"/>
                </a:rPr>
                <a:t>a</a:t>
              </a:r>
              <a:endParaRPr lang="en-US" altLang="zh-CN" b="1" dirty="0">
                <a:solidFill>
                  <a:srgbClr val="FF0000"/>
                </a:solidFill>
                <a:latin typeface="微软雅黑" panose="020B0503020204020204" pitchFamily="34" charset="-122"/>
                <a:ea typeface="微软雅黑" panose="020B0503020204020204" pitchFamily="34" charset="-122"/>
              </a:endParaRPr>
            </a:p>
            <a:p>
              <a:endParaRPr lang="en-US" altLang="zh-CN" b="1" dirty="0">
                <a:solidFill>
                  <a:srgbClr val="FF0000"/>
                </a:solidFill>
                <a:latin typeface="微软雅黑" panose="020B0503020204020204" pitchFamily="34" charset="-122"/>
                <a:ea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rPr>
                <a:t>b</a:t>
              </a:r>
              <a:endParaRPr lang="en-US" altLang="zh-CN" b="1" dirty="0">
                <a:solidFill>
                  <a:srgbClr val="FF0000"/>
                </a:solidFill>
                <a:latin typeface="微软雅黑" panose="020B0503020204020204" pitchFamily="34" charset="-122"/>
                <a:ea typeface="微软雅黑" panose="020B0503020204020204" pitchFamily="34" charset="-122"/>
              </a:endParaRPr>
            </a:p>
            <a:p>
              <a:endParaRPr lang="en-US" altLang="zh-CN" b="1" dirty="0">
                <a:solidFill>
                  <a:srgbClr val="FF0000"/>
                </a:solidFill>
                <a:latin typeface="微软雅黑" panose="020B0503020204020204" pitchFamily="34" charset="-122"/>
                <a:ea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rPr>
                <a:t>c</a:t>
              </a:r>
              <a:endParaRPr lang="en-US" altLang="zh-CN" b="1" dirty="0">
                <a:solidFill>
                  <a:srgbClr val="FF0000"/>
                </a:solidFill>
                <a:latin typeface="微软雅黑" panose="020B0503020204020204" pitchFamily="34" charset="-122"/>
                <a:ea typeface="微软雅黑" panose="020B0503020204020204" pitchFamily="34" charset="-122"/>
              </a:endParaRPr>
            </a:p>
            <a:p>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b="1" dirty="0">
                  <a:solidFill>
                    <a:srgbClr val="FF0000"/>
                  </a:solidFill>
                  <a:latin typeface="微软雅黑" panose="020B0503020204020204" pitchFamily="34" charset="-122"/>
                  <a:ea typeface="微软雅黑" panose="020B0503020204020204" pitchFamily="34" charset="-122"/>
                </a:rPr>
                <a:t>d</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52234" name="Line 27"/>
            <p:cNvSpPr/>
            <p:nvPr/>
          </p:nvSpPr>
          <p:spPr>
            <a:xfrm>
              <a:off x="177" y="397"/>
              <a:ext cx="1631" cy="0"/>
            </a:xfrm>
            <a:prstGeom prst="line">
              <a:avLst/>
            </a:prstGeom>
            <a:ln w="9525" cap="flat" cmpd="sng">
              <a:solidFill>
                <a:schemeClr val="tx1"/>
              </a:solidFill>
              <a:prstDash val="solid"/>
              <a:headEnd type="none" w="med" len="med"/>
              <a:tailEnd type="triangle" w="med" len="med"/>
            </a:ln>
          </p:spPr>
        </p:sp>
        <p:sp>
          <p:nvSpPr>
            <p:cNvPr id="52235" name="Line 28"/>
            <p:cNvSpPr/>
            <p:nvPr/>
          </p:nvSpPr>
          <p:spPr>
            <a:xfrm>
              <a:off x="177" y="757"/>
              <a:ext cx="1631" cy="0"/>
            </a:xfrm>
            <a:prstGeom prst="line">
              <a:avLst/>
            </a:prstGeom>
            <a:ln w="9525" cap="flat" cmpd="sng">
              <a:solidFill>
                <a:schemeClr val="tx1"/>
              </a:solidFill>
              <a:prstDash val="solid"/>
              <a:headEnd type="none" w="med" len="med"/>
              <a:tailEnd type="triangle" w="med" len="med"/>
            </a:ln>
          </p:spPr>
        </p:sp>
        <p:sp>
          <p:nvSpPr>
            <p:cNvPr id="52236" name="Line 29"/>
            <p:cNvSpPr/>
            <p:nvPr/>
          </p:nvSpPr>
          <p:spPr>
            <a:xfrm>
              <a:off x="177" y="1117"/>
              <a:ext cx="1631" cy="0"/>
            </a:xfrm>
            <a:prstGeom prst="line">
              <a:avLst/>
            </a:prstGeom>
            <a:ln w="9525" cap="flat" cmpd="sng">
              <a:solidFill>
                <a:schemeClr val="tx1"/>
              </a:solidFill>
              <a:prstDash val="solid"/>
              <a:headEnd type="none" w="med" len="med"/>
              <a:tailEnd type="triangle" w="med" len="med"/>
            </a:ln>
          </p:spPr>
        </p:sp>
        <p:sp>
          <p:nvSpPr>
            <p:cNvPr id="52237" name="Line 30"/>
            <p:cNvSpPr/>
            <p:nvPr/>
          </p:nvSpPr>
          <p:spPr>
            <a:xfrm flipH="1" flipV="1">
              <a:off x="177" y="72"/>
              <a:ext cx="4" cy="1425"/>
            </a:xfrm>
            <a:prstGeom prst="line">
              <a:avLst/>
            </a:prstGeom>
            <a:ln w="9525" cap="flat" cmpd="sng">
              <a:solidFill>
                <a:schemeClr val="tx1"/>
              </a:solidFill>
              <a:prstDash val="solid"/>
              <a:headEnd type="none" w="med" len="med"/>
              <a:tailEnd type="triangle" w="med" len="med"/>
            </a:ln>
          </p:spPr>
        </p:sp>
        <p:sp>
          <p:nvSpPr>
            <p:cNvPr id="52238" name="Line 31"/>
            <p:cNvSpPr/>
            <p:nvPr/>
          </p:nvSpPr>
          <p:spPr>
            <a:xfrm flipH="1">
              <a:off x="363" y="108"/>
              <a:ext cx="27" cy="1389"/>
            </a:xfrm>
            <a:prstGeom prst="line">
              <a:avLst/>
            </a:prstGeom>
            <a:ln w="28575" cap="flat" cmpd="sng">
              <a:solidFill>
                <a:srgbClr val="AE048E"/>
              </a:solidFill>
              <a:prstDash val="sysDot"/>
              <a:headEnd type="none" w="med" len="med"/>
              <a:tailEnd type="none" w="med" len="med"/>
            </a:ln>
          </p:spPr>
        </p:sp>
        <p:sp>
          <p:nvSpPr>
            <p:cNvPr id="52239" name="Line 32"/>
            <p:cNvSpPr/>
            <p:nvPr/>
          </p:nvSpPr>
          <p:spPr>
            <a:xfrm flipH="1">
              <a:off x="589" y="108"/>
              <a:ext cx="14" cy="1389"/>
            </a:xfrm>
            <a:prstGeom prst="line">
              <a:avLst/>
            </a:prstGeom>
            <a:ln w="28575" cap="flat" cmpd="sng">
              <a:solidFill>
                <a:srgbClr val="AE048E"/>
              </a:solidFill>
              <a:prstDash val="sysDot"/>
              <a:headEnd type="none" w="med" len="med"/>
              <a:tailEnd type="none" w="med" len="med"/>
            </a:ln>
          </p:spPr>
        </p:sp>
        <p:sp>
          <p:nvSpPr>
            <p:cNvPr id="52240" name="Line 33"/>
            <p:cNvSpPr/>
            <p:nvPr/>
          </p:nvSpPr>
          <p:spPr>
            <a:xfrm>
              <a:off x="815" y="108"/>
              <a:ext cx="1" cy="1389"/>
            </a:xfrm>
            <a:prstGeom prst="line">
              <a:avLst/>
            </a:prstGeom>
            <a:ln w="28575" cap="flat" cmpd="sng">
              <a:solidFill>
                <a:srgbClr val="AE048E"/>
              </a:solidFill>
              <a:prstDash val="sysDot"/>
              <a:headEnd type="none" w="med" len="med"/>
              <a:tailEnd type="none" w="med" len="med"/>
            </a:ln>
          </p:spPr>
        </p:sp>
        <p:sp>
          <p:nvSpPr>
            <p:cNvPr id="52241" name="Line 34"/>
            <p:cNvSpPr/>
            <p:nvPr/>
          </p:nvSpPr>
          <p:spPr>
            <a:xfrm>
              <a:off x="1028" y="108"/>
              <a:ext cx="15" cy="1389"/>
            </a:xfrm>
            <a:prstGeom prst="line">
              <a:avLst/>
            </a:prstGeom>
            <a:ln w="28575" cap="flat" cmpd="sng">
              <a:solidFill>
                <a:srgbClr val="AE048E"/>
              </a:solidFill>
              <a:prstDash val="sysDot"/>
              <a:headEnd type="none" w="med" len="med"/>
              <a:tailEnd type="none" w="med" len="med"/>
            </a:ln>
          </p:spPr>
        </p:sp>
        <p:sp>
          <p:nvSpPr>
            <p:cNvPr id="52242" name="Line 35"/>
            <p:cNvSpPr/>
            <p:nvPr/>
          </p:nvSpPr>
          <p:spPr>
            <a:xfrm flipH="1">
              <a:off x="1224" y="108"/>
              <a:ext cx="16" cy="1389"/>
            </a:xfrm>
            <a:prstGeom prst="line">
              <a:avLst/>
            </a:prstGeom>
            <a:ln w="28575" cap="flat" cmpd="sng">
              <a:solidFill>
                <a:srgbClr val="AE048E"/>
              </a:solidFill>
              <a:prstDash val="sysDot"/>
              <a:headEnd type="none" w="med" len="med"/>
              <a:tailEnd type="none" w="med" len="med"/>
            </a:ln>
          </p:spPr>
        </p:sp>
        <p:sp>
          <p:nvSpPr>
            <p:cNvPr id="52243" name="Line 36"/>
            <p:cNvSpPr/>
            <p:nvPr/>
          </p:nvSpPr>
          <p:spPr>
            <a:xfrm flipH="1">
              <a:off x="1451" y="108"/>
              <a:ext cx="3" cy="1389"/>
            </a:xfrm>
            <a:prstGeom prst="line">
              <a:avLst/>
            </a:prstGeom>
            <a:ln w="28575" cap="flat" cmpd="sng">
              <a:solidFill>
                <a:srgbClr val="AE048E"/>
              </a:solidFill>
              <a:prstDash val="sysDot"/>
              <a:headEnd type="none" w="med" len="med"/>
              <a:tailEnd type="none" w="med" len="med"/>
            </a:ln>
          </p:spPr>
        </p:sp>
        <p:sp>
          <p:nvSpPr>
            <p:cNvPr id="52244" name="Line 37"/>
            <p:cNvSpPr/>
            <p:nvPr/>
          </p:nvSpPr>
          <p:spPr>
            <a:xfrm>
              <a:off x="177" y="216"/>
              <a:ext cx="213" cy="0"/>
            </a:xfrm>
            <a:prstGeom prst="line">
              <a:avLst/>
            </a:prstGeom>
            <a:ln w="38100" cap="flat" cmpd="sng">
              <a:solidFill>
                <a:schemeClr val="tx2"/>
              </a:solidFill>
              <a:prstDash val="solid"/>
              <a:headEnd type="none" w="med" len="med"/>
              <a:tailEnd type="none" w="med" len="med"/>
            </a:ln>
          </p:spPr>
        </p:sp>
        <p:sp>
          <p:nvSpPr>
            <p:cNvPr id="52245" name="Line 38"/>
            <p:cNvSpPr/>
            <p:nvPr/>
          </p:nvSpPr>
          <p:spPr>
            <a:xfrm flipV="1">
              <a:off x="177" y="216"/>
              <a:ext cx="0" cy="181"/>
            </a:xfrm>
            <a:prstGeom prst="line">
              <a:avLst/>
            </a:prstGeom>
            <a:ln w="38100" cap="flat" cmpd="sng">
              <a:solidFill>
                <a:schemeClr val="tx2"/>
              </a:solidFill>
              <a:prstDash val="solid"/>
              <a:headEnd type="none" w="med" len="med"/>
              <a:tailEnd type="none" w="med" len="med"/>
            </a:ln>
          </p:spPr>
        </p:sp>
        <p:sp>
          <p:nvSpPr>
            <p:cNvPr id="52246" name="Line 39"/>
            <p:cNvSpPr/>
            <p:nvPr/>
          </p:nvSpPr>
          <p:spPr>
            <a:xfrm>
              <a:off x="390" y="397"/>
              <a:ext cx="213" cy="0"/>
            </a:xfrm>
            <a:prstGeom prst="line">
              <a:avLst/>
            </a:prstGeom>
            <a:ln w="38100" cap="flat" cmpd="sng">
              <a:solidFill>
                <a:schemeClr val="tx2"/>
              </a:solidFill>
              <a:prstDash val="solid"/>
              <a:headEnd type="none" w="med" len="med"/>
              <a:tailEnd type="none" w="med" len="med"/>
            </a:ln>
          </p:spPr>
        </p:sp>
        <p:sp>
          <p:nvSpPr>
            <p:cNvPr id="52247" name="Line 40"/>
            <p:cNvSpPr/>
            <p:nvPr/>
          </p:nvSpPr>
          <p:spPr>
            <a:xfrm>
              <a:off x="603" y="216"/>
              <a:ext cx="212" cy="0"/>
            </a:xfrm>
            <a:prstGeom prst="line">
              <a:avLst/>
            </a:prstGeom>
            <a:ln w="38100" cap="flat" cmpd="sng">
              <a:solidFill>
                <a:schemeClr val="tx2"/>
              </a:solidFill>
              <a:prstDash val="solid"/>
              <a:headEnd type="none" w="med" len="med"/>
              <a:tailEnd type="none" w="med" len="med"/>
            </a:ln>
          </p:spPr>
        </p:sp>
        <p:sp>
          <p:nvSpPr>
            <p:cNvPr id="52248" name="Line 41"/>
            <p:cNvSpPr/>
            <p:nvPr/>
          </p:nvSpPr>
          <p:spPr>
            <a:xfrm>
              <a:off x="815" y="216"/>
              <a:ext cx="213" cy="0"/>
            </a:xfrm>
            <a:prstGeom prst="line">
              <a:avLst/>
            </a:prstGeom>
            <a:ln w="38100" cap="flat" cmpd="sng">
              <a:solidFill>
                <a:schemeClr val="tx2"/>
              </a:solidFill>
              <a:prstDash val="solid"/>
              <a:headEnd type="none" w="med" len="med"/>
              <a:tailEnd type="none" w="med" len="med"/>
            </a:ln>
          </p:spPr>
        </p:sp>
        <p:sp>
          <p:nvSpPr>
            <p:cNvPr id="52249" name="Line 42"/>
            <p:cNvSpPr/>
            <p:nvPr/>
          </p:nvSpPr>
          <p:spPr>
            <a:xfrm>
              <a:off x="1028" y="397"/>
              <a:ext cx="212" cy="0"/>
            </a:xfrm>
            <a:prstGeom prst="line">
              <a:avLst/>
            </a:prstGeom>
            <a:ln w="38100" cap="flat" cmpd="sng">
              <a:solidFill>
                <a:schemeClr val="tx2"/>
              </a:solidFill>
              <a:prstDash val="solid"/>
              <a:headEnd type="none" w="med" len="med"/>
              <a:tailEnd type="none" w="med" len="med"/>
            </a:ln>
          </p:spPr>
        </p:sp>
        <p:sp>
          <p:nvSpPr>
            <p:cNvPr id="52250" name="Line 43"/>
            <p:cNvSpPr/>
            <p:nvPr/>
          </p:nvSpPr>
          <p:spPr>
            <a:xfrm flipV="1">
              <a:off x="390" y="216"/>
              <a:ext cx="0" cy="181"/>
            </a:xfrm>
            <a:prstGeom prst="line">
              <a:avLst/>
            </a:prstGeom>
            <a:ln w="38100" cap="flat" cmpd="sng">
              <a:solidFill>
                <a:schemeClr val="tx2"/>
              </a:solidFill>
              <a:prstDash val="solid"/>
              <a:headEnd type="none" w="med" len="med"/>
              <a:tailEnd type="none" w="med" len="med"/>
            </a:ln>
          </p:spPr>
        </p:sp>
        <p:sp>
          <p:nvSpPr>
            <p:cNvPr id="52251" name="Line 44"/>
            <p:cNvSpPr/>
            <p:nvPr/>
          </p:nvSpPr>
          <p:spPr>
            <a:xfrm flipV="1">
              <a:off x="603" y="216"/>
              <a:ext cx="0" cy="181"/>
            </a:xfrm>
            <a:prstGeom prst="line">
              <a:avLst/>
            </a:prstGeom>
            <a:ln w="38100" cap="flat" cmpd="sng">
              <a:solidFill>
                <a:schemeClr val="tx2"/>
              </a:solidFill>
              <a:prstDash val="solid"/>
              <a:headEnd type="none" w="med" len="med"/>
              <a:tailEnd type="none" w="med" len="med"/>
            </a:ln>
          </p:spPr>
        </p:sp>
        <p:sp>
          <p:nvSpPr>
            <p:cNvPr id="52252" name="Line 45"/>
            <p:cNvSpPr/>
            <p:nvPr/>
          </p:nvSpPr>
          <p:spPr>
            <a:xfrm flipV="1">
              <a:off x="1028" y="216"/>
              <a:ext cx="0" cy="181"/>
            </a:xfrm>
            <a:prstGeom prst="line">
              <a:avLst/>
            </a:prstGeom>
            <a:ln w="38100" cap="flat" cmpd="sng">
              <a:solidFill>
                <a:schemeClr val="tx2"/>
              </a:solidFill>
              <a:prstDash val="solid"/>
              <a:headEnd type="none" w="med" len="med"/>
              <a:tailEnd type="none" w="med" len="med"/>
            </a:ln>
          </p:spPr>
        </p:sp>
        <p:sp>
          <p:nvSpPr>
            <p:cNvPr id="52253" name="Line 46"/>
            <p:cNvSpPr/>
            <p:nvPr/>
          </p:nvSpPr>
          <p:spPr>
            <a:xfrm flipV="1">
              <a:off x="177" y="577"/>
              <a:ext cx="0" cy="180"/>
            </a:xfrm>
            <a:prstGeom prst="line">
              <a:avLst/>
            </a:prstGeom>
            <a:ln w="38100" cap="flat" cmpd="sng">
              <a:solidFill>
                <a:srgbClr val="0000FF"/>
              </a:solidFill>
              <a:prstDash val="solid"/>
              <a:headEnd type="none" w="med" len="med"/>
              <a:tailEnd type="none" w="med" len="med"/>
            </a:ln>
          </p:spPr>
        </p:sp>
        <p:sp>
          <p:nvSpPr>
            <p:cNvPr id="52254" name="Line 47"/>
            <p:cNvSpPr/>
            <p:nvPr/>
          </p:nvSpPr>
          <p:spPr>
            <a:xfrm flipV="1">
              <a:off x="1454" y="216"/>
              <a:ext cx="0" cy="181"/>
            </a:xfrm>
            <a:prstGeom prst="line">
              <a:avLst/>
            </a:prstGeom>
            <a:ln w="38100" cap="flat" cmpd="sng">
              <a:solidFill>
                <a:schemeClr val="tx2"/>
              </a:solidFill>
              <a:prstDash val="solid"/>
              <a:headEnd type="none" w="med" len="med"/>
              <a:tailEnd type="none" w="med" len="med"/>
            </a:ln>
          </p:spPr>
        </p:sp>
        <p:sp>
          <p:nvSpPr>
            <p:cNvPr id="52255" name="Line 48"/>
            <p:cNvSpPr/>
            <p:nvPr/>
          </p:nvSpPr>
          <p:spPr>
            <a:xfrm flipV="1">
              <a:off x="1666" y="216"/>
              <a:ext cx="0" cy="181"/>
            </a:xfrm>
            <a:prstGeom prst="line">
              <a:avLst/>
            </a:prstGeom>
            <a:ln w="38100" cap="flat" cmpd="sng">
              <a:solidFill>
                <a:schemeClr val="tx2"/>
              </a:solidFill>
              <a:prstDash val="solid"/>
              <a:headEnd type="none" w="med" len="med"/>
              <a:tailEnd type="none" w="med" len="med"/>
            </a:ln>
          </p:spPr>
        </p:sp>
        <p:sp>
          <p:nvSpPr>
            <p:cNvPr id="52256" name="Line 49"/>
            <p:cNvSpPr/>
            <p:nvPr/>
          </p:nvSpPr>
          <p:spPr>
            <a:xfrm>
              <a:off x="1240" y="397"/>
              <a:ext cx="213" cy="0"/>
            </a:xfrm>
            <a:prstGeom prst="line">
              <a:avLst/>
            </a:prstGeom>
            <a:ln w="38100" cap="flat" cmpd="sng">
              <a:solidFill>
                <a:schemeClr val="tx2"/>
              </a:solidFill>
              <a:prstDash val="solid"/>
              <a:headEnd type="none" w="med" len="med"/>
              <a:tailEnd type="none" w="med" len="med"/>
            </a:ln>
          </p:spPr>
        </p:sp>
        <p:sp>
          <p:nvSpPr>
            <p:cNvPr id="52257" name="Line 50"/>
            <p:cNvSpPr/>
            <p:nvPr/>
          </p:nvSpPr>
          <p:spPr>
            <a:xfrm>
              <a:off x="1454" y="216"/>
              <a:ext cx="212" cy="0"/>
            </a:xfrm>
            <a:prstGeom prst="line">
              <a:avLst/>
            </a:prstGeom>
            <a:ln w="38100" cap="flat" cmpd="sng">
              <a:solidFill>
                <a:schemeClr val="tx2"/>
              </a:solidFill>
              <a:prstDash val="solid"/>
              <a:headEnd type="none" w="med" len="med"/>
              <a:tailEnd type="none" w="med" len="med"/>
            </a:ln>
          </p:spPr>
        </p:sp>
        <p:sp>
          <p:nvSpPr>
            <p:cNvPr id="52258" name="Line 51"/>
            <p:cNvSpPr/>
            <p:nvPr/>
          </p:nvSpPr>
          <p:spPr>
            <a:xfrm>
              <a:off x="1666" y="108"/>
              <a:ext cx="12" cy="1389"/>
            </a:xfrm>
            <a:prstGeom prst="line">
              <a:avLst/>
            </a:prstGeom>
            <a:ln w="28575" cap="flat" cmpd="sng">
              <a:solidFill>
                <a:srgbClr val="AE048E"/>
              </a:solidFill>
              <a:prstDash val="sysDot"/>
              <a:headEnd type="none" w="med" len="med"/>
              <a:tailEnd type="none" w="med" len="med"/>
            </a:ln>
          </p:spPr>
        </p:sp>
        <p:sp>
          <p:nvSpPr>
            <p:cNvPr id="52259" name="Line 52"/>
            <p:cNvSpPr/>
            <p:nvPr/>
          </p:nvSpPr>
          <p:spPr>
            <a:xfrm flipV="1">
              <a:off x="284" y="577"/>
              <a:ext cx="0" cy="180"/>
            </a:xfrm>
            <a:prstGeom prst="line">
              <a:avLst/>
            </a:prstGeom>
            <a:ln w="38100" cap="flat" cmpd="sng">
              <a:solidFill>
                <a:srgbClr val="0000FF"/>
              </a:solidFill>
              <a:prstDash val="solid"/>
              <a:headEnd type="none" w="med" len="med"/>
              <a:tailEnd type="none" w="med" len="med"/>
            </a:ln>
          </p:spPr>
        </p:sp>
        <p:sp>
          <p:nvSpPr>
            <p:cNvPr id="52260" name="Line 53"/>
            <p:cNvSpPr/>
            <p:nvPr/>
          </p:nvSpPr>
          <p:spPr>
            <a:xfrm flipV="1">
              <a:off x="390" y="577"/>
              <a:ext cx="0" cy="180"/>
            </a:xfrm>
            <a:prstGeom prst="line">
              <a:avLst/>
            </a:prstGeom>
            <a:ln w="38100" cap="flat" cmpd="sng">
              <a:solidFill>
                <a:srgbClr val="0000FF"/>
              </a:solidFill>
              <a:prstDash val="solid"/>
              <a:headEnd type="none" w="med" len="med"/>
              <a:tailEnd type="none" w="med" len="med"/>
            </a:ln>
          </p:spPr>
        </p:sp>
        <p:sp>
          <p:nvSpPr>
            <p:cNvPr id="52261" name="Line 54"/>
            <p:cNvSpPr/>
            <p:nvPr/>
          </p:nvSpPr>
          <p:spPr>
            <a:xfrm flipV="1">
              <a:off x="496" y="577"/>
              <a:ext cx="0" cy="180"/>
            </a:xfrm>
            <a:prstGeom prst="line">
              <a:avLst/>
            </a:prstGeom>
            <a:ln w="38100" cap="flat" cmpd="sng">
              <a:solidFill>
                <a:srgbClr val="0000FF"/>
              </a:solidFill>
              <a:prstDash val="solid"/>
              <a:headEnd type="none" w="med" len="med"/>
              <a:tailEnd type="none" w="med" len="med"/>
            </a:ln>
          </p:spPr>
        </p:sp>
        <p:sp>
          <p:nvSpPr>
            <p:cNvPr id="52262" name="Line 55"/>
            <p:cNvSpPr/>
            <p:nvPr/>
          </p:nvSpPr>
          <p:spPr>
            <a:xfrm flipV="1">
              <a:off x="603" y="577"/>
              <a:ext cx="0" cy="180"/>
            </a:xfrm>
            <a:prstGeom prst="line">
              <a:avLst/>
            </a:prstGeom>
            <a:ln w="38100" cap="flat" cmpd="sng">
              <a:solidFill>
                <a:srgbClr val="0000FF"/>
              </a:solidFill>
              <a:prstDash val="solid"/>
              <a:headEnd type="none" w="med" len="med"/>
              <a:tailEnd type="none" w="med" len="med"/>
            </a:ln>
          </p:spPr>
        </p:sp>
        <p:sp>
          <p:nvSpPr>
            <p:cNvPr id="52263" name="Line 56"/>
            <p:cNvSpPr/>
            <p:nvPr/>
          </p:nvSpPr>
          <p:spPr>
            <a:xfrm flipV="1">
              <a:off x="709" y="577"/>
              <a:ext cx="0" cy="180"/>
            </a:xfrm>
            <a:prstGeom prst="line">
              <a:avLst/>
            </a:prstGeom>
            <a:ln w="38100" cap="flat" cmpd="sng">
              <a:solidFill>
                <a:srgbClr val="0000FF"/>
              </a:solidFill>
              <a:prstDash val="solid"/>
              <a:headEnd type="none" w="med" len="med"/>
              <a:tailEnd type="none" w="med" len="med"/>
            </a:ln>
          </p:spPr>
        </p:sp>
        <p:sp>
          <p:nvSpPr>
            <p:cNvPr id="52264" name="Line 57"/>
            <p:cNvSpPr/>
            <p:nvPr/>
          </p:nvSpPr>
          <p:spPr>
            <a:xfrm flipV="1">
              <a:off x="815" y="577"/>
              <a:ext cx="0" cy="180"/>
            </a:xfrm>
            <a:prstGeom prst="line">
              <a:avLst/>
            </a:prstGeom>
            <a:ln w="38100" cap="flat" cmpd="sng">
              <a:solidFill>
                <a:srgbClr val="0000FF"/>
              </a:solidFill>
              <a:prstDash val="solid"/>
              <a:headEnd type="none" w="med" len="med"/>
              <a:tailEnd type="none" w="med" len="med"/>
            </a:ln>
          </p:spPr>
        </p:sp>
        <p:sp>
          <p:nvSpPr>
            <p:cNvPr id="52265" name="Line 58"/>
            <p:cNvSpPr/>
            <p:nvPr/>
          </p:nvSpPr>
          <p:spPr>
            <a:xfrm flipV="1">
              <a:off x="921" y="577"/>
              <a:ext cx="0" cy="180"/>
            </a:xfrm>
            <a:prstGeom prst="line">
              <a:avLst/>
            </a:prstGeom>
            <a:ln w="38100" cap="flat" cmpd="sng">
              <a:solidFill>
                <a:srgbClr val="0000FF"/>
              </a:solidFill>
              <a:prstDash val="solid"/>
              <a:headEnd type="none" w="med" len="med"/>
              <a:tailEnd type="none" w="med" len="med"/>
            </a:ln>
          </p:spPr>
        </p:sp>
        <p:sp>
          <p:nvSpPr>
            <p:cNvPr id="52266" name="Line 59"/>
            <p:cNvSpPr/>
            <p:nvPr/>
          </p:nvSpPr>
          <p:spPr>
            <a:xfrm flipV="1">
              <a:off x="1028" y="577"/>
              <a:ext cx="0" cy="180"/>
            </a:xfrm>
            <a:prstGeom prst="line">
              <a:avLst/>
            </a:prstGeom>
            <a:ln w="38100" cap="flat" cmpd="sng">
              <a:solidFill>
                <a:srgbClr val="0000FF"/>
              </a:solidFill>
              <a:prstDash val="solid"/>
              <a:headEnd type="none" w="med" len="med"/>
              <a:tailEnd type="none" w="med" len="med"/>
            </a:ln>
          </p:spPr>
        </p:sp>
        <p:sp>
          <p:nvSpPr>
            <p:cNvPr id="52267" name="Line 60"/>
            <p:cNvSpPr/>
            <p:nvPr/>
          </p:nvSpPr>
          <p:spPr>
            <a:xfrm flipV="1">
              <a:off x="1134" y="577"/>
              <a:ext cx="0" cy="180"/>
            </a:xfrm>
            <a:prstGeom prst="line">
              <a:avLst/>
            </a:prstGeom>
            <a:ln w="38100" cap="flat" cmpd="sng">
              <a:solidFill>
                <a:srgbClr val="0000FF"/>
              </a:solidFill>
              <a:prstDash val="solid"/>
              <a:headEnd type="none" w="med" len="med"/>
              <a:tailEnd type="none" w="med" len="med"/>
            </a:ln>
          </p:spPr>
        </p:sp>
        <p:sp>
          <p:nvSpPr>
            <p:cNvPr id="52268" name="Line 61"/>
            <p:cNvSpPr/>
            <p:nvPr/>
          </p:nvSpPr>
          <p:spPr>
            <a:xfrm flipV="1">
              <a:off x="1240" y="577"/>
              <a:ext cx="0" cy="180"/>
            </a:xfrm>
            <a:prstGeom prst="line">
              <a:avLst/>
            </a:prstGeom>
            <a:ln w="38100" cap="flat" cmpd="sng">
              <a:solidFill>
                <a:srgbClr val="0000FF"/>
              </a:solidFill>
              <a:prstDash val="solid"/>
              <a:headEnd type="none" w="med" len="med"/>
              <a:tailEnd type="none" w="med" len="med"/>
            </a:ln>
          </p:spPr>
        </p:sp>
        <p:sp>
          <p:nvSpPr>
            <p:cNvPr id="52269" name="Line 62"/>
            <p:cNvSpPr/>
            <p:nvPr/>
          </p:nvSpPr>
          <p:spPr>
            <a:xfrm flipV="1">
              <a:off x="1347" y="577"/>
              <a:ext cx="0" cy="180"/>
            </a:xfrm>
            <a:prstGeom prst="line">
              <a:avLst/>
            </a:prstGeom>
            <a:ln w="38100" cap="flat" cmpd="sng">
              <a:solidFill>
                <a:srgbClr val="0000FF"/>
              </a:solidFill>
              <a:prstDash val="solid"/>
              <a:headEnd type="none" w="med" len="med"/>
              <a:tailEnd type="none" w="med" len="med"/>
            </a:ln>
          </p:spPr>
        </p:sp>
        <p:sp>
          <p:nvSpPr>
            <p:cNvPr id="52270" name="Line 63"/>
            <p:cNvSpPr/>
            <p:nvPr/>
          </p:nvSpPr>
          <p:spPr>
            <a:xfrm flipV="1">
              <a:off x="1454" y="577"/>
              <a:ext cx="0" cy="180"/>
            </a:xfrm>
            <a:prstGeom prst="line">
              <a:avLst/>
            </a:prstGeom>
            <a:ln w="38100" cap="flat" cmpd="sng">
              <a:solidFill>
                <a:srgbClr val="0000FF"/>
              </a:solidFill>
              <a:prstDash val="solid"/>
              <a:headEnd type="none" w="med" len="med"/>
              <a:tailEnd type="none" w="med" len="med"/>
            </a:ln>
          </p:spPr>
        </p:sp>
        <p:sp>
          <p:nvSpPr>
            <p:cNvPr id="52271" name="Line 64"/>
            <p:cNvSpPr/>
            <p:nvPr/>
          </p:nvSpPr>
          <p:spPr>
            <a:xfrm flipV="1">
              <a:off x="1560" y="577"/>
              <a:ext cx="0" cy="180"/>
            </a:xfrm>
            <a:prstGeom prst="line">
              <a:avLst/>
            </a:prstGeom>
            <a:ln w="38100" cap="flat" cmpd="sng">
              <a:solidFill>
                <a:srgbClr val="0000FF"/>
              </a:solidFill>
              <a:prstDash val="solid"/>
              <a:headEnd type="none" w="med" len="med"/>
              <a:tailEnd type="none" w="med" len="med"/>
            </a:ln>
          </p:spPr>
        </p:sp>
        <p:sp>
          <p:nvSpPr>
            <p:cNvPr id="52272" name="Line 65"/>
            <p:cNvSpPr/>
            <p:nvPr/>
          </p:nvSpPr>
          <p:spPr>
            <a:xfrm flipH="1" flipV="1">
              <a:off x="1560" y="757"/>
              <a:ext cx="106" cy="0"/>
            </a:xfrm>
            <a:prstGeom prst="line">
              <a:avLst/>
            </a:prstGeom>
            <a:ln w="38100" cap="flat" cmpd="sng">
              <a:solidFill>
                <a:srgbClr val="0000FF"/>
              </a:solidFill>
              <a:prstDash val="solid"/>
              <a:headEnd type="none" w="med" len="med"/>
              <a:tailEnd type="none" w="med" len="med"/>
            </a:ln>
          </p:spPr>
        </p:sp>
        <p:sp>
          <p:nvSpPr>
            <p:cNvPr id="52273" name="Line 66"/>
            <p:cNvSpPr/>
            <p:nvPr/>
          </p:nvSpPr>
          <p:spPr>
            <a:xfrm flipV="1">
              <a:off x="177" y="577"/>
              <a:ext cx="107" cy="0"/>
            </a:xfrm>
            <a:prstGeom prst="line">
              <a:avLst/>
            </a:prstGeom>
            <a:ln w="38100" cap="flat" cmpd="sng">
              <a:solidFill>
                <a:srgbClr val="0000FF"/>
              </a:solidFill>
              <a:prstDash val="solid"/>
              <a:headEnd type="none" w="med" len="med"/>
              <a:tailEnd type="none" w="med" len="med"/>
            </a:ln>
          </p:spPr>
        </p:sp>
        <p:sp>
          <p:nvSpPr>
            <p:cNvPr id="52274" name="Line 67"/>
            <p:cNvSpPr/>
            <p:nvPr/>
          </p:nvSpPr>
          <p:spPr>
            <a:xfrm flipV="1">
              <a:off x="390" y="577"/>
              <a:ext cx="106" cy="0"/>
            </a:xfrm>
            <a:prstGeom prst="line">
              <a:avLst/>
            </a:prstGeom>
            <a:ln w="38100" cap="flat" cmpd="sng">
              <a:solidFill>
                <a:srgbClr val="0000FF"/>
              </a:solidFill>
              <a:prstDash val="solid"/>
              <a:headEnd type="none" w="med" len="med"/>
              <a:tailEnd type="none" w="med" len="med"/>
            </a:ln>
          </p:spPr>
        </p:sp>
        <p:sp>
          <p:nvSpPr>
            <p:cNvPr id="52275" name="Line 68"/>
            <p:cNvSpPr/>
            <p:nvPr/>
          </p:nvSpPr>
          <p:spPr>
            <a:xfrm flipV="1">
              <a:off x="603" y="577"/>
              <a:ext cx="106" cy="0"/>
            </a:xfrm>
            <a:prstGeom prst="line">
              <a:avLst/>
            </a:prstGeom>
            <a:ln w="38100" cap="flat" cmpd="sng">
              <a:solidFill>
                <a:srgbClr val="0000FF"/>
              </a:solidFill>
              <a:prstDash val="solid"/>
              <a:headEnd type="none" w="med" len="med"/>
              <a:tailEnd type="none" w="med" len="med"/>
            </a:ln>
          </p:spPr>
        </p:sp>
        <p:sp>
          <p:nvSpPr>
            <p:cNvPr id="52276" name="Line 69"/>
            <p:cNvSpPr/>
            <p:nvPr/>
          </p:nvSpPr>
          <p:spPr>
            <a:xfrm flipV="1">
              <a:off x="815" y="577"/>
              <a:ext cx="106" cy="0"/>
            </a:xfrm>
            <a:prstGeom prst="line">
              <a:avLst/>
            </a:prstGeom>
            <a:ln w="38100" cap="flat" cmpd="sng">
              <a:solidFill>
                <a:srgbClr val="0000FF"/>
              </a:solidFill>
              <a:prstDash val="solid"/>
              <a:headEnd type="none" w="med" len="med"/>
              <a:tailEnd type="none" w="med" len="med"/>
            </a:ln>
          </p:spPr>
        </p:sp>
        <p:sp>
          <p:nvSpPr>
            <p:cNvPr id="52277" name="Line 70"/>
            <p:cNvSpPr/>
            <p:nvPr/>
          </p:nvSpPr>
          <p:spPr>
            <a:xfrm flipV="1">
              <a:off x="1028" y="577"/>
              <a:ext cx="106" cy="0"/>
            </a:xfrm>
            <a:prstGeom prst="line">
              <a:avLst/>
            </a:prstGeom>
            <a:ln w="38100" cap="flat" cmpd="sng">
              <a:solidFill>
                <a:srgbClr val="0000FF"/>
              </a:solidFill>
              <a:prstDash val="solid"/>
              <a:headEnd type="none" w="med" len="med"/>
              <a:tailEnd type="none" w="med" len="med"/>
            </a:ln>
          </p:spPr>
        </p:sp>
        <p:sp>
          <p:nvSpPr>
            <p:cNvPr id="52278" name="Line 71"/>
            <p:cNvSpPr/>
            <p:nvPr/>
          </p:nvSpPr>
          <p:spPr>
            <a:xfrm flipV="1">
              <a:off x="1240" y="577"/>
              <a:ext cx="107" cy="0"/>
            </a:xfrm>
            <a:prstGeom prst="line">
              <a:avLst/>
            </a:prstGeom>
            <a:ln w="38100" cap="flat" cmpd="sng">
              <a:solidFill>
                <a:srgbClr val="0000FF"/>
              </a:solidFill>
              <a:prstDash val="solid"/>
              <a:headEnd type="none" w="med" len="med"/>
              <a:tailEnd type="none" w="med" len="med"/>
            </a:ln>
          </p:spPr>
        </p:sp>
        <p:sp>
          <p:nvSpPr>
            <p:cNvPr id="52279" name="Line 72"/>
            <p:cNvSpPr/>
            <p:nvPr/>
          </p:nvSpPr>
          <p:spPr>
            <a:xfrm flipV="1">
              <a:off x="1454" y="577"/>
              <a:ext cx="106" cy="0"/>
            </a:xfrm>
            <a:prstGeom prst="line">
              <a:avLst/>
            </a:prstGeom>
            <a:ln w="38100" cap="flat" cmpd="sng">
              <a:solidFill>
                <a:srgbClr val="0000FF"/>
              </a:solidFill>
              <a:prstDash val="solid"/>
              <a:headEnd type="none" w="med" len="med"/>
              <a:tailEnd type="none" w="med" len="med"/>
            </a:ln>
          </p:spPr>
        </p:sp>
        <p:sp>
          <p:nvSpPr>
            <p:cNvPr id="52280" name="Line 73"/>
            <p:cNvSpPr/>
            <p:nvPr/>
          </p:nvSpPr>
          <p:spPr>
            <a:xfrm flipV="1">
              <a:off x="177" y="938"/>
              <a:ext cx="107" cy="0"/>
            </a:xfrm>
            <a:prstGeom prst="line">
              <a:avLst/>
            </a:prstGeom>
            <a:ln w="38100" cap="flat" cmpd="sng">
              <a:solidFill>
                <a:schemeClr val="hlink"/>
              </a:solidFill>
              <a:prstDash val="solid"/>
              <a:headEnd type="none" w="med" len="med"/>
              <a:tailEnd type="none" w="med" len="med"/>
            </a:ln>
          </p:spPr>
        </p:sp>
        <p:sp>
          <p:nvSpPr>
            <p:cNvPr id="52281" name="Line 74"/>
            <p:cNvSpPr/>
            <p:nvPr/>
          </p:nvSpPr>
          <p:spPr>
            <a:xfrm flipV="1">
              <a:off x="177" y="938"/>
              <a:ext cx="0" cy="180"/>
            </a:xfrm>
            <a:prstGeom prst="line">
              <a:avLst/>
            </a:prstGeom>
            <a:ln w="38100" cap="flat" cmpd="sng">
              <a:solidFill>
                <a:schemeClr val="hlink"/>
              </a:solidFill>
              <a:prstDash val="solid"/>
              <a:headEnd type="none" w="med" len="med"/>
              <a:tailEnd type="none" w="med" len="med"/>
            </a:ln>
          </p:spPr>
        </p:sp>
        <p:sp>
          <p:nvSpPr>
            <p:cNvPr id="52282" name="Line 75"/>
            <p:cNvSpPr/>
            <p:nvPr/>
          </p:nvSpPr>
          <p:spPr>
            <a:xfrm flipV="1">
              <a:off x="284" y="938"/>
              <a:ext cx="0" cy="180"/>
            </a:xfrm>
            <a:prstGeom prst="line">
              <a:avLst/>
            </a:prstGeom>
            <a:ln w="38100" cap="flat" cmpd="sng">
              <a:solidFill>
                <a:schemeClr val="hlink"/>
              </a:solidFill>
              <a:prstDash val="solid"/>
              <a:headEnd type="none" w="med" len="med"/>
              <a:tailEnd type="none" w="med" len="med"/>
            </a:ln>
          </p:spPr>
        </p:sp>
        <p:sp>
          <p:nvSpPr>
            <p:cNvPr id="52283" name="Line 76"/>
            <p:cNvSpPr/>
            <p:nvPr/>
          </p:nvSpPr>
          <p:spPr>
            <a:xfrm flipV="1">
              <a:off x="603" y="938"/>
              <a:ext cx="0" cy="180"/>
            </a:xfrm>
            <a:prstGeom prst="line">
              <a:avLst/>
            </a:prstGeom>
            <a:ln w="38100" cap="flat" cmpd="sng">
              <a:solidFill>
                <a:schemeClr val="hlink"/>
              </a:solidFill>
              <a:prstDash val="solid"/>
              <a:headEnd type="none" w="med" len="med"/>
              <a:tailEnd type="none" w="med" len="med"/>
            </a:ln>
          </p:spPr>
        </p:sp>
        <p:sp>
          <p:nvSpPr>
            <p:cNvPr id="52284" name="Line 77"/>
            <p:cNvSpPr/>
            <p:nvPr/>
          </p:nvSpPr>
          <p:spPr>
            <a:xfrm flipV="1">
              <a:off x="709" y="938"/>
              <a:ext cx="0" cy="180"/>
            </a:xfrm>
            <a:prstGeom prst="line">
              <a:avLst/>
            </a:prstGeom>
            <a:ln w="38100" cap="flat" cmpd="sng">
              <a:solidFill>
                <a:schemeClr val="hlink"/>
              </a:solidFill>
              <a:prstDash val="solid"/>
              <a:headEnd type="none" w="med" len="med"/>
              <a:tailEnd type="none" w="med" len="med"/>
            </a:ln>
          </p:spPr>
        </p:sp>
        <p:sp>
          <p:nvSpPr>
            <p:cNvPr id="52285" name="Line 78"/>
            <p:cNvSpPr/>
            <p:nvPr/>
          </p:nvSpPr>
          <p:spPr>
            <a:xfrm flipV="1">
              <a:off x="815" y="938"/>
              <a:ext cx="0" cy="180"/>
            </a:xfrm>
            <a:prstGeom prst="line">
              <a:avLst/>
            </a:prstGeom>
            <a:ln w="38100" cap="flat" cmpd="sng">
              <a:solidFill>
                <a:schemeClr val="hlink"/>
              </a:solidFill>
              <a:prstDash val="solid"/>
              <a:headEnd type="none" w="med" len="med"/>
              <a:tailEnd type="none" w="med" len="med"/>
            </a:ln>
          </p:spPr>
        </p:sp>
        <p:sp>
          <p:nvSpPr>
            <p:cNvPr id="52286" name="Line 79"/>
            <p:cNvSpPr/>
            <p:nvPr/>
          </p:nvSpPr>
          <p:spPr>
            <a:xfrm flipV="1">
              <a:off x="921" y="938"/>
              <a:ext cx="0" cy="180"/>
            </a:xfrm>
            <a:prstGeom prst="line">
              <a:avLst/>
            </a:prstGeom>
            <a:ln w="38100" cap="flat" cmpd="sng">
              <a:solidFill>
                <a:schemeClr val="hlink"/>
              </a:solidFill>
              <a:prstDash val="solid"/>
              <a:headEnd type="none" w="med" len="med"/>
              <a:tailEnd type="none" w="med" len="med"/>
            </a:ln>
          </p:spPr>
        </p:sp>
        <p:sp>
          <p:nvSpPr>
            <p:cNvPr id="52287" name="Line 80"/>
            <p:cNvSpPr/>
            <p:nvPr/>
          </p:nvSpPr>
          <p:spPr>
            <a:xfrm flipV="1">
              <a:off x="1454" y="938"/>
              <a:ext cx="0" cy="180"/>
            </a:xfrm>
            <a:prstGeom prst="line">
              <a:avLst/>
            </a:prstGeom>
            <a:ln w="38100" cap="flat" cmpd="sng">
              <a:solidFill>
                <a:schemeClr val="hlink"/>
              </a:solidFill>
              <a:prstDash val="solid"/>
              <a:headEnd type="none" w="med" len="med"/>
              <a:tailEnd type="none" w="med" len="med"/>
            </a:ln>
          </p:spPr>
        </p:sp>
        <p:sp>
          <p:nvSpPr>
            <p:cNvPr id="52288" name="Line 81"/>
            <p:cNvSpPr/>
            <p:nvPr/>
          </p:nvSpPr>
          <p:spPr>
            <a:xfrm flipV="1">
              <a:off x="1560" y="938"/>
              <a:ext cx="0" cy="180"/>
            </a:xfrm>
            <a:prstGeom prst="line">
              <a:avLst/>
            </a:prstGeom>
            <a:ln w="38100" cap="flat" cmpd="sng">
              <a:solidFill>
                <a:schemeClr val="hlink"/>
              </a:solidFill>
              <a:prstDash val="solid"/>
              <a:headEnd type="none" w="med" len="med"/>
              <a:tailEnd type="none" w="med" len="med"/>
            </a:ln>
          </p:spPr>
        </p:sp>
        <p:sp>
          <p:nvSpPr>
            <p:cNvPr id="52289" name="Line 82"/>
            <p:cNvSpPr/>
            <p:nvPr/>
          </p:nvSpPr>
          <p:spPr>
            <a:xfrm flipV="1">
              <a:off x="603" y="938"/>
              <a:ext cx="106" cy="0"/>
            </a:xfrm>
            <a:prstGeom prst="line">
              <a:avLst/>
            </a:prstGeom>
            <a:ln w="38100" cap="flat" cmpd="sng">
              <a:solidFill>
                <a:schemeClr val="hlink"/>
              </a:solidFill>
              <a:prstDash val="solid"/>
              <a:headEnd type="none" w="med" len="med"/>
              <a:tailEnd type="none" w="med" len="med"/>
            </a:ln>
          </p:spPr>
        </p:sp>
        <p:sp>
          <p:nvSpPr>
            <p:cNvPr id="52290" name="Line 83"/>
            <p:cNvSpPr/>
            <p:nvPr/>
          </p:nvSpPr>
          <p:spPr>
            <a:xfrm flipV="1">
              <a:off x="815" y="938"/>
              <a:ext cx="106" cy="0"/>
            </a:xfrm>
            <a:prstGeom prst="line">
              <a:avLst/>
            </a:prstGeom>
            <a:ln w="38100" cap="flat" cmpd="sng">
              <a:solidFill>
                <a:schemeClr val="hlink"/>
              </a:solidFill>
              <a:prstDash val="solid"/>
              <a:headEnd type="none" w="med" len="med"/>
              <a:tailEnd type="none" w="med" len="med"/>
            </a:ln>
          </p:spPr>
        </p:sp>
        <p:sp>
          <p:nvSpPr>
            <p:cNvPr id="52291" name="Line 84"/>
            <p:cNvSpPr/>
            <p:nvPr/>
          </p:nvSpPr>
          <p:spPr>
            <a:xfrm flipV="1">
              <a:off x="1454" y="938"/>
              <a:ext cx="106" cy="0"/>
            </a:xfrm>
            <a:prstGeom prst="line">
              <a:avLst/>
            </a:prstGeom>
            <a:ln w="38100" cap="flat" cmpd="sng">
              <a:solidFill>
                <a:schemeClr val="hlink"/>
              </a:solidFill>
              <a:prstDash val="solid"/>
              <a:headEnd type="none" w="med" len="med"/>
              <a:tailEnd type="none" w="med" len="med"/>
            </a:ln>
          </p:spPr>
        </p:sp>
        <p:sp>
          <p:nvSpPr>
            <p:cNvPr id="52292" name="Line 85"/>
            <p:cNvSpPr/>
            <p:nvPr/>
          </p:nvSpPr>
          <p:spPr>
            <a:xfrm flipV="1">
              <a:off x="284" y="1117"/>
              <a:ext cx="319" cy="0"/>
            </a:xfrm>
            <a:prstGeom prst="line">
              <a:avLst/>
            </a:prstGeom>
            <a:ln w="38100" cap="flat" cmpd="sng">
              <a:solidFill>
                <a:schemeClr val="hlink"/>
              </a:solidFill>
              <a:prstDash val="solid"/>
              <a:headEnd type="none" w="med" len="med"/>
              <a:tailEnd type="none" w="med" len="med"/>
            </a:ln>
          </p:spPr>
        </p:sp>
        <p:sp>
          <p:nvSpPr>
            <p:cNvPr id="52293" name="Line 86"/>
            <p:cNvSpPr/>
            <p:nvPr/>
          </p:nvSpPr>
          <p:spPr>
            <a:xfrm flipV="1">
              <a:off x="709" y="1117"/>
              <a:ext cx="106" cy="0"/>
            </a:xfrm>
            <a:prstGeom prst="line">
              <a:avLst/>
            </a:prstGeom>
            <a:ln w="38100" cap="flat" cmpd="sng">
              <a:solidFill>
                <a:schemeClr val="hlink"/>
              </a:solidFill>
              <a:prstDash val="solid"/>
              <a:headEnd type="none" w="med" len="med"/>
              <a:tailEnd type="none" w="med" len="med"/>
            </a:ln>
          </p:spPr>
        </p:sp>
        <p:sp>
          <p:nvSpPr>
            <p:cNvPr id="52294" name="Line 87"/>
            <p:cNvSpPr/>
            <p:nvPr/>
          </p:nvSpPr>
          <p:spPr>
            <a:xfrm flipV="1">
              <a:off x="921" y="1117"/>
              <a:ext cx="533" cy="0"/>
            </a:xfrm>
            <a:prstGeom prst="line">
              <a:avLst/>
            </a:prstGeom>
            <a:ln w="38100" cap="flat" cmpd="sng">
              <a:solidFill>
                <a:schemeClr val="hlink"/>
              </a:solidFill>
              <a:prstDash val="solid"/>
              <a:headEnd type="none" w="med" len="med"/>
              <a:tailEnd type="none" w="med" len="med"/>
            </a:ln>
          </p:spPr>
        </p:sp>
        <p:sp>
          <p:nvSpPr>
            <p:cNvPr id="52295" name="Line 88"/>
            <p:cNvSpPr/>
            <p:nvPr/>
          </p:nvSpPr>
          <p:spPr>
            <a:xfrm flipV="1">
              <a:off x="284" y="757"/>
              <a:ext cx="106" cy="0"/>
            </a:xfrm>
            <a:prstGeom prst="line">
              <a:avLst/>
            </a:prstGeom>
            <a:ln w="38100" cap="flat" cmpd="sng">
              <a:solidFill>
                <a:srgbClr val="0000FF"/>
              </a:solidFill>
              <a:prstDash val="solid"/>
              <a:headEnd type="none" w="med" len="med"/>
              <a:tailEnd type="none" w="med" len="med"/>
            </a:ln>
          </p:spPr>
        </p:sp>
        <p:sp>
          <p:nvSpPr>
            <p:cNvPr id="52296" name="Line 89"/>
            <p:cNvSpPr/>
            <p:nvPr/>
          </p:nvSpPr>
          <p:spPr>
            <a:xfrm flipV="1">
              <a:off x="496" y="757"/>
              <a:ext cx="107" cy="0"/>
            </a:xfrm>
            <a:prstGeom prst="line">
              <a:avLst/>
            </a:prstGeom>
            <a:ln w="38100" cap="flat" cmpd="sng">
              <a:solidFill>
                <a:srgbClr val="0000FF"/>
              </a:solidFill>
              <a:prstDash val="solid"/>
              <a:headEnd type="none" w="med" len="med"/>
              <a:tailEnd type="none" w="med" len="med"/>
            </a:ln>
          </p:spPr>
        </p:sp>
        <p:sp>
          <p:nvSpPr>
            <p:cNvPr id="52297" name="Line 90"/>
            <p:cNvSpPr/>
            <p:nvPr/>
          </p:nvSpPr>
          <p:spPr>
            <a:xfrm flipV="1">
              <a:off x="709" y="757"/>
              <a:ext cx="106" cy="0"/>
            </a:xfrm>
            <a:prstGeom prst="line">
              <a:avLst/>
            </a:prstGeom>
            <a:ln w="38100" cap="flat" cmpd="sng">
              <a:solidFill>
                <a:srgbClr val="0000FF"/>
              </a:solidFill>
              <a:prstDash val="solid"/>
              <a:headEnd type="none" w="med" len="med"/>
              <a:tailEnd type="none" w="med" len="med"/>
            </a:ln>
          </p:spPr>
        </p:sp>
        <p:sp>
          <p:nvSpPr>
            <p:cNvPr id="52298" name="Line 91"/>
            <p:cNvSpPr/>
            <p:nvPr/>
          </p:nvSpPr>
          <p:spPr>
            <a:xfrm flipV="1">
              <a:off x="921" y="757"/>
              <a:ext cx="107" cy="0"/>
            </a:xfrm>
            <a:prstGeom prst="line">
              <a:avLst/>
            </a:prstGeom>
            <a:ln w="38100" cap="flat" cmpd="sng">
              <a:solidFill>
                <a:srgbClr val="0000FF"/>
              </a:solidFill>
              <a:prstDash val="solid"/>
              <a:headEnd type="none" w="med" len="med"/>
              <a:tailEnd type="none" w="med" len="med"/>
            </a:ln>
          </p:spPr>
        </p:sp>
        <p:sp>
          <p:nvSpPr>
            <p:cNvPr id="52299" name="Line 92"/>
            <p:cNvSpPr/>
            <p:nvPr/>
          </p:nvSpPr>
          <p:spPr>
            <a:xfrm flipV="1">
              <a:off x="1134" y="757"/>
              <a:ext cx="106" cy="0"/>
            </a:xfrm>
            <a:prstGeom prst="line">
              <a:avLst/>
            </a:prstGeom>
            <a:ln w="38100" cap="flat" cmpd="sng">
              <a:solidFill>
                <a:srgbClr val="0000FF"/>
              </a:solidFill>
              <a:prstDash val="solid"/>
              <a:headEnd type="none" w="med" len="med"/>
              <a:tailEnd type="none" w="med" len="med"/>
            </a:ln>
          </p:spPr>
        </p:sp>
        <p:sp>
          <p:nvSpPr>
            <p:cNvPr id="52300" name="Line 93"/>
            <p:cNvSpPr/>
            <p:nvPr/>
          </p:nvSpPr>
          <p:spPr>
            <a:xfrm flipV="1">
              <a:off x="1347" y="757"/>
              <a:ext cx="106" cy="0"/>
            </a:xfrm>
            <a:prstGeom prst="line">
              <a:avLst/>
            </a:prstGeom>
            <a:ln w="38100" cap="flat" cmpd="sng">
              <a:solidFill>
                <a:srgbClr val="0000FF"/>
              </a:solidFill>
              <a:prstDash val="solid"/>
              <a:headEnd type="none" w="med" len="med"/>
              <a:tailEnd type="none" w="med" len="med"/>
            </a:ln>
          </p:spPr>
        </p:sp>
        <p:sp>
          <p:nvSpPr>
            <p:cNvPr id="52301" name="Line 94"/>
            <p:cNvSpPr/>
            <p:nvPr/>
          </p:nvSpPr>
          <p:spPr>
            <a:xfrm flipV="1">
              <a:off x="1560" y="1117"/>
              <a:ext cx="106" cy="0"/>
            </a:xfrm>
            <a:prstGeom prst="line">
              <a:avLst/>
            </a:prstGeom>
            <a:ln w="38100" cap="flat" cmpd="sng">
              <a:solidFill>
                <a:schemeClr val="hlink"/>
              </a:solidFill>
              <a:prstDash val="solid"/>
              <a:headEnd type="none" w="med" len="med"/>
              <a:tailEnd type="none" w="med" len="med"/>
            </a:ln>
          </p:spPr>
        </p:sp>
        <p:sp>
          <p:nvSpPr>
            <p:cNvPr id="52302" name="Line 99"/>
            <p:cNvSpPr/>
            <p:nvPr/>
          </p:nvSpPr>
          <p:spPr>
            <a:xfrm>
              <a:off x="181" y="1497"/>
              <a:ext cx="1633" cy="0"/>
            </a:xfrm>
            <a:prstGeom prst="line">
              <a:avLst/>
            </a:prstGeom>
            <a:ln w="9525" cap="flat" cmpd="sng">
              <a:solidFill>
                <a:schemeClr val="tx1"/>
              </a:solidFill>
              <a:prstDash val="solid"/>
              <a:headEnd type="none" w="med" len="med"/>
              <a:tailEnd type="triangle" w="med" len="med"/>
            </a:ln>
          </p:spPr>
        </p:sp>
        <p:sp>
          <p:nvSpPr>
            <p:cNvPr id="52303" name="Line 107"/>
            <p:cNvSpPr/>
            <p:nvPr/>
          </p:nvSpPr>
          <p:spPr>
            <a:xfrm>
              <a:off x="181" y="1497"/>
              <a:ext cx="91" cy="0"/>
            </a:xfrm>
            <a:prstGeom prst="line">
              <a:avLst/>
            </a:prstGeom>
            <a:ln w="38100" cap="flat" cmpd="sng">
              <a:solidFill>
                <a:schemeClr val="tx2"/>
              </a:solidFill>
              <a:prstDash val="solid"/>
              <a:headEnd type="none" w="med" len="med"/>
              <a:tailEnd type="none" w="med" len="med"/>
            </a:ln>
          </p:spPr>
        </p:sp>
        <p:sp>
          <p:nvSpPr>
            <p:cNvPr id="52304" name="Line 108"/>
            <p:cNvSpPr/>
            <p:nvPr/>
          </p:nvSpPr>
          <p:spPr>
            <a:xfrm flipV="1">
              <a:off x="272" y="1270"/>
              <a:ext cx="0" cy="227"/>
            </a:xfrm>
            <a:prstGeom prst="line">
              <a:avLst/>
            </a:prstGeom>
            <a:ln w="38100" cap="flat" cmpd="sng">
              <a:solidFill>
                <a:schemeClr val="tx2"/>
              </a:solidFill>
              <a:prstDash val="solid"/>
              <a:headEnd type="none" w="med" len="med"/>
              <a:tailEnd type="none" w="med" len="med"/>
            </a:ln>
          </p:spPr>
        </p:sp>
        <p:sp>
          <p:nvSpPr>
            <p:cNvPr id="52305" name="Line 110"/>
            <p:cNvSpPr/>
            <p:nvPr/>
          </p:nvSpPr>
          <p:spPr>
            <a:xfrm>
              <a:off x="907" y="1270"/>
              <a:ext cx="635" cy="0"/>
            </a:xfrm>
            <a:prstGeom prst="line">
              <a:avLst/>
            </a:prstGeom>
            <a:ln w="38100" cap="flat" cmpd="sng">
              <a:solidFill>
                <a:schemeClr val="tx2"/>
              </a:solidFill>
              <a:prstDash val="solid"/>
              <a:headEnd type="none" w="med" len="med"/>
              <a:tailEnd type="none" w="med" len="med"/>
            </a:ln>
          </p:spPr>
        </p:sp>
        <p:sp>
          <p:nvSpPr>
            <p:cNvPr id="52306" name="Line 111"/>
            <p:cNvSpPr/>
            <p:nvPr/>
          </p:nvSpPr>
          <p:spPr>
            <a:xfrm>
              <a:off x="272" y="1270"/>
              <a:ext cx="408" cy="0"/>
            </a:xfrm>
            <a:prstGeom prst="line">
              <a:avLst/>
            </a:prstGeom>
            <a:ln w="38100" cap="flat" cmpd="sng">
              <a:solidFill>
                <a:schemeClr val="tx2"/>
              </a:solidFill>
              <a:prstDash val="solid"/>
              <a:headEnd type="none" w="med" len="med"/>
              <a:tailEnd type="none" w="med" len="med"/>
            </a:ln>
          </p:spPr>
        </p:sp>
        <p:sp>
          <p:nvSpPr>
            <p:cNvPr id="52307" name="Line 112"/>
            <p:cNvSpPr/>
            <p:nvPr/>
          </p:nvSpPr>
          <p:spPr>
            <a:xfrm>
              <a:off x="1542" y="1497"/>
              <a:ext cx="136" cy="0"/>
            </a:xfrm>
            <a:prstGeom prst="line">
              <a:avLst/>
            </a:prstGeom>
            <a:ln w="38100" cap="flat" cmpd="sng">
              <a:solidFill>
                <a:schemeClr val="tx2"/>
              </a:solidFill>
              <a:prstDash val="solid"/>
              <a:headEnd type="none" w="med" len="med"/>
              <a:tailEnd type="none" w="med" len="med"/>
            </a:ln>
          </p:spPr>
        </p:sp>
        <p:sp>
          <p:nvSpPr>
            <p:cNvPr id="52308" name="Line 113"/>
            <p:cNvSpPr/>
            <p:nvPr/>
          </p:nvSpPr>
          <p:spPr>
            <a:xfrm flipV="1">
              <a:off x="680" y="1270"/>
              <a:ext cx="0" cy="227"/>
            </a:xfrm>
            <a:prstGeom prst="line">
              <a:avLst/>
            </a:prstGeom>
            <a:ln w="38100" cap="flat" cmpd="sng">
              <a:solidFill>
                <a:schemeClr val="tx2"/>
              </a:solidFill>
              <a:prstDash val="solid"/>
              <a:headEnd type="none" w="med" len="med"/>
              <a:tailEnd type="none" w="med" len="med"/>
            </a:ln>
          </p:spPr>
        </p:sp>
        <p:sp>
          <p:nvSpPr>
            <p:cNvPr id="52309" name="Line 114"/>
            <p:cNvSpPr/>
            <p:nvPr/>
          </p:nvSpPr>
          <p:spPr>
            <a:xfrm flipV="1">
              <a:off x="907" y="1270"/>
              <a:ext cx="0" cy="236"/>
            </a:xfrm>
            <a:prstGeom prst="line">
              <a:avLst/>
            </a:prstGeom>
            <a:ln w="38100" cap="flat" cmpd="sng">
              <a:solidFill>
                <a:schemeClr val="tx2"/>
              </a:solidFill>
              <a:prstDash val="solid"/>
              <a:headEnd type="none" w="med" len="med"/>
              <a:tailEnd type="none" w="med" len="med"/>
            </a:ln>
          </p:spPr>
        </p:sp>
        <p:sp>
          <p:nvSpPr>
            <p:cNvPr id="52310" name="Line 118"/>
            <p:cNvSpPr/>
            <p:nvPr/>
          </p:nvSpPr>
          <p:spPr>
            <a:xfrm flipV="1">
              <a:off x="1542" y="1270"/>
              <a:ext cx="0" cy="236"/>
            </a:xfrm>
            <a:prstGeom prst="line">
              <a:avLst/>
            </a:prstGeom>
            <a:ln w="38100" cap="flat" cmpd="sng">
              <a:solidFill>
                <a:schemeClr val="tx2"/>
              </a:solidFill>
              <a:prstDash val="solid"/>
              <a:headEnd type="none" w="med" len="med"/>
              <a:tailEnd type="none" w="med" len="med"/>
            </a:ln>
          </p:spPr>
        </p:sp>
        <p:sp>
          <p:nvSpPr>
            <p:cNvPr id="52311" name="Line 119"/>
            <p:cNvSpPr/>
            <p:nvPr/>
          </p:nvSpPr>
          <p:spPr>
            <a:xfrm>
              <a:off x="680" y="1497"/>
              <a:ext cx="237" cy="0"/>
            </a:xfrm>
            <a:prstGeom prst="line">
              <a:avLst/>
            </a:prstGeom>
            <a:ln w="38100" cap="flat" cmpd="sng">
              <a:solidFill>
                <a:schemeClr val="tx2"/>
              </a:solidFill>
              <a:prstDash val="solid"/>
              <a:headEnd type="none" w="med" len="med"/>
              <a:tailEnd type="none" w="med" len="med"/>
            </a:ln>
          </p:spPr>
        </p:sp>
      </p:grpSp>
      <p:sp>
        <p:nvSpPr>
          <p:cNvPr id="52232" name="Text Box 4"/>
          <p:cNvSpPr txBox="1"/>
          <p:nvPr/>
        </p:nvSpPr>
        <p:spPr>
          <a:xfrm>
            <a:off x="388620" y="3977323"/>
            <a:ext cx="4808538" cy="400050"/>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7.2.4–1  2DPSK</a:t>
            </a:r>
            <a:r>
              <a:rPr lang="zh-CN" altLang="en-US" sz="2000" b="1" dirty="0">
                <a:solidFill>
                  <a:schemeClr val="tx2"/>
                </a:solidFill>
                <a:latin typeface="微软雅黑" panose="020B0503020204020204" pitchFamily="34" charset="-122"/>
                <a:ea typeface="微软雅黑" panose="020B0503020204020204" pitchFamily="34" charset="-122"/>
              </a:rPr>
              <a:t>信号调制器原理图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p:cNvSpPr>
          <p:nvPr>
            <p:ph type="title"/>
          </p:nvPr>
        </p:nvSpPr>
        <p:spPr>
          <a:xfrm>
            <a:off x="1404938" y="611188"/>
            <a:ext cx="2159000"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相乘法</a:t>
            </a:r>
            <a:endParaRPr lang="zh-CN" altLang="en-US" sz="2800" dirty="0">
              <a:latin typeface="微软雅黑" panose="020B0503020204020204" pitchFamily="34" charset="-122"/>
              <a:ea typeface="微软雅黑" panose="020B0503020204020204" pitchFamily="34" charset="-122"/>
            </a:endParaRPr>
          </a:p>
        </p:txBody>
      </p:sp>
      <p:grpSp>
        <p:nvGrpSpPr>
          <p:cNvPr id="118787" name="Group 21"/>
          <p:cNvGrpSpPr/>
          <p:nvPr/>
        </p:nvGrpSpPr>
        <p:grpSpPr>
          <a:xfrm>
            <a:off x="901700" y="2311400"/>
            <a:ext cx="6811963" cy="1647825"/>
            <a:chOff x="0" y="0"/>
            <a:chExt cx="3630" cy="1007"/>
          </a:xfrm>
        </p:grpSpPr>
        <p:sp>
          <p:nvSpPr>
            <p:cNvPr id="118792" name="Text Box 6"/>
            <p:cNvSpPr txBox="1"/>
            <p:nvPr/>
          </p:nvSpPr>
          <p:spPr>
            <a:xfrm>
              <a:off x="2087" y="726"/>
              <a:ext cx="862" cy="281"/>
            </a:xfrm>
            <a:prstGeom prst="rect">
              <a:avLst/>
            </a:prstGeom>
            <a:solidFill>
              <a:srgbClr val="99CCFF"/>
            </a:solidFill>
            <a:ln w="38100"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本地载波</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18793" name="Line 7"/>
            <p:cNvSpPr/>
            <p:nvPr/>
          </p:nvSpPr>
          <p:spPr>
            <a:xfrm flipH="1" flipV="1">
              <a:off x="2540" y="499"/>
              <a:ext cx="0" cy="241"/>
            </a:xfrm>
            <a:prstGeom prst="line">
              <a:avLst/>
            </a:prstGeom>
            <a:ln w="38100" cap="flat" cmpd="sng">
              <a:solidFill>
                <a:srgbClr val="0000FF"/>
              </a:solidFill>
              <a:prstDash val="solid"/>
              <a:headEnd type="none" w="med" len="med"/>
              <a:tailEnd type="triangle" w="med" len="med"/>
            </a:ln>
          </p:spPr>
        </p:sp>
        <p:sp>
          <p:nvSpPr>
            <p:cNvPr id="118794" name="Text Box 8"/>
            <p:cNvSpPr txBox="1"/>
            <p:nvPr/>
          </p:nvSpPr>
          <p:spPr>
            <a:xfrm>
              <a:off x="680" y="246"/>
              <a:ext cx="862" cy="281"/>
            </a:xfrm>
            <a:prstGeom prst="rect">
              <a:avLst/>
            </a:prstGeom>
            <a:solidFill>
              <a:srgbClr val="FFCC99"/>
            </a:solidFill>
            <a:ln w="38100"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差分编码</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18795" name="Line 9"/>
            <p:cNvSpPr/>
            <p:nvPr/>
          </p:nvSpPr>
          <p:spPr>
            <a:xfrm>
              <a:off x="0" y="363"/>
              <a:ext cx="671" cy="3"/>
            </a:xfrm>
            <a:prstGeom prst="line">
              <a:avLst/>
            </a:prstGeom>
            <a:ln w="38100" cap="flat" cmpd="sng">
              <a:solidFill>
                <a:srgbClr val="0000FF"/>
              </a:solidFill>
              <a:prstDash val="solid"/>
              <a:headEnd type="none" w="med" len="med"/>
              <a:tailEnd type="triangle" w="med" len="med"/>
            </a:ln>
          </p:spPr>
        </p:sp>
        <p:sp>
          <p:nvSpPr>
            <p:cNvPr id="118796" name="Line 11"/>
            <p:cNvSpPr/>
            <p:nvPr/>
          </p:nvSpPr>
          <p:spPr>
            <a:xfrm>
              <a:off x="2858" y="363"/>
              <a:ext cx="635" cy="0"/>
            </a:xfrm>
            <a:prstGeom prst="line">
              <a:avLst/>
            </a:prstGeom>
            <a:ln w="38100" cap="flat" cmpd="sng">
              <a:solidFill>
                <a:srgbClr val="0000FF"/>
              </a:solidFill>
              <a:prstDash val="solid"/>
              <a:headEnd type="none" w="med" len="med"/>
              <a:tailEnd type="triangle" w="med" len="med"/>
            </a:ln>
          </p:spPr>
        </p:sp>
        <p:sp>
          <p:nvSpPr>
            <p:cNvPr id="118797" name="Text Box 12"/>
            <p:cNvSpPr txBox="1"/>
            <p:nvPr/>
          </p:nvSpPr>
          <p:spPr>
            <a:xfrm>
              <a:off x="2268" y="227"/>
              <a:ext cx="590" cy="261"/>
            </a:xfrm>
            <a:prstGeom prst="rect">
              <a:avLst/>
            </a:prstGeom>
            <a:solidFill>
              <a:srgbClr val="CCFFCC"/>
            </a:solidFill>
            <a:ln w="38100"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相 乘</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18798" name="Line 13"/>
            <p:cNvSpPr/>
            <p:nvPr/>
          </p:nvSpPr>
          <p:spPr>
            <a:xfrm flipV="1">
              <a:off x="1542" y="363"/>
              <a:ext cx="726" cy="3"/>
            </a:xfrm>
            <a:prstGeom prst="line">
              <a:avLst/>
            </a:prstGeom>
            <a:ln w="38100" cap="flat" cmpd="sng">
              <a:solidFill>
                <a:srgbClr val="0000FF"/>
              </a:solidFill>
              <a:prstDash val="solid"/>
              <a:headEnd type="none" w="med" len="med"/>
              <a:tailEnd type="triangle" w="med" len="med"/>
            </a:ln>
          </p:spPr>
        </p:sp>
        <p:sp>
          <p:nvSpPr>
            <p:cNvPr id="118799" name="Text Box 18"/>
            <p:cNvSpPr txBox="1"/>
            <p:nvPr/>
          </p:nvSpPr>
          <p:spPr>
            <a:xfrm>
              <a:off x="45" y="0"/>
              <a:ext cx="636" cy="272"/>
            </a:xfrm>
            <a:prstGeom prst="rect">
              <a:avLst/>
            </a:prstGeom>
            <a:noFill/>
            <a:ln w="9525">
              <a:noFill/>
            </a:ln>
          </p:spPr>
          <p:txBody>
            <a:bodyPr/>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绝对码</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18800" name="Text Box 19"/>
            <p:cNvSpPr txBox="1"/>
            <p:nvPr/>
          </p:nvSpPr>
          <p:spPr>
            <a:xfrm>
              <a:off x="1588" y="0"/>
              <a:ext cx="636" cy="272"/>
            </a:xfrm>
            <a:prstGeom prst="rect">
              <a:avLst/>
            </a:prstGeom>
            <a:noFill/>
            <a:ln w="9525">
              <a:noFill/>
            </a:ln>
          </p:spPr>
          <p:txBody>
            <a:bodyPr/>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相对码</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18801" name="Text Box 20"/>
            <p:cNvSpPr txBox="1"/>
            <p:nvPr/>
          </p:nvSpPr>
          <p:spPr>
            <a:xfrm>
              <a:off x="2994" y="46"/>
              <a:ext cx="636" cy="272"/>
            </a:xfrm>
            <a:prstGeom prst="rect">
              <a:avLst/>
            </a:prstGeom>
            <a:noFill/>
            <a:ln w="9525">
              <a:noFill/>
            </a:ln>
          </p:spPr>
          <p:txBody>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e</a:t>
              </a:r>
              <a:r>
                <a:rPr lang="en-US" altLang="zh-CN" sz="2000" b="1" baseline="-25000" dirty="0">
                  <a:solidFill>
                    <a:schemeClr val="tx2"/>
                  </a:solidFill>
                  <a:latin typeface="微软雅黑" panose="020B0503020204020204" pitchFamily="34" charset="-122"/>
                  <a:ea typeface="微软雅黑" panose="020B0503020204020204" pitchFamily="34" charset="-122"/>
                </a:rPr>
                <a:t>2DPSK</a:t>
              </a:r>
              <a:r>
                <a:rPr lang="en-US" altLang="zh-CN" sz="2000" b="1" dirty="0">
                  <a:solidFill>
                    <a:schemeClr val="tx2"/>
                  </a:solidFill>
                  <a:latin typeface="微软雅黑" panose="020B0503020204020204" pitchFamily="34" charset="-122"/>
                  <a:ea typeface="微软雅黑" panose="020B0503020204020204" pitchFamily="34" charset="-122"/>
                </a:rPr>
                <a:t>(t)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grpSp>
      <p:sp>
        <p:nvSpPr>
          <p:cNvPr id="118788" name="AutoShape 22"/>
          <p:cNvSpPr/>
          <p:nvPr/>
        </p:nvSpPr>
        <p:spPr>
          <a:xfrm>
            <a:off x="1507808" y="5363210"/>
            <a:ext cx="4927600" cy="1143000"/>
          </a:xfrm>
          <a:prstGeom prst="wedgeRoundRectCallout">
            <a:avLst>
              <a:gd name="adj1" fmla="val -10148"/>
              <a:gd name="adj2" fmla="val -69777"/>
              <a:gd name="adj3" fmla="val 16667"/>
            </a:avLst>
          </a:prstGeom>
          <a:solidFill>
            <a:schemeClr val="accent1"/>
          </a:solidFill>
          <a:ln w="9525" cap="flat" cmpd="sng">
            <a:solidFill>
              <a:schemeClr val="tx1"/>
            </a:solidFill>
            <a:prstDash val="solid"/>
            <a:miter/>
            <a:headEnd type="none" w="med" len="med"/>
            <a:tailEnd type="none" w="med" len="med"/>
          </a:ln>
        </p:spPr>
        <p:txBody>
          <a:bodyPr/>
          <a:p>
            <a:pPr>
              <a:lnSpc>
                <a:spcPct val="100000"/>
              </a:lnSpc>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二进制信息：</a:t>
            </a:r>
            <a:r>
              <a:rPr lang="en-US" altLang="zh-CN" sz="2000" b="1" dirty="0">
                <a:solidFill>
                  <a:schemeClr val="tx2"/>
                </a:solidFill>
                <a:latin typeface="微软雅黑" panose="020B0503020204020204" pitchFamily="34" charset="-122"/>
                <a:ea typeface="微软雅黑" panose="020B0503020204020204" pitchFamily="34" charset="-122"/>
              </a:rPr>
              <a:t>1  0  0  1  0  1  1  0</a:t>
            </a:r>
            <a:endParaRPr lang="en-US" altLang="zh-CN" sz="2000" b="1" dirty="0">
              <a:solidFill>
                <a:schemeClr val="tx2"/>
              </a:solidFill>
              <a:latin typeface="微软雅黑" panose="020B0503020204020204" pitchFamily="34" charset="-122"/>
              <a:ea typeface="微软雅黑" panose="020B0503020204020204" pitchFamily="34" charset="-122"/>
            </a:endParaRPr>
          </a:p>
          <a:p>
            <a:pPr>
              <a:lnSpc>
                <a:spcPct val="100000"/>
              </a:lnSpc>
              <a:buFont typeface="Arial" panose="020B0604020202020204" pitchFamily="34" charset="0"/>
              <a:buNone/>
            </a:pPr>
            <a:endParaRPr lang="en-US" altLang="zh-CN" sz="2000" b="1" dirty="0">
              <a:solidFill>
                <a:schemeClr val="tx2"/>
              </a:solidFill>
              <a:latin typeface="微软雅黑" panose="020B0503020204020204" pitchFamily="34" charset="-122"/>
              <a:ea typeface="微软雅黑" panose="020B0503020204020204" pitchFamily="34" charset="-122"/>
            </a:endParaRPr>
          </a:p>
          <a:p>
            <a:pPr>
              <a:lnSpc>
                <a:spcPct val="100000"/>
              </a:lnSpc>
              <a:buFont typeface="Arial" panose="020B0604020202020204" pitchFamily="34" charset="0"/>
              <a:buNone/>
            </a:pPr>
            <a:r>
              <a:rPr lang="en-US" altLang="x-none" sz="2000" b="1" dirty="0">
                <a:solidFill>
                  <a:schemeClr val="tx2"/>
                </a:solidFill>
                <a:latin typeface="微软雅黑" panose="020B0503020204020204" pitchFamily="34" charset="-122"/>
                <a:ea typeface="微软雅黑" panose="020B0503020204020204" pitchFamily="34" charset="-122"/>
              </a:rPr>
              <a:t>               </a:t>
            </a:r>
            <a:r>
              <a:rPr lang="zh-CN" altLang="en-US" sz="2000" b="1" dirty="0">
                <a:solidFill>
                  <a:schemeClr val="tx2"/>
                </a:solidFill>
                <a:latin typeface="微软雅黑" panose="020B0503020204020204" pitchFamily="34" charset="-122"/>
                <a:ea typeface="微软雅黑" panose="020B0503020204020204" pitchFamily="34" charset="-122"/>
              </a:rPr>
              <a:t>试画出波形！</a:t>
            </a:r>
            <a:endParaRPr lang="en-US" altLang="x-none" sz="2000" b="1" dirty="0">
              <a:solidFill>
                <a:schemeClr val="tx2"/>
              </a:solidFill>
              <a:latin typeface="微软雅黑" panose="020B0503020204020204" pitchFamily="34" charset="-122"/>
              <a:ea typeface="微软雅黑" panose="020B0503020204020204" pitchFamily="34" charset="-122"/>
            </a:endParaRPr>
          </a:p>
        </p:txBody>
      </p:sp>
      <p:sp>
        <p:nvSpPr>
          <p:cNvPr id="118789" name="Rectangle 23"/>
          <p:cNvSpPr/>
          <p:nvPr/>
        </p:nvSpPr>
        <p:spPr>
          <a:xfrm>
            <a:off x="2716213" y="4081463"/>
            <a:ext cx="2995612" cy="41910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7.2.4-2 </a:t>
            </a:r>
            <a:r>
              <a:rPr lang="zh-CN" altLang="en-US" sz="2000" b="1" dirty="0">
                <a:solidFill>
                  <a:schemeClr val="tx2"/>
                </a:solidFill>
                <a:latin typeface="微软雅黑" panose="020B0503020204020204" pitchFamily="34" charset="-122"/>
                <a:ea typeface="微软雅黑" panose="020B0503020204020204" pitchFamily="34" charset="-122"/>
              </a:rPr>
              <a:t>相乘法原理图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18790" name="矩形 15"/>
          <p:cNvSpPr/>
          <p:nvPr/>
        </p:nvSpPr>
        <p:spPr>
          <a:xfrm>
            <a:off x="630238" y="1433513"/>
            <a:ext cx="2336800" cy="521970"/>
          </a:xfrm>
          <a:prstGeom prst="rect">
            <a:avLst/>
          </a:prstGeom>
          <a:noFill/>
          <a:ln w="9525">
            <a:noFill/>
          </a:ln>
        </p:spPr>
        <p:txBody>
          <a:bodyPr>
            <a:spAutoFit/>
          </a:bodyPr>
          <a:p>
            <a:pPr algn="ctr">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原理框图</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18791" name="矩形 16"/>
          <p:cNvSpPr/>
          <p:nvPr/>
        </p:nvSpPr>
        <p:spPr>
          <a:xfrm>
            <a:off x="648970" y="4668838"/>
            <a:ext cx="1851660" cy="521970"/>
          </a:xfrm>
          <a:prstGeom prst="rect">
            <a:avLst/>
          </a:prstGeom>
          <a:noFill/>
          <a:ln w="9525">
            <a:noFill/>
          </a:ln>
        </p:spPr>
        <p:txBody>
          <a:bodyPr wrap="none">
            <a:spAutoFit/>
          </a:bodyPr>
          <a:p>
            <a:pPr algn="ctr">
              <a:buFont typeface="Arial" panose="020B0604020202020204" pitchFamily="34" charset="0"/>
              <a:buNone/>
            </a:pPr>
            <a:r>
              <a:rPr lang="en-US" altLang="zh-CN" sz="2800" b="1" dirty="0">
                <a:solidFill>
                  <a:srgbClr val="0000FF"/>
                </a:solidFill>
                <a:latin typeface="微软雅黑" panose="020B0503020204020204" pitchFamily="34" charset="-122"/>
                <a:ea typeface="微软雅黑" panose="020B0503020204020204" pitchFamily="34" charset="-122"/>
              </a:rPr>
              <a:t>(2) </a:t>
            </a:r>
            <a:r>
              <a:rPr lang="zh-CN" altLang="en-US" sz="2800" b="1" dirty="0">
                <a:solidFill>
                  <a:srgbClr val="0000FF"/>
                </a:solidFill>
                <a:latin typeface="微软雅黑" panose="020B0503020204020204" pitchFamily="34" charset="-122"/>
                <a:ea typeface="微软雅黑" panose="020B0503020204020204" pitchFamily="34" charset="-122"/>
              </a:rPr>
              <a:t>波形图</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 name="Text Box 4"/>
          <p:cNvSpPr txBox="1"/>
          <p:nvPr/>
        </p:nvSpPr>
        <p:spPr>
          <a:xfrm>
            <a:off x="306705" y="1403350"/>
            <a:ext cx="8271510" cy="4677410"/>
          </a:xfrm>
          <a:prstGeom prst="rect">
            <a:avLst/>
          </a:prstGeom>
          <a:noFill/>
          <a:ln w="9525">
            <a:noFill/>
          </a:ln>
        </p:spPr>
        <p:txBody>
          <a:bodyPr wrap="square">
            <a:spAutoFit/>
          </a:bodyPr>
          <a:p>
            <a:pPr algn="just">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是二进制基带信号时间间隔，</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是持续时间为</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的矩形脉冲：</a:t>
            </a:r>
            <a:endParaRPr lang="en-US" altLang="zh-CN" sz="2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0 ≤t ≤ </a:t>
            </a:r>
            <a:r>
              <a:rPr lang="en-US" altLang="zh-CN" sz="2000" i="1"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endParaRPr lang="en-US" altLang="zh-CN" sz="2000" baseline="-25000" dirty="0">
              <a:latin typeface="微软雅黑" panose="020B0503020204020204" pitchFamily="34" charset="-122"/>
              <a:ea typeface="微软雅黑" panose="020B0503020204020204" pitchFamily="34" charset="-122"/>
            </a:endParaRPr>
          </a:p>
          <a:p>
            <a:pPr>
              <a:lnSpc>
                <a:spcPct val="150000"/>
              </a:lnSpc>
              <a:spcBef>
                <a:spcPct val="2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其他</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则二进制振幅键控信号可表示为：</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en-US" altLang="x-none"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en-US" altLang="x-none" sz="2000" dirty="0">
              <a:latin typeface="微软雅黑" panose="020B0503020204020204" pitchFamily="34" charset="-122"/>
              <a:ea typeface="微软雅黑" panose="020B0503020204020204" pitchFamily="34" charset="-122"/>
            </a:endParaRPr>
          </a:p>
          <a:p>
            <a:pPr algn="just">
              <a:lnSpc>
                <a:spcPct val="150000"/>
              </a:lnSpc>
              <a:spcBef>
                <a:spcPct val="50000"/>
              </a:spcBef>
              <a:buFont typeface="Arial" panose="020B0604020202020204" pitchFamily="34" charset="0"/>
              <a:buNone/>
            </a:pPr>
            <a:endParaRPr lang="en-US" altLang="x-none" sz="2000" dirty="0">
              <a:latin typeface="微软雅黑" panose="020B0503020204020204" pitchFamily="34" charset="-122"/>
              <a:ea typeface="微软雅黑" panose="020B0503020204020204" pitchFamily="34" charset="-122"/>
            </a:endParaRPr>
          </a:p>
          <a:p>
            <a:pPr algn="just">
              <a:lnSpc>
                <a:spcPct val="150000"/>
              </a:lnSpc>
              <a:spcBef>
                <a:spcPct val="5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2ASK</a:t>
            </a:r>
            <a:r>
              <a:rPr lang="zh-CN" altLang="en-US" sz="2000" dirty="0">
                <a:latin typeface="微软雅黑" panose="020B0503020204020204" pitchFamily="34" charset="-122"/>
                <a:ea typeface="微软雅黑" panose="020B0503020204020204" pitchFamily="34" charset="-122"/>
              </a:rPr>
              <a:t>信号的时间波形</a:t>
            </a:r>
            <a:r>
              <a:rPr lang="en-US" altLang="zh-CN" sz="2000" dirty="0">
                <a:latin typeface="微软雅黑" panose="020B0503020204020204" pitchFamily="34" charset="-122"/>
                <a:ea typeface="微软雅黑" panose="020B0503020204020204" pitchFamily="34" charset="-122"/>
              </a:rPr>
              <a:t>e</a:t>
            </a:r>
            <a:r>
              <a:rPr lang="en-US" altLang="zh-CN" sz="2000" baseline="-25000" dirty="0">
                <a:latin typeface="微软雅黑" panose="020B0503020204020204" pitchFamily="34" charset="-122"/>
                <a:ea typeface="微软雅黑" panose="020B0503020204020204" pitchFamily="34" charset="-122"/>
              </a:rPr>
              <a:t>2ASK</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随二进制基带信号</a:t>
            </a:r>
            <a:r>
              <a:rPr lang="en-US" altLang="zh-CN" sz="2000" dirty="0">
                <a:latin typeface="微软雅黑" panose="020B0503020204020204" pitchFamily="34" charset="-122"/>
                <a:ea typeface="微软雅黑" panose="020B0503020204020204" pitchFamily="34" charset="-122"/>
              </a:rPr>
              <a:t>s(t)</a:t>
            </a:r>
            <a:r>
              <a:rPr lang="zh-CN" altLang="en-US" sz="2000" dirty="0">
                <a:latin typeface="微软雅黑" panose="020B0503020204020204" pitchFamily="34" charset="-122"/>
                <a:ea typeface="微软雅黑" panose="020B0503020204020204" pitchFamily="34" charset="-122"/>
              </a:rPr>
              <a:t>通断变化，所以又称为</a:t>
            </a:r>
            <a:r>
              <a:rPr lang="zh-CN" altLang="en-US" sz="2000" b="1" dirty="0">
                <a:solidFill>
                  <a:srgbClr val="0000FF"/>
                </a:solidFill>
                <a:latin typeface="微软雅黑" panose="020B0503020204020204" pitchFamily="34" charset="-122"/>
                <a:ea typeface="微软雅黑" panose="020B0503020204020204" pitchFamily="34" charset="-122"/>
              </a:rPr>
              <a:t>通断键控信号</a:t>
            </a:r>
            <a:r>
              <a:rPr lang="en-US" altLang="zh-CN" sz="2000" dirty="0">
                <a:solidFill>
                  <a:srgbClr val="0000FF"/>
                </a:solidFill>
                <a:latin typeface="微软雅黑" panose="020B0503020204020204" pitchFamily="34" charset="-122"/>
                <a:ea typeface="微软雅黑" panose="020B0503020204020204" pitchFamily="34" charset="-122"/>
              </a:rPr>
              <a:t>(OOK</a:t>
            </a:r>
            <a:r>
              <a:rPr lang="zh-CN" altLang="en-US" sz="2000" dirty="0">
                <a:solidFill>
                  <a:srgbClr val="0000FF"/>
                </a:solidFill>
                <a:latin typeface="微软雅黑" panose="020B0503020204020204" pitchFamily="34" charset="-122"/>
                <a:ea typeface="微软雅黑" panose="020B0503020204020204" pitchFamily="34" charset="-122"/>
              </a:rPr>
              <a:t>信号</a:t>
            </a:r>
            <a:r>
              <a:rPr lang="en-US" altLang="zh-CN" sz="2000" dirty="0">
                <a:solidFill>
                  <a:srgbClr val="0000FF"/>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，如图</a:t>
            </a:r>
            <a:r>
              <a:rPr lang="en-US" altLang="zh-CN" sz="2000" dirty="0">
                <a:latin typeface="微软雅黑" panose="020B0503020204020204" pitchFamily="34" charset="-122"/>
                <a:ea typeface="微软雅黑" panose="020B0503020204020204" pitchFamily="34" charset="-122"/>
              </a:rPr>
              <a:t>7.2-1</a:t>
            </a:r>
            <a:r>
              <a:rPr lang="zh-CN" altLang="en-US" sz="2000" dirty="0">
                <a:latin typeface="微软雅黑" panose="020B0503020204020204" pitchFamily="34" charset="-122"/>
                <a:ea typeface="微软雅黑" panose="020B0503020204020204" pitchFamily="34" charset="-122"/>
              </a:rPr>
              <a:t>所示</a:t>
            </a:r>
            <a:endParaRPr lang="zh-CN" altLang="en-US" sz="2000" dirty="0">
              <a:latin typeface="微软雅黑" panose="020B0503020204020204" pitchFamily="34" charset="-122"/>
              <a:ea typeface="微软雅黑" panose="020B0503020204020204" pitchFamily="34" charset="-122"/>
            </a:endParaRPr>
          </a:p>
        </p:txBody>
      </p:sp>
      <p:sp>
        <p:nvSpPr>
          <p:cNvPr id="2053" name="Text Box 5"/>
          <p:cNvSpPr txBox="1"/>
          <p:nvPr/>
        </p:nvSpPr>
        <p:spPr>
          <a:xfrm>
            <a:off x="2681288" y="3990975"/>
            <a:ext cx="5095875" cy="457200"/>
          </a:xfrm>
          <a:prstGeom prst="rect">
            <a:avLst/>
          </a:prstGeom>
          <a:noFill/>
          <a:ln w="9525">
            <a:noFill/>
          </a:ln>
        </p:spPr>
        <p:txBody>
          <a:bodyPr>
            <a:spAutoFit/>
          </a:bodyPr>
          <a:p>
            <a:pPr>
              <a:spcBef>
                <a:spcPct val="50000"/>
              </a:spcBef>
              <a:buFont typeface="Arial" panose="020B0604020202020204" pitchFamily="34" charset="0"/>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graphicFrame>
        <p:nvGraphicFramePr>
          <p:cNvPr id="2050" name="对象 11267"/>
          <p:cNvGraphicFramePr/>
          <p:nvPr/>
        </p:nvGraphicFramePr>
        <p:xfrm>
          <a:off x="2112963" y="2066925"/>
          <a:ext cx="1371600" cy="792163"/>
        </p:xfrm>
        <a:graphic>
          <a:graphicData uri="http://schemas.openxmlformats.org/presentationml/2006/ole">
            <mc:AlternateContent xmlns:mc="http://schemas.openxmlformats.org/markup-compatibility/2006">
              <mc:Choice xmlns:v="urn:schemas-microsoft-com:vml" Requires="v">
                <p:oleObj spid="_x0000_s3080" name="" r:id="rId1" imgW="599440" imgH="459105" progId="Equation.DSMT4">
                  <p:embed/>
                </p:oleObj>
              </mc:Choice>
              <mc:Fallback>
                <p:oleObj name="" r:id="rId1" imgW="599440" imgH="459105" progId="Equation.DSMT4">
                  <p:embed/>
                  <p:pic>
                    <p:nvPicPr>
                      <p:cNvPr id="0" name="图片 3079"/>
                      <p:cNvPicPr/>
                      <p:nvPr/>
                    </p:nvPicPr>
                    <p:blipFill>
                      <a:blip r:embed="rId2"/>
                      <a:stretch>
                        <a:fillRect/>
                      </a:stretch>
                    </p:blipFill>
                    <p:spPr>
                      <a:xfrm>
                        <a:off x="2112963" y="2066925"/>
                        <a:ext cx="1371600" cy="792163"/>
                      </a:xfrm>
                      <a:prstGeom prst="rect">
                        <a:avLst/>
                      </a:prstGeom>
                      <a:solidFill>
                        <a:srgbClr val="CCFFCC"/>
                      </a:solidFill>
                      <a:ln w="38100">
                        <a:noFill/>
                        <a:miter/>
                      </a:ln>
                    </p:spPr>
                  </p:pic>
                </p:oleObj>
              </mc:Fallback>
            </mc:AlternateContent>
          </a:graphicData>
        </a:graphic>
      </p:graphicFrame>
      <p:graphicFrame>
        <p:nvGraphicFramePr>
          <p:cNvPr id="2051" name="内容占位符 11268"/>
          <p:cNvGraphicFramePr>
            <a:graphicFrameLocks noGrp="1"/>
          </p:cNvGraphicFramePr>
          <p:nvPr>
            <p:ph idx="1"/>
          </p:nvPr>
        </p:nvGraphicFramePr>
        <p:xfrm>
          <a:off x="1765300" y="3468688"/>
          <a:ext cx="4968875" cy="1457325"/>
        </p:xfrm>
        <a:graphic>
          <a:graphicData uri="http://schemas.openxmlformats.org/presentationml/2006/ole">
            <mc:AlternateContent xmlns:mc="http://schemas.openxmlformats.org/markup-compatibility/2006">
              <mc:Choice xmlns:v="urn:schemas-microsoft-com:vml" Requires="v">
                <p:oleObj spid="_x0000_s3078" name="" r:id="rId3" imgW="2578100" imgH="685800" progId="Equation.DSMT4">
                  <p:embed/>
                </p:oleObj>
              </mc:Choice>
              <mc:Fallback>
                <p:oleObj name="" r:id="rId3" imgW="2578100" imgH="685800" progId="Equation.DSMT4">
                  <p:embed/>
                  <p:pic>
                    <p:nvPicPr>
                      <p:cNvPr id="0" name="图片 3077"/>
                      <p:cNvPicPr/>
                      <p:nvPr/>
                    </p:nvPicPr>
                    <p:blipFill>
                      <a:blip r:embed="rId4"/>
                      <a:stretch>
                        <a:fillRect/>
                      </a:stretch>
                    </p:blipFill>
                    <p:spPr>
                      <a:xfrm>
                        <a:off x="1765300" y="3468688"/>
                        <a:ext cx="4968875" cy="1457325"/>
                      </a:xfrm>
                      <a:prstGeom prst="rect">
                        <a:avLst/>
                      </a:prstGeom>
                      <a:solidFill>
                        <a:srgbClr val="CCFFCC"/>
                      </a:solidFill>
                      <a:ln w="38100">
                        <a:miter/>
                      </a:ln>
                    </p:spPr>
                  </p:pic>
                </p:oleObj>
              </mc:Fallback>
            </mc:AlternateContent>
          </a:graphicData>
        </a:graphic>
      </p:graphicFrame>
    </p:spTree>
  </p:cSld>
  <p:clrMapOvr>
    <a:masterClrMapping/>
  </p:clrMapOvr>
  <p:transition advClick="0">
    <p:blinds dir="ver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3250" name="Object 4"/>
          <p:cNvGraphicFramePr>
            <a:graphicFrameLocks noGrp="1"/>
          </p:cNvGraphicFramePr>
          <p:nvPr>
            <p:ph idx="1"/>
          </p:nvPr>
        </p:nvGraphicFramePr>
        <p:xfrm>
          <a:off x="452755" y="1880870"/>
          <a:ext cx="8007985" cy="4328160"/>
        </p:xfrm>
        <a:graphic>
          <a:graphicData uri="http://schemas.openxmlformats.org/presentationml/2006/ole">
            <mc:AlternateContent xmlns:mc="http://schemas.openxmlformats.org/markup-compatibility/2006">
              <mc:Choice xmlns:v="urn:schemas-microsoft-com:vml" Requires="v">
                <p:oleObj spid="_x0000_s3221" name="" r:id="rId1" imgW="3032760" imgH="2034540" progId="Visio.Drawing.11">
                  <p:embed/>
                </p:oleObj>
              </mc:Choice>
              <mc:Fallback>
                <p:oleObj name="" r:id="rId1" imgW="3032760" imgH="2034540" progId="Visio.Drawing.11">
                  <p:embed/>
                  <p:pic>
                    <p:nvPicPr>
                      <p:cNvPr id="0" name="图片 3220"/>
                      <p:cNvPicPr/>
                      <p:nvPr/>
                    </p:nvPicPr>
                    <p:blipFill>
                      <a:blip r:embed="rId2"/>
                      <a:stretch>
                        <a:fillRect/>
                      </a:stretch>
                    </p:blipFill>
                    <p:spPr>
                      <a:xfrm>
                        <a:off x="452755" y="1880870"/>
                        <a:ext cx="8007985" cy="4328160"/>
                      </a:xfrm>
                      <a:prstGeom prst="rect">
                        <a:avLst/>
                      </a:prstGeom>
                      <a:solidFill>
                        <a:srgbClr val="C0C0C0"/>
                      </a:solidFill>
                      <a:ln>
                        <a:solidFill>
                          <a:schemeClr val="tx1"/>
                        </a:solidFill>
                        <a:miter/>
                      </a:ln>
                    </p:spPr>
                  </p:pic>
                </p:oleObj>
              </mc:Fallback>
            </mc:AlternateContent>
          </a:graphicData>
        </a:graphic>
      </p:graphicFrame>
      <p:sp>
        <p:nvSpPr>
          <p:cNvPr id="53251" name="Text Box 7"/>
          <p:cNvSpPr txBox="1"/>
          <p:nvPr/>
        </p:nvSpPr>
        <p:spPr>
          <a:xfrm>
            <a:off x="1624013" y="6272530"/>
            <a:ext cx="5751512" cy="398780"/>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7.2.4-3 2DPSK</a:t>
            </a:r>
            <a:r>
              <a:rPr lang="zh-CN" altLang="en-US" sz="2000" b="1" dirty="0">
                <a:solidFill>
                  <a:schemeClr val="tx2"/>
                </a:solidFill>
                <a:latin typeface="微软雅黑" panose="020B0503020204020204" pitchFamily="34" charset="-122"/>
                <a:ea typeface="微软雅黑" panose="020B0503020204020204" pitchFamily="34" charset="-122"/>
              </a:rPr>
              <a:t>信号调制过程波形图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53252" name="Rectangle 8"/>
          <p:cNvSpPr/>
          <p:nvPr/>
        </p:nvSpPr>
        <p:spPr>
          <a:xfrm>
            <a:off x="2571750" y="1419225"/>
            <a:ext cx="5184775" cy="461963"/>
          </a:xfrm>
          <a:prstGeom prst="rect">
            <a:avLst/>
          </a:prstGeom>
          <a:noFill/>
          <a:ln w="9525">
            <a:noFill/>
          </a:ln>
        </p:spPr>
        <p:txBody>
          <a:bodyPr>
            <a:spAutoFit/>
          </a:bodyPr>
          <a:p>
            <a:pPr>
              <a:buFont typeface="Arial" panose="020B0604020202020204" pitchFamily="34" charset="0"/>
              <a:buNone/>
            </a:pPr>
            <a:r>
              <a:rPr lang="en-US" altLang="zh-CN" sz="2400" b="1" dirty="0">
                <a:solidFill>
                  <a:schemeClr val="tx2"/>
                </a:solidFill>
                <a:latin typeface="微软雅黑" panose="020B0503020204020204" pitchFamily="34" charset="-122"/>
                <a:ea typeface="微软雅黑" panose="020B0503020204020204" pitchFamily="34" charset="-122"/>
              </a:rPr>
              <a:t>1    </a:t>
            </a:r>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0  </a:t>
            </a:r>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 0  </a:t>
            </a:r>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 1 </a:t>
            </a:r>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   0  </a:t>
            </a:r>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 1   </a:t>
            </a:r>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 1  </a:t>
            </a:r>
            <a:r>
              <a:rPr lang="zh-CN" altLang="en-US"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   0</a:t>
            </a:r>
            <a:endParaRPr lang="en-US" altLang="zh-CN" sz="2400" b="1" dirty="0">
              <a:solidFill>
                <a:schemeClr val="tx2"/>
              </a:solidFill>
              <a:latin typeface="微软雅黑" panose="020B0503020204020204" pitchFamily="34" charset="-122"/>
              <a:ea typeface="微软雅黑" panose="020B0503020204020204" pitchFamily="34" charset="-122"/>
            </a:endParaRPr>
          </a:p>
        </p:txBody>
      </p:sp>
      <p:sp>
        <p:nvSpPr>
          <p:cNvPr id="53253" name="圆角矩形标注 4"/>
          <p:cNvSpPr/>
          <p:nvPr/>
        </p:nvSpPr>
        <p:spPr>
          <a:xfrm>
            <a:off x="7988300" y="4715510"/>
            <a:ext cx="1017905" cy="428625"/>
          </a:xfrm>
          <a:prstGeom prst="wedgeRoundRectCallout">
            <a:avLst>
              <a:gd name="adj1" fmla="val -61545"/>
              <a:gd name="adj2" fmla="val 52962"/>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rgbClr val="0000FF"/>
                </a:solidFill>
                <a:latin typeface="楷体_GB2312" pitchFamily="49" charset="-122"/>
                <a:ea typeface="微软雅黑" panose="020B0503020204020204" pitchFamily="34" charset="-122"/>
              </a:rPr>
              <a:t>特征点</a:t>
            </a:r>
            <a:endParaRPr lang="zh-CN" altLang="en-US" sz="2000" b="1" dirty="0">
              <a:solidFill>
                <a:srgbClr val="0000FF"/>
              </a:solidFill>
              <a:latin typeface="楷体_GB2312" pitchFamily="49" charset="-122"/>
              <a:ea typeface="微软雅黑" panose="020B0503020204020204" pitchFamily="34" charset="-122"/>
            </a:endParaRPr>
          </a:p>
        </p:txBody>
      </p:sp>
      <p:sp>
        <p:nvSpPr>
          <p:cNvPr id="8" name="矩形 7"/>
          <p:cNvSpPr/>
          <p:nvPr/>
        </p:nvSpPr>
        <p:spPr>
          <a:xfrm>
            <a:off x="785495" y="5315585"/>
            <a:ext cx="7325995" cy="893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b="1">
                <a:solidFill>
                  <a:schemeClr val="tx2"/>
                </a:solidFill>
              </a:rPr>
              <a:t>2PSK</a:t>
            </a:r>
            <a:endParaRPr lang="en-US" altLang="zh-CN" b="1">
              <a:solidFill>
                <a:schemeClr val="tx2"/>
              </a:solidFill>
            </a:endParaRPr>
          </a:p>
          <a:p>
            <a:pPr algn="l"/>
            <a:r>
              <a:rPr lang="en-US" altLang="zh-CN" b="1">
                <a:solidFill>
                  <a:schemeClr val="tx2"/>
                </a:solidFill>
              </a:rPr>
              <a:t>                               </a:t>
            </a:r>
            <a:r>
              <a:rPr lang="zh-CN" altLang="en-US" sz="2000" b="1">
                <a:solidFill>
                  <a:srgbClr val="0000FF"/>
                </a:solidFill>
                <a:latin typeface="微软雅黑" panose="020B0503020204020204" pitchFamily="34" charset="-122"/>
                <a:ea typeface="微软雅黑" panose="020B0503020204020204" pitchFamily="34" charset="-122"/>
              </a:rPr>
              <a:t>作为课堂作业画出相应波形</a:t>
            </a:r>
            <a:endParaRPr lang="zh-CN" altLang="en-US" sz="2000" b="1">
              <a:solidFill>
                <a:srgbClr val="0000FF"/>
              </a:solidFill>
              <a:latin typeface="微软雅黑" panose="020B0503020204020204" pitchFamily="34" charset="-122"/>
              <a:ea typeface="微软雅黑" panose="020B0503020204020204" pitchFamily="34" charset="-122"/>
            </a:endParaRPr>
          </a:p>
          <a:p>
            <a:pPr algn="l"/>
            <a:r>
              <a:rPr lang="en-US" altLang="zh-CN" b="1">
                <a:solidFill>
                  <a:schemeClr val="tx2"/>
                </a:solidFill>
              </a:rPr>
              <a:t>2DPSK</a:t>
            </a:r>
            <a:endParaRPr lang="en-US" altLang="zh-CN" b="1">
              <a:solidFill>
                <a:schemeClr val="tx2"/>
              </a:solidFill>
            </a:endParaRPr>
          </a:p>
        </p:txBody>
      </p:sp>
    </p:spTree>
  </p:cSld>
  <p:clrMapOvr>
    <a:masterClrMapping/>
  </p:clrMapOvr>
  <p:transition advClick="0">
    <p:blinds dir="ver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ext Box 4"/>
          <p:cNvSpPr>
            <a:spLocks noGrp="1"/>
          </p:cNvSpPr>
          <p:nvPr>
            <p:ph type="body"/>
          </p:nvPr>
        </p:nvSpPr>
        <p:spPr>
          <a:xfrm>
            <a:off x="432435" y="1403350"/>
            <a:ext cx="8189595" cy="3405505"/>
          </a:xfrm>
        </p:spPr>
        <p:txBody>
          <a:bodyPr vert="horz" wrap="square" lIns="91440" tIns="45720" rIns="91440" bIns="45720" anchor="t"/>
          <a:p>
            <a:pPr marL="0" indent="0" eaLnBrk="1" hangingPunct="1">
              <a:lnSpc>
                <a:spcPct val="150000"/>
              </a:lnSpc>
              <a:spcBef>
                <a:spcPts val="0"/>
              </a:spcBef>
              <a:spcAft>
                <a:spcPts val="0"/>
              </a:spcAft>
              <a:buNone/>
            </a:pPr>
            <a:r>
              <a:rPr lang="en-US" altLang="zh-CN" sz="2000" dirty="0">
                <a:latin typeface="微软雅黑" panose="020B0503020204020204" pitchFamily="34" charset="-122"/>
                <a:ea typeface="微软雅黑" panose="020B0503020204020204" pitchFamily="34" charset="-122"/>
              </a:rPr>
              <a:t>(1) 2DPSK</a:t>
            </a:r>
            <a:r>
              <a:rPr lang="zh-CN" altLang="en-US" sz="2000" dirty="0">
                <a:latin typeface="微软雅黑" panose="020B0503020204020204" pitchFamily="34" charset="-122"/>
                <a:ea typeface="微软雅黑" panose="020B0503020204020204" pitchFamily="34" charset="-122"/>
              </a:rPr>
              <a:t>信号可以采用相干解调方式</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极性比较法</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spcAft>
                <a:spcPts val="0"/>
              </a:spcAft>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对</a:t>
            </a: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信号进行相干解调，恢复出相对码，再通过码反变换器变换为绝对码，从而恢复出发送的二进制数字信息</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spcAft>
                <a:spcPts val="0"/>
              </a:spcAft>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经过码反变换器后，输出的绝对码不会发生任何倒置现象，从而解决了载波相位模糊度的问题</a:t>
            </a:r>
            <a:endParaRPr lang="zh-CN" altLang="en-US" sz="2000" dirty="0">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spcAft>
                <a:spcPts val="0"/>
              </a:spcAft>
              <a:buNone/>
            </a:pPr>
            <a:r>
              <a:rPr lang="en-US" altLang="zh-CN" sz="2000" dirty="0">
                <a:latin typeface="微软雅黑" panose="020B0503020204020204" pitchFamily="34" charset="-122"/>
                <a:ea typeface="微软雅黑" panose="020B0503020204020204" pitchFamily="34" charset="-122"/>
              </a:rPr>
              <a:t>(4) 2DPSK</a:t>
            </a:r>
            <a:r>
              <a:rPr lang="zh-CN" altLang="en-US" sz="2000" dirty="0">
                <a:latin typeface="微软雅黑" panose="020B0503020204020204" pitchFamily="34" charset="-122"/>
                <a:ea typeface="微软雅黑" panose="020B0503020204020204" pitchFamily="34" charset="-122"/>
              </a:rPr>
              <a:t>系统是一种实用的数字调相系统，但其抗加性白噪声性能比</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的要差</a:t>
            </a:r>
            <a:endParaRPr lang="zh-CN" altLang="en-US" sz="2000" dirty="0">
              <a:latin typeface="微软雅黑" panose="020B0503020204020204" pitchFamily="34" charset="-122"/>
              <a:ea typeface="微软雅黑" panose="020B0503020204020204" pitchFamily="34" charset="-122"/>
            </a:endParaRPr>
          </a:p>
        </p:txBody>
      </p:sp>
      <p:sp>
        <p:nvSpPr>
          <p:cNvPr id="119811" name="Rectangle 5"/>
          <p:cNvSpPr/>
          <p:nvPr/>
        </p:nvSpPr>
        <p:spPr>
          <a:xfrm>
            <a:off x="1404938" y="682625"/>
            <a:ext cx="1943100" cy="521970"/>
          </a:xfrm>
          <a:prstGeom prst="rect">
            <a:avLst/>
          </a:prstGeom>
          <a:noFill/>
          <a:ln w="9525">
            <a:noFill/>
          </a:ln>
        </p:spPr>
        <p:txBody>
          <a:bodyPr>
            <a:spAutoFit/>
          </a:bodyPr>
          <a:p>
            <a:pPr>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3. </a:t>
            </a:r>
            <a:r>
              <a:rPr lang="zh-CN" altLang="en-US" sz="2800" b="1" dirty="0">
                <a:solidFill>
                  <a:schemeClr val="tx2"/>
                </a:solidFill>
                <a:latin typeface="微软雅黑" panose="020B0503020204020204" pitchFamily="34" charset="-122"/>
                <a:ea typeface="微软雅黑" panose="020B0503020204020204" pitchFamily="34" charset="-122"/>
              </a:rPr>
              <a:t>说明</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Text Box 2"/>
          <p:cNvSpPr txBox="1"/>
          <p:nvPr/>
        </p:nvSpPr>
        <p:spPr>
          <a:xfrm>
            <a:off x="1692275" y="6156325"/>
            <a:ext cx="5081588" cy="398780"/>
          </a:xfrm>
          <a:prstGeom prst="rect">
            <a:avLst/>
          </a:prstGeom>
          <a:noFill/>
          <a:ln w="9525">
            <a:noFill/>
          </a:ln>
        </p:spPr>
        <p:txBody>
          <a:bodyPr>
            <a:spAutoFit/>
          </a:bodyPr>
          <a:p>
            <a:pPr>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7.2.4-4  2DPSK</a:t>
            </a:r>
            <a:r>
              <a:rPr lang="zh-CN" altLang="en-US" sz="2000" b="1" dirty="0">
                <a:solidFill>
                  <a:schemeClr val="tx2"/>
                </a:solidFill>
                <a:latin typeface="微软雅黑" panose="020B0503020204020204" pitchFamily="34" charset="-122"/>
                <a:ea typeface="微软雅黑" panose="020B0503020204020204" pitchFamily="34" charset="-122"/>
              </a:rPr>
              <a:t>信号相干解调原理图</a:t>
            </a:r>
            <a:endParaRPr lang="zh-CN" altLang="en-US" sz="2000" dirty="0">
              <a:latin typeface="微软雅黑" panose="020B0503020204020204" pitchFamily="34" charset="-122"/>
              <a:ea typeface="微软雅黑" panose="020B0503020204020204" pitchFamily="34" charset="-122"/>
            </a:endParaRPr>
          </a:p>
        </p:txBody>
      </p:sp>
      <p:sp>
        <p:nvSpPr>
          <p:cNvPr id="120835" name="Rectangle 4"/>
          <p:cNvSpPr/>
          <p:nvPr/>
        </p:nvSpPr>
        <p:spPr>
          <a:xfrm>
            <a:off x="1447800" y="611188"/>
            <a:ext cx="4679950" cy="549275"/>
          </a:xfrm>
          <a:prstGeom prst="rect">
            <a:avLst/>
          </a:prstGeom>
          <a:noFill/>
          <a:ln w="9525">
            <a:noFill/>
          </a:ln>
        </p:spPr>
        <p:txBody>
          <a:bodyPr>
            <a:spAutoFit/>
          </a:bodyPr>
          <a:p>
            <a:pPr>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三  </a:t>
            </a:r>
            <a:r>
              <a:rPr lang="en-US" altLang="zh-CN" sz="2800" b="1" dirty="0">
                <a:solidFill>
                  <a:srgbClr val="0000FF"/>
                </a:solidFill>
                <a:latin typeface="微软雅黑" panose="020B0503020204020204" pitchFamily="34" charset="-122"/>
                <a:ea typeface="微软雅黑" panose="020B0503020204020204" pitchFamily="34" charset="-122"/>
              </a:rPr>
              <a:t>2DPSK</a:t>
            </a:r>
            <a:r>
              <a:rPr lang="zh-CN" altLang="en-US" sz="2800" b="1" dirty="0">
                <a:solidFill>
                  <a:srgbClr val="0000FF"/>
                </a:solidFill>
                <a:latin typeface="微软雅黑" panose="020B0503020204020204" pitchFamily="34" charset="-122"/>
                <a:ea typeface="微软雅黑" panose="020B0503020204020204" pitchFamily="34" charset="-122"/>
              </a:rPr>
              <a:t>信号的解调</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nvGrpSpPr>
          <p:cNvPr id="120836" name="Group 34"/>
          <p:cNvGrpSpPr/>
          <p:nvPr/>
        </p:nvGrpSpPr>
        <p:grpSpPr>
          <a:xfrm>
            <a:off x="106363" y="3638550"/>
            <a:ext cx="8751887" cy="2016125"/>
            <a:chOff x="0" y="0"/>
            <a:chExt cx="5444" cy="1179"/>
          </a:xfrm>
        </p:grpSpPr>
        <p:grpSp>
          <p:nvGrpSpPr>
            <p:cNvPr id="120840" name="Group 26"/>
            <p:cNvGrpSpPr/>
            <p:nvPr/>
          </p:nvGrpSpPr>
          <p:grpSpPr>
            <a:xfrm>
              <a:off x="0" y="272"/>
              <a:ext cx="5444" cy="907"/>
              <a:chOff x="0" y="0"/>
              <a:chExt cx="5061" cy="907"/>
            </a:xfrm>
          </p:grpSpPr>
          <p:sp>
            <p:nvSpPr>
              <p:cNvPr id="120848" name="Text Box 8"/>
              <p:cNvSpPr txBox="1"/>
              <p:nvPr/>
            </p:nvSpPr>
            <p:spPr>
              <a:xfrm>
                <a:off x="1225" y="635"/>
                <a:ext cx="718" cy="272"/>
              </a:xfrm>
              <a:prstGeom prst="rect">
                <a:avLst/>
              </a:prstGeom>
              <a:solidFill>
                <a:srgbClr val="00FFFF"/>
              </a:solidFill>
              <a:ln w="9525" cap="flat" cmpd="sng">
                <a:solidFill>
                  <a:srgbClr val="000000"/>
                </a:solidFill>
                <a:prstDash val="solid"/>
                <a:miter/>
                <a:headEnd type="none" w="med" len="med"/>
                <a:tailEnd type="none" w="med" len="med"/>
              </a:ln>
            </p:spPr>
            <p:txBody>
              <a:bodyPr/>
              <a:p>
                <a:pPr algn="just">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本地载波</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20849" name="Line 10"/>
              <p:cNvSpPr/>
              <p:nvPr/>
            </p:nvSpPr>
            <p:spPr>
              <a:xfrm>
                <a:off x="2795" y="155"/>
                <a:ext cx="282" cy="0"/>
              </a:xfrm>
              <a:prstGeom prst="line">
                <a:avLst/>
              </a:prstGeom>
              <a:ln w="38100" cap="flat" cmpd="sng">
                <a:solidFill>
                  <a:srgbClr val="0000FF"/>
                </a:solidFill>
                <a:prstDash val="solid"/>
                <a:headEnd type="none" w="med" len="med"/>
                <a:tailEnd type="triangle" w="med" len="med"/>
              </a:ln>
            </p:spPr>
          </p:sp>
          <p:sp>
            <p:nvSpPr>
              <p:cNvPr id="120850" name="Line 11"/>
              <p:cNvSpPr/>
              <p:nvPr/>
            </p:nvSpPr>
            <p:spPr>
              <a:xfrm flipV="1">
                <a:off x="1542" y="301"/>
                <a:ext cx="4" cy="334"/>
              </a:xfrm>
              <a:prstGeom prst="line">
                <a:avLst/>
              </a:prstGeom>
              <a:ln w="38100" cap="flat" cmpd="sng">
                <a:solidFill>
                  <a:srgbClr val="0000FF"/>
                </a:solidFill>
                <a:prstDash val="solid"/>
                <a:headEnd type="none" w="med" len="med"/>
                <a:tailEnd type="triangle" w="med" len="med"/>
              </a:ln>
            </p:spPr>
          </p:sp>
          <p:sp>
            <p:nvSpPr>
              <p:cNvPr id="120851" name="Text Box 13"/>
              <p:cNvSpPr txBox="1"/>
              <p:nvPr/>
            </p:nvSpPr>
            <p:spPr>
              <a:xfrm>
                <a:off x="1265" y="0"/>
                <a:ext cx="546" cy="309"/>
              </a:xfrm>
              <a:prstGeom prst="rect">
                <a:avLst/>
              </a:prstGeom>
              <a:solidFill>
                <a:srgbClr val="CC99FF"/>
              </a:solidFill>
              <a:ln w="95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相 乘</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20852" name="Text Box 15"/>
              <p:cNvSpPr txBox="1"/>
              <p:nvPr/>
            </p:nvSpPr>
            <p:spPr>
              <a:xfrm>
                <a:off x="282" y="0"/>
                <a:ext cx="700" cy="309"/>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带通滤波</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20853" name="Line 16"/>
              <p:cNvSpPr/>
              <p:nvPr/>
            </p:nvSpPr>
            <p:spPr>
              <a:xfrm>
                <a:off x="0" y="155"/>
                <a:ext cx="282" cy="0"/>
              </a:xfrm>
              <a:prstGeom prst="line">
                <a:avLst/>
              </a:prstGeom>
              <a:ln w="38100" cap="flat" cmpd="sng">
                <a:solidFill>
                  <a:srgbClr val="0000FF"/>
                </a:solidFill>
                <a:prstDash val="solid"/>
                <a:headEnd type="none" w="med" len="med"/>
                <a:tailEnd type="triangle" w="med" len="med"/>
              </a:ln>
            </p:spPr>
          </p:sp>
          <p:sp>
            <p:nvSpPr>
              <p:cNvPr id="120854" name="Text Box 17"/>
              <p:cNvSpPr txBox="1"/>
              <p:nvPr/>
            </p:nvSpPr>
            <p:spPr>
              <a:xfrm>
                <a:off x="2084" y="0"/>
                <a:ext cx="702" cy="309"/>
              </a:xfrm>
              <a:prstGeom prst="rect">
                <a:avLst/>
              </a:prstGeom>
              <a:solidFill>
                <a:srgbClr val="CCFFCC"/>
              </a:solidFill>
              <a:ln w="9525" cap="flat" cmpd="sng">
                <a:solidFill>
                  <a:srgbClr val="000000"/>
                </a:solidFill>
                <a:prstDash val="solid"/>
                <a:miter/>
                <a:headEnd type="none" w="med" len="med"/>
                <a:tailEnd type="none" w="med" len="med"/>
              </a:ln>
            </p:spPr>
            <p:txBody>
              <a:bodyPr/>
              <a:p>
                <a:pPr algn="just">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低通滤波</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20855" name="Text Box 18"/>
              <p:cNvSpPr txBox="1"/>
              <p:nvPr/>
            </p:nvSpPr>
            <p:spPr>
              <a:xfrm>
                <a:off x="3077" y="0"/>
                <a:ext cx="721" cy="309"/>
              </a:xfrm>
              <a:prstGeom prst="rect">
                <a:avLst/>
              </a:prstGeom>
              <a:solidFill>
                <a:srgbClr val="99CCFF"/>
              </a:solidFill>
              <a:ln w="9525" cap="flat" cmpd="sng">
                <a:solidFill>
                  <a:srgbClr val="000000"/>
                </a:solidFill>
                <a:prstDash val="solid"/>
                <a:miter/>
                <a:headEnd type="none" w="med" len="med"/>
                <a:tailEnd type="none" w="med" len="med"/>
              </a:ln>
            </p:spPr>
            <p:txBody>
              <a:bodyPr/>
              <a:p>
                <a:pPr algn="just">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抽样判决</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20856" name="Line 19"/>
              <p:cNvSpPr/>
              <p:nvPr/>
            </p:nvSpPr>
            <p:spPr>
              <a:xfrm>
                <a:off x="993" y="155"/>
                <a:ext cx="281" cy="0"/>
              </a:xfrm>
              <a:prstGeom prst="line">
                <a:avLst/>
              </a:prstGeom>
              <a:ln w="38100" cap="flat" cmpd="sng">
                <a:solidFill>
                  <a:srgbClr val="0000FF"/>
                </a:solidFill>
                <a:prstDash val="solid"/>
                <a:headEnd type="none" w="med" len="med"/>
                <a:tailEnd type="triangle" w="med" len="med"/>
              </a:ln>
            </p:spPr>
          </p:sp>
          <p:sp>
            <p:nvSpPr>
              <p:cNvPr id="120857" name="Line 20"/>
              <p:cNvSpPr/>
              <p:nvPr/>
            </p:nvSpPr>
            <p:spPr>
              <a:xfrm>
                <a:off x="1812" y="155"/>
                <a:ext cx="282" cy="0"/>
              </a:xfrm>
              <a:prstGeom prst="line">
                <a:avLst/>
              </a:prstGeom>
              <a:ln w="38100" cap="flat" cmpd="sng">
                <a:solidFill>
                  <a:srgbClr val="0000FF"/>
                </a:solidFill>
                <a:prstDash val="solid"/>
                <a:headEnd type="none" w="med" len="med"/>
                <a:tailEnd type="triangle" w="med" len="med"/>
              </a:ln>
            </p:spPr>
          </p:sp>
          <p:sp>
            <p:nvSpPr>
              <p:cNvPr id="120858" name="Line 21"/>
              <p:cNvSpPr/>
              <p:nvPr/>
            </p:nvSpPr>
            <p:spPr>
              <a:xfrm>
                <a:off x="3796" y="155"/>
                <a:ext cx="282" cy="0"/>
              </a:xfrm>
              <a:prstGeom prst="line">
                <a:avLst/>
              </a:prstGeom>
              <a:ln w="28575" cap="flat" cmpd="sng">
                <a:solidFill>
                  <a:srgbClr val="0000FF"/>
                </a:solidFill>
                <a:prstDash val="solid"/>
                <a:headEnd type="none" w="med" len="med"/>
                <a:tailEnd type="triangle" w="med" len="med"/>
              </a:ln>
            </p:spPr>
          </p:sp>
          <p:sp>
            <p:nvSpPr>
              <p:cNvPr id="120859" name="Text Box 22"/>
              <p:cNvSpPr txBox="1"/>
              <p:nvPr/>
            </p:nvSpPr>
            <p:spPr>
              <a:xfrm>
                <a:off x="4068" y="0"/>
                <a:ext cx="702" cy="309"/>
              </a:xfrm>
              <a:prstGeom prst="rect">
                <a:avLst/>
              </a:prstGeom>
              <a:solidFill>
                <a:srgbClr val="FFCC99"/>
              </a:solidFill>
              <a:ln w="95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码反变换</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20860" name="Line 23"/>
              <p:cNvSpPr/>
              <p:nvPr/>
            </p:nvSpPr>
            <p:spPr>
              <a:xfrm>
                <a:off x="4779" y="155"/>
                <a:ext cx="282" cy="0"/>
              </a:xfrm>
              <a:prstGeom prst="line">
                <a:avLst/>
              </a:prstGeom>
              <a:ln w="28575" cap="flat" cmpd="sng">
                <a:solidFill>
                  <a:srgbClr val="0000FF"/>
                </a:solidFill>
                <a:prstDash val="solid"/>
                <a:headEnd type="none" w="med" len="med"/>
                <a:tailEnd type="triangle" w="med" len="med"/>
              </a:ln>
            </p:spPr>
          </p:sp>
          <p:sp>
            <p:nvSpPr>
              <p:cNvPr id="120861" name="Text Box 24"/>
              <p:cNvSpPr txBox="1"/>
              <p:nvPr/>
            </p:nvSpPr>
            <p:spPr>
              <a:xfrm>
                <a:off x="3039" y="635"/>
                <a:ext cx="718" cy="272"/>
              </a:xfrm>
              <a:prstGeom prst="rect">
                <a:avLst/>
              </a:prstGeom>
              <a:solidFill>
                <a:srgbClr val="C0C0C0"/>
              </a:solidFill>
              <a:ln w="9525" cap="flat" cmpd="sng">
                <a:solidFill>
                  <a:srgbClr val="000000"/>
                </a:solidFill>
                <a:prstDash val="solid"/>
                <a:miter/>
                <a:headEnd type="none" w="med" len="med"/>
                <a:tailEnd type="none" w="med" len="med"/>
              </a:ln>
            </p:spPr>
            <p:txBody>
              <a:bodyPr/>
              <a:p>
                <a:pPr algn="just">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定时脉冲</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20862" name="Line 25"/>
              <p:cNvSpPr/>
              <p:nvPr/>
            </p:nvSpPr>
            <p:spPr>
              <a:xfrm flipV="1">
                <a:off x="3402" y="317"/>
                <a:ext cx="0" cy="318"/>
              </a:xfrm>
              <a:prstGeom prst="line">
                <a:avLst/>
              </a:prstGeom>
              <a:ln w="28575" cap="flat" cmpd="sng">
                <a:solidFill>
                  <a:srgbClr val="0000FF"/>
                </a:solidFill>
                <a:prstDash val="solid"/>
                <a:headEnd type="none" w="med" len="med"/>
                <a:tailEnd type="triangle" w="med" len="med"/>
              </a:ln>
            </p:spPr>
          </p:sp>
        </p:grpSp>
        <p:sp>
          <p:nvSpPr>
            <p:cNvPr id="120841" name="Rectangle 27"/>
            <p:cNvSpPr/>
            <p:nvPr/>
          </p:nvSpPr>
          <p:spPr>
            <a:xfrm>
              <a:off x="0" y="0"/>
              <a:ext cx="61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sz="2000" b="1" dirty="0">
                  <a:latin typeface="微软雅黑" panose="020B0503020204020204" pitchFamily="34" charset="-122"/>
                  <a:ea typeface="微软雅黑" panose="020B0503020204020204" pitchFamily="34" charset="-122"/>
                </a:rPr>
                <a:t>e</a:t>
              </a:r>
              <a:r>
                <a:rPr lang="en-US" altLang="zh-CN" sz="2000" b="1" baseline="-25000" dirty="0">
                  <a:latin typeface="微软雅黑" panose="020B0503020204020204" pitchFamily="34" charset="-122"/>
                  <a:ea typeface="微软雅黑" panose="020B0503020204020204" pitchFamily="34" charset="-122"/>
                </a:rPr>
                <a:t>2DPSK</a:t>
              </a:r>
              <a:r>
                <a:rPr lang="en-US" altLang="zh-CN" sz="2000" b="1" dirty="0">
                  <a:latin typeface="微软雅黑" panose="020B0503020204020204" pitchFamily="34" charset="-122"/>
                  <a:ea typeface="微软雅黑" panose="020B0503020204020204" pitchFamily="34" charset="-122"/>
                </a:rPr>
                <a:t>(t)</a:t>
              </a:r>
              <a:endParaRPr lang="en-US" altLang="zh-CN" sz="2000" b="1" dirty="0">
                <a:latin typeface="微软雅黑" panose="020B0503020204020204" pitchFamily="34" charset="-122"/>
                <a:ea typeface="微软雅黑" panose="020B0503020204020204" pitchFamily="34" charset="-122"/>
              </a:endParaRPr>
            </a:p>
          </p:txBody>
        </p:sp>
        <p:sp>
          <p:nvSpPr>
            <p:cNvPr id="120842" name="Rectangle 28"/>
            <p:cNvSpPr/>
            <p:nvPr/>
          </p:nvSpPr>
          <p:spPr>
            <a:xfrm>
              <a:off x="1044" y="136"/>
              <a:ext cx="27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sz="2000" b="1" dirty="0">
                  <a:latin typeface="微软雅黑" panose="020B0503020204020204" pitchFamily="34" charset="-122"/>
                  <a:ea typeface="微软雅黑" panose="020B0503020204020204" pitchFamily="34" charset="-122"/>
                </a:rPr>
                <a:t>a</a:t>
              </a:r>
              <a:endParaRPr lang="en-US" altLang="zh-CN" sz="2000" b="1" dirty="0">
                <a:latin typeface="微软雅黑" panose="020B0503020204020204" pitchFamily="34" charset="-122"/>
                <a:ea typeface="微软雅黑" panose="020B0503020204020204" pitchFamily="34" charset="-122"/>
              </a:endParaRPr>
            </a:p>
          </p:txBody>
        </p:sp>
        <p:sp>
          <p:nvSpPr>
            <p:cNvPr id="120843" name="Rectangle 29"/>
            <p:cNvSpPr/>
            <p:nvPr/>
          </p:nvSpPr>
          <p:spPr>
            <a:xfrm>
              <a:off x="1679" y="635"/>
              <a:ext cx="27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sz="2000" b="1" dirty="0">
                  <a:latin typeface="微软雅黑" panose="020B0503020204020204" pitchFamily="34" charset="-122"/>
                  <a:ea typeface="微软雅黑" panose="020B0503020204020204" pitchFamily="34" charset="-122"/>
                </a:rPr>
                <a:t>b</a:t>
              </a:r>
              <a:endParaRPr lang="en-US" altLang="zh-CN" sz="2000" b="1" dirty="0">
                <a:latin typeface="微软雅黑" panose="020B0503020204020204" pitchFamily="34" charset="-122"/>
                <a:ea typeface="微软雅黑" panose="020B0503020204020204" pitchFamily="34" charset="-122"/>
              </a:endParaRPr>
            </a:p>
          </p:txBody>
        </p:sp>
        <p:sp>
          <p:nvSpPr>
            <p:cNvPr id="120844" name="Rectangle 30"/>
            <p:cNvSpPr/>
            <p:nvPr/>
          </p:nvSpPr>
          <p:spPr>
            <a:xfrm>
              <a:off x="1951" y="136"/>
              <a:ext cx="27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sz="2000" b="1" dirty="0">
                  <a:latin typeface="微软雅黑" panose="020B0503020204020204" pitchFamily="34" charset="-122"/>
                  <a:ea typeface="微软雅黑" panose="020B0503020204020204" pitchFamily="34" charset="-122"/>
                </a:rPr>
                <a:t>c</a:t>
              </a:r>
              <a:endParaRPr lang="en-US" altLang="zh-CN" sz="2000" b="1" dirty="0">
                <a:latin typeface="微软雅黑" panose="020B0503020204020204" pitchFamily="34" charset="-122"/>
                <a:ea typeface="微软雅黑" panose="020B0503020204020204" pitchFamily="34" charset="-122"/>
              </a:endParaRPr>
            </a:p>
          </p:txBody>
        </p:sp>
        <p:sp>
          <p:nvSpPr>
            <p:cNvPr id="120845" name="Rectangle 31"/>
            <p:cNvSpPr/>
            <p:nvPr/>
          </p:nvSpPr>
          <p:spPr>
            <a:xfrm>
              <a:off x="2994" y="136"/>
              <a:ext cx="27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sz="2000" b="1" dirty="0">
                  <a:latin typeface="微软雅黑" panose="020B0503020204020204" pitchFamily="34" charset="-122"/>
                  <a:ea typeface="微软雅黑" panose="020B0503020204020204" pitchFamily="34" charset="-122"/>
                </a:rPr>
                <a:t>d</a:t>
              </a:r>
              <a:endParaRPr lang="en-US" altLang="zh-CN" sz="2000" b="1" dirty="0">
                <a:latin typeface="微软雅黑" panose="020B0503020204020204" pitchFamily="34" charset="-122"/>
                <a:ea typeface="微软雅黑" panose="020B0503020204020204" pitchFamily="34" charset="-122"/>
              </a:endParaRPr>
            </a:p>
          </p:txBody>
        </p:sp>
        <p:sp>
          <p:nvSpPr>
            <p:cNvPr id="120846" name="Rectangle 32"/>
            <p:cNvSpPr/>
            <p:nvPr/>
          </p:nvSpPr>
          <p:spPr>
            <a:xfrm>
              <a:off x="4083" y="136"/>
              <a:ext cx="27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sz="2000" b="1" dirty="0">
                  <a:latin typeface="微软雅黑" panose="020B0503020204020204" pitchFamily="34" charset="-122"/>
                  <a:ea typeface="微软雅黑" panose="020B0503020204020204" pitchFamily="34" charset="-122"/>
                </a:rPr>
                <a:t>e</a:t>
              </a:r>
              <a:endParaRPr lang="en-US" altLang="zh-CN" sz="2000" b="1" dirty="0">
                <a:latin typeface="微软雅黑" panose="020B0503020204020204" pitchFamily="34" charset="-122"/>
                <a:ea typeface="微软雅黑" panose="020B0503020204020204" pitchFamily="34" charset="-122"/>
              </a:endParaRPr>
            </a:p>
          </p:txBody>
        </p:sp>
        <p:sp>
          <p:nvSpPr>
            <p:cNvPr id="120847" name="Rectangle 33"/>
            <p:cNvSpPr/>
            <p:nvPr/>
          </p:nvSpPr>
          <p:spPr>
            <a:xfrm>
              <a:off x="5126" y="136"/>
              <a:ext cx="27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sz="2000" b="1" dirty="0">
                  <a:latin typeface="微软雅黑" panose="020B0503020204020204" pitchFamily="34" charset="-122"/>
                  <a:ea typeface="微软雅黑" panose="020B0503020204020204" pitchFamily="34" charset="-122"/>
                </a:rPr>
                <a:t>f</a:t>
              </a:r>
              <a:endParaRPr lang="en-US" altLang="zh-CN" sz="2000" b="1" dirty="0">
                <a:latin typeface="微软雅黑" panose="020B0503020204020204" pitchFamily="34" charset="-122"/>
                <a:ea typeface="微软雅黑" panose="020B0503020204020204" pitchFamily="34" charset="-122"/>
              </a:endParaRPr>
            </a:p>
          </p:txBody>
        </p:sp>
      </p:grpSp>
      <p:sp>
        <p:nvSpPr>
          <p:cNvPr id="120837" name="Rectangle 110"/>
          <p:cNvSpPr/>
          <p:nvPr/>
        </p:nvSpPr>
        <p:spPr>
          <a:xfrm>
            <a:off x="966788" y="3733800"/>
            <a:ext cx="127000" cy="296863"/>
          </a:xfrm>
          <a:prstGeom prst="rect">
            <a:avLst/>
          </a:prstGeom>
          <a:noFill/>
          <a:ln w="9525">
            <a:noFill/>
          </a:ln>
        </p:spPr>
        <p:txBody>
          <a:bodyPr wrap="none" lIns="0" tIns="0" rIns="0" bIns="0">
            <a:spAutoFit/>
          </a:bodyPr>
          <a:p>
            <a:pPr algn="ctr">
              <a:buFont typeface="Arial" panose="020B0604020202020204" pitchFamily="34" charset="0"/>
              <a:buNone/>
            </a:pPr>
            <a:endParaRPr lang="zh-CN" altLang="en-US" dirty="0">
              <a:latin typeface="Comic Sans MS" panose="030F0702030302020204" pitchFamily="66" charset="0"/>
            </a:endParaRPr>
          </a:p>
        </p:txBody>
      </p:sp>
      <p:sp>
        <p:nvSpPr>
          <p:cNvPr id="120838" name="Rectangle 135"/>
          <p:cNvSpPr/>
          <p:nvPr/>
        </p:nvSpPr>
        <p:spPr>
          <a:xfrm>
            <a:off x="3098800" y="4156075"/>
            <a:ext cx="38100" cy="185738"/>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200" i="1" dirty="0">
                <a:solidFill>
                  <a:srgbClr val="000000"/>
                </a:solidFill>
                <a:latin typeface="Symbol" panose="05050102010706020507" pitchFamily="18" charset="2"/>
              </a:rPr>
              <a:t> </a:t>
            </a:r>
            <a:endParaRPr lang="en-US" altLang="zh-CN" dirty="0">
              <a:latin typeface="Comic Sans MS" panose="030F0702030302020204" pitchFamily="66" charset="0"/>
            </a:endParaRPr>
          </a:p>
        </p:txBody>
      </p:sp>
      <p:sp>
        <p:nvSpPr>
          <p:cNvPr id="81950" name="Rectangle 155"/>
          <p:cNvSpPr/>
          <p:nvPr/>
        </p:nvSpPr>
        <p:spPr>
          <a:xfrm>
            <a:off x="287655" y="1404620"/>
            <a:ext cx="8247380" cy="1722120"/>
          </a:xfrm>
          <a:prstGeom prst="rect">
            <a:avLst/>
          </a:prstGeom>
          <a:noFill/>
          <a:ln w="9525">
            <a:noFill/>
            <a:miter/>
          </a:ln>
        </p:spPr>
        <p:txBody>
          <a:bodyPr wrap="square">
            <a:spAutoFit/>
          </a:bodyPr>
          <a:lstStyle/>
          <a:p>
            <a:pPr marL="0" marR="0" lvl="0" indent="0" algn="l" defTabSz="914400" rtl="0" eaLnBrk="1" fontAlgn="base" latinLnBrk="0" hangingPunct="1">
              <a:lnSpc>
                <a:spcPct val="150000"/>
              </a:lnSpc>
              <a:spcBef>
                <a:spcPct val="20000"/>
              </a:spcBef>
              <a:spcAft>
                <a:spcPct val="0"/>
              </a:spcAft>
              <a:buClrTx/>
              <a:buSzTx/>
              <a:buFont typeface="Arial" panose="020B0604020202020204" pitchFamily="34" charset="0"/>
              <a:buNone/>
              <a:defRPr/>
            </a:pPr>
            <a:r>
              <a:rPr kumimoji="0" lang="en-US" altLang="x-none" sz="280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ea"/>
              </a:rPr>
              <a:t>1</a:t>
            </a:r>
            <a:r>
              <a:rPr kumimoji="0" lang="en-US" altLang="zh-CN" sz="280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ea"/>
              </a:rPr>
              <a:t>.</a:t>
            </a:r>
            <a:r>
              <a:rPr kumimoji="0" lang="en-US" altLang="x-none" sz="280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ea"/>
              </a:rPr>
              <a:t> </a:t>
            </a:r>
            <a:r>
              <a:rPr kumimoji="0" lang="zh-CN" altLang="en-US" sz="280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ea"/>
              </a:rPr>
              <a:t>相干解调法</a:t>
            </a:r>
            <a:r>
              <a:rPr kumimoji="0" lang="en-US" altLang="x-none" sz="280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ea"/>
              </a:rPr>
              <a:t>+</a:t>
            </a:r>
            <a:r>
              <a:rPr kumimoji="0" lang="zh-CN" altLang="en-US" sz="280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ea"/>
              </a:rPr>
              <a:t>码反变换法</a:t>
            </a:r>
            <a:endParaRPr kumimoji="0" lang="zh-CN" altLang="en-US" sz="2800" b="1" i="0" u="none" strike="noStrike" kern="1200" cap="none" spc="0" normalizeH="0" baseline="0" noProof="1">
              <a:ln>
                <a:noFill/>
              </a:ln>
              <a:solidFill>
                <a:schemeClr val="tx2"/>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rPr>
              <a:t>先把接收信号当作绝对相移信号进行相干解调，解调后是相对码，再将此相对码作逆码变换，还原成绝对码</a:t>
            </a:r>
            <a:r>
              <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Comic Sans MS" panose="030F0702030302020204" pitchFamily="66" charset="0"/>
                <a:ea typeface="楷体_GB2312" pitchFamily="49" charset="-122"/>
                <a:cs typeface="+mn-ea"/>
              </a:rPr>
              <a:t> </a:t>
            </a: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Comic Sans MS" panose="030F0702030302020204" pitchFamily="66" charset="0"/>
              <a:ea typeface="楷体_GB2312" pitchFamily="49" charset="-122"/>
              <a:cs typeface="+mn-cs"/>
            </a:endParaRPr>
          </a:p>
        </p:txBody>
      </p:sp>
    </p:spTree>
  </p:cSld>
  <p:clrMapOvr>
    <a:masterClrMapping/>
  </p:clrMapOvr>
  <p:transition advClick="0">
    <p:blinds dir="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1858" name="Group 6"/>
          <p:cNvGrpSpPr/>
          <p:nvPr/>
        </p:nvGrpSpPr>
        <p:grpSpPr>
          <a:xfrm>
            <a:off x="334963" y="1555750"/>
            <a:ext cx="4310062" cy="1057275"/>
            <a:chOff x="155" y="-47"/>
            <a:chExt cx="4359" cy="1142"/>
          </a:xfrm>
        </p:grpSpPr>
        <p:grpSp>
          <p:nvGrpSpPr>
            <p:cNvPr id="121983" name="Group 7"/>
            <p:cNvGrpSpPr/>
            <p:nvPr/>
          </p:nvGrpSpPr>
          <p:grpSpPr>
            <a:xfrm>
              <a:off x="196" y="15"/>
              <a:ext cx="4318" cy="1080"/>
              <a:chOff x="0" y="0"/>
              <a:chExt cx="4318" cy="1080"/>
            </a:xfrm>
          </p:grpSpPr>
          <p:sp>
            <p:nvSpPr>
              <p:cNvPr id="121987" name="Text Box 8"/>
              <p:cNvSpPr txBox="1"/>
              <p:nvPr/>
            </p:nvSpPr>
            <p:spPr>
              <a:xfrm>
                <a:off x="2384" y="120"/>
                <a:ext cx="1304" cy="450"/>
              </a:xfrm>
              <a:prstGeom prst="rect">
                <a:avLst/>
              </a:prstGeom>
              <a:solidFill>
                <a:srgbClr val="CCFFFF"/>
              </a:solidFill>
              <a:ln w="9525" cap="flat" cmpd="sng">
                <a:solidFill>
                  <a:srgbClr val="000000"/>
                </a:solidFill>
                <a:prstDash val="solid"/>
                <a:miter/>
                <a:headEnd type="none" w="med" len="med"/>
                <a:tailEnd type="none" w="med" len="med"/>
              </a:ln>
            </p:spPr>
            <p:txBody>
              <a:bodyPr/>
              <a:p>
                <a:pPr algn="just">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脉冲展宽</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21988" name="Line 9"/>
              <p:cNvSpPr/>
              <p:nvPr/>
            </p:nvSpPr>
            <p:spPr>
              <a:xfrm flipH="1">
                <a:off x="0" y="330"/>
                <a:ext cx="630" cy="0"/>
              </a:xfrm>
              <a:prstGeom prst="line">
                <a:avLst/>
              </a:prstGeom>
              <a:ln w="9525" cap="flat" cmpd="sng">
                <a:solidFill>
                  <a:srgbClr val="000000"/>
                </a:solidFill>
                <a:prstDash val="solid"/>
                <a:headEnd type="triangle" w="med" len="med"/>
                <a:tailEnd type="none" w="med" len="med"/>
              </a:ln>
            </p:spPr>
          </p:sp>
          <p:sp>
            <p:nvSpPr>
              <p:cNvPr id="121989" name="Line 10"/>
              <p:cNvSpPr/>
              <p:nvPr/>
            </p:nvSpPr>
            <p:spPr>
              <a:xfrm flipH="1">
                <a:off x="1844" y="345"/>
                <a:ext cx="630" cy="0"/>
              </a:xfrm>
              <a:prstGeom prst="line">
                <a:avLst/>
              </a:prstGeom>
              <a:ln w="9525" cap="flat" cmpd="sng">
                <a:solidFill>
                  <a:srgbClr val="000000"/>
                </a:solidFill>
                <a:prstDash val="solid"/>
                <a:headEnd type="triangle" w="med" len="med"/>
                <a:tailEnd type="none" w="med" len="med"/>
              </a:ln>
            </p:spPr>
          </p:sp>
          <p:sp>
            <p:nvSpPr>
              <p:cNvPr id="121990" name="Line 11"/>
              <p:cNvSpPr/>
              <p:nvPr/>
            </p:nvSpPr>
            <p:spPr>
              <a:xfrm flipH="1">
                <a:off x="3688" y="360"/>
                <a:ext cx="630" cy="0"/>
              </a:xfrm>
              <a:prstGeom prst="line">
                <a:avLst/>
              </a:prstGeom>
              <a:ln w="9525" cap="flat" cmpd="sng">
                <a:solidFill>
                  <a:srgbClr val="000000"/>
                </a:solidFill>
                <a:prstDash val="solid"/>
                <a:headEnd type="triangle" w="med" len="med"/>
                <a:tailEnd type="none" w="med" len="med"/>
              </a:ln>
            </p:spPr>
          </p:sp>
          <p:sp>
            <p:nvSpPr>
              <p:cNvPr id="121991" name="Text Box 12"/>
              <p:cNvSpPr txBox="1"/>
              <p:nvPr/>
            </p:nvSpPr>
            <p:spPr>
              <a:xfrm>
                <a:off x="404" y="0"/>
                <a:ext cx="3494" cy="1080"/>
              </a:xfrm>
              <a:prstGeom prst="rect">
                <a:avLst/>
              </a:prstGeom>
              <a:noFill/>
              <a:ln w="28575" cap="flat" cmpd="sng">
                <a:solidFill>
                  <a:srgbClr val="000000"/>
                </a:solidFill>
                <a:prstDash val="dash"/>
                <a:miter/>
                <a:headEnd type="none" w="med" len="med"/>
                <a:tailEnd type="none" w="med" len="med"/>
              </a:ln>
            </p:spPr>
            <p:txBody>
              <a:bodyPr/>
              <a:p>
                <a:pPr algn="just">
                  <a:buFont typeface="Arial" panose="020B0604020202020204" pitchFamily="34" charset="0"/>
                  <a:buNone/>
                </a:pPr>
                <a:endParaRPr lang="en-US" altLang="zh-CN" sz="2000" dirty="0">
                  <a:solidFill>
                    <a:schemeClr val="bg2"/>
                  </a:solidFill>
                  <a:latin typeface="Times New Roman" panose="02020603050405020304" pitchFamily="18" charset="0"/>
                  <a:ea typeface="微软雅黑" panose="020B0503020204020204" pitchFamily="34" charset="-122"/>
                </a:endParaRPr>
              </a:p>
              <a:p>
                <a:pPr algn="ctr">
                  <a:buFont typeface="Arial" panose="020B0604020202020204" pitchFamily="34" charset="0"/>
                  <a:buNone/>
                </a:pPr>
                <a:endParaRPr lang="en-US" altLang="zh-CN" sz="2000" dirty="0">
                  <a:solidFill>
                    <a:schemeClr val="bg2"/>
                  </a:solidFill>
                  <a:latin typeface="Times New Roman" panose="02020603050405020304" pitchFamily="18" charset="0"/>
                  <a:ea typeface="微软雅黑" panose="020B0503020204020204" pitchFamily="34" charset="-122"/>
                </a:endParaRPr>
              </a:p>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码反变换器</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21992" name="Text Box 13"/>
              <p:cNvSpPr txBox="1"/>
              <p:nvPr/>
            </p:nvSpPr>
            <p:spPr>
              <a:xfrm>
                <a:off x="630" y="105"/>
                <a:ext cx="1214" cy="450"/>
              </a:xfrm>
              <a:prstGeom prst="rect">
                <a:avLst/>
              </a:prstGeom>
              <a:solidFill>
                <a:srgbClr val="00FFFF"/>
              </a:solidFill>
              <a:ln w="9525" cap="flat" cmpd="sng">
                <a:solidFill>
                  <a:srgbClr val="000000"/>
                </a:solidFill>
                <a:prstDash val="solid"/>
                <a:miter/>
                <a:headEnd type="none" w="med" len="med"/>
                <a:tailEnd type="none" w="med" len="med"/>
              </a:ln>
            </p:spPr>
            <p:txBody>
              <a:bodyPr wrap="none" lIns="90170" tIns="46990" rIns="90170" bIns="46990"/>
              <a:p>
                <a:pPr algn="just">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微分整流</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grpSp>
        <p:sp>
          <p:nvSpPr>
            <p:cNvPr id="121984" name="Text Box 14"/>
            <p:cNvSpPr txBox="1"/>
            <p:nvPr/>
          </p:nvSpPr>
          <p:spPr>
            <a:xfrm>
              <a:off x="4020" y="15"/>
              <a:ext cx="315" cy="390"/>
            </a:xfrm>
            <a:prstGeom prst="rect">
              <a:avLst/>
            </a:prstGeom>
            <a:noFill/>
            <a:ln w="9525">
              <a:noFill/>
            </a:ln>
          </p:spPr>
          <p:txBody>
            <a:bodyPr/>
            <a:p>
              <a:pPr algn="just">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f</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sp>
          <p:nvSpPr>
            <p:cNvPr id="121985" name="Text Box 15"/>
            <p:cNvSpPr txBox="1"/>
            <p:nvPr/>
          </p:nvSpPr>
          <p:spPr>
            <a:xfrm>
              <a:off x="2086" y="30"/>
              <a:ext cx="450" cy="390"/>
            </a:xfrm>
            <a:prstGeom prst="rect">
              <a:avLst/>
            </a:prstGeom>
            <a:noFill/>
            <a:ln w="9525">
              <a:noFill/>
            </a:ln>
          </p:spPr>
          <p:txBody>
            <a:bodyPr/>
            <a:p>
              <a:pPr algn="just">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g</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sp>
          <p:nvSpPr>
            <p:cNvPr id="121986" name="Text Box 16"/>
            <p:cNvSpPr txBox="1"/>
            <p:nvPr/>
          </p:nvSpPr>
          <p:spPr>
            <a:xfrm>
              <a:off x="155" y="-47"/>
              <a:ext cx="385" cy="390"/>
            </a:xfrm>
            <a:prstGeom prst="rect">
              <a:avLst/>
            </a:prstGeom>
            <a:noFill/>
            <a:ln w="9525">
              <a:noFill/>
            </a:ln>
          </p:spPr>
          <p:txBody>
            <a:bodyPr/>
            <a:p>
              <a:pPr algn="just">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e</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121859" name="Group 70"/>
          <p:cNvGrpSpPr/>
          <p:nvPr/>
        </p:nvGrpSpPr>
        <p:grpSpPr>
          <a:xfrm>
            <a:off x="215900" y="3472180"/>
            <a:ext cx="4585970" cy="2331720"/>
            <a:chOff x="-48" y="0"/>
            <a:chExt cx="3945" cy="1667"/>
          </a:xfrm>
        </p:grpSpPr>
        <p:sp>
          <p:nvSpPr>
            <p:cNvPr id="121933" name="Text Box 18"/>
            <p:cNvSpPr txBox="1"/>
            <p:nvPr/>
          </p:nvSpPr>
          <p:spPr>
            <a:xfrm>
              <a:off x="21" y="722"/>
              <a:ext cx="369" cy="333"/>
            </a:xfrm>
            <a:prstGeom prst="rect">
              <a:avLst/>
            </a:prstGeom>
            <a:noFill/>
            <a:ln w="9525">
              <a:noFill/>
            </a:ln>
          </p:spPr>
          <p:txBody>
            <a:bodyPr/>
            <a:p>
              <a:pPr algn="just">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g</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nvGrpSpPr>
            <p:cNvPr id="121934" name="Group 19"/>
            <p:cNvGrpSpPr/>
            <p:nvPr/>
          </p:nvGrpSpPr>
          <p:grpSpPr>
            <a:xfrm>
              <a:off x="241" y="693"/>
              <a:ext cx="2743" cy="247"/>
              <a:chOff x="0" y="0"/>
              <a:chExt cx="3914" cy="323"/>
            </a:xfrm>
          </p:grpSpPr>
          <p:sp>
            <p:nvSpPr>
              <p:cNvPr id="121966" name="Line 20"/>
              <p:cNvSpPr/>
              <p:nvPr/>
            </p:nvSpPr>
            <p:spPr>
              <a:xfrm>
                <a:off x="0" y="323"/>
                <a:ext cx="3914" cy="0"/>
              </a:xfrm>
              <a:prstGeom prst="line">
                <a:avLst/>
              </a:prstGeom>
              <a:ln w="9525" cap="flat" cmpd="sng">
                <a:solidFill>
                  <a:srgbClr val="000000"/>
                </a:solidFill>
                <a:prstDash val="solid"/>
                <a:headEnd type="none" w="med" len="med"/>
                <a:tailEnd type="none" w="med" len="med"/>
              </a:ln>
            </p:spPr>
          </p:sp>
          <p:grpSp>
            <p:nvGrpSpPr>
              <p:cNvPr id="121967" name="Group 21"/>
              <p:cNvGrpSpPr/>
              <p:nvPr/>
            </p:nvGrpSpPr>
            <p:grpSpPr>
              <a:xfrm>
                <a:off x="676" y="0"/>
                <a:ext cx="780" cy="316"/>
                <a:chOff x="0" y="0"/>
                <a:chExt cx="780" cy="316"/>
              </a:xfrm>
            </p:grpSpPr>
            <p:sp>
              <p:nvSpPr>
                <p:cNvPr id="121977" name="Line 22"/>
                <p:cNvSpPr/>
                <p:nvPr/>
              </p:nvSpPr>
              <p:spPr>
                <a:xfrm flipV="1">
                  <a:off x="0" y="1"/>
                  <a:ext cx="0" cy="315"/>
                </a:xfrm>
                <a:prstGeom prst="line">
                  <a:avLst/>
                </a:prstGeom>
                <a:ln w="9525" cap="flat" cmpd="sng">
                  <a:solidFill>
                    <a:srgbClr val="000000"/>
                  </a:solidFill>
                  <a:prstDash val="solid"/>
                  <a:headEnd type="none" w="med" len="med"/>
                  <a:tailEnd type="none" w="med" len="med"/>
                </a:ln>
              </p:spPr>
            </p:sp>
            <p:sp>
              <p:nvSpPr>
                <p:cNvPr id="121978" name="Line 23"/>
                <p:cNvSpPr/>
                <p:nvPr/>
              </p:nvSpPr>
              <p:spPr>
                <a:xfrm>
                  <a:off x="0" y="16"/>
                  <a:ext cx="76" cy="300"/>
                </a:xfrm>
                <a:prstGeom prst="line">
                  <a:avLst/>
                </a:prstGeom>
                <a:ln w="9525" cap="flat" cmpd="sng">
                  <a:solidFill>
                    <a:srgbClr val="000000"/>
                  </a:solidFill>
                  <a:prstDash val="solid"/>
                  <a:headEnd type="none" w="med" len="med"/>
                  <a:tailEnd type="none" w="med" len="med"/>
                </a:ln>
              </p:spPr>
            </p:sp>
            <p:sp>
              <p:nvSpPr>
                <p:cNvPr id="121979" name="Line 24"/>
                <p:cNvSpPr/>
                <p:nvPr/>
              </p:nvSpPr>
              <p:spPr>
                <a:xfrm flipV="1">
                  <a:off x="344" y="0"/>
                  <a:ext cx="0" cy="315"/>
                </a:xfrm>
                <a:prstGeom prst="line">
                  <a:avLst/>
                </a:prstGeom>
                <a:ln w="9525" cap="flat" cmpd="sng">
                  <a:solidFill>
                    <a:srgbClr val="000000"/>
                  </a:solidFill>
                  <a:prstDash val="solid"/>
                  <a:headEnd type="none" w="med" len="med"/>
                  <a:tailEnd type="none" w="med" len="med"/>
                </a:ln>
              </p:spPr>
            </p:sp>
            <p:sp>
              <p:nvSpPr>
                <p:cNvPr id="121980" name="Line 25"/>
                <p:cNvSpPr/>
                <p:nvPr/>
              </p:nvSpPr>
              <p:spPr>
                <a:xfrm>
                  <a:off x="344" y="15"/>
                  <a:ext cx="76" cy="300"/>
                </a:xfrm>
                <a:prstGeom prst="line">
                  <a:avLst/>
                </a:prstGeom>
                <a:ln w="9525" cap="flat" cmpd="sng">
                  <a:solidFill>
                    <a:srgbClr val="000000"/>
                  </a:solidFill>
                  <a:prstDash val="solid"/>
                  <a:headEnd type="none" w="med" len="med"/>
                  <a:tailEnd type="none" w="med" len="med"/>
                </a:ln>
              </p:spPr>
            </p:sp>
            <p:sp>
              <p:nvSpPr>
                <p:cNvPr id="121981" name="Line 26"/>
                <p:cNvSpPr/>
                <p:nvPr/>
              </p:nvSpPr>
              <p:spPr>
                <a:xfrm flipV="1">
                  <a:off x="704" y="1"/>
                  <a:ext cx="0" cy="315"/>
                </a:xfrm>
                <a:prstGeom prst="line">
                  <a:avLst/>
                </a:prstGeom>
                <a:ln w="9525" cap="flat" cmpd="sng">
                  <a:solidFill>
                    <a:srgbClr val="000000"/>
                  </a:solidFill>
                  <a:prstDash val="solid"/>
                  <a:headEnd type="none" w="med" len="med"/>
                  <a:tailEnd type="none" w="med" len="med"/>
                </a:ln>
              </p:spPr>
            </p:sp>
            <p:sp>
              <p:nvSpPr>
                <p:cNvPr id="121982" name="Line 27"/>
                <p:cNvSpPr/>
                <p:nvPr/>
              </p:nvSpPr>
              <p:spPr>
                <a:xfrm>
                  <a:off x="704" y="16"/>
                  <a:ext cx="76" cy="300"/>
                </a:xfrm>
                <a:prstGeom prst="line">
                  <a:avLst/>
                </a:prstGeom>
                <a:ln w="9525" cap="flat" cmpd="sng">
                  <a:solidFill>
                    <a:srgbClr val="000000"/>
                  </a:solidFill>
                  <a:prstDash val="solid"/>
                  <a:headEnd type="none" w="med" len="med"/>
                  <a:tailEnd type="none" w="med" len="med"/>
                </a:ln>
              </p:spPr>
            </p:sp>
          </p:grpSp>
          <p:grpSp>
            <p:nvGrpSpPr>
              <p:cNvPr id="121968" name="Group 28"/>
              <p:cNvGrpSpPr/>
              <p:nvPr/>
            </p:nvGrpSpPr>
            <p:grpSpPr>
              <a:xfrm>
                <a:off x="2806" y="1"/>
                <a:ext cx="76" cy="315"/>
                <a:chOff x="0" y="0"/>
                <a:chExt cx="76" cy="315"/>
              </a:xfrm>
            </p:grpSpPr>
            <p:sp>
              <p:nvSpPr>
                <p:cNvPr id="121975" name="Line 29"/>
                <p:cNvSpPr/>
                <p:nvPr/>
              </p:nvSpPr>
              <p:spPr>
                <a:xfrm flipV="1">
                  <a:off x="0" y="0"/>
                  <a:ext cx="0" cy="315"/>
                </a:xfrm>
                <a:prstGeom prst="line">
                  <a:avLst/>
                </a:prstGeom>
                <a:ln w="9525" cap="flat" cmpd="sng">
                  <a:solidFill>
                    <a:srgbClr val="000000"/>
                  </a:solidFill>
                  <a:prstDash val="solid"/>
                  <a:headEnd type="none" w="med" len="med"/>
                  <a:tailEnd type="none" w="med" len="med"/>
                </a:ln>
              </p:spPr>
            </p:sp>
            <p:sp>
              <p:nvSpPr>
                <p:cNvPr id="121976" name="Line 30"/>
                <p:cNvSpPr/>
                <p:nvPr/>
              </p:nvSpPr>
              <p:spPr>
                <a:xfrm>
                  <a:off x="0" y="15"/>
                  <a:ext cx="76" cy="300"/>
                </a:xfrm>
                <a:prstGeom prst="line">
                  <a:avLst/>
                </a:prstGeom>
                <a:ln w="9525" cap="flat" cmpd="sng">
                  <a:solidFill>
                    <a:srgbClr val="000000"/>
                  </a:solidFill>
                  <a:prstDash val="solid"/>
                  <a:headEnd type="none" w="med" len="med"/>
                  <a:tailEnd type="none" w="med" len="med"/>
                </a:ln>
              </p:spPr>
            </p:sp>
          </p:grpSp>
          <p:grpSp>
            <p:nvGrpSpPr>
              <p:cNvPr id="121969" name="Group 31"/>
              <p:cNvGrpSpPr/>
              <p:nvPr/>
            </p:nvGrpSpPr>
            <p:grpSpPr>
              <a:xfrm>
                <a:off x="3526" y="1"/>
                <a:ext cx="76" cy="315"/>
                <a:chOff x="0" y="0"/>
                <a:chExt cx="76" cy="315"/>
              </a:xfrm>
            </p:grpSpPr>
            <p:sp>
              <p:nvSpPr>
                <p:cNvPr id="121973" name="Line 32"/>
                <p:cNvSpPr/>
                <p:nvPr/>
              </p:nvSpPr>
              <p:spPr>
                <a:xfrm flipV="1">
                  <a:off x="0" y="0"/>
                  <a:ext cx="0" cy="315"/>
                </a:xfrm>
                <a:prstGeom prst="line">
                  <a:avLst/>
                </a:prstGeom>
                <a:ln w="9525" cap="flat" cmpd="sng">
                  <a:solidFill>
                    <a:srgbClr val="000000"/>
                  </a:solidFill>
                  <a:prstDash val="solid"/>
                  <a:headEnd type="none" w="med" len="med"/>
                  <a:tailEnd type="none" w="med" len="med"/>
                </a:ln>
              </p:spPr>
            </p:sp>
            <p:sp>
              <p:nvSpPr>
                <p:cNvPr id="121974" name="Line 33"/>
                <p:cNvSpPr/>
                <p:nvPr/>
              </p:nvSpPr>
              <p:spPr>
                <a:xfrm>
                  <a:off x="0" y="15"/>
                  <a:ext cx="76" cy="300"/>
                </a:xfrm>
                <a:prstGeom prst="line">
                  <a:avLst/>
                </a:prstGeom>
                <a:ln w="9525" cap="flat" cmpd="sng">
                  <a:solidFill>
                    <a:srgbClr val="000000"/>
                  </a:solidFill>
                  <a:prstDash val="solid"/>
                  <a:headEnd type="none" w="med" len="med"/>
                  <a:tailEnd type="none" w="med" len="med"/>
                </a:ln>
              </p:spPr>
            </p:sp>
          </p:grpSp>
          <p:grpSp>
            <p:nvGrpSpPr>
              <p:cNvPr id="121970" name="Group 34"/>
              <p:cNvGrpSpPr/>
              <p:nvPr/>
            </p:nvGrpSpPr>
            <p:grpSpPr>
              <a:xfrm>
                <a:off x="2462" y="1"/>
                <a:ext cx="76" cy="315"/>
                <a:chOff x="0" y="0"/>
                <a:chExt cx="76" cy="315"/>
              </a:xfrm>
            </p:grpSpPr>
            <p:sp>
              <p:nvSpPr>
                <p:cNvPr id="121971" name="Line 35"/>
                <p:cNvSpPr/>
                <p:nvPr/>
              </p:nvSpPr>
              <p:spPr>
                <a:xfrm flipV="1">
                  <a:off x="0" y="0"/>
                  <a:ext cx="0" cy="315"/>
                </a:xfrm>
                <a:prstGeom prst="line">
                  <a:avLst/>
                </a:prstGeom>
                <a:ln w="9525" cap="flat" cmpd="sng">
                  <a:solidFill>
                    <a:srgbClr val="000000"/>
                  </a:solidFill>
                  <a:prstDash val="solid"/>
                  <a:headEnd type="none" w="med" len="med"/>
                  <a:tailEnd type="none" w="med" len="med"/>
                </a:ln>
              </p:spPr>
            </p:sp>
            <p:sp>
              <p:nvSpPr>
                <p:cNvPr id="121972" name="Line 36"/>
                <p:cNvSpPr/>
                <p:nvPr/>
              </p:nvSpPr>
              <p:spPr>
                <a:xfrm>
                  <a:off x="0" y="15"/>
                  <a:ext cx="76" cy="300"/>
                </a:xfrm>
                <a:prstGeom prst="line">
                  <a:avLst/>
                </a:prstGeom>
                <a:ln w="9525" cap="flat" cmpd="sng">
                  <a:solidFill>
                    <a:srgbClr val="000000"/>
                  </a:solidFill>
                  <a:prstDash val="solid"/>
                  <a:headEnd type="none" w="med" len="med"/>
                  <a:tailEnd type="none" w="med" len="med"/>
                </a:ln>
              </p:spPr>
            </p:sp>
          </p:grpSp>
        </p:grpSp>
        <p:sp>
          <p:nvSpPr>
            <p:cNvPr id="121935" name="Text Box 37"/>
            <p:cNvSpPr txBox="1"/>
            <p:nvPr/>
          </p:nvSpPr>
          <p:spPr>
            <a:xfrm>
              <a:off x="-48" y="1407"/>
              <a:ext cx="3836" cy="260"/>
            </a:xfrm>
            <a:prstGeom prst="rect">
              <a:avLst/>
            </a:prstGeom>
            <a:noFill/>
            <a:ln w="9525">
              <a:noFill/>
            </a:ln>
          </p:spPr>
          <p:txBody>
            <a:bodyPr/>
            <a:p>
              <a:pPr>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F         1  1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1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0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0  1 1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0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1(</a:t>
              </a:r>
              <a:r>
                <a:rPr lang="zh-CN" altLang="en-US" sz="2000" b="1" dirty="0">
                  <a:solidFill>
                    <a:srgbClr val="0000FF"/>
                  </a:solidFill>
                  <a:latin typeface="微软雅黑" panose="020B0503020204020204" pitchFamily="34" charset="-122"/>
                  <a:ea typeface="微软雅黑" panose="020B0503020204020204" pitchFamily="34" charset="-122"/>
                </a:rPr>
                <a:t>绝对码</a:t>
              </a:r>
              <a:r>
                <a:rPr lang="en-US" altLang="zh-CN"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grpSp>
          <p:nvGrpSpPr>
            <p:cNvPr id="121936" name="Group 38"/>
            <p:cNvGrpSpPr/>
            <p:nvPr/>
          </p:nvGrpSpPr>
          <p:grpSpPr>
            <a:xfrm>
              <a:off x="241" y="1078"/>
              <a:ext cx="2663" cy="264"/>
              <a:chOff x="0" y="0"/>
              <a:chExt cx="3800" cy="345"/>
            </a:xfrm>
          </p:grpSpPr>
          <p:sp>
            <p:nvSpPr>
              <p:cNvPr id="121952" name="Line 39"/>
              <p:cNvSpPr/>
              <p:nvPr/>
            </p:nvSpPr>
            <p:spPr>
              <a:xfrm flipV="1">
                <a:off x="2432" y="15"/>
                <a:ext cx="704" cy="0"/>
              </a:xfrm>
              <a:prstGeom prst="line">
                <a:avLst/>
              </a:prstGeom>
              <a:ln w="9525" cap="flat" cmpd="sng">
                <a:solidFill>
                  <a:srgbClr val="000000"/>
                </a:solidFill>
                <a:prstDash val="solid"/>
                <a:headEnd type="none" w="med" len="med"/>
                <a:tailEnd type="none" w="med" len="med"/>
              </a:ln>
            </p:spPr>
          </p:sp>
          <p:grpSp>
            <p:nvGrpSpPr>
              <p:cNvPr id="121953" name="Group 40"/>
              <p:cNvGrpSpPr/>
              <p:nvPr/>
            </p:nvGrpSpPr>
            <p:grpSpPr>
              <a:xfrm>
                <a:off x="0" y="0"/>
                <a:ext cx="2432" cy="330"/>
                <a:chOff x="0" y="0"/>
                <a:chExt cx="2432" cy="330"/>
              </a:xfrm>
            </p:grpSpPr>
            <p:sp>
              <p:nvSpPr>
                <p:cNvPr id="121958" name="Line 41"/>
                <p:cNvSpPr/>
                <p:nvPr/>
              </p:nvSpPr>
              <p:spPr>
                <a:xfrm>
                  <a:off x="0" y="315"/>
                  <a:ext cx="660" cy="0"/>
                </a:xfrm>
                <a:prstGeom prst="line">
                  <a:avLst/>
                </a:prstGeom>
                <a:ln w="9525" cap="flat" cmpd="sng">
                  <a:solidFill>
                    <a:srgbClr val="000000"/>
                  </a:solidFill>
                  <a:prstDash val="solid"/>
                  <a:headEnd type="none" w="med" len="med"/>
                  <a:tailEnd type="none" w="med" len="med"/>
                </a:ln>
              </p:spPr>
            </p:sp>
            <p:sp>
              <p:nvSpPr>
                <p:cNvPr id="121959" name="Line 42"/>
                <p:cNvSpPr/>
                <p:nvPr/>
              </p:nvSpPr>
              <p:spPr>
                <a:xfrm>
                  <a:off x="1008" y="0"/>
                  <a:ext cx="0" cy="330"/>
                </a:xfrm>
                <a:prstGeom prst="line">
                  <a:avLst/>
                </a:prstGeom>
                <a:ln w="9525" cap="flat" cmpd="sng">
                  <a:solidFill>
                    <a:srgbClr val="000000"/>
                  </a:solidFill>
                  <a:prstDash val="dash"/>
                  <a:headEnd type="none" w="med" len="med"/>
                  <a:tailEnd type="none" w="med" len="med"/>
                </a:ln>
              </p:spPr>
            </p:sp>
            <p:sp>
              <p:nvSpPr>
                <p:cNvPr id="121960" name="Line 43"/>
                <p:cNvSpPr/>
                <p:nvPr/>
              </p:nvSpPr>
              <p:spPr>
                <a:xfrm>
                  <a:off x="1368" y="0"/>
                  <a:ext cx="0" cy="330"/>
                </a:xfrm>
                <a:prstGeom prst="line">
                  <a:avLst/>
                </a:prstGeom>
                <a:ln w="9525" cap="flat" cmpd="sng">
                  <a:solidFill>
                    <a:srgbClr val="000000"/>
                  </a:solidFill>
                  <a:prstDash val="dash"/>
                  <a:headEnd type="none" w="med" len="med"/>
                  <a:tailEnd type="none" w="med" len="med"/>
                </a:ln>
              </p:spPr>
            </p:sp>
            <p:sp>
              <p:nvSpPr>
                <p:cNvPr id="121961" name="Line 44"/>
                <p:cNvSpPr/>
                <p:nvPr/>
              </p:nvSpPr>
              <p:spPr>
                <a:xfrm>
                  <a:off x="662" y="0"/>
                  <a:ext cx="0" cy="330"/>
                </a:xfrm>
                <a:prstGeom prst="line">
                  <a:avLst/>
                </a:prstGeom>
                <a:ln w="9525" cap="flat" cmpd="sng">
                  <a:solidFill>
                    <a:srgbClr val="000000"/>
                  </a:solidFill>
                  <a:prstDash val="solid"/>
                  <a:headEnd type="none" w="med" len="med"/>
                  <a:tailEnd type="none" w="med" len="med"/>
                </a:ln>
              </p:spPr>
            </p:sp>
            <p:sp>
              <p:nvSpPr>
                <p:cNvPr id="121962" name="Line 45"/>
                <p:cNvSpPr/>
                <p:nvPr/>
              </p:nvSpPr>
              <p:spPr>
                <a:xfrm>
                  <a:off x="1712" y="0"/>
                  <a:ext cx="0" cy="330"/>
                </a:xfrm>
                <a:prstGeom prst="line">
                  <a:avLst/>
                </a:prstGeom>
                <a:ln w="9525" cap="flat" cmpd="sng">
                  <a:solidFill>
                    <a:srgbClr val="000000"/>
                  </a:solidFill>
                  <a:prstDash val="solid"/>
                  <a:headEnd type="none" w="med" len="med"/>
                  <a:tailEnd type="none" w="med" len="med"/>
                </a:ln>
              </p:spPr>
            </p:sp>
            <p:sp>
              <p:nvSpPr>
                <p:cNvPr id="121963" name="Line 46"/>
                <p:cNvSpPr/>
                <p:nvPr/>
              </p:nvSpPr>
              <p:spPr>
                <a:xfrm>
                  <a:off x="2432" y="0"/>
                  <a:ext cx="0" cy="330"/>
                </a:xfrm>
                <a:prstGeom prst="line">
                  <a:avLst/>
                </a:prstGeom>
                <a:ln w="9525" cap="flat" cmpd="sng">
                  <a:solidFill>
                    <a:srgbClr val="000000"/>
                  </a:solidFill>
                  <a:prstDash val="solid"/>
                  <a:headEnd type="none" w="med" len="med"/>
                  <a:tailEnd type="none" w="med" len="med"/>
                </a:ln>
              </p:spPr>
            </p:sp>
            <p:sp>
              <p:nvSpPr>
                <p:cNvPr id="121964" name="Line 47"/>
                <p:cNvSpPr/>
                <p:nvPr/>
              </p:nvSpPr>
              <p:spPr>
                <a:xfrm>
                  <a:off x="662" y="0"/>
                  <a:ext cx="1064" cy="0"/>
                </a:xfrm>
                <a:prstGeom prst="line">
                  <a:avLst/>
                </a:prstGeom>
                <a:ln w="9525" cap="flat" cmpd="sng">
                  <a:solidFill>
                    <a:srgbClr val="000000"/>
                  </a:solidFill>
                  <a:prstDash val="solid"/>
                  <a:headEnd type="none" w="med" len="med"/>
                  <a:tailEnd type="none" w="med" len="med"/>
                </a:ln>
              </p:spPr>
            </p:sp>
            <p:sp>
              <p:nvSpPr>
                <p:cNvPr id="121965" name="Line 48"/>
                <p:cNvSpPr/>
                <p:nvPr/>
              </p:nvSpPr>
              <p:spPr>
                <a:xfrm>
                  <a:off x="1712" y="300"/>
                  <a:ext cx="720" cy="0"/>
                </a:xfrm>
                <a:prstGeom prst="line">
                  <a:avLst/>
                </a:prstGeom>
                <a:ln w="9525" cap="flat" cmpd="sng">
                  <a:solidFill>
                    <a:srgbClr val="000000"/>
                  </a:solidFill>
                  <a:prstDash val="solid"/>
                  <a:headEnd type="none" w="med" len="med"/>
                  <a:tailEnd type="none" w="med" len="med"/>
                </a:ln>
              </p:spPr>
            </p:sp>
          </p:grpSp>
          <p:sp>
            <p:nvSpPr>
              <p:cNvPr id="121954" name="Line 49"/>
              <p:cNvSpPr/>
              <p:nvPr/>
            </p:nvSpPr>
            <p:spPr>
              <a:xfrm>
                <a:off x="3124" y="15"/>
                <a:ext cx="0" cy="330"/>
              </a:xfrm>
              <a:prstGeom prst="line">
                <a:avLst/>
              </a:prstGeom>
              <a:ln w="9525" cap="flat" cmpd="sng">
                <a:solidFill>
                  <a:srgbClr val="000000"/>
                </a:solidFill>
                <a:prstDash val="solid"/>
                <a:headEnd type="none" w="med" len="med"/>
                <a:tailEnd type="none" w="med" len="med"/>
              </a:ln>
            </p:spPr>
          </p:sp>
          <p:sp>
            <p:nvSpPr>
              <p:cNvPr id="121955" name="Line 50"/>
              <p:cNvSpPr/>
              <p:nvPr/>
            </p:nvSpPr>
            <p:spPr>
              <a:xfrm>
                <a:off x="3528" y="15"/>
                <a:ext cx="0" cy="330"/>
              </a:xfrm>
              <a:prstGeom prst="line">
                <a:avLst/>
              </a:prstGeom>
              <a:ln w="9525" cap="flat" cmpd="sng">
                <a:solidFill>
                  <a:srgbClr val="000000"/>
                </a:solidFill>
                <a:prstDash val="solid"/>
                <a:headEnd type="none" w="med" len="med"/>
                <a:tailEnd type="none" w="med" len="med"/>
              </a:ln>
            </p:spPr>
          </p:sp>
          <p:sp>
            <p:nvSpPr>
              <p:cNvPr id="121956" name="Line 51"/>
              <p:cNvSpPr/>
              <p:nvPr/>
            </p:nvSpPr>
            <p:spPr>
              <a:xfrm>
                <a:off x="3124" y="336"/>
                <a:ext cx="406" cy="0"/>
              </a:xfrm>
              <a:prstGeom prst="line">
                <a:avLst/>
              </a:prstGeom>
              <a:ln w="9525" cap="flat" cmpd="sng">
                <a:solidFill>
                  <a:srgbClr val="000000"/>
                </a:solidFill>
                <a:prstDash val="solid"/>
                <a:headEnd type="none" w="med" len="med"/>
                <a:tailEnd type="none" w="med" len="med"/>
              </a:ln>
            </p:spPr>
          </p:sp>
          <p:sp>
            <p:nvSpPr>
              <p:cNvPr id="121957" name="Line 52"/>
              <p:cNvSpPr/>
              <p:nvPr/>
            </p:nvSpPr>
            <p:spPr>
              <a:xfrm>
                <a:off x="3530" y="21"/>
                <a:ext cx="270" cy="0"/>
              </a:xfrm>
              <a:prstGeom prst="line">
                <a:avLst/>
              </a:prstGeom>
              <a:ln w="9525" cap="flat" cmpd="sng">
                <a:solidFill>
                  <a:srgbClr val="000000"/>
                </a:solidFill>
                <a:prstDash val="solid"/>
                <a:headEnd type="none" w="med" len="med"/>
                <a:tailEnd type="none" w="med" len="med"/>
              </a:ln>
            </p:spPr>
          </p:sp>
        </p:grpSp>
        <p:sp>
          <p:nvSpPr>
            <p:cNvPr id="121937" name="Text Box 53"/>
            <p:cNvSpPr txBox="1"/>
            <p:nvPr/>
          </p:nvSpPr>
          <p:spPr>
            <a:xfrm>
              <a:off x="-18" y="0"/>
              <a:ext cx="3915" cy="344"/>
            </a:xfrm>
            <a:prstGeom prst="rect">
              <a:avLst/>
            </a:prstGeom>
            <a:noFill/>
            <a:ln w="9525">
              <a:noFill/>
            </a:ln>
          </p:spPr>
          <p:txBody>
            <a:bodyPr/>
            <a:p>
              <a:pPr>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e  (0)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1  0  1  1</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  1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0  1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1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0(</a:t>
              </a:r>
              <a:r>
                <a:rPr lang="zh-CN" altLang="en-US" sz="2000" b="1" dirty="0">
                  <a:solidFill>
                    <a:srgbClr val="0000FF"/>
                  </a:solidFill>
                  <a:latin typeface="微软雅黑" panose="020B0503020204020204" pitchFamily="34" charset="-122"/>
                  <a:ea typeface="微软雅黑" panose="020B0503020204020204" pitchFamily="34" charset="-122"/>
                </a:rPr>
                <a:t>相对码</a:t>
              </a:r>
              <a:r>
                <a:rPr lang="en-US" altLang="zh-CN"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grpSp>
          <p:nvGrpSpPr>
            <p:cNvPr id="121938" name="Group 54"/>
            <p:cNvGrpSpPr/>
            <p:nvPr/>
          </p:nvGrpSpPr>
          <p:grpSpPr>
            <a:xfrm>
              <a:off x="231" y="287"/>
              <a:ext cx="2732" cy="263"/>
              <a:chOff x="0" y="0"/>
              <a:chExt cx="3898" cy="345"/>
            </a:xfrm>
          </p:grpSpPr>
          <p:sp>
            <p:nvSpPr>
              <p:cNvPr id="121939" name="Line 55"/>
              <p:cNvSpPr/>
              <p:nvPr/>
            </p:nvSpPr>
            <p:spPr>
              <a:xfrm flipV="1">
                <a:off x="0" y="345"/>
                <a:ext cx="676" cy="0"/>
              </a:xfrm>
              <a:prstGeom prst="line">
                <a:avLst/>
              </a:prstGeom>
              <a:ln w="9525" cap="flat" cmpd="sng">
                <a:solidFill>
                  <a:srgbClr val="000000"/>
                </a:solidFill>
                <a:prstDash val="solid"/>
                <a:headEnd type="none" w="med" len="med"/>
                <a:tailEnd type="none" w="med" len="med"/>
              </a:ln>
            </p:spPr>
          </p:sp>
          <p:sp>
            <p:nvSpPr>
              <p:cNvPr id="121940" name="Line 56"/>
              <p:cNvSpPr/>
              <p:nvPr/>
            </p:nvSpPr>
            <p:spPr>
              <a:xfrm>
                <a:off x="690" y="15"/>
                <a:ext cx="330" cy="0"/>
              </a:xfrm>
              <a:prstGeom prst="line">
                <a:avLst/>
              </a:prstGeom>
              <a:ln w="9525" cap="flat" cmpd="sng">
                <a:solidFill>
                  <a:srgbClr val="000000"/>
                </a:solidFill>
                <a:prstDash val="solid"/>
                <a:headEnd type="none" w="med" len="med"/>
                <a:tailEnd type="none" w="med" len="med"/>
              </a:ln>
            </p:spPr>
          </p:sp>
          <p:sp>
            <p:nvSpPr>
              <p:cNvPr id="121941" name="Line 57"/>
              <p:cNvSpPr/>
              <p:nvPr/>
            </p:nvSpPr>
            <p:spPr>
              <a:xfrm>
                <a:off x="1020" y="345"/>
                <a:ext cx="360" cy="0"/>
              </a:xfrm>
              <a:prstGeom prst="line">
                <a:avLst/>
              </a:prstGeom>
              <a:ln w="9525" cap="flat" cmpd="sng">
                <a:solidFill>
                  <a:srgbClr val="000000"/>
                </a:solidFill>
                <a:prstDash val="solid"/>
                <a:headEnd type="none" w="med" len="med"/>
                <a:tailEnd type="none" w="med" len="med"/>
              </a:ln>
            </p:spPr>
          </p:sp>
          <p:sp>
            <p:nvSpPr>
              <p:cNvPr id="121942" name="Line 58"/>
              <p:cNvSpPr/>
              <p:nvPr/>
            </p:nvSpPr>
            <p:spPr>
              <a:xfrm>
                <a:off x="2474" y="345"/>
                <a:ext cx="360" cy="0"/>
              </a:xfrm>
              <a:prstGeom prst="line">
                <a:avLst/>
              </a:prstGeom>
              <a:ln w="9525" cap="flat" cmpd="sng">
                <a:solidFill>
                  <a:srgbClr val="000000"/>
                </a:solidFill>
                <a:prstDash val="solid"/>
                <a:headEnd type="none" w="med" len="med"/>
                <a:tailEnd type="none" w="med" len="med"/>
              </a:ln>
            </p:spPr>
          </p:sp>
          <p:sp>
            <p:nvSpPr>
              <p:cNvPr id="121943" name="Line 59"/>
              <p:cNvSpPr/>
              <p:nvPr/>
            </p:nvSpPr>
            <p:spPr>
              <a:xfrm>
                <a:off x="1380" y="30"/>
                <a:ext cx="1080" cy="0"/>
              </a:xfrm>
              <a:prstGeom prst="line">
                <a:avLst/>
              </a:prstGeom>
              <a:ln w="9525" cap="flat" cmpd="sng">
                <a:solidFill>
                  <a:srgbClr val="000000"/>
                </a:solidFill>
                <a:prstDash val="solid"/>
                <a:headEnd type="none" w="med" len="med"/>
                <a:tailEnd type="none" w="med" len="med"/>
              </a:ln>
            </p:spPr>
          </p:sp>
          <p:sp>
            <p:nvSpPr>
              <p:cNvPr id="121944" name="Line 60"/>
              <p:cNvSpPr/>
              <p:nvPr/>
            </p:nvSpPr>
            <p:spPr>
              <a:xfrm flipV="1">
                <a:off x="1004" y="15"/>
                <a:ext cx="0" cy="315"/>
              </a:xfrm>
              <a:prstGeom prst="line">
                <a:avLst/>
              </a:prstGeom>
              <a:ln w="9525" cap="flat" cmpd="sng">
                <a:solidFill>
                  <a:srgbClr val="000000"/>
                </a:solidFill>
                <a:prstDash val="solid"/>
                <a:headEnd type="none" w="med" len="med"/>
                <a:tailEnd type="none" w="med" len="med"/>
              </a:ln>
            </p:spPr>
          </p:sp>
          <p:sp>
            <p:nvSpPr>
              <p:cNvPr id="121945" name="Line 61"/>
              <p:cNvSpPr/>
              <p:nvPr/>
            </p:nvSpPr>
            <p:spPr>
              <a:xfrm flipV="1">
                <a:off x="674" y="15"/>
                <a:ext cx="0" cy="315"/>
              </a:xfrm>
              <a:prstGeom prst="line">
                <a:avLst/>
              </a:prstGeom>
              <a:ln w="9525" cap="flat" cmpd="sng">
                <a:solidFill>
                  <a:srgbClr val="000000"/>
                </a:solidFill>
                <a:prstDash val="solid"/>
                <a:headEnd type="none" w="med" len="med"/>
                <a:tailEnd type="none" w="med" len="med"/>
              </a:ln>
            </p:spPr>
          </p:sp>
          <p:sp>
            <p:nvSpPr>
              <p:cNvPr id="121946" name="Line 62"/>
              <p:cNvSpPr/>
              <p:nvPr/>
            </p:nvSpPr>
            <p:spPr>
              <a:xfrm flipV="1">
                <a:off x="1380" y="15"/>
                <a:ext cx="0" cy="315"/>
              </a:xfrm>
              <a:prstGeom prst="line">
                <a:avLst/>
              </a:prstGeom>
              <a:ln w="9525" cap="flat" cmpd="sng">
                <a:solidFill>
                  <a:srgbClr val="000000"/>
                </a:solidFill>
                <a:prstDash val="solid"/>
                <a:headEnd type="none" w="med" len="med"/>
                <a:tailEnd type="none" w="med" len="med"/>
              </a:ln>
            </p:spPr>
          </p:sp>
          <p:sp>
            <p:nvSpPr>
              <p:cNvPr id="121947" name="Line 63"/>
              <p:cNvSpPr/>
              <p:nvPr/>
            </p:nvSpPr>
            <p:spPr>
              <a:xfrm flipV="1">
                <a:off x="2462" y="30"/>
                <a:ext cx="0" cy="315"/>
              </a:xfrm>
              <a:prstGeom prst="line">
                <a:avLst/>
              </a:prstGeom>
              <a:ln w="9525" cap="flat" cmpd="sng">
                <a:solidFill>
                  <a:srgbClr val="000000"/>
                </a:solidFill>
                <a:prstDash val="solid"/>
                <a:headEnd type="none" w="med" len="med"/>
                <a:tailEnd type="none" w="med" len="med"/>
              </a:ln>
            </p:spPr>
          </p:sp>
          <p:sp>
            <p:nvSpPr>
              <p:cNvPr id="121948" name="Line 64"/>
              <p:cNvSpPr/>
              <p:nvPr/>
            </p:nvSpPr>
            <p:spPr>
              <a:xfrm flipV="1">
                <a:off x="2822" y="15"/>
                <a:ext cx="0" cy="315"/>
              </a:xfrm>
              <a:prstGeom prst="line">
                <a:avLst/>
              </a:prstGeom>
              <a:ln w="9525" cap="flat" cmpd="sng">
                <a:solidFill>
                  <a:srgbClr val="000000"/>
                </a:solidFill>
                <a:prstDash val="solid"/>
                <a:headEnd type="none" w="med" len="med"/>
                <a:tailEnd type="none" w="med" len="med"/>
              </a:ln>
            </p:spPr>
          </p:sp>
          <p:sp>
            <p:nvSpPr>
              <p:cNvPr id="121949" name="Line 65"/>
              <p:cNvSpPr/>
              <p:nvPr/>
            </p:nvSpPr>
            <p:spPr>
              <a:xfrm flipV="1">
                <a:off x="3528" y="0"/>
                <a:ext cx="0" cy="315"/>
              </a:xfrm>
              <a:prstGeom prst="line">
                <a:avLst/>
              </a:prstGeom>
              <a:ln w="9525" cap="flat" cmpd="sng">
                <a:solidFill>
                  <a:srgbClr val="000000"/>
                </a:solidFill>
                <a:prstDash val="solid"/>
                <a:headEnd type="none" w="med" len="med"/>
                <a:tailEnd type="none" w="med" len="med"/>
              </a:ln>
            </p:spPr>
          </p:sp>
          <p:sp>
            <p:nvSpPr>
              <p:cNvPr id="121950" name="Line 66"/>
              <p:cNvSpPr/>
              <p:nvPr/>
            </p:nvSpPr>
            <p:spPr>
              <a:xfrm>
                <a:off x="3538" y="330"/>
                <a:ext cx="360" cy="0"/>
              </a:xfrm>
              <a:prstGeom prst="line">
                <a:avLst/>
              </a:prstGeom>
              <a:ln w="9525" cap="flat" cmpd="sng">
                <a:solidFill>
                  <a:srgbClr val="000000"/>
                </a:solidFill>
                <a:prstDash val="solid"/>
                <a:headEnd type="none" w="med" len="med"/>
                <a:tailEnd type="none" w="med" len="med"/>
              </a:ln>
            </p:spPr>
          </p:sp>
          <p:sp>
            <p:nvSpPr>
              <p:cNvPr id="121951" name="Line 67"/>
              <p:cNvSpPr/>
              <p:nvPr/>
            </p:nvSpPr>
            <p:spPr>
              <a:xfrm>
                <a:off x="2824" y="36"/>
                <a:ext cx="706" cy="0"/>
              </a:xfrm>
              <a:prstGeom prst="line">
                <a:avLst/>
              </a:prstGeom>
              <a:ln w="9525" cap="flat" cmpd="sng">
                <a:solidFill>
                  <a:srgbClr val="000000"/>
                </a:solidFill>
                <a:prstDash val="solid"/>
                <a:headEnd type="none" w="med" len="med"/>
                <a:tailEnd type="none" w="med" len="med"/>
              </a:ln>
            </p:spPr>
          </p:sp>
        </p:grpSp>
      </p:grpSp>
      <p:sp>
        <p:nvSpPr>
          <p:cNvPr id="121860" name="Rectangle 68"/>
          <p:cNvSpPr/>
          <p:nvPr/>
        </p:nvSpPr>
        <p:spPr>
          <a:xfrm>
            <a:off x="1577975" y="2819400"/>
            <a:ext cx="2070100" cy="417513"/>
          </a:xfrm>
          <a:prstGeom prst="rect">
            <a:avLst/>
          </a:prstGeom>
          <a:noFill/>
          <a:ln w="9525">
            <a:noFill/>
          </a:ln>
        </p:spPr>
        <p:txBody>
          <a:bodyPr anchor="ctr">
            <a:spAutoFit/>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(a) </a:t>
            </a:r>
            <a:r>
              <a:rPr lang="zh-CN" altLang="en-US" sz="2000" b="1" dirty="0">
                <a:solidFill>
                  <a:schemeClr val="tx2"/>
                </a:solidFill>
                <a:latin typeface="微软雅黑" panose="020B0503020204020204" pitchFamily="34" charset="-122"/>
                <a:ea typeface="微软雅黑" panose="020B0503020204020204" pitchFamily="34" charset="-122"/>
              </a:rPr>
              <a:t>原理方框图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21861" name="Rectangle 69"/>
          <p:cNvSpPr/>
          <p:nvPr/>
        </p:nvSpPr>
        <p:spPr>
          <a:xfrm>
            <a:off x="1758950" y="5872163"/>
            <a:ext cx="1387475" cy="417512"/>
          </a:xfrm>
          <a:prstGeom prst="rect">
            <a:avLst/>
          </a:prstGeom>
          <a:noFill/>
          <a:ln w="9525">
            <a:noFill/>
          </a:ln>
        </p:spPr>
        <p:txBody>
          <a:bodyPr wrap="none" anchor="ctr">
            <a:spAutoFit/>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(b) </a:t>
            </a:r>
            <a:r>
              <a:rPr lang="zh-CN" altLang="en-US" sz="2000" b="1" dirty="0">
                <a:solidFill>
                  <a:schemeClr val="tx2"/>
                </a:solidFill>
                <a:latin typeface="微软雅黑" panose="020B0503020204020204" pitchFamily="34" charset="-122"/>
                <a:ea typeface="微软雅黑" panose="020B0503020204020204" pitchFamily="34" charset="-122"/>
              </a:rPr>
              <a:t>波形图</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21862" name="Rectangle 71"/>
          <p:cNvSpPr/>
          <p:nvPr/>
        </p:nvSpPr>
        <p:spPr>
          <a:xfrm>
            <a:off x="1479550" y="596900"/>
            <a:ext cx="3094038" cy="549275"/>
          </a:xfrm>
          <a:prstGeom prst="rect">
            <a:avLst/>
          </a:prstGeom>
          <a:noFill/>
          <a:ln w="9525">
            <a:noFill/>
          </a:ln>
        </p:spPr>
        <p:txBody>
          <a:bodyPr>
            <a:spAutoFit/>
          </a:bodyPr>
          <a:p>
            <a:pPr>
              <a:buFont typeface="Arial" panose="020B0604020202020204" pitchFamily="34" charset="0"/>
              <a:buNone/>
            </a:pPr>
            <a:r>
              <a:rPr lang="zh-CN" altLang="en-US" sz="2800" b="1" dirty="0">
                <a:solidFill>
                  <a:schemeClr val="tx2"/>
                </a:solidFill>
                <a:latin typeface="Comic Sans MS" panose="030F0702030302020204" pitchFamily="66" charset="0"/>
                <a:ea typeface="微软雅黑" panose="020B0503020204020204" pitchFamily="34" charset="-122"/>
              </a:rPr>
              <a:t>码反变换器原理</a:t>
            </a:r>
            <a:endParaRPr lang="zh-CN" altLang="en-US" sz="2800" b="1" dirty="0">
              <a:solidFill>
                <a:schemeClr val="tx2"/>
              </a:solidFill>
              <a:latin typeface="Comic Sans MS" panose="030F0702030302020204" pitchFamily="66" charset="0"/>
              <a:ea typeface="微软雅黑" panose="020B0503020204020204" pitchFamily="34" charset="-122"/>
            </a:endParaRPr>
          </a:p>
        </p:txBody>
      </p:sp>
      <p:sp>
        <p:nvSpPr>
          <p:cNvPr id="121863" name="Rectangle 72"/>
          <p:cNvSpPr/>
          <p:nvPr/>
        </p:nvSpPr>
        <p:spPr>
          <a:xfrm>
            <a:off x="855663" y="6249988"/>
            <a:ext cx="3074987" cy="398780"/>
          </a:xfrm>
          <a:prstGeom prst="rect">
            <a:avLst/>
          </a:prstGeom>
          <a:noFill/>
          <a:ln w="9525">
            <a:noFill/>
          </a:ln>
        </p:spPr>
        <p:txBody>
          <a:bodyPr>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7.2.4-5  </a:t>
            </a:r>
            <a:r>
              <a:rPr lang="zh-CN" altLang="en-US" sz="2000" b="1" dirty="0">
                <a:solidFill>
                  <a:schemeClr val="tx2"/>
                </a:solidFill>
                <a:latin typeface="微软雅黑" panose="020B0503020204020204" pitchFamily="34" charset="-122"/>
                <a:ea typeface="微软雅黑" panose="020B0503020204020204" pitchFamily="34" charset="-122"/>
              </a:rPr>
              <a:t>逆码变换</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21864" name="圆角矩形标注 67"/>
          <p:cNvSpPr/>
          <p:nvPr/>
        </p:nvSpPr>
        <p:spPr>
          <a:xfrm>
            <a:off x="3759200" y="4376738"/>
            <a:ext cx="946150" cy="428625"/>
          </a:xfrm>
          <a:prstGeom prst="wedgeRoundRectCallout">
            <a:avLst>
              <a:gd name="adj1" fmla="val -67824"/>
              <a:gd name="adj2" fmla="val -11861"/>
              <a:gd name="adj3" fmla="val 16667"/>
            </a:avLst>
          </a:prstGeom>
          <a:solidFill>
            <a:srgbClr val="91CFD5">
              <a:alpha val="58823"/>
            </a:srgbClr>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el-GR" altLang="en-US" sz="2000" b="1" dirty="0">
                <a:solidFill>
                  <a:schemeClr val="tx2"/>
                </a:solidFill>
                <a:latin typeface="微软雅黑" panose="020B0503020204020204" pitchFamily="34" charset="-122"/>
                <a:ea typeface="微软雅黑" panose="020B0503020204020204" pitchFamily="34" charset="-122"/>
              </a:rPr>
              <a:t>τ</a:t>
            </a:r>
            <a:r>
              <a:rPr lang="en-US" altLang="zh-CN" sz="2000" b="1" dirty="0">
                <a:solidFill>
                  <a:schemeClr val="tx2"/>
                </a:solidFill>
                <a:latin typeface="微软雅黑" panose="020B0503020204020204" pitchFamily="34" charset="-122"/>
                <a:ea typeface="微软雅黑" panose="020B0503020204020204" pitchFamily="34" charset="-122"/>
              </a:rPr>
              <a:t>=RC</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nvGrpSpPr>
          <p:cNvPr id="13" name="Group 12"/>
          <p:cNvGrpSpPr/>
          <p:nvPr/>
        </p:nvGrpSpPr>
        <p:grpSpPr>
          <a:xfrm>
            <a:off x="5202238" y="1927225"/>
            <a:ext cx="3594100" cy="1439863"/>
            <a:chOff x="-156" y="2"/>
            <a:chExt cx="3052" cy="953"/>
          </a:xfrm>
        </p:grpSpPr>
        <p:sp>
          <p:nvSpPr>
            <p:cNvPr id="121925" name="Rectangle 4"/>
            <p:cNvSpPr/>
            <p:nvPr/>
          </p:nvSpPr>
          <p:spPr>
            <a:xfrm>
              <a:off x="-156" y="2"/>
              <a:ext cx="3052" cy="95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nSpc>
                  <a:spcPct val="70000"/>
                </a:lnSpc>
              </a:pPr>
              <a:r>
                <a:rPr lang="en-US" altLang="zh-CN" sz="2000" dirty="0">
                  <a:solidFill>
                    <a:schemeClr val="tx2"/>
                  </a:solidFill>
                  <a:latin typeface="Arial" panose="020B0604020202020204" pitchFamily="34" charset="0"/>
                </a:rPr>
                <a:t>    a</a:t>
              </a:r>
              <a:endParaRPr lang="en-US" altLang="zh-CN" sz="2000" dirty="0">
                <a:solidFill>
                  <a:schemeClr val="tx2"/>
                </a:solidFill>
                <a:latin typeface="Arial" panose="020B0604020202020204" pitchFamily="34" charset="0"/>
              </a:endParaRPr>
            </a:p>
            <a:p>
              <a:pPr>
                <a:lnSpc>
                  <a:spcPct val="70000"/>
                </a:lnSpc>
              </a:pPr>
              <a:endParaRPr lang="en-US" altLang="zh-CN" sz="2000" dirty="0">
                <a:solidFill>
                  <a:schemeClr val="tx2"/>
                </a:solidFill>
                <a:latin typeface="Arial" panose="020B0604020202020204" pitchFamily="34" charset="0"/>
              </a:endParaRPr>
            </a:p>
            <a:p>
              <a:pPr>
                <a:lnSpc>
                  <a:spcPct val="70000"/>
                </a:lnSpc>
              </a:pPr>
              <a:r>
                <a:rPr lang="en-US" altLang="zh-CN" sz="2000" dirty="0">
                  <a:solidFill>
                    <a:schemeClr val="tx2"/>
                  </a:solidFill>
                  <a:latin typeface="Arial" panose="020B0604020202020204" pitchFamily="34" charset="0"/>
                </a:rPr>
                <a:t>                                       c</a:t>
              </a:r>
              <a:endParaRPr lang="en-US" altLang="zh-CN" sz="2000" dirty="0">
                <a:solidFill>
                  <a:schemeClr val="tx2"/>
                </a:solidFill>
                <a:latin typeface="Arial" panose="020B0604020202020204" pitchFamily="34" charset="0"/>
              </a:endParaRPr>
            </a:p>
            <a:p>
              <a:pPr>
                <a:lnSpc>
                  <a:spcPct val="70000"/>
                </a:lnSpc>
              </a:pPr>
              <a:r>
                <a:rPr lang="en-US" altLang="zh-CN" sz="2000" dirty="0">
                  <a:solidFill>
                    <a:schemeClr val="tx2"/>
                  </a:solidFill>
                  <a:latin typeface="Arial" panose="020B0604020202020204" pitchFamily="34" charset="0"/>
                </a:rPr>
                <a:t>                           b</a:t>
              </a:r>
              <a:endParaRPr lang="en-US" altLang="zh-CN" sz="2000" dirty="0">
                <a:solidFill>
                  <a:schemeClr val="tx2"/>
                </a:solidFill>
                <a:latin typeface="Arial" panose="020B0604020202020204" pitchFamily="34" charset="0"/>
              </a:endParaRPr>
            </a:p>
            <a:p>
              <a:pPr>
                <a:lnSpc>
                  <a:spcPct val="70000"/>
                </a:lnSpc>
              </a:pPr>
              <a:endParaRPr lang="en-US" altLang="zh-CN" sz="2000" dirty="0">
                <a:solidFill>
                  <a:schemeClr val="tx2"/>
                </a:solidFill>
                <a:latin typeface="Arial" panose="020B0604020202020204" pitchFamily="34" charset="0"/>
              </a:endParaRPr>
            </a:p>
            <a:p>
              <a:pPr>
                <a:lnSpc>
                  <a:spcPct val="80000"/>
                </a:lnSpc>
              </a:pPr>
              <a:endParaRPr lang="en-US" altLang="zh-CN" sz="2000" dirty="0">
                <a:solidFill>
                  <a:schemeClr val="tx2"/>
                </a:solidFill>
                <a:latin typeface="Arial" panose="020B0604020202020204" pitchFamily="34" charset="0"/>
              </a:endParaRPr>
            </a:p>
          </p:txBody>
        </p:sp>
        <p:sp>
          <p:nvSpPr>
            <p:cNvPr id="121926" name="Rectangle 5"/>
            <p:cNvSpPr/>
            <p:nvPr/>
          </p:nvSpPr>
          <p:spPr>
            <a:xfrm>
              <a:off x="590" y="499"/>
              <a:ext cx="862" cy="272"/>
            </a:xfrm>
            <a:prstGeom prst="rect">
              <a:avLst/>
            </a:prstGeom>
            <a:solidFill>
              <a:srgbClr val="FF99CC"/>
            </a:solidFill>
            <a:ln w="28575" cap="flat" cmpd="sng">
              <a:solidFill>
                <a:schemeClr val="tx1"/>
              </a:solidFill>
              <a:prstDash val="solid"/>
              <a:miter/>
              <a:headEnd type="none" w="med" len="med"/>
              <a:tailEnd type="none" w="med" len="med"/>
            </a:ln>
          </p:spPr>
          <p:txBody>
            <a:bodyPr wrap="none" anchor="ctr"/>
            <a:p>
              <a:pPr algn="ctr"/>
              <a:r>
                <a:rPr lang="zh-CN" altLang="en-US" sz="2000" dirty="0">
                  <a:latin typeface="微软雅黑" panose="020B0503020204020204" pitchFamily="34" charset="-122"/>
                  <a:ea typeface="微软雅黑" panose="020B0503020204020204" pitchFamily="34" charset="-122"/>
                </a:rPr>
                <a:t>延迟</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endParaRPr lang="en-US" altLang="zh-CN" sz="2000" dirty="0">
                <a:latin typeface="微软雅黑" panose="020B0503020204020204" pitchFamily="34" charset="-122"/>
                <a:ea typeface="微软雅黑" panose="020B0503020204020204" pitchFamily="34" charset="-122"/>
              </a:endParaRPr>
            </a:p>
          </p:txBody>
        </p:sp>
        <p:sp>
          <p:nvSpPr>
            <p:cNvPr id="121927" name="Rectangle 6"/>
            <p:cNvSpPr/>
            <p:nvPr/>
          </p:nvSpPr>
          <p:spPr>
            <a:xfrm>
              <a:off x="1679" y="136"/>
              <a:ext cx="453" cy="635"/>
            </a:xfrm>
            <a:prstGeom prst="rect">
              <a:avLst/>
            </a:prstGeom>
            <a:solidFill>
              <a:srgbClr val="00FFFF"/>
            </a:solidFill>
            <a:ln w="28575" cap="flat" cmpd="sng">
              <a:solidFill>
                <a:schemeClr val="tx1"/>
              </a:solidFill>
              <a:prstDash val="solid"/>
              <a:miter/>
              <a:headEnd type="none" w="med" len="med"/>
              <a:tailEnd type="none" w="med" len="med"/>
            </a:ln>
          </p:spPr>
          <p:txBody>
            <a:bodyPr wrap="none" anchor="ctr"/>
            <a:p>
              <a:pPr algn="ctr"/>
              <a:r>
                <a:rPr lang="en-US" altLang="zh-CN" sz="3200" dirty="0">
                  <a:latin typeface="Arial" panose="020B0604020202020204" pitchFamily="34" charset="0"/>
                </a:rPr>
                <a:t>⊕</a:t>
              </a:r>
              <a:endParaRPr lang="en-US" altLang="zh-CN" sz="3200" dirty="0">
                <a:latin typeface="Arial" panose="020B0604020202020204" pitchFamily="34" charset="0"/>
              </a:endParaRPr>
            </a:p>
          </p:txBody>
        </p:sp>
        <p:sp>
          <p:nvSpPr>
            <p:cNvPr id="121928" name="Line 7"/>
            <p:cNvSpPr/>
            <p:nvPr/>
          </p:nvSpPr>
          <p:spPr>
            <a:xfrm>
              <a:off x="91" y="227"/>
              <a:ext cx="1588" cy="0"/>
            </a:xfrm>
            <a:prstGeom prst="line">
              <a:avLst/>
            </a:prstGeom>
            <a:ln w="38100" cap="flat" cmpd="sng">
              <a:solidFill>
                <a:schemeClr val="tx1"/>
              </a:solidFill>
              <a:prstDash val="solid"/>
              <a:headEnd type="none" w="med" len="med"/>
              <a:tailEnd type="triangle" w="med" len="med"/>
            </a:ln>
          </p:spPr>
        </p:sp>
        <p:sp>
          <p:nvSpPr>
            <p:cNvPr id="121929" name="Line 8"/>
            <p:cNvSpPr/>
            <p:nvPr/>
          </p:nvSpPr>
          <p:spPr>
            <a:xfrm>
              <a:off x="363" y="227"/>
              <a:ext cx="0" cy="408"/>
            </a:xfrm>
            <a:prstGeom prst="line">
              <a:avLst/>
            </a:prstGeom>
            <a:ln w="38100" cap="flat" cmpd="sng">
              <a:solidFill>
                <a:schemeClr val="tx1"/>
              </a:solidFill>
              <a:prstDash val="solid"/>
              <a:headEnd type="none" w="med" len="med"/>
              <a:tailEnd type="none" w="med" len="med"/>
            </a:ln>
          </p:spPr>
        </p:sp>
        <p:sp>
          <p:nvSpPr>
            <p:cNvPr id="121930" name="Line 9"/>
            <p:cNvSpPr/>
            <p:nvPr/>
          </p:nvSpPr>
          <p:spPr>
            <a:xfrm>
              <a:off x="2132" y="454"/>
              <a:ext cx="363" cy="0"/>
            </a:xfrm>
            <a:prstGeom prst="line">
              <a:avLst/>
            </a:prstGeom>
            <a:ln w="38100" cap="flat" cmpd="sng">
              <a:solidFill>
                <a:schemeClr val="tx1"/>
              </a:solidFill>
              <a:prstDash val="solid"/>
              <a:headEnd type="none" w="med" len="med"/>
              <a:tailEnd type="triangle" w="med" len="med"/>
            </a:ln>
          </p:spPr>
        </p:sp>
        <p:sp>
          <p:nvSpPr>
            <p:cNvPr id="121931" name="Line 10"/>
            <p:cNvSpPr/>
            <p:nvPr/>
          </p:nvSpPr>
          <p:spPr>
            <a:xfrm>
              <a:off x="1452" y="635"/>
              <a:ext cx="227" cy="0"/>
            </a:xfrm>
            <a:prstGeom prst="line">
              <a:avLst/>
            </a:prstGeom>
            <a:ln w="38100" cap="flat" cmpd="sng">
              <a:solidFill>
                <a:schemeClr val="tx1"/>
              </a:solidFill>
              <a:prstDash val="solid"/>
              <a:headEnd type="none" w="med" len="med"/>
              <a:tailEnd type="triangle" w="med" len="med"/>
            </a:ln>
          </p:spPr>
        </p:sp>
        <p:sp>
          <p:nvSpPr>
            <p:cNvPr id="121932" name="Line 11"/>
            <p:cNvSpPr/>
            <p:nvPr/>
          </p:nvSpPr>
          <p:spPr>
            <a:xfrm>
              <a:off x="363" y="635"/>
              <a:ext cx="227" cy="0"/>
            </a:xfrm>
            <a:prstGeom prst="line">
              <a:avLst/>
            </a:prstGeom>
            <a:ln w="38100" cap="flat" cmpd="sng">
              <a:solidFill>
                <a:schemeClr val="tx1"/>
              </a:solidFill>
              <a:prstDash val="solid"/>
              <a:headEnd type="none" w="med" len="med"/>
              <a:tailEnd type="triangle" w="med" len="med"/>
            </a:ln>
          </p:spPr>
        </p:sp>
      </p:grpSp>
      <p:grpSp>
        <p:nvGrpSpPr>
          <p:cNvPr id="14" name="Group 70"/>
          <p:cNvGrpSpPr/>
          <p:nvPr/>
        </p:nvGrpSpPr>
        <p:grpSpPr>
          <a:xfrm>
            <a:off x="4775200" y="3913188"/>
            <a:ext cx="4224338" cy="2736850"/>
            <a:chOff x="-129" y="0"/>
            <a:chExt cx="8311" cy="4309"/>
          </a:xfrm>
        </p:grpSpPr>
        <p:grpSp>
          <p:nvGrpSpPr>
            <p:cNvPr id="121870" name="组合 150"/>
            <p:cNvGrpSpPr/>
            <p:nvPr/>
          </p:nvGrpSpPr>
          <p:grpSpPr>
            <a:xfrm>
              <a:off x="-129" y="0"/>
              <a:ext cx="8311" cy="4309"/>
              <a:chOff x="-81416" y="0"/>
              <a:chExt cx="5276693" cy="2737870"/>
            </a:xfrm>
          </p:grpSpPr>
          <p:sp>
            <p:nvSpPr>
              <p:cNvPr id="121873" name="Rectangle 13"/>
              <p:cNvSpPr/>
              <p:nvPr/>
            </p:nvSpPr>
            <p:spPr>
              <a:xfrm>
                <a:off x="-81416" y="0"/>
                <a:ext cx="5270447" cy="229902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en-US" altLang="zh-CN" dirty="0">
                  <a:solidFill>
                    <a:srgbClr val="FF0000"/>
                  </a:solidFill>
                  <a:latin typeface="Arial" panose="020B0604020202020204" pitchFamily="34" charset="0"/>
                </a:endParaRPr>
              </a:p>
              <a:p>
                <a:endParaRPr lang="en-US" altLang="zh-CN" dirty="0">
                  <a:solidFill>
                    <a:srgbClr val="FF0000"/>
                  </a:solidFill>
                  <a:latin typeface="Arial" panose="020B0604020202020204" pitchFamily="34" charset="0"/>
                </a:endParaRPr>
              </a:p>
              <a:p>
                <a:endParaRPr lang="en-US" altLang="zh-CN" dirty="0">
                  <a:solidFill>
                    <a:srgbClr val="FF0000"/>
                  </a:solidFill>
                  <a:latin typeface="Arial" panose="020B0604020202020204" pitchFamily="34" charset="0"/>
                </a:endParaRPr>
              </a:p>
              <a:p>
                <a:endParaRPr lang="en-US" altLang="zh-CN" dirty="0">
                  <a:solidFill>
                    <a:srgbClr val="FF0000"/>
                  </a:solidFill>
                  <a:latin typeface="Arial" panose="020B0604020202020204" pitchFamily="34" charset="0"/>
                </a:endParaRPr>
              </a:p>
              <a:p>
                <a:endParaRPr lang="en-US" altLang="zh-CN" dirty="0">
                  <a:solidFill>
                    <a:srgbClr val="FF0000"/>
                  </a:solidFill>
                  <a:latin typeface="Arial" panose="020B0604020202020204" pitchFamily="34" charset="0"/>
                </a:endParaRPr>
              </a:p>
              <a:p>
                <a:r>
                  <a:rPr lang="en-US" altLang="zh-CN" b="1" dirty="0">
                    <a:solidFill>
                      <a:srgbClr val="FF0000"/>
                    </a:solidFill>
                    <a:latin typeface="微软雅黑" panose="020B0503020204020204" pitchFamily="34" charset="-122"/>
                    <a:ea typeface="微软雅黑" panose="020B0503020204020204" pitchFamily="34" charset="-122"/>
                  </a:rPr>
                  <a:t>a</a:t>
                </a:r>
                <a:endParaRPr lang="en-US" altLang="zh-CN" b="1" dirty="0">
                  <a:solidFill>
                    <a:srgbClr val="FF0000"/>
                  </a:solidFill>
                  <a:latin typeface="微软雅黑" panose="020B0503020204020204" pitchFamily="34" charset="-122"/>
                  <a:ea typeface="微软雅黑" panose="020B0503020204020204" pitchFamily="34" charset="-122"/>
                </a:endParaRPr>
              </a:p>
              <a:p>
                <a:endParaRPr lang="en-US" altLang="zh-CN" b="1" dirty="0">
                  <a:solidFill>
                    <a:srgbClr val="FF0000"/>
                  </a:solidFill>
                  <a:latin typeface="微软雅黑" panose="020B0503020204020204" pitchFamily="34" charset="-122"/>
                  <a:ea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rPr>
                  <a:t>b</a:t>
                </a:r>
                <a:endParaRPr lang="en-US" altLang="zh-CN" b="1" dirty="0">
                  <a:solidFill>
                    <a:srgbClr val="FF0000"/>
                  </a:solidFill>
                  <a:latin typeface="微软雅黑" panose="020B0503020204020204" pitchFamily="34" charset="-122"/>
                  <a:ea typeface="微软雅黑" panose="020B0503020204020204" pitchFamily="34" charset="-122"/>
                </a:endParaRPr>
              </a:p>
              <a:p>
                <a:endParaRPr lang="en-US" altLang="zh-CN" b="1" dirty="0">
                  <a:solidFill>
                    <a:srgbClr val="FF0000"/>
                  </a:solidFill>
                  <a:latin typeface="微软雅黑" panose="020B0503020204020204" pitchFamily="34" charset="-122"/>
                  <a:ea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rPr>
                  <a:t>c</a:t>
                </a:r>
                <a:endParaRPr lang="en-US" altLang="zh-CN" b="1" dirty="0">
                  <a:solidFill>
                    <a:srgbClr val="FF0000"/>
                  </a:solidFill>
                  <a:latin typeface="微软雅黑" panose="020B0503020204020204" pitchFamily="34" charset="-122"/>
                  <a:ea typeface="微软雅黑" panose="020B0503020204020204" pitchFamily="34" charset="-122"/>
                </a:endParaRPr>
              </a:p>
              <a:p>
                <a:endParaRPr lang="en-US" altLang="zh-CN" dirty="0">
                  <a:solidFill>
                    <a:srgbClr val="FF0000"/>
                  </a:solidFill>
                  <a:latin typeface="Arial" panose="020B0604020202020204" pitchFamily="34" charset="0"/>
                </a:endParaRPr>
              </a:p>
              <a:p>
                <a:endParaRPr lang="zh-CN" altLang="en-US" dirty="0">
                  <a:solidFill>
                    <a:srgbClr val="FF0000"/>
                  </a:solidFill>
                  <a:latin typeface="Arial" panose="020B0604020202020204" pitchFamily="34" charset="0"/>
                </a:endParaRPr>
              </a:p>
            </p:txBody>
          </p:sp>
          <p:sp>
            <p:nvSpPr>
              <p:cNvPr id="121874" name="Line 14"/>
              <p:cNvSpPr/>
              <p:nvPr/>
            </p:nvSpPr>
            <p:spPr>
              <a:xfrm>
                <a:off x="428628" y="2143140"/>
                <a:ext cx="4766649" cy="0"/>
              </a:xfrm>
              <a:prstGeom prst="line">
                <a:avLst/>
              </a:prstGeom>
              <a:ln w="9525" cap="flat" cmpd="sng">
                <a:solidFill>
                  <a:schemeClr val="tx1"/>
                </a:solidFill>
                <a:prstDash val="solid"/>
                <a:headEnd type="none" w="med" len="med"/>
                <a:tailEnd type="triangle" w="med" len="med"/>
              </a:ln>
            </p:spPr>
          </p:sp>
          <p:sp>
            <p:nvSpPr>
              <p:cNvPr id="121875" name="Line 15"/>
              <p:cNvSpPr/>
              <p:nvPr/>
            </p:nvSpPr>
            <p:spPr>
              <a:xfrm flipV="1">
                <a:off x="439769" y="963929"/>
                <a:ext cx="4659952" cy="45719"/>
              </a:xfrm>
              <a:prstGeom prst="line">
                <a:avLst/>
              </a:prstGeom>
              <a:ln w="9525" cap="flat" cmpd="sng">
                <a:solidFill>
                  <a:schemeClr val="tx1"/>
                </a:solidFill>
                <a:prstDash val="solid"/>
                <a:headEnd type="none" w="med" len="med"/>
                <a:tailEnd type="triangle" w="med" len="med"/>
              </a:ln>
            </p:spPr>
          </p:sp>
          <p:sp>
            <p:nvSpPr>
              <p:cNvPr id="121876" name="Line 16"/>
              <p:cNvSpPr/>
              <p:nvPr/>
            </p:nvSpPr>
            <p:spPr>
              <a:xfrm>
                <a:off x="439799" y="1585911"/>
                <a:ext cx="4693888" cy="0"/>
              </a:xfrm>
              <a:prstGeom prst="line">
                <a:avLst/>
              </a:prstGeom>
              <a:ln w="9525" cap="flat" cmpd="sng">
                <a:solidFill>
                  <a:schemeClr val="tx1"/>
                </a:solidFill>
                <a:prstDash val="solid"/>
                <a:headEnd type="none" w="med" len="med"/>
                <a:tailEnd type="triangle" w="med" len="med"/>
              </a:ln>
            </p:spPr>
          </p:sp>
          <p:sp>
            <p:nvSpPr>
              <p:cNvPr id="121877" name="Line 17"/>
              <p:cNvSpPr/>
              <p:nvPr/>
            </p:nvSpPr>
            <p:spPr>
              <a:xfrm flipV="1">
                <a:off x="439799" y="1586"/>
                <a:ext cx="0" cy="2233612"/>
              </a:xfrm>
              <a:prstGeom prst="line">
                <a:avLst/>
              </a:prstGeom>
              <a:ln w="9525" cap="flat" cmpd="sng">
                <a:solidFill>
                  <a:schemeClr val="tx1"/>
                </a:solidFill>
                <a:prstDash val="solid"/>
                <a:headEnd type="none" w="med" len="med"/>
                <a:tailEnd type="triangle" w="med" len="med"/>
              </a:ln>
            </p:spPr>
          </p:sp>
          <p:sp>
            <p:nvSpPr>
              <p:cNvPr id="121878" name="Line 18"/>
              <p:cNvSpPr/>
              <p:nvPr/>
            </p:nvSpPr>
            <p:spPr>
              <a:xfrm>
                <a:off x="659699" y="1586"/>
                <a:ext cx="0" cy="2233612"/>
              </a:xfrm>
              <a:prstGeom prst="line">
                <a:avLst/>
              </a:prstGeom>
              <a:ln w="28575" cap="flat" cmpd="sng">
                <a:solidFill>
                  <a:srgbClr val="AE048E"/>
                </a:solidFill>
                <a:prstDash val="sysDot"/>
                <a:headEnd type="none" w="med" len="med"/>
                <a:tailEnd type="none" w="med" len="med"/>
              </a:ln>
            </p:spPr>
          </p:sp>
          <p:sp>
            <p:nvSpPr>
              <p:cNvPr id="121879" name="Line 20"/>
              <p:cNvSpPr/>
              <p:nvPr/>
            </p:nvSpPr>
            <p:spPr>
              <a:xfrm>
                <a:off x="1246637" y="1586"/>
                <a:ext cx="0" cy="2160587"/>
              </a:xfrm>
              <a:prstGeom prst="line">
                <a:avLst/>
              </a:prstGeom>
              <a:ln w="28575" cap="flat" cmpd="sng">
                <a:solidFill>
                  <a:srgbClr val="AE048E"/>
                </a:solidFill>
                <a:prstDash val="sysDot"/>
                <a:headEnd type="none" w="med" len="med"/>
                <a:tailEnd type="none" w="med" len="med"/>
              </a:ln>
            </p:spPr>
          </p:sp>
          <p:sp>
            <p:nvSpPr>
              <p:cNvPr id="121880" name="Line 21"/>
              <p:cNvSpPr/>
              <p:nvPr/>
            </p:nvSpPr>
            <p:spPr>
              <a:xfrm>
                <a:off x="1833575" y="1586"/>
                <a:ext cx="0" cy="2233612"/>
              </a:xfrm>
              <a:prstGeom prst="line">
                <a:avLst/>
              </a:prstGeom>
              <a:ln w="28575" cap="flat" cmpd="sng">
                <a:solidFill>
                  <a:srgbClr val="AE048E"/>
                </a:solidFill>
                <a:prstDash val="sysDot"/>
                <a:headEnd type="none" w="med" len="med"/>
                <a:tailEnd type="none" w="med" len="med"/>
              </a:ln>
            </p:spPr>
          </p:sp>
          <p:sp>
            <p:nvSpPr>
              <p:cNvPr id="121881" name="Line 23"/>
              <p:cNvSpPr/>
              <p:nvPr/>
            </p:nvSpPr>
            <p:spPr>
              <a:xfrm>
                <a:off x="2420513" y="1586"/>
                <a:ext cx="0" cy="2233612"/>
              </a:xfrm>
              <a:prstGeom prst="line">
                <a:avLst/>
              </a:prstGeom>
              <a:ln w="28575" cap="flat" cmpd="sng">
                <a:solidFill>
                  <a:srgbClr val="AE048E"/>
                </a:solidFill>
                <a:prstDash val="sysDot"/>
                <a:headEnd type="none" w="med" len="med"/>
                <a:tailEnd type="none" w="med" len="med"/>
              </a:ln>
            </p:spPr>
          </p:sp>
          <p:sp>
            <p:nvSpPr>
              <p:cNvPr id="121882" name="Line 24"/>
              <p:cNvSpPr/>
              <p:nvPr/>
            </p:nvSpPr>
            <p:spPr>
              <a:xfrm>
                <a:off x="3007452" y="1586"/>
                <a:ext cx="0" cy="2233612"/>
              </a:xfrm>
              <a:prstGeom prst="line">
                <a:avLst/>
              </a:prstGeom>
              <a:ln w="28575" cap="flat" cmpd="sng">
                <a:solidFill>
                  <a:srgbClr val="AE048E"/>
                </a:solidFill>
                <a:prstDash val="sysDot"/>
                <a:headEnd type="none" w="med" len="med"/>
                <a:tailEnd type="none" w="med" len="med"/>
              </a:ln>
            </p:spPr>
          </p:sp>
          <p:sp>
            <p:nvSpPr>
              <p:cNvPr id="121883" name="Line 26"/>
              <p:cNvSpPr/>
              <p:nvPr/>
            </p:nvSpPr>
            <p:spPr>
              <a:xfrm>
                <a:off x="3592773" y="1586"/>
                <a:ext cx="0" cy="2233612"/>
              </a:xfrm>
              <a:prstGeom prst="line">
                <a:avLst/>
              </a:prstGeom>
              <a:ln w="28575" cap="flat" cmpd="sng">
                <a:solidFill>
                  <a:srgbClr val="AE048E"/>
                </a:solidFill>
                <a:prstDash val="sysDot"/>
                <a:headEnd type="none" w="med" len="med"/>
                <a:tailEnd type="none" w="med" len="med"/>
              </a:ln>
            </p:spPr>
          </p:sp>
          <p:sp>
            <p:nvSpPr>
              <p:cNvPr id="121884" name="Line 27"/>
              <p:cNvSpPr/>
              <p:nvPr/>
            </p:nvSpPr>
            <p:spPr>
              <a:xfrm>
                <a:off x="4766649" y="1586"/>
                <a:ext cx="0" cy="2160587"/>
              </a:xfrm>
              <a:prstGeom prst="line">
                <a:avLst/>
              </a:prstGeom>
              <a:ln w="28575" cap="flat" cmpd="sng">
                <a:solidFill>
                  <a:srgbClr val="AE048E"/>
                </a:solidFill>
                <a:prstDash val="sysDot"/>
                <a:headEnd type="none" w="med" len="med"/>
                <a:tailEnd type="none" w="med" len="med"/>
              </a:ln>
            </p:spPr>
          </p:sp>
          <p:sp>
            <p:nvSpPr>
              <p:cNvPr id="121885" name="Line 28"/>
              <p:cNvSpPr/>
              <p:nvPr/>
            </p:nvSpPr>
            <p:spPr>
              <a:xfrm>
                <a:off x="4179711" y="1586"/>
                <a:ext cx="0" cy="2160587"/>
              </a:xfrm>
              <a:prstGeom prst="line">
                <a:avLst/>
              </a:prstGeom>
              <a:ln w="28575" cap="flat" cmpd="sng">
                <a:solidFill>
                  <a:srgbClr val="AE048E"/>
                </a:solidFill>
                <a:prstDash val="sysDot"/>
                <a:headEnd type="none" w="med" len="med"/>
                <a:tailEnd type="none" w="med" len="med"/>
              </a:ln>
            </p:spPr>
          </p:sp>
          <p:sp>
            <p:nvSpPr>
              <p:cNvPr id="121886" name="Line 43"/>
              <p:cNvSpPr/>
              <p:nvPr/>
            </p:nvSpPr>
            <p:spPr>
              <a:xfrm>
                <a:off x="1000132" y="0"/>
                <a:ext cx="0" cy="2233612"/>
              </a:xfrm>
              <a:prstGeom prst="line">
                <a:avLst/>
              </a:prstGeom>
              <a:ln w="28575" cap="flat" cmpd="sng">
                <a:solidFill>
                  <a:srgbClr val="3366FF"/>
                </a:solidFill>
                <a:prstDash val="sysDot"/>
                <a:headEnd type="none" w="med" len="med"/>
                <a:tailEnd type="none" w="med" len="med"/>
              </a:ln>
            </p:spPr>
          </p:sp>
          <p:sp>
            <p:nvSpPr>
              <p:cNvPr id="121887" name="Line 44"/>
              <p:cNvSpPr/>
              <p:nvPr/>
            </p:nvSpPr>
            <p:spPr>
              <a:xfrm>
                <a:off x="2143140" y="0"/>
                <a:ext cx="0" cy="2162175"/>
              </a:xfrm>
              <a:prstGeom prst="line">
                <a:avLst/>
              </a:prstGeom>
              <a:ln w="28575" cap="flat" cmpd="sng">
                <a:solidFill>
                  <a:srgbClr val="3366FF"/>
                </a:solidFill>
                <a:prstDash val="sysDot"/>
                <a:headEnd type="none" w="med" len="med"/>
                <a:tailEnd type="none" w="med" len="med"/>
              </a:ln>
            </p:spPr>
          </p:sp>
          <p:sp>
            <p:nvSpPr>
              <p:cNvPr id="121888" name="Line 45"/>
              <p:cNvSpPr/>
              <p:nvPr/>
            </p:nvSpPr>
            <p:spPr>
              <a:xfrm>
                <a:off x="3887050" y="1586"/>
                <a:ext cx="0" cy="2233612"/>
              </a:xfrm>
              <a:prstGeom prst="line">
                <a:avLst/>
              </a:prstGeom>
              <a:ln w="28575" cap="flat" cmpd="sng">
                <a:solidFill>
                  <a:srgbClr val="3366FF"/>
                </a:solidFill>
                <a:prstDash val="sysDot"/>
                <a:headEnd type="none" w="med" len="med"/>
                <a:tailEnd type="none" w="med" len="med"/>
              </a:ln>
            </p:spPr>
          </p:sp>
          <p:sp>
            <p:nvSpPr>
              <p:cNvPr id="121889" name="Line 46"/>
              <p:cNvSpPr/>
              <p:nvPr/>
            </p:nvSpPr>
            <p:spPr>
              <a:xfrm>
                <a:off x="1539298" y="1586"/>
                <a:ext cx="0" cy="2233612"/>
              </a:xfrm>
              <a:prstGeom prst="line">
                <a:avLst/>
              </a:prstGeom>
              <a:ln w="28575" cap="flat" cmpd="sng">
                <a:solidFill>
                  <a:srgbClr val="3366FF"/>
                </a:solidFill>
                <a:prstDash val="sysDot"/>
                <a:headEnd type="none" w="med" len="med"/>
                <a:tailEnd type="none" w="med" len="med"/>
              </a:ln>
            </p:spPr>
          </p:sp>
          <p:sp>
            <p:nvSpPr>
              <p:cNvPr id="121890" name="Line 47"/>
              <p:cNvSpPr/>
              <p:nvPr/>
            </p:nvSpPr>
            <p:spPr>
              <a:xfrm>
                <a:off x="2714644" y="0"/>
                <a:ext cx="0" cy="2162175"/>
              </a:xfrm>
              <a:prstGeom prst="line">
                <a:avLst/>
              </a:prstGeom>
              <a:ln w="28575" cap="flat" cmpd="sng">
                <a:solidFill>
                  <a:srgbClr val="3366FF"/>
                </a:solidFill>
                <a:prstDash val="sysDot"/>
                <a:headEnd type="none" w="med" len="med"/>
                <a:tailEnd type="none" w="med" len="med"/>
              </a:ln>
            </p:spPr>
          </p:sp>
          <p:sp>
            <p:nvSpPr>
              <p:cNvPr id="121891" name="Line 48"/>
              <p:cNvSpPr/>
              <p:nvPr/>
            </p:nvSpPr>
            <p:spPr>
              <a:xfrm>
                <a:off x="4473988" y="1586"/>
                <a:ext cx="0" cy="2233612"/>
              </a:xfrm>
              <a:prstGeom prst="line">
                <a:avLst/>
              </a:prstGeom>
              <a:ln w="28575" cap="flat" cmpd="sng">
                <a:solidFill>
                  <a:srgbClr val="3366FF"/>
                </a:solidFill>
                <a:prstDash val="sysDot"/>
                <a:headEnd type="none" w="med" len="med"/>
                <a:tailEnd type="none" w="med" len="med"/>
              </a:ln>
            </p:spPr>
          </p:sp>
          <p:sp>
            <p:nvSpPr>
              <p:cNvPr id="121892" name="Line 49"/>
              <p:cNvSpPr/>
              <p:nvPr/>
            </p:nvSpPr>
            <p:spPr>
              <a:xfrm>
                <a:off x="3300112" y="1586"/>
                <a:ext cx="0" cy="2233612"/>
              </a:xfrm>
              <a:prstGeom prst="line">
                <a:avLst/>
              </a:prstGeom>
              <a:ln w="28575" cap="flat" cmpd="sng">
                <a:solidFill>
                  <a:srgbClr val="3366FF"/>
                </a:solidFill>
                <a:prstDash val="sysDot"/>
                <a:headEnd type="none" w="med" len="med"/>
                <a:tailEnd type="none" w="med" len="med"/>
              </a:ln>
            </p:spPr>
          </p:sp>
          <p:sp>
            <p:nvSpPr>
              <p:cNvPr id="121893" name="线形标注 2 84"/>
              <p:cNvSpPr/>
              <p:nvPr/>
            </p:nvSpPr>
            <p:spPr>
              <a:xfrm>
                <a:off x="-47884" y="2309048"/>
                <a:ext cx="1266581" cy="428822"/>
              </a:xfrm>
              <a:prstGeom prst="borderCallout2">
                <a:avLst>
                  <a:gd name="adj1" fmla="val 18750"/>
                  <a:gd name="adj2" fmla="val -8333"/>
                  <a:gd name="adj3" fmla="val -48981"/>
                  <a:gd name="adj4" fmla="val -8079"/>
                  <a:gd name="adj5" fmla="val -90676"/>
                  <a:gd name="adj6" fmla="val 36352"/>
                </a:avLst>
              </a:prstGeom>
              <a:solidFill>
                <a:srgbClr val="CCFFFF"/>
              </a:solidFill>
              <a:ln w="9525" cap="flat" cmpd="sng">
                <a:solidFill>
                  <a:schemeClr val="tx2"/>
                </a:solidFill>
                <a:prstDash val="solid"/>
                <a:miter/>
                <a:headEnd type="none" w="med" len="med"/>
                <a:tailEnd type="none" w="med" len="med"/>
              </a:ln>
            </p:spPr>
            <p:txBody>
              <a:bodyPr/>
              <a:p>
                <a:pPr algn="ctr"/>
                <a:r>
                  <a:rPr lang="zh-CN" altLang="en-US" sz="2000" b="1" dirty="0">
                    <a:solidFill>
                      <a:srgbClr val="FF0000"/>
                    </a:solidFill>
                    <a:latin typeface="楷体_GB2312" pitchFamily="49" charset="-122"/>
                    <a:ea typeface="微软雅黑" panose="020B0503020204020204" pitchFamily="34" charset="-122"/>
                  </a:rPr>
                  <a:t>绝对码</a:t>
                </a:r>
                <a:endParaRPr lang="zh-CN" altLang="en-US" sz="2000" b="1" dirty="0">
                  <a:solidFill>
                    <a:srgbClr val="FF0000"/>
                  </a:solidFill>
                  <a:latin typeface="楷体_GB2312" pitchFamily="49" charset="-122"/>
                  <a:ea typeface="微软雅黑" panose="020B0503020204020204" pitchFamily="34" charset="-122"/>
                </a:endParaRPr>
              </a:p>
            </p:txBody>
          </p:sp>
          <p:grpSp>
            <p:nvGrpSpPr>
              <p:cNvPr id="121894" name="组合 148"/>
              <p:cNvGrpSpPr/>
              <p:nvPr/>
            </p:nvGrpSpPr>
            <p:grpSpPr>
              <a:xfrm>
                <a:off x="428628" y="642942"/>
                <a:ext cx="4361834" cy="1501785"/>
                <a:chOff x="0" y="0"/>
                <a:chExt cx="4361834" cy="1501785"/>
              </a:xfrm>
            </p:grpSpPr>
            <p:sp>
              <p:nvSpPr>
                <p:cNvPr id="121896" name="Line 29"/>
                <p:cNvSpPr/>
                <p:nvPr/>
              </p:nvSpPr>
              <p:spPr>
                <a:xfrm>
                  <a:off x="231071" y="0"/>
                  <a:ext cx="0" cy="360362"/>
                </a:xfrm>
                <a:prstGeom prst="line">
                  <a:avLst/>
                </a:prstGeom>
                <a:ln w="38100" cap="flat" cmpd="sng">
                  <a:solidFill>
                    <a:schemeClr val="hlink"/>
                  </a:solidFill>
                  <a:prstDash val="solid"/>
                  <a:headEnd type="none" w="med" len="med"/>
                  <a:tailEnd type="none" w="med" len="med"/>
                </a:ln>
              </p:spPr>
            </p:sp>
            <p:sp>
              <p:nvSpPr>
                <p:cNvPr id="121897" name="Line 30"/>
                <p:cNvSpPr/>
                <p:nvPr/>
              </p:nvSpPr>
              <p:spPr>
                <a:xfrm>
                  <a:off x="1991885" y="0"/>
                  <a:ext cx="0" cy="360362"/>
                </a:xfrm>
                <a:prstGeom prst="line">
                  <a:avLst/>
                </a:prstGeom>
                <a:ln w="38100" cap="flat" cmpd="sng">
                  <a:solidFill>
                    <a:schemeClr val="hlink"/>
                  </a:solidFill>
                  <a:prstDash val="solid"/>
                  <a:headEnd type="none" w="med" len="med"/>
                  <a:tailEnd type="none" w="med" len="med"/>
                </a:ln>
              </p:spPr>
            </p:sp>
            <p:sp>
              <p:nvSpPr>
                <p:cNvPr id="121898" name="Line 31"/>
                <p:cNvSpPr/>
                <p:nvPr/>
              </p:nvSpPr>
              <p:spPr>
                <a:xfrm>
                  <a:off x="1404947" y="0"/>
                  <a:ext cx="0" cy="360362"/>
                </a:xfrm>
                <a:prstGeom prst="line">
                  <a:avLst/>
                </a:prstGeom>
                <a:ln w="38100" cap="flat" cmpd="sng">
                  <a:solidFill>
                    <a:schemeClr val="hlink"/>
                  </a:solidFill>
                  <a:prstDash val="solid"/>
                  <a:headEnd type="none" w="med" len="med"/>
                  <a:tailEnd type="none" w="med" len="med"/>
                </a:ln>
              </p:spPr>
            </p:sp>
            <p:sp>
              <p:nvSpPr>
                <p:cNvPr id="121899" name="Line 32"/>
                <p:cNvSpPr/>
                <p:nvPr/>
              </p:nvSpPr>
              <p:spPr>
                <a:xfrm>
                  <a:off x="2571768" y="569919"/>
                  <a:ext cx="0" cy="360362"/>
                </a:xfrm>
                <a:prstGeom prst="line">
                  <a:avLst/>
                </a:prstGeom>
                <a:ln w="38100" cap="flat" cmpd="sng">
                  <a:solidFill>
                    <a:schemeClr val="hlink"/>
                  </a:solidFill>
                  <a:prstDash val="solid"/>
                  <a:headEnd type="none" w="med" len="med"/>
                  <a:tailEnd type="none" w="med" len="med"/>
                </a:ln>
              </p:spPr>
            </p:sp>
            <p:sp>
              <p:nvSpPr>
                <p:cNvPr id="121900" name="Line 33"/>
                <p:cNvSpPr/>
                <p:nvPr/>
              </p:nvSpPr>
              <p:spPr>
                <a:xfrm>
                  <a:off x="3751083" y="0"/>
                  <a:ext cx="0" cy="360362"/>
                </a:xfrm>
                <a:prstGeom prst="line">
                  <a:avLst/>
                </a:prstGeom>
                <a:ln w="38100" cap="flat" cmpd="sng">
                  <a:solidFill>
                    <a:schemeClr val="hlink"/>
                  </a:solidFill>
                  <a:prstDash val="solid"/>
                  <a:headEnd type="none" w="med" len="med"/>
                  <a:tailEnd type="none" w="med" len="med"/>
                </a:ln>
              </p:spPr>
            </p:sp>
            <p:sp>
              <p:nvSpPr>
                <p:cNvPr id="121901" name="Line 34"/>
                <p:cNvSpPr/>
                <p:nvPr/>
              </p:nvSpPr>
              <p:spPr>
                <a:xfrm flipH="1">
                  <a:off x="231071" y="0"/>
                  <a:ext cx="1173876" cy="0"/>
                </a:xfrm>
                <a:prstGeom prst="line">
                  <a:avLst/>
                </a:prstGeom>
                <a:ln w="38100" cap="flat" cmpd="sng">
                  <a:solidFill>
                    <a:schemeClr val="hlink"/>
                  </a:solidFill>
                  <a:prstDash val="solid"/>
                  <a:headEnd type="none" w="med" len="med"/>
                  <a:tailEnd type="none" w="med" len="med"/>
                </a:ln>
              </p:spPr>
            </p:sp>
            <p:sp>
              <p:nvSpPr>
                <p:cNvPr id="121902" name="Line 36"/>
                <p:cNvSpPr/>
                <p:nvPr/>
              </p:nvSpPr>
              <p:spPr>
                <a:xfrm>
                  <a:off x="785818" y="569919"/>
                  <a:ext cx="0" cy="360362"/>
                </a:xfrm>
                <a:prstGeom prst="line">
                  <a:avLst/>
                </a:prstGeom>
                <a:ln w="38100" cap="flat" cmpd="sng">
                  <a:solidFill>
                    <a:schemeClr val="hlink"/>
                  </a:solidFill>
                  <a:prstDash val="solid"/>
                  <a:headEnd type="none" w="med" len="med"/>
                  <a:tailEnd type="none" w="med" len="med"/>
                </a:ln>
              </p:spPr>
            </p:sp>
            <p:sp>
              <p:nvSpPr>
                <p:cNvPr id="121903" name="Line 39"/>
                <p:cNvSpPr/>
                <p:nvPr/>
              </p:nvSpPr>
              <p:spPr>
                <a:xfrm flipH="1">
                  <a:off x="1404947" y="360363"/>
                  <a:ext cx="586938" cy="0"/>
                </a:xfrm>
                <a:prstGeom prst="line">
                  <a:avLst/>
                </a:prstGeom>
                <a:ln w="38100" cap="flat" cmpd="sng">
                  <a:solidFill>
                    <a:schemeClr val="hlink"/>
                  </a:solidFill>
                  <a:prstDash val="solid"/>
                  <a:headEnd type="none" w="med" len="med"/>
                  <a:tailEnd type="none" w="med" len="med"/>
                </a:ln>
              </p:spPr>
            </p:sp>
            <p:sp>
              <p:nvSpPr>
                <p:cNvPr id="121904" name="Line 40"/>
                <p:cNvSpPr/>
                <p:nvPr/>
              </p:nvSpPr>
              <p:spPr>
                <a:xfrm flipH="1">
                  <a:off x="3751083" y="360363"/>
                  <a:ext cx="586938" cy="0"/>
                </a:xfrm>
                <a:prstGeom prst="line">
                  <a:avLst/>
                </a:prstGeom>
                <a:ln w="38100" cap="flat" cmpd="sng">
                  <a:solidFill>
                    <a:schemeClr val="hlink"/>
                  </a:solidFill>
                  <a:prstDash val="solid"/>
                  <a:headEnd type="none" w="med" len="med"/>
                  <a:tailEnd type="none" w="med" len="med"/>
                </a:ln>
              </p:spPr>
            </p:sp>
            <p:sp>
              <p:nvSpPr>
                <p:cNvPr id="121905" name="Line 42"/>
                <p:cNvSpPr/>
                <p:nvPr/>
              </p:nvSpPr>
              <p:spPr>
                <a:xfrm flipH="1">
                  <a:off x="1991885" y="0"/>
                  <a:ext cx="1759197" cy="0"/>
                </a:xfrm>
                <a:prstGeom prst="line">
                  <a:avLst/>
                </a:prstGeom>
                <a:ln w="38100" cap="flat" cmpd="sng">
                  <a:solidFill>
                    <a:schemeClr val="hlink"/>
                  </a:solidFill>
                  <a:prstDash val="solid"/>
                  <a:headEnd type="none" w="med" len="med"/>
                  <a:tailEnd type="none" w="med" len="med"/>
                </a:ln>
              </p:spPr>
            </p:sp>
            <p:sp>
              <p:nvSpPr>
                <p:cNvPr id="121906" name="Line 51"/>
                <p:cNvSpPr/>
                <p:nvPr/>
              </p:nvSpPr>
              <p:spPr>
                <a:xfrm>
                  <a:off x="2000264" y="569919"/>
                  <a:ext cx="0" cy="360362"/>
                </a:xfrm>
                <a:prstGeom prst="line">
                  <a:avLst/>
                </a:prstGeom>
                <a:ln w="38100" cap="flat" cmpd="sng">
                  <a:solidFill>
                    <a:schemeClr val="hlink"/>
                  </a:solidFill>
                  <a:prstDash val="solid"/>
                  <a:headEnd type="none" w="med" len="med"/>
                  <a:tailEnd type="none" w="med" len="med"/>
                </a:ln>
              </p:spPr>
            </p:sp>
            <p:sp>
              <p:nvSpPr>
                <p:cNvPr id="121907" name="Line 54"/>
                <p:cNvSpPr/>
                <p:nvPr/>
              </p:nvSpPr>
              <p:spPr>
                <a:xfrm>
                  <a:off x="4357718" y="569919"/>
                  <a:ext cx="0" cy="360362"/>
                </a:xfrm>
                <a:prstGeom prst="line">
                  <a:avLst/>
                </a:prstGeom>
                <a:ln w="38100" cap="flat" cmpd="sng">
                  <a:solidFill>
                    <a:schemeClr val="hlink"/>
                  </a:solidFill>
                  <a:prstDash val="solid"/>
                  <a:headEnd type="none" w="med" len="med"/>
                  <a:tailEnd type="none" w="med" len="med"/>
                </a:ln>
              </p:spPr>
            </p:sp>
            <p:sp>
              <p:nvSpPr>
                <p:cNvPr id="121908" name="Line 55"/>
                <p:cNvSpPr/>
                <p:nvPr/>
              </p:nvSpPr>
              <p:spPr>
                <a:xfrm flipH="1">
                  <a:off x="2000264" y="927109"/>
                  <a:ext cx="586938" cy="0"/>
                </a:xfrm>
                <a:prstGeom prst="line">
                  <a:avLst/>
                </a:prstGeom>
                <a:ln w="38100" cap="flat" cmpd="sng">
                  <a:solidFill>
                    <a:schemeClr val="hlink"/>
                  </a:solidFill>
                  <a:prstDash val="solid"/>
                  <a:headEnd type="none" w="med" len="med"/>
                  <a:tailEnd type="none" w="med" len="med"/>
                </a:ln>
              </p:spPr>
            </p:sp>
            <p:sp>
              <p:nvSpPr>
                <p:cNvPr id="121909" name="Line 56"/>
                <p:cNvSpPr/>
                <p:nvPr/>
              </p:nvSpPr>
              <p:spPr>
                <a:xfrm flipH="1">
                  <a:off x="2571768" y="569919"/>
                  <a:ext cx="1760814" cy="0"/>
                </a:xfrm>
                <a:prstGeom prst="line">
                  <a:avLst/>
                </a:prstGeom>
                <a:ln w="38100" cap="flat" cmpd="sng">
                  <a:solidFill>
                    <a:schemeClr val="hlink"/>
                  </a:solidFill>
                  <a:prstDash val="solid"/>
                  <a:headEnd type="none" w="med" len="med"/>
                  <a:tailEnd type="none" w="med" len="med"/>
                </a:ln>
              </p:spPr>
            </p:sp>
            <p:sp>
              <p:nvSpPr>
                <p:cNvPr id="121910" name="Line 57"/>
                <p:cNvSpPr/>
                <p:nvPr/>
              </p:nvSpPr>
              <p:spPr>
                <a:xfrm flipH="1">
                  <a:off x="785818" y="569919"/>
                  <a:ext cx="1172259" cy="0"/>
                </a:xfrm>
                <a:prstGeom prst="line">
                  <a:avLst/>
                </a:prstGeom>
                <a:ln w="38100" cap="flat" cmpd="sng">
                  <a:solidFill>
                    <a:schemeClr val="hlink"/>
                  </a:solidFill>
                  <a:prstDash val="solid"/>
                  <a:headEnd type="none" w="med" len="med"/>
                  <a:tailEnd type="none" w="med" len="med"/>
                </a:ln>
              </p:spPr>
            </p:sp>
            <p:sp>
              <p:nvSpPr>
                <p:cNvPr id="121911" name="Line 69"/>
                <p:cNvSpPr/>
                <p:nvPr/>
              </p:nvSpPr>
              <p:spPr>
                <a:xfrm flipH="1">
                  <a:off x="0" y="927109"/>
                  <a:ext cx="879599" cy="0"/>
                </a:xfrm>
                <a:prstGeom prst="line">
                  <a:avLst/>
                </a:prstGeom>
                <a:ln w="38100" cap="flat" cmpd="sng">
                  <a:solidFill>
                    <a:schemeClr val="hlink"/>
                  </a:solidFill>
                  <a:prstDash val="solid"/>
                  <a:headEnd type="none" w="med" len="med"/>
                  <a:tailEnd type="none" w="med" len="med"/>
                </a:ln>
              </p:spPr>
            </p:sp>
            <p:sp>
              <p:nvSpPr>
                <p:cNvPr id="121912" name="Line 70"/>
                <p:cNvSpPr/>
                <p:nvPr/>
              </p:nvSpPr>
              <p:spPr>
                <a:xfrm flipH="1">
                  <a:off x="11171" y="360363"/>
                  <a:ext cx="219900" cy="0"/>
                </a:xfrm>
                <a:prstGeom prst="line">
                  <a:avLst/>
                </a:prstGeom>
                <a:ln w="38100" cap="flat" cmpd="sng">
                  <a:solidFill>
                    <a:schemeClr val="hlink"/>
                  </a:solidFill>
                  <a:prstDash val="solid"/>
                  <a:headEnd type="none" w="med" len="med"/>
                  <a:tailEnd type="none" w="med" len="med"/>
                </a:ln>
              </p:spPr>
            </p:sp>
            <p:sp>
              <p:nvSpPr>
                <p:cNvPr id="121913" name="Line 81"/>
                <p:cNvSpPr/>
                <p:nvPr/>
              </p:nvSpPr>
              <p:spPr>
                <a:xfrm>
                  <a:off x="4357718" y="1141423"/>
                  <a:ext cx="0" cy="360362"/>
                </a:xfrm>
                <a:prstGeom prst="line">
                  <a:avLst/>
                </a:prstGeom>
                <a:ln w="38100" cap="flat" cmpd="sng">
                  <a:solidFill>
                    <a:schemeClr val="tx2"/>
                  </a:solidFill>
                  <a:prstDash val="solid"/>
                  <a:headEnd type="none" w="med" len="med"/>
                  <a:tailEnd type="none" w="med" len="med"/>
                </a:ln>
              </p:spPr>
            </p:sp>
            <p:sp>
              <p:nvSpPr>
                <p:cNvPr id="121914" name="Line 19"/>
                <p:cNvSpPr/>
                <p:nvPr/>
              </p:nvSpPr>
              <p:spPr>
                <a:xfrm>
                  <a:off x="254884" y="1141423"/>
                  <a:ext cx="0" cy="360362"/>
                </a:xfrm>
                <a:prstGeom prst="line">
                  <a:avLst/>
                </a:prstGeom>
                <a:ln w="38100" cap="flat" cmpd="sng">
                  <a:solidFill>
                    <a:schemeClr val="tx2"/>
                  </a:solidFill>
                  <a:prstDash val="solid"/>
                  <a:headEnd type="none" w="med" len="med"/>
                  <a:tailEnd type="none" w="med" len="med"/>
                </a:ln>
              </p:spPr>
            </p:sp>
            <p:sp>
              <p:nvSpPr>
                <p:cNvPr id="121915" name="Line 35"/>
                <p:cNvSpPr/>
                <p:nvPr/>
              </p:nvSpPr>
              <p:spPr>
                <a:xfrm>
                  <a:off x="841822" y="1141423"/>
                  <a:ext cx="0" cy="360362"/>
                </a:xfrm>
                <a:prstGeom prst="line">
                  <a:avLst/>
                </a:prstGeom>
                <a:ln w="38100" cap="flat" cmpd="sng">
                  <a:solidFill>
                    <a:schemeClr val="tx2"/>
                  </a:solidFill>
                  <a:prstDash val="solid"/>
                  <a:headEnd type="none" w="med" len="med"/>
                  <a:tailEnd type="none" w="med" len="med"/>
                </a:ln>
              </p:spPr>
            </p:sp>
            <p:sp>
              <p:nvSpPr>
                <p:cNvPr id="121916" name="Line 52"/>
                <p:cNvSpPr/>
                <p:nvPr/>
              </p:nvSpPr>
              <p:spPr>
                <a:xfrm>
                  <a:off x="2602637" y="1141423"/>
                  <a:ext cx="0" cy="360362"/>
                </a:xfrm>
                <a:prstGeom prst="line">
                  <a:avLst/>
                </a:prstGeom>
                <a:ln w="38100" cap="flat" cmpd="sng">
                  <a:solidFill>
                    <a:schemeClr val="tx2"/>
                  </a:solidFill>
                  <a:prstDash val="solid"/>
                  <a:headEnd type="none" w="med" len="med"/>
                  <a:tailEnd type="none" w="med" len="med"/>
                </a:ln>
              </p:spPr>
            </p:sp>
            <p:sp>
              <p:nvSpPr>
                <p:cNvPr id="121917" name="Line 53"/>
                <p:cNvSpPr/>
                <p:nvPr/>
              </p:nvSpPr>
              <p:spPr>
                <a:xfrm>
                  <a:off x="1428760" y="1141423"/>
                  <a:ext cx="0" cy="360362"/>
                </a:xfrm>
                <a:prstGeom prst="line">
                  <a:avLst/>
                </a:prstGeom>
                <a:ln w="38100" cap="flat" cmpd="sng">
                  <a:solidFill>
                    <a:schemeClr val="tx2"/>
                  </a:solidFill>
                  <a:prstDash val="solid"/>
                  <a:headEnd type="none" w="med" len="med"/>
                  <a:tailEnd type="none" w="med" len="med"/>
                </a:ln>
              </p:spPr>
            </p:sp>
            <p:sp>
              <p:nvSpPr>
                <p:cNvPr id="121918" name="Line 58"/>
                <p:cNvSpPr/>
                <p:nvPr/>
              </p:nvSpPr>
              <p:spPr>
                <a:xfrm flipH="1">
                  <a:off x="254884" y="1141423"/>
                  <a:ext cx="586938" cy="0"/>
                </a:xfrm>
                <a:prstGeom prst="line">
                  <a:avLst/>
                </a:prstGeom>
                <a:ln w="38100" cap="flat" cmpd="sng">
                  <a:solidFill>
                    <a:schemeClr val="tx2"/>
                  </a:solidFill>
                  <a:prstDash val="solid"/>
                  <a:headEnd type="none" w="med" len="med"/>
                  <a:tailEnd type="none" w="med" len="med"/>
                </a:ln>
              </p:spPr>
            </p:sp>
            <p:sp>
              <p:nvSpPr>
                <p:cNvPr id="121919" name="Line 66"/>
                <p:cNvSpPr/>
                <p:nvPr/>
              </p:nvSpPr>
              <p:spPr>
                <a:xfrm>
                  <a:off x="3774896" y="1141423"/>
                  <a:ext cx="0" cy="360362"/>
                </a:xfrm>
                <a:prstGeom prst="line">
                  <a:avLst/>
                </a:prstGeom>
                <a:ln w="38100" cap="flat" cmpd="sng">
                  <a:solidFill>
                    <a:schemeClr val="tx2"/>
                  </a:solidFill>
                  <a:prstDash val="solid"/>
                  <a:headEnd type="none" w="med" len="med"/>
                  <a:tailEnd type="none" w="med" len="med"/>
                </a:ln>
              </p:spPr>
            </p:sp>
            <p:sp>
              <p:nvSpPr>
                <p:cNvPr id="121920" name="Line 67"/>
                <p:cNvSpPr/>
                <p:nvPr/>
              </p:nvSpPr>
              <p:spPr>
                <a:xfrm>
                  <a:off x="2015698" y="1141423"/>
                  <a:ext cx="0" cy="360362"/>
                </a:xfrm>
                <a:prstGeom prst="line">
                  <a:avLst/>
                </a:prstGeom>
                <a:ln w="38100" cap="flat" cmpd="sng">
                  <a:solidFill>
                    <a:schemeClr val="tx2"/>
                  </a:solidFill>
                  <a:prstDash val="solid"/>
                  <a:headEnd type="none" w="med" len="med"/>
                  <a:tailEnd type="none" w="med" len="med"/>
                </a:ln>
              </p:spPr>
            </p:sp>
            <p:sp>
              <p:nvSpPr>
                <p:cNvPr id="121921" name="Line 82"/>
                <p:cNvSpPr/>
                <p:nvPr/>
              </p:nvSpPr>
              <p:spPr>
                <a:xfrm>
                  <a:off x="1428760" y="1141423"/>
                  <a:ext cx="1173876" cy="0"/>
                </a:xfrm>
                <a:prstGeom prst="line">
                  <a:avLst/>
                </a:prstGeom>
                <a:ln w="38100" cap="flat" cmpd="sng">
                  <a:solidFill>
                    <a:schemeClr val="tx2"/>
                  </a:solidFill>
                  <a:prstDash val="solid"/>
                  <a:headEnd type="none" w="med" len="med"/>
                  <a:tailEnd type="none" w="med" len="med"/>
                </a:ln>
              </p:spPr>
            </p:sp>
            <p:sp>
              <p:nvSpPr>
                <p:cNvPr id="121922" name="Line 83"/>
                <p:cNvSpPr/>
                <p:nvPr/>
              </p:nvSpPr>
              <p:spPr>
                <a:xfrm>
                  <a:off x="3774896" y="1141423"/>
                  <a:ext cx="586938" cy="0"/>
                </a:xfrm>
                <a:prstGeom prst="line">
                  <a:avLst/>
                </a:prstGeom>
                <a:ln w="38100" cap="flat" cmpd="sng">
                  <a:solidFill>
                    <a:schemeClr val="tx2"/>
                  </a:solidFill>
                  <a:prstDash val="solid"/>
                  <a:headEnd type="none" w="med" len="med"/>
                  <a:tailEnd type="none" w="med" len="med"/>
                </a:ln>
              </p:spPr>
            </p:sp>
            <p:sp>
              <p:nvSpPr>
                <p:cNvPr id="121923" name="Line 84"/>
                <p:cNvSpPr/>
                <p:nvPr/>
              </p:nvSpPr>
              <p:spPr>
                <a:xfrm>
                  <a:off x="2602637" y="1501785"/>
                  <a:ext cx="1172259" cy="0"/>
                </a:xfrm>
                <a:prstGeom prst="line">
                  <a:avLst/>
                </a:prstGeom>
                <a:ln w="38100" cap="flat" cmpd="sng">
                  <a:solidFill>
                    <a:schemeClr val="tx2"/>
                  </a:solidFill>
                  <a:prstDash val="solid"/>
                  <a:headEnd type="none" w="med" len="med"/>
                  <a:tailEnd type="none" w="med" len="med"/>
                </a:ln>
              </p:spPr>
            </p:sp>
            <p:sp>
              <p:nvSpPr>
                <p:cNvPr id="121924" name="Line 58"/>
                <p:cNvSpPr/>
                <p:nvPr/>
              </p:nvSpPr>
              <p:spPr>
                <a:xfrm flipH="1">
                  <a:off x="857256" y="1498613"/>
                  <a:ext cx="586938" cy="0"/>
                </a:xfrm>
                <a:prstGeom prst="line">
                  <a:avLst/>
                </a:prstGeom>
                <a:ln w="38100" cap="flat" cmpd="sng">
                  <a:solidFill>
                    <a:schemeClr val="tx2"/>
                  </a:solidFill>
                  <a:prstDash val="solid"/>
                  <a:headEnd type="none" w="med" len="med"/>
                  <a:tailEnd type="none" w="med" len="med"/>
                </a:ln>
              </p:spPr>
            </p:sp>
          </p:grpSp>
          <p:sp>
            <p:nvSpPr>
              <p:cNvPr id="121895" name="线形标注 2 149"/>
              <p:cNvSpPr/>
              <p:nvPr/>
            </p:nvSpPr>
            <p:spPr>
              <a:xfrm>
                <a:off x="2143106" y="0"/>
                <a:ext cx="1429308" cy="428628"/>
              </a:xfrm>
              <a:prstGeom prst="borderCallout2">
                <a:avLst>
                  <a:gd name="adj1" fmla="val 18750"/>
                  <a:gd name="adj2" fmla="val -8333"/>
                  <a:gd name="adj3" fmla="val 18750"/>
                  <a:gd name="adj4" fmla="val -16667"/>
                  <a:gd name="adj5" fmla="val 112500"/>
                  <a:gd name="adj6" fmla="val -46667"/>
                </a:avLst>
              </a:prstGeom>
              <a:solidFill>
                <a:srgbClr val="CCFFFF"/>
              </a:solidFill>
              <a:ln w="9525" cap="flat" cmpd="sng">
                <a:solidFill>
                  <a:schemeClr val="tx2"/>
                </a:solidFill>
                <a:prstDash val="solid"/>
                <a:miter/>
                <a:headEnd type="none" w="med" len="med"/>
                <a:tailEnd type="none" w="med" len="med"/>
              </a:ln>
            </p:spPr>
            <p:txBody>
              <a:bodyPr/>
              <a:p>
                <a:pPr algn="ctr"/>
                <a:r>
                  <a:rPr lang="zh-CN" altLang="en-US" sz="2000" b="1" dirty="0">
                    <a:solidFill>
                      <a:srgbClr val="FF0000"/>
                    </a:solidFill>
                    <a:latin typeface="楷体_GB2312" pitchFamily="49" charset="-122"/>
                    <a:ea typeface="微软雅黑" panose="020B0503020204020204" pitchFamily="34" charset="-122"/>
                  </a:rPr>
                  <a:t>相对码</a:t>
                </a:r>
                <a:endParaRPr lang="zh-CN" altLang="en-US" sz="2000" b="1" dirty="0">
                  <a:solidFill>
                    <a:srgbClr val="FF0000"/>
                  </a:solidFill>
                  <a:latin typeface="楷体_GB2312" pitchFamily="49" charset="-122"/>
                  <a:ea typeface="微软雅黑" panose="020B0503020204020204" pitchFamily="34" charset="-122"/>
                </a:endParaRPr>
              </a:p>
            </p:txBody>
          </p:sp>
        </p:grpSp>
        <p:sp>
          <p:nvSpPr>
            <p:cNvPr id="121871" name="Text Box 124"/>
            <p:cNvSpPr txBox="1"/>
            <p:nvPr/>
          </p:nvSpPr>
          <p:spPr>
            <a:xfrm>
              <a:off x="1132" y="1815"/>
              <a:ext cx="712" cy="576"/>
            </a:xfrm>
            <a:prstGeom prst="rect">
              <a:avLst/>
            </a:prstGeom>
            <a:noFill/>
            <a:ln w="9525">
              <a:noFill/>
            </a:ln>
          </p:spPr>
          <p:txBody>
            <a:bodyPr wrap="none">
              <a:spAutoFit/>
            </a:bodyPr>
            <a:p>
              <a:pPr algn="ctr"/>
              <a:r>
                <a:rPr lang="zh-CN" altLang="zh-CN" b="1" dirty="0">
                  <a:solidFill>
                    <a:schemeClr val="tx2"/>
                  </a:solidFill>
                  <a:latin typeface="Arial" panose="020B0604020202020204" pitchFamily="34" charset="0"/>
                </a:rPr>
                <a:t>Ts</a:t>
              </a:r>
              <a:endParaRPr lang="zh-CN" altLang="zh-CN" b="1" dirty="0">
                <a:solidFill>
                  <a:schemeClr val="tx2"/>
                </a:solidFill>
                <a:latin typeface="Arial" panose="020B0604020202020204" pitchFamily="34" charset="0"/>
              </a:endParaRPr>
            </a:p>
          </p:txBody>
        </p:sp>
        <p:sp>
          <p:nvSpPr>
            <p:cNvPr id="121872" name="箭头 1829"/>
            <p:cNvSpPr/>
            <p:nvPr/>
          </p:nvSpPr>
          <p:spPr>
            <a:xfrm>
              <a:off x="1020" y="2382"/>
              <a:ext cx="907" cy="1"/>
            </a:xfrm>
            <a:prstGeom prst="line">
              <a:avLst/>
            </a:prstGeom>
            <a:ln w="25400" cap="flat" cmpd="sng">
              <a:solidFill>
                <a:schemeClr val="tx2"/>
              </a:solidFill>
              <a:prstDash val="solid"/>
              <a:headEnd type="triangle" w="med" len="med"/>
              <a:tailEnd type="triangle" w="med" len="med"/>
            </a:ln>
          </p:spPr>
        </p:sp>
      </p:grpSp>
      <p:sp>
        <p:nvSpPr>
          <p:cNvPr id="121867" name="矩形 133"/>
          <p:cNvSpPr/>
          <p:nvPr/>
        </p:nvSpPr>
        <p:spPr>
          <a:xfrm>
            <a:off x="5384800" y="4686300"/>
            <a:ext cx="3324225" cy="368300"/>
          </a:xfrm>
          <a:prstGeom prst="rect">
            <a:avLst/>
          </a:prstGeom>
          <a:noFill/>
          <a:ln w="9525">
            <a:noFill/>
          </a:ln>
        </p:spPr>
        <p:txBody>
          <a:bodyPr>
            <a:spAutoFit/>
          </a:bodyPr>
          <a:p>
            <a:r>
              <a:rPr lang="en-US" altLang="zh-CN" b="1" dirty="0">
                <a:solidFill>
                  <a:srgbClr val="0000FF"/>
                </a:solidFill>
                <a:latin typeface="微软雅黑" panose="020B0503020204020204" pitchFamily="34" charset="-122"/>
                <a:ea typeface="微软雅黑" panose="020B0503020204020204" pitchFamily="34" charset="-122"/>
              </a:rPr>
              <a:t>  1    1     0     1</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a:solidFill>
                  <a:srgbClr val="0000FF"/>
                </a:solidFill>
                <a:latin typeface="微软雅黑" panose="020B0503020204020204" pitchFamily="34" charset="-122"/>
                <a:ea typeface="微软雅黑" panose="020B0503020204020204" pitchFamily="34" charset="-122"/>
              </a:rPr>
              <a:t>   1 </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a:solidFill>
                  <a:srgbClr val="0000FF"/>
                </a:solidFill>
                <a:latin typeface="微软雅黑" panose="020B0503020204020204" pitchFamily="34" charset="-122"/>
                <a:ea typeface="微软雅黑" panose="020B0503020204020204" pitchFamily="34" charset="-122"/>
              </a:rPr>
              <a:t>1     0</a:t>
            </a:r>
            <a:endParaRPr lang="zh-CN" altLang="en-US" dirty="0">
              <a:latin typeface="Arial" panose="020B0604020202020204" pitchFamily="34" charset="0"/>
            </a:endParaRPr>
          </a:p>
        </p:txBody>
      </p:sp>
      <p:sp>
        <p:nvSpPr>
          <p:cNvPr id="121868" name="矩形 134"/>
          <p:cNvSpPr/>
          <p:nvPr/>
        </p:nvSpPr>
        <p:spPr>
          <a:xfrm>
            <a:off x="5348288" y="5797550"/>
            <a:ext cx="3462337" cy="368300"/>
          </a:xfrm>
          <a:prstGeom prst="rect">
            <a:avLst/>
          </a:prstGeom>
          <a:noFill/>
          <a:ln w="9525">
            <a:noFill/>
          </a:ln>
        </p:spPr>
        <p:txBody>
          <a:bodyPr>
            <a:spAutoFit/>
          </a:bodyPr>
          <a:p>
            <a:r>
              <a:rPr lang="en-US" altLang="zh-CN" b="1" dirty="0">
                <a:solidFill>
                  <a:srgbClr val="0000FF"/>
                </a:solidFill>
                <a:latin typeface="微软雅黑" panose="020B0503020204020204" pitchFamily="34" charset="-122"/>
                <a:ea typeface="微软雅黑" panose="020B0503020204020204" pitchFamily="34" charset="-122"/>
              </a:rPr>
              <a:t>  1     0    1     1</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a:solidFill>
                  <a:srgbClr val="0000FF"/>
                </a:solidFill>
                <a:latin typeface="微软雅黑" panose="020B0503020204020204" pitchFamily="34" charset="-122"/>
                <a:ea typeface="微软雅黑" panose="020B0503020204020204" pitchFamily="34" charset="-122"/>
              </a:rPr>
              <a:t>    0 </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a:solidFill>
                  <a:srgbClr val="0000FF"/>
                </a:solidFill>
                <a:latin typeface="微软雅黑" panose="020B0503020204020204" pitchFamily="34" charset="-122"/>
                <a:ea typeface="微软雅黑" panose="020B0503020204020204" pitchFamily="34" charset="-122"/>
              </a:rPr>
              <a:t>0     1</a:t>
            </a:r>
            <a:endParaRPr lang="zh-CN" altLang="en-US" dirty="0">
              <a:latin typeface="Arial" panose="020B0604020202020204" pitchFamily="34" charset="0"/>
            </a:endParaRPr>
          </a:p>
        </p:txBody>
      </p:sp>
      <p:sp>
        <p:nvSpPr>
          <p:cNvPr id="121869" name="矩形 135"/>
          <p:cNvSpPr/>
          <p:nvPr/>
        </p:nvSpPr>
        <p:spPr>
          <a:xfrm>
            <a:off x="5776913" y="5230813"/>
            <a:ext cx="3222625" cy="368300"/>
          </a:xfrm>
          <a:prstGeom prst="rect">
            <a:avLst/>
          </a:prstGeom>
          <a:noFill/>
          <a:ln w="9525">
            <a:noFill/>
          </a:ln>
        </p:spPr>
        <p:txBody>
          <a:bodyPr>
            <a:spAutoFit/>
          </a:bodyPr>
          <a:p>
            <a:r>
              <a:rPr lang="en-US" altLang="zh-CN" b="1" dirty="0">
                <a:solidFill>
                  <a:srgbClr val="0000FF"/>
                </a:solidFill>
                <a:latin typeface="微软雅黑" panose="020B0503020204020204" pitchFamily="34" charset="-122"/>
                <a:ea typeface="微软雅黑" panose="020B0503020204020204" pitchFamily="34" charset="-122"/>
              </a:rPr>
              <a:t>  1     1     0    1</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a:solidFill>
                  <a:srgbClr val="0000FF"/>
                </a:solidFill>
                <a:latin typeface="微软雅黑" panose="020B0503020204020204" pitchFamily="34" charset="-122"/>
                <a:ea typeface="微软雅黑" panose="020B0503020204020204" pitchFamily="34" charset="-122"/>
              </a:rPr>
              <a:t>    1 </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a:solidFill>
                  <a:srgbClr val="0000FF"/>
                </a:solidFill>
                <a:latin typeface="微软雅黑" panose="020B0503020204020204" pitchFamily="34" charset="-122"/>
                <a:ea typeface="微软雅黑" panose="020B0503020204020204" pitchFamily="34" charset="-122"/>
              </a:rPr>
              <a:t>1    0</a:t>
            </a:r>
            <a:endParaRPr lang="zh-CN" altLang="en-US" dirty="0">
              <a:latin typeface="Arial" panose="020B0604020202020204" pitchFamily="34" charset="0"/>
            </a:endParaRPr>
          </a:p>
        </p:txBody>
      </p:sp>
    </p:spTree>
  </p:cSld>
  <p:clrMapOvr>
    <a:masterClrMapping/>
  </p:clrMapOvr>
  <p:transition advClick="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882" name="Group 4"/>
          <p:cNvGrpSpPr/>
          <p:nvPr/>
        </p:nvGrpSpPr>
        <p:grpSpPr>
          <a:xfrm>
            <a:off x="750888" y="1476375"/>
            <a:ext cx="7207250" cy="4679950"/>
            <a:chOff x="-2" y="0"/>
            <a:chExt cx="2627" cy="1815"/>
          </a:xfrm>
        </p:grpSpPr>
        <p:sp>
          <p:nvSpPr>
            <p:cNvPr id="122884" name="Line 5"/>
            <p:cNvSpPr/>
            <p:nvPr/>
          </p:nvSpPr>
          <p:spPr>
            <a:xfrm flipH="1">
              <a:off x="122" y="136"/>
              <a:ext cx="2503" cy="1"/>
            </a:xfrm>
            <a:prstGeom prst="line">
              <a:avLst/>
            </a:prstGeom>
            <a:ln w="14288" cap="flat" cmpd="sng">
              <a:solidFill>
                <a:srgbClr val="000000"/>
              </a:solidFill>
              <a:prstDash val="solid"/>
              <a:headEnd type="none" w="med" len="med"/>
              <a:tailEnd type="none" w="med" len="med"/>
            </a:ln>
          </p:spPr>
        </p:sp>
        <p:sp>
          <p:nvSpPr>
            <p:cNvPr id="122885" name="Freeform 6"/>
            <p:cNvSpPr/>
            <p:nvPr/>
          </p:nvSpPr>
          <p:spPr>
            <a:xfrm>
              <a:off x="292" y="0"/>
              <a:ext cx="296" cy="287"/>
            </a:xfrm>
            <a:custGeom>
              <a:avLst/>
              <a:gdLst>
                <a:gd name="txL" fmla="*/ 0 w 296"/>
                <a:gd name="txT" fmla="*/ 0 h 287"/>
                <a:gd name="txR" fmla="*/ 296 w 296"/>
                <a:gd name="txB" fmla="*/ 287 h 287"/>
              </a:gdLst>
              <a:ahLst/>
              <a:cxnLst>
                <a:cxn ang="0">
                  <a:pos x="0" y="136"/>
                </a:cxn>
                <a:cxn ang="0">
                  <a:pos x="27" y="65"/>
                </a:cxn>
                <a:cxn ang="0">
                  <a:pos x="54" y="22"/>
                </a:cxn>
                <a:cxn ang="0">
                  <a:pos x="81" y="0"/>
                </a:cxn>
                <a:cxn ang="0">
                  <a:pos x="99" y="0"/>
                </a:cxn>
                <a:cxn ang="0">
                  <a:pos x="117" y="14"/>
                </a:cxn>
                <a:cxn ang="0">
                  <a:pos x="126" y="43"/>
                </a:cxn>
                <a:cxn ang="0">
                  <a:pos x="144" y="79"/>
                </a:cxn>
                <a:cxn ang="0">
                  <a:pos x="153" y="122"/>
                </a:cxn>
                <a:cxn ang="0">
                  <a:pos x="162" y="165"/>
                </a:cxn>
                <a:cxn ang="0">
                  <a:pos x="171" y="208"/>
                </a:cxn>
                <a:cxn ang="0">
                  <a:pos x="189" y="244"/>
                </a:cxn>
                <a:cxn ang="0">
                  <a:pos x="197" y="273"/>
                </a:cxn>
                <a:cxn ang="0">
                  <a:pos x="215" y="287"/>
                </a:cxn>
                <a:cxn ang="0">
                  <a:pos x="224" y="280"/>
                </a:cxn>
                <a:cxn ang="0">
                  <a:pos x="242" y="258"/>
                </a:cxn>
                <a:cxn ang="0">
                  <a:pos x="269" y="208"/>
                </a:cxn>
                <a:cxn ang="0">
                  <a:pos x="296" y="136"/>
                </a:cxn>
              </a:cxnLst>
              <a:rect l="txL" t="txT" r="txR" b="txB"/>
              <a:pathLst>
                <a:path w="296" h="287">
                  <a:moveTo>
                    <a:pt x="0" y="136"/>
                  </a:moveTo>
                  <a:lnTo>
                    <a:pt x="27" y="65"/>
                  </a:lnTo>
                  <a:lnTo>
                    <a:pt x="54" y="22"/>
                  </a:lnTo>
                  <a:lnTo>
                    <a:pt x="81" y="0"/>
                  </a:lnTo>
                  <a:lnTo>
                    <a:pt x="99" y="0"/>
                  </a:lnTo>
                  <a:lnTo>
                    <a:pt x="117" y="14"/>
                  </a:lnTo>
                  <a:lnTo>
                    <a:pt x="126" y="43"/>
                  </a:lnTo>
                  <a:lnTo>
                    <a:pt x="144" y="79"/>
                  </a:lnTo>
                  <a:lnTo>
                    <a:pt x="153" y="122"/>
                  </a:lnTo>
                  <a:lnTo>
                    <a:pt x="162" y="165"/>
                  </a:lnTo>
                  <a:lnTo>
                    <a:pt x="171" y="208"/>
                  </a:lnTo>
                  <a:lnTo>
                    <a:pt x="189" y="244"/>
                  </a:lnTo>
                  <a:lnTo>
                    <a:pt x="197" y="273"/>
                  </a:lnTo>
                  <a:lnTo>
                    <a:pt x="215" y="287"/>
                  </a:lnTo>
                  <a:lnTo>
                    <a:pt x="224" y="280"/>
                  </a:lnTo>
                  <a:lnTo>
                    <a:pt x="242" y="258"/>
                  </a:lnTo>
                  <a:lnTo>
                    <a:pt x="269" y="208"/>
                  </a:lnTo>
                  <a:lnTo>
                    <a:pt x="296" y="136"/>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886" name="Freeform 7"/>
            <p:cNvSpPr/>
            <p:nvPr/>
          </p:nvSpPr>
          <p:spPr>
            <a:xfrm>
              <a:off x="588" y="22"/>
              <a:ext cx="251" cy="236"/>
            </a:xfrm>
            <a:custGeom>
              <a:avLst/>
              <a:gdLst>
                <a:gd name="txL" fmla="*/ 0 w 251"/>
                <a:gd name="txT" fmla="*/ 0 h 236"/>
                <a:gd name="txR" fmla="*/ 251 w 251"/>
                <a:gd name="txB" fmla="*/ 236 h 236"/>
              </a:gdLst>
              <a:ahLst/>
              <a:cxnLst>
                <a:cxn ang="0">
                  <a:pos x="0" y="114"/>
                </a:cxn>
                <a:cxn ang="0">
                  <a:pos x="18" y="50"/>
                </a:cxn>
                <a:cxn ang="0">
                  <a:pos x="36" y="14"/>
                </a:cxn>
                <a:cxn ang="0">
                  <a:pos x="54" y="0"/>
                </a:cxn>
                <a:cxn ang="0">
                  <a:pos x="63" y="0"/>
                </a:cxn>
                <a:cxn ang="0">
                  <a:pos x="81" y="21"/>
                </a:cxn>
                <a:cxn ang="0">
                  <a:pos x="90" y="50"/>
                </a:cxn>
                <a:cxn ang="0">
                  <a:pos x="99" y="86"/>
                </a:cxn>
                <a:cxn ang="0">
                  <a:pos x="117" y="122"/>
                </a:cxn>
                <a:cxn ang="0">
                  <a:pos x="126" y="165"/>
                </a:cxn>
                <a:cxn ang="0">
                  <a:pos x="135" y="193"/>
                </a:cxn>
                <a:cxn ang="0">
                  <a:pos x="153" y="222"/>
                </a:cxn>
                <a:cxn ang="0">
                  <a:pos x="171" y="236"/>
                </a:cxn>
                <a:cxn ang="0">
                  <a:pos x="189" y="236"/>
                </a:cxn>
                <a:cxn ang="0">
                  <a:pos x="207" y="222"/>
                </a:cxn>
                <a:cxn ang="0">
                  <a:pos x="225" y="179"/>
                </a:cxn>
                <a:cxn ang="0">
                  <a:pos x="251" y="114"/>
                </a:cxn>
              </a:cxnLst>
              <a:rect l="txL" t="txT" r="txR" b="txB"/>
              <a:pathLst>
                <a:path w="251" h="236">
                  <a:moveTo>
                    <a:pt x="0" y="114"/>
                  </a:moveTo>
                  <a:lnTo>
                    <a:pt x="18" y="50"/>
                  </a:lnTo>
                  <a:lnTo>
                    <a:pt x="36" y="14"/>
                  </a:lnTo>
                  <a:lnTo>
                    <a:pt x="54" y="0"/>
                  </a:lnTo>
                  <a:lnTo>
                    <a:pt x="63" y="0"/>
                  </a:lnTo>
                  <a:lnTo>
                    <a:pt x="81" y="21"/>
                  </a:lnTo>
                  <a:lnTo>
                    <a:pt x="90" y="50"/>
                  </a:lnTo>
                  <a:lnTo>
                    <a:pt x="99" y="86"/>
                  </a:lnTo>
                  <a:lnTo>
                    <a:pt x="117" y="122"/>
                  </a:lnTo>
                  <a:lnTo>
                    <a:pt x="126" y="165"/>
                  </a:lnTo>
                  <a:lnTo>
                    <a:pt x="135" y="193"/>
                  </a:lnTo>
                  <a:lnTo>
                    <a:pt x="153" y="222"/>
                  </a:lnTo>
                  <a:lnTo>
                    <a:pt x="171" y="236"/>
                  </a:lnTo>
                  <a:lnTo>
                    <a:pt x="189" y="236"/>
                  </a:lnTo>
                  <a:lnTo>
                    <a:pt x="207" y="222"/>
                  </a:lnTo>
                  <a:lnTo>
                    <a:pt x="225" y="179"/>
                  </a:lnTo>
                  <a:lnTo>
                    <a:pt x="251" y="114"/>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887" name="Freeform 8"/>
            <p:cNvSpPr/>
            <p:nvPr/>
          </p:nvSpPr>
          <p:spPr>
            <a:xfrm>
              <a:off x="839" y="14"/>
              <a:ext cx="279" cy="237"/>
            </a:xfrm>
            <a:custGeom>
              <a:avLst/>
              <a:gdLst>
                <a:gd name="txL" fmla="*/ 0 w 279"/>
                <a:gd name="txT" fmla="*/ 0 h 237"/>
                <a:gd name="txR" fmla="*/ 279 w 279"/>
                <a:gd name="txB" fmla="*/ 237 h 237"/>
              </a:gdLst>
              <a:ahLst/>
              <a:cxnLst>
                <a:cxn ang="0">
                  <a:pos x="0" y="122"/>
                </a:cxn>
                <a:cxn ang="0">
                  <a:pos x="18" y="58"/>
                </a:cxn>
                <a:cxn ang="0">
                  <a:pos x="45" y="15"/>
                </a:cxn>
                <a:cxn ang="0">
                  <a:pos x="72" y="0"/>
                </a:cxn>
                <a:cxn ang="0">
                  <a:pos x="99" y="15"/>
                </a:cxn>
                <a:cxn ang="0">
                  <a:pos x="117" y="58"/>
                </a:cxn>
                <a:cxn ang="0">
                  <a:pos x="144" y="122"/>
                </a:cxn>
                <a:cxn ang="0">
                  <a:pos x="162" y="187"/>
                </a:cxn>
                <a:cxn ang="0">
                  <a:pos x="180" y="223"/>
                </a:cxn>
                <a:cxn ang="0">
                  <a:pos x="207" y="237"/>
                </a:cxn>
                <a:cxn ang="0">
                  <a:pos x="234" y="223"/>
                </a:cxn>
                <a:cxn ang="0">
                  <a:pos x="261" y="187"/>
                </a:cxn>
                <a:cxn ang="0">
                  <a:pos x="279" y="122"/>
                </a:cxn>
              </a:cxnLst>
              <a:rect l="txL" t="txT" r="txR" b="txB"/>
              <a:pathLst>
                <a:path w="279" h="237">
                  <a:moveTo>
                    <a:pt x="0" y="122"/>
                  </a:moveTo>
                  <a:lnTo>
                    <a:pt x="18" y="58"/>
                  </a:lnTo>
                  <a:lnTo>
                    <a:pt x="45" y="15"/>
                  </a:lnTo>
                  <a:lnTo>
                    <a:pt x="72" y="0"/>
                  </a:lnTo>
                  <a:lnTo>
                    <a:pt x="99" y="15"/>
                  </a:lnTo>
                  <a:lnTo>
                    <a:pt x="117" y="58"/>
                  </a:lnTo>
                  <a:lnTo>
                    <a:pt x="144" y="122"/>
                  </a:lnTo>
                  <a:lnTo>
                    <a:pt x="162" y="187"/>
                  </a:lnTo>
                  <a:lnTo>
                    <a:pt x="180" y="223"/>
                  </a:lnTo>
                  <a:lnTo>
                    <a:pt x="207" y="237"/>
                  </a:lnTo>
                  <a:lnTo>
                    <a:pt x="234" y="223"/>
                  </a:lnTo>
                  <a:lnTo>
                    <a:pt x="261" y="187"/>
                  </a:lnTo>
                  <a:lnTo>
                    <a:pt x="279" y="122"/>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888" name="Freeform 9"/>
            <p:cNvSpPr/>
            <p:nvPr/>
          </p:nvSpPr>
          <p:spPr>
            <a:xfrm>
              <a:off x="1118" y="14"/>
              <a:ext cx="278" cy="237"/>
            </a:xfrm>
            <a:custGeom>
              <a:avLst/>
              <a:gdLst>
                <a:gd name="txL" fmla="*/ 0 w 278"/>
                <a:gd name="txT" fmla="*/ 0 h 237"/>
                <a:gd name="txR" fmla="*/ 278 w 278"/>
                <a:gd name="txB" fmla="*/ 237 h 237"/>
              </a:gdLst>
              <a:ahLst/>
              <a:cxnLst>
                <a:cxn ang="0">
                  <a:pos x="278" y="122"/>
                </a:cxn>
                <a:cxn ang="0">
                  <a:pos x="260" y="58"/>
                </a:cxn>
                <a:cxn ang="0">
                  <a:pos x="233" y="15"/>
                </a:cxn>
                <a:cxn ang="0">
                  <a:pos x="206" y="0"/>
                </a:cxn>
                <a:cxn ang="0">
                  <a:pos x="179" y="15"/>
                </a:cxn>
                <a:cxn ang="0">
                  <a:pos x="152" y="58"/>
                </a:cxn>
                <a:cxn ang="0">
                  <a:pos x="134" y="122"/>
                </a:cxn>
                <a:cxn ang="0">
                  <a:pos x="116" y="187"/>
                </a:cxn>
                <a:cxn ang="0">
                  <a:pos x="98" y="223"/>
                </a:cxn>
                <a:cxn ang="0">
                  <a:pos x="71" y="237"/>
                </a:cxn>
                <a:cxn ang="0">
                  <a:pos x="44" y="223"/>
                </a:cxn>
                <a:cxn ang="0">
                  <a:pos x="18" y="187"/>
                </a:cxn>
                <a:cxn ang="0">
                  <a:pos x="0" y="122"/>
                </a:cxn>
              </a:cxnLst>
              <a:rect l="txL" t="txT" r="txR" b="txB"/>
              <a:pathLst>
                <a:path w="278" h="237">
                  <a:moveTo>
                    <a:pt x="278" y="122"/>
                  </a:moveTo>
                  <a:lnTo>
                    <a:pt x="260" y="58"/>
                  </a:lnTo>
                  <a:lnTo>
                    <a:pt x="233" y="15"/>
                  </a:lnTo>
                  <a:lnTo>
                    <a:pt x="206" y="0"/>
                  </a:lnTo>
                  <a:lnTo>
                    <a:pt x="179" y="15"/>
                  </a:lnTo>
                  <a:lnTo>
                    <a:pt x="152" y="58"/>
                  </a:lnTo>
                  <a:lnTo>
                    <a:pt x="134" y="122"/>
                  </a:lnTo>
                  <a:lnTo>
                    <a:pt x="116" y="187"/>
                  </a:lnTo>
                  <a:lnTo>
                    <a:pt x="98" y="223"/>
                  </a:lnTo>
                  <a:lnTo>
                    <a:pt x="71" y="237"/>
                  </a:lnTo>
                  <a:lnTo>
                    <a:pt x="44" y="223"/>
                  </a:lnTo>
                  <a:lnTo>
                    <a:pt x="18" y="187"/>
                  </a:lnTo>
                  <a:lnTo>
                    <a:pt x="0" y="122"/>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889" name="Freeform 10"/>
            <p:cNvSpPr/>
            <p:nvPr/>
          </p:nvSpPr>
          <p:spPr>
            <a:xfrm>
              <a:off x="1396" y="14"/>
              <a:ext cx="269" cy="237"/>
            </a:xfrm>
            <a:custGeom>
              <a:avLst/>
              <a:gdLst>
                <a:gd name="txL" fmla="*/ 0 w 269"/>
                <a:gd name="txT" fmla="*/ 0 h 237"/>
                <a:gd name="txR" fmla="*/ 269 w 269"/>
                <a:gd name="txB" fmla="*/ 237 h 237"/>
              </a:gdLst>
              <a:ahLst/>
              <a:cxnLst>
                <a:cxn ang="0">
                  <a:pos x="269" y="122"/>
                </a:cxn>
                <a:cxn ang="0">
                  <a:pos x="251" y="58"/>
                </a:cxn>
                <a:cxn ang="0">
                  <a:pos x="233" y="15"/>
                </a:cxn>
                <a:cxn ang="0">
                  <a:pos x="206" y="0"/>
                </a:cxn>
                <a:cxn ang="0">
                  <a:pos x="179" y="15"/>
                </a:cxn>
                <a:cxn ang="0">
                  <a:pos x="152" y="58"/>
                </a:cxn>
                <a:cxn ang="0">
                  <a:pos x="134" y="122"/>
                </a:cxn>
                <a:cxn ang="0">
                  <a:pos x="116" y="187"/>
                </a:cxn>
                <a:cxn ang="0">
                  <a:pos x="90" y="223"/>
                </a:cxn>
                <a:cxn ang="0">
                  <a:pos x="63" y="237"/>
                </a:cxn>
                <a:cxn ang="0">
                  <a:pos x="36" y="223"/>
                </a:cxn>
                <a:cxn ang="0">
                  <a:pos x="18" y="187"/>
                </a:cxn>
                <a:cxn ang="0">
                  <a:pos x="0" y="122"/>
                </a:cxn>
              </a:cxnLst>
              <a:rect l="txL" t="txT" r="txR" b="txB"/>
              <a:pathLst>
                <a:path w="269" h="237">
                  <a:moveTo>
                    <a:pt x="269" y="122"/>
                  </a:moveTo>
                  <a:lnTo>
                    <a:pt x="251" y="58"/>
                  </a:lnTo>
                  <a:lnTo>
                    <a:pt x="233" y="15"/>
                  </a:lnTo>
                  <a:lnTo>
                    <a:pt x="206" y="0"/>
                  </a:lnTo>
                  <a:lnTo>
                    <a:pt x="179" y="15"/>
                  </a:lnTo>
                  <a:lnTo>
                    <a:pt x="152" y="58"/>
                  </a:lnTo>
                  <a:lnTo>
                    <a:pt x="134" y="122"/>
                  </a:lnTo>
                  <a:lnTo>
                    <a:pt x="116" y="187"/>
                  </a:lnTo>
                  <a:lnTo>
                    <a:pt x="90" y="223"/>
                  </a:lnTo>
                  <a:lnTo>
                    <a:pt x="63" y="237"/>
                  </a:lnTo>
                  <a:lnTo>
                    <a:pt x="36" y="223"/>
                  </a:lnTo>
                  <a:lnTo>
                    <a:pt x="18" y="187"/>
                  </a:lnTo>
                  <a:lnTo>
                    <a:pt x="0" y="122"/>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890" name="Freeform 11"/>
            <p:cNvSpPr/>
            <p:nvPr/>
          </p:nvSpPr>
          <p:spPr>
            <a:xfrm>
              <a:off x="1665" y="14"/>
              <a:ext cx="260" cy="237"/>
            </a:xfrm>
            <a:custGeom>
              <a:avLst/>
              <a:gdLst>
                <a:gd name="txL" fmla="*/ 0 w 260"/>
                <a:gd name="txT" fmla="*/ 0 h 237"/>
                <a:gd name="txR" fmla="*/ 260 w 260"/>
                <a:gd name="txB" fmla="*/ 237 h 237"/>
              </a:gdLst>
              <a:ahLst/>
              <a:cxnLst>
                <a:cxn ang="0">
                  <a:pos x="0" y="122"/>
                </a:cxn>
                <a:cxn ang="0">
                  <a:pos x="18" y="58"/>
                </a:cxn>
                <a:cxn ang="0">
                  <a:pos x="45" y="15"/>
                </a:cxn>
                <a:cxn ang="0">
                  <a:pos x="63" y="0"/>
                </a:cxn>
                <a:cxn ang="0">
                  <a:pos x="90" y="15"/>
                </a:cxn>
                <a:cxn ang="0">
                  <a:pos x="117" y="58"/>
                </a:cxn>
                <a:cxn ang="0">
                  <a:pos x="135" y="122"/>
                </a:cxn>
                <a:cxn ang="0">
                  <a:pos x="144" y="187"/>
                </a:cxn>
                <a:cxn ang="0">
                  <a:pos x="170" y="223"/>
                </a:cxn>
                <a:cxn ang="0">
                  <a:pos x="197" y="237"/>
                </a:cxn>
                <a:cxn ang="0">
                  <a:pos x="215" y="223"/>
                </a:cxn>
                <a:cxn ang="0">
                  <a:pos x="242" y="187"/>
                </a:cxn>
                <a:cxn ang="0">
                  <a:pos x="260" y="122"/>
                </a:cxn>
              </a:cxnLst>
              <a:rect l="txL" t="txT" r="txR" b="txB"/>
              <a:pathLst>
                <a:path w="260" h="237">
                  <a:moveTo>
                    <a:pt x="0" y="122"/>
                  </a:moveTo>
                  <a:lnTo>
                    <a:pt x="18" y="58"/>
                  </a:lnTo>
                  <a:lnTo>
                    <a:pt x="45" y="15"/>
                  </a:lnTo>
                  <a:lnTo>
                    <a:pt x="63" y="0"/>
                  </a:lnTo>
                  <a:lnTo>
                    <a:pt x="90" y="15"/>
                  </a:lnTo>
                  <a:lnTo>
                    <a:pt x="117" y="58"/>
                  </a:lnTo>
                  <a:lnTo>
                    <a:pt x="135" y="122"/>
                  </a:lnTo>
                  <a:lnTo>
                    <a:pt x="144" y="187"/>
                  </a:lnTo>
                  <a:lnTo>
                    <a:pt x="170" y="223"/>
                  </a:lnTo>
                  <a:lnTo>
                    <a:pt x="197" y="237"/>
                  </a:lnTo>
                  <a:lnTo>
                    <a:pt x="215" y="223"/>
                  </a:lnTo>
                  <a:lnTo>
                    <a:pt x="242" y="187"/>
                  </a:lnTo>
                  <a:lnTo>
                    <a:pt x="260" y="122"/>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891" name="Freeform 12"/>
            <p:cNvSpPr/>
            <p:nvPr/>
          </p:nvSpPr>
          <p:spPr>
            <a:xfrm>
              <a:off x="1925" y="14"/>
              <a:ext cx="296" cy="237"/>
            </a:xfrm>
            <a:custGeom>
              <a:avLst/>
              <a:gdLst>
                <a:gd name="txL" fmla="*/ 0 w 296"/>
                <a:gd name="txT" fmla="*/ 0 h 237"/>
                <a:gd name="txR" fmla="*/ 296 w 296"/>
                <a:gd name="txB" fmla="*/ 237 h 237"/>
              </a:gdLst>
              <a:ahLst/>
              <a:cxnLst>
                <a:cxn ang="0">
                  <a:pos x="296" y="122"/>
                </a:cxn>
                <a:cxn ang="0">
                  <a:pos x="269" y="58"/>
                </a:cxn>
                <a:cxn ang="0">
                  <a:pos x="251" y="15"/>
                </a:cxn>
                <a:cxn ang="0">
                  <a:pos x="216" y="0"/>
                </a:cxn>
                <a:cxn ang="0">
                  <a:pos x="189" y="15"/>
                </a:cxn>
                <a:cxn ang="0">
                  <a:pos x="171" y="58"/>
                </a:cxn>
                <a:cxn ang="0">
                  <a:pos x="144" y="122"/>
                </a:cxn>
                <a:cxn ang="0">
                  <a:pos x="126" y="187"/>
                </a:cxn>
                <a:cxn ang="0">
                  <a:pos x="99" y="223"/>
                </a:cxn>
                <a:cxn ang="0">
                  <a:pos x="72" y="237"/>
                </a:cxn>
                <a:cxn ang="0">
                  <a:pos x="45" y="223"/>
                </a:cxn>
                <a:cxn ang="0">
                  <a:pos x="18" y="187"/>
                </a:cxn>
                <a:cxn ang="0">
                  <a:pos x="0" y="122"/>
                </a:cxn>
              </a:cxnLst>
              <a:rect l="txL" t="txT" r="txR" b="txB"/>
              <a:pathLst>
                <a:path w="296" h="237">
                  <a:moveTo>
                    <a:pt x="296" y="122"/>
                  </a:moveTo>
                  <a:lnTo>
                    <a:pt x="269" y="58"/>
                  </a:lnTo>
                  <a:lnTo>
                    <a:pt x="251" y="15"/>
                  </a:lnTo>
                  <a:lnTo>
                    <a:pt x="216" y="0"/>
                  </a:lnTo>
                  <a:lnTo>
                    <a:pt x="189" y="15"/>
                  </a:lnTo>
                  <a:lnTo>
                    <a:pt x="171" y="58"/>
                  </a:lnTo>
                  <a:lnTo>
                    <a:pt x="144" y="122"/>
                  </a:lnTo>
                  <a:lnTo>
                    <a:pt x="126" y="187"/>
                  </a:lnTo>
                  <a:lnTo>
                    <a:pt x="99" y="223"/>
                  </a:lnTo>
                  <a:lnTo>
                    <a:pt x="72" y="237"/>
                  </a:lnTo>
                  <a:lnTo>
                    <a:pt x="45" y="223"/>
                  </a:lnTo>
                  <a:lnTo>
                    <a:pt x="18" y="187"/>
                  </a:lnTo>
                  <a:lnTo>
                    <a:pt x="0" y="122"/>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892" name="Freeform 13"/>
            <p:cNvSpPr/>
            <p:nvPr/>
          </p:nvSpPr>
          <p:spPr>
            <a:xfrm>
              <a:off x="2221" y="14"/>
              <a:ext cx="296" cy="237"/>
            </a:xfrm>
            <a:custGeom>
              <a:avLst/>
              <a:gdLst>
                <a:gd name="txL" fmla="*/ 0 w 296"/>
                <a:gd name="txT" fmla="*/ 0 h 237"/>
                <a:gd name="txR" fmla="*/ 296 w 296"/>
                <a:gd name="txB" fmla="*/ 237 h 237"/>
              </a:gdLst>
              <a:ahLst/>
              <a:cxnLst>
                <a:cxn ang="0">
                  <a:pos x="296" y="122"/>
                </a:cxn>
                <a:cxn ang="0">
                  <a:pos x="279" y="58"/>
                </a:cxn>
                <a:cxn ang="0">
                  <a:pos x="252" y="15"/>
                </a:cxn>
                <a:cxn ang="0">
                  <a:pos x="225" y="0"/>
                </a:cxn>
                <a:cxn ang="0">
                  <a:pos x="189" y="15"/>
                </a:cxn>
                <a:cxn ang="0">
                  <a:pos x="171" y="58"/>
                </a:cxn>
                <a:cxn ang="0">
                  <a:pos x="144" y="122"/>
                </a:cxn>
                <a:cxn ang="0">
                  <a:pos x="126" y="187"/>
                </a:cxn>
                <a:cxn ang="0">
                  <a:pos x="99" y="223"/>
                </a:cxn>
                <a:cxn ang="0">
                  <a:pos x="72" y="237"/>
                </a:cxn>
                <a:cxn ang="0">
                  <a:pos x="45" y="223"/>
                </a:cxn>
                <a:cxn ang="0">
                  <a:pos x="18" y="187"/>
                </a:cxn>
                <a:cxn ang="0">
                  <a:pos x="0" y="122"/>
                </a:cxn>
              </a:cxnLst>
              <a:rect l="txL" t="txT" r="txR" b="txB"/>
              <a:pathLst>
                <a:path w="296" h="237">
                  <a:moveTo>
                    <a:pt x="296" y="122"/>
                  </a:moveTo>
                  <a:lnTo>
                    <a:pt x="279" y="58"/>
                  </a:lnTo>
                  <a:lnTo>
                    <a:pt x="252" y="15"/>
                  </a:lnTo>
                  <a:lnTo>
                    <a:pt x="225" y="0"/>
                  </a:lnTo>
                  <a:lnTo>
                    <a:pt x="189" y="15"/>
                  </a:lnTo>
                  <a:lnTo>
                    <a:pt x="171" y="58"/>
                  </a:lnTo>
                  <a:lnTo>
                    <a:pt x="144" y="122"/>
                  </a:lnTo>
                  <a:lnTo>
                    <a:pt x="126" y="187"/>
                  </a:lnTo>
                  <a:lnTo>
                    <a:pt x="99" y="223"/>
                  </a:lnTo>
                  <a:lnTo>
                    <a:pt x="72" y="237"/>
                  </a:lnTo>
                  <a:lnTo>
                    <a:pt x="45" y="223"/>
                  </a:lnTo>
                  <a:lnTo>
                    <a:pt x="18" y="187"/>
                  </a:lnTo>
                  <a:lnTo>
                    <a:pt x="0" y="122"/>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893" name="Line 14"/>
            <p:cNvSpPr/>
            <p:nvPr/>
          </p:nvSpPr>
          <p:spPr>
            <a:xfrm flipH="1">
              <a:off x="122" y="480"/>
              <a:ext cx="2503" cy="1"/>
            </a:xfrm>
            <a:prstGeom prst="line">
              <a:avLst/>
            </a:prstGeom>
            <a:ln w="14288" cap="flat" cmpd="sng">
              <a:solidFill>
                <a:srgbClr val="000000"/>
              </a:solidFill>
              <a:prstDash val="solid"/>
              <a:headEnd type="none" w="med" len="med"/>
              <a:tailEnd type="none" w="med" len="med"/>
            </a:ln>
          </p:spPr>
        </p:sp>
        <p:sp>
          <p:nvSpPr>
            <p:cNvPr id="122894" name="Freeform 15"/>
            <p:cNvSpPr/>
            <p:nvPr/>
          </p:nvSpPr>
          <p:spPr>
            <a:xfrm>
              <a:off x="310" y="337"/>
              <a:ext cx="278" cy="265"/>
            </a:xfrm>
            <a:custGeom>
              <a:avLst/>
              <a:gdLst>
                <a:gd name="txL" fmla="*/ 0 w 278"/>
                <a:gd name="txT" fmla="*/ 0 h 265"/>
                <a:gd name="txR" fmla="*/ 278 w 278"/>
                <a:gd name="txB" fmla="*/ 265 h 265"/>
              </a:gdLst>
              <a:ahLst/>
              <a:cxnLst>
                <a:cxn ang="0">
                  <a:pos x="0" y="143"/>
                </a:cxn>
                <a:cxn ang="0">
                  <a:pos x="36" y="72"/>
                </a:cxn>
                <a:cxn ang="0">
                  <a:pos x="63" y="29"/>
                </a:cxn>
                <a:cxn ang="0">
                  <a:pos x="81" y="7"/>
                </a:cxn>
                <a:cxn ang="0">
                  <a:pos x="99" y="0"/>
                </a:cxn>
                <a:cxn ang="0">
                  <a:pos x="117" y="14"/>
                </a:cxn>
                <a:cxn ang="0">
                  <a:pos x="135" y="36"/>
                </a:cxn>
                <a:cxn ang="0">
                  <a:pos x="144" y="72"/>
                </a:cxn>
                <a:cxn ang="0">
                  <a:pos x="162" y="108"/>
                </a:cxn>
                <a:cxn ang="0">
                  <a:pos x="171" y="151"/>
                </a:cxn>
                <a:cxn ang="0">
                  <a:pos x="179" y="186"/>
                </a:cxn>
                <a:cxn ang="0">
                  <a:pos x="188" y="222"/>
                </a:cxn>
                <a:cxn ang="0">
                  <a:pos x="197" y="244"/>
                </a:cxn>
                <a:cxn ang="0">
                  <a:pos x="215" y="265"/>
                </a:cxn>
                <a:cxn ang="0">
                  <a:pos x="224" y="265"/>
                </a:cxn>
                <a:cxn ang="0">
                  <a:pos x="242" y="244"/>
                </a:cxn>
                <a:cxn ang="0">
                  <a:pos x="260" y="208"/>
                </a:cxn>
                <a:cxn ang="0">
                  <a:pos x="278" y="143"/>
                </a:cxn>
              </a:cxnLst>
              <a:rect l="txL" t="txT" r="txR" b="txB"/>
              <a:pathLst>
                <a:path w="278" h="265">
                  <a:moveTo>
                    <a:pt x="0" y="143"/>
                  </a:moveTo>
                  <a:lnTo>
                    <a:pt x="36" y="72"/>
                  </a:lnTo>
                  <a:lnTo>
                    <a:pt x="63" y="29"/>
                  </a:lnTo>
                  <a:lnTo>
                    <a:pt x="81" y="7"/>
                  </a:lnTo>
                  <a:lnTo>
                    <a:pt x="99" y="0"/>
                  </a:lnTo>
                  <a:lnTo>
                    <a:pt x="117" y="14"/>
                  </a:lnTo>
                  <a:lnTo>
                    <a:pt x="135" y="36"/>
                  </a:lnTo>
                  <a:lnTo>
                    <a:pt x="144" y="72"/>
                  </a:lnTo>
                  <a:lnTo>
                    <a:pt x="162" y="108"/>
                  </a:lnTo>
                  <a:lnTo>
                    <a:pt x="171" y="151"/>
                  </a:lnTo>
                  <a:lnTo>
                    <a:pt x="179" y="186"/>
                  </a:lnTo>
                  <a:lnTo>
                    <a:pt x="188" y="222"/>
                  </a:lnTo>
                  <a:lnTo>
                    <a:pt x="197" y="244"/>
                  </a:lnTo>
                  <a:lnTo>
                    <a:pt x="215" y="265"/>
                  </a:lnTo>
                  <a:lnTo>
                    <a:pt x="224" y="265"/>
                  </a:lnTo>
                  <a:lnTo>
                    <a:pt x="242" y="244"/>
                  </a:lnTo>
                  <a:lnTo>
                    <a:pt x="260" y="208"/>
                  </a:lnTo>
                  <a:lnTo>
                    <a:pt x="278" y="143"/>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895" name="Freeform 16"/>
            <p:cNvSpPr/>
            <p:nvPr/>
          </p:nvSpPr>
          <p:spPr>
            <a:xfrm>
              <a:off x="588" y="344"/>
              <a:ext cx="278" cy="244"/>
            </a:xfrm>
            <a:custGeom>
              <a:avLst/>
              <a:gdLst>
                <a:gd name="txL" fmla="*/ 0 w 278"/>
                <a:gd name="txT" fmla="*/ 0 h 244"/>
                <a:gd name="txR" fmla="*/ 278 w 278"/>
                <a:gd name="txB" fmla="*/ 244 h 244"/>
              </a:gdLst>
              <a:ahLst/>
              <a:cxnLst>
                <a:cxn ang="0">
                  <a:pos x="0" y="136"/>
                </a:cxn>
                <a:cxn ang="0">
                  <a:pos x="27" y="65"/>
                </a:cxn>
                <a:cxn ang="0">
                  <a:pos x="45" y="22"/>
                </a:cxn>
                <a:cxn ang="0">
                  <a:pos x="72" y="0"/>
                </a:cxn>
                <a:cxn ang="0">
                  <a:pos x="90" y="0"/>
                </a:cxn>
                <a:cxn ang="0">
                  <a:pos x="99" y="15"/>
                </a:cxn>
                <a:cxn ang="0">
                  <a:pos x="117" y="36"/>
                </a:cxn>
                <a:cxn ang="0">
                  <a:pos x="126" y="72"/>
                </a:cxn>
                <a:cxn ang="0">
                  <a:pos x="135" y="108"/>
                </a:cxn>
                <a:cxn ang="0">
                  <a:pos x="144" y="151"/>
                </a:cxn>
                <a:cxn ang="0">
                  <a:pos x="162" y="187"/>
                </a:cxn>
                <a:cxn ang="0">
                  <a:pos x="171" y="215"/>
                </a:cxn>
                <a:cxn ang="0">
                  <a:pos x="189" y="237"/>
                </a:cxn>
                <a:cxn ang="0">
                  <a:pos x="207" y="244"/>
                </a:cxn>
                <a:cxn ang="0">
                  <a:pos x="225" y="230"/>
                </a:cxn>
                <a:cxn ang="0">
                  <a:pos x="251" y="194"/>
                </a:cxn>
                <a:cxn ang="0">
                  <a:pos x="278" y="136"/>
                </a:cxn>
              </a:cxnLst>
              <a:rect l="txL" t="txT" r="txR" b="txB"/>
              <a:pathLst>
                <a:path w="278" h="244">
                  <a:moveTo>
                    <a:pt x="0" y="136"/>
                  </a:moveTo>
                  <a:lnTo>
                    <a:pt x="27" y="65"/>
                  </a:lnTo>
                  <a:lnTo>
                    <a:pt x="45" y="22"/>
                  </a:lnTo>
                  <a:lnTo>
                    <a:pt x="72" y="0"/>
                  </a:lnTo>
                  <a:lnTo>
                    <a:pt x="90" y="0"/>
                  </a:lnTo>
                  <a:lnTo>
                    <a:pt x="99" y="15"/>
                  </a:lnTo>
                  <a:lnTo>
                    <a:pt x="117" y="36"/>
                  </a:lnTo>
                  <a:lnTo>
                    <a:pt x="126" y="72"/>
                  </a:lnTo>
                  <a:lnTo>
                    <a:pt x="135" y="108"/>
                  </a:lnTo>
                  <a:lnTo>
                    <a:pt x="144" y="151"/>
                  </a:lnTo>
                  <a:lnTo>
                    <a:pt x="162" y="187"/>
                  </a:lnTo>
                  <a:lnTo>
                    <a:pt x="171" y="215"/>
                  </a:lnTo>
                  <a:lnTo>
                    <a:pt x="189" y="237"/>
                  </a:lnTo>
                  <a:lnTo>
                    <a:pt x="207" y="244"/>
                  </a:lnTo>
                  <a:lnTo>
                    <a:pt x="225" y="230"/>
                  </a:lnTo>
                  <a:lnTo>
                    <a:pt x="251" y="194"/>
                  </a:lnTo>
                  <a:lnTo>
                    <a:pt x="278" y="136"/>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896" name="Freeform 17"/>
            <p:cNvSpPr/>
            <p:nvPr/>
          </p:nvSpPr>
          <p:spPr>
            <a:xfrm>
              <a:off x="866" y="344"/>
              <a:ext cx="252" cy="244"/>
            </a:xfrm>
            <a:custGeom>
              <a:avLst/>
              <a:gdLst>
                <a:gd name="txL" fmla="*/ 0 w 252"/>
                <a:gd name="txT" fmla="*/ 0 h 244"/>
                <a:gd name="txR" fmla="*/ 252 w 252"/>
                <a:gd name="txB" fmla="*/ 244 h 244"/>
              </a:gdLst>
              <a:ahLst/>
              <a:cxnLst>
                <a:cxn ang="0">
                  <a:pos x="0" y="136"/>
                </a:cxn>
                <a:cxn ang="0">
                  <a:pos x="18" y="65"/>
                </a:cxn>
                <a:cxn ang="0">
                  <a:pos x="45" y="22"/>
                </a:cxn>
                <a:cxn ang="0">
                  <a:pos x="63" y="0"/>
                </a:cxn>
                <a:cxn ang="0">
                  <a:pos x="81" y="0"/>
                </a:cxn>
                <a:cxn ang="0">
                  <a:pos x="90" y="15"/>
                </a:cxn>
                <a:cxn ang="0">
                  <a:pos x="99" y="36"/>
                </a:cxn>
                <a:cxn ang="0">
                  <a:pos x="117" y="72"/>
                </a:cxn>
                <a:cxn ang="0">
                  <a:pos x="126" y="108"/>
                </a:cxn>
                <a:cxn ang="0">
                  <a:pos x="135" y="151"/>
                </a:cxn>
                <a:cxn ang="0">
                  <a:pos x="144" y="187"/>
                </a:cxn>
                <a:cxn ang="0">
                  <a:pos x="153" y="215"/>
                </a:cxn>
                <a:cxn ang="0">
                  <a:pos x="171" y="237"/>
                </a:cxn>
                <a:cxn ang="0">
                  <a:pos x="189" y="244"/>
                </a:cxn>
                <a:cxn ang="0">
                  <a:pos x="207" y="230"/>
                </a:cxn>
                <a:cxn ang="0">
                  <a:pos x="225" y="194"/>
                </a:cxn>
                <a:cxn ang="0">
                  <a:pos x="252" y="136"/>
                </a:cxn>
              </a:cxnLst>
              <a:rect l="txL" t="txT" r="txR" b="txB"/>
              <a:pathLst>
                <a:path w="252" h="244">
                  <a:moveTo>
                    <a:pt x="0" y="136"/>
                  </a:moveTo>
                  <a:lnTo>
                    <a:pt x="18" y="65"/>
                  </a:lnTo>
                  <a:lnTo>
                    <a:pt x="45" y="22"/>
                  </a:lnTo>
                  <a:lnTo>
                    <a:pt x="63" y="0"/>
                  </a:lnTo>
                  <a:lnTo>
                    <a:pt x="81" y="0"/>
                  </a:lnTo>
                  <a:lnTo>
                    <a:pt x="90" y="15"/>
                  </a:lnTo>
                  <a:lnTo>
                    <a:pt x="99" y="36"/>
                  </a:lnTo>
                  <a:lnTo>
                    <a:pt x="117" y="72"/>
                  </a:lnTo>
                  <a:lnTo>
                    <a:pt x="126" y="108"/>
                  </a:lnTo>
                  <a:lnTo>
                    <a:pt x="135" y="151"/>
                  </a:lnTo>
                  <a:lnTo>
                    <a:pt x="144" y="187"/>
                  </a:lnTo>
                  <a:lnTo>
                    <a:pt x="153" y="215"/>
                  </a:lnTo>
                  <a:lnTo>
                    <a:pt x="171" y="237"/>
                  </a:lnTo>
                  <a:lnTo>
                    <a:pt x="189" y="244"/>
                  </a:lnTo>
                  <a:lnTo>
                    <a:pt x="207" y="230"/>
                  </a:lnTo>
                  <a:lnTo>
                    <a:pt x="225" y="194"/>
                  </a:lnTo>
                  <a:lnTo>
                    <a:pt x="252" y="136"/>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897" name="Freeform 18"/>
            <p:cNvSpPr/>
            <p:nvPr/>
          </p:nvSpPr>
          <p:spPr>
            <a:xfrm>
              <a:off x="1118" y="344"/>
              <a:ext cx="278" cy="244"/>
            </a:xfrm>
            <a:custGeom>
              <a:avLst/>
              <a:gdLst>
                <a:gd name="txL" fmla="*/ 0 w 278"/>
                <a:gd name="txT" fmla="*/ 0 h 244"/>
                <a:gd name="txR" fmla="*/ 278 w 278"/>
                <a:gd name="txB" fmla="*/ 244 h 244"/>
              </a:gdLst>
              <a:ahLst/>
              <a:cxnLst>
                <a:cxn ang="0">
                  <a:pos x="0" y="136"/>
                </a:cxn>
                <a:cxn ang="0">
                  <a:pos x="27" y="65"/>
                </a:cxn>
                <a:cxn ang="0">
                  <a:pos x="53" y="22"/>
                </a:cxn>
                <a:cxn ang="0">
                  <a:pos x="71" y="0"/>
                </a:cxn>
                <a:cxn ang="0">
                  <a:pos x="89" y="0"/>
                </a:cxn>
                <a:cxn ang="0">
                  <a:pos x="98" y="15"/>
                </a:cxn>
                <a:cxn ang="0">
                  <a:pos x="116" y="36"/>
                </a:cxn>
                <a:cxn ang="0">
                  <a:pos x="125" y="72"/>
                </a:cxn>
                <a:cxn ang="0">
                  <a:pos x="134" y="108"/>
                </a:cxn>
                <a:cxn ang="0">
                  <a:pos x="152" y="151"/>
                </a:cxn>
                <a:cxn ang="0">
                  <a:pos x="161" y="187"/>
                </a:cxn>
                <a:cxn ang="0">
                  <a:pos x="170" y="215"/>
                </a:cxn>
                <a:cxn ang="0">
                  <a:pos x="188" y="237"/>
                </a:cxn>
                <a:cxn ang="0">
                  <a:pos x="206" y="244"/>
                </a:cxn>
                <a:cxn ang="0">
                  <a:pos x="224" y="230"/>
                </a:cxn>
                <a:cxn ang="0">
                  <a:pos x="251" y="194"/>
                </a:cxn>
                <a:cxn ang="0">
                  <a:pos x="278" y="136"/>
                </a:cxn>
              </a:cxnLst>
              <a:rect l="txL" t="txT" r="txR" b="txB"/>
              <a:pathLst>
                <a:path w="278" h="244">
                  <a:moveTo>
                    <a:pt x="0" y="136"/>
                  </a:moveTo>
                  <a:lnTo>
                    <a:pt x="27" y="65"/>
                  </a:lnTo>
                  <a:lnTo>
                    <a:pt x="53" y="22"/>
                  </a:lnTo>
                  <a:lnTo>
                    <a:pt x="71" y="0"/>
                  </a:lnTo>
                  <a:lnTo>
                    <a:pt x="89" y="0"/>
                  </a:lnTo>
                  <a:lnTo>
                    <a:pt x="98" y="15"/>
                  </a:lnTo>
                  <a:lnTo>
                    <a:pt x="116" y="36"/>
                  </a:lnTo>
                  <a:lnTo>
                    <a:pt x="125" y="72"/>
                  </a:lnTo>
                  <a:lnTo>
                    <a:pt x="134" y="108"/>
                  </a:lnTo>
                  <a:lnTo>
                    <a:pt x="152" y="151"/>
                  </a:lnTo>
                  <a:lnTo>
                    <a:pt x="161" y="187"/>
                  </a:lnTo>
                  <a:lnTo>
                    <a:pt x="170" y="215"/>
                  </a:lnTo>
                  <a:lnTo>
                    <a:pt x="188" y="237"/>
                  </a:lnTo>
                  <a:lnTo>
                    <a:pt x="206" y="244"/>
                  </a:lnTo>
                  <a:lnTo>
                    <a:pt x="224" y="230"/>
                  </a:lnTo>
                  <a:lnTo>
                    <a:pt x="251" y="194"/>
                  </a:lnTo>
                  <a:lnTo>
                    <a:pt x="278" y="136"/>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898" name="Freeform 19"/>
            <p:cNvSpPr/>
            <p:nvPr/>
          </p:nvSpPr>
          <p:spPr>
            <a:xfrm>
              <a:off x="1396" y="344"/>
              <a:ext cx="251" cy="244"/>
            </a:xfrm>
            <a:custGeom>
              <a:avLst/>
              <a:gdLst>
                <a:gd name="txL" fmla="*/ 0 w 251"/>
                <a:gd name="txT" fmla="*/ 0 h 244"/>
                <a:gd name="txR" fmla="*/ 251 w 251"/>
                <a:gd name="txB" fmla="*/ 244 h 244"/>
              </a:gdLst>
              <a:ahLst/>
              <a:cxnLst>
                <a:cxn ang="0">
                  <a:pos x="0" y="136"/>
                </a:cxn>
                <a:cxn ang="0">
                  <a:pos x="18" y="65"/>
                </a:cxn>
                <a:cxn ang="0">
                  <a:pos x="45" y="22"/>
                </a:cxn>
                <a:cxn ang="0">
                  <a:pos x="63" y="0"/>
                </a:cxn>
                <a:cxn ang="0">
                  <a:pos x="81" y="0"/>
                </a:cxn>
                <a:cxn ang="0">
                  <a:pos x="90" y="15"/>
                </a:cxn>
                <a:cxn ang="0">
                  <a:pos x="98" y="36"/>
                </a:cxn>
                <a:cxn ang="0">
                  <a:pos x="116" y="72"/>
                </a:cxn>
                <a:cxn ang="0">
                  <a:pos x="125" y="108"/>
                </a:cxn>
                <a:cxn ang="0">
                  <a:pos x="134" y="151"/>
                </a:cxn>
                <a:cxn ang="0">
                  <a:pos x="143" y="187"/>
                </a:cxn>
                <a:cxn ang="0">
                  <a:pos x="161" y="215"/>
                </a:cxn>
                <a:cxn ang="0">
                  <a:pos x="170" y="237"/>
                </a:cxn>
                <a:cxn ang="0">
                  <a:pos x="188" y="244"/>
                </a:cxn>
                <a:cxn ang="0">
                  <a:pos x="206" y="230"/>
                </a:cxn>
                <a:cxn ang="0">
                  <a:pos x="224" y="194"/>
                </a:cxn>
                <a:cxn ang="0">
                  <a:pos x="251" y="136"/>
                </a:cxn>
              </a:cxnLst>
              <a:rect l="txL" t="txT" r="txR" b="txB"/>
              <a:pathLst>
                <a:path w="251" h="244">
                  <a:moveTo>
                    <a:pt x="0" y="136"/>
                  </a:moveTo>
                  <a:lnTo>
                    <a:pt x="18" y="65"/>
                  </a:lnTo>
                  <a:lnTo>
                    <a:pt x="45" y="22"/>
                  </a:lnTo>
                  <a:lnTo>
                    <a:pt x="63" y="0"/>
                  </a:lnTo>
                  <a:lnTo>
                    <a:pt x="81" y="0"/>
                  </a:lnTo>
                  <a:lnTo>
                    <a:pt x="90" y="15"/>
                  </a:lnTo>
                  <a:lnTo>
                    <a:pt x="98" y="36"/>
                  </a:lnTo>
                  <a:lnTo>
                    <a:pt x="116" y="72"/>
                  </a:lnTo>
                  <a:lnTo>
                    <a:pt x="125" y="108"/>
                  </a:lnTo>
                  <a:lnTo>
                    <a:pt x="134" y="151"/>
                  </a:lnTo>
                  <a:lnTo>
                    <a:pt x="143" y="187"/>
                  </a:lnTo>
                  <a:lnTo>
                    <a:pt x="161" y="215"/>
                  </a:lnTo>
                  <a:lnTo>
                    <a:pt x="170" y="237"/>
                  </a:lnTo>
                  <a:lnTo>
                    <a:pt x="188" y="244"/>
                  </a:lnTo>
                  <a:lnTo>
                    <a:pt x="206" y="230"/>
                  </a:lnTo>
                  <a:lnTo>
                    <a:pt x="224" y="194"/>
                  </a:lnTo>
                  <a:lnTo>
                    <a:pt x="251" y="136"/>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899" name="Freeform 20"/>
            <p:cNvSpPr/>
            <p:nvPr/>
          </p:nvSpPr>
          <p:spPr>
            <a:xfrm>
              <a:off x="1647" y="344"/>
              <a:ext cx="278" cy="244"/>
            </a:xfrm>
            <a:custGeom>
              <a:avLst/>
              <a:gdLst>
                <a:gd name="txL" fmla="*/ 0 w 278"/>
                <a:gd name="txT" fmla="*/ 0 h 244"/>
                <a:gd name="txR" fmla="*/ 278 w 278"/>
                <a:gd name="txB" fmla="*/ 244 h 244"/>
              </a:gdLst>
              <a:ahLst/>
              <a:cxnLst>
                <a:cxn ang="0">
                  <a:pos x="0" y="136"/>
                </a:cxn>
                <a:cxn ang="0">
                  <a:pos x="27" y="65"/>
                </a:cxn>
                <a:cxn ang="0">
                  <a:pos x="54" y="22"/>
                </a:cxn>
                <a:cxn ang="0">
                  <a:pos x="72" y="0"/>
                </a:cxn>
                <a:cxn ang="0">
                  <a:pos x="90" y="0"/>
                </a:cxn>
                <a:cxn ang="0">
                  <a:pos x="99" y="15"/>
                </a:cxn>
                <a:cxn ang="0">
                  <a:pos x="117" y="36"/>
                </a:cxn>
                <a:cxn ang="0">
                  <a:pos x="126" y="72"/>
                </a:cxn>
                <a:cxn ang="0">
                  <a:pos x="135" y="108"/>
                </a:cxn>
                <a:cxn ang="0">
                  <a:pos x="153" y="151"/>
                </a:cxn>
                <a:cxn ang="0">
                  <a:pos x="162" y="187"/>
                </a:cxn>
                <a:cxn ang="0">
                  <a:pos x="171" y="215"/>
                </a:cxn>
                <a:cxn ang="0">
                  <a:pos x="188" y="237"/>
                </a:cxn>
                <a:cxn ang="0">
                  <a:pos x="206" y="244"/>
                </a:cxn>
                <a:cxn ang="0">
                  <a:pos x="224" y="230"/>
                </a:cxn>
                <a:cxn ang="0">
                  <a:pos x="251" y="194"/>
                </a:cxn>
                <a:cxn ang="0">
                  <a:pos x="278" y="136"/>
                </a:cxn>
              </a:cxnLst>
              <a:rect l="txL" t="txT" r="txR" b="txB"/>
              <a:pathLst>
                <a:path w="278" h="244">
                  <a:moveTo>
                    <a:pt x="0" y="136"/>
                  </a:moveTo>
                  <a:lnTo>
                    <a:pt x="27" y="65"/>
                  </a:lnTo>
                  <a:lnTo>
                    <a:pt x="54" y="22"/>
                  </a:lnTo>
                  <a:lnTo>
                    <a:pt x="72" y="0"/>
                  </a:lnTo>
                  <a:lnTo>
                    <a:pt x="90" y="0"/>
                  </a:lnTo>
                  <a:lnTo>
                    <a:pt x="99" y="15"/>
                  </a:lnTo>
                  <a:lnTo>
                    <a:pt x="117" y="36"/>
                  </a:lnTo>
                  <a:lnTo>
                    <a:pt x="126" y="72"/>
                  </a:lnTo>
                  <a:lnTo>
                    <a:pt x="135" y="108"/>
                  </a:lnTo>
                  <a:lnTo>
                    <a:pt x="153" y="151"/>
                  </a:lnTo>
                  <a:lnTo>
                    <a:pt x="162" y="187"/>
                  </a:lnTo>
                  <a:lnTo>
                    <a:pt x="171" y="215"/>
                  </a:lnTo>
                  <a:lnTo>
                    <a:pt x="188" y="237"/>
                  </a:lnTo>
                  <a:lnTo>
                    <a:pt x="206" y="244"/>
                  </a:lnTo>
                  <a:lnTo>
                    <a:pt x="224" y="230"/>
                  </a:lnTo>
                  <a:lnTo>
                    <a:pt x="251" y="194"/>
                  </a:lnTo>
                  <a:lnTo>
                    <a:pt x="278" y="136"/>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00" name="Freeform 21"/>
            <p:cNvSpPr/>
            <p:nvPr/>
          </p:nvSpPr>
          <p:spPr>
            <a:xfrm>
              <a:off x="1925" y="344"/>
              <a:ext cx="296" cy="244"/>
            </a:xfrm>
            <a:custGeom>
              <a:avLst/>
              <a:gdLst>
                <a:gd name="txL" fmla="*/ 0 w 296"/>
                <a:gd name="txT" fmla="*/ 0 h 244"/>
                <a:gd name="txR" fmla="*/ 296 w 296"/>
                <a:gd name="txB" fmla="*/ 244 h 244"/>
              </a:gdLst>
              <a:ahLst/>
              <a:cxnLst>
                <a:cxn ang="0">
                  <a:pos x="0" y="136"/>
                </a:cxn>
                <a:cxn ang="0">
                  <a:pos x="27" y="65"/>
                </a:cxn>
                <a:cxn ang="0">
                  <a:pos x="54" y="22"/>
                </a:cxn>
                <a:cxn ang="0">
                  <a:pos x="72" y="0"/>
                </a:cxn>
                <a:cxn ang="0">
                  <a:pos x="90" y="0"/>
                </a:cxn>
                <a:cxn ang="0">
                  <a:pos x="108" y="15"/>
                </a:cxn>
                <a:cxn ang="0">
                  <a:pos x="117" y="36"/>
                </a:cxn>
                <a:cxn ang="0">
                  <a:pos x="135" y="72"/>
                </a:cxn>
                <a:cxn ang="0">
                  <a:pos x="144" y="108"/>
                </a:cxn>
                <a:cxn ang="0">
                  <a:pos x="162" y="151"/>
                </a:cxn>
                <a:cxn ang="0">
                  <a:pos x="171" y="187"/>
                </a:cxn>
                <a:cxn ang="0">
                  <a:pos x="189" y="215"/>
                </a:cxn>
                <a:cxn ang="0">
                  <a:pos x="198" y="237"/>
                </a:cxn>
                <a:cxn ang="0">
                  <a:pos x="216" y="244"/>
                </a:cxn>
                <a:cxn ang="0">
                  <a:pos x="242" y="230"/>
                </a:cxn>
                <a:cxn ang="0">
                  <a:pos x="269" y="194"/>
                </a:cxn>
                <a:cxn ang="0">
                  <a:pos x="296" y="136"/>
                </a:cxn>
              </a:cxnLst>
              <a:rect l="txL" t="txT" r="txR" b="txB"/>
              <a:pathLst>
                <a:path w="296" h="244">
                  <a:moveTo>
                    <a:pt x="0" y="136"/>
                  </a:moveTo>
                  <a:lnTo>
                    <a:pt x="27" y="65"/>
                  </a:lnTo>
                  <a:lnTo>
                    <a:pt x="54" y="22"/>
                  </a:lnTo>
                  <a:lnTo>
                    <a:pt x="72" y="0"/>
                  </a:lnTo>
                  <a:lnTo>
                    <a:pt x="90" y="0"/>
                  </a:lnTo>
                  <a:lnTo>
                    <a:pt x="108" y="15"/>
                  </a:lnTo>
                  <a:lnTo>
                    <a:pt x="117" y="36"/>
                  </a:lnTo>
                  <a:lnTo>
                    <a:pt x="135" y="72"/>
                  </a:lnTo>
                  <a:lnTo>
                    <a:pt x="144" y="108"/>
                  </a:lnTo>
                  <a:lnTo>
                    <a:pt x="162" y="151"/>
                  </a:lnTo>
                  <a:lnTo>
                    <a:pt x="171" y="187"/>
                  </a:lnTo>
                  <a:lnTo>
                    <a:pt x="189" y="215"/>
                  </a:lnTo>
                  <a:lnTo>
                    <a:pt x="198" y="237"/>
                  </a:lnTo>
                  <a:lnTo>
                    <a:pt x="216" y="244"/>
                  </a:lnTo>
                  <a:lnTo>
                    <a:pt x="242" y="230"/>
                  </a:lnTo>
                  <a:lnTo>
                    <a:pt x="269" y="194"/>
                  </a:lnTo>
                  <a:lnTo>
                    <a:pt x="296" y="136"/>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01" name="Freeform 22"/>
            <p:cNvSpPr/>
            <p:nvPr/>
          </p:nvSpPr>
          <p:spPr>
            <a:xfrm>
              <a:off x="2221" y="344"/>
              <a:ext cx="296" cy="244"/>
            </a:xfrm>
            <a:custGeom>
              <a:avLst/>
              <a:gdLst>
                <a:gd name="txL" fmla="*/ 0 w 296"/>
                <a:gd name="txT" fmla="*/ 0 h 244"/>
                <a:gd name="txR" fmla="*/ 296 w 296"/>
                <a:gd name="txB" fmla="*/ 244 h 244"/>
              </a:gdLst>
              <a:ahLst/>
              <a:cxnLst>
                <a:cxn ang="0">
                  <a:pos x="0" y="136"/>
                </a:cxn>
                <a:cxn ang="0">
                  <a:pos x="27" y="65"/>
                </a:cxn>
                <a:cxn ang="0">
                  <a:pos x="54" y="22"/>
                </a:cxn>
                <a:cxn ang="0">
                  <a:pos x="72" y="0"/>
                </a:cxn>
                <a:cxn ang="0">
                  <a:pos x="90" y="0"/>
                </a:cxn>
                <a:cxn ang="0">
                  <a:pos x="108" y="15"/>
                </a:cxn>
                <a:cxn ang="0">
                  <a:pos x="126" y="36"/>
                </a:cxn>
                <a:cxn ang="0">
                  <a:pos x="135" y="72"/>
                </a:cxn>
                <a:cxn ang="0">
                  <a:pos x="144" y="108"/>
                </a:cxn>
                <a:cxn ang="0">
                  <a:pos x="162" y="151"/>
                </a:cxn>
                <a:cxn ang="0">
                  <a:pos x="171" y="187"/>
                </a:cxn>
                <a:cxn ang="0">
                  <a:pos x="189" y="215"/>
                </a:cxn>
                <a:cxn ang="0">
                  <a:pos x="198" y="237"/>
                </a:cxn>
                <a:cxn ang="0">
                  <a:pos x="216" y="244"/>
                </a:cxn>
                <a:cxn ang="0">
                  <a:pos x="243" y="230"/>
                </a:cxn>
                <a:cxn ang="0">
                  <a:pos x="270" y="194"/>
                </a:cxn>
                <a:cxn ang="0">
                  <a:pos x="296" y="136"/>
                </a:cxn>
              </a:cxnLst>
              <a:rect l="txL" t="txT" r="txR" b="txB"/>
              <a:pathLst>
                <a:path w="296" h="244">
                  <a:moveTo>
                    <a:pt x="0" y="136"/>
                  </a:moveTo>
                  <a:lnTo>
                    <a:pt x="27" y="65"/>
                  </a:lnTo>
                  <a:lnTo>
                    <a:pt x="54" y="22"/>
                  </a:lnTo>
                  <a:lnTo>
                    <a:pt x="72" y="0"/>
                  </a:lnTo>
                  <a:lnTo>
                    <a:pt x="90" y="0"/>
                  </a:lnTo>
                  <a:lnTo>
                    <a:pt x="108" y="15"/>
                  </a:lnTo>
                  <a:lnTo>
                    <a:pt x="126" y="36"/>
                  </a:lnTo>
                  <a:lnTo>
                    <a:pt x="135" y="72"/>
                  </a:lnTo>
                  <a:lnTo>
                    <a:pt x="144" y="108"/>
                  </a:lnTo>
                  <a:lnTo>
                    <a:pt x="162" y="151"/>
                  </a:lnTo>
                  <a:lnTo>
                    <a:pt x="171" y="187"/>
                  </a:lnTo>
                  <a:lnTo>
                    <a:pt x="189" y="215"/>
                  </a:lnTo>
                  <a:lnTo>
                    <a:pt x="198" y="237"/>
                  </a:lnTo>
                  <a:lnTo>
                    <a:pt x="216" y="244"/>
                  </a:lnTo>
                  <a:lnTo>
                    <a:pt x="243" y="230"/>
                  </a:lnTo>
                  <a:lnTo>
                    <a:pt x="270" y="194"/>
                  </a:lnTo>
                  <a:lnTo>
                    <a:pt x="296" y="136"/>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02" name="Line 23"/>
            <p:cNvSpPr/>
            <p:nvPr/>
          </p:nvSpPr>
          <p:spPr>
            <a:xfrm flipH="1">
              <a:off x="104" y="832"/>
              <a:ext cx="2494" cy="1"/>
            </a:xfrm>
            <a:prstGeom prst="line">
              <a:avLst/>
            </a:prstGeom>
            <a:ln w="14288" cap="flat" cmpd="sng">
              <a:solidFill>
                <a:srgbClr val="000000"/>
              </a:solidFill>
              <a:prstDash val="solid"/>
              <a:headEnd type="none" w="med" len="med"/>
              <a:tailEnd type="none" w="med" len="med"/>
            </a:ln>
          </p:spPr>
        </p:sp>
        <p:sp>
          <p:nvSpPr>
            <p:cNvPr id="122903" name="Freeform 24"/>
            <p:cNvSpPr/>
            <p:nvPr/>
          </p:nvSpPr>
          <p:spPr>
            <a:xfrm>
              <a:off x="310" y="710"/>
              <a:ext cx="153" cy="122"/>
            </a:xfrm>
            <a:custGeom>
              <a:avLst/>
              <a:gdLst>
                <a:gd name="txL" fmla="*/ 0 w 153"/>
                <a:gd name="txT" fmla="*/ 0 h 122"/>
                <a:gd name="txR" fmla="*/ 153 w 153"/>
                <a:gd name="txB" fmla="*/ 122 h 122"/>
              </a:gdLst>
              <a:ahLst/>
              <a:cxnLst>
                <a:cxn ang="0">
                  <a:pos x="0" y="122"/>
                </a:cxn>
                <a:cxn ang="0">
                  <a:pos x="18" y="64"/>
                </a:cxn>
                <a:cxn ang="0">
                  <a:pos x="36" y="28"/>
                </a:cxn>
                <a:cxn ang="0">
                  <a:pos x="54" y="7"/>
                </a:cxn>
                <a:cxn ang="0">
                  <a:pos x="72" y="0"/>
                </a:cxn>
                <a:cxn ang="0">
                  <a:pos x="90" y="7"/>
                </a:cxn>
                <a:cxn ang="0">
                  <a:pos x="108" y="21"/>
                </a:cxn>
                <a:cxn ang="0">
                  <a:pos x="126" y="43"/>
                </a:cxn>
                <a:cxn ang="0">
                  <a:pos x="135" y="64"/>
                </a:cxn>
                <a:cxn ang="0">
                  <a:pos x="144" y="93"/>
                </a:cxn>
                <a:cxn ang="0">
                  <a:pos x="153" y="107"/>
                </a:cxn>
                <a:cxn ang="0">
                  <a:pos x="153" y="122"/>
                </a:cxn>
              </a:cxnLst>
              <a:rect l="txL" t="txT" r="txR" b="txB"/>
              <a:pathLst>
                <a:path w="153" h="122">
                  <a:moveTo>
                    <a:pt x="0" y="122"/>
                  </a:moveTo>
                  <a:lnTo>
                    <a:pt x="18" y="64"/>
                  </a:lnTo>
                  <a:lnTo>
                    <a:pt x="36" y="28"/>
                  </a:lnTo>
                  <a:lnTo>
                    <a:pt x="54" y="7"/>
                  </a:lnTo>
                  <a:lnTo>
                    <a:pt x="72" y="0"/>
                  </a:lnTo>
                  <a:lnTo>
                    <a:pt x="90" y="7"/>
                  </a:lnTo>
                  <a:lnTo>
                    <a:pt x="108" y="21"/>
                  </a:lnTo>
                  <a:lnTo>
                    <a:pt x="126" y="43"/>
                  </a:lnTo>
                  <a:lnTo>
                    <a:pt x="135" y="64"/>
                  </a:lnTo>
                  <a:lnTo>
                    <a:pt x="144" y="93"/>
                  </a:lnTo>
                  <a:lnTo>
                    <a:pt x="153" y="107"/>
                  </a:lnTo>
                  <a:lnTo>
                    <a:pt x="153" y="122"/>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04" name="Freeform 25"/>
            <p:cNvSpPr/>
            <p:nvPr/>
          </p:nvSpPr>
          <p:spPr>
            <a:xfrm>
              <a:off x="463" y="695"/>
              <a:ext cx="125" cy="137"/>
            </a:xfrm>
            <a:custGeom>
              <a:avLst/>
              <a:gdLst>
                <a:gd name="txL" fmla="*/ 0 w 125"/>
                <a:gd name="txT" fmla="*/ 0 h 137"/>
                <a:gd name="txR" fmla="*/ 125 w 125"/>
                <a:gd name="txB" fmla="*/ 137 h 137"/>
              </a:gdLst>
              <a:ahLst/>
              <a:cxnLst>
                <a:cxn ang="0">
                  <a:pos x="0" y="137"/>
                </a:cxn>
                <a:cxn ang="0">
                  <a:pos x="18" y="72"/>
                </a:cxn>
                <a:cxn ang="0">
                  <a:pos x="26" y="29"/>
                </a:cxn>
                <a:cxn ang="0">
                  <a:pos x="44" y="8"/>
                </a:cxn>
                <a:cxn ang="0">
                  <a:pos x="62" y="0"/>
                </a:cxn>
                <a:cxn ang="0">
                  <a:pos x="71" y="8"/>
                </a:cxn>
                <a:cxn ang="0">
                  <a:pos x="89" y="22"/>
                </a:cxn>
                <a:cxn ang="0">
                  <a:pos x="98" y="43"/>
                </a:cxn>
                <a:cxn ang="0">
                  <a:pos x="107" y="65"/>
                </a:cxn>
                <a:cxn ang="0">
                  <a:pos x="116" y="94"/>
                </a:cxn>
                <a:cxn ang="0">
                  <a:pos x="116" y="115"/>
                </a:cxn>
                <a:cxn ang="0">
                  <a:pos x="125" y="129"/>
                </a:cxn>
                <a:cxn ang="0">
                  <a:pos x="125" y="137"/>
                </a:cxn>
              </a:cxnLst>
              <a:rect l="txL" t="txT" r="txR" b="txB"/>
              <a:pathLst>
                <a:path w="125" h="137">
                  <a:moveTo>
                    <a:pt x="0" y="137"/>
                  </a:moveTo>
                  <a:lnTo>
                    <a:pt x="18" y="72"/>
                  </a:lnTo>
                  <a:lnTo>
                    <a:pt x="26" y="29"/>
                  </a:lnTo>
                  <a:lnTo>
                    <a:pt x="44" y="8"/>
                  </a:lnTo>
                  <a:lnTo>
                    <a:pt x="62" y="0"/>
                  </a:lnTo>
                  <a:lnTo>
                    <a:pt x="71" y="8"/>
                  </a:lnTo>
                  <a:lnTo>
                    <a:pt x="89" y="22"/>
                  </a:lnTo>
                  <a:lnTo>
                    <a:pt x="98" y="43"/>
                  </a:lnTo>
                  <a:lnTo>
                    <a:pt x="107" y="65"/>
                  </a:lnTo>
                  <a:lnTo>
                    <a:pt x="116" y="94"/>
                  </a:lnTo>
                  <a:lnTo>
                    <a:pt x="116" y="115"/>
                  </a:lnTo>
                  <a:lnTo>
                    <a:pt x="125" y="129"/>
                  </a:lnTo>
                  <a:lnTo>
                    <a:pt x="125" y="137"/>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05" name="Freeform 26"/>
            <p:cNvSpPr/>
            <p:nvPr/>
          </p:nvSpPr>
          <p:spPr>
            <a:xfrm>
              <a:off x="588" y="695"/>
              <a:ext cx="153" cy="137"/>
            </a:xfrm>
            <a:custGeom>
              <a:avLst/>
              <a:gdLst>
                <a:gd name="txL" fmla="*/ 0 w 153"/>
                <a:gd name="txT" fmla="*/ 0 h 137"/>
                <a:gd name="txR" fmla="*/ 153 w 153"/>
                <a:gd name="txB" fmla="*/ 137 h 137"/>
              </a:gdLst>
              <a:ahLst/>
              <a:cxnLst>
                <a:cxn ang="0">
                  <a:pos x="0" y="137"/>
                </a:cxn>
                <a:cxn ang="0">
                  <a:pos x="18" y="72"/>
                </a:cxn>
                <a:cxn ang="0">
                  <a:pos x="27" y="29"/>
                </a:cxn>
                <a:cxn ang="0">
                  <a:pos x="54" y="8"/>
                </a:cxn>
                <a:cxn ang="0">
                  <a:pos x="72" y="0"/>
                </a:cxn>
                <a:cxn ang="0">
                  <a:pos x="90" y="8"/>
                </a:cxn>
                <a:cxn ang="0">
                  <a:pos x="108" y="22"/>
                </a:cxn>
                <a:cxn ang="0">
                  <a:pos x="126" y="43"/>
                </a:cxn>
                <a:cxn ang="0">
                  <a:pos x="135" y="65"/>
                </a:cxn>
                <a:cxn ang="0">
                  <a:pos x="144" y="94"/>
                </a:cxn>
                <a:cxn ang="0">
                  <a:pos x="153" y="115"/>
                </a:cxn>
                <a:cxn ang="0">
                  <a:pos x="144" y="137"/>
                </a:cxn>
              </a:cxnLst>
              <a:rect l="txL" t="txT" r="txR" b="txB"/>
              <a:pathLst>
                <a:path w="153" h="137">
                  <a:moveTo>
                    <a:pt x="0" y="137"/>
                  </a:moveTo>
                  <a:lnTo>
                    <a:pt x="18" y="72"/>
                  </a:lnTo>
                  <a:lnTo>
                    <a:pt x="27" y="29"/>
                  </a:lnTo>
                  <a:lnTo>
                    <a:pt x="54" y="8"/>
                  </a:lnTo>
                  <a:lnTo>
                    <a:pt x="72" y="0"/>
                  </a:lnTo>
                  <a:lnTo>
                    <a:pt x="90" y="8"/>
                  </a:lnTo>
                  <a:lnTo>
                    <a:pt x="108" y="22"/>
                  </a:lnTo>
                  <a:lnTo>
                    <a:pt x="126" y="43"/>
                  </a:lnTo>
                  <a:lnTo>
                    <a:pt x="135" y="65"/>
                  </a:lnTo>
                  <a:lnTo>
                    <a:pt x="144" y="94"/>
                  </a:lnTo>
                  <a:lnTo>
                    <a:pt x="153" y="115"/>
                  </a:lnTo>
                  <a:lnTo>
                    <a:pt x="144" y="137"/>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06" name="Freeform 27"/>
            <p:cNvSpPr/>
            <p:nvPr/>
          </p:nvSpPr>
          <p:spPr>
            <a:xfrm>
              <a:off x="732" y="695"/>
              <a:ext cx="107" cy="137"/>
            </a:xfrm>
            <a:custGeom>
              <a:avLst/>
              <a:gdLst>
                <a:gd name="txL" fmla="*/ 0 w 107"/>
                <a:gd name="txT" fmla="*/ 0 h 137"/>
                <a:gd name="txR" fmla="*/ 107 w 107"/>
                <a:gd name="txB" fmla="*/ 137 h 137"/>
              </a:gdLst>
              <a:ahLst/>
              <a:cxnLst>
                <a:cxn ang="0">
                  <a:pos x="0" y="137"/>
                </a:cxn>
                <a:cxn ang="0">
                  <a:pos x="18" y="72"/>
                </a:cxn>
                <a:cxn ang="0">
                  <a:pos x="27" y="29"/>
                </a:cxn>
                <a:cxn ang="0">
                  <a:pos x="36" y="8"/>
                </a:cxn>
                <a:cxn ang="0">
                  <a:pos x="54" y="0"/>
                </a:cxn>
                <a:cxn ang="0">
                  <a:pos x="63" y="8"/>
                </a:cxn>
                <a:cxn ang="0">
                  <a:pos x="81" y="22"/>
                </a:cxn>
                <a:cxn ang="0">
                  <a:pos x="90" y="43"/>
                </a:cxn>
                <a:cxn ang="0">
                  <a:pos x="98" y="65"/>
                </a:cxn>
                <a:cxn ang="0">
                  <a:pos x="107" y="94"/>
                </a:cxn>
                <a:cxn ang="0">
                  <a:pos x="107" y="115"/>
                </a:cxn>
                <a:cxn ang="0">
                  <a:pos x="107" y="137"/>
                </a:cxn>
              </a:cxnLst>
              <a:rect l="txL" t="txT" r="txR" b="txB"/>
              <a:pathLst>
                <a:path w="107" h="137">
                  <a:moveTo>
                    <a:pt x="0" y="137"/>
                  </a:moveTo>
                  <a:lnTo>
                    <a:pt x="18" y="72"/>
                  </a:lnTo>
                  <a:lnTo>
                    <a:pt x="27" y="29"/>
                  </a:lnTo>
                  <a:lnTo>
                    <a:pt x="36" y="8"/>
                  </a:lnTo>
                  <a:lnTo>
                    <a:pt x="54" y="0"/>
                  </a:lnTo>
                  <a:lnTo>
                    <a:pt x="63" y="8"/>
                  </a:lnTo>
                  <a:lnTo>
                    <a:pt x="81" y="22"/>
                  </a:lnTo>
                  <a:lnTo>
                    <a:pt x="90" y="43"/>
                  </a:lnTo>
                  <a:lnTo>
                    <a:pt x="98" y="65"/>
                  </a:lnTo>
                  <a:lnTo>
                    <a:pt x="107" y="94"/>
                  </a:lnTo>
                  <a:lnTo>
                    <a:pt x="107" y="115"/>
                  </a:lnTo>
                  <a:lnTo>
                    <a:pt x="107" y="137"/>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07" name="Freeform 28"/>
            <p:cNvSpPr/>
            <p:nvPr/>
          </p:nvSpPr>
          <p:spPr>
            <a:xfrm>
              <a:off x="839" y="695"/>
              <a:ext cx="153" cy="137"/>
            </a:xfrm>
            <a:custGeom>
              <a:avLst/>
              <a:gdLst>
                <a:gd name="txL" fmla="*/ 0 w 153"/>
                <a:gd name="txT" fmla="*/ 0 h 137"/>
                <a:gd name="txR" fmla="*/ 153 w 153"/>
                <a:gd name="txB" fmla="*/ 137 h 137"/>
              </a:gdLst>
              <a:ahLst/>
              <a:cxnLst>
                <a:cxn ang="0">
                  <a:pos x="0" y="137"/>
                </a:cxn>
                <a:cxn ang="0">
                  <a:pos x="18" y="72"/>
                </a:cxn>
                <a:cxn ang="0">
                  <a:pos x="36" y="29"/>
                </a:cxn>
                <a:cxn ang="0">
                  <a:pos x="54" y="8"/>
                </a:cxn>
                <a:cxn ang="0">
                  <a:pos x="72" y="0"/>
                </a:cxn>
                <a:cxn ang="0">
                  <a:pos x="90" y="8"/>
                </a:cxn>
                <a:cxn ang="0">
                  <a:pos x="108" y="22"/>
                </a:cxn>
                <a:cxn ang="0">
                  <a:pos x="126" y="43"/>
                </a:cxn>
                <a:cxn ang="0">
                  <a:pos x="135" y="65"/>
                </a:cxn>
                <a:cxn ang="0">
                  <a:pos x="144" y="94"/>
                </a:cxn>
                <a:cxn ang="0">
                  <a:pos x="153" y="115"/>
                </a:cxn>
                <a:cxn ang="0">
                  <a:pos x="153" y="137"/>
                </a:cxn>
              </a:cxnLst>
              <a:rect l="txL" t="txT" r="txR" b="txB"/>
              <a:pathLst>
                <a:path w="153" h="137">
                  <a:moveTo>
                    <a:pt x="0" y="137"/>
                  </a:moveTo>
                  <a:lnTo>
                    <a:pt x="18" y="72"/>
                  </a:lnTo>
                  <a:lnTo>
                    <a:pt x="36" y="29"/>
                  </a:lnTo>
                  <a:lnTo>
                    <a:pt x="54" y="8"/>
                  </a:lnTo>
                  <a:lnTo>
                    <a:pt x="72" y="0"/>
                  </a:lnTo>
                  <a:lnTo>
                    <a:pt x="90" y="8"/>
                  </a:lnTo>
                  <a:lnTo>
                    <a:pt x="108" y="22"/>
                  </a:lnTo>
                  <a:lnTo>
                    <a:pt x="126" y="43"/>
                  </a:lnTo>
                  <a:lnTo>
                    <a:pt x="135" y="65"/>
                  </a:lnTo>
                  <a:lnTo>
                    <a:pt x="144" y="94"/>
                  </a:lnTo>
                  <a:lnTo>
                    <a:pt x="153" y="115"/>
                  </a:lnTo>
                  <a:lnTo>
                    <a:pt x="153" y="137"/>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08" name="Freeform 29"/>
            <p:cNvSpPr/>
            <p:nvPr/>
          </p:nvSpPr>
          <p:spPr>
            <a:xfrm>
              <a:off x="992" y="703"/>
              <a:ext cx="269" cy="258"/>
            </a:xfrm>
            <a:custGeom>
              <a:avLst/>
              <a:gdLst>
                <a:gd name="txL" fmla="*/ 0 w 269"/>
                <a:gd name="txT" fmla="*/ 0 h 258"/>
                <a:gd name="txR" fmla="*/ 269 w 269"/>
                <a:gd name="txB" fmla="*/ 258 h 258"/>
              </a:gdLst>
              <a:ahLst/>
              <a:cxnLst>
                <a:cxn ang="0">
                  <a:pos x="0" y="129"/>
                </a:cxn>
                <a:cxn ang="0">
                  <a:pos x="27" y="57"/>
                </a:cxn>
                <a:cxn ang="0">
                  <a:pos x="45" y="14"/>
                </a:cxn>
                <a:cxn ang="0">
                  <a:pos x="72" y="0"/>
                </a:cxn>
                <a:cxn ang="0">
                  <a:pos x="81" y="0"/>
                </a:cxn>
                <a:cxn ang="0">
                  <a:pos x="99" y="14"/>
                </a:cxn>
                <a:cxn ang="0">
                  <a:pos x="117" y="50"/>
                </a:cxn>
                <a:cxn ang="0">
                  <a:pos x="126" y="86"/>
                </a:cxn>
                <a:cxn ang="0">
                  <a:pos x="135" y="129"/>
                </a:cxn>
                <a:cxn ang="0">
                  <a:pos x="144" y="172"/>
                </a:cxn>
                <a:cxn ang="0">
                  <a:pos x="162" y="207"/>
                </a:cxn>
                <a:cxn ang="0">
                  <a:pos x="170" y="236"/>
                </a:cxn>
                <a:cxn ang="0">
                  <a:pos x="188" y="258"/>
                </a:cxn>
                <a:cxn ang="0">
                  <a:pos x="206" y="258"/>
                </a:cxn>
                <a:cxn ang="0">
                  <a:pos x="224" y="236"/>
                </a:cxn>
                <a:cxn ang="0">
                  <a:pos x="242" y="200"/>
                </a:cxn>
                <a:cxn ang="0">
                  <a:pos x="269" y="129"/>
                </a:cxn>
              </a:cxnLst>
              <a:rect l="txL" t="txT" r="txR" b="txB"/>
              <a:pathLst>
                <a:path w="269" h="258">
                  <a:moveTo>
                    <a:pt x="0" y="129"/>
                  </a:moveTo>
                  <a:lnTo>
                    <a:pt x="27" y="57"/>
                  </a:lnTo>
                  <a:lnTo>
                    <a:pt x="45" y="14"/>
                  </a:lnTo>
                  <a:lnTo>
                    <a:pt x="72" y="0"/>
                  </a:lnTo>
                  <a:lnTo>
                    <a:pt x="81" y="0"/>
                  </a:lnTo>
                  <a:lnTo>
                    <a:pt x="99" y="14"/>
                  </a:lnTo>
                  <a:lnTo>
                    <a:pt x="117" y="50"/>
                  </a:lnTo>
                  <a:lnTo>
                    <a:pt x="126" y="86"/>
                  </a:lnTo>
                  <a:lnTo>
                    <a:pt x="135" y="129"/>
                  </a:lnTo>
                  <a:lnTo>
                    <a:pt x="144" y="172"/>
                  </a:lnTo>
                  <a:lnTo>
                    <a:pt x="162" y="207"/>
                  </a:lnTo>
                  <a:lnTo>
                    <a:pt x="170" y="236"/>
                  </a:lnTo>
                  <a:lnTo>
                    <a:pt x="188" y="258"/>
                  </a:lnTo>
                  <a:lnTo>
                    <a:pt x="206" y="258"/>
                  </a:lnTo>
                  <a:lnTo>
                    <a:pt x="224" y="236"/>
                  </a:lnTo>
                  <a:lnTo>
                    <a:pt x="242" y="200"/>
                  </a:lnTo>
                  <a:lnTo>
                    <a:pt x="269" y="129"/>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09" name="Freeform 30"/>
            <p:cNvSpPr/>
            <p:nvPr/>
          </p:nvSpPr>
          <p:spPr>
            <a:xfrm>
              <a:off x="1261" y="832"/>
              <a:ext cx="135" cy="129"/>
            </a:xfrm>
            <a:custGeom>
              <a:avLst/>
              <a:gdLst>
                <a:gd name="txL" fmla="*/ 0 w 135"/>
                <a:gd name="txT" fmla="*/ 0 h 129"/>
                <a:gd name="txR" fmla="*/ 135 w 135"/>
                <a:gd name="txB" fmla="*/ 129 h 129"/>
              </a:gdLst>
              <a:ahLst/>
              <a:cxnLst>
                <a:cxn ang="0">
                  <a:pos x="0" y="0"/>
                </a:cxn>
                <a:cxn ang="0">
                  <a:pos x="18" y="64"/>
                </a:cxn>
                <a:cxn ang="0">
                  <a:pos x="45" y="107"/>
                </a:cxn>
                <a:cxn ang="0">
                  <a:pos x="63" y="129"/>
                </a:cxn>
                <a:cxn ang="0">
                  <a:pos x="81" y="129"/>
                </a:cxn>
                <a:cxn ang="0">
                  <a:pos x="99" y="107"/>
                </a:cxn>
                <a:cxn ang="0">
                  <a:pos x="117" y="64"/>
                </a:cxn>
                <a:cxn ang="0">
                  <a:pos x="135" y="0"/>
                </a:cxn>
              </a:cxnLst>
              <a:rect l="txL" t="txT" r="txR" b="txB"/>
              <a:pathLst>
                <a:path w="135" h="129">
                  <a:moveTo>
                    <a:pt x="0" y="0"/>
                  </a:moveTo>
                  <a:lnTo>
                    <a:pt x="18" y="64"/>
                  </a:lnTo>
                  <a:lnTo>
                    <a:pt x="45" y="107"/>
                  </a:lnTo>
                  <a:lnTo>
                    <a:pt x="63" y="129"/>
                  </a:lnTo>
                  <a:lnTo>
                    <a:pt x="81" y="129"/>
                  </a:lnTo>
                  <a:lnTo>
                    <a:pt x="99" y="107"/>
                  </a:lnTo>
                  <a:lnTo>
                    <a:pt x="117" y="64"/>
                  </a:lnTo>
                  <a:lnTo>
                    <a:pt x="135" y="0"/>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10" name="Freeform 31"/>
            <p:cNvSpPr/>
            <p:nvPr/>
          </p:nvSpPr>
          <p:spPr>
            <a:xfrm>
              <a:off x="1396" y="832"/>
              <a:ext cx="125" cy="129"/>
            </a:xfrm>
            <a:custGeom>
              <a:avLst/>
              <a:gdLst>
                <a:gd name="txL" fmla="*/ 0 w 125"/>
                <a:gd name="txT" fmla="*/ 0 h 129"/>
                <a:gd name="txR" fmla="*/ 125 w 125"/>
                <a:gd name="txB" fmla="*/ 129 h 129"/>
              </a:gdLst>
              <a:ahLst/>
              <a:cxnLst>
                <a:cxn ang="0">
                  <a:pos x="0" y="0"/>
                </a:cxn>
                <a:cxn ang="0">
                  <a:pos x="18" y="64"/>
                </a:cxn>
                <a:cxn ang="0">
                  <a:pos x="36" y="107"/>
                </a:cxn>
                <a:cxn ang="0">
                  <a:pos x="54" y="129"/>
                </a:cxn>
                <a:cxn ang="0">
                  <a:pos x="72" y="129"/>
                </a:cxn>
                <a:cxn ang="0">
                  <a:pos x="90" y="107"/>
                </a:cxn>
                <a:cxn ang="0">
                  <a:pos x="107" y="64"/>
                </a:cxn>
                <a:cxn ang="0">
                  <a:pos x="125" y="0"/>
                </a:cxn>
              </a:cxnLst>
              <a:rect l="txL" t="txT" r="txR" b="txB"/>
              <a:pathLst>
                <a:path w="125" h="129">
                  <a:moveTo>
                    <a:pt x="0" y="0"/>
                  </a:moveTo>
                  <a:lnTo>
                    <a:pt x="18" y="64"/>
                  </a:lnTo>
                  <a:lnTo>
                    <a:pt x="36" y="107"/>
                  </a:lnTo>
                  <a:lnTo>
                    <a:pt x="54" y="129"/>
                  </a:lnTo>
                  <a:lnTo>
                    <a:pt x="72" y="129"/>
                  </a:lnTo>
                  <a:lnTo>
                    <a:pt x="90" y="107"/>
                  </a:lnTo>
                  <a:lnTo>
                    <a:pt x="107" y="64"/>
                  </a:lnTo>
                  <a:lnTo>
                    <a:pt x="125" y="0"/>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11" name="Freeform 32"/>
            <p:cNvSpPr/>
            <p:nvPr/>
          </p:nvSpPr>
          <p:spPr>
            <a:xfrm>
              <a:off x="1800" y="717"/>
              <a:ext cx="296" cy="236"/>
            </a:xfrm>
            <a:custGeom>
              <a:avLst/>
              <a:gdLst>
                <a:gd name="txL" fmla="*/ 0 w 296"/>
                <a:gd name="txT" fmla="*/ 0 h 236"/>
                <a:gd name="txR" fmla="*/ 296 w 296"/>
                <a:gd name="txB" fmla="*/ 236 h 236"/>
              </a:gdLst>
              <a:ahLst/>
              <a:cxnLst>
                <a:cxn ang="0">
                  <a:pos x="0" y="115"/>
                </a:cxn>
                <a:cxn ang="0">
                  <a:pos x="18" y="50"/>
                </a:cxn>
                <a:cxn ang="0">
                  <a:pos x="44" y="14"/>
                </a:cxn>
                <a:cxn ang="0">
                  <a:pos x="62" y="0"/>
                </a:cxn>
                <a:cxn ang="0">
                  <a:pos x="80" y="0"/>
                </a:cxn>
                <a:cxn ang="0">
                  <a:pos x="98" y="21"/>
                </a:cxn>
                <a:cxn ang="0">
                  <a:pos x="116" y="50"/>
                </a:cxn>
                <a:cxn ang="0">
                  <a:pos x="125" y="86"/>
                </a:cxn>
                <a:cxn ang="0">
                  <a:pos x="143" y="122"/>
                </a:cxn>
                <a:cxn ang="0">
                  <a:pos x="161" y="158"/>
                </a:cxn>
                <a:cxn ang="0">
                  <a:pos x="179" y="193"/>
                </a:cxn>
                <a:cxn ang="0">
                  <a:pos x="188" y="222"/>
                </a:cxn>
                <a:cxn ang="0">
                  <a:pos x="206" y="236"/>
                </a:cxn>
                <a:cxn ang="0">
                  <a:pos x="224" y="236"/>
                </a:cxn>
                <a:cxn ang="0">
                  <a:pos x="251" y="222"/>
                </a:cxn>
                <a:cxn ang="0">
                  <a:pos x="269" y="179"/>
                </a:cxn>
                <a:cxn ang="0">
                  <a:pos x="296" y="115"/>
                </a:cxn>
              </a:cxnLst>
              <a:rect l="txL" t="txT" r="txR" b="txB"/>
              <a:pathLst>
                <a:path w="296" h="236">
                  <a:moveTo>
                    <a:pt x="0" y="115"/>
                  </a:moveTo>
                  <a:lnTo>
                    <a:pt x="18" y="50"/>
                  </a:lnTo>
                  <a:lnTo>
                    <a:pt x="44" y="14"/>
                  </a:lnTo>
                  <a:lnTo>
                    <a:pt x="62" y="0"/>
                  </a:lnTo>
                  <a:lnTo>
                    <a:pt x="80" y="0"/>
                  </a:lnTo>
                  <a:lnTo>
                    <a:pt x="98" y="21"/>
                  </a:lnTo>
                  <a:lnTo>
                    <a:pt x="116" y="50"/>
                  </a:lnTo>
                  <a:lnTo>
                    <a:pt x="125" y="86"/>
                  </a:lnTo>
                  <a:lnTo>
                    <a:pt x="143" y="122"/>
                  </a:lnTo>
                  <a:lnTo>
                    <a:pt x="161" y="158"/>
                  </a:lnTo>
                  <a:lnTo>
                    <a:pt x="179" y="193"/>
                  </a:lnTo>
                  <a:lnTo>
                    <a:pt x="188" y="222"/>
                  </a:lnTo>
                  <a:lnTo>
                    <a:pt x="206" y="236"/>
                  </a:lnTo>
                  <a:lnTo>
                    <a:pt x="224" y="236"/>
                  </a:lnTo>
                  <a:lnTo>
                    <a:pt x="251" y="222"/>
                  </a:lnTo>
                  <a:lnTo>
                    <a:pt x="269" y="179"/>
                  </a:lnTo>
                  <a:lnTo>
                    <a:pt x="296" y="115"/>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12" name="Freeform 33"/>
            <p:cNvSpPr/>
            <p:nvPr/>
          </p:nvSpPr>
          <p:spPr>
            <a:xfrm>
              <a:off x="1521" y="717"/>
              <a:ext cx="279" cy="236"/>
            </a:xfrm>
            <a:custGeom>
              <a:avLst/>
              <a:gdLst>
                <a:gd name="txL" fmla="*/ 0 w 279"/>
                <a:gd name="txT" fmla="*/ 0 h 236"/>
                <a:gd name="txR" fmla="*/ 279 w 279"/>
                <a:gd name="txB" fmla="*/ 236 h 236"/>
              </a:gdLst>
              <a:ahLst/>
              <a:cxnLst>
                <a:cxn ang="0">
                  <a:pos x="279" y="115"/>
                </a:cxn>
                <a:cxn ang="0">
                  <a:pos x="252" y="50"/>
                </a:cxn>
                <a:cxn ang="0">
                  <a:pos x="234" y="14"/>
                </a:cxn>
                <a:cxn ang="0">
                  <a:pos x="207" y="0"/>
                </a:cxn>
                <a:cxn ang="0">
                  <a:pos x="189" y="0"/>
                </a:cxn>
                <a:cxn ang="0">
                  <a:pos x="171" y="21"/>
                </a:cxn>
                <a:cxn ang="0">
                  <a:pos x="153" y="50"/>
                </a:cxn>
                <a:cxn ang="0">
                  <a:pos x="144" y="86"/>
                </a:cxn>
                <a:cxn ang="0">
                  <a:pos x="126" y="122"/>
                </a:cxn>
                <a:cxn ang="0">
                  <a:pos x="108" y="158"/>
                </a:cxn>
                <a:cxn ang="0">
                  <a:pos x="90" y="193"/>
                </a:cxn>
                <a:cxn ang="0">
                  <a:pos x="81" y="222"/>
                </a:cxn>
                <a:cxn ang="0">
                  <a:pos x="63" y="236"/>
                </a:cxn>
                <a:cxn ang="0">
                  <a:pos x="45" y="236"/>
                </a:cxn>
                <a:cxn ang="0">
                  <a:pos x="36" y="222"/>
                </a:cxn>
                <a:cxn ang="0">
                  <a:pos x="18" y="179"/>
                </a:cxn>
                <a:cxn ang="0">
                  <a:pos x="0" y="115"/>
                </a:cxn>
              </a:cxnLst>
              <a:rect l="txL" t="txT" r="txR" b="txB"/>
              <a:pathLst>
                <a:path w="279" h="236">
                  <a:moveTo>
                    <a:pt x="279" y="115"/>
                  </a:moveTo>
                  <a:lnTo>
                    <a:pt x="252" y="50"/>
                  </a:lnTo>
                  <a:lnTo>
                    <a:pt x="234" y="14"/>
                  </a:lnTo>
                  <a:lnTo>
                    <a:pt x="207" y="0"/>
                  </a:lnTo>
                  <a:lnTo>
                    <a:pt x="189" y="0"/>
                  </a:lnTo>
                  <a:lnTo>
                    <a:pt x="171" y="21"/>
                  </a:lnTo>
                  <a:lnTo>
                    <a:pt x="153" y="50"/>
                  </a:lnTo>
                  <a:lnTo>
                    <a:pt x="144" y="86"/>
                  </a:lnTo>
                  <a:lnTo>
                    <a:pt x="126" y="122"/>
                  </a:lnTo>
                  <a:lnTo>
                    <a:pt x="108" y="158"/>
                  </a:lnTo>
                  <a:lnTo>
                    <a:pt x="90" y="193"/>
                  </a:lnTo>
                  <a:lnTo>
                    <a:pt x="81" y="222"/>
                  </a:lnTo>
                  <a:lnTo>
                    <a:pt x="63" y="236"/>
                  </a:lnTo>
                  <a:lnTo>
                    <a:pt x="45" y="236"/>
                  </a:lnTo>
                  <a:lnTo>
                    <a:pt x="36" y="222"/>
                  </a:lnTo>
                  <a:lnTo>
                    <a:pt x="18" y="179"/>
                  </a:lnTo>
                  <a:lnTo>
                    <a:pt x="0" y="115"/>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13" name="Freeform 34"/>
            <p:cNvSpPr/>
            <p:nvPr/>
          </p:nvSpPr>
          <p:spPr>
            <a:xfrm>
              <a:off x="2096" y="832"/>
              <a:ext cx="125" cy="129"/>
            </a:xfrm>
            <a:custGeom>
              <a:avLst/>
              <a:gdLst>
                <a:gd name="txL" fmla="*/ 0 w 125"/>
                <a:gd name="txT" fmla="*/ 0 h 129"/>
                <a:gd name="txR" fmla="*/ 125 w 125"/>
                <a:gd name="txB" fmla="*/ 129 h 129"/>
              </a:gdLst>
              <a:ahLst/>
              <a:cxnLst>
                <a:cxn ang="0">
                  <a:pos x="0" y="0"/>
                </a:cxn>
                <a:cxn ang="0">
                  <a:pos x="18" y="64"/>
                </a:cxn>
                <a:cxn ang="0">
                  <a:pos x="36" y="107"/>
                </a:cxn>
                <a:cxn ang="0">
                  <a:pos x="54" y="129"/>
                </a:cxn>
                <a:cxn ang="0">
                  <a:pos x="71" y="129"/>
                </a:cxn>
                <a:cxn ang="0">
                  <a:pos x="89" y="107"/>
                </a:cxn>
                <a:cxn ang="0">
                  <a:pos x="107" y="64"/>
                </a:cxn>
                <a:cxn ang="0">
                  <a:pos x="125" y="0"/>
                </a:cxn>
              </a:cxnLst>
              <a:rect l="txL" t="txT" r="txR" b="txB"/>
              <a:pathLst>
                <a:path w="125" h="129">
                  <a:moveTo>
                    <a:pt x="0" y="0"/>
                  </a:moveTo>
                  <a:lnTo>
                    <a:pt x="18" y="64"/>
                  </a:lnTo>
                  <a:lnTo>
                    <a:pt x="36" y="107"/>
                  </a:lnTo>
                  <a:lnTo>
                    <a:pt x="54" y="129"/>
                  </a:lnTo>
                  <a:lnTo>
                    <a:pt x="71" y="129"/>
                  </a:lnTo>
                  <a:lnTo>
                    <a:pt x="89" y="107"/>
                  </a:lnTo>
                  <a:lnTo>
                    <a:pt x="107" y="64"/>
                  </a:lnTo>
                  <a:lnTo>
                    <a:pt x="125" y="0"/>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14" name="Freeform 35"/>
            <p:cNvSpPr/>
            <p:nvPr/>
          </p:nvSpPr>
          <p:spPr>
            <a:xfrm>
              <a:off x="2221" y="832"/>
              <a:ext cx="144" cy="129"/>
            </a:xfrm>
            <a:custGeom>
              <a:avLst/>
              <a:gdLst>
                <a:gd name="txL" fmla="*/ 0 w 144"/>
                <a:gd name="txT" fmla="*/ 0 h 129"/>
                <a:gd name="txR" fmla="*/ 144 w 144"/>
                <a:gd name="txB" fmla="*/ 129 h 129"/>
              </a:gdLst>
              <a:ahLst/>
              <a:cxnLst>
                <a:cxn ang="0">
                  <a:pos x="0" y="0"/>
                </a:cxn>
                <a:cxn ang="0">
                  <a:pos x="18" y="64"/>
                </a:cxn>
                <a:cxn ang="0">
                  <a:pos x="36" y="107"/>
                </a:cxn>
                <a:cxn ang="0">
                  <a:pos x="63" y="129"/>
                </a:cxn>
                <a:cxn ang="0">
                  <a:pos x="81" y="129"/>
                </a:cxn>
                <a:cxn ang="0">
                  <a:pos x="108" y="107"/>
                </a:cxn>
                <a:cxn ang="0">
                  <a:pos x="126" y="64"/>
                </a:cxn>
                <a:cxn ang="0">
                  <a:pos x="144" y="0"/>
                </a:cxn>
              </a:cxnLst>
              <a:rect l="txL" t="txT" r="txR" b="txB"/>
              <a:pathLst>
                <a:path w="144" h="129">
                  <a:moveTo>
                    <a:pt x="0" y="0"/>
                  </a:moveTo>
                  <a:lnTo>
                    <a:pt x="18" y="64"/>
                  </a:lnTo>
                  <a:lnTo>
                    <a:pt x="36" y="107"/>
                  </a:lnTo>
                  <a:lnTo>
                    <a:pt x="63" y="129"/>
                  </a:lnTo>
                  <a:lnTo>
                    <a:pt x="81" y="129"/>
                  </a:lnTo>
                  <a:lnTo>
                    <a:pt x="108" y="107"/>
                  </a:lnTo>
                  <a:lnTo>
                    <a:pt x="126" y="64"/>
                  </a:lnTo>
                  <a:lnTo>
                    <a:pt x="144" y="0"/>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15" name="Freeform 36"/>
            <p:cNvSpPr/>
            <p:nvPr/>
          </p:nvSpPr>
          <p:spPr>
            <a:xfrm>
              <a:off x="2365" y="832"/>
              <a:ext cx="152" cy="129"/>
            </a:xfrm>
            <a:custGeom>
              <a:avLst/>
              <a:gdLst>
                <a:gd name="txL" fmla="*/ 0 w 152"/>
                <a:gd name="txT" fmla="*/ 0 h 129"/>
                <a:gd name="txR" fmla="*/ 152 w 152"/>
                <a:gd name="txB" fmla="*/ 129 h 129"/>
              </a:gdLst>
              <a:ahLst/>
              <a:cxnLst>
                <a:cxn ang="0">
                  <a:pos x="0" y="0"/>
                </a:cxn>
                <a:cxn ang="0">
                  <a:pos x="27" y="64"/>
                </a:cxn>
                <a:cxn ang="0">
                  <a:pos x="45" y="107"/>
                </a:cxn>
                <a:cxn ang="0">
                  <a:pos x="63" y="129"/>
                </a:cxn>
                <a:cxn ang="0">
                  <a:pos x="90" y="129"/>
                </a:cxn>
                <a:cxn ang="0">
                  <a:pos x="108" y="107"/>
                </a:cxn>
                <a:cxn ang="0">
                  <a:pos x="126" y="64"/>
                </a:cxn>
                <a:cxn ang="0">
                  <a:pos x="152" y="0"/>
                </a:cxn>
              </a:cxnLst>
              <a:rect l="txL" t="txT" r="txR" b="txB"/>
              <a:pathLst>
                <a:path w="152" h="129">
                  <a:moveTo>
                    <a:pt x="0" y="0"/>
                  </a:moveTo>
                  <a:lnTo>
                    <a:pt x="27" y="64"/>
                  </a:lnTo>
                  <a:lnTo>
                    <a:pt x="45" y="107"/>
                  </a:lnTo>
                  <a:lnTo>
                    <a:pt x="63" y="129"/>
                  </a:lnTo>
                  <a:lnTo>
                    <a:pt x="90" y="129"/>
                  </a:lnTo>
                  <a:lnTo>
                    <a:pt x="108" y="107"/>
                  </a:lnTo>
                  <a:lnTo>
                    <a:pt x="126" y="64"/>
                  </a:lnTo>
                  <a:lnTo>
                    <a:pt x="152" y="0"/>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16" name="Line 37"/>
            <p:cNvSpPr/>
            <p:nvPr/>
          </p:nvSpPr>
          <p:spPr>
            <a:xfrm flipH="1">
              <a:off x="122" y="1183"/>
              <a:ext cx="2503" cy="1"/>
            </a:xfrm>
            <a:prstGeom prst="line">
              <a:avLst/>
            </a:prstGeom>
            <a:ln w="14288" cap="flat" cmpd="sng">
              <a:solidFill>
                <a:srgbClr val="000000"/>
              </a:solidFill>
              <a:prstDash val="solid"/>
              <a:headEnd type="none" w="med" len="med"/>
              <a:tailEnd type="none" w="med" len="med"/>
            </a:ln>
          </p:spPr>
        </p:sp>
        <p:sp>
          <p:nvSpPr>
            <p:cNvPr id="122917" name="Line 38"/>
            <p:cNvSpPr/>
            <p:nvPr/>
          </p:nvSpPr>
          <p:spPr>
            <a:xfrm flipH="1">
              <a:off x="355" y="1068"/>
              <a:ext cx="673" cy="1"/>
            </a:xfrm>
            <a:prstGeom prst="line">
              <a:avLst/>
            </a:prstGeom>
            <a:ln w="14288" cap="flat" cmpd="sng">
              <a:solidFill>
                <a:srgbClr val="000000"/>
              </a:solidFill>
              <a:prstDash val="solid"/>
              <a:headEnd type="none" w="med" len="med"/>
              <a:tailEnd type="none" w="med" len="med"/>
            </a:ln>
          </p:spPr>
        </p:sp>
        <p:sp>
          <p:nvSpPr>
            <p:cNvPr id="122918" name="Freeform 39"/>
            <p:cNvSpPr/>
            <p:nvPr/>
          </p:nvSpPr>
          <p:spPr>
            <a:xfrm>
              <a:off x="1010" y="1068"/>
              <a:ext cx="296" cy="222"/>
            </a:xfrm>
            <a:custGeom>
              <a:avLst/>
              <a:gdLst>
                <a:gd name="txL" fmla="*/ 0 w 296"/>
                <a:gd name="txT" fmla="*/ 0 h 222"/>
                <a:gd name="txR" fmla="*/ 296 w 296"/>
                <a:gd name="txB" fmla="*/ 222 h 222"/>
              </a:gdLst>
              <a:ahLst/>
              <a:cxnLst>
                <a:cxn ang="0">
                  <a:pos x="0" y="0"/>
                </a:cxn>
                <a:cxn ang="0">
                  <a:pos x="54" y="0"/>
                </a:cxn>
                <a:cxn ang="0">
                  <a:pos x="81" y="15"/>
                </a:cxn>
                <a:cxn ang="0">
                  <a:pos x="99" y="36"/>
                </a:cxn>
                <a:cxn ang="0">
                  <a:pos x="117" y="72"/>
                </a:cxn>
                <a:cxn ang="0">
                  <a:pos x="126" y="108"/>
                </a:cxn>
                <a:cxn ang="0">
                  <a:pos x="135" y="144"/>
                </a:cxn>
                <a:cxn ang="0">
                  <a:pos x="152" y="179"/>
                </a:cxn>
                <a:cxn ang="0">
                  <a:pos x="188" y="201"/>
                </a:cxn>
                <a:cxn ang="0">
                  <a:pos x="233" y="222"/>
                </a:cxn>
                <a:cxn ang="0">
                  <a:pos x="296" y="222"/>
                </a:cxn>
              </a:cxnLst>
              <a:rect l="txL" t="txT" r="txR" b="txB"/>
              <a:pathLst>
                <a:path w="296" h="222">
                  <a:moveTo>
                    <a:pt x="0" y="0"/>
                  </a:moveTo>
                  <a:lnTo>
                    <a:pt x="54" y="0"/>
                  </a:lnTo>
                  <a:lnTo>
                    <a:pt x="81" y="15"/>
                  </a:lnTo>
                  <a:lnTo>
                    <a:pt x="99" y="36"/>
                  </a:lnTo>
                  <a:lnTo>
                    <a:pt x="117" y="72"/>
                  </a:lnTo>
                  <a:lnTo>
                    <a:pt x="126" y="108"/>
                  </a:lnTo>
                  <a:lnTo>
                    <a:pt x="135" y="144"/>
                  </a:lnTo>
                  <a:lnTo>
                    <a:pt x="152" y="179"/>
                  </a:lnTo>
                  <a:lnTo>
                    <a:pt x="188" y="201"/>
                  </a:lnTo>
                  <a:lnTo>
                    <a:pt x="233" y="222"/>
                  </a:lnTo>
                  <a:lnTo>
                    <a:pt x="296" y="222"/>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19" name="Freeform 40"/>
            <p:cNvSpPr/>
            <p:nvPr/>
          </p:nvSpPr>
          <p:spPr>
            <a:xfrm>
              <a:off x="1459" y="1068"/>
              <a:ext cx="296" cy="222"/>
            </a:xfrm>
            <a:custGeom>
              <a:avLst/>
              <a:gdLst>
                <a:gd name="txL" fmla="*/ 0 w 296"/>
                <a:gd name="txT" fmla="*/ 0 h 222"/>
                <a:gd name="txR" fmla="*/ 296 w 296"/>
                <a:gd name="txB" fmla="*/ 222 h 222"/>
              </a:gdLst>
              <a:ahLst/>
              <a:cxnLst>
                <a:cxn ang="0">
                  <a:pos x="296" y="0"/>
                </a:cxn>
                <a:cxn ang="0">
                  <a:pos x="242" y="0"/>
                </a:cxn>
                <a:cxn ang="0">
                  <a:pos x="215" y="15"/>
                </a:cxn>
                <a:cxn ang="0">
                  <a:pos x="197" y="36"/>
                </a:cxn>
                <a:cxn ang="0">
                  <a:pos x="179" y="72"/>
                </a:cxn>
                <a:cxn ang="0">
                  <a:pos x="170" y="108"/>
                </a:cxn>
                <a:cxn ang="0">
                  <a:pos x="161" y="144"/>
                </a:cxn>
                <a:cxn ang="0">
                  <a:pos x="134" y="179"/>
                </a:cxn>
                <a:cxn ang="0">
                  <a:pos x="107" y="201"/>
                </a:cxn>
                <a:cxn ang="0">
                  <a:pos x="62" y="222"/>
                </a:cxn>
                <a:cxn ang="0">
                  <a:pos x="0" y="222"/>
                </a:cxn>
              </a:cxnLst>
              <a:rect l="txL" t="txT" r="txR" b="txB"/>
              <a:pathLst>
                <a:path w="296" h="222">
                  <a:moveTo>
                    <a:pt x="296" y="0"/>
                  </a:moveTo>
                  <a:lnTo>
                    <a:pt x="242" y="0"/>
                  </a:lnTo>
                  <a:lnTo>
                    <a:pt x="215" y="15"/>
                  </a:lnTo>
                  <a:lnTo>
                    <a:pt x="197" y="36"/>
                  </a:lnTo>
                  <a:lnTo>
                    <a:pt x="179" y="72"/>
                  </a:lnTo>
                  <a:lnTo>
                    <a:pt x="170" y="108"/>
                  </a:lnTo>
                  <a:lnTo>
                    <a:pt x="161" y="144"/>
                  </a:lnTo>
                  <a:lnTo>
                    <a:pt x="134" y="179"/>
                  </a:lnTo>
                  <a:lnTo>
                    <a:pt x="107" y="201"/>
                  </a:lnTo>
                  <a:lnTo>
                    <a:pt x="62" y="222"/>
                  </a:lnTo>
                  <a:lnTo>
                    <a:pt x="0" y="222"/>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20" name="Line 41"/>
            <p:cNvSpPr/>
            <p:nvPr/>
          </p:nvSpPr>
          <p:spPr>
            <a:xfrm flipH="1">
              <a:off x="1306" y="1290"/>
              <a:ext cx="153" cy="1"/>
            </a:xfrm>
            <a:prstGeom prst="line">
              <a:avLst/>
            </a:prstGeom>
            <a:ln w="14288" cap="flat" cmpd="sng">
              <a:solidFill>
                <a:srgbClr val="000000"/>
              </a:solidFill>
              <a:prstDash val="solid"/>
              <a:headEnd type="none" w="med" len="med"/>
              <a:tailEnd type="none" w="med" len="med"/>
            </a:ln>
          </p:spPr>
        </p:sp>
        <p:sp>
          <p:nvSpPr>
            <p:cNvPr id="122921" name="Line 42"/>
            <p:cNvSpPr/>
            <p:nvPr/>
          </p:nvSpPr>
          <p:spPr>
            <a:xfrm flipH="1">
              <a:off x="1755" y="1068"/>
              <a:ext cx="143" cy="1"/>
            </a:xfrm>
            <a:prstGeom prst="line">
              <a:avLst/>
            </a:prstGeom>
            <a:ln w="14288" cap="flat" cmpd="sng">
              <a:solidFill>
                <a:srgbClr val="000000"/>
              </a:solidFill>
              <a:prstDash val="solid"/>
              <a:headEnd type="none" w="med" len="med"/>
              <a:tailEnd type="none" w="med" len="med"/>
            </a:ln>
          </p:spPr>
        </p:sp>
        <p:sp>
          <p:nvSpPr>
            <p:cNvPr id="122922" name="Freeform 43"/>
            <p:cNvSpPr/>
            <p:nvPr/>
          </p:nvSpPr>
          <p:spPr>
            <a:xfrm>
              <a:off x="1862" y="1068"/>
              <a:ext cx="297" cy="222"/>
            </a:xfrm>
            <a:custGeom>
              <a:avLst/>
              <a:gdLst>
                <a:gd name="txL" fmla="*/ 0 w 297"/>
                <a:gd name="txT" fmla="*/ 0 h 222"/>
                <a:gd name="txR" fmla="*/ 297 w 297"/>
                <a:gd name="txB" fmla="*/ 222 h 222"/>
              </a:gdLst>
              <a:ahLst/>
              <a:cxnLst>
                <a:cxn ang="0">
                  <a:pos x="0" y="0"/>
                </a:cxn>
                <a:cxn ang="0">
                  <a:pos x="45" y="0"/>
                </a:cxn>
                <a:cxn ang="0">
                  <a:pos x="81" y="15"/>
                </a:cxn>
                <a:cxn ang="0">
                  <a:pos x="99" y="36"/>
                </a:cxn>
                <a:cxn ang="0">
                  <a:pos x="108" y="72"/>
                </a:cxn>
                <a:cxn ang="0">
                  <a:pos x="117" y="108"/>
                </a:cxn>
                <a:cxn ang="0">
                  <a:pos x="135" y="144"/>
                </a:cxn>
                <a:cxn ang="0">
                  <a:pos x="153" y="179"/>
                </a:cxn>
                <a:cxn ang="0">
                  <a:pos x="180" y="201"/>
                </a:cxn>
                <a:cxn ang="0">
                  <a:pos x="225" y="222"/>
                </a:cxn>
                <a:cxn ang="0">
                  <a:pos x="297" y="222"/>
                </a:cxn>
              </a:cxnLst>
              <a:rect l="txL" t="txT" r="txR" b="txB"/>
              <a:pathLst>
                <a:path w="297" h="222">
                  <a:moveTo>
                    <a:pt x="0" y="0"/>
                  </a:moveTo>
                  <a:lnTo>
                    <a:pt x="45" y="0"/>
                  </a:lnTo>
                  <a:lnTo>
                    <a:pt x="81" y="15"/>
                  </a:lnTo>
                  <a:lnTo>
                    <a:pt x="99" y="36"/>
                  </a:lnTo>
                  <a:lnTo>
                    <a:pt x="108" y="72"/>
                  </a:lnTo>
                  <a:lnTo>
                    <a:pt x="117" y="108"/>
                  </a:lnTo>
                  <a:lnTo>
                    <a:pt x="135" y="144"/>
                  </a:lnTo>
                  <a:lnTo>
                    <a:pt x="153" y="179"/>
                  </a:lnTo>
                  <a:lnTo>
                    <a:pt x="180" y="201"/>
                  </a:lnTo>
                  <a:lnTo>
                    <a:pt x="225" y="222"/>
                  </a:lnTo>
                  <a:lnTo>
                    <a:pt x="297" y="222"/>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23" name="Line 44"/>
            <p:cNvSpPr/>
            <p:nvPr/>
          </p:nvSpPr>
          <p:spPr>
            <a:xfrm flipH="1">
              <a:off x="2159" y="1290"/>
              <a:ext cx="143" cy="1"/>
            </a:xfrm>
            <a:prstGeom prst="line">
              <a:avLst/>
            </a:prstGeom>
            <a:ln w="14288" cap="flat" cmpd="sng">
              <a:solidFill>
                <a:srgbClr val="000000"/>
              </a:solidFill>
              <a:prstDash val="solid"/>
              <a:headEnd type="none" w="med" len="med"/>
              <a:tailEnd type="none" w="med" len="med"/>
            </a:ln>
          </p:spPr>
        </p:sp>
        <p:sp>
          <p:nvSpPr>
            <p:cNvPr id="122924" name="Freeform 45"/>
            <p:cNvSpPr/>
            <p:nvPr/>
          </p:nvSpPr>
          <p:spPr>
            <a:xfrm>
              <a:off x="2302" y="1183"/>
              <a:ext cx="189" cy="107"/>
            </a:xfrm>
            <a:custGeom>
              <a:avLst/>
              <a:gdLst>
                <a:gd name="txL" fmla="*/ 0 w 189"/>
                <a:gd name="txT" fmla="*/ 0 h 107"/>
                <a:gd name="txR" fmla="*/ 189 w 189"/>
                <a:gd name="txB" fmla="*/ 107 h 107"/>
              </a:gdLst>
              <a:ahLst/>
              <a:cxnLst>
                <a:cxn ang="0">
                  <a:pos x="189" y="0"/>
                </a:cxn>
                <a:cxn ang="0">
                  <a:pos x="171" y="36"/>
                </a:cxn>
                <a:cxn ang="0">
                  <a:pos x="153" y="64"/>
                </a:cxn>
                <a:cxn ang="0">
                  <a:pos x="144" y="86"/>
                </a:cxn>
                <a:cxn ang="0">
                  <a:pos x="126" y="100"/>
                </a:cxn>
                <a:cxn ang="0">
                  <a:pos x="99" y="107"/>
                </a:cxn>
                <a:cxn ang="0">
                  <a:pos x="63" y="107"/>
                </a:cxn>
                <a:cxn ang="0">
                  <a:pos x="0" y="107"/>
                </a:cxn>
              </a:cxnLst>
              <a:rect l="txL" t="txT" r="txR" b="txB"/>
              <a:pathLst>
                <a:path w="189" h="107">
                  <a:moveTo>
                    <a:pt x="189" y="0"/>
                  </a:moveTo>
                  <a:lnTo>
                    <a:pt x="171" y="36"/>
                  </a:lnTo>
                  <a:lnTo>
                    <a:pt x="153" y="64"/>
                  </a:lnTo>
                  <a:lnTo>
                    <a:pt x="144" y="86"/>
                  </a:lnTo>
                  <a:lnTo>
                    <a:pt x="126" y="100"/>
                  </a:lnTo>
                  <a:lnTo>
                    <a:pt x="99" y="107"/>
                  </a:lnTo>
                  <a:lnTo>
                    <a:pt x="63" y="107"/>
                  </a:lnTo>
                  <a:lnTo>
                    <a:pt x="0" y="107"/>
                  </a:lnTo>
                </a:path>
              </a:pathLst>
            </a:custGeom>
            <a:noFill/>
            <a:ln w="14288"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122925" name="Line 46"/>
            <p:cNvSpPr/>
            <p:nvPr/>
          </p:nvSpPr>
          <p:spPr>
            <a:xfrm flipH="1">
              <a:off x="122" y="1541"/>
              <a:ext cx="2503" cy="1"/>
            </a:xfrm>
            <a:prstGeom prst="line">
              <a:avLst/>
            </a:prstGeom>
            <a:ln w="14288" cap="flat" cmpd="sng">
              <a:solidFill>
                <a:srgbClr val="000000"/>
              </a:solidFill>
              <a:prstDash val="solid"/>
              <a:headEnd type="none" w="med" len="med"/>
              <a:tailEnd type="none" w="med" len="med"/>
            </a:ln>
          </p:spPr>
        </p:sp>
        <p:sp>
          <p:nvSpPr>
            <p:cNvPr id="122926" name="Line 47"/>
            <p:cNvSpPr/>
            <p:nvPr/>
          </p:nvSpPr>
          <p:spPr>
            <a:xfrm flipH="1">
              <a:off x="373" y="1369"/>
              <a:ext cx="745" cy="1"/>
            </a:xfrm>
            <a:prstGeom prst="line">
              <a:avLst/>
            </a:prstGeom>
            <a:ln w="14288" cap="flat" cmpd="sng">
              <a:solidFill>
                <a:srgbClr val="000000"/>
              </a:solidFill>
              <a:prstDash val="solid"/>
              <a:headEnd type="none" w="med" len="med"/>
              <a:tailEnd type="none" w="med" len="med"/>
            </a:ln>
          </p:spPr>
        </p:sp>
        <p:sp>
          <p:nvSpPr>
            <p:cNvPr id="122927" name="Line 48"/>
            <p:cNvSpPr/>
            <p:nvPr/>
          </p:nvSpPr>
          <p:spPr>
            <a:xfrm>
              <a:off x="1118" y="1369"/>
              <a:ext cx="1" cy="172"/>
            </a:xfrm>
            <a:prstGeom prst="line">
              <a:avLst/>
            </a:prstGeom>
            <a:ln w="14288" cap="flat" cmpd="sng">
              <a:solidFill>
                <a:srgbClr val="000000"/>
              </a:solidFill>
              <a:prstDash val="solid"/>
              <a:headEnd type="none" w="med" len="med"/>
              <a:tailEnd type="none" w="med" len="med"/>
            </a:ln>
          </p:spPr>
        </p:sp>
        <p:sp>
          <p:nvSpPr>
            <p:cNvPr id="122928" name="Line 49"/>
            <p:cNvSpPr/>
            <p:nvPr/>
          </p:nvSpPr>
          <p:spPr>
            <a:xfrm>
              <a:off x="1629" y="1369"/>
              <a:ext cx="1" cy="172"/>
            </a:xfrm>
            <a:prstGeom prst="line">
              <a:avLst/>
            </a:prstGeom>
            <a:ln w="14288" cap="flat" cmpd="sng">
              <a:solidFill>
                <a:srgbClr val="000000"/>
              </a:solidFill>
              <a:prstDash val="solid"/>
              <a:headEnd type="none" w="med" len="med"/>
              <a:tailEnd type="none" w="med" len="med"/>
            </a:ln>
          </p:spPr>
        </p:sp>
        <p:sp>
          <p:nvSpPr>
            <p:cNvPr id="122929" name="Line 50"/>
            <p:cNvSpPr/>
            <p:nvPr/>
          </p:nvSpPr>
          <p:spPr>
            <a:xfrm flipH="1">
              <a:off x="1629" y="1369"/>
              <a:ext cx="314" cy="1"/>
            </a:xfrm>
            <a:prstGeom prst="line">
              <a:avLst/>
            </a:prstGeom>
            <a:ln w="14288" cap="flat" cmpd="sng">
              <a:solidFill>
                <a:srgbClr val="000000"/>
              </a:solidFill>
              <a:prstDash val="solid"/>
              <a:headEnd type="none" w="med" len="med"/>
              <a:tailEnd type="none" w="med" len="med"/>
            </a:ln>
          </p:spPr>
        </p:sp>
        <p:sp>
          <p:nvSpPr>
            <p:cNvPr id="122930" name="Line 51"/>
            <p:cNvSpPr/>
            <p:nvPr/>
          </p:nvSpPr>
          <p:spPr>
            <a:xfrm>
              <a:off x="1943" y="1369"/>
              <a:ext cx="1" cy="172"/>
            </a:xfrm>
            <a:prstGeom prst="line">
              <a:avLst/>
            </a:prstGeom>
            <a:ln w="14288" cap="flat" cmpd="sng">
              <a:solidFill>
                <a:srgbClr val="000000"/>
              </a:solidFill>
              <a:prstDash val="solid"/>
              <a:headEnd type="none" w="med" len="med"/>
              <a:tailEnd type="none" w="med" len="med"/>
            </a:ln>
          </p:spPr>
        </p:sp>
        <p:sp>
          <p:nvSpPr>
            <p:cNvPr id="122931" name="Line 52"/>
            <p:cNvSpPr/>
            <p:nvPr/>
          </p:nvSpPr>
          <p:spPr>
            <a:xfrm>
              <a:off x="2491" y="1369"/>
              <a:ext cx="1" cy="172"/>
            </a:xfrm>
            <a:prstGeom prst="line">
              <a:avLst/>
            </a:prstGeom>
            <a:ln w="14288" cap="flat" cmpd="sng">
              <a:solidFill>
                <a:srgbClr val="000000"/>
              </a:solidFill>
              <a:prstDash val="solid"/>
              <a:headEnd type="none" w="med" len="med"/>
              <a:tailEnd type="none" w="med" len="med"/>
            </a:ln>
          </p:spPr>
        </p:sp>
        <p:sp>
          <p:nvSpPr>
            <p:cNvPr id="122932" name="Line 53"/>
            <p:cNvSpPr/>
            <p:nvPr/>
          </p:nvSpPr>
          <p:spPr>
            <a:xfrm flipH="1">
              <a:off x="2491" y="1369"/>
              <a:ext cx="107" cy="1"/>
            </a:xfrm>
            <a:prstGeom prst="line">
              <a:avLst/>
            </a:prstGeom>
            <a:ln w="14288" cap="flat" cmpd="sng">
              <a:solidFill>
                <a:srgbClr val="000000"/>
              </a:solidFill>
              <a:prstDash val="solid"/>
              <a:headEnd type="none" w="med" len="med"/>
              <a:tailEnd type="none" w="med" len="med"/>
            </a:ln>
          </p:spPr>
        </p:sp>
        <p:sp>
          <p:nvSpPr>
            <p:cNvPr id="122933" name="Line 54"/>
            <p:cNvSpPr/>
            <p:nvPr/>
          </p:nvSpPr>
          <p:spPr>
            <a:xfrm flipH="1">
              <a:off x="122" y="1814"/>
              <a:ext cx="2503" cy="1"/>
            </a:xfrm>
            <a:prstGeom prst="line">
              <a:avLst/>
            </a:prstGeom>
            <a:ln w="14288" cap="flat" cmpd="sng">
              <a:solidFill>
                <a:srgbClr val="000000"/>
              </a:solidFill>
              <a:prstDash val="solid"/>
              <a:headEnd type="none" w="med" len="med"/>
              <a:tailEnd type="none" w="med" len="med"/>
            </a:ln>
          </p:spPr>
        </p:sp>
        <p:sp>
          <p:nvSpPr>
            <p:cNvPr id="122934" name="Line 55"/>
            <p:cNvSpPr/>
            <p:nvPr/>
          </p:nvSpPr>
          <p:spPr>
            <a:xfrm>
              <a:off x="1396" y="1642"/>
              <a:ext cx="1" cy="172"/>
            </a:xfrm>
            <a:prstGeom prst="line">
              <a:avLst/>
            </a:prstGeom>
            <a:ln w="14288" cap="flat" cmpd="sng">
              <a:solidFill>
                <a:srgbClr val="000000"/>
              </a:solidFill>
              <a:prstDash val="solid"/>
              <a:headEnd type="none" w="med" len="med"/>
              <a:tailEnd type="none" w="med" len="med"/>
            </a:ln>
          </p:spPr>
        </p:sp>
        <p:sp>
          <p:nvSpPr>
            <p:cNvPr id="122935" name="Line 56"/>
            <p:cNvSpPr/>
            <p:nvPr/>
          </p:nvSpPr>
          <p:spPr>
            <a:xfrm>
              <a:off x="1136" y="1642"/>
              <a:ext cx="1" cy="172"/>
            </a:xfrm>
            <a:prstGeom prst="line">
              <a:avLst/>
            </a:prstGeom>
            <a:ln w="14288" cap="flat" cmpd="sng">
              <a:solidFill>
                <a:srgbClr val="000000"/>
              </a:solidFill>
              <a:prstDash val="solid"/>
              <a:headEnd type="none" w="med" len="med"/>
              <a:tailEnd type="none" w="med" len="med"/>
            </a:ln>
          </p:spPr>
        </p:sp>
        <p:sp>
          <p:nvSpPr>
            <p:cNvPr id="122936" name="Line 57"/>
            <p:cNvSpPr/>
            <p:nvPr/>
          </p:nvSpPr>
          <p:spPr>
            <a:xfrm flipH="1">
              <a:off x="1136" y="1642"/>
              <a:ext cx="260" cy="1"/>
            </a:xfrm>
            <a:prstGeom prst="line">
              <a:avLst/>
            </a:prstGeom>
            <a:ln w="14288" cap="flat" cmpd="sng">
              <a:solidFill>
                <a:srgbClr val="000000"/>
              </a:solidFill>
              <a:prstDash val="solid"/>
              <a:headEnd type="none" w="med" len="med"/>
              <a:tailEnd type="none" w="med" len="med"/>
            </a:ln>
          </p:spPr>
        </p:sp>
        <p:sp>
          <p:nvSpPr>
            <p:cNvPr id="122937" name="Line 58"/>
            <p:cNvSpPr/>
            <p:nvPr/>
          </p:nvSpPr>
          <p:spPr>
            <a:xfrm flipH="1">
              <a:off x="1647" y="1642"/>
              <a:ext cx="574" cy="1"/>
            </a:xfrm>
            <a:prstGeom prst="line">
              <a:avLst/>
            </a:prstGeom>
            <a:ln w="14288" cap="flat" cmpd="sng">
              <a:solidFill>
                <a:srgbClr val="000000"/>
              </a:solidFill>
              <a:prstDash val="solid"/>
              <a:headEnd type="none" w="med" len="med"/>
              <a:tailEnd type="none" w="med" len="med"/>
            </a:ln>
          </p:spPr>
        </p:sp>
        <p:sp>
          <p:nvSpPr>
            <p:cNvPr id="122938" name="Line 59"/>
            <p:cNvSpPr/>
            <p:nvPr/>
          </p:nvSpPr>
          <p:spPr>
            <a:xfrm>
              <a:off x="1647" y="1642"/>
              <a:ext cx="1" cy="172"/>
            </a:xfrm>
            <a:prstGeom prst="line">
              <a:avLst/>
            </a:prstGeom>
            <a:ln w="14288" cap="flat" cmpd="sng">
              <a:solidFill>
                <a:srgbClr val="000000"/>
              </a:solidFill>
              <a:prstDash val="solid"/>
              <a:headEnd type="none" w="med" len="med"/>
              <a:tailEnd type="none" w="med" len="med"/>
            </a:ln>
          </p:spPr>
        </p:sp>
        <p:sp>
          <p:nvSpPr>
            <p:cNvPr id="122939" name="Line 60"/>
            <p:cNvSpPr/>
            <p:nvPr/>
          </p:nvSpPr>
          <p:spPr>
            <a:xfrm>
              <a:off x="2221" y="1642"/>
              <a:ext cx="1" cy="172"/>
            </a:xfrm>
            <a:prstGeom prst="line">
              <a:avLst/>
            </a:prstGeom>
            <a:ln w="14288" cap="flat" cmpd="sng">
              <a:solidFill>
                <a:srgbClr val="000000"/>
              </a:solidFill>
              <a:prstDash val="solid"/>
              <a:headEnd type="none" w="med" len="med"/>
              <a:tailEnd type="none" w="med" len="med"/>
            </a:ln>
          </p:spPr>
        </p:sp>
        <p:sp>
          <p:nvSpPr>
            <p:cNvPr id="122940" name="Rectangle 61"/>
            <p:cNvSpPr/>
            <p:nvPr/>
          </p:nvSpPr>
          <p:spPr>
            <a:xfrm>
              <a:off x="-2" y="65"/>
              <a:ext cx="28" cy="71"/>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200" i="1" dirty="0">
                  <a:solidFill>
                    <a:srgbClr val="000000"/>
                  </a:solidFill>
                  <a:latin typeface="Times"/>
                </a:rPr>
                <a:t>a</a:t>
              </a:r>
              <a:endParaRPr lang="en-US" altLang="zh-CN" dirty="0">
                <a:latin typeface="Comic Sans MS" panose="030F0702030302020204" pitchFamily="66" charset="0"/>
              </a:endParaRPr>
            </a:p>
          </p:txBody>
        </p:sp>
        <p:sp>
          <p:nvSpPr>
            <p:cNvPr id="122941" name="Rectangle 62"/>
            <p:cNvSpPr/>
            <p:nvPr/>
          </p:nvSpPr>
          <p:spPr>
            <a:xfrm>
              <a:off x="-2" y="402"/>
              <a:ext cx="28" cy="71"/>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200" i="1" dirty="0">
                  <a:solidFill>
                    <a:srgbClr val="000000"/>
                  </a:solidFill>
                  <a:latin typeface="Times"/>
                </a:rPr>
                <a:t>b</a:t>
              </a:r>
              <a:endParaRPr lang="en-US" altLang="zh-CN" dirty="0">
                <a:latin typeface="Comic Sans MS" panose="030F0702030302020204" pitchFamily="66" charset="0"/>
              </a:endParaRPr>
            </a:p>
          </p:txBody>
        </p:sp>
        <p:sp>
          <p:nvSpPr>
            <p:cNvPr id="122942" name="Rectangle 63"/>
            <p:cNvSpPr/>
            <p:nvPr/>
          </p:nvSpPr>
          <p:spPr>
            <a:xfrm>
              <a:off x="5" y="738"/>
              <a:ext cx="25" cy="71"/>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200" i="1" dirty="0">
                  <a:solidFill>
                    <a:srgbClr val="000000"/>
                  </a:solidFill>
                  <a:latin typeface="Times"/>
                </a:rPr>
                <a:t>c</a:t>
              </a:r>
              <a:endParaRPr lang="en-US" altLang="zh-CN" dirty="0">
                <a:latin typeface="Comic Sans MS" panose="030F0702030302020204" pitchFamily="66" charset="0"/>
              </a:endParaRPr>
            </a:p>
          </p:txBody>
        </p:sp>
        <p:sp>
          <p:nvSpPr>
            <p:cNvPr id="122943" name="Rectangle 64"/>
            <p:cNvSpPr/>
            <p:nvPr/>
          </p:nvSpPr>
          <p:spPr>
            <a:xfrm>
              <a:off x="-2" y="1075"/>
              <a:ext cx="28" cy="71"/>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200" i="1" dirty="0">
                  <a:solidFill>
                    <a:srgbClr val="000000"/>
                  </a:solidFill>
                  <a:latin typeface="Times"/>
                </a:rPr>
                <a:t>d</a:t>
              </a:r>
              <a:endParaRPr lang="en-US" altLang="zh-CN" dirty="0">
                <a:latin typeface="Comic Sans MS" panose="030F0702030302020204" pitchFamily="66" charset="0"/>
              </a:endParaRPr>
            </a:p>
          </p:txBody>
        </p:sp>
        <p:sp>
          <p:nvSpPr>
            <p:cNvPr id="122944" name="Rectangle 65"/>
            <p:cNvSpPr/>
            <p:nvPr/>
          </p:nvSpPr>
          <p:spPr>
            <a:xfrm>
              <a:off x="5" y="1419"/>
              <a:ext cx="25" cy="71"/>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200" i="1" dirty="0">
                  <a:solidFill>
                    <a:srgbClr val="000000"/>
                  </a:solidFill>
                  <a:latin typeface="Times"/>
                </a:rPr>
                <a:t>e</a:t>
              </a:r>
              <a:endParaRPr lang="en-US" altLang="zh-CN" dirty="0">
                <a:latin typeface="Comic Sans MS" panose="030F0702030302020204" pitchFamily="66" charset="0"/>
              </a:endParaRPr>
            </a:p>
          </p:txBody>
        </p:sp>
        <p:sp>
          <p:nvSpPr>
            <p:cNvPr id="122945" name="Rectangle 66"/>
            <p:cNvSpPr/>
            <p:nvPr/>
          </p:nvSpPr>
          <p:spPr>
            <a:xfrm>
              <a:off x="52" y="1685"/>
              <a:ext cx="16" cy="71"/>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200" i="1" dirty="0">
                  <a:solidFill>
                    <a:srgbClr val="000000"/>
                  </a:solidFill>
                  <a:latin typeface="Times"/>
                </a:rPr>
                <a:t>f</a:t>
              </a:r>
              <a:endParaRPr lang="en-US" altLang="zh-CN" dirty="0">
                <a:latin typeface="Comic Sans MS" panose="030F0702030302020204" pitchFamily="66" charset="0"/>
              </a:endParaRPr>
            </a:p>
          </p:txBody>
        </p:sp>
        <p:sp>
          <p:nvSpPr>
            <p:cNvPr id="122946" name="Rectangle 67"/>
            <p:cNvSpPr/>
            <p:nvPr/>
          </p:nvSpPr>
          <p:spPr>
            <a:xfrm>
              <a:off x="1269" y="1685"/>
              <a:ext cx="28" cy="71"/>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200" dirty="0">
                  <a:solidFill>
                    <a:srgbClr val="000000"/>
                  </a:solidFill>
                  <a:latin typeface="Times"/>
                </a:rPr>
                <a:t>1</a:t>
              </a:r>
              <a:endParaRPr lang="en-US" altLang="zh-CN" dirty="0">
                <a:latin typeface="Comic Sans MS" panose="030F0702030302020204" pitchFamily="66" charset="0"/>
              </a:endParaRPr>
            </a:p>
          </p:txBody>
        </p:sp>
        <p:sp>
          <p:nvSpPr>
            <p:cNvPr id="122947" name="Rectangle 68"/>
            <p:cNvSpPr/>
            <p:nvPr/>
          </p:nvSpPr>
          <p:spPr>
            <a:xfrm>
              <a:off x="1529" y="1685"/>
              <a:ext cx="28" cy="71"/>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200" dirty="0">
                  <a:solidFill>
                    <a:srgbClr val="000000"/>
                  </a:solidFill>
                  <a:latin typeface="Times"/>
                </a:rPr>
                <a:t>0</a:t>
              </a:r>
              <a:endParaRPr lang="en-US" altLang="zh-CN" dirty="0">
                <a:latin typeface="Comic Sans MS" panose="030F0702030302020204" pitchFamily="66" charset="0"/>
              </a:endParaRPr>
            </a:p>
          </p:txBody>
        </p:sp>
        <p:sp>
          <p:nvSpPr>
            <p:cNvPr id="122948" name="Rectangle 69"/>
            <p:cNvSpPr/>
            <p:nvPr/>
          </p:nvSpPr>
          <p:spPr>
            <a:xfrm>
              <a:off x="1781" y="1685"/>
              <a:ext cx="28" cy="71"/>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200" dirty="0">
                  <a:solidFill>
                    <a:srgbClr val="000000"/>
                  </a:solidFill>
                  <a:latin typeface="Times"/>
                </a:rPr>
                <a:t>1</a:t>
              </a:r>
              <a:endParaRPr lang="en-US" altLang="zh-CN" dirty="0">
                <a:latin typeface="Comic Sans MS" panose="030F0702030302020204" pitchFamily="66" charset="0"/>
              </a:endParaRPr>
            </a:p>
          </p:txBody>
        </p:sp>
        <p:sp>
          <p:nvSpPr>
            <p:cNvPr id="122949" name="Rectangle 70"/>
            <p:cNvSpPr/>
            <p:nvPr/>
          </p:nvSpPr>
          <p:spPr>
            <a:xfrm>
              <a:off x="2077" y="1685"/>
              <a:ext cx="28" cy="71"/>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200" dirty="0">
                  <a:solidFill>
                    <a:srgbClr val="000000"/>
                  </a:solidFill>
                  <a:latin typeface="Times"/>
                </a:rPr>
                <a:t>1</a:t>
              </a:r>
              <a:endParaRPr lang="en-US" altLang="zh-CN" dirty="0">
                <a:latin typeface="Comic Sans MS" panose="030F0702030302020204" pitchFamily="66" charset="0"/>
              </a:endParaRPr>
            </a:p>
          </p:txBody>
        </p:sp>
        <p:sp>
          <p:nvSpPr>
            <p:cNvPr id="122950" name="Rectangle 71"/>
            <p:cNvSpPr/>
            <p:nvPr/>
          </p:nvSpPr>
          <p:spPr>
            <a:xfrm>
              <a:off x="1018" y="1685"/>
              <a:ext cx="28" cy="71"/>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200" dirty="0">
                  <a:solidFill>
                    <a:srgbClr val="000000"/>
                  </a:solidFill>
                  <a:latin typeface="Times"/>
                </a:rPr>
                <a:t>0</a:t>
              </a:r>
              <a:endParaRPr lang="en-US" altLang="zh-CN" dirty="0">
                <a:latin typeface="Comic Sans MS" panose="030F0702030302020204" pitchFamily="66" charset="0"/>
              </a:endParaRPr>
            </a:p>
          </p:txBody>
        </p:sp>
        <p:sp>
          <p:nvSpPr>
            <p:cNvPr id="122951" name="Rectangle 72"/>
            <p:cNvSpPr/>
            <p:nvPr/>
          </p:nvSpPr>
          <p:spPr>
            <a:xfrm>
              <a:off x="720" y="1685"/>
              <a:ext cx="28" cy="71"/>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200" dirty="0">
                  <a:solidFill>
                    <a:srgbClr val="000000"/>
                  </a:solidFill>
                  <a:latin typeface="Times"/>
                </a:rPr>
                <a:t>0</a:t>
              </a:r>
              <a:endParaRPr lang="en-US" altLang="zh-CN" dirty="0">
                <a:latin typeface="Comic Sans MS" panose="030F0702030302020204" pitchFamily="66" charset="0"/>
              </a:endParaRPr>
            </a:p>
          </p:txBody>
        </p:sp>
        <p:sp>
          <p:nvSpPr>
            <p:cNvPr id="122952" name="Rectangle 73"/>
            <p:cNvSpPr/>
            <p:nvPr/>
          </p:nvSpPr>
          <p:spPr>
            <a:xfrm>
              <a:off x="2372" y="1685"/>
              <a:ext cx="28" cy="71"/>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200" dirty="0">
                  <a:solidFill>
                    <a:srgbClr val="000000"/>
                  </a:solidFill>
                  <a:latin typeface="Times"/>
                </a:rPr>
                <a:t>0</a:t>
              </a:r>
              <a:endParaRPr lang="en-US" altLang="zh-CN" dirty="0">
                <a:latin typeface="Comic Sans MS" panose="030F0702030302020204" pitchFamily="66" charset="0"/>
              </a:endParaRPr>
            </a:p>
          </p:txBody>
        </p:sp>
      </p:grpSp>
      <p:sp>
        <p:nvSpPr>
          <p:cNvPr id="122883" name="Rectangle 74"/>
          <p:cNvSpPr/>
          <p:nvPr/>
        </p:nvSpPr>
        <p:spPr>
          <a:xfrm>
            <a:off x="1422400" y="6299200"/>
            <a:ext cx="5448300" cy="419100"/>
          </a:xfrm>
          <a:prstGeom prst="rect">
            <a:avLst/>
          </a:prstGeom>
          <a:noFill/>
          <a:ln w="9525">
            <a:noFill/>
          </a:ln>
        </p:spPr>
        <p:txBody>
          <a:bodyPr wrap="none">
            <a:spAutoFit/>
          </a:bodyPr>
          <a:p>
            <a:pPr algn="ctr">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7.2.4-6</a:t>
            </a:r>
            <a:r>
              <a:rPr lang="zh-CN" altLang="en-US" sz="2000" b="1" dirty="0">
                <a:solidFill>
                  <a:schemeClr val="tx2"/>
                </a:solidFill>
                <a:latin typeface="微软雅黑" panose="020B0503020204020204" pitchFamily="34" charset="-122"/>
                <a:ea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rPr>
              <a:t>2DPSK</a:t>
            </a:r>
            <a:r>
              <a:rPr lang="zh-CN" altLang="en-US" sz="2000" b="1" dirty="0">
                <a:solidFill>
                  <a:schemeClr val="tx2"/>
                </a:solidFill>
                <a:latin typeface="微软雅黑" panose="020B0503020204020204" pitchFamily="34" charset="-122"/>
                <a:ea typeface="微软雅黑" panose="020B0503020204020204" pitchFamily="34" charset="-122"/>
              </a:rPr>
              <a:t>信号相干解调各点时间波形</a:t>
            </a: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p:cNvSpPr>
          <p:nvPr>
            <p:ph type="title"/>
          </p:nvPr>
        </p:nvSpPr>
        <p:spPr>
          <a:xfrm>
            <a:off x="1381125" y="612775"/>
            <a:ext cx="2566988" cy="574675"/>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相位比较法</a:t>
            </a:r>
            <a:endParaRPr lang="zh-CN" altLang="en-US" sz="2800" dirty="0">
              <a:latin typeface="微软雅黑" panose="020B0503020204020204" pitchFamily="34" charset="-122"/>
              <a:ea typeface="微软雅黑" panose="020B0503020204020204" pitchFamily="34" charset="-122"/>
            </a:endParaRPr>
          </a:p>
        </p:txBody>
      </p:sp>
      <p:sp>
        <p:nvSpPr>
          <p:cNvPr id="123907" name="Rectangle 5"/>
          <p:cNvSpPr>
            <a:spLocks noGrp="1"/>
          </p:cNvSpPr>
          <p:nvPr>
            <p:ph type="body"/>
          </p:nvPr>
        </p:nvSpPr>
        <p:spPr>
          <a:xfrm>
            <a:off x="788988" y="5219700"/>
            <a:ext cx="7613650" cy="1023938"/>
          </a:xfrm>
        </p:spPr>
        <p:txBody>
          <a:bodyPr vert="horz" wrap="square" lIns="91440" tIns="45720" rIns="91440" bIns="45720" anchor="t"/>
          <a:p>
            <a:pPr marL="0" indent="0" eaLnBrk="1" hangingPunct="1">
              <a:lnSpc>
                <a:spcPct val="150000"/>
              </a:lnSpc>
              <a:buNone/>
            </a:pPr>
            <a:r>
              <a:rPr lang="zh-CN" altLang="en-US" sz="2000" dirty="0">
                <a:ea typeface="微软雅黑" panose="020B0503020204020204" pitchFamily="34" charset="-122"/>
              </a:rPr>
              <a:t>优点：不需要本地载波和码逆变换</a:t>
            </a:r>
            <a:endParaRPr lang="zh-CN" altLang="en-US" sz="2000" dirty="0">
              <a:ea typeface="微软雅黑" panose="020B0503020204020204" pitchFamily="34" charset="-122"/>
            </a:endParaRPr>
          </a:p>
          <a:p>
            <a:pPr marL="0" indent="0" eaLnBrk="1" hangingPunct="1">
              <a:lnSpc>
                <a:spcPct val="150000"/>
              </a:lnSpc>
              <a:buNone/>
            </a:pPr>
            <a:r>
              <a:rPr lang="zh-CN" altLang="en-US" sz="2000" dirty="0">
                <a:ea typeface="微软雅黑" panose="020B0503020204020204" pitchFamily="34" charset="-122"/>
              </a:rPr>
              <a:t>缺点：对于延迟单元的延时精度要求很高，较难作到</a:t>
            </a:r>
            <a:endParaRPr lang="zh-CN" altLang="en-US" sz="2000" dirty="0">
              <a:ea typeface="微软雅黑" panose="020B0503020204020204" pitchFamily="34" charset="-122"/>
            </a:endParaRPr>
          </a:p>
        </p:txBody>
      </p:sp>
      <p:grpSp>
        <p:nvGrpSpPr>
          <p:cNvPr id="123908" name="Group 37"/>
          <p:cNvGrpSpPr/>
          <p:nvPr/>
        </p:nvGrpSpPr>
        <p:grpSpPr>
          <a:xfrm>
            <a:off x="468313" y="2943225"/>
            <a:ext cx="8334375" cy="1631950"/>
            <a:chOff x="0" y="0"/>
            <a:chExt cx="4990" cy="1141"/>
          </a:xfrm>
        </p:grpSpPr>
        <p:sp>
          <p:nvSpPr>
            <p:cNvPr id="123922" name="Line 13"/>
            <p:cNvSpPr/>
            <p:nvPr/>
          </p:nvSpPr>
          <p:spPr>
            <a:xfrm>
              <a:off x="2313" y="461"/>
              <a:ext cx="318" cy="0"/>
            </a:xfrm>
            <a:prstGeom prst="line">
              <a:avLst/>
            </a:prstGeom>
            <a:ln w="28575" cap="flat" cmpd="sng">
              <a:solidFill>
                <a:srgbClr val="0000FF"/>
              </a:solidFill>
              <a:prstDash val="solid"/>
              <a:headEnd type="none" w="med" len="med"/>
              <a:tailEnd type="triangle" w="med" len="med"/>
            </a:ln>
          </p:spPr>
        </p:sp>
        <p:sp>
          <p:nvSpPr>
            <p:cNvPr id="123923" name="Text Box 15"/>
            <p:cNvSpPr txBox="1"/>
            <p:nvPr/>
          </p:nvSpPr>
          <p:spPr>
            <a:xfrm>
              <a:off x="1588" y="324"/>
              <a:ext cx="728" cy="320"/>
            </a:xfrm>
            <a:prstGeom prst="rect">
              <a:avLst/>
            </a:prstGeom>
            <a:solidFill>
              <a:srgbClr val="00FFFF"/>
            </a:solidFill>
            <a:ln w="95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相 乘</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123924" name="Line 16"/>
            <p:cNvSpPr/>
            <p:nvPr/>
          </p:nvSpPr>
          <p:spPr>
            <a:xfrm>
              <a:off x="1201" y="457"/>
              <a:ext cx="397" cy="0"/>
            </a:xfrm>
            <a:prstGeom prst="line">
              <a:avLst/>
            </a:prstGeom>
            <a:ln w="28575" cap="flat" cmpd="sng">
              <a:solidFill>
                <a:srgbClr val="0000FF"/>
              </a:solidFill>
              <a:prstDash val="solid"/>
              <a:headEnd type="none" w="med" len="med"/>
              <a:tailEnd type="triangle" w="med" len="med"/>
            </a:ln>
          </p:spPr>
        </p:sp>
        <p:sp>
          <p:nvSpPr>
            <p:cNvPr id="123925" name="Text Box 17"/>
            <p:cNvSpPr txBox="1"/>
            <p:nvPr/>
          </p:nvSpPr>
          <p:spPr>
            <a:xfrm>
              <a:off x="363" y="324"/>
              <a:ext cx="819" cy="270"/>
            </a:xfrm>
            <a:prstGeom prst="rect">
              <a:avLst/>
            </a:prstGeom>
            <a:solidFill>
              <a:srgbClr val="00FFFF"/>
            </a:solidFill>
            <a:ln w="9525" cap="flat" cmpd="sng">
              <a:solidFill>
                <a:srgbClr val="000000"/>
              </a:solidFill>
              <a:prstDash val="solid"/>
              <a:miter/>
              <a:headEnd type="none" w="med" len="med"/>
              <a:tailEnd type="none" w="med" len="med"/>
            </a:ln>
          </p:spPr>
          <p:txBody>
            <a:bodyPr/>
            <a:p>
              <a:pPr algn="just">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带通滤波</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23926" name="Line 18"/>
            <p:cNvSpPr/>
            <p:nvPr/>
          </p:nvSpPr>
          <p:spPr>
            <a:xfrm flipV="1">
              <a:off x="46" y="461"/>
              <a:ext cx="317" cy="0"/>
            </a:xfrm>
            <a:prstGeom prst="line">
              <a:avLst/>
            </a:prstGeom>
            <a:ln w="28575" cap="flat" cmpd="sng">
              <a:solidFill>
                <a:srgbClr val="0000FF"/>
              </a:solidFill>
              <a:prstDash val="solid"/>
              <a:headEnd type="none" w="med" len="med"/>
              <a:tailEnd type="triangle" w="med" len="med"/>
            </a:ln>
          </p:spPr>
        </p:sp>
        <p:sp>
          <p:nvSpPr>
            <p:cNvPr id="123927" name="Text Box 19"/>
            <p:cNvSpPr txBox="1"/>
            <p:nvPr/>
          </p:nvSpPr>
          <p:spPr>
            <a:xfrm>
              <a:off x="2631" y="324"/>
              <a:ext cx="800" cy="309"/>
            </a:xfrm>
            <a:prstGeom prst="rect">
              <a:avLst/>
            </a:prstGeom>
            <a:solidFill>
              <a:srgbClr val="00FFFF"/>
            </a:solidFill>
            <a:ln w="9525" cap="flat" cmpd="sng">
              <a:solidFill>
                <a:srgbClr val="000000"/>
              </a:solidFill>
              <a:prstDash val="solid"/>
              <a:miter/>
              <a:headEnd type="none" w="med" len="med"/>
              <a:tailEnd type="none" w="med" len="med"/>
            </a:ln>
          </p:spPr>
          <p:txBody>
            <a:bodyPr/>
            <a:p>
              <a:pPr algn="just">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低通滤波</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23928" name="Text Box 20"/>
            <p:cNvSpPr txBox="1"/>
            <p:nvPr/>
          </p:nvSpPr>
          <p:spPr>
            <a:xfrm>
              <a:off x="3837" y="324"/>
              <a:ext cx="835" cy="309"/>
            </a:xfrm>
            <a:prstGeom prst="rect">
              <a:avLst/>
            </a:prstGeom>
            <a:solidFill>
              <a:srgbClr val="00FFFF"/>
            </a:solidFill>
            <a:ln w="9525" cap="flat" cmpd="sng">
              <a:solidFill>
                <a:srgbClr val="000000"/>
              </a:solidFill>
              <a:prstDash val="solid"/>
              <a:miter/>
              <a:headEnd type="none" w="med" len="med"/>
              <a:tailEnd type="none" w="med" len="med"/>
            </a:ln>
          </p:spPr>
          <p:txBody>
            <a:bodyPr/>
            <a:p>
              <a:pPr algn="just">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抽样判决</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sp>
          <p:nvSpPr>
            <p:cNvPr id="123929" name="Line 21"/>
            <p:cNvSpPr/>
            <p:nvPr/>
          </p:nvSpPr>
          <p:spPr>
            <a:xfrm>
              <a:off x="3440" y="445"/>
              <a:ext cx="397" cy="0"/>
            </a:xfrm>
            <a:prstGeom prst="line">
              <a:avLst/>
            </a:prstGeom>
            <a:ln w="28575" cap="flat" cmpd="sng">
              <a:solidFill>
                <a:srgbClr val="0000FF"/>
              </a:solidFill>
              <a:prstDash val="solid"/>
              <a:headEnd type="none" w="med" len="med"/>
              <a:tailEnd type="triangle" w="med" len="med"/>
            </a:ln>
          </p:spPr>
        </p:sp>
        <p:sp>
          <p:nvSpPr>
            <p:cNvPr id="123930" name="Line 22"/>
            <p:cNvSpPr/>
            <p:nvPr/>
          </p:nvSpPr>
          <p:spPr>
            <a:xfrm flipV="1">
              <a:off x="4672" y="461"/>
              <a:ext cx="318" cy="0"/>
            </a:xfrm>
            <a:prstGeom prst="line">
              <a:avLst/>
            </a:prstGeom>
            <a:ln w="28575" cap="flat" cmpd="sng">
              <a:solidFill>
                <a:srgbClr val="0000FF"/>
              </a:solidFill>
              <a:prstDash val="solid"/>
              <a:headEnd type="none" w="med" len="med"/>
              <a:tailEnd type="triangle" w="med" len="med"/>
            </a:ln>
          </p:spPr>
        </p:sp>
        <p:sp>
          <p:nvSpPr>
            <p:cNvPr id="123931" name="Text Box 23"/>
            <p:cNvSpPr txBox="1"/>
            <p:nvPr/>
          </p:nvSpPr>
          <p:spPr>
            <a:xfrm>
              <a:off x="3447" y="143"/>
              <a:ext cx="182" cy="227"/>
            </a:xfrm>
            <a:prstGeom prst="rect">
              <a:avLst/>
            </a:prstGeom>
            <a:noFill/>
            <a:ln w="9525">
              <a:noFill/>
            </a:ln>
          </p:spPr>
          <p:txBody>
            <a:bodyPr/>
            <a:p>
              <a:pPr algn="just">
                <a:lnSpc>
                  <a:spcPct val="80000"/>
                </a:lnSpc>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d</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23932" name="Line 24"/>
            <p:cNvSpPr/>
            <p:nvPr/>
          </p:nvSpPr>
          <p:spPr>
            <a:xfrm flipV="1">
              <a:off x="1976" y="647"/>
              <a:ext cx="0" cy="398"/>
            </a:xfrm>
            <a:prstGeom prst="line">
              <a:avLst/>
            </a:prstGeom>
            <a:ln w="28575" cap="flat" cmpd="sng">
              <a:solidFill>
                <a:srgbClr val="0000FF"/>
              </a:solidFill>
              <a:prstDash val="solid"/>
              <a:headEnd type="none" w="med" len="med"/>
              <a:tailEnd type="triangle" w="med" len="med"/>
            </a:ln>
          </p:spPr>
        </p:sp>
        <p:sp>
          <p:nvSpPr>
            <p:cNvPr id="123933" name="Line 25"/>
            <p:cNvSpPr/>
            <p:nvPr/>
          </p:nvSpPr>
          <p:spPr>
            <a:xfrm>
              <a:off x="1342" y="462"/>
              <a:ext cx="0" cy="375"/>
            </a:xfrm>
            <a:prstGeom prst="line">
              <a:avLst/>
            </a:prstGeom>
            <a:ln w="28575" cap="flat" cmpd="sng">
              <a:solidFill>
                <a:srgbClr val="0000FF"/>
              </a:solidFill>
              <a:prstDash val="solid"/>
              <a:headEnd type="none" w="med" len="med"/>
              <a:tailEnd type="triangle" w="med" len="med"/>
            </a:ln>
          </p:spPr>
        </p:sp>
        <p:sp>
          <p:nvSpPr>
            <p:cNvPr id="123934" name="Text Box 26"/>
            <p:cNvSpPr txBox="1"/>
            <p:nvPr/>
          </p:nvSpPr>
          <p:spPr>
            <a:xfrm>
              <a:off x="998" y="869"/>
              <a:ext cx="621" cy="272"/>
            </a:xfrm>
            <a:prstGeom prst="rect">
              <a:avLst/>
            </a:prstGeom>
            <a:solidFill>
              <a:srgbClr val="FFFF00"/>
            </a:solidFill>
            <a:ln w="95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延迟</a:t>
              </a:r>
              <a:r>
                <a:rPr lang="en-US" altLang="zh-CN" sz="2000" b="1" dirty="0">
                  <a:solidFill>
                    <a:schemeClr val="tx2"/>
                  </a:solidFill>
                  <a:latin typeface="微软雅黑" panose="020B0503020204020204" pitchFamily="34" charset="-122"/>
                  <a:ea typeface="微软雅黑" panose="020B0503020204020204" pitchFamily="34" charset="-122"/>
                </a:rPr>
                <a:t>Ts</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23935" name="Line 27"/>
            <p:cNvSpPr/>
            <p:nvPr/>
          </p:nvSpPr>
          <p:spPr>
            <a:xfrm>
              <a:off x="1618" y="1031"/>
              <a:ext cx="359" cy="0"/>
            </a:xfrm>
            <a:prstGeom prst="line">
              <a:avLst/>
            </a:prstGeom>
            <a:ln w="28575" cap="flat" cmpd="sng">
              <a:solidFill>
                <a:srgbClr val="0000FF"/>
              </a:solidFill>
              <a:prstDash val="solid"/>
              <a:headEnd type="none" w="med" len="med"/>
              <a:tailEnd type="triangle" w="med" len="med"/>
            </a:ln>
          </p:spPr>
        </p:sp>
        <p:sp>
          <p:nvSpPr>
            <p:cNvPr id="123936" name="Text Box 28"/>
            <p:cNvSpPr txBox="1"/>
            <p:nvPr/>
          </p:nvSpPr>
          <p:spPr>
            <a:xfrm>
              <a:off x="0" y="0"/>
              <a:ext cx="726" cy="344"/>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s</a:t>
              </a:r>
              <a:r>
                <a:rPr lang="en-US" altLang="zh-CN" sz="2000" b="1" baseline="-25000" dirty="0">
                  <a:solidFill>
                    <a:schemeClr val="tx2"/>
                  </a:solidFill>
                  <a:latin typeface="微软雅黑" panose="020B0503020204020204" pitchFamily="34" charset="-122"/>
                  <a:ea typeface="微软雅黑" panose="020B0503020204020204" pitchFamily="34" charset="-122"/>
                </a:rPr>
                <a:t>2DPSK</a:t>
              </a:r>
              <a:r>
                <a:rPr lang="en-US" altLang="zh-CN" sz="2000" b="1" dirty="0">
                  <a:solidFill>
                    <a:schemeClr val="tx2"/>
                  </a:solidFill>
                  <a:latin typeface="微软雅黑" panose="020B0503020204020204" pitchFamily="34" charset="-122"/>
                  <a:ea typeface="微软雅黑" panose="020B0503020204020204" pitchFamily="34" charset="-122"/>
                </a:rPr>
                <a:t>(t)</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23937" name="Text Box 29"/>
            <p:cNvSpPr txBox="1"/>
            <p:nvPr/>
          </p:nvSpPr>
          <p:spPr>
            <a:xfrm>
              <a:off x="4718" y="143"/>
              <a:ext cx="142" cy="227"/>
            </a:xfrm>
            <a:prstGeom prst="rect">
              <a:avLst/>
            </a:prstGeom>
            <a:noFill/>
            <a:ln w="9525">
              <a:noFill/>
            </a:ln>
          </p:spPr>
          <p:txBody>
            <a:bodyPr/>
            <a:p>
              <a:pPr algn="just">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e</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23938" name="Text Box 30"/>
            <p:cNvSpPr txBox="1"/>
            <p:nvPr/>
          </p:nvSpPr>
          <p:spPr>
            <a:xfrm>
              <a:off x="1225" y="188"/>
              <a:ext cx="237" cy="181"/>
            </a:xfrm>
            <a:prstGeom prst="rect">
              <a:avLst/>
            </a:prstGeom>
            <a:noFill/>
            <a:ln w="9525">
              <a:noFill/>
            </a:ln>
          </p:spPr>
          <p:txBody>
            <a:bodyPr/>
            <a:p>
              <a:pPr algn="just">
                <a:lnSpc>
                  <a:spcPct val="80000"/>
                </a:lnSpc>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a</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23939" name="Text Box 32"/>
            <p:cNvSpPr txBox="1"/>
            <p:nvPr/>
          </p:nvSpPr>
          <p:spPr>
            <a:xfrm>
              <a:off x="2041" y="914"/>
              <a:ext cx="237" cy="181"/>
            </a:xfrm>
            <a:prstGeom prst="rect">
              <a:avLst/>
            </a:prstGeom>
            <a:noFill/>
            <a:ln w="9525">
              <a:noFill/>
            </a:ln>
          </p:spPr>
          <p:txBody>
            <a:bodyPr/>
            <a:p>
              <a:pPr algn="just">
                <a:lnSpc>
                  <a:spcPct val="80000"/>
                </a:lnSpc>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b</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23940" name="Rectangle 34"/>
            <p:cNvSpPr/>
            <p:nvPr/>
          </p:nvSpPr>
          <p:spPr>
            <a:xfrm>
              <a:off x="2361" y="143"/>
              <a:ext cx="185" cy="287"/>
            </a:xfrm>
            <a:prstGeom prst="rect">
              <a:avLst/>
            </a:prstGeom>
            <a:noFill/>
            <a:ln w="9525">
              <a:noFill/>
            </a:ln>
          </p:spPr>
          <p:txBody>
            <a:bodyPr>
              <a:spAutoFit/>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c</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123941" name="Line 35"/>
            <p:cNvSpPr/>
            <p:nvPr/>
          </p:nvSpPr>
          <p:spPr>
            <a:xfrm flipV="1">
              <a:off x="4219" y="642"/>
              <a:ext cx="0" cy="272"/>
            </a:xfrm>
            <a:prstGeom prst="line">
              <a:avLst/>
            </a:prstGeom>
            <a:ln w="28575" cap="flat" cmpd="sng">
              <a:solidFill>
                <a:srgbClr val="0000FF"/>
              </a:solidFill>
              <a:prstDash val="solid"/>
              <a:headEnd type="none" w="med" len="med"/>
              <a:tailEnd type="triangle" w="med" len="med"/>
            </a:ln>
          </p:spPr>
        </p:sp>
        <p:sp>
          <p:nvSpPr>
            <p:cNvPr id="123942" name="Text Box 36"/>
            <p:cNvSpPr txBox="1"/>
            <p:nvPr/>
          </p:nvSpPr>
          <p:spPr>
            <a:xfrm>
              <a:off x="3810" y="869"/>
              <a:ext cx="828" cy="272"/>
            </a:xfrm>
            <a:prstGeom prst="rect">
              <a:avLst/>
            </a:prstGeom>
            <a:solidFill>
              <a:srgbClr val="00FFFF"/>
            </a:solidFill>
            <a:ln w="9525" cap="flat" cmpd="sng">
              <a:solidFill>
                <a:srgbClr val="000000"/>
              </a:solidFill>
              <a:prstDash val="solid"/>
              <a:miter/>
              <a:headEnd type="none" w="med" len="med"/>
              <a:tailEnd type="none" w="med" len="med"/>
            </a:ln>
          </p:spPr>
          <p:txBody>
            <a:bodyPr/>
            <a:p>
              <a:pPr algn="ctr">
                <a:buFont typeface="Arial" panose="020B0604020202020204" pitchFamily="34" charset="0"/>
                <a:buNone/>
              </a:pPr>
              <a:r>
                <a:rPr lang="zh-CN" altLang="en-US" sz="2000" b="1" dirty="0">
                  <a:solidFill>
                    <a:schemeClr val="tx2"/>
                  </a:solidFill>
                  <a:latin typeface="Times New Roman" panose="02020603050405020304" pitchFamily="18" charset="0"/>
                  <a:ea typeface="微软雅黑" panose="020B0503020204020204" pitchFamily="34" charset="-122"/>
                </a:rPr>
                <a:t>定时脉冲</a:t>
              </a:r>
              <a:endParaRPr lang="zh-CN" altLang="en-US" sz="2000" b="1" dirty="0">
                <a:solidFill>
                  <a:schemeClr val="tx2"/>
                </a:solidFill>
                <a:latin typeface="Times New Roman" panose="02020603050405020304" pitchFamily="18" charset="0"/>
                <a:ea typeface="微软雅黑" panose="020B0503020204020204" pitchFamily="34" charset="-122"/>
              </a:endParaRPr>
            </a:p>
          </p:txBody>
        </p:sp>
      </p:grpSp>
      <p:sp>
        <p:nvSpPr>
          <p:cNvPr id="123909" name="AutoShape 38"/>
          <p:cNvSpPr/>
          <p:nvPr/>
        </p:nvSpPr>
        <p:spPr>
          <a:xfrm>
            <a:off x="179388" y="1692275"/>
            <a:ext cx="3406775" cy="576263"/>
          </a:xfrm>
          <a:prstGeom prst="wedgeRoundRectCallout">
            <a:avLst>
              <a:gd name="adj1" fmla="val 56356"/>
              <a:gd name="adj2" fmla="val 184912"/>
              <a:gd name="adj3" fmla="val 16667"/>
            </a:avLst>
          </a:prstGeom>
          <a:solidFill>
            <a:schemeClr val="accent1"/>
          </a:solidFill>
          <a:ln w="9525" cap="flat" cmpd="sng">
            <a:solidFill>
              <a:schemeClr val="tx1"/>
            </a:solidFill>
            <a:prstDash val="solid"/>
            <a:miter/>
            <a:headEnd type="none" w="med" len="med"/>
            <a:tailEnd type="none" w="med" len="med"/>
          </a:ln>
        </p:spPr>
        <p:txBody>
          <a:bodyPr/>
          <a:p>
            <a:pPr>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rPr>
              <a:t>波形？</a:t>
            </a:r>
            <a:r>
              <a:rPr lang="en-US" altLang="x-none" sz="2400" b="1" dirty="0">
                <a:solidFill>
                  <a:schemeClr val="tx2"/>
                </a:solidFill>
                <a:latin typeface="微软雅黑" panose="020B0503020204020204" pitchFamily="34" charset="-122"/>
                <a:ea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rPr>
              <a:t>0 0 1 0 1 1</a:t>
            </a:r>
            <a:r>
              <a:rPr lang="zh-CN" altLang="en-US" sz="2400" b="1" dirty="0">
                <a:solidFill>
                  <a:schemeClr val="tx2"/>
                </a:solidFill>
                <a:latin typeface="微软雅黑" panose="020B0503020204020204" pitchFamily="34" charset="-122"/>
                <a:ea typeface="微软雅黑" panose="020B0503020204020204" pitchFamily="34" charset="-122"/>
              </a:rPr>
              <a:t> 0</a:t>
            </a:r>
            <a:endParaRPr lang="en-US" altLang="zh-CN" sz="2400" b="1" dirty="0">
              <a:solidFill>
                <a:schemeClr val="tx2"/>
              </a:solidFill>
              <a:latin typeface="微软雅黑" panose="020B0503020204020204" pitchFamily="34" charset="-122"/>
              <a:ea typeface="微软雅黑" panose="020B0503020204020204" pitchFamily="34" charset="-122"/>
            </a:endParaRPr>
          </a:p>
        </p:txBody>
      </p:sp>
      <p:sp>
        <p:nvSpPr>
          <p:cNvPr id="123910" name="Rectangle 39"/>
          <p:cNvSpPr/>
          <p:nvPr/>
        </p:nvSpPr>
        <p:spPr>
          <a:xfrm>
            <a:off x="2773363" y="4787900"/>
            <a:ext cx="3321050" cy="398780"/>
          </a:xfrm>
          <a:prstGeom prst="rect">
            <a:avLst/>
          </a:prstGeom>
          <a:noFill/>
          <a:ln w="9525">
            <a:noFill/>
          </a:ln>
        </p:spPr>
        <p:txBody>
          <a:bodyPr>
            <a:spAutoFit/>
          </a:bodyPr>
          <a:p>
            <a:pPr algn="l">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7.2.4-7  </a:t>
            </a:r>
            <a:r>
              <a:rPr lang="zh-CN" altLang="en-US" sz="2000" b="1" dirty="0">
                <a:solidFill>
                  <a:schemeClr val="tx2"/>
                </a:solidFill>
                <a:latin typeface="微软雅黑" panose="020B0503020204020204" pitchFamily="34" charset="-122"/>
                <a:ea typeface="微软雅黑" panose="020B0503020204020204" pitchFamily="34" charset="-122"/>
              </a:rPr>
              <a:t>相位比较法</a:t>
            </a:r>
            <a:endParaRPr lang="zh-CN" altLang="en-US" sz="2000" dirty="0">
              <a:latin typeface="微软雅黑" panose="020B0503020204020204" pitchFamily="34" charset="-122"/>
              <a:ea typeface="微软雅黑" panose="020B0503020204020204" pitchFamily="34" charset="-122"/>
            </a:endParaRPr>
          </a:p>
        </p:txBody>
      </p:sp>
      <p:grpSp>
        <p:nvGrpSpPr>
          <p:cNvPr id="3" name="组合 85019"/>
          <p:cNvGrpSpPr/>
          <p:nvPr/>
        </p:nvGrpSpPr>
        <p:grpSpPr>
          <a:xfrm>
            <a:off x="4014788" y="128588"/>
            <a:ext cx="4860925" cy="3028950"/>
            <a:chOff x="0" y="0"/>
            <a:chExt cx="8056" cy="4806"/>
          </a:xfrm>
        </p:grpSpPr>
        <p:pic>
          <p:nvPicPr>
            <p:cNvPr id="123912" name="图片 85020"/>
            <p:cNvPicPr>
              <a:picLocks noChangeAspect="1"/>
            </p:cNvPicPr>
            <p:nvPr/>
          </p:nvPicPr>
          <p:blipFill>
            <a:blip r:embed="rId1"/>
            <a:stretch>
              <a:fillRect/>
            </a:stretch>
          </p:blipFill>
          <p:spPr>
            <a:xfrm>
              <a:off x="0" y="44"/>
              <a:ext cx="8057" cy="4762"/>
            </a:xfrm>
            <a:prstGeom prst="rect">
              <a:avLst/>
            </a:prstGeom>
            <a:noFill/>
            <a:ln w="9525">
              <a:noFill/>
            </a:ln>
          </p:spPr>
        </p:pic>
        <p:sp>
          <p:nvSpPr>
            <p:cNvPr id="123913" name="直接连接符 85021"/>
            <p:cNvSpPr/>
            <p:nvPr/>
          </p:nvSpPr>
          <p:spPr>
            <a:xfrm flipV="1">
              <a:off x="2268" y="44"/>
              <a:ext cx="1" cy="4195"/>
            </a:xfrm>
            <a:prstGeom prst="line">
              <a:avLst/>
            </a:prstGeom>
            <a:ln w="25400" cap="flat" cmpd="sng">
              <a:solidFill>
                <a:schemeClr val="tx2"/>
              </a:solidFill>
              <a:prstDash val="sysDot"/>
              <a:headEnd type="none" w="med" len="med"/>
              <a:tailEnd type="none" w="med" len="med"/>
            </a:ln>
          </p:spPr>
        </p:sp>
        <p:sp>
          <p:nvSpPr>
            <p:cNvPr id="123914" name="直接连接符 85022"/>
            <p:cNvSpPr/>
            <p:nvPr/>
          </p:nvSpPr>
          <p:spPr>
            <a:xfrm flipV="1">
              <a:off x="3515" y="44"/>
              <a:ext cx="1" cy="4195"/>
            </a:xfrm>
            <a:prstGeom prst="line">
              <a:avLst/>
            </a:prstGeom>
            <a:ln w="25400" cap="flat" cmpd="sng">
              <a:solidFill>
                <a:schemeClr val="tx2"/>
              </a:solidFill>
              <a:prstDash val="sysDot"/>
              <a:bevel/>
              <a:headEnd type="none" w="med" len="med"/>
              <a:tailEnd type="none" w="med" len="med"/>
            </a:ln>
          </p:spPr>
        </p:sp>
        <p:sp>
          <p:nvSpPr>
            <p:cNvPr id="123915" name="直接连接符 85023"/>
            <p:cNvSpPr/>
            <p:nvPr/>
          </p:nvSpPr>
          <p:spPr>
            <a:xfrm flipV="1">
              <a:off x="4082" y="114"/>
              <a:ext cx="1" cy="4195"/>
            </a:xfrm>
            <a:prstGeom prst="line">
              <a:avLst/>
            </a:prstGeom>
            <a:ln w="25400" cap="flat" cmpd="sng">
              <a:solidFill>
                <a:schemeClr val="tx2"/>
              </a:solidFill>
              <a:prstDash val="sysDot"/>
              <a:bevel/>
              <a:headEnd type="none" w="med" len="med"/>
              <a:tailEnd type="none" w="med" len="med"/>
            </a:ln>
          </p:spPr>
        </p:sp>
        <p:sp>
          <p:nvSpPr>
            <p:cNvPr id="123916" name="直接连接符 85024"/>
            <p:cNvSpPr/>
            <p:nvPr/>
          </p:nvSpPr>
          <p:spPr>
            <a:xfrm flipV="1">
              <a:off x="4763" y="113"/>
              <a:ext cx="1" cy="4195"/>
            </a:xfrm>
            <a:prstGeom prst="line">
              <a:avLst/>
            </a:prstGeom>
            <a:ln w="25400" cap="flat" cmpd="sng">
              <a:solidFill>
                <a:schemeClr val="tx2"/>
              </a:solidFill>
              <a:prstDash val="sysDot"/>
              <a:bevel/>
              <a:headEnd type="none" w="med" len="med"/>
              <a:tailEnd type="none" w="med" len="med"/>
            </a:ln>
          </p:spPr>
        </p:sp>
        <p:sp>
          <p:nvSpPr>
            <p:cNvPr id="123917" name="直接连接符 85025"/>
            <p:cNvSpPr/>
            <p:nvPr/>
          </p:nvSpPr>
          <p:spPr>
            <a:xfrm flipV="1">
              <a:off x="5330" y="0"/>
              <a:ext cx="1" cy="4195"/>
            </a:xfrm>
            <a:prstGeom prst="line">
              <a:avLst/>
            </a:prstGeom>
            <a:ln w="25400" cap="flat" cmpd="sng">
              <a:solidFill>
                <a:schemeClr val="tx2"/>
              </a:solidFill>
              <a:prstDash val="sysDot"/>
              <a:bevel/>
              <a:headEnd type="none" w="med" len="med"/>
              <a:tailEnd type="none" w="med" len="med"/>
            </a:ln>
          </p:spPr>
        </p:sp>
        <p:sp>
          <p:nvSpPr>
            <p:cNvPr id="123918" name="直接连接符 85026"/>
            <p:cNvSpPr/>
            <p:nvPr/>
          </p:nvSpPr>
          <p:spPr>
            <a:xfrm flipV="1">
              <a:off x="6010" y="44"/>
              <a:ext cx="1" cy="4195"/>
            </a:xfrm>
            <a:prstGeom prst="line">
              <a:avLst/>
            </a:prstGeom>
            <a:ln w="25400" cap="flat" cmpd="sng">
              <a:solidFill>
                <a:schemeClr val="tx2"/>
              </a:solidFill>
              <a:prstDash val="sysDot"/>
              <a:bevel/>
              <a:headEnd type="none" w="med" len="med"/>
              <a:tailEnd type="none" w="med" len="med"/>
            </a:ln>
          </p:spPr>
        </p:sp>
        <p:sp>
          <p:nvSpPr>
            <p:cNvPr id="123919" name="直接连接符 85027"/>
            <p:cNvSpPr/>
            <p:nvPr/>
          </p:nvSpPr>
          <p:spPr>
            <a:xfrm flipV="1">
              <a:off x="6691" y="44"/>
              <a:ext cx="1" cy="4195"/>
            </a:xfrm>
            <a:prstGeom prst="line">
              <a:avLst/>
            </a:prstGeom>
            <a:ln w="25400" cap="flat" cmpd="sng">
              <a:solidFill>
                <a:schemeClr val="tx2"/>
              </a:solidFill>
              <a:prstDash val="sysDot"/>
              <a:bevel/>
              <a:headEnd type="none" w="med" len="med"/>
              <a:tailEnd type="none" w="med" len="med"/>
            </a:ln>
          </p:spPr>
        </p:sp>
        <p:sp>
          <p:nvSpPr>
            <p:cNvPr id="123920" name="直接连接符 85028"/>
            <p:cNvSpPr/>
            <p:nvPr/>
          </p:nvSpPr>
          <p:spPr>
            <a:xfrm flipV="1">
              <a:off x="2948" y="1"/>
              <a:ext cx="1" cy="4195"/>
            </a:xfrm>
            <a:prstGeom prst="line">
              <a:avLst/>
            </a:prstGeom>
            <a:ln w="25400" cap="flat" cmpd="sng">
              <a:solidFill>
                <a:schemeClr val="tx2"/>
              </a:solidFill>
              <a:prstDash val="sysDot"/>
              <a:bevel/>
              <a:headEnd type="none" w="med" len="med"/>
              <a:tailEnd type="none" w="med" len="med"/>
            </a:ln>
          </p:spPr>
        </p:sp>
        <p:sp>
          <p:nvSpPr>
            <p:cNvPr id="123921" name="直接连接符 85029"/>
            <p:cNvSpPr/>
            <p:nvPr/>
          </p:nvSpPr>
          <p:spPr>
            <a:xfrm flipV="1">
              <a:off x="1588" y="44"/>
              <a:ext cx="1" cy="4195"/>
            </a:xfrm>
            <a:prstGeom prst="line">
              <a:avLst/>
            </a:prstGeom>
            <a:ln w="25400" cap="flat" cmpd="sng">
              <a:solidFill>
                <a:schemeClr val="tx2"/>
              </a:solidFill>
              <a:prstDash val="sysDot"/>
              <a:bevel/>
              <a:headEnd type="none" w="med" len="med"/>
              <a:tailEnd type="none" w="med" len="med"/>
            </a:ln>
          </p:spPr>
        </p:sp>
      </p:grpSp>
    </p:spTree>
  </p:cSld>
  <p:clrMapOvr>
    <a:masterClrMapping/>
  </p:clrMapOvr>
  <p:transition advClick="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5" name="Text Box 2"/>
          <p:cNvSpPr txBox="1"/>
          <p:nvPr/>
        </p:nvSpPr>
        <p:spPr>
          <a:xfrm>
            <a:off x="631825" y="1428750"/>
            <a:ext cx="5400675" cy="457200"/>
          </a:xfrm>
          <a:prstGeom prst="rect">
            <a:avLst/>
          </a:prstGeom>
          <a:noFill/>
          <a:ln w="9525">
            <a:noFill/>
          </a:ln>
        </p:spPr>
        <p:txBody>
          <a:bodyPr>
            <a:spAutoFit/>
          </a:bodyPr>
          <a:p>
            <a:pPr>
              <a:lnSpc>
                <a:spcPct val="120000"/>
              </a:lnSpc>
              <a:spcBef>
                <a:spcPct val="5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信号的功率谱密度相同：</a:t>
            </a:r>
            <a:endParaRPr lang="zh-CN" altLang="en-US" sz="2400" dirty="0">
              <a:latin typeface="Times New Roman" panose="02020603050405020304" pitchFamily="18" charset="0"/>
            </a:endParaRPr>
          </a:p>
        </p:txBody>
      </p:sp>
      <p:sp>
        <p:nvSpPr>
          <p:cNvPr id="54276" name="Rectangle 9"/>
          <p:cNvSpPr>
            <a:spLocks noGrp="1"/>
          </p:cNvSpPr>
          <p:nvPr>
            <p:ph type="title"/>
          </p:nvPr>
        </p:nvSpPr>
        <p:spPr>
          <a:xfrm>
            <a:off x="1547813" y="611188"/>
            <a:ext cx="5257800" cy="576262"/>
          </a:xfrm>
        </p:spPr>
        <p:txBody>
          <a:bodyPr vert="horz" wrap="square" lIns="91440" tIns="45720" rIns="91440" bIns="45720" anchor="b"/>
          <a:p>
            <a:pPr eaLnBrk="1" hangingPunct="1"/>
            <a:r>
              <a:rPr lang="zh-CN" altLang="en-US" sz="2800" dirty="0">
                <a:solidFill>
                  <a:srgbClr val="0000FF"/>
                </a:solidFill>
                <a:latin typeface="微软雅黑" panose="020B0503020204020204" pitchFamily="34" charset="-122"/>
                <a:ea typeface="微软雅黑" panose="020B0503020204020204" pitchFamily="34" charset="-122"/>
              </a:rPr>
              <a:t>四  </a:t>
            </a:r>
            <a:r>
              <a:rPr lang="en-US" altLang="zh-CN" sz="2800" dirty="0">
                <a:solidFill>
                  <a:srgbClr val="0000FF"/>
                </a:solidFill>
                <a:latin typeface="微软雅黑" panose="020B0503020204020204" pitchFamily="34" charset="-122"/>
                <a:ea typeface="微软雅黑" panose="020B0503020204020204" pitchFamily="34" charset="-122"/>
              </a:rPr>
              <a:t>2DPSK</a:t>
            </a:r>
            <a:r>
              <a:rPr lang="zh-CN" altLang="en-US" sz="2800" dirty="0">
                <a:solidFill>
                  <a:srgbClr val="0000FF"/>
                </a:solidFill>
                <a:latin typeface="微软雅黑" panose="020B0503020204020204" pitchFamily="34" charset="-122"/>
                <a:ea typeface="微软雅黑" panose="020B0503020204020204" pitchFamily="34" charset="-122"/>
              </a:rPr>
              <a:t>信号的功率谱密度</a:t>
            </a:r>
            <a:endParaRPr lang="zh-CN" altLang="en-US" sz="2800" dirty="0">
              <a:solidFill>
                <a:srgbClr val="0000FF"/>
              </a:solidFill>
              <a:latin typeface="微软雅黑" panose="020B0503020204020204" pitchFamily="34" charset="-122"/>
              <a:ea typeface="微软雅黑" panose="020B0503020204020204" pitchFamily="34" charset="-122"/>
            </a:endParaRPr>
          </a:p>
        </p:txBody>
      </p:sp>
      <p:graphicFrame>
        <p:nvGraphicFramePr>
          <p:cNvPr id="54274" name="内容占位符 86019"/>
          <p:cNvGraphicFramePr>
            <a:graphicFrameLocks noGrp="1"/>
          </p:cNvGraphicFramePr>
          <p:nvPr>
            <p:ph sz="half" idx="1"/>
          </p:nvPr>
        </p:nvGraphicFramePr>
        <p:xfrm>
          <a:off x="919163" y="2070100"/>
          <a:ext cx="6769100" cy="935038"/>
        </p:xfrm>
        <a:graphic>
          <a:graphicData uri="http://schemas.openxmlformats.org/presentationml/2006/ole">
            <mc:AlternateContent xmlns:mc="http://schemas.openxmlformats.org/markup-compatibility/2006">
              <mc:Choice xmlns:v="urn:schemas-microsoft-com:vml" Requires="v">
                <p:oleObj spid="_x0000_s3233" name="" r:id="rId1" imgW="3238500" imgH="558800" progId="Equation.3">
                  <p:embed/>
                </p:oleObj>
              </mc:Choice>
              <mc:Fallback>
                <p:oleObj name="" r:id="rId1" imgW="3238500" imgH="558800" progId="Equation.3">
                  <p:embed/>
                  <p:pic>
                    <p:nvPicPr>
                      <p:cNvPr id="0" name="图片 3232"/>
                      <p:cNvPicPr/>
                      <p:nvPr/>
                    </p:nvPicPr>
                    <p:blipFill>
                      <a:blip r:embed="rId2"/>
                      <a:stretch>
                        <a:fillRect/>
                      </a:stretch>
                    </p:blipFill>
                    <p:spPr>
                      <a:xfrm>
                        <a:off x="919163" y="2070100"/>
                        <a:ext cx="6769100" cy="935038"/>
                      </a:xfrm>
                      <a:prstGeom prst="rect">
                        <a:avLst/>
                      </a:prstGeom>
                      <a:solidFill>
                        <a:srgbClr val="CCFFCC"/>
                      </a:solidFill>
                      <a:ln w="38100">
                        <a:miter/>
                      </a:ln>
                    </p:spPr>
                  </p:pic>
                </p:oleObj>
              </mc:Fallback>
            </mc:AlternateContent>
          </a:graphicData>
        </a:graphic>
      </p:graphicFrame>
      <p:sp>
        <p:nvSpPr>
          <p:cNvPr id="54277" name="AutoShape 14"/>
          <p:cNvSpPr>
            <a:spLocks noChangeAspect="1" noTextEdit="1"/>
          </p:cNvSpPr>
          <p:nvPr/>
        </p:nvSpPr>
        <p:spPr>
          <a:xfrm>
            <a:off x="1046163" y="3216275"/>
            <a:ext cx="7135812" cy="2795588"/>
          </a:xfrm>
          <a:prstGeom prst="rect">
            <a:avLst/>
          </a:prstGeom>
          <a:solidFill>
            <a:srgbClr val="C0C0C0"/>
          </a:solidFill>
          <a:ln w="9525" cap="flat" cmpd="sng">
            <a:solidFill>
              <a:schemeClr val="tx1"/>
            </a:solidFill>
            <a:prstDash val="solid"/>
            <a:miter/>
            <a:headEnd type="none" w="med" len="med"/>
            <a:tailEnd type="none" w="med" len="med"/>
          </a:ln>
        </p:spPr>
        <p:txBody>
          <a:bodyPr/>
          <a:p>
            <a:endParaRPr lang="zh-CN" altLang="en-US"/>
          </a:p>
        </p:txBody>
      </p:sp>
      <p:grpSp>
        <p:nvGrpSpPr>
          <p:cNvPr id="54278" name="Group 56"/>
          <p:cNvGrpSpPr/>
          <p:nvPr/>
        </p:nvGrpSpPr>
        <p:grpSpPr>
          <a:xfrm>
            <a:off x="1260475" y="3706813"/>
            <a:ext cx="6543675" cy="2257425"/>
            <a:chOff x="0" y="0"/>
            <a:chExt cx="4122" cy="1422"/>
          </a:xfrm>
        </p:grpSpPr>
        <p:sp>
          <p:nvSpPr>
            <p:cNvPr id="54280" name="Line 16"/>
            <p:cNvSpPr/>
            <p:nvPr/>
          </p:nvSpPr>
          <p:spPr>
            <a:xfrm>
              <a:off x="0" y="1038"/>
              <a:ext cx="4122" cy="1"/>
            </a:xfrm>
            <a:prstGeom prst="line">
              <a:avLst/>
            </a:prstGeom>
            <a:ln w="17463" cap="flat" cmpd="sng">
              <a:solidFill>
                <a:srgbClr val="000000"/>
              </a:solidFill>
              <a:prstDash val="solid"/>
              <a:headEnd type="none" w="med" len="med"/>
              <a:tailEnd type="none" w="med" len="med"/>
            </a:ln>
          </p:spPr>
        </p:sp>
        <p:sp>
          <p:nvSpPr>
            <p:cNvPr id="54281" name="Freeform 18"/>
            <p:cNvSpPr/>
            <p:nvPr/>
          </p:nvSpPr>
          <p:spPr>
            <a:xfrm>
              <a:off x="109" y="519"/>
              <a:ext cx="306" cy="519"/>
            </a:xfrm>
            <a:custGeom>
              <a:avLst/>
              <a:gdLst>
                <a:gd name="txL" fmla="*/ 0 w 306"/>
                <a:gd name="txT" fmla="*/ 0 h 519"/>
                <a:gd name="txR" fmla="*/ 306 w 306"/>
                <a:gd name="txB" fmla="*/ 519 h 519"/>
              </a:gdLst>
              <a:ahLst/>
              <a:cxnLst>
                <a:cxn ang="0">
                  <a:pos x="306" y="0"/>
                </a:cxn>
                <a:cxn ang="0">
                  <a:pos x="251" y="10"/>
                </a:cxn>
                <a:cxn ang="0">
                  <a:pos x="218" y="38"/>
                </a:cxn>
                <a:cxn ang="0">
                  <a:pos x="207" y="86"/>
                </a:cxn>
                <a:cxn ang="0">
                  <a:pos x="186" y="154"/>
                </a:cxn>
                <a:cxn ang="0">
                  <a:pos x="175" y="221"/>
                </a:cxn>
                <a:cxn ang="0">
                  <a:pos x="153" y="298"/>
                </a:cxn>
                <a:cxn ang="0">
                  <a:pos x="120" y="375"/>
                </a:cxn>
                <a:cxn ang="0">
                  <a:pos x="66" y="452"/>
                </a:cxn>
                <a:cxn ang="0">
                  <a:pos x="0" y="519"/>
                </a:cxn>
              </a:cxnLst>
              <a:rect l="txL" t="txT" r="txR" b="txB"/>
              <a:pathLst>
                <a:path w="306" h="519">
                  <a:moveTo>
                    <a:pt x="306" y="0"/>
                  </a:moveTo>
                  <a:lnTo>
                    <a:pt x="251" y="10"/>
                  </a:lnTo>
                  <a:lnTo>
                    <a:pt x="218" y="38"/>
                  </a:lnTo>
                  <a:lnTo>
                    <a:pt x="207" y="86"/>
                  </a:lnTo>
                  <a:lnTo>
                    <a:pt x="186" y="154"/>
                  </a:lnTo>
                  <a:lnTo>
                    <a:pt x="175" y="221"/>
                  </a:lnTo>
                  <a:lnTo>
                    <a:pt x="153" y="298"/>
                  </a:lnTo>
                  <a:lnTo>
                    <a:pt x="120" y="375"/>
                  </a:lnTo>
                  <a:lnTo>
                    <a:pt x="66" y="452"/>
                  </a:lnTo>
                  <a:lnTo>
                    <a:pt x="0" y="519"/>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54282" name="Line 19"/>
            <p:cNvSpPr/>
            <p:nvPr/>
          </p:nvSpPr>
          <p:spPr>
            <a:xfrm>
              <a:off x="393" y="990"/>
              <a:ext cx="1" cy="48"/>
            </a:xfrm>
            <a:prstGeom prst="line">
              <a:avLst/>
            </a:prstGeom>
            <a:ln w="17463" cap="flat" cmpd="sng">
              <a:solidFill>
                <a:srgbClr val="000000"/>
              </a:solidFill>
              <a:prstDash val="solid"/>
              <a:headEnd type="none" w="med" len="med"/>
              <a:tailEnd type="none" w="med" len="med"/>
            </a:ln>
          </p:spPr>
        </p:sp>
        <p:sp>
          <p:nvSpPr>
            <p:cNvPr id="54283" name="Freeform 20"/>
            <p:cNvSpPr/>
            <p:nvPr/>
          </p:nvSpPr>
          <p:spPr>
            <a:xfrm>
              <a:off x="393" y="519"/>
              <a:ext cx="305" cy="519"/>
            </a:xfrm>
            <a:custGeom>
              <a:avLst/>
              <a:gdLst>
                <a:gd name="txL" fmla="*/ 0 w 305"/>
                <a:gd name="txT" fmla="*/ 0 h 519"/>
                <a:gd name="txR" fmla="*/ 305 w 305"/>
                <a:gd name="txB" fmla="*/ 519 h 519"/>
              </a:gdLst>
              <a:ahLst/>
              <a:cxnLst>
                <a:cxn ang="0">
                  <a:pos x="0" y="0"/>
                </a:cxn>
                <a:cxn ang="0">
                  <a:pos x="43" y="10"/>
                </a:cxn>
                <a:cxn ang="0">
                  <a:pos x="76" y="38"/>
                </a:cxn>
                <a:cxn ang="0">
                  <a:pos x="98" y="86"/>
                </a:cxn>
                <a:cxn ang="0">
                  <a:pos x="120" y="154"/>
                </a:cxn>
                <a:cxn ang="0">
                  <a:pos x="131" y="221"/>
                </a:cxn>
                <a:cxn ang="0">
                  <a:pos x="152" y="298"/>
                </a:cxn>
                <a:cxn ang="0">
                  <a:pos x="185" y="375"/>
                </a:cxn>
                <a:cxn ang="0">
                  <a:pos x="229" y="452"/>
                </a:cxn>
                <a:cxn ang="0">
                  <a:pos x="305" y="519"/>
                </a:cxn>
              </a:cxnLst>
              <a:rect l="txL" t="txT" r="txR" b="txB"/>
              <a:pathLst>
                <a:path w="305" h="519">
                  <a:moveTo>
                    <a:pt x="0" y="0"/>
                  </a:moveTo>
                  <a:lnTo>
                    <a:pt x="43" y="10"/>
                  </a:lnTo>
                  <a:lnTo>
                    <a:pt x="76" y="38"/>
                  </a:lnTo>
                  <a:lnTo>
                    <a:pt x="98" y="86"/>
                  </a:lnTo>
                  <a:lnTo>
                    <a:pt x="120" y="154"/>
                  </a:lnTo>
                  <a:lnTo>
                    <a:pt x="131" y="221"/>
                  </a:lnTo>
                  <a:lnTo>
                    <a:pt x="152" y="298"/>
                  </a:lnTo>
                  <a:lnTo>
                    <a:pt x="185" y="375"/>
                  </a:lnTo>
                  <a:lnTo>
                    <a:pt x="229" y="452"/>
                  </a:lnTo>
                  <a:lnTo>
                    <a:pt x="305" y="519"/>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54284" name="Freeform 21"/>
            <p:cNvSpPr/>
            <p:nvPr/>
          </p:nvSpPr>
          <p:spPr>
            <a:xfrm>
              <a:off x="2890" y="519"/>
              <a:ext cx="305" cy="519"/>
            </a:xfrm>
            <a:custGeom>
              <a:avLst/>
              <a:gdLst>
                <a:gd name="txL" fmla="*/ 0 w 305"/>
                <a:gd name="txT" fmla="*/ 0 h 519"/>
                <a:gd name="txR" fmla="*/ 305 w 305"/>
                <a:gd name="txB" fmla="*/ 519 h 519"/>
              </a:gdLst>
              <a:ahLst/>
              <a:cxnLst>
                <a:cxn ang="0">
                  <a:pos x="305" y="0"/>
                </a:cxn>
                <a:cxn ang="0">
                  <a:pos x="262" y="10"/>
                </a:cxn>
                <a:cxn ang="0">
                  <a:pos x="229" y="38"/>
                </a:cxn>
                <a:cxn ang="0">
                  <a:pos x="207" y="86"/>
                </a:cxn>
                <a:cxn ang="0">
                  <a:pos x="185" y="154"/>
                </a:cxn>
                <a:cxn ang="0">
                  <a:pos x="175" y="221"/>
                </a:cxn>
                <a:cxn ang="0">
                  <a:pos x="153" y="298"/>
                </a:cxn>
                <a:cxn ang="0">
                  <a:pos x="120" y="375"/>
                </a:cxn>
                <a:cxn ang="0">
                  <a:pos x="66" y="452"/>
                </a:cxn>
                <a:cxn ang="0">
                  <a:pos x="0" y="519"/>
                </a:cxn>
              </a:cxnLst>
              <a:rect l="txL" t="txT" r="txR" b="txB"/>
              <a:pathLst>
                <a:path w="305" h="519">
                  <a:moveTo>
                    <a:pt x="305" y="0"/>
                  </a:moveTo>
                  <a:lnTo>
                    <a:pt x="262" y="10"/>
                  </a:lnTo>
                  <a:lnTo>
                    <a:pt x="229" y="38"/>
                  </a:lnTo>
                  <a:lnTo>
                    <a:pt x="207" y="86"/>
                  </a:lnTo>
                  <a:lnTo>
                    <a:pt x="185" y="154"/>
                  </a:lnTo>
                  <a:lnTo>
                    <a:pt x="175" y="221"/>
                  </a:lnTo>
                  <a:lnTo>
                    <a:pt x="153" y="298"/>
                  </a:lnTo>
                  <a:lnTo>
                    <a:pt x="120" y="375"/>
                  </a:lnTo>
                  <a:lnTo>
                    <a:pt x="66" y="452"/>
                  </a:lnTo>
                  <a:lnTo>
                    <a:pt x="0" y="519"/>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54285" name="Freeform 22"/>
            <p:cNvSpPr/>
            <p:nvPr/>
          </p:nvSpPr>
          <p:spPr>
            <a:xfrm>
              <a:off x="3174" y="519"/>
              <a:ext cx="305" cy="519"/>
            </a:xfrm>
            <a:custGeom>
              <a:avLst/>
              <a:gdLst>
                <a:gd name="txL" fmla="*/ 0 w 305"/>
                <a:gd name="txT" fmla="*/ 0 h 519"/>
                <a:gd name="txR" fmla="*/ 305 w 305"/>
                <a:gd name="txB" fmla="*/ 519 h 519"/>
              </a:gdLst>
              <a:ahLst/>
              <a:cxnLst>
                <a:cxn ang="0">
                  <a:pos x="0" y="0"/>
                </a:cxn>
                <a:cxn ang="0">
                  <a:pos x="43" y="10"/>
                </a:cxn>
                <a:cxn ang="0">
                  <a:pos x="76" y="38"/>
                </a:cxn>
                <a:cxn ang="0">
                  <a:pos x="98" y="86"/>
                </a:cxn>
                <a:cxn ang="0">
                  <a:pos x="120" y="154"/>
                </a:cxn>
                <a:cxn ang="0">
                  <a:pos x="130" y="221"/>
                </a:cxn>
                <a:cxn ang="0">
                  <a:pos x="152" y="298"/>
                </a:cxn>
                <a:cxn ang="0">
                  <a:pos x="185" y="375"/>
                </a:cxn>
                <a:cxn ang="0">
                  <a:pos x="229" y="452"/>
                </a:cxn>
                <a:cxn ang="0">
                  <a:pos x="305" y="519"/>
                </a:cxn>
              </a:cxnLst>
              <a:rect l="txL" t="txT" r="txR" b="txB"/>
              <a:pathLst>
                <a:path w="305" h="519">
                  <a:moveTo>
                    <a:pt x="0" y="0"/>
                  </a:moveTo>
                  <a:lnTo>
                    <a:pt x="43" y="10"/>
                  </a:lnTo>
                  <a:lnTo>
                    <a:pt x="76" y="38"/>
                  </a:lnTo>
                  <a:lnTo>
                    <a:pt x="98" y="86"/>
                  </a:lnTo>
                  <a:lnTo>
                    <a:pt x="120" y="154"/>
                  </a:lnTo>
                  <a:lnTo>
                    <a:pt x="130" y="221"/>
                  </a:lnTo>
                  <a:lnTo>
                    <a:pt x="152" y="298"/>
                  </a:lnTo>
                  <a:lnTo>
                    <a:pt x="185" y="375"/>
                  </a:lnTo>
                  <a:lnTo>
                    <a:pt x="229" y="452"/>
                  </a:lnTo>
                  <a:lnTo>
                    <a:pt x="305" y="519"/>
                  </a:lnTo>
                </a:path>
              </a:pathLst>
            </a:custGeom>
            <a:no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54286" name="Rectangle 23"/>
            <p:cNvSpPr/>
            <p:nvPr/>
          </p:nvSpPr>
          <p:spPr>
            <a:xfrm>
              <a:off x="283" y="1057"/>
              <a:ext cx="232" cy="173"/>
            </a:xfrm>
            <a:prstGeom prst="rect">
              <a:avLst/>
            </a:prstGeom>
            <a:noFill/>
            <a:ln w="9525">
              <a:noFill/>
            </a:ln>
          </p:spPr>
          <p:txBody>
            <a:bodyPr wrap="none" lIns="0" tIns="0" rIns="0" bIns="0">
              <a:spAutoFit/>
            </a:bodyPr>
            <a:p>
              <a:pPr algn="ctr">
                <a:buFont typeface="Arial" panose="020B0604020202020204" pitchFamily="34" charset="0"/>
                <a:buNone/>
              </a:pPr>
              <a:r>
                <a:rPr lang="en-US" altLang="zh-CN" b="1" dirty="0">
                  <a:solidFill>
                    <a:srgbClr val="000000"/>
                  </a:solidFill>
                  <a:latin typeface="Times"/>
                </a:rPr>
                <a:t>f</a:t>
              </a:r>
              <a:r>
                <a:rPr lang="en-US" altLang="zh-CN" b="1" baseline="-25000" dirty="0">
                  <a:solidFill>
                    <a:srgbClr val="000000"/>
                  </a:solidFill>
                  <a:latin typeface="Times"/>
                </a:rPr>
                <a:t>0</a:t>
              </a:r>
              <a:r>
                <a:rPr lang="en-US" altLang="zh-CN" b="1" dirty="0">
                  <a:solidFill>
                    <a:srgbClr val="000000"/>
                  </a:solidFill>
                  <a:latin typeface="Times"/>
                </a:rPr>
                <a:t>­f</a:t>
              </a:r>
              <a:r>
                <a:rPr lang="en-US" altLang="zh-CN" b="1" baseline="-25000" dirty="0">
                  <a:solidFill>
                    <a:srgbClr val="000000"/>
                  </a:solidFill>
                  <a:latin typeface="Times"/>
                </a:rPr>
                <a:t>c</a:t>
              </a:r>
              <a:endParaRPr lang="en-US" altLang="zh-CN" b="1" baseline="-25000" dirty="0">
                <a:solidFill>
                  <a:srgbClr val="000000"/>
                </a:solidFill>
                <a:latin typeface="Times"/>
              </a:endParaRPr>
            </a:p>
          </p:txBody>
        </p:sp>
        <p:sp>
          <p:nvSpPr>
            <p:cNvPr id="54287" name="Rectangle 26"/>
            <p:cNvSpPr/>
            <p:nvPr/>
          </p:nvSpPr>
          <p:spPr>
            <a:xfrm>
              <a:off x="1655" y="1057"/>
              <a:ext cx="92" cy="154"/>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600" i="1" dirty="0">
                  <a:solidFill>
                    <a:srgbClr val="000000"/>
                  </a:solidFill>
                  <a:latin typeface="Times"/>
                </a:rPr>
                <a:t>O</a:t>
              </a:r>
              <a:endParaRPr lang="en-US" altLang="zh-CN" dirty="0">
                <a:latin typeface="Comic Sans MS" panose="030F0702030302020204" pitchFamily="66" charset="0"/>
              </a:endParaRPr>
            </a:p>
          </p:txBody>
        </p:sp>
        <p:sp>
          <p:nvSpPr>
            <p:cNvPr id="54288" name="Rectangle 29"/>
            <p:cNvSpPr/>
            <p:nvPr/>
          </p:nvSpPr>
          <p:spPr>
            <a:xfrm>
              <a:off x="4017" y="1057"/>
              <a:ext cx="36" cy="154"/>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600" i="1" dirty="0">
                  <a:solidFill>
                    <a:srgbClr val="000000"/>
                  </a:solidFill>
                  <a:latin typeface="Times"/>
                </a:rPr>
                <a:t>f</a:t>
              </a:r>
              <a:endParaRPr lang="en-US" altLang="zh-CN" dirty="0">
                <a:latin typeface="Comic Sans MS" panose="030F0702030302020204" pitchFamily="66" charset="0"/>
              </a:endParaRPr>
            </a:p>
          </p:txBody>
        </p:sp>
        <p:sp>
          <p:nvSpPr>
            <p:cNvPr id="54289" name="Rectangle 31"/>
            <p:cNvSpPr/>
            <p:nvPr/>
          </p:nvSpPr>
          <p:spPr>
            <a:xfrm>
              <a:off x="1853" y="0"/>
              <a:ext cx="589" cy="173"/>
            </a:xfrm>
            <a:prstGeom prst="rect">
              <a:avLst/>
            </a:prstGeom>
            <a:noFill/>
            <a:ln w="9525">
              <a:noFill/>
            </a:ln>
          </p:spPr>
          <p:txBody>
            <a:bodyPr lIns="0" tIns="0" rIns="0" bIns="0">
              <a:spAutoFit/>
            </a:bodyPr>
            <a:p>
              <a:pPr algn="ctr">
                <a:buFont typeface="Arial" panose="020B0604020202020204" pitchFamily="34" charset="0"/>
                <a:buNone/>
              </a:pPr>
              <a:r>
                <a:rPr lang="en-US" altLang="zh-CN" b="1" i="1" dirty="0">
                  <a:solidFill>
                    <a:srgbClr val="000000"/>
                  </a:solidFill>
                  <a:latin typeface="Times"/>
                </a:rPr>
                <a:t>P</a:t>
              </a:r>
              <a:r>
                <a:rPr lang="en-US" altLang="zh-CN" b="1" i="1" baseline="-25000" dirty="0">
                  <a:solidFill>
                    <a:srgbClr val="000000"/>
                  </a:solidFill>
                  <a:latin typeface="Times"/>
                </a:rPr>
                <a:t>2DPSK</a:t>
              </a:r>
              <a:r>
                <a:rPr lang="en-US" altLang="zh-CN" b="1" i="1" dirty="0">
                  <a:solidFill>
                    <a:srgbClr val="000000"/>
                  </a:solidFill>
                  <a:latin typeface="Times"/>
                </a:rPr>
                <a:t>(f)</a:t>
              </a:r>
              <a:endParaRPr lang="en-US" altLang="zh-CN" b="1" dirty="0">
                <a:latin typeface="Comic Sans MS" panose="030F0702030302020204" pitchFamily="66" charset="0"/>
              </a:endParaRPr>
            </a:p>
          </p:txBody>
        </p:sp>
        <p:sp>
          <p:nvSpPr>
            <p:cNvPr id="54290" name="Rectangle 34"/>
            <p:cNvSpPr/>
            <p:nvPr/>
          </p:nvSpPr>
          <p:spPr>
            <a:xfrm>
              <a:off x="2230" y="58"/>
              <a:ext cx="32" cy="154"/>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600" dirty="0">
                  <a:solidFill>
                    <a:srgbClr val="000000"/>
                  </a:solidFill>
                  <a:latin typeface="Times"/>
                </a:rPr>
                <a:t> </a:t>
              </a:r>
              <a:endParaRPr lang="en-US" altLang="zh-CN" dirty="0">
                <a:latin typeface="Comic Sans MS" panose="030F0702030302020204" pitchFamily="66" charset="0"/>
              </a:endParaRPr>
            </a:p>
          </p:txBody>
        </p:sp>
        <p:sp>
          <p:nvSpPr>
            <p:cNvPr id="54291" name="Rectangle 35"/>
            <p:cNvSpPr/>
            <p:nvPr/>
          </p:nvSpPr>
          <p:spPr>
            <a:xfrm>
              <a:off x="2302" y="58"/>
              <a:ext cx="32" cy="154"/>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600" i="1" dirty="0">
                  <a:solidFill>
                    <a:srgbClr val="000000"/>
                  </a:solidFill>
                  <a:latin typeface="Times"/>
                </a:rPr>
                <a:t> </a:t>
              </a:r>
              <a:endParaRPr lang="en-US" altLang="zh-CN" dirty="0">
                <a:latin typeface="Comic Sans MS" panose="030F0702030302020204" pitchFamily="66" charset="0"/>
              </a:endParaRPr>
            </a:p>
          </p:txBody>
        </p:sp>
        <p:sp>
          <p:nvSpPr>
            <p:cNvPr id="54292" name="Line 37"/>
            <p:cNvSpPr/>
            <p:nvPr/>
          </p:nvSpPr>
          <p:spPr>
            <a:xfrm>
              <a:off x="2890" y="1240"/>
              <a:ext cx="1" cy="96"/>
            </a:xfrm>
            <a:prstGeom prst="line">
              <a:avLst/>
            </a:prstGeom>
            <a:ln w="17463" cap="flat" cmpd="sng">
              <a:solidFill>
                <a:srgbClr val="000000"/>
              </a:solidFill>
              <a:prstDash val="solid"/>
              <a:headEnd type="none" w="med" len="med"/>
              <a:tailEnd type="none" w="med" len="med"/>
            </a:ln>
          </p:spPr>
        </p:sp>
        <p:sp>
          <p:nvSpPr>
            <p:cNvPr id="54293" name="Line 38"/>
            <p:cNvSpPr/>
            <p:nvPr/>
          </p:nvSpPr>
          <p:spPr>
            <a:xfrm>
              <a:off x="3479" y="1240"/>
              <a:ext cx="1" cy="96"/>
            </a:xfrm>
            <a:prstGeom prst="line">
              <a:avLst/>
            </a:prstGeom>
            <a:ln w="17463" cap="flat" cmpd="sng">
              <a:solidFill>
                <a:srgbClr val="000000"/>
              </a:solidFill>
              <a:prstDash val="solid"/>
              <a:headEnd type="none" w="med" len="med"/>
              <a:tailEnd type="none" w="med" len="med"/>
            </a:ln>
          </p:spPr>
        </p:sp>
        <p:sp>
          <p:nvSpPr>
            <p:cNvPr id="54294" name="Line 39"/>
            <p:cNvSpPr/>
            <p:nvPr/>
          </p:nvSpPr>
          <p:spPr>
            <a:xfrm flipH="1">
              <a:off x="2890" y="1288"/>
              <a:ext cx="175" cy="1"/>
            </a:xfrm>
            <a:prstGeom prst="line">
              <a:avLst/>
            </a:prstGeom>
            <a:ln w="17463" cap="flat" cmpd="sng">
              <a:solidFill>
                <a:srgbClr val="000000"/>
              </a:solidFill>
              <a:prstDash val="solid"/>
              <a:headEnd type="none" w="med" len="med"/>
              <a:tailEnd type="none" w="med" len="med"/>
            </a:ln>
          </p:spPr>
        </p:sp>
        <p:sp>
          <p:nvSpPr>
            <p:cNvPr id="54295" name="Rectangle 40"/>
            <p:cNvSpPr/>
            <p:nvPr/>
          </p:nvSpPr>
          <p:spPr>
            <a:xfrm>
              <a:off x="3158" y="1240"/>
              <a:ext cx="64" cy="154"/>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600" dirty="0">
                  <a:solidFill>
                    <a:srgbClr val="000000"/>
                  </a:solidFill>
                  <a:latin typeface="Times"/>
                </a:rPr>
                <a:t>2</a:t>
              </a:r>
              <a:endParaRPr lang="en-US" altLang="zh-CN" dirty="0">
                <a:latin typeface="Comic Sans MS" panose="030F0702030302020204" pitchFamily="66" charset="0"/>
              </a:endParaRPr>
            </a:p>
          </p:txBody>
        </p:sp>
        <p:sp>
          <p:nvSpPr>
            <p:cNvPr id="54296" name="Rectangle 41"/>
            <p:cNvSpPr/>
            <p:nvPr/>
          </p:nvSpPr>
          <p:spPr>
            <a:xfrm>
              <a:off x="3220" y="1240"/>
              <a:ext cx="36" cy="154"/>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600" i="1" dirty="0">
                  <a:solidFill>
                    <a:srgbClr val="000000"/>
                  </a:solidFill>
                  <a:latin typeface="Times"/>
                </a:rPr>
                <a:t>f</a:t>
              </a:r>
              <a:endParaRPr lang="en-US" altLang="zh-CN" dirty="0">
                <a:latin typeface="Comic Sans MS" panose="030F0702030302020204" pitchFamily="66" charset="0"/>
              </a:endParaRPr>
            </a:p>
          </p:txBody>
        </p:sp>
        <p:sp>
          <p:nvSpPr>
            <p:cNvPr id="54297" name="Rectangle 42"/>
            <p:cNvSpPr/>
            <p:nvPr/>
          </p:nvSpPr>
          <p:spPr>
            <a:xfrm>
              <a:off x="3254" y="1316"/>
              <a:ext cx="34" cy="10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100" i="1" dirty="0">
                  <a:solidFill>
                    <a:srgbClr val="000000"/>
                  </a:solidFill>
                  <a:latin typeface="Times"/>
                </a:rPr>
                <a:t>s</a:t>
              </a:r>
              <a:endParaRPr lang="en-US" altLang="zh-CN" dirty="0">
                <a:latin typeface="Comic Sans MS" panose="030F0702030302020204" pitchFamily="66" charset="0"/>
              </a:endParaRPr>
            </a:p>
          </p:txBody>
        </p:sp>
        <p:sp>
          <p:nvSpPr>
            <p:cNvPr id="54298" name="Line 43"/>
            <p:cNvSpPr/>
            <p:nvPr/>
          </p:nvSpPr>
          <p:spPr>
            <a:xfrm flipH="1">
              <a:off x="3304" y="1288"/>
              <a:ext cx="175" cy="1"/>
            </a:xfrm>
            <a:prstGeom prst="line">
              <a:avLst/>
            </a:prstGeom>
            <a:ln w="17463" cap="flat" cmpd="sng">
              <a:solidFill>
                <a:srgbClr val="000000"/>
              </a:solidFill>
              <a:prstDash val="solid"/>
              <a:headEnd type="none" w="med" len="med"/>
              <a:tailEnd type="none" w="med" len="med"/>
            </a:ln>
          </p:spPr>
        </p:sp>
        <p:sp>
          <p:nvSpPr>
            <p:cNvPr id="54299" name="Freeform 44"/>
            <p:cNvSpPr/>
            <p:nvPr/>
          </p:nvSpPr>
          <p:spPr>
            <a:xfrm>
              <a:off x="3348" y="1268"/>
              <a:ext cx="131" cy="39"/>
            </a:xfrm>
            <a:custGeom>
              <a:avLst/>
              <a:gdLst>
                <a:gd name="txL" fmla="*/ 0 w 131"/>
                <a:gd name="txT" fmla="*/ 0 h 39"/>
                <a:gd name="txR" fmla="*/ 131 w 131"/>
                <a:gd name="txB" fmla="*/ 39 h 39"/>
              </a:gdLst>
              <a:ahLst/>
              <a:cxnLst>
                <a:cxn ang="0">
                  <a:pos x="0" y="0"/>
                </a:cxn>
                <a:cxn ang="0">
                  <a:pos x="22" y="20"/>
                </a:cxn>
                <a:cxn ang="0">
                  <a:pos x="0" y="39"/>
                </a:cxn>
                <a:cxn ang="0">
                  <a:pos x="131" y="20"/>
                </a:cxn>
                <a:cxn ang="0">
                  <a:pos x="0" y="0"/>
                </a:cxn>
              </a:cxnLst>
              <a:rect l="txL" t="txT" r="txR" b="txB"/>
              <a:pathLst>
                <a:path w="131" h="39">
                  <a:moveTo>
                    <a:pt x="0" y="0"/>
                  </a:moveTo>
                  <a:lnTo>
                    <a:pt x="22" y="20"/>
                  </a:lnTo>
                  <a:lnTo>
                    <a:pt x="0" y="39"/>
                  </a:lnTo>
                  <a:lnTo>
                    <a:pt x="131" y="20"/>
                  </a:lnTo>
                  <a:lnTo>
                    <a:pt x="0" y="0"/>
                  </a:lnTo>
                  <a:close/>
                </a:path>
              </a:pathLst>
            </a:custGeom>
            <a:solidFill>
              <a:srgbClr val="000000"/>
            </a:solid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54300" name="Freeform 45"/>
            <p:cNvSpPr/>
            <p:nvPr/>
          </p:nvSpPr>
          <p:spPr>
            <a:xfrm>
              <a:off x="2890" y="1268"/>
              <a:ext cx="131" cy="48"/>
            </a:xfrm>
            <a:custGeom>
              <a:avLst/>
              <a:gdLst>
                <a:gd name="txL" fmla="*/ 0 w 131"/>
                <a:gd name="txT" fmla="*/ 0 h 48"/>
                <a:gd name="txR" fmla="*/ 131 w 131"/>
                <a:gd name="txB" fmla="*/ 48 h 48"/>
              </a:gdLst>
              <a:ahLst/>
              <a:cxnLst>
                <a:cxn ang="0">
                  <a:pos x="131" y="48"/>
                </a:cxn>
                <a:cxn ang="0">
                  <a:pos x="109" y="20"/>
                </a:cxn>
                <a:cxn ang="0">
                  <a:pos x="131" y="0"/>
                </a:cxn>
                <a:cxn ang="0">
                  <a:pos x="0" y="20"/>
                </a:cxn>
                <a:cxn ang="0">
                  <a:pos x="131" y="48"/>
                </a:cxn>
              </a:cxnLst>
              <a:rect l="txL" t="txT" r="txR" b="txB"/>
              <a:pathLst>
                <a:path w="131" h="48">
                  <a:moveTo>
                    <a:pt x="131" y="48"/>
                  </a:moveTo>
                  <a:lnTo>
                    <a:pt x="109" y="20"/>
                  </a:lnTo>
                  <a:lnTo>
                    <a:pt x="131" y="0"/>
                  </a:lnTo>
                  <a:lnTo>
                    <a:pt x="0" y="20"/>
                  </a:lnTo>
                  <a:lnTo>
                    <a:pt x="131" y="48"/>
                  </a:lnTo>
                  <a:close/>
                </a:path>
              </a:pathLst>
            </a:custGeom>
            <a:solidFill>
              <a:srgbClr val="000000"/>
            </a:solid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54301" name="Freeform 46"/>
            <p:cNvSpPr/>
            <p:nvPr/>
          </p:nvSpPr>
          <p:spPr>
            <a:xfrm>
              <a:off x="3992" y="1019"/>
              <a:ext cx="130" cy="48"/>
            </a:xfrm>
            <a:custGeom>
              <a:avLst/>
              <a:gdLst>
                <a:gd name="txL" fmla="*/ 0 w 130"/>
                <a:gd name="txT" fmla="*/ 0 h 48"/>
                <a:gd name="txR" fmla="*/ 130 w 130"/>
                <a:gd name="txB" fmla="*/ 48 h 48"/>
              </a:gdLst>
              <a:ahLst/>
              <a:cxnLst>
                <a:cxn ang="0">
                  <a:pos x="0" y="0"/>
                </a:cxn>
                <a:cxn ang="0">
                  <a:pos x="21" y="19"/>
                </a:cxn>
                <a:cxn ang="0">
                  <a:pos x="0" y="48"/>
                </a:cxn>
                <a:cxn ang="0">
                  <a:pos x="130" y="19"/>
                </a:cxn>
                <a:cxn ang="0">
                  <a:pos x="0" y="0"/>
                </a:cxn>
              </a:cxnLst>
              <a:rect l="txL" t="txT" r="txR" b="txB"/>
              <a:pathLst>
                <a:path w="130" h="48">
                  <a:moveTo>
                    <a:pt x="0" y="0"/>
                  </a:moveTo>
                  <a:lnTo>
                    <a:pt x="21" y="19"/>
                  </a:lnTo>
                  <a:lnTo>
                    <a:pt x="0" y="48"/>
                  </a:lnTo>
                  <a:lnTo>
                    <a:pt x="130" y="19"/>
                  </a:lnTo>
                  <a:lnTo>
                    <a:pt x="0" y="0"/>
                  </a:lnTo>
                  <a:close/>
                </a:path>
              </a:pathLst>
            </a:custGeom>
            <a:solidFill>
              <a:srgbClr val="000000"/>
            </a:solidFill>
            <a:ln w="17463" cap="flat" cmpd="sng">
              <a:solidFill>
                <a:srgbClr val="000000"/>
              </a:solidFill>
              <a:prstDash val="solid"/>
              <a:miter/>
              <a:headEnd type="none" w="med" len="med"/>
              <a:tailEnd type="none" w="med" len="med"/>
            </a:ln>
          </p:spPr>
          <p:txBody>
            <a:bodyPr/>
            <a:p>
              <a:pPr>
                <a:buFont typeface="Arial" panose="020B0604020202020204" pitchFamily="34" charset="0"/>
                <a:buNone/>
              </a:pPr>
              <a:endParaRPr lang="zh-CN" altLang="en-US" dirty="0">
                <a:latin typeface="Comic Sans MS" panose="030F0702030302020204" pitchFamily="66" charset="0"/>
              </a:endParaRPr>
            </a:p>
          </p:txBody>
        </p:sp>
        <p:sp>
          <p:nvSpPr>
            <p:cNvPr id="54302" name="Line 47"/>
            <p:cNvSpPr/>
            <p:nvPr/>
          </p:nvSpPr>
          <p:spPr>
            <a:xfrm>
              <a:off x="3174" y="519"/>
              <a:ext cx="43" cy="1"/>
            </a:xfrm>
            <a:prstGeom prst="line">
              <a:avLst/>
            </a:prstGeom>
            <a:ln w="17463" cap="flat" cmpd="sng">
              <a:solidFill>
                <a:srgbClr val="000000"/>
              </a:solidFill>
              <a:prstDash val="solid"/>
              <a:headEnd type="none" w="med" len="med"/>
              <a:tailEnd type="none" w="med" len="med"/>
            </a:ln>
          </p:spPr>
        </p:sp>
        <p:sp>
          <p:nvSpPr>
            <p:cNvPr id="54303" name="Line 48"/>
            <p:cNvSpPr/>
            <p:nvPr/>
          </p:nvSpPr>
          <p:spPr>
            <a:xfrm>
              <a:off x="3261" y="519"/>
              <a:ext cx="43" cy="1"/>
            </a:xfrm>
            <a:prstGeom prst="line">
              <a:avLst/>
            </a:prstGeom>
            <a:ln w="17463" cap="flat" cmpd="sng">
              <a:solidFill>
                <a:srgbClr val="000000"/>
              </a:solidFill>
              <a:prstDash val="solid"/>
              <a:headEnd type="none" w="med" len="med"/>
              <a:tailEnd type="none" w="med" len="med"/>
            </a:ln>
          </p:spPr>
        </p:sp>
        <p:sp>
          <p:nvSpPr>
            <p:cNvPr id="54304" name="Line 49"/>
            <p:cNvSpPr/>
            <p:nvPr/>
          </p:nvSpPr>
          <p:spPr>
            <a:xfrm>
              <a:off x="3348" y="519"/>
              <a:ext cx="33" cy="1"/>
            </a:xfrm>
            <a:prstGeom prst="line">
              <a:avLst/>
            </a:prstGeom>
            <a:ln w="17463" cap="flat" cmpd="sng">
              <a:solidFill>
                <a:srgbClr val="000000"/>
              </a:solidFill>
              <a:prstDash val="solid"/>
              <a:headEnd type="none" w="med" len="med"/>
              <a:tailEnd type="none" w="med" len="med"/>
            </a:ln>
          </p:spPr>
        </p:sp>
        <p:sp>
          <p:nvSpPr>
            <p:cNvPr id="54305" name="Rectangle 50"/>
            <p:cNvSpPr/>
            <p:nvPr/>
          </p:nvSpPr>
          <p:spPr>
            <a:xfrm>
              <a:off x="3496" y="510"/>
              <a:ext cx="64" cy="154"/>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600" dirty="0">
                  <a:solidFill>
                    <a:srgbClr val="000000"/>
                  </a:solidFill>
                  <a:latin typeface="Times"/>
                </a:rPr>
                <a:t>4</a:t>
              </a:r>
              <a:endParaRPr lang="en-US" altLang="zh-CN" dirty="0">
                <a:latin typeface="Comic Sans MS" panose="030F0702030302020204" pitchFamily="66" charset="0"/>
              </a:endParaRPr>
            </a:p>
          </p:txBody>
        </p:sp>
        <p:sp>
          <p:nvSpPr>
            <p:cNvPr id="54306" name="Rectangle 51"/>
            <p:cNvSpPr/>
            <p:nvPr/>
          </p:nvSpPr>
          <p:spPr>
            <a:xfrm>
              <a:off x="3475" y="327"/>
              <a:ext cx="71" cy="154"/>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600" i="1" dirty="0">
                  <a:solidFill>
                    <a:srgbClr val="000000"/>
                  </a:solidFill>
                  <a:latin typeface="Times"/>
                </a:rPr>
                <a:t>T</a:t>
              </a:r>
              <a:endParaRPr lang="en-US" altLang="zh-CN" dirty="0">
                <a:latin typeface="Comic Sans MS" panose="030F0702030302020204" pitchFamily="66" charset="0"/>
              </a:endParaRPr>
            </a:p>
          </p:txBody>
        </p:sp>
        <p:sp>
          <p:nvSpPr>
            <p:cNvPr id="54307" name="Rectangle 52"/>
            <p:cNvSpPr/>
            <p:nvPr/>
          </p:nvSpPr>
          <p:spPr>
            <a:xfrm>
              <a:off x="3549" y="413"/>
              <a:ext cx="34" cy="106"/>
            </a:xfrm>
            <a:prstGeom prst="rect">
              <a:avLst/>
            </a:prstGeom>
            <a:noFill/>
            <a:ln w="9525">
              <a:noFill/>
            </a:ln>
          </p:spPr>
          <p:txBody>
            <a:bodyPr wrap="none" lIns="0" tIns="0" rIns="0" bIns="0">
              <a:spAutoFit/>
            </a:bodyPr>
            <a:p>
              <a:pPr algn="ctr">
                <a:buFont typeface="Arial" panose="020B0604020202020204" pitchFamily="34" charset="0"/>
                <a:buNone/>
              </a:pPr>
              <a:r>
                <a:rPr lang="en-US" altLang="zh-CN" sz="1100" i="1" dirty="0">
                  <a:solidFill>
                    <a:srgbClr val="000000"/>
                  </a:solidFill>
                  <a:latin typeface="Times"/>
                </a:rPr>
                <a:t>s</a:t>
              </a:r>
              <a:endParaRPr lang="en-US" altLang="zh-CN" dirty="0">
                <a:latin typeface="Comic Sans MS" panose="030F0702030302020204" pitchFamily="66" charset="0"/>
              </a:endParaRPr>
            </a:p>
          </p:txBody>
        </p:sp>
        <p:sp>
          <p:nvSpPr>
            <p:cNvPr id="54308" name="Line 53"/>
            <p:cNvSpPr/>
            <p:nvPr/>
          </p:nvSpPr>
          <p:spPr>
            <a:xfrm flipH="1">
              <a:off x="3424" y="519"/>
              <a:ext cx="186" cy="1"/>
            </a:xfrm>
            <a:prstGeom prst="line">
              <a:avLst/>
            </a:prstGeom>
            <a:ln w="17463" cap="flat" cmpd="sng">
              <a:solidFill>
                <a:srgbClr val="000000"/>
              </a:solidFill>
              <a:prstDash val="solid"/>
              <a:headEnd type="none" w="med" len="med"/>
              <a:tailEnd type="none" w="med" len="med"/>
            </a:ln>
          </p:spPr>
        </p:sp>
        <p:sp>
          <p:nvSpPr>
            <p:cNvPr id="54309" name="Line 54"/>
            <p:cNvSpPr/>
            <p:nvPr/>
          </p:nvSpPr>
          <p:spPr>
            <a:xfrm flipV="1">
              <a:off x="1717" y="0"/>
              <a:ext cx="0" cy="1043"/>
            </a:xfrm>
            <a:prstGeom prst="line">
              <a:avLst/>
            </a:prstGeom>
            <a:ln w="9525" cap="flat" cmpd="sng">
              <a:solidFill>
                <a:schemeClr val="tx1"/>
              </a:solidFill>
              <a:prstDash val="solid"/>
              <a:headEnd type="none" w="med" len="med"/>
              <a:tailEnd type="triangle" w="med" len="med"/>
            </a:ln>
          </p:spPr>
        </p:sp>
        <p:sp>
          <p:nvSpPr>
            <p:cNvPr id="54310" name="Rectangle 55"/>
            <p:cNvSpPr/>
            <p:nvPr/>
          </p:nvSpPr>
          <p:spPr>
            <a:xfrm>
              <a:off x="3042" y="1043"/>
              <a:ext cx="266" cy="173"/>
            </a:xfrm>
            <a:prstGeom prst="rect">
              <a:avLst/>
            </a:prstGeom>
            <a:noFill/>
            <a:ln w="9525">
              <a:noFill/>
            </a:ln>
          </p:spPr>
          <p:txBody>
            <a:bodyPr wrap="none" lIns="0" tIns="0" rIns="0" bIns="0">
              <a:spAutoFit/>
            </a:bodyPr>
            <a:p>
              <a:pPr algn="ctr">
                <a:buFont typeface="Arial" panose="020B0604020202020204" pitchFamily="34" charset="0"/>
                <a:buNone/>
              </a:pPr>
              <a:r>
                <a:rPr lang="en-US" altLang="zh-CN" b="1" dirty="0">
                  <a:solidFill>
                    <a:srgbClr val="000000"/>
                  </a:solidFill>
                  <a:latin typeface="Times"/>
                </a:rPr>
                <a:t>f</a:t>
              </a:r>
              <a:r>
                <a:rPr lang="en-US" altLang="zh-CN" b="1" baseline="-25000" dirty="0">
                  <a:solidFill>
                    <a:srgbClr val="000000"/>
                  </a:solidFill>
                  <a:latin typeface="Times"/>
                </a:rPr>
                <a:t>0</a:t>
              </a:r>
              <a:r>
                <a:rPr lang="en-US" altLang="zh-CN" b="1" dirty="0">
                  <a:solidFill>
                    <a:srgbClr val="000000"/>
                  </a:solidFill>
                  <a:latin typeface="Times"/>
                </a:rPr>
                <a:t>+f</a:t>
              </a:r>
              <a:r>
                <a:rPr lang="en-US" altLang="zh-CN" b="1" baseline="-25000" dirty="0">
                  <a:solidFill>
                    <a:srgbClr val="000000"/>
                  </a:solidFill>
                  <a:latin typeface="Times"/>
                </a:rPr>
                <a:t>c</a:t>
              </a:r>
              <a:endParaRPr lang="en-US" altLang="zh-CN" b="1" baseline="-25000" dirty="0">
                <a:solidFill>
                  <a:srgbClr val="000000"/>
                </a:solidFill>
                <a:latin typeface="Times"/>
              </a:endParaRPr>
            </a:p>
          </p:txBody>
        </p:sp>
      </p:grpSp>
      <p:sp>
        <p:nvSpPr>
          <p:cNvPr id="54279" name="Text Box 57"/>
          <p:cNvSpPr txBox="1"/>
          <p:nvPr/>
        </p:nvSpPr>
        <p:spPr>
          <a:xfrm>
            <a:off x="1620838" y="6156325"/>
            <a:ext cx="4911725" cy="398780"/>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7.2.4-8  2DPSK</a:t>
            </a:r>
            <a:r>
              <a:rPr lang="zh-CN" altLang="en-US" sz="2000" b="1" dirty="0">
                <a:solidFill>
                  <a:schemeClr val="tx2"/>
                </a:solidFill>
                <a:latin typeface="微软雅黑" panose="020B0503020204020204" pitchFamily="34" charset="-122"/>
                <a:ea typeface="微软雅黑" panose="020B0503020204020204" pitchFamily="34" charset="-122"/>
              </a:rPr>
              <a:t>信号的功率谱密度</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9" name="Text Box 2"/>
          <p:cNvSpPr txBox="1"/>
          <p:nvPr/>
        </p:nvSpPr>
        <p:spPr>
          <a:xfrm>
            <a:off x="318135" y="1403350"/>
            <a:ext cx="8116570" cy="1605280"/>
          </a:xfrm>
          <a:prstGeom prst="rect">
            <a:avLst/>
          </a:prstGeom>
          <a:noFill/>
          <a:ln w="9525">
            <a:noFill/>
          </a:ln>
        </p:spPr>
        <p:txBody>
          <a:bodyPr wrap="square">
            <a:spAutoFit/>
          </a:bodyPr>
          <a:p>
            <a:pPr algn="just">
              <a:lnSpc>
                <a:spcPct val="130000"/>
              </a:lnSpc>
              <a:spcBef>
                <a:spcPct val="50000"/>
              </a:spcBef>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1. 2DPSK</a:t>
            </a:r>
            <a:r>
              <a:rPr lang="zh-CN" altLang="en-US" sz="2800" b="1" dirty="0">
                <a:solidFill>
                  <a:schemeClr val="tx2"/>
                </a:solidFill>
                <a:latin typeface="微软雅黑" panose="020B0503020204020204" pitchFamily="34" charset="-122"/>
                <a:ea typeface="微软雅黑" panose="020B0503020204020204" pitchFamily="34" charset="-122"/>
              </a:rPr>
              <a:t>信号相干解调的抗噪声性能</a:t>
            </a:r>
            <a:endParaRPr lang="zh-CN" altLang="en-US" sz="2800" dirty="0">
              <a:latin typeface="微软雅黑" panose="020B0503020204020204" pitchFamily="34" charset="-122"/>
              <a:ea typeface="微软雅黑" panose="020B0503020204020204" pitchFamily="34" charset="-122"/>
            </a:endParaRPr>
          </a:p>
          <a:p>
            <a:pPr algn="just">
              <a:lnSpc>
                <a:spcPct val="130000"/>
              </a:lnSpc>
              <a:spcBef>
                <a:spcPct val="5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信号相干解调是一般的</a:t>
            </a:r>
            <a:r>
              <a:rPr lang="zh-CN" altLang="en-US" sz="2000" b="1" dirty="0">
                <a:solidFill>
                  <a:srgbClr val="0000FF"/>
                </a:solidFill>
                <a:latin typeface="微软雅黑" panose="020B0503020204020204" pitchFamily="34" charset="-122"/>
                <a:ea typeface="微软雅黑" panose="020B0503020204020204" pitchFamily="34" charset="-122"/>
              </a:rPr>
              <a:t>相干解调</a:t>
            </a:r>
            <a:r>
              <a:rPr lang="en-US" altLang="zh-CN" sz="2000" b="1" dirty="0">
                <a:latin typeface="微软雅黑" panose="020B0503020204020204" pitchFamily="34" charset="-122"/>
                <a:ea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rPr>
              <a:t>码反变换器</a:t>
            </a:r>
            <a:r>
              <a:rPr lang="zh-CN" altLang="en-US" sz="2000" dirty="0">
                <a:latin typeface="微软雅黑" panose="020B0503020204020204" pitchFamily="34" charset="-122"/>
                <a:ea typeface="微软雅黑" panose="020B0503020204020204" pitchFamily="34" charset="-122"/>
              </a:rPr>
              <a:t>构成，此时只需要再分析由逆码变换器引入的误码率影响即可</a:t>
            </a:r>
            <a:endParaRPr lang="zh-CN" altLang="en-US" sz="2000" dirty="0">
              <a:latin typeface="微软雅黑" panose="020B0503020204020204" pitchFamily="34" charset="-122"/>
              <a:ea typeface="微软雅黑" panose="020B0503020204020204" pitchFamily="34" charset="-122"/>
            </a:endParaRPr>
          </a:p>
        </p:txBody>
      </p:sp>
      <p:sp>
        <p:nvSpPr>
          <p:cNvPr id="55300" name="Text Box 4"/>
          <p:cNvSpPr txBox="1"/>
          <p:nvPr/>
        </p:nvSpPr>
        <p:spPr>
          <a:xfrm>
            <a:off x="1187450" y="5940425"/>
            <a:ext cx="6481763" cy="417513"/>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7.2.4-9 2DPSK</a:t>
            </a:r>
            <a:r>
              <a:rPr lang="zh-CN" altLang="en-US" sz="2000" b="1" dirty="0">
                <a:solidFill>
                  <a:schemeClr val="tx2"/>
                </a:solidFill>
                <a:latin typeface="微软雅黑" panose="020B0503020204020204" pitchFamily="34" charset="-122"/>
                <a:ea typeface="微软雅黑" panose="020B0503020204020204" pitchFamily="34" charset="-122"/>
              </a:rPr>
              <a:t>信号相干解调系统性能分析模型</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
        <p:nvSpPr>
          <p:cNvPr id="55301" name="Rectangle 5"/>
          <p:cNvSpPr/>
          <p:nvPr/>
        </p:nvSpPr>
        <p:spPr>
          <a:xfrm>
            <a:off x="1476375" y="611188"/>
            <a:ext cx="5329238" cy="549275"/>
          </a:xfrm>
          <a:prstGeom prst="rect">
            <a:avLst/>
          </a:prstGeom>
          <a:noFill/>
          <a:ln w="9525">
            <a:noFill/>
          </a:ln>
        </p:spPr>
        <p:txBody>
          <a:bodyPr>
            <a:spAutoFit/>
          </a:bodyPr>
          <a:p>
            <a:pPr>
              <a:buFont typeface="Arial" panose="020B0604020202020204" pitchFamily="34" charset="0"/>
              <a:buNone/>
            </a:pPr>
            <a:r>
              <a:rPr lang="zh-CN" altLang="en-US" sz="2800" b="1" dirty="0">
                <a:solidFill>
                  <a:srgbClr val="0000FF"/>
                </a:solidFill>
                <a:latin typeface="微软雅黑" panose="020B0503020204020204" pitchFamily="34" charset="-122"/>
                <a:ea typeface="微软雅黑" panose="020B0503020204020204" pitchFamily="34" charset="-122"/>
              </a:rPr>
              <a:t>五  </a:t>
            </a:r>
            <a:r>
              <a:rPr lang="en-US" altLang="zh-CN" sz="2800" b="1" dirty="0">
                <a:solidFill>
                  <a:srgbClr val="0000FF"/>
                </a:solidFill>
                <a:latin typeface="微软雅黑" panose="020B0503020204020204" pitchFamily="34" charset="-122"/>
                <a:ea typeface="微软雅黑" panose="020B0503020204020204" pitchFamily="34" charset="-122"/>
              </a:rPr>
              <a:t>2DPSK</a:t>
            </a:r>
            <a:r>
              <a:rPr lang="zh-CN" altLang="en-US" sz="2800" b="1" dirty="0">
                <a:solidFill>
                  <a:srgbClr val="0000FF"/>
                </a:solidFill>
                <a:latin typeface="微软雅黑" panose="020B0503020204020204" pitchFamily="34" charset="-122"/>
                <a:ea typeface="微软雅黑" panose="020B0503020204020204" pitchFamily="34" charset="-122"/>
              </a:rPr>
              <a:t>信号的抗噪声性能</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aphicFrame>
        <p:nvGraphicFramePr>
          <p:cNvPr id="55298" name="Object 3"/>
          <p:cNvGraphicFramePr/>
          <p:nvPr/>
        </p:nvGraphicFramePr>
        <p:xfrm>
          <a:off x="317818" y="3776028"/>
          <a:ext cx="8564562" cy="2028825"/>
        </p:xfrm>
        <a:graphic>
          <a:graphicData uri="http://schemas.openxmlformats.org/presentationml/2006/ole">
            <mc:AlternateContent xmlns:mc="http://schemas.openxmlformats.org/markup-compatibility/2006">
              <mc:Choice xmlns:v="urn:schemas-microsoft-com:vml" Requires="v">
                <p:oleObj spid="_x0000_s3234" name="" r:id="rId1" imgW="4560570" imgH="821690" progId="Visio.Drawing.11">
                  <p:embed/>
                </p:oleObj>
              </mc:Choice>
              <mc:Fallback>
                <p:oleObj name="" r:id="rId1" imgW="4560570" imgH="821690" progId="Visio.Drawing.11">
                  <p:embed/>
                  <p:pic>
                    <p:nvPicPr>
                      <p:cNvPr id="0" name="图片 3233"/>
                      <p:cNvPicPr/>
                      <p:nvPr/>
                    </p:nvPicPr>
                    <p:blipFill>
                      <a:blip r:embed="rId2"/>
                      <a:stretch>
                        <a:fillRect/>
                      </a:stretch>
                    </p:blipFill>
                    <p:spPr>
                      <a:xfrm>
                        <a:off x="317818" y="3776028"/>
                        <a:ext cx="8564562" cy="2028825"/>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sp>
        <p:nvSpPr>
          <p:cNvPr id="123909" name="AutoShape 38"/>
          <p:cNvSpPr/>
          <p:nvPr/>
        </p:nvSpPr>
        <p:spPr>
          <a:xfrm>
            <a:off x="7201535" y="2814320"/>
            <a:ext cx="1762760" cy="576580"/>
          </a:xfrm>
          <a:prstGeom prst="wedgeRoundRectCallout">
            <a:avLst>
              <a:gd name="adj1" fmla="val -50540"/>
              <a:gd name="adj2" fmla="val 126541"/>
              <a:gd name="adj3" fmla="val 16667"/>
            </a:avLst>
          </a:prstGeom>
          <a:solidFill>
            <a:schemeClr val="accent1"/>
          </a:solidFill>
          <a:ln w="9525" cap="flat" cmpd="sng">
            <a:solidFill>
              <a:schemeClr val="tx1"/>
            </a:solidFill>
            <a:prstDash val="solid"/>
            <a:miter/>
            <a:headEnd type="none" w="med" len="med"/>
            <a:tailEnd type="none" w="med" len="med"/>
          </a:ln>
        </p:spPr>
        <p:txBody>
          <a:bodyPr/>
          <a:p>
            <a:pPr>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rPr>
              <a:t>误码影响？</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139"/>
          <p:cNvSpPr/>
          <p:nvPr/>
        </p:nvSpPr>
        <p:spPr>
          <a:xfrm>
            <a:off x="396875" y="1403350"/>
            <a:ext cx="3159125" cy="4678363"/>
          </a:xfrm>
          <a:prstGeom prst="rect">
            <a:avLst/>
          </a:prstGeom>
          <a:noFill/>
          <a:ln w="9525">
            <a:noFill/>
          </a:ln>
        </p:spPr>
        <p:txBody>
          <a:bodyPr>
            <a:spAutoFit/>
          </a:bodyPr>
          <a:p>
            <a:pPr marL="0" lvl="3" indent="0" eaLnBrk="1" hangingPunct="1">
              <a:lnSpc>
                <a:spcPct val="150000"/>
              </a:lnSpc>
              <a:buFont typeface="Arial" panose="020B0604020202020204" pitchFamily="34" charset="0"/>
              <a:buNone/>
            </a:pPr>
            <a:r>
              <a:rPr lang="zh-CN" altLang="en-US" sz="2400" b="1" dirty="0">
                <a:solidFill>
                  <a:srgbClr val="0000FF"/>
                </a:solidFill>
                <a:latin typeface="微软雅黑" panose="020B0503020204020204" pitchFamily="34" charset="-122"/>
                <a:ea typeface="微软雅黑" panose="020B0503020204020204" pitchFamily="34" charset="-122"/>
              </a:rPr>
              <a:t>(</a:t>
            </a: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 无误码时</a:t>
            </a:r>
            <a:endParaRPr lang="zh-CN" altLang="en-US" sz="2400" b="1" dirty="0">
              <a:solidFill>
                <a:srgbClr val="0000FF"/>
              </a:solidFill>
              <a:latin typeface="微软雅黑" panose="020B0503020204020204" pitchFamily="34" charset="-122"/>
              <a:ea typeface="微软雅黑" panose="020B0503020204020204" pitchFamily="34" charset="-122"/>
            </a:endParaRPr>
          </a:p>
          <a:p>
            <a:pPr marL="0" lvl="3" indent="0" eaLnBrk="1" hangingPunct="1">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输出绝对码元是相邻两个相对码元取值的模"</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"和 </a:t>
            </a:r>
            <a:endParaRPr lang="zh-CN" altLang="en-US" sz="2000" dirty="0">
              <a:latin typeface="微软雅黑" panose="020B0503020204020204" pitchFamily="34" charset="-122"/>
              <a:ea typeface="微软雅黑" panose="020B0503020204020204" pitchFamily="34" charset="-122"/>
            </a:endParaRPr>
          </a:p>
          <a:p>
            <a:pPr marL="0" lvl="3" indent="0" eaLnBrk="1" hangingPunct="1">
              <a:lnSpc>
                <a:spcPct val="150000"/>
              </a:lnSpc>
              <a:buFont typeface="Arial" panose="020B0604020202020204" pitchFamily="34" charset="0"/>
              <a:buNone/>
            </a:pPr>
            <a:r>
              <a:rPr lang="zh-CN" altLang="en-US" sz="2400" b="1" dirty="0">
                <a:solidFill>
                  <a:srgbClr val="0000FF"/>
                </a:solidFill>
                <a:latin typeface="微软雅黑" panose="020B0503020204020204" pitchFamily="34" charset="-122"/>
                <a:ea typeface="微软雅黑" panose="020B0503020204020204" pitchFamily="34" charset="-122"/>
              </a:rPr>
              <a:t>(</a:t>
            </a:r>
            <a:r>
              <a:rPr lang="en-US" altLang="zh-CN" sz="2400" b="1" dirty="0">
                <a:solidFill>
                  <a:srgbClr val="0000FF"/>
                </a:solidFill>
                <a:latin typeface="微软雅黑" panose="020B0503020204020204" pitchFamily="34" charset="-122"/>
                <a:ea typeface="微软雅黑" panose="020B0503020204020204" pitchFamily="34" charset="-122"/>
              </a:rPr>
              <a:t>2</a:t>
            </a:r>
            <a:r>
              <a:rPr lang="zh-CN" altLang="en-US" sz="2400" b="1" dirty="0">
                <a:solidFill>
                  <a:srgbClr val="0000FF"/>
                </a:solidFill>
                <a:latin typeface="微软雅黑" panose="020B0503020204020204" pitchFamily="34" charset="-122"/>
                <a:ea typeface="微软雅黑" panose="020B0503020204020204" pitchFamily="34" charset="-122"/>
              </a:rPr>
              <a:t>) 有</a:t>
            </a: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个误码时</a:t>
            </a:r>
            <a:endParaRPr lang="zh-CN" altLang="en-US" sz="2400" b="1" dirty="0">
              <a:solidFill>
                <a:srgbClr val="0000FF"/>
              </a:solidFill>
              <a:latin typeface="微软雅黑" panose="020B0503020204020204" pitchFamily="34" charset="-122"/>
              <a:ea typeface="微软雅黑" panose="020B0503020204020204" pitchFamily="34" charset="-122"/>
            </a:endParaRPr>
          </a:p>
          <a:p>
            <a:pPr marL="0" lvl="3" indent="0" eaLnBrk="1" hangingPunct="1">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将产生两个误码 </a:t>
            </a:r>
            <a:endParaRPr lang="zh-CN" altLang="en-US" sz="2000" dirty="0">
              <a:latin typeface="微软雅黑" panose="020B0503020204020204" pitchFamily="34" charset="-122"/>
              <a:ea typeface="微软雅黑" panose="020B0503020204020204" pitchFamily="34" charset="-122"/>
            </a:endParaRPr>
          </a:p>
          <a:p>
            <a:pPr marL="0" lvl="3" indent="0" eaLnBrk="1" hangingPunct="1">
              <a:lnSpc>
                <a:spcPct val="150000"/>
              </a:lnSpc>
              <a:buFont typeface="Arial" panose="020B0604020202020204" pitchFamily="34" charset="0"/>
              <a:buNone/>
            </a:pPr>
            <a:r>
              <a:rPr lang="zh-CN" altLang="en-US" sz="2400" b="1" dirty="0">
                <a:solidFill>
                  <a:srgbClr val="0000FF"/>
                </a:solidFill>
                <a:latin typeface="微软雅黑" panose="020B0503020204020204" pitchFamily="34" charset="-122"/>
                <a:ea typeface="微软雅黑" panose="020B0503020204020204" pitchFamily="34" charset="-122"/>
              </a:rPr>
              <a:t>(</a:t>
            </a:r>
            <a:r>
              <a:rPr lang="en-US" altLang="zh-CN" sz="2400" b="1" dirty="0">
                <a:solidFill>
                  <a:srgbClr val="0000FF"/>
                </a:solidFill>
                <a:latin typeface="微软雅黑" panose="020B0503020204020204" pitchFamily="34" charset="-122"/>
                <a:ea typeface="微软雅黑" panose="020B0503020204020204" pitchFamily="34" charset="-122"/>
              </a:rPr>
              <a:t>3</a:t>
            </a:r>
            <a:r>
              <a:rPr lang="zh-CN" altLang="en-US" sz="2400" b="1" dirty="0">
                <a:solidFill>
                  <a:srgbClr val="0000FF"/>
                </a:solidFill>
                <a:latin typeface="微软雅黑" panose="020B0503020204020204" pitchFamily="34" charset="-122"/>
                <a:ea typeface="微软雅黑" panose="020B0503020204020204" pitchFamily="34" charset="-122"/>
              </a:rPr>
              <a:t>) 有</a:t>
            </a:r>
            <a:r>
              <a:rPr lang="en-US" altLang="zh-CN" sz="2400" b="1" dirty="0">
                <a:solidFill>
                  <a:srgbClr val="0000FF"/>
                </a:solidFill>
                <a:latin typeface="微软雅黑" panose="020B0503020204020204" pitchFamily="34" charset="-122"/>
                <a:ea typeface="微软雅黑" panose="020B0503020204020204" pitchFamily="34" charset="-122"/>
              </a:rPr>
              <a:t>2</a:t>
            </a:r>
            <a:r>
              <a:rPr lang="zh-CN" altLang="en-US" sz="2400" b="1" dirty="0">
                <a:solidFill>
                  <a:srgbClr val="0000FF"/>
                </a:solidFill>
                <a:latin typeface="微软雅黑" panose="020B0503020204020204" pitchFamily="34" charset="-122"/>
                <a:ea typeface="微软雅黑" panose="020B0503020204020204" pitchFamily="34" charset="-122"/>
              </a:rPr>
              <a:t>个相邻误码时</a:t>
            </a:r>
            <a:endParaRPr lang="zh-CN" altLang="en-US" sz="2400" b="1" dirty="0">
              <a:solidFill>
                <a:srgbClr val="0000FF"/>
              </a:solidFill>
              <a:latin typeface="微软雅黑" panose="020B0503020204020204" pitchFamily="34" charset="-122"/>
              <a:ea typeface="微软雅黑" panose="020B0503020204020204" pitchFamily="34" charset="-122"/>
            </a:endParaRPr>
          </a:p>
          <a:p>
            <a:pPr marL="0" lvl="3" indent="0" eaLnBrk="1" hangingPunct="1">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将产生两个误码</a:t>
            </a:r>
            <a:endParaRPr lang="zh-CN" altLang="en-US" sz="2000" dirty="0">
              <a:latin typeface="微软雅黑" panose="020B0503020204020204" pitchFamily="34" charset="-122"/>
              <a:ea typeface="微软雅黑" panose="020B0503020204020204" pitchFamily="34" charset="-122"/>
            </a:endParaRPr>
          </a:p>
          <a:p>
            <a:pPr marL="0" lvl="3" indent="0" eaLnBrk="1" hangingPunct="1">
              <a:lnSpc>
                <a:spcPct val="150000"/>
              </a:lnSpc>
              <a:buFont typeface="Arial" panose="020B0604020202020204" pitchFamily="34" charset="0"/>
              <a:buNone/>
            </a:pPr>
            <a:r>
              <a:rPr lang="zh-CN" altLang="en-US" sz="2400" b="1" dirty="0">
                <a:solidFill>
                  <a:srgbClr val="0000FF"/>
                </a:solidFill>
                <a:latin typeface="微软雅黑" panose="020B0503020204020204" pitchFamily="34" charset="-122"/>
                <a:ea typeface="微软雅黑" panose="020B0503020204020204" pitchFamily="34" charset="-122"/>
              </a:rPr>
              <a:t>(</a:t>
            </a:r>
            <a:r>
              <a:rPr lang="en-US" altLang="zh-CN" sz="2400" b="1" dirty="0">
                <a:solidFill>
                  <a:srgbClr val="0000FF"/>
                </a:solidFill>
                <a:latin typeface="微软雅黑" panose="020B0503020204020204" pitchFamily="34" charset="-122"/>
                <a:ea typeface="微软雅黑" panose="020B0503020204020204" pitchFamily="34" charset="-122"/>
              </a:rPr>
              <a:t>4</a:t>
            </a:r>
            <a:r>
              <a:rPr lang="zh-CN" altLang="en-US" sz="2400" b="1" dirty="0">
                <a:solidFill>
                  <a:srgbClr val="0000FF"/>
                </a:solidFill>
                <a:latin typeface="微软雅黑" panose="020B0503020204020204" pitchFamily="34" charset="-122"/>
                <a:ea typeface="微软雅黑" panose="020B0503020204020204" pitchFamily="34" charset="-122"/>
              </a:rPr>
              <a:t>) 有一串连续误码时</a:t>
            </a:r>
            <a:endParaRPr lang="zh-CN" altLang="en-US" sz="2400" b="1" dirty="0">
              <a:solidFill>
                <a:srgbClr val="0000FF"/>
              </a:solidFill>
              <a:latin typeface="微软雅黑" panose="020B0503020204020204" pitchFamily="34" charset="-122"/>
              <a:ea typeface="微软雅黑" panose="020B0503020204020204" pitchFamily="34" charset="-122"/>
            </a:endParaRPr>
          </a:p>
          <a:p>
            <a:pPr marL="0" lvl="3" indent="0" eaLnBrk="1" hangingPunct="1">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将产生两个误码</a:t>
            </a:r>
            <a:endParaRPr lang="zh-CN" altLang="en-US" sz="2000" dirty="0">
              <a:latin typeface="微软雅黑" panose="020B0503020204020204" pitchFamily="34" charset="-122"/>
              <a:ea typeface="微软雅黑" panose="020B0503020204020204" pitchFamily="34" charset="-122"/>
            </a:endParaRPr>
          </a:p>
        </p:txBody>
      </p:sp>
      <p:grpSp>
        <p:nvGrpSpPr>
          <p:cNvPr id="124931" name="Group 180"/>
          <p:cNvGrpSpPr/>
          <p:nvPr/>
        </p:nvGrpSpPr>
        <p:grpSpPr>
          <a:xfrm>
            <a:off x="3062288" y="1331913"/>
            <a:ext cx="5937250" cy="5067300"/>
            <a:chOff x="0" y="0"/>
            <a:chExt cx="3787" cy="3194"/>
          </a:xfrm>
        </p:grpSpPr>
        <p:grpSp>
          <p:nvGrpSpPr>
            <p:cNvPr id="124934" name="Group 172"/>
            <p:cNvGrpSpPr/>
            <p:nvPr/>
          </p:nvGrpSpPr>
          <p:grpSpPr>
            <a:xfrm>
              <a:off x="0" y="754"/>
              <a:ext cx="3627" cy="754"/>
              <a:chOff x="0" y="0"/>
              <a:chExt cx="3432" cy="908"/>
            </a:xfrm>
          </p:grpSpPr>
          <p:sp>
            <p:nvSpPr>
              <p:cNvPr id="125031" name="Text Box 73"/>
              <p:cNvSpPr txBox="1"/>
              <p:nvPr/>
            </p:nvSpPr>
            <p:spPr>
              <a:xfrm>
                <a:off x="0" y="408"/>
                <a:ext cx="3405" cy="314"/>
              </a:xfrm>
              <a:prstGeom prst="rect">
                <a:avLst/>
              </a:prstGeom>
              <a:noFill/>
              <a:ln w="9525">
                <a:noFill/>
              </a:ln>
            </p:spPr>
            <p:txBody>
              <a:bodyPr/>
              <a:p>
                <a:pPr algn="just">
                  <a:buFont typeface="Arial" panose="020B0604020202020204" pitchFamily="34" charset="0"/>
                  <a:buNone/>
                </a:pPr>
                <a:r>
                  <a:rPr lang="en-US" altLang="zh-CN" sz="2000" b="1" dirty="0">
                    <a:solidFill>
                      <a:schemeClr val="hlink"/>
                    </a:solidFill>
                    <a:latin typeface="微软雅黑" panose="020B0503020204020204" pitchFamily="34" charset="-122"/>
                    <a:ea typeface="微软雅黑" panose="020B0503020204020204" pitchFamily="34" charset="-122"/>
                  </a:rPr>
                  <a:t>            </a:t>
                </a:r>
                <a:r>
                  <a:rPr lang="zh-CN" altLang="en-US" sz="2000" b="1" dirty="0">
                    <a:solidFill>
                      <a:schemeClr val="hlink"/>
                    </a:solidFill>
                    <a:latin typeface="微软雅黑" panose="020B0503020204020204" pitchFamily="34" charset="-122"/>
                    <a:ea typeface="微软雅黑" panose="020B0503020204020204" pitchFamily="34" charset="-122"/>
                  </a:rPr>
                  <a:t> </a:t>
                </a:r>
                <a:r>
                  <a:rPr lang="en-US" altLang="zh-CN" sz="2000" b="1" dirty="0">
                    <a:solidFill>
                      <a:schemeClr val="hlink"/>
                    </a:solidFill>
                    <a:latin typeface="微软雅黑" panose="020B0503020204020204" pitchFamily="34" charset="-122"/>
                    <a:ea typeface="微软雅黑" panose="020B0503020204020204" pitchFamily="34" charset="-122"/>
                  </a:rPr>
                  <a:t>1   1  </a:t>
                </a:r>
                <a:r>
                  <a:rPr lang="en-US" altLang="zh-CN" sz="2000" b="1" dirty="0">
                    <a:solidFill>
                      <a:schemeClr val="tx2"/>
                    </a:solidFill>
                    <a:latin typeface="微软雅黑" panose="020B0503020204020204" pitchFamily="34" charset="-122"/>
                    <a:ea typeface="微软雅黑" panose="020B0503020204020204" pitchFamily="34" charset="-122"/>
                  </a:rPr>
                  <a:t> 0</a:t>
                </a:r>
                <a:r>
                  <a:rPr lang="en-US" altLang="zh-CN" sz="2000" b="1" dirty="0">
                    <a:solidFill>
                      <a:schemeClr val="hlink"/>
                    </a:solidFill>
                    <a:latin typeface="微软雅黑" panose="020B0503020204020204" pitchFamily="34" charset="-122"/>
                    <a:ea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rPr>
                  <a:t>1</a:t>
                </a:r>
                <a:r>
                  <a:rPr lang="en-US" altLang="zh-CN" sz="2000" b="1" dirty="0">
                    <a:solidFill>
                      <a:schemeClr val="hlink"/>
                    </a:solidFill>
                    <a:latin typeface="微软雅黑" panose="020B0503020204020204" pitchFamily="34" charset="-122"/>
                    <a:ea typeface="微软雅黑" panose="020B0503020204020204" pitchFamily="34" charset="-122"/>
                  </a:rPr>
                  <a:t>  0  </a:t>
                </a:r>
                <a:r>
                  <a:rPr lang="zh-CN" altLang="en-US" sz="2000" b="1" dirty="0">
                    <a:solidFill>
                      <a:schemeClr val="hlink"/>
                    </a:solidFill>
                    <a:latin typeface="微软雅黑" panose="020B0503020204020204" pitchFamily="34" charset="-122"/>
                    <a:ea typeface="微软雅黑" panose="020B0503020204020204" pitchFamily="34" charset="-122"/>
                  </a:rPr>
                  <a:t> </a:t>
                </a:r>
                <a:r>
                  <a:rPr lang="en-US" altLang="zh-CN" sz="2000" b="1" dirty="0">
                    <a:solidFill>
                      <a:schemeClr val="hlink"/>
                    </a:solidFill>
                    <a:latin typeface="微软雅黑" panose="020B0503020204020204" pitchFamily="34" charset="-122"/>
                    <a:ea typeface="微软雅黑" panose="020B0503020204020204" pitchFamily="34" charset="-122"/>
                  </a:rPr>
                  <a:t>1   1   0   1</a:t>
                </a:r>
                <a:r>
                  <a:rPr lang="zh-CN" altLang="en-US" sz="2000" b="1" dirty="0">
                    <a:solidFill>
                      <a:schemeClr val="hlink"/>
                    </a:solidFill>
                    <a:latin typeface="微软雅黑" panose="020B0503020204020204" pitchFamily="34" charset="-122"/>
                    <a:ea typeface="微软雅黑" panose="020B0503020204020204" pitchFamily="34" charset="-122"/>
                  </a:rPr>
                  <a:t>(绝对码)</a:t>
                </a:r>
                <a:endParaRPr lang="zh-CN" altLang="en-US" sz="2000" b="1" dirty="0">
                  <a:solidFill>
                    <a:schemeClr val="hlink"/>
                  </a:solidFill>
                  <a:latin typeface="微软雅黑" panose="020B0503020204020204" pitchFamily="34" charset="-122"/>
                  <a:ea typeface="微软雅黑" panose="020B0503020204020204" pitchFamily="34" charset="-122"/>
                </a:endParaRPr>
              </a:p>
            </p:txBody>
          </p:sp>
          <p:sp>
            <p:nvSpPr>
              <p:cNvPr id="125032" name="Text Box 74"/>
              <p:cNvSpPr txBox="1"/>
              <p:nvPr/>
            </p:nvSpPr>
            <p:spPr>
              <a:xfrm>
                <a:off x="45" y="0"/>
                <a:ext cx="3387" cy="308"/>
              </a:xfrm>
              <a:prstGeom prst="rect">
                <a:avLst/>
              </a:prstGeom>
              <a:noFill/>
              <a:ln w="9525">
                <a:noFill/>
              </a:ln>
            </p:spPr>
            <p:txBody>
              <a:bodyPr/>
              <a:p>
                <a:pPr algn="just">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      (0)</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1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0   </a:t>
                </a:r>
                <a:r>
                  <a:rPr lang="en-US" altLang="zh-CN" sz="2000" b="1" dirty="0">
                    <a:solidFill>
                      <a:schemeClr val="tx2"/>
                    </a:solidFill>
                    <a:latin typeface="微软雅黑" panose="020B0503020204020204" pitchFamily="34" charset="-122"/>
                    <a:ea typeface="微软雅黑" panose="020B0503020204020204" pitchFamily="34" charset="-122"/>
                  </a:rPr>
                  <a:t>0</a:t>
                </a:r>
                <a:r>
                  <a:rPr lang="en-US" altLang="zh-CN" sz="2000" b="1" dirty="0">
                    <a:solidFill>
                      <a:srgbClr val="0000FF"/>
                    </a:solidFill>
                    <a:latin typeface="微软雅黑" panose="020B0503020204020204" pitchFamily="34" charset="-122"/>
                    <a:ea typeface="微软雅黑" panose="020B0503020204020204" pitchFamily="34" charset="-122"/>
                  </a:rPr>
                  <a:t>  1   1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0  1   1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0</a:t>
                </a:r>
                <a:r>
                  <a:rPr lang="zh-CN" altLang="en-US" sz="2000" b="1" dirty="0">
                    <a:solidFill>
                      <a:srgbClr val="0000FF"/>
                    </a:solidFill>
                    <a:latin typeface="微软雅黑" panose="020B0503020204020204" pitchFamily="34" charset="-122"/>
                    <a:ea typeface="微软雅黑" panose="020B0503020204020204" pitchFamily="34" charset="-122"/>
                  </a:rPr>
                  <a:t>(相对码)</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grpSp>
            <p:nvGrpSpPr>
              <p:cNvPr id="125033" name="Group 75"/>
              <p:cNvGrpSpPr/>
              <p:nvPr/>
            </p:nvGrpSpPr>
            <p:grpSpPr>
              <a:xfrm>
                <a:off x="521" y="272"/>
                <a:ext cx="1957" cy="136"/>
                <a:chOff x="0" y="0"/>
                <a:chExt cx="3198" cy="300"/>
              </a:xfrm>
            </p:grpSpPr>
            <p:grpSp>
              <p:nvGrpSpPr>
                <p:cNvPr id="125035" name="Group 76"/>
                <p:cNvGrpSpPr/>
                <p:nvPr/>
              </p:nvGrpSpPr>
              <p:grpSpPr>
                <a:xfrm>
                  <a:off x="0" y="0"/>
                  <a:ext cx="288" cy="300"/>
                  <a:chOff x="0" y="0"/>
                  <a:chExt cx="288" cy="300"/>
                </a:xfrm>
              </p:grpSpPr>
              <p:sp>
                <p:nvSpPr>
                  <p:cNvPr id="125060" name="Line 77"/>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61" name="Line 78"/>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36" name="Group 79"/>
                <p:cNvGrpSpPr/>
                <p:nvPr/>
              </p:nvGrpSpPr>
              <p:grpSpPr>
                <a:xfrm>
                  <a:off x="360" y="0"/>
                  <a:ext cx="288" cy="300"/>
                  <a:chOff x="0" y="0"/>
                  <a:chExt cx="288" cy="300"/>
                </a:xfrm>
              </p:grpSpPr>
              <p:sp>
                <p:nvSpPr>
                  <p:cNvPr id="125058" name="Line 80"/>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59" name="Line 81"/>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37" name="Group 82"/>
                <p:cNvGrpSpPr/>
                <p:nvPr/>
              </p:nvGrpSpPr>
              <p:grpSpPr>
                <a:xfrm>
                  <a:off x="736" y="0"/>
                  <a:ext cx="288" cy="300"/>
                  <a:chOff x="0" y="0"/>
                  <a:chExt cx="288" cy="300"/>
                </a:xfrm>
              </p:grpSpPr>
              <p:sp>
                <p:nvSpPr>
                  <p:cNvPr id="125056" name="Line 83"/>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57" name="Line 84"/>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38" name="Group 85"/>
                <p:cNvGrpSpPr/>
                <p:nvPr/>
              </p:nvGrpSpPr>
              <p:grpSpPr>
                <a:xfrm>
                  <a:off x="1096" y="0"/>
                  <a:ext cx="288" cy="300"/>
                  <a:chOff x="0" y="0"/>
                  <a:chExt cx="288" cy="300"/>
                </a:xfrm>
              </p:grpSpPr>
              <p:sp>
                <p:nvSpPr>
                  <p:cNvPr id="125054" name="Line 86"/>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55" name="Line 87"/>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39" name="Group 88"/>
                <p:cNvGrpSpPr/>
                <p:nvPr/>
              </p:nvGrpSpPr>
              <p:grpSpPr>
                <a:xfrm>
                  <a:off x="1440" y="0"/>
                  <a:ext cx="288" cy="300"/>
                  <a:chOff x="0" y="0"/>
                  <a:chExt cx="288" cy="300"/>
                </a:xfrm>
              </p:grpSpPr>
              <p:sp>
                <p:nvSpPr>
                  <p:cNvPr id="125052" name="Line 89"/>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53" name="Line 90"/>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40" name="Group 91"/>
                <p:cNvGrpSpPr/>
                <p:nvPr/>
              </p:nvGrpSpPr>
              <p:grpSpPr>
                <a:xfrm>
                  <a:off x="1786" y="0"/>
                  <a:ext cx="288" cy="300"/>
                  <a:chOff x="0" y="0"/>
                  <a:chExt cx="288" cy="300"/>
                </a:xfrm>
              </p:grpSpPr>
              <p:sp>
                <p:nvSpPr>
                  <p:cNvPr id="125050" name="Line 92"/>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51" name="Line 93"/>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41" name="Group 94"/>
                <p:cNvGrpSpPr/>
                <p:nvPr/>
              </p:nvGrpSpPr>
              <p:grpSpPr>
                <a:xfrm>
                  <a:off x="2160" y="0"/>
                  <a:ext cx="288" cy="300"/>
                  <a:chOff x="0" y="0"/>
                  <a:chExt cx="288" cy="300"/>
                </a:xfrm>
              </p:grpSpPr>
              <p:sp>
                <p:nvSpPr>
                  <p:cNvPr id="125048" name="Line 95"/>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49" name="Line 96"/>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42" name="Group 97"/>
                <p:cNvGrpSpPr/>
                <p:nvPr/>
              </p:nvGrpSpPr>
              <p:grpSpPr>
                <a:xfrm>
                  <a:off x="2536" y="0"/>
                  <a:ext cx="288" cy="300"/>
                  <a:chOff x="0" y="0"/>
                  <a:chExt cx="288" cy="300"/>
                </a:xfrm>
              </p:grpSpPr>
              <p:sp>
                <p:nvSpPr>
                  <p:cNvPr id="125046" name="Line 98"/>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47" name="Line 99"/>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43" name="Group 100"/>
                <p:cNvGrpSpPr/>
                <p:nvPr/>
              </p:nvGrpSpPr>
              <p:grpSpPr>
                <a:xfrm>
                  <a:off x="2910" y="0"/>
                  <a:ext cx="288" cy="300"/>
                  <a:chOff x="0" y="0"/>
                  <a:chExt cx="288" cy="300"/>
                </a:xfrm>
              </p:grpSpPr>
              <p:sp>
                <p:nvSpPr>
                  <p:cNvPr id="125044" name="Line 101"/>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45" name="Line 102"/>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sp>
            <p:nvSpPr>
              <p:cNvPr id="125034" name="Rectangle 135"/>
              <p:cNvSpPr/>
              <p:nvPr/>
            </p:nvSpPr>
            <p:spPr>
              <a:xfrm>
                <a:off x="1134" y="591"/>
                <a:ext cx="1206" cy="317"/>
              </a:xfrm>
              <a:prstGeom prst="rect">
                <a:avLst/>
              </a:prstGeom>
              <a:noFill/>
              <a:ln w="9525">
                <a:noFill/>
              </a:ln>
            </p:spPr>
            <p:txBody>
              <a:bodyPr anchor="ctr">
                <a:spAutoFit/>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(b)</a:t>
                </a:r>
                <a:r>
                  <a:rPr lang="zh-CN" altLang="en-US" sz="2000" b="1" dirty="0">
                    <a:solidFill>
                      <a:schemeClr val="tx2"/>
                    </a:solidFill>
                    <a:latin typeface="微软雅黑" panose="020B0503020204020204" pitchFamily="34" charset="-122"/>
                    <a:ea typeface="微软雅黑" panose="020B0503020204020204" pitchFamily="34" charset="-122"/>
                  </a:rPr>
                  <a:t>有</a:t>
                </a:r>
                <a:r>
                  <a:rPr lang="en-US" altLang="zh-CN" sz="2000" b="1" dirty="0">
                    <a:solidFill>
                      <a:schemeClr val="tx2"/>
                    </a:solidFill>
                    <a:latin typeface="微软雅黑" panose="020B0503020204020204" pitchFamily="34" charset="-122"/>
                    <a:ea typeface="微软雅黑" panose="020B0503020204020204" pitchFamily="34" charset="-122"/>
                  </a:rPr>
                  <a:t>1</a:t>
                </a:r>
                <a:r>
                  <a:rPr lang="zh-CN" altLang="en-US" sz="2000" b="1" dirty="0">
                    <a:solidFill>
                      <a:schemeClr val="tx2"/>
                    </a:solidFill>
                    <a:latin typeface="微软雅黑" panose="020B0503020204020204" pitchFamily="34" charset="-122"/>
                    <a:ea typeface="微软雅黑" panose="020B0503020204020204" pitchFamily="34" charset="-122"/>
                  </a:rPr>
                  <a:t>个误码时</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grpSp>
          <p:nvGrpSpPr>
            <p:cNvPr id="124935" name="Group 175"/>
            <p:cNvGrpSpPr/>
            <p:nvPr/>
          </p:nvGrpSpPr>
          <p:grpSpPr>
            <a:xfrm>
              <a:off x="48" y="1546"/>
              <a:ext cx="3500" cy="792"/>
              <a:chOff x="0" y="0"/>
              <a:chExt cx="3312" cy="954"/>
            </a:xfrm>
          </p:grpSpPr>
          <p:sp>
            <p:nvSpPr>
              <p:cNvPr id="125000" name="Text Box 42"/>
              <p:cNvSpPr txBox="1"/>
              <p:nvPr/>
            </p:nvSpPr>
            <p:spPr>
              <a:xfrm>
                <a:off x="43" y="453"/>
                <a:ext cx="3223" cy="285"/>
              </a:xfrm>
              <a:prstGeom prst="rect">
                <a:avLst/>
              </a:prstGeom>
              <a:noFill/>
              <a:ln w="9525">
                <a:noFill/>
              </a:ln>
            </p:spPr>
            <p:txBody>
              <a:bodyPr/>
              <a:p>
                <a:pPr algn="just">
                  <a:buFont typeface="Arial" panose="020B0604020202020204" pitchFamily="34" charset="0"/>
                  <a:buNone/>
                </a:pPr>
                <a:r>
                  <a:rPr lang="en-US" altLang="zh-CN" sz="2000" dirty="0">
                    <a:solidFill>
                      <a:schemeClr val="hlink"/>
                    </a:solidFill>
                    <a:latin typeface="微软雅黑" panose="020B0503020204020204" pitchFamily="34" charset="-122"/>
                    <a:ea typeface="微软雅黑" panose="020B0503020204020204" pitchFamily="34" charset="-122"/>
                  </a:rPr>
                  <a:t>          </a:t>
                </a:r>
                <a:r>
                  <a:rPr lang="zh-CN" altLang="en-US" sz="2000" dirty="0">
                    <a:solidFill>
                      <a:schemeClr val="hlink"/>
                    </a:solidFill>
                    <a:latin typeface="微软雅黑" panose="020B0503020204020204" pitchFamily="34" charset="-122"/>
                    <a:ea typeface="微软雅黑" panose="020B0503020204020204" pitchFamily="34" charset="-122"/>
                  </a:rPr>
                  <a:t> </a:t>
                </a:r>
                <a:r>
                  <a:rPr lang="en-US" altLang="zh-CN" sz="2000" dirty="0">
                    <a:solidFill>
                      <a:schemeClr val="hlink"/>
                    </a:solidFill>
                    <a:latin typeface="微软雅黑" panose="020B0503020204020204" pitchFamily="34" charset="-122"/>
                    <a:ea typeface="微软雅黑" panose="020B0503020204020204" pitchFamily="34" charset="-122"/>
                  </a:rPr>
                  <a:t> </a:t>
                </a:r>
                <a:r>
                  <a:rPr lang="en-US" altLang="zh-CN" sz="2000" b="1" dirty="0">
                    <a:solidFill>
                      <a:schemeClr val="hlink"/>
                    </a:solidFill>
                    <a:latin typeface="微软雅黑" panose="020B0503020204020204" pitchFamily="34" charset="-122"/>
                    <a:ea typeface="微软雅黑" panose="020B0503020204020204" pitchFamily="34" charset="-122"/>
                  </a:rPr>
                  <a:t>1   1  </a:t>
                </a:r>
                <a:r>
                  <a:rPr lang="zh-CN" altLang="en-US" sz="2000" b="1" dirty="0">
                    <a:solidFill>
                      <a:schemeClr val="hlink"/>
                    </a:solidFill>
                    <a:latin typeface="微软雅黑" panose="020B0503020204020204" pitchFamily="34" charset="-122"/>
                    <a:ea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rPr>
                  <a:t>0</a:t>
                </a:r>
                <a:r>
                  <a:rPr lang="en-US" altLang="zh-CN" sz="2000" b="1" dirty="0">
                    <a:solidFill>
                      <a:schemeClr val="hlink"/>
                    </a:solidFill>
                    <a:latin typeface="微软雅黑" panose="020B0503020204020204" pitchFamily="34" charset="-122"/>
                    <a:ea typeface="微软雅黑" panose="020B0503020204020204" pitchFamily="34" charset="-122"/>
                  </a:rPr>
                  <a:t>   0  </a:t>
                </a:r>
                <a:r>
                  <a:rPr lang="en-US" altLang="zh-CN" sz="2000" b="1" dirty="0">
                    <a:solidFill>
                      <a:schemeClr val="tx2"/>
                    </a:solidFill>
                    <a:latin typeface="微软雅黑" panose="020B0503020204020204" pitchFamily="34" charset="-122"/>
                    <a:ea typeface="微软雅黑" panose="020B0503020204020204" pitchFamily="34" charset="-122"/>
                  </a:rPr>
                  <a:t>1</a:t>
                </a:r>
                <a:r>
                  <a:rPr lang="en-US" altLang="zh-CN" sz="2000" b="1" dirty="0">
                    <a:solidFill>
                      <a:schemeClr val="hlink"/>
                    </a:solidFill>
                    <a:latin typeface="微软雅黑" panose="020B0503020204020204" pitchFamily="34" charset="-122"/>
                    <a:ea typeface="微软雅黑" panose="020B0503020204020204" pitchFamily="34" charset="-122"/>
                  </a:rPr>
                  <a:t>   1   1   0 </a:t>
                </a:r>
                <a:r>
                  <a:rPr lang="zh-CN" altLang="en-US" sz="2000" b="1" dirty="0">
                    <a:solidFill>
                      <a:schemeClr val="hlink"/>
                    </a:solidFill>
                    <a:latin typeface="微软雅黑" panose="020B0503020204020204" pitchFamily="34" charset="-122"/>
                    <a:ea typeface="微软雅黑" panose="020B0503020204020204" pitchFamily="34" charset="-122"/>
                  </a:rPr>
                  <a:t> </a:t>
                </a:r>
                <a:r>
                  <a:rPr lang="en-US" altLang="zh-CN" sz="2000" b="1" dirty="0">
                    <a:solidFill>
                      <a:schemeClr val="hlink"/>
                    </a:solidFill>
                    <a:latin typeface="微软雅黑" panose="020B0503020204020204" pitchFamily="34" charset="-122"/>
                    <a:ea typeface="微软雅黑" panose="020B0503020204020204" pitchFamily="34" charset="-122"/>
                  </a:rPr>
                  <a:t> 1</a:t>
                </a:r>
                <a:r>
                  <a:rPr lang="zh-CN" altLang="en-US" sz="2000" b="1" dirty="0">
                    <a:solidFill>
                      <a:schemeClr val="hlink"/>
                    </a:solidFill>
                    <a:latin typeface="微软雅黑" panose="020B0503020204020204" pitchFamily="34" charset="-122"/>
                    <a:ea typeface="微软雅黑" panose="020B0503020204020204" pitchFamily="34" charset="-122"/>
                  </a:rPr>
                  <a:t>(绝对码</a:t>
                </a:r>
                <a:r>
                  <a:rPr lang="en-US" altLang="zh-CN" sz="2000" b="1" dirty="0">
                    <a:solidFill>
                      <a:schemeClr val="hlink"/>
                    </a:solidFill>
                    <a:latin typeface="微软雅黑" panose="020B0503020204020204" pitchFamily="34" charset="-122"/>
                    <a:ea typeface="微软雅黑" panose="020B0503020204020204" pitchFamily="34" charset="-122"/>
                  </a:rPr>
                  <a:t>)</a:t>
                </a:r>
                <a:endParaRPr lang="en-US" altLang="zh-CN" sz="2000" b="1" dirty="0">
                  <a:solidFill>
                    <a:schemeClr val="hlink"/>
                  </a:solidFill>
                  <a:latin typeface="微软雅黑" panose="020B0503020204020204" pitchFamily="34" charset="-122"/>
                  <a:ea typeface="微软雅黑" panose="020B0503020204020204" pitchFamily="34" charset="-122"/>
                </a:endParaRPr>
              </a:p>
            </p:txBody>
          </p:sp>
          <p:sp>
            <p:nvSpPr>
              <p:cNvPr id="125001" name="Text Box 43"/>
              <p:cNvSpPr txBox="1"/>
              <p:nvPr/>
            </p:nvSpPr>
            <p:spPr>
              <a:xfrm>
                <a:off x="0" y="0"/>
                <a:ext cx="3312" cy="317"/>
              </a:xfrm>
              <a:prstGeom prst="rect">
                <a:avLst/>
              </a:prstGeom>
              <a:noFill/>
              <a:ln w="9525">
                <a:noFill/>
              </a:ln>
            </p:spPr>
            <p:txBody>
              <a:bodyPr/>
              <a:p>
                <a:pPr algn="just">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        (0) 1  0   </a:t>
                </a:r>
                <a:r>
                  <a:rPr lang="en-US" altLang="zh-CN" sz="2000" b="1" dirty="0">
                    <a:solidFill>
                      <a:schemeClr val="tx2"/>
                    </a:solidFill>
                    <a:latin typeface="微软雅黑" panose="020B0503020204020204" pitchFamily="34" charset="-122"/>
                    <a:ea typeface="微软雅黑" panose="020B0503020204020204" pitchFamily="34" charset="-122"/>
                  </a:rPr>
                  <a:t>0</a:t>
                </a:r>
                <a:r>
                  <a:rPr lang="en-US" altLang="zh-CN"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rPr>
                  <a:t>0</a:t>
                </a:r>
                <a:r>
                  <a:rPr lang="en-US" altLang="zh-CN" sz="2000" b="1" dirty="0">
                    <a:solidFill>
                      <a:srgbClr val="0000FF"/>
                    </a:solidFill>
                    <a:latin typeface="微软雅黑" panose="020B0503020204020204" pitchFamily="34" charset="-122"/>
                    <a:ea typeface="微软雅黑" panose="020B0503020204020204" pitchFamily="34" charset="-122"/>
                  </a:rPr>
                  <a:t>  1   0   1   1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 0(</a:t>
                </a:r>
                <a:r>
                  <a:rPr lang="zh-CN" altLang="en-US" sz="2000" b="1" dirty="0">
                    <a:solidFill>
                      <a:srgbClr val="0000FF"/>
                    </a:solidFill>
                    <a:latin typeface="微软雅黑" panose="020B0503020204020204" pitchFamily="34" charset="-122"/>
                    <a:ea typeface="微软雅黑" panose="020B0503020204020204" pitchFamily="34" charset="-122"/>
                  </a:rPr>
                  <a:t>相对码</a:t>
                </a:r>
                <a:r>
                  <a:rPr lang="en-US" altLang="zh-CN" sz="2000" b="1" dirty="0">
                    <a:solidFill>
                      <a:srgbClr val="0000FF"/>
                    </a:solidFill>
                    <a:latin typeface="微软雅黑" panose="020B0503020204020204" pitchFamily="34" charset="-122"/>
                    <a:ea typeface="微软雅黑" panose="020B0503020204020204" pitchFamily="34" charset="-122"/>
                  </a:rPr>
                  <a:t>)</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nvGrpSpPr>
              <p:cNvPr id="125002" name="Group 44"/>
              <p:cNvGrpSpPr/>
              <p:nvPr/>
            </p:nvGrpSpPr>
            <p:grpSpPr>
              <a:xfrm>
                <a:off x="525" y="272"/>
                <a:ext cx="1970" cy="199"/>
                <a:chOff x="0" y="0"/>
                <a:chExt cx="3198" cy="300"/>
              </a:xfrm>
            </p:grpSpPr>
            <p:grpSp>
              <p:nvGrpSpPr>
                <p:cNvPr id="125004" name="Group 45"/>
                <p:cNvGrpSpPr/>
                <p:nvPr/>
              </p:nvGrpSpPr>
              <p:grpSpPr>
                <a:xfrm>
                  <a:off x="0" y="0"/>
                  <a:ext cx="288" cy="300"/>
                  <a:chOff x="0" y="0"/>
                  <a:chExt cx="288" cy="300"/>
                </a:xfrm>
              </p:grpSpPr>
              <p:sp>
                <p:nvSpPr>
                  <p:cNvPr id="125029" name="Line 46"/>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30" name="Line 47"/>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05" name="Group 48"/>
                <p:cNvGrpSpPr/>
                <p:nvPr/>
              </p:nvGrpSpPr>
              <p:grpSpPr>
                <a:xfrm>
                  <a:off x="360" y="0"/>
                  <a:ext cx="288" cy="300"/>
                  <a:chOff x="0" y="0"/>
                  <a:chExt cx="288" cy="300"/>
                </a:xfrm>
              </p:grpSpPr>
              <p:sp>
                <p:nvSpPr>
                  <p:cNvPr id="125027" name="Line 49"/>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28" name="Line 50"/>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06" name="Group 51"/>
                <p:cNvGrpSpPr/>
                <p:nvPr/>
              </p:nvGrpSpPr>
              <p:grpSpPr>
                <a:xfrm>
                  <a:off x="736" y="0"/>
                  <a:ext cx="288" cy="300"/>
                  <a:chOff x="0" y="0"/>
                  <a:chExt cx="288" cy="300"/>
                </a:xfrm>
              </p:grpSpPr>
              <p:sp>
                <p:nvSpPr>
                  <p:cNvPr id="125025" name="Line 52"/>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26" name="Line 53"/>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07" name="Group 54"/>
                <p:cNvGrpSpPr/>
                <p:nvPr/>
              </p:nvGrpSpPr>
              <p:grpSpPr>
                <a:xfrm>
                  <a:off x="1096" y="0"/>
                  <a:ext cx="288" cy="300"/>
                  <a:chOff x="0" y="0"/>
                  <a:chExt cx="288" cy="300"/>
                </a:xfrm>
              </p:grpSpPr>
              <p:sp>
                <p:nvSpPr>
                  <p:cNvPr id="125023" name="Line 55"/>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24" name="Line 56"/>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08" name="Group 57"/>
                <p:cNvGrpSpPr/>
                <p:nvPr/>
              </p:nvGrpSpPr>
              <p:grpSpPr>
                <a:xfrm>
                  <a:off x="1440" y="0"/>
                  <a:ext cx="288" cy="300"/>
                  <a:chOff x="0" y="0"/>
                  <a:chExt cx="288" cy="300"/>
                </a:xfrm>
              </p:grpSpPr>
              <p:sp>
                <p:nvSpPr>
                  <p:cNvPr id="125021" name="Line 58"/>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22" name="Line 59"/>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09" name="Group 60"/>
                <p:cNvGrpSpPr/>
                <p:nvPr/>
              </p:nvGrpSpPr>
              <p:grpSpPr>
                <a:xfrm>
                  <a:off x="1786" y="0"/>
                  <a:ext cx="288" cy="300"/>
                  <a:chOff x="0" y="0"/>
                  <a:chExt cx="288" cy="300"/>
                </a:xfrm>
              </p:grpSpPr>
              <p:sp>
                <p:nvSpPr>
                  <p:cNvPr id="125019" name="Line 61"/>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20" name="Line 62"/>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10" name="Group 63"/>
                <p:cNvGrpSpPr/>
                <p:nvPr/>
              </p:nvGrpSpPr>
              <p:grpSpPr>
                <a:xfrm>
                  <a:off x="2160" y="0"/>
                  <a:ext cx="288" cy="300"/>
                  <a:chOff x="0" y="0"/>
                  <a:chExt cx="288" cy="300"/>
                </a:xfrm>
              </p:grpSpPr>
              <p:sp>
                <p:nvSpPr>
                  <p:cNvPr id="125017" name="Line 64"/>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18" name="Line 65"/>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11" name="Group 66"/>
                <p:cNvGrpSpPr/>
                <p:nvPr/>
              </p:nvGrpSpPr>
              <p:grpSpPr>
                <a:xfrm>
                  <a:off x="2536" y="0"/>
                  <a:ext cx="288" cy="300"/>
                  <a:chOff x="0" y="0"/>
                  <a:chExt cx="288" cy="300"/>
                </a:xfrm>
              </p:grpSpPr>
              <p:sp>
                <p:nvSpPr>
                  <p:cNvPr id="125015" name="Line 67"/>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16" name="Line 68"/>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5012" name="Group 69"/>
                <p:cNvGrpSpPr/>
                <p:nvPr/>
              </p:nvGrpSpPr>
              <p:grpSpPr>
                <a:xfrm>
                  <a:off x="2910" y="0"/>
                  <a:ext cx="288" cy="300"/>
                  <a:chOff x="0" y="0"/>
                  <a:chExt cx="288" cy="300"/>
                </a:xfrm>
              </p:grpSpPr>
              <p:sp>
                <p:nvSpPr>
                  <p:cNvPr id="125013" name="Line 70"/>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5014" name="Line 71"/>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sp>
            <p:nvSpPr>
              <p:cNvPr id="125003" name="Rectangle 136"/>
              <p:cNvSpPr/>
              <p:nvPr/>
            </p:nvSpPr>
            <p:spPr>
              <a:xfrm>
                <a:off x="1054" y="637"/>
                <a:ext cx="1156" cy="317"/>
              </a:xfrm>
              <a:prstGeom prst="rect">
                <a:avLst/>
              </a:prstGeom>
              <a:noFill/>
              <a:ln w="9525">
                <a:noFill/>
              </a:ln>
            </p:spPr>
            <p:txBody>
              <a:bodyPr wrap="none" anchor="ctr">
                <a:spAutoFit/>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(c)</a:t>
                </a:r>
                <a:r>
                  <a:rPr lang="zh-CN" altLang="en-US" sz="2000" b="1" dirty="0">
                    <a:solidFill>
                      <a:schemeClr val="tx2"/>
                    </a:solidFill>
                    <a:latin typeface="微软雅黑" panose="020B0503020204020204" pitchFamily="34" charset="-122"/>
                    <a:ea typeface="微软雅黑" panose="020B0503020204020204" pitchFamily="34" charset="-122"/>
                  </a:rPr>
                  <a:t>有</a:t>
                </a:r>
                <a:r>
                  <a:rPr lang="en-US" altLang="zh-CN" sz="2000" b="1" dirty="0">
                    <a:solidFill>
                      <a:schemeClr val="tx2"/>
                    </a:solidFill>
                    <a:latin typeface="微软雅黑" panose="020B0503020204020204" pitchFamily="34" charset="-122"/>
                    <a:ea typeface="微软雅黑" panose="020B0503020204020204" pitchFamily="34" charset="-122"/>
                  </a:rPr>
                  <a:t>2</a:t>
                </a:r>
                <a:r>
                  <a:rPr lang="zh-CN" altLang="en-US" sz="2000" b="1" dirty="0">
                    <a:solidFill>
                      <a:schemeClr val="tx2"/>
                    </a:solidFill>
                    <a:latin typeface="微软雅黑" panose="020B0503020204020204" pitchFamily="34" charset="-122"/>
                    <a:ea typeface="微软雅黑" panose="020B0503020204020204" pitchFamily="34" charset="-122"/>
                  </a:rPr>
                  <a:t>个误码时</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grpSp>
          <p:nvGrpSpPr>
            <p:cNvPr id="124936" name="Group 179"/>
            <p:cNvGrpSpPr/>
            <p:nvPr/>
          </p:nvGrpSpPr>
          <p:grpSpPr>
            <a:xfrm>
              <a:off x="0" y="2375"/>
              <a:ext cx="3787" cy="819"/>
              <a:chOff x="0" y="0"/>
              <a:chExt cx="3787" cy="819"/>
            </a:xfrm>
          </p:grpSpPr>
          <p:sp>
            <p:nvSpPr>
              <p:cNvPr id="124969" name="Text Box 104"/>
              <p:cNvSpPr txBox="1"/>
              <p:nvPr/>
            </p:nvSpPr>
            <p:spPr>
              <a:xfrm>
                <a:off x="0" y="337"/>
                <a:ext cx="3643" cy="208"/>
              </a:xfrm>
              <a:prstGeom prst="rect">
                <a:avLst/>
              </a:prstGeom>
              <a:noFill/>
              <a:ln w="9525">
                <a:noFill/>
              </a:ln>
            </p:spPr>
            <p:txBody>
              <a:bodyPr/>
              <a:p>
                <a:pPr algn="just">
                  <a:buFont typeface="Arial" panose="020B0604020202020204" pitchFamily="34" charset="0"/>
                  <a:buNone/>
                </a:pPr>
                <a:r>
                  <a:rPr lang="en-US" altLang="zh-CN" sz="2000" b="1" dirty="0">
                    <a:solidFill>
                      <a:schemeClr val="hlink"/>
                    </a:solidFill>
                    <a:latin typeface="微软雅黑" panose="020B0503020204020204" pitchFamily="34" charset="-122"/>
                    <a:ea typeface="微软雅黑" panose="020B0503020204020204" pitchFamily="34" charset="-122"/>
                  </a:rPr>
                  <a:t>              1   1   </a:t>
                </a:r>
                <a:r>
                  <a:rPr lang="en-US" altLang="zh-CN" sz="2000" b="1" dirty="0">
                    <a:solidFill>
                      <a:schemeClr val="tx2"/>
                    </a:solidFill>
                    <a:latin typeface="微软雅黑" panose="020B0503020204020204" pitchFamily="34" charset="-122"/>
                    <a:ea typeface="微软雅黑" panose="020B0503020204020204" pitchFamily="34" charset="-122"/>
                  </a:rPr>
                  <a:t>0</a:t>
                </a:r>
                <a:r>
                  <a:rPr lang="en-US" altLang="zh-CN" sz="2000" b="1" dirty="0">
                    <a:solidFill>
                      <a:schemeClr val="hlink"/>
                    </a:solidFill>
                    <a:latin typeface="微软雅黑" panose="020B0503020204020204" pitchFamily="34" charset="-122"/>
                    <a:ea typeface="微软雅黑" panose="020B0503020204020204" pitchFamily="34" charset="-122"/>
                  </a:rPr>
                  <a:t>   0   0   1   1   0   </a:t>
                </a:r>
                <a:r>
                  <a:rPr lang="en-US" altLang="zh-CN" sz="2000" b="1" dirty="0">
                    <a:solidFill>
                      <a:schemeClr val="tx2"/>
                    </a:solidFill>
                    <a:latin typeface="微软雅黑" panose="020B0503020204020204" pitchFamily="34" charset="-122"/>
                    <a:ea typeface="微软雅黑" panose="020B0503020204020204" pitchFamily="34" charset="-122"/>
                  </a:rPr>
                  <a:t>0</a:t>
                </a:r>
                <a:r>
                  <a:rPr lang="en-US" altLang="zh-CN" sz="2000" b="1" dirty="0">
                    <a:solidFill>
                      <a:schemeClr val="hlink"/>
                    </a:solidFill>
                    <a:latin typeface="微软雅黑" panose="020B0503020204020204" pitchFamily="34" charset="-122"/>
                    <a:ea typeface="微软雅黑" panose="020B0503020204020204" pitchFamily="34" charset="-122"/>
                  </a:rPr>
                  <a:t>(</a:t>
                </a:r>
                <a:r>
                  <a:rPr lang="zh-CN" altLang="en-US" sz="2000" b="1" dirty="0">
                    <a:solidFill>
                      <a:schemeClr val="hlink"/>
                    </a:solidFill>
                    <a:latin typeface="微软雅黑" panose="020B0503020204020204" pitchFamily="34" charset="-122"/>
                    <a:ea typeface="微软雅黑" panose="020B0503020204020204" pitchFamily="34" charset="-122"/>
                  </a:rPr>
                  <a:t>绝对码</a:t>
                </a:r>
                <a:r>
                  <a:rPr lang="en-US" altLang="zh-CN" sz="2000" b="1" dirty="0">
                    <a:solidFill>
                      <a:schemeClr val="hlink"/>
                    </a:solidFill>
                    <a:latin typeface="微软雅黑" panose="020B0503020204020204" pitchFamily="34" charset="-122"/>
                    <a:ea typeface="微软雅黑" panose="020B0503020204020204" pitchFamily="34" charset="-122"/>
                  </a:rPr>
                  <a:t>)</a:t>
                </a:r>
                <a:endParaRPr lang="en-US" altLang="zh-CN" sz="2000" b="1" dirty="0">
                  <a:solidFill>
                    <a:schemeClr val="hlink"/>
                  </a:solidFill>
                  <a:latin typeface="微软雅黑" panose="020B0503020204020204" pitchFamily="34" charset="-122"/>
                  <a:ea typeface="微软雅黑" panose="020B0503020204020204" pitchFamily="34" charset="-122"/>
                </a:endParaRPr>
              </a:p>
            </p:txBody>
          </p:sp>
          <p:sp>
            <p:nvSpPr>
              <p:cNvPr id="124970" name="Text Box 105"/>
              <p:cNvSpPr txBox="1"/>
              <p:nvPr/>
            </p:nvSpPr>
            <p:spPr>
              <a:xfrm>
                <a:off x="21" y="0"/>
                <a:ext cx="3766" cy="189"/>
              </a:xfrm>
              <a:prstGeom prst="rect">
                <a:avLst/>
              </a:prstGeom>
              <a:noFill/>
              <a:ln w="9525">
                <a:noFill/>
              </a:ln>
            </p:spPr>
            <p:txBody>
              <a:bodyPr/>
              <a:p>
                <a:pPr algn="just">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        (0) 1   0   </a:t>
                </a:r>
                <a:r>
                  <a:rPr lang="en-US" altLang="zh-CN" sz="2000" b="1" dirty="0">
                    <a:solidFill>
                      <a:schemeClr val="tx2"/>
                    </a:solidFill>
                    <a:latin typeface="微软雅黑" panose="020B0503020204020204" pitchFamily="34" charset="-122"/>
                    <a:ea typeface="微软雅黑" panose="020B0503020204020204" pitchFamily="34" charset="-122"/>
                  </a:rPr>
                  <a:t>0   0   0</a:t>
                </a:r>
                <a:r>
                  <a:rPr lang="en-US" altLang="zh-CN"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rPr>
                  <a:t>1   0   0</a:t>
                </a:r>
                <a:r>
                  <a:rPr lang="en-US" altLang="zh-CN" sz="2000" b="1" dirty="0">
                    <a:solidFill>
                      <a:srgbClr val="0000FF"/>
                    </a:solidFill>
                    <a:latin typeface="微软雅黑" panose="020B0503020204020204" pitchFamily="34" charset="-122"/>
                    <a:ea typeface="微软雅黑" panose="020B0503020204020204" pitchFamily="34" charset="-122"/>
                  </a:rPr>
                  <a:t>   0</a:t>
                </a:r>
                <a:r>
                  <a:rPr lang="zh-CN" altLang="en-US" sz="2000" b="1" dirty="0">
                    <a:solidFill>
                      <a:srgbClr val="0000FF"/>
                    </a:solidFill>
                    <a:latin typeface="微软雅黑" panose="020B0503020204020204" pitchFamily="34" charset="-122"/>
                    <a:ea typeface="微软雅黑" panose="020B0503020204020204" pitchFamily="34" charset="-122"/>
                  </a:rPr>
                  <a:t>(相对码)</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grpSp>
            <p:nvGrpSpPr>
              <p:cNvPr id="124971" name="Group 106"/>
              <p:cNvGrpSpPr/>
              <p:nvPr/>
            </p:nvGrpSpPr>
            <p:grpSpPr>
              <a:xfrm>
                <a:off x="635" y="210"/>
                <a:ext cx="2144" cy="166"/>
                <a:chOff x="0" y="0"/>
                <a:chExt cx="3198" cy="300"/>
              </a:xfrm>
            </p:grpSpPr>
            <p:grpSp>
              <p:nvGrpSpPr>
                <p:cNvPr id="124973" name="Group 107"/>
                <p:cNvGrpSpPr/>
                <p:nvPr/>
              </p:nvGrpSpPr>
              <p:grpSpPr>
                <a:xfrm>
                  <a:off x="0" y="0"/>
                  <a:ext cx="288" cy="300"/>
                  <a:chOff x="0" y="0"/>
                  <a:chExt cx="288" cy="300"/>
                </a:xfrm>
              </p:grpSpPr>
              <p:sp>
                <p:nvSpPr>
                  <p:cNvPr id="124998" name="Line 108"/>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99" name="Line 109"/>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74" name="Group 110"/>
                <p:cNvGrpSpPr/>
                <p:nvPr/>
              </p:nvGrpSpPr>
              <p:grpSpPr>
                <a:xfrm>
                  <a:off x="360" y="0"/>
                  <a:ext cx="288" cy="300"/>
                  <a:chOff x="0" y="0"/>
                  <a:chExt cx="288" cy="300"/>
                </a:xfrm>
              </p:grpSpPr>
              <p:sp>
                <p:nvSpPr>
                  <p:cNvPr id="124996" name="Line 111"/>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97" name="Line 112"/>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75" name="Group 113"/>
                <p:cNvGrpSpPr/>
                <p:nvPr/>
              </p:nvGrpSpPr>
              <p:grpSpPr>
                <a:xfrm>
                  <a:off x="736" y="0"/>
                  <a:ext cx="288" cy="300"/>
                  <a:chOff x="0" y="0"/>
                  <a:chExt cx="288" cy="300"/>
                </a:xfrm>
              </p:grpSpPr>
              <p:sp>
                <p:nvSpPr>
                  <p:cNvPr id="124994" name="Line 114"/>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95" name="Line 115"/>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76" name="Group 116"/>
                <p:cNvGrpSpPr/>
                <p:nvPr/>
              </p:nvGrpSpPr>
              <p:grpSpPr>
                <a:xfrm>
                  <a:off x="1096" y="0"/>
                  <a:ext cx="288" cy="300"/>
                  <a:chOff x="0" y="0"/>
                  <a:chExt cx="288" cy="300"/>
                </a:xfrm>
              </p:grpSpPr>
              <p:sp>
                <p:nvSpPr>
                  <p:cNvPr id="124992" name="Line 117"/>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93" name="Line 118"/>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77" name="Group 119"/>
                <p:cNvGrpSpPr/>
                <p:nvPr/>
              </p:nvGrpSpPr>
              <p:grpSpPr>
                <a:xfrm>
                  <a:off x="1440" y="0"/>
                  <a:ext cx="288" cy="300"/>
                  <a:chOff x="0" y="0"/>
                  <a:chExt cx="288" cy="300"/>
                </a:xfrm>
              </p:grpSpPr>
              <p:sp>
                <p:nvSpPr>
                  <p:cNvPr id="124990" name="Line 120"/>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91" name="Line 121"/>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78" name="Group 122"/>
                <p:cNvGrpSpPr/>
                <p:nvPr/>
              </p:nvGrpSpPr>
              <p:grpSpPr>
                <a:xfrm>
                  <a:off x="1786" y="0"/>
                  <a:ext cx="288" cy="300"/>
                  <a:chOff x="0" y="0"/>
                  <a:chExt cx="288" cy="300"/>
                </a:xfrm>
              </p:grpSpPr>
              <p:sp>
                <p:nvSpPr>
                  <p:cNvPr id="124988" name="Line 123"/>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89" name="Line 124"/>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79" name="Group 125"/>
                <p:cNvGrpSpPr/>
                <p:nvPr/>
              </p:nvGrpSpPr>
              <p:grpSpPr>
                <a:xfrm>
                  <a:off x="2160" y="0"/>
                  <a:ext cx="288" cy="300"/>
                  <a:chOff x="0" y="0"/>
                  <a:chExt cx="288" cy="300"/>
                </a:xfrm>
              </p:grpSpPr>
              <p:sp>
                <p:nvSpPr>
                  <p:cNvPr id="124986" name="Line 126"/>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87" name="Line 127"/>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80" name="Group 128"/>
                <p:cNvGrpSpPr/>
                <p:nvPr/>
              </p:nvGrpSpPr>
              <p:grpSpPr>
                <a:xfrm>
                  <a:off x="2536" y="0"/>
                  <a:ext cx="288" cy="300"/>
                  <a:chOff x="0" y="0"/>
                  <a:chExt cx="288" cy="300"/>
                </a:xfrm>
              </p:grpSpPr>
              <p:sp>
                <p:nvSpPr>
                  <p:cNvPr id="124984" name="Line 129"/>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85" name="Line 130"/>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81" name="Group 131"/>
                <p:cNvGrpSpPr/>
                <p:nvPr/>
              </p:nvGrpSpPr>
              <p:grpSpPr>
                <a:xfrm>
                  <a:off x="2910" y="0"/>
                  <a:ext cx="288" cy="300"/>
                  <a:chOff x="0" y="0"/>
                  <a:chExt cx="288" cy="300"/>
                </a:xfrm>
              </p:grpSpPr>
              <p:sp>
                <p:nvSpPr>
                  <p:cNvPr id="124982" name="Line 132"/>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83" name="Line 133"/>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sp>
            <p:nvSpPr>
              <p:cNvPr id="124972" name="Rectangle 137"/>
              <p:cNvSpPr/>
              <p:nvPr/>
            </p:nvSpPr>
            <p:spPr>
              <a:xfrm>
                <a:off x="1256" y="556"/>
                <a:ext cx="1306" cy="263"/>
              </a:xfrm>
              <a:prstGeom prst="rect">
                <a:avLst/>
              </a:prstGeom>
              <a:noFill/>
              <a:ln w="9525">
                <a:noFill/>
              </a:ln>
            </p:spPr>
            <p:txBody>
              <a:bodyPr wrap="none" anchor="ctr">
                <a:spAutoFit/>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(d)</a:t>
                </a:r>
                <a:r>
                  <a:rPr lang="zh-CN" altLang="en-US" sz="2000" b="1" dirty="0">
                    <a:solidFill>
                      <a:schemeClr val="tx2"/>
                    </a:solidFill>
                    <a:latin typeface="微软雅黑" panose="020B0503020204020204" pitchFamily="34" charset="-122"/>
                    <a:ea typeface="微软雅黑" panose="020B0503020204020204" pitchFamily="34" charset="-122"/>
                  </a:rPr>
                  <a:t>有一串误码时</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grpSp>
          <p:nvGrpSpPr>
            <p:cNvPr id="124937" name="Group 171"/>
            <p:cNvGrpSpPr/>
            <p:nvPr/>
          </p:nvGrpSpPr>
          <p:grpSpPr>
            <a:xfrm>
              <a:off x="0" y="0"/>
              <a:ext cx="3529" cy="756"/>
              <a:chOff x="0" y="0"/>
              <a:chExt cx="3339" cy="910"/>
            </a:xfrm>
          </p:grpSpPr>
          <p:sp>
            <p:nvSpPr>
              <p:cNvPr id="124938" name="Text Box 140"/>
              <p:cNvSpPr txBox="1"/>
              <p:nvPr/>
            </p:nvSpPr>
            <p:spPr>
              <a:xfrm>
                <a:off x="0" y="388"/>
                <a:ext cx="3222" cy="298"/>
              </a:xfrm>
              <a:prstGeom prst="rect">
                <a:avLst/>
              </a:prstGeom>
              <a:noFill/>
              <a:ln w="9525">
                <a:noFill/>
              </a:ln>
            </p:spPr>
            <p:txBody>
              <a:bodyPr/>
              <a:p>
                <a:pPr algn="just">
                  <a:buFont typeface="Arial" panose="020B0604020202020204" pitchFamily="34" charset="0"/>
                  <a:buNone/>
                </a:pPr>
                <a:r>
                  <a:rPr lang="en-US" altLang="zh-CN" sz="2000" b="1" dirty="0">
                    <a:solidFill>
                      <a:schemeClr val="hlink"/>
                    </a:solidFill>
                    <a:latin typeface="微软雅黑" panose="020B0503020204020204" pitchFamily="34" charset="-122"/>
                    <a:ea typeface="微软雅黑" panose="020B0503020204020204" pitchFamily="34" charset="-122"/>
                  </a:rPr>
                  <a:t>            1   1   1 </a:t>
                </a:r>
                <a:r>
                  <a:rPr lang="zh-CN" altLang="en-US" sz="2000" b="1" dirty="0">
                    <a:solidFill>
                      <a:schemeClr val="hlink"/>
                    </a:solidFill>
                    <a:latin typeface="微软雅黑" panose="020B0503020204020204" pitchFamily="34" charset="-122"/>
                    <a:ea typeface="微软雅黑" panose="020B0503020204020204" pitchFamily="34" charset="-122"/>
                  </a:rPr>
                  <a:t> </a:t>
                </a:r>
                <a:r>
                  <a:rPr lang="en-US" altLang="zh-CN" sz="2000" b="1" dirty="0">
                    <a:solidFill>
                      <a:schemeClr val="hlink"/>
                    </a:solidFill>
                    <a:latin typeface="微软雅黑" panose="020B0503020204020204" pitchFamily="34" charset="-122"/>
                    <a:ea typeface="微软雅黑" panose="020B0503020204020204" pitchFamily="34" charset="-122"/>
                  </a:rPr>
                  <a:t> 0  </a:t>
                </a:r>
                <a:r>
                  <a:rPr lang="zh-CN" altLang="en-US" sz="2000" b="1" dirty="0">
                    <a:solidFill>
                      <a:schemeClr val="hlink"/>
                    </a:solidFill>
                    <a:latin typeface="微软雅黑" panose="020B0503020204020204" pitchFamily="34" charset="-122"/>
                    <a:ea typeface="微软雅黑" panose="020B0503020204020204" pitchFamily="34" charset="-122"/>
                  </a:rPr>
                  <a:t> </a:t>
                </a:r>
                <a:r>
                  <a:rPr lang="en-US" altLang="zh-CN" sz="2000" b="1" dirty="0">
                    <a:solidFill>
                      <a:schemeClr val="hlink"/>
                    </a:solidFill>
                    <a:latin typeface="微软雅黑" panose="020B0503020204020204" pitchFamily="34" charset="-122"/>
                    <a:ea typeface="微软雅黑" panose="020B0503020204020204" pitchFamily="34" charset="-122"/>
                  </a:rPr>
                  <a:t>0  1  </a:t>
                </a:r>
                <a:r>
                  <a:rPr lang="zh-CN" altLang="en-US" sz="2000" b="1" dirty="0">
                    <a:solidFill>
                      <a:schemeClr val="hlink"/>
                    </a:solidFill>
                    <a:latin typeface="微软雅黑" panose="020B0503020204020204" pitchFamily="34" charset="-122"/>
                    <a:ea typeface="微软雅黑" panose="020B0503020204020204" pitchFamily="34" charset="-122"/>
                  </a:rPr>
                  <a:t> </a:t>
                </a:r>
                <a:r>
                  <a:rPr lang="en-US" altLang="zh-CN" sz="2000" b="1" dirty="0">
                    <a:solidFill>
                      <a:schemeClr val="hlink"/>
                    </a:solidFill>
                    <a:latin typeface="微软雅黑" panose="020B0503020204020204" pitchFamily="34" charset="-122"/>
                    <a:ea typeface="微软雅黑" panose="020B0503020204020204" pitchFamily="34" charset="-122"/>
                  </a:rPr>
                  <a:t>1   0   1(</a:t>
                </a:r>
                <a:r>
                  <a:rPr lang="zh-CN" altLang="en-US" sz="2000" b="1" dirty="0">
                    <a:solidFill>
                      <a:schemeClr val="hlink"/>
                    </a:solidFill>
                    <a:latin typeface="微软雅黑" panose="020B0503020204020204" pitchFamily="34" charset="-122"/>
                    <a:ea typeface="微软雅黑" panose="020B0503020204020204" pitchFamily="34" charset="-122"/>
                  </a:rPr>
                  <a:t>绝对码</a:t>
                </a:r>
                <a:r>
                  <a:rPr lang="en-US" altLang="zh-CN" sz="2000" b="1" dirty="0">
                    <a:solidFill>
                      <a:schemeClr val="hlink"/>
                    </a:solidFill>
                    <a:latin typeface="微软雅黑" panose="020B0503020204020204" pitchFamily="34" charset="-122"/>
                    <a:ea typeface="微软雅黑" panose="020B0503020204020204" pitchFamily="34" charset="-122"/>
                  </a:rPr>
                  <a:t>)</a:t>
                </a:r>
                <a:endParaRPr lang="en-US" altLang="zh-CN" sz="2000" b="1" dirty="0">
                  <a:solidFill>
                    <a:schemeClr val="hlink"/>
                  </a:solidFill>
                  <a:latin typeface="微软雅黑" panose="020B0503020204020204" pitchFamily="34" charset="-122"/>
                  <a:ea typeface="微软雅黑" panose="020B0503020204020204" pitchFamily="34" charset="-122"/>
                </a:endParaRPr>
              </a:p>
            </p:txBody>
          </p:sp>
          <p:sp>
            <p:nvSpPr>
              <p:cNvPr id="124939" name="Text Box 141"/>
              <p:cNvSpPr txBox="1"/>
              <p:nvPr/>
            </p:nvSpPr>
            <p:spPr>
              <a:xfrm>
                <a:off x="73" y="0"/>
                <a:ext cx="3266" cy="298"/>
              </a:xfrm>
              <a:prstGeom prst="rect">
                <a:avLst/>
              </a:prstGeom>
              <a:noFill/>
              <a:ln w="9525">
                <a:noFill/>
              </a:ln>
            </p:spPr>
            <p:txBody>
              <a:bodyPr/>
              <a:p>
                <a:pPr algn="just">
                  <a:buFont typeface="Arial" panose="020B0604020202020204" pitchFamily="34" charset="0"/>
                  <a:buNone/>
                </a:pPr>
                <a:r>
                  <a:rPr lang="en-US" altLang="zh-CN" sz="2000" b="1" dirty="0">
                    <a:solidFill>
                      <a:schemeClr val="bg2"/>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(0) 1  0   1 </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 1</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  1   0   1   1  0(</a:t>
                </a:r>
                <a:r>
                  <a:rPr lang="zh-CN" altLang="en-US" sz="2000" b="1" dirty="0">
                    <a:solidFill>
                      <a:srgbClr val="0000FF"/>
                    </a:solidFill>
                    <a:latin typeface="微软雅黑" panose="020B0503020204020204" pitchFamily="34" charset="-122"/>
                    <a:ea typeface="微软雅黑" panose="020B0503020204020204" pitchFamily="34" charset="-122"/>
                  </a:rPr>
                  <a:t>相对码</a:t>
                </a:r>
                <a:r>
                  <a:rPr lang="en-US" altLang="zh-CN" sz="2000" b="1" dirty="0">
                    <a:solidFill>
                      <a:srgbClr val="0000FF"/>
                    </a:solidFill>
                    <a:latin typeface="微软雅黑" panose="020B0503020204020204" pitchFamily="34" charset="-122"/>
                    <a:ea typeface="微软雅黑" panose="020B0503020204020204" pitchFamily="34" charset="-122"/>
                  </a:rPr>
                  <a:t>)</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nvGrpSpPr>
              <p:cNvPr id="124940" name="Group 142"/>
              <p:cNvGrpSpPr/>
              <p:nvPr/>
            </p:nvGrpSpPr>
            <p:grpSpPr>
              <a:xfrm>
                <a:off x="520" y="247"/>
                <a:ext cx="1986" cy="198"/>
                <a:chOff x="0" y="0"/>
                <a:chExt cx="3198" cy="300"/>
              </a:xfrm>
            </p:grpSpPr>
            <p:grpSp>
              <p:nvGrpSpPr>
                <p:cNvPr id="124942" name="Group 143"/>
                <p:cNvGrpSpPr/>
                <p:nvPr/>
              </p:nvGrpSpPr>
              <p:grpSpPr>
                <a:xfrm>
                  <a:off x="0" y="0"/>
                  <a:ext cx="288" cy="300"/>
                  <a:chOff x="0" y="0"/>
                  <a:chExt cx="288" cy="300"/>
                </a:xfrm>
              </p:grpSpPr>
              <p:sp>
                <p:nvSpPr>
                  <p:cNvPr id="124967" name="Line 144"/>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68" name="Line 145"/>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43" name="Group 146"/>
                <p:cNvGrpSpPr/>
                <p:nvPr/>
              </p:nvGrpSpPr>
              <p:grpSpPr>
                <a:xfrm>
                  <a:off x="360" y="0"/>
                  <a:ext cx="288" cy="300"/>
                  <a:chOff x="0" y="0"/>
                  <a:chExt cx="288" cy="300"/>
                </a:xfrm>
              </p:grpSpPr>
              <p:sp>
                <p:nvSpPr>
                  <p:cNvPr id="124965" name="Line 147"/>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66" name="Line 148"/>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44" name="Group 149"/>
                <p:cNvGrpSpPr/>
                <p:nvPr/>
              </p:nvGrpSpPr>
              <p:grpSpPr>
                <a:xfrm>
                  <a:off x="736" y="0"/>
                  <a:ext cx="288" cy="300"/>
                  <a:chOff x="0" y="0"/>
                  <a:chExt cx="288" cy="300"/>
                </a:xfrm>
              </p:grpSpPr>
              <p:sp>
                <p:nvSpPr>
                  <p:cNvPr id="124963" name="Line 150"/>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64" name="Line 151"/>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45" name="Group 152"/>
                <p:cNvGrpSpPr/>
                <p:nvPr/>
              </p:nvGrpSpPr>
              <p:grpSpPr>
                <a:xfrm>
                  <a:off x="1096" y="0"/>
                  <a:ext cx="288" cy="300"/>
                  <a:chOff x="0" y="0"/>
                  <a:chExt cx="288" cy="300"/>
                </a:xfrm>
              </p:grpSpPr>
              <p:sp>
                <p:nvSpPr>
                  <p:cNvPr id="124961" name="Line 153"/>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62" name="Line 154"/>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46" name="Group 155"/>
                <p:cNvGrpSpPr/>
                <p:nvPr/>
              </p:nvGrpSpPr>
              <p:grpSpPr>
                <a:xfrm>
                  <a:off x="1440" y="0"/>
                  <a:ext cx="288" cy="300"/>
                  <a:chOff x="0" y="0"/>
                  <a:chExt cx="288" cy="300"/>
                </a:xfrm>
              </p:grpSpPr>
              <p:sp>
                <p:nvSpPr>
                  <p:cNvPr id="124959" name="Line 156"/>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60" name="Line 157"/>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47" name="Group 158"/>
                <p:cNvGrpSpPr/>
                <p:nvPr/>
              </p:nvGrpSpPr>
              <p:grpSpPr>
                <a:xfrm>
                  <a:off x="1786" y="0"/>
                  <a:ext cx="288" cy="300"/>
                  <a:chOff x="0" y="0"/>
                  <a:chExt cx="288" cy="300"/>
                </a:xfrm>
              </p:grpSpPr>
              <p:sp>
                <p:nvSpPr>
                  <p:cNvPr id="124957" name="Line 159"/>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58" name="Line 160"/>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48" name="Group 161"/>
                <p:cNvGrpSpPr/>
                <p:nvPr/>
              </p:nvGrpSpPr>
              <p:grpSpPr>
                <a:xfrm>
                  <a:off x="2160" y="0"/>
                  <a:ext cx="288" cy="300"/>
                  <a:chOff x="0" y="0"/>
                  <a:chExt cx="288" cy="300"/>
                </a:xfrm>
              </p:grpSpPr>
              <p:sp>
                <p:nvSpPr>
                  <p:cNvPr id="124955" name="Line 162"/>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56" name="Line 163"/>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49" name="Group 164"/>
                <p:cNvGrpSpPr/>
                <p:nvPr/>
              </p:nvGrpSpPr>
              <p:grpSpPr>
                <a:xfrm>
                  <a:off x="2536" y="0"/>
                  <a:ext cx="288" cy="300"/>
                  <a:chOff x="0" y="0"/>
                  <a:chExt cx="288" cy="300"/>
                </a:xfrm>
              </p:grpSpPr>
              <p:sp>
                <p:nvSpPr>
                  <p:cNvPr id="124953" name="Line 165"/>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54" name="Line 166"/>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nvGrpSpPr>
                <p:cNvPr id="124950" name="Group 167"/>
                <p:cNvGrpSpPr/>
                <p:nvPr/>
              </p:nvGrpSpPr>
              <p:grpSpPr>
                <a:xfrm>
                  <a:off x="2910" y="0"/>
                  <a:ext cx="288" cy="300"/>
                  <a:chOff x="0" y="0"/>
                  <a:chExt cx="288" cy="300"/>
                </a:xfrm>
              </p:grpSpPr>
              <p:sp>
                <p:nvSpPr>
                  <p:cNvPr id="124951" name="Line 168"/>
                  <p:cNvSpPr/>
                  <p:nvPr/>
                </p:nvSpPr>
                <p:spPr>
                  <a:xfrm>
                    <a:off x="288" y="15"/>
                    <a:ext cx="0" cy="285"/>
                  </a:xfrm>
                  <a:prstGeom prst="line">
                    <a:avLst/>
                  </a:prstGeom>
                  <a:ln w="9525" cap="flat" cmpd="sng">
                    <a:solidFill>
                      <a:srgbClr val="000000"/>
                    </a:solidFill>
                    <a:prstDash val="solid"/>
                    <a:headEnd type="none" w="med" len="med"/>
                    <a:tailEnd type="none" w="med" len="med"/>
                  </a:ln>
                </p:spPr>
              </p:sp>
              <p:sp>
                <p:nvSpPr>
                  <p:cNvPr id="124952" name="Line 169"/>
                  <p:cNvSpPr/>
                  <p:nvPr/>
                </p:nvSpPr>
                <p:spPr>
                  <a:xfrm flipH="1" flipV="1">
                    <a:off x="0" y="0"/>
                    <a:ext cx="198" cy="285"/>
                  </a:xfrm>
                  <a:prstGeom prst="line">
                    <a:avLst/>
                  </a:prstGeom>
                  <a:ln w="9525" cap="flat" cmpd="sng">
                    <a:solidFill>
                      <a:srgbClr val="000000"/>
                    </a:solidFill>
                    <a:prstDash val="solid"/>
                    <a:headEnd type="none" w="med" len="med"/>
                    <a:tailEnd type="none" w="med" len="med"/>
                  </a:ln>
                </p:spPr>
              </p:sp>
            </p:grpSp>
          </p:grpSp>
          <p:sp>
            <p:nvSpPr>
              <p:cNvPr id="124941" name="Rectangle 170"/>
              <p:cNvSpPr/>
              <p:nvPr/>
            </p:nvSpPr>
            <p:spPr>
              <a:xfrm>
                <a:off x="1241" y="593"/>
                <a:ext cx="920" cy="317"/>
              </a:xfrm>
              <a:prstGeom prst="rect">
                <a:avLst/>
              </a:prstGeom>
              <a:noFill/>
              <a:ln w="9525">
                <a:noFill/>
              </a:ln>
            </p:spPr>
            <p:txBody>
              <a:bodyPr wrap="none" anchor="ctr">
                <a:spAutoFit/>
              </a:bodyPr>
              <a:p>
                <a:pPr algn="ctr">
                  <a:buFont typeface="Arial" panose="020B0604020202020204" pitchFamily="34" charset="0"/>
                  <a:buNone/>
                </a:pPr>
                <a:r>
                  <a:rPr lang="en-US" altLang="zh-CN" sz="2000" b="1" dirty="0">
                    <a:solidFill>
                      <a:schemeClr val="tx2"/>
                    </a:solidFill>
                    <a:latin typeface="微软雅黑" panose="020B0503020204020204" pitchFamily="34" charset="-122"/>
                    <a:ea typeface="微软雅黑" panose="020B0503020204020204" pitchFamily="34" charset="-122"/>
                  </a:rPr>
                  <a:t>(a)</a:t>
                </a:r>
                <a:r>
                  <a:rPr lang="zh-CN" altLang="en-US" sz="2000" b="1" dirty="0">
                    <a:solidFill>
                      <a:schemeClr val="tx2"/>
                    </a:solidFill>
                    <a:latin typeface="微软雅黑" panose="020B0503020204020204" pitchFamily="34" charset="-122"/>
                    <a:ea typeface="微软雅黑" panose="020B0503020204020204" pitchFamily="34" charset="-122"/>
                  </a:rPr>
                  <a:t>无误码时</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pSp>
      </p:grpSp>
      <p:sp>
        <p:nvSpPr>
          <p:cNvPr id="124932" name="Rectangle 178"/>
          <p:cNvSpPr/>
          <p:nvPr/>
        </p:nvSpPr>
        <p:spPr>
          <a:xfrm>
            <a:off x="1404938" y="611188"/>
            <a:ext cx="4606925" cy="521970"/>
          </a:xfrm>
          <a:prstGeom prst="rect">
            <a:avLst/>
          </a:prstGeom>
          <a:noFill/>
          <a:ln w="9525">
            <a:noFill/>
          </a:ln>
        </p:spPr>
        <p:txBody>
          <a:bodyPr>
            <a:spAutoFit/>
          </a:bodyPr>
          <a:p>
            <a:pPr>
              <a:buFont typeface="Arial" panose="020B0604020202020204" pitchFamily="34" charset="0"/>
              <a:buNone/>
            </a:pPr>
            <a:r>
              <a:rPr lang="en-US" altLang="zh-CN" sz="2800" b="1" dirty="0">
                <a:solidFill>
                  <a:schemeClr val="tx2"/>
                </a:solidFill>
                <a:latin typeface="微软雅黑" panose="020B0503020204020204" pitchFamily="34" charset="-122"/>
                <a:ea typeface="微软雅黑" panose="020B0503020204020204" pitchFamily="34" charset="-122"/>
              </a:rPr>
              <a:t>2. </a:t>
            </a:r>
            <a:r>
              <a:rPr lang="zh-CN" altLang="en-US" sz="2800" b="1" dirty="0">
                <a:solidFill>
                  <a:schemeClr val="tx2"/>
                </a:solidFill>
                <a:latin typeface="微软雅黑" panose="020B0503020204020204" pitchFamily="34" charset="-122"/>
                <a:ea typeface="微软雅黑" panose="020B0503020204020204" pitchFamily="34" charset="-122"/>
              </a:rPr>
              <a:t>码反变换误码产生规律</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124933" name="Rectangle 183"/>
          <p:cNvSpPr/>
          <p:nvPr/>
        </p:nvSpPr>
        <p:spPr>
          <a:xfrm>
            <a:off x="2108835" y="6451600"/>
            <a:ext cx="4243705" cy="39878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7.2.4-10  </a:t>
            </a:r>
            <a:r>
              <a:rPr lang="zh-CN" altLang="en-US" sz="2000" b="1" dirty="0">
                <a:solidFill>
                  <a:schemeClr val="tx2"/>
                </a:solidFill>
                <a:latin typeface="微软雅黑" panose="020B0503020204020204" pitchFamily="34" charset="-122"/>
                <a:ea typeface="微软雅黑" panose="020B0503020204020204" pitchFamily="34" charset="-122"/>
              </a:rPr>
              <a:t>逆码变换误码产生规律</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Text Box 2"/>
          <p:cNvSpPr txBox="1"/>
          <p:nvPr/>
        </p:nvSpPr>
        <p:spPr>
          <a:xfrm>
            <a:off x="568325" y="1403350"/>
            <a:ext cx="7923213" cy="4800600"/>
          </a:xfrm>
          <a:prstGeom prst="rect">
            <a:avLst/>
          </a:prstGeom>
          <a:noFill/>
          <a:ln w="9525">
            <a:noFill/>
          </a:ln>
        </p:spPr>
        <p:txBody>
          <a:bodyPr>
            <a:spAutoFit/>
          </a:bodyPr>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7.2.4-9(a)</a:t>
            </a:r>
            <a:r>
              <a:rPr lang="zh-CN" altLang="en-US" sz="2000" dirty="0">
                <a:latin typeface="微软雅黑" panose="020B0503020204020204" pitchFamily="34" charset="-122"/>
                <a:ea typeface="微软雅黑" panose="020B0503020204020204" pitchFamily="34" charset="-122"/>
              </a:rPr>
              <a:t>是没有错码时，通过码反变换器变成绝对码信号序列输出也没有错码</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7.2.4-9(b)</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位错码时，通过码反变换器变成绝对码信号序列输出产生</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位错码</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7.2.4-9(c)2</a:t>
            </a:r>
            <a:r>
              <a:rPr lang="zh-CN" altLang="en-US" sz="2000" dirty="0">
                <a:latin typeface="微软雅黑" panose="020B0503020204020204" pitchFamily="34" charset="-122"/>
                <a:ea typeface="微软雅黑" panose="020B0503020204020204" pitchFamily="34" charset="-122"/>
              </a:rPr>
              <a:t>位错码时，通过码反变换器变成绝对码信号序列输出也产生</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错码</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7.2.4-9(d)</a:t>
            </a:r>
            <a:r>
              <a:rPr lang="zh-CN" altLang="en-US" sz="2000" dirty="0">
                <a:latin typeface="微软雅黑" panose="020B0503020204020204" pitchFamily="34" charset="-122"/>
                <a:ea typeface="微软雅黑" panose="020B0503020204020204" pitchFamily="34" charset="-122"/>
              </a:rPr>
              <a:t>一串错码时，通过码反变换器变成绝对码信号序列输出也产生</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位错码 </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400" b="1" dirty="0">
                <a:solidFill>
                  <a:schemeClr val="tx2"/>
                </a:solidFill>
                <a:latin typeface="微软雅黑" panose="020B0503020204020204" pitchFamily="34" charset="-122"/>
                <a:ea typeface="微软雅黑" panose="020B0503020204020204" pitchFamily="34" charset="-122"/>
              </a:rPr>
              <a:t>结论：</a:t>
            </a:r>
            <a:r>
              <a:rPr lang="zh-CN" altLang="en-US" sz="2000" b="1" dirty="0">
                <a:solidFill>
                  <a:schemeClr val="tx2"/>
                </a:solidFill>
                <a:latin typeface="微软雅黑" panose="020B0503020204020204" pitchFamily="34" charset="-122"/>
                <a:ea typeface="微软雅黑" panose="020B0503020204020204" pitchFamily="34" charset="-122"/>
              </a:rPr>
              <a:t>相对码信号序列中的</a:t>
            </a:r>
            <a:r>
              <a:rPr lang="en-US" altLang="zh-CN" sz="2000" b="1" dirty="0">
                <a:solidFill>
                  <a:schemeClr val="tx2"/>
                </a:solidFill>
                <a:latin typeface="微软雅黑" panose="020B0503020204020204" pitchFamily="34" charset="-122"/>
                <a:ea typeface="微软雅黑" panose="020B0503020204020204" pitchFamily="34" charset="-122"/>
              </a:rPr>
              <a:t>1</a:t>
            </a:r>
            <a:r>
              <a:rPr lang="zh-CN" altLang="en-US" sz="2000" b="1" dirty="0">
                <a:solidFill>
                  <a:schemeClr val="tx2"/>
                </a:solidFill>
                <a:latin typeface="微软雅黑" panose="020B0503020204020204" pitchFamily="34" charset="-122"/>
                <a:ea typeface="微软雅黑" panose="020B0503020204020204" pitchFamily="34" charset="-122"/>
              </a:rPr>
              <a:t>位以上连续错码通过码反变换器输出的绝对码信号序列将产生</a:t>
            </a:r>
            <a:r>
              <a:rPr lang="en-US" altLang="zh-CN" sz="2000" b="1" dirty="0">
                <a:solidFill>
                  <a:schemeClr val="tx2"/>
                </a:solidFill>
                <a:latin typeface="微软雅黑" panose="020B0503020204020204" pitchFamily="34" charset="-122"/>
                <a:ea typeface="微软雅黑" panose="020B0503020204020204" pitchFamily="34" charset="-122"/>
              </a:rPr>
              <a:t>2</a:t>
            </a:r>
            <a:r>
              <a:rPr lang="zh-CN" altLang="en-US" sz="2000" b="1" dirty="0">
                <a:solidFill>
                  <a:schemeClr val="tx2"/>
                </a:solidFill>
                <a:latin typeface="微软雅黑" panose="020B0503020204020204" pitchFamily="34" charset="-122"/>
                <a:ea typeface="微软雅黑" panose="020B0503020204020204" pitchFamily="34" charset="-122"/>
              </a:rPr>
              <a:t>位错码</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Text Box 2"/>
          <p:cNvSpPr txBox="1"/>
          <p:nvPr/>
        </p:nvSpPr>
        <p:spPr>
          <a:xfrm>
            <a:off x="2700338" y="6156325"/>
            <a:ext cx="4051300" cy="419100"/>
          </a:xfrm>
          <a:prstGeom prst="rect">
            <a:avLst/>
          </a:prstGeom>
          <a:noFill/>
          <a:ln w="9525">
            <a:noFill/>
          </a:ln>
        </p:spPr>
        <p:txBody>
          <a:bodyPr>
            <a:spAutoFit/>
          </a:bodyPr>
          <a:p>
            <a:pPr algn="just">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 </a:t>
            </a:r>
            <a:r>
              <a:rPr lang="en-US" altLang="zh-CN" sz="2000" b="1" dirty="0">
                <a:solidFill>
                  <a:schemeClr val="tx2"/>
                </a:solidFill>
                <a:latin typeface="微软雅黑" panose="020B0503020204020204" pitchFamily="34" charset="-122"/>
                <a:ea typeface="微软雅黑" panose="020B0503020204020204" pitchFamily="34" charset="-122"/>
              </a:rPr>
              <a:t>7.2-1   2ASK</a:t>
            </a:r>
            <a:r>
              <a:rPr lang="zh-CN" altLang="en-US" sz="2000" b="1" dirty="0">
                <a:solidFill>
                  <a:schemeClr val="tx2"/>
                </a:solidFill>
                <a:latin typeface="微软雅黑" panose="020B0503020204020204" pitchFamily="34" charset="-122"/>
                <a:ea typeface="微软雅黑" panose="020B0503020204020204" pitchFamily="34" charset="-122"/>
              </a:rPr>
              <a:t>信号时间波形</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3074" name="Object 3"/>
          <p:cNvGraphicFramePr/>
          <p:nvPr/>
        </p:nvGraphicFramePr>
        <p:xfrm>
          <a:off x="396875" y="1474788"/>
          <a:ext cx="7772400" cy="4249737"/>
        </p:xfrm>
        <a:graphic>
          <a:graphicData uri="http://schemas.openxmlformats.org/presentationml/2006/ole">
            <mc:AlternateContent xmlns:mc="http://schemas.openxmlformats.org/markup-compatibility/2006">
              <mc:Choice xmlns:v="urn:schemas-microsoft-com:vml" Requires="v">
                <p:oleObj spid="_x0000_s2" name="" r:id="rId1" imgW="3512820" imgH="1623060" progId="Visio.Drawing.11">
                  <p:embed/>
                </p:oleObj>
              </mc:Choice>
              <mc:Fallback>
                <p:oleObj name="" r:id="rId1" imgW="3512820" imgH="1623060" progId="Visio.Drawing.11">
                  <p:embed/>
                  <p:pic>
                    <p:nvPicPr>
                      <p:cNvPr id="0" name="图片 1"/>
                      <p:cNvPicPr/>
                      <p:nvPr/>
                    </p:nvPicPr>
                    <p:blipFill>
                      <a:blip r:embed="rId2"/>
                      <a:stretch>
                        <a:fillRect/>
                      </a:stretch>
                    </p:blipFill>
                    <p:spPr>
                      <a:xfrm>
                        <a:off x="396875" y="1474788"/>
                        <a:ext cx="7772400" cy="4249737"/>
                      </a:xfrm>
                      <a:prstGeom prst="rect">
                        <a:avLst/>
                      </a:prstGeom>
                      <a:noFill/>
                      <a:ln w="38100">
                        <a:noFill/>
                        <a:miter/>
                      </a:ln>
                    </p:spPr>
                  </p:pic>
                </p:oleObj>
              </mc:Fallback>
            </mc:AlternateContent>
          </a:graphicData>
        </a:graphic>
      </p:graphicFrame>
      <p:sp>
        <p:nvSpPr>
          <p:cNvPr id="3076" name="AutoShape 4"/>
          <p:cNvSpPr/>
          <p:nvPr/>
        </p:nvSpPr>
        <p:spPr>
          <a:xfrm>
            <a:off x="252413" y="4211638"/>
            <a:ext cx="1079500" cy="431800"/>
          </a:xfrm>
          <a:prstGeom prst="wedgeRoundRectCallout">
            <a:avLst>
              <a:gd name="adj1" fmla="val 43528"/>
              <a:gd name="adj2" fmla="val 101102"/>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en-US" altLang="zh-CN" dirty="0">
                <a:latin typeface="Comic Sans MS" panose="030F0702030302020204" pitchFamily="66" charset="0"/>
              </a:rPr>
              <a:t>e</a:t>
            </a:r>
            <a:r>
              <a:rPr lang="en-US" altLang="zh-CN" baseline="-25000" dirty="0">
                <a:latin typeface="Comic Sans MS" panose="030F0702030302020204" pitchFamily="66" charset="0"/>
              </a:rPr>
              <a:t>2ASK</a:t>
            </a:r>
            <a:r>
              <a:rPr lang="en-US" altLang="zh-CN" dirty="0">
                <a:latin typeface="Comic Sans MS" panose="030F0702030302020204" pitchFamily="66" charset="0"/>
              </a:rPr>
              <a:t>(t)</a:t>
            </a:r>
            <a:endParaRPr lang="en-US" altLang="zh-CN" dirty="0">
              <a:latin typeface="Comic Sans MS" panose="030F0702030302020204" pitchFamily="66" charset="0"/>
            </a:endParaRPr>
          </a:p>
        </p:txBody>
      </p:sp>
      <p:sp>
        <p:nvSpPr>
          <p:cNvPr id="3077" name="AutoShape 5"/>
          <p:cNvSpPr/>
          <p:nvPr/>
        </p:nvSpPr>
        <p:spPr>
          <a:xfrm>
            <a:off x="252413" y="2914650"/>
            <a:ext cx="1079500" cy="431800"/>
          </a:xfrm>
          <a:prstGeom prst="wedgeRoundRectCallout">
            <a:avLst>
              <a:gd name="adj1" fmla="val 47500"/>
              <a:gd name="adj2" fmla="val 100366"/>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buFont typeface="Arial" panose="020B0604020202020204" pitchFamily="34" charset="0"/>
              <a:buNone/>
            </a:pPr>
            <a:r>
              <a:rPr lang="en-US" altLang="zh-CN" dirty="0">
                <a:latin typeface="Comic Sans MS" panose="030F0702030302020204" pitchFamily="66" charset="0"/>
              </a:rPr>
              <a:t>cos</a:t>
            </a:r>
            <a:r>
              <a:rPr lang="el-GR" altLang="en-US" dirty="0">
                <a:latin typeface="Comic Sans MS" panose="030F0702030302020204" pitchFamily="66" charset="0"/>
              </a:rPr>
              <a:t>ω</a:t>
            </a:r>
            <a:r>
              <a:rPr lang="en-US" altLang="zh-CN" baseline="-25000" dirty="0">
                <a:latin typeface="Comic Sans MS" panose="030F0702030302020204" pitchFamily="66" charset="0"/>
              </a:rPr>
              <a:t>c</a:t>
            </a:r>
            <a:r>
              <a:rPr lang="en-US" altLang="zh-CN" dirty="0">
                <a:latin typeface="Comic Sans MS" panose="030F0702030302020204" pitchFamily="66" charset="0"/>
              </a:rPr>
              <a:t>t</a:t>
            </a:r>
            <a:endParaRPr lang="en-US" altLang="zh-CN" dirty="0">
              <a:latin typeface="Comic Sans MS" panose="030F0702030302020204" pitchFamily="66" charset="0"/>
            </a:endParaRPr>
          </a:p>
        </p:txBody>
      </p:sp>
      <p:sp>
        <p:nvSpPr>
          <p:cNvPr id="3078" name="Rectangle 6"/>
          <p:cNvSpPr/>
          <p:nvPr/>
        </p:nvSpPr>
        <p:spPr>
          <a:xfrm>
            <a:off x="1979613" y="2771775"/>
            <a:ext cx="360362"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buFont typeface="Arial" panose="020B0604020202020204" pitchFamily="34" charset="0"/>
              <a:buNone/>
            </a:pPr>
            <a:r>
              <a:rPr lang="en-US" altLang="zh-CN" dirty="0">
                <a:latin typeface="Comic Sans MS" panose="030F0702030302020204" pitchFamily="66" charset="0"/>
              </a:rPr>
              <a:t>T</a:t>
            </a:r>
            <a:r>
              <a:rPr lang="en-US" altLang="zh-CN" baseline="-25000" dirty="0">
                <a:latin typeface="Comic Sans MS" panose="030F0702030302020204" pitchFamily="66" charset="0"/>
              </a:rPr>
              <a:t>s</a:t>
            </a:r>
            <a:endParaRPr lang="en-US" altLang="zh-CN" baseline="-25000" dirty="0">
              <a:latin typeface="Comic Sans MS" panose="030F0702030302020204" pitchFamily="66" charset="0"/>
            </a:endParaRPr>
          </a:p>
        </p:txBody>
      </p:sp>
    </p:spTree>
  </p:cSld>
  <p:clrMapOvr>
    <a:masterClrMapping/>
  </p:clrMapOvr>
  <p:transition advClick="0">
    <p:blinds dir="ver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5" name="Rectangle 33"/>
          <p:cNvSpPr/>
          <p:nvPr/>
        </p:nvSpPr>
        <p:spPr>
          <a:xfrm>
            <a:off x="332105" y="1403350"/>
            <a:ext cx="8245475" cy="4831080"/>
          </a:xfrm>
          <a:prstGeom prst="rect">
            <a:avLst/>
          </a:prstGeom>
          <a:noFill/>
          <a:ln w="9525">
            <a:noFill/>
          </a:ln>
        </p:spPr>
        <p:txBody>
          <a:bodyPr wrap="square">
            <a:spAutoFit/>
          </a:bodyPr>
          <a:p>
            <a:pPr marL="0" lvl="3" indent="0" defTabSz="0" eaLnBrk="1" hangingPunct="1">
              <a:lnSpc>
                <a:spcPct val="140000"/>
              </a:lnSpc>
              <a:spcBef>
                <a:spcPct val="20000"/>
              </a:spcBef>
              <a:buFont typeface="Arial" panose="020B0604020202020204" pitchFamily="34" charset="0"/>
              <a:buNone/>
              <a:tabLst>
                <a:tab pos="7171055" algn="l"/>
              </a:tabLst>
            </a:pPr>
            <a:r>
              <a:rPr lang="zh-CN" altLang="en-US" sz="2000" dirty="0">
                <a:latin typeface="微软雅黑" panose="020B0503020204020204" pitchFamily="34" charset="-122"/>
                <a:ea typeface="微软雅黑" panose="020B0503020204020204" pitchFamily="34" charset="-122"/>
              </a:rPr>
              <a:t>设：</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逆码变换器输入</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个连续错码的概率，</a:t>
            </a:r>
            <a:r>
              <a:rPr lang="en-US" altLang="zh-CN" sz="2000" dirty="0">
                <a:latin typeface="微软雅黑" panose="020B0503020204020204" pitchFamily="34" charset="-122"/>
                <a:ea typeface="微软雅黑" panose="020B0503020204020204" pitchFamily="34" charset="-122"/>
                <a:sym typeface="+mn-ea"/>
              </a:rPr>
              <a:t>P</a:t>
            </a:r>
            <a:r>
              <a:rPr lang="en-US" altLang="zh-CN" sz="2000" baseline="-25000" dirty="0">
                <a:latin typeface="微软雅黑" panose="020B0503020204020204" pitchFamily="34" charset="-122"/>
                <a:ea typeface="微软雅黑" panose="020B0503020204020204" pitchFamily="34" charset="-122"/>
                <a:sym typeface="+mn-ea"/>
              </a:rPr>
              <a:t>e</a:t>
            </a:r>
            <a:r>
              <a:rPr lang="zh-CN" altLang="en-US" sz="2000" dirty="0">
                <a:latin typeface="微软雅黑" panose="020B0503020204020204" pitchFamily="34" charset="-122"/>
                <a:ea typeface="微软雅黑" panose="020B0503020204020204" pitchFamily="34" charset="-122"/>
                <a:sym typeface="+mn-ea"/>
              </a:rPr>
              <a:t>为逆码变换器输入信号的误码率，</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e</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2000" dirty="0">
                <a:latin typeface="微软雅黑" panose="020B0503020204020204" pitchFamily="34" charset="-122"/>
                <a:ea typeface="微软雅黑" panose="020B0503020204020204" pitchFamily="34" charset="-122"/>
              </a:rPr>
              <a:t>逆码变换器输出端的误码率，则有：</a:t>
            </a:r>
            <a:endParaRPr lang="zh-CN" altLang="en-US" sz="2000" dirty="0">
              <a:latin typeface="微软雅黑" panose="020B0503020204020204" pitchFamily="34" charset="-122"/>
              <a:ea typeface="微软雅黑" panose="020B0503020204020204" pitchFamily="34" charset="-122"/>
            </a:endParaRPr>
          </a:p>
          <a:p>
            <a:pPr marL="0" lvl="3" indent="0" defTabSz="0" eaLnBrk="1" hangingPunct="1">
              <a:lnSpc>
                <a:spcPct val="140000"/>
              </a:lnSpc>
              <a:spcBef>
                <a:spcPct val="20000"/>
              </a:spcBef>
              <a:buFont typeface="Arial" panose="020B0604020202020204" pitchFamily="34" charset="0"/>
              <a:buNone/>
              <a:tabLst>
                <a:tab pos="7171055" algn="l"/>
              </a:tabLst>
            </a:pPr>
            <a:r>
              <a:rPr lang="en-US" altLang="zh-CN" sz="2000" dirty="0">
                <a:latin typeface="微软雅黑" panose="020B0503020204020204" pitchFamily="34" charset="-122"/>
                <a:ea typeface="微软雅黑" panose="020B0503020204020204" pitchFamily="34" charset="-122"/>
              </a:rPr>
              <a:t>                                                                                           (7.2-73)</a:t>
            </a:r>
            <a:endParaRPr lang="zh-CN" altLang="en-US" sz="2000" dirty="0">
              <a:latin typeface="微软雅黑" panose="020B0503020204020204" pitchFamily="34" charset="-122"/>
              <a:ea typeface="微软雅黑" panose="020B0503020204020204" pitchFamily="34" charset="-122"/>
            </a:endParaRPr>
          </a:p>
          <a:p>
            <a:pPr marL="0" lvl="3" indent="0" defTabSz="0" eaLnBrk="1" hangingPunct="1">
              <a:lnSpc>
                <a:spcPct val="140000"/>
              </a:lnSpc>
              <a:spcBef>
                <a:spcPct val="20000"/>
              </a:spcBef>
              <a:buFont typeface="Arial" panose="020B0604020202020204" pitchFamily="34" charset="0"/>
              <a:buNone/>
              <a:tabLst>
                <a:tab pos="7171055" algn="l"/>
              </a:tabLst>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是连续</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个码元出错的概率。这意味着，在这出错码元串外两端的相邻码元必须是没有错的码元：</a:t>
            </a:r>
            <a:endParaRPr lang="zh-CN" altLang="en-US" sz="2000" dirty="0">
              <a:latin typeface="微软雅黑" panose="020B0503020204020204" pitchFamily="34" charset="-122"/>
              <a:ea typeface="微软雅黑" panose="020B0503020204020204" pitchFamily="34" charset="-122"/>
            </a:endParaRPr>
          </a:p>
          <a:p>
            <a:pPr marL="0" lvl="3" indent="0" defTabSz="0" eaLnBrk="1" hangingPunct="1">
              <a:lnSpc>
                <a:spcPct val="140000"/>
              </a:lnSpc>
              <a:spcBef>
                <a:spcPct val="20000"/>
              </a:spcBef>
              <a:buFont typeface="Arial" panose="020B0604020202020204" pitchFamily="34" charset="0"/>
              <a:buNone/>
              <a:tabLst>
                <a:tab pos="7171055" algn="l"/>
              </a:tabLst>
            </a:pP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0" lvl="3" indent="0" defTabSz="0" eaLnBrk="1" hangingPunct="1">
              <a:lnSpc>
                <a:spcPct val="140000"/>
              </a:lnSpc>
              <a:spcBef>
                <a:spcPct val="20000"/>
              </a:spcBef>
              <a:buFont typeface="Arial" panose="020B0604020202020204" pitchFamily="34" charset="0"/>
              <a:buNone/>
              <a:tabLst>
                <a:tab pos="7171055" algn="l"/>
              </a:tabLst>
            </a:pPr>
            <a:r>
              <a:rPr lang="en-US" altLang="zh-CN" sz="2000" dirty="0">
                <a:latin typeface="微软雅黑" panose="020B0503020204020204" pitchFamily="34" charset="-122"/>
                <a:ea typeface="微软雅黑" panose="020B0503020204020204" pitchFamily="34" charset="-122"/>
              </a:rPr>
              <a:t>                                                                                           (7.2-74)</a:t>
            </a:r>
            <a:endParaRPr lang="zh-CN" altLang="en-US" sz="2000" dirty="0">
              <a:latin typeface="微软雅黑" panose="020B0503020204020204" pitchFamily="34" charset="-122"/>
              <a:ea typeface="微软雅黑" panose="020B0503020204020204" pitchFamily="34" charset="-122"/>
            </a:endParaRPr>
          </a:p>
          <a:p>
            <a:pPr marL="0" lvl="3" indent="0" defTabSz="0" eaLnBrk="1" hangingPunct="1">
              <a:lnSpc>
                <a:spcPct val="140000"/>
              </a:lnSpc>
              <a:spcBef>
                <a:spcPct val="20000"/>
              </a:spcBef>
              <a:buFont typeface="Arial" panose="020B0604020202020204" pitchFamily="34" charset="0"/>
              <a:buNone/>
              <a:tabLst>
                <a:tab pos="7171055" algn="l"/>
              </a:tabLst>
            </a:pPr>
            <a:endParaRPr lang="zh-CN" altLang="en-US" sz="2000" dirty="0">
              <a:latin typeface="微软雅黑" panose="020B0503020204020204" pitchFamily="34" charset="-122"/>
              <a:ea typeface="微软雅黑" panose="020B0503020204020204" pitchFamily="34" charset="-122"/>
            </a:endParaRPr>
          </a:p>
          <a:p>
            <a:pPr marL="0" lvl="3" indent="0" defTabSz="0" eaLnBrk="1" hangingPunct="1">
              <a:lnSpc>
                <a:spcPct val="140000"/>
              </a:lnSpc>
              <a:spcBef>
                <a:spcPct val="20000"/>
              </a:spcBef>
              <a:buFont typeface="Arial" panose="020B0604020202020204" pitchFamily="34" charset="0"/>
              <a:buNone/>
              <a:tabLst>
                <a:tab pos="7171055" algn="l"/>
              </a:tabLst>
            </a:pP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7.2-74</a:t>
            </a:r>
            <a:r>
              <a:rPr lang="zh-CN" altLang="en-US" sz="2000" dirty="0">
                <a:latin typeface="微软雅黑" panose="020B0503020204020204" pitchFamily="34" charset="-122"/>
                <a:ea typeface="微软雅黑" panose="020B0503020204020204" pitchFamily="34" charset="-122"/>
              </a:rPr>
              <a:t>）代入</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7.2-73</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）得</a:t>
            </a:r>
            <a:r>
              <a:rPr lang="en-US" altLang="zh-CN" sz="2000" dirty="0">
                <a:latin typeface="微软雅黑" panose="020B0503020204020204" pitchFamily="34" charset="-122"/>
                <a:ea typeface="微软雅黑" panose="020B0503020204020204" pitchFamily="34" charset="-122"/>
                <a:sym typeface="+mn-ea"/>
              </a:rPr>
              <a:t>P</a:t>
            </a:r>
            <a:r>
              <a:rPr lang="en-US" altLang="zh-CN" sz="2000" baseline="-25000" dirty="0">
                <a:latin typeface="微软雅黑" panose="020B0503020204020204" pitchFamily="34" charset="-122"/>
                <a:ea typeface="微软雅黑" panose="020B0503020204020204" pitchFamily="34" charset="-122"/>
                <a:sym typeface="+mn-ea"/>
              </a:rPr>
              <a:t>e</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表示式：</a:t>
            </a:r>
            <a:r>
              <a:rPr lang="zh-CN" altLang="en-US" sz="2000" dirty="0">
                <a:latin typeface="Comic Sans MS" panose="030F0702030302020204" pitchFamily="66" charset="0"/>
                <a:ea typeface="楷体_GB2312" pitchFamily="49" charset="-122"/>
                <a:sym typeface="Symbol" panose="05050102010706020507" pitchFamily="18" charset="2"/>
              </a:rPr>
              <a:t>	</a:t>
            </a:r>
            <a:endParaRPr lang="en-US" altLang="zh-CN" sz="2000" dirty="0">
              <a:latin typeface="Comic Sans MS" panose="030F0702030302020204" pitchFamily="66" charset="0"/>
              <a:ea typeface="楷体_GB2312" pitchFamily="49" charset="-122"/>
              <a:sym typeface="Symbol" panose="05050102010706020507" pitchFamily="18" charset="2"/>
            </a:endParaRPr>
          </a:p>
          <a:p>
            <a:pPr marL="0" lvl="3" indent="0" defTabSz="0" eaLnBrk="1" hangingPunct="1">
              <a:lnSpc>
                <a:spcPct val="140000"/>
              </a:lnSpc>
              <a:spcBef>
                <a:spcPct val="20000"/>
              </a:spcBef>
              <a:buFont typeface="Arial" panose="020B0604020202020204" pitchFamily="34" charset="0"/>
              <a:buNone/>
              <a:tabLst>
                <a:tab pos="7171055" algn="l"/>
              </a:tabLst>
            </a:pPr>
            <a:r>
              <a:rPr lang="en-US" altLang="zh-CN" sz="2000" dirty="0">
                <a:latin typeface="微软雅黑" panose="020B0503020204020204" pitchFamily="34" charset="-122"/>
                <a:ea typeface="微软雅黑" panose="020B0503020204020204" pitchFamily="34" charset="-122"/>
              </a:rPr>
              <a:t>                                                                                            (7.2-75)</a:t>
            </a:r>
            <a:endParaRPr lang="en-US" altLang="zh-CN" sz="2000" dirty="0">
              <a:latin typeface="Comic Sans MS" panose="030F0702030302020204" pitchFamily="66" charset="0"/>
              <a:ea typeface="楷体_GB2312" pitchFamily="49" charset="-122"/>
              <a:sym typeface="Symbol" panose="05050102010706020507" pitchFamily="18" charset="2"/>
            </a:endParaRPr>
          </a:p>
        </p:txBody>
      </p:sp>
      <p:sp>
        <p:nvSpPr>
          <p:cNvPr id="56326" name="Rectangle 2"/>
          <p:cNvSpPr>
            <a:spLocks noGrp="1"/>
          </p:cNvSpPr>
          <p:nvPr>
            <p:ph type="title"/>
          </p:nvPr>
        </p:nvSpPr>
        <p:spPr>
          <a:xfrm>
            <a:off x="1357313" y="633413"/>
            <a:ext cx="5111750" cy="576262"/>
          </a:xfrm>
        </p:spPr>
        <p:txBody>
          <a:bodyPr vert="horz" wrap="square" lIns="91440" tIns="45720" rIns="91440" bIns="45720" anchor="b"/>
          <a:p>
            <a:pPr eaLnBrk="1" hangingPunct="1"/>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由码反变换器引入的误码率</a:t>
            </a:r>
            <a:endParaRPr lang="zh-CN" altLang="en-US" sz="2800" dirty="0">
              <a:latin typeface="微软雅黑" panose="020B0503020204020204" pitchFamily="34" charset="-122"/>
              <a:ea typeface="微软雅黑" panose="020B0503020204020204" pitchFamily="34" charset="-122"/>
            </a:endParaRPr>
          </a:p>
        </p:txBody>
      </p:sp>
      <p:sp>
        <p:nvSpPr>
          <p:cNvPr id="56327" name="Rectangle 25"/>
          <p:cNvSpPr/>
          <p:nvPr/>
        </p:nvSpPr>
        <p:spPr>
          <a:xfrm>
            <a:off x="4344988" y="-203200"/>
            <a:ext cx="309562" cy="388938"/>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sp>
        <p:nvSpPr>
          <p:cNvPr id="56328" name="Rectangle 29"/>
          <p:cNvSpPr/>
          <p:nvPr/>
        </p:nvSpPr>
        <p:spPr>
          <a:xfrm>
            <a:off x="4344988" y="-203200"/>
            <a:ext cx="309562" cy="388938"/>
          </a:xfrm>
          <a:prstGeom prst="rect">
            <a:avLst/>
          </a:prstGeom>
          <a:noFill/>
          <a:ln w="9525">
            <a:noFill/>
          </a:ln>
        </p:spPr>
        <p:txBody>
          <a:bodyPr wrap="none" anchor="ctr">
            <a:spAutoFit/>
          </a:bodyPr>
          <a:p>
            <a:pPr algn="ctr">
              <a:buFont typeface="Arial" panose="020B0604020202020204" pitchFamily="34" charset="0"/>
              <a:buNone/>
            </a:pPr>
            <a:endParaRPr lang="zh-CN" altLang="en-US" dirty="0">
              <a:latin typeface="Comic Sans MS" panose="030F0702030302020204" pitchFamily="66" charset="0"/>
            </a:endParaRPr>
          </a:p>
        </p:txBody>
      </p:sp>
      <p:graphicFrame>
        <p:nvGraphicFramePr>
          <p:cNvPr id="56322" name="对象 90117"/>
          <p:cNvGraphicFramePr/>
          <p:nvPr/>
        </p:nvGraphicFramePr>
        <p:xfrm>
          <a:off x="1087755" y="5837555"/>
          <a:ext cx="5991860" cy="396875"/>
        </p:xfrm>
        <a:graphic>
          <a:graphicData uri="http://schemas.openxmlformats.org/presentationml/2006/ole">
            <mc:AlternateContent xmlns:mc="http://schemas.openxmlformats.org/markup-compatibility/2006">
              <mc:Choice xmlns:v="urn:schemas-microsoft-com:vml" Requires="v">
                <p:oleObj spid="_x0000_s3237" name="" r:id="rId1" imgW="4150995" imgH="241300" progId="Equation.3">
                  <p:embed/>
                </p:oleObj>
              </mc:Choice>
              <mc:Fallback>
                <p:oleObj name="" r:id="rId1" imgW="4150995" imgH="241300" progId="Equation.3">
                  <p:embed/>
                  <p:pic>
                    <p:nvPicPr>
                      <p:cNvPr id="0" name="图片 3236"/>
                      <p:cNvPicPr/>
                      <p:nvPr/>
                    </p:nvPicPr>
                    <p:blipFill>
                      <a:blip r:embed="rId2"/>
                      <a:stretch>
                        <a:fillRect/>
                      </a:stretch>
                    </p:blipFill>
                    <p:spPr>
                      <a:xfrm>
                        <a:off x="1087755" y="5837555"/>
                        <a:ext cx="5991860" cy="396875"/>
                      </a:xfrm>
                      <a:prstGeom prst="rect">
                        <a:avLst/>
                      </a:prstGeom>
                      <a:solidFill>
                        <a:srgbClr val="CCFFCC"/>
                      </a:solidFill>
                      <a:ln w="38100">
                        <a:noFill/>
                        <a:miter/>
                      </a:ln>
                    </p:spPr>
                  </p:pic>
                </p:oleObj>
              </mc:Fallback>
            </mc:AlternateContent>
          </a:graphicData>
        </a:graphic>
      </p:graphicFrame>
      <p:graphicFrame>
        <p:nvGraphicFramePr>
          <p:cNvPr id="56323" name="对象 90118"/>
          <p:cNvGraphicFramePr/>
          <p:nvPr/>
        </p:nvGraphicFramePr>
        <p:xfrm>
          <a:off x="1724660" y="2482850"/>
          <a:ext cx="4792345" cy="353695"/>
        </p:xfrm>
        <a:graphic>
          <a:graphicData uri="http://schemas.openxmlformats.org/presentationml/2006/ole">
            <mc:AlternateContent xmlns:mc="http://schemas.openxmlformats.org/markup-compatibility/2006">
              <mc:Choice xmlns:v="urn:schemas-microsoft-com:vml" Requires="v">
                <p:oleObj spid="_x0000_s3240" name="" r:id="rId3" imgW="2222500" imgH="228600" progId="Equation.3">
                  <p:embed/>
                </p:oleObj>
              </mc:Choice>
              <mc:Fallback>
                <p:oleObj name="" r:id="rId3" imgW="2222500" imgH="228600" progId="Equation.3">
                  <p:embed/>
                  <p:pic>
                    <p:nvPicPr>
                      <p:cNvPr id="0" name="图片 3239"/>
                      <p:cNvPicPr/>
                      <p:nvPr/>
                    </p:nvPicPr>
                    <p:blipFill>
                      <a:blip r:embed="rId4"/>
                      <a:stretch>
                        <a:fillRect/>
                      </a:stretch>
                    </p:blipFill>
                    <p:spPr>
                      <a:xfrm>
                        <a:off x="1724660" y="2482850"/>
                        <a:ext cx="4792345" cy="353695"/>
                      </a:xfrm>
                      <a:prstGeom prst="rect">
                        <a:avLst/>
                      </a:prstGeom>
                      <a:solidFill>
                        <a:srgbClr val="CCFFCC"/>
                      </a:solidFill>
                      <a:ln w="38100">
                        <a:noFill/>
                        <a:miter/>
                      </a:ln>
                    </p:spPr>
                  </p:pic>
                </p:oleObj>
              </mc:Fallback>
            </mc:AlternateContent>
          </a:graphicData>
        </a:graphic>
      </p:graphicFrame>
      <p:graphicFrame>
        <p:nvGraphicFramePr>
          <p:cNvPr id="56324" name="内容占位符 90119"/>
          <p:cNvGraphicFramePr>
            <a:graphicFrameLocks noGrp="1"/>
          </p:cNvGraphicFramePr>
          <p:nvPr>
            <p:ph idx="1"/>
          </p:nvPr>
        </p:nvGraphicFramePr>
        <p:xfrm>
          <a:off x="1724660" y="3873500"/>
          <a:ext cx="4870450" cy="1245870"/>
        </p:xfrm>
        <a:graphic>
          <a:graphicData uri="http://schemas.openxmlformats.org/presentationml/2006/ole">
            <mc:AlternateContent xmlns:mc="http://schemas.openxmlformats.org/markup-compatibility/2006">
              <mc:Choice xmlns:v="urn:schemas-microsoft-com:vml" Requires="v">
                <p:oleObj spid="_x0000_s3241" name="" r:id="rId5" imgW="2171700" imgH="749300" progId="Equation.DSMT4">
                  <p:embed/>
                </p:oleObj>
              </mc:Choice>
              <mc:Fallback>
                <p:oleObj name="" r:id="rId5" imgW="2171700" imgH="749300" progId="Equation.DSMT4">
                  <p:embed/>
                  <p:pic>
                    <p:nvPicPr>
                      <p:cNvPr id="0" name="图片 3240"/>
                      <p:cNvPicPr/>
                      <p:nvPr/>
                    </p:nvPicPr>
                    <p:blipFill>
                      <a:blip r:embed="rId6"/>
                      <a:stretch>
                        <a:fillRect/>
                      </a:stretch>
                    </p:blipFill>
                    <p:spPr>
                      <a:xfrm>
                        <a:off x="1724660" y="3873500"/>
                        <a:ext cx="4870450" cy="1245870"/>
                      </a:xfrm>
                      <a:prstGeom prst="rect">
                        <a:avLst/>
                      </a:prstGeom>
                      <a:solidFill>
                        <a:srgbClr val="CCFFFF"/>
                      </a:solidFill>
                      <a:ln w="38100">
                        <a:miter/>
                      </a:ln>
                    </p:spPr>
                  </p:pic>
                </p:oleObj>
              </mc:Fallback>
            </mc:AlternateContent>
          </a:graphicData>
        </a:graphic>
      </p:graphicFrame>
    </p:spTree>
  </p:cSld>
  <p:clrMapOvr>
    <a:masterClrMapping/>
  </p:clrMapOvr>
  <p:transition advClick="0">
    <p:blinds dir="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50" name="Rectangle 4"/>
          <p:cNvSpPr/>
          <p:nvPr/>
        </p:nvSpPr>
        <p:spPr>
          <a:xfrm>
            <a:off x="536575" y="1450975"/>
            <a:ext cx="7997825" cy="3786188"/>
          </a:xfrm>
          <a:prstGeom prst="rect">
            <a:avLst/>
          </a:prstGeom>
          <a:noFill/>
          <a:ln w="9525">
            <a:noFill/>
          </a:ln>
        </p:spPr>
        <p:txBody>
          <a:bodyPr>
            <a:spAutoFit/>
          </a:bodyPr>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Symbol" panose="05050102010706020507" pitchFamily="18" charset="2"/>
              </a:rPr>
              <a:t>将等比级数公式：</a:t>
            </a:r>
            <a:r>
              <a:rPr lang="en-US" altLang="zh-CN" sz="2000" dirty="0">
                <a:latin typeface="微软雅黑" panose="020B0503020204020204" pitchFamily="34" charset="-122"/>
                <a:ea typeface="微软雅黑" panose="020B0503020204020204" pitchFamily="34" charset="-122"/>
              </a:rPr>
              <a:t>                                                            (7.2-76)</a:t>
            </a:r>
            <a:endParaRPr lang="zh-CN" altLang="en-US" sz="2000" dirty="0">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Symbol" panose="05050102010706020507" pitchFamily="18" charset="2"/>
              </a:rPr>
              <a:t> 				</a:t>
            </a:r>
            <a:endParaRPr lang="zh-CN" altLang="en-US" sz="2000" dirty="0">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Symbol" panose="05050102010706020507" pitchFamily="18" charset="2"/>
              </a:rPr>
              <a:t>代入上式，得到：</a:t>
            </a:r>
            <a:endParaRPr lang="zh-CN" altLang="en-US" sz="2000" dirty="0">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(7.2-7</a:t>
            </a:r>
            <a:r>
              <a:rPr lang="zh-CN" altLang="en-US" sz="2000" dirty="0">
                <a:latin typeface="微软雅黑" panose="020B0503020204020204" pitchFamily="34" charset="-122"/>
                <a:ea typeface="微软雅黑" panose="020B0503020204020204" pitchFamily="34" charset="-122"/>
              </a:rPr>
              <a:t>7</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Symbol" panose="05050102010706020507" pitchFamily="18" charset="2"/>
              </a:rPr>
              <a:t>当</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P</a:t>
            </a:r>
            <a:r>
              <a:rPr lang="en-US" altLang="zh-CN" sz="2000" baseline="-25000" dirty="0">
                <a:latin typeface="微软雅黑" panose="020B0503020204020204" pitchFamily="34" charset="-122"/>
                <a:ea typeface="微软雅黑" panose="020B0503020204020204" pitchFamily="34" charset="-122"/>
                <a:sym typeface="Symbol" panose="05050102010706020507" pitchFamily="18" charset="2"/>
              </a:rPr>
              <a:t>e</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很小时：                                                                   (7.2-78) </a:t>
            </a:r>
            <a:endParaRPr lang="zh-CN" altLang="en-US" sz="2000" dirty="0">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sym typeface="Symbol" panose="05050102010706020507" pitchFamily="18" charset="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sym typeface="Symbol" panose="05050102010706020507" pitchFamily="18" charset="2"/>
              </a:rPr>
              <a:t>当</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P</a:t>
            </a:r>
            <a:r>
              <a:rPr lang="en-US" altLang="zh-CN" sz="2000" baseline="-25000" dirty="0">
                <a:latin typeface="微软雅黑" panose="020B0503020204020204" pitchFamily="34" charset="-122"/>
                <a:ea typeface="微软雅黑" panose="020B0503020204020204" pitchFamily="34" charset="-122"/>
                <a:sym typeface="Symbol" panose="05050102010706020507" pitchFamily="18" charset="2"/>
              </a:rPr>
              <a:t>e</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很大时，即</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P</a:t>
            </a:r>
            <a:r>
              <a:rPr lang="en-US" altLang="zh-CN" sz="2000" baseline="-25000" dirty="0">
                <a:latin typeface="微软雅黑" panose="020B0503020204020204" pitchFamily="34" charset="-122"/>
                <a:ea typeface="微软雅黑" panose="020B0503020204020204" pitchFamily="34" charset="-122"/>
                <a:sym typeface="Symbol" panose="05050102010706020507" pitchFamily="18" charset="2"/>
              </a:rPr>
              <a:t>e</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 1/2</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时：                                             (7.2-79) </a:t>
            </a:r>
            <a:br>
              <a:rPr lang="zh-CN" altLang="en-US" sz="2000" dirty="0">
                <a:latin typeface="微软雅黑" panose="020B0503020204020204" pitchFamily="34" charset="-122"/>
                <a:ea typeface="微软雅黑" panose="020B0503020204020204" pitchFamily="34" charset="-122"/>
              </a:rPr>
            </a:br>
            <a:endParaRPr lang="zh-CN" altLang="en-US" sz="2000" dirty="0">
              <a:latin typeface="微软雅黑" panose="020B0503020204020204" pitchFamily="34" charset="-122"/>
              <a:ea typeface="微软雅黑" panose="020B0503020204020204" pitchFamily="34" charset="-122"/>
            </a:endParaRPr>
          </a:p>
        </p:txBody>
      </p:sp>
      <p:graphicFrame>
        <p:nvGraphicFramePr>
          <p:cNvPr id="57346" name="对象 91138"/>
          <p:cNvGraphicFramePr/>
          <p:nvPr/>
        </p:nvGraphicFramePr>
        <p:xfrm>
          <a:off x="3032125" y="2641600"/>
          <a:ext cx="2657475" cy="463550"/>
        </p:xfrm>
        <a:graphic>
          <a:graphicData uri="http://schemas.openxmlformats.org/presentationml/2006/ole">
            <mc:AlternateContent xmlns:mc="http://schemas.openxmlformats.org/markup-compatibility/2006">
              <mc:Choice xmlns:v="urn:schemas-microsoft-com:vml" Requires="v">
                <p:oleObj spid="_x0000_s3235" name="" r:id="rId1" imgW="994410" imgH="229235" progId="Equation.3">
                  <p:embed/>
                </p:oleObj>
              </mc:Choice>
              <mc:Fallback>
                <p:oleObj name="" r:id="rId1" imgW="994410" imgH="229235" progId="Equation.3">
                  <p:embed/>
                  <p:pic>
                    <p:nvPicPr>
                      <p:cNvPr id="0" name="图片 3234"/>
                      <p:cNvPicPr/>
                      <p:nvPr/>
                    </p:nvPicPr>
                    <p:blipFill>
                      <a:blip r:embed="rId2"/>
                      <a:stretch>
                        <a:fillRect/>
                      </a:stretch>
                    </p:blipFill>
                    <p:spPr>
                      <a:xfrm>
                        <a:off x="3032125" y="2641600"/>
                        <a:ext cx="2657475" cy="463550"/>
                      </a:xfrm>
                      <a:prstGeom prst="rect">
                        <a:avLst/>
                      </a:prstGeom>
                      <a:solidFill>
                        <a:srgbClr val="CCFFCC"/>
                      </a:solidFill>
                      <a:ln w="38100">
                        <a:noFill/>
                        <a:miter/>
                      </a:ln>
                    </p:spPr>
                  </p:pic>
                </p:oleObj>
              </mc:Fallback>
            </mc:AlternateContent>
          </a:graphicData>
        </a:graphic>
      </p:graphicFrame>
      <p:graphicFrame>
        <p:nvGraphicFramePr>
          <p:cNvPr id="57347" name="对象 91141"/>
          <p:cNvGraphicFramePr/>
          <p:nvPr/>
        </p:nvGraphicFramePr>
        <p:xfrm>
          <a:off x="3060700" y="1547813"/>
          <a:ext cx="3033713" cy="765175"/>
        </p:xfrm>
        <a:graphic>
          <a:graphicData uri="http://schemas.openxmlformats.org/presentationml/2006/ole">
            <mc:AlternateContent xmlns:mc="http://schemas.openxmlformats.org/markup-compatibility/2006">
              <mc:Choice xmlns:v="urn:schemas-microsoft-com:vml" Requires="v">
                <p:oleObj spid="_x0000_s3236" name="" r:id="rId3" imgW="1497965" imgH="431800" progId="Equation.3">
                  <p:embed/>
                </p:oleObj>
              </mc:Choice>
              <mc:Fallback>
                <p:oleObj name="" r:id="rId3" imgW="1497965" imgH="431800" progId="Equation.3">
                  <p:embed/>
                  <p:pic>
                    <p:nvPicPr>
                      <p:cNvPr id="0" name="图片 3235"/>
                      <p:cNvPicPr/>
                      <p:nvPr/>
                    </p:nvPicPr>
                    <p:blipFill>
                      <a:blip r:embed="rId4"/>
                      <a:stretch>
                        <a:fillRect/>
                      </a:stretch>
                    </p:blipFill>
                    <p:spPr>
                      <a:xfrm>
                        <a:off x="3060700" y="1547813"/>
                        <a:ext cx="3033713" cy="765175"/>
                      </a:xfrm>
                      <a:prstGeom prst="rect">
                        <a:avLst/>
                      </a:prstGeom>
                      <a:solidFill>
                        <a:srgbClr val="CCFFCC"/>
                      </a:solidFill>
                      <a:ln w="38100">
                        <a:noFill/>
                        <a:miter/>
                      </a:ln>
                    </p:spPr>
                  </p:pic>
                </p:oleObj>
              </mc:Fallback>
            </mc:AlternateContent>
          </a:graphicData>
        </a:graphic>
      </p:graphicFrame>
      <p:sp>
        <p:nvSpPr>
          <p:cNvPr id="57351" name="圆角矩形标注 6"/>
          <p:cNvSpPr/>
          <p:nvPr/>
        </p:nvSpPr>
        <p:spPr>
          <a:xfrm>
            <a:off x="1362710" y="5237480"/>
            <a:ext cx="3417570" cy="826770"/>
          </a:xfrm>
          <a:prstGeom prst="wedgeRoundRectCallout">
            <a:avLst>
              <a:gd name="adj1" fmla="val 48104"/>
              <a:gd name="adj2" fmla="val -89631"/>
              <a:gd name="adj3" fmla="val 16667"/>
            </a:avLst>
          </a:prstGeom>
          <a:solidFill>
            <a:schemeClr val="accent1"/>
          </a:solidFill>
          <a:ln w="9525" cap="flat" cmpd="sng">
            <a:solidFill>
              <a:schemeClr val="tx1"/>
            </a:solidFill>
            <a:prstDash val="solid"/>
            <a:miter/>
            <a:headEnd type="none" w="med" len="med"/>
            <a:tailEnd type="none" w="med" len="med"/>
          </a:ln>
        </p:spPr>
        <p:txBody>
          <a:bodyPr/>
          <a:p>
            <a:pPr>
              <a:lnSpc>
                <a:spcPct val="100000"/>
              </a:lnSpc>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码反变换器总是使误码率增加，增加的系数在</a:t>
            </a:r>
            <a:r>
              <a:rPr lang="en-US" altLang="zh-CN" sz="2000" b="1" dirty="0">
                <a:solidFill>
                  <a:schemeClr val="tx2"/>
                </a:solidFill>
                <a:latin typeface="微软雅黑" panose="020B0503020204020204" pitchFamily="34" charset="-122"/>
                <a:ea typeface="微软雅黑" panose="020B0503020204020204" pitchFamily="34" charset="-122"/>
              </a:rPr>
              <a:t>1~2</a:t>
            </a:r>
            <a:r>
              <a:rPr lang="zh-CN" altLang="en-US" sz="2000" b="1" dirty="0">
                <a:solidFill>
                  <a:schemeClr val="tx2"/>
                </a:solidFill>
                <a:latin typeface="微软雅黑" panose="020B0503020204020204" pitchFamily="34" charset="-122"/>
                <a:ea typeface="微软雅黑" panose="020B0503020204020204" pitchFamily="34" charset="-122"/>
              </a:rPr>
              <a:t>之间</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57348" name="对象 91139"/>
          <p:cNvGraphicFramePr/>
          <p:nvPr/>
        </p:nvGraphicFramePr>
        <p:xfrm>
          <a:off x="3121025" y="3384868"/>
          <a:ext cx="2479040" cy="450850"/>
        </p:xfrm>
        <a:graphic>
          <a:graphicData uri="http://schemas.openxmlformats.org/presentationml/2006/ole">
            <mc:AlternateContent xmlns:mc="http://schemas.openxmlformats.org/markup-compatibility/2006">
              <mc:Choice xmlns:v="urn:schemas-microsoft-com:vml" Requires="v">
                <p:oleObj spid="_x0000_s3238" name="" r:id="rId5" imgW="1422400" imgH="254000" progId="Equation.DSMT4">
                  <p:embed/>
                </p:oleObj>
              </mc:Choice>
              <mc:Fallback>
                <p:oleObj name="" r:id="rId5" imgW="1422400" imgH="254000" progId="Equation.DSMT4">
                  <p:embed/>
                  <p:pic>
                    <p:nvPicPr>
                      <p:cNvPr id="0" name="图片 3237"/>
                      <p:cNvPicPr/>
                      <p:nvPr/>
                    </p:nvPicPr>
                    <p:blipFill>
                      <a:blip r:embed="rId6"/>
                      <a:stretch>
                        <a:fillRect/>
                      </a:stretch>
                    </p:blipFill>
                    <p:spPr>
                      <a:xfrm>
                        <a:off x="3121025" y="3384868"/>
                        <a:ext cx="2479040" cy="450850"/>
                      </a:xfrm>
                      <a:prstGeom prst="rect">
                        <a:avLst/>
                      </a:prstGeom>
                      <a:solidFill>
                        <a:srgbClr val="CCFFFF"/>
                      </a:solidFill>
                      <a:ln w="38100">
                        <a:noFill/>
                        <a:miter/>
                      </a:ln>
                    </p:spPr>
                  </p:pic>
                </p:oleObj>
              </mc:Fallback>
            </mc:AlternateContent>
          </a:graphicData>
        </a:graphic>
      </p:graphicFrame>
      <p:graphicFrame>
        <p:nvGraphicFramePr>
          <p:cNvPr id="57349" name="Object 9"/>
          <p:cNvGraphicFramePr/>
          <p:nvPr/>
        </p:nvGraphicFramePr>
        <p:xfrm>
          <a:off x="3895725" y="4224338"/>
          <a:ext cx="2454275" cy="450850"/>
        </p:xfrm>
        <a:graphic>
          <a:graphicData uri="http://schemas.openxmlformats.org/presentationml/2006/ole">
            <mc:AlternateContent xmlns:mc="http://schemas.openxmlformats.org/markup-compatibility/2006">
              <mc:Choice xmlns:v="urn:schemas-microsoft-com:vml" Requires="v">
                <p:oleObj spid="_x0000_s3239" name="" r:id="rId7" imgW="1408430" imgH="254000" progId="Equation.DSMT4">
                  <p:embed/>
                </p:oleObj>
              </mc:Choice>
              <mc:Fallback>
                <p:oleObj name="" r:id="rId7" imgW="1408430" imgH="254000" progId="Equation.DSMT4">
                  <p:embed/>
                  <p:pic>
                    <p:nvPicPr>
                      <p:cNvPr id="0" name="图片 3238"/>
                      <p:cNvPicPr/>
                      <p:nvPr/>
                    </p:nvPicPr>
                    <p:blipFill>
                      <a:blip r:embed="rId8"/>
                      <a:stretch>
                        <a:fillRect/>
                      </a:stretch>
                    </p:blipFill>
                    <p:spPr>
                      <a:xfrm>
                        <a:off x="3895725" y="4224338"/>
                        <a:ext cx="2454275" cy="450850"/>
                      </a:xfrm>
                      <a:prstGeom prst="rect">
                        <a:avLst/>
                      </a:prstGeom>
                      <a:solidFill>
                        <a:srgbClr val="CCFFFF"/>
                      </a:solidFill>
                      <a:ln w="38100">
                        <a:noFill/>
                        <a:miter/>
                      </a:ln>
                    </p:spPr>
                  </p:pic>
                </p:oleObj>
              </mc:Fallback>
            </mc:AlternateContent>
          </a:graphicData>
        </a:graphic>
      </p:graphicFrame>
    </p:spTree>
  </p:cSld>
  <p:clrMapOvr>
    <a:masterClrMapping/>
  </p:clrMapOvr>
  <p:transition advClick="0">
    <p:blinds dir="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6" name="Text Box 2"/>
          <p:cNvSpPr txBox="1"/>
          <p:nvPr/>
        </p:nvSpPr>
        <p:spPr>
          <a:xfrm>
            <a:off x="377190" y="1412875"/>
            <a:ext cx="8084185" cy="5046345"/>
          </a:xfrm>
          <a:prstGeom prst="rect">
            <a:avLst/>
          </a:prstGeom>
          <a:noFill/>
          <a:ln w="9525">
            <a:noFill/>
          </a:ln>
        </p:spPr>
        <p:txBody>
          <a:bodyPr wrap="square">
            <a:spAutoFit/>
          </a:bodyPr>
          <a:p>
            <a:pPr algn="just">
              <a:lnSpc>
                <a:spcPct val="14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2PSK</a:t>
            </a:r>
            <a:r>
              <a:rPr lang="zh-CN" altLang="en-US" sz="2000" dirty="0">
                <a:latin typeface="微软雅黑" panose="020B0503020204020204" pitchFamily="34" charset="-122"/>
                <a:ea typeface="微软雅黑" panose="020B0503020204020204" pitchFamily="34" charset="-122"/>
              </a:rPr>
              <a:t>信号采用相干解调时的误码率表示式：</a:t>
            </a:r>
            <a:endParaRPr lang="zh-CN" altLang="en-US" sz="2000" dirty="0">
              <a:latin typeface="微软雅黑" panose="020B0503020204020204" pitchFamily="34" charset="-122"/>
              <a:ea typeface="微软雅黑" panose="020B0503020204020204" pitchFamily="34" charset="-122"/>
            </a:endParaRPr>
          </a:p>
          <a:p>
            <a:pPr algn="just">
              <a:lnSpc>
                <a:spcPct val="14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(7.2-80)</a:t>
            </a:r>
            <a:endParaRPr lang="zh-CN" altLang="en-US" sz="2000" dirty="0">
              <a:latin typeface="微软雅黑" panose="020B0503020204020204" pitchFamily="34" charset="-122"/>
              <a:ea typeface="微软雅黑" panose="020B0503020204020204" pitchFamily="34" charset="-122"/>
            </a:endParaRPr>
          </a:p>
          <a:p>
            <a:pPr algn="just">
              <a:lnSpc>
                <a:spcPct val="14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代入式</a:t>
            </a:r>
            <a:r>
              <a:rPr lang="en-US" altLang="zh-CN" sz="2000" dirty="0">
                <a:latin typeface="微软雅黑" panose="020B0503020204020204" pitchFamily="34" charset="-122"/>
                <a:ea typeface="微软雅黑" panose="020B0503020204020204" pitchFamily="34" charset="-122"/>
              </a:rPr>
              <a:t>(7.2-7</a:t>
            </a:r>
            <a:r>
              <a:rPr lang="zh-CN" altLang="en-US" sz="2000" dirty="0">
                <a:latin typeface="微软雅黑" panose="020B0503020204020204" pitchFamily="34" charset="-122"/>
                <a:ea typeface="微软雅黑" panose="020B0503020204020204" pitchFamily="34" charset="-122"/>
              </a:rPr>
              <a:t>7</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，可得到</a:t>
            </a: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信号采用相干解调加码反变换器方式解调时的系统误码率为：</a:t>
            </a:r>
            <a:endParaRPr lang="zh-CN" altLang="en-US" sz="2000" dirty="0">
              <a:latin typeface="微软雅黑" panose="020B0503020204020204" pitchFamily="34" charset="-122"/>
              <a:ea typeface="微软雅黑" panose="020B0503020204020204" pitchFamily="34" charset="-122"/>
            </a:endParaRPr>
          </a:p>
          <a:p>
            <a:pPr algn="just">
              <a:lnSpc>
                <a:spcPct val="14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(7.2-81)   </a:t>
            </a:r>
            <a:endParaRPr lang="zh-CN" altLang="en-US" sz="2000" dirty="0">
              <a:latin typeface="微软雅黑" panose="020B0503020204020204" pitchFamily="34" charset="-122"/>
              <a:ea typeface="微软雅黑" panose="020B0503020204020204" pitchFamily="34" charset="-122"/>
            </a:endParaRPr>
          </a:p>
          <a:p>
            <a:pPr algn="just">
              <a:lnSpc>
                <a:spcPct val="14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或：                                                                                 </a:t>
            </a:r>
            <a:r>
              <a:rPr lang="en-US" altLang="zh-CN" sz="2000" dirty="0">
                <a:latin typeface="微软雅黑" panose="020B0503020204020204" pitchFamily="34" charset="-122"/>
                <a:ea typeface="微软雅黑" panose="020B0503020204020204" pitchFamily="34" charset="-122"/>
              </a:rPr>
              <a:t>(7.2-</a:t>
            </a:r>
            <a:r>
              <a:rPr lang="zh-CN" altLang="en-US" sz="2000" dirty="0">
                <a:latin typeface="微软雅黑" panose="020B0503020204020204" pitchFamily="34" charset="-122"/>
                <a:ea typeface="微软雅黑" panose="020B0503020204020204" pitchFamily="34" charset="-122"/>
              </a:rPr>
              <a:t>82</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gn="just">
              <a:lnSpc>
                <a:spcPct val="14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当相对码的误码率</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很小时，式</a:t>
            </a:r>
            <a:r>
              <a:rPr lang="en-US" altLang="zh-CN" sz="2000" dirty="0">
                <a:latin typeface="微软雅黑" panose="020B0503020204020204" pitchFamily="34" charset="-122"/>
                <a:ea typeface="微软雅黑" panose="020B0503020204020204" pitchFamily="34" charset="-122"/>
              </a:rPr>
              <a:t>(7.2-70)</a:t>
            </a:r>
            <a:r>
              <a:rPr lang="zh-CN" altLang="en-US" sz="2000" dirty="0">
                <a:latin typeface="微软雅黑" panose="020B0503020204020204" pitchFamily="34" charset="-122"/>
                <a:ea typeface="微软雅黑" panose="020B0503020204020204" pitchFamily="34" charset="-122"/>
              </a:rPr>
              <a:t>可近似表示为：</a:t>
            </a:r>
            <a:endParaRPr lang="zh-CN" altLang="en-US" sz="2000" dirty="0">
              <a:latin typeface="微软雅黑" panose="020B0503020204020204" pitchFamily="34" charset="-122"/>
              <a:ea typeface="微软雅黑" panose="020B0503020204020204" pitchFamily="34" charset="-122"/>
            </a:endParaRPr>
          </a:p>
          <a:p>
            <a:pPr algn="just">
              <a:lnSpc>
                <a:spcPct val="14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a:t>
            </a:r>
            <a:r>
              <a:rPr lang="zh-CN" altLang="en-US" sz="2000" dirty="0">
                <a:latin typeface="微软雅黑" panose="020B0503020204020204" pitchFamily="34" charset="-122"/>
                <a:ea typeface="微软雅黑" panose="020B0503020204020204" pitchFamily="34" charset="-122"/>
              </a:rPr>
              <a:t>83</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gn="just">
              <a:lnSpc>
                <a:spcPct val="14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即此时码反变换器输出绝对码序列的误码率是码反变换器输入相对码序列误码率的两倍</a:t>
            </a:r>
            <a:endParaRPr lang="zh-CN" altLang="en-US" sz="2000" dirty="0">
              <a:latin typeface="微软雅黑" panose="020B0503020204020204" pitchFamily="34" charset="-122"/>
              <a:ea typeface="微软雅黑" panose="020B0503020204020204" pitchFamily="34" charset="-122"/>
            </a:endParaRPr>
          </a:p>
        </p:txBody>
      </p:sp>
      <p:graphicFrame>
        <p:nvGraphicFramePr>
          <p:cNvPr id="58370" name="内容占位符 92162"/>
          <p:cNvGraphicFramePr>
            <a:graphicFrameLocks noGrp="1"/>
          </p:cNvGraphicFramePr>
          <p:nvPr>
            <p:ph sz="half" idx="1"/>
          </p:nvPr>
        </p:nvGraphicFramePr>
        <p:xfrm>
          <a:off x="1619250" y="3896995"/>
          <a:ext cx="2673985" cy="614045"/>
        </p:xfrm>
        <a:graphic>
          <a:graphicData uri="http://schemas.openxmlformats.org/presentationml/2006/ole">
            <mc:AlternateContent xmlns:mc="http://schemas.openxmlformats.org/markup-compatibility/2006">
              <mc:Choice xmlns:v="urn:schemas-microsoft-com:vml" Requires="v">
                <p:oleObj spid="_x0000_s3252" name="" r:id="rId1" imgW="1274445" imgH="394970" progId="Equation.3">
                  <p:embed/>
                </p:oleObj>
              </mc:Choice>
              <mc:Fallback>
                <p:oleObj name="" r:id="rId1" imgW="1274445" imgH="394970" progId="Equation.3">
                  <p:embed/>
                  <p:pic>
                    <p:nvPicPr>
                      <p:cNvPr id="0" name="图片 3251"/>
                      <p:cNvPicPr/>
                      <p:nvPr/>
                    </p:nvPicPr>
                    <p:blipFill>
                      <a:blip r:embed="rId2"/>
                      <a:stretch>
                        <a:fillRect/>
                      </a:stretch>
                    </p:blipFill>
                    <p:spPr>
                      <a:xfrm>
                        <a:off x="1619250" y="3896995"/>
                        <a:ext cx="2673985" cy="614045"/>
                      </a:xfrm>
                      <a:prstGeom prst="rect">
                        <a:avLst/>
                      </a:prstGeom>
                      <a:solidFill>
                        <a:srgbClr val="CCFFFF"/>
                      </a:solidFill>
                      <a:ln w="38100">
                        <a:miter/>
                      </a:ln>
                    </p:spPr>
                  </p:pic>
                </p:oleObj>
              </mc:Fallback>
            </mc:AlternateContent>
          </a:graphicData>
        </a:graphic>
      </p:graphicFrame>
      <p:graphicFrame>
        <p:nvGraphicFramePr>
          <p:cNvPr id="58371" name="对象 92163"/>
          <p:cNvGraphicFramePr/>
          <p:nvPr/>
        </p:nvGraphicFramePr>
        <p:xfrm>
          <a:off x="3528060" y="1927225"/>
          <a:ext cx="1944370" cy="572135"/>
        </p:xfrm>
        <a:graphic>
          <a:graphicData uri="http://schemas.openxmlformats.org/presentationml/2006/ole">
            <mc:AlternateContent xmlns:mc="http://schemas.openxmlformats.org/markup-compatibility/2006">
              <mc:Choice xmlns:v="urn:schemas-microsoft-com:vml" Requires="v">
                <p:oleObj spid="_x0000_s3242" name="" r:id="rId3" imgW="969010" imgH="394970" progId="Equation.3">
                  <p:embed/>
                </p:oleObj>
              </mc:Choice>
              <mc:Fallback>
                <p:oleObj name="" r:id="rId3" imgW="969010" imgH="394970" progId="Equation.3">
                  <p:embed/>
                  <p:pic>
                    <p:nvPicPr>
                      <p:cNvPr id="0" name="图片 3241"/>
                      <p:cNvPicPr/>
                      <p:nvPr/>
                    </p:nvPicPr>
                    <p:blipFill>
                      <a:blip r:embed="rId4"/>
                      <a:stretch>
                        <a:fillRect/>
                      </a:stretch>
                    </p:blipFill>
                    <p:spPr>
                      <a:xfrm>
                        <a:off x="3528060" y="1927225"/>
                        <a:ext cx="1944370" cy="572135"/>
                      </a:xfrm>
                      <a:prstGeom prst="rect">
                        <a:avLst/>
                      </a:prstGeom>
                      <a:solidFill>
                        <a:srgbClr val="CCFFCC"/>
                      </a:solidFill>
                      <a:ln w="38100">
                        <a:noFill/>
                        <a:miter/>
                      </a:ln>
                    </p:spPr>
                  </p:pic>
                </p:oleObj>
              </mc:Fallback>
            </mc:AlternateContent>
          </a:graphicData>
        </a:graphic>
      </p:graphicFrame>
      <p:graphicFrame>
        <p:nvGraphicFramePr>
          <p:cNvPr id="58372" name="对象 92164"/>
          <p:cNvGraphicFramePr/>
          <p:nvPr/>
        </p:nvGraphicFramePr>
        <p:xfrm>
          <a:off x="3374390" y="3044825"/>
          <a:ext cx="2719705" cy="645795"/>
        </p:xfrm>
        <a:graphic>
          <a:graphicData uri="http://schemas.openxmlformats.org/presentationml/2006/ole">
            <mc:AlternateContent xmlns:mc="http://schemas.openxmlformats.org/markup-compatibility/2006">
              <mc:Choice xmlns:v="urn:schemas-microsoft-com:vml" Requires="v">
                <p:oleObj spid="_x0000_s3250" name="" r:id="rId5" imgW="1663700" imgH="431800" progId="Equation.3">
                  <p:embed/>
                </p:oleObj>
              </mc:Choice>
              <mc:Fallback>
                <p:oleObj name="" r:id="rId5" imgW="1663700" imgH="431800" progId="Equation.3">
                  <p:embed/>
                  <p:pic>
                    <p:nvPicPr>
                      <p:cNvPr id="0" name="图片 3249"/>
                      <p:cNvPicPr/>
                      <p:nvPr/>
                    </p:nvPicPr>
                    <p:blipFill>
                      <a:blip r:embed="rId6"/>
                      <a:stretch>
                        <a:fillRect/>
                      </a:stretch>
                    </p:blipFill>
                    <p:spPr>
                      <a:xfrm>
                        <a:off x="3374390" y="3044825"/>
                        <a:ext cx="2719705" cy="645795"/>
                      </a:xfrm>
                      <a:prstGeom prst="rect">
                        <a:avLst/>
                      </a:prstGeom>
                      <a:solidFill>
                        <a:srgbClr val="CCFFCC"/>
                      </a:solidFill>
                      <a:ln w="38100">
                        <a:noFill/>
                        <a:miter/>
                      </a:ln>
                    </p:spPr>
                  </p:pic>
                </p:oleObj>
              </mc:Fallback>
            </mc:AlternateContent>
          </a:graphicData>
        </a:graphic>
      </p:graphicFrame>
      <p:graphicFrame>
        <p:nvGraphicFramePr>
          <p:cNvPr id="58373" name="对象 92165"/>
          <p:cNvGraphicFramePr/>
          <p:nvPr/>
        </p:nvGraphicFramePr>
        <p:xfrm>
          <a:off x="1786255" y="5039995"/>
          <a:ext cx="3436620" cy="432435"/>
        </p:xfrm>
        <a:graphic>
          <a:graphicData uri="http://schemas.openxmlformats.org/presentationml/2006/ole">
            <mc:AlternateContent xmlns:mc="http://schemas.openxmlformats.org/markup-compatibility/2006">
              <mc:Choice xmlns:v="urn:schemas-microsoft-com:vml" Requires="v">
                <p:oleObj spid="_x0000_s3248" name="" r:id="rId7" imgW="1905000" imgH="254000" progId="Equation.DSMT4">
                  <p:embed/>
                </p:oleObj>
              </mc:Choice>
              <mc:Fallback>
                <p:oleObj name="" r:id="rId7" imgW="1905000" imgH="254000" progId="Equation.DSMT4">
                  <p:embed/>
                  <p:pic>
                    <p:nvPicPr>
                      <p:cNvPr id="0" name="图片 3247"/>
                      <p:cNvPicPr/>
                      <p:nvPr/>
                    </p:nvPicPr>
                    <p:blipFill>
                      <a:blip r:embed="rId8"/>
                      <a:stretch>
                        <a:fillRect/>
                      </a:stretch>
                    </p:blipFill>
                    <p:spPr>
                      <a:xfrm>
                        <a:off x="1786255" y="5039995"/>
                        <a:ext cx="3436620" cy="432435"/>
                      </a:xfrm>
                      <a:prstGeom prst="rect">
                        <a:avLst/>
                      </a:prstGeom>
                      <a:solidFill>
                        <a:srgbClr val="CCFFCC"/>
                      </a:solidFill>
                      <a:ln w="38100">
                        <a:noFill/>
                        <a:miter/>
                      </a:ln>
                    </p:spPr>
                  </p:pic>
                </p:oleObj>
              </mc:Fallback>
            </mc:AlternateContent>
          </a:graphicData>
        </a:graphic>
      </p:graphicFrame>
      <p:sp>
        <p:nvSpPr>
          <p:cNvPr id="58377" name="Rectangle 33"/>
          <p:cNvSpPr/>
          <p:nvPr/>
        </p:nvSpPr>
        <p:spPr>
          <a:xfrm>
            <a:off x="1446213" y="635000"/>
            <a:ext cx="5795962" cy="521970"/>
          </a:xfrm>
          <a:prstGeom prst="rect">
            <a:avLst/>
          </a:prstGeom>
          <a:noFill/>
          <a:ln w="9525">
            <a:noFill/>
          </a:ln>
        </p:spPr>
        <p:txBody>
          <a:bodyPr>
            <a:spAutoFit/>
          </a:bodyPr>
          <a:p>
            <a:pPr>
              <a:buFont typeface="Arial" panose="020B0604020202020204" pitchFamily="34" charset="0"/>
              <a:buNone/>
            </a:pPr>
            <a:r>
              <a:rPr lang="zh-CN" altLang="en-US" sz="2800" b="1" dirty="0">
                <a:solidFill>
                  <a:srgbClr val="FF0000"/>
                </a:solidFill>
                <a:latin typeface="微软雅黑" panose="020B0503020204020204" pitchFamily="34" charset="-122"/>
                <a:ea typeface="微软雅黑" panose="020B0503020204020204" pitchFamily="34" charset="-122"/>
              </a:rPr>
              <a:t>5</a:t>
            </a:r>
            <a:r>
              <a:rPr lang="en-US" altLang="zh-CN" sz="2800" b="1" dirty="0">
                <a:solidFill>
                  <a:srgbClr val="FF0000"/>
                </a:solidFill>
                <a:latin typeface="微软雅黑" panose="020B0503020204020204" pitchFamily="34" charset="-122"/>
                <a:ea typeface="微软雅黑" panose="020B0503020204020204" pitchFamily="34" charset="-122"/>
              </a:rPr>
              <a:t>. 2DPSK</a:t>
            </a:r>
            <a:r>
              <a:rPr lang="zh-CN" altLang="en-US" sz="2800" b="1" dirty="0">
                <a:solidFill>
                  <a:srgbClr val="FF0000"/>
                </a:solidFill>
                <a:latin typeface="微软雅黑" panose="020B0503020204020204" pitchFamily="34" charset="-122"/>
                <a:ea typeface="微软雅黑" panose="020B0503020204020204" pitchFamily="34" charset="-122"/>
              </a:rPr>
              <a:t>信号相干解调的误码率</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58374" name="对象 91138"/>
          <p:cNvGraphicFramePr/>
          <p:nvPr/>
        </p:nvGraphicFramePr>
        <p:xfrm>
          <a:off x="551180" y="1995488"/>
          <a:ext cx="1828800" cy="434975"/>
        </p:xfrm>
        <a:graphic>
          <a:graphicData uri="http://schemas.openxmlformats.org/presentationml/2006/ole">
            <mc:AlternateContent xmlns:mc="http://schemas.openxmlformats.org/markup-compatibility/2006">
              <mc:Choice xmlns:v="urn:schemas-microsoft-com:vml" Requires="v">
                <p:oleObj spid="_x0000_s3251" name="" r:id="rId9" imgW="994410" imgH="229235" progId="Equation.3">
                  <p:embed/>
                </p:oleObj>
              </mc:Choice>
              <mc:Fallback>
                <p:oleObj name="" r:id="rId9" imgW="994410" imgH="229235" progId="Equation.3">
                  <p:embed/>
                  <p:pic>
                    <p:nvPicPr>
                      <p:cNvPr id="0" name="图片 3250"/>
                      <p:cNvPicPr/>
                      <p:nvPr/>
                    </p:nvPicPr>
                    <p:blipFill>
                      <a:blip r:embed="rId10"/>
                      <a:stretch>
                        <a:fillRect/>
                      </a:stretch>
                    </p:blipFill>
                    <p:spPr>
                      <a:xfrm>
                        <a:off x="551180" y="1995488"/>
                        <a:ext cx="1828800" cy="434975"/>
                      </a:xfrm>
                      <a:prstGeom prst="rect">
                        <a:avLst/>
                      </a:prstGeom>
                      <a:solidFill>
                        <a:srgbClr val="FF99CC"/>
                      </a:solidFill>
                      <a:ln w="38100">
                        <a:noFill/>
                        <a:miter/>
                      </a:ln>
                    </p:spPr>
                  </p:pic>
                </p:oleObj>
              </mc:Fallback>
            </mc:AlternateContent>
          </a:graphicData>
        </a:graphic>
      </p:graphicFrame>
      <p:graphicFrame>
        <p:nvGraphicFramePr>
          <p:cNvPr id="58375" name="Object 9"/>
          <p:cNvGraphicFramePr/>
          <p:nvPr/>
        </p:nvGraphicFramePr>
        <p:xfrm>
          <a:off x="551180" y="3379788"/>
          <a:ext cx="2003425" cy="393700"/>
        </p:xfrm>
        <a:graphic>
          <a:graphicData uri="http://schemas.openxmlformats.org/presentationml/2006/ole">
            <mc:AlternateContent xmlns:mc="http://schemas.openxmlformats.org/markup-compatibility/2006">
              <mc:Choice xmlns:v="urn:schemas-microsoft-com:vml" Requires="v">
                <p:oleObj spid="_x0000_s3255" name="" r:id="rId11" imgW="1257300" imgH="228600" progId="Equation.DSMT4">
                  <p:embed/>
                </p:oleObj>
              </mc:Choice>
              <mc:Fallback>
                <p:oleObj name="" r:id="rId11" imgW="1257300" imgH="228600" progId="Equation.DSMT4">
                  <p:embed/>
                  <p:pic>
                    <p:nvPicPr>
                      <p:cNvPr id="0" name="图片 3254"/>
                      <p:cNvPicPr/>
                      <p:nvPr/>
                    </p:nvPicPr>
                    <p:blipFill>
                      <a:blip r:embed="rId12"/>
                      <a:stretch>
                        <a:fillRect/>
                      </a:stretch>
                    </p:blipFill>
                    <p:spPr>
                      <a:xfrm>
                        <a:off x="551180" y="3379788"/>
                        <a:ext cx="2003425" cy="393700"/>
                      </a:xfrm>
                      <a:prstGeom prst="rect">
                        <a:avLst/>
                      </a:prstGeom>
                      <a:solidFill>
                        <a:srgbClr val="FF99CC"/>
                      </a:solidFill>
                      <a:ln w="38100">
                        <a:noFill/>
                        <a:miter/>
                      </a:ln>
                    </p:spPr>
                  </p:pic>
                </p:oleObj>
              </mc:Fallback>
            </mc:AlternateContent>
          </a:graphicData>
        </a:graphic>
      </p:graphicFrame>
    </p:spTree>
  </p:cSld>
  <p:clrMapOvr>
    <a:masterClrMapping/>
  </p:clrMapOvr>
  <p:transition advClick="0">
    <p:blinds dir="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5" name="Text Box 2"/>
          <p:cNvSpPr txBox="1"/>
          <p:nvPr/>
        </p:nvSpPr>
        <p:spPr>
          <a:xfrm>
            <a:off x="468313" y="1463675"/>
            <a:ext cx="8153400" cy="554038"/>
          </a:xfrm>
          <a:prstGeom prst="rect">
            <a:avLst/>
          </a:prstGeom>
          <a:noFill/>
          <a:ln w="9525">
            <a:noFill/>
          </a:ln>
        </p:spPr>
        <p:txBody>
          <a:bodyPr>
            <a:spAutoFit/>
          </a:bodyPr>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信号的相位比较法解调的性能分析模型如图</a:t>
            </a:r>
            <a:r>
              <a:rPr lang="en-US" altLang="zh-CN" sz="2000" dirty="0">
                <a:latin typeface="微软雅黑" panose="020B0503020204020204" pitchFamily="34" charset="-122"/>
                <a:ea typeface="微软雅黑" panose="020B0503020204020204" pitchFamily="34" charset="-122"/>
              </a:rPr>
              <a:t>7.2.4-11</a:t>
            </a:r>
            <a:r>
              <a:rPr lang="zh-CN" altLang="en-US" sz="2000" dirty="0">
                <a:latin typeface="微软雅黑" panose="020B0503020204020204" pitchFamily="34" charset="-122"/>
                <a:ea typeface="微软雅黑" panose="020B0503020204020204" pitchFamily="34" charset="-122"/>
              </a:rPr>
              <a:t>所示</a:t>
            </a:r>
            <a:endParaRPr lang="zh-CN" altLang="en-US" sz="2000" dirty="0">
              <a:latin typeface="微软雅黑" panose="020B0503020204020204" pitchFamily="34" charset="-122"/>
              <a:ea typeface="微软雅黑" panose="020B0503020204020204" pitchFamily="34" charset="-122"/>
            </a:endParaRPr>
          </a:p>
        </p:txBody>
      </p:sp>
      <p:sp>
        <p:nvSpPr>
          <p:cNvPr id="59396" name="Rectangle 5"/>
          <p:cNvSpPr/>
          <p:nvPr/>
        </p:nvSpPr>
        <p:spPr>
          <a:xfrm>
            <a:off x="1360488" y="641350"/>
            <a:ext cx="6453187" cy="521970"/>
          </a:xfrm>
          <a:prstGeom prst="rect">
            <a:avLst/>
          </a:prstGeom>
          <a:noFill/>
          <a:ln w="9525">
            <a:noFill/>
          </a:ln>
        </p:spPr>
        <p:txBody>
          <a:bodyPr>
            <a:spAutoFit/>
          </a:bodyPr>
          <a:p>
            <a:pPr>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6</a:t>
            </a:r>
            <a:r>
              <a:rPr lang="en-US" altLang="zh-CN" sz="2800" b="1" dirty="0">
                <a:solidFill>
                  <a:schemeClr val="tx2"/>
                </a:solidFill>
                <a:latin typeface="微软雅黑" panose="020B0503020204020204" pitchFamily="34" charset="-122"/>
                <a:ea typeface="微软雅黑" panose="020B0503020204020204" pitchFamily="34" charset="-122"/>
              </a:rPr>
              <a:t>. 2DPSK</a:t>
            </a:r>
            <a:r>
              <a:rPr lang="zh-CN" altLang="en-US" sz="2800" b="1" dirty="0">
                <a:solidFill>
                  <a:schemeClr val="tx2"/>
                </a:solidFill>
                <a:latin typeface="微软雅黑" panose="020B0503020204020204" pitchFamily="34" charset="-122"/>
                <a:ea typeface="微软雅黑" panose="020B0503020204020204" pitchFamily="34" charset="-122"/>
              </a:rPr>
              <a:t>信号相位比较法的误码率</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9397" name="Text Box 2"/>
          <p:cNvSpPr txBox="1"/>
          <p:nvPr/>
        </p:nvSpPr>
        <p:spPr>
          <a:xfrm>
            <a:off x="1528763" y="5745163"/>
            <a:ext cx="6324600" cy="419100"/>
          </a:xfrm>
          <a:prstGeom prst="rect">
            <a:avLst/>
          </a:prstGeom>
          <a:noFill/>
          <a:ln w="9525">
            <a:noFill/>
          </a:ln>
        </p:spPr>
        <p:txBody>
          <a:bodyPr>
            <a:spAutoFit/>
          </a:bodyPr>
          <a:p>
            <a:pPr>
              <a:spcBef>
                <a:spcPct val="50000"/>
              </a:spcBef>
              <a:buFont typeface="Arial" panose="020B0604020202020204" pitchFamily="34" charset="0"/>
              <a:buNone/>
            </a:pPr>
            <a:r>
              <a:rPr lang="zh-CN" altLang="en-US" sz="2000" b="1" dirty="0">
                <a:solidFill>
                  <a:schemeClr val="tx2"/>
                </a:solidFill>
                <a:latin typeface="微软雅黑" panose="020B0503020204020204" pitchFamily="34" charset="-122"/>
                <a:ea typeface="微软雅黑" panose="020B0503020204020204" pitchFamily="34" charset="-122"/>
              </a:rPr>
              <a:t>图</a:t>
            </a:r>
            <a:r>
              <a:rPr lang="en-US" altLang="zh-CN" sz="2000" b="1" dirty="0">
                <a:solidFill>
                  <a:schemeClr val="tx2"/>
                </a:solidFill>
                <a:latin typeface="微软雅黑" panose="020B0503020204020204" pitchFamily="34" charset="-122"/>
                <a:ea typeface="微软雅黑" panose="020B0503020204020204" pitchFamily="34" charset="-122"/>
              </a:rPr>
              <a:t>7.2.4-11  2DPSK</a:t>
            </a:r>
            <a:r>
              <a:rPr lang="zh-CN" altLang="en-US" sz="2000" b="1" dirty="0">
                <a:solidFill>
                  <a:schemeClr val="tx2"/>
                </a:solidFill>
                <a:latin typeface="微软雅黑" panose="020B0503020204020204" pitchFamily="34" charset="-122"/>
                <a:ea typeface="微软雅黑" panose="020B0503020204020204" pitchFamily="34" charset="-122"/>
              </a:rPr>
              <a:t>信号相位比较法误码率分析模型</a:t>
            </a:r>
            <a:endParaRPr lang="zh-CN" altLang="en-US" sz="2000" b="1" dirty="0">
              <a:solidFill>
                <a:schemeClr val="tx2"/>
              </a:solidFill>
              <a:latin typeface="微软雅黑" panose="020B0503020204020204" pitchFamily="34" charset="-122"/>
              <a:ea typeface="微软雅黑" panose="020B0503020204020204" pitchFamily="34" charset="-122"/>
            </a:endParaRPr>
          </a:p>
        </p:txBody>
      </p:sp>
      <p:graphicFrame>
        <p:nvGraphicFramePr>
          <p:cNvPr id="59394" name="Object 7"/>
          <p:cNvGraphicFramePr/>
          <p:nvPr/>
        </p:nvGraphicFramePr>
        <p:xfrm>
          <a:off x="0" y="2962275"/>
          <a:ext cx="8999538" cy="2506663"/>
        </p:xfrm>
        <a:graphic>
          <a:graphicData uri="http://schemas.openxmlformats.org/presentationml/2006/ole">
            <mc:AlternateContent xmlns:mc="http://schemas.openxmlformats.org/markup-compatibility/2006">
              <mc:Choice xmlns:v="urn:schemas-microsoft-com:vml" Requires="v">
                <p:oleObj spid="_x0000_s3254" name="" r:id="rId1" imgW="5058410" imgH="1053465" progId="Visio.Drawing.11">
                  <p:embed/>
                </p:oleObj>
              </mc:Choice>
              <mc:Fallback>
                <p:oleObj name="" r:id="rId1" imgW="5058410" imgH="1053465" progId="Visio.Drawing.11">
                  <p:embed/>
                  <p:pic>
                    <p:nvPicPr>
                      <p:cNvPr id="0" name="图片 3253"/>
                      <p:cNvPicPr/>
                      <p:nvPr/>
                    </p:nvPicPr>
                    <p:blipFill>
                      <a:blip r:embed="rId2"/>
                      <a:stretch>
                        <a:fillRect/>
                      </a:stretch>
                    </p:blipFill>
                    <p:spPr>
                      <a:xfrm>
                        <a:off x="0" y="2962275"/>
                        <a:ext cx="8999538" cy="2506663"/>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spTree>
  </p:cSld>
  <p:clrMapOvr>
    <a:masterClrMapping/>
  </p:clrMapOvr>
  <p:transition advClick="0">
    <p:blinds dir="ver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22" name="Text Box 2"/>
          <p:cNvSpPr txBox="1"/>
          <p:nvPr/>
        </p:nvSpPr>
        <p:spPr>
          <a:xfrm>
            <a:off x="312420" y="1405255"/>
            <a:ext cx="8309610" cy="5169535"/>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解调过程中需要对间隔为</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的前后两个码元进行比较。</a:t>
            </a:r>
            <a:r>
              <a:rPr lang="zh-CN" altLang="en-US" sz="2000" b="1" dirty="0">
                <a:solidFill>
                  <a:srgbClr val="FF0000"/>
                </a:solidFill>
                <a:latin typeface="微软雅黑" panose="020B0503020204020204" pitchFamily="34" charset="-122"/>
                <a:ea typeface="微软雅黑" panose="020B0503020204020204" pitchFamily="34" charset="-122"/>
              </a:rPr>
              <a:t>假设当前发送的是"</a:t>
            </a:r>
            <a:r>
              <a:rPr lang="en-US" altLang="zh-CN" sz="2000" b="1" dirty="0">
                <a:solidFill>
                  <a:srgbClr val="FF0000"/>
                </a:solidFill>
                <a:latin typeface="微软雅黑" panose="020B0503020204020204" pitchFamily="34" charset="-122"/>
                <a:ea typeface="微软雅黑" panose="020B0503020204020204" pitchFamily="34" charset="-122"/>
              </a:rPr>
              <a:t>1</a:t>
            </a:r>
            <a:r>
              <a:rPr lang="zh-CN" altLang="en-US" sz="2000" b="1" dirty="0">
                <a:solidFill>
                  <a:srgbClr val="FF0000"/>
                </a:solidFill>
                <a:latin typeface="微软雅黑" panose="020B0503020204020204" pitchFamily="34" charset="-122"/>
                <a:ea typeface="微软雅黑" panose="020B0503020204020204" pitchFamily="34" charset="-122"/>
              </a:rPr>
              <a:t>"符号</a:t>
            </a:r>
            <a:r>
              <a:rPr lang="zh-CN" altLang="en-US" sz="2000" dirty="0">
                <a:latin typeface="微软雅黑" panose="020B0503020204020204" pitchFamily="34" charset="-122"/>
                <a:ea typeface="微软雅黑" panose="020B0503020204020204" pitchFamily="34" charset="-122"/>
              </a:rPr>
              <a:t>，并且前一个时刻发送的也是"</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"符号，则带通滤波器输出</a:t>
            </a:r>
            <a:r>
              <a:rPr lang="en-US" altLang="zh-CN" sz="2000" dirty="0">
                <a:latin typeface="微软雅黑" panose="020B0503020204020204" pitchFamily="34" charset="-122"/>
                <a:ea typeface="微软雅黑" panose="020B0503020204020204" pitchFamily="34" charset="-122"/>
              </a:rPr>
              <a:t>y</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和延迟器输出</a:t>
            </a:r>
            <a:r>
              <a:rPr lang="en-US" altLang="zh-CN" sz="2000" dirty="0">
                <a:latin typeface="微软雅黑" panose="020B0503020204020204" pitchFamily="34" charset="-122"/>
                <a:ea typeface="微软雅黑" panose="020B0503020204020204" pitchFamily="34" charset="-122"/>
              </a:rPr>
              <a:t>y</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分别为：</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(7.2-84)</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分别为无延迟支路和有延迟支路的窄带高斯噪声，并且</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相互独立。</a:t>
            </a:r>
            <a:r>
              <a:rPr lang="zh-CN" altLang="en-US" sz="2000" b="1" dirty="0">
                <a:solidFill>
                  <a:srgbClr val="FF0000"/>
                </a:solidFill>
                <a:latin typeface="微软雅黑" panose="020B0503020204020204" pitchFamily="34" charset="-122"/>
                <a:ea typeface="微软雅黑" panose="020B0503020204020204" pitchFamily="34" charset="-122"/>
              </a:rPr>
              <a:t>低通滤波器</a:t>
            </a:r>
            <a:r>
              <a:rPr lang="zh-CN" altLang="en-US" sz="2000" dirty="0">
                <a:latin typeface="微软雅黑" panose="020B0503020204020204" pitchFamily="34" charset="-122"/>
                <a:ea typeface="微软雅黑" panose="020B0503020204020204" pitchFamily="34" charset="-122"/>
              </a:rPr>
              <a:t>的输出为：</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抽样时刻的样值为：                                                                (7.2-85)</a:t>
            </a:r>
            <a:endParaRPr lang="zh-CN" altLang="en-US" sz="2000" dirty="0">
              <a:latin typeface="微软雅黑" panose="020B0503020204020204" pitchFamily="34" charset="-122"/>
              <a:ea typeface="微软雅黑" panose="020B0503020204020204" pitchFamily="34" charset="-122"/>
            </a:endParaRPr>
          </a:p>
        </p:txBody>
      </p:sp>
      <p:sp>
        <p:nvSpPr>
          <p:cNvPr id="60423" name="Rectangle 5"/>
          <p:cNvSpPr/>
          <p:nvPr/>
        </p:nvSpPr>
        <p:spPr>
          <a:xfrm>
            <a:off x="1360488" y="641350"/>
            <a:ext cx="6453187" cy="521970"/>
          </a:xfrm>
          <a:prstGeom prst="rect">
            <a:avLst/>
          </a:prstGeom>
          <a:noFill/>
          <a:ln w="9525">
            <a:noFill/>
          </a:ln>
        </p:spPr>
        <p:txBody>
          <a:bodyPr>
            <a:spAutoFit/>
          </a:bodyPr>
          <a:p>
            <a:pPr>
              <a:buFont typeface="Arial" panose="020B0604020202020204" pitchFamily="34" charset="0"/>
              <a:buNone/>
            </a:pPr>
            <a:r>
              <a:rPr lang="zh-CN" altLang="en-US" sz="2800" b="1" dirty="0">
                <a:solidFill>
                  <a:schemeClr val="tx2"/>
                </a:solidFill>
                <a:latin typeface="微软雅黑" panose="020B0503020204020204" pitchFamily="34" charset="-122"/>
                <a:ea typeface="微软雅黑" panose="020B0503020204020204" pitchFamily="34" charset="-122"/>
              </a:rPr>
              <a:t>6</a:t>
            </a:r>
            <a:r>
              <a:rPr lang="en-US" altLang="zh-CN" sz="2800" b="1" dirty="0">
                <a:solidFill>
                  <a:schemeClr val="tx2"/>
                </a:solidFill>
                <a:latin typeface="微软雅黑" panose="020B0503020204020204" pitchFamily="34" charset="-122"/>
                <a:ea typeface="微软雅黑" panose="020B0503020204020204" pitchFamily="34" charset="-122"/>
              </a:rPr>
              <a:t>. 2DPSK</a:t>
            </a:r>
            <a:r>
              <a:rPr lang="zh-CN" altLang="en-US" sz="2800" b="1" dirty="0">
                <a:solidFill>
                  <a:schemeClr val="tx2"/>
                </a:solidFill>
                <a:latin typeface="微软雅黑" panose="020B0503020204020204" pitchFamily="34" charset="-122"/>
                <a:ea typeface="微软雅黑" panose="020B0503020204020204" pitchFamily="34" charset="-122"/>
              </a:rPr>
              <a:t>信号相位比较法的误码率</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graphicFrame>
        <p:nvGraphicFramePr>
          <p:cNvPr id="60418" name="对象 93188"/>
          <p:cNvGraphicFramePr/>
          <p:nvPr/>
        </p:nvGraphicFramePr>
        <p:xfrm>
          <a:off x="569913" y="3556000"/>
          <a:ext cx="6815137" cy="512763"/>
        </p:xfrm>
        <a:graphic>
          <a:graphicData uri="http://schemas.openxmlformats.org/presentationml/2006/ole">
            <mc:AlternateContent xmlns:mc="http://schemas.openxmlformats.org/markup-compatibility/2006">
              <mc:Choice xmlns:v="urn:schemas-microsoft-com:vml" Requires="v">
                <p:oleObj spid="_x0000_s3243" name="" r:id="rId1" imgW="3543300" imgH="228600" progId="Equation.3">
                  <p:embed/>
                </p:oleObj>
              </mc:Choice>
              <mc:Fallback>
                <p:oleObj name="" r:id="rId1" imgW="3543300" imgH="228600" progId="Equation.3">
                  <p:embed/>
                  <p:pic>
                    <p:nvPicPr>
                      <p:cNvPr id="0" name="图片 3242"/>
                      <p:cNvPicPr/>
                      <p:nvPr/>
                    </p:nvPicPr>
                    <p:blipFill>
                      <a:blip r:embed="rId2"/>
                      <a:stretch>
                        <a:fillRect/>
                      </a:stretch>
                    </p:blipFill>
                    <p:spPr>
                      <a:xfrm>
                        <a:off x="569913" y="3556000"/>
                        <a:ext cx="6815137" cy="512763"/>
                      </a:xfrm>
                      <a:prstGeom prst="rect">
                        <a:avLst/>
                      </a:prstGeom>
                      <a:solidFill>
                        <a:srgbClr val="CCFFFF"/>
                      </a:solidFill>
                      <a:ln w="38100">
                        <a:noFill/>
                        <a:miter/>
                      </a:ln>
                    </p:spPr>
                  </p:pic>
                </p:oleObj>
              </mc:Fallback>
            </mc:AlternateContent>
          </a:graphicData>
        </a:graphic>
      </p:graphicFrame>
      <p:graphicFrame>
        <p:nvGraphicFramePr>
          <p:cNvPr id="60419" name="内容占位符 93189"/>
          <p:cNvGraphicFramePr>
            <a:graphicFrameLocks noGrp="1"/>
          </p:cNvGraphicFramePr>
          <p:nvPr>
            <p:ph idx="1"/>
          </p:nvPr>
        </p:nvGraphicFramePr>
        <p:xfrm>
          <a:off x="627063" y="2901950"/>
          <a:ext cx="6757987" cy="477838"/>
        </p:xfrm>
        <a:graphic>
          <a:graphicData uri="http://schemas.openxmlformats.org/presentationml/2006/ole">
            <mc:AlternateContent xmlns:mc="http://schemas.openxmlformats.org/markup-compatibility/2006">
              <mc:Choice xmlns:v="urn:schemas-microsoft-com:vml" Requires="v">
                <p:oleObj spid="_x0000_s3244" name="" r:id="rId3" imgW="3479800" imgH="228600" progId="Equation.3">
                  <p:embed/>
                </p:oleObj>
              </mc:Choice>
              <mc:Fallback>
                <p:oleObj name="" r:id="rId3" imgW="3479800" imgH="228600" progId="Equation.3">
                  <p:embed/>
                  <p:pic>
                    <p:nvPicPr>
                      <p:cNvPr id="0" name="图片 3243"/>
                      <p:cNvPicPr/>
                      <p:nvPr/>
                    </p:nvPicPr>
                    <p:blipFill>
                      <a:blip r:embed="rId4"/>
                      <a:stretch>
                        <a:fillRect/>
                      </a:stretch>
                    </p:blipFill>
                    <p:spPr>
                      <a:xfrm>
                        <a:off x="627063" y="2901950"/>
                        <a:ext cx="6757987" cy="477838"/>
                      </a:xfrm>
                      <a:prstGeom prst="rect">
                        <a:avLst/>
                      </a:prstGeom>
                      <a:solidFill>
                        <a:srgbClr val="CCFFCC"/>
                      </a:solidFill>
                      <a:ln w="38100">
                        <a:miter/>
                      </a:ln>
                    </p:spPr>
                  </p:pic>
                </p:oleObj>
              </mc:Fallback>
            </mc:AlternateContent>
          </a:graphicData>
        </a:graphic>
      </p:graphicFrame>
      <p:graphicFrame>
        <p:nvGraphicFramePr>
          <p:cNvPr id="60420" name="对象 93187"/>
          <p:cNvGraphicFramePr/>
          <p:nvPr/>
        </p:nvGraphicFramePr>
        <p:xfrm>
          <a:off x="2849245" y="5965825"/>
          <a:ext cx="3911600" cy="608330"/>
        </p:xfrm>
        <a:graphic>
          <a:graphicData uri="http://schemas.openxmlformats.org/presentationml/2006/ole">
            <mc:AlternateContent xmlns:mc="http://schemas.openxmlformats.org/markup-compatibility/2006">
              <mc:Choice xmlns:v="urn:schemas-microsoft-com:vml" Requires="v">
                <p:oleObj spid="_x0000_s3249" name="" r:id="rId5" imgW="2334895" imgH="405765" progId="Equation.DSMT4">
                  <p:embed/>
                </p:oleObj>
              </mc:Choice>
              <mc:Fallback>
                <p:oleObj name="" r:id="rId5" imgW="2334895" imgH="405765" progId="Equation.DSMT4">
                  <p:embed/>
                  <p:pic>
                    <p:nvPicPr>
                      <p:cNvPr id="0" name="图片 3248"/>
                      <p:cNvPicPr/>
                      <p:nvPr/>
                    </p:nvPicPr>
                    <p:blipFill>
                      <a:blip r:embed="rId6"/>
                      <a:stretch>
                        <a:fillRect/>
                      </a:stretch>
                    </p:blipFill>
                    <p:spPr>
                      <a:xfrm>
                        <a:off x="2849245" y="5965825"/>
                        <a:ext cx="3911600" cy="608330"/>
                      </a:xfrm>
                      <a:prstGeom prst="rect">
                        <a:avLst/>
                      </a:prstGeom>
                      <a:solidFill>
                        <a:srgbClr val="CCFFCC"/>
                      </a:solidFill>
                      <a:ln w="38100">
                        <a:noFill/>
                        <a:miter/>
                      </a:ln>
                    </p:spPr>
                  </p:pic>
                </p:oleObj>
              </mc:Fallback>
            </mc:AlternateContent>
          </a:graphicData>
        </a:graphic>
      </p:graphicFrame>
      <p:graphicFrame>
        <p:nvGraphicFramePr>
          <p:cNvPr id="60421" name="Object 6"/>
          <p:cNvGraphicFramePr/>
          <p:nvPr/>
        </p:nvGraphicFramePr>
        <p:xfrm>
          <a:off x="1465580" y="5198110"/>
          <a:ext cx="6430645" cy="633095"/>
        </p:xfrm>
        <a:graphic>
          <a:graphicData uri="http://schemas.openxmlformats.org/presentationml/2006/ole">
            <mc:AlternateContent xmlns:mc="http://schemas.openxmlformats.org/markup-compatibility/2006">
              <mc:Choice xmlns:v="urn:schemas-microsoft-com:vml" Requires="v">
                <p:oleObj spid="_x0000_s3253" name="" r:id="rId7" imgW="2816860" imgH="405765" progId="Equation.DSMT4">
                  <p:embed/>
                </p:oleObj>
              </mc:Choice>
              <mc:Fallback>
                <p:oleObj name="" r:id="rId7" imgW="2816860" imgH="405765" progId="Equation.DSMT4">
                  <p:embed/>
                  <p:pic>
                    <p:nvPicPr>
                      <p:cNvPr id="0" name="图片 3252"/>
                      <p:cNvPicPr/>
                      <p:nvPr/>
                    </p:nvPicPr>
                    <p:blipFill>
                      <a:blip r:embed="rId8"/>
                      <a:stretch>
                        <a:fillRect/>
                      </a:stretch>
                    </p:blipFill>
                    <p:spPr>
                      <a:xfrm>
                        <a:off x="1465580" y="5198110"/>
                        <a:ext cx="6430645" cy="633095"/>
                      </a:xfrm>
                      <a:prstGeom prst="rect">
                        <a:avLst/>
                      </a:prstGeom>
                      <a:solidFill>
                        <a:srgbClr val="CCFFCC"/>
                      </a:solidFill>
                      <a:ln w="38100">
                        <a:noFill/>
                        <a:miter/>
                      </a:ln>
                    </p:spPr>
                  </p:pic>
                </p:oleObj>
              </mc:Fallback>
            </mc:AlternateContent>
          </a:graphicData>
        </a:graphic>
      </p:graphicFrame>
    </p:spTree>
  </p:cSld>
  <p:clrMapOvr>
    <a:masterClrMapping/>
  </p:clrMapOvr>
  <p:transition advClick="0">
    <p:blinds dir="ver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8" name="Text Box 2"/>
          <p:cNvSpPr txBox="1"/>
          <p:nvPr/>
        </p:nvSpPr>
        <p:spPr>
          <a:xfrm>
            <a:off x="354965" y="1403350"/>
            <a:ext cx="8178165" cy="5169535"/>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 则判决为"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"符号--</a:t>
            </a:r>
            <a:r>
              <a:rPr lang="zh-CN" altLang="en-US" sz="2000" b="1" dirty="0">
                <a:solidFill>
                  <a:srgbClr val="FF0000"/>
                </a:solidFill>
                <a:latin typeface="微软雅黑" panose="020B0503020204020204" pitchFamily="34" charset="-122"/>
                <a:ea typeface="微软雅黑" panose="020B0503020204020204" pitchFamily="34" charset="-122"/>
              </a:rPr>
              <a:t>正确判决</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 则判决为"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"符号--</a:t>
            </a:r>
            <a:r>
              <a:rPr lang="zh-CN" altLang="en-US" sz="2000" b="1" dirty="0">
                <a:solidFill>
                  <a:srgbClr val="FF0000"/>
                </a:solidFill>
                <a:latin typeface="微软雅黑" panose="020B0503020204020204" pitchFamily="34" charset="-122"/>
                <a:ea typeface="微软雅黑" panose="020B0503020204020204" pitchFamily="34" charset="-122"/>
              </a:rPr>
              <a:t>错误判决</a:t>
            </a:r>
            <a:endParaRPr lang="zh-CN" altLang="en-US" sz="2000" b="1" dirty="0">
              <a:solidFill>
                <a:srgbClr val="FF0000"/>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”符号判为“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”符号的概率为：</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a:t>
            </a:r>
            <a:r>
              <a:rPr lang="zh-CN" altLang="en-US" sz="2000" dirty="0">
                <a:latin typeface="微软雅黑" panose="020B0503020204020204" pitchFamily="34" charset="-122"/>
                <a:ea typeface="微软雅黑" panose="020B0503020204020204" pitchFamily="34" charset="-122"/>
              </a:rPr>
              <a:t>8</a:t>
            </a:r>
            <a:r>
              <a:rPr lang="en-US" altLang="zh-CN" sz="2000" dirty="0">
                <a:latin typeface="微软雅黑" panose="020B0503020204020204" pitchFamily="34" charset="-122"/>
                <a:ea typeface="微软雅黑" panose="020B0503020204020204" pitchFamily="34" charset="-122"/>
              </a:rPr>
              <a:t>6)</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利用恒等式：</a:t>
            </a:r>
            <a:endParaRPr lang="en-US" altLang="x-none"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(7.2-87)</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endParaRPr lang="en-US" altLang="x-none"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(7.2-88)</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式中令：                                                                          (7.2-89) </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(7.2-90)</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(7.2-91)</a:t>
            </a:r>
            <a:endParaRPr lang="zh-CN" altLang="en-US" sz="2000" dirty="0">
              <a:latin typeface="微软雅黑" panose="020B0503020204020204" pitchFamily="34" charset="-122"/>
              <a:ea typeface="微软雅黑" panose="020B0503020204020204" pitchFamily="34" charset="-122"/>
            </a:endParaRPr>
          </a:p>
        </p:txBody>
      </p:sp>
      <p:graphicFrame>
        <p:nvGraphicFramePr>
          <p:cNvPr id="61442" name="对象 95237"/>
          <p:cNvGraphicFramePr/>
          <p:nvPr/>
        </p:nvGraphicFramePr>
        <p:xfrm>
          <a:off x="2219325" y="5033963"/>
          <a:ext cx="3543300" cy="498475"/>
        </p:xfrm>
        <a:graphic>
          <a:graphicData uri="http://schemas.openxmlformats.org/presentationml/2006/ole">
            <mc:AlternateContent xmlns:mc="http://schemas.openxmlformats.org/markup-compatibility/2006">
              <mc:Choice xmlns:v="urn:schemas-microsoft-com:vml" Requires="v">
                <p:oleObj spid="_x0000_s3245" name="" r:id="rId1" imgW="2169795" imgH="304800" progId="Equation.3">
                  <p:embed/>
                </p:oleObj>
              </mc:Choice>
              <mc:Fallback>
                <p:oleObj name="" r:id="rId1" imgW="2169795" imgH="304800" progId="Equation.3">
                  <p:embed/>
                  <p:pic>
                    <p:nvPicPr>
                      <p:cNvPr id="0" name="图片 3244"/>
                      <p:cNvPicPr/>
                      <p:nvPr/>
                    </p:nvPicPr>
                    <p:blipFill>
                      <a:blip r:embed="rId2"/>
                      <a:stretch>
                        <a:fillRect/>
                      </a:stretch>
                    </p:blipFill>
                    <p:spPr>
                      <a:xfrm>
                        <a:off x="2219325" y="5033963"/>
                        <a:ext cx="3543300" cy="498475"/>
                      </a:xfrm>
                      <a:prstGeom prst="rect">
                        <a:avLst/>
                      </a:prstGeom>
                      <a:solidFill>
                        <a:srgbClr val="CCFFCC"/>
                      </a:solidFill>
                      <a:ln w="38100">
                        <a:noFill/>
                        <a:miter/>
                      </a:ln>
                    </p:spPr>
                  </p:pic>
                </p:oleObj>
              </mc:Fallback>
            </mc:AlternateContent>
          </a:graphicData>
        </a:graphic>
      </p:graphicFrame>
      <p:graphicFrame>
        <p:nvGraphicFramePr>
          <p:cNvPr id="61443" name="对象 95238"/>
          <p:cNvGraphicFramePr/>
          <p:nvPr/>
        </p:nvGraphicFramePr>
        <p:xfrm>
          <a:off x="2206625" y="5634038"/>
          <a:ext cx="3598863" cy="501650"/>
        </p:xfrm>
        <a:graphic>
          <a:graphicData uri="http://schemas.openxmlformats.org/presentationml/2006/ole">
            <mc:AlternateContent xmlns:mc="http://schemas.openxmlformats.org/markup-compatibility/2006">
              <mc:Choice xmlns:v="urn:schemas-microsoft-com:vml" Requires="v">
                <p:oleObj spid="_x0000_s3246" name="" r:id="rId3" imgW="1890395" imgH="304800" progId="Equation.3">
                  <p:embed/>
                </p:oleObj>
              </mc:Choice>
              <mc:Fallback>
                <p:oleObj name="" r:id="rId3" imgW="1890395" imgH="304800" progId="Equation.3">
                  <p:embed/>
                  <p:pic>
                    <p:nvPicPr>
                      <p:cNvPr id="0" name="图片 3245"/>
                      <p:cNvPicPr/>
                      <p:nvPr/>
                    </p:nvPicPr>
                    <p:blipFill>
                      <a:blip r:embed="rId4"/>
                      <a:stretch>
                        <a:fillRect/>
                      </a:stretch>
                    </p:blipFill>
                    <p:spPr>
                      <a:xfrm>
                        <a:off x="2206625" y="5634038"/>
                        <a:ext cx="3598863" cy="501650"/>
                      </a:xfrm>
                      <a:prstGeom prst="rect">
                        <a:avLst/>
                      </a:prstGeom>
                      <a:solidFill>
                        <a:srgbClr val="CCFFFF"/>
                      </a:solidFill>
                      <a:ln w="38100">
                        <a:noFill/>
                        <a:miter/>
                      </a:ln>
                    </p:spPr>
                  </p:pic>
                </p:oleObj>
              </mc:Fallback>
            </mc:AlternateContent>
          </a:graphicData>
        </a:graphic>
      </p:graphicFrame>
      <p:graphicFrame>
        <p:nvGraphicFramePr>
          <p:cNvPr id="61444" name="内容占位符 95239"/>
          <p:cNvGraphicFramePr>
            <a:graphicFrameLocks noGrp="1"/>
          </p:cNvGraphicFramePr>
          <p:nvPr>
            <p:ph idx="1"/>
          </p:nvPr>
        </p:nvGraphicFramePr>
        <p:xfrm>
          <a:off x="2222500" y="6245225"/>
          <a:ext cx="2016125" cy="401638"/>
        </p:xfrm>
        <a:graphic>
          <a:graphicData uri="http://schemas.openxmlformats.org/presentationml/2006/ole">
            <mc:AlternateContent xmlns:mc="http://schemas.openxmlformats.org/markup-compatibility/2006">
              <mc:Choice xmlns:v="urn:schemas-microsoft-com:vml" Requires="v">
                <p:oleObj spid="_x0000_s3247" name="" r:id="rId5" imgW="1032510" imgH="229235" progId="Equation.3">
                  <p:embed/>
                </p:oleObj>
              </mc:Choice>
              <mc:Fallback>
                <p:oleObj name="" r:id="rId5" imgW="1032510" imgH="229235" progId="Equation.3">
                  <p:embed/>
                  <p:pic>
                    <p:nvPicPr>
                      <p:cNvPr id="0" name="图片 3246"/>
                      <p:cNvPicPr/>
                      <p:nvPr/>
                    </p:nvPicPr>
                    <p:blipFill>
                      <a:blip r:embed="rId6"/>
                      <a:stretch>
                        <a:fillRect/>
                      </a:stretch>
                    </p:blipFill>
                    <p:spPr>
                      <a:xfrm>
                        <a:off x="2222500" y="6245225"/>
                        <a:ext cx="2016125" cy="401638"/>
                      </a:xfrm>
                      <a:prstGeom prst="rect">
                        <a:avLst/>
                      </a:prstGeom>
                      <a:solidFill>
                        <a:srgbClr val="99CCFF"/>
                      </a:solidFill>
                      <a:ln w="38100">
                        <a:miter/>
                      </a:ln>
                    </p:spPr>
                  </p:pic>
                </p:oleObj>
              </mc:Fallback>
            </mc:AlternateContent>
          </a:graphicData>
        </a:graphic>
      </p:graphicFrame>
      <p:sp>
        <p:nvSpPr>
          <p:cNvPr id="61449" name="矩形 8"/>
          <p:cNvSpPr/>
          <p:nvPr/>
        </p:nvSpPr>
        <p:spPr>
          <a:xfrm>
            <a:off x="2190750" y="811213"/>
            <a:ext cx="3173413" cy="400050"/>
          </a:xfrm>
          <a:prstGeom prst="rect">
            <a:avLst/>
          </a:prstGeom>
          <a:noFill/>
          <a:ln w="9525">
            <a:noFill/>
          </a:ln>
        </p:spPr>
        <p:txBody>
          <a:bodyPr wrap="none">
            <a:spAutoFit/>
          </a:bodyPr>
          <a:p>
            <a:r>
              <a:rPr lang="zh-CN" altLang="en-US" sz="2000" b="1" dirty="0">
                <a:solidFill>
                  <a:srgbClr val="FF0000"/>
                </a:solidFill>
                <a:latin typeface="微软雅黑" panose="020B0503020204020204" pitchFamily="34" charset="-122"/>
                <a:ea typeface="微软雅黑" panose="020B0503020204020204" pitchFamily="34" charset="-122"/>
              </a:rPr>
              <a:t>假设当前发送的是"</a:t>
            </a:r>
            <a:r>
              <a:rPr lang="en-US" altLang="zh-CN" sz="2000" b="1" dirty="0">
                <a:solidFill>
                  <a:srgbClr val="FF0000"/>
                </a:solidFill>
                <a:latin typeface="微软雅黑" panose="020B0503020204020204" pitchFamily="34" charset="-122"/>
                <a:ea typeface="微软雅黑" panose="020B0503020204020204" pitchFamily="34" charset="-122"/>
              </a:rPr>
              <a:t>1</a:t>
            </a:r>
            <a:r>
              <a:rPr lang="zh-CN" altLang="en-US" sz="2000" b="1" dirty="0">
                <a:solidFill>
                  <a:srgbClr val="FF0000"/>
                </a:solidFill>
                <a:latin typeface="微软雅黑" panose="020B0503020204020204" pitchFamily="34" charset="-122"/>
                <a:ea typeface="微软雅黑" panose="020B0503020204020204" pitchFamily="34" charset="-122"/>
              </a:rPr>
              <a:t>"符号</a:t>
            </a:r>
            <a:endParaRPr lang="zh-CN" altLang="en-US" sz="2000" dirty="0">
              <a:latin typeface="Arial" panose="020B0604020202020204" pitchFamily="34" charset="0"/>
            </a:endParaRPr>
          </a:p>
        </p:txBody>
      </p:sp>
      <p:graphicFrame>
        <p:nvGraphicFramePr>
          <p:cNvPr id="61445" name="对象 95235"/>
          <p:cNvGraphicFramePr/>
          <p:nvPr/>
        </p:nvGraphicFramePr>
        <p:xfrm>
          <a:off x="555625" y="2879090"/>
          <a:ext cx="6445250" cy="424815"/>
        </p:xfrm>
        <a:graphic>
          <a:graphicData uri="http://schemas.openxmlformats.org/presentationml/2006/ole">
            <mc:AlternateContent xmlns:mc="http://schemas.openxmlformats.org/markup-compatibility/2006">
              <mc:Choice xmlns:v="urn:schemas-microsoft-com:vml" Requires="v">
                <p:oleObj spid="_x0000_s3266" name="" r:id="rId7" imgW="3007360" imgH="304800" progId="Equation.DSMT4">
                  <p:embed/>
                </p:oleObj>
              </mc:Choice>
              <mc:Fallback>
                <p:oleObj name="" r:id="rId7" imgW="3007360" imgH="304800" progId="Equation.DSMT4">
                  <p:embed/>
                  <p:pic>
                    <p:nvPicPr>
                      <p:cNvPr id="0" name="图片 3265"/>
                      <p:cNvPicPr/>
                      <p:nvPr/>
                    </p:nvPicPr>
                    <p:blipFill>
                      <a:blip r:embed="rId8"/>
                      <a:stretch>
                        <a:fillRect/>
                      </a:stretch>
                    </p:blipFill>
                    <p:spPr>
                      <a:xfrm>
                        <a:off x="555625" y="2879090"/>
                        <a:ext cx="6445250" cy="424815"/>
                      </a:xfrm>
                      <a:prstGeom prst="rect">
                        <a:avLst/>
                      </a:prstGeom>
                      <a:solidFill>
                        <a:srgbClr val="CCFFCC"/>
                      </a:solidFill>
                      <a:ln w="38100">
                        <a:noFill/>
                        <a:miter/>
                      </a:ln>
                    </p:spPr>
                  </p:pic>
                </p:oleObj>
              </mc:Fallback>
            </mc:AlternateContent>
          </a:graphicData>
        </a:graphic>
      </p:graphicFrame>
      <p:graphicFrame>
        <p:nvGraphicFramePr>
          <p:cNvPr id="61446" name="对象 95234"/>
          <p:cNvGraphicFramePr/>
          <p:nvPr/>
        </p:nvGraphicFramePr>
        <p:xfrm>
          <a:off x="2039620" y="3375343"/>
          <a:ext cx="6792913" cy="515937"/>
        </p:xfrm>
        <a:graphic>
          <a:graphicData uri="http://schemas.openxmlformats.org/presentationml/2006/ole">
            <mc:AlternateContent xmlns:mc="http://schemas.openxmlformats.org/markup-compatibility/2006">
              <mc:Choice xmlns:v="urn:schemas-microsoft-com:vml" Requires="v">
                <p:oleObj spid="_x0000_s3265" name="" r:id="rId9" imgW="3717925" imgH="405765" progId="Equation.DSMT4">
                  <p:embed/>
                </p:oleObj>
              </mc:Choice>
              <mc:Fallback>
                <p:oleObj name="" r:id="rId9" imgW="3717925" imgH="405765" progId="Equation.DSMT4">
                  <p:embed/>
                  <p:pic>
                    <p:nvPicPr>
                      <p:cNvPr id="0" name="图片 3264"/>
                      <p:cNvPicPr/>
                      <p:nvPr/>
                    </p:nvPicPr>
                    <p:blipFill>
                      <a:blip r:embed="rId10"/>
                      <a:stretch>
                        <a:fillRect/>
                      </a:stretch>
                    </p:blipFill>
                    <p:spPr>
                      <a:xfrm>
                        <a:off x="2039620" y="3375343"/>
                        <a:ext cx="6792913" cy="515937"/>
                      </a:xfrm>
                      <a:prstGeom prst="rect">
                        <a:avLst/>
                      </a:prstGeom>
                      <a:solidFill>
                        <a:srgbClr val="FF99CC"/>
                      </a:solidFill>
                      <a:ln w="38100">
                        <a:noFill/>
                        <a:miter/>
                      </a:ln>
                    </p:spPr>
                  </p:pic>
                </p:oleObj>
              </mc:Fallback>
            </mc:AlternateContent>
          </a:graphicData>
        </a:graphic>
      </p:graphicFrame>
      <p:graphicFrame>
        <p:nvGraphicFramePr>
          <p:cNvPr id="61447" name="对象 95236"/>
          <p:cNvGraphicFramePr/>
          <p:nvPr/>
        </p:nvGraphicFramePr>
        <p:xfrm>
          <a:off x="466725" y="4189730"/>
          <a:ext cx="7954645" cy="460375"/>
        </p:xfrm>
        <a:graphic>
          <a:graphicData uri="http://schemas.openxmlformats.org/presentationml/2006/ole">
            <mc:AlternateContent xmlns:mc="http://schemas.openxmlformats.org/markup-compatibility/2006">
              <mc:Choice xmlns:v="urn:schemas-microsoft-com:vml" Requires="v">
                <p:oleObj spid="_x0000_s3267" name="" r:id="rId11" imgW="4163695" imgH="381000" progId="Equation.DSMT4">
                  <p:embed/>
                </p:oleObj>
              </mc:Choice>
              <mc:Fallback>
                <p:oleObj name="" r:id="rId11" imgW="4163695" imgH="381000" progId="Equation.DSMT4">
                  <p:embed/>
                  <p:pic>
                    <p:nvPicPr>
                      <p:cNvPr id="0" name="图片 3266"/>
                      <p:cNvPicPr/>
                      <p:nvPr/>
                    </p:nvPicPr>
                    <p:blipFill>
                      <a:blip r:embed="rId12"/>
                      <a:stretch>
                        <a:fillRect/>
                      </a:stretch>
                    </p:blipFill>
                    <p:spPr>
                      <a:xfrm>
                        <a:off x="466725" y="4189730"/>
                        <a:ext cx="7954645" cy="460375"/>
                      </a:xfrm>
                      <a:prstGeom prst="rect">
                        <a:avLst/>
                      </a:prstGeom>
                      <a:solidFill>
                        <a:srgbClr val="CCFFCC"/>
                      </a:solidFill>
                      <a:ln w="38100">
                        <a:noFill/>
                        <a:miter/>
                      </a:ln>
                    </p:spPr>
                  </p:pic>
                </p:oleObj>
              </mc:Fallback>
            </mc:AlternateContent>
          </a:graphicData>
        </a:graphic>
      </p:graphicFrame>
    </p:spTree>
  </p:cSld>
  <p:clrMapOvr>
    <a:masterClrMapping/>
  </p:clrMapOvr>
  <p:transition advClick="0">
    <p:blinds dir="ver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8" name="Text Box 2"/>
          <p:cNvSpPr txBox="1"/>
          <p:nvPr/>
        </p:nvSpPr>
        <p:spPr>
          <a:xfrm>
            <a:off x="267970" y="1403350"/>
            <a:ext cx="8289925" cy="3322955"/>
          </a:xfrm>
          <a:prstGeom prst="rect">
            <a:avLst/>
          </a:prstGeom>
          <a:noFill/>
          <a:ln w="9525">
            <a:noFill/>
          </a:ln>
        </p:spPr>
        <p:txBody>
          <a:bodyPr wrap="square">
            <a:spAutoFit/>
          </a:bodyPr>
          <a:p>
            <a:pPr>
              <a:lnSpc>
                <a:spcPct val="150000"/>
              </a:lnSpc>
              <a:spcBef>
                <a:spcPct val="2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因为</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1c</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2c</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1s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2s</a:t>
            </a:r>
            <a:r>
              <a:rPr lang="zh-CN" altLang="en-US" sz="2000" dirty="0">
                <a:latin typeface="微软雅黑" panose="020B0503020204020204" pitchFamily="34" charset="-122"/>
                <a:ea typeface="微软雅黑" panose="020B0503020204020204" pitchFamily="34" charset="-122"/>
              </a:rPr>
              <a:t>是相互独立的高斯随机变量，且均值为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，方差相等为</a:t>
            </a:r>
            <a:r>
              <a:rPr lang="en-US" altLang="zh-CN" sz="2000" dirty="0">
                <a:latin typeface="微软雅黑" panose="020B0503020204020204" pitchFamily="34" charset="-122"/>
                <a:ea typeface="微软雅黑" panose="020B0503020204020204" pitchFamily="34" charset="-122"/>
              </a:rPr>
              <a:t>σ</a:t>
            </a:r>
            <a:r>
              <a:rPr lang="en-US" altLang="zh-CN" sz="2000" baseline="30000" dirty="0">
                <a:latin typeface="微软雅黑" panose="020B0503020204020204" pitchFamily="34" charset="-122"/>
                <a:ea typeface="微软雅黑" panose="020B0503020204020204" pitchFamily="34" charset="-122"/>
              </a:rPr>
              <a:t>2</a:t>
            </a:r>
            <a:r>
              <a:rPr lang="en-US" altLang="zh-CN" sz="2000" baseline="-25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。根据</a:t>
            </a:r>
            <a:r>
              <a:rPr lang="zh-CN" altLang="en-US" sz="2000" b="1" dirty="0">
                <a:solidFill>
                  <a:srgbClr val="FF0000"/>
                </a:solidFill>
                <a:latin typeface="微软雅黑" panose="020B0503020204020204" pitchFamily="34" charset="-122"/>
                <a:ea typeface="微软雅黑" panose="020B0503020204020204" pitchFamily="34" charset="-122"/>
              </a:rPr>
              <a:t>高斯随机变量</a:t>
            </a:r>
            <a:r>
              <a:rPr lang="zh-CN" altLang="en-US" sz="2000" dirty="0">
                <a:latin typeface="微软雅黑" panose="020B0503020204020204" pitchFamily="34" charset="-122"/>
                <a:ea typeface="微软雅黑" panose="020B0503020204020204" pitchFamily="34" charset="-122"/>
              </a:rPr>
              <a:t>之和仍为高斯随机变量，且均值为各随机变量的均值的代数和，方差为各随机变量方差之和的</a:t>
            </a:r>
            <a:r>
              <a:rPr lang="zh-CN" altLang="en-US" sz="2000" b="1" dirty="0">
                <a:solidFill>
                  <a:schemeClr val="tx2"/>
                </a:solidFill>
                <a:latin typeface="微软雅黑" panose="020B0503020204020204" pitchFamily="34" charset="-122"/>
                <a:ea typeface="微软雅黑" panose="020B0503020204020204" pitchFamily="34" charset="-122"/>
              </a:rPr>
              <a:t>性质</a:t>
            </a: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1c</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2c</a:t>
            </a:r>
            <a:r>
              <a:rPr lang="zh-CN" altLang="en-US" sz="2000" dirty="0">
                <a:latin typeface="微软雅黑" panose="020B0503020204020204" pitchFamily="34" charset="-122"/>
                <a:ea typeface="微软雅黑" panose="020B0503020204020204" pitchFamily="34" charset="-122"/>
              </a:rPr>
              <a:t>是零均值，方差为</a:t>
            </a:r>
            <a:r>
              <a:rPr lang="en-US" altLang="zh-CN" sz="2000" dirty="0">
                <a:latin typeface="微软雅黑" panose="020B0503020204020204" pitchFamily="34" charset="-122"/>
                <a:ea typeface="微软雅黑" panose="020B0503020204020204" pitchFamily="34" charset="-122"/>
              </a:rPr>
              <a:t>2σ</a:t>
            </a:r>
            <a:r>
              <a:rPr lang="en-US" altLang="zh-CN" sz="2000" baseline="-25000" dirty="0">
                <a:latin typeface="微软雅黑" panose="020B0503020204020204" pitchFamily="34" charset="-122"/>
                <a:ea typeface="微软雅黑" panose="020B0503020204020204" pitchFamily="34" charset="-122"/>
              </a:rPr>
              <a:t>n</a:t>
            </a:r>
            <a:r>
              <a:rPr lang="en-US" altLang="zh-CN" sz="2000" baseline="30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的高斯随机变量。同理， </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1s</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2s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1c</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2c</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1s</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2s</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都是零均值，方差为</a:t>
            </a:r>
            <a:r>
              <a:rPr lang="en-US" altLang="zh-CN" sz="2000" dirty="0">
                <a:latin typeface="微软雅黑" panose="020B0503020204020204" pitchFamily="34" charset="-122"/>
                <a:ea typeface="微软雅黑" panose="020B0503020204020204" pitchFamily="34" charset="-122"/>
              </a:rPr>
              <a:t>2σ</a:t>
            </a:r>
            <a:r>
              <a:rPr lang="en-US" altLang="zh-CN" sz="2000" baseline="-25000" dirty="0">
                <a:latin typeface="微软雅黑" panose="020B0503020204020204" pitchFamily="34" charset="-122"/>
                <a:ea typeface="微软雅黑" panose="020B0503020204020204" pitchFamily="34" charset="-122"/>
              </a:rPr>
              <a:t>n</a:t>
            </a:r>
            <a:r>
              <a:rPr lang="en-US" altLang="zh-CN" sz="2000" baseline="30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的高斯随机变量，由随机信号分析理论可知，</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的一维分布服从广义瑞利分布，</a:t>
            </a:r>
            <a:r>
              <a:rPr lang="en-US" altLang="zh-CN" sz="2000" dirty="0">
                <a:latin typeface="微软雅黑" panose="020B0503020204020204" pitchFamily="34" charset="-122"/>
                <a:ea typeface="微软雅黑" panose="020B0503020204020204" pitchFamily="34" charset="-122"/>
              </a:rPr>
              <a:t>R</a:t>
            </a:r>
            <a:r>
              <a:rPr lang="en-US" altLang="zh-CN" sz="2000" baseline="-25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的一维分布服从瑞利分布，其概率密度函数分别为：</a:t>
            </a:r>
            <a:endParaRPr lang="zh-CN" altLang="en-US" sz="2000" dirty="0">
              <a:latin typeface="微软雅黑" panose="020B0503020204020204" pitchFamily="34" charset="-122"/>
              <a:ea typeface="微软雅黑" panose="020B0503020204020204" pitchFamily="34" charset="-122"/>
            </a:endParaRPr>
          </a:p>
        </p:txBody>
      </p:sp>
      <p:graphicFrame>
        <p:nvGraphicFramePr>
          <p:cNvPr id="62466" name="内容占位符 96258"/>
          <p:cNvGraphicFramePr>
            <a:graphicFrameLocks noGrp="1"/>
          </p:cNvGraphicFramePr>
          <p:nvPr>
            <p:ph idx="1"/>
          </p:nvPr>
        </p:nvGraphicFramePr>
        <p:xfrm>
          <a:off x="1692275" y="4716780"/>
          <a:ext cx="5256530" cy="918845"/>
        </p:xfrm>
        <a:graphic>
          <a:graphicData uri="http://schemas.openxmlformats.org/presentationml/2006/ole">
            <mc:AlternateContent xmlns:mc="http://schemas.openxmlformats.org/markup-compatibility/2006">
              <mc:Choice xmlns:v="urn:schemas-microsoft-com:vml" Requires="v">
                <p:oleObj spid="_x0000_s3268" name="" r:id="rId1" imgW="2056765" imgH="482600" progId="Equation.3">
                  <p:embed/>
                </p:oleObj>
              </mc:Choice>
              <mc:Fallback>
                <p:oleObj name="" r:id="rId1" imgW="2056765" imgH="482600" progId="Equation.3">
                  <p:embed/>
                  <p:pic>
                    <p:nvPicPr>
                      <p:cNvPr id="0" name="图片 3267"/>
                      <p:cNvPicPr/>
                      <p:nvPr/>
                    </p:nvPicPr>
                    <p:blipFill>
                      <a:blip r:embed="rId2"/>
                      <a:stretch>
                        <a:fillRect/>
                      </a:stretch>
                    </p:blipFill>
                    <p:spPr>
                      <a:xfrm>
                        <a:off x="1692275" y="4716780"/>
                        <a:ext cx="5256530" cy="918845"/>
                      </a:xfrm>
                      <a:prstGeom prst="rect">
                        <a:avLst/>
                      </a:prstGeom>
                      <a:solidFill>
                        <a:srgbClr val="CCFFCC"/>
                      </a:solidFill>
                      <a:ln w="38100">
                        <a:miter/>
                      </a:ln>
                    </p:spPr>
                  </p:pic>
                </p:oleObj>
              </mc:Fallback>
            </mc:AlternateContent>
          </a:graphicData>
        </a:graphic>
      </p:graphicFrame>
      <p:graphicFrame>
        <p:nvGraphicFramePr>
          <p:cNvPr id="62467" name="对象 96259"/>
          <p:cNvGraphicFramePr/>
          <p:nvPr/>
        </p:nvGraphicFramePr>
        <p:xfrm>
          <a:off x="1692275" y="5758180"/>
          <a:ext cx="3165475" cy="772160"/>
        </p:xfrm>
        <a:graphic>
          <a:graphicData uri="http://schemas.openxmlformats.org/presentationml/2006/ole">
            <mc:AlternateContent xmlns:mc="http://schemas.openxmlformats.org/markup-compatibility/2006">
              <mc:Choice xmlns:v="urn:schemas-microsoft-com:vml" Requires="v">
                <p:oleObj spid="_x0000_s3269" name="" r:id="rId3" imgW="1312545" imgH="433070" progId="Equation.DSMT4">
                  <p:embed/>
                </p:oleObj>
              </mc:Choice>
              <mc:Fallback>
                <p:oleObj name="" r:id="rId3" imgW="1312545" imgH="433070" progId="Equation.DSMT4">
                  <p:embed/>
                  <p:pic>
                    <p:nvPicPr>
                      <p:cNvPr id="0" name="图片 3268"/>
                      <p:cNvPicPr/>
                      <p:nvPr/>
                    </p:nvPicPr>
                    <p:blipFill>
                      <a:blip r:embed="rId4"/>
                      <a:stretch>
                        <a:fillRect/>
                      </a:stretch>
                    </p:blipFill>
                    <p:spPr>
                      <a:xfrm>
                        <a:off x="1692275" y="5758180"/>
                        <a:ext cx="3165475" cy="772160"/>
                      </a:xfrm>
                      <a:prstGeom prst="rect">
                        <a:avLst/>
                      </a:prstGeom>
                      <a:solidFill>
                        <a:srgbClr val="CCFFFF"/>
                      </a:solidFill>
                      <a:ln w="38100">
                        <a:noFill/>
                        <a:miter/>
                      </a:ln>
                    </p:spPr>
                  </p:pic>
                </p:oleObj>
              </mc:Fallback>
            </mc:AlternateContent>
          </a:graphicData>
        </a:graphic>
      </p:graphicFrame>
      <p:sp>
        <p:nvSpPr>
          <p:cNvPr id="62469" name="文本框 96260"/>
          <p:cNvSpPr txBox="1"/>
          <p:nvPr/>
        </p:nvSpPr>
        <p:spPr>
          <a:xfrm>
            <a:off x="7235825" y="5003800"/>
            <a:ext cx="1130300" cy="400050"/>
          </a:xfrm>
          <a:prstGeom prst="rect">
            <a:avLst/>
          </a:prstGeom>
          <a:noFill/>
          <a:ln w="9525">
            <a:noFill/>
          </a:ln>
        </p:spPr>
        <p:txBody>
          <a:bodyPr wrap="none">
            <a:spAutoFit/>
          </a:bodyPr>
          <a:p>
            <a:pPr algn="ctr">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(7.2-92)</a:t>
            </a:r>
            <a:endParaRPr lang="zh-CN" altLang="en-US" sz="2000" dirty="0">
              <a:latin typeface="微软雅黑" panose="020B0503020204020204" pitchFamily="34" charset="-122"/>
              <a:ea typeface="微软雅黑" panose="020B0503020204020204" pitchFamily="34" charset="-122"/>
            </a:endParaRPr>
          </a:p>
        </p:txBody>
      </p:sp>
      <p:sp>
        <p:nvSpPr>
          <p:cNvPr id="62470" name="文本框 96261"/>
          <p:cNvSpPr txBox="1"/>
          <p:nvPr/>
        </p:nvSpPr>
        <p:spPr>
          <a:xfrm>
            <a:off x="7235825" y="5867400"/>
            <a:ext cx="1130300" cy="400050"/>
          </a:xfrm>
          <a:prstGeom prst="rect">
            <a:avLst/>
          </a:prstGeom>
          <a:noFill/>
          <a:ln w="9525">
            <a:noFill/>
          </a:ln>
        </p:spPr>
        <p:txBody>
          <a:bodyPr wrap="none">
            <a:spAutoFit/>
          </a:bodyPr>
          <a:p>
            <a:pPr algn="ctr">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(7.2-93)</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advClick="0">
    <p:blinds dir="ver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5" name="Text Box 4"/>
          <p:cNvSpPr txBox="1"/>
          <p:nvPr/>
        </p:nvSpPr>
        <p:spPr>
          <a:xfrm>
            <a:off x="382905" y="1403350"/>
            <a:ext cx="8152130" cy="4615815"/>
          </a:xfrm>
          <a:prstGeom prst="rect">
            <a:avLst/>
          </a:prstGeom>
          <a:noFill/>
          <a:ln w="9525">
            <a:noFill/>
          </a:ln>
        </p:spPr>
        <p:txBody>
          <a:bodyPr wrap="square">
            <a:spAutoFit/>
          </a:bodyPr>
          <a:p>
            <a:pPr algn="just">
              <a:lnSpc>
                <a:spcPct val="12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f(R</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f(R</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带入式(7.2-91)：                             。可得：</a:t>
            </a:r>
            <a:endParaRPr lang="zh-CN" altLang="en-US" sz="2000" dirty="0">
              <a:latin typeface="微软雅黑" panose="020B0503020204020204" pitchFamily="34" charset="-122"/>
              <a:ea typeface="微软雅黑" panose="020B0503020204020204" pitchFamily="34" charset="-122"/>
            </a:endParaRPr>
          </a:p>
          <a:p>
            <a:pPr algn="just">
              <a:lnSpc>
                <a:spcPct val="120000"/>
              </a:lnSpc>
              <a:spcBef>
                <a:spcPct val="3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algn="just">
              <a:lnSpc>
                <a:spcPct val="120000"/>
              </a:lnSpc>
              <a:spcBef>
                <a:spcPct val="3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algn="just">
              <a:lnSpc>
                <a:spcPct val="12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(7.2-94) </a:t>
            </a:r>
            <a:endParaRPr lang="zh-CN" altLang="en-US" sz="2000" dirty="0">
              <a:latin typeface="微软雅黑" panose="020B0503020204020204" pitchFamily="34" charset="-122"/>
              <a:ea typeface="微软雅黑" panose="020B0503020204020204" pitchFamily="34" charset="-122"/>
            </a:endParaRPr>
          </a:p>
          <a:p>
            <a:pPr algn="just">
              <a:lnSpc>
                <a:spcPct val="12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式中：</a:t>
            </a:r>
            <a:endParaRPr lang="zh-CN" altLang="en-US" sz="2000" dirty="0">
              <a:latin typeface="微软雅黑" panose="020B0503020204020204" pitchFamily="34" charset="-122"/>
              <a:ea typeface="微软雅黑" panose="020B0503020204020204" pitchFamily="34" charset="-122"/>
            </a:endParaRPr>
          </a:p>
          <a:p>
            <a:pPr algn="just">
              <a:lnSpc>
                <a:spcPct val="12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同理可得将"</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"符号错判为"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"符号的概率</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e0</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e1</a:t>
            </a:r>
            <a:r>
              <a:rPr lang="zh-CN" altLang="en-US" sz="2000" dirty="0">
                <a:latin typeface="微软雅黑" panose="020B0503020204020204" pitchFamily="34" charset="-122"/>
                <a:ea typeface="微软雅黑" panose="020B0503020204020204" pitchFamily="34" charset="-122"/>
              </a:rPr>
              <a:t>，即：</a:t>
            </a:r>
            <a:endParaRPr lang="zh-CN" altLang="en-US" sz="2000" dirty="0">
              <a:latin typeface="微软雅黑" panose="020B0503020204020204" pitchFamily="34" charset="-122"/>
              <a:ea typeface="微软雅黑" panose="020B0503020204020204" pitchFamily="34" charset="-122"/>
            </a:endParaRPr>
          </a:p>
          <a:p>
            <a:pPr algn="just">
              <a:lnSpc>
                <a:spcPct val="12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(7.2-95)</a:t>
            </a:r>
            <a:endParaRPr lang="zh-CN" altLang="en-US" sz="2000" dirty="0">
              <a:latin typeface="微软雅黑" panose="020B0503020204020204" pitchFamily="34" charset="-122"/>
              <a:ea typeface="微软雅黑" panose="020B0503020204020204" pitchFamily="34" charset="-122"/>
            </a:endParaRPr>
          </a:p>
          <a:p>
            <a:pPr algn="just">
              <a:lnSpc>
                <a:spcPct val="120000"/>
              </a:lnSpc>
              <a:spcBef>
                <a:spcPct val="30000"/>
              </a:spcBef>
              <a:buFont typeface="Arial" panose="020B0604020202020204" pitchFamily="34" charset="0"/>
              <a:buNone/>
            </a:pPr>
            <a:endParaRPr lang="zh-CN" altLang="en-US" sz="2000" dirty="0">
              <a:latin typeface="微软雅黑" panose="020B0503020204020204" pitchFamily="34" charset="-122"/>
              <a:ea typeface="微软雅黑" panose="020B0503020204020204" pitchFamily="34" charset="-122"/>
            </a:endParaRPr>
          </a:p>
          <a:p>
            <a:pPr algn="just">
              <a:lnSpc>
                <a:spcPct val="12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因此，</a:t>
            </a: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信号相位比较法解调的总误码率</a:t>
            </a:r>
            <a:r>
              <a:rPr lang="en-US" altLang="zh-CN" sz="2000" dirty="0">
                <a:latin typeface="微软雅黑" panose="020B0503020204020204" pitchFamily="34" charset="-122"/>
                <a:ea typeface="微软雅黑" panose="020B0503020204020204" pitchFamily="34" charset="-122"/>
              </a:rPr>
              <a:t>P</a:t>
            </a:r>
            <a:r>
              <a:rPr lang="en-US" altLang="zh-CN" sz="2000" baseline="-25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为：</a:t>
            </a:r>
            <a:endParaRPr lang="en-US" altLang="zh-CN" sz="2000" dirty="0">
              <a:latin typeface="微软雅黑" panose="020B0503020204020204" pitchFamily="34" charset="-122"/>
              <a:ea typeface="微软雅黑" panose="020B0503020204020204" pitchFamily="34" charset="-122"/>
            </a:endParaRPr>
          </a:p>
          <a:p>
            <a:pPr algn="just">
              <a:lnSpc>
                <a:spcPct val="120000"/>
              </a:lnSpc>
              <a:spcBef>
                <a:spcPct val="30000"/>
              </a:spcBef>
              <a:buFont typeface="Arial" panose="020B0604020202020204" pitchFamily="34" charset="0"/>
              <a:buNone/>
            </a:pPr>
            <a:r>
              <a:rPr lang="en-US" altLang="x-none"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(7.2-</a:t>
            </a:r>
            <a:r>
              <a:rPr lang="zh-CN" altLang="en-US" sz="2000" dirty="0">
                <a:latin typeface="微软雅黑" panose="020B0503020204020204" pitchFamily="34" charset="-122"/>
                <a:ea typeface="微软雅黑" panose="020B0503020204020204" pitchFamily="34" charset="-122"/>
              </a:rPr>
              <a:t>96</a:t>
            </a:r>
            <a:r>
              <a:rPr lang="en-US" altLang="zh-CN" sz="20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graphicFrame>
        <p:nvGraphicFramePr>
          <p:cNvPr id="63490" name="对象 97282"/>
          <p:cNvGraphicFramePr/>
          <p:nvPr/>
        </p:nvGraphicFramePr>
        <p:xfrm>
          <a:off x="1473200" y="2932113"/>
          <a:ext cx="1223963" cy="760412"/>
        </p:xfrm>
        <a:graphic>
          <a:graphicData uri="http://schemas.openxmlformats.org/presentationml/2006/ole">
            <mc:AlternateContent xmlns:mc="http://schemas.openxmlformats.org/markup-compatibility/2006">
              <mc:Choice xmlns:v="urn:schemas-microsoft-com:vml" Requires="v">
                <p:oleObj spid="_x0000_s3270" name="" r:id="rId1" imgW="548005" imgH="459105" progId="Equation.DSMT4">
                  <p:embed/>
                </p:oleObj>
              </mc:Choice>
              <mc:Fallback>
                <p:oleObj name="" r:id="rId1" imgW="548005" imgH="459105" progId="Equation.DSMT4">
                  <p:embed/>
                  <p:pic>
                    <p:nvPicPr>
                      <p:cNvPr id="0" name="图片 3269"/>
                      <p:cNvPicPr/>
                      <p:nvPr/>
                    </p:nvPicPr>
                    <p:blipFill>
                      <a:blip r:embed="rId2"/>
                      <a:stretch>
                        <a:fillRect/>
                      </a:stretch>
                    </p:blipFill>
                    <p:spPr>
                      <a:xfrm>
                        <a:off x="1473200" y="2932113"/>
                        <a:ext cx="1223963" cy="760412"/>
                      </a:xfrm>
                      <a:prstGeom prst="rect">
                        <a:avLst/>
                      </a:prstGeom>
                      <a:solidFill>
                        <a:srgbClr val="CCFFFF"/>
                      </a:solidFill>
                      <a:ln w="38100">
                        <a:noFill/>
                        <a:miter/>
                      </a:ln>
                    </p:spPr>
                  </p:pic>
                </p:oleObj>
              </mc:Fallback>
            </mc:AlternateContent>
          </a:graphicData>
        </a:graphic>
      </p:graphicFrame>
      <p:graphicFrame>
        <p:nvGraphicFramePr>
          <p:cNvPr id="63491" name="对象 97283"/>
          <p:cNvGraphicFramePr/>
          <p:nvPr/>
        </p:nvGraphicFramePr>
        <p:xfrm>
          <a:off x="131763" y="1979613"/>
          <a:ext cx="8804275" cy="863600"/>
        </p:xfrm>
        <a:graphic>
          <a:graphicData uri="http://schemas.openxmlformats.org/presentationml/2006/ole">
            <mc:AlternateContent xmlns:mc="http://schemas.openxmlformats.org/markup-compatibility/2006">
              <mc:Choice xmlns:v="urn:schemas-microsoft-com:vml" Requires="v">
                <p:oleObj spid="_x0000_s3260" name="" r:id="rId3" imgW="4671695" imgH="482600" progId="Equation.3">
                  <p:embed/>
                </p:oleObj>
              </mc:Choice>
              <mc:Fallback>
                <p:oleObj name="" r:id="rId3" imgW="4671695" imgH="482600" progId="Equation.3">
                  <p:embed/>
                  <p:pic>
                    <p:nvPicPr>
                      <p:cNvPr id="0" name="图片 3259"/>
                      <p:cNvPicPr/>
                      <p:nvPr/>
                    </p:nvPicPr>
                    <p:blipFill>
                      <a:blip r:embed="rId4"/>
                      <a:stretch>
                        <a:fillRect/>
                      </a:stretch>
                    </p:blipFill>
                    <p:spPr>
                      <a:xfrm>
                        <a:off x="131763" y="1979613"/>
                        <a:ext cx="8804275" cy="863600"/>
                      </a:xfrm>
                      <a:prstGeom prst="rect">
                        <a:avLst/>
                      </a:prstGeom>
                      <a:solidFill>
                        <a:srgbClr val="CCFFCC"/>
                      </a:solidFill>
                      <a:ln w="38100">
                        <a:noFill/>
                        <a:miter/>
                      </a:ln>
                    </p:spPr>
                  </p:pic>
                </p:oleObj>
              </mc:Fallback>
            </mc:AlternateContent>
          </a:graphicData>
        </a:graphic>
      </p:graphicFrame>
      <p:graphicFrame>
        <p:nvGraphicFramePr>
          <p:cNvPr id="63492" name="对象 97284"/>
          <p:cNvGraphicFramePr/>
          <p:nvPr/>
        </p:nvGraphicFramePr>
        <p:xfrm>
          <a:off x="4179888" y="1431925"/>
          <a:ext cx="1916112" cy="434975"/>
        </p:xfrm>
        <a:graphic>
          <a:graphicData uri="http://schemas.openxmlformats.org/presentationml/2006/ole">
            <mc:AlternateContent xmlns:mc="http://schemas.openxmlformats.org/markup-compatibility/2006">
              <mc:Choice xmlns:v="urn:schemas-microsoft-com:vml" Requires="v">
                <p:oleObj spid="_x0000_s3258" name="" r:id="rId5" imgW="1032510" imgH="229235" progId="Equation.3">
                  <p:embed/>
                </p:oleObj>
              </mc:Choice>
              <mc:Fallback>
                <p:oleObj name="" r:id="rId5" imgW="1032510" imgH="229235" progId="Equation.3">
                  <p:embed/>
                  <p:pic>
                    <p:nvPicPr>
                      <p:cNvPr id="0" name="图片 3257"/>
                      <p:cNvPicPr/>
                      <p:nvPr/>
                    </p:nvPicPr>
                    <p:blipFill>
                      <a:blip r:embed="rId6"/>
                      <a:stretch>
                        <a:fillRect/>
                      </a:stretch>
                    </p:blipFill>
                    <p:spPr>
                      <a:xfrm>
                        <a:off x="4179888" y="1431925"/>
                        <a:ext cx="1916112" cy="434975"/>
                      </a:xfrm>
                      <a:prstGeom prst="rect">
                        <a:avLst/>
                      </a:prstGeom>
                      <a:solidFill>
                        <a:srgbClr val="CCFFFF"/>
                      </a:solidFill>
                      <a:ln w="38100">
                        <a:noFill/>
                        <a:miter/>
                      </a:ln>
                    </p:spPr>
                  </p:pic>
                </p:oleObj>
              </mc:Fallback>
            </mc:AlternateContent>
          </a:graphicData>
        </a:graphic>
      </p:graphicFrame>
      <p:graphicFrame>
        <p:nvGraphicFramePr>
          <p:cNvPr id="63493" name="对象 97285"/>
          <p:cNvGraphicFramePr/>
          <p:nvPr/>
        </p:nvGraphicFramePr>
        <p:xfrm>
          <a:off x="2836863" y="4235450"/>
          <a:ext cx="1303337" cy="695325"/>
        </p:xfrm>
        <a:graphic>
          <a:graphicData uri="http://schemas.openxmlformats.org/presentationml/2006/ole">
            <mc:AlternateContent xmlns:mc="http://schemas.openxmlformats.org/markup-compatibility/2006">
              <mc:Choice xmlns:v="urn:schemas-microsoft-com:vml" Requires="v">
                <p:oleObj spid="_x0000_s3261" name="" r:id="rId7" imgW="701040" imgH="394970" progId="Equation.3">
                  <p:embed/>
                </p:oleObj>
              </mc:Choice>
              <mc:Fallback>
                <p:oleObj name="" r:id="rId7" imgW="701040" imgH="394970" progId="Equation.3">
                  <p:embed/>
                  <p:pic>
                    <p:nvPicPr>
                      <p:cNvPr id="0" name="图片 3260"/>
                      <p:cNvPicPr/>
                      <p:nvPr/>
                    </p:nvPicPr>
                    <p:blipFill>
                      <a:blip r:embed="rId8"/>
                      <a:stretch>
                        <a:fillRect/>
                      </a:stretch>
                    </p:blipFill>
                    <p:spPr>
                      <a:xfrm>
                        <a:off x="2836863" y="4235450"/>
                        <a:ext cx="1303337" cy="695325"/>
                      </a:xfrm>
                      <a:prstGeom prst="rect">
                        <a:avLst/>
                      </a:prstGeom>
                      <a:solidFill>
                        <a:srgbClr val="CCFFCC"/>
                      </a:solidFill>
                      <a:ln w="38100">
                        <a:noFill/>
                        <a:miter/>
                      </a:ln>
                    </p:spPr>
                  </p:pic>
                </p:oleObj>
              </mc:Fallback>
            </mc:AlternateContent>
          </a:graphicData>
        </a:graphic>
      </p:graphicFrame>
      <p:graphicFrame>
        <p:nvGraphicFramePr>
          <p:cNvPr id="63494" name="内容占位符 97286"/>
          <p:cNvGraphicFramePr>
            <a:graphicFrameLocks noGrp="1"/>
          </p:cNvGraphicFramePr>
          <p:nvPr>
            <p:ph idx="1"/>
          </p:nvPr>
        </p:nvGraphicFramePr>
        <p:xfrm>
          <a:off x="2622550" y="5549900"/>
          <a:ext cx="1800225" cy="761365"/>
        </p:xfrm>
        <a:graphic>
          <a:graphicData uri="http://schemas.openxmlformats.org/presentationml/2006/ole">
            <mc:AlternateContent xmlns:mc="http://schemas.openxmlformats.org/markup-compatibility/2006">
              <mc:Choice xmlns:v="urn:schemas-microsoft-com:vml" Requires="v">
                <p:oleObj spid="_x0000_s3256" name="" r:id="rId9" imgW="624205" imgH="394970" progId="Equation.3">
                  <p:embed/>
                </p:oleObj>
              </mc:Choice>
              <mc:Fallback>
                <p:oleObj name="" r:id="rId9" imgW="624205" imgH="394970" progId="Equation.3">
                  <p:embed/>
                  <p:pic>
                    <p:nvPicPr>
                      <p:cNvPr id="0" name="图片 3255"/>
                      <p:cNvPicPr/>
                      <p:nvPr/>
                    </p:nvPicPr>
                    <p:blipFill>
                      <a:blip r:embed="rId10"/>
                      <a:stretch>
                        <a:fillRect/>
                      </a:stretch>
                    </p:blipFill>
                    <p:spPr>
                      <a:xfrm>
                        <a:off x="2622550" y="5549900"/>
                        <a:ext cx="1800225" cy="761365"/>
                      </a:xfrm>
                      <a:prstGeom prst="rect">
                        <a:avLst/>
                      </a:prstGeom>
                      <a:solidFill>
                        <a:srgbClr val="CCFFCC"/>
                      </a:solidFill>
                      <a:ln w="38100">
                        <a:noFill/>
                        <a:miter/>
                      </a:ln>
                    </p:spPr>
                  </p:pic>
                </p:oleObj>
              </mc:Fallback>
            </mc:AlternateContent>
          </a:graphicData>
        </a:graphic>
      </p:graphicFrame>
    </p:spTree>
  </p:cSld>
  <p:clrMapOvr>
    <a:masterClrMapping/>
  </p:clrMapOvr>
  <p:transition advClick="0">
    <p:blinds dir="ver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9" name="Text Box 3"/>
          <p:cNvSpPr txBox="1">
            <a:spLocks noChangeArrowheads="1"/>
          </p:cNvSpPr>
          <p:nvPr/>
        </p:nvSpPr>
        <p:spPr bwMode="auto">
          <a:xfrm>
            <a:off x="383540" y="1403350"/>
            <a:ext cx="8150860" cy="4461510"/>
          </a:xfrm>
          <a:prstGeom prst="rect">
            <a:avLst/>
          </a:prstGeom>
          <a:noFill/>
          <a:ln w="9525">
            <a:noFill/>
            <a:miter lim="800000"/>
          </a:ln>
        </p:spPr>
        <p:txBody>
          <a:bodyPr wrap="square">
            <a:spAutoFit/>
          </a:bodyPr>
          <a:lstStyle/>
          <a:p>
            <a:pPr marR="0" defTabSz="914400">
              <a:lnSpc>
                <a:spcPct val="130000"/>
              </a:lnSpc>
              <a:spcBef>
                <a:spcPct val="20000"/>
              </a:spcBef>
              <a:buClrTx/>
              <a:buSzTx/>
              <a:buFont typeface="Arial" panose="020B0604020202020204" pitchFamily="34" charset="0"/>
              <a:buNone/>
              <a:defRPr/>
            </a:pPr>
            <a:r>
              <a:rPr kumimoji="0" lang="en-US" altLang="zh-CN" sz="2000" b="1" kern="1200" cap="none" spc="0" normalizeH="0" baseline="0" noProof="0" dirty="0">
                <a:solidFill>
                  <a:schemeClr val="tx2"/>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tx2"/>
                </a:solidFill>
                <a:latin typeface="微软雅黑" panose="020B0503020204020204" pitchFamily="34" charset="-122"/>
                <a:ea typeface="微软雅黑" panose="020B0503020204020204" pitchFamily="34" charset="-122"/>
                <a:cs typeface="+mn-cs"/>
              </a:rPr>
              <a:t>例</a:t>
            </a:r>
            <a:r>
              <a:rPr kumimoji="0" lang="en-US" altLang="zh-CN" sz="2000" b="1" kern="1200" cap="none" spc="0" normalizeH="0" baseline="0" noProof="0" dirty="0">
                <a:solidFill>
                  <a:schemeClr val="tx2"/>
                </a:solidFill>
                <a:latin typeface="微软雅黑" panose="020B0503020204020204" pitchFamily="34" charset="-122"/>
                <a:ea typeface="微软雅黑" panose="020B0503020204020204" pitchFamily="34" charset="-122"/>
                <a:cs typeface="+mn-cs"/>
              </a:rPr>
              <a:t>7.2.4-2] </a:t>
            </a:r>
            <a:r>
              <a:rPr kumimoji="0" lang="zh-CN" altLang="en-US" sz="2000" b="1" kern="1200" cap="none" spc="0" normalizeH="0" baseline="0" noProof="0" dirty="0">
                <a:solidFill>
                  <a:schemeClr val="tx2"/>
                </a:solidFill>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采用</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2DPSK</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方式传送二进制数字信息，已知发送端发出的信号振幅为</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5V</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，输入接收端解调器的高斯噪声功率</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σ</a:t>
            </a:r>
            <a:r>
              <a:rPr kumimoji="0" lang="en-US" altLang="zh-CN" sz="2000" kern="1200" cap="none" spc="0" normalizeH="0" baseline="30000" noProof="0" dirty="0">
                <a:latin typeface="微软雅黑" panose="020B0503020204020204" pitchFamily="34" charset="-122"/>
                <a:ea typeface="微软雅黑" panose="020B0503020204020204" pitchFamily="34" charset="-122"/>
                <a:cs typeface="+mn-cs"/>
              </a:rPr>
              <a:t>2</a:t>
            </a:r>
            <a:r>
              <a:rPr kumimoji="0" lang="en-US" altLang="zh-CN" sz="2000" kern="1200" cap="none" spc="0" normalizeH="0" baseline="-25000" noProof="0" dirty="0">
                <a:latin typeface="微软雅黑" panose="020B0503020204020204" pitchFamily="34" charset="-122"/>
                <a:ea typeface="微软雅黑" panose="020B0503020204020204" pitchFamily="34" charset="-122"/>
                <a:cs typeface="+mn-cs"/>
              </a:rPr>
              <a:t>n</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=3×10</a:t>
            </a:r>
            <a:r>
              <a:rPr kumimoji="0" lang="en-US" altLang="zh-CN" sz="2000" kern="1200" cap="none" spc="0" normalizeH="0" baseline="30000" noProof="0" dirty="0">
                <a:latin typeface="微软雅黑" panose="020B0503020204020204" pitchFamily="34" charset="-122"/>
                <a:ea typeface="微软雅黑" panose="020B0503020204020204" pitchFamily="34" charset="-122"/>
                <a:cs typeface="+mn-cs"/>
              </a:rPr>
              <a:t>-12</a:t>
            </a:r>
            <a:r>
              <a:rPr kumimoji="0" lang="zh-CN" altLang="en-US" sz="2000" kern="1200" cap="none" spc="0" normalizeH="0" baseline="30000" noProof="0" dirty="0">
                <a:latin typeface="微软雅黑" panose="020B0503020204020204" pitchFamily="34" charset="-122"/>
                <a:ea typeface="微软雅黑" panose="020B0503020204020204" pitchFamily="34" charset="-122"/>
                <a:cs typeface="+mn-cs"/>
              </a:rPr>
              <a:t>  </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W</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，要求误码率</a:t>
            </a:r>
            <a:r>
              <a:rPr kumimoji="0" lang="en-US" altLang="zh-CN" sz="2000" kern="1200" cap="none" spc="0" normalizeH="0" baseline="0" noProof="0" dirty="0" err="1">
                <a:latin typeface="微软雅黑" panose="020B0503020204020204" pitchFamily="34" charset="-122"/>
                <a:ea typeface="微软雅黑" panose="020B0503020204020204" pitchFamily="34" charset="-122"/>
                <a:cs typeface="+mn-cs"/>
              </a:rPr>
              <a:t>P</a:t>
            </a:r>
            <a:r>
              <a:rPr kumimoji="0" lang="en-US" altLang="zh-CN" sz="2000" kern="1200" cap="none" spc="0" normalizeH="0" baseline="-25000" noProof="0" dirty="0" err="1">
                <a:latin typeface="微软雅黑" panose="020B0503020204020204" pitchFamily="34" charset="-122"/>
                <a:ea typeface="微软雅黑" panose="020B0503020204020204" pitchFamily="34" charset="-122"/>
                <a:cs typeface="+mn-cs"/>
              </a:rPr>
              <a:t>e</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=10</a:t>
            </a:r>
            <a:r>
              <a:rPr kumimoji="0" lang="en-US" altLang="zh-CN" sz="2000" kern="1200" cap="none" spc="0" normalizeH="0" baseline="30000" noProof="0" dirty="0">
                <a:latin typeface="微软雅黑" panose="020B0503020204020204" pitchFamily="34" charset="-122"/>
                <a:ea typeface="微软雅黑" panose="020B0503020204020204" pitchFamily="34" charset="-122"/>
                <a:cs typeface="+mn-cs"/>
              </a:rPr>
              <a:t>-5</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。试求： </a:t>
            </a:r>
            <a:endParaRPr kumimoji="0" lang="zh-CN" altLang="en-US"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a:lnSpc>
                <a:spcPct val="130000"/>
              </a:lnSpc>
              <a:spcBef>
                <a:spcPct val="20000"/>
              </a:spcBef>
              <a:buClrTx/>
              <a:buSzTx/>
              <a:buFont typeface="Arial" panose="020B0604020202020204" pitchFamily="34" charset="0"/>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1</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）采用相位比较法时，由发送端到解调器输入端的衰减为多少？</a:t>
            </a:r>
            <a:endParaRPr kumimoji="0" lang="en-US" altLang="zh-CN"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a:lnSpc>
                <a:spcPct val="130000"/>
              </a:lnSpc>
              <a:spcBef>
                <a:spcPct val="20000"/>
              </a:spcBef>
              <a:buClrTx/>
              <a:buSzTx/>
              <a:buFont typeface="Arial" panose="020B0604020202020204" pitchFamily="34" charset="0"/>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2</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）采用相干解调</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码反变换接收时，由发送端到解调器输入端的衰减为多少？</a:t>
            </a:r>
            <a:endParaRPr kumimoji="0" lang="zh-CN" altLang="en-US"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a:lnSpc>
                <a:spcPct val="130000"/>
              </a:lnSpc>
              <a:spcBef>
                <a:spcPct val="20000"/>
              </a:spcBef>
              <a:buClrTx/>
              <a:buSzTx/>
              <a:buFont typeface="Arial" panose="020B0604020202020204" pitchFamily="34" charset="0"/>
              <a:buNone/>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解： </a:t>
            </a:r>
            <a:r>
              <a:rPr kumimoji="0" lang="en-US" altLang="zh-CN" sz="2000" kern="1200" cap="none" spc="0" normalizeH="0" baseline="0" noProof="0" dirty="0">
                <a:latin typeface="微软雅黑" panose="020B0503020204020204" pitchFamily="34" charset="-122"/>
                <a:ea typeface="微软雅黑" panose="020B0503020204020204" pitchFamily="34" charset="-122"/>
                <a:cs typeface="+mn-cs"/>
              </a:rPr>
              <a:t>(1) 2DPSK</a:t>
            </a: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采用相位比较法接收时，其误码率为：</a:t>
            </a:r>
            <a:endParaRPr kumimoji="0" lang="zh-CN" altLang="en-US"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a:lnSpc>
                <a:spcPct val="130000"/>
              </a:lnSpc>
              <a:spcBef>
                <a:spcPct val="20000"/>
              </a:spcBef>
              <a:buClrTx/>
              <a:buSzTx/>
              <a:buFont typeface="Arial" panose="020B0604020202020204" pitchFamily="34" charset="0"/>
              <a:buNone/>
              <a:defRPr/>
            </a:pPr>
            <a:endParaRPr kumimoji="0" lang="zh-CN" altLang="en-US"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a:lnSpc>
                <a:spcPct val="130000"/>
              </a:lnSpc>
              <a:spcBef>
                <a:spcPct val="20000"/>
              </a:spcBef>
              <a:buClrTx/>
              <a:buSzTx/>
              <a:buFont typeface="Arial" panose="020B0604020202020204" pitchFamily="34" charset="0"/>
              <a:buNone/>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可得：                         </a:t>
            </a:r>
            <a:endParaRPr kumimoji="0" lang="zh-CN" altLang="en-US" sz="20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a:lnSpc>
                <a:spcPct val="130000"/>
              </a:lnSpc>
              <a:spcBef>
                <a:spcPct val="20000"/>
              </a:spcBef>
              <a:buClrTx/>
              <a:buSzTx/>
              <a:buFont typeface="Arial" panose="020B0604020202020204" pitchFamily="34" charset="0"/>
              <a:buNone/>
              <a:defRPr/>
            </a:pPr>
            <a:r>
              <a:rPr kumimoji="0" lang="zh-CN" altLang="en-US" sz="2000" kern="1200" cap="none" spc="0" normalizeH="0" baseline="0" noProof="0" dirty="0">
                <a:latin typeface="微软雅黑" panose="020B0503020204020204" pitchFamily="34" charset="-122"/>
                <a:ea typeface="微软雅黑" panose="020B0503020204020204" pitchFamily="34" charset="-122"/>
                <a:cs typeface="+mn-cs"/>
              </a:rPr>
              <a:t>又因为 </a:t>
            </a:r>
            <a:r>
              <a:rPr kumimoji="0" lang="zh-CN" altLang="en-US" sz="2000" kern="1200" cap="none" spc="0" normalizeH="0" baseline="0" noProof="0" dirty="0" smtClean="0">
                <a:latin typeface="微软雅黑" panose="020B0503020204020204" pitchFamily="34" charset="-122"/>
                <a:ea typeface="微软雅黑" panose="020B0503020204020204" pitchFamily="34" charset="-122"/>
                <a:cs typeface="+mn-cs"/>
              </a:rPr>
              <a:t>： </a:t>
            </a:r>
            <a:r>
              <a:rPr kumimoji="0" lang="zh-CN" altLang="en-US" sz="2000" kern="1200" cap="none" spc="0" normalizeH="0" baseline="0" noProof="0" dirty="0" smtClean="0">
                <a:latin typeface="Comic Sans MS" panose="030F0702030302020204" pitchFamily="66" charset="0"/>
                <a:ea typeface="楷体_GB2312" pitchFamily="49" charset="-122"/>
                <a:cs typeface="+mn-cs"/>
              </a:rPr>
              <a:t>                    </a:t>
            </a:r>
            <a:endParaRPr kumimoji="0" lang="zh-CN" altLang="en-US" sz="2000" kern="1200" cap="none" spc="0" normalizeH="0" baseline="0" noProof="0" dirty="0">
              <a:latin typeface="Comic Sans MS" panose="030F0702030302020204" pitchFamily="66" charset="0"/>
              <a:ea typeface="楷体_GB2312" pitchFamily="49" charset="-122"/>
              <a:cs typeface="+mn-cs"/>
            </a:endParaRPr>
          </a:p>
        </p:txBody>
      </p:sp>
      <p:graphicFrame>
        <p:nvGraphicFramePr>
          <p:cNvPr id="64514" name="对象 98306"/>
          <p:cNvGraphicFramePr/>
          <p:nvPr/>
        </p:nvGraphicFramePr>
        <p:xfrm>
          <a:off x="2555875" y="5478780"/>
          <a:ext cx="1223645" cy="688975"/>
        </p:xfrm>
        <a:graphic>
          <a:graphicData uri="http://schemas.openxmlformats.org/presentationml/2006/ole">
            <mc:AlternateContent xmlns:mc="http://schemas.openxmlformats.org/markup-compatibility/2006">
              <mc:Choice xmlns:v="urn:schemas-microsoft-com:vml" Requires="v">
                <p:oleObj spid="_x0000_s3264" name="" r:id="rId1" imgW="548005" imgH="459105" progId="Equation.DSMT4">
                  <p:embed/>
                </p:oleObj>
              </mc:Choice>
              <mc:Fallback>
                <p:oleObj name="" r:id="rId1" imgW="548005" imgH="459105" progId="Equation.DSMT4">
                  <p:embed/>
                  <p:pic>
                    <p:nvPicPr>
                      <p:cNvPr id="0" name="图片 3263"/>
                      <p:cNvPicPr/>
                      <p:nvPr/>
                    </p:nvPicPr>
                    <p:blipFill>
                      <a:blip r:embed="rId2"/>
                      <a:stretch>
                        <a:fillRect/>
                      </a:stretch>
                    </p:blipFill>
                    <p:spPr>
                      <a:xfrm>
                        <a:off x="2555875" y="5478780"/>
                        <a:ext cx="1223645" cy="688975"/>
                      </a:xfrm>
                      <a:prstGeom prst="rect">
                        <a:avLst/>
                      </a:prstGeom>
                      <a:solidFill>
                        <a:srgbClr val="CCFFFF"/>
                      </a:solidFill>
                      <a:ln w="38100">
                        <a:noFill/>
                        <a:miter/>
                      </a:ln>
                    </p:spPr>
                  </p:pic>
                </p:oleObj>
              </mc:Fallback>
            </mc:AlternateContent>
          </a:graphicData>
        </a:graphic>
      </p:graphicFrame>
      <p:graphicFrame>
        <p:nvGraphicFramePr>
          <p:cNvPr id="64515" name="对象 98307"/>
          <p:cNvGraphicFramePr/>
          <p:nvPr/>
        </p:nvGraphicFramePr>
        <p:xfrm>
          <a:off x="2555875" y="5105400"/>
          <a:ext cx="1295400" cy="273685"/>
        </p:xfrm>
        <a:graphic>
          <a:graphicData uri="http://schemas.openxmlformats.org/presentationml/2006/ole">
            <mc:AlternateContent xmlns:mc="http://schemas.openxmlformats.org/markup-compatibility/2006">
              <mc:Choice xmlns:v="urn:schemas-microsoft-com:vml" Requires="v">
                <p:oleObj spid="_x0000_s3263" name="" r:id="rId3" imgW="623570" imgH="178435" progId="Equation.DSMT4">
                  <p:embed/>
                </p:oleObj>
              </mc:Choice>
              <mc:Fallback>
                <p:oleObj name="" r:id="rId3" imgW="623570" imgH="178435" progId="Equation.DSMT4">
                  <p:embed/>
                  <p:pic>
                    <p:nvPicPr>
                      <p:cNvPr id="0" name="图片 3262"/>
                      <p:cNvPicPr/>
                      <p:nvPr/>
                    </p:nvPicPr>
                    <p:blipFill>
                      <a:blip r:embed="rId4"/>
                      <a:stretch>
                        <a:fillRect/>
                      </a:stretch>
                    </p:blipFill>
                    <p:spPr>
                      <a:xfrm>
                        <a:off x="2555875" y="5105400"/>
                        <a:ext cx="1295400" cy="273685"/>
                      </a:xfrm>
                      <a:prstGeom prst="rect">
                        <a:avLst/>
                      </a:prstGeom>
                      <a:solidFill>
                        <a:srgbClr val="CCFFFF"/>
                      </a:solidFill>
                      <a:ln w="38100">
                        <a:noFill/>
                        <a:miter/>
                      </a:ln>
                    </p:spPr>
                  </p:pic>
                </p:oleObj>
              </mc:Fallback>
            </mc:AlternateContent>
          </a:graphicData>
        </a:graphic>
      </p:graphicFrame>
      <p:graphicFrame>
        <p:nvGraphicFramePr>
          <p:cNvPr id="64516" name="内容占位符 98308"/>
          <p:cNvGraphicFramePr>
            <a:graphicFrameLocks noGrp="1"/>
          </p:cNvGraphicFramePr>
          <p:nvPr>
            <p:ph idx="1"/>
          </p:nvPr>
        </p:nvGraphicFramePr>
        <p:xfrm>
          <a:off x="2339975" y="4448810"/>
          <a:ext cx="2376805" cy="556895"/>
        </p:xfrm>
        <a:graphic>
          <a:graphicData uri="http://schemas.openxmlformats.org/presentationml/2006/ole">
            <mc:AlternateContent xmlns:mc="http://schemas.openxmlformats.org/markup-compatibility/2006">
              <mc:Choice xmlns:v="urn:schemas-microsoft-com:vml" Requires="v">
                <p:oleObj spid="_x0000_s3259" name="" r:id="rId5" imgW="1032510" imgH="394970" progId="Equation.3">
                  <p:embed/>
                </p:oleObj>
              </mc:Choice>
              <mc:Fallback>
                <p:oleObj name="" r:id="rId5" imgW="1032510" imgH="394970" progId="Equation.3">
                  <p:embed/>
                  <p:pic>
                    <p:nvPicPr>
                      <p:cNvPr id="0" name="图片 3258"/>
                      <p:cNvPicPr/>
                      <p:nvPr/>
                    </p:nvPicPr>
                    <p:blipFill>
                      <a:blip r:embed="rId6"/>
                      <a:stretch>
                        <a:fillRect/>
                      </a:stretch>
                    </p:blipFill>
                    <p:spPr>
                      <a:xfrm>
                        <a:off x="2339975" y="4448810"/>
                        <a:ext cx="2376805" cy="556895"/>
                      </a:xfrm>
                      <a:prstGeom prst="rect">
                        <a:avLst/>
                      </a:prstGeom>
                      <a:solidFill>
                        <a:srgbClr val="CCFFFF"/>
                      </a:solidFill>
                      <a:ln w="38100">
                        <a:miter/>
                      </a:ln>
                    </p:spPr>
                  </p:pic>
                </p:oleObj>
              </mc:Fallback>
            </mc:AlternateContent>
          </a:graphicData>
        </a:graphic>
      </p:graphicFrame>
      <p:graphicFrame>
        <p:nvGraphicFramePr>
          <p:cNvPr id="65541" name="内容占位符 99333"/>
          <p:cNvGraphicFramePr>
            <a:graphicFrameLocks noGrp="1"/>
          </p:cNvGraphicFramePr>
          <p:nvPr/>
        </p:nvGraphicFramePr>
        <p:xfrm>
          <a:off x="1585595" y="6229985"/>
          <a:ext cx="6257290" cy="476250"/>
        </p:xfrm>
        <a:graphic>
          <a:graphicData uri="http://schemas.openxmlformats.org/presentationml/2006/ole">
            <mc:AlternateContent xmlns:mc="http://schemas.openxmlformats.org/markup-compatibility/2006">
              <mc:Choice xmlns:v="urn:schemas-microsoft-com:vml" Requires="v">
                <p:oleObj spid="_x0000_s3257" name="" r:id="rId7" imgW="2870200" imgH="292100" progId="Equation.3">
                  <p:embed/>
                </p:oleObj>
              </mc:Choice>
              <mc:Fallback>
                <p:oleObj name="" r:id="rId7" imgW="2870200" imgH="292100" progId="Equation.3">
                  <p:embed/>
                  <p:pic>
                    <p:nvPicPr>
                      <p:cNvPr id="0" name="图片 3256"/>
                      <p:cNvPicPr/>
                      <p:nvPr/>
                    </p:nvPicPr>
                    <p:blipFill>
                      <a:blip r:embed="rId8"/>
                      <a:stretch>
                        <a:fillRect/>
                      </a:stretch>
                    </p:blipFill>
                    <p:spPr>
                      <a:xfrm>
                        <a:off x="1585595" y="6229985"/>
                        <a:ext cx="6257290" cy="476250"/>
                      </a:xfrm>
                      <a:prstGeom prst="rect">
                        <a:avLst/>
                      </a:prstGeom>
                      <a:solidFill>
                        <a:srgbClr val="CCFFCC"/>
                      </a:solidFill>
                      <a:ln w="38100">
                        <a:miter/>
                      </a:ln>
                    </p:spPr>
                  </p:pic>
                </p:oleObj>
              </mc:Fallback>
            </mc:AlternateContent>
          </a:graphicData>
        </a:graphic>
      </p:graphicFrame>
    </p:spTree>
  </p:cSld>
  <p:clrMapOvr>
    <a:masterClrMapping/>
  </p:clrMapOvr>
  <p:transition advClick="0">
    <p:blinds dir="ver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42" name="Text Box 2"/>
          <p:cNvSpPr txBox="1"/>
          <p:nvPr/>
        </p:nvSpPr>
        <p:spPr>
          <a:xfrm>
            <a:off x="305435" y="1405255"/>
            <a:ext cx="8246110" cy="4693285"/>
          </a:xfrm>
          <a:prstGeom prst="rect">
            <a:avLst/>
          </a:prstGeom>
          <a:noFill/>
          <a:ln w="9525">
            <a:noFill/>
          </a:ln>
        </p:spPr>
        <p:txBody>
          <a:bodyPr wrap="square">
            <a:spAutoFit/>
          </a:bodyPr>
          <a:p>
            <a:pPr algn="just">
              <a:lnSpc>
                <a:spcPct val="14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衰减分贝数为：</a:t>
            </a:r>
            <a:endParaRPr lang="zh-CN" altLang="en-US" sz="2000" dirty="0">
              <a:latin typeface="微软雅黑" panose="020B0503020204020204" pitchFamily="34" charset="-122"/>
              <a:ea typeface="微软雅黑" panose="020B0503020204020204" pitchFamily="34" charset="-122"/>
            </a:endParaRPr>
          </a:p>
          <a:p>
            <a:pPr algn="just">
              <a:lnSpc>
                <a:spcPct val="140000"/>
              </a:lnSpc>
              <a:spcBef>
                <a:spcPct val="30000"/>
              </a:spcBef>
              <a:buFont typeface="Arial" panose="020B0604020202020204" pitchFamily="34" charset="0"/>
              <a:buNone/>
            </a:pPr>
            <a:endParaRPr lang="en-US" altLang="zh-CN" sz="1000" dirty="0">
              <a:latin typeface="微软雅黑" panose="020B0503020204020204" pitchFamily="34" charset="-122"/>
              <a:ea typeface="微软雅黑" panose="020B0503020204020204" pitchFamily="34" charset="-122"/>
            </a:endParaRPr>
          </a:p>
          <a:p>
            <a:pPr algn="just">
              <a:lnSpc>
                <a:spcPct val="140000"/>
              </a:lnSpc>
              <a:spcBef>
                <a:spcPct val="30000"/>
              </a:spcBef>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采用相干解调+码反变换接收时误码率为：</a:t>
            </a:r>
            <a:endParaRPr lang="zh-CN" altLang="en-US" sz="2000" dirty="0">
              <a:latin typeface="微软雅黑" panose="020B0503020204020204" pitchFamily="34" charset="-122"/>
              <a:ea typeface="微软雅黑" panose="020B0503020204020204" pitchFamily="34" charset="-122"/>
            </a:endParaRPr>
          </a:p>
          <a:p>
            <a:pPr algn="just">
              <a:lnSpc>
                <a:spcPct val="140000"/>
              </a:lnSpc>
              <a:spcBef>
                <a:spcPct val="30000"/>
              </a:spcBef>
              <a:buFont typeface="Arial" panose="020B0604020202020204" pitchFamily="34" charset="0"/>
              <a:buNone/>
            </a:pPr>
            <a:endParaRPr lang="zh-CN" altLang="en-US" sz="2000" baseline="30000" dirty="0">
              <a:latin typeface="微软雅黑" panose="020B0503020204020204" pitchFamily="34" charset="-122"/>
              <a:ea typeface="微软雅黑" panose="020B0503020204020204" pitchFamily="34" charset="-122"/>
            </a:endParaRPr>
          </a:p>
          <a:p>
            <a:pPr algn="just">
              <a:lnSpc>
                <a:spcPct val="14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可得： </a:t>
            </a:r>
            <a:r>
              <a:rPr lang="en-US" altLang="zh-CN" sz="2000" dirty="0">
                <a:latin typeface="微软雅黑" panose="020B0503020204020204" pitchFamily="34" charset="-122"/>
                <a:ea typeface="微软雅黑" panose="020B0503020204020204" pitchFamily="34" charset="-122"/>
              </a:rPr>
              <a:t>r=9.8</a:t>
            </a:r>
            <a:endParaRPr lang="en-US" altLang="zh-CN" sz="2000" dirty="0">
              <a:latin typeface="微软雅黑" panose="020B0503020204020204" pitchFamily="34" charset="-122"/>
              <a:ea typeface="微软雅黑" panose="020B0503020204020204" pitchFamily="34" charset="-122"/>
            </a:endParaRPr>
          </a:p>
          <a:p>
            <a:pPr algn="just">
              <a:lnSpc>
                <a:spcPct val="140000"/>
              </a:lnSpc>
              <a:spcBef>
                <a:spcPct val="30000"/>
              </a:spcBef>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algn="just">
              <a:lnSpc>
                <a:spcPct val="14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衰减分贝数为：</a:t>
            </a:r>
            <a:endParaRPr lang="zh-CN" altLang="en-US" sz="2000" dirty="0">
              <a:latin typeface="微软雅黑" panose="020B0503020204020204" pitchFamily="34" charset="-122"/>
              <a:ea typeface="微软雅黑" panose="020B0503020204020204" pitchFamily="34" charset="-122"/>
            </a:endParaRPr>
          </a:p>
          <a:p>
            <a:pPr algn="just">
              <a:lnSpc>
                <a:spcPct val="14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algn="just">
              <a:lnSpc>
                <a:spcPct val="140000"/>
              </a:lnSpc>
              <a:spcBef>
                <a:spcPct val="30000"/>
              </a:spcBef>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可见：当系统误码率较小时，</a:t>
            </a:r>
            <a:r>
              <a:rPr lang="en-US" altLang="zh-CN" sz="2000" dirty="0">
                <a:latin typeface="微软雅黑" panose="020B0503020204020204" pitchFamily="34" charset="-122"/>
                <a:ea typeface="微软雅黑" panose="020B0503020204020204" pitchFamily="34" charset="-122"/>
              </a:rPr>
              <a:t>2DPSK</a:t>
            </a:r>
            <a:r>
              <a:rPr lang="zh-CN" altLang="en-US" sz="2000" dirty="0">
                <a:latin typeface="微软雅黑" panose="020B0503020204020204" pitchFamily="34" charset="-122"/>
                <a:ea typeface="微软雅黑" panose="020B0503020204020204" pitchFamily="34" charset="-122"/>
              </a:rPr>
              <a:t>系统采用</a:t>
            </a:r>
            <a:r>
              <a:rPr lang="zh-CN" altLang="en-US" sz="2000" b="1" dirty="0">
                <a:solidFill>
                  <a:srgbClr val="0000FF"/>
                </a:solidFill>
                <a:latin typeface="微软雅黑" panose="020B0503020204020204" pitchFamily="34" charset="-122"/>
                <a:ea typeface="微软雅黑" panose="020B0503020204020204" pitchFamily="34" charset="-122"/>
              </a:rPr>
              <a:t>相位比较</a:t>
            </a:r>
            <a:r>
              <a:rPr lang="zh-CN" altLang="en-US" sz="2000" dirty="0">
                <a:latin typeface="微软雅黑" panose="020B0503020204020204" pitchFamily="34" charset="-122"/>
                <a:ea typeface="微软雅黑" panose="020B0503020204020204" pitchFamily="34" charset="-122"/>
              </a:rPr>
              <a:t>方式接收与采用</a:t>
            </a:r>
            <a:r>
              <a:rPr lang="zh-CN" altLang="en-US" sz="2000" b="1" dirty="0">
                <a:solidFill>
                  <a:schemeClr val="tx2"/>
                </a:solidFill>
                <a:latin typeface="微软雅黑" panose="020B0503020204020204" pitchFamily="34" charset="-122"/>
                <a:ea typeface="微软雅黑" panose="020B0503020204020204" pitchFamily="34" charset="-122"/>
              </a:rPr>
              <a:t>相干解调+码反变换</a:t>
            </a:r>
            <a:r>
              <a:rPr lang="zh-CN" altLang="en-US" sz="2000" dirty="0">
                <a:latin typeface="微软雅黑" panose="020B0503020204020204" pitchFamily="34" charset="-122"/>
                <a:ea typeface="微软雅黑" panose="020B0503020204020204" pitchFamily="34" charset="-122"/>
              </a:rPr>
              <a:t>方式接收的性能接近</a:t>
            </a:r>
            <a:r>
              <a:rPr lang="zh-CN" altLang="en-US" sz="2000" dirty="0">
                <a:latin typeface="Comic Sans MS" panose="030F0702030302020204" pitchFamily="66" charset="0"/>
                <a:ea typeface="楷体_GB2312" pitchFamily="49" charset="-122"/>
              </a:rPr>
              <a:t> </a:t>
            </a:r>
            <a:endParaRPr lang="zh-CN" altLang="en-US" sz="2000" dirty="0">
              <a:latin typeface="Comic Sans MS" panose="030F0702030302020204" pitchFamily="66" charset="0"/>
              <a:ea typeface="楷体_GB2312" pitchFamily="49" charset="-122"/>
            </a:endParaRPr>
          </a:p>
        </p:txBody>
      </p:sp>
      <p:graphicFrame>
        <p:nvGraphicFramePr>
          <p:cNvPr id="65538" name="对象 99330"/>
          <p:cNvGraphicFramePr/>
          <p:nvPr/>
        </p:nvGraphicFramePr>
        <p:xfrm>
          <a:off x="2371725" y="2725420"/>
          <a:ext cx="5057775" cy="633730"/>
        </p:xfrm>
        <a:graphic>
          <a:graphicData uri="http://schemas.openxmlformats.org/presentationml/2006/ole">
            <mc:AlternateContent xmlns:mc="http://schemas.openxmlformats.org/markup-compatibility/2006">
              <mc:Choice xmlns:v="urn:schemas-microsoft-com:vml" Requires="v">
                <p:oleObj spid="_x0000_s3262" name="" r:id="rId1" imgW="2233930" imgH="444500" progId="Equation.DSMT4">
                  <p:embed/>
                </p:oleObj>
              </mc:Choice>
              <mc:Fallback>
                <p:oleObj name="" r:id="rId1" imgW="2233930" imgH="444500" progId="Equation.DSMT4">
                  <p:embed/>
                  <p:pic>
                    <p:nvPicPr>
                      <p:cNvPr id="0" name="图片 3261"/>
                      <p:cNvPicPr/>
                      <p:nvPr/>
                    </p:nvPicPr>
                    <p:blipFill>
                      <a:blip r:embed="rId2"/>
                      <a:stretch>
                        <a:fillRect/>
                      </a:stretch>
                    </p:blipFill>
                    <p:spPr>
                      <a:xfrm>
                        <a:off x="2371725" y="2725420"/>
                        <a:ext cx="5057775" cy="633730"/>
                      </a:xfrm>
                      <a:prstGeom prst="rect">
                        <a:avLst/>
                      </a:prstGeom>
                      <a:solidFill>
                        <a:srgbClr val="CCFFCC"/>
                      </a:solidFill>
                      <a:ln w="38100">
                        <a:noFill/>
                        <a:miter/>
                      </a:ln>
                    </p:spPr>
                  </p:pic>
                </p:oleObj>
              </mc:Fallback>
            </mc:AlternateContent>
          </a:graphicData>
        </a:graphic>
      </p:graphicFrame>
      <p:graphicFrame>
        <p:nvGraphicFramePr>
          <p:cNvPr id="65540" name="对象 99332"/>
          <p:cNvGraphicFramePr/>
          <p:nvPr/>
        </p:nvGraphicFramePr>
        <p:xfrm>
          <a:off x="2371725" y="4459923"/>
          <a:ext cx="4881563" cy="635000"/>
        </p:xfrm>
        <a:graphic>
          <a:graphicData uri="http://schemas.openxmlformats.org/presentationml/2006/ole">
            <mc:AlternateContent xmlns:mc="http://schemas.openxmlformats.org/markup-compatibility/2006">
              <mc:Choice xmlns:v="urn:schemas-microsoft-com:vml" Requires="v">
                <p:oleObj spid="_x0000_s3272" name="" r:id="rId3" imgW="2462530" imgH="393700" progId="Equation.DSMT4">
                  <p:embed/>
                </p:oleObj>
              </mc:Choice>
              <mc:Fallback>
                <p:oleObj name="" r:id="rId3" imgW="2462530" imgH="393700" progId="Equation.DSMT4">
                  <p:embed/>
                  <p:pic>
                    <p:nvPicPr>
                      <p:cNvPr id="0" name="图片 3271"/>
                      <p:cNvPicPr/>
                      <p:nvPr/>
                    </p:nvPicPr>
                    <p:blipFill>
                      <a:blip r:embed="rId4"/>
                      <a:stretch>
                        <a:fillRect/>
                      </a:stretch>
                    </p:blipFill>
                    <p:spPr>
                      <a:xfrm>
                        <a:off x="2371725" y="4459923"/>
                        <a:ext cx="4881563" cy="635000"/>
                      </a:xfrm>
                      <a:prstGeom prst="rect">
                        <a:avLst/>
                      </a:prstGeom>
                      <a:solidFill>
                        <a:srgbClr val="CCFFCC"/>
                      </a:solidFill>
                      <a:ln w="38100">
                        <a:noFill/>
                        <a:miter/>
                      </a:ln>
                    </p:spPr>
                  </p:pic>
                </p:oleObj>
              </mc:Fallback>
            </mc:AlternateContent>
          </a:graphicData>
        </a:graphic>
      </p:graphicFrame>
      <p:graphicFrame>
        <p:nvGraphicFramePr>
          <p:cNvPr id="65541" name="内容占位符 99333"/>
          <p:cNvGraphicFramePr>
            <a:graphicFrameLocks noGrp="1"/>
          </p:cNvGraphicFramePr>
          <p:nvPr>
            <p:ph idx="1"/>
          </p:nvPr>
        </p:nvGraphicFramePr>
        <p:xfrm>
          <a:off x="2370138" y="3655695"/>
          <a:ext cx="5259705" cy="476250"/>
        </p:xfrm>
        <a:graphic>
          <a:graphicData uri="http://schemas.openxmlformats.org/presentationml/2006/ole">
            <mc:AlternateContent xmlns:mc="http://schemas.openxmlformats.org/markup-compatibility/2006">
              <mc:Choice xmlns:v="urn:schemas-microsoft-com:vml" Requires="v">
                <p:oleObj spid="_x0000_s3257" name="" r:id="rId5" imgW="2413000" imgH="292100" progId="Equation.3">
                  <p:embed/>
                </p:oleObj>
              </mc:Choice>
              <mc:Fallback>
                <p:oleObj name="" r:id="rId5" imgW="2413000" imgH="292100" progId="Equation.3">
                  <p:embed/>
                  <p:pic>
                    <p:nvPicPr>
                      <p:cNvPr id="0" name="图片 3256"/>
                      <p:cNvPicPr/>
                      <p:nvPr/>
                    </p:nvPicPr>
                    <p:blipFill>
                      <a:blip r:embed="rId6"/>
                      <a:stretch>
                        <a:fillRect/>
                      </a:stretch>
                    </p:blipFill>
                    <p:spPr>
                      <a:xfrm>
                        <a:off x="2370138" y="3655695"/>
                        <a:ext cx="5259705" cy="476250"/>
                      </a:xfrm>
                      <a:prstGeom prst="rect">
                        <a:avLst/>
                      </a:prstGeom>
                      <a:solidFill>
                        <a:srgbClr val="CCFFCC"/>
                      </a:solidFill>
                      <a:ln w="38100">
                        <a:miter/>
                      </a:ln>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2371408" y="1468755"/>
          <a:ext cx="4369435" cy="746760"/>
        </p:xfrm>
        <a:graphic>
          <a:graphicData uri="http://schemas.openxmlformats.org/presentationml/2006/ole">
            <mc:AlternateContent xmlns:mc="http://schemas.openxmlformats.org/markup-compatibility/2006">
              <mc:Choice xmlns:v="urn:schemas-microsoft-com:vml" Requires="v">
                <p:oleObj spid="_x0000_s1025" name="" r:id="rId7" imgW="2578100" imgH="431800" progId="Equation.KSEE3">
                  <p:embed/>
                </p:oleObj>
              </mc:Choice>
              <mc:Fallback>
                <p:oleObj name="" r:id="rId7" imgW="2578100" imgH="431800" progId="Equation.KSEE3">
                  <p:embed/>
                  <p:pic>
                    <p:nvPicPr>
                      <p:cNvPr id="0" name="图片 1024"/>
                      <p:cNvPicPr/>
                      <p:nvPr/>
                    </p:nvPicPr>
                    <p:blipFill>
                      <a:blip r:embed="rId8"/>
                      <a:stretch>
                        <a:fillRect/>
                      </a:stretch>
                    </p:blipFill>
                    <p:spPr>
                      <a:xfrm>
                        <a:off x="2371408" y="1468755"/>
                        <a:ext cx="4369435" cy="746760"/>
                      </a:xfrm>
                      <a:prstGeom prst="rect">
                        <a:avLst/>
                      </a:prstGeom>
                      <a:solidFill>
                        <a:schemeClr val="accent3">
                          <a:lumMod val="85000"/>
                        </a:schemeClr>
                      </a:solidFill>
                    </p:spPr>
                  </p:pic>
                </p:oleObj>
              </mc:Fallback>
            </mc:AlternateContent>
          </a:graphicData>
        </a:graphic>
      </p:graphicFrame>
    </p:spTree>
  </p:cSld>
  <p:clrMapOvr>
    <a:masterClrMapping/>
  </p:clrMapOvr>
  <p:transition advClick="0">
    <p:blinds dir="vert"/>
  </p:transition>
</p:sld>
</file>

<file path=ppt/theme/theme1.xml><?xml version="1.0" encoding="utf-8"?>
<a:theme xmlns:a="http://schemas.openxmlformats.org/drawingml/2006/main" name="Crayons">
  <a:themeElements>
    <a:clrScheme name="">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5B9"/>
      </a:accent5>
      <a:accent6>
        <a:srgbClr val="000000"/>
      </a:accent6>
      <a:hlink>
        <a:srgbClr val="00B200"/>
      </a:hlink>
      <a:folHlink>
        <a:srgbClr val="703DFF"/>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Crayons</Template>
  <TotalTime>0</TotalTime>
  <Words>36443</Words>
  <Application>WPS 演示</Application>
  <PresentationFormat/>
  <Paragraphs>3010</Paragraphs>
  <Slides>168</Slides>
  <Notes>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287</vt:i4>
      </vt:variant>
      <vt:variant>
        <vt:lpstr>幻灯片标题</vt:lpstr>
      </vt:variant>
      <vt:variant>
        <vt:i4>168</vt:i4>
      </vt:variant>
    </vt:vector>
  </HeadingPairs>
  <TitlesOfParts>
    <vt:vector size="470" baseType="lpstr">
      <vt:lpstr>Arial</vt:lpstr>
      <vt:lpstr>宋体</vt:lpstr>
      <vt:lpstr>Wingdings</vt:lpstr>
      <vt:lpstr>Comic Sans MS</vt:lpstr>
      <vt:lpstr>微软雅黑</vt:lpstr>
      <vt:lpstr>Times New Roman</vt:lpstr>
      <vt:lpstr>Arial Unicode MS</vt:lpstr>
      <vt:lpstr>Symbol</vt:lpstr>
      <vt:lpstr>楷体_GB2312</vt:lpstr>
      <vt:lpstr>黑体</vt:lpstr>
      <vt:lpstr>Times</vt:lpstr>
      <vt:lpstr>新宋体</vt:lpstr>
      <vt:lpstr>Calibri</vt:lpstr>
      <vt:lpstr>Crayons</vt:lpstr>
      <vt:lpstr>自定义设计方案</vt:lpstr>
      <vt:lpstr>Equation.3</vt:lpstr>
      <vt:lpstr>Equation.3</vt:lpstr>
      <vt:lpstr>Equation.DSMT4</vt:lpstr>
      <vt:lpstr>Equation.DSMT4</vt:lpstr>
      <vt:lpstr>Equation.DSMT4</vt:lpstr>
      <vt:lpstr>Equation.DSMT4</vt:lpstr>
      <vt:lpstr>Equation.DSMT4</vt:lpstr>
      <vt:lpstr>Equation.3</vt:lpstr>
      <vt:lpstr>Equation.3</vt:lpstr>
      <vt:lpstr>Equation.KSEE3</vt:lpstr>
      <vt:lpstr>Equation.KSEE3</vt:lpstr>
      <vt:lpstr>Equation.KSEE3</vt:lpstr>
      <vt:lpstr>Equation.KSEE3</vt:lpstr>
      <vt:lpstr>Equation.DSMT4</vt:lpstr>
      <vt:lpstr>Equation.KSEE3</vt:lpstr>
      <vt:lpstr>Equation.KSEE3</vt:lpstr>
      <vt:lpstr>Equation.KSEE3</vt:lpstr>
      <vt:lpstr>Equation.KSEE3</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Equation.3</vt:lpstr>
      <vt:lpstr>Equation.KSEE3</vt:lpstr>
      <vt:lpstr>Equation.KSEE3</vt:lpstr>
      <vt:lpstr>Equation.KSEE3</vt:lpstr>
      <vt:lpstr>Equation.3</vt:lpstr>
      <vt:lpstr>Equation.KSEE3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Equation.KSEE3</vt:lpstr>
      <vt:lpstr>Visio.Drawing.11</vt:lpstr>
      <vt:lpstr>Equation.DSMT4</vt:lpstr>
      <vt:lpstr>Visio.Drawing.11</vt:lpstr>
      <vt:lpstr>Visio.Drawing.11</vt:lpstr>
      <vt:lpstr>Visio.Drawing.11</vt:lpstr>
      <vt:lpstr>Equation.DSMT4</vt:lpstr>
      <vt:lpstr>Equation.3</vt:lpstr>
      <vt:lpstr>Equation.3</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Equation.3</vt:lpstr>
      <vt:lpstr>Equation.3</vt:lpstr>
      <vt:lpstr>Equation.3</vt:lpstr>
      <vt:lpstr>Equation.KSEE3</vt:lpstr>
      <vt:lpstr>Equation.KSEE3</vt:lpstr>
      <vt:lpstr>Equation.KSEE3</vt:lpstr>
      <vt:lpstr>Equation.DSMT4</vt:lpstr>
      <vt:lpstr>Equation.3</vt:lpstr>
      <vt:lpstr>Equation.3</vt:lpstr>
      <vt:lpstr>Equation.3</vt:lpstr>
      <vt:lpstr>Equation.3</vt:lpstr>
      <vt:lpstr>Equation.3</vt:lpstr>
      <vt:lpstr>Equation.DSMT4</vt:lpstr>
      <vt:lpstr>Visio.Drawing.11</vt:lpstr>
      <vt:lpstr>Visio.Drawing.11</vt:lpstr>
      <vt:lpstr>Equation.3</vt:lpstr>
      <vt:lpstr>Equation.3</vt:lpstr>
      <vt:lpstr>Visio.Drawing.11</vt:lpstr>
      <vt:lpstr>Equation.3</vt:lpstr>
      <vt:lpstr>Equation.3</vt:lpstr>
      <vt:lpstr>Equation.DSMT4</vt:lpstr>
      <vt:lpstr>Equation.3</vt:lpstr>
      <vt:lpstr>Equation.3</vt:lpstr>
      <vt:lpstr>Equation.DSMT4</vt:lpstr>
      <vt:lpstr>Equation.DSMT4</vt:lpstr>
      <vt:lpstr>Equation.3</vt:lpstr>
      <vt:lpstr>Equation.3</vt:lpstr>
      <vt:lpstr>Equation.3</vt:lpstr>
      <vt:lpstr>Equation.3</vt:lpstr>
      <vt:lpstr>Equation.DSMT4</vt:lpstr>
      <vt:lpstr>Equation.3</vt:lpstr>
      <vt:lpstr>Equation.DSMT4</vt:lpstr>
      <vt:lpstr>Visio.Drawing.11</vt:lpstr>
      <vt:lpstr>Equation.3</vt:lpstr>
      <vt:lpstr>Equation.3</vt:lpstr>
      <vt:lpstr>Equation.DSMT4</vt:lpstr>
      <vt:lpstr>Equation.DSMT4</vt:lpstr>
      <vt:lpstr>Equation.DSMT4</vt:lpstr>
      <vt:lpstr>Equation.DSMT4</vt:lpstr>
      <vt:lpstr>Equation.3</vt:lpstr>
      <vt:lpstr>Equation.3</vt:lpstr>
      <vt:lpstr>Equation.3</vt:lpstr>
      <vt:lpstr>Equation.DSMT4</vt:lpstr>
      <vt:lpstr>Equation.DSMT4</vt:lpstr>
      <vt:lpstr>Equation.DSMT4</vt:lpstr>
      <vt:lpstr>Equation.3</vt:lpstr>
      <vt:lpstr>Equation.DSMT4</vt:lpstr>
      <vt:lpstr>Equation.DSMT4</vt:lpstr>
      <vt:lpstr>Equation.3</vt:lpstr>
      <vt:lpstr>Equation.3</vt:lpstr>
      <vt:lpstr>Equation.3</vt:lpstr>
      <vt:lpstr>Equation.3</vt:lpstr>
      <vt:lpstr>Equation.3</vt:lpstr>
      <vt:lpstr>Equation.DSMT4</vt:lpstr>
      <vt:lpstr>Equation.DSMT4</vt:lpstr>
      <vt:lpstr>Equation.3</vt:lpstr>
      <vt:lpstr>Equation.3</vt:lpstr>
      <vt:lpstr>Equation.DSMT4</vt:lpstr>
      <vt:lpstr>Equation.DSMT4</vt:lpstr>
      <vt:lpstr>Equation.3</vt:lpstr>
      <vt:lpstr>Equation.3</vt:lpstr>
      <vt:lpstr>Equation.KSEE3</vt:lpstr>
      <vt:lpstr>Equation.DSMT4</vt:lpstr>
      <vt:lpstr>Visio.Drawing.11</vt:lpstr>
      <vt:lpstr>Equation.DSMT4</vt:lpstr>
      <vt:lpstr>Equation.DSMT4</vt:lpstr>
      <vt:lpstr>Equation.KSEE3</vt:lpstr>
      <vt:lpstr>Equation.KSEE3</vt:lpstr>
      <vt:lpstr>Equation.KSEE3</vt:lpstr>
      <vt:lpstr>Equation.KSEE3</vt:lpstr>
      <vt:lpstr>Equation.KSEE3</vt:lpstr>
      <vt:lpstr>Equation.KSEE3</vt:lpstr>
      <vt:lpstr>Equation.3</vt:lpstr>
      <vt:lpstr>Equation.3</vt:lpstr>
      <vt:lpstr>Equation.3</vt:lpstr>
      <vt:lpstr>Equation.3</vt:lpstr>
      <vt:lpstr>Equation.3</vt:lpstr>
      <vt:lpstr>Visio.Drawing.11</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Visio.Drawing.11</vt:lpstr>
      <vt:lpstr>Equation.3</vt:lpstr>
      <vt:lpstr>Equation.DSMT4</vt:lpstr>
      <vt:lpstr>Equation.3</vt:lpstr>
      <vt:lpstr>Equation.DSMT4</vt:lpstr>
      <vt:lpstr>Equation.DSMT4</vt:lpstr>
      <vt:lpstr>Equation.3</vt:lpstr>
      <vt:lpstr>Equation.3</vt:lpstr>
      <vt:lpstr>Visio.Drawing.11</vt:lpstr>
      <vt:lpstr>Equation.DSMT4</vt:lpstr>
      <vt:lpstr>Equation.DSMT4</vt:lpstr>
      <vt:lpstr>Equation.DSMT4</vt:lpstr>
      <vt:lpstr>Equation.DSMT4</vt:lpstr>
      <vt:lpstr>Equation.DSMT4</vt:lpstr>
      <vt:lpstr>Equation.DSMT4</vt:lpstr>
      <vt:lpstr>Visio.Drawing.11</vt:lpstr>
      <vt:lpstr>Visio.Drawing.11</vt:lpstr>
      <vt:lpstr>Visio.Drawing.11</vt:lpstr>
      <vt:lpstr>Visio.Drawing.11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Equation.KSEE3</vt:lpstr>
      <vt:lpstr>Equation.DSMT4</vt:lpstr>
      <vt:lpstr>Equation.DSMT4</vt:lpstr>
      <vt:lpstr>Equation.DSMT4</vt:lpstr>
      <vt:lpstr>Visio.Drawing.11</vt:lpstr>
      <vt:lpstr>Visio.Drawing.11</vt:lpstr>
      <vt:lpstr>Visio.Drawing.11</vt:lpstr>
      <vt:lpstr>Visio.Drawing.11</vt:lpstr>
      <vt:lpstr>Visio.Drawing.11</vt:lpstr>
      <vt:lpstr>Equation.3</vt:lpstr>
      <vt:lpstr>Equation.DSMT4</vt:lpstr>
      <vt:lpstr>Equation.DSMT4</vt:lpstr>
      <vt:lpstr>Equation.3</vt:lpstr>
      <vt:lpstr>Equation.KSEE3</vt:lpstr>
      <vt:lpstr>Equation.KSEE3</vt:lpstr>
      <vt:lpstr>Equation.KSEE3</vt:lpstr>
      <vt:lpstr>Equation.3</vt:lpstr>
      <vt:lpstr>Equation.3</vt:lpstr>
      <vt:lpstr>Equation.DSMT4</vt:lpstr>
      <vt:lpstr>Equation.DSMT4</vt:lpstr>
      <vt:lpstr>Equation.3</vt:lpstr>
      <vt:lpstr>Equation.DSMT4</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Visio.Drawing.11</vt:lpstr>
      <vt:lpstr>Equation.DSMT4</vt:lpstr>
      <vt:lpstr>Equation.DSMT4</vt:lpstr>
      <vt:lpstr>Equation.DSMT4</vt:lpstr>
      <vt:lpstr>Equation.3</vt:lpstr>
      <vt:lpstr>Equation.3</vt:lpstr>
      <vt:lpstr>Equation.3</vt:lpstr>
      <vt:lpstr>Equation.3</vt:lpstr>
      <vt:lpstr>Equation.3</vt:lpstr>
      <vt:lpstr>Equation.3</vt:lpstr>
      <vt:lpstr>Equation.3</vt:lpstr>
      <vt:lpstr>Visio.Drawing.11</vt:lpstr>
      <vt:lpstr>Equation.DSMT4</vt:lpstr>
      <vt:lpstr>Equation.DSMT4</vt:lpstr>
      <vt:lpstr>Visio.Drawing.11</vt:lpstr>
      <vt:lpstr>Visio.Drawing.11</vt:lpstr>
      <vt:lpstr>Equation.DSMT4</vt:lpstr>
      <vt:lpstr>Equation.DSMT4</vt:lpstr>
      <vt:lpstr>Equation.DSMT4</vt:lpstr>
      <vt:lpstr>Equation.3</vt:lpstr>
      <vt:lpstr>Equation.3</vt:lpstr>
      <vt:lpstr>Equation.3</vt:lpstr>
      <vt:lpstr>Visio.Drawing.11</vt:lpstr>
      <vt:lpstr>Equation.DSMT4</vt:lpstr>
      <vt:lpstr>Equation.3</vt:lpstr>
      <vt:lpstr>Equation.3</vt:lpstr>
      <vt:lpstr>Equation.3</vt:lpstr>
      <vt:lpstr>Equation.3</vt:lpstr>
      <vt:lpstr>Equation.DSMT4</vt:lpstr>
      <vt:lpstr>Equation.DSMT4</vt:lpstr>
      <vt:lpstr>Equation.3</vt:lpstr>
      <vt:lpstr>Equation.DSMT4</vt:lpstr>
      <vt:lpstr>Equation.DSMT4</vt:lpstr>
      <vt:lpstr>Equation.DSMT4</vt:lpstr>
      <vt:lpstr>Equation.3</vt:lpstr>
      <vt:lpstr>Equation.DSMT4</vt:lpstr>
      <vt:lpstr>Equation.3</vt:lpstr>
      <vt:lpstr>Equation.3</vt:lpstr>
      <vt:lpstr>Equation.DSMT4</vt:lpstr>
      <vt:lpstr>Equation.DSMT4</vt:lpstr>
      <vt:lpstr>Equation.DSMT4</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通 信 原 理</vt:lpstr>
      <vt:lpstr>第7章  数字带通传输系统</vt:lpstr>
      <vt:lpstr>PowerPoint 演示文稿</vt:lpstr>
      <vt:lpstr>7.1　引言</vt:lpstr>
      <vt:lpstr>二 数字带通传输系统的基本结构</vt:lpstr>
      <vt:lpstr>三 数字调制的方式</vt:lpstr>
      <vt:lpstr>7.2 二进制数字调制原理</vt:lpstr>
      <vt:lpstr>PowerPoint 演示文稿</vt:lpstr>
      <vt:lpstr>PowerPoint 演示文稿</vt:lpstr>
      <vt:lpstr>PowerPoint 演示文稿</vt:lpstr>
      <vt:lpstr>PowerPoint 演示文稿</vt:lpstr>
      <vt:lpstr>(2) 各点的波形</vt:lpstr>
      <vt:lpstr>2. 相干解调(同步检测法)</vt:lpstr>
      <vt:lpstr>四 2ASK信号的功率谱</vt:lpstr>
      <vt:lpstr>2. 2ASK信号的功率谱</vt:lpstr>
      <vt:lpstr>PowerPoint 演示文稿</vt:lpstr>
      <vt:lpstr>PowerPoint 演示文稿</vt:lpstr>
      <vt:lpstr>PowerPoint 演示文稿</vt:lpstr>
      <vt:lpstr>3. 2ASK信号的功率谱的特点</vt:lpstr>
      <vt:lpstr>4. 2ASK信号的功率谱的间接求法</vt:lpstr>
      <vt:lpstr>5. 2ASK信号功率谱求法--举一反三</vt:lpstr>
      <vt:lpstr>5. 2ASK信号的功率谱求法--举一反三</vt:lpstr>
      <vt:lpstr>五 2ASK系统的抗噪声性能</vt:lpstr>
      <vt:lpstr>PowerPoint 演示文稿</vt:lpstr>
      <vt:lpstr>PowerPoint 演示文稿</vt:lpstr>
      <vt:lpstr>PowerPoint 演示文稿</vt:lpstr>
      <vt:lpstr>PowerPoint 演示文稿</vt:lpstr>
      <vt:lpstr>PowerPoint 演示文稿</vt:lpstr>
      <vt:lpstr>【例7.2.1】设2ASK信号传输系统，其码元速率RB=4.8 106B，接收信号的振幅a=1mV，高斯噪声的单边功率谱密度n0=210-15 W/Hz。试求：1)用包络检波法时的最佳误码率；2)用相干解调法时的最佳误码率</vt:lpstr>
      <vt:lpstr>本节小结</vt:lpstr>
      <vt:lpstr>PowerPoint 演示文稿</vt:lpstr>
      <vt:lpstr>PowerPoint 演示文稿</vt:lpstr>
      <vt:lpstr>PowerPoint 演示文稿</vt:lpstr>
      <vt:lpstr>PowerPoint 演示文稿</vt:lpstr>
      <vt:lpstr>PowerPoint 演示文稿</vt:lpstr>
      <vt:lpstr>三  2FSK解调的方法</vt:lpstr>
      <vt:lpstr>(3) 各点波形</vt:lpstr>
      <vt:lpstr>3. 包络检波法</vt:lpstr>
      <vt:lpstr>PowerPoint 演示文稿</vt:lpstr>
      <vt:lpstr>4. 相干解调法</vt:lpstr>
      <vt:lpstr>5. 差分检测法</vt:lpstr>
      <vt:lpstr>四  2FSK信号的功率谱</vt:lpstr>
      <vt:lpstr>PowerPoint 演示文稿</vt:lpstr>
      <vt:lpstr>PowerPoint 演示文稿</vt:lpstr>
      <vt:lpstr>PowerPoint 演示文稿</vt:lpstr>
      <vt:lpstr>2. FSK信号的功率谱密度的特点</vt:lpstr>
      <vt:lpstr>3. 最小频率间隔</vt:lpstr>
      <vt:lpstr>PowerPoint 演示文稿</vt:lpstr>
      <vt:lpstr>(2) 相干接收</vt:lpstr>
      <vt:lpstr>五 2FSK系统的抗噪声性能</vt:lpstr>
      <vt:lpstr>PowerPoint 演示文稿</vt:lpstr>
      <vt:lpstr>PowerPoint 演示文稿</vt:lpstr>
      <vt:lpstr>PowerPoint 演示文稿</vt:lpstr>
      <vt:lpstr>PowerPoint 演示文稿</vt:lpstr>
      <vt:lpstr>2. 2FSK相干解调法的误码率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  2PSK解调的方法</vt:lpstr>
      <vt:lpstr>PowerPoint 演示文稿</vt:lpstr>
      <vt:lpstr>四  2PSK信号的功率谱</vt:lpstr>
      <vt:lpstr>PowerPoint 演示文稿</vt:lpstr>
      <vt:lpstr>2. 2PSK和2ASK信号功率谱密度比较</vt:lpstr>
      <vt:lpstr>3. 2PSK和2ASK信号波形关系</vt:lpstr>
      <vt:lpstr>五 2PSK信号的抗噪声性能</vt:lpstr>
      <vt:lpstr>五 2PSK信号的抗噪声性能</vt:lpstr>
      <vt:lpstr>PowerPoint 演示文稿</vt:lpstr>
      <vt:lpstr>PowerPoint 演示文稿</vt:lpstr>
      <vt:lpstr>PowerPoint 演示文稿</vt:lpstr>
      <vt:lpstr>二  2DPSK信号的调制</vt:lpstr>
      <vt:lpstr>2. 相乘法</vt:lpstr>
      <vt:lpstr>PowerPoint 演示文稿</vt:lpstr>
      <vt:lpstr>PowerPoint 演示文稿</vt:lpstr>
      <vt:lpstr>PowerPoint 演示文稿</vt:lpstr>
      <vt:lpstr>PowerPoint 演示文稿</vt:lpstr>
      <vt:lpstr>PowerPoint 演示文稿</vt:lpstr>
      <vt:lpstr>2. 相位比较法</vt:lpstr>
      <vt:lpstr>四  2DPSK信号的功率谱密度</vt:lpstr>
      <vt:lpstr>PowerPoint 演示文稿</vt:lpstr>
      <vt:lpstr>PowerPoint 演示文稿</vt:lpstr>
      <vt:lpstr>PowerPoint 演示文稿</vt:lpstr>
      <vt:lpstr>3. 由码反变换器引入的误码率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 二进制数字调制系统的性能比较</vt:lpstr>
      <vt:lpstr>7.2.5 本节小结</vt:lpstr>
      <vt:lpstr>7.2.5 本节小结</vt:lpstr>
      <vt:lpstr>7.2.5 本节小结</vt:lpstr>
      <vt:lpstr>7.2.5 本节小结</vt:lpstr>
      <vt:lpstr>7.3 二进制数字调制系统的性能比较</vt:lpstr>
      <vt:lpstr>PowerPoint 演示文稿</vt:lpstr>
      <vt:lpstr>图7.3-1   误码率Pe与信噪比r的关系曲线 </vt:lpstr>
      <vt:lpstr>PowerPoint 演示文稿</vt:lpstr>
      <vt:lpstr>PowerPoint 演示文稿</vt:lpstr>
      <vt:lpstr>PowerPoint 演示文稿</vt:lpstr>
      <vt:lpstr>四 设备的复杂程度</vt:lpstr>
      <vt:lpstr>PowerPoint 演示文稿</vt:lpstr>
      <vt:lpstr>7.4 多进制数字调制系统</vt:lpstr>
      <vt:lpstr>二  多进制调制系统的特点</vt:lpstr>
      <vt:lpstr>PowerPoint 演示文稿</vt:lpstr>
      <vt:lpstr>PowerPoint 演示文稿</vt:lpstr>
      <vt:lpstr>PowerPoint 演示文稿</vt:lpstr>
      <vt:lpstr>PowerPoint 演示文稿</vt:lpstr>
      <vt:lpstr>二 调制方式</vt:lpstr>
      <vt:lpstr>PowerPoint 演示文稿</vt:lpstr>
      <vt:lpstr>PowerPoint 演示文稿</vt:lpstr>
      <vt:lpstr>四 MASK系统的抗噪声性能</vt:lpstr>
      <vt:lpstr>PowerPoint 演示文稿</vt:lpstr>
      <vt:lpstr>PowerPoint 演示文稿</vt:lpstr>
      <vt:lpstr>PowerPoint 演示文稿</vt:lpstr>
      <vt:lpstr>PowerPoint 演示文稿</vt:lpstr>
      <vt:lpstr>三 MFSK解调方法</vt:lpstr>
      <vt:lpstr>四 MFSK信号的带宽</vt:lpstr>
      <vt:lpstr>PowerPoint 演示文稿</vt:lpstr>
      <vt:lpstr>PowerPoint 演示文稿</vt:lpstr>
      <vt:lpstr>PowerPoint 演示文稿</vt:lpstr>
      <vt:lpstr>PowerPoint 演示文稿</vt:lpstr>
      <vt:lpstr>PowerPoint 演示文稿</vt:lpstr>
      <vt:lpstr>二 正交相移键控(QPSK)</vt:lpstr>
      <vt:lpstr>PowerPoint 演示文稿</vt:lpstr>
      <vt:lpstr>2) 调制方法</vt:lpstr>
      <vt:lpstr>PowerPoint 演示文稿</vt:lpstr>
      <vt:lpstr>PowerPoint 演示文稿</vt:lpstr>
      <vt:lpstr>4) MPSK信号的功率谱</vt:lpstr>
      <vt:lpstr>5) MPSK信号的误码率</vt:lpstr>
      <vt:lpstr>PowerPoint 演示文稿</vt:lpstr>
      <vt:lpstr>2) QDPSK调制方法</vt:lpstr>
      <vt:lpstr>PowerPoint 演示文稿</vt:lpstr>
      <vt:lpstr>PowerPoint 演示文稿</vt:lpstr>
      <vt:lpstr>4) QDPSK系统的误码率</vt:lpstr>
      <vt:lpstr>第七章  数字带通传输系统</vt:lpstr>
      <vt:lpstr></vt:lpstr>
      <vt:lpstr>一  MSK工作原理</vt:lpstr>
      <vt:lpstr>PowerPoint 演示文稿</vt:lpstr>
      <vt:lpstr>PowerPoint 演示文稿</vt:lpstr>
      <vt:lpstr>PowerPoint 演示文稿</vt:lpstr>
      <vt:lpstr>3) MSK信号的特点</vt:lpstr>
      <vt:lpstr>PowerPoint 演示文稿</vt:lpstr>
      <vt:lpstr>三  MSK调制方法</vt:lpstr>
      <vt:lpstr>MSK信号的产生步骤</vt:lpstr>
      <vt:lpstr>PowerPoint 演示文稿</vt:lpstr>
      <vt:lpstr>PowerPoint 演示文稿</vt:lpstr>
      <vt:lpstr>PowerPoint 演示文稿</vt:lpstr>
      <vt:lpstr> 8.2.2 高斯最小移频键控(GMSK)</vt:lpstr>
      <vt:lpstr>PowerPoint 演示文稿</vt:lpstr>
      <vt:lpstr>PowerPoint 演示文稿</vt:lpstr>
      <vt:lpstr>PowerPoint 演示文稿</vt:lpstr>
      <vt:lpstr>PowerPoint 演示文稿</vt:lpstr>
      <vt:lpstr>PowerPoint 演示文稿</vt:lpstr>
      <vt:lpstr>PowerPoint 演示文稿</vt:lpstr>
      <vt:lpstr>三 其它改进的数字调制</vt:lpstr>
      <vt:lpstr>8.3 正交频分复用OFDM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dc:title>
  <dc:creator>jszheng</dc:creator>
  <dc:description>13986013553
wdzjs@163.com</dc:description>
  <cp:lastModifiedBy>zjs</cp:lastModifiedBy>
  <cp:revision>408</cp:revision>
  <dcterms:created xsi:type="dcterms:W3CDTF">2007-02-27T03:32:00Z</dcterms:created>
  <dcterms:modified xsi:type="dcterms:W3CDTF">2017-11-01T03:46:35Z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