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0"/>
  </p:notesMasterIdLst>
  <p:handoutMasterIdLst>
    <p:handoutMasterId r:id="rId151"/>
  </p:handoutMasterIdLst>
  <p:sldIdLst>
    <p:sldId id="256" r:id="rId4"/>
    <p:sldId id="261" r:id="rId5"/>
    <p:sldId id="275" r:id="rId6"/>
    <p:sldId id="276" r:id="rId7"/>
    <p:sldId id="605" r:id="rId8"/>
    <p:sldId id="438" r:id="rId9"/>
    <p:sldId id="277" r:id="rId10"/>
    <p:sldId id="606" r:id="rId11"/>
    <p:sldId id="607" r:id="rId12"/>
    <p:sldId id="437" r:id="rId13"/>
    <p:sldId id="278" r:id="rId14"/>
    <p:sldId id="279" r:id="rId15"/>
    <p:sldId id="280" r:id="rId16"/>
    <p:sldId id="281" r:id="rId17"/>
    <p:sldId id="282" r:id="rId18"/>
    <p:sldId id="283" r:id="rId19"/>
    <p:sldId id="284" r:id="rId20"/>
    <p:sldId id="285" r:id="rId21"/>
    <p:sldId id="608" r:id="rId22"/>
    <p:sldId id="439"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3" r:id="rId39"/>
    <p:sldId id="304" r:id="rId40"/>
    <p:sldId id="301" r:id="rId41"/>
    <p:sldId id="305" r:id="rId42"/>
    <p:sldId id="308" r:id="rId43"/>
    <p:sldId id="310" r:id="rId44"/>
    <p:sldId id="312" r:id="rId45"/>
    <p:sldId id="313" r:id="rId46"/>
    <p:sldId id="333" r:id="rId47"/>
    <p:sldId id="314" r:id="rId48"/>
    <p:sldId id="315" r:id="rId49"/>
    <p:sldId id="316" r:id="rId50"/>
    <p:sldId id="317" r:id="rId51"/>
    <p:sldId id="318" r:id="rId52"/>
    <p:sldId id="319" r:id="rId53"/>
    <p:sldId id="320" r:id="rId54"/>
    <p:sldId id="321" r:id="rId55"/>
    <p:sldId id="322" r:id="rId56"/>
    <p:sldId id="323" r:id="rId57"/>
    <p:sldId id="335" r:id="rId58"/>
    <p:sldId id="324" r:id="rId59"/>
    <p:sldId id="326" r:id="rId60"/>
    <p:sldId id="327" r:id="rId61"/>
    <p:sldId id="329" r:id="rId62"/>
    <p:sldId id="330" r:id="rId63"/>
    <p:sldId id="331" r:id="rId64"/>
    <p:sldId id="332" r:id="rId65"/>
    <p:sldId id="336" r:id="rId66"/>
    <p:sldId id="338" r:id="rId67"/>
    <p:sldId id="337" r:id="rId68"/>
    <p:sldId id="339" r:id="rId69"/>
    <p:sldId id="391" r:id="rId70"/>
    <p:sldId id="392" r:id="rId71"/>
    <p:sldId id="342" r:id="rId72"/>
    <p:sldId id="343" r:id="rId73"/>
    <p:sldId id="344" r:id="rId74"/>
    <p:sldId id="346" r:id="rId75"/>
    <p:sldId id="347" r:id="rId76"/>
    <p:sldId id="348" r:id="rId77"/>
    <p:sldId id="349" r:id="rId78"/>
    <p:sldId id="393" r:id="rId79"/>
    <p:sldId id="350" r:id="rId80"/>
    <p:sldId id="394" r:id="rId81"/>
    <p:sldId id="353" r:id="rId82"/>
    <p:sldId id="436" r:id="rId83"/>
    <p:sldId id="396" r:id="rId84"/>
    <p:sldId id="397" r:id="rId85"/>
    <p:sldId id="354" r:id="rId86"/>
    <p:sldId id="356" r:id="rId87"/>
    <p:sldId id="398" r:id="rId88"/>
    <p:sldId id="399" r:id="rId89"/>
    <p:sldId id="357" r:id="rId90"/>
    <p:sldId id="402" r:id="rId91"/>
    <p:sldId id="440" r:id="rId92"/>
    <p:sldId id="441" r:id="rId93"/>
    <p:sldId id="401" r:id="rId94"/>
    <p:sldId id="370" r:id="rId95"/>
    <p:sldId id="371" r:id="rId96"/>
    <p:sldId id="405" r:id="rId97"/>
    <p:sldId id="372" r:id="rId98"/>
    <p:sldId id="404" r:id="rId99"/>
    <p:sldId id="403" r:id="rId100"/>
    <p:sldId id="376" r:id="rId101"/>
    <p:sldId id="378" r:id="rId102"/>
    <p:sldId id="432" r:id="rId103"/>
    <p:sldId id="379" r:id="rId104"/>
    <p:sldId id="381" r:id="rId105"/>
    <p:sldId id="422" r:id="rId106"/>
    <p:sldId id="423" r:id="rId107"/>
    <p:sldId id="382" r:id="rId108"/>
    <p:sldId id="383" r:id="rId109"/>
    <p:sldId id="385" r:id="rId110"/>
    <p:sldId id="386" r:id="rId111"/>
    <p:sldId id="388" r:id="rId112"/>
    <p:sldId id="389" r:id="rId113"/>
    <p:sldId id="425" r:id="rId114"/>
    <p:sldId id="426" r:id="rId115"/>
    <p:sldId id="427" r:id="rId116"/>
    <p:sldId id="429" r:id="rId117"/>
    <p:sldId id="430" r:id="rId118"/>
    <p:sldId id="431" r:id="rId119"/>
    <p:sldId id="407" r:id="rId120"/>
    <p:sldId id="434" r:id="rId121"/>
    <p:sldId id="408" r:id="rId122"/>
    <p:sldId id="409" r:id="rId123"/>
    <p:sldId id="410" r:id="rId124"/>
    <p:sldId id="411" r:id="rId125"/>
    <p:sldId id="412" r:id="rId126"/>
    <p:sldId id="413" r:id="rId127"/>
    <p:sldId id="414" r:id="rId128"/>
    <p:sldId id="415" r:id="rId129"/>
    <p:sldId id="416" r:id="rId130"/>
    <p:sldId id="417" r:id="rId131"/>
    <p:sldId id="418" r:id="rId132"/>
    <p:sldId id="442" r:id="rId133"/>
    <p:sldId id="443" r:id="rId134"/>
    <p:sldId id="444" r:id="rId135"/>
    <p:sldId id="421" r:id="rId136"/>
    <p:sldId id="566" r:id="rId137"/>
    <p:sldId id="564" r:id="rId138"/>
    <p:sldId id="589" r:id="rId139"/>
    <p:sldId id="587" r:id="rId140"/>
    <p:sldId id="571" r:id="rId141"/>
    <p:sldId id="575" r:id="rId142"/>
    <p:sldId id="585" r:id="rId143"/>
    <p:sldId id="588" r:id="rId144"/>
    <p:sldId id="576" r:id="rId145"/>
    <p:sldId id="583" r:id="rId146"/>
    <p:sldId id="565" r:id="rId147"/>
    <p:sldId id="603" r:id="rId148"/>
    <p:sldId id="435" r:id="rId14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9FFFC"/>
    <a:srgbClr val="CCFFCC"/>
    <a:srgbClr val="73D1F3"/>
    <a:srgbClr val="990099"/>
    <a:srgbClr val="0000CC"/>
    <a:srgbClr val="99CCFF"/>
    <a:srgbClr val="2B15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581"/>
  </p:normalViewPr>
  <p:slideViewPr>
    <p:cSldViewPr showGuides="1">
      <p:cViewPr>
        <p:scale>
          <a:sx n="63" d="100"/>
          <a:sy n="63" d="100"/>
        </p:scale>
        <p:origin x="-1296" y="-216"/>
      </p:cViewPr>
      <p:guideLst>
        <p:guide orient="horz" pos="2240"/>
        <p:guide pos="282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36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handoutMaster" Target="handoutMasters/handoutMaster1.xml"/><Relationship Id="rId150" Type="http://schemas.openxmlformats.org/officeDocument/2006/relationships/notesMaster" Target="notesMasters/notesMaster1.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8.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40.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82.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619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76375" y="620713"/>
            <a:ext cx="5111750"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10100" y="1828800"/>
            <a:ext cx="3771900" cy="175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10100" y="3733800"/>
            <a:ext cx="3771900" cy="175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76375" y="620713"/>
            <a:ext cx="5111750"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10100" y="1828800"/>
            <a:ext cx="3771900" cy="175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10100" y="3733800"/>
            <a:ext cx="3771900" cy="175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文本与内容">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2226" name="Rectangle 3"/>
          <p:cNvSpPr>
            <a:spLocks noGrp="1"/>
          </p:cNvSpPr>
          <p:nvPr>
            <p:ph type="title"/>
          </p:nvPr>
        </p:nvSpPr>
        <p:spPr>
          <a:xfrm>
            <a:off x="1476375" y="620713"/>
            <a:ext cx="5111750" cy="576262"/>
          </a:xfrm>
          <a:prstGeom prst="rect">
            <a:avLst/>
          </a:prstGeom>
          <a:noFill/>
          <a:ln w="9525">
            <a:noFill/>
          </a:ln>
        </p:spPr>
        <p:txBody>
          <a:bodyPr anchor="b"/>
          <a:p>
            <a:pPr lvl="0"/>
            <a:r>
              <a:rPr lang="zh-CN" altLang="en-US" dirty="0"/>
              <a:t>单击此处编辑母版标题样式</a:t>
            </a:r>
            <a:endParaRPr lang="zh-CN" altLang="en-US" dirty="0"/>
          </a:p>
        </p:txBody>
      </p:sp>
      <p:sp>
        <p:nvSpPr>
          <p:cNvPr id="52227" name="Rectangle 4"/>
          <p:cNvSpPr>
            <a:spLocks noGrp="1"/>
          </p:cNvSpPr>
          <p:nvPr>
            <p:ph type="body" idx="1"/>
          </p:nvPr>
        </p:nvSpPr>
        <p:spPr>
          <a:xfrm>
            <a:off x="685800" y="1828800"/>
            <a:ext cx="7696200" cy="3657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8181"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2" name="Rectangle 6"/>
          <p:cNvSpPr>
            <a:spLocks noGrp="1" noChangeArrowheads="1"/>
          </p:cNvSpPr>
          <p:nvPr>
            <p:ph type="ftr" sz="quarter" idx="3"/>
          </p:nvPr>
        </p:nvSpPr>
        <p:spPr bwMode="auto">
          <a:xfrm>
            <a:off x="35560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3" name="Rectangle 7"/>
          <p:cNvSpPr>
            <a:spLocks noGrp="1" noChangeArrowheads="1"/>
          </p:cNvSpPr>
          <p:nvPr>
            <p:ph type="sldNum" sz="quarter" idx="4"/>
          </p:nvPr>
        </p:nvSpPr>
        <p:spPr bwMode="auto">
          <a:xfrm>
            <a:off x="67183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grpSp>
        <p:nvGrpSpPr>
          <p:cNvPr id="52231" name="Group 10"/>
          <p:cNvGrpSpPr/>
          <p:nvPr/>
        </p:nvGrpSpPr>
        <p:grpSpPr>
          <a:xfrm>
            <a:off x="7938" y="6308725"/>
            <a:ext cx="1035050" cy="477838"/>
            <a:chOff x="5" y="3490"/>
            <a:chExt cx="1124" cy="785"/>
          </a:xfrm>
        </p:grpSpPr>
        <p:sp>
          <p:nvSpPr>
            <p:cNvPr id="178187" name="Freeform 11"/>
            <p:cNvSpPr/>
            <p:nvPr/>
          </p:nvSpPr>
          <p:spPr bwMode="auto">
            <a:xfrm>
              <a:off x="24" y="3506"/>
              <a:ext cx="1090"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8" name="Freeform 12"/>
            <p:cNvSpPr/>
            <p:nvPr/>
          </p:nvSpPr>
          <p:spPr bwMode="auto">
            <a:xfrm>
              <a:off x="1022" y="3581"/>
              <a:ext cx="71" cy="130"/>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9" name="Freeform 13"/>
            <p:cNvSpPr/>
            <p:nvPr/>
          </p:nvSpPr>
          <p:spPr bwMode="auto">
            <a:xfrm>
              <a:off x="21" y="3774"/>
              <a:ext cx="791" cy="409"/>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0" name="Freeform 14"/>
            <p:cNvSpPr/>
            <p:nvPr/>
          </p:nvSpPr>
          <p:spPr bwMode="auto">
            <a:xfrm>
              <a:off x="129" y="3808"/>
              <a:ext cx="524" cy="373"/>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1" name="Freeform 15"/>
            <p:cNvSpPr/>
            <p:nvPr/>
          </p:nvSpPr>
          <p:spPr bwMode="auto">
            <a:xfrm>
              <a:off x="484" y="3532"/>
              <a:ext cx="136" cy="123"/>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2" name="Freeform 16"/>
            <p:cNvSpPr/>
            <p:nvPr/>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3" name="Freeform 17"/>
            <p:cNvSpPr/>
            <p:nvPr/>
          </p:nvSpPr>
          <p:spPr bwMode="auto">
            <a:xfrm>
              <a:off x="503"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4" name="Freeform 18"/>
            <p:cNvSpPr/>
            <p:nvPr/>
          </p:nvSpPr>
          <p:spPr bwMode="auto">
            <a:xfrm>
              <a:off x="669" y="3589"/>
              <a:ext cx="364" cy="175"/>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5" name="Freeform 19"/>
            <p:cNvSpPr/>
            <p:nvPr/>
          </p:nvSpPr>
          <p:spPr bwMode="auto">
            <a:xfrm>
              <a:off x="346" y="3693"/>
              <a:ext cx="157" cy="68"/>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67" name="Group 20"/>
            <p:cNvGrpSpPr/>
            <p:nvPr userDrawn="1"/>
          </p:nvGrpSpPr>
          <p:grpSpPr>
            <a:xfrm>
              <a:off x="5" y="3490"/>
              <a:ext cx="1124" cy="780"/>
              <a:chOff x="5" y="3490"/>
              <a:chExt cx="1124" cy="780"/>
            </a:xfrm>
          </p:grpSpPr>
          <p:grpSp>
            <p:nvGrpSpPr>
              <p:cNvPr id="52268" name="Group 21"/>
              <p:cNvGrpSpPr/>
              <p:nvPr userDrawn="1"/>
            </p:nvGrpSpPr>
            <p:grpSpPr>
              <a:xfrm>
                <a:off x="499" y="3562"/>
                <a:ext cx="548" cy="708"/>
                <a:chOff x="499" y="3562"/>
                <a:chExt cx="548" cy="708"/>
              </a:xfrm>
            </p:grpSpPr>
            <p:sp>
              <p:nvSpPr>
                <p:cNvPr id="178198" name="Freeform 22"/>
                <p:cNvSpPr/>
                <p:nvPr/>
              </p:nvSpPr>
              <p:spPr bwMode="auto">
                <a:xfrm>
                  <a:off x="501" y="3589"/>
                  <a:ext cx="155" cy="86"/>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9" name="Freeform 23"/>
                <p:cNvSpPr/>
                <p:nvPr/>
              </p:nvSpPr>
              <p:spPr bwMode="auto">
                <a:xfrm>
                  <a:off x="636" y="4137"/>
                  <a:ext cx="116"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0" name="Freeform 24"/>
                <p:cNvSpPr/>
                <p:nvPr/>
              </p:nvSpPr>
              <p:spPr bwMode="auto">
                <a:xfrm>
                  <a:off x="1003" y="3563"/>
                  <a:ext cx="40"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178201" name="Freeform 25"/>
              <p:cNvSpPr/>
              <p:nvPr/>
            </p:nvSpPr>
            <p:spPr bwMode="auto">
              <a:xfrm>
                <a:off x="76" y="3733"/>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2" name="Freeform 26"/>
              <p:cNvSpPr/>
              <p:nvPr/>
            </p:nvSpPr>
            <p:spPr bwMode="auto">
              <a:xfrm>
                <a:off x="260" y="3886"/>
                <a:ext cx="243" cy="149"/>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3" name="Freeform 27"/>
              <p:cNvSpPr/>
              <p:nvPr/>
            </p:nvSpPr>
            <p:spPr bwMode="auto">
              <a:xfrm>
                <a:off x="565" y="3680"/>
                <a:ext cx="107" cy="237"/>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72" name="Group 28"/>
              <p:cNvGrpSpPr/>
              <p:nvPr userDrawn="1"/>
            </p:nvGrpSpPr>
            <p:grpSpPr>
              <a:xfrm>
                <a:off x="5" y="3490"/>
                <a:ext cx="1124" cy="678"/>
                <a:chOff x="5" y="3490"/>
                <a:chExt cx="1124" cy="678"/>
              </a:xfrm>
            </p:grpSpPr>
            <p:sp>
              <p:nvSpPr>
                <p:cNvPr id="178205" name="Freeform 29"/>
                <p:cNvSpPr/>
                <p:nvPr/>
              </p:nvSpPr>
              <p:spPr bwMode="auto">
                <a:xfrm>
                  <a:off x="669" y="4048"/>
                  <a:ext cx="76" cy="86"/>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6" name="Freeform 30"/>
                <p:cNvSpPr/>
                <p:nvPr/>
              </p:nvSpPr>
              <p:spPr bwMode="auto">
                <a:xfrm>
                  <a:off x="5" y="3727"/>
                  <a:ext cx="841" cy="44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7" name="Freeform 31"/>
                <p:cNvSpPr/>
                <p:nvPr/>
              </p:nvSpPr>
              <p:spPr bwMode="auto">
                <a:xfrm>
                  <a:off x="107" y="3769"/>
                  <a:ext cx="79"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8" name="Freeform 32"/>
                <p:cNvSpPr/>
                <p:nvPr/>
              </p:nvSpPr>
              <p:spPr bwMode="auto">
                <a:xfrm>
                  <a:off x="450" y="3490"/>
                  <a:ext cx="321" cy="595"/>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9" name="Freeform 33"/>
                <p:cNvSpPr/>
                <p:nvPr/>
              </p:nvSpPr>
              <p:spPr bwMode="auto">
                <a:xfrm>
                  <a:off x="577" y="3649"/>
                  <a:ext cx="97" cy="253"/>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0" name="Freeform 34"/>
                <p:cNvSpPr/>
                <p:nvPr/>
              </p:nvSpPr>
              <p:spPr bwMode="auto">
                <a:xfrm>
                  <a:off x="327" y="3631"/>
                  <a:ext cx="195" cy="133"/>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1" name="Freeform 35"/>
                <p:cNvSpPr/>
                <p:nvPr/>
              </p:nvSpPr>
              <p:spPr bwMode="auto">
                <a:xfrm>
                  <a:off x="658" y="3537"/>
                  <a:ext cx="471" cy="214"/>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2" name="Freeform 36"/>
                <p:cNvSpPr/>
                <p:nvPr/>
              </p:nvSpPr>
              <p:spPr bwMode="auto">
                <a:xfrm>
                  <a:off x="717" y="3605"/>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grpSp>
      <p:grpSp>
        <p:nvGrpSpPr>
          <p:cNvPr id="52232" name="Group 37"/>
          <p:cNvGrpSpPr/>
          <p:nvPr/>
        </p:nvGrpSpPr>
        <p:grpSpPr>
          <a:xfrm>
            <a:off x="8820150" y="836613"/>
            <a:ext cx="144463" cy="5588000"/>
            <a:chOff x="5468" y="1333"/>
            <a:chExt cx="243" cy="2714"/>
          </a:xfrm>
        </p:grpSpPr>
        <p:sp>
          <p:nvSpPr>
            <p:cNvPr id="178214" name="Freeform 38"/>
            <p:cNvSpPr/>
            <p:nvPr/>
          </p:nvSpPr>
          <p:spPr bwMode="auto">
            <a:xfrm flipH="1">
              <a:off x="5468" y="2620"/>
              <a:ext cx="206"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5" name="Freeform 39"/>
            <p:cNvSpPr/>
            <p:nvPr/>
          </p:nvSpPr>
          <p:spPr bwMode="auto">
            <a:xfrm flipH="1">
              <a:off x="5505" y="1333"/>
              <a:ext cx="206"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nvGrpSpPr>
          <p:cNvPr id="52233" name="Group 67"/>
          <p:cNvGrpSpPr/>
          <p:nvPr/>
        </p:nvGrpSpPr>
        <p:grpSpPr>
          <a:xfrm rot="-1701477">
            <a:off x="8037513" y="85725"/>
            <a:ext cx="1054100" cy="539750"/>
            <a:chOff x="4609" y="57"/>
            <a:chExt cx="1373" cy="1204"/>
          </a:xfrm>
        </p:grpSpPr>
        <p:sp>
          <p:nvSpPr>
            <p:cNvPr id="178178" name="Freeform 2"/>
            <p:cNvSpPr/>
            <p:nvPr/>
          </p:nvSpPr>
          <p:spPr bwMode="auto">
            <a:xfrm rot="-3172564">
              <a:off x="4899" y="-11"/>
              <a:ext cx="733" cy="1313"/>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4" name="Freeform 8"/>
            <p:cNvSpPr/>
            <p:nvPr/>
          </p:nvSpPr>
          <p:spPr bwMode="auto">
            <a:xfrm rot="-3172564">
              <a:off x="4955" y="-12"/>
              <a:ext cx="733" cy="1321"/>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5" name="Freeform 9"/>
            <p:cNvSpPr/>
            <p:nvPr/>
          </p:nvSpPr>
          <p:spPr bwMode="auto">
            <a:xfrm rot="-3172564">
              <a:off x="4936" y="103"/>
              <a:ext cx="641" cy="986"/>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43" name="Group 40"/>
            <p:cNvGrpSpPr/>
            <p:nvPr/>
          </p:nvGrpSpPr>
          <p:grpSpPr>
            <a:xfrm>
              <a:off x="4610" y="57"/>
              <a:ext cx="1344" cy="1204"/>
              <a:chOff x="4610" y="57"/>
              <a:chExt cx="1344" cy="1204"/>
            </a:xfrm>
          </p:grpSpPr>
          <p:grpSp>
            <p:nvGrpSpPr>
              <p:cNvPr id="52244" name="Group 41"/>
              <p:cNvGrpSpPr/>
              <p:nvPr userDrawn="1"/>
            </p:nvGrpSpPr>
            <p:grpSpPr>
              <a:xfrm>
                <a:off x="4610" y="57"/>
                <a:ext cx="1344" cy="1204"/>
                <a:chOff x="4610" y="57"/>
                <a:chExt cx="1344" cy="1204"/>
              </a:xfrm>
            </p:grpSpPr>
            <p:sp>
              <p:nvSpPr>
                <p:cNvPr id="178218" name="Freeform 42"/>
                <p:cNvSpPr/>
                <p:nvPr/>
              </p:nvSpPr>
              <p:spPr bwMode="auto">
                <a:xfrm rot="-3172564">
                  <a:off x="5363" y="949"/>
                  <a:ext cx="64" cy="281"/>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47" name="Group 43"/>
                <p:cNvGrpSpPr/>
                <p:nvPr userDrawn="1"/>
              </p:nvGrpSpPr>
              <p:grpSpPr>
                <a:xfrm>
                  <a:off x="4610" y="57"/>
                  <a:ext cx="1344" cy="985"/>
                  <a:chOff x="4610" y="57"/>
                  <a:chExt cx="1344" cy="985"/>
                </a:xfrm>
              </p:grpSpPr>
              <p:sp>
                <p:nvSpPr>
                  <p:cNvPr id="178220" name="Freeform 44"/>
                  <p:cNvSpPr/>
                  <p:nvPr/>
                </p:nvSpPr>
                <p:spPr bwMode="auto">
                  <a:xfrm rot="-3172564">
                    <a:off x="4919" y="-134"/>
                    <a:ext cx="149" cy="124"/>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1" name="Freeform 45"/>
                  <p:cNvSpPr/>
                  <p:nvPr/>
                </p:nvSpPr>
                <p:spPr bwMode="auto">
                  <a:xfrm rot="-3172564">
                    <a:off x="4999" y="85"/>
                    <a:ext cx="266" cy="432"/>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2" name="Freeform 46"/>
                  <p:cNvSpPr/>
                  <p:nvPr/>
                </p:nvSpPr>
                <p:spPr bwMode="auto">
                  <a:xfrm rot="-3172564">
                    <a:off x="4806" y="-53"/>
                    <a:ext cx="496" cy="891"/>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3" name="Freeform 47"/>
                  <p:cNvSpPr/>
                  <p:nvPr/>
                </p:nvSpPr>
                <p:spPr bwMode="auto">
                  <a:xfrm rot="-3172564">
                    <a:off x="4855" y="-238"/>
                    <a:ext cx="747"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4" name="Freeform 48"/>
                  <p:cNvSpPr/>
                  <p:nvPr/>
                </p:nvSpPr>
                <p:spPr bwMode="auto">
                  <a:xfrm rot="-3172564">
                    <a:off x="5242" y="659"/>
                    <a:ext cx="163"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5" name="Freeform 49"/>
                  <p:cNvSpPr/>
                  <p:nvPr/>
                </p:nvSpPr>
                <p:spPr bwMode="auto">
                  <a:xfrm rot="-3172564">
                    <a:off x="5193" y="588"/>
                    <a:ext cx="184" cy="149"/>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6" name="Freeform 50"/>
                  <p:cNvSpPr/>
                  <p:nvPr/>
                </p:nvSpPr>
                <p:spPr bwMode="auto">
                  <a:xfrm rot="-3172564">
                    <a:off x="4933" y="-14"/>
                    <a:ext cx="181" cy="153"/>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7" name="Freeform 51"/>
                  <p:cNvSpPr/>
                  <p:nvPr/>
                </p:nvSpPr>
                <p:spPr bwMode="auto">
                  <a:xfrm rot="-3172564">
                    <a:off x="4888" y="-65"/>
                    <a:ext cx="184" cy="124"/>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sp>
            <p:nvSpPr>
              <p:cNvPr id="178228" name="Line 52"/>
              <p:cNvSpPr>
                <a:spLocks noChangeShapeType="1"/>
              </p:cNvSpPr>
              <p:nvPr/>
            </p:nvSpPr>
            <p:spPr bwMode="auto">
              <a:xfrm>
                <a:off x="4805" y="-40"/>
                <a:ext cx="37" cy="96"/>
              </a:xfrm>
              <a:prstGeom prst="line">
                <a:avLst/>
              </a:prstGeom>
              <a:noFill/>
              <a:ln w="38100">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pic>
        <p:nvPicPr>
          <p:cNvPr id="52234" name="Picture 62" descr="院徽组合11"/>
          <p:cNvPicPr>
            <a:picLocks noChangeAspect="1"/>
          </p:cNvPicPr>
          <p:nvPr/>
        </p:nvPicPr>
        <p:blipFill>
          <a:blip r:embed="rId12">
            <a:clrChange>
              <a:clrFrom>
                <a:srgbClr val="FFFFFF"/>
              </a:clrFrom>
              <a:clrTo>
                <a:srgbClr val="FFFFFF">
                  <a:alpha val="0"/>
                </a:srgbClr>
              </a:clrTo>
            </a:clrChange>
          </a:blip>
          <a:srcRect r="45299" b="-32095"/>
          <a:stretch>
            <a:fillRect/>
          </a:stretch>
        </p:blipFill>
        <p:spPr>
          <a:xfrm>
            <a:off x="6877050" y="6192838"/>
            <a:ext cx="2087563" cy="620712"/>
          </a:xfrm>
          <a:prstGeom prst="rect">
            <a:avLst/>
          </a:prstGeom>
          <a:noFill/>
          <a:ln w="9525">
            <a:noFill/>
          </a:ln>
        </p:spPr>
      </p:pic>
      <p:grpSp>
        <p:nvGrpSpPr>
          <p:cNvPr id="52235" name="Group 63"/>
          <p:cNvGrpSpPr/>
          <p:nvPr/>
        </p:nvGrpSpPr>
        <p:grpSpPr>
          <a:xfrm>
            <a:off x="179388" y="188913"/>
            <a:ext cx="1225550" cy="1223962"/>
            <a:chOff x="4490" y="558"/>
            <a:chExt cx="2540" cy="2554"/>
          </a:xfrm>
        </p:grpSpPr>
        <p:sp>
          <p:nvSpPr>
            <p:cNvPr id="178240" name="Oval 64"/>
            <p:cNvSpPr>
              <a:spLocks noChangeArrowheads="1"/>
            </p:cNvSpPr>
            <p:nvPr/>
          </p:nvSpPr>
          <p:spPr bwMode="auto">
            <a:xfrm>
              <a:off x="4490" y="558"/>
              <a:ext cx="2540" cy="2541"/>
            </a:xfrm>
            <a:prstGeom prst="ellipse">
              <a:avLst/>
            </a:prstGeom>
            <a:solidFill>
              <a:schemeClr val="tx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pic>
          <p:nvPicPr>
            <p:cNvPr id="52239" name="Picture 65" descr="武汉大学标志"/>
            <p:cNvPicPr>
              <a:picLocks noChangeAspect="1"/>
            </p:cNvPicPr>
            <p:nvPr userDrawn="1"/>
          </p:nvPicPr>
          <p:blipFill>
            <a:blip r:embed="rId13">
              <a:clrChange>
                <a:clrFrom>
                  <a:srgbClr val="FFFFFF"/>
                </a:clrFrom>
                <a:clrTo>
                  <a:srgbClr val="FFFFFF">
                    <a:alpha val="0"/>
                  </a:srgbClr>
                </a:clrTo>
              </a:clrChange>
              <a:lum bright="100000" contrast="100000"/>
            </a:blip>
            <a:stretch>
              <a:fillRect/>
            </a:stretch>
          </p:blipFill>
          <p:spPr>
            <a:xfrm>
              <a:off x="4490" y="572"/>
              <a:ext cx="2540" cy="2540"/>
            </a:xfrm>
            <a:prstGeom prst="rect">
              <a:avLst/>
            </a:prstGeom>
            <a:noFill/>
            <a:ln w="9525">
              <a:noFill/>
            </a:ln>
          </p:spPr>
        </p:pic>
      </p:grpSp>
      <p:pic>
        <p:nvPicPr>
          <p:cNvPr id="52236" name="Picture 6" descr="http://www.bsttest.com/wurenet/upload/image/20130807/20130807161133_5781.jpg"/>
          <p:cNvPicPr>
            <a:picLocks noChangeAspect="1"/>
          </p:cNvPicPr>
          <p:nvPr/>
        </p:nvPicPr>
        <p:blipFill>
          <a:blip r:embed="rId14"/>
          <a:stretch>
            <a:fillRect/>
          </a:stretch>
        </p:blipFill>
        <p:spPr>
          <a:xfrm>
            <a:off x="0" y="0"/>
            <a:ext cx="1500188" cy="1428750"/>
          </a:xfrm>
          <a:prstGeom prst="rect">
            <a:avLst/>
          </a:prstGeom>
          <a:noFill/>
          <a:ln w="9525">
            <a:noFill/>
          </a:ln>
        </p:spPr>
      </p:pic>
      <p:cxnSp>
        <p:nvCxnSpPr>
          <p:cNvPr id="61" name="直接连接符 60"/>
          <p:cNvCxnSpPr/>
          <p:nvPr/>
        </p:nvCxnSpPr>
        <p:spPr>
          <a:xfrm>
            <a:off x="1071563" y="1357313"/>
            <a:ext cx="657225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5pPr>
      <a:lvl6pPr marL="4572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6pPr>
      <a:lvl7pPr marL="9144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7pPr>
      <a:lvl8pPr marL="13716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8pPr>
      <a:lvl9pPr marL="18288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2226" name="Rectangle 3"/>
          <p:cNvSpPr>
            <a:spLocks noGrp="1"/>
          </p:cNvSpPr>
          <p:nvPr>
            <p:ph type="title"/>
          </p:nvPr>
        </p:nvSpPr>
        <p:spPr>
          <a:xfrm>
            <a:off x="1476375" y="620713"/>
            <a:ext cx="5111750" cy="576262"/>
          </a:xfrm>
          <a:prstGeom prst="rect">
            <a:avLst/>
          </a:prstGeom>
          <a:noFill/>
          <a:ln w="9525">
            <a:noFill/>
          </a:ln>
        </p:spPr>
        <p:txBody>
          <a:bodyPr anchor="b"/>
          <a:p>
            <a:pPr lvl="0"/>
            <a:r>
              <a:rPr lang="zh-CN" altLang="en-US" dirty="0"/>
              <a:t>单击此处编辑母版标题样式</a:t>
            </a:r>
            <a:endParaRPr lang="zh-CN" altLang="en-US" dirty="0"/>
          </a:p>
        </p:txBody>
      </p:sp>
      <p:sp>
        <p:nvSpPr>
          <p:cNvPr id="52227" name="Rectangle 4"/>
          <p:cNvSpPr>
            <a:spLocks noGrp="1"/>
          </p:cNvSpPr>
          <p:nvPr>
            <p:ph type="body" idx="1"/>
          </p:nvPr>
        </p:nvSpPr>
        <p:spPr>
          <a:xfrm>
            <a:off x="685800" y="1828800"/>
            <a:ext cx="7696200" cy="3657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8181"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2" name="Rectangle 6"/>
          <p:cNvSpPr>
            <a:spLocks noGrp="1" noChangeArrowheads="1"/>
          </p:cNvSpPr>
          <p:nvPr>
            <p:ph type="ftr" sz="quarter" idx="3"/>
          </p:nvPr>
        </p:nvSpPr>
        <p:spPr bwMode="auto">
          <a:xfrm>
            <a:off x="35560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3" name="Rectangle 7"/>
          <p:cNvSpPr>
            <a:spLocks noGrp="1" noChangeArrowheads="1"/>
          </p:cNvSpPr>
          <p:nvPr>
            <p:ph type="sldNum" sz="quarter" idx="4"/>
          </p:nvPr>
        </p:nvSpPr>
        <p:spPr bwMode="auto">
          <a:xfrm>
            <a:off x="67183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Comic Sans MS" panose="030F0702030302020204" pitchFamily="66" charset="0"/>
              </a:rPr>
            </a:fld>
            <a:endParaRPr lang="en-US" altLang="zh-CN" dirty="0">
              <a:latin typeface="Comic Sans MS" panose="030F0702030302020204" pitchFamily="66" charset="0"/>
            </a:endParaRPr>
          </a:p>
        </p:txBody>
      </p:sp>
      <p:grpSp>
        <p:nvGrpSpPr>
          <p:cNvPr id="52231" name="Group 10"/>
          <p:cNvGrpSpPr/>
          <p:nvPr/>
        </p:nvGrpSpPr>
        <p:grpSpPr>
          <a:xfrm>
            <a:off x="7938" y="6308725"/>
            <a:ext cx="1035050" cy="477838"/>
            <a:chOff x="5" y="3490"/>
            <a:chExt cx="1124" cy="785"/>
          </a:xfrm>
        </p:grpSpPr>
        <p:sp>
          <p:nvSpPr>
            <p:cNvPr id="178187" name="Freeform 11"/>
            <p:cNvSpPr/>
            <p:nvPr/>
          </p:nvSpPr>
          <p:spPr bwMode="auto">
            <a:xfrm>
              <a:off x="24" y="3506"/>
              <a:ext cx="1090"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8" name="Freeform 12"/>
            <p:cNvSpPr/>
            <p:nvPr/>
          </p:nvSpPr>
          <p:spPr bwMode="auto">
            <a:xfrm>
              <a:off x="1022" y="3581"/>
              <a:ext cx="71" cy="130"/>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9" name="Freeform 13"/>
            <p:cNvSpPr/>
            <p:nvPr/>
          </p:nvSpPr>
          <p:spPr bwMode="auto">
            <a:xfrm>
              <a:off x="21" y="3774"/>
              <a:ext cx="791" cy="409"/>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0" name="Freeform 14"/>
            <p:cNvSpPr/>
            <p:nvPr/>
          </p:nvSpPr>
          <p:spPr bwMode="auto">
            <a:xfrm>
              <a:off x="129" y="3808"/>
              <a:ext cx="524" cy="373"/>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1" name="Freeform 15"/>
            <p:cNvSpPr/>
            <p:nvPr/>
          </p:nvSpPr>
          <p:spPr bwMode="auto">
            <a:xfrm>
              <a:off x="484" y="3532"/>
              <a:ext cx="136" cy="123"/>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2" name="Freeform 16"/>
            <p:cNvSpPr/>
            <p:nvPr/>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3" name="Freeform 17"/>
            <p:cNvSpPr/>
            <p:nvPr/>
          </p:nvSpPr>
          <p:spPr bwMode="auto">
            <a:xfrm>
              <a:off x="503"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4" name="Freeform 18"/>
            <p:cNvSpPr/>
            <p:nvPr/>
          </p:nvSpPr>
          <p:spPr bwMode="auto">
            <a:xfrm>
              <a:off x="669" y="3589"/>
              <a:ext cx="364" cy="175"/>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5" name="Freeform 19"/>
            <p:cNvSpPr/>
            <p:nvPr/>
          </p:nvSpPr>
          <p:spPr bwMode="auto">
            <a:xfrm>
              <a:off x="346" y="3693"/>
              <a:ext cx="157" cy="68"/>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67" name="Group 20"/>
            <p:cNvGrpSpPr/>
            <p:nvPr userDrawn="1"/>
          </p:nvGrpSpPr>
          <p:grpSpPr>
            <a:xfrm>
              <a:off x="5" y="3490"/>
              <a:ext cx="1124" cy="780"/>
              <a:chOff x="5" y="3490"/>
              <a:chExt cx="1124" cy="780"/>
            </a:xfrm>
          </p:grpSpPr>
          <p:grpSp>
            <p:nvGrpSpPr>
              <p:cNvPr id="52268" name="Group 21"/>
              <p:cNvGrpSpPr/>
              <p:nvPr userDrawn="1"/>
            </p:nvGrpSpPr>
            <p:grpSpPr>
              <a:xfrm>
                <a:off x="499" y="3562"/>
                <a:ext cx="548" cy="708"/>
                <a:chOff x="499" y="3562"/>
                <a:chExt cx="548" cy="708"/>
              </a:xfrm>
            </p:grpSpPr>
            <p:sp>
              <p:nvSpPr>
                <p:cNvPr id="178198" name="Freeform 22"/>
                <p:cNvSpPr/>
                <p:nvPr/>
              </p:nvSpPr>
              <p:spPr bwMode="auto">
                <a:xfrm>
                  <a:off x="501" y="3589"/>
                  <a:ext cx="155" cy="86"/>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9" name="Freeform 23"/>
                <p:cNvSpPr/>
                <p:nvPr/>
              </p:nvSpPr>
              <p:spPr bwMode="auto">
                <a:xfrm>
                  <a:off x="636" y="4137"/>
                  <a:ext cx="116"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0" name="Freeform 24"/>
                <p:cNvSpPr/>
                <p:nvPr/>
              </p:nvSpPr>
              <p:spPr bwMode="auto">
                <a:xfrm>
                  <a:off x="1003" y="3563"/>
                  <a:ext cx="40"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178201" name="Freeform 25"/>
              <p:cNvSpPr/>
              <p:nvPr/>
            </p:nvSpPr>
            <p:spPr bwMode="auto">
              <a:xfrm>
                <a:off x="76" y="3733"/>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2" name="Freeform 26"/>
              <p:cNvSpPr/>
              <p:nvPr/>
            </p:nvSpPr>
            <p:spPr bwMode="auto">
              <a:xfrm>
                <a:off x="260" y="3886"/>
                <a:ext cx="243" cy="149"/>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3" name="Freeform 27"/>
              <p:cNvSpPr/>
              <p:nvPr/>
            </p:nvSpPr>
            <p:spPr bwMode="auto">
              <a:xfrm>
                <a:off x="565" y="3680"/>
                <a:ext cx="107" cy="237"/>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72" name="Group 28"/>
              <p:cNvGrpSpPr/>
              <p:nvPr userDrawn="1"/>
            </p:nvGrpSpPr>
            <p:grpSpPr>
              <a:xfrm>
                <a:off x="5" y="3490"/>
                <a:ext cx="1124" cy="678"/>
                <a:chOff x="5" y="3490"/>
                <a:chExt cx="1124" cy="678"/>
              </a:xfrm>
            </p:grpSpPr>
            <p:sp>
              <p:nvSpPr>
                <p:cNvPr id="178205" name="Freeform 29"/>
                <p:cNvSpPr/>
                <p:nvPr/>
              </p:nvSpPr>
              <p:spPr bwMode="auto">
                <a:xfrm>
                  <a:off x="669" y="4048"/>
                  <a:ext cx="76" cy="86"/>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6" name="Freeform 30"/>
                <p:cNvSpPr/>
                <p:nvPr/>
              </p:nvSpPr>
              <p:spPr bwMode="auto">
                <a:xfrm>
                  <a:off x="5" y="3727"/>
                  <a:ext cx="841" cy="44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7" name="Freeform 31"/>
                <p:cNvSpPr/>
                <p:nvPr/>
              </p:nvSpPr>
              <p:spPr bwMode="auto">
                <a:xfrm>
                  <a:off x="107" y="3769"/>
                  <a:ext cx="79"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8" name="Freeform 32"/>
                <p:cNvSpPr/>
                <p:nvPr/>
              </p:nvSpPr>
              <p:spPr bwMode="auto">
                <a:xfrm>
                  <a:off x="450" y="3490"/>
                  <a:ext cx="321" cy="595"/>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9" name="Freeform 33"/>
                <p:cNvSpPr/>
                <p:nvPr/>
              </p:nvSpPr>
              <p:spPr bwMode="auto">
                <a:xfrm>
                  <a:off x="577" y="3649"/>
                  <a:ext cx="97" cy="253"/>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0" name="Freeform 34"/>
                <p:cNvSpPr/>
                <p:nvPr/>
              </p:nvSpPr>
              <p:spPr bwMode="auto">
                <a:xfrm>
                  <a:off x="327" y="3631"/>
                  <a:ext cx="195" cy="133"/>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1" name="Freeform 35"/>
                <p:cNvSpPr/>
                <p:nvPr/>
              </p:nvSpPr>
              <p:spPr bwMode="auto">
                <a:xfrm>
                  <a:off x="658" y="3537"/>
                  <a:ext cx="471" cy="214"/>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2" name="Freeform 36"/>
                <p:cNvSpPr/>
                <p:nvPr/>
              </p:nvSpPr>
              <p:spPr bwMode="auto">
                <a:xfrm>
                  <a:off x="717" y="3605"/>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grpSp>
      <p:grpSp>
        <p:nvGrpSpPr>
          <p:cNvPr id="52232" name="Group 37"/>
          <p:cNvGrpSpPr/>
          <p:nvPr/>
        </p:nvGrpSpPr>
        <p:grpSpPr>
          <a:xfrm>
            <a:off x="8820150" y="836613"/>
            <a:ext cx="144463" cy="5588000"/>
            <a:chOff x="5468" y="1333"/>
            <a:chExt cx="243" cy="2714"/>
          </a:xfrm>
        </p:grpSpPr>
        <p:sp>
          <p:nvSpPr>
            <p:cNvPr id="178214" name="Freeform 38"/>
            <p:cNvSpPr/>
            <p:nvPr/>
          </p:nvSpPr>
          <p:spPr bwMode="auto">
            <a:xfrm flipH="1">
              <a:off x="5468" y="2620"/>
              <a:ext cx="206"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5" name="Freeform 39"/>
            <p:cNvSpPr/>
            <p:nvPr/>
          </p:nvSpPr>
          <p:spPr bwMode="auto">
            <a:xfrm flipH="1">
              <a:off x="5505" y="1333"/>
              <a:ext cx="206"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nvGrpSpPr>
          <p:cNvPr id="52233" name="Group 67"/>
          <p:cNvGrpSpPr/>
          <p:nvPr/>
        </p:nvGrpSpPr>
        <p:grpSpPr>
          <a:xfrm rot="-1701477">
            <a:off x="8037513" y="85725"/>
            <a:ext cx="1054100" cy="539750"/>
            <a:chOff x="4609" y="57"/>
            <a:chExt cx="1373" cy="1204"/>
          </a:xfrm>
        </p:grpSpPr>
        <p:sp>
          <p:nvSpPr>
            <p:cNvPr id="178178" name="Freeform 2"/>
            <p:cNvSpPr/>
            <p:nvPr/>
          </p:nvSpPr>
          <p:spPr bwMode="auto">
            <a:xfrm rot="-3172564">
              <a:off x="4899" y="-11"/>
              <a:ext cx="733" cy="1313"/>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4" name="Freeform 8"/>
            <p:cNvSpPr/>
            <p:nvPr/>
          </p:nvSpPr>
          <p:spPr bwMode="auto">
            <a:xfrm rot="-3172564">
              <a:off x="4955" y="-12"/>
              <a:ext cx="733" cy="1321"/>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5" name="Freeform 9"/>
            <p:cNvSpPr/>
            <p:nvPr/>
          </p:nvSpPr>
          <p:spPr bwMode="auto">
            <a:xfrm rot="-3172564">
              <a:off x="4936" y="103"/>
              <a:ext cx="641" cy="986"/>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43" name="Group 40"/>
            <p:cNvGrpSpPr/>
            <p:nvPr/>
          </p:nvGrpSpPr>
          <p:grpSpPr>
            <a:xfrm>
              <a:off x="4610" y="57"/>
              <a:ext cx="1344" cy="1204"/>
              <a:chOff x="4610" y="57"/>
              <a:chExt cx="1344" cy="1204"/>
            </a:xfrm>
          </p:grpSpPr>
          <p:grpSp>
            <p:nvGrpSpPr>
              <p:cNvPr id="52244" name="Group 41"/>
              <p:cNvGrpSpPr/>
              <p:nvPr userDrawn="1"/>
            </p:nvGrpSpPr>
            <p:grpSpPr>
              <a:xfrm>
                <a:off x="4610" y="57"/>
                <a:ext cx="1344" cy="1204"/>
                <a:chOff x="4610" y="57"/>
                <a:chExt cx="1344" cy="1204"/>
              </a:xfrm>
            </p:grpSpPr>
            <p:sp>
              <p:nvSpPr>
                <p:cNvPr id="178218" name="Freeform 42"/>
                <p:cNvSpPr/>
                <p:nvPr/>
              </p:nvSpPr>
              <p:spPr bwMode="auto">
                <a:xfrm rot="-3172564">
                  <a:off x="5363" y="949"/>
                  <a:ext cx="64" cy="281"/>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52247" name="Group 43"/>
                <p:cNvGrpSpPr/>
                <p:nvPr userDrawn="1"/>
              </p:nvGrpSpPr>
              <p:grpSpPr>
                <a:xfrm>
                  <a:off x="4610" y="57"/>
                  <a:ext cx="1344" cy="985"/>
                  <a:chOff x="4610" y="57"/>
                  <a:chExt cx="1344" cy="985"/>
                </a:xfrm>
              </p:grpSpPr>
              <p:sp>
                <p:nvSpPr>
                  <p:cNvPr id="178220" name="Freeform 44"/>
                  <p:cNvSpPr/>
                  <p:nvPr/>
                </p:nvSpPr>
                <p:spPr bwMode="auto">
                  <a:xfrm rot="-3172564">
                    <a:off x="4919" y="-134"/>
                    <a:ext cx="149" cy="124"/>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1" name="Freeform 45"/>
                  <p:cNvSpPr/>
                  <p:nvPr/>
                </p:nvSpPr>
                <p:spPr bwMode="auto">
                  <a:xfrm rot="-3172564">
                    <a:off x="4999" y="85"/>
                    <a:ext cx="266" cy="432"/>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2" name="Freeform 46"/>
                  <p:cNvSpPr/>
                  <p:nvPr/>
                </p:nvSpPr>
                <p:spPr bwMode="auto">
                  <a:xfrm rot="-3172564">
                    <a:off x="4806" y="-53"/>
                    <a:ext cx="496" cy="891"/>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3" name="Freeform 47"/>
                  <p:cNvSpPr/>
                  <p:nvPr/>
                </p:nvSpPr>
                <p:spPr bwMode="auto">
                  <a:xfrm rot="-3172564">
                    <a:off x="4855" y="-238"/>
                    <a:ext cx="747"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4" name="Freeform 48"/>
                  <p:cNvSpPr/>
                  <p:nvPr/>
                </p:nvSpPr>
                <p:spPr bwMode="auto">
                  <a:xfrm rot="-3172564">
                    <a:off x="5242" y="659"/>
                    <a:ext cx="163"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5" name="Freeform 49"/>
                  <p:cNvSpPr/>
                  <p:nvPr/>
                </p:nvSpPr>
                <p:spPr bwMode="auto">
                  <a:xfrm rot="-3172564">
                    <a:off x="5193" y="588"/>
                    <a:ext cx="184" cy="149"/>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6" name="Freeform 50"/>
                  <p:cNvSpPr/>
                  <p:nvPr/>
                </p:nvSpPr>
                <p:spPr bwMode="auto">
                  <a:xfrm rot="-3172564">
                    <a:off x="4933" y="-14"/>
                    <a:ext cx="181" cy="153"/>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7" name="Freeform 51"/>
                  <p:cNvSpPr/>
                  <p:nvPr/>
                </p:nvSpPr>
                <p:spPr bwMode="auto">
                  <a:xfrm rot="-3172564">
                    <a:off x="4888" y="-65"/>
                    <a:ext cx="184" cy="124"/>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sp>
            <p:nvSpPr>
              <p:cNvPr id="178228" name="Line 52"/>
              <p:cNvSpPr>
                <a:spLocks noChangeShapeType="1"/>
              </p:cNvSpPr>
              <p:nvPr/>
            </p:nvSpPr>
            <p:spPr bwMode="auto">
              <a:xfrm>
                <a:off x="4805" y="-40"/>
                <a:ext cx="37" cy="96"/>
              </a:xfrm>
              <a:prstGeom prst="line">
                <a:avLst/>
              </a:prstGeom>
              <a:noFill/>
              <a:ln w="38100">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pic>
        <p:nvPicPr>
          <p:cNvPr id="52234" name="Picture 62" descr="院徽组合11"/>
          <p:cNvPicPr>
            <a:picLocks noChangeAspect="1"/>
          </p:cNvPicPr>
          <p:nvPr/>
        </p:nvPicPr>
        <p:blipFill>
          <a:blip r:embed="rId12">
            <a:clrChange>
              <a:clrFrom>
                <a:srgbClr val="FFFFFF"/>
              </a:clrFrom>
              <a:clrTo>
                <a:srgbClr val="FFFFFF">
                  <a:alpha val="0"/>
                </a:srgbClr>
              </a:clrTo>
            </a:clrChange>
          </a:blip>
          <a:srcRect r="45299" b="-32095"/>
          <a:stretch>
            <a:fillRect/>
          </a:stretch>
        </p:blipFill>
        <p:spPr>
          <a:xfrm>
            <a:off x="6877050" y="6192838"/>
            <a:ext cx="2087563" cy="620712"/>
          </a:xfrm>
          <a:prstGeom prst="rect">
            <a:avLst/>
          </a:prstGeom>
          <a:noFill/>
          <a:ln w="9525">
            <a:noFill/>
          </a:ln>
        </p:spPr>
      </p:pic>
      <p:grpSp>
        <p:nvGrpSpPr>
          <p:cNvPr id="52235" name="Group 63"/>
          <p:cNvGrpSpPr/>
          <p:nvPr/>
        </p:nvGrpSpPr>
        <p:grpSpPr>
          <a:xfrm>
            <a:off x="179388" y="188913"/>
            <a:ext cx="1225550" cy="1223962"/>
            <a:chOff x="4490" y="558"/>
            <a:chExt cx="2540" cy="2554"/>
          </a:xfrm>
        </p:grpSpPr>
        <p:sp>
          <p:nvSpPr>
            <p:cNvPr id="178240" name="Oval 64"/>
            <p:cNvSpPr>
              <a:spLocks noChangeArrowheads="1"/>
            </p:cNvSpPr>
            <p:nvPr/>
          </p:nvSpPr>
          <p:spPr bwMode="auto">
            <a:xfrm>
              <a:off x="4490" y="558"/>
              <a:ext cx="2540" cy="2541"/>
            </a:xfrm>
            <a:prstGeom prst="ellipse">
              <a:avLst/>
            </a:prstGeom>
            <a:solidFill>
              <a:schemeClr val="tx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pic>
          <p:nvPicPr>
            <p:cNvPr id="52239" name="Picture 65" descr="武汉大学标志"/>
            <p:cNvPicPr>
              <a:picLocks noChangeAspect="1"/>
            </p:cNvPicPr>
            <p:nvPr userDrawn="1"/>
          </p:nvPicPr>
          <p:blipFill>
            <a:blip r:embed="rId13">
              <a:clrChange>
                <a:clrFrom>
                  <a:srgbClr val="FFFFFF"/>
                </a:clrFrom>
                <a:clrTo>
                  <a:srgbClr val="FFFFFF">
                    <a:alpha val="0"/>
                  </a:srgbClr>
                </a:clrTo>
              </a:clrChange>
              <a:lum bright="100000" contrast="100000"/>
            </a:blip>
            <a:stretch>
              <a:fillRect/>
            </a:stretch>
          </p:blipFill>
          <p:spPr>
            <a:xfrm>
              <a:off x="4490" y="572"/>
              <a:ext cx="2540" cy="2540"/>
            </a:xfrm>
            <a:prstGeom prst="rect">
              <a:avLst/>
            </a:prstGeom>
            <a:noFill/>
            <a:ln w="9525">
              <a:noFill/>
            </a:ln>
          </p:spPr>
        </p:pic>
      </p:grpSp>
      <p:pic>
        <p:nvPicPr>
          <p:cNvPr id="52236" name="Picture 6" descr="http://www.bsttest.com/wurenet/upload/image/20130807/20130807161133_5781.jpg"/>
          <p:cNvPicPr>
            <a:picLocks noChangeAspect="1"/>
          </p:cNvPicPr>
          <p:nvPr/>
        </p:nvPicPr>
        <p:blipFill>
          <a:blip r:embed="rId14"/>
          <a:stretch>
            <a:fillRect/>
          </a:stretch>
        </p:blipFill>
        <p:spPr>
          <a:xfrm>
            <a:off x="0" y="0"/>
            <a:ext cx="1500188" cy="1428750"/>
          </a:xfrm>
          <a:prstGeom prst="rect">
            <a:avLst/>
          </a:prstGeom>
          <a:noFill/>
          <a:ln w="9525">
            <a:noFill/>
          </a:ln>
        </p:spPr>
      </p:pic>
      <p:cxnSp>
        <p:nvCxnSpPr>
          <p:cNvPr id="61" name="直接连接符 60"/>
          <p:cNvCxnSpPr/>
          <p:nvPr/>
        </p:nvCxnSpPr>
        <p:spPr>
          <a:xfrm>
            <a:off x="1071563" y="1357313"/>
            <a:ext cx="657225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5pPr>
      <a:lvl6pPr marL="4572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6pPr>
      <a:lvl7pPr marL="9144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7pPr>
      <a:lvl8pPr marL="13716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8pPr>
      <a:lvl9pPr marL="18288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85.wmf"/><Relationship Id="rId7" Type="http://schemas.openxmlformats.org/officeDocument/2006/relationships/oleObject" Target="../embeddings/oleObject82.bin"/><Relationship Id="rId6" Type="http://schemas.openxmlformats.org/officeDocument/2006/relationships/image" Target="../media/image84.wmf"/><Relationship Id="rId5" Type="http://schemas.openxmlformats.org/officeDocument/2006/relationships/oleObject" Target="../embeddings/oleObject81.bin"/><Relationship Id="rId4" Type="http://schemas.openxmlformats.org/officeDocument/2006/relationships/image" Target="../media/image83.wmf"/><Relationship Id="rId3" Type="http://schemas.openxmlformats.org/officeDocument/2006/relationships/oleObject" Target="../embeddings/oleObject80.bin"/><Relationship Id="rId2" Type="http://schemas.openxmlformats.org/officeDocument/2006/relationships/image" Target="../media/image82.wmf"/><Relationship Id="rId10" Type="http://schemas.openxmlformats.org/officeDocument/2006/relationships/vmlDrawing" Target="../drawings/vmlDrawing40.vml"/><Relationship Id="rId1" Type="http://schemas.openxmlformats.org/officeDocument/2006/relationships/oleObject" Target="../embeddings/oleObject79.bin"/></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6.wmf"/></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6.xml"/><Relationship Id="rId6" Type="http://schemas.openxmlformats.org/officeDocument/2006/relationships/image" Target="../media/image89.wmf"/><Relationship Id="rId5" Type="http://schemas.openxmlformats.org/officeDocument/2006/relationships/oleObject" Target="../embeddings/oleObject85.bin"/><Relationship Id="rId4" Type="http://schemas.openxmlformats.org/officeDocument/2006/relationships/image" Target="../media/image88.wmf"/><Relationship Id="rId3" Type="http://schemas.openxmlformats.org/officeDocument/2006/relationships/oleObject" Target="../embeddings/oleObject84.bin"/><Relationship Id="rId2" Type="http://schemas.openxmlformats.org/officeDocument/2006/relationships/image" Target="../media/image87.wmf"/><Relationship Id="rId1" Type="http://schemas.openxmlformats.org/officeDocument/2006/relationships/oleObject" Target="../embeddings/oleObject83.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93.wmf"/><Relationship Id="rId7" Type="http://schemas.openxmlformats.org/officeDocument/2006/relationships/oleObject" Target="../embeddings/oleObject89.bin"/><Relationship Id="rId6" Type="http://schemas.openxmlformats.org/officeDocument/2006/relationships/image" Target="../media/image92.wmf"/><Relationship Id="rId5" Type="http://schemas.openxmlformats.org/officeDocument/2006/relationships/oleObject" Target="../embeddings/oleObject88.bin"/><Relationship Id="rId4" Type="http://schemas.openxmlformats.org/officeDocument/2006/relationships/image" Target="../media/image91.wmf"/><Relationship Id="rId3" Type="http://schemas.openxmlformats.org/officeDocument/2006/relationships/oleObject" Target="../embeddings/oleObject87.bin"/><Relationship Id="rId2" Type="http://schemas.openxmlformats.org/officeDocument/2006/relationships/image" Target="../media/image90.wmf"/><Relationship Id="rId14" Type="http://schemas.openxmlformats.org/officeDocument/2006/relationships/vmlDrawing" Target="../drawings/vmlDrawing42.vml"/><Relationship Id="rId13" Type="http://schemas.openxmlformats.org/officeDocument/2006/relationships/slideLayout" Target="../slideLayouts/slideLayout6.xml"/><Relationship Id="rId12" Type="http://schemas.openxmlformats.org/officeDocument/2006/relationships/image" Target="../media/image94.wmf"/><Relationship Id="rId11" Type="http://schemas.openxmlformats.org/officeDocument/2006/relationships/oleObject" Target="../embeddings/oleObject91.bin"/><Relationship Id="rId10" Type="http://schemas.openxmlformats.org/officeDocument/2006/relationships/image" Target="../media/image82.wmf"/><Relationship Id="rId1" Type="http://schemas.openxmlformats.org/officeDocument/2006/relationships/oleObject" Target="../embeddings/oleObject8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6.xml"/><Relationship Id="rId4" Type="http://schemas.openxmlformats.org/officeDocument/2006/relationships/image" Target="../media/image96.wmf"/><Relationship Id="rId3" Type="http://schemas.openxmlformats.org/officeDocument/2006/relationships/oleObject" Target="../embeddings/oleObject93.bin"/><Relationship Id="rId2" Type="http://schemas.openxmlformats.org/officeDocument/2006/relationships/image" Target="../media/image95.wmf"/><Relationship Id="rId1" Type="http://schemas.openxmlformats.org/officeDocument/2006/relationships/oleObject" Target="../embeddings/oleObject92.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2.xml"/><Relationship Id="rId4" Type="http://schemas.openxmlformats.org/officeDocument/2006/relationships/image" Target="../media/image98.wmf"/><Relationship Id="rId3" Type="http://schemas.openxmlformats.org/officeDocument/2006/relationships/oleObject" Target="../embeddings/oleObject95.bin"/><Relationship Id="rId2" Type="http://schemas.openxmlformats.org/officeDocument/2006/relationships/image" Target="../media/image97.wmf"/><Relationship Id="rId1" Type="http://schemas.openxmlformats.org/officeDocument/2006/relationships/oleObject" Target="../embeddings/oleObject94.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4.xml"/><Relationship Id="rId4" Type="http://schemas.openxmlformats.org/officeDocument/2006/relationships/image" Target="../media/image100.wmf"/><Relationship Id="rId3" Type="http://schemas.openxmlformats.org/officeDocument/2006/relationships/oleObject" Target="../embeddings/oleObject97.bin"/><Relationship Id="rId2" Type="http://schemas.openxmlformats.org/officeDocument/2006/relationships/image" Target="../media/image99.wmf"/><Relationship Id="rId1" Type="http://schemas.openxmlformats.org/officeDocument/2006/relationships/oleObject" Target="../embeddings/oleObject96.bin"/></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98.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102.wmf"/><Relationship Id="rId1" Type="http://schemas.openxmlformats.org/officeDocument/2006/relationships/oleObject" Target="../embeddings/oleObject99.bin"/></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6.xml"/><Relationship Id="rId2" Type="http://schemas.openxmlformats.org/officeDocument/2006/relationships/image" Target="../media/image104.wmf"/><Relationship Id="rId1" Type="http://schemas.openxmlformats.org/officeDocument/2006/relationships/oleObject" Target="../embeddings/oleObject100.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5.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6.xml"/><Relationship Id="rId2" Type="http://schemas.openxmlformats.org/officeDocument/2006/relationships/image" Target="../media/image106.wmf"/><Relationship Id="rId1" Type="http://schemas.openxmlformats.org/officeDocument/2006/relationships/oleObject" Target="../embeddings/oleObject101.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0.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8.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9.jpeg"/></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1.jpeg"/><Relationship Id="rId1" Type="http://schemas.openxmlformats.org/officeDocument/2006/relationships/image" Target="../media/image110.jpeg"/></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6.xml"/><Relationship Id="rId2" Type="http://schemas.openxmlformats.org/officeDocument/2006/relationships/image" Target="../media/image112.wmf"/><Relationship Id="rId1" Type="http://schemas.openxmlformats.org/officeDocument/2006/relationships/oleObject" Target="../embeddings/oleObject102.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3.png"/></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6.xml"/><Relationship Id="rId2" Type="http://schemas.openxmlformats.org/officeDocument/2006/relationships/image" Target="../media/image114.wmf"/><Relationship Id="rId1" Type="http://schemas.openxmlformats.org/officeDocument/2006/relationships/oleObject" Target="../embeddings/oleObject103.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5.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9.png"/><Relationship Id="rId1" Type="http://schemas.openxmlformats.org/officeDocument/2006/relationships/image" Target="../media/image118.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0.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0.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9.bin"/><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w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1.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1.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0.xml"/><Relationship Id="rId4" Type="http://schemas.openxmlformats.org/officeDocument/2006/relationships/image" Target="../media/image18.wmf"/><Relationship Id="rId3" Type="http://schemas.openxmlformats.org/officeDocument/2006/relationships/oleObject" Target="../embeddings/oleObject14.bin"/><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1.xml"/><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1.xml"/><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0.xml"/><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10.xml"/><Relationship Id="rId4" Type="http://schemas.openxmlformats.org/officeDocument/2006/relationships/image" Target="../media/image26.wmf"/><Relationship Id="rId3" Type="http://schemas.openxmlformats.org/officeDocument/2006/relationships/oleObject" Target="../embeddings/oleObject22.bin"/><Relationship Id="rId2" Type="http://schemas.openxmlformats.org/officeDocument/2006/relationships/image" Target="../media/image25.wmf"/><Relationship Id="rId1"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10.x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30.wmf"/><Relationship Id="rId1"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5.wmf"/><Relationship Id="rId7" Type="http://schemas.openxmlformats.org/officeDocument/2006/relationships/oleObject" Target="../embeddings/oleObject32.bin"/><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 Id="rId3" Type="http://schemas.openxmlformats.org/officeDocument/2006/relationships/oleObject" Target="../embeddings/oleObject30.bin"/><Relationship Id="rId2" Type="http://schemas.openxmlformats.org/officeDocument/2006/relationships/image" Target="../media/image32.wmf"/><Relationship Id="rId10" Type="http://schemas.openxmlformats.org/officeDocument/2006/relationships/vmlDrawing" Target="../drawings/vmlDrawing16.vml"/><Relationship Id="rId1"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6.xml"/><Relationship Id="rId4" Type="http://schemas.openxmlformats.org/officeDocument/2006/relationships/image" Target="../media/image37.wmf"/><Relationship Id="rId3" Type="http://schemas.openxmlformats.org/officeDocument/2006/relationships/oleObject" Target="../embeddings/oleObject34.bin"/><Relationship Id="rId2" Type="http://schemas.openxmlformats.org/officeDocument/2006/relationships/image" Target="../media/image36.wmf"/><Relationship Id="rId1" Type="http://schemas.openxmlformats.org/officeDocument/2006/relationships/oleObject" Target="../embeddings/oleObject3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6.x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0.wmf"/><Relationship Id="rId3" Type="http://schemas.openxmlformats.org/officeDocument/2006/relationships/oleObject" Target="../embeddings/oleObject37.bin"/><Relationship Id="rId2" Type="http://schemas.openxmlformats.org/officeDocument/2006/relationships/image" Target="../media/image39.wmf"/><Relationship Id="rId1" Type="http://schemas.openxmlformats.org/officeDocument/2006/relationships/oleObject" Target="../embeddings/oleObject3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11.xml"/><Relationship Id="rId4" Type="http://schemas.openxmlformats.org/officeDocument/2006/relationships/image" Target="../media/image43.wmf"/><Relationship Id="rId3" Type="http://schemas.openxmlformats.org/officeDocument/2006/relationships/oleObject" Target="../embeddings/oleObject40.bin"/><Relationship Id="rId2" Type="http://schemas.openxmlformats.org/officeDocument/2006/relationships/image" Target="../media/image42.emf"/><Relationship Id="rId1" Type="http://schemas.openxmlformats.org/officeDocument/2006/relationships/oleObject" Target="../embeddings/oleObject39.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46.wmf"/><Relationship Id="rId7" Type="http://schemas.openxmlformats.org/officeDocument/2006/relationships/oleObject" Target="../embeddings/oleObject44.bin"/><Relationship Id="rId6" Type="http://schemas.openxmlformats.org/officeDocument/2006/relationships/image" Target="../media/image45.wmf"/><Relationship Id="rId5" Type="http://schemas.openxmlformats.org/officeDocument/2006/relationships/oleObject" Target="../embeddings/oleObject43.bin"/><Relationship Id="rId4" Type="http://schemas.openxmlformats.org/officeDocument/2006/relationships/image" Target="../media/image44.wmf"/><Relationship Id="rId3" Type="http://schemas.openxmlformats.org/officeDocument/2006/relationships/oleObject" Target="../embeddings/oleObject42.bin"/><Relationship Id="rId2" Type="http://schemas.openxmlformats.org/officeDocument/2006/relationships/image" Target="../media/image39.wmf"/><Relationship Id="rId12" Type="http://schemas.openxmlformats.org/officeDocument/2006/relationships/vmlDrawing" Target="../drawings/vmlDrawing21.vml"/><Relationship Id="rId11" Type="http://schemas.openxmlformats.org/officeDocument/2006/relationships/slideLayout" Target="../slideLayouts/slideLayout6.xml"/><Relationship Id="rId10" Type="http://schemas.openxmlformats.org/officeDocument/2006/relationships/image" Target="../media/image47.wmf"/><Relationship Id="rId1"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6.xml"/><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 Id="rId3" Type="http://schemas.openxmlformats.org/officeDocument/2006/relationships/oleObject" Target="../embeddings/oleObject47.bin"/><Relationship Id="rId2" Type="http://schemas.openxmlformats.org/officeDocument/2006/relationships/image" Target="../media/image48.wmf"/><Relationship Id="rId1" Type="http://schemas.openxmlformats.org/officeDocument/2006/relationships/oleObject" Target="../embeddings/oleObject4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6.xml"/><Relationship Id="rId4" Type="http://schemas.openxmlformats.org/officeDocument/2006/relationships/image" Target="../media/image52.wmf"/><Relationship Id="rId3" Type="http://schemas.openxmlformats.org/officeDocument/2006/relationships/oleObject" Target="../embeddings/oleObject50.bin"/><Relationship Id="rId2" Type="http://schemas.openxmlformats.org/officeDocument/2006/relationships/image" Target="../media/image51.wmf"/><Relationship Id="rId1"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6.xml"/><Relationship Id="rId2" Type="http://schemas.openxmlformats.org/officeDocument/2006/relationships/image" Target="../media/image53.emf"/><Relationship Id="rId1" Type="http://schemas.openxmlformats.org/officeDocument/2006/relationships/oleObject" Target="../embeddings/oleObject51.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6.xml"/><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40.wmf"/><Relationship Id="rId3" Type="http://schemas.openxmlformats.org/officeDocument/2006/relationships/oleObject" Target="../embeddings/oleObject53.bin"/><Relationship Id="rId2" Type="http://schemas.openxmlformats.org/officeDocument/2006/relationships/image" Target="../media/image54.wmf"/><Relationship Id="rId1" Type="http://schemas.openxmlformats.org/officeDocument/2006/relationships/oleObject" Target="../embeddings/oleObject52.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59.wmf"/><Relationship Id="rId7" Type="http://schemas.openxmlformats.org/officeDocument/2006/relationships/oleObject" Target="../embeddings/oleObject58.bin"/><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7.wmf"/><Relationship Id="rId3" Type="http://schemas.openxmlformats.org/officeDocument/2006/relationships/oleObject" Target="../embeddings/oleObject56.bin"/><Relationship Id="rId2" Type="http://schemas.openxmlformats.org/officeDocument/2006/relationships/image" Target="../media/image56.wmf"/><Relationship Id="rId12" Type="http://schemas.openxmlformats.org/officeDocument/2006/relationships/vmlDrawing" Target="../drawings/vmlDrawing26.vml"/><Relationship Id="rId11" Type="http://schemas.openxmlformats.org/officeDocument/2006/relationships/slideLayout" Target="../slideLayouts/slideLayout6.xml"/><Relationship Id="rId10" Type="http://schemas.openxmlformats.org/officeDocument/2006/relationships/image" Target="../media/image60.wmf"/><Relationship Id="rId1" Type="http://schemas.openxmlformats.org/officeDocument/2006/relationships/oleObject" Target="../embeddings/oleObject55.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6.xml"/><Relationship Id="rId4" Type="http://schemas.openxmlformats.org/officeDocument/2006/relationships/image" Target="../media/image62.wmf"/><Relationship Id="rId3" Type="http://schemas.openxmlformats.org/officeDocument/2006/relationships/oleObject" Target="../embeddings/oleObject61.bin"/><Relationship Id="rId2" Type="http://schemas.openxmlformats.org/officeDocument/2006/relationships/image" Target="../media/image61.wmf"/><Relationship Id="rId1" Type="http://schemas.openxmlformats.org/officeDocument/2006/relationships/oleObject" Target="../embeddings/oleObject60.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6.xml"/><Relationship Id="rId2" Type="http://schemas.openxmlformats.org/officeDocument/2006/relationships/image" Target="../media/image63.wmf"/><Relationship Id="rId1" Type="http://schemas.openxmlformats.org/officeDocument/2006/relationships/oleObject" Target="../embeddings/oleObject6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63.bin"/></Relationships>
</file>

<file path=ppt/slides/_rels/slide6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6.xml"/><Relationship Id="rId4" Type="http://schemas.openxmlformats.org/officeDocument/2006/relationships/image" Target="../media/image66.wmf"/><Relationship Id="rId3" Type="http://schemas.openxmlformats.org/officeDocument/2006/relationships/oleObject" Target="../embeddings/oleObject65.bin"/><Relationship Id="rId2" Type="http://schemas.openxmlformats.org/officeDocument/2006/relationships/image" Target="../media/image65.emf"/><Relationship Id="rId1" Type="http://schemas.openxmlformats.org/officeDocument/2006/relationships/oleObject" Target="../embeddings/oleObject6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6.xml"/><Relationship Id="rId2" Type="http://schemas.openxmlformats.org/officeDocument/2006/relationships/image" Target="../media/image68.wmf"/><Relationship Id="rId1" Type="http://schemas.openxmlformats.org/officeDocument/2006/relationships/oleObject" Target="../embeddings/oleObject66.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69.wmf"/><Relationship Id="rId1" Type="http://schemas.openxmlformats.org/officeDocument/2006/relationships/oleObject" Target="../embeddings/oleObject67.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68.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6.xml"/><Relationship Id="rId4" Type="http://schemas.openxmlformats.org/officeDocument/2006/relationships/image" Target="../media/image72.wmf"/><Relationship Id="rId3" Type="http://schemas.openxmlformats.org/officeDocument/2006/relationships/oleObject" Target="../embeddings/oleObject70.bin"/><Relationship Id="rId2" Type="http://schemas.openxmlformats.org/officeDocument/2006/relationships/image" Target="../media/image71.wmf"/><Relationship Id="rId1" Type="http://schemas.openxmlformats.org/officeDocument/2006/relationships/oleObject" Target="../embeddings/oleObject69.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11.xml"/><Relationship Id="rId4" Type="http://schemas.openxmlformats.org/officeDocument/2006/relationships/image" Target="../media/image74.wmf"/><Relationship Id="rId3" Type="http://schemas.openxmlformats.org/officeDocument/2006/relationships/oleObject" Target="../embeddings/oleObject72.bin"/><Relationship Id="rId2" Type="http://schemas.openxmlformats.org/officeDocument/2006/relationships/image" Target="../media/image73.wmf"/><Relationship Id="rId1" Type="http://schemas.openxmlformats.org/officeDocument/2006/relationships/oleObject" Target="../embeddings/oleObject7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11.xml"/><Relationship Id="rId2" Type="http://schemas.openxmlformats.org/officeDocument/2006/relationships/image" Target="../media/image75.wmf"/><Relationship Id="rId1" Type="http://schemas.openxmlformats.org/officeDocument/2006/relationships/oleObject" Target="../embeddings/oleObject73.bin"/></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10.xml"/><Relationship Id="rId2" Type="http://schemas.openxmlformats.org/officeDocument/2006/relationships/image" Target="../media/image76.wmf"/><Relationship Id="rId1" Type="http://schemas.openxmlformats.org/officeDocument/2006/relationships/oleObject" Target="../embeddings/oleObject74.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jpeg"/></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6.xml"/><Relationship Id="rId4" Type="http://schemas.openxmlformats.org/officeDocument/2006/relationships/image" Target="../media/image79.wmf"/><Relationship Id="rId3" Type="http://schemas.openxmlformats.org/officeDocument/2006/relationships/oleObject" Target="../embeddings/oleObject76.bin"/><Relationship Id="rId2" Type="http://schemas.openxmlformats.org/officeDocument/2006/relationships/image" Target="../media/image78.wmf"/><Relationship Id="rId1" Type="http://schemas.openxmlformats.org/officeDocument/2006/relationships/oleObject" Target="../embeddings/oleObject75.bin"/></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jpeg"/></Relationships>
</file>

<file path=ppt/slides/_rels/slide97.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xml"/><Relationship Id="rId4" Type="http://schemas.openxmlformats.org/officeDocument/2006/relationships/image" Target="../media/image81.wmf"/><Relationship Id="rId3" Type="http://schemas.openxmlformats.org/officeDocument/2006/relationships/oleObject" Target="../embeddings/oleObject78.bin"/><Relationship Id="rId2" Type="http://schemas.openxmlformats.org/officeDocument/2006/relationships/image" Target="../media/image80.wmf"/><Relationship Id="rId1" Type="http://schemas.openxmlformats.org/officeDocument/2006/relationships/oleObject" Target="../embeddings/oleObject77.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8"/>
          <p:cNvSpPr/>
          <p:nvPr/>
        </p:nvSpPr>
        <p:spPr>
          <a:xfrm>
            <a:off x="0" y="0"/>
            <a:ext cx="9144000" cy="3789363"/>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endParaRPr lang="zh-CN" altLang="zh-CN" sz="1800" dirty="0">
              <a:solidFill>
                <a:schemeClr val="bg1"/>
              </a:solidFill>
              <a:latin typeface="Comic Sans MS" panose="030F0702030302020204" pitchFamily="66" charset="0"/>
            </a:endParaRPr>
          </a:p>
        </p:txBody>
      </p:sp>
      <p:pic>
        <p:nvPicPr>
          <p:cNvPr id="54275" name="Picture 7" descr="1135a"/>
          <p:cNvPicPr>
            <a:picLocks noChangeAspect="1"/>
          </p:cNvPicPr>
          <p:nvPr/>
        </p:nvPicPr>
        <p:blipFill>
          <a:blip r:embed="rId1">
            <a:lum contrast="6000"/>
          </a:blip>
          <a:stretch>
            <a:fillRect/>
          </a:stretch>
        </p:blipFill>
        <p:spPr>
          <a:xfrm>
            <a:off x="0" y="3789363"/>
            <a:ext cx="9144000" cy="3068637"/>
          </a:xfrm>
          <a:prstGeom prst="rect">
            <a:avLst/>
          </a:prstGeom>
          <a:noFill/>
          <a:ln w="9525">
            <a:noFill/>
          </a:ln>
        </p:spPr>
      </p:pic>
      <p:sp>
        <p:nvSpPr>
          <p:cNvPr id="54276" name="Rectangle 2"/>
          <p:cNvSpPr>
            <a:spLocks noGrp="1"/>
          </p:cNvSpPr>
          <p:nvPr>
            <p:ph type="ctrTitle"/>
          </p:nvPr>
        </p:nvSpPr>
        <p:spPr>
          <a:xfrm>
            <a:off x="611188" y="1125538"/>
            <a:ext cx="7772400" cy="1296987"/>
          </a:xfrm>
        </p:spPr>
        <p:txBody>
          <a:bodyPr vert="horz" wrap="square" lIns="91440" tIns="45720" rIns="91440" bIns="45720" anchor="b"/>
          <a:p>
            <a:pPr algn="ctr" eaLnBrk="1" hangingPunct="1">
              <a:lnSpc>
                <a:spcPct val="125000"/>
              </a:lnSpc>
            </a:pPr>
            <a:r>
              <a:rPr lang="zh-CN" altLang="en-US" sz="6000" dirty="0">
                <a:latin typeface="微软雅黑" panose="020B0503020204020204" pitchFamily="34" charset="-122"/>
                <a:ea typeface="微软雅黑" panose="020B0503020204020204" pitchFamily="34" charset="-122"/>
              </a:rPr>
              <a:t>通 信 原 理</a:t>
            </a:r>
            <a:endParaRPr lang="zh-CN" altLang="en-US" sz="6000"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1331913" y="2852738"/>
            <a:ext cx="6400800" cy="249555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武汉大学电子信息学院</a:t>
            </a:r>
            <a:endPar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郑 建 生</a:t>
            </a:r>
            <a:endPar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13986013553</a:t>
            </a:r>
            <a:endPar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wdzjs@163.com</a:t>
            </a:r>
            <a:endPar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1547813" y="549275"/>
            <a:ext cx="5738812" cy="647700"/>
          </a:xfrm>
        </p:spPr>
        <p:txBody>
          <a:bodyPr vert="horz" wrap="square" lIns="91440" tIns="45720" rIns="91440" bIns="45720" anchor="b"/>
          <a:p>
            <a:pPr eaLnBrk="1" hangingPunct="1"/>
            <a:r>
              <a:rPr lang="zh-CN" altLang="en-US" dirty="0">
                <a:latin typeface="微软雅黑" panose="020B0503020204020204" pitchFamily="34" charset="-122"/>
                <a:ea typeface="微软雅黑" panose="020B0503020204020204" pitchFamily="34" charset="-122"/>
              </a:rPr>
              <a:t>五  数字通信系统中的位置</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60419" name="Rectangle 3"/>
          <p:cNvSpPr>
            <a:spLocks noGrp="1"/>
          </p:cNvSpPr>
          <p:nvPr>
            <p:ph idx="1"/>
          </p:nvPr>
        </p:nvSpPr>
        <p:spPr>
          <a:xfrm>
            <a:off x="500380" y="1428750"/>
            <a:ext cx="8214995" cy="62611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信源编译码在数字通信系统中的位置如图。如图</a:t>
            </a:r>
            <a:r>
              <a:rPr lang="en-US" altLang="zh-CN" sz="2000" dirty="0">
                <a:latin typeface="微软雅黑" panose="020B0503020204020204" pitchFamily="34" charset="-122"/>
                <a:ea typeface="微软雅黑" panose="020B0503020204020204" pitchFamily="34" charset="-122"/>
              </a:rPr>
              <a:t>9.1-1</a:t>
            </a:r>
            <a:r>
              <a:rPr lang="zh-CN" altLang="en-US" sz="2000" dirty="0">
                <a:latin typeface="微软雅黑" panose="020B0503020204020204" pitchFamily="34" charset="-122"/>
                <a:ea typeface="微软雅黑" panose="020B0503020204020204" pitchFamily="34" charset="-122"/>
              </a:rPr>
              <a:t>所示</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60422" name="AutoShape 9" descr="tu1-1-3(a)"/>
          <p:cNvSpPr>
            <a:spLocks noChangeAspect="1"/>
          </p:cNvSpPr>
          <p:nvPr/>
        </p:nvSpPr>
        <p:spPr>
          <a:xfrm>
            <a:off x="2333625" y="46038"/>
            <a:ext cx="3810000" cy="1057275"/>
          </a:xfrm>
          <a:prstGeom prst="rect">
            <a:avLst/>
          </a:prstGeom>
          <a:noFill/>
          <a:ln w="9525">
            <a:noFill/>
          </a:ln>
        </p:spPr>
        <p:txBody>
          <a:bodyPr/>
          <a:p>
            <a:endParaRPr lang="zh-CN" altLang="en-US" dirty="0">
              <a:latin typeface="Comic Sans MS" panose="030F0702030302020204" pitchFamily="66" charset="0"/>
            </a:endParaRPr>
          </a:p>
        </p:txBody>
      </p:sp>
      <p:sp>
        <p:nvSpPr>
          <p:cNvPr id="60423" name="Rectangle 11"/>
          <p:cNvSpPr/>
          <p:nvPr/>
        </p:nvSpPr>
        <p:spPr>
          <a:xfrm>
            <a:off x="2938463" y="6454775"/>
            <a:ext cx="2719387" cy="400050"/>
          </a:xfrm>
          <a:prstGeom prst="rect">
            <a:avLst/>
          </a:prstGeom>
          <a:noFill/>
          <a:ln w="9525">
            <a:noFill/>
          </a:ln>
        </p:spPr>
        <p:txBody>
          <a:bodyPr wrap="none" anchor="ctr">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9.1-1 </a:t>
            </a:r>
            <a:r>
              <a:rPr lang="zh-CN" altLang="en-US" b="1" dirty="0">
                <a:solidFill>
                  <a:schemeClr val="tx2"/>
                </a:solidFill>
                <a:latin typeface="微软雅黑" panose="020B0503020204020204" pitchFamily="34" charset="-122"/>
                <a:ea typeface="微软雅黑" panose="020B0503020204020204" pitchFamily="34" charset="-122"/>
              </a:rPr>
              <a:t>数字通信系统</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60424" name="组合 42"/>
          <p:cNvGrpSpPr/>
          <p:nvPr/>
        </p:nvGrpSpPr>
        <p:grpSpPr>
          <a:xfrm>
            <a:off x="93345" y="2846070"/>
            <a:ext cx="8936990" cy="3000375"/>
            <a:chOff x="0" y="0"/>
            <a:chExt cx="8601075" cy="2297783"/>
          </a:xfrm>
        </p:grpSpPr>
        <p:grpSp>
          <p:nvGrpSpPr>
            <p:cNvPr id="60425" name="Group 5"/>
            <p:cNvGrpSpPr/>
            <p:nvPr/>
          </p:nvGrpSpPr>
          <p:grpSpPr>
            <a:xfrm>
              <a:off x="0" y="0"/>
              <a:ext cx="8601075" cy="2197100"/>
              <a:chOff x="0" y="0"/>
              <a:chExt cx="5418" cy="1248"/>
            </a:xfrm>
          </p:grpSpPr>
          <p:sp>
            <p:nvSpPr>
              <p:cNvPr id="60447" name="Rectangle 6"/>
              <p:cNvSpPr/>
              <p:nvPr/>
            </p:nvSpPr>
            <p:spPr>
              <a:xfrm>
                <a:off x="3019" y="0"/>
                <a:ext cx="1968" cy="1241"/>
              </a:xfrm>
              <a:prstGeom prst="rect">
                <a:avLst/>
              </a:prstGeom>
              <a:noFill/>
              <a:ln w="28575" cap="flat" cmpd="sng">
                <a:solidFill>
                  <a:schemeClr val="bg1"/>
                </a:solidFill>
                <a:prstDash val="dash"/>
                <a:miter/>
                <a:headEnd type="none" w="med" len="med"/>
                <a:tailEnd type="none" w="med" len="med"/>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sp>
            <p:nvSpPr>
              <p:cNvPr id="60448" name="WordArt 7"/>
              <p:cNvSpPr>
                <a:spLocks noTextEdit="1"/>
              </p:cNvSpPr>
              <p:nvPr/>
            </p:nvSpPr>
            <p:spPr>
              <a:xfrm>
                <a:off x="3883" y="1056"/>
                <a:ext cx="486" cy="158"/>
              </a:xfrm>
              <a:prstGeom prst="rect">
                <a:avLst/>
              </a:prstGeom>
            </p:spPr>
            <p:txBody>
              <a:bodyPr wrap="none" fromWordArt="1">
                <a:prstTxWarp prst="textPlain">
                  <a:avLst>
                    <a:gd name="adj" fmla="val 50000"/>
                  </a:avLst>
                </a:prstTxWarp>
                <a:normAutofit fontScale="80000"/>
              </a:bodyPr>
              <a:p>
                <a:pPr algn="ctr"/>
                <a:r>
                  <a:rPr lang="zh-CN" altLang="en-US" b="1">
                    <a:ln w="9525" cap="flat" cmpd="sng">
                      <a:solidFill>
                        <a:schemeClr val="tx1"/>
                      </a:solidFill>
                      <a:prstDash val="solid"/>
                      <a:headEnd type="none" w="med" len="med"/>
                      <a:tailEnd type="none" w="med" len="med"/>
                    </a:ln>
                    <a:solidFill>
                      <a:schemeClr val="accent1"/>
                    </a:solidFill>
                    <a:latin typeface="微软雅黑" panose="020B0503020204020204" pitchFamily="34" charset="-122"/>
                    <a:ea typeface="微软雅黑" panose="020B0503020204020204" pitchFamily="34" charset="-122"/>
                  </a:rPr>
                  <a:t>接收端</a:t>
                </a:r>
                <a:endParaRPr lang="zh-CN" altLang="en-US" b="1">
                  <a:ln w="9525" cap="flat" cmpd="sng">
                    <a:solidFill>
                      <a:schemeClr val="tx1"/>
                    </a:solidFill>
                    <a:prstDash val="solid"/>
                    <a:headEnd type="none" w="med" len="med"/>
                    <a:tailEnd type="none" w="med" len="med"/>
                  </a:ln>
                  <a:solidFill>
                    <a:schemeClr val="accent1"/>
                  </a:solidFill>
                  <a:latin typeface="微软雅黑" panose="020B0503020204020204" pitchFamily="34" charset="-122"/>
                  <a:ea typeface="微软雅黑" panose="020B0503020204020204" pitchFamily="34" charset="-122"/>
                </a:endParaRPr>
              </a:p>
            </p:txBody>
          </p:sp>
          <p:sp>
            <p:nvSpPr>
              <p:cNvPr id="60449" name="Line 8"/>
              <p:cNvSpPr/>
              <p:nvPr/>
            </p:nvSpPr>
            <p:spPr>
              <a:xfrm>
                <a:off x="4950" y="482"/>
                <a:ext cx="192" cy="1"/>
              </a:xfrm>
              <a:prstGeom prst="line">
                <a:avLst/>
              </a:prstGeom>
              <a:ln w="44450" cap="flat" cmpd="sng">
                <a:solidFill>
                  <a:srgbClr val="FF3300"/>
                </a:solidFill>
                <a:prstDash val="solid"/>
                <a:headEnd type="none" w="med" len="med"/>
                <a:tailEnd type="triangle" w="med" len="med"/>
              </a:ln>
            </p:spPr>
          </p:sp>
          <p:sp>
            <p:nvSpPr>
              <p:cNvPr id="60450" name="Line 9"/>
              <p:cNvSpPr/>
              <p:nvPr/>
            </p:nvSpPr>
            <p:spPr>
              <a:xfrm>
                <a:off x="2971" y="528"/>
                <a:ext cx="240" cy="0"/>
              </a:xfrm>
              <a:prstGeom prst="line">
                <a:avLst/>
              </a:prstGeom>
              <a:ln w="44450" cap="flat" cmpd="sng">
                <a:solidFill>
                  <a:srgbClr val="FF3300"/>
                </a:solidFill>
                <a:prstDash val="solid"/>
                <a:headEnd type="none" w="med" len="med"/>
                <a:tailEnd type="triangle" w="med" len="med"/>
              </a:ln>
            </p:spPr>
          </p:sp>
          <p:sp>
            <p:nvSpPr>
              <p:cNvPr id="60451" name="Rectangle 10"/>
              <p:cNvSpPr/>
              <p:nvPr/>
            </p:nvSpPr>
            <p:spPr>
              <a:xfrm>
                <a:off x="331" y="0"/>
                <a:ext cx="1968" cy="1248"/>
              </a:xfrm>
              <a:prstGeom prst="rect">
                <a:avLst/>
              </a:prstGeom>
              <a:noFill/>
              <a:ln w="28575" cap="flat" cmpd="sng">
                <a:solidFill>
                  <a:schemeClr val="bg1"/>
                </a:solidFill>
                <a:prstDash val="dash"/>
                <a:miter/>
                <a:headEnd type="none" w="med" len="med"/>
                <a:tailEnd type="none" w="med" len="med"/>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sp>
            <p:nvSpPr>
              <p:cNvPr id="60452" name="WordArt 11"/>
              <p:cNvSpPr>
                <a:spLocks noTextEdit="1"/>
              </p:cNvSpPr>
              <p:nvPr/>
            </p:nvSpPr>
            <p:spPr>
              <a:xfrm>
                <a:off x="1051" y="1056"/>
                <a:ext cx="486" cy="162"/>
              </a:xfrm>
              <a:prstGeom prst="rect">
                <a:avLst/>
              </a:prstGeom>
            </p:spPr>
            <p:txBody>
              <a:bodyPr wrap="none" fromWordArt="1">
                <a:prstTxWarp prst="textPlain">
                  <a:avLst>
                    <a:gd name="adj" fmla="val 50000"/>
                  </a:avLst>
                </a:prstTxWarp>
                <a:normAutofit fontScale="80000"/>
              </a:bodyPr>
              <a:p>
                <a:pPr algn="ctr"/>
                <a:r>
                  <a:rPr lang="zh-CN" altLang="en-US" b="1">
                    <a:ln w="9525" cap="flat" cmpd="sng">
                      <a:solidFill>
                        <a:schemeClr val="tx1"/>
                      </a:solidFill>
                      <a:prstDash val="solid"/>
                      <a:headEnd type="none" w="med" len="med"/>
                      <a:tailEnd type="none" w="med" len="med"/>
                    </a:ln>
                    <a:solidFill>
                      <a:schemeClr val="accent1"/>
                    </a:solidFill>
                    <a:latin typeface="微软雅黑" panose="020B0503020204020204" pitchFamily="34" charset="-122"/>
                    <a:ea typeface="微软雅黑" panose="020B0503020204020204" pitchFamily="34" charset="-122"/>
                  </a:rPr>
                  <a:t>发送端</a:t>
                </a:r>
                <a:endParaRPr lang="zh-CN" altLang="en-US" b="1">
                  <a:ln w="9525" cap="flat" cmpd="sng">
                    <a:solidFill>
                      <a:schemeClr val="tx1"/>
                    </a:solidFill>
                    <a:prstDash val="solid"/>
                    <a:headEnd type="none" w="med" len="med"/>
                    <a:tailEnd type="none" w="med" len="med"/>
                  </a:ln>
                  <a:solidFill>
                    <a:schemeClr val="accent1"/>
                  </a:solidFill>
                  <a:latin typeface="微软雅黑" panose="020B0503020204020204" pitchFamily="34" charset="-122"/>
                  <a:ea typeface="微软雅黑" panose="020B0503020204020204" pitchFamily="34" charset="-122"/>
                </a:endParaRPr>
              </a:p>
            </p:txBody>
          </p:sp>
          <p:sp>
            <p:nvSpPr>
              <p:cNvPr id="60453" name="Line 12"/>
              <p:cNvSpPr/>
              <p:nvPr/>
            </p:nvSpPr>
            <p:spPr>
              <a:xfrm>
                <a:off x="315" y="517"/>
                <a:ext cx="240" cy="0"/>
              </a:xfrm>
              <a:prstGeom prst="line">
                <a:avLst/>
              </a:prstGeom>
              <a:ln w="44450" cap="flat" cmpd="sng">
                <a:solidFill>
                  <a:srgbClr val="FF3300"/>
                </a:solidFill>
                <a:prstDash val="solid"/>
                <a:headEnd type="none" w="med" len="med"/>
                <a:tailEnd type="triangle" w="med" len="med"/>
              </a:ln>
            </p:spPr>
          </p:sp>
          <p:sp>
            <p:nvSpPr>
              <p:cNvPr id="60454" name="Line 13"/>
              <p:cNvSpPr/>
              <p:nvPr/>
            </p:nvSpPr>
            <p:spPr>
              <a:xfrm>
                <a:off x="2203" y="528"/>
                <a:ext cx="240" cy="0"/>
              </a:xfrm>
              <a:prstGeom prst="line">
                <a:avLst/>
              </a:prstGeom>
              <a:ln w="44450" cap="flat" cmpd="sng">
                <a:solidFill>
                  <a:srgbClr val="FF3300"/>
                </a:solidFill>
                <a:prstDash val="solid"/>
                <a:headEnd type="none" w="med" len="med"/>
                <a:tailEnd type="triangle" w="med" len="med"/>
              </a:ln>
            </p:spPr>
          </p:sp>
          <p:sp>
            <p:nvSpPr>
              <p:cNvPr id="60455" name="Text Box 14"/>
              <p:cNvSpPr txBox="1"/>
              <p:nvPr/>
            </p:nvSpPr>
            <p:spPr>
              <a:xfrm>
                <a:off x="2443" y="432"/>
                <a:ext cx="528" cy="173"/>
              </a:xfrm>
              <a:prstGeom prst="rect">
                <a:avLst/>
              </a:prstGeom>
              <a:solidFill>
                <a:srgbClr val="FFFF00"/>
              </a:solidFill>
              <a:ln w="9525" cap="flat" cmpd="sng">
                <a:solidFill>
                  <a:schemeClr val="tx2"/>
                </a:solidFill>
                <a:prstDash val="solid"/>
                <a:miter/>
                <a:headEnd type="none" w="med" len="med"/>
                <a:tailEnd type="none" w="med" len="med"/>
              </a:ln>
            </p:spPr>
            <p:txBody>
              <a:bodyPr>
                <a:spAutoFit/>
              </a:bodyPr>
              <a:p>
                <a:pPr algn="ctr" eaLnBrk="0" hangingPunct="0"/>
                <a:r>
                  <a:rPr lang="zh-CN" altLang="en-US" b="1" dirty="0">
                    <a:solidFill>
                      <a:schemeClr val="hlink"/>
                    </a:solidFill>
                    <a:latin typeface="微软雅黑" panose="020B0503020204020204" pitchFamily="34" charset="-122"/>
                    <a:ea typeface="微软雅黑" panose="020B0503020204020204" pitchFamily="34" charset="-122"/>
                  </a:rPr>
                  <a:t>信  道</a:t>
                </a:r>
                <a:endParaRPr lang="zh-CN" altLang="en-US" b="1" dirty="0">
                  <a:solidFill>
                    <a:schemeClr val="hlink"/>
                  </a:solidFill>
                  <a:latin typeface="微软雅黑" panose="020B0503020204020204" pitchFamily="34" charset="-122"/>
                  <a:ea typeface="微软雅黑" panose="020B0503020204020204" pitchFamily="34" charset="-122"/>
                </a:endParaRPr>
              </a:p>
            </p:txBody>
          </p:sp>
          <p:sp>
            <p:nvSpPr>
              <p:cNvPr id="60456" name="Text Box 15"/>
              <p:cNvSpPr txBox="1"/>
              <p:nvPr/>
            </p:nvSpPr>
            <p:spPr>
              <a:xfrm>
                <a:off x="5130" y="276"/>
                <a:ext cx="288" cy="374"/>
              </a:xfrm>
              <a:prstGeom prst="rect">
                <a:avLst/>
              </a:prstGeom>
              <a:solidFill>
                <a:srgbClr val="FFFF00"/>
              </a:solidFill>
              <a:ln w="9525" cap="flat" cmpd="sng">
                <a:solidFill>
                  <a:srgbClr val="FF00FF"/>
                </a:solidFill>
                <a:prstDash val="solid"/>
                <a:miter/>
                <a:headEnd type="none" w="med" len="med"/>
                <a:tailEnd type="none" w="med" len="med"/>
              </a:ln>
            </p:spPr>
            <p:txBody>
              <a:bodyPr>
                <a:spAutoFit/>
              </a:bodyPr>
              <a:p>
                <a:pPr algn="ctr" fontAlgn="ctr">
                  <a:spcBef>
                    <a:spcPct val="50000"/>
                  </a:spcBef>
                </a:pPr>
                <a:r>
                  <a:rPr lang="zh-CN" altLang="en-US" b="1" dirty="0">
                    <a:solidFill>
                      <a:schemeClr val="hlink"/>
                    </a:solidFill>
                    <a:latin typeface="Times New Roman" panose="02020603050405020304" pitchFamily="18" charset="0"/>
                    <a:ea typeface="微软雅黑" panose="020B0503020204020204" pitchFamily="34" charset="-122"/>
                  </a:rPr>
                  <a:t>信</a:t>
                </a:r>
                <a:endParaRPr lang="zh-CN" altLang="en-US" b="1" dirty="0">
                  <a:solidFill>
                    <a:schemeClr val="hlink"/>
                  </a:solidFill>
                  <a:latin typeface="Times New Roman" panose="02020603050405020304" pitchFamily="18" charset="0"/>
                  <a:ea typeface="微软雅黑" panose="020B0503020204020204" pitchFamily="34" charset="-122"/>
                </a:endParaRPr>
              </a:p>
              <a:p>
                <a:pPr algn="ctr" fontAlgn="ctr">
                  <a:spcBef>
                    <a:spcPct val="50000"/>
                  </a:spcBef>
                </a:pPr>
                <a:r>
                  <a:rPr lang="zh-CN" altLang="en-US" b="1" dirty="0">
                    <a:solidFill>
                      <a:schemeClr val="hlink"/>
                    </a:solidFill>
                    <a:latin typeface="Times New Roman" panose="02020603050405020304" pitchFamily="18" charset="0"/>
                    <a:ea typeface="微软雅黑" panose="020B0503020204020204" pitchFamily="34" charset="-122"/>
                  </a:rPr>
                  <a:t>宿</a:t>
                </a:r>
                <a:endParaRPr lang="zh-CN" altLang="en-US" b="1" dirty="0">
                  <a:solidFill>
                    <a:schemeClr val="hlink"/>
                  </a:solidFill>
                  <a:latin typeface="Times New Roman" panose="02020603050405020304" pitchFamily="18" charset="0"/>
                  <a:ea typeface="微软雅黑" panose="020B0503020204020204" pitchFamily="34" charset="-122"/>
                </a:endParaRPr>
              </a:p>
            </p:txBody>
          </p:sp>
          <p:sp>
            <p:nvSpPr>
              <p:cNvPr id="60457" name="Text Box 16"/>
              <p:cNvSpPr txBox="1"/>
              <p:nvPr/>
            </p:nvSpPr>
            <p:spPr>
              <a:xfrm>
                <a:off x="2347" y="864"/>
                <a:ext cx="624" cy="173"/>
              </a:xfrm>
              <a:prstGeom prst="rect">
                <a:avLst/>
              </a:prstGeom>
              <a:solidFill>
                <a:srgbClr val="FFFF00"/>
              </a:solidFill>
              <a:ln w="9525" cap="flat" cmpd="sng">
                <a:solidFill>
                  <a:schemeClr val="tx2"/>
                </a:solidFill>
                <a:prstDash val="solid"/>
                <a:miter/>
                <a:headEnd type="none" w="med" len="med"/>
                <a:tailEnd type="none" w="med" len="med"/>
              </a:ln>
            </p:spPr>
            <p:txBody>
              <a:bodyPr>
                <a:spAutoFit/>
              </a:bodyPr>
              <a:p>
                <a:pPr algn="ctr" eaLnBrk="0" hangingPunct="0"/>
                <a:r>
                  <a:rPr lang="zh-CN" altLang="en-US" b="1" dirty="0">
                    <a:solidFill>
                      <a:schemeClr val="hlink"/>
                    </a:solidFill>
                    <a:latin typeface="微软雅黑" panose="020B0503020204020204" pitchFamily="34" charset="-122"/>
                    <a:ea typeface="微软雅黑" panose="020B0503020204020204" pitchFamily="34" charset="-122"/>
                  </a:rPr>
                  <a:t>噪  声</a:t>
                </a:r>
                <a:endParaRPr lang="zh-CN" altLang="en-US" b="1" dirty="0">
                  <a:solidFill>
                    <a:schemeClr val="hlink"/>
                  </a:solidFill>
                  <a:latin typeface="微软雅黑" panose="020B0503020204020204" pitchFamily="34" charset="-122"/>
                  <a:ea typeface="微软雅黑" panose="020B0503020204020204" pitchFamily="34" charset="-122"/>
                </a:endParaRPr>
              </a:p>
            </p:txBody>
          </p:sp>
          <p:sp>
            <p:nvSpPr>
              <p:cNvPr id="60458" name="Line 17"/>
              <p:cNvSpPr/>
              <p:nvPr/>
            </p:nvSpPr>
            <p:spPr>
              <a:xfrm rot="5400000" flipH="1" flipV="1">
                <a:off x="2587" y="768"/>
                <a:ext cx="192" cy="0"/>
              </a:xfrm>
              <a:prstGeom prst="line">
                <a:avLst/>
              </a:prstGeom>
              <a:ln w="44450" cap="flat" cmpd="sng">
                <a:solidFill>
                  <a:srgbClr val="FF3300"/>
                </a:solidFill>
                <a:prstDash val="solid"/>
                <a:headEnd type="none" w="med" len="med"/>
                <a:tailEnd type="triangle" w="med" len="med"/>
              </a:ln>
            </p:spPr>
          </p:sp>
          <p:sp>
            <p:nvSpPr>
              <p:cNvPr id="60459" name="Text Box 18"/>
              <p:cNvSpPr txBox="1"/>
              <p:nvPr/>
            </p:nvSpPr>
            <p:spPr>
              <a:xfrm>
                <a:off x="0" y="310"/>
                <a:ext cx="288" cy="374"/>
              </a:xfrm>
              <a:prstGeom prst="rect">
                <a:avLst/>
              </a:prstGeom>
              <a:solidFill>
                <a:srgbClr val="FFFF00"/>
              </a:solidFill>
              <a:ln w="9525" cap="flat" cmpd="sng">
                <a:solidFill>
                  <a:srgbClr val="FF00FF"/>
                </a:solidFill>
                <a:prstDash val="solid"/>
                <a:miter/>
                <a:headEnd type="none" w="med" len="med"/>
                <a:tailEnd type="none" w="med" len="med"/>
              </a:ln>
            </p:spPr>
            <p:txBody>
              <a:bodyPr>
                <a:spAutoFit/>
              </a:bodyPr>
              <a:p>
                <a:pPr algn="ctr" fontAlgn="ctr">
                  <a:spcBef>
                    <a:spcPct val="50000"/>
                  </a:spcBef>
                </a:pPr>
                <a:r>
                  <a:rPr lang="zh-CN" altLang="en-US" b="1" dirty="0">
                    <a:solidFill>
                      <a:schemeClr val="hlink"/>
                    </a:solidFill>
                    <a:latin typeface="Times New Roman" panose="02020603050405020304" pitchFamily="18" charset="0"/>
                    <a:ea typeface="微软雅黑" panose="020B0503020204020204" pitchFamily="34" charset="-122"/>
                  </a:rPr>
                  <a:t>信</a:t>
                </a:r>
                <a:endParaRPr lang="zh-CN" altLang="en-US" b="1" dirty="0">
                  <a:solidFill>
                    <a:schemeClr val="hlink"/>
                  </a:solidFill>
                  <a:latin typeface="Times New Roman" panose="02020603050405020304" pitchFamily="18" charset="0"/>
                  <a:ea typeface="微软雅黑" panose="020B0503020204020204" pitchFamily="34" charset="-122"/>
                </a:endParaRPr>
              </a:p>
              <a:p>
                <a:pPr algn="ctr" fontAlgn="ctr">
                  <a:spcBef>
                    <a:spcPct val="50000"/>
                  </a:spcBef>
                </a:pPr>
                <a:r>
                  <a:rPr lang="zh-CN" altLang="en-US" b="1" dirty="0">
                    <a:solidFill>
                      <a:schemeClr val="hlink"/>
                    </a:solidFill>
                    <a:latin typeface="Times New Roman" panose="02020603050405020304" pitchFamily="18" charset="0"/>
                    <a:ea typeface="微软雅黑" panose="020B0503020204020204" pitchFamily="34" charset="-122"/>
                  </a:rPr>
                  <a:t>源</a:t>
                </a:r>
                <a:endParaRPr lang="zh-CN" altLang="en-US" b="1" dirty="0">
                  <a:solidFill>
                    <a:schemeClr val="hlink"/>
                  </a:solidFill>
                  <a:latin typeface="Times New Roman" panose="02020603050405020304" pitchFamily="18" charset="0"/>
                  <a:ea typeface="微软雅黑" panose="020B0503020204020204" pitchFamily="34" charset="-122"/>
                </a:endParaRPr>
              </a:p>
            </p:txBody>
          </p:sp>
        </p:grpSp>
        <p:sp>
          <p:nvSpPr>
            <p:cNvPr id="60426" name="Text Box 19"/>
            <p:cNvSpPr txBox="1"/>
            <p:nvPr/>
          </p:nvSpPr>
          <p:spPr>
            <a:xfrm>
              <a:off x="7400992" y="333358"/>
              <a:ext cx="457200" cy="1153998"/>
            </a:xfrm>
            <a:prstGeom prst="rect">
              <a:avLst/>
            </a:prstGeom>
            <a:solidFill>
              <a:srgbClr val="FF3300"/>
            </a:solidFill>
            <a:ln w="9525" cap="flat" cmpd="sng">
              <a:solidFill>
                <a:srgbClr val="FFFF00"/>
              </a:solidFill>
              <a:prstDash val="solid"/>
              <a:miter/>
              <a:headEnd type="none" w="med" len="med"/>
              <a:tailEnd type="none" w="med" len="med"/>
            </a:ln>
          </p:spPr>
          <p:txBody>
            <a:bodyPr>
              <a:spAutoFit/>
            </a:bodyPr>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信</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源</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译</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码</a:t>
              </a:r>
              <a:endParaRPr lang="zh-CN" altLang="en-US" b="1" dirty="0">
                <a:solidFill>
                  <a:srgbClr val="FFFF00"/>
                </a:solidFill>
                <a:latin typeface="Times New Roman" panose="02020603050405020304" pitchFamily="18" charset="0"/>
                <a:ea typeface="微软雅黑" panose="020B0503020204020204" pitchFamily="34" charset="-122"/>
              </a:endParaRPr>
            </a:p>
          </p:txBody>
        </p:sp>
        <p:grpSp>
          <p:nvGrpSpPr>
            <p:cNvPr id="60427" name="Group 20"/>
            <p:cNvGrpSpPr/>
            <p:nvPr/>
          </p:nvGrpSpPr>
          <p:grpSpPr>
            <a:xfrm>
              <a:off x="6637384" y="327737"/>
              <a:ext cx="766763" cy="1153180"/>
              <a:chOff x="1" y="105"/>
              <a:chExt cx="483" cy="655"/>
            </a:xfrm>
          </p:grpSpPr>
          <p:sp>
            <p:nvSpPr>
              <p:cNvPr id="7193" name="Text Box 21"/>
              <p:cNvSpPr txBox="1">
                <a:spLocks noChangeArrowheads="1"/>
              </p:cNvSpPr>
              <p:nvPr/>
            </p:nvSpPr>
            <p:spPr bwMode="auto">
              <a:xfrm flipH="1">
                <a:off x="1" y="105"/>
                <a:ext cx="288" cy="655"/>
              </a:xfrm>
              <a:prstGeom prst="rect">
                <a:avLst/>
              </a:prstGeom>
              <a:solidFill>
                <a:schemeClr val="accent3">
                  <a:lumMod val="65000"/>
                </a:schemeClr>
              </a:solidFill>
              <a:ln w="9525" cmpd="sng">
                <a:solidFill>
                  <a:srgbClr val="FFFF00"/>
                </a:solidFill>
                <a:miter lim="800000"/>
              </a:ln>
            </p:spPr>
            <p:txBody>
              <a:bodyPr>
                <a:spAutoFit/>
              </a:bodyPr>
              <a:lstStyle/>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解</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密</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译</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码</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p:txBody>
          </p:sp>
          <p:sp>
            <p:nvSpPr>
              <p:cNvPr id="60446" name="Line 22"/>
              <p:cNvSpPr/>
              <p:nvPr/>
            </p:nvSpPr>
            <p:spPr>
              <a:xfrm>
                <a:off x="292" y="436"/>
                <a:ext cx="192" cy="1"/>
              </a:xfrm>
              <a:prstGeom prst="line">
                <a:avLst/>
              </a:prstGeom>
              <a:ln w="44450" cap="flat" cmpd="sng">
                <a:solidFill>
                  <a:srgbClr val="FF3300"/>
                </a:solidFill>
                <a:prstDash val="solid"/>
                <a:headEnd type="none" w="med" len="med"/>
                <a:tailEnd type="triangle" w="med" len="med"/>
              </a:ln>
            </p:spPr>
          </p:sp>
        </p:grpSp>
        <p:grpSp>
          <p:nvGrpSpPr>
            <p:cNvPr id="60428" name="Group 23"/>
            <p:cNvGrpSpPr/>
            <p:nvPr/>
          </p:nvGrpSpPr>
          <p:grpSpPr>
            <a:xfrm>
              <a:off x="5927766" y="327737"/>
              <a:ext cx="762000" cy="1153180"/>
              <a:chOff x="4" y="105"/>
              <a:chExt cx="480" cy="655"/>
            </a:xfrm>
          </p:grpSpPr>
          <p:sp>
            <p:nvSpPr>
              <p:cNvPr id="60443" name="Text Box 24"/>
              <p:cNvSpPr txBox="1"/>
              <p:nvPr/>
            </p:nvSpPr>
            <p:spPr>
              <a:xfrm flipH="1">
                <a:off x="4" y="105"/>
                <a:ext cx="288" cy="655"/>
              </a:xfrm>
              <a:prstGeom prst="rect">
                <a:avLst/>
              </a:prstGeom>
              <a:solidFill>
                <a:srgbClr val="FFFF00"/>
              </a:solidFill>
              <a:ln w="9525" cap="flat" cmpd="sng">
                <a:solidFill>
                  <a:srgbClr val="0000FF"/>
                </a:solidFill>
                <a:prstDash val="solid"/>
                <a:miter/>
                <a:headEnd type="none" w="med" len="med"/>
                <a:tailEnd type="none" w="med" len="med"/>
              </a:ln>
            </p:spPr>
            <p:txBody>
              <a:bodyPr>
                <a:spAutoFit/>
              </a:bodyPr>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信</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道</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译</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码</a:t>
                </a:r>
                <a:endParaRPr lang="zh-CN" altLang="en-US" b="1" dirty="0">
                  <a:solidFill>
                    <a:srgbClr val="00B050"/>
                  </a:solidFill>
                  <a:latin typeface="Times New Roman" panose="02020603050405020304" pitchFamily="18" charset="0"/>
                  <a:ea typeface="微软雅黑" panose="020B0503020204020204" pitchFamily="34" charset="-122"/>
                </a:endParaRPr>
              </a:p>
            </p:txBody>
          </p:sp>
          <p:sp>
            <p:nvSpPr>
              <p:cNvPr id="60444" name="Line 25"/>
              <p:cNvSpPr/>
              <p:nvPr/>
            </p:nvSpPr>
            <p:spPr>
              <a:xfrm>
                <a:off x="292" y="436"/>
                <a:ext cx="192" cy="1"/>
              </a:xfrm>
              <a:prstGeom prst="line">
                <a:avLst/>
              </a:prstGeom>
              <a:ln w="44450" cap="flat" cmpd="sng">
                <a:solidFill>
                  <a:srgbClr val="FF3300"/>
                </a:solidFill>
                <a:prstDash val="solid"/>
                <a:headEnd type="none" w="med" len="med"/>
                <a:tailEnd type="triangle" w="med" len="med"/>
              </a:ln>
            </p:spPr>
          </p:sp>
        </p:grpSp>
        <p:grpSp>
          <p:nvGrpSpPr>
            <p:cNvPr id="60429" name="Group 26"/>
            <p:cNvGrpSpPr/>
            <p:nvPr/>
          </p:nvGrpSpPr>
          <p:grpSpPr>
            <a:xfrm>
              <a:off x="5072098" y="485731"/>
              <a:ext cx="831850" cy="776526"/>
              <a:chOff x="0" y="0"/>
              <a:chExt cx="524" cy="441"/>
            </a:xfrm>
          </p:grpSpPr>
          <p:sp>
            <p:nvSpPr>
              <p:cNvPr id="60441" name="Line 27"/>
              <p:cNvSpPr/>
              <p:nvPr/>
            </p:nvSpPr>
            <p:spPr>
              <a:xfrm>
                <a:off x="288" y="242"/>
                <a:ext cx="236" cy="3"/>
              </a:xfrm>
              <a:prstGeom prst="line">
                <a:avLst/>
              </a:prstGeom>
              <a:ln w="44450" cap="flat" cmpd="sng">
                <a:solidFill>
                  <a:schemeClr val="tx2"/>
                </a:solidFill>
                <a:prstDash val="solid"/>
                <a:headEnd type="none" w="med" len="med"/>
                <a:tailEnd type="triangle" w="med" len="med"/>
              </a:ln>
            </p:spPr>
          </p:sp>
          <p:sp>
            <p:nvSpPr>
              <p:cNvPr id="60442" name="Text Box 28"/>
              <p:cNvSpPr txBox="1"/>
              <p:nvPr/>
            </p:nvSpPr>
            <p:spPr>
              <a:xfrm>
                <a:off x="0" y="0"/>
                <a:ext cx="288" cy="441"/>
              </a:xfrm>
              <a:prstGeom prst="rect">
                <a:avLst/>
              </a:prstGeom>
              <a:solidFill>
                <a:srgbClr val="FFFF00"/>
              </a:solidFill>
              <a:ln w="9525" cap="flat" cmpd="sng">
                <a:solidFill>
                  <a:schemeClr val="tx2"/>
                </a:solidFill>
                <a:prstDash val="solid"/>
                <a:miter/>
                <a:headEnd type="none" w="med" len="med"/>
                <a:tailEnd type="none" w="med" len="med"/>
              </a:ln>
            </p:spPr>
            <p:txBody>
              <a:bodyPr>
                <a:spAutoFit/>
              </a:bodyPr>
              <a:p>
                <a:pPr algn="ctr">
                  <a:spcBef>
                    <a:spcPct val="50000"/>
                  </a:spcBef>
                  <a:spcAft>
                    <a:spcPct val="50000"/>
                  </a:spcAft>
                </a:pPr>
                <a:r>
                  <a:rPr lang="zh-CN" altLang="en-US" b="1" dirty="0">
                    <a:solidFill>
                      <a:schemeClr val="hlink"/>
                    </a:solidFill>
                    <a:latin typeface="Times New Roman" panose="02020603050405020304" pitchFamily="18" charset="0"/>
                    <a:ea typeface="微软雅黑" panose="020B0503020204020204" pitchFamily="34" charset="-122"/>
                  </a:rPr>
                  <a:t>解调器</a:t>
                </a:r>
                <a:endParaRPr lang="zh-CN" altLang="en-US" b="1" dirty="0">
                  <a:solidFill>
                    <a:schemeClr val="hlink"/>
                  </a:solidFill>
                  <a:latin typeface="Times New Roman" panose="02020603050405020304" pitchFamily="18" charset="0"/>
                  <a:ea typeface="微软雅黑" panose="020B0503020204020204" pitchFamily="34" charset="-122"/>
                </a:endParaRPr>
              </a:p>
            </p:txBody>
          </p:sp>
        </p:grpSp>
        <p:grpSp>
          <p:nvGrpSpPr>
            <p:cNvPr id="60430" name="Group 29"/>
            <p:cNvGrpSpPr/>
            <p:nvPr/>
          </p:nvGrpSpPr>
          <p:grpSpPr>
            <a:xfrm>
              <a:off x="849318" y="337286"/>
              <a:ext cx="762000" cy="1153180"/>
              <a:chOff x="-22" y="88"/>
              <a:chExt cx="480" cy="655"/>
            </a:xfrm>
          </p:grpSpPr>
          <p:sp>
            <p:nvSpPr>
              <p:cNvPr id="60439" name="Text Box 30"/>
              <p:cNvSpPr txBox="1"/>
              <p:nvPr/>
            </p:nvSpPr>
            <p:spPr>
              <a:xfrm>
                <a:off x="-22" y="88"/>
                <a:ext cx="288" cy="655"/>
              </a:xfrm>
              <a:prstGeom prst="rect">
                <a:avLst/>
              </a:prstGeom>
              <a:solidFill>
                <a:srgbClr val="FF3300"/>
              </a:solidFill>
              <a:ln w="9525" cap="flat" cmpd="sng">
                <a:solidFill>
                  <a:srgbClr val="FFFF00"/>
                </a:solidFill>
                <a:prstDash val="solid"/>
                <a:miter/>
                <a:headEnd type="none" w="med" len="med"/>
                <a:tailEnd type="none" w="med" len="med"/>
              </a:ln>
            </p:spPr>
            <p:txBody>
              <a:bodyPr>
                <a:spAutoFit/>
              </a:bodyPr>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信</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源</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编</a:t>
                </a:r>
                <a:endParaRPr lang="zh-CN" altLang="en-US" b="1" dirty="0">
                  <a:solidFill>
                    <a:srgbClr val="FFFF0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FFFF00"/>
                    </a:solidFill>
                    <a:latin typeface="Times New Roman" panose="02020603050405020304" pitchFamily="18" charset="0"/>
                    <a:ea typeface="微软雅黑" panose="020B0503020204020204" pitchFamily="34" charset="-122"/>
                  </a:rPr>
                  <a:t>码</a:t>
                </a:r>
                <a:endParaRPr lang="zh-CN" altLang="en-US" b="1" dirty="0">
                  <a:solidFill>
                    <a:srgbClr val="FFFF00"/>
                  </a:solidFill>
                  <a:latin typeface="Times New Roman" panose="02020603050405020304" pitchFamily="18" charset="0"/>
                  <a:ea typeface="微软雅黑" panose="020B0503020204020204" pitchFamily="34" charset="-122"/>
                </a:endParaRPr>
              </a:p>
            </p:txBody>
          </p:sp>
          <p:sp>
            <p:nvSpPr>
              <p:cNvPr id="60440" name="Line 31"/>
              <p:cNvSpPr/>
              <p:nvPr/>
            </p:nvSpPr>
            <p:spPr>
              <a:xfrm>
                <a:off x="266" y="417"/>
                <a:ext cx="192" cy="0"/>
              </a:xfrm>
              <a:prstGeom prst="line">
                <a:avLst/>
              </a:prstGeom>
              <a:ln w="44450" cap="flat" cmpd="sng">
                <a:solidFill>
                  <a:srgbClr val="FF3300"/>
                </a:solidFill>
                <a:prstDash val="solid"/>
                <a:headEnd type="none" w="med" len="med"/>
                <a:tailEnd type="triangle" w="med" len="med"/>
              </a:ln>
            </p:spPr>
          </p:sp>
        </p:grpSp>
        <p:grpSp>
          <p:nvGrpSpPr>
            <p:cNvPr id="60431" name="Group 32"/>
            <p:cNvGrpSpPr/>
            <p:nvPr/>
          </p:nvGrpSpPr>
          <p:grpSpPr>
            <a:xfrm>
              <a:off x="1611326" y="335525"/>
              <a:ext cx="785813" cy="1153180"/>
              <a:chOff x="8" y="87"/>
              <a:chExt cx="495" cy="655"/>
            </a:xfrm>
          </p:grpSpPr>
          <p:sp>
            <p:nvSpPr>
              <p:cNvPr id="7205" name="Text Box 33"/>
              <p:cNvSpPr txBox="1">
                <a:spLocks noChangeArrowheads="1"/>
              </p:cNvSpPr>
              <p:nvPr/>
            </p:nvSpPr>
            <p:spPr bwMode="auto">
              <a:xfrm>
                <a:off x="8" y="87"/>
                <a:ext cx="288" cy="655"/>
              </a:xfrm>
              <a:prstGeom prst="rect">
                <a:avLst/>
              </a:prstGeom>
              <a:solidFill>
                <a:schemeClr val="accent3">
                  <a:lumMod val="75000"/>
                </a:schemeClr>
              </a:solidFill>
              <a:ln w="9525" cmpd="sng">
                <a:solidFill>
                  <a:srgbClr val="FFFF00"/>
                </a:solidFill>
                <a:miter lim="800000"/>
              </a:ln>
            </p:spPr>
            <p:txBody>
              <a:bodyPr>
                <a:spAutoFit/>
              </a:bodyPr>
              <a:lstStyle/>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加</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密</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编</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a:p>
                <a:pPr marR="0" algn="ctr" defTabSz="914400" eaLnBrk="0" hangingPunct="0">
                  <a:spcBef>
                    <a:spcPct val="20000"/>
                  </a:spcBef>
                  <a:buClrTx/>
                  <a:buSzTx/>
                  <a:buFontTx/>
                  <a:buNone/>
                  <a:defRPr/>
                </a:pPr>
                <a:r>
                  <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rPr>
                  <a:t>码</a:t>
                </a:r>
                <a:endParaRPr kumimoji="0" lang="zh-CN" altLang="en-US" b="1" kern="1200" cap="none" spc="0" normalizeH="0" baseline="0" noProof="0" dirty="0">
                  <a:solidFill>
                    <a:srgbClr val="C00000"/>
                  </a:solidFill>
                  <a:latin typeface="Times New Roman" panose="02020603050405020304" pitchFamily="18" charset="0"/>
                  <a:ea typeface="微软雅黑" panose="020B0503020204020204" pitchFamily="34" charset="-122"/>
                  <a:cs typeface="+mn-cs"/>
                </a:endParaRPr>
              </a:p>
            </p:txBody>
          </p:sp>
          <p:sp>
            <p:nvSpPr>
              <p:cNvPr id="60438" name="Line 34"/>
              <p:cNvSpPr/>
              <p:nvPr/>
            </p:nvSpPr>
            <p:spPr>
              <a:xfrm>
                <a:off x="311" y="417"/>
                <a:ext cx="192" cy="0"/>
              </a:xfrm>
              <a:prstGeom prst="line">
                <a:avLst/>
              </a:prstGeom>
              <a:ln w="44450" cap="flat" cmpd="sng">
                <a:solidFill>
                  <a:srgbClr val="FF3300"/>
                </a:solidFill>
                <a:prstDash val="solid"/>
                <a:headEnd type="none" w="med" len="med"/>
                <a:tailEnd type="triangle" w="med" len="med"/>
              </a:ln>
            </p:spPr>
          </p:sp>
        </p:grpSp>
        <p:sp>
          <p:nvSpPr>
            <p:cNvPr id="60432" name="Text Box 35"/>
            <p:cNvSpPr txBox="1"/>
            <p:nvPr/>
          </p:nvSpPr>
          <p:spPr>
            <a:xfrm>
              <a:off x="3071827" y="485327"/>
              <a:ext cx="457200" cy="777113"/>
            </a:xfrm>
            <a:prstGeom prst="rect">
              <a:avLst/>
            </a:prstGeom>
            <a:solidFill>
              <a:srgbClr val="FFFF00"/>
            </a:solidFill>
            <a:ln w="9525" cap="flat" cmpd="sng">
              <a:solidFill>
                <a:schemeClr val="tx2"/>
              </a:solidFill>
              <a:prstDash val="solid"/>
              <a:miter/>
              <a:headEnd type="none" w="med" len="med"/>
              <a:tailEnd type="none" w="med" len="med"/>
            </a:ln>
          </p:spPr>
          <p:txBody>
            <a:bodyPr>
              <a:spAutoFit/>
            </a:bodyPr>
            <a:p>
              <a:pPr algn="ctr">
                <a:spcBef>
                  <a:spcPct val="50000"/>
                </a:spcBef>
                <a:spcAft>
                  <a:spcPct val="50000"/>
                </a:spcAft>
              </a:pPr>
              <a:r>
                <a:rPr lang="zh-CN" altLang="en-US" b="1" dirty="0">
                  <a:solidFill>
                    <a:schemeClr val="hlink"/>
                  </a:solidFill>
                  <a:latin typeface="Times New Roman" panose="02020603050405020304" pitchFamily="18" charset="0"/>
                  <a:ea typeface="微软雅黑" panose="020B0503020204020204" pitchFamily="34" charset="-122"/>
                </a:rPr>
                <a:t>调制器</a:t>
              </a:r>
              <a:endParaRPr lang="zh-CN" altLang="en-US" b="1" dirty="0">
                <a:solidFill>
                  <a:schemeClr val="hlink"/>
                </a:solidFill>
                <a:latin typeface="Times New Roman" panose="02020603050405020304" pitchFamily="18" charset="0"/>
                <a:ea typeface="微软雅黑" panose="020B0503020204020204" pitchFamily="34" charset="-122"/>
              </a:endParaRPr>
            </a:p>
          </p:txBody>
        </p:sp>
        <p:grpSp>
          <p:nvGrpSpPr>
            <p:cNvPr id="60433" name="Group 36"/>
            <p:cNvGrpSpPr/>
            <p:nvPr/>
          </p:nvGrpSpPr>
          <p:grpSpPr>
            <a:xfrm>
              <a:off x="2370153" y="328483"/>
              <a:ext cx="741363" cy="1153180"/>
              <a:chOff x="-9" y="83"/>
              <a:chExt cx="467" cy="655"/>
            </a:xfrm>
          </p:grpSpPr>
          <p:sp>
            <p:nvSpPr>
              <p:cNvPr id="60435" name="Text Box 37"/>
              <p:cNvSpPr txBox="1"/>
              <p:nvPr/>
            </p:nvSpPr>
            <p:spPr>
              <a:xfrm>
                <a:off x="-9" y="83"/>
                <a:ext cx="288" cy="655"/>
              </a:xfrm>
              <a:prstGeom prst="rect">
                <a:avLst/>
              </a:prstGeom>
              <a:solidFill>
                <a:srgbClr val="FFFF00"/>
              </a:solidFill>
              <a:ln w="9525" cap="flat" cmpd="sng">
                <a:solidFill>
                  <a:srgbClr val="0000FF"/>
                </a:solidFill>
                <a:prstDash val="solid"/>
                <a:miter/>
                <a:headEnd type="none" w="med" len="med"/>
                <a:tailEnd type="none" w="med" len="med"/>
              </a:ln>
            </p:spPr>
            <p:txBody>
              <a:bodyPr>
                <a:spAutoFit/>
              </a:bodyPr>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信</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道</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编</a:t>
                </a:r>
                <a:endParaRPr lang="zh-CN" altLang="en-US" b="1" dirty="0">
                  <a:solidFill>
                    <a:srgbClr val="00B050"/>
                  </a:solidFill>
                  <a:latin typeface="Times New Roman" panose="02020603050405020304" pitchFamily="18" charset="0"/>
                  <a:ea typeface="微软雅黑" panose="020B0503020204020204" pitchFamily="34" charset="-122"/>
                </a:endParaRPr>
              </a:p>
              <a:p>
                <a:pPr algn="ctr" eaLnBrk="0" hangingPunct="0">
                  <a:spcBef>
                    <a:spcPct val="20000"/>
                  </a:spcBef>
                </a:pPr>
                <a:r>
                  <a:rPr lang="zh-CN" altLang="en-US" b="1" dirty="0">
                    <a:solidFill>
                      <a:srgbClr val="00B050"/>
                    </a:solidFill>
                    <a:latin typeface="Times New Roman" panose="02020603050405020304" pitchFamily="18" charset="0"/>
                    <a:ea typeface="微软雅黑" panose="020B0503020204020204" pitchFamily="34" charset="-122"/>
                  </a:rPr>
                  <a:t>码</a:t>
                </a:r>
                <a:endParaRPr lang="zh-CN" altLang="en-US" b="1" dirty="0">
                  <a:solidFill>
                    <a:srgbClr val="00B050"/>
                  </a:solidFill>
                  <a:latin typeface="Times New Roman" panose="02020603050405020304" pitchFamily="18" charset="0"/>
                  <a:ea typeface="微软雅黑" panose="020B0503020204020204" pitchFamily="34" charset="-122"/>
                </a:endParaRPr>
              </a:p>
            </p:txBody>
          </p:sp>
          <p:sp>
            <p:nvSpPr>
              <p:cNvPr id="60436" name="Line 38"/>
              <p:cNvSpPr/>
              <p:nvPr/>
            </p:nvSpPr>
            <p:spPr>
              <a:xfrm>
                <a:off x="266" y="417"/>
                <a:ext cx="192" cy="0"/>
              </a:xfrm>
              <a:prstGeom prst="line">
                <a:avLst/>
              </a:prstGeom>
              <a:ln w="44450" cap="flat" cmpd="sng">
                <a:solidFill>
                  <a:srgbClr val="FF3300"/>
                </a:solidFill>
                <a:prstDash val="solid"/>
                <a:headEnd type="none" w="med" len="med"/>
                <a:tailEnd type="triangle" w="med" len="med"/>
              </a:ln>
            </p:spPr>
          </p:sp>
        </p:grpSp>
        <p:sp>
          <p:nvSpPr>
            <p:cNvPr id="60434" name="AutoShape 39"/>
            <p:cNvSpPr/>
            <p:nvPr/>
          </p:nvSpPr>
          <p:spPr>
            <a:xfrm>
              <a:off x="3995773" y="1969528"/>
              <a:ext cx="1219200" cy="328255"/>
            </a:xfrm>
            <a:prstGeom prst="borderCallout1">
              <a:avLst>
                <a:gd name="adj1" fmla="val 28236"/>
                <a:gd name="adj2" fmla="val 106250"/>
                <a:gd name="adj3" fmla="val -186847"/>
                <a:gd name="adj4" fmla="val 124690"/>
              </a:avLst>
            </a:prstGeom>
            <a:solidFill>
              <a:schemeClr val="accent1"/>
            </a:solidFill>
            <a:ln w="38100" cap="flat" cmpd="sng">
              <a:solidFill>
                <a:schemeClr val="tx2"/>
              </a:solidFill>
              <a:prstDash val="solid"/>
              <a:miter/>
              <a:headEnd type="none" w="med" len="med"/>
              <a:tailEnd type="none" w="med" len="med"/>
            </a:ln>
          </p:spPr>
          <p:txBody>
            <a:bodyPr/>
            <a:p>
              <a:pPr algn="ctr"/>
              <a:r>
                <a:rPr lang="zh-CN" altLang="en-US" b="1" dirty="0">
                  <a:solidFill>
                    <a:schemeClr val="tx2"/>
                  </a:solidFill>
                  <a:latin typeface="Comic Sans MS" panose="030F0702030302020204" pitchFamily="66" charset="0"/>
                  <a:ea typeface="微软雅黑" panose="020B0503020204020204" pitchFamily="34" charset="-122"/>
                </a:rPr>
                <a:t>同步系统</a:t>
              </a:r>
              <a:endParaRPr lang="zh-CN" altLang="en-US" b="1" dirty="0">
                <a:solidFill>
                  <a:schemeClr val="tx2"/>
                </a:solidFill>
                <a:latin typeface="Comic Sans MS" panose="030F0702030302020204" pitchFamily="66" charset="0"/>
                <a:ea typeface="微软雅黑" panose="020B0503020204020204" pitchFamily="34" charset="-122"/>
              </a:endParaRPr>
            </a:p>
          </p:txBody>
        </p:sp>
      </p:grpSp>
    </p:spTree>
  </p:cSld>
  <p:clrMapOvr>
    <a:masterClrMapping/>
  </p:clrMapOvr>
  <p:transition>
    <p:blinds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a:xfrm>
            <a:off x="1476375" y="620713"/>
            <a:ext cx="2663825"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增量调制</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11619" name="Rectangle 3"/>
          <p:cNvSpPr>
            <a:spLocks noGrp="1"/>
          </p:cNvSpPr>
          <p:nvPr>
            <p:ph idx="1"/>
          </p:nvPr>
        </p:nvSpPr>
        <p:spPr>
          <a:xfrm>
            <a:off x="320675" y="1428750"/>
            <a:ext cx="8432165" cy="4643755"/>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用相邻样值的相对大小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增量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来反映信号的变化规律。将增量编码传输的方式称为</a:t>
            </a:r>
            <a:r>
              <a:rPr lang="en-US" altLang="zh-CN" sz="2000" b="1" dirty="0">
                <a:solidFill>
                  <a:schemeClr val="hlink"/>
                </a:solidFill>
                <a:latin typeface="微软雅黑" panose="020B0503020204020204" pitchFamily="34" charset="-122"/>
                <a:ea typeface="微软雅黑" panose="020B0503020204020204" pitchFamily="34" charset="-122"/>
              </a:rPr>
              <a:t>ΔM</a:t>
            </a:r>
            <a:r>
              <a:rPr lang="zh-CN" altLang="en-US" sz="2000" b="1" dirty="0">
                <a:solidFill>
                  <a:schemeClr val="hlink"/>
                </a:solidFill>
                <a:latin typeface="微软雅黑" panose="020B0503020204020204" pitchFamily="34" charset="-122"/>
                <a:ea typeface="微软雅黑" panose="020B0503020204020204" pitchFamily="34" charset="-122"/>
              </a:rPr>
              <a:t>增量调制</a:t>
            </a:r>
            <a:r>
              <a:rPr lang="zh-CN" altLang="en-US" sz="2000" dirty="0">
                <a:latin typeface="微软雅黑" panose="020B0503020204020204" pitchFamily="34" charset="-122"/>
                <a:ea typeface="微软雅黑" panose="020B0503020204020204" pitchFamily="34" charset="-122"/>
              </a:rPr>
              <a:t>简称</a:t>
            </a:r>
            <a:r>
              <a:rPr lang="en-US" altLang="zh-CN" sz="2000" b="1" dirty="0">
                <a:solidFill>
                  <a:schemeClr val="hlink"/>
                </a:solidFill>
                <a:latin typeface="微软雅黑" panose="020B0503020204020204" pitchFamily="34" charset="-122"/>
                <a:ea typeface="微软雅黑" panose="020B0503020204020204" pitchFamily="34" charset="-122"/>
              </a:rPr>
              <a:t>ΔM</a:t>
            </a:r>
            <a:r>
              <a:rPr lang="zh-CN" altLang="en-US" sz="2000" dirty="0">
                <a:latin typeface="微软雅黑" panose="020B0503020204020204" pitchFamily="34" charset="-122"/>
                <a:ea typeface="微软雅黑" panose="020B0503020204020204" pitchFamily="34" charset="-122"/>
              </a:rPr>
              <a:t>或</a:t>
            </a:r>
            <a:r>
              <a:rPr lang="en-US" altLang="zh-CN" sz="2000" b="1" dirty="0">
                <a:solidFill>
                  <a:schemeClr val="hlink"/>
                </a:solidFill>
                <a:latin typeface="微软雅黑" panose="020B0503020204020204" pitchFamily="34" charset="-122"/>
                <a:ea typeface="微软雅黑" panose="020B0503020204020204" pitchFamily="34" charset="-122"/>
              </a:rPr>
              <a:t>DM</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中，用一个码组来表示抽样，码组位数大于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ΔM</a:t>
            </a:r>
            <a:r>
              <a:rPr lang="zh-CN" altLang="en-US" sz="2000" dirty="0">
                <a:latin typeface="微软雅黑" panose="020B0503020204020204" pitchFamily="34" charset="-122"/>
                <a:ea typeface="微软雅黑" panose="020B0503020204020204" pitchFamily="34" charset="-122"/>
              </a:rPr>
              <a:t>仅使用</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位码组来表示抽样值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ΔM</a:t>
            </a:r>
            <a:r>
              <a:rPr lang="zh-CN" altLang="en-US" sz="2000" dirty="0">
                <a:latin typeface="微软雅黑" panose="020B0503020204020204" pitchFamily="34" charset="-122"/>
                <a:ea typeface="微软雅黑" panose="020B0503020204020204" pitchFamily="34" charset="-122"/>
              </a:rPr>
              <a:t>又可以看成</a:t>
            </a:r>
            <a:r>
              <a:rPr lang="en-US" altLang="zh-CN" sz="2000" dirty="0">
                <a:latin typeface="微软雅黑" panose="020B0503020204020204" pitchFamily="34" charset="-122"/>
                <a:ea typeface="微软雅黑" panose="020B0503020204020204" pitchFamily="34" charset="-122"/>
              </a:rPr>
              <a:t>DPCM</a:t>
            </a:r>
            <a:r>
              <a:rPr lang="zh-CN" altLang="en-US" sz="2000" dirty="0">
                <a:latin typeface="微软雅黑" panose="020B0503020204020204" pitchFamily="34" charset="-122"/>
                <a:ea typeface="微软雅黑" panose="020B0503020204020204" pitchFamily="34" charset="-122"/>
              </a:rPr>
              <a:t>的特例，即量化电平取两个，且预测器是一个</a:t>
            </a:r>
            <a:r>
              <a:rPr lang="zh-CN" altLang="en-US" sz="2000" b="1" dirty="0">
                <a:solidFill>
                  <a:srgbClr val="0000FF"/>
                </a:solidFill>
                <a:latin typeface="微软雅黑" panose="020B0503020204020204" pitchFamily="34" charset="-122"/>
                <a:ea typeface="微软雅黑" panose="020B0503020204020204" pitchFamily="34" charset="-122"/>
              </a:rPr>
              <a:t>延迟为</a:t>
            </a:r>
            <a:r>
              <a:rPr lang="en-US" altLang="zh-CN" sz="2000" b="1" dirty="0">
                <a:solidFill>
                  <a:srgbClr val="0000FF"/>
                </a:solidFill>
                <a:latin typeface="微软雅黑" panose="020B0503020204020204" pitchFamily="34" charset="-122"/>
                <a:ea typeface="微软雅黑" panose="020B0503020204020204" pitchFamily="34" charset="-122"/>
              </a:rPr>
              <a:t>T</a:t>
            </a:r>
            <a:r>
              <a:rPr lang="zh-CN" altLang="en-US" sz="2000" b="1" dirty="0">
                <a:solidFill>
                  <a:srgbClr val="0000FF"/>
                </a:solidFill>
                <a:latin typeface="微软雅黑" panose="020B0503020204020204" pitchFamily="34" charset="-122"/>
                <a:ea typeface="微软雅黑" panose="020B0503020204020204" pitchFamily="34" charset="-122"/>
              </a:rPr>
              <a:t>的延迟线</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DPCM</a:t>
            </a:r>
            <a:r>
              <a:rPr lang="zh-CN" altLang="en-US" sz="2000" dirty="0">
                <a:latin typeface="微软雅黑" panose="020B0503020204020204" pitchFamily="34" charset="-122"/>
                <a:ea typeface="微软雅黑" panose="020B0503020204020204" pitchFamily="34" charset="-122"/>
              </a:rPr>
              <a:t>系统</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四 </a:t>
            </a:r>
            <a:r>
              <a:rPr lang="en-US" altLang="zh-CN" sz="2800" b="1" dirty="0">
                <a:solidFill>
                  <a:srgbClr val="0000FF"/>
                </a:solidFill>
                <a:latin typeface="微软雅黑" panose="020B0503020204020204" pitchFamily="34" charset="-122"/>
                <a:ea typeface="微软雅黑" panose="020B0503020204020204" pitchFamily="34" charset="-122"/>
              </a:rPr>
              <a:t>ΔM</a:t>
            </a:r>
            <a:r>
              <a:rPr lang="zh-CN" altLang="en-US" sz="2800" b="1" dirty="0">
                <a:solidFill>
                  <a:srgbClr val="0000FF"/>
                </a:solidFill>
                <a:latin typeface="微软雅黑" panose="020B0503020204020204" pitchFamily="34" charset="-122"/>
                <a:ea typeface="微软雅黑" panose="020B0503020204020204" pitchFamily="34" charset="-122"/>
              </a:rPr>
              <a:t>编译码原理框图</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DPCM</a:t>
            </a:r>
            <a:r>
              <a:rPr lang="zh-CN" altLang="en-US" sz="2000" dirty="0">
                <a:latin typeface="微软雅黑" panose="020B0503020204020204" pitchFamily="34" charset="-122"/>
                <a:ea typeface="微软雅黑" panose="020B0503020204020204" pitchFamily="34" charset="-122"/>
              </a:rPr>
              <a:t>的一般原理框图简化可以得到增量调制</a:t>
            </a:r>
            <a:r>
              <a:rPr lang="en-US" altLang="zh-CN" sz="2000" dirty="0">
                <a:latin typeface="微软雅黑" panose="020B0503020204020204" pitchFamily="34" charset="-122"/>
                <a:ea typeface="微软雅黑" panose="020B0503020204020204" pitchFamily="34" charset="-122"/>
              </a:rPr>
              <a:t>ΔM</a:t>
            </a:r>
            <a:r>
              <a:rPr lang="zh-CN" altLang="en-US" sz="2000" dirty="0">
                <a:latin typeface="微软雅黑" panose="020B0503020204020204" pitchFamily="34" charset="-122"/>
                <a:ea typeface="微软雅黑" panose="020B0503020204020204" pitchFamily="34" charset="-122"/>
              </a:rPr>
              <a:t>的原理框图如图</a:t>
            </a:r>
            <a:r>
              <a:rPr lang="en-US" altLang="zh-CN" sz="2000" dirty="0">
                <a:latin typeface="微软雅黑" panose="020B0503020204020204" pitchFamily="34" charset="-122"/>
                <a:ea typeface="微软雅黑" panose="020B0503020204020204" pitchFamily="34" charset="-122"/>
              </a:rPr>
              <a:t>9.7-1</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42" name="Group 53"/>
          <p:cNvGrpSpPr/>
          <p:nvPr/>
        </p:nvGrpSpPr>
        <p:grpSpPr>
          <a:xfrm>
            <a:off x="214313" y="1428750"/>
            <a:ext cx="8497887" cy="2087563"/>
            <a:chOff x="158" y="799"/>
            <a:chExt cx="5403" cy="1533"/>
          </a:xfrm>
        </p:grpSpPr>
        <p:sp>
          <p:nvSpPr>
            <p:cNvPr id="112672" name="Rectangle 6"/>
            <p:cNvSpPr/>
            <p:nvPr/>
          </p:nvSpPr>
          <p:spPr>
            <a:xfrm>
              <a:off x="158" y="799"/>
              <a:ext cx="5403" cy="1474"/>
            </a:xfrm>
            <a:prstGeom prst="rect">
              <a:avLst/>
            </a:prstGeom>
            <a:noFill/>
            <a:ln w="9525">
              <a:noFill/>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112673" name="Text Box 9"/>
            <p:cNvSpPr txBox="1"/>
            <p:nvPr/>
          </p:nvSpPr>
          <p:spPr>
            <a:xfrm>
              <a:off x="3379" y="1706"/>
              <a:ext cx="479"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s</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b="1" dirty="0">
                  <a:solidFill>
                    <a:schemeClr val="tx2"/>
                  </a:solidFill>
                  <a:latin typeface="微软雅黑" panose="020B0503020204020204" pitchFamily="34" charset="-122"/>
                  <a:ea typeface="微软雅黑" panose="020B0503020204020204" pitchFamily="34" charset="-122"/>
                </a:rPr>
                <a:t>*</a:t>
              </a:r>
              <a:endParaRPr lang="en-US" altLang="zh-CN" b="1" dirty="0">
                <a:solidFill>
                  <a:schemeClr val="tx2"/>
                </a:solidFill>
                <a:latin typeface="微软雅黑" panose="020B0503020204020204" pitchFamily="34" charset="-122"/>
                <a:ea typeface="微软雅黑" panose="020B0503020204020204" pitchFamily="34" charset="-122"/>
              </a:endParaRPr>
            </a:p>
          </p:txBody>
        </p:sp>
        <p:grpSp>
          <p:nvGrpSpPr>
            <p:cNvPr id="112674" name="Group 52"/>
            <p:cNvGrpSpPr/>
            <p:nvPr/>
          </p:nvGrpSpPr>
          <p:grpSpPr>
            <a:xfrm>
              <a:off x="3826" y="845"/>
              <a:ext cx="1735" cy="909"/>
              <a:chOff x="3826" y="845"/>
              <a:chExt cx="1735" cy="909"/>
            </a:xfrm>
          </p:grpSpPr>
          <p:sp>
            <p:nvSpPr>
              <p:cNvPr id="112699" name="Line 33"/>
              <p:cNvSpPr/>
              <p:nvPr/>
            </p:nvSpPr>
            <p:spPr>
              <a:xfrm>
                <a:off x="4274" y="1622"/>
                <a:ext cx="130" cy="0"/>
              </a:xfrm>
              <a:prstGeom prst="line">
                <a:avLst/>
              </a:prstGeom>
              <a:ln w="28575" cap="flat" cmpd="sng">
                <a:solidFill>
                  <a:srgbClr val="2B15CD"/>
                </a:solidFill>
                <a:prstDash val="solid"/>
                <a:headEnd type="none" w="med" len="med"/>
                <a:tailEnd type="triangle" w="med" len="med"/>
              </a:ln>
            </p:spPr>
          </p:sp>
          <p:sp>
            <p:nvSpPr>
              <p:cNvPr id="112700" name="Text Box 35"/>
              <p:cNvSpPr txBox="1"/>
              <p:nvPr/>
            </p:nvSpPr>
            <p:spPr>
              <a:xfrm>
                <a:off x="4404" y="1440"/>
                <a:ext cx="653" cy="314"/>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延 迟</a:t>
                </a:r>
                <a:endParaRPr lang="zh-CN" altLang="en-US" b="1" dirty="0">
                  <a:solidFill>
                    <a:srgbClr val="0000FF"/>
                  </a:solidFill>
                  <a:latin typeface="微软雅黑" panose="020B0503020204020204" pitchFamily="34" charset="-122"/>
                  <a:ea typeface="微软雅黑" panose="020B0503020204020204" pitchFamily="34" charset="-122"/>
                </a:endParaRPr>
              </a:p>
            </p:txBody>
          </p:sp>
          <p:grpSp>
            <p:nvGrpSpPr>
              <p:cNvPr id="112701" name="Group 36"/>
              <p:cNvGrpSpPr/>
              <p:nvPr/>
            </p:nvGrpSpPr>
            <p:grpSpPr>
              <a:xfrm>
                <a:off x="4120" y="1008"/>
                <a:ext cx="296" cy="248"/>
                <a:chOff x="6076" y="6093"/>
                <a:chExt cx="484" cy="374"/>
              </a:xfrm>
            </p:grpSpPr>
            <p:sp>
              <p:nvSpPr>
                <p:cNvPr id="112709" name="Oval 37"/>
                <p:cNvSpPr/>
                <p:nvPr/>
              </p:nvSpPr>
              <p:spPr>
                <a:xfrm>
                  <a:off x="6153" y="6170"/>
                  <a:ext cx="308" cy="286"/>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12710" name="Text Box 38"/>
                <p:cNvSpPr txBox="1"/>
                <p:nvPr/>
              </p:nvSpPr>
              <p:spPr>
                <a:xfrm>
                  <a:off x="6076" y="6093"/>
                  <a:ext cx="484" cy="374"/>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sp>
            <p:nvSpPr>
              <p:cNvPr id="112702" name="Line 39"/>
              <p:cNvSpPr/>
              <p:nvPr/>
            </p:nvSpPr>
            <p:spPr>
              <a:xfrm>
                <a:off x="3826" y="1155"/>
                <a:ext cx="339" cy="0"/>
              </a:xfrm>
              <a:prstGeom prst="line">
                <a:avLst/>
              </a:prstGeom>
              <a:ln w="28575" cap="flat" cmpd="sng">
                <a:solidFill>
                  <a:srgbClr val="2B15CD"/>
                </a:solidFill>
                <a:prstDash val="solid"/>
                <a:headEnd type="none" w="med" len="med"/>
                <a:tailEnd type="triangle" w="med" len="med"/>
              </a:ln>
            </p:spPr>
          </p:sp>
          <p:sp>
            <p:nvSpPr>
              <p:cNvPr id="112703" name="Line 40"/>
              <p:cNvSpPr/>
              <p:nvPr/>
            </p:nvSpPr>
            <p:spPr>
              <a:xfrm>
                <a:off x="4358" y="1145"/>
                <a:ext cx="1203" cy="0"/>
              </a:xfrm>
              <a:prstGeom prst="line">
                <a:avLst/>
              </a:prstGeom>
              <a:ln w="28575" cap="flat" cmpd="sng">
                <a:solidFill>
                  <a:srgbClr val="2B15CD"/>
                </a:solidFill>
                <a:prstDash val="solid"/>
                <a:headEnd type="none" w="med" len="med"/>
                <a:tailEnd type="triangle" w="med" len="med"/>
              </a:ln>
            </p:spPr>
          </p:sp>
          <p:sp>
            <p:nvSpPr>
              <p:cNvPr id="112704" name="Line 41"/>
              <p:cNvSpPr/>
              <p:nvPr/>
            </p:nvSpPr>
            <p:spPr>
              <a:xfrm flipV="1">
                <a:off x="4275" y="1245"/>
                <a:ext cx="0" cy="368"/>
              </a:xfrm>
              <a:prstGeom prst="line">
                <a:avLst/>
              </a:prstGeom>
              <a:ln w="28575" cap="flat" cmpd="sng">
                <a:solidFill>
                  <a:srgbClr val="2B15CD"/>
                </a:solidFill>
                <a:prstDash val="solid"/>
                <a:headEnd type="none" w="med" len="med"/>
                <a:tailEnd type="triangle" w="med" len="med"/>
              </a:ln>
            </p:spPr>
          </p:sp>
          <p:sp>
            <p:nvSpPr>
              <p:cNvPr id="112705" name="Line 42"/>
              <p:cNvSpPr/>
              <p:nvPr/>
            </p:nvSpPr>
            <p:spPr>
              <a:xfrm>
                <a:off x="5276" y="1145"/>
                <a:ext cx="0" cy="438"/>
              </a:xfrm>
              <a:prstGeom prst="line">
                <a:avLst/>
              </a:prstGeom>
              <a:ln w="28575" cap="flat" cmpd="sng">
                <a:solidFill>
                  <a:srgbClr val="2B15CD"/>
                </a:solidFill>
                <a:prstDash val="solid"/>
                <a:headEnd type="none" w="med" len="med"/>
                <a:tailEnd type="triangle" w="med" len="med"/>
              </a:ln>
            </p:spPr>
          </p:sp>
          <p:sp>
            <p:nvSpPr>
              <p:cNvPr id="112706" name="Line 43"/>
              <p:cNvSpPr/>
              <p:nvPr/>
            </p:nvSpPr>
            <p:spPr>
              <a:xfrm flipH="1">
                <a:off x="5056" y="1583"/>
                <a:ext cx="220" cy="0"/>
              </a:xfrm>
              <a:prstGeom prst="line">
                <a:avLst/>
              </a:prstGeom>
              <a:ln w="28575" cap="flat" cmpd="sng">
                <a:solidFill>
                  <a:srgbClr val="2B15CD"/>
                </a:solidFill>
                <a:prstDash val="solid"/>
                <a:headEnd type="none" w="med" len="med"/>
                <a:tailEnd type="triangle" w="med" len="med"/>
              </a:ln>
            </p:spPr>
          </p:sp>
          <p:sp>
            <p:nvSpPr>
              <p:cNvPr id="112707" name="Text Box 44"/>
              <p:cNvSpPr txBox="1"/>
              <p:nvPr/>
            </p:nvSpPr>
            <p:spPr>
              <a:xfrm>
                <a:off x="3833" y="845"/>
                <a:ext cx="462" cy="281"/>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r</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b="1" dirty="0">
                    <a:solidFill>
                      <a:schemeClr val="tx2"/>
                    </a:solidFill>
                    <a:latin typeface="微软雅黑" panose="020B0503020204020204" pitchFamily="34" charset="-122"/>
                    <a:ea typeface="微软雅黑" panose="020B0503020204020204" pitchFamily="34" charset="-122"/>
                  </a:rPr>
                  <a: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708" name="Text Box 45"/>
              <p:cNvSpPr txBox="1"/>
              <p:nvPr/>
            </p:nvSpPr>
            <p:spPr>
              <a:xfrm>
                <a:off x="4967" y="890"/>
                <a:ext cx="509"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s</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b="1" dirty="0">
                    <a:solidFill>
                      <a:schemeClr val="tx2"/>
                    </a:solidFill>
                    <a:latin typeface="微软雅黑" panose="020B0503020204020204" pitchFamily="34" charset="-122"/>
                    <a:ea typeface="微软雅黑" panose="020B0503020204020204" pitchFamily="34" charset="-122"/>
                  </a:rPr>
                  <a:t>*'</a:t>
                </a:r>
                <a:endParaRPr lang="en-US" altLang="zh-CN" b="1" dirty="0">
                  <a:solidFill>
                    <a:schemeClr val="tx2"/>
                  </a:solidFill>
                  <a:latin typeface="微软雅黑" panose="020B0503020204020204" pitchFamily="34" charset="-122"/>
                  <a:ea typeface="微软雅黑" panose="020B0503020204020204" pitchFamily="34" charset="-122"/>
                </a:endParaRPr>
              </a:p>
            </p:txBody>
          </p:sp>
        </p:grpSp>
        <p:sp>
          <p:nvSpPr>
            <p:cNvPr id="112675" name="Text Box 46"/>
            <p:cNvSpPr txBox="1"/>
            <p:nvPr/>
          </p:nvSpPr>
          <p:spPr>
            <a:xfrm>
              <a:off x="1066" y="2024"/>
              <a:ext cx="4490" cy="308"/>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(a) </a:t>
              </a:r>
              <a:r>
                <a:rPr lang="zh-CN" altLang="en-US" b="1" dirty="0">
                  <a:solidFill>
                    <a:schemeClr val="tx2"/>
                  </a:solidFill>
                  <a:latin typeface="微软雅黑" panose="020B0503020204020204" pitchFamily="34" charset="-122"/>
                  <a:ea typeface="微软雅黑" panose="020B0503020204020204" pitchFamily="34" charset="-122"/>
                </a:rPr>
                <a:t>编码器		   	            </a:t>
              </a:r>
              <a:r>
                <a:rPr lang="en-US" altLang="zh-CN" b="1" dirty="0">
                  <a:solidFill>
                    <a:schemeClr val="tx2"/>
                  </a:solidFill>
                  <a:latin typeface="微软雅黑" panose="020B0503020204020204" pitchFamily="34" charset="-122"/>
                  <a:ea typeface="微软雅黑" panose="020B0503020204020204" pitchFamily="34" charset="-122"/>
                </a:rPr>
                <a:t>(b) </a:t>
              </a:r>
              <a:r>
                <a:rPr lang="zh-CN" altLang="en-US" b="1" dirty="0">
                  <a:solidFill>
                    <a:schemeClr val="tx2"/>
                  </a:solidFill>
                  <a:latin typeface="微软雅黑" panose="020B0503020204020204" pitchFamily="34" charset="-122"/>
                  <a:ea typeface="微软雅黑" panose="020B0503020204020204" pitchFamily="34" charset="-122"/>
                </a:rPr>
                <a:t>译码器</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112676" name="Group 51"/>
            <p:cNvGrpSpPr/>
            <p:nvPr/>
          </p:nvGrpSpPr>
          <p:grpSpPr>
            <a:xfrm>
              <a:off x="431" y="799"/>
              <a:ext cx="3122" cy="1205"/>
              <a:chOff x="431" y="799"/>
              <a:chExt cx="3122" cy="1205"/>
            </a:xfrm>
          </p:grpSpPr>
          <p:sp>
            <p:nvSpPr>
              <p:cNvPr id="112677" name="Line 11"/>
              <p:cNvSpPr/>
              <p:nvPr/>
            </p:nvSpPr>
            <p:spPr>
              <a:xfrm flipV="1">
                <a:off x="1882" y="1253"/>
                <a:ext cx="0" cy="635"/>
              </a:xfrm>
              <a:prstGeom prst="line">
                <a:avLst/>
              </a:prstGeom>
              <a:ln w="28575" cap="flat" cmpd="sng">
                <a:solidFill>
                  <a:srgbClr val="2B15CD"/>
                </a:solidFill>
                <a:prstDash val="solid"/>
                <a:headEnd type="none" w="med" len="med"/>
                <a:tailEnd type="triangle" w="med" len="med"/>
              </a:ln>
            </p:spPr>
          </p:sp>
          <p:sp>
            <p:nvSpPr>
              <p:cNvPr id="112678" name="Oval 12"/>
              <p:cNvSpPr/>
              <p:nvPr/>
            </p:nvSpPr>
            <p:spPr>
              <a:xfrm>
                <a:off x="1791" y="1066"/>
                <a:ext cx="182" cy="190"/>
              </a:xfrm>
              <a:prstGeom prst="ellipse">
                <a:avLst/>
              </a:prstGeom>
              <a:solidFill>
                <a:srgbClr val="FF99CC"/>
              </a:solidFill>
              <a:ln w="9525" cap="flat" cmpd="sng">
                <a:solidFill>
                  <a:srgbClr val="000000"/>
                </a:solidFill>
                <a:prstDash val="soli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12679" name="Text Box 13"/>
              <p:cNvSpPr txBox="1"/>
              <p:nvPr/>
            </p:nvSpPr>
            <p:spPr>
              <a:xfrm>
                <a:off x="898" y="1015"/>
                <a:ext cx="606" cy="313"/>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抽 样</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80" name="Text Box 14"/>
              <p:cNvSpPr txBox="1"/>
              <p:nvPr/>
            </p:nvSpPr>
            <p:spPr>
              <a:xfrm>
                <a:off x="2197" y="1015"/>
                <a:ext cx="955" cy="313"/>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二电平量化</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81" name="Line 15"/>
              <p:cNvSpPr/>
              <p:nvPr/>
            </p:nvSpPr>
            <p:spPr>
              <a:xfrm>
                <a:off x="663" y="1161"/>
                <a:ext cx="235" cy="0"/>
              </a:xfrm>
              <a:prstGeom prst="line">
                <a:avLst/>
              </a:prstGeom>
              <a:ln w="28575" cap="flat" cmpd="sng">
                <a:solidFill>
                  <a:srgbClr val="2B15CD"/>
                </a:solidFill>
                <a:prstDash val="solid"/>
                <a:headEnd type="none" w="med" len="med"/>
                <a:tailEnd type="triangle" w="med" len="med"/>
              </a:ln>
            </p:spPr>
          </p:sp>
          <p:sp>
            <p:nvSpPr>
              <p:cNvPr id="112682" name="Line 16"/>
              <p:cNvSpPr/>
              <p:nvPr/>
            </p:nvSpPr>
            <p:spPr>
              <a:xfrm>
                <a:off x="1517" y="1161"/>
                <a:ext cx="274" cy="1"/>
              </a:xfrm>
              <a:prstGeom prst="line">
                <a:avLst/>
              </a:prstGeom>
              <a:ln w="28575" cap="flat" cmpd="sng">
                <a:solidFill>
                  <a:srgbClr val="2B15CD"/>
                </a:solidFill>
                <a:prstDash val="solid"/>
                <a:headEnd type="none" w="med" len="med"/>
                <a:tailEnd type="triangle" w="med" len="med"/>
              </a:ln>
            </p:spPr>
          </p:sp>
          <p:sp>
            <p:nvSpPr>
              <p:cNvPr id="112683" name="Line 17"/>
              <p:cNvSpPr/>
              <p:nvPr/>
            </p:nvSpPr>
            <p:spPr>
              <a:xfrm flipV="1">
                <a:off x="1973" y="1161"/>
                <a:ext cx="224" cy="1"/>
              </a:xfrm>
              <a:prstGeom prst="line">
                <a:avLst/>
              </a:prstGeom>
              <a:ln w="28575" cap="flat" cmpd="sng">
                <a:solidFill>
                  <a:srgbClr val="2B15CD"/>
                </a:solidFill>
                <a:prstDash val="solid"/>
                <a:headEnd type="none" w="med" len="med"/>
                <a:tailEnd type="triangle" w="med" len="med"/>
              </a:ln>
            </p:spPr>
          </p:sp>
          <p:sp>
            <p:nvSpPr>
              <p:cNvPr id="112684" name="Line 18"/>
              <p:cNvSpPr/>
              <p:nvPr/>
            </p:nvSpPr>
            <p:spPr>
              <a:xfrm>
                <a:off x="3152" y="1162"/>
                <a:ext cx="390" cy="0"/>
              </a:xfrm>
              <a:prstGeom prst="line">
                <a:avLst/>
              </a:prstGeom>
              <a:ln w="28575" cap="flat" cmpd="sng">
                <a:solidFill>
                  <a:srgbClr val="2B15CD"/>
                </a:solidFill>
                <a:prstDash val="solid"/>
                <a:headEnd type="none" w="med" len="med"/>
                <a:tailEnd type="triangle" w="med" len="med"/>
              </a:ln>
            </p:spPr>
          </p:sp>
          <p:sp>
            <p:nvSpPr>
              <p:cNvPr id="112685" name="Line 19"/>
              <p:cNvSpPr/>
              <p:nvPr/>
            </p:nvSpPr>
            <p:spPr>
              <a:xfrm flipV="1">
                <a:off x="1882" y="1570"/>
                <a:ext cx="1316" cy="0"/>
              </a:xfrm>
              <a:prstGeom prst="line">
                <a:avLst/>
              </a:prstGeom>
              <a:ln w="28575" cap="flat" cmpd="sng">
                <a:solidFill>
                  <a:srgbClr val="2B15CD"/>
                </a:solidFill>
                <a:prstDash val="solid"/>
                <a:headEnd type="none" w="med" len="med"/>
                <a:tailEnd type="triangle" w="med" len="med"/>
              </a:ln>
            </p:spPr>
          </p:sp>
          <p:sp>
            <p:nvSpPr>
              <p:cNvPr id="112686" name="Line 20"/>
              <p:cNvSpPr/>
              <p:nvPr/>
            </p:nvSpPr>
            <p:spPr>
              <a:xfrm>
                <a:off x="3334" y="1162"/>
                <a:ext cx="0" cy="313"/>
              </a:xfrm>
              <a:prstGeom prst="line">
                <a:avLst/>
              </a:prstGeom>
              <a:ln w="28575" cap="flat" cmpd="sng">
                <a:solidFill>
                  <a:srgbClr val="2B15CD"/>
                </a:solidFill>
                <a:prstDash val="solid"/>
                <a:headEnd type="none" w="med" len="med"/>
                <a:tailEnd type="triangle" w="med" len="med"/>
              </a:ln>
            </p:spPr>
          </p:sp>
          <p:sp>
            <p:nvSpPr>
              <p:cNvPr id="112687" name="Line 21"/>
              <p:cNvSpPr/>
              <p:nvPr/>
            </p:nvSpPr>
            <p:spPr>
              <a:xfrm flipH="1">
                <a:off x="1882" y="1888"/>
                <a:ext cx="292" cy="0"/>
              </a:xfrm>
              <a:prstGeom prst="line">
                <a:avLst/>
              </a:prstGeom>
              <a:ln w="28575" cap="flat" cmpd="sng">
                <a:solidFill>
                  <a:srgbClr val="2B15CD"/>
                </a:solidFill>
                <a:prstDash val="solid"/>
                <a:headEnd type="none" w="med" len="med"/>
                <a:tailEnd type="triangle" w="med" len="med"/>
              </a:ln>
            </p:spPr>
          </p:sp>
          <p:sp>
            <p:nvSpPr>
              <p:cNvPr id="112688" name="Line 22"/>
              <p:cNvSpPr/>
              <p:nvPr/>
            </p:nvSpPr>
            <p:spPr>
              <a:xfrm flipH="1">
                <a:off x="3334" y="1706"/>
                <a:ext cx="0" cy="197"/>
              </a:xfrm>
              <a:prstGeom prst="line">
                <a:avLst/>
              </a:prstGeom>
              <a:ln w="28575" cap="flat" cmpd="sng">
                <a:solidFill>
                  <a:srgbClr val="2B15CD"/>
                </a:solidFill>
                <a:prstDash val="solid"/>
                <a:headEnd type="none" w="med" len="med"/>
                <a:tailEnd type="triangle" w="med" len="med"/>
              </a:ln>
            </p:spPr>
          </p:sp>
          <p:sp>
            <p:nvSpPr>
              <p:cNvPr id="112689" name="Line 23"/>
              <p:cNvSpPr/>
              <p:nvPr/>
            </p:nvSpPr>
            <p:spPr>
              <a:xfrm flipH="1" flipV="1">
                <a:off x="2835" y="1888"/>
                <a:ext cx="499" cy="0"/>
              </a:xfrm>
              <a:prstGeom prst="line">
                <a:avLst/>
              </a:prstGeom>
              <a:ln w="28575" cap="flat" cmpd="sng">
                <a:solidFill>
                  <a:srgbClr val="2B15CD"/>
                </a:solidFill>
                <a:prstDash val="solid"/>
                <a:headEnd type="none" w="med" len="med"/>
                <a:tailEnd type="triangle" w="med" len="med"/>
              </a:ln>
            </p:spPr>
          </p:sp>
          <p:sp>
            <p:nvSpPr>
              <p:cNvPr id="112690" name="Text Box 24"/>
              <p:cNvSpPr txBox="1"/>
              <p:nvPr/>
            </p:nvSpPr>
            <p:spPr>
              <a:xfrm>
                <a:off x="1474" y="1207"/>
                <a:ext cx="242" cy="248"/>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2691" name="Text Box 25"/>
              <p:cNvSpPr txBox="1"/>
              <p:nvPr/>
            </p:nvSpPr>
            <p:spPr>
              <a:xfrm>
                <a:off x="1655" y="1298"/>
                <a:ext cx="227" cy="226"/>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2692" name="Text Box 26"/>
              <p:cNvSpPr txBox="1"/>
              <p:nvPr/>
            </p:nvSpPr>
            <p:spPr>
              <a:xfrm>
                <a:off x="431" y="845"/>
                <a:ext cx="431"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s(t)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693" name="Text Box 27"/>
              <p:cNvSpPr txBox="1"/>
              <p:nvPr/>
            </p:nvSpPr>
            <p:spPr>
              <a:xfrm>
                <a:off x="1519" y="799"/>
                <a:ext cx="272"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s</a:t>
                </a:r>
                <a:r>
                  <a:rPr lang="en-US" altLang="zh-CN" b="1" baseline="-25000" dirty="0">
                    <a:solidFill>
                      <a:schemeClr val="tx2"/>
                    </a:solidFill>
                    <a:latin typeface="微软雅黑" panose="020B0503020204020204" pitchFamily="34" charset="-122"/>
                    <a:ea typeface="微软雅黑" panose="020B0503020204020204" pitchFamily="34" charset="-122"/>
                  </a:rPr>
                  <a:t>k</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2694" name="Text Box 28"/>
              <p:cNvSpPr txBox="1"/>
              <p:nvPr/>
            </p:nvSpPr>
            <p:spPr>
              <a:xfrm>
                <a:off x="1882" y="799"/>
                <a:ext cx="310" cy="253"/>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e</a:t>
                </a:r>
                <a:r>
                  <a:rPr lang="en-US" altLang="zh-CN" b="1" baseline="-25000" dirty="0">
                    <a:solidFill>
                      <a:schemeClr val="tx2"/>
                    </a:solidFill>
                    <a:latin typeface="微软雅黑" panose="020B0503020204020204" pitchFamily="34" charset="-122"/>
                    <a:ea typeface="微软雅黑" panose="020B0503020204020204" pitchFamily="34" charset="-122"/>
                  </a:rPr>
                  <a:t>k</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2695" name="Text Box 29"/>
              <p:cNvSpPr txBox="1"/>
              <p:nvPr/>
            </p:nvSpPr>
            <p:spPr>
              <a:xfrm>
                <a:off x="3243" y="799"/>
                <a:ext cx="310"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r</a:t>
                </a:r>
                <a:r>
                  <a:rPr lang="en-US" altLang="zh-CN" b="1" baseline="-25000" dirty="0">
                    <a:solidFill>
                      <a:schemeClr val="tx2"/>
                    </a:solidFill>
                    <a:latin typeface="微软雅黑" panose="020B0503020204020204" pitchFamily="34" charset="-122"/>
                    <a:ea typeface="微软雅黑" panose="020B0503020204020204" pitchFamily="34" charset="-122"/>
                  </a:rPr>
                  <a:t>k</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2696" name="Text Box 30"/>
              <p:cNvSpPr txBox="1"/>
              <p:nvPr/>
            </p:nvSpPr>
            <p:spPr>
              <a:xfrm>
                <a:off x="1474" y="1661"/>
                <a:ext cx="499"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s</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12697" name="Text Box 47"/>
              <p:cNvSpPr txBox="1"/>
              <p:nvPr/>
            </p:nvSpPr>
            <p:spPr>
              <a:xfrm>
                <a:off x="2157" y="1691"/>
                <a:ext cx="652" cy="313"/>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延 迟</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98" name="Oval 49"/>
              <p:cNvSpPr/>
              <p:nvPr/>
            </p:nvSpPr>
            <p:spPr>
              <a:xfrm>
                <a:off x="3201" y="1376"/>
                <a:ext cx="227" cy="315"/>
              </a:xfrm>
              <a:prstGeom prst="ellipse">
                <a:avLst/>
              </a:prstGeom>
              <a:solidFill>
                <a:srgbClr val="FFFFFF"/>
              </a:solidFill>
              <a:ln w="9525" cap="flat" cmpd="sng">
                <a:solidFill>
                  <a:srgbClr val="000000"/>
                </a:solidFill>
                <a:prstDash val="solid"/>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grpSp>
      <p:sp>
        <p:nvSpPr>
          <p:cNvPr id="112643" name="Text Box 72"/>
          <p:cNvSpPr txBox="1"/>
          <p:nvPr/>
        </p:nvSpPr>
        <p:spPr>
          <a:xfrm>
            <a:off x="2124075" y="5805488"/>
            <a:ext cx="5832475" cy="36036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(a) </a:t>
            </a:r>
            <a:r>
              <a:rPr lang="zh-CN" altLang="en-US" b="1" dirty="0">
                <a:solidFill>
                  <a:schemeClr val="tx2"/>
                </a:solidFill>
                <a:latin typeface="微软雅黑" panose="020B0503020204020204" pitchFamily="34" charset="-122"/>
                <a:ea typeface="微软雅黑" panose="020B0503020204020204" pitchFamily="34" charset="-122"/>
              </a:rPr>
              <a:t>编码器 	   	            </a:t>
            </a:r>
            <a:r>
              <a:rPr lang="en-US" altLang="zh-CN" b="1" dirty="0">
                <a:solidFill>
                  <a:schemeClr val="tx2"/>
                </a:solidFill>
                <a:latin typeface="微软雅黑" panose="020B0503020204020204" pitchFamily="34" charset="-122"/>
                <a:ea typeface="微软雅黑" panose="020B0503020204020204" pitchFamily="34" charset="-122"/>
              </a:rPr>
              <a:t>(b) </a:t>
            </a:r>
            <a:r>
              <a:rPr lang="zh-CN" altLang="en-US" b="1" dirty="0">
                <a:solidFill>
                  <a:schemeClr val="tx2"/>
                </a:solidFill>
                <a:latin typeface="微软雅黑" panose="020B0503020204020204" pitchFamily="34" charset="-122"/>
                <a:ea typeface="微软雅黑" panose="020B0503020204020204" pitchFamily="34" charset="-122"/>
              </a:rPr>
              <a:t>译码器</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112644" name="Group 101"/>
          <p:cNvGrpSpPr/>
          <p:nvPr/>
        </p:nvGrpSpPr>
        <p:grpSpPr>
          <a:xfrm>
            <a:off x="900113" y="3860800"/>
            <a:ext cx="7705725" cy="1720850"/>
            <a:chOff x="612" y="2387"/>
            <a:chExt cx="4854" cy="1220"/>
          </a:xfrm>
        </p:grpSpPr>
        <p:sp>
          <p:nvSpPr>
            <p:cNvPr id="112647" name="Line 60"/>
            <p:cNvSpPr/>
            <p:nvPr/>
          </p:nvSpPr>
          <p:spPr>
            <a:xfrm>
              <a:off x="4286" y="2931"/>
              <a:ext cx="272" cy="0"/>
            </a:xfrm>
            <a:prstGeom prst="line">
              <a:avLst/>
            </a:prstGeom>
            <a:ln w="28575" cap="flat" cmpd="sng">
              <a:solidFill>
                <a:srgbClr val="2B15CD"/>
              </a:solidFill>
              <a:prstDash val="solid"/>
              <a:headEnd type="none" w="med" len="med"/>
              <a:tailEnd type="triangle" w="med" len="med"/>
            </a:ln>
          </p:spPr>
        </p:sp>
        <p:sp>
          <p:nvSpPr>
            <p:cNvPr id="112648" name="Text Box 61"/>
            <p:cNvSpPr txBox="1"/>
            <p:nvPr/>
          </p:nvSpPr>
          <p:spPr>
            <a:xfrm>
              <a:off x="3651" y="2795"/>
              <a:ext cx="635" cy="314"/>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积分器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49" name="Line 65"/>
            <p:cNvSpPr/>
            <p:nvPr/>
          </p:nvSpPr>
          <p:spPr>
            <a:xfrm>
              <a:off x="3334" y="2931"/>
              <a:ext cx="336" cy="0"/>
            </a:xfrm>
            <a:prstGeom prst="line">
              <a:avLst/>
            </a:prstGeom>
            <a:ln w="28575" cap="flat" cmpd="sng">
              <a:solidFill>
                <a:srgbClr val="2B15CD"/>
              </a:solidFill>
              <a:prstDash val="solid"/>
              <a:headEnd type="none" w="med" len="med"/>
              <a:tailEnd type="triangle" w="med" len="med"/>
            </a:ln>
          </p:spPr>
        </p:sp>
        <p:sp>
          <p:nvSpPr>
            <p:cNvPr id="112650" name="Line 66"/>
            <p:cNvSpPr/>
            <p:nvPr/>
          </p:nvSpPr>
          <p:spPr>
            <a:xfrm>
              <a:off x="5012" y="2931"/>
              <a:ext cx="363" cy="0"/>
            </a:xfrm>
            <a:prstGeom prst="line">
              <a:avLst/>
            </a:prstGeom>
            <a:ln w="28575" cap="flat" cmpd="sng">
              <a:solidFill>
                <a:srgbClr val="2B15CD"/>
              </a:solidFill>
              <a:prstDash val="solid"/>
              <a:headEnd type="none" w="med" len="med"/>
              <a:tailEnd type="triangle" w="med" len="med"/>
            </a:ln>
          </p:spPr>
        </p:sp>
        <p:sp>
          <p:nvSpPr>
            <p:cNvPr id="112651" name="Text Box 71"/>
            <p:cNvSpPr txBox="1"/>
            <p:nvPr/>
          </p:nvSpPr>
          <p:spPr>
            <a:xfrm>
              <a:off x="5012" y="2659"/>
              <a:ext cx="454"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652" name="Line 74"/>
            <p:cNvSpPr/>
            <p:nvPr/>
          </p:nvSpPr>
          <p:spPr>
            <a:xfrm flipV="1">
              <a:off x="1383" y="3022"/>
              <a:ext cx="0" cy="453"/>
            </a:xfrm>
            <a:prstGeom prst="line">
              <a:avLst/>
            </a:prstGeom>
            <a:ln w="28575" cap="flat" cmpd="sng">
              <a:solidFill>
                <a:srgbClr val="2B15CD"/>
              </a:solidFill>
              <a:prstDash val="solid"/>
              <a:headEnd type="none" w="med" len="med"/>
              <a:tailEnd type="triangle" w="med" len="med"/>
            </a:ln>
          </p:spPr>
        </p:sp>
        <p:sp>
          <p:nvSpPr>
            <p:cNvPr id="112653" name="Oval 75"/>
            <p:cNvSpPr/>
            <p:nvPr/>
          </p:nvSpPr>
          <p:spPr>
            <a:xfrm>
              <a:off x="1247" y="2795"/>
              <a:ext cx="256" cy="227"/>
            </a:xfrm>
            <a:prstGeom prst="ellipse">
              <a:avLst/>
            </a:prstGeom>
            <a:solidFill>
              <a:srgbClr val="FF99CC"/>
            </a:solidFill>
            <a:ln w="9525" cap="flat" cmpd="sng">
              <a:solidFill>
                <a:srgbClr val="000000"/>
              </a:solidFill>
              <a:prstDash val="soli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12654" name="Text Box 77"/>
            <p:cNvSpPr txBox="1"/>
            <p:nvPr/>
          </p:nvSpPr>
          <p:spPr>
            <a:xfrm>
              <a:off x="1746" y="2795"/>
              <a:ext cx="947" cy="313"/>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抽样判决</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55" name="Line 79"/>
            <p:cNvSpPr/>
            <p:nvPr/>
          </p:nvSpPr>
          <p:spPr>
            <a:xfrm>
              <a:off x="657" y="2931"/>
              <a:ext cx="590" cy="0"/>
            </a:xfrm>
            <a:prstGeom prst="line">
              <a:avLst/>
            </a:prstGeom>
            <a:ln w="28575" cap="flat" cmpd="sng">
              <a:solidFill>
                <a:srgbClr val="2B15CD"/>
              </a:solidFill>
              <a:prstDash val="solid"/>
              <a:headEnd type="none" w="med" len="med"/>
              <a:tailEnd type="triangle" w="med" len="med"/>
            </a:ln>
          </p:spPr>
        </p:sp>
        <p:sp>
          <p:nvSpPr>
            <p:cNvPr id="112656" name="Line 80"/>
            <p:cNvSpPr/>
            <p:nvPr/>
          </p:nvSpPr>
          <p:spPr>
            <a:xfrm flipV="1">
              <a:off x="1519" y="2931"/>
              <a:ext cx="222" cy="1"/>
            </a:xfrm>
            <a:prstGeom prst="line">
              <a:avLst/>
            </a:prstGeom>
            <a:ln w="28575" cap="flat" cmpd="sng">
              <a:solidFill>
                <a:srgbClr val="2B15CD"/>
              </a:solidFill>
              <a:prstDash val="solid"/>
              <a:headEnd type="none" w="med" len="med"/>
              <a:tailEnd type="triangle" w="med" len="med"/>
            </a:ln>
          </p:spPr>
        </p:sp>
        <p:sp>
          <p:nvSpPr>
            <p:cNvPr id="112657" name="Line 81"/>
            <p:cNvSpPr/>
            <p:nvPr/>
          </p:nvSpPr>
          <p:spPr>
            <a:xfrm>
              <a:off x="2699" y="2931"/>
              <a:ext cx="386" cy="0"/>
            </a:xfrm>
            <a:prstGeom prst="line">
              <a:avLst/>
            </a:prstGeom>
            <a:ln w="28575" cap="flat" cmpd="sng">
              <a:solidFill>
                <a:srgbClr val="2B15CD"/>
              </a:solidFill>
              <a:prstDash val="solid"/>
              <a:headEnd type="none" w="med" len="med"/>
              <a:tailEnd type="triangle" w="med" len="med"/>
            </a:ln>
          </p:spPr>
        </p:sp>
        <p:sp>
          <p:nvSpPr>
            <p:cNvPr id="112658" name="Line 83"/>
            <p:cNvSpPr/>
            <p:nvPr/>
          </p:nvSpPr>
          <p:spPr>
            <a:xfrm>
              <a:off x="2880" y="2931"/>
              <a:ext cx="0" cy="544"/>
            </a:xfrm>
            <a:prstGeom prst="line">
              <a:avLst/>
            </a:prstGeom>
            <a:ln w="28575" cap="flat" cmpd="sng">
              <a:solidFill>
                <a:srgbClr val="2B15CD"/>
              </a:solidFill>
              <a:prstDash val="solid"/>
              <a:headEnd type="none" w="med" len="med"/>
              <a:tailEnd type="triangle" w="med" len="med"/>
            </a:ln>
          </p:spPr>
        </p:sp>
        <p:sp>
          <p:nvSpPr>
            <p:cNvPr id="112659" name="Line 84"/>
            <p:cNvSpPr/>
            <p:nvPr/>
          </p:nvSpPr>
          <p:spPr>
            <a:xfrm flipH="1">
              <a:off x="1383" y="3475"/>
              <a:ext cx="408" cy="0"/>
            </a:xfrm>
            <a:prstGeom prst="line">
              <a:avLst/>
            </a:prstGeom>
            <a:ln w="28575" cap="flat" cmpd="sng">
              <a:solidFill>
                <a:srgbClr val="2B15CD"/>
              </a:solidFill>
              <a:prstDash val="solid"/>
              <a:headEnd type="none" w="med" len="med"/>
              <a:tailEnd type="triangle" w="med" len="med"/>
            </a:ln>
          </p:spPr>
        </p:sp>
        <p:sp>
          <p:nvSpPr>
            <p:cNvPr id="112660" name="Line 86"/>
            <p:cNvSpPr/>
            <p:nvPr/>
          </p:nvSpPr>
          <p:spPr>
            <a:xfrm flipH="1" flipV="1">
              <a:off x="2562" y="3475"/>
              <a:ext cx="318" cy="0"/>
            </a:xfrm>
            <a:prstGeom prst="line">
              <a:avLst/>
            </a:prstGeom>
            <a:ln w="28575" cap="flat" cmpd="sng">
              <a:solidFill>
                <a:srgbClr val="2B15CD"/>
              </a:solidFill>
              <a:prstDash val="solid"/>
              <a:headEnd type="none" w="med" len="med"/>
              <a:tailEnd type="triangle" w="med" len="med"/>
            </a:ln>
          </p:spPr>
        </p:sp>
        <p:sp>
          <p:nvSpPr>
            <p:cNvPr id="112661" name="Text Box 87"/>
            <p:cNvSpPr txBox="1"/>
            <p:nvPr/>
          </p:nvSpPr>
          <p:spPr>
            <a:xfrm>
              <a:off x="975" y="2704"/>
              <a:ext cx="239" cy="248"/>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2662" name="Text Box 88"/>
            <p:cNvSpPr txBox="1"/>
            <p:nvPr/>
          </p:nvSpPr>
          <p:spPr>
            <a:xfrm>
              <a:off x="1020" y="2976"/>
              <a:ext cx="225" cy="226"/>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2663" name="Text Box 89"/>
            <p:cNvSpPr txBox="1"/>
            <p:nvPr/>
          </p:nvSpPr>
          <p:spPr>
            <a:xfrm>
              <a:off x="612" y="2614"/>
              <a:ext cx="427"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664" name="Text Box 92"/>
            <p:cNvSpPr txBox="1"/>
            <p:nvPr/>
          </p:nvSpPr>
          <p:spPr>
            <a:xfrm>
              <a:off x="2744" y="2659"/>
              <a:ext cx="435" cy="208"/>
            </a:xfrm>
            <a:prstGeom prst="rect">
              <a:avLst/>
            </a:prstGeom>
            <a:noFill/>
            <a:ln w="9525">
              <a:noFill/>
            </a:ln>
          </p:spPr>
          <p:txBody>
            <a:bodyPr/>
            <a:p>
              <a:pPr algn="just"/>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M</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2665" name="Text Box 93"/>
            <p:cNvSpPr txBox="1"/>
            <p:nvPr/>
          </p:nvSpPr>
          <p:spPr>
            <a:xfrm>
              <a:off x="839" y="3203"/>
              <a:ext cx="494"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aseline="-25000" dirty="0">
                  <a:solidFill>
                    <a:schemeClr val="tx2"/>
                  </a:solidFill>
                  <a:latin typeface="微软雅黑" panose="020B0503020204020204" pitchFamily="34" charset="-122"/>
                  <a:ea typeface="微软雅黑" panose="020B0503020204020204" pitchFamily="34" charset="-122"/>
                </a:rPr>
                <a:t>1</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666" name="Text Box 94"/>
            <p:cNvSpPr txBox="1"/>
            <p:nvPr/>
          </p:nvSpPr>
          <p:spPr>
            <a:xfrm>
              <a:off x="1791" y="3339"/>
              <a:ext cx="785" cy="268"/>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积分器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67" name="Text Box 96"/>
            <p:cNvSpPr txBox="1"/>
            <p:nvPr/>
          </p:nvSpPr>
          <p:spPr>
            <a:xfrm>
              <a:off x="3243" y="2659"/>
              <a:ext cx="435" cy="208"/>
            </a:xfrm>
            <a:prstGeom prst="rect">
              <a:avLst/>
            </a:prstGeom>
            <a:noFill/>
            <a:ln w="9525">
              <a:noFill/>
            </a:ln>
          </p:spPr>
          <p:txBody>
            <a:bodyPr/>
            <a:p>
              <a:pPr algn="just"/>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M</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2668" name="Text Box 97"/>
            <p:cNvSpPr txBox="1"/>
            <p:nvPr/>
          </p:nvSpPr>
          <p:spPr>
            <a:xfrm>
              <a:off x="4558" y="2704"/>
              <a:ext cx="454" cy="491"/>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低通</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滤波</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2669" name="Text Box 98"/>
            <p:cNvSpPr txBox="1"/>
            <p:nvPr/>
          </p:nvSpPr>
          <p:spPr>
            <a:xfrm>
              <a:off x="1429" y="2568"/>
              <a:ext cx="453" cy="248"/>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e</a:t>
              </a:r>
              <a:r>
                <a:rPr lang="en-US" altLang="zh-CN" b="1" baseline="-25000" dirty="0">
                  <a:solidFill>
                    <a:schemeClr val="tx2"/>
                  </a:solidFill>
                  <a:latin typeface="微软雅黑" panose="020B0503020204020204" pitchFamily="34" charset="-122"/>
                  <a:ea typeface="微软雅黑" panose="020B0503020204020204" pitchFamily="34" charset="-122"/>
                </a:rPr>
                <a:t>q</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2670" name="Line 99"/>
            <p:cNvSpPr/>
            <p:nvPr/>
          </p:nvSpPr>
          <p:spPr>
            <a:xfrm>
              <a:off x="2245" y="2568"/>
              <a:ext cx="0" cy="227"/>
            </a:xfrm>
            <a:prstGeom prst="line">
              <a:avLst/>
            </a:prstGeom>
            <a:ln w="28575" cap="flat" cmpd="sng">
              <a:solidFill>
                <a:srgbClr val="2B15CD"/>
              </a:solidFill>
              <a:prstDash val="solid"/>
              <a:headEnd type="none" w="med" len="med"/>
              <a:tailEnd type="triangle" w="med" len="med"/>
            </a:ln>
          </p:spPr>
        </p:sp>
        <p:sp>
          <p:nvSpPr>
            <p:cNvPr id="112671" name="Rectangle 100"/>
            <p:cNvSpPr/>
            <p:nvPr/>
          </p:nvSpPr>
          <p:spPr>
            <a:xfrm>
              <a:off x="2018" y="2387"/>
              <a:ext cx="1060" cy="284"/>
            </a:xfrm>
            <a:prstGeom prst="rect">
              <a:avLst/>
            </a:prstGeom>
            <a:noFill/>
            <a:ln w="9525">
              <a:noFill/>
            </a:ln>
          </p:spPr>
          <p:txBody>
            <a:bodyPr wrap="none">
              <a:spAutoFit/>
            </a:bodyPr>
            <a:p>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(t)</a:t>
              </a:r>
              <a:r>
                <a:rPr lang="zh-CN" altLang="en-US" b="1" dirty="0">
                  <a:solidFill>
                    <a:schemeClr val="tx2"/>
                  </a:solidFill>
                  <a:latin typeface="微软雅黑" panose="020B0503020204020204" pitchFamily="34" charset="-122"/>
                  <a:ea typeface="微软雅黑" panose="020B0503020204020204" pitchFamily="34" charset="-122"/>
                </a:rPr>
                <a:t>抽样脉冲</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sp>
        <p:nvSpPr>
          <p:cNvPr id="112645" name="Rectangle 103"/>
          <p:cNvSpPr/>
          <p:nvPr/>
        </p:nvSpPr>
        <p:spPr>
          <a:xfrm>
            <a:off x="2286000" y="6237288"/>
            <a:ext cx="3748088" cy="396875"/>
          </a:xfrm>
          <a:prstGeom prst="rect">
            <a:avLst/>
          </a:prstGeom>
          <a:noFill/>
          <a:ln w="9525">
            <a:noFill/>
          </a:ln>
        </p:spPr>
        <p:txBody>
          <a:bodyPr>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9.7-1  ΔM</a:t>
            </a:r>
            <a:r>
              <a:rPr lang="zh-CN" altLang="en-US" b="1" dirty="0">
                <a:solidFill>
                  <a:schemeClr val="tx2"/>
                </a:solidFill>
                <a:latin typeface="微软雅黑" panose="020B0503020204020204" pitchFamily="34" charset="-122"/>
                <a:ea typeface="微软雅黑" panose="020B0503020204020204" pitchFamily="34" charset="-122"/>
              </a:rPr>
              <a:t>编译码原理框图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0" name="圆角矩形标注 69"/>
          <p:cNvSpPr/>
          <p:nvPr/>
        </p:nvSpPr>
        <p:spPr>
          <a:xfrm>
            <a:off x="5572125" y="357188"/>
            <a:ext cx="2357438" cy="642938"/>
          </a:xfrm>
          <a:prstGeom prst="wedgeRoundRectCallout">
            <a:avLst>
              <a:gd name="adj1" fmla="val -49751"/>
              <a:gd name="adj2" fmla="val 1090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DPCM</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的简化</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1500188" y="642938"/>
            <a:ext cx="3890962" cy="519112"/>
          </a:xfrm>
          <a:prstGeom prst="rect">
            <a:avLst/>
          </a:prstGeom>
          <a:noFill/>
          <a:ln w="9525">
            <a:noFill/>
          </a:ln>
        </p:spPr>
        <p:txBody>
          <a:bodyPr>
            <a:spAutoFit/>
          </a:bodyPr>
          <a:p>
            <a:pPr>
              <a:spcBef>
                <a:spcPct val="50000"/>
              </a:spcBef>
            </a:pPr>
            <a:r>
              <a:rPr lang="zh-CN" altLang="en-US" sz="2800" b="1" dirty="0">
                <a:solidFill>
                  <a:srgbClr val="0000FF"/>
                </a:solidFill>
                <a:latin typeface="微软雅黑" panose="020B0503020204020204" pitchFamily="34" charset="-122"/>
                <a:ea typeface="微软雅黑" panose="020B0503020204020204" pitchFamily="34" charset="-122"/>
              </a:rPr>
              <a:t>五 </a:t>
            </a:r>
            <a:r>
              <a:rPr lang="en-US" altLang="zh-CN" sz="2800" b="1" dirty="0">
                <a:solidFill>
                  <a:srgbClr val="0000FF"/>
                </a:solidFill>
                <a:latin typeface="微软雅黑" panose="020B0503020204020204" pitchFamily="34" charset="-122"/>
                <a:ea typeface="微软雅黑" panose="020B0503020204020204" pitchFamily="34" charset="-122"/>
              </a:rPr>
              <a:t>ΔM</a:t>
            </a:r>
            <a:r>
              <a:rPr lang="zh-CN" altLang="en-US" sz="2800" b="1" dirty="0">
                <a:solidFill>
                  <a:srgbClr val="0000FF"/>
                </a:solidFill>
                <a:latin typeface="微软雅黑" panose="020B0503020204020204" pitchFamily="34" charset="-122"/>
                <a:ea typeface="微软雅黑" panose="020B0503020204020204" pitchFamily="34" charset="-122"/>
              </a:rPr>
              <a:t>编码的工作过程</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113667" name="组合 187"/>
          <p:cNvGrpSpPr/>
          <p:nvPr/>
        </p:nvGrpSpPr>
        <p:grpSpPr>
          <a:xfrm>
            <a:off x="3175" y="1428750"/>
            <a:ext cx="9140825" cy="5205413"/>
            <a:chOff x="3175" y="1428750"/>
            <a:chExt cx="9140825" cy="5205413"/>
          </a:xfrm>
        </p:grpSpPr>
        <p:sp>
          <p:nvSpPr>
            <p:cNvPr id="113668" name="Rectangle 4"/>
            <p:cNvSpPr/>
            <p:nvPr/>
          </p:nvSpPr>
          <p:spPr>
            <a:xfrm>
              <a:off x="1214438" y="1428750"/>
              <a:ext cx="6680034" cy="2431435"/>
            </a:xfrm>
            <a:prstGeom prst="rect">
              <a:avLst/>
            </a:prstGeom>
            <a:noFill/>
            <a:ln w="9525">
              <a:noFill/>
            </a:ln>
          </p:spPr>
          <p:txBody>
            <a:bodyPr wrap="none">
              <a:spAutoFit/>
            </a:bodyPr>
            <a:p>
              <a:pPr>
                <a:lnSpc>
                  <a:spcPct val="110000"/>
                </a:lnSpc>
                <a:spcBef>
                  <a:spcPct val="20000"/>
                </a:spcBef>
              </a:pPr>
              <a:r>
                <a:rPr lang="en-US" altLang="zh-CN" dirty="0">
                  <a:latin typeface="微软雅黑" panose="020B0503020204020204" pitchFamily="34" charset="-122"/>
                  <a:ea typeface="微软雅黑" panose="020B0503020204020204" pitchFamily="34" charset="-122"/>
                </a:rPr>
                <a:t>m' (t) </a:t>
              </a:r>
              <a:r>
                <a:rPr lang="zh-CN" altLang="en-US" dirty="0">
                  <a:latin typeface="微软雅黑" panose="020B0503020204020204" pitchFamily="34" charset="-122"/>
                  <a:ea typeface="微软雅黑" panose="020B0503020204020204" pitchFamily="34" charset="-122"/>
                </a:rPr>
                <a:t>为时间间隔为</a:t>
              </a:r>
              <a:r>
                <a:rPr lang="en-US" altLang="zh-CN" dirty="0">
                  <a:latin typeface="微软雅黑" panose="020B0503020204020204" pitchFamily="34" charset="-122"/>
                  <a:ea typeface="微软雅黑" panose="020B0503020204020204" pitchFamily="34" charset="-122"/>
                </a:rPr>
                <a:t>Δt</a:t>
              </a:r>
              <a:r>
                <a:rPr lang="zh-CN" altLang="en-US" dirty="0">
                  <a:latin typeface="微软雅黑" panose="020B0503020204020204" pitchFamily="34" charset="-122"/>
                  <a:ea typeface="微软雅黑" panose="020B0503020204020204" pitchFamily="34" charset="-122"/>
                </a:rPr>
                <a:t>，相邻幅度差为</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的阶梯波形</a:t>
              </a:r>
              <a:endParaRPr lang="zh-CN" altLang="en-US" dirty="0">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dirty="0">
                  <a:solidFill>
                    <a:schemeClr val="hlink"/>
                  </a:solidFill>
                  <a:latin typeface="微软雅黑" panose="020B0503020204020204" pitchFamily="34" charset="-122"/>
                  <a:ea typeface="微软雅黑" panose="020B0503020204020204" pitchFamily="34" charset="-122"/>
                </a:rPr>
                <a:t>m(t)</a:t>
              </a:r>
              <a:r>
                <a:rPr lang="zh-CN" altLang="en-US" dirty="0">
                  <a:solidFill>
                    <a:schemeClr val="hlink"/>
                  </a:solidFill>
                  <a:latin typeface="微软雅黑" panose="020B0503020204020204" pitchFamily="34" charset="-122"/>
                  <a:ea typeface="微软雅黑" panose="020B0503020204020204" pitchFamily="34" charset="-122"/>
                </a:rPr>
                <a:t>代表时间连续变化的模拟信号</a:t>
              </a:r>
              <a:endParaRPr lang="zh-CN" altLang="en-US" dirty="0">
                <a:solidFill>
                  <a:schemeClr val="hlink"/>
                </a:solidFill>
                <a:latin typeface="微软雅黑" panose="020B0503020204020204" pitchFamily="34" charset="-122"/>
                <a:ea typeface="微软雅黑" panose="020B0503020204020204" pitchFamily="34" charset="-122"/>
              </a:endParaRPr>
            </a:p>
            <a:p>
              <a:pPr>
                <a:lnSpc>
                  <a:spcPct val="11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rPr>
                <a:t>σ</a:t>
              </a:r>
              <a:r>
                <a:rPr lang="zh-CN" altLang="en-US" dirty="0">
                  <a:solidFill>
                    <a:schemeClr val="tx2"/>
                  </a:solidFill>
                  <a:latin typeface="微软雅黑" panose="020B0503020204020204" pitchFamily="34" charset="-122"/>
                  <a:ea typeface="微软雅黑" panose="020B0503020204020204" pitchFamily="34" charset="-122"/>
                </a:rPr>
                <a:t>为量化台阶，</a:t>
              </a:r>
              <a:r>
                <a:rPr lang="en-US" altLang="zh-CN" dirty="0">
                  <a:solidFill>
                    <a:schemeClr val="tx2"/>
                  </a:solidFill>
                  <a:latin typeface="微软雅黑" panose="020B0503020204020204" pitchFamily="34" charset="-122"/>
                  <a:ea typeface="微软雅黑" panose="020B0503020204020204" pitchFamily="34" charset="-122"/>
                </a:rPr>
                <a:t>Δt=T</a:t>
              </a:r>
              <a:r>
                <a:rPr lang="en-US" altLang="zh-CN" baseline="-25000" dirty="0">
                  <a:solidFill>
                    <a:schemeClr val="tx2"/>
                  </a:solidFill>
                  <a:latin typeface="微软雅黑" panose="020B0503020204020204" pitchFamily="34" charset="-122"/>
                  <a:ea typeface="微软雅黑" panose="020B0503020204020204" pitchFamily="34" charset="-122"/>
                </a:rPr>
                <a:t>s</a:t>
              </a:r>
              <a:r>
                <a:rPr lang="zh-CN" altLang="en-US" dirty="0">
                  <a:solidFill>
                    <a:schemeClr val="tx2"/>
                  </a:solidFill>
                  <a:latin typeface="微软雅黑" panose="020B0503020204020204" pitchFamily="34" charset="-122"/>
                  <a:ea typeface="微软雅黑" panose="020B0503020204020204" pitchFamily="34" charset="-122"/>
                </a:rPr>
                <a:t>为抽样间隔</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10000"/>
                </a:lnSpc>
                <a:spcBef>
                  <a:spcPct val="20000"/>
                </a:spcBef>
              </a:pPr>
              <a:r>
                <a:rPr lang="zh-CN" altLang="en-US" dirty="0">
                  <a:latin typeface="微软雅黑" panose="020B0503020204020204" pitchFamily="34" charset="-122"/>
                  <a:ea typeface="微软雅黑" panose="020B0503020204020204" pitchFamily="34" charset="-122"/>
                </a:rPr>
                <a:t>只要</a:t>
              </a:r>
              <a:r>
                <a:rPr lang="en-US" altLang="zh-CN" dirty="0">
                  <a:latin typeface="微软雅黑" panose="020B0503020204020204" pitchFamily="34" charset="-122"/>
                  <a:ea typeface="微软雅黑" panose="020B0503020204020204" pitchFamily="34" charset="-122"/>
                </a:rPr>
                <a:t>Δt</a:t>
              </a:r>
              <a:r>
                <a:rPr lang="zh-CN" altLang="en-US" dirty="0">
                  <a:latin typeface="微软雅黑" panose="020B0503020204020204" pitchFamily="34" charset="-122"/>
                  <a:ea typeface="微软雅黑" panose="020B0503020204020204" pitchFamily="34" charset="-122"/>
                </a:rPr>
                <a:t>足够小，即抽样速率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=1/Δt</a:t>
              </a:r>
              <a:r>
                <a:rPr lang="zh-CN" altLang="en-US" dirty="0">
                  <a:latin typeface="微软雅黑" panose="020B0503020204020204" pitchFamily="34" charset="-122"/>
                  <a:ea typeface="微软雅黑" panose="020B0503020204020204" pitchFamily="34" charset="-122"/>
                </a:rPr>
                <a:t>足</a:t>
              </a:r>
              <a:endParaRPr lang="en-US" altLang="zh-CN" dirty="0">
                <a:latin typeface="微软雅黑" panose="020B0503020204020204" pitchFamily="34" charset="-122"/>
                <a:ea typeface="微软雅黑" panose="020B0503020204020204" pitchFamily="34" charset="-122"/>
              </a:endParaRPr>
            </a:p>
            <a:p>
              <a:pPr>
                <a:lnSpc>
                  <a:spcPct val="110000"/>
                </a:lnSpc>
                <a:spcBef>
                  <a:spcPct val="20000"/>
                </a:spcBef>
              </a:pPr>
              <a:r>
                <a:rPr lang="zh-CN" altLang="en-US" dirty="0">
                  <a:latin typeface="微软雅黑" panose="020B0503020204020204" pitchFamily="34" charset="-122"/>
                  <a:ea typeface="微软雅黑" panose="020B0503020204020204" pitchFamily="34" charset="-122"/>
                </a:rPr>
                <a:t>够高，且</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足够小，则阶梯波</a:t>
              </a:r>
              <a:r>
                <a:rPr lang="en-US" altLang="zh-CN" dirty="0">
                  <a:latin typeface="微软雅黑" panose="020B0503020204020204" pitchFamily="34" charset="-122"/>
                  <a:ea typeface="微软雅黑" panose="020B0503020204020204" pitchFamily="34" charset="-122"/>
                </a:rPr>
                <a:t>m'(t)</a:t>
              </a:r>
              <a:endParaRPr lang="en-US" altLang="zh-CN" dirty="0">
                <a:latin typeface="微软雅黑" panose="020B0503020204020204" pitchFamily="34" charset="-122"/>
                <a:ea typeface="微软雅黑" panose="020B0503020204020204" pitchFamily="34" charset="-122"/>
              </a:endParaRPr>
            </a:p>
            <a:p>
              <a:pPr>
                <a:lnSpc>
                  <a:spcPct val="110000"/>
                </a:lnSpc>
                <a:spcBef>
                  <a:spcPct val="20000"/>
                </a:spcBef>
              </a:pPr>
              <a:r>
                <a:rPr lang="zh-CN" altLang="en-US" dirty="0">
                  <a:latin typeface="微软雅黑" panose="020B0503020204020204" pitchFamily="34" charset="-122"/>
                  <a:ea typeface="微软雅黑" panose="020B0503020204020204" pitchFamily="34" charset="-122"/>
                </a:rPr>
                <a:t>可近似代替</a:t>
              </a:r>
              <a:r>
                <a:rPr lang="en-US" altLang="zh-CN" dirty="0">
                  <a:latin typeface="微软雅黑" panose="020B0503020204020204" pitchFamily="34" charset="-122"/>
                  <a:ea typeface="微软雅黑" panose="020B0503020204020204" pitchFamily="34" charset="-122"/>
                </a:rPr>
                <a:t>m(t) </a:t>
              </a:r>
              <a:endParaRPr lang="en-US" altLang="zh-CN" dirty="0">
                <a:latin typeface="微软雅黑" panose="020B0503020204020204" pitchFamily="34" charset="-122"/>
                <a:ea typeface="微软雅黑" panose="020B0503020204020204" pitchFamily="34" charset="-122"/>
              </a:endParaRPr>
            </a:p>
          </p:txBody>
        </p:sp>
        <p:sp>
          <p:nvSpPr>
            <p:cNvPr id="113669" name="AutoShape 5"/>
            <p:cNvSpPr>
              <a:spLocks noChangeAspect="1" noTextEdit="1"/>
            </p:cNvSpPr>
            <p:nvPr/>
          </p:nvSpPr>
          <p:spPr>
            <a:xfrm>
              <a:off x="539750" y="1628775"/>
              <a:ext cx="8604250" cy="4679950"/>
            </a:xfrm>
            <a:prstGeom prst="rect">
              <a:avLst/>
            </a:prstGeom>
            <a:noFill/>
            <a:ln w="9525">
              <a:noFill/>
            </a:ln>
          </p:spPr>
          <p:txBody>
            <a:bodyPr/>
            <a:p>
              <a:endParaRPr lang="zh-CN" altLang="en-US"/>
            </a:p>
          </p:txBody>
        </p:sp>
        <p:grpSp>
          <p:nvGrpSpPr>
            <p:cNvPr id="113670" name="Group 190"/>
            <p:cNvGrpSpPr/>
            <p:nvPr/>
          </p:nvGrpSpPr>
          <p:grpSpPr>
            <a:xfrm>
              <a:off x="3175" y="1668463"/>
              <a:ext cx="9140825" cy="4627562"/>
              <a:chOff x="361" y="1051"/>
              <a:chExt cx="5178" cy="2915"/>
            </a:xfrm>
          </p:grpSpPr>
          <p:sp>
            <p:nvSpPr>
              <p:cNvPr id="113675" name="Line 7"/>
              <p:cNvSpPr/>
              <p:nvPr/>
            </p:nvSpPr>
            <p:spPr>
              <a:xfrm>
                <a:off x="818" y="3178"/>
                <a:ext cx="1444" cy="1"/>
              </a:xfrm>
              <a:prstGeom prst="line">
                <a:avLst/>
              </a:prstGeom>
              <a:ln w="22225" cap="flat" cmpd="sng">
                <a:solidFill>
                  <a:srgbClr val="00FF00"/>
                </a:solidFill>
                <a:prstDash val="solid"/>
                <a:headEnd type="none" w="med" len="med"/>
                <a:tailEnd type="none" w="med" len="med"/>
              </a:ln>
            </p:spPr>
          </p:sp>
          <p:sp>
            <p:nvSpPr>
              <p:cNvPr id="113676" name="Line 8"/>
              <p:cNvSpPr/>
              <p:nvPr/>
            </p:nvSpPr>
            <p:spPr>
              <a:xfrm>
                <a:off x="1067" y="2979"/>
                <a:ext cx="360" cy="1"/>
              </a:xfrm>
              <a:prstGeom prst="line">
                <a:avLst/>
              </a:prstGeom>
              <a:ln w="22225" cap="flat" cmpd="sng">
                <a:solidFill>
                  <a:srgbClr val="000000"/>
                </a:solidFill>
                <a:prstDash val="solid"/>
                <a:headEnd type="none" w="med" len="med"/>
                <a:tailEnd type="none" w="med" len="med"/>
              </a:ln>
            </p:spPr>
          </p:sp>
          <p:sp>
            <p:nvSpPr>
              <p:cNvPr id="113677" name="Line 9"/>
              <p:cNvSpPr/>
              <p:nvPr/>
            </p:nvSpPr>
            <p:spPr>
              <a:xfrm>
                <a:off x="1427" y="3267"/>
                <a:ext cx="390" cy="1"/>
              </a:xfrm>
              <a:prstGeom prst="line">
                <a:avLst/>
              </a:prstGeom>
              <a:ln w="22225" cap="flat" cmpd="sng">
                <a:solidFill>
                  <a:srgbClr val="000000"/>
                </a:solidFill>
                <a:prstDash val="solid"/>
                <a:headEnd type="none" w="med" len="med"/>
                <a:tailEnd type="none" w="med" len="med"/>
              </a:ln>
            </p:spPr>
          </p:sp>
          <p:sp>
            <p:nvSpPr>
              <p:cNvPr id="113678" name="Line 10"/>
              <p:cNvSpPr/>
              <p:nvPr/>
            </p:nvSpPr>
            <p:spPr>
              <a:xfrm>
                <a:off x="1817" y="2979"/>
                <a:ext cx="360" cy="1"/>
              </a:xfrm>
              <a:prstGeom prst="line">
                <a:avLst/>
              </a:prstGeom>
              <a:ln w="22225" cap="flat" cmpd="sng">
                <a:solidFill>
                  <a:srgbClr val="000000"/>
                </a:solidFill>
                <a:prstDash val="solid"/>
                <a:headEnd type="none" w="med" len="med"/>
                <a:tailEnd type="none" w="med" len="med"/>
              </a:ln>
            </p:spPr>
          </p:sp>
          <p:sp>
            <p:nvSpPr>
              <p:cNvPr id="113679" name="Line 11"/>
              <p:cNvSpPr/>
              <p:nvPr/>
            </p:nvSpPr>
            <p:spPr>
              <a:xfrm>
                <a:off x="2177" y="3267"/>
                <a:ext cx="362" cy="1"/>
              </a:xfrm>
              <a:prstGeom prst="line">
                <a:avLst/>
              </a:prstGeom>
              <a:ln w="22225" cap="flat" cmpd="sng">
                <a:solidFill>
                  <a:srgbClr val="000000"/>
                </a:solidFill>
                <a:prstDash val="solid"/>
                <a:headEnd type="none" w="med" len="med"/>
                <a:tailEnd type="none" w="med" len="med"/>
              </a:ln>
            </p:spPr>
          </p:sp>
          <p:sp>
            <p:nvSpPr>
              <p:cNvPr id="113680" name="Line 12"/>
              <p:cNvSpPr/>
              <p:nvPr/>
            </p:nvSpPr>
            <p:spPr>
              <a:xfrm flipV="1">
                <a:off x="1817" y="2979"/>
                <a:ext cx="1" cy="288"/>
              </a:xfrm>
              <a:prstGeom prst="line">
                <a:avLst/>
              </a:prstGeom>
              <a:ln w="22225" cap="flat" cmpd="sng">
                <a:solidFill>
                  <a:srgbClr val="000000"/>
                </a:solidFill>
                <a:prstDash val="solid"/>
                <a:headEnd type="none" w="med" len="med"/>
                <a:tailEnd type="none" w="med" len="med"/>
              </a:ln>
            </p:spPr>
          </p:sp>
          <p:sp>
            <p:nvSpPr>
              <p:cNvPr id="113681" name="Line 13"/>
              <p:cNvSpPr/>
              <p:nvPr/>
            </p:nvSpPr>
            <p:spPr>
              <a:xfrm flipV="1">
                <a:off x="1427" y="2979"/>
                <a:ext cx="1" cy="288"/>
              </a:xfrm>
              <a:prstGeom prst="line">
                <a:avLst/>
              </a:prstGeom>
              <a:ln w="22225" cap="flat" cmpd="sng">
                <a:solidFill>
                  <a:srgbClr val="000000"/>
                </a:solidFill>
                <a:prstDash val="solid"/>
                <a:headEnd type="none" w="med" len="med"/>
                <a:tailEnd type="none" w="med" len="med"/>
              </a:ln>
            </p:spPr>
          </p:sp>
          <p:sp>
            <p:nvSpPr>
              <p:cNvPr id="113682" name="Freeform 14"/>
              <p:cNvSpPr/>
              <p:nvPr/>
            </p:nvSpPr>
            <p:spPr>
              <a:xfrm>
                <a:off x="1067" y="2979"/>
                <a:ext cx="10" cy="288"/>
              </a:xfrm>
              <a:custGeom>
                <a:avLst/>
                <a:gdLst>
                  <a:gd name="txL" fmla="*/ 0 w 10"/>
                  <a:gd name="txT" fmla="*/ 0 h 303"/>
                  <a:gd name="txR" fmla="*/ 10 w 10"/>
                  <a:gd name="txB" fmla="*/ 303 h 303"/>
                </a:gdLst>
                <a:ahLst/>
                <a:cxnLst>
                  <a:cxn ang="0">
                    <a:pos x="0" y="73"/>
                  </a:cxn>
                  <a:cxn ang="0">
                    <a:pos x="7" y="55"/>
                  </a:cxn>
                  <a:cxn ang="0">
                    <a:pos x="10" y="37"/>
                  </a:cxn>
                  <a:cxn ang="0">
                    <a:pos x="7" y="19"/>
                  </a:cxn>
                  <a:cxn ang="0">
                    <a:pos x="0" y="0"/>
                  </a:cxn>
                </a:cxnLst>
                <a:rect l="txL" t="txT" r="txR" b="txB"/>
                <a:pathLst>
                  <a:path w="10" h="303">
                    <a:moveTo>
                      <a:pt x="0" y="303"/>
                    </a:moveTo>
                    <a:lnTo>
                      <a:pt x="7" y="228"/>
                    </a:lnTo>
                    <a:lnTo>
                      <a:pt x="10" y="150"/>
                    </a:lnTo>
                    <a:lnTo>
                      <a:pt x="7" y="75"/>
                    </a:lnTo>
                    <a:lnTo>
                      <a:pt x="0" y="0"/>
                    </a:lnTo>
                  </a:path>
                </a:pathLst>
              </a:custGeom>
              <a:noFill/>
              <a:ln w="22225"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683" name="Line 15"/>
              <p:cNvSpPr/>
              <p:nvPr/>
            </p:nvSpPr>
            <p:spPr>
              <a:xfrm>
                <a:off x="677" y="3267"/>
                <a:ext cx="390" cy="1"/>
              </a:xfrm>
              <a:prstGeom prst="line">
                <a:avLst/>
              </a:prstGeom>
              <a:ln w="22225" cap="flat" cmpd="sng">
                <a:solidFill>
                  <a:srgbClr val="000000"/>
                </a:solidFill>
                <a:prstDash val="solid"/>
                <a:headEnd type="none" w="med" len="med"/>
                <a:tailEnd type="none" w="med" len="med"/>
              </a:ln>
            </p:spPr>
          </p:sp>
          <p:sp>
            <p:nvSpPr>
              <p:cNvPr id="113684" name="Line 16"/>
              <p:cNvSpPr/>
              <p:nvPr/>
            </p:nvSpPr>
            <p:spPr>
              <a:xfrm>
                <a:off x="677" y="2956"/>
                <a:ext cx="40" cy="32"/>
              </a:xfrm>
              <a:prstGeom prst="line">
                <a:avLst/>
              </a:prstGeom>
              <a:ln w="22225" cap="flat" cmpd="sng">
                <a:solidFill>
                  <a:srgbClr val="0000FF"/>
                </a:solidFill>
                <a:prstDash val="solid"/>
                <a:headEnd type="none" w="med" len="med"/>
                <a:tailEnd type="none" w="med" len="med"/>
              </a:ln>
            </p:spPr>
          </p:sp>
          <p:sp>
            <p:nvSpPr>
              <p:cNvPr id="113685" name="Line 17"/>
              <p:cNvSpPr/>
              <p:nvPr/>
            </p:nvSpPr>
            <p:spPr>
              <a:xfrm>
                <a:off x="757" y="3020"/>
                <a:ext cx="40" cy="32"/>
              </a:xfrm>
              <a:prstGeom prst="line">
                <a:avLst/>
              </a:prstGeom>
              <a:ln w="22225" cap="flat" cmpd="sng">
                <a:solidFill>
                  <a:srgbClr val="0000FF"/>
                </a:solidFill>
                <a:prstDash val="solid"/>
                <a:headEnd type="none" w="med" len="med"/>
                <a:tailEnd type="none" w="med" len="med"/>
              </a:ln>
            </p:spPr>
          </p:sp>
          <p:sp>
            <p:nvSpPr>
              <p:cNvPr id="113686" name="Line 18"/>
              <p:cNvSpPr/>
              <p:nvPr/>
            </p:nvSpPr>
            <p:spPr>
              <a:xfrm>
                <a:off x="837" y="3084"/>
                <a:ext cx="40" cy="32"/>
              </a:xfrm>
              <a:prstGeom prst="line">
                <a:avLst/>
              </a:prstGeom>
              <a:ln w="22225" cap="flat" cmpd="sng">
                <a:solidFill>
                  <a:srgbClr val="0000FF"/>
                </a:solidFill>
                <a:prstDash val="solid"/>
                <a:headEnd type="none" w="med" len="med"/>
                <a:tailEnd type="none" w="med" len="med"/>
              </a:ln>
            </p:spPr>
          </p:sp>
          <p:sp>
            <p:nvSpPr>
              <p:cNvPr id="113687" name="Line 19"/>
              <p:cNvSpPr/>
              <p:nvPr/>
            </p:nvSpPr>
            <p:spPr>
              <a:xfrm>
                <a:off x="917" y="3148"/>
                <a:ext cx="40" cy="32"/>
              </a:xfrm>
              <a:prstGeom prst="line">
                <a:avLst/>
              </a:prstGeom>
              <a:ln w="22225" cap="flat" cmpd="sng">
                <a:solidFill>
                  <a:srgbClr val="0000FF"/>
                </a:solidFill>
                <a:prstDash val="solid"/>
                <a:headEnd type="none" w="med" len="med"/>
                <a:tailEnd type="none" w="med" len="med"/>
              </a:ln>
            </p:spPr>
          </p:sp>
          <p:sp>
            <p:nvSpPr>
              <p:cNvPr id="113688" name="Line 20"/>
              <p:cNvSpPr/>
              <p:nvPr/>
            </p:nvSpPr>
            <p:spPr>
              <a:xfrm>
                <a:off x="997" y="3212"/>
                <a:ext cx="40" cy="32"/>
              </a:xfrm>
              <a:prstGeom prst="line">
                <a:avLst/>
              </a:prstGeom>
              <a:ln w="22225" cap="flat" cmpd="sng">
                <a:solidFill>
                  <a:srgbClr val="0000FF"/>
                </a:solidFill>
                <a:prstDash val="solid"/>
                <a:headEnd type="none" w="med" len="med"/>
                <a:tailEnd type="none" w="med" len="med"/>
              </a:ln>
            </p:spPr>
          </p:sp>
          <p:sp>
            <p:nvSpPr>
              <p:cNvPr id="113689" name="Line 21"/>
              <p:cNvSpPr/>
              <p:nvPr/>
            </p:nvSpPr>
            <p:spPr>
              <a:xfrm flipH="1">
                <a:off x="1387" y="2979"/>
                <a:ext cx="40" cy="32"/>
              </a:xfrm>
              <a:prstGeom prst="line">
                <a:avLst/>
              </a:prstGeom>
              <a:ln w="22225" cap="flat" cmpd="sng">
                <a:solidFill>
                  <a:srgbClr val="0000FF"/>
                </a:solidFill>
                <a:prstDash val="solid"/>
                <a:headEnd type="none" w="med" len="med"/>
                <a:tailEnd type="none" w="med" len="med"/>
              </a:ln>
            </p:spPr>
          </p:sp>
          <p:sp>
            <p:nvSpPr>
              <p:cNvPr id="113690" name="Line 22"/>
              <p:cNvSpPr/>
              <p:nvPr/>
            </p:nvSpPr>
            <p:spPr>
              <a:xfrm flipH="1">
                <a:off x="1307" y="3042"/>
                <a:ext cx="40" cy="33"/>
              </a:xfrm>
              <a:prstGeom prst="line">
                <a:avLst/>
              </a:prstGeom>
              <a:ln w="22225" cap="flat" cmpd="sng">
                <a:solidFill>
                  <a:srgbClr val="0000FF"/>
                </a:solidFill>
                <a:prstDash val="solid"/>
                <a:headEnd type="none" w="med" len="med"/>
                <a:tailEnd type="none" w="med" len="med"/>
              </a:ln>
            </p:spPr>
          </p:sp>
          <p:sp>
            <p:nvSpPr>
              <p:cNvPr id="113691" name="Line 23"/>
              <p:cNvSpPr/>
              <p:nvPr/>
            </p:nvSpPr>
            <p:spPr>
              <a:xfrm flipH="1">
                <a:off x="1227" y="3107"/>
                <a:ext cx="40" cy="31"/>
              </a:xfrm>
              <a:prstGeom prst="line">
                <a:avLst/>
              </a:prstGeom>
              <a:ln w="22225" cap="flat" cmpd="sng">
                <a:solidFill>
                  <a:srgbClr val="0000FF"/>
                </a:solidFill>
                <a:prstDash val="solid"/>
                <a:headEnd type="none" w="med" len="med"/>
                <a:tailEnd type="none" w="med" len="med"/>
              </a:ln>
            </p:spPr>
          </p:sp>
          <p:sp>
            <p:nvSpPr>
              <p:cNvPr id="113692" name="Line 24"/>
              <p:cNvSpPr/>
              <p:nvPr/>
            </p:nvSpPr>
            <p:spPr>
              <a:xfrm flipH="1">
                <a:off x="1147" y="3171"/>
                <a:ext cx="40" cy="32"/>
              </a:xfrm>
              <a:prstGeom prst="line">
                <a:avLst/>
              </a:prstGeom>
              <a:ln w="22225" cap="flat" cmpd="sng">
                <a:solidFill>
                  <a:srgbClr val="0000FF"/>
                </a:solidFill>
                <a:prstDash val="solid"/>
                <a:headEnd type="none" w="med" len="med"/>
                <a:tailEnd type="none" w="med" len="med"/>
              </a:ln>
            </p:spPr>
          </p:sp>
          <p:sp>
            <p:nvSpPr>
              <p:cNvPr id="113693" name="Line 25"/>
              <p:cNvSpPr/>
              <p:nvPr/>
            </p:nvSpPr>
            <p:spPr>
              <a:xfrm flipH="1">
                <a:off x="1067" y="3234"/>
                <a:ext cx="40" cy="33"/>
              </a:xfrm>
              <a:prstGeom prst="line">
                <a:avLst/>
              </a:prstGeom>
              <a:ln w="22225" cap="flat" cmpd="sng">
                <a:solidFill>
                  <a:srgbClr val="0000FF"/>
                </a:solidFill>
                <a:prstDash val="solid"/>
                <a:headEnd type="none" w="med" len="med"/>
                <a:tailEnd type="none" w="med" len="med"/>
              </a:ln>
            </p:spPr>
          </p:sp>
          <p:sp>
            <p:nvSpPr>
              <p:cNvPr id="113694" name="Line 26"/>
              <p:cNvSpPr/>
              <p:nvPr/>
            </p:nvSpPr>
            <p:spPr>
              <a:xfrm flipH="1">
                <a:off x="1067" y="3234"/>
                <a:ext cx="40" cy="33"/>
              </a:xfrm>
              <a:prstGeom prst="line">
                <a:avLst/>
              </a:prstGeom>
              <a:ln w="22225" cap="flat" cmpd="sng">
                <a:solidFill>
                  <a:srgbClr val="0000FF"/>
                </a:solidFill>
                <a:prstDash val="solid"/>
                <a:headEnd type="none" w="med" len="med"/>
                <a:tailEnd type="none" w="med" len="med"/>
              </a:ln>
            </p:spPr>
          </p:sp>
          <p:sp>
            <p:nvSpPr>
              <p:cNvPr id="113695" name="Line 27"/>
              <p:cNvSpPr/>
              <p:nvPr/>
            </p:nvSpPr>
            <p:spPr>
              <a:xfrm>
                <a:off x="1427" y="2979"/>
                <a:ext cx="42" cy="30"/>
              </a:xfrm>
              <a:prstGeom prst="line">
                <a:avLst/>
              </a:prstGeom>
              <a:ln w="22225" cap="flat" cmpd="sng">
                <a:solidFill>
                  <a:srgbClr val="0000FF"/>
                </a:solidFill>
                <a:prstDash val="solid"/>
                <a:headEnd type="none" w="med" len="med"/>
                <a:tailEnd type="none" w="med" len="med"/>
              </a:ln>
            </p:spPr>
          </p:sp>
          <p:sp>
            <p:nvSpPr>
              <p:cNvPr id="113696" name="Line 28"/>
              <p:cNvSpPr/>
              <p:nvPr/>
            </p:nvSpPr>
            <p:spPr>
              <a:xfrm>
                <a:off x="1509" y="3041"/>
                <a:ext cx="43" cy="30"/>
              </a:xfrm>
              <a:prstGeom prst="line">
                <a:avLst/>
              </a:prstGeom>
              <a:ln w="22225" cap="flat" cmpd="sng">
                <a:solidFill>
                  <a:srgbClr val="0000FF"/>
                </a:solidFill>
                <a:prstDash val="solid"/>
                <a:headEnd type="none" w="med" len="med"/>
                <a:tailEnd type="none" w="med" len="med"/>
              </a:ln>
            </p:spPr>
          </p:sp>
          <p:sp>
            <p:nvSpPr>
              <p:cNvPr id="113697" name="Line 29"/>
              <p:cNvSpPr/>
              <p:nvPr/>
            </p:nvSpPr>
            <p:spPr>
              <a:xfrm>
                <a:off x="1594" y="3101"/>
                <a:ext cx="40" cy="32"/>
              </a:xfrm>
              <a:prstGeom prst="line">
                <a:avLst/>
              </a:prstGeom>
              <a:ln w="22225" cap="flat" cmpd="sng">
                <a:solidFill>
                  <a:srgbClr val="0000FF"/>
                </a:solidFill>
                <a:prstDash val="solid"/>
                <a:headEnd type="none" w="med" len="med"/>
                <a:tailEnd type="none" w="med" len="med"/>
              </a:ln>
            </p:spPr>
          </p:sp>
          <p:sp>
            <p:nvSpPr>
              <p:cNvPr id="113698" name="Line 30"/>
              <p:cNvSpPr/>
              <p:nvPr/>
            </p:nvSpPr>
            <p:spPr>
              <a:xfrm>
                <a:off x="1676" y="3163"/>
                <a:ext cx="43" cy="31"/>
              </a:xfrm>
              <a:prstGeom prst="line">
                <a:avLst/>
              </a:prstGeom>
              <a:ln w="22225" cap="flat" cmpd="sng">
                <a:solidFill>
                  <a:srgbClr val="0000FF"/>
                </a:solidFill>
                <a:prstDash val="solid"/>
                <a:headEnd type="none" w="med" len="med"/>
                <a:tailEnd type="none" w="med" len="med"/>
              </a:ln>
            </p:spPr>
          </p:sp>
          <p:sp>
            <p:nvSpPr>
              <p:cNvPr id="113699" name="Line 31"/>
              <p:cNvSpPr/>
              <p:nvPr/>
            </p:nvSpPr>
            <p:spPr>
              <a:xfrm>
                <a:off x="1761" y="3223"/>
                <a:ext cx="40" cy="32"/>
              </a:xfrm>
              <a:prstGeom prst="line">
                <a:avLst/>
              </a:prstGeom>
              <a:ln w="22225" cap="flat" cmpd="sng">
                <a:solidFill>
                  <a:srgbClr val="0000FF"/>
                </a:solidFill>
                <a:prstDash val="solid"/>
                <a:headEnd type="none" w="med" len="med"/>
                <a:tailEnd type="none" w="med" len="med"/>
              </a:ln>
            </p:spPr>
          </p:sp>
          <p:sp>
            <p:nvSpPr>
              <p:cNvPr id="113700" name="Line 32"/>
              <p:cNvSpPr/>
              <p:nvPr/>
            </p:nvSpPr>
            <p:spPr>
              <a:xfrm flipH="1">
                <a:off x="2137" y="2979"/>
                <a:ext cx="40" cy="32"/>
              </a:xfrm>
              <a:prstGeom prst="line">
                <a:avLst/>
              </a:prstGeom>
              <a:ln w="22225" cap="flat" cmpd="sng">
                <a:solidFill>
                  <a:srgbClr val="0000FF"/>
                </a:solidFill>
                <a:prstDash val="solid"/>
                <a:headEnd type="none" w="med" len="med"/>
                <a:tailEnd type="none" w="med" len="med"/>
              </a:ln>
            </p:spPr>
          </p:sp>
          <p:sp>
            <p:nvSpPr>
              <p:cNvPr id="113701" name="Line 33"/>
              <p:cNvSpPr/>
              <p:nvPr/>
            </p:nvSpPr>
            <p:spPr>
              <a:xfrm flipH="1">
                <a:off x="2057" y="3042"/>
                <a:ext cx="40" cy="33"/>
              </a:xfrm>
              <a:prstGeom prst="line">
                <a:avLst/>
              </a:prstGeom>
              <a:ln w="22225" cap="flat" cmpd="sng">
                <a:solidFill>
                  <a:srgbClr val="0000FF"/>
                </a:solidFill>
                <a:prstDash val="solid"/>
                <a:headEnd type="none" w="med" len="med"/>
                <a:tailEnd type="none" w="med" len="med"/>
              </a:ln>
            </p:spPr>
          </p:sp>
          <p:sp>
            <p:nvSpPr>
              <p:cNvPr id="113702" name="Line 34"/>
              <p:cNvSpPr/>
              <p:nvPr/>
            </p:nvSpPr>
            <p:spPr>
              <a:xfrm flipH="1">
                <a:off x="1977" y="3107"/>
                <a:ext cx="40" cy="31"/>
              </a:xfrm>
              <a:prstGeom prst="line">
                <a:avLst/>
              </a:prstGeom>
              <a:ln w="22225" cap="flat" cmpd="sng">
                <a:solidFill>
                  <a:srgbClr val="0000FF"/>
                </a:solidFill>
                <a:prstDash val="solid"/>
                <a:headEnd type="none" w="med" len="med"/>
                <a:tailEnd type="none" w="med" len="med"/>
              </a:ln>
            </p:spPr>
          </p:sp>
          <p:sp>
            <p:nvSpPr>
              <p:cNvPr id="113703" name="Line 35"/>
              <p:cNvSpPr/>
              <p:nvPr/>
            </p:nvSpPr>
            <p:spPr>
              <a:xfrm flipH="1">
                <a:off x="1897" y="3171"/>
                <a:ext cx="40" cy="32"/>
              </a:xfrm>
              <a:prstGeom prst="line">
                <a:avLst/>
              </a:prstGeom>
              <a:ln w="22225" cap="flat" cmpd="sng">
                <a:solidFill>
                  <a:srgbClr val="0000FF"/>
                </a:solidFill>
                <a:prstDash val="solid"/>
                <a:headEnd type="none" w="med" len="med"/>
                <a:tailEnd type="none" w="med" len="med"/>
              </a:ln>
            </p:spPr>
          </p:sp>
          <p:sp>
            <p:nvSpPr>
              <p:cNvPr id="113704" name="Line 36"/>
              <p:cNvSpPr/>
              <p:nvPr/>
            </p:nvSpPr>
            <p:spPr>
              <a:xfrm flipH="1">
                <a:off x="1817" y="3234"/>
                <a:ext cx="40" cy="33"/>
              </a:xfrm>
              <a:prstGeom prst="line">
                <a:avLst/>
              </a:prstGeom>
              <a:ln w="22225" cap="flat" cmpd="sng">
                <a:solidFill>
                  <a:srgbClr val="0000FF"/>
                </a:solidFill>
                <a:prstDash val="solid"/>
                <a:headEnd type="none" w="med" len="med"/>
                <a:tailEnd type="none" w="med" len="med"/>
              </a:ln>
            </p:spPr>
          </p:sp>
          <p:sp>
            <p:nvSpPr>
              <p:cNvPr id="113705" name="Line 37"/>
              <p:cNvSpPr/>
              <p:nvPr/>
            </p:nvSpPr>
            <p:spPr>
              <a:xfrm flipH="1">
                <a:off x="1817" y="3234"/>
                <a:ext cx="40" cy="33"/>
              </a:xfrm>
              <a:prstGeom prst="line">
                <a:avLst/>
              </a:prstGeom>
              <a:ln w="22225" cap="flat" cmpd="sng">
                <a:solidFill>
                  <a:srgbClr val="0000FF"/>
                </a:solidFill>
                <a:prstDash val="solid"/>
                <a:headEnd type="none" w="med" len="med"/>
                <a:tailEnd type="none" w="med" len="med"/>
              </a:ln>
            </p:spPr>
          </p:sp>
          <p:sp>
            <p:nvSpPr>
              <p:cNvPr id="113706" name="Line 38"/>
              <p:cNvSpPr/>
              <p:nvPr/>
            </p:nvSpPr>
            <p:spPr>
              <a:xfrm>
                <a:off x="2177" y="2979"/>
                <a:ext cx="42" cy="30"/>
              </a:xfrm>
              <a:prstGeom prst="line">
                <a:avLst/>
              </a:prstGeom>
              <a:ln w="22225" cap="flat" cmpd="sng">
                <a:solidFill>
                  <a:srgbClr val="0000FF"/>
                </a:solidFill>
                <a:prstDash val="solid"/>
                <a:headEnd type="none" w="med" len="med"/>
                <a:tailEnd type="none" w="med" len="med"/>
              </a:ln>
            </p:spPr>
          </p:sp>
          <p:sp>
            <p:nvSpPr>
              <p:cNvPr id="113707" name="Line 39"/>
              <p:cNvSpPr/>
              <p:nvPr/>
            </p:nvSpPr>
            <p:spPr>
              <a:xfrm>
                <a:off x="2259" y="3041"/>
                <a:ext cx="43" cy="30"/>
              </a:xfrm>
              <a:prstGeom prst="line">
                <a:avLst/>
              </a:prstGeom>
              <a:ln w="22225" cap="flat" cmpd="sng">
                <a:solidFill>
                  <a:srgbClr val="0000FF"/>
                </a:solidFill>
                <a:prstDash val="solid"/>
                <a:headEnd type="none" w="med" len="med"/>
                <a:tailEnd type="none" w="med" len="med"/>
              </a:ln>
            </p:spPr>
          </p:sp>
          <p:sp>
            <p:nvSpPr>
              <p:cNvPr id="113708" name="Line 40"/>
              <p:cNvSpPr/>
              <p:nvPr/>
            </p:nvSpPr>
            <p:spPr>
              <a:xfrm>
                <a:off x="2344" y="3101"/>
                <a:ext cx="40" cy="32"/>
              </a:xfrm>
              <a:prstGeom prst="line">
                <a:avLst/>
              </a:prstGeom>
              <a:ln w="22225" cap="flat" cmpd="sng">
                <a:solidFill>
                  <a:srgbClr val="0000FF"/>
                </a:solidFill>
                <a:prstDash val="solid"/>
                <a:headEnd type="none" w="med" len="med"/>
                <a:tailEnd type="none" w="med" len="med"/>
              </a:ln>
            </p:spPr>
          </p:sp>
          <p:sp>
            <p:nvSpPr>
              <p:cNvPr id="113709" name="Line 41"/>
              <p:cNvSpPr/>
              <p:nvPr/>
            </p:nvSpPr>
            <p:spPr>
              <a:xfrm>
                <a:off x="2426" y="3163"/>
                <a:ext cx="43" cy="31"/>
              </a:xfrm>
              <a:prstGeom prst="line">
                <a:avLst/>
              </a:prstGeom>
              <a:ln w="22225" cap="flat" cmpd="sng">
                <a:solidFill>
                  <a:srgbClr val="0000FF"/>
                </a:solidFill>
                <a:prstDash val="solid"/>
                <a:headEnd type="none" w="med" len="med"/>
                <a:tailEnd type="none" w="med" len="med"/>
              </a:ln>
            </p:spPr>
          </p:sp>
          <p:sp>
            <p:nvSpPr>
              <p:cNvPr id="113710" name="Line 42"/>
              <p:cNvSpPr/>
              <p:nvPr/>
            </p:nvSpPr>
            <p:spPr>
              <a:xfrm>
                <a:off x="2511" y="3223"/>
                <a:ext cx="40" cy="32"/>
              </a:xfrm>
              <a:prstGeom prst="line">
                <a:avLst/>
              </a:prstGeom>
              <a:ln w="22225" cap="flat" cmpd="sng">
                <a:solidFill>
                  <a:srgbClr val="0000FF"/>
                </a:solidFill>
                <a:prstDash val="solid"/>
                <a:headEnd type="none" w="med" len="med"/>
                <a:tailEnd type="none" w="med" len="med"/>
              </a:ln>
            </p:spPr>
          </p:sp>
          <p:sp>
            <p:nvSpPr>
              <p:cNvPr id="113711" name="Line 43"/>
              <p:cNvSpPr/>
              <p:nvPr/>
            </p:nvSpPr>
            <p:spPr>
              <a:xfrm flipV="1">
                <a:off x="2567" y="2979"/>
                <a:ext cx="1" cy="288"/>
              </a:xfrm>
              <a:prstGeom prst="line">
                <a:avLst/>
              </a:prstGeom>
              <a:ln w="22225" cap="flat" cmpd="sng">
                <a:solidFill>
                  <a:srgbClr val="000000"/>
                </a:solidFill>
                <a:prstDash val="solid"/>
                <a:headEnd type="none" w="med" len="med"/>
                <a:tailEnd type="none" w="med" len="med"/>
              </a:ln>
            </p:spPr>
          </p:sp>
          <p:sp>
            <p:nvSpPr>
              <p:cNvPr id="113712" name="Line 44"/>
              <p:cNvSpPr/>
              <p:nvPr/>
            </p:nvSpPr>
            <p:spPr>
              <a:xfrm>
                <a:off x="2567" y="2979"/>
                <a:ext cx="360" cy="1"/>
              </a:xfrm>
              <a:prstGeom prst="line">
                <a:avLst/>
              </a:prstGeom>
              <a:ln w="22225" cap="flat" cmpd="sng">
                <a:solidFill>
                  <a:srgbClr val="000000"/>
                </a:solidFill>
                <a:prstDash val="solid"/>
                <a:headEnd type="none" w="med" len="med"/>
                <a:tailEnd type="none" w="med" len="med"/>
              </a:ln>
            </p:spPr>
          </p:sp>
          <p:sp>
            <p:nvSpPr>
              <p:cNvPr id="113713" name="Line 45"/>
              <p:cNvSpPr/>
              <p:nvPr/>
            </p:nvSpPr>
            <p:spPr>
              <a:xfrm flipV="1">
                <a:off x="2927" y="2689"/>
                <a:ext cx="1" cy="290"/>
              </a:xfrm>
              <a:prstGeom prst="line">
                <a:avLst/>
              </a:prstGeom>
              <a:ln w="22225" cap="flat" cmpd="sng">
                <a:solidFill>
                  <a:srgbClr val="000000"/>
                </a:solidFill>
                <a:prstDash val="solid"/>
                <a:headEnd type="none" w="med" len="med"/>
                <a:tailEnd type="none" w="med" len="med"/>
              </a:ln>
            </p:spPr>
          </p:sp>
          <p:sp>
            <p:nvSpPr>
              <p:cNvPr id="113714" name="Line 46"/>
              <p:cNvSpPr/>
              <p:nvPr/>
            </p:nvSpPr>
            <p:spPr>
              <a:xfrm>
                <a:off x="2927" y="2689"/>
                <a:ext cx="362" cy="1"/>
              </a:xfrm>
              <a:prstGeom prst="line">
                <a:avLst/>
              </a:prstGeom>
              <a:ln w="22225" cap="flat" cmpd="sng">
                <a:solidFill>
                  <a:srgbClr val="000000"/>
                </a:solidFill>
                <a:prstDash val="solid"/>
                <a:headEnd type="none" w="med" len="med"/>
                <a:tailEnd type="none" w="med" len="med"/>
              </a:ln>
            </p:spPr>
          </p:sp>
          <p:sp>
            <p:nvSpPr>
              <p:cNvPr id="113715" name="Freeform 47"/>
              <p:cNvSpPr/>
              <p:nvPr/>
            </p:nvSpPr>
            <p:spPr>
              <a:xfrm>
                <a:off x="2262" y="1600"/>
                <a:ext cx="2527" cy="1578"/>
              </a:xfrm>
              <a:custGeom>
                <a:avLst/>
                <a:gdLst>
                  <a:gd name="txL" fmla="*/ 0 w 2527"/>
                  <a:gd name="txT" fmla="*/ 0 h 1662"/>
                  <a:gd name="txR" fmla="*/ 2527 w 2527"/>
                  <a:gd name="txB" fmla="*/ 1662 h 1662"/>
                </a:gdLst>
                <a:ahLst/>
                <a:cxnLst>
                  <a:cxn ang="0">
                    <a:pos x="2527" y="0"/>
                  </a:cxn>
                  <a:cxn ang="0">
                    <a:pos x="2409" y="9"/>
                  </a:cxn>
                  <a:cxn ang="0">
                    <a:pos x="2287" y="9"/>
                  </a:cxn>
                  <a:cxn ang="0">
                    <a:pos x="2165" y="22"/>
                  </a:cxn>
                  <a:cxn ang="0">
                    <a:pos x="2043" y="35"/>
                  </a:cxn>
                  <a:cxn ang="0">
                    <a:pos x="1918" y="51"/>
                  </a:cxn>
                  <a:cxn ang="0">
                    <a:pos x="1791" y="69"/>
                  </a:cxn>
                  <a:cxn ang="0">
                    <a:pos x="1667" y="89"/>
                  </a:cxn>
                  <a:cxn ang="0">
                    <a:pos x="1542" y="111"/>
                  </a:cxn>
                  <a:cxn ang="0">
                    <a:pos x="1417" y="136"/>
                  </a:cxn>
                  <a:cxn ang="0">
                    <a:pos x="1293" y="160"/>
                  </a:cxn>
                  <a:cxn ang="0">
                    <a:pos x="1170" y="185"/>
                  </a:cxn>
                  <a:cxn ang="0">
                    <a:pos x="1051" y="208"/>
                  </a:cxn>
                  <a:cxn ang="0">
                    <a:pos x="935" y="234"/>
                  </a:cxn>
                  <a:cxn ang="0">
                    <a:pos x="820" y="258"/>
                  </a:cxn>
                  <a:cxn ang="0">
                    <a:pos x="710" y="281"/>
                  </a:cxn>
                  <a:cxn ang="0">
                    <a:pos x="602" y="303"/>
                  </a:cxn>
                  <a:cxn ang="0">
                    <a:pos x="500" y="324"/>
                  </a:cxn>
                  <a:cxn ang="0">
                    <a:pos x="402" y="342"/>
                  </a:cxn>
                  <a:cxn ang="0">
                    <a:pos x="310" y="358"/>
                  </a:cxn>
                  <a:cxn ang="0">
                    <a:pos x="223" y="369"/>
                  </a:cxn>
                  <a:cxn ang="0">
                    <a:pos x="141" y="380"/>
                  </a:cxn>
                  <a:cxn ang="0">
                    <a:pos x="68" y="387"/>
                  </a:cxn>
                  <a:cxn ang="0">
                    <a:pos x="0" y="388"/>
                  </a:cxn>
                </a:cxnLst>
                <a:rect l="txL" t="txT" r="txR" b="txB"/>
                <a:pathLst>
                  <a:path w="2527" h="1662">
                    <a:moveTo>
                      <a:pt x="2527" y="0"/>
                    </a:moveTo>
                    <a:lnTo>
                      <a:pt x="2409" y="14"/>
                    </a:lnTo>
                    <a:lnTo>
                      <a:pt x="2287" y="44"/>
                    </a:lnTo>
                    <a:lnTo>
                      <a:pt x="2165" y="87"/>
                    </a:lnTo>
                    <a:lnTo>
                      <a:pt x="2043" y="147"/>
                    </a:lnTo>
                    <a:lnTo>
                      <a:pt x="1918" y="216"/>
                    </a:lnTo>
                    <a:lnTo>
                      <a:pt x="1791" y="295"/>
                    </a:lnTo>
                    <a:lnTo>
                      <a:pt x="1667" y="382"/>
                    </a:lnTo>
                    <a:lnTo>
                      <a:pt x="1542" y="477"/>
                    </a:lnTo>
                    <a:lnTo>
                      <a:pt x="1417" y="576"/>
                    </a:lnTo>
                    <a:lnTo>
                      <a:pt x="1293" y="681"/>
                    </a:lnTo>
                    <a:lnTo>
                      <a:pt x="1170" y="788"/>
                    </a:lnTo>
                    <a:lnTo>
                      <a:pt x="1051" y="893"/>
                    </a:lnTo>
                    <a:lnTo>
                      <a:pt x="935" y="1000"/>
                    </a:lnTo>
                    <a:lnTo>
                      <a:pt x="820" y="1103"/>
                    </a:lnTo>
                    <a:lnTo>
                      <a:pt x="710" y="1202"/>
                    </a:lnTo>
                    <a:lnTo>
                      <a:pt x="602" y="1295"/>
                    </a:lnTo>
                    <a:lnTo>
                      <a:pt x="500" y="1383"/>
                    </a:lnTo>
                    <a:lnTo>
                      <a:pt x="402" y="1460"/>
                    </a:lnTo>
                    <a:lnTo>
                      <a:pt x="310" y="1527"/>
                    </a:lnTo>
                    <a:lnTo>
                      <a:pt x="223" y="1583"/>
                    </a:lnTo>
                    <a:lnTo>
                      <a:pt x="141" y="1624"/>
                    </a:lnTo>
                    <a:lnTo>
                      <a:pt x="68" y="1652"/>
                    </a:lnTo>
                    <a:lnTo>
                      <a:pt x="0" y="1662"/>
                    </a:lnTo>
                  </a:path>
                </a:pathLst>
              </a:custGeom>
              <a:noFill/>
              <a:ln w="22225" cap="flat" cmpd="sng">
                <a:solidFill>
                  <a:srgbClr val="00FF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716" name="Line 48"/>
              <p:cNvSpPr/>
              <p:nvPr/>
            </p:nvSpPr>
            <p:spPr>
              <a:xfrm flipV="1">
                <a:off x="3289" y="2399"/>
                <a:ext cx="1" cy="290"/>
              </a:xfrm>
              <a:prstGeom prst="line">
                <a:avLst/>
              </a:prstGeom>
              <a:ln w="22225" cap="flat" cmpd="sng">
                <a:solidFill>
                  <a:srgbClr val="000000"/>
                </a:solidFill>
                <a:prstDash val="solid"/>
                <a:headEnd type="none" w="med" len="med"/>
                <a:tailEnd type="none" w="med" len="med"/>
              </a:ln>
            </p:spPr>
          </p:sp>
          <p:sp>
            <p:nvSpPr>
              <p:cNvPr id="113717" name="Line 49"/>
              <p:cNvSpPr/>
              <p:nvPr/>
            </p:nvSpPr>
            <p:spPr>
              <a:xfrm>
                <a:off x="3289" y="2399"/>
                <a:ext cx="362" cy="1"/>
              </a:xfrm>
              <a:prstGeom prst="line">
                <a:avLst/>
              </a:prstGeom>
              <a:ln w="22225" cap="flat" cmpd="sng">
                <a:solidFill>
                  <a:srgbClr val="000000"/>
                </a:solidFill>
                <a:prstDash val="solid"/>
                <a:headEnd type="none" w="med" len="med"/>
                <a:tailEnd type="none" w="med" len="med"/>
              </a:ln>
            </p:spPr>
          </p:sp>
          <p:sp>
            <p:nvSpPr>
              <p:cNvPr id="113718" name="Line 50"/>
              <p:cNvSpPr/>
              <p:nvPr/>
            </p:nvSpPr>
            <p:spPr>
              <a:xfrm flipV="1">
                <a:off x="3651" y="2112"/>
                <a:ext cx="1" cy="287"/>
              </a:xfrm>
              <a:prstGeom prst="line">
                <a:avLst/>
              </a:prstGeom>
              <a:ln w="22225" cap="flat" cmpd="sng">
                <a:solidFill>
                  <a:srgbClr val="000000"/>
                </a:solidFill>
                <a:prstDash val="solid"/>
                <a:headEnd type="none" w="med" len="med"/>
                <a:tailEnd type="none" w="med" len="med"/>
              </a:ln>
            </p:spPr>
          </p:sp>
          <p:sp>
            <p:nvSpPr>
              <p:cNvPr id="113719" name="Line 51"/>
              <p:cNvSpPr/>
              <p:nvPr/>
            </p:nvSpPr>
            <p:spPr>
              <a:xfrm>
                <a:off x="3651" y="2112"/>
                <a:ext cx="360" cy="1"/>
              </a:xfrm>
              <a:prstGeom prst="line">
                <a:avLst/>
              </a:prstGeom>
              <a:ln w="22225" cap="flat" cmpd="sng">
                <a:solidFill>
                  <a:srgbClr val="000000"/>
                </a:solidFill>
                <a:prstDash val="solid"/>
                <a:headEnd type="none" w="med" len="med"/>
                <a:tailEnd type="none" w="med" len="med"/>
              </a:ln>
            </p:spPr>
          </p:sp>
          <p:sp>
            <p:nvSpPr>
              <p:cNvPr id="113720" name="Line 52"/>
              <p:cNvSpPr/>
              <p:nvPr/>
            </p:nvSpPr>
            <p:spPr>
              <a:xfrm flipV="1">
                <a:off x="2567" y="3234"/>
                <a:ext cx="40" cy="33"/>
              </a:xfrm>
              <a:prstGeom prst="line">
                <a:avLst/>
              </a:prstGeom>
              <a:ln w="22225" cap="flat" cmpd="sng">
                <a:solidFill>
                  <a:srgbClr val="0000FF"/>
                </a:solidFill>
                <a:prstDash val="solid"/>
                <a:headEnd type="none" w="med" len="med"/>
                <a:tailEnd type="none" w="med" len="med"/>
              </a:ln>
            </p:spPr>
          </p:sp>
          <p:sp>
            <p:nvSpPr>
              <p:cNvPr id="113721" name="Line 53"/>
              <p:cNvSpPr/>
              <p:nvPr/>
            </p:nvSpPr>
            <p:spPr>
              <a:xfrm flipV="1">
                <a:off x="2647" y="3171"/>
                <a:ext cx="40" cy="32"/>
              </a:xfrm>
              <a:prstGeom prst="line">
                <a:avLst/>
              </a:prstGeom>
              <a:ln w="22225" cap="flat" cmpd="sng">
                <a:solidFill>
                  <a:srgbClr val="0000FF"/>
                </a:solidFill>
                <a:prstDash val="solid"/>
                <a:headEnd type="none" w="med" len="med"/>
                <a:tailEnd type="none" w="med" len="med"/>
              </a:ln>
            </p:spPr>
          </p:sp>
          <p:sp>
            <p:nvSpPr>
              <p:cNvPr id="113722" name="Line 54"/>
              <p:cNvSpPr/>
              <p:nvPr/>
            </p:nvSpPr>
            <p:spPr>
              <a:xfrm flipV="1">
                <a:off x="2727" y="3109"/>
                <a:ext cx="43" cy="29"/>
              </a:xfrm>
              <a:prstGeom prst="line">
                <a:avLst/>
              </a:prstGeom>
              <a:ln w="22225" cap="flat" cmpd="sng">
                <a:solidFill>
                  <a:srgbClr val="0000FF"/>
                </a:solidFill>
                <a:prstDash val="solid"/>
                <a:headEnd type="none" w="med" len="med"/>
                <a:tailEnd type="none" w="med" len="med"/>
              </a:ln>
            </p:spPr>
          </p:sp>
          <p:sp>
            <p:nvSpPr>
              <p:cNvPr id="113723" name="Line 55"/>
              <p:cNvSpPr/>
              <p:nvPr/>
            </p:nvSpPr>
            <p:spPr>
              <a:xfrm flipV="1">
                <a:off x="2809" y="3044"/>
                <a:ext cx="40" cy="33"/>
              </a:xfrm>
              <a:prstGeom prst="line">
                <a:avLst/>
              </a:prstGeom>
              <a:ln w="22225" cap="flat" cmpd="sng">
                <a:solidFill>
                  <a:srgbClr val="0000FF"/>
                </a:solidFill>
                <a:prstDash val="solid"/>
                <a:headEnd type="none" w="med" len="med"/>
                <a:tailEnd type="none" w="med" len="med"/>
              </a:ln>
            </p:spPr>
          </p:sp>
          <p:sp>
            <p:nvSpPr>
              <p:cNvPr id="113724" name="Line 56"/>
              <p:cNvSpPr/>
              <p:nvPr/>
            </p:nvSpPr>
            <p:spPr>
              <a:xfrm flipV="1">
                <a:off x="2889" y="2981"/>
                <a:ext cx="40" cy="31"/>
              </a:xfrm>
              <a:prstGeom prst="line">
                <a:avLst/>
              </a:prstGeom>
              <a:ln w="22225" cap="flat" cmpd="sng">
                <a:solidFill>
                  <a:srgbClr val="0000FF"/>
                </a:solidFill>
                <a:prstDash val="solid"/>
                <a:headEnd type="none" w="med" len="med"/>
                <a:tailEnd type="none" w="med" len="med"/>
              </a:ln>
            </p:spPr>
          </p:sp>
          <p:sp>
            <p:nvSpPr>
              <p:cNvPr id="113725" name="Line 57"/>
              <p:cNvSpPr/>
              <p:nvPr/>
            </p:nvSpPr>
            <p:spPr>
              <a:xfrm flipV="1">
                <a:off x="2969" y="2916"/>
                <a:ext cx="40" cy="32"/>
              </a:xfrm>
              <a:prstGeom prst="line">
                <a:avLst/>
              </a:prstGeom>
              <a:ln w="22225" cap="flat" cmpd="sng">
                <a:solidFill>
                  <a:srgbClr val="0000FF"/>
                </a:solidFill>
                <a:prstDash val="solid"/>
                <a:headEnd type="none" w="med" len="med"/>
                <a:tailEnd type="none" w="med" len="med"/>
              </a:ln>
            </p:spPr>
          </p:sp>
          <p:sp>
            <p:nvSpPr>
              <p:cNvPr id="113726" name="Line 58"/>
              <p:cNvSpPr/>
              <p:nvPr/>
            </p:nvSpPr>
            <p:spPr>
              <a:xfrm flipV="1">
                <a:off x="3049" y="2853"/>
                <a:ext cx="40" cy="32"/>
              </a:xfrm>
              <a:prstGeom prst="line">
                <a:avLst/>
              </a:prstGeom>
              <a:ln w="22225" cap="flat" cmpd="sng">
                <a:solidFill>
                  <a:srgbClr val="0000FF"/>
                </a:solidFill>
                <a:prstDash val="solid"/>
                <a:headEnd type="none" w="med" len="med"/>
                <a:tailEnd type="none" w="med" len="med"/>
              </a:ln>
            </p:spPr>
          </p:sp>
          <p:sp>
            <p:nvSpPr>
              <p:cNvPr id="113727" name="Line 59"/>
              <p:cNvSpPr/>
              <p:nvPr/>
            </p:nvSpPr>
            <p:spPr>
              <a:xfrm flipV="1">
                <a:off x="3132" y="2791"/>
                <a:ext cx="40" cy="31"/>
              </a:xfrm>
              <a:prstGeom prst="line">
                <a:avLst/>
              </a:prstGeom>
              <a:ln w="22225" cap="flat" cmpd="sng">
                <a:solidFill>
                  <a:srgbClr val="0000FF"/>
                </a:solidFill>
                <a:prstDash val="solid"/>
                <a:headEnd type="none" w="med" len="med"/>
                <a:tailEnd type="none" w="med" len="med"/>
              </a:ln>
            </p:spPr>
          </p:sp>
          <p:sp>
            <p:nvSpPr>
              <p:cNvPr id="113728" name="Line 60"/>
              <p:cNvSpPr/>
              <p:nvPr/>
            </p:nvSpPr>
            <p:spPr>
              <a:xfrm flipV="1">
                <a:off x="3211" y="2726"/>
                <a:ext cx="40" cy="32"/>
              </a:xfrm>
              <a:prstGeom prst="line">
                <a:avLst/>
              </a:prstGeom>
              <a:ln w="22225" cap="flat" cmpd="sng">
                <a:solidFill>
                  <a:srgbClr val="0000FF"/>
                </a:solidFill>
                <a:prstDash val="solid"/>
                <a:headEnd type="none" w="med" len="med"/>
                <a:tailEnd type="none" w="med" len="med"/>
              </a:ln>
            </p:spPr>
          </p:sp>
          <p:sp>
            <p:nvSpPr>
              <p:cNvPr id="113729" name="Line 61"/>
              <p:cNvSpPr/>
              <p:nvPr/>
            </p:nvSpPr>
            <p:spPr>
              <a:xfrm flipV="1">
                <a:off x="3291" y="2663"/>
                <a:ext cx="40" cy="32"/>
              </a:xfrm>
              <a:prstGeom prst="line">
                <a:avLst/>
              </a:prstGeom>
              <a:ln w="22225" cap="flat" cmpd="sng">
                <a:solidFill>
                  <a:srgbClr val="0000FF"/>
                </a:solidFill>
                <a:prstDash val="solid"/>
                <a:headEnd type="none" w="med" len="med"/>
                <a:tailEnd type="none" w="med" len="med"/>
              </a:ln>
            </p:spPr>
          </p:sp>
          <p:sp>
            <p:nvSpPr>
              <p:cNvPr id="113730" name="Line 62"/>
              <p:cNvSpPr/>
              <p:nvPr/>
            </p:nvSpPr>
            <p:spPr>
              <a:xfrm flipV="1">
                <a:off x="3371" y="2599"/>
                <a:ext cx="40" cy="31"/>
              </a:xfrm>
              <a:prstGeom prst="line">
                <a:avLst/>
              </a:prstGeom>
              <a:ln w="22225" cap="flat" cmpd="sng">
                <a:solidFill>
                  <a:srgbClr val="0000FF"/>
                </a:solidFill>
                <a:prstDash val="solid"/>
                <a:headEnd type="none" w="med" len="med"/>
                <a:tailEnd type="none" w="med" len="med"/>
              </a:ln>
            </p:spPr>
          </p:sp>
          <p:sp>
            <p:nvSpPr>
              <p:cNvPr id="113731" name="Line 63"/>
              <p:cNvSpPr/>
              <p:nvPr/>
            </p:nvSpPr>
            <p:spPr>
              <a:xfrm flipV="1">
                <a:off x="3451" y="2536"/>
                <a:ext cx="43" cy="31"/>
              </a:xfrm>
              <a:prstGeom prst="line">
                <a:avLst/>
              </a:prstGeom>
              <a:ln w="22225" cap="flat" cmpd="sng">
                <a:solidFill>
                  <a:srgbClr val="0000FF"/>
                </a:solidFill>
                <a:prstDash val="solid"/>
                <a:headEnd type="none" w="med" len="med"/>
                <a:tailEnd type="none" w="med" len="med"/>
              </a:ln>
            </p:spPr>
          </p:sp>
          <p:sp>
            <p:nvSpPr>
              <p:cNvPr id="113732" name="Line 64"/>
              <p:cNvSpPr/>
              <p:nvPr/>
            </p:nvSpPr>
            <p:spPr>
              <a:xfrm flipV="1">
                <a:off x="3534" y="2473"/>
                <a:ext cx="40" cy="32"/>
              </a:xfrm>
              <a:prstGeom prst="line">
                <a:avLst/>
              </a:prstGeom>
              <a:ln w="22225" cap="flat" cmpd="sng">
                <a:solidFill>
                  <a:srgbClr val="0000FF"/>
                </a:solidFill>
                <a:prstDash val="solid"/>
                <a:headEnd type="none" w="med" len="med"/>
                <a:tailEnd type="none" w="med" len="med"/>
              </a:ln>
            </p:spPr>
          </p:sp>
          <p:sp>
            <p:nvSpPr>
              <p:cNvPr id="113733" name="Line 65"/>
              <p:cNvSpPr/>
              <p:nvPr/>
            </p:nvSpPr>
            <p:spPr>
              <a:xfrm flipV="1">
                <a:off x="3614" y="2409"/>
                <a:ext cx="39" cy="31"/>
              </a:xfrm>
              <a:prstGeom prst="line">
                <a:avLst/>
              </a:prstGeom>
              <a:ln w="22225" cap="flat" cmpd="sng">
                <a:solidFill>
                  <a:srgbClr val="0000FF"/>
                </a:solidFill>
                <a:prstDash val="solid"/>
                <a:headEnd type="none" w="med" len="med"/>
                <a:tailEnd type="none" w="med" len="med"/>
              </a:ln>
            </p:spPr>
          </p:sp>
          <p:sp>
            <p:nvSpPr>
              <p:cNvPr id="113734" name="Line 66"/>
              <p:cNvSpPr/>
              <p:nvPr/>
            </p:nvSpPr>
            <p:spPr>
              <a:xfrm flipV="1">
                <a:off x="3693" y="2344"/>
                <a:ext cx="40" cy="33"/>
              </a:xfrm>
              <a:prstGeom prst="line">
                <a:avLst/>
              </a:prstGeom>
              <a:ln w="22225" cap="flat" cmpd="sng">
                <a:solidFill>
                  <a:srgbClr val="0000FF"/>
                </a:solidFill>
                <a:prstDash val="solid"/>
                <a:headEnd type="none" w="med" len="med"/>
                <a:tailEnd type="none" w="med" len="med"/>
              </a:ln>
            </p:spPr>
          </p:sp>
          <p:sp>
            <p:nvSpPr>
              <p:cNvPr id="113735" name="Line 67"/>
              <p:cNvSpPr/>
              <p:nvPr/>
            </p:nvSpPr>
            <p:spPr>
              <a:xfrm flipV="1">
                <a:off x="3773" y="2281"/>
                <a:ext cx="40" cy="32"/>
              </a:xfrm>
              <a:prstGeom prst="line">
                <a:avLst/>
              </a:prstGeom>
              <a:ln w="22225" cap="flat" cmpd="sng">
                <a:solidFill>
                  <a:srgbClr val="0000FF"/>
                </a:solidFill>
                <a:prstDash val="solid"/>
                <a:headEnd type="none" w="med" len="med"/>
                <a:tailEnd type="none" w="med" len="med"/>
              </a:ln>
            </p:spPr>
          </p:sp>
          <p:sp>
            <p:nvSpPr>
              <p:cNvPr id="113736" name="Line 68"/>
              <p:cNvSpPr/>
              <p:nvPr/>
            </p:nvSpPr>
            <p:spPr>
              <a:xfrm flipV="1">
                <a:off x="3853" y="2219"/>
                <a:ext cx="40" cy="31"/>
              </a:xfrm>
              <a:prstGeom prst="line">
                <a:avLst/>
              </a:prstGeom>
              <a:ln w="22225" cap="flat" cmpd="sng">
                <a:solidFill>
                  <a:srgbClr val="0000FF"/>
                </a:solidFill>
                <a:prstDash val="solid"/>
                <a:headEnd type="none" w="med" len="med"/>
                <a:tailEnd type="none" w="med" len="med"/>
              </a:ln>
            </p:spPr>
          </p:sp>
          <p:sp>
            <p:nvSpPr>
              <p:cNvPr id="113737" name="Line 69"/>
              <p:cNvSpPr/>
              <p:nvPr/>
            </p:nvSpPr>
            <p:spPr>
              <a:xfrm flipV="1">
                <a:off x="3933" y="2154"/>
                <a:ext cx="40" cy="33"/>
              </a:xfrm>
              <a:prstGeom prst="line">
                <a:avLst/>
              </a:prstGeom>
              <a:ln w="22225" cap="flat" cmpd="sng">
                <a:solidFill>
                  <a:srgbClr val="0000FF"/>
                </a:solidFill>
                <a:prstDash val="solid"/>
                <a:headEnd type="none" w="med" len="med"/>
                <a:tailEnd type="none" w="med" len="med"/>
              </a:ln>
            </p:spPr>
          </p:sp>
          <p:sp>
            <p:nvSpPr>
              <p:cNvPr id="113738" name="Line 70"/>
              <p:cNvSpPr/>
              <p:nvPr/>
            </p:nvSpPr>
            <p:spPr>
              <a:xfrm flipV="1">
                <a:off x="4013" y="2093"/>
                <a:ext cx="43" cy="30"/>
              </a:xfrm>
              <a:prstGeom prst="line">
                <a:avLst/>
              </a:prstGeom>
              <a:ln w="22225" cap="flat" cmpd="sng">
                <a:solidFill>
                  <a:srgbClr val="0000FF"/>
                </a:solidFill>
                <a:prstDash val="solid"/>
                <a:headEnd type="none" w="med" len="med"/>
                <a:tailEnd type="none" w="med" len="med"/>
              </a:ln>
            </p:spPr>
          </p:sp>
          <p:sp>
            <p:nvSpPr>
              <p:cNvPr id="113739" name="Line 71"/>
              <p:cNvSpPr/>
              <p:nvPr/>
            </p:nvSpPr>
            <p:spPr>
              <a:xfrm flipV="1">
                <a:off x="4095" y="2029"/>
                <a:ext cx="40" cy="31"/>
              </a:xfrm>
              <a:prstGeom prst="line">
                <a:avLst/>
              </a:prstGeom>
              <a:ln w="22225" cap="flat" cmpd="sng">
                <a:solidFill>
                  <a:srgbClr val="0000FF"/>
                </a:solidFill>
                <a:prstDash val="solid"/>
                <a:headEnd type="none" w="med" len="med"/>
                <a:tailEnd type="none" w="med" len="med"/>
              </a:ln>
            </p:spPr>
          </p:sp>
          <p:sp>
            <p:nvSpPr>
              <p:cNvPr id="113740" name="Line 72"/>
              <p:cNvSpPr/>
              <p:nvPr/>
            </p:nvSpPr>
            <p:spPr>
              <a:xfrm flipV="1">
                <a:off x="4175" y="1964"/>
                <a:ext cx="40" cy="33"/>
              </a:xfrm>
              <a:prstGeom prst="line">
                <a:avLst/>
              </a:prstGeom>
              <a:ln w="22225" cap="flat" cmpd="sng">
                <a:solidFill>
                  <a:srgbClr val="0000FF"/>
                </a:solidFill>
                <a:prstDash val="solid"/>
                <a:headEnd type="none" w="med" len="med"/>
                <a:tailEnd type="none" w="med" len="med"/>
              </a:ln>
            </p:spPr>
          </p:sp>
          <p:sp>
            <p:nvSpPr>
              <p:cNvPr id="113741" name="Line 73"/>
              <p:cNvSpPr/>
              <p:nvPr/>
            </p:nvSpPr>
            <p:spPr>
              <a:xfrm flipV="1">
                <a:off x="4255" y="1901"/>
                <a:ext cx="40" cy="32"/>
              </a:xfrm>
              <a:prstGeom prst="line">
                <a:avLst/>
              </a:prstGeom>
              <a:ln w="22225" cap="flat" cmpd="sng">
                <a:solidFill>
                  <a:srgbClr val="0000FF"/>
                </a:solidFill>
                <a:prstDash val="solid"/>
                <a:headEnd type="none" w="med" len="med"/>
                <a:tailEnd type="none" w="med" len="med"/>
              </a:ln>
            </p:spPr>
          </p:sp>
          <p:sp>
            <p:nvSpPr>
              <p:cNvPr id="113742" name="Line 74"/>
              <p:cNvSpPr/>
              <p:nvPr/>
            </p:nvSpPr>
            <p:spPr>
              <a:xfrm flipV="1">
                <a:off x="4335" y="1837"/>
                <a:ext cx="40" cy="31"/>
              </a:xfrm>
              <a:prstGeom prst="line">
                <a:avLst/>
              </a:prstGeom>
              <a:ln w="22225" cap="flat" cmpd="sng">
                <a:solidFill>
                  <a:srgbClr val="0000FF"/>
                </a:solidFill>
                <a:prstDash val="solid"/>
                <a:headEnd type="none" w="med" len="med"/>
                <a:tailEnd type="none" w="med" len="med"/>
              </a:ln>
            </p:spPr>
          </p:sp>
          <p:sp>
            <p:nvSpPr>
              <p:cNvPr id="113743" name="Line 75"/>
              <p:cNvSpPr/>
              <p:nvPr/>
            </p:nvSpPr>
            <p:spPr>
              <a:xfrm flipV="1">
                <a:off x="4418" y="1774"/>
                <a:ext cx="40" cy="33"/>
              </a:xfrm>
              <a:prstGeom prst="line">
                <a:avLst/>
              </a:prstGeom>
              <a:ln w="22225" cap="flat" cmpd="sng">
                <a:solidFill>
                  <a:srgbClr val="0000FF"/>
                </a:solidFill>
                <a:prstDash val="solid"/>
                <a:headEnd type="none" w="med" len="med"/>
                <a:tailEnd type="none" w="med" len="med"/>
              </a:ln>
            </p:spPr>
          </p:sp>
          <p:sp>
            <p:nvSpPr>
              <p:cNvPr id="113744" name="Line 76"/>
              <p:cNvSpPr/>
              <p:nvPr/>
            </p:nvSpPr>
            <p:spPr>
              <a:xfrm flipV="1">
                <a:off x="4498" y="1711"/>
                <a:ext cx="39" cy="32"/>
              </a:xfrm>
              <a:prstGeom prst="line">
                <a:avLst/>
              </a:prstGeom>
              <a:ln w="22225" cap="flat" cmpd="sng">
                <a:solidFill>
                  <a:srgbClr val="0000FF"/>
                </a:solidFill>
                <a:prstDash val="solid"/>
                <a:headEnd type="none" w="med" len="med"/>
                <a:tailEnd type="none" w="med" len="med"/>
              </a:ln>
            </p:spPr>
          </p:sp>
          <p:sp>
            <p:nvSpPr>
              <p:cNvPr id="113745" name="Line 77"/>
              <p:cNvSpPr/>
              <p:nvPr/>
            </p:nvSpPr>
            <p:spPr>
              <a:xfrm flipV="1">
                <a:off x="4577" y="1647"/>
                <a:ext cx="40" cy="32"/>
              </a:xfrm>
              <a:prstGeom prst="line">
                <a:avLst/>
              </a:prstGeom>
              <a:ln w="22225" cap="flat" cmpd="sng">
                <a:solidFill>
                  <a:srgbClr val="0000FF"/>
                </a:solidFill>
                <a:prstDash val="solid"/>
                <a:headEnd type="none" w="med" len="med"/>
                <a:tailEnd type="none" w="med" len="med"/>
              </a:ln>
            </p:spPr>
          </p:sp>
          <p:sp>
            <p:nvSpPr>
              <p:cNvPr id="113746" name="Line 78"/>
              <p:cNvSpPr/>
              <p:nvPr/>
            </p:nvSpPr>
            <p:spPr>
              <a:xfrm flipV="1">
                <a:off x="4657" y="1583"/>
                <a:ext cx="40" cy="32"/>
              </a:xfrm>
              <a:prstGeom prst="line">
                <a:avLst/>
              </a:prstGeom>
              <a:ln w="22225" cap="flat" cmpd="sng">
                <a:solidFill>
                  <a:srgbClr val="0000FF"/>
                </a:solidFill>
                <a:prstDash val="solid"/>
                <a:headEnd type="none" w="med" len="med"/>
                <a:tailEnd type="none" w="med" len="med"/>
              </a:ln>
            </p:spPr>
          </p:sp>
          <p:sp>
            <p:nvSpPr>
              <p:cNvPr id="113747" name="Line 79"/>
              <p:cNvSpPr/>
              <p:nvPr/>
            </p:nvSpPr>
            <p:spPr>
              <a:xfrm flipV="1">
                <a:off x="4737" y="1534"/>
                <a:ext cx="24" cy="17"/>
              </a:xfrm>
              <a:prstGeom prst="line">
                <a:avLst/>
              </a:prstGeom>
              <a:ln w="22225" cap="flat" cmpd="sng">
                <a:solidFill>
                  <a:srgbClr val="0000FF"/>
                </a:solidFill>
                <a:prstDash val="solid"/>
                <a:headEnd type="none" w="med" len="med"/>
                <a:tailEnd type="none" w="med" len="med"/>
              </a:ln>
            </p:spPr>
          </p:sp>
          <p:sp>
            <p:nvSpPr>
              <p:cNvPr id="113748" name="Line 80"/>
              <p:cNvSpPr/>
              <p:nvPr/>
            </p:nvSpPr>
            <p:spPr>
              <a:xfrm flipV="1">
                <a:off x="4011" y="1822"/>
                <a:ext cx="1" cy="290"/>
              </a:xfrm>
              <a:prstGeom prst="line">
                <a:avLst/>
              </a:prstGeom>
              <a:ln w="22225" cap="flat" cmpd="sng">
                <a:solidFill>
                  <a:srgbClr val="000000"/>
                </a:solidFill>
                <a:prstDash val="solid"/>
                <a:headEnd type="none" w="med" len="med"/>
                <a:tailEnd type="none" w="med" len="med"/>
              </a:ln>
            </p:spPr>
          </p:sp>
          <p:sp>
            <p:nvSpPr>
              <p:cNvPr id="113749" name="Line 81"/>
              <p:cNvSpPr/>
              <p:nvPr/>
            </p:nvSpPr>
            <p:spPr>
              <a:xfrm>
                <a:off x="4011" y="1822"/>
                <a:ext cx="390" cy="1"/>
              </a:xfrm>
              <a:prstGeom prst="line">
                <a:avLst/>
              </a:prstGeom>
              <a:ln w="22225" cap="flat" cmpd="sng">
                <a:solidFill>
                  <a:srgbClr val="000000"/>
                </a:solidFill>
                <a:prstDash val="solid"/>
                <a:headEnd type="none" w="med" len="med"/>
                <a:tailEnd type="none" w="med" len="med"/>
              </a:ln>
            </p:spPr>
          </p:sp>
          <p:sp>
            <p:nvSpPr>
              <p:cNvPr id="113750" name="Line 82"/>
              <p:cNvSpPr/>
              <p:nvPr/>
            </p:nvSpPr>
            <p:spPr>
              <a:xfrm flipV="1">
                <a:off x="4401" y="1534"/>
                <a:ext cx="1" cy="288"/>
              </a:xfrm>
              <a:prstGeom prst="line">
                <a:avLst/>
              </a:prstGeom>
              <a:ln w="22225" cap="flat" cmpd="sng">
                <a:solidFill>
                  <a:srgbClr val="000000"/>
                </a:solidFill>
                <a:prstDash val="solid"/>
                <a:headEnd type="none" w="med" len="med"/>
                <a:tailEnd type="none" w="med" len="med"/>
              </a:ln>
            </p:spPr>
          </p:sp>
          <p:sp>
            <p:nvSpPr>
              <p:cNvPr id="113751" name="Line 83"/>
              <p:cNvSpPr/>
              <p:nvPr/>
            </p:nvSpPr>
            <p:spPr>
              <a:xfrm>
                <a:off x="4401" y="1534"/>
                <a:ext cx="388" cy="1"/>
              </a:xfrm>
              <a:prstGeom prst="line">
                <a:avLst/>
              </a:prstGeom>
              <a:ln w="22225" cap="flat" cmpd="sng">
                <a:solidFill>
                  <a:srgbClr val="000000"/>
                </a:solidFill>
                <a:prstDash val="solid"/>
                <a:headEnd type="none" w="med" len="med"/>
                <a:tailEnd type="none" w="med" len="med"/>
              </a:ln>
            </p:spPr>
          </p:sp>
          <p:sp>
            <p:nvSpPr>
              <p:cNvPr id="113752" name="Line 84"/>
              <p:cNvSpPr/>
              <p:nvPr/>
            </p:nvSpPr>
            <p:spPr>
              <a:xfrm flipV="1">
                <a:off x="4789" y="1534"/>
                <a:ext cx="1" cy="288"/>
              </a:xfrm>
              <a:prstGeom prst="line">
                <a:avLst/>
              </a:prstGeom>
              <a:ln w="22225" cap="flat" cmpd="sng">
                <a:solidFill>
                  <a:srgbClr val="000000"/>
                </a:solidFill>
                <a:prstDash val="solid"/>
                <a:headEnd type="none" w="med" len="med"/>
                <a:tailEnd type="none" w="med" len="med"/>
              </a:ln>
            </p:spPr>
          </p:sp>
          <p:sp>
            <p:nvSpPr>
              <p:cNvPr id="113753" name="Line 85"/>
              <p:cNvSpPr/>
              <p:nvPr/>
            </p:nvSpPr>
            <p:spPr>
              <a:xfrm>
                <a:off x="4789" y="1822"/>
                <a:ext cx="388" cy="1"/>
              </a:xfrm>
              <a:prstGeom prst="line">
                <a:avLst/>
              </a:prstGeom>
              <a:ln w="22225" cap="flat" cmpd="sng">
                <a:solidFill>
                  <a:srgbClr val="000000"/>
                </a:solidFill>
                <a:prstDash val="solid"/>
                <a:headEnd type="none" w="med" len="med"/>
                <a:tailEnd type="none" w="med" len="med"/>
              </a:ln>
            </p:spPr>
          </p:sp>
          <p:sp>
            <p:nvSpPr>
              <p:cNvPr id="113754" name="Freeform 86"/>
              <p:cNvSpPr/>
              <p:nvPr/>
            </p:nvSpPr>
            <p:spPr>
              <a:xfrm>
                <a:off x="4789" y="1600"/>
                <a:ext cx="444" cy="512"/>
              </a:xfrm>
              <a:custGeom>
                <a:avLst/>
                <a:gdLst>
                  <a:gd name="txL" fmla="*/ 0 w 444"/>
                  <a:gd name="txT" fmla="*/ 0 h 539"/>
                  <a:gd name="txR" fmla="*/ 444 w 444"/>
                  <a:gd name="txB" fmla="*/ 539 h 539"/>
                </a:gdLst>
                <a:ahLst/>
                <a:cxnLst>
                  <a:cxn ang="0">
                    <a:pos x="444" y="128"/>
                  </a:cxn>
                  <a:cxn ang="0">
                    <a:pos x="395" y="113"/>
                  </a:cxn>
                  <a:cxn ang="0">
                    <a:pos x="348" y="98"/>
                  </a:cxn>
                  <a:cxn ang="0">
                    <a:pos x="306" y="82"/>
                  </a:cxn>
                  <a:cxn ang="0">
                    <a:pos x="263" y="66"/>
                  </a:cxn>
                  <a:cxn ang="0">
                    <a:pos x="226" y="52"/>
                  </a:cxn>
                  <a:cxn ang="0">
                    <a:pos x="188" y="39"/>
                  </a:cxn>
                  <a:cxn ang="0">
                    <a:pos x="150" y="26"/>
                  </a:cxn>
                  <a:cxn ang="0">
                    <a:pos x="115" y="16"/>
                  </a:cxn>
                  <a:cxn ang="0">
                    <a:pos x="78" y="9"/>
                  </a:cxn>
                  <a:cxn ang="0">
                    <a:pos x="40" y="9"/>
                  </a:cxn>
                  <a:cxn ang="0">
                    <a:pos x="0" y="0"/>
                  </a:cxn>
                </a:cxnLst>
                <a:rect l="txL" t="txT" r="txR" b="txB"/>
                <a:pathLst>
                  <a:path w="444" h="539">
                    <a:moveTo>
                      <a:pt x="444" y="539"/>
                    </a:moveTo>
                    <a:lnTo>
                      <a:pt x="395" y="477"/>
                    </a:lnTo>
                    <a:lnTo>
                      <a:pt x="348" y="414"/>
                    </a:lnTo>
                    <a:lnTo>
                      <a:pt x="306" y="349"/>
                    </a:lnTo>
                    <a:lnTo>
                      <a:pt x="263" y="283"/>
                    </a:lnTo>
                    <a:lnTo>
                      <a:pt x="226" y="220"/>
                    </a:lnTo>
                    <a:lnTo>
                      <a:pt x="188" y="162"/>
                    </a:lnTo>
                    <a:lnTo>
                      <a:pt x="150" y="109"/>
                    </a:lnTo>
                    <a:lnTo>
                      <a:pt x="115" y="65"/>
                    </a:lnTo>
                    <a:lnTo>
                      <a:pt x="78" y="32"/>
                    </a:lnTo>
                    <a:lnTo>
                      <a:pt x="40" y="10"/>
                    </a:lnTo>
                    <a:lnTo>
                      <a:pt x="0" y="0"/>
                    </a:lnTo>
                  </a:path>
                </a:pathLst>
              </a:custGeom>
              <a:noFill/>
              <a:ln w="22225" cap="flat" cmpd="sng">
                <a:solidFill>
                  <a:srgbClr val="00FF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755" name="Line 87"/>
              <p:cNvSpPr/>
              <p:nvPr/>
            </p:nvSpPr>
            <p:spPr>
              <a:xfrm>
                <a:off x="4789" y="1534"/>
                <a:ext cx="40" cy="32"/>
              </a:xfrm>
              <a:prstGeom prst="line">
                <a:avLst/>
              </a:prstGeom>
              <a:ln w="22225" cap="flat" cmpd="sng">
                <a:solidFill>
                  <a:srgbClr val="0000FF"/>
                </a:solidFill>
                <a:prstDash val="solid"/>
                <a:headEnd type="none" w="med" len="med"/>
                <a:tailEnd type="none" w="med" len="med"/>
              </a:ln>
            </p:spPr>
          </p:sp>
          <p:sp>
            <p:nvSpPr>
              <p:cNvPr id="113756" name="Line 88"/>
              <p:cNvSpPr/>
              <p:nvPr/>
            </p:nvSpPr>
            <p:spPr>
              <a:xfrm>
                <a:off x="4869" y="1598"/>
                <a:ext cx="40" cy="32"/>
              </a:xfrm>
              <a:prstGeom prst="line">
                <a:avLst/>
              </a:prstGeom>
              <a:ln w="22225" cap="flat" cmpd="sng">
                <a:solidFill>
                  <a:srgbClr val="0000FF"/>
                </a:solidFill>
                <a:prstDash val="solid"/>
                <a:headEnd type="none" w="med" len="med"/>
                <a:tailEnd type="none" w="med" len="med"/>
              </a:ln>
            </p:spPr>
          </p:sp>
          <p:sp>
            <p:nvSpPr>
              <p:cNvPr id="113757" name="Line 89"/>
              <p:cNvSpPr/>
              <p:nvPr/>
            </p:nvSpPr>
            <p:spPr>
              <a:xfrm>
                <a:off x="4949" y="1661"/>
                <a:ext cx="40" cy="33"/>
              </a:xfrm>
              <a:prstGeom prst="line">
                <a:avLst/>
              </a:prstGeom>
              <a:ln w="22225" cap="flat" cmpd="sng">
                <a:solidFill>
                  <a:srgbClr val="0000FF"/>
                </a:solidFill>
                <a:prstDash val="solid"/>
                <a:headEnd type="none" w="med" len="med"/>
                <a:tailEnd type="none" w="med" len="med"/>
              </a:ln>
            </p:spPr>
          </p:sp>
          <p:sp>
            <p:nvSpPr>
              <p:cNvPr id="113758" name="Line 90"/>
              <p:cNvSpPr/>
              <p:nvPr/>
            </p:nvSpPr>
            <p:spPr>
              <a:xfrm>
                <a:off x="5029" y="1726"/>
                <a:ext cx="40" cy="31"/>
              </a:xfrm>
              <a:prstGeom prst="line">
                <a:avLst/>
              </a:prstGeom>
              <a:ln w="22225" cap="flat" cmpd="sng">
                <a:solidFill>
                  <a:srgbClr val="0000FF"/>
                </a:solidFill>
                <a:prstDash val="solid"/>
                <a:headEnd type="none" w="med" len="med"/>
                <a:tailEnd type="none" w="med" len="med"/>
              </a:ln>
            </p:spPr>
          </p:sp>
          <p:sp>
            <p:nvSpPr>
              <p:cNvPr id="113759" name="Line 91"/>
              <p:cNvSpPr/>
              <p:nvPr/>
            </p:nvSpPr>
            <p:spPr>
              <a:xfrm>
                <a:off x="5109" y="1790"/>
                <a:ext cx="40" cy="30"/>
              </a:xfrm>
              <a:prstGeom prst="line">
                <a:avLst/>
              </a:prstGeom>
              <a:ln w="22225" cap="flat" cmpd="sng">
                <a:solidFill>
                  <a:srgbClr val="0000FF"/>
                </a:solidFill>
                <a:prstDash val="solid"/>
                <a:headEnd type="none" w="med" len="med"/>
                <a:tailEnd type="none" w="med" len="med"/>
              </a:ln>
            </p:spPr>
          </p:sp>
          <p:sp>
            <p:nvSpPr>
              <p:cNvPr id="113760" name="Line 92"/>
              <p:cNvSpPr/>
              <p:nvPr/>
            </p:nvSpPr>
            <p:spPr>
              <a:xfrm flipV="1">
                <a:off x="4540" y="1356"/>
                <a:ext cx="164" cy="178"/>
              </a:xfrm>
              <a:prstGeom prst="line">
                <a:avLst/>
              </a:prstGeom>
              <a:ln w="11113" cap="flat" cmpd="sng">
                <a:solidFill>
                  <a:srgbClr val="000000"/>
                </a:solidFill>
                <a:prstDash val="solid"/>
                <a:headEnd type="none" w="med" len="med"/>
                <a:tailEnd type="none" w="med" len="med"/>
              </a:ln>
            </p:spPr>
          </p:sp>
          <p:sp>
            <p:nvSpPr>
              <p:cNvPr id="113761" name="Line 93"/>
              <p:cNvSpPr/>
              <p:nvPr/>
            </p:nvSpPr>
            <p:spPr>
              <a:xfrm flipV="1">
                <a:off x="3816" y="1801"/>
                <a:ext cx="113" cy="222"/>
              </a:xfrm>
              <a:prstGeom prst="line">
                <a:avLst/>
              </a:prstGeom>
              <a:ln w="11113" cap="flat" cmpd="sng">
                <a:solidFill>
                  <a:srgbClr val="000000"/>
                </a:solidFill>
                <a:prstDash val="solid"/>
                <a:headEnd type="none" w="med" len="med"/>
                <a:tailEnd type="none" w="med" len="med"/>
              </a:ln>
            </p:spPr>
          </p:sp>
          <p:sp>
            <p:nvSpPr>
              <p:cNvPr id="113762" name="Line 94"/>
              <p:cNvSpPr/>
              <p:nvPr/>
            </p:nvSpPr>
            <p:spPr>
              <a:xfrm>
                <a:off x="677" y="1078"/>
                <a:ext cx="1" cy="2555"/>
              </a:xfrm>
              <a:prstGeom prst="line">
                <a:avLst/>
              </a:prstGeom>
              <a:ln w="11113" cap="flat" cmpd="sng">
                <a:solidFill>
                  <a:srgbClr val="000000"/>
                </a:solidFill>
                <a:prstDash val="solid"/>
                <a:headEnd type="none" w="med" len="med"/>
                <a:tailEnd type="none" w="med" len="med"/>
              </a:ln>
            </p:spPr>
          </p:sp>
          <p:sp>
            <p:nvSpPr>
              <p:cNvPr id="113763" name="Line 95"/>
              <p:cNvSpPr/>
              <p:nvPr/>
            </p:nvSpPr>
            <p:spPr>
              <a:xfrm>
                <a:off x="1067" y="3511"/>
                <a:ext cx="1" cy="45"/>
              </a:xfrm>
              <a:prstGeom prst="line">
                <a:avLst/>
              </a:prstGeom>
              <a:ln w="11113" cap="flat" cmpd="sng">
                <a:solidFill>
                  <a:srgbClr val="000000"/>
                </a:solidFill>
                <a:prstDash val="solid"/>
                <a:headEnd type="none" w="med" len="med"/>
                <a:tailEnd type="none" w="med" len="med"/>
              </a:ln>
            </p:spPr>
          </p:sp>
          <p:sp>
            <p:nvSpPr>
              <p:cNvPr id="113764" name="Line 96"/>
              <p:cNvSpPr/>
              <p:nvPr/>
            </p:nvSpPr>
            <p:spPr>
              <a:xfrm>
                <a:off x="1432" y="3511"/>
                <a:ext cx="1" cy="45"/>
              </a:xfrm>
              <a:prstGeom prst="line">
                <a:avLst/>
              </a:prstGeom>
              <a:ln w="11113" cap="flat" cmpd="sng">
                <a:solidFill>
                  <a:srgbClr val="000000"/>
                </a:solidFill>
                <a:prstDash val="solid"/>
                <a:headEnd type="none" w="med" len="med"/>
                <a:tailEnd type="none" w="med" len="med"/>
              </a:ln>
            </p:spPr>
          </p:sp>
          <p:sp>
            <p:nvSpPr>
              <p:cNvPr id="113765" name="Line 97"/>
              <p:cNvSpPr/>
              <p:nvPr/>
            </p:nvSpPr>
            <p:spPr>
              <a:xfrm>
                <a:off x="1808" y="3511"/>
                <a:ext cx="1" cy="45"/>
              </a:xfrm>
              <a:prstGeom prst="line">
                <a:avLst/>
              </a:prstGeom>
              <a:ln w="11113" cap="flat" cmpd="sng">
                <a:solidFill>
                  <a:srgbClr val="000000"/>
                </a:solidFill>
                <a:prstDash val="solid"/>
                <a:headEnd type="none" w="med" len="med"/>
                <a:tailEnd type="none" w="med" len="med"/>
              </a:ln>
            </p:spPr>
          </p:sp>
          <p:sp>
            <p:nvSpPr>
              <p:cNvPr id="113766" name="Line 98"/>
              <p:cNvSpPr/>
              <p:nvPr/>
            </p:nvSpPr>
            <p:spPr>
              <a:xfrm>
                <a:off x="2186" y="3511"/>
                <a:ext cx="1" cy="45"/>
              </a:xfrm>
              <a:prstGeom prst="line">
                <a:avLst/>
              </a:prstGeom>
              <a:ln w="11113" cap="flat" cmpd="sng">
                <a:solidFill>
                  <a:srgbClr val="000000"/>
                </a:solidFill>
                <a:prstDash val="solid"/>
                <a:headEnd type="none" w="med" len="med"/>
                <a:tailEnd type="none" w="med" len="med"/>
              </a:ln>
            </p:spPr>
          </p:sp>
          <p:sp>
            <p:nvSpPr>
              <p:cNvPr id="113767" name="Line 99"/>
              <p:cNvSpPr/>
              <p:nvPr/>
            </p:nvSpPr>
            <p:spPr>
              <a:xfrm>
                <a:off x="2551" y="3511"/>
                <a:ext cx="1" cy="45"/>
              </a:xfrm>
              <a:prstGeom prst="line">
                <a:avLst/>
              </a:prstGeom>
              <a:ln w="11113" cap="flat" cmpd="sng">
                <a:solidFill>
                  <a:srgbClr val="000000"/>
                </a:solidFill>
                <a:prstDash val="solid"/>
                <a:headEnd type="none" w="med" len="med"/>
                <a:tailEnd type="none" w="med" len="med"/>
              </a:ln>
            </p:spPr>
          </p:sp>
          <p:sp>
            <p:nvSpPr>
              <p:cNvPr id="113768" name="Line 100"/>
              <p:cNvSpPr/>
              <p:nvPr/>
            </p:nvSpPr>
            <p:spPr>
              <a:xfrm>
                <a:off x="2929" y="3511"/>
                <a:ext cx="1" cy="45"/>
              </a:xfrm>
              <a:prstGeom prst="line">
                <a:avLst/>
              </a:prstGeom>
              <a:ln w="11113" cap="flat" cmpd="sng">
                <a:solidFill>
                  <a:srgbClr val="000000"/>
                </a:solidFill>
                <a:prstDash val="solid"/>
                <a:headEnd type="none" w="med" len="med"/>
                <a:tailEnd type="none" w="med" len="med"/>
              </a:ln>
            </p:spPr>
          </p:sp>
          <p:sp>
            <p:nvSpPr>
              <p:cNvPr id="113769" name="Line 101"/>
              <p:cNvSpPr/>
              <p:nvPr/>
            </p:nvSpPr>
            <p:spPr>
              <a:xfrm>
                <a:off x="3294" y="3511"/>
                <a:ext cx="1" cy="45"/>
              </a:xfrm>
              <a:prstGeom prst="line">
                <a:avLst/>
              </a:prstGeom>
              <a:ln w="11113" cap="flat" cmpd="sng">
                <a:solidFill>
                  <a:srgbClr val="000000"/>
                </a:solidFill>
                <a:prstDash val="solid"/>
                <a:headEnd type="none" w="med" len="med"/>
                <a:tailEnd type="none" w="med" len="med"/>
              </a:ln>
            </p:spPr>
          </p:sp>
          <p:sp>
            <p:nvSpPr>
              <p:cNvPr id="113770" name="Line 102"/>
              <p:cNvSpPr/>
              <p:nvPr/>
            </p:nvSpPr>
            <p:spPr>
              <a:xfrm>
                <a:off x="3653" y="3511"/>
                <a:ext cx="1" cy="45"/>
              </a:xfrm>
              <a:prstGeom prst="line">
                <a:avLst/>
              </a:prstGeom>
              <a:ln w="11113" cap="flat" cmpd="sng">
                <a:solidFill>
                  <a:srgbClr val="000000"/>
                </a:solidFill>
                <a:prstDash val="solid"/>
                <a:headEnd type="none" w="med" len="med"/>
                <a:tailEnd type="none" w="med" len="med"/>
              </a:ln>
            </p:spPr>
          </p:sp>
          <p:sp>
            <p:nvSpPr>
              <p:cNvPr id="113771" name="Line 103"/>
              <p:cNvSpPr/>
              <p:nvPr/>
            </p:nvSpPr>
            <p:spPr>
              <a:xfrm>
                <a:off x="4027" y="3511"/>
                <a:ext cx="1" cy="45"/>
              </a:xfrm>
              <a:prstGeom prst="line">
                <a:avLst/>
              </a:prstGeom>
              <a:ln w="11113" cap="flat" cmpd="sng">
                <a:solidFill>
                  <a:srgbClr val="000000"/>
                </a:solidFill>
                <a:prstDash val="solid"/>
                <a:headEnd type="none" w="med" len="med"/>
                <a:tailEnd type="none" w="med" len="med"/>
              </a:ln>
            </p:spPr>
          </p:sp>
          <p:sp>
            <p:nvSpPr>
              <p:cNvPr id="113772" name="Line 104"/>
              <p:cNvSpPr/>
              <p:nvPr/>
            </p:nvSpPr>
            <p:spPr>
              <a:xfrm>
                <a:off x="4394" y="3511"/>
                <a:ext cx="1" cy="45"/>
              </a:xfrm>
              <a:prstGeom prst="line">
                <a:avLst/>
              </a:prstGeom>
              <a:ln w="11113" cap="flat" cmpd="sng">
                <a:solidFill>
                  <a:srgbClr val="000000"/>
                </a:solidFill>
                <a:prstDash val="solid"/>
                <a:headEnd type="none" w="med" len="med"/>
                <a:tailEnd type="none" w="med" len="med"/>
              </a:ln>
            </p:spPr>
          </p:sp>
          <p:sp>
            <p:nvSpPr>
              <p:cNvPr id="113773" name="Line 105"/>
              <p:cNvSpPr/>
              <p:nvPr/>
            </p:nvSpPr>
            <p:spPr>
              <a:xfrm>
                <a:off x="4775" y="3511"/>
                <a:ext cx="1" cy="45"/>
              </a:xfrm>
              <a:prstGeom prst="line">
                <a:avLst/>
              </a:prstGeom>
              <a:ln w="11113" cap="flat" cmpd="sng">
                <a:solidFill>
                  <a:srgbClr val="000000"/>
                </a:solidFill>
                <a:prstDash val="solid"/>
                <a:headEnd type="none" w="med" len="med"/>
                <a:tailEnd type="none" w="med" len="med"/>
              </a:ln>
            </p:spPr>
          </p:sp>
          <p:sp>
            <p:nvSpPr>
              <p:cNvPr id="113774" name="Line 106"/>
              <p:cNvSpPr/>
              <p:nvPr/>
            </p:nvSpPr>
            <p:spPr>
              <a:xfrm>
                <a:off x="5128" y="3511"/>
                <a:ext cx="1" cy="45"/>
              </a:xfrm>
              <a:prstGeom prst="line">
                <a:avLst/>
              </a:prstGeom>
              <a:ln w="11113" cap="flat" cmpd="sng">
                <a:solidFill>
                  <a:srgbClr val="000000"/>
                </a:solidFill>
                <a:prstDash val="solid"/>
                <a:headEnd type="none" w="med" len="med"/>
                <a:tailEnd type="none" w="med" len="med"/>
              </a:ln>
            </p:spPr>
          </p:sp>
          <p:sp>
            <p:nvSpPr>
              <p:cNvPr id="113775" name="Line 107"/>
              <p:cNvSpPr/>
              <p:nvPr/>
            </p:nvSpPr>
            <p:spPr>
              <a:xfrm flipH="1">
                <a:off x="689" y="2956"/>
                <a:ext cx="56" cy="1"/>
              </a:xfrm>
              <a:prstGeom prst="line">
                <a:avLst/>
              </a:prstGeom>
              <a:ln w="11113" cap="flat" cmpd="sng">
                <a:solidFill>
                  <a:srgbClr val="000000"/>
                </a:solidFill>
                <a:prstDash val="solid"/>
                <a:headEnd type="none" w="med" len="med"/>
                <a:tailEnd type="none" w="med" len="med"/>
              </a:ln>
            </p:spPr>
          </p:sp>
          <p:sp>
            <p:nvSpPr>
              <p:cNvPr id="113776" name="Line 108"/>
              <p:cNvSpPr/>
              <p:nvPr/>
            </p:nvSpPr>
            <p:spPr>
              <a:xfrm flipH="1">
                <a:off x="677" y="2657"/>
                <a:ext cx="57" cy="1"/>
              </a:xfrm>
              <a:prstGeom prst="line">
                <a:avLst/>
              </a:prstGeom>
              <a:ln w="11113" cap="flat" cmpd="sng">
                <a:solidFill>
                  <a:srgbClr val="000000"/>
                </a:solidFill>
                <a:prstDash val="solid"/>
                <a:headEnd type="none" w="med" len="med"/>
                <a:tailEnd type="none" w="med" len="med"/>
              </a:ln>
            </p:spPr>
          </p:sp>
          <p:sp>
            <p:nvSpPr>
              <p:cNvPr id="113777" name="Line 109"/>
              <p:cNvSpPr/>
              <p:nvPr/>
            </p:nvSpPr>
            <p:spPr>
              <a:xfrm flipH="1">
                <a:off x="677" y="2356"/>
                <a:ext cx="57" cy="1"/>
              </a:xfrm>
              <a:prstGeom prst="line">
                <a:avLst/>
              </a:prstGeom>
              <a:ln w="11113" cap="flat" cmpd="sng">
                <a:solidFill>
                  <a:srgbClr val="000000"/>
                </a:solidFill>
                <a:prstDash val="solid"/>
                <a:headEnd type="none" w="med" len="med"/>
                <a:tailEnd type="none" w="med" len="med"/>
              </a:ln>
            </p:spPr>
          </p:sp>
          <p:sp>
            <p:nvSpPr>
              <p:cNvPr id="113778" name="Line 110"/>
              <p:cNvSpPr/>
              <p:nvPr/>
            </p:nvSpPr>
            <p:spPr>
              <a:xfrm flipH="1">
                <a:off x="677" y="2066"/>
                <a:ext cx="57" cy="1"/>
              </a:xfrm>
              <a:prstGeom prst="line">
                <a:avLst/>
              </a:prstGeom>
              <a:ln w="11113" cap="flat" cmpd="sng">
                <a:solidFill>
                  <a:srgbClr val="000000"/>
                </a:solidFill>
                <a:prstDash val="solid"/>
                <a:headEnd type="none" w="med" len="med"/>
                <a:tailEnd type="none" w="med" len="med"/>
              </a:ln>
            </p:spPr>
          </p:sp>
          <p:sp>
            <p:nvSpPr>
              <p:cNvPr id="113779" name="Line 111"/>
              <p:cNvSpPr/>
              <p:nvPr/>
            </p:nvSpPr>
            <p:spPr>
              <a:xfrm flipH="1">
                <a:off x="677" y="1778"/>
                <a:ext cx="57" cy="1"/>
              </a:xfrm>
              <a:prstGeom prst="line">
                <a:avLst/>
              </a:prstGeom>
              <a:ln w="11113" cap="flat" cmpd="sng">
                <a:solidFill>
                  <a:srgbClr val="000000"/>
                </a:solidFill>
                <a:prstDash val="solid"/>
                <a:headEnd type="none" w="med" len="med"/>
                <a:tailEnd type="none" w="med" len="med"/>
              </a:ln>
            </p:spPr>
          </p:sp>
          <p:sp>
            <p:nvSpPr>
              <p:cNvPr id="113780" name="Line 112"/>
              <p:cNvSpPr/>
              <p:nvPr/>
            </p:nvSpPr>
            <p:spPr>
              <a:xfrm flipH="1">
                <a:off x="677" y="1489"/>
                <a:ext cx="57" cy="1"/>
              </a:xfrm>
              <a:prstGeom prst="line">
                <a:avLst/>
              </a:prstGeom>
              <a:ln w="11113" cap="flat" cmpd="sng">
                <a:solidFill>
                  <a:srgbClr val="000000"/>
                </a:solidFill>
                <a:prstDash val="solid"/>
                <a:headEnd type="none" w="med" len="med"/>
                <a:tailEnd type="none" w="med" len="med"/>
              </a:ln>
            </p:spPr>
          </p:sp>
          <p:sp>
            <p:nvSpPr>
              <p:cNvPr id="113781" name="Line 113"/>
              <p:cNvSpPr/>
              <p:nvPr/>
            </p:nvSpPr>
            <p:spPr>
              <a:xfrm>
                <a:off x="677" y="3556"/>
                <a:ext cx="4834" cy="1"/>
              </a:xfrm>
              <a:prstGeom prst="line">
                <a:avLst/>
              </a:prstGeom>
              <a:ln w="11113" cap="flat" cmpd="sng">
                <a:solidFill>
                  <a:srgbClr val="000000"/>
                </a:solidFill>
                <a:prstDash val="solid"/>
                <a:headEnd type="none" w="med" len="med"/>
                <a:tailEnd type="none" w="med" len="med"/>
              </a:ln>
            </p:spPr>
          </p:sp>
          <p:sp>
            <p:nvSpPr>
              <p:cNvPr id="113782" name="Rectangle 114"/>
              <p:cNvSpPr/>
              <p:nvPr/>
            </p:nvSpPr>
            <p:spPr>
              <a:xfrm>
                <a:off x="713" y="1082"/>
                <a:ext cx="288" cy="194"/>
              </a:xfrm>
              <a:prstGeom prst="rect">
                <a:avLst/>
              </a:prstGeom>
              <a:noFill/>
              <a:ln w="9525">
                <a:noFill/>
              </a:ln>
            </p:spPr>
            <p:txBody>
              <a:bodyPr wrap="none" lIns="0" tIns="0" rIns="0" bIns="0">
                <a:spAutoFit/>
              </a:bodyPr>
              <a:p>
                <a:pPr algn="ctr"/>
                <a:r>
                  <a:rPr lang="en-US" altLang="zh-CN" dirty="0">
                    <a:solidFill>
                      <a:schemeClr val="tx2"/>
                    </a:solidFill>
                    <a:latin typeface="Comic Sans MS" panose="030F0702030302020204" pitchFamily="66" charset="0"/>
                  </a:rPr>
                  <a:t>m(t)</a:t>
                </a:r>
                <a:endParaRPr lang="en-US" altLang="zh-CN" dirty="0">
                  <a:solidFill>
                    <a:schemeClr val="tx2"/>
                  </a:solidFill>
                  <a:latin typeface="Comic Sans MS" panose="030F0702030302020204" pitchFamily="66" charset="0"/>
                </a:endParaRPr>
              </a:p>
            </p:txBody>
          </p:sp>
          <p:sp>
            <p:nvSpPr>
              <p:cNvPr id="113783" name="Line 118"/>
              <p:cNvSpPr/>
              <p:nvPr/>
            </p:nvSpPr>
            <p:spPr>
              <a:xfrm flipH="1">
                <a:off x="538" y="2956"/>
                <a:ext cx="139" cy="1"/>
              </a:xfrm>
              <a:prstGeom prst="line">
                <a:avLst/>
              </a:prstGeom>
              <a:ln w="11113" cap="flat" cmpd="sng">
                <a:solidFill>
                  <a:srgbClr val="000000"/>
                </a:solidFill>
                <a:prstDash val="solid"/>
                <a:headEnd type="none" w="med" len="med"/>
                <a:tailEnd type="none" w="med" len="med"/>
              </a:ln>
            </p:spPr>
          </p:sp>
          <p:sp>
            <p:nvSpPr>
              <p:cNvPr id="113784" name="Line 119"/>
              <p:cNvSpPr/>
              <p:nvPr/>
            </p:nvSpPr>
            <p:spPr>
              <a:xfrm flipH="1">
                <a:off x="567" y="3267"/>
                <a:ext cx="84" cy="1"/>
              </a:xfrm>
              <a:prstGeom prst="line">
                <a:avLst/>
              </a:prstGeom>
              <a:ln w="11113" cap="flat" cmpd="sng">
                <a:solidFill>
                  <a:srgbClr val="000000"/>
                </a:solidFill>
                <a:prstDash val="solid"/>
                <a:headEnd type="none" w="med" len="med"/>
                <a:tailEnd type="none" w="med" len="med"/>
              </a:ln>
            </p:spPr>
          </p:sp>
          <p:sp>
            <p:nvSpPr>
              <p:cNvPr id="113785" name="Line 120"/>
              <p:cNvSpPr/>
              <p:nvPr/>
            </p:nvSpPr>
            <p:spPr>
              <a:xfrm flipH="1">
                <a:off x="567" y="3556"/>
                <a:ext cx="84" cy="1"/>
              </a:xfrm>
              <a:prstGeom prst="line">
                <a:avLst/>
              </a:prstGeom>
              <a:ln w="11113" cap="flat" cmpd="sng">
                <a:solidFill>
                  <a:srgbClr val="000000"/>
                </a:solidFill>
                <a:prstDash val="solid"/>
                <a:headEnd type="none" w="med" len="med"/>
                <a:tailEnd type="none" w="med" len="med"/>
              </a:ln>
            </p:spPr>
          </p:sp>
          <p:sp>
            <p:nvSpPr>
              <p:cNvPr id="113786" name="Line 121"/>
              <p:cNvSpPr/>
              <p:nvPr/>
            </p:nvSpPr>
            <p:spPr>
              <a:xfrm flipV="1">
                <a:off x="609" y="3267"/>
                <a:ext cx="1" cy="289"/>
              </a:xfrm>
              <a:prstGeom prst="line">
                <a:avLst/>
              </a:prstGeom>
              <a:ln w="11113" cap="flat" cmpd="sng">
                <a:solidFill>
                  <a:srgbClr val="000000"/>
                </a:solidFill>
                <a:prstDash val="solid"/>
                <a:headEnd type="none" w="med" len="med"/>
                <a:tailEnd type="none" w="med" len="med"/>
              </a:ln>
            </p:spPr>
          </p:sp>
          <p:sp>
            <p:nvSpPr>
              <p:cNvPr id="113787" name="Freeform 122"/>
              <p:cNvSpPr/>
              <p:nvPr/>
            </p:nvSpPr>
            <p:spPr>
              <a:xfrm>
                <a:off x="581" y="3440"/>
                <a:ext cx="56" cy="116"/>
              </a:xfrm>
              <a:custGeom>
                <a:avLst/>
                <a:gdLst>
                  <a:gd name="txL" fmla="*/ 0 w 56"/>
                  <a:gd name="txT" fmla="*/ 0 h 123"/>
                  <a:gd name="txR" fmla="*/ 56 w 56"/>
                  <a:gd name="txB" fmla="*/ 123 h 123"/>
                </a:gdLst>
                <a:ahLst/>
                <a:cxnLst>
                  <a:cxn ang="0">
                    <a:pos x="56" y="0"/>
                  </a:cxn>
                  <a:cxn ang="0">
                    <a:pos x="28" y="8"/>
                  </a:cxn>
                  <a:cxn ang="0">
                    <a:pos x="0" y="0"/>
                  </a:cxn>
                  <a:cxn ang="0">
                    <a:pos x="28" y="24"/>
                  </a:cxn>
                  <a:cxn ang="0">
                    <a:pos x="56" y="0"/>
                  </a:cxn>
                </a:cxnLst>
                <a:rect l="txL" t="txT" r="txR" b="txB"/>
                <a:pathLst>
                  <a:path w="56" h="123">
                    <a:moveTo>
                      <a:pt x="56" y="0"/>
                    </a:moveTo>
                    <a:lnTo>
                      <a:pt x="28" y="24"/>
                    </a:lnTo>
                    <a:lnTo>
                      <a:pt x="0" y="0"/>
                    </a:lnTo>
                    <a:lnTo>
                      <a:pt x="28" y="123"/>
                    </a:lnTo>
                    <a:lnTo>
                      <a:pt x="56" y="0"/>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788" name="Freeform 123"/>
              <p:cNvSpPr/>
              <p:nvPr/>
            </p:nvSpPr>
            <p:spPr>
              <a:xfrm>
                <a:off x="581" y="3267"/>
                <a:ext cx="56" cy="116"/>
              </a:xfrm>
              <a:custGeom>
                <a:avLst/>
                <a:gdLst>
                  <a:gd name="txL" fmla="*/ 0 w 56"/>
                  <a:gd name="txT" fmla="*/ 0 h 123"/>
                  <a:gd name="txR" fmla="*/ 56 w 56"/>
                  <a:gd name="txB" fmla="*/ 123 h 123"/>
                </a:gdLst>
                <a:ahLst/>
                <a:cxnLst>
                  <a:cxn ang="0">
                    <a:pos x="56" y="24"/>
                  </a:cxn>
                  <a:cxn ang="0">
                    <a:pos x="28" y="20"/>
                  </a:cxn>
                  <a:cxn ang="0">
                    <a:pos x="0" y="24"/>
                  </a:cxn>
                  <a:cxn ang="0">
                    <a:pos x="28" y="0"/>
                  </a:cxn>
                  <a:cxn ang="0">
                    <a:pos x="56" y="24"/>
                  </a:cxn>
                </a:cxnLst>
                <a:rect l="txL" t="txT" r="txR" b="txB"/>
                <a:pathLst>
                  <a:path w="56" h="123">
                    <a:moveTo>
                      <a:pt x="56" y="123"/>
                    </a:moveTo>
                    <a:lnTo>
                      <a:pt x="28" y="99"/>
                    </a:lnTo>
                    <a:lnTo>
                      <a:pt x="0" y="123"/>
                    </a:lnTo>
                    <a:lnTo>
                      <a:pt x="28" y="0"/>
                    </a:lnTo>
                    <a:lnTo>
                      <a:pt x="56" y="123"/>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789" name="Rectangle 124"/>
              <p:cNvSpPr/>
              <p:nvPr/>
            </p:nvSpPr>
            <p:spPr>
              <a:xfrm>
                <a:off x="361" y="3339"/>
                <a:ext cx="145" cy="192"/>
              </a:xfrm>
              <a:prstGeom prst="rect">
                <a:avLst/>
              </a:prstGeom>
              <a:noFill/>
              <a:ln w="9525">
                <a:noFill/>
              </a:ln>
            </p:spPr>
            <p:txBody>
              <a:bodyPr wrap="none" lIns="0" tIns="0" rIns="0" bIns="0">
                <a:spAutoFit/>
              </a:bodyPr>
              <a:p>
                <a:pPr algn="ctr"/>
                <a:r>
                  <a:rPr lang="el-GR" altLang="zh-CN" b="1" dirty="0">
                    <a:solidFill>
                      <a:schemeClr val="tx2"/>
                    </a:solidFill>
                    <a:latin typeface="Comic Sans MS" panose="030F0702030302020204" pitchFamily="66" charset="0"/>
                    <a:ea typeface="楷体_GB2312" pitchFamily="49" charset="-122"/>
                  </a:rPr>
                  <a:t>σ</a:t>
                </a:r>
                <a:endParaRPr lang="el-GR" altLang="zh-CN" b="1" dirty="0">
                  <a:solidFill>
                    <a:schemeClr val="tx2"/>
                  </a:solidFill>
                  <a:latin typeface="Comic Sans MS" panose="030F0702030302020204" pitchFamily="66" charset="0"/>
                  <a:ea typeface="楷体_GB2312" pitchFamily="49" charset="-122"/>
                </a:endParaRPr>
              </a:p>
            </p:txBody>
          </p:sp>
          <p:sp>
            <p:nvSpPr>
              <p:cNvPr id="113790" name="Rectangle 125"/>
              <p:cNvSpPr/>
              <p:nvPr/>
            </p:nvSpPr>
            <p:spPr>
              <a:xfrm>
                <a:off x="624" y="3560"/>
                <a:ext cx="64" cy="154"/>
              </a:xfrm>
              <a:prstGeom prst="rect">
                <a:avLst/>
              </a:prstGeom>
              <a:noFill/>
              <a:ln w="9525">
                <a:noFill/>
              </a:ln>
            </p:spPr>
            <p:txBody>
              <a:bodyPr wrap="none" lIns="0" tIns="0" rIns="0" bIns="0">
                <a:spAutoFit/>
              </a:bodyPr>
              <a:p>
                <a:pPr algn="ctr"/>
                <a:r>
                  <a:rPr lang="en-US" altLang="zh-CN" sz="1600" dirty="0">
                    <a:solidFill>
                      <a:srgbClr val="000000"/>
                    </a:solidFill>
                    <a:latin typeface="Times"/>
                  </a:rPr>
                  <a:t>0</a:t>
                </a:r>
                <a:endParaRPr lang="en-US" altLang="zh-CN" sz="1800" dirty="0">
                  <a:latin typeface="Comic Sans MS" panose="030F0702030302020204" pitchFamily="66" charset="0"/>
                </a:endParaRPr>
              </a:p>
            </p:txBody>
          </p:sp>
          <p:sp>
            <p:nvSpPr>
              <p:cNvPr id="113791" name="Rectangle 126"/>
              <p:cNvSpPr/>
              <p:nvPr/>
            </p:nvSpPr>
            <p:spPr>
              <a:xfrm>
                <a:off x="860" y="3583"/>
                <a:ext cx="90" cy="192"/>
              </a:xfrm>
              <a:prstGeom prst="rect">
                <a:avLst/>
              </a:prstGeom>
              <a:noFill/>
              <a:ln w="9525">
                <a:noFill/>
              </a:ln>
            </p:spPr>
            <p:txBody>
              <a:bodyPr wrap="none" lIns="0" tIns="0" rIns="0" bIns="0">
                <a:spAutoFit/>
              </a:bodyPr>
              <a:p>
                <a:pPr algn="ctr"/>
                <a:r>
                  <a:rPr lang="en-US" altLang="zh-CN" dirty="0">
                    <a:solidFill>
                      <a:schemeClr val="tx2"/>
                    </a:solidFill>
                    <a:latin typeface="Comic Sans MS" panose="030F0702030302020204" pitchFamily="66" charset="0"/>
                  </a:rPr>
                  <a:t>0</a:t>
                </a:r>
                <a:endParaRPr lang="en-US" altLang="zh-CN" dirty="0">
                  <a:solidFill>
                    <a:schemeClr val="tx2"/>
                  </a:solidFill>
                  <a:latin typeface="Comic Sans MS" panose="030F0702030302020204" pitchFamily="66" charset="0"/>
                </a:endParaRPr>
              </a:p>
            </p:txBody>
          </p:sp>
          <p:sp>
            <p:nvSpPr>
              <p:cNvPr id="113792" name="Rectangle 127"/>
              <p:cNvSpPr/>
              <p:nvPr/>
            </p:nvSpPr>
            <p:spPr>
              <a:xfrm>
                <a:off x="1260" y="3583"/>
                <a:ext cx="66" cy="192"/>
              </a:xfrm>
              <a:prstGeom prst="rect">
                <a:avLst/>
              </a:prstGeom>
              <a:noFill/>
              <a:ln w="9525">
                <a:noFill/>
              </a:ln>
            </p:spPr>
            <p:txBody>
              <a:bodyPr wrap="none" lIns="0" tIns="0" rIns="0" bIns="0">
                <a:spAutoFit/>
              </a:bodyPr>
              <a:p>
                <a:pPr algn="ctr"/>
                <a:r>
                  <a:rPr lang="en-US" altLang="zh-CN" dirty="0">
                    <a:solidFill>
                      <a:schemeClr val="tx2"/>
                    </a:solidFill>
                    <a:latin typeface="Comic Sans MS" panose="030F0702030302020204" pitchFamily="66" charset="0"/>
                  </a:rPr>
                  <a:t>1</a:t>
                </a:r>
                <a:endParaRPr lang="en-US" altLang="zh-CN" dirty="0">
                  <a:solidFill>
                    <a:schemeClr val="tx2"/>
                  </a:solidFill>
                  <a:latin typeface="Comic Sans MS" panose="030F0702030302020204" pitchFamily="66" charset="0"/>
                </a:endParaRPr>
              </a:p>
            </p:txBody>
          </p:sp>
          <p:sp>
            <p:nvSpPr>
              <p:cNvPr id="113793" name="Rectangle 128"/>
              <p:cNvSpPr/>
              <p:nvPr/>
            </p:nvSpPr>
            <p:spPr>
              <a:xfrm>
                <a:off x="1611" y="3583"/>
                <a:ext cx="90" cy="192"/>
              </a:xfrm>
              <a:prstGeom prst="rect">
                <a:avLst/>
              </a:prstGeom>
              <a:noFill/>
              <a:ln w="9525">
                <a:noFill/>
              </a:ln>
            </p:spPr>
            <p:txBody>
              <a:bodyPr wrap="none" lIns="0" tIns="0" rIns="0" bIns="0">
                <a:spAutoFit/>
              </a:bodyPr>
              <a:p>
                <a:pPr algn="ctr"/>
                <a:r>
                  <a:rPr lang="en-US" altLang="zh-CN" dirty="0">
                    <a:solidFill>
                      <a:schemeClr val="tx2"/>
                    </a:solidFill>
                    <a:latin typeface="Comic Sans MS" panose="030F0702030302020204" pitchFamily="66" charset="0"/>
                  </a:rPr>
                  <a:t>0</a:t>
                </a:r>
                <a:endParaRPr lang="en-US" altLang="zh-CN" dirty="0">
                  <a:solidFill>
                    <a:schemeClr val="tx2"/>
                  </a:solidFill>
                  <a:latin typeface="Comic Sans MS" panose="030F0702030302020204" pitchFamily="66" charset="0"/>
                </a:endParaRPr>
              </a:p>
            </p:txBody>
          </p:sp>
          <p:sp>
            <p:nvSpPr>
              <p:cNvPr id="113794" name="Rectangle 129"/>
              <p:cNvSpPr/>
              <p:nvPr/>
            </p:nvSpPr>
            <p:spPr>
              <a:xfrm>
                <a:off x="2010" y="3583"/>
                <a:ext cx="66" cy="192"/>
              </a:xfrm>
              <a:prstGeom prst="rect">
                <a:avLst/>
              </a:prstGeom>
              <a:noFill/>
              <a:ln w="9525">
                <a:noFill/>
              </a:ln>
            </p:spPr>
            <p:txBody>
              <a:bodyPr wrap="none" lIns="0" tIns="0" rIns="0" bIns="0">
                <a:spAutoFit/>
              </a:bodyPr>
              <a:p>
                <a:pPr algn="ctr"/>
                <a:r>
                  <a:rPr lang="en-US" altLang="zh-CN" dirty="0">
                    <a:solidFill>
                      <a:schemeClr val="tx2"/>
                    </a:solidFill>
                    <a:latin typeface="Comic Sans MS" panose="030F0702030302020204" pitchFamily="66" charset="0"/>
                  </a:rPr>
                  <a:t>1</a:t>
                </a:r>
                <a:endParaRPr lang="en-US" altLang="zh-CN" dirty="0">
                  <a:solidFill>
                    <a:schemeClr val="tx2"/>
                  </a:solidFill>
                  <a:latin typeface="Comic Sans MS" panose="030F0702030302020204" pitchFamily="66" charset="0"/>
                </a:endParaRPr>
              </a:p>
            </p:txBody>
          </p:sp>
          <p:sp>
            <p:nvSpPr>
              <p:cNvPr id="113795" name="Rectangle 130"/>
              <p:cNvSpPr/>
              <p:nvPr/>
            </p:nvSpPr>
            <p:spPr>
              <a:xfrm>
                <a:off x="2361" y="3583"/>
                <a:ext cx="89"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0</a:t>
                </a:r>
                <a:endParaRPr lang="en-US" altLang="zh-CN" b="1" dirty="0">
                  <a:solidFill>
                    <a:schemeClr val="tx2"/>
                  </a:solidFill>
                  <a:latin typeface="Comic Sans MS" panose="030F0702030302020204" pitchFamily="66" charset="0"/>
                </a:endParaRPr>
              </a:p>
            </p:txBody>
          </p:sp>
          <p:sp>
            <p:nvSpPr>
              <p:cNvPr id="113796" name="Rectangle 131"/>
              <p:cNvSpPr/>
              <p:nvPr/>
            </p:nvSpPr>
            <p:spPr>
              <a:xfrm>
                <a:off x="2749"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797" name="Rectangle 132"/>
              <p:cNvSpPr/>
              <p:nvPr/>
            </p:nvSpPr>
            <p:spPr>
              <a:xfrm>
                <a:off x="3109"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798" name="Rectangle 133"/>
              <p:cNvSpPr/>
              <p:nvPr/>
            </p:nvSpPr>
            <p:spPr>
              <a:xfrm>
                <a:off x="3472"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799" name="Rectangle 134"/>
              <p:cNvSpPr/>
              <p:nvPr/>
            </p:nvSpPr>
            <p:spPr>
              <a:xfrm>
                <a:off x="3860"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800" name="Rectangle 135"/>
              <p:cNvSpPr/>
              <p:nvPr/>
            </p:nvSpPr>
            <p:spPr>
              <a:xfrm>
                <a:off x="4222" y="3583"/>
                <a:ext cx="88"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801" name="Rectangle 136"/>
              <p:cNvSpPr/>
              <p:nvPr/>
            </p:nvSpPr>
            <p:spPr>
              <a:xfrm>
                <a:off x="4582"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1</a:t>
                </a:r>
                <a:endParaRPr lang="en-US" altLang="zh-CN" b="1" dirty="0">
                  <a:solidFill>
                    <a:schemeClr val="tx2"/>
                  </a:solidFill>
                  <a:latin typeface="Comic Sans MS" panose="030F0702030302020204" pitchFamily="66" charset="0"/>
                </a:endParaRPr>
              </a:p>
            </p:txBody>
          </p:sp>
          <p:sp>
            <p:nvSpPr>
              <p:cNvPr id="113802" name="Rectangle 137"/>
              <p:cNvSpPr/>
              <p:nvPr/>
            </p:nvSpPr>
            <p:spPr>
              <a:xfrm>
                <a:off x="4944" y="3583"/>
                <a:ext cx="90" cy="192"/>
              </a:xfrm>
              <a:prstGeom prst="rect">
                <a:avLst/>
              </a:prstGeom>
              <a:noFill/>
              <a:ln w="9525">
                <a:noFill/>
              </a:ln>
            </p:spPr>
            <p:txBody>
              <a:bodyPr wrap="none" lIns="0" tIns="0" rIns="0" bIns="0">
                <a:spAutoFit/>
              </a:bodyPr>
              <a:p>
                <a:pPr algn="ctr"/>
                <a:r>
                  <a:rPr lang="en-US" altLang="zh-CN" b="1" dirty="0">
                    <a:solidFill>
                      <a:schemeClr val="tx2"/>
                    </a:solidFill>
                    <a:latin typeface="Comic Sans MS" panose="030F0702030302020204" pitchFamily="66" charset="0"/>
                  </a:rPr>
                  <a:t>0</a:t>
                </a:r>
                <a:endParaRPr lang="en-US" altLang="zh-CN" b="1" dirty="0">
                  <a:solidFill>
                    <a:schemeClr val="tx2"/>
                  </a:solidFill>
                  <a:latin typeface="Comic Sans MS" panose="030F0702030302020204" pitchFamily="66" charset="0"/>
                </a:endParaRPr>
              </a:p>
            </p:txBody>
          </p:sp>
          <p:sp>
            <p:nvSpPr>
              <p:cNvPr id="108680" name="Rectangle 138"/>
              <p:cNvSpPr>
                <a:spLocks noChangeArrowheads="1"/>
              </p:cNvSpPr>
              <p:nvPr/>
            </p:nvSpPr>
            <p:spPr bwMode="auto">
              <a:xfrm>
                <a:off x="5396" y="3560"/>
                <a:ext cx="73" cy="194"/>
              </a:xfrm>
              <a:prstGeom prst="rect">
                <a:avLst/>
              </a:prstGeom>
              <a:noFill/>
              <a:ln w="9525">
                <a:noFill/>
                <a:miter lim="800000"/>
              </a:ln>
            </p:spPr>
            <p:txBody>
              <a:bodyPr wrap="none" lIns="0" tIns="0" rIns="0" bIns="0">
                <a:spAutoFit/>
              </a:bodyPr>
              <a:p>
                <a:pPr algn="ctr"/>
                <a:r>
                  <a:rPr lang="en-US" altLang="zh-CN" dirty="0">
                    <a:solidFill>
                      <a:schemeClr val="tx2"/>
                    </a:solidFill>
                    <a:latin typeface="宋体" panose="02010600030101010101" pitchFamily="2" charset="-122"/>
                  </a:rPr>
                  <a:t>t</a:t>
                </a:r>
                <a:endParaRPr lang="en-US" altLang="zh-CN" dirty="0">
                  <a:solidFill>
                    <a:schemeClr val="tx2"/>
                  </a:solidFill>
                  <a:latin typeface="宋体" panose="02010600030101010101" pitchFamily="2" charset="-122"/>
                </a:endParaRPr>
              </a:p>
            </p:txBody>
          </p:sp>
          <p:sp>
            <p:nvSpPr>
              <p:cNvPr id="113804" name="Rectangle 139"/>
              <p:cNvSpPr/>
              <p:nvPr/>
            </p:nvSpPr>
            <p:spPr>
              <a:xfrm>
                <a:off x="5096"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05" name="Rectangle 140"/>
              <p:cNvSpPr/>
              <p:nvPr/>
            </p:nvSpPr>
            <p:spPr>
              <a:xfrm>
                <a:off x="5139" y="3427"/>
                <a:ext cx="8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12</a:t>
                </a:r>
                <a:endParaRPr lang="en-US" altLang="zh-CN" sz="1800" dirty="0">
                  <a:latin typeface="Comic Sans MS" panose="030F0702030302020204" pitchFamily="66" charset="0"/>
                </a:endParaRPr>
              </a:p>
            </p:txBody>
          </p:sp>
          <p:sp>
            <p:nvSpPr>
              <p:cNvPr id="113806" name="Rectangle 141"/>
              <p:cNvSpPr/>
              <p:nvPr/>
            </p:nvSpPr>
            <p:spPr>
              <a:xfrm>
                <a:off x="4748"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07" name="Rectangle 142"/>
              <p:cNvSpPr/>
              <p:nvPr/>
            </p:nvSpPr>
            <p:spPr>
              <a:xfrm>
                <a:off x="4790" y="3427"/>
                <a:ext cx="8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11</a:t>
                </a:r>
                <a:endParaRPr lang="en-US" altLang="zh-CN" sz="1800" dirty="0">
                  <a:latin typeface="Comic Sans MS" panose="030F0702030302020204" pitchFamily="66" charset="0"/>
                </a:endParaRPr>
              </a:p>
            </p:txBody>
          </p:sp>
          <p:sp>
            <p:nvSpPr>
              <p:cNvPr id="113808" name="Rectangle 143"/>
              <p:cNvSpPr/>
              <p:nvPr/>
            </p:nvSpPr>
            <p:spPr>
              <a:xfrm>
                <a:off x="4361"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09" name="Rectangle 144"/>
              <p:cNvSpPr/>
              <p:nvPr/>
            </p:nvSpPr>
            <p:spPr>
              <a:xfrm>
                <a:off x="4404" y="3427"/>
                <a:ext cx="8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10</a:t>
                </a:r>
                <a:endParaRPr lang="en-US" altLang="zh-CN" sz="1800" dirty="0">
                  <a:latin typeface="Comic Sans MS" panose="030F0702030302020204" pitchFamily="66" charset="0"/>
                </a:endParaRPr>
              </a:p>
            </p:txBody>
          </p:sp>
          <p:sp>
            <p:nvSpPr>
              <p:cNvPr id="113810" name="Rectangle 145"/>
              <p:cNvSpPr/>
              <p:nvPr/>
            </p:nvSpPr>
            <p:spPr>
              <a:xfrm>
                <a:off x="4038"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11" name="Rectangle 146"/>
              <p:cNvSpPr/>
              <p:nvPr/>
            </p:nvSpPr>
            <p:spPr>
              <a:xfrm>
                <a:off x="4075" y="3427"/>
                <a:ext cx="4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9</a:t>
                </a:r>
                <a:endParaRPr lang="en-US" altLang="zh-CN" sz="1800" dirty="0">
                  <a:latin typeface="Comic Sans MS" panose="030F0702030302020204" pitchFamily="66" charset="0"/>
                </a:endParaRPr>
              </a:p>
            </p:txBody>
          </p:sp>
          <p:sp>
            <p:nvSpPr>
              <p:cNvPr id="113812" name="Rectangle 147"/>
              <p:cNvSpPr/>
              <p:nvPr/>
            </p:nvSpPr>
            <p:spPr>
              <a:xfrm>
                <a:off x="3636"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13" name="Rectangle 148"/>
              <p:cNvSpPr/>
              <p:nvPr/>
            </p:nvSpPr>
            <p:spPr>
              <a:xfrm>
                <a:off x="3673" y="3427"/>
                <a:ext cx="4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8</a:t>
                </a:r>
                <a:endParaRPr lang="en-US" altLang="zh-CN" sz="1800" dirty="0">
                  <a:latin typeface="Comic Sans MS" panose="030F0702030302020204" pitchFamily="66" charset="0"/>
                </a:endParaRPr>
              </a:p>
            </p:txBody>
          </p:sp>
          <p:sp>
            <p:nvSpPr>
              <p:cNvPr id="113814" name="Rectangle 149"/>
              <p:cNvSpPr/>
              <p:nvPr/>
            </p:nvSpPr>
            <p:spPr>
              <a:xfrm>
                <a:off x="3288" y="3349"/>
                <a:ext cx="34"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15" name="Rectangle 150"/>
              <p:cNvSpPr/>
              <p:nvPr/>
            </p:nvSpPr>
            <p:spPr>
              <a:xfrm>
                <a:off x="3325" y="3427"/>
                <a:ext cx="4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7</a:t>
                </a:r>
                <a:endParaRPr lang="en-US" altLang="zh-CN" sz="1800" dirty="0">
                  <a:latin typeface="Comic Sans MS" panose="030F0702030302020204" pitchFamily="66" charset="0"/>
                </a:endParaRPr>
              </a:p>
            </p:txBody>
          </p:sp>
          <p:sp>
            <p:nvSpPr>
              <p:cNvPr id="113816" name="Rectangle 151"/>
              <p:cNvSpPr/>
              <p:nvPr/>
            </p:nvSpPr>
            <p:spPr>
              <a:xfrm>
                <a:off x="2928"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17" name="Rectangle 152"/>
              <p:cNvSpPr/>
              <p:nvPr/>
            </p:nvSpPr>
            <p:spPr>
              <a:xfrm>
                <a:off x="2965" y="3427"/>
                <a:ext cx="4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6</a:t>
                </a:r>
                <a:endParaRPr lang="en-US" altLang="zh-CN" sz="1800" dirty="0">
                  <a:latin typeface="Comic Sans MS" panose="030F0702030302020204" pitchFamily="66" charset="0"/>
                </a:endParaRPr>
              </a:p>
            </p:txBody>
          </p:sp>
          <p:sp>
            <p:nvSpPr>
              <p:cNvPr id="113818" name="Rectangle 153"/>
              <p:cNvSpPr/>
              <p:nvPr/>
            </p:nvSpPr>
            <p:spPr>
              <a:xfrm>
                <a:off x="2552"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19" name="Rectangle 154"/>
              <p:cNvSpPr/>
              <p:nvPr/>
            </p:nvSpPr>
            <p:spPr>
              <a:xfrm>
                <a:off x="2590" y="3427"/>
                <a:ext cx="4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5</a:t>
                </a:r>
                <a:endParaRPr lang="en-US" altLang="zh-CN" sz="1800" dirty="0">
                  <a:latin typeface="Comic Sans MS" panose="030F0702030302020204" pitchFamily="66" charset="0"/>
                </a:endParaRPr>
              </a:p>
            </p:txBody>
          </p:sp>
          <p:sp>
            <p:nvSpPr>
              <p:cNvPr id="113820" name="Rectangle 155"/>
              <p:cNvSpPr/>
              <p:nvPr/>
            </p:nvSpPr>
            <p:spPr>
              <a:xfrm>
                <a:off x="2178"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21" name="Rectangle 156"/>
              <p:cNvSpPr/>
              <p:nvPr/>
            </p:nvSpPr>
            <p:spPr>
              <a:xfrm>
                <a:off x="2216" y="3427"/>
                <a:ext cx="4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4</a:t>
                </a:r>
                <a:endParaRPr lang="en-US" altLang="zh-CN" sz="1800" dirty="0">
                  <a:latin typeface="Comic Sans MS" panose="030F0702030302020204" pitchFamily="66" charset="0"/>
                </a:endParaRPr>
              </a:p>
            </p:txBody>
          </p:sp>
          <p:sp>
            <p:nvSpPr>
              <p:cNvPr id="113822" name="Rectangle 157"/>
              <p:cNvSpPr/>
              <p:nvPr/>
            </p:nvSpPr>
            <p:spPr>
              <a:xfrm>
                <a:off x="1803"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23" name="Rectangle 158"/>
              <p:cNvSpPr/>
              <p:nvPr/>
            </p:nvSpPr>
            <p:spPr>
              <a:xfrm>
                <a:off x="1839" y="3427"/>
                <a:ext cx="4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3</a:t>
                </a:r>
                <a:endParaRPr lang="en-US" altLang="zh-CN" sz="1800" dirty="0">
                  <a:latin typeface="Comic Sans MS" panose="030F0702030302020204" pitchFamily="66" charset="0"/>
                </a:endParaRPr>
              </a:p>
            </p:txBody>
          </p:sp>
          <p:sp>
            <p:nvSpPr>
              <p:cNvPr id="113824" name="Rectangle 159"/>
              <p:cNvSpPr/>
              <p:nvPr/>
            </p:nvSpPr>
            <p:spPr>
              <a:xfrm>
                <a:off x="1428"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25" name="Rectangle 160"/>
              <p:cNvSpPr/>
              <p:nvPr/>
            </p:nvSpPr>
            <p:spPr>
              <a:xfrm>
                <a:off x="1466" y="3427"/>
                <a:ext cx="40"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2</a:t>
                </a:r>
                <a:endParaRPr lang="en-US" altLang="zh-CN" sz="1800" dirty="0">
                  <a:latin typeface="Comic Sans MS" panose="030F0702030302020204" pitchFamily="66" charset="0"/>
                </a:endParaRPr>
              </a:p>
            </p:txBody>
          </p:sp>
          <p:sp>
            <p:nvSpPr>
              <p:cNvPr id="113826" name="Rectangle 161"/>
              <p:cNvSpPr/>
              <p:nvPr/>
            </p:nvSpPr>
            <p:spPr>
              <a:xfrm>
                <a:off x="1052" y="3349"/>
                <a:ext cx="33" cy="154"/>
              </a:xfrm>
              <a:prstGeom prst="rect">
                <a:avLst/>
              </a:prstGeom>
              <a:noFill/>
              <a:ln w="9525">
                <a:noFill/>
              </a:ln>
            </p:spPr>
            <p:txBody>
              <a:bodyPr wrap="none" lIns="0" tIns="0" rIns="0" bIns="0">
                <a:spAutoFit/>
              </a:bodyPr>
              <a:p>
                <a:pPr algn="ctr"/>
                <a:r>
                  <a:rPr lang="en-US" altLang="zh-CN" sz="1600" i="1" dirty="0">
                    <a:solidFill>
                      <a:srgbClr val="000000"/>
                    </a:solidFill>
                    <a:latin typeface="Times"/>
                  </a:rPr>
                  <a:t>t</a:t>
                </a:r>
                <a:endParaRPr lang="en-US" altLang="zh-CN" sz="1800" dirty="0">
                  <a:latin typeface="Comic Sans MS" panose="030F0702030302020204" pitchFamily="66" charset="0"/>
                </a:endParaRPr>
              </a:p>
            </p:txBody>
          </p:sp>
          <p:sp>
            <p:nvSpPr>
              <p:cNvPr id="113827" name="Rectangle 162"/>
              <p:cNvSpPr/>
              <p:nvPr/>
            </p:nvSpPr>
            <p:spPr>
              <a:xfrm>
                <a:off x="1089" y="3427"/>
                <a:ext cx="41" cy="96"/>
              </a:xfrm>
              <a:prstGeom prst="rect">
                <a:avLst/>
              </a:prstGeom>
              <a:noFill/>
              <a:ln w="9525">
                <a:noFill/>
              </a:ln>
            </p:spPr>
            <p:txBody>
              <a:bodyPr wrap="none" lIns="0" tIns="0" rIns="0" bIns="0">
                <a:spAutoFit/>
              </a:bodyPr>
              <a:p>
                <a:pPr algn="ctr"/>
                <a:r>
                  <a:rPr lang="en-US" altLang="zh-CN" sz="1000" dirty="0">
                    <a:solidFill>
                      <a:srgbClr val="000000"/>
                    </a:solidFill>
                    <a:latin typeface="Times"/>
                  </a:rPr>
                  <a:t>1</a:t>
                </a:r>
                <a:endParaRPr lang="en-US" altLang="zh-CN" sz="1800" dirty="0">
                  <a:latin typeface="Comic Sans MS" panose="030F0702030302020204" pitchFamily="66" charset="0"/>
                </a:endParaRPr>
              </a:p>
            </p:txBody>
          </p:sp>
          <p:sp>
            <p:nvSpPr>
              <p:cNvPr id="113828" name="Rectangle 171"/>
              <p:cNvSpPr/>
              <p:nvPr/>
            </p:nvSpPr>
            <p:spPr>
              <a:xfrm>
                <a:off x="4728" y="1250"/>
                <a:ext cx="1" cy="173"/>
              </a:xfrm>
              <a:prstGeom prst="rect">
                <a:avLst/>
              </a:prstGeom>
              <a:noFill/>
              <a:ln w="9525">
                <a:noFill/>
              </a:ln>
            </p:spPr>
            <p:txBody>
              <a:bodyPr wrap="none" lIns="0" tIns="0" rIns="0" bIns="0">
                <a:spAutoFit/>
              </a:bodyPr>
              <a:p>
                <a:pPr algn="ctr"/>
                <a:endParaRPr lang="zh-CN" altLang="zh-CN" sz="1800" dirty="0">
                  <a:latin typeface="Comic Sans MS" panose="030F0702030302020204" pitchFamily="66" charset="0"/>
                </a:endParaRPr>
              </a:p>
            </p:txBody>
          </p:sp>
          <p:sp>
            <p:nvSpPr>
              <p:cNvPr id="113829" name="Line 172"/>
              <p:cNvSpPr/>
              <p:nvPr/>
            </p:nvSpPr>
            <p:spPr>
              <a:xfrm flipV="1">
                <a:off x="3983" y="2066"/>
                <a:ext cx="112" cy="222"/>
              </a:xfrm>
              <a:prstGeom prst="line">
                <a:avLst/>
              </a:prstGeom>
              <a:ln w="11113" cap="flat" cmpd="sng">
                <a:solidFill>
                  <a:srgbClr val="000000"/>
                </a:solidFill>
                <a:prstDash val="solid"/>
                <a:headEnd type="none" w="med" len="med"/>
                <a:tailEnd type="none" w="med" len="med"/>
              </a:ln>
            </p:spPr>
          </p:sp>
          <p:sp>
            <p:nvSpPr>
              <p:cNvPr id="113830" name="Rectangle 173"/>
              <p:cNvSpPr/>
              <p:nvPr/>
            </p:nvSpPr>
            <p:spPr>
              <a:xfrm>
                <a:off x="3880" y="2295"/>
                <a:ext cx="445" cy="194"/>
              </a:xfrm>
              <a:prstGeom prst="rect">
                <a:avLst/>
              </a:prstGeom>
              <a:noFill/>
              <a:ln w="9525">
                <a:noFill/>
              </a:ln>
            </p:spPr>
            <p:txBody>
              <a:bodyPr lIns="0" tIns="0" rIns="0" bIns="0">
                <a:spAutoFit/>
              </a:bodyPr>
              <a:p>
                <a:pPr algn="ctr"/>
                <a:r>
                  <a:rPr lang="en-US" altLang="zh-CN" b="1" dirty="0">
                    <a:solidFill>
                      <a:srgbClr val="0000FF"/>
                    </a:solidFill>
                    <a:latin typeface="微软雅黑" panose="020B0503020204020204" pitchFamily="34" charset="-122"/>
                    <a:ea typeface="微软雅黑" panose="020B0503020204020204" pitchFamily="34" charset="-122"/>
                  </a:rPr>
                  <a:t>m</a:t>
                </a:r>
                <a:r>
                  <a:rPr lang="en-US" altLang="zh-CN" b="1" baseline="-25000" dirty="0">
                    <a:solidFill>
                      <a:srgbClr val="0000FF"/>
                    </a:solidFill>
                    <a:latin typeface="微软雅黑" panose="020B0503020204020204" pitchFamily="34" charset="-122"/>
                    <a:ea typeface="微软雅黑" panose="020B0503020204020204" pitchFamily="34" charset="-122"/>
                  </a:rPr>
                  <a:t>1</a:t>
                </a:r>
                <a:r>
                  <a:rPr lang="en-US" altLang="zh-CN" b="1" dirty="0">
                    <a:solidFill>
                      <a:srgbClr val="0000FF"/>
                    </a:solidFill>
                    <a:latin typeface="微软雅黑" panose="020B0503020204020204" pitchFamily="34" charset="-122"/>
                    <a:ea typeface="微软雅黑" panose="020B0503020204020204" pitchFamily="34" charset="-122"/>
                  </a:rPr>
                  <a:t>(t)</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113831" name="Line 178"/>
              <p:cNvSpPr/>
              <p:nvPr/>
            </p:nvSpPr>
            <p:spPr>
              <a:xfrm>
                <a:off x="3651" y="3756"/>
                <a:ext cx="1" cy="133"/>
              </a:xfrm>
              <a:prstGeom prst="line">
                <a:avLst/>
              </a:prstGeom>
              <a:ln w="11113" cap="flat" cmpd="sng">
                <a:solidFill>
                  <a:srgbClr val="000000"/>
                </a:solidFill>
                <a:prstDash val="solid"/>
                <a:headEnd type="none" w="med" len="med"/>
                <a:tailEnd type="none" w="med" len="med"/>
              </a:ln>
            </p:spPr>
          </p:sp>
          <p:sp>
            <p:nvSpPr>
              <p:cNvPr id="113832" name="Line 179"/>
              <p:cNvSpPr/>
              <p:nvPr/>
            </p:nvSpPr>
            <p:spPr>
              <a:xfrm>
                <a:off x="4039" y="3756"/>
                <a:ext cx="1" cy="133"/>
              </a:xfrm>
              <a:prstGeom prst="line">
                <a:avLst/>
              </a:prstGeom>
              <a:ln w="11113" cap="flat" cmpd="sng">
                <a:solidFill>
                  <a:srgbClr val="000000"/>
                </a:solidFill>
                <a:prstDash val="solid"/>
                <a:headEnd type="none" w="med" len="med"/>
                <a:tailEnd type="none" w="med" len="med"/>
              </a:ln>
            </p:spPr>
          </p:sp>
          <p:sp>
            <p:nvSpPr>
              <p:cNvPr id="113833" name="Line 180"/>
              <p:cNvSpPr/>
              <p:nvPr/>
            </p:nvSpPr>
            <p:spPr>
              <a:xfrm flipH="1">
                <a:off x="3289" y="3823"/>
                <a:ext cx="362" cy="1"/>
              </a:xfrm>
              <a:prstGeom prst="line">
                <a:avLst/>
              </a:prstGeom>
              <a:ln w="11113" cap="flat" cmpd="sng">
                <a:solidFill>
                  <a:srgbClr val="000000"/>
                </a:solidFill>
                <a:prstDash val="solid"/>
                <a:headEnd type="none" w="med" len="med"/>
                <a:tailEnd type="none" w="med" len="med"/>
              </a:ln>
            </p:spPr>
          </p:sp>
          <p:sp>
            <p:nvSpPr>
              <p:cNvPr id="113834" name="Freeform 181"/>
              <p:cNvSpPr/>
              <p:nvPr/>
            </p:nvSpPr>
            <p:spPr>
              <a:xfrm>
                <a:off x="3505" y="3800"/>
                <a:ext cx="146" cy="44"/>
              </a:xfrm>
              <a:custGeom>
                <a:avLst/>
                <a:gdLst>
                  <a:gd name="txL" fmla="*/ 0 w 146"/>
                  <a:gd name="txT" fmla="*/ 0 h 46"/>
                  <a:gd name="txR" fmla="*/ 146 w 146"/>
                  <a:gd name="txB" fmla="*/ 46 h 46"/>
                </a:gdLst>
                <a:ahLst/>
                <a:cxnLst>
                  <a:cxn ang="0">
                    <a:pos x="0" y="0"/>
                  </a:cxn>
                  <a:cxn ang="0">
                    <a:pos x="26" y="11"/>
                  </a:cxn>
                  <a:cxn ang="0">
                    <a:pos x="0" y="12"/>
                  </a:cxn>
                  <a:cxn ang="0">
                    <a:pos x="146" y="11"/>
                  </a:cxn>
                  <a:cxn ang="0">
                    <a:pos x="0" y="0"/>
                  </a:cxn>
                </a:cxnLst>
                <a:rect l="txL" t="txT" r="txR" b="txB"/>
                <a:pathLst>
                  <a:path w="146" h="46">
                    <a:moveTo>
                      <a:pt x="0" y="0"/>
                    </a:moveTo>
                    <a:lnTo>
                      <a:pt x="26" y="24"/>
                    </a:lnTo>
                    <a:lnTo>
                      <a:pt x="0" y="46"/>
                    </a:lnTo>
                    <a:lnTo>
                      <a:pt x="146" y="24"/>
                    </a:lnTo>
                    <a:lnTo>
                      <a:pt x="0" y="0"/>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835" name="Line 182"/>
              <p:cNvSpPr/>
              <p:nvPr/>
            </p:nvSpPr>
            <p:spPr>
              <a:xfrm>
                <a:off x="4039" y="3823"/>
                <a:ext cx="362" cy="1"/>
              </a:xfrm>
              <a:prstGeom prst="line">
                <a:avLst/>
              </a:prstGeom>
              <a:ln w="11113" cap="flat" cmpd="sng">
                <a:solidFill>
                  <a:srgbClr val="000000"/>
                </a:solidFill>
                <a:prstDash val="solid"/>
                <a:headEnd type="none" w="med" len="med"/>
                <a:tailEnd type="none" w="med" len="med"/>
              </a:ln>
            </p:spPr>
          </p:sp>
          <p:sp>
            <p:nvSpPr>
              <p:cNvPr id="113836" name="Freeform 183"/>
              <p:cNvSpPr/>
              <p:nvPr/>
            </p:nvSpPr>
            <p:spPr>
              <a:xfrm>
                <a:off x="4039" y="3800"/>
                <a:ext cx="143" cy="44"/>
              </a:xfrm>
              <a:custGeom>
                <a:avLst/>
                <a:gdLst>
                  <a:gd name="txL" fmla="*/ 0 w 143"/>
                  <a:gd name="txT" fmla="*/ 0 h 46"/>
                  <a:gd name="txR" fmla="*/ 143 w 143"/>
                  <a:gd name="txB" fmla="*/ 46 h 46"/>
                </a:gdLst>
                <a:ahLst/>
                <a:cxnLst>
                  <a:cxn ang="0">
                    <a:pos x="143" y="0"/>
                  </a:cxn>
                  <a:cxn ang="0">
                    <a:pos x="118" y="11"/>
                  </a:cxn>
                  <a:cxn ang="0">
                    <a:pos x="143" y="12"/>
                  </a:cxn>
                  <a:cxn ang="0">
                    <a:pos x="0" y="11"/>
                  </a:cxn>
                  <a:cxn ang="0">
                    <a:pos x="143" y="0"/>
                  </a:cxn>
                </a:cxnLst>
                <a:rect l="txL" t="txT" r="txR" b="txB"/>
                <a:pathLst>
                  <a:path w="143" h="46">
                    <a:moveTo>
                      <a:pt x="143" y="0"/>
                    </a:moveTo>
                    <a:lnTo>
                      <a:pt x="118" y="24"/>
                    </a:lnTo>
                    <a:lnTo>
                      <a:pt x="143" y="46"/>
                    </a:lnTo>
                    <a:lnTo>
                      <a:pt x="0" y="24"/>
                    </a:lnTo>
                    <a:lnTo>
                      <a:pt x="143" y="0"/>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837" name="Rectangle 184"/>
              <p:cNvSpPr/>
              <p:nvPr/>
            </p:nvSpPr>
            <p:spPr>
              <a:xfrm>
                <a:off x="3742" y="3793"/>
                <a:ext cx="272" cy="173"/>
              </a:xfrm>
              <a:prstGeom prst="rect">
                <a:avLst/>
              </a:prstGeom>
              <a:noFill/>
              <a:ln w="9525">
                <a:noFill/>
              </a:ln>
            </p:spPr>
            <p:txBody>
              <a:bodyPr lIns="0" tIns="0" rIns="0" bIns="0">
                <a:spAutoFit/>
              </a:bodyPr>
              <a:p>
                <a:pPr algn="ctr"/>
                <a:r>
                  <a:rPr lang="en-US" altLang="zh-CN" sz="1400" b="1" dirty="0">
                    <a:solidFill>
                      <a:schemeClr val="tx2"/>
                    </a:solidFill>
                    <a:latin typeface="Comic Sans MS" panose="030F0702030302020204" pitchFamily="66" charset="0"/>
                  </a:rPr>
                  <a:t>△</a:t>
                </a:r>
                <a:r>
                  <a:rPr lang="en-US" altLang="zh-CN" sz="1800" dirty="0">
                    <a:solidFill>
                      <a:schemeClr val="tx2"/>
                    </a:solidFill>
                    <a:latin typeface="Comic Sans MS" panose="030F0702030302020204" pitchFamily="66" charset="0"/>
                  </a:rPr>
                  <a:t>t</a:t>
                </a:r>
                <a:endParaRPr lang="en-US" altLang="zh-CN" sz="1800" dirty="0">
                  <a:solidFill>
                    <a:schemeClr val="tx2"/>
                  </a:solidFill>
                  <a:latin typeface="Comic Sans MS" panose="030F0702030302020204" pitchFamily="66" charset="0"/>
                </a:endParaRPr>
              </a:p>
            </p:txBody>
          </p:sp>
          <p:sp>
            <p:nvSpPr>
              <p:cNvPr id="113838" name="Line 186"/>
              <p:cNvSpPr/>
              <p:nvPr/>
            </p:nvSpPr>
            <p:spPr>
              <a:xfrm flipV="1">
                <a:off x="2177" y="2975"/>
                <a:ext cx="1" cy="290"/>
              </a:xfrm>
              <a:prstGeom prst="line">
                <a:avLst/>
              </a:prstGeom>
              <a:ln w="22225" cap="flat" cmpd="sng">
                <a:solidFill>
                  <a:srgbClr val="000000"/>
                </a:solidFill>
                <a:prstDash val="solid"/>
                <a:headEnd type="none" w="med" len="med"/>
                <a:tailEnd type="none" w="med" len="med"/>
              </a:ln>
            </p:spPr>
          </p:sp>
          <p:sp>
            <p:nvSpPr>
              <p:cNvPr id="113839" name="Freeform 187"/>
              <p:cNvSpPr/>
              <p:nvPr/>
            </p:nvSpPr>
            <p:spPr>
              <a:xfrm>
                <a:off x="651" y="1051"/>
                <a:ext cx="54" cy="117"/>
              </a:xfrm>
              <a:custGeom>
                <a:avLst/>
                <a:gdLst>
                  <a:gd name="txL" fmla="*/ 0 w 54"/>
                  <a:gd name="txT" fmla="*/ 0 h 123"/>
                  <a:gd name="txR" fmla="*/ 54 w 54"/>
                  <a:gd name="txB" fmla="*/ 123 h 123"/>
                </a:gdLst>
                <a:ahLst/>
                <a:cxnLst>
                  <a:cxn ang="0">
                    <a:pos x="0" y="30"/>
                  </a:cxn>
                  <a:cxn ang="0">
                    <a:pos x="26" y="26"/>
                  </a:cxn>
                  <a:cxn ang="0">
                    <a:pos x="54" y="30"/>
                  </a:cxn>
                  <a:cxn ang="0">
                    <a:pos x="26" y="0"/>
                  </a:cxn>
                  <a:cxn ang="0">
                    <a:pos x="0" y="30"/>
                  </a:cxn>
                </a:cxnLst>
                <a:rect l="txL" t="txT" r="txR" b="txB"/>
                <a:pathLst>
                  <a:path w="54" h="123">
                    <a:moveTo>
                      <a:pt x="0" y="123"/>
                    </a:moveTo>
                    <a:lnTo>
                      <a:pt x="26" y="101"/>
                    </a:lnTo>
                    <a:lnTo>
                      <a:pt x="54" y="123"/>
                    </a:lnTo>
                    <a:lnTo>
                      <a:pt x="26" y="0"/>
                    </a:lnTo>
                    <a:lnTo>
                      <a:pt x="0" y="123"/>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3840" name="Freeform 188"/>
              <p:cNvSpPr/>
              <p:nvPr/>
            </p:nvSpPr>
            <p:spPr>
              <a:xfrm>
                <a:off x="5393" y="3532"/>
                <a:ext cx="146" cy="43"/>
              </a:xfrm>
              <a:custGeom>
                <a:avLst/>
                <a:gdLst>
                  <a:gd name="txL" fmla="*/ 0 w 146"/>
                  <a:gd name="txT" fmla="*/ 0 h 46"/>
                  <a:gd name="txR" fmla="*/ 146 w 146"/>
                  <a:gd name="txB" fmla="*/ 46 h 46"/>
                </a:gdLst>
                <a:ahLst/>
                <a:cxnLst>
                  <a:cxn ang="0">
                    <a:pos x="0" y="0"/>
                  </a:cxn>
                  <a:cxn ang="0">
                    <a:pos x="28" y="7"/>
                  </a:cxn>
                  <a:cxn ang="0">
                    <a:pos x="0" y="7"/>
                  </a:cxn>
                  <a:cxn ang="0">
                    <a:pos x="146" y="7"/>
                  </a:cxn>
                  <a:cxn ang="0">
                    <a:pos x="0" y="0"/>
                  </a:cxn>
                </a:cxnLst>
                <a:rect l="txL" t="txT" r="txR" b="txB"/>
                <a:pathLst>
                  <a:path w="146" h="46">
                    <a:moveTo>
                      <a:pt x="0" y="0"/>
                    </a:moveTo>
                    <a:lnTo>
                      <a:pt x="28" y="24"/>
                    </a:lnTo>
                    <a:lnTo>
                      <a:pt x="0" y="46"/>
                    </a:lnTo>
                    <a:lnTo>
                      <a:pt x="146" y="24"/>
                    </a:lnTo>
                    <a:lnTo>
                      <a:pt x="0" y="0"/>
                    </a:lnTo>
                    <a:close/>
                  </a:path>
                </a:pathLst>
              </a:custGeom>
              <a:solidFill>
                <a:srgbClr val="000000"/>
              </a:solidFill>
              <a:ln w="7938"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grpSp>
        <p:sp>
          <p:nvSpPr>
            <p:cNvPr id="113671" name="Rectangle 191"/>
            <p:cNvSpPr/>
            <p:nvPr/>
          </p:nvSpPr>
          <p:spPr>
            <a:xfrm>
              <a:off x="1979613" y="6237288"/>
              <a:ext cx="3294062" cy="396875"/>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9.7-2 ΔM</a:t>
              </a:r>
              <a:r>
                <a:rPr lang="zh-CN" altLang="en-US" b="1" dirty="0">
                  <a:solidFill>
                    <a:schemeClr val="tx2"/>
                  </a:solidFill>
                  <a:latin typeface="微软雅黑" panose="020B0503020204020204" pitchFamily="34" charset="-122"/>
                  <a:ea typeface="微软雅黑" panose="020B0503020204020204" pitchFamily="34" charset="-122"/>
                </a:rPr>
                <a:t>编码工作过程</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85" name="圆角矩形标注 184"/>
            <p:cNvSpPr/>
            <p:nvPr/>
          </p:nvSpPr>
          <p:spPr>
            <a:xfrm>
              <a:off x="7000875" y="4000500"/>
              <a:ext cx="2143125" cy="857250"/>
            </a:xfrm>
            <a:prstGeom prst="wedgeRoundRectCallout">
              <a:avLst>
                <a:gd name="adj1" fmla="val -61825"/>
                <a:gd name="adj2" fmla="val -569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实际用斜变波</a:t>
              </a:r>
              <a:r>
                <a:rPr kumimoji="1"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1200" cap="none" spc="0" normalizeH="0" baseline="-2500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a:t>
              </a:r>
              <a:r>
                <a:rPr kumimoji="1"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(t)</a:t>
              </a:r>
              <a:r>
                <a:rPr kumimoji="1"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来近似</a:t>
              </a:r>
              <a:r>
                <a:rPr kumimoji="1"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m(t)</a:t>
              </a:r>
              <a:endPar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13673" name="Rectangle 173"/>
            <p:cNvSpPr/>
            <p:nvPr/>
          </p:nvSpPr>
          <p:spPr>
            <a:xfrm>
              <a:off x="6000760" y="2500306"/>
              <a:ext cx="785818" cy="307777"/>
            </a:xfrm>
            <a:prstGeom prst="rect">
              <a:avLst/>
            </a:prstGeom>
            <a:noFill/>
            <a:ln w="9525">
              <a:noFill/>
            </a:ln>
          </p:spPr>
          <p:txBody>
            <a:bodyPr lIns="0" tIns="0" rIns="0" bIns="0">
              <a:spAutoFit/>
            </a:bodyPr>
            <a:p>
              <a:pPr algn="ctr"/>
              <a:r>
                <a:rPr lang="en-US" altLang="zh-CN" b="1" dirty="0">
                  <a:solidFill>
                    <a:srgbClr val="00B050"/>
                  </a:solidFill>
                  <a:latin typeface="微软雅黑" panose="020B0503020204020204" pitchFamily="34" charset="-122"/>
                  <a:ea typeface="微软雅黑" panose="020B0503020204020204" pitchFamily="34" charset="-122"/>
                </a:rPr>
                <a:t>m(t)</a:t>
              </a:r>
              <a:endParaRPr lang="en-US" altLang="zh-CN" b="1" dirty="0">
                <a:solidFill>
                  <a:srgbClr val="00B050"/>
                </a:solidFill>
                <a:latin typeface="微软雅黑" panose="020B0503020204020204" pitchFamily="34" charset="-122"/>
                <a:ea typeface="微软雅黑" panose="020B0503020204020204" pitchFamily="34" charset="-122"/>
              </a:endParaRPr>
            </a:p>
          </p:txBody>
        </p:sp>
        <p:sp>
          <p:nvSpPr>
            <p:cNvPr id="113674" name="Rectangle 173"/>
            <p:cNvSpPr/>
            <p:nvPr/>
          </p:nvSpPr>
          <p:spPr>
            <a:xfrm>
              <a:off x="7715272" y="1928802"/>
              <a:ext cx="785818" cy="307777"/>
            </a:xfrm>
            <a:prstGeom prst="rect">
              <a:avLst/>
            </a:prstGeom>
            <a:noFill/>
            <a:ln w="9525">
              <a:noFill/>
            </a:ln>
          </p:spPr>
          <p:txBody>
            <a:bodyPr lIns="0" tIns="0" rIns="0" bIns="0">
              <a:spAutoFit/>
            </a:bodyPr>
            <a:p>
              <a:pPr algn="ct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(t)</a:t>
              </a:r>
              <a:endParaRPr lang="en-US" altLang="zh-CN" b="1" dirty="0">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3"/>
          <p:cNvSpPr>
            <a:spLocks noGrp="1" noChangeArrowheads="1"/>
          </p:cNvSpPr>
          <p:nvPr>
            <p:ph idx="1"/>
          </p:nvPr>
        </p:nvSpPr>
        <p:spPr>
          <a:xfrm>
            <a:off x="347980" y="1412875"/>
            <a:ext cx="8404860" cy="4850765"/>
          </a:xfrm>
        </p:spPr>
        <p:txBody>
          <a:bodyPr vert="horz" wrap="square" lIns="91440" tIns="45720" rIns="91440" bIns="45720" numCol="1" anchor="t" anchorCtr="0" compatLnSpc="1"/>
          <a:lstStyle/>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阶梯波</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有</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两个特点</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 </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在每个</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Δt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间隔内， </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的幅值不变</a:t>
            </a:r>
            <a:endPar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相邻间隔的幅值差不是</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上升一个量化阶</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，就是</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下降一个量化阶</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利用这两个特点， 用“</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码和“</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0”</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码分别代表</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 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上升或下降一个量化阶</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则</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被一个二进制序列表征</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图</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7.7-2</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横轴下的序列</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，该序列也相当于表征了模拟信号</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，实现了模</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数转换</a:t>
            </a:r>
            <a:endPar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除了用阶梯波</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近似</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外，还可用另一种形式：图中虚线所示的斜变波</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来近似</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。斜变波</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也只有两种变化：按斜率</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Δt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上升一个量阶和按斜率</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Δt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下降一个量阶。用 </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码表示正斜率，用“</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0”</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码表示负斜率，同样可以获得二进制序列。斜变波</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在电路上更容易实现，实际中用它来近似</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endPar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5714" name="Group 196"/>
          <p:cNvGrpSpPr/>
          <p:nvPr/>
        </p:nvGrpSpPr>
        <p:grpSpPr>
          <a:xfrm>
            <a:off x="0" y="4286250"/>
            <a:ext cx="9144000" cy="2286000"/>
            <a:chOff x="0" y="2478"/>
            <a:chExt cx="5760" cy="1632"/>
          </a:xfrm>
        </p:grpSpPr>
        <p:sp>
          <p:nvSpPr>
            <p:cNvPr id="114694" name="AutoShape 96"/>
            <p:cNvSpPr>
              <a:spLocks noChangeAspect="1" noChangeArrowheads="1" noTextEdit="1"/>
            </p:cNvSpPr>
            <p:nvPr/>
          </p:nvSpPr>
          <p:spPr bwMode="auto">
            <a:xfrm>
              <a:off x="0" y="2478"/>
              <a:ext cx="5760" cy="1632"/>
            </a:xfrm>
            <a:prstGeom prst="rect">
              <a:avLst/>
            </a:prstGeom>
            <a:solidFill>
              <a:srgbClr val="FFFF99">
                <a:alpha val="70195"/>
              </a:srgbClr>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695" name="Line 99"/>
            <p:cNvSpPr>
              <a:spLocks noChangeShapeType="1"/>
            </p:cNvSpPr>
            <p:nvPr/>
          </p:nvSpPr>
          <p:spPr bwMode="auto">
            <a:xfrm>
              <a:off x="338" y="3079"/>
              <a:ext cx="1" cy="942"/>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696" name="Line 100"/>
            <p:cNvSpPr>
              <a:spLocks noChangeShapeType="1"/>
            </p:cNvSpPr>
            <p:nvPr/>
          </p:nvSpPr>
          <p:spPr bwMode="auto">
            <a:xfrm flipH="1">
              <a:off x="177" y="3669"/>
              <a:ext cx="2342" cy="1"/>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697" name="Line 101"/>
            <p:cNvSpPr>
              <a:spLocks noChangeShapeType="1"/>
            </p:cNvSpPr>
            <p:nvPr/>
          </p:nvSpPr>
          <p:spPr bwMode="auto">
            <a:xfrm flipH="1">
              <a:off x="338" y="3374"/>
              <a:ext cx="243" cy="0"/>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698" name="Line 102"/>
            <p:cNvSpPr>
              <a:spLocks noChangeShapeType="1"/>
            </p:cNvSpPr>
            <p:nvPr/>
          </p:nvSpPr>
          <p:spPr bwMode="auto">
            <a:xfrm flipV="1">
              <a:off x="581" y="3374"/>
              <a:ext cx="1" cy="567"/>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699" name="Line 103"/>
            <p:cNvSpPr>
              <a:spLocks noChangeShapeType="1"/>
            </p:cNvSpPr>
            <p:nvPr/>
          </p:nvSpPr>
          <p:spPr bwMode="auto">
            <a:xfrm flipH="1">
              <a:off x="581" y="3941"/>
              <a:ext cx="276" cy="1"/>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0" name="Line 104"/>
            <p:cNvSpPr>
              <a:spLocks noChangeShapeType="1"/>
            </p:cNvSpPr>
            <p:nvPr/>
          </p:nvSpPr>
          <p:spPr bwMode="auto">
            <a:xfrm flipV="1">
              <a:off x="857" y="3374"/>
              <a:ext cx="1" cy="567"/>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1" name="Line 105"/>
            <p:cNvSpPr>
              <a:spLocks noChangeShapeType="1"/>
            </p:cNvSpPr>
            <p:nvPr/>
          </p:nvSpPr>
          <p:spPr bwMode="auto">
            <a:xfrm flipH="1">
              <a:off x="857" y="3374"/>
              <a:ext cx="242" cy="0"/>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2" name="Line 106"/>
            <p:cNvSpPr>
              <a:spLocks noChangeShapeType="1"/>
            </p:cNvSpPr>
            <p:nvPr/>
          </p:nvSpPr>
          <p:spPr bwMode="auto">
            <a:xfrm flipV="1">
              <a:off x="1099" y="3374"/>
              <a:ext cx="1" cy="567"/>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3" name="Line 107"/>
            <p:cNvSpPr>
              <a:spLocks noChangeShapeType="1"/>
            </p:cNvSpPr>
            <p:nvPr/>
          </p:nvSpPr>
          <p:spPr bwMode="auto">
            <a:xfrm flipH="1">
              <a:off x="1099" y="3941"/>
              <a:ext cx="243" cy="1"/>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4" name="Line 108"/>
            <p:cNvSpPr>
              <a:spLocks noChangeShapeType="1"/>
            </p:cNvSpPr>
            <p:nvPr/>
          </p:nvSpPr>
          <p:spPr bwMode="auto">
            <a:xfrm flipV="1">
              <a:off x="1342" y="3374"/>
              <a:ext cx="1" cy="567"/>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5" name="Line 109"/>
            <p:cNvSpPr>
              <a:spLocks noChangeShapeType="1"/>
            </p:cNvSpPr>
            <p:nvPr/>
          </p:nvSpPr>
          <p:spPr bwMode="auto">
            <a:xfrm flipH="1">
              <a:off x="1342" y="3374"/>
              <a:ext cx="854" cy="0"/>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6" name="Line 110"/>
            <p:cNvSpPr>
              <a:spLocks noChangeShapeType="1"/>
            </p:cNvSpPr>
            <p:nvPr/>
          </p:nvSpPr>
          <p:spPr bwMode="auto">
            <a:xfrm flipV="1">
              <a:off x="2196" y="3374"/>
              <a:ext cx="1" cy="29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7" name="Line 111"/>
            <p:cNvSpPr>
              <a:spLocks noChangeShapeType="1"/>
            </p:cNvSpPr>
            <p:nvPr/>
          </p:nvSpPr>
          <p:spPr bwMode="auto">
            <a:xfrm flipV="1">
              <a:off x="3280" y="3216"/>
              <a:ext cx="1" cy="860"/>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8" name="Line 112"/>
            <p:cNvSpPr>
              <a:spLocks noChangeShapeType="1"/>
            </p:cNvSpPr>
            <p:nvPr/>
          </p:nvSpPr>
          <p:spPr bwMode="auto">
            <a:xfrm flipH="1">
              <a:off x="3199" y="3782"/>
              <a:ext cx="2424" cy="0"/>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09" name="Line 113"/>
            <p:cNvSpPr>
              <a:spLocks noChangeShapeType="1"/>
            </p:cNvSpPr>
            <p:nvPr/>
          </p:nvSpPr>
          <p:spPr bwMode="auto">
            <a:xfrm flipV="1">
              <a:off x="3280" y="3567"/>
              <a:ext cx="289" cy="21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0" name="Line 114"/>
            <p:cNvSpPr>
              <a:spLocks noChangeShapeType="1"/>
            </p:cNvSpPr>
            <p:nvPr/>
          </p:nvSpPr>
          <p:spPr bwMode="auto">
            <a:xfrm flipH="1" flipV="1">
              <a:off x="3569" y="3567"/>
              <a:ext cx="288" cy="21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1" name="Line 115"/>
            <p:cNvSpPr>
              <a:spLocks noChangeShapeType="1"/>
            </p:cNvSpPr>
            <p:nvPr/>
          </p:nvSpPr>
          <p:spPr bwMode="auto">
            <a:xfrm flipV="1">
              <a:off x="3569" y="3736"/>
              <a:ext cx="1" cy="34"/>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2" name="Line 116"/>
            <p:cNvSpPr>
              <a:spLocks noChangeShapeType="1"/>
            </p:cNvSpPr>
            <p:nvPr/>
          </p:nvSpPr>
          <p:spPr bwMode="auto">
            <a:xfrm flipV="1">
              <a:off x="4077" y="3736"/>
              <a:ext cx="1" cy="34"/>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3" name="Line 117"/>
            <p:cNvSpPr>
              <a:spLocks noChangeShapeType="1"/>
            </p:cNvSpPr>
            <p:nvPr/>
          </p:nvSpPr>
          <p:spPr bwMode="auto">
            <a:xfrm flipV="1">
              <a:off x="3857" y="3567"/>
              <a:ext cx="277" cy="21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4" name="Line 118"/>
            <p:cNvSpPr>
              <a:spLocks noChangeShapeType="1"/>
            </p:cNvSpPr>
            <p:nvPr/>
          </p:nvSpPr>
          <p:spPr bwMode="auto">
            <a:xfrm flipH="1" flipV="1">
              <a:off x="4134" y="3567"/>
              <a:ext cx="289" cy="21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5" name="Line 119"/>
            <p:cNvSpPr>
              <a:spLocks noChangeShapeType="1"/>
            </p:cNvSpPr>
            <p:nvPr/>
          </p:nvSpPr>
          <p:spPr bwMode="auto">
            <a:xfrm flipV="1">
              <a:off x="4411" y="3318"/>
              <a:ext cx="750" cy="465"/>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6" name="Line 120"/>
            <p:cNvSpPr>
              <a:spLocks noChangeShapeType="1"/>
            </p:cNvSpPr>
            <p:nvPr/>
          </p:nvSpPr>
          <p:spPr bwMode="auto">
            <a:xfrm flipV="1">
              <a:off x="5242" y="3748"/>
              <a:ext cx="1" cy="34"/>
            </a:xfrm>
            <a:prstGeom prst="line">
              <a:avLst/>
            </a:prstGeom>
            <a:no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7" name="Freeform 121"/>
            <p:cNvSpPr/>
            <p:nvPr/>
          </p:nvSpPr>
          <p:spPr bwMode="auto">
            <a:xfrm>
              <a:off x="315" y="2978"/>
              <a:ext cx="46" cy="135"/>
            </a:xfrm>
            <a:custGeom>
              <a:avLst/>
              <a:gdLst>
                <a:gd name="T0" fmla="*/ 0 w 40"/>
                <a:gd name="T1" fmla="*/ 235 h 132"/>
                <a:gd name="T2" fmla="*/ 747 w 40"/>
                <a:gd name="T3" fmla="*/ 197 h 132"/>
                <a:gd name="T4" fmla="*/ 1511 w 40"/>
                <a:gd name="T5" fmla="*/ 235 h 132"/>
                <a:gd name="T6" fmla="*/ 747 w 40"/>
                <a:gd name="T7" fmla="*/ 0 h 132"/>
                <a:gd name="T8" fmla="*/ 0 w 40"/>
                <a:gd name="T9" fmla="*/ 235 h 132"/>
                <a:gd name="T10" fmla="*/ 0 60000 65536"/>
                <a:gd name="T11" fmla="*/ 0 60000 65536"/>
                <a:gd name="T12" fmla="*/ 0 60000 65536"/>
                <a:gd name="T13" fmla="*/ 0 60000 65536"/>
                <a:gd name="T14" fmla="*/ 0 60000 65536"/>
                <a:gd name="T15" fmla="*/ 0 w 40"/>
                <a:gd name="T16" fmla="*/ 0 h 132"/>
                <a:gd name="T17" fmla="*/ 40 w 40"/>
                <a:gd name="T18" fmla="*/ 132 h 132"/>
              </a:gdLst>
              <a:ahLst/>
              <a:cxnLst>
                <a:cxn ang="T10">
                  <a:pos x="T0" y="T1"/>
                </a:cxn>
                <a:cxn ang="T11">
                  <a:pos x="T2" y="T3"/>
                </a:cxn>
                <a:cxn ang="T12">
                  <a:pos x="T4" y="T5"/>
                </a:cxn>
                <a:cxn ang="T13">
                  <a:pos x="T6" y="T7"/>
                </a:cxn>
                <a:cxn ang="T14">
                  <a:pos x="T8" y="T9"/>
                </a:cxn>
              </a:cxnLst>
              <a:rect l="T15" t="T16" r="T17" b="T18"/>
              <a:pathLst>
                <a:path w="40" h="132">
                  <a:moveTo>
                    <a:pt x="0" y="132"/>
                  </a:moveTo>
                  <a:lnTo>
                    <a:pt x="20" y="110"/>
                  </a:lnTo>
                  <a:lnTo>
                    <a:pt x="40" y="132"/>
                  </a:lnTo>
                  <a:lnTo>
                    <a:pt x="20" y="0"/>
                  </a:lnTo>
                  <a:lnTo>
                    <a:pt x="0" y="132"/>
                  </a:lnTo>
                  <a:close/>
                </a:path>
              </a:pathLst>
            </a:custGeom>
            <a:solidFill>
              <a:srgbClr val="000000">
                <a:alpha val="70195"/>
              </a:srgbClr>
            </a:solid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8" name="Rectangle 126"/>
            <p:cNvSpPr>
              <a:spLocks noChangeArrowheads="1"/>
            </p:cNvSpPr>
            <p:nvPr/>
          </p:nvSpPr>
          <p:spPr bwMode="auto">
            <a:xfrm>
              <a:off x="431"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19" name="Rectangle 127"/>
            <p:cNvSpPr>
              <a:spLocks noChangeArrowheads="1"/>
            </p:cNvSpPr>
            <p:nvPr/>
          </p:nvSpPr>
          <p:spPr bwMode="auto">
            <a:xfrm>
              <a:off x="673"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0</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0" name="Rectangle 128"/>
            <p:cNvSpPr>
              <a:spLocks noChangeArrowheads="1"/>
            </p:cNvSpPr>
            <p:nvPr/>
          </p:nvSpPr>
          <p:spPr bwMode="auto">
            <a:xfrm>
              <a:off x="949"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1" name="Rectangle 129"/>
            <p:cNvSpPr>
              <a:spLocks noChangeArrowheads="1"/>
            </p:cNvSpPr>
            <p:nvPr/>
          </p:nvSpPr>
          <p:spPr bwMode="auto">
            <a:xfrm>
              <a:off x="1191"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0</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2" name="Rectangle 130"/>
            <p:cNvSpPr>
              <a:spLocks noChangeArrowheads="1"/>
            </p:cNvSpPr>
            <p:nvPr/>
          </p:nvSpPr>
          <p:spPr bwMode="auto">
            <a:xfrm>
              <a:off x="1434"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3" name="Rectangle 131"/>
            <p:cNvSpPr>
              <a:spLocks noChangeArrowheads="1"/>
            </p:cNvSpPr>
            <p:nvPr/>
          </p:nvSpPr>
          <p:spPr bwMode="auto">
            <a:xfrm>
              <a:off x="1734"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4" name="Rectangle 132"/>
            <p:cNvSpPr>
              <a:spLocks noChangeArrowheads="1"/>
            </p:cNvSpPr>
            <p:nvPr/>
          </p:nvSpPr>
          <p:spPr bwMode="auto">
            <a:xfrm>
              <a:off x="2023" y="3193"/>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5" name="Rectangle 133"/>
            <p:cNvSpPr>
              <a:spLocks noChangeArrowheads="1"/>
            </p:cNvSpPr>
            <p:nvPr/>
          </p:nvSpPr>
          <p:spPr bwMode="auto">
            <a:xfrm>
              <a:off x="361" y="3669"/>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a:t>
              </a:r>
              <a:endParaRPr kumimoji="0"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6" name="Rectangle 134"/>
            <p:cNvSpPr>
              <a:spLocks noChangeArrowheads="1"/>
            </p:cNvSpPr>
            <p:nvPr/>
          </p:nvSpPr>
          <p:spPr bwMode="auto">
            <a:xfrm>
              <a:off x="662" y="3669"/>
              <a:ext cx="93"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7" name="Rectangle 135"/>
            <p:cNvSpPr>
              <a:spLocks noChangeArrowheads="1"/>
            </p:cNvSpPr>
            <p:nvPr/>
          </p:nvSpPr>
          <p:spPr bwMode="auto">
            <a:xfrm>
              <a:off x="742" y="3770"/>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8" name="Rectangle 136"/>
            <p:cNvSpPr>
              <a:spLocks noChangeArrowheads="1"/>
            </p:cNvSpPr>
            <p:nvPr/>
          </p:nvSpPr>
          <p:spPr bwMode="auto">
            <a:xfrm>
              <a:off x="891" y="3669"/>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29" name="Rectangle 137"/>
            <p:cNvSpPr>
              <a:spLocks noChangeArrowheads="1"/>
            </p:cNvSpPr>
            <p:nvPr/>
          </p:nvSpPr>
          <p:spPr bwMode="auto">
            <a:xfrm>
              <a:off x="961" y="3669"/>
              <a:ext cx="93"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0" name="Rectangle 138"/>
            <p:cNvSpPr>
              <a:spLocks noChangeArrowheads="1"/>
            </p:cNvSpPr>
            <p:nvPr/>
          </p:nvSpPr>
          <p:spPr bwMode="auto">
            <a:xfrm>
              <a:off x="1041" y="3770"/>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1" name="Rectangle 139"/>
            <p:cNvSpPr>
              <a:spLocks noChangeArrowheads="1"/>
            </p:cNvSpPr>
            <p:nvPr/>
          </p:nvSpPr>
          <p:spPr bwMode="auto">
            <a:xfrm>
              <a:off x="1134" y="3669"/>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2" name="Rectangle 140"/>
            <p:cNvSpPr>
              <a:spLocks noChangeArrowheads="1"/>
            </p:cNvSpPr>
            <p:nvPr/>
          </p:nvSpPr>
          <p:spPr bwMode="auto">
            <a:xfrm>
              <a:off x="1203" y="3669"/>
              <a:ext cx="93"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3" name="Rectangle 141"/>
            <p:cNvSpPr>
              <a:spLocks noChangeArrowheads="1"/>
            </p:cNvSpPr>
            <p:nvPr/>
          </p:nvSpPr>
          <p:spPr bwMode="auto">
            <a:xfrm>
              <a:off x="1284" y="3770"/>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4" name="Rectangle 142"/>
            <p:cNvSpPr>
              <a:spLocks noChangeArrowheads="1"/>
            </p:cNvSpPr>
            <p:nvPr/>
          </p:nvSpPr>
          <p:spPr bwMode="auto">
            <a:xfrm>
              <a:off x="1388" y="3669"/>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4</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5" name="Rectangle 143"/>
            <p:cNvSpPr>
              <a:spLocks noChangeArrowheads="1"/>
            </p:cNvSpPr>
            <p:nvPr/>
          </p:nvSpPr>
          <p:spPr bwMode="auto">
            <a:xfrm>
              <a:off x="1457" y="3669"/>
              <a:ext cx="93"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6" name="Rectangle 144"/>
            <p:cNvSpPr>
              <a:spLocks noChangeArrowheads="1"/>
            </p:cNvSpPr>
            <p:nvPr/>
          </p:nvSpPr>
          <p:spPr bwMode="auto">
            <a:xfrm>
              <a:off x="1538" y="3770"/>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7" name="Rectangle 145"/>
            <p:cNvSpPr>
              <a:spLocks noChangeArrowheads="1"/>
            </p:cNvSpPr>
            <p:nvPr/>
          </p:nvSpPr>
          <p:spPr bwMode="auto">
            <a:xfrm>
              <a:off x="2069" y="3669"/>
              <a:ext cx="9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7</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8" name="Rectangle 146"/>
            <p:cNvSpPr>
              <a:spLocks noChangeArrowheads="1"/>
            </p:cNvSpPr>
            <p:nvPr/>
          </p:nvSpPr>
          <p:spPr bwMode="auto">
            <a:xfrm>
              <a:off x="2138" y="3669"/>
              <a:ext cx="93"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39" name="Rectangle 147"/>
            <p:cNvSpPr>
              <a:spLocks noChangeArrowheads="1"/>
            </p:cNvSpPr>
            <p:nvPr/>
          </p:nvSpPr>
          <p:spPr bwMode="auto">
            <a:xfrm>
              <a:off x="2219" y="3770"/>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0" name="Freeform 148"/>
            <p:cNvSpPr/>
            <p:nvPr/>
          </p:nvSpPr>
          <p:spPr bwMode="auto">
            <a:xfrm>
              <a:off x="2427" y="3646"/>
              <a:ext cx="150" cy="57"/>
            </a:xfrm>
            <a:custGeom>
              <a:avLst/>
              <a:gdLst>
                <a:gd name="T0" fmla="*/ 0 w 130"/>
                <a:gd name="T1" fmla="*/ 0 h 55"/>
                <a:gd name="T2" fmla="*/ 1221 w 130"/>
                <a:gd name="T3" fmla="*/ 54 h 55"/>
                <a:gd name="T4" fmla="*/ 0 w 130"/>
                <a:gd name="T5" fmla="*/ 137 h 55"/>
                <a:gd name="T6" fmla="*/ 5393 w 130"/>
                <a:gd name="T7" fmla="*/ 54 h 55"/>
                <a:gd name="T8" fmla="*/ 0 w 130"/>
                <a:gd name="T9" fmla="*/ 0 h 55"/>
                <a:gd name="T10" fmla="*/ 0 60000 65536"/>
                <a:gd name="T11" fmla="*/ 0 60000 65536"/>
                <a:gd name="T12" fmla="*/ 0 60000 65536"/>
                <a:gd name="T13" fmla="*/ 0 60000 65536"/>
                <a:gd name="T14" fmla="*/ 0 60000 65536"/>
                <a:gd name="T15" fmla="*/ 0 w 130"/>
                <a:gd name="T16" fmla="*/ 0 h 55"/>
                <a:gd name="T17" fmla="*/ 130 w 130"/>
                <a:gd name="T18" fmla="*/ 55 h 55"/>
              </a:gdLst>
              <a:ahLst/>
              <a:cxnLst>
                <a:cxn ang="T10">
                  <a:pos x="T0" y="T1"/>
                </a:cxn>
                <a:cxn ang="T11">
                  <a:pos x="T2" y="T3"/>
                </a:cxn>
                <a:cxn ang="T12">
                  <a:pos x="T4" y="T5"/>
                </a:cxn>
                <a:cxn ang="T13">
                  <a:pos x="T6" y="T7"/>
                </a:cxn>
                <a:cxn ang="T14">
                  <a:pos x="T8" y="T9"/>
                </a:cxn>
              </a:cxnLst>
              <a:rect l="T15" t="T16" r="T17" b="T18"/>
              <a:pathLst>
                <a:path w="130" h="55">
                  <a:moveTo>
                    <a:pt x="0" y="0"/>
                  </a:moveTo>
                  <a:lnTo>
                    <a:pt x="30" y="22"/>
                  </a:lnTo>
                  <a:lnTo>
                    <a:pt x="0" y="55"/>
                  </a:lnTo>
                  <a:lnTo>
                    <a:pt x="130" y="22"/>
                  </a:lnTo>
                  <a:lnTo>
                    <a:pt x="0" y="0"/>
                  </a:lnTo>
                  <a:close/>
                </a:path>
              </a:pathLst>
            </a:custGeom>
            <a:solidFill>
              <a:srgbClr val="000000">
                <a:alpha val="70195"/>
              </a:srgbClr>
            </a:solid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1" name="Rectangle 149"/>
            <p:cNvSpPr>
              <a:spLocks noChangeArrowheads="1"/>
            </p:cNvSpPr>
            <p:nvPr/>
          </p:nvSpPr>
          <p:spPr bwMode="auto">
            <a:xfrm>
              <a:off x="2450" y="3669"/>
              <a:ext cx="61"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2" name="Rectangle 150"/>
            <p:cNvSpPr>
              <a:spLocks noChangeArrowheads="1"/>
            </p:cNvSpPr>
            <p:nvPr/>
          </p:nvSpPr>
          <p:spPr bwMode="auto">
            <a:xfrm>
              <a:off x="2304" y="2738"/>
              <a:ext cx="621" cy="347"/>
            </a:xfrm>
            <a:prstGeom prst="rect">
              <a:avLst/>
            </a:prstGeom>
            <a:solidFill>
              <a:srgbClr val="00FFFF">
                <a:alpha val="70195"/>
              </a:srgbClr>
            </a:solidFill>
            <a:ln w="15875">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积分器</a:t>
              </a:r>
              <a:endPar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14743" name="Freeform 159"/>
            <p:cNvSpPr/>
            <p:nvPr/>
          </p:nvSpPr>
          <p:spPr bwMode="auto">
            <a:xfrm>
              <a:off x="3257" y="3136"/>
              <a:ext cx="46" cy="136"/>
            </a:xfrm>
            <a:custGeom>
              <a:avLst/>
              <a:gdLst>
                <a:gd name="T0" fmla="*/ 0 w 40"/>
                <a:gd name="T1" fmla="*/ 235 h 132"/>
                <a:gd name="T2" fmla="*/ 747 w 40"/>
                <a:gd name="T3" fmla="*/ 197 h 132"/>
                <a:gd name="T4" fmla="*/ 1511 w 40"/>
                <a:gd name="T5" fmla="*/ 235 h 132"/>
                <a:gd name="T6" fmla="*/ 747 w 40"/>
                <a:gd name="T7" fmla="*/ 0 h 132"/>
                <a:gd name="T8" fmla="*/ 0 w 40"/>
                <a:gd name="T9" fmla="*/ 235 h 132"/>
                <a:gd name="T10" fmla="*/ 0 60000 65536"/>
                <a:gd name="T11" fmla="*/ 0 60000 65536"/>
                <a:gd name="T12" fmla="*/ 0 60000 65536"/>
                <a:gd name="T13" fmla="*/ 0 60000 65536"/>
                <a:gd name="T14" fmla="*/ 0 60000 65536"/>
                <a:gd name="T15" fmla="*/ 0 w 40"/>
                <a:gd name="T16" fmla="*/ 0 h 132"/>
                <a:gd name="T17" fmla="*/ 40 w 40"/>
                <a:gd name="T18" fmla="*/ 132 h 132"/>
              </a:gdLst>
              <a:ahLst/>
              <a:cxnLst>
                <a:cxn ang="T10">
                  <a:pos x="T0" y="T1"/>
                </a:cxn>
                <a:cxn ang="T11">
                  <a:pos x="T2" y="T3"/>
                </a:cxn>
                <a:cxn ang="T12">
                  <a:pos x="T4" y="T5"/>
                </a:cxn>
                <a:cxn ang="T13">
                  <a:pos x="T6" y="T7"/>
                </a:cxn>
                <a:cxn ang="T14">
                  <a:pos x="T8" y="T9"/>
                </a:cxn>
              </a:cxnLst>
              <a:rect l="T15" t="T16" r="T17" b="T18"/>
              <a:pathLst>
                <a:path w="40" h="132">
                  <a:moveTo>
                    <a:pt x="0" y="132"/>
                  </a:moveTo>
                  <a:lnTo>
                    <a:pt x="20" y="110"/>
                  </a:lnTo>
                  <a:lnTo>
                    <a:pt x="40" y="132"/>
                  </a:lnTo>
                  <a:lnTo>
                    <a:pt x="20" y="0"/>
                  </a:lnTo>
                  <a:lnTo>
                    <a:pt x="0" y="132"/>
                  </a:lnTo>
                  <a:close/>
                </a:path>
              </a:pathLst>
            </a:custGeom>
            <a:solidFill>
              <a:srgbClr val="000000">
                <a:alpha val="70195"/>
              </a:srgbClr>
            </a:solid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4" name="Rectangle 165"/>
            <p:cNvSpPr>
              <a:spLocks noChangeArrowheads="1"/>
            </p:cNvSpPr>
            <p:nvPr/>
          </p:nvSpPr>
          <p:spPr bwMode="auto">
            <a:xfrm>
              <a:off x="3142" y="3782"/>
              <a:ext cx="95"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a:t>
              </a:r>
              <a:endParaRPr kumimoji="0"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5" name="Rectangle 166"/>
            <p:cNvSpPr>
              <a:spLocks noChangeArrowheads="1"/>
            </p:cNvSpPr>
            <p:nvPr/>
          </p:nvSpPr>
          <p:spPr bwMode="auto">
            <a:xfrm>
              <a:off x="3488" y="3782"/>
              <a:ext cx="93"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6" name="Rectangle 167"/>
            <p:cNvSpPr>
              <a:spLocks noChangeArrowheads="1"/>
            </p:cNvSpPr>
            <p:nvPr/>
          </p:nvSpPr>
          <p:spPr bwMode="auto">
            <a:xfrm>
              <a:off x="3569" y="3873"/>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7" name="Rectangle 168"/>
            <p:cNvSpPr>
              <a:spLocks noChangeArrowheads="1"/>
            </p:cNvSpPr>
            <p:nvPr/>
          </p:nvSpPr>
          <p:spPr bwMode="auto">
            <a:xfrm>
              <a:off x="3753" y="3782"/>
              <a:ext cx="95"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8" name="Rectangle 169"/>
            <p:cNvSpPr>
              <a:spLocks noChangeArrowheads="1"/>
            </p:cNvSpPr>
            <p:nvPr/>
          </p:nvSpPr>
          <p:spPr bwMode="auto">
            <a:xfrm>
              <a:off x="3823" y="3782"/>
              <a:ext cx="93"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49" name="Rectangle 170"/>
            <p:cNvSpPr>
              <a:spLocks noChangeArrowheads="1"/>
            </p:cNvSpPr>
            <p:nvPr/>
          </p:nvSpPr>
          <p:spPr bwMode="auto">
            <a:xfrm>
              <a:off x="3903" y="3873"/>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0" name="Rectangle 171"/>
            <p:cNvSpPr>
              <a:spLocks noChangeArrowheads="1"/>
            </p:cNvSpPr>
            <p:nvPr/>
          </p:nvSpPr>
          <p:spPr bwMode="auto">
            <a:xfrm>
              <a:off x="3984" y="3782"/>
              <a:ext cx="95"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1" name="Rectangle 172"/>
            <p:cNvSpPr>
              <a:spLocks noChangeArrowheads="1"/>
            </p:cNvSpPr>
            <p:nvPr/>
          </p:nvSpPr>
          <p:spPr bwMode="auto">
            <a:xfrm>
              <a:off x="4054" y="3782"/>
              <a:ext cx="93"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2" name="Rectangle 173"/>
            <p:cNvSpPr>
              <a:spLocks noChangeArrowheads="1"/>
            </p:cNvSpPr>
            <p:nvPr/>
          </p:nvSpPr>
          <p:spPr bwMode="auto">
            <a:xfrm>
              <a:off x="4134" y="3873"/>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3" name="Rectangle 174"/>
            <p:cNvSpPr>
              <a:spLocks noChangeArrowheads="1"/>
            </p:cNvSpPr>
            <p:nvPr/>
          </p:nvSpPr>
          <p:spPr bwMode="auto">
            <a:xfrm>
              <a:off x="4308" y="3782"/>
              <a:ext cx="95"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4</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4" name="Rectangle 175"/>
            <p:cNvSpPr>
              <a:spLocks noChangeArrowheads="1"/>
            </p:cNvSpPr>
            <p:nvPr/>
          </p:nvSpPr>
          <p:spPr bwMode="auto">
            <a:xfrm>
              <a:off x="4377" y="3782"/>
              <a:ext cx="93"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5" name="Rectangle 176"/>
            <p:cNvSpPr>
              <a:spLocks noChangeArrowheads="1"/>
            </p:cNvSpPr>
            <p:nvPr/>
          </p:nvSpPr>
          <p:spPr bwMode="auto">
            <a:xfrm>
              <a:off x="4458" y="3873"/>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6" name="Rectangle 177"/>
            <p:cNvSpPr>
              <a:spLocks noChangeArrowheads="1"/>
            </p:cNvSpPr>
            <p:nvPr/>
          </p:nvSpPr>
          <p:spPr bwMode="auto">
            <a:xfrm>
              <a:off x="5138" y="3782"/>
              <a:ext cx="95"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7</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7" name="Rectangle 178"/>
            <p:cNvSpPr>
              <a:spLocks noChangeArrowheads="1"/>
            </p:cNvSpPr>
            <p:nvPr/>
          </p:nvSpPr>
          <p:spPr bwMode="auto">
            <a:xfrm>
              <a:off x="5207" y="3782"/>
              <a:ext cx="93"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8" name="Rectangle 179"/>
            <p:cNvSpPr>
              <a:spLocks noChangeArrowheads="1"/>
            </p:cNvSpPr>
            <p:nvPr/>
          </p:nvSpPr>
          <p:spPr bwMode="auto">
            <a:xfrm>
              <a:off x="5288" y="3873"/>
              <a:ext cx="75"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s</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59" name="Freeform 180"/>
            <p:cNvSpPr/>
            <p:nvPr/>
          </p:nvSpPr>
          <p:spPr bwMode="auto">
            <a:xfrm>
              <a:off x="5565" y="3748"/>
              <a:ext cx="138" cy="56"/>
            </a:xfrm>
            <a:custGeom>
              <a:avLst/>
              <a:gdLst>
                <a:gd name="T0" fmla="*/ 0 w 120"/>
                <a:gd name="T1" fmla="*/ 0 h 55"/>
                <a:gd name="T2" fmla="*/ 752 w 120"/>
                <a:gd name="T3" fmla="*/ 59 h 55"/>
                <a:gd name="T4" fmla="*/ 0 w 120"/>
                <a:gd name="T5" fmla="*/ 81 h 55"/>
                <a:gd name="T6" fmla="*/ 4551 w 120"/>
                <a:gd name="T7" fmla="*/ 59 h 55"/>
                <a:gd name="T8" fmla="*/ 0 w 120"/>
                <a:gd name="T9" fmla="*/ 0 h 55"/>
                <a:gd name="T10" fmla="*/ 0 60000 65536"/>
                <a:gd name="T11" fmla="*/ 0 60000 65536"/>
                <a:gd name="T12" fmla="*/ 0 60000 65536"/>
                <a:gd name="T13" fmla="*/ 0 60000 65536"/>
                <a:gd name="T14" fmla="*/ 0 60000 65536"/>
                <a:gd name="T15" fmla="*/ 0 w 120"/>
                <a:gd name="T16" fmla="*/ 0 h 55"/>
                <a:gd name="T17" fmla="*/ 120 w 120"/>
                <a:gd name="T18" fmla="*/ 55 h 55"/>
              </a:gdLst>
              <a:ahLst/>
              <a:cxnLst>
                <a:cxn ang="T10">
                  <a:pos x="T0" y="T1"/>
                </a:cxn>
                <a:cxn ang="T11">
                  <a:pos x="T2" y="T3"/>
                </a:cxn>
                <a:cxn ang="T12">
                  <a:pos x="T4" y="T5"/>
                </a:cxn>
                <a:cxn ang="T13">
                  <a:pos x="T6" y="T7"/>
                </a:cxn>
                <a:cxn ang="T14">
                  <a:pos x="T8" y="T9"/>
                </a:cxn>
              </a:cxnLst>
              <a:rect l="T15" t="T16" r="T17" b="T18"/>
              <a:pathLst>
                <a:path w="120" h="55">
                  <a:moveTo>
                    <a:pt x="0" y="0"/>
                  </a:moveTo>
                  <a:lnTo>
                    <a:pt x="20" y="33"/>
                  </a:lnTo>
                  <a:lnTo>
                    <a:pt x="0" y="55"/>
                  </a:lnTo>
                  <a:lnTo>
                    <a:pt x="120" y="33"/>
                  </a:lnTo>
                  <a:lnTo>
                    <a:pt x="0" y="0"/>
                  </a:lnTo>
                  <a:close/>
                </a:path>
              </a:pathLst>
            </a:custGeom>
            <a:solidFill>
              <a:srgbClr val="000000">
                <a:alpha val="70195"/>
              </a:srgbClr>
            </a:solid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60" name="Rectangle 181"/>
            <p:cNvSpPr>
              <a:spLocks noChangeArrowheads="1"/>
            </p:cNvSpPr>
            <p:nvPr/>
          </p:nvSpPr>
          <p:spPr bwMode="auto">
            <a:xfrm>
              <a:off x="5600" y="3782"/>
              <a:ext cx="61" cy="221"/>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61" name="Rectangle 182"/>
            <p:cNvSpPr>
              <a:spLocks noChangeArrowheads="1"/>
            </p:cNvSpPr>
            <p:nvPr/>
          </p:nvSpPr>
          <p:spPr bwMode="auto">
            <a:xfrm>
              <a:off x="431" y="2944"/>
              <a:ext cx="271" cy="220"/>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d(t)</a:t>
              </a:r>
              <a:endParaRPr kumimoji="0" lang="en-US" altLang="zh-CN" sz="20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114762" name="Rectangle 186"/>
            <p:cNvSpPr>
              <a:spLocks noChangeArrowheads="1"/>
            </p:cNvSpPr>
            <p:nvPr/>
          </p:nvSpPr>
          <p:spPr bwMode="auto">
            <a:xfrm>
              <a:off x="1780" y="2571"/>
              <a:ext cx="387" cy="286"/>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d(t)</a:t>
              </a:r>
              <a:endParaRPr kumimoji="0" lang="en-US" altLang="zh-CN" sz="20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114763" name="Line 187"/>
            <p:cNvSpPr>
              <a:spLocks noChangeShapeType="1"/>
            </p:cNvSpPr>
            <p:nvPr/>
          </p:nvSpPr>
          <p:spPr bwMode="auto">
            <a:xfrm>
              <a:off x="1833" y="2897"/>
              <a:ext cx="471" cy="0"/>
            </a:xfrm>
            <a:prstGeom prst="line">
              <a:avLst/>
            </a:prstGeom>
            <a:noFill/>
            <a:ln w="28575">
              <a:solidFill>
                <a:srgbClr val="2B15CD"/>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64" name="Line 188"/>
            <p:cNvSpPr>
              <a:spLocks noChangeShapeType="1"/>
            </p:cNvSpPr>
            <p:nvPr/>
          </p:nvSpPr>
          <p:spPr bwMode="auto">
            <a:xfrm>
              <a:off x="2925" y="2886"/>
              <a:ext cx="454" cy="0"/>
            </a:xfrm>
            <a:prstGeom prst="line">
              <a:avLst/>
            </a:prstGeom>
            <a:noFill/>
            <a:ln w="28575">
              <a:solidFill>
                <a:srgbClr val="2B15CD"/>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65" name="Rectangle 189"/>
            <p:cNvSpPr>
              <a:spLocks noChangeArrowheads="1"/>
            </p:cNvSpPr>
            <p:nvPr/>
          </p:nvSpPr>
          <p:spPr bwMode="auto">
            <a:xfrm>
              <a:off x="2880" y="2568"/>
              <a:ext cx="499" cy="287"/>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0" lang="en-US" altLang="zh-CN" sz="2000" b="0" i="0" u="none" strike="noStrike" kern="0" cap="none" spc="0" normalizeH="0" baseline="-25000" noProof="0">
                  <a:ln>
                    <a:noFill/>
                  </a:ln>
                  <a:solidFill>
                    <a:schemeClr val="tx2"/>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114766" name="Rectangle 190"/>
            <p:cNvSpPr>
              <a:spLocks noChangeArrowheads="1"/>
            </p:cNvSpPr>
            <p:nvPr/>
          </p:nvSpPr>
          <p:spPr bwMode="auto">
            <a:xfrm>
              <a:off x="2789" y="3113"/>
              <a:ext cx="499" cy="287"/>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0" lang="en-US" altLang="zh-CN" sz="2000" b="0" i="0" u="none" strike="noStrike" kern="0" cap="none" spc="0" normalizeH="0" baseline="-25000" noProof="0">
                  <a:ln>
                    <a:noFill/>
                  </a:ln>
                  <a:solidFill>
                    <a:schemeClr val="tx2"/>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rPr>
                <a:t>(t)</a:t>
              </a:r>
              <a:endPar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114767" name="Rectangle 193"/>
            <p:cNvSpPr>
              <a:spLocks noChangeArrowheads="1"/>
            </p:cNvSpPr>
            <p:nvPr/>
          </p:nvSpPr>
          <p:spPr bwMode="auto">
            <a:xfrm>
              <a:off x="3379" y="2582"/>
              <a:ext cx="635" cy="572"/>
            </a:xfrm>
            <a:prstGeom prst="rect">
              <a:avLst/>
            </a:prstGeom>
            <a:solidFill>
              <a:srgbClr val="00CCFF">
                <a:alpha val="70195"/>
              </a:srgbClr>
            </a:solidFill>
            <a:ln w="15875">
              <a:solidFill>
                <a:srgbClr val="000000"/>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低通</a:t>
              </a:r>
              <a:endPar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滤波器</a:t>
              </a:r>
              <a:endParaRPr kumimoji="0" lang="zh-CN" altLang="en-US" sz="20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14768" name="Line 194"/>
            <p:cNvSpPr>
              <a:spLocks noChangeShapeType="1"/>
            </p:cNvSpPr>
            <p:nvPr/>
          </p:nvSpPr>
          <p:spPr bwMode="auto">
            <a:xfrm>
              <a:off x="4014" y="2886"/>
              <a:ext cx="454" cy="0"/>
            </a:xfrm>
            <a:prstGeom prst="line">
              <a:avLst/>
            </a:prstGeom>
            <a:noFill/>
            <a:ln w="28575">
              <a:solidFill>
                <a:srgbClr val="2B15CD"/>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4769" name="Rectangle 195"/>
            <p:cNvSpPr>
              <a:spLocks noChangeArrowheads="1"/>
            </p:cNvSpPr>
            <p:nvPr/>
          </p:nvSpPr>
          <p:spPr bwMode="auto">
            <a:xfrm>
              <a:off x="4059" y="2614"/>
              <a:ext cx="435" cy="286"/>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rPr>
                <a:t>m(t)</a:t>
              </a:r>
              <a:endParaRPr kumimoji="0" lang="en-US" altLang="zh-CN" sz="2000" b="0" i="0" u="none" strike="noStrike" kern="0" cap="none" spc="0" normalizeH="0" baseline="0" noProof="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grpSp>
      <p:sp>
        <p:nvSpPr>
          <p:cNvPr id="115715" name="Rectangle 2"/>
          <p:cNvSpPr>
            <a:spLocks noGrp="1"/>
          </p:cNvSpPr>
          <p:nvPr>
            <p:ph type="title"/>
          </p:nvPr>
        </p:nvSpPr>
        <p:spPr>
          <a:xfrm>
            <a:off x="1476375" y="620713"/>
            <a:ext cx="4248150"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a:t>
            </a:r>
            <a:r>
              <a:rPr lang="en-US" altLang="zh-CN" sz="2800" dirty="0">
                <a:latin typeface="微软雅黑" panose="020B0503020204020204" pitchFamily="34" charset="-122"/>
                <a:ea typeface="微软雅黑" panose="020B0503020204020204" pitchFamily="34" charset="-122"/>
              </a:rPr>
              <a:t>ΔM</a:t>
            </a:r>
            <a:r>
              <a:rPr lang="zh-CN" altLang="en-US" sz="2800" dirty="0">
                <a:latin typeface="微软雅黑" panose="020B0503020204020204" pitchFamily="34" charset="-122"/>
                <a:ea typeface="微软雅黑" panose="020B0503020204020204" pitchFamily="34" charset="-122"/>
              </a:rPr>
              <a:t>译码的工作过程</a:t>
            </a:r>
            <a:endParaRPr lang="zh-CN" altLang="en-US" sz="2800" dirty="0">
              <a:latin typeface="微软雅黑" panose="020B0503020204020204" pitchFamily="34" charset="-122"/>
              <a:ea typeface="微软雅黑" panose="020B0503020204020204" pitchFamily="34" charset="-122"/>
            </a:endParaRPr>
          </a:p>
        </p:txBody>
      </p:sp>
      <p:sp>
        <p:nvSpPr>
          <p:cNvPr id="115716" name="Rectangle 3"/>
          <p:cNvSpPr>
            <a:spLocks noGrp="1"/>
          </p:cNvSpPr>
          <p:nvPr>
            <p:ph type="body" sz="half" idx="1"/>
          </p:nvPr>
        </p:nvSpPr>
        <p:spPr>
          <a:xfrm>
            <a:off x="375285" y="1428750"/>
            <a:ext cx="8377555" cy="2857500"/>
          </a:xfrm>
        </p:spPr>
        <p:txBody>
          <a:bodyPr vert="horz" wrap="square" lIns="91440" tIns="45720" rIns="91440" bIns="45720" anchor="t"/>
          <a:p>
            <a:pPr marL="0" indent="0" algn="l" eaLnBrk="1" hangingPunct="1">
              <a:lnSpc>
                <a:spcPct val="13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收到“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码上升一个量阶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跳变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，收到“</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码下降一个量阶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跳变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，这样把二进制代码经过译码后变为</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这样的阶梯波</a:t>
            </a:r>
            <a:endParaRPr lang="zh-CN" altLang="en-US" sz="2000" dirty="0">
              <a:latin typeface="微软雅黑" panose="020B0503020204020204" pitchFamily="34" charset="-122"/>
              <a:ea typeface="微软雅黑" panose="020B0503020204020204" pitchFamily="34" charset="-122"/>
            </a:endParaRPr>
          </a:p>
          <a:p>
            <a:pPr marL="0" indent="0" algn="l" eaLnBrk="1" hangingPunct="1">
              <a:lnSpc>
                <a:spcPct val="13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收到“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码后产生一个正斜率电压，在</a:t>
            </a:r>
            <a:r>
              <a:rPr lang="en-US" altLang="zh-CN" sz="2000" dirty="0">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时间内上升一个量阶</a:t>
            </a:r>
            <a:r>
              <a:rPr lang="en-US" altLang="zh-CN" sz="2000" dirty="0">
                <a:latin typeface="微软雅黑" panose="020B0503020204020204" pitchFamily="34" charset="-122"/>
                <a:ea typeface="微软雅黑" panose="020B0503020204020204" pitchFamily="34" charset="-122"/>
              </a:rPr>
              <a:t>σ</a:t>
            </a:r>
            <a:r>
              <a:rPr lang="zh-CN" altLang="en-US" sz="2000" dirty="0">
                <a:latin typeface="微软雅黑" panose="020B0503020204020204" pitchFamily="34" charset="-122"/>
                <a:ea typeface="微软雅黑" panose="020B0503020204020204" pitchFamily="34" charset="-122"/>
              </a:rPr>
              <a:t>，收到“</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码后产生一个负斜率电压，在</a:t>
            </a:r>
            <a:r>
              <a:rPr lang="en-US" altLang="zh-CN" sz="2000" dirty="0">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时间内下降一个量阶</a:t>
            </a:r>
            <a:r>
              <a:rPr lang="en-US" altLang="zh-CN" sz="2000" dirty="0">
                <a:latin typeface="微软雅黑" panose="020B0503020204020204" pitchFamily="34" charset="-122"/>
                <a:ea typeface="微软雅黑" panose="020B0503020204020204" pitchFamily="34" charset="-122"/>
              </a:rPr>
              <a:t>σ</a:t>
            </a:r>
            <a:r>
              <a:rPr lang="zh-CN" altLang="en-US" sz="2000" dirty="0">
                <a:latin typeface="微软雅黑" panose="020B0503020204020204" pitchFamily="34" charset="-122"/>
                <a:ea typeface="微软雅黑" panose="020B0503020204020204" pitchFamily="34" charset="-122"/>
              </a:rPr>
              <a:t>，这样把二进制代码经过译码后变为</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的斜变波。可用一个</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积分电路来实现二进制代码变为</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波形，再通过低通滤波器得到</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波形，如图 </a:t>
            </a:r>
            <a:r>
              <a:rPr lang="en-US" altLang="zh-CN" sz="2000" dirty="0">
                <a:latin typeface="微软雅黑" panose="020B0503020204020204" pitchFamily="34" charset="-122"/>
                <a:ea typeface="微软雅黑" panose="020B0503020204020204" pitchFamily="34" charset="-122"/>
              </a:rPr>
              <a:t>9.7-3 </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
        <p:nvSpPr>
          <p:cNvPr id="115717" name="Rectangle 192"/>
          <p:cNvSpPr/>
          <p:nvPr/>
        </p:nvSpPr>
        <p:spPr>
          <a:xfrm>
            <a:off x="3059113" y="6461125"/>
            <a:ext cx="2662237"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9.7-3 ΔM</a:t>
            </a:r>
            <a:r>
              <a:rPr lang="zh-CN" altLang="en-US" b="1" dirty="0">
                <a:solidFill>
                  <a:schemeClr val="tx2"/>
                </a:solidFill>
                <a:latin typeface="微软雅黑" panose="020B0503020204020204" pitchFamily="34" charset="-122"/>
                <a:ea typeface="微软雅黑" panose="020B0503020204020204" pitchFamily="34" charset="-122"/>
              </a:rPr>
              <a:t>译码原理</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2"/>
          <p:cNvSpPr txBox="1"/>
          <p:nvPr/>
        </p:nvSpPr>
        <p:spPr>
          <a:xfrm>
            <a:off x="428625" y="1412875"/>
            <a:ext cx="8371840" cy="2399665"/>
          </a:xfrm>
          <a:prstGeom prst="rect">
            <a:avLst/>
          </a:prstGeom>
          <a:noFill/>
          <a:ln w="9525">
            <a:noFill/>
          </a:ln>
        </p:spPr>
        <p:txBody>
          <a:bodyPr wrap="square">
            <a:spAutoFit/>
          </a:bodyPr>
          <a:p>
            <a:pPr>
              <a:lnSpc>
                <a:spcPct val="150000"/>
              </a:lnSpc>
            </a:pP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系统的量化噪声有两种：</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由编解码时所用的阶梯波形本身的电压突跳产生的，见图</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。这是</a:t>
            </a:r>
            <a:r>
              <a:rPr lang="zh-CN" altLang="en-US" b="1" dirty="0">
                <a:solidFill>
                  <a:schemeClr val="hlink"/>
                </a:solidFill>
                <a:latin typeface="微软雅黑" panose="020B0503020204020204" pitchFamily="34" charset="-122"/>
                <a:ea typeface="微软雅黑" panose="020B0503020204020204" pitchFamily="34" charset="-122"/>
              </a:rPr>
              <a:t>基本量化噪声</a:t>
            </a:r>
            <a:r>
              <a:rPr lang="zh-CN" altLang="en-US" dirty="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一般量化噪声</a:t>
            </a:r>
            <a:r>
              <a:rPr lang="en-US" altLang="zh-CN" b="1" dirty="0">
                <a:solidFill>
                  <a:srgbClr val="0000FF"/>
                </a:solidFill>
                <a:latin typeface="微软雅黑" panose="020B0503020204020204" pitchFamily="34" charset="-122"/>
                <a:ea typeface="微软雅黑" panose="020B0503020204020204" pitchFamily="34" charset="-122"/>
              </a:rPr>
              <a:t>n</a:t>
            </a:r>
            <a:r>
              <a:rPr lang="en-US" altLang="zh-CN" b="1" baseline="-25000" dirty="0">
                <a:solidFill>
                  <a:srgbClr val="0000FF"/>
                </a:solidFill>
                <a:latin typeface="微软雅黑" panose="020B0503020204020204" pitchFamily="34" charset="-122"/>
                <a:ea typeface="微软雅黑" panose="020B0503020204020204" pitchFamily="34" charset="-122"/>
              </a:rPr>
              <a:t>1</a:t>
            </a:r>
            <a:r>
              <a:rPr lang="en-US" altLang="zh-CN" b="1" dirty="0">
                <a:solidFill>
                  <a:srgbClr val="0000FF"/>
                </a:solidFill>
                <a:latin typeface="微软雅黑" panose="020B0503020204020204" pitchFamily="34" charset="-122"/>
                <a:ea typeface="微软雅黑" panose="020B0503020204020204" pitchFamily="34" charset="-122"/>
              </a:rPr>
              <a:t>(t)</a:t>
            </a:r>
            <a:r>
              <a:rPr lang="en-US" altLang="zh-CN" dirty="0">
                <a:solidFill>
                  <a:srgbClr val="0000FF"/>
                </a:solidFill>
                <a:latin typeface="微软雅黑" panose="020B0503020204020204" pitchFamily="34" charset="-122"/>
                <a:ea typeface="微软雅黑" panose="020B0503020204020204" pitchFamily="34" charset="-122"/>
              </a:rPr>
              <a:t> </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b="1" dirty="0">
                <a:solidFill>
                  <a:schemeClr val="hlink"/>
                </a:solidFill>
                <a:latin typeface="微软雅黑" panose="020B0503020204020204" pitchFamily="34" charset="-122"/>
                <a:ea typeface="微软雅黑" panose="020B0503020204020204" pitchFamily="34" charset="-122"/>
              </a:rPr>
              <a:t>过载量化噪声</a:t>
            </a:r>
            <a:r>
              <a:rPr lang="zh-CN" altLang="en-US" dirty="0">
                <a:latin typeface="微软雅黑" panose="020B0503020204020204" pitchFamily="34" charset="-122"/>
                <a:ea typeface="微软雅黑" panose="020B0503020204020204" pitchFamily="34" charset="-122"/>
              </a:rPr>
              <a:t>，见图</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。若信号上升的斜率超过阶梯波的最大斜率，则阶梯波的上升赶不上信号的上升，就产生</a:t>
            </a:r>
            <a:r>
              <a:rPr lang="zh-CN" altLang="en-US" b="1" dirty="0">
                <a:solidFill>
                  <a:srgbClr val="0000FF"/>
                </a:solidFill>
                <a:latin typeface="微软雅黑" panose="020B0503020204020204" pitchFamily="34" charset="-122"/>
                <a:ea typeface="微软雅黑" panose="020B0503020204020204" pitchFamily="34" charset="-122"/>
              </a:rPr>
              <a:t>过</a:t>
            </a:r>
            <a:r>
              <a:rPr lang="zh-CN" altLang="en-US" b="1" dirty="0">
                <a:solidFill>
                  <a:srgbClr val="2B15CD"/>
                </a:solidFill>
                <a:latin typeface="微软雅黑" panose="020B0503020204020204" pitchFamily="34" charset="-122"/>
                <a:ea typeface="微软雅黑" panose="020B0503020204020204" pitchFamily="34" charset="-122"/>
              </a:rPr>
              <a:t>载量化噪声</a:t>
            </a:r>
            <a:r>
              <a:rPr lang="en-US" altLang="zh-CN" b="1" dirty="0">
                <a:solidFill>
                  <a:srgbClr val="2B15CD"/>
                </a:solidFill>
                <a:latin typeface="微软雅黑" panose="020B0503020204020204" pitchFamily="34" charset="-122"/>
                <a:ea typeface="微软雅黑" panose="020B0503020204020204" pitchFamily="34" charset="-122"/>
              </a:rPr>
              <a:t>n</a:t>
            </a:r>
            <a:r>
              <a:rPr lang="en-US" altLang="zh-CN" b="1" baseline="-25000" dirty="0">
                <a:solidFill>
                  <a:srgbClr val="2B15CD"/>
                </a:solidFill>
                <a:latin typeface="微软雅黑" panose="020B0503020204020204" pitchFamily="34" charset="-122"/>
                <a:ea typeface="微软雅黑" panose="020B0503020204020204" pitchFamily="34" charset="-122"/>
              </a:rPr>
              <a:t>2</a:t>
            </a:r>
            <a:r>
              <a:rPr lang="en-US" altLang="zh-CN" b="1" dirty="0">
                <a:solidFill>
                  <a:srgbClr val="2B15CD"/>
                </a:solidFill>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116739" name="Rectangle 4"/>
          <p:cNvSpPr/>
          <p:nvPr/>
        </p:nvSpPr>
        <p:spPr>
          <a:xfrm>
            <a:off x="1547813" y="692150"/>
            <a:ext cx="4167187" cy="523875"/>
          </a:xfrm>
          <a:prstGeom prst="rect">
            <a:avLst/>
          </a:prstGeom>
          <a:noFill/>
          <a:ln w="9525">
            <a:noFill/>
          </a:ln>
        </p:spPr>
        <p:txBody>
          <a:bodyPr>
            <a:spAutoFit/>
          </a:bodyPr>
          <a:p>
            <a:r>
              <a:rPr lang="zh-CN" altLang="en-US" sz="2800" b="1" dirty="0">
                <a:solidFill>
                  <a:schemeClr val="tx2"/>
                </a:solidFill>
                <a:latin typeface="微软雅黑" panose="020B0503020204020204" pitchFamily="34" charset="-122"/>
                <a:ea typeface="微软雅黑" panose="020B0503020204020204" pitchFamily="34" charset="-122"/>
              </a:rPr>
              <a:t>五 </a:t>
            </a:r>
            <a:r>
              <a:rPr lang="en-US" altLang="zh-CN" sz="2800" b="1" dirty="0">
                <a:solidFill>
                  <a:schemeClr val="tx2"/>
                </a:solidFill>
                <a:latin typeface="微软雅黑" panose="020B0503020204020204" pitchFamily="34" charset="-122"/>
                <a:ea typeface="微软雅黑" panose="020B0503020204020204" pitchFamily="34" charset="-122"/>
              </a:rPr>
              <a:t>ΔM</a:t>
            </a:r>
            <a:r>
              <a:rPr lang="zh-CN" altLang="en-US" sz="2800" b="1" dirty="0">
                <a:solidFill>
                  <a:schemeClr val="tx2"/>
                </a:solidFill>
                <a:latin typeface="微软雅黑" panose="020B0503020204020204" pitchFamily="34" charset="-122"/>
                <a:ea typeface="微软雅黑" panose="020B0503020204020204" pitchFamily="34" charset="-122"/>
              </a:rPr>
              <a:t>系统的量化噪声</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116740" name="Group 151"/>
          <p:cNvGrpSpPr/>
          <p:nvPr/>
        </p:nvGrpSpPr>
        <p:grpSpPr>
          <a:xfrm>
            <a:off x="0" y="3786188"/>
            <a:ext cx="9144000" cy="3071812"/>
            <a:chOff x="340" y="2341"/>
            <a:chExt cx="5125" cy="1815"/>
          </a:xfrm>
        </p:grpSpPr>
        <p:sp>
          <p:nvSpPr>
            <p:cNvPr id="116742" name="AutoShape 6"/>
            <p:cNvSpPr>
              <a:spLocks noChangeAspect="1" noTextEdit="1"/>
            </p:cNvSpPr>
            <p:nvPr/>
          </p:nvSpPr>
          <p:spPr>
            <a:xfrm>
              <a:off x="340" y="2341"/>
              <a:ext cx="5125" cy="1815"/>
            </a:xfrm>
            <a:prstGeom prst="rect">
              <a:avLst/>
            </a:prstGeom>
            <a:solidFill>
              <a:srgbClr val="CCFFCC">
                <a:alpha val="50195"/>
              </a:srgbClr>
            </a:solidFill>
            <a:ln w="9525">
              <a:noFill/>
            </a:ln>
          </p:spPr>
          <p:txBody>
            <a:bodyPr/>
            <a:p>
              <a:endParaRPr lang="zh-CN" altLang="en-US"/>
            </a:p>
          </p:txBody>
        </p:sp>
        <p:sp>
          <p:nvSpPr>
            <p:cNvPr id="116743" name="Line 8"/>
            <p:cNvSpPr/>
            <p:nvPr/>
          </p:nvSpPr>
          <p:spPr>
            <a:xfrm>
              <a:off x="521" y="3756"/>
              <a:ext cx="2039" cy="1"/>
            </a:xfrm>
            <a:prstGeom prst="line">
              <a:avLst/>
            </a:prstGeom>
            <a:ln w="19050" cap="flat" cmpd="sng">
              <a:solidFill>
                <a:srgbClr val="000000"/>
              </a:solidFill>
              <a:prstDash val="solid"/>
              <a:headEnd type="none" w="med" len="med"/>
              <a:tailEnd type="none" w="med" len="med"/>
            </a:ln>
          </p:spPr>
        </p:sp>
        <p:sp>
          <p:nvSpPr>
            <p:cNvPr id="116744" name="Line 9"/>
            <p:cNvSpPr/>
            <p:nvPr/>
          </p:nvSpPr>
          <p:spPr>
            <a:xfrm>
              <a:off x="687" y="3659"/>
              <a:ext cx="1" cy="205"/>
            </a:xfrm>
            <a:prstGeom prst="line">
              <a:avLst/>
            </a:prstGeom>
            <a:ln w="19050" cap="flat" cmpd="sng">
              <a:solidFill>
                <a:srgbClr val="000000"/>
              </a:solidFill>
              <a:prstDash val="solid"/>
              <a:headEnd type="none" w="med" len="med"/>
              <a:tailEnd type="none" w="med" len="med"/>
            </a:ln>
          </p:spPr>
        </p:sp>
        <p:sp>
          <p:nvSpPr>
            <p:cNvPr id="116745" name="Line 10"/>
            <p:cNvSpPr/>
            <p:nvPr/>
          </p:nvSpPr>
          <p:spPr>
            <a:xfrm>
              <a:off x="877" y="3659"/>
              <a:ext cx="1" cy="205"/>
            </a:xfrm>
            <a:prstGeom prst="line">
              <a:avLst/>
            </a:prstGeom>
            <a:ln w="19050" cap="flat" cmpd="sng">
              <a:solidFill>
                <a:srgbClr val="000000"/>
              </a:solidFill>
              <a:prstDash val="solid"/>
              <a:headEnd type="none" w="med" len="med"/>
              <a:tailEnd type="none" w="med" len="med"/>
            </a:ln>
          </p:spPr>
        </p:sp>
        <p:sp>
          <p:nvSpPr>
            <p:cNvPr id="116746" name="Line 11"/>
            <p:cNvSpPr/>
            <p:nvPr/>
          </p:nvSpPr>
          <p:spPr>
            <a:xfrm flipH="1">
              <a:off x="687" y="3864"/>
              <a:ext cx="190" cy="1"/>
            </a:xfrm>
            <a:prstGeom prst="line">
              <a:avLst/>
            </a:prstGeom>
            <a:ln w="19050" cap="flat" cmpd="sng">
              <a:solidFill>
                <a:srgbClr val="000000"/>
              </a:solidFill>
              <a:prstDash val="solid"/>
              <a:headEnd type="none" w="med" len="med"/>
              <a:tailEnd type="none" w="med" len="med"/>
            </a:ln>
          </p:spPr>
        </p:sp>
        <p:sp>
          <p:nvSpPr>
            <p:cNvPr id="116747" name="Line 12"/>
            <p:cNvSpPr/>
            <p:nvPr/>
          </p:nvSpPr>
          <p:spPr>
            <a:xfrm flipH="1">
              <a:off x="877" y="3659"/>
              <a:ext cx="202" cy="1"/>
            </a:xfrm>
            <a:prstGeom prst="line">
              <a:avLst/>
            </a:prstGeom>
            <a:ln w="19050" cap="flat" cmpd="sng">
              <a:solidFill>
                <a:srgbClr val="000000"/>
              </a:solidFill>
              <a:prstDash val="solid"/>
              <a:headEnd type="none" w="med" len="med"/>
              <a:tailEnd type="none" w="med" len="med"/>
            </a:ln>
          </p:spPr>
        </p:sp>
        <p:sp>
          <p:nvSpPr>
            <p:cNvPr id="116748" name="Line 13"/>
            <p:cNvSpPr/>
            <p:nvPr/>
          </p:nvSpPr>
          <p:spPr>
            <a:xfrm>
              <a:off x="1079" y="3659"/>
              <a:ext cx="1" cy="205"/>
            </a:xfrm>
            <a:prstGeom prst="line">
              <a:avLst/>
            </a:prstGeom>
            <a:ln w="19050" cap="flat" cmpd="sng">
              <a:solidFill>
                <a:srgbClr val="000000"/>
              </a:solidFill>
              <a:prstDash val="solid"/>
              <a:headEnd type="none" w="med" len="med"/>
              <a:tailEnd type="none" w="med" len="med"/>
            </a:ln>
          </p:spPr>
        </p:sp>
        <p:sp>
          <p:nvSpPr>
            <p:cNvPr id="116749" name="Freeform 14"/>
            <p:cNvSpPr/>
            <p:nvPr/>
          </p:nvSpPr>
          <p:spPr>
            <a:xfrm>
              <a:off x="1079" y="3659"/>
              <a:ext cx="165" cy="205"/>
            </a:xfrm>
            <a:custGeom>
              <a:avLst/>
              <a:gdLst>
                <a:gd name="txL" fmla="*/ 0 w 165"/>
                <a:gd name="txT" fmla="*/ 0 h 226"/>
                <a:gd name="txR" fmla="*/ 165 w 165"/>
                <a:gd name="txB" fmla="*/ 226 h 226"/>
              </a:gdLst>
              <a:ahLst/>
              <a:cxnLst>
                <a:cxn ang="0">
                  <a:pos x="165" y="0"/>
                </a:cxn>
                <a:cxn ang="0">
                  <a:pos x="130" y="5"/>
                </a:cxn>
                <a:cxn ang="0">
                  <a:pos x="71" y="12"/>
                </a:cxn>
                <a:cxn ang="0">
                  <a:pos x="0" y="15"/>
                </a:cxn>
              </a:cxnLst>
              <a:rect l="txL" t="txT" r="txR" b="txB"/>
              <a:pathLst>
                <a:path w="165" h="226">
                  <a:moveTo>
                    <a:pt x="165" y="0"/>
                  </a:moveTo>
                  <a:lnTo>
                    <a:pt x="130" y="83"/>
                  </a:lnTo>
                  <a:lnTo>
                    <a:pt x="71" y="166"/>
                  </a:lnTo>
                  <a:lnTo>
                    <a:pt x="0" y="226"/>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750" name="Line 15"/>
            <p:cNvSpPr/>
            <p:nvPr/>
          </p:nvSpPr>
          <p:spPr>
            <a:xfrm>
              <a:off x="1244" y="3659"/>
              <a:ext cx="1" cy="205"/>
            </a:xfrm>
            <a:prstGeom prst="line">
              <a:avLst/>
            </a:prstGeom>
            <a:ln w="19050" cap="flat" cmpd="sng">
              <a:solidFill>
                <a:srgbClr val="000000"/>
              </a:solidFill>
              <a:prstDash val="solid"/>
              <a:headEnd type="none" w="med" len="med"/>
              <a:tailEnd type="none" w="med" len="med"/>
            </a:ln>
          </p:spPr>
        </p:sp>
        <p:sp>
          <p:nvSpPr>
            <p:cNvPr id="116751" name="Line 16"/>
            <p:cNvSpPr/>
            <p:nvPr/>
          </p:nvSpPr>
          <p:spPr>
            <a:xfrm flipH="1">
              <a:off x="1244" y="3659"/>
              <a:ext cx="202" cy="205"/>
            </a:xfrm>
            <a:prstGeom prst="line">
              <a:avLst/>
            </a:prstGeom>
            <a:ln w="19050" cap="flat" cmpd="sng">
              <a:solidFill>
                <a:srgbClr val="000000"/>
              </a:solidFill>
              <a:prstDash val="solid"/>
              <a:headEnd type="none" w="med" len="med"/>
              <a:tailEnd type="none" w="med" len="med"/>
            </a:ln>
          </p:spPr>
        </p:sp>
        <p:sp>
          <p:nvSpPr>
            <p:cNvPr id="116752" name="Line 17"/>
            <p:cNvSpPr/>
            <p:nvPr/>
          </p:nvSpPr>
          <p:spPr>
            <a:xfrm>
              <a:off x="1446" y="3659"/>
              <a:ext cx="1" cy="205"/>
            </a:xfrm>
            <a:prstGeom prst="line">
              <a:avLst/>
            </a:prstGeom>
            <a:ln w="19050" cap="flat" cmpd="sng">
              <a:solidFill>
                <a:srgbClr val="000000"/>
              </a:solidFill>
              <a:prstDash val="solid"/>
              <a:headEnd type="none" w="med" len="med"/>
              <a:tailEnd type="none" w="med" len="med"/>
            </a:ln>
          </p:spPr>
        </p:sp>
        <p:sp>
          <p:nvSpPr>
            <p:cNvPr id="116753" name="Line 18"/>
            <p:cNvSpPr/>
            <p:nvPr/>
          </p:nvSpPr>
          <p:spPr>
            <a:xfrm flipH="1">
              <a:off x="1446" y="3659"/>
              <a:ext cx="154" cy="205"/>
            </a:xfrm>
            <a:prstGeom prst="line">
              <a:avLst/>
            </a:prstGeom>
            <a:ln w="19050" cap="flat" cmpd="sng">
              <a:solidFill>
                <a:srgbClr val="000000"/>
              </a:solidFill>
              <a:prstDash val="solid"/>
              <a:headEnd type="none" w="med" len="med"/>
              <a:tailEnd type="none" w="med" len="med"/>
            </a:ln>
          </p:spPr>
        </p:sp>
        <p:sp>
          <p:nvSpPr>
            <p:cNvPr id="116754" name="Line 19"/>
            <p:cNvSpPr/>
            <p:nvPr/>
          </p:nvSpPr>
          <p:spPr>
            <a:xfrm>
              <a:off x="1600" y="3659"/>
              <a:ext cx="1" cy="205"/>
            </a:xfrm>
            <a:prstGeom prst="line">
              <a:avLst/>
            </a:prstGeom>
            <a:ln w="19050" cap="flat" cmpd="sng">
              <a:solidFill>
                <a:srgbClr val="000000"/>
              </a:solidFill>
              <a:prstDash val="solid"/>
              <a:headEnd type="none" w="med" len="med"/>
              <a:tailEnd type="none" w="med" len="med"/>
            </a:ln>
          </p:spPr>
        </p:sp>
        <p:sp>
          <p:nvSpPr>
            <p:cNvPr id="116755" name="Line 20"/>
            <p:cNvSpPr/>
            <p:nvPr/>
          </p:nvSpPr>
          <p:spPr>
            <a:xfrm flipH="1">
              <a:off x="1600" y="3659"/>
              <a:ext cx="166" cy="205"/>
            </a:xfrm>
            <a:prstGeom prst="line">
              <a:avLst/>
            </a:prstGeom>
            <a:ln w="19050" cap="flat" cmpd="sng">
              <a:solidFill>
                <a:srgbClr val="000000"/>
              </a:solidFill>
              <a:prstDash val="solid"/>
              <a:headEnd type="none" w="med" len="med"/>
              <a:tailEnd type="none" w="med" len="med"/>
            </a:ln>
          </p:spPr>
        </p:sp>
        <p:sp>
          <p:nvSpPr>
            <p:cNvPr id="116756" name="Line 21"/>
            <p:cNvSpPr/>
            <p:nvPr/>
          </p:nvSpPr>
          <p:spPr>
            <a:xfrm>
              <a:off x="1766" y="3659"/>
              <a:ext cx="1" cy="205"/>
            </a:xfrm>
            <a:prstGeom prst="line">
              <a:avLst/>
            </a:prstGeom>
            <a:ln w="19050" cap="flat" cmpd="sng">
              <a:solidFill>
                <a:srgbClr val="000000"/>
              </a:solidFill>
              <a:prstDash val="solid"/>
              <a:headEnd type="none" w="med" len="med"/>
              <a:tailEnd type="none" w="med" len="med"/>
            </a:ln>
          </p:spPr>
        </p:sp>
        <p:sp>
          <p:nvSpPr>
            <p:cNvPr id="116757" name="Line 22"/>
            <p:cNvSpPr/>
            <p:nvPr/>
          </p:nvSpPr>
          <p:spPr>
            <a:xfrm flipH="1">
              <a:off x="1766" y="3659"/>
              <a:ext cx="166" cy="205"/>
            </a:xfrm>
            <a:prstGeom prst="line">
              <a:avLst/>
            </a:prstGeom>
            <a:ln w="19050" cap="flat" cmpd="sng">
              <a:solidFill>
                <a:srgbClr val="000000"/>
              </a:solidFill>
              <a:prstDash val="solid"/>
              <a:headEnd type="none" w="med" len="med"/>
              <a:tailEnd type="none" w="med" len="med"/>
            </a:ln>
          </p:spPr>
        </p:sp>
        <p:sp>
          <p:nvSpPr>
            <p:cNvPr id="116758" name="Line 23"/>
            <p:cNvSpPr/>
            <p:nvPr/>
          </p:nvSpPr>
          <p:spPr>
            <a:xfrm>
              <a:off x="1932" y="3659"/>
              <a:ext cx="1" cy="172"/>
            </a:xfrm>
            <a:prstGeom prst="line">
              <a:avLst/>
            </a:prstGeom>
            <a:ln w="19050" cap="flat" cmpd="sng">
              <a:solidFill>
                <a:srgbClr val="000000"/>
              </a:solidFill>
              <a:prstDash val="solid"/>
              <a:headEnd type="none" w="med" len="med"/>
              <a:tailEnd type="none" w="med" len="med"/>
            </a:ln>
          </p:spPr>
        </p:sp>
        <p:sp>
          <p:nvSpPr>
            <p:cNvPr id="116759" name="Line 24"/>
            <p:cNvSpPr/>
            <p:nvPr/>
          </p:nvSpPr>
          <p:spPr>
            <a:xfrm>
              <a:off x="1932" y="3831"/>
              <a:ext cx="189" cy="1"/>
            </a:xfrm>
            <a:prstGeom prst="line">
              <a:avLst/>
            </a:prstGeom>
            <a:ln w="19050" cap="flat" cmpd="sng">
              <a:solidFill>
                <a:srgbClr val="000000"/>
              </a:solidFill>
              <a:prstDash val="solid"/>
              <a:headEnd type="none" w="med" len="med"/>
              <a:tailEnd type="none" w="med" len="med"/>
            </a:ln>
          </p:spPr>
        </p:sp>
        <p:sp>
          <p:nvSpPr>
            <p:cNvPr id="116760" name="Line 25"/>
            <p:cNvSpPr/>
            <p:nvPr/>
          </p:nvSpPr>
          <p:spPr>
            <a:xfrm>
              <a:off x="2121" y="3659"/>
              <a:ext cx="1" cy="172"/>
            </a:xfrm>
            <a:prstGeom prst="line">
              <a:avLst/>
            </a:prstGeom>
            <a:ln w="19050" cap="flat" cmpd="sng">
              <a:solidFill>
                <a:srgbClr val="000000"/>
              </a:solidFill>
              <a:prstDash val="solid"/>
              <a:headEnd type="none" w="med" len="med"/>
              <a:tailEnd type="none" w="med" len="med"/>
            </a:ln>
          </p:spPr>
        </p:sp>
        <p:sp>
          <p:nvSpPr>
            <p:cNvPr id="116761" name="Line 26"/>
            <p:cNvSpPr/>
            <p:nvPr/>
          </p:nvSpPr>
          <p:spPr>
            <a:xfrm>
              <a:off x="2121" y="3659"/>
              <a:ext cx="190" cy="1"/>
            </a:xfrm>
            <a:prstGeom prst="line">
              <a:avLst/>
            </a:prstGeom>
            <a:ln w="19050" cap="flat" cmpd="sng">
              <a:solidFill>
                <a:srgbClr val="000000"/>
              </a:solidFill>
              <a:prstDash val="solid"/>
              <a:headEnd type="none" w="med" len="med"/>
              <a:tailEnd type="none" w="med" len="med"/>
            </a:ln>
          </p:spPr>
        </p:sp>
        <p:sp>
          <p:nvSpPr>
            <p:cNvPr id="116762" name="Line 27"/>
            <p:cNvSpPr/>
            <p:nvPr/>
          </p:nvSpPr>
          <p:spPr>
            <a:xfrm>
              <a:off x="2311" y="3659"/>
              <a:ext cx="1" cy="161"/>
            </a:xfrm>
            <a:prstGeom prst="line">
              <a:avLst/>
            </a:prstGeom>
            <a:ln w="19050" cap="flat" cmpd="sng">
              <a:solidFill>
                <a:srgbClr val="000000"/>
              </a:solidFill>
              <a:prstDash val="solid"/>
              <a:headEnd type="none" w="med" len="med"/>
              <a:tailEnd type="none" w="med" len="med"/>
            </a:ln>
          </p:spPr>
        </p:sp>
        <p:sp>
          <p:nvSpPr>
            <p:cNvPr id="116763" name="Line 28"/>
            <p:cNvSpPr/>
            <p:nvPr/>
          </p:nvSpPr>
          <p:spPr>
            <a:xfrm flipH="1">
              <a:off x="2323" y="3831"/>
              <a:ext cx="130" cy="1"/>
            </a:xfrm>
            <a:prstGeom prst="line">
              <a:avLst/>
            </a:prstGeom>
            <a:ln w="19050" cap="flat" cmpd="sng">
              <a:solidFill>
                <a:srgbClr val="000000"/>
              </a:solidFill>
              <a:prstDash val="solid"/>
              <a:headEnd type="none" w="med" len="med"/>
              <a:tailEnd type="none" w="med" len="med"/>
            </a:ln>
          </p:spPr>
        </p:sp>
        <p:sp>
          <p:nvSpPr>
            <p:cNvPr id="116764" name="Line 29"/>
            <p:cNvSpPr/>
            <p:nvPr/>
          </p:nvSpPr>
          <p:spPr>
            <a:xfrm>
              <a:off x="486" y="3306"/>
              <a:ext cx="450" cy="1"/>
            </a:xfrm>
            <a:prstGeom prst="line">
              <a:avLst/>
            </a:prstGeom>
            <a:ln w="19050" cap="flat" cmpd="sng">
              <a:solidFill>
                <a:srgbClr val="000000"/>
              </a:solidFill>
              <a:prstDash val="solid"/>
              <a:headEnd type="none" w="med" len="med"/>
              <a:tailEnd type="none" w="med" len="med"/>
            </a:ln>
          </p:spPr>
        </p:sp>
        <p:sp>
          <p:nvSpPr>
            <p:cNvPr id="116765" name="Freeform 30"/>
            <p:cNvSpPr/>
            <p:nvPr/>
          </p:nvSpPr>
          <p:spPr>
            <a:xfrm>
              <a:off x="936" y="3231"/>
              <a:ext cx="249" cy="75"/>
            </a:xfrm>
            <a:custGeom>
              <a:avLst/>
              <a:gdLst>
                <a:gd name="txL" fmla="*/ 0 w 249"/>
                <a:gd name="txT" fmla="*/ 0 h 83"/>
                <a:gd name="txR" fmla="*/ 249 w 249"/>
                <a:gd name="txB" fmla="*/ 83 h 83"/>
              </a:gdLst>
              <a:ahLst/>
              <a:cxnLst>
                <a:cxn ang="0">
                  <a:pos x="0" y="5"/>
                </a:cxn>
                <a:cxn ang="0">
                  <a:pos x="95" y="5"/>
                </a:cxn>
                <a:cxn ang="0">
                  <a:pos x="178" y="5"/>
                </a:cxn>
                <a:cxn ang="0">
                  <a:pos x="249" y="0"/>
                </a:cxn>
              </a:cxnLst>
              <a:rect l="txL" t="txT" r="txR" b="txB"/>
              <a:pathLst>
                <a:path w="249" h="83">
                  <a:moveTo>
                    <a:pt x="0" y="83"/>
                  </a:moveTo>
                  <a:lnTo>
                    <a:pt x="95" y="71"/>
                  </a:lnTo>
                  <a:lnTo>
                    <a:pt x="178" y="47"/>
                  </a:lnTo>
                  <a:lnTo>
                    <a:pt x="249" y="0"/>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766" name="Line 31"/>
            <p:cNvSpPr/>
            <p:nvPr/>
          </p:nvSpPr>
          <p:spPr>
            <a:xfrm flipV="1">
              <a:off x="1185" y="2598"/>
              <a:ext cx="699" cy="633"/>
            </a:xfrm>
            <a:prstGeom prst="line">
              <a:avLst/>
            </a:prstGeom>
            <a:ln w="19050" cap="flat" cmpd="sng">
              <a:solidFill>
                <a:srgbClr val="000000"/>
              </a:solidFill>
              <a:prstDash val="solid"/>
              <a:headEnd type="none" w="med" len="med"/>
              <a:tailEnd type="none" w="med" len="med"/>
            </a:ln>
          </p:spPr>
        </p:sp>
        <p:sp>
          <p:nvSpPr>
            <p:cNvPr id="116767" name="Freeform 32"/>
            <p:cNvSpPr/>
            <p:nvPr/>
          </p:nvSpPr>
          <p:spPr>
            <a:xfrm>
              <a:off x="1884" y="2544"/>
              <a:ext cx="226" cy="54"/>
            </a:xfrm>
            <a:custGeom>
              <a:avLst/>
              <a:gdLst>
                <a:gd name="txL" fmla="*/ 0 w 226"/>
                <a:gd name="txT" fmla="*/ 0 h 59"/>
                <a:gd name="txR" fmla="*/ 226 w 226"/>
                <a:gd name="txB" fmla="*/ 59 h 59"/>
              </a:gdLst>
              <a:ahLst/>
              <a:cxnLst>
                <a:cxn ang="0">
                  <a:pos x="0" y="5"/>
                </a:cxn>
                <a:cxn ang="0">
                  <a:pos x="107" y="5"/>
                </a:cxn>
                <a:cxn ang="0">
                  <a:pos x="226" y="0"/>
                </a:cxn>
              </a:cxnLst>
              <a:rect l="txL" t="txT" r="txR" b="txB"/>
              <a:pathLst>
                <a:path w="226" h="59">
                  <a:moveTo>
                    <a:pt x="0" y="59"/>
                  </a:moveTo>
                  <a:lnTo>
                    <a:pt x="107" y="11"/>
                  </a:lnTo>
                  <a:lnTo>
                    <a:pt x="226" y="0"/>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768" name="Line 33"/>
            <p:cNvSpPr/>
            <p:nvPr/>
          </p:nvSpPr>
          <p:spPr>
            <a:xfrm>
              <a:off x="2110" y="2544"/>
              <a:ext cx="450" cy="1"/>
            </a:xfrm>
            <a:prstGeom prst="line">
              <a:avLst/>
            </a:prstGeom>
            <a:ln w="19050" cap="flat" cmpd="sng">
              <a:solidFill>
                <a:srgbClr val="000000"/>
              </a:solidFill>
              <a:prstDash val="solid"/>
              <a:headEnd type="none" w="med" len="med"/>
              <a:tailEnd type="none" w="med" len="med"/>
            </a:ln>
          </p:spPr>
        </p:sp>
        <p:sp>
          <p:nvSpPr>
            <p:cNvPr id="116769" name="Line 34"/>
            <p:cNvSpPr/>
            <p:nvPr/>
          </p:nvSpPr>
          <p:spPr>
            <a:xfrm flipH="1">
              <a:off x="545" y="3381"/>
              <a:ext cx="142" cy="1"/>
            </a:xfrm>
            <a:prstGeom prst="line">
              <a:avLst/>
            </a:prstGeom>
            <a:ln w="19050" cap="flat" cmpd="sng">
              <a:solidFill>
                <a:srgbClr val="000000"/>
              </a:solidFill>
              <a:prstDash val="solid"/>
              <a:headEnd type="none" w="med" len="med"/>
              <a:tailEnd type="none" w="med" len="med"/>
            </a:ln>
          </p:spPr>
        </p:sp>
        <p:sp>
          <p:nvSpPr>
            <p:cNvPr id="116770" name="Line 35"/>
            <p:cNvSpPr/>
            <p:nvPr/>
          </p:nvSpPr>
          <p:spPr>
            <a:xfrm flipH="1">
              <a:off x="877" y="3381"/>
              <a:ext cx="202" cy="1"/>
            </a:xfrm>
            <a:prstGeom prst="line">
              <a:avLst/>
            </a:prstGeom>
            <a:ln w="19050" cap="flat" cmpd="sng">
              <a:solidFill>
                <a:srgbClr val="000000"/>
              </a:solidFill>
              <a:prstDash val="solid"/>
              <a:headEnd type="none" w="med" len="med"/>
              <a:tailEnd type="none" w="med" len="med"/>
            </a:ln>
          </p:spPr>
        </p:sp>
        <p:sp>
          <p:nvSpPr>
            <p:cNvPr id="116771" name="Line 36"/>
            <p:cNvSpPr/>
            <p:nvPr/>
          </p:nvSpPr>
          <p:spPr>
            <a:xfrm flipV="1">
              <a:off x="687" y="3231"/>
              <a:ext cx="1" cy="150"/>
            </a:xfrm>
            <a:prstGeom prst="line">
              <a:avLst/>
            </a:prstGeom>
            <a:ln w="19050" cap="flat" cmpd="sng">
              <a:solidFill>
                <a:srgbClr val="000000"/>
              </a:solidFill>
              <a:prstDash val="solid"/>
              <a:headEnd type="none" w="med" len="med"/>
              <a:tailEnd type="none" w="med" len="med"/>
            </a:ln>
          </p:spPr>
        </p:sp>
        <p:sp>
          <p:nvSpPr>
            <p:cNvPr id="116772" name="Line 37"/>
            <p:cNvSpPr/>
            <p:nvPr/>
          </p:nvSpPr>
          <p:spPr>
            <a:xfrm flipH="1">
              <a:off x="687" y="3231"/>
              <a:ext cx="190" cy="1"/>
            </a:xfrm>
            <a:prstGeom prst="line">
              <a:avLst/>
            </a:prstGeom>
            <a:ln w="19050" cap="flat" cmpd="sng">
              <a:solidFill>
                <a:srgbClr val="000000"/>
              </a:solidFill>
              <a:prstDash val="solid"/>
              <a:headEnd type="none" w="med" len="med"/>
              <a:tailEnd type="none" w="med" len="med"/>
            </a:ln>
          </p:spPr>
        </p:sp>
        <p:sp>
          <p:nvSpPr>
            <p:cNvPr id="116773" name="Line 38"/>
            <p:cNvSpPr/>
            <p:nvPr/>
          </p:nvSpPr>
          <p:spPr>
            <a:xfrm flipV="1">
              <a:off x="877" y="3231"/>
              <a:ext cx="1" cy="150"/>
            </a:xfrm>
            <a:prstGeom prst="line">
              <a:avLst/>
            </a:prstGeom>
            <a:ln w="19050" cap="flat" cmpd="sng">
              <a:solidFill>
                <a:srgbClr val="000000"/>
              </a:solidFill>
              <a:prstDash val="solid"/>
              <a:headEnd type="none" w="med" len="med"/>
              <a:tailEnd type="none" w="med" len="med"/>
            </a:ln>
          </p:spPr>
        </p:sp>
        <p:sp>
          <p:nvSpPr>
            <p:cNvPr id="116774" name="Line 39"/>
            <p:cNvSpPr/>
            <p:nvPr/>
          </p:nvSpPr>
          <p:spPr>
            <a:xfrm flipV="1">
              <a:off x="1079" y="3231"/>
              <a:ext cx="1" cy="150"/>
            </a:xfrm>
            <a:prstGeom prst="line">
              <a:avLst/>
            </a:prstGeom>
            <a:ln w="19050" cap="flat" cmpd="sng">
              <a:solidFill>
                <a:srgbClr val="000000"/>
              </a:solidFill>
              <a:prstDash val="solid"/>
              <a:headEnd type="none" w="med" len="med"/>
              <a:tailEnd type="none" w="med" len="med"/>
            </a:ln>
          </p:spPr>
        </p:sp>
        <p:sp>
          <p:nvSpPr>
            <p:cNvPr id="116775" name="Line 40"/>
            <p:cNvSpPr/>
            <p:nvPr/>
          </p:nvSpPr>
          <p:spPr>
            <a:xfrm flipH="1">
              <a:off x="1079" y="3231"/>
              <a:ext cx="165" cy="1"/>
            </a:xfrm>
            <a:prstGeom prst="line">
              <a:avLst/>
            </a:prstGeom>
            <a:ln w="19050" cap="flat" cmpd="sng">
              <a:solidFill>
                <a:srgbClr val="000000"/>
              </a:solidFill>
              <a:prstDash val="solid"/>
              <a:headEnd type="none" w="med" len="med"/>
              <a:tailEnd type="none" w="med" len="med"/>
            </a:ln>
          </p:spPr>
        </p:sp>
        <p:sp>
          <p:nvSpPr>
            <p:cNvPr id="116776" name="Line 41"/>
            <p:cNvSpPr/>
            <p:nvPr/>
          </p:nvSpPr>
          <p:spPr>
            <a:xfrm flipV="1">
              <a:off x="1244" y="3070"/>
              <a:ext cx="1" cy="161"/>
            </a:xfrm>
            <a:prstGeom prst="line">
              <a:avLst/>
            </a:prstGeom>
            <a:ln w="19050" cap="flat" cmpd="sng">
              <a:solidFill>
                <a:srgbClr val="000000"/>
              </a:solidFill>
              <a:prstDash val="solid"/>
              <a:headEnd type="none" w="med" len="med"/>
              <a:tailEnd type="none" w="med" len="med"/>
            </a:ln>
          </p:spPr>
        </p:sp>
        <p:sp>
          <p:nvSpPr>
            <p:cNvPr id="116777" name="Line 42"/>
            <p:cNvSpPr/>
            <p:nvPr/>
          </p:nvSpPr>
          <p:spPr>
            <a:xfrm flipH="1">
              <a:off x="1244" y="3070"/>
              <a:ext cx="190" cy="1"/>
            </a:xfrm>
            <a:prstGeom prst="line">
              <a:avLst/>
            </a:prstGeom>
            <a:ln w="19050" cap="flat" cmpd="sng">
              <a:solidFill>
                <a:srgbClr val="000000"/>
              </a:solidFill>
              <a:prstDash val="solid"/>
              <a:headEnd type="none" w="med" len="med"/>
              <a:tailEnd type="none" w="med" len="med"/>
            </a:ln>
          </p:spPr>
        </p:sp>
        <p:sp>
          <p:nvSpPr>
            <p:cNvPr id="116778" name="Line 43"/>
            <p:cNvSpPr/>
            <p:nvPr/>
          </p:nvSpPr>
          <p:spPr>
            <a:xfrm flipV="1">
              <a:off x="1434" y="2920"/>
              <a:ext cx="1" cy="150"/>
            </a:xfrm>
            <a:prstGeom prst="line">
              <a:avLst/>
            </a:prstGeom>
            <a:ln w="19050" cap="flat" cmpd="sng">
              <a:solidFill>
                <a:srgbClr val="000000"/>
              </a:solidFill>
              <a:prstDash val="solid"/>
              <a:headEnd type="none" w="med" len="med"/>
              <a:tailEnd type="none" w="med" len="med"/>
            </a:ln>
          </p:spPr>
        </p:sp>
        <p:sp>
          <p:nvSpPr>
            <p:cNvPr id="116779" name="Line 44"/>
            <p:cNvSpPr/>
            <p:nvPr/>
          </p:nvSpPr>
          <p:spPr>
            <a:xfrm flipH="1">
              <a:off x="1446" y="2920"/>
              <a:ext cx="166" cy="1"/>
            </a:xfrm>
            <a:prstGeom prst="line">
              <a:avLst/>
            </a:prstGeom>
            <a:ln w="19050" cap="flat" cmpd="sng">
              <a:solidFill>
                <a:srgbClr val="000000"/>
              </a:solidFill>
              <a:prstDash val="solid"/>
              <a:headEnd type="none" w="med" len="med"/>
              <a:tailEnd type="none" w="med" len="med"/>
            </a:ln>
          </p:spPr>
        </p:sp>
        <p:sp>
          <p:nvSpPr>
            <p:cNvPr id="116780" name="Line 45"/>
            <p:cNvSpPr/>
            <p:nvPr/>
          </p:nvSpPr>
          <p:spPr>
            <a:xfrm flipV="1">
              <a:off x="1612" y="2770"/>
              <a:ext cx="1" cy="150"/>
            </a:xfrm>
            <a:prstGeom prst="line">
              <a:avLst/>
            </a:prstGeom>
            <a:ln w="19050" cap="flat" cmpd="sng">
              <a:solidFill>
                <a:srgbClr val="000000"/>
              </a:solidFill>
              <a:prstDash val="solid"/>
              <a:headEnd type="none" w="med" len="med"/>
              <a:tailEnd type="none" w="med" len="med"/>
            </a:ln>
          </p:spPr>
        </p:sp>
        <p:sp>
          <p:nvSpPr>
            <p:cNvPr id="116781" name="Line 46"/>
            <p:cNvSpPr/>
            <p:nvPr/>
          </p:nvSpPr>
          <p:spPr>
            <a:xfrm flipH="1">
              <a:off x="1612" y="2770"/>
              <a:ext cx="166" cy="1"/>
            </a:xfrm>
            <a:prstGeom prst="line">
              <a:avLst/>
            </a:prstGeom>
            <a:ln w="19050" cap="flat" cmpd="sng">
              <a:solidFill>
                <a:srgbClr val="000000"/>
              </a:solidFill>
              <a:prstDash val="solid"/>
              <a:headEnd type="none" w="med" len="med"/>
              <a:tailEnd type="none" w="med" len="med"/>
            </a:ln>
          </p:spPr>
        </p:sp>
        <p:sp>
          <p:nvSpPr>
            <p:cNvPr id="116782" name="Line 47"/>
            <p:cNvSpPr/>
            <p:nvPr/>
          </p:nvSpPr>
          <p:spPr>
            <a:xfrm flipV="1">
              <a:off x="1778" y="2620"/>
              <a:ext cx="1" cy="150"/>
            </a:xfrm>
            <a:prstGeom prst="line">
              <a:avLst/>
            </a:prstGeom>
            <a:ln w="19050" cap="flat" cmpd="sng">
              <a:solidFill>
                <a:srgbClr val="000000"/>
              </a:solidFill>
              <a:prstDash val="solid"/>
              <a:headEnd type="none" w="med" len="med"/>
              <a:tailEnd type="none" w="med" len="med"/>
            </a:ln>
          </p:spPr>
        </p:sp>
        <p:sp>
          <p:nvSpPr>
            <p:cNvPr id="116783" name="Line 48"/>
            <p:cNvSpPr/>
            <p:nvPr/>
          </p:nvSpPr>
          <p:spPr>
            <a:xfrm flipH="1">
              <a:off x="1778" y="2620"/>
              <a:ext cx="166" cy="0"/>
            </a:xfrm>
            <a:prstGeom prst="line">
              <a:avLst/>
            </a:prstGeom>
            <a:ln w="19050" cap="flat" cmpd="sng">
              <a:solidFill>
                <a:srgbClr val="000000"/>
              </a:solidFill>
              <a:prstDash val="solid"/>
              <a:headEnd type="none" w="med" len="med"/>
              <a:tailEnd type="none" w="med" len="med"/>
            </a:ln>
          </p:spPr>
        </p:sp>
        <p:sp>
          <p:nvSpPr>
            <p:cNvPr id="116784" name="Line 49"/>
            <p:cNvSpPr/>
            <p:nvPr/>
          </p:nvSpPr>
          <p:spPr>
            <a:xfrm flipV="1">
              <a:off x="1944" y="2469"/>
              <a:ext cx="1" cy="151"/>
            </a:xfrm>
            <a:prstGeom prst="line">
              <a:avLst/>
            </a:prstGeom>
            <a:ln w="19050" cap="flat" cmpd="sng">
              <a:solidFill>
                <a:srgbClr val="000000"/>
              </a:solidFill>
              <a:prstDash val="solid"/>
              <a:headEnd type="none" w="med" len="med"/>
              <a:tailEnd type="none" w="med" len="med"/>
            </a:ln>
          </p:spPr>
        </p:sp>
        <p:sp>
          <p:nvSpPr>
            <p:cNvPr id="116785" name="Line 50"/>
            <p:cNvSpPr/>
            <p:nvPr/>
          </p:nvSpPr>
          <p:spPr>
            <a:xfrm flipH="1">
              <a:off x="1944" y="2469"/>
              <a:ext cx="177" cy="0"/>
            </a:xfrm>
            <a:prstGeom prst="line">
              <a:avLst/>
            </a:prstGeom>
            <a:ln w="19050" cap="flat" cmpd="sng">
              <a:solidFill>
                <a:srgbClr val="000000"/>
              </a:solidFill>
              <a:prstDash val="solid"/>
              <a:headEnd type="none" w="med" len="med"/>
              <a:tailEnd type="none" w="med" len="med"/>
            </a:ln>
          </p:spPr>
        </p:sp>
        <p:sp>
          <p:nvSpPr>
            <p:cNvPr id="116786" name="Line 51"/>
            <p:cNvSpPr/>
            <p:nvPr/>
          </p:nvSpPr>
          <p:spPr>
            <a:xfrm flipV="1">
              <a:off x="2121" y="2469"/>
              <a:ext cx="1" cy="151"/>
            </a:xfrm>
            <a:prstGeom prst="line">
              <a:avLst/>
            </a:prstGeom>
            <a:ln w="19050" cap="flat" cmpd="sng">
              <a:solidFill>
                <a:srgbClr val="000000"/>
              </a:solidFill>
              <a:prstDash val="solid"/>
              <a:headEnd type="none" w="med" len="med"/>
              <a:tailEnd type="none" w="med" len="med"/>
            </a:ln>
          </p:spPr>
        </p:sp>
        <p:sp>
          <p:nvSpPr>
            <p:cNvPr id="116787" name="Line 52"/>
            <p:cNvSpPr/>
            <p:nvPr/>
          </p:nvSpPr>
          <p:spPr>
            <a:xfrm flipH="1">
              <a:off x="2133" y="2620"/>
              <a:ext cx="202" cy="0"/>
            </a:xfrm>
            <a:prstGeom prst="line">
              <a:avLst/>
            </a:prstGeom>
            <a:ln w="19050" cap="flat" cmpd="sng">
              <a:solidFill>
                <a:srgbClr val="000000"/>
              </a:solidFill>
              <a:prstDash val="solid"/>
              <a:headEnd type="none" w="med" len="med"/>
              <a:tailEnd type="none" w="med" len="med"/>
            </a:ln>
          </p:spPr>
        </p:sp>
        <p:sp>
          <p:nvSpPr>
            <p:cNvPr id="116788" name="Line 53"/>
            <p:cNvSpPr/>
            <p:nvPr/>
          </p:nvSpPr>
          <p:spPr>
            <a:xfrm flipV="1">
              <a:off x="2335" y="2469"/>
              <a:ext cx="1" cy="151"/>
            </a:xfrm>
            <a:prstGeom prst="line">
              <a:avLst/>
            </a:prstGeom>
            <a:ln w="19050" cap="flat" cmpd="sng">
              <a:solidFill>
                <a:srgbClr val="000000"/>
              </a:solidFill>
              <a:prstDash val="solid"/>
              <a:headEnd type="none" w="med" len="med"/>
              <a:tailEnd type="none" w="med" len="med"/>
            </a:ln>
          </p:spPr>
        </p:sp>
        <p:sp>
          <p:nvSpPr>
            <p:cNvPr id="116789" name="Line 54"/>
            <p:cNvSpPr/>
            <p:nvPr/>
          </p:nvSpPr>
          <p:spPr>
            <a:xfrm flipH="1">
              <a:off x="2335" y="2469"/>
              <a:ext cx="154" cy="0"/>
            </a:xfrm>
            <a:prstGeom prst="line">
              <a:avLst/>
            </a:prstGeom>
            <a:ln w="19050" cap="flat" cmpd="sng">
              <a:solidFill>
                <a:srgbClr val="000000"/>
              </a:solidFill>
              <a:prstDash val="solid"/>
              <a:headEnd type="none" w="med" len="med"/>
              <a:tailEnd type="none" w="med" len="med"/>
            </a:ln>
          </p:spPr>
        </p:sp>
        <p:sp>
          <p:nvSpPr>
            <p:cNvPr id="116790" name="Line 55"/>
            <p:cNvSpPr/>
            <p:nvPr/>
          </p:nvSpPr>
          <p:spPr>
            <a:xfrm>
              <a:off x="4194" y="2512"/>
              <a:ext cx="699" cy="1"/>
            </a:xfrm>
            <a:prstGeom prst="line">
              <a:avLst/>
            </a:prstGeom>
            <a:ln w="19050" cap="flat" cmpd="sng">
              <a:solidFill>
                <a:srgbClr val="000000"/>
              </a:solidFill>
              <a:prstDash val="solid"/>
              <a:headEnd type="none" w="med" len="med"/>
              <a:tailEnd type="none" w="med" len="med"/>
            </a:ln>
          </p:spPr>
        </p:sp>
        <p:sp>
          <p:nvSpPr>
            <p:cNvPr id="116791" name="Line 56"/>
            <p:cNvSpPr/>
            <p:nvPr/>
          </p:nvSpPr>
          <p:spPr>
            <a:xfrm flipH="1">
              <a:off x="3009" y="3403"/>
              <a:ext cx="142" cy="1"/>
            </a:xfrm>
            <a:prstGeom prst="line">
              <a:avLst/>
            </a:prstGeom>
            <a:ln w="19050" cap="flat" cmpd="sng">
              <a:solidFill>
                <a:srgbClr val="000000"/>
              </a:solidFill>
              <a:prstDash val="solid"/>
              <a:headEnd type="none" w="med" len="med"/>
              <a:tailEnd type="none" w="med" len="med"/>
            </a:ln>
          </p:spPr>
        </p:sp>
        <p:sp>
          <p:nvSpPr>
            <p:cNvPr id="116792" name="Line 57"/>
            <p:cNvSpPr/>
            <p:nvPr/>
          </p:nvSpPr>
          <p:spPr>
            <a:xfrm flipH="1">
              <a:off x="3340" y="3403"/>
              <a:ext cx="202" cy="1"/>
            </a:xfrm>
            <a:prstGeom prst="line">
              <a:avLst/>
            </a:prstGeom>
            <a:ln w="19050" cap="flat" cmpd="sng">
              <a:solidFill>
                <a:srgbClr val="000000"/>
              </a:solidFill>
              <a:prstDash val="solid"/>
              <a:headEnd type="none" w="med" len="med"/>
              <a:tailEnd type="none" w="med" len="med"/>
            </a:ln>
          </p:spPr>
        </p:sp>
        <p:sp>
          <p:nvSpPr>
            <p:cNvPr id="116793" name="Line 58"/>
            <p:cNvSpPr/>
            <p:nvPr/>
          </p:nvSpPr>
          <p:spPr>
            <a:xfrm flipV="1">
              <a:off x="3151" y="3242"/>
              <a:ext cx="1" cy="161"/>
            </a:xfrm>
            <a:prstGeom prst="line">
              <a:avLst/>
            </a:prstGeom>
            <a:ln w="19050" cap="flat" cmpd="sng">
              <a:solidFill>
                <a:srgbClr val="000000"/>
              </a:solidFill>
              <a:prstDash val="solid"/>
              <a:headEnd type="none" w="med" len="med"/>
              <a:tailEnd type="none" w="med" len="med"/>
            </a:ln>
          </p:spPr>
        </p:sp>
        <p:sp>
          <p:nvSpPr>
            <p:cNvPr id="116794" name="Line 59"/>
            <p:cNvSpPr/>
            <p:nvPr/>
          </p:nvSpPr>
          <p:spPr>
            <a:xfrm flipH="1">
              <a:off x="3151" y="3242"/>
              <a:ext cx="189" cy="1"/>
            </a:xfrm>
            <a:prstGeom prst="line">
              <a:avLst/>
            </a:prstGeom>
            <a:ln w="19050" cap="flat" cmpd="sng">
              <a:solidFill>
                <a:srgbClr val="000000"/>
              </a:solidFill>
              <a:prstDash val="solid"/>
              <a:headEnd type="none" w="med" len="med"/>
              <a:tailEnd type="none" w="med" len="med"/>
            </a:ln>
          </p:spPr>
        </p:sp>
        <p:sp>
          <p:nvSpPr>
            <p:cNvPr id="116795" name="Line 60"/>
            <p:cNvSpPr/>
            <p:nvPr/>
          </p:nvSpPr>
          <p:spPr>
            <a:xfrm flipV="1">
              <a:off x="3340" y="3242"/>
              <a:ext cx="1" cy="161"/>
            </a:xfrm>
            <a:prstGeom prst="line">
              <a:avLst/>
            </a:prstGeom>
            <a:ln w="19050" cap="flat" cmpd="sng">
              <a:solidFill>
                <a:srgbClr val="000000"/>
              </a:solidFill>
              <a:prstDash val="solid"/>
              <a:headEnd type="none" w="med" len="med"/>
              <a:tailEnd type="none" w="med" len="med"/>
            </a:ln>
          </p:spPr>
        </p:sp>
        <p:sp>
          <p:nvSpPr>
            <p:cNvPr id="116796" name="Line 61"/>
            <p:cNvSpPr/>
            <p:nvPr/>
          </p:nvSpPr>
          <p:spPr>
            <a:xfrm flipV="1">
              <a:off x="3542" y="3242"/>
              <a:ext cx="1" cy="161"/>
            </a:xfrm>
            <a:prstGeom prst="line">
              <a:avLst/>
            </a:prstGeom>
            <a:ln w="19050" cap="flat" cmpd="sng">
              <a:solidFill>
                <a:srgbClr val="000000"/>
              </a:solidFill>
              <a:prstDash val="solid"/>
              <a:headEnd type="none" w="med" len="med"/>
              <a:tailEnd type="none" w="med" len="med"/>
            </a:ln>
          </p:spPr>
        </p:sp>
        <p:sp>
          <p:nvSpPr>
            <p:cNvPr id="116797" name="Line 62"/>
            <p:cNvSpPr/>
            <p:nvPr/>
          </p:nvSpPr>
          <p:spPr>
            <a:xfrm flipH="1">
              <a:off x="3542" y="3242"/>
              <a:ext cx="166" cy="1"/>
            </a:xfrm>
            <a:prstGeom prst="line">
              <a:avLst/>
            </a:prstGeom>
            <a:ln w="19050" cap="flat" cmpd="sng">
              <a:solidFill>
                <a:srgbClr val="000000"/>
              </a:solidFill>
              <a:prstDash val="solid"/>
              <a:headEnd type="none" w="med" len="med"/>
              <a:tailEnd type="none" w="med" len="med"/>
            </a:ln>
          </p:spPr>
        </p:sp>
        <p:sp>
          <p:nvSpPr>
            <p:cNvPr id="116798" name="Line 63"/>
            <p:cNvSpPr/>
            <p:nvPr/>
          </p:nvSpPr>
          <p:spPr>
            <a:xfrm flipV="1">
              <a:off x="3708" y="3092"/>
              <a:ext cx="1" cy="150"/>
            </a:xfrm>
            <a:prstGeom prst="line">
              <a:avLst/>
            </a:prstGeom>
            <a:ln w="19050" cap="flat" cmpd="sng">
              <a:solidFill>
                <a:srgbClr val="000000"/>
              </a:solidFill>
              <a:prstDash val="solid"/>
              <a:headEnd type="none" w="med" len="med"/>
              <a:tailEnd type="none" w="med" len="med"/>
            </a:ln>
          </p:spPr>
        </p:sp>
        <p:sp>
          <p:nvSpPr>
            <p:cNvPr id="116799" name="Line 64"/>
            <p:cNvSpPr/>
            <p:nvPr/>
          </p:nvSpPr>
          <p:spPr>
            <a:xfrm flipH="1">
              <a:off x="3708" y="3092"/>
              <a:ext cx="178" cy="1"/>
            </a:xfrm>
            <a:prstGeom prst="line">
              <a:avLst/>
            </a:prstGeom>
            <a:ln w="19050" cap="flat" cmpd="sng">
              <a:solidFill>
                <a:srgbClr val="000000"/>
              </a:solidFill>
              <a:prstDash val="solid"/>
              <a:headEnd type="none" w="med" len="med"/>
              <a:tailEnd type="none" w="med" len="med"/>
            </a:ln>
          </p:spPr>
        </p:sp>
        <p:sp>
          <p:nvSpPr>
            <p:cNvPr id="116800" name="Line 65"/>
            <p:cNvSpPr/>
            <p:nvPr/>
          </p:nvSpPr>
          <p:spPr>
            <a:xfrm flipV="1">
              <a:off x="3886" y="2920"/>
              <a:ext cx="1" cy="172"/>
            </a:xfrm>
            <a:prstGeom prst="line">
              <a:avLst/>
            </a:prstGeom>
            <a:ln w="19050" cap="flat" cmpd="sng">
              <a:solidFill>
                <a:srgbClr val="000000"/>
              </a:solidFill>
              <a:prstDash val="solid"/>
              <a:headEnd type="none" w="med" len="med"/>
              <a:tailEnd type="none" w="med" len="med"/>
            </a:ln>
          </p:spPr>
        </p:sp>
        <p:sp>
          <p:nvSpPr>
            <p:cNvPr id="116801" name="Line 66"/>
            <p:cNvSpPr/>
            <p:nvPr/>
          </p:nvSpPr>
          <p:spPr>
            <a:xfrm flipV="1">
              <a:off x="4075" y="2770"/>
              <a:ext cx="1" cy="150"/>
            </a:xfrm>
            <a:prstGeom prst="line">
              <a:avLst/>
            </a:prstGeom>
            <a:ln w="19050" cap="flat" cmpd="sng">
              <a:solidFill>
                <a:srgbClr val="000000"/>
              </a:solidFill>
              <a:prstDash val="solid"/>
              <a:headEnd type="none" w="med" len="med"/>
              <a:tailEnd type="none" w="med" len="med"/>
            </a:ln>
          </p:spPr>
        </p:sp>
        <p:sp>
          <p:nvSpPr>
            <p:cNvPr id="116802" name="Line 67"/>
            <p:cNvSpPr/>
            <p:nvPr/>
          </p:nvSpPr>
          <p:spPr>
            <a:xfrm flipH="1">
              <a:off x="4075" y="2770"/>
              <a:ext cx="166" cy="1"/>
            </a:xfrm>
            <a:prstGeom prst="line">
              <a:avLst/>
            </a:prstGeom>
            <a:ln w="19050" cap="flat" cmpd="sng">
              <a:solidFill>
                <a:srgbClr val="000000"/>
              </a:solidFill>
              <a:prstDash val="solid"/>
              <a:headEnd type="none" w="med" len="med"/>
              <a:tailEnd type="none" w="med" len="med"/>
            </a:ln>
          </p:spPr>
        </p:sp>
        <p:sp>
          <p:nvSpPr>
            <p:cNvPr id="116803" name="Line 68"/>
            <p:cNvSpPr/>
            <p:nvPr/>
          </p:nvSpPr>
          <p:spPr>
            <a:xfrm flipV="1">
              <a:off x="4241" y="2609"/>
              <a:ext cx="1" cy="161"/>
            </a:xfrm>
            <a:prstGeom prst="line">
              <a:avLst/>
            </a:prstGeom>
            <a:ln w="19050" cap="flat" cmpd="sng">
              <a:solidFill>
                <a:srgbClr val="000000"/>
              </a:solidFill>
              <a:prstDash val="solid"/>
              <a:headEnd type="none" w="med" len="med"/>
              <a:tailEnd type="none" w="med" len="med"/>
            </a:ln>
          </p:spPr>
        </p:sp>
        <p:sp>
          <p:nvSpPr>
            <p:cNvPr id="116804" name="Line 69"/>
            <p:cNvSpPr/>
            <p:nvPr/>
          </p:nvSpPr>
          <p:spPr>
            <a:xfrm flipH="1">
              <a:off x="4241" y="2609"/>
              <a:ext cx="190" cy="1"/>
            </a:xfrm>
            <a:prstGeom prst="line">
              <a:avLst/>
            </a:prstGeom>
            <a:ln w="19050" cap="flat" cmpd="sng">
              <a:solidFill>
                <a:srgbClr val="000000"/>
              </a:solidFill>
              <a:prstDash val="solid"/>
              <a:headEnd type="none" w="med" len="med"/>
              <a:tailEnd type="none" w="med" len="med"/>
            </a:ln>
          </p:spPr>
        </p:sp>
        <p:sp>
          <p:nvSpPr>
            <p:cNvPr id="116805" name="Line 70"/>
            <p:cNvSpPr/>
            <p:nvPr/>
          </p:nvSpPr>
          <p:spPr>
            <a:xfrm flipV="1">
              <a:off x="4431" y="2437"/>
              <a:ext cx="1" cy="172"/>
            </a:xfrm>
            <a:prstGeom prst="line">
              <a:avLst/>
            </a:prstGeom>
            <a:ln w="19050" cap="flat" cmpd="sng">
              <a:solidFill>
                <a:srgbClr val="000000"/>
              </a:solidFill>
              <a:prstDash val="solid"/>
              <a:headEnd type="none" w="med" len="med"/>
              <a:tailEnd type="none" w="med" len="med"/>
            </a:ln>
          </p:spPr>
        </p:sp>
        <p:sp>
          <p:nvSpPr>
            <p:cNvPr id="116806" name="Line 71"/>
            <p:cNvSpPr/>
            <p:nvPr/>
          </p:nvSpPr>
          <p:spPr>
            <a:xfrm flipH="1">
              <a:off x="4454" y="2437"/>
              <a:ext cx="178" cy="1"/>
            </a:xfrm>
            <a:prstGeom prst="line">
              <a:avLst/>
            </a:prstGeom>
            <a:ln w="19050" cap="flat" cmpd="sng">
              <a:solidFill>
                <a:srgbClr val="000000"/>
              </a:solidFill>
              <a:prstDash val="solid"/>
              <a:headEnd type="none" w="med" len="med"/>
              <a:tailEnd type="none" w="med" len="med"/>
            </a:ln>
          </p:spPr>
        </p:sp>
        <p:sp>
          <p:nvSpPr>
            <p:cNvPr id="116807" name="Line 72"/>
            <p:cNvSpPr/>
            <p:nvPr/>
          </p:nvSpPr>
          <p:spPr>
            <a:xfrm flipV="1">
              <a:off x="4632" y="2437"/>
              <a:ext cx="1" cy="150"/>
            </a:xfrm>
            <a:prstGeom prst="line">
              <a:avLst/>
            </a:prstGeom>
            <a:ln w="19050" cap="flat" cmpd="sng">
              <a:solidFill>
                <a:srgbClr val="000000"/>
              </a:solidFill>
              <a:prstDash val="solid"/>
              <a:headEnd type="none" w="med" len="med"/>
              <a:tailEnd type="none" w="med" len="med"/>
            </a:ln>
          </p:spPr>
        </p:sp>
        <p:sp>
          <p:nvSpPr>
            <p:cNvPr id="116808" name="Line 73"/>
            <p:cNvSpPr/>
            <p:nvPr/>
          </p:nvSpPr>
          <p:spPr>
            <a:xfrm flipH="1">
              <a:off x="4632" y="2587"/>
              <a:ext cx="190" cy="1"/>
            </a:xfrm>
            <a:prstGeom prst="line">
              <a:avLst/>
            </a:prstGeom>
            <a:ln w="19050" cap="flat" cmpd="sng">
              <a:solidFill>
                <a:srgbClr val="000000"/>
              </a:solidFill>
              <a:prstDash val="solid"/>
              <a:headEnd type="none" w="med" len="med"/>
              <a:tailEnd type="none" w="med" len="med"/>
            </a:ln>
          </p:spPr>
        </p:sp>
        <p:sp>
          <p:nvSpPr>
            <p:cNvPr id="116809" name="Line 74"/>
            <p:cNvSpPr/>
            <p:nvPr/>
          </p:nvSpPr>
          <p:spPr>
            <a:xfrm flipV="1">
              <a:off x="4822" y="2437"/>
              <a:ext cx="1" cy="150"/>
            </a:xfrm>
            <a:prstGeom prst="line">
              <a:avLst/>
            </a:prstGeom>
            <a:ln w="19050" cap="flat" cmpd="sng">
              <a:solidFill>
                <a:srgbClr val="000000"/>
              </a:solidFill>
              <a:prstDash val="solid"/>
              <a:headEnd type="none" w="med" len="med"/>
              <a:tailEnd type="none" w="med" len="med"/>
            </a:ln>
          </p:spPr>
        </p:sp>
        <p:sp>
          <p:nvSpPr>
            <p:cNvPr id="116810" name="Line 75"/>
            <p:cNvSpPr/>
            <p:nvPr/>
          </p:nvSpPr>
          <p:spPr>
            <a:xfrm flipH="1">
              <a:off x="4834" y="2437"/>
              <a:ext cx="154" cy="1"/>
            </a:xfrm>
            <a:prstGeom prst="line">
              <a:avLst/>
            </a:prstGeom>
            <a:ln w="19050" cap="flat" cmpd="sng">
              <a:solidFill>
                <a:srgbClr val="000000"/>
              </a:solidFill>
              <a:prstDash val="solid"/>
              <a:headEnd type="none" w="med" len="med"/>
              <a:tailEnd type="none" w="med" len="med"/>
            </a:ln>
          </p:spPr>
        </p:sp>
        <p:sp>
          <p:nvSpPr>
            <p:cNvPr id="116811" name="Line 76"/>
            <p:cNvSpPr/>
            <p:nvPr/>
          </p:nvSpPr>
          <p:spPr>
            <a:xfrm flipH="1">
              <a:off x="3897" y="2920"/>
              <a:ext cx="178" cy="1"/>
            </a:xfrm>
            <a:prstGeom prst="line">
              <a:avLst/>
            </a:prstGeom>
            <a:ln w="19050" cap="flat" cmpd="sng">
              <a:solidFill>
                <a:srgbClr val="000000"/>
              </a:solidFill>
              <a:prstDash val="solid"/>
              <a:headEnd type="none" w="med" len="med"/>
              <a:tailEnd type="none" w="med" len="med"/>
            </a:ln>
          </p:spPr>
        </p:sp>
        <p:sp>
          <p:nvSpPr>
            <p:cNvPr id="116812" name="Freeform 77"/>
            <p:cNvSpPr/>
            <p:nvPr/>
          </p:nvSpPr>
          <p:spPr>
            <a:xfrm>
              <a:off x="3009" y="2512"/>
              <a:ext cx="1173" cy="837"/>
            </a:xfrm>
            <a:custGeom>
              <a:avLst/>
              <a:gdLst>
                <a:gd name="txL" fmla="*/ 0 w 1173"/>
                <a:gd name="txT" fmla="*/ 0 h 925"/>
                <a:gd name="txR" fmla="*/ 1173 w 1173"/>
                <a:gd name="txB" fmla="*/ 925 h 925"/>
              </a:gdLst>
              <a:ahLst/>
              <a:cxnLst>
                <a:cxn ang="0">
                  <a:pos x="1173" y="0"/>
                </a:cxn>
                <a:cxn ang="0">
                  <a:pos x="1019" y="5"/>
                </a:cxn>
                <a:cxn ang="0">
                  <a:pos x="900" y="5"/>
                </a:cxn>
                <a:cxn ang="0">
                  <a:pos x="805" y="5"/>
                </a:cxn>
                <a:cxn ang="0">
                  <a:pos x="734" y="10"/>
                </a:cxn>
                <a:cxn ang="0">
                  <a:pos x="675" y="14"/>
                </a:cxn>
                <a:cxn ang="0">
                  <a:pos x="640" y="21"/>
                </a:cxn>
                <a:cxn ang="0">
                  <a:pos x="604" y="27"/>
                </a:cxn>
                <a:cxn ang="0">
                  <a:pos x="557" y="33"/>
                </a:cxn>
                <a:cxn ang="0">
                  <a:pos x="521" y="39"/>
                </a:cxn>
                <a:cxn ang="0">
                  <a:pos x="462" y="44"/>
                </a:cxn>
                <a:cxn ang="0">
                  <a:pos x="391" y="49"/>
                </a:cxn>
                <a:cxn ang="0">
                  <a:pos x="284" y="53"/>
                </a:cxn>
                <a:cxn ang="0">
                  <a:pos x="165" y="55"/>
                </a:cxn>
                <a:cxn ang="0">
                  <a:pos x="0" y="56"/>
                </a:cxn>
              </a:cxnLst>
              <a:rect l="txL" t="txT" r="txR" b="txB"/>
              <a:pathLst>
                <a:path w="1173" h="925">
                  <a:moveTo>
                    <a:pt x="1173" y="0"/>
                  </a:moveTo>
                  <a:lnTo>
                    <a:pt x="1019" y="12"/>
                  </a:lnTo>
                  <a:lnTo>
                    <a:pt x="900" y="36"/>
                  </a:lnTo>
                  <a:lnTo>
                    <a:pt x="805" y="95"/>
                  </a:lnTo>
                  <a:lnTo>
                    <a:pt x="734" y="166"/>
                  </a:lnTo>
                  <a:lnTo>
                    <a:pt x="675" y="249"/>
                  </a:lnTo>
                  <a:lnTo>
                    <a:pt x="640" y="344"/>
                  </a:lnTo>
                  <a:lnTo>
                    <a:pt x="604" y="451"/>
                  </a:lnTo>
                  <a:lnTo>
                    <a:pt x="557" y="546"/>
                  </a:lnTo>
                  <a:lnTo>
                    <a:pt x="521" y="641"/>
                  </a:lnTo>
                  <a:lnTo>
                    <a:pt x="462" y="736"/>
                  </a:lnTo>
                  <a:lnTo>
                    <a:pt x="391" y="807"/>
                  </a:lnTo>
                  <a:lnTo>
                    <a:pt x="284" y="866"/>
                  </a:lnTo>
                  <a:lnTo>
                    <a:pt x="165" y="914"/>
                  </a:lnTo>
                  <a:lnTo>
                    <a:pt x="0" y="925"/>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13" name="Line 78"/>
            <p:cNvSpPr/>
            <p:nvPr/>
          </p:nvSpPr>
          <p:spPr>
            <a:xfrm>
              <a:off x="3032" y="3778"/>
              <a:ext cx="2157" cy="1"/>
            </a:xfrm>
            <a:prstGeom prst="line">
              <a:avLst/>
            </a:prstGeom>
            <a:ln w="19050" cap="flat" cmpd="sng">
              <a:solidFill>
                <a:srgbClr val="000000"/>
              </a:solidFill>
              <a:prstDash val="solid"/>
              <a:headEnd type="none" w="med" len="med"/>
              <a:tailEnd type="none" w="med" len="med"/>
            </a:ln>
          </p:spPr>
        </p:sp>
        <p:sp>
          <p:nvSpPr>
            <p:cNvPr id="116814" name="Line 79"/>
            <p:cNvSpPr/>
            <p:nvPr/>
          </p:nvSpPr>
          <p:spPr>
            <a:xfrm flipH="1">
              <a:off x="3151" y="3853"/>
              <a:ext cx="189" cy="1"/>
            </a:xfrm>
            <a:prstGeom prst="line">
              <a:avLst/>
            </a:prstGeom>
            <a:ln w="19050" cap="flat" cmpd="sng">
              <a:solidFill>
                <a:srgbClr val="000000"/>
              </a:solidFill>
              <a:prstDash val="solid"/>
              <a:headEnd type="none" w="med" len="med"/>
              <a:tailEnd type="none" w="med" len="med"/>
            </a:ln>
          </p:spPr>
        </p:sp>
        <p:sp>
          <p:nvSpPr>
            <p:cNvPr id="116815" name="Line 80"/>
            <p:cNvSpPr/>
            <p:nvPr/>
          </p:nvSpPr>
          <p:spPr>
            <a:xfrm flipH="1">
              <a:off x="3009" y="3681"/>
              <a:ext cx="142" cy="1"/>
            </a:xfrm>
            <a:prstGeom prst="line">
              <a:avLst/>
            </a:prstGeom>
            <a:ln w="19050" cap="flat" cmpd="sng">
              <a:solidFill>
                <a:srgbClr val="000000"/>
              </a:solidFill>
              <a:prstDash val="solid"/>
              <a:headEnd type="none" w="med" len="med"/>
              <a:tailEnd type="none" w="med" len="med"/>
            </a:ln>
          </p:spPr>
        </p:sp>
        <p:sp>
          <p:nvSpPr>
            <p:cNvPr id="116816" name="Line 81"/>
            <p:cNvSpPr/>
            <p:nvPr/>
          </p:nvSpPr>
          <p:spPr>
            <a:xfrm>
              <a:off x="3151" y="3681"/>
              <a:ext cx="1" cy="172"/>
            </a:xfrm>
            <a:prstGeom prst="line">
              <a:avLst/>
            </a:prstGeom>
            <a:ln w="19050" cap="flat" cmpd="sng">
              <a:solidFill>
                <a:srgbClr val="000000"/>
              </a:solidFill>
              <a:prstDash val="solid"/>
              <a:headEnd type="none" w="med" len="med"/>
              <a:tailEnd type="none" w="med" len="med"/>
            </a:ln>
          </p:spPr>
        </p:sp>
        <p:sp>
          <p:nvSpPr>
            <p:cNvPr id="116817" name="Line 82"/>
            <p:cNvSpPr/>
            <p:nvPr/>
          </p:nvSpPr>
          <p:spPr>
            <a:xfrm>
              <a:off x="3340" y="3703"/>
              <a:ext cx="1" cy="150"/>
            </a:xfrm>
            <a:prstGeom prst="line">
              <a:avLst/>
            </a:prstGeom>
            <a:ln w="19050" cap="flat" cmpd="sng">
              <a:solidFill>
                <a:srgbClr val="000000"/>
              </a:solidFill>
              <a:prstDash val="solid"/>
              <a:headEnd type="none" w="med" len="med"/>
              <a:tailEnd type="none" w="med" len="med"/>
            </a:ln>
          </p:spPr>
        </p:sp>
        <p:sp>
          <p:nvSpPr>
            <p:cNvPr id="116818" name="Freeform 83"/>
            <p:cNvSpPr/>
            <p:nvPr/>
          </p:nvSpPr>
          <p:spPr>
            <a:xfrm>
              <a:off x="3340" y="3520"/>
              <a:ext cx="202" cy="183"/>
            </a:xfrm>
            <a:custGeom>
              <a:avLst/>
              <a:gdLst>
                <a:gd name="txL" fmla="*/ 0 w 202"/>
                <a:gd name="txT" fmla="*/ 0 h 202"/>
                <a:gd name="txR" fmla="*/ 202 w 202"/>
                <a:gd name="txB" fmla="*/ 202 h 202"/>
              </a:gdLst>
              <a:ahLst/>
              <a:cxnLst>
                <a:cxn ang="0">
                  <a:pos x="202" y="0"/>
                </a:cxn>
                <a:cxn ang="0">
                  <a:pos x="119" y="7"/>
                </a:cxn>
                <a:cxn ang="0">
                  <a:pos x="0" y="13"/>
                </a:cxn>
              </a:cxnLst>
              <a:rect l="txL" t="txT" r="txR" b="txB"/>
              <a:pathLst>
                <a:path w="202" h="202">
                  <a:moveTo>
                    <a:pt x="202" y="0"/>
                  </a:moveTo>
                  <a:lnTo>
                    <a:pt x="119" y="119"/>
                  </a:lnTo>
                  <a:lnTo>
                    <a:pt x="0" y="202"/>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19" name="Line 84"/>
            <p:cNvSpPr/>
            <p:nvPr/>
          </p:nvSpPr>
          <p:spPr>
            <a:xfrm>
              <a:off x="3542" y="3520"/>
              <a:ext cx="1" cy="161"/>
            </a:xfrm>
            <a:prstGeom prst="line">
              <a:avLst/>
            </a:prstGeom>
            <a:ln w="19050" cap="flat" cmpd="sng">
              <a:solidFill>
                <a:srgbClr val="000000"/>
              </a:solidFill>
              <a:prstDash val="solid"/>
              <a:headEnd type="none" w="med" len="med"/>
              <a:tailEnd type="none" w="med" len="med"/>
            </a:ln>
          </p:spPr>
        </p:sp>
        <p:sp>
          <p:nvSpPr>
            <p:cNvPr id="116820" name="Freeform 85"/>
            <p:cNvSpPr/>
            <p:nvPr/>
          </p:nvSpPr>
          <p:spPr>
            <a:xfrm>
              <a:off x="3542" y="3349"/>
              <a:ext cx="166" cy="332"/>
            </a:xfrm>
            <a:custGeom>
              <a:avLst/>
              <a:gdLst>
                <a:gd name="txL" fmla="*/ 0 w 166"/>
                <a:gd name="txT" fmla="*/ 0 h 368"/>
                <a:gd name="txR" fmla="*/ 166 w 166"/>
                <a:gd name="txB" fmla="*/ 368 h 368"/>
              </a:gdLst>
              <a:ahLst/>
              <a:cxnLst>
                <a:cxn ang="0">
                  <a:pos x="166" y="0"/>
                </a:cxn>
                <a:cxn ang="0">
                  <a:pos x="95" y="11"/>
                </a:cxn>
                <a:cxn ang="0">
                  <a:pos x="0" y="21"/>
                </a:cxn>
              </a:cxnLst>
              <a:rect l="txL" t="txT" r="txR" b="txB"/>
              <a:pathLst>
                <a:path w="166" h="368">
                  <a:moveTo>
                    <a:pt x="166" y="0"/>
                  </a:moveTo>
                  <a:lnTo>
                    <a:pt x="95" y="190"/>
                  </a:lnTo>
                  <a:lnTo>
                    <a:pt x="0" y="368"/>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21" name="Line 86"/>
            <p:cNvSpPr/>
            <p:nvPr/>
          </p:nvSpPr>
          <p:spPr>
            <a:xfrm>
              <a:off x="3708" y="3349"/>
              <a:ext cx="1" cy="171"/>
            </a:xfrm>
            <a:prstGeom prst="line">
              <a:avLst/>
            </a:prstGeom>
            <a:ln w="19050" cap="flat" cmpd="sng">
              <a:solidFill>
                <a:srgbClr val="000000"/>
              </a:solidFill>
              <a:prstDash val="solid"/>
              <a:headEnd type="none" w="med" len="med"/>
              <a:tailEnd type="none" w="med" len="med"/>
            </a:ln>
          </p:spPr>
        </p:sp>
        <p:sp>
          <p:nvSpPr>
            <p:cNvPr id="116822" name="Freeform 87"/>
            <p:cNvSpPr/>
            <p:nvPr/>
          </p:nvSpPr>
          <p:spPr>
            <a:xfrm>
              <a:off x="3708" y="3242"/>
              <a:ext cx="189" cy="278"/>
            </a:xfrm>
            <a:custGeom>
              <a:avLst/>
              <a:gdLst>
                <a:gd name="txL" fmla="*/ 0 w 189"/>
                <a:gd name="txT" fmla="*/ 0 h 308"/>
                <a:gd name="txR" fmla="*/ 189 w 189"/>
                <a:gd name="txB" fmla="*/ 308 h 308"/>
              </a:gdLst>
              <a:ahLst/>
              <a:cxnLst>
                <a:cxn ang="0">
                  <a:pos x="189" y="0"/>
                </a:cxn>
                <a:cxn ang="0">
                  <a:pos x="83" y="9"/>
                </a:cxn>
                <a:cxn ang="0">
                  <a:pos x="0" y="17"/>
                </a:cxn>
              </a:cxnLst>
              <a:rect l="txL" t="txT" r="txR" b="txB"/>
              <a:pathLst>
                <a:path w="189" h="308">
                  <a:moveTo>
                    <a:pt x="189" y="0"/>
                  </a:moveTo>
                  <a:lnTo>
                    <a:pt x="83" y="154"/>
                  </a:lnTo>
                  <a:lnTo>
                    <a:pt x="0" y="308"/>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23" name="Line 88"/>
            <p:cNvSpPr/>
            <p:nvPr/>
          </p:nvSpPr>
          <p:spPr>
            <a:xfrm>
              <a:off x="3897" y="3242"/>
              <a:ext cx="1" cy="161"/>
            </a:xfrm>
            <a:prstGeom prst="line">
              <a:avLst/>
            </a:prstGeom>
            <a:ln w="19050" cap="flat" cmpd="sng">
              <a:solidFill>
                <a:srgbClr val="000000"/>
              </a:solidFill>
              <a:prstDash val="solid"/>
              <a:headEnd type="none" w="med" len="med"/>
              <a:tailEnd type="none" w="med" len="med"/>
            </a:ln>
          </p:spPr>
        </p:sp>
        <p:sp>
          <p:nvSpPr>
            <p:cNvPr id="116824" name="Freeform 89"/>
            <p:cNvSpPr/>
            <p:nvPr/>
          </p:nvSpPr>
          <p:spPr>
            <a:xfrm>
              <a:off x="3897" y="3370"/>
              <a:ext cx="143" cy="33"/>
            </a:xfrm>
            <a:custGeom>
              <a:avLst/>
              <a:gdLst>
                <a:gd name="txL" fmla="*/ 0 w 143"/>
                <a:gd name="txT" fmla="*/ 0 h 36"/>
                <a:gd name="txR" fmla="*/ 143 w 143"/>
                <a:gd name="txB" fmla="*/ 36 h 36"/>
              </a:gdLst>
              <a:ahLst/>
              <a:cxnLst>
                <a:cxn ang="0">
                  <a:pos x="143" y="0"/>
                </a:cxn>
                <a:cxn ang="0">
                  <a:pos x="72" y="0"/>
                </a:cxn>
                <a:cxn ang="0">
                  <a:pos x="0" y="5"/>
                </a:cxn>
              </a:cxnLst>
              <a:rect l="txL" t="txT" r="txR" b="txB"/>
              <a:pathLst>
                <a:path w="143" h="36">
                  <a:moveTo>
                    <a:pt x="143" y="0"/>
                  </a:moveTo>
                  <a:lnTo>
                    <a:pt x="72" y="0"/>
                  </a:lnTo>
                  <a:lnTo>
                    <a:pt x="0" y="36"/>
                  </a:lnTo>
                </a:path>
              </a:pathLst>
            </a:custGeom>
            <a:no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25" name="Line 90"/>
            <p:cNvSpPr/>
            <p:nvPr/>
          </p:nvSpPr>
          <p:spPr>
            <a:xfrm>
              <a:off x="4040" y="3370"/>
              <a:ext cx="1" cy="150"/>
            </a:xfrm>
            <a:prstGeom prst="line">
              <a:avLst/>
            </a:prstGeom>
            <a:ln w="19050" cap="flat" cmpd="sng">
              <a:solidFill>
                <a:srgbClr val="000000"/>
              </a:solidFill>
              <a:prstDash val="solid"/>
              <a:headEnd type="none" w="med" len="med"/>
              <a:tailEnd type="none" w="med" len="med"/>
            </a:ln>
          </p:spPr>
        </p:sp>
        <p:sp>
          <p:nvSpPr>
            <p:cNvPr id="116826" name="Line 91"/>
            <p:cNvSpPr/>
            <p:nvPr/>
          </p:nvSpPr>
          <p:spPr>
            <a:xfrm>
              <a:off x="4040" y="3520"/>
              <a:ext cx="201" cy="1"/>
            </a:xfrm>
            <a:prstGeom prst="line">
              <a:avLst/>
            </a:prstGeom>
            <a:ln w="19050" cap="flat" cmpd="sng">
              <a:solidFill>
                <a:srgbClr val="000000"/>
              </a:solidFill>
              <a:prstDash val="solid"/>
              <a:headEnd type="none" w="med" len="med"/>
              <a:tailEnd type="none" w="med" len="med"/>
            </a:ln>
          </p:spPr>
        </p:sp>
        <p:sp>
          <p:nvSpPr>
            <p:cNvPr id="116827" name="Line 92"/>
            <p:cNvSpPr/>
            <p:nvPr/>
          </p:nvSpPr>
          <p:spPr>
            <a:xfrm>
              <a:off x="4241" y="3520"/>
              <a:ext cx="1" cy="161"/>
            </a:xfrm>
            <a:prstGeom prst="line">
              <a:avLst/>
            </a:prstGeom>
            <a:ln w="19050" cap="flat" cmpd="sng">
              <a:solidFill>
                <a:srgbClr val="000000"/>
              </a:solidFill>
              <a:prstDash val="solid"/>
              <a:headEnd type="none" w="med" len="med"/>
              <a:tailEnd type="none" w="med" len="med"/>
            </a:ln>
          </p:spPr>
        </p:sp>
        <p:sp>
          <p:nvSpPr>
            <p:cNvPr id="116828" name="Line 93"/>
            <p:cNvSpPr/>
            <p:nvPr/>
          </p:nvSpPr>
          <p:spPr>
            <a:xfrm>
              <a:off x="4241" y="3681"/>
              <a:ext cx="190" cy="1"/>
            </a:xfrm>
            <a:prstGeom prst="line">
              <a:avLst/>
            </a:prstGeom>
            <a:ln w="19050" cap="flat" cmpd="sng">
              <a:solidFill>
                <a:srgbClr val="000000"/>
              </a:solidFill>
              <a:prstDash val="solid"/>
              <a:headEnd type="none" w="med" len="med"/>
              <a:tailEnd type="none" w="med" len="med"/>
            </a:ln>
          </p:spPr>
        </p:sp>
        <p:sp>
          <p:nvSpPr>
            <p:cNvPr id="116829" name="Line 94"/>
            <p:cNvSpPr/>
            <p:nvPr/>
          </p:nvSpPr>
          <p:spPr>
            <a:xfrm>
              <a:off x="4431" y="3681"/>
              <a:ext cx="1" cy="183"/>
            </a:xfrm>
            <a:prstGeom prst="line">
              <a:avLst/>
            </a:prstGeom>
            <a:ln w="19050" cap="flat" cmpd="sng">
              <a:solidFill>
                <a:srgbClr val="000000"/>
              </a:solidFill>
              <a:prstDash val="solid"/>
              <a:headEnd type="none" w="med" len="med"/>
              <a:tailEnd type="none" w="med" len="med"/>
            </a:ln>
          </p:spPr>
        </p:sp>
        <p:sp>
          <p:nvSpPr>
            <p:cNvPr id="116830" name="Line 95"/>
            <p:cNvSpPr/>
            <p:nvPr/>
          </p:nvSpPr>
          <p:spPr>
            <a:xfrm>
              <a:off x="4431" y="3864"/>
              <a:ext cx="225" cy="1"/>
            </a:xfrm>
            <a:prstGeom prst="line">
              <a:avLst/>
            </a:prstGeom>
            <a:ln w="19050" cap="flat" cmpd="sng">
              <a:solidFill>
                <a:srgbClr val="000000"/>
              </a:solidFill>
              <a:prstDash val="solid"/>
              <a:headEnd type="none" w="med" len="med"/>
              <a:tailEnd type="none" w="med" len="med"/>
            </a:ln>
          </p:spPr>
        </p:sp>
        <p:sp>
          <p:nvSpPr>
            <p:cNvPr id="116831" name="Line 96"/>
            <p:cNvSpPr/>
            <p:nvPr/>
          </p:nvSpPr>
          <p:spPr>
            <a:xfrm>
              <a:off x="4656" y="3681"/>
              <a:ext cx="1" cy="183"/>
            </a:xfrm>
            <a:prstGeom prst="line">
              <a:avLst/>
            </a:prstGeom>
            <a:ln w="19050" cap="flat" cmpd="sng">
              <a:solidFill>
                <a:srgbClr val="000000"/>
              </a:solidFill>
              <a:prstDash val="solid"/>
              <a:headEnd type="none" w="med" len="med"/>
              <a:tailEnd type="none" w="med" len="med"/>
            </a:ln>
          </p:spPr>
        </p:sp>
        <p:sp>
          <p:nvSpPr>
            <p:cNvPr id="116832" name="Line 97"/>
            <p:cNvSpPr/>
            <p:nvPr/>
          </p:nvSpPr>
          <p:spPr>
            <a:xfrm>
              <a:off x="4656" y="3681"/>
              <a:ext cx="225" cy="1"/>
            </a:xfrm>
            <a:prstGeom prst="line">
              <a:avLst/>
            </a:prstGeom>
            <a:ln w="19050" cap="flat" cmpd="sng">
              <a:solidFill>
                <a:srgbClr val="000000"/>
              </a:solidFill>
              <a:prstDash val="solid"/>
              <a:headEnd type="none" w="med" len="med"/>
              <a:tailEnd type="none" w="med" len="med"/>
            </a:ln>
          </p:spPr>
        </p:sp>
        <p:sp>
          <p:nvSpPr>
            <p:cNvPr id="116833" name="Line 98"/>
            <p:cNvSpPr/>
            <p:nvPr/>
          </p:nvSpPr>
          <p:spPr>
            <a:xfrm>
              <a:off x="4881" y="3681"/>
              <a:ext cx="1" cy="183"/>
            </a:xfrm>
            <a:prstGeom prst="line">
              <a:avLst/>
            </a:prstGeom>
            <a:ln w="19050" cap="flat" cmpd="sng">
              <a:solidFill>
                <a:srgbClr val="000000"/>
              </a:solidFill>
              <a:prstDash val="solid"/>
              <a:headEnd type="none" w="med" len="med"/>
              <a:tailEnd type="none" w="med" len="med"/>
            </a:ln>
          </p:spPr>
        </p:sp>
        <p:sp>
          <p:nvSpPr>
            <p:cNvPr id="116834" name="Line 99"/>
            <p:cNvSpPr/>
            <p:nvPr/>
          </p:nvSpPr>
          <p:spPr>
            <a:xfrm>
              <a:off x="4881" y="3864"/>
              <a:ext cx="83" cy="1"/>
            </a:xfrm>
            <a:prstGeom prst="line">
              <a:avLst/>
            </a:prstGeom>
            <a:ln w="19050" cap="flat" cmpd="sng">
              <a:solidFill>
                <a:srgbClr val="000000"/>
              </a:solidFill>
              <a:prstDash val="solid"/>
              <a:headEnd type="none" w="med" len="med"/>
              <a:tailEnd type="none" w="med" len="med"/>
            </a:ln>
          </p:spPr>
        </p:sp>
        <p:sp>
          <p:nvSpPr>
            <p:cNvPr id="116835" name="Line 104"/>
            <p:cNvSpPr/>
            <p:nvPr/>
          </p:nvSpPr>
          <p:spPr>
            <a:xfrm>
              <a:off x="1446" y="2876"/>
              <a:ext cx="130" cy="44"/>
            </a:xfrm>
            <a:prstGeom prst="line">
              <a:avLst/>
            </a:prstGeom>
            <a:ln w="19050" cap="flat" cmpd="sng">
              <a:solidFill>
                <a:srgbClr val="000000"/>
              </a:solidFill>
              <a:prstDash val="solid"/>
              <a:headEnd type="none" w="med" len="med"/>
              <a:tailEnd type="none" w="med" len="med"/>
            </a:ln>
          </p:spPr>
        </p:sp>
        <p:sp>
          <p:nvSpPr>
            <p:cNvPr id="116836" name="Line 105"/>
            <p:cNvSpPr/>
            <p:nvPr/>
          </p:nvSpPr>
          <p:spPr>
            <a:xfrm>
              <a:off x="1446" y="3070"/>
              <a:ext cx="130" cy="53"/>
            </a:xfrm>
            <a:prstGeom prst="line">
              <a:avLst/>
            </a:prstGeom>
            <a:ln w="19050" cap="flat" cmpd="sng">
              <a:solidFill>
                <a:srgbClr val="000000"/>
              </a:solidFill>
              <a:prstDash val="solid"/>
              <a:headEnd type="none" w="med" len="med"/>
              <a:tailEnd type="none" w="med" len="med"/>
            </a:ln>
          </p:spPr>
        </p:sp>
        <p:sp>
          <p:nvSpPr>
            <p:cNvPr id="116837" name="Rectangle 106"/>
            <p:cNvSpPr/>
            <p:nvPr/>
          </p:nvSpPr>
          <p:spPr>
            <a:xfrm>
              <a:off x="1636" y="3017"/>
              <a:ext cx="378" cy="172"/>
            </a:xfrm>
            <a:prstGeom prst="rect">
              <a:avLst/>
            </a:prstGeom>
            <a:noFill/>
            <a:ln w="9525">
              <a:noFill/>
            </a:ln>
          </p:spPr>
          <p:txBody>
            <a:bodyPr wrap="none" lIns="0" tIns="0" rIns="0" bIns="0">
              <a:spAutoFit/>
            </a:bodyPr>
            <a:p>
              <a:r>
                <a:rPr lang="en-US" altLang="zh-CN" b="1" i="1" dirty="0">
                  <a:solidFill>
                    <a:schemeClr val="tx2"/>
                  </a:solidFill>
                  <a:latin typeface="Comic Sans MS" panose="030F0702030302020204" pitchFamily="66" charset="0"/>
                </a:rPr>
                <a:t>m'(t)</a:t>
              </a:r>
              <a:r>
                <a:rPr lang="en-US" altLang="zh-CN" sz="1900" i="1" dirty="0">
                  <a:solidFill>
                    <a:srgbClr val="000000"/>
                  </a:solidFill>
                  <a:latin typeface="Times"/>
                </a:rPr>
                <a:t> </a:t>
              </a:r>
              <a:endParaRPr lang="en-US" altLang="zh-CN" sz="1800" dirty="0">
                <a:latin typeface="Comic Sans MS" panose="030F0702030302020204" pitchFamily="66" charset="0"/>
              </a:endParaRPr>
            </a:p>
          </p:txBody>
        </p:sp>
        <p:sp>
          <p:nvSpPr>
            <p:cNvPr id="116838" name="Line 116"/>
            <p:cNvSpPr/>
            <p:nvPr/>
          </p:nvSpPr>
          <p:spPr>
            <a:xfrm flipV="1">
              <a:off x="1446" y="3553"/>
              <a:ext cx="107" cy="106"/>
            </a:xfrm>
            <a:prstGeom prst="line">
              <a:avLst/>
            </a:prstGeom>
            <a:ln w="19050" cap="flat" cmpd="sng">
              <a:solidFill>
                <a:srgbClr val="000000"/>
              </a:solidFill>
              <a:prstDash val="solid"/>
              <a:headEnd type="none" w="med" len="med"/>
              <a:tailEnd type="none" w="med" len="med"/>
            </a:ln>
          </p:spPr>
        </p:sp>
        <p:sp>
          <p:nvSpPr>
            <p:cNvPr id="116839" name="Line 120"/>
            <p:cNvSpPr/>
            <p:nvPr/>
          </p:nvSpPr>
          <p:spPr>
            <a:xfrm>
              <a:off x="3483" y="2770"/>
              <a:ext cx="142" cy="97"/>
            </a:xfrm>
            <a:prstGeom prst="line">
              <a:avLst/>
            </a:prstGeom>
            <a:ln w="19050" cap="flat" cmpd="sng">
              <a:solidFill>
                <a:srgbClr val="000000"/>
              </a:solidFill>
              <a:prstDash val="solid"/>
              <a:headEnd type="none" w="med" len="med"/>
              <a:tailEnd type="none" w="med" len="med"/>
            </a:ln>
          </p:spPr>
        </p:sp>
        <p:sp>
          <p:nvSpPr>
            <p:cNvPr id="116840" name="Line 125"/>
            <p:cNvSpPr/>
            <p:nvPr/>
          </p:nvSpPr>
          <p:spPr>
            <a:xfrm>
              <a:off x="4075" y="2845"/>
              <a:ext cx="190" cy="22"/>
            </a:xfrm>
            <a:prstGeom prst="line">
              <a:avLst/>
            </a:prstGeom>
            <a:ln w="19050" cap="flat" cmpd="sng">
              <a:solidFill>
                <a:srgbClr val="000000"/>
              </a:solidFill>
              <a:prstDash val="solid"/>
              <a:headEnd type="none" w="med" len="med"/>
              <a:tailEnd type="none" w="med" len="med"/>
            </a:ln>
          </p:spPr>
        </p:sp>
        <p:sp>
          <p:nvSpPr>
            <p:cNvPr id="116841" name="Line 131"/>
            <p:cNvSpPr/>
            <p:nvPr/>
          </p:nvSpPr>
          <p:spPr>
            <a:xfrm flipV="1">
              <a:off x="4134" y="3414"/>
              <a:ext cx="131" cy="106"/>
            </a:xfrm>
            <a:prstGeom prst="line">
              <a:avLst/>
            </a:prstGeom>
            <a:ln w="19050" cap="flat" cmpd="sng">
              <a:solidFill>
                <a:srgbClr val="000000"/>
              </a:solidFill>
              <a:prstDash val="solid"/>
              <a:headEnd type="none" w="med" len="med"/>
              <a:tailEnd type="none" w="med" len="med"/>
            </a:ln>
          </p:spPr>
        </p:sp>
        <p:sp>
          <p:nvSpPr>
            <p:cNvPr id="116842" name="Freeform 132"/>
            <p:cNvSpPr/>
            <p:nvPr/>
          </p:nvSpPr>
          <p:spPr>
            <a:xfrm>
              <a:off x="5130" y="3756"/>
              <a:ext cx="142" cy="44"/>
            </a:xfrm>
            <a:custGeom>
              <a:avLst/>
              <a:gdLst>
                <a:gd name="txL" fmla="*/ 0 w 142"/>
                <a:gd name="txT" fmla="*/ 0 h 48"/>
                <a:gd name="txR" fmla="*/ 142 w 142"/>
                <a:gd name="txB" fmla="*/ 48 h 48"/>
              </a:gdLst>
              <a:ahLst/>
              <a:cxnLst>
                <a:cxn ang="0">
                  <a:pos x="0" y="0"/>
                </a:cxn>
                <a:cxn ang="0">
                  <a:pos x="24" y="6"/>
                </a:cxn>
                <a:cxn ang="0">
                  <a:pos x="0" y="6"/>
                </a:cxn>
                <a:cxn ang="0">
                  <a:pos x="142" y="6"/>
                </a:cxn>
                <a:cxn ang="0">
                  <a:pos x="0" y="0"/>
                </a:cxn>
              </a:cxnLst>
              <a:rect l="txL" t="txT" r="txR" b="txB"/>
              <a:pathLst>
                <a:path w="142" h="48">
                  <a:moveTo>
                    <a:pt x="0" y="0"/>
                  </a:moveTo>
                  <a:lnTo>
                    <a:pt x="24" y="24"/>
                  </a:lnTo>
                  <a:lnTo>
                    <a:pt x="0" y="48"/>
                  </a:lnTo>
                  <a:lnTo>
                    <a:pt x="142" y="24"/>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43" name="Rectangle 133"/>
            <p:cNvSpPr/>
            <p:nvPr/>
          </p:nvSpPr>
          <p:spPr>
            <a:xfrm>
              <a:off x="5142" y="3768"/>
              <a:ext cx="37" cy="163"/>
            </a:xfrm>
            <a:prstGeom prst="rect">
              <a:avLst/>
            </a:prstGeom>
            <a:noFill/>
            <a:ln w="9525">
              <a:noFill/>
            </a:ln>
          </p:spPr>
          <p:txBody>
            <a:bodyPr wrap="none" lIns="0" tIns="0" rIns="0" bIns="0">
              <a:spAutoFit/>
            </a:bodyPr>
            <a:p>
              <a:r>
                <a:rPr lang="en-US" altLang="zh-CN" sz="1900" i="1" dirty="0">
                  <a:solidFill>
                    <a:srgbClr val="000000"/>
                  </a:solidFill>
                  <a:latin typeface="Times"/>
                </a:rPr>
                <a:t>t</a:t>
              </a:r>
              <a:endParaRPr lang="en-US" altLang="zh-CN" sz="1800" dirty="0">
                <a:latin typeface="Comic Sans MS" panose="030F0702030302020204" pitchFamily="66" charset="0"/>
              </a:endParaRPr>
            </a:p>
          </p:txBody>
        </p:sp>
        <p:sp>
          <p:nvSpPr>
            <p:cNvPr id="116844" name="Freeform 134"/>
            <p:cNvSpPr/>
            <p:nvPr/>
          </p:nvSpPr>
          <p:spPr>
            <a:xfrm>
              <a:off x="2465" y="3734"/>
              <a:ext cx="154" cy="55"/>
            </a:xfrm>
            <a:custGeom>
              <a:avLst/>
              <a:gdLst>
                <a:gd name="txL" fmla="*/ 0 w 154"/>
                <a:gd name="txT" fmla="*/ 0 h 60"/>
                <a:gd name="txR" fmla="*/ 154 w 154"/>
                <a:gd name="txB" fmla="*/ 60 h 60"/>
              </a:gdLst>
              <a:ahLst/>
              <a:cxnLst>
                <a:cxn ang="0">
                  <a:pos x="0" y="0"/>
                </a:cxn>
                <a:cxn ang="0">
                  <a:pos x="36" y="6"/>
                </a:cxn>
                <a:cxn ang="0">
                  <a:pos x="0" y="6"/>
                </a:cxn>
                <a:cxn ang="0">
                  <a:pos x="154" y="6"/>
                </a:cxn>
                <a:cxn ang="0">
                  <a:pos x="0" y="0"/>
                </a:cxn>
              </a:cxnLst>
              <a:rect l="txL" t="txT" r="txR" b="txB"/>
              <a:pathLst>
                <a:path w="154" h="60">
                  <a:moveTo>
                    <a:pt x="0" y="0"/>
                  </a:moveTo>
                  <a:lnTo>
                    <a:pt x="36" y="24"/>
                  </a:lnTo>
                  <a:lnTo>
                    <a:pt x="0" y="60"/>
                  </a:lnTo>
                  <a:lnTo>
                    <a:pt x="154" y="24"/>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16845" name="Rectangle 135"/>
            <p:cNvSpPr/>
            <p:nvPr/>
          </p:nvSpPr>
          <p:spPr>
            <a:xfrm>
              <a:off x="2536" y="3778"/>
              <a:ext cx="37" cy="163"/>
            </a:xfrm>
            <a:prstGeom prst="rect">
              <a:avLst/>
            </a:prstGeom>
            <a:noFill/>
            <a:ln w="9525">
              <a:noFill/>
            </a:ln>
          </p:spPr>
          <p:txBody>
            <a:bodyPr wrap="none" lIns="0" tIns="0" rIns="0" bIns="0">
              <a:spAutoFit/>
            </a:bodyPr>
            <a:p>
              <a:r>
                <a:rPr lang="en-US" altLang="zh-CN" sz="1900" i="1" dirty="0">
                  <a:solidFill>
                    <a:srgbClr val="000000"/>
                  </a:solidFill>
                  <a:latin typeface="Times"/>
                </a:rPr>
                <a:t>t</a:t>
              </a:r>
              <a:endParaRPr lang="en-US" altLang="zh-CN" sz="1800" dirty="0">
                <a:latin typeface="Comic Sans MS" panose="030F0702030302020204" pitchFamily="66" charset="0"/>
              </a:endParaRPr>
            </a:p>
          </p:txBody>
        </p:sp>
        <p:sp>
          <p:nvSpPr>
            <p:cNvPr id="116846" name="Rectangle 139"/>
            <p:cNvSpPr/>
            <p:nvPr/>
          </p:nvSpPr>
          <p:spPr>
            <a:xfrm>
              <a:off x="1612" y="3446"/>
              <a:ext cx="303" cy="172"/>
            </a:xfrm>
            <a:prstGeom prst="rect">
              <a:avLst/>
            </a:prstGeom>
            <a:noFill/>
            <a:ln w="9525">
              <a:noFill/>
            </a:ln>
          </p:spPr>
          <p:txBody>
            <a:bodyPr wrap="none" lIns="0" tIns="0" rIns="0" bIns="0">
              <a:spAutoFit/>
            </a:bodyPr>
            <a:p>
              <a:r>
                <a:rPr lang="en-US" altLang="zh-CN" b="1" i="1" dirty="0">
                  <a:solidFill>
                    <a:srgbClr val="3B00E2"/>
                  </a:solidFill>
                  <a:latin typeface="Comic Sans MS" panose="030F0702030302020204" pitchFamily="66" charset="0"/>
                </a:rPr>
                <a:t>n</a:t>
              </a:r>
              <a:r>
                <a:rPr lang="en-US" altLang="zh-CN" b="1" i="1" baseline="-25000" dirty="0">
                  <a:solidFill>
                    <a:srgbClr val="3B00E2"/>
                  </a:solidFill>
                  <a:latin typeface="Comic Sans MS" panose="030F0702030302020204" pitchFamily="66" charset="0"/>
                </a:rPr>
                <a:t>1</a:t>
              </a:r>
              <a:r>
                <a:rPr lang="en-US" altLang="zh-CN" b="1" i="1" dirty="0">
                  <a:solidFill>
                    <a:srgbClr val="3B00E2"/>
                  </a:solidFill>
                  <a:latin typeface="Comic Sans MS" panose="030F0702030302020204" pitchFamily="66" charset="0"/>
                </a:rPr>
                <a:t>(t)</a:t>
              </a:r>
              <a:endParaRPr lang="en-US" altLang="zh-CN" b="1" dirty="0">
                <a:solidFill>
                  <a:srgbClr val="3B00E2"/>
                </a:solidFill>
                <a:latin typeface="Comic Sans MS" panose="030F0702030302020204" pitchFamily="66" charset="0"/>
              </a:endParaRPr>
            </a:p>
          </p:txBody>
        </p:sp>
        <p:sp>
          <p:nvSpPr>
            <p:cNvPr id="116847" name="Rectangle 144"/>
            <p:cNvSpPr/>
            <p:nvPr/>
          </p:nvSpPr>
          <p:spPr>
            <a:xfrm>
              <a:off x="4286" y="2821"/>
              <a:ext cx="377" cy="172"/>
            </a:xfrm>
            <a:prstGeom prst="rect">
              <a:avLst/>
            </a:prstGeom>
            <a:noFill/>
            <a:ln w="9525">
              <a:noFill/>
            </a:ln>
          </p:spPr>
          <p:txBody>
            <a:bodyPr wrap="none" lIns="0" tIns="0" rIns="0" bIns="0">
              <a:spAutoFit/>
            </a:bodyPr>
            <a:p>
              <a:r>
                <a:rPr lang="en-US" altLang="zh-CN" b="1" i="1" dirty="0">
                  <a:solidFill>
                    <a:schemeClr val="tx2"/>
                  </a:solidFill>
                  <a:latin typeface="Comic Sans MS" panose="030F0702030302020204" pitchFamily="66" charset="0"/>
                </a:rPr>
                <a:t>m'(t)</a:t>
              </a:r>
              <a:r>
                <a:rPr lang="en-US" altLang="zh-CN" sz="1900" i="1" dirty="0">
                  <a:solidFill>
                    <a:srgbClr val="000000"/>
                  </a:solidFill>
                  <a:latin typeface="Times"/>
                </a:rPr>
                <a:t> </a:t>
              </a:r>
              <a:endParaRPr lang="en-US" altLang="zh-CN" sz="1800" dirty="0">
                <a:latin typeface="Comic Sans MS" panose="030F0702030302020204" pitchFamily="66" charset="0"/>
              </a:endParaRPr>
            </a:p>
          </p:txBody>
        </p:sp>
        <p:sp>
          <p:nvSpPr>
            <p:cNvPr id="116848" name="Rectangle 145"/>
            <p:cNvSpPr/>
            <p:nvPr/>
          </p:nvSpPr>
          <p:spPr>
            <a:xfrm>
              <a:off x="4286" y="3312"/>
              <a:ext cx="303" cy="172"/>
            </a:xfrm>
            <a:prstGeom prst="rect">
              <a:avLst/>
            </a:prstGeom>
            <a:noFill/>
            <a:ln w="9525">
              <a:noFill/>
            </a:ln>
          </p:spPr>
          <p:txBody>
            <a:bodyPr wrap="none" lIns="0" tIns="0" rIns="0" bIns="0">
              <a:spAutoFit/>
            </a:bodyPr>
            <a:p>
              <a:r>
                <a:rPr lang="en-US" altLang="zh-CN" b="1" i="1" dirty="0">
                  <a:solidFill>
                    <a:srgbClr val="3B00E2"/>
                  </a:solidFill>
                  <a:latin typeface="Comic Sans MS" panose="030F0702030302020204" pitchFamily="66" charset="0"/>
                </a:rPr>
                <a:t>n</a:t>
              </a:r>
              <a:r>
                <a:rPr lang="en-US" altLang="zh-CN" b="1" i="1" baseline="-25000" dirty="0">
                  <a:solidFill>
                    <a:srgbClr val="3B00E2"/>
                  </a:solidFill>
                  <a:latin typeface="Comic Sans MS" panose="030F0702030302020204" pitchFamily="66" charset="0"/>
                </a:rPr>
                <a:t>2</a:t>
              </a:r>
              <a:r>
                <a:rPr lang="en-US" altLang="zh-CN" b="1" i="1" dirty="0">
                  <a:solidFill>
                    <a:srgbClr val="3B00E2"/>
                  </a:solidFill>
                  <a:latin typeface="Comic Sans MS" panose="030F0702030302020204" pitchFamily="66" charset="0"/>
                </a:rPr>
                <a:t>(t)</a:t>
              </a:r>
              <a:endParaRPr lang="en-US" altLang="zh-CN" b="1" i="1" dirty="0">
                <a:solidFill>
                  <a:srgbClr val="3B00E2"/>
                </a:solidFill>
                <a:latin typeface="Comic Sans MS" panose="030F0702030302020204" pitchFamily="66" charset="0"/>
              </a:endParaRPr>
            </a:p>
          </p:txBody>
        </p:sp>
        <p:sp>
          <p:nvSpPr>
            <p:cNvPr id="116849" name="Rectangle 146"/>
            <p:cNvSpPr/>
            <p:nvPr/>
          </p:nvSpPr>
          <p:spPr>
            <a:xfrm>
              <a:off x="975" y="2689"/>
              <a:ext cx="316" cy="172"/>
            </a:xfrm>
            <a:prstGeom prst="rect">
              <a:avLst/>
            </a:prstGeom>
            <a:noFill/>
            <a:ln w="9525">
              <a:noFill/>
            </a:ln>
          </p:spPr>
          <p:txBody>
            <a:bodyPr wrap="none" lIns="0" tIns="0" rIns="0" bIns="0">
              <a:spAutoFit/>
            </a:bodyPr>
            <a:p>
              <a:r>
                <a:rPr lang="en-US" altLang="zh-CN" b="1" i="1" dirty="0">
                  <a:latin typeface="Comic Sans MS" panose="030F0702030302020204" pitchFamily="66" charset="0"/>
                </a:rPr>
                <a:t>m(t)</a:t>
              </a:r>
              <a:r>
                <a:rPr lang="en-US" altLang="zh-CN" sz="1900" i="1" dirty="0">
                  <a:solidFill>
                    <a:srgbClr val="000000"/>
                  </a:solidFill>
                  <a:latin typeface="Times"/>
                </a:rPr>
                <a:t> </a:t>
              </a:r>
              <a:endParaRPr lang="en-US" altLang="zh-CN" sz="1800" dirty="0">
                <a:latin typeface="Comic Sans MS" panose="030F0702030302020204" pitchFamily="66" charset="0"/>
              </a:endParaRPr>
            </a:p>
          </p:txBody>
        </p:sp>
        <p:sp>
          <p:nvSpPr>
            <p:cNvPr id="116850" name="Rectangle 147"/>
            <p:cNvSpPr/>
            <p:nvPr/>
          </p:nvSpPr>
          <p:spPr>
            <a:xfrm>
              <a:off x="3061" y="2614"/>
              <a:ext cx="316" cy="172"/>
            </a:xfrm>
            <a:prstGeom prst="rect">
              <a:avLst/>
            </a:prstGeom>
            <a:noFill/>
            <a:ln w="9525">
              <a:noFill/>
            </a:ln>
          </p:spPr>
          <p:txBody>
            <a:bodyPr wrap="none" lIns="0" tIns="0" rIns="0" bIns="0">
              <a:spAutoFit/>
            </a:bodyPr>
            <a:p>
              <a:r>
                <a:rPr lang="en-US" altLang="zh-CN" b="1" i="1" dirty="0">
                  <a:latin typeface="Comic Sans MS" panose="030F0702030302020204" pitchFamily="66" charset="0"/>
                </a:rPr>
                <a:t>m(t)</a:t>
              </a:r>
              <a:r>
                <a:rPr lang="en-US" altLang="zh-CN" sz="1900" i="1" dirty="0">
                  <a:solidFill>
                    <a:srgbClr val="000000"/>
                  </a:solidFill>
                  <a:latin typeface="Times"/>
                </a:rPr>
                <a:t> </a:t>
              </a:r>
              <a:endParaRPr lang="en-US" altLang="zh-CN" sz="1800" dirty="0">
                <a:latin typeface="Comic Sans MS" panose="030F0702030302020204" pitchFamily="66" charset="0"/>
              </a:endParaRPr>
            </a:p>
          </p:txBody>
        </p:sp>
        <p:sp>
          <p:nvSpPr>
            <p:cNvPr id="116851" name="Rectangle 149"/>
            <p:cNvSpPr/>
            <p:nvPr/>
          </p:nvSpPr>
          <p:spPr>
            <a:xfrm>
              <a:off x="1429" y="3929"/>
              <a:ext cx="184" cy="172"/>
            </a:xfrm>
            <a:prstGeom prst="rect">
              <a:avLst/>
            </a:prstGeom>
            <a:noFill/>
            <a:ln w="9525">
              <a:noFill/>
            </a:ln>
          </p:spPr>
          <p:txBody>
            <a:bodyPr wrap="none" lIns="0" tIns="0" rIns="0" bIns="0">
              <a:spAutoFit/>
            </a:bodyPr>
            <a:p>
              <a:r>
                <a:rPr lang="en-US" altLang="zh-CN" b="1" dirty="0">
                  <a:solidFill>
                    <a:srgbClr val="3B00E2"/>
                  </a:solidFill>
                  <a:latin typeface="Comic Sans MS" panose="030F0702030302020204" pitchFamily="66" charset="0"/>
                </a:rPr>
                <a:t>(a)</a:t>
              </a:r>
              <a:endParaRPr lang="en-US" altLang="zh-CN" b="1" dirty="0">
                <a:solidFill>
                  <a:srgbClr val="3B00E2"/>
                </a:solidFill>
                <a:latin typeface="Comic Sans MS" panose="030F0702030302020204" pitchFamily="66" charset="0"/>
              </a:endParaRPr>
            </a:p>
          </p:txBody>
        </p:sp>
        <p:sp>
          <p:nvSpPr>
            <p:cNvPr id="116852" name="Rectangle 150"/>
            <p:cNvSpPr/>
            <p:nvPr/>
          </p:nvSpPr>
          <p:spPr>
            <a:xfrm>
              <a:off x="3833" y="3929"/>
              <a:ext cx="190" cy="172"/>
            </a:xfrm>
            <a:prstGeom prst="rect">
              <a:avLst/>
            </a:prstGeom>
            <a:noFill/>
            <a:ln w="9525">
              <a:noFill/>
            </a:ln>
          </p:spPr>
          <p:txBody>
            <a:bodyPr wrap="none" lIns="0" tIns="0" rIns="0" bIns="0">
              <a:spAutoFit/>
            </a:bodyPr>
            <a:p>
              <a:r>
                <a:rPr lang="en-US" altLang="zh-CN" b="1" dirty="0">
                  <a:solidFill>
                    <a:srgbClr val="3B00E2"/>
                  </a:solidFill>
                  <a:latin typeface="Comic Sans MS" panose="030F0702030302020204" pitchFamily="66" charset="0"/>
                </a:rPr>
                <a:t>(b)</a:t>
              </a:r>
              <a:endParaRPr lang="en-US" altLang="zh-CN" b="1" dirty="0">
                <a:solidFill>
                  <a:srgbClr val="3B00E2"/>
                </a:solidFill>
                <a:latin typeface="Comic Sans MS" panose="030F0702030302020204" pitchFamily="66" charset="0"/>
              </a:endParaRPr>
            </a:p>
          </p:txBody>
        </p:sp>
      </p:grpSp>
      <p:sp>
        <p:nvSpPr>
          <p:cNvPr id="116741" name="Rectangle 192"/>
          <p:cNvSpPr/>
          <p:nvPr/>
        </p:nvSpPr>
        <p:spPr>
          <a:xfrm>
            <a:off x="3059113" y="6461125"/>
            <a:ext cx="2919412"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9.7-4 ΔM</a:t>
            </a:r>
            <a:r>
              <a:rPr lang="zh-CN" altLang="en-US" b="1" dirty="0">
                <a:solidFill>
                  <a:schemeClr val="tx2"/>
                </a:solidFill>
                <a:latin typeface="微软雅黑" panose="020B0503020204020204" pitchFamily="34" charset="-122"/>
                <a:ea typeface="微软雅黑" panose="020B0503020204020204" pitchFamily="34" charset="-122"/>
              </a:rPr>
              <a:t>的量化噪声</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6" name="Text Box 2"/>
          <p:cNvSpPr txBox="1"/>
          <p:nvPr/>
        </p:nvSpPr>
        <p:spPr>
          <a:xfrm>
            <a:off x="395605" y="1413510"/>
            <a:ext cx="8368030" cy="470789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最大跟踪斜率为：                                                              </a:t>
            </a:r>
            <a:r>
              <a:rPr lang="en-US" altLang="zh-CN" dirty="0">
                <a:latin typeface="微软雅黑" panose="020B0503020204020204" pitchFamily="34" charset="-122"/>
                <a:ea typeface="微软雅黑" panose="020B0503020204020204" pitchFamily="34" charset="-122"/>
              </a:rPr>
              <a:t> (9.7-1)</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不产生过载的条件：                                                          </a:t>
            </a:r>
            <a:r>
              <a:rPr lang="en-US" altLang="zh-CN" dirty="0">
                <a:latin typeface="微软雅黑" panose="020B0503020204020204" pitchFamily="34" charset="-122"/>
                <a:ea typeface="微软雅黑" panose="020B0503020204020204" pitchFamily="34" charset="-122"/>
              </a:rPr>
              <a:t>  (9.7-2)</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若输入信号是单频正弦信号：</a:t>
            </a:r>
            <a:r>
              <a:rPr lang="en-US" altLang="zh-CN" dirty="0">
                <a:latin typeface="微软雅黑" panose="020B0503020204020204" pitchFamily="34" charset="-122"/>
                <a:ea typeface="微软雅黑" panose="020B0503020204020204" pitchFamily="34" charset="-122"/>
              </a:rPr>
              <a:t>                                              (9.7-3)</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不产生过载的条件成为：</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(9.7-4)</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为了不发生过载，必须增大</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。但</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增大，一般量化误差也大，由于简单增量调制的量阶</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是固定的，很难同时满足两方面的要求。</a:t>
            </a:r>
            <a:r>
              <a:rPr lang="zh-CN" altLang="en-US" b="1" dirty="0">
                <a:solidFill>
                  <a:srgbClr val="2B15CD"/>
                </a:solidFill>
                <a:latin typeface="微软雅黑" panose="020B0503020204020204" pitchFamily="34" charset="-122"/>
                <a:ea typeface="微软雅黑" panose="020B0503020204020204" pitchFamily="34" charset="-122"/>
              </a:rPr>
              <a:t>提高</a:t>
            </a:r>
            <a:r>
              <a:rPr lang="en-US" altLang="zh-CN" b="1" dirty="0">
                <a:solidFill>
                  <a:srgbClr val="2B15CD"/>
                </a:solidFill>
                <a:latin typeface="微软雅黑" panose="020B0503020204020204" pitchFamily="34" charset="-122"/>
                <a:ea typeface="微软雅黑" panose="020B0503020204020204" pitchFamily="34" charset="-122"/>
              </a:rPr>
              <a:t>f</a:t>
            </a:r>
            <a:r>
              <a:rPr lang="en-US" altLang="zh-CN" b="1" baseline="-25000" dirty="0">
                <a:solidFill>
                  <a:srgbClr val="2B15CD"/>
                </a:solidFill>
                <a:latin typeface="微软雅黑" panose="020B0503020204020204" pitchFamily="34" charset="-122"/>
                <a:ea typeface="微软雅黑" panose="020B0503020204020204" pitchFamily="34" charset="-122"/>
              </a:rPr>
              <a:t>s</a:t>
            </a:r>
            <a:r>
              <a:rPr lang="zh-CN" altLang="en-US" b="1" dirty="0">
                <a:solidFill>
                  <a:srgbClr val="2B15CD"/>
                </a:solidFill>
                <a:latin typeface="微软雅黑" panose="020B0503020204020204" pitchFamily="34" charset="-122"/>
                <a:ea typeface="微软雅黑" panose="020B0503020204020204" pitchFamily="34" charset="-122"/>
              </a:rPr>
              <a:t>对减小一般量化误差和减小过载噪声都有利。</a:t>
            </a:r>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系统的抽样速率要比</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系统的高。典型的</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系统抽样率为</a:t>
            </a:r>
            <a:r>
              <a:rPr lang="en-US" altLang="zh-CN" dirty="0">
                <a:latin typeface="微软雅黑" panose="020B0503020204020204" pitchFamily="34" charset="-122"/>
                <a:ea typeface="微软雅黑" panose="020B0503020204020204" pitchFamily="34" charset="-122"/>
              </a:rPr>
              <a:t>16kHz</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32kHz</a:t>
            </a:r>
            <a:r>
              <a:rPr lang="zh-CN" altLang="en-US" dirty="0">
                <a:latin typeface="微软雅黑" panose="020B0503020204020204" pitchFamily="34" charset="-122"/>
                <a:ea typeface="微软雅黑" panose="020B0503020204020204" pitchFamily="34" charset="-122"/>
              </a:rPr>
              <a:t>，相应单话路编码比特率为</a:t>
            </a:r>
            <a:r>
              <a:rPr lang="en-US" altLang="zh-CN" dirty="0">
                <a:latin typeface="微软雅黑" panose="020B0503020204020204" pitchFamily="34" charset="-122"/>
                <a:ea typeface="微软雅黑" panose="020B0503020204020204" pitchFamily="34" charset="-122"/>
              </a:rPr>
              <a:t>16kb/s</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32kb/s </a:t>
            </a:r>
            <a:endParaRPr lang="en-US" altLang="zh-CN" dirty="0">
              <a:latin typeface="微软雅黑" panose="020B0503020204020204" pitchFamily="34" charset="-122"/>
              <a:ea typeface="微软雅黑" panose="020B0503020204020204" pitchFamily="34" charset="-122"/>
            </a:endParaRPr>
          </a:p>
        </p:txBody>
      </p:sp>
      <p:graphicFrame>
        <p:nvGraphicFramePr>
          <p:cNvPr id="40962" name="Object 3"/>
          <p:cNvGraphicFramePr/>
          <p:nvPr/>
        </p:nvGraphicFramePr>
        <p:xfrm>
          <a:off x="3571875" y="3071813"/>
          <a:ext cx="2857500" cy="717550"/>
        </p:xfrm>
        <a:graphic>
          <a:graphicData uri="http://schemas.openxmlformats.org/presentationml/2006/ole">
            <mc:AlternateContent xmlns:mc="http://schemas.openxmlformats.org/markup-compatibility/2006">
              <mc:Choice xmlns:v="urn:schemas-microsoft-com:vml" Requires="v">
                <p:oleObj spid="_x0000_s3077" name="" r:id="rId1" imgW="1536065" imgH="431800" progId="Equation.3">
                  <p:embed/>
                </p:oleObj>
              </mc:Choice>
              <mc:Fallback>
                <p:oleObj name="" r:id="rId1" imgW="1536065" imgH="431800" progId="Equation.3">
                  <p:embed/>
                  <p:pic>
                    <p:nvPicPr>
                      <p:cNvPr id="0" name="图片 3076"/>
                      <p:cNvPicPr/>
                      <p:nvPr/>
                    </p:nvPicPr>
                    <p:blipFill>
                      <a:blip r:embed="rId2"/>
                      <a:stretch>
                        <a:fillRect/>
                      </a:stretch>
                    </p:blipFill>
                    <p:spPr>
                      <a:xfrm>
                        <a:off x="3571875" y="3071813"/>
                        <a:ext cx="2857500" cy="717550"/>
                      </a:xfrm>
                      <a:prstGeom prst="rect">
                        <a:avLst/>
                      </a:prstGeom>
                      <a:solidFill>
                        <a:srgbClr val="CCFFCC"/>
                      </a:solidFill>
                      <a:ln w="38100">
                        <a:noFill/>
                        <a:miter/>
                      </a:ln>
                    </p:spPr>
                  </p:pic>
                </p:oleObj>
              </mc:Fallback>
            </mc:AlternateContent>
          </a:graphicData>
        </a:graphic>
      </p:graphicFrame>
      <p:graphicFrame>
        <p:nvGraphicFramePr>
          <p:cNvPr id="40963" name="Object 4"/>
          <p:cNvGraphicFramePr/>
          <p:nvPr/>
        </p:nvGraphicFramePr>
        <p:xfrm>
          <a:off x="3929063" y="2571750"/>
          <a:ext cx="2357437" cy="428625"/>
        </p:xfrm>
        <a:graphic>
          <a:graphicData uri="http://schemas.openxmlformats.org/presentationml/2006/ole">
            <mc:AlternateContent xmlns:mc="http://schemas.openxmlformats.org/markup-compatibility/2006">
              <mc:Choice xmlns:v="urn:schemas-microsoft-com:vml" Requires="v">
                <p:oleObj spid="_x0000_s3078" name="" r:id="rId3" imgW="1054100" imgH="228600" progId="Equation.3">
                  <p:embed/>
                </p:oleObj>
              </mc:Choice>
              <mc:Fallback>
                <p:oleObj name="" r:id="rId3" imgW="1054100" imgH="228600" progId="Equation.3">
                  <p:embed/>
                  <p:pic>
                    <p:nvPicPr>
                      <p:cNvPr id="0" name="图片 3077"/>
                      <p:cNvPicPr/>
                      <p:nvPr/>
                    </p:nvPicPr>
                    <p:blipFill>
                      <a:blip r:embed="rId4"/>
                      <a:stretch>
                        <a:fillRect/>
                      </a:stretch>
                    </p:blipFill>
                    <p:spPr>
                      <a:xfrm>
                        <a:off x="3929063" y="2571750"/>
                        <a:ext cx="2357437" cy="428625"/>
                      </a:xfrm>
                      <a:prstGeom prst="rect">
                        <a:avLst/>
                      </a:prstGeom>
                      <a:solidFill>
                        <a:srgbClr val="CCFFFF"/>
                      </a:solidFill>
                      <a:ln w="38100">
                        <a:noFill/>
                        <a:miter/>
                      </a:ln>
                    </p:spPr>
                  </p:pic>
                </p:oleObj>
              </mc:Fallback>
            </mc:AlternateContent>
          </a:graphicData>
        </a:graphic>
      </p:graphicFrame>
      <p:graphicFrame>
        <p:nvGraphicFramePr>
          <p:cNvPr id="40964" name="Object 5"/>
          <p:cNvGraphicFramePr/>
          <p:nvPr/>
        </p:nvGraphicFramePr>
        <p:xfrm>
          <a:off x="3000375" y="1500188"/>
          <a:ext cx="1871663" cy="571500"/>
        </p:xfrm>
        <a:graphic>
          <a:graphicData uri="http://schemas.openxmlformats.org/presentationml/2006/ole">
            <mc:AlternateContent xmlns:mc="http://schemas.openxmlformats.org/markup-compatibility/2006">
              <mc:Choice xmlns:v="urn:schemas-microsoft-com:vml" Requires="v">
                <p:oleObj spid="_x0000_s3080" name="" r:id="rId5" imgW="964565" imgH="393700" progId="Equation.3">
                  <p:embed/>
                </p:oleObj>
              </mc:Choice>
              <mc:Fallback>
                <p:oleObj name="" r:id="rId5" imgW="964565" imgH="393700" progId="Equation.3">
                  <p:embed/>
                  <p:pic>
                    <p:nvPicPr>
                      <p:cNvPr id="0" name="图片 3079"/>
                      <p:cNvPicPr/>
                      <p:nvPr/>
                    </p:nvPicPr>
                    <p:blipFill>
                      <a:blip r:embed="rId6"/>
                      <a:stretch>
                        <a:fillRect/>
                      </a:stretch>
                    </p:blipFill>
                    <p:spPr>
                      <a:xfrm>
                        <a:off x="3000375" y="1500188"/>
                        <a:ext cx="1871663" cy="571500"/>
                      </a:xfrm>
                      <a:prstGeom prst="rect">
                        <a:avLst/>
                      </a:prstGeom>
                      <a:solidFill>
                        <a:srgbClr val="CCFFCC"/>
                      </a:solidFill>
                      <a:ln w="38100">
                        <a:noFill/>
                        <a:miter/>
                      </a:ln>
                    </p:spPr>
                  </p:pic>
                </p:oleObj>
              </mc:Fallback>
            </mc:AlternateContent>
          </a:graphicData>
        </a:graphic>
      </p:graphicFrame>
      <p:graphicFrame>
        <p:nvGraphicFramePr>
          <p:cNvPr id="40965" name="Object 6"/>
          <p:cNvGraphicFramePr/>
          <p:nvPr/>
        </p:nvGraphicFramePr>
        <p:xfrm>
          <a:off x="3000375" y="2143125"/>
          <a:ext cx="1500188" cy="358775"/>
        </p:xfrm>
        <a:graphic>
          <a:graphicData uri="http://schemas.openxmlformats.org/presentationml/2006/ole">
            <mc:AlternateContent xmlns:mc="http://schemas.openxmlformats.org/markup-compatibility/2006">
              <mc:Choice xmlns:v="urn:schemas-microsoft-com:vml" Requires="v">
                <p:oleObj spid="_x0000_s3079" name="" r:id="rId7" imgW="697865" imgH="254000" progId="Equation.DSMT4">
                  <p:embed/>
                </p:oleObj>
              </mc:Choice>
              <mc:Fallback>
                <p:oleObj name="" r:id="rId7" imgW="697865" imgH="254000" progId="Equation.DSMT4">
                  <p:embed/>
                  <p:pic>
                    <p:nvPicPr>
                      <p:cNvPr id="0" name="图片 3078"/>
                      <p:cNvPicPr/>
                      <p:nvPr/>
                    </p:nvPicPr>
                    <p:blipFill>
                      <a:blip r:embed="rId8"/>
                      <a:stretch>
                        <a:fillRect/>
                      </a:stretch>
                    </p:blipFill>
                    <p:spPr>
                      <a:xfrm>
                        <a:off x="3000375" y="2143125"/>
                        <a:ext cx="1500188" cy="358775"/>
                      </a:xfrm>
                      <a:prstGeom prst="rect">
                        <a:avLst/>
                      </a:prstGeom>
                      <a:solidFill>
                        <a:srgbClr val="99CCFF"/>
                      </a:solidFill>
                      <a:ln w="38100">
                        <a:noFill/>
                        <a:miter/>
                      </a:ln>
                    </p:spPr>
                  </p:pic>
                </p:oleObj>
              </mc:Fallback>
            </mc:AlternateContent>
          </a:graphicData>
        </a:graphic>
      </p:graphicFrame>
      <p:sp>
        <p:nvSpPr>
          <p:cNvPr id="40967" name="Rectangle 7"/>
          <p:cNvSpPr/>
          <p:nvPr/>
        </p:nvSpPr>
        <p:spPr>
          <a:xfrm>
            <a:off x="1547813" y="620713"/>
            <a:ext cx="2770187" cy="523875"/>
          </a:xfrm>
          <a:prstGeom prst="rect">
            <a:avLst/>
          </a:prstGeom>
          <a:noFill/>
          <a:ln w="9525">
            <a:noFill/>
          </a:ln>
        </p:spPr>
        <p:txBody>
          <a:bodyPr wrap="none">
            <a:spAutoFit/>
          </a:bodyPr>
          <a:p>
            <a:pPr algn="ct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过载量化噪声</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nvSpPr>
        <p:spPr>
          <a:xfrm>
            <a:off x="1476375" y="549275"/>
            <a:ext cx="3305175" cy="533400"/>
          </a:xfrm>
          <a:prstGeom prst="rect">
            <a:avLst/>
          </a:prstGeom>
          <a:noFill/>
          <a:ln w="9525">
            <a:noFill/>
          </a:ln>
        </p:spPr>
        <p:txBody>
          <a:bodyPr>
            <a:spAutoFit/>
          </a:bodyPr>
          <a:p>
            <a:pPr>
              <a:lnSpc>
                <a:spcPct val="110000"/>
              </a:lnSpc>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一般量化噪声</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117763" name="Picture 4"/>
          <p:cNvPicPr>
            <a:picLocks noChangeAspect="1"/>
          </p:cNvPicPr>
          <p:nvPr/>
        </p:nvPicPr>
        <p:blipFill>
          <a:blip r:embed="rId1">
            <a:biLevel thresh="50000"/>
            <a:grayscl/>
          </a:blip>
          <a:stretch>
            <a:fillRect/>
          </a:stretch>
        </p:blipFill>
        <p:spPr>
          <a:xfrm>
            <a:off x="428625" y="3789363"/>
            <a:ext cx="8072438" cy="2711450"/>
          </a:xfrm>
          <a:prstGeom prst="rect">
            <a:avLst/>
          </a:prstGeom>
          <a:solidFill>
            <a:srgbClr val="FFFF99"/>
          </a:solidFill>
          <a:ln w="9525">
            <a:noFill/>
          </a:ln>
        </p:spPr>
      </p:pic>
      <p:sp>
        <p:nvSpPr>
          <p:cNvPr id="117764" name="Rectangle 5"/>
          <p:cNvSpPr/>
          <p:nvPr/>
        </p:nvSpPr>
        <p:spPr>
          <a:xfrm>
            <a:off x="571500" y="1428750"/>
            <a:ext cx="5214938" cy="430213"/>
          </a:xfrm>
          <a:prstGeom prst="rect">
            <a:avLst/>
          </a:prstGeom>
          <a:noFill/>
          <a:ln w="9525">
            <a:noFill/>
          </a:ln>
        </p:spPr>
        <p:txBody>
          <a:bodyPr>
            <a:spAutoFit/>
          </a:bodyPr>
          <a:p>
            <a:pPr>
              <a:lnSpc>
                <a:spcPct val="110000"/>
              </a:lnSpc>
            </a:pPr>
            <a:r>
              <a:rPr lang="zh-CN" altLang="en-US" dirty="0">
                <a:latin typeface="微软雅黑" panose="020B0503020204020204" pitchFamily="34" charset="-122"/>
                <a:ea typeface="微软雅黑" panose="020B0503020204020204" pitchFamily="34" charset="-122"/>
              </a:rPr>
              <a:t>分析模型与波形如图</a:t>
            </a:r>
            <a:r>
              <a:rPr lang="en-US" altLang="zh-CN" dirty="0">
                <a:latin typeface="微软雅黑" panose="020B0503020204020204" pitchFamily="34" charset="-122"/>
                <a:ea typeface="微软雅黑" panose="020B0503020204020204" pitchFamily="34" charset="-122"/>
              </a:rPr>
              <a:t>9.7-5</a:t>
            </a:r>
            <a:r>
              <a:rPr lang="zh-CN" altLang="en-US" dirty="0">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p:txBody>
      </p:sp>
      <p:grpSp>
        <p:nvGrpSpPr>
          <p:cNvPr id="117765" name="Group 6"/>
          <p:cNvGrpSpPr/>
          <p:nvPr/>
        </p:nvGrpSpPr>
        <p:grpSpPr>
          <a:xfrm>
            <a:off x="500063" y="1857375"/>
            <a:ext cx="8207375" cy="1765300"/>
            <a:chOff x="612" y="2387"/>
            <a:chExt cx="4854" cy="1196"/>
          </a:xfrm>
        </p:grpSpPr>
        <p:sp>
          <p:nvSpPr>
            <p:cNvPr id="117767" name="Line 7"/>
            <p:cNvSpPr/>
            <p:nvPr/>
          </p:nvSpPr>
          <p:spPr>
            <a:xfrm>
              <a:off x="4286" y="2931"/>
              <a:ext cx="272" cy="0"/>
            </a:xfrm>
            <a:prstGeom prst="line">
              <a:avLst/>
            </a:prstGeom>
            <a:ln w="28575" cap="flat" cmpd="sng">
              <a:solidFill>
                <a:srgbClr val="2B15CD"/>
              </a:solidFill>
              <a:prstDash val="solid"/>
              <a:headEnd type="none" w="med" len="med"/>
              <a:tailEnd type="triangle" w="med" len="med"/>
            </a:ln>
          </p:spPr>
        </p:sp>
        <p:sp>
          <p:nvSpPr>
            <p:cNvPr id="117768" name="Text Box 8"/>
            <p:cNvSpPr txBox="1"/>
            <p:nvPr/>
          </p:nvSpPr>
          <p:spPr>
            <a:xfrm>
              <a:off x="3651" y="2795"/>
              <a:ext cx="635" cy="314"/>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zh-CN" altLang="en-US" b="1" dirty="0">
                  <a:solidFill>
                    <a:srgbClr val="0000FF"/>
                  </a:solidFill>
                  <a:latin typeface="微软雅黑" panose="020B0503020204020204" pitchFamily="34" charset="-122"/>
                  <a:ea typeface="微软雅黑" panose="020B0503020204020204" pitchFamily="34" charset="-122"/>
                </a:rPr>
                <a:t>积分器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7769" name="Line 9"/>
            <p:cNvSpPr/>
            <p:nvPr/>
          </p:nvSpPr>
          <p:spPr>
            <a:xfrm>
              <a:off x="3334" y="2931"/>
              <a:ext cx="336" cy="0"/>
            </a:xfrm>
            <a:prstGeom prst="line">
              <a:avLst/>
            </a:prstGeom>
            <a:ln w="28575" cap="flat" cmpd="sng">
              <a:solidFill>
                <a:srgbClr val="2B15CD"/>
              </a:solidFill>
              <a:prstDash val="solid"/>
              <a:headEnd type="none" w="med" len="med"/>
              <a:tailEnd type="triangle" w="med" len="med"/>
            </a:ln>
          </p:spPr>
        </p:sp>
        <p:sp>
          <p:nvSpPr>
            <p:cNvPr id="117770" name="Line 10"/>
            <p:cNvSpPr/>
            <p:nvPr/>
          </p:nvSpPr>
          <p:spPr>
            <a:xfrm>
              <a:off x="5012" y="2931"/>
              <a:ext cx="363" cy="0"/>
            </a:xfrm>
            <a:prstGeom prst="line">
              <a:avLst/>
            </a:prstGeom>
            <a:ln w="28575" cap="flat" cmpd="sng">
              <a:solidFill>
                <a:srgbClr val="2B15CD"/>
              </a:solidFill>
              <a:prstDash val="solid"/>
              <a:headEnd type="none" w="med" len="med"/>
              <a:tailEnd type="triangle" w="med" len="med"/>
            </a:ln>
          </p:spPr>
        </p:sp>
        <p:sp>
          <p:nvSpPr>
            <p:cNvPr id="117771" name="Text Box 11"/>
            <p:cNvSpPr txBox="1"/>
            <p:nvPr/>
          </p:nvSpPr>
          <p:spPr>
            <a:xfrm>
              <a:off x="5012" y="2659"/>
              <a:ext cx="454"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7772" name="Line 12"/>
            <p:cNvSpPr/>
            <p:nvPr/>
          </p:nvSpPr>
          <p:spPr>
            <a:xfrm flipV="1">
              <a:off x="1383" y="3022"/>
              <a:ext cx="0" cy="453"/>
            </a:xfrm>
            <a:prstGeom prst="line">
              <a:avLst/>
            </a:prstGeom>
            <a:ln w="28575" cap="flat" cmpd="sng">
              <a:solidFill>
                <a:srgbClr val="2B15CD"/>
              </a:solidFill>
              <a:prstDash val="solid"/>
              <a:headEnd type="none" w="med" len="med"/>
              <a:tailEnd type="triangle" w="med" len="med"/>
            </a:ln>
          </p:spPr>
        </p:sp>
        <p:sp>
          <p:nvSpPr>
            <p:cNvPr id="117773" name="Oval 13"/>
            <p:cNvSpPr/>
            <p:nvPr/>
          </p:nvSpPr>
          <p:spPr>
            <a:xfrm>
              <a:off x="1247" y="2795"/>
              <a:ext cx="256" cy="227"/>
            </a:xfrm>
            <a:prstGeom prst="ellipse">
              <a:avLst/>
            </a:prstGeom>
            <a:solidFill>
              <a:srgbClr val="FF99CC"/>
            </a:solidFill>
            <a:ln w="9525" cap="flat" cmpd="sng">
              <a:solidFill>
                <a:srgbClr val="000000"/>
              </a:solidFill>
              <a:prstDash val="soli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17774" name="Text Box 14"/>
            <p:cNvSpPr txBox="1"/>
            <p:nvPr/>
          </p:nvSpPr>
          <p:spPr>
            <a:xfrm>
              <a:off x="1746" y="2795"/>
              <a:ext cx="947" cy="313"/>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抽样判决</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7775" name="Line 15"/>
            <p:cNvSpPr/>
            <p:nvPr/>
          </p:nvSpPr>
          <p:spPr>
            <a:xfrm>
              <a:off x="657" y="2931"/>
              <a:ext cx="590" cy="0"/>
            </a:xfrm>
            <a:prstGeom prst="line">
              <a:avLst/>
            </a:prstGeom>
            <a:ln w="28575" cap="flat" cmpd="sng">
              <a:solidFill>
                <a:srgbClr val="2B15CD"/>
              </a:solidFill>
              <a:prstDash val="solid"/>
              <a:headEnd type="none" w="med" len="med"/>
              <a:tailEnd type="triangle" w="med" len="med"/>
            </a:ln>
          </p:spPr>
        </p:sp>
        <p:sp>
          <p:nvSpPr>
            <p:cNvPr id="117776" name="Line 16"/>
            <p:cNvSpPr/>
            <p:nvPr/>
          </p:nvSpPr>
          <p:spPr>
            <a:xfrm flipV="1">
              <a:off x="1519" y="2931"/>
              <a:ext cx="222" cy="1"/>
            </a:xfrm>
            <a:prstGeom prst="line">
              <a:avLst/>
            </a:prstGeom>
            <a:ln w="28575" cap="flat" cmpd="sng">
              <a:solidFill>
                <a:srgbClr val="2B15CD"/>
              </a:solidFill>
              <a:prstDash val="solid"/>
              <a:headEnd type="none" w="med" len="med"/>
              <a:tailEnd type="triangle" w="med" len="med"/>
            </a:ln>
          </p:spPr>
        </p:sp>
        <p:sp>
          <p:nvSpPr>
            <p:cNvPr id="117777" name="Line 17"/>
            <p:cNvSpPr/>
            <p:nvPr/>
          </p:nvSpPr>
          <p:spPr>
            <a:xfrm>
              <a:off x="2699" y="2931"/>
              <a:ext cx="386" cy="0"/>
            </a:xfrm>
            <a:prstGeom prst="line">
              <a:avLst/>
            </a:prstGeom>
            <a:ln w="28575" cap="flat" cmpd="sng">
              <a:solidFill>
                <a:srgbClr val="2B15CD"/>
              </a:solidFill>
              <a:prstDash val="solid"/>
              <a:headEnd type="none" w="med" len="med"/>
              <a:tailEnd type="triangle" w="med" len="med"/>
            </a:ln>
          </p:spPr>
        </p:sp>
        <p:sp>
          <p:nvSpPr>
            <p:cNvPr id="117778" name="Line 18"/>
            <p:cNvSpPr/>
            <p:nvPr/>
          </p:nvSpPr>
          <p:spPr>
            <a:xfrm>
              <a:off x="2880" y="2931"/>
              <a:ext cx="0" cy="544"/>
            </a:xfrm>
            <a:prstGeom prst="line">
              <a:avLst/>
            </a:prstGeom>
            <a:ln w="28575" cap="flat" cmpd="sng">
              <a:solidFill>
                <a:srgbClr val="2B15CD"/>
              </a:solidFill>
              <a:prstDash val="solid"/>
              <a:headEnd type="none" w="med" len="med"/>
              <a:tailEnd type="triangle" w="med" len="med"/>
            </a:ln>
          </p:spPr>
        </p:sp>
        <p:sp>
          <p:nvSpPr>
            <p:cNvPr id="117779" name="Line 19"/>
            <p:cNvSpPr/>
            <p:nvPr/>
          </p:nvSpPr>
          <p:spPr>
            <a:xfrm flipH="1">
              <a:off x="1383" y="3475"/>
              <a:ext cx="408" cy="0"/>
            </a:xfrm>
            <a:prstGeom prst="line">
              <a:avLst/>
            </a:prstGeom>
            <a:ln w="28575" cap="flat" cmpd="sng">
              <a:solidFill>
                <a:srgbClr val="2B15CD"/>
              </a:solidFill>
              <a:prstDash val="solid"/>
              <a:headEnd type="none" w="med" len="med"/>
              <a:tailEnd type="triangle" w="med" len="med"/>
            </a:ln>
          </p:spPr>
        </p:sp>
        <p:sp>
          <p:nvSpPr>
            <p:cNvPr id="117780" name="Line 20"/>
            <p:cNvSpPr/>
            <p:nvPr/>
          </p:nvSpPr>
          <p:spPr>
            <a:xfrm flipH="1" flipV="1">
              <a:off x="2562" y="3475"/>
              <a:ext cx="318" cy="0"/>
            </a:xfrm>
            <a:prstGeom prst="line">
              <a:avLst/>
            </a:prstGeom>
            <a:ln w="28575" cap="flat" cmpd="sng">
              <a:solidFill>
                <a:srgbClr val="2B15CD"/>
              </a:solidFill>
              <a:prstDash val="solid"/>
              <a:headEnd type="none" w="med" len="med"/>
              <a:tailEnd type="triangle" w="med" len="med"/>
            </a:ln>
          </p:spPr>
        </p:sp>
        <p:sp>
          <p:nvSpPr>
            <p:cNvPr id="117781" name="Text Box 21"/>
            <p:cNvSpPr txBox="1"/>
            <p:nvPr/>
          </p:nvSpPr>
          <p:spPr>
            <a:xfrm>
              <a:off x="975" y="2704"/>
              <a:ext cx="239" cy="248"/>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7782" name="Text Box 22"/>
            <p:cNvSpPr txBox="1"/>
            <p:nvPr/>
          </p:nvSpPr>
          <p:spPr>
            <a:xfrm>
              <a:off x="1020" y="2976"/>
              <a:ext cx="225" cy="226"/>
            </a:xfrm>
            <a:prstGeom prst="rect">
              <a:avLst/>
            </a:prstGeom>
            <a:no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17783" name="Text Box 23"/>
            <p:cNvSpPr txBox="1"/>
            <p:nvPr/>
          </p:nvSpPr>
          <p:spPr>
            <a:xfrm>
              <a:off x="612" y="2614"/>
              <a:ext cx="427" cy="299"/>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7784" name="Text Box 24"/>
            <p:cNvSpPr txBox="1"/>
            <p:nvPr/>
          </p:nvSpPr>
          <p:spPr>
            <a:xfrm>
              <a:off x="2744" y="2659"/>
              <a:ext cx="435" cy="208"/>
            </a:xfrm>
            <a:prstGeom prst="rect">
              <a:avLst/>
            </a:prstGeom>
            <a:noFill/>
            <a:ln w="9525">
              <a:noFill/>
            </a:ln>
          </p:spPr>
          <p:txBody>
            <a:bodyPr/>
            <a:p>
              <a:pPr algn="just"/>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M</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7785" name="Text Box 25"/>
            <p:cNvSpPr txBox="1"/>
            <p:nvPr/>
          </p:nvSpPr>
          <p:spPr>
            <a:xfrm>
              <a:off x="839" y="3203"/>
              <a:ext cx="494" cy="272"/>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aseline="-25000" dirty="0">
                  <a:solidFill>
                    <a:schemeClr val="tx2"/>
                  </a:solidFill>
                  <a:latin typeface="微软雅黑" panose="020B0503020204020204" pitchFamily="34" charset="-122"/>
                  <a:ea typeface="微软雅黑" panose="020B0503020204020204" pitchFamily="34" charset="-122"/>
                </a:rPr>
                <a:t>1</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7786" name="Text Box 26"/>
            <p:cNvSpPr txBox="1"/>
            <p:nvPr/>
          </p:nvSpPr>
          <p:spPr>
            <a:xfrm>
              <a:off x="1772" y="3315"/>
              <a:ext cx="785" cy="268"/>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积分器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7787" name="Text Box 27"/>
            <p:cNvSpPr txBox="1"/>
            <p:nvPr/>
          </p:nvSpPr>
          <p:spPr>
            <a:xfrm>
              <a:off x="3243" y="2659"/>
              <a:ext cx="435" cy="208"/>
            </a:xfrm>
            <a:prstGeom prst="rect">
              <a:avLst/>
            </a:prstGeom>
            <a:noFill/>
            <a:ln w="9525">
              <a:noFill/>
            </a:ln>
          </p:spPr>
          <p:txBody>
            <a:bodyPr/>
            <a:p>
              <a:pPr algn="just"/>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M</a:t>
              </a:r>
              <a:endParaRPr lang="en-US" altLang="zh-CN" b="1" baseline="-25000" dirty="0">
                <a:solidFill>
                  <a:schemeClr val="tx2"/>
                </a:solidFill>
                <a:latin typeface="微软雅黑" panose="020B0503020204020204" pitchFamily="34" charset="-122"/>
                <a:ea typeface="微软雅黑" panose="020B0503020204020204" pitchFamily="34" charset="-122"/>
              </a:endParaRPr>
            </a:p>
          </p:txBody>
        </p:sp>
        <p:sp>
          <p:nvSpPr>
            <p:cNvPr id="117788" name="Text Box 28"/>
            <p:cNvSpPr txBox="1"/>
            <p:nvPr/>
          </p:nvSpPr>
          <p:spPr>
            <a:xfrm>
              <a:off x="4558" y="2704"/>
              <a:ext cx="454" cy="454"/>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r>
                <a:rPr lang="zh-CN" altLang="en-US" b="1" dirty="0">
                  <a:solidFill>
                    <a:srgbClr val="0000FF"/>
                  </a:solidFill>
                  <a:latin typeface="微软雅黑" panose="020B0503020204020204" pitchFamily="34" charset="-122"/>
                  <a:ea typeface="微软雅黑" panose="020B0503020204020204" pitchFamily="34" charset="-122"/>
                </a:rPr>
                <a:t>低通</a:t>
              </a:r>
              <a:endParaRPr lang="zh-CN" altLang="en-US" b="1" dirty="0">
                <a:solidFill>
                  <a:srgbClr val="0000FF"/>
                </a:solidFill>
                <a:latin typeface="微软雅黑" panose="020B0503020204020204" pitchFamily="34" charset="-122"/>
                <a:ea typeface="微软雅黑" panose="020B0503020204020204" pitchFamily="34" charset="-122"/>
              </a:endParaRPr>
            </a:p>
            <a:p>
              <a:pPr algn="just"/>
              <a:r>
                <a:rPr lang="zh-CN" altLang="en-US" b="1" dirty="0">
                  <a:solidFill>
                    <a:srgbClr val="0000FF"/>
                  </a:solidFill>
                  <a:latin typeface="微软雅黑" panose="020B0503020204020204" pitchFamily="34" charset="-122"/>
                  <a:ea typeface="微软雅黑" panose="020B0503020204020204" pitchFamily="34" charset="-122"/>
                </a:rPr>
                <a:t>滤波</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7789" name="Text Box 29"/>
            <p:cNvSpPr txBox="1"/>
            <p:nvPr/>
          </p:nvSpPr>
          <p:spPr>
            <a:xfrm>
              <a:off x="1429" y="2568"/>
              <a:ext cx="453" cy="248"/>
            </a:xfrm>
            <a:prstGeom prst="rect">
              <a:avLst/>
            </a:prstGeom>
            <a:no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e</a:t>
              </a:r>
              <a:r>
                <a:rPr lang="en-US" altLang="zh-CN" b="1" baseline="-25000" dirty="0">
                  <a:solidFill>
                    <a:schemeClr val="tx2"/>
                  </a:solidFill>
                  <a:latin typeface="微软雅黑" panose="020B0503020204020204" pitchFamily="34" charset="-122"/>
                  <a:ea typeface="微软雅黑" panose="020B0503020204020204" pitchFamily="34" charset="-122"/>
                </a:rPr>
                <a:t>q</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17790" name="Line 30"/>
            <p:cNvSpPr/>
            <p:nvPr/>
          </p:nvSpPr>
          <p:spPr>
            <a:xfrm>
              <a:off x="2245" y="2568"/>
              <a:ext cx="0" cy="227"/>
            </a:xfrm>
            <a:prstGeom prst="line">
              <a:avLst/>
            </a:prstGeom>
            <a:ln w="28575" cap="flat" cmpd="sng">
              <a:solidFill>
                <a:srgbClr val="2B15CD"/>
              </a:solidFill>
              <a:prstDash val="solid"/>
              <a:headEnd type="none" w="med" len="med"/>
              <a:tailEnd type="triangle" w="med" len="med"/>
            </a:ln>
          </p:spPr>
        </p:sp>
        <p:sp>
          <p:nvSpPr>
            <p:cNvPr id="117791" name="Rectangle 31"/>
            <p:cNvSpPr/>
            <p:nvPr/>
          </p:nvSpPr>
          <p:spPr>
            <a:xfrm>
              <a:off x="2018" y="2387"/>
              <a:ext cx="996" cy="271"/>
            </a:xfrm>
            <a:prstGeom prst="rect">
              <a:avLst/>
            </a:prstGeom>
            <a:noFill/>
            <a:ln w="9525">
              <a:noFill/>
            </a:ln>
          </p:spPr>
          <p:txBody>
            <a:bodyPr wrap="none">
              <a:spAutoFit/>
            </a:bodyPr>
            <a:p>
              <a:r>
                <a:rPr lang="el-GR" altLang="zh-CN" b="1" dirty="0">
                  <a:solidFill>
                    <a:schemeClr val="tx2"/>
                  </a:solidFill>
                  <a:latin typeface="微软雅黑" panose="020B0503020204020204" pitchFamily="34" charset="-122"/>
                  <a:ea typeface="微软雅黑" panose="020B0503020204020204" pitchFamily="34" charset="-122"/>
                </a:rPr>
                <a:t>δ</a:t>
              </a:r>
              <a:r>
                <a:rPr lang="en-US" altLang="zh-CN" b="1" dirty="0">
                  <a:solidFill>
                    <a:schemeClr val="tx2"/>
                  </a:solidFill>
                  <a:latin typeface="微软雅黑" panose="020B0503020204020204" pitchFamily="34" charset="-122"/>
                  <a:ea typeface="微软雅黑" panose="020B0503020204020204" pitchFamily="34" charset="-122"/>
                </a:rPr>
                <a:t>(t)</a:t>
              </a:r>
              <a:r>
                <a:rPr lang="zh-CN" altLang="en-US" b="1" dirty="0">
                  <a:solidFill>
                    <a:schemeClr val="tx2"/>
                  </a:solidFill>
                  <a:latin typeface="微软雅黑" panose="020B0503020204020204" pitchFamily="34" charset="-122"/>
                  <a:ea typeface="微软雅黑" panose="020B0503020204020204" pitchFamily="34" charset="-122"/>
                </a:rPr>
                <a:t>抽样脉冲</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sp>
        <p:nvSpPr>
          <p:cNvPr id="117766" name="Rectangle 192"/>
          <p:cNvSpPr/>
          <p:nvPr/>
        </p:nvSpPr>
        <p:spPr>
          <a:xfrm>
            <a:off x="2428875" y="6457950"/>
            <a:ext cx="4002088"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9.7-5 </a:t>
            </a:r>
            <a:r>
              <a:rPr lang="zh-CN" altLang="en-US" b="1" dirty="0">
                <a:solidFill>
                  <a:schemeClr val="tx2"/>
                </a:solidFill>
                <a:latin typeface="微软雅黑" panose="020B0503020204020204" pitchFamily="34" charset="-122"/>
                <a:ea typeface="微软雅黑" panose="020B0503020204020204" pitchFamily="34" charset="-122"/>
              </a:rPr>
              <a:t>一般量化噪声模型与波形</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9" name="Rectangle 2"/>
          <p:cNvSpPr/>
          <p:nvPr/>
        </p:nvSpPr>
        <p:spPr>
          <a:xfrm>
            <a:off x="428625" y="1412875"/>
            <a:ext cx="8281035" cy="470789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在不过载情况下，误差</a:t>
            </a:r>
            <a:r>
              <a:rPr lang="en-US" altLang="zh-CN" dirty="0">
                <a:latin typeface="微软雅黑" panose="020B0503020204020204" pitchFamily="34" charset="-122"/>
                <a:ea typeface="微软雅黑" panose="020B0503020204020204" pitchFamily="34" charset="-122"/>
              </a:rPr>
              <a:t>e</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(t)=m(t)-m'(t)</a:t>
            </a:r>
            <a:r>
              <a:rPr lang="zh-CN" altLang="en-US" dirty="0">
                <a:latin typeface="微软雅黑" panose="020B0503020204020204" pitchFamily="34" charset="-122"/>
                <a:ea typeface="微软雅黑" panose="020B0503020204020204" pitchFamily="34" charset="-122"/>
              </a:rPr>
              <a:t>限制在</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范围内变化，若假定</a:t>
            </a:r>
            <a:r>
              <a:rPr lang="en-US" altLang="zh-CN" dirty="0">
                <a:latin typeface="微软雅黑" panose="020B0503020204020204" pitchFamily="34" charset="-122"/>
                <a:ea typeface="微软雅黑" panose="020B0503020204020204" pitchFamily="34" charset="-122"/>
              </a:rPr>
              <a:t>e</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值在此范围均匀分布，其一维概率密度为：</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(9.7-5)</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则量化噪声的平均功率为：</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(9.7-6)</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上述的量化噪声功率并不是系统最终输出的量化噪声功率，因为积分器后面还有低通滤波器。因此</a:t>
            </a:r>
            <a:r>
              <a:rPr lang="en-US" altLang="zh-CN" dirty="0">
                <a:latin typeface="微软雅黑" panose="020B0503020204020204" pitchFamily="34" charset="-122"/>
                <a:ea typeface="微软雅黑" panose="020B0503020204020204" pitchFamily="34" charset="-122"/>
              </a:rPr>
              <a:t>e</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的功率谱在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区间上近似看作是均匀分布，可表示为：</a:t>
            </a:r>
            <a:endParaRPr lang="zh-CN" altLang="en-US" dirty="0">
              <a:latin typeface="微软雅黑" panose="020B0503020204020204" pitchFamily="34" charset="-122"/>
              <a:ea typeface="微软雅黑" panose="020B0503020204020204" pitchFamily="34" charset="-122"/>
            </a:endParaRPr>
          </a:p>
        </p:txBody>
      </p:sp>
      <p:graphicFrame>
        <p:nvGraphicFramePr>
          <p:cNvPr id="41986" name="Object 3"/>
          <p:cNvGraphicFramePr/>
          <p:nvPr/>
        </p:nvGraphicFramePr>
        <p:xfrm>
          <a:off x="2571750" y="2500313"/>
          <a:ext cx="2730500" cy="647700"/>
        </p:xfrm>
        <a:graphic>
          <a:graphicData uri="http://schemas.openxmlformats.org/presentationml/2006/ole">
            <mc:AlternateContent xmlns:mc="http://schemas.openxmlformats.org/markup-compatibility/2006">
              <mc:Choice xmlns:v="urn:schemas-microsoft-com:vml" Requires="v">
                <p:oleObj spid="_x0000_s3087" name="" r:id="rId1" imgW="1714500" imgH="393700" progId="Equation.DSMT4">
                  <p:embed/>
                </p:oleObj>
              </mc:Choice>
              <mc:Fallback>
                <p:oleObj name="" r:id="rId1" imgW="1714500" imgH="393700" progId="Equation.DSMT4">
                  <p:embed/>
                  <p:pic>
                    <p:nvPicPr>
                      <p:cNvPr id="0" name="图片 3086"/>
                      <p:cNvPicPr/>
                      <p:nvPr/>
                    </p:nvPicPr>
                    <p:blipFill>
                      <a:blip r:embed="rId2"/>
                      <a:stretch>
                        <a:fillRect/>
                      </a:stretch>
                    </p:blipFill>
                    <p:spPr>
                      <a:xfrm>
                        <a:off x="2571750" y="2500313"/>
                        <a:ext cx="2730500" cy="647700"/>
                      </a:xfrm>
                      <a:prstGeom prst="rect">
                        <a:avLst/>
                      </a:prstGeom>
                      <a:solidFill>
                        <a:srgbClr val="CCFFFF"/>
                      </a:solidFill>
                      <a:ln w="38100">
                        <a:noFill/>
                        <a:miter/>
                      </a:ln>
                    </p:spPr>
                  </p:pic>
                </p:oleObj>
              </mc:Fallback>
            </mc:AlternateContent>
          </a:graphicData>
        </a:graphic>
      </p:graphicFrame>
      <p:graphicFrame>
        <p:nvGraphicFramePr>
          <p:cNvPr id="41987" name="Object 4"/>
          <p:cNvGraphicFramePr/>
          <p:nvPr/>
        </p:nvGraphicFramePr>
        <p:xfrm>
          <a:off x="1000125" y="3857625"/>
          <a:ext cx="5911850" cy="703263"/>
        </p:xfrm>
        <a:graphic>
          <a:graphicData uri="http://schemas.openxmlformats.org/presentationml/2006/ole">
            <mc:AlternateContent xmlns:mc="http://schemas.openxmlformats.org/markup-compatibility/2006">
              <mc:Choice xmlns:v="urn:schemas-microsoft-com:vml" Requires="v">
                <p:oleObj spid="_x0000_s3083" name="" r:id="rId3" imgW="2705100" imgH="419100" progId="Equation.DSMT4">
                  <p:embed/>
                </p:oleObj>
              </mc:Choice>
              <mc:Fallback>
                <p:oleObj name="" r:id="rId3" imgW="2705100" imgH="419100" progId="Equation.DSMT4">
                  <p:embed/>
                  <p:pic>
                    <p:nvPicPr>
                      <p:cNvPr id="0" name="图片 3082"/>
                      <p:cNvPicPr/>
                      <p:nvPr/>
                    </p:nvPicPr>
                    <p:blipFill>
                      <a:blip r:embed="rId4"/>
                      <a:stretch>
                        <a:fillRect/>
                      </a:stretch>
                    </p:blipFill>
                    <p:spPr>
                      <a:xfrm>
                        <a:off x="1000125" y="3857625"/>
                        <a:ext cx="5911850" cy="703263"/>
                      </a:xfrm>
                      <a:prstGeom prst="rect">
                        <a:avLst/>
                      </a:prstGeom>
                      <a:solidFill>
                        <a:srgbClr val="CCFFFF"/>
                      </a:solidFill>
                      <a:ln w="38100">
                        <a:noFill/>
                        <a:miter/>
                      </a:ln>
                    </p:spPr>
                  </p:pic>
                </p:oleObj>
              </mc:Fallback>
            </mc:AlternateContent>
          </a:graphicData>
        </a:graphic>
      </p:graphicFrame>
      <p:graphicFrame>
        <p:nvGraphicFramePr>
          <p:cNvPr id="41988" name="Object 5"/>
          <p:cNvGraphicFramePr/>
          <p:nvPr/>
        </p:nvGraphicFramePr>
        <p:xfrm>
          <a:off x="3000375" y="5715000"/>
          <a:ext cx="2928938" cy="785813"/>
        </p:xfrm>
        <a:graphic>
          <a:graphicData uri="http://schemas.openxmlformats.org/presentationml/2006/ole">
            <mc:AlternateContent xmlns:mc="http://schemas.openxmlformats.org/markup-compatibility/2006">
              <mc:Choice xmlns:v="urn:schemas-microsoft-com:vml" Requires="v">
                <p:oleObj spid="_x0000_s3088" name="" r:id="rId5" imgW="1574800" imgH="457200" progId="Equation.DSMT4">
                  <p:embed/>
                </p:oleObj>
              </mc:Choice>
              <mc:Fallback>
                <p:oleObj name="" r:id="rId5" imgW="1574800" imgH="457200" progId="Equation.DSMT4">
                  <p:embed/>
                  <p:pic>
                    <p:nvPicPr>
                      <p:cNvPr id="0" name="图片 3087"/>
                      <p:cNvPicPr/>
                      <p:nvPr/>
                    </p:nvPicPr>
                    <p:blipFill>
                      <a:blip r:embed="rId6"/>
                      <a:stretch>
                        <a:fillRect/>
                      </a:stretch>
                    </p:blipFill>
                    <p:spPr>
                      <a:xfrm>
                        <a:off x="3000375" y="5715000"/>
                        <a:ext cx="2928938" cy="785813"/>
                      </a:xfrm>
                      <a:prstGeom prst="rect">
                        <a:avLst/>
                      </a:prstGeom>
                      <a:solidFill>
                        <a:srgbClr val="CCFFFF"/>
                      </a:solidFill>
                      <a:ln w="38100">
                        <a:noFill/>
                        <a:miter/>
                      </a:ln>
                    </p:spPr>
                  </p:pic>
                </p:oleObj>
              </mc:Fallback>
            </mc:AlternateContent>
          </a:graphicData>
        </a:graphic>
      </p:graphicFrame>
      <p:sp>
        <p:nvSpPr>
          <p:cNvPr id="41990" name="矩形 5"/>
          <p:cNvSpPr/>
          <p:nvPr/>
        </p:nvSpPr>
        <p:spPr>
          <a:xfrm>
            <a:off x="7215188" y="5643563"/>
            <a:ext cx="979487" cy="40005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(9.7-7)</a:t>
            </a:r>
            <a:endParaRPr lang="zh-CN" altLang="en-US" dirty="0">
              <a:latin typeface="Comic Sans MS" panose="030F0702030302020204" pitchFamily="66" charset="0"/>
            </a:endParaRPr>
          </a:p>
        </p:txBody>
      </p:sp>
    </p:spTree>
  </p:cSld>
  <p:clrMapOvr>
    <a:masterClrMapping/>
  </p:clrMapOvr>
  <p:transition>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6" name="Rectangle 2"/>
          <p:cNvSpPr/>
          <p:nvPr/>
        </p:nvSpPr>
        <p:spPr>
          <a:xfrm>
            <a:off x="391795" y="1399540"/>
            <a:ext cx="8360410" cy="4831080"/>
          </a:xfrm>
          <a:prstGeom prst="rect">
            <a:avLst/>
          </a:prstGeom>
          <a:noFill/>
          <a:ln w="9525">
            <a:noFill/>
          </a:ln>
        </p:spPr>
        <p:txBody>
          <a:bodyPr wrap="square">
            <a:spAutoFit/>
          </a:bodyPr>
          <a:p>
            <a:pPr>
              <a:lnSpc>
                <a:spcPct val="140000"/>
              </a:lnSpc>
            </a:pPr>
            <a:r>
              <a:rPr lang="zh-CN" altLang="en-US" dirty="0">
                <a:latin typeface="微软雅黑" panose="020B0503020204020204" pitchFamily="34" charset="-122"/>
                <a:ea typeface="微软雅黑" panose="020B0503020204020204" pitchFamily="34" charset="-122"/>
              </a:rPr>
              <a:t>量化噪声功率与</a:t>
            </a:r>
            <a:r>
              <a:rPr lang="en-US" altLang="zh-CN" dirty="0">
                <a:latin typeface="微软雅黑" panose="020B0503020204020204" pitchFamily="34" charset="-122"/>
                <a:ea typeface="微软雅黑" panose="020B0503020204020204" pitchFamily="34" charset="-122"/>
              </a:rPr>
              <a:t>σ</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有关，与信号幅度无关。即：</a:t>
            </a:r>
            <a:endParaRPr lang="zh-CN" altLang="en-US" dirty="0">
              <a:latin typeface="微软雅黑" panose="020B0503020204020204" pitchFamily="34" charset="-122"/>
              <a:ea typeface="微软雅黑" panose="020B0503020204020204" pitchFamily="34" charset="-122"/>
            </a:endParaRPr>
          </a:p>
          <a:p>
            <a:pPr>
              <a:lnSpc>
                <a:spcPct val="140000"/>
              </a:lnSpc>
            </a:pPr>
            <a:endParaRPr lang="zh-CN" altLang="en-US" dirty="0">
              <a:latin typeface="微软雅黑" panose="020B0503020204020204" pitchFamily="34" charset="-122"/>
              <a:ea typeface="微软雅黑" panose="020B0503020204020204" pitchFamily="34" charset="-122"/>
            </a:endParaRPr>
          </a:p>
          <a:p>
            <a:pPr>
              <a:lnSpc>
                <a:spcPct val="140000"/>
              </a:lnSpc>
            </a:pPr>
            <a:r>
              <a:rPr lang="en-US" altLang="zh-CN" dirty="0">
                <a:latin typeface="微软雅黑" panose="020B0503020204020204" pitchFamily="34" charset="-122"/>
                <a:ea typeface="微软雅黑" panose="020B0503020204020204" pitchFamily="34" charset="-122"/>
              </a:rPr>
              <a:t>                                                                                             (9.7-8)</a:t>
            </a:r>
            <a:endParaRPr lang="zh-CN" altLang="en-US"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信号越大信噪比越大。对于频率为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的正弦信号：</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其斜率为：</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故其临界过载振幅：</a:t>
            </a:r>
            <a:endParaRPr lang="zh-CN" altLang="en-US"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(9.7-9)</a:t>
            </a:r>
            <a:endParaRPr lang="zh-CN" altLang="en-US"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信号功率的最大值为：</a:t>
            </a:r>
            <a:r>
              <a:rPr lang="en-US" altLang="zh-CN" dirty="0">
                <a:latin typeface="微软雅黑" panose="020B0503020204020204" pitchFamily="34" charset="-122"/>
                <a:ea typeface="微软雅黑" panose="020B0503020204020204" pitchFamily="34" charset="-122"/>
              </a:rPr>
              <a:t>                                                          (9.7-10)</a:t>
            </a:r>
            <a:endParaRPr lang="zh-CN" altLang="en-US" dirty="0">
              <a:latin typeface="微软雅黑" panose="020B0503020204020204" pitchFamily="34" charset="-122"/>
              <a:ea typeface="微软雅黑" panose="020B0503020204020204" pitchFamily="34" charset="-122"/>
            </a:endParaRPr>
          </a:p>
          <a:p>
            <a:pPr>
              <a:lnSpc>
                <a:spcPct val="140000"/>
              </a:lnSpc>
            </a:pPr>
            <a:endParaRPr lang="zh-CN" altLang="en-US"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系统最大量化信噪比为：</a:t>
            </a:r>
            <a:endParaRPr lang="en-US" altLang="zh-CN" dirty="0">
              <a:latin typeface="微软雅黑" panose="020B0503020204020204" pitchFamily="34" charset="-122"/>
              <a:ea typeface="微软雅黑" panose="020B0503020204020204" pitchFamily="34" charset="-122"/>
            </a:endParaRPr>
          </a:p>
        </p:txBody>
      </p:sp>
      <p:graphicFrame>
        <p:nvGraphicFramePr>
          <p:cNvPr id="43010" name="Object 3"/>
          <p:cNvGraphicFramePr/>
          <p:nvPr/>
        </p:nvGraphicFramePr>
        <p:xfrm>
          <a:off x="3429000" y="3929063"/>
          <a:ext cx="3000375" cy="719137"/>
        </p:xfrm>
        <a:graphic>
          <a:graphicData uri="http://schemas.openxmlformats.org/presentationml/2006/ole">
            <mc:AlternateContent xmlns:mc="http://schemas.openxmlformats.org/markup-compatibility/2006">
              <mc:Choice xmlns:v="urn:schemas-microsoft-com:vml" Requires="v">
                <p:oleObj spid="_x0000_s3085" name="" r:id="rId1" imgW="1294765" imgH="431800" progId="Equation.3">
                  <p:embed/>
                </p:oleObj>
              </mc:Choice>
              <mc:Fallback>
                <p:oleObj name="" r:id="rId1" imgW="1294765" imgH="431800" progId="Equation.3">
                  <p:embed/>
                  <p:pic>
                    <p:nvPicPr>
                      <p:cNvPr id="0" name="图片 3084"/>
                      <p:cNvPicPr/>
                      <p:nvPr/>
                    </p:nvPicPr>
                    <p:blipFill>
                      <a:blip r:embed="rId2"/>
                      <a:stretch>
                        <a:fillRect/>
                      </a:stretch>
                    </p:blipFill>
                    <p:spPr>
                      <a:xfrm>
                        <a:off x="3429000" y="3929063"/>
                        <a:ext cx="3000375" cy="719137"/>
                      </a:xfrm>
                      <a:prstGeom prst="rect">
                        <a:avLst/>
                      </a:prstGeom>
                      <a:solidFill>
                        <a:srgbClr val="99CCFF"/>
                      </a:solidFill>
                      <a:ln w="38100">
                        <a:noFill/>
                        <a:miter/>
                      </a:ln>
                    </p:spPr>
                  </p:pic>
                </p:oleObj>
              </mc:Fallback>
            </mc:AlternateContent>
          </a:graphicData>
        </a:graphic>
      </p:graphicFrame>
      <p:graphicFrame>
        <p:nvGraphicFramePr>
          <p:cNvPr id="43011" name="Object 4"/>
          <p:cNvGraphicFramePr/>
          <p:nvPr/>
        </p:nvGraphicFramePr>
        <p:xfrm>
          <a:off x="3357563" y="4714875"/>
          <a:ext cx="3143250" cy="819150"/>
        </p:xfrm>
        <a:graphic>
          <a:graphicData uri="http://schemas.openxmlformats.org/presentationml/2006/ole">
            <mc:AlternateContent xmlns:mc="http://schemas.openxmlformats.org/markup-compatibility/2006">
              <mc:Choice xmlns:v="urn:schemas-microsoft-com:vml" Requires="v">
                <p:oleObj spid="_x0000_s3090" name="" r:id="rId3" imgW="1320165" imgH="482600" progId="Equation.DSMT4">
                  <p:embed/>
                </p:oleObj>
              </mc:Choice>
              <mc:Fallback>
                <p:oleObj name="" r:id="rId3" imgW="1320165" imgH="482600" progId="Equation.DSMT4">
                  <p:embed/>
                  <p:pic>
                    <p:nvPicPr>
                      <p:cNvPr id="0" name="图片 3089"/>
                      <p:cNvPicPr/>
                      <p:nvPr/>
                    </p:nvPicPr>
                    <p:blipFill>
                      <a:blip r:embed="rId4"/>
                      <a:stretch>
                        <a:fillRect/>
                      </a:stretch>
                    </p:blipFill>
                    <p:spPr>
                      <a:xfrm>
                        <a:off x="3357563" y="4714875"/>
                        <a:ext cx="3143250" cy="819150"/>
                      </a:xfrm>
                      <a:prstGeom prst="rect">
                        <a:avLst/>
                      </a:prstGeom>
                      <a:solidFill>
                        <a:srgbClr val="CCFFFF"/>
                      </a:solidFill>
                      <a:ln w="38100">
                        <a:noFill/>
                        <a:miter/>
                      </a:ln>
                    </p:spPr>
                  </p:pic>
                </p:oleObj>
              </mc:Fallback>
            </mc:AlternateContent>
          </a:graphicData>
        </a:graphic>
      </p:graphicFrame>
      <p:graphicFrame>
        <p:nvGraphicFramePr>
          <p:cNvPr id="43012" name="Object 6"/>
          <p:cNvGraphicFramePr/>
          <p:nvPr/>
        </p:nvGraphicFramePr>
        <p:xfrm>
          <a:off x="3571875" y="5643563"/>
          <a:ext cx="3357563" cy="857250"/>
        </p:xfrm>
        <a:graphic>
          <a:graphicData uri="http://schemas.openxmlformats.org/presentationml/2006/ole">
            <mc:AlternateContent xmlns:mc="http://schemas.openxmlformats.org/markup-compatibility/2006">
              <mc:Choice xmlns:v="urn:schemas-microsoft-com:vml" Requires="v">
                <p:oleObj spid="_x0000_s3091" name="" r:id="rId5" imgW="1879600" imgH="469900" progId="Equation.3">
                  <p:embed/>
                </p:oleObj>
              </mc:Choice>
              <mc:Fallback>
                <p:oleObj name="" r:id="rId5" imgW="1879600" imgH="469900" progId="Equation.3">
                  <p:embed/>
                  <p:pic>
                    <p:nvPicPr>
                      <p:cNvPr id="0" name="图片 3090"/>
                      <p:cNvPicPr/>
                      <p:nvPr/>
                    </p:nvPicPr>
                    <p:blipFill>
                      <a:blip r:embed="rId6"/>
                      <a:stretch>
                        <a:fillRect/>
                      </a:stretch>
                    </p:blipFill>
                    <p:spPr>
                      <a:xfrm>
                        <a:off x="3571875" y="5643563"/>
                        <a:ext cx="3357563" cy="857250"/>
                      </a:xfrm>
                      <a:prstGeom prst="rect">
                        <a:avLst/>
                      </a:prstGeom>
                      <a:solidFill>
                        <a:srgbClr val="CCFFCC"/>
                      </a:solidFill>
                      <a:ln w="38100">
                        <a:noFill/>
                        <a:miter/>
                      </a:ln>
                    </p:spPr>
                  </p:pic>
                </p:oleObj>
              </mc:Fallback>
            </mc:AlternateContent>
          </a:graphicData>
        </a:graphic>
      </p:graphicFrame>
      <p:graphicFrame>
        <p:nvGraphicFramePr>
          <p:cNvPr id="43013" name="Object 7"/>
          <p:cNvGraphicFramePr/>
          <p:nvPr/>
        </p:nvGraphicFramePr>
        <p:xfrm>
          <a:off x="2711768" y="1984375"/>
          <a:ext cx="2100262" cy="720725"/>
        </p:xfrm>
        <a:graphic>
          <a:graphicData uri="http://schemas.openxmlformats.org/presentationml/2006/ole">
            <mc:AlternateContent xmlns:mc="http://schemas.openxmlformats.org/markup-compatibility/2006">
              <mc:Choice xmlns:v="urn:schemas-microsoft-com:vml" Requires="v">
                <p:oleObj spid="_x0000_s3084" name="" r:id="rId7" imgW="889000" imgH="457200" progId="Equation.3">
                  <p:embed/>
                </p:oleObj>
              </mc:Choice>
              <mc:Fallback>
                <p:oleObj name="" r:id="rId7" imgW="889000" imgH="457200" progId="Equation.3">
                  <p:embed/>
                  <p:pic>
                    <p:nvPicPr>
                      <p:cNvPr id="0" name="图片 3083"/>
                      <p:cNvPicPr/>
                      <p:nvPr/>
                    </p:nvPicPr>
                    <p:blipFill>
                      <a:blip r:embed="rId8"/>
                      <a:stretch>
                        <a:fillRect/>
                      </a:stretch>
                    </p:blipFill>
                    <p:spPr>
                      <a:xfrm>
                        <a:off x="2711768" y="1984375"/>
                        <a:ext cx="2100262" cy="720725"/>
                      </a:xfrm>
                      <a:prstGeom prst="rect">
                        <a:avLst/>
                      </a:prstGeom>
                      <a:solidFill>
                        <a:srgbClr val="99CCFF"/>
                      </a:solidFill>
                      <a:ln w="38100">
                        <a:noFill/>
                        <a:miter/>
                      </a:ln>
                    </p:spPr>
                  </p:pic>
                </p:oleObj>
              </mc:Fallback>
            </mc:AlternateContent>
          </a:graphicData>
        </a:graphic>
      </p:graphicFrame>
      <p:sp>
        <p:nvSpPr>
          <p:cNvPr id="43017" name="Rectangle 8"/>
          <p:cNvSpPr/>
          <p:nvPr/>
        </p:nvSpPr>
        <p:spPr>
          <a:xfrm>
            <a:off x="4505325" y="571500"/>
            <a:ext cx="4638675" cy="461963"/>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r>
              <a:rPr lang="en-US" altLang="zh-CN" sz="2400" dirty="0">
                <a:solidFill>
                  <a:schemeClr val="tx2"/>
                </a:solidFill>
                <a:latin typeface="微软雅黑" panose="020B0503020204020204" pitchFamily="34" charset="-122"/>
                <a:ea typeface="微软雅黑" panose="020B0503020204020204" pitchFamily="34" charset="-122"/>
              </a:rPr>
              <a:t>f</a:t>
            </a:r>
            <a:r>
              <a:rPr lang="en-US" altLang="zh-CN" sz="2400" baseline="-25000" dirty="0">
                <a:solidFill>
                  <a:schemeClr val="tx2"/>
                </a:solidFill>
                <a:latin typeface="微软雅黑" panose="020B0503020204020204" pitchFamily="34" charset="-122"/>
                <a:ea typeface="微软雅黑" panose="020B0503020204020204" pitchFamily="34" charset="-122"/>
              </a:rPr>
              <a:t>m</a:t>
            </a:r>
            <a:r>
              <a:rPr lang="zh-CN" altLang="en-US" sz="2400" dirty="0">
                <a:solidFill>
                  <a:schemeClr val="tx2"/>
                </a:solidFill>
                <a:latin typeface="微软雅黑" panose="020B0503020204020204" pitchFamily="34" charset="-122"/>
                <a:ea typeface="微软雅黑" panose="020B0503020204020204" pitchFamily="34" charset="-122"/>
              </a:rPr>
              <a:t>为信号的低通滤波器截止频率</a:t>
            </a:r>
            <a:endParaRPr lang="zh-CN" altLang="en-US" sz="2400" dirty="0">
              <a:solidFill>
                <a:schemeClr val="tx2"/>
              </a:solidFill>
              <a:latin typeface="微软雅黑" panose="020B0503020204020204" pitchFamily="34" charset="-122"/>
              <a:ea typeface="微软雅黑" panose="020B0503020204020204" pitchFamily="34" charset="-122"/>
            </a:endParaRPr>
          </a:p>
        </p:txBody>
      </p:sp>
      <p:graphicFrame>
        <p:nvGraphicFramePr>
          <p:cNvPr id="43014" name="Object 8"/>
          <p:cNvGraphicFramePr/>
          <p:nvPr/>
        </p:nvGraphicFramePr>
        <p:xfrm>
          <a:off x="3071813" y="3214688"/>
          <a:ext cx="3167062" cy="642937"/>
        </p:xfrm>
        <a:graphic>
          <a:graphicData uri="http://schemas.openxmlformats.org/presentationml/2006/ole">
            <mc:AlternateContent xmlns:mc="http://schemas.openxmlformats.org/markup-compatibility/2006">
              <mc:Choice xmlns:v="urn:schemas-microsoft-com:vml" Requires="v">
                <p:oleObj spid="_x0000_s3089" name="" r:id="rId9" imgW="1536065" imgH="431800" progId="Equation.3">
                  <p:embed/>
                </p:oleObj>
              </mc:Choice>
              <mc:Fallback>
                <p:oleObj name="" r:id="rId9" imgW="1536065" imgH="431800" progId="Equation.3">
                  <p:embed/>
                  <p:pic>
                    <p:nvPicPr>
                      <p:cNvPr id="0" name="图片 3088"/>
                      <p:cNvPicPr/>
                      <p:nvPr/>
                    </p:nvPicPr>
                    <p:blipFill>
                      <a:blip r:embed="rId10"/>
                      <a:stretch>
                        <a:fillRect/>
                      </a:stretch>
                    </p:blipFill>
                    <p:spPr>
                      <a:xfrm>
                        <a:off x="3071813" y="3214688"/>
                        <a:ext cx="3167062" cy="642937"/>
                      </a:xfrm>
                      <a:prstGeom prst="rect">
                        <a:avLst/>
                      </a:prstGeom>
                      <a:solidFill>
                        <a:schemeClr val="tx2"/>
                      </a:solidFill>
                      <a:ln w="38100">
                        <a:noFill/>
                        <a:miter/>
                      </a:ln>
                    </p:spPr>
                  </p:pic>
                </p:oleObj>
              </mc:Fallback>
            </mc:AlternateContent>
          </a:graphicData>
        </a:graphic>
      </p:graphicFrame>
      <p:graphicFrame>
        <p:nvGraphicFramePr>
          <p:cNvPr id="43015" name="Object 9"/>
          <p:cNvGraphicFramePr/>
          <p:nvPr/>
        </p:nvGraphicFramePr>
        <p:xfrm>
          <a:off x="6786563" y="2786063"/>
          <a:ext cx="2143125" cy="450850"/>
        </p:xfrm>
        <a:graphic>
          <a:graphicData uri="http://schemas.openxmlformats.org/presentationml/2006/ole">
            <mc:AlternateContent xmlns:mc="http://schemas.openxmlformats.org/markup-compatibility/2006">
              <mc:Choice xmlns:v="urn:schemas-microsoft-com:vml" Requires="v">
                <p:oleObj spid="_x0000_s3081" name="" r:id="rId11" imgW="989965" imgH="228600" progId="Equation.DSMT4">
                  <p:embed/>
                </p:oleObj>
              </mc:Choice>
              <mc:Fallback>
                <p:oleObj name="" r:id="rId11" imgW="989965" imgH="228600" progId="Equation.DSMT4">
                  <p:embed/>
                  <p:pic>
                    <p:nvPicPr>
                      <p:cNvPr id="0" name="图片 3080"/>
                      <p:cNvPicPr/>
                      <p:nvPr/>
                    </p:nvPicPr>
                    <p:blipFill>
                      <a:blip r:embed="rId12"/>
                      <a:stretch>
                        <a:fillRect/>
                      </a:stretch>
                    </p:blipFill>
                    <p:spPr>
                      <a:xfrm>
                        <a:off x="6786563" y="2786063"/>
                        <a:ext cx="2143125" cy="450850"/>
                      </a:xfrm>
                      <a:prstGeom prst="rect">
                        <a:avLst/>
                      </a:prstGeom>
                      <a:solidFill>
                        <a:schemeClr val="tx2"/>
                      </a:solidFill>
                      <a:ln w="38100">
                        <a:noFill/>
                        <a:miter/>
                      </a:ln>
                    </p:spPr>
                  </p:pic>
                </p:oleObj>
              </mc:Fallback>
            </mc:AlternateContent>
          </a:graphicData>
        </a:graphic>
      </p:graphicFrame>
      <p:sp>
        <p:nvSpPr>
          <p:cNvPr id="43018" name="矩形 9"/>
          <p:cNvSpPr/>
          <p:nvPr/>
        </p:nvSpPr>
        <p:spPr>
          <a:xfrm>
            <a:off x="7429500" y="5929313"/>
            <a:ext cx="1130300" cy="40005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(9.7-11)</a:t>
            </a:r>
            <a:endParaRPr lang="zh-CN" altLang="en-US" dirty="0">
              <a:latin typeface="Comic Sans MS" panose="030F0702030302020204" pitchFamily="66"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xfrm>
            <a:off x="1476375" y="620713"/>
            <a:ext cx="6024563" cy="576262"/>
          </a:xfrm>
        </p:spPr>
        <p:txBody>
          <a:bodyPr vert="horz" wrap="square" lIns="91440" tIns="45720" rIns="91440" bIns="45720" anchor="b"/>
          <a:p>
            <a:pPr eaLnBrk="1" hangingPunct="1"/>
            <a:r>
              <a:rPr lang="en-US" altLang="zh-CN" dirty="0">
                <a:latin typeface="微软雅黑" panose="020B0503020204020204" pitchFamily="34" charset="-122"/>
                <a:ea typeface="微软雅黑" panose="020B0503020204020204" pitchFamily="34" charset="-122"/>
              </a:rPr>
              <a:t>9.2 </a:t>
            </a:r>
            <a:r>
              <a:rPr lang="zh-CN" altLang="en-US" dirty="0">
                <a:latin typeface="微软雅黑" panose="020B0503020204020204" pitchFamily="34" charset="-122"/>
                <a:ea typeface="微软雅黑" panose="020B0503020204020204" pitchFamily="34" charset="-122"/>
              </a:rPr>
              <a:t>模拟信号的抽样</a:t>
            </a:r>
            <a:endParaRPr lang="zh-CN" altLang="en-US" dirty="0">
              <a:latin typeface="微软雅黑" panose="020B0503020204020204" pitchFamily="34" charset="-122"/>
              <a:ea typeface="微软雅黑" panose="020B0503020204020204" pitchFamily="34" charset="-122"/>
            </a:endParaRPr>
          </a:p>
        </p:txBody>
      </p:sp>
      <p:sp>
        <p:nvSpPr>
          <p:cNvPr id="61443" name="Rectangle 3"/>
          <p:cNvSpPr>
            <a:spLocks noGrp="1"/>
          </p:cNvSpPr>
          <p:nvPr>
            <p:ph idx="1"/>
          </p:nvPr>
        </p:nvSpPr>
        <p:spPr>
          <a:xfrm>
            <a:off x="428625" y="1428750"/>
            <a:ext cx="8175625" cy="2647950"/>
          </a:xfrm>
        </p:spPr>
        <p:txBody>
          <a:bodyPr vert="horz"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信号抽样</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信号抽样的定义</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把时间上连续的模拟信号变成一系列时间上离散的抽样值的过程称为信号</a:t>
            </a:r>
            <a:r>
              <a:rPr lang="zh-CN" altLang="en-US" sz="2000" b="1" dirty="0">
                <a:solidFill>
                  <a:srgbClr val="2B15CD"/>
                </a:solidFill>
                <a:latin typeface="微软雅黑" panose="020B0503020204020204" pitchFamily="34" charset="-122"/>
                <a:ea typeface="微软雅黑" panose="020B0503020204020204" pitchFamily="34" charset="-122"/>
              </a:rPr>
              <a:t>抽样</a:t>
            </a:r>
            <a:r>
              <a:rPr lang="zh-CN" altLang="en-US" sz="2000" dirty="0">
                <a:latin typeface="微软雅黑" panose="020B0503020204020204" pitchFamily="34" charset="-122"/>
                <a:ea typeface="微软雅黑" panose="020B0503020204020204" pitchFamily="34" charset="-122"/>
              </a:rPr>
              <a:t>。也就是</a:t>
            </a:r>
            <a:r>
              <a:rPr lang="zh-CN" altLang="en-US" sz="2000" b="1" dirty="0">
                <a:solidFill>
                  <a:srgbClr val="2B15CD"/>
                </a:solidFill>
                <a:latin typeface="微软雅黑" panose="020B0503020204020204" pitchFamily="34" charset="-122"/>
                <a:ea typeface="微软雅黑" panose="020B0503020204020204" pitchFamily="34" charset="-122"/>
              </a:rPr>
              <a:t>在时间上对信号进行离散化处理</a:t>
            </a:r>
            <a:endParaRPr lang="zh-CN" altLang="en-US" sz="2000" b="1" dirty="0">
              <a:solidFill>
                <a:srgbClr val="2B15CD"/>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抽样模型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61444" name="Group 44"/>
          <p:cNvGrpSpPr/>
          <p:nvPr/>
        </p:nvGrpSpPr>
        <p:grpSpPr>
          <a:xfrm>
            <a:off x="667385" y="4554220"/>
            <a:ext cx="7919720" cy="2096770"/>
            <a:chOff x="1338" y="2523"/>
            <a:chExt cx="3311" cy="1361"/>
          </a:xfrm>
        </p:grpSpPr>
        <p:sp>
          <p:nvSpPr>
            <p:cNvPr id="61446" name="Rectangle 4"/>
            <p:cNvSpPr/>
            <p:nvPr/>
          </p:nvSpPr>
          <p:spPr>
            <a:xfrm>
              <a:off x="1338" y="2523"/>
              <a:ext cx="3311" cy="1361"/>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61447" name="Rectangle 5"/>
            <p:cNvSpPr/>
            <p:nvPr/>
          </p:nvSpPr>
          <p:spPr>
            <a:xfrm>
              <a:off x="2653" y="2886"/>
              <a:ext cx="635"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抽样器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61448" name="Line 6"/>
            <p:cNvSpPr/>
            <p:nvPr/>
          </p:nvSpPr>
          <p:spPr>
            <a:xfrm>
              <a:off x="1746" y="3067"/>
              <a:ext cx="907" cy="0"/>
            </a:xfrm>
            <a:prstGeom prst="line">
              <a:avLst/>
            </a:prstGeom>
            <a:ln w="38100" cap="flat" cmpd="sng">
              <a:solidFill>
                <a:schemeClr val="tx2"/>
              </a:solidFill>
              <a:prstDash val="solid"/>
              <a:headEnd type="none" w="med" len="med"/>
              <a:tailEnd type="triangle" w="med" len="med"/>
            </a:ln>
          </p:spPr>
        </p:sp>
        <p:sp>
          <p:nvSpPr>
            <p:cNvPr id="61449" name="Line 7"/>
            <p:cNvSpPr/>
            <p:nvPr/>
          </p:nvSpPr>
          <p:spPr>
            <a:xfrm>
              <a:off x="3288" y="3067"/>
              <a:ext cx="681" cy="0"/>
            </a:xfrm>
            <a:prstGeom prst="line">
              <a:avLst/>
            </a:prstGeom>
            <a:ln w="38100" cap="flat" cmpd="sng">
              <a:solidFill>
                <a:schemeClr val="tx2"/>
              </a:solidFill>
              <a:prstDash val="solid"/>
              <a:headEnd type="none" w="med" len="med"/>
              <a:tailEnd type="triangle" w="med" len="med"/>
            </a:ln>
          </p:spPr>
        </p:sp>
        <p:sp>
          <p:nvSpPr>
            <p:cNvPr id="61450" name="Line 8"/>
            <p:cNvSpPr/>
            <p:nvPr/>
          </p:nvSpPr>
          <p:spPr>
            <a:xfrm flipV="1">
              <a:off x="2971" y="3249"/>
              <a:ext cx="0" cy="181"/>
            </a:xfrm>
            <a:prstGeom prst="line">
              <a:avLst/>
            </a:prstGeom>
            <a:ln w="38100" cap="flat" cmpd="sng">
              <a:solidFill>
                <a:schemeClr val="tx2"/>
              </a:solidFill>
              <a:prstDash val="solid"/>
              <a:headEnd type="none" w="med" len="med"/>
              <a:tailEnd type="triangle" w="med" len="med"/>
            </a:ln>
          </p:spPr>
        </p:sp>
        <p:sp>
          <p:nvSpPr>
            <p:cNvPr id="61451" name="Rectangle 9"/>
            <p:cNvSpPr/>
            <p:nvPr/>
          </p:nvSpPr>
          <p:spPr>
            <a:xfrm>
              <a:off x="1474" y="2614"/>
              <a:ext cx="1043" cy="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61452" name="Line 10"/>
            <p:cNvSpPr/>
            <p:nvPr/>
          </p:nvSpPr>
          <p:spPr>
            <a:xfrm>
              <a:off x="1519" y="2931"/>
              <a:ext cx="953" cy="0"/>
            </a:xfrm>
            <a:prstGeom prst="line">
              <a:avLst/>
            </a:prstGeom>
            <a:ln w="9525" cap="flat" cmpd="sng">
              <a:solidFill>
                <a:schemeClr val="tx1"/>
              </a:solidFill>
              <a:prstDash val="solid"/>
              <a:headEnd type="none" w="med" len="med"/>
              <a:tailEnd type="triangle" w="med" len="med"/>
            </a:ln>
          </p:spPr>
        </p:sp>
        <p:sp>
          <p:nvSpPr>
            <p:cNvPr id="61453" name="Line 11"/>
            <p:cNvSpPr/>
            <p:nvPr/>
          </p:nvSpPr>
          <p:spPr>
            <a:xfrm flipV="1">
              <a:off x="1519" y="2614"/>
              <a:ext cx="0" cy="317"/>
            </a:xfrm>
            <a:prstGeom prst="line">
              <a:avLst/>
            </a:prstGeom>
            <a:ln w="9525" cap="flat" cmpd="sng">
              <a:solidFill>
                <a:schemeClr val="tx1"/>
              </a:solidFill>
              <a:prstDash val="solid"/>
              <a:headEnd type="none" w="med" len="med"/>
              <a:tailEnd type="triangle" w="med" len="med"/>
            </a:ln>
          </p:spPr>
        </p:sp>
        <p:sp>
          <p:nvSpPr>
            <p:cNvPr id="61454" name="Freeform 12"/>
            <p:cNvSpPr/>
            <p:nvPr/>
          </p:nvSpPr>
          <p:spPr>
            <a:xfrm>
              <a:off x="1519" y="2704"/>
              <a:ext cx="817" cy="165"/>
            </a:xfrm>
            <a:custGeom>
              <a:avLst/>
              <a:gdLst>
                <a:gd name="txL" fmla="*/ 0 w 817"/>
                <a:gd name="txT" fmla="*/ 0 h 182"/>
                <a:gd name="txR" fmla="*/ 817 w 817"/>
                <a:gd name="txB" fmla="*/ 182 h 182"/>
              </a:gdLst>
              <a:ahLst/>
              <a:cxnLst>
                <a:cxn ang="0">
                  <a:pos x="0" y="11"/>
                </a:cxn>
                <a:cxn ang="0">
                  <a:pos x="91" y="5"/>
                </a:cxn>
                <a:cxn ang="0">
                  <a:pos x="227" y="5"/>
                </a:cxn>
                <a:cxn ang="0">
                  <a:pos x="454" y="11"/>
                </a:cxn>
                <a:cxn ang="0">
                  <a:pos x="545" y="11"/>
                </a:cxn>
                <a:cxn ang="0">
                  <a:pos x="681" y="11"/>
                </a:cxn>
                <a:cxn ang="0">
                  <a:pos x="817" y="5"/>
                </a:cxn>
              </a:cxnLst>
              <a:rect l="txL" t="txT" r="txR" b="txB"/>
              <a:pathLst>
                <a:path w="817" h="182">
                  <a:moveTo>
                    <a:pt x="0" y="159"/>
                  </a:moveTo>
                  <a:cubicBezTo>
                    <a:pt x="26" y="102"/>
                    <a:pt x="53" y="46"/>
                    <a:pt x="91" y="23"/>
                  </a:cubicBezTo>
                  <a:cubicBezTo>
                    <a:pt x="129" y="0"/>
                    <a:pt x="167" y="0"/>
                    <a:pt x="227" y="23"/>
                  </a:cubicBezTo>
                  <a:cubicBezTo>
                    <a:pt x="287" y="46"/>
                    <a:pt x="401" y="136"/>
                    <a:pt x="454" y="159"/>
                  </a:cubicBezTo>
                  <a:cubicBezTo>
                    <a:pt x="507" y="182"/>
                    <a:pt x="507" y="159"/>
                    <a:pt x="545" y="159"/>
                  </a:cubicBezTo>
                  <a:cubicBezTo>
                    <a:pt x="583" y="159"/>
                    <a:pt x="636" y="174"/>
                    <a:pt x="681" y="159"/>
                  </a:cubicBezTo>
                  <a:cubicBezTo>
                    <a:pt x="726" y="144"/>
                    <a:pt x="794" y="84"/>
                    <a:pt x="817" y="69"/>
                  </a:cubicBezTo>
                </a:path>
              </a:pathLst>
            </a:custGeom>
            <a:noFill/>
            <a:ln w="9525" cap="flat" cmpd="sng">
              <a:solidFill>
                <a:schemeClr val="tx1"/>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61455" name="Rectangle 13"/>
            <p:cNvSpPr/>
            <p:nvPr/>
          </p:nvSpPr>
          <p:spPr>
            <a:xfrm>
              <a:off x="3379" y="2568"/>
              <a:ext cx="1043" cy="4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61456" name="Line 17"/>
            <p:cNvSpPr/>
            <p:nvPr/>
          </p:nvSpPr>
          <p:spPr>
            <a:xfrm>
              <a:off x="3470" y="2886"/>
              <a:ext cx="953" cy="0"/>
            </a:xfrm>
            <a:prstGeom prst="line">
              <a:avLst/>
            </a:prstGeom>
            <a:ln w="9525" cap="flat" cmpd="sng">
              <a:solidFill>
                <a:schemeClr val="tx1"/>
              </a:solidFill>
              <a:prstDash val="solid"/>
              <a:headEnd type="none" w="med" len="med"/>
              <a:tailEnd type="triangle" w="med" len="med"/>
            </a:ln>
          </p:spPr>
        </p:sp>
        <p:sp>
          <p:nvSpPr>
            <p:cNvPr id="61457" name="Line 18"/>
            <p:cNvSpPr/>
            <p:nvPr/>
          </p:nvSpPr>
          <p:spPr>
            <a:xfrm flipV="1">
              <a:off x="3470" y="2614"/>
              <a:ext cx="0" cy="272"/>
            </a:xfrm>
            <a:prstGeom prst="line">
              <a:avLst/>
            </a:prstGeom>
            <a:ln w="9525" cap="flat" cmpd="sng">
              <a:solidFill>
                <a:schemeClr val="tx1"/>
              </a:solidFill>
              <a:prstDash val="solid"/>
              <a:headEnd type="none" w="med" len="med"/>
              <a:tailEnd type="triangle" w="med" len="med"/>
            </a:ln>
          </p:spPr>
        </p:sp>
        <p:sp>
          <p:nvSpPr>
            <p:cNvPr id="61458" name="Freeform 19"/>
            <p:cNvSpPr/>
            <p:nvPr/>
          </p:nvSpPr>
          <p:spPr>
            <a:xfrm>
              <a:off x="3470" y="2659"/>
              <a:ext cx="817" cy="182"/>
            </a:xfrm>
            <a:custGeom>
              <a:avLst/>
              <a:gdLst>
                <a:gd name="txL" fmla="*/ 0 w 817"/>
                <a:gd name="txT" fmla="*/ 0 h 182"/>
                <a:gd name="txR" fmla="*/ 817 w 817"/>
                <a:gd name="txB" fmla="*/ 182 h 182"/>
              </a:gdLst>
              <a:ahLst/>
              <a:cxnLst>
                <a:cxn ang="0">
                  <a:pos x="0" y="159"/>
                </a:cxn>
                <a:cxn ang="0">
                  <a:pos x="91" y="23"/>
                </a:cxn>
                <a:cxn ang="0">
                  <a:pos x="227" y="23"/>
                </a:cxn>
                <a:cxn ang="0">
                  <a:pos x="454" y="159"/>
                </a:cxn>
                <a:cxn ang="0">
                  <a:pos x="545" y="159"/>
                </a:cxn>
                <a:cxn ang="0">
                  <a:pos x="681" y="159"/>
                </a:cxn>
                <a:cxn ang="0">
                  <a:pos x="817" y="69"/>
                </a:cxn>
              </a:cxnLst>
              <a:rect l="txL" t="txT" r="txR" b="txB"/>
              <a:pathLst>
                <a:path w="817" h="182">
                  <a:moveTo>
                    <a:pt x="0" y="159"/>
                  </a:moveTo>
                  <a:cubicBezTo>
                    <a:pt x="26" y="102"/>
                    <a:pt x="53" y="46"/>
                    <a:pt x="91" y="23"/>
                  </a:cubicBezTo>
                  <a:cubicBezTo>
                    <a:pt x="129" y="0"/>
                    <a:pt x="167" y="0"/>
                    <a:pt x="227" y="23"/>
                  </a:cubicBezTo>
                  <a:cubicBezTo>
                    <a:pt x="287" y="46"/>
                    <a:pt x="401" y="136"/>
                    <a:pt x="454" y="159"/>
                  </a:cubicBezTo>
                  <a:cubicBezTo>
                    <a:pt x="507" y="182"/>
                    <a:pt x="507" y="159"/>
                    <a:pt x="545" y="159"/>
                  </a:cubicBezTo>
                  <a:cubicBezTo>
                    <a:pt x="583" y="159"/>
                    <a:pt x="636" y="174"/>
                    <a:pt x="681" y="159"/>
                  </a:cubicBezTo>
                  <a:cubicBezTo>
                    <a:pt x="726" y="144"/>
                    <a:pt x="794" y="84"/>
                    <a:pt x="817" y="69"/>
                  </a:cubicBezTo>
                </a:path>
              </a:pathLst>
            </a:custGeom>
            <a:noFill/>
            <a:ln w="9525" cap="flat" cmpd="sng">
              <a:solidFill>
                <a:schemeClr val="tx1"/>
              </a:solidFill>
              <a:prstDash val="lgDashDot"/>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61459" name="Rectangle 20"/>
            <p:cNvSpPr/>
            <p:nvPr/>
          </p:nvSpPr>
          <p:spPr>
            <a:xfrm>
              <a:off x="2426" y="3475"/>
              <a:ext cx="1043"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61460" name="Line 21"/>
            <p:cNvSpPr/>
            <p:nvPr/>
          </p:nvSpPr>
          <p:spPr>
            <a:xfrm>
              <a:off x="2517" y="3701"/>
              <a:ext cx="862" cy="0"/>
            </a:xfrm>
            <a:prstGeom prst="line">
              <a:avLst/>
            </a:prstGeom>
            <a:ln w="9525" cap="flat" cmpd="sng">
              <a:solidFill>
                <a:schemeClr val="tx1"/>
              </a:solidFill>
              <a:prstDash val="solid"/>
              <a:headEnd type="none" w="med" len="med"/>
              <a:tailEnd type="triangle" w="med" len="med"/>
            </a:ln>
          </p:spPr>
        </p:sp>
        <p:sp>
          <p:nvSpPr>
            <p:cNvPr id="61461" name="Line 22"/>
            <p:cNvSpPr/>
            <p:nvPr/>
          </p:nvSpPr>
          <p:spPr>
            <a:xfrm flipV="1">
              <a:off x="2517" y="3520"/>
              <a:ext cx="0" cy="181"/>
            </a:xfrm>
            <a:prstGeom prst="line">
              <a:avLst/>
            </a:prstGeom>
            <a:ln w="9525" cap="flat" cmpd="sng">
              <a:solidFill>
                <a:schemeClr val="tx1"/>
              </a:solidFill>
              <a:prstDash val="solid"/>
              <a:headEnd type="none" w="med" len="med"/>
              <a:tailEnd type="triangle" w="med" len="med"/>
            </a:ln>
          </p:spPr>
        </p:sp>
        <p:sp>
          <p:nvSpPr>
            <p:cNvPr id="61462" name="Line 23"/>
            <p:cNvSpPr/>
            <p:nvPr/>
          </p:nvSpPr>
          <p:spPr>
            <a:xfrm flipV="1">
              <a:off x="2608" y="3520"/>
              <a:ext cx="0" cy="181"/>
            </a:xfrm>
            <a:prstGeom prst="line">
              <a:avLst/>
            </a:prstGeom>
            <a:ln w="76200" cap="flat" cmpd="sng">
              <a:solidFill>
                <a:schemeClr val="hlink"/>
              </a:solidFill>
              <a:prstDash val="solid"/>
              <a:headEnd type="none" w="med" len="med"/>
              <a:tailEnd type="none" w="med" len="med"/>
            </a:ln>
          </p:spPr>
        </p:sp>
        <p:sp>
          <p:nvSpPr>
            <p:cNvPr id="61463" name="Line 24"/>
            <p:cNvSpPr/>
            <p:nvPr/>
          </p:nvSpPr>
          <p:spPr>
            <a:xfrm flipV="1">
              <a:off x="2744" y="3520"/>
              <a:ext cx="0" cy="181"/>
            </a:xfrm>
            <a:prstGeom prst="line">
              <a:avLst/>
            </a:prstGeom>
            <a:ln w="76200" cap="flat" cmpd="sng">
              <a:solidFill>
                <a:schemeClr val="hlink"/>
              </a:solidFill>
              <a:prstDash val="solid"/>
              <a:headEnd type="none" w="med" len="med"/>
              <a:tailEnd type="none" w="med" len="med"/>
            </a:ln>
          </p:spPr>
        </p:sp>
        <p:sp>
          <p:nvSpPr>
            <p:cNvPr id="61464" name="Line 25"/>
            <p:cNvSpPr/>
            <p:nvPr/>
          </p:nvSpPr>
          <p:spPr>
            <a:xfrm flipV="1">
              <a:off x="2880" y="3520"/>
              <a:ext cx="0" cy="181"/>
            </a:xfrm>
            <a:prstGeom prst="line">
              <a:avLst/>
            </a:prstGeom>
            <a:ln w="76200" cap="flat" cmpd="sng">
              <a:solidFill>
                <a:schemeClr val="hlink"/>
              </a:solidFill>
              <a:prstDash val="solid"/>
              <a:headEnd type="none" w="med" len="med"/>
              <a:tailEnd type="none" w="med" len="med"/>
            </a:ln>
          </p:spPr>
        </p:sp>
        <p:sp>
          <p:nvSpPr>
            <p:cNvPr id="61465" name="Line 26"/>
            <p:cNvSpPr/>
            <p:nvPr/>
          </p:nvSpPr>
          <p:spPr>
            <a:xfrm flipV="1">
              <a:off x="3016" y="3520"/>
              <a:ext cx="0" cy="181"/>
            </a:xfrm>
            <a:prstGeom prst="line">
              <a:avLst/>
            </a:prstGeom>
            <a:ln w="76200" cap="flat" cmpd="sng">
              <a:solidFill>
                <a:schemeClr val="hlink"/>
              </a:solidFill>
              <a:prstDash val="solid"/>
              <a:headEnd type="none" w="med" len="med"/>
              <a:tailEnd type="none" w="med" len="med"/>
            </a:ln>
          </p:spPr>
        </p:sp>
        <p:sp>
          <p:nvSpPr>
            <p:cNvPr id="61466" name="Line 27"/>
            <p:cNvSpPr/>
            <p:nvPr/>
          </p:nvSpPr>
          <p:spPr>
            <a:xfrm flipV="1">
              <a:off x="3152" y="3520"/>
              <a:ext cx="0" cy="181"/>
            </a:xfrm>
            <a:prstGeom prst="line">
              <a:avLst/>
            </a:prstGeom>
            <a:ln w="76200" cap="flat" cmpd="sng">
              <a:solidFill>
                <a:schemeClr val="hlink"/>
              </a:solidFill>
              <a:prstDash val="solid"/>
              <a:headEnd type="none" w="med" len="med"/>
              <a:tailEnd type="none" w="med" len="med"/>
            </a:ln>
          </p:spPr>
        </p:sp>
        <p:sp>
          <p:nvSpPr>
            <p:cNvPr id="61467" name="Line 28"/>
            <p:cNvSpPr/>
            <p:nvPr/>
          </p:nvSpPr>
          <p:spPr>
            <a:xfrm flipV="1">
              <a:off x="3288" y="3520"/>
              <a:ext cx="0" cy="181"/>
            </a:xfrm>
            <a:prstGeom prst="line">
              <a:avLst/>
            </a:prstGeom>
            <a:ln w="76200" cap="flat" cmpd="sng">
              <a:solidFill>
                <a:schemeClr val="hlink"/>
              </a:solidFill>
              <a:prstDash val="solid"/>
              <a:headEnd type="none" w="med" len="med"/>
              <a:tailEnd type="none" w="med" len="med"/>
            </a:ln>
          </p:spPr>
        </p:sp>
        <p:sp>
          <p:nvSpPr>
            <p:cNvPr id="61468" name="Line 29"/>
            <p:cNvSpPr/>
            <p:nvPr/>
          </p:nvSpPr>
          <p:spPr>
            <a:xfrm flipV="1">
              <a:off x="3606" y="2659"/>
              <a:ext cx="0" cy="227"/>
            </a:xfrm>
            <a:prstGeom prst="line">
              <a:avLst/>
            </a:prstGeom>
            <a:ln w="76200" cap="flat" cmpd="sng">
              <a:solidFill>
                <a:schemeClr val="hlink"/>
              </a:solidFill>
              <a:prstDash val="solid"/>
              <a:headEnd type="none" w="med" len="med"/>
              <a:tailEnd type="none" w="med" len="med"/>
            </a:ln>
          </p:spPr>
        </p:sp>
        <p:sp>
          <p:nvSpPr>
            <p:cNvPr id="61469" name="Line 30"/>
            <p:cNvSpPr/>
            <p:nvPr/>
          </p:nvSpPr>
          <p:spPr>
            <a:xfrm flipV="1">
              <a:off x="3742" y="2704"/>
              <a:ext cx="0" cy="182"/>
            </a:xfrm>
            <a:prstGeom prst="line">
              <a:avLst/>
            </a:prstGeom>
            <a:ln w="76200" cap="flat" cmpd="sng">
              <a:solidFill>
                <a:schemeClr val="hlink"/>
              </a:solidFill>
              <a:prstDash val="solid"/>
              <a:headEnd type="none" w="med" len="med"/>
              <a:tailEnd type="none" w="med" len="med"/>
            </a:ln>
          </p:spPr>
        </p:sp>
        <p:sp>
          <p:nvSpPr>
            <p:cNvPr id="61470" name="Line 31"/>
            <p:cNvSpPr/>
            <p:nvPr/>
          </p:nvSpPr>
          <p:spPr>
            <a:xfrm flipV="1">
              <a:off x="3878" y="2795"/>
              <a:ext cx="0" cy="90"/>
            </a:xfrm>
            <a:prstGeom prst="line">
              <a:avLst/>
            </a:prstGeom>
            <a:ln w="76200" cap="flat" cmpd="sng">
              <a:solidFill>
                <a:schemeClr val="hlink"/>
              </a:solidFill>
              <a:prstDash val="solid"/>
              <a:headEnd type="none" w="med" len="med"/>
              <a:tailEnd type="none" w="med" len="med"/>
            </a:ln>
          </p:spPr>
        </p:sp>
        <p:sp>
          <p:nvSpPr>
            <p:cNvPr id="61471" name="Line 32"/>
            <p:cNvSpPr/>
            <p:nvPr/>
          </p:nvSpPr>
          <p:spPr>
            <a:xfrm flipV="1">
              <a:off x="4014" y="2840"/>
              <a:ext cx="0" cy="45"/>
            </a:xfrm>
            <a:prstGeom prst="line">
              <a:avLst/>
            </a:prstGeom>
            <a:ln w="76200" cap="flat" cmpd="sng">
              <a:solidFill>
                <a:schemeClr val="hlink"/>
              </a:solidFill>
              <a:prstDash val="solid"/>
              <a:headEnd type="none" w="med" len="med"/>
              <a:tailEnd type="none" w="med" len="med"/>
            </a:ln>
          </p:spPr>
        </p:sp>
        <p:sp>
          <p:nvSpPr>
            <p:cNvPr id="61472" name="Line 33"/>
            <p:cNvSpPr/>
            <p:nvPr/>
          </p:nvSpPr>
          <p:spPr>
            <a:xfrm flipH="1" flipV="1">
              <a:off x="4150" y="2795"/>
              <a:ext cx="0" cy="91"/>
            </a:xfrm>
            <a:prstGeom prst="line">
              <a:avLst/>
            </a:prstGeom>
            <a:ln w="76200" cap="flat" cmpd="sng">
              <a:solidFill>
                <a:schemeClr val="hlink"/>
              </a:solidFill>
              <a:prstDash val="solid"/>
              <a:headEnd type="none" w="med" len="med"/>
              <a:tailEnd type="none" w="med" len="med"/>
            </a:ln>
          </p:spPr>
        </p:sp>
        <p:sp>
          <p:nvSpPr>
            <p:cNvPr id="61473" name="Line 39"/>
            <p:cNvSpPr/>
            <p:nvPr/>
          </p:nvSpPr>
          <p:spPr>
            <a:xfrm flipV="1">
              <a:off x="4286" y="2704"/>
              <a:ext cx="0" cy="181"/>
            </a:xfrm>
            <a:prstGeom prst="line">
              <a:avLst/>
            </a:prstGeom>
            <a:ln w="76200" cap="flat" cmpd="sng">
              <a:solidFill>
                <a:schemeClr val="hlink"/>
              </a:solidFill>
              <a:prstDash val="solid"/>
              <a:headEnd type="none" w="med" len="med"/>
              <a:tailEnd type="none" w="med" len="med"/>
            </a:ln>
          </p:spPr>
        </p:sp>
        <p:sp>
          <p:nvSpPr>
            <p:cNvPr id="61474" name="Rectangle 41"/>
            <p:cNvSpPr/>
            <p:nvPr/>
          </p:nvSpPr>
          <p:spPr>
            <a:xfrm>
              <a:off x="1519" y="3067"/>
              <a:ext cx="408" cy="182"/>
            </a:xfrm>
            <a:prstGeom prst="rect">
              <a:avLst/>
            </a:prstGeom>
            <a:solidFill>
              <a:srgbClr val="00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m(t)</a:t>
              </a:r>
              <a:endParaRPr lang="en-US" altLang="zh-CN" dirty="0">
                <a:latin typeface="微软雅黑" panose="020B0503020204020204" pitchFamily="34" charset="-122"/>
                <a:ea typeface="微软雅黑" panose="020B0503020204020204" pitchFamily="34" charset="-122"/>
              </a:endParaRPr>
            </a:p>
          </p:txBody>
        </p:sp>
        <p:sp>
          <p:nvSpPr>
            <p:cNvPr id="61475" name="Rectangle 42"/>
            <p:cNvSpPr/>
            <p:nvPr/>
          </p:nvSpPr>
          <p:spPr>
            <a:xfrm>
              <a:off x="3742" y="3158"/>
              <a:ext cx="408" cy="182"/>
            </a:xfrm>
            <a:prstGeom prst="rect">
              <a:avLst/>
            </a:prstGeom>
            <a:solidFill>
              <a:srgbClr val="00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(t)</a:t>
              </a:r>
              <a:endParaRPr lang="en-US" altLang="zh-CN" dirty="0">
                <a:latin typeface="微软雅黑" panose="020B0503020204020204" pitchFamily="34" charset="-122"/>
                <a:ea typeface="微软雅黑" panose="020B0503020204020204" pitchFamily="34" charset="-122"/>
              </a:endParaRPr>
            </a:p>
          </p:txBody>
        </p:sp>
        <p:sp>
          <p:nvSpPr>
            <p:cNvPr id="61476" name="Rectangle 43"/>
            <p:cNvSpPr/>
            <p:nvPr/>
          </p:nvSpPr>
          <p:spPr>
            <a:xfrm>
              <a:off x="2200" y="3249"/>
              <a:ext cx="408" cy="182"/>
            </a:xfrm>
            <a:prstGeom prst="rect">
              <a:avLst/>
            </a:prstGeom>
            <a:solidFill>
              <a:srgbClr val="00FFFF"/>
            </a:solidFill>
            <a:ln w="9525">
              <a:noFill/>
            </a:ln>
          </p:spPr>
          <p:txBody>
            <a:bodyPr wrap="none" anchor="ctr"/>
            <a:p>
              <a:pPr algn="ctr"/>
              <a:r>
                <a:rPr lang="el-GR" altLang="zh-CN" b="1" dirty="0">
                  <a:latin typeface="微软雅黑" panose="020B0503020204020204" pitchFamily="34" charset="-122"/>
                  <a:ea typeface="微软雅黑" panose="020B0503020204020204" pitchFamily="34" charset="-122"/>
                </a:rPr>
                <a:t>δ</a:t>
              </a:r>
              <a:r>
                <a:rPr lang="en-US" altLang="zh-CN" b="1" baseline="-25000" dirty="0">
                  <a:latin typeface="微软雅黑" panose="020B0503020204020204" pitchFamily="34" charset="-122"/>
                  <a:ea typeface="微软雅黑" panose="020B0503020204020204" pitchFamily="34" charset="-122"/>
                </a:rPr>
                <a:t>T</a:t>
              </a:r>
              <a:r>
                <a:rPr lang="en-US" altLang="zh-CN" b="1" dirty="0">
                  <a:latin typeface="微软雅黑" panose="020B0503020204020204" pitchFamily="34" charset="-122"/>
                  <a:ea typeface="微软雅黑" panose="020B0503020204020204" pitchFamily="34" charset="-122"/>
                </a:rPr>
                <a:t>(t)</a:t>
              </a:r>
              <a:endParaRPr lang="en-US" altLang="zh-CN" b="1" dirty="0">
                <a:latin typeface="微软雅黑" panose="020B0503020204020204" pitchFamily="34" charset="-122"/>
                <a:ea typeface="微软雅黑" panose="020B0503020204020204" pitchFamily="34" charset="-122"/>
              </a:endParaRPr>
            </a:p>
          </p:txBody>
        </p:sp>
      </p:grpSp>
      <p:sp>
        <p:nvSpPr>
          <p:cNvPr id="61445" name="Rectangle 45"/>
          <p:cNvSpPr/>
          <p:nvPr/>
        </p:nvSpPr>
        <p:spPr>
          <a:xfrm>
            <a:off x="6196648" y="5953125"/>
            <a:ext cx="2016125" cy="57467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sz="1800" dirty="0">
                <a:latin typeface="Comic Sans MS" panose="030F0702030302020204" pitchFamily="66" charset="0"/>
              </a:rPr>
              <a:t>m</a:t>
            </a:r>
            <a:r>
              <a:rPr lang="en-US" altLang="zh-CN" sz="1800" baseline="-25000" dirty="0">
                <a:latin typeface="Comic Sans MS" panose="030F0702030302020204" pitchFamily="66" charset="0"/>
              </a:rPr>
              <a:t>s</a:t>
            </a:r>
            <a:r>
              <a:rPr lang="en-US" altLang="zh-CN" sz="1800" dirty="0">
                <a:latin typeface="Comic Sans MS" panose="030F0702030302020204" pitchFamily="66" charset="0"/>
              </a:rPr>
              <a:t>(t)= m(t)X</a:t>
            </a:r>
            <a:r>
              <a:rPr lang="el-GR" altLang="zh-CN" sz="1800" dirty="0">
                <a:latin typeface="Comic Sans MS" panose="030F0702030302020204" pitchFamily="66" charset="0"/>
              </a:rPr>
              <a:t>δ</a:t>
            </a:r>
            <a:r>
              <a:rPr lang="en-US" altLang="zh-CN" sz="1800" baseline="-25000" dirty="0">
                <a:latin typeface="Comic Sans MS" panose="030F0702030302020204" pitchFamily="66" charset="0"/>
              </a:rPr>
              <a:t>T</a:t>
            </a:r>
            <a:r>
              <a:rPr lang="en-US" altLang="zh-CN" sz="1800" dirty="0">
                <a:latin typeface="Comic Sans MS" panose="030F0702030302020204" pitchFamily="66" charset="0"/>
              </a:rPr>
              <a:t>(t)</a:t>
            </a:r>
            <a:endParaRPr lang="el-GR" altLang="zh-CN" sz="1800" dirty="0">
              <a:latin typeface="Comic Sans MS" panose="030F0702030302020204" pitchFamily="66" charset="0"/>
            </a:endParaRPr>
          </a:p>
        </p:txBody>
      </p:sp>
    </p:spTree>
  </p:cSld>
  <p:clrMapOvr>
    <a:masterClrMapping/>
  </p:clrMapOvr>
  <p:transition>
    <p:blinds dir="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6" name="Text Box 5"/>
          <p:cNvSpPr txBox="1"/>
          <p:nvPr/>
        </p:nvSpPr>
        <p:spPr>
          <a:xfrm>
            <a:off x="423545" y="1428750"/>
            <a:ext cx="8296275" cy="4707890"/>
          </a:xfrm>
          <a:prstGeom prst="rect">
            <a:avLst/>
          </a:prstGeom>
          <a:noFill/>
          <a:ln w="9525">
            <a:noFill/>
          </a:ln>
        </p:spPr>
        <p:txBody>
          <a:bodyPr wrap="square">
            <a:spAutoFit/>
          </a:bodyPr>
          <a:p>
            <a:pPr algn="just">
              <a:lnSpc>
                <a:spcPct val="150000"/>
              </a:lnSpc>
            </a:pPr>
            <a:r>
              <a:rPr lang="zh-CN" altLang="en-US" dirty="0">
                <a:latin typeface="微软雅黑" panose="020B0503020204020204" pitchFamily="34" charset="-122"/>
                <a:ea typeface="微软雅黑" panose="020B0503020204020204" pitchFamily="34" charset="-122"/>
              </a:rPr>
              <a:t>用分贝表示为：</a:t>
            </a:r>
            <a:endParaRPr lang="zh-CN" altLang="en-US" dirty="0">
              <a:latin typeface="微软雅黑" panose="020B0503020204020204" pitchFamily="34" charset="-122"/>
              <a:ea typeface="微软雅黑" panose="020B0503020204020204" pitchFamily="34" charset="-122"/>
            </a:endParaRPr>
          </a:p>
          <a:p>
            <a:pPr algn="just">
              <a:lnSpc>
                <a:spcPct val="150000"/>
              </a:lnSpc>
            </a:pPr>
            <a:endParaRPr lang="zh-CN" altLang="en-US"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                                                                                         (9.7-12)</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上式表明：</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ΔM</a:t>
            </a:r>
            <a:r>
              <a:rPr lang="zh-CN" altLang="en-US" dirty="0">
                <a:latin typeface="微软雅黑" panose="020B0503020204020204" pitchFamily="34" charset="-122"/>
                <a:ea typeface="微软雅黑" panose="020B0503020204020204" pitchFamily="34" charset="-122"/>
              </a:rPr>
              <a:t>的信噪比</a:t>
            </a:r>
            <a:r>
              <a:rPr lang="zh-CN" altLang="en-US" b="1" dirty="0">
                <a:solidFill>
                  <a:srgbClr val="0000FF"/>
                </a:solidFill>
                <a:latin typeface="微软雅黑" panose="020B0503020204020204" pitchFamily="34" charset="-122"/>
                <a:ea typeface="微软雅黑" panose="020B0503020204020204" pitchFamily="34" charset="-122"/>
              </a:rPr>
              <a:t>与抽样速率</a:t>
            </a:r>
            <a:r>
              <a:rPr lang="en-US" altLang="zh-CN" b="1" dirty="0">
                <a:solidFill>
                  <a:srgbClr val="0000FF"/>
                </a:solidFill>
                <a:latin typeface="微软雅黑" panose="020B0503020204020204" pitchFamily="34" charset="-122"/>
                <a:ea typeface="微软雅黑" panose="020B0503020204020204" pitchFamily="34" charset="-122"/>
              </a:rPr>
              <a:t>f</a:t>
            </a:r>
            <a:r>
              <a:rPr lang="en-US" altLang="zh-CN" b="1" baseline="-25000" dirty="0">
                <a:solidFill>
                  <a:srgbClr val="0000FF"/>
                </a:solidFill>
                <a:latin typeface="微软雅黑" panose="020B0503020204020204" pitchFamily="34" charset="-122"/>
                <a:ea typeface="微软雅黑" panose="020B0503020204020204" pitchFamily="34" charset="-122"/>
              </a:rPr>
              <a:t>s</a:t>
            </a:r>
            <a:r>
              <a:rPr lang="zh-CN" altLang="en-US" b="1" dirty="0">
                <a:solidFill>
                  <a:srgbClr val="0000FF"/>
                </a:solidFill>
                <a:latin typeface="微软雅黑" panose="020B0503020204020204" pitchFamily="34" charset="-122"/>
                <a:ea typeface="微软雅黑" panose="020B0503020204020204" pitchFamily="34" charset="-122"/>
              </a:rPr>
              <a:t>成立方关系</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每提高一倍，量化信噪比提高</a:t>
            </a:r>
            <a:r>
              <a:rPr lang="en-US" altLang="zh-CN" dirty="0">
                <a:latin typeface="微软雅黑" panose="020B0503020204020204" pitchFamily="34" charset="-122"/>
                <a:ea typeface="微软雅黑" panose="020B0503020204020204" pitchFamily="34" charset="-122"/>
              </a:rPr>
              <a:t>9dB</a:t>
            </a:r>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系统的抽样速率至少要在</a:t>
            </a:r>
            <a:r>
              <a:rPr lang="en-US" altLang="zh-CN" dirty="0">
                <a:latin typeface="微软雅黑" panose="020B0503020204020204" pitchFamily="34" charset="-122"/>
                <a:ea typeface="微软雅黑" panose="020B0503020204020204" pitchFamily="34" charset="-122"/>
              </a:rPr>
              <a:t>16kHz</a:t>
            </a:r>
            <a:r>
              <a:rPr lang="zh-CN" altLang="en-US" dirty="0">
                <a:latin typeface="微软雅黑" panose="020B0503020204020204" pitchFamily="34" charset="-122"/>
                <a:ea typeface="微软雅黑" panose="020B0503020204020204" pitchFamily="34" charset="-122"/>
              </a:rPr>
              <a:t>以上，才能使量化信噪比达到</a:t>
            </a:r>
            <a:r>
              <a:rPr lang="en-US" altLang="zh-CN" dirty="0">
                <a:latin typeface="微软雅黑" panose="020B0503020204020204" pitchFamily="34" charset="-122"/>
                <a:ea typeface="微软雅黑" panose="020B0503020204020204" pitchFamily="34" charset="-122"/>
              </a:rPr>
              <a:t>15dB</a:t>
            </a:r>
            <a:r>
              <a:rPr lang="zh-CN" altLang="en-US" dirty="0">
                <a:latin typeface="微软雅黑" panose="020B0503020204020204" pitchFamily="34" charset="-122"/>
                <a:ea typeface="微软雅黑" panose="020B0503020204020204" pitchFamily="34" charset="-122"/>
              </a:rPr>
              <a:t>以上，而抽样速率在</a:t>
            </a:r>
            <a:r>
              <a:rPr lang="en-US" altLang="zh-CN" dirty="0">
                <a:latin typeface="微软雅黑" panose="020B0503020204020204" pitchFamily="34" charset="-122"/>
                <a:ea typeface="微软雅黑" panose="020B0503020204020204" pitchFamily="34" charset="-122"/>
              </a:rPr>
              <a:t>32kHz</a:t>
            </a:r>
            <a:r>
              <a:rPr lang="zh-CN" altLang="en-US" dirty="0">
                <a:latin typeface="微软雅黑" panose="020B0503020204020204" pitchFamily="34" charset="-122"/>
                <a:ea typeface="微软雅黑" panose="020B0503020204020204" pitchFamily="34" charset="-122"/>
              </a:rPr>
              <a:t>时，量化信噪比约为</a:t>
            </a:r>
            <a:r>
              <a:rPr lang="en-US" altLang="zh-CN" dirty="0">
                <a:latin typeface="微软雅黑" panose="020B0503020204020204" pitchFamily="34" charset="-122"/>
                <a:ea typeface="微软雅黑" panose="020B0503020204020204" pitchFamily="34" charset="-122"/>
              </a:rPr>
              <a:t>26dB</a:t>
            </a:r>
            <a:r>
              <a:rPr lang="zh-CN" altLang="en-US" dirty="0">
                <a:latin typeface="微软雅黑" panose="020B0503020204020204" pitchFamily="34" charset="-122"/>
                <a:ea typeface="微软雅黑" panose="020B0503020204020204" pitchFamily="34" charset="-122"/>
              </a:rPr>
              <a:t>，能满足一般通信质量的要求 </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量化信噪比</a:t>
            </a:r>
            <a:r>
              <a:rPr lang="zh-CN" altLang="en-US" b="1" dirty="0">
                <a:solidFill>
                  <a:srgbClr val="0000FF"/>
                </a:solidFill>
                <a:latin typeface="微软雅黑" panose="020B0503020204020204" pitchFamily="34" charset="-122"/>
                <a:ea typeface="微软雅黑" panose="020B0503020204020204" pitchFamily="34" charset="-122"/>
              </a:rPr>
              <a:t>与信号频率</a:t>
            </a:r>
            <a:r>
              <a:rPr lang="en-US" altLang="zh-CN" b="1" dirty="0">
                <a:solidFill>
                  <a:srgbClr val="0000FF"/>
                </a:solidFill>
                <a:latin typeface="微软雅黑" panose="020B0503020204020204" pitchFamily="34" charset="-122"/>
                <a:ea typeface="微软雅黑" panose="020B0503020204020204" pitchFamily="34" charset="-122"/>
              </a:rPr>
              <a:t>f</a:t>
            </a:r>
            <a:r>
              <a:rPr lang="en-US" altLang="zh-CN" b="1" baseline="-25000" dirty="0">
                <a:solidFill>
                  <a:srgbClr val="0000FF"/>
                </a:solidFill>
                <a:latin typeface="微软雅黑" panose="020B0503020204020204" pitchFamily="34" charset="-122"/>
                <a:ea typeface="微软雅黑" panose="020B0503020204020204" pitchFamily="34" charset="-122"/>
              </a:rPr>
              <a:t>k</a:t>
            </a:r>
            <a:r>
              <a:rPr lang="zh-CN" altLang="en-US" b="1" dirty="0">
                <a:solidFill>
                  <a:srgbClr val="0000FF"/>
                </a:solidFill>
                <a:latin typeface="微软雅黑" panose="020B0503020204020204" pitchFamily="34" charset="-122"/>
                <a:ea typeface="微软雅黑" panose="020B0503020204020204" pitchFamily="34" charset="-122"/>
              </a:rPr>
              <a:t>的平方成反比</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每提高一倍，量化信噪比下降 </a:t>
            </a:r>
            <a:r>
              <a:rPr lang="en-US" altLang="zh-CN" dirty="0">
                <a:latin typeface="微软雅黑" panose="020B0503020204020204" pitchFamily="34" charset="-122"/>
                <a:ea typeface="微软雅黑" panose="020B0503020204020204" pitchFamily="34" charset="-122"/>
              </a:rPr>
              <a:t>6dB</a:t>
            </a:r>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时语音高频段的量化信噪比下降 </a:t>
            </a:r>
            <a:endParaRPr lang="zh-CN" altLang="en-US" dirty="0">
              <a:latin typeface="微软雅黑" panose="020B0503020204020204" pitchFamily="34" charset="-122"/>
              <a:ea typeface="微软雅黑" panose="020B0503020204020204" pitchFamily="34" charset="-122"/>
            </a:endParaRPr>
          </a:p>
        </p:txBody>
      </p:sp>
      <p:graphicFrame>
        <p:nvGraphicFramePr>
          <p:cNvPr id="44034" name="Object 2"/>
          <p:cNvGraphicFramePr/>
          <p:nvPr/>
        </p:nvGraphicFramePr>
        <p:xfrm>
          <a:off x="2627313" y="1428750"/>
          <a:ext cx="3944937" cy="920750"/>
        </p:xfrm>
        <a:graphic>
          <a:graphicData uri="http://schemas.openxmlformats.org/presentationml/2006/ole">
            <mc:AlternateContent xmlns:mc="http://schemas.openxmlformats.org/markup-compatibility/2006">
              <mc:Choice xmlns:v="urn:schemas-microsoft-com:vml" Requires="v">
                <p:oleObj spid="_x0000_s3082" name="" r:id="rId1" imgW="1651000" imgH="469900" progId="Equation.3">
                  <p:embed/>
                </p:oleObj>
              </mc:Choice>
              <mc:Fallback>
                <p:oleObj name="" r:id="rId1" imgW="1651000" imgH="469900" progId="Equation.3">
                  <p:embed/>
                  <p:pic>
                    <p:nvPicPr>
                      <p:cNvPr id="0" name="图片 3081"/>
                      <p:cNvPicPr/>
                      <p:nvPr/>
                    </p:nvPicPr>
                    <p:blipFill>
                      <a:blip r:embed="rId2"/>
                      <a:stretch>
                        <a:fillRect/>
                      </a:stretch>
                    </p:blipFill>
                    <p:spPr>
                      <a:xfrm>
                        <a:off x="2627313" y="1428750"/>
                        <a:ext cx="3944937" cy="920750"/>
                      </a:xfrm>
                      <a:prstGeom prst="rect">
                        <a:avLst/>
                      </a:prstGeom>
                      <a:solidFill>
                        <a:srgbClr val="CCFFFF"/>
                      </a:solidFill>
                      <a:ln w="38100">
                        <a:noFill/>
                        <a:miter/>
                      </a:ln>
                    </p:spPr>
                  </p:pic>
                </p:oleObj>
              </mc:Fallback>
            </mc:AlternateContent>
          </a:graphicData>
        </a:graphic>
      </p:graphicFrame>
      <p:graphicFrame>
        <p:nvGraphicFramePr>
          <p:cNvPr id="44035" name="Object 4"/>
          <p:cNvGraphicFramePr/>
          <p:nvPr/>
        </p:nvGraphicFramePr>
        <p:xfrm>
          <a:off x="3000375" y="2428875"/>
          <a:ext cx="3857625" cy="428625"/>
        </p:xfrm>
        <a:graphic>
          <a:graphicData uri="http://schemas.openxmlformats.org/presentationml/2006/ole">
            <mc:AlternateContent xmlns:mc="http://schemas.openxmlformats.org/markup-compatibility/2006">
              <mc:Choice xmlns:v="urn:schemas-microsoft-com:vml" Requires="v">
                <p:oleObj spid="_x0000_s3086" name="" r:id="rId3" imgW="2070100" imgH="228600" progId="Equation.3">
                  <p:embed/>
                </p:oleObj>
              </mc:Choice>
              <mc:Fallback>
                <p:oleObj name="" r:id="rId3" imgW="2070100" imgH="228600" progId="Equation.3">
                  <p:embed/>
                  <p:pic>
                    <p:nvPicPr>
                      <p:cNvPr id="0" name="图片 3085"/>
                      <p:cNvPicPr/>
                      <p:nvPr/>
                    </p:nvPicPr>
                    <p:blipFill>
                      <a:blip r:embed="rId4"/>
                      <a:stretch>
                        <a:fillRect/>
                      </a:stretch>
                    </p:blipFill>
                    <p:spPr>
                      <a:xfrm>
                        <a:off x="3000375" y="2428875"/>
                        <a:ext cx="3857625" cy="428625"/>
                      </a:xfrm>
                      <a:prstGeom prst="rect">
                        <a:avLst/>
                      </a:prstGeom>
                      <a:solidFill>
                        <a:srgbClr val="CCFFFF"/>
                      </a:solidFill>
                      <a:ln w="38100">
                        <a:noFill/>
                        <a:miter/>
                      </a:ln>
                    </p:spPr>
                  </p:pic>
                </p:oleObj>
              </mc:Fallback>
            </mc:AlternateContent>
          </a:graphicData>
        </a:graphic>
      </p:graphicFrame>
    </p:spTree>
  </p:cSld>
  <p:clrMapOvr>
    <a:masterClrMapping/>
  </p:clrMapOvr>
  <p:transition>
    <p:blinds dir="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ext Box 2"/>
          <p:cNvSpPr txBox="1"/>
          <p:nvPr/>
        </p:nvSpPr>
        <p:spPr>
          <a:xfrm>
            <a:off x="428625" y="1428750"/>
            <a:ext cx="8286750" cy="4892675"/>
          </a:xfrm>
          <a:prstGeom prst="rect">
            <a:avLst/>
          </a:prstGeom>
          <a:noFill/>
          <a:ln w="9525">
            <a:noFill/>
          </a:ln>
        </p:spPr>
        <p:txBody>
          <a:bodyPr>
            <a:spAutoFit/>
          </a:bodyPr>
          <a:p>
            <a:pPr>
              <a:lnSpc>
                <a:spcPct val="150000"/>
              </a:lnSpc>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都是模拟信号数字化的基本方法。</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实际上是</a:t>
            </a:r>
            <a:r>
              <a:rPr lang="en-US" altLang="zh-CN" dirty="0">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的特例，所以把</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统称为脉冲编码。但</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是对样值本身编码，</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是对相邻样值的差值的极性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符号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编码。这是</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的</a:t>
            </a:r>
            <a:r>
              <a:rPr lang="zh-CN" altLang="en-US" b="1" dirty="0">
                <a:solidFill>
                  <a:schemeClr val="tx2"/>
                </a:solidFill>
                <a:latin typeface="微软雅黑" panose="020B0503020204020204" pitchFamily="34" charset="-122"/>
                <a:ea typeface="微软雅黑" panose="020B0503020204020204" pitchFamily="34" charset="-122"/>
              </a:rPr>
              <a:t>本质区别</a:t>
            </a:r>
            <a:endParaRPr lang="zh-CN" altLang="en-US"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一 抽样速率</a:t>
            </a:r>
            <a:endParaRPr lang="zh-CN" altLang="en-US"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系统中的抽样速率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是根据抽样定理来确定的。若信号的最高频率为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≥2f</a:t>
            </a:r>
            <a:r>
              <a:rPr lang="en-US" altLang="zh-CN" baseline="-25000"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。对语音信号，取</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=8kHz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系统中传输的不是信号本身的样值，而是信号的增量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即斜率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，因此其抽样速率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不能根据抽样定理来确定，它与最大跟踪斜率和信噪比有关。在保证不发生过载，达到与</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系统相同的信噪比时，</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的抽样速率要远远高于奈奎斯特速率 </a:t>
            </a:r>
            <a:endParaRPr lang="zh-CN" altLang="en-US" dirty="0">
              <a:latin typeface="微软雅黑" panose="020B0503020204020204" pitchFamily="34" charset="-122"/>
              <a:ea typeface="微软雅黑" panose="020B0503020204020204" pitchFamily="34" charset="-122"/>
            </a:endParaRPr>
          </a:p>
        </p:txBody>
      </p:sp>
      <p:sp>
        <p:nvSpPr>
          <p:cNvPr id="118787" name="Rectangle 3"/>
          <p:cNvSpPr/>
          <p:nvPr/>
        </p:nvSpPr>
        <p:spPr>
          <a:xfrm>
            <a:off x="1547813" y="620713"/>
            <a:ext cx="4583112" cy="523875"/>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 9.8 PCM</a:t>
            </a:r>
            <a:r>
              <a:rPr lang="zh-CN" altLang="en-US" sz="2800" b="1" dirty="0">
                <a:solidFill>
                  <a:schemeClr val="tx2"/>
                </a:solidFill>
                <a:latin typeface="微软雅黑" panose="020B0503020204020204" pitchFamily="34" charset="-122"/>
                <a:ea typeface="微软雅黑" panose="020B0503020204020204" pitchFamily="34" charset="-122"/>
              </a:rPr>
              <a:t>与</a:t>
            </a:r>
            <a:r>
              <a:rPr lang="en-US" altLang="zh-CN" sz="2800" b="1" dirty="0">
                <a:solidFill>
                  <a:schemeClr val="tx2"/>
                </a:solidFill>
                <a:latin typeface="微软雅黑" panose="020B0503020204020204" pitchFamily="34" charset="-122"/>
                <a:ea typeface="微软雅黑" panose="020B0503020204020204" pitchFamily="34" charset="-122"/>
              </a:rPr>
              <a:t>ΔM</a:t>
            </a:r>
            <a:r>
              <a:rPr lang="zh-CN" altLang="en-US" sz="2800" b="1" dirty="0">
                <a:solidFill>
                  <a:schemeClr val="tx2"/>
                </a:solidFill>
                <a:latin typeface="微软雅黑" panose="020B0503020204020204" pitchFamily="34" charset="-122"/>
                <a:ea typeface="微软雅黑" panose="020B0503020204020204" pitchFamily="34" charset="-122"/>
              </a:rPr>
              <a:t>系统的比较</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Text Box 2"/>
          <p:cNvSpPr txBox="1"/>
          <p:nvPr/>
        </p:nvSpPr>
        <p:spPr>
          <a:xfrm>
            <a:off x="369570" y="1443990"/>
            <a:ext cx="8361045" cy="3969385"/>
          </a:xfrm>
          <a:prstGeom prst="rect">
            <a:avLst/>
          </a:prstGeom>
          <a:noFill/>
          <a:ln w="9525">
            <a:noFill/>
          </a:ln>
        </p:spPr>
        <p:txBody>
          <a:bodyPr wrap="square">
            <a:spAutoFit/>
          </a:bodyPr>
          <a:p>
            <a:pPr algn="l">
              <a:lnSpc>
                <a:spcPct val="140000"/>
              </a:lnSpc>
            </a:pP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系统在每一次抽样时，只传送一位代码，因此</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系统的数码率为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，要求的最小带宽为：</a:t>
            </a:r>
            <a:endParaRPr lang="zh-CN" altLang="en-US" dirty="0">
              <a:latin typeface="微软雅黑" panose="020B0503020204020204" pitchFamily="34" charset="-122"/>
              <a:ea typeface="微软雅黑" panose="020B0503020204020204" pitchFamily="34" charset="-122"/>
            </a:endParaRPr>
          </a:p>
          <a:p>
            <a:pPr algn="l">
              <a:lnSpc>
                <a:spcPct val="14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(9.8-1)</a:t>
            </a:r>
            <a:endParaRPr lang="en-US" altLang="zh-CN" dirty="0">
              <a:latin typeface="微软雅黑" panose="020B0503020204020204" pitchFamily="34" charset="-122"/>
              <a:ea typeface="微软雅黑" panose="020B0503020204020204" pitchFamily="34" charset="-122"/>
            </a:endParaRPr>
          </a:p>
          <a:p>
            <a:pPr algn="l">
              <a:lnSpc>
                <a:spcPct val="140000"/>
              </a:lnSpc>
            </a:pPr>
            <a:r>
              <a:rPr lang="zh-CN" altLang="en-US" dirty="0">
                <a:latin typeface="微软雅黑" panose="020B0503020204020204" pitchFamily="34" charset="-122"/>
                <a:ea typeface="微软雅黑" panose="020B0503020204020204" pitchFamily="34" charset="-122"/>
              </a:rPr>
              <a:t>实际应用时</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l">
              <a:lnSpc>
                <a:spcPct val="140000"/>
              </a:lnSpc>
            </a:pPr>
            <a:r>
              <a:rPr lang="en-US" altLang="zh-CN" dirty="0">
                <a:latin typeface="微软雅黑" panose="020B0503020204020204" pitchFamily="34" charset="-122"/>
                <a:ea typeface="微软雅黑" panose="020B0503020204020204" pitchFamily="34" charset="-122"/>
              </a:rPr>
              <a:t>                                                                                     (9.8-2)</a:t>
            </a:r>
            <a:endParaRPr lang="en-US" altLang="zh-CN" dirty="0">
              <a:latin typeface="微软雅黑" panose="020B0503020204020204" pitchFamily="34" charset="-122"/>
              <a:ea typeface="微软雅黑" panose="020B0503020204020204" pitchFamily="34" charset="-122"/>
            </a:endParaRPr>
          </a:p>
          <a:p>
            <a:pPr algn="l">
              <a:lnSpc>
                <a:spcPct val="140000"/>
              </a:lnSpc>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系统的数码率为</a:t>
            </a:r>
            <a:r>
              <a:rPr lang="en-US" altLang="zh-CN" i="1"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Nf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。在同样的语音质量要求下，</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系统的数码率为</a:t>
            </a:r>
            <a:r>
              <a:rPr lang="en-US" altLang="zh-CN" dirty="0">
                <a:latin typeface="微软雅黑" panose="020B0503020204020204" pitchFamily="34" charset="-122"/>
                <a:ea typeface="微软雅黑" panose="020B0503020204020204" pitchFamily="34" charset="-122"/>
              </a:rPr>
              <a:t>64bps</a:t>
            </a:r>
            <a:r>
              <a:rPr lang="zh-CN" altLang="en-US" dirty="0">
                <a:latin typeface="微软雅黑" panose="020B0503020204020204" pitchFamily="34" charset="-122"/>
                <a:ea typeface="微软雅黑" panose="020B0503020204020204" pitchFamily="34" charset="-122"/>
              </a:rPr>
              <a:t>，要求最小信道带宽为</a:t>
            </a:r>
            <a:r>
              <a:rPr lang="en-US" altLang="zh-CN" dirty="0">
                <a:latin typeface="微软雅黑" panose="020B0503020204020204" pitchFamily="34" charset="-122"/>
                <a:ea typeface="微软雅黑" panose="020B0503020204020204" pitchFamily="34" charset="-122"/>
              </a:rPr>
              <a:t>32kHz </a:t>
            </a:r>
            <a:endParaRPr lang="en-US" altLang="zh-CN" dirty="0">
              <a:latin typeface="微软雅黑" panose="020B0503020204020204" pitchFamily="34" charset="-122"/>
              <a:ea typeface="微软雅黑" panose="020B0503020204020204" pitchFamily="34" charset="-122"/>
            </a:endParaRPr>
          </a:p>
          <a:p>
            <a:pPr algn="l">
              <a:lnSpc>
                <a:spcPct val="140000"/>
              </a:lnSpc>
            </a:pPr>
            <a:r>
              <a:rPr lang="zh-CN" altLang="en-US" dirty="0">
                <a:latin typeface="微软雅黑" panose="020B0503020204020204" pitchFamily="34" charset="-122"/>
                <a:ea typeface="微软雅黑" panose="020B0503020204020204" pitchFamily="34" charset="-122"/>
              </a:rPr>
              <a:t>而采用</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系统时，抽样速率至少为</a:t>
            </a:r>
            <a:r>
              <a:rPr lang="en-US" altLang="zh-CN" dirty="0">
                <a:latin typeface="微软雅黑" panose="020B0503020204020204" pitchFamily="34" charset="-122"/>
                <a:ea typeface="微软雅黑" panose="020B0503020204020204" pitchFamily="34" charset="-122"/>
              </a:rPr>
              <a:t>100kHz</a:t>
            </a:r>
            <a:r>
              <a:rPr lang="zh-CN" altLang="en-US" dirty="0">
                <a:latin typeface="微软雅黑" panose="020B0503020204020204" pitchFamily="34" charset="-122"/>
                <a:ea typeface="微软雅黑" panose="020B0503020204020204" pitchFamily="34" charset="-122"/>
              </a:rPr>
              <a:t>，则最小带宽为</a:t>
            </a:r>
            <a:r>
              <a:rPr lang="en-US" altLang="zh-CN" dirty="0">
                <a:latin typeface="微软雅黑" panose="020B0503020204020204" pitchFamily="34" charset="-122"/>
                <a:ea typeface="微软雅黑" panose="020B0503020204020204" pitchFamily="34" charset="-122"/>
              </a:rPr>
              <a:t>50kHz</a:t>
            </a:r>
            <a:r>
              <a:rPr lang="zh-CN" altLang="en-US" dirty="0">
                <a:latin typeface="微软雅黑" panose="020B0503020204020204" pitchFamily="34" charset="-122"/>
                <a:ea typeface="微软雅黑" panose="020B0503020204020204" pitchFamily="34" charset="-122"/>
              </a:rPr>
              <a:t>。通常</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速率采用</a:t>
            </a:r>
            <a:r>
              <a:rPr lang="en-US" altLang="zh-CN" dirty="0">
                <a:latin typeface="微软雅黑" panose="020B0503020204020204" pitchFamily="34" charset="-122"/>
                <a:ea typeface="微软雅黑" panose="020B0503020204020204" pitchFamily="34" charset="-122"/>
              </a:rPr>
              <a:t>32kHz</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16kHz</a:t>
            </a:r>
            <a:r>
              <a:rPr lang="zh-CN" altLang="en-US" dirty="0">
                <a:latin typeface="微软雅黑" panose="020B0503020204020204" pitchFamily="34" charset="-122"/>
                <a:ea typeface="微软雅黑" panose="020B0503020204020204" pitchFamily="34" charset="-122"/>
              </a:rPr>
              <a:t>时，语音质量不如</a:t>
            </a:r>
            <a:r>
              <a:rPr lang="en-US" altLang="zh-CN" dirty="0">
                <a:latin typeface="微软雅黑" panose="020B0503020204020204" pitchFamily="34" charset="-122"/>
                <a:ea typeface="微软雅黑" panose="020B0503020204020204" pitchFamily="34" charset="-122"/>
              </a:rPr>
              <a:t>PCM</a:t>
            </a:r>
            <a:endParaRPr lang="en-US" altLang="zh-CN" dirty="0">
              <a:latin typeface="微软雅黑" panose="020B0503020204020204" pitchFamily="34" charset="-122"/>
              <a:ea typeface="微软雅黑" panose="020B0503020204020204" pitchFamily="34" charset="-122"/>
            </a:endParaRPr>
          </a:p>
        </p:txBody>
      </p:sp>
      <p:graphicFrame>
        <p:nvGraphicFramePr>
          <p:cNvPr id="45058" name="Object 3"/>
          <p:cNvGraphicFramePr/>
          <p:nvPr/>
        </p:nvGraphicFramePr>
        <p:xfrm>
          <a:off x="2771775" y="2276475"/>
          <a:ext cx="1512888" cy="720725"/>
        </p:xfrm>
        <a:graphic>
          <a:graphicData uri="http://schemas.openxmlformats.org/presentationml/2006/ole">
            <mc:AlternateContent xmlns:mc="http://schemas.openxmlformats.org/markup-compatibility/2006">
              <mc:Choice xmlns:v="urn:schemas-microsoft-com:vml" Requires="v">
                <p:oleObj spid="_x0000_s3095" name="" r:id="rId1" imgW="685800" imgH="393700" progId="Equation.DSMT4">
                  <p:embed/>
                </p:oleObj>
              </mc:Choice>
              <mc:Fallback>
                <p:oleObj name="" r:id="rId1" imgW="685800" imgH="393700" progId="Equation.DSMT4">
                  <p:embed/>
                  <p:pic>
                    <p:nvPicPr>
                      <p:cNvPr id="0" name="图片 3094"/>
                      <p:cNvPicPr/>
                      <p:nvPr/>
                    </p:nvPicPr>
                    <p:blipFill>
                      <a:blip r:embed="rId2"/>
                      <a:stretch>
                        <a:fillRect/>
                      </a:stretch>
                    </p:blipFill>
                    <p:spPr>
                      <a:xfrm>
                        <a:off x="2771775" y="2276475"/>
                        <a:ext cx="1512888" cy="720725"/>
                      </a:xfrm>
                      <a:prstGeom prst="rect">
                        <a:avLst/>
                      </a:prstGeom>
                      <a:noFill/>
                      <a:ln w="38100">
                        <a:noFill/>
                        <a:miter/>
                      </a:ln>
                    </p:spPr>
                  </p:pic>
                </p:oleObj>
              </mc:Fallback>
            </mc:AlternateContent>
          </a:graphicData>
        </a:graphic>
      </p:graphicFrame>
      <p:graphicFrame>
        <p:nvGraphicFramePr>
          <p:cNvPr id="45059" name="Object 4"/>
          <p:cNvGraphicFramePr/>
          <p:nvPr/>
        </p:nvGraphicFramePr>
        <p:xfrm>
          <a:off x="2771775" y="3068638"/>
          <a:ext cx="1219200" cy="487362"/>
        </p:xfrm>
        <a:graphic>
          <a:graphicData uri="http://schemas.openxmlformats.org/presentationml/2006/ole">
            <mc:AlternateContent xmlns:mc="http://schemas.openxmlformats.org/markup-compatibility/2006">
              <mc:Choice xmlns:v="urn:schemas-microsoft-com:vml" Requires="v">
                <p:oleObj spid="_x0000_s3092" name="" r:id="rId3" imgW="571500" imgH="228600" progId="Equation.DSMT4">
                  <p:embed/>
                </p:oleObj>
              </mc:Choice>
              <mc:Fallback>
                <p:oleObj name="" r:id="rId3" imgW="571500" imgH="228600" progId="Equation.DSMT4">
                  <p:embed/>
                  <p:pic>
                    <p:nvPicPr>
                      <p:cNvPr id="0" name="图片 3091"/>
                      <p:cNvPicPr/>
                      <p:nvPr/>
                    </p:nvPicPr>
                    <p:blipFill>
                      <a:blip r:embed="rId4"/>
                      <a:stretch>
                        <a:fillRect/>
                      </a:stretch>
                    </p:blipFill>
                    <p:spPr>
                      <a:xfrm>
                        <a:off x="2771775" y="3068638"/>
                        <a:ext cx="1219200" cy="487362"/>
                      </a:xfrm>
                      <a:prstGeom prst="rect">
                        <a:avLst/>
                      </a:prstGeom>
                      <a:noFill/>
                      <a:ln w="38100">
                        <a:noFill/>
                        <a:miter/>
                      </a:ln>
                    </p:spPr>
                  </p:pic>
                </p:oleObj>
              </mc:Fallback>
            </mc:AlternateContent>
          </a:graphicData>
        </a:graphic>
      </p:graphicFrame>
      <p:sp>
        <p:nvSpPr>
          <p:cNvPr id="45061" name="Rectangle 5"/>
          <p:cNvSpPr/>
          <p:nvPr/>
        </p:nvSpPr>
        <p:spPr>
          <a:xfrm>
            <a:off x="1547813" y="620713"/>
            <a:ext cx="1409700" cy="519112"/>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二 带宽</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082" name="Object 33"/>
          <p:cNvGraphicFramePr>
            <a:graphicFrameLocks noGrp="1"/>
          </p:cNvGraphicFramePr>
          <p:nvPr>
            <p:ph sz="half" idx="2"/>
          </p:nvPr>
        </p:nvGraphicFramePr>
        <p:xfrm>
          <a:off x="1857375" y="3786188"/>
          <a:ext cx="5000625" cy="2663825"/>
        </p:xfrm>
        <a:graphic>
          <a:graphicData uri="http://schemas.openxmlformats.org/presentationml/2006/ole">
            <mc:AlternateContent xmlns:mc="http://schemas.openxmlformats.org/markup-compatibility/2006">
              <mc:Choice xmlns:v="urn:schemas-microsoft-com:vml" Requires="v">
                <p:oleObj spid="_x0000_s3096" name="" r:id="rId1" imgW="1813560" imgH="1341120" progId="Visio.Drawing.11">
                  <p:embed/>
                </p:oleObj>
              </mc:Choice>
              <mc:Fallback>
                <p:oleObj name="" r:id="rId1" imgW="1813560" imgH="1341120" progId="Visio.Drawing.11">
                  <p:embed/>
                  <p:pic>
                    <p:nvPicPr>
                      <p:cNvPr id="0" name="图片 3095"/>
                      <p:cNvPicPr/>
                      <p:nvPr/>
                    </p:nvPicPr>
                    <p:blipFill>
                      <a:blip r:embed="rId2"/>
                      <a:stretch>
                        <a:fillRect/>
                      </a:stretch>
                    </p:blipFill>
                    <p:spPr>
                      <a:xfrm>
                        <a:off x="1857375" y="3786188"/>
                        <a:ext cx="5000625" cy="2663825"/>
                      </a:xfrm>
                      <a:prstGeom prst="rect">
                        <a:avLst/>
                      </a:prstGeom>
                      <a:solidFill>
                        <a:srgbClr val="00FFFF"/>
                      </a:solidFill>
                      <a:ln w="38100">
                        <a:miter/>
                      </a:ln>
                    </p:spPr>
                  </p:pic>
                </p:oleObj>
              </mc:Fallback>
            </mc:AlternateContent>
          </a:graphicData>
        </a:graphic>
      </p:graphicFrame>
      <p:sp>
        <p:nvSpPr>
          <p:cNvPr id="46084" name="Text Box 4"/>
          <p:cNvSpPr txBox="1"/>
          <p:nvPr/>
        </p:nvSpPr>
        <p:spPr>
          <a:xfrm>
            <a:off x="375285" y="1428750"/>
            <a:ext cx="8340090" cy="2399665"/>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在相同的信道带宽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即相同的数码率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条件下：在编码位数少，低数码率时，</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性能优越；在编码位数多，码率较高时，</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性能优越。这是因为</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量化信噪比为：</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a:t>
            </a:r>
            <a:r>
              <a:rPr lang="en-US" altLang="zh-CN" baseline="-25000" dirty="0">
                <a:latin typeface="微软雅黑" panose="020B0503020204020204" pitchFamily="34" charset="-122"/>
                <a:ea typeface="微软雅黑" panose="020B0503020204020204" pitchFamily="34" charset="-122"/>
              </a:rPr>
              <a:t>PCM</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2N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2N</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它与编码位数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成线性关系，如图 </a:t>
            </a:r>
            <a:r>
              <a:rPr lang="en-US" altLang="zh-CN" dirty="0">
                <a:latin typeface="微软雅黑" panose="020B0503020204020204" pitchFamily="34" charset="-122"/>
                <a:ea typeface="微软雅黑" panose="020B0503020204020204" pitchFamily="34" charset="-122"/>
              </a:rPr>
              <a:t>9.8-1</a:t>
            </a:r>
            <a:r>
              <a:rPr lang="zh-CN" altLang="en-US" dirty="0">
                <a:latin typeface="微软雅黑" panose="020B0503020204020204" pitchFamily="34" charset="-122"/>
                <a:ea typeface="微软雅黑" panose="020B0503020204020204" pitchFamily="34" charset="-122"/>
              </a:rPr>
              <a:t>所示 </a:t>
            </a:r>
            <a:endParaRPr lang="zh-CN" altLang="en-US" dirty="0">
              <a:latin typeface="微软雅黑" panose="020B0503020204020204" pitchFamily="34" charset="-122"/>
              <a:ea typeface="微软雅黑" panose="020B0503020204020204" pitchFamily="34" charset="-122"/>
            </a:endParaRPr>
          </a:p>
        </p:txBody>
      </p:sp>
      <p:sp>
        <p:nvSpPr>
          <p:cNvPr id="46085" name="Rectangle 34"/>
          <p:cNvSpPr>
            <a:spLocks noGrp="1"/>
          </p:cNvSpPr>
          <p:nvPr>
            <p:ph type="title"/>
          </p:nvPr>
        </p:nvSpPr>
        <p:spPr>
          <a:xfrm>
            <a:off x="1428750" y="571500"/>
            <a:ext cx="2879725" cy="576263"/>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量化信噪比</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aphicFrame>
        <p:nvGraphicFramePr>
          <p:cNvPr id="46083" name="Object 31"/>
          <p:cNvGraphicFramePr>
            <a:graphicFrameLocks noGrp="1"/>
          </p:cNvGraphicFramePr>
          <p:nvPr>
            <p:ph sz="half" idx="1"/>
          </p:nvPr>
        </p:nvGraphicFramePr>
        <p:xfrm>
          <a:off x="4214813" y="2928938"/>
          <a:ext cx="3071812" cy="393700"/>
        </p:xfrm>
        <a:graphic>
          <a:graphicData uri="http://schemas.openxmlformats.org/presentationml/2006/ole">
            <mc:AlternateContent xmlns:mc="http://schemas.openxmlformats.org/markup-compatibility/2006">
              <mc:Choice xmlns:v="urn:schemas-microsoft-com:vml" Requires="v">
                <p:oleObj spid="_x0000_s3093" name="" r:id="rId3" imgW="1979295" imgH="254000" progId="Equation.DSMT4">
                  <p:embed/>
                </p:oleObj>
              </mc:Choice>
              <mc:Fallback>
                <p:oleObj name="" r:id="rId3" imgW="1979295" imgH="254000" progId="Equation.DSMT4">
                  <p:embed/>
                  <p:pic>
                    <p:nvPicPr>
                      <p:cNvPr id="0" name="图片 3092"/>
                      <p:cNvPicPr/>
                      <p:nvPr/>
                    </p:nvPicPr>
                    <p:blipFill>
                      <a:blip r:embed="rId4"/>
                      <a:stretch>
                        <a:fillRect/>
                      </a:stretch>
                    </p:blipFill>
                    <p:spPr>
                      <a:xfrm>
                        <a:off x="4214813" y="2928938"/>
                        <a:ext cx="3071812" cy="393700"/>
                      </a:xfrm>
                      <a:prstGeom prst="rect">
                        <a:avLst/>
                      </a:prstGeom>
                      <a:noFill/>
                      <a:ln w="38100">
                        <a:miter/>
                      </a:ln>
                    </p:spPr>
                  </p:pic>
                </p:oleObj>
              </mc:Fallback>
            </mc:AlternateContent>
          </a:graphicData>
        </a:graphic>
      </p:graphicFrame>
      <p:sp>
        <p:nvSpPr>
          <p:cNvPr id="46086" name="Rectangle 36"/>
          <p:cNvSpPr/>
          <p:nvPr/>
        </p:nvSpPr>
        <p:spPr>
          <a:xfrm>
            <a:off x="1571625" y="6461125"/>
            <a:ext cx="5549900" cy="396875"/>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9.8-1 </a:t>
            </a:r>
            <a:r>
              <a:rPr lang="zh-CN" altLang="en-US" b="1" dirty="0">
                <a:solidFill>
                  <a:schemeClr val="tx2"/>
                </a:solidFill>
                <a:latin typeface="微软雅黑" panose="020B0503020204020204" pitchFamily="34" charset="-122"/>
                <a:ea typeface="微软雅黑" panose="020B0503020204020204" pitchFamily="34" charset="-122"/>
              </a:rPr>
              <a:t>不同</a:t>
            </a:r>
            <a:r>
              <a:rPr lang="en-US" altLang="zh-CN" b="1" dirty="0">
                <a:solidFill>
                  <a:schemeClr val="tx2"/>
                </a:solidFill>
                <a:latin typeface="微软雅黑" panose="020B0503020204020204" pitchFamily="34" charset="-122"/>
                <a:ea typeface="微软雅黑" panose="020B0503020204020204" pitchFamily="34" charset="-122"/>
              </a:rPr>
              <a:t>N</a:t>
            </a:r>
            <a:r>
              <a:rPr lang="zh-CN" altLang="en-US" b="1" dirty="0">
                <a:solidFill>
                  <a:schemeClr val="tx2"/>
                </a:solidFill>
                <a:latin typeface="微软雅黑" panose="020B0503020204020204" pitchFamily="34" charset="-122"/>
                <a:ea typeface="微软雅黑" panose="020B0503020204020204" pitchFamily="34" charset="-122"/>
              </a:rPr>
              <a:t>值的</a:t>
            </a:r>
            <a:r>
              <a:rPr lang="en-US" altLang="zh-CN" b="1" dirty="0">
                <a:solidFill>
                  <a:schemeClr val="tx2"/>
                </a:solidFill>
                <a:latin typeface="微软雅黑" panose="020B0503020204020204" pitchFamily="34" charset="-122"/>
                <a:ea typeface="微软雅黑" panose="020B0503020204020204" pitchFamily="34" charset="-122"/>
              </a:rPr>
              <a:t>PCM</a:t>
            </a:r>
            <a:r>
              <a:rPr lang="zh-CN" altLang="en-US" b="1" dirty="0">
                <a:solidFill>
                  <a:schemeClr val="tx2"/>
                </a:solidFill>
                <a:latin typeface="微软雅黑" panose="020B0503020204020204" pitchFamily="34" charset="-122"/>
                <a:ea typeface="微软雅黑" panose="020B0503020204020204" pitchFamily="34" charset="-122"/>
              </a:rPr>
              <a:t>与</a:t>
            </a:r>
            <a:r>
              <a:rPr lang="en-US" altLang="zh-CN" b="1" dirty="0">
                <a:solidFill>
                  <a:schemeClr val="tx2"/>
                </a:solidFill>
                <a:latin typeface="微软雅黑" panose="020B0503020204020204" pitchFamily="34" charset="-122"/>
                <a:ea typeface="微软雅黑" panose="020B0503020204020204" pitchFamily="34" charset="-122"/>
              </a:rPr>
              <a:t>ΔM</a:t>
            </a:r>
            <a:r>
              <a:rPr lang="zh-CN" altLang="en-US" b="1" dirty="0">
                <a:solidFill>
                  <a:schemeClr val="tx2"/>
                </a:solidFill>
                <a:latin typeface="微软雅黑" panose="020B0503020204020204" pitchFamily="34" charset="-122"/>
                <a:ea typeface="微软雅黑" panose="020B0503020204020204" pitchFamily="34" charset="-122"/>
              </a:rPr>
              <a:t>的性能比较曲线</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6087" name="矩形 6"/>
          <p:cNvSpPr/>
          <p:nvPr/>
        </p:nvSpPr>
        <p:spPr>
          <a:xfrm>
            <a:off x="7572375" y="2857500"/>
            <a:ext cx="979488" cy="40005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(9.8-3)</a:t>
            </a:r>
            <a:endParaRPr lang="zh-CN" altLang="en-US" dirty="0">
              <a:latin typeface="Comic Sans MS" panose="030F0702030302020204" pitchFamily="66" charset="0"/>
            </a:endParaRPr>
          </a:p>
        </p:txBody>
      </p:sp>
    </p:spTree>
  </p:cSld>
  <p:clrMapOvr>
    <a:masterClrMapping/>
  </p:clrMapOvr>
  <p:transition>
    <p:blinds dir="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Text Box 4"/>
          <p:cNvSpPr txBox="1"/>
          <p:nvPr/>
        </p:nvSpPr>
        <p:spPr>
          <a:xfrm>
            <a:off x="381635" y="1428750"/>
            <a:ext cx="8371840" cy="3322955"/>
          </a:xfrm>
          <a:prstGeom prst="rect">
            <a:avLst/>
          </a:prstGeom>
          <a:noFill/>
          <a:ln w="9525">
            <a:noFill/>
          </a:ln>
        </p:spPr>
        <p:txBody>
          <a:bodyPr wrap="square">
            <a:spAutoFit/>
          </a:bodyPr>
          <a:p>
            <a:pPr>
              <a:lnSpc>
                <a:spcPct val="150000"/>
              </a:lnSpc>
            </a:pP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系统的数码率为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系统的数码率为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=2Nf</a:t>
            </a:r>
            <a:r>
              <a:rPr lang="en-US" altLang="zh-CN" baseline="-25000"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的数码率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相同时，有</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=2Nf</a:t>
            </a:r>
            <a:r>
              <a:rPr lang="en-US" altLang="zh-CN" baseline="-25000"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，可得</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的量化信噪比为</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(9.8-4)</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它与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成对数关系，并与</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有关。当取</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=3000/1000</a:t>
            </a:r>
            <a:r>
              <a:rPr lang="zh-CN" altLang="en-US" dirty="0">
                <a:latin typeface="微软雅黑" panose="020B0503020204020204" pitchFamily="34" charset="-122"/>
                <a:ea typeface="微软雅黑" panose="020B0503020204020204" pitchFamily="34" charset="-122"/>
              </a:rPr>
              <a:t>时，它与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的关系如图 </a:t>
            </a:r>
            <a:r>
              <a:rPr lang="en-US" altLang="zh-CN" dirty="0">
                <a:latin typeface="微软雅黑" panose="020B0503020204020204" pitchFamily="34" charset="-122"/>
                <a:ea typeface="微软雅黑" panose="020B0503020204020204" pitchFamily="34" charset="-122"/>
              </a:rPr>
              <a:t>9. 8-1</a:t>
            </a:r>
            <a:r>
              <a:rPr lang="zh-CN" altLang="en-US" dirty="0">
                <a:latin typeface="微软雅黑" panose="020B0503020204020204" pitchFamily="34" charset="-122"/>
                <a:ea typeface="微软雅黑" panose="020B0503020204020204" pitchFamily="34" charset="-122"/>
              </a:rPr>
              <a:t>所示。比较两者曲线可看出，若</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系统的编码位数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码率较低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的量化信噪比高于</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 </a:t>
            </a:r>
            <a:endParaRPr lang="zh-CN" altLang="en-US" sz="2400" dirty="0">
              <a:latin typeface="微软雅黑" panose="020B0503020204020204" pitchFamily="34" charset="-122"/>
              <a:ea typeface="微软雅黑" panose="020B0503020204020204" pitchFamily="34" charset="-122"/>
            </a:endParaRPr>
          </a:p>
        </p:txBody>
      </p:sp>
      <p:sp>
        <p:nvSpPr>
          <p:cNvPr id="47108" name="Text Box 2"/>
          <p:cNvSpPr txBox="1"/>
          <p:nvPr/>
        </p:nvSpPr>
        <p:spPr>
          <a:xfrm>
            <a:off x="609600" y="457200"/>
            <a:ext cx="8077200" cy="566738"/>
          </a:xfrm>
          <a:prstGeom prst="rect">
            <a:avLst/>
          </a:prstGeom>
          <a:noFill/>
          <a:ln w="9525">
            <a:noFill/>
          </a:ln>
        </p:spPr>
        <p:txBody>
          <a:bodyPr>
            <a:spAutoFit/>
          </a:bodyPr>
          <a:p>
            <a:pPr algn="just">
              <a:lnSpc>
                <a:spcPct val="130000"/>
              </a:lnSpc>
              <a:spcBef>
                <a:spcPct val="50000"/>
              </a:spcBef>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47106" name="Object 3"/>
          <p:cNvGraphicFramePr/>
          <p:nvPr/>
        </p:nvGraphicFramePr>
        <p:xfrm>
          <a:off x="1714500" y="2500313"/>
          <a:ext cx="4346575" cy="792162"/>
        </p:xfrm>
        <a:graphic>
          <a:graphicData uri="http://schemas.openxmlformats.org/presentationml/2006/ole">
            <mc:AlternateContent xmlns:mc="http://schemas.openxmlformats.org/markup-compatibility/2006">
              <mc:Choice xmlns:v="urn:schemas-microsoft-com:vml" Requires="v">
                <p:oleObj spid="_x0000_s3094" name="" r:id="rId1" imgW="2069465" imgH="444500" progId="Equation.DSMT4">
                  <p:embed/>
                </p:oleObj>
              </mc:Choice>
              <mc:Fallback>
                <p:oleObj name="" r:id="rId1" imgW="2069465" imgH="444500" progId="Equation.DSMT4">
                  <p:embed/>
                  <p:pic>
                    <p:nvPicPr>
                      <p:cNvPr id="0" name="图片 3093"/>
                      <p:cNvPicPr/>
                      <p:nvPr/>
                    </p:nvPicPr>
                    <p:blipFill>
                      <a:blip r:embed="rId2"/>
                      <a:stretch>
                        <a:fillRect/>
                      </a:stretch>
                    </p:blipFill>
                    <p:spPr>
                      <a:xfrm>
                        <a:off x="1714500" y="2500313"/>
                        <a:ext cx="4346575" cy="792162"/>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p:nvPr/>
        </p:nvSpPr>
        <p:spPr>
          <a:xfrm>
            <a:off x="347980" y="1500505"/>
            <a:ext cx="8364855" cy="3322955"/>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系统中，每一个误码代表造成一个量阶的误差，所以它对误码不太敏感。故对误码率的要求较低，一般在</a:t>
            </a:r>
            <a:r>
              <a:rPr lang="en-US" altLang="zh-CN" dirty="0">
                <a:latin typeface="微软雅黑" panose="020B0503020204020204" pitchFamily="34" charset="-122"/>
                <a:ea typeface="微软雅黑" panose="020B0503020204020204" pitchFamily="34" charset="-122"/>
              </a:rPr>
              <a:t>10</a:t>
            </a:r>
            <a:r>
              <a:rPr lang="en-US" altLang="zh-CN" baseline="30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~10</a:t>
            </a:r>
            <a:r>
              <a:rPr lang="en-US" altLang="zh-CN" baseline="30000"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的每一个误码会造成较大的误差，尤其高位码元，错一位可造成许多量阶的误差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例如：最高位的错码表示</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个量阶的误差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。所以误码对</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系统的影响要比</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系统严重些，故对误码率的要求较高，一般为</a:t>
            </a:r>
            <a:r>
              <a:rPr lang="en-US" altLang="zh-CN" dirty="0">
                <a:latin typeface="微软雅黑" panose="020B0503020204020204" pitchFamily="34" charset="-122"/>
                <a:ea typeface="微软雅黑" panose="020B0503020204020204" pitchFamily="34" charset="-122"/>
              </a:rPr>
              <a:t>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~10</a:t>
            </a:r>
            <a:r>
              <a:rPr lang="en-US" altLang="zh-CN" baseline="30000"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。由此可见，</a:t>
            </a:r>
            <a:r>
              <a:rPr lang="en-US" altLang="zh-CN" b="1" dirty="0">
                <a:solidFill>
                  <a:srgbClr val="0000FF"/>
                </a:solidFill>
                <a:latin typeface="微软雅黑" panose="020B0503020204020204" pitchFamily="34" charset="-122"/>
                <a:ea typeface="微软雅黑" panose="020B0503020204020204" pitchFamily="34" charset="-122"/>
              </a:rPr>
              <a:t>ΔM</a:t>
            </a:r>
            <a:r>
              <a:rPr lang="zh-CN" altLang="en-US" b="1" dirty="0">
                <a:solidFill>
                  <a:srgbClr val="0000FF"/>
                </a:solidFill>
                <a:latin typeface="微软雅黑" panose="020B0503020204020204" pitchFamily="34" charset="-122"/>
                <a:ea typeface="微软雅黑" panose="020B0503020204020204" pitchFamily="34" charset="-122"/>
              </a:rPr>
              <a:t>允许用于误码率较高的信道条件</a:t>
            </a:r>
            <a:r>
              <a:rPr lang="zh-CN" altLang="en-US" dirty="0">
                <a:latin typeface="微软雅黑" panose="020B0503020204020204" pitchFamily="34" charset="-122"/>
                <a:ea typeface="微软雅黑" panose="020B0503020204020204" pitchFamily="34" charset="-122"/>
              </a:rPr>
              <a:t>，这是</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不同的一个重要条件</a:t>
            </a:r>
            <a:endParaRPr lang="zh-CN" altLang="en-US" dirty="0">
              <a:latin typeface="微软雅黑" panose="020B0503020204020204" pitchFamily="34" charset="-122"/>
              <a:ea typeface="微软雅黑" panose="020B0503020204020204" pitchFamily="34" charset="-122"/>
            </a:endParaRPr>
          </a:p>
        </p:txBody>
      </p:sp>
      <p:sp>
        <p:nvSpPr>
          <p:cNvPr id="119811" name="Rectangle 3"/>
          <p:cNvSpPr/>
          <p:nvPr/>
        </p:nvSpPr>
        <p:spPr>
          <a:xfrm>
            <a:off x="1500188" y="642938"/>
            <a:ext cx="3333750"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四</a:t>
            </a:r>
            <a:r>
              <a:rPr lang="zh-CN" altLang="en-US" sz="2800"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 信道误码的影响</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428625" y="1428750"/>
            <a:ext cx="8284845" cy="4246245"/>
          </a:xfrm>
          <a:prstGeom prst="rect">
            <a:avLst/>
          </a:prstGeom>
          <a:noFill/>
          <a:ln w="9525">
            <a:noFill/>
          </a:ln>
        </p:spPr>
        <p:txBody>
          <a:bodyPr wrap="square">
            <a:spAutoFit/>
          </a:bodyPr>
          <a:p>
            <a:pPr algn="l">
              <a:lnSpc>
                <a:spcPct val="150000"/>
              </a:lnSpc>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系统的特点是多路信号统一编码，一般采用</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对语音信号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，编码设备复杂，但质量较好。</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一般用于大容量的干线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通信 </a:t>
            </a:r>
            <a:endParaRPr lang="zh-CN" altLang="en-US" dirty="0">
              <a:latin typeface="微软雅黑" panose="020B0503020204020204" pitchFamily="34" charset="-122"/>
              <a:ea typeface="微软雅黑" panose="020B0503020204020204" pitchFamily="34" charset="-122"/>
            </a:endParaRPr>
          </a:p>
          <a:p>
            <a:pPr algn="l">
              <a:lnSpc>
                <a:spcPct val="150000"/>
              </a:lnSpc>
            </a:pP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系统的特点是单路信号独用一个编码器，设备简单，单路应用时，不需要收发同步设备。但在多路应用时，每路独用一套编译码器，所以路数增多时设备成倍增加 </a:t>
            </a:r>
            <a:endParaRPr lang="zh-CN" altLang="en-US" dirty="0">
              <a:latin typeface="微软雅黑" panose="020B0503020204020204" pitchFamily="34" charset="-122"/>
              <a:ea typeface="微软雅黑" panose="020B0503020204020204" pitchFamily="34" charset="-122"/>
            </a:endParaRPr>
          </a:p>
          <a:p>
            <a:pPr algn="l">
              <a:lnSpc>
                <a:spcPct val="150000"/>
              </a:lnSpc>
            </a:pP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一般适于小容量支线通信，话路上、下方便灵活。目前，随着集成电路的发展，</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的优点已不再那么显著。因此在通用多路系统中很少用或不用</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ΔM</a:t>
            </a:r>
            <a:r>
              <a:rPr lang="zh-CN" altLang="en-US" dirty="0">
                <a:latin typeface="微软雅黑" panose="020B0503020204020204" pitchFamily="34" charset="-122"/>
                <a:ea typeface="微软雅黑" panose="020B0503020204020204" pitchFamily="34" charset="-122"/>
              </a:rPr>
              <a:t>一般用在通信容量小和质量要求不十分高的场合以及军事通信和一些特殊通信中 </a:t>
            </a:r>
            <a:endParaRPr lang="zh-CN" altLang="en-US" dirty="0">
              <a:latin typeface="微软雅黑" panose="020B0503020204020204" pitchFamily="34" charset="-122"/>
              <a:ea typeface="微软雅黑" panose="020B0503020204020204" pitchFamily="34" charset="-122"/>
            </a:endParaRPr>
          </a:p>
        </p:txBody>
      </p:sp>
      <p:sp>
        <p:nvSpPr>
          <p:cNvPr id="120835" name="Rectangle 4"/>
          <p:cNvSpPr/>
          <p:nvPr/>
        </p:nvSpPr>
        <p:spPr>
          <a:xfrm>
            <a:off x="1571625" y="642938"/>
            <a:ext cx="2635250" cy="519112"/>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五  设备复杂度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ext Box 2"/>
          <p:cNvSpPr txBox="1"/>
          <p:nvPr/>
        </p:nvSpPr>
        <p:spPr>
          <a:xfrm>
            <a:off x="1571625" y="642938"/>
            <a:ext cx="5002213" cy="523875"/>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9.9  </a:t>
            </a:r>
            <a:r>
              <a:rPr lang="zh-CN" altLang="en-US" sz="2800" b="1" dirty="0">
                <a:solidFill>
                  <a:schemeClr val="tx2"/>
                </a:solidFill>
                <a:latin typeface="微软雅黑" panose="020B0503020204020204" pitchFamily="34" charset="-122"/>
                <a:ea typeface="微软雅黑" panose="020B0503020204020204" pitchFamily="34" charset="-122"/>
              </a:rPr>
              <a:t>时分复用与数字复接原理</a:t>
            </a:r>
            <a:r>
              <a:rPr lang="zh-CN" altLang="en-US" sz="28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121859" name="Text Box 3"/>
          <p:cNvSpPr txBox="1"/>
          <p:nvPr/>
        </p:nvSpPr>
        <p:spPr>
          <a:xfrm>
            <a:off x="684213" y="1508125"/>
            <a:ext cx="184150" cy="457200"/>
          </a:xfrm>
          <a:prstGeom prst="rect">
            <a:avLst/>
          </a:prstGeom>
          <a:noFill/>
          <a:ln w="9525">
            <a:noFill/>
          </a:ln>
        </p:spPr>
        <p:txBody>
          <a:bodyPr wrap="none">
            <a:spAutoFit/>
          </a:bodyPr>
          <a:p>
            <a:endParaRPr lang="zh-CN" altLang="zh-CN" sz="2400" b="1" dirty="0">
              <a:latin typeface="Times New Roman" panose="02020603050405020304" pitchFamily="18" charset="0"/>
            </a:endParaRPr>
          </a:p>
        </p:txBody>
      </p:sp>
      <p:sp>
        <p:nvSpPr>
          <p:cNvPr id="121860" name="Rectangle 112"/>
          <p:cNvSpPr/>
          <p:nvPr/>
        </p:nvSpPr>
        <p:spPr>
          <a:xfrm>
            <a:off x="304800" y="1419225"/>
            <a:ext cx="8425815" cy="3279140"/>
          </a:xfrm>
          <a:prstGeom prst="rect">
            <a:avLst/>
          </a:prstGeom>
          <a:noFill/>
          <a:ln w="9525">
            <a:noFill/>
          </a:ln>
        </p:spPr>
        <p:txBody>
          <a:bodyPr wrap="square">
            <a:spAutoFit/>
          </a:bodyPr>
          <a:p>
            <a:pPr>
              <a:lnSpc>
                <a:spcPct val="140000"/>
              </a:lnSpc>
            </a:pPr>
            <a:r>
              <a:rPr lang="zh-CN" altLang="en-US" sz="2800" b="1" dirty="0">
                <a:solidFill>
                  <a:srgbClr val="0000FF"/>
                </a:solidFill>
                <a:latin typeface="微软雅黑" panose="020B0503020204020204" pitchFamily="34" charset="-122"/>
                <a:ea typeface="微软雅黑" panose="020B0503020204020204" pitchFamily="34" charset="-122"/>
              </a:rPr>
              <a:t>一 时分复用</a:t>
            </a:r>
            <a:r>
              <a:rPr lang="en-US" altLang="zh-CN" sz="2800" b="1" dirty="0">
                <a:solidFill>
                  <a:srgbClr val="0000FF"/>
                </a:solidFill>
                <a:latin typeface="微软雅黑" panose="020B0503020204020204" pitchFamily="34" charset="-122"/>
                <a:ea typeface="微软雅黑" panose="020B0503020204020204" pitchFamily="34" charset="-122"/>
              </a:rPr>
              <a:t>(TDM)</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借助“把时间帧划分成若干时隙和各路信号占有各自时隙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的方法来实现在同一信道上传输多路信号的方式称为</a:t>
            </a:r>
            <a:r>
              <a:rPr lang="zh-CN" altLang="en-US" b="1" dirty="0">
                <a:solidFill>
                  <a:schemeClr val="tx2"/>
                </a:solidFill>
                <a:latin typeface="微软雅黑" panose="020B0503020204020204" pitchFamily="34" charset="-122"/>
                <a:ea typeface="微软雅黑" panose="020B0503020204020204" pitchFamily="34" charset="-122"/>
              </a:rPr>
              <a:t>时分复用</a:t>
            </a:r>
            <a:r>
              <a:rPr lang="zh-CN" altLang="en-US" dirty="0">
                <a:latin typeface="微软雅黑" panose="020B0503020204020204" pitchFamily="34" charset="-122"/>
                <a:ea typeface="微软雅黑" panose="020B0503020204020204" pitchFamily="34" charset="-122"/>
              </a:rPr>
              <a:t>。而相对的</a:t>
            </a:r>
            <a:r>
              <a:rPr lang="zh-CN" altLang="en-US" b="1" dirty="0">
                <a:solidFill>
                  <a:srgbClr val="0000FF"/>
                </a:solidFill>
                <a:latin typeface="微软雅黑" panose="020B0503020204020204" pitchFamily="34" charset="-122"/>
                <a:ea typeface="微软雅黑" panose="020B0503020204020204" pitchFamily="34" charset="-122"/>
              </a:rPr>
              <a:t>频分复用</a:t>
            </a:r>
            <a:r>
              <a:rPr lang="zh-CN" altLang="en-US" dirty="0">
                <a:latin typeface="微软雅黑" panose="020B0503020204020204" pitchFamily="34" charset="-122"/>
                <a:ea typeface="微软雅黑" panose="020B0503020204020204" pitchFamily="34" charset="-122"/>
              </a:rPr>
              <a:t>是“把可用的带宽划分成若干频隙和各路先后占有各自的频隙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的方法来实现在同一信道上传输多路信号 </a:t>
            </a:r>
            <a:endParaRPr lang="zh-CN" altLang="en-US" dirty="0">
              <a:latin typeface="微软雅黑" panose="020B0503020204020204" pitchFamily="34" charset="-122"/>
              <a:ea typeface="微软雅黑" panose="020B0503020204020204" pitchFamily="34" charset="-122"/>
            </a:endParaRPr>
          </a:p>
          <a:p>
            <a:pPr>
              <a:lnSpc>
                <a:spcPct val="140000"/>
              </a:lnSpc>
            </a:pPr>
            <a:r>
              <a:rPr lang="en-US" altLang="zh-CN" dirty="0">
                <a:latin typeface="微软雅黑" panose="020B0503020204020204" pitchFamily="34" charset="-122"/>
                <a:ea typeface="微软雅黑" panose="020B0503020204020204" pitchFamily="34" charset="-122"/>
              </a:rPr>
              <a:t>TDM</a:t>
            </a:r>
            <a:r>
              <a:rPr lang="zh-CN" altLang="en-US" dirty="0">
                <a:latin typeface="微软雅黑" panose="020B0503020204020204" pitchFamily="34" charset="-122"/>
                <a:ea typeface="微软雅黑" panose="020B0503020204020204" pitchFamily="34" charset="-122"/>
              </a:rPr>
              <a:t>在时域上各路信号是分离的，但在频域上各路信号频谱是混叠的。</a:t>
            </a:r>
            <a:r>
              <a:rPr lang="en-US" altLang="zh-CN" dirty="0">
                <a:latin typeface="微软雅黑" panose="020B0503020204020204" pitchFamily="34" charset="-122"/>
                <a:ea typeface="微软雅黑" panose="020B0503020204020204" pitchFamily="34" charset="-122"/>
              </a:rPr>
              <a:t>FDM</a:t>
            </a:r>
            <a:r>
              <a:rPr lang="zh-CN" altLang="en-US" dirty="0">
                <a:latin typeface="微软雅黑" panose="020B0503020204020204" pitchFamily="34" charset="-122"/>
                <a:ea typeface="微软雅黑" panose="020B0503020204020204" pitchFamily="34" charset="-122"/>
              </a:rPr>
              <a:t>则在频域上各路信号谱是分离的，但是在时域上各路信号是混叠的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二 时分复用工作原理</a:t>
            </a:r>
            <a:endParaRPr lang="zh-CN" altLang="en-US" sz="2800" dirty="0">
              <a:latin typeface="微软雅黑" panose="020B0503020204020204" pitchFamily="34" charset="-122"/>
              <a:ea typeface="微软雅黑" panose="020B0503020204020204" pitchFamily="34" charset="-122"/>
            </a:endParaRPr>
          </a:p>
        </p:txBody>
      </p:sp>
      <p:grpSp>
        <p:nvGrpSpPr>
          <p:cNvPr id="48132" name="Group 4"/>
          <p:cNvGrpSpPr/>
          <p:nvPr/>
        </p:nvGrpSpPr>
        <p:grpSpPr>
          <a:xfrm>
            <a:off x="611188" y="2205038"/>
            <a:ext cx="8064500" cy="3887787"/>
            <a:chOff x="113" y="1389"/>
            <a:chExt cx="5528" cy="2585"/>
          </a:xfrm>
        </p:grpSpPr>
        <p:sp>
          <p:nvSpPr>
            <p:cNvPr id="48137" name="Line 5"/>
            <p:cNvSpPr/>
            <p:nvPr/>
          </p:nvSpPr>
          <p:spPr>
            <a:xfrm flipV="1">
              <a:off x="3690" y="1697"/>
              <a:ext cx="1" cy="2139"/>
            </a:xfrm>
            <a:prstGeom prst="line">
              <a:avLst/>
            </a:prstGeom>
            <a:ln w="28575" cap="flat" cmpd="sng">
              <a:solidFill>
                <a:srgbClr val="2B15CD"/>
              </a:solidFill>
              <a:prstDash val="solid"/>
              <a:headEnd type="none" w="med" len="med"/>
              <a:tailEnd type="none" w="med" len="med"/>
            </a:ln>
          </p:spPr>
        </p:sp>
        <p:sp>
          <p:nvSpPr>
            <p:cNvPr id="48138" name="Line 6"/>
            <p:cNvSpPr/>
            <p:nvPr/>
          </p:nvSpPr>
          <p:spPr>
            <a:xfrm flipV="1">
              <a:off x="2057" y="1697"/>
              <a:ext cx="1" cy="2139"/>
            </a:xfrm>
            <a:prstGeom prst="line">
              <a:avLst/>
            </a:prstGeom>
            <a:ln w="28575" cap="flat" cmpd="sng">
              <a:solidFill>
                <a:srgbClr val="2B15CD"/>
              </a:solidFill>
              <a:prstDash val="solid"/>
              <a:headEnd type="none" w="med" len="med"/>
              <a:tailEnd type="none" w="med" len="med"/>
            </a:ln>
          </p:spPr>
        </p:sp>
        <p:sp>
          <p:nvSpPr>
            <p:cNvPr id="48139" name="Rectangle 7"/>
            <p:cNvSpPr/>
            <p:nvPr/>
          </p:nvSpPr>
          <p:spPr>
            <a:xfrm>
              <a:off x="2442" y="2614"/>
              <a:ext cx="876" cy="317"/>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传输系统</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40" name="Freeform 8"/>
            <p:cNvSpPr/>
            <p:nvPr/>
          </p:nvSpPr>
          <p:spPr>
            <a:xfrm>
              <a:off x="1752" y="2521"/>
              <a:ext cx="504" cy="491"/>
            </a:xfrm>
            <a:custGeom>
              <a:avLst/>
              <a:gdLst>
                <a:gd name="txL" fmla="*/ 0 w 504"/>
                <a:gd name="txT" fmla="*/ 0 h 491"/>
                <a:gd name="txR" fmla="*/ 504 w 504"/>
                <a:gd name="txB" fmla="*/ 491 h 491"/>
              </a:gdLst>
              <a:ahLst/>
              <a:cxnLst>
                <a:cxn ang="0">
                  <a:pos x="0" y="239"/>
                </a:cxn>
                <a:cxn ang="0">
                  <a:pos x="26" y="133"/>
                </a:cxn>
                <a:cxn ang="0">
                  <a:pos x="93" y="53"/>
                </a:cxn>
                <a:cxn ang="0">
                  <a:pos x="199" y="0"/>
                </a:cxn>
                <a:cxn ang="0">
                  <a:pos x="305" y="0"/>
                </a:cxn>
                <a:cxn ang="0">
                  <a:pos x="411" y="53"/>
                </a:cxn>
                <a:cxn ang="0">
                  <a:pos x="478" y="133"/>
                </a:cxn>
                <a:cxn ang="0">
                  <a:pos x="504" y="239"/>
                </a:cxn>
                <a:cxn ang="0">
                  <a:pos x="478" y="358"/>
                </a:cxn>
                <a:cxn ang="0">
                  <a:pos x="411" y="438"/>
                </a:cxn>
                <a:cxn ang="0">
                  <a:pos x="305" y="491"/>
                </a:cxn>
                <a:cxn ang="0">
                  <a:pos x="199" y="491"/>
                </a:cxn>
                <a:cxn ang="0">
                  <a:pos x="93" y="438"/>
                </a:cxn>
                <a:cxn ang="0">
                  <a:pos x="26" y="358"/>
                </a:cxn>
                <a:cxn ang="0">
                  <a:pos x="0" y="239"/>
                </a:cxn>
              </a:cxnLst>
              <a:rect l="txL" t="txT" r="txR" b="txB"/>
              <a:pathLst>
                <a:path w="504" h="491">
                  <a:moveTo>
                    <a:pt x="0" y="239"/>
                  </a:moveTo>
                  <a:lnTo>
                    <a:pt x="26" y="133"/>
                  </a:lnTo>
                  <a:lnTo>
                    <a:pt x="93" y="53"/>
                  </a:lnTo>
                  <a:lnTo>
                    <a:pt x="199" y="0"/>
                  </a:lnTo>
                  <a:lnTo>
                    <a:pt x="305" y="0"/>
                  </a:lnTo>
                  <a:lnTo>
                    <a:pt x="411" y="53"/>
                  </a:lnTo>
                  <a:lnTo>
                    <a:pt x="478" y="133"/>
                  </a:lnTo>
                  <a:lnTo>
                    <a:pt x="504" y="239"/>
                  </a:lnTo>
                  <a:lnTo>
                    <a:pt x="478" y="358"/>
                  </a:lnTo>
                  <a:lnTo>
                    <a:pt x="411" y="438"/>
                  </a:lnTo>
                  <a:lnTo>
                    <a:pt x="305" y="491"/>
                  </a:lnTo>
                  <a:lnTo>
                    <a:pt x="199" y="491"/>
                  </a:lnTo>
                  <a:lnTo>
                    <a:pt x="93" y="438"/>
                  </a:lnTo>
                  <a:lnTo>
                    <a:pt x="26" y="358"/>
                  </a:lnTo>
                  <a:lnTo>
                    <a:pt x="0" y="239"/>
                  </a:lnTo>
                  <a:close/>
                </a:path>
              </a:pathLst>
            </a:custGeom>
            <a:solidFill>
              <a:srgbClr val="FFFFFF"/>
            </a:solidFill>
            <a:ln w="9525">
              <a:noFill/>
            </a:ln>
          </p:spPr>
          <p:txBody>
            <a:bodyPr/>
            <a:p>
              <a:endParaRPr lang="zh-CN" altLang="en-US" dirty="0">
                <a:latin typeface="微软雅黑" panose="020B0503020204020204" pitchFamily="34" charset="-122"/>
                <a:ea typeface="微软雅黑" panose="020B0503020204020204" pitchFamily="34" charset="-122"/>
              </a:endParaRPr>
            </a:p>
          </p:txBody>
        </p:sp>
        <p:sp>
          <p:nvSpPr>
            <p:cNvPr id="48141" name="Freeform 9"/>
            <p:cNvSpPr/>
            <p:nvPr/>
          </p:nvSpPr>
          <p:spPr>
            <a:xfrm>
              <a:off x="1752" y="2521"/>
              <a:ext cx="504" cy="491"/>
            </a:xfrm>
            <a:custGeom>
              <a:avLst/>
              <a:gdLst>
                <a:gd name="txL" fmla="*/ 0 w 504"/>
                <a:gd name="txT" fmla="*/ 0 h 491"/>
                <a:gd name="txR" fmla="*/ 504 w 504"/>
                <a:gd name="txB" fmla="*/ 491 h 491"/>
              </a:gdLst>
              <a:ahLst/>
              <a:cxnLst>
                <a:cxn ang="0">
                  <a:pos x="0" y="239"/>
                </a:cxn>
                <a:cxn ang="0">
                  <a:pos x="26" y="133"/>
                </a:cxn>
                <a:cxn ang="0">
                  <a:pos x="93" y="53"/>
                </a:cxn>
                <a:cxn ang="0">
                  <a:pos x="199" y="0"/>
                </a:cxn>
                <a:cxn ang="0">
                  <a:pos x="305" y="0"/>
                </a:cxn>
                <a:cxn ang="0">
                  <a:pos x="411" y="53"/>
                </a:cxn>
                <a:cxn ang="0">
                  <a:pos x="478" y="133"/>
                </a:cxn>
                <a:cxn ang="0">
                  <a:pos x="504" y="239"/>
                </a:cxn>
                <a:cxn ang="0">
                  <a:pos x="478" y="358"/>
                </a:cxn>
                <a:cxn ang="0">
                  <a:pos x="411" y="438"/>
                </a:cxn>
                <a:cxn ang="0">
                  <a:pos x="305" y="491"/>
                </a:cxn>
                <a:cxn ang="0">
                  <a:pos x="199" y="491"/>
                </a:cxn>
                <a:cxn ang="0">
                  <a:pos x="93" y="438"/>
                </a:cxn>
                <a:cxn ang="0">
                  <a:pos x="26" y="358"/>
                </a:cxn>
                <a:cxn ang="0">
                  <a:pos x="0" y="239"/>
                </a:cxn>
              </a:cxnLst>
              <a:rect l="txL" t="txT" r="txR" b="txB"/>
              <a:pathLst>
                <a:path w="504" h="491">
                  <a:moveTo>
                    <a:pt x="0" y="239"/>
                  </a:moveTo>
                  <a:lnTo>
                    <a:pt x="26" y="133"/>
                  </a:lnTo>
                  <a:lnTo>
                    <a:pt x="93" y="53"/>
                  </a:lnTo>
                  <a:lnTo>
                    <a:pt x="199" y="0"/>
                  </a:lnTo>
                  <a:lnTo>
                    <a:pt x="305" y="0"/>
                  </a:lnTo>
                  <a:lnTo>
                    <a:pt x="411" y="53"/>
                  </a:lnTo>
                  <a:lnTo>
                    <a:pt x="478" y="133"/>
                  </a:lnTo>
                  <a:lnTo>
                    <a:pt x="504" y="239"/>
                  </a:lnTo>
                  <a:lnTo>
                    <a:pt x="478" y="358"/>
                  </a:lnTo>
                  <a:lnTo>
                    <a:pt x="411" y="438"/>
                  </a:lnTo>
                  <a:lnTo>
                    <a:pt x="305" y="491"/>
                  </a:lnTo>
                  <a:lnTo>
                    <a:pt x="199" y="491"/>
                  </a:lnTo>
                  <a:lnTo>
                    <a:pt x="93" y="438"/>
                  </a:lnTo>
                  <a:lnTo>
                    <a:pt x="26" y="358"/>
                  </a:lnTo>
                  <a:lnTo>
                    <a:pt x="0" y="239"/>
                  </a:lnTo>
                </a:path>
              </a:pathLst>
            </a:custGeom>
            <a:noFill/>
            <a:ln w="20638" cap="flat" cmpd="sng">
              <a:solidFill>
                <a:srgbClr val="000000"/>
              </a:solidFill>
              <a:prstDash val="sysDash"/>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42" name="Freeform 10"/>
            <p:cNvSpPr/>
            <p:nvPr/>
          </p:nvSpPr>
          <p:spPr>
            <a:xfrm>
              <a:off x="1845" y="2614"/>
              <a:ext cx="93" cy="305"/>
            </a:xfrm>
            <a:custGeom>
              <a:avLst/>
              <a:gdLst>
                <a:gd name="txL" fmla="*/ 0 w 93"/>
                <a:gd name="txT" fmla="*/ 0 h 305"/>
                <a:gd name="txR" fmla="*/ 93 w 93"/>
                <a:gd name="txB" fmla="*/ 305 h 305"/>
              </a:gdLst>
              <a:ahLst/>
              <a:cxnLst>
                <a:cxn ang="0">
                  <a:pos x="93" y="0"/>
                </a:cxn>
                <a:cxn ang="0">
                  <a:pos x="26" y="66"/>
                </a:cxn>
                <a:cxn ang="0">
                  <a:pos x="0" y="146"/>
                </a:cxn>
                <a:cxn ang="0">
                  <a:pos x="26" y="239"/>
                </a:cxn>
                <a:cxn ang="0">
                  <a:pos x="93" y="305"/>
                </a:cxn>
              </a:cxnLst>
              <a:rect l="txL" t="txT" r="txR" b="txB"/>
              <a:pathLst>
                <a:path w="93" h="305">
                  <a:moveTo>
                    <a:pt x="93" y="0"/>
                  </a:moveTo>
                  <a:lnTo>
                    <a:pt x="26" y="66"/>
                  </a:lnTo>
                  <a:lnTo>
                    <a:pt x="0" y="146"/>
                  </a:lnTo>
                  <a:lnTo>
                    <a:pt x="26" y="239"/>
                  </a:lnTo>
                  <a:lnTo>
                    <a:pt x="93" y="305"/>
                  </a:lnTo>
                </a:path>
              </a:pathLst>
            </a:custGeom>
            <a:no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43" name="Freeform 11"/>
            <p:cNvSpPr/>
            <p:nvPr/>
          </p:nvSpPr>
          <p:spPr>
            <a:xfrm>
              <a:off x="1832" y="2813"/>
              <a:ext cx="106" cy="120"/>
            </a:xfrm>
            <a:custGeom>
              <a:avLst/>
              <a:gdLst>
                <a:gd name="txL" fmla="*/ 0 w 106"/>
                <a:gd name="txT" fmla="*/ 0 h 120"/>
                <a:gd name="txR" fmla="*/ 106 w 106"/>
                <a:gd name="txB" fmla="*/ 120 h 120"/>
              </a:gdLst>
              <a:ahLst/>
              <a:cxnLst>
                <a:cxn ang="0">
                  <a:pos x="53" y="0"/>
                </a:cxn>
                <a:cxn ang="0">
                  <a:pos x="39" y="40"/>
                </a:cxn>
                <a:cxn ang="0">
                  <a:pos x="0" y="40"/>
                </a:cxn>
                <a:cxn ang="0">
                  <a:pos x="106" y="120"/>
                </a:cxn>
                <a:cxn ang="0">
                  <a:pos x="53" y="0"/>
                </a:cxn>
              </a:cxnLst>
              <a:rect l="txL" t="txT" r="txR" b="txB"/>
              <a:pathLst>
                <a:path w="106" h="120">
                  <a:moveTo>
                    <a:pt x="53" y="0"/>
                  </a:moveTo>
                  <a:lnTo>
                    <a:pt x="39" y="40"/>
                  </a:lnTo>
                  <a:lnTo>
                    <a:pt x="0" y="40"/>
                  </a:lnTo>
                  <a:lnTo>
                    <a:pt x="106" y="120"/>
                  </a:lnTo>
                  <a:lnTo>
                    <a:pt x="53" y="0"/>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44" name="Freeform 12"/>
            <p:cNvSpPr/>
            <p:nvPr/>
          </p:nvSpPr>
          <p:spPr>
            <a:xfrm>
              <a:off x="2044" y="2720"/>
              <a:ext cx="93" cy="93"/>
            </a:xfrm>
            <a:custGeom>
              <a:avLst/>
              <a:gdLst>
                <a:gd name="txL" fmla="*/ 0 w 93"/>
                <a:gd name="txT" fmla="*/ 0 h 93"/>
                <a:gd name="txR" fmla="*/ 93 w 93"/>
                <a:gd name="txB" fmla="*/ 93 h 93"/>
              </a:gdLst>
              <a:ahLst/>
              <a:cxnLst>
                <a:cxn ang="0">
                  <a:pos x="0" y="40"/>
                </a:cxn>
                <a:cxn ang="0">
                  <a:pos x="26" y="0"/>
                </a:cxn>
                <a:cxn ang="0">
                  <a:pos x="80" y="0"/>
                </a:cxn>
                <a:cxn ang="0">
                  <a:pos x="93" y="40"/>
                </a:cxn>
                <a:cxn ang="0">
                  <a:pos x="80" y="93"/>
                </a:cxn>
                <a:cxn ang="0">
                  <a:pos x="26" y="93"/>
                </a:cxn>
                <a:cxn ang="0">
                  <a:pos x="0" y="40"/>
                </a:cxn>
              </a:cxnLst>
              <a:rect l="txL" t="txT" r="txR" b="txB"/>
              <a:pathLst>
                <a:path w="93" h="93">
                  <a:moveTo>
                    <a:pt x="0" y="40"/>
                  </a:moveTo>
                  <a:lnTo>
                    <a:pt x="26" y="0"/>
                  </a:lnTo>
                  <a:lnTo>
                    <a:pt x="80" y="0"/>
                  </a:lnTo>
                  <a:lnTo>
                    <a:pt x="93" y="40"/>
                  </a:lnTo>
                  <a:lnTo>
                    <a:pt x="80" y="93"/>
                  </a:lnTo>
                  <a:lnTo>
                    <a:pt x="26" y="93"/>
                  </a:lnTo>
                  <a:lnTo>
                    <a:pt x="0" y="40"/>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45" name="Line 13"/>
            <p:cNvSpPr/>
            <p:nvPr/>
          </p:nvSpPr>
          <p:spPr>
            <a:xfrm>
              <a:off x="1619" y="2640"/>
              <a:ext cx="412" cy="120"/>
            </a:xfrm>
            <a:prstGeom prst="line">
              <a:avLst/>
            </a:prstGeom>
            <a:ln w="20638" cap="flat" cmpd="sng">
              <a:solidFill>
                <a:srgbClr val="000000"/>
              </a:solidFill>
              <a:prstDash val="solid"/>
              <a:headEnd type="none" w="med" len="med"/>
              <a:tailEnd type="none" w="med" len="med"/>
            </a:ln>
          </p:spPr>
        </p:sp>
        <p:sp>
          <p:nvSpPr>
            <p:cNvPr id="48146" name="Line 14"/>
            <p:cNvSpPr/>
            <p:nvPr/>
          </p:nvSpPr>
          <p:spPr>
            <a:xfrm>
              <a:off x="2137" y="2760"/>
              <a:ext cx="305" cy="1"/>
            </a:xfrm>
            <a:prstGeom prst="line">
              <a:avLst/>
            </a:prstGeom>
            <a:ln w="28575" cap="flat" cmpd="sng">
              <a:solidFill>
                <a:srgbClr val="2B15CD"/>
              </a:solidFill>
              <a:prstDash val="solid"/>
              <a:headEnd type="none" w="med" len="med"/>
              <a:tailEnd type="none" w="med" len="med"/>
            </a:ln>
          </p:spPr>
        </p:sp>
        <p:sp>
          <p:nvSpPr>
            <p:cNvPr id="48147" name="Freeform 15"/>
            <p:cNvSpPr/>
            <p:nvPr/>
          </p:nvSpPr>
          <p:spPr>
            <a:xfrm>
              <a:off x="2283" y="2733"/>
              <a:ext cx="159" cy="67"/>
            </a:xfrm>
            <a:custGeom>
              <a:avLst/>
              <a:gdLst>
                <a:gd name="txL" fmla="*/ 0 w 159"/>
                <a:gd name="txT" fmla="*/ 0 h 67"/>
                <a:gd name="txR" fmla="*/ 159 w 159"/>
                <a:gd name="txB" fmla="*/ 67 h 67"/>
              </a:gdLst>
              <a:ahLst/>
              <a:cxnLst>
                <a:cxn ang="0">
                  <a:pos x="0" y="67"/>
                </a:cxn>
                <a:cxn ang="0">
                  <a:pos x="26" y="27"/>
                </a:cxn>
                <a:cxn ang="0">
                  <a:pos x="0" y="0"/>
                </a:cxn>
                <a:cxn ang="0">
                  <a:pos x="159" y="27"/>
                </a:cxn>
                <a:cxn ang="0">
                  <a:pos x="0" y="67"/>
                </a:cxn>
              </a:cxnLst>
              <a:rect l="txL" t="txT" r="txR" b="txB"/>
              <a:pathLst>
                <a:path w="159" h="67">
                  <a:moveTo>
                    <a:pt x="0" y="67"/>
                  </a:moveTo>
                  <a:lnTo>
                    <a:pt x="26" y="27"/>
                  </a:lnTo>
                  <a:lnTo>
                    <a:pt x="0" y="0"/>
                  </a:lnTo>
                  <a:lnTo>
                    <a:pt x="159" y="27"/>
                  </a:lnTo>
                  <a:lnTo>
                    <a:pt x="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48" name="Freeform 16"/>
            <p:cNvSpPr/>
            <p:nvPr/>
          </p:nvSpPr>
          <p:spPr>
            <a:xfrm>
              <a:off x="3504" y="2521"/>
              <a:ext cx="504" cy="491"/>
            </a:xfrm>
            <a:custGeom>
              <a:avLst/>
              <a:gdLst>
                <a:gd name="txL" fmla="*/ 0 w 504"/>
                <a:gd name="txT" fmla="*/ 0 h 491"/>
                <a:gd name="txR" fmla="*/ 504 w 504"/>
                <a:gd name="txB" fmla="*/ 491 h 491"/>
              </a:gdLst>
              <a:ahLst/>
              <a:cxnLst>
                <a:cxn ang="0">
                  <a:pos x="504" y="239"/>
                </a:cxn>
                <a:cxn ang="0">
                  <a:pos x="478" y="133"/>
                </a:cxn>
                <a:cxn ang="0">
                  <a:pos x="411" y="53"/>
                </a:cxn>
                <a:cxn ang="0">
                  <a:pos x="305" y="0"/>
                </a:cxn>
                <a:cxn ang="0">
                  <a:pos x="199" y="0"/>
                </a:cxn>
                <a:cxn ang="0">
                  <a:pos x="93" y="53"/>
                </a:cxn>
                <a:cxn ang="0">
                  <a:pos x="26" y="133"/>
                </a:cxn>
                <a:cxn ang="0">
                  <a:pos x="0" y="239"/>
                </a:cxn>
                <a:cxn ang="0">
                  <a:pos x="26" y="358"/>
                </a:cxn>
                <a:cxn ang="0">
                  <a:pos x="93" y="438"/>
                </a:cxn>
                <a:cxn ang="0">
                  <a:pos x="199" y="491"/>
                </a:cxn>
                <a:cxn ang="0">
                  <a:pos x="305" y="491"/>
                </a:cxn>
                <a:cxn ang="0">
                  <a:pos x="411" y="438"/>
                </a:cxn>
                <a:cxn ang="0">
                  <a:pos x="478" y="358"/>
                </a:cxn>
                <a:cxn ang="0">
                  <a:pos x="504" y="239"/>
                </a:cxn>
              </a:cxnLst>
              <a:rect l="txL" t="txT" r="txR" b="txB"/>
              <a:pathLst>
                <a:path w="504" h="491">
                  <a:moveTo>
                    <a:pt x="504" y="239"/>
                  </a:moveTo>
                  <a:lnTo>
                    <a:pt x="478" y="133"/>
                  </a:lnTo>
                  <a:lnTo>
                    <a:pt x="411" y="53"/>
                  </a:lnTo>
                  <a:lnTo>
                    <a:pt x="305" y="0"/>
                  </a:lnTo>
                  <a:lnTo>
                    <a:pt x="199" y="0"/>
                  </a:lnTo>
                  <a:lnTo>
                    <a:pt x="93" y="53"/>
                  </a:lnTo>
                  <a:lnTo>
                    <a:pt x="26" y="133"/>
                  </a:lnTo>
                  <a:lnTo>
                    <a:pt x="0" y="239"/>
                  </a:lnTo>
                  <a:lnTo>
                    <a:pt x="26" y="358"/>
                  </a:lnTo>
                  <a:lnTo>
                    <a:pt x="93" y="438"/>
                  </a:lnTo>
                  <a:lnTo>
                    <a:pt x="199" y="491"/>
                  </a:lnTo>
                  <a:lnTo>
                    <a:pt x="305" y="491"/>
                  </a:lnTo>
                  <a:lnTo>
                    <a:pt x="411" y="438"/>
                  </a:lnTo>
                  <a:lnTo>
                    <a:pt x="478" y="358"/>
                  </a:lnTo>
                  <a:lnTo>
                    <a:pt x="504" y="239"/>
                  </a:lnTo>
                  <a:close/>
                </a:path>
              </a:pathLst>
            </a:custGeom>
            <a:solidFill>
              <a:srgbClr val="FFFFFF"/>
            </a:solidFill>
            <a:ln w="9525">
              <a:noFill/>
            </a:ln>
          </p:spPr>
          <p:txBody>
            <a:bodyPr/>
            <a:p>
              <a:endParaRPr lang="zh-CN" altLang="en-US" dirty="0">
                <a:latin typeface="微软雅黑" panose="020B0503020204020204" pitchFamily="34" charset="-122"/>
                <a:ea typeface="微软雅黑" panose="020B0503020204020204" pitchFamily="34" charset="-122"/>
              </a:endParaRPr>
            </a:p>
          </p:txBody>
        </p:sp>
        <p:sp>
          <p:nvSpPr>
            <p:cNvPr id="48149" name="Freeform 17"/>
            <p:cNvSpPr/>
            <p:nvPr/>
          </p:nvSpPr>
          <p:spPr>
            <a:xfrm>
              <a:off x="3504" y="2521"/>
              <a:ext cx="504" cy="491"/>
            </a:xfrm>
            <a:custGeom>
              <a:avLst/>
              <a:gdLst>
                <a:gd name="txL" fmla="*/ 0 w 504"/>
                <a:gd name="txT" fmla="*/ 0 h 491"/>
                <a:gd name="txR" fmla="*/ 504 w 504"/>
                <a:gd name="txB" fmla="*/ 491 h 491"/>
              </a:gdLst>
              <a:ahLst/>
              <a:cxnLst>
                <a:cxn ang="0">
                  <a:pos x="504" y="239"/>
                </a:cxn>
                <a:cxn ang="0">
                  <a:pos x="478" y="133"/>
                </a:cxn>
                <a:cxn ang="0">
                  <a:pos x="411" y="53"/>
                </a:cxn>
                <a:cxn ang="0">
                  <a:pos x="305" y="0"/>
                </a:cxn>
                <a:cxn ang="0">
                  <a:pos x="199" y="0"/>
                </a:cxn>
                <a:cxn ang="0">
                  <a:pos x="93" y="53"/>
                </a:cxn>
                <a:cxn ang="0">
                  <a:pos x="26" y="133"/>
                </a:cxn>
                <a:cxn ang="0">
                  <a:pos x="0" y="239"/>
                </a:cxn>
                <a:cxn ang="0">
                  <a:pos x="26" y="358"/>
                </a:cxn>
                <a:cxn ang="0">
                  <a:pos x="93" y="438"/>
                </a:cxn>
                <a:cxn ang="0">
                  <a:pos x="199" y="491"/>
                </a:cxn>
                <a:cxn ang="0">
                  <a:pos x="305" y="491"/>
                </a:cxn>
                <a:cxn ang="0">
                  <a:pos x="411" y="438"/>
                </a:cxn>
                <a:cxn ang="0">
                  <a:pos x="478" y="358"/>
                </a:cxn>
                <a:cxn ang="0">
                  <a:pos x="504" y="239"/>
                </a:cxn>
              </a:cxnLst>
              <a:rect l="txL" t="txT" r="txR" b="txB"/>
              <a:pathLst>
                <a:path w="504" h="491">
                  <a:moveTo>
                    <a:pt x="504" y="239"/>
                  </a:moveTo>
                  <a:lnTo>
                    <a:pt x="478" y="133"/>
                  </a:lnTo>
                  <a:lnTo>
                    <a:pt x="411" y="53"/>
                  </a:lnTo>
                  <a:lnTo>
                    <a:pt x="305" y="0"/>
                  </a:lnTo>
                  <a:lnTo>
                    <a:pt x="199" y="0"/>
                  </a:lnTo>
                  <a:lnTo>
                    <a:pt x="93" y="53"/>
                  </a:lnTo>
                  <a:lnTo>
                    <a:pt x="26" y="133"/>
                  </a:lnTo>
                  <a:lnTo>
                    <a:pt x="0" y="239"/>
                  </a:lnTo>
                  <a:lnTo>
                    <a:pt x="26" y="358"/>
                  </a:lnTo>
                  <a:lnTo>
                    <a:pt x="93" y="438"/>
                  </a:lnTo>
                  <a:lnTo>
                    <a:pt x="199" y="491"/>
                  </a:lnTo>
                  <a:lnTo>
                    <a:pt x="305" y="491"/>
                  </a:lnTo>
                  <a:lnTo>
                    <a:pt x="411" y="438"/>
                  </a:lnTo>
                  <a:lnTo>
                    <a:pt x="478" y="358"/>
                  </a:lnTo>
                  <a:lnTo>
                    <a:pt x="504" y="239"/>
                  </a:lnTo>
                </a:path>
              </a:pathLst>
            </a:custGeom>
            <a:noFill/>
            <a:ln w="20638" cap="flat" cmpd="sng">
              <a:solidFill>
                <a:srgbClr val="000000"/>
              </a:solidFill>
              <a:prstDash val="sysDash"/>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50" name="Freeform 18"/>
            <p:cNvSpPr/>
            <p:nvPr/>
          </p:nvSpPr>
          <p:spPr>
            <a:xfrm>
              <a:off x="3822" y="2614"/>
              <a:ext cx="93" cy="305"/>
            </a:xfrm>
            <a:custGeom>
              <a:avLst/>
              <a:gdLst>
                <a:gd name="txL" fmla="*/ 0 w 93"/>
                <a:gd name="txT" fmla="*/ 0 h 305"/>
                <a:gd name="txR" fmla="*/ 93 w 93"/>
                <a:gd name="txB" fmla="*/ 305 h 305"/>
              </a:gdLst>
              <a:ahLst/>
              <a:cxnLst>
                <a:cxn ang="0">
                  <a:pos x="0" y="0"/>
                </a:cxn>
                <a:cxn ang="0">
                  <a:pos x="67" y="66"/>
                </a:cxn>
                <a:cxn ang="0">
                  <a:pos x="93" y="146"/>
                </a:cxn>
                <a:cxn ang="0">
                  <a:pos x="67" y="239"/>
                </a:cxn>
                <a:cxn ang="0">
                  <a:pos x="0" y="305"/>
                </a:cxn>
              </a:cxnLst>
              <a:rect l="txL" t="txT" r="txR" b="txB"/>
              <a:pathLst>
                <a:path w="93" h="305">
                  <a:moveTo>
                    <a:pt x="0" y="0"/>
                  </a:moveTo>
                  <a:lnTo>
                    <a:pt x="67" y="66"/>
                  </a:lnTo>
                  <a:lnTo>
                    <a:pt x="93" y="146"/>
                  </a:lnTo>
                  <a:lnTo>
                    <a:pt x="67" y="239"/>
                  </a:lnTo>
                  <a:lnTo>
                    <a:pt x="0" y="305"/>
                  </a:lnTo>
                </a:path>
              </a:pathLst>
            </a:custGeom>
            <a:no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51" name="Freeform 19"/>
            <p:cNvSpPr/>
            <p:nvPr/>
          </p:nvSpPr>
          <p:spPr>
            <a:xfrm>
              <a:off x="3822" y="2813"/>
              <a:ext cx="106" cy="120"/>
            </a:xfrm>
            <a:custGeom>
              <a:avLst/>
              <a:gdLst>
                <a:gd name="txL" fmla="*/ 0 w 106"/>
                <a:gd name="txT" fmla="*/ 0 h 120"/>
                <a:gd name="txR" fmla="*/ 106 w 106"/>
                <a:gd name="txB" fmla="*/ 120 h 120"/>
              </a:gdLst>
              <a:ahLst/>
              <a:cxnLst>
                <a:cxn ang="0">
                  <a:pos x="53" y="0"/>
                </a:cxn>
                <a:cxn ang="0">
                  <a:pos x="67" y="40"/>
                </a:cxn>
                <a:cxn ang="0">
                  <a:pos x="106" y="40"/>
                </a:cxn>
                <a:cxn ang="0">
                  <a:pos x="0" y="120"/>
                </a:cxn>
                <a:cxn ang="0">
                  <a:pos x="53" y="0"/>
                </a:cxn>
              </a:cxnLst>
              <a:rect l="txL" t="txT" r="txR" b="txB"/>
              <a:pathLst>
                <a:path w="106" h="120">
                  <a:moveTo>
                    <a:pt x="53" y="0"/>
                  </a:moveTo>
                  <a:lnTo>
                    <a:pt x="67" y="40"/>
                  </a:lnTo>
                  <a:lnTo>
                    <a:pt x="106" y="40"/>
                  </a:lnTo>
                  <a:lnTo>
                    <a:pt x="0" y="120"/>
                  </a:lnTo>
                  <a:lnTo>
                    <a:pt x="53" y="0"/>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52" name="Freeform 20"/>
            <p:cNvSpPr/>
            <p:nvPr/>
          </p:nvSpPr>
          <p:spPr>
            <a:xfrm>
              <a:off x="3610" y="2720"/>
              <a:ext cx="93" cy="93"/>
            </a:xfrm>
            <a:custGeom>
              <a:avLst/>
              <a:gdLst>
                <a:gd name="txL" fmla="*/ 0 w 93"/>
                <a:gd name="txT" fmla="*/ 0 h 93"/>
                <a:gd name="txR" fmla="*/ 93 w 93"/>
                <a:gd name="txB" fmla="*/ 93 h 93"/>
              </a:gdLst>
              <a:ahLst/>
              <a:cxnLst>
                <a:cxn ang="0">
                  <a:pos x="93" y="40"/>
                </a:cxn>
                <a:cxn ang="0">
                  <a:pos x="80" y="0"/>
                </a:cxn>
                <a:cxn ang="0">
                  <a:pos x="26" y="0"/>
                </a:cxn>
                <a:cxn ang="0">
                  <a:pos x="0" y="40"/>
                </a:cxn>
                <a:cxn ang="0">
                  <a:pos x="26" y="93"/>
                </a:cxn>
                <a:cxn ang="0">
                  <a:pos x="80" y="93"/>
                </a:cxn>
                <a:cxn ang="0">
                  <a:pos x="93" y="40"/>
                </a:cxn>
              </a:cxnLst>
              <a:rect l="txL" t="txT" r="txR" b="txB"/>
              <a:pathLst>
                <a:path w="93" h="93">
                  <a:moveTo>
                    <a:pt x="93" y="40"/>
                  </a:moveTo>
                  <a:lnTo>
                    <a:pt x="80" y="0"/>
                  </a:lnTo>
                  <a:lnTo>
                    <a:pt x="26" y="0"/>
                  </a:lnTo>
                  <a:lnTo>
                    <a:pt x="0" y="40"/>
                  </a:lnTo>
                  <a:lnTo>
                    <a:pt x="26" y="93"/>
                  </a:lnTo>
                  <a:lnTo>
                    <a:pt x="80" y="93"/>
                  </a:lnTo>
                  <a:lnTo>
                    <a:pt x="93" y="40"/>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53" name="Line 21"/>
            <p:cNvSpPr/>
            <p:nvPr/>
          </p:nvSpPr>
          <p:spPr>
            <a:xfrm flipH="1">
              <a:off x="3729" y="2640"/>
              <a:ext cx="399" cy="120"/>
            </a:xfrm>
            <a:prstGeom prst="line">
              <a:avLst/>
            </a:prstGeom>
            <a:ln w="20638" cap="flat" cmpd="sng">
              <a:solidFill>
                <a:srgbClr val="000000"/>
              </a:solidFill>
              <a:prstDash val="solid"/>
              <a:headEnd type="none" w="med" len="med"/>
              <a:tailEnd type="none" w="med" len="med"/>
            </a:ln>
          </p:spPr>
        </p:sp>
        <p:sp>
          <p:nvSpPr>
            <p:cNvPr id="48154" name="Line 22"/>
            <p:cNvSpPr/>
            <p:nvPr/>
          </p:nvSpPr>
          <p:spPr>
            <a:xfrm flipH="1">
              <a:off x="3318" y="2760"/>
              <a:ext cx="292" cy="1"/>
            </a:xfrm>
            <a:prstGeom prst="line">
              <a:avLst/>
            </a:prstGeom>
            <a:ln w="20638" cap="flat" cmpd="sng">
              <a:solidFill>
                <a:srgbClr val="000000"/>
              </a:solidFill>
              <a:prstDash val="solid"/>
              <a:headEnd type="none" w="med" len="med"/>
              <a:tailEnd type="none" w="med" len="med"/>
            </a:ln>
          </p:spPr>
        </p:sp>
        <p:sp>
          <p:nvSpPr>
            <p:cNvPr id="48155" name="Freeform 23"/>
            <p:cNvSpPr/>
            <p:nvPr/>
          </p:nvSpPr>
          <p:spPr>
            <a:xfrm>
              <a:off x="3345" y="2733"/>
              <a:ext cx="172" cy="67"/>
            </a:xfrm>
            <a:custGeom>
              <a:avLst/>
              <a:gdLst>
                <a:gd name="txL" fmla="*/ 0 w 172"/>
                <a:gd name="txT" fmla="*/ 0 h 67"/>
                <a:gd name="txR" fmla="*/ 172 w 172"/>
                <a:gd name="txB" fmla="*/ 67 h 67"/>
              </a:gdLst>
              <a:ahLst/>
              <a:cxnLst>
                <a:cxn ang="0">
                  <a:pos x="0" y="67"/>
                </a:cxn>
                <a:cxn ang="0">
                  <a:pos x="39" y="27"/>
                </a:cxn>
                <a:cxn ang="0">
                  <a:pos x="0" y="0"/>
                </a:cxn>
                <a:cxn ang="0">
                  <a:pos x="172" y="27"/>
                </a:cxn>
                <a:cxn ang="0">
                  <a:pos x="0" y="67"/>
                </a:cxn>
              </a:cxnLst>
              <a:rect l="txL" t="txT" r="txR" b="txB"/>
              <a:pathLst>
                <a:path w="172" h="67">
                  <a:moveTo>
                    <a:pt x="0" y="67"/>
                  </a:moveTo>
                  <a:lnTo>
                    <a:pt x="39" y="27"/>
                  </a:lnTo>
                  <a:lnTo>
                    <a:pt x="0" y="0"/>
                  </a:lnTo>
                  <a:lnTo>
                    <a:pt x="172" y="27"/>
                  </a:lnTo>
                  <a:lnTo>
                    <a:pt x="0" y="67"/>
                  </a:lnTo>
                  <a:close/>
                </a:path>
              </a:pathLst>
            </a:custGeom>
            <a:solidFill>
              <a:srgbClr val="000000"/>
            </a:solidFill>
            <a:ln w="28575" cap="flat" cmpd="sng">
              <a:solidFill>
                <a:srgbClr val="2B15CD"/>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56" name="Line 24"/>
            <p:cNvSpPr/>
            <p:nvPr/>
          </p:nvSpPr>
          <p:spPr>
            <a:xfrm flipV="1">
              <a:off x="2124" y="2322"/>
              <a:ext cx="384" cy="225"/>
            </a:xfrm>
            <a:prstGeom prst="line">
              <a:avLst/>
            </a:prstGeom>
            <a:ln w="20638" cap="flat" cmpd="sng">
              <a:solidFill>
                <a:srgbClr val="000000"/>
              </a:solidFill>
              <a:prstDash val="solid"/>
              <a:headEnd type="none" w="med" len="med"/>
              <a:tailEnd type="none" w="med" len="med"/>
            </a:ln>
          </p:spPr>
        </p:sp>
        <p:sp>
          <p:nvSpPr>
            <p:cNvPr id="48157" name="Line 25"/>
            <p:cNvSpPr/>
            <p:nvPr/>
          </p:nvSpPr>
          <p:spPr>
            <a:xfrm flipH="1" flipV="1">
              <a:off x="3252" y="2322"/>
              <a:ext cx="384" cy="225"/>
            </a:xfrm>
            <a:prstGeom prst="line">
              <a:avLst/>
            </a:prstGeom>
            <a:ln w="20638" cap="flat" cmpd="sng">
              <a:solidFill>
                <a:srgbClr val="000000"/>
              </a:solidFill>
              <a:prstDash val="solid"/>
              <a:headEnd type="none" w="med" len="med"/>
              <a:tailEnd type="none" w="med" len="med"/>
            </a:ln>
          </p:spPr>
        </p:sp>
        <p:sp>
          <p:nvSpPr>
            <p:cNvPr id="48158" name="Rectangle 26"/>
            <p:cNvSpPr/>
            <p:nvPr/>
          </p:nvSpPr>
          <p:spPr>
            <a:xfrm>
              <a:off x="2535" y="2136"/>
              <a:ext cx="701" cy="203"/>
            </a:xfrm>
            <a:prstGeom prst="rect">
              <a:avLst/>
            </a:prstGeom>
            <a:noFill/>
            <a:ln w="9525">
              <a:noFill/>
            </a:ln>
          </p:spPr>
          <p:txBody>
            <a:bodyPr wrap="none" lIns="0" tIns="0" rIns="0" bIns="0">
              <a:spAutoFit/>
            </a:bodyPr>
            <a:p>
              <a:r>
                <a:rPr lang="zh-CN" altLang="en-US" b="1" dirty="0">
                  <a:solidFill>
                    <a:schemeClr val="hlink"/>
                  </a:solidFill>
                  <a:latin typeface="微软雅黑" panose="020B0503020204020204" pitchFamily="34" charset="-122"/>
                  <a:ea typeface="微软雅黑" panose="020B0503020204020204" pitchFamily="34" charset="-122"/>
                </a:rPr>
                <a:t>旋转开关</a:t>
              </a:r>
              <a:endParaRPr lang="zh-CN" altLang="en-US" b="1" dirty="0">
                <a:solidFill>
                  <a:schemeClr val="hlink"/>
                </a:solidFill>
                <a:latin typeface="微软雅黑" panose="020B0503020204020204" pitchFamily="34" charset="-122"/>
                <a:ea typeface="微软雅黑" panose="020B0503020204020204" pitchFamily="34" charset="-122"/>
              </a:endParaRPr>
            </a:p>
          </p:txBody>
        </p:sp>
        <p:sp>
          <p:nvSpPr>
            <p:cNvPr id="48159" name="Line 27"/>
            <p:cNvSpPr/>
            <p:nvPr/>
          </p:nvSpPr>
          <p:spPr>
            <a:xfrm>
              <a:off x="2097" y="2813"/>
              <a:ext cx="106" cy="186"/>
            </a:xfrm>
            <a:prstGeom prst="line">
              <a:avLst/>
            </a:prstGeom>
            <a:ln w="20638" cap="flat" cmpd="sng">
              <a:solidFill>
                <a:srgbClr val="000000"/>
              </a:solidFill>
              <a:prstDash val="solid"/>
              <a:headEnd type="none" w="med" len="med"/>
              <a:tailEnd type="none" w="med" len="med"/>
            </a:ln>
          </p:spPr>
        </p:sp>
        <p:sp>
          <p:nvSpPr>
            <p:cNvPr id="48160" name="Line 28"/>
            <p:cNvSpPr/>
            <p:nvPr/>
          </p:nvSpPr>
          <p:spPr>
            <a:xfrm>
              <a:off x="2269" y="3105"/>
              <a:ext cx="107" cy="186"/>
            </a:xfrm>
            <a:prstGeom prst="line">
              <a:avLst/>
            </a:prstGeom>
            <a:ln w="20638" cap="flat" cmpd="sng">
              <a:solidFill>
                <a:srgbClr val="000000"/>
              </a:solidFill>
              <a:prstDash val="solid"/>
              <a:headEnd type="none" w="med" len="med"/>
              <a:tailEnd type="none" w="med" len="med"/>
            </a:ln>
          </p:spPr>
        </p:sp>
        <p:sp>
          <p:nvSpPr>
            <p:cNvPr id="48161" name="Line 29"/>
            <p:cNvSpPr/>
            <p:nvPr/>
          </p:nvSpPr>
          <p:spPr>
            <a:xfrm flipH="1">
              <a:off x="3557" y="2813"/>
              <a:ext cx="106" cy="186"/>
            </a:xfrm>
            <a:prstGeom prst="line">
              <a:avLst/>
            </a:prstGeom>
            <a:ln w="20638" cap="flat" cmpd="sng">
              <a:solidFill>
                <a:srgbClr val="000000"/>
              </a:solidFill>
              <a:prstDash val="solid"/>
              <a:headEnd type="none" w="med" len="med"/>
              <a:tailEnd type="none" w="med" len="med"/>
            </a:ln>
          </p:spPr>
        </p:sp>
        <p:sp>
          <p:nvSpPr>
            <p:cNvPr id="48162" name="Line 30"/>
            <p:cNvSpPr/>
            <p:nvPr/>
          </p:nvSpPr>
          <p:spPr>
            <a:xfrm flipH="1">
              <a:off x="3384" y="3105"/>
              <a:ext cx="107" cy="186"/>
            </a:xfrm>
            <a:prstGeom prst="line">
              <a:avLst/>
            </a:prstGeom>
            <a:ln w="20638" cap="flat" cmpd="sng">
              <a:solidFill>
                <a:srgbClr val="000000"/>
              </a:solidFill>
              <a:prstDash val="solid"/>
              <a:headEnd type="none" w="med" len="med"/>
              <a:tailEnd type="none" w="med" len="med"/>
            </a:ln>
          </p:spPr>
        </p:sp>
        <p:sp>
          <p:nvSpPr>
            <p:cNvPr id="48163" name="Line 31"/>
            <p:cNvSpPr/>
            <p:nvPr/>
          </p:nvSpPr>
          <p:spPr>
            <a:xfrm>
              <a:off x="2442" y="3397"/>
              <a:ext cx="212" cy="1"/>
            </a:xfrm>
            <a:prstGeom prst="line">
              <a:avLst/>
            </a:prstGeom>
            <a:ln w="20638" cap="flat" cmpd="sng">
              <a:solidFill>
                <a:srgbClr val="000000"/>
              </a:solidFill>
              <a:prstDash val="solid"/>
              <a:headEnd type="none" w="med" len="med"/>
              <a:tailEnd type="none" w="med" len="med"/>
            </a:ln>
          </p:spPr>
        </p:sp>
        <p:sp>
          <p:nvSpPr>
            <p:cNvPr id="48164" name="Line 32"/>
            <p:cNvSpPr/>
            <p:nvPr/>
          </p:nvSpPr>
          <p:spPr>
            <a:xfrm>
              <a:off x="2774" y="3397"/>
              <a:ext cx="212" cy="1"/>
            </a:xfrm>
            <a:prstGeom prst="line">
              <a:avLst/>
            </a:prstGeom>
            <a:ln w="20638" cap="flat" cmpd="sng">
              <a:solidFill>
                <a:srgbClr val="000000"/>
              </a:solidFill>
              <a:prstDash val="solid"/>
              <a:headEnd type="none" w="med" len="med"/>
              <a:tailEnd type="none" w="med" len="med"/>
            </a:ln>
          </p:spPr>
        </p:sp>
        <p:sp>
          <p:nvSpPr>
            <p:cNvPr id="48165" name="Line 33"/>
            <p:cNvSpPr/>
            <p:nvPr/>
          </p:nvSpPr>
          <p:spPr>
            <a:xfrm>
              <a:off x="3106" y="3397"/>
              <a:ext cx="212" cy="1"/>
            </a:xfrm>
            <a:prstGeom prst="line">
              <a:avLst/>
            </a:prstGeom>
            <a:ln w="20638" cap="flat" cmpd="sng">
              <a:solidFill>
                <a:srgbClr val="000000"/>
              </a:solidFill>
              <a:prstDash val="solid"/>
              <a:headEnd type="none" w="med" len="med"/>
              <a:tailEnd type="none" w="med" len="med"/>
            </a:ln>
          </p:spPr>
        </p:sp>
        <p:sp>
          <p:nvSpPr>
            <p:cNvPr id="48166" name="Rectangle 34"/>
            <p:cNvSpPr/>
            <p:nvPr/>
          </p:nvSpPr>
          <p:spPr>
            <a:xfrm>
              <a:off x="3769" y="2335"/>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48167" name="Rectangle 35"/>
            <p:cNvSpPr/>
            <p:nvPr/>
          </p:nvSpPr>
          <p:spPr>
            <a:xfrm>
              <a:off x="1885" y="2335"/>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48168" name="Rectangle 36"/>
            <p:cNvSpPr/>
            <p:nvPr/>
          </p:nvSpPr>
          <p:spPr>
            <a:xfrm>
              <a:off x="1606" y="2826"/>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48169" name="Rectangle 37"/>
            <p:cNvSpPr/>
            <p:nvPr/>
          </p:nvSpPr>
          <p:spPr>
            <a:xfrm>
              <a:off x="4048" y="2826"/>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48170" name="Rectangle 38"/>
            <p:cNvSpPr/>
            <p:nvPr/>
          </p:nvSpPr>
          <p:spPr>
            <a:xfrm>
              <a:off x="3769" y="3079"/>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48171" name="Rectangle 39"/>
            <p:cNvSpPr/>
            <p:nvPr/>
          </p:nvSpPr>
          <p:spPr>
            <a:xfrm>
              <a:off x="1885" y="3079"/>
              <a:ext cx="103" cy="205"/>
            </a:xfrm>
            <a:prstGeom prst="rect">
              <a:avLst/>
            </a:prstGeom>
            <a:noFill/>
            <a:ln w="9525">
              <a:noFill/>
            </a:ln>
          </p:spPr>
          <p:txBody>
            <a:bodyPr wrap="non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48172" name="Line 40"/>
            <p:cNvSpPr/>
            <p:nvPr/>
          </p:nvSpPr>
          <p:spPr>
            <a:xfrm>
              <a:off x="119" y="2760"/>
              <a:ext cx="1633" cy="1"/>
            </a:xfrm>
            <a:prstGeom prst="line">
              <a:avLst/>
            </a:prstGeom>
            <a:ln w="28575" cap="flat" cmpd="sng">
              <a:solidFill>
                <a:srgbClr val="2B15CD"/>
              </a:solidFill>
              <a:prstDash val="solid"/>
              <a:headEnd type="none" w="med" len="med"/>
              <a:tailEnd type="none" w="med" len="med"/>
            </a:ln>
          </p:spPr>
        </p:sp>
        <p:sp>
          <p:nvSpPr>
            <p:cNvPr id="48173" name="Rectangle 41"/>
            <p:cNvSpPr/>
            <p:nvPr/>
          </p:nvSpPr>
          <p:spPr>
            <a:xfrm>
              <a:off x="793" y="2614"/>
              <a:ext cx="695" cy="317"/>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74" name="Freeform 42"/>
            <p:cNvSpPr/>
            <p:nvPr/>
          </p:nvSpPr>
          <p:spPr>
            <a:xfrm>
              <a:off x="1593" y="2733"/>
              <a:ext cx="159" cy="67"/>
            </a:xfrm>
            <a:custGeom>
              <a:avLst/>
              <a:gdLst>
                <a:gd name="txL" fmla="*/ 0 w 159"/>
                <a:gd name="txT" fmla="*/ 0 h 67"/>
                <a:gd name="txR" fmla="*/ 159 w 159"/>
                <a:gd name="txB" fmla="*/ 67 h 67"/>
              </a:gdLst>
              <a:ahLst/>
              <a:cxnLst>
                <a:cxn ang="0">
                  <a:pos x="0" y="67"/>
                </a:cxn>
                <a:cxn ang="0">
                  <a:pos x="26" y="27"/>
                </a:cxn>
                <a:cxn ang="0">
                  <a:pos x="0" y="0"/>
                </a:cxn>
                <a:cxn ang="0">
                  <a:pos x="159" y="27"/>
                </a:cxn>
                <a:cxn ang="0">
                  <a:pos x="0" y="67"/>
                </a:cxn>
              </a:cxnLst>
              <a:rect l="txL" t="txT" r="txR" b="txB"/>
              <a:pathLst>
                <a:path w="159" h="67">
                  <a:moveTo>
                    <a:pt x="0" y="67"/>
                  </a:moveTo>
                  <a:lnTo>
                    <a:pt x="26" y="27"/>
                  </a:lnTo>
                  <a:lnTo>
                    <a:pt x="0" y="0"/>
                  </a:lnTo>
                  <a:lnTo>
                    <a:pt x="159" y="27"/>
                  </a:lnTo>
                  <a:lnTo>
                    <a:pt x="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75" name="Freeform 43"/>
            <p:cNvSpPr/>
            <p:nvPr/>
          </p:nvSpPr>
          <p:spPr>
            <a:xfrm>
              <a:off x="465" y="2733"/>
              <a:ext cx="159" cy="67"/>
            </a:xfrm>
            <a:custGeom>
              <a:avLst/>
              <a:gdLst>
                <a:gd name="txL" fmla="*/ 0 w 159"/>
                <a:gd name="txT" fmla="*/ 0 h 67"/>
                <a:gd name="txR" fmla="*/ 159 w 159"/>
                <a:gd name="txB" fmla="*/ 67 h 67"/>
              </a:gdLst>
              <a:ahLst/>
              <a:cxnLst>
                <a:cxn ang="0">
                  <a:pos x="0" y="67"/>
                </a:cxn>
                <a:cxn ang="0">
                  <a:pos x="26" y="27"/>
                </a:cxn>
                <a:cxn ang="0">
                  <a:pos x="0" y="0"/>
                </a:cxn>
                <a:cxn ang="0">
                  <a:pos x="159" y="27"/>
                </a:cxn>
                <a:cxn ang="0">
                  <a:pos x="0" y="67"/>
                </a:cxn>
              </a:cxnLst>
              <a:rect l="txL" t="txT" r="txR" b="txB"/>
              <a:pathLst>
                <a:path w="159" h="67">
                  <a:moveTo>
                    <a:pt x="0" y="67"/>
                  </a:moveTo>
                  <a:lnTo>
                    <a:pt x="26" y="27"/>
                  </a:lnTo>
                  <a:lnTo>
                    <a:pt x="0" y="0"/>
                  </a:lnTo>
                  <a:lnTo>
                    <a:pt x="159" y="27"/>
                  </a:lnTo>
                  <a:lnTo>
                    <a:pt x="0" y="67"/>
                  </a:lnTo>
                  <a:close/>
                </a:path>
              </a:pathLst>
            </a:custGeom>
            <a:solidFill>
              <a:srgbClr val="000000"/>
            </a:solidFill>
            <a:ln w="28575" cap="flat" cmpd="sng">
              <a:solidFill>
                <a:srgbClr val="2B15CD"/>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76" name="Line 44"/>
            <p:cNvSpPr/>
            <p:nvPr/>
          </p:nvSpPr>
          <p:spPr>
            <a:xfrm>
              <a:off x="119" y="1697"/>
              <a:ext cx="1938" cy="1"/>
            </a:xfrm>
            <a:prstGeom prst="line">
              <a:avLst/>
            </a:prstGeom>
            <a:ln w="28575" cap="flat" cmpd="sng">
              <a:solidFill>
                <a:srgbClr val="2B15CD"/>
              </a:solidFill>
              <a:prstDash val="solid"/>
              <a:headEnd type="none" w="med" len="med"/>
              <a:tailEnd type="none" w="med" len="med"/>
            </a:ln>
          </p:spPr>
        </p:sp>
        <p:sp>
          <p:nvSpPr>
            <p:cNvPr id="48177" name="Rectangle 45"/>
            <p:cNvSpPr/>
            <p:nvPr/>
          </p:nvSpPr>
          <p:spPr>
            <a:xfrm>
              <a:off x="839" y="1525"/>
              <a:ext cx="661" cy="317"/>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78" name="Freeform 46"/>
            <p:cNvSpPr/>
            <p:nvPr/>
          </p:nvSpPr>
          <p:spPr>
            <a:xfrm>
              <a:off x="465" y="1671"/>
              <a:ext cx="159" cy="66"/>
            </a:xfrm>
            <a:custGeom>
              <a:avLst/>
              <a:gdLst>
                <a:gd name="txL" fmla="*/ 0 w 159"/>
                <a:gd name="txT" fmla="*/ 0 h 66"/>
                <a:gd name="txR" fmla="*/ 159 w 159"/>
                <a:gd name="txB" fmla="*/ 66 h 66"/>
              </a:gdLst>
              <a:ahLst/>
              <a:cxnLst>
                <a:cxn ang="0">
                  <a:pos x="0" y="66"/>
                </a:cxn>
                <a:cxn ang="0">
                  <a:pos x="26" y="26"/>
                </a:cxn>
                <a:cxn ang="0">
                  <a:pos x="0" y="0"/>
                </a:cxn>
                <a:cxn ang="0">
                  <a:pos x="159" y="26"/>
                </a:cxn>
                <a:cxn ang="0">
                  <a:pos x="0" y="66"/>
                </a:cxn>
              </a:cxnLst>
              <a:rect l="txL" t="txT" r="txR" b="txB"/>
              <a:pathLst>
                <a:path w="159" h="66">
                  <a:moveTo>
                    <a:pt x="0" y="66"/>
                  </a:moveTo>
                  <a:lnTo>
                    <a:pt x="26" y="26"/>
                  </a:lnTo>
                  <a:lnTo>
                    <a:pt x="0" y="0"/>
                  </a:lnTo>
                  <a:lnTo>
                    <a:pt x="159"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79" name="Rectangle 47"/>
            <p:cNvSpPr/>
            <p:nvPr/>
          </p:nvSpPr>
          <p:spPr>
            <a:xfrm>
              <a:off x="113" y="1434"/>
              <a:ext cx="511"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1</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48180" name="Line 48"/>
            <p:cNvSpPr/>
            <p:nvPr/>
          </p:nvSpPr>
          <p:spPr>
            <a:xfrm>
              <a:off x="119" y="3836"/>
              <a:ext cx="1938" cy="1"/>
            </a:xfrm>
            <a:prstGeom prst="line">
              <a:avLst/>
            </a:prstGeom>
            <a:ln w="28575" cap="flat" cmpd="sng">
              <a:solidFill>
                <a:srgbClr val="2B15CD"/>
              </a:solidFill>
              <a:prstDash val="solid"/>
              <a:headEnd type="none" w="med" len="med"/>
              <a:tailEnd type="none" w="med" len="med"/>
            </a:ln>
          </p:spPr>
        </p:sp>
        <p:sp>
          <p:nvSpPr>
            <p:cNvPr id="48181" name="Freeform 49"/>
            <p:cNvSpPr/>
            <p:nvPr/>
          </p:nvSpPr>
          <p:spPr>
            <a:xfrm>
              <a:off x="465" y="3796"/>
              <a:ext cx="159" cy="66"/>
            </a:xfrm>
            <a:custGeom>
              <a:avLst/>
              <a:gdLst>
                <a:gd name="txL" fmla="*/ 0 w 159"/>
                <a:gd name="txT" fmla="*/ 0 h 66"/>
                <a:gd name="txR" fmla="*/ 159 w 159"/>
                <a:gd name="txB" fmla="*/ 66 h 66"/>
              </a:gdLst>
              <a:ahLst/>
              <a:cxnLst>
                <a:cxn ang="0">
                  <a:pos x="0" y="66"/>
                </a:cxn>
                <a:cxn ang="0">
                  <a:pos x="26" y="40"/>
                </a:cxn>
                <a:cxn ang="0">
                  <a:pos x="0" y="0"/>
                </a:cxn>
                <a:cxn ang="0">
                  <a:pos x="159" y="40"/>
                </a:cxn>
                <a:cxn ang="0">
                  <a:pos x="0" y="66"/>
                </a:cxn>
              </a:cxnLst>
              <a:rect l="txL" t="txT" r="txR" b="txB"/>
              <a:pathLst>
                <a:path w="159" h="66">
                  <a:moveTo>
                    <a:pt x="0" y="66"/>
                  </a:moveTo>
                  <a:lnTo>
                    <a:pt x="26" y="40"/>
                  </a:lnTo>
                  <a:lnTo>
                    <a:pt x="0" y="0"/>
                  </a:lnTo>
                  <a:lnTo>
                    <a:pt x="159" y="40"/>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82" name="Rectangle 50"/>
            <p:cNvSpPr/>
            <p:nvPr/>
          </p:nvSpPr>
          <p:spPr>
            <a:xfrm>
              <a:off x="793" y="3702"/>
              <a:ext cx="695" cy="272"/>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83" name="Freeform 51"/>
            <p:cNvSpPr/>
            <p:nvPr/>
          </p:nvSpPr>
          <p:spPr>
            <a:xfrm>
              <a:off x="1898" y="3796"/>
              <a:ext cx="159" cy="66"/>
            </a:xfrm>
            <a:custGeom>
              <a:avLst/>
              <a:gdLst>
                <a:gd name="txL" fmla="*/ 0 w 159"/>
                <a:gd name="txT" fmla="*/ 0 h 66"/>
                <a:gd name="txR" fmla="*/ 159 w 159"/>
                <a:gd name="txB" fmla="*/ 66 h 66"/>
              </a:gdLst>
              <a:ahLst/>
              <a:cxnLst>
                <a:cxn ang="0">
                  <a:pos x="0" y="66"/>
                </a:cxn>
                <a:cxn ang="0">
                  <a:pos x="26" y="40"/>
                </a:cxn>
                <a:cxn ang="0">
                  <a:pos x="0" y="0"/>
                </a:cxn>
                <a:cxn ang="0">
                  <a:pos x="159" y="40"/>
                </a:cxn>
                <a:cxn ang="0">
                  <a:pos x="0" y="66"/>
                </a:cxn>
              </a:cxnLst>
              <a:rect l="txL" t="txT" r="txR" b="txB"/>
              <a:pathLst>
                <a:path w="159" h="66">
                  <a:moveTo>
                    <a:pt x="0" y="66"/>
                  </a:moveTo>
                  <a:lnTo>
                    <a:pt x="26" y="40"/>
                  </a:lnTo>
                  <a:lnTo>
                    <a:pt x="0" y="0"/>
                  </a:lnTo>
                  <a:lnTo>
                    <a:pt x="159" y="40"/>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84" name="Freeform 52"/>
            <p:cNvSpPr/>
            <p:nvPr/>
          </p:nvSpPr>
          <p:spPr>
            <a:xfrm>
              <a:off x="1898" y="1671"/>
              <a:ext cx="159" cy="66"/>
            </a:xfrm>
            <a:custGeom>
              <a:avLst/>
              <a:gdLst>
                <a:gd name="txL" fmla="*/ 0 w 159"/>
                <a:gd name="txT" fmla="*/ 0 h 66"/>
                <a:gd name="txR" fmla="*/ 159 w 159"/>
                <a:gd name="txB" fmla="*/ 66 h 66"/>
              </a:gdLst>
              <a:ahLst/>
              <a:cxnLst>
                <a:cxn ang="0">
                  <a:pos x="0" y="66"/>
                </a:cxn>
                <a:cxn ang="0">
                  <a:pos x="26" y="26"/>
                </a:cxn>
                <a:cxn ang="0">
                  <a:pos x="0" y="0"/>
                </a:cxn>
                <a:cxn ang="0">
                  <a:pos x="159" y="26"/>
                </a:cxn>
                <a:cxn ang="0">
                  <a:pos x="0" y="66"/>
                </a:cxn>
              </a:cxnLst>
              <a:rect l="txL" t="txT" r="txR" b="txB"/>
              <a:pathLst>
                <a:path w="159" h="66">
                  <a:moveTo>
                    <a:pt x="0" y="66"/>
                  </a:moveTo>
                  <a:lnTo>
                    <a:pt x="26" y="26"/>
                  </a:lnTo>
                  <a:lnTo>
                    <a:pt x="0" y="0"/>
                  </a:lnTo>
                  <a:lnTo>
                    <a:pt x="159"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85" name="Line 53"/>
            <p:cNvSpPr/>
            <p:nvPr/>
          </p:nvSpPr>
          <p:spPr>
            <a:xfrm flipH="1">
              <a:off x="4008" y="2760"/>
              <a:ext cx="1633" cy="1"/>
            </a:xfrm>
            <a:prstGeom prst="line">
              <a:avLst/>
            </a:prstGeom>
            <a:ln w="28575" cap="flat" cmpd="sng">
              <a:solidFill>
                <a:srgbClr val="2B15CD"/>
              </a:solidFill>
              <a:prstDash val="solid"/>
              <a:headEnd type="none" w="med" len="med"/>
              <a:tailEnd type="none" w="med" len="med"/>
            </a:ln>
          </p:spPr>
        </p:sp>
        <p:sp>
          <p:nvSpPr>
            <p:cNvPr id="48186" name="Rectangle 54"/>
            <p:cNvSpPr/>
            <p:nvPr/>
          </p:nvSpPr>
          <p:spPr>
            <a:xfrm>
              <a:off x="4260" y="2568"/>
              <a:ext cx="707" cy="318"/>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87" name="Freeform 55"/>
            <p:cNvSpPr/>
            <p:nvPr/>
          </p:nvSpPr>
          <p:spPr>
            <a:xfrm>
              <a:off x="4101" y="2733"/>
              <a:ext cx="159" cy="67"/>
            </a:xfrm>
            <a:custGeom>
              <a:avLst/>
              <a:gdLst>
                <a:gd name="txL" fmla="*/ 0 w 159"/>
                <a:gd name="txT" fmla="*/ 0 h 67"/>
                <a:gd name="txR" fmla="*/ 159 w 159"/>
                <a:gd name="txB" fmla="*/ 67 h 67"/>
              </a:gdLst>
              <a:ahLst/>
              <a:cxnLst>
                <a:cxn ang="0">
                  <a:pos x="0" y="67"/>
                </a:cxn>
                <a:cxn ang="0">
                  <a:pos x="27" y="27"/>
                </a:cxn>
                <a:cxn ang="0">
                  <a:pos x="0" y="0"/>
                </a:cxn>
                <a:cxn ang="0">
                  <a:pos x="159" y="27"/>
                </a:cxn>
                <a:cxn ang="0">
                  <a:pos x="0" y="67"/>
                </a:cxn>
              </a:cxnLst>
              <a:rect l="txL" t="txT" r="txR" b="txB"/>
              <a:pathLst>
                <a:path w="159" h="67">
                  <a:moveTo>
                    <a:pt x="0" y="67"/>
                  </a:moveTo>
                  <a:lnTo>
                    <a:pt x="27" y="27"/>
                  </a:lnTo>
                  <a:lnTo>
                    <a:pt x="0" y="0"/>
                  </a:lnTo>
                  <a:lnTo>
                    <a:pt x="159" y="27"/>
                  </a:lnTo>
                  <a:lnTo>
                    <a:pt x="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88" name="Freeform 56"/>
            <p:cNvSpPr/>
            <p:nvPr/>
          </p:nvSpPr>
          <p:spPr>
            <a:xfrm>
              <a:off x="5468" y="2733"/>
              <a:ext cx="173" cy="67"/>
            </a:xfrm>
            <a:custGeom>
              <a:avLst/>
              <a:gdLst>
                <a:gd name="txL" fmla="*/ 0 w 173"/>
                <a:gd name="txT" fmla="*/ 0 h 67"/>
                <a:gd name="txR" fmla="*/ 173 w 173"/>
                <a:gd name="txB" fmla="*/ 67 h 67"/>
              </a:gdLst>
              <a:ahLst/>
              <a:cxnLst>
                <a:cxn ang="0">
                  <a:pos x="0" y="67"/>
                </a:cxn>
                <a:cxn ang="0">
                  <a:pos x="40" y="27"/>
                </a:cxn>
                <a:cxn ang="0">
                  <a:pos x="0" y="0"/>
                </a:cxn>
                <a:cxn ang="0">
                  <a:pos x="173" y="27"/>
                </a:cxn>
                <a:cxn ang="0">
                  <a:pos x="0" y="67"/>
                </a:cxn>
              </a:cxnLst>
              <a:rect l="txL" t="txT" r="txR" b="txB"/>
              <a:pathLst>
                <a:path w="173" h="67">
                  <a:moveTo>
                    <a:pt x="0" y="67"/>
                  </a:moveTo>
                  <a:lnTo>
                    <a:pt x="40" y="27"/>
                  </a:lnTo>
                  <a:lnTo>
                    <a:pt x="0" y="0"/>
                  </a:lnTo>
                  <a:lnTo>
                    <a:pt x="173" y="27"/>
                  </a:lnTo>
                  <a:lnTo>
                    <a:pt x="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89" name="Line 57"/>
            <p:cNvSpPr/>
            <p:nvPr/>
          </p:nvSpPr>
          <p:spPr>
            <a:xfrm flipH="1">
              <a:off x="3690" y="1697"/>
              <a:ext cx="1951" cy="1"/>
            </a:xfrm>
            <a:prstGeom prst="line">
              <a:avLst/>
            </a:prstGeom>
            <a:ln w="28575" cap="flat" cmpd="sng">
              <a:solidFill>
                <a:srgbClr val="2B15CD"/>
              </a:solidFill>
              <a:prstDash val="solid"/>
              <a:headEnd type="none" w="med" len="med"/>
              <a:tailEnd type="none" w="med" len="med"/>
            </a:ln>
          </p:spPr>
        </p:sp>
        <p:sp>
          <p:nvSpPr>
            <p:cNvPr id="48190" name="Rectangle 58"/>
            <p:cNvSpPr/>
            <p:nvPr/>
          </p:nvSpPr>
          <p:spPr>
            <a:xfrm>
              <a:off x="4260" y="1525"/>
              <a:ext cx="661" cy="317"/>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91" name="Freeform 59"/>
            <p:cNvSpPr/>
            <p:nvPr/>
          </p:nvSpPr>
          <p:spPr>
            <a:xfrm>
              <a:off x="5468" y="1671"/>
              <a:ext cx="173" cy="66"/>
            </a:xfrm>
            <a:custGeom>
              <a:avLst/>
              <a:gdLst>
                <a:gd name="txL" fmla="*/ 0 w 173"/>
                <a:gd name="txT" fmla="*/ 0 h 66"/>
                <a:gd name="txR" fmla="*/ 173 w 173"/>
                <a:gd name="txB" fmla="*/ 66 h 66"/>
              </a:gdLst>
              <a:ahLst/>
              <a:cxnLst>
                <a:cxn ang="0">
                  <a:pos x="0" y="66"/>
                </a:cxn>
                <a:cxn ang="0">
                  <a:pos x="40" y="26"/>
                </a:cxn>
                <a:cxn ang="0">
                  <a:pos x="0" y="0"/>
                </a:cxn>
                <a:cxn ang="0">
                  <a:pos x="173" y="26"/>
                </a:cxn>
                <a:cxn ang="0">
                  <a:pos x="0" y="66"/>
                </a:cxn>
              </a:cxnLst>
              <a:rect l="txL" t="txT" r="txR" b="txB"/>
              <a:pathLst>
                <a:path w="173" h="66">
                  <a:moveTo>
                    <a:pt x="0" y="66"/>
                  </a:moveTo>
                  <a:lnTo>
                    <a:pt x="40" y="26"/>
                  </a:lnTo>
                  <a:lnTo>
                    <a:pt x="0" y="0"/>
                  </a:lnTo>
                  <a:lnTo>
                    <a:pt x="173"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92" name="Line 60"/>
            <p:cNvSpPr/>
            <p:nvPr/>
          </p:nvSpPr>
          <p:spPr>
            <a:xfrm flipH="1">
              <a:off x="3690" y="3836"/>
              <a:ext cx="1951" cy="1"/>
            </a:xfrm>
            <a:prstGeom prst="line">
              <a:avLst/>
            </a:prstGeom>
            <a:ln w="28575" cap="flat" cmpd="sng">
              <a:solidFill>
                <a:srgbClr val="2B15CD"/>
              </a:solidFill>
              <a:prstDash val="solid"/>
              <a:headEnd type="none" w="med" len="med"/>
              <a:tailEnd type="none" w="med" len="med"/>
            </a:ln>
          </p:spPr>
        </p:sp>
        <p:sp>
          <p:nvSpPr>
            <p:cNvPr id="48193" name="Freeform 61"/>
            <p:cNvSpPr/>
            <p:nvPr/>
          </p:nvSpPr>
          <p:spPr>
            <a:xfrm>
              <a:off x="5468" y="3796"/>
              <a:ext cx="173" cy="66"/>
            </a:xfrm>
            <a:custGeom>
              <a:avLst/>
              <a:gdLst>
                <a:gd name="txL" fmla="*/ 0 w 173"/>
                <a:gd name="txT" fmla="*/ 0 h 66"/>
                <a:gd name="txR" fmla="*/ 173 w 173"/>
                <a:gd name="txB" fmla="*/ 66 h 66"/>
              </a:gdLst>
              <a:ahLst/>
              <a:cxnLst>
                <a:cxn ang="0">
                  <a:pos x="0" y="66"/>
                </a:cxn>
                <a:cxn ang="0">
                  <a:pos x="40" y="40"/>
                </a:cxn>
                <a:cxn ang="0">
                  <a:pos x="0" y="0"/>
                </a:cxn>
                <a:cxn ang="0">
                  <a:pos x="173" y="40"/>
                </a:cxn>
                <a:cxn ang="0">
                  <a:pos x="0" y="66"/>
                </a:cxn>
              </a:cxnLst>
              <a:rect l="txL" t="txT" r="txR" b="txB"/>
              <a:pathLst>
                <a:path w="173" h="66">
                  <a:moveTo>
                    <a:pt x="0" y="66"/>
                  </a:moveTo>
                  <a:lnTo>
                    <a:pt x="40" y="40"/>
                  </a:lnTo>
                  <a:lnTo>
                    <a:pt x="0" y="0"/>
                  </a:lnTo>
                  <a:lnTo>
                    <a:pt x="173" y="40"/>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94" name="Rectangle 62"/>
            <p:cNvSpPr/>
            <p:nvPr/>
          </p:nvSpPr>
          <p:spPr>
            <a:xfrm>
              <a:off x="4332" y="3657"/>
              <a:ext cx="680" cy="317"/>
            </a:xfrm>
            <a:prstGeom prst="rect">
              <a:avLst/>
            </a:prstGeom>
            <a:solidFill>
              <a:srgbClr val="FFFFFF"/>
            </a:solidFill>
            <a:ln w="20638" cap="flat" cmpd="sng">
              <a:solidFill>
                <a:srgbClr val="000000"/>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低 通</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95" name="Freeform 63"/>
            <p:cNvSpPr/>
            <p:nvPr/>
          </p:nvSpPr>
          <p:spPr>
            <a:xfrm>
              <a:off x="4101" y="3796"/>
              <a:ext cx="159" cy="66"/>
            </a:xfrm>
            <a:custGeom>
              <a:avLst/>
              <a:gdLst>
                <a:gd name="txL" fmla="*/ 0 w 159"/>
                <a:gd name="txT" fmla="*/ 0 h 66"/>
                <a:gd name="txR" fmla="*/ 159 w 159"/>
                <a:gd name="txB" fmla="*/ 66 h 66"/>
              </a:gdLst>
              <a:ahLst/>
              <a:cxnLst>
                <a:cxn ang="0">
                  <a:pos x="0" y="66"/>
                </a:cxn>
                <a:cxn ang="0">
                  <a:pos x="27" y="40"/>
                </a:cxn>
                <a:cxn ang="0">
                  <a:pos x="0" y="0"/>
                </a:cxn>
                <a:cxn ang="0">
                  <a:pos x="159" y="40"/>
                </a:cxn>
                <a:cxn ang="0">
                  <a:pos x="0" y="66"/>
                </a:cxn>
              </a:cxnLst>
              <a:rect l="txL" t="txT" r="txR" b="txB"/>
              <a:pathLst>
                <a:path w="159" h="66">
                  <a:moveTo>
                    <a:pt x="0" y="66"/>
                  </a:moveTo>
                  <a:lnTo>
                    <a:pt x="27" y="40"/>
                  </a:lnTo>
                  <a:lnTo>
                    <a:pt x="0" y="0"/>
                  </a:lnTo>
                  <a:lnTo>
                    <a:pt x="159" y="40"/>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96" name="Freeform 64"/>
            <p:cNvSpPr/>
            <p:nvPr/>
          </p:nvSpPr>
          <p:spPr>
            <a:xfrm>
              <a:off x="4101" y="1671"/>
              <a:ext cx="159" cy="66"/>
            </a:xfrm>
            <a:custGeom>
              <a:avLst/>
              <a:gdLst>
                <a:gd name="txL" fmla="*/ 0 w 159"/>
                <a:gd name="txT" fmla="*/ 0 h 66"/>
                <a:gd name="txR" fmla="*/ 159 w 159"/>
                <a:gd name="txB" fmla="*/ 66 h 66"/>
              </a:gdLst>
              <a:ahLst/>
              <a:cxnLst>
                <a:cxn ang="0">
                  <a:pos x="0" y="66"/>
                </a:cxn>
                <a:cxn ang="0">
                  <a:pos x="27" y="26"/>
                </a:cxn>
                <a:cxn ang="0">
                  <a:pos x="0" y="0"/>
                </a:cxn>
                <a:cxn ang="0">
                  <a:pos x="159" y="26"/>
                </a:cxn>
                <a:cxn ang="0">
                  <a:pos x="0" y="66"/>
                </a:cxn>
              </a:cxnLst>
              <a:rect l="txL" t="txT" r="txR" b="txB"/>
              <a:pathLst>
                <a:path w="159" h="66">
                  <a:moveTo>
                    <a:pt x="0" y="66"/>
                  </a:moveTo>
                  <a:lnTo>
                    <a:pt x="27" y="26"/>
                  </a:lnTo>
                  <a:lnTo>
                    <a:pt x="0" y="0"/>
                  </a:lnTo>
                  <a:lnTo>
                    <a:pt x="159"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48197" name="Rectangle 65"/>
            <p:cNvSpPr/>
            <p:nvPr/>
          </p:nvSpPr>
          <p:spPr>
            <a:xfrm>
              <a:off x="113" y="2478"/>
              <a:ext cx="511"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2</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48198" name="Rectangle 66"/>
            <p:cNvSpPr/>
            <p:nvPr/>
          </p:nvSpPr>
          <p:spPr>
            <a:xfrm>
              <a:off x="5130" y="1389"/>
              <a:ext cx="466"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1</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48199" name="Rectangle 67"/>
            <p:cNvSpPr/>
            <p:nvPr/>
          </p:nvSpPr>
          <p:spPr>
            <a:xfrm>
              <a:off x="5081" y="2432"/>
              <a:ext cx="469"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2</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48200" name="Rectangle 68"/>
            <p:cNvSpPr/>
            <p:nvPr/>
          </p:nvSpPr>
          <p:spPr>
            <a:xfrm>
              <a:off x="158" y="3475"/>
              <a:ext cx="466"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3</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48201" name="Rectangle 69"/>
            <p:cNvSpPr/>
            <p:nvPr/>
          </p:nvSpPr>
          <p:spPr>
            <a:xfrm>
              <a:off x="5081" y="3566"/>
              <a:ext cx="469" cy="205"/>
            </a:xfrm>
            <a:prstGeom prst="rect">
              <a:avLst/>
            </a:prstGeom>
            <a:noFill/>
            <a:ln w="9525">
              <a:noFill/>
            </a:ln>
          </p:spPr>
          <p:txBody>
            <a:bodyPr lIns="0" tIns="0" rIns="0" bIns="0">
              <a:spAutoFit/>
            </a:bodyPr>
            <a:p>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3</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grpSp>
      <p:sp>
        <p:nvSpPr>
          <p:cNvPr id="48133" name="Text Box 70"/>
          <p:cNvSpPr txBox="1"/>
          <p:nvPr/>
        </p:nvSpPr>
        <p:spPr>
          <a:xfrm>
            <a:off x="2700338" y="6237288"/>
            <a:ext cx="3697287"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9.9-1   3</a:t>
            </a:r>
            <a:r>
              <a:rPr lang="zh-CN" altLang="en-US" b="1" dirty="0">
                <a:solidFill>
                  <a:schemeClr val="tx2"/>
                </a:solidFill>
                <a:latin typeface="微软雅黑" panose="020B0503020204020204" pitchFamily="34" charset="-122"/>
                <a:ea typeface="微软雅黑" panose="020B0503020204020204" pitchFamily="34" charset="-122"/>
              </a:rPr>
              <a:t>路时分复用方框图</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48134" name="Rectangle 71"/>
          <p:cNvSpPr/>
          <p:nvPr/>
        </p:nvSpPr>
        <p:spPr>
          <a:xfrm>
            <a:off x="4211638" y="5300663"/>
            <a:ext cx="695325" cy="396875"/>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同步</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8135" name="Rectangle 72"/>
          <p:cNvSpPr/>
          <p:nvPr/>
        </p:nvSpPr>
        <p:spPr>
          <a:xfrm>
            <a:off x="5148263" y="3860800"/>
            <a:ext cx="587375" cy="366713"/>
          </a:xfrm>
          <a:prstGeom prst="rect">
            <a:avLst/>
          </a:prstGeom>
          <a:noFill/>
          <a:ln w="9525">
            <a:noFill/>
          </a:ln>
        </p:spPr>
        <p:txBody>
          <a:bodyPr wrap="none">
            <a:spAutoFit/>
          </a:bodyPr>
          <a:p>
            <a:r>
              <a:rPr lang="en-US" altLang="zh-CN" sz="1800" b="1" dirty="0">
                <a:solidFill>
                  <a:schemeClr val="tx2"/>
                </a:solidFill>
                <a:latin typeface="Comic Sans MS" panose="030F0702030302020204" pitchFamily="66" charset="0"/>
              </a:rPr>
              <a:t>y(t)</a:t>
            </a:r>
            <a:endParaRPr lang="en-US" altLang="zh-CN" sz="1800" b="1" dirty="0">
              <a:solidFill>
                <a:schemeClr val="tx2"/>
              </a:solidFill>
              <a:latin typeface="Comic Sans MS" panose="030F0702030302020204" pitchFamily="66" charset="0"/>
            </a:endParaRPr>
          </a:p>
        </p:txBody>
      </p:sp>
      <p:sp>
        <p:nvSpPr>
          <p:cNvPr id="48136" name="Rectangle 73"/>
          <p:cNvSpPr/>
          <p:nvPr/>
        </p:nvSpPr>
        <p:spPr>
          <a:xfrm>
            <a:off x="3419475" y="3933825"/>
            <a:ext cx="595313" cy="366713"/>
          </a:xfrm>
          <a:prstGeom prst="rect">
            <a:avLst/>
          </a:prstGeom>
          <a:noFill/>
          <a:ln w="9525">
            <a:noFill/>
          </a:ln>
        </p:spPr>
        <p:txBody>
          <a:bodyPr wrap="none">
            <a:spAutoFit/>
          </a:bodyPr>
          <a:p>
            <a:r>
              <a:rPr lang="en-US" altLang="zh-CN" sz="1800" b="1" dirty="0">
                <a:solidFill>
                  <a:schemeClr val="tx2"/>
                </a:solidFill>
                <a:latin typeface="Comic Sans MS" panose="030F0702030302020204" pitchFamily="66" charset="0"/>
              </a:rPr>
              <a:t>x(t)</a:t>
            </a:r>
            <a:endParaRPr lang="en-US" altLang="zh-CN" sz="1800" b="1" dirty="0">
              <a:solidFill>
                <a:schemeClr val="tx2"/>
              </a:solidFill>
              <a:latin typeface="Comic Sans MS" panose="030F0702030302020204" pitchFamily="66" charset="0"/>
            </a:endParaRPr>
          </a:p>
        </p:txBody>
      </p:sp>
      <p:graphicFrame>
        <p:nvGraphicFramePr>
          <p:cNvPr id="48130" name="Object 74"/>
          <p:cNvGraphicFramePr>
            <a:graphicFrameLocks noGrp="1"/>
          </p:cNvGraphicFramePr>
          <p:nvPr>
            <p:ph idx="1"/>
          </p:nvPr>
        </p:nvGraphicFramePr>
        <p:xfrm>
          <a:off x="285750" y="1484313"/>
          <a:ext cx="8643938" cy="719137"/>
        </p:xfrm>
        <a:graphic>
          <a:graphicData uri="http://schemas.openxmlformats.org/presentationml/2006/ole">
            <mc:AlternateContent xmlns:mc="http://schemas.openxmlformats.org/markup-compatibility/2006">
              <mc:Choice xmlns:v="urn:schemas-microsoft-com:vml" Requires="v">
                <p:oleObj spid="_x0000_s3097" name="" r:id="rId1" imgW="5153660" imgH="431800" progId="Equation.3">
                  <p:embed/>
                </p:oleObj>
              </mc:Choice>
              <mc:Fallback>
                <p:oleObj name="" r:id="rId1" imgW="5153660" imgH="431800" progId="Equation.3">
                  <p:embed/>
                  <p:pic>
                    <p:nvPicPr>
                      <p:cNvPr id="0" name="图片 3096"/>
                      <p:cNvPicPr/>
                      <p:nvPr/>
                    </p:nvPicPr>
                    <p:blipFill>
                      <a:blip r:embed="rId2"/>
                      <a:stretch>
                        <a:fillRect/>
                      </a:stretch>
                    </p:blipFill>
                    <p:spPr>
                      <a:xfrm>
                        <a:off x="285750" y="1484313"/>
                        <a:ext cx="8643938" cy="719137"/>
                      </a:xfrm>
                      <a:prstGeom prst="rect">
                        <a:avLst/>
                      </a:prstGeom>
                      <a:solidFill>
                        <a:srgbClr val="CCFFCC"/>
                      </a:solidFill>
                      <a:ln>
                        <a:solidFill>
                          <a:schemeClr val="tx1"/>
                        </a:solidFill>
                        <a:miter/>
                      </a:ln>
                    </p:spPr>
                  </p:pic>
                </p:oleObj>
              </mc:Fallback>
            </mc:AlternateContent>
          </a:graphicData>
        </a:graphic>
      </p:graphicFrame>
    </p:spTree>
  </p:cSld>
  <p:clrMapOvr>
    <a:masterClrMapping/>
  </p:clrMapOvr>
  <p:transition>
    <p:blinds dir="ver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ext Box 3"/>
          <p:cNvSpPr txBox="1"/>
          <p:nvPr/>
        </p:nvSpPr>
        <p:spPr>
          <a:xfrm>
            <a:off x="989013" y="6143625"/>
            <a:ext cx="7159625" cy="70802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9.9-2  3 </a:t>
            </a:r>
            <a:r>
              <a:rPr lang="zh-CN" altLang="en-US" b="1" dirty="0">
                <a:solidFill>
                  <a:schemeClr val="tx2"/>
                </a:solidFill>
                <a:latin typeface="微软雅黑" panose="020B0503020204020204" pitchFamily="34" charset="-122"/>
                <a:ea typeface="微软雅黑" panose="020B0503020204020204" pitchFamily="34" charset="-122"/>
              </a:rPr>
              <a:t>路时分复用波形</a:t>
            </a:r>
            <a:endParaRPr lang="zh-CN" altLang="en-US" b="1" dirty="0">
              <a:solidFill>
                <a:schemeClr val="tx2"/>
              </a:solidFill>
              <a:latin typeface="微软雅黑" panose="020B0503020204020204" pitchFamily="34" charset="-122"/>
              <a:ea typeface="微软雅黑" panose="020B0503020204020204" pitchFamily="34" charset="-122"/>
            </a:endParaRPr>
          </a:p>
          <a:p>
            <a:pPr algn="ctr"/>
            <a:r>
              <a:rPr lang="en-US" altLang="zh-CN" b="1" dirty="0">
                <a:solidFill>
                  <a:schemeClr val="tx2"/>
                </a:solidFill>
                <a:latin typeface="微软雅黑" panose="020B0503020204020204" pitchFamily="34" charset="-122"/>
                <a:ea typeface="微软雅黑" panose="020B0503020204020204" pitchFamily="34" charset="-122"/>
              </a:rPr>
              <a:t>(</a:t>
            </a:r>
            <a:r>
              <a:rPr lang="en-US" altLang="zh-CN" b="1" i="1" dirty="0">
                <a:solidFill>
                  <a:schemeClr val="tx2"/>
                </a:solidFill>
                <a:latin typeface="微软雅黑" panose="020B0503020204020204" pitchFamily="34" charset="-122"/>
                <a:ea typeface="微软雅黑" panose="020B0503020204020204" pitchFamily="34" charset="-122"/>
              </a:rPr>
              <a:t>a</a:t>
            </a:r>
            <a:r>
              <a:rPr lang="en-US" altLang="zh-CN" b="1" dirty="0">
                <a:solidFill>
                  <a:schemeClr val="tx2"/>
                </a:solidFill>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第 </a:t>
            </a:r>
            <a:r>
              <a:rPr lang="en-US" altLang="zh-CN" b="1" dirty="0">
                <a:solidFill>
                  <a:schemeClr val="tx2"/>
                </a:solidFill>
                <a:latin typeface="微软雅黑" panose="020B0503020204020204" pitchFamily="34" charset="-122"/>
                <a:ea typeface="微软雅黑" panose="020B0503020204020204" pitchFamily="34" charset="-122"/>
              </a:rPr>
              <a:t>1 </a:t>
            </a:r>
            <a:r>
              <a:rPr lang="zh-CN" altLang="en-US" b="1" dirty="0">
                <a:solidFill>
                  <a:schemeClr val="tx2"/>
                </a:solidFill>
                <a:latin typeface="微软雅黑" panose="020B0503020204020204" pitchFamily="34" charset="-122"/>
                <a:ea typeface="微软雅黑" panose="020B0503020204020204" pitchFamily="34" charset="-122"/>
              </a:rPr>
              <a:t>路； </a:t>
            </a:r>
            <a:r>
              <a:rPr lang="en-US" altLang="zh-CN" b="1" dirty="0">
                <a:solidFill>
                  <a:schemeClr val="tx2"/>
                </a:solidFill>
                <a:latin typeface="微软雅黑" panose="020B0503020204020204" pitchFamily="34" charset="-122"/>
                <a:ea typeface="微软雅黑" panose="020B0503020204020204" pitchFamily="34" charset="-122"/>
              </a:rPr>
              <a:t>(</a:t>
            </a:r>
            <a:r>
              <a:rPr lang="en-US" altLang="zh-CN" b="1" i="1" dirty="0">
                <a:solidFill>
                  <a:schemeClr val="tx2"/>
                </a:solidFill>
                <a:latin typeface="微软雅黑" panose="020B0503020204020204" pitchFamily="34" charset="-122"/>
                <a:ea typeface="微软雅黑" panose="020B0503020204020204" pitchFamily="34" charset="-122"/>
              </a:rPr>
              <a:t>b</a:t>
            </a:r>
            <a:r>
              <a:rPr lang="en-US" altLang="zh-CN" b="1" dirty="0">
                <a:solidFill>
                  <a:schemeClr val="tx2"/>
                </a:solidFill>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第 </a:t>
            </a:r>
            <a:r>
              <a:rPr lang="en-US" altLang="zh-CN" b="1" dirty="0">
                <a:solidFill>
                  <a:schemeClr val="tx2"/>
                </a:solidFill>
                <a:latin typeface="微软雅黑" panose="020B0503020204020204" pitchFamily="34" charset="-122"/>
                <a:ea typeface="微软雅黑" panose="020B0503020204020204" pitchFamily="34" charset="-122"/>
              </a:rPr>
              <a:t>2 </a:t>
            </a:r>
            <a:r>
              <a:rPr lang="zh-CN" altLang="en-US" b="1" dirty="0">
                <a:solidFill>
                  <a:schemeClr val="tx2"/>
                </a:solidFill>
                <a:latin typeface="微软雅黑" panose="020B0503020204020204" pitchFamily="34" charset="-122"/>
                <a:ea typeface="微软雅黑" panose="020B0503020204020204" pitchFamily="34" charset="-122"/>
              </a:rPr>
              <a:t>路； </a:t>
            </a:r>
            <a:r>
              <a:rPr lang="en-US" altLang="zh-CN" b="1" dirty="0">
                <a:solidFill>
                  <a:schemeClr val="tx2"/>
                </a:solidFill>
                <a:latin typeface="微软雅黑" panose="020B0503020204020204" pitchFamily="34" charset="-122"/>
                <a:ea typeface="微软雅黑" panose="020B0503020204020204" pitchFamily="34" charset="-122"/>
              </a:rPr>
              <a:t>(</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dirty="0">
                <a:solidFill>
                  <a:schemeClr val="tx2"/>
                </a:solidFill>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第 </a:t>
            </a:r>
            <a:r>
              <a:rPr lang="en-US" altLang="zh-CN" b="1" dirty="0">
                <a:solidFill>
                  <a:schemeClr val="tx2"/>
                </a:solidFill>
                <a:latin typeface="微软雅黑" panose="020B0503020204020204" pitchFamily="34" charset="-122"/>
                <a:ea typeface="微软雅黑" panose="020B0503020204020204" pitchFamily="34" charset="-122"/>
              </a:rPr>
              <a:t>3 </a:t>
            </a:r>
            <a:r>
              <a:rPr lang="zh-CN" altLang="en-US" b="1" dirty="0">
                <a:solidFill>
                  <a:schemeClr val="tx2"/>
                </a:solidFill>
                <a:latin typeface="微软雅黑" panose="020B0503020204020204" pitchFamily="34" charset="-122"/>
                <a:ea typeface="微软雅黑" panose="020B0503020204020204" pitchFamily="34" charset="-122"/>
              </a:rPr>
              <a:t>路； </a:t>
            </a:r>
            <a:r>
              <a:rPr lang="en-US" altLang="zh-CN" b="1" dirty="0">
                <a:solidFill>
                  <a:schemeClr val="tx2"/>
                </a:solidFill>
                <a:latin typeface="微软雅黑" panose="020B0503020204020204" pitchFamily="34" charset="-122"/>
                <a:ea typeface="微软雅黑" panose="020B0503020204020204" pitchFamily="34" charset="-122"/>
              </a:rPr>
              <a:t>(</a:t>
            </a:r>
            <a:r>
              <a:rPr lang="en-US" altLang="zh-CN" b="1" i="1" dirty="0">
                <a:solidFill>
                  <a:schemeClr val="tx2"/>
                </a:solidFill>
                <a:latin typeface="微软雅黑" panose="020B0503020204020204" pitchFamily="34" charset="-122"/>
                <a:ea typeface="微软雅黑" panose="020B0503020204020204" pitchFamily="34" charset="-122"/>
              </a:rPr>
              <a:t>d</a:t>
            </a:r>
            <a:r>
              <a:rPr lang="en-US" altLang="zh-CN" b="1" dirty="0">
                <a:solidFill>
                  <a:schemeClr val="tx2"/>
                </a:solidFill>
                <a:latin typeface="微软雅黑" panose="020B0503020204020204" pitchFamily="34" charset="-122"/>
                <a:ea typeface="微软雅黑" panose="020B0503020204020204" pitchFamily="34" charset="-122"/>
              </a:rPr>
              <a:t>) 3</a:t>
            </a:r>
            <a:r>
              <a:rPr lang="zh-CN" altLang="en-US" b="1" dirty="0">
                <a:solidFill>
                  <a:schemeClr val="tx2"/>
                </a:solidFill>
                <a:latin typeface="微软雅黑" panose="020B0503020204020204" pitchFamily="34" charset="-122"/>
                <a:ea typeface="微软雅黑" panose="020B0503020204020204" pitchFamily="34" charset="-122"/>
              </a:rPr>
              <a:t>路合成的波形</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22883" name="Rectangle 4"/>
          <p:cNvSpPr/>
          <p:nvPr/>
        </p:nvSpPr>
        <p:spPr>
          <a:xfrm>
            <a:off x="1476375" y="712788"/>
            <a:ext cx="7253288" cy="400050"/>
          </a:xfrm>
          <a:prstGeom prst="rect">
            <a:avLst/>
          </a:prstGeom>
          <a:noFill/>
          <a:ln w="9525">
            <a:noFill/>
          </a:ln>
        </p:spPr>
        <p:txBody>
          <a:bodyPr wrap="none">
            <a:spAutoFit/>
          </a:bodyPr>
          <a:p>
            <a:r>
              <a:rPr lang="en-US" altLang="zh-CN" b="1" dirty="0">
                <a:solidFill>
                  <a:schemeClr val="tx2"/>
                </a:solidFill>
                <a:latin typeface="微软雅黑" panose="020B0503020204020204" pitchFamily="34" charset="-122"/>
                <a:ea typeface="微软雅黑" panose="020B0503020204020204" pitchFamily="34" charset="-122"/>
              </a:rPr>
              <a:t>x(t)</a:t>
            </a:r>
            <a:r>
              <a:rPr lang="zh-CN" altLang="en-US" b="1" dirty="0">
                <a:solidFill>
                  <a:schemeClr val="tx2"/>
                </a:solidFill>
                <a:latin typeface="微软雅黑" panose="020B0503020204020204" pitchFamily="34" charset="-122"/>
                <a:ea typeface="微软雅黑" panose="020B0503020204020204" pitchFamily="34" charset="-122"/>
              </a:rPr>
              <a:t>中一组连续</a:t>
            </a:r>
            <a:r>
              <a:rPr lang="en-US" altLang="zh-CN" b="1" dirty="0">
                <a:solidFill>
                  <a:schemeClr val="tx2"/>
                </a:solidFill>
                <a:latin typeface="微软雅黑" panose="020B0503020204020204" pitchFamily="34" charset="-122"/>
                <a:ea typeface="微软雅黑" panose="020B0503020204020204" pitchFamily="34" charset="-122"/>
              </a:rPr>
              <a:t>3</a:t>
            </a:r>
            <a:r>
              <a:rPr lang="zh-CN" altLang="en-US" b="1" dirty="0">
                <a:solidFill>
                  <a:schemeClr val="tx2"/>
                </a:solidFill>
                <a:latin typeface="微软雅黑" panose="020B0503020204020204" pitchFamily="34" charset="-122"/>
                <a:ea typeface="微软雅黑" panose="020B0503020204020204" pitchFamily="34" charset="-122"/>
              </a:rPr>
              <a:t>个脉冲称为</a:t>
            </a: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b="1" dirty="0">
                <a:solidFill>
                  <a:schemeClr val="tx2"/>
                </a:solidFill>
                <a:latin typeface="微软雅黑" panose="020B0503020204020204" pitchFamily="34" charset="-122"/>
                <a:ea typeface="微软雅黑" panose="020B0503020204020204" pitchFamily="34" charset="-122"/>
              </a:rPr>
              <a:t>帧，长度为</a:t>
            </a:r>
            <a:r>
              <a:rPr lang="en-US" altLang="zh-CN" b="1" dirty="0">
                <a:solidFill>
                  <a:schemeClr val="tx2"/>
                </a:solidFill>
                <a:latin typeface="微软雅黑" panose="020B0503020204020204" pitchFamily="34" charset="-122"/>
                <a:ea typeface="微软雅黑" panose="020B0503020204020204" pitchFamily="34" charset="-122"/>
              </a:rPr>
              <a:t>T</a:t>
            </a:r>
            <a:r>
              <a:rPr lang="en-US" altLang="zh-CN" baseline="-25000" dirty="0">
                <a:solidFill>
                  <a:schemeClr val="tx2"/>
                </a:solidFill>
                <a:latin typeface="微软雅黑" panose="020B0503020204020204" pitchFamily="34" charset="-122"/>
                <a:ea typeface="微软雅黑" panose="020B0503020204020204" pitchFamily="34" charset="-122"/>
              </a:rPr>
              <a:t>s</a:t>
            </a:r>
            <a:r>
              <a:rPr lang="zh-CN" altLang="en-US" b="1" dirty="0">
                <a:solidFill>
                  <a:schemeClr val="tx2"/>
                </a:solidFill>
                <a:latin typeface="微软雅黑" panose="020B0503020204020204" pitchFamily="34" charset="-122"/>
                <a:ea typeface="微软雅黑" panose="020B0503020204020204" pitchFamily="34" charset="-122"/>
              </a:rPr>
              <a:t>，</a:t>
            </a:r>
            <a:r>
              <a:rPr lang="el-GR" altLang="zh-CN" b="1" dirty="0">
                <a:solidFill>
                  <a:schemeClr val="tx2"/>
                </a:solidFill>
                <a:latin typeface="微软雅黑" panose="020B0503020204020204" pitchFamily="34" charset="-122"/>
                <a:ea typeface="微软雅黑" panose="020B0503020204020204" pitchFamily="34" charset="-122"/>
              </a:rPr>
              <a:t>τ</a:t>
            </a:r>
            <a:r>
              <a:rPr lang="zh-CN" altLang="en-US" b="1" dirty="0">
                <a:solidFill>
                  <a:schemeClr val="tx2"/>
                </a:solidFill>
                <a:latin typeface="微软雅黑" panose="020B0503020204020204" pitchFamily="34" charset="-122"/>
                <a:ea typeface="微软雅黑" panose="020B0503020204020204" pitchFamily="34" charset="-122"/>
              </a:rPr>
              <a:t>称为时隙长度</a:t>
            </a:r>
            <a:endParaRPr lang="zh-CN" altLang="el-GR" b="1" dirty="0">
              <a:solidFill>
                <a:schemeClr val="tx2"/>
              </a:solidFill>
              <a:latin typeface="微软雅黑" panose="020B0503020204020204" pitchFamily="34" charset="-122"/>
              <a:ea typeface="微软雅黑" panose="020B0503020204020204" pitchFamily="34" charset="-122"/>
            </a:endParaRPr>
          </a:p>
        </p:txBody>
      </p:sp>
      <p:grpSp>
        <p:nvGrpSpPr>
          <p:cNvPr id="122884" name="组合 11"/>
          <p:cNvGrpSpPr/>
          <p:nvPr/>
        </p:nvGrpSpPr>
        <p:grpSpPr>
          <a:xfrm>
            <a:off x="857250" y="1357313"/>
            <a:ext cx="7429500" cy="4751387"/>
            <a:chOff x="857224" y="1357298"/>
            <a:chExt cx="7429552" cy="4751388"/>
          </a:xfrm>
        </p:grpSpPr>
        <p:pic>
          <p:nvPicPr>
            <p:cNvPr id="122885" name="Picture 2" descr="未标题-1 拷贝"/>
            <p:cNvPicPr>
              <a:picLocks noChangeAspect="1"/>
            </p:cNvPicPr>
            <p:nvPr/>
          </p:nvPicPr>
          <p:blipFill>
            <a:blip r:embed="rId1"/>
            <a:stretch>
              <a:fillRect/>
            </a:stretch>
          </p:blipFill>
          <p:spPr>
            <a:xfrm>
              <a:off x="857224" y="1428736"/>
              <a:ext cx="7429552" cy="4679950"/>
            </a:xfrm>
            <a:prstGeom prst="rect">
              <a:avLst/>
            </a:prstGeom>
            <a:solidFill>
              <a:srgbClr val="CCFFCC">
                <a:alpha val="89803"/>
              </a:srgbClr>
            </a:solidFill>
            <a:ln w="9525">
              <a:noFill/>
            </a:ln>
          </p:spPr>
        </p:pic>
        <p:sp>
          <p:nvSpPr>
            <p:cNvPr id="122886" name="Rectangle 5"/>
            <p:cNvSpPr/>
            <p:nvPr/>
          </p:nvSpPr>
          <p:spPr>
            <a:xfrm>
              <a:off x="7500958" y="1357298"/>
              <a:ext cx="576263" cy="360363"/>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algn="ctr"/>
              <a:r>
                <a:rPr lang="en-US" altLang="zh-CN" sz="1800" dirty="0">
                  <a:latin typeface="Comic Sans MS" panose="030F0702030302020204" pitchFamily="66" charset="0"/>
                </a:rPr>
                <a:t>m</a:t>
              </a:r>
              <a:r>
                <a:rPr lang="en-US" altLang="zh-CN" sz="1800" baseline="-25000" dirty="0">
                  <a:latin typeface="Comic Sans MS" panose="030F0702030302020204" pitchFamily="66" charset="0"/>
                </a:rPr>
                <a:t>1</a:t>
              </a:r>
              <a:r>
                <a:rPr lang="en-US" altLang="zh-CN" sz="1800" dirty="0">
                  <a:latin typeface="Comic Sans MS" panose="030F0702030302020204" pitchFamily="66" charset="0"/>
                </a:rPr>
                <a:t>(t)</a:t>
              </a:r>
              <a:endParaRPr lang="en-US" altLang="zh-CN" sz="1800" dirty="0">
                <a:latin typeface="Comic Sans MS" panose="030F0702030302020204" pitchFamily="66" charset="0"/>
              </a:endParaRPr>
            </a:p>
          </p:txBody>
        </p:sp>
        <p:sp>
          <p:nvSpPr>
            <p:cNvPr id="122887" name="Rectangle 6"/>
            <p:cNvSpPr/>
            <p:nvPr/>
          </p:nvSpPr>
          <p:spPr>
            <a:xfrm>
              <a:off x="7572396" y="2714620"/>
              <a:ext cx="576262" cy="4318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algn="ctr"/>
              <a:r>
                <a:rPr lang="en-US" altLang="zh-CN" sz="1800" dirty="0">
                  <a:latin typeface="Comic Sans MS" panose="030F0702030302020204" pitchFamily="66" charset="0"/>
                </a:rPr>
                <a:t>m</a:t>
              </a:r>
              <a:r>
                <a:rPr lang="en-US" altLang="zh-CN" sz="1800" baseline="-25000" dirty="0">
                  <a:latin typeface="Comic Sans MS" panose="030F0702030302020204" pitchFamily="66" charset="0"/>
                </a:rPr>
                <a:t>2</a:t>
              </a:r>
              <a:r>
                <a:rPr lang="en-US" altLang="zh-CN" sz="1800" dirty="0">
                  <a:latin typeface="Comic Sans MS" panose="030F0702030302020204" pitchFamily="66" charset="0"/>
                </a:rPr>
                <a:t>(t)</a:t>
              </a:r>
              <a:endParaRPr lang="en-US" altLang="zh-CN" sz="1800" dirty="0">
                <a:latin typeface="Comic Sans MS" panose="030F0702030302020204" pitchFamily="66" charset="0"/>
              </a:endParaRPr>
            </a:p>
          </p:txBody>
        </p:sp>
        <p:sp>
          <p:nvSpPr>
            <p:cNvPr id="122888" name="Rectangle 7"/>
            <p:cNvSpPr/>
            <p:nvPr/>
          </p:nvSpPr>
          <p:spPr>
            <a:xfrm>
              <a:off x="7429520" y="3429000"/>
              <a:ext cx="576262" cy="360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algn="ctr"/>
              <a:r>
                <a:rPr lang="en-US" altLang="zh-CN" sz="1800" dirty="0">
                  <a:latin typeface="Comic Sans MS" panose="030F0702030302020204" pitchFamily="66" charset="0"/>
                </a:rPr>
                <a:t>m</a:t>
              </a:r>
              <a:r>
                <a:rPr lang="en-US" altLang="zh-CN" sz="1800" baseline="-25000" dirty="0">
                  <a:latin typeface="Comic Sans MS" panose="030F0702030302020204" pitchFamily="66" charset="0"/>
                </a:rPr>
                <a:t>3</a:t>
              </a:r>
              <a:r>
                <a:rPr lang="en-US" altLang="zh-CN" sz="1800" dirty="0">
                  <a:latin typeface="Comic Sans MS" panose="030F0702030302020204" pitchFamily="66" charset="0"/>
                </a:rPr>
                <a:t>(t)</a:t>
              </a:r>
              <a:endParaRPr lang="en-US" altLang="zh-CN" sz="1800" dirty="0">
                <a:latin typeface="Comic Sans MS" panose="030F0702030302020204" pitchFamily="66" charset="0"/>
              </a:endParaRPr>
            </a:p>
          </p:txBody>
        </p:sp>
        <p:sp>
          <p:nvSpPr>
            <p:cNvPr id="122889" name="Rectangle 8"/>
            <p:cNvSpPr/>
            <p:nvPr/>
          </p:nvSpPr>
          <p:spPr>
            <a:xfrm>
              <a:off x="2071670" y="1428736"/>
              <a:ext cx="214314" cy="28575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l-GR" altLang="zh-CN" dirty="0">
                  <a:latin typeface="微软雅黑" panose="020B0503020204020204" pitchFamily="34" charset="-122"/>
                  <a:ea typeface="微软雅黑" panose="020B0503020204020204" pitchFamily="34" charset="-122"/>
                </a:rPr>
                <a:t>τ</a:t>
              </a:r>
              <a:endParaRPr lang="el-GR" altLang="zh-CN" dirty="0">
                <a:latin typeface="微软雅黑" panose="020B0503020204020204" pitchFamily="34" charset="-122"/>
                <a:ea typeface="微软雅黑" panose="020B0503020204020204" pitchFamily="34" charset="-122"/>
              </a:endParaRPr>
            </a:p>
          </p:txBody>
        </p:sp>
        <p:sp>
          <p:nvSpPr>
            <p:cNvPr id="122890" name="Line 9"/>
            <p:cNvSpPr/>
            <p:nvPr/>
          </p:nvSpPr>
          <p:spPr>
            <a:xfrm>
              <a:off x="1187450" y="2205038"/>
              <a:ext cx="936625" cy="0"/>
            </a:xfrm>
            <a:prstGeom prst="line">
              <a:avLst/>
            </a:prstGeom>
            <a:ln w="38100" cap="flat" cmpd="sng">
              <a:solidFill>
                <a:schemeClr val="tx2"/>
              </a:solidFill>
              <a:prstDash val="solid"/>
              <a:headEnd type="arrow" w="med" len="med"/>
              <a:tailEnd type="arrow" w="med" len="med"/>
            </a:ln>
          </p:spPr>
        </p:sp>
        <p:sp>
          <p:nvSpPr>
            <p:cNvPr id="122891" name="Rectangle 10"/>
            <p:cNvSpPr/>
            <p:nvPr/>
          </p:nvSpPr>
          <p:spPr>
            <a:xfrm>
              <a:off x="1403350" y="2060575"/>
              <a:ext cx="503238"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s</a:t>
              </a:r>
              <a:endParaRPr lang="en-US" altLang="zh-CN" baseline="-25000" dirty="0">
                <a:latin typeface="微软雅黑" panose="020B0503020204020204" pitchFamily="34" charset="-122"/>
                <a:ea typeface="微软雅黑" panose="020B0503020204020204" pitchFamily="34" charset="-122"/>
              </a:endParaRPr>
            </a:p>
          </p:txBody>
        </p:sp>
        <p:sp>
          <p:nvSpPr>
            <p:cNvPr id="122892" name="Rectangle 11"/>
            <p:cNvSpPr/>
            <p:nvPr/>
          </p:nvSpPr>
          <p:spPr>
            <a:xfrm>
              <a:off x="7572396" y="4714884"/>
              <a:ext cx="576263" cy="360363"/>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algn="ctr"/>
              <a:r>
                <a:rPr lang="en-US" altLang="zh-CN" sz="1800" dirty="0">
                  <a:latin typeface="Comic Sans MS" panose="030F0702030302020204" pitchFamily="66" charset="0"/>
                </a:rPr>
                <a:t>x(t)</a:t>
              </a:r>
              <a:endParaRPr lang="en-US" altLang="zh-CN" sz="1800" dirty="0">
                <a:latin typeface="Comic Sans MS" panose="030F0702030302020204" pitchFamily="66" charset="0"/>
              </a:endParaRPr>
            </a:p>
          </p:txBody>
        </p:sp>
      </p:gr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抽样信号的性质</a:t>
            </a:r>
            <a:endParaRPr lang="zh-CN" altLang="en-US" sz="2800" dirty="0">
              <a:latin typeface="微软雅黑" panose="020B0503020204020204" pitchFamily="34" charset="-122"/>
              <a:ea typeface="微软雅黑" panose="020B0503020204020204" pitchFamily="34" charset="-122"/>
            </a:endParaRPr>
          </a:p>
        </p:txBody>
      </p:sp>
      <p:sp>
        <p:nvSpPr>
          <p:cNvPr id="62467" name="Rectangle 3"/>
          <p:cNvSpPr>
            <a:spLocks noGrp="1"/>
          </p:cNvSpPr>
          <p:nvPr>
            <p:ph idx="1"/>
          </p:nvPr>
        </p:nvSpPr>
        <p:spPr>
          <a:xfrm>
            <a:off x="344805" y="1428750"/>
            <a:ext cx="8382000" cy="3392170"/>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时间上是离散的</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幅度上保持连续信号的性质</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抽样实质上是脉冲幅度调制</a:t>
            </a:r>
            <a:r>
              <a:rPr lang="en-US" altLang="zh-CN" sz="2000" dirty="0">
                <a:latin typeface="微软雅黑" panose="020B0503020204020204" pitchFamily="34" charset="-122"/>
                <a:ea typeface="微软雅黑" panose="020B0503020204020204" pitchFamily="34" charset="-122"/>
              </a:rPr>
              <a:t>(PAM)</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抽样周期</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越小，即抽样频率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越高，样值序列的包络越接近原信号</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如果在原信号的每个极值点处都有抽样值存在，则不会造成包络失真。</a:t>
            </a:r>
            <a:r>
              <a:rPr lang="zh-CN" altLang="en-US" sz="2000" b="1" dirty="0">
                <a:solidFill>
                  <a:srgbClr val="2B15CD"/>
                </a:solidFill>
                <a:latin typeface="微软雅黑" panose="020B0503020204020204" pitchFamily="34" charset="-122"/>
                <a:ea typeface="微软雅黑" panose="020B0503020204020204" pitchFamily="34" charset="-122"/>
              </a:rPr>
              <a:t>那么是否存在一个最低抽样频率</a:t>
            </a:r>
            <a:r>
              <a:rPr lang="en-US" altLang="zh-CN" sz="2000" b="1" dirty="0">
                <a:solidFill>
                  <a:srgbClr val="2B15CD"/>
                </a:solidFill>
                <a:latin typeface="微软雅黑" panose="020B0503020204020204" pitchFamily="34" charset="-122"/>
                <a:ea typeface="微软雅黑" panose="020B0503020204020204" pitchFamily="34" charset="-122"/>
              </a:rPr>
              <a:t>f</a:t>
            </a:r>
            <a:r>
              <a:rPr lang="en-US" altLang="zh-CN" sz="2000" b="1" baseline="-25000" dirty="0">
                <a:solidFill>
                  <a:srgbClr val="2B15CD"/>
                </a:solidFill>
                <a:latin typeface="微软雅黑" panose="020B0503020204020204" pitchFamily="34" charset="-122"/>
                <a:ea typeface="微软雅黑" panose="020B0503020204020204" pitchFamily="34" charset="-122"/>
              </a:rPr>
              <a:t>s</a:t>
            </a:r>
            <a:r>
              <a:rPr lang="zh-CN" altLang="en-US" sz="2000" b="1" dirty="0">
                <a:solidFill>
                  <a:srgbClr val="2B15CD"/>
                </a:solidFill>
                <a:latin typeface="微软雅黑" panose="020B0503020204020204" pitchFamily="34" charset="-122"/>
                <a:ea typeface="微软雅黑" panose="020B0503020204020204" pitchFamily="34" charset="-122"/>
              </a:rPr>
              <a:t>，使其所得样值序列的包络能恢复原信号？</a:t>
            </a:r>
            <a:r>
              <a:rPr lang="zh-CN" altLang="en-US" sz="2000" dirty="0">
                <a:latin typeface="微软雅黑" panose="020B0503020204020204" pitchFamily="34" charset="-122"/>
                <a:ea typeface="微软雅黑" panose="020B0503020204020204" pitchFamily="34" charset="-122"/>
              </a:rPr>
              <a:t>能否由此样值序列重建原信号，这就是</a:t>
            </a:r>
            <a:r>
              <a:rPr lang="zh-CN" altLang="en-US" sz="2000" b="1" dirty="0">
                <a:solidFill>
                  <a:schemeClr val="tx2"/>
                </a:solidFill>
                <a:latin typeface="微软雅黑" panose="020B0503020204020204" pitchFamily="34" charset="-122"/>
                <a:ea typeface="微软雅黑" panose="020B0503020204020204" pitchFamily="34" charset="-122"/>
              </a:rPr>
              <a:t>抽样定理</a:t>
            </a:r>
            <a:r>
              <a:rPr lang="zh-CN" altLang="en-US" sz="2000" dirty="0">
                <a:latin typeface="微软雅黑" panose="020B0503020204020204" pitchFamily="34" charset="-122"/>
                <a:ea typeface="微软雅黑" panose="020B0503020204020204" pitchFamily="34" charset="-122"/>
              </a:rPr>
              <a:t>要回答的问题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p:nvPr/>
        </p:nvSpPr>
        <p:spPr>
          <a:xfrm>
            <a:off x="1476375" y="620713"/>
            <a:ext cx="4895850" cy="519112"/>
          </a:xfrm>
          <a:prstGeom prst="rect">
            <a:avLst/>
          </a:prstGeom>
          <a:solidFill>
            <a:schemeClr val="bg1"/>
          </a:solidFill>
          <a:ln w="9525">
            <a:noFill/>
          </a:ln>
        </p:spPr>
        <p:txBody>
          <a:bodyPr>
            <a:spAutoFit/>
          </a:bodyPr>
          <a:p>
            <a:r>
              <a:rPr lang="en-US" altLang="zh-CN" sz="2800" b="1" dirty="0">
                <a:solidFill>
                  <a:schemeClr val="tx2"/>
                </a:solidFill>
                <a:latin typeface="微软雅黑" panose="020B0503020204020204" pitchFamily="34" charset="-122"/>
                <a:ea typeface="微软雅黑" panose="020B0503020204020204" pitchFamily="34" charset="-122"/>
              </a:rPr>
              <a:t>9.9.1  </a:t>
            </a:r>
            <a:r>
              <a:rPr lang="zh-CN" altLang="en-US" sz="2800" b="1" dirty="0">
                <a:solidFill>
                  <a:schemeClr val="tx2"/>
                </a:solidFill>
                <a:latin typeface="微软雅黑" panose="020B0503020204020204" pitchFamily="34" charset="-122"/>
                <a:ea typeface="微软雅黑" panose="020B0503020204020204" pitchFamily="34" charset="-122"/>
              </a:rPr>
              <a:t>时分复用的</a:t>
            </a:r>
            <a:r>
              <a:rPr lang="en-US" altLang="zh-CN" sz="2800" b="1" dirty="0">
                <a:solidFill>
                  <a:schemeClr val="tx2"/>
                </a:solidFill>
                <a:latin typeface="微软雅黑" panose="020B0503020204020204" pitchFamily="34" charset="-122"/>
                <a:ea typeface="微软雅黑" panose="020B0503020204020204" pitchFamily="34" charset="-122"/>
              </a:rPr>
              <a:t>PCM</a:t>
            </a:r>
            <a:r>
              <a:rPr lang="zh-CN" altLang="en-US" sz="2800" b="1" dirty="0">
                <a:solidFill>
                  <a:schemeClr val="tx2"/>
                </a:solidFill>
                <a:latin typeface="微软雅黑" panose="020B0503020204020204" pitchFamily="34" charset="-122"/>
                <a:ea typeface="微软雅黑" panose="020B0503020204020204" pitchFamily="34" charset="-122"/>
              </a:rPr>
              <a:t>系统</a:t>
            </a:r>
            <a:r>
              <a:rPr lang="zh-CN" altLang="en-US" sz="28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123907" name="Text Box 3"/>
          <p:cNvSpPr txBox="1"/>
          <p:nvPr/>
        </p:nvSpPr>
        <p:spPr>
          <a:xfrm>
            <a:off x="0" y="6461125"/>
            <a:ext cx="4143375" cy="396875"/>
          </a:xfrm>
          <a:prstGeom prst="rect">
            <a:avLst/>
          </a:prstGeom>
          <a:noFill/>
          <a:ln w="9525">
            <a:noFill/>
          </a:ln>
        </p:spPr>
        <p:txBody>
          <a:bodyPr>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9.9-3TDM—PCM</a:t>
            </a:r>
            <a:r>
              <a:rPr lang="zh-CN" altLang="en-US" b="1" dirty="0">
                <a:solidFill>
                  <a:schemeClr val="tx2"/>
                </a:solidFill>
                <a:latin typeface="微软雅黑" panose="020B0503020204020204" pitchFamily="34" charset="-122"/>
                <a:ea typeface="微软雅黑" panose="020B0503020204020204" pitchFamily="34" charset="-122"/>
              </a:rPr>
              <a:t>方框图 </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123908" name="Group 169"/>
          <p:cNvGrpSpPr/>
          <p:nvPr/>
        </p:nvGrpSpPr>
        <p:grpSpPr>
          <a:xfrm>
            <a:off x="0" y="1500505"/>
            <a:ext cx="9172575" cy="5262921"/>
            <a:chOff x="0" y="890"/>
            <a:chExt cx="5778" cy="3473"/>
          </a:xfrm>
        </p:grpSpPr>
        <p:sp>
          <p:nvSpPr>
            <p:cNvPr id="123916" name="Rectangle 23"/>
            <p:cNvSpPr/>
            <p:nvPr/>
          </p:nvSpPr>
          <p:spPr>
            <a:xfrm>
              <a:off x="2381" y="890"/>
              <a:ext cx="388" cy="162"/>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发定时</a:t>
              </a:r>
              <a:endParaRPr lang="zh-CN" altLang="en-US" sz="1600" dirty="0">
                <a:latin typeface="微软雅黑" panose="020B0503020204020204" pitchFamily="34" charset="-122"/>
                <a:ea typeface="微软雅黑" panose="020B0503020204020204" pitchFamily="34" charset="-122"/>
              </a:endParaRPr>
            </a:p>
          </p:txBody>
        </p:sp>
        <p:grpSp>
          <p:nvGrpSpPr>
            <p:cNvPr id="123917" name="Group 168"/>
            <p:cNvGrpSpPr/>
            <p:nvPr/>
          </p:nvGrpSpPr>
          <p:grpSpPr>
            <a:xfrm>
              <a:off x="0" y="981"/>
              <a:ext cx="5778" cy="3382"/>
              <a:chOff x="102" y="935"/>
              <a:chExt cx="5478" cy="3292"/>
            </a:xfrm>
          </p:grpSpPr>
          <p:sp>
            <p:nvSpPr>
              <p:cNvPr id="123918" name="Line 8"/>
              <p:cNvSpPr/>
              <p:nvPr/>
            </p:nvSpPr>
            <p:spPr>
              <a:xfrm flipH="1">
                <a:off x="2968" y="3538"/>
                <a:ext cx="2487" cy="1"/>
              </a:xfrm>
              <a:prstGeom prst="line">
                <a:avLst/>
              </a:prstGeom>
              <a:ln w="14288" cap="flat" cmpd="sng">
                <a:solidFill>
                  <a:srgbClr val="000000"/>
                </a:solidFill>
                <a:prstDash val="solid"/>
                <a:headEnd type="none" w="med" len="med"/>
                <a:tailEnd type="none" w="med" len="med"/>
              </a:ln>
            </p:spPr>
          </p:sp>
          <p:sp>
            <p:nvSpPr>
              <p:cNvPr id="123919" name="Line 9"/>
              <p:cNvSpPr/>
              <p:nvPr/>
            </p:nvSpPr>
            <p:spPr>
              <a:xfrm flipH="1">
                <a:off x="388" y="1236"/>
                <a:ext cx="1665" cy="1"/>
              </a:xfrm>
              <a:prstGeom prst="line">
                <a:avLst/>
              </a:prstGeom>
              <a:ln w="14288" cap="flat" cmpd="sng">
                <a:solidFill>
                  <a:srgbClr val="000000"/>
                </a:solidFill>
                <a:prstDash val="solid"/>
                <a:headEnd type="none" w="med" len="med"/>
                <a:tailEnd type="none" w="med" len="med"/>
              </a:ln>
            </p:spPr>
          </p:sp>
          <p:sp>
            <p:nvSpPr>
              <p:cNvPr id="123920" name="Rectangle 10"/>
              <p:cNvSpPr/>
              <p:nvPr/>
            </p:nvSpPr>
            <p:spPr>
              <a:xfrm>
                <a:off x="647" y="1114"/>
                <a:ext cx="962" cy="244"/>
              </a:xfrm>
              <a:prstGeom prst="rect">
                <a:avLst/>
              </a:prstGeom>
              <a:solidFill>
                <a:srgbClr val="99CC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21" name="Rectangle 11"/>
              <p:cNvSpPr/>
              <p:nvPr/>
            </p:nvSpPr>
            <p:spPr>
              <a:xfrm>
                <a:off x="712" y="1191"/>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latin typeface="微软雅黑" panose="020B0503020204020204" pitchFamily="34" charset="-122"/>
                  <a:ea typeface="微软雅黑" panose="020B0503020204020204" pitchFamily="34" charset="-122"/>
                </a:endParaRPr>
              </a:p>
            </p:txBody>
          </p:sp>
          <p:sp>
            <p:nvSpPr>
              <p:cNvPr id="123922" name="Freeform 12"/>
              <p:cNvSpPr/>
              <p:nvPr/>
            </p:nvSpPr>
            <p:spPr>
              <a:xfrm>
                <a:off x="1932" y="1223"/>
                <a:ext cx="121" cy="26"/>
              </a:xfrm>
              <a:custGeom>
                <a:avLst/>
                <a:gdLst>
                  <a:gd name="txL" fmla="*/ 0 w 121"/>
                  <a:gd name="txT" fmla="*/ 0 h 26"/>
                  <a:gd name="txR" fmla="*/ 121 w 121"/>
                  <a:gd name="txB" fmla="*/ 26 h 26"/>
                </a:gdLst>
                <a:ahLst/>
                <a:cxnLst>
                  <a:cxn ang="0">
                    <a:pos x="0" y="26"/>
                  </a:cxn>
                  <a:cxn ang="0">
                    <a:pos x="28" y="13"/>
                  </a:cxn>
                  <a:cxn ang="0">
                    <a:pos x="0" y="0"/>
                  </a:cxn>
                  <a:cxn ang="0">
                    <a:pos x="121" y="13"/>
                  </a:cxn>
                  <a:cxn ang="0">
                    <a:pos x="0" y="26"/>
                  </a:cxn>
                </a:cxnLst>
                <a:rect l="txL" t="txT" r="txR" b="txB"/>
                <a:pathLst>
                  <a:path w="121" h="26">
                    <a:moveTo>
                      <a:pt x="0" y="26"/>
                    </a:moveTo>
                    <a:lnTo>
                      <a:pt x="28" y="13"/>
                    </a:lnTo>
                    <a:lnTo>
                      <a:pt x="0" y="0"/>
                    </a:lnTo>
                    <a:lnTo>
                      <a:pt x="12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23" name="Freeform 18"/>
              <p:cNvSpPr/>
              <p:nvPr/>
            </p:nvSpPr>
            <p:spPr>
              <a:xfrm>
                <a:off x="536" y="1223"/>
                <a:ext cx="111" cy="26"/>
              </a:xfrm>
              <a:custGeom>
                <a:avLst/>
                <a:gdLst>
                  <a:gd name="txL" fmla="*/ 0 w 111"/>
                  <a:gd name="txT" fmla="*/ 0 h 26"/>
                  <a:gd name="txR" fmla="*/ 111 w 111"/>
                  <a:gd name="txB" fmla="*/ 26 h 26"/>
                </a:gdLst>
                <a:ahLst/>
                <a:cxnLst>
                  <a:cxn ang="0">
                    <a:pos x="0" y="26"/>
                  </a:cxn>
                  <a:cxn ang="0">
                    <a:pos x="19" y="13"/>
                  </a:cxn>
                  <a:cxn ang="0">
                    <a:pos x="0" y="0"/>
                  </a:cxn>
                  <a:cxn ang="0">
                    <a:pos x="111" y="13"/>
                  </a:cxn>
                  <a:cxn ang="0">
                    <a:pos x="0" y="26"/>
                  </a:cxn>
                </a:cxnLst>
                <a:rect l="txL" t="txT" r="txR" b="txB"/>
                <a:pathLst>
                  <a:path w="111" h="26">
                    <a:moveTo>
                      <a:pt x="0" y="26"/>
                    </a:moveTo>
                    <a:lnTo>
                      <a:pt x="19"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24" name="Rectangle 19"/>
              <p:cNvSpPr/>
              <p:nvPr/>
            </p:nvSpPr>
            <p:spPr>
              <a:xfrm>
                <a:off x="2053" y="1114"/>
                <a:ext cx="517" cy="244"/>
              </a:xfrm>
              <a:prstGeom prst="rect">
                <a:avLst/>
              </a:prstGeom>
              <a:solidFill>
                <a:srgbClr val="99CC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25" name="Rectangle 20"/>
              <p:cNvSpPr/>
              <p:nvPr/>
            </p:nvSpPr>
            <p:spPr>
              <a:xfrm>
                <a:off x="2126" y="1191"/>
                <a:ext cx="31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抽  样</a:t>
                </a:r>
                <a:endParaRPr lang="zh-CN" altLang="en-US" sz="1600" dirty="0">
                  <a:latin typeface="微软雅黑" panose="020B0503020204020204" pitchFamily="34" charset="-122"/>
                  <a:ea typeface="微软雅黑" panose="020B0503020204020204" pitchFamily="34" charset="-122"/>
                </a:endParaRPr>
              </a:p>
            </p:txBody>
          </p:sp>
          <p:sp>
            <p:nvSpPr>
              <p:cNvPr id="123926" name="Line 21"/>
              <p:cNvSpPr/>
              <p:nvPr/>
            </p:nvSpPr>
            <p:spPr>
              <a:xfrm flipV="1">
                <a:off x="2311" y="935"/>
                <a:ext cx="1" cy="179"/>
              </a:xfrm>
              <a:prstGeom prst="line">
                <a:avLst/>
              </a:prstGeom>
              <a:ln w="14288" cap="flat" cmpd="sng">
                <a:solidFill>
                  <a:srgbClr val="000000"/>
                </a:solidFill>
                <a:prstDash val="solid"/>
                <a:headEnd type="none" w="med" len="med"/>
                <a:tailEnd type="none" w="med" len="med"/>
              </a:ln>
            </p:spPr>
          </p:sp>
          <p:sp>
            <p:nvSpPr>
              <p:cNvPr id="123927" name="Freeform 22"/>
              <p:cNvSpPr/>
              <p:nvPr/>
            </p:nvSpPr>
            <p:spPr>
              <a:xfrm>
                <a:off x="2293" y="1037"/>
                <a:ext cx="37" cy="77"/>
              </a:xfrm>
              <a:custGeom>
                <a:avLst/>
                <a:gdLst>
                  <a:gd name="txL" fmla="*/ 0 w 37"/>
                  <a:gd name="txT" fmla="*/ 0 h 77"/>
                  <a:gd name="txR" fmla="*/ 37 w 37"/>
                  <a:gd name="txB" fmla="*/ 77 h 77"/>
                </a:gdLst>
                <a:ahLst/>
                <a:cxnLst>
                  <a:cxn ang="0">
                    <a:pos x="0" y="0"/>
                  </a:cxn>
                  <a:cxn ang="0">
                    <a:pos x="18" y="13"/>
                  </a:cxn>
                  <a:cxn ang="0">
                    <a:pos x="37" y="0"/>
                  </a:cxn>
                  <a:cxn ang="0">
                    <a:pos x="18" y="77"/>
                  </a:cxn>
                  <a:cxn ang="0">
                    <a:pos x="0" y="0"/>
                  </a:cxn>
                </a:cxnLst>
                <a:rect l="txL" t="txT" r="txR" b="txB"/>
                <a:pathLst>
                  <a:path w="37" h="77">
                    <a:moveTo>
                      <a:pt x="0" y="0"/>
                    </a:moveTo>
                    <a:lnTo>
                      <a:pt x="18" y="13"/>
                    </a:lnTo>
                    <a:lnTo>
                      <a:pt x="37" y="0"/>
                    </a:lnTo>
                    <a:lnTo>
                      <a:pt x="18" y="7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28" name="Rectangle 24"/>
              <p:cNvSpPr/>
              <p:nvPr/>
            </p:nvSpPr>
            <p:spPr>
              <a:xfrm>
                <a:off x="2367" y="966"/>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3929" name="Rectangle 25"/>
              <p:cNvSpPr/>
              <p:nvPr/>
            </p:nvSpPr>
            <p:spPr>
              <a:xfrm>
                <a:off x="194" y="1101"/>
                <a:ext cx="317" cy="158"/>
              </a:xfrm>
              <a:prstGeom prst="rect">
                <a:avLst/>
              </a:prstGeom>
              <a:solidFill>
                <a:schemeClr val="accent1"/>
              </a:solid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话音</a:t>
                </a:r>
                <a:r>
                  <a:rPr lang="en-US" altLang="zh-CN" sz="1600" dirty="0">
                    <a:solidFill>
                      <a:srgbClr val="000000"/>
                    </a:solidFill>
                    <a:latin typeface="微软雅黑" panose="020B0503020204020204" pitchFamily="34" charset="-122"/>
                    <a:ea typeface="微软雅黑" panose="020B0503020204020204" pitchFamily="34" charset="-122"/>
                  </a:rPr>
                  <a:t>1</a:t>
                </a:r>
                <a:endParaRPr lang="en-US" altLang="zh-CN" sz="1600" dirty="0">
                  <a:latin typeface="微软雅黑" panose="020B0503020204020204" pitchFamily="34" charset="-122"/>
                  <a:ea typeface="微软雅黑" panose="020B0503020204020204" pitchFamily="34" charset="-122"/>
                </a:endParaRPr>
              </a:p>
            </p:txBody>
          </p:sp>
          <p:sp>
            <p:nvSpPr>
              <p:cNvPr id="123930" name="Line 26"/>
              <p:cNvSpPr/>
              <p:nvPr/>
            </p:nvSpPr>
            <p:spPr>
              <a:xfrm flipH="1">
                <a:off x="388" y="1781"/>
                <a:ext cx="1665" cy="1"/>
              </a:xfrm>
              <a:prstGeom prst="line">
                <a:avLst/>
              </a:prstGeom>
              <a:ln w="14288" cap="flat" cmpd="sng">
                <a:solidFill>
                  <a:srgbClr val="000000"/>
                </a:solidFill>
                <a:prstDash val="solid"/>
                <a:headEnd type="none" w="med" len="med"/>
                <a:tailEnd type="none" w="med" len="med"/>
              </a:ln>
            </p:spPr>
          </p:sp>
          <p:sp>
            <p:nvSpPr>
              <p:cNvPr id="123931" name="Rectangle 27"/>
              <p:cNvSpPr/>
              <p:nvPr/>
            </p:nvSpPr>
            <p:spPr>
              <a:xfrm>
                <a:off x="647" y="1659"/>
                <a:ext cx="962" cy="244"/>
              </a:xfrm>
              <a:prstGeom prst="rect">
                <a:avLst/>
              </a:prstGeom>
              <a:solidFill>
                <a:srgbClr val="CCFF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32" name="Rectangle 28"/>
              <p:cNvSpPr/>
              <p:nvPr/>
            </p:nvSpPr>
            <p:spPr>
              <a:xfrm>
                <a:off x="712" y="1736"/>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latin typeface="微软雅黑" panose="020B0503020204020204" pitchFamily="34" charset="-122"/>
                  <a:ea typeface="微软雅黑" panose="020B0503020204020204" pitchFamily="34" charset="-122"/>
                </a:endParaRPr>
              </a:p>
            </p:txBody>
          </p:sp>
          <p:sp>
            <p:nvSpPr>
              <p:cNvPr id="123933" name="Freeform 29"/>
              <p:cNvSpPr/>
              <p:nvPr/>
            </p:nvSpPr>
            <p:spPr>
              <a:xfrm>
                <a:off x="1932" y="1768"/>
                <a:ext cx="121" cy="26"/>
              </a:xfrm>
              <a:custGeom>
                <a:avLst/>
                <a:gdLst>
                  <a:gd name="txL" fmla="*/ 0 w 121"/>
                  <a:gd name="txT" fmla="*/ 0 h 26"/>
                  <a:gd name="txR" fmla="*/ 121 w 121"/>
                  <a:gd name="txB" fmla="*/ 26 h 26"/>
                </a:gdLst>
                <a:ahLst/>
                <a:cxnLst>
                  <a:cxn ang="0">
                    <a:pos x="0" y="26"/>
                  </a:cxn>
                  <a:cxn ang="0">
                    <a:pos x="28" y="13"/>
                  </a:cxn>
                  <a:cxn ang="0">
                    <a:pos x="0" y="0"/>
                  </a:cxn>
                  <a:cxn ang="0">
                    <a:pos x="121" y="13"/>
                  </a:cxn>
                  <a:cxn ang="0">
                    <a:pos x="0" y="26"/>
                  </a:cxn>
                </a:cxnLst>
                <a:rect l="txL" t="txT" r="txR" b="txB"/>
                <a:pathLst>
                  <a:path w="121" h="26">
                    <a:moveTo>
                      <a:pt x="0" y="26"/>
                    </a:moveTo>
                    <a:lnTo>
                      <a:pt x="28" y="13"/>
                    </a:lnTo>
                    <a:lnTo>
                      <a:pt x="0" y="0"/>
                    </a:lnTo>
                    <a:lnTo>
                      <a:pt x="12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34" name="Freeform 35"/>
              <p:cNvSpPr/>
              <p:nvPr/>
            </p:nvSpPr>
            <p:spPr>
              <a:xfrm>
                <a:off x="536" y="1768"/>
                <a:ext cx="111" cy="26"/>
              </a:xfrm>
              <a:custGeom>
                <a:avLst/>
                <a:gdLst>
                  <a:gd name="txL" fmla="*/ 0 w 111"/>
                  <a:gd name="txT" fmla="*/ 0 h 26"/>
                  <a:gd name="txR" fmla="*/ 111 w 111"/>
                  <a:gd name="txB" fmla="*/ 26 h 26"/>
                </a:gdLst>
                <a:ahLst/>
                <a:cxnLst>
                  <a:cxn ang="0">
                    <a:pos x="0" y="26"/>
                  </a:cxn>
                  <a:cxn ang="0">
                    <a:pos x="19" y="13"/>
                  </a:cxn>
                  <a:cxn ang="0">
                    <a:pos x="0" y="0"/>
                  </a:cxn>
                  <a:cxn ang="0">
                    <a:pos x="111" y="13"/>
                  </a:cxn>
                  <a:cxn ang="0">
                    <a:pos x="0" y="26"/>
                  </a:cxn>
                </a:cxnLst>
                <a:rect l="txL" t="txT" r="txR" b="txB"/>
                <a:pathLst>
                  <a:path w="111" h="26">
                    <a:moveTo>
                      <a:pt x="0" y="26"/>
                    </a:moveTo>
                    <a:lnTo>
                      <a:pt x="19"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35" name="Rectangle 36"/>
              <p:cNvSpPr/>
              <p:nvPr/>
            </p:nvSpPr>
            <p:spPr>
              <a:xfrm>
                <a:off x="2053" y="1659"/>
                <a:ext cx="517" cy="244"/>
              </a:xfrm>
              <a:prstGeom prst="rect">
                <a:avLst/>
              </a:prstGeom>
              <a:solidFill>
                <a:srgbClr val="CCFF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36" name="Rectangle 37"/>
              <p:cNvSpPr/>
              <p:nvPr/>
            </p:nvSpPr>
            <p:spPr>
              <a:xfrm>
                <a:off x="2126" y="1736"/>
                <a:ext cx="31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抽  样</a:t>
                </a:r>
                <a:endParaRPr lang="zh-CN" altLang="en-US" sz="1600" dirty="0">
                  <a:latin typeface="微软雅黑" panose="020B0503020204020204" pitchFamily="34" charset="-122"/>
                  <a:ea typeface="微软雅黑" panose="020B0503020204020204" pitchFamily="34" charset="-122"/>
                </a:endParaRPr>
              </a:p>
            </p:txBody>
          </p:sp>
          <p:sp>
            <p:nvSpPr>
              <p:cNvPr id="123937" name="Line 38"/>
              <p:cNvSpPr/>
              <p:nvPr/>
            </p:nvSpPr>
            <p:spPr>
              <a:xfrm flipV="1">
                <a:off x="2311" y="1480"/>
                <a:ext cx="1" cy="179"/>
              </a:xfrm>
              <a:prstGeom prst="line">
                <a:avLst/>
              </a:prstGeom>
              <a:ln w="14288" cap="flat" cmpd="sng">
                <a:solidFill>
                  <a:srgbClr val="000000"/>
                </a:solidFill>
                <a:prstDash val="solid"/>
                <a:headEnd type="none" w="med" len="med"/>
                <a:tailEnd type="none" w="med" len="med"/>
              </a:ln>
            </p:spPr>
          </p:sp>
          <p:sp>
            <p:nvSpPr>
              <p:cNvPr id="123938" name="Freeform 39"/>
              <p:cNvSpPr/>
              <p:nvPr/>
            </p:nvSpPr>
            <p:spPr>
              <a:xfrm>
                <a:off x="2293" y="1582"/>
                <a:ext cx="37" cy="77"/>
              </a:xfrm>
              <a:custGeom>
                <a:avLst/>
                <a:gdLst>
                  <a:gd name="txL" fmla="*/ 0 w 37"/>
                  <a:gd name="txT" fmla="*/ 0 h 77"/>
                  <a:gd name="txR" fmla="*/ 37 w 37"/>
                  <a:gd name="txB" fmla="*/ 77 h 77"/>
                </a:gdLst>
                <a:ahLst/>
                <a:cxnLst>
                  <a:cxn ang="0">
                    <a:pos x="0" y="0"/>
                  </a:cxn>
                  <a:cxn ang="0">
                    <a:pos x="18" y="13"/>
                  </a:cxn>
                  <a:cxn ang="0">
                    <a:pos x="37" y="0"/>
                  </a:cxn>
                  <a:cxn ang="0">
                    <a:pos x="18" y="77"/>
                  </a:cxn>
                  <a:cxn ang="0">
                    <a:pos x="0" y="0"/>
                  </a:cxn>
                </a:cxnLst>
                <a:rect l="txL" t="txT" r="txR" b="txB"/>
                <a:pathLst>
                  <a:path w="37" h="77">
                    <a:moveTo>
                      <a:pt x="0" y="0"/>
                    </a:moveTo>
                    <a:lnTo>
                      <a:pt x="18" y="13"/>
                    </a:lnTo>
                    <a:lnTo>
                      <a:pt x="37" y="0"/>
                    </a:lnTo>
                    <a:lnTo>
                      <a:pt x="18" y="7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39" name="Rectangle 40"/>
              <p:cNvSpPr/>
              <p:nvPr/>
            </p:nvSpPr>
            <p:spPr>
              <a:xfrm>
                <a:off x="2348" y="1409"/>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发定时</a:t>
                </a:r>
                <a:endParaRPr lang="zh-CN" altLang="en-US" sz="1600" dirty="0">
                  <a:latin typeface="微软雅黑" panose="020B0503020204020204" pitchFamily="34" charset="-122"/>
                  <a:ea typeface="微软雅黑" panose="020B0503020204020204" pitchFamily="34" charset="-122"/>
                </a:endParaRPr>
              </a:p>
            </p:txBody>
          </p:sp>
          <p:sp>
            <p:nvSpPr>
              <p:cNvPr id="123940" name="Rectangle 41"/>
              <p:cNvSpPr/>
              <p:nvPr/>
            </p:nvSpPr>
            <p:spPr>
              <a:xfrm>
                <a:off x="2367" y="1511"/>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3941" name="Rectangle 42"/>
              <p:cNvSpPr/>
              <p:nvPr/>
            </p:nvSpPr>
            <p:spPr>
              <a:xfrm>
                <a:off x="194" y="1646"/>
                <a:ext cx="317" cy="158"/>
              </a:xfrm>
              <a:prstGeom prst="rect">
                <a:avLst/>
              </a:prstGeom>
              <a:solidFill>
                <a:schemeClr val="accent1"/>
              </a:solid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话音</a:t>
                </a:r>
                <a:r>
                  <a:rPr lang="en-US" altLang="zh-CN" sz="1600" dirty="0">
                    <a:solidFill>
                      <a:srgbClr val="000000"/>
                    </a:solidFill>
                    <a:latin typeface="微软雅黑" panose="020B0503020204020204" pitchFamily="34" charset="-122"/>
                    <a:ea typeface="微软雅黑" panose="020B0503020204020204" pitchFamily="34" charset="-122"/>
                  </a:rPr>
                  <a:t>2</a:t>
                </a:r>
                <a:endParaRPr lang="en-US" altLang="zh-CN" sz="1600" dirty="0">
                  <a:latin typeface="微软雅黑" panose="020B0503020204020204" pitchFamily="34" charset="-122"/>
                  <a:ea typeface="微软雅黑" panose="020B0503020204020204" pitchFamily="34" charset="-122"/>
                </a:endParaRPr>
              </a:p>
            </p:txBody>
          </p:sp>
          <p:sp>
            <p:nvSpPr>
              <p:cNvPr id="123942" name="Line 43"/>
              <p:cNvSpPr/>
              <p:nvPr/>
            </p:nvSpPr>
            <p:spPr>
              <a:xfrm flipH="1">
                <a:off x="388" y="2326"/>
                <a:ext cx="1665" cy="1"/>
              </a:xfrm>
              <a:prstGeom prst="line">
                <a:avLst/>
              </a:prstGeom>
              <a:ln w="14288" cap="flat" cmpd="sng">
                <a:solidFill>
                  <a:srgbClr val="000000"/>
                </a:solidFill>
                <a:prstDash val="solid"/>
                <a:headEnd type="none" w="med" len="med"/>
                <a:tailEnd type="none" w="med" len="med"/>
              </a:ln>
            </p:spPr>
          </p:sp>
          <p:sp>
            <p:nvSpPr>
              <p:cNvPr id="123943" name="Rectangle 44"/>
              <p:cNvSpPr/>
              <p:nvPr/>
            </p:nvSpPr>
            <p:spPr>
              <a:xfrm>
                <a:off x="647" y="2204"/>
                <a:ext cx="962" cy="244"/>
              </a:xfrm>
              <a:prstGeom prst="rect">
                <a:avLst/>
              </a:prstGeom>
              <a:solidFill>
                <a:srgbClr val="CCFF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44" name="Rectangle 45"/>
              <p:cNvSpPr/>
              <p:nvPr/>
            </p:nvSpPr>
            <p:spPr>
              <a:xfrm>
                <a:off x="712" y="2281"/>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latin typeface="微软雅黑" panose="020B0503020204020204" pitchFamily="34" charset="-122"/>
                  <a:ea typeface="微软雅黑" panose="020B0503020204020204" pitchFamily="34" charset="-122"/>
                </a:endParaRPr>
              </a:p>
            </p:txBody>
          </p:sp>
          <p:sp>
            <p:nvSpPr>
              <p:cNvPr id="123945" name="Freeform 46"/>
              <p:cNvSpPr/>
              <p:nvPr/>
            </p:nvSpPr>
            <p:spPr>
              <a:xfrm>
                <a:off x="1932" y="2313"/>
                <a:ext cx="121" cy="26"/>
              </a:xfrm>
              <a:custGeom>
                <a:avLst/>
                <a:gdLst>
                  <a:gd name="txL" fmla="*/ 0 w 121"/>
                  <a:gd name="txT" fmla="*/ 0 h 26"/>
                  <a:gd name="txR" fmla="*/ 121 w 121"/>
                  <a:gd name="txB" fmla="*/ 26 h 26"/>
                </a:gdLst>
                <a:ahLst/>
                <a:cxnLst>
                  <a:cxn ang="0">
                    <a:pos x="0" y="26"/>
                  </a:cxn>
                  <a:cxn ang="0">
                    <a:pos x="28" y="13"/>
                  </a:cxn>
                  <a:cxn ang="0">
                    <a:pos x="0" y="0"/>
                  </a:cxn>
                  <a:cxn ang="0">
                    <a:pos x="121" y="13"/>
                  </a:cxn>
                  <a:cxn ang="0">
                    <a:pos x="0" y="26"/>
                  </a:cxn>
                </a:cxnLst>
                <a:rect l="txL" t="txT" r="txR" b="txB"/>
                <a:pathLst>
                  <a:path w="121" h="26">
                    <a:moveTo>
                      <a:pt x="0" y="26"/>
                    </a:moveTo>
                    <a:lnTo>
                      <a:pt x="28" y="13"/>
                    </a:lnTo>
                    <a:lnTo>
                      <a:pt x="0" y="0"/>
                    </a:lnTo>
                    <a:lnTo>
                      <a:pt x="12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46" name="Freeform 52"/>
              <p:cNvSpPr/>
              <p:nvPr/>
            </p:nvSpPr>
            <p:spPr>
              <a:xfrm>
                <a:off x="536" y="2313"/>
                <a:ext cx="111" cy="26"/>
              </a:xfrm>
              <a:custGeom>
                <a:avLst/>
                <a:gdLst>
                  <a:gd name="txL" fmla="*/ 0 w 111"/>
                  <a:gd name="txT" fmla="*/ 0 h 26"/>
                  <a:gd name="txR" fmla="*/ 111 w 111"/>
                  <a:gd name="txB" fmla="*/ 26 h 26"/>
                </a:gdLst>
                <a:ahLst/>
                <a:cxnLst>
                  <a:cxn ang="0">
                    <a:pos x="0" y="26"/>
                  </a:cxn>
                  <a:cxn ang="0">
                    <a:pos x="19" y="13"/>
                  </a:cxn>
                  <a:cxn ang="0">
                    <a:pos x="0" y="0"/>
                  </a:cxn>
                  <a:cxn ang="0">
                    <a:pos x="111" y="13"/>
                  </a:cxn>
                  <a:cxn ang="0">
                    <a:pos x="0" y="26"/>
                  </a:cxn>
                </a:cxnLst>
                <a:rect l="txL" t="txT" r="txR" b="txB"/>
                <a:pathLst>
                  <a:path w="111" h="26">
                    <a:moveTo>
                      <a:pt x="0" y="26"/>
                    </a:moveTo>
                    <a:lnTo>
                      <a:pt x="19"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47" name="Rectangle 53"/>
              <p:cNvSpPr/>
              <p:nvPr/>
            </p:nvSpPr>
            <p:spPr>
              <a:xfrm>
                <a:off x="2053" y="2204"/>
                <a:ext cx="517" cy="244"/>
              </a:xfrm>
              <a:prstGeom prst="rect">
                <a:avLst/>
              </a:prstGeom>
              <a:solidFill>
                <a:srgbClr val="CCFF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48" name="Rectangle 54"/>
              <p:cNvSpPr/>
              <p:nvPr/>
            </p:nvSpPr>
            <p:spPr>
              <a:xfrm>
                <a:off x="2126" y="2281"/>
                <a:ext cx="31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抽  样</a:t>
                </a:r>
                <a:endParaRPr lang="zh-CN" altLang="en-US" sz="1600" dirty="0">
                  <a:latin typeface="微软雅黑" panose="020B0503020204020204" pitchFamily="34" charset="-122"/>
                  <a:ea typeface="微软雅黑" panose="020B0503020204020204" pitchFamily="34" charset="-122"/>
                </a:endParaRPr>
              </a:p>
            </p:txBody>
          </p:sp>
          <p:sp>
            <p:nvSpPr>
              <p:cNvPr id="123949" name="Line 55"/>
              <p:cNvSpPr/>
              <p:nvPr/>
            </p:nvSpPr>
            <p:spPr>
              <a:xfrm flipV="1">
                <a:off x="2311" y="2025"/>
                <a:ext cx="1" cy="179"/>
              </a:xfrm>
              <a:prstGeom prst="line">
                <a:avLst/>
              </a:prstGeom>
              <a:ln w="14288" cap="flat" cmpd="sng">
                <a:solidFill>
                  <a:srgbClr val="000000"/>
                </a:solidFill>
                <a:prstDash val="solid"/>
                <a:headEnd type="none" w="med" len="med"/>
                <a:tailEnd type="none" w="med" len="med"/>
              </a:ln>
            </p:spPr>
          </p:sp>
          <p:sp>
            <p:nvSpPr>
              <p:cNvPr id="123950" name="Freeform 56"/>
              <p:cNvSpPr/>
              <p:nvPr/>
            </p:nvSpPr>
            <p:spPr>
              <a:xfrm>
                <a:off x="2293" y="2127"/>
                <a:ext cx="37" cy="77"/>
              </a:xfrm>
              <a:custGeom>
                <a:avLst/>
                <a:gdLst>
                  <a:gd name="txL" fmla="*/ 0 w 37"/>
                  <a:gd name="txT" fmla="*/ 0 h 77"/>
                  <a:gd name="txR" fmla="*/ 37 w 37"/>
                  <a:gd name="txB" fmla="*/ 77 h 77"/>
                </a:gdLst>
                <a:ahLst/>
                <a:cxnLst>
                  <a:cxn ang="0">
                    <a:pos x="0" y="0"/>
                  </a:cxn>
                  <a:cxn ang="0">
                    <a:pos x="18" y="13"/>
                  </a:cxn>
                  <a:cxn ang="0">
                    <a:pos x="37" y="0"/>
                  </a:cxn>
                  <a:cxn ang="0">
                    <a:pos x="18" y="77"/>
                  </a:cxn>
                  <a:cxn ang="0">
                    <a:pos x="0" y="0"/>
                  </a:cxn>
                </a:cxnLst>
                <a:rect l="txL" t="txT" r="txR" b="txB"/>
                <a:pathLst>
                  <a:path w="37" h="77">
                    <a:moveTo>
                      <a:pt x="0" y="0"/>
                    </a:moveTo>
                    <a:lnTo>
                      <a:pt x="18" y="13"/>
                    </a:lnTo>
                    <a:lnTo>
                      <a:pt x="37" y="0"/>
                    </a:lnTo>
                    <a:lnTo>
                      <a:pt x="18" y="7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51" name="Rectangle 57"/>
              <p:cNvSpPr/>
              <p:nvPr/>
            </p:nvSpPr>
            <p:spPr>
              <a:xfrm>
                <a:off x="2348" y="1960"/>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发定时</a:t>
                </a:r>
                <a:endParaRPr lang="zh-CN" altLang="en-US" sz="1600" dirty="0">
                  <a:latin typeface="微软雅黑" panose="020B0503020204020204" pitchFamily="34" charset="-122"/>
                  <a:ea typeface="微软雅黑" panose="020B0503020204020204" pitchFamily="34" charset="-122"/>
                </a:endParaRPr>
              </a:p>
            </p:txBody>
          </p:sp>
          <p:sp>
            <p:nvSpPr>
              <p:cNvPr id="123952" name="Rectangle 58"/>
              <p:cNvSpPr/>
              <p:nvPr/>
            </p:nvSpPr>
            <p:spPr>
              <a:xfrm>
                <a:off x="2367" y="2063"/>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3953" name="Rectangle 59"/>
              <p:cNvSpPr/>
              <p:nvPr/>
            </p:nvSpPr>
            <p:spPr>
              <a:xfrm>
                <a:off x="194" y="2191"/>
                <a:ext cx="317" cy="158"/>
              </a:xfrm>
              <a:prstGeom prst="rect">
                <a:avLst/>
              </a:prstGeom>
              <a:solidFill>
                <a:schemeClr val="accent1"/>
              </a:solid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话音</a:t>
                </a:r>
                <a:r>
                  <a:rPr lang="en-US" altLang="zh-CN" sz="1600" dirty="0">
                    <a:solidFill>
                      <a:srgbClr val="000000"/>
                    </a:solidFill>
                    <a:latin typeface="微软雅黑" panose="020B0503020204020204" pitchFamily="34" charset="-122"/>
                    <a:ea typeface="微软雅黑" panose="020B0503020204020204" pitchFamily="34" charset="-122"/>
                  </a:rPr>
                  <a:t>3</a:t>
                </a:r>
                <a:endParaRPr lang="en-US" altLang="zh-CN" sz="1600" dirty="0">
                  <a:latin typeface="微软雅黑" panose="020B0503020204020204" pitchFamily="34" charset="-122"/>
                  <a:ea typeface="微软雅黑" panose="020B0503020204020204" pitchFamily="34" charset="-122"/>
                </a:endParaRPr>
              </a:p>
            </p:txBody>
          </p:sp>
          <p:sp>
            <p:nvSpPr>
              <p:cNvPr id="123954" name="Rectangle 60"/>
              <p:cNvSpPr/>
              <p:nvPr/>
            </p:nvSpPr>
            <p:spPr>
              <a:xfrm>
                <a:off x="3180" y="1114"/>
                <a:ext cx="703" cy="244"/>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55" name="Rectangle 61"/>
              <p:cNvSpPr/>
              <p:nvPr/>
            </p:nvSpPr>
            <p:spPr>
              <a:xfrm>
                <a:off x="3236" y="1191"/>
                <a:ext cx="613"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量化和编码</a:t>
                </a:r>
                <a:endParaRPr lang="zh-CN" altLang="en-US" sz="1600" dirty="0">
                  <a:latin typeface="微软雅黑" panose="020B0503020204020204" pitchFamily="34" charset="-122"/>
                  <a:ea typeface="微软雅黑" panose="020B0503020204020204" pitchFamily="34" charset="-122"/>
                </a:endParaRPr>
              </a:p>
            </p:txBody>
          </p:sp>
          <p:sp>
            <p:nvSpPr>
              <p:cNvPr id="123956" name="Line 62"/>
              <p:cNvSpPr/>
              <p:nvPr/>
            </p:nvSpPr>
            <p:spPr>
              <a:xfrm flipH="1">
                <a:off x="3883" y="1236"/>
                <a:ext cx="1572" cy="1"/>
              </a:xfrm>
              <a:prstGeom prst="line">
                <a:avLst/>
              </a:prstGeom>
              <a:ln w="14288" cap="flat" cmpd="sng">
                <a:solidFill>
                  <a:srgbClr val="000000"/>
                </a:solidFill>
                <a:prstDash val="solid"/>
                <a:headEnd type="none" w="med" len="med"/>
                <a:tailEnd type="none" w="med" len="med"/>
              </a:ln>
            </p:spPr>
          </p:sp>
          <p:sp>
            <p:nvSpPr>
              <p:cNvPr id="123957" name="Freeform 63"/>
              <p:cNvSpPr/>
              <p:nvPr/>
            </p:nvSpPr>
            <p:spPr>
              <a:xfrm>
                <a:off x="4207" y="1223"/>
                <a:ext cx="111" cy="26"/>
              </a:xfrm>
              <a:custGeom>
                <a:avLst/>
                <a:gdLst>
                  <a:gd name="txL" fmla="*/ 0 w 111"/>
                  <a:gd name="txT" fmla="*/ 0 h 26"/>
                  <a:gd name="txR" fmla="*/ 111 w 111"/>
                  <a:gd name="txB" fmla="*/ 26 h 26"/>
                </a:gdLst>
                <a:ahLst/>
                <a:cxnLst>
                  <a:cxn ang="0">
                    <a:pos x="0" y="26"/>
                  </a:cxn>
                  <a:cxn ang="0">
                    <a:pos x="18" y="13"/>
                  </a:cxn>
                  <a:cxn ang="0">
                    <a:pos x="0" y="0"/>
                  </a:cxn>
                  <a:cxn ang="0">
                    <a:pos x="111" y="13"/>
                  </a:cxn>
                  <a:cxn ang="0">
                    <a:pos x="0" y="26"/>
                  </a:cxn>
                </a:cxnLst>
                <a:rect l="txL" t="txT" r="txR" b="txB"/>
                <a:pathLst>
                  <a:path w="111" h="26">
                    <a:moveTo>
                      <a:pt x="0" y="26"/>
                    </a:moveTo>
                    <a:lnTo>
                      <a:pt x="18"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58" name="Rectangle 64"/>
              <p:cNvSpPr/>
              <p:nvPr/>
            </p:nvSpPr>
            <p:spPr>
              <a:xfrm>
                <a:off x="4318" y="1114"/>
                <a:ext cx="702" cy="244"/>
              </a:xfrm>
              <a:prstGeom prst="rect">
                <a:avLst/>
              </a:prstGeom>
              <a:solidFill>
                <a:srgbClr val="FFCC99"/>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59" name="Rectangle 65"/>
              <p:cNvSpPr/>
              <p:nvPr/>
            </p:nvSpPr>
            <p:spPr>
              <a:xfrm>
                <a:off x="4429" y="1191"/>
                <a:ext cx="490"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码型变换</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3960" name="Freeform 66"/>
              <p:cNvSpPr/>
              <p:nvPr/>
            </p:nvSpPr>
            <p:spPr>
              <a:xfrm>
                <a:off x="5344" y="1223"/>
                <a:ext cx="111" cy="26"/>
              </a:xfrm>
              <a:custGeom>
                <a:avLst/>
                <a:gdLst>
                  <a:gd name="txL" fmla="*/ 0 w 111"/>
                  <a:gd name="txT" fmla="*/ 0 h 26"/>
                  <a:gd name="txR" fmla="*/ 111 w 111"/>
                  <a:gd name="txB" fmla="*/ 26 h 26"/>
                </a:gdLst>
                <a:ahLst/>
                <a:cxnLst>
                  <a:cxn ang="0">
                    <a:pos x="0" y="26"/>
                  </a:cxn>
                  <a:cxn ang="0">
                    <a:pos x="18" y="13"/>
                  </a:cxn>
                  <a:cxn ang="0">
                    <a:pos x="0" y="0"/>
                  </a:cxn>
                  <a:cxn ang="0">
                    <a:pos x="111" y="13"/>
                  </a:cxn>
                  <a:cxn ang="0">
                    <a:pos x="0" y="26"/>
                  </a:cxn>
                </a:cxnLst>
                <a:rect l="txL" t="txT" r="txR" b="txB"/>
                <a:pathLst>
                  <a:path w="111" h="26">
                    <a:moveTo>
                      <a:pt x="0" y="26"/>
                    </a:moveTo>
                    <a:lnTo>
                      <a:pt x="18"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1" name="Rectangle 67"/>
              <p:cNvSpPr/>
              <p:nvPr/>
            </p:nvSpPr>
            <p:spPr>
              <a:xfrm>
                <a:off x="5141" y="1101"/>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去信道</a:t>
                </a:r>
                <a:endParaRPr lang="zh-CN" altLang="en-US" sz="1600" dirty="0">
                  <a:latin typeface="微软雅黑" panose="020B0503020204020204" pitchFamily="34" charset="-122"/>
                  <a:ea typeface="微软雅黑" panose="020B0503020204020204" pitchFamily="34" charset="-122"/>
                </a:endParaRPr>
              </a:p>
            </p:txBody>
          </p:sp>
          <p:sp>
            <p:nvSpPr>
              <p:cNvPr id="123962" name="Line 68"/>
              <p:cNvSpPr/>
              <p:nvPr/>
            </p:nvSpPr>
            <p:spPr>
              <a:xfrm flipH="1">
                <a:off x="2570" y="1178"/>
                <a:ext cx="610" cy="1"/>
              </a:xfrm>
              <a:prstGeom prst="line">
                <a:avLst/>
              </a:prstGeom>
              <a:ln w="14288" cap="flat" cmpd="sng">
                <a:solidFill>
                  <a:srgbClr val="000000"/>
                </a:solidFill>
                <a:prstDash val="solid"/>
                <a:headEnd type="none" w="med" len="med"/>
                <a:tailEnd type="none" w="med" len="med"/>
              </a:ln>
            </p:spPr>
          </p:sp>
          <p:sp>
            <p:nvSpPr>
              <p:cNvPr id="123963" name="Freeform 69"/>
              <p:cNvSpPr/>
              <p:nvPr/>
            </p:nvSpPr>
            <p:spPr>
              <a:xfrm>
                <a:off x="3070" y="1159"/>
                <a:ext cx="110" cy="32"/>
              </a:xfrm>
              <a:custGeom>
                <a:avLst/>
                <a:gdLst>
                  <a:gd name="txL" fmla="*/ 0 w 110"/>
                  <a:gd name="txT" fmla="*/ 0 h 32"/>
                  <a:gd name="txR" fmla="*/ 110 w 110"/>
                  <a:gd name="txB" fmla="*/ 32 h 32"/>
                </a:gdLst>
                <a:ahLst/>
                <a:cxnLst>
                  <a:cxn ang="0">
                    <a:pos x="0" y="32"/>
                  </a:cxn>
                  <a:cxn ang="0">
                    <a:pos x="18" y="19"/>
                  </a:cxn>
                  <a:cxn ang="0">
                    <a:pos x="0" y="0"/>
                  </a:cxn>
                  <a:cxn ang="0">
                    <a:pos x="110" y="19"/>
                  </a:cxn>
                  <a:cxn ang="0">
                    <a:pos x="0" y="32"/>
                  </a:cxn>
                </a:cxnLst>
                <a:rect l="txL" t="txT" r="txR" b="txB"/>
                <a:pathLst>
                  <a:path w="110" h="32">
                    <a:moveTo>
                      <a:pt x="0" y="32"/>
                    </a:moveTo>
                    <a:lnTo>
                      <a:pt x="18" y="19"/>
                    </a:lnTo>
                    <a:lnTo>
                      <a:pt x="0" y="0"/>
                    </a:lnTo>
                    <a:lnTo>
                      <a:pt x="110" y="19"/>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4" name="Freeform 70"/>
              <p:cNvSpPr/>
              <p:nvPr/>
            </p:nvSpPr>
            <p:spPr>
              <a:xfrm>
                <a:off x="2570" y="1236"/>
                <a:ext cx="610" cy="545"/>
              </a:xfrm>
              <a:custGeom>
                <a:avLst/>
                <a:gdLst>
                  <a:gd name="txL" fmla="*/ 0 w 610"/>
                  <a:gd name="txT" fmla="*/ 0 h 545"/>
                  <a:gd name="txR" fmla="*/ 610 w 610"/>
                  <a:gd name="txB" fmla="*/ 545 h 545"/>
                </a:gdLst>
                <a:ahLst/>
                <a:cxnLst>
                  <a:cxn ang="0">
                    <a:pos x="610" y="0"/>
                  </a:cxn>
                  <a:cxn ang="0">
                    <a:pos x="305" y="0"/>
                  </a:cxn>
                  <a:cxn ang="0">
                    <a:pos x="305" y="545"/>
                  </a:cxn>
                  <a:cxn ang="0">
                    <a:pos x="0" y="545"/>
                  </a:cxn>
                </a:cxnLst>
                <a:rect l="txL" t="txT" r="txR" b="txB"/>
                <a:pathLst>
                  <a:path w="610" h="545">
                    <a:moveTo>
                      <a:pt x="610" y="0"/>
                    </a:moveTo>
                    <a:lnTo>
                      <a:pt x="305" y="0"/>
                    </a:lnTo>
                    <a:lnTo>
                      <a:pt x="305" y="545"/>
                    </a:lnTo>
                    <a:lnTo>
                      <a:pt x="0" y="545"/>
                    </a:lnTo>
                  </a:path>
                </a:pathLst>
              </a:custGeom>
              <a:no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5" name="Freeform 71"/>
              <p:cNvSpPr/>
              <p:nvPr/>
            </p:nvSpPr>
            <p:spPr>
              <a:xfrm>
                <a:off x="3070" y="1223"/>
                <a:ext cx="110" cy="26"/>
              </a:xfrm>
              <a:custGeom>
                <a:avLst/>
                <a:gdLst>
                  <a:gd name="txL" fmla="*/ 0 w 110"/>
                  <a:gd name="txT" fmla="*/ 0 h 26"/>
                  <a:gd name="txR" fmla="*/ 110 w 110"/>
                  <a:gd name="txB" fmla="*/ 26 h 26"/>
                </a:gdLst>
                <a:ahLst/>
                <a:cxnLst>
                  <a:cxn ang="0">
                    <a:pos x="0" y="26"/>
                  </a:cxn>
                  <a:cxn ang="0">
                    <a:pos x="18" y="13"/>
                  </a:cxn>
                  <a:cxn ang="0">
                    <a:pos x="0" y="0"/>
                  </a:cxn>
                  <a:cxn ang="0">
                    <a:pos x="110" y="13"/>
                  </a:cxn>
                  <a:cxn ang="0">
                    <a:pos x="0" y="26"/>
                  </a:cxn>
                </a:cxnLst>
                <a:rect l="txL" t="txT" r="txR" b="txB"/>
                <a:pathLst>
                  <a:path w="110" h="26">
                    <a:moveTo>
                      <a:pt x="0" y="26"/>
                    </a:moveTo>
                    <a:lnTo>
                      <a:pt x="18" y="13"/>
                    </a:lnTo>
                    <a:lnTo>
                      <a:pt x="0" y="0"/>
                    </a:lnTo>
                    <a:lnTo>
                      <a:pt x="110"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6" name="Freeform 72"/>
              <p:cNvSpPr/>
              <p:nvPr/>
            </p:nvSpPr>
            <p:spPr>
              <a:xfrm>
                <a:off x="2570" y="1294"/>
                <a:ext cx="610" cy="1032"/>
              </a:xfrm>
              <a:custGeom>
                <a:avLst/>
                <a:gdLst>
                  <a:gd name="txL" fmla="*/ 0 w 610"/>
                  <a:gd name="txT" fmla="*/ 0 h 1032"/>
                  <a:gd name="txR" fmla="*/ 610 w 610"/>
                  <a:gd name="txB" fmla="*/ 1032 h 1032"/>
                </a:gdLst>
                <a:ahLst/>
                <a:cxnLst>
                  <a:cxn ang="0">
                    <a:pos x="610" y="0"/>
                  </a:cxn>
                  <a:cxn ang="0">
                    <a:pos x="398" y="0"/>
                  </a:cxn>
                  <a:cxn ang="0">
                    <a:pos x="398" y="1032"/>
                  </a:cxn>
                  <a:cxn ang="0">
                    <a:pos x="0" y="1032"/>
                  </a:cxn>
                </a:cxnLst>
                <a:rect l="txL" t="txT" r="txR" b="txB"/>
                <a:pathLst>
                  <a:path w="610" h="1032">
                    <a:moveTo>
                      <a:pt x="610" y="0"/>
                    </a:moveTo>
                    <a:lnTo>
                      <a:pt x="398" y="0"/>
                    </a:lnTo>
                    <a:lnTo>
                      <a:pt x="398" y="1032"/>
                    </a:lnTo>
                    <a:lnTo>
                      <a:pt x="0" y="1032"/>
                    </a:lnTo>
                  </a:path>
                </a:pathLst>
              </a:custGeom>
              <a:no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7" name="Freeform 73"/>
              <p:cNvSpPr/>
              <p:nvPr/>
            </p:nvSpPr>
            <p:spPr>
              <a:xfrm>
                <a:off x="3070" y="1281"/>
                <a:ext cx="110" cy="32"/>
              </a:xfrm>
              <a:custGeom>
                <a:avLst/>
                <a:gdLst>
                  <a:gd name="txL" fmla="*/ 0 w 110"/>
                  <a:gd name="txT" fmla="*/ 0 h 32"/>
                  <a:gd name="txR" fmla="*/ 110 w 110"/>
                  <a:gd name="txB" fmla="*/ 32 h 32"/>
                </a:gdLst>
                <a:ahLst/>
                <a:cxnLst>
                  <a:cxn ang="0">
                    <a:pos x="0" y="32"/>
                  </a:cxn>
                  <a:cxn ang="0">
                    <a:pos x="18" y="13"/>
                  </a:cxn>
                  <a:cxn ang="0">
                    <a:pos x="0" y="0"/>
                  </a:cxn>
                  <a:cxn ang="0">
                    <a:pos x="110" y="13"/>
                  </a:cxn>
                  <a:cxn ang="0">
                    <a:pos x="0" y="32"/>
                  </a:cxn>
                </a:cxnLst>
                <a:rect l="txL" t="txT" r="txR" b="txB"/>
                <a:pathLst>
                  <a:path w="110" h="32">
                    <a:moveTo>
                      <a:pt x="0" y="32"/>
                    </a:moveTo>
                    <a:lnTo>
                      <a:pt x="18" y="13"/>
                    </a:lnTo>
                    <a:lnTo>
                      <a:pt x="0" y="0"/>
                    </a:lnTo>
                    <a:lnTo>
                      <a:pt x="110"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8" name="Rectangle 74"/>
              <p:cNvSpPr/>
              <p:nvPr/>
            </p:nvSpPr>
            <p:spPr>
              <a:xfrm>
                <a:off x="3754" y="1813"/>
                <a:ext cx="693" cy="244"/>
              </a:xfrm>
              <a:prstGeom prst="rect">
                <a:avLst/>
              </a:prstGeom>
              <a:solidFill>
                <a:srgbClr val="99CC00"/>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69" name="Rectangle 75"/>
              <p:cNvSpPr/>
              <p:nvPr/>
            </p:nvSpPr>
            <p:spPr>
              <a:xfrm>
                <a:off x="3855" y="1890"/>
                <a:ext cx="490"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发端定时</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3970" name="Line 76"/>
              <p:cNvSpPr/>
              <p:nvPr/>
            </p:nvSpPr>
            <p:spPr>
              <a:xfrm flipV="1">
                <a:off x="3883" y="1627"/>
                <a:ext cx="1" cy="186"/>
              </a:xfrm>
              <a:prstGeom prst="line">
                <a:avLst/>
              </a:prstGeom>
              <a:ln w="14288" cap="flat" cmpd="sng">
                <a:solidFill>
                  <a:srgbClr val="000000"/>
                </a:solidFill>
                <a:prstDash val="solid"/>
                <a:headEnd type="none" w="med" len="med"/>
                <a:tailEnd type="none" w="med" len="med"/>
              </a:ln>
            </p:spPr>
          </p:sp>
          <p:sp>
            <p:nvSpPr>
              <p:cNvPr id="123971" name="Freeform 77"/>
              <p:cNvSpPr/>
              <p:nvPr/>
            </p:nvSpPr>
            <p:spPr>
              <a:xfrm>
                <a:off x="3865" y="1627"/>
                <a:ext cx="37" cy="84"/>
              </a:xfrm>
              <a:custGeom>
                <a:avLst/>
                <a:gdLst>
                  <a:gd name="txL" fmla="*/ 0 w 37"/>
                  <a:gd name="txT" fmla="*/ 0 h 84"/>
                  <a:gd name="txR" fmla="*/ 37 w 37"/>
                  <a:gd name="txB" fmla="*/ 84 h 84"/>
                </a:gdLst>
                <a:ahLst/>
                <a:cxnLst>
                  <a:cxn ang="0">
                    <a:pos x="0" y="84"/>
                  </a:cxn>
                  <a:cxn ang="0">
                    <a:pos x="18" y="64"/>
                  </a:cxn>
                  <a:cxn ang="0">
                    <a:pos x="37" y="84"/>
                  </a:cxn>
                  <a:cxn ang="0">
                    <a:pos x="18" y="0"/>
                  </a:cxn>
                  <a:cxn ang="0">
                    <a:pos x="0" y="84"/>
                  </a:cxn>
                </a:cxnLst>
                <a:rect l="txL" t="txT" r="txR" b="txB"/>
                <a:pathLst>
                  <a:path w="37" h="84">
                    <a:moveTo>
                      <a:pt x="0" y="84"/>
                    </a:moveTo>
                    <a:lnTo>
                      <a:pt x="18" y="64"/>
                    </a:lnTo>
                    <a:lnTo>
                      <a:pt x="37" y="84"/>
                    </a:lnTo>
                    <a:lnTo>
                      <a:pt x="18" y="0"/>
                    </a:lnTo>
                    <a:lnTo>
                      <a:pt x="0" y="84"/>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72" name="Line 78"/>
              <p:cNvSpPr/>
              <p:nvPr/>
            </p:nvSpPr>
            <p:spPr>
              <a:xfrm flipV="1">
                <a:off x="4105" y="1627"/>
                <a:ext cx="1" cy="186"/>
              </a:xfrm>
              <a:prstGeom prst="line">
                <a:avLst/>
              </a:prstGeom>
              <a:ln w="14288" cap="flat" cmpd="sng">
                <a:solidFill>
                  <a:srgbClr val="000000"/>
                </a:solidFill>
                <a:prstDash val="solid"/>
                <a:headEnd type="none" w="med" len="med"/>
                <a:tailEnd type="none" w="med" len="med"/>
              </a:ln>
            </p:spPr>
          </p:sp>
          <p:sp>
            <p:nvSpPr>
              <p:cNvPr id="123973" name="Line 79"/>
              <p:cNvSpPr/>
              <p:nvPr/>
            </p:nvSpPr>
            <p:spPr>
              <a:xfrm flipV="1">
                <a:off x="4318" y="1627"/>
                <a:ext cx="1" cy="186"/>
              </a:xfrm>
              <a:prstGeom prst="line">
                <a:avLst/>
              </a:prstGeom>
              <a:ln w="14288" cap="flat" cmpd="sng">
                <a:solidFill>
                  <a:srgbClr val="000000"/>
                </a:solidFill>
                <a:prstDash val="solid"/>
                <a:headEnd type="none" w="med" len="med"/>
                <a:tailEnd type="none" w="med" len="med"/>
              </a:ln>
            </p:spPr>
          </p:sp>
          <p:sp>
            <p:nvSpPr>
              <p:cNvPr id="123974" name="Freeform 80"/>
              <p:cNvSpPr/>
              <p:nvPr/>
            </p:nvSpPr>
            <p:spPr>
              <a:xfrm>
                <a:off x="4077" y="1627"/>
                <a:ext cx="47" cy="84"/>
              </a:xfrm>
              <a:custGeom>
                <a:avLst/>
                <a:gdLst>
                  <a:gd name="txL" fmla="*/ 0 w 47"/>
                  <a:gd name="txT" fmla="*/ 0 h 84"/>
                  <a:gd name="txR" fmla="*/ 47 w 47"/>
                  <a:gd name="txB" fmla="*/ 84 h 84"/>
                </a:gdLst>
                <a:ahLst/>
                <a:cxnLst>
                  <a:cxn ang="0">
                    <a:pos x="0" y="84"/>
                  </a:cxn>
                  <a:cxn ang="0">
                    <a:pos x="28" y="64"/>
                  </a:cxn>
                  <a:cxn ang="0">
                    <a:pos x="47" y="84"/>
                  </a:cxn>
                  <a:cxn ang="0">
                    <a:pos x="28" y="0"/>
                  </a:cxn>
                  <a:cxn ang="0">
                    <a:pos x="0" y="84"/>
                  </a:cxn>
                </a:cxnLst>
                <a:rect l="txL" t="txT" r="txR" b="txB"/>
                <a:pathLst>
                  <a:path w="47" h="84">
                    <a:moveTo>
                      <a:pt x="0" y="84"/>
                    </a:moveTo>
                    <a:lnTo>
                      <a:pt x="28" y="64"/>
                    </a:lnTo>
                    <a:lnTo>
                      <a:pt x="47" y="84"/>
                    </a:lnTo>
                    <a:lnTo>
                      <a:pt x="28" y="0"/>
                    </a:lnTo>
                    <a:lnTo>
                      <a:pt x="0" y="84"/>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75" name="Freeform 81"/>
              <p:cNvSpPr/>
              <p:nvPr/>
            </p:nvSpPr>
            <p:spPr>
              <a:xfrm>
                <a:off x="4299" y="1627"/>
                <a:ext cx="46" cy="84"/>
              </a:xfrm>
              <a:custGeom>
                <a:avLst/>
                <a:gdLst>
                  <a:gd name="txL" fmla="*/ 0 w 46"/>
                  <a:gd name="txT" fmla="*/ 0 h 84"/>
                  <a:gd name="txR" fmla="*/ 46 w 46"/>
                  <a:gd name="txB" fmla="*/ 84 h 84"/>
                </a:gdLst>
                <a:ahLst/>
                <a:cxnLst>
                  <a:cxn ang="0">
                    <a:pos x="0" y="84"/>
                  </a:cxn>
                  <a:cxn ang="0">
                    <a:pos x="19" y="64"/>
                  </a:cxn>
                  <a:cxn ang="0">
                    <a:pos x="46" y="84"/>
                  </a:cxn>
                  <a:cxn ang="0">
                    <a:pos x="19" y="0"/>
                  </a:cxn>
                  <a:cxn ang="0">
                    <a:pos x="0" y="84"/>
                  </a:cxn>
                </a:cxnLst>
                <a:rect l="txL" t="txT" r="txR" b="txB"/>
                <a:pathLst>
                  <a:path w="46" h="84">
                    <a:moveTo>
                      <a:pt x="0" y="84"/>
                    </a:moveTo>
                    <a:lnTo>
                      <a:pt x="19" y="64"/>
                    </a:lnTo>
                    <a:lnTo>
                      <a:pt x="46" y="84"/>
                    </a:lnTo>
                    <a:lnTo>
                      <a:pt x="19" y="0"/>
                    </a:lnTo>
                    <a:lnTo>
                      <a:pt x="0" y="84"/>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76" name="Rectangle 82"/>
              <p:cNvSpPr/>
              <p:nvPr/>
            </p:nvSpPr>
            <p:spPr>
              <a:xfrm>
                <a:off x="3744" y="1524"/>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sp>
            <p:nvSpPr>
              <p:cNvPr id="123977" name="Rectangle 83"/>
              <p:cNvSpPr/>
              <p:nvPr/>
            </p:nvSpPr>
            <p:spPr>
              <a:xfrm>
                <a:off x="4003" y="1524"/>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sp>
            <p:nvSpPr>
              <p:cNvPr id="123978" name="Rectangle 84"/>
              <p:cNvSpPr/>
              <p:nvPr/>
            </p:nvSpPr>
            <p:spPr>
              <a:xfrm>
                <a:off x="4271" y="1524"/>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sp>
            <p:nvSpPr>
              <p:cNvPr id="123979" name="Rectangle 86"/>
              <p:cNvSpPr/>
              <p:nvPr/>
            </p:nvSpPr>
            <p:spPr>
              <a:xfrm>
                <a:off x="3061" y="2432"/>
                <a:ext cx="150" cy="158"/>
              </a:xfrm>
              <a:prstGeom prst="rect">
                <a:avLst/>
              </a:prstGeom>
              <a:noFill/>
              <a:ln w="9525">
                <a:noFill/>
              </a:ln>
            </p:spPr>
            <p:txBody>
              <a:bodyPr wrap="square" lIns="0" tIns="0" rIns="0" bIns="0">
                <a:spAutoFit/>
              </a:bodyPr>
              <a:p>
                <a:r>
                  <a:rPr lang="en-US" altLang="zh-CN" sz="1600" i="1" dirty="0">
                    <a:solidFill>
                      <a:srgbClr val="000000"/>
                    </a:solidFill>
                    <a:latin typeface="微软雅黑" panose="020B0503020204020204" pitchFamily="34" charset="-122"/>
                    <a:ea typeface="微软雅黑" panose="020B0503020204020204" pitchFamily="34" charset="-122"/>
                  </a:rPr>
                  <a:t>(a)</a:t>
                </a:r>
                <a:endParaRPr lang="en-US" altLang="zh-CN" sz="1600" dirty="0">
                  <a:latin typeface="微软雅黑" panose="020B0503020204020204" pitchFamily="34" charset="-122"/>
                  <a:ea typeface="微软雅黑" panose="020B0503020204020204" pitchFamily="34" charset="-122"/>
                </a:endParaRPr>
              </a:p>
            </p:txBody>
          </p:sp>
          <p:sp>
            <p:nvSpPr>
              <p:cNvPr id="123980" name="Line 106"/>
              <p:cNvSpPr/>
              <p:nvPr/>
            </p:nvSpPr>
            <p:spPr>
              <a:xfrm flipH="1">
                <a:off x="388" y="3051"/>
                <a:ext cx="5067" cy="1"/>
              </a:xfrm>
              <a:prstGeom prst="line">
                <a:avLst/>
              </a:prstGeom>
              <a:ln w="14288" cap="flat" cmpd="sng">
                <a:solidFill>
                  <a:srgbClr val="000000"/>
                </a:solidFill>
                <a:prstDash val="solid"/>
                <a:headEnd type="none" w="med" len="med"/>
                <a:tailEnd type="none" w="med" len="med"/>
              </a:ln>
            </p:spPr>
          </p:sp>
          <p:sp>
            <p:nvSpPr>
              <p:cNvPr id="123981" name="Rectangle 107"/>
              <p:cNvSpPr/>
              <p:nvPr/>
            </p:nvSpPr>
            <p:spPr>
              <a:xfrm>
                <a:off x="647" y="2935"/>
                <a:ext cx="962" cy="237"/>
              </a:xfrm>
              <a:prstGeom prst="rect">
                <a:avLst/>
              </a:prstGeom>
              <a:solidFill>
                <a:srgbClr val="FFCC99"/>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82" name="Rectangle 108"/>
              <p:cNvSpPr/>
              <p:nvPr/>
            </p:nvSpPr>
            <p:spPr>
              <a:xfrm>
                <a:off x="832" y="3005"/>
                <a:ext cx="613"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码型反变换</a:t>
                </a:r>
                <a:endParaRPr lang="zh-CN" altLang="en-US" sz="1600" dirty="0">
                  <a:latin typeface="微软雅黑" panose="020B0503020204020204" pitchFamily="34" charset="-122"/>
                  <a:ea typeface="微软雅黑" panose="020B0503020204020204" pitchFamily="34" charset="-122"/>
                </a:endParaRPr>
              </a:p>
            </p:txBody>
          </p:sp>
          <p:sp>
            <p:nvSpPr>
              <p:cNvPr id="123983" name="Freeform 109"/>
              <p:cNvSpPr/>
              <p:nvPr/>
            </p:nvSpPr>
            <p:spPr>
              <a:xfrm>
                <a:off x="1932" y="3038"/>
                <a:ext cx="121" cy="32"/>
              </a:xfrm>
              <a:custGeom>
                <a:avLst/>
                <a:gdLst>
                  <a:gd name="txL" fmla="*/ 0 w 121"/>
                  <a:gd name="txT" fmla="*/ 0 h 32"/>
                  <a:gd name="txR" fmla="*/ 121 w 121"/>
                  <a:gd name="txB" fmla="*/ 32 h 32"/>
                </a:gdLst>
                <a:ahLst/>
                <a:cxnLst>
                  <a:cxn ang="0">
                    <a:pos x="0" y="32"/>
                  </a:cxn>
                  <a:cxn ang="0">
                    <a:pos x="28" y="13"/>
                  </a:cxn>
                  <a:cxn ang="0">
                    <a:pos x="0" y="0"/>
                  </a:cxn>
                  <a:cxn ang="0">
                    <a:pos x="121" y="13"/>
                  </a:cxn>
                  <a:cxn ang="0">
                    <a:pos x="0" y="32"/>
                  </a:cxn>
                </a:cxnLst>
                <a:rect l="txL" t="txT" r="txR" b="txB"/>
                <a:pathLst>
                  <a:path w="121" h="32">
                    <a:moveTo>
                      <a:pt x="0" y="32"/>
                    </a:moveTo>
                    <a:lnTo>
                      <a:pt x="28" y="13"/>
                    </a:lnTo>
                    <a:lnTo>
                      <a:pt x="0" y="0"/>
                    </a:lnTo>
                    <a:lnTo>
                      <a:pt x="121"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84" name="Freeform 110"/>
              <p:cNvSpPr/>
              <p:nvPr/>
            </p:nvSpPr>
            <p:spPr>
              <a:xfrm>
                <a:off x="536" y="3038"/>
                <a:ext cx="111" cy="32"/>
              </a:xfrm>
              <a:custGeom>
                <a:avLst/>
                <a:gdLst>
                  <a:gd name="txL" fmla="*/ 0 w 111"/>
                  <a:gd name="txT" fmla="*/ 0 h 32"/>
                  <a:gd name="txR" fmla="*/ 111 w 111"/>
                  <a:gd name="txB" fmla="*/ 32 h 32"/>
                </a:gdLst>
                <a:ahLst/>
                <a:cxnLst>
                  <a:cxn ang="0">
                    <a:pos x="0" y="32"/>
                  </a:cxn>
                  <a:cxn ang="0">
                    <a:pos x="19" y="13"/>
                  </a:cxn>
                  <a:cxn ang="0">
                    <a:pos x="0" y="0"/>
                  </a:cxn>
                  <a:cxn ang="0">
                    <a:pos x="111" y="13"/>
                  </a:cxn>
                  <a:cxn ang="0">
                    <a:pos x="0" y="32"/>
                  </a:cxn>
                </a:cxnLst>
                <a:rect l="txL" t="txT" r="txR" b="txB"/>
                <a:pathLst>
                  <a:path w="111" h="32">
                    <a:moveTo>
                      <a:pt x="0" y="32"/>
                    </a:moveTo>
                    <a:lnTo>
                      <a:pt x="19" y="13"/>
                    </a:lnTo>
                    <a:lnTo>
                      <a:pt x="0" y="0"/>
                    </a:lnTo>
                    <a:lnTo>
                      <a:pt x="111"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85" name="Rectangle 111"/>
              <p:cNvSpPr/>
              <p:nvPr/>
            </p:nvSpPr>
            <p:spPr>
              <a:xfrm>
                <a:off x="2053" y="2935"/>
                <a:ext cx="517" cy="237"/>
              </a:xfrm>
              <a:prstGeom prst="rect">
                <a:avLst/>
              </a:prstGeom>
              <a:solidFill>
                <a:srgbClr val="FF99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86" name="Rectangle 112"/>
              <p:cNvSpPr/>
              <p:nvPr/>
            </p:nvSpPr>
            <p:spPr>
              <a:xfrm>
                <a:off x="2191" y="3005"/>
                <a:ext cx="245"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译码</a:t>
                </a:r>
                <a:endParaRPr lang="zh-CN" altLang="en-US" sz="1600" dirty="0">
                  <a:latin typeface="微软雅黑" panose="020B0503020204020204" pitchFamily="34" charset="-122"/>
                  <a:ea typeface="微软雅黑" panose="020B0503020204020204" pitchFamily="34" charset="-122"/>
                </a:endParaRPr>
              </a:p>
            </p:txBody>
          </p:sp>
          <p:sp>
            <p:nvSpPr>
              <p:cNvPr id="123987" name="Rectangle 113"/>
              <p:cNvSpPr/>
              <p:nvPr/>
            </p:nvSpPr>
            <p:spPr>
              <a:xfrm>
                <a:off x="102" y="2915"/>
                <a:ext cx="490"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来自信道</a:t>
                </a:r>
                <a:endParaRPr lang="zh-CN" altLang="en-US" sz="1600" dirty="0">
                  <a:latin typeface="微软雅黑" panose="020B0503020204020204" pitchFamily="34" charset="-122"/>
                  <a:ea typeface="微软雅黑" panose="020B0503020204020204" pitchFamily="34" charset="-122"/>
                </a:endParaRPr>
              </a:p>
            </p:txBody>
          </p:sp>
          <p:sp>
            <p:nvSpPr>
              <p:cNvPr id="123988" name="Freeform 114"/>
              <p:cNvSpPr/>
              <p:nvPr/>
            </p:nvSpPr>
            <p:spPr>
              <a:xfrm>
                <a:off x="5344" y="3038"/>
                <a:ext cx="111" cy="32"/>
              </a:xfrm>
              <a:custGeom>
                <a:avLst/>
                <a:gdLst>
                  <a:gd name="txL" fmla="*/ 0 w 111"/>
                  <a:gd name="txT" fmla="*/ 0 h 32"/>
                  <a:gd name="txR" fmla="*/ 111 w 111"/>
                  <a:gd name="txB" fmla="*/ 32 h 32"/>
                </a:gdLst>
                <a:ahLst/>
                <a:cxnLst>
                  <a:cxn ang="0">
                    <a:pos x="0" y="32"/>
                  </a:cxn>
                  <a:cxn ang="0">
                    <a:pos x="18" y="13"/>
                  </a:cxn>
                  <a:cxn ang="0">
                    <a:pos x="0" y="0"/>
                  </a:cxn>
                  <a:cxn ang="0">
                    <a:pos x="111" y="13"/>
                  </a:cxn>
                  <a:cxn ang="0">
                    <a:pos x="0" y="32"/>
                  </a:cxn>
                </a:cxnLst>
                <a:rect l="txL" t="txT" r="txR" b="txB"/>
                <a:pathLst>
                  <a:path w="111" h="32">
                    <a:moveTo>
                      <a:pt x="0" y="32"/>
                    </a:moveTo>
                    <a:lnTo>
                      <a:pt x="18" y="13"/>
                    </a:lnTo>
                    <a:lnTo>
                      <a:pt x="0" y="0"/>
                    </a:lnTo>
                    <a:lnTo>
                      <a:pt x="111"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89" name="Rectangle 115"/>
              <p:cNvSpPr/>
              <p:nvPr/>
            </p:nvSpPr>
            <p:spPr>
              <a:xfrm>
                <a:off x="3180" y="2935"/>
                <a:ext cx="527" cy="237"/>
              </a:xfrm>
              <a:prstGeom prst="rect">
                <a:avLst/>
              </a:prstGeom>
              <a:solidFill>
                <a:srgbClr val="99CC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90" name="Rectangle 116"/>
              <p:cNvSpPr/>
              <p:nvPr/>
            </p:nvSpPr>
            <p:spPr>
              <a:xfrm>
                <a:off x="3328" y="3005"/>
                <a:ext cx="245"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分离</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3991" name="Rectangle 117"/>
              <p:cNvSpPr/>
              <p:nvPr/>
            </p:nvSpPr>
            <p:spPr>
              <a:xfrm>
                <a:off x="4142" y="2935"/>
                <a:ext cx="962" cy="237"/>
              </a:xfrm>
              <a:prstGeom prst="rect">
                <a:avLst/>
              </a:prstGeom>
              <a:solidFill>
                <a:srgbClr val="99CC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92" name="Rectangle 118"/>
              <p:cNvSpPr/>
              <p:nvPr/>
            </p:nvSpPr>
            <p:spPr>
              <a:xfrm>
                <a:off x="4207" y="3005"/>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3993" name="Freeform 119"/>
              <p:cNvSpPr/>
              <p:nvPr/>
            </p:nvSpPr>
            <p:spPr>
              <a:xfrm>
                <a:off x="3070" y="3038"/>
                <a:ext cx="110" cy="32"/>
              </a:xfrm>
              <a:custGeom>
                <a:avLst/>
                <a:gdLst>
                  <a:gd name="txL" fmla="*/ 0 w 110"/>
                  <a:gd name="txT" fmla="*/ 0 h 32"/>
                  <a:gd name="txR" fmla="*/ 110 w 110"/>
                  <a:gd name="txB" fmla="*/ 32 h 32"/>
                </a:gdLst>
                <a:ahLst/>
                <a:cxnLst>
                  <a:cxn ang="0">
                    <a:pos x="0" y="32"/>
                  </a:cxn>
                  <a:cxn ang="0">
                    <a:pos x="18" y="13"/>
                  </a:cxn>
                  <a:cxn ang="0">
                    <a:pos x="0" y="0"/>
                  </a:cxn>
                  <a:cxn ang="0">
                    <a:pos x="110" y="13"/>
                  </a:cxn>
                  <a:cxn ang="0">
                    <a:pos x="0" y="32"/>
                  </a:cxn>
                </a:cxnLst>
                <a:rect l="txL" t="txT" r="txR" b="txB"/>
                <a:pathLst>
                  <a:path w="110" h="32">
                    <a:moveTo>
                      <a:pt x="0" y="32"/>
                    </a:moveTo>
                    <a:lnTo>
                      <a:pt x="18" y="13"/>
                    </a:lnTo>
                    <a:lnTo>
                      <a:pt x="0" y="0"/>
                    </a:lnTo>
                    <a:lnTo>
                      <a:pt x="110"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94" name="Freeform 120"/>
              <p:cNvSpPr/>
              <p:nvPr/>
            </p:nvSpPr>
            <p:spPr>
              <a:xfrm>
                <a:off x="4031" y="3038"/>
                <a:ext cx="111" cy="32"/>
              </a:xfrm>
              <a:custGeom>
                <a:avLst/>
                <a:gdLst>
                  <a:gd name="txL" fmla="*/ 0 w 111"/>
                  <a:gd name="txT" fmla="*/ 0 h 32"/>
                  <a:gd name="txR" fmla="*/ 111 w 111"/>
                  <a:gd name="txB" fmla="*/ 32 h 32"/>
                </a:gdLst>
                <a:ahLst/>
                <a:cxnLst>
                  <a:cxn ang="0">
                    <a:pos x="0" y="32"/>
                  </a:cxn>
                  <a:cxn ang="0">
                    <a:pos x="19" y="13"/>
                  </a:cxn>
                  <a:cxn ang="0">
                    <a:pos x="0" y="0"/>
                  </a:cxn>
                  <a:cxn ang="0">
                    <a:pos x="111" y="13"/>
                  </a:cxn>
                  <a:cxn ang="0">
                    <a:pos x="0" y="32"/>
                  </a:cxn>
                </a:cxnLst>
                <a:rect l="txL" t="txT" r="txR" b="txB"/>
                <a:pathLst>
                  <a:path w="111" h="32">
                    <a:moveTo>
                      <a:pt x="0" y="32"/>
                    </a:moveTo>
                    <a:lnTo>
                      <a:pt x="19" y="13"/>
                    </a:lnTo>
                    <a:lnTo>
                      <a:pt x="0" y="0"/>
                    </a:lnTo>
                    <a:lnTo>
                      <a:pt x="111" y="13"/>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95" name="Line 121"/>
              <p:cNvSpPr/>
              <p:nvPr/>
            </p:nvSpPr>
            <p:spPr>
              <a:xfrm flipV="1">
                <a:off x="3449" y="2749"/>
                <a:ext cx="1" cy="186"/>
              </a:xfrm>
              <a:prstGeom prst="line">
                <a:avLst/>
              </a:prstGeom>
              <a:ln w="14288" cap="flat" cmpd="sng">
                <a:solidFill>
                  <a:srgbClr val="000000"/>
                </a:solidFill>
                <a:prstDash val="solid"/>
                <a:headEnd type="none" w="med" len="med"/>
                <a:tailEnd type="none" w="med" len="med"/>
              </a:ln>
            </p:spPr>
          </p:sp>
          <p:sp>
            <p:nvSpPr>
              <p:cNvPr id="123996" name="Freeform 122"/>
              <p:cNvSpPr/>
              <p:nvPr/>
            </p:nvSpPr>
            <p:spPr>
              <a:xfrm>
                <a:off x="3421" y="2852"/>
                <a:ext cx="46" cy="83"/>
              </a:xfrm>
              <a:custGeom>
                <a:avLst/>
                <a:gdLst>
                  <a:gd name="txL" fmla="*/ 0 w 46"/>
                  <a:gd name="txT" fmla="*/ 0 h 83"/>
                  <a:gd name="txR" fmla="*/ 46 w 46"/>
                  <a:gd name="txB" fmla="*/ 83 h 83"/>
                </a:gdLst>
                <a:ahLst/>
                <a:cxnLst>
                  <a:cxn ang="0">
                    <a:pos x="0" y="0"/>
                  </a:cxn>
                  <a:cxn ang="0">
                    <a:pos x="28" y="13"/>
                  </a:cxn>
                  <a:cxn ang="0">
                    <a:pos x="46" y="0"/>
                  </a:cxn>
                  <a:cxn ang="0">
                    <a:pos x="28" y="83"/>
                  </a:cxn>
                  <a:cxn ang="0">
                    <a:pos x="0" y="0"/>
                  </a:cxn>
                </a:cxnLst>
                <a:rect l="txL" t="txT" r="txR" b="txB"/>
                <a:pathLst>
                  <a:path w="46" h="83">
                    <a:moveTo>
                      <a:pt x="0" y="0"/>
                    </a:moveTo>
                    <a:lnTo>
                      <a:pt x="28" y="13"/>
                    </a:lnTo>
                    <a:lnTo>
                      <a:pt x="46" y="0"/>
                    </a:lnTo>
                    <a:lnTo>
                      <a:pt x="28" y="83"/>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3997" name="Rectangle 123"/>
              <p:cNvSpPr/>
              <p:nvPr/>
            </p:nvSpPr>
            <p:spPr>
              <a:xfrm>
                <a:off x="3486" y="2685"/>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收定时</a:t>
                </a:r>
                <a:endParaRPr lang="zh-CN" altLang="en-US" sz="1600" dirty="0">
                  <a:latin typeface="微软雅黑" panose="020B0503020204020204" pitchFamily="34" charset="-122"/>
                  <a:ea typeface="微软雅黑" panose="020B0503020204020204" pitchFamily="34" charset="-122"/>
                </a:endParaRPr>
              </a:p>
            </p:txBody>
          </p:sp>
          <p:sp>
            <p:nvSpPr>
              <p:cNvPr id="123998" name="Rectangle 124"/>
              <p:cNvSpPr/>
              <p:nvPr/>
            </p:nvSpPr>
            <p:spPr>
              <a:xfrm>
                <a:off x="3504" y="2787"/>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3999" name="Freeform 125"/>
              <p:cNvSpPr/>
              <p:nvPr/>
            </p:nvSpPr>
            <p:spPr>
              <a:xfrm>
                <a:off x="5344" y="3525"/>
                <a:ext cx="111" cy="26"/>
              </a:xfrm>
              <a:custGeom>
                <a:avLst/>
                <a:gdLst>
                  <a:gd name="txL" fmla="*/ 0 w 111"/>
                  <a:gd name="txT" fmla="*/ 0 h 26"/>
                  <a:gd name="txR" fmla="*/ 111 w 111"/>
                  <a:gd name="txB" fmla="*/ 26 h 26"/>
                </a:gdLst>
                <a:ahLst/>
                <a:cxnLst>
                  <a:cxn ang="0">
                    <a:pos x="0" y="26"/>
                  </a:cxn>
                  <a:cxn ang="0">
                    <a:pos x="18" y="13"/>
                  </a:cxn>
                  <a:cxn ang="0">
                    <a:pos x="0" y="0"/>
                  </a:cxn>
                  <a:cxn ang="0">
                    <a:pos x="111" y="13"/>
                  </a:cxn>
                  <a:cxn ang="0">
                    <a:pos x="0" y="26"/>
                  </a:cxn>
                </a:cxnLst>
                <a:rect l="txL" t="txT" r="txR" b="txB"/>
                <a:pathLst>
                  <a:path w="111" h="26">
                    <a:moveTo>
                      <a:pt x="0" y="26"/>
                    </a:moveTo>
                    <a:lnTo>
                      <a:pt x="18"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0" name="Rectangle 126"/>
              <p:cNvSpPr/>
              <p:nvPr/>
            </p:nvSpPr>
            <p:spPr>
              <a:xfrm>
                <a:off x="3180" y="3416"/>
                <a:ext cx="527" cy="244"/>
              </a:xfrm>
              <a:prstGeom prst="rect">
                <a:avLst/>
              </a:prstGeom>
              <a:solidFill>
                <a:srgbClr val="CCFF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1" name="Rectangle 127"/>
              <p:cNvSpPr/>
              <p:nvPr/>
            </p:nvSpPr>
            <p:spPr>
              <a:xfrm>
                <a:off x="3328" y="3492"/>
                <a:ext cx="245"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分离</a:t>
                </a:r>
                <a:endParaRPr lang="zh-CN" altLang="en-US" sz="1600" dirty="0">
                  <a:latin typeface="微软雅黑" panose="020B0503020204020204" pitchFamily="34" charset="-122"/>
                  <a:ea typeface="微软雅黑" panose="020B0503020204020204" pitchFamily="34" charset="-122"/>
                </a:endParaRPr>
              </a:p>
            </p:txBody>
          </p:sp>
          <p:sp>
            <p:nvSpPr>
              <p:cNvPr id="124002" name="Rectangle 128"/>
              <p:cNvSpPr/>
              <p:nvPr/>
            </p:nvSpPr>
            <p:spPr>
              <a:xfrm>
                <a:off x="4142" y="3416"/>
                <a:ext cx="962" cy="244"/>
              </a:xfrm>
              <a:prstGeom prst="rect">
                <a:avLst/>
              </a:prstGeom>
              <a:solidFill>
                <a:srgbClr val="CCFFFF"/>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3" name="Rectangle 129"/>
              <p:cNvSpPr/>
              <p:nvPr/>
            </p:nvSpPr>
            <p:spPr>
              <a:xfrm>
                <a:off x="4207" y="3492"/>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4004" name="Freeform 130"/>
              <p:cNvSpPr/>
              <p:nvPr/>
            </p:nvSpPr>
            <p:spPr>
              <a:xfrm>
                <a:off x="3070" y="3525"/>
                <a:ext cx="110" cy="26"/>
              </a:xfrm>
              <a:custGeom>
                <a:avLst/>
                <a:gdLst>
                  <a:gd name="txL" fmla="*/ 0 w 110"/>
                  <a:gd name="txT" fmla="*/ 0 h 26"/>
                  <a:gd name="txR" fmla="*/ 110 w 110"/>
                  <a:gd name="txB" fmla="*/ 26 h 26"/>
                </a:gdLst>
                <a:ahLst/>
                <a:cxnLst>
                  <a:cxn ang="0">
                    <a:pos x="0" y="26"/>
                  </a:cxn>
                  <a:cxn ang="0">
                    <a:pos x="18" y="13"/>
                  </a:cxn>
                  <a:cxn ang="0">
                    <a:pos x="0" y="0"/>
                  </a:cxn>
                  <a:cxn ang="0">
                    <a:pos x="110" y="13"/>
                  </a:cxn>
                  <a:cxn ang="0">
                    <a:pos x="0" y="26"/>
                  </a:cxn>
                </a:cxnLst>
                <a:rect l="txL" t="txT" r="txR" b="txB"/>
                <a:pathLst>
                  <a:path w="110" h="26">
                    <a:moveTo>
                      <a:pt x="0" y="26"/>
                    </a:moveTo>
                    <a:lnTo>
                      <a:pt x="18" y="13"/>
                    </a:lnTo>
                    <a:lnTo>
                      <a:pt x="0" y="0"/>
                    </a:lnTo>
                    <a:lnTo>
                      <a:pt x="110"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5" name="Freeform 131"/>
              <p:cNvSpPr/>
              <p:nvPr/>
            </p:nvSpPr>
            <p:spPr>
              <a:xfrm>
                <a:off x="4031" y="3525"/>
                <a:ext cx="111" cy="26"/>
              </a:xfrm>
              <a:custGeom>
                <a:avLst/>
                <a:gdLst>
                  <a:gd name="txL" fmla="*/ 0 w 111"/>
                  <a:gd name="txT" fmla="*/ 0 h 26"/>
                  <a:gd name="txR" fmla="*/ 111 w 111"/>
                  <a:gd name="txB" fmla="*/ 26 h 26"/>
                </a:gdLst>
                <a:ahLst/>
                <a:cxnLst>
                  <a:cxn ang="0">
                    <a:pos x="0" y="26"/>
                  </a:cxn>
                  <a:cxn ang="0">
                    <a:pos x="19" y="13"/>
                  </a:cxn>
                  <a:cxn ang="0">
                    <a:pos x="0" y="0"/>
                  </a:cxn>
                  <a:cxn ang="0">
                    <a:pos x="111" y="13"/>
                  </a:cxn>
                  <a:cxn ang="0">
                    <a:pos x="0" y="26"/>
                  </a:cxn>
                </a:cxnLst>
                <a:rect l="txL" t="txT" r="txR" b="txB"/>
                <a:pathLst>
                  <a:path w="111" h="26">
                    <a:moveTo>
                      <a:pt x="0" y="26"/>
                    </a:moveTo>
                    <a:lnTo>
                      <a:pt x="19" y="13"/>
                    </a:lnTo>
                    <a:lnTo>
                      <a:pt x="0" y="0"/>
                    </a:lnTo>
                    <a:lnTo>
                      <a:pt x="111" y="13"/>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6" name="Line 132"/>
              <p:cNvSpPr/>
              <p:nvPr/>
            </p:nvSpPr>
            <p:spPr>
              <a:xfrm flipV="1">
                <a:off x="3449" y="3236"/>
                <a:ext cx="1" cy="180"/>
              </a:xfrm>
              <a:prstGeom prst="line">
                <a:avLst/>
              </a:prstGeom>
              <a:ln w="14288" cap="flat" cmpd="sng">
                <a:solidFill>
                  <a:srgbClr val="000000"/>
                </a:solidFill>
                <a:prstDash val="solid"/>
                <a:headEnd type="none" w="med" len="med"/>
                <a:tailEnd type="none" w="med" len="med"/>
              </a:ln>
            </p:spPr>
          </p:sp>
          <p:sp>
            <p:nvSpPr>
              <p:cNvPr id="124007" name="Freeform 133"/>
              <p:cNvSpPr/>
              <p:nvPr/>
            </p:nvSpPr>
            <p:spPr>
              <a:xfrm>
                <a:off x="3421" y="3339"/>
                <a:ext cx="46" cy="77"/>
              </a:xfrm>
              <a:custGeom>
                <a:avLst/>
                <a:gdLst>
                  <a:gd name="txL" fmla="*/ 0 w 46"/>
                  <a:gd name="txT" fmla="*/ 0 h 77"/>
                  <a:gd name="txR" fmla="*/ 46 w 46"/>
                  <a:gd name="txB" fmla="*/ 77 h 77"/>
                </a:gdLst>
                <a:ahLst/>
                <a:cxnLst>
                  <a:cxn ang="0">
                    <a:pos x="0" y="0"/>
                  </a:cxn>
                  <a:cxn ang="0">
                    <a:pos x="28" y="13"/>
                  </a:cxn>
                  <a:cxn ang="0">
                    <a:pos x="46" y="0"/>
                  </a:cxn>
                  <a:cxn ang="0">
                    <a:pos x="28" y="77"/>
                  </a:cxn>
                  <a:cxn ang="0">
                    <a:pos x="0" y="0"/>
                  </a:cxn>
                </a:cxnLst>
                <a:rect l="txL" t="txT" r="txR" b="txB"/>
                <a:pathLst>
                  <a:path w="46" h="77">
                    <a:moveTo>
                      <a:pt x="0" y="0"/>
                    </a:moveTo>
                    <a:lnTo>
                      <a:pt x="28" y="13"/>
                    </a:lnTo>
                    <a:lnTo>
                      <a:pt x="46" y="0"/>
                    </a:lnTo>
                    <a:lnTo>
                      <a:pt x="28" y="7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08" name="Rectangle 134"/>
              <p:cNvSpPr/>
              <p:nvPr/>
            </p:nvSpPr>
            <p:spPr>
              <a:xfrm>
                <a:off x="3486" y="3230"/>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收定时</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4009" name="Rectangle 135"/>
              <p:cNvSpPr/>
              <p:nvPr/>
            </p:nvSpPr>
            <p:spPr>
              <a:xfrm>
                <a:off x="3504" y="3332"/>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4010" name="Line 136"/>
              <p:cNvSpPr/>
              <p:nvPr/>
            </p:nvSpPr>
            <p:spPr>
              <a:xfrm>
                <a:off x="2968" y="3051"/>
                <a:ext cx="1" cy="974"/>
              </a:xfrm>
              <a:prstGeom prst="line">
                <a:avLst/>
              </a:prstGeom>
              <a:ln w="14288" cap="flat" cmpd="sng">
                <a:solidFill>
                  <a:srgbClr val="000000"/>
                </a:solidFill>
                <a:prstDash val="solid"/>
                <a:headEnd type="none" w="med" len="med"/>
                <a:tailEnd type="none" w="med" len="med"/>
              </a:ln>
            </p:spPr>
          </p:sp>
          <p:sp>
            <p:nvSpPr>
              <p:cNvPr id="124011" name="Line 137"/>
              <p:cNvSpPr/>
              <p:nvPr/>
            </p:nvSpPr>
            <p:spPr>
              <a:xfrm flipH="1">
                <a:off x="2968" y="4025"/>
                <a:ext cx="2487" cy="1"/>
              </a:xfrm>
              <a:prstGeom prst="line">
                <a:avLst/>
              </a:prstGeom>
              <a:ln w="14288" cap="flat" cmpd="sng">
                <a:solidFill>
                  <a:srgbClr val="000000"/>
                </a:solidFill>
                <a:prstDash val="solid"/>
                <a:headEnd type="none" w="med" len="med"/>
                <a:tailEnd type="none" w="med" len="med"/>
              </a:ln>
            </p:spPr>
          </p:sp>
          <p:sp>
            <p:nvSpPr>
              <p:cNvPr id="124012" name="Freeform 138"/>
              <p:cNvSpPr/>
              <p:nvPr/>
            </p:nvSpPr>
            <p:spPr>
              <a:xfrm>
                <a:off x="5344" y="4006"/>
                <a:ext cx="111" cy="32"/>
              </a:xfrm>
              <a:custGeom>
                <a:avLst/>
                <a:gdLst>
                  <a:gd name="txL" fmla="*/ 0 w 111"/>
                  <a:gd name="txT" fmla="*/ 0 h 32"/>
                  <a:gd name="txR" fmla="*/ 111 w 111"/>
                  <a:gd name="txB" fmla="*/ 32 h 32"/>
                </a:gdLst>
                <a:ahLst/>
                <a:cxnLst>
                  <a:cxn ang="0">
                    <a:pos x="0" y="32"/>
                  </a:cxn>
                  <a:cxn ang="0">
                    <a:pos x="18" y="19"/>
                  </a:cxn>
                  <a:cxn ang="0">
                    <a:pos x="0" y="0"/>
                  </a:cxn>
                  <a:cxn ang="0">
                    <a:pos x="111" y="19"/>
                  </a:cxn>
                  <a:cxn ang="0">
                    <a:pos x="0" y="32"/>
                  </a:cxn>
                </a:cxnLst>
                <a:rect l="txL" t="txT" r="txR" b="txB"/>
                <a:pathLst>
                  <a:path w="111" h="32">
                    <a:moveTo>
                      <a:pt x="0" y="32"/>
                    </a:moveTo>
                    <a:lnTo>
                      <a:pt x="18" y="19"/>
                    </a:lnTo>
                    <a:lnTo>
                      <a:pt x="0" y="0"/>
                    </a:lnTo>
                    <a:lnTo>
                      <a:pt x="111" y="19"/>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13" name="Rectangle 139"/>
              <p:cNvSpPr/>
              <p:nvPr/>
            </p:nvSpPr>
            <p:spPr>
              <a:xfrm>
                <a:off x="3180" y="3903"/>
                <a:ext cx="527" cy="244"/>
              </a:xfrm>
              <a:prstGeom prst="rect">
                <a:avLst/>
              </a:prstGeom>
              <a:solidFill>
                <a:srgbClr val="CCFF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14" name="Rectangle 140"/>
              <p:cNvSpPr/>
              <p:nvPr/>
            </p:nvSpPr>
            <p:spPr>
              <a:xfrm>
                <a:off x="3328" y="3980"/>
                <a:ext cx="245"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分离</a:t>
                </a:r>
                <a:endParaRPr lang="zh-CN" altLang="en-US" sz="1600" dirty="0">
                  <a:latin typeface="微软雅黑" panose="020B0503020204020204" pitchFamily="34" charset="-122"/>
                  <a:ea typeface="微软雅黑" panose="020B0503020204020204" pitchFamily="34" charset="-122"/>
                </a:endParaRPr>
              </a:p>
            </p:txBody>
          </p:sp>
          <p:sp>
            <p:nvSpPr>
              <p:cNvPr id="124015" name="Rectangle 141"/>
              <p:cNvSpPr/>
              <p:nvPr/>
            </p:nvSpPr>
            <p:spPr>
              <a:xfrm>
                <a:off x="4142" y="3903"/>
                <a:ext cx="962" cy="244"/>
              </a:xfrm>
              <a:prstGeom prst="rect">
                <a:avLst/>
              </a:prstGeom>
              <a:solidFill>
                <a:srgbClr val="CCFFCC"/>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16" name="Rectangle 142"/>
              <p:cNvSpPr/>
              <p:nvPr/>
            </p:nvSpPr>
            <p:spPr>
              <a:xfrm>
                <a:off x="4207" y="3980"/>
                <a:ext cx="85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放大和低通滤波</a:t>
                </a:r>
                <a:endParaRPr lang="zh-CN" altLang="en-US" sz="1600" dirty="0">
                  <a:latin typeface="微软雅黑" panose="020B0503020204020204" pitchFamily="34" charset="-122"/>
                  <a:ea typeface="微软雅黑" panose="020B0503020204020204" pitchFamily="34" charset="-122"/>
                </a:endParaRPr>
              </a:p>
            </p:txBody>
          </p:sp>
          <p:sp>
            <p:nvSpPr>
              <p:cNvPr id="124017" name="Freeform 143"/>
              <p:cNvSpPr/>
              <p:nvPr/>
            </p:nvSpPr>
            <p:spPr>
              <a:xfrm>
                <a:off x="3070" y="4006"/>
                <a:ext cx="110" cy="32"/>
              </a:xfrm>
              <a:custGeom>
                <a:avLst/>
                <a:gdLst>
                  <a:gd name="txL" fmla="*/ 0 w 110"/>
                  <a:gd name="txT" fmla="*/ 0 h 32"/>
                  <a:gd name="txR" fmla="*/ 110 w 110"/>
                  <a:gd name="txB" fmla="*/ 32 h 32"/>
                </a:gdLst>
                <a:ahLst/>
                <a:cxnLst>
                  <a:cxn ang="0">
                    <a:pos x="0" y="32"/>
                  </a:cxn>
                  <a:cxn ang="0">
                    <a:pos x="18" y="19"/>
                  </a:cxn>
                  <a:cxn ang="0">
                    <a:pos x="0" y="0"/>
                  </a:cxn>
                  <a:cxn ang="0">
                    <a:pos x="110" y="19"/>
                  </a:cxn>
                  <a:cxn ang="0">
                    <a:pos x="0" y="32"/>
                  </a:cxn>
                </a:cxnLst>
                <a:rect l="txL" t="txT" r="txR" b="txB"/>
                <a:pathLst>
                  <a:path w="110" h="32">
                    <a:moveTo>
                      <a:pt x="0" y="32"/>
                    </a:moveTo>
                    <a:lnTo>
                      <a:pt x="18" y="19"/>
                    </a:lnTo>
                    <a:lnTo>
                      <a:pt x="0" y="0"/>
                    </a:lnTo>
                    <a:lnTo>
                      <a:pt x="110" y="19"/>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18" name="Freeform 144"/>
              <p:cNvSpPr/>
              <p:nvPr/>
            </p:nvSpPr>
            <p:spPr>
              <a:xfrm>
                <a:off x="4031" y="4006"/>
                <a:ext cx="111" cy="32"/>
              </a:xfrm>
              <a:custGeom>
                <a:avLst/>
                <a:gdLst>
                  <a:gd name="txL" fmla="*/ 0 w 111"/>
                  <a:gd name="txT" fmla="*/ 0 h 32"/>
                  <a:gd name="txR" fmla="*/ 111 w 111"/>
                  <a:gd name="txB" fmla="*/ 32 h 32"/>
                </a:gdLst>
                <a:ahLst/>
                <a:cxnLst>
                  <a:cxn ang="0">
                    <a:pos x="0" y="32"/>
                  </a:cxn>
                  <a:cxn ang="0">
                    <a:pos x="19" y="19"/>
                  </a:cxn>
                  <a:cxn ang="0">
                    <a:pos x="0" y="0"/>
                  </a:cxn>
                  <a:cxn ang="0">
                    <a:pos x="111" y="19"/>
                  </a:cxn>
                  <a:cxn ang="0">
                    <a:pos x="0" y="32"/>
                  </a:cxn>
                </a:cxnLst>
                <a:rect l="txL" t="txT" r="txR" b="txB"/>
                <a:pathLst>
                  <a:path w="111" h="32">
                    <a:moveTo>
                      <a:pt x="0" y="32"/>
                    </a:moveTo>
                    <a:lnTo>
                      <a:pt x="19" y="19"/>
                    </a:lnTo>
                    <a:lnTo>
                      <a:pt x="0" y="0"/>
                    </a:lnTo>
                    <a:lnTo>
                      <a:pt x="111" y="19"/>
                    </a:lnTo>
                    <a:lnTo>
                      <a:pt x="0" y="32"/>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19" name="Line 145"/>
              <p:cNvSpPr/>
              <p:nvPr/>
            </p:nvSpPr>
            <p:spPr>
              <a:xfrm flipV="1">
                <a:off x="3449" y="3717"/>
                <a:ext cx="1" cy="186"/>
              </a:xfrm>
              <a:prstGeom prst="line">
                <a:avLst/>
              </a:prstGeom>
              <a:ln w="14288" cap="flat" cmpd="sng">
                <a:solidFill>
                  <a:srgbClr val="000000"/>
                </a:solidFill>
                <a:prstDash val="solid"/>
                <a:headEnd type="none" w="med" len="med"/>
                <a:tailEnd type="none" w="med" len="med"/>
              </a:ln>
            </p:spPr>
          </p:sp>
          <p:sp>
            <p:nvSpPr>
              <p:cNvPr id="124020" name="Freeform 146"/>
              <p:cNvSpPr/>
              <p:nvPr/>
            </p:nvSpPr>
            <p:spPr>
              <a:xfrm>
                <a:off x="3421" y="3820"/>
                <a:ext cx="46" cy="83"/>
              </a:xfrm>
              <a:custGeom>
                <a:avLst/>
                <a:gdLst>
                  <a:gd name="txL" fmla="*/ 0 w 46"/>
                  <a:gd name="txT" fmla="*/ 0 h 83"/>
                  <a:gd name="txR" fmla="*/ 46 w 46"/>
                  <a:gd name="txB" fmla="*/ 83 h 83"/>
                </a:gdLst>
                <a:ahLst/>
                <a:cxnLst>
                  <a:cxn ang="0">
                    <a:pos x="0" y="0"/>
                  </a:cxn>
                  <a:cxn ang="0">
                    <a:pos x="28" y="19"/>
                  </a:cxn>
                  <a:cxn ang="0">
                    <a:pos x="46" y="0"/>
                  </a:cxn>
                  <a:cxn ang="0">
                    <a:pos x="28" y="83"/>
                  </a:cxn>
                  <a:cxn ang="0">
                    <a:pos x="0" y="0"/>
                  </a:cxn>
                </a:cxnLst>
                <a:rect l="txL" t="txT" r="txR" b="txB"/>
                <a:pathLst>
                  <a:path w="46" h="83">
                    <a:moveTo>
                      <a:pt x="0" y="0"/>
                    </a:moveTo>
                    <a:lnTo>
                      <a:pt x="28" y="19"/>
                    </a:lnTo>
                    <a:lnTo>
                      <a:pt x="46" y="0"/>
                    </a:lnTo>
                    <a:lnTo>
                      <a:pt x="28" y="83"/>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21" name="Rectangle 147"/>
              <p:cNvSpPr/>
              <p:nvPr/>
            </p:nvSpPr>
            <p:spPr>
              <a:xfrm>
                <a:off x="3486" y="3717"/>
                <a:ext cx="368"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收定时</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4022" name="Rectangle 148"/>
              <p:cNvSpPr/>
              <p:nvPr/>
            </p:nvSpPr>
            <p:spPr>
              <a:xfrm>
                <a:off x="3504" y="3819"/>
                <a:ext cx="277"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路</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24023" name="Freeform 149"/>
              <p:cNvSpPr/>
              <p:nvPr/>
            </p:nvSpPr>
            <p:spPr>
              <a:xfrm>
                <a:off x="2940" y="3525"/>
                <a:ext cx="46" cy="26"/>
              </a:xfrm>
              <a:custGeom>
                <a:avLst/>
                <a:gdLst>
                  <a:gd name="txL" fmla="*/ 0 w 46"/>
                  <a:gd name="txT" fmla="*/ 0 h 26"/>
                  <a:gd name="txR" fmla="*/ 46 w 46"/>
                  <a:gd name="txB" fmla="*/ 26 h 26"/>
                </a:gdLst>
                <a:ahLst/>
                <a:cxnLst>
                  <a:cxn ang="0">
                    <a:pos x="0" y="13"/>
                  </a:cxn>
                  <a:cxn ang="0">
                    <a:pos x="19" y="0"/>
                  </a:cxn>
                  <a:cxn ang="0">
                    <a:pos x="37" y="0"/>
                  </a:cxn>
                  <a:cxn ang="0">
                    <a:pos x="46" y="13"/>
                  </a:cxn>
                  <a:cxn ang="0">
                    <a:pos x="37" y="26"/>
                  </a:cxn>
                  <a:cxn ang="0">
                    <a:pos x="19" y="26"/>
                  </a:cxn>
                  <a:cxn ang="0">
                    <a:pos x="0" y="13"/>
                  </a:cxn>
                </a:cxnLst>
                <a:rect l="txL" t="txT" r="txR" b="txB"/>
                <a:pathLst>
                  <a:path w="46" h="26">
                    <a:moveTo>
                      <a:pt x="0" y="13"/>
                    </a:moveTo>
                    <a:lnTo>
                      <a:pt x="19" y="0"/>
                    </a:lnTo>
                    <a:lnTo>
                      <a:pt x="37" y="0"/>
                    </a:lnTo>
                    <a:lnTo>
                      <a:pt x="46" y="13"/>
                    </a:lnTo>
                    <a:lnTo>
                      <a:pt x="37" y="26"/>
                    </a:lnTo>
                    <a:lnTo>
                      <a:pt x="19" y="26"/>
                    </a:lnTo>
                    <a:lnTo>
                      <a:pt x="0" y="13"/>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24" name="Freeform 150"/>
              <p:cNvSpPr/>
              <p:nvPr/>
            </p:nvSpPr>
            <p:spPr>
              <a:xfrm>
                <a:off x="2940" y="3038"/>
                <a:ext cx="46" cy="25"/>
              </a:xfrm>
              <a:custGeom>
                <a:avLst/>
                <a:gdLst>
                  <a:gd name="txL" fmla="*/ 0 w 46"/>
                  <a:gd name="txT" fmla="*/ 0 h 25"/>
                  <a:gd name="txR" fmla="*/ 46 w 46"/>
                  <a:gd name="txB" fmla="*/ 25 h 25"/>
                </a:gdLst>
                <a:ahLst/>
                <a:cxnLst>
                  <a:cxn ang="0">
                    <a:pos x="0" y="13"/>
                  </a:cxn>
                  <a:cxn ang="0">
                    <a:pos x="19" y="0"/>
                  </a:cxn>
                  <a:cxn ang="0">
                    <a:pos x="37" y="0"/>
                  </a:cxn>
                  <a:cxn ang="0">
                    <a:pos x="46" y="13"/>
                  </a:cxn>
                  <a:cxn ang="0">
                    <a:pos x="37" y="25"/>
                  </a:cxn>
                  <a:cxn ang="0">
                    <a:pos x="19" y="25"/>
                  </a:cxn>
                  <a:cxn ang="0">
                    <a:pos x="0" y="13"/>
                  </a:cxn>
                </a:cxnLst>
                <a:rect l="txL" t="txT" r="txR" b="txB"/>
                <a:pathLst>
                  <a:path w="46" h="25">
                    <a:moveTo>
                      <a:pt x="0" y="13"/>
                    </a:moveTo>
                    <a:lnTo>
                      <a:pt x="19" y="0"/>
                    </a:lnTo>
                    <a:lnTo>
                      <a:pt x="37" y="0"/>
                    </a:lnTo>
                    <a:lnTo>
                      <a:pt x="46" y="13"/>
                    </a:lnTo>
                    <a:lnTo>
                      <a:pt x="37" y="25"/>
                    </a:lnTo>
                    <a:lnTo>
                      <a:pt x="19" y="25"/>
                    </a:lnTo>
                    <a:lnTo>
                      <a:pt x="0" y="13"/>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25" name="Rectangle 151"/>
              <p:cNvSpPr/>
              <p:nvPr/>
            </p:nvSpPr>
            <p:spPr>
              <a:xfrm>
                <a:off x="5141" y="3087"/>
                <a:ext cx="439" cy="158"/>
              </a:xfrm>
              <a:prstGeom prst="rect">
                <a:avLst/>
              </a:prstGeom>
              <a:solidFill>
                <a:srgbClr val="FFFF00"/>
              </a:solid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路输出</a:t>
                </a:r>
                <a:endParaRPr lang="zh-CN" altLang="en-US" sz="1600" dirty="0">
                  <a:latin typeface="微软雅黑" panose="020B0503020204020204" pitchFamily="34" charset="-122"/>
                  <a:ea typeface="微软雅黑" panose="020B0503020204020204" pitchFamily="34" charset="-122"/>
                </a:endParaRPr>
              </a:p>
            </p:txBody>
          </p:sp>
          <p:sp>
            <p:nvSpPr>
              <p:cNvPr id="124026" name="Rectangle 152"/>
              <p:cNvSpPr/>
              <p:nvPr/>
            </p:nvSpPr>
            <p:spPr>
              <a:xfrm>
                <a:off x="5141" y="3596"/>
                <a:ext cx="439" cy="158"/>
              </a:xfrm>
              <a:prstGeom prst="rect">
                <a:avLst/>
              </a:prstGeom>
              <a:solidFill>
                <a:srgbClr val="FFFF00"/>
              </a:solid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路输出</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4027" name="Rectangle 153"/>
              <p:cNvSpPr/>
              <p:nvPr/>
            </p:nvSpPr>
            <p:spPr>
              <a:xfrm>
                <a:off x="5104" y="4069"/>
                <a:ext cx="439" cy="158"/>
              </a:xfrm>
              <a:prstGeom prst="rect">
                <a:avLst/>
              </a:prstGeom>
              <a:solidFill>
                <a:srgbClr val="FFFF00"/>
              </a:solid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路输出</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4028" name="Rectangle 155"/>
              <p:cNvSpPr/>
              <p:nvPr/>
            </p:nvSpPr>
            <p:spPr>
              <a:xfrm>
                <a:off x="2699" y="4021"/>
                <a:ext cx="161" cy="158"/>
              </a:xfrm>
              <a:prstGeom prst="rect">
                <a:avLst/>
              </a:prstGeom>
              <a:noFill/>
              <a:ln w="9525">
                <a:noFill/>
              </a:ln>
            </p:spPr>
            <p:txBody>
              <a:bodyPr wrap="square" lIns="0" tIns="0" rIns="0" bIns="0">
                <a:spAutoFit/>
              </a:bodyPr>
              <a:p>
                <a:r>
                  <a:rPr lang="en-US" altLang="zh-CN" sz="1600" i="1" dirty="0">
                    <a:solidFill>
                      <a:srgbClr val="000000"/>
                    </a:solidFill>
                    <a:latin typeface="微软雅黑" panose="020B0503020204020204" pitchFamily="34" charset="-122"/>
                    <a:ea typeface="微软雅黑" panose="020B0503020204020204" pitchFamily="34" charset="-122"/>
                  </a:rPr>
                  <a:t>(b)</a:t>
                </a:r>
                <a:endParaRPr lang="en-US" altLang="zh-CN" sz="1600" dirty="0">
                  <a:latin typeface="微软雅黑" panose="020B0503020204020204" pitchFamily="34" charset="-122"/>
                  <a:ea typeface="微软雅黑" panose="020B0503020204020204" pitchFamily="34" charset="-122"/>
                </a:endParaRPr>
              </a:p>
            </p:txBody>
          </p:sp>
          <p:sp>
            <p:nvSpPr>
              <p:cNvPr id="124029" name="Rectangle 157"/>
              <p:cNvSpPr/>
              <p:nvPr/>
            </p:nvSpPr>
            <p:spPr>
              <a:xfrm>
                <a:off x="1128" y="3596"/>
                <a:ext cx="703" cy="243"/>
              </a:xfrm>
              <a:prstGeom prst="rect">
                <a:avLst/>
              </a:prstGeom>
              <a:solidFill>
                <a:srgbClr val="99CC00"/>
              </a:solidFill>
              <a:ln w="14351" cap="flat" cmpd="sng">
                <a:solidFill>
                  <a:srgbClr val="000000"/>
                </a:solidFill>
                <a:prstDash val="solid"/>
                <a:miter/>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30" name="Rectangle 158"/>
              <p:cNvSpPr/>
              <p:nvPr/>
            </p:nvSpPr>
            <p:spPr>
              <a:xfrm>
                <a:off x="1239" y="3672"/>
                <a:ext cx="490" cy="158"/>
              </a:xfrm>
              <a:prstGeom prst="rect">
                <a:avLst/>
              </a:prstGeom>
              <a:noFill/>
              <a:ln w="9525">
                <a:noFill/>
              </a:ln>
            </p:spPr>
            <p:txBody>
              <a:bodyPr wrap="square" lIns="0" tIns="0" rIns="0" bIns="0">
                <a:spAutoFit/>
              </a:bodyPr>
              <a:p>
                <a:r>
                  <a:rPr lang="zh-CN" altLang="en-US" sz="1600" dirty="0">
                    <a:solidFill>
                      <a:srgbClr val="000000"/>
                    </a:solidFill>
                    <a:latin typeface="微软雅黑" panose="020B0503020204020204" pitchFamily="34" charset="-122"/>
                    <a:ea typeface="微软雅黑" panose="020B0503020204020204" pitchFamily="34" charset="-122"/>
                  </a:rPr>
                  <a:t>收端定时</a:t>
                </a:r>
                <a:endParaRPr lang="zh-CN" altLang="en-US" sz="1600" dirty="0">
                  <a:latin typeface="微软雅黑" panose="020B0503020204020204" pitchFamily="34" charset="-122"/>
                  <a:ea typeface="微软雅黑" panose="020B0503020204020204" pitchFamily="34" charset="-122"/>
                </a:endParaRPr>
              </a:p>
            </p:txBody>
          </p:sp>
          <p:sp>
            <p:nvSpPr>
              <p:cNvPr id="124031" name="Line 159"/>
              <p:cNvSpPr/>
              <p:nvPr/>
            </p:nvSpPr>
            <p:spPr>
              <a:xfrm flipV="1">
                <a:off x="1267" y="3416"/>
                <a:ext cx="1" cy="180"/>
              </a:xfrm>
              <a:prstGeom prst="line">
                <a:avLst/>
              </a:prstGeom>
              <a:ln w="14288" cap="flat" cmpd="sng">
                <a:solidFill>
                  <a:srgbClr val="000000"/>
                </a:solidFill>
                <a:prstDash val="solid"/>
                <a:headEnd type="none" w="med" len="med"/>
                <a:tailEnd type="none" w="med" len="med"/>
              </a:ln>
            </p:spPr>
          </p:sp>
          <p:sp>
            <p:nvSpPr>
              <p:cNvPr id="124032" name="Freeform 160"/>
              <p:cNvSpPr/>
              <p:nvPr/>
            </p:nvSpPr>
            <p:spPr>
              <a:xfrm>
                <a:off x="1239" y="3416"/>
                <a:ext cx="46" cy="77"/>
              </a:xfrm>
              <a:custGeom>
                <a:avLst/>
                <a:gdLst>
                  <a:gd name="txL" fmla="*/ 0 w 46"/>
                  <a:gd name="txT" fmla="*/ 0 h 77"/>
                  <a:gd name="txR" fmla="*/ 46 w 46"/>
                  <a:gd name="txB" fmla="*/ 77 h 77"/>
                </a:gdLst>
                <a:ahLst/>
                <a:cxnLst>
                  <a:cxn ang="0">
                    <a:pos x="0" y="77"/>
                  </a:cxn>
                  <a:cxn ang="0">
                    <a:pos x="28" y="64"/>
                  </a:cxn>
                  <a:cxn ang="0">
                    <a:pos x="46" y="77"/>
                  </a:cxn>
                  <a:cxn ang="0">
                    <a:pos x="28" y="0"/>
                  </a:cxn>
                  <a:cxn ang="0">
                    <a:pos x="0" y="77"/>
                  </a:cxn>
                </a:cxnLst>
                <a:rect l="txL" t="txT" r="txR" b="txB"/>
                <a:pathLst>
                  <a:path w="46" h="77">
                    <a:moveTo>
                      <a:pt x="0" y="77"/>
                    </a:moveTo>
                    <a:lnTo>
                      <a:pt x="28" y="64"/>
                    </a:lnTo>
                    <a:lnTo>
                      <a:pt x="46" y="77"/>
                    </a:lnTo>
                    <a:lnTo>
                      <a:pt x="28" y="0"/>
                    </a:lnTo>
                    <a:lnTo>
                      <a:pt x="0" y="7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33" name="Line 161"/>
              <p:cNvSpPr/>
              <p:nvPr/>
            </p:nvSpPr>
            <p:spPr>
              <a:xfrm flipV="1">
                <a:off x="1479" y="3416"/>
                <a:ext cx="1" cy="180"/>
              </a:xfrm>
              <a:prstGeom prst="line">
                <a:avLst/>
              </a:prstGeom>
              <a:ln w="14288" cap="flat" cmpd="sng">
                <a:solidFill>
                  <a:srgbClr val="000000"/>
                </a:solidFill>
                <a:prstDash val="solid"/>
                <a:headEnd type="none" w="med" len="med"/>
                <a:tailEnd type="none" w="med" len="med"/>
              </a:ln>
            </p:spPr>
          </p:sp>
          <p:sp>
            <p:nvSpPr>
              <p:cNvPr id="124034" name="Line 162"/>
              <p:cNvSpPr/>
              <p:nvPr/>
            </p:nvSpPr>
            <p:spPr>
              <a:xfrm flipV="1">
                <a:off x="1701" y="3416"/>
                <a:ext cx="1" cy="180"/>
              </a:xfrm>
              <a:prstGeom prst="line">
                <a:avLst/>
              </a:prstGeom>
              <a:ln w="14288" cap="flat" cmpd="sng">
                <a:solidFill>
                  <a:srgbClr val="000000"/>
                </a:solidFill>
                <a:prstDash val="solid"/>
                <a:headEnd type="none" w="med" len="med"/>
                <a:tailEnd type="none" w="med" len="med"/>
              </a:ln>
            </p:spPr>
          </p:sp>
          <p:sp>
            <p:nvSpPr>
              <p:cNvPr id="124035" name="Freeform 163"/>
              <p:cNvSpPr/>
              <p:nvPr/>
            </p:nvSpPr>
            <p:spPr>
              <a:xfrm>
                <a:off x="1461" y="3416"/>
                <a:ext cx="46" cy="77"/>
              </a:xfrm>
              <a:custGeom>
                <a:avLst/>
                <a:gdLst>
                  <a:gd name="txL" fmla="*/ 0 w 46"/>
                  <a:gd name="txT" fmla="*/ 0 h 77"/>
                  <a:gd name="txR" fmla="*/ 46 w 46"/>
                  <a:gd name="txB" fmla="*/ 77 h 77"/>
                </a:gdLst>
                <a:ahLst/>
                <a:cxnLst>
                  <a:cxn ang="0">
                    <a:pos x="0" y="77"/>
                  </a:cxn>
                  <a:cxn ang="0">
                    <a:pos x="18" y="64"/>
                  </a:cxn>
                  <a:cxn ang="0">
                    <a:pos x="46" y="77"/>
                  </a:cxn>
                  <a:cxn ang="0">
                    <a:pos x="18" y="0"/>
                  </a:cxn>
                  <a:cxn ang="0">
                    <a:pos x="0" y="77"/>
                  </a:cxn>
                </a:cxnLst>
                <a:rect l="txL" t="txT" r="txR" b="txB"/>
                <a:pathLst>
                  <a:path w="46" h="77">
                    <a:moveTo>
                      <a:pt x="0" y="77"/>
                    </a:moveTo>
                    <a:lnTo>
                      <a:pt x="18" y="64"/>
                    </a:lnTo>
                    <a:lnTo>
                      <a:pt x="46" y="77"/>
                    </a:lnTo>
                    <a:lnTo>
                      <a:pt x="18" y="0"/>
                    </a:lnTo>
                    <a:lnTo>
                      <a:pt x="0" y="7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36" name="Freeform 164"/>
              <p:cNvSpPr/>
              <p:nvPr/>
            </p:nvSpPr>
            <p:spPr>
              <a:xfrm>
                <a:off x="1673" y="3416"/>
                <a:ext cx="47" cy="77"/>
              </a:xfrm>
              <a:custGeom>
                <a:avLst/>
                <a:gdLst>
                  <a:gd name="txL" fmla="*/ 0 w 47"/>
                  <a:gd name="txT" fmla="*/ 0 h 77"/>
                  <a:gd name="txR" fmla="*/ 47 w 47"/>
                  <a:gd name="txB" fmla="*/ 77 h 77"/>
                </a:gdLst>
                <a:ahLst/>
                <a:cxnLst>
                  <a:cxn ang="0">
                    <a:pos x="0" y="77"/>
                  </a:cxn>
                  <a:cxn ang="0">
                    <a:pos x="28" y="64"/>
                  </a:cxn>
                  <a:cxn ang="0">
                    <a:pos x="47" y="77"/>
                  </a:cxn>
                  <a:cxn ang="0">
                    <a:pos x="28" y="0"/>
                  </a:cxn>
                  <a:cxn ang="0">
                    <a:pos x="0" y="77"/>
                  </a:cxn>
                </a:cxnLst>
                <a:rect l="txL" t="txT" r="txR" b="txB"/>
                <a:pathLst>
                  <a:path w="47" h="77">
                    <a:moveTo>
                      <a:pt x="0" y="77"/>
                    </a:moveTo>
                    <a:lnTo>
                      <a:pt x="28" y="64"/>
                    </a:lnTo>
                    <a:lnTo>
                      <a:pt x="47" y="77"/>
                    </a:lnTo>
                    <a:lnTo>
                      <a:pt x="28" y="0"/>
                    </a:lnTo>
                    <a:lnTo>
                      <a:pt x="0" y="7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sz="1600" dirty="0">
                  <a:latin typeface="微软雅黑" panose="020B0503020204020204" pitchFamily="34" charset="-122"/>
                  <a:ea typeface="微软雅黑" panose="020B0503020204020204" pitchFamily="34" charset="-122"/>
                </a:endParaRPr>
              </a:p>
            </p:txBody>
          </p:sp>
          <p:sp>
            <p:nvSpPr>
              <p:cNvPr id="124037" name="Rectangle 165"/>
              <p:cNvSpPr/>
              <p:nvPr/>
            </p:nvSpPr>
            <p:spPr>
              <a:xfrm>
                <a:off x="1128" y="3313"/>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sp>
            <p:nvSpPr>
              <p:cNvPr id="124038" name="Rectangle 166"/>
              <p:cNvSpPr/>
              <p:nvPr/>
            </p:nvSpPr>
            <p:spPr>
              <a:xfrm>
                <a:off x="1387" y="3313"/>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2</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sp>
            <p:nvSpPr>
              <p:cNvPr id="124039" name="Rectangle 167"/>
              <p:cNvSpPr/>
              <p:nvPr/>
            </p:nvSpPr>
            <p:spPr>
              <a:xfrm>
                <a:off x="1646" y="3313"/>
                <a:ext cx="194" cy="158"/>
              </a:xfrm>
              <a:prstGeom prst="rect">
                <a:avLst/>
              </a:prstGeom>
              <a:noFill/>
              <a:ln w="9525">
                <a:noFill/>
              </a:ln>
            </p:spPr>
            <p:txBody>
              <a:bodyPr wrap="square"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3</a:t>
                </a:r>
                <a:r>
                  <a:rPr lang="zh-CN" altLang="en-US" sz="1600" dirty="0">
                    <a:solidFill>
                      <a:srgbClr val="000000"/>
                    </a:solidFill>
                    <a:latin typeface="微软雅黑" panose="020B0503020204020204" pitchFamily="34" charset="-122"/>
                    <a:ea typeface="微软雅黑" panose="020B0503020204020204" pitchFamily="34" charset="-122"/>
                  </a:rPr>
                  <a:t>路</a:t>
                </a:r>
                <a:endParaRPr lang="zh-CN" altLang="en-US" sz="1600" dirty="0">
                  <a:latin typeface="微软雅黑" panose="020B0503020204020204" pitchFamily="34" charset="-122"/>
                  <a:ea typeface="微软雅黑" panose="020B0503020204020204" pitchFamily="34" charset="-122"/>
                </a:endParaRPr>
              </a:p>
            </p:txBody>
          </p:sp>
        </p:grpSp>
      </p:grpSp>
      <p:sp>
        <p:nvSpPr>
          <p:cNvPr id="123909" name="Rectangle 170"/>
          <p:cNvSpPr/>
          <p:nvPr/>
        </p:nvSpPr>
        <p:spPr>
          <a:xfrm>
            <a:off x="6357938" y="285750"/>
            <a:ext cx="2500312" cy="708025"/>
          </a:xfrm>
          <a:prstGeom prst="rect">
            <a:avLst/>
          </a:prstGeom>
          <a:solidFill>
            <a:srgbClr val="00CCFF"/>
          </a:solidFill>
          <a:ln w="9525">
            <a:noFill/>
          </a:ln>
        </p:spPr>
        <p:txBody>
          <a:bodyPr>
            <a:spAutoFit/>
          </a:bodyPr>
          <a:p>
            <a:r>
              <a:rPr lang="zh-CN" altLang="en-US" dirty="0">
                <a:solidFill>
                  <a:srgbClr val="000000"/>
                </a:solidFill>
                <a:latin typeface="微软雅黑" panose="020B0503020204020204" pitchFamily="34" charset="-122"/>
                <a:ea typeface="微软雅黑" panose="020B0503020204020204" pitchFamily="34" charset="-122"/>
              </a:rPr>
              <a:t>专用</a:t>
            </a:r>
            <a:r>
              <a:rPr lang="en-US" altLang="zh-CN" dirty="0">
                <a:solidFill>
                  <a:srgbClr val="000000"/>
                </a:solidFill>
                <a:latin typeface="微软雅黑" panose="020B0503020204020204" pitchFamily="34" charset="-122"/>
                <a:ea typeface="微软雅黑" panose="020B0503020204020204" pitchFamily="34" charset="-122"/>
              </a:rPr>
              <a:t>PCM</a:t>
            </a:r>
            <a:r>
              <a:rPr lang="zh-CN" altLang="en-US" dirty="0">
                <a:solidFill>
                  <a:srgbClr val="000000"/>
                </a:solidFill>
                <a:latin typeface="微软雅黑" panose="020B0503020204020204" pitchFamily="34" charset="-122"/>
                <a:ea typeface="微软雅黑" panose="020B0503020204020204" pitchFamily="34" charset="-122"/>
              </a:rPr>
              <a:t>编译码器</a:t>
            </a:r>
            <a:endParaRPr lang="zh-CN" altLang="en-US"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Intel2911/2912</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23910" name="Rectangle 13"/>
          <p:cNvSpPr/>
          <p:nvPr/>
        </p:nvSpPr>
        <p:spPr>
          <a:xfrm flipH="1">
            <a:off x="2643188" y="1785938"/>
            <a:ext cx="500062" cy="246062"/>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sz="1600" baseline="-25000" dirty="0">
                <a:solidFill>
                  <a:srgbClr val="000000"/>
                </a:solidFill>
                <a:latin typeface="微软雅黑" panose="020B0503020204020204" pitchFamily="34" charset="-122"/>
                <a:ea typeface="微软雅黑" panose="020B0503020204020204" pitchFamily="34" charset="-122"/>
              </a:rPr>
              <a:t>1</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
        <p:nvSpPr>
          <p:cNvPr id="123911" name="Rectangle 13"/>
          <p:cNvSpPr/>
          <p:nvPr/>
        </p:nvSpPr>
        <p:spPr>
          <a:xfrm flipH="1">
            <a:off x="2571750" y="2714625"/>
            <a:ext cx="500063" cy="246063"/>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sz="1600" baseline="-25000" dirty="0">
                <a:solidFill>
                  <a:srgbClr val="000000"/>
                </a:solidFill>
                <a:latin typeface="微软雅黑" panose="020B0503020204020204" pitchFamily="34" charset="-122"/>
                <a:ea typeface="微软雅黑" panose="020B0503020204020204" pitchFamily="34" charset="-122"/>
              </a:rPr>
              <a:t>2</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
        <p:nvSpPr>
          <p:cNvPr id="123912" name="Rectangle 13"/>
          <p:cNvSpPr/>
          <p:nvPr/>
        </p:nvSpPr>
        <p:spPr>
          <a:xfrm flipH="1">
            <a:off x="2643188" y="3500438"/>
            <a:ext cx="500062" cy="246062"/>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sz="1600" baseline="-25000" dirty="0">
                <a:solidFill>
                  <a:srgbClr val="000000"/>
                </a:solidFill>
                <a:latin typeface="微软雅黑" panose="020B0503020204020204" pitchFamily="34" charset="-122"/>
                <a:ea typeface="微软雅黑" panose="020B0503020204020204" pitchFamily="34" charset="-122"/>
              </a:rPr>
              <a:t>3</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
        <p:nvSpPr>
          <p:cNvPr id="123913" name="Rectangle 13"/>
          <p:cNvSpPr/>
          <p:nvPr/>
        </p:nvSpPr>
        <p:spPr>
          <a:xfrm flipH="1">
            <a:off x="4857750" y="2428875"/>
            <a:ext cx="500063" cy="246063"/>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baseline="-25000" dirty="0">
                <a:solidFill>
                  <a:srgbClr val="000000"/>
                </a:solidFill>
                <a:latin typeface="微软雅黑" panose="020B0503020204020204" pitchFamily="34" charset="-122"/>
                <a:ea typeface="微软雅黑" panose="020B0503020204020204" pitchFamily="34" charset="-122"/>
              </a:rPr>
              <a:t>s3</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
        <p:nvSpPr>
          <p:cNvPr id="123914" name="Rectangle 13"/>
          <p:cNvSpPr/>
          <p:nvPr/>
        </p:nvSpPr>
        <p:spPr>
          <a:xfrm rot="10800000" flipH="1" flipV="1">
            <a:off x="4143375" y="2071688"/>
            <a:ext cx="500063" cy="246062"/>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baseline="-25000" dirty="0">
                <a:solidFill>
                  <a:srgbClr val="000000"/>
                </a:solidFill>
                <a:latin typeface="微软雅黑" panose="020B0503020204020204" pitchFamily="34" charset="-122"/>
                <a:ea typeface="微软雅黑" panose="020B0503020204020204" pitchFamily="34" charset="-122"/>
              </a:rPr>
              <a:t>s2</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
        <p:nvSpPr>
          <p:cNvPr id="123915" name="Rectangle 13"/>
          <p:cNvSpPr/>
          <p:nvPr/>
        </p:nvSpPr>
        <p:spPr>
          <a:xfrm flipH="1">
            <a:off x="4857750" y="1571625"/>
            <a:ext cx="500063" cy="246063"/>
          </a:xfrm>
          <a:prstGeom prst="rect">
            <a:avLst/>
          </a:prstGeom>
          <a:noFill/>
          <a:ln w="9525">
            <a:noFill/>
          </a:ln>
        </p:spPr>
        <p:txBody>
          <a:bodyPr lIns="0" tIns="0" rIns="0" bIns="0">
            <a:spAutoFit/>
          </a:bodyPr>
          <a:p>
            <a:r>
              <a:rPr lang="en-US" altLang="zh-CN" sz="1600" dirty="0">
                <a:solidFill>
                  <a:srgbClr val="000000"/>
                </a:solidFill>
                <a:latin typeface="微软雅黑" panose="020B0503020204020204" pitchFamily="34" charset="-122"/>
                <a:ea typeface="微软雅黑" panose="020B0503020204020204" pitchFamily="34" charset="-122"/>
              </a:rPr>
              <a:t>X</a:t>
            </a:r>
            <a:r>
              <a:rPr lang="en-US" altLang="zh-CN" baseline="-25000" dirty="0">
                <a:solidFill>
                  <a:srgbClr val="000000"/>
                </a:solidFill>
                <a:latin typeface="微软雅黑" panose="020B0503020204020204" pitchFamily="34" charset="-122"/>
                <a:ea typeface="微软雅黑" panose="020B0503020204020204" pitchFamily="34" charset="-122"/>
              </a:rPr>
              <a:t>s1</a:t>
            </a:r>
            <a:r>
              <a:rPr lang="en-US" altLang="zh-CN" sz="1600" dirty="0">
                <a:solidFill>
                  <a:srgbClr val="000000"/>
                </a:solidFill>
                <a:latin typeface="微软雅黑" panose="020B0503020204020204" pitchFamily="34" charset="-122"/>
                <a:ea typeface="微软雅黑" panose="020B0503020204020204" pitchFamily="34" charset="-122"/>
              </a:rPr>
              <a:t>(t)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p:nvPr/>
        </p:nvSpPr>
        <p:spPr>
          <a:xfrm>
            <a:off x="1476375" y="720725"/>
            <a:ext cx="6519863" cy="519113"/>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9.9.2  PCM30/32</a:t>
            </a:r>
            <a:r>
              <a:rPr lang="zh-CN" altLang="en-US" sz="2800" b="1" dirty="0">
                <a:solidFill>
                  <a:schemeClr val="tx2"/>
                </a:solidFill>
                <a:latin typeface="微软雅黑" panose="020B0503020204020204" pitchFamily="34" charset="-122"/>
                <a:ea typeface="微软雅黑" panose="020B0503020204020204" pitchFamily="34" charset="-122"/>
              </a:rPr>
              <a:t>路典型终端设备介绍</a:t>
            </a:r>
            <a:r>
              <a:rPr lang="zh-CN" altLang="en-US" sz="28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124931" name="Text Box 3"/>
          <p:cNvSpPr txBox="1"/>
          <p:nvPr/>
        </p:nvSpPr>
        <p:spPr>
          <a:xfrm>
            <a:off x="428625" y="1428750"/>
            <a:ext cx="8247063" cy="3507740"/>
          </a:xfrm>
          <a:prstGeom prst="rect">
            <a:avLst/>
          </a:prstGeom>
          <a:noFill/>
          <a:ln w="9525">
            <a:noFill/>
          </a:ln>
        </p:spPr>
        <p:txBody>
          <a:bodyPr>
            <a:spAutoFit/>
          </a:bodyPr>
          <a:p>
            <a:pPr algn="just">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基本特性</a:t>
            </a:r>
            <a:endParaRPr lang="zh-CN" altLang="en-US" sz="2400" b="1"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      话路数目： </a:t>
            </a:r>
            <a:r>
              <a:rPr lang="en-US" altLang="zh-CN" dirty="0">
                <a:latin typeface="微软雅黑" panose="020B0503020204020204" pitchFamily="34" charset="-122"/>
                <a:ea typeface="微软雅黑" panose="020B0503020204020204" pitchFamily="34" charset="-122"/>
              </a:rPr>
              <a:t>30</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抽样频率： </a:t>
            </a:r>
            <a:r>
              <a:rPr lang="en-US" altLang="zh-CN" dirty="0">
                <a:latin typeface="微软雅黑" panose="020B0503020204020204" pitchFamily="34" charset="-122"/>
                <a:ea typeface="微软雅黑" panose="020B0503020204020204" pitchFamily="34" charset="-122"/>
              </a:rPr>
              <a:t>8 KHz</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压扩特性： </a:t>
            </a:r>
            <a:r>
              <a:rPr lang="en-US" altLang="zh-CN" dirty="0">
                <a:latin typeface="微软雅黑" panose="020B0503020204020204" pitchFamily="34" charset="-122"/>
                <a:ea typeface="微软雅黑" panose="020B0503020204020204" pitchFamily="34" charset="-122"/>
              </a:rPr>
              <a:t>A=87.6/13</a:t>
            </a:r>
            <a:r>
              <a:rPr lang="zh-CN" altLang="en-US" dirty="0">
                <a:latin typeface="微软雅黑" panose="020B0503020204020204" pitchFamily="34" charset="-122"/>
                <a:ea typeface="微软雅黑" panose="020B0503020204020204" pitchFamily="34" charset="-122"/>
              </a:rPr>
              <a:t>折线压扩律，编码位数</a:t>
            </a:r>
            <a:r>
              <a:rPr lang="en-US" altLang="zh-CN" i="1"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，采用逐次比     </a:t>
            </a:r>
            <a:endParaRPr lang="zh-CN" altLang="en-US"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      较型编码器，其输出为折叠二进制码</a:t>
            </a:r>
            <a:endParaRPr lang="zh-CN" altLang="en-US"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      每帧时隙数：</a:t>
            </a:r>
            <a:r>
              <a:rPr lang="en-US" altLang="zh-CN" dirty="0">
                <a:latin typeface="微软雅黑" panose="020B0503020204020204" pitchFamily="34" charset="-122"/>
                <a:ea typeface="微软雅黑" panose="020B0503020204020204" pitchFamily="34" charset="-122"/>
              </a:rPr>
              <a:t>32</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总数码率：  </a:t>
            </a:r>
            <a:r>
              <a:rPr lang="en-US" altLang="zh-CN" dirty="0">
                <a:latin typeface="微软雅黑" panose="020B0503020204020204" pitchFamily="34" charset="-122"/>
                <a:ea typeface="微软雅黑" panose="020B0503020204020204" pitchFamily="34" charset="-122"/>
              </a:rPr>
              <a:t>8×32×8000=2048 Kb/s</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9154" name="Object 4"/>
          <p:cNvGraphicFramePr/>
          <p:nvPr/>
        </p:nvGraphicFramePr>
        <p:xfrm>
          <a:off x="0" y="1428750"/>
          <a:ext cx="9144000" cy="5429250"/>
        </p:xfrm>
        <a:graphic>
          <a:graphicData uri="http://schemas.openxmlformats.org/presentationml/2006/ole">
            <mc:AlternateContent xmlns:mc="http://schemas.openxmlformats.org/markup-compatibility/2006">
              <mc:Choice xmlns:v="urn:schemas-microsoft-com:vml" Requires="v">
                <p:oleObj spid="_x0000_s3098" name="" r:id="rId1" imgW="6217920" imgH="4434840" progId="Visio.Drawing.11">
                  <p:embed/>
                </p:oleObj>
              </mc:Choice>
              <mc:Fallback>
                <p:oleObj name="" r:id="rId1" imgW="6217920" imgH="4434840" progId="Visio.Drawing.11">
                  <p:embed/>
                  <p:pic>
                    <p:nvPicPr>
                      <p:cNvPr id="0" name="图片 3097"/>
                      <p:cNvPicPr/>
                      <p:nvPr/>
                    </p:nvPicPr>
                    <p:blipFill>
                      <a:blip r:embed="rId2"/>
                      <a:stretch>
                        <a:fillRect/>
                      </a:stretch>
                    </p:blipFill>
                    <p:spPr>
                      <a:xfrm>
                        <a:off x="0" y="1428750"/>
                        <a:ext cx="9144000" cy="5429250"/>
                      </a:xfrm>
                      <a:prstGeom prst="rect">
                        <a:avLst/>
                      </a:prstGeom>
                      <a:noFill/>
                      <a:ln w="38100">
                        <a:noFill/>
                        <a:miter/>
                      </a:ln>
                    </p:spPr>
                  </p:pic>
                </p:oleObj>
              </mc:Fallback>
            </mc:AlternateContent>
          </a:graphicData>
        </a:graphic>
      </p:graphicFrame>
      <p:sp>
        <p:nvSpPr>
          <p:cNvPr id="49155" name="Text Box 2"/>
          <p:cNvSpPr txBox="1"/>
          <p:nvPr/>
        </p:nvSpPr>
        <p:spPr>
          <a:xfrm>
            <a:off x="1547813" y="620713"/>
            <a:ext cx="3886200" cy="519112"/>
          </a:xfrm>
          <a:prstGeom prst="rect">
            <a:avLst/>
          </a:prstGeom>
          <a:solidFill>
            <a:schemeClr val="bg1"/>
          </a:solidFill>
          <a:ln w="9525">
            <a:noFill/>
          </a:ln>
        </p:spPr>
        <p:txBody>
          <a:bodyPr>
            <a:spAutoFit/>
          </a:bodyPr>
          <a:p>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帧与复帧结构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49156" name="Text Box 3"/>
          <p:cNvSpPr txBox="1"/>
          <p:nvPr/>
        </p:nvSpPr>
        <p:spPr>
          <a:xfrm>
            <a:off x="928688" y="5857875"/>
            <a:ext cx="2974975"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9.9–4  </a:t>
            </a:r>
            <a:r>
              <a:rPr lang="zh-CN" altLang="en-US" b="1" dirty="0">
                <a:solidFill>
                  <a:schemeClr val="tx2"/>
                </a:solidFill>
                <a:latin typeface="微软雅黑" panose="020B0503020204020204" pitchFamily="34" charset="-122"/>
                <a:ea typeface="微软雅黑" panose="020B0503020204020204" pitchFamily="34" charset="-122"/>
              </a:rPr>
              <a:t>帧与复帧结构 </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49157" name="Rectangle 428"/>
          <p:cNvSpPr/>
          <p:nvPr/>
        </p:nvSpPr>
        <p:spPr>
          <a:xfrm>
            <a:off x="7572375" y="2500313"/>
            <a:ext cx="592138" cy="400050"/>
          </a:xfrm>
          <a:prstGeom prst="rect">
            <a:avLst/>
          </a:prstGeom>
          <a:solidFill>
            <a:srgbClr val="FF99CC"/>
          </a:solidFill>
          <a:ln w="9525">
            <a:noFill/>
          </a:ln>
        </p:spPr>
        <p:txBody>
          <a:bodyPr wrap="none">
            <a:spAutoFit/>
          </a:bodyPr>
          <a:p>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帧</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49158" name="Rectangle 429"/>
          <p:cNvSpPr/>
          <p:nvPr/>
        </p:nvSpPr>
        <p:spPr>
          <a:xfrm>
            <a:off x="7500938" y="1571625"/>
            <a:ext cx="696912" cy="400050"/>
          </a:xfrm>
          <a:prstGeom prst="rect">
            <a:avLst/>
          </a:prstGeom>
          <a:solidFill>
            <a:srgbClr val="00FFFF"/>
          </a:solidFill>
          <a:ln w="9525">
            <a:noFill/>
          </a:ln>
        </p:spPr>
        <p:txBody>
          <a:bodyPr wrap="none">
            <a:spAutoFit/>
          </a:bodyPr>
          <a:p>
            <a:r>
              <a:rPr lang="zh-CN" altLang="en-US" dirty="0">
                <a:solidFill>
                  <a:srgbClr val="000000"/>
                </a:solidFill>
                <a:latin typeface="微软雅黑" panose="020B0503020204020204" pitchFamily="34" charset="-122"/>
                <a:ea typeface="微软雅黑" panose="020B0503020204020204" pitchFamily="34" charset="-122"/>
              </a:rPr>
              <a:t>复帧</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2"/>
          <p:cNvSpPr txBox="1"/>
          <p:nvPr/>
        </p:nvSpPr>
        <p:spPr>
          <a:xfrm>
            <a:off x="363220" y="1428750"/>
            <a:ext cx="8356600" cy="5354320"/>
          </a:xfrm>
          <a:prstGeom prst="rect">
            <a:avLst/>
          </a:prstGeom>
          <a:noFill/>
          <a:ln w="9525">
            <a:noFill/>
          </a:ln>
        </p:spPr>
        <p:txBody>
          <a:bodyPr wrap="square">
            <a:spAutoFit/>
          </a:bodyPr>
          <a:p>
            <a:pPr algn="l">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PCM30/32</a:t>
            </a:r>
            <a:r>
              <a:rPr lang="zh-CN" altLang="en-US" dirty="0">
                <a:latin typeface="微软雅黑" panose="020B0503020204020204" pitchFamily="34" charset="-122"/>
                <a:ea typeface="微软雅黑" panose="020B0503020204020204" pitchFamily="34" charset="-122"/>
              </a:rPr>
              <a:t>路的制式中，抽样周期为</a:t>
            </a:r>
            <a:r>
              <a:rPr lang="en-US" altLang="zh-CN" dirty="0">
                <a:latin typeface="微软雅黑" panose="020B0503020204020204" pitchFamily="34" charset="-122"/>
                <a:ea typeface="微软雅黑" panose="020B0503020204020204" pitchFamily="34" charset="-122"/>
              </a:rPr>
              <a:t>1/8000=125μs</a:t>
            </a:r>
            <a:r>
              <a:rPr lang="zh-CN" altLang="en-US" dirty="0">
                <a:latin typeface="微软雅黑" panose="020B0503020204020204" pitchFamily="34" charset="-122"/>
                <a:ea typeface="微软雅黑" panose="020B0503020204020204" pitchFamily="34" charset="-122"/>
              </a:rPr>
              <a:t>，它被称为一个</a:t>
            </a:r>
            <a:r>
              <a:rPr lang="zh-CN" altLang="en-US" b="1" dirty="0">
                <a:solidFill>
                  <a:schemeClr val="hlink"/>
                </a:solidFill>
                <a:latin typeface="微软雅黑" panose="020B0503020204020204" pitchFamily="34" charset="-122"/>
                <a:ea typeface="微软雅黑" panose="020B0503020204020204" pitchFamily="34" charset="-122"/>
              </a:rPr>
              <a:t>帧周期</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125μs</a:t>
            </a:r>
            <a:r>
              <a:rPr lang="zh-CN" altLang="en-US" dirty="0">
                <a:latin typeface="微软雅黑" panose="020B0503020204020204" pitchFamily="34" charset="-122"/>
                <a:ea typeface="微软雅黑" panose="020B0503020204020204" pitchFamily="34" charset="-122"/>
              </a:rPr>
              <a:t>为一帧。一帧内要时分复用</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路，每路占用的时隙为</a:t>
            </a:r>
            <a:r>
              <a:rPr lang="en-US" altLang="zh-CN" dirty="0">
                <a:latin typeface="微软雅黑" panose="020B0503020204020204" pitchFamily="34" charset="-122"/>
                <a:ea typeface="微软雅黑" panose="020B0503020204020204" pitchFamily="34" charset="-122"/>
              </a:rPr>
              <a:t>125/32=3.9μs</a:t>
            </a:r>
            <a:r>
              <a:rPr lang="zh-CN" altLang="en-US" dirty="0">
                <a:latin typeface="微软雅黑" panose="020B0503020204020204" pitchFamily="34" charset="-122"/>
                <a:ea typeface="微软雅黑" panose="020B0503020204020204" pitchFamily="34" charset="-122"/>
              </a:rPr>
              <a:t>，称为一个</a:t>
            </a:r>
            <a:r>
              <a:rPr lang="zh-CN" altLang="en-US" b="1" dirty="0">
                <a:solidFill>
                  <a:schemeClr val="hlink"/>
                </a:solidFill>
                <a:latin typeface="微软雅黑" panose="020B0503020204020204" pitchFamily="34" charset="-122"/>
                <a:ea typeface="微软雅黑" panose="020B0503020204020204" pitchFamily="34" charset="-122"/>
              </a:rPr>
              <a:t>时隙</a:t>
            </a:r>
            <a:r>
              <a:rPr lang="zh-CN" altLang="en-US" dirty="0">
                <a:latin typeface="微软雅黑" panose="020B0503020204020204" pitchFamily="34" charset="-122"/>
                <a:ea typeface="微软雅黑" panose="020B0503020204020204" pitchFamily="34" charset="-122"/>
              </a:rPr>
              <a:t>。因此一帧有</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个时隙，按顺序编号为</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。时隙的使用分配为：</a:t>
            </a:r>
            <a:endParaRPr lang="en-US" altLang="zh-CN" dirty="0">
              <a:latin typeface="微软雅黑" panose="020B0503020204020204" pitchFamily="34" charset="-122"/>
              <a:ea typeface="微软雅黑" panose="020B0503020204020204" pitchFamily="34" charset="-122"/>
            </a:endParaRPr>
          </a:p>
          <a:p>
            <a:pPr algn="l">
              <a:lnSpc>
                <a:spcPct val="150000"/>
              </a:lnSpc>
            </a:pPr>
            <a:r>
              <a:rPr lang="en-US" altLang="zh-CN" dirty="0">
                <a:latin typeface="微软雅黑" panose="020B0503020204020204" pitchFamily="34" charset="-122"/>
                <a:ea typeface="微软雅黑" panose="020B0503020204020204" pitchFamily="34" charset="-122"/>
              </a:rPr>
              <a:t>    ① TS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15</a:t>
            </a:r>
            <a:r>
              <a:rPr lang="en-US" altLang="zh-CN" dirty="0">
                <a:latin typeface="微软雅黑" panose="020B0503020204020204" pitchFamily="34" charset="-122"/>
                <a:ea typeface="微软雅黑" panose="020B0503020204020204" pitchFamily="34" charset="-122"/>
              </a:rPr>
              <a:t>, TS</a:t>
            </a:r>
            <a:r>
              <a:rPr lang="en-US" altLang="zh-CN" baseline="-25000" dirty="0">
                <a:latin typeface="微软雅黑" panose="020B0503020204020204" pitchFamily="34" charset="-122"/>
                <a:ea typeface="微软雅黑" panose="020B0503020204020204" pitchFamily="34" charset="-122"/>
              </a:rPr>
              <a:t>17</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个话路时隙（用户时隙）</a:t>
            </a:r>
            <a:endParaRPr lang="zh-CN" altLang="en-US" dirty="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    ② </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为帧同步码，监视码时隙（帧同步时隙）</a:t>
            </a:r>
            <a:endParaRPr lang="zh-CN" altLang="en-US" dirty="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    ③ </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为信令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振铃、占线、摘机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等各种标志信号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时隙</a:t>
            </a:r>
            <a:endParaRPr lang="zh-CN" altLang="en-US" dirty="0">
              <a:latin typeface="微软雅黑" panose="020B0503020204020204" pitchFamily="34" charset="-122"/>
              <a:ea typeface="微软雅黑" panose="020B0503020204020204" pitchFamily="34" charset="-122"/>
            </a:endParaRPr>
          </a:p>
          <a:p>
            <a:pPr algn="l">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话路比特的安排</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每个话路时隙内要将样值编为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位二元码，每个码元占</a:t>
            </a:r>
            <a:r>
              <a:rPr lang="en-US" altLang="zh-CN" dirty="0">
                <a:latin typeface="微软雅黑" panose="020B0503020204020204" pitchFamily="34" charset="-122"/>
                <a:ea typeface="微软雅黑" panose="020B0503020204020204" pitchFamily="34" charset="-122"/>
              </a:rPr>
              <a:t>3.9μs/8=488ns</a:t>
            </a:r>
            <a:r>
              <a:rPr lang="zh-CN" altLang="en-US" dirty="0">
                <a:latin typeface="微软雅黑" panose="020B0503020204020204" pitchFamily="34" charset="-122"/>
                <a:ea typeface="微软雅黑" panose="020B0503020204020204" pitchFamily="34" charset="-122"/>
              </a:rPr>
              <a:t>，称为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比特，编号为</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比特为极性码，第</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比特为段落码，第</a:t>
            </a:r>
            <a:r>
              <a:rPr lang="en-US" altLang="zh-CN" dirty="0">
                <a:latin typeface="微软雅黑" panose="020B0503020204020204" pitchFamily="34" charset="-122"/>
                <a:ea typeface="微软雅黑" panose="020B0503020204020204" pitchFamily="34" charset="-122"/>
              </a:rPr>
              <a:t>5~8</a:t>
            </a:r>
            <a:r>
              <a:rPr lang="zh-CN" altLang="en-US" dirty="0">
                <a:latin typeface="微软雅黑" panose="020B0503020204020204" pitchFamily="34" charset="-122"/>
                <a:ea typeface="微软雅黑" panose="020B0503020204020204" pitchFamily="34" charset="-122"/>
              </a:rPr>
              <a:t>比特为段内码</a:t>
            </a:r>
            <a:endParaRPr lang="zh-CN" altLang="en-US" dirty="0">
              <a:latin typeface="微软雅黑" panose="020B0503020204020204" pitchFamily="34" charset="-122"/>
              <a:ea typeface="微软雅黑" panose="020B0503020204020204" pitchFamily="34" charset="-122"/>
            </a:endParaRPr>
          </a:p>
        </p:txBody>
      </p:sp>
      <p:sp>
        <p:nvSpPr>
          <p:cNvPr id="125955" name="Rectangle 3"/>
          <p:cNvSpPr/>
          <p:nvPr/>
        </p:nvSpPr>
        <p:spPr>
          <a:xfrm>
            <a:off x="1547813" y="644525"/>
            <a:ext cx="2398712" cy="519113"/>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 (1) </a:t>
            </a:r>
            <a:r>
              <a:rPr lang="zh-CN" altLang="en-US" sz="2800" b="1" dirty="0">
                <a:solidFill>
                  <a:schemeClr val="tx2"/>
                </a:solidFill>
                <a:latin typeface="微软雅黑" panose="020B0503020204020204" pitchFamily="34" charset="-122"/>
                <a:ea typeface="微软雅黑" panose="020B0503020204020204" pitchFamily="34" charset="-122"/>
              </a:rPr>
              <a:t>时隙分配</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Text Box 2"/>
          <p:cNvSpPr txBox="1"/>
          <p:nvPr/>
        </p:nvSpPr>
        <p:spPr>
          <a:xfrm>
            <a:off x="347980" y="1412875"/>
            <a:ext cx="8387715" cy="4892675"/>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为了使收发两端严格同步，每帧都要传送一组特定标志的</a:t>
            </a:r>
            <a:r>
              <a:rPr lang="zh-CN" altLang="en-US" b="1" dirty="0">
                <a:solidFill>
                  <a:srgbClr val="0000FF"/>
                </a:solidFill>
                <a:latin typeface="微软雅黑" panose="020B0503020204020204" pitchFamily="34" charset="-122"/>
                <a:ea typeface="微软雅黑" panose="020B0503020204020204" pitchFamily="34" charset="-122"/>
              </a:rPr>
              <a:t>帧同步码组</a:t>
            </a:r>
            <a:r>
              <a:rPr lang="zh-CN" altLang="en-US" dirty="0">
                <a:latin typeface="微软雅黑" panose="020B0503020204020204" pitchFamily="34" charset="-122"/>
                <a:ea typeface="微软雅黑" panose="020B0503020204020204" pitchFamily="34" charset="-122"/>
              </a:rPr>
              <a:t>或</a:t>
            </a:r>
            <a:r>
              <a:rPr lang="zh-CN" altLang="en-US" b="1" dirty="0">
                <a:solidFill>
                  <a:srgbClr val="0000FF"/>
                </a:solidFill>
                <a:latin typeface="微软雅黑" panose="020B0503020204020204" pitchFamily="34" charset="-122"/>
                <a:ea typeface="微软雅黑" panose="020B0503020204020204" pitchFamily="34" charset="-122"/>
              </a:rPr>
              <a:t>监视码组</a:t>
            </a:r>
            <a:r>
              <a:rPr lang="zh-CN" altLang="en-US" dirty="0">
                <a:latin typeface="微软雅黑" panose="020B0503020204020204" pitchFamily="34" charset="-122"/>
                <a:ea typeface="微软雅黑" panose="020B0503020204020204" pitchFamily="34" charset="-122"/>
              </a:rPr>
              <a:t>。帧同步码组为“</a:t>
            </a:r>
            <a:r>
              <a:rPr lang="en-US" altLang="zh-CN" dirty="0">
                <a:latin typeface="微软雅黑" panose="020B0503020204020204" pitchFamily="34" charset="-122"/>
                <a:ea typeface="微软雅黑" panose="020B0503020204020204" pitchFamily="34" charset="-122"/>
              </a:rPr>
              <a:t>0011011”</a:t>
            </a:r>
            <a:r>
              <a:rPr lang="zh-CN" altLang="en-US" dirty="0">
                <a:latin typeface="微软雅黑" panose="020B0503020204020204" pitchFamily="34" charset="-122"/>
                <a:ea typeface="微软雅黑" panose="020B0503020204020204" pitchFamily="34" charset="-122"/>
              </a:rPr>
              <a:t>，占用偶帧</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码位。第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比特供国际通信用，不使用时发送“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码。奇帧比特分配为第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位为帧失步告警用，以</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表示，同步时送“</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码，失步时送“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码。为避免奇帧</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的第</a:t>
            </a:r>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码位出现</a:t>
            </a:r>
            <a:r>
              <a:rPr lang="zh-CN" altLang="en-US" b="1" dirty="0">
                <a:solidFill>
                  <a:srgbClr val="0000FF"/>
                </a:solidFill>
                <a:latin typeface="微软雅黑" panose="020B0503020204020204" pitchFamily="34" charset="-122"/>
                <a:ea typeface="微软雅黑" panose="020B0503020204020204" pitchFamily="34" charset="-122"/>
              </a:rPr>
              <a:t>假同步</a:t>
            </a:r>
            <a:r>
              <a:rPr lang="zh-CN" altLang="en-US" dirty="0">
                <a:latin typeface="微软雅黑" panose="020B0503020204020204" pitchFamily="34" charset="-122"/>
                <a:ea typeface="微软雅黑" panose="020B0503020204020204" pitchFamily="34" charset="-122"/>
              </a:rPr>
              <a:t>码组，第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位码规定为监视码，固定为“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位码为国内通信用，目前暂定为“</a:t>
            </a: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(4) TS</a:t>
            </a:r>
            <a:r>
              <a:rPr lang="en-US" altLang="zh-CN" sz="2800" b="1" baseline="-25000" dirty="0">
                <a:solidFill>
                  <a:schemeClr val="tx2"/>
                </a:solidFill>
                <a:latin typeface="微软雅黑" panose="020B0503020204020204" pitchFamily="34" charset="-122"/>
                <a:ea typeface="微软雅黑" panose="020B0503020204020204" pitchFamily="34" charset="-122"/>
              </a:rPr>
              <a:t>16</a:t>
            </a:r>
            <a:r>
              <a:rPr lang="zh-CN" altLang="en-US" sz="2800" b="1" dirty="0">
                <a:solidFill>
                  <a:schemeClr val="tx2"/>
                </a:solidFill>
                <a:latin typeface="微软雅黑" panose="020B0503020204020204" pitchFamily="34" charset="-122"/>
                <a:ea typeface="微软雅黑" panose="020B0503020204020204" pitchFamily="34" charset="-122"/>
              </a:rPr>
              <a:t>时隙的比特分配</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若将</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时隙的码位按时间顺序分配给各话路传送信令，需要用</a:t>
            </a:r>
            <a:r>
              <a:rPr lang="en-US" altLang="zh-CN" b="1" dirty="0">
                <a:solidFill>
                  <a:schemeClr val="tx2"/>
                </a:solidFill>
                <a:latin typeface="微软雅黑" panose="020B0503020204020204" pitchFamily="34" charset="-122"/>
                <a:ea typeface="微软雅黑" panose="020B0503020204020204" pitchFamily="34" charset="-122"/>
              </a:rPr>
              <a:t>16</a:t>
            </a:r>
            <a:r>
              <a:rPr lang="zh-CN" altLang="en-US" b="1" dirty="0">
                <a:solidFill>
                  <a:schemeClr val="tx2"/>
                </a:solidFill>
                <a:latin typeface="微软雅黑" panose="020B0503020204020204" pitchFamily="34" charset="-122"/>
                <a:ea typeface="微软雅黑" panose="020B0503020204020204" pitchFamily="34" charset="-122"/>
              </a:rPr>
              <a:t>帧组成一个复帧</a:t>
            </a:r>
            <a:r>
              <a:rPr lang="zh-CN" altLang="en-US" dirty="0">
                <a:latin typeface="微软雅黑" panose="020B0503020204020204" pitchFamily="34" charset="-122"/>
                <a:ea typeface="微软雅黑" panose="020B0503020204020204" pitchFamily="34" charset="-122"/>
              </a:rPr>
              <a:t>，分别用</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表示，复帧周期为</a:t>
            </a:r>
            <a:r>
              <a:rPr lang="en-US" altLang="zh-CN" dirty="0">
                <a:latin typeface="微软雅黑" panose="020B0503020204020204" pitchFamily="34" charset="-122"/>
                <a:ea typeface="微软雅黑" panose="020B0503020204020204" pitchFamily="34" charset="-122"/>
              </a:rPr>
              <a:t>2ms</a:t>
            </a:r>
            <a:r>
              <a:rPr lang="zh-CN" altLang="en-US" dirty="0">
                <a:latin typeface="微软雅黑" panose="020B0503020204020204" pitchFamily="34" charset="-122"/>
                <a:ea typeface="微软雅黑" panose="020B0503020204020204" pitchFamily="34" charset="-122"/>
              </a:rPr>
              <a:t>，复帧频率为</a:t>
            </a:r>
            <a:r>
              <a:rPr lang="en-US" altLang="zh-CN" dirty="0">
                <a:latin typeface="微软雅黑" panose="020B0503020204020204" pitchFamily="34" charset="-122"/>
                <a:ea typeface="微软雅黑" panose="020B0503020204020204" pitchFamily="34" charset="-122"/>
              </a:rPr>
              <a:t>500 Hz</a:t>
            </a:r>
            <a:r>
              <a:rPr lang="zh-CN" altLang="en-US" dirty="0">
                <a:latin typeface="微软雅黑" panose="020B0503020204020204" pitchFamily="34" charset="-122"/>
                <a:ea typeface="微软雅黑" panose="020B0503020204020204" pitchFamily="34" charset="-122"/>
              </a:rPr>
              <a:t>。复帧中各子帧的</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分配为</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26979" name="Rectangle 3"/>
          <p:cNvSpPr/>
          <p:nvPr/>
        </p:nvSpPr>
        <p:spPr>
          <a:xfrm>
            <a:off x="1547813" y="692150"/>
            <a:ext cx="3589337" cy="523875"/>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(3) TS</a:t>
            </a:r>
            <a:r>
              <a:rPr lang="en-US" altLang="zh-CN" sz="2800" b="1" baseline="-25000" dirty="0">
                <a:solidFill>
                  <a:schemeClr val="tx2"/>
                </a:solidFill>
                <a:latin typeface="微软雅黑" panose="020B0503020204020204" pitchFamily="34" charset="-122"/>
                <a:ea typeface="微软雅黑" panose="020B0503020204020204" pitchFamily="34" charset="-122"/>
              </a:rPr>
              <a:t>0</a:t>
            </a:r>
            <a:r>
              <a:rPr lang="zh-CN" altLang="en-US" sz="2800" b="1" dirty="0">
                <a:solidFill>
                  <a:schemeClr val="tx2"/>
                </a:solidFill>
                <a:latin typeface="微软雅黑" panose="020B0503020204020204" pitchFamily="34" charset="-122"/>
                <a:ea typeface="微软雅黑" panose="020B0503020204020204" pitchFamily="34" charset="-122"/>
              </a:rPr>
              <a:t>时隙比特分配</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Text Box 2"/>
          <p:cNvSpPr txBox="1"/>
          <p:nvPr/>
        </p:nvSpPr>
        <p:spPr>
          <a:xfrm>
            <a:off x="357188" y="1428750"/>
            <a:ext cx="8358187" cy="4246563"/>
          </a:xfrm>
          <a:prstGeom prst="rect">
            <a:avLst/>
          </a:prstGeom>
          <a:noFill/>
          <a:ln w="9525">
            <a:noFill/>
          </a:ln>
        </p:spPr>
        <p:txBody>
          <a:bodyPr>
            <a:spAutoFit/>
          </a:bodyPr>
          <a:p>
            <a:pPr>
              <a:lnSpc>
                <a:spcPct val="150000"/>
              </a:lnSpc>
            </a:pPr>
            <a:r>
              <a:rPr lang="en-US" altLang="zh-CN" dirty="0">
                <a:latin typeface="微软雅黑" panose="020B0503020204020204" pitchFamily="34" charset="-122"/>
                <a:ea typeface="微软雅黑" panose="020B0503020204020204" pitchFamily="34" charset="-122"/>
              </a:rPr>
              <a:t>①F</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帧：</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码位传送复帧同步信号“</a:t>
            </a:r>
            <a:r>
              <a:rPr lang="en-US" altLang="zh-CN" dirty="0">
                <a:latin typeface="微软雅黑" panose="020B0503020204020204" pitchFamily="34" charset="-122"/>
                <a:ea typeface="微软雅黑" panose="020B0503020204020204" pitchFamily="34" charset="-122"/>
              </a:rPr>
              <a:t>0000”</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码位传送复帧失步对局告警信号</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，同步为“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，失步为“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码位传送“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码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各帧的</a:t>
            </a:r>
            <a:r>
              <a:rPr lang="en-US" altLang="zh-CN" dirty="0">
                <a:latin typeface="微软雅黑" panose="020B0503020204020204" pitchFamily="34" charset="-122"/>
                <a:ea typeface="微软雅黑" panose="020B0503020204020204" pitchFamily="34" charset="-122"/>
              </a:rPr>
              <a:t>TS</a:t>
            </a:r>
            <a:r>
              <a:rPr lang="en-US" altLang="zh-CN" baseline="-25000"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前</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比特传</a:t>
            </a:r>
            <a:r>
              <a:rPr lang="en-US" altLang="zh-CN" dirty="0">
                <a:latin typeface="微软雅黑" panose="020B0503020204020204" pitchFamily="34" charset="-122"/>
                <a:ea typeface="微软雅黑" panose="020B0503020204020204" pitchFamily="34" charset="-122"/>
              </a:rPr>
              <a:t>1~15</a:t>
            </a:r>
            <a:r>
              <a:rPr lang="zh-CN" altLang="en-US" dirty="0">
                <a:latin typeface="微软雅黑" panose="020B0503020204020204" pitchFamily="34" charset="-122"/>
                <a:ea typeface="微软雅黑" panose="020B0503020204020204" pitchFamily="34" charset="-122"/>
              </a:rPr>
              <a:t>话路</a:t>
            </a:r>
            <a:r>
              <a:rPr lang="zh-CN" altLang="en-US" b="1" dirty="0">
                <a:solidFill>
                  <a:srgbClr val="0000FF"/>
                </a:solidFill>
                <a:latin typeface="微软雅黑" panose="020B0503020204020204" pitchFamily="34" charset="-122"/>
                <a:ea typeface="微软雅黑" panose="020B0503020204020204" pitchFamily="34" charset="-122"/>
              </a:rPr>
              <a:t>随路信令</a:t>
            </a:r>
            <a:r>
              <a:rPr lang="en-US" altLang="zh-CN" b="1" dirty="0">
                <a:solidFill>
                  <a:srgbClr val="0000FF"/>
                </a:solidFill>
                <a:latin typeface="微软雅黑" panose="020B0503020204020204" pitchFamily="34" charset="-122"/>
                <a:ea typeface="微软雅黑" panose="020B0503020204020204" pitchFamily="34" charset="-122"/>
              </a:rPr>
              <a:t>CAS</a:t>
            </a:r>
            <a:r>
              <a:rPr lang="zh-CN" altLang="en-US" b="1" dirty="0">
                <a:solidFill>
                  <a:srgbClr val="0000FF"/>
                </a:solidFill>
                <a:latin typeface="微软雅黑" panose="020B0503020204020204" pitchFamily="34" charset="-122"/>
                <a:ea typeface="微软雅黑" panose="020B0503020204020204" pitchFamily="34" charset="-122"/>
              </a:rPr>
              <a:t>信号（</a:t>
            </a:r>
            <a:r>
              <a:rPr lang="zh-CN" altLang="en-US" b="1" dirty="0">
                <a:solidFill>
                  <a:srgbClr val="00B050"/>
                </a:solidFill>
                <a:latin typeface="微软雅黑" panose="020B0503020204020204" pitchFamily="34" charset="-122"/>
                <a:ea typeface="微软雅黑" panose="020B0503020204020204" pitchFamily="34" charset="-122"/>
              </a:rPr>
              <a:t>共路信令</a:t>
            </a:r>
            <a:r>
              <a:rPr lang="en-US" altLang="zh-CN" b="1" dirty="0">
                <a:solidFill>
                  <a:srgbClr val="00B050"/>
                </a:solidFill>
                <a:latin typeface="微软雅黑" panose="020B0503020204020204" pitchFamily="34" charset="-122"/>
                <a:ea typeface="微软雅黑" panose="020B0503020204020204" pitchFamily="34" charset="-122"/>
              </a:rPr>
              <a:t>CCS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将各路信令通过一个独立的信令网集中传输</a:t>
            </a:r>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，后</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比特传</a:t>
            </a:r>
            <a:r>
              <a:rPr lang="en-US" altLang="zh-CN" dirty="0">
                <a:latin typeface="微软雅黑" panose="020B0503020204020204" pitchFamily="34" charset="-122"/>
                <a:ea typeface="微软雅黑" panose="020B0503020204020204" pitchFamily="34" charset="-122"/>
              </a:rPr>
              <a:t>16~30</a:t>
            </a:r>
            <a:r>
              <a:rPr lang="zh-CN" altLang="en-US" dirty="0">
                <a:latin typeface="微软雅黑" panose="020B0503020204020204" pitchFamily="34" charset="-122"/>
                <a:ea typeface="微软雅黑" panose="020B0503020204020204" pitchFamily="34" charset="-122"/>
              </a:rPr>
              <a:t>话路的随路信令信号</a:t>
            </a:r>
            <a:endParaRPr lang="zh-CN" altLang="en-US"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PCM30/32</a:t>
            </a:r>
            <a:r>
              <a:rPr lang="zh-CN" altLang="en-US" dirty="0">
                <a:latin typeface="微软雅黑" panose="020B0503020204020204" pitchFamily="34" charset="-122"/>
                <a:ea typeface="微软雅黑" panose="020B0503020204020204" pitchFamily="34" charset="-122"/>
              </a:rPr>
              <a:t>系统的传码率为：</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2"/>
                </a:solidFill>
                <a:latin typeface="微软雅黑" panose="020B0503020204020204" pitchFamily="34" charset="-122"/>
                <a:ea typeface="微软雅黑" panose="020B0503020204020204" pitchFamily="34" charset="-122"/>
              </a:rPr>
              <a:t>R</a:t>
            </a:r>
            <a:r>
              <a:rPr lang="en-US" altLang="zh-CN" b="1" baseline="-25000" dirty="0">
                <a:solidFill>
                  <a:schemeClr val="tx2"/>
                </a:solidFill>
                <a:latin typeface="微软雅黑" panose="020B0503020204020204" pitchFamily="34" charset="-122"/>
                <a:ea typeface="微软雅黑" panose="020B0503020204020204" pitchFamily="34" charset="-122"/>
              </a:rPr>
              <a:t>BP</a:t>
            </a:r>
            <a:r>
              <a:rPr lang="en-US" altLang="zh-CN" b="1" dirty="0">
                <a:solidFill>
                  <a:schemeClr val="tx2"/>
                </a:solidFill>
                <a:latin typeface="微软雅黑" panose="020B0503020204020204" pitchFamily="34" charset="-122"/>
                <a:ea typeface="微软雅黑" panose="020B0503020204020204" pitchFamily="34" charset="-122"/>
              </a:rPr>
              <a:t>=f</a:t>
            </a:r>
            <a:r>
              <a:rPr lang="en-US" altLang="zh-CN" b="1" baseline="-25000" dirty="0">
                <a:solidFill>
                  <a:schemeClr val="tx2"/>
                </a:solidFill>
                <a:latin typeface="微软雅黑" panose="020B0503020204020204" pitchFamily="34" charset="-122"/>
                <a:ea typeface="微软雅黑" panose="020B0503020204020204" pitchFamily="34" charset="-122"/>
              </a:rPr>
              <a:t>s</a:t>
            </a:r>
            <a:r>
              <a:rPr lang="en-US" altLang="zh-CN" b="1" dirty="0">
                <a:solidFill>
                  <a:schemeClr val="tx2"/>
                </a:solidFill>
                <a:latin typeface="微软雅黑" panose="020B0503020204020204" pitchFamily="34" charset="-122"/>
                <a:ea typeface="微软雅黑" panose="020B0503020204020204" pitchFamily="34" charset="-122"/>
              </a:rPr>
              <a:t>×n×N=8000×32×8</a:t>
            </a:r>
            <a:endParaRPr lang="en-US" altLang="zh-CN"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2"/>
                </a:solidFill>
                <a:latin typeface="微软雅黑" panose="020B0503020204020204" pitchFamily="34" charset="-122"/>
                <a:ea typeface="微软雅黑" panose="020B0503020204020204" pitchFamily="34" charset="-122"/>
              </a:rPr>
              <a:t>     =2.048MB</a:t>
            </a:r>
            <a:endParaRPr lang="en-US" altLang="zh-CN" b="1" dirty="0">
              <a:solidFill>
                <a:schemeClr val="tx2"/>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5357813" y="3687763"/>
          <a:ext cx="3786188" cy="3170238"/>
        </p:xfrm>
        <a:graphic>
          <a:graphicData uri="http://schemas.openxmlformats.org/drawingml/2006/table">
            <a:tbl>
              <a:tblPr firstRow="1" bandRow="1">
                <a:tableStyleId>{5C22544A-7EE6-4342-B048-85BDC9FD1C3A}</a:tableStyleId>
              </a:tblPr>
              <a:tblGrid>
                <a:gridCol w="757243"/>
                <a:gridCol w="353357"/>
                <a:gridCol w="378621"/>
                <a:gridCol w="378621"/>
                <a:gridCol w="378621"/>
                <a:gridCol w="378621"/>
                <a:gridCol w="536466"/>
                <a:gridCol w="321765"/>
                <a:gridCol w="302897"/>
              </a:tblGrid>
              <a:tr h="276819">
                <a:tc rowSpan="2">
                  <a:txBody>
                    <a:bodyPr/>
                    <a:lstStyle/>
                    <a:p>
                      <a:pPr algn="ct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algn="ctr"/>
                      <a:r>
                        <a:rPr lang="zh-CN" altLang="en-US" sz="2000" b="1" dirty="0" smtClean="0">
                          <a:solidFill>
                            <a:srgbClr val="0000FF"/>
                          </a:solidFill>
                          <a:latin typeface="微软雅黑" panose="020B0503020204020204" pitchFamily="34" charset="-122"/>
                          <a:ea typeface="微软雅黑" panose="020B0503020204020204" pitchFamily="34" charset="-122"/>
                        </a:rPr>
                        <a:t>帧</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8">
                  <a:txBody>
                    <a:bodyPr/>
                    <a:lstStyle/>
                    <a:p>
                      <a:pPr algn="ctr"/>
                      <a:r>
                        <a:rPr lang="zh-CN" altLang="en-US" sz="2000" b="1" dirty="0" smtClean="0">
                          <a:solidFill>
                            <a:srgbClr val="0000FF"/>
                          </a:solidFill>
                          <a:latin typeface="微软雅黑" panose="020B0503020204020204" pitchFamily="34" charset="-122"/>
                          <a:ea typeface="微软雅黑" panose="020B0503020204020204" pitchFamily="34" charset="-122"/>
                        </a:rPr>
                        <a:t>比特</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hMerge="1">
                  <a:tcPr>
                    <a:solidFill>
                      <a:srgbClr val="C9FFFC"/>
                    </a:solidFill>
                  </a:tcPr>
                </a:tc>
                <a:tc hMerge="1">
                  <a:tcPr/>
                </a:tc>
                <a:tc hMerge="1">
                  <a:tcPr/>
                </a:tc>
                <a:tc hMerge="1">
                  <a:tcPr/>
                </a:tc>
              </a:tr>
              <a:tr h="276819">
                <a:tc vMerge="1">
                  <a:tcPr>
                    <a:solidFill>
                      <a:srgbClr val="C9FFFC"/>
                    </a:solid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1</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2</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3</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4</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5</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6</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7</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8</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r>
              <a:tr h="2768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000FF"/>
                          </a:solidFill>
                          <a:latin typeface="微软雅黑" panose="020B0503020204020204" pitchFamily="34" charset="-122"/>
                          <a:ea typeface="微软雅黑" panose="020B0503020204020204" pitchFamily="34" charset="-122"/>
                        </a:rPr>
                        <a:t>F0</a:t>
                      </a:r>
                      <a:endParaRPr lang="zh-CN" altLang="en-US" sz="2000" b="1" dirty="0" smtClean="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0</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0</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0</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0</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x</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A</a:t>
                      </a:r>
                      <a:r>
                        <a:rPr lang="en-US" altLang="zh-CN" sz="2000" b="1" baseline="-25000" dirty="0" smtClean="0">
                          <a:solidFill>
                            <a:schemeClr val="tx2"/>
                          </a:solidFill>
                          <a:latin typeface="微软雅黑" panose="020B0503020204020204" pitchFamily="34" charset="-122"/>
                          <a:ea typeface="微软雅黑" panose="020B0503020204020204" pitchFamily="34" charset="-122"/>
                        </a:rPr>
                        <a:t>2</a:t>
                      </a:r>
                      <a:endParaRPr lang="zh-CN" altLang="en-US" sz="2000" b="1" baseline="-25000"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x</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x</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r>
              <a:tr h="2768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000FF"/>
                          </a:solidFill>
                          <a:latin typeface="微软雅黑" panose="020B0503020204020204" pitchFamily="34" charset="-122"/>
                          <a:ea typeface="微软雅黑" panose="020B0503020204020204" pitchFamily="34" charset="-122"/>
                        </a:rPr>
                        <a:t>F1</a:t>
                      </a:r>
                      <a:endParaRPr lang="zh-CN" altLang="en-US" sz="2000" b="1" dirty="0" smtClean="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4">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CH1</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CH16</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r>
              <a:tr h="27681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000FF"/>
                          </a:solidFill>
                          <a:latin typeface="微软雅黑" panose="020B0503020204020204" pitchFamily="34" charset="-122"/>
                          <a:ea typeface="微软雅黑" panose="020B0503020204020204" pitchFamily="34" charset="-122"/>
                        </a:rPr>
                        <a:t>F2</a:t>
                      </a:r>
                      <a:endParaRPr lang="zh-CN" altLang="en-US" sz="2000" b="1" dirty="0" smtClean="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CH2</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CH17</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r>
              <a:tr h="276819">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F3</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CH3</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CH18</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r>
              <a:tr h="276819">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4">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gridSpan="4">
                  <a:txBody>
                    <a:bodyPr/>
                    <a:lstStyle/>
                    <a:p>
                      <a:pPr algn="ctr"/>
                      <a:r>
                        <a:rPr lang="en-US" altLang="zh-CN" sz="2000" b="1" dirty="0" smtClean="0">
                          <a:solidFill>
                            <a:schemeClr val="tx2"/>
                          </a:solidFill>
                          <a:latin typeface="微软雅黑" panose="020B0503020204020204" pitchFamily="34" charset="-122"/>
                          <a:ea typeface="微软雅黑" panose="020B0503020204020204" pitchFamily="34" charset="-122"/>
                        </a:rPr>
                        <a:t>…</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r>
              <a:tr h="276819">
                <a:tc>
                  <a:txBody>
                    <a:bodyPr/>
                    <a:lstStyle/>
                    <a:p>
                      <a:pPr algn="ctr"/>
                      <a:r>
                        <a:rPr lang="en-US" altLang="zh-CN" sz="2000" b="1" dirty="0" smtClean="0">
                          <a:solidFill>
                            <a:srgbClr val="0000FF"/>
                          </a:solidFill>
                          <a:latin typeface="微软雅黑" panose="020B0503020204020204" pitchFamily="34" charset="-122"/>
                          <a:ea typeface="微软雅黑" panose="020B0503020204020204" pitchFamily="34" charset="-122"/>
                        </a:rPr>
                        <a:t>F15</a:t>
                      </a:r>
                      <a:endParaRPr lang="zh-CN" altLang="en-US" sz="2000" b="1" dirty="0">
                        <a:solidFill>
                          <a:srgbClr val="0000FF"/>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CH15</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chemeClr val="tx2"/>
                          </a:solidFill>
                          <a:latin typeface="微软雅黑" panose="020B0503020204020204" pitchFamily="34" charset="-122"/>
                          <a:ea typeface="微软雅黑" panose="020B0503020204020204" pitchFamily="34" charset="-122"/>
                        </a:rPr>
                        <a:t>CH30</a:t>
                      </a:r>
                      <a:endParaRPr lang="zh-CN" altLang="en-US" sz="2000" b="1" dirty="0" smtClean="0">
                        <a:solidFill>
                          <a:schemeClr val="tx2"/>
                        </a:solidFill>
                        <a:latin typeface="微软雅黑" panose="020B0503020204020204" pitchFamily="34" charset="-122"/>
                        <a:ea typeface="微软雅黑" panose="020B0503020204020204" pitchFamily="34" charset="-122"/>
                      </a:endParaRPr>
                    </a:p>
                  </a:txBody>
                  <a:tcPr>
                    <a:blipFill dpi="0" rotWithShape="0">
                      <a:blip r:embed="rId1"/>
                      <a:srcRect/>
                      <a:tile tx="0" ty="0" sx="100000" sy="100000" flip="none" algn="tl"/>
                    </a:blipFill>
                  </a:tcPr>
                </a:tc>
                <a:tc hMerge="1">
                  <a:tcPr/>
                </a:tc>
                <a:tc hMerge="1">
                  <a:tcPr/>
                </a:tc>
                <a:tc hMerge="1">
                  <a:tcPr/>
                </a:tc>
              </a:tr>
            </a:tbl>
          </a:graphicData>
        </a:graphic>
      </p:graphicFrame>
    </p:spTree>
  </p:cSld>
  <p:clrMapOvr>
    <a:masterClrMapping/>
  </p:clrMapOvr>
  <p:transition>
    <p:blinds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9026" name="Group 6"/>
          <p:cNvGrpSpPr>
            <a:grpSpLocks noChangeAspect="1"/>
          </p:cNvGrpSpPr>
          <p:nvPr/>
        </p:nvGrpSpPr>
        <p:grpSpPr>
          <a:xfrm>
            <a:off x="0" y="0"/>
            <a:ext cx="9144000" cy="6858000"/>
            <a:chOff x="432" y="9"/>
            <a:chExt cx="4944" cy="4261"/>
          </a:xfrm>
        </p:grpSpPr>
        <p:sp>
          <p:nvSpPr>
            <p:cNvPr id="129029" name="AutoShape 5"/>
            <p:cNvSpPr>
              <a:spLocks noChangeAspect="1" noTextEdit="1"/>
            </p:cNvSpPr>
            <p:nvPr/>
          </p:nvSpPr>
          <p:spPr>
            <a:xfrm>
              <a:off x="432" y="9"/>
              <a:ext cx="4944" cy="4261"/>
            </a:xfrm>
            <a:prstGeom prst="rect">
              <a:avLst/>
            </a:prstGeom>
            <a:solidFill>
              <a:srgbClr val="CCFFCC"/>
            </a:solidFill>
            <a:ln w="9525">
              <a:noFill/>
            </a:ln>
          </p:spPr>
          <p:txBody>
            <a:bodyPr/>
            <a:p>
              <a:endParaRPr lang="zh-CN" altLang="en-US"/>
            </a:p>
          </p:txBody>
        </p:sp>
        <p:grpSp>
          <p:nvGrpSpPr>
            <p:cNvPr id="129030" name="Group 207"/>
            <p:cNvGrpSpPr/>
            <p:nvPr/>
          </p:nvGrpSpPr>
          <p:grpSpPr>
            <a:xfrm>
              <a:off x="558" y="33"/>
              <a:ext cx="4750" cy="4198"/>
              <a:chOff x="558" y="33"/>
              <a:chExt cx="4750" cy="4198"/>
            </a:xfrm>
          </p:grpSpPr>
          <p:sp>
            <p:nvSpPr>
              <p:cNvPr id="129033" name="Line 7"/>
              <p:cNvSpPr/>
              <p:nvPr/>
            </p:nvSpPr>
            <p:spPr>
              <a:xfrm flipH="1">
                <a:off x="785" y="2041"/>
                <a:ext cx="1405" cy="1"/>
              </a:xfrm>
              <a:prstGeom prst="line">
                <a:avLst/>
              </a:prstGeom>
              <a:ln w="12700" cap="flat" cmpd="sng">
                <a:solidFill>
                  <a:srgbClr val="000000"/>
                </a:solidFill>
                <a:prstDash val="solid"/>
                <a:headEnd type="none" w="med" len="med"/>
                <a:tailEnd type="none" w="med" len="med"/>
              </a:ln>
            </p:spPr>
          </p:sp>
          <p:sp>
            <p:nvSpPr>
              <p:cNvPr id="129034" name="Rectangle 8"/>
              <p:cNvSpPr/>
              <p:nvPr/>
            </p:nvSpPr>
            <p:spPr>
              <a:xfrm>
                <a:off x="1005" y="1822"/>
                <a:ext cx="220" cy="44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35" name="Rectangle 9"/>
              <p:cNvSpPr/>
              <p:nvPr/>
            </p:nvSpPr>
            <p:spPr>
              <a:xfrm>
                <a:off x="1068" y="1861"/>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市</a:t>
                </a:r>
                <a:endParaRPr lang="zh-CN" altLang="en-US" sz="1800" dirty="0">
                  <a:latin typeface="Comic Sans MS" panose="030F0702030302020204" pitchFamily="66" charset="0"/>
                </a:endParaRPr>
              </a:p>
            </p:txBody>
          </p:sp>
          <p:sp>
            <p:nvSpPr>
              <p:cNvPr id="129036" name="Rectangle 10"/>
              <p:cNvSpPr/>
              <p:nvPr/>
            </p:nvSpPr>
            <p:spPr>
              <a:xfrm>
                <a:off x="1068" y="1988"/>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话</a:t>
                </a:r>
                <a:endParaRPr lang="zh-CN" altLang="en-US" sz="1800" dirty="0">
                  <a:latin typeface="Comic Sans MS" panose="030F0702030302020204" pitchFamily="66" charset="0"/>
                </a:endParaRPr>
              </a:p>
            </p:txBody>
          </p:sp>
          <p:sp>
            <p:nvSpPr>
              <p:cNvPr id="129037" name="Rectangle 11"/>
              <p:cNvSpPr/>
              <p:nvPr/>
            </p:nvSpPr>
            <p:spPr>
              <a:xfrm>
                <a:off x="1068" y="2113"/>
                <a:ext cx="8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局</a:t>
                </a:r>
                <a:endParaRPr lang="zh-CN" altLang="en-US" sz="1800" dirty="0">
                  <a:latin typeface="Comic Sans MS" panose="030F0702030302020204" pitchFamily="66" charset="0"/>
                </a:endParaRPr>
              </a:p>
            </p:txBody>
          </p:sp>
          <p:sp>
            <p:nvSpPr>
              <p:cNvPr id="129038" name="Line 12"/>
              <p:cNvSpPr/>
              <p:nvPr/>
            </p:nvSpPr>
            <p:spPr>
              <a:xfrm flipH="1">
                <a:off x="558" y="1806"/>
                <a:ext cx="298" cy="1"/>
              </a:xfrm>
              <a:prstGeom prst="line">
                <a:avLst/>
              </a:prstGeom>
              <a:ln w="12700" cap="flat" cmpd="sng">
                <a:solidFill>
                  <a:srgbClr val="000000"/>
                </a:solidFill>
                <a:prstDash val="solid"/>
                <a:headEnd type="none" w="med" len="med"/>
                <a:tailEnd type="none" w="med" len="med"/>
              </a:ln>
            </p:spPr>
          </p:sp>
          <p:sp>
            <p:nvSpPr>
              <p:cNvPr id="129039" name="Freeform 13"/>
              <p:cNvSpPr/>
              <p:nvPr/>
            </p:nvSpPr>
            <p:spPr>
              <a:xfrm>
                <a:off x="558" y="1712"/>
                <a:ext cx="298" cy="94"/>
              </a:xfrm>
              <a:custGeom>
                <a:avLst/>
                <a:gdLst>
                  <a:gd name="txL" fmla="*/ 0 w 298"/>
                  <a:gd name="txT" fmla="*/ 0 h 94"/>
                  <a:gd name="txR" fmla="*/ 298 w 298"/>
                  <a:gd name="txB" fmla="*/ 94 h 94"/>
                </a:gdLst>
                <a:ahLst/>
                <a:cxnLst>
                  <a:cxn ang="0">
                    <a:pos x="298" y="94"/>
                  </a:cxn>
                  <a:cxn ang="0">
                    <a:pos x="259" y="39"/>
                  </a:cxn>
                  <a:cxn ang="0">
                    <a:pos x="211" y="8"/>
                  </a:cxn>
                  <a:cxn ang="0">
                    <a:pos x="149" y="0"/>
                  </a:cxn>
                  <a:cxn ang="0">
                    <a:pos x="94" y="8"/>
                  </a:cxn>
                  <a:cxn ang="0">
                    <a:pos x="39" y="39"/>
                  </a:cxn>
                  <a:cxn ang="0">
                    <a:pos x="0" y="94"/>
                  </a:cxn>
                </a:cxnLst>
                <a:rect l="txL" t="txT" r="txR" b="txB"/>
                <a:pathLst>
                  <a:path w="298" h="94">
                    <a:moveTo>
                      <a:pt x="298" y="94"/>
                    </a:moveTo>
                    <a:lnTo>
                      <a:pt x="259" y="39"/>
                    </a:lnTo>
                    <a:lnTo>
                      <a:pt x="211" y="8"/>
                    </a:lnTo>
                    <a:lnTo>
                      <a:pt x="149" y="0"/>
                    </a:lnTo>
                    <a:lnTo>
                      <a:pt x="94" y="8"/>
                    </a:lnTo>
                    <a:lnTo>
                      <a:pt x="39" y="39"/>
                    </a:lnTo>
                    <a:lnTo>
                      <a:pt x="0" y="94"/>
                    </a:lnTo>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40" name="Rectangle 14"/>
              <p:cNvSpPr/>
              <p:nvPr/>
            </p:nvSpPr>
            <p:spPr>
              <a:xfrm>
                <a:off x="612" y="1767"/>
                <a:ext cx="189" cy="125"/>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41" name="Rectangle 15"/>
              <p:cNvSpPr/>
              <p:nvPr/>
            </p:nvSpPr>
            <p:spPr>
              <a:xfrm>
                <a:off x="2190" y="1932"/>
                <a:ext cx="110" cy="22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42" name="Freeform 16"/>
              <p:cNvSpPr/>
              <p:nvPr/>
            </p:nvSpPr>
            <p:spPr>
              <a:xfrm>
                <a:off x="1484" y="676"/>
                <a:ext cx="1483" cy="2817"/>
              </a:xfrm>
              <a:custGeom>
                <a:avLst/>
                <a:gdLst>
                  <a:gd name="txL" fmla="*/ 0 w 1483"/>
                  <a:gd name="txT" fmla="*/ 0 h 2817"/>
                  <a:gd name="txR" fmla="*/ 1483 w 1483"/>
                  <a:gd name="txB" fmla="*/ 2817 h 2817"/>
                </a:gdLst>
                <a:ahLst/>
                <a:cxnLst>
                  <a:cxn ang="0">
                    <a:pos x="1334" y="0"/>
                  </a:cxn>
                  <a:cxn ang="0">
                    <a:pos x="0" y="0"/>
                  </a:cxn>
                  <a:cxn ang="0">
                    <a:pos x="0" y="2817"/>
                  </a:cxn>
                  <a:cxn ang="0">
                    <a:pos x="1483" y="2817"/>
                  </a:cxn>
                </a:cxnLst>
                <a:rect l="txL" t="txT" r="txR" b="txB"/>
                <a:pathLst>
                  <a:path w="1483" h="2817">
                    <a:moveTo>
                      <a:pt x="1334" y="0"/>
                    </a:moveTo>
                    <a:lnTo>
                      <a:pt x="0" y="0"/>
                    </a:lnTo>
                    <a:lnTo>
                      <a:pt x="0" y="2817"/>
                    </a:lnTo>
                    <a:lnTo>
                      <a:pt x="1483" y="2817"/>
                    </a:lnTo>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43" name="Rectangle 17"/>
              <p:cNvSpPr/>
              <p:nvPr/>
            </p:nvSpPr>
            <p:spPr>
              <a:xfrm>
                <a:off x="1374" y="1751"/>
                <a:ext cx="227" cy="58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44" name="Rectangle 18"/>
              <p:cNvSpPr/>
              <p:nvPr/>
            </p:nvSpPr>
            <p:spPr>
              <a:xfrm>
                <a:off x="1436" y="1797"/>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出</a:t>
                </a:r>
                <a:endParaRPr lang="zh-CN" altLang="en-US" sz="1800" dirty="0">
                  <a:latin typeface="Comic Sans MS" panose="030F0702030302020204" pitchFamily="66" charset="0"/>
                </a:endParaRPr>
              </a:p>
            </p:txBody>
          </p:sp>
          <p:sp>
            <p:nvSpPr>
              <p:cNvPr id="129045" name="Rectangle 19"/>
              <p:cNvSpPr/>
              <p:nvPr/>
            </p:nvSpPr>
            <p:spPr>
              <a:xfrm>
                <a:off x="1436" y="1923"/>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入</a:t>
                </a:r>
                <a:endParaRPr lang="zh-CN" altLang="en-US" sz="1800" dirty="0">
                  <a:latin typeface="Comic Sans MS" panose="030F0702030302020204" pitchFamily="66" charset="0"/>
                </a:endParaRPr>
              </a:p>
            </p:txBody>
          </p:sp>
          <p:sp>
            <p:nvSpPr>
              <p:cNvPr id="129046" name="Rectangle 20"/>
              <p:cNvSpPr/>
              <p:nvPr/>
            </p:nvSpPr>
            <p:spPr>
              <a:xfrm>
                <a:off x="1436" y="2050"/>
                <a:ext cx="89" cy="123"/>
              </a:xfrm>
              <a:prstGeom prst="rect">
                <a:avLst/>
              </a:prstGeom>
              <a:solidFill>
                <a:srgbClr val="CCFFCC"/>
              </a:solidFill>
              <a:ln w="9525">
                <a:noFill/>
              </a:ln>
            </p:spPr>
            <p:txBody>
              <a:bodyPr lIns="0" tIns="0" rIns="0" bIns="0">
                <a:spAutoFit/>
              </a:bodyPr>
              <a:p>
                <a:r>
                  <a:rPr lang="zh-CN" altLang="en-US" sz="1300" dirty="0">
                    <a:solidFill>
                      <a:srgbClr val="000000"/>
                    </a:solidFill>
                    <a:latin typeface="宋体" panose="02010600030101010101" pitchFamily="2" charset="-122"/>
                  </a:rPr>
                  <a:t>中</a:t>
                </a:r>
                <a:endParaRPr lang="zh-CN" altLang="en-US" sz="1800" dirty="0">
                  <a:latin typeface="Comic Sans MS" panose="030F0702030302020204" pitchFamily="66" charset="0"/>
                </a:endParaRPr>
              </a:p>
            </p:txBody>
          </p:sp>
          <p:sp>
            <p:nvSpPr>
              <p:cNvPr id="129047" name="Rectangle 21"/>
              <p:cNvSpPr/>
              <p:nvPr/>
            </p:nvSpPr>
            <p:spPr>
              <a:xfrm>
                <a:off x="1436" y="2175"/>
                <a:ext cx="8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继</a:t>
                </a:r>
                <a:endParaRPr lang="zh-CN" altLang="en-US" sz="1800" dirty="0">
                  <a:latin typeface="Comic Sans MS" panose="030F0702030302020204" pitchFamily="66" charset="0"/>
                </a:endParaRPr>
              </a:p>
            </p:txBody>
          </p:sp>
          <p:sp>
            <p:nvSpPr>
              <p:cNvPr id="129048" name="Freeform 22"/>
              <p:cNvSpPr/>
              <p:nvPr/>
            </p:nvSpPr>
            <p:spPr>
              <a:xfrm>
                <a:off x="1468" y="2340"/>
                <a:ext cx="39" cy="94"/>
              </a:xfrm>
              <a:custGeom>
                <a:avLst/>
                <a:gdLst>
                  <a:gd name="txL" fmla="*/ 0 w 39"/>
                  <a:gd name="txT" fmla="*/ 0 h 94"/>
                  <a:gd name="txR" fmla="*/ 39 w 39"/>
                  <a:gd name="txB" fmla="*/ 94 h 94"/>
                </a:gdLst>
                <a:ahLst/>
                <a:cxnLst>
                  <a:cxn ang="0">
                    <a:pos x="39" y="94"/>
                  </a:cxn>
                  <a:cxn ang="0">
                    <a:pos x="16" y="78"/>
                  </a:cxn>
                  <a:cxn ang="0">
                    <a:pos x="0" y="94"/>
                  </a:cxn>
                  <a:cxn ang="0">
                    <a:pos x="16" y="0"/>
                  </a:cxn>
                  <a:cxn ang="0">
                    <a:pos x="39" y="94"/>
                  </a:cxn>
                </a:cxnLst>
                <a:rect l="txL" t="txT" r="txR" b="txB"/>
                <a:pathLst>
                  <a:path w="39" h="94">
                    <a:moveTo>
                      <a:pt x="39" y="94"/>
                    </a:moveTo>
                    <a:lnTo>
                      <a:pt x="16" y="78"/>
                    </a:lnTo>
                    <a:lnTo>
                      <a:pt x="0" y="94"/>
                    </a:lnTo>
                    <a:lnTo>
                      <a:pt x="16" y="0"/>
                    </a:lnTo>
                    <a:lnTo>
                      <a:pt x="39" y="94"/>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49" name="Freeform 23"/>
              <p:cNvSpPr/>
              <p:nvPr/>
            </p:nvSpPr>
            <p:spPr>
              <a:xfrm>
                <a:off x="1892" y="1304"/>
                <a:ext cx="965" cy="1554"/>
              </a:xfrm>
              <a:custGeom>
                <a:avLst/>
                <a:gdLst>
                  <a:gd name="txL" fmla="*/ 0 w 965"/>
                  <a:gd name="txT" fmla="*/ 0 h 1554"/>
                  <a:gd name="txR" fmla="*/ 965 w 965"/>
                  <a:gd name="txB" fmla="*/ 1554 h 1554"/>
                </a:gdLst>
                <a:ahLst/>
                <a:cxnLst>
                  <a:cxn ang="0">
                    <a:pos x="965" y="0"/>
                  </a:cxn>
                  <a:cxn ang="0">
                    <a:pos x="0" y="0"/>
                  </a:cxn>
                  <a:cxn ang="0">
                    <a:pos x="0" y="1554"/>
                  </a:cxn>
                  <a:cxn ang="0">
                    <a:pos x="965" y="1554"/>
                  </a:cxn>
                </a:cxnLst>
                <a:rect l="txL" t="txT" r="txR" b="txB"/>
                <a:pathLst>
                  <a:path w="965" h="1554">
                    <a:moveTo>
                      <a:pt x="965" y="0"/>
                    </a:moveTo>
                    <a:lnTo>
                      <a:pt x="0" y="0"/>
                    </a:lnTo>
                    <a:lnTo>
                      <a:pt x="0" y="1554"/>
                    </a:lnTo>
                    <a:lnTo>
                      <a:pt x="965" y="1554"/>
                    </a:lnTo>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50" name="Rectangle 24"/>
              <p:cNvSpPr/>
              <p:nvPr/>
            </p:nvSpPr>
            <p:spPr>
              <a:xfrm>
                <a:off x="1743" y="1892"/>
                <a:ext cx="298" cy="29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51" name="Freeform 25"/>
              <p:cNvSpPr/>
              <p:nvPr/>
            </p:nvSpPr>
            <p:spPr>
              <a:xfrm>
                <a:off x="1743" y="1892"/>
                <a:ext cx="298" cy="299"/>
              </a:xfrm>
              <a:custGeom>
                <a:avLst/>
                <a:gdLst>
                  <a:gd name="txL" fmla="*/ 0 w 298"/>
                  <a:gd name="txT" fmla="*/ 0 h 299"/>
                  <a:gd name="txR" fmla="*/ 298 w 298"/>
                  <a:gd name="txB" fmla="*/ 299 h 299"/>
                </a:gdLst>
                <a:ahLst/>
                <a:cxnLst>
                  <a:cxn ang="0">
                    <a:pos x="0" y="149"/>
                  </a:cxn>
                  <a:cxn ang="0">
                    <a:pos x="149" y="0"/>
                  </a:cxn>
                  <a:cxn ang="0">
                    <a:pos x="298" y="149"/>
                  </a:cxn>
                  <a:cxn ang="0">
                    <a:pos x="149" y="299"/>
                  </a:cxn>
                  <a:cxn ang="0">
                    <a:pos x="0" y="149"/>
                  </a:cxn>
                </a:cxnLst>
                <a:rect l="txL" t="txT" r="txR" b="txB"/>
                <a:pathLst>
                  <a:path w="298" h="299">
                    <a:moveTo>
                      <a:pt x="0" y="149"/>
                    </a:moveTo>
                    <a:lnTo>
                      <a:pt x="149" y="0"/>
                    </a:lnTo>
                    <a:lnTo>
                      <a:pt x="298" y="149"/>
                    </a:lnTo>
                    <a:lnTo>
                      <a:pt x="149" y="299"/>
                    </a:lnTo>
                    <a:lnTo>
                      <a:pt x="0" y="14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52" name="Rectangle 26"/>
              <p:cNvSpPr/>
              <p:nvPr/>
            </p:nvSpPr>
            <p:spPr>
              <a:xfrm>
                <a:off x="2041" y="2677"/>
                <a:ext cx="227"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53" name="Rectangle 27"/>
              <p:cNvSpPr/>
              <p:nvPr/>
            </p:nvSpPr>
            <p:spPr>
              <a:xfrm>
                <a:off x="2104" y="2740"/>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放</a:t>
                </a:r>
                <a:endParaRPr lang="zh-CN" altLang="en-US" sz="1800" dirty="0">
                  <a:latin typeface="Comic Sans MS" panose="030F0702030302020204" pitchFamily="66" charset="0"/>
                </a:endParaRPr>
              </a:p>
            </p:txBody>
          </p:sp>
          <p:sp>
            <p:nvSpPr>
              <p:cNvPr id="129054" name="Rectangle 28"/>
              <p:cNvSpPr/>
              <p:nvPr/>
            </p:nvSpPr>
            <p:spPr>
              <a:xfrm>
                <a:off x="2104" y="2865"/>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大</a:t>
                </a:r>
                <a:endParaRPr lang="zh-CN" altLang="en-US" sz="1800" dirty="0">
                  <a:latin typeface="Comic Sans MS" panose="030F0702030302020204" pitchFamily="66" charset="0"/>
                </a:endParaRPr>
              </a:p>
            </p:txBody>
          </p:sp>
          <p:sp>
            <p:nvSpPr>
              <p:cNvPr id="129055" name="Rectangle 29"/>
              <p:cNvSpPr/>
              <p:nvPr/>
            </p:nvSpPr>
            <p:spPr>
              <a:xfrm>
                <a:off x="2449" y="2677"/>
                <a:ext cx="298"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56" name="Rectangle 30"/>
              <p:cNvSpPr/>
              <p:nvPr/>
            </p:nvSpPr>
            <p:spPr>
              <a:xfrm>
                <a:off x="2496" y="2804"/>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低通</a:t>
                </a:r>
                <a:endParaRPr lang="zh-CN" altLang="en-US" sz="1800" dirty="0">
                  <a:latin typeface="Comic Sans MS" panose="030F0702030302020204" pitchFamily="66" charset="0"/>
                </a:endParaRPr>
              </a:p>
            </p:txBody>
          </p:sp>
          <p:sp>
            <p:nvSpPr>
              <p:cNvPr id="129057" name="Freeform 31"/>
              <p:cNvSpPr/>
              <p:nvPr/>
            </p:nvSpPr>
            <p:spPr>
              <a:xfrm>
                <a:off x="1892" y="2842"/>
                <a:ext cx="102" cy="39"/>
              </a:xfrm>
              <a:custGeom>
                <a:avLst/>
                <a:gdLst>
                  <a:gd name="txL" fmla="*/ 0 w 102"/>
                  <a:gd name="txT" fmla="*/ 0 h 39"/>
                  <a:gd name="txR" fmla="*/ 102 w 102"/>
                  <a:gd name="txB" fmla="*/ 39 h 39"/>
                </a:gdLst>
                <a:ahLst/>
                <a:cxnLst>
                  <a:cxn ang="0">
                    <a:pos x="102" y="39"/>
                  </a:cxn>
                  <a:cxn ang="0">
                    <a:pos x="78" y="16"/>
                  </a:cxn>
                  <a:cxn ang="0">
                    <a:pos x="102" y="0"/>
                  </a:cxn>
                  <a:cxn ang="0">
                    <a:pos x="0" y="16"/>
                  </a:cxn>
                  <a:cxn ang="0">
                    <a:pos x="102" y="39"/>
                  </a:cxn>
                </a:cxnLst>
                <a:rect l="txL" t="txT" r="txR" b="txB"/>
                <a:pathLst>
                  <a:path w="102" h="39">
                    <a:moveTo>
                      <a:pt x="102" y="39"/>
                    </a:moveTo>
                    <a:lnTo>
                      <a:pt x="78" y="16"/>
                    </a:lnTo>
                    <a:lnTo>
                      <a:pt x="102" y="0"/>
                    </a:lnTo>
                    <a:lnTo>
                      <a:pt x="0" y="16"/>
                    </a:lnTo>
                    <a:lnTo>
                      <a:pt x="102"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58" name="Freeform 32"/>
              <p:cNvSpPr/>
              <p:nvPr/>
            </p:nvSpPr>
            <p:spPr>
              <a:xfrm>
                <a:off x="2268" y="2842"/>
                <a:ext cx="95" cy="39"/>
              </a:xfrm>
              <a:custGeom>
                <a:avLst/>
                <a:gdLst>
                  <a:gd name="txL" fmla="*/ 0 w 95"/>
                  <a:gd name="txT" fmla="*/ 0 h 39"/>
                  <a:gd name="txR" fmla="*/ 95 w 95"/>
                  <a:gd name="txB" fmla="*/ 39 h 39"/>
                </a:gdLst>
                <a:ahLst/>
                <a:cxnLst>
                  <a:cxn ang="0">
                    <a:pos x="95" y="39"/>
                  </a:cxn>
                  <a:cxn ang="0">
                    <a:pos x="79" y="16"/>
                  </a:cxn>
                  <a:cxn ang="0">
                    <a:pos x="95" y="0"/>
                  </a:cxn>
                  <a:cxn ang="0">
                    <a:pos x="0" y="16"/>
                  </a:cxn>
                  <a:cxn ang="0">
                    <a:pos x="95" y="39"/>
                  </a:cxn>
                </a:cxnLst>
                <a:rect l="txL" t="txT" r="txR" b="txB"/>
                <a:pathLst>
                  <a:path w="95" h="39">
                    <a:moveTo>
                      <a:pt x="95" y="39"/>
                    </a:moveTo>
                    <a:lnTo>
                      <a:pt x="79" y="16"/>
                    </a:lnTo>
                    <a:lnTo>
                      <a:pt x="95" y="0"/>
                    </a:lnTo>
                    <a:lnTo>
                      <a:pt x="0" y="16"/>
                    </a:lnTo>
                    <a:lnTo>
                      <a:pt x="95"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59" name="Rectangle 33"/>
              <p:cNvSpPr/>
              <p:nvPr/>
            </p:nvSpPr>
            <p:spPr>
              <a:xfrm>
                <a:off x="2041" y="1115"/>
                <a:ext cx="227" cy="37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60" name="Rectangle 34"/>
              <p:cNvSpPr/>
              <p:nvPr/>
            </p:nvSpPr>
            <p:spPr>
              <a:xfrm>
                <a:off x="2104" y="1186"/>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放</a:t>
                </a:r>
                <a:endParaRPr lang="zh-CN" altLang="en-US" sz="1800" dirty="0">
                  <a:latin typeface="Comic Sans MS" panose="030F0702030302020204" pitchFamily="66" charset="0"/>
                </a:endParaRPr>
              </a:p>
            </p:txBody>
          </p:sp>
          <p:sp>
            <p:nvSpPr>
              <p:cNvPr id="129061" name="Rectangle 35"/>
              <p:cNvSpPr/>
              <p:nvPr/>
            </p:nvSpPr>
            <p:spPr>
              <a:xfrm>
                <a:off x="2104" y="1313"/>
                <a:ext cx="8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大</a:t>
                </a:r>
                <a:endParaRPr lang="zh-CN" altLang="en-US" sz="1800" dirty="0">
                  <a:latin typeface="Comic Sans MS" panose="030F0702030302020204" pitchFamily="66" charset="0"/>
                </a:endParaRPr>
              </a:p>
            </p:txBody>
          </p:sp>
          <p:sp>
            <p:nvSpPr>
              <p:cNvPr id="129062" name="Rectangle 36"/>
              <p:cNvSpPr/>
              <p:nvPr/>
            </p:nvSpPr>
            <p:spPr>
              <a:xfrm>
                <a:off x="2449" y="1115"/>
                <a:ext cx="298" cy="37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63" name="Rectangle 37"/>
              <p:cNvSpPr/>
              <p:nvPr/>
            </p:nvSpPr>
            <p:spPr>
              <a:xfrm>
                <a:off x="2496" y="1249"/>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低通</a:t>
                </a:r>
                <a:endParaRPr lang="zh-CN" altLang="en-US" sz="1800" dirty="0">
                  <a:latin typeface="Comic Sans MS" panose="030F0702030302020204" pitchFamily="66" charset="0"/>
                </a:endParaRPr>
              </a:p>
            </p:txBody>
          </p:sp>
          <p:sp>
            <p:nvSpPr>
              <p:cNvPr id="129064" name="Freeform 38"/>
              <p:cNvSpPr/>
              <p:nvPr/>
            </p:nvSpPr>
            <p:spPr>
              <a:xfrm>
                <a:off x="1947" y="1288"/>
                <a:ext cx="94" cy="31"/>
              </a:xfrm>
              <a:custGeom>
                <a:avLst/>
                <a:gdLst>
                  <a:gd name="txL" fmla="*/ 0 w 94"/>
                  <a:gd name="txT" fmla="*/ 0 h 31"/>
                  <a:gd name="txR" fmla="*/ 94 w 94"/>
                  <a:gd name="txB" fmla="*/ 31 h 31"/>
                </a:gdLst>
                <a:ahLst/>
                <a:cxnLst>
                  <a:cxn ang="0">
                    <a:pos x="0" y="31"/>
                  </a:cxn>
                  <a:cxn ang="0">
                    <a:pos x="15" y="16"/>
                  </a:cxn>
                  <a:cxn ang="0">
                    <a:pos x="0" y="0"/>
                  </a:cxn>
                  <a:cxn ang="0">
                    <a:pos x="94" y="16"/>
                  </a:cxn>
                  <a:cxn ang="0">
                    <a:pos x="0" y="31"/>
                  </a:cxn>
                </a:cxnLst>
                <a:rect l="txL" t="txT" r="txR" b="txB"/>
                <a:pathLst>
                  <a:path w="94" h="31">
                    <a:moveTo>
                      <a:pt x="0" y="31"/>
                    </a:moveTo>
                    <a:lnTo>
                      <a:pt x="15" y="16"/>
                    </a:lnTo>
                    <a:lnTo>
                      <a:pt x="0" y="0"/>
                    </a:lnTo>
                    <a:lnTo>
                      <a:pt x="94"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65" name="Freeform 39"/>
              <p:cNvSpPr/>
              <p:nvPr/>
            </p:nvSpPr>
            <p:spPr>
              <a:xfrm>
                <a:off x="2355" y="1288"/>
                <a:ext cx="94" cy="31"/>
              </a:xfrm>
              <a:custGeom>
                <a:avLst/>
                <a:gdLst>
                  <a:gd name="txL" fmla="*/ 0 w 94"/>
                  <a:gd name="txT" fmla="*/ 0 h 31"/>
                  <a:gd name="txR" fmla="*/ 94 w 94"/>
                  <a:gd name="txB" fmla="*/ 31 h 31"/>
                </a:gdLst>
                <a:ahLst/>
                <a:cxnLst>
                  <a:cxn ang="0">
                    <a:pos x="0" y="31"/>
                  </a:cxn>
                  <a:cxn ang="0">
                    <a:pos x="15" y="16"/>
                  </a:cxn>
                  <a:cxn ang="0">
                    <a:pos x="0" y="0"/>
                  </a:cxn>
                  <a:cxn ang="0">
                    <a:pos x="94" y="16"/>
                  </a:cxn>
                  <a:cxn ang="0">
                    <a:pos x="0" y="31"/>
                  </a:cxn>
                </a:cxnLst>
                <a:rect l="txL" t="txT" r="txR" b="txB"/>
                <a:pathLst>
                  <a:path w="94" h="31">
                    <a:moveTo>
                      <a:pt x="0" y="31"/>
                    </a:moveTo>
                    <a:lnTo>
                      <a:pt x="15" y="16"/>
                    </a:lnTo>
                    <a:lnTo>
                      <a:pt x="0" y="0"/>
                    </a:lnTo>
                    <a:lnTo>
                      <a:pt x="94"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66" name="Line 40"/>
              <p:cNvSpPr/>
              <p:nvPr/>
            </p:nvSpPr>
            <p:spPr>
              <a:xfrm flipH="1">
                <a:off x="2857" y="2787"/>
                <a:ext cx="110" cy="71"/>
              </a:xfrm>
              <a:prstGeom prst="line">
                <a:avLst/>
              </a:prstGeom>
              <a:ln w="12700" cap="flat" cmpd="sng">
                <a:solidFill>
                  <a:srgbClr val="000000"/>
                </a:solidFill>
                <a:prstDash val="solid"/>
                <a:headEnd type="none" w="med" len="med"/>
                <a:tailEnd type="none" w="med" len="med"/>
              </a:ln>
            </p:spPr>
          </p:sp>
          <p:sp>
            <p:nvSpPr>
              <p:cNvPr id="129067" name="Line 41"/>
              <p:cNvSpPr/>
              <p:nvPr/>
            </p:nvSpPr>
            <p:spPr>
              <a:xfrm flipH="1">
                <a:off x="2967" y="2858"/>
                <a:ext cx="2299" cy="1"/>
              </a:xfrm>
              <a:prstGeom prst="line">
                <a:avLst/>
              </a:prstGeom>
              <a:ln w="12700" cap="flat" cmpd="sng">
                <a:solidFill>
                  <a:srgbClr val="000000"/>
                </a:solidFill>
                <a:prstDash val="solid"/>
                <a:headEnd type="none" w="med" len="med"/>
                <a:tailEnd type="none" w="med" len="med"/>
              </a:ln>
            </p:spPr>
          </p:sp>
          <p:sp>
            <p:nvSpPr>
              <p:cNvPr id="129068" name="Rectangle 42"/>
              <p:cNvSpPr/>
              <p:nvPr/>
            </p:nvSpPr>
            <p:spPr>
              <a:xfrm>
                <a:off x="3304" y="2677"/>
                <a:ext cx="298"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69" name="Rectangle 43"/>
              <p:cNvSpPr/>
              <p:nvPr/>
            </p:nvSpPr>
            <p:spPr>
              <a:xfrm>
                <a:off x="3351" y="2740"/>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群路</a:t>
                </a:r>
                <a:endParaRPr lang="zh-CN" altLang="en-US" sz="1800" dirty="0">
                  <a:latin typeface="Comic Sans MS" panose="030F0702030302020204" pitchFamily="66" charset="0"/>
                </a:endParaRPr>
              </a:p>
            </p:txBody>
          </p:sp>
          <p:sp>
            <p:nvSpPr>
              <p:cNvPr id="129070" name="Rectangle 44"/>
              <p:cNvSpPr/>
              <p:nvPr/>
            </p:nvSpPr>
            <p:spPr>
              <a:xfrm>
                <a:off x="3351" y="2865"/>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译码</a:t>
                </a:r>
                <a:endParaRPr lang="zh-CN" altLang="en-US" sz="1800" dirty="0">
                  <a:latin typeface="Comic Sans MS" panose="030F0702030302020204" pitchFamily="66" charset="0"/>
                </a:endParaRPr>
              </a:p>
            </p:txBody>
          </p:sp>
          <p:sp>
            <p:nvSpPr>
              <p:cNvPr id="129071" name="Freeform 45"/>
              <p:cNvSpPr/>
              <p:nvPr/>
            </p:nvSpPr>
            <p:spPr>
              <a:xfrm>
                <a:off x="3116" y="2842"/>
                <a:ext cx="102" cy="39"/>
              </a:xfrm>
              <a:custGeom>
                <a:avLst/>
                <a:gdLst>
                  <a:gd name="txL" fmla="*/ 0 w 102"/>
                  <a:gd name="txT" fmla="*/ 0 h 39"/>
                  <a:gd name="txR" fmla="*/ 102 w 102"/>
                  <a:gd name="txB" fmla="*/ 39 h 39"/>
                </a:gdLst>
                <a:ahLst/>
                <a:cxnLst>
                  <a:cxn ang="0">
                    <a:pos x="102" y="39"/>
                  </a:cxn>
                  <a:cxn ang="0">
                    <a:pos x="78" y="16"/>
                  </a:cxn>
                  <a:cxn ang="0">
                    <a:pos x="102" y="0"/>
                  </a:cxn>
                  <a:cxn ang="0">
                    <a:pos x="0" y="16"/>
                  </a:cxn>
                  <a:cxn ang="0">
                    <a:pos x="102" y="39"/>
                  </a:cxn>
                </a:cxnLst>
                <a:rect l="txL" t="txT" r="txR" b="txB"/>
                <a:pathLst>
                  <a:path w="102" h="39">
                    <a:moveTo>
                      <a:pt x="102" y="39"/>
                    </a:moveTo>
                    <a:lnTo>
                      <a:pt x="78" y="16"/>
                    </a:lnTo>
                    <a:lnTo>
                      <a:pt x="102" y="0"/>
                    </a:lnTo>
                    <a:lnTo>
                      <a:pt x="0" y="16"/>
                    </a:lnTo>
                    <a:lnTo>
                      <a:pt x="102"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72" name="Line 46"/>
              <p:cNvSpPr/>
              <p:nvPr/>
            </p:nvSpPr>
            <p:spPr>
              <a:xfrm flipV="1">
                <a:off x="3116" y="2300"/>
                <a:ext cx="1" cy="558"/>
              </a:xfrm>
              <a:prstGeom prst="line">
                <a:avLst/>
              </a:prstGeom>
              <a:ln w="12700" cap="flat" cmpd="sng">
                <a:solidFill>
                  <a:srgbClr val="000000"/>
                </a:solidFill>
                <a:prstDash val="solid"/>
                <a:headEnd type="none" w="med" len="med"/>
                <a:tailEnd type="none" w="med" len="med"/>
              </a:ln>
            </p:spPr>
          </p:sp>
          <p:sp>
            <p:nvSpPr>
              <p:cNvPr id="129073" name="Line 47"/>
              <p:cNvSpPr/>
              <p:nvPr/>
            </p:nvSpPr>
            <p:spPr>
              <a:xfrm flipH="1">
                <a:off x="2967" y="2748"/>
                <a:ext cx="149" cy="1"/>
              </a:xfrm>
              <a:prstGeom prst="line">
                <a:avLst/>
              </a:prstGeom>
              <a:ln w="12700" cap="flat" cmpd="sng">
                <a:solidFill>
                  <a:srgbClr val="000000"/>
                </a:solidFill>
                <a:prstDash val="solid"/>
                <a:headEnd type="none" w="med" len="med"/>
                <a:tailEnd type="none" w="med" len="med"/>
              </a:ln>
            </p:spPr>
          </p:sp>
          <p:sp>
            <p:nvSpPr>
              <p:cNvPr id="129074" name="Rectangle 48"/>
              <p:cNvSpPr/>
              <p:nvPr/>
            </p:nvSpPr>
            <p:spPr>
              <a:xfrm>
                <a:off x="3014" y="2748"/>
                <a:ext cx="44"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1</a:t>
                </a:r>
                <a:endParaRPr lang="en-US" altLang="zh-CN" sz="1800" dirty="0">
                  <a:latin typeface="Comic Sans MS" panose="030F0702030302020204" pitchFamily="66" charset="0"/>
                </a:endParaRPr>
              </a:p>
            </p:txBody>
          </p:sp>
          <p:sp>
            <p:nvSpPr>
              <p:cNvPr id="129075" name="Rectangle 49"/>
              <p:cNvSpPr/>
              <p:nvPr/>
            </p:nvSpPr>
            <p:spPr>
              <a:xfrm>
                <a:off x="3014" y="2639"/>
                <a:ext cx="44"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2</a:t>
                </a:r>
                <a:endParaRPr lang="en-US" altLang="zh-CN" sz="1800" dirty="0">
                  <a:latin typeface="Comic Sans MS" panose="030F0702030302020204" pitchFamily="66" charset="0"/>
                </a:endParaRPr>
              </a:p>
            </p:txBody>
          </p:sp>
          <p:sp>
            <p:nvSpPr>
              <p:cNvPr id="129076" name="Rectangle 50"/>
              <p:cNvSpPr/>
              <p:nvPr/>
            </p:nvSpPr>
            <p:spPr>
              <a:xfrm>
                <a:off x="2904" y="2880"/>
                <a:ext cx="178"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分路</a:t>
                </a:r>
                <a:endParaRPr lang="zh-CN" altLang="en-US" sz="1800" dirty="0">
                  <a:latin typeface="Comic Sans MS" panose="030F0702030302020204" pitchFamily="66" charset="0"/>
                </a:endParaRPr>
              </a:p>
            </p:txBody>
          </p:sp>
          <p:sp>
            <p:nvSpPr>
              <p:cNvPr id="129077" name="Freeform 51"/>
              <p:cNvSpPr/>
              <p:nvPr/>
            </p:nvSpPr>
            <p:spPr>
              <a:xfrm>
                <a:off x="3602" y="2842"/>
                <a:ext cx="95" cy="39"/>
              </a:xfrm>
              <a:custGeom>
                <a:avLst/>
                <a:gdLst>
                  <a:gd name="txL" fmla="*/ 0 w 95"/>
                  <a:gd name="txT" fmla="*/ 0 h 39"/>
                  <a:gd name="txR" fmla="*/ 95 w 95"/>
                  <a:gd name="txB" fmla="*/ 39 h 39"/>
                </a:gdLst>
                <a:ahLst/>
                <a:cxnLst>
                  <a:cxn ang="0">
                    <a:pos x="95" y="39"/>
                  </a:cxn>
                  <a:cxn ang="0">
                    <a:pos x="79" y="16"/>
                  </a:cxn>
                  <a:cxn ang="0">
                    <a:pos x="95" y="0"/>
                  </a:cxn>
                  <a:cxn ang="0">
                    <a:pos x="0" y="16"/>
                  </a:cxn>
                  <a:cxn ang="0">
                    <a:pos x="95" y="39"/>
                  </a:cxn>
                </a:cxnLst>
                <a:rect l="txL" t="txT" r="txR" b="txB"/>
                <a:pathLst>
                  <a:path w="95" h="39">
                    <a:moveTo>
                      <a:pt x="95" y="39"/>
                    </a:moveTo>
                    <a:lnTo>
                      <a:pt x="79" y="16"/>
                    </a:lnTo>
                    <a:lnTo>
                      <a:pt x="95" y="0"/>
                    </a:lnTo>
                    <a:lnTo>
                      <a:pt x="0" y="16"/>
                    </a:lnTo>
                    <a:lnTo>
                      <a:pt x="95"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78" name="Rectangle 52"/>
              <p:cNvSpPr/>
              <p:nvPr/>
            </p:nvSpPr>
            <p:spPr>
              <a:xfrm>
                <a:off x="3822" y="2677"/>
                <a:ext cx="220"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79" name="Rectangle 53"/>
              <p:cNvSpPr/>
              <p:nvPr/>
            </p:nvSpPr>
            <p:spPr>
              <a:xfrm>
                <a:off x="3885" y="2740"/>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分</a:t>
                </a:r>
                <a:endParaRPr lang="zh-CN" altLang="en-US" sz="1800" dirty="0">
                  <a:latin typeface="Comic Sans MS" panose="030F0702030302020204" pitchFamily="66" charset="0"/>
                </a:endParaRPr>
              </a:p>
            </p:txBody>
          </p:sp>
          <p:sp>
            <p:nvSpPr>
              <p:cNvPr id="129080" name="Rectangle 54"/>
              <p:cNvSpPr/>
              <p:nvPr/>
            </p:nvSpPr>
            <p:spPr>
              <a:xfrm>
                <a:off x="3885" y="2865"/>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离</a:t>
                </a:r>
                <a:endParaRPr lang="zh-CN" altLang="en-US" sz="1800" dirty="0">
                  <a:latin typeface="Comic Sans MS" panose="030F0702030302020204" pitchFamily="66" charset="0"/>
                </a:endParaRPr>
              </a:p>
            </p:txBody>
          </p:sp>
          <p:sp>
            <p:nvSpPr>
              <p:cNvPr id="129081" name="Rectangle 55"/>
              <p:cNvSpPr/>
              <p:nvPr/>
            </p:nvSpPr>
            <p:spPr>
              <a:xfrm>
                <a:off x="4269" y="2677"/>
                <a:ext cx="369"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82" name="Rectangle 56"/>
              <p:cNvSpPr/>
              <p:nvPr/>
            </p:nvSpPr>
            <p:spPr>
              <a:xfrm>
                <a:off x="4348" y="2740"/>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码型</a:t>
                </a:r>
                <a:endParaRPr lang="zh-CN" altLang="en-US" sz="1800" dirty="0">
                  <a:latin typeface="Comic Sans MS" panose="030F0702030302020204" pitchFamily="66" charset="0"/>
                </a:endParaRPr>
              </a:p>
            </p:txBody>
          </p:sp>
          <p:sp>
            <p:nvSpPr>
              <p:cNvPr id="129083" name="Rectangle 57"/>
              <p:cNvSpPr/>
              <p:nvPr/>
            </p:nvSpPr>
            <p:spPr>
              <a:xfrm>
                <a:off x="4301" y="2865"/>
                <a:ext cx="268"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反变换</a:t>
                </a:r>
                <a:endParaRPr lang="zh-CN" altLang="en-US" sz="1800" dirty="0">
                  <a:latin typeface="Comic Sans MS" panose="030F0702030302020204" pitchFamily="66" charset="0"/>
                </a:endParaRPr>
              </a:p>
            </p:txBody>
          </p:sp>
          <p:sp>
            <p:nvSpPr>
              <p:cNvPr id="129084" name="Freeform 58"/>
              <p:cNvSpPr/>
              <p:nvPr/>
            </p:nvSpPr>
            <p:spPr>
              <a:xfrm>
                <a:off x="4042" y="2842"/>
                <a:ext cx="102" cy="39"/>
              </a:xfrm>
              <a:custGeom>
                <a:avLst/>
                <a:gdLst>
                  <a:gd name="txL" fmla="*/ 0 w 102"/>
                  <a:gd name="txT" fmla="*/ 0 h 39"/>
                  <a:gd name="txR" fmla="*/ 102 w 102"/>
                  <a:gd name="txB" fmla="*/ 39 h 39"/>
                </a:gdLst>
                <a:ahLst/>
                <a:cxnLst>
                  <a:cxn ang="0">
                    <a:pos x="102" y="39"/>
                  </a:cxn>
                  <a:cxn ang="0">
                    <a:pos x="78" y="16"/>
                  </a:cxn>
                  <a:cxn ang="0">
                    <a:pos x="102" y="0"/>
                  </a:cxn>
                  <a:cxn ang="0">
                    <a:pos x="0" y="16"/>
                  </a:cxn>
                  <a:cxn ang="0">
                    <a:pos x="102" y="39"/>
                  </a:cxn>
                </a:cxnLst>
                <a:rect l="txL" t="txT" r="txR" b="txB"/>
                <a:pathLst>
                  <a:path w="102" h="39">
                    <a:moveTo>
                      <a:pt x="102" y="39"/>
                    </a:moveTo>
                    <a:lnTo>
                      <a:pt x="78" y="16"/>
                    </a:lnTo>
                    <a:lnTo>
                      <a:pt x="102" y="0"/>
                    </a:lnTo>
                    <a:lnTo>
                      <a:pt x="0" y="16"/>
                    </a:lnTo>
                    <a:lnTo>
                      <a:pt x="102"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85" name="Freeform 59"/>
              <p:cNvSpPr/>
              <p:nvPr/>
            </p:nvSpPr>
            <p:spPr>
              <a:xfrm>
                <a:off x="4638" y="2842"/>
                <a:ext cx="94" cy="39"/>
              </a:xfrm>
              <a:custGeom>
                <a:avLst/>
                <a:gdLst>
                  <a:gd name="txL" fmla="*/ 0 w 94"/>
                  <a:gd name="txT" fmla="*/ 0 h 39"/>
                  <a:gd name="txR" fmla="*/ 94 w 94"/>
                  <a:gd name="txB" fmla="*/ 39 h 39"/>
                </a:gdLst>
                <a:ahLst/>
                <a:cxnLst>
                  <a:cxn ang="0">
                    <a:pos x="94" y="39"/>
                  </a:cxn>
                  <a:cxn ang="0">
                    <a:pos x="79" y="16"/>
                  </a:cxn>
                  <a:cxn ang="0">
                    <a:pos x="94" y="0"/>
                  </a:cxn>
                  <a:cxn ang="0">
                    <a:pos x="0" y="16"/>
                  </a:cxn>
                  <a:cxn ang="0">
                    <a:pos x="94" y="39"/>
                  </a:cxn>
                </a:cxnLst>
                <a:rect l="txL" t="txT" r="txR" b="txB"/>
                <a:pathLst>
                  <a:path w="94" h="39">
                    <a:moveTo>
                      <a:pt x="94" y="39"/>
                    </a:moveTo>
                    <a:lnTo>
                      <a:pt x="79" y="16"/>
                    </a:lnTo>
                    <a:lnTo>
                      <a:pt x="94" y="0"/>
                    </a:lnTo>
                    <a:lnTo>
                      <a:pt x="0" y="16"/>
                    </a:lnTo>
                    <a:lnTo>
                      <a:pt x="94"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86" name="Rectangle 60"/>
              <p:cNvSpPr/>
              <p:nvPr/>
            </p:nvSpPr>
            <p:spPr>
              <a:xfrm>
                <a:off x="4858" y="2677"/>
                <a:ext cx="228" cy="369"/>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87" name="Rectangle 61"/>
              <p:cNvSpPr/>
              <p:nvPr/>
            </p:nvSpPr>
            <p:spPr>
              <a:xfrm>
                <a:off x="4921" y="2740"/>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再</a:t>
                </a:r>
                <a:endParaRPr lang="zh-CN" altLang="en-US" sz="1800" dirty="0">
                  <a:latin typeface="Comic Sans MS" panose="030F0702030302020204" pitchFamily="66" charset="0"/>
                </a:endParaRPr>
              </a:p>
            </p:txBody>
          </p:sp>
          <p:sp>
            <p:nvSpPr>
              <p:cNvPr id="129088" name="Rectangle 62"/>
              <p:cNvSpPr/>
              <p:nvPr/>
            </p:nvSpPr>
            <p:spPr>
              <a:xfrm>
                <a:off x="4921" y="2865"/>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生</a:t>
                </a:r>
                <a:endParaRPr lang="zh-CN" altLang="en-US" sz="1800" dirty="0">
                  <a:latin typeface="Comic Sans MS" panose="030F0702030302020204" pitchFamily="66" charset="0"/>
                </a:endParaRPr>
              </a:p>
            </p:txBody>
          </p:sp>
          <p:sp>
            <p:nvSpPr>
              <p:cNvPr id="129089" name="Freeform 63"/>
              <p:cNvSpPr/>
              <p:nvPr/>
            </p:nvSpPr>
            <p:spPr>
              <a:xfrm>
                <a:off x="5086" y="2842"/>
                <a:ext cx="94" cy="39"/>
              </a:xfrm>
              <a:custGeom>
                <a:avLst/>
                <a:gdLst>
                  <a:gd name="txL" fmla="*/ 0 w 94"/>
                  <a:gd name="txT" fmla="*/ 0 h 39"/>
                  <a:gd name="txR" fmla="*/ 94 w 94"/>
                  <a:gd name="txB" fmla="*/ 39 h 39"/>
                </a:gdLst>
                <a:ahLst/>
                <a:cxnLst>
                  <a:cxn ang="0">
                    <a:pos x="94" y="39"/>
                  </a:cxn>
                  <a:cxn ang="0">
                    <a:pos x="78" y="16"/>
                  </a:cxn>
                  <a:cxn ang="0">
                    <a:pos x="94" y="0"/>
                  </a:cxn>
                  <a:cxn ang="0">
                    <a:pos x="0" y="16"/>
                  </a:cxn>
                  <a:cxn ang="0">
                    <a:pos x="94" y="39"/>
                  </a:cxn>
                </a:cxnLst>
                <a:rect l="txL" t="txT" r="txR" b="txB"/>
                <a:pathLst>
                  <a:path w="94" h="39">
                    <a:moveTo>
                      <a:pt x="94" y="39"/>
                    </a:moveTo>
                    <a:lnTo>
                      <a:pt x="78" y="16"/>
                    </a:lnTo>
                    <a:lnTo>
                      <a:pt x="94" y="0"/>
                    </a:lnTo>
                    <a:lnTo>
                      <a:pt x="0" y="16"/>
                    </a:lnTo>
                    <a:lnTo>
                      <a:pt x="94"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90" name="Rectangle 64"/>
              <p:cNvSpPr/>
              <p:nvPr/>
            </p:nvSpPr>
            <p:spPr>
              <a:xfrm>
                <a:off x="5219" y="2732"/>
                <a:ext cx="8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收</a:t>
                </a:r>
                <a:endParaRPr lang="zh-CN" altLang="en-US" sz="1800" dirty="0">
                  <a:latin typeface="Comic Sans MS" panose="030F0702030302020204" pitchFamily="66" charset="0"/>
                </a:endParaRPr>
              </a:p>
            </p:txBody>
          </p:sp>
          <p:sp>
            <p:nvSpPr>
              <p:cNvPr id="129091" name="Line 65"/>
              <p:cNvSpPr/>
              <p:nvPr/>
            </p:nvSpPr>
            <p:spPr>
              <a:xfrm flipH="1">
                <a:off x="2857" y="1225"/>
                <a:ext cx="110" cy="79"/>
              </a:xfrm>
              <a:prstGeom prst="line">
                <a:avLst/>
              </a:prstGeom>
              <a:ln w="12700" cap="flat" cmpd="sng">
                <a:solidFill>
                  <a:srgbClr val="000000"/>
                </a:solidFill>
                <a:prstDash val="solid"/>
                <a:headEnd type="none" w="med" len="med"/>
                <a:tailEnd type="none" w="med" len="med"/>
              </a:ln>
            </p:spPr>
          </p:sp>
          <p:sp>
            <p:nvSpPr>
              <p:cNvPr id="129092" name="Line 66"/>
              <p:cNvSpPr/>
              <p:nvPr/>
            </p:nvSpPr>
            <p:spPr>
              <a:xfrm flipH="1">
                <a:off x="2967" y="1304"/>
                <a:ext cx="1930" cy="1"/>
              </a:xfrm>
              <a:prstGeom prst="line">
                <a:avLst/>
              </a:prstGeom>
              <a:ln w="12700" cap="flat" cmpd="sng">
                <a:solidFill>
                  <a:srgbClr val="000000"/>
                </a:solidFill>
                <a:prstDash val="solid"/>
                <a:headEnd type="none" w="med" len="med"/>
                <a:tailEnd type="none" w="med" len="med"/>
              </a:ln>
            </p:spPr>
          </p:sp>
          <p:sp>
            <p:nvSpPr>
              <p:cNvPr id="129093" name="Rectangle 67"/>
              <p:cNvSpPr/>
              <p:nvPr/>
            </p:nvSpPr>
            <p:spPr>
              <a:xfrm>
                <a:off x="3304" y="1115"/>
                <a:ext cx="298" cy="37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094" name="Rectangle 68"/>
              <p:cNvSpPr/>
              <p:nvPr/>
            </p:nvSpPr>
            <p:spPr>
              <a:xfrm>
                <a:off x="3351" y="1186"/>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群路</a:t>
                </a:r>
                <a:endParaRPr lang="zh-CN" altLang="en-US" sz="1800" dirty="0">
                  <a:latin typeface="Comic Sans MS" panose="030F0702030302020204" pitchFamily="66" charset="0"/>
                </a:endParaRPr>
              </a:p>
            </p:txBody>
          </p:sp>
          <p:sp>
            <p:nvSpPr>
              <p:cNvPr id="129095" name="Rectangle 69"/>
              <p:cNvSpPr/>
              <p:nvPr/>
            </p:nvSpPr>
            <p:spPr>
              <a:xfrm>
                <a:off x="3351" y="1313"/>
                <a:ext cx="17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编码</a:t>
                </a:r>
                <a:endParaRPr lang="zh-CN" altLang="en-US" sz="1800" dirty="0">
                  <a:latin typeface="Comic Sans MS" panose="030F0702030302020204" pitchFamily="66" charset="0"/>
                </a:endParaRPr>
              </a:p>
            </p:txBody>
          </p:sp>
          <p:sp>
            <p:nvSpPr>
              <p:cNvPr id="129096" name="Freeform 70"/>
              <p:cNvSpPr/>
              <p:nvPr/>
            </p:nvSpPr>
            <p:spPr>
              <a:xfrm>
                <a:off x="3210" y="1288"/>
                <a:ext cx="94" cy="31"/>
              </a:xfrm>
              <a:custGeom>
                <a:avLst/>
                <a:gdLst>
                  <a:gd name="txL" fmla="*/ 0 w 94"/>
                  <a:gd name="txT" fmla="*/ 0 h 31"/>
                  <a:gd name="txR" fmla="*/ 94 w 94"/>
                  <a:gd name="txB" fmla="*/ 31 h 31"/>
                </a:gdLst>
                <a:ahLst/>
                <a:cxnLst>
                  <a:cxn ang="0">
                    <a:pos x="0" y="31"/>
                  </a:cxn>
                  <a:cxn ang="0">
                    <a:pos x="16" y="16"/>
                  </a:cxn>
                  <a:cxn ang="0">
                    <a:pos x="0" y="0"/>
                  </a:cxn>
                  <a:cxn ang="0">
                    <a:pos x="94" y="16"/>
                  </a:cxn>
                  <a:cxn ang="0">
                    <a:pos x="0" y="31"/>
                  </a:cxn>
                </a:cxnLst>
                <a:rect l="txL" t="txT" r="txR" b="txB"/>
                <a:pathLst>
                  <a:path w="94" h="31">
                    <a:moveTo>
                      <a:pt x="0" y="31"/>
                    </a:moveTo>
                    <a:lnTo>
                      <a:pt x="16" y="16"/>
                    </a:lnTo>
                    <a:lnTo>
                      <a:pt x="0" y="0"/>
                    </a:lnTo>
                    <a:lnTo>
                      <a:pt x="94"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097" name="Line 71"/>
              <p:cNvSpPr/>
              <p:nvPr/>
            </p:nvSpPr>
            <p:spPr>
              <a:xfrm flipH="1">
                <a:off x="2896" y="1453"/>
                <a:ext cx="220" cy="1"/>
              </a:xfrm>
              <a:prstGeom prst="line">
                <a:avLst/>
              </a:prstGeom>
              <a:ln w="12700" cap="flat" cmpd="sng">
                <a:solidFill>
                  <a:srgbClr val="000000"/>
                </a:solidFill>
                <a:prstDash val="solid"/>
                <a:headEnd type="none" w="med" len="med"/>
                <a:tailEnd type="none" w="med" len="med"/>
              </a:ln>
            </p:spPr>
          </p:sp>
          <p:sp>
            <p:nvSpPr>
              <p:cNvPr id="129098" name="Rectangle 72"/>
              <p:cNvSpPr/>
              <p:nvPr/>
            </p:nvSpPr>
            <p:spPr>
              <a:xfrm>
                <a:off x="3014" y="1194"/>
                <a:ext cx="44"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1</a:t>
                </a:r>
                <a:endParaRPr lang="en-US" altLang="zh-CN" sz="1800" dirty="0">
                  <a:latin typeface="Comic Sans MS" panose="030F0702030302020204" pitchFamily="66" charset="0"/>
                </a:endParaRPr>
              </a:p>
            </p:txBody>
          </p:sp>
          <p:sp>
            <p:nvSpPr>
              <p:cNvPr id="129099" name="Rectangle 73"/>
              <p:cNvSpPr/>
              <p:nvPr/>
            </p:nvSpPr>
            <p:spPr>
              <a:xfrm>
                <a:off x="3014" y="1320"/>
                <a:ext cx="44"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2</a:t>
                </a:r>
                <a:endParaRPr lang="en-US" altLang="zh-CN" sz="1800" dirty="0">
                  <a:latin typeface="Comic Sans MS" panose="030F0702030302020204" pitchFamily="66" charset="0"/>
                </a:endParaRPr>
              </a:p>
            </p:txBody>
          </p:sp>
          <p:sp>
            <p:nvSpPr>
              <p:cNvPr id="129100" name="Rectangle 74"/>
              <p:cNvSpPr/>
              <p:nvPr/>
            </p:nvSpPr>
            <p:spPr>
              <a:xfrm>
                <a:off x="2794" y="1045"/>
                <a:ext cx="223"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抽样</a:t>
                </a:r>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01" name="Rectangle 75"/>
              <p:cNvSpPr/>
              <p:nvPr/>
            </p:nvSpPr>
            <p:spPr>
              <a:xfrm>
                <a:off x="3053" y="1037"/>
                <a:ext cx="9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02" name="Rectangle 76"/>
              <p:cNvSpPr/>
              <p:nvPr/>
            </p:nvSpPr>
            <p:spPr>
              <a:xfrm>
                <a:off x="3163" y="1086"/>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103" name="Rectangle 77"/>
              <p:cNvSpPr/>
              <p:nvPr/>
            </p:nvSpPr>
            <p:spPr>
              <a:xfrm>
                <a:off x="3202" y="1045"/>
                <a:ext cx="44"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04" name="Freeform 78"/>
              <p:cNvSpPr/>
              <p:nvPr/>
            </p:nvSpPr>
            <p:spPr>
              <a:xfrm>
                <a:off x="3728" y="1288"/>
                <a:ext cx="94" cy="31"/>
              </a:xfrm>
              <a:custGeom>
                <a:avLst/>
                <a:gdLst>
                  <a:gd name="txL" fmla="*/ 0 w 94"/>
                  <a:gd name="txT" fmla="*/ 0 h 31"/>
                  <a:gd name="txR" fmla="*/ 94 w 94"/>
                  <a:gd name="txB" fmla="*/ 31 h 31"/>
                </a:gdLst>
                <a:ahLst/>
                <a:cxnLst>
                  <a:cxn ang="0">
                    <a:pos x="0" y="31"/>
                  </a:cxn>
                  <a:cxn ang="0">
                    <a:pos x="16" y="16"/>
                  </a:cxn>
                  <a:cxn ang="0">
                    <a:pos x="0" y="0"/>
                  </a:cxn>
                  <a:cxn ang="0">
                    <a:pos x="94" y="16"/>
                  </a:cxn>
                  <a:cxn ang="0">
                    <a:pos x="0" y="31"/>
                  </a:cxn>
                </a:cxnLst>
                <a:rect l="txL" t="txT" r="txR" b="txB"/>
                <a:pathLst>
                  <a:path w="94" h="31">
                    <a:moveTo>
                      <a:pt x="0" y="31"/>
                    </a:moveTo>
                    <a:lnTo>
                      <a:pt x="16" y="16"/>
                    </a:lnTo>
                    <a:lnTo>
                      <a:pt x="0" y="0"/>
                    </a:lnTo>
                    <a:lnTo>
                      <a:pt x="94"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05" name="Rectangle 79"/>
              <p:cNvSpPr/>
              <p:nvPr/>
            </p:nvSpPr>
            <p:spPr>
              <a:xfrm>
                <a:off x="3822" y="1115"/>
                <a:ext cx="298" cy="37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06" name="Rectangle 80"/>
              <p:cNvSpPr/>
              <p:nvPr/>
            </p:nvSpPr>
            <p:spPr>
              <a:xfrm>
                <a:off x="3869" y="1249"/>
                <a:ext cx="178"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汇总</a:t>
                </a:r>
                <a:endParaRPr lang="zh-CN" altLang="en-US" sz="1800" dirty="0">
                  <a:latin typeface="Comic Sans MS" panose="030F0702030302020204" pitchFamily="66" charset="0"/>
                </a:endParaRPr>
              </a:p>
            </p:txBody>
          </p:sp>
          <p:sp>
            <p:nvSpPr>
              <p:cNvPr id="129107" name="Rectangle 81"/>
              <p:cNvSpPr/>
              <p:nvPr/>
            </p:nvSpPr>
            <p:spPr>
              <a:xfrm>
                <a:off x="4340" y="1115"/>
                <a:ext cx="298" cy="37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08" name="Rectangle 82"/>
              <p:cNvSpPr/>
              <p:nvPr/>
            </p:nvSpPr>
            <p:spPr>
              <a:xfrm>
                <a:off x="4387" y="1186"/>
                <a:ext cx="179"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码型</a:t>
                </a:r>
                <a:endParaRPr lang="zh-CN" altLang="en-US" sz="1800" dirty="0">
                  <a:latin typeface="Comic Sans MS" panose="030F0702030302020204" pitchFamily="66" charset="0"/>
                </a:endParaRPr>
              </a:p>
            </p:txBody>
          </p:sp>
          <p:sp>
            <p:nvSpPr>
              <p:cNvPr id="129109" name="Rectangle 83"/>
              <p:cNvSpPr/>
              <p:nvPr/>
            </p:nvSpPr>
            <p:spPr>
              <a:xfrm>
                <a:off x="4387" y="1313"/>
                <a:ext cx="17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变换</a:t>
                </a:r>
                <a:endParaRPr lang="zh-CN" altLang="en-US" sz="1800" dirty="0">
                  <a:latin typeface="Comic Sans MS" panose="030F0702030302020204" pitchFamily="66" charset="0"/>
                </a:endParaRPr>
              </a:p>
            </p:txBody>
          </p:sp>
          <p:sp>
            <p:nvSpPr>
              <p:cNvPr id="129110" name="Freeform 84"/>
              <p:cNvSpPr/>
              <p:nvPr/>
            </p:nvSpPr>
            <p:spPr>
              <a:xfrm>
                <a:off x="4246" y="1288"/>
                <a:ext cx="94" cy="31"/>
              </a:xfrm>
              <a:custGeom>
                <a:avLst/>
                <a:gdLst>
                  <a:gd name="txL" fmla="*/ 0 w 94"/>
                  <a:gd name="txT" fmla="*/ 0 h 31"/>
                  <a:gd name="txR" fmla="*/ 94 w 94"/>
                  <a:gd name="txB" fmla="*/ 31 h 31"/>
                </a:gdLst>
                <a:ahLst/>
                <a:cxnLst>
                  <a:cxn ang="0">
                    <a:pos x="0" y="31"/>
                  </a:cxn>
                  <a:cxn ang="0">
                    <a:pos x="16" y="16"/>
                  </a:cxn>
                  <a:cxn ang="0">
                    <a:pos x="0" y="0"/>
                  </a:cxn>
                  <a:cxn ang="0">
                    <a:pos x="94" y="16"/>
                  </a:cxn>
                  <a:cxn ang="0">
                    <a:pos x="0" y="31"/>
                  </a:cxn>
                </a:cxnLst>
                <a:rect l="txL" t="txT" r="txR" b="txB"/>
                <a:pathLst>
                  <a:path w="94" h="31">
                    <a:moveTo>
                      <a:pt x="0" y="31"/>
                    </a:moveTo>
                    <a:lnTo>
                      <a:pt x="16" y="16"/>
                    </a:lnTo>
                    <a:lnTo>
                      <a:pt x="0" y="0"/>
                    </a:lnTo>
                    <a:lnTo>
                      <a:pt x="94"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11" name="Freeform 85"/>
              <p:cNvSpPr/>
              <p:nvPr/>
            </p:nvSpPr>
            <p:spPr>
              <a:xfrm>
                <a:off x="4842" y="1288"/>
                <a:ext cx="95" cy="31"/>
              </a:xfrm>
              <a:custGeom>
                <a:avLst/>
                <a:gdLst>
                  <a:gd name="txL" fmla="*/ 0 w 95"/>
                  <a:gd name="txT" fmla="*/ 0 h 31"/>
                  <a:gd name="txR" fmla="*/ 95 w 95"/>
                  <a:gd name="txB" fmla="*/ 31 h 31"/>
                </a:gdLst>
                <a:ahLst/>
                <a:cxnLst>
                  <a:cxn ang="0">
                    <a:pos x="0" y="31"/>
                  </a:cxn>
                  <a:cxn ang="0">
                    <a:pos x="16" y="16"/>
                  </a:cxn>
                  <a:cxn ang="0">
                    <a:pos x="0" y="0"/>
                  </a:cxn>
                  <a:cxn ang="0">
                    <a:pos x="95" y="16"/>
                  </a:cxn>
                  <a:cxn ang="0">
                    <a:pos x="0" y="31"/>
                  </a:cxn>
                </a:cxnLst>
                <a:rect l="txL" t="txT" r="txR" b="txB"/>
                <a:pathLst>
                  <a:path w="95" h="31">
                    <a:moveTo>
                      <a:pt x="0" y="31"/>
                    </a:moveTo>
                    <a:lnTo>
                      <a:pt x="16" y="16"/>
                    </a:lnTo>
                    <a:lnTo>
                      <a:pt x="0" y="0"/>
                    </a:lnTo>
                    <a:lnTo>
                      <a:pt x="95" y="16"/>
                    </a:lnTo>
                    <a:lnTo>
                      <a:pt x="0" y="31"/>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12" name="Rectangle 86"/>
              <p:cNvSpPr/>
              <p:nvPr/>
            </p:nvSpPr>
            <p:spPr>
              <a:xfrm>
                <a:off x="4811" y="1172"/>
                <a:ext cx="89"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发</a:t>
                </a:r>
                <a:endParaRPr lang="zh-CN" altLang="en-US" sz="1800" dirty="0">
                  <a:latin typeface="Comic Sans MS" panose="030F0702030302020204" pitchFamily="66" charset="0"/>
                </a:endParaRPr>
              </a:p>
            </p:txBody>
          </p:sp>
          <p:sp>
            <p:nvSpPr>
              <p:cNvPr id="129113" name="Rectangle 87"/>
              <p:cNvSpPr/>
              <p:nvPr/>
            </p:nvSpPr>
            <p:spPr>
              <a:xfrm>
                <a:off x="2849" y="1493"/>
                <a:ext cx="52" cy="123"/>
              </a:xfrm>
              <a:prstGeom prst="rect">
                <a:avLst/>
              </a:prstGeom>
              <a:solidFill>
                <a:srgbClr val="CCFFCC"/>
              </a:solidFill>
              <a:ln w="9525">
                <a:noFill/>
              </a:ln>
            </p:spPr>
            <p:txBody>
              <a:bodyPr lIns="0" tIns="0" rIns="0" bIns="0">
                <a:spAutoFit/>
              </a:bodyPr>
              <a:p>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14" name="Rectangle 88"/>
              <p:cNvSpPr/>
              <p:nvPr/>
            </p:nvSpPr>
            <p:spPr>
              <a:xfrm>
                <a:off x="2904" y="1485"/>
                <a:ext cx="9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15" name="Rectangle 89"/>
              <p:cNvSpPr/>
              <p:nvPr/>
            </p:nvSpPr>
            <p:spPr>
              <a:xfrm>
                <a:off x="3014" y="1533"/>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2</a:t>
                </a:r>
                <a:endParaRPr lang="en-US" altLang="zh-CN" sz="1800" dirty="0">
                  <a:latin typeface="Comic Sans MS" panose="030F0702030302020204" pitchFamily="66" charset="0"/>
                </a:endParaRPr>
              </a:p>
            </p:txBody>
          </p:sp>
          <p:sp>
            <p:nvSpPr>
              <p:cNvPr id="129116" name="Rectangle 90"/>
              <p:cNvSpPr/>
              <p:nvPr/>
            </p:nvSpPr>
            <p:spPr>
              <a:xfrm>
                <a:off x="3053" y="1493"/>
                <a:ext cx="45"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17" name="Line 91"/>
              <p:cNvSpPr/>
              <p:nvPr/>
            </p:nvSpPr>
            <p:spPr>
              <a:xfrm flipV="1">
                <a:off x="3116" y="1304"/>
                <a:ext cx="1" cy="628"/>
              </a:xfrm>
              <a:prstGeom prst="line">
                <a:avLst/>
              </a:prstGeom>
              <a:ln w="12700" cap="flat" cmpd="sng">
                <a:solidFill>
                  <a:srgbClr val="000000"/>
                </a:solidFill>
                <a:prstDash val="solid"/>
                <a:headEnd type="none" w="med" len="med"/>
                <a:tailEnd type="none" w="med" len="med"/>
              </a:ln>
            </p:spPr>
          </p:sp>
          <p:sp>
            <p:nvSpPr>
              <p:cNvPr id="129118" name="Freeform 92"/>
              <p:cNvSpPr/>
              <p:nvPr/>
            </p:nvSpPr>
            <p:spPr>
              <a:xfrm>
                <a:off x="3100" y="1288"/>
                <a:ext cx="39" cy="31"/>
              </a:xfrm>
              <a:custGeom>
                <a:avLst/>
                <a:gdLst>
                  <a:gd name="txL" fmla="*/ 0 w 39"/>
                  <a:gd name="txT" fmla="*/ 0 h 31"/>
                  <a:gd name="txR" fmla="*/ 39 w 39"/>
                  <a:gd name="txB" fmla="*/ 31 h 31"/>
                </a:gdLst>
                <a:ahLst/>
                <a:cxnLst>
                  <a:cxn ang="0">
                    <a:pos x="0" y="16"/>
                  </a:cxn>
                  <a:cxn ang="0">
                    <a:pos x="8" y="0"/>
                  </a:cxn>
                  <a:cxn ang="0">
                    <a:pos x="24" y="0"/>
                  </a:cxn>
                  <a:cxn ang="0">
                    <a:pos x="39" y="16"/>
                  </a:cxn>
                  <a:cxn ang="0">
                    <a:pos x="24" y="31"/>
                  </a:cxn>
                  <a:cxn ang="0">
                    <a:pos x="8" y="31"/>
                  </a:cxn>
                  <a:cxn ang="0">
                    <a:pos x="0" y="16"/>
                  </a:cxn>
                </a:cxnLst>
                <a:rect l="txL" t="txT" r="txR" b="txB"/>
                <a:pathLst>
                  <a:path w="39" h="31">
                    <a:moveTo>
                      <a:pt x="0" y="16"/>
                    </a:moveTo>
                    <a:lnTo>
                      <a:pt x="8" y="0"/>
                    </a:lnTo>
                    <a:lnTo>
                      <a:pt x="24" y="0"/>
                    </a:lnTo>
                    <a:lnTo>
                      <a:pt x="39" y="16"/>
                    </a:lnTo>
                    <a:lnTo>
                      <a:pt x="24" y="31"/>
                    </a:lnTo>
                    <a:lnTo>
                      <a:pt x="8" y="31"/>
                    </a:lnTo>
                    <a:lnTo>
                      <a:pt x="0" y="16"/>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19" name="Rectangle 93"/>
              <p:cNvSpPr/>
              <p:nvPr/>
            </p:nvSpPr>
            <p:spPr>
              <a:xfrm rot="5400000">
                <a:off x="3003" y="1657"/>
                <a:ext cx="102" cy="107"/>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120" name="Rectangle 94"/>
              <p:cNvSpPr/>
              <p:nvPr/>
            </p:nvSpPr>
            <p:spPr>
              <a:xfrm>
                <a:off x="2967" y="1806"/>
                <a:ext cx="90"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30</a:t>
                </a:r>
                <a:endParaRPr lang="en-US" altLang="zh-CN" sz="1800" dirty="0">
                  <a:latin typeface="Comic Sans MS" panose="030F0702030302020204" pitchFamily="66" charset="0"/>
                </a:endParaRPr>
              </a:p>
            </p:txBody>
          </p:sp>
          <p:sp>
            <p:nvSpPr>
              <p:cNvPr id="129121" name="Line 95"/>
              <p:cNvSpPr/>
              <p:nvPr/>
            </p:nvSpPr>
            <p:spPr>
              <a:xfrm flipH="1">
                <a:off x="2896" y="1932"/>
                <a:ext cx="220" cy="1"/>
              </a:xfrm>
              <a:prstGeom prst="line">
                <a:avLst/>
              </a:prstGeom>
              <a:ln w="12700" cap="flat" cmpd="sng">
                <a:solidFill>
                  <a:srgbClr val="000000"/>
                </a:solidFill>
                <a:prstDash val="solid"/>
                <a:headEnd type="none" w="med" len="med"/>
                <a:tailEnd type="none" w="med" len="med"/>
              </a:ln>
            </p:spPr>
          </p:sp>
          <p:sp>
            <p:nvSpPr>
              <p:cNvPr id="129122" name="Rectangle 96"/>
              <p:cNvSpPr/>
              <p:nvPr/>
            </p:nvSpPr>
            <p:spPr>
              <a:xfrm>
                <a:off x="2826" y="1954"/>
                <a:ext cx="44"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23" name="Rectangle 97"/>
              <p:cNvSpPr/>
              <p:nvPr/>
            </p:nvSpPr>
            <p:spPr>
              <a:xfrm>
                <a:off x="2880" y="1947"/>
                <a:ext cx="9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24" name="Rectangle 98"/>
              <p:cNvSpPr/>
              <p:nvPr/>
            </p:nvSpPr>
            <p:spPr>
              <a:xfrm>
                <a:off x="2990" y="1995"/>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3</a:t>
                </a:r>
                <a:endParaRPr lang="en-US" altLang="zh-CN" sz="1800" dirty="0">
                  <a:latin typeface="Comic Sans MS" panose="030F0702030302020204" pitchFamily="66" charset="0"/>
                </a:endParaRPr>
              </a:p>
            </p:txBody>
          </p:sp>
          <p:sp>
            <p:nvSpPr>
              <p:cNvPr id="129125" name="Rectangle 99"/>
              <p:cNvSpPr/>
              <p:nvPr/>
            </p:nvSpPr>
            <p:spPr>
              <a:xfrm>
                <a:off x="3030" y="1995"/>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126" name="Rectangle 100"/>
              <p:cNvSpPr/>
              <p:nvPr/>
            </p:nvSpPr>
            <p:spPr>
              <a:xfrm>
                <a:off x="3069" y="1954"/>
                <a:ext cx="44"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a:t>
                </a:r>
                <a:endParaRPr lang="en-US" altLang="zh-CN" sz="1800" dirty="0">
                  <a:latin typeface="Comic Sans MS" panose="030F0702030302020204" pitchFamily="66" charset="0"/>
                </a:endParaRPr>
              </a:p>
            </p:txBody>
          </p:sp>
          <p:sp>
            <p:nvSpPr>
              <p:cNvPr id="129127" name="Rectangle 101"/>
              <p:cNvSpPr/>
              <p:nvPr/>
            </p:nvSpPr>
            <p:spPr>
              <a:xfrm>
                <a:off x="2967" y="2191"/>
                <a:ext cx="90"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30</a:t>
                </a:r>
                <a:endParaRPr lang="en-US" altLang="zh-CN" sz="1800" dirty="0">
                  <a:latin typeface="Comic Sans MS" panose="030F0702030302020204" pitchFamily="66" charset="0"/>
                </a:endParaRPr>
              </a:p>
            </p:txBody>
          </p:sp>
          <p:sp>
            <p:nvSpPr>
              <p:cNvPr id="129128" name="Rectangle 102"/>
              <p:cNvSpPr/>
              <p:nvPr/>
            </p:nvSpPr>
            <p:spPr>
              <a:xfrm rot="5400000">
                <a:off x="3003" y="2432"/>
                <a:ext cx="102" cy="107"/>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129" name="Line 103"/>
              <p:cNvSpPr/>
              <p:nvPr/>
            </p:nvSpPr>
            <p:spPr>
              <a:xfrm flipH="1">
                <a:off x="2896" y="2300"/>
                <a:ext cx="220" cy="1"/>
              </a:xfrm>
              <a:prstGeom prst="line">
                <a:avLst/>
              </a:prstGeom>
              <a:ln w="12700" cap="flat" cmpd="sng">
                <a:solidFill>
                  <a:srgbClr val="000000"/>
                </a:solidFill>
                <a:prstDash val="solid"/>
                <a:headEnd type="none" w="med" len="med"/>
                <a:tailEnd type="none" w="med" len="med"/>
              </a:ln>
            </p:spPr>
          </p:sp>
          <p:sp>
            <p:nvSpPr>
              <p:cNvPr id="129130" name="Rectangle 104"/>
              <p:cNvSpPr/>
              <p:nvPr/>
            </p:nvSpPr>
            <p:spPr>
              <a:xfrm>
                <a:off x="1892" y="3375"/>
                <a:ext cx="596" cy="228"/>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31" name="Rectangle 105"/>
              <p:cNvSpPr/>
              <p:nvPr/>
            </p:nvSpPr>
            <p:spPr>
              <a:xfrm>
                <a:off x="1939" y="3439"/>
                <a:ext cx="446"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信令收逻辑</a:t>
                </a:r>
                <a:endParaRPr lang="zh-CN" altLang="en-US" sz="1800" dirty="0">
                  <a:latin typeface="Comic Sans MS" panose="030F0702030302020204" pitchFamily="66" charset="0"/>
                </a:endParaRPr>
              </a:p>
            </p:txBody>
          </p:sp>
          <p:sp>
            <p:nvSpPr>
              <p:cNvPr id="129132" name="Freeform 106"/>
              <p:cNvSpPr/>
              <p:nvPr/>
            </p:nvSpPr>
            <p:spPr>
              <a:xfrm>
                <a:off x="2488" y="3470"/>
                <a:ext cx="94" cy="39"/>
              </a:xfrm>
              <a:custGeom>
                <a:avLst/>
                <a:gdLst>
                  <a:gd name="txL" fmla="*/ 0 w 94"/>
                  <a:gd name="txT" fmla="*/ 0 h 39"/>
                  <a:gd name="txR" fmla="*/ 94 w 94"/>
                  <a:gd name="txB" fmla="*/ 39 h 39"/>
                </a:gdLst>
                <a:ahLst/>
                <a:cxnLst>
                  <a:cxn ang="0">
                    <a:pos x="94" y="39"/>
                  </a:cxn>
                  <a:cxn ang="0">
                    <a:pos x="79" y="23"/>
                  </a:cxn>
                  <a:cxn ang="0">
                    <a:pos x="94" y="0"/>
                  </a:cxn>
                  <a:cxn ang="0">
                    <a:pos x="0" y="23"/>
                  </a:cxn>
                  <a:cxn ang="0">
                    <a:pos x="94" y="39"/>
                  </a:cxn>
                </a:cxnLst>
                <a:rect l="txL" t="txT" r="txR" b="txB"/>
                <a:pathLst>
                  <a:path w="94" h="39">
                    <a:moveTo>
                      <a:pt x="94" y="39"/>
                    </a:moveTo>
                    <a:lnTo>
                      <a:pt x="79" y="23"/>
                    </a:lnTo>
                    <a:lnTo>
                      <a:pt x="94" y="0"/>
                    </a:lnTo>
                    <a:lnTo>
                      <a:pt x="0" y="23"/>
                    </a:lnTo>
                    <a:lnTo>
                      <a:pt x="94"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33" name="Line 107"/>
              <p:cNvSpPr/>
              <p:nvPr/>
            </p:nvSpPr>
            <p:spPr>
              <a:xfrm flipV="1">
                <a:off x="2967" y="3195"/>
                <a:ext cx="1" cy="298"/>
              </a:xfrm>
              <a:prstGeom prst="line">
                <a:avLst/>
              </a:prstGeom>
              <a:ln w="12700" cap="flat" cmpd="sng">
                <a:solidFill>
                  <a:srgbClr val="000000"/>
                </a:solidFill>
                <a:prstDash val="solid"/>
                <a:headEnd type="none" w="med" len="med"/>
                <a:tailEnd type="none" w="med" len="med"/>
              </a:ln>
            </p:spPr>
          </p:sp>
          <p:sp>
            <p:nvSpPr>
              <p:cNvPr id="129134" name="Line 108"/>
              <p:cNvSpPr/>
              <p:nvPr/>
            </p:nvSpPr>
            <p:spPr>
              <a:xfrm flipH="1">
                <a:off x="2967" y="3195"/>
                <a:ext cx="745" cy="1"/>
              </a:xfrm>
              <a:prstGeom prst="line">
                <a:avLst/>
              </a:prstGeom>
              <a:ln w="12700" cap="flat" cmpd="sng">
                <a:solidFill>
                  <a:srgbClr val="000000"/>
                </a:solidFill>
                <a:prstDash val="solid"/>
                <a:headEnd type="none" w="med" len="med"/>
                <a:tailEnd type="none" w="med" len="med"/>
              </a:ln>
            </p:spPr>
          </p:sp>
          <p:sp>
            <p:nvSpPr>
              <p:cNvPr id="129135" name="Line 109"/>
              <p:cNvSpPr/>
              <p:nvPr/>
            </p:nvSpPr>
            <p:spPr>
              <a:xfrm flipV="1">
                <a:off x="3712" y="2975"/>
                <a:ext cx="1" cy="220"/>
              </a:xfrm>
              <a:prstGeom prst="line">
                <a:avLst/>
              </a:prstGeom>
              <a:ln w="12700" cap="flat" cmpd="sng">
                <a:solidFill>
                  <a:srgbClr val="000000"/>
                </a:solidFill>
                <a:prstDash val="solid"/>
                <a:headEnd type="none" w="med" len="med"/>
                <a:tailEnd type="none" w="med" len="med"/>
              </a:ln>
            </p:spPr>
          </p:sp>
          <p:sp>
            <p:nvSpPr>
              <p:cNvPr id="129136" name="Line 110"/>
              <p:cNvSpPr/>
              <p:nvPr/>
            </p:nvSpPr>
            <p:spPr>
              <a:xfrm flipH="1">
                <a:off x="3712" y="2975"/>
                <a:ext cx="110" cy="1"/>
              </a:xfrm>
              <a:prstGeom prst="line">
                <a:avLst/>
              </a:prstGeom>
              <a:ln w="12700" cap="flat" cmpd="sng">
                <a:solidFill>
                  <a:srgbClr val="000000"/>
                </a:solidFill>
                <a:prstDash val="solid"/>
                <a:headEnd type="none" w="med" len="med"/>
                <a:tailEnd type="none" w="med" len="med"/>
              </a:ln>
            </p:spPr>
          </p:sp>
          <p:sp>
            <p:nvSpPr>
              <p:cNvPr id="129137" name="Rectangle 111"/>
              <p:cNvSpPr/>
              <p:nvPr/>
            </p:nvSpPr>
            <p:spPr>
              <a:xfrm>
                <a:off x="3563" y="3375"/>
                <a:ext cx="738" cy="228"/>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38" name="Rectangle 112"/>
              <p:cNvSpPr/>
              <p:nvPr/>
            </p:nvSpPr>
            <p:spPr>
              <a:xfrm>
                <a:off x="3626" y="3439"/>
                <a:ext cx="535"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帧同步码检出</a:t>
                </a:r>
                <a:endParaRPr lang="zh-CN" altLang="en-US" sz="1800" dirty="0">
                  <a:latin typeface="Comic Sans MS" panose="030F0702030302020204" pitchFamily="66" charset="0"/>
                </a:endParaRPr>
              </a:p>
            </p:txBody>
          </p:sp>
          <p:sp>
            <p:nvSpPr>
              <p:cNvPr id="129139" name="Line 113"/>
              <p:cNvSpPr/>
              <p:nvPr/>
            </p:nvSpPr>
            <p:spPr>
              <a:xfrm flipV="1">
                <a:off x="3932" y="3195"/>
                <a:ext cx="1" cy="180"/>
              </a:xfrm>
              <a:prstGeom prst="line">
                <a:avLst/>
              </a:prstGeom>
              <a:ln w="12700" cap="flat" cmpd="sng">
                <a:solidFill>
                  <a:srgbClr val="000000"/>
                </a:solidFill>
                <a:prstDash val="solid"/>
                <a:headEnd type="none" w="med" len="med"/>
                <a:tailEnd type="none" w="med" len="med"/>
              </a:ln>
            </p:spPr>
          </p:sp>
          <p:sp>
            <p:nvSpPr>
              <p:cNvPr id="129140" name="Line 114"/>
              <p:cNvSpPr/>
              <p:nvPr/>
            </p:nvSpPr>
            <p:spPr>
              <a:xfrm flipH="1">
                <a:off x="3932" y="3195"/>
                <a:ext cx="283" cy="1"/>
              </a:xfrm>
              <a:prstGeom prst="line">
                <a:avLst/>
              </a:prstGeom>
              <a:ln w="12700" cap="flat" cmpd="sng">
                <a:solidFill>
                  <a:srgbClr val="000000"/>
                </a:solidFill>
                <a:prstDash val="solid"/>
                <a:headEnd type="none" w="med" len="med"/>
                <a:tailEnd type="none" w="med" len="med"/>
              </a:ln>
            </p:spPr>
          </p:sp>
          <p:sp>
            <p:nvSpPr>
              <p:cNvPr id="129141" name="Line 115"/>
              <p:cNvSpPr/>
              <p:nvPr/>
            </p:nvSpPr>
            <p:spPr>
              <a:xfrm flipV="1">
                <a:off x="4215" y="2858"/>
                <a:ext cx="1" cy="337"/>
              </a:xfrm>
              <a:prstGeom prst="line">
                <a:avLst/>
              </a:prstGeom>
              <a:ln w="12700" cap="flat" cmpd="sng">
                <a:solidFill>
                  <a:srgbClr val="000000"/>
                </a:solidFill>
                <a:prstDash val="solid"/>
                <a:headEnd type="none" w="med" len="med"/>
                <a:tailEnd type="none" w="med" len="med"/>
              </a:ln>
            </p:spPr>
          </p:sp>
          <p:sp>
            <p:nvSpPr>
              <p:cNvPr id="129142" name="Freeform 116"/>
              <p:cNvSpPr/>
              <p:nvPr/>
            </p:nvSpPr>
            <p:spPr>
              <a:xfrm>
                <a:off x="3916" y="3281"/>
                <a:ext cx="40" cy="94"/>
              </a:xfrm>
              <a:custGeom>
                <a:avLst/>
                <a:gdLst>
                  <a:gd name="txL" fmla="*/ 0 w 40"/>
                  <a:gd name="txT" fmla="*/ 0 h 94"/>
                  <a:gd name="txR" fmla="*/ 40 w 40"/>
                  <a:gd name="txB" fmla="*/ 94 h 94"/>
                </a:gdLst>
                <a:ahLst/>
                <a:cxnLst>
                  <a:cxn ang="0">
                    <a:pos x="40" y="0"/>
                  </a:cxn>
                  <a:cxn ang="0">
                    <a:pos x="16" y="16"/>
                  </a:cxn>
                  <a:cxn ang="0">
                    <a:pos x="0" y="0"/>
                  </a:cxn>
                  <a:cxn ang="0">
                    <a:pos x="16" y="94"/>
                  </a:cxn>
                  <a:cxn ang="0">
                    <a:pos x="40" y="0"/>
                  </a:cxn>
                </a:cxnLst>
                <a:rect l="txL" t="txT" r="txR" b="txB"/>
                <a:pathLst>
                  <a:path w="40" h="94">
                    <a:moveTo>
                      <a:pt x="40" y="0"/>
                    </a:moveTo>
                    <a:lnTo>
                      <a:pt x="16" y="16"/>
                    </a:lnTo>
                    <a:lnTo>
                      <a:pt x="0" y="0"/>
                    </a:lnTo>
                    <a:lnTo>
                      <a:pt x="16" y="94"/>
                    </a:lnTo>
                    <a:lnTo>
                      <a:pt x="4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43" name="Freeform 117"/>
              <p:cNvSpPr/>
              <p:nvPr/>
            </p:nvSpPr>
            <p:spPr>
              <a:xfrm>
                <a:off x="4191" y="2842"/>
                <a:ext cx="39" cy="31"/>
              </a:xfrm>
              <a:custGeom>
                <a:avLst/>
                <a:gdLst>
                  <a:gd name="txL" fmla="*/ 0 w 39"/>
                  <a:gd name="txT" fmla="*/ 0 h 31"/>
                  <a:gd name="txR" fmla="*/ 39 w 39"/>
                  <a:gd name="txB" fmla="*/ 31 h 31"/>
                </a:gdLst>
                <a:ahLst/>
                <a:cxnLst>
                  <a:cxn ang="0">
                    <a:pos x="0" y="16"/>
                  </a:cxn>
                  <a:cxn ang="0">
                    <a:pos x="8" y="0"/>
                  </a:cxn>
                  <a:cxn ang="0">
                    <a:pos x="31" y="0"/>
                  </a:cxn>
                  <a:cxn ang="0">
                    <a:pos x="39" y="16"/>
                  </a:cxn>
                  <a:cxn ang="0">
                    <a:pos x="31" y="31"/>
                  </a:cxn>
                  <a:cxn ang="0">
                    <a:pos x="8" y="31"/>
                  </a:cxn>
                  <a:cxn ang="0">
                    <a:pos x="0" y="16"/>
                  </a:cxn>
                </a:cxnLst>
                <a:rect l="txL" t="txT" r="txR" b="txB"/>
                <a:pathLst>
                  <a:path w="39" h="31">
                    <a:moveTo>
                      <a:pt x="0" y="16"/>
                    </a:moveTo>
                    <a:lnTo>
                      <a:pt x="8" y="0"/>
                    </a:lnTo>
                    <a:lnTo>
                      <a:pt x="31" y="0"/>
                    </a:lnTo>
                    <a:lnTo>
                      <a:pt x="39" y="16"/>
                    </a:lnTo>
                    <a:lnTo>
                      <a:pt x="31" y="31"/>
                    </a:lnTo>
                    <a:lnTo>
                      <a:pt x="8" y="31"/>
                    </a:lnTo>
                    <a:lnTo>
                      <a:pt x="0" y="16"/>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44" name="Line 118"/>
              <p:cNvSpPr/>
              <p:nvPr/>
            </p:nvSpPr>
            <p:spPr>
              <a:xfrm flipH="1">
                <a:off x="4301" y="3493"/>
                <a:ext cx="337" cy="1"/>
              </a:xfrm>
              <a:prstGeom prst="line">
                <a:avLst/>
              </a:prstGeom>
              <a:ln w="12700" cap="flat" cmpd="sng">
                <a:solidFill>
                  <a:srgbClr val="000000"/>
                </a:solidFill>
                <a:prstDash val="solid"/>
                <a:headEnd type="none" w="med" len="med"/>
                <a:tailEnd type="none" w="med" len="med"/>
              </a:ln>
            </p:spPr>
          </p:sp>
          <p:sp>
            <p:nvSpPr>
              <p:cNvPr id="129145" name="Line 119"/>
              <p:cNvSpPr/>
              <p:nvPr/>
            </p:nvSpPr>
            <p:spPr>
              <a:xfrm flipV="1">
                <a:off x="4638" y="3493"/>
                <a:ext cx="1" cy="181"/>
              </a:xfrm>
              <a:prstGeom prst="line">
                <a:avLst/>
              </a:prstGeom>
              <a:ln w="12700" cap="flat" cmpd="sng">
                <a:solidFill>
                  <a:srgbClr val="000000"/>
                </a:solidFill>
                <a:prstDash val="solid"/>
                <a:headEnd type="none" w="med" len="med"/>
                <a:tailEnd type="none" w="med" len="med"/>
              </a:ln>
            </p:spPr>
          </p:sp>
          <p:sp>
            <p:nvSpPr>
              <p:cNvPr id="129146" name="Rectangle 120"/>
              <p:cNvSpPr/>
              <p:nvPr/>
            </p:nvSpPr>
            <p:spPr>
              <a:xfrm>
                <a:off x="4340" y="3674"/>
                <a:ext cx="816" cy="22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47" name="Rectangle 121"/>
              <p:cNvSpPr/>
              <p:nvPr/>
            </p:nvSpPr>
            <p:spPr>
              <a:xfrm>
                <a:off x="4497" y="3729"/>
                <a:ext cx="446"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收定时系统</a:t>
                </a:r>
                <a:endParaRPr lang="zh-CN" altLang="en-US" sz="1800" dirty="0">
                  <a:latin typeface="Comic Sans MS" panose="030F0702030302020204" pitchFamily="66" charset="0"/>
                </a:endParaRPr>
              </a:p>
            </p:txBody>
          </p:sp>
          <p:sp>
            <p:nvSpPr>
              <p:cNvPr id="129148" name="Freeform 122"/>
              <p:cNvSpPr/>
              <p:nvPr/>
            </p:nvSpPr>
            <p:spPr>
              <a:xfrm>
                <a:off x="4623" y="3579"/>
                <a:ext cx="31" cy="95"/>
              </a:xfrm>
              <a:custGeom>
                <a:avLst/>
                <a:gdLst>
                  <a:gd name="txL" fmla="*/ 0 w 31"/>
                  <a:gd name="txT" fmla="*/ 0 h 95"/>
                  <a:gd name="txR" fmla="*/ 31 w 31"/>
                  <a:gd name="txB" fmla="*/ 95 h 95"/>
                </a:gdLst>
                <a:ahLst/>
                <a:cxnLst>
                  <a:cxn ang="0">
                    <a:pos x="31" y="0"/>
                  </a:cxn>
                  <a:cxn ang="0">
                    <a:pos x="15" y="16"/>
                  </a:cxn>
                  <a:cxn ang="0">
                    <a:pos x="0" y="0"/>
                  </a:cxn>
                  <a:cxn ang="0">
                    <a:pos x="15" y="95"/>
                  </a:cxn>
                  <a:cxn ang="0">
                    <a:pos x="31" y="0"/>
                  </a:cxn>
                </a:cxnLst>
                <a:rect l="txL" t="txT" r="txR" b="txB"/>
                <a:pathLst>
                  <a:path w="31" h="95">
                    <a:moveTo>
                      <a:pt x="31" y="0"/>
                    </a:moveTo>
                    <a:lnTo>
                      <a:pt x="15" y="16"/>
                    </a:lnTo>
                    <a:lnTo>
                      <a:pt x="0" y="0"/>
                    </a:lnTo>
                    <a:lnTo>
                      <a:pt x="15" y="95"/>
                    </a:lnTo>
                    <a:lnTo>
                      <a:pt x="31"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49" name="Line 123"/>
              <p:cNvSpPr/>
              <p:nvPr/>
            </p:nvSpPr>
            <p:spPr>
              <a:xfrm flipV="1">
                <a:off x="4748" y="2975"/>
                <a:ext cx="1" cy="699"/>
              </a:xfrm>
              <a:prstGeom prst="line">
                <a:avLst/>
              </a:prstGeom>
              <a:ln w="12700" cap="flat" cmpd="sng">
                <a:solidFill>
                  <a:srgbClr val="000000"/>
                </a:solidFill>
                <a:prstDash val="solid"/>
                <a:headEnd type="none" w="med" len="med"/>
                <a:tailEnd type="none" w="med" len="med"/>
              </a:ln>
            </p:spPr>
          </p:sp>
          <p:sp>
            <p:nvSpPr>
              <p:cNvPr id="129150" name="Line 124"/>
              <p:cNvSpPr/>
              <p:nvPr/>
            </p:nvSpPr>
            <p:spPr>
              <a:xfrm flipH="1">
                <a:off x="4748" y="2975"/>
                <a:ext cx="110" cy="1"/>
              </a:xfrm>
              <a:prstGeom prst="line">
                <a:avLst/>
              </a:prstGeom>
              <a:ln w="12700" cap="flat" cmpd="sng">
                <a:solidFill>
                  <a:srgbClr val="000000"/>
                </a:solidFill>
                <a:prstDash val="solid"/>
                <a:headEnd type="none" w="med" len="med"/>
                <a:tailEnd type="none" w="med" len="med"/>
              </a:ln>
            </p:spPr>
          </p:sp>
          <p:sp>
            <p:nvSpPr>
              <p:cNvPr id="129151" name="Freeform 125"/>
              <p:cNvSpPr/>
              <p:nvPr/>
            </p:nvSpPr>
            <p:spPr>
              <a:xfrm>
                <a:off x="4732" y="3579"/>
                <a:ext cx="40" cy="95"/>
              </a:xfrm>
              <a:custGeom>
                <a:avLst/>
                <a:gdLst>
                  <a:gd name="txL" fmla="*/ 0 w 40"/>
                  <a:gd name="txT" fmla="*/ 0 h 95"/>
                  <a:gd name="txR" fmla="*/ 40 w 40"/>
                  <a:gd name="txB" fmla="*/ 95 h 95"/>
                </a:gdLst>
                <a:ahLst/>
                <a:cxnLst>
                  <a:cxn ang="0">
                    <a:pos x="40" y="0"/>
                  </a:cxn>
                  <a:cxn ang="0">
                    <a:pos x="16" y="16"/>
                  </a:cxn>
                  <a:cxn ang="0">
                    <a:pos x="0" y="0"/>
                  </a:cxn>
                  <a:cxn ang="0">
                    <a:pos x="16" y="95"/>
                  </a:cxn>
                  <a:cxn ang="0">
                    <a:pos x="40" y="0"/>
                  </a:cxn>
                </a:cxnLst>
                <a:rect l="txL" t="txT" r="txR" b="txB"/>
                <a:pathLst>
                  <a:path w="40" h="95">
                    <a:moveTo>
                      <a:pt x="40" y="0"/>
                    </a:moveTo>
                    <a:lnTo>
                      <a:pt x="16" y="16"/>
                    </a:lnTo>
                    <a:lnTo>
                      <a:pt x="0" y="0"/>
                    </a:lnTo>
                    <a:lnTo>
                      <a:pt x="16" y="95"/>
                    </a:lnTo>
                    <a:lnTo>
                      <a:pt x="4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52" name="Line 126"/>
              <p:cNvSpPr/>
              <p:nvPr/>
            </p:nvSpPr>
            <p:spPr>
              <a:xfrm flipV="1">
                <a:off x="4858" y="3493"/>
                <a:ext cx="1" cy="181"/>
              </a:xfrm>
              <a:prstGeom prst="line">
                <a:avLst/>
              </a:prstGeom>
              <a:ln w="12700" cap="flat" cmpd="sng">
                <a:solidFill>
                  <a:srgbClr val="000000"/>
                </a:solidFill>
                <a:prstDash val="solid"/>
                <a:headEnd type="none" w="med" len="med"/>
                <a:tailEnd type="none" w="med" len="med"/>
              </a:ln>
            </p:spPr>
          </p:sp>
          <p:sp>
            <p:nvSpPr>
              <p:cNvPr id="129153" name="Line 127"/>
              <p:cNvSpPr/>
              <p:nvPr/>
            </p:nvSpPr>
            <p:spPr>
              <a:xfrm flipV="1">
                <a:off x="5046" y="3493"/>
                <a:ext cx="1" cy="181"/>
              </a:xfrm>
              <a:prstGeom prst="line">
                <a:avLst/>
              </a:prstGeom>
              <a:ln w="12700" cap="flat" cmpd="sng">
                <a:solidFill>
                  <a:srgbClr val="000000"/>
                </a:solidFill>
                <a:prstDash val="solid"/>
                <a:headEnd type="none" w="med" len="med"/>
                <a:tailEnd type="none" w="med" len="med"/>
              </a:ln>
            </p:spPr>
          </p:sp>
          <p:sp>
            <p:nvSpPr>
              <p:cNvPr id="129154" name="Rectangle 128"/>
              <p:cNvSpPr/>
              <p:nvPr/>
            </p:nvSpPr>
            <p:spPr>
              <a:xfrm>
                <a:off x="4803" y="3376"/>
                <a:ext cx="6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155" name="Rectangle 129"/>
              <p:cNvSpPr/>
              <p:nvPr/>
            </p:nvSpPr>
            <p:spPr>
              <a:xfrm>
                <a:off x="4874" y="3423"/>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156" name="Rectangle 130"/>
              <p:cNvSpPr/>
              <p:nvPr/>
            </p:nvSpPr>
            <p:spPr>
              <a:xfrm>
                <a:off x="4991" y="3376"/>
                <a:ext cx="6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157" name="Rectangle 131"/>
              <p:cNvSpPr/>
              <p:nvPr/>
            </p:nvSpPr>
            <p:spPr>
              <a:xfrm>
                <a:off x="5062" y="3423"/>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8</a:t>
                </a:r>
                <a:endParaRPr lang="en-US" altLang="zh-CN" sz="1800" dirty="0">
                  <a:latin typeface="Comic Sans MS" panose="030F0702030302020204" pitchFamily="66" charset="0"/>
                </a:endParaRPr>
              </a:p>
            </p:txBody>
          </p:sp>
          <p:sp>
            <p:nvSpPr>
              <p:cNvPr id="129158" name="Freeform 132"/>
              <p:cNvSpPr/>
              <p:nvPr/>
            </p:nvSpPr>
            <p:spPr>
              <a:xfrm>
                <a:off x="4842" y="3493"/>
                <a:ext cx="40" cy="94"/>
              </a:xfrm>
              <a:custGeom>
                <a:avLst/>
                <a:gdLst>
                  <a:gd name="txL" fmla="*/ 0 w 40"/>
                  <a:gd name="txT" fmla="*/ 0 h 94"/>
                  <a:gd name="txR" fmla="*/ 40 w 40"/>
                  <a:gd name="txB" fmla="*/ 94 h 94"/>
                </a:gdLst>
                <a:ahLst/>
                <a:cxnLst>
                  <a:cxn ang="0">
                    <a:pos x="40" y="94"/>
                  </a:cxn>
                  <a:cxn ang="0">
                    <a:pos x="16" y="79"/>
                  </a:cxn>
                  <a:cxn ang="0">
                    <a:pos x="0" y="94"/>
                  </a:cxn>
                  <a:cxn ang="0">
                    <a:pos x="16" y="0"/>
                  </a:cxn>
                  <a:cxn ang="0">
                    <a:pos x="40" y="94"/>
                  </a:cxn>
                </a:cxnLst>
                <a:rect l="txL" t="txT" r="txR" b="txB"/>
                <a:pathLst>
                  <a:path w="40" h="94">
                    <a:moveTo>
                      <a:pt x="40" y="94"/>
                    </a:moveTo>
                    <a:lnTo>
                      <a:pt x="16" y="79"/>
                    </a:lnTo>
                    <a:lnTo>
                      <a:pt x="0" y="94"/>
                    </a:lnTo>
                    <a:lnTo>
                      <a:pt x="16" y="0"/>
                    </a:lnTo>
                    <a:lnTo>
                      <a:pt x="40" y="94"/>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59" name="Freeform 133"/>
              <p:cNvSpPr/>
              <p:nvPr/>
            </p:nvSpPr>
            <p:spPr>
              <a:xfrm>
                <a:off x="5031" y="3493"/>
                <a:ext cx="31" cy="94"/>
              </a:xfrm>
              <a:custGeom>
                <a:avLst/>
                <a:gdLst>
                  <a:gd name="txL" fmla="*/ 0 w 31"/>
                  <a:gd name="txT" fmla="*/ 0 h 94"/>
                  <a:gd name="txR" fmla="*/ 31 w 31"/>
                  <a:gd name="txB" fmla="*/ 94 h 94"/>
                </a:gdLst>
                <a:ahLst/>
                <a:cxnLst>
                  <a:cxn ang="0">
                    <a:pos x="31" y="94"/>
                  </a:cxn>
                  <a:cxn ang="0">
                    <a:pos x="15" y="79"/>
                  </a:cxn>
                  <a:cxn ang="0">
                    <a:pos x="0" y="94"/>
                  </a:cxn>
                  <a:cxn ang="0">
                    <a:pos x="15" y="0"/>
                  </a:cxn>
                  <a:cxn ang="0">
                    <a:pos x="31" y="94"/>
                  </a:cxn>
                </a:cxnLst>
                <a:rect l="txL" t="txT" r="txR" b="txB"/>
                <a:pathLst>
                  <a:path w="31" h="94">
                    <a:moveTo>
                      <a:pt x="31" y="94"/>
                    </a:moveTo>
                    <a:lnTo>
                      <a:pt x="15" y="79"/>
                    </a:lnTo>
                    <a:lnTo>
                      <a:pt x="0" y="94"/>
                    </a:lnTo>
                    <a:lnTo>
                      <a:pt x="15" y="0"/>
                    </a:lnTo>
                    <a:lnTo>
                      <a:pt x="31" y="94"/>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60" name="Rectangle 134"/>
              <p:cNvSpPr/>
              <p:nvPr/>
            </p:nvSpPr>
            <p:spPr>
              <a:xfrm>
                <a:off x="4913" y="3564"/>
                <a:ext cx="89"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161" name="Line 135"/>
              <p:cNvSpPr/>
              <p:nvPr/>
            </p:nvSpPr>
            <p:spPr>
              <a:xfrm flipV="1">
                <a:off x="5046" y="3901"/>
                <a:ext cx="1" cy="181"/>
              </a:xfrm>
              <a:prstGeom prst="line">
                <a:avLst/>
              </a:prstGeom>
              <a:ln w="12700" cap="flat" cmpd="sng">
                <a:solidFill>
                  <a:srgbClr val="000000"/>
                </a:solidFill>
                <a:prstDash val="solid"/>
                <a:headEnd type="none" w="med" len="med"/>
                <a:tailEnd type="none" w="med" len="med"/>
              </a:ln>
            </p:spPr>
          </p:sp>
          <p:sp>
            <p:nvSpPr>
              <p:cNvPr id="129162" name="Freeform 136"/>
              <p:cNvSpPr/>
              <p:nvPr/>
            </p:nvSpPr>
            <p:spPr>
              <a:xfrm>
                <a:off x="5031" y="3988"/>
                <a:ext cx="31" cy="94"/>
              </a:xfrm>
              <a:custGeom>
                <a:avLst/>
                <a:gdLst>
                  <a:gd name="txL" fmla="*/ 0 w 31"/>
                  <a:gd name="txT" fmla="*/ 0 h 94"/>
                  <a:gd name="txR" fmla="*/ 31 w 31"/>
                  <a:gd name="txB" fmla="*/ 94 h 94"/>
                </a:gdLst>
                <a:ahLst/>
                <a:cxnLst>
                  <a:cxn ang="0">
                    <a:pos x="31" y="0"/>
                  </a:cxn>
                  <a:cxn ang="0">
                    <a:pos x="15" y="15"/>
                  </a:cxn>
                  <a:cxn ang="0">
                    <a:pos x="0" y="0"/>
                  </a:cxn>
                  <a:cxn ang="0">
                    <a:pos x="15" y="94"/>
                  </a:cxn>
                  <a:cxn ang="0">
                    <a:pos x="31" y="0"/>
                  </a:cxn>
                </a:cxnLst>
                <a:rect l="txL" t="txT" r="txR" b="txB"/>
                <a:pathLst>
                  <a:path w="31" h="94">
                    <a:moveTo>
                      <a:pt x="31" y="0"/>
                    </a:moveTo>
                    <a:lnTo>
                      <a:pt x="15" y="15"/>
                    </a:lnTo>
                    <a:lnTo>
                      <a:pt x="0" y="0"/>
                    </a:lnTo>
                    <a:lnTo>
                      <a:pt x="15" y="94"/>
                    </a:lnTo>
                    <a:lnTo>
                      <a:pt x="31"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63" name="Line 137"/>
              <p:cNvSpPr/>
              <p:nvPr/>
            </p:nvSpPr>
            <p:spPr>
              <a:xfrm flipV="1">
                <a:off x="4450" y="3901"/>
                <a:ext cx="1" cy="181"/>
              </a:xfrm>
              <a:prstGeom prst="line">
                <a:avLst/>
              </a:prstGeom>
              <a:ln w="12700" cap="flat" cmpd="sng">
                <a:solidFill>
                  <a:srgbClr val="000000"/>
                </a:solidFill>
                <a:prstDash val="solid"/>
                <a:headEnd type="none" w="med" len="med"/>
                <a:tailEnd type="none" w="med" len="med"/>
              </a:ln>
            </p:spPr>
          </p:sp>
          <p:sp>
            <p:nvSpPr>
              <p:cNvPr id="129164" name="Freeform 138"/>
              <p:cNvSpPr/>
              <p:nvPr/>
            </p:nvSpPr>
            <p:spPr>
              <a:xfrm>
                <a:off x="4434" y="3988"/>
                <a:ext cx="40" cy="94"/>
              </a:xfrm>
              <a:custGeom>
                <a:avLst/>
                <a:gdLst>
                  <a:gd name="txL" fmla="*/ 0 w 40"/>
                  <a:gd name="txT" fmla="*/ 0 h 94"/>
                  <a:gd name="txR" fmla="*/ 40 w 40"/>
                  <a:gd name="txB" fmla="*/ 94 h 94"/>
                </a:gdLst>
                <a:ahLst/>
                <a:cxnLst>
                  <a:cxn ang="0">
                    <a:pos x="40" y="0"/>
                  </a:cxn>
                  <a:cxn ang="0">
                    <a:pos x="16" y="15"/>
                  </a:cxn>
                  <a:cxn ang="0">
                    <a:pos x="0" y="0"/>
                  </a:cxn>
                  <a:cxn ang="0">
                    <a:pos x="16" y="94"/>
                  </a:cxn>
                  <a:cxn ang="0">
                    <a:pos x="40" y="0"/>
                  </a:cxn>
                </a:cxnLst>
                <a:rect l="txL" t="txT" r="txR" b="txB"/>
                <a:pathLst>
                  <a:path w="40" h="94">
                    <a:moveTo>
                      <a:pt x="40" y="0"/>
                    </a:moveTo>
                    <a:lnTo>
                      <a:pt x="16" y="15"/>
                    </a:lnTo>
                    <a:lnTo>
                      <a:pt x="0" y="0"/>
                    </a:lnTo>
                    <a:lnTo>
                      <a:pt x="16" y="94"/>
                    </a:lnTo>
                    <a:lnTo>
                      <a:pt x="4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65" name="Rectangle 139"/>
              <p:cNvSpPr/>
              <p:nvPr/>
            </p:nvSpPr>
            <p:spPr>
              <a:xfrm>
                <a:off x="4646" y="3917"/>
                <a:ext cx="179"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166" name="Rectangle 140"/>
              <p:cNvSpPr/>
              <p:nvPr/>
            </p:nvSpPr>
            <p:spPr>
              <a:xfrm>
                <a:off x="4379" y="4097"/>
                <a:ext cx="9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67" name="Rectangle 141"/>
              <p:cNvSpPr/>
              <p:nvPr/>
            </p:nvSpPr>
            <p:spPr>
              <a:xfrm>
                <a:off x="4489" y="4146"/>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168" name="Rectangle 142"/>
              <p:cNvSpPr/>
              <p:nvPr/>
            </p:nvSpPr>
            <p:spPr>
              <a:xfrm>
                <a:off x="4952" y="4098"/>
                <a:ext cx="9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69" name="Rectangle 143"/>
              <p:cNvSpPr/>
              <p:nvPr/>
            </p:nvSpPr>
            <p:spPr>
              <a:xfrm>
                <a:off x="5062" y="4145"/>
                <a:ext cx="6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31</a:t>
                </a:r>
                <a:endParaRPr lang="en-US" altLang="zh-CN" sz="1800" dirty="0">
                  <a:latin typeface="Comic Sans MS" panose="030F0702030302020204" pitchFamily="66" charset="0"/>
                </a:endParaRPr>
              </a:p>
            </p:txBody>
          </p:sp>
          <p:sp>
            <p:nvSpPr>
              <p:cNvPr id="129170" name="Line 144"/>
              <p:cNvSpPr/>
              <p:nvPr/>
            </p:nvSpPr>
            <p:spPr>
              <a:xfrm flipH="1">
                <a:off x="3932" y="3783"/>
                <a:ext cx="408" cy="1"/>
              </a:xfrm>
              <a:prstGeom prst="line">
                <a:avLst/>
              </a:prstGeom>
              <a:ln w="12700" cap="flat" cmpd="sng">
                <a:solidFill>
                  <a:srgbClr val="000000"/>
                </a:solidFill>
                <a:prstDash val="solid"/>
                <a:headEnd type="none" w="med" len="med"/>
                <a:tailEnd type="none" w="med" len="med"/>
              </a:ln>
            </p:spPr>
          </p:sp>
          <p:sp>
            <p:nvSpPr>
              <p:cNvPr id="129171" name="Line 145"/>
              <p:cNvSpPr/>
              <p:nvPr/>
            </p:nvSpPr>
            <p:spPr>
              <a:xfrm flipV="1">
                <a:off x="3932" y="3603"/>
                <a:ext cx="1" cy="180"/>
              </a:xfrm>
              <a:prstGeom prst="line">
                <a:avLst/>
              </a:prstGeom>
              <a:ln w="12700" cap="flat" cmpd="sng">
                <a:solidFill>
                  <a:srgbClr val="000000"/>
                </a:solidFill>
                <a:prstDash val="solid"/>
                <a:headEnd type="none" w="med" len="med"/>
                <a:tailEnd type="none" w="med" len="med"/>
              </a:ln>
            </p:spPr>
          </p:sp>
          <p:sp>
            <p:nvSpPr>
              <p:cNvPr id="129172" name="Freeform 146"/>
              <p:cNvSpPr/>
              <p:nvPr/>
            </p:nvSpPr>
            <p:spPr>
              <a:xfrm>
                <a:off x="3916" y="3603"/>
                <a:ext cx="40" cy="94"/>
              </a:xfrm>
              <a:custGeom>
                <a:avLst/>
                <a:gdLst>
                  <a:gd name="txL" fmla="*/ 0 w 40"/>
                  <a:gd name="txT" fmla="*/ 0 h 94"/>
                  <a:gd name="txR" fmla="*/ 40 w 40"/>
                  <a:gd name="txB" fmla="*/ 94 h 94"/>
                </a:gdLst>
                <a:ahLst/>
                <a:cxnLst>
                  <a:cxn ang="0">
                    <a:pos x="40" y="94"/>
                  </a:cxn>
                  <a:cxn ang="0">
                    <a:pos x="16" y="78"/>
                  </a:cxn>
                  <a:cxn ang="0">
                    <a:pos x="0" y="94"/>
                  </a:cxn>
                  <a:cxn ang="0">
                    <a:pos x="16" y="0"/>
                  </a:cxn>
                  <a:cxn ang="0">
                    <a:pos x="40" y="94"/>
                  </a:cxn>
                </a:cxnLst>
                <a:rect l="txL" t="txT" r="txR" b="txB"/>
                <a:pathLst>
                  <a:path w="40" h="94">
                    <a:moveTo>
                      <a:pt x="40" y="94"/>
                    </a:moveTo>
                    <a:lnTo>
                      <a:pt x="16" y="78"/>
                    </a:lnTo>
                    <a:lnTo>
                      <a:pt x="0" y="94"/>
                    </a:lnTo>
                    <a:lnTo>
                      <a:pt x="16" y="0"/>
                    </a:lnTo>
                    <a:lnTo>
                      <a:pt x="40" y="94"/>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73" name="Rectangle 147"/>
              <p:cNvSpPr/>
              <p:nvPr/>
            </p:nvSpPr>
            <p:spPr>
              <a:xfrm>
                <a:off x="3744" y="3612"/>
                <a:ext cx="9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74" name="Rectangle 148"/>
              <p:cNvSpPr/>
              <p:nvPr/>
            </p:nvSpPr>
            <p:spPr>
              <a:xfrm>
                <a:off x="3854" y="3667"/>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0</a:t>
                </a:r>
                <a:endParaRPr lang="en-US" altLang="zh-CN" sz="1800" dirty="0">
                  <a:latin typeface="Comic Sans MS" panose="030F0702030302020204" pitchFamily="66" charset="0"/>
                </a:endParaRPr>
              </a:p>
            </p:txBody>
          </p:sp>
          <p:sp>
            <p:nvSpPr>
              <p:cNvPr id="129175" name="Rectangle 149"/>
              <p:cNvSpPr/>
              <p:nvPr/>
            </p:nvSpPr>
            <p:spPr>
              <a:xfrm>
                <a:off x="2574" y="3517"/>
                <a:ext cx="95" cy="124"/>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176" name="Rectangle 150"/>
              <p:cNvSpPr/>
              <p:nvPr/>
            </p:nvSpPr>
            <p:spPr>
              <a:xfrm>
                <a:off x="2684" y="3571"/>
                <a:ext cx="62" cy="84"/>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16</a:t>
                </a:r>
                <a:endParaRPr lang="en-US" altLang="zh-CN" sz="1800" dirty="0">
                  <a:latin typeface="Comic Sans MS" panose="030F0702030302020204" pitchFamily="66" charset="0"/>
                </a:endParaRPr>
              </a:p>
            </p:txBody>
          </p:sp>
          <p:sp>
            <p:nvSpPr>
              <p:cNvPr id="129177" name="Rectangle 151"/>
              <p:cNvSpPr/>
              <p:nvPr/>
            </p:nvSpPr>
            <p:spPr>
              <a:xfrm>
                <a:off x="1892" y="558"/>
                <a:ext cx="596" cy="228"/>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78" name="Rectangle 152"/>
              <p:cNvSpPr/>
              <p:nvPr/>
            </p:nvSpPr>
            <p:spPr>
              <a:xfrm>
                <a:off x="1939" y="620"/>
                <a:ext cx="446"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信令发逻辑</a:t>
                </a:r>
                <a:endParaRPr lang="zh-CN" altLang="en-US" sz="1800" dirty="0">
                  <a:latin typeface="Comic Sans MS" panose="030F0702030302020204" pitchFamily="66" charset="0"/>
                </a:endParaRPr>
              </a:p>
            </p:txBody>
          </p:sp>
          <p:sp>
            <p:nvSpPr>
              <p:cNvPr id="129179" name="Line 153"/>
              <p:cNvSpPr/>
              <p:nvPr/>
            </p:nvSpPr>
            <p:spPr>
              <a:xfrm>
                <a:off x="2818" y="676"/>
                <a:ext cx="1" cy="220"/>
              </a:xfrm>
              <a:prstGeom prst="line">
                <a:avLst/>
              </a:prstGeom>
              <a:ln w="12700" cap="flat" cmpd="sng">
                <a:solidFill>
                  <a:srgbClr val="000000"/>
                </a:solidFill>
                <a:prstDash val="solid"/>
                <a:headEnd type="none" w="med" len="med"/>
                <a:tailEnd type="none" w="med" len="med"/>
              </a:ln>
            </p:spPr>
          </p:sp>
          <p:sp>
            <p:nvSpPr>
              <p:cNvPr id="129180" name="Line 154"/>
              <p:cNvSpPr/>
              <p:nvPr/>
            </p:nvSpPr>
            <p:spPr>
              <a:xfrm flipH="1">
                <a:off x="2818" y="896"/>
                <a:ext cx="1083" cy="1"/>
              </a:xfrm>
              <a:prstGeom prst="line">
                <a:avLst/>
              </a:prstGeom>
              <a:ln w="12700" cap="flat" cmpd="sng">
                <a:solidFill>
                  <a:srgbClr val="000000"/>
                </a:solidFill>
                <a:prstDash val="solid"/>
                <a:headEnd type="none" w="med" len="med"/>
                <a:tailEnd type="none" w="med" len="med"/>
              </a:ln>
            </p:spPr>
          </p:sp>
          <p:sp>
            <p:nvSpPr>
              <p:cNvPr id="129181" name="Line 155"/>
              <p:cNvSpPr/>
              <p:nvPr/>
            </p:nvSpPr>
            <p:spPr>
              <a:xfrm>
                <a:off x="3901" y="896"/>
                <a:ext cx="1" cy="219"/>
              </a:xfrm>
              <a:prstGeom prst="line">
                <a:avLst/>
              </a:prstGeom>
              <a:ln w="12700" cap="flat" cmpd="sng">
                <a:solidFill>
                  <a:srgbClr val="000000"/>
                </a:solidFill>
                <a:prstDash val="solid"/>
                <a:headEnd type="none" w="med" len="med"/>
                <a:tailEnd type="none" w="med" len="med"/>
              </a:ln>
            </p:spPr>
          </p:sp>
          <p:sp>
            <p:nvSpPr>
              <p:cNvPr id="129182" name="Freeform 156"/>
              <p:cNvSpPr/>
              <p:nvPr/>
            </p:nvSpPr>
            <p:spPr>
              <a:xfrm>
                <a:off x="3877" y="1021"/>
                <a:ext cx="39" cy="94"/>
              </a:xfrm>
              <a:custGeom>
                <a:avLst/>
                <a:gdLst>
                  <a:gd name="txL" fmla="*/ 0 w 39"/>
                  <a:gd name="txT" fmla="*/ 0 h 94"/>
                  <a:gd name="txR" fmla="*/ 39 w 39"/>
                  <a:gd name="txB" fmla="*/ 94 h 94"/>
                </a:gdLst>
                <a:ahLst/>
                <a:cxnLst>
                  <a:cxn ang="0">
                    <a:pos x="0" y="0"/>
                  </a:cxn>
                  <a:cxn ang="0">
                    <a:pos x="24" y="16"/>
                  </a:cxn>
                  <a:cxn ang="0">
                    <a:pos x="39" y="0"/>
                  </a:cxn>
                  <a:cxn ang="0">
                    <a:pos x="24" y="94"/>
                  </a:cxn>
                  <a:cxn ang="0">
                    <a:pos x="0" y="0"/>
                  </a:cxn>
                </a:cxnLst>
                <a:rect l="txL" t="txT" r="txR" b="txB"/>
                <a:pathLst>
                  <a:path w="39" h="94">
                    <a:moveTo>
                      <a:pt x="0" y="0"/>
                    </a:moveTo>
                    <a:lnTo>
                      <a:pt x="24" y="16"/>
                    </a:lnTo>
                    <a:lnTo>
                      <a:pt x="39" y="0"/>
                    </a:lnTo>
                    <a:lnTo>
                      <a:pt x="24" y="94"/>
                    </a:lnTo>
                    <a:lnTo>
                      <a:pt x="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83" name="Line 157"/>
              <p:cNvSpPr/>
              <p:nvPr/>
            </p:nvSpPr>
            <p:spPr>
              <a:xfrm>
                <a:off x="4042" y="817"/>
                <a:ext cx="1" cy="298"/>
              </a:xfrm>
              <a:prstGeom prst="line">
                <a:avLst/>
              </a:prstGeom>
              <a:ln w="12700" cap="flat" cmpd="sng">
                <a:solidFill>
                  <a:srgbClr val="000000"/>
                </a:solidFill>
                <a:prstDash val="solid"/>
                <a:headEnd type="none" w="med" len="med"/>
                <a:tailEnd type="none" w="med" len="med"/>
              </a:ln>
            </p:spPr>
          </p:sp>
          <p:sp>
            <p:nvSpPr>
              <p:cNvPr id="129184" name="Freeform 158"/>
              <p:cNvSpPr/>
              <p:nvPr/>
            </p:nvSpPr>
            <p:spPr>
              <a:xfrm>
                <a:off x="4026" y="1021"/>
                <a:ext cx="39" cy="94"/>
              </a:xfrm>
              <a:custGeom>
                <a:avLst/>
                <a:gdLst>
                  <a:gd name="txL" fmla="*/ 0 w 39"/>
                  <a:gd name="txT" fmla="*/ 0 h 94"/>
                  <a:gd name="txR" fmla="*/ 39 w 39"/>
                  <a:gd name="txB" fmla="*/ 94 h 94"/>
                </a:gdLst>
                <a:ahLst/>
                <a:cxnLst>
                  <a:cxn ang="0">
                    <a:pos x="0" y="0"/>
                  </a:cxn>
                  <a:cxn ang="0">
                    <a:pos x="16" y="16"/>
                  </a:cxn>
                  <a:cxn ang="0">
                    <a:pos x="39" y="0"/>
                  </a:cxn>
                  <a:cxn ang="0">
                    <a:pos x="16" y="94"/>
                  </a:cxn>
                  <a:cxn ang="0">
                    <a:pos x="0" y="0"/>
                  </a:cxn>
                </a:cxnLst>
                <a:rect l="txL" t="txT" r="txR" b="txB"/>
                <a:pathLst>
                  <a:path w="39" h="94">
                    <a:moveTo>
                      <a:pt x="0" y="0"/>
                    </a:moveTo>
                    <a:lnTo>
                      <a:pt x="16" y="16"/>
                    </a:lnTo>
                    <a:lnTo>
                      <a:pt x="39" y="0"/>
                    </a:lnTo>
                    <a:lnTo>
                      <a:pt x="16" y="94"/>
                    </a:lnTo>
                    <a:lnTo>
                      <a:pt x="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85" name="Line 159"/>
              <p:cNvSpPr/>
              <p:nvPr/>
            </p:nvSpPr>
            <p:spPr>
              <a:xfrm flipH="1">
                <a:off x="3194" y="817"/>
                <a:ext cx="848" cy="1"/>
              </a:xfrm>
              <a:prstGeom prst="line">
                <a:avLst/>
              </a:prstGeom>
              <a:ln w="12700" cap="flat" cmpd="sng">
                <a:solidFill>
                  <a:srgbClr val="000000"/>
                </a:solidFill>
                <a:prstDash val="solid"/>
                <a:headEnd type="none" w="med" len="med"/>
                <a:tailEnd type="none" w="med" len="med"/>
              </a:ln>
            </p:spPr>
          </p:sp>
          <p:sp>
            <p:nvSpPr>
              <p:cNvPr id="129186" name="Rectangle 160"/>
              <p:cNvSpPr/>
              <p:nvPr/>
            </p:nvSpPr>
            <p:spPr>
              <a:xfrm>
                <a:off x="2967" y="339"/>
                <a:ext cx="447" cy="33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87" name="Rectangle 161"/>
              <p:cNvSpPr/>
              <p:nvPr/>
            </p:nvSpPr>
            <p:spPr>
              <a:xfrm>
                <a:off x="3037" y="385"/>
                <a:ext cx="268"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帧同步</a:t>
                </a:r>
                <a:endParaRPr lang="zh-CN" altLang="en-US" sz="1800" dirty="0">
                  <a:latin typeface="Comic Sans MS" panose="030F0702030302020204" pitchFamily="66" charset="0"/>
                </a:endParaRPr>
              </a:p>
            </p:txBody>
          </p:sp>
          <p:sp>
            <p:nvSpPr>
              <p:cNvPr id="129188" name="Rectangle 162"/>
              <p:cNvSpPr/>
              <p:nvPr/>
            </p:nvSpPr>
            <p:spPr>
              <a:xfrm>
                <a:off x="3037" y="513"/>
                <a:ext cx="268"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码发生</a:t>
                </a:r>
                <a:endParaRPr lang="zh-CN" altLang="en-US" sz="1800" dirty="0">
                  <a:latin typeface="Comic Sans MS" panose="030F0702030302020204" pitchFamily="66" charset="0"/>
                </a:endParaRPr>
              </a:p>
            </p:txBody>
          </p:sp>
          <p:sp>
            <p:nvSpPr>
              <p:cNvPr id="129189" name="Line 163"/>
              <p:cNvSpPr/>
              <p:nvPr/>
            </p:nvSpPr>
            <p:spPr>
              <a:xfrm>
                <a:off x="3194" y="676"/>
                <a:ext cx="1" cy="141"/>
              </a:xfrm>
              <a:prstGeom prst="line">
                <a:avLst/>
              </a:prstGeom>
              <a:ln w="12700" cap="flat" cmpd="sng">
                <a:solidFill>
                  <a:srgbClr val="000000"/>
                </a:solidFill>
                <a:prstDash val="solid"/>
                <a:headEnd type="none" w="med" len="med"/>
                <a:tailEnd type="none" w="med" len="med"/>
              </a:ln>
            </p:spPr>
          </p:sp>
          <p:sp>
            <p:nvSpPr>
              <p:cNvPr id="129190" name="Line 164"/>
              <p:cNvSpPr/>
              <p:nvPr/>
            </p:nvSpPr>
            <p:spPr>
              <a:xfrm flipH="1">
                <a:off x="3414" y="503"/>
                <a:ext cx="1334" cy="1"/>
              </a:xfrm>
              <a:prstGeom prst="line">
                <a:avLst/>
              </a:prstGeom>
              <a:ln w="12700" cap="flat" cmpd="sng">
                <a:solidFill>
                  <a:srgbClr val="000000"/>
                </a:solidFill>
                <a:prstDash val="solid"/>
                <a:headEnd type="none" w="med" len="med"/>
                <a:tailEnd type="none" w="med" len="med"/>
              </a:ln>
            </p:spPr>
          </p:sp>
          <p:sp>
            <p:nvSpPr>
              <p:cNvPr id="129191" name="Freeform 165"/>
              <p:cNvSpPr/>
              <p:nvPr/>
            </p:nvSpPr>
            <p:spPr>
              <a:xfrm>
                <a:off x="3414" y="488"/>
                <a:ext cx="94" cy="39"/>
              </a:xfrm>
              <a:custGeom>
                <a:avLst/>
                <a:gdLst>
                  <a:gd name="txL" fmla="*/ 0 w 94"/>
                  <a:gd name="txT" fmla="*/ 0 h 39"/>
                  <a:gd name="txR" fmla="*/ 94 w 94"/>
                  <a:gd name="txB" fmla="*/ 39 h 39"/>
                </a:gdLst>
                <a:ahLst/>
                <a:cxnLst>
                  <a:cxn ang="0">
                    <a:pos x="94" y="39"/>
                  </a:cxn>
                  <a:cxn ang="0">
                    <a:pos x="79" y="15"/>
                  </a:cxn>
                  <a:cxn ang="0">
                    <a:pos x="94" y="0"/>
                  </a:cxn>
                  <a:cxn ang="0">
                    <a:pos x="0" y="15"/>
                  </a:cxn>
                  <a:cxn ang="0">
                    <a:pos x="94" y="39"/>
                  </a:cxn>
                </a:cxnLst>
                <a:rect l="txL" t="txT" r="txR" b="txB"/>
                <a:pathLst>
                  <a:path w="94" h="39">
                    <a:moveTo>
                      <a:pt x="94" y="39"/>
                    </a:moveTo>
                    <a:lnTo>
                      <a:pt x="79" y="15"/>
                    </a:lnTo>
                    <a:lnTo>
                      <a:pt x="94" y="0"/>
                    </a:lnTo>
                    <a:lnTo>
                      <a:pt x="0" y="15"/>
                    </a:lnTo>
                    <a:lnTo>
                      <a:pt x="94" y="39"/>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92" name="Rectangle 166"/>
              <p:cNvSpPr/>
              <p:nvPr/>
            </p:nvSpPr>
            <p:spPr>
              <a:xfrm>
                <a:off x="3673" y="339"/>
                <a:ext cx="816" cy="33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93" name="Rectangle 167"/>
              <p:cNvSpPr/>
              <p:nvPr/>
            </p:nvSpPr>
            <p:spPr>
              <a:xfrm>
                <a:off x="3822" y="449"/>
                <a:ext cx="447" cy="123"/>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发定时系统</a:t>
                </a:r>
                <a:endParaRPr lang="zh-CN" altLang="en-US" sz="1800" dirty="0">
                  <a:latin typeface="Comic Sans MS" panose="030F0702030302020204" pitchFamily="66" charset="0"/>
                </a:endParaRPr>
              </a:p>
            </p:txBody>
          </p:sp>
          <p:sp>
            <p:nvSpPr>
              <p:cNvPr id="129194" name="Freeform 168"/>
              <p:cNvSpPr/>
              <p:nvPr/>
            </p:nvSpPr>
            <p:spPr>
              <a:xfrm>
                <a:off x="4489" y="488"/>
                <a:ext cx="94" cy="39"/>
              </a:xfrm>
              <a:custGeom>
                <a:avLst/>
                <a:gdLst>
                  <a:gd name="txL" fmla="*/ 0 w 94"/>
                  <a:gd name="txT" fmla="*/ 0 h 39"/>
                  <a:gd name="txR" fmla="*/ 94 w 94"/>
                  <a:gd name="txB" fmla="*/ 39 h 39"/>
                </a:gdLst>
                <a:ahLst/>
                <a:cxnLst>
                  <a:cxn ang="0">
                    <a:pos x="94" y="0"/>
                  </a:cxn>
                  <a:cxn ang="0">
                    <a:pos x="79" y="15"/>
                  </a:cxn>
                  <a:cxn ang="0">
                    <a:pos x="94" y="39"/>
                  </a:cxn>
                  <a:cxn ang="0">
                    <a:pos x="0" y="15"/>
                  </a:cxn>
                  <a:cxn ang="0">
                    <a:pos x="94" y="0"/>
                  </a:cxn>
                </a:cxnLst>
                <a:rect l="txL" t="txT" r="txR" b="txB"/>
                <a:pathLst>
                  <a:path w="94" h="39">
                    <a:moveTo>
                      <a:pt x="94" y="0"/>
                    </a:moveTo>
                    <a:lnTo>
                      <a:pt x="79" y="15"/>
                    </a:lnTo>
                    <a:lnTo>
                      <a:pt x="94" y="39"/>
                    </a:lnTo>
                    <a:lnTo>
                      <a:pt x="0" y="15"/>
                    </a:lnTo>
                    <a:lnTo>
                      <a:pt x="94"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195" name="Rectangle 169"/>
              <p:cNvSpPr/>
              <p:nvPr/>
            </p:nvSpPr>
            <p:spPr>
              <a:xfrm>
                <a:off x="4748" y="339"/>
                <a:ext cx="448" cy="337"/>
              </a:xfrm>
              <a:prstGeom prst="rect">
                <a:avLst/>
              </a:prstGeom>
              <a:solidFill>
                <a:srgbClr val="CCFFCC"/>
              </a:solidFill>
              <a:ln w="12700"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129196" name="Rectangle 170"/>
              <p:cNvSpPr/>
              <p:nvPr/>
            </p:nvSpPr>
            <p:spPr>
              <a:xfrm>
                <a:off x="4780" y="385"/>
                <a:ext cx="179"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宋体" panose="02010600030101010101" pitchFamily="2" charset="-122"/>
                  </a:rPr>
                  <a:t>2048</a:t>
                </a:r>
                <a:endParaRPr lang="en-US" altLang="zh-CN" sz="1800" dirty="0">
                  <a:latin typeface="Comic Sans MS" panose="030F0702030302020204" pitchFamily="66" charset="0"/>
                </a:endParaRPr>
              </a:p>
            </p:txBody>
          </p:sp>
          <p:sp>
            <p:nvSpPr>
              <p:cNvPr id="129197" name="Rectangle 171"/>
              <p:cNvSpPr/>
              <p:nvPr/>
            </p:nvSpPr>
            <p:spPr>
              <a:xfrm>
                <a:off x="4999" y="378"/>
                <a:ext cx="148"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Times New Roman" panose="02020603050405020304" pitchFamily="18" charset="0"/>
                  </a:rPr>
                  <a:t>kHz</a:t>
                </a:r>
                <a:endParaRPr lang="en-US" altLang="zh-CN" sz="1800" dirty="0">
                  <a:latin typeface="Comic Sans MS" panose="030F0702030302020204" pitchFamily="66" charset="0"/>
                </a:endParaRPr>
              </a:p>
            </p:txBody>
          </p:sp>
          <p:sp>
            <p:nvSpPr>
              <p:cNvPr id="129198" name="Rectangle 172"/>
              <p:cNvSpPr/>
              <p:nvPr/>
            </p:nvSpPr>
            <p:spPr>
              <a:xfrm>
                <a:off x="4866" y="513"/>
                <a:ext cx="178" cy="124"/>
              </a:xfrm>
              <a:prstGeom prst="rect">
                <a:avLst/>
              </a:prstGeom>
              <a:solidFill>
                <a:srgbClr val="CCFFCC"/>
              </a:solidFill>
              <a:ln w="9525">
                <a:noFill/>
              </a:ln>
            </p:spPr>
            <p:txBody>
              <a:bodyPr wrap="none" lIns="0" tIns="0" rIns="0" bIns="0">
                <a:spAutoFit/>
              </a:bodyPr>
              <a:p>
                <a:r>
                  <a:rPr lang="zh-CN" altLang="en-US" sz="1300" dirty="0">
                    <a:solidFill>
                      <a:srgbClr val="000000"/>
                    </a:solidFill>
                    <a:latin typeface="宋体" panose="02010600030101010101" pitchFamily="2" charset="-122"/>
                  </a:rPr>
                  <a:t>时钟</a:t>
                </a:r>
                <a:endParaRPr lang="zh-CN" altLang="en-US" sz="1800" dirty="0">
                  <a:latin typeface="Comic Sans MS" panose="030F0702030302020204" pitchFamily="66" charset="0"/>
                </a:endParaRPr>
              </a:p>
            </p:txBody>
          </p:sp>
          <p:sp>
            <p:nvSpPr>
              <p:cNvPr id="129199" name="Line 173"/>
              <p:cNvSpPr/>
              <p:nvPr/>
            </p:nvSpPr>
            <p:spPr>
              <a:xfrm>
                <a:off x="3783" y="676"/>
                <a:ext cx="1" cy="110"/>
              </a:xfrm>
              <a:prstGeom prst="line">
                <a:avLst/>
              </a:prstGeom>
              <a:ln w="12700" cap="flat" cmpd="sng">
                <a:solidFill>
                  <a:srgbClr val="000000"/>
                </a:solidFill>
                <a:prstDash val="solid"/>
                <a:headEnd type="none" w="med" len="med"/>
                <a:tailEnd type="none" w="med" len="med"/>
              </a:ln>
            </p:spPr>
          </p:sp>
          <p:sp>
            <p:nvSpPr>
              <p:cNvPr id="129200" name="Freeform 174"/>
              <p:cNvSpPr/>
              <p:nvPr/>
            </p:nvSpPr>
            <p:spPr>
              <a:xfrm>
                <a:off x="3767" y="684"/>
                <a:ext cx="39" cy="102"/>
              </a:xfrm>
              <a:custGeom>
                <a:avLst/>
                <a:gdLst>
                  <a:gd name="txL" fmla="*/ 0 w 39"/>
                  <a:gd name="txT" fmla="*/ 0 h 102"/>
                  <a:gd name="txR" fmla="*/ 39 w 39"/>
                  <a:gd name="txB" fmla="*/ 102 h 102"/>
                </a:gdLst>
                <a:ahLst/>
                <a:cxnLst>
                  <a:cxn ang="0">
                    <a:pos x="0" y="0"/>
                  </a:cxn>
                  <a:cxn ang="0">
                    <a:pos x="16" y="23"/>
                  </a:cxn>
                  <a:cxn ang="0">
                    <a:pos x="39" y="0"/>
                  </a:cxn>
                  <a:cxn ang="0">
                    <a:pos x="16" y="102"/>
                  </a:cxn>
                  <a:cxn ang="0">
                    <a:pos x="0" y="0"/>
                  </a:cxn>
                </a:cxnLst>
                <a:rect l="txL" t="txT" r="txR" b="txB"/>
                <a:pathLst>
                  <a:path w="39" h="102">
                    <a:moveTo>
                      <a:pt x="0" y="0"/>
                    </a:moveTo>
                    <a:lnTo>
                      <a:pt x="16" y="23"/>
                    </a:lnTo>
                    <a:lnTo>
                      <a:pt x="39" y="0"/>
                    </a:lnTo>
                    <a:lnTo>
                      <a:pt x="16" y="102"/>
                    </a:lnTo>
                    <a:lnTo>
                      <a:pt x="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01" name="Line 175"/>
              <p:cNvSpPr/>
              <p:nvPr/>
            </p:nvSpPr>
            <p:spPr>
              <a:xfrm>
                <a:off x="4379" y="676"/>
                <a:ext cx="1" cy="110"/>
              </a:xfrm>
              <a:prstGeom prst="line">
                <a:avLst/>
              </a:prstGeom>
              <a:ln w="12700" cap="flat" cmpd="sng">
                <a:solidFill>
                  <a:srgbClr val="000000"/>
                </a:solidFill>
                <a:prstDash val="solid"/>
                <a:headEnd type="none" w="med" len="med"/>
                <a:tailEnd type="none" w="med" len="med"/>
              </a:ln>
            </p:spPr>
          </p:sp>
          <p:sp>
            <p:nvSpPr>
              <p:cNvPr id="129202" name="Freeform 176"/>
              <p:cNvSpPr/>
              <p:nvPr/>
            </p:nvSpPr>
            <p:spPr>
              <a:xfrm>
                <a:off x="4364" y="684"/>
                <a:ext cx="31" cy="102"/>
              </a:xfrm>
              <a:custGeom>
                <a:avLst/>
                <a:gdLst>
                  <a:gd name="txL" fmla="*/ 0 w 31"/>
                  <a:gd name="txT" fmla="*/ 0 h 102"/>
                  <a:gd name="txR" fmla="*/ 31 w 31"/>
                  <a:gd name="txB" fmla="*/ 102 h 102"/>
                </a:gdLst>
                <a:ahLst/>
                <a:cxnLst>
                  <a:cxn ang="0">
                    <a:pos x="0" y="0"/>
                  </a:cxn>
                  <a:cxn ang="0">
                    <a:pos x="15" y="23"/>
                  </a:cxn>
                  <a:cxn ang="0">
                    <a:pos x="31" y="0"/>
                  </a:cxn>
                  <a:cxn ang="0">
                    <a:pos x="15" y="102"/>
                  </a:cxn>
                  <a:cxn ang="0">
                    <a:pos x="0" y="0"/>
                  </a:cxn>
                </a:cxnLst>
                <a:rect l="txL" t="txT" r="txR" b="txB"/>
                <a:pathLst>
                  <a:path w="31" h="102">
                    <a:moveTo>
                      <a:pt x="0" y="0"/>
                    </a:moveTo>
                    <a:lnTo>
                      <a:pt x="15" y="23"/>
                    </a:lnTo>
                    <a:lnTo>
                      <a:pt x="31" y="0"/>
                    </a:lnTo>
                    <a:lnTo>
                      <a:pt x="15" y="102"/>
                    </a:lnTo>
                    <a:lnTo>
                      <a:pt x="0"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03" name="Rectangle 177"/>
              <p:cNvSpPr/>
              <p:nvPr/>
            </p:nvSpPr>
            <p:spPr>
              <a:xfrm>
                <a:off x="3830" y="684"/>
                <a:ext cx="9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204" name="Rectangle 178"/>
              <p:cNvSpPr/>
              <p:nvPr/>
            </p:nvSpPr>
            <p:spPr>
              <a:xfrm>
                <a:off x="3940" y="730"/>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205" name="Rectangle 179"/>
              <p:cNvSpPr/>
              <p:nvPr/>
            </p:nvSpPr>
            <p:spPr>
              <a:xfrm>
                <a:off x="4089" y="676"/>
                <a:ext cx="89"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206" name="Rectangle 180"/>
              <p:cNvSpPr/>
              <p:nvPr/>
            </p:nvSpPr>
            <p:spPr>
              <a:xfrm>
                <a:off x="4403" y="684"/>
                <a:ext cx="9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207" name="Rectangle 181"/>
              <p:cNvSpPr/>
              <p:nvPr/>
            </p:nvSpPr>
            <p:spPr>
              <a:xfrm>
                <a:off x="4513" y="730"/>
                <a:ext cx="62"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31</a:t>
                </a:r>
                <a:endParaRPr lang="en-US" altLang="zh-CN" sz="1800" dirty="0">
                  <a:latin typeface="Comic Sans MS" panose="030F0702030302020204" pitchFamily="66" charset="0"/>
                </a:endParaRPr>
              </a:p>
            </p:txBody>
          </p:sp>
          <p:sp>
            <p:nvSpPr>
              <p:cNvPr id="129208" name="Line 182"/>
              <p:cNvSpPr/>
              <p:nvPr/>
            </p:nvSpPr>
            <p:spPr>
              <a:xfrm>
                <a:off x="4379" y="229"/>
                <a:ext cx="1" cy="110"/>
              </a:xfrm>
              <a:prstGeom prst="line">
                <a:avLst/>
              </a:prstGeom>
              <a:ln w="12700" cap="flat" cmpd="sng">
                <a:solidFill>
                  <a:srgbClr val="000000"/>
                </a:solidFill>
                <a:prstDash val="solid"/>
                <a:headEnd type="none" w="med" len="med"/>
                <a:tailEnd type="none" w="med" len="med"/>
              </a:ln>
            </p:spPr>
          </p:sp>
          <p:sp>
            <p:nvSpPr>
              <p:cNvPr id="129209" name="Freeform 183"/>
              <p:cNvSpPr/>
              <p:nvPr/>
            </p:nvSpPr>
            <p:spPr>
              <a:xfrm>
                <a:off x="4364" y="166"/>
                <a:ext cx="31" cy="102"/>
              </a:xfrm>
              <a:custGeom>
                <a:avLst/>
                <a:gdLst>
                  <a:gd name="txL" fmla="*/ 0 w 31"/>
                  <a:gd name="txT" fmla="*/ 0 h 102"/>
                  <a:gd name="txR" fmla="*/ 31 w 31"/>
                  <a:gd name="txB" fmla="*/ 102 h 102"/>
                </a:gdLst>
                <a:ahLst/>
                <a:cxnLst>
                  <a:cxn ang="0">
                    <a:pos x="0" y="102"/>
                  </a:cxn>
                  <a:cxn ang="0">
                    <a:pos x="15" y="78"/>
                  </a:cxn>
                  <a:cxn ang="0">
                    <a:pos x="31" y="102"/>
                  </a:cxn>
                  <a:cxn ang="0">
                    <a:pos x="15" y="0"/>
                  </a:cxn>
                  <a:cxn ang="0">
                    <a:pos x="0" y="102"/>
                  </a:cxn>
                </a:cxnLst>
                <a:rect l="txL" t="txT" r="txR" b="txB"/>
                <a:pathLst>
                  <a:path w="31" h="102">
                    <a:moveTo>
                      <a:pt x="0" y="102"/>
                    </a:moveTo>
                    <a:lnTo>
                      <a:pt x="15" y="78"/>
                    </a:lnTo>
                    <a:lnTo>
                      <a:pt x="31" y="102"/>
                    </a:lnTo>
                    <a:lnTo>
                      <a:pt x="15" y="0"/>
                    </a:lnTo>
                    <a:lnTo>
                      <a:pt x="0" y="102"/>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10" name="Line 184"/>
              <p:cNvSpPr/>
              <p:nvPr/>
            </p:nvSpPr>
            <p:spPr>
              <a:xfrm>
                <a:off x="3783" y="229"/>
                <a:ext cx="1" cy="110"/>
              </a:xfrm>
              <a:prstGeom prst="line">
                <a:avLst/>
              </a:prstGeom>
              <a:ln w="12700" cap="flat" cmpd="sng">
                <a:solidFill>
                  <a:srgbClr val="000000"/>
                </a:solidFill>
                <a:prstDash val="solid"/>
                <a:headEnd type="none" w="med" len="med"/>
                <a:tailEnd type="none" w="med" len="med"/>
              </a:ln>
            </p:spPr>
          </p:sp>
          <p:sp>
            <p:nvSpPr>
              <p:cNvPr id="129211" name="Freeform 185"/>
              <p:cNvSpPr/>
              <p:nvPr/>
            </p:nvSpPr>
            <p:spPr>
              <a:xfrm>
                <a:off x="3767" y="166"/>
                <a:ext cx="39" cy="102"/>
              </a:xfrm>
              <a:custGeom>
                <a:avLst/>
                <a:gdLst>
                  <a:gd name="txL" fmla="*/ 0 w 39"/>
                  <a:gd name="txT" fmla="*/ 0 h 102"/>
                  <a:gd name="txR" fmla="*/ 39 w 39"/>
                  <a:gd name="txB" fmla="*/ 102 h 102"/>
                </a:gdLst>
                <a:ahLst/>
                <a:cxnLst>
                  <a:cxn ang="0">
                    <a:pos x="0" y="102"/>
                  </a:cxn>
                  <a:cxn ang="0">
                    <a:pos x="16" y="78"/>
                  </a:cxn>
                  <a:cxn ang="0">
                    <a:pos x="39" y="102"/>
                  </a:cxn>
                  <a:cxn ang="0">
                    <a:pos x="16" y="0"/>
                  </a:cxn>
                  <a:cxn ang="0">
                    <a:pos x="0" y="102"/>
                  </a:cxn>
                </a:cxnLst>
                <a:rect l="txL" t="txT" r="txR" b="txB"/>
                <a:pathLst>
                  <a:path w="39" h="102">
                    <a:moveTo>
                      <a:pt x="0" y="102"/>
                    </a:moveTo>
                    <a:lnTo>
                      <a:pt x="16" y="78"/>
                    </a:lnTo>
                    <a:lnTo>
                      <a:pt x="39" y="102"/>
                    </a:lnTo>
                    <a:lnTo>
                      <a:pt x="16" y="0"/>
                    </a:lnTo>
                    <a:lnTo>
                      <a:pt x="0" y="102"/>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12" name="Line 186"/>
              <p:cNvSpPr/>
              <p:nvPr/>
            </p:nvSpPr>
            <p:spPr>
              <a:xfrm>
                <a:off x="3901" y="229"/>
                <a:ext cx="1" cy="110"/>
              </a:xfrm>
              <a:prstGeom prst="line">
                <a:avLst/>
              </a:prstGeom>
              <a:ln w="12700" cap="flat" cmpd="sng">
                <a:solidFill>
                  <a:srgbClr val="000000"/>
                </a:solidFill>
                <a:prstDash val="solid"/>
                <a:headEnd type="none" w="med" len="med"/>
                <a:tailEnd type="none" w="med" len="med"/>
              </a:ln>
            </p:spPr>
          </p:sp>
          <p:sp>
            <p:nvSpPr>
              <p:cNvPr id="129213" name="Freeform 187"/>
              <p:cNvSpPr/>
              <p:nvPr/>
            </p:nvSpPr>
            <p:spPr>
              <a:xfrm>
                <a:off x="3877" y="166"/>
                <a:ext cx="39" cy="102"/>
              </a:xfrm>
              <a:custGeom>
                <a:avLst/>
                <a:gdLst>
                  <a:gd name="txL" fmla="*/ 0 w 39"/>
                  <a:gd name="txT" fmla="*/ 0 h 102"/>
                  <a:gd name="txR" fmla="*/ 39 w 39"/>
                  <a:gd name="txB" fmla="*/ 102 h 102"/>
                </a:gdLst>
                <a:ahLst/>
                <a:cxnLst>
                  <a:cxn ang="0">
                    <a:pos x="0" y="102"/>
                  </a:cxn>
                  <a:cxn ang="0">
                    <a:pos x="24" y="78"/>
                  </a:cxn>
                  <a:cxn ang="0">
                    <a:pos x="39" y="102"/>
                  </a:cxn>
                  <a:cxn ang="0">
                    <a:pos x="24" y="0"/>
                  </a:cxn>
                  <a:cxn ang="0">
                    <a:pos x="0" y="102"/>
                  </a:cxn>
                </a:cxnLst>
                <a:rect l="txL" t="txT" r="txR" b="txB"/>
                <a:pathLst>
                  <a:path w="39" h="102">
                    <a:moveTo>
                      <a:pt x="0" y="102"/>
                    </a:moveTo>
                    <a:lnTo>
                      <a:pt x="24" y="78"/>
                    </a:lnTo>
                    <a:lnTo>
                      <a:pt x="39" y="102"/>
                    </a:lnTo>
                    <a:lnTo>
                      <a:pt x="24" y="0"/>
                    </a:lnTo>
                    <a:lnTo>
                      <a:pt x="0" y="102"/>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14" name="Rectangle 188"/>
              <p:cNvSpPr/>
              <p:nvPr/>
            </p:nvSpPr>
            <p:spPr>
              <a:xfrm>
                <a:off x="4089" y="229"/>
                <a:ext cx="89" cy="124"/>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sp>
            <p:nvSpPr>
              <p:cNvPr id="129215" name="Rectangle 189"/>
              <p:cNvSpPr/>
              <p:nvPr/>
            </p:nvSpPr>
            <p:spPr>
              <a:xfrm>
                <a:off x="3728" y="33"/>
                <a:ext cx="6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216" name="Rectangle 190"/>
              <p:cNvSpPr/>
              <p:nvPr/>
            </p:nvSpPr>
            <p:spPr>
              <a:xfrm>
                <a:off x="3799" y="88"/>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217" name="Rectangle 191"/>
              <p:cNvSpPr/>
              <p:nvPr/>
            </p:nvSpPr>
            <p:spPr>
              <a:xfrm>
                <a:off x="3854" y="33"/>
                <a:ext cx="6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218" name="Rectangle 192"/>
              <p:cNvSpPr/>
              <p:nvPr/>
            </p:nvSpPr>
            <p:spPr>
              <a:xfrm>
                <a:off x="3924" y="88"/>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2</a:t>
                </a:r>
                <a:endParaRPr lang="en-US" altLang="zh-CN" sz="1800" dirty="0">
                  <a:latin typeface="Comic Sans MS" panose="030F0702030302020204" pitchFamily="66" charset="0"/>
                </a:endParaRPr>
              </a:p>
            </p:txBody>
          </p:sp>
          <p:sp>
            <p:nvSpPr>
              <p:cNvPr id="129219" name="Rectangle 193"/>
              <p:cNvSpPr/>
              <p:nvPr/>
            </p:nvSpPr>
            <p:spPr>
              <a:xfrm>
                <a:off x="4324" y="33"/>
                <a:ext cx="6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220" name="Rectangle 194"/>
              <p:cNvSpPr/>
              <p:nvPr/>
            </p:nvSpPr>
            <p:spPr>
              <a:xfrm>
                <a:off x="4395" y="88"/>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8</a:t>
                </a:r>
                <a:endParaRPr lang="en-US" altLang="zh-CN" sz="1800" dirty="0">
                  <a:latin typeface="Comic Sans MS" panose="030F0702030302020204" pitchFamily="66" charset="0"/>
                </a:endParaRPr>
              </a:p>
            </p:txBody>
          </p:sp>
          <p:sp>
            <p:nvSpPr>
              <p:cNvPr id="129221" name="Rectangle 195"/>
              <p:cNvSpPr/>
              <p:nvPr/>
            </p:nvSpPr>
            <p:spPr>
              <a:xfrm>
                <a:off x="2512" y="519"/>
                <a:ext cx="95"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222" name="Rectangle 196"/>
              <p:cNvSpPr/>
              <p:nvPr/>
            </p:nvSpPr>
            <p:spPr>
              <a:xfrm>
                <a:off x="2621" y="566"/>
                <a:ext cx="62" cy="84"/>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16</a:t>
                </a:r>
                <a:endParaRPr lang="en-US" altLang="zh-CN" sz="1800" dirty="0">
                  <a:latin typeface="Comic Sans MS" panose="030F0702030302020204" pitchFamily="66" charset="0"/>
                </a:endParaRPr>
              </a:p>
            </p:txBody>
          </p:sp>
          <p:sp>
            <p:nvSpPr>
              <p:cNvPr id="129223" name="Freeform 197"/>
              <p:cNvSpPr/>
              <p:nvPr/>
            </p:nvSpPr>
            <p:spPr>
              <a:xfrm>
                <a:off x="1656" y="2191"/>
                <a:ext cx="204" cy="227"/>
              </a:xfrm>
              <a:custGeom>
                <a:avLst/>
                <a:gdLst>
                  <a:gd name="txL" fmla="*/ 0 w 204"/>
                  <a:gd name="txT" fmla="*/ 0 h 227"/>
                  <a:gd name="txR" fmla="*/ 204 w 204"/>
                  <a:gd name="txB" fmla="*/ 227 h 227"/>
                </a:gdLst>
                <a:ahLst/>
                <a:cxnLst>
                  <a:cxn ang="0">
                    <a:pos x="204" y="227"/>
                  </a:cxn>
                  <a:cxn ang="0">
                    <a:pos x="181" y="149"/>
                  </a:cxn>
                  <a:cxn ang="0">
                    <a:pos x="141" y="78"/>
                  </a:cxn>
                  <a:cxn ang="0">
                    <a:pos x="71" y="31"/>
                  </a:cxn>
                  <a:cxn ang="0">
                    <a:pos x="0" y="0"/>
                  </a:cxn>
                </a:cxnLst>
                <a:rect l="txL" t="txT" r="txR" b="txB"/>
                <a:pathLst>
                  <a:path w="204" h="227">
                    <a:moveTo>
                      <a:pt x="204" y="227"/>
                    </a:moveTo>
                    <a:lnTo>
                      <a:pt x="181" y="149"/>
                    </a:lnTo>
                    <a:lnTo>
                      <a:pt x="141" y="78"/>
                    </a:lnTo>
                    <a:lnTo>
                      <a:pt x="71" y="31"/>
                    </a:lnTo>
                    <a:lnTo>
                      <a:pt x="0" y="0"/>
                    </a:lnTo>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24" name="Freeform 198"/>
              <p:cNvSpPr/>
              <p:nvPr/>
            </p:nvSpPr>
            <p:spPr>
              <a:xfrm>
                <a:off x="1633" y="1696"/>
                <a:ext cx="219" cy="196"/>
              </a:xfrm>
              <a:custGeom>
                <a:avLst/>
                <a:gdLst>
                  <a:gd name="txL" fmla="*/ 0 w 219"/>
                  <a:gd name="txT" fmla="*/ 0 h 196"/>
                  <a:gd name="txR" fmla="*/ 219 w 219"/>
                  <a:gd name="txB" fmla="*/ 196 h 196"/>
                </a:gdLst>
                <a:ahLst/>
                <a:cxnLst>
                  <a:cxn ang="0">
                    <a:pos x="219" y="0"/>
                  </a:cxn>
                  <a:cxn ang="0">
                    <a:pos x="196" y="79"/>
                  </a:cxn>
                  <a:cxn ang="0">
                    <a:pos x="149" y="141"/>
                  </a:cxn>
                  <a:cxn ang="0">
                    <a:pos x="78" y="181"/>
                  </a:cxn>
                  <a:cxn ang="0">
                    <a:pos x="0" y="196"/>
                  </a:cxn>
                </a:cxnLst>
                <a:rect l="txL" t="txT" r="txR" b="txB"/>
                <a:pathLst>
                  <a:path w="219" h="196">
                    <a:moveTo>
                      <a:pt x="219" y="0"/>
                    </a:moveTo>
                    <a:lnTo>
                      <a:pt x="196" y="79"/>
                    </a:lnTo>
                    <a:lnTo>
                      <a:pt x="149" y="141"/>
                    </a:lnTo>
                    <a:lnTo>
                      <a:pt x="78" y="181"/>
                    </a:lnTo>
                    <a:lnTo>
                      <a:pt x="0" y="196"/>
                    </a:lnTo>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25" name="Freeform 199"/>
              <p:cNvSpPr/>
              <p:nvPr/>
            </p:nvSpPr>
            <p:spPr>
              <a:xfrm>
                <a:off x="1625" y="2191"/>
                <a:ext cx="94" cy="39"/>
              </a:xfrm>
              <a:custGeom>
                <a:avLst/>
                <a:gdLst>
                  <a:gd name="txL" fmla="*/ 0 w 94"/>
                  <a:gd name="txT" fmla="*/ 0 h 39"/>
                  <a:gd name="txR" fmla="*/ 94 w 94"/>
                  <a:gd name="txB" fmla="*/ 39 h 39"/>
                </a:gdLst>
                <a:ahLst/>
                <a:cxnLst>
                  <a:cxn ang="0">
                    <a:pos x="94" y="0"/>
                  </a:cxn>
                  <a:cxn ang="0">
                    <a:pos x="78" y="15"/>
                  </a:cxn>
                  <a:cxn ang="0">
                    <a:pos x="86" y="39"/>
                  </a:cxn>
                  <a:cxn ang="0">
                    <a:pos x="0" y="0"/>
                  </a:cxn>
                  <a:cxn ang="0">
                    <a:pos x="94" y="0"/>
                  </a:cxn>
                </a:cxnLst>
                <a:rect l="txL" t="txT" r="txR" b="txB"/>
                <a:pathLst>
                  <a:path w="94" h="39">
                    <a:moveTo>
                      <a:pt x="94" y="0"/>
                    </a:moveTo>
                    <a:lnTo>
                      <a:pt x="78" y="15"/>
                    </a:lnTo>
                    <a:lnTo>
                      <a:pt x="86" y="39"/>
                    </a:lnTo>
                    <a:lnTo>
                      <a:pt x="0" y="0"/>
                    </a:lnTo>
                    <a:lnTo>
                      <a:pt x="94" y="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26" name="Freeform 200"/>
              <p:cNvSpPr/>
              <p:nvPr/>
            </p:nvSpPr>
            <p:spPr>
              <a:xfrm>
                <a:off x="1813" y="1673"/>
                <a:ext cx="47" cy="102"/>
              </a:xfrm>
              <a:custGeom>
                <a:avLst/>
                <a:gdLst>
                  <a:gd name="txL" fmla="*/ 0 w 47"/>
                  <a:gd name="txT" fmla="*/ 0 h 102"/>
                  <a:gd name="txR" fmla="*/ 47 w 47"/>
                  <a:gd name="txB" fmla="*/ 102 h 102"/>
                </a:gdLst>
                <a:ahLst/>
                <a:cxnLst>
                  <a:cxn ang="0">
                    <a:pos x="39" y="102"/>
                  </a:cxn>
                  <a:cxn ang="0">
                    <a:pos x="24" y="78"/>
                  </a:cxn>
                  <a:cxn ang="0">
                    <a:pos x="0" y="86"/>
                  </a:cxn>
                  <a:cxn ang="0">
                    <a:pos x="47" y="0"/>
                  </a:cxn>
                  <a:cxn ang="0">
                    <a:pos x="39" y="102"/>
                  </a:cxn>
                </a:cxnLst>
                <a:rect l="txL" t="txT" r="txR" b="txB"/>
                <a:pathLst>
                  <a:path w="47" h="102">
                    <a:moveTo>
                      <a:pt x="39" y="102"/>
                    </a:moveTo>
                    <a:lnTo>
                      <a:pt x="24" y="78"/>
                    </a:lnTo>
                    <a:lnTo>
                      <a:pt x="0" y="86"/>
                    </a:lnTo>
                    <a:lnTo>
                      <a:pt x="47" y="0"/>
                    </a:lnTo>
                    <a:lnTo>
                      <a:pt x="39" y="102"/>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27" name="Rectangle 201"/>
              <p:cNvSpPr/>
              <p:nvPr/>
            </p:nvSpPr>
            <p:spPr>
              <a:xfrm>
                <a:off x="3477" y="370"/>
                <a:ext cx="95" cy="124"/>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TS</a:t>
                </a:r>
                <a:endParaRPr lang="en-US" altLang="zh-CN" sz="1800" dirty="0">
                  <a:latin typeface="Comic Sans MS" panose="030F0702030302020204" pitchFamily="66" charset="0"/>
                </a:endParaRPr>
              </a:p>
            </p:txBody>
          </p:sp>
          <p:sp>
            <p:nvSpPr>
              <p:cNvPr id="129228" name="Rectangle 202"/>
              <p:cNvSpPr/>
              <p:nvPr/>
            </p:nvSpPr>
            <p:spPr>
              <a:xfrm>
                <a:off x="3587" y="418"/>
                <a:ext cx="31" cy="84"/>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0</a:t>
                </a:r>
                <a:endParaRPr lang="en-US" altLang="zh-CN" sz="1800" dirty="0">
                  <a:latin typeface="Comic Sans MS" panose="030F0702030302020204" pitchFamily="66" charset="0"/>
                </a:endParaRPr>
              </a:p>
            </p:txBody>
          </p:sp>
          <p:sp>
            <p:nvSpPr>
              <p:cNvPr id="129229" name="Freeform 203"/>
              <p:cNvSpPr/>
              <p:nvPr/>
            </p:nvSpPr>
            <p:spPr>
              <a:xfrm>
                <a:off x="1797" y="652"/>
                <a:ext cx="95" cy="40"/>
              </a:xfrm>
              <a:custGeom>
                <a:avLst/>
                <a:gdLst>
                  <a:gd name="txL" fmla="*/ 0 w 95"/>
                  <a:gd name="txT" fmla="*/ 0 h 40"/>
                  <a:gd name="txR" fmla="*/ 95 w 95"/>
                  <a:gd name="txB" fmla="*/ 40 h 40"/>
                </a:gdLst>
                <a:ahLst/>
                <a:cxnLst>
                  <a:cxn ang="0">
                    <a:pos x="0" y="40"/>
                  </a:cxn>
                  <a:cxn ang="0">
                    <a:pos x="16" y="24"/>
                  </a:cxn>
                  <a:cxn ang="0">
                    <a:pos x="0" y="0"/>
                  </a:cxn>
                  <a:cxn ang="0">
                    <a:pos x="95" y="24"/>
                  </a:cxn>
                  <a:cxn ang="0">
                    <a:pos x="0" y="40"/>
                  </a:cxn>
                </a:cxnLst>
                <a:rect l="txL" t="txT" r="txR" b="txB"/>
                <a:pathLst>
                  <a:path w="95" h="40">
                    <a:moveTo>
                      <a:pt x="0" y="40"/>
                    </a:moveTo>
                    <a:lnTo>
                      <a:pt x="16" y="24"/>
                    </a:lnTo>
                    <a:lnTo>
                      <a:pt x="0" y="0"/>
                    </a:lnTo>
                    <a:lnTo>
                      <a:pt x="95" y="24"/>
                    </a:lnTo>
                    <a:lnTo>
                      <a:pt x="0" y="40"/>
                    </a:lnTo>
                    <a:close/>
                  </a:path>
                </a:pathLst>
              </a:custGeom>
              <a:solidFill>
                <a:srgbClr val="CCFFCC"/>
              </a:solidFill>
              <a:ln w="12700"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129230" name="Rectangle 204"/>
              <p:cNvSpPr/>
              <p:nvPr/>
            </p:nvSpPr>
            <p:spPr>
              <a:xfrm>
                <a:off x="3249" y="1516"/>
                <a:ext cx="64" cy="124"/>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231" name="Rectangle 205"/>
              <p:cNvSpPr/>
              <p:nvPr/>
            </p:nvSpPr>
            <p:spPr>
              <a:xfrm>
                <a:off x="3320" y="1571"/>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1</a:t>
                </a:r>
                <a:endParaRPr lang="en-US" altLang="zh-CN" sz="1800" dirty="0">
                  <a:latin typeface="Comic Sans MS" panose="030F0702030302020204" pitchFamily="66" charset="0"/>
                </a:endParaRPr>
              </a:p>
            </p:txBody>
          </p:sp>
          <p:sp>
            <p:nvSpPr>
              <p:cNvPr id="129232" name="Rectangle 206"/>
              <p:cNvSpPr/>
              <p:nvPr/>
            </p:nvSpPr>
            <p:spPr>
              <a:xfrm>
                <a:off x="3406" y="1524"/>
                <a:ext cx="89" cy="123"/>
              </a:xfrm>
              <a:prstGeom prst="rect">
                <a:avLst/>
              </a:prstGeom>
              <a:solidFill>
                <a:srgbClr val="CCFFCC"/>
              </a:solidFill>
              <a:ln w="9525">
                <a:noFill/>
              </a:ln>
            </p:spPr>
            <p:txBody>
              <a:bodyPr wrap="none" lIns="0" tIns="0" rIns="0" bIns="0">
                <a:spAutoFit/>
              </a:bodyPr>
              <a:p>
                <a:r>
                  <a:rPr lang="en-US" altLang="zh-CN" sz="1300" dirty="0">
                    <a:solidFill>
                      <a:srgbClr val="000000"/>
                    </a:solidFill>
                    <a:latin typeface="Arial" panose="020B0604020202020204" pitchFamily="34" charset="0"/>
                  </a:rPr>
                  <a:t>…</a:t>
                </a:r>
                <a:endParaRPr lang="en-US" altLang="zh-CN" sz="1800" dirty="0">
                  <a:latin typeface="Comic Sans MS" panose="030F0702030302020204" pitchFamily="66" charset="0"/>
                </a:endParaRPr>
              </a:p>
            </p:txBody>
          </p:sp>
        </p:grpSp>
        <p:sp>
          <p:nvSpPr>
            <p:cNvPr id="129031" name="Rectangle 208"/>
            <p:cNvSpPr/>
            <p:nvPr/>
          </p:nvSpPr>
          <p:spPr>
            <a:xfrm>
              <a:off x="3571" y="1516"/>
              <a:ext cx="64" cy="123"/>
            </a:xfrm>
            <a:prstGeom prst="rect">
              <a:avLst/>
            </a:prstGeom>
            <a:solidFill>
              <a:srgbClr val="CCFFCC"/>
            </a:solidFill>
            <a:ln w="9525">
              <a:noFill/>
            </a:ln>
          </p:spPr>
          <p:txBody>
            <a:bodyPr wrap="none" lIns="0" tIns="0" rIns="0" bIns="0">
              <a:spAutoFit/>
            </a:bodyPr>
            <a:p>
              <a:r>
                <a:rPr lang="en-US" altLang="zh-CN" sz="1300" i="1" dirty="0">
                  <a:solidFill>
                    <a:srgbClr val="000000"/>
                  </a:solidFill>
                  <a:latin typeface="Times New Roman" panose="02020603050405020304" pitchFamily="18" charset="0"/>
                </a:rPr>
                <a:t>D</a:t>
              </a:r>
              <a:endParaRPr lang="en-US" altLang="zh-CN" sz="1800" dirty="0">
                <a:latin typeface="Comic Sans MS" panose="030F0702030302020204" pitchFamily="66" charset="0"/>
              </a:endParaRPr>
            </a:p>
          </p:txBody>
        </p:sp>
        <p:sp>
          <p:nvSpPr>
            <p:cNvPr id="129032" name="Rectangle 209"/>
            <p:cNvSpPr/>
            <p:nvPr/>
          </p:nvSpPr>
          <p:spPr>
            <a:xfrm>
              <a:off x="3642" y="1571"/>
              <a:ext cx="31" cy="85"/>
            </a:xfrm>
            <a:prstGeom prst="rect">
              <a:avLst/>
            </a:prstGeom>
            <a:solidFill>
              <a:srgbClr val="CCFFCC"/>
            </a:solidFill>
            <a:ln w="9525">
              <a:noFill/>
            </a:ln>
          </p:spPr>
          <p:txBody>
            <a:bodyPr wrap="none" lIns="0" tIns="0" rIns="0" bIns="0">
              <a:spAutoFit/>
            </a:bodyPr>
            <a:p>
              <a:r>
                <a:rPr lang="en-US" altLang="zh-CN" sz="900" dirty="0">
                  <a:solidFill>
                    <a:srgbClr val="000000"/>
                  </a:solidFill>
                  <a:latin typeface="Times New Roman" panose="02020603050405020304" pitchFamily="18" charset="0"/>
                </a:rPr>
                <a:t>8</a:t>
              </a:r>
              <a:endParaRPr lang="en-US" altLang="zh-CN" sz="1800" dirty="0">
                <a:latin typeface="Comic Sans MS" panose="030F0702030302020204" pitchFamily="66" charset="0"/>
              </a:endParaRPr>
            </a:p>
          </p:txBody>
        </p:sp>
      </p:grpSp>
      <p:sp>
        <p:nvSpPr>
          <p:cNvPr id="129027" name="Text Box 2"/>
          <p:cNvSpPr txBox="1"/>
          <p:nvPr/>
        </p:nvSpPr>
        <p:spPr>
          <a:xfrm>
            <a:off x="0" y="0"/>
            <a:ext cx="4629150" cy="519113"/>
          </a:xfrm>
          <a:prstGeom prst="rect">
            <a:avLst/>
          </a:prstGeom>
          <a:solidFill>
            <a:srgbClr val="CCFFCC"/>
          </a:solidFill>
          <a:ln w="9525">
            <a:noFill/>
          </a:ln>
        </p:spPr>
        <p:txBody>
          <a:bodyPr wrap="none">
            <a:spAutoFit/>
          </a:bodyPr>
          <a:p>
            <a:r>
              <a:rPr lang="en-US" altLang="zh-CN" sz="2800" b="1" dirty="0">
                <a:solidFill>
                  <a:srgbClr val="0000FF"/>
                </a:solidFill>
                <a:latin typeface="微软雅黑" panose="020B0503020204020204" pitchFamily="34" charset="-122"/>
                <a:ea typeface="微软雅黑" panose="020B0503020204020204" pitchFamily="34" charset="-122"/>
              </a:rPr>
              <a:t>3. PCM30/32</a:t>
            </a:r>
            <a:r>
              <a:rPr lang="zh-CN" altLang="en-US" sz="2800" b="1" dirty="0">
                <a:solidFill>
                  <a:srgbClr val="0000FF"/>
                </a:solidFill>
                <a:latin typeface="微软雅黑" panose="020B0503020204020204" pitchFamily="34" charset="-122"/>
                <a:ea typeface="微软雅黑" panose="020B0503020204020204" pitchFamily="34" charset="-122"/>
              </a:rPr>
              <a:t>路设备方框图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29028" name="Text Box 3"/>
          <p:cNvSpPr txBox="1"/>
          <p:nvPr/>
        </p:nvSpPr>
        <p:spPr>
          <a:xfrm>
            <a:off x="2051050" y="6400800"/>
            <a:ext cx="4337050"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9.9–5  PCM30/32</a:t>
            </a:r>
            <a:r>
              <a:rPr lang="zh-CN" altLang="en-US" b="1" dirty="0">
                <a:solidFill>
                  <a:schemeClr val="tx2"/>
                </a:solidFill>
                <a:latin typeface="微软雅黑" panose="020B0503020204020204" pitchFamily="34" charset="-122"/>
                <a:ea typeface="微软雅黑" panose="020B0503020204020204" pitchFamily="34" charset="-122"/>
              </a:rPr>
              <a:t>路设备方框图</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3"/>
          <p:cNvGraphicFramePr/>
          <p:nvPr/>
        </p:nvGraphicFramePr>
        <p:xfrm>
          <a:off x="0" y="0"/>
          <a:ext cx="9144000" cy="6597650"/>
        </p:xfrm>
        <a:graphic>
          <a:graphicData uri="http://schemas.openxmlformats.org/presentationml/2006/ole">
            <mc:AlternateContent xmlns:mc="http://schemas.openxmlformats.org/markup-compatibility/2006">
              <mc:Choice xmlns:v="urn:schemas-microsoft-com:vml" Requires="v">
                <p:oleObj spid="_x0000_s3076" name="" r:id="rId1" imgW="5646420" imgH="3360420" progId="Visio.Drawing.11">
                  <p:embed/>
                </p:oleObj>
              </mc:Choice>
              <mc:Fallback>
                <p:oleObj name="" r:id="rId1" imgW="5646420" imgH="3360420" progId="Visio.Drawing.11">
                  <p:embed/>
                  <p:pic>
                    <p:nvPicPr>
                      <p:cNvPr id="0" name="图片 3075"/>
                      <p:cNvPicPr/>
                      <p:nvPr/>
                    </p:nvPicPr>
                    <p:blipFill>
                      <a:blip r:embed="rId2"/>
                      <a:stretch>
                        <a:fillRect/>
                      </a:stretch>
                    </p:blipFill>
                    <p:spPr>
                      <a:xfrm>
                        <a:off x="0" y="0"/>
                        <a:ext cx="9144000" cy="6597650"/>
                      </a:xfrm>
                      <a:prstGeom prst="rect">
                        <a:avLst/>
                      </a:prstGeom>
                      <a:solidFill>
                        <a:srgbClr val="FFFF99"/>
                      </a:solidFill>
                      <a:ln w="38100">
                        <a:noFill/>
                        <a:miter/>
                      </a:ln>
                    </p:spPr>
                  </p:pic>
                </p:oleObj>
              </mc:Fallback>
            </mc:AlternateContent>
          </a:graphicData>
        </a:graphic>
      </p:graphicFrame>
      <p:sp>
        <p:nvSpPr>
          <p:cNvPr id="50179" name="Text Box 2"/>
          <p:cNvSpPr txBox="1"/>
          <p:nvPr/>
        </p:nvSpPr>
        <p:spPr>
          <a:xfrm>
            <a:off x="1524000" y="6453188"/>
            <a:ext cx="6157913" cy="396875"/>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9.9–6  </a:t>
            </a:r>
            <a:r>
              <a:rPr lang="zh-CN" altLang="en-US" b="1" dirty="0">
                <a:solidFill>
                  <a:schemeClr val="tx2"/>
                </a:solidFill>
                <a:latin typeface="微软雅黑" panose="020B0503020204020204" pitchFamily="34" charset="-122"/>
                <a:ea typeface="微软雅黑" panose="020B0503020204020204" pitchFamily="34" charset="-122"/>
              </a:rPr>
              <a:t>单路编译码片构成的</a:t>
            </a:r>
            <a:r>
              <a:rPr lang="en-US" altLang="zh-CN" b="1" dirty="0">
                <a:solidFill>
                  <a:schemeClr val="tx2"/>
                </a:solidFill>
                <a:latin typeface="微软雅黑" panose="020B0503020204020204" pitchFamily="34" charset="-122"/>
                <a:ea typeface="微软雅黑" panose="020B0503020204020204" pitchFamily="34" charset="-122"/>
              </a:rPr>
              <a:t>PCM30/32</a:t>
            </a:r>
            <a:r>
              <a:rPr lang="zh-CN" altLang="en-US" b="1" dirty="0">
                <a:solidFill>
                  <a:schemeClr val="tx2"/>
                </a:solidFill>
                <a:latin typeface="微软雅黑" panose="020B0503020204020204" pitchFamily="34" charset="-122"/>
                <a:ea typeface="微软雅黑" panose="020B0503020204020204" pitchFamily="34" charset="-122"/>
              </a:rPr>
              <a:t>路方框图 </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0050" name="Group 7"/>
          <p:cNvGrpSpPr>
            <a:grpSpLocks noChangeAspect="1"/>
          </p:cNvGrpSpPr>
          <p:nvPr/>
        </p:nvGrpSpPr>
        <p:grpSpPr>
          <a:xfrm>
            <a:off x="170766" y="2266950"/>
            <a:ext cx="8853219" cy="4006657"/>
            <a:chOff x="109" y="1298"/>
            <a:chExt cx="5651" cy="2359"/>
          </a:xfrm>
        </p:grpSpPr>
        <p:sp>
          <p:nvSpPr>
            <p:cNvPr id="130055" name="AutoShape 6"/>
            <p:cNvSpPr>
              <a:spLocks noChangeAspect="1" noTextEdit="1"/>
            </p:cNvSpPr>
            <p:nvPr/>
          </p:nvSpPr>
          <p:spPr>
            <a:xfrm>
              <a:off x="109" y="1298"/>
              <a:ext cx="5651" cy="2359"/>
            </a:xfrm>
            <a:prstGeom prst="rect">
              <a:avLst/>
            </a:prstGeom>
            <a:solidFill>
              <a:srgbClr val="CCFFCC"/>
            </a:solidFill>
            <a:ln w="9525">
              <a:noFill/>
            </a:ln>
          </p:spPr>
          <p:txBody>
            <a:bodyPr/>
            <a:p>
              <a:endParaRPr lang="zh-CN" altLang="en-US"/>
            </a:p>
          </p:txBody>
        </p:sp>
        <p:sp>
          <p:nvSpPr>
            <p:cNvPr id="130056" name="Rectangle 8"/>
            <p:cNvSpPr/>
            <p:nvPr/>
          </p:nvSpPr>
          <p:spPr>
            <a:xfrm>
              <a:off x="949" y="2336"/>
              <a:ext cx="515" cy="959"/>
            </a:xfrm>
            <a:prstGeom prst="rect">
              <a:avLst/>
            </a:prstGeom>
            <a:solidFill>
              <a:srgbClr val="73D1F3"/>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57" name="Rectangle 9"/>
            <p:cNvSpPr/>
            <p:nvPr/>
          </p:nvSpPr>
          <p:spPr>
            <a:xfrm>
              <a:off x="1030" y="2445"/>
              <a:ext cx="323" cy="725"/>
            </a:xfrm>
            <a:prstGeom prst="rect">
              <a:avLst/>
            </a:prstGeom>
            <a:noFill/>
            <a:ln w="9525">
              <a:noFill/>
            </a:ln>
          </p:spPr>
          <p:txBody>
            <a:bodyPr wrap="square" lIns="0" tIns="0" rIns="0" bIns="0">
              <a:spAutoFit/>
            </a:bodyPr>
            <a:p>
              <a:pPr algn="ctr"/>
              <a:r>
                <a:rPr lang="zh-CN" altLang="en-US" b="1" dirty="0">
                  <a:solidFill>
                    <a:srgbClr val="2B15CD"/>
                  </a:solidFill>
                  <a:latin typeface="微软雅黑" panose="020B0503020204020204" pitchFamily="34" charset="-122"/>
                  <a:ea typeface="微软雅黑" panose="020B0503020204020204" pitchFamily="34" charset="-122"/>
                </a:rPr>
                <a:t>码速</a:t>
              </a:r>
              <a:endParaRPr lang="zh-CN" altLang="en-US" b="1" dirty="0">
                <a:solidFill>
                  <a:srgbClr val="2B15CD"/>
                </a:solidFill>
                <a:latin typeface="微软雅黑" panose="020B0503020204020204" pitchFamily="34" charset="-122"/>
                <a:ea typeface="微软雅黑" panose="020B0503020204020204" pitchFamily="34" charset="-122"/>
              </a:endParaRPr>
            </a:p>
            <a:p>
              <a:pPr algn="ctr"/>
              <a:r>
                <a:rPr lang="zh-CN" altLang="en-US" b="1" dirty="0">
                  <a:solidFill>
                    <a:srgbClr val="2B15CD"/>
                  </a:solidFill>
                  <a:latin typeface="微软雅黑" panose="020B0503020204020204" pitchFamily="34" charset="-122"/>
                  <a:ea typeface="微软雅黑" panose="020B0503020204020204" pitchFamily="34" charset="-122"/>
                </a:rPr>
                <a:t>调整</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58" name="Rectangle 10"/>
            <p:cNvSpPr/>
            <p:nvPr/>
          </p:nvSpPr>
          <p:spPr>
            <a:xfrm>
              <a:off x="1030" y="2823"/>
              <a:ext cx="0" cy="163"/>
            </a:xfrm>
            <a:prstGeom prst="rect">
              <a:avLst/>
            </a:prstGeom>
            <a:noFill/>
            <a:ln w="9525">
              <a:noFill/>
            </a:ln>
          </p:spPr>
          <p:txBody>
            <a:bodyPr wrap="square" lIns="0" tIns="0" rIns="0" bIns="0">
              <a:spAutoFit/>
            </a:bodyPr>
            <a:p>
              <a:endParaRPr lang="zh-CN" altLang="zh-CN" dirty="0">
                <a:latin typeface="微软雅黑" panose="020B0503020204020204" pitchFamily="34" charset="-122"/>
                <a:ea typeface="微软雅黑" panose="020B0503020204020204" pitchFamily="34" charset="-122"/>
              </a:endParaRPr>
            </a:p>
          </p:txBody>
        </p:sp>
        <p:sp>
          <p:nvSpPr>
            <p:cNvPr id="130059" name="Line 11"/>
            <p:cNvSpPr/>
            <p:nvPr/>
          </p:nvSpPr>
          <p:spPr>
            <a:xfrm flipH="1">
              <a:off x="1464" y="2698"/>
              <a:ext cx="325" cy="1"/>
            </a:xfrm>
            <a:prstGeom prst="line">
              <a:avLst/>
            </a:prstGeom>
            <a:ln w="22225" cap="flat" cmpd="sng">
              <a:solidFill>
                <a:srgbClr val="000000"/>
              </a:solidFill>
              <a:prstDash val="solid"/>
              <a:headEnd type="none" w="med" len="med"/>
              <a:tailEnd type="none" w="med" len="med"/>
            </a:ln>
          </p:spPr>
        </p:sp>
        <p:sp>
          <p:nvSpPr>
            <p:cNvPr id="130060" name="Rectangle 12"/>
            <p:cNvSpPr/>
            <p:nvPr/>
          </p:nvSpPr>
          <p:spPr>
            <a:xfrm>
              <a:off x="1789" y="2336"/>
              <a:ext cx="515" cy="959"/>
            </a:xfrm>
            <a:prstGeom prst="rect">
              <a:avLst/>
            </a:prstGeom>
            <a:solidFill>
              <a:srgbClr val="FF99CC"/>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61" name="Rectangle 13"/>
            <p:cNvSpPr/>
            <p:nvPr/>
          </p:nvSpPr>
          <p:spPr>
            <a:xfrm>
              <a:off x="1951" y="2572"/>
              <a:ext cx="162" cy="362"/>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复</a:t>
              </a:r>
              <a:endParaRPr lang="zh-CN" altLang="en-US" b="1" dirty="0">
                <a:solidFill>
                  <a:srgbClr val="2B15CD"/>
                </a:solidFill>
                <a:latin typeface="微软雅黑" panose="020B0503020204020204" pitchFamily="34" charset="-122"/>
                <a:ea typeface="微软雅黑" panose="020B0503020204020204" pitchFamily="34" charset="-122"/>
              </a:endParaRPr>
            </a:p>
            <a:p>
              <a:r>
                <a:rPr lang="zh-CN" altLang="en-US" b="1" dirty="0">
                  <a:solidFill>
                    <a:srgbClr val="2B15CD"/>
                  </a:solidFill>
                  <a:latin typeface="微软雅黑" panose="020B0503020204020204" pitchFamily="34" charset="-122"/>
                  <a:ea typeface="微软雅黑" panose="020B0503020204020204" pitchFamily="34" charset="-122"/>
                </a:rPr>
                <a:t>接</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62" name="Rectangle 14"/>
            <p:cNvSpPr/>
            <p:nvPr/>
          </p:nvSpPr>
          <p:spPr>
            <a:xfrm>
              <a:off x="1911" y="2823"/>
              <a:ext cx="47" cy="181"/>
            </a:xfrm>
            <a:prstGeom prst="rect">
              <a:avLst/>
            </a:prstGeom>
            <a:noFill/>
            <a:ln w="9525">
              <a:noFill/>
            </a:ln>
          </p:spPr>
          <p:txBody>
            <a:bodyPr wrap="square" lIns="0" tIns="0" rIns="0" bIns="0">
              <a:spAutoFit/>
            </a:bodyPr>
            <a:p>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130063" name="Line 15"/>
            <p:cNvSpPr/>
            <p:nvPr/>
          </p:nvSpPr>
          <p:spPr>
            <a:xfrm flipH="1">
              <a:off x="1464" y="2478"/>
              <a:ext cx="325" cy="1"/>
            </a:xfrm>
            <a:prstGeom prst="line">
              <a:avLst/>
            </a:prstGeom>
            <a:ln w="22225" cap="flat" cmpd="sng">
              <a:solidFill>
                <a:srgbClr val="000000"/>
              </a:solidFill>
              <a:prstDash val="solid"/>
              <a:headEnd type="none" w="med" len="med"/>
              <a:tailEnd type="none" w="med" len="med"/>
            </a:ln>
          </p:spPr>
        </p:sp>
        <p:sp>
          <p:nvSpPr>
            <p:cNvPr id="130064" name="Line 16"/>
            <p:cNvSpPr/>
            <p:nvPr/>
          </p:nvSpPr>
          <p:spPr>
            <a:xfrm flipH="1">
              <a:off x="1464" y="2918"/>
              <a:ext cx="325" cy="1"/>
            </a:xfrm>
            <a:prstGeom prst="line">
              <a:avLst/>
            </a:prstGeom>
            <a:ln w="22225" cap="flat" cmpd="sng">
              <a:solidFill>
                <a:srgbClr val="000000"/>
              </a:solidFill>
              <a:prstDash val="solid"/>
              <a:headEnd type="none" w="med" len="med"/>
              <a:tailEnd type="none" w="med" len="med"/>
            </a:ln>
          </p:spPr>
        </p:sp>
        <p:sp>
          <p:nvSpPr>
            <p:cNvPr id="130065" name="Line 17"/>
            <p:cNvSpPr/>
            <p:nvPr/>
          </p:nvSpPr>
          <p:spPr>
            <a:xfrm flipH="1">
              <a:off x="1464" y="3154"/>
              <a:ext cx="325" cy="1"/>
            </a:xfrm>
            <a:prstGeom prst="line">
              <a:avLst/>
            </a:prstGeom>
            <a:ln w="22225" cap="flat" cmpd="sng">
              <a:solidFill>
                <a:srgbClr val="000000"/>
              </a:solidFill>
              <a:prstDash val="solid"/>
              <a:headEnd type="none" w="med" len="med"/>
              <a:tailEnd type="none" w="med" len="med"/>
            </a:ln>
          </p:spPr>
        </p:sp>
        <p:sp>
          <p:nvSpPr>
            <p:cNvPr id="130066" name="Freeform 18"/>
            <p:cNvSpPr/>
            <p:nvPr/>
          </p:nvSpPr>
          <p:spPr>
            <a:xfrm>
              <a:off x="1626" y="244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67" name="Freeform 19"/>
            <p:cNvSpPr/>
            <p:nvPr/>
          </p:nvSpPr>
          <p:spPr>
            <a:xfrm>
              <a:off x="1626" y="266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68" name="Freeform 20"/>
            <p:cNvSpPr/>
            <p:nvPr/>
          </p:nvSpPr>
          <p:spPr>
            <a:xfrm>
              <a:off x="1626" y="288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69" name="Freeform 21"/>
            <p:cNvSpPr/>
            <p:nvPr/>
          </p:nvSpPr>
          <p:spPr>
            <a:xfrm>
              <a:off x="1626" y="3107"/>
              <a:ext cx="163" cy="78"/>
            </a:xfrm>
            <a:custGeom>
              <a:avLst/>
              <a:gdLst>
                <a:gd name="txL" fmla="*/ 0 w 163"/>
                <a:gd name="txT" fmla="*/ 0 h 78"/>
                <a:gd name="txR" fmla="*/ 163 w 163"/>
                <a:gd name="txB" fmla="*/ 78 h 78"/>
              </a:gdLst>
              <a:ahLst/>
              <a:cxnLst>
                <a:cxn ang="0">
                  <a:pos x="0" y="0"/>
                </a:cxn>
                <a:cxn ang="0">
                  <a:pos x="27" y="47"/>
                </a:cxn>
                <a:cxn ang="0">
                  <a:pos x="0" y="78"/>
                </a:cxn>
                <a:cxn ang="0">
                  <a:pos x="163" y="47"/>
                </a:cxn>
                <a:cxn ang="0">
                  <a:pos x="0" y="0"/>
                </a:cxn>
              </a:cxnLst>
              <a:rect l="txL" t="txT" r="txR" b="txB"/>
              <a:pathLst>
                <a:path w="163" h="78">
                  <a:moveTo>
                    <a:pt x="0" y="0"/>
                  </a:moveTo>
                  <a:lnTo>
                    <a:pt x="27" y="47"/>
                  </a:lnTo>
                  <a:lnTo>
                    <a:pt x="0" y="78"/>
                  </a:lnTo>
                  <a:lnTo>
                    <a:pt x="163" y="4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70" name="Line 22"/>
            <p:cNvSpPr/>
            <p:nvPr/>
          </p:nvSpPr>
          <p:spPr>
            <a:xfrm flipH="1">
              <a:off x="244" y="2478"/>
              <a:ext cx="705" cy="1"/>
            </a:xfrm>
            <a:prstGeom prst="line">
              <a:avLst/>
            </a:prstGeom>
            <a:ln w="22225" cap="flat" cmpd="sng">
              <a:solidFill>
                <a:srgbClr val="000000"/>
              </a:solidFill>
              <a:prstDash val="solid"/>
              <a:headEnd type="none" w="med" len="med"/>
              <a:tailEnd type="none" w="med" len="med"/>
            </a:ln>
          </p:spPr>
        </p:sp>
        <p:sp>
          <p:nvSpPr>
            <p:cNvPr id="130071" name="Freeform 23"/>
            <p:cNvSpPr/>
            <p:nvPr/>
          </p:nvSpPr>
          <p:spPr>
            <a:xfrm>
              <a:off x="786" y="244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72" name="Line 24"/>
            <p:cNvSpPr/>
            <p:nvPr/>
          </p:nvSpPr>
          <p:spPr>
            <a:xfrm flipH="1">
              <a:off x="244" y="2698"/>
              <a:ext cx="705" cy="1"/>
            </a:xfrm>
            <a:prstGeom prst="line">
              <a:avLst/>
            </a:prstGeom>
            <a:ln w="22225" cap="flat" cmpd="sng">
              <a:solidFill>
                <a:srgbClr val="000000"/>
              </a:solidFill>
              <a:prstDash val="solid"/>
              <a:headEnd type="none" w="med" len="med"/>
              <a:tailEnd type="none" w="med" len="med"/>
            </a:ln>
          </p:spPr>
        </p:sp>
        <p:sp>
          <p:nvSpPr>
            <p:cNvPr id="130073" name="Freeform 25"/>
            <p:cNvSpPr/>
            <p:nvPr/>
          </p:nvSpPr>
          <p:spPr>
            <a:xfrm>
              <a:off x="786" y="266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74" name="Line 26"/>
            <p:cNvSpPr/>
            <p:nvPr/>
          </p:nvSpPr>
          <p:spPr>
            <a:xfrm flipH="1">
              <a:off x="244" y="2918"/>
              <a:ext cx="705" cy="1"/>
            </a:xfrm>
            <a:prstGeom prst="line">
              <a:avLst/>
            </a:prstGeom>
            <a:ln w="22225" cap="flat" cmpd="sng">
              <a:solidFill>
                <a:srgbClr val="000000"/>
              </a:solidFill>
              <a:prstDash val="solid"/>
              <a:headEnd type="none" w="med" len="med"/>
              <a:tailEnd type="none" w="med" len="med"/>
            </a:ln>
          </p:spPr>
        </p:sp>
        <p:sp>
          <p:nvSpPr>
            <p:cNvPr id="130075" name="Freeform 27"/>
            <p:cNvSpPr/>
            <p:nvPr/>
          </p:nvSpPr>
          <p:spPr>
            <a:xfrm>
              <a:off x="786" y="288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76" name="Line 28"/>
            <p:cNvSpPr/>
            <p:nvPr/>
          </p:nvSpPr>
          <p:spPr>
            <a:xfrm flipH="1">
              <a:off x="244" y="3154"/>
              <a:ext cx="705" cy="1"/>
            </a:xfrm>
            <a:prstGeom prst="line">
              <a:avLst/>
            </a:prstGeom>
            <a:ln w="22225" cap="flat" cmpd="sng">
              <a:solidFill>
                <a:srgbClr val="000000"/>
              </a:solidFill>
              <a:prstDash val="solid"/>
              <a:headEnd type="none" w="med" len="med"/>
              <a:tailEnd type="none" w="med" len="med"/>
            </a:ln>
          </p:spPr>
        </p:sp>
        <p:sp>
          <p:nvSpPr>
            <p:cNvPr id="130077" name="Freeform 29"/>
            <p:cNvSpPr/>
            <p:nvPr/>
          </p:nvSpPr>
          <p:spPr>
            <a:xfrm>
              <a:off x="786" y="3107"/>
              <a:ext cx="163" cy="78"/>
            </a:xfrm>
            <a:custGeom>
              <a:avLst/>
              <a:gdLst>
                <a:gd name="txL" fmla="*/ 0 w 163"/>
                <a:gd name="txT" fmla="*/ 0 h 78"/>
                <a:gd name="txR" fmla="*/ 163 w 163"/>
                <a:gd name="txB" fmla="*/ 78 h 78"/>
              </a:gdLst>
              <a:ahLst/>
              <a:cxnLst>
                <a:cxn ang="0">
                  <a:pos x="0" y="0"/>
                </a:cxn>
                <a:cxn ang="0">
                  <a:pos x="27" y="47"/>
                </a:cxn>
                <a:cxn ang="0">
                  <a:pos x="0" y="78"/>
                </a:cxn>
                <a:cxn ang="0">
                  <a:pos x="163" y="47"/>
                </a:cxn>
                <a:cxn ang="0">
                  <a:pos x="0" y="0"/>
                </a:cxn>
              </a:cxnLst>
              <a:rect l="txL" t="txT" r="txR" b="txB"/>
              <a:pathLst>
                <a:path w="163" h="78">
                  <a:moveTo>
                    <a:pt x="0" y="0"/>
                  </a:moveTo>
                  <a:lnTo>
                    <a:pt x="27" y="47"/>
                  </a:lnTo>
                  <a:lnTo>
                    <a:pt x="0" y="78"/>
                  </a:lnTo>
                  <a:lnTo>
                    <a:pt x="163" y="4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78" name="Rectangle 30"/>
            <p:cNvSpPr/>
            <p:nvPr/>
          </p:nvSpPr>
          <p:spPr>
            <a:xfrm>
              <a:off x="109" y="2367"/>
              <a:ext cx="95" cy="181"/>
            </a:xfrm>
            <a:prstGeom prst="rect">
              <a:avLst/>
            </a:prstGeom>
            <a:noFill/>
            <a:ln w="9525">
              <a:noFill/>
            </a:ln>
          </p:spPr>
          <p:txBody>
            <a:bodyPr wrap="square" lIns="0" tIns="0" rIns="0" bIns="0">
              <a:spAutoFit/>
            </a:bodyPr>
            <a:p>
              <a:r>
                <a:rPr lang="en-US" altLang="zh-CN" dirty="0">
                  <a:solidFill>
                    <a:schemeClr val="tx2"/>
                  </a:solidFill>
                  <a:latin typeface="微软雅黑" panose="020B0503020204020204" pitchFamily="34" charset="-122"/>
                  <a:ea typeface="微软雅黑" panose="020B0503020204020204" pitchFamily="34" charset="-122"/>
                </a:rPr>
                <a:t>1</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30079" name="Rectangle 31"/>
            <p:cNvSpPr/>
            <p:nvPr/>
          </p:nvSpPr>
          <p:spPr>
            <a:xfrm>
              <a:off x="109" y="2588"/>
              <a:ext cx="95" cy="181"/>
            </a:xfrm>
            <a:prstGeom prst="rect">
              <a:avLst/>
            </a:prstGeom>
            <a:noFill/>
            <a:ln w="9525">
              <a:noFill/>
            </a:ln>
          </p:spPr>
          <p:txBody>
            <a:bodyPr wrap="square" lIns="0" tIns="0" rIns="0" bIns="0">
              <a:spAutoFit/>
            </a:bodyPr>
            <a:p>
              <a:r>
                <a:rPr lang="en-US" altLang="zh-CN" dirty="0">
                  <a:solidFill>
                    <a:schemeClr val="tx2"/>
                  </a:solidFill>
                  <a:latin typeface="微软雅黑" panose="020B0503020204020204" pitchFamily="34" charset="-122"/>
                  <a:ea typeface="微软雅黑" panose="020B0503020204020204" pitchFamily="34" charset="-122"/>
                </a:rPr>
                <a:t>2</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30080" name="Rectangle 32"/>
            <p:cNvSpPr/>
            <p:nvPr/>
          </p:nvSpPr>
          <p:spPr>
            <a:xfrm>
              <a:off x="109" y="2808"/>
              <a:ext cx="95" cy="181"/>
            </a:xfrm>
            <a:prstGeom prst="rect">
              <a:avLst/>
            </a:prstGeom>
            <a:noFill/>
            <a:ln w="9525">
              <a:noFill/>
            </a:ln>
          </p:spPr>
          <p:txBody>
            <a:bodyPr wrap="square" lIns="0" tIns="0" rIns="0" bIns="0">
              <a:spAutoFit/>
            </a:bodyPr>
            <a:p>
              <a:r>
                <a:rPr lang="en-US" altLang="zh-CN" dirty="0">
                  <a:solidFill>
                    <a:schemeClr val="tx2"/>
                  </a:solidFill>
                  <a:latin typeface="微软雅黑" panose="020B0503020204020204" pitchFamily="34" charset="-122"/>
                  <a:ea typeface="微软雅黑" panose="020B0503020204020204" pitchFamily="34" charset="-122"/>
                </a:rPr>
                <a:t>3</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30081" name="Rectangle 33"/>
            <p:cNvSpPr/>
            <p:nvPr/>
          </p:nvSpPr>
          <p:spPr>
            <a:xfrm>
              <a:off x="109" y="3044"/>
              <a:ext cx="95" cy="181"/>
            </a:xfrm>
            <a:prstGeom prst="rect">
              <a:avLst/>
            </a:prstGeom>
            <a:noFill/>
            <a:ln w="9525">
              <a:noFill/>
            </a:ln>
          </p:spPr>
          <p:txBody>
            <a:bodyPr wrap="square" lIns="0" tIns="0" rIns="0" bIns="0">
              <a:spAutoFit/>
            </a:bodyPr>
            <a:p>
              <a:r>
                <a:rPr lang="en-US" altLang="zh-CN" dirty="0">
                  <a:solidFill>
                    <a:schemeClr val="tx2"/>
                  </a:solidFill>
                  <a:latin typeface="微软雅黑" panose="020B0503020204020204" pitchFamily="34" charset="-122"/>
                  <a:ea typeface="微软雅黑" panose="020B0503020204020204" pitchFamily="34" charset="-122"/>
                </a:rPr>
                <a:t>4</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30082" name="Line 34"/>
            <p:cNvSpPr/>
            <p:nvPr/>
          </p:nvSpPr>
          <p:spPr>
            <a:xfrm>
              <a:off x="1206" y="1880"/>
              <a:ext cx="1" cy="456"/>
            </a:xfrm>
            <a:prstGeom prst="line">
              <a:avLst/>
            </a:prstGeom>
            <a:ln w="22225" cap="flat" cmpd="sng">
              <a:solidFill>
                <a:srgbClr val="000000"/>
              </a:solidFill>
              <a:prstDash val="solid"/>
              <a:headEnd type="none" w="med" len="med"/>
              <a:tailEnd type="none" w="med" len="med"/>
            </a:ln>
          </p:spPr>
        </p:sp>
        <p:sp>
          <p:nvSpPr>
            <p:cNvPr id="130083" name="Freeform 35"/>
            <p:cNvSpPr/>
            <p:nvPr/>
          </p:nvSpPr>
          <p:spPr>
            <a:xfrm>
              <a:off x="1179" y="2132"/>
              <a:ext cx="68" cy="204"/>
            </a:xfrm>
            <a:custGeom>
              <a:avLst/>
              <a:gdLst>
                <a:gd name="txL" fmla="*/ 0 w 68"/>
                <a:gd name="txT" fmla="*/ 0 h 204"/>
                <a:gd name="txR" fmla="*/ 68 w 68"/>
                <a:gd name="txB" fmla="*/ 204 h 204"/>
              </a:gdLst>
              <a:ahLst/>
              <a:cxnLst>
                <a:cxn ang="0">
                  <a:pos x="68" y="0"/>
                </a:cxn>
                <a:cxn ang="0">
                  <a:pos x="27" y="47"/>
                </a:cxn>
                <a:cxn ang="0">
                  <a:pos x="0" y="0"/>
                </a:cxn>
                <a:cxn ang="0">
                  <a:pos x="27" y="204"/>
                </a:cxn>
                <a:cxn ang="0">
                  <a:pos x="68" y="0"/>
                </a:cxn>
              </a:cxnLst>
              <a:rect l="txL" t="txT" r="txR" b="txB"/>
              <a:pathLst>
                <a:path w="68" h="204">
                  <a:moveTo>
                    <a:pt x="68" y="0"/>
                  </a:moveTo>
                  <a:lnTo>
                    <a:pt x="27" y="47"/>
                  </a:lnTo>
                  <a:lnTo>
                    <a:pt x="0" y="0"/>
                  </a:lnTo>
                  <a:lnTo>
                    <a:pt x="27" y="204"/>
                  </a:lnTo>
                  <a:lnTo>
                    <a:pt x="68"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84" name="Line 36"/>
            <p:cNvSpPr/>
            <p:nvPr/>
          </p:nvSpPr>
          <p:spPr>
            <a:xfrm>
              <a:off x="2046" y="1880"/>
              <a:ext cx="1" cy="456"/>
            </a:xfrm>
            <a:prstGeom prst="line">
              <a:avLst/>
            </a:prstGeom>
            <a:ln w="22225" cap="flat" cmpd="sng">
              <a:solidFill>
                <a:srgbClr val="000000"/>
              </a:solidFill>
              <a:prstDash val="solid"/>
              <a:headEnd type="none" w="med" len="med"/>
              <a:tailEnd type="none" w="med" len="med"/>
            </a:ln>
          </p:spPr>
        </p:sp>
        <p:sp>
          <p:nvSpPr>
            <p:cNvPr id="130085" name="Freeform 37"/>
            <p:cNvSpPr/>
            <p:nvPr/>
          </p:nvSpPr>
          <p:spPr>
            <a:xfrm>
              <a:off x="2006" y="2132"/>
              <a:ext cx="68" cy="204"/>
            </a:xfrm>
            <a:custGeom>
              <a:avLst/>
              <a:gdLst>
                <a:gd name="txL" fmla="*/ 0 w 68"/>
                <a:gd name="txT" fmla="*/ 0 h 204"/>
                <a:gd name="txR" fmla="*/ 68 w 68"/>
                <a:gd name="txB" fmla="*/ 204 h 204"/>
              </a:gdLst>
              <a:ahLst/>
              <a:cxnLst>
                <a:cxn ang="0">
                  <a:pos x="68" y="0"/>
                </a:cxn>
                <a:cxn ang="0">
                  <a:pos x="40" y="47"/>
                </a:cxn>
                <a:cxn ang="0">
                  <a:pos x="0" y="0"/>
                </a:cxn>
                <a:cxn ang="0">
                  <a:pos x="40" y="204"/>
                </a:cxn>
                <a:cxn ang="0">
                  <a:pos x="68" y="0"/>
                </a:cxn>
              </a:cxnLst>
              <a:rect l="txL" t="txT" r="txR" b="txB"/>
              <a:pathLst>
                <a:path w="68" h="204">
                  <a:moveTo>
                    <a:pt x="68" y="0"/>
                  </a:moveTo>
                  <a:lnTo>
                    <a:pt x="40" y="47"/>
                  </a:lnTo>
                  <a:lnTo>
                    <a:pt x="0" y="0"/>
                  </a:lnTo>
                  <a:lnTo>
                    <a:pt x="40" y="204"/>
                  </a:lnTo>
                  <a:lnTo>
                    <a:pt x="68"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86" name="Rectangle 38"/>
            <p:cNvSpPr/>
            <p:nvPr/>
          </p:nvSpPr>
          <p:spPr>
            <a:xfrm>
              <a:off x="949" y="1432"/>
              <a:ext cx="1355" cy="448"/>
            </a:xfrm>
            <a:prstGeom prst="rect">
              <a:avLst/>
            </a:prstGeom>
            <a:solidFill>
              <a:srgbClr val="FFFF99"/>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87" name="Rectangle 39"/>
            <p:cNvSpPr/>
            <p:nvPr/>
          </p:nvSpPr>
          <p:spPr>
            <a:xfrm>
              <a:off x="1355" y="1581"/>
              <a:ext cx="603"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定  时</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88" name="Line 40"/>
            <p:cNvSpPr/>
            <p:nvPr/>
          </p:nvSpPr>
          <p:spPr>
            <a:xfrm flipH="1">
              <a:off x="569" y="1628"/>
              <a:ext cx="380" cy="1"/>
            </a:xfrm>
            <a:prstGeom prst="line">
              <a:avLst/>
            </a:prstGeom>
            <a:ln w="22225" cap="flat" cmpd="sng">
              <a:solidFill>
                <a:srgbClr val="000000"/>
              </a:solidFill>
              <a:prstDash val="solid"/>
              <a:headEnd type="none" w="med" len="med"/>
              <a:tailEnd type="none" w="med" len="med"/>
            </a:ln>
          </p:spPr>
        </p:sp>
        <p:sp>
          <p:nvSpPr>
            <p:cNvPr id="130089" name="Rectangle 41"/>
            <p:cNvSpPr/>
            <p:nvPr/>
          </p:nvSpPr>
          <p:spPr>
            <a:xfrm>
              <a:off x="203" y="1518"/>
              <a:ext cx="366"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外钟</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90" name="Line 42"/>
            <p:cNvSpPr/>
            <p:nvPr/>
          </p:nvSpPr>
          <p:spPr>
            <a:xfrm flipH="1">
              <a:off x="2304" y="2808"/>
              <a:ext cx="1274" cy="1"/>
            </a:xfrm>
            <a:prstGeom prst="line">
              <a:avLst/>
            </a:prstGeom>
            <a:ln w="22225" cap="flat" cmpd="sng">
              <a:solidFill>
                <a:srgbClr val="000000"/>
              </a:solidFill>
              <a:prstDash val="solid"/>
              <a:headEnd type="none" w="med" len="med"/>
              <a:tailEnd type="none" w="med" len="med"/>
            </a:ln>
          </p:spPr>
        </p:sp>
        <p:sp>
          <p:nvSpPr>
            <p:cNvPr id="130091" name="Rectangle 43"/>
            <p:cNvSpPr/>
            <p:nvPr/>
          </p:nvSpPr>
          <p:spPr>
            <a:xfrm>
              <a:off x="3578" y="2336"/>
              <a:ext cx="515" cy="959"/>
            </a:xfrm>
            <a:prstGeom prst="rect">
              <a:avLst/>
            </a:prstGeom>
            <a:solidFill>
              <a:srgbClr val="FF99CC"/>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92" name="Rectangle 44"/>
            <p:cNvSpPr/>
            <p:nvPr/>
          </p:nvSpPr>
          <p:spPr>
            <a:xfrm>
              <a:off x="3741" y="2634"/>
              <a:ext cx="162" cy="362"/>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分</a:t>
              </a:r>
              <a:endParaRPr lang="zh-CN" altLang="en-US" b="1" dirty="0">
                <a:solidFill>
                  <a:srgbClr val="2B15CD"/>
                </a:solidFill>
                <a:latin typeface="微软雅黑" panose="020B0503020204020204" pitchFamily="34" charset="-122"/>
                <a:ea typeface="微软雅黑" panose="020B0503020204020204" pitchFamily="34" charset="-122"/>
              </a:endParaRPr>
            </a:p>
            <a:p>
              <a:r>
                <a:rPr lang="zh-CN" altLang="en-US" b="1" dirty="0">
                  <a:solidFill>
                    <a:srgbClr val="2B15CD"/>
                  </a:solidFill>
                  <a:latin typeface="微软雅黑" panose="020B0503020204020204" pitchFamily="34" charset="-122"/>
                  <a:ea typeface="微软雅黑" panose="020B0503020204020204" pitchFamily="34" charset="-122"/>
                </a:rPr>
                <a:t>接</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93" name="Rectangle 45"/>
            <p:cNvSpPr/>
            <p:nvPr/>
          </p:nvSpPr>
          <p:spPr>
            <a:xfrm>
              <a:off x="3741" y="2823"/>
              <a:ext cx="0" cy="163"/>
            </a:xfrm>
            <a:prstGeom prst="rect">
              <a:avLst/>
            </a:prstGeom>
            <a:noFill/>
            <a:ln w="9525">
              <a:noFill/>
            </a:ln>
          </p:spPr>
          <p:txBody>
            <a:bodyPr wrap="square" lIns="0" tIns="0" rIns="0" bIns="0">
              <a:spAutoFit/>
            </a:bodyPr>
            <a:p>
              <a:endParaRPr lang="zh-CN" altLang="zh-CN" dirty="0">
                <a:latin typeface="微软雅黑" panose="020B0503020204020204" pitchFamily="34" charset="-122"/>
                <a:ea typeface="微软雅黑" panose="020B0503020204020204" pitchFamily="34" charset="-122"/>
              </a:endParaRPr>
            </a:p>
          </p:txBody>
        </p:sp>
        <p:sp>
          <p:nvSpPr>
            <p:cNvPr id="130094" name="Line 46"/>
            <p:cNvSpPr/>
            <p:nvPr/>
          </p:nvSpPr>
          <p:spPr>
            <a:xfrm flipH="1">
              <a:off x="4093" y="2698"/>
              <a:ext cx="325" cy="1"/>
            </a:xfrm>
            <a:prstGeom prst="line">
              <a:avLst/>
            </a:prstGeom>
            <a:ln w="22225" cap="flat" cmpd="sng">
              <a:solidFill>
                <a:srgbClr val="000000"/>
              </a:solidFill>
              <a:prstDash val="solid"/>
              <a:headEnd type="none" w="med" len="med"/>
              <a:tailEnd type="none" w="med" len="med"/>
            </a:ln>
          </p:spPr>
        </p:sp>
        <p:sp>
          <p:nvSpPr>
            <p:cNvPr id="130095" name="Rectangle 47"/>
            <p:cNvSpPr/>
            <p:nvPr/>
          </p:nvSpPr>
          <p:spPr>
            <a:xfrm>
              <a:off x="4411" y="2336"/>
              <a:ext cx="502" cy="959"/>
            </a:xfrm>
            <a:prstGeom prst="rect">
              <a:avLst/>
            </a:prstGeom>
            <a:solidFill>
              <a:srgbClr val="99CCFF"/>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096" name="Rectangle 48"/>
            <p:cNvSpPr/>
            <p:nvPr/>
          </p:nvSpPr>
          <p:spPr>
            <a:xfrm>
              <a:off x="4581" y="2642"/>
              <a:ext cx="162" cy="362"/>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恢</a:t>
              </a:r>
              <a:endParaRPr lang="zh-CN" altLang="en-US" b="1" dirty="0">
                <a:solidFill>
                  <a:srgbClr val="2B15CD"/>
                </a:solidFill>
                <a:latin typeface="微软雅黑" panose="020B0503020204020204" pitchFamily="34" charset="-122"/>
                <a:ea typeface="微软雅黑" panose="020B0503020204020204" pitchFamily="34" charset="-122"/>
              </a:endParaRPr>
            </a:p>
            <a:p>
              <a:r>
                <a:rPr lang="zh-CN" altLang="en-US" b="1" dirty="0">
                  <a:solidFill>
                    <a:srgbClr val="2B15CD"/>
                  </a:solidFill>
                  <a:latin typeface="微软雅黑" panose="020B0503020204020204" pitchFamily="34" charset="-122"/>
                  <a:ea typeface="微软雅黑" panose="020B0503020204020204" pitchFamily="34" charset="-122"/>
                </a:rPr>
                <a:t>复</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097" name="Rectangle 49"/>
            <p:cNvSpPr/>
            <p:nvPr/>
          </p:nvSpPr>
          <p:spPr>
            <a:xfrm>
              <a:off x="4581" y="2823"/>
              <a:ext cx="0" cy="163"/>
            </a:xfrm>
            <a:prstGeom prst="rect">
              <a:avLst/>
            </a:prstGeom>
            <a:noFill/>
            <a:ln w="9525">
              <a:noFill/>
            </a:ln>
          </p:spPr>
          <p:txBody>
            <a:bodyPr wrap="square" lIns="0" tIns="0" rIns="0" bIns="0">
              <a:spAutoFit/>
            </a:bodyPr>
            <a:p>
              <a:endParaRPr lang="zh-CN" altLang="zh-CN" dirty="0">
                <a:latin typeface="微软雅黑" panose="020B0503020204020204" pitchFamily="34" charset="-122"/>
                <a:ea typeface="微软雅黑" panose="020B0503020204020204" pitchFamily="34" charset="-122"/>
              </a:endParaRPr>
            </a:p>
          </p:txBody>
        </p:sp>
        <p:sp>
          <p:nvSpPr>
            <p:cNvPr id="130098" name="Line 50"/>
            <p:cNvSpPr/>
            <p:nvPr/>
          </p:nvSpPr>
          <p:spPr>
            <a:xfrm flipH="1">
              <a:off x="4093" y="2478"/>
              <a:ext cx="325" cy="1"/>
            </a:xfrm>
            <a:prstGeom prst="line">
              <a:avLst/>
            </a:prstGeom>
            <a:ln w="22225" cap="flat" cmpd="sng">
              <a:solidFill>
                <a:srgbClr val="000000"/>
              </a:solidFill>
              <a:prstDash val="solid"/>
              <a:headEnd type="none" w="med" len="med"/>
              <a:tailEnd type="none" w="med" len="med"/>
            </a:ln>
          </p:spPr>
        </p:sp>
        <p:sp>
          <p:nvSpPr>
            <p:cNvPr id="130099" name="Line 51"/>
            <p:cNvSpPr/>
            <p:nvPr/>
          </p:nvSpPr>
          <p:spPr>
            <a:xfrm flipH="1">
              <a:off x="4093" y="2918"/>
              <a:ext cx="325" cy="1"/>
            </a:xfrm>
            <a:prstGeom prst="line">
              <a:avLst/>
            </a:prstGeom>
            <a:ln w="22225" cap="flat" cmpd="sng">
              <a:solidFill>
                <a:srgbClr val="000000"/>
              </a:solidFill>
              <a:prstDash val="solid"/>
              <a:headEnd type="none" w="med" len="med"/>
              <a:tailEnd type="none" w="med" len="med"/>
            </a:ln>
          </p:spPr>
        </p:sp>
        <p:sp>
          <p:nvSpPr>
            <p:cNvPr id="130100" name="Line 52"/>
            <p:cNvSpPr/>
            <p:nvPr/>
          </p:nvSpPr>
          <p:spPr>
            <a:xfrm flipH="1">
              <a:off x="4093" y="3154"/>
              <a:ext cx="325" cy="1"/>
            </a:xfrm>
            <a:prstGeom prst="line">
              <a:avLst/>
            </a:prstGeom>
            <a:ln w="22225" cap="flat" cmpd="sng">
              <a:solidFill>
                <a:srgbClr val="000000"/>
              </a:solidFill>
              <a:prstDash val="solid"/>
              <a:headEnd type="none" w="med" len="med"/>
              <a:tailEnd type="none" w="med" len="med"/>
            </a:ln>
          </p:spPr>
        </p:sp>
        <p:sp>
          <p:nvSpPr>
            <p:cNvPr id="130101" name="Freeform 53"/>
            <p:cNvSpPr/>
            <p:nvPr/>
          </p:nvSpPr>
          <p:spPr>
            <a:xfrm>
              <a:off x="4242" y="2446"/>
              <a:ext cx="176" cy="79"/>
            </a:xfrm>
            <a:custGeom>
              <a:avLst/>
              <a:gdLst>
                <a:gd name="txL" fmla="*/ 0 w 176"/>
                <a:gd name="txT" fmla="*/ 0 h 79"/>
                <a:gd name="txR" fmla="*/ 176 w 176"/>
                <a:gd name="txB" fmla="*/ 79 h 79"/>
              </a:gdLst>
              <a:ahLst/>
              <a:cxnLst>
                <a:cxn ang="0">
                  <a:pos x="0" y="0"/>
                </a:cxn>
                <a:cxn ang="0">
                  <a:pos x="27" y="32"/>
                </a:cxn>
                <a:cxn ang="0">
                  <a:pos x="0" y="79"/>
                </a:cxn>
                <a:cxn ang="0">
                  <a:pos x="176" y="32"/>
                </a:cxn>
                <a:cxn ang="0">
                  <a:pos x="0" y="0"/>
                </a:cxn>
              </a:cxnLst>
              <a:rect l="txL" t="txT" r="txR" b="txB"/>
              <a:pathLst>
                <a:path w="176" h="79">
                  <a:moveTo>
                    <a:pt x="0" y="0"/>
                  </a:moveTo>
                  <a:lnTo>
                    <a:pt x="27" y="32"/>
                  </a:lnTo>
                  <a:lnTo>
                    <a:pt x="0" y="79"/>
                  </a:lnTo>
                  <a:lnTo>
                    <a:pt x="176"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2" name="Freeform 54"/>
            <p:cNvSpPr/>
            <p:nvPr/>
          </p:nvSpPr>
          <p:spPr>
            <a:xfrm>
              <a:off x="4242" y="2666"/>
              <a:ext cx="176" cy="79"/>
            </a:xfrm>
            <a:custGeom>
              <a:avLst/>
              <a:gdLst>
                <a:gd name="txL" fmla="*/ 0 w 176"/>
                <a:gd name="txT" fmla="*/ 0 h 79"/>
                <a:gd name="txR" fmla="*/ 176 w 176"/>
                <a:gd name="txB" fmla="*/ 79 h 79"/>
              </a:gdLst>
              <a:ahLst/>
              <a:cxnLst>
                <a:cxn ang="0">
                  <a:pos x="0" y="0"/>
                </a:cxn>
                <a:cxn ang="0">
                  <a:pos x="27" y="32"/>
                </a:cxn>
                <a:cxn ang="0">
                  <a:pos x="0" y="79"/>
                </a:cxn>
                <a:cxn ang="0">
                  <a:pos x="176" y="32"/>
                </a:cxn>
                <a:cxn ang="0">
                  <a:pos x="0" y="0"/>
                </a:cxn>
              </a:cxnLst>
              <a:rect l="txL" t="txT" r="txR" b="txB"/>
              <a:pathLst>
                <a:path w="176" h="79">
                  <a:moveTo>
                    <a:pt x="0" y="0"/>
                  </a:moveTo>
                  <a:lnTo>
                    <a:pt x="27" y="32"/>
                  </a:lnTo>
                  <a:lnTo>
                    <a:pt x="0" y="79"/>
                  </a:lnTo>
                  <a:lnTo>
                    <a:pt x="176"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3" name="Freeform 55"/>
            <p:cNvSpPr/>
            <p:nvPr/>
          </p:nvSpPr>
          <p:spPr>
            <a:xfrm>
              <a:off x="4242" y="2886"/>
              <a:ext cx="176" cy="79"/>
            </a:xfrm>
            <a:custGeom>
              <a:avLst/>
              <a:gdLst>
                <a:gd name="txL" fmla="*/ 0 w 176"/>
                <a:gd name="txT" fmla="*/ 0 h 79"/>
                <a:gd name="txR" fmla="*/ 176 w 176"/>
                <a:gd name="txB" fmla="*/ 79 h 79"/>
              </a:gdLst>
              <a:ahLst/>
              <a:cxnLst>
                <a:cxn ang="0">
                  <a:pos x="0" y="0"/>
                </a:cxn>
                <a:cxn ang="0">
                  <a:pos x="27" y="32"/>
                </a:cxn>
                <a:cxn ang="0">
                  <a:pos x="0" y="79"/>
                </a:cxn>
                <a:cxn ang="0">
                  <a:pos x="176" y="32"/>
                </a:cxn>
                <a:cxn ang="0">
                  <a:pos x="0" y="0"/>
                </a:cxn>
              </a:cxnLst>
              <a:rect l="txL" t="txT" r="txR" b="txB"/>
              <a:pathLst>
                <a:path w="176" h="79">
                  <a:moveTo>
                    <a:pt x="0" y="0"/>
                  </a:moveTo>
                  <a:lnTo>
                    <a:pt x="27" y="32"/>
                  </a:lnTo>
                  <a:lnTo>
                    <a:pt x="0" y="79"/>
                  </a:lnTo>
                  <a:lnTo>
                    <a:pt x="176"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4" name="Freeform 56"/>
            <p:cNvSpPr/>
            <p:nvPr/>
          </p:nvSpPr>
          <p:spPr>
            <a:xfrm>
              <a:off x="4242" y="3107"/>
              <a:ext cx="176" cy="78"/>
            </a:xfrm>
            <a:custGeom>
              <a:avLst/>
              <a:gdLst>
                <a:gd name="txL" fmla="*/ 0 w 176"/>
                <a:gd name="txT" fmla="*/ 0 h 78"/>
                <a:gd name="txR" fmla="*/ 176 w 176"/>
                <a:gd name="txB" fmla="*/ 78 h 78"/>
              </a:gdLst>
              <a:ahLst/>
              <a:cxnLst>
                <a:cxn ang="0">
                  <a:pos x="0" y="0"/>
                </a:cxn>
                <a:cxn ang="0">
                  <a:pos x="27" y="47"/>
                </a:cxn>
                <a:cxn ang="0">
                  <a:pos x="0" y="78"/>
                </a:cxn>
                <a:cxn ang="0">
                  <a:pos x="176" y="47"/>
                </a:cxn>
                <a:cxn ang="0">
                  <a:pos x="0" y="0"/>
                </a:cxn>
              </a:cxnLst>
              <a:rect l="txL" t="txT" r="txR" b="txB"/>
              <a:pathLst>
                <a:path w="176" h="78">
                  <a:moveTo>
                    <a:pt x="0" y="0"/>
                  </a:moveTo>
                  <a:lnTo>
                    <a:pt x="27" y="47"/>
                  </a:lnTo>
                  <a:lnTo>
                    <a:pt x="0" y="78"/>
                  </a:lnTo>
                  <a:lnTo>
                    <a:pt x="176" y="4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5" name="Freeform 57"/>
            <p:cNvSpPr/>
            <p:nvPr/>
          </p:nvSpPr>
          <p:spPr>
            <a:xfrm>
              <a:off x="3415" y="2776"/>
              <a:ext cx="163" cy="79"/>
            </a:xfrm>
            <a:custGeom>
              <a:avLst/>
              <a:gdLst>
                <a:gd name="txL" fmla="*/ 0 w 163"/>
                <a:gd name="txT" fmla="*/ 0 h 79"/>
                <a:gd name="txR" fmla="*/ 163 w 163"/>
                <a:gd name="txB" fmla="*/ 79 h 79"/>
              </a:gdLst>
              <a:ahLst/>
              <a:cxnLst>
                <a:cxn ang="0">
                  <a:pos x="0" y="0"/>
                </a:cxn>
                <a:cxn ang="0">
                  <a:pos x="27" y="32"/>
                </a:cxn>
                <a:cxn ang="0">
                  <a:pos x="0" y="79"/>
                </a:cxn>
                <a:cxn ang="0">
                  <a:pos x="163" y="32"/>
                </a:cxn>
                <a:cxn ang="0">
                  <a:pos x="0" y="0"/>
                </a:cxn>
              </a:cxnLst>
              <a:rect l="txL" t="txT" r="txR" b="txB"/>
              <a:pathLst>
                <a:path w="163" h="79">
                  <a:moveTo>
                    <a:pt x="0" y="0"/>
                  </a:moveTo>
                  <a:lnTo>
                    <a:pt x="27" y="32"/>
                  </a:lnTo>
                  <a:lnTo>
                    <a:pt x="0" y="79"/>
                  </a:lnTo>
                  <a:lnTo>
                    <a:pt x="163"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6" name="Line 58"/>
            <p:cNvSpPr/>
            <p:nvPr/>
          </p:nvSpPr>
          <p:spPr>
            <a:xfrm flipH="1">
              <a:off x="4920" y="2478"/>
              <a:ext cx="704" cy="1"/>
            </a:xfrm>
            <a:prstGeom prst="line">
              <a:avLst/>
            </a:prstGeom>
            <a:ln w="22225" cap="flat" cmpd="sng">
              <a:solidFill>
                <a:srgbClr val="000000"/>
              </a:solidFill>
              <a:prstDash val="solid"/>
              <a:headEnd type="none" w="med" len="med"/>
              <a:tailEnd type="none" w="med" len="med"/>
            </a:ln>
          </p:spPr>
        </p:sp>
        <p:sp>
          <p:nvSpPr>
            <p:cNvPr id="130107" name="Freeform 59"/>
            <p:cNvSpPr/>
            <p:nvPr/>
          </p:nvSpPr>
          <p:spPr>
            <a:xfrm>
              <a:off x="5462" y="2446"/>
              <a:ext cx="162" cy="79"/>
            </a:xfrm>
            <a:custGeom>
              <a:avLst/>
              <a:gdLst>
                <a:gd name="txL" fmla="*/ 0 w 162"/>
                <a:gd name="txT" fmla="*/ 0 h 79"/>
                <a:gd name="txR" fmla="*/ 162 w 162"/>
                <a:gd name="txB" fmla="*/ 79 h 79"/>
              </a:gdLst>
              <a:ahLst/>
              <a:cxnLst>
                <a:cxn ang="0">
                  <a:pos x="0" y="0"/>
                </a:cxn>
                <a:cxn ang="0">
                  <a:pos x="27" y="32"/>
                </a:cxn>
                <a:cxn ang="0">
                  <a:pos x="0" y="79"/>
                </a:cxn>
                <a:cxn ang="0">
                  <a:pos x="162" y="32"/>
                </a:cxn>
                <a:cxn ang="0">
                  <a:pos x="0" y="0"/>
                </a:cxn>
              </a:cxnLst>
              <a:rect l="txL" t="txT" r="txR" b="txB"/>
              <a:pathLst>
                <a:path w="162" h="79">
                  <a:moveTo>
                    <a:pt x="0" y="0"/>
                  </a:moveTo>
                  <a:lnTo>
                    <a:pt x="27" y="32"/>
                  </a:lnTo>
                  <a:lnTo>
                    <a:pt x="0" y="79"/>
                  </a:lnTo>
                  <a:lnTo>
                    <a:pt x="162"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08" name="Line 60"/>
            <p:cNvSpPr/>
            <p:nvPr/>
          </p:nvSpPr>
          <p:spPr>
            <a:xfrm flipH="1">
              <a:off x="4920" y="2698"/>
              <a:ext cx="704" cy="1"/>
            </a:xfrm>
            <a:prstGeom prst="line">
              <a:avLst/>
            </a:prstGeom>
            <a:ln w="22225" cap="flat" cmpd="sng">
              <a:solidFill>
                <a:srgbClr val="000000"/>
              </a:solidFill>
              <a:prstDash val="solid"/>
              <a:headEnd type="none" w="med" len="med"/>
              <a:tailEnd type="none" w="med" len="med"/>
            </a:ln>
          </p:spPr>
        </p:sp>
        <p:sp>
          <p:nvSpPr>
            <p:cNvPr id="130109" name="Freeform 61"/>
            <p:cNvSpPr/>
            <p:nvPr/>
          </p:nvSpPr>
          <p:spPr>
            <a:xfrm>
              <a:off x="5462" y="2666"/>
              <a:ext cx="162" cy="79"/>
            </a:xfrm>
            <a:custGeom>
              <a:avLst/>
              <a:gdLst>
                <a:gd name="txL" fmla="*/ 0 w 162"/>
                <a:gd name="txT" fmla="*/ 0 h 79"/>
                <a:gd name="txR" fmla="*/ 162 w 162"/>
                <a:gd name="txB" fmla="*/ 79 h 79"/>
              </a:gdLst>
              <a:ahLst/>
              <a:cxnLst>
                <a:cxn ang="0">
                  <a:pos x="0" y="0"/>
                </a:cxn>
                <a:cxn ang="0">
                  <a:pos x="27" y="32"/>
                </a:cxn>
                <a:cxn ang="0">
                  <a:pos x="0" y="79"/>
                </a:cxn>
                <a:cxn ang="0">
                  <a:pos x="162" y="32"/>
                </a:cxn>
                <a:cxn ang="0">
                  <a:pos x="0" y="0"/>
                </a:cxn>
              </a:cxnLst>
              <a:rect l="txL" t="txT" r="txR" b="txB"/>
              <a:pathLst>
                <a:path w="162" h="79">
                  <a:moveTo>
                    <a:pt x="0" y="0"/>
                  </a:moveTo>
                  <a:lnTo>
                    <a:pt x="27" y="32"/>
                  </a:lnTo>
                  <a:lnTo>
                    <a:pt x="0" y="79"/>
                  </a:lnTo>
                  <a:lnTo>
                    <a:pt x="162"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10" name="Line 62"/>
            <p:cNvSpPr/>
            <p:nvPr/>
          </p:nvSpPr>
          <p:spPr>
            <a:xfrm flipH="1">
              <a:off x="4920" y="2918"/>
              <a:ext cx="704" cy="1"/>
            </a:xfrm>
            <a:prstGeom prst="line">
              <a:avLst/>
            </a:prstGeom>
            <a:ln w="22225" cap="flat" cmpd="sng">
              <a:solidFill>
                <a:srgbClr val="000000"/>
              </a:solidFill>
              <a:prstDash val="solid"/>
              <a:headEnd type="none" w="med" len="med"/>
              <a:tailEnd type="none" w="med" len="med"/>
            </a:ln>
          </p:spPr>
        </p:sp>
        <p:sp>
          <p:nvSpPr>
            <p:cNvPr id="130111" name="Freeform 63"/>
            <p:cNvSpPr/>
            <p:nvPr/>
          </p:nvSpPr>
          <p:spPr>
            <a:xfrm>
              <a:off x="5462" y="2886"/>
              <a:ext cx="162" cy="79"/>
            </a:xfrm>
            <a:custGeom>
              <a:avLst/>
              <a:gdLst>
                <a:gd name="txL" fmla="*/ 0 w 162"/>
                <a:gd name="txT" fmla="*/ 0 h 79"/>
                <a:gd name="txR" fmla="*/ 162 w 162"/>
                <a:gd name="txB" fmla="*/ 79 h 79"/>
              </a:gdLst>
              <a:ahLst/>
              <a:cxnLst>
                <a:cxn ang="0">
                  <a:pos x="0" y="0"/>
                </a:cxn>
                <a:cxn ang="0">
                  <a:pos x="27" y="32"/>
                </a:cxn>
                <a:cxn ang="0">
                  <a:pos x="0" y="79"/>
                </a:cxn>
                <a:cxn ang="0">
                  <a:pos x="162" y="32"/>
                </a:cxn>
                <a:cxn ang="0">
                  <a:pos x="0" y="0"/>
                </a:cxn>
              </a:cxnLst>
              <a:rect l="txL" t="txT" r="txR" b="txB"/>
              <a:pathLst>
                <a:path w="162" h="79">
                  <a:moveTo>
                    <a:pt x="0" y="0"/>
                  </a:moveTo>
                  <a:lnTo>
                    <a:pt x="27" y="32"/>
                  </a:lnTo>
                  <a:lnTo>
                    <a:pt x="0" y="79"/>
                  </a:lnTo>
                  <a:lnTo>
                    <a:pt x="162" y="32"/>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12" name="Line 64"/>
            <p:cNvSpPr/>
            <p:nvPr/>
          </p:nvSpPr>
          <p:spPr>
            <a:xfrm flipH="1">
              <a:off x="4920" y="3154"/>
              <a:ext cx="704" cy="1"/>
            </a:xfrm>
            <a:prstGeom prst="line">
              <a:avLst/>
            </a:prstGeom>
            <a:ln w="22225" cap="flat" cmpd="sng">
              <a:solidFill>
                <a:srgbClr val="000000"/>
              </a:solidFill>
              <a:prstDash val="solid"/>
              <a:headEnd type="none" w="med" len="med"/>
              <a:tailEnd type="none" w="med" len="med"/>
            </a:ln>
          </p:spPr>
        </p:sp>
        <p:sp>
          <p:nvSpPr>
            <p:cNvPr id="130113" name="Freeform 65"/>
            <p:cNvSpPr/>
            <p:nvPr/>
          </p:nvSpPr>
          <p:spPr>
            <a:xfrm>
              <a:off x="5462" y="3107"/>
              <a:ext cx="162" cy="78"/>
            </a:xfrm>
            <a:custGeom>
              <a:avLst/>
              <a:gdLst>
                <a:gd name="txL" fmla="*/ 0 w 162"/>
                <a:gd name="txT" fmla="*/ 0 h 78"/>
                <a:gd name="txR" fmla="*/ 162 w 162"/>
                <a:gd name="txB" fmla="*/ 78 h 78"/>
              </a:gdLst>
              <a:ahLst/>
              <a:cxnLst>
                <a:cxn ang="0">
                  <a:pos x="0" y="0"/>
                </a:cxn>
                <a:cxn ang="0">
                  <a:pos x="27" y="47"/>
                </a:cxn>
                <a:cxn ang="0">
                  <a:pos x="0" y="78"/>
                </a:cxn>
                <a:cxn ang="0">
                  <a:pos x="162" y="47"/>
                </a:cxn>
                <a:cxn ang="0">
                  <a:pos x="0" y="0"/>
                </a:cxn>
              </a:cxnLst>
              <a:rect l="txL" t="txT" r="txR" b="txB"/>
              <a:pathLst>
                <a:path w="162" h="78">
                  <a:moveTo>
                    <a:pt x="0" y="0"/>
                  </a:moveTo>
                  <a:lnTo>
                    <a:pt x="27" y="47"/>
                  </a:lnTo>
                  <a:lnTo>
                    <a:pt x="0" y="78"/>
                  </a:lnTo>
                  <a:lnTo>
                    <a:pt x="162" y="4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14" name="Rectangle 66"/>
            <p:cNvSpPr/>
            <p:nvPr/>
          </p:nvSpPr>
          <p:spPr>
            <a:xfrm>
              <a:off x="5127" y="3217"/>
              <a:ext cx="455"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支路</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15" name="Rectangle 67"/>
            <p:cNvSpPr/>
            <p:nvPr/>
          </p:nvSpPr>
          <p:spPr>
            <a:xfrm>
              <a:off x="2525" y="2855"/>
              <a:ext cx="427"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合路</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16" name="Rectangle 68"/>
            <p:cNvSpPr/>
            <p:nvPr/>
          </p:nvSpPr>
          <p:spPr>
            <a:xfrm>
              <a:off x="2795" y="1419"/>
              <a:ext cx="524" cy="674"/>
            </a:xfrm>
            <a:prstGeom prst="rect">
              <a:avLst/>
            </a:prstGeom>
            <a:solidFill>
              <a:srgbClr val="00FFFF"/>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17" name="Rectangle 69"/>
            <p:cNvSpPr/>
            <p:nvPr/>
          </p:nvSpPr>
          <p:spPr>
            <a:xfrm>
              <a:off x="2952" y="1613"/>
              <a:ext cx="247" cy="362"/>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同</a:t>
              </a:r>
              <a:endParaRPr lang="zh-CN" altLang="en-US" b="1" dirty="0">
                <a:solidFill>
                  <a:srgbClr val="2B15CD"/>
                </a:solidFill>
                <a:latin typeface="微软雅黑" panose="020B0503020204020204" pitchFamily="34" charset="-122"/>
                <a:ea typeface="微软雅黑" panose="020B0503020204020204" pitchFamily="34" charset="-122"/>
              </a:endParaRPr>
            </a:p>
            <a:p>
              <a:r>
                <a:rPr lang="zh-CN" altLang="en-US" b="1" dirty="0">
                  <a:solidFill>
                    <a:srgbClr val="2B15CD"/>
                  </a:solidFill>
                  <a:latin typeface="微软雅黑" panose="020B0503020204020204" pitchFamily="34" charset="-122"/>
                  <a:ea typeface="微软雅黑" panose="020B0503020204020204" pitchFamily="34" charset="-122"/>
                </a:rPr>
                <a:t>步</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19" name="Rectangle 71"/>
            <p:cNvSpPr/>
            <p:nvPr/>
          </p:nvSpPr>
          <p:spPr>
            <a:xfrm>
              <a:off x="3578" y="1406"/>
              <a:ext cx="1342" cy="474"/>
            </a:xfrm>
            <a:prstGeom prst="rect">
              <a:avLst/>
            </a:prstGeom>
            <a:solidFill>
              <a:srgbClr val="FFFF99"/>
            </a:solidFill>
            <a:ln w="22225" cap="flat" cmpd="sng">
              <a:solidFill>
                <a:srgbClr val="000000"/>
              </a:solidFill>
              <a:prstDash val="solid"/>
              <a:miter/>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20" name="Rectangle 72"/>
            <p:cNvSpPr/>
            <p:nvPr/>
          </p:nvSpPr>
          <p:spPr>
            <a:xfrm>
              <a:off x="4013" y="1581"/>
              <a:ext cx="552" cy="181"/>
            </a:xfrm>
            <a:prstGeom prst="rect">
              <a:avLst/>
            </a:prstGeom>
            <a:solidFill>
              <a:srgbClr val="FFFF99"/>
            </a:solid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定  时</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21" name="Line 73"/>
            <p:cNvSpPr/>
            <p:nvPr/>
          </p:nvSpPr>
          <p:spPr>
            <a:xfrm>
              <a:off x="3835" y="1880"/>
              <a:ext cx="1" cy="456"/>
            </a:xfrm>
            <a:prstGeom prst="line">
              <a:avLst/>
            </a:prstGeom>
            <a:ln w="22225" cap="flat" cmpd="sng">
              <a:solidFill>
                <a:srgbClr val="000000"/>
              </a:solidFill>
              <a:prstDash val="solid"/>
              <a:headEnd type="none" w="med" len="med"/>
              <a:tailEnd type="none" w="med" len="med"/>
            </a:ln>
          </p:spPr>
        </p:sp>
        <p:sp>
          <p:nvSpPr>
            <p:cNvPr id="130122" name="Freeform 74"/>
            <p:cNvSpPr/>
            <p:nvPr/>
          </p:nvSpPr>
          <p:spPr>
            <a:xfrm>
              <a:off x="3808" y="2132"/>
              <a:ext cx="55" cy="204"/>
            </a:xfrm>
            <a:custGeom>
              <a:avLst/>
              <a:gdLst>
                <a:gd name="txL" fmla="*/ 0 w 55"/>
                <a:gd name="txT" fmla="*/ 0 h 204"/>
                <a:gd name="txR" fmla="*/ 55 w 55"/>
                <a:gd name="txB" fmla="*/ 204 h 204"/>
              </a:gdLst>
              <a:ahLst/>
              <a:cxnLst>
                <a:cxn ang="0">
                  <a:pos x="55" y="0"/>
                </a:cxn>
                <a:cxn ang="0">
                  <a:pos x="27" y="47"/>
                </a:cxn>
                <a:cxn ang="0">
                  <a:pos x="0" y="0"/>
                </a:cxn>
                <a:cxn ang="0">
                  <a:pos x="27" y="204"/>
                </a:cxn>
                <a:cxn ang="0">
                  <a:pos x="55" y="0"/>
                </a:cxn>
              </a:cxnLst>
              <a:rect l="txL" t="txT" r="txR" b="txB"/>
              <a:pathLst>
                <a:path w="55" h="204">
                  <a:moveTo>
                    <a:pt x="55" y="0"/>
                  </a:moveTo>
                  <a:lnTo>
                    <a:pt x="27" y="47"/>
                  </a:lnTo>
                  <a:lnTo>
                    <a:pt x="0" y="0"/>
                  </a:lnTo>
                  <a:lnTo>
                    <a:pt x="27" y="204"/>
                  </a:lnTo>
                  <a:lnTo>
                    <a:pt x="55"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23" name="Line 75"/>
            <p:cNvSpPr/>
            <p:nvPr/>
          </p:nvSpPr>
          <p:spPr>
            <a:xfrm>
              <a:off x="4662" y="1880"/>
              <a:ext cx="1" cy="456"/>
            </a:xfrm>
            <a:prstGeom prst="line">
              <a:avLst/>
            </a:prstGeom>
            <a:ln w="22225" cap="flat" cmpd="sng">
              <a:solidFill>
                <a:srgbClr val="000000"/>
              </a:solidFill>
              <a:prstDash val="solid"/>
              <a:headEnd type="none" w="med" len="med"/>
              <a:tailEnd type="none" w="med" len="med"/>
            </a:ln>
          </p:spPr>
        </p:sp>
        <p:sp>
          <p:nvSpPr>
            <p:cNvPr id="130124" name="Freeform 76"/>
            <p:cNvSpPr/>
            <p:nvPr/>
          </p:nvSpPr>
          <p:spPr>
            <a:xfrm>
              <a:off x="4635" y="2132"/>
              <a:ext cx="68" cy="204"/>
            </a:xfrm>
            <a:custGeom>
              <a:avLst/>
              <a:gdLst>
                <a:gd name="txL" fmla="*/ 0 w 68"/>
                <a:gd name="txT" fmla="*/ 0 h 204"/>
                <a:gd name="txR" fmla="*/ 68 w 68"/>
                <a:gd name="txB" fmla="*/ 204 h 204"/>
              </a:gdLst>
              <a:ahLst/>
              <a:cxnLst>
                <a:cxn ang="0">
                  <a:pos x="68" y="0"/>
                </a:cxn>
                <a:cxn ang="0">
                  <a:pos x="27" y="47"/>
                </a:cxn>
                <a:cxn ang="0">
                  <a:pos x="0" y="0"/>
                </a:cxn>
                <a:cxn ang="0">
                  <a:pos x="27" y="204"/>
                </a:cxn>
                <a:cxn ang="0">
                  <a:pos x="68" y="0"/>
                </a:cxn>
              </a:cxnLst>
              <a:rect l="txL" t="txT" r="txR" b="txB"/>
              <a:pathLst>
                <a:path w="68" h="204">
                  <a:moveTo>
                    <a:pt x="68" y="0"/>
                  </a:moveTo>
                  <a:lnTo>
                    <a:pt x="27" y="47"/>
                  </a:lnTo>
                  <a:lnTo>
                    <a:pt x="0" y="0"/>
                  </a:lnTo>
                  <a:lnTo>
                    <a:pt x="27" y="204"/>
                  </a:lnTo>
                  <a:lnTo>
                    <a:pt x="68"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25" name="Line 77"/>
            <p:cNvSpPr/>
            <p:nvPr/>
          </p:nvSpPr>
          <p:spPr>
            <a:xfrm>
              <a:off x="3056" y="2253"/>
              <a:ext cx="10" cy="523"/>
            </a:xfrm>
            <a:prstGeom prst="line">
              <a:avLst/>
            </a:prstGeom>
            <a:ln w="22225" cap="flat" cmpd="sng">
              <a:solidFill>
                <a:srgbClr val="000000"/>
              </a:solidFill>
              <a:prstDash val="solid"/>
              <a:headEnd type="none" w="med" len="med"/>
              <a:tailEnd type="none" w="med" len="med"/>
            </a:ln>
          </p:spPr>
        </p:sp>
        <p:sp>
          <p:nvSpPr>
            <p:cNvPr id="130126" name="Line 78"/>
            <p:cNvSpPr/>
            <p:nvPr/>
          </p:nvSpPr>
          <p:spPr>
            <a:xfrm flipH="1">
              <a:off x="3320" y="1628"/>
              <a:ext cx="258" cy="1"/>
            </a:xfrm>
            <a:prstGeom prst="line">
              <a:avLst/>
            </a:prstGeom>
            <a:ln w="22225" cap="flat" cmpd="sng">
              <a:solidFill>
                <a:srgbClr val="000000"/>
              </a:solidFill>
              <a:prstDash val="solid"/>
              <a:headEnd type="none" w="med" len="med"/>
              <a:tailEnd type="none" w="med" len="med"/>
            </a:ln>
          </p:spPr>
        </p:sp>
        <p:sp>
          <p:nvSpPr>
            <p:cNvPr id="130127" name="Freeform 79"/>
            <p:cNvSpPr/>
            <p:nvPr/>
          </p:nvSpPr>
          <p:spPr>
            <a:xfrm>
              <a:off x="3415" y="1581"/>
              <a:ext cx="163" cy="79"/>
            </a:xfrm>
            <a:custGeom>
              <a:avLst/>
              <a:gdLst>
                <a:gd name="txL" fmla="*/ 0 w 163"/>
                <a:gd name="txT" fmla="*/ 0 h 79"/>
                <a:gd name="txR" fmla="*/ 163 w 163"/>
                <a:gd name="txB" fmla="*/ 79 h 79"/>
              </a:gdLst>
              <a:ahLst/>
              <a:cxnLst>
                <a:cxn ang="0">
                  <a:pos x="0" y="0"/>
                </a:cxn>
                <a:cxn ang="0">
                  <a:pos x="27" y="47"/>
                </a:cxn>
                <a:cxn ang="0">
                  <a:pos x="0" y="79"/>
                </a:cxn>
                <a:cxn ang="0">
                  <a:pos x="163" y="47"/>
                </a:cxn>
                <a:cxn ang="0">
                  <a:pos x="0" y="0"/>
                </a:cxn>
              </a:cxnLst>
              <a:rect l="txL" t="txT" r="txR" b="txB"/>
              <a:pathLst>
                <a:path w="163" h="79">
                  <a:moveTo>
                    <a:pt x="0" y="0"/>
                  </a:moveTo>
                  <a:lnTo>
                    <a:pt x="27" y="47"/>
                  </a:lnTo>
                  <a:lnTo>
                    <a:pt x="0" y="79"/>
                  </a:lnTo>
                  <a:lnTo>
                    <a:pt x="163" y="4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28" name="Freeform 80"/>
            <p:cNvSpPr/>
            <p:nvPr/>
          </p:nvSpPr>
          <p:spPr>
            <a:xfrm>
              <a:off x="3034" y="2776"/>
              <a:ext cx="54" cy="63"/>
            </a:xfrm>
            <a:custGeom>
              <a:avLst/>
              <a:gdLst>
                <a:gd name="txL" fmla="*/ 0 w 54"/>
                <a:gd name="txT" fmla="*/ 0 h 63"/>
                <a:gd name="txR" fmla="*/ 54 w 54"/>
                <a:gd name="txB" fmla="*/ 63 h 63"/>
              </a:gdLst>
              <a:ahLst/>
              <a:cxnLst>
                <a:cxn ang="0">
                  <a:pos x="0" y="32"/>
                </a:cxn>
                <a:cxn ang="0">
                  <a:pos x="13" y="0"/>
                </a:cxn>
                <a:cxn ang="0">
                  <a:pos x="40" y="0"/>
                </a:cxn>
                <a:cxn ang="0">
                  <a:pos x="54" y="32"/>
                </a:cxn>
                <a:cxn ang="0">
                  <a:pos x="40" y="63"/>
                </a:cxn>
                <a:cxn ang="0">
                  <a:pos x="13" y="63"/>
                </a:cxn>
                <a:cxn ang="0">
                  <a:pos x="0" y="32"/>
                </a:cxn>
              </a:cxnLst>
              <a:rect l="txL" t="txT" r="txR" b="txB"/>
              <a:pathLst>
                <a:path w="54" h="63">
                  <a:moveTo>
                    <a:pt x="0" y="32"/>
                  </a:moveTo>
                  <a:lnTo>
                    <a:pt x="13" y="0"/>
                  </a:lnTo>
                  <a:lnTo>
                    <a:pt x="40" y="0"/>
                  </a:lnTo>
                  <a:lnTo>
                    <a:pt x="54" y="32"/>
                  </a:lnTo>
                  <a:lnTo>
                    <a:pt x="40" y="63"/>
                  </a:lnTo>
                  <a:lnTo>
                    <a:pt x="13" y="63"/>
                  </a:lnTo>
                  <a:lnTo>
                    <a:pt x="0" y="32"/>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130129" name="Rectangle 81"/>
            <p:cNvSpPr/>
            <p:nvPr/>
          </p:nvSpPr>
          <p:spPr>
            <a:xfrm>
              <a:off x="3836" y="3374"/>
              <a:ext cx="606"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分接器</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30" name="Rectangle 82"/>
            <p:cNvSpPr/>
            <p:nvPr/>
          </p:nvSpPr>
          <p:spPr>
            <a:xfrm>
              <a:off x="1179" y="3374"/>
              <a:ext cx="634" cy="181"/>
            </a:xfrm>
            <a:prstGeom prst="rect">
              <a:avLst/>
            </a:prstGeom>
            <a:noFill/>
            <a:ln w="9525">
              <a:noFill/>
            </a:ln>
          </p:spPr>
          <p:txBody>
            <a:bodyPr wrap="square" lIns="0" tIns="0" rIns="0" bIns="0">
              <a:spAutoFit/>
            </a:bodyPr>
            <a:p>
              <a:r>
                <a:rPr lang="zh-CN" altLang="en-US" b="1" dirty="0">
                  <a:solidFill>
                    <a:srgbClr val="2B15CD"/>
                  </a:solidFill>
                  <a:latin typeface="微软雅黑" panose="020B0503020204020204" pitchFamily="34" charset="-122"/>
                  <a:ea typeface="微软雅黑" panose="020B0503020204020204" pitchFamily="34" charset="-122"/>
                </a:rPr>
                <a:t>复接器</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130131" name="Freeform 83"/>
            <p:cNvSpPr/>
            <p:nvPr/>
          </p:nvSpPr>
          <p:spPr>
            <a:xfrm>
              <a:off x="3034" y="2093"/>
              <a:ext cx="54" cy="189"/>
            </a:xfrm>
            <a:custGeom>
              <a:avLst/>
              <a:gdLst>
                <a:gd name="txL" fmla="*/ 0 w 54"/>
                <a:gd name="txT" fmla="*/ 0 h 189"/>
                <a:gd name="txR" fmla="*/ 54 w 54"/>
                <a:gd name="txB" fmla="*/ 189 h 189"/>
              </a:gdLst>
              <a:ahLst/>
              <a:cxnLst>
                <a:cxn ang="0">
                  <a:pos x="54" y="189"/>
                </a:cxn>
                <a:cxn ang="0">
                  <a:pos x="27" y="157"/>
                </a:cxn>
                <a:cxn ang="0">
                  <a:pos x="0" y="189"/>
                </a:cxn>
                <a:cxn ang="0">
                  <a:pos x="27" y="0"/>
                </a:cxn>
                <a:cxn ang="0">
                  <a:pos x="54" y="189"/>
                </a:cxn>
              </a:cxnLst>
              <a:rect l="txL" t="txT" r="txR" b="txB"/>
              <a:pathLst>
                <a:path w="54" h="189">
                  <a:moveTo>
                    <a:pt x="54" y="189"/>
                  </a:moveTo>
                  <a:lnTo>
                    <a:pt x="27" y="157"/>
                  </a:lnTo>
                  <a:lnTo>
                    <a:pt x="0" y="189"/>
                  </a:lnTo>
                  <a:lnTo>
                    <a:pt x="27" y="0"/>
                  </a:lnTo>
                  <a:lnTo>
                    <a:pt x="54" y="189"/>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grpSp>
      <p:sp>
        <p:nvSpPr>
          <p:cNvPr id="130051" name="Text Box 2"/>
          <p:cNvSpPr txBox="1"/>
          <p:nvPr/>
        </p:nvSpPr>
        <p:spPr>
          <a:xfrm>
            <a:off x="1476375" y="549275"/>
            <a:ext cx="3697288" cy="523875"/>
          </a:xfrm>
          <a:prstGeom prst="rect">
            <a:avLst/>
          </a:prstGeom>
          <a:noFill/>
          <a:ln w="9525">
            <a:noFill/>
          </a:ln>
        </p:spPr>
        <p:txBody>
          <a:bodyPr>
            <a:spAutoFit/>
          </a:bodyPr>
          <a:p>
            <a:r>
              <a:rPr lang="en-US" altLang="zh-CN" sz="2800" b="1" dirty="0">
                <a:solidFill>
                  <a:schemeClr val="tx2"/>
                </a:solidFill>
                <a:latin typeface="微软雅黑" panose="020B0503020204020204" pitchFamily="34" charset="-122"/>
                <a:ea typeface="微软雅黑" panose="020B0503020204020204" pitchFamily="34" charset="-122"/>
              </a:rPr>
              <a:t>9.9.3  </a:t>
            </a:r>
            <a:r>
              <a:rPr lang="zh-CN" altLang="en-US" sz="2800" b="1" dirty="0">
                <a:solidFill>
                  <a:schemeClr val="tx2"/>
                </a:solidFill>
                <a:latin typeface="微软雅黑" panose="020B0503020204020204" pitchFamily="34" charset="-122"/>
                <a:ea typeface="微软雅黑" panose="020B0503020204020204" pitchFamily="34" charset="-122"/>
              </a:rPr>
              <a:t>数字复接技术</a:t>
            </a:r>
            <a:r>
              <a:rPr lang="zh-CN" altLang="en-US" sz="28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130052" name="Text Box 3"/>
          <p:cNvSpPr txBox="1"/>
          <p:nvPr/>
        </p:nvSpPr>
        <p:spPr>
          <a:xfrm>
            <a:off x="611188" y="1484313"/>
            <a:ext cx="4192587"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一  数字复接设备方框图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0053" name="Text Box 4"/>
          <p:cNvSpPr txBox="1"/>
          <p:nvPr/>
        </p:nvSpPr>
        <p:spPr>
          <a:xfrm>
            <a:off x="2714625" y="6457950"/>
            <a:ext cx="3857625"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9.9–7  </a:t>
            </a:r>
            <a:r>
              <a:rPr lang="zh-CN" altLang="en-US" b="1" dirty="0">
                <a:solidFill>
                  <a:schemeClr val="tx2"/>
                </a:solidFill>
                <a:latin typeface="微软雅黑" panose="020B0503020204020204" pitchFamily="34" charset="-122"/>
                <a:ea typeface="微软雅黑" panose="020B0503020204020204" pitchFamily="34" charset="-122"/>
              </a:rPr>
              <a:t>数字复接系统方框图</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83" name="圆角矩形标注 82"/>
          <p:cNvSpPr/>
          <p:nvPr/>
        </p:nvSpPr>
        <p:spPr>
          <a:xfrm>
            <a:off x="6286500" y="0"/>
            <a:ext cx="2857500" cy="1500188"/>
          </a:xfrm>
          <a:prstGeom prst="wedgeRoundRectCallout">
            <a:avLst>
              <a:gd name="adj1" fmla="val -91948"/>
              <a:gd name="adj2" fmla="val 555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复接</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将低次群合并成高次群的过程</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分接</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将高次群分解为低次群的过程</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4192587"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二  复接等级和速率系列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131075" name="Picture 4" descr="未标题-1 拷贝"/>
          <p:cNvPicPr>
            <a:picLocks noChangeAspect="1"/>
          </p:cNvPicPr>
          <p:nvPr/>
        </p:nvPicPr>
        <p:blipFill>
          <a:blip r:embed="rId1"/>
          <a:stretch>
            <a:fillRect/>
          </a:stretch>
        </p:blipFill>
        <p:spPr>
          <a:xfrm>
            <a:off x="500063" y="2852738"/>
            <a:ext cx="8215312" cy="3284537"/>
          </a:xfrm>
          <a:prstGeom prst="rect">
            <a:avLst/>
          </a:prstGeom>
          <a:noFill/>
          <a:ln w="9525">
            <a:noFill/>
          </a:ln>
        </p:spPr>
      </p:pic>
      <p:sp>
        <p:nvSpPr>
          <p:cNvPr id="131076" name="Rectangle 5"/>
          <p:cNvSpPr/>
          <p:nvPr/>
        </p:nvSpPr>
        <p:spPr>
          <a:xfrm>
            <a:off x="500063" y="1412875"/>
            <a:ext cx="8143875" cy="1282700"/>
          </a:xfrm>
          <a:prstGeom prst="rect">
            <a:avLst/>
          </a:prstGeom>
          <a:noFill/>
          <a:ln w="9525">
            <a:noFill/>
          </a:ln>
        </p:spPr>
        <p:txBody>
          <a:bodyPr>
            <a:spAutoFit/>
          </a:bodyPr>
          <a:p>
            <a:pPr>
              <a:lnSpc>
                <a:spcPct val="130000"/>
              </a:lnSpc>
            </a:pPr>
            <a:r>
              <a:rPr lang="en-US" altLang="zh-CN" dirty="0">
                <a:latin typeface="微软雅黑" panose="020B0503020204020204" pitchFamily="34" charset="-122"/>
                <a:ea typeface="微软雅黑" panose="020B0503020204020204" pitchFamily="34" charset="-122"/>
              </a:rPr>
              <a:t>PCM30/32</a:t>
            </a:r>
            <a:r>
              <a:rPr lang="zh-CN" altLang="en-US" dirty="0">
                <a:latin typeface="微软雅黑" panose="020B0503020204020204" pitchFamily="34" charset="-122"/>
                <a:ea typeface="微软雅黑" panose="020B0503020204020204" pitchFamily="34" charset="-122"/>
              </a:rPr>
              <a:t>系统称为基群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一次群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设备，采用数字复接技术可以把较低群次的数字流逐级复合成更高群次的数字流，因此构成数字等级系列。</a:t>
            </a:r>
            <a:r>
              <a:rPr lang="en-US" altLang="zh-CN" dirty="0">
                <a:latin typeface="微软雅黑" panose="020B0503020204020204" pitchFamily="34" charset="-122"/>
                <a:ea typeface="微软雅黑" panose="020B0503020204020204" pitchFamily="34" charset="-122"/>
              </a:rPr>
              <a:t>CCITT</a:t>
            </a:r>
            <a:r>
              <a:rPr lang="zh-CN" altLang="en-US" dirty="0">
                <a:latin typeface="微软雅黑" panose="020B0503020204020204" pitchFamily="34" charset="-122"/>
                <a:ea typeface="微软雅黑" panose="020B0503020204020204" pitchFamily="34" charset="-122"/>
              </a:rPr>
              <a:t>推荐的两种数字等级系列如下表所示</a:t>
            </a:r>
            <a:endParaRPr lang="zh-CN" altLang="en-US" dirty="0">
              <a:latin typeface="微软雅黑" panose="020B0503020204020204" pitchFamily="34" charset="-122"/>
              <a:ea typeface="微软雅黑" panose="020B0503020204020204" pitchFamily="34" charset="-122"/>
            </a:endParaRPr>
          </a:p>
        </p:txBody>
      </p:sp>
      <p:sp>
        <p:nvSpPr>
          <p:cNvPr id="5" name="圆角矩形标注 4"/>
          <p:cNvSpPr/>
          <p:nvPr/>
        </p:nvSpPr>
        <p:spPr>
          <a:xfrm>
            <a:off x="0" y="3143250"/>
            <a:ext cx="428625" cy="2857500"/>
          </a:xfrm>
          <a:prstGeom prst="wedgeRoundRectCallout">
            <a:avLst>
              <a:gd name="adj1" fmla="val 82075"/>
              <a:gd name="adj2" fmla="val -26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r>
              <a:rPr lang="en-US" altLang="zh-CN" b="1" dirty="0">
                <a:solidFill>
                  <a:srgbClr val="FF0000"/>
                </a:solidFill>
                <a:latin typeface="微软雅黑" panose="020B0503020204020204" pitchFamily="34" charset="-122"/>
                <a:ea typeface="微软雅黑" panose="020B0503020204020204" pitchFamily="34" charset="-122"/>
              </a:rPr>
              <a:t>T</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zh-CN" altLang="en-US" b="1" dirty="0">
                <a:solidFill>
                  <a:srgbClr val="FF0000"/>
                </a:solidFill>
                <a:latin typeface="微软雅黑" panose="020B0503020204020204" pitchFamily="34" charset="-122"/>
                <a:ea typeface="微软雅黑" panose="020B0503020204020204" pitchFamily="34" charset="-122"/>
              </a:rPr>
              <a:t>体系</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en-US" altLang="zh-CN" b="1" dirty="0">
                <a:solidFill>
                  <a:srgbClr val="FF0000"/>
                </a:solidFill>
                <a:latin typeface="微软雅黑" panose="020B0503020204020204" pitchFamily="34" charset="-122"/>
                <a:ea typeface="微软雅黑" panose="020B0503020204020204" pitchFamily="34" charset="-122"/>
              </a:rPr>
              <a:t>E </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zh-CN" altLang="en-US" b="1" dirty="0">
                <a:solidFill>
                  <a:srgbClr val="FF0000"/>
                </a:solidFill>
                <a:latin typeface="微软雅黑" panose="020B0503020204020204" pitchFamily="34" charset="-122"/>
                <a:ea typeface="微软雅黑" panose="020B0503020204020204" pitchFamily="34" charset="-122"/>
              </a:rPr>
              <a:t>体系</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6215063" y="0"/>
            <a:ext cx="2928938" cy="857250"/>
          </a:xfrm>
          <a:prstGeom prst="wedgeRoundRectCallout">
            <a:avLst>
              <a:gd name="adj1" fmla="val -62992"/>
              <a:gd name="adj2" fmla="val 431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准同步数字体系</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PDH</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同步数字体系</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SDH</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9" name="Rectangle 3"/>
          <p:cNvSpPr>
            <a:spLocks noGrp="1"/>
          </p:cNvSpPr>
          <p:nvPr>
            <p:ph type="body" sz="half" idx="1"/>
          </p:nvPr>
        </p:nvSpPr>
        <p:spPr>
          <a:xfrm>
            <a:off x="500063" y="1428750"/>
            <a:ext cx="8143875" cy="514350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原信号：</a:t>
            </a:r>
            <a:r>
              <a:rPr lang="en-US" altLang="zh-CN" sz="2000" dirty="0">
                <a:latin typeface="微软雅黑" panose="020B0503020204020204" pitchFamily="34" charset="-122"/>
                <a:ea typeface="微软雅黑" panose="020B0503020204020204" pitchFamily="34" charset="-122"/>
              </a:rPr>
              <a:t>      m(t)                          M(</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抽样函数：</a:t>
            </a:r>
            <a:r>
              <a:rPr lang="en-US" altLang="zh-CN" sz="2000" dirty="0">
                <a:latin typeface="微软雅黑" panose="020B0503020204020204" pitchFamily="34" charset="-122"/>
                <a:ea typeface="微软雅黑" panose="020B0503020204020204" pitchFamily="34" charset="-122"/>
              </a:rPr>
              <a:t>   </a:t>
            </a:r>
            <a:r>
              <a:rPr lang="el-GR" altLang="zh-CN" sz="2000" dirty="0">
                <a:latin typeface="微软雅黑" panose="020B0503020204020204" pitchFamily="34" charset="-122"/>
                <a:ea typeface="微软雅黑" panose="020B0503020204020204" pitchFamily="34" charset="-122"/>
              </a:rPr>
              <a:t>δ</a:t>
            </a:r>
            <a:r>
              <a:rPr lang="en-US" altLang="zh-CN" sz="2000" baseline="-25000"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(t)                         </a:t>
            </a:r>
            <a:r>
              <a:rPr lang="el-GR" altLang="zh-CN" sz="2000" dirty="0">
                <a:latin typeface="微软雅黑" panose="020B0503020204020204" pitchFamily="34" charset="-122"/>
                <a:ea typeface="微软雅黑" panose="020B0503020204020204" pitchFamily="34" charset="-122"/>
              </a:rPr>
              <a:t>δ</a:t>
            </a:r>
            <a:r>
              <a:rPr lang="en-US" altLang="zh-CN" sz="2000" baseline="-25000"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抽样信号：</a:t>
            </a:r>
            <a:r>
              <a:rPr lang="en-US" altLang="zh-CN" sz="2000" dirty="0">
                <a:latin typeface="微软雅黑" panose="020B0503020204020204" pitchFamily="34" charset="-122"/>
                <a:ea typeface="微软雅黑" panose="020B0503020204020204" pitchFamily="34" charset="-122"/>
              </a:rPr>
              <a:t>   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                        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抽样类型：   </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 m(t)X</a:t>
            </a:r>
            <a:r>
              <a:rPr lang="el-GR" altLang="zh-CN" sz="2000" dirty="0">
                <a:latin typeface="微软雅黑" panose="020B0503020204020204" pitchFamily="34" charset="-122"/>
                <a:ea typeface="微软雅黑" panose="020B0503020204020204" pitchFamily="34" charset="-122"/>
              </a:rPr>
              <a:t>δ</a:t>
            </a:r>
            <a:r>
              <a:rPr lang="en-US" altLang="zh-CN" sz="2000" baseline="-25000"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(t)    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 2</a:t>
            </a:r>
            <a:r>
              <a:rPr lang="el-GR" altLang="zh-CN" sz="2000" dirty="0">
                <a:latin typeface="微软雅黑" panose="020B0503020204020204" pitchFamily="34" charset="-122"/>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[M(</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δ</a:t>
            </a:r>
            <a:r>
              <a:rPr lang="en-US" altLang="zh-CN" sz="2000" baseline="-25000"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因为：                                                       且：</a:t>
            </a:r>
            <a:r>
              <a:rPr lang="el-GR"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=2</a:t>
            </a:r>
            <a:r>
              <a:rPr lang="el-GR" altLang="zh-CN" sz="2000" dirty="0">
                <a:latin typeface="微软雅黑" panose="020B0503020204020204" pitchFamily="34" charset="-122"/>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所以：                                                                              </a:t>
            </a:r>
            <a:r>
              <a:rPr lang="en-US" altLang="zh-CN" sz="2000" dirty="0">
                <a:latin typeface="微软雅黑" panose="020B0503020204020204" pitchFamily="34" charset="-122"/>
                <a:ea typeface="微软雅黑" panose="020B0503020204020204" pitchFamily="34" charset="-122"/>
              </a:rPr>
              <a:t>(9.2-1)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根据冲击函数性质和频率卷积定理有：</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(9.2-2)</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抽样信号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的频谱</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是由无穷多个间隔为</a:t>
            </a:r>
            <a:r>
              <a:rPr lang="el-GR"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M(</a:t>
            </a:r>
            <a:r>
              <a:rPr lang="el-GR" altLang="zh-CN" sz="2000" dirty="0">
                <a:latin typeface="微软雅黑" panose="020B0503020204020204" pitchFamily="34" charset="-122"/>
                <a:ea typeface="微软雅黑" panose="020B0503020204020204" pitchFamily="34" charset="-122"/>
              </a:rPr>
              <a:t>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叠加而成，即：</a:t>
            </a:r>
            <a:r>
              <a:rPr lang="en-US" altLang="zh-CN" sz="2000" b="1" dirty="0">
                <a:solidFill>
                  <a:srgbClr val="0000FF"/>
                </a:solidFill>
                <a:latin typeface="微软雅黑" panose="020B0503020204020204" pitchFamily="34" charset="-122"/>
                <a:ea typeface="微软雅黑" panose="020B0503020204020204" pitchFamily="34" charset="-122"/>
              </a:rPr>
              <a:t>M</a:t>
            </a:r>
            <a:r>
              <a:rPr lang="en-US" altLang="zh-CN" sz="2000" b="1" baseline="-25000" dirty="0">
                <a:solidFill>
                  <a:srgbClr val="0000FF"/>
                </a:solidFill>
                <a:latin typeface="微软雅黑" panose="020B0503020204020204" pitchFamily="34" charset="-122"/>
                <a:ea typeface="微软雅黑" panose="020B0503020204020204" pitchFamily="34" charset="-122"/>
              </a:rPr>
              <a:t>s</a:t>
            </a:r>
            <a:r>
              <a:rPr lang="en-US" altLang="zh-CN" sz="2000" b="1" dirty="0">
                <a:solidFill>
                  <a:srgbClr val="0000FF"/>
                </a:solidFill>
                <a:latin typeface="微软雅黑" panose="020B0503020204020204" pitchFamily="34" charset="-122"/>
                <a:ea typeface="微软雅黑" panose="020B0503020204020204" pitchFamily="34" charset="-122"/>
              </a:rPr>
              <a:t>(</a:t>
            </a:r>
            <a:r>
              <a:rPr lang="el-GR" altLang="zh-CN" sz="2000" b="1" dirty="0">
                <a:solidFill>
                  <a:srgbClr val="0000FF"/>
                </a:solidFill>
                <a:latin typeface="微软雅黑" panose="020B0503020204020204" pitchFamily="34" charset="-122"/>
                <a:ea typeface="微软雅黑" panose="020B0503020204020204" pitchFamily="34" charset="-122"/>
              </a:rPr>
              <a:t>ω</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中包含了</a:t>
            </a:r>
            <a:r>
              <a:rPr lang="en-US" altLang="zh-CN" sz="2000" b="1" dirty="0">
                <a:solidFill>
                  <a:srgbClr val="0000FF"/>
                </a:solidFill>
                <a:latin typeface="微软雅黑" panose="020B0503020204020204" pitchFamily="34" charset="-122"/>
                <a:ea typeface="微软雅黑" panose="020B0503020204020204" pitchFamily="34" charset="-122"/>
              </a:rPr>
              <a:t>M</a:t>
            </a:r>
            <a:r>
              <a:rPr lang="en-US" altLang="zh-CN" sz="2000" b="1" baseline="-25000"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a:t>
            </a:r>
            <a:r>
              <a:rPr lang="el-GR" altLang="zh-CN" sz="2000" b="1" dirty="0">
                <a:solidFill>
                  <a:srgbClr val="0000FF"/>
                </a:solidFill>
                <a:latin typeface="微软雅黑" panose="020B0503020204020204" pitchFamily="34" charset="-122"/>
                <a:ea typeface="微软雅黑" panose="020B0503020204020204" pitchFamily="34" charset="-122"/>
              </a:rPr>
              <a:t>ω</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的全部信息</a:t>
            </a:r>
            <a:endParaRPr lang="zh-CN" altLang="el-GR" sz="2000" b="1" dirty="0">
              <a:solidFill>
                <a:srgbClr val="0000FF"/>
              </a:solidFill>
              <a:latin typeface="微软雅黑" panose="020B0503020204020204" pitchFamily="34" charset="-122"/>
              <a:ea typeface="微软雅黑" panose="020B0503020204020204" pitchFamily="34" charset="-122"/>
            </a:endParaRPr>
          </a:p>
        </p:txBody>
      </p:sp>
      <p:sp>
        <p:nvSpPr>
          <p:cNvPr id="1030" name="Rectangle 2"/>
          <p:cNvSpPr>
            <a:spLocks noGrp="1"/>
          </p:cNvSpPr>
          <p:nvPr>
            <p:ph type="title"/>
          </p:nvPr>
        </p:nvSpPr>
        <p:spPr>
          <a:xfrm>
            <a:off x="1476375" y="620713"/>
            <a:ext cx="3600450"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样值序列的频谱</a:t>
            </a:r>
            <a:endParaRPr lang="zh-CN" altLang="en-US" sz="2800" dirty="0">
              <a:latin typeface="微软雅黑" panose="020B0503020204020204" pitchFamily="34" charset="-122"/>
              <a:ea typeface="微软雅黑" panose="020B0503020204020204" pitchFamily="34" charset="-122"/>
            </a:endParaRPr>
          </a:p>
        </p:txBody>
      </p:sp>
      <p:graphicFrame>
        <p:nvGraphicFramePr>
          <p:cNvPr id="1026" name="Object 4"/>
          <p:cNvGraphicFramePr>
            <a:graphicFrameLocks noGrp="1"/>
          </p:cNvGraphicFramePr>
          <p:nvPr>
            <p:ph sz="quarter" idx="2"/>
          </p:nvPr>
        </p:nvGraphicFramePr>
        <p:xfrm>
          <a:off x="1785938" y="3357563"/>
          <a:ext cx="3163887" cy="649287"/>
        </p:xfrm>
        <a:graphic>
          <a:graphicData uri="http://schemas.openxmlformats.org/presentationml/2006/ole">
            <mc:AlternateContent xmlns:mc="http://schemas.openxmlformats.org/markup-compatibility/2006">
              <mc:Choice xmlns:v="urn:schemas-microsoft-com:vml" Requires="v">
                <p:oleObj spid="_x0000_s3077" name="" r:id="rId1" imgW="1726565" imgH="431800" progId="Equation.3">
                  <p:embed/>
                </p:oleObj>
              </mc:Choice>
              <mc:Fallback>
                <p:oleObj name="" r:id="rId1" imgW="1726565" imgH="431800" progId="Equation.3">
                  <p:embed/>
                  <p:pic>
                    <p:nvPicPr>
                      <p:cNvPr id="0" name="图片 3076"/>
                      <p:cNvPicPr/>
                      <p:nvPr/>
                    </p:nvPicPr>
                    <p:blipFill>
                      <a:blip r:embed="rId2"/>
                      <a:stretch>
                        <a:fillRect/>
                      </a:stretch>
                    </p:blipFill>
                    <p:spPr>
                      <a:xfrm>
                        <a:off x="1785938" y="3357563"/>
                        <a:ext cx="3163887" cy="649287"/>
                      </a:xfrm>
                      <a:prstGeom prst="rect">
                        <a:avLst/>
                      </a:prstGeom>
                      <a:solidFill>
                        <a:srgbClr val="CCFFCC"/>
                      </a:solidFill>
                      <a:ln w="38100">
                        <a:miter/>
                      </a:ln>
                    </p:spPr>
                  </p:pic>
                </p:oleObj>
              </mc:Fallback>
            </mc:AlternateContent>
          </a:graphicData>
        </a:graphic>
      </p:graphicFrame>
      <p:graphicFrame>
        <p:nvGraphicFramePr>
          <p:cNvPr id="1027" name="Object 6"/>
          <p:cNvGraphicFramePr>
            <a:graphicFrameLocks noGrp="1"/>
          </p:cNvGraphicFramePr>
          <p:nvPr>
            <p:ph sz="quarter" idx="3"/>
          </p:nvPr>
        </p:nvGraphicFramePr>
        <p:xfrm>
          <a:off x="1785938" y="4071938"/>
          <a:ext cx="3806825" cy="642937"/>
        </p:xfrm>
        <a:graphic>
          <a:graphicData uri="http://schemas.openxmlformats.org/presentationml/2006/ole">
            <mc:AlternateContent xmlns:mc="http://schemas.openxmlformats.org/markup-compatibility/2006">
              <mc:Choice xmlns:v="urn:schemas-microsoft-com:vml" Requires="v">
                <p:oleObj spid="_x0000_s3078" name="" r:id="rId3" imgW="2272030" imgH="431800" progId="Equation.3">
                  <p:embed/>
                </p:oleObj>
              </mc:Choice>
              <mc:Fallback>
                <p:oleObj name="" r:id="rId3" imgW="2272030" imgH="431800" progId="Equation.3">
                  <p:embed/>
                  <p:pic>
                    <p:nvPicPr>
                      <p:cNvPr id="0" name="图片 3077"/>
                      <p:cNvPicPr/>
                      <p:nvPr/>
                    </p:nvPicPr>
                    <p:blipFill>
                      <a:blip r:embed="rId4"/>
                      <a:stretch>
                        <a:fillRect/>
                      </a:stretch>
                    </p:blipFill>
                    <p:spPr>
                      <a:xfrm>
                        <a:off x="1785938" y="4071938"/>
                        <a:ext cx="3806825" cy="642937"/>
                      </a:xfrm>
                      <a:prstGeom prst="rect">
                        <a:avLst/>
                      </a:prstGeom>
                      <a:solidFill>
                        <a:srgbClr val="CCFFFF"/>
                      </a:solidFill>
                      <a:ln w="38100">
                        <a:miter/>
                      </a:ln>
                    </p:spPr>
                  </p:pic>
                </p:oleObj>
              </mc:Fallback>
            </mc:AlternateContent>
          </a:graphicData>
        </a:graphic>
      </p:graphicFrame>
      <p:graphicFrame>
        <p:nvGraphicFramePr>
          <p:cNvPr id="1028" name="Object 8"/>
          <p:cNvGraphicFramePr/>
          <p:nvPr/>
        </p:nvGraphicFramePr>
        <p:xfrm>
          <a:off x="1786255" y="5154930"/>
          <a:ext cx="3357245" cy="508000"/>
        </p:xfrm>
        <a:graphic>
          <a:graphicData uri="http://schemas.openxmlformats.org/presentationml/2006/ole">
            <mc:AlternateContent xmlns:mc="http://schemas.openxmlformats.org/markup-compatibility/2006">
              <mc:Choice xmlns:v="urn:schemas-microsoft-com:vml" Requires="v">
                <p:oleObj spid="_x0000_s3076" name="" r:id="rId5" imgW="1701165" imgH="431800" progId="Equation.3">
                  <p:embed/>
                </p:oleObj>
              </mc:Choice>
              <mc:Fallback>
                <p:oleObj name="" r:id="rId5" imgW="1701165" imgH="431800" progId="Equation.3">
                  <p:embed/>
                  <p:pic>
                    <p:nvPicPr>
                      <p:cNvPr id="0" name="图片 3075"/>
                      <p:cNvPicPr/>
                      <p:nvPr/>
                    </p:nvPicPr>
                    <p:blipFill>
                      <a:blip r:embed="rId6"/>
                      <a:stretch>
                        <a:fillRect/>
                      </a:stretch>
                    </p:blipFill>
                    <p:spPr>
                      <a:xfrm>
                        <a:off x="1786255" y="5154930"/>
                        <a:ext cx="3357245" cy="508000"/>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2098" name="Picture 4" descr="http://hiphotos.baidu.com/egang20/pic/item/71aa3fd83378b0c039012f9e.jpg"/>
          <p:cNvPicPr>
            <a:picLocks noChangeAspect="1"/>
          </p:cNvPicPr>
          <p:nvPr/>
        </p:nvPicPr>
        <p:blipFill>
          <a:blip r:embed="rId1"/>
          <a:stretch>
            <a:fillRect/>
          </a:stretch>
        </p:blipFill>
        <p:spPr>
          <a:xfrm>
            <a:off x="285750" y="1571625"/>
            <a:ext cx="8358188" cy="4922838"/>
          </a:xfrm>
          <a:prstGeom prst="rect">
            <a:avLst/>
          </a:prstGeom>
          <a:noFill/>
          <a:ln w="9525">
            <a:noFill/>
          </a:ln>
        </p:spPr>
      </p:pic>
      <p:sp>
        <p:nvSpPr>
          <p:cNvPr id="132099" name="Text Box 2"/>
          <p:cNvSpPr txBox="1"/>
          <p:nvPr/>
        </p:nvSpPr>
        <p:spPr>
          <a:xfrm>
            <a:off x="1547813" y="692150"/>
            <a:ext cx="3368675"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三  </a:t>
            </a:r>
            <a:r>
              <a:rPr lang="en-US" altLang="zh-CN" sz="2800" b="1" dirty="0">
                <a:solidFill>
                  <a:srgbClr val="0000FF"/>
                </a:solidFill>
                <a:latin typeface="微软雅黑" panose="020B0503020204020204" pitchFamily="34" charset="-122"/>
                <a:ea typeface="微软雅黑" panose="020B0503020204020204" pitchFamily="34" charset="-122"/>
              </a:rPr>
              <a:t>PDH</a:t>
            </a:r>
            <a:r>
              <a:rPr lang="zh-CN" altLang="en-US" sz="2800" b="1" dirty="0">
                <a:solidFill>
                  <a:srgbClr val="0000FF"/>
                </a:solidFill>
                <a:latin typeface="微软雅黑" panose="020B0503020204020204" pitchFamily="34" charset="-122"/>
                <a:ea typeface="微软雅黑" panose="020B0503020204020204" pitchFamily="34" charset="-122"/>
              </a:rPr>
              <a:t>体系的结构</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0" y="2286000"/>
            <a:ext cx="428625" cy="2857500"/>
          </a:xfrm>
          <a:prstGeom prst="wedgeRoundRectCallout">
            <a:avLst>
              <a:gd name="adj1" fmla="val 124745"/>
              <a:gd name="adj2" fmla="val -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r>
              <a:rPr lang="en-US" altLang="zh-CN" b="1" dirty="0">
                <a:solidFill>
                  <a:srgbClr val="FF0000"/>
                </a:solidFill>
                <a:latin typeface="微软雅黑" panose="020B0503020204020204" pitchFamily="34" charset="-122"/>
                <a:ea typeface="微软雅黑" panose="020B0503020204020204" pitchFamily="34" charset="-122"/>
              </a:rPr>
              <a:t>T</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zh-CN" altLang="en-US" b="1" dirty="0">
                <a:solidFill>
                  <a:srgbClr val="FF0000"/>
                </a:solidFill>
                <a:latin typeface="微软雅黑" panose="020B0503020204020204" pitchFamily="34" charset="-122"/>
                <a:ea typeface="微软雅黑" panose="020B0503020204020204" pitchFamily="34" charset="-122"/>
              </a:rPr>
              <a:t>体系</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en-US" altLang="zh-CN" b="1" dirty="0">
                <a:solidFill>
                  <a:srgbClr val="FF0000"/>
                </a:solidFill>
                <a:latin typeface="微软雅黑" panose="020B0503020204020204" pitchFamily="34" charset="-122"/>
                <a:ea typeface="微软雅黑" panose="020B0503020204020204" pitchFamily="34" charset="-122"/>
              </a:rPr>
              <a:t>E </a:t>
            </a:r>
            <a:endParaRPr lang="en-US" altLang="zh-CN" b="1" dirty="0">
              <a:solidFill>
                <a:srgbClr val="FF0000"/>
              </a:solidFill>
              <a:latin typeface="微软雅黑" panose="020B0503020204020204" pitchFamily="34" charset="-122"/>
              <a:ea typeface="微软雅黑" panose="020B0503020204020204" pitchFamily="34" charset="-122"/>
            </a:endParaRPr>
          </a:p>
          <a:p>
            <a:pPr lvl="0" algn="ctr" eaLnBrk="1" hangingPunct="1"/>
            <a:r>
              <a:rPr lang="zh-CN" altLang="en-US" b="1" dirty="0">
                <a:solidFill>
                  <a:srgbClr val="FF0000"/>
                </a:solidFill>
                <a:latin typeface="微软雅黑" panose="020B0503020204020204" pitchFamily="34" charset="-122"/>
                <a:ea typeface="微软雅黑" panose="020B0503020204020204" pitchFamily="34" charset="-122"/>
              </a:rPr>
              <a:t>体系</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ext Box 2"/>
          <p:cNvSpPr txBox="1"/>
          <p:nvPr/>
        </p:nvSpPr>
        <p:spPr>
          <a:xfrm>
            <a:off x="1547813" y="692150"/>
            <a:ext cx="3368675"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四  </a:t>
            </a:r>
            <a:r>
              <a:rPr lang="en-US" altLang="zh-CN" sz="2800" b="1" dirty="0">
                <a:solidFill>
                  <a:srgbClr val="0000FF"/>
                </a:solidFill>
                <a:latin typeface="微软雅黑" panose="020B0503020204020204" pitchFamily="34" charset="-122"/>
                <a:ea typeface="微软雅黑" panose="020B0503020204020204" pitchFamily="34" charset="-122"/>
              </a:rPr>
              <a:t>SDH</a:t>
            </a:r>
            <a:r>
              <a:rPr lang="zh-CN" altLang="en-US" sz="2800" b="1" dirty="0">
                <a:solidFill>
                  <a:srgbClr val="0000FF"/>
                </a:solidFill>
                <a:latin typeface="微软雅黑" panose="020B0503020204020204" pitchFamily="34" charset="-122"/>
                <a:ea typeface="微软雅黑" panose="020B0503020204020204" pitchFamily="34" charset="-122"/>
              </a:rPr>
              <a:t>体系的结构</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133123" name="Picture 10" descr="http://www.educity.cn/article_images/2014-02-11/5f1074a0-38bb-4db5-a75b-c414e18f4e8f.jpg"/>
          <p:cNvPicPr>
            <a:picLocks noChangeAspect="1"/>
          </p:cNvPicPr>
          <p:nvPr/>
        </p:nvPicPr>
        <p:blipFill>
          <a:blip r:embed="rId1"/>
          <a:stretch>
            <a:fillRect/>
          </a:stretch>
        </p:blipFill>
        <p:spPr>
          <a:xfrm>
            <a:off x="571500" y="1500188"/>
            <a:ext cx="8072438" cy="4643437"/>
          </a:xfrm>
          <a:prstGeom prst="rect">
            <a:avLst/>
          </a:prstGeom>
          <a:noFill/>
          <a:ln w="9525">
            <a:noFill/>
          </a:ln>
        </p:spPr>
      </p:pic>
    </p:spTree>
  </p:cSld>
  <p:clrMapOvr>
    <a:masterClrMapping/>
  </p:clrMapOvr>
  <p:transition>
    <p:blinds dir="ver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6" name="Picture 6" descr="http://www.21ic.com/d/file/201212/88238b3ba15f3399566e05bd8a095373.jpg"/>
          <p:cNvPicPr>
            <a:picLocks noChangeAspect="1"/>
          </p:cNvPicPr>
          <p:nvPr/>
        </p:nvPicPr>
        <p:blipFill>
          <a:blip r:embed="rId1"/>
          <a:srcRect b="23346"/>
          <a:stretch>
            <a:fillRect/>
          </a:stretch>
        </p:blipFill>
        <p:spPr>
          <a:xfrm>
            <a:off x="500063" y="1643063"/>
            <a:ext cx="8143875" cy="4643437"/>
          </a:xfrm>
          <a:prstGeom prst="rect">
            <a:avLst/>
          </a:prstGeom>
          <a:noFill/>
          <a:ln w="9525">
            <a:noFill/>
          </a:ln>
        </p:spPr>
      </p:pic>
      <p:pic>
        <p:nvPicPr>
          <p:cNvPr id="159746" name="Picture 2" descr="https://gss0.baidu.com/9fo3dSag_xI4khGko9WTAnF6hhy/zhidao/pic/item/2fdda3cc7cd98d105b14195c213fb80e7aec909e.jpg"/>
          <p:cNvPicPr>
            <a:picLocks noChangeAspect="1"/>
          </p:cNvPicPr>
          <p:nvPr/>
        </p:nvPicPr>
        <p:blipFill>
          <a:blip r:embed="rId2"/>
          <a:srcRect t="9212"/>
          <a:stretch>
            <a:fillRect/>
          </a:stretch>
        </p:blipFill>
        <p:spPr>
          <a:xfrm>
            <a:off x="0" y="1428750"/>
            <a:ext cx="9144000" cy="5429250"/>
          </a:xfrm>
          <a:prstGeom prst="rect">
            <a:avLst/>
          </a:prstGeom>
          <a:noFill/>
          <a:ln w="9525">
            <a:noFill/>
          </a:ln>
        </p:spPr>
      </p:pic>
      <p:sp>
        <p:nvSpPr>
          <p:cNvPr id="134148" name="Text Box 2"/>
          <p:cNvSpPr txBox="1"/>
          <p:nvPr/>
        </p:nvSpPr>
        <p:spPr>
          <a:xfrm>
            <a:off x="1547813" y="692150"/>
            <a:ext cx="2989262" cy="523875"/>
          </a:xfrm>
          <a:prstGeom prst="rect">
            <a:avLst/>
          </a:prstGeom>
          <a:noFill/>
          <a:ln w="9525">
            <a:noFill/>
          </a:ln>
        </p:spPr>
        <p:txBody>
          <a:bodyPr wrap="none">
            <a:spAutoFit/>
          </a:bodyPr>
          <a:p>
            <a:r>
              <a:rPr lang="zh-CN" altLang="en-US" sz="2800" b="1" dirty="0">
                <a:solidFill>
                  <a:srgbClr val="0000FF"/>
                </a:solidFill>
                <a:latin typeface="微软雅黑" panose="020B0503020204020204" pitchFamily="34" charset="-122"/>
                <a:ea typeface="微软雅黑" panose="020B0503020204020204" pitchFamily="34" charset="-122"/>
              </a:rPr>
              <a:t>五  </a:t>
            </a:r>
            <a:r>
              <a:rPr lang="en-US" altLang="zh-CN" sz="2800" b="1" dirty="0">
                <a:solidFill>
                  <a:srgbClr val="0000FF"/>
                </a:solidFill>
                <a:latin typeface="微软雅黑" panose="020B0503020204020204" pitchFamily="34" charset="-122"/>
                <a:ea typeface="微软雅黑" panose="020B0503020204020204" pitchFamily="34" charset="-122"/>
              </a:rPr>
              <a:t>SDH</a:t>
            </a:r>
            <a:r>
              <a:rPr lang="zh-CN" altLang="en-US" sz="2800" b="1" dirty="0">
                <a:solidFill>
                  <a:srgbClr val="0000FF"/>
                </a:solidFill>
                <a:latin typeface="微软雅黑" panose="020B0503020204020204" pitchFamily="34" charset="-122"/>
                <a:ea typeface="微软雅黑" panose="020B0503020204020204" pitchFamily="34" charset="-122"/>
              </a:rPr>
              <a:t>复用结构</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1+#ppt_w/2"/>
                                          </p:val>
                                        </p:tav>
                                        <p:tav tm="100000">
                                          <p:val>
                                            <p:strVal val="#ppt_x"/>
                                          </p:val>
                                        </p:tav>
                                      </p:tavLst>
                                    </p:anim>
                                    <p:anim calcmode="lin" valueType="num">
                                      <p:cBhvr additive="base">
                                        <p:cTn id="8" dur="500" fill="hold"/>
                                        <p:tgtEl>
                                          <p:spTgt spid="159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02" name="Object 3"/>
          <p:cNvGraphicFramePr/>
          <p:nvPr/>
        </p:nvGraphicFramePr>
        <p:xfrm>
          <a:off x="0" y="1450658"/>
          <a:ext cx="9144000" cy="4786312"/>
        </p:xfrm>
        <a:graphic>
          <a:graphicData uri="http://schemas.openxmlformats.org/presentationml/2006/ole">
            <mc:AlternateContent xmlns:mc="http://schemas.openxmlformats.org/markup-compatibility/2006">
              <mc:Choice xmlns:v="urn:schemas-microsoft-com:vml" Requires="v">
                <p:oleObj spid="_x0000_s3099" name="" r:id="rId1" imgW="3482340" imgH="2263140" progId="Visio.Drawing.11">
                  <p:embed/>
                </p:oleObj>
              </mc:Choice>
              <mc:Fallback>
                <p:oleObj name="" r:id="rId1" imgW="3482340" imgH="2263140" progId="Visio.Drawing.11">
                  <p:embed/>
                  <p:pic>
                    <p:nvPicPr>
                      <p:cNvPr id="0" name="图片 3098"/>
                      <p:cNvPicPr/>
                      <p:nvPr/>
                    </p:nvPicPr>
                    <p:blipFill>
                      <a:blip r:embed="rId2"/>
                      <a:stretch>
                        <a:fillRect/>
                      </a:stretch>
                    </p:blipFill>
                    <p:spPr>
                      <a:xfrm>
                        <a:off x="0" y="1450658"/>
                        <a:ext cx="9144000" cy="4786312"/>
                      </a:xfrm>
                      <a:prstGeom prst="rect">
                        <a:avLst/>
                      </a:prstGeom>
                      <a:noFill/>
                      <a:ln w="38100">
                        <a:noFill/>
                        <a:miter/>
                      </a:ln>
                    </p:spPr>
                  </p:pic>
                </p:oleObj>
              </mc:Fallback>
            </mc:AlternateContent>
          </a:graphicData>
        </a:graphic>
      </p:graphicFrame>
      <p:sp>
        <p:nvSpPr>
          <p:cNvPr id="51203" name="Text Box 2"/>
          <p:cNvSpPr txBox="1"/>
          <p:nvPr/>
        </p:nvSpPr>
        <p:spPr>
          <a:xfrm>
            <a:off x="2411413" y="6400800"/>
            <a:ext cx="3989387" cy="400050"/>
          </a:xfrm>
          <a:prstGeom prst="rect">
            <a:avLst/>
          </a:prstGeom>
          <a:noFill/>
          <a:ln w="9525">
            <a:noFill/>
          </a:ln>
        </p:spPr>
        <p:txBody>
          <a:bodyPr>
            <a:spAutoFit/>
          </a:bodyPr>
          <a:p>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9.9–8  </a:t>
            </a:r>
            <a:r>
              <a:rPr lang="zh-CN" altLang="en-US" b="1" dirty="0">
                <a:solidFill>
                  <a:schemeClr val="tx2"/>
                </a:solidFill>
                <a:latin typeface="微软雅黑" panose="020B0503020204020204" pitchFamily="34" charset="-122"/>
                <a:ea typeface="微软雅黑" panose="020B0503020204020204" pitchFamily="34" charset="-122"/>
              </a:rPr>
              <a:t>分插信号流图的比较</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51204" name="Rectangle 5"/>
          <p:cNvSpPr/>
          <p:nvPr/>
        </p:nvSpPr>
        <p:spPr>
          <a:xfrm>
            <a:off x="1571625" y="642938"/>
            <a:ext cx="3238500" cy="523875"/>
          </a:xfrm>
          <a:prstGeom prst="rect">
            <a:avLst/>
          </a:prstGeom>
          <a:noFill/>
          <a:ln w="9525">
            <a:noFill/>
          </a:ln>
        </p:spPr>
        <p:txBody>
          <a:bodyPr>
            <a:spAutoFit/>
          </a:bodyPr>
          <a:p>
            <a:r>
              <a:rPr lang="zh-CN" altLang="en-US" sz="2800" b="1" dirty="0">
                <a:solidFill>
                  <a:srgbClr val="0000FF"/>
                </a:solidFill>
                <a:latin typeface="微软雅黑" panose="020B0503020204020204" pitchFamily="34" charset="-122"/>
                <a:ea typeface="微软雅黑" panose="020B0503020204020204" pitchFamily="34" charset="-122"/>
              </a:rPr>
              <a:t>六 分插信号流图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51205" name="矩形 6"/>
          <p:cNvSpPr/>
          <p:nvPr/>
        </p:nvSpPr>
        <p:spPr>
          <a:xfrm>
            <a:off x="4214813" y="1857375"/>
            <a:ext cx="736600" cy="40005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PDH</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998595" cy="521970"/>
          </a:xfrm>
          <a:prstGeom prst="rect">
            <a:avLst/>
          </a:prstGeom>
          <a:noFill/>
          <a:ln w="9525">
            <a:noFill/>
          </a:ln>
        </p:spPr>
        <p:txBody>
          <a:bodyPr wrap="none">
            <a:spAutoFit/>
          </a:bodyPr>
          <a:p>
            <a:pPr algn="l"/>
            <a:r>
              <a:rPr lang="en-US" altLang="zh-CN" sz="2800" b="1" dirty="0">
                <a:solidFill>
                  <a:schemeClr val="tx2"/>
                </a:solidFill>
                <a:latin typeface="微软雅黑" panose="020B0503020204020204" pitchFamily="34" charset="-122"/>
                <a:ea typeface="微软雅黑" panose="020B0503020204020204" pitchFamily="34" charset="-122"/>
                <a:sym typeface="+mn-ea"/>
              </a:rPr>
              <a:t>9.10 </a:t>
            </a:r>
            <a:r>
              <a:rPr lang="zh-CN" altLang="en-US" sz="2800" b="1" dirty="0">
                <a:solidFill>
                  <a:schemeClr val="tx2"/>
                </a:solidFill>
                <a:latin typeface="微软雅黑" panose="020B0503020204020204" pitchFamily="34" charset="-122"/>
                <a:ea typeface="微软雅黑" panose="020B0503020204020204" pitchFamily="34" charset="-122"/>
                <a:sym typeface="+mn-ea"/>
              </a:rPr>
              <a:t>矢量量化（自学）</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26390" y="1412875"/>
            <a:ext cx="8437245" cy="5131435"/>
          </a:xfrm>
          <a:prstGeom prst="rect">
            <a:avLst/>
          </a:prstGeom>
          <a:noFill/>
          <a:ln w="9525">
            <a:noFill/>
          </a:ln>
        </p:spPr>
        <p:txBody>
          <a:bodyPr wrap="square">
            <a:spAutoFit/>
          </a:bodyPr>
          <a:p>
            <a:pPr>
              <a:lnSpc>
                <a:spcPct val="130000"/>
              </a:lnSpc>
            </a:pPr>
            <a:r>
              <a:rPr lang="zh-CN" altLang="en-US" dirty="0">
                <a:latin typeface="微软雅黑" panose="020B0503020204020204" pitchFamily="34" charset="-122"/>
                <a:ea typeface="微软雅黑" panose="020B0503020204020204" pitchFamily="34" charset="-122"/>
              </a:rPr>
              <a:t>量化分为两大类：标量量化和矢量量化</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标量量化是一维的，矢量量化是多维的</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矢量量化的对象是矢量，与标量量化相同，将矢量空间分成若干小区域，在每一个小区间寻找一个代表矢量（也称码矢，码字）。量化时，落入小区域的矢量就用这个代表矢量代替，即被量化为这个代表矢量</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矢量量化是标量量化的发展，凡需要量化的均可采用矢量量化，而且矢量量化总是优于标量量化</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FF"/>
                </a:solidFill>
                <a:latin typeface="微软雅黑" panose="020B0503020204020204" pitchFamily="34" charset="-122"/>
                <a:ea typeface="微软雅黑" panose="020B0503020204020204" pitchFamily="34" charset="-122"/>
              </a:rPr>
              <a:t>一</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矢量量化的基本原理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FF"/>
                </a:solidFill>
                <a:latin typeface="微软雅黑" panose="020B0503020204020204" pitchFamily="34" charset="-122"/>
                <a:ea typeface="微软雅黑" panose="020B0503020204020204" pitchFamily="34" charset="-122"/>
              </a:rPr>
              <a:t>二</a:t>
            </a:r>
            <a:r>
              <a:rPr lang="en-US" altLang="zh-CN" sz="2800" b="1" dirty="0">
                <a:solidFill>
                  <a:srgbClr val="0000FF"/>
                </a:solidFill>
                <a:latin typeface="微软雅黑" panose="020B0503020204020204" pitchFamily="34" charset="-122"/>
                <a:ea typeface="微软雅黑" panose="020B0503020204020204" pitchFamily="34" charset="-122"/>
              </a:rPr>
              <a:t>. LBG</a:t>
            </a:r>
            <a:r>
              <a:rPr lang="zh-CN" altLang="en-US" sz="2800" b="1" dirty="0">
                <a:solidFill>
                  <a:srgbClr val="0000FF"/>
                </a:solidFill>
                <a:latin typeface="微软雅黑" panose="020B0503020204020204" pitchFamily="34" charset="-122"/>
                <a:ea typeface="微软雅黑" panose="020B0503020204020204" pitchFamily="34" charset="-122"/>
              </a:rPr>
              <a:t>算法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FF"/>
                </a:solidFill>
                <a:latin typeface="微软雅黑" panose="020B0503020204020204" pitchFamily="34" charset="-122"/>
                <a:ea typeface="微软雅黑" panose="020B0503020204020204" pitchFamily="34" charset="-122"/>
              </a:rPr>
              <a:t>三</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初始码书的生成</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FF"/>
                </a:solidFill>
                <a:latin typeface="微软雅黑" panose="020B0503020204020204" pitchFamily="34" charset="-122"/>
                <a:ea typeface="微软雅黑" panose="020B0503020204020204" pitchFamily="34" charset="-122"/>
              </a:rPr>
              <a:t>四</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矢量量化与标量量化的比较</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2931795" cy="521970"/>
          </a:xfrm>
          <a:prstGeom prst="rect">
            <a:avLst/>
          </a:prstGeom>
          <a:noFill/>
          <a:ln w="9525">
            <a:noFill/>
          </a:ln>
        </p:spPr>
        <p:txBody>
          <a:bodyPr wrap="none">
            <a:spAutoFit/>
          </a:bodyPr>
          <a:p>
            <a:pPr algn="l"/>
            <a:r>
              <a:rPr lang="en-US" altLang="zh-CN" sz="2800" b="1" dirty="0">
                <a:solidFill>
                  <a:srgbClr val="00B050"/>
                </a:solidFill>
                <a:latin typeface="微软雅黑" panose="020B0503020204020204" pitchFamily="34" charset="-122"/>
                <a:ea typeface="微软雅黑" panose="020B0503020204020204" pitchFamily="34" charset="-122"/>
                <a:sym typeface="+mn-ea"/>
              </a:rPr>
              <a:t>9.10 </a:t>
            </a:r>
            <a:r>
              <a:rPr lang="zh-CN" altLang="en-US" sz="2800" b="1" dirty="0">
                <a:solidFill>
                  <a:srgbClr val="00B050"/>
                </a:solidFill>
                <a:latin typeface="微软雅黑" panose="020B0503020204020204" pitchFamily="34" charset="-122"/>
                <a:ea typeface="微软雅黑" panose="020B0503020204020204" pitchFamily="34" charset="-122"/>
                <a:sym typeface="+mn-ea"/>
              </a:rPr>
              <a:t>哈夫曼编码</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413385" y="1412875"/>
            <a:ext cx="8349615" cy="4892675"/>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信源编码有两大作用：模拟信号的数字化和数据压缩</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哈夫曼编码是数据压缩的一个代表性方法</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sym typeface="+mn-ea"/>
              </a:rPr>
              <a:t>一</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(Huffman Coding)，又称霍夫曼编码，Huffman于</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1952年提出一种</a:t>
            </a:r>
            <a:r>
              <a:rPr lang="zh-CN" altLang="en-US" b="1" dirty="0">
                <a:solidFill>
                  <a:srgbClr val="FF0000"/>
                </a:solidFill>
                <a:latin typeface="微软雅黑" panose="020B0503020204020204" pitchFamily="34" charset="-122"/>
                <a:ea typeface="微软雅黑" panose="020B0503020204020204" pitchFamily="34" charset="-122"/>
                <a:sym typeface="+mn-ea"/>
              </a:rPr>
              <a:t>可变字长编码(VLC)</a:t>
            </a:r>
            <a:r>
              <a:rPr lang="zh-CN" altLang="en-US" dirty="0">
                <a:solidFill>
                  <a:schemeClr val="tx1"/>
                </a:solidFill>
                <a:latin typeface="微软雅黑" panose="020B0503020204020204" pitchFamily="34" charset="-122"/>
                <a:ea typeface="微软雅黑" panose="020B0503020204020204" pitchFamily="34" charset="-122"/>
              </a:rPr>
              <a:t>方法，它完</a:t>
            </a:r>
            <a:r>
              <a:rPr lang="zh-CN" altLang="en-US" dirty="0">
                <a:latin typeface="微软雅黑" panose="020B0503020204020204" pitchFamily="34" charset="-122"/>
                <a:ea typeface="微软雅黑" panose="020B0503020204020204" pitchFamily="34" charset="-122"/>
                <a:sym typeface="+mn-ea"/>
              </a:rPr>
              <a:t>全依</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据字符出现概率来构造异字头的平均长度最短的码字，也称之为最佳编码。</a:t>
            </a:r>
            <a:endParaRPr lang="zh-CN" altLang="en-US" sz="10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赫夫曼码的码字（各符号的代码）是</a:t>
            </a:r>
            <a:r>
              <a:rPr lang="zh-CN" altLang="en-US" b="1" dirty="0">
                <a:solidFill>
                  <a:srgbClr val="FF0000"/>
                </a:solidFill>
                <a:latin typeface="微软雅黑" panose="020B0503020204020204" pitchFamily="34" charset="-122"/>
                <a:ea typeface="微软雅黑" panose="020B0503020204020204" pitchFamily="34" charset="-122"/>
              </a:rPr>
              <a:t>异前置码字</a:t>
            </a:r>
            <a:r>
              <a:rPr lang="zh-CN" altLang="en-US" dirty="0">
                <a:solidFill>
                  <a:schemeClr val="tx1"/>
                </a:solidFill>
                <a:latin typeface="微软雅黑" panose="020B0503020204020204" pitchFamily="34" charset="-122"/>
                <a:ea typeface="微软雅黑" panose="020B0503020204020204" pitchFamily="34" charset="-122"/>
              </a:rPr>
              <a:t>，即任一码字不会是另一码字的前面部分，这使各码字可以连在一起传送，中间不需另加隔离符号，只要传送时不出错，收端仍可分离各个码字，不致混淆</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对于离散信源如果知道了其输出符号（或消息）的出现概率，所采用的一</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6530975" y="3810"/>
            <a:ext cx="2613025" cy="3497580"/>
          </a:xfrm>
          <a:prstGeom prst="rect">
            <a:avLst/>
          </a:prstGeom>
        </p:spPr>
      </p:pic>
    </p:spTree>
  </p:cSld>
  <p:clrMapOvr>
    <a:masterClrMapping/>
  </p:clrMapOvr>
  <p:transition>
    <p:blinds dir="ver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26301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一</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08610" y="1412875"/>
            <a:ext cx="8454390" cy="193802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sym typeface="+mn-ea"/>
              </a:rPr>
              <a:t>种</a:t>
            </a:r>
            <a:r>
              <a:rPr lang="zh-CN" altLang="en-US" dirty="0">
                <a:solidFill>
                  <a:schemeClr val="tx1"/>
                </a:solidFill>
                <a:latin typeface="微软雅黑" panose="020B0503020204020204" pitchFamily="34" charset="-122"/>
                <a:ea typeface="微软雅黑" panose="020B0503020204020204" pitchFamily="34" charset="-122"/>
              </a:rPr>
              <a:t>概率编码，以达到数据压缩的目的。</a:t>
            </a:r>
            <a:r>
              <a:rPr lang="zh-CN" altLang="en-US" b="1" dirty="0">
                <a:solidFill>
                  <a:srgbClr val="FF0000"/>
                </a:solidFill>
                <a:latin typeface="微软雅黑" panose="020B0503020204020204" pitchFamily="34" charset="-122"/>
                <a:ea typeface="微软雅黑" panose="020B0503020204020204" pitchFamily="34" charset="-122"/>
              </a:rPr>
              <a:t>概率编码又称匹配编码</a:t>
            </a:r>
            <a:r>
              <a:rPr lang="zh-CN" altLang="en-US" dirty="0">
                <a:solidFill>
                  <a:schemeClr val="tx1"/>
                </a:solidFill>
                <a:latin typeface="微软雅黑" panose="020B0503020204020204" pitchFamily="34" charset="-122"/>
                <a:ea typeface="微软雅黑" panose="020B0503020204020204" pitchFamily="34" charset="-122"/>
              </a:rPr>
              <a:t>，所谓匹配就是编码后的代码长度与信源符号的概率分布相匹配，根据符号出现的概率，分别赋予不同长度的代码。出现概率越大的符号赋予的代码越短，这样代码的平均长度自然比较短。</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
        <p:nvSpPr>
          <p:cNvPr id="2" name="Rectangle 5"/>
          <p:cNvSpPr/>
          <p:nvPr/>
        </p:nvSpPr>
        <p:spPr>
          <a:xfrm>
            <a:off x="308610" y="3350895"/>
            <a:ext cx="8383905" cy="3276600"/>
          </a:xfrm>
          <a:prstGeom prst="rect">
            <a:avLst/>
          </a:prstGeom>
          <a:noFill/>
          <a:ln w="9525">
            <a:noFill/>
          </a:ln>
        </p:spPr>
        <p:txBody>
          <a:bodyPr wrap="square">
            <a:spAutoFit/>
          </a:bodyPr>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sym typeface="+mn-ea"/>
              </a:rPr>
              <a:t>二</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哈夫曼编码原理</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rPr>
              <a:t>设有q个符号，若第i个符号出现的概率为p</a:t>
            </a:r>
            <a:r>
              <a:rPr lang="zh-CN" altLang="en-US"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，长度为l</a:t>
            </a:r>
            <a:r>
              <a:rPr lang="zh-CN" altLang="en-US"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，那么码字的平均长度为：</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可以证明：若符号的概率和编码码字长度同时满足：</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i</a:t>
            </a:r>
            <a:r>
              <a:rPr lang="zh-CN" altLang="en-US" baseline="-250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mn-ea"/>
              </a:rPr>
              <a:t>≥…p</a:t>
            </a:r>
            <a:r>
              <a:rPr lang="en-US" altLang="zh-CN" baseline="-25000" dirty="0">
                <a:latin typeface="微软雅黑" panose="020B0503020204020204" pitchFamily="34" charset="-122"/>
                <a:ea typeface="微软雅黑" panose="020B0503020204020204" pitchFamily="34" charset="-122"/>
                <a:sym typeface="+mn-ea"/>
              </a:rPr>
              <a:t>q</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和     </a:t>
            </a:r>
            <a:r>
              <a:rPr lang="en-US" altLang="zh-CN" dirty="0">
                <a:latin typeface="微软雅黑" panose="020B0503020204020204" pitchFamily="34" charset="-122"/>
                <a:ea typeface="微软雅黑" panose="020B0503020204020204" pitchFamily="34" charset="-122"/>
                <a:sym typeface="+mn-ea"/>
              </a:rPr>
              <a:t>l</a:t>
            </a:r>
            <a:r>
              <a:rPr lang="en-US" altLang="zh-CN" baseline="-25000" dirty="0">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≤l</a:t>
            </a:r>
            <a:r>
              <a:rPr lang="en-US" altLang="zh-CN" baseline="-25000" dirty="0">
                <a:latin typeface="微软雅黑" panose="020B0503020204020204" pitchFamily="34" charset="-122"/>
                <a:ea typeface="微软雅黑" panose="020B0503020204020204" pitchFamily="34" charset="-122"/>
                <a:sym typeface="+mn-ea"/>
              </a:rPr>
              <a:t>2</a:t>
            </a:r>
            <a:r>
              <a:rPr lang="en-US" altLang="zh-CN" dirty="0">
                <a:latin typeface="微软雅黑" panose="020B0503020204020204" pitchFamily="34" charset="-122"/>
                <a:ea typeface="微软雅黑" panose="020B0503020204020204" pitchFamily="34" charset="-122"/>
                <a:sym typeface="+mn-ea"/>
              </a:rPr>
              <a:t>≤l</a:t>
            </a:r>
            <a:r>
              <a:rPr lang="en-US" altLang="zh-CN" baseline="-25000" dirty="0">
                <a:latin typeface="微软雅黑" panose="020B0503020204020204" pitchFamily="34" charset="-122"/>
                <a:ea typeface="微软雅黑" panose="020B0503020204020204" pitchFamily="34" charset="-122"/>
                <a:sym typeface="+mn-ea"/>
              </a:rPr>
              <a:t>3</a:t>
            </a:r>
            <a:r>
              <a:rPr lang="en-US" altLang="zh-CN" dirty="0">
                <a:latin typeface="微软雅黑" panose="020B0503020204020204" pitchFamily="34" charset="-122"/>
                <a:ea typeface="微软雅黑" panose="020B0503020204020204" pitchFamily="34" charset="-122"/>
                <a:sym typeface="+mn-ea"/>
              </a:rPr>
              <a:t>≤…l</a:t>
            </a:r>
            <a:r>
              <a:rPr lang="en-US" altLang="zh-CN" baseline="-25000" dirty="0">
                <a:latin typeface="微软雅黑" panose="020B0503020204020204" pitchFamily="34" charset="-122"/>
                <a:ea typeface="微软雅黑" panose="020B0503020204020204" pitchFamily="34" charset="-122"/>
                <a:sym typeface="+mn-ea"/>
              </a:rPr>
              <a:t>i</a:t>
            </a:r>
            <a:r>
              <a:rPr lang="en-US" altLang="zh-CN" dirty="0">
                <a:latin typeface="微软雅黑" panose="020B0503020204020204" pitchFamily="34" charset="-122"/>
                <a:ea typeface="微软雅黑" panose="020B0503020204020204" pitchFamily="34" charset="-122"/>
                <a:sym typeface="+mn-ea"/>
              </a:rPr>
              <a:t>≤…l</a:t>
            </a:r>
            <a:r>
              <a:rPr lang="en-US" altLang="zh-CN" baseline="-25000" dirty="0">
                <a:latin typeface="微软雅黑" panose="020B0503020204020204" pitchFamily="34" charset="-122"/>
                <a:ea typeface="微软雅黑" panose="020B0503020204020204" pitchFamily="34" charset="-122"/>
                <a:sym typeface="+mn-ea"/>
              </a:rPr>
              <a:t>q</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那么这种编码就是最有效的</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graphicFrame>
        <p:nvGraphicFramePr>
          <p:cNvPr id="3" name="对象 2">
            <a:hlinkClick r:id="" action="ppaction://ole?verb="/>
          </p:cNvPr>
          <p:cNvGraphicFramePr>
            <a:graphicFrameLocks noChangeAspect="1"/>
          </p:cNvGraphicFramePr>
          <p:nvPr/>
        </p:nvGraphicFramePr>
        <p:xfrm>
          <a:off x="1682115" y="4514215"/>
          <a:ext cx="1646555" cy="628015"/>
        </p:xfrm>
        <a:graphic>
          <a:graphicData uri="http://schemas.openxmlformats.org/presentationml/2006/ole">
            <mc:AlternateContent xmlns:mc="http://schemas.openxmlformats.org/markup-compatibility/2006">
              <mc:Choice xmlns:v="urn:schemas-microsoft-com:vml" Requires="v">
                <p:oleObj spid="_x0000_s1025" name="" r:id="rId1" imgW="685800" imgH="444500" progId="Equation.KSEE3">
                  <p:embed/>
                </p:oleObj>
              </mc:Choice>
              <mc:Fallback>
                <p:oleObj name="" r:id="rId1" imgW="685800" imgH="444500" progId="Equation.KSEE3">
                  <p:embed/>
                  <p:pic>
                    <p:nvPicPr>
                      <p:cNvPr id="0" name="图片 1024"/>
                      <p:cNvPicPr/>
                      <p:nvPr/>
                    </p:nvPicPr>
                    <p:blipFill>
                      <a:blip r:embed="rId2"/>
                      <a:stretch>
                        <a:fillRect/>
                      </a:stretch>
                    </p:blipFill>
                    <p:spPr>
                      <a:xfrm>
                        <a:off x="1682115" y="4514215"/>
                        <a:ext cx="1646555" cy="628015"/>
                      </a:xfrm>
                      <a:prstGeom prst="rect">
                        <a:avLst/>
                      </a:prstGeom>
                    </p:spPr>
                  </p:pic>
                </p:oleObj>
              </mc:Fallback>
            </mc:AlternateContent>
          </a:graphicData>
        </a:graphic>
      </p:graphicFrame>
    </p:spTree>
  </p:cSld>
  <p:clrMapOvr>
    <a:masterClrMapping/>
  </p:clrMapOvr>
  <p:transition>
    <p:blinds dir="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6969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哈夫曼编码的步骤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90525" y="1419860"/>
            <a:ext cx="8362315" cy="4892675"/>
          </a:xfrm>
          <a:prstGeom prst="rect">
            <a:avLst/>
          </a:prstGeom>
          <a:noFill/>
          <a:ln w="9525">
            <a:noFill/>
          </a:ln>
        </p:spPr>
        <p:txBody>
          <a:bodyPr wrap="square">
            <a:spAutoFit/>
          </a:bodyPr>
          <a:p>
            <a:pPr>
              <a:lnSpc>
                <a:spcPct val="150000"/>
              </a:lnSpc>
            </a:pPr>
            <a:r>
              <a:rPr lang="zh-CN" altLang="en-US" sz="2000" dirty="0">
                <a:latin typeface="微软雅黑" panose="020B0503020204020204" pitchFamily="34" charset="-122"/>
                <a:ea typeface="微软雅黑" panose="020B0503020204020204" pitchFamily="34" charset="-122"/>
                <a:sym typeface="+mn-ea"/>
              </a:rPr>
              <a:t>设信源输出</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个符号：</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1、</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3、</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4、</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5</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a6</a:t>
            </a:r>
            <a:r>
              <a:rPr lang="zh-CN" altLang="en-US" sz="2000" dirty="0">
                <a:latin typeface="微软雅黑" panose="020B0503020204020204" pitchFamily="34" charset="-122"/>
                <a:ea typeface="微软雅黑" panose="020B0503020204020204" pitchFamily="34" charset="-122"/>
                <a:sym typeface="+mn-ea"/>
              </a:rPr>
              <a:t>。它们出现的概率分别为：0.</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、0.</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0.06</a:t>
            </a:r>
            <a:r>
              <a:rPr lang="zh-CN" altLang="en-US" sz="2000" dirty="0">
                <a:latin typeface="微软雅黑" panose="020B0503020204020204" pitchFamily="34" charset="-122"/>
                <a:ea typeface="微软雅黑" panose="020B0503020204020204" pitchFamily="34" charset="-122"/>
                <a:sym typeface="+mn-ea"/>
              </a:rPr>
              <a:t>、0.</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0.04</a:t>
            </a:r>
            <a:r>
              <a:rPr lang="zh-CN" altLang="en-US" sz="2000" dirty="0">
                <a:latin typeface="微软雅黑" panose="020B0503020204020204" pitchFamily="34" charset="-122"/>
                <a:ea typeface="微软雅黑" panose="020B0503020204020204" pitchFamily="34" charset="-122"/>
                <a:sym typeface="+mn-ea"/>
              </a:rPr>
              <a:t>和</a:t>
            </a:r>
            <a:r>
              <a:rPr lang="zh-CN" altLang="en-US" dirty="0">
                <a:latin typeface="微软雅黑" panose="020B0503020204020204" pitchFamily="34" charset="-122"/>
                <a:ea typeface="微软雅黑" panose="020B0503020204020204" pitchFamily="34" charset="-122"/>
                <a:sym typeface="+mn-ea"/>
              </a:rPr>
              <a:t>0.</a:t>
            </a:r>
            <a:r>
              <a:rPr lang="en-US" altLang="zh-CN"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。哈夫曼编码的步骤分为两阶段：</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mn-ea"/>
              </a:rPr>
              <a:t>第一阶段：缩减</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按信源出现的概率递减顺序排列符号，合并两个最小概率符号为一个概率</a:t>
            </a:r>
            <a:r>
              <a:rPr lang="zh-CN" altLang="en-US" dirty="0">
                <a:latin typeface="微软雅黑" panose="020B0503020204020204" pitchFamily="34" charset="-122"/>
                <a:ea typeface="微软雅黑" panose="020B0503020204020204" pitchFamily="34" charset="-122"/>
                <a:sym typeface="+mn-ea"/>
              </a:rPr>
              <a:t>的</a:t>
            </a:r>
            <a:r>
              <a:rPr lang="zh-CN" altLang="en-US" sz="2000" dirty="0">
                <a:latin typeface="微软雅黑" panose="020B0503020204020204" pitchFamily="34" charset="-122"/>
                <a:ea typeface="微软雅黑" panose="020B0503020204020204" pitchFamily="34" charset="-122"/>
                <a:sym typeface="+mn-ea"/>
              </a:rPr>
              <a:t>新符号（不必给出新符号名，下同）。这样概率的数目就由原来的</a:t>
            </a: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个减为</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个，再将原来没有变动的</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个符号的概率和新符号的概率按递减的顺序重新排序，并合并最小两个最小概率的符号为又一新符号的概率，依此重复直到最后只剩下两个符号概率为止。具体步骤如下：</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将要编码的符号按出现概率高到低排列；</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将出现概率最低的两个符号进行组合，两者概率加起来得到</a:t>
            </a:r>
            <a:r>
              <a:rPr lang="zh-CN" altLang="en-US" dirty="0">
                <a:latin typeface="微软雅黑" panose="020B0503020204020204" pitchFamily="34" charset="-122"/>
                <a:ea typeface="微软雅黑" panose="020B0503020204020204" pitchFamily="34" charset="-122"/>
                <a:sym typeface="+mn-ea"/>
              </a:rPr>
              <a:t>一个</a:t>
            </a:r>
            <a:r>
              <a:rPr lang="en-US" altLang="zh-CN" dirty="0">
                <a:latin typeface="微软雅黑" panose="020B0503020204020204" pitchFamily="34" charset="-122"/>
                <a:ea typeface="微软雅黑" panose="020B0503020204020204" pitchFamily="34" charset="-122"/>
                <a:sym typeface="+mn-ea"/>
              </a:rPr>
              <a:t>组</a:t>
            </a:r>
            <a:endParaRPr lang="zh-CN" altLang="en-US"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6969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哈夫曼编码的步骤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91160" y="1425575"/>
            <a:ext cx="8362315" cy="4892675"/>
          </a:xfrm>
          <a:prstGeom prst="rect">
            <a:avLst/>
          </a:prstGeom>
          <a:noFill/>
          <a:ln w="9525">
            <a:noFill/>
          </a:ln>
        </p:spPr>
        <p:txBody>
          <a:bodyPr wrap="square">
            <a:spAutoFit/>
          </a:bodyPr>
          <a:p>
            <a:pPr>
              <a:lnSpc>
                <a:spcPct val="150000"/>
              </a:lnSpc>
              <a:spcBef>
                <a:spcPts val="0"/>
              </a:spcBef>
              <a:spcAft>
                <a:spcPts val="0"/>
              </a:spcAft>
            </a:pPr>
            <a:r>
              <a:rPr lang="en-US" altLang="zh-CN" dirty="0">
                <a:latin typeface="微软雅黑" panose="020B0503020204020204" pitchFamily="34" charset="-122"/>
                <a:ea typeface="微软雅黑" panose="020B0503020204020204" pitchFamily="34" charset="-122"/>
                <a:sym typeface="+mn-ea"/>
              </a:rPr>
              <a:t>合概率；</a:t>
            </a:r>
            <a:endParaRPr lang="zh-CN" altLang="en-US"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将得到的组合概率与其他符号的概率再进行排序；</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重复(2)，直到出现组合概率为1。</a:t>
            </a: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800" b="1" dirty="0">
                <a:solidFill>
                  <a:schemeClr val="tx2"/>
                </a:solidFill>
                <a:latin typeface="微软雅黑" panose="020B0503020204020204" pitchFamily="34" charset="-122"/>
                <a:ea typeface="微软雅黑" panose="020B0503020204020204" pitchFamily="34" charset="-122"/>
                <a:sym typeface="+mn-ea"/>
              </a:rPr>
              <a:t>第二阶段：分裂</a:t>
            </a:r>
            <a:endParaRPr lang="en-US" altLang="zh-CN" sz="28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sym typeface="+mn-ea"/>
              </a:rPr>
              <a:t>分裂过程与上述缩减过程</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自左至右</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相反</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自右至左</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）将码元</a:t>
            </a:r>
            <a:r>
              <a:rPr lang="en-US" altLang="zh-CN" dirty="0">
                <a:latin typeface="微软雅黑" panose="020B0503020204020204" pitchFamily="34" charset="-122"/>
                <a:ea typeface="微软雅黑" panose="020B0503020204020204" pitchFamily="34" charset="-122"/>
                <a:sym typeface="+mn-ea"/>
              </a:rPr>
              <a:t>“0”</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分配给最终的两个符号</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设上面符号为</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，下面符号为</a:t>
            </a:r>
            <a:r>
              <a:rPr lang="en-US" altLang="zh-CN" dirty="0">
                <a:latin typeface="微软雅黑" panose="020B0503020204020204" pitchFamily="34" charset="-122"/>
                <a:ea typeface="微软雅黑" panose="020B0503020204020204" pitchFamily="34" charset="-122"/>
                <a:sym typeface="+mn-ea"/>
              </a:rPr>
              <a:t>“0”</a:t>
            </a:r>
            <a:r>
              <a:rPr lang="zh-CN" altLang="en-US" dirty="0">
                <a:latin typeface="微软雅黑" panose="020B0503020204020204" pitchFamily="34" charset="-122"/>
                <a:ea typeface="微软雅黑" panose="020B0503020204020204" pitchFamily="34" charset="-122"/>
                <a:sym typeface="+mn-ea"/>
              </a:rPr>
              <a:t>。也可以反过来，但每级分法应一致</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。再自右至左逐级将</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”0“</a:t>
            </a:r>
            <a:r>
              <a:rPr lang="zh-CN" altLang="en-US" dirty="0">
                <a:latin typeface="微软雅黑" panose="020B0503020204020204" pitchFamily="34" charset="-122"/>
                <a:ea typeface="微软雅黑" panose="020B0503020204020204" pitchFamily="34" charset="-122"/>
                <a:sym typeface="+mn-ea"/>
              </a:rPr>
              <a:t>赋予前述合并的上下中间符号，直至两个原始符号；</a:t>
            </a:r>
            <a:endParaRPr lang="zh-CN" altLang="en-US" dirty="0">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）自右至左沿符号演变的轨迹依次写出码符既得原始符号所对应的编码码字。</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689860" y="3652520"/>
            <a:ext cx="1946275" cy="3223260"/>
          </a:xfrm>
          <a:prstGeom prst="rect">
            <a:avLst/>
          </a:prstGeom>
        </p:spPr>
      </p:pic>
      <p:sp>
        <p:nvSpPr>
          <p:cNvPr id="131074" name="Text Box 2"/>
          <p:cNvSpPr txBox="1"/>
          <p:nvPr/>
        </p:nvSpPr>
        <p:spPr>
          <a:xfrm>
            <a:off x="1547813" y="692150"/>
            <a:ext cx="33413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293370" y="1463040"/>
            <a:ext cx="8416925" cy="2122805"/>
          </a:xfrm>
          <a:prstGeom prst="rect">
            <a:avLst/>
          </a:prstGeom>
          <a:noFill/>
          <a:ln w="9525">
            <a:noFill/>
          </a:ln>
        </p:spPr>
        <p:txBody>
          <a:bodyPr wrap="square">
            <a:spAutoFit/>
          </a:bodyPr>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mn-ea"/>
              </a:rPr>
              <a:t>第一阶段</a:t>
            </a:r>
            <a:r>
              <a:rPr lang="en-US" altLang="zh-CN" sz="2800" b="1" dirty="0">
                <a:solidFill>
                  <a:schemeClr val="tx2"/>
                </a:solidFill>
                <a:latin typeface="微软雅黑" panose="020B0503020204020204" pitchFamily="34" charset="-122"/>
                <a:ea typeface="微软雅黑" panose="020B0503020204020204" pitchFamily="34" charset="-122"/>
                <a:sym typeface="+mn-ea"/>
              </a:rPr>
              <a:t>“</a:t>
            </a:r>
            <a:r>
              <a:rPr lang="zh-CN" altLang="en-US" sz="2800" b="1" dirty="0">
                <a:solidFill>
                  <a:schemeClr val="tx2"/>
                </a:solidFill>
                <a:latin typeface="微软雅黑" panose="020B0503020204020204" pitchFamily="34" charset="-122"/>
                <a:ea typeface="微软雅黑" panose="020B0503020204020204" pitchFamily="34" charset="-122"/>
                <a:sym typeface="+mn-ea"/>
              </a:rPr>
              <a:t>缩减</a:t>
            </a:r>
            <a:r>
              <a:rPr lang="en-US" altLang="zh-CN" sz="2800" b="1" dirty="0">
                <a:solidFill>
                  <a:schemeClr val="tx2"/>
                </a:solidFill>
                <a:latin typeface="微软雅黑" panose="020B0503020204020204" pitchFamily="34" charset="-122"/>
                <a:ea typeface="微软雅黑" panose="020B0503020204020204" pitchFamily="34" charset="-122"/>
                <a:sym typeface="+mn-ea"/>
              </a:rPr>
              <a:t>”</a:t>
            </a:r>
            <a:endParaRPr lang="en-US" altLang="zh-CN" sz="28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en-US" altLang="zh-CN" sz="2000" b="1" dirty="0">
                <a:solidFill>
                  <a:srgbClr val="FF0000"/>
                </a:solidFill>
                <a:latin typeface="微软雅黑" panose="020B0503020204020204" pitchFamily="34" charset="-122"/>
                <a:ea typeface="微软雅黑" panose="020B0503020204020204" pitchFamily="34" charset="-122"/>
                <a:sym typeface="+mn-ea"/>
              </a:rPr>
              <a:t>1</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en-US" altLang="zh-CN" sz="2000" b="1" dirty="0">
                <a:solidFill>
                  <a:srgbClr val="FF0000"/>
                </a:solidFill>
                <a:latin typeface="微软雅黑" panose="020B0503020204020204" pitchFamily="34" charset="-122"/>
                <a:ea typeface="微软雅黑" panose="020B0503020204020204" pitchFamily="34" charset="-122"/>
                <a:sym typeface="+mn-ea"/>
              </a:rPr>
              <a:t>首先，按照各符号出现概率大小进行排列；</a:t>
            </a:r>
            <a:endParaRPr lang="en-US" altLang="zh-CN" sz="2000" b="1"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pP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2</a:t>
            </a: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找到概率最小的两个符号，进行组合。这里是a3和a5最小，两者组合起来概率为0.1；</a:t>
            </a:r>
            <a:endParaRPr lang="en-US" altLang="zh-CN" b="1" dirty="0">
              <a:solidFill>
                <a:srgbClr val="0000FF"/>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475615" y="3649980"/>
            <a:ext cx="1072515" cy="3225800"/>
          </a:xfrm>
          <a:prstGeom prst="rect">
            <a:avLst/>
          </a:prstGeom>
        </p:spPr>
      </p:pic>
      <p:sp>
        <p:nvSpPr>
          <p:cNvPr id="8" name="文本框 7"/>
          <p:cNvSpPr txBox="1"/>
          <p:nvPr/>
        </p:nvSpPr>
        <p:spPr>
          <a:xfrm>
            <a:off x="5309870" y="3585845"/>
            <a:ext cx="1456055" cy="3169285"/>
          </a:xfrm>
          <a:prstGeom prst="rect">
            <a:avLst/>
          </a:prstGeom>
          <a:noFill/>
        </p:spPr>
        <p:txBody>
          <a:bodyPr wrap="square" rtlCol="0" anchor="t">
            <a:spAutoFit/>
          </a:bodyPr>
          <a:p>
            <a:pPr>
              <a:lnSpc>
                <a:spcPct val="100000"/>
              </a:lnSpc>
            </a:pPr>
            <a:r>
              <a:rPr lang="zh-CN" altLang="en-US" b="1" dirty="0">
                <a:solidFill>
                  <a:schemeClr val="tx2"/>
                </a:solidFill>
                <a:latin typeface="微软雅黑" panose="020B0503020204020204" pitchFamily="34" charset="-122"/>
                <a:ea typeface="微软雅黑" panose="020B0503020204020204" pitchFamily="34" charset="-122"/>
                <a:sym typeface="+mn-ea"/>
              </a:rPr>
              <a:t>（</a:t>
            </a:r>
            <a:r>
              <a:rPr lang="en-US" altLang="zh-CN" b="1" dirty="0">
                <a:solidFill>
                  <a:schemeClr val="tx2"/>
                </a:solidFill>
                <a:latin typeface="微软雅黑" panose="020B0503020204020204" pitchFamily="34" charset="-122"/>
                <a:ea typeface="微软雅黑" panose="020B0503020204020204" pitchFamily="34" charset="-122"/>
                <a:sym typeface="+mn-ea"/>
              </a:rPr>
              <a:t>3</a:t>
            </a:r>
            <a:r>
              <a:rPr lang="zh-CN" altLang="en-US" b="1" dirty="0">
                <a:solidFill>
                  <a:schemeClr val="tx2"/>
                </a:solidFill>
                <a:latin typeface="微软雅黑" panose="020B0503020204020204" pitchFamily="34" charset="-122"/>
                <a:ea typeface="微软雅黑" panose="020B0503020204020204" pitchFamily="34" charset="-122"/>
                <a:sym typeface="+mn-ea"/>
              </a:rPr>
              <a:t>）</a:t>
            </a:r>
            <a:r>
              <a:rPr lang="en-US" altLang="zh-CN" b="1" dirty="0">
                <a:solidFill>
                  <a:schemeClr val="tx2"/>
                </a:solidFill>
                <a:latin typeface="微软雅黑" panose="020B0503020204020204" pitchFamily="34" charset="-122"/>
                <a:ea typeface="微软雅黑" panose="020B0503020204020204" pitchFamily="34" charset="-122"/>
                <a:sym typeface="+mn-ea"/>
              </a:rPr>
              <a:t>将组合好的两个符号看作一个新的符号，与其他符号再进行一次排列，找到出现概率最小的两个0.1</a:t>
            </a:r>
            <a:r>
              <a:rPr lang="zh-CN" altLang="en-US" b="1" dirty="0">
                <a:solidFill>
                  <a:schemeClr val="tx2"/>
                </a:solidFill>
                <a:latin typeface="微软雅黑" panose="020B0503020204020204" pitchFamily="34" charset="-122"/>
                <a:ea typeface="微软雅黑" panose="020B0503020204020204" pitchFamily="34" charset="-122"/>
                <a:sym typeface="+mn-ea"/>
              </a:rPr>
              <a:t>和</a:t>
            </a:r>
            <a:r>
              <a:rPr lang="en-US" altLang="zh-CN" b="1" dirty="0">
                <a:solidFill>
                  <a:schemeClr val="tx2"/>
                </a:solidFill>
                <a:latin typeface="微软雅黑" panose="020B0503020204020204" pitchFamily="34" charset="-122"/>
                <a:ea typeface="微软雅黑" panose="020B0503020204020204" pitchFamily="34" charset="-122"/>
                <a:sym typeface="+mn-ea"/>
              </a:rPr>
              <a:t>a4；</a:t>
            </a:r>
            <a:endParaRPr lang="en-US" altLang="zh-CN" b="1" dirty="0">
              <a:solidFill>
                <a:schemeClr val="tx2"/>
              </a:solidFill>
              <a:latin typeface="微软雅黑" panose="020B0503020204020204" pitchFamily="34" charset="-122"/>
              <a:ea typeface="微软雅黑" panose="020B0503020204020204" pitchFamily="34" charset="-122"/>
              <a:sym typeface="+mn-ea"/>
            </a:endParaRPr>
          </a:p>
        </p:txBody>
      </p:sp>
      <p:pic>
        <p:nvPicPr>
          <p:cNvPr id="12" name="图片 11" descr="图片1"/>
          <p:cNvPicPr>
            <a:picLocks noChangeAspect="1"/>
          </p:cNvPicPr>
          <p:nvPr/>
        </p:nvPicPr>
        <p:blipFill>
          <a:blip r:embed="rId3"/>
          <a:stretch>
            <a:fillRect/>
          </a:stretch>
        </p:blipFill>
        <p:spPr>
          <a:xfrm>
            <a:off x="6835775" y="3649980"/>
            <a:ext cx="2297430" cy="3225800"/>
          </a:xfrm>
          <a:prstGeom prst="rect">
            <a:avLst/>
          </a:prstGeom>
        </p:spPr>
      </p:pic>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50" name="Object 4"/>
          <p:cNvGraphicFramePr>
            <a:graphicFrameLocks noGrp="1"/>
          </p:cNvGraphicFramePr>
          <p:nvPr>
            <p:ph idx="1"/>
          </p:nvPr>
        </p:nvGraphicFramePr>
        <p:xfrm>
          <a:off x="0" y="1428750"/>
          <a:ext cx="9144000" cy="5429250"/>
        </p:xfrm>
        <a:graphic>
          <a:graphicData uri="http://schemas.openxmlformats.org/presentationml/2006/ole">
            <mc:AlternateContent xmlns:mc="http://schemas.openxmlformats.org/markup-compatibility/2006">
              <mc:Choice xmlns:v="urn:schemas-microsoft-com:vml" Requires="v">
                <p:oleObj spid="_x0000_s3112" name="" r:id="rId1" imgW="3771900" imgH="2948940" progId="Visio.Drawing.11">
                  <p:embed/>
                </p:oleObj>
              </mc:Choice>
              <mc:Fallback>
                <p:oleObj name="" r:id="rId1" imgW="3771900" imgH="2948940" progId="Visio.Drawing.11">
                  <p:embed/>
                  <p:pic>
                    <p:nvPicPr>
                      <p:cNvPr id="0" name="图片 3111"/>
                      <p:cNvPicPr/>
                      <p:nvPr/>
                    </p:nvPicPr>
                    <p:blipFill>
                      <a:blip r:embed="rId2"/>
                      <a:stretch>
                        <a:fillRect/>
                      </a:stretch>
                    </p:blipFill>
                    <p:spPr>
                      <a:xfrm>
                        <a:off x="0" y="1428750"/>
                        <a:ext cx="9144000" cy="5429250"/>
                      </a:xfrm>
                      <a:prstGeom prst="rect">
                        <a:avLst/>
                      </a:prstGeom>
                      <a:solidFill>
                        <a:srgbClr val="CCFFCC"/>
                      </a:solidFill>
                      <a:ln>
                        <a:solidFill>
                          <a:schemeClr val="tx1"/>
                        </a:solidFill>
                        <a:miter/>
                      </a:ln>
                    </p:spPr>
                  </p:pic>
                </p:oleObj>
              </mc:Fallback>
            </mc:AlternateContent>
          </a:graphicData>
        </a:graphic>
      </p:graphicFrame>
      <p:sp>
        <p:nvSpPr>
          <p:cNvPr id="2051" name="Rectangle 2"/>
          <p:cNvSpPr>
            <a:spLocks noGrp="1"/>
          </p:cNvSpPr>
          <p:nvPr>
            <p:ph type="title"/>
          </p:nvPr>
        </p:nvSpPr>
        <p:spPr>
          <a:xfrm>
            <a:off x="1476375" y="620713"/>
            <a:ext cx="4452938"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模拟信号的抽样过程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3413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403725" y="2954655"/>
            <a:ext cx="4141470" cy="3908425"/>
          </a:xfrm>
          <a:prstGeom prst="rect">
            <a:avLst/>
          </a:prstGeom>
        </p:spPr>
      </p:pic>
      <p:sp>
        <p:nvSpPr>
          <p:cNvPr id="2" name="文本框 1"/>
          <p:cNvSpPr txBox="1"/>
          <p:nvPr/>
        </p:nvSpPr>
        <p:spPr>
          <a:xfrm>
            <a:off x="400685" y="1574165"/>
            <a:ext cx="3404235" cy="1014730"/>
          </a:xfrm>
          <a:prstGeom prst="rect">
            <a:avLst/>
          </a:prstGeom>
          <a:noFill/>
        </p:spPr>
        <p:txBody>
          <a:bodyPr wrap="square" rtlCol="0">
            <a:spAutoFit/>
          </a:bodyPr>
          <a:p>
            <a:pPr algn="l">
              <a:lnSpc>
                <a:spcPct val="100000"/>
              </a:lnSpc>
            </a:pPr>
            <a:r>
              <a:rPr lang="zh-CN" altLang="en-US" b="1" dirty="0">
                <a:solidFill>
                  <a:srgbClr val="FF0000"/>
                </a:solidFill>
                <a:latin typeface="微软雅黑" panose="020B0503020204020204" pitchFamily="34" charset="-122"/>
                <a:ea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sym typeface="+mn-ea"/>
              </a:rPr>
              <a:t>4</a:t>
            </a:r>
            <a:r>
              <a:rPr lang="zh-CN" altLang="en-US" b="1" dirty="0">
                <a:solidFill>
                  <a:srgbClr val="FF0000"/>
                </a:solidFill>
                <a:latin typeface="微软雅黑" panose="020B0503020204020204" pitchFamily="34" charset="-122"/>
                <a:ea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sym typeface="+mn-ea"/>
              </a:rPr>
              <a:t>将两个出现概率小的符号再进行一次组合，</a:t>
            </a:r>
            <a:r>
              <a:rPr lang="zh-CN" altLang="en-US" b="1" dirty="0">
                <a:solidFill>
                  <a:srgbClr val="FF0000"/>
                </a:solidFill>
                <a:latin typeface="微软雅黑" panose="020B0503020204020204" pitchFamily="34" charset="-122"/>
                <a:ea typeface="微软雅黑" panose="020B0503020204020204" pitchFamily="34" charset="-122"/>
                <a:sym typeface="+mn-ea"/>
              </a:rPr>
              <a:t>又</a:t>
            </a:r>
            <a:r>
              <a:rPr lang="en-US" altLang="zh-CN" b="1" dirty="0">
                <a:solidFill>
                  <a:srgbClr val="FF0000"/>
                </a:solidFill>
                <a:latin typeface="微软雅黑" panose="020B0503020204020204" pitchFamily="34" charset="-122"/>
                <a:ea typeface="微软雅黑" panose="020B0503020204020204" pitchFamily="34" charset="-122"/>
                <a:sym typeface="+mn-ea"/>
              </a:rPr>
              <a:t>得到一个组合概率0.2；</a:t>
            </a:r>
            <a:endParaRPr lang="en-US" altLang="zh-CN" b="1" dirty="0">
              <a:solidFill>
                <a:srgbClr val="FF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403725" y="1574165"/>
            <a:ext cx="3892550" cy="1014730"/>
          </a:xfrm>
          <a:prstGeom prst="rect">
            <a:avLst/>
          </a:prstGeom>
          <a:noFill/>
        </p:spPr>
        <p:txBody>
          <a:bodyPr wrap="square" rtlCol="0" anchor="t">
            <a:spAutoFit/>
          </a:bodyPr>
          <a:p>
            <a:pPr>
              <a:lnSpc>
                <a:spcPct val="100000"/>
              </a:lnSpc>
            </a:pP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5</a:t>
            </a: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将两个出现概率小的符号再进行一次组合，</a:t>
            </a:r>
            <a:r>
              <a:rPr lang="zh-CN" altLang="en-US" b="1" dirty="0">
                <a:solidFill>
                  <a:srgbClr val="0000FF"/>
                </a:solidFill>
                <a:latin typeface="微软雅黑" panose="020B0503020204020204" pitchFamily="34" charset="-122"/>
                <a:ea typeface="微软雅黑" panose="020B0503020204020204" pitchFamily="34" charset="-122"/>
                <a:sym typeface="+mn-ea"/>
              </a:rPr>
              <a:t>又</a:t>
            </a:r>
            <a:r>
              <a:rPr lang="en-US" altLang="zh-CN" b="1" dirty="0">
                <a:solidFill>
                  <a:srgbClr val="0000FF"/>
                </a:solidFill>
                <a:latin typeface="微软雅黑" panose="020B0503020204020204" pitchFamily="34" charset="-122"/>
                <a:ea typeface="微软雅黑" panose="020B0503020204020204" pitchFamily="34" charset="-122"/>
                <a:sym typeface="+mn-ea"/>
              </a:rPr>
              <a:t>得到一个组合概率0.3；</a:t>
            </a:r>
            <a:endParaRPr lang="zh-CN" altLang="en-US"/>
          </a:p>
        </p:txBody>
      </p:sp>
      <p:pic>
        <p:nvPicPr>
          <p:cNvPr id="10" name="图片 9"/>
          <p:cNvPicPr>
            <a:picLocks noChangeAspect="1"/>
          </p:cNvPicPr>
          <p:nvPr/>
        </p:nvPicPr>
        <p:blipFill>
          <a:blip r:embed="rId2"/>
          <a:stretch>
            <a:fillRect/>
          </a:stretch>
        </p:blipFill>
        <p:spPr>
          <a:xfrm>
            <a:off x="400685" y="2954655"/>
            <a:ext cx="3333115" cy="3908425"/>
          </a:xfrm>
          <a:prstGeom prst="rect">
            <a:avLst/>
          </a:prstGeom>
        </p:spPr>
      </p:pic>
    </p:spTree>
  </p:cSld>
  <p:clrMapOvr>
    <a:masterClrMapping/>
  </p:clrMapOvr>
  <p:transition>
    <p:blinds dir="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3413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128395" y="2597150"/>
            <a:ext cx="6880860" cy="4246880"/>
          </a:xfrm>
          <a:prstGeom prst="rect">
            <a:avLst/>
          </a:prstGeom>
        </p:spPr>
      </p:pic>
      <p:sp>
        <p:nvSpPr>
          <p:cNvPr id="9" name="文本框 8"/>
          <p:cNvSpPr txBox="1"/>
          <p:nvPr/>
        </p:nvSpPr>
        <p:spPr>
          <a:xfrm>
            <a:off x="241300" y="1426210"/>
            <a:ext cx="8373110" cy="1014730"/>
          </a:xfrm>
          <a:prstGeom prst="rect">
            <a:avLst/>
          </a:prstGeom>
          <a:noFill/>
        </p:spPr>
        <p:txBody>
          <a:bodyPr wrap="square" rtlCol="0" anchor="t">
            <a:spAutoFit/>
          </a:bodyPr>
          <a:p>
            <a:pPr>
              <a:lnSpc>
                <a:spcPct val="150000"/>
              </a:lnSpc>
            </a:pP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6</a:t>
            </a: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如此进行下去，</a:t>
            </a:r>
            <a:r>
              <a:rPr lang="zh-CN" altLang="en-US" b="1" dirty="0">
                <a:solidFill>
                  <a:srgbClr val="0000FF"/>
                </a:solidFill>
                <a:latin typeface="微软雅黑" panose="020B0503020204020204" pitchFamily="34" charset="-122"/>
                <a:ea typeface="微软雅黑" panose="020B0503020204020204" pitchFamily="34" charset="-122"/>
                <a:sym typeface="+mn-ea"/>
              </a:rPr>
              <a:t>直到</a:t>
            </a:r>
            <a:r>
              <a:rPr lang="en-US" altLang="zh-CN" b="1" dirty="0">
                <a:solidFill>
                  <a:srgbClr val="0000FF"/>
                </a:solidFill>
                <a:latin typeface="微软雅黑" panose="020B0503020204020204" pitchFamily="34" charset="-122"/>
                <a:ea typeface="微软雅黑" panose="020B0503020204020204" pitchFamily="34" charset="-122"/>
                <a:sym typeface="+mn-ea"/>
              </a:rPr>
              <a:t>组合到概率为1；</a:t>
            </a:r>
            <a:endParaRPr lang="en-US" altLang="zh-CN"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latin typeface="微软雅黑" panose="020B0503020204020204" pitchFamily="34" charset="-122"/>
                <a:ea typeface="微软雅黑" panose="020B0503020204020204" pitchFamily="34" charset="-122"/>
                <a:sym typeface="+mn-ea"/>
              </a:rPr>
              <a:t>至此，哈夫曼“树”画完，可以</a:t>
            </a:r>
            <a:r>
              <a:rPr lang="zh-CN" altLang="en-US" dirty="0">
                <a:latin typeface="微软雅黑" panose="020B0503020204020204" pitchFamily="34" charset="-122"/>
                <a:ea typeface="微软雅黑" panose="020B0503020204020204" pitchFamily="34" charset="-122"/>
                <a:sym typeface="+mn-ea"/>
              </a:rPr>
              <a:t>进入</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分裂</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阶段。</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3413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三</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哈夫曼编码步骤</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80365" y="1450975"/>
            <a:ext cx="8383905" cy="5354320"/>
          </a:xfrm>
          <a:prstGeom prst="rect">
            <a:avLst/>
          </a:prstGeom>
          <a:noFill/>
          <a:ln w="9525">
            <a:noFill/>
          </a:ln>
        </p:spPr>
        <p:txBody>
          <a:bodyPr wrap="square">
            <a:spAutoFit/>
          </a:bodyPr>
          <a:p>
            <a:pPr>
              <a:lnSpc>
                <a:spcPct val="150000"/>
              </a:lnSpc>
              <a:spcBef>
                <a:spcPts val="0"/>
              </a:spcBef>
              <a:spcAft>
                <a:spcPts val="0"/>
              </a:spcAft>
            </a:pPr>
            <a:r>
              <a:rPr lang="zh-CN" altLang="en-US" sz="2800" b="1" dirty="0">
                <a:solidFill>
                  <a:schemeClr val="tx2"/>
                </a:solidFill>
                <a:latin typeface="微软雅黑" panose="020B0503020204020204" pitchFamily="34" charset="-122"/>
                <a:ea typeface="微软雅黑" panose="020B0503020204020204" pitchFamily="34" charset="-122"/>
                <a:sym typeface="+mn-ea"/>
              </a:rPr>
              <a:t>第二阶段</a:t>
            </a:r>
            <a:r>
              <a:rPr lang="en-US" altLang="zh-CN" sz="2800" b="1" dirty="0">
                <a:solidFill>
                  <a:schemeClr val="tx2"/>
                </a:solidFill>
                <a:latin typeface="微软雅黑" panose="020B0503020204020204" pitchFamily="34" charset="-122"/>
                <a:ea typeface="微软雅黑" panose="020B0503020204020204" pitchFamily="34" charset="-122"/>
                <a:sym typeface="+mn-ea"/>
              </a:rPr>
              <a:t>“</a:t>
            </a:r>
            <a:r>
              <a:rPr lang="zh-CN" altLang="en-US" sz="2800" b="1" dirty="0">
                <a:solidFill>
                  <a:schemeClr val="tx2"/>
                </a:solidFill>
                <a:latin typeface="微软雅黑" panose="020B0503020204020204" pitchFamily="34" charset="-122"/>
                <a:ea typeface="微软雅黑" panose="020B0503020204020204" pitchFamily="34" charset="-122"/>
                <a:sym typeface="+mn-ea"/>
              </a:rPr>
              <a:t>分裂</a:t>
            </a:r>
            <a:r>
              <a:rPr lang="en-US" altLang="zh-CN" sz="2800" b="1" dirty="0">
                <a:solidFill>
                  <a:schemeClr val="tx2"/>
                </a:solidFill>
                <a:latin typeface="微软雅黑" panose="020B0503020204020204" pitchFamily="34" charset="-122"/>
                <a:ea typeface="微软雅黑" panose="020B0503020204020204" pitchFamily="34" charset="-122"/>
                <a:sym typeface="+mn-ea"/>
              </a:rPr>
              <a:t>”</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sym typeface="+mn-ea"/>
              </a:rPr>
              <a:t>（</a:t>
            </a:r>
            <a:r>
              <a:rPr lang="en-US" altLang="zh-CN" sz="2000" b="1" dirty="0">
                <a:solidFill>
                  <a:srgbClr val="0000FF"/>
                </a:solidFill>
                <a:latin typeface="微软雅黑" panose="020B0503020204020204" pitchFamily="34" charset="-122"/>
                <a:ea typeface="微软雅黑" panose="020B0503020204020204" pitchFamily="34" charset="-122"/>
                <a:sym typeface="+mn-ea"/>
              </a:rPr>
              <a:t>1</a:t>
            </a:r>
            <a:r>
              <a:rPr lang="zh-CN" altLang="en-US" sz="2000" b="1" dirty="0">
                <a:solidFill>
                  <a:srgbClr val="0000FF"/>
                </a:solidFill>
                <a:latin typeface="微软雅黑" panose="020B0503020204020204" pitchFamily="34" charset="-122"/>
                <a:ea typeface="微软雅黑" panose="020B0503020204020204" pitchFamily="34" charset="-122"/>
                <a:sym typeface="+mn-ea"/>
              </a:rPr>
              <a:t>）</a:t>
            </a:r>
            <a:r>
              <a:rPr lang="en-US" altLang="zh-CN" sz="2000" b="1" dirty="0">
                <a:solidFill>
                  <a:srgbClr val="0000FF"/>
                </a:solidFill>
                <a:latin typeface="微软雅黑" panose="020B0503020204020204" pitchFamily="34" charset="-122"/>
                <a:ea typeface="微软雅黑" panose="020B0503020204020204" pitchFamily="34" charset="-122"/>
                <a:sym typeface="+mn-ea"/>
              </a:rPr>
              <a:t>从概率为1(最右)开始，上面分叉编号1，下面分叉编号0(反过来也可以)，编号到最左边</a:t>
            </a:r>
            <a:r>
              <a:rPr lang="zh-CN" altLang="en-US" sz="2000" b="1" dirty="0">
                <a:solidFill>
                  <a:srgbClr val="0000FF"/>
                </a:solidFill>
                <a:latin typeface="微软雅黑" panose="020B0503020204020204" pitchFamily="34" charset="-122"/>
                <a:ea typeface="微软雅黑" panose="020B0503020204020204" pitchFamily="34" charset="-122"/>
                <a:sym typeface="+mn-ea"/>
              </a:rPr>
              <a:t>；</a:t>
            </a:r>
            <a:endParaRPr lang="zh-CN" altLang="en-US" sz="2000"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sz="2000" b="1" dirty="0">
                <a:solidFill>
                  <a:schemeClr val="tx2"/>
                </a:solidFill>
                <a:latin typeface="微软雅黑" panose="020B0503020204020204" pitchFamily="34" charset="-122"/>
                <a:ea typeface="微软雅黑" panose="020B0503020204020204" pitchFamily="34" charset="-122"/>
                <a:sym typeface="+mn-ea"/>
              </a:rPr>
              <a:t>（</a:t>
            </a:r>
            <a:r>
              <a:rPr lang="en-US" altLang="zh-CN" sz="2000" b="1" dirty="0">
                <a:solidFill>
                  <a:schemeClr val="tx2"/>
                </a:solidFill>
                <a:latin typeface="微软雅黑" panose="020B0503020204020204" pitchFamily="34" charset="-122"/>
                <a:ea typeface="微软雅黑" panose="020B0503020204020204" pitchFamily="34" charset="-122"/>
                <a:sym typeface="+mn-ea"/>
              </a:rPr>
              <a:t>2</a:t>
            </a:r>
            <a:r>
              <a:rPr lang="zh-CN" altLang="en-US" sz="2000" b="1" dirty="0">
                <a:solidFill>
                  <a:schemeClr val="tx2"/>
                </a:solidFill>
                <a:latin typeface="微软雅黑" panose="020B0503020204020204" pitchFamily="34" charset="-122"/>
                <a:ea typeface="微软雅黑" panose="020B0503020204020204" pitchFamily="34" charset="-122"/>
                <a:sym typeface="+mn-ea"/>
              </a:rPr>
              <a:t>）</a:t>
            </a:r>
            <a:r>
              <a:rPr lang="en-US" altLang="zh-CN" sz="2000" b="1" dirty="0">
                <a:solidFill>
                  <a:schemeClr val="tx2"/>
                </a:solidFill>
                <a:latin typeface="微软雅黑" panose="020B0503020204020204" pitchFamily="34" charset="-122"/>
                <a:ea typeface="微软雅黑" panose="020B0503020204020204" pitchFamily="34" charset="-122"/>
                <a:sym typeface="+mn-ea"/>
              </a:rPr>
              <a:t>从右到左读数</a:t>
            </a:r>
            <a:r>
              <a:rPr lang="zh-CN" altLang="en-US" sz="2000" b="1" dirty="0">
                <a:solidFill>
                  <a:schemeClr val="tx2"/>
                </a:solidFill>
                <a:latin typeface="微软雅黑" panose="020B0503020204020204" pitchFamily="34" charset="-122"/>
                <a:ea typeface="微软雅黑" panose="020B0503020204020204" pitchFamily="34" charset="-122"/>
                <a:sym typeface="+mn-ea"/>
              </a:rPr>
              <a:t>即为</a:t>
            </a:r>
            <a:r>
              <a:rPr lang="zh-CN" altLang="en-US" b="1" dirty="0">
                <a:solidFill>
                  <a:schemeClr val="tx2"/>
                </a:solidFill>
                <a:latin typeface="微软雅黑" panose="020B0503020204020204" pitchFamily="34" charset="-122"/>
                <a:ea typeface="微软雅黑" panose="020B0503020204020204" pitchFamily="34" charset="-122"/>
                <a:sym typeface="+mn-ea"/>
              </a:rPr>
              <a:t>对应的编码码字</a:t>
            </a:r>
            <a:endParaRPr lang="zh-CN" altLang="en-US"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zh-CN" altLang="en-US" b="1" dirty="0">
                <a:solidFill>
                  <a:srgbClr val="FF0000"/>
                </a:solidFill>
                <a:latin typeface="微软雅黑" panose="020B0503020204020204" pitchFamily="34" charset="-122"/>
                <a:ea typeface="微软雅黑" panose="020B0503020204020204" pitchFamily="34" charset="-122"/>
                <a:sym typeface="+mn-ea"/>
              </a:rPr>
              <a:t>上</a:t>
            </a:r>
            <a:r>
              <a:rPr lang="en-US" altLang="zh-CN" b="1" dirty="0">
                <a:solidFill>
                  <a:srgbClr val="FF0000"/>
                </a:solidFill>
                <a:latin typeface="微软雅黑" panose="020B0503020204020204" pitchFamily="34" charset="-122"/>
                <a:ea typeface="微软雅黑" panose="020B0503020204020204" pitchFamily="34" charset="-122"/>
                <a:sym typeface="+mn-ea"/>
              </a:rPr>
              <a:t>“1”</a:t>
            </a:r>
            <a:r>
              <a:rPr lang="zh-CN" altLang="en-US" b="1" dirty="0">
                <a:solidFill>
                  <a:srgbClr val="FF0000"/>
                </a:solidFill>
                <a:latin typeface="微软雅黑" panose="020B0503020204020204" pitchFamily="34" charset="-122"/>
                <a:ea typeface="微软雅黑" panose="020B0503020204020204" pitchFamily="34" charset="-122"/>
                <a:sym typeface="+mn-ea"/>
              </a:rPr>
              <a:t>下</a:t>
            </a:r>
            <a:r>
              <a:rPr lang="en-US" altLang="zh-CN" b="1" dirty="0">
                <a:solidFill>
                  <a:srgbClr val="FF0000"/>
                </a:solidFill>
                <a:latin typeface="微软雅黑" panose="020B0503020204020204" pitchFamily="34" charset="-122"/>
                <a:ea typeface="微软雅黑" panose="020B0503020204020204" pitchFamily="34" charset="-122"/>
                <a:sym typeface="+mn-ea"/>
              </a:rPr>
              <a:t>“0”</a:t>
            </a:r>
            <a:endParaRPr lang="en-US" altLang="zh-CN" b="1" dirty="0">
              <a:solidFill>
                <a:srgbClr val="FF0000"/>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a2=1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a6=01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a1=001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a4=0001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a3=00001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a:p>
            <a:pPr indent="10160">
              <a:lnSpc>
                <a:spcPct val="150000"/>
              </a:lnSpc>
              <a:spcBef>
                <a:spcPts val="0"/>
              </a:spcBef>
              <a:spcAft>
                <a:spcPts val="0"/>
              </a:spcAft>
            </a:pPr>
            <a:r>
              <a:rPr lang="en-US" altLang="zh-CN" sz="2000" b="1" dirty="0">
                <a:solidFill>
                  <a:schemeClr val="tx2"/>
                </a:solidFill>
                <a:latin typeface="微软雅黑" panose="020B0503020204020204" pitchFamily="34" charset="-122"/>
                <a:ea typeface="微软雅黑" panose="020B0503020204020204" pitchFamily="34" charset="-122"/>
                <a:sym typeface="+mn-ea"/>
              </a:rPr>
              <a:t>a5=00000</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grpSp>
        <p:nvGrpSpPr>
          <p:cNvPr id="20" name="组合 19"/>
          <p:cNvGrpSpPr/>
          <p:nvPr/>
        </p:nvGrpSpPr>
        <p:grpSpPr>
          <a:xfrm>
            <a:off x="2296795" y="3687445"/>
            <a:ext cx="4798695" cy="3208655"/>
            <a:chOff x="5701" y="5188"/>
            <a:chExt cx="8890" cy="5681"/>
          </a:xfrm>
        </p:grpSpPr>
        <p:pic>
          <p:nvPicPr>
            <p:cNvPr id="9" name="图片 8"/>
            <p:cNvPicPr>
              <a:picLocks noChangeAspect="1"/>
            </p:cNvPicPr>
            <p:nvPr/>
          </p:nvPicPr>
          <p:blipFill>
            <a:blip r:embed="rId1"/>
            <a:stretch>
              <a:fillRect/>
            </a:stretch>
          </p:blipFill>
          <p:spPr>
            <a:xfrm>
              <a:off x="5701" y="5188"/>
              <a:ext cx="8890" cy="5603"/>
            </a:xfrm>
            <a:prstGeom prst="rect">
              <a:avLst/>
            </a:prstGeom>
          </p:spPr>
        </p:pic>
        <p:sp>
          <p:nvSpPr>
            <p:cNvPr id="10" name="文本框 9"/>
            <p:cNvSpPr txBox="1"/>
            <p:nvPr/>
          </p:nvSpPr>
          <p:spPr>
            <a:xfrm>
              <a:off x="12207" y="5328"/>
              <a:ext cx="535" cy="706"/>
            </a:xfrm>
            <a:prstGeom prst="rect">
              <a:avLst/>
            </a:prstGeom>
            <a:noFill/>
          </p:spPr>
          <p:txBody>
            <a:bodyPr wrap="square" rtlCol="0">
              <a:spAutoFit/>
            </a:bodyPr>
            <a:p>
              <a:pPr algn="l"/>
              <a:r>
                <a:rPr lang="en-US" altLang="zh-CN" b="1" dirty="0">
                  <a:solidFill>
                    <a:schemeClr val="tx2"/>
                  </a:solidFill>
                  <a:latin typeface="微软雅黑" panose="020B0503020204020204" pitchFamily="34" charset="-122"/>
                  <a:ea typeface="微软雅黑" panose="020B0503020204020204" pitchFamily="34" charset="-122"/>
                  <a:sym typeface="+mn-ea"/>
                </a:rPr>
                <a:t>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2435" y="6800"/>
              <a:ext cx="535" cy="706"/>
            </a:xfrm>
            <a:prstGeom prst="rect">
              <a:avLst/>
            </a:prstGeom>
            <a:noFill/>
          </p:spPr>
          <p:txBody>
            <a:bodyPr wrap="square" rtlCol="0" anchor="t">
              <a:spAutoFit/>
            </a:bodyPr>
            <a:p>
              <a:r>
                <a:rPr lang="en-US" b="1" dirty="0">
                  <a:solidFill>
                    <a:schemeClr val="tx2"/>
                  </a:solidFill>
                  <a:latin typeface="微软雅黑" panose="020B0503020204020204" pitchFamily="34" charset="-122"/>
                  <a:ea typeface="微软雅黑" panose="020B0503020204020204" pitchFamily="34" charset="-122"/>
                  <a:sym typeface="+mn-ea"/>
                </a:rPr>
                <a:t>0</a:t>
              </a:r>
              <a:endParaRPr 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1127" y="8045"/>
              <a:ext cx="535" cy="706"/>
            </a:xfrm>
            <a:prstGeom prst="rect">
              <a:avLst/>
            </a:prstGeom>
            <a:noFill/>
          </p:spPr>
          <p:txBody>
            <a:bodyPr wrap="square" rtlCol="0" anchor="t">
              <a:spAutoFit/>
            </a:bodyPr>
            <a:p>
              <a:r>
                <a:rPr lang="en-US" b="1" dirty="0">
                  <a:solidFill>
                    <a:schemeClr val="tx2"/>
                  </a:solidFill>
                  <a:latin typeface="微软雅黑" panose="020B0503020204020204" pitchFamily="34" charset="-122"/>
                  <a:ea typeface="微软雅黑" panose="020B0503020204020204" pitchFamily="34" charset="-122"/>
                  <a:sym typeface="+mn-ea"/>
                </a:rPr>
                <a:t>0</a:t>
              </a:r>
              <a:endParaRPr 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9584" y="8954"/>
              <a:ext cx="535" cy="706"/>
            </a:xfrm>
            <a:prstGeom prst="rect">
              <a:avLst/>
            </a:prstGeom>
            <a:noFill/>
          </p:spPr>
          <p:txBody>
            <a:bodyPr wrap="square" rtlCol="0" anchor="t">
              <a:spAutoFit/>
            </a:bodyPr>
            <a:p>
              <a:r>
                <a:rPr lang="en-US" b="1" dirty="0">
                  <a:solidFill>
                    <a:schemeClr val="tx2"/>
                  </a:solidFill>
                  <a:latin typeface="微软雅黑" panose="020B0503020204020204" pitchFamily="34" charset="-122"/>
                  <a:ea typeface="微软雅黑" panose="020B0503020204020204" pitchFamily="34" charset="-122"/>
                  <a:sym typeface="+mn-ea"/>
                </a:rPr>
                <a:t>0</a:t>
              </a:r>
              <a:endParaRPr 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8264" y="9880"/>
              <a:ext cx="535" cy="706"/>
            </a:xfrm>
            <a:prstGeom prst="rect">
              <a:avLst/>
            </a:prstGeom>
            <a:noFill/>
          </p:spPr>
          <p:txBody>
            <a:bodyPr wrap="square" rtlCol="0" anchor="t">
              <a:spAutoFit/>
            </a:bodyPr>
            <a:p>
              <a:r>
                <a:rPr lang="en-US" b="1" dirty="0">
                  <a:solidFill>
                    <a:schemeClr val="tx2"/>
                  </a:solidFill>
                  <a:latin typeface="微软雅黑" panose="020B0503020204020204" pitchFamily="34" charset="-122"/>
                  <a:ea typeface="微软雅黑" panose="020B0503020204020204" pitchFamily="34" charset="-122"/>
                  <a:sym typeface="+mn-ea"/>
                </a:rPr>
                <a:t>0</a:t>
              </a:r>
              <a:endParaRPr 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6932" y="10163"/>
              <a:ext cx="535" cy="706"/>
            </a:xfrm>
            <a:prstGeom prst="rect">
              <a:avLst/>
            </a:prstGeom>
            <a:noFill/>
          </p:spPr>
          <p:txBody>
            <a:bodyPr wrap="square" rtlCol="0" anchor="t">
              <a:spAutoFit/>
            </a:bodyPr>
            <a:p>
              <a:r>
                <a:rPr lang="en-US" b="1" dirty="0">
                  <a:solidFill>
                    <a:schemeClr val="tx2"/>
                  </a:solidFill>
                  <a:latin typeface="微软雅黑" panose="020B0503020204020204" pitchFamily="34" charset="-122"/>
                  <a:ea typeface="微软雅黑" panose="020B0503020204020204" pitchFamily="34" charset="-122"/>
                  <a:sym typeface="+mn-ea"/>
                </a:rPr>
                <a:t>0</a:t>
              </a:r>
              <a:endParaRPr 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0762" y="6059"/>
              <a:ext cx="535" cy="706"/>
            </a:xfrm>
            <a:prstGeom prst="rect">
              <a:avLst/>
            </a:prstGeom>
            <a:noFill/>
          </p:spPr>
          <p:txBody>
            <a:bodyPr wrap="square" rtlCol="0">
              <a:spAutoFit/>
            </a:bodyPr>
            <a:p>
              <a:pPr algn="l"/>
              <a:r>
                <a:rPr lang="en-US" altLang="zh-CN" b="1" dirty="0">
                  <a:solidFill>
                    <a:schemeClr val="tx2"/>
                  </a:solidFill>
                  <a:latin typeface="微软雅黑" panose="020B0503020204020204" pitchFamily="34" charset="-122"/>
                  <a:ea typeface="微软雅黑" panose="020B0503020204020204" pitchFamily="34" charset="-122"/>
                  <a:sym typeface="+mn-ea"/>
                </a:rPr>
                <a:t>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9049" y="6968"/>
              <a:ext cx="535" cy="706"/>
            </a:xfrm>
            <a:prstGeom prst="rect">
              <a:avLst/>
            </a:prstGeom>
            <a:noFill/>
          </p:spPr>
          <p:txBody>
            <a:bodyPr wrap="square" rtlCol="0">
              <a:spAutoFit/>
            </a:bodyPr>
            <a:p>
              <a:pPr algn="l"/>
              <a:r>
                <a:rPr lang="en-US" altLang="zh-CN" b="1" dirty="0">
                  <a:solidFill>
                    <a:schemeClr val="tx2"/>
                  </a:solidFill>
                  <a:latin typeface="微软雅黑" panose="020B0503020204020204" pitchFamily="34" charset="-122"/>
                  <a:ea typeface="微软雅黑" panose="020B0503020204020204" pitchFamily="34" charset="-122"/>
                  <a:sym typeface="+mn-ea"/>
                </a:rPr>
                <a:t>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7729" y="8168"/>
              <a:ext cx="535" cy="706"/>
            </a:xfrm>
            <a:prstGeom prst="rect">
              <a:avLst/>
            </a:prstGeom>
            <a:noFill/>
          </p:spPr>
          <p:txBody>
            <a:bodyPr wrap="square" rtlCol="0">
              <a:spAutoFit/>
            </a:bodyPr>
            <a:p>
              <a:pPr algn="l"/>
              <a:r>
                <a:rPr lang="en-US" altLang="zh-CN" b="1" dirty="0">
                  <a:solidFill>
                    <a:schemeClr val="tx2"/>
                  </a:solidFill>
                  <a:latin typeface="微软雅黑" panose="020B0503020204020204" pitchFamily="34" charset="-122"/>
                  <a:ea typeface="微软雅黑" panose="020B0503020204020204" pitchFamily="34" charset="-122"/>
                  <a:sym typeface="+mn-ea"/>
                </a:rPr>
                <a:t>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6933" y="8796"/>
              <a:ext cx="535" cy="706"/>
            </a:xfrm>
            <a:prstGeom prst="rect">
              <a:avLst/>
            </a:prstGeom>
            <a:noFill/>
          </p:spPr>
          <p:txBody>
            <a:bodyPr wrap="square" rtlCol="0">
              <a:spAutoFit/>
            </a:bodyPr>
            <a:p>
              <a:pPr algn="l"/>
              <a:r>
                <a:rPr lang="en-US" altLang="zh-CN" b="1" dirty="0">
                  <a:solidFill>
                    <a:schemeClr val="tx2"/>
                  </a:solidFill>
                  <a:latin typeface="微软雅黑" panose="020B0503020204020204" pitchFamily="34" charset="-122"/>
                  <a:ea typeface="微软雅黑" panose="020B0503020204020204" pitchFamily="34" charset="-122"/>
                  <a:sym typeface="+mn-ea"/>
                </a:rPr>
                <a:t>1</a:t>
              </a:r>
              <a:endParaRPr lang="en-US" altLang="zh-CN" sz="2000" b="1" dirty="0">
                <a:solidFill>
                  <a:schemeClr val="tx2"/>
                </a:solidFill>
                <a:latin typeface="微软雅黑" panose="020B0503020204020204" pitchFamily="34" charset="-122"/>
                <a:ea typeface="微软雅黑" panose="020B0503020204020204" pitchFamily="34" charset="-122"/>
                <a:sym typeface="+mn-ea"/>
              </a:endParaRPr>
            </a:p>
          </p:txBody>
        </p:sp>
      </p:grpSp>
      <p:sp>
        <p:nvSpPr>
          <p:cNvPr id="21" name="文本框 20"/>
          <p:cNvSpPr txBox="1"/>
          <p:nvPr/>
        </p:nvSpPr>
        <p:spPr>
          <a:xfrm>
            <a:off x="7156450" y="3413125"/>
            <a:ext cx="1878330" cy="3322955"/>
          </a:xfrm>
          <a:prstGeom prst="rect">
            <a:avLst/>
          </a:prstGeom>
          <a:solidFill>
            <a:schemeClr val="accent1">
              <a:lumMod val="40000"/>
              <a:lumOff val="60000"/>
            </a:schemeClr>
          </a:solidFill>
        </p:spPr>
        <p:txBody>
          <a:bodyPr wrap="square" rtlCol="0" anchor="t">
            <a:spAutoFit/>
          </a:bodyPr>
          <a:p>
            <a:pPr indent="0">
              <a:lnSpc>
                <a:spcPct val="150000"/>
              </a:lnSpc>
              <a:spcBef>
                <a:spcPts val="0"/>
              </a:spcBef>
              <a:spcAft>
                <a:spcPts val="0"/>
              </a:spcAft>
            </a:pPr>
            <a:r>
              <a:rPr lang="zh-CN" altLang="en-US" b="1" dirty="0">
                <a:solidFill>
                  <a:srgbClr val="00B050"/>
                </a:solidFill>
                <a:latin typeface="微软雅黑" panose="020B0503020204020204" pitchFamily="34" charset="-122"/>
                <a:ea typeface="微软雅黑" panose="020B0503020204020204" pitchFamily="34" charset="-122"/>
                <a:sym typeface="+mn-ea"/>
              </a:rPr>
              <a:t>上</a:t>
            </a:r>
            <a:r>
              <a:rPr lang="en-US" altLang="zh-CN" b="1" dirty="0">
                <a:solidFill>
                  <a:srgbClr val="00B050"/>
                </a:solidFill>
                <a:latin typeface="微软雅黑" panose="020B0503020204020204" pitchFamily="34" charset="-122"/>
                <a:ea typeface="微软雅黑" panose="020B0503020204020204" pitchFamily="34" charset="-122"/>
                <a:sym typeface="+mn-ea"/>
              </a:rPr>
              <a:t>“0”</a:t>
            </a:r>
            <a:r>
              <a:rPr lang="zh-CN" altLang="en-US" b="1" dirty="0">
                <a:solidFill>
                  <a:srgbClr val="00B050"/>
                </a:solidFill>
                <a:latin typeface="微软雅黑" panose="020B0503020204020204" pitchFamily="34" charset="-122"/>
                <a:ea typeface="微软雅黑" panose="020B0503020204020204" pitchFamily="34" charset="-122"/>
                <a:sym typeface="+mn-ea"/>
              </a:rPr>
              <a:t>下</a:t>
            </a:r>
            <a:r>
              <a:rPr lang="en-US" altLang="zh-CN" b="1" dirty="0">
                <a:solidFill>
                  <a:srgbClr val="00B050"/>
                </a:solidFill>
                <a:latin typeface="微软雅黑" panose="020B0503020204020204" pitchFamily="34" charset="-122"/>
                <a:ea typeface="微软雅黑" panose="020B0503020204020204" pitchFamily="34" charset="-122"/>
                <a:sym typeface="+mn-ea"/>
              </a:rPr>
              <a:t>“1”</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a2=0</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a6=10</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a1=110</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a4=1110</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a3=11110</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a:p>
            <a:pPr indent="0">
              <a:lnSpc>
                <a:spcPct val="150000"/>
              </a:lnSpc>
              <a:spcBef>
                <a:spcPts val="0"/>
              </a:spcBef>
              <a:spcAft>
                <a:spcPts val="0"/>
              </a:spcAft>
            </a:pPr>
            <a:r>
              <a:rPr lang="en-US" altLang="zh-CN" b="1" dirty="0">
                <a:solidFill>
                  <a:srgbClr val="00B050"/>
                </a:solidFill>
                <a:latin typeface="微软雅黑" panose="020B0503020204020204" pitchFamily="34" charset="-122"/>
                <a:ea typeface="微软雅黑" panose="020B0503020204020204" pitchFamily="34" charset="-122"/>
                <a:sym typeface="+mn-ea"/>
              </a:rPr>
              <a:t>a5=11111</a:t>
            </a:r>
            <a:endParaRPr lang="en-US" altLang="zh-CN" b="1" dirty="0">
              <a:solidFill>
                <a:srgbClr val="00B05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47813" y="692150"/>
            <a:ext cx="3341370" cy="521970"/>
          </a:xfrm>
          <a:prstGeom prst="rect">
            <a:avLst/>
          </a:prstGeom>
          <a:noFill/>
          <a:ln w="9525">
            <a:noFill/>
          </a:ln>
        </p:spPr>
        <p:txBody>
          <a:bodyPr wrap="non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sym typeface="+mn-ea"/>
              </a:rPr>
              <a:t>四</a:t>
            </a:r>
            <a:r>
              <a:rPr lang="en-US" altLang="zh-CN" sz="2800" b="1" dirty="0">
                <a:solidFill>
                  <a:srgbClr val="0000FF"/>
                </a:solidFill>
                <a:latin typeface="微软雅黑" panose="020B0503020204020204" pitchFamily="34" charset="-122"/>
                <a:ea typeface="微软雅黑" panose="020B0503020204020204" pitchFamily="34" charset="-122"/>
                <a:sym typeface="+mn-ea"/>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哈夫曼编码优点</a:t>
            </a:r>
            <a:r>
              <a:rPr lang="zh-CN" altLang="en-US" sz="2800" b="1" dirty="0">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379730" y="1433830"/>
            <a:ext cx="8383905" cy="4246245"/>
          </a:xfrm>
          <a:prstGeom prst="rect">
            <a:avLst/>
          </a:prstGeom>
          <a:noFill/>
          <a:ln w="9525">
            <a:noFill/>
          </a:ln>
        </p:spPr>
        <p:txBody>
          <a:bodyPr wrap="square">
            <a:spAutoFit/>
          </a:bodyPr>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sym typeface="+mn-ea"/>
              </a:rPr>
              <a:t>哈夫曼编码是</a:t>
            </a:r>
            <a:r>
              <a:rPr lang="zh-CN" altLang="en-US" sz="2000" b="1" dirty="0">
                <a:solidFill>
                  <a:srgbClr val="FF0000"/>
                </a:solidFill>
                <a:latin typeface="微软雅黑" panose="020B0503020204020204" pitchFamily="34" charset="-122"/>
                <a:ea typeface="微软雅黑" panose="020B0503020204020204" pitchFamily="34" charset="-122"/>
                <a:sym typeface="+mn-ea"/>
              </a:rPr>
              <a:t>无字头</a:t>
            </a:r>
            <a:r>
              <a:rPr lang="en-US" altLang="zh-CN" sz="2000" b="1" dirty="0">
                <a:solidFill>
                  <a:srgbClr val="FF0000"/>
                </a:solidFill>
                <a:latin typeface="微软雅黑" panose="020B0503020204020204" pitchFamily="34" charset="-122"/>
                <a:ea typeface="微软雅黑" panose="020B0503020204020204" pitchFamily="34" charset="-122"/>
                <a:sym typeface="+mn-ea"/>
              </a:rPr>
              <a:t>(Prefix-Free)</a:t>
            </a:r>
            <a:r>
              <a:rPr lang="en-US" altLang="zh-CN" sz="2000" dirty="0">
                <a:solidFill>
                  <a:schemeClr val="tx1"/>
                </a:solidFill>
                <a:latin typeface="微软雅黑" panose="020B0503020204020204" pitchFamily="34" charset="-122"/>
                <a:ea typeface="微软雅黑" panose="020B0503020204020204" pitchFamily="34" charset="-122"/>
                <a:sym typeface="+mn-ea"/>
              </a:rPr>
              <a:t>的，也就是每个符号之间不加分隔符，解码器也能识别</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上例中</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判断是很容易的：每出现一个“1”</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或连续出现的第5个“0”</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就是一个字符的终止位</a:t>
            </a:r>
            <a:endParaRPr lang="en-US" altLang="zh-CN" sz="20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哈夫曼编码是一种可变长的前缀码</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概率分布更集中，压缩效果更明显。</a:t>
            </a:r>
            <a:r>
              <a:rPr lang="en-US" altLang="zh-CN" sz="2000" dirty="0">
                <a:solidFill>
                  <a:schemeClr val="tx1"/>
                </a:solidFill>
                <a:latin typeface="微软雅黑" panose="020B0503020204020204" pitchFamily="34" charset="-122"/>
                <a:ea typeface="微软雅黑" panose="020B0503020204020204" pitchFamily="34" charset="-122"/>
                <a:sym typeface="+mn-ea"/>
              </a:rPr>
              <a:t>对</a:t>
            </a:r>
            <a:r>
              <a:rPr lang="zh-CN" altLang="en-US" sz="2000" dirty="0">
                <a:solidFill>
                  <a:schemeClr val="tx1"/>
                </a:solidFill>
                <a:latin typeface="微软雅黑" panose="020B0503020204020204" pitchFamily="34" charset="-122"/>
                <a:ea typeface="微软雅黑" panose="020B0503020204020204" pitchFamily="34" charset="-122"/>
                <a:sym typeface="+mn-ea"/>
              </a:rPr>
              <a:t>于</a:t>
            </a:r>
            <a:r>
              <a:rPr lang="en-US" altLang="zh-CN" sz="2000" dirty="0">
                <a:solidFill>
                  <a:schemeClr val="tx1"/>
                </a:solidFill>
                <a:latin typeface="微软雅黑" panose="020B0503020204020204" pitchFamily="34" charset="-122"/>
                <a:ea typeface="微软雅黑" panose="020B0503020204020204" pitchFamily="34" charset="-122"/>
                <a:sym typeface="+mn-ea"/>
              </a:rPr>
              <a:t>6个符号，采用</a:t>
            </a:r>
            <a:r>
              <a:rPr lang="zh-CN" altLang="en-US" sz="2000" dirty="0">
                <a:solidFill>
                  <a:schemeClr val="tx1"/>
                </a:solidFill>
                <a:latin typeface="微软雅黑" panose="020B0503020204020204" pitchFamily="34" charset="-122"/>
                <a:ea typeface="微软雅黑" panose="020B0503020204020204" pitchFamily="34" charset="-122"/>
                <a:sym typeface="+mn-ea"/>
              </a:rPr>
              <a:t>等长</a:t>
            </a:r>
            <a:r>
              <a:rPr lang="en-US" altLang="zh-CN" sz="2000" dirty="0">
                <a:solidFill>
                  <a:schemeClr val="tx1"/>
                </a:solidFill>
                <a:latin typeface="微软雅黑" panose="020B0503020204020204" pitchFamily="34" charset="-122"/>
                <a:ea typeface="微软雅黑" panose="020B0503020204020204" pitchFamily="34" charset="-122"/>
                <a:sym typeface="+mn-ea"/>
              </a:rPr>
              <a:t>编码，</a:t>
            </a:r>
            <a:r>
              <a:rPr lang="zh-CN" altLang="en-US" sz="2000" dirty="0">
                <a:solidFill>
                  <a:schemeClr val="tx1"/>
                </a:solidFill>
                <a:latin typeface="微软雅黑" panose="020B0503020204020204" pitchFamily="34" charset="-122"/>
                <a:ea typeface="微软雅黑" panose="020B0503020204020204" pitchFamily="34" charset="-122"/>
                <a:sym typeface="+mn-ea"/>
              </a:rPr>
              <a:t>码长</a:t>
            </a:r>
            <a:r>
              <a:rPr lang="en-US" altLang="zh-CN" sz="2000" dirty="0">
                <a:solidFill>
                  <a:schemeClr val="tx1"/>
                </a:solidFill>
                <a:latin typeface="微软雅黑" panose="020B0503020204020204" pitchFamily="34" charset="-122"/>
                <a:ea typeface="微软雅黑" panose="020B0503020204020204" pitchFamily="34" charset="-122"/>
                <a:sym typeface="+mn-ea"/>
              </a:rPr>
              <a:t>L=3</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bit</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solidFill>
                  <a:schemeClr val="tx1"/>
                </a:solidFill>
                <a:latin typeface="微软雅黑" panose="020B0503020204020204" pitchFamily="34" charset="-122"/>
                <a:ea typeface="微软雅黑" panose="020B0503020204020204" pitchFamily="34" charset="-122"/>
                <a:sym typeface="+mn-ea"/>
              </a:rPr>
              <a:t>采</a:t>
            </a:r>
            <a:r>
              <a:rPr lang="en-US" altLang="zh-CN" sz="2000" dirty="0">
                <a:solidFill>
                  <a:schemeClr val="tx1"/>
                </a:solidFill>
                <a:latin typeface="微软雅黑" panose="020B0503020204020204" pitchFamily="34" charset="-122"/>
                <a:ea typeface="微软雅黑" panose="020B0503020204020204" pitchFamily="34" charset="-122"/>
                <a:sym typeface="+mn-ea"/>
              </a:rPr>
              <a:t>用哈夫曼编码，平均码长L</a:t>
            </a:r>
            <a:r>
              <a:rPr lang="en-US" altLang="zh-CN" sz="2000" baseline="-25000" dirty="0">
                <a:solidFill>
                  <a:schemeClr val="tx1"/>
                </a:solidFill>
                <a:latin typeface="微软雅黑" panose="020B0503020204020204" pitchFamily="34" charset="-122"/>
                <a:ea typeface="微软雅黑" panose="020B0503020204020204" pitchFamily="34" charset="-122"/>
                <a:sym typeface="+mn-ea"/>
              </a:rPr>
              <a:t>H</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en-US" altLang="zh-CN" sz="2000" dirty="0">
                <a:solidFill>
                  <a:schemeClr val="tx1"/>
                </a:solidFill>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0.4+2</a:t>
            </a:r>
            <a:r>
              <a:rPr lang="en-US" altLang="zh-CN" dirty="0">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0.3+3</a:t>
            </a:r>
            <a:r>
              <a:rPr lang="en-US" altLang="zh-CN" dirty="0">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0.1+4</a:t>
            </a:r>
            <a:r>
              <a:rPr lang="en-US" altLang="zh-CN" dirty="0">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0.1+5</a:t>
            </a:r>
            <a:r>
              <a:rPr lang="en-US" altLang="zh-CN" dirty="0">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0.06+5</a:t>
            </a:r>
            <a:r>
              <a:rPr lang="en-US" altLang="zh-CN" dirty="0">
                <a:latin typeface="Arial" panose="020B0604020202020204" pitchFamily="34" charset="0"/>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0.04=2.2 (bit)</a:t>
            </a:r>
            <a:endParaRPr lang="en-US" altLang="zh-CN" sz="20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sym typeface="+mn-ea"/>
              </a:rPr>
              <a:t>其对应的</a:t>
            </a:r>
            <a:r>
              <a:rPr lang="zh-CN" altLang="en-US" sz="2000" b="1" dirty="0">
                <a:solidFill>
                  <a:srgbClr val="FF0000"/>
                </a:solidFill>
                <a:latin typeface="微软雅黑" panose="020B0503020204020204" pitchFamily="34" charset="-122"/>
                <a:ea typeface="微软雅黑" panose="020B0503020204020204" pitchFamily="34" charset="-122"/>
                <a:sym typeface="+mn-ea"/>
              </a:rPr>
              <a:t>编码效率</a:t>
            </a:r>
            <a:r>
              <a:rPr lang="zh-CN" altLang="en-US" sz="2000" dirty="0">
                <a:solidFill>
                  <a:schemeClr val="tx1"/>
                </a:solidFill>
                <a:latin typeface="微软雅黑" panose="020B0503020204020204" pitchFamily="34" charset="-122"/>
                <a:ea typeface="微软雅黑" panose="020B0503020204020204" pitchFamily="34" charset="-122"/>
                <a:sym typeface="+mn-ea"/>
              </a:rPr>
              <a:t>为：</a:t>
            </a:r>
            <a:r>
              <a:rPr lang="zh-CN" altLang="en-US" sz="2000" b="1" dirty="0">
                <a:solidFill>
                  <a:srgbClr val="FF0000"/>
                </a:solidFill>
                <a:latin typeface="微软雅黑" panose="020B0503020204020204" pitchFamily="34" charset="-122"/>
                <a:ea typeface="微软雅黑" panose="020B0503020204020204" pitchFamily="34" charset="-122"/>
                <a:sym typeface="+mn-ea"/>
              </a:rPr>
              <a:t>η</a:t>
            </a:r>
            <a:r>
              <a:rPr lang="en-US" altLang="zh-CN" sz="2000" b="1" dirty="0">
                <a:solidFill>
                  <a:srgbClr val="FF0000"/>
                </a:solidFill>
                <a:latin typeface="微软雅黑" panose="020B0503020204020204" pitchFamily="34" charset="-122"/>
                <a:ea typeface="微软雅黑" panose="020B0503020204020204" pitchFamily="34" charset="-122"/>
                <a:sym typeface="+mn-ea"/>
              </a:rPr>
              <a:t>=L</a:t>
            </a:r>
            <a:r>
              <a:rPr lang="en-US" altLang="zh-CN" sz="2000" b="1" baseline="-25000" dirty="0">
                <a:solidFill>
                  <a:srgbClr val="FF0000"/>
                </a:solidFill>
                <a:latin typeface="微软雅黑" panose="020B0503020204020204" pitchFamily="34" charset="-122"/>
                <a:ea typeface="微软雅黑" panose="020B0503020204020204" pitchFamily="34" charset="-122"/>
                <a:sym typeface="+mn-ea"/>
              </a:rPr>
              <a:t>H</a:t>
            </a:r>
            <a:r>
              <a:rPr lang="en-US" altLang="zh-CN" sz="2000" b="1" dirty="0">
                <a:solidFill>
                  <a:srgbClr val="FF0000"/>
                </a:solidFill>
                <a:latin typeface="微软雅黑" panose="020B0503020204020204" pitchFamily="34" charset="-122"/>
                <a:ea typeface="微软雅黑" panose="020B0503020204020204" pitchFamily="34" charset="-122"/>
                <a:sym typeface="+mn-ea"/>
              </a:rPr>
              <a:t>/L</a:t>
            </a:r>
            <a:r>
              <a:rPr lang="en-US" altLang="zh-CN" sz="2000" b="1" dirty="0">
                <a:solidFill>
                  <a:srgbClr val="FF0000"/>
                </a:solidFill>
                <a:latin typeface="Arial" panose="020B0604020202020204" pitchFamily="34" charset="0"/>
                <a:ea typeface="微软雅黑" panose="020B0503020204020204" pitchFamily="34" charset="-122"/>
                <a:sym typeface="+mn-ea"/>
              </a:rPr>
              <a:t>×100%</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2.</a:t>
            </a:r>
            <a:r>
              <a:rPr lang="en-US" altLang="zh-CN" sz="2000" b="1" dirty="0">
                <a:solidFill>
                  <a:srgbClr val="FF0000"/>
                </a:solidFill>
                <a:latin typeface="微软雅黑" panose="020B0503020204020204" pitchFamily="34" charset="-122"/>
                <a:ea typeface="微软雅黑" panose="020B0503020204020204" pitchFamily="34" charset="-122"/>
                <a:sym typeface="+mn-ea"/>
              </a:rPr>
              <a:t>2</a:t>
            </a:r>
            <a:r>
              <a:rPr lang="zh-CN" altLang="en-US" sz="2000" b="1" dirty="0">
                <a:solidFill>
                  <a:srgbClr val="FF0000"/>
                </a:solidFill>
                <a:latin typeface="微软雅黑" panose="020B0503020204020204" pitchFamily="34" charset="-122"/>
                <a:ea typeface="微软雅黑" panose="020B0503020204020204" pitchFamily="34" charset="-122"/>
                <a:sym typeface="+mn-ea"/>
              </a:rPr>
              <a:t>/3</a:t>
            </a:r>
            <a:r>
              <a:rPr lang="en-US" altLang="zh-CN" b="1" dirty="0">
                <a:solidFill>
                  <a:srgbClr val="FF0000"/>
                </a:solidFill>
                <a:latin typeface="Arial" panose="020B0604020202020204" pitchFamily="34" charset="0"/>
                <a:ea typeface="微软雅黑" panose="020B0503020204020204" pitchFamily="34" charset="-122"/>
                <a:sym typeface="+mn-ea"/>
              </a:rPr>
              <a:t>×100%</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en-US" altLang="zh-CN" sz="2000" b="1" dirty="0">
                <a:solidFill>
                  <a:srgbClr val="FF0000"/>
                </a:solidFill>
                <a:latin typeface="微软雅黑" panose="020B0503020204020204" pitchFamily="34" charset="-122"/>
                <a:ea typeface="微软雅黑" panose="020B0503020204020204" pitchFamily="34" charset="-122"/>
                <a:sym typeface="+mn-ea"/>
              </a:rPr>
              <a:t>73.3</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其对应的</a:t>
            </a:r>
            <a:r>
              <a:rPr lang="zh-CN" altLang="en-US" sz="2000" b="1" dirty="0">
                <a:solidFill>
                  <a:srgbClr val="FF0000"/>
                </a:solidFill>
                <a:latin typeface="微软雅黑" panose="020B0503020204020204" pitchFamily="34" charset="-122"/>
                <a:ea typeface="微软雅黑" panose="020B0503020204020204" pitchFamily="34" charset="-122"/>
                <a:sym typeface="+mn-ea"/>
              </a:rPr>
              <a:t>压缩比</a:t>
            </a:r>
            <a:r>
              <a:rPr lang="zh-CN" altLang="en-US" sz="2000" dirty="0">
                <a:solidFill>
                  <a:schemeClr val="tx1"/>
                </a:solidFill>
                <a:latin typeface="微软雅黑" panose="020B0503020204020204" pitchFamily="34" charset="-122"/>
                <a:ea typeface="微软雅黑" panose="020B0503020204020204" pitchFamily="34" charset="-122"/>
                <a:sym typeface="+mn-ea"/>
              </a:rPr>
              <a:t>为：   </a:t>
            </a:r>
            <a:r>
              <a:rPr lang="en-US" altLang="zh-CN" sz="2000" b="1" dirty="0">
                <a:solidFill>
                  <a:srgbClr val="FF0000"/>
                </a:solidFill>
                <a:latin typeface="微软雅黑" panose="020B0503020204020204" pitchFamily="34" charset="-122"/>
                <a:ea typeface="微软雅黑" panose="020B0503020204020204" pitchFamily="34" charset="-122"/>
                <a:sym typeface="+mn-ea"/>
              </a:rPr>
              <a:t>R=</a:t>
            </a:r>
            <a:r>
              <a:rPr lang="en-US" altLang="zh-CN" b="1" dirty="0">
                <a:solidFill>
                  <a:srgbClr val="FF0000"/>
                </a:solidFill>
                <a:latin typeface="微软雅黑" panose="020B0503020204020204" pitchFamily="34" charset="-122"/>
                <a:ea typeface="微软雅黑" panose="020B0503020204020204" pitchFamily="34" charset="-122"/>
                <a:sym typeface="+mn-ea"/>
              </a:rPr>
              <a:t>L</a:t>
            </a:r>
            <a:r>
              <a:rPr lang="zh-CN" altLang="en-US" b="1" dirty="0">
                <a:solidFill>
                  <a:srgbClr val="FF0000"/>
                </a:solidFill>
                <a:latin typeface="微软雅黑" panose="020B0503020204020204" pitchFamily="34" charset="-122"/>
                <a:ea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sym typeface="+mn-ea"/>
              </a:rPr>
              <a:t>L</a:t>
            </a:r>
            <a:r>
              <a:rPr lang="en-US" altLang="zh-CN" b="1" baseline="-25000" dirty="0">
                <a:solidFill>
                  <a:srgbClr val="FF0000"/>
                </a:solidFill>
                <a:latin typeface="微软雅黑" panose="020B0503020204020204" pitchFamily="34" charset="-122"/>
                <a:ea typeface="微软雅黑" panose="020B0503020204020204" pitchFamily="34" charset="-122"/>
                <a:sym typeface="+mn-ea"/>
              </a:rPr>
              <a:t>H</a:t>
            </a:r>
            <a:r>
              <a:rPr lang="en-US" altLang="zh-CN" b="1" dirty="0">
                <a:solidFill>
                  <a:srgbClr val="FF0000"/>
                </a:solidFill>
                <a:latin typeface="微软雅黑" panose="020B0503020204020204" pitchFamily="34" charset="-122"/>
                <a:ea typeface="微软雅黑" panose="020B0503020204020204" pitchFamily="34" charset="-122"/>
                <a:sym typeface="+mn-ea"/>
              </a:rPr>
              <a:t>=L/L</a:t>
            </a:r>
            <a:r>
              <a:rPr lang="en-US" altLang="zh-CN" b="1" baseline="-25000" dirty="0">
                <a:solidFill>
                  <a:srgbClr val="FF0000"/>
                </a:solidFill>
                <a:latin typeface="微软雅黑" panose="020B0503020204020204" pitchFamily="34" charset="-122"/>
                <a:ea typeface="微软雅黑" panose="020B0503020204020204" pitchFamily="34" charset="-122"/>
                <a:sym typeface="+mn-ea"/>
              </a:rPr>
              <a:t>H</a:t>
            </a:r>
            <a:r>
              <a:rPr lang="zh-CN" altLang="en-US" b="1" dirty="0">
                <a:solidFill>
                  <a:srgbClr val="FF0000"/>
                </a:solidFill>
                <a:latin typeface="微软雅黑" panose="020B0503020204020204" pitchFamily="34" charset="-122"/>
                <a:ea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sym typeface="+mn-ea"/>
              </a:rPr>
              <a:t>1=</a:t>
            </a:r>
            <a:r>
              <a:rPr lang="en-US" altLang="zh-CN" sz="2000" b="1" dirty="0">
                <a:solidFill>
                  <a:srgbClr val="FF0000"/>
                </a:solidFill>
                <a:latin typeface="微软雅黑" panose="020B0503020204020204" pitchFamily="34" charset="-122"/>
                <a:ea typeface="微软雅黑" panose="020B0503020204020204" pitchFamily="34" charset="-122"/>
                <a:sym typeface="+mn-ea"/>
              </a:rPr>
              <a:t>3/2.2</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en-US" altLang="zh-CN" sz="2000" b="1" dirty="0">
                <a:solidFill>
                  <a:srgbClr val="FF0000"/>
                </a:solidFill>
                <a:latin typeface="微软雅黑" panose="020B0503020204020204" pitchFamily="34" charset="-122"/>
                <a:ea typeface="微软雅黑" panose="020B0503020204020204" pitchFamily="34" charset="-122"/>
                <a:sym typeface="+mn-ea"/>
              </a:rPr>
              <a:t>1=1.36</a:t>
            </a: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en-US" altLang="zh-CN" sz="2000" b="1" dirty="0">
                <a:solidFill>
                  <a:srgbClr val="FF0000"/>
                </a:solidFill>
                <a:latin typeface="微软雅黑" panose="020B0503020204020204" pitchFamily="34" charset="-122"/>
                <a:ea typeface="微软雅黑" panose="020B0503020204020204" pitchFamily="34" charset="-122"/>
                <a:sym typeface="+mn-ea"/>
              </a:rPr>
              <a:t>1</a:t>
            </a:r>
            <a:endParaRPr lang="en-US" altLang="zh-CN" sz="2000" b="1"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哈夫曼编码</a:t>
            </a:r>
            <a:r>
              <a:rPr lang="zh-CN" altLang="en-US" dirty="0">
                <a:latin typeface="微软雅黑" panose="020B0503020204020204" pitchFamily="34" charset="-122"/>
                <a:ea typeface="微软雅黑" panose="020B0503020204020204" pitchFamily="34" charset="-122"/>
                <a:sym typeface="+mn-ea"/>
              </a:rPr>
              <a:t>是一种无损数据压缩编码</a:t>
            </a:r>
            <a:endParaRPr lang="en-US" altLang="zh-CN" sz="20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28128" y="544195"/>
            <a:ext cx="4248150" cy="521970"/>
          </a:xfrm>
          <a:prstGeom prst="rect">
            <a:avLst/>
          </a:prstGeom>
          <a:noFill/>
          <a:ln w="9525">
            <a:noFill/>
          </a:ln>
        </p:spPr>
        <p:txBody>
          <a:bodyPr wrap="none">
            <a:spAutoFit/>
          </a:bodyPr>
          <a:p>
            <a:pPr algn="l"/>
            <a:r>
              <a:rPr lang="en-US" altLang="zh-CN" sz="2800" b="1" dirty="0">
                <a:solidFill>
                  <a:schemeClr val="tx2"/>
                </a:solidFill>
                <a:latin typeface="微软雅黑" panose="020B0503020204020204" pitchFamily="34" charset="-122"/>
                <a:ea typeface="微软雅黑" panose="020B0503020204020204" pitchFamily="34" charset="-122"/>
                <a:sym typeface="+mn-ea"/>
              </a:rPr>
              <a:t>9.11 </a:t>
            </a:r>
            <a:r>
              <a:rPr lang="zh-CN" altLang="en-US" sz="2800" b="1" dirty="0">
                <a:solidFill>
                  <a:schemeClr val="tx2"/>
                </a:solidFill>
                <a:latin typeface="微软雅黑" panose="020B0503020204020204" pitchFamily="34" charset="-122"/>
                <a:ea typeface="微软雅黑" panose="020B0503020204020204" pitchFamily="34" charset="-122"/>
                <a:sym typeface="+mn-ea"/>
              </a:rPr>
              <a:t>语音和图象压缩编码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31076" name="Rectangle 5"/>
          <p:cNvSpPr/>
          <p:nvPr/>
        </p:nvSpPr>
        <p:spPr>
          <a:xfrm>
            <a:off x="500063" y="1412875"/>
            <a:ext cx="8143875" cy="4061460"/>
          </a:xfrm>
          <a:prstGeom prst="rect">
            <a:avLst/>
          </a:prstGeom>
          <a:noFill/>
          <a:ln w="9525">
            <a:noFill/>
          </a:ln>
        </p:spPr>
        <p:txBody>
          <a:bodyPr wrap="square">
            <a:spAutoFit/>
          </a:bodyPr>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语音和图象压缩编码是针对不同对象而采用的不同数据压缩编码方法</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sym typeface="+mn-ea"/>
              </a:rPr>
              <a:t>9.11.1</a:t>
            </a:r>
            <a:r>
              <a:rPr lang="zh-CN" altLang="en-US" sz="2800" b="1" dirty="0">
                <a:solidFill>
                  <a:srgbClr val="0000FF"/>
                </a:solidFill>
                <a:latin typeface="微软雅黑" panose="020B0503020204020204" pitchFamily="34" charset="-122"/>
                <a:ea typeface="微软雅黑" panose="020B0503020204020204" pitchFamily="34" charset="-122"/>
                <a:sym typeface="+mn-ea"/>
              </a:rPr>
              <a:t>语音压缩编码</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sym typeface="+mn-ea"/>
              </a:rPr>
              <a:t>A</a:t>
            </a:r>
            <a:r>
              <a:rPr lang="zh-CN" altLang="en-US" dirty="0">
                <a:solidFill>
                  <a:schemeClr val="tx1"/>
                </a:solidFill>
                <a:latin typeface="微软雅黑" panose="020B0503020204020204" pitchFamily="34" charset="-122"/>
                <a:ea typeface="微软雅黑" panose="020B0503020204020204" pitchFamily="34" charset="-122"/>
                <a:sym typeface="+mn-ea"/>
              </a:rPr>
              <a:t>律和</a:t>
            </a:r>
            <a:r>
              <a:rPr lang="en-US" altLang="zh-CN" dirty="0">
                <a:solidFill>
                  <a:schemeClr val="tx1"/>
                </a:solidFill>
                <a:latin typeface="微软雅黑" panose="020B0503020204020204" pitchFamily="34" charset="-122"/>
                <a:ea typeface="微软雅黑" panose="020B0503020204020204" pitchFamily="34" charset="-122"/>
                <a:sym typeface="+mn-ea"/>
              </a:rPr>
              <a:t>μ</a:t>
            </a:r>
            <a:r>
              <a:rPr lang="zh-CN" altLang="en-US" dirty="0">
                <a:solidFill>
                  <a:schemeClr val="tx1"/>
                </a:solidFill>
                <a:latin typeface="微软雅黑" panose="020B0503020204020204" pitchFamily="34" charset="-122"/>
                <a:ea typeface="微软雅黑" panose="020B0503020204020204" pitchFamily="34" charset="-122"/>
                <a:sym typeface="+mn-ea"/>
              </a:rPr>
              <a:t>律</a:t>
            </a:r>
            <a:r>
              <a:rPr lang="en-US" altLang="zh-CN" dirty="0">
                <a:solidFill>
                  <a:schemeClr val="tx1"/>
                </a:solidFill>
                <a:latin typeface="微软雅黑" panose="020B0503020204020204" pitchFamily="34" charset="-122"/>
                <a:ea typeface="微软雅黑" panose="020B0503020204020204" pitchFamily="34" charset="-122"/>
                <a:sym typeface="+mn-ea"/>
              </a:rPr>
              <a:t>PCM</a:t>
            </a:r>
            <a:r>
              <a:rPr lang="zh-CN" altLang="en-US" dirty="0">
                <a:solidFill>
                  <a:schemeClr val="tx1"/>
                </a:solidFill>
                <a:latin typeface="微软雅黑" panose="020B0503020204020204" pitchFamily="34" charset="-122"/>
                <a:ea typeface="微软雅黑" panose="020B0503020204020204" pitchFamily="34" charset="-122"/>
                <a:sym typeface="+mn-ea"/>
              </a:rPr>
              <a:t>编码（数据率为</a:t>
            </a:r>
            <a:r>
              <a:rPr lang="en-US" altLang="zh-CN" dirty="0">
                <a:solidFill>
                  <a:schemeClr val="tx1"/>
                </a:solidFill>
                <a:latin typeface="微软雅黑" panose="020B0503020204020204" pitchFamily="34" charset="-122"/>
                <a:ea typeface="微软雅黑" panose="020B0503020204020204" pitchFamily="34" charset="-122"/>
                <a:sym typeface="+mn-ea"/>
              </a:rPr>
              <a:t>64Kbps</a:t>
            </a:r>
            <a:r>
              <a:rPr lang="zh-CN" altLang="en-US" dirty="0">
                <a:solidFill>
                  <a:schemeClr val="tx1"/>
                </a:solidFill>
                <a:latin typeface="微软雅黑" panose="020B0503020204020204" pitchFamily="34" charset="-122"/>
                <a:ea typeface="微软雅黑" panose="020B0503020204020204" pitchFamily="34" charset="-122"/>
                <a:sym typeface="+mn-ea"/>
              </a:rPr>
              <a:t>）称为未压缩的语音编码，而数据率低于</a:t>
            </a:r>
            <a:r>
              <a:rPr lang="en-US" altLang="zh-CN" dirty="0">
                <a:latin typeface="微软雅黑" panose="020B0503020204020204" pitchFamily="34" charset="-122"/>
                <a:ea typeface="微软雅黑" panose="020B0503020204020204" pitchFamily="34" charset="-122"/>
                <a:sym typeface="+mn-ea"/>
              </a:rPr>
              <a:t>64Kbps</a:t>
            </a:r>
            <a:r>
              <a:rPr lang="zh-CN" altLang="en-US" dirty="0">
                <a:latin typeface="微软雅黑" panose="020B0503020204020204" pitchFamily="34" charset="-122"/>
                <a:ea typeface="微软雅黑" panose="020B0503020204020204" pitchFamily="34" charset="-122"/>
                <a:sym typeface="+mn-ea"/>
              </a:rPr>
              <a:t>语音编码称为语音压缩编码，常用的方法有三种：</a:t>
            </a:r>
            <a:endParaRPr lang="zh-CN" altLang="en-US" dirty="0">
              <a:latin typeface="微软雅黑" panose="020B0503020204020204" pitchFamily="34" charset="-122"/>
              <a:ea typeface="微软雅黑" panose="020B0503020204020204" pitchFamily="34" charset="-122"/>
              <a:sym typeface="+mn-ea"/>
            </a:endParaRPr>
          </a:p>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mn-ea"/>
              </a:rPr>
              <a:t>一 波形编码</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mn-ea"/>
              </a:rPr>
              <a:t>二 参量编码</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mn-ea"/>
              </a:rPr>
              <a:t>三 混合编码</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302000" y="2921635"/>
            <a:ext cx="2540000" cy="706755"/>
          </a:xfrm>
          <a:prstGeom prst="rect">
            <a:avLst/>
          </a:prstGeom>
          <a:noFill/>
        </p:spPr>
        <p:txBody>
          <a:bodyPr wrap="square" rtlCol="0" anchor="t">
            <a:spAutoFit/>
          </a:bodyPr>
          <a:p>
            <a:pPr eaLnBrk="1" hangingPunct="1">
              <a:spcBef>
                <a:spcPct val="0"/>
              </a:spcBef>
              <a:buNone/>
            </a:pPr>
            <a:r>
              <a:rPr lang="en-US" altLang="zh-CN" b="1" dirty="0">
                <a:solidFill>
                  <a:schemeClr val="tx2"/>
                </a:solidFill>
                <a:latin typeface="微软雅黑" panose="020B0503020204020204" pitchFamily="34" charset="-122"/>
                <a:ea typeface="微软雅黑" panose="020B0503020204020204" pitchFamily="34" charset="-122"/>
                <a:sym typeface="+mn-ea"/>
              </a:rPr>
              <a:t>  </a:t>
            </a:r>
            <a:endParaRPr lang="en-US" altLang="zh-CN" b="1"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None/>
            </a:pPr>
            <a:endParaRPr lang="zh-CN" altLang="en-US"/>
          </a:p>
        </p:txBody>
      </p:sp>
    </p:spTree>
  </p:cSld>
  <p:clrMapOvr>
    <a:masterClrMapping/>
  </p:clrMapOvr>
  <p:transition>
    <p:blinds dir="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p:nvPr/>
        </p:nvSpPr>
        <p:spPr>
          <a:xfrm>
            <a:off x="1528128" y="544195"/>
            <a:ext cx="3502025" cy="521970"/>
          </a:xfrm>
          <a:prstGeom prst="rect">
            <a:avLst/>
          </a:prstGeom>
          <a:noFill/>
          <a:ln w="9525">
            <a:noFill/>
          </a:ln>
        </p:spPr>
        <p:txBody>
          <a:bodyPr wrap="none">
            <a:spAutoFit/>
          </a:bodyPr>
          <a:p>
            <a:pPr algn="l"/>
            <a:r>
              <a:rPr lang="en-US" altLang="zh-CN" sz="2800" b="1" dirty="0">
                <a:solidFill>
                  <a:srgbClr val="0000FF"/>
                </a:solidFill>
                <a:latin typeface="微软雅黑" panose="020B0503020204020204" pitchFamily="34" charset="-122"/>
                <a:ea typeface="微软雅黑" panose="020B0503020204020204" pitchFamily="34" charset="-122"/>
                <a:sym typeface="+mn-ea"/>
              </a:rPr>
              <a:t>9.11.2 </a:t>
            </a:r>
            <a:r>
              <a:rPr lang="zh-CN" altLang="en-US" sz="2800" b="1" dirty="0">
                <a:solidFill>
                  <a:srgbClr val="0000FF"/>
                </a:solidFill>
                <a:latin typeface="微软雅黑" panose="020B0503020204020204" pitchFamily="34" charset="-122"/>
                <a:ea typeface="微软雅黑" panose="020B0503020204020204" pitchFamily="34" charset="-122"/>
                <a:sym typeface="+mn-ea"/>
              </a:rPr>
              <a:t>图像压缩编码</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
        <p:nvSpPr>
          <p:cNvPr id="131076" name="Rectangle 5"/>
          <p:cNvSpPr/>
          <p:nvPr/>
        </p:nvSpPr>
        <p:spPr>
          <a:xfrm>
            <a:off x="500063" y="1412875"/>
            <a:ext cx="8143875" cy="4246245"/>
          </a:xfrm>
          <a:prstGeom prst="rect">
            <a:avLst/>
          </a:prstGeom>
          <a:noFill/>
          <a:ln w="9525">
            <a:noFill/>
          </a:ln>
        </p:spPr>
        <p:txBody>
          <a:bodyPr wrap="square">
            <a:spAutoFit/>
          </a:bodyPr>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图像数据量大，占用频带宽，对于传输与存储都是问题，一般必须进行图像压缩。</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图像压缩的依据在于两个方面：一是基于图像信号在结构和统计上存在大量冗余度，去掉这些冗余就可以达到数据压缩的目的。二是基于人眼的视觉特性。</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数据压缩的效果可以通过四个方面评判：压缩效率</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压缩比、压缩质量、编解码算法的复杂度、针对实时系统的编解码延时。</a:t>
            </a:r>
            <a:endParaRPr lang="zh-CN" altLang="en-US" dirty="0">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图像压缩编码方法很多，已有很多国际标准，详见</a:t>
            </a:r>
            <a:r>
              <a:rPr lang="en-US" altLang="zh-CN" dirty="0">
                <a:latin typeface="微软雅黑" panose="020B0503020204020204" pitchFamily="34" charset="-122"/>
                <a:ea typeface="微软雅黑" panose="020B0503020204020204" pitchFamily="34" charset="-122"/>
                <a:sym typeface="+mn-ea"/>
              </a:rPr>
              <a:t>p249</a:t>
            </a:r>
            <a:r>
              <a:rPr lang="zh-CN" altLang="en-US" dirty="0">
                <a:latin typeface="微软雅黑" panose="020B0503020204020204" pitchFamily="34" charset="-122"/>
                <a:ea typeface="微软雅黑" panose="020B0503020204020204" pitchFamily="34" charset="-122"/>
                <a:sym typeface="+mn-ea"/>
              </a:rPr>
              <a:t>表</a:t>
            </a:r>
            <a:r>
              <a:rPr lang="en-US" altLang="zh-CN" dirty="0">
                <a:latin typeface="微软雅黑" panose="020B0503020204020204" pitchFamily="34" charset="-122"/>
                <a:ea typeface="微软雅黑" panose="020B0503020204020204" pitchFamily="34" charset="-122"/>
                <a:sym typeface="+mn-ea"/>
              </a:rPr>
              <a:t>7.9.1</a:t>
            </a:r>
            <a:r>
              <a:rPr lang="zh-CN" altLang="en-US" dirty="0">
                <a:latin typeface="微软雅黑" panose="020B0503020204020204" pitchFamily="34" charset="-122"/>
                <a:ea typeface="微软雅黑" panose="020B0503020204020204" pitchFamily="34" charset="-122"/>
                <a:sym typeface="+mn-ea"/>
              </a:rPr>
              <a:t>。最常见的是</a:t>
            </a:r>
            <a:r>
              <a:rPr lang="en-US" altLang="zh-CN" dirty="0">
                <a:latin typeface="微软雅黑" panose="020B0503020204020204" pitchFamily="34" charset="-122"/>
                <a:ea typeface="微软雅黑" panose="020B0503020204020204" pitchFamily="34" charset="-122"/>
                <a:sym typeface="+mn-ea"/>
              </a:rPr>
              <a:t>JPEG</a:t>
            </a:r>
            <a:r>
              <a:rPr lang="zh-CN" altLang="en-US" dirty="0">
                <a:latin typeface="微软雅黑" panose="020B0503020204020204" pitchFamily="34" charset="-122"/>
                <a:ea typeface="微软雅黑" panose="020B0503020204020204" pitchFamily="34" charset="-122"/>
                <a:sym typeface="+mn-ea"/>
              </a:rPr>
              <a:t>标准和</a:t>
            </a:r>
            <a:r>
              <a:rPr lang="en-US" altLang="zh-CN" dirty="0">
                <a:latin typeface="微软雅黑" panose="020B0503020204020204" pitchFamily="34" charset="-122"/>
                <a:ea typeface="微软雅黑" panose="020B0503020204020204" pitchFamily="34" charset="-122"/>
                <a:sym typeface="+mn-ea"/>
              </a:rPr>
              <a:t>MPEG</a:t>
            </a:r>
            <a:r>
              <a:rPr lang="zh-CN" altLang="en-US" dirty="0">
                <a:latin typeface="微软雅黑" panose="020B0503020204020204" pitchFamily="34" charset="-122"/>
                <a:ea typeface="微软雅黑" panose="020B0503020204020204" pitchFamily="34" charset="-122"/>
                <a:sym typeface="+mn-ea"/>
              </a:rPr>
              <a:t>标准</a:t>
            </a:r>
            <a:endParaRPr lang="zh-CN" altLang="en-US"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302000" y="2921635"/>
            <a:ext cx="2540000" cy="706755"/>
          </a:xfrm>
          <a:prstGeom prst="rect">
            <a:avLst/>
          </a:prstGeom>
          <a:noFill/>
        </p:spPr>
        <p:txBody>
          <a:bodyPr wrap="square" rtlCol="0" anchor="t">
            <a:spAutoFit/>
          </a:bodyPr>
          <a:p>
            <a:pPr eaLnBrk="1" hangingPunct="1">
              <a:spcBef>
                <a:spcPct val="0"/>
              </a:spcBef>
              <a:buNone/>
            </a:pPr>
            <a:r>
              <a:rPr lang="en-US" altLang="zh-CN" b="1" dirty="0">
                <a:solidFill>
                  <a:schemeClr val="tx2"/>
                </a:solidFill>
                <a:latin typeface="微软雅黑" panose="020B0503020204020204" pitchFamily="34" charset="-122"/>
                <a:ea typeface="微软雅黑" panose="020B0503020204020204" pitchFamily="34" charset="-122"/>
                <a:sym typeface="+mn-ea"/>
              </a:rPr>
              <a:t>  </a:t>
            </a:r>
            <a:endParaRPr lang="en-US" altLang="zh-CN" b="1"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None/>
            </a:pPr>
            <a:endParaRPr lang="zh-CN" altLang="en-US"/>
          </a:p>
        </p:txBody>
      </p:sp>
    </p:spTree>
  </p:cSld>
  <p:clrMapOvr>
    <a:masterClrMapping/>
  </p:clrMapOvr>
  <p:transition>
    <p:blinds dir="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矩形 1"/>
          <p:cNvSpPr/>
          <p:nvPr/>
        </p:nvSpPr>
        <p:spPr>
          <a:xfrm>
            <a:off x="3286125" y="571500"/>
            <a:ext cx="1736725" cy="584200"/>
          </a:xfrm>
          <a:prstGeom prst="rect">
            <a:avLst/>
          </a:prstGeom>
          <a:noFill/>
          <a:ln w="9525">
            <a:noFill/>
          </a:ln>
        </p:spPr>
        <p:txBody>
          <a:bodyPr wrap="none">
            <a:spAutoFit/>
          </a:bodyPr>
          <a:p>
            <a:r>
              <a:rPr lang="zh-CN" altLang="en-US" sz="3200" b="1" dirty="0">
                <a:solidFill>
                  <a:srgbClr val="FF0000"/>
                </a:solidFill>
                <a:latin typeface="微软雅黑" panose="020B0503020204020204" pitchFamily="34" charset="-122"/>
                <a:ea typeface="微软雅黑" panose="020B0503020204020204" pitchFamily="34" charset="-122"/>
              </a:rPr>
              <a:t>小      结</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35171" name="矩形 2"/>
          <p:cNvSpPr/>
          <p:nvPr/>
        </p:nvSpPr>
        <p:spPr>
          <a:xfrm>
            <a:off x="1571625" y="1928813"/>
            <a:ext cx="5929313" cy="3298825"/>
          </a:xfrm>
          <a:prstGeom prst="rect">
            <a:avLst/>
          </a:prstGeom>
          <a:noFill/>
          <a:ln w="9525">
            <a:noFill/>
          </a:ln>
        </p:spPr>
        <p:txBody>
          <a:bodyPr>
            <a:spAutoFit/>
          </a:bodyPr>
          <a:p>
            <a:pPr algn="ct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自行总结</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思考题：</a:t>
            </a:r>
            <a:r>
              <a:rPr lang="en-US" altLang="zh-CN" sz="2800" b="1" dirty="0">
                <a:solidFill>
                  <a:srgbClr val="0000FF"/>
                </a:solidFill>
                <a:latin typeface="微软雅黑" panose="020B0503020204020204" pitchFamily="34" charset="-122"/>
                <a:ea typeface="微软雅黑" panose="020B0503020204020204" pitchFamily="34" charset="-122"/>
              </a:rPr>
              <a:t>9-4</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9-7</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9-14</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习  题：</a:t>
            </a:r>
            <a:r>
              <a:rPr lang="en-US" altLang="zh-CN" sz="2800" b="1" dirty="0">
                <a:solidFill>
                  <a:srgbClr val="0000FF"/>
                </a:solidFill>
                <a:latin typeface="微软雅黑" panose="020B0503020204020204" pitchFamily="34" charset="-122"/>
                <a:ea typeface="微软雅黑" panose="020B0503020204020204" pitchFamily="34" charset="-122"/>
              </a:rPr>
              <a:t>9-9</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9-10</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9-11</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a:xfrm>
            <a:off x="1476375" y="620713"/>
            <a:ext cx="2879725"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抽样定理</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3076" name="Rectangle 3"/>
          <p:cNvSpPr>
            <a:spLocks noGrp="1"/>
          </p:cNvSpPr>
          <p:nvPr>
            <p:ph type="body" sz="half" idx="1"/>
          </p:nvPr>
        </p:nvSpPr>
        <p:spPr>
          <a:xfrm>
            <a:off x="428625" y="1412875"/>
            <a:ext cx="8215313" cy="5445125"/>
          </a:xfrm>
        </p:spPr>
        <p:txBody>
          <a:bodyPr vert="horz" wrap="square" lIns="91440" tIns="45720" rIns="91440" bIns="45720" anchor="t"/>
          <a:p>
            <a:pPr marL="0" indent="0" eaLnBrk="1" hangingPunct="1">
              <a:lnSpc>
                <a:spcPct val="150000"/>
              </a:lnSpc>
              <a:spcBef>
                <a:spcPct val="0"/>
              </a:spcBef>
              <a:buAutoNum type="arabicPeriod"/>
            </a:pPr>
            <a:r>
              <a:rPr lang="zh-CN" altLang="en-US" sz="2800" b="1" dirty="0">
                <a:solidFill>
                  <a:schemeClr val="tx2"/>
                </a:solidFill>
                <a:latin typeface="微软雅黑" panose="020B0503020204020204" pitchFamily="34" charset="-122"/>
                <a:ea typeface="微软雅黑" panose="020B0503020204020204" pitchFamily="34" charset="-122"/>
              </a:rPr>
              <a:t> 抽样定理</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一个频带限制在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的时间连续信号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，如果以</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=1/(2f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的间隔对它进行等间隔抽样，则</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将被所取到的抽样值</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完全确定。这就是</a:t>
            </a:r>
            <a:r>
              <a:rPr lang="zh-CN" altLang="en-US" sz="2000" b="1" dirty="0">
                <a:solidFill>
                  <a:srgbClr val="0000FF"/>
                </a:solidFill>
                <a:latin typeface="微软雅黑" panose="020B0503020204020204" pitchFamily="34" charset="-122"/>
                <a:ea typeface="微软雅黑" panose="020B0503020204020204" pitchFamily="34" charset="-122"/>
              </a:rPr>
              <a:t>模拟信号的低通抽样定理</a:t>
            </a:r>
            <a:r>
              <a:rPr lang="zh-CN" altLang="en-US" sz="2000" dirty="0">
                <a:latin typeface="微软雅黑" panose="020B0503020204020204" pitchFamily="34" charset="-122"/>
                <a:ea typeface="微软雅黑" panose="020B0503020204020204" pitchFamily="34" charset="-122"/>
              </a:rPr>
              <a:t>也称</a:t>
            </a:r>
            <a:r>
              <a:rPr lang="zh-CN" altLang="en-US" sz="2000" b="1" dirty="0">
                <a:solidFill>
                  <a:srgbClr val="2B15CD"/>
                </a:solidFill>
                <a:latin typeface="微软雅黑" panose="020B0503020204020204" pitchFamily="34" charset="-122"/>
                <a:ea typeface="微软雅黑" panose="020B0503020204020204" pitchFamily="34" charset="-122"/>
              </a:rPr>
              <a:t>均匀抽样定理</a:t>
            </a:r>
            <a:endParaRPr lang="zh-CN" altLang="en-US" sz="2000" b="1" dirty="0">
              <a:solidFill>
                <a:srgbClr val="2B15CD"/>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，抽样间隔</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，则抽样后信号频谱在相邻的周期内发生混叠。</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=1/(2f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zh-CN" altLang="en-US" sz="2000" b="1" dirty="0">
                <a:solidFill>
                  <a:srgbClr val="2B15CD"/>
                </a:solidFill>
                <a:latin typeface="微软雅黑" panose="020B0503020204020204" pitchFamily="34" charset="-122"/>
                <a:ea typeface="微软雅黑" panose="020B0503020204020204" pitchFamily="34" charset="-122"/>
              </a:rPr>
              <a:t>最大允许抽样间隔</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rgbClr val="2B15CD"/>
                </a:solidFill>
                <a:latin typeface="微软雅黑" panose="020B0503020204020204" pitchFamily="34" charset="-122"/>
                <a:ea typeface="微软雅黑" panose="020B0503020204020204" pitchFamily="34" charset="-122"/>
              </a:rPr>
              <a:t>奈奎斯特间隔</a:t>
            </a:r>
            <a:r>
              <a:rPr lang="zh-CN" altLang="en-US" sz="2000" dirty="0">
                <a:latin typeface="微软雅黑" panose="020B0503020204020204" pitchFamily="34" charset="-122"/>
                <a:ea typeface="微软雅黑" panose="020B0503020204020204" pitchFamily="34" charset="-122"/>
              </a:rPr>
              <a:t>，相应的最低抽样速率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rgbClr val="2B15CD"/>
                </a:solidFill>
                <a:latin typeface="微软雅黑" panose="020B0503020204020204" pitchFamily="34" charset="-122"/>
                <a:ea typeface="微软雅黑" panose="020B0503020204020204" pitchFamily="34" charset="-122"/>
              </a:rPr>
              <a:t>奈奎斯特频率</a:t>
            </a:r>
            <a:endParaRPr lang="zh-CN" altLang="en-US" sz="2000" b="1" dirty="0">
              <a:solidFill>
                <a:srgbClr val="2B15CD"/>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频带有限信号实际上是不存在的，但大部分能量由一定频率分量所携带，所以认为频带有限。若要传输模拟信号，不一定要传输模拟信号本身，只需传输按抽样定理得到的抽样值即可</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抽样定理是模拟信号数字化的理论依据</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aphicFrame>
        <p:nvGraphicFramePr>
          <p:cNvPr id="3074" name="Object 4"/>
          <p:cNvGraphicFramePr>
            <a:graphicFrameLocks noGrp="1"/>
          </p:cNvGraphicFramePr>
          <p:nvPr>
            <p:ph sz="half" idx="2"/>
          </p:nvPr>
        </p:nvGraphicFramePr>
        <p:xfrm>
          <a:off x="4357688" y="0"/>
          <a:ext cx="4786312" cy="2071688"/>
        </p:xfrm>
        <a:graphic>
          <a:graphicData uri="http://schemas.openxmlformats.org/presentationml/2006/ole">
            <mc:AlternateContent xmlns:mc="http://schemas.openxmlformats.org/markup-compatibility/2006">
              <mc:Choice xmlns:v="urn:schemas-microsoft-com:vml" Requires="v">
                <p:oleObj spid="_x0000_s3113" name="" r:id="rId1" imgW="2156460" imgH="1280160" progId="Visio.Drawing.11">
                  <p:embed/>
                </p:oleObj>
              </mc:Choice>
              <mc:Fallback>
                <p:oleObj name="" r:id="rId1" imgW="2156460" imgH="1280160" progId="Visio.Drawing.11">
                  <p:embed/>
                  <p:pic>
                    <p:nvPicPr>
                      <p:cNvPr id="0" name="图片 3112"/>
                      <p:cNvPicPr/>
                      <p:nvPr/>
                    </p:nvPicPr>
                    <p:blipFill>
                      <a:blip r:embed="rId2"/>
                      <a:stretch>
                        <a:fillRect/>
                      </a:stretch>
                    </p:blipFill>
                    <p:spPr>
                      <a:xfrm>
                        <a:off x="4357688" y="0"/>
                        <a:ext cx="4786312" cy="2071688"/>
                      </a:xfrm>
                      <a:prstGeom prst="rect">
                        <a:avLst/>
                      </a:prstGeom>
                      <a:solidFill>
                        <a:srgbClr val="CCFFFF"/>
                      </a:solidFill>
                      <a:ln w="38100">
                        <a:miter/>
                      </a:ln>
                    </p:spPr>
                  </p:pic>
                </p:oleObj>
              </mc:Fallback>
            </mc:AlternateContent>
          </a:graphicData>
        </a:graphic>
      </p:graphicFrame>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2" name="Rectangle 2"/>
          <p:cNvSpPr>
            <a:spLocks noGrp="1"/>
          </p:cNvSpPr>
          <p:nvPr>
            <p:ph type="title"/>
          </p:nvPr>
        </p:nvSpPr>
        <p:spPr>
          <a:xfrm>
            <a:off x="1476375" y="620713"/>
            <a:ext cx="3024188"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信号的重建</a:t>
            </a:r>
            <a:endParaRPr lang="zh-CN" altLang="en-US" sz="2800" dirty="0">
              <a:latin typeface="微软雅黑" panose="020B0503020204020204" pitchFamily="34" charset="-122"/>
              <a:ea typeface="微软雅黑" panose="020B0503020204020204" pitchFamily="34" charset="-122"/>
            </a:endParaRPr>
          </a:p>
        </p:txBody>
      </p:sp>
      <p:sp>
        <p:nvSpPr>
          <p:cNvPr id="4103" name="Rectangle 4"/>
          <p:cNvSpPr/>
          <p:nvPr/>
        </p:nvSpPr>
        <p:spPr>
          <a:xfrm>
            <a:off x="387350" y="1428750"/>
            <a:ext cx="8328025" cy="5048250"/>
          </a:xfrm>
          <a:prstGeom prst="rect">
            <a:avLst/>
          </a:prstGeom>
          <a:noFill/>
          <a:ln w="9525">
            <a:noFill/>
          </a:ln>
        </p:spPr>
        <p:txBody>
          <a:bodyPr/>
          <a:p>
            <a:pPr>
              <a:lnSpc>
                <a:spcPct val="150000"/>
              </a:lnSpc>
            </a:pP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m</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恢复</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，令</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 1/(2f</a:t>
            </a:r>
            <a:r>
              <a:rPr lang="en-US" altLang="zh-CN" baseline="-25000" dirty="0">
                <a:latin typeface="微软雅黑" panose="020B0503020204020204" pitchFamily="34" charset="-122"/>
                <a:ea typeface="微软雅黑" panose="020B0503020204020204" pitchFamily="34" charset="-122"/>
              </a:rPr>
              <a:t>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=2f</a:t>
            </a:r>
            <a:r>
              <a:rPr lang="en-US" altLang="zh-CN" baseline="-25000"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，则用截止频率为</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理想低通滤波器</a:t>
            </a:r>
            <a:r>
              <a:rPr lang="zh-CN" altLang="en-US" dirty="0">
                <a:latin typeface="微软雅黑" panose="020B0503020204020204" pitchFamily="34" charset="-122"/>
                <a:ea typeface="微软雅黑" panose="020B0503020204020204" pitchFamily="34" charset="-122"/>
              </a:rPr>
              <a:t>，即可以由</a:t>
            </a:r>
            <a:r>
              <a:rPr lang="en-US" altLang="zh-CN" dirty="0">
                <a:latin typeface="微软雅黑" panose="020B0503020204020204" pitchFamily="34" charset="-122"/>
                <a:ea typeface="微软雅黑" panose="020B0503020204020204" pitchFamily="34" charset="-122"/>
              </a:rPr>
              <a:t>M</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(ω)</a:t>
            </a:r>
            <a:r>
              <a:rPr lang="zh-CN" altLang="en-US" dirty="0">
                <a:latin typeface="微软雅黑" panose="020B0503020204020204" pitchFamily="34" charset="-122"/>
                <a:ea typeface="微软雅黑" panose="020B0503020204020204" pitchFamily="34" charset="-122"/>
              </a:rPr>
              <a:t>中提取出</a:t>
            </a:r>
            <a:r>
              <a:rPr lang="en-US" altLang="zh-CN" dirty="0">
                <a:latin typeface="微软雅黑" panose="020B0503020204020204" pitchFamily="34" charset="-122"/>
                <a:ea typeface="微软雅黑" panose="020B0503020204020204" pitchFamily="34" charset="-122"/>
              </a:rPr>
              <a:t>M(ω)</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理想低通滤波器的传递函数为：</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(9.2-3)</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冲击响应为：</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(9.2-4)</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抽样值序列：                                                         </a:t>
            </a:r>
            <a:r>
              <a:rPr lang="en-US" altLang="zh-CN" dirty="0">
                <a:latin typeface="微软雅黑" panose="020B0503020204020204" pitchFamily="34" charset="-122"/>
                <a:ea typeface="微软雅黑" panose="020B0503020204020204" pitchFamily="34" charset="-122"/>
              </a:rPr>
              <a:t>(9.2-5)</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理想低通滤波器的输出为：</a:t>
            </a:r>
            <a:endParaRPr lang="zh-CN" altLang="en-US" dirty="0">
              <a:latin typeface="微软雅黑" panose="020B0503020204020204" pitchFamily="34" charset="-122"/>
              <a:ea typeface="微软雅黑" panose="020B0503020204020204" pitchFamily="34" charset="-122"/>
            </a:endParaRPr>
          </a:p>
        </p:txBody>
      </p:sp>
      <p:graphicFrame>
        <p:nvGraphicFramePr>
          <p:cNvPr id="4098" name="Object 5"/>
          <p:cNvGraphicFramePr/>
          <p:nvPr/>
        </p:nvGraphicFramePr>
        <p:xfrm>
          <a:off x="2214880" y="2961005"/>
          <a:ext cx="3571875" cy="610870"/>
        </p:xfrm>
        <a:graphic>
          <a:graphicData uri="http://schemas.openxmlformats.org/presentationml/2006/ole">
            <mc:AlternateContent xmlns:mc="http://schemas.openxmlformats.org/markup-compatibility/2006">
              <mc:Choice xmlns:v="urn:schemas-microsoft-com:vml" Requires="v">
                <p:oleObj spid="_x0000_s3114" name="" r:id="rId1" imgW="1866265" imgH="431800" progId="Equation.3">
                  <p:embed/>
                </p:oleObj>
              </mc:Choice>
              <mc:Fallback>
                <p:oleObj name="" r:id="rId1" imgW="1866265" imgH="431800" progId="Equation.3">
                  <p:embed/>
                  <p:pic>
                    <p:nvPicPr>
                      <p:cNvPr id="0" name="图片 3113"/>
                      <p:cNvPicPr/>
                      <p:nvPr/>
                    </p:nvPicPr>
                    <p:blipFill>
                      <a:blip r:embed="rId2"/>
                      <a:stretch>
                        <a:fillRect/>
                      </a:stretch>
                    </p:blipFill>
                    <p:spPr>
                      <a:xfrm>
                        <a:off x="2214880" y="2961005"/>
                        <a:ext cx="3571875" cy="610870"/>
                      </a:xfrm>
                      <a:prstGeom prst="rect">
                        <a:avLst/>
                      </a:prstGeom>
                      <a:solidFill>
                        <a:srgbClr val="CCFFCC"/>
                      </a:solidFill>
                      <a:ln w="38100">
                        <a:noFill/>
                        <a:miter/>
                      </a:ln>
                    </p:spPr>
                  </p:pic>
                </p:oleObj>
              </mc:Fallback>
            </mc:AlternateContent>
          </a:graphicData>
        </a:graphic>
      </p:graphicFrame>
      <p:graphicFrame>
        <p:nvGraphicFramePr>
          <p:cNvPr id="4099" name="Object 6"/>
          <p:cNvGraphicFramePr/>
          <p:nvPr/>
        </p:nvGraphicFramePr>
        <p:xfrm>
          <a:off x="2214880" y="3684270"/>
          <a:ext cx="2714625" cy="601980"/>
        </p:xfrm>
        <a:graphic>
          <a:graphicData uri="http://schemas.openxmlformats.org/presentationml/2006/ole">
            <mc:AlternateContent xmlns:mc="http://schemas.openxmlformats.org/markup-compatibility/2006">
              <mc:Choice xmlns:v="urn:schemas-microsoft-com:vml" Requires="v">
                <p:oleObj spid="_x0000_s3117" name="" r:id="rId3" imgW="1230630" imgH="405765" progId="Equation.3">
                  <p:embed/>
                </p:oleObj>
              </mc:Choice>
              <mc:Fallback>
                <p:oleObj name="" r:id="rId3" imgW="1230630" imgH="405765" progId="Equation.3">
                  <p:embed/>
                  <p:pic>
                    <p:nvPicPr>
                      <p:cNvPr id="0" name="图片 3116"/>
                      <p:cNvPicPr/>
                      <p:nvPr/>
                    </p:nvPicPr>
                    <p:blipFill>
                      <a:blip r:embed="rId4"/>
                      <a:stretch>
                        <a:fillRect/>
                      </a:stretch>
                    </p:blipFill>
                    <p:spPr>
                      <a:xfrm>
                        <a:off x="2214880" y="3684270"/>
                        <a:ext cx="2714625" cy="601980"/>
                      </a:xfrm>
                      <a:prstGeom prst="rect">
                        <a:avLst/>
                      </a:prstGeom>
                      <a:solidFill>
                        <a:srgbClr val="CCFFFF"/>
                      </a:solidFill>
                      <a:ln w="38100">
                        <a:noFill/>
                        <a:miter/>
                      </a:ln>
                    </p:spPr>
                  </p:pic>
                </p:oleObj>
              </mc:Fallback>
            </mc:AlternateContent>
          </a:graphicData>
        </a:graphic>
      </p:graphicFrame>
      <p:graphicFrame>
        <p:nvGraphicFramePr>
          <p:cNvPr id="4100" name="Object 7"/>
          <p:cNvGraphicFramePr/>
          <p:nvPr/>
        </p:nvGraphicFramePr>
        <p:xfrm>
          <a:off x="2214880" y="4398645"/>
          <a:ext cx="3286125" cy="673735"/>
        </p:xfrm>
        <a:graphic>
          <a:graphicData uri="http://schemas.openxmlformats.org/presentationml/2006/ole">
            <mc:AlternateContent xmlns:mc="http://schemas.openxmlformats.org/markup-compatibility/2006">
              <mc:Choice xmlns:v="urn:schemas-microsoft-com:vml" Requires="v">
                <p:oleObj spid="_x0000_s3115" name="" r:id="rId5" imgW="1790065" imgH="431800" progId="Equation.3">
                  <p:embed/>
                </p:oleObj>
              </mc:Choice>
              <mc:Fallback>
                <p:oleObj name="" r:id="rId5" imgW="1790065" imgH="431800" progId="Equation.3">
                  <p:embed/>
                  <p:pic>
                    <p:nvPicPr>
                      <p:cNvPr id="0" name="图片 3114"/>
                      <p:cNvPicPr/>
                      <p:nvPr/>
                    </p:nvPicPr>
                    <p:blipFill>
                      <a:blip r:embed="rId6"/>
                      <a:stretch>
                        <a:fillRect/>
                      </a:stretch>
                    </p:blipFill>
                    <p:spPr>
                      <a:xfrm>
                        <a:off x="2214880" y="4398645"/>
                        <a:ext cx="3286125" cy="673735"/>
                      </a:xfrm>
                      <a:prstGeom prst="rect">
                        <a:avLst/>
                      </a:prstGeom>
                      <a:solidFill>
                        <a:srgbClr val="99CCFF"/>
                      </a:solidFill>
                      <a:ln w="38100">
                        <a:noFill/>
                        <a:miter/>
                      </a:ln>
                    </p:spPr>
                  </p:pic>
                </p:oleObj>
              </mc:Fallback>
            </mc:AlternateContent>
          </a:graphicData>
        </a:graphic>
      </p:graphicFrame>
      <p:grpSp>
        <p:nvGrpSpPr>
          <p:cNvPr id="2" name="Group 20"/>
          <p:cNvGrpSpPr/>
          <p:nvPr/>
        </p:nvGrpSpPr>
        <p:grpSpPr>
          <a:xfrm>
            <a:off x="4929188" y="0"/>
            <a:ext cx="4214812" cy="1296988"/>
            <a:chOff x="3787" y="1706"/>
            <a:chExt cx="1860" cy="817"/>
          </a:xfrm>
        </p:grpSpPr>
        <p:sp>
          <p:nvSpPr>
            <p:cNvPr id="4108" name="Rectangle 14"/>
            <p:cNvSpPr/>
            <p:nvPr/>
          </p:nvSpPr>
          <p:spPr>
            <a:xfrm>
              <a:off x="3787" y="1706"/>
              <a:ext cx="1860" cy="817"/>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pPr algn="ctr"/>
              <a:endParaRPr lang="zh-CN" altLang="zh-CN" dirty="0">
                <a:latin typeface="微软雅黑" panose="020B0503020204020204" pitchFamily="34" charset="-122"/>
                <a:ea typeface="微软雅黑" panose="020B0503020204020204" pitchFamily="34" charset="-122"/>
              </a:endParaRPr>
            </a:p>
          </p:txBody>
        </p:sp>
        <p:sp>
          <p:nvSpPr>
            <p:cNvPr id="4109" name="Rectangle 15"/>
            <p:cNvSpPr/>
            <p:nvPr/>
          </p:nvSpPr>
          <p:spPr>
            <a:xfrm>
              <a:off x="4513" y="1842"/>
              <a:ext cx="499"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低通</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滤波器</a:t>
              </a:r>
              <a:endParaRPr lang="zh-CN" altLang="en-US" b="1" dirty="0">
                <a:latin typeface="微软雅黑" panose="020B0503020204020204" pitchFamily="34" charset="-122"/>
                <a:ea typeface="微软雅黑" panose="020B0503020204020204" pitchFamily="34" charset="-122"/>
              </a:endParaRPr>
            </a:p>
          </p:txBody>
        </p:sp>
        <p:sp>
          <p:nvSpPr>
            <p:cNvPr id="4110" name="Line 16"/>
            <p:cNvSpPr/>
            <p:nvPr/>
          </p:nvSpPr>
          <p:spPr>
            <a:xfrm>
              <a:off x="3878" y="2160"/>
              <a:ext cx="635" cy="0"/>
            </a:xfrm>
            <a:prstGeom prst="line">
              <a:avLst/>
            </a:prstGeom>
            <a:ln w="38100" cap="flat" cmpd="sng">
              <a:solidFill>
                <a:schemeClr val="tx2"/>
              </a:solidFill>
              <a:prstDash val="solid"/>
              <a:headEnd type="none" w="med" len="med"/>
              <a:tailEnd type="triangle" w="med" len="med"/>
            </a:ln>
          </p:spPr>
        </p:sp>
        <p:sp>
          <p:nvSpPr>
            <p:cNvPr id="4111" name="Line 17"/>
            <p:cNvSpPr/>
            <p:nvPr/>
          </p:nvSpPr>
          <p:spPr>
            <a:xfrm>
              <a:off x="5012" y="2160"/>
              <a:ext cx="635" cy="0"/>
            </a:xfrm>
            <a:prstGeom prst="line">
              <a:avLst/>
            </a:prstGeom>
            <a:ln w="38100" cap="flat" cmpd="sng">
              <a:solidFill>
                <a:schemeClr val="tx2"/>
              </a:solidFill>
              <a:prstDash val="solid"/>
              <a:headEnd type="none" w="med" len="med"/>
              <a:tailEnd type="triangle" w="med" len="med"/>
            </a:ln>
          </p:spPr>
        </p:sp>
        <p:sp>
          <p:nvSpPr>
            <p:cNvPr id="4112" name="Rectangle 18"/>
            <p:cNvSpPr/>
            <p:nvPr/>
          </p:nvSpPr>
          <p:spPr>
            <a:xfrm>
              <a:off x="3878" y="1842"/>
              <a:ext cx="454" cy="27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微软雅黑" panose="020B0503020204020204" pitchFamily="34" charset="-122"/>
                  <a:ea typeface="微软雅黑" panose="020B0503020204020204" pitchFamily="34" charset="-122"/>
                </a:rPr>
                <a:t>m</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(t)</a:t>
              </a:r>
              <a:endParaRPr lang="en-US" altLang="zh-CN" dirty="0">
                <a:latin typeface="微软雅黑" panose="020B0503020204020204" pitchFamily="34" charset="-122"/>
                <a:ea typeface="微软雅黑" panose="020B0503020204020204" pitchFamily="34" charset="-122"/>
              </a:endParaRPr>
            </a:p>
          </p:txBody>
        </p:sp>
        <p:sp>
          <p:nvSpPr>
            <p:cNvPr id="4113" name="Rectangle 19"/>
            <p:cNvSpPr/>
            <p:nvPr/>
          </p:nvSpPr>
          <p:spPr>
            <a:xfrm>
              <a:off x="5148" y="1842"/>
              <a:ext cx="36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微软雅黑" panose="020B0503020204020204" pitchFamily="34" charset="-122"/>
                  <a:ea typeface="微软雅黑" panose="020B0503020204020204" pitchFamily="34" charset="-122"/>
                </a:rPr>
                <a:t>m(t)</a:t>
              </a:r>
              <a:endParaRPr lang="en-US" altLang="zh-CN" dirty="0">
                <a:latin typeface="微软雅黑" panose="020B0503020204020204" pitchFamily="34" charset="-122"/>
                <a:ea typeface="微软雅黑" panose="020B0503020204020204" pitchFamily="34" charset="-122"/>
              </a:endParaRPr>
            </a:p>
          </p:txBody>
        </p:sp>
      </p:grpSp>
      <p:grpSp>
        <p:nvGrpSpPr>
          <p:cNvPr id="4105" name="Group 23"/>
          <p:cNvGrpSpPr/>
          <p:nvPr/>
        </p:nvGrpSpPr>
        <p:grpSpPr>
          <a:xfrm>
            <a:off x="857250" y="5727700"/>
            <a:ext cx="7858125" cy="1130300"/>
            <a:chOff x="567" y="3249"/>
            <a:chExt cx="4626" cy="725"/>
          </a:xfrm>
        </p:grpSpPr>
        <p:graphicFrame>
          <p:nvGraphicFramePr>
            <p:cNvPr id="4101" name="Object 8"/>
            <p:cNvGraphicFramePr/>
            <p:nvPr/>
          </p:nvGraphicFramePr>
          <p:xfrm>
            <a:off x="567" y="3249"/>
            <a:ext cx="4626" cy="725"/>
          </p:xfrm>
          <a:graphic>
            <a:graphicData uri="http://schemas.openxmlformats.org/presentationml/2006/ole">
              <mc:AlternateContent xmlns:mc="http://schemas.openxmlformats.org/markup-compatibility/2006">
                <mc:Choice xmlns:v="urn:schemas-microsoft-com:vml" Requires="v">
                  <p:oleObj spid="_x0000_s3116" name="" r:id="rId7" imgW="3403600" imgH="889000" progId="Equation.3">
                    <p:embed/>
                  </p:oleObj>
                </mc:Choice>
                <mc:Fallback>
                  <p:oleObj name="" r:id="rId7" imgW="3403600" imgH="889000" progId="Equation.3">
                    <p:embed/>
                    <p:pic>
                      <p:nvPicPr>
                        <p:cNvPr id="0" name="图片 3115"/>
                        <p:cNvPicPr/>
                        <p:nvPr/>
                      </p:nvPicPr>
                      <p:blipFill>
                        <a:blip r:embed="rId8"/>
                        <a:stretch>
                          <a:fillRect/>
                        </a:stretch>
                      </p:blipFill>
                      <p:spPr>
                        <a:xfrm>
                          <a:off x="567" y="3249"/>
                          <a:ext cx="4626" cy="725"/>
                        </a:xfrm>
                        <a:prstGeom prst="rect">
                          <a:avLst/>
                        </a:prstGeom>
                        <a:solidFill>
                          <a:srgbClr val="CCFFFF"/>
                        </a:solidFill>
                        <a:ln w="38100">
                          <a:noFill/>
                          <a:miter/>
                        </a:ln>
                      </p:spPr>
                    </p:pic>
                  </p:oleObj>
                </mc:Fallback>
              </mc:AlternateContent>
            </a:graphicData>
          </a:graphic>
        </p:graphicFrame>
        <p:sp>
          <p:nvSpPr>
            <p:cNvPr id="4107" name="Rectangle 22"/>
            <p:cNvSpPr/>
            <p:nvPr/>
          </p:nvSpPr>
          <p:spPr>
            <a:xfrm>
              <a:off x="4178" y="3657"/>
              <a:ext cx="604" cy="295"/>
            </a:xfrm>
            <a:prstGeom prst="rect">
              <a:avLst/>
            </a:prstGeom>
            <a:noFill/>
            <a:ln w="9525">
              <a:noFill/>
            </a:ln>
          </p:spPr>
          <p:txBody>
            <a:bodyPr wrap="square">
              <a:spAutoFit/>
            </a:bodyPr>
            <a:p>
              <a:pPr algn="ctr">
                <a:lnSpc>
                  <a:spcPct val="120000"/>
                </a:lnSpc>
                <a:spcBef>
                  <a:spcPct val="20000"/>
                </a:spcBef>
              </a:pPr>
              <a:r>
                <a:rPr lang="en-US" altLang="zh-CN" dirty="0">
                  <a:latin typeface="微软雅黑" panose="020B0503020204020204" pitchFamily="34" charset="-122"/>
                  <a:ea typeface="微软雅黑" panose="020B0503020204020204" pitchFamily="34" charset="-122"/>
                </a:rPr>
                <a:t>(9.2-6)</a:t>
              </a:r>
              <a:endParaRPr lang="en-US" altLang="zh-CN" dirty="0">
                <a:latin typeface="微软雅黑" panose="020B0503020204020204" pitchFamily="34" charset="-122"/>
                <a:ea typeface="微软雅黑" panose="020B0503020204020204" pitchFamily="34" charset="-122"/>
              </a:endParaRPr>
            </a:p>
          </p:txBody>
        </p:sp>
      </p:grpSp>
      <p:sp>
        <p:nvSpPr>
          <p:cNvPr id="598037" name="AutoShape 21"/>
          <p:cNvSpPr/>
          <p:nvPr/>
        </p:nvSpPr>
        <p:spPr>
          <a:xfrm>
            <a:off x="7286625" y="2286000"/>
            <a:ext cx="1857375" cy="3000375"/>
          </a:xfrm>
          <a:prstGeom prst="wedgeRoundRectCallout">
            <a:avLst>
              <a:gd name="adj1" fmla="val -64764"/>
              <a:gd name="adj2" fmla="val 49185"/>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m(t)</a:t>
            </a:r>
            <a:r>
              <a:rPr lang="zh-CN" altLang="en-US" b="1" dirty="0">
                <a:solidFill>
                  <a:srgbClr val="0000FF"/>
                </a:solidFill>
                <a:latin typeface="微软雅黑" panose="020B0503020204020204" pitchFamily="34" charset="-122"/>
                <a:ea typeface="微软雅黑" panose="020B0503020204020204" pitchFamily="34" charset="-122"/>
              </a:rPr>
              <a:t>在时域中可由其抽样值构成，即：每个抽样值和一个抽样函数相乘后得到的所有波形加起来就是</a:t>
            </a:r>
            <a:r>
              <a:rPr lang="en-US" altLang="zh-CN" b="1" dirty="0">
                <a:solidFill>
                  <a:srgbClr val="0000FF"/>
                </a:solidFill>
                <a:latin typeface="微软雅黑" panose="020B0503020204020204" pitchFamily="34" charset="-122"/>
                <a:ea typeface="微软雅黑" panose="020B0503020204020204" pitchFamily="34" charset="-122"/>
              </a:rPr>
              <a:t>m(t)</a:t>
            </a:r>
            <a:endParaRPr lang="en-US" altLang="zh-CN"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8037"/>
                                        </p:tgtEl>
                                        <p:attrNameLst>
                                          <p:attrName>style.visibility</p:attrName>
                                        </p:attrNameLst>
                                      </p:cBhvr>
                                      <p:to>
                                        <p:strVal val="visible"/>
                                      </p:to>
                                    </p:set>
                                    <p:anim calcmode="lin" valueType="num">
                                      <p:cBhvr additive="base">
                                        <p:cTn id="13" dur="500" fill="hold"/>
                                        <p:tgtEl>
                                          <p:spTgt spid="598037"/>
                                        </p:tgtEl>
                                        <p:attrNameLst>
                                          <p:attrName>ppt_x</p:attrName>
                                        </p:attrNameLst>
                                      </p:cBhvr>
                                      <p:tavLst>
                                        <p:tav tm="0">
                                          <p:val>
                                            <p:strVal val="1+#ppt_w/2"/>
                                          </p:val>
                                        </p:tav>
                                        <p:tav tm="100000">
                                          <p:val>
                                            <p:strVal val="#ppt_x"/>
                                          </p:val>
                                        </p:tav>
                                      </p:tavLst>
                                    </p:anim>
                                    <p:anim calcmode="lin" valueType="num">
                                      <p:cBhvr additive="base">
                                        <p:cTn id="14" dur="500" fill="hold"/>
                                        <p:tgtEl>
                                          <p:spTgt spid="598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p:cNvSpPr>
          <p:nvPr>
            <p:ph type="body" sz="half" idx="1"/>
          </p:nvPr>
        </p:nvSpPr>
        <p:spPr>
          <a:xfrm>
            <a:off x="344805" y="1428750"/>
            <a:ext cx="8370570" cy="5168900"/>
          </a:xfrm>
        </p:spPr>
        <p:txBody>
          <a:bodyPr vert="horz" wrap="square" lIns="91440" tIns="45720" rIns="91440" bIns="45720" anchor="t"/>
          <a:p>
            <a:pPr marL="0" indent="0" algn="just"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上式是重建信号的</a:t>
            </a:r>
            <a:r>
              <a:rPr lang="zh-CN" altLang="en-US" sz="2000" b="1" dirty="0">
                <a:solidFill>
                  <a:schemeClr val="tx2"/>
                </a:solidFill>
                <a:latin typeface="微软雅黑" panose="020B0503020204020204" pitchFamily="34" charset="-122"/>
                <a:ea typeface="微软雅黑" panose="020B0503020204020204" pitchFamily="34" charset="-122"/>
              </a:rPr>
              <a:t>时域表达式</a:t>
            </a:r>
            <a:r>
              <a:rPr lang="zh-CN" altLang="en-US" sz="2000" dirty="0">
                <a:latin typeface="微软雅黑" panose="020B0503020204020204" pitchFamily="34" charset="-122"/>
                <a:ea typeface="微软雅黑" panose="020B0503020204020204" pitchFamily="34" charset="-122"/>
              </a:rPr>
              <a:t>，也称为</a:t>
            </a:r>
            <a:r>
              <a:rPr lang="zh-CN" altLang="en-US" sz="2000" b="1" dirty="0">
                <a:solidFill>
                  <a:schemeClr val="tx2"/>
                </a:solidFill>
                <a:latin typeface="微软雅黑" panose="020B0503020204020204" pitchFamily="34" charset="-122"/>
                <a:ea typeface="微软雅黑" panose="020B0503020204020204" pitchFamily="34" charset="-122"/>
              </a:rPr>
              <a:t>内插公式</a:t>
            </a:r>
            <a:r>
              <a:rPr lang="zh-CN" altLang="en-US" sz="2000" dirty="0">
                <a:latin typeface="微软雅黑" panose="020B0503020204020204" pitchFamily="34" charset="-122"/>
                <a:ea typeface="微软雅黑" panose="020B0503020204020204" pitchFamily="34" charset="-122"/>
              </a:rPr>
              <a:t>。它说明以奈奎斯特速率抽样的带限信号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可以由其样值利用内插公式重建。即将抽样后信号可通过一个冲激响应为</a:t>
            </a:r>
            <a:r>
              <a:rPr lang="en-US" altLang="zh-CN" sz="2000" dirty="0">
                <a:latin typeface="微软雅黑" panose="020B0503020204020204" pitchFamily="34" charset="-122"/>
                <a:ea typeface="微软雅黑" panose="020B0503020204020204" pitchFamily="34" charset="-122"/>
              </a:rPr>
              <a:t>Sa(ω</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的理想低通滤波器来重建</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。重建过程的波形为：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algn="just"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algn="just"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algn="just"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由图可见，</a:t>
            </a:r>
            <a:r>
              <a:rPr lang="zh-CN" altLang="en-US" sz="2000" b="1" dirty="0">
                <a:solidFill>
                  <a:srgbClr val="3B00E2"/>
                </a:solidFill>
                <a:latin typeface="微软雅黑" panose="020B0503020204020204" pitchFamily="34" charset="-122"/>
                <a:ea typeface="微软雅黑" panose="020B0503020204020204" pitchFamily="34" charset="-122"/>
              </a:rPr>
              <a:t>以每个样值为峰值画一个</a:t>
            </a:r>
            <a:r>
              <a:rPr lang="en-US" altLang="zh-CN" sz="2000" b="1" dirty="0">
                <a:solidFill>
                  <a:srgbClr val="3B00E2"/>
                </a:solidFill>
                <a:latin typeface="微软雅黑" panose="020B0503020204020204" pitchFamily="34" charset="-122"/>
                <a:ea typeface="微软雅黑" panose="020B0503020204020204" pitchFamily="34" charset="-122"/>
              </a:rPr>
              <a:t>Sa</a:t>
            </a:r>
            <a:r>
              <a:rPr lang="zh-CN" altLang="en-US" sz="2000" b="1" dirty="0">
                <a:solidFill>
                  <a:srgbClr val="3B00E2"/>
                </a:solidFill>
                <a:latin typeface="微软雅黑" panose="020B0503020204020204" pitchFamily="34" charset="-122"/>
                <a:ea typeface="微软雅黑" panose="020B0503020204020204" pitchFamily="34" charset="-122"/>
              </a:rPr>
              <a:t>函数的波形，则合成的波形就是</a:t>
            </a:r>
            <a:r>
              <a:rPr lang="en-US" altLang="zh-CN" sz="2000" b="1" dirty="0">
                <a:solidFill>
                  <a:srgbClr val="3B00E2"/>
                </a:solidFill>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Sa</a:t>
            </a:r>
            <a:r>
              <a:rPr lang="zh-CN" altLang="en-US" sz="2000" dirty="0">
                <a:latin typeface="微软雅黑" panose="020B0503020204020204" pitchFamily="34" charset="-122"/>
                <a:ea typeface="微软雅黑" panose="020B0503020204020204" pitchFamily="34" charset="-122"/>
              </a:rPr>
              <a:t>函数和抽样后信号的恢复有密切的联系，所以</a:t>
            </a:r>
            <a:r>
              <a:rPr lang="en-US" altLang="zh-CN" sz="2000" dirty="0">
                <a:latin typeface="微软雅黑" panose="020B0503020204020204" pitchFamily="34" charset="-122"/>
                <a:ea typeface="微软雅黑" panose="020B0503020204020204" pitchFamily="34" charset="-122"/>
              </a:rPr>
              <a:t>Sa</a:t>
            </a:r>
            <a:r>
              <a:rPr lang="zh-CN" altLang="en-US" sz="2000" dirty="0">
                <a:latin typeface="微软雅黑" panose="020B0503020204020204" pitchFamily="34" charset="-122"/>
                <a:ea typeface="微软雅黑" panose="020B0503020204020204" pitchFamily="34" charset="-122"/>
              </a:rPr>
              <a:t>函数又称为</a:t>
            </a:r>
            <a:r>
              <a:rPr lang="zh-CN" altLang="en-US" sz="2000" b="1" dirty="0">
                <a:solidFill>
                  <a:schemeClr val="tx2"/>
                </a:solidFill>
                <a:latin typeface="微软雅黑" panose="020B0503020204020204" pitchFamily="34" charset="-122"/>
                <a:ea typeface="微软雅黑" panose="020B0503020204020204" pitchFamily="34" charset="-122"/>
              </a:rPr>
              <a:t>抽样函数</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5122" name="Object 4"/>
          <p:cNvGraphicFramePr>
            <a:graphicFrameLocks noGrp="1"/>
          </p:cNvGraphicFramePr>
          <p:nvPr>
            <p:ph sz="half" idx="2"/>
          </p:nvPr>
        </p:nvGraphicFramePr>
        <p:xfrm>
          <a:off x="2285842" y="2928938"/>
          <a:ext cx="6358255" cy="2228850"/>
        </p:xfrm>
        <a:graphic>
          <a:graphicData uri="http://schemas.openxmlformats.org/presentationml/2006/ole">
            <mc:AlternateContent xmlns:mc="http://schemas.openxmlformats.org/markup-compatibility/2006">
              <mc:Choice xmlns:v="urn:schemas-microsoft-com:vml" Requires="v">
                <p:oleObj spid="_x0000_s3118" name="" r:id="rId1" imgW="2804160" imgH="1470660" progId="Visio.Drawing.11">
                  <p:embed/>
                </p:oleObj>
              </mc:Choice>
              <mc:Fallback>
                <p:oleObj name="" r:id="rId1" imgW="2804160" imgH="1470660" progId="Visio.Drawing.11">
                  <p:embed/>
                  <p:pic>
                    <p:nvPicPr>
                      <p:cNvPr id="0" name="图片 3117"/>
                      <p:cNvPicPr/>
                      <p:nvPr/>
                    </p:nvPicPr>
                    <p:blipFill>
                      <a:blip r:embed="rId2"/>
                      <a:stretch>
                        <a:fillRect/>
                      </a:stretch>
                    </p:blipFill>
                    <p:spPr>
                      <a:xfrm>
                        <a:off x="2285842" y="2928938"/>
                        <a:ext cx="6358255" cy="2228850"/>
                      </a:xfrm>
                      <a:prstGeom prst="rect">
                        <a:avLst/>
                      </a:prstGeom>
                      <a:solidFill>
                        <a:srgbClr val="CCFFCC"/>
                      </a:solidFill>
                      <a:ln>
                        <a:solidFill>
                          <a:schemeClr val="tx1"/>
                        </a:solidFill>
                        <a:miter/>
                      </a:ln>
                    </p:spPr>
                  </p:pic>
                </p:oleObj>
              </mc:Fallback>
            </mc:AlternateContent>
          </a:graphicData>
        </a:graphic>
      </p:graphicFrame>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1476375" y="620713"/>
            <a:ext cx="352425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抽样定理的分类 </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63491" name="Rectangle 3"/>
          <p:cNvSpPr>
            <a:spLocks noGrp="1"/>
          </p:cNvSpPr>
          <p:nvPr>
            <p:ph idx="1"/>
          </p:nvPr>
        </p:nvSpPr>
        <p:spPr>
          <a:xfrm>
            <a:off x="313690" y="1407795"/>
            <a:ext cx="8320405" cy="4894580"/>
          </a:xfrm>
        </p:spPr>
        <p:txBody>
          <a:bodyPr vert="horz" wrap="square" lIns="91440" tIns="45720" rIns="91440" bIns="45720" anchor="t"/>
          <a:p>
            <a:pPr marL="0" indent="0" eaLnBrk="1" hangingPunct="1">
              <a:lnSpc>
                <a:spcPct val="150000"/>
              </a:lnSpc>
              <a:spcBef>
                <a:spcPct val="0"/>
              </a:spcBef>
              <a:buNone/>
            </a:pPr>
            <a:r>
              <a:rPr lang="en-US"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rgbClr val="FF0000"/>
                </a:solidFill>
                <a:latin typeface="微软雅黑" panose="020B0503020204020204" pitchFamily="34" charset="-122"/>
                <a:ea typeface="微软雅黑" panose="020B0503020204020204" pitchFamily="34" charset="-122"/>
              </a:rPr>
              <a:t>时域抽样定理和频域抽样定理</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0" hangingPunct="0">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a:t>
            </a:r>
            <a:r>
              <a:rPr lang="en-US" altLang="zh-CN" sz="2800" b="1" dirty="0">
                <a:solidFill>
                  <a:srgbClr val="0000FF"/>
                </a:solidFill>
                <a:latin typeface="微软雅黑" panose="020B0503020204020204" pitchFamily="34" charset="-122"/>
                <a:ea typeface="微软雅黑" panose="020B0503020204020204" pitchFamily="34" charset="-122"/>
                <a:sym typeface="+mn-ea"/>
              </a:rPr>
              <a:t>1</a:t>
            </a:r>
            <a:r>
              <a:rPr lang="zh-CN" altLang="en-US" sz="2800" b="1" dirty="0">
                <a:solidFill>
                  <a:srgbClr val="0000FF"/>
                </a:solidFill>
                <a:latin typeface="微软雅黑" panose="020B0503020204020204" pitchFamily="34" charset="-122"/>
                <a:ea typeface="微软雅黑" panose="020B0503020204020204" pitchFamily="34" charset="-122"/>
                <a:sym typeface="+mn-ea"/>
              </a:rPr>
              <a:t>）时域抽样定理</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marL="0" indent="0" eaLnBrk="0" hangingPunct="0">
              <a:lnSpc>
                <a:spcPct val="150000"/>
              </a:lnSpc>
              <a:spcBef>
                <a:spcPct val="0"/>
              </a:spcBef>
              <a:buNone/>
            </a:pPr>
            <a:r>
              <a:rPr lang="zh-CN" altLang="en-US" sz="2000" dirty="0">
                <a:solidFill>
                  <a:srgbClr val="333333"/>
                </a:solidFill>
                <a:latin typeface="微软雅黑" panose="020B0503020204020204" pitchFamily="34" charset="-122"/>
                <a:ea typeface="微软雅黑" panose="020B0503020204020204" pitchFamily="34" charset="-122"/>
                <a:sym typeface="+mn-ea"/>
              </a:rPr>
              <a:t>一个频谱受限的信号</a:t>
            </a:r>
            <a:r>
              <a:rPr lang="en-US" altLang="zh-CN" sz="2000" dirty="0">
                <a:solidFill>
                  <a:srgbClr val="333333"/>
                </a:solidFill>
                <a:latin typeface="微软雅黑" panose="020B0503020204020204" pitchFamily="34" charset="-122"/>
                <a:ea typeface="微软雅黑" panose="020B0503020204020204" pitchFamily="34" charset="-122"/>
                <a:sym typeface="+mn-ea"/>
              </a:rPr>
              <a:t>f(t)</a:t>
            </a:r>
            <a:r>
              <a:rPr lang="zh-CN" altLang="en-US" sz="2000" dirty="0">
                <a:solidFill>
                  <a:srgbClr val="333333"/>
                </a:solidFill>
                <a:latin typeface="微软雅黑" panose="020B0503020204020204" pitchFamily="34" charset="-122"/>
                <a:ea typeface="微软雅黑" panose="020B0503020204020204" pitchFamily="34" charset="-122"/>
                <a:sym typeface="+mn-ea"/>
              </a:rPr>
              <a:t>，如果频谱只占据</a:t>
            </a:r>
            <a:r>
              <a:rPr lang="en-US" altLang="zh-CN" sz="2000" dirty="0">
                <a:solidFill>
                  <a:srgbClr val="333333"/>
                </a:solidFill>
                <a:latin typeface="微软雅黑" panose="020B0503020204020204" pitchFamily="34" charset="-122"/>
                <a:ea typeface="微软雅黑" panose="020B0503020204020204" pitchFamily="34" charset="-122"/>
                <a:sym typeface="+mn-ea"/>
              </a:rPr>
              <a:t> -</a:t>
            </a:r>
            <a:r>
              <a:rPr lang="en-US" altLang="el-GR" sz="2000" dirty="0">
                <a:solidFill>
                  <a:srgbClr val="333333"/>
                </a:solidFill>
                <a:latin typeface="微软雅黑" panose="020B0503020204020204" pitchFamily="34" charset="-122"/>
                <a:ea typeface="微软雅黑" panose="020B0503020204020204" pitchFamily="34" charset="-122"/>
                <a:sym typeface="+mn-ea"/>
              </a:rPr>
              <a:t>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H</a:t>
            </a:r>
            <a:r>
              <a:rPr lang="en-US" altLang="zh-CN" sz="2000" dirty="0">
                <a:solidFill>
                  <a:srgbClr val="333333"/>
                </a:solidFill>
                <a:latin typeface="微软雅黑" panose="020B0503020204020204" pitchFamily="34" charset="-122"/>
                <a:ea typeface="微软雅黑" panose="020B0503020204020204" pitchFamily="34" charset="-122"/>
                <a:sym typeface="+mn-ea"/>
              </a:rPr>
              <a:t> ~+</a:t>
            </a:r>
            <a:r>
              <a:rPr lang="en-US" altLang="el-GR" sz="2000" dirty="0">
                <a:solidFill>
                  <a:srgbClr val="333333"/>
                </a:solidFill>
                <a:latin typeface="微软雅黑" panose="020B0503020204020204" pitchFamily="34" charset="-122"/>
                <a:ea typeface="微软雅黑" panose="020B0503020204020204" pitchFamily="34" charset="-122"/>
                <a:sym typeface="+mn-ea"/>
              </a:rPr>
              <a:t>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H</a:t>
            </a:r>
            <a:r>
              <a:rPr lang="zh-CN" altLang="en-US" sz="2000" dirty="0">
                <a:solidFill>
                  <a:srgbClr val="333333"/>
                </a:solidFill>
                <a:latin typeface="微软雅黑" panose="020B0503020204020204" pitchFamily="34" charset="-122"/>
                <a:ea typeface="微软雅黑" panose="020B0503020204020204" pitchFamily="34" charset="-122"/>
                <a:sym typeface="+mn-ea"/>
              </a:rPr>
              <a:t>的范围，则信号</a:t>
            </a:r>
            <a:r>
              <a:rPr lang="en-US" altLang="zh-CN" sz="2000" dirty="0">
                <a:solidFill>
                  <a:srgbClr val="333333"/>
                </a:solidFill>
                <a:latin typeface="微软雅黑" panose="020B0503020204020204" pitchFamily="34" charset="-122"/>
                <a:ea typeface="微软雅黑" panose="020B0503020204020204" pitchFamily="34" charset="-122"/>
                <a:sym typeface="+mn-ea"/>
              </a:rPr>
              <a:t>f(t)</a:t>
            </a:r>
            <a:r>
              <a:rPr lang="zh-CN" altLang="en-US" sz="2000" dirty="0">
                <a:solidFill>
                  <a:srgbClr val="333333"/>
                </a:solidFill>
                <a:latin typeface="微软雅黑" panose="020B0503020204020204" pitchFamily="34" charset="-122"/>
                <a:ea typeface="微软雅黑" panose="020B0503020204020204" pitchFamily="34" charset="-122"/>
                <a:sym typeface="+mn-ea"/>
              </a:rPr>
              <a:t>可以用等间隔的抽样值惟一地表示。而抽样间隔</a:t>
            </a:r>
            <a:r>
              <a:rPr lang="en-US" altLang="zh-CN" sz="2000" dirty="0">
                <a:solidFill>
                  <a:srgbClr val="333333"/>
                </a:solidFill>
                <a:latin typeface="微软雅黑" panose="020B0503020204020204" pitchFamily="34" charset="-122"/>
                <a:ea typeface="微软雅黑" panose="020B0503020204020204" pitchFamily="34" charset="-122"/>
                <a:sym typeface="+mn-ea"/>
              </a:rPr>
              <a:t>T</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s</a:t>
            </a:r>
            <a:r>
              <a:rPr lang="zh-CN" altLang="en-US" sz="2000" dirty="0">
                <a:solidFill>
                  <a:srgbClr val="333333"/>
                </a:solidFill>
                <a:latin typeface="微软雅黑" panose="020B0503020204020204" pitchFamily="34" charset="-122"/>
                <a:ea typeface="微软雅黑" panose="020B0503020204020204" pitchFamily="34" charset="-122"/>
                <a:sym typeface="+mn-ea"/>
              </a:rPr>
              <a:t>必须不大于</a:t>
            </a:r>
            <a:r>
              <a:rPr lang="en-US" altLang="zh-CN" sz="2000" dirty="0">
                <a:solidFill>
                  <a:srgbClr val="333333"/>
                </a:solidFill>
                <a:latin typeface="微软雅黑" panose="020B0503020204020204" pitchFamily="34" charset="-122"/>
                <a:ea typeface="微软雅黑" panose="020B0503020204020204" pitchFamily="34" charset="-122"/>
                <a:sym typeface="+mn-ea"/>
              </a:rPr>
              <a:t>1/2f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H</a:t>
            </a:r>
            <a:r>
              <a:rPr lang="zh-CN" altLang="en-US" sz="2000" dirty="0">
                <a:solidFill>
                  <a:srgbClr val="333333"/>
                </a:solidFill>
                <a:latin typeface="微软雅黑" panose="020B0503020204020204" pitchFamily="34" charset="-122"/>
                <a:ea typeface="微软雅黑" panose="020B0503020204020204" pitchFamily="34" charset="-122"/>
                <a:sym typeface="+mn-ea"/>
              </a:rPr>
              <a:t>，或者说，最低抽样频率</a:t>
            </a:r>
            <a:r>
              <a:rPr lang="en-US" altLang="zh-CN" sz="2000" dirty="0">
                <a:solidFill>
                  <a:srgbClr val="333333"/>
                </a:solidFill>
                <a:latin typeface="微软雅黑" panose="020B0503020204020204" pitchFamily="34" charset="-122"/>
                <a:ea typeface="微软雅黑" panose="020B0503020204020204" pitchFamily="34" charset="-122"/>
                <a:sym typeface="+mn-ea"/>
              </a:rPr>
              <a:t>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s</a:t>
            </a:r>
            <a:r>
              <a:rPr lang="zh-CN" altLang="en-US" sz="2000" dirty="0">
                <a:solidFill>
                  <a:srgbClr val="333333"/>
                </a:solidFill>
                <a:latin typeface="微软雅黑" panose="020B0503020204020204" pitchFamily="34" charset="-122"/>
                <a:ea typeface="微软雅黑" panose="020B0503020204020204" pitchFamily="34" charset="-122"/>
                <a:sym typeface="+mn-ea"/>
              </a:rPr>
              <a:t>为</a:t>
            </a:r>
            <a:r>
              <a:rPr lang="en-US" altLang="zh-CN" sz="2000" dirty="0">
                <a:solidFill>
                  <a:srgbClr val="333333"/>
                </a:solidFill>
                <a:latin typeface="微软雅黑" panose="020B0503020204020204" pitchFamily="34" charset="-122"/>
                <a:ea typeface="微软雅黑" panose="020B0503020204020204" pitchFamily="34" charset="-122"/>
                <a:sym typeface="+mn-ea"/>
              </a:rPr>
              <a:t> 2f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H</a:t>
            </a:r>
            <a:r>
              <a:rPr lang="zh-CN" altLang="zh-CN" sz="2000" dirty="0">
                <a:solidFill>
                  <a:srgbClr val="333333"/>
                </a:solidFill>
                <a:latin typeface="微软雅黑" panose="020B0503020204020204" pitchFamily="34" charset="-122"/>
                <a:ea typeface="微软雅黑" panose="020B0503020204020204" pitchFamily="34" charset="-122"/>
                <a:sym typeface="+mn-ea"/>
              </a:rPr>
              <a:t> </a:t>
            </a:r>
            <a:r>
              <a:rPr lang="zh-CN" altLang="en-US" sz="2000" dirty="0">
                <a:solidFill>
                  <a:srgbClr val="333333"/>
                </a:solidFill>
                <a:latin typeface="微软雅黑" panose="020B0503020204020204" pitchFamily="34" charset="-122"/>
                <a:ea typeface="微软雅黑" panose="020B0503020204020204" pitchFamily="34" charset="-122"/>
                <a:sym typeface="+mn-ea"/>
              </a:rPr>
              <a:t>。</a:t>
            </a:r>
            <a:endParaRPr lang="en-US" altLang="zh-CN" sz="2000" dirty="0">
              <a:solidFill>
                <a:srgbClr val="136EC2"/>
              </a:solidFill>
              <a:latin typeface="微软雅黑" panose="020B0503020204020204" pitchFamily="34" charset="-122"/>
              <a:ea typeface="微软雅黑" panose="020B0503020204020204" pitchFamily="34" charset="-122"/>
            </a:endParaRPr>
          </a:p>
          <a:p>
            <a:pPr marL="0" indent="0" eaLnBrk="0" hangingPunct="0">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（2）频域抽样定理</a:t>
            </a:r>
            <a:endParaRPr lang="zh-CN" altLang="en-US" sz="2000" b="1" dirty="0">
              <a:solidFill>
                <a:srgbClr val="333333"/>
              </a:solidFill>
              <a:latin typeface="微软雅黑" panose="020B0503020204020204" pitchFamily="34" charset="-122"/>
              <a:ea typeface="微软雅黑" panose="020B0503020204020204" pitchFamily="34" charset="-122"/>
              <a:sym typeface="+mn-ea"/>
            </a:endParaRPr>
          </a:p>
          <a:p>
            <a:pPr marL="0" indent="0" eaLnBrk="0" hangingPunct="0">
              <a:lnSpc>
                <a:spcPct val="150000"/>
              </a:lnSpc>
              <a:spcBef>
                <a:spcPct val="0"/>
              </a:spcBef>
              <a:buNone/>
            </a:pPr>
            <a:r>
              <a:rPr lang="zh-CN" altLang="en-US" sz="2000" dirty="0">
                <a:solidFill>
                  <a:srgbClr val="333333"/>
                </a:solidFill>
                <a:latin typeface="微软雅黑" panose="020B0503020204020204" pitchFamily="34" charset="-122"/>
                <a:ea typeface="微软雅黑" panose="020B0503020204020204" pitchFamily="34" charset="-122"/>
                <a:sym typeface="+mn-ea"/>
              </a:rPr>
              <a:t>若信号</a:t>
            </a:r>
            <a:r>
              <a:rPr lang="en-US" altLang="zh-CN" sz="2000" dirty="0">
                <a:solidFill>
                  <a:srgbClr val="333333"/>
                </a:solidFill>
                <a:latin typeface="微软雅黑" panose="020B0503020204020204" pitchFamily="34" charset="-122"/>
                <a:ea typeface="微软雅黑" panose="020B0503020204020204" pitchFamily="34" charset="-122"/>
                <a:sym typeface="+mn-ea"/>
              </a:rPr>
              <a:t>f(t)</a:t>
            </a:r>
            <a:r>
              <a:rPr lang="zh-CN" altLang="en-US" sz="2000" dirty="0">
                <a:solidFill>
                  <a:srgbClr val="333333"/>
                </a:solidFill>
                <a:latin typeface="微软雅黑" panose="020B0503020204020204" pitchFamily="34" charset="-122"/>
                <a:ea typeface="微软雅黑" panose="020B0503020204020204" pitchFamily="34" charset="-122"/>
                <a:sym typeface="+mn-ea"/>
              </a:rPr>
              <a:t>是时间受限信号，它集中在</a:t>
            </a:r>
            <a:r>
              <a:rPr lang="en-US" altLang="zh-CN" sz="2000" dirty="0">
                <a:solidFill>
                  <a:srgbClr val="333333"/>
                </a:solidFill>
                <a:latin typeface="微软雅黑" panose="020B0503020204020204" pitchFamily="34" charset="-122"/>
                <a:ea typeface="微软雅黑" panose="020B0503020204020204" pitchFamily="34" charset="-122"/>
                <a:sym typeface="+mn-ea"/>
              </a:rPr>
              <a:t> -t</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m</a:t>
            </a:r>
            <a:r>
              <a:rPr lang="zh-CN" altLang="zh-CN" sz="2000" dirty="0">
                <a:solidFill>
                  <a:srgbClr val="333333"/>
                </a:solidFill>
                <a:latin typeface="微软雅黑" panose="020B0503020204020204" pitchFamily="34" charset="-122"/>
                <a:ea typeface="微软雅黑" panose="020B0503020204020204" pitchFamily="34" charset="-122"/>
                <a:sym typeface="+mn-ea"/>
              </a:rPr>
              <a:t>~</a:t>
            </a:r>
            <a:r>
              <a:rPr lang="en-US" altLang="zh-CN" sz="2000" dirty="0">
                <a:solidFill>
                  <a:srgbClr val="333333"/>
                </a:solidFill>
                <a:latin typeface="微软雅黑" panose="020B0503020204020204" pitchFamily="34" charset="-122"/>
                <a:ea typeface="微软雅黑" panose="020B0503020204020204" pitchFamily="34" charset="-122"/>
                <a:sym typeface="+mn-ea"/>
              </a:rPr>
              <a:t>+t</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m</a:t>
            </a:r>
            <a:r>
              <a:rPr lang="en-US" altLang="zh-CN" sz="2000" dirty="0">
                <a:solidFill>
                  <a:srgbClr val="333333"/>
                </a:solidFill>
                <a:latin typeface="微软雅黑" panose="020B0503020204020204" pitchFamily="34" charset="-122"/>
                <a:ea typeface="微软雅黑" panose="020B0503020204020204" pitchFamily="34" charset="-122"/>
                <a:sym typeface="+mn-ea"/>
              </a:rPr>
              <a:t> </a:t>
            </a:r>
            <a:r>
              <a:rPr lang="zh-CN" altLang="en-US" sz="2000" dirty="0">
                <a:solidFill>
                  <a:srgbClr val="333333"/>
                </a:solidFill>
                <a:latin typeface="微软雅黑" panose="020B0503020204020204" pitchFamily="34" charset="-122"/>
                <a:ea typeface="微软雅黑" panose="020B0503020204020204" pitchFamily="34" charset="-122"/>
                <a:sym typeface="+mn-ea"/>
              </a:rPr>
              <a:t>的时间范围内，若在频域中以不大于</a:t>
            </a:r>
            <a:r>
              <a:rPr lang="en-US" altLang="zh-CN" sz="2000" dirty="0">
                <a:solidFill>
                  <a:srgbClr val="333333"/>
                </a:solidFill>
                <a:latin typeface="微软雅黑" panose="020B0503020204020204" pitchFamily="34" charset="-122"/>
                <a:ea typeface="微软雅黑" panose="020B0503020204020204" pitchFamily="34" charset="-122"/>
                <a:sym typeface="+mn-ea"/>
              </a:rPr>
              <a:t>1/2t</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m</a:t>
            </a:r>
            <a:r>
              <a:rPr lang="zh-CN" altLang="en-US" sz="2000" dirty="0">
                <a:solidFill>
                  <a:srgbClr val="333333"/>
                </a:solidFill>
                <a:latin typeface="微软雅黑" panose="020B0503020204020204" pitchFamily="34" charset="-122"/>
                <a:ea typeface="微软雅黑" panose="020B0503020204020204" pitchFamily="34" charset="-122"/>
                <a:sym typeface="+mn-ea"/>
              </a:rPr>
              <a:t>的频率间隔对</a:t>
            </a:r>
            <a:r>
              <a:rPr lang="en-US" altLang="zh-CN" sz="2000" dirty="0">
                <a:solidFill>
                  <a:srgbClr val="333333"/>
                </a:solidFill>
                <a:latin typeface="微软雅黑" panose="020B0503020204020204" pitchFamily="34" charset="-122"/>
                <a:ea typeface="微软雅黑" panose="020B0503020204020204" pitchFamily="34" charset="-122"/>
                <a:sym typeface="+mn-ea"/>
              </a:rPr>
              <a:t>f(t)</a:t>
            </a:r>
            <a:r>
              <a:rPr lang="zh-CN" altLang="en-US" sz="2000" dirty="0">
                <a:solidFill>
                  <a:srgbClr val="333333"/>
                </a:solidFill>
                <a:latin typeface="微软雅黑" panose="020B0503020204020204" pitchFamily="34" charset="-122"/>
                <a:ea typeface="微软雅黑" panose="020B0503020204020204" pitchFamily="34" charset="-122"/>
                <a:sym typeface="+mn-ea"/>
              </a:rPr>
              <a:t>的频谱</a:t>
            </a:r>
            <a:r>
              <a:rPr lang="en-US" altLang="zh-CN" sz="2000" dirty="0">
                <a:solidFill>
                  <a:srgbClr val="333333"/>
                </a:solidFill>
                <a:latin typeface="微软雅黑" panose="020B0503020204020204" pitchFamily="34" charset="-122"/>
                <a:ea typeface="微软雅黑" panose="020B0503020204020204" pitchFamily="34" charset="-122"/>
                <a:sym typeface="+mn-ea"/>
              </a:rPr>
              <a:t>F(</a:t>
            </a:r>
            <a:r>
              <a:rPr lang="el-GR" altLang="zh-CN" sz="2000" dirty="0">
                <a:solidFill>
                  <a:srgbClr val="333333"/>
                </a:solidFill>
                <a:latin typeface="微软雅黑" panose="020B0503020204020204" pitchFamily="34" charset="-122"/>
                <a:ea typeface="微软雅黑" panose="020B0503020204020204" pitchFamily="34" charset="-122"/>
                <a:sym typeface="+mn-ea"/>
              </a:rPr>
              <a:t>ω</a:t>
            </a:r>
            <a:r>
              <a:rPr lang="en-US" altLang="zh-CN" sz="2000" dirty="0">
                <a:solidFill>
                  <a:srgbClr val="333333"/>
                </a:solidFill>
                <a:latin typeface="微软雅黑" panose="020B0503020204020204" pitchFamily="34" charset="-122"/>
                <a:ea typeface="微软雅黑" panose="020B0503020204020204" pitchFamily="34" charset="-122"/>
                <a:sym typeface="+mn-ea"/>
              </a:rPr>
              <a:t>)</a:t>
            </a:r>
            <a:r>
              <a:rPr lang="zh-CN" altLang="en-US" sz="2000" dirty="0">
                <a:solidFill>
                  <a:srgbClr val="333333"/>
                </a:solidFill>
                <a:latin typeface="微软雅黑" panose="020B0503020204020204" pitchFamily="34" charset="-122"/>
                <a:ea typeface="微软雅黑" panose="020B0503020204020204" pitchFamily="34" charset="-122"/>
                <a:sym typeface="+mn-ea"/>
              </a:rPr>
              <a:t>进行抽样，则抽样后的频谱</a:t>
            </a:r>
            <a:r>
              <a:rPr lang="en-US" altLang="zh-CN" sz="2000" dirty="0">
                <a:solidFill>
                  <a:srgbClr val="333333"/>
                </a:solidFill>
                <a:latin typeface="微软雅黑" panose="020B0503020204020204" pitchFamily="34" charset="-122"/>
                <a:ea typeface="微软雅黑" panose="020B0503020204020204" pitchFamily="34" charset="-122"/>
                <a:sym typeface="+mn-ea"/>
              </a:rPr>
              <a:t>F</a:t>
            </a:r>
            <a:r>
              <a:rPr lang="en-US" altLang="zh-CN" sz="2000" baseline="-25000" dirty="0">
                <a:solidFill>
                  <a:srgbClr val="333333"/>
                </a:solidFill>
                <a:latin typeface="微软雅黑" panose="020B0503020204020204" pitchFamily="34" charset="-122"/>
                <a:ea typeface="微软雅黑" panose="020B0503020204020204" pitchFamily="34" charset="-122"/>
                <a:sym typeface="+mn-ea"/>
              </a:rPr>
              <a:t>1</a:t>
            </a:r>
            <a:r>
              <a:rPr lang="en-US" altLang="zh-CN" sz="2000" dirty="0">
                <a:solidFill>
                  <a:srgbClr val="333333"/>
                </a:solidFill>
                <a:latin typeface="微软雅黑" panose="020B0503020204020204" pitchFamily="34" charset="-122"/>
                <a:ea typeface="微软雅黑" panose="020B0503020204020204" pitchFamily="34" charset="-122"/>
                <a:sym typeface="+mn-ea"/>
              </a:rPr>
              <a:t>(</a:t>
            </a:r>
            <a:r>
              <a:rPr lang="el-GR" altLang="zh-CN" sz="2000" dirty="0">
                <a:solidFill>
                  <a:srgbClr val="333333"/>
                </a:solidFill>
                <a:latin typeface="微软雅黑" panose="020B0503020204020204" pitchFamily="34" charset="-122"/>
                <a:ea typeface="微软雅黑" panose="020B0503020204020204" pitchFamily="34" charset="-122"/>
                <a:sym typeface="+mn-ea"/>
              </a:rPr>
              <a:t>ω</a:t>
            </a:r>
            <a:r>
              <a:rPr lang="en-US" altLang="zh-CN" sz="2000" dirty="0">
                <a:solidFill>
                  <a:srgbClr val="333333"/>
                </a:solidFill>
                <a:latin typeface="微软雅黑" panose="020B0503020204020204" pitchFamily="34" charset="-122"/>
                <a:ea typeface="微软雅黑" panose="020B0503020204020204" pitchFamily="34" charset="-122"/>
                <a:sym typeface="+mn-ea"/>
              </a:rPr>
              <a:t>)</a:t>
            </a:r>
            <a:r>
              <a:rPr lang="zh-CN" altLang="en-US" sz="2000" dirty="0">
                <a:solidFill>
                  <a:srgbClr val="333333"/>
                </a:solidFill>
                <a:latin typeface="微软雅黑" panose="020B0503020204020204" pitchFamily="34" charset="-122"/>
                <a:ea typeface="微软雅黑" panose="020B0503020204020204" pitchFamily="34" charset="-122"/>
                <a:sym typeface="+mn-ea"/>
              </a:rPr>
              <a:t>可以惟一地表示原信号。</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1476375" y="620713"/>
            <a:ext cx="352425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抽样定理的分类 </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63491" name="Rectangle 3"/>
          <p:cNvSpPr>
            <a:spLocks noGrp="1"/>
          </p:cNvSpPr>
          <p:nvPr>
            <p:ph idx="1"/>
          </p:nvPr>
        </p:nvSpPr>
        <p:spPr>
          <a:xfrm>
            <a:off x="323850" y="1428750"/>
            <a:ext cx="8320405" cy="3481705"/>
          </a:xfrm>
        </p:spPr>
        <p:txBody>
          <a:bodyPr vert="horz" wrap="square" lIns="91440" tIns="45720" rIns="91440" bIns="45720" anchor="t"/>
          <a:p>
            <a:pPr marL="0" indent="0" eaLnBrk="1" latinLnBrk="0" hangingPunct="1">
              <a:lnSpc>
                <a:spcPct val="150000"/>
              </a:lnSpc>
              <a:spcBef>
                <a:spcPct val="0"/>
              </a:spcBef>
              <a:buNone/>
            </a:pPr>
            <a:r>
              <a:rPr lang="en-US" sz="2800" b="1" dirty="0">
                <a:solidFill>
                  <a:schemeClr val="tx2"/>
                </a:solidFill>
                <a:latin typeface="微软雅黑" panose="020B0503020204020204" pitchFamily="34" charset="-122"/>
                <a:ea typeface="微软雅黑" panose="020B0503020204020204" pitchFamily="34" charset="-122"/>
              </a:rPr>
              <a:t>2. 低通抽样定理和带通抽样定理</a:t>
            </a:r>
            <a:endParaRPr lang="en-US" sz="28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根据模拟信号的的频带</a:t>
            </a:r>
            <a:r>
              <a:rPr lang="zh-CN" altLang="en-US" sz="2000" dirty="0">
                <a:latin typeface="微软雅黑" panose="020B0503020204020204" pitchFamily="34" charset="-122"/>
                <a:ea typeface="微软雅黑" panose="020B0503020204020204" pitchFamily="34" charset="-122"/>
                <a:sym typeface="+mn-ea"/>
              </a:rPr>
              <a:t>特性加以</a:t>
            </a:r>
            <a:r>
              <a:rPr lang="en-US" altLang="zh-CN" sz="2000" dirty="0">
                <a:latin typeface="微软雅黑" panose="020B0503020204020204" pitchFamily="34" charset="-122"/>
                <a:ea typeface="微软雅黑" panose="020B0503020204020204" pitchFamily="34" charset="-122"/>
                <a:sym typeface="+mn-ea"/>
              </a:rPr>
              <a:t>t</a:t>
            </a:r>
            <a:r>
              <a:rPr lang="zh-CN" altLang="en-US" sz="2000" dirty="0">
                <a:latin typeface="微软雅黑" panose="020B0503020204020204" pitchFamily="34" charset="-122"/>
                <a:ea typeface="微软雅黑" panose="020B0503020204020204" pitchFamily="34" charset="-122"/>
                <a:sym typeface="+mn-ea"/>
              </a:rPr>
              <a:t>区分</a:t>
            </a:r>
            <a:endParaRPr lang="zh-CN" altLang="en-US" sz="2000" b="1" dirty="0">
              <a:solidFill>
                <a:schemeClr val="tx2"/>
              </a:solidFill>
              <a:latin typeface="微软雅黑" panose="020B0503020204020204" pitchFamily="34" charset="-122"/>
              <a:ea typeface="微软雅黑" panose="020B0503020204020204" pitchFamily="34" charset="-122"/>
              <a:sym typeface="+mn-ea"/>
            </a:endParaRPr>
          </a:p>
          <a:p>
            <a:pPr marL="0" indent="0" eaLnBrk="1" latinLnBrk="0" hangingPunct="1">
              <a:lnSpc>
                <a:spcPct val="150000"/>
              </a:lnSpc>
              <a:spcBef>
                <a:spcPct val="0"/>
              </a:spcBef>
              <a:buNone/>
            </a:pPr>
            <a:r>
              <a:rPr lang="en-US" sz="2800" b="1" dirty="0">
                <a:solidFill>
                  <a:schemeClr val="tx2"/>
                </a:solidFill>
                <a:latin typeface="微软雅黑" panose="020B0503020204020204" pitchFamily="34" charset="-122"/>
                <a:ea typeface="微软雅黑" panose="020B0503020204020204" pitchFamily="34" charset="-122"/>
              </a:rPr>
              <a:t>3. </a:t>
            </a:r>
            <a:r>
              <a:rPr lang="en-US" sz="2800" b="1" dirty="0">
                <a:solidFill>
                  <a:schemeClr val="tx2"/>
                </a:solidFill>
                <a:latin typeface="微软雅黑" panose="020B0503020204020204" pitchFamily="34" charset="-122"/>
                <a:ea typeface="微软雅黑" panose="020B0503020204020204" pitchFamily="34" charset="-122"/>
                <a:sym typeface="+mn-ea"/>
              </a:rPr>
              <a:t>均匀抽样定理和非均匀抽样定理</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根据用来抽样的脉冲序列是等间隔的还是非等间隔的加以区分</a:t>
            </a:r>
            <a:endParaRPr lang="zh-CN" altLang="en-US" sz="2000" dirty="0">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en-US" sz="2800" b="1" dirty="0">
                <a:solidFill>
                  <a:schemeClr val="tx2"/>
                </a:solidFill>
                <a:latin typeface="微软雅黑" panose="020B0503020204020204" pitchFamily="34" charset="-122"/>
                <a:ea typeface="微软雅黑" panose="020B0503020204020204" pitchFamily="34" charset="-122"/>
              </a:rPr>
              <a:t>4. </a:t>
            </a:r>
            <a:r>
              <a:rPr lang="en-US" sz="2800" b="1" dirty="0">
                <a:solidFill>
                  <a:schemeClr val="tx2"/>
                </a:solidFill>
                <a:latin typeface="微软雅黑" panose="020B0503020204020204" pitchFamily="34" charset="-122"/>
                <a:ea typeface="微软雅黑" panose="020B0503020204020204" pitchFamily="34" charset="-122"/>
                <a:sym typeface="+mn-ea"/>
              </a:rPr>
              <a:t>理想抽样定理和实际抽样定理</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根据抽样的脉冲序列是冲击序列还是非冲击序列的加以区分</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1476375" y="692150"/>
            <a:ext cx="4895850" cy="557213"/>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9</a:t>
            </a:r>
            <a:r>
              <a:rPr lang="zh-CN" altLang="en-US" sz="2800" dirty="0">
                <a:latin typeface="微软雅黑" panose="020B0503020204020204" pitchFamily="34" charset="-122"/>
                <a:ea typeface="微软雅黑" panose="020B0503020204020204" pitchFamily="34" charset="-122"/>
              </a:rPr>
              <a:t>章  信源编码</a:t>
            </a:r>
            <a:endParaRPr lang="zh-CN" altLang="en-US" sz="2800" dirty="0">
              <a:latin typeface="微软雅黑" panose="020B0503020204020204" pitchFamily="34" charset="-122"/>
              <a:ea typeface="微软雅黑" panose="020B0503020204020204" pitchFamily="34" charset="-122"/>
            </a:endParaRPr>
          </a:p>
        </p:txBody>
      </p:sp>
      <p:sp>
        <p:nvSpPr>
          <p:cNvPr id="55299" name="Rectangle 3"/>
          <p:cNvSpPr>
            <a:spLocks noGrp="1"/>
          </p:cNvSpPr>
          <p:nvPr>
            <p:ph idx="1"/>
          </p:nvPr>
        </p:nvSpPr>
        <p:spPr>
          <a:xfrm>
            <a:off x="1187450" y="1415415"/>
            <a:ext cx="6956425" cy="5194300"/>
          </a:xfrm>
        </p:spPr>
        <p:txBody>
          <a:bodyPr vert="horz" wrap="square" lIns="91440" tIns="45720" rIns="91440" bIns="45720" anchor="t"/>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9.1   </a:t>
            </a:r>
            <a:r>
              <a:rPr lang="zh-CN" altLang="en-US" sz="2800" b="1" dirty="0">
                <a:solidFill>
                  <a:schemeClr val="hlink"/>
                </a:solidFill>
                <a:latin typeface="微软雅黑" panose="020B0503020204020204" pitchFamily="34" charset="-122"/>
                <a:ea typeface="微软雅黑" panose="020B0503020204020204" pitchFamily="34" charset="-122"/>
              </a:rPr>
              <a:t>引言</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9.2   </a:t>
            </a:r>
            <a:r>
              <a:rPr lang="zh-CN" altLang="en-US" sz="2800" b="1" dirty="0">
                <a:solidFill>
                  <a:schemeClr val="hlink"/>
                </a:solidFill>
                <a:latin typeface="微软雅黑" panose="020B0503020204020204" pitchFamily="34" charset="-122"/>
                <a:ea typeface="微软雅黑" panose="020B0503020204020204" pitchFamily="34" charset="-122"/>
              </a:rPr>
              <a:t>抽样定理</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9.3   </a:t>
            </a:r>
            <a:r>
              <a:rPr lang="zh-CN" altLang="en-US" sz="2800" b="1" dirty="0">
                <a:solidFill>
                  <a:schemeClr val="hlink"/>
                </a:solidFill>
                <a:latin typeface="微软雅黑" panose="020B0503020204020204" pitchFamily="34" charset="-122"/>
                <a:ea typeface="微软雅黑" panose="020B0503020204020204" pitchFamily="34" charset="-122"/>
              </a:rPr>
              <a:t>脉冲幅度调制</a:t>
            </a:r>
            <a:r>
              <a:rPr lang="en-US" altLang="zh-CN" sz="2800" b="1" dirty="0">
                <a:solidFill>
                  <a:schemeClr val="hlink"/>
                </a:solidFill>
                <a:latin typeface="微软雅黑" panose="020B0503020204020204" pitchFamily="34" charset="-122"/>
                <a:ea typeface="微软雅黑" panose="020B0503020204020204" pitchFamily="34" charset="-122"/>
              </a:rPr>
              <a:t>(PAM)</a:t>
            </a:r>
            <a:endParaRPr lang="en-US" altLang="zh-CN"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9.4   </a:t>
            </a:r>
            <a:r>
              <a:rPr lang="zh-CN" altLang="en-US" sz="2800" b="1" dirty="0">
                <a:solidFill>
                  <a:schemeClr val="hlink"/>
                </a:solidFill>
                <a:latin typeface="微软雅黑" panose="020B0503020204020204" pitchFamily="34" charset="-122"/>
                <a:ea typeface="微软雅黑" panose="020B0503020204020204" pitchFamily="34" charset="-122"/>
              </a:rPr>
              <a:t>抽样信号的量化</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9.5   </a:t>
            </a:r>
            <a:r>
              <a:rPr lang="zh-CN" altLang="en-US" sz="2800" b="1" dirty="0">
                <a:solidFill>
                  <a:schemeClr val="hlink"/>
                </a:solidFill>
                <a:latin typeface="微软雅黑" panose="020B0503020204020204" pitchFamily="34" charset="-122"/>
                <a:ea typeface="微软雅黑" panose="020B0503020204020204" pitchFamily="34" charset="-122"/>
              </a:rPr>
              <a:t>脉冲编码调制</a:t>
            </a:r>
            <a:r>
              <a:rPr lang="en-US" altLang="zh-CN" sz="2800" b="1" dirty="0">
                <a:solidFill>
                  <a:schemeClr val="hlink"/>
                </a:solidFill>
                <a:latin typeface="微软雅黑" panose="020B0503020204020204" pitchFamily="34" charset="-122"/>
                <a:ea typeface="微软雅黑" panose="020B0503020204020204" pitchFamily="34" charset="-122"/>
              </a:rPr>
              <a:t>(PCM)</a:t>
            </a:r>
            <a:endParaRPr lang="en-US" altLang="zh-CN"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9.6   </a:t>
            </a:r>
            <a:r>
              <a:rPr lang="zh-CN" altLang="en-US" sz="2800" b="1" dirty="0">
                <a:solidFill>
                  <a:schemeClr val="hlink"/>
                </a:solidFill>
                <a:latin typeface="微软雅黑" panose="020B0503020204020204" pitchFamily="34" charset="-122"/>
                <a:ea typeface="微软雅黑" panose="020B0503020204020204" pitchFamily="34" charset="-122"/>
              </a:rPr>
              <a:t>差分脉冲编码调制</a:t>
            </a:r>
            <a:r>
              <a:rPr lang="en-US" altLang="zh-CN" sz="2800" b="1" dirty="0">
                <a:solidFill>
                  <a:schemeClr val="hlink"/>
                </a:solidFill>
                <a:latin typeface="微软雅黑" panose="020B0503020204020204" pitchFamily="34" charset="-122"/>
                <a:ea typeface="微软雅黑" panose="020B0503020204020204" pitchFamily="34" charset="-122"/>
              </a:rPr>
              <a:t>(DPCM)</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9.7   </a:t>
            </a:r>
            <a:r>
              <a:rPr lang="zh-CN" altLang="en-US" sz="2800" b="1" dirty="0">
                <a:solidFill>
                  <a:schemeClr val="hlink"/>
                </a:solidFill>
                <a:latin typeface="微软雅黑" panose="020B0503020204020204" pitchFamily="34" charset="-122"/>
                <a:ea typeface="微软雅黑" panose="020B0503020204020204" pitchFamily="34" charset="-122"/>
              </a:rPr>
              <a:t>增量调制</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hlink"/>
                </a:solidFill>
                <a:latin typeface="微软雅黑" panose="020B0503020204020204" pitchFamily="34" charset="-122"/>
                <a:ea typeface="微软雅黑" panose="020B0503020204020204" pitchFamily="34" charset="-122"/>
              </a:rPr>
              <a:t>9.8   </a:t>
            </a:r>
            <a:r>
              <a:rPr lang="zh-CN" altLang="en-US" sz="2800" b="1" dirty="0">
                <a:solidFill>
                  <a:schemeClr val="hlink"/>
                </a:solidFill>
                <a:latin typeface="微软雅黑" panose="020B0503020204020204" pitchFamily="34" charset="-122"/>
                <a:ea typeface="微软雅黑" panose="020B0503020204020204" pitchFamily="34" charset="-122"/>
                <a:sym typeface="+mn-ea"/>
              </a:rPr>
              <a:t>时分复用</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9.9 </a:t>
            </a:r>
            <a:r>
              <a:rPr lang="en-US" altLang="zh-CN" sz="2800" b="1" dirty="0">
                <a:solidFill>
                  <a:schemeClr val="hlink"/>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sym typeface="+mn-ea"/>
              </a:rPr>
              <a:t>矢量量化</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9.10 </a:t>
            </a:r>
            <a:r>
              <a:rPr lang="zh-CN" altLang="en-US" sz="2800" b="1" dirty="0">
                <a:solidFill>
                  <a:schemeClr val="tx2"/>
                </a:solidFill>
                <a:latin typeface="微软雅黑" panose="020B0503020204020204" pitchFamily="34" charset="-122"/>
                <a:ea typeface="微软雅黑" panose="020B0503020204020204" pitchFamily="34" charset="-122"/>
                <a:sym typeface="+mn-ea"/>
              </a:rPr>
              <a:t>语音和图象压缩编码</a:t>
            </a:r>
            <a:endParaRPr lang="zh-CN" altLang="en-US" sz="2800" b="1"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None/>
            </a:pPr>
            <a:r>
              <a:rPr lang="en-US" altLang="zh-CN" sz="2800" b="1" dirty="0">
                <a:solidFill>
                  <a:srgbClr val="00B050"/>
                </a:solidFill>
                <a:latin typeface="微软雅黑" panose="020B0503020204020204" pitchFamily="34" charset="-122"/>
                <a:ea typeface="微软雅黑" panose="020B0503020204020204" pitchFamily="34" charset="-122"/>
              </a:rPr>
              <a:t>9.11 </a:t>
            </a:r>
            <a:r>
              <a:rPr lang="zh-CN" altLang="en-US" sz="2800" b="1" dirty="0">
                <a:solidFill>
                  <a:schemeClr val="hlink"/>
                </a:solidFill>
                <a:latin typeface="微软雅黑" panose="020B0503020204020204" pitchFamily="34" charset="-122"/>
                <a:ea typeface="微软雅黑" panose="020B0503020204020204" pitchFamily="34" charset="-122"/>
                <a:sym typeface="+mn-ea"/>
              </a:rPr>
              <a:t>数字数据压缩编码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1476375" y="620713"/>
            <a:ext cx="352425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 带通抽样定理</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64515" name="Rectangle 3"/>
          <p:cNvSpPr>
            <a:spLocks noGrp="1"/>
          </p:cNvSpPr>
          <p:nvPr>
            <p:ph idx="1"/>
          </p:nvPr>
        </p:nvSpPr>
        <p:spPr>
          <a:xfrm>
            <a:off x="344805" y="3215005"/>
            <a:ext cx="8382635" cy="2214245"/>
          </a:xfrm>
        </p:spPr>
        <p:txBody>
          <a:bodyPr vert="horz" wrap="square" lIns="91440" tIns="45720" rIns="91440" bIns="45720" anchor="t"/>
          <a:p>
            <a:pPr marL="0" indent="0" eaLnBrk="1" hangingPunct="1">
              <a:lnSpc>
                <a:spcPts val="3200"/>
              </a:lnSpc>
              <a:spcBef>
                <a:spcPct val="0"/>
              </a:spcBef>
              <a:buNone/>
            </a:pPr>
            <a:r>
              <a:rPr lang="zh-CN" altLang="en-US" sz="2000" dirty="0">
                <a:latin typeface="微软雅黑" panose="020B0503020204020204" pitchFamily="34" charset="-122"/>
                <a:ea typeface="微软雅黑" panose="020B0503020204020204" pitchFamily="34" charset="-122"/>
              </a:rPr>
              <a:t>实际中许多信号是带通型信号。如果采用低通抽样定理的抽样速率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，对频率限制在</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之间的带通型信号抽样，肯定能满足</a:t>
            </a:r>
            <a:r>
              <a:rPr lang="zh-CN" altLang="en-US" sz="2000" b="1" dirty="0">
                <a:solidFill>
                  <a:srgbClr val="0000FF"/>
                </a:solidFill>
                <a:latin typeface="微软雅黑" panose="020B0503020204020204" pitchFamily="34" charset="-122"/>
                <a:ea typeface="微软雅黑" panose="020B0503020204020204" pitchFamily="34" charset="-122"/>
              </a:rPr>
              <a:t>频谱不混叠</a:t>
            </a:r>
            <a:r>
              <a:rPr lang="zh-CN" altLang="en-US" sz="2000" dirty="0">
                <a:latin typeface="微软雅黑" panose="020B0503020204020204" pitchFamily="34" charset="-122"/>
                <a:ea typeface="微软雅黑" panose="020B0503020204020204" pitchFamily="34" charset="-122"/>
              </a:rPr>
              <a:t>的要求，但这样选择</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太高了，它会使</a:t>
            </a:r>
            <a:r>
              <a:rPr lang="en-US" altLang="zh-CN" sz="2000" dirty="0">
                <a:latin typeface="微软雅黑" panose="020B0503020204020204" pitchFamily="34" charset="-122"/>
                <a:ea typeface="微软雅黑" panose="020B0503020204020204" pitchFamily="34" charset="-122"/>
              </a:rPr>
              <a:t>0~f</a:t>
            </a:r>
            <a:r>
              <a:rPr lang="en-US" altLang="zh-CN" sz="2000" baseline="-25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一大段频谱空隙得不到利用，降低了信道的利用率。</a:t>
            </a:r>
            <a:r>
              <a:rPr lang="zh-CN" altLang="en-US" sz="2000" b="1" dirty="0">
                <a:solidFill>
                  <a:schemeClr val="tx2"/>
                </a:solidFill>
                <a:latin typeface="微软雅黑" panose="020B0503020204020204" pitchFamily="34" charset="-122"/>
                <a:ea typeface="微软雅黑" panose="020B0503020204020204" pitchFamily="34" charset="-122"/>
              </a:rPr>
              <a:t>为了提高信道利用率，同时又使抽样后的信号频谱不混叠，那么</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zh-CN" altLang="en-US" sz="2000" b="1" dirty="0">
                <a:solidFill>
                  <a:schemeClr val="tx2"/>
                </a:solidFill>
                <a:latin typeface="微软雅黑" panose="020B0503020204020204" pitchFamily="34" charset="-122"/>
                <a:ea typeface="微软雅黑" panose="020B0503020204020204" pitchFamily="34" charset="-122"/>
              </a:rPr>
              <a:t>到底怎样选择呢？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 name="AutoShape 21"/>
          <p:cNvSpPr/>
          <p:nvPr/>
        </p:nvSpPr>
        <p:spPr>
          <a:xfrm>
            <a:off x="2376805" y="1478280"/>
            <a:ext cx="4782820" cy="1644015"/>
          </a:xfrm>
          <a:prstGeom prst="wedgeRoundRectCallout">
            <a:avLst>
              <a:gd name="adj1" fmla="val -64764"/>
              <a:gd name="adj2" fmla="val 43852"/>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设人的语音频率范围为（</a:t>
            </a:r>
            <a:r>
              <a:rPr lang="en-US" altLang="zh-CN" b="1" dirty="0">
                <a:solidFill>
                  <a:srgbClr val="990099"/>
                </a:solidFill>
                <a:latin typeface="微软雅黑" panose="020B0503020204020204" pitchFamily="34" charset="-122"/>
                <a:ea typeface="微软雅黑" panose="020B0503020204020204" pitchFamily="34" charset="-122"/>
              </a:rPr>
              <a:t>0-20</a:t>
            </a:r>
            <a:r>
              <a:rPr lang="zh-CN" altLang="en-US" b="1" dirty="0">
                <a:solidFill>
                  <a:srgbClr val="990099"/>
                </a:solidFill>
                <a:latin typeface="微软雅黑" panose="020B0503020204020204" pitchFamily="34" charset="-122"/>
                <a:ea typeface="微软雅黑" panose="020B0503020204020204" pitchFamily="34" charset="-122"/>
              </a:rPr>
              <a:t>）</a:t>
            </a:r>
            <a:r>
              <a:rPr lang="en-US" altLang="zh-CN" b="1" dirty="0">
                <a:solidFill>
                  <a:srgbClr val="990099"/>
                </a:solidFill>
                <a:latin typeface="微软雅黑" panose="020B0503020204020204" pitchFamily="34" charset="-122"/>
                <a:ea typeface="微软雅黑" panose="020B0503020204020204" pitchFamily="34" charset="-122"/>
              </a:rPr>
              <a:t>KHz</a:t>
            </a:r>
            <a:r>
              <a:rPr lang="zh-CN" altLang="en-US" b="1" dirty="0">
                <a:solidFill>
                  <a:srgbClr val="990099"/>
                </a:solidFill>
                <a:latin typeface="微软雅黑" panose="020B0503020204020204" pitchFamily="34" charset="-122"/>
                <a:ea typeface="微软雅黑" panose="020B0503020204020204" pitchFamily="34" charset="-122"/>
              </a:rPr>
              <a:t>，将其调制到</a:t>
            </a:r>
            <a:r>
              <a:rPr lang="en-US" altLang="zh-CN" b="1" dirty="0">
                <a:solidFill>
                  <a:srgbClr val="990099"/>
                </a:solidFill>
                <a:latin typeface="微软雅黑" panose="020B0503020204020204" pitchFamily="34" charset="-122"/>
                <a:ea typeface="微软雅黑" panose="020B0503020204020204" pitchFamily="34" charset="-122"/>
              </a:rPr>
              <a:t>100MHz</a:t>
            </a:r>
            <a:r>
              <a:rPr lang="zh-CN" altLang="en-US" b="1" dirty="0">
                <a:solidFill>
                  <a:srgbClr val="990099"/>
                </a:solidFill>
                <a:latin typeface="微软雅黑" panose="020B0503020204020204" pitchFamily="34" charset="-122"/>
                <a:ea typeface="微软雅黑" panose="020B0503020204020204" pitchFamily="34" charset="-122"/>
              </a:rPr>
              <a:t>的载波上去，对此已调信号，最低采样频率应该取多少？</a:t>
            </a:r>
            <a:endParaRPr lang="en-US" altLang="zh-CN" b="1" dirty="0">
              <a:solidFill>
                <a:srgbClr val="990099"/>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带通均匀抽样定理</a:t>
            </a:r>
            <a:endParaRPr lang="zh-CN" altLang="en-US" sz="2800" dirty="0">
              <a:latin typeface="微软雅黑" panose="020B0503020204020204" pitchFamily="34" charset="-122"/>
              <a:ea typeface="微软雅黑" panose="020B0503020204020204" pitchFamily="34" charset="-122"/>
            </a:endParaRPr>
          </a:p>
        </p:txBody>
      </p:sp>
      <p:sp>
        <p:nvSpPr>
          <p:cNvPr id="65539" name="Rectangle 3"/>
          <p:cNvSpPr>
            <a:spLocks noGrp="1"/>
          </p:cNvSpPr>
          <p:nvPr>
            <p:ph idx="1"/>
          </p:nvPr>
        </p:nvSpPr>
        <p:spPr>
          <a:xfrm>
            <a:off x="356235" y="1428750"/>
            <a:ext cx="8410575" cy="485775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一个带通信号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，其频率限制在</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之间，带宽为</a:t>
            </a:r>
            <a:r>
              <a:rPr lang="en-US" altLang="zh-CN" sz="2000" dirty="0">
                <a:latin typeface="微软雅黑" panose="020B0503020204020204" pitchFamily="34" charset="-122"/>
                <a:ea typeface="微软雅黑" panose="020B0503020204020204" pitchFamily="34" charset="-122"/>
              </a:rPr>
              <a:t>B=f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，如果最小抽样速率</a:t>
            </a:r>
            <a:r>
              <a:rPr lang="en-US" altLang="zh-CN" sz="2000" b="1" dirty="0">
                <a:solidFill>
                  <a:srgbClr val="3B00E2"/>
                </a:solidFill>
                <a:latin typeface="微软雅黑" panose="020B0503020204020204" pitchFamily="34" charset="-122"/>
                <a:ea typeface="微软雅黑" panose="020B0503020204020204" pitchFamily="34" charset="-122"/>
              </a:rPr>
              <a:t>f</a:t>
            </a:r>
            <a:r>
              <a:rPr lang="en-US" altLang="zh-CN" sz="2000" b="1" baseline="-25000" dirty="0">
                <a:solidFill>
                  <a:srgbClr val="3B00E2"/>
                </a:solidFill>
                <a:latin typeface="微软雅黑" panose="020B0503020204020204" pitchFamily="34" charset="-122"/>
                <a:ea typeface="微软雅黑" panose="020B0503020204020204" pitchFamily="34" charset="-122"/>
              </a:rPr>
              <a:t>s</a:t>
            </a:r>
            <a:r>
              <a:rPr lang="en-US" altLang="zh-CN" sz="2000" b="1" dirty="0">
                <a:solidFill>
                  <a:srgbClr val="3B00E2"/>
                </a:solidFill>
                <a:latin typeface="微软雅黑" panose="020B0503020204020204" pitchFamily="34" charset="-122"/>
                <a:ea typeface="微软雅黑" panose="020B0503020204020204" pitchFamily="34" charset="-122"/>
              </a:rPr>
              <a:t>=2f</a:t>
            </a:r>
            <a:r>
              <a:rPr lang="en-US" altLang="zh-CN" sz="2000" b="1" baseline="-25000" dirty="0">
                <a:solidFill>
                  <a:srgbClr val="3B00E2"/>
                </a:solidFill>
                <a:latin typeface="微软雅黑" panose="020B0503020204020204" pitchFamily="34" charset="-122"/>
                <a:ea typeface="微软雅黑" panose="020B0503020204020204" pitchFamily="34" charset="-122"/>
              </a:rPr>
              <a:t>H</a:t>
            </a:r>
            <a:r>
              <a:rPr lang="en-US" altLang="zh-CN" sz="2000" b="1" dirty="0">
                <a:solidFill>
                  <a:srgbClr val="3B00E2"/>
                </a:solidFill>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是一个不超过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的最大整数，那么</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可完全由其抽样值确定</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若最高频率</a:t>
            </a:r>
            <a:r>
              <a:rPr lang="en-US" altLang="zh-CN" sz="2800" b="1" dirty="0">
                <a:solidFill>
                  <a:srgbClr val="0000FF"/>
                </a:solidFill>
                <a:latin typeface="微软雅黑" panose="020B0503020204020204" pitchFamily="34" charset="-122"/>
                <a:ea typeface="微软雅黑" panose="020B0503020204020204" pitchFamily="34" charset="-122"/>
              </a:rPr>
              <a:t>f</a:t>
            </a:r>
            <a:r>
              <a:rPr lang="en-US" altLang="zh-CN" sz="2800" b="1" baseline="-25000" dirty="0">
                <a:solidFill>
                  <a:srgbClr val="0000FF"/>
                </a:solidFill>
                <a:latin typeface="微软雅黑" panose="020B0503020204020204" pitchFamily="34" charset="-122"/>
                <a:ea typeface="微软雅黑" panose="020B0503020204020204" pitchFamily="34" charset="-122"/>
              </a:rPr>
              <a:t>H</a:t>
            </a:r>
            <a:r>
              <a:rPr lang="zh-CN" altLang="en-US" sz="2800" b="1" dirty="0">
                <a:solidFill>
                  <a:srgbClr val="0000FF"/>
                </a:solidFill>
                <a:latin typeface="微软雅黑" panose="020B0503020204020204" pitchFamily="34" charset="-122"/>
                <a:ea typeface="微软雅黑" panose="020B0503020204020204" pitchFamily="34" charset="-122"/>
              </a:rPr>
              <a:t>为带宽</a:t>
            </a:r>
            <a:r>
              <a:rPr lang="en-US" altLang="zh-CN" sz="2800" b="1" dirty="0">
                <a:solidFill>
                  <a:srgbClr val="0000FF"/>
                </a:solidFill>
                <a:latin typeface="微软雅黑" panose="020B0503020204020204" pitchFamily="34" charset="-122"/>
                <a:ea typeface="微软雅黑" panose="020B0503020204020204" pitchFamily="34" charset="-122"/>
              </a:rPr>
              <a:t>B</a:t>
            </a:r>
            <a:r>
              <a:rPr lang="zh-CN" altLang="en-US" sz="2800" b="1" dirty="0">
                <a:solidFill>
                  <a:srgbClr val="0000FF"/>
                </a:solidFill>
                <a:latin typeface="微软雅黑" panose="020B0503020204020204" pitchFamily="34" charset="-122"/>
                <a:ea typeface="微软雅黑" panose="020B0503020204020204" pitchFamily="34" charset="-122"/>
              </a:rPr>
              <a:t>的整数倍，即</a:t>
            </a:r>
            <a:r>
              <a:rPr lang="en-US" altLang="zh-CN" sz="2800" b="1" dirty="0">
                <a:solidFill>
                  <a:srgbClr val="0000FF"/>
                </a:solidFill>
                <a:latin typeface="微软雅黑" panose="020B0503020204020204" pitchFamily="34" charset="-122"/>
                <a:ea typeface="微软雅黑" panose="020B0503020204020204" pitchFamily="34" charset="-122"/>
              </a:rPr>
              <a:t>f</a:t>
            </a:r>
            <a:r>
              <a:rPr lang="en-US" altLang="zh-CN" sz="2800" b="1" baseline="-25000" dirty="0">
                <a:solidFill>
                  <a:srgbClr val="0000FF"/>
                </a:solidFill>
                <a:latin typeface="微软雅黑" panose="020B0503020204020204" pitchFamily="34" charset="-122"/>
                <a:ea typeface="微软雅黑" panose="020B0503020204020204" pitchFamily="34" charset="-122"/>
              </a:rPr>
              <a:t>H</a:t>
            </a:r>
            <a:r>
              <a:rPr lang="en-US" altLang="zh-CN" sz="2800" b="1" dirty="0">
                <a:solidFill>
                  <a:srgbClr val="0000FF"/>
                </a:solidFill>
                <a:latin typeface="微软雅黑" panose="020B0503020204020204" pitchFamily="34" charset="-122"/>
                <a:ea typeface="微软雅黑" panose="020B0503020204020204" pitchFamily="34" charset="-122"/>
              </a:rPr>
              <a:t>=nB</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/B=n</a:t>
            </a:r>
            <a:r>
              <a:rPr lang="zh-CN" altLang="en-US" sz="2000" dirty="0">
                <a:latin typeface="微软雅黑" panose="020B0503020204020204" pitchFamily="34" charset="-122"/>
                <a:ea typeface="微软雅黑" panose="020B0503020204020204" pitchFamily="34" charset="-122"/>
              </a:rPr>
              <a:t>是整数，</a:t>
            </a:r>
            <a:r>
              <a:rPr lang="en-US" altLang="zh-CN" sz="2000" dirty="0">
                <a:latin typeface="微软雅黑" panose="020B0503020204020204" pitchFamily="34" charset="-122"/>
                <a:ea typeface="微软雅黑" panose="020B0503020204020204" pitchFamily="34" charset="-122"/>
              </a:rPr>
              <a:t>m=n</a:t>
            </a:r>
            <a:r>
              <a:rPr lang="zh-CN" altLang="en-US" sz="2000" dirty="0">
                <a:latin typeface="微软雅黑" panose="020B0503020204020204" pitchFamily="34" charset="-122"/>
                <a:ea typeface="微软雅黑" panose="020B0503020204020204" pitchFamily="34" charset="-122"/>
              </a:rPr>
              <a:t>时，抽样速率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/m=2B</a:t>
            </a:r>
            <a:r>
              <a:rPr lang="zh-CN" altLang="en-US" sz="2000" dirty="0">
                <a:latin typeface="微软雅黑" panose="020B0503020204020204" pitchFamily="34" charset="-122"/>
                <a:ea typeface="微软雅黑" panose="020B0503020204020204" pitchFamily="34" charset="-122"/>
              </a:rPr>
              <a:t>。这样，采用带通滤波器就能无失真恢复原信号，若</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再减小，即</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2B</a:t>
            </a:r>
            <a:r>
              <a:rPr lang="zh-CN" altLang="en-US" sz="2000" dirty="0">
                <a:latin typeface="微软雅黑" panose="020B0503020204020204" pitchFamily="34" charset="-122"/>
                <a:ea typeface="微软雅黑" panose="020B0503020204020204" pitchFamily="34" charset="-122"/>
              </a:rPr>
              <a:t>时就会出现混叠失真。由此可知：当</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=nB</a:t>
            </a:r>
            <a:r>
              <a:rPr lang="zh-CN" altLang="en-US" sz="2000" dirty="0">
                <a:latin typeface="微软雅黑" panose="020B0503020204020204" pitchFamily="34" charset="-122"/>
                <a:ea typeface="微软雅黑" panose="020B0503020204020204" pitchFamily="34" charset="-122"/>
              </a:rPr>
              <a:t>时，能重建原信号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的最小抽样频率为：</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 f</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en-US" altLang="zh-CN" sz="2000" b="1" dirty="0">
                <a:solidFill>
                  <a:schemeClr val="tx2"/>
                </a:solidFill>
                <a:latin typeface="微软雅黑" panose="020B0503020204020204" pitchFamily="34" charset="-122"/>
                <a:ea typeface="微软雅黑" panose="020B0503020204020204" pitchFamily="34" charset="-122"/>
              </a:rPr>
              <a:t>=2B </a:t>
            </a:r>
            <a:r>
              <a:rPr lang="en-US" altLang="zh-CN" sz="2000" b="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(9.2-7)</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2"/>
          <p:cNvSpPr>
            <a:spLocks noGrp="1"/>
          </p:cNvSpPr>
          <p:nvPr>
            <p:ph type="title"/>
          </p:nvPr>
        </p:nvSpPr>
        <p:spPr>
          <a:xfrm>
            <a:off x="1476375" y="620713"/>
            <a:ext cx="6048375"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(2) </a:t>
            </a:r>
            <a:r>
              <a:rPr lang="zh-CN" altLang="en-US" sz="2800" dirty="0">
                <a:solidFill>
                  <a:srgbClr val="0000FF"/>
                </a:solidFill>
                <a:latin typeface="微软雅黑" panose="020B0503020204020204" pitchFamily="34" charset="-122"/>
                <a:ea typeface="微软雅黑" panose="020B0503020204020204" pitchFamily="34" charset="-122"/>
              </a:rPr>
              <a:t>若最高频率</a:t>
            </a:r>
            <a:r>
              <a:rPr lang="en-US" altLang="zh-CN" sz="2800" dirty="0">
                <a:solidFill>
                  <a:srgbClr val="0000FF"/>
                </a:solidFill>
                <a:latin typeface="微软雅黑" panose="020B0503020204020204" pitchFamily="34" charset="-122"/>
                <a:ea typeface="微软雅黑" panose="020B0503020204020204" pitchFamily="34" charset="-122"/>
              </a:rPr>
              <a:t>f</a:t>
            </a:r>
            <a:r>
              <a:rPr lang="en-US" altLang="zh-CN" sz="2800" baseline="-25000" dirty="0">
                <a:solidFill>
                  <a:srgbClr val="0000FF"/>
                </a:solidFill>
                <a:latin typeface="微软雅黑" panose="020B0503020204020204" pitchFamily="34" charset="-122"/>
                <a:ea typeface="微软雅黑" panose="020B0503020204020204" pitchFamily="34" charset="-122"/>
              </a:rPr>
              <a:t>H</a:t>
            </a:r>
            <a:r>
              <a:rPr lang="zh-CN" altLang="en-US" sz="2800" dirty="0">
                <a:solidFill>
                  <a:srgbClr val="0000FF"/>
                </a:solidFill>
                <a:latin typeface="微软雅黑" panose="020B0503020204020204" pitchFamily="34" charset="-122"/>
                <a:ea typeface="微软雅黑" panose="020B0503020204020204" pitchFamily="34" charset="-122"/>
              </a:rPr>
              <a:t>不为带宽的整数倍</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6148" name="Rectangle 3"/>
          <p:cNvSpPr>
            <a:spLocks noGrp="1"/>
          </p:cNvSpPr>
          <p:nvPr>
            <p:ph type="body" sz="half" idx="1"/>
          </p:nvPr>
        </p:nvSpPr>
        <p:spPr>
          <a:xfrm>
            <a:off x="375920" y="1428750"/>
            <a:ext cx="8372475" cy="4900295"/>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即：        </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=nB+kB</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此时，</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/B=n+k</a:t>
            </a:r>
            <a:r>
              <a:rPr lang="zh-CN" altLang="en-US" sz="2000" dirty="0">
                <a:latin typeface="微软雅黑" panose="020B0503020204020204" pitchFamily="34" charset="-122"/>
                <a:ea typeface="微软雅黑" panose="020B0503020204020204" pitchFamily="34" charset="-122"/>
              </a:rPr>
              <a:t>，由抽样定理知，</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是一个不超过</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的最大整数，显然，</a:t>
            </a:r>
            <a:r>
              <a:rPr lang="en-US" altLang="zh-CN" sz="2000" dirty="0">
                <a:latin typeface="微软雅黑" panose="020B0503020204020204" pitchFamily="34" charset="-122"/>
                <a:ea typeface="微软雅黑" panose="020B0503020204020204" pitchFamily="34" charset="-122"/>
              </a:rPr>
              <a:t>m=n</a:t>
            </a:r>
            <a:r>
              <a:rPr lang="zh-CN" altLang="en-US" sz="2000" dirty="0">
                <a:latin typeface="微软雅黑" panose="020B0503020204020204" pitchFamily="34" charset="-122"/>
                <a:ea typeface="微软雅黑" panose="020B0503020204020204" pitchFamily="34" charset="-122"/>
              </a:rPr>
              <a:t>，所以能恢复出原信号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的最小抽样速率为：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(9.2-8)</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是一个不超过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的最大整数，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en-US" altLang="zh-CN" sz="2000" dirty="0">
                <a:latin typeface="微软雅黑" panose="020B0503020204020204" pitchFamily="34" charset="-122"/>
                <a:ea typeface="微软雅黑" panose="020B0503020204020204" pitchFamily="34" charset="-122"/>
              </a:rPr>
              <a:t>&gt;&gt;B</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很大，不论</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是否为带宽的整数倍，上式可简化为：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b="1" dirty="0">
                <a:solidFill>
                  <a:schemeClr val="tx2"/>
                </a:solidFill>
                <a:latin typeface="微软雅黑" panose="020B0503020204020204" pitchFamily="34" charset="-122"/>
                <a:ea typeface="微软雅黑" panose="020B0503020204020204" pitchFamily="34" charset="-122"/>
              </a:rPr>
              <a:t>                         f</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en-US" altLang="zh-CN" sz="2000" b="1" dirty="0">
                <a:solidFill>
                  <a:schemeClr val="tx2"/>
                </a:solidFill>
                <a:latin typeface="微软雅黑" panose="020B0503020204020204" pitchFamily="34" charset="-122"/>
                <a:ea typeface="微软雅黑" panose="020B0503020204020204" pitchFamily="34" charset="-122"/>
              </a:rPr>
              <a:t>≈2B</a:t>
            </a:r>
            <a:r>
              <a:rPr lang="en-US" altLang="zh-CN" sz="2000" dirty="0">
                <a:latin typeface="微软雅黑" panose="020B0503020204020204" pitchFamily="34" charset="-122"/>
                <a:ea typeface="微软雅黑" panose="020B0503020204020204" pitchFamily="34" charset="-122"/>
              </a:rPr>
              <a:t>                                                    (9.2-9)</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实际应用中</a:t>
            </a:r>
            <a:r>
              <a:rPr lang="zh-CN" altLang="en-US" sz="2000" b="1" dirty="0">
                <a:solidFill>
                  <a:schemeClr val="tx2"/>
                </a:solidFill>
                <a:latin typeface="微软雅黑" panose="020B0503020204020204" pitchFamily="34" charset="-122"/>
                <a:ea typeface="微软雅黑" panose="020B0503020204020204" pitchFamily="34" charset="-122"/>
              </a:rPr>
              <a:t>高频窄带</a:t>
            </a:r>
            <a:r>
              <a:rPr lang="zh-CN" altLang="en-US" sz="2000" dirty="0">
                <a:latin typeface="微软雅黑" panose="020B0503020204020204" pitchFamily="34" charset="-122"/>
                <a:ea typeface="微软雅黑" panose="020B0503020204020204" pitchFamily="34" charset="-122"/>
              </a:rPr>
              <a:t>信号都符合这种情况，因为</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大而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小，</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当然也大，满足</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L</a:t>
            </a:r>
            <a:r>
              <a:rPr lang="en-US" altLang="zh-CN" sz="2000" dirty="0">
                <a:latin typeface="微软雅黑" panose="020B0503020204020204" pitchFamily="34" charset="-122"/>
                <a:ea typeface="微软雅黑" panose="020B0503020204020204" pitchFamily="34" charset="-122"/>
              </a:rPr>
              <a:t>&gt;&gt;B</a:t>
            </a:r>
            <a:r>
              <a:rPr lang="zh-CN" altLang="en-US" sz="2000" dirty="0">
                <a:latin typeface="微软雅黑" panose="020B0503020204020204" pitchFamily="34" charset="-122"/>
                <a:ea typeface="微软雅黑" panose="020B0503020204020204" pitchFamily="34" charset="-122"/>
              </a:rPr>
              <a:t>。因此带通信号通常可按</a:t>
            </a:r>
            <a:r>
              <a:rPr lang="en-US" altLang="zh-CN" sz="2000" dirty="0">
                <a:latin typeface="微软雅黑" panose="020B0503020204020204" pitchFamily="34" charset="-122"/>
                <a:ea typeface="微软雅黑" panose="020B0503020204020204" pitchFamily="34" charset="-122"/>
              </a:rPr>
              <a:t>2B</a:t>
            </a:r>
            <a:r>
              <a:rPr lang="zh-CN" altLang="en-US" sz="2000" dirty="0">
                <a:latin typeface="微软雅黑" panose="020B0503020204020204" pitchFamily="34" charset="-122"/>
                <a:ea typeface="微软雅黑" panose="020B0503020204020204" pitchFamily="34" charset="-122"/>
              </a:rPr>
              <a:t>速率抽样 </a:t>
            </a:r>
            <a:endParaRPr lang="zh-CN" altLang="en-US" sz="2000" dirty="0">
              <a:latin typeface="微软雅黑" panose="020B0503020204020204" pitchFamily="34" charset="-122"/>
              <a:ea typeface="微软雅黑" panose="020B0503020204020204" pitchFamily="34" charset="-122"/>
            </a:endParaRPr>
          </a:p>
        </p:txBody>
      </p:sp>
      <p:graphicFrame>
        <p:nvGraphicFramePr>
          <p:cNvPr id="6146" name="Object 4"/>
          <p:cNvGraphicFramePr>
            <a:graphicFrameLocks noGrp="1"/>
          </p:cNvGraphicFramePr>
          <p:nvPr>
            <p:ph sz="half" idx="2"/>
          </p:nvPr>
        </p:nvGraphicFramePr>
        <p:xfrm>
          <a:off x="1571625" y="3000375"/>
          <a:ext cx="4464050" cy="714375"/>
        </p:xfrm>
        <a:graphic>
          <a:graphicData uri="http://schemas.openxmlformats.org/presentationml/2006/ole">
            <mc:AlternateContent xmlns:mc="http://schemas.openxmlformats.org/markup-compatibility/2006">
              <mc:Choice xmlns:v="urn:schemas-microsoft-com:vml" Requires="v">
                <p:oleObj spid="_x0000_s3120" name="" r:id="rId1" imgW="2284730" imgH="393700" progId="Equation.DSMT4">
                  <p:embed/>
                </p:oleObj>
              </mc:Choice>
              <mc:Fallback>
                <p:oleObj name="" r:id="rId1" imgW="2284730" imgH="393700" progId="Equation.DSMT4">
                  <p:embed/>
                  <p:pic>
                    <p:nvPicPr>
                      <p:cNvPr id="0" name="图片 3119"/>
                      <p:cNvPicPr/>
                      <p:nvPr/>
                    </p:nvPicPr>
                    <p:blipFill>
                      <a:blip r:embed="rId2"/>
                      <a:stretch>
                        <a:fillRect/>
                      </a:stretch>
                    </p:blipFill>
                    <p:spPr>
                      <a:xfrm>
                        <a:off x="1571625" y="3000375"/>
                        <a:ext cx="4464050" cy="714375"/>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3"/>
          <p:cNvSpPr>
            <a:spLocks noGrp="1"/>
          </p:cNvSpPr>
          <p:nvPr>
            <p:ph idx="1"/>
          </p:nvPr>
        </p:nvSpPr>
        <p:spPr>
          <a:xfrm>
            <a:off x="375920" y="1428750"/>
            <a:ext cx="8362315" cy="468630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对于一个携带信息的随机基带信号，若该随机基带信号是宽平稳的随机过程，则可以证明：</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一个宽平稳的随机信号</a:t>
            </a:r>
            <a:r>
              <a:rPr lang="zh-CN" altLang="en-US" sz="2000" dirty="0">
                <a:latin typeface="微软雅黑" panose="020B0503020204020204" pitchFamily="34" charset="-122"/>
                <a:ea typeface="微软雅黑" panose="020B0503020204020204" pitchFamily="34" charset="-122"/>
              </a:rPr>
              <a:t>，当其功率谱密度函数限于</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以内时，若以不大于</a:t>
            </a:r>
            <a:r>
              <a:rPr lang="en-US" altLang="zh-CN" sz="2000" dirty="0">
                <a:latin typeface="微软雅黑" panose="020B0503020204020204" pitchFamily="34" charset="-122"/>
                <a:ea typeface="微软雅黑" panose="020B0503020204020204" pitchFamily="34" charset="-122"/>
              </a:rPr>
              <a:t>1/(2f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秒的间隔对它进行均匀抽样，则可得一随机样值序列。如果让该随机样值序列通过一截止频率为</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的低通滤波器，那么其输出信号与原来的宽平稳随机信号的均方差在统计平均意义下为零。即：</a:t>
            </a:r>
            <a:r>
              <a:rPr lang="zh-CN" altLang="en-US" sz="2000" b="1" dirty="0">
                <a:solidFill>
                  <a:schemeClr val="tx2"/>
                </a:solidFill>
                <a:latin typeface="微软雅黑" panose="020B0503020204020204" pitchFamily="34" charset="-122"/>
                <a:ea typeface="微软雅黑" panose="020B0503020204020204" pitchFamily="34" charset="-122"/>
              </a:rPr>
              <a:t>对频带受限的宽平稳随机信号进行抽样，也服从抽样定理</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抽样定理不仅为</a:t>
            </a:r>
            <a:r>
              <a:rPr lang="zh-CN" altLang="en-US" sz="2000" b="1" dirty="0">
                <a:solidFill>
                  <a:srgbClr val="0000FF"/>
                </a:solidFill>
                <a:latin typeface="微软雅黑" panose="020B0503020204020204" pitchFamily="34" charset="-122"/>
                <a:ea typeface="微软雅黑" panose="020B0503020204020204" pitchFamily="34" charset="-122"/>
              </a:rPr>
              <a:t>模拟信号的数字化</a:t>
            </a:r>
            <a:r>
              <a:rPr lang="zh-CN" altLang="en-US" sz="2000" dirty="0">
                <a:latin typeface="微软雅黑" panose="020B0503020204020204" pitchFamily="34" charset="-122"/>
                <a:ea typeface="微软雅黑" panose="020B0503020204020204" pitchFamily="34" charset="-122"/>
              </a:rPr>
              <a:t>奠定了理论基础，它还是</a:t>
            </a:r>
            <a:r>
              <a:rPr lang="zh-CN" altLang="en-US" sz="2000" b="1" dirty="0">
                <a:solidFill>
                  <a:srgbClr val="0000FF"/>
                </a:solidFill>
                <a:latin typeface="微软雅黑" panose="020B0503020204020204" pitchFamily="34" charset="-122"/>
                <a:ea typeface="微软雅黑" panose="020B0503020204020204" pitchFamily="34" charset="-122"/>
              </a:rPr>
              <a:t>时分多路复用</a:t>
            </a:r>
            <a:r>
              <a:rPr lang="zh-CN" altLang="en-US" sz="2000" dirty="0">
                <a:latin typeface="微软雅黑" panose="020B0503020204020204" pitchFamily="34" charset="-122"/>
                <a:ea typeface="微软雅黑" panose="020B0503020204020204" pitchFamily="34" charset="-122"/>
              </a:rPr>
              <a:t>及</a:t>
            </a:r>
            <a:r>
              <a:rPr lang="zh-CN" altLang="en-US" sz="2000" b="1" dirty="0">
                <a:solidFill>
                  <a:srgbClr val="0000FF"/>
                </a:solidFill>
                <a:latin typeface="微软雅黑" panose="020B0503020204020204" pitchFamily="34" charset="-122"/>
                <a:ea typeface="微软雅黑" panose="020B0503020204020204" pitchFamily="34" charset="-122"/>
              </a:rPr>
              <a:t>信号分析、处理</a:t>
            </a:r>
            <a:r>
              <a:rPr lang="zh-CN" altLang="en-US" sz="2000" dirty="0">
                <a:latin typeface="微软雅黑" panose="020B0503020204020204" pitchFamily="34" charset="-122"/>
                <a:ea typeface="微软雅黑" panose="020B0503020204020204" pitchFamily="34" charset="-122"/>
              </a:rPr>
              <a:t>的理论依据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9.3  </a:t>
            </a:r>
            <a:r>
              <a:rPr lang="zh-CN" altLang="en-US" sz="2800" dirty="0">
                <a:latin typeface="微软雅黑" panose="020B0503020204020204" pitchFamily="34" charset="-122"/>
                <a:ea typeface="微软雅黑" panose="020B0503020204020204" pitchFamily="34" charset="-122"/>
              </a:rPr>
              <a:t>脉冲振幅调制</a:t>
            </a:r>
            <a:r>
              <a:rPr lang="en-US" altLang="zh-CN" sz="2800" dirty="0">
                <a:latin typeface="微软雅黑" panose="020B0503020204020204" pitchFamily="34" charset="-122"/>
                <a:ea typeface="微软雅黑" panose="020B0503020204020204" pitchFamily="34" charset="-122"/>
              </a:rPr>
              <a:t>(PAM)</a:t>
            </a:r>
            <a:endParaRPr lang="en-US" altLang="zh-CN" sz="2800" dirty="0">
              <a:latin typeface="微软雅黑" panose="020B0503020204020204" pitchFamily="34" charset="-122"/>
              <a:ea typeface="微软雅黑" panose="020B0503020204020204" pitchFamily="34" charset="-122"/>
            </a:endParaRPr>
          </a:p>
        </p:txBody>
      </p:sp>
      <p:sp>
        <p:nvSpPr>
          <p:cNvPr id="67587" name="Rectangle 3"/>
          <p:cNvSpPr>
            <a:spLocks noGrp="1"/>
          </p:cNvSpPr>
          <p:nvPr>
            <p:ph idx="1"/>
          </p:nvPr>
        </p:nvSpPr>
        <p:spPr>
          <a:xfrm>
            <a:off x="387350" y="1386205"/>
            <a:ext cx="8411210" cy="5257800"/>
          </a:xfrm>
        </p:spPr>
        <p:txBody>
          <a:bodyPr vert="horz"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模拟脉冲调制</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载波的形式</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连续波调制一般以正弦信号作为</a:t>
            </a:r>
            <a:r>
              <a:rPr lang="zh-CN" altLang="en-US" sz="2000" b="1" dirty="0">
                <a:solidFill>
                  <a:schemeClr val="tx2"/>
                </a:solidFill>
                <a:latin typeface="微软雅黑" panose="020B0503020204020204" pitchFamily="34" charset="-122"/>
                <a:ea typeface="微软雅黑" panose="020B0503020204020204" pitchFamily="34" charset="-122"/>
              </a:rPr>
              <a:t>载波</a:t>
            </a:r>
            <a:r>
              <a:rPr lang="zh-CN" altLang="en-US" sz="2000" dirty="0">
                <a:latin typeface="微软雅黑" panose="020B0503020204020204" pitchFamily="34" charset="-122"/>
                <a:ea typeface="微软雅黑" panose="020B0503020204020204" pitchFamily="34" charset="-122"/>
              </a:rPr>
              <a:t>。但正弦信号并非是惟一的载波形式，时间上离散的脉冲串同样可以作为载波</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模拟脉冲调制</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模拟脉冲调制是以</a:t>
            </a:r>
            <a:r>
              <a:rPr lang="zh-CN" altLang="en-US" sz="2000" b="1" dirty="0">
                <a:solidFill>
                  <a:srgbClr val="0000FF"/>
                </a:solidFill>
                <a:latin typeface="微软雅黑" panose="020B0503020204020204" pitchFamily="34" charset="-122"/>
                <a:ea typeface="微软雅黑" panose="020B0503020204020204" pitchFamily="34" charset="-122"/>
              </a:rPr>
              <a:t>时间上离散的脉冲串作为载波</a:t>
            </a:r>
            <a:r>
              <a:rPr lang="zh-CN" altLang="en-US" sz="2000" dirty="0">
                <a:latin typeface="微软雅黑" panose="020B0503020204020204" pitchFamily="34" charset="-122"/>
                <a:ea typeface="微软雅黑" panose="020B0503020204020204" pitchFamily="34" charset="-122"/>
              </a:rPr>
              <a:t>，用模拟基带信号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去控制脉冲串的某参数，使其按</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的规律变化的调制方式。通常按基带信号改变</a:t>
            </a:r>
            <a:r>
              <a:rPr lang="zh-CN" altLang="en-US" sz="2000" b="1" dirty="0">
                <a:solidFill>
                  <a:schemeClr val="tx2"/>
                </a:solidFill>
                <a:latin typeface="微软雅黑" panose="020B0503020204020204" pitchFamily="34" charset="-122"/>
                <a:ea typeface="微软雅黑" panose="020B0503020204020204" pitchFamily="34" charset="-122"/>
              </a:rPr>
              <a:t>脉冲参量</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幅度</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宽度</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位置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的不同，把脉冲调制又分为</a:t>
            </a:r>
            <a:r>
              <a:rPr lang="zh-CN" altLang="en-US" sz="2000" b="1" dirty="0">
                <a:solidFill>
                  <a:srgbClr val="2B15CD"/>
                </a:solidFill>
                <a:latin typeface="微软雅黑" panose="020B0503020204020204" pitchFamily="34" charset="-122"/>
                <a:ea typeface="微软雅黑" panose="020B0503020204020204" pitchFamily="34" charset="-122"/>
              </a:rPr>
              <a:t>脉幅调制</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2B15CD"/>
                </a:solidFill>
                <a:latin typeface="微软雅黑" panose="020B0503020204020204" pitchFamily="34" charset="-122"/>
                <a:ea typeface="微软雅黑" panose="020B0503020204020204" pitchFamily="34" charset="-122"/>
              </a:rPr>
              <a:t>脉宽调制</a:t>
            </a:r>
            <a:r>
              <a:rPr lang="en-US" altLang="zh-CN" sz="2000" dirty="0">
                <a:latin typeface="微软雅黑" panose="020B0503020204020204" pitchFamily="34" charset="-122"/>
                <a:ea typeface="微软雅黑" panose="020B0503020204020204" pitchFamily="34" charset="-122"/>
              </a:rPr>
              <a:t>(PDM)</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2B15CD"/>
                </a:solidFill>
                <a:latin typeface="微软雅黑" panose="020B0503020204020204" pitchFamily="34" charset="-122"/>
                <a:ea typeface="微软雅黑" panose="020B0503020204020204" pitchFamily="34" charset="-122"/>
              </a:rPr>
              <a:t>脉位调制</a:t>
            </a:r>
            <a:r>
              <a:rPr lang="en-US" altLang="zh-CN" sz="2000" dirty="0">
                <a:latin typeface="微软雅黑" panose="020B0503020204020204" pitchFamily="34" charset="-122"/>
                <a:ea typeface="微软雅黑" panose="020B0503020204020204" pitchFamily="34" charset="-122"/>
              </a:rPr>
              <a:t>(PPM) </a:t>
            </a:r>
            <a:r>
              <a:rPr lang="zh-CN" altLang="en-US" sz="2000" dirty="0">
                <a:latin typeface="微软雅黑" panose="020B0503020204020204" pitchFamily="34" charset="-122"/>
                <a:ea typeface="微软雅黑" panose="020B0503020204020204" pitchFamily="34" charset="-122"/>
              </a:rPr>
              <a:t>。虽然这三种信号在时间上是离散的，但受调参量变化是连续的，因此也属于</a:t>
            </a:r>
            <a:r>
              <a:rPr lang="zh-CN" altLang="en-US" sz="2000" b="1" dirty="0">
                <a:solidFill>
                  <a:srgbClr val="0000FF"/>
                </a:solidFill>
                <a:latin typeface="微软雅黑" panose="020B0503020204020204" pitchFamily="34" charset="-122"/>
                <a:ea typeface="微软雅黑" panose="020B0503020204020204" pitchFamily="34" charset="-122"/>
              </a:rPr>
              <a:t>模拟信号</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Object 8"/>
          <p:cNvGraphicFramePr>
            <a:graphicFrameLocks noGrp="1"/>
          </p:cNvGraphicFramePr>
          <p:nvPr>
            <p:ph idx="1"/>
          </p:nvPr>
        </p:nvGraphicFramePr>
        <p:xfrm>
          <a:off x="97155" y="1412875"/>
          <a:ext cx="8905875" cy="4752975"/>
        </p:xfrm>
        <a:graphic>
          <a:graphicData uri="http://schemas.openxmlformats.org/presentationml/2006/ole">
            <mc:AlternateContent xmlns:mc="http://schemas.openxmlformats.org/markup-compatibility/2006">
              <mc:Choice xmlns:v="urn:schemas-microsoft-com:vml" Requires="v">
                <p:oleObj spid="_x0000_s3119" name="" r:id="rId1" imgW="3444240" imgH="3284220" progId="Visio.Drawing.11">
                  <p:embed/>
                </p:oleObj>
              </mc:Choice>
              <mc:Fallback>
                <p:oleObj name="" r:id="rId1" imgW="3444240" imgH="3284220" progId="Visio.Drawing.11">
                  <p:embed/>
                  <p:pic>
                    <p:nvPicPr>
                      <p:cNvPr id="0" name="图片 3118"/>
                      <p:cNvPicPr/>
                      <p:nvPr/>
                    </p:nvPicPr>
                    <p:blipFill>
                      <a:blip r:embed="rId2"/>
                      <a:stretch>
                        <a:fillRect/>
                      </a:stretch>
                    </p:blipFill>
                    <p:spPr>
                      <a:xfrm>
                        <a:off x="97155" y="1412875"/>
                        <a:ext cx="8905875" cy="4752975"/>
                      </a:xfrm>
                      <a:prstGeom prst="rect">
                        <a:avLst/>
                      </a:prstGeom>
                      <a:solidFill>
                        <a:srgbClr val="CCFFCC"/>
                      </a:solidFill>
                      <a:ln>
                        <a:solidFill>
                          <a:schemeClr val="tx1"/>
                        </a:solidFill>
                        <a:miter/>
                      </a:ln>
                    </p:spPr>
                  </p:pic>
                </p:oleObj>
              </mc:Fallback>
            </mc:AlternateContent>
          </a:graphicData>
        </a:graphic>
      </p:graphicFrame>
      <p:sp>
        <p:nvSpPr>
          <p:cNvPr id="7171" name="Rectangle 11"/>
          <p:cNvSpPr/>
          <p:nvPr/>
        </p:nvSpPr>
        <p:spPr>
          <a:xfrm>
            <a:off x="2056289" y="6237288"/>
            <a:ext cx="4667885" cy="398780"/>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9.3-1  PAM</a:t>
            </a:r>
            <a:r>
              <a:rPr lang="zh-CN" altLang="en-US" b="1" dirty="0">
                <a:solidFill>
                  <a:schemeClr val="tx2"/>
                </a:solidFill>
                <a:latin typeface="微软雅黑" panose="020B0503020204020204" pitchFamily="34" charset="-122"/>
                <a:ea typeface="微软雅黑" panose="020B0503020204020204" pitchFamily="34" charset="-122"/>
              </a:rPr>
              <a:t>、</a:t>
            </a:r>
            <a:r>
              <a:rPr lang="en-US" altLang="zh-CN" b="1" dirty="0">
                <a:solidFill>
                  <a:schemeClr val="tx2"/>
                </a:solidFill>
                <a:latin typeface="微软雅黑" panose="020B0503020204020204" pitchFamily="34" charset="-122"/>
                <a:ea typeface="微软雅黑" panose="020B0503020204020204" pitchFamily="34" charset="-122"/>
              </a:rPr>
              <a:t>PDM</a:t>
            </a:r>
            <a:r>
              <a:rPr lang="zh-CN" altLang="en-US" b="1" dirty="0">
                <a:solidFill>
                  <a:schemeClr val="tx2"/>
                </a:solidFill>
                <a:latin typeface="微软雅黑" panose="020B0503020204020204" pitchFamily="34" charset="-122"/>
                <a:ea typeface="微软雅黑" panose="020B0503020204020204" pitchFamily="34" charset="-122"/>
              </a:rPr>
              <a:t>、</a:t>
            </a:r>
            <a:r>
              <a:rPr lang="en-US" altLang="zh-CN" b="1" dirty="0">
                <a:solidFill>
                  <a:schemeClr val="tx2"/>
                </a:solidFill>
                <a:latin typeface="微软雅黑" panose="020B0503020204020204" pitchFamily="34" charset="-122"/>
                <a:ea typeface="微软雅黑" panose="020B0503020204020204" pitchFamily="34" charset="-122"/>
              </a:rPr>
              <a:t>PPM</a:t>
            </a:r>
            <a:r>
              <a:rPr lang="zh-CN" altLang="en-US" b="1" dirty="0">
                <a:solidFill>
                  <a:schemeClr val="tx2"/>
                </a:solidFill>
                <a:latin typeface="微软雅黑" panose="020B0503020204020204" pitchFamily="34" charset="-122"/>
                <a:ea typeface="微软雅黑" panose="020B0503020204020204" pitchFamily="34" charset="-122"/>
              </a:rPr>
              <a:t>信号波形</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脉冲振幅调制</a:t>
            </a:r>
            <a:r>
              <a:rPr lang="en-US" altLang="zh-CN" sz="2800" dirty="0">
                <a:solidFill>
                  <a:srgbClr val="0000FF"/>
                </a:solidFill>
                <a:latin typeface="微软雅黑" panose="020B0503020204020204" pitchFamily="34" charset="-122"/>
                <a:ea typeface="微软雅黑" panose="020B0503020204020204" pitchFamily="34" charset="-122"/>
              </a:rPr>
              <a:t>(PAM)</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68611" name="Rectangle 3"/>
          <p:cNvSpPr>
            <a:spLocks noGrp="1"/>
          </p:cNvSpPr>
          <p:nvPr>
            <p:ph idx="1"/>
          </p:nvPr>
        </p:nvSpPr>
        <p:spPr>
          <a:xfrm>
            <a:off x="346075" y="1412875"/>
            <a:ext cx="8390890" cy="5088255"/>
          </a:xfrm>
        </p:spPr>
        <p:txBody>
          <a:bodyPr vert="horz" wrap="square" lIns="91440" tIns="45720" rIns="91440" bIns="45720" anchor="t"/>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脉冲振幅调制</a:t>
            </a:r>
            <a:r>
              <a:rPr lang="en-US" altLang="zh-CN" sz="2800" b="1" dirty="0">
                <a:solidFill>
                  <a:schemeClr val="tx2"/>
                </a:solidFill>
                <a:latin typeface="微软雅黑" panose="020B0503020204020204" pitchFamily="34" charset="-122"/>
                <a:ea typeface="微软雅黑" panose="020B0503020204020204" pitchFamily="34" charset="-122"/>
              </a:rPr>
              <a:t>(PAM)</a:t>
            </a:r>
            <a:r>
              <a:rPr lang="zh-CN" altLang="en-US" sz="2800" b="1" dirty="0">
                <a:solidFill>
                  <a:schemeClr val="tx2"/>
                </a:solidFill>
                <a:latin typeface="微软雅黑" panose="020B0503020204020204" pitchFamily="34" charset="-122"/>
                <a:ea typeface="微软雅黑" panose="020B0503020204020204" pitchFamily="34" charset="-122"/>
              </a:rPr>
              <a:t>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脉冲振幅调制</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是脉冲载波的幅度随基带信号变化的调制方式。按抽样定理进行抽样得到的信号</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就是一个</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信号。但是，用</a:t>
            </a:r>
            <a:r>
              <a:rPr lang="zh-CN" altLang="en-US" sz="2000" b="1" dirty="0">
                <a:solidFill>
                  <a:schemeClr val="tx2"/>
                </a:solidFill>
                <a:latin typeface="微软雅黑" panose="020B0503020204020204" pitchFamily="34" charset="-122"/>
                <a:ea typeface="微软雅黑" panose="020B0503020204020204" pitchFamily="34" charset="-122"/>
              </a:rPr>
              <a:t>冲激脉冲序列</a:t>
            </a:r>
            <a:r>
              <a:rPr lang="zh-CN" altLang="en-US" sz="2000" dirty="0">
                <a:latin typeface="微软雅黑" panose="020B0503020204020204" pitchFamily="34" charset="-122"/>
                <a:ea typeface="微软雅黑" panose="020B0503020204020204" pitchFamily="34" charset="-122"/>
              </a:rPr>
              <a:t>进行抽样是一种</a:t>
            </a:r>
            <a:r>
              <a:rPr lang="zh-CN" altLang="en-US" sz="2000" b="1" dirty="0">
                <a:solidFill>
                  <a:srgbClr val="0000FF"/>
                </a:solidFill>
                <a:latin typeface="微软雅黑" panose="020B0503020204020204" pitchFamily="34" charset="-122"/>
                <a:ea typeface="微软雅黑" panose="020B0503020204020204" pitchFamily="34" charset="-122"/>
              </a:rPr>
              <a:t>理想抽样</a:t>
            </a:r>
            <a:r>
              <a:rPr lang="zh-CN" altLang="en-US" sz="2000" dirty="0">
                <a:latin typeface="微软雅黑" panose="020B0503020204020204" pitchFamily="34" charset="-122"/>
                <a:ea typeface="微软雅黑" panose="020B0503020204020204" pitchFamily="34" charset="-122"/>
              </a:rPr>
              <a:t>的情况，是</a:t>
            </a:r>
            <a:r>
              <a:rPr lang="zh-CN" altLang="en-US" sz="2000" b="1" dirty="0">
                <a:solidFill>
                  <a:srgbClr val="0000FF"/>
                </a:solidFill>
                <a:latin typeface="微软雅黑" panose="020B0503020204020204" pitchFamily="34" charset="-122"/>
                <a:ea typeface="微软雅黑" panose="020B0503020204020204" pitchFamily="34" charset="-122"/>
              </a:rPr>
              <a:t>不可能实现</a:t>
            </a:r>
            <a:r>
              <a:rPr lang="zh-CN" altLang="en-US" sz="2000" dirty="0">
                <a:latin typeface="微软雅黑" panose="020B0503020204020204" pitchFamily="34" charset="-122"/>
                <a:ea typeface="微软雅黑" panose="020B0503020204020204" pitchFamily="34" charset="-122"/>
              </a:rPr>
              <a:t>的。因为</a:t>
            </a:r>
            <a:r>
              <a:rPr lang="zh-CN" altLang="en-US" sz="2000" b="1" dirty="0">
                <a:solidFill>
                  <a:srgbClr val="0000FF"/>
                </a:solidFill>
                <a:latin typeface="微软雅黑" panose="020B0503020204020204" pitchFamily="34" charset="-122"/>
                <a:ea typeface="微软雅黑" panose="020B0503020204020204" pitchFamily="34" charset="-122"/>
              </a:rPr>
              <a:t>冲击脉冲序列</a:t>
            </a:r>
            <a:r>
              <a:rPr lang="zh-CN" altLang="en-US" sz="2000" dirty="0">
                <a:latin typeface="微软雅黑" panose="020B0503020204020204" pitchFamily="34" charset="-122"/>
                <a:ea typeface="微软雅黑" panose="020B0503020204020204" pitchFamily="34" charset="-122"/>
              </a:rPr>
              <a:t>在实际中是</a:t>
            </a:r>
            <a:r>
              <a:rPr lang="zh-CN" altLang="en-US" sz="2000" b="1" dirty="0">
                <a:solidFill>
                  <a:srgbClr val="0000FF"/>
                </a:solidFill>
                <a:latin typeface="微软雅黑" panose="020B0503020204020204" pitchFamily="34" charset="-122"/>
                <a:ea typeface="微软雅黑" panose="020B0503020204020204" pitchFamily="34" charset="-122"/>
              </a:rPr>
              <a:t>不能获得</a:t>
            </a:r>
            <a:r>
              <a:rPr lang="zh-CN" altLang="en-US" sz="2000" dirty="0">
                <a:latin typeface="微软雅黑" panose="020B0503020204020204" pitchFamily="34" charset="-122"/>
                <a:ea typeface="微软雅黑" panose="020B0503020204020204" pitchFamily="34" charset="-122"/>
              </a:rPr>
              <a:t>的，即使能获得，由于抽样后信号的频谱为无穷大，对有限带宽的信道而言也</a:t>
            </a:r>
            <a:r>
              <a:rPr lang="zh-CN" altLang="en-US" sz="2000" b="1" dirty="0">
                <a:solidFill>
                  <a:srgbClr val="0000FF"/>
                </a:solidFill>
                <a:latin typeface="微软雅黑" panose="020B0503020204020204" pitchFamily="34" charset="-122"/>
                <a:ea typeface="微软雅黑" panose="020B0503020204020204" pitchFamily="34" charset="-122"/>
              </a:rPr>
              <a:t>无法传递</a:t>
            </a:r>
            <a:r>
              <a:rPr lang="zh-CN" altLang="en-US" sz="2000" dirty="0">
                <a:latin typeface="微软雅黑" panose="020B0503020204020204" pitchFamily="34" charset="-122"/>
                <a:ea typeface="微软雅黑" panose="020B0503020204020204" pitchFamily="34" charset="-122"/>
              </a:rPr>
              <a:t>。因此，在实际中通常采用</a:t>
            </a:r>
            <a:r>
              <a:rPr lang="zh-CN" altLang="en-US" sz="2000" b="1" dirty="0">
                <a:solidFill>
                  <a:schemeClr val="tx2"/>
                </a:solidFill>
                <a:latin typeface="微软雅黑" panose="020B0503020204020204" pitchFamily="34" charset="-122"/>
                <a:ea typeface="微软雅黑" panose="020B0503020204020204" pitchFamily="34" charset="-122"/>
              </a:rPr>
              <a:t>脉冲宽度相对于抽样周期很窄的窄脉冲序列</a:t>
            </a:r>
            <a:r>
              <a:rPr lang="zh-CN" altLang="en-US" sz="2000" dirty="0">
                <a:latin typeface="微软雅黑" panose="020B0503020204020204" pitchFamily="34" charset="-122"/>
                <a:ea typeface="微软雅黑" panose="020B0503020204020204" pitchFamily="34" charset="-122"/>
              </a:rPr>
              <a:t>近似代替冲激脉冲序列，从而实现脉冲振幅调制。用窄脉冲序列进行实际抽样有两种方式：</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zh-CN" altLang="en-US" sz="2400" b="1" dirty="0">
                <a:solidFill>
                  <a:schemeClr val="hlink"/>
                </a:solidFill>
                <a:latin typeface="微软雅黑" panose="020B0503020204020204" pitchFamily="34" charset="-122"/>
                <a:ea typeface="微软雅黑" panose="020B0503020204020204" pitchFamily="34" charset="-122"/>
              </a:rPr>
              <a:t>自然抽样的脉冲调幅     </a:t>
            </a:r>
            <a:endParaRPr lang="en-US" altLang="zh-CN" sz="2400" b="1" dirty="0">
              <a:solidFill>
                <a:schemeClr val="hlink"/>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400" b="1" dirty="0">
                <a:solidFill>
                  <a:schemeClr val="hlink"/>
                </a:solidFill>
                <a:latin typeface="微软雅黑" panose="020B0503020204020204" pitchFamily="34" charset="-122"/>
                <a:ea typeface="微软雅黑" panose="020B0503020204020204" pitchFamily="34" charset="-122"/>
              </a:rPr>
              <a:t>            </a:t>
            </a:r>
            <a:r>
              <a:rPr lang="zh-CN" altLang="en-US" sz="2400" b="1" dirty="0">
                <a:solidFill>
                  <a:schemeClr val="hlink"/>
                </a:solidFill>
                <a:latin typeface="微软雅黑" panose="020B0503020204020204" pitchFamily="34" charset="-122"/>
                <a:ea typeface="微软雅黑" panose="020B0503020204020204" pitchFamily="34" charset="-122"/>
              </a:rPr>
              <a:t>平顶抽样的脉冲调幅</a:t>
            </a:r>
            <a:endParaRPr lang="zh-CN" altLang="en-US" sz="2400" b="1" dirty="0">
              <a:solidFill>
                <a:schemeClr val="hlink"/>
              </a:solidFill>
              <a:latin typeface="微软雅黑" panose="020B0503020204020204" pitchFamily="34" charset="-122"/>
              <a:ea typeface="微软雅黑" panose="020B0503020204020204" pitchFamily="34" charset="-122"/>
            </a:endParaRPr>
          </a:p>
        </p:txBody>
      </p:sp>
      <p:sp>
        <p:nvSpPr>
          <p:cNvPr id="2" name="矩形标注 1"/>
          <p:cNvSpPr/>
          <p:nvPr/>
        </p:nvSpPr>
        <p:spPr>
          <a:xfrm>
            <a:off x="6936105" y="411480"/>
            <a:ext cx="2088515" cy="859790"/>
          </a:xfrm>
          <a:prstGeom prst="wedgeRectCallout">
            <a:avLst>
              <a:gd name="adj1" fmla="val -66180"/>
              <a:gd name="adj2" fmla="val 62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2"/>
                </a:solidFill>
                <a:latin typeface="微软雅黑" panose="020B0503020204020204" pitchFamily="34" charset="-122"/>
                <a:ea typeface="微软雅黑" panose="020B0503020204020204" pitchFamily="34" charset="-122"/>
              </a:rPr>
              <a:t>又是一个理论与现实的矛盾例子</a:t>
            </a:r>
            <a:endParaRPr lang="zh-CN" altLang="en-US" b="1">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p:cNvSpPr>
          <p:nvPr>
            <p:ph type="title"/>
          </p:nvPr>
        </p:nvSpPr>
        <p:spPr>
          <a:xfrm>
            <a:off x="1476375" y="620713"/>
            <a:ext cx="4608513"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自然抽样的脉冲调幅</a:t>
            </a:r>
            <a:endParaRPr lang="zh-CN" altLang="en-US" sz="2800" dirty="0">
              <a:latin typeface="微软雅黑" panose="020B0503020204020204" pitchFamily="34" charset="-122"/>
              <a:ea typeface="微软雅黑" panose="020B0503020204020204" pitchFamily="34" charset="-122"/>
            </a:endParaRPr>
          </a:p>
        </p:txBody>
      </p:sp>
      <p:sp>
        <p:nvSpPr>
          <p:cNvPr id="8197" name="Rectangle 3"/>
          <p:cNvSpPr>
            <a:spLocks noGrp="1"/>
          </p:cNvSpPr>
          <p:nvPr>
            <p:ph type="body" sz="half" idx="1"/>
          </p:nvPr>
        </p:nvSpPr>
        <p:spPr>
          <a:xfrm>
            <a:off x="355600" y="1412875"/>
            <a:ext cx="8359775" cy="4445000"/>
          </a:xfrm>
        </p:spPr>
        <p:txBody>
          <a:bodyPr vert="horz" wrap="square" lIns="91440" tIns="45720" rIns="91440" bIns="45720" anchor="t"/>
          <a:p>
            <a:pPr marL="0" indent="0" eaLnBrk="1" hangingPunct="1">
              <a:lnSpc>
                <a:spcPct val="140000"/>
              </a:lnSpc>
              <a:spcBef>
                <a:spcPct val="0"/>
              </a:spcBef>
              <a:buNone/>
            </a:pPr>
            <a:r>
              <a:rPr lang="zh-CN" altLang="en-US" sz="2000" b="1" dirty="0">
                <a:solidFill>
                  <a:srgbClr val="2B15CD"/>
                </a:solidFill>
                <a:latin typeface="微软雅黑" panose="020B0503020204020204" pitchFamily="34" charset="-122"/>
                <a:ea typeface="微软雅黑" panose="020B0503020204020204" pitchFamily="34" charset="-122"/>
              </a:rPr>
              <a:t>自然抽样</a:t>
            </a: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rgbClr val="2B15CD"/>
                </a:solidFill>
                <a:latin typeface="微软雅黑" panose="020B0503020204020204" pitchFamily="34" charset="-122"/>
                <a:ea typeface="微软雅黑" panose="020B0503020204020204" pitchFamily="34" charset="-122"/>
              </a:rPr>
              <a:t>曲顶抽样</a:t>
            </a:r>
            <a:r>
              <a:rPr lang="zh-CN" altLang="en-US" sz="2000" dirty="0">
                <a:latin typeface="微软雅黑" panose="020B0503020204020204" pitchFamily="34" charset="-122"/>
                <a:ea typeface="微软雅黑" panose="020B0503020204020204" pitchFamily="34" charset="-122"/>
              </a:rPr>
              <a:t>，指抽样后的脉冲幅度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顶部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随被抽样信号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变化，保持了</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的变化规律。自然抽样的脉冲调幅原理如图</a:t>
            </a:r>
            <a:r>
              <a:rPr lang="en-US" altLang="zh-CN" sz="2000" dirty="0">
                <a:latin typeface="微软雅黑" panose="020B0503020204020204" pitchFamily="34" charset="-122"/>
                <a:ea typeface="微软雅黑" panose="020B0503020204020204" pitchFamily="34" charset="-122"/>
              </a:rPr>
              <a:t>9.3-2</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algn="ctr" eaLnBrk="1" hangingPunct="1">
              <a:lnSpc>
                <a:spcPct val="140000"/>
              </a:lnSpc>
              <a:spcBef>
                <a:spcPct val="0"/>
              </a:spcBef>
              <a:buNone/>
            </a:pPr>
            <a:r>
              <a:rPr lang="zh-CN" altLang="en-US" sz="2000" b="1" dirty="0">
                <a:solidFill>
                  <a:srgbClr val="FF0000"/>
                </a:solidFill>
                <a:latin typeface="微软雅黑" panose="020B0503020204020204" pitchFamily="34" charset="-122"/>
                <a:ea typeface="微软雅黑" panose="020B0503020204020204" pitchFamily="34" charset="-122"/>
              </a:rPr>
              <a:t>图 </a:t>
            </a:r>
            <a:r>
              <a:rPr lang="en-US" altLang="zh-CN" sz="2000" b="1" dirty="0">
                <a:solidFill>
                  <a:srgbClr val="FF0000"/>
                </a:solidFill>
                <a:latin typeface="微软雅黑" panose="020B0503020204020204" pitchFamily="34" charset="-122"/>
                <a:ea typeface="微软雅黑" panose="020B0503020204020204" pitchFamily="34" charset="-122"/>
              </a:rPr>
              <a:t>9.3-2 </a:t>
            </a:r>
            <a:r>
              <a:rPr lang="zh-CN" altLang="en-US" sz="2000" b="1" dirty="0">
                <a:solidFill>
                  <a:srgbClr val="FF0000"/>
                </a:solidFill>
                <a:latin typeface="微软雅黑" panose="020B0503020204020204" pitchFamily="34" charset="-122"/>
                <a:ea typeface="微软雅黑" panose="020B0503020204020204" pitchFamily="34" charset="-122"/>
              </a:rPr>
              <a:t>自然抽样的脉冲调幅原理框图</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设模拟基带信号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的波形及频谱如图 </a:t>
            </a:r>
            <a:r>
              <a:rPr lang="en-US" altLang="zh-CN" sz="2000" dirty="0">
                <a:latin typeface="微软雅黑" panose="020B0503020204020204" pitchFamily="34" charset="-122"/>
                <a:ea typeface="微软雅黑" panose="020B0503020204020204" pitchFamily="34" charset="-122"/>
              </a:rPr>
              <a:t>9.3-3(a)</a:t>
            </a:r>
            <a:r>
              <a:rPr lang="zh-CN" altLang="en-US" sz="2000" dirty="0">
                <a:latin typeface="微软雅黑" panose="020B0503020204020204" pitchFamily="34" charset="-122"/>
                <a:ea typeface="微软雅黑" panose="020B0503020204020204" pitchFamily="34" charset="-122"/>
              </a:rPr>
              <a:t>所示，脉冲载波以</a:t>
            </a:r>
            <a:r>
              <a:rPr lang="en-US" altLang="zh-CN" sz="2000" dirty="0">
                <a:latin typeface="微软雅黑" panose="020B0503020204020204" pitchFamily="34" charset="-122"/>
                <a:ea typeface="微软雅黑" panose="020B0503020204020204" pitchFamily="34" charset="-122"/>
              </a:rPr>
              <a:t>s(t)</a:t>
            </a:r>
            <a:r>
              <a:rPr lang="zh-CN" altLang="en-US" sz="2000" dirty="0">
                <a:latin typeface="微软雅黑" panose="020B0503020204020204" pitchFamily="34" charset="-122"/>
                <a:ea typeface="微软雅黑" panose="020B0503020204020204" pitchFamily="34" charset="-122"/>
              </a:rPr>
              <a:t>表示，它是宽度为</a:t>
            </a:r>
            <a:r>
              <a:rPr lang="en-US" altLang="zh-CN" sz="2000" dirty="0">
                <a:latin typeface="微软雅黑" panose="020B0503020204020204" pitchFamily="34" charset="-122"/>
                <a:ea typeface="微软雅黑" panose="020B0503020204020204" pitchFamily="34" charset="-122"/>
              </a:rPr>
              <a:t>τ</a:t>
            </a:r>
            <a:r>
              <a:rPr lang="zh-CN" altLang="en-US" sz="2000" dirty="0">
                <a:latin typeface="微软雅黑" panose="020B0503020204020204" pitchFamily="34" charset="-122"/>
                <a:ea typeface="微软雅黑" panose="020B0503020204020204" pitchFamily="34" charset="-122"/>
              </a:rPr>
              <a:t>，周期为</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的矩形窄脉冲序列，</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=1/(2f</a:t>
            </a:r>
            <a:r>
              <a:rPr lang="en-US" altLang="zh-CN" sz="2000" baseline="-25000"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。其频谱表达式为：                                                                                </a:t>
            </a:r>
            <a:r>
              <a:rPr lang="en-US" altLang="zh-CN" sz="2000" dirty="0">
                <a:latin typeface="微软雅黑" panose="020B0503020204020204" pitchFamily="34" charset="-122"/>
                <a:ea typeface="微软雅黑" panose="020B0503020204020204" pitchFamily="34" charset="-122"/>
              </a:rPr>
              <a:t>(9.3-1)</a:t>
            </a:r>
            <a:endParaRPr lang="zh-CN" altLang="en-US" sz="2000" dirty="0">
              <a:latin typeface="微软雅黑" panose="020B0503020204020204" pitchFamily="34" charset="-122"/>
              <a:ea typeface="微软雅黑" panose="020B0503020204020204" pitchFamily="34" charset="-122"/>
            </a:endParaRPr>
          </a:p>
        </p:txBody>
      </p:sp>
      <p:graphicFrame>
        <p:nvGraphicFramePr>
          <p:cNvPr id="612356" name="Object 4"/>
          <p:cNvGraphicFramePr>
            <a:graphicFrameLocks noGrp="1"/>
          </p:cNvGraphicFramePr>
          <p:nvPr>
            <p:ph sz="quarter" idx="2"/>
          </p:nvPr>
        </p:nvGraphicFramePr>
        <p:xfrm>
          <a:off x="2286000" y="2428875"/>
          <a:ext cx="4716463" cy="1431925"/>
        </p:xfrm>
        <a:graphic>
          <a:graphicData uri="http://schemas.openxmlformats.org/presentationml/2006/ole">
            <mc:AlternateContent xmlns:mc="http://schemas.openxmlformats.org/markup-compatibility/2006">
              <mc:Choice xmlns:v="urn:schemas-microsoft-com:vml" Requires="v">
                <p:oleObj spid="_x0000_s3128" name="" r:id="rId1" imgW="2534920" imgH="763905" progId="Visio.Drawing.11">
                  <p:embed/>
                </p:oleObj>
              </mc:Choice>
              <mc:Fallback>
                <p:oleObj name="" r:id="rId1" imgW="2534920" imgH="763905" progId="Visio.Drawing.11">
                  <p:embed/>
                  <p:pic>
                    <p:nvPicPr>
                      <p:cNvPr id="0" name="图片 3127"/>
                      <p:cNvPicPr/>
                      <p:nvPr/>
                    </p:nvPicPr>
                    <p:blipFill>
                      <a:blip r:embed="rId2"/>
                      <a:stretch>
                        <a:fillRect/>
                      </a:stretch>
                    </p:blipFill>
                    <p:spPr>
                      <a:xfrm>
                        <a:off x="2286000" y="2428875"/>
                        <a:ext cx="4716463" cy="1431925"/>
                      </a:xfrm>
                      <a:prstGeom prst="rect">
                        <a:avLst/>
                      </a:prstGeom>
                      <a:solidFill>
                        <a:srgbClr val="FFFF99"/>
                      </a:solidFill>
                      <a:ln>
                        <a:solidFill>
                          <a:schemeClr val="tx1"/>
                        </a:solidFill>
                        <a:miter/>
                      </a:ln>
                    </p:spPr>
                  </p:pic>
                </p:oleObj>
              </mc:Fallback>
            </mc:AlternateContent>
          </a:graphicData>
        </a:graphic>
      </p:graphicFrame>
      <p:graphicFrame>
        <p:nvGraphicFramePr>
          <p:cNvPr id="8195" name="Object 6"/>
          <p:cNvGraphicFramePr>
            <a:graphicFrameLocks noGrp="1"/>
          </p:cNvGraphicFramePr>
          <p:nvPr>
            <p:ph sz="quarter" idx="3"/>
          </p:nvPr>
        </p:nvGraphicFramePr>
        <p:xfrm>
          <a:off x="2286000" y="5445125"/>
          <a:ext cx="3928745" cy="1221105"/>
        </p:xfrm>
        <a:graphic>
          <a:graphicData uri="http://schemas.openxmlformats.org/presentationml/2006/ole">
            <mc:AlternateContent xmlns:mc="http://schemas.openxmlformats.org/markup-compatibility/2006">
              <mc:Choice xmlns:v="urn:schemas-microsoft-com:vml" Requires="v">
                <p:oleObj spid="_x0000_s3121" name="" r:id="rId3" imgW="1993900" imgH="838200" progId="Equation.3">
                  <p:embed/>
                </p:oleObj>
              </mc:Choice>
              <mc:Fallback>
                <p:oleObj name="" r:id="rId3" imgW="1993900" imgH="838200" progId="Equation.3">
                  <p:embed/>
                  <p:pic>
                    <p:nvPicPr>
                      <p:cNvPr id="0" name="图片 3120"/>
                      <p:cNvPicPr/>
                      <p:nvPr/>
                    </p:nvPicPr>
                    <p:blipFill>
                      <a:blip r:embed="rId4"/>
                      <a:stretch>
                        <a:fillRect/>
                      </a:stretch>
                    </p:blipFill>
                    <p:spPr>
                      <a:xfrm>
                        <a:off x="2286000" y="5445125"/>
                        <a:ext cx="3928745" cy="1221105"/>
                      </a:xfrm>
                      <a:prstGeom prst="rect">
                        <a:avLst/>
                      </a:prstGeom>
                      <a:solidFill>
                        <a:srgbClr val="CCFFCC"/>
                      </a:solidFill>
                      <a:ln>
                        <a:solidFill>
                          <a:schemeClr val="tx1"/>
                        </a:solid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2356"/>
                                        </p:tgtEl>
                                        <p:attrNameLst>
                                          <p:attrName>style.visibility</p:attrName>
                                        </p:attrNameLst>
                                      </p:cBhvr>
                                      <p:to>
                                        <p:strVal val="visible"/>
                                      </p:to>
                                    </p:set>
                                    <p:anim calcmode="lin" valueType="num">
                                      <p:cBhvr additive="base">
                                        <p:cTn id="7" dur="500" fill="hold"/>
                                        <p:tgtEl>
                                          <p:spTgt spid="612356"/>
                                        </p:tgtEl>
                                        <p:attrNameLst>
                                          <p:attrName>ppt_x</p:attrName>
                                        </p:attrNameLst>
                                      </p:cBhvr>
                                      <p:tavLst>
                                        <p:tav tm="0">
                                          <p:val>
                                            <p:strVal val="1+#ppt_w/2"/>
                                          </p:val>
                                        </p:tav>
                                        <p:tav tm="100000">
                                          <p:val>
                                            <p:strVal val="#ppt_x"/>
                                          </p:val>
                                        </p:tav>
                                      </p:tavLst>
                                    </p:anim>
                                    <p:anim calcmode="lin" valueType="num">
                                      <p:cBhvr additive="base">
                                        <p:cTn id="8" dur="500" fill="hold"/>
                                        <p:tgtEl>
                                          <p:spTgt spid="612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Object 4"/>
          <p:cNvGraphicFramePr>
            <a:graphicFrameLocks noGrp="1"/>
          </p:cNvGraphicFramePr>
          <p:nvPr>
            <p:ph idx="1"/>
          </p:nvPr>
        </p:nvGraphicFramePr>
        <p:xfrm>
          <a:off x="108585" y="1412875"/>
          <a:ext cx="8905240" cy="4787265"/>
        </p:xfrm>
        <a:graphic>
          <a:graphicData uri="http://schemas.openxmlformats.org/presentationml/2006/ole">
            <mc:AlternateContent xmlns:mc="http://schemas.openxmlformats.org/markup-compatibility/2006">
              <mc:Choice xmlns:v="urn:schemas-microsoft-com:vml" Requires="v">
                <p:oleObj spid="_x0000_s3126" name="" r:id="rId1" imgW="4175760" imgH="2575560" progId="Visio.Drawing.11">
                  <p:embed/>
                </p:oleObj>
              </mc:Choice>
              <mc:Fallback>
                <p:oleObj name="" r:id="rId1" imgW="4175760" imgH="2575560" progId="Visio.Drawing.11">
                  <p:embed/>
                  <p:pic>
                    <p:nvPicPr>
                      <p:cNvPr id="0" name="图片 3125"/>
                      <p:cNvPicPr/>
                      <p:nvPr/>
                    </p:nvPicPr>
                    <p:blipFill>
                      <a:blip r:embed="rId2"/>
                      <a:stretch>
                        <a:fillRect/>
                      </a:stretch>
                    </p:blipFill>
                    <p:spPr>
                      <a:xfrm>
                        <a:off x="108585" y="1412875"/>
                        <a:ext cx="8905240" cy="4787265"/>
                      </a:xfrm>
                      <a:prstGeom prst="rect">
                        <a:avLst/>
                      </a:prstGeom>
                      <a:solidFill>
                        <a:srgbClr val="CCFFCC"/>
                      </a:solidFill>
                      <a:ln>
                        <a:solidFill>
                          <a:schemeClr val="tx1"/>
                        </a:solidFill>
                        <a:miter/>
                      </a:ln>
                    </p:spPr>
                  </p:pic>
                </p:oleObj>
              </mc:Fallback>
            </mc:AlternateContent>
          </a:graphicData>
        </a:graphic>
      </p:graphicFrame>
      <p:sp>
        <p:nvSpPr>
          <p:cNvPr id="9219" name="Rectangle 7"/>
          <p:cNvSpPr/>
          <p:nvPr/>
        </p:nvSpPr>
        <p:spPr>
          <a:xfrm>
            <a:off x="1785938" y="6286500"/>
            <a:ext cx="4878387" cy="400050"/>
          </a:xfrm>
          <a:prstGeom prst="rect">
            <a:avLst/>
          </a:prstGeom>
          <a:noFill/>
          <a:ln w="9525">
            <a:noFill/>
          </a:ln>
        </p:spPr>
        <p:txBody>
          <a:bodyPr>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9.3-3   </a:t>
            </a:r>
            <a:r>
              <a:rPr lang="zh-CN" altLang="en-US" b="1" dirty="0">
                <a:solidFill>
                  <a:schemeClr val="tx2"/>
                </a:solidFill>
                <a:latin typeface="微软雅黑" panose="020B0503020204020204" pitchFamily="34" charset="-122"/>
                <a:ea typeface="微软雅黑" panose="020B0503020204020204" pitchFamily="34" charset="-122"/>
              </a:rPr>
              <a:t>自然抽样的</a:t>
            </a:r>
            <a:r>
              <a:rPr lang="en-US" altLang="zh-CN" b="1" dirty="0">
                <a:solidFill>
                  <a:schemeClr val="tx2"/>
                </a:solidFill>
                <a:latin typeface="微软雅黑" panose="020B0503020204020204" pitchFamily="34" charset="-122"/>
                <a:ea typeface="微软雅黑" panose="020B0503020204020204" pitchFamily="34" charset="-122"/>
              </a:rPr>
              <a:t>PAM</a:t>
            </a:r>
            <a:r>
              <a:rPr lang="zh-CN" altLang="en-US" b="1" dirty="0">
                <a:solidFill>
                  <a:schemeClr val="tx2"/>
                </a:solidFill>
                <a:latin typeface="微软雅黑" panose="020B0503020204020204" pitchFamily="34" charset="-122"/>
                <a:ea typeface="微软雅黑" panose="020B0503020204020204" pitchFamily="34" charset="-122"/>
              </a:rPr>
              <a:t>波形及频谱</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Rectangle 3"/>
          <p:cNvSpPr>
            <a:spLocks noGrp="1"/>
          </p:cNvSpPr>
          <p:nvPr>
            <p:ph type="body" sz="half" idx="1"/>
          </p:nvPr>
        </p:nvSpPr>
        <p:spPr>
          <a:xfrm>
            <a:off x="335915" y="1428750"/>
            <a:ext cx="8391525" cy="514350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其频谱如图</a:t>
            </a:r>
            <a:r>
              <a:rPr lang="en-US" altLang="zh-CN" sz="2000" dirty="0">
                <a:latin typeface="微软雅黑" panose="020B0503020204020204" pitchFamily="34" charset="-122"/>
                <a:ea typeface="微软雅黑" panose="020B0503020204020204" pitchFamily="34" charset="-122"/>
              </a:rPr>
              <a:t>9.3-3(d)</a:t>
            </a:r>
            <a:r>
              <a:rPr lang="zh-CN" altLang="en-US" sz="2000" dirty="0">
                <a:latin typeface="微软雅黑" panose="020B0503020204020204" pitchFamily="34" charset="-122"/>
                <a:ea typeface="微软雅黑" panose="020B0503020204020204" pitchFamily="34" charset="-122"/>
              </a:rPr>
              <a:t>所示，它与理想抽样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采用冲击序列抽样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的频谱相似，由无限多个间隔为</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=2ω</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M(ω)</a:t>
            </a:r>
            <a:r>
              <a:rPr lang="zh-CN" altLang="en-US" sz="2000" dirty="0">
                <a:latin typeface="微软雅黑" panose="020B0503020204020204" pitchFamily="34" charset="-122"/>
                <a:ea typeface="微软雅黑" panose="020B0503020204020204" pitchFamily="34" charset="-122"/>
              </a:rPr>
              <a:t>频谱之和组成。其中，</a:t>
            </a:r>
            <a:r>
              <a:rPr lang="en-US" altLang="zh-CN" sz="2000" b="1" dirty="0">
                <a:solidFill>
                  <a:srgbClr val="0000FF"/>
                </a:solidFill>
                <a:latin typeface="微软雅黑" panose="020B0503020204020204" pitchFamily="34" charset="-122"/>
                <a:ea typeface="微软雅黑" panose="020B0503020204020204" pitchFamily="34" charset="-122"/>
              </a:rPr>
              <a:t>n=0</a:t>
            </a:r>
            <a:r>
              <a:rPr lang="zh-CN" altLang="en-US" sz="2000" b="1" dirty="0">
                <a:solidFill>
                  <a:srgbClr val="0000FF"/>
                </a:solidFill>
                <a:latin typeface="微软雅黑" panose="020B0503020204020204" pitchFamily="34" charset="-122"/>
                <a:ea typeface="微软雅黑" panose="020B0503020204020204" pitchFamily="34" charset="-122"/>
              </a:rPr>
              <a:t>的成分是</a:t>
            </a:r>
            <a:r>
              <a:rPr lang="en-US" altLang="zh-CN" sz="2000" b="1" dirty="0">
                <a:solidFill>
                  <a:srgbClr val="0000FF"/>
                </a:solidFill>
                <a:latin typeface="微软雅黑" panose="020B0503020204020204" pitchFamily="34" charset="-122"/>
                <a:ea typeface="微软雅黑" panose="020B0503020204020204" pitchFamily="34" charset="-122"/>
              </a:rPr>
              <a:t>(τ/T</a:t>
            </a:r>
            <a:r>
              <a:rPr lang="en-US" altLang="zh-CN" sz="2000" b="1" baseline="-25000" dirty="0">
                <a:solidFill>
                  <a:srgbClr val="0000FF"/>
                </a:solidFill>
                <a:latin typeface="微软雅黑" panose="020B0503020204020204" pitchFamily="34" charset="-122"/>
                <a:ea typeface="微软雅黑" panose="020B0503020204020204" pitchFamily="34" charset="-122"/>
              </a:rPr>
              <a:t>s</a:t>
            </a:r>
            <a:r>
              <a:rPr lang="en-US" altLang="zh-CN" sz="2000" b="1" dirty="0">
                <a:solidFill>
                  <a:srgbClr val="0000FF"/>
                </a:solidFill>
                <a:latin typeface="微软雅黑" panose="020B0503020204020204" pitchFamily="34" charset="-122"/>
                <a:ea typeface="微软雅黑" panose="020B0503020204020204" pitchFamily="34" charset="-122"/>
              </a:rPr>
              <a:t>)M(ω)</a:t>
            </a:r>
            <a:r>
              <a:rPr lang="zh-CN" altLang="en-US" sz="2000" dirty="0">
                <a:latin typeface="微软雅黑" panose="020B0503020204020204" pitchFamily="34" charset="-122"/>
                <a:ea typeface="微软雅黑" panose="020B0503020204020204" pitchFamily="34" charset="-122"/>
              </a:rPr>
              <a:t>，与原信号谱</a:t>
            </a:r>
            <a:r>
              <a:rPr lang="en-US" altLang="zh-CN" sz="2000" dirty="0">
                <a:latin typeface="微软雅黑" panose="020B0503020204020204" pitchFamily="34" charset="-122"/>
                <a:ea typeface="微软雅黑" panose="020B0503020204020204" pitchFamily="34" charset="-122"/>
              </a:rPr>
              <a:t>M(ω)</a:t>
            </a:r>
            <a:r>
              <a:rPr lang="zh-CN" altLang="en-US" sz="2000" dirty="0">
                <a:latin typeface="微软雅黑" panose="020B0503020204020204" pitchFamily="34" charset="-122"/>
                <a:ea typeface="微软雅黑" panose="020B0503020204020204" pitchFamily="34" charset="-122"/>
              </a:rPr>
              <a:t>只差一个</a:t>
            </a:r>
            <a:r>
              <a:rPr lang="zh-CN" altLang="en-US" sz="2000" b="1" dirty="0">
                <a:solidFill>
                  <a:schemeClr val="tx2"/>
                </a:solidFill>
                <a:latin typeface="微软雅黑" panose="020B0503020204020204" pitchFamily="34" charset="-122"/>
                <a:ea typeface="微软雅黑" panose="020B0503020204020204" pitchFamily="34" charset="-122"/>
              </a:rPr>
              <a:t>比例常数</a:t>
            </a:r>
            <a:r>
              <a:rPr lang="en-US" altLang="zh-CN" sz="2000" b="1" dirty="0">
                <a:solidFill>
                  <a:schemeClr val="tx2"/>
                </a:solidFill>
                <a:latin typeface="微软雅黑" panose="020B0503020204020204" pitchFamily="34" charset="-122"/>
                <a:ea typeface="微软雅黑" panose="020B0503020204020204" pitchFamily="34" charset="-122"/>
              </a:rPr>
              <a:t>(τ/T</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，因而可用低通滤波器从</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(ω)</a:t>
            </a:r>
            <a:r>
              <a:rPr lang="zh-CN" altLang="en-US" sz="2000" dirty="0">
                <a:latin typeface="微软雅黑" panose="020B0503020204020204" pitchFamily="34" charset="-122"/>
                <a:ea typeface="微软雅黑" panose="020B0503020204020204" pitchFamily="34" charset="-122"/>
              </a:rPr>
              <a:t>中滤出</a:t>
            </a:r>
            <a:r>
              <a:rPr lang="en-US" altLang="zh-CN" sz="2000" dirty="0">
                <a:latin typeface="微软雅黑" panose="020B0503020204020204" pitchFamily="34" charset="-122"/>
                <a:ea typeface="微软雅黑" panose="020B0503020204020204" pitchFamily="34" charset="-122"/>
              </a:rPr>
              <a:t>M(ω)</a:t>
            </a:r>
            <a:r>
              <a:rPr lang="zh-CN" altLang="en-US" sz="2000" dirty="0">
                <a:latin typeface="微软雅黑" panose="020B0503020204020204" pitchFamily="34" charset="-122"/>
                <a:ea typeface="微软雅黑" panose="020B0503020204020204" pitchFamily="34" charset="-122"/>
              </a:rPr>
              <a:t>，从而恢复出基带信号</a:t>
            </a:r>
            <a:r>
              <a:rPr lang="en-US" altLang="zh-CN" sz="2000" dirty="0">
                <a:latin typeface="微软雅黑" panose="020B0503020204020204" pitchFamily="34" charset="-122"/>
                <a:ea typeface="微软雅黑" panose="020B0503020204020204" pitchFamily="34" charset="-122"/>
              </a:rPr>
              <a:t>m(t)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理想抽样和自然抽样的不同之处是</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理想抽样</a:t>
            </a:r>
            <a:r>
              <a:rPr lang="zh-CN" altLang="en-US" sz="2000" dirty="0">
                <a:latin typeface="微软雅黑" panose="020B0503020204020204" pitchFamily="34" charset="-122"/>
                <a:ea typeface="微软雅黑" panose="020B0503020204020204" pitchFamily="34" charset="-122"/>
              </a:rPr>
              <a:t>的频谱被常数</a:t>
            </a:r>
            <a:r>
              <a:rPr lang="en-US" altLang="zh-CN" sz="2000" dirty="0">
                <a:latin typeface="微软雅黑" panose="020B0503020204020204" pitchFamily="34" charset="-122"/>
                <a:ea typeface="微软雅黑" panose="020B0503020204020204" pitchFamily="34" charset="-122"/>
              </a:rPr>
              <a:t>1/T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加权，因而信号</a:t>
            </a:r>
            <a:r>
              <a:rPr lang="zh-CN" altLang="en-US" sz="2000" b="1" dirty="0">
                <a:solidFill>
                  <a:srgbClr val="0000FF"/>
                </a:solidFill>
                <a:latin typeface="微软雅黑" panose="020B0503020204020204" pitchFamily="34" charset="-122"/>
                <a:ea typeface="微软雅黑" panose="020B0503020204020204" pitchFamily="34" charset="-122"/>
              </a:rPr>
              <a:t>带宽为无穷大</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990099"/>
                </a:solidFill>
                <a:latin typeface="微软雅黑" panose="020B0503020204020204" pitchFamily="34" charset="-122"/>
                <a:ea typeface="微软雅黑" panose="020B0503020204020204" pitchFamily="34" charset="-122"/>
              </a:rPr>
              <a:t>自然抽样</a:t>
            </a:r>
            <a:r>
              <a:rPr lang="zh-CN" altLang="en-US" sz="2000" dirty="0">
                <a:latin typeface="微软雅黑" panose="020B0503020204020204" pitchFamily="34" charset="-122"/>
                <a:ea typeface="微软雅黑" panose="020B0503020204020204" pitchFamily="34" charset="-122"/>
              </a:rPr>
              <a:t>频谱的包络按</a:t>
            </a:r>
            <a:r>
              <a:rPr lang="en-US" altLang="zh-CN" sz="2000" dirty="0">
                <a:latin typeface="微软雅黑" panose="020B0503020204020204" pitchFamily="34" charset="-122"/>
                <a:ea typeface="微软雅黑" panose="020B0503020204020204" pitchFamily="34" charset="-122"/>
              </a:rPr>
              <a:t>Sa</a:t>
            </a:r>
            <a:r>
              <a:rPr lang="zh-CN" altLang="en-US" sz="2000" dirty="0">
                <a:latin typeface="微软雅黑" panose="020B0503020204020204" pitchFamily="34" charset="-122"/>
                <a:ea typeface="微软雅黑" panose="020B0503020204020204" pitchFamily="34" charset="-122"/>
              </a:rPr>
              <a:t>函数随频率增高而下降，因而</a:t>
            </a:r>
            <a:r>
              <a:rPr lang="zh-CN" altLang="en-US" sz="2000" b="1" dirty="0">
                <a:solidFill>
                  <a:srgbClr val="990099"/>
                </a:solidFill>
                <a:latin typeface="微软雅黑" panose="020B0503020204020204" pitchFamily="34" charset="-122"/>
                <a:ea typeface="微软雅黑" panose="020B0503020204020204" pitchFamily="34" charset="-122"/>
              </a:rPr>
              <a:t>带宽是有限的</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990099"/>
                </a:solidFill>
                <a:latin typeface="微软雅黑" panose="020B0503020204020204" pitchFamily="34" charset="-122"/>
                <a:ea typeface="微软雅黑" panose="020B0503020204020204" pitchFamily="34" charset="-122"/>
              </a:rPr>
              <a:t>且带宽与脉宽</a:t>
            </a:r>
            <a:r>
              <a:rPr lang="en-US" altLang="zh-CN" sz="2000" b="1" dirty="0">
                <a:solidFill>
                  <a:srgbClr val="990099"/>
                </a:solidFill>
                <a:latin typeface="微软雅黑" panose="020B0503020204020204" pitchFamily="34" charset="-122"/>
                <a:ea typeface="微软雅黑" panose="020B0503020204020204" pitchFamily="34" charset="-122"/>
              </a:rPr>
              <a:t>τ</a:t>
            </a:r>
            <a:r>
              <a:rPr lang="zh-CN" altLang="en-US" sz="2000" b="1" dirty="0">
                <a:solidFill>
                  <a:srgbClr val="990099"/>
                </a:solidFill>
                <a:latin typeface="微软雅黑" panose="020B0503020204020204" pitchFamily="34" charset="-122"/>
                <a:ea typeface="微软雅黑" panose="020B0503020204020204" pitchFamily="34" charset="-122"/>
              </a:rPr>
              <a:t>有关</a:t>
            </a:r>
            <a:r>
              <a:rPr lang="zh-CN" altLang="en-US" sz="2000" dirty="0">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τ</a:t>
            </a:r>
            <a:r>
              <a:rPr lang="zh-CN" altLang="en-US" sz="2000" b="1" dirty="0">
                <a:solidFill>
                  <a:schemeClr val="tx2"/>
                </a:solidFill>
                <a:latin typeface="微软雅黑" panose="020B0503020204020204" pitchFamily="34" charset="-122"/>
                <a:ea typeface="微软雅黑" panose="020B0503020204020204" pitchFamily="34" charset="-122"/>
              </a:rPr>
              <a:t>越大，带宽越小</a:t>
            </a:r>
            <a:r>
              <a:rPr lang="zh-CN" altLang="en-US" sz="2000" dirty="0">
                <a:latin typeface="微软雅黑" panose="020B0503020204020204" pitchFamily="34" charset="-122"/>
                <a:ea typeface="微软雅黑" panose="020B0503020204020204" pitchFamily="34" charset="-122"/>
              </a:rPr>
              <a:t>，这有利于信号的传输，</a:t>
            </a:r>
            <a:r>
              <a:rPr lang="zh-CN" altLang="en-US" sz="2000" b="1" dirty="0">
                <a:solidFill>
                  <a:schemeClr val="tx2"/>
                </a:solidFill>
                <a:latin typeface="微软雅黑" panose="020B0503020204020204" pitchFamily="34" charset="-122"/>
                <a:ea typeface="微软雅黑" panose="020B0503020204020204" pitchFamily="34" charset="-122"/>
              </a:rPr>
              <a:t>但</a:t>
            </a:r>
            <a:r>
              <a:rPr lang="en-US" altLang="zh-CN" sz="2000" b="1" dirty="0">
                <a:solidFill>
                  <a:schemeClr val="tx2"/>
                </a:solidFill>
                <a:latin typeface="微软雅黑" panose="020B0503020204020204" pitchFamily="34" charset="-122"/>
                <a:ea typeface="微软雅黑" panose="020B0503020204020204" pitchFamily="34" charset="-122"/>
              </a:rPr>
              <a:t>τ</a:t>
            </a:r>
            <a:r>
              <a:rPr lang="zh-CN" altLang="en-US" sz="2000" b="1" dirty="0">
                <a:solidFill>
                  <a:schemeClr val="tx2"/>
                </a:solidFill>
                <a:latin typeface="微软雅黑" panose="020B0503020204020204" pitchFamily="34" charset="-122"/>
                <a:ea typeface="微软雅黑" panose="020B0503020204020204" pitchFamily="34" charset="-122"/>
              </a:rPr>
              <a:t>大会导致时分复用的路数减小</a:t>
            </a:r>
            <a:r>
              <a:rPr lang="zh-CN" altLang="en-US" sz="2000" dirty="0">
                <a:latin typeface="微软雅黑" panose="020B0503020204020204" pitchFamily="34" charset="-122"/>
                <a:ea typeface="微软雅黑" panose="020B0503020204020204" pitchFamily="34" charset="-122"/>
              </a:rPr>
              <a:t>，显然</a:t>
            </a:r>
            <a:r>
              <a:rPr lang="en-US" altLang="zh-CN" sz="2000" dirty="0">
                <a:latin typeface="微软雅黑" panose="020B0503020204020204" pitchFamily="34" charset="-122"/>
                <a:ea typeface="微软雅黑" panose="020B0503020204020204" pitchFamily="34" charset="-122"/>
              </a:rPr>
              <a:t>τ</a:t>
            </a:r>
            <a:r>
              <a:rPr lang="zh-CN" altLang="en-US" sz="2000" dirty="0">
                <a:latin typeface="微软雅黑" panose="020B0503020204020204" pitchFamily="34" charset="-122"/>
                <a:ea typeface="微软雅黑" panose="020B0503020204020204" pitchFamily="34" charset="-122"/>
              </a:rPr>
              <a:t>的大小要兼顾带宽和复用路数两个互相矛盾的要求 </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(9.3-2)</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242" name="Object 6"/>
          <p:cNvGraphicFramePr>
            <a:graphicFrameLocks noGrp="1"/>
          </p:cNvGraphicFramePr>
          <p:nvPr>
            <p:ph sz="half" idx="2"/>
          </p:nvPr>
        </p:nvGraphicFramePr>
        <p:xfrm>
          <a:off x="2592705" y="5780405"/>
          <a:ext cx="2976245" cy="659765"/>
        </p:xfrm>
        <a:graphic>
          <a:graphicData uri="http://schemas.openxmlformats.org/presentationml/2006/ole">
            <mc:AlternateContent xmlns:mc="http://schemas.openxmlformats.org/markup-compatibility/2006">
              <mc:Choice xmlns:v="urn:schemas-microsoft-com:vml" Requires="v">
                <p:oleObj spid="_x0000_s3127" name="" r:id="rId1" imgW="1815465" imgH="431800" progId="Equation.3">
                  <p:embed/>
                </p:oleObj>
              </mc:Choice>
              <mc:Fallback>
                <p:oleObj name="" r:id="rId1" imgW="1815465" imgH="431800" progId="Equation.3">
                  <p:embed/>
                  <p:pic>
                    <p:nvPicPr>
                      <p:cNvPr id="0" name="图片 3126"/>
                      <p:cNvPicPr/>
                      <p:nvPr/>
                    </p:nvPicPr>
                    <p:blipFill>
                      <a:blip r:embed="rId2"/>
                      <a:stretch>
                        <a:fillRect/>
                      </a:stretch>
                    </p:blipFill>
                    <p:spPr>
                      <a:xfrm>
                        <a:off x="2592705" y="5780405"/>
                        <a:ext cx="2976245" cy="659765"/>
                      </a:xfrm>
                      <a:prstGeom prst="rect">
                        <a:avLst/>
                      </a:prstGeom>
                      <a:solidFill>
                        <a:srgbClr val="CCFFCC"/>
                      </a:solidFill>
                      <a:ln w="38100">
                        <a:miter/>
                      </a:ln>
                    </p:spPr>
                  </p:pic>
                </p:oleObj>
              </mc:Fallback>
            </mc:AlternateContent>
          </a:graphicData>
        </a:graphic>
      </p:graphicFrame>
      <p:graphicFrame>
        <p:nvGraphicFramePr>
          <p:cNvPr id="10243" name="Object 9"/>
          <p:cNvGraphicFramePr>
            <a:graphicFrameLocks noGrp="1"/>
          </p:cNvGraphicFramePr>
          <p:nvPr>
            <p:ph type="title"/>
          </p:nvPr>
        </p:nvGraphicFramePr>
        <p:xfrm>
          <a:off x="2592388" y="430213"/>
          <a:ext cx="4386262" cy="796925"/>
        </p:xfrm>
        <a:graphic>
          <a:graphicData uri="http://schemas.openxmlformats.org/presentationml/2006/ole">
            <mc:AlternateContent xmlns:mc="http://schemas.openxmlformats.org/markup-compatibility/2006">
              <mc:Choice xmlns:v="urn:schemas-microsoft-com:vml" Requires="v">
                <p:oleObj spid="_x0000_s3122" name="" r:id="rId3" imgW="2373630" imgH="431800" progId="Equation.DSMT4">
                  <p:embed/>
                </p:oleObj>
              </mc:Choice>
              <mc:Fallback>
                <p:oleObj name="" r:id="rId3" imgW="2373630" imgH="431800" progId="Equation.DSMT4">
                  <p:embed/>
                  <p:pic>
                    <p:nvPicPr>
                      <p:cNvPr id="0" name="图片 3121"/>
                      <p:cNvPicPr/>
                      <p:nvPr/>
                    </p:nvPicPr>
                    <p:blipFill>
                      <a:blip r:embed="rId4"/>
                      <a:stretch>
                        <a:fillRect/>
                      </a:stretch>
                    </p:blipFill>
                    <p:spPr>
                      <a:xfrm>
                        <a:off x="2592388" y="430213"/>
                        <a:ext cx="4386262" cy="796925"/>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1476375" y="620713"/>
            <a:ext cx="5595938" cy="576262"/>
          </a:xfrm>
        </p:spPr>
        <p:txBody>
          <a:bodyPr vert="horz" wrap="square" lIns="91440" tIns="45720" rIns="91440" bIns="45720" anchor="b"/>
          <a:p>
            <a:pPr eaLnBrk="1" hangingPunct="1"/>
            <a:r>
              <a:rPr lang="zh-CN" altLang="en-US" dirty="0">
                <a:solidFill>
                  <a:schemeClr val="hlink"/>
                </a:solidFill>
                <a:latin typeface="微软雅黑" panose="020B0503020204020204" pitchFamily="34" charset="-122"/>
                <a:ea typeface="微软雅黑" panose="020B0503020204020204" pitchFamily="34" charset="-122"/>
              </a:rPr>
              <a:t>第</a:t>
            </a:r>
            <a:r>
              <a:rPr lang="en-US" altLang="zh-CN" dirty="0">
                <a:solidFill>
                  <a:schemeClr val="hlink"/>
                </a:solidFill>
                <a:latin typeface="微软雅黑" panose="020B0503020204020204" pitchFamily="34" charset="-122"/>
                <a:ea typeface="微软雅黑" panose="020B0503020204020204" pitchFamily="34" charset="-122"/>
              </a:rPr>
              <a:t>9</a:t>
            </a:r>
            <a:r>
              <a:rPr lang="zh-CN" altLang="en-US" dirty="0">
                <a:solidFill>
                  <a:schemeClr val="hlink"/>
                </a:solidFill>
                <a:latin typeface="微软雅黑" panose="020B0503020204020204" pitchFamily="34" charset="-122"/>
                <a:ea typeface="微软雅黑" panose="020B0503020204020204" pitchFamily="34" charset="-122"/>
              </a:rPr>
              <a:t>章 信源编码</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56323" name="Rectangle 4"/>
          <p:cNvSpPr/>
          <p:nvPr/>
        </p:nvSpPr>
        <p:spPr>
          <a:xfrm>
            <a:off x="2771775" y="2492375"/>
            <a:ext cx="6913563" cy="719138"/>
          </a:xfrm>
          <a:prstGeom prst="rect">
            <a:avLst/>
          </a:prstGeom>
          <a:noFill/>
          <a:ln w="9525">
            <a:noFill/>
          </a:ln>
        </p:spPr>
        <p:txBody>
          <a:bodyPr anchor="b"/>
          <a:p>
            <a:endParaRPr lang="zh-CN" altLang="zh-CN" sz="3200" b="1" dirty="0">
              <a:solidFill>
                <a:schemeClr val="hlink"/>
              </a:solidFill>
              <a:latin typeface="Comic Sans MS" panose="030F0702030302020204" pitchFamily="66" charset="0"/>
              <a:ea typeface="黑体" panose="02010609060101010101" pitchFamily="2" charset="-122"/>
            </a:endParaRPr>
          </a:p>
        </p:txBody>
      </p:sp>
      <p:sp>
        <p:nvSpPr>
          <p:cNvPr id="56324" name="Rectangle 5"/>
          <p:cNvSpPr/>
          <p:nvPr/>
        </p:nvSpPr>
        <p:spPr>
          <a:xfrm>
            <a:off x="1692275" y="1412875"/>
            <a:ext cx="6551613" cy="5087938"/>
          </a:xfrm>
          <a:prstGeom prst="rect">
            <a:avLst/>
          </a:prstGeom>
          <a:noFill/>
          <a:ln w="9525">
            <a:noFill/>
          </a:ln>
        </p:spPr>
        <p:txBody>
          <a:bodyPr/>
          <a:p>
            <a:pPr>
              <a:lnSpc>
                <a:spcPct val="130000"/>
              </a:lnSpc>
            </a:pPr>
            <a:r>
              <a:rPr lang="zh-CN" altLang="en-US" sz="2800" b="1" dirty="0">
                <a:solidFill>
                  <a:schemeClr val="tx2"/>
                </a:solidFill>
                <a:latin typeface="微软雅黑" panose="020B0503020204020204" pitchFamily="34" charset="-122"/>
                <a:ea typeface="微软雅黑" panose="020B0503020204020204" pitchFamily="34" charset="-122"/>
              </a:rPr>
              <a:t>主要内容：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抽样定理                      脉冲幅度调制</a:t>
            </a:r>
            <a:r>
              <a:rPr lang="en-US" altLang="zh-CN" sz="2400" b="1" dirty="0">
                <a:solidFill>
                  <a:srgbClr val="0000FF"/>
                </a:solidFill>
                <a:latin typeface="微软雅黑" panose="020B0503020204020204" pitchFamily="34" charset="-122"/>
                <a:ea typeface="微软雅黑" panose="020B0503020204020204" pitchFamily="34" charset="-122"/>
              </a:rPr>
              <a:t>(PAM)</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抽样信号的量化            脉冲编码调制</a:t>
            </a:r>
            <a:r>
              <a:rPr lang="en-US" altLang="zh-CN" sz="2400" b="1" dirty="0">
                <a:solidFill>
                  <a:srgbClr val="0000FF"/>
                </a:solidFill>
                <a:latin typeface="微软雅黑" panose="020B0503020204020204" pitchFamily="34" charset="-122"/>
                <a:ea typeface="微软雅黑" panose="020B0503020204020204" pitchFamily="34" charset="-122"/>
              </a:rPr>
              <a:t>(PCM)</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差分脉冲编码调制</a:t>
            </a:r>
            <a:r>
              <a:rPr lang="en-US" altLang="zh-CN" sz="2400" b="1" dirty="0">
                <a:solidFill>
                  <a:srgbClr val="0000FF"/>
                </a:solidFill>
                <a:latin typeface="微软雅黑" panose="020B0503020204020204" pitchFamily="34" charset="-122"/>
                <a:ea typeface="微软雅黑" panose="020B0503020204020204" pitchFamily="34" charset="-122"/>
              </a:rPr>
              <a:t>(DPCM)</a:t>
            </a:r>
            <a:r>
              <a:rPr lang="zh-CN" altLang="en-US" sz="2400" b="1" dirty="0">
                <a:solidFill>
                  <a:srgbClr val="0000FF"/>
                </a:solidFill>
                <a:latin typeface="微软雅黑" panose="020B0503020204020204" pitchFamily="34" charset="-122"/>
                <a:ea typeface="微软雅黑" panose="020B0503020204020204" pitchFamily="34" charset="-122"/>
              </a:rPr>
              <a:t>     增量调制</a:t>
            </a:r>
            <a:endParaRPr lang="zh-CN" altLang="en-US"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时分复用                      </a:t>
            </a:r>
            <a:r>
              <a:rPr lang="zh-CN" altLang="en-US" sz="2400" b="1" dirty="0">
                <a:solidFill>
                  <a:srgbClr val="0000FF"/>
                </a:solidFill>
                <a:latin typeface="微软雅黑" panose="020B0503020204020204" pitchFamily="34" charset="-122"/>
                <a:ea typeface="微软雅黑" panose="020B0503020204020204" pitchFamily="34" charset="-122"/>
                <a:sym typeface="+mn-ea"/>
              </a:rPr>
              <a:t>数字数据压缩编码</a:t>
            </a:r>
            <a:endParaRPr lang="zh-CN" altLang="en-US"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chemeClr val="tx2"/>
                </a:solidFill>
                <a:latin typeface="微软雅黑" panose="020B0503020204020204" pitchFamily="34" charset="-122"/>
                <a:ea typeface="微软雅黑" panose="020B0503020204020204" pitchFamily="34" charset="-122"/>
              </a:rPr>
              <a:t>重点内容：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抽样定理</a:t>
            </a:r>
            <a:endParaRPr lang="zh-CN" altLang="en-US"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脉冲编码调制</a:t>
            </a:r>
            <a:r>
              <a:rPr lang="en-US" altLang="zh-CN" sz="2400" b="1" dirty="0">
                <a:solidFill>
                  <a:srgbClr val="0000FF"/>
                </a:solidFill>
                <a:latin typeface="微软雅黑" panose="020B0503020204020204" pitchFamily="34" charset="-122"/>
                <a:ea typeface="微软雅黑" panose="020B0503020204020204" pitchFamily="34" charset="-122"/>
              </a:rPr>
              <a:t>(PCM)</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rPr>
              <a:t>时分复用</a:t>
            </a:r>
            <a:endParaRPr lang="zh-CN" altLang="en-US" sz="24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400" b="1" dirty="0">
                <a:solidFill>
                  <a:srgbClr val="0000FF"/>
                </a:solidFill>
                <a:latin typeface="微软雅黑" panose="020B0503020204020204" pitchFamily="34" charset="-122"/>
                <a:ea typeface="微软雅黑" panose="020B0503020204020204" pitchFamily="34" charset="-122"/>
                <a:sym typeface="+mn-ea"/>
              </a:rPr>
              <a:t>数字数据压缩编码</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56325" name="Litebulb"/>
          <p:cNvSpPr>
            <a:spLocks noEditPoints="1"/>
          </p:cNvSpPr>
          <p:nvPr/>
        </p:nvSpPr>
        <p:spPr>
          <a:xfrm>
            <a:off x="1331913" y="2133600"/>
            <a:ext cx="215900" cy="366713"/>
          </a:xfrm>
          <a:custGeom>
            <a:avLst/>
            <a:gdLst>
              <a:gd name="txL" fmla="*/ 3556 w 21600"/>
              <a:gd name="txT" fmla="*/ 2188 h 21600"/>
              <a:gd name="txR" fmla="*/ 18277 w 21600"/>
              <a:gd name="txB" fmla="*/ 9282 h 21600"/>
            </a:gdLst>
            <a:ahLst/>
            <a:cxnLst>
              <a:cxn ang="0">
                <a:pos x="2147483647" y="0"/>
              </a:cxn>
              <a:cxn ang="0">
                <a:pos x="2147483647" y="2147483647"/>
              </a:cxn>
              <a:cxn ang="0">
                <a:pos x="0"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56326" name="Lock"/>
          <p:cNvSpPr>
            <a:spLocks noEditPoints="1"/>
          </p:cNvSpPr>
          <p:nvPr/>
        </p:nvSpPr>
        <p:spPr>
          <a:xfrm>
            <a:off x="1331913" y="5568633"/>
            <a:ext cx="215900" cy="309562"/>
          </a:xfrm>
          <a:custGeom>
            <a:avLst/>
            <a:gdLst>
              <a:gd name="txL" fmla="*/ 744 w 21600"/>
              <a:gd name="txT" fmla="*/ 9904 h 21600"/>
              <a:gd name="txR" fmla="*/ 21134 w 21600"/>
              <a:gd name="txB" fmla="*/ 15335 h 21600"/>
            </a:gdLst>
            <a:ahLst/>
            <a:cxnLst>
              <a:cxn ang="0">
                <a:pos x="2147483647" y="0"/>
              </a:cxn>
              <a:cxn ang="0">
                <a:pos x="2147483647" y="2147483647"/>
              </a:cxn>
              <a:cxn ang="0">
                <a:pos x="2147483647" y="2147483647"/>
              </a:cxn>
              <a:cxn ang="0">
                <a:pos x="0"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56327" name="Lock"/>
          <p:cNvSpPr>
            <a:spLocks noEditPoints="1"/>
          </p:cNvSpPr>
          <p:nvPr/>
        </p:nvSpPr>
        <p:spPr>
          <a:xfrm>
            <a:off x="1331913" y="5066348"/>
            <a:ext cx="215900" cy="381000"/>
          </a:xfrm>
          <a:custGeom>
            <a:avLst/>
            <a:gdLst>
              <a:gd name="txL" fmla="*/ 744 w 21600"/>
              <a:gd name="txT" fmla="*/ 9904 h 21600"/>
              <a:gd name="txR" fmla="*/ 21134 w 21600"/>
              <a:gd name="txB" fmla="*/ 15335 h 21600"/>
            </a:gdLst>
            <a:ahLst/>
            <a:cxnLst>
              <a:cxn ang="0">
                <a:pos x="2147483647" y="0"/>
              </a:cxn>
              <a:cxn ang="0">
                <a:pos x="2147483647" y="2147483647"/>
              </a:cxn>
              <a:cxn ang="0">
                <a:pos x="2147483647" y="2147483647"/>
              </a:cxn>
              <a:cxn ang="0">
                <a:pos x="0"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56328" name="Lock"/>
          <p:cNvSpPr>
            <a:spLocks noEditPoints="1"/>
          </p:cNvSpPr>
          <p:nvPr/>
        </p:nvSpPr>
        <p:spPr>
          <a:xfrm>
            <a:off x="1331913" y="4630103"/>
            <a:ext cx="215900" cy="309562"/>
          </a:xfrm>
          <a:custGeom>
            <a:avLst/>
            <a:gdLst>
              <a:gd name="txL" fmla="*/ 744 w 21600"/>
              <a:gd name="txT" fmla="*/ 9904 h 21600"/>
              <a:gd name="txR" fmla="*/ 21134 w 21600"/>
              <a:gd name="txB" fmla="*/ 15335 h 21600"/>
            </a:gdLst>
            <a:ahLst/>
            <a:cxnLst>
              <a:cxn ang="0">
                <a:pos x="2147483647" y="0"/>
              </a:cxn>
              <a:cxn ang="0">
                <a:pos x="2147483647" y="2147483647"/>
              </a:cxn>
              <a:cxn ang="0">
                <a:pos x="2147483647" y="2147483647"/>
              </a:cxn>
              <a:cxn ang="0">
                <a:pos x="0"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56329" name="Litebulb"/>
          <p:cNvSpPr>
            <a:spLocks noEditPoints="1"/>
          </p:cNvSpPr>
          <p:nvPr/>
        </p:nvSpPr>
        <p:spPr>
          <a:xfrm>
            <a:off x="1332230" y="2668905"/>
            <a:ext cx="215900" cy="301625"/>
          </a:xfrm>
          <a:custGeom>
            <a:avLst/>
            <a:gdLst>
              <a:gd name="txL" fmla="*/ 3556 w 21600"/>
              <a:gd name="txT" fmla="*/ 2188 h 21600"/>
              <a:gd name="txR" fmla="*/ 18277 w 21600"/>
              <a:gd name="txB" fmla="*/ 9282 h 21600"/>
            </a:gdLst>
            <a:ahLst/>
            <a:cxnLst>
              <a:cxn ang="0">
                <a:pos x="2147483647" y="0"/>
              </a:cxn>
              <a:cxn ang="0">
                <a:pos x="2147483647" y="2147483647"/>
              </a:cxn>
              <a:cxn ang="0">
                <a:pos x="0"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zh-CN" sz="1800" dirty="0">
              <a:latin typeface="Comic Sans MS" panose="030F0702030302020204" pitchFamily="66" charset="0"/>
            </a:endParaRPr>
          </a:p>
        </p:txBody>
      </p:sp>
      <p:sp>
        <p:nvSpPr>
          <p:cNvPr id="56330" name="Litebulb"/>
          <p:cNvSpPr>
            <a:spLocks noEditPoints="1"/>
          </p:cNvSpPr>
          <p:nvPr/>
        </p:nvSpPr>
        <p:spPr>
          <a:xfrm>
            <a:off x="1331913" y="3138805"/>
            <a:ext cx="215900" cy="366713"/>
          </a:xfrm>
          <a:custGeom>
            <a:avLst/>
            <a:gdLst>
              <a:gd name="txL" fmla="*/ 3556 w 21600"/>
              <a:gd name="txT" fmla="*/ 2188 h 21600"/>
              <a:gd name="txR" fmla="*/ 18277 w 21600"/>
              <a:gd name="txB" fmla="*/ 9282 h 21600"/>
            </a:gdLst>
            <a:ahLst/>
            <a:cxnLst>
              <a:cxn ang="0">
                <a:pos x="2147483647" y="0"/>
              </a:cxn>
              <a:cxn ang="0">
                <a:pos x="2147483647" y="2147483647"/>
              </a:cxn>
              <a:cxn ang="0">
                <a:pos x="0"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2" name="Litebulb"/>
          <p:cNvSpPr>
            <a:spLocks noEditPoints="1"/>
          </p:cNvSpPr>
          <p:nvPr/>
        </p:nvSpPr>
        <p:spPr>
          <a:xfrm>
            <a:off x="1331913" y="3578860"/>
            <a:ext cx="215900" cy="366713"/>
          </a:xfrm>
          <a:custGeom>
            <a:avLst/>
            <a:gdLst>
              <a:gd name="txL" fmla="*/ 3556 w 21600"/>
              <a:gd name="txT" fmla="*/ 2188 h 21600"/>
              <a:gd name="txR" fmla="*/ 18277 w 21600"/>
              <a:gd name="txB" fmla="*/ 9282 h 21600"/>
            </a:gdLst>
            <a:ahLst/>
            <a:cxnLst>
              <a:cxn ang="0">
                <a:pos x="2147483647" y="0"/>
              </a:cxn>
              <a:cxn ang="0">
                <a:pos x="2147483647" y="2147483647"/>
              </a:cxn>
              <a:cxn ang="0">
                <a:pos x="0"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3" name="Lock"/>
          <p:cNvSpPr>
            <a:spLocks noEditPoints="1"/>
          </p:cNvSpPr>
          <p:nvPr/>
        </p:nvSpPr>
        <p:spPr>
          <a:xfrm>
            <a:off x="1331913" y="6058853"/>
            <a:ext cx="215900" cy="309562"/>
          </a:xfrm>
          <a:custGeom>
            <a:avLst/>
            <a:gdLst>
              <a:gd name="txL" fmla="*/ 744 w 21600"/>
              <a:gd name="txT" fmla="*/ 9904 h 21600"/>
              <a:gd name="txR" fmla="*/ 21134 w 21600"/>
              <a:gd name="txB" fmla="*/ 15335 h 21600"/>
            </a:gdLst>
            <a:ahLst/>
            <a:cxnLst>
              <a:cxn ang="0">
                <a:pos x="2147483647" y="0"/>
              </a:cxn>
              <a:cxn ang="0">
                <a:pos x="2147483647" y="2147483647"/>
              </a:cxn>
              <a:cxn ang="0">
                <a:pos x="2147483647" y="2147483647"/>
              </a:cxn>
              <a:cxn ang="0">
                <a:pos x="0"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dirty="0">
              <a:latin typeface="Comic Sans MS" panose="030F0702030302020204" pitchFamily="66" charset="0"/>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
          <p:cNvSpPr>
            <a:spLocks noGrp="1"/>
          </p:cNvSpPr>
          <p:nvPr>
            <p:ph type="title"/>
          </p:nvPr>
        </p:nvSpPr>
        <p:spPr>
          <a:xfrm>
            <a:off x="1476375" y="620713"/>
            <a:ext cx="4967288"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平顶抽样的脉冲调幅</a:t>
            </a:r>
            <a:endParaRPr lang="zh-CN" altLang="en-US" sz="2800" dirty="0">
              <a:latin typeface="微软雅黑" panose="020B0503020204020204" pitchFamily="34" charset="-122"/>
              <a:ea typeface="微软雅黑" panose="020B0503020204020204" pitchFamily="34" charset="-122"/>
            </a:endParaRPr>
          </a:p>
        </p:txBody>
      </p:sp>
      <p:sp>
        <p:nvSpPr>
          <p:cNvPr id="11268" name="Rectangle 3"/>
          <p:cNvSpPr>
            <a:spLocks noGrp="1"/>
          </p:cNvSpPr>
          <p:nvPr>
            <p:ph type="body" sz="half" idx="1"/>
          </p:nvPr>
        </p:nvSpPr>
        <p:spPr>
          <a:xfrm>
            <a:off x="386715" y="1412875"/>
            <a:ext cx="8371205" cy="1802130"/>
          </a:xfrm>
        </p:spPr>
        <p:txBody>
          <a:bodyPr vert="horz" wrap="square" lIns="91440" tIns="45720" rIns="91440" bIns="45720" anchor="t"/>
          <a:p>
            <a:pPr marL="0" indent="0" eaLnBrk="1" hangingPunct="1">
              <a:lnSpc>
                <a:spcPct val="130000"/>
              </a:lnSpc>
              <a:spcBef>
                <a:spcPct val="0"/>
              </a:spcBef>
              <a:buNone/>
            </a:pPr>
            <a:r>
              <a:rPr lang="zh-CN" altLang="en-US" sz="2000" b="1" dirty="0">
                <a:solidFill>
                  <a:srgbClr val="2B15CD"/>
                </a:solidFill>
                <a:latin typeface="微软雅黑" panose="020B0503020204020204" pitchFamily="34" charset="-122"/>
                <a:ea typeface="微软雅黑" panose="020B0503020204020204" pitchFamily="34" charset="-122"/>
              </a:rPr>
              <a:t>平顶抽样</a:t>
            </a:r>
            <a:r>
              <a:rPr lang="zh-CN" altLang="en-US" sz="2000" dirty="0">
                <a:latin typeface="微软雅黑" panose="020B0503020204020204" pitchFamily="34" charset="-122"/>
                <a:ea typeface="微软雅黑" panose="020B0503020204020204" pitchFamily="34" charset="-122"/>
              </a:rPr>
              <a:t>又叫</a:t>
            </a:r>
            <a:r>
              <a:rPr lang="zh-CN" altLang="en-US" sz="2000" b="1" dirty="0">
                <a:solidFill>
                  <a:srgbClr val="2B15CD"/>
                </a:solidFill>
                <a:latin typeface="微软雅黑" panose="020B0503020204020204" pitchFamily="34" charset="-122"/>
                <a:ea typeface="微软雅黑" panose="020B0503020204020204" pitchFamily="34" charset="-122"/>
              </a:rPr>
              <a:t>瞬时抽样</a:t>
            </a:r>
            <a:r>
              <a:rPr lang="zh-CN" altLang="en-US" sz="2000" dirty="0">
                <a:latin typeface="微软雅黑" panose="020B0503020204020204" pitchFamily="34" charset="-122"/>
                <a:ea typeface="微软雅黑" panose="020B0503020204020204" pitchFamily="34" charset="-122"/>
              </a:rPr>
              <a:t>，它的抽样后信号中的脉冲均具有相同的形状</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顶部平坦的矩形脉冲</a:t>
            </a:r>
            <a:r>
              <a:rPr lang="zh-CN" altLang="en-US" sz="2000" dirty="0">
                <a:latin typeface="微软雅黑" panose="020B0503020204020204" pitchFamily="34" charset="-122"/>
                <a:ea typeface="微软雅黑" panose="020B0503020204020204" pitchFamily="34" charset="-122"/>
              </a:rPr>
              <a:t>，矩形脉冲的幅度即为瞬时抽样值。平顶抽样</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信号在原理上可以由</a:t>
            </a:r>
            <a:r>
              <a:rPr lang="zh-CN" altLang="en-US" sz="2000" b="1" dirty="0">
                <a:solidFill>
                  <a:srgbClr val="FF0000"/>
                </a:solidFill>
                <a:latin typeface="微软雅黑" panose="020B0503020204020204" pitchFamily="34" charset="-122"/>
                <a:ea typeface="微软雅黑" panose="020B0503020204020204" pitchFamily="34" charset="-122"/>
              </a:rPr>
              <a:t>理想抽样</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脉冲形成电路</a:t>
            </a:r>
            <a:r>
              <a:rPr lang="zh-CN" altLang="en-US" sz="2000" dirty="0">
                <a:latin typeface="微软雅黑" panose="020B0503020204020204" pitchFamily="34" charset="-122"/>
                <a:ea typeface="微软雅黑" panose="020B0503020204020204" pitchFamily="34" charset="-122"/>
              </a:rPr>
              <a:t>产生，如图 </a:t>
            </a:r>
            <a:r>
              <a:rPr lang="en-US" altLang="zh-CN" sz="2000" dirty="0">
                <a:latin typeface="微软雅黑" panose="020B0503020204020204" pitchFamily="34" charset="-122"/>
                <a:ea typeface="微软雅黑" panose="020B0503020204020204" pitchFamily="34" charset="-122"/>
              </a:rPr>
              <a:t>9.3-4</a:t>
            </a:r>
            <a:r>
              <a:rPr lang="zh-CN" altLang="en-US" sz="2000" dirty="0">
                <a:latin typeface="微软雅黑" panose="020B0503020204020204" pitchFamily="34" charset="-122"/>
                <a:ea typeface="微软雅黑" panose="020B0503020204020204" pitchFamily="34" charset="-122"/>
              </a:rPr>
              <a:t>所示，脉冲形成电路的作用就是把冲激脉冲变为矩形脉冲       </a:t>
            </a:r>
            <a:endParaRPr lang="zh-CN" altLang="en-US" sz="2000" dirty="0">
              <a:latin typeface="微软雅黑" panose="020B0503020204020204" pitchFamily="34" charset="-122"/>
              <a:ea typeface="微软雅黑" panose="020B0503020204020204" pitchFamily="34" charset="-122"/>
            </a:endParaRPr>
          </a:p>
        </p:txBody>
      </p:sp>
      <p:graphicFrame>
        <p:nvGraphicFramePr>
          <p:cNvPr id="11266" name="Object 4"/>
          <p:cNvGraphicFramePr>
            <a:graphicFrameLocks noGrp="1"/>
          </p:cNvGraphicFramePr>
          <p:nvPr>
            <p:ph sz="half" idx="2"/>
          </p:nvPr>
        </p:nvGraphicFramePr>
        <p:xfrm>
          <a:off x="104140" y="3311525"/>
          <a:ext cx="8936990" cy="2877820"/>
        </p:xfrm>
        <a:graphic>
          <a:graphicData uri="http://schemas.openxmlformats.org/presentationml/2006/ole">
            <mc:AlternateContent xmlns:mc="http://schemas.openxmlformats.org/markup-compatibility/2006">
              <mc:Choice xmlns:v="urn:schemas-microsoft-com:vml" Requires="v">
                <p:oleObj spid="_x0000_s3125" name="" r:id="rId1" imgW="4625340" imgH="1341120" progId="Visio.Drawing.11">
                  <p:embed/>
                </p:oleObj>
              </mc:Choice>
              <mc:Fallback>
                <p:oleObj name="" r:id="rId1" imgW="4625340" imgH="1341120" progId="Visio.Drawing.11">
                  <p:embed/>
                  <p:pic>
                    <p:nvPicPr>
                      <p:cNvPr id="0" name="图片 3124"/>
                      <p:cNvPicPr/>
                      <p:nvPr/>
                    </p:nvPicPr>
                    <p:blipFill>
                      <a:blip r:embed="rId2"/>
                      <a:stretch>
                        <a:fillRect/>
                      </a:stretch>
                    </p:blipFill>
                    <p:spPr>
                      <a:xfrm>
                        <a:off x="104140" y="3311525"/>
                        <a:ext cx="8936990" cy="2877820"/>
                      </a:xfrm>
                      <a:prstGeom prst="rect">
                        <a:avLst/>
                      </a:prstGeom>
                      <a:solidFill>
                        <a:srgbClr val="CCFFCC"/>
                      </a:solidFill>
                      <a:ln>
                        <a:solidFill>
                          <a:schemeClr val="tx1"/>
                        </a:solidFill>
                        <a:miter/>
                      </a:ln>
                    </p:spPr>
                  </p:pic>
                </p:oleObj>
              </mc:Fallback>
            </mc:AlternateContent>
          </a:graphicData>
        </a:graphic>
      </p:graphicFrame>
      <p:sp>
        <p:nvSpPr>
          <p:cNvPr id="11269" name="Rectangle 6"/>
          <p:cNvSpPr/>
          <p:nvPr/>
        </p:nvSpPr>
        <p:spPr>
          <a:xfrm>
            <a:off x="1714500" y="6286500"/>
            <a:ext cx="4968875" cy="39687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9.3-4 </a:t>
            </a:r>
            <a:r>
              <a:rPr lang="zh-CN" altLang="en-US" b="1" dirty="0">
                <a:solidFill>
                  <a:schemeClr val="tx2"/>
                </a:solidFill>
                <a:latin typeface="微软雅黑" panose="020B0503020204020204" pitchFamily="34" charset="-122"/>
                <a:ea typeface="微软雅黑" panose="020B0503020204020204" pitchFamily="34" charset="-122"/>
              </a:rPr>
              <a:t>平顶抽样信号及其产生原理框图</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2" name="Rectangle 3"/>
          <p:cNvSpPr>
            <a:spLocks noGrp="1"/>
          </p:cNvSpPr>
          <p:nvPr>
            <p:ph type="body" sz="half" idx="1"/>
          </p:nvPr>
        </p:nvSpPr>
        <p:spPr>
          <a:xfrm>
            <a:off x="367030" y="1412875"/>
            <a:ext cx="8399780" cy="394462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设基带信号为</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，矩形脉冲形成电路的冲激响应为</a:t>
            </a:r>
            <a:r>
              <a:rPr lang="en-US" altLang="zh-CN" sz="2000" dirty="0">
                <a:latin typeface="微软雅黑" panose="020B0503020204020204" pitchFamily="34" charset="-122"/>
                <a:ea typeface="微软雅黑" panose="020B0503020204020204" pitchFamily="34" charset="-122"/>
              </a:rPr>
              <a:t>q(t)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经过理想抽样后得到的信号</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，平顶抽样的</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信号频谱</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(ω)</a:t>
            </a:r>
            <a:r>
              <a:rPr lang="zh-CN" altLang="en-US" sz="2000" dirty="0">
                <a:latin typeface="微软雅黑" panose="020B0503020204020204" pitchFamily="34" charset="-122"/>
                <a:ea typeface="微软雅黑" panose="020B0503020204020204" pitchFamily="34" charset="-122"/>
              </a:rPr>
              <a:t>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(9.3-3)</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平顶抽样的</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信号频谱</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(ω)</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Q(ω)</a:t>
            </a:r>
            <a:r>
              <a:rPr lang="zh-CN" altLang="en-US" sz="2000" dirty="0">
                <a:latin typeface="微软雅黑" panose="020B0503020204020204" pitchFamily="34" charset="-122"/>
                <a:ea typeface="微软雅黑" panose="020B0503020204020204" pitchFamily="34" charset="-122"/>
              </a:rPr>
              <a:t>加权后的周期性重复的</a:t>
            </a:r>
            <a:r>
              <a:rPr lang="en-US" altLang="zh-CN" sz="2000" dirty="0">
                <a:latin typeface="微软雅黑" panose="020B0503020204020204" pitchFamily="34" charset="-122"/>
                <a:ea typeface="微软雅黑" panose="020B0503020204020204" pitchFamily="34" charset="-122"/>
              </a:rPr>
              <a:t>M(ω)</a:t>
            </a:r>
            <a:r>
              <a:rPr lang="zh-CN" altLang="en-US" sz="2000" dirty="0">
                <a:latin typeface="微软雅黑" panose="020B0503020204020204" pitchFamily="34" charset="-122"/>
                <a:ea typeface="微软雅黑" panose="020B0503020204020204" pitchFamily="34" charset="-122"/>
              </a:rPr>
              <a:t>所组成，由于</a:t>
            </a:r>
            <a:r>
              <a:rPr lang="en-US" altLang="zh-CN" sz="2000" dirty="0">
                <a:latin typeface="微软雅黑" panose="020B0503020204020204" pitchFamily="34" charset="-122"/>
                <a:ea typeface="微软雅黑" panose="020B0503020204020204" pitchFamily="34" charset="-122"/>
              </a:rPr>
              <a:t>Q(ω)</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ω</a:t>
            </a:r>
            <a:r>
              <a:rPr lang="zh-CN" altLang="en-US" sz="2000" dirty="0">
                <a:latin typeface="微软雅黑" panose="020B0503020204020204" pitchFamily="34" charset="-122"/>
                <a:ea typeface="微软雅黑" panose="020B0503020204020204" pitchFamily="34" charset="-122"/>
              </a:rPr>
              <a:t>的函数， 如果直接用低通滤波器恢复，得到的是</a:t>
            </a:r>
            <a:r>
              <a:rPr lang="en-US" altLang="zh-CN" sz="2000" b="1" dirty="0">
                <a:solidFill>
                  <a:schemeClr val="tx2"/>
                </a:solidFill>
                <a:latin typeface="微软雅黑" panose="020B0503020204020204" pitchFamily="34" charset="-122"/>
                <a:ea typeface="微软雅黑" panose="020B0503020204020204" pitchFamily="34" charset="-122"/>
              </a:rPr>
              <a:t>Q(ω)M(ω)/T</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，它必然存在失真 。为了从</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中恢复原基带信号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，可采用图</a:t>
            </a:r>
            <a:r>
              <a:rPr lang="en-US" altLang="zh-CN" sz="2000" dirty="0">
                <a:latin typeface="微软雅黑" panose="020B0503020204020204" pitchFamily="34" charset="-122"/>
                <a:ea typeface="微软雅黑" panose="020B0503020204020204" pitchFamily="34" charset="-122"/>
              </a:rPr>
              <a:t>9.3-5 </a:t>
            </a:r>
            <a:r>
              <a:rPr lang="zh-CN" altLang="en-US" sz="2000" dirty="0">
                <a:latin typeface="微软雅黑" panose="020B0503020204020204" pitchFamily="34" charset="-122"/>
                <a:ea typeface="微软雅黑" panose="020B0503020204020204" pitchFamily="34" charset="-122"/>
              </a:rPr>
              <a:t>所示的解调原理，在滤波之前先用特性为</a:t>
            </a:r>
            <a:r>
              <a:rPr lang="en-US" altLang="zh-CN" sz="2000" dirty="0">
                <a:latin typeface="微软雅黑" panose="020B0503020204020204" pitchFamily="34" charset="-122"/>
                <a:ea typeface="微软雅黑" panose="020B0503020204020204" pitchFamily="34" charset="-122"/>
              </a:rPr>
              <a:t>1/Q(ω)</a:t>
            </a:r>
            <a:r>
              <a:rPr lang="zh-CN" altLang="en-US" sz="2000" dirty="0">
                <a:latin typeface="微软雅黑" panose="020B0503020204020204" pitchFamily="34" charset="-122"/>
                <a:ea typeface="微软雅黑" panose="020B0503020204020204" pitchFamily="34" charset="-122"/>
              </a:rPr>
              <a:t>频谱校正网络加以修正，则低通滤波器才能无失真地恢复原基带信号</a:t>
            </a:r>
            <a:r>
              <a:rPr lang="en-US" altLang="zh-CN" sz="2000" dirty="0">
                <a:latin typeface="微软雅黑" panose="020B0503020204020204" pitchFamily="34" charset="-122"/>
                <a:ea typeface="微软雅黑" panose="020B0503020204020204" pitchFamily="34" charset="-122"/>
              </a:rPr>
              <a:t>m(t) </a:t>
            </a:r>
            <a:endParaRPr lang="en-US" altLang="zh-CN" sz="2000" dirty="0">
              <a:latin typeface="微软雅黑" panose="020B0503020204020204" pitchFamily="34" charset="-122"/>
              <a:ea typeface="微软雅黑" panose="020B0503020204020204" pitchFamily="34" charset="-122"/>
            </a:endParaRPr>
          </a:p>
        </p:txBody>
      </p:sp>
      <p:graphicFrame>
        <p:nvGraphicFramePr>
          <p:cNvPr id="12290" name="Object 4"/>
          <p:cNvGraphicFramePr>
            <a:graphicFrameLocks noGrp="1"/>
          </p:cNvGraphicFramePr>
          <p:nvPr>
            <p:ph sz="quarter" idx="2"/>
          </p:nvPr>
        </p:nvGraphicFramePr>
        <p:xfrm>
          <a:off x="1428750" y="2428875"/>
          <a:ext cx="5665788" cy="642938"/>
        </p:xfrm>
        <a:graphic>
          <a:graphicData uri="http://schemas.openxmlformats.org/presentationml/2006/ole">
            <mc:AlternateContent xmlns:mc="http://schemas.openxmlformats.org/markup-compatibility/2006">
              <mc:Choice xmlns:v="urn:schemas-microsoft-com:vml" Requires="v">
                <p:oleObj spid="_x0000_s3123" name="" r:id="rId1" imgW="3008630" imgH="431800" progId="Equation.3">
                  <p:embed/>
                </p:oleObj>
              </mc:Choice>
              <mc:Fallback>
                <p:oleObj name="" r:id="rId1" imgW="3008630" imgH="431800" progId="Equation.3">
                  <p:embed/>
                  <p:pic>
                    <p:nvPicPr>
                      <p:cNvPr id="0" name="图片 3122"/>
                      <p:cNvPicPr/>
                      <p:nvPr/>
                    </p:nvPicPr>
                    <p:blipFill>
                      <a:blip r:embed="rId2"/>
                      <a:stretch>
                        <a:fillRect/>
                      </a:stretch>
                    </p:blipFill>
                    <p:spPr>
                      <a:xfrm>
                        <a:off x="1428750" y="2428875"/>
                        <a:ext cx="5665788" cy="642938"/>
                      </a:xfrm>
                      <a:prstGeom prst="rect">
                        <a:avLst/>
                      </a:prstGeom>
                      <a:solidFill>
                        <a:srgbClr val="CCFFCC"/>
                      </a:solidFill>
                      <a:ln w="38100">
                        <a:miter/>
                      </a:ln>
                    </p:spPr>
                  </p:pic>
                </p:oleObj>
              </mc:Fallback>
            </mc:AlternateContent>
          </a:graphicData>
        </a:graphic>
      </p:graphicFrame>
      <p:graphicFrame>
        <p:nvGraphicFramePr>
          <p:cNvPr id="12291" name="Object 11"/>
          <p:cNvGraphicFramePr>
            <a:graphicFrameLocks noGrp="1"/>
          </p:cNvGraphicFramePr>
          <p:nvPr>
            <p:ph sz="quarter" idx="3"/>
          </p:nvPr>
        </p:nvGraphicFramePr>
        <p:xfrm>
          <a:off x="2033270" y="5454650"/>
          <a:ext cx="4194175" cy="941705"/>
        </p:xfrm>
        <a:graphic>
          <a:graphicData uri="http://schemas.openxmlformats.org/presentationml/2006/ole">
            <mc:AlternateContent xmlns:mc="http://schemas.openxmlformats.org/markup-compatibility/2006">
              <mc:Choice xmlns:v="urn:schemas-microsoft-com:vml" Requires="v">
                <p:oleObj spid="_x0000_s3124" name="" r:id="rId3" imgW="2320290" imgH="370205" progId="Visio.Drawing.11">
                  <p:embed/>
                </p:oleObj>
              </mc:Choice>
              <mc:Fallback>
                <p:oleObj name="" r:id="rId3" imgW="2320290" imgH="370205" progId="Visio.Drawing.11">
                  <p:embed/>
                  <p:pic>
                    <p:nvPicPr>
                      <p:cNvPr id="0" name="图片 3123"/>
                      <p:cNvPicPr/>
                      <p:nvPr/>
                    </p:nvPicPr>
                    <p:blipFill>
                      <a:blip r:embed="rId4"/>
                      <a:stretch>
                        <a:fillRect/>
                      </a:stretch>
                    </p:blipFill>
                    <p:spPr>
                      <a:xfrm>
                        <a:off x="2033270" y="5454650"/>
                        <a:ext cx="4194175" cy="941705"/>
                      </a:xfrm>
                      <a:prstGeom prst="rect">
                        <a:avLst/>
                      </a:prstGeom>
                      <a:noFill/>
                      <a:ln w="38100">
                        <a:miter/>
                      </a:ln>
                    </p:spPr>
                  </p:pic>
                </p:oleObj>
              </mc:Fallback>
            </mc:AlternateContent>
          </a:graphicData>
        </a:graphic>
      </p:graphicFrame>
      <p:sp>
        <p:nvSpPr>
          <p:cNvPr id="12293" name="Rectangle 13"/>
          <p:cNvSpPr/>
          <p:nvPr/>
        </p:nvSpPr>
        <p:spPr>
          <a:xfrm>
            <a:off x="1462088" y="590550"/>
            <a:ext cx="3797300" cy="523875"/>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平顶抽样</a:t>
            </a:r>
            <a:r>
              <a:rPr lang="en-US" altLang="zh-CN" sz="2800" b="1" dirty="0">
                <a:solidFill>
                  <a:schemeClr val="tx2"/>
                </a:solidFill>
                <a:latin typeface="微软雅黑" panose="020B0503020204020204" pitchFamily="34" charset="-122"/>
                <a:ea typeface="微软雅黑" panose="020B0503020204020204" pitchFamily="34" charset="-122"/>
              </a:rPr>
              <a:t>PAM</a:t>
            </a:r>
            <a:r>
              <a:rPr lang="zh-CN" altLang="en-US" sz="2800" b="1" dirty="0">
                <a:solidFill>
                  <a:schemeClr val="tx2"/>
                </a:solidFill>
                <a:latin typeface="微软雅黑" panose="020B0503020204020204" pitchFamily="34" charset="-122"/>
                <a:ea typeface="微软雅黑" panose="020B0503020204020204" pitchFamily="34" charset="-122"/>
              </a:rPr>
              <a:t>解调</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2294" name="Rectangle 14"/>
          <p:cNvSpPr/>
          <p:nvPr/>
        </p:nvSpPr>
        <p:spPr>
          <a:xfrm>
            <a:off x="2071053" y="6396355"/>
            <a:ext cx="4381500" cy="396875"/>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9.3-5 </a:t>
            </a:r>
            <a:r>
              <a:rPr lang="zh-CN" altLang="en-US" b="1" dirty="0">
                <a:solidFill>
                  <a:schemeClr val="tx2"/>
                </a:solidFill>
                <a:latin typeface="微软雅黑" panose="020B0503020204020204" pitchFamily="34" charset="-122"/>
                <a:ea typeface="微软雅黑" panose="020B0503020204020204" pitchFamily="34" charset="-122"/>
              </a:rPr>
              <a:t>平顶抽样</a:t>
            </a:r>
            <a:r>
              <a:rPr lang="en-US" altLang="zh-CN" b="1" dirty="0">
                <a:solidFill>
                  <a:schemeClr val="tx2"/>
                </a:solidFill>
                <a:latin typeface="微软雅黑" panose="020B0503020204020204" pitchFamily="34" charset="-122"/>
                <a:ea typeface="微软雅黑" panose="020B0503020204020204" pitchFamily="34" charset="-122"/>
              </a:rPr>
              <a:t>PAM</a:t>
            </a:r>
            <a:r>
              <a:rPr lang="zh-CN" altLang="en-US" b="1" dirty="0">
                <a:solidFill>
                  <a:schemeClr val="tx2"/>
                </a:solidFill>
                <a:latin typeface="微软雅黑" panose="020B0503020204020204" pitchFamily="34" charset="-122"/>
                <a:ea typeface="微软雅黑" panose="020B0503020204020204" pitchFamily="34" charset="-122"/>
              </a:rPr>
              <a:t>解调原理框图</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1476375" y="620713"/>
            <a:ext cx="3024188"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抽样保持电路</a:t>
            </a:r>
            <a:endParaRPr lang="zh-CN" altLang="en-US" sz="2800" dirty="0">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335915" y="1428750"/>
            <a:ext cx="8417560" cy="5239385"/>
          </a:xfrm>
        </p:spPr>
        <p:txBody>
          <a:bodyPr vert="horz" wrap="square" lIns="91440" tIns="45720" rIns="91440" bIns="45720" anchor="t"/>
          <a:p>
            <a:pPr marL="0" indent="0" eaLnBrk="1" hangingPunct="1">
              <a:lnSpc>
                <a:spcPct val="130000"/>
              </a:lnSpc>
              <a:spcBef>
                <a:spcPct val="0"/>
              </a:spcBef>
              <a:buNone/>
            </a:pPr>
            <a:r>
              <a:rPr lang="zh-CN" altLang="en-US" sz="2000" dirty="0">
                <a:latin typeface="微软雅黑" panose="020B0503020204020204" pitchFamily="34" charset="-122"/>
                <a:ea typeface="微软雅黑" panose="020B0503020204020204" pitchFamily="34" charset="-122"/>
              </a:rPr>
              <a:t>在实际应用中，平顶抽样信号采用抽样保持电路来实现，得到的脉冲为矩形脉冲。</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系统的编码中，编码器的输入就是经抽样保持电路得到的平顶抽样脉冲</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定义</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zh-CN" altLang="en-US" sz="2000" dirty="0">
                <a:latin typeface="微软雅黑" panose="020B0503020204020204" pitchFamily="34" charset="-122"/>
                <a:ea typeface="微软雅黑" panose="020B0503020204020204" pitchFamily="34" charset="-122"/>
              </a:rPr>
              <a:t>模拟信号在数字化时需要抽样并在样值量化期间保持抽样值不变。这种保持信号不变的电路称为</a:t>
            </a:r>
            <a:r>
              <a:rPr lang="zh-CN" altLang="en-US" sz="2000" b="1" dirty="0">
                <a:solidFill>
                  <a:srgbClr val="2B15CD"/>
                </a:solidFill>
                <a:latin typeface="微软雅黑" panose="020B0503020204020204" pitchFamily="34" charset="-122"/>
                <a:ea typeface="微软雅黑" panose="020B0503020204020204" pitchFamily="34" charset="-122"/>
              </a:rPr>
              <a:t>抽样保持电路</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电路</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工作原理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4. </a:t>
            </a:r>
            <a:r>
              <a:rPr lang="zh-CN" altLang="en-US" sz="2800" b="1" dirty="0">
                <a:solidFill>
                  <a:srgbClr val="0000FF"/>
                </a:solidFill>
                <a:latin typeface="微软雅黑" panose="020B0503020204020204" pitchFamily="34" charset="-122"/>
                <a:ea typeface="微软雅黑" panose="020B0503020204020204" pitchFamily="34" charset="-122"/>
              </a:rPr>
              <a:t>专用集成电路</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LF198/298/398   </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69636" name="Group 50"/>
          <p:cNvGrpSpPr/>
          <p:nvPr/>
        </p:nvGrpSpPr>
        <p:grpSpPr>
          <a:xfrm>
            <a:off x="3643313" y="4214813"/>
            <a:ext cx="5286375" cy="1655762"/>
            <a:chOff x="793" y="2886"/>
            <a:chExt cx="4083" cy="1043"/>
          </a:xfrm>
        </p:grpSpPr>
        <p:sp>
          <p:nvSpPr>
            <p:cNvPr id="69640" name="Rectangle 4"/>
            <p:cNvSpPr/>
            <p:nvPr/>
          </p:nvSpPr>
          <p:spPr>
            <a:xfrm>
              <a:off x="793" y="2886"/>
              <a:ext cx="4083" cy="1043"/>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endParaRPr lang="zh-CN" altLang="zh-CN" dirty="0">
                <a:latin typeface="微软雅黑" panose="020B0503020204020204" pitchFamily="34" charset="-122"/>
                <a:ea typeface="微软雅黑" panose="020B0503020204020204" pitchFamily="34" charset="-122"/>
              </a:endParaRPr>
            </a:p>
          </p:txBody>
        </p:sp>
        <p:sp>
          <p:nvSpPr>
            <p:cNvPr id="69641" name="Line 6"/>
            <p:cNvSpPr/>
            <p:nvPr/>
          </p:nvSpPr>
          <p:spPr>
            <a:xfrm>
              <a:off x="1383" y="3113"/>
              <a:ext cx="0" cy="408"/>
            </a:xfrm>
            <a:prstGeom prst="line">
              <a:avLst/>
            </a:prstGeom>
            <a:ln w="9525" cap="flat" cmpd="sng">
              <a:solidFill>
                <a:schemeClr val="tx1"/>
              </a:solidFill>
              <a:prstDash val="solid"/>
              <a:headEnd type="none" w="med" len="med"/>
              <a:tailEnd type="none" w="med" len="med"/>
            </a:ln>
          </p:spPr>
        </p:sp>
        <p:sp>
          <p:nvSpPr>
            <p:cNvPr id="69642" name="Line 7"/>
            <p:cNvSpPr/>
            <p:nvPr/>
          </p:nvSpPr>
          <p:spPr>
            <a:xfrm>
              <a:off x="1383" y="3113"/>
              <a:ext cx="635" cy="226"/>
            </a:xfrm>
            <a:prstGeom prst="line">
              <a:avLst/>
            </a:prstGeom>
            <a:ln w="9525" cap="flat" cmpd="sng">
              <a:solidFill>
                <a:schemeClr val="tx1"/>
              </a:solidFill>
              <a:prstDash val="solid"/>
              <a:headEnd type="none" w="med" len="med"/>
              <a:tailEnd type="none" w="med" len="med"/>
            </a:ln>
          </p:spPr>
        </p:sp>
        <p:sp>
          <p:nvSpPr>
            <p:cNvPr id="69643" name="Line 8"/>
            <p:cNvSpPr/>
            <p:nvPr/>
          </p:nvSpPr>
          <p:spPr>
            <a:xfrm flipV="1">
              <a:off x="1383" y="3339"/>
              <a:ext cx="635" cy="182"/>
            </a:xfrm>
            <a:prstGeom prst="line">
              <a:avLst/>
            </a:prstGeom>
            <a:ln w="9525" cap="flat" cmpd="sng">
              <a:solidFill>
                <a:schemeClr val="tx1"/>
              </a:solidFill>
              <a:prstDash val="solid"/>
              <a:headEnd type="none" w="med" len="med"/>
              <a:tailEnd type="none" w="med" len="med"/>
            </a:ln>
          </p:spPr>
        </p:sp>
        <p:sp>
          <p:nvSpPr>
            <p:cNvPr id="69644" name="Line 9"/>
            <p:cNvSpPr/>
            <p:nvPr/>
          </p:nvSpPr>
          <p:spPr>
            <a:xfrm>
              <a:off x="2018" y="3339"/>
              <a:ext cx="544" cy="0"/>
            </a:xfrm>
            <a:prstGeom prst="line">
              <a:avLst/>
            </a:prstGeom>
            <a:ln w="9525" cap="flat" cmpd="sng">
              <a:solidFill>
                <a:schemeClr val="tx1"/>
              </a:solidFill>
              <a:prstDash val="solid"/>
              <a:headEnd type="none" w="med" len="med"/>
              <a:tailEnd type="none" w="med" len="med"/>
            </a:ln>
          </p:spPr>
        </p:sp>
        <p:sp>
          <p:nvSpPr>
            <p:cNvPr id="69645" name="Line 10"/>
            <p:cNvSpPr/>
            <p:nvPr/>
          </p:nvSpPr>
          <p:spPr>
            <a:xfrm>
              <a:off x="2562" y="3203"/>
              <a:ext cx="137" cy="136"/>
            </a:xfrm>
            <a:prstGeom prst="line">
              <a:avLst/>
            </a:prstGeom>
            <a:ln w="9525" cap="flat" cmpd="sng">
              <a:solidFill>
                <a:schemeClr val="tx1"/>
              </a:solidFill>
              <a:prstDash val="solid"/>
              <a:headEnd type="none" w="med" len="med"/>
              <a:tailEnd type="none" w="med" len="med"/>
            </a:ln>
          </p:spPr>
        </p:sp>
        <p:sp>
          <p:nvSpPr>
            <p:cNvPr id="69646" name="Line 11"/>
            <p:cNvSpPr/>
            <p:nvPr/>
          </p:nvSpPr>
          <p:spPr>
            <a:xfrm>
              <a:off x="2699" y="3339"/>
              <a:ext cx="816" cy="0"/>
            </a:xfrm>
            <a:prstGeom prst="line">
              <a:avLst/>
            </a:prstGeom>
            <a:ln w="9525" cap="flat" cmpd="sng">
              <a:solidFill>
                <a:schemeClr val="tx1"/>
              </a:solidFill>
              <a:prstDash val="solid"/>
              <a:headEnd type="none" w="med" len="med"/>
              <a:tailEnd type="none" w="med" len="med"/>
            </a:ln>
          </p:spPr>
        </p:sp>
        <p:sp>
          <p:nvSpPr>
            <p:cNvPr id="69647" name="Line 12"/>
            <p:cNvSpPr/>
            <p:nvPr/>
          </p:nvSpPr>
          <p:spPr>
            <a:xfrm>
              <a:off x="2880" y="3339"/>
              <a:ext cx="0" cy="136"/>
            </a:xfrm>
            <a:prstGeom prst="line">
              <a:avLst/>
            </a:prstGeom>
            <a:ln w="9525" cap="flat" cmpd="sng">
              <a:solidFill>
                <a:schemeClr val="tx1"/>
              </a:solidFill>
              <a:prstDash val="solid"/>
              <a:headEnd type="none" w="med" len="med"/>
              <a:tailEnd type="none" w="med" len="med"/>
            </a:ln>
          </p:spPr>
        </p:sp>
        <p:sp>
          <p:nvSpPr>
            <p:cNvPr id="69648" name="Line 13"/>
            <p:cNvSpPr/>
            <p:nvPr/>
          </p:nvSpPr>
          <p:spPr>
            <a:xfrm>
              <a:off x="2789" y="3475"/>
              <a:ext cx="227" cy="0"/>
            </a:xfrm>
            <a:prstGeom prst="line">
              <a:avLst/>
            </a:prstGeom>
            <a:ln w="9525" cap="flat" cmpd="sng">
              <a:solidFill>
                <a:schemeClr val="tx1"/>
              </a:solidFill>
              <a:prstDash val="solid"/>
              <a:headEnd type="none" w="med" len="med"/>
              <a:tailEnd type="none" w="med" len="med"/>
            </a:ln>
          </p:spPr>
        </p:sp>
        <p:sp>
          <p:nvSpPr>
            <p:cNvPr id="69649" name="Line 14"/>
            <p:cNvSpPr/>
            <p:nvPr/>
          </p:nvSpPr>
          <p:spPr>
            <a:xfrm>
              <a:off x="2789" y="3566"/>
              <a:ext cx="227" cy="0"/>
            </a:xfrm>
            <a:prstGeom prst="line">
              <a:avLst/>
            </a:prstGeom>
            <a:ln w="9525" cap="flat" cmpd="sng">
              <a:solidFill>
                <a:schemeClr val="tx1"/>
              </a:solidFill>
              <a:prstDash val="solid"/>
              <a:headEnd type="none" w="med" len="med"/>
              <a:tailEnd type="none" w="med" len="med"/>
            </a:ln>
          </p:spPr>
        </p:sp>
        <p:sp>
          <p:nvSpPr>
            <p:cNvPr id="69650" name="Line 15"/>
            <p:cNvSpPr/>
            <p:nvPr/>
          </p:nvSpPr>
          <p:spPr>
            <a:xfrm>
              <a:off x="2880" y="3566"/>
              <a:ext cx="0" cy="182"/>
            </a:xfrm>
            <a:prstGeom prst="line">
              <a:avLst/>
            </a:prstGeom>
            <a:ln w="9525" cap="flat" cmpd="sng">
              <a:solidFill>
                <a:schemeClr val="tx1"/>
              </a:solidFill>
              <a:prstDash val="solid"/>
              <a:headEnd type="none" w="med" len="med"/>
              <a:tailEnd type="none" w="med" len="med"/>
            </a:ln>
          </p:spPr>
        </p:sp>
        <p:sp>
          <p:nvSpPr>
            <p:cNvPr id="69651" name="Line 16"/>
            <p:cNvSpPr/>
            <p:nvPr/>
          </p:nvSpPr>
          <p:spPr>
            <a:xfrm>
              <a:off x="2789" y="3748"/>
              <a:ext cx="182" cy="0"/>
            </a:xfrm>
            <a:prstGeom prst="line">
              <a:avLst/>
            </a:prstGeom>
            <a:ln w="9525" cap="flat" cmpd="sng">
              <a:solidFill>
                <a:schemeClr val="tx1"/>
              </a:solidFill>
              <a:prstDash val="solid"/>
              <a:headEnd type="none" w="med" len="med"/>
              <a:tailEnd type="none" w="med" len="med"/>
            </a:ln>
          </p:spPr>
        </p:sp>
        <p:sp>
          <p:nvSpPr>
            <p:cNvPr id="69652" name="Line 17"/>
            <p:cNvSpPr/>
            <p:nvPr/>
          </p:nvSpPr>
          <p:spPr>
            <a:xfrm>
              <a:off x="2835" y="3793"/>
              <a:ext cx="90" cy="0"/>
            </a:xfrm>
            <a:prstGeom prst="line">
              <a:avLst/>
            </a:prstGeom>
            <a:ln w="9525" cap="flat" cmpd="sng">
              <a:solidFill>
                <a:schemeClr val="tx1"/>
              </a:solidFill>
              <a:prstDash val="solid"/>
              <a:headEnd type="none" w="med" len="med"/>
              <a:tailEnd type="none" w="med" len="med"/>
            </a:ln>
          </p:spPr>
        </p:sp>
        <p:sp>
          <p:nvSpPr>
            <p:cNvPr id="69653" name="Line 18"/>
            <p:cNvSpPr/>
            <p:nvPr/>
          </p:nvSpPr>
          <p:spPr>
            <a:xfrm>
              <a:off x="2880" y="3657"/>
              <a:ext cx="227" cy="0"/>
            </a:xfrm>
            <a:prstGeom prst="line">
              <a:avLst/>
            </a:prstGeom>
            <a:ln w="9525" cap="flat" cmpd="sng">
              <a:solidFill>
                <a:schemeClr val="tx1"/>
              </a:solidFill>
              <a:prstDash val="solid"/>
              <a:headEnd type="none" w="med" len="med"/>
              <a:tailEnd type="none" w="med" len="med"/>
            </a:ln>
          </p:spPr>
        </p:sp>
        <p:sp>
          <p:nvSpPr>
            <p:cNvPr id="69654" name="Line 19"/>
            <p:cNvSpPr/>
            <p:nvPr/>
          </p:nvSpPr>
          <p:spPr>
            <a:xfrm>
              <a:off x="3107" y="3339"/>
              <a:ext cx="0" cy="91"/>
            </a:xfrm>
            <a:prstGeom prst="line">
              <a:avLst/>
            </a:prstGeom>
            <a:ln w="9525" cap="flat" cmpd="sng">
              <a:solidFill>
                <a:schemeClr val="tx1"/>
              </a:solidFill>
              <a:prstDash val="solid"/>
              <a:headEnd type="none" w="med" len="med"/>
              <a:tailEnd type="none" w="med" len="med"/>
            </a:ln>
          </p:spPr>
        </p:sp>
        <p:sp>
          <p:nvSpPr>
            <p:cNvPr id="69655" name="Line 20"/>
            <p:cNvSpPr/>
            <p:nvPr/>
          </p:nvSpPr>
          <p:spPr>
            <a:xfrm flipH="1">
              <a:off x="3107" y="3430"/>
              <a:ext cx="91" cy="136"/>
            </a:xfrm>
            <a:prstGeom prst="line">
              <a:avLst/>
            </a:prstGeom>
            <a:ln w="9525" cap="flat" cmpd="sng">
              <a:solidFill>
                <a:schemeClr val="tx1"/>
              </a:solidFill>
              <a:prstDash val="solid"/>
              <a:headEnd type="none" w="med" len="med"/>
              <a:tailEnd type="none" w="med" len="med"/>
            </a:ln>
          </p:spPr>
        </p:sp>
        <p:sp>
          <p:nvSpPr>
            <p:cNvPr id="69656" name="Line 21"/>
            <p:cNvSpPr/>
            <p:nvPr/>
          </p:nvSpPr>
          <p:spPr>
            <a:xfrm flipV="1">
              <a:off x="3107" y="3566"/>
              <a:ext cx="0" cy="91"/>
            </a:xfrm>
            <a:prstGeom prst="line">
              <a:avLst/>
            </a:prstGeom>
            <a:ln w="9525" cap="flat" cmpd="sng">
              <a:solidFill>
                <a:schemeClr val="tx1"/>
              </a:solidFill>
              <a:prstDash val="solid"/>
              <a:headEnd type="none" w="med" len="med"/>
              <a:tailEnd type="none" w="med" len="med"/>
            </a:ln>
          </p:spPr>
        </p:sp>
        <p:sp>
          <p:nvSpPr>
            <p:cNvPr id="69657" name="Line 22"/>
            <p:cNvSpPr/>
            <p:nvPr/>
          </p:nvSpPr>
          <p:spPr>
            <a:xfrm>
              <a:off x="3334" y="3475"/>
              <a:ext cx="0" cy="318"/>
            </a:xfrm>
            <a:prstGeom prst="line">
              <a:avLst/>
            </a:prstGeom>
            <a:ln w="9525" cap="flat" cmpd="sng">
              <a:solidFill>
                <a:schemeClr val="tx1"/>
              </a:solidFill>
              <a:prstDash val="solid"/>
              <a:headEnd type="none" w="med" len="med"/>
              <a:tailEnd type="none" w="med" len="med"/>
            </a:ln>
          </p:spPr>
        </p:sp>
        <p:sp>
          <p:nvSpPr>
            <p:cNvPr id="69658" name="Line 24"/>
            <p:cNvSpPr/>
            <p:nvPr/>
          </p:nvSpPr>
          <p:spPr>
            <a:xfrm>
              <a:off x="3515" y="3203"/>
              <a:ext cx="635" cy="226"/>
            </a:xfrm>
            <a:prstGeom prst="line">
              <a:avLst/>
            </a:prstGeom>
            <a:ln w="9525" cap="flat" cmpd="sng">
              <a:solidFill>
                <a:schemeClr val="tx1"/>
              </a:solidFill>
              <a:prstDash val="solid"/>
              <a:headEnd type="none" w="med" len="med"/>
              <a:tailEnd type="none" w="med" len="med"/>
            </a:ln>
          </p:spPr>
        </p:sp>
        <p:sp>
          <p:nvSpPr>
            <p:cNvPr id="69659" name="Line 25"/>
            <p:cNvSpPr/>
            <p:nvPr/>
          </p:nvSpPr>
          <p:spPr>
            <a:xfrm>
              <a:off x="3515" y="3203"/>
              <a:ext cx="0" cy="408"/>
            </a:xfrm>
            <a:prstGeom prst="line">
              <a:avLst/>
            </a:prstGeom>
            <a:ln w="9525" cap="flat" cmpd="sng">
              <a:solidFill>
                <a:schemeClr val="tx1"/>
              </a:solidFill>
              <a:prstDash val="solid"/>
              <a:headEnd type="none" w="med" len="med"/>
              <a:tailEnd type="none" w="med" len="med"/>
            </a:ln>
          </p:spPr>
        </p:sp>
        <p:sp>
          <p:nvSpPr>
            <p:cNvPr id="69660" name="Line 26"/>
            <p:cNvSpPr/>
            <p:nvPr/>
          </p:nvSpPr>
          <p:spPr>
            <a:xfrm flipV="1">
              <a:off x="3515" y="3430"/>
              <a:ext cx="635" cy="182"/>
            </a:xfrm>
            <a:prstGeom prst="line">
              <a:avLst/>
            </a:prstGeom>
            <a:ln w="9525" cap="flat" cmpd="sng">
              <a:solidFill>
                <a:schemeClr val="tx1"/>
              </a:solidFill>
              <a:prstDash val="solid"/>
              <a:headEnd type="none" w="med" len="med"/>
              <a:tailEnd type="none" w="med" len="med"/>
            </a:ln>
          </p:spPr>
        </p:sp>
        <p:sp>
          <p:nvSpPr>
            <p:cNvPr id="69661" name="Line 27"/>
            <p:cNvSpPr/>
            <p:nvPr/>
          </p:nvSpPr>
          <p:spPr>
            <a:xfrm flipV="1">
              <a:off x="3334" y="3475"/>
              <a:ext cx="181" cy="0"/>
            </a:xfrm>
            <a:prstGeom prst="line">
              <a:avLst/>
            </a:prstGeom>
            <a:ln w="9525" cap="flat" cmpd="sng">
              <a:solidFill>
                <a:schemeClr val="tx1"/>
              </a:solidFill>
              <a:prstDash val="solid"/>
              <a:headEnd type="none" w="med" len="med"/>
              <a:tailEnd type="none" w="med" len="med"/>
            </a:ln>
          </p:spPr>
        </p:sp>
        <p:sp>
          <p:nvSpPr>
            <p:cNvPr id="69662" name="Line 28"/>
            <p:cNvSpPr/>
            <p:nvPr/>
          </p:nvSpPr>
          <p:spPr>
            <a:xfrm>
              <a:off x="3334" y="3793"/>
              <a:ext cx="998" cy="0"/>
            </a:xfrm>
            <a:prstGeom prst="line">
              <a:avLst/>
            </a:prstGeom>
            <a:ln w="9525" cap="flat" cmpd="sng">
              <a:solidFill>
                <a:schemeClr val="tx1"/>
              </a:solidFill>
              <a:prstDash val="solid"/>
              <a:headEnd type="none" w="med" len="med"/>
              <a:tailEnd type="none" w="med" len="med"/>
            </a:ln>
          </p:spPr>
        </p:sp>
        <p:sp>
          <p:nvSpPr>
            <p:cNvPr id="69663" name="Line 29"/>
            <p:cNvSpPr/>
            <p:nvPr/>
          </p:nvSpPr>
          <p:spPr>
            <a:xfrm>
              <a:off x="4150" y="3430"/>
              <a:ext cx="590" cy="0"/>
            </a:xfrm>
            <a:prstGeom prst="line">
              <a:avLst/>
            </a:prstGeom>
            <a:ln w="9525" cap="flat" cmpd="sng">
              <a:solidFill>
                <a:schemeClr val="tx1"/>
              </a:solidFill>
              <a:prstDash val="solid"/>
              <a:headEnd type="none" w="med" len="med"/>
              <a:tailEnd type="triangle" w="med" len="med"/>
            </a:ln>
          </p:spPr>
        </p:sp>
        <p:sp>
          <p:nvSpPr>
            <p:cNvPr id="69664" name="Line 30"/>
            <p:cNvSpPr/>
            <p:nvPr/>
          </p:nvSpPr>
          <p:spPr>
            <a:xfrm flipV="1">
              <a:off x="4332" y="3022"/>
              <a:ext cx="0" cy="771"/>
            </a:xfrm>
            <a:prstGeom prst="line">
              <a:avLst/>
            </a:prstGeom>
            <a:ln w="9525" cap="flat" cmpd="sng">
              <a:solidFill>
                <a:schemeClr val="tx1"/>
              </a:solidFill>
              <a:prstDash val="solid"/>
              <a:headEnd type="none" w="med" len="med"/>
              <a:tailEnd type="none" w="med" len="med"/>
            </a:ln>
          </p:spPr>
        </p:sp>
        <p:sp>
          <p:nvSpPr>
            <p:cNvPr id="69665" name="Line 31"/>
            <p:cNvSpPr/>
            <p:nvPr/>
          </p:nvSpPr>
          <p:spPr>
            <a:xfrm>
              <a:off x="1202" y="3203"/>
              <a:ext cx="181" cy="0"/>
            </a:xfrm>
            <a:prstGeom prst="line">
              <a:avLst/>
            </a:prstGeom>
            <a:ln w="9525" cap="flat" cmpd="sng">
              <a:solidFill>
                <a:schemeClr val="tx1"/>
              </a:solidFill>
              <a:prstDash val="solid"/>
              <a:headEnd type="none" w="med" len="med"/>
              <a:tailEnd type="none" w="med" len="med"/>
            </a:ln>
          </p:spPr>
        </p:sp>
        <p:sp>
          <p:nvSpPr>
            <p:cNvPr id="69666" name="Line 32"/>
            <p:cNvSpPr/>
            <p:nvPr/>
          </p:nvSpPr>
          <p:spPr>
            <a:xfrm flipH="1">
              <a:off x="1202" y="3022"/>
              <a:ext cx="3130" cy="0"/>
            </a:xfrm>
            <a:prstGeom prst="line">
              <a:avLst/>
            </a:prstGeom>
            <a:ln w="9525" cap="flat" cmpd="sng">
              <a:solidFill>
                <a:schemeClr val="tx1"/>
              </a:solidFill>
              <a:prstDash val="solid"/>
              <a:headEnd type="none" w="med" len="med"/>
              <a:tailEnd type="none" w="med" len="med"/>
            </a:ln>
          </p:spPr>
        </p:sp>
        <p:sp>
          <p:nvSpPr>
            <p:cNvPr id="69667" name="Line 33"/>
            <p:cNvSpPr/>
            <p:nvPr/>
          </p:nvSpPr>
          <p:spPr>
            <a:xfrm>
              <a:off x="1202" y="3022"/>
              <a:ext cx="0" cy="181"/>
            </a:xfrm>
            <a:prstGeom prst="line">
              <a:avLst/>
            </a:prstGeom>
            <a:ln w="9525" cap="flat" cmpd="sng">
              <a:solidFill>
                <a:schemeClr val="tx1"/>
              </a:solidFill>
              <a:prstDash val="solid"/>
              <a:headEnd type="none" w="med" len="med"/>
              <a:tailEnd type="none" w="med" len="med"/>
            </a:ln>
          </p:spPr>
        </p:sp>
        <p:sp>
          <p:nvSpPr>
            <p:cNvPr id="69668" name="Line 34"/>
            <p:cNvSpPr/>
            <p:nvPr/>
          </p:nvSpPr>
          <p:spPr>
            <a:xfrm flipH="1">
              <a:off x="975" y="3430"/>
              <a:ext cx="408" cy="0"/>
            </a:xfrm>
            <a:prstGeom prst="line">
              <a:avLst/>
            </a:prstGeom>
            <a:ln w="9525" cap="flat" cmpd="sng">
              <a:solidFill>
                <a:schemeClr val="tx1"/>
              </a:solidFill>
              <a:prstDash val="solid"/>
              <a:headEnd type="none" w="med" len="med"/>
              <a:tailEnd type="none" w="med" len="med"/>
            </a:ln>
          </p:spPr>
        </p:sp>
        <p:sp>
          <p:nvSpPr>
            <p:cNvPr id="69669" name="Line 36"/>
            <p:cNvSpPr/>
            <p:nvPr/>
          </p:nvSpPr>
          <p:spPr>
            <a:xfrm>
              <a:off x="1429" y="3203"/>
              <a:ext cx="90" cy="0"/>
            </a:xfrm>
            <a:prstGeom prst="line">
              <a:avLst/>
            </a:prstGeom>
            <a:ln w="9525" cap="flat" cmpd="sng">
              <a:solidFill>
                <a:schemeClr val="tx1"/>
              </a:solidFill>
              <a:prstDash val="solid"/>
              <a:headEnd type="none" w="med" len="med"/>
              <a:tailEnd type="none" w="med" len="med"/>
            </a:ln>
          </p:spPr>
        </p:sp>
        <p:sp>
          <p:nvSpPr>
            <p:cNvPr id="69670" name="Line 37"/>
            <p:cNvSpPr/>
            <p:nvPr/>
          </p:nvSpPr>
          <p:spPr>
            <a:xfrm>
              <a:off x="1429" y="3430"/>
              <a:ext cx="90" cy="0"/>
            </a:xfrm>
            <a:prstGeom prst="line">
              <a:avLst/>
            </a:prstGeom>
            <a:ln w="9525" cap="flat" cmpd="sng">
              <a:solidFill>
                <a:schemeClr val="tx1"/>
              </a:solidFill>
              <a:prstDash val="solid"/>
              <a:headEnd type="none" w="med" len="med"/>
              <a:tailEnd type="none" w="med" len="med"/>
            </a:ln>
          </p:spPr>
        </p:sp>
        <p:sp>
          <p:nvSpPr>
            <p:cNvPr id="69671" name="Line 38"/>
            <p:cNvSpPr/>
            <p:nvPr/>
          </p:nvSpPr>
          <p:spPr>
            <a:xfrm>
              <a:off x="1474" y="3385"/>
              <a:ext cx="0" cy="90"/>
            </a:xfrm>
            <a:prstGeom prst="line">
              <a:avLst/>
            </a:prstGeom>
            <a:ln w="9525" cap="flat" cmpd="sng">
              <a:solidFill>
                <a:schemeClr val="tx1"/>
              </a:solidFill>
              <a:prstDash val="solid"/>
              <a:headEnd type="none" w="med" len="med"/>
              <a:tailEnd type="none" w="med" len="med"/>
            </a:ln>
          </p:spPr>
        </p:sp>
        <p:sp>
          <p:nvSpPr>
            <p:cNvPr id="69672" name="Line 39"/>
            <p:cNvSpPr/>
            <p:nvPr/>
          </p:nvSpPr>
          <p:spPr>
            <a:xfrm>
              <a:off x="3560" y="3339"/>
              <a:ext cx="91" cy="0"/>
            </a:xfrm>
            <a:prstGeom prst="line">
              <a:avLst/>
            </a:prstGeom>
            <a:ln w="9525" cap="flat" cmpd="sng">
              <a:solidFill>
                <a:schemeClr val="tx1"/>
              </a:solidFill>
              <a:prstDash val="solid"/>
              <a:headEnd type="none" w="med" len="med"/>
              <a:tailEnd type="none" w="med" len="med"/>
            </a:ln>
          </p:spPr>
        </p:sp>
        <p:sp>
          <p:nvSpPr>
            <p:cNvPr id="69673" name="Line 40"/>
            <p:cNvSpPr/>
            <p:nvPr/>
          </p:nvSpPr>
          <p:spPr>
            <a:xfrm>
              <a:off x="3606" y="3294"/>
              <a:ext cx="0" cy="91"/>
            </a:xfrm>
            <a:prstGeom prst="line">
              <a:avLst/>
            </a:prstGeom>
            <a:ln w="9525" cap="flat" cmpd="sng">
              <a:solidFill>
                <a:schemeClr val="tx1"/>
              </a:solidFill>
              <a:prstDash val="solid"/>
              <a:headEnd type="none" w="med" len="med"/>
              <a:tailEnd type="none" w="med" len="med"/>
            </a:ln>
          </p:spPr>
        </p:sp>
        <p:sp>
          <p:nvSpPr>
            <p:cNvPr id="69674" name="Line 41"/>
            <p:cNvSpPr/>
            <p:nvPr/>
          </p:nvSpPr>
          <p:spPr>
            <a:xfrm>
              <a:off x="3560" y="3475"/>
              <a:ext cx="91" cy="0"/>
            </a:xfrm>
            <a:prstGeom prst="line">
              <a:avLst/>
            </a:prstGeom>
            <a:ln w="9525" cap="flat" cmpd="sng">
              <a:solidFill>
                <a:schemeClr val="tx1"/>
              </a:solidFill>
              <a:prstDash val="solid"/>
              <a:headEnd type="none" w="med" len="med"/>
              <a:tailEnd type="none" w="med" len="med"/>
            </a:ln>
          </p:spPr>
        </p:sp>
        <p:sp>
          <p:nvSpPr>
            <p:cNvPr id="69675" name="Rectangle 42"/>
            <p:cNvSpPr/>
            <p:nvPr/>
          </p:nvSpPr>
          <p:spPr>
            <a:xfrm>
              <a:off x="1565" y="3249"/>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endParaRPr lang="en-US" altLang="zh-CN" baseline="-25000" dirty="0">
                <a:latin typeface="微软雅黑" panose="020B0503020204020204" pitchFamily="34" charset="-122"/>
                <a:ea typeface="微软雅黑" panose="020B0503020204020204" pitchFamily="34" charset="-122"/>
              </a:endParaRPr>
            </a:p>
          </p:txBody>
        </p:sp>
        <p:sp>
          <p:nvSpPr>
            <p:cNvPr id="69676" name="Rectangle 43"/>
            <p:cNvSpPr/>
            <p:nvPr/>
          </p:nvSpPr>
          <p:spPr>
            <a:xfrm>
              <a:off x="3696" y="3339"/>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2</a:t>
              </a:r>
              <a:endParaRPr lang="en-US" altLang="zh-CN" baseline="-25000" dirty="0">
                <a:latin typeface="微软雅黑" panose="020B0503020204020204" pitchFamily="34" charset="-122"/>
                <a:ea typeface="微软雅黑" panose="020B0503020204020204" pitchFamily="34" charset="-122"/>
              </a:endParaRPr>
            </a:p>
          </p:txBody>
        </p:sp>
        <p:sp>
          <p:nvSpPr>
            <p:cNvPr id="69677" name="Rectangle 45"/>
            <p:cNvSpPr/>
            <p:nvPr/>
          </p:nvSpPr>
          <p:spPr>
            <a:xfrm>
              <a:off x="2117" y="3516"/>
              <a:ext cx="635" cy="363"/>
            </a:xfrm>
            <a:prstGeom prst="rect">
              <a:avLst/>
            </a:prstGeom>
            <a:solidFill>
              <a:srgbClr val="CCFFFF"/>
            </a:solidFill>
            <a:ln w="9525">
              <a:noFill/>
            </a:ln>
          </p:spPr>
          <p:txBody>
            <a:bodyPr wrap="none" anchor="ctr"/>
            <a:p>
              <a:pPr algn="ctr"/>
              <a:r>
                <a:rPr lang="en-US" altLang="zh-CN" b="1" dirty="0">
                  <a:latin typeface="微软雅黑" panose="020B0503020204020204" pitchFamily="34" charset="-122"/>
                  <a:ea typeface="微软雅黑" panose="020B0503020204020204" pitchFamily="34" charset="-122"/>
                </a:rPr>
                <a:t>C</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保持电容</a:t>
              </a:r>
              <a:endParaRPr lang="zh-CN" altLang="en-US" b="1" dirty="0">
                <a:latin typeface="微软雅黑" panose="020B0503020204020204" pitchFamily="34" charset="-122"/>
                <a:ea typeface="微软雅黑" panose="020B0503020204020204" pitchFamily="34" charset="-122"/>
              </a:endParaRPr>
            </a:p>
          </p:txBody>
        </p:sp>
        <p:sp>
          <p:nvSpPr>
            <p:cNvPr id="69678" name="Rectangle 46"/>
            <p:cNvSpPr/>
            <p:nvPr/>
          </p:nvSpPr>
          <p:spPr>
            <a:xfrm>
              <a:off x="2290" y="3113"/>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a:t>
              </a:r>
              <a:endParaRPr lang="en-US" altLang="zh-CN" baseline="-25000" dirty="0">
                <a:latin typeface="微软雅黑" panose="020B0503020204020204" pitchFamily="34" charset="-122"/>
                <a:ea typeface="微软雅黑" panose="020B0503020204020204" pitchFamily="34" charset="-122"/>
              </a:endParaRPr>
            </a:p>
          </p:txBody>
        </p:sp>
        <p:sp>
          <p:nvSpPr>
            <p:cNvPr id="69679" name="Rectangle 47"/>
            <p:cNvSpPr/>
            <p:nvPr/>
          </p:nvSpPr>
          <p:spPr>
            <a:xfrm>
              <a:off x="3107" y="3113"/>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2</a:t>
              </a:r>
              <a:endParaRPr lang="en-US" altLang="zh-CN" baseline="-25000" dirty="0">
                <a:latin typeface="微软雅黑" panose="020B0503020204020204" pitchFamily="34" charset="-122"/>
                <a:ea typeface="微软雅黑" panose="020B0503020204020204" pitchFamily="34" charset="-122"/>
              </a:endParaRPr>
            </a:p>
          </p:txBody>
        </p:sp>
        <p:sp>
          <p:nvSpPr>
            <p:cNvPr id="69680" name="Rectangle 48"/>
            <p:cNvSpPr/>
            <p:nvPr/>
          </p:nvSpPr>
          <p:spPr>
            <a:xfrm>
              <a:off x="839" y="3249"/>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a:t>
              </a:r>
              <a:endParaRPr lang="en-US" altLang="zh-CN" baseline="-25000" dirty="0">
                <a:latin typeface="微软雅黑" panose="020B0503020204020204" pitchFamily="34" charset="-122"/>
                <a:ea typeface="微软雅黑" panose="020B0503020204020204" pitchFamily="34" charset="-122"/>
              </a:endParaRPr>
            </a:p>
          </p:txBody>
        </p:sp>
        <p:sp>
          <p:nvSpPr>
            <p:cNvPr id="69681" name="Rectangle 49"/>
            <p:cNvSpPr/>
            <p:nvPr/>
          </p:nvSpPr>
          <p:spPr>
            <a:xfrm>
              <a:off x="4513" y="3203"/>
              <a:ext cx="136" cy="136"/>
            </a:xfrm>
            <a:prstGeom prst="rect">
              <a:avLst/>
            </a:prstGeom>
            <a:solidFill>
              <a:srgbClr val="CCFFFF"/>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0</a:t>
              </a:r>
              <a:endParaRPr lang="en-US" altLang="zh-CN" baseline="-25000" dirty="0">
                <a:latin typeface="微软雅黑" panose="020B0503020204020204" pitchFamily="34" charset="-122"/>
                <a:ea typeface="微软雅黑" panose="020B0503020204020204" pitchFamily="34" charset="-122"/>
              </a:endParaRPr>
            </a:p>
          </p:txBody>
        </p:sp>
      </p:grpSp>
      <p:sp>
        <p:nvSpPr>
          <p:cNvPr id="69637" name="Rectangle 51"/>
          <p:cNvSpPr/>
          <p:nvPr/>
        </p:nvSpPr>
        <p:spPr>
          <a:xfrm>
            <a:off x="3492500" y="5373688"/>
            <a:ext cx="1512888" cy="287337"/>
          </a:xfrm>
          <a:prstGeom prst="rect">
            <a:avLst/>
          </a:prstGeom>
          <a:solidFill>
            <a:srgbClr val="FFFF99"/>
          </a:solidFill>
          <a:ln w="9525" cap="flat" cmpd="sng">
            <a:solidFill>
              <a:schemeClr val="tx2"/>
            </a:solidFill>
            <a:prstDash val="solid"/>
            <a:miter/>
            <a:headEnd type="none" w="med" len="med"/>
            <a:tailEnd type="none" w="med" len="med"/>
          </a:ln>
        </p:spPr>
        <p:txBody>
          <a:bodyPr wrap="none" anchor="ctr"/>
          <a:p>
            <a:pPr algn="ctr"/>
            <a:r>
              <a:rPr lang="zh-CN" altLang="en-US" b="1" dirty="0">
                <a:solidFill>
                  <a:schemeClr val="tx2"/>
                </a:solidFill>
                <a:latin typeface="微软雅黑" panose="020B0503020204020204" pitchFamily="34" charset="-122"/>
                <a:ea typeface="微软雅黑" panose="020B0503020204020204" pitchFamily="34" charset="-122"/>
              </a:rPr>
              <a:t>抽样控制开关</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9638" name="Line 52"/>
          <p:cNvSpPr/>
          <p:nvPr/>
        </p:nvSpPr>
        <p:spPr>
          <a:xfrm flipV="1">
            <a:off x="4643438" y="5000625"/>
            <a:ext cx="1214437" cy="373063"/>
          </a:xfrm>
          <a:prstGeom prst="line">
            <a:avLst/>
          </a:prstGeom>
          <a:ln w="38100" cap="flat" cmpd="sng">
            <a:solidFill>
              <a:schemeClr val="tx2"/>
            </a:solidFill>
            <a:prstDash val="dash"/>
            <a:headEnd type="none" w="med" len="med"/>
            <a:tailEnd type="triangle" w="med" len="med"/>
          </a:ln>
        </p:spPr>
      </p:sp>
      <p:sp>
        <p:nvSpPr>
          <p:cNvPr id="49" name="圆角矩形标注 48"/>
          <p:cNvSpPr/>
          <p:nvPr/>
        </p:nvSpPr>
        <p:spPr>
          <a:xfrm>
            <a:off x="5786438" y="214313"/>
            <a:ext cx="3143250" cy="571500"/>
          </a:xfrm>
          <a:prstGeom prst="wedgeRoundRectCallout">
            <a:avLst>
              <a:gd name="adj1" fmla="val -58499"/>
              <a:gd name="adj2" fmla="val 118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武汉安环院项目原理介绍</a:t>
            </a:r>
            <a:endPar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2" name="圆角矩形标注 1"/>
          <p:cNvSpPr/>
          <p:nvPr/>
        </p:nvSpPr>
        <p:spPr>
          <a:xfrm>
            <a:off x="3966845" y="6151245"/>
            <a:ext cx="2212340" cy="516890"/>
          </a:xfrm>
          <a:prstGeom prst="wedgeRoundRectCallout">
            <a:avLst>
              <a:gd name="adj1" fmla="val -75808"/>
              <a:gd name="adj2" fmla="val 8166"/>
              <a:gd name="adj3" fmla="val 16667"/>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器件的使用等级</a:t>
            </a:r>
            <a:endPar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实际的抽样频率</a:t>
            </a:r>
            <a:endParaRPr lang="zh-CN" altLang="en-US" sz="2800" dirty="0">
              <a:latin typeface="微软雅黑" panose="020B0503020204020204" pitchFamily="34" charset="-122"/>
              <a:ea typeface="微软雅黑" panose="020B0503020204020204" pitchFamily="34" charset="-122"/>
            </a:endParaRPr>
          </a:p>
        </p:txBody>
      </p:sp>
      <p:sp>
        <p:nvSpPr>
          <p:cNvPr id="70659" name="Rectangle 3"/>
          <p:cNvSpPr>
            <a:spLocks noGrp="1"/>
          </p:cNvSpPr>
          <p:nvPr>
            <p:ph idx="1"/>
          </p:nvPr>
        </p:nvSpPr>
        <p:spPr>
          <a:xfrm>
            <a:off x="312420" y="1442720"/>
            <a:ext cx="8352155" cy="355981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在实际应用中，恢复信号的低通滤波器不可能是理想的，考虑到</a:t>
            </a:r>
            <a:r>
              <a:rPr lang="zh-CN" altLang="en-US" sz="2000" b="1" dirty="0">
                <a:solidFill>
                  <a:schemeClr val="tx2"/>
                </a:solidFill>
                <a:latin typeface="微软雅黑" panose="020B0503020204020204" pitchFamily="34" charset="-122"/>
                <a:ea typeface="微软雅黑" panose="020B0503020204020204" pitchFamily="34" charset="-122"/>
              </a:rPr>
              <a:t>实际滤波器可能实现的特性</a:t>
            </a:r>
            <a:r>
              <a:rPr lang="zh-CN" altLang="en-US" sz="2000" dirty="0">
                <a:latin typeface="微软雅黑" panose="020B0503020204020204" pitchFamily="34" charset="-122"/>
                <a:ea typeface="微软雅黑" panose="020B0503020204020204" pitchFamily="34" charset="-122"/>
              </a:rPr>
              <a:t>，抽样速率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要比</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选的大一些，一般取</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en-US" altLang="zh-CN" sz="2000" b="1" dirty="0">
                <a:solidFill>
                  <a:schemeClr val="tx2"/>
                </a:solidFill>
                <a:latin typeface="微软雅黑" panose="020B0503020204020204" pitchFamily="34" charset="-122"/>
                <a:ea typeface="微软雅黑" panose="020B0503020204020204" pitchFamily="34" charset="-122"/>
              </a:rPr>
              <a:t>=(2~5)f</a:t>
            </a:r>
            <a:r>
              <a:rPr lang="en-US" altLang="zh-CN" sz="2000" b="1" baseline="-25000" dirty="0">
                <a:solidFill>
                  <a:schemeClr val="tx2"/>
                </a:solidFill>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。例如语音信号频率一般为 </a:t>
            </a:r>
            <a:r>
              <a:rPr lang="en-US" altLang="zh-CN" sz="2000" dirty="0">
                <a:latin typeface="微软雅黑" panose="020B0503020204020204" pitchFamily="34" charset="-122"/>
                <a:ea typeface="微软雅黑" panose="020B0503020204020204" pitchFamily="34" charset="-122"/>
              </a:rPr>
              <a:t>300~3400 H</a:t>
            </a:r>
            <a:r>
              <a:rPr lang="en-US" altLang="zh-CN" sz="2000" baseline="-25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，抽样速率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一般取</a:t>
            </a:r>
            <a:r>
              <a:rPr lang="en-US" altLang="zh-CN" sz="2000" dirty="0">
                <a:latin typeface="微软雅黑" panose="020B0503020204020204" pitchFamily="34" charset="-122"/>
                <a:ea typeface="微软雅黑" panose="020B0503020204020204" pitchFamily="34" charset="-122"/>
              </a:rPr>
              <a:t>8000H</a:t>
            </a:r>
            <a:r>
              <a:rPr lang="en-US" altLang="zh-CN" sz="2000" baseline="-25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按自然抽样和平顶抽样均能构成</a:t>
            </a:r>
            <a:r>
              <a:rPr lang="en-US" altLang="zh-CN" sz="2000" dirty="0">
                <a:latin typeface="微软雅黑" panose="020B0503020204020204" pitchFamily="34" charset="-122"/>
                <a:ea typeface="微软雅黑" panose="020B0503020204020204" pitchFamily="34" charset="-122"/>
              </a:rPr>
              <a:t>PAM</a:t>
            </a:r>
            <a:r>
              <a:rPr lang="zh-CN" altLang="en-US" sz="2000" dirty="0">
                <a:latin typeface="微软雅黑" panose="020B0503020204020204" pitchFamily="34" charset="-122"/>
                <a:ea typeface="微软雅黑" panose="020B0503020204020204" pitchFamily="34" charset="-122"/>
              </a:rPr>
              <a:t>通信系统，可以在信道中直接传输抽样后的信号，但由于它们抗干扰能力差，目前很少实用。它已被性能良好的脉冲编码调制</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所取代</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9.4  </a:t>
            </a:r>
            <a:r>
              <a:rPr lang="zh-CN" altLang="en-US" sz="2800" dirty="0">
                <a:latin typeface="微软雅黑" panose="020B0503020204020204" pitchFamily="34" charset="-122"/>
                <a:ea typeface="微软雅黑" panose="020B0503020204020204" pitchFamily="34" charset="-122"/>
              </a:rPr>
              <a:t>抽样信号的量化</a:t>
            </a:r>
            <a:endParaRPr lang="zh-CN" altLang="en-US" sz="2800" dirty="0">
              <a:latin typeface="微软雅黑" panose="020B0503020204020204" pitchFamily="34" charset="-122"/>
              <a:ea typeface="微软雅黑" panose="020B0503020204020204" pitchFamily="34" charset="-122"/>
            </a:endParaRPr>
          </a:p>
        </p:txBody>
      </p:sp>
      <p:sp>
        <p:nvSpPr>
          <p:cNvPr id="71683" name="Rectangle 3"/>
          <p:cNvSpPr>
            <a:spLocks noGrp="1"/>
          </p:cNvSpPr>
          <p:nvPr>
            <p:ph idx="1"/>
          </p:nvPr>
        </p:nvSpPr>
        <p:spPr>
          <a:xfrm>
            <a:off x="386715" y="1428750"/>
            <a:ext cx="8361045" cy="4857750"/>
          </a:xfrm>
        </p:spPr>
        <p:txBody>
          <a:bodyPr vert="horz" wrap="square" lIns="91440" tIns="45720" rIns="91440" bIns="45720" anchor="t"/>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9.4.1  </a:t>
            </a:r>
            <a:r>
              <a:rPr lang="zh-CN" altLang="en-US" sz="2800" b="1" dirty="0">
                <a:solidFill>
                  <a:srgbClr val="0000FF"/>
                </a:solidFill>
                <a:latin typeface="微软雅黑" panose="020B0503020204020204" pitchFamily="34" charset="-122"/>
                <a:ea typeface="微软雅黑" panose="020B0503020204020204" pitchFamily="34" charset="-122"/>
              </a:rPr>
              <a:t>量化原理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模拟信号</a:t>
            </a:r>
            <a:r>
              <a:rPr lang="zh-CN" altLang="en-US" sz="2000" b="1" dirty="0">
                <a:solidFill>
                  <a:schemeClr val="tx2"/>
                </a:solidFill>
                <a:latin typeface="微软雅黑" panose="020B0503020204020204" pitchFamily="34" charset="-122"/>
                <a:ea typeface="微软雅黑" panose="020B0503020204020204" pitchFamily="34" charset="-122"/>
              </a:rPr>
              <a:t>抽样</a:t>
            </a:r>
            <a:r>
              <a:rPr lang="zh-CN" altLang="en-US" sz="2000" dirty="0">
                <a:latin typeface="微软雅黑" panose="020B0503020204020204" pitchFamily="34" charset="-122"/>
                <a:ea typeface="微软雅黑" panose="020B0503020204020204" pitchFamily="34" charset="-122"/>
              </a:rPr>
              <a:t>后是脉冲调制信号，它在</a:t>
            </a:r>
            <a:r>
              <a:rPr lang="zh-CN" altLang="en-US" sz="2000" b="1" dirty="0">
                <a:solidFill>
                  <a:schemeClr val="tx2"/>
                </a:solidFill>
                <a:latin typeface="微软雅黑" panose="020B0503020204020204" pitchFamily="34" charset="-122"/>
                <a:ea typeface="微软雅黑" panose="020B0503020204020204" pitchFamily="34" charset="-122"/>
              </a:rPr>
              <a:t>时间上是离散化</a:t>
            </a:r>
            <a:r>
              <a:rPr lang="zh-CN" altLang="en-US" sz="2000" dirty="0">
                <a:latin typeface="微软雅黑" panose="020B0503020204020204" pitchFamily="34" charset="-122"/>
                <a:ea typeface="微软雅黑" panose="020B0503020204020204" pitchFamily="34" charset="-122"/>
              </a:rPr>
              <a:t>了，但是在</a:t>
            </a:r>
            <a:r>
              <a:rPr lang="zh-CN" altLang="en-US" sz="2000" b="1" dirty="0">
                <a:solidFill>
                  <a:schemeClr val="tx2"/>
                </a:solidFill>
                <a:latin typeface="微软雅黑" panose="020B0503020204020204" pitchFamily="34" charset="-122"/>
                <a:ea typeface="微软雅黑" panose="020B0503020204020204" pitchFamily="34" charset="-122"/>
              </a:rPr>
              <a:t>幅度上还是随原信号幅度变换</a:t>
            </a:r>
            <a:r>
              <a:rPr lang="zh-CN" altLang="en-US" sz="2000" dirty="0">
                <a:latin typeface="微软雅黑" panose="020B0503020204020204" pitchFamily="34" charset="-122"/>
                <a:ea typeface="微软雅黑" panose="020B0503020204020204" pitchFamily="34" charset="-122"/>
              </a:rPr>
              <a:t>，仍是</a:t>
            </a:r>
            <a:r>
              <a:rPr lang="zh-CN" altLang="en-US" sz="2000" b="1" dirty="0">
                <a:solidFill>
                  <a:schemeClr val="tx2"/>
                </a:solidFill>
                <a:latin typeface="微软雅黑" panose="020B0503020204020204" pitchFamily="34" charset="-122"/>
                <a:ea typeface="微软雅黑" panose="020B0503020204020204" pitchFamily="34" charset="-122"/>
              </a:rPr>
              <a:t>模拟信号</a:t>
            </a:r>
            <a:r>
              <a:rPr lang="zh-CN" altLang="en-US" sz="2000" dirty="0">
                <a:latin typeface="微软雅黑" panose="020B0503020204020204" pitchFamily="34" charset="-122"/>
                <a:ea typeface="微软雅黑" panose="020B0503020204020204" pitchFamily="34" charset="-122"/>
              </a:rPr>
              <a:t>。采用量化抽样值的方法才能够利用数字传输系统来实现抽样值信息的传输</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SzPct val="80000"/>
              <a:buNone/>
            </a:pPr>
            <a:r>
              <a:rPr lang="zh-CN" altLang="en-US" sz="2800" b="1" dirty="0">
                <a:solidFill>
                  <a:schemeClr val="tx2"/>
                </a:solidFill>
                <a:latin typeface="微软雅黑" panose="020B0503020204020204" pitchFamily="34" charset="-122"/>
                <a:ea typeface="微软雅黑" panose="020B0503020204020204" pitchFamily="34" charset="-122"/>
              </a:rPr>
              <a:t>一 定义</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SzPct val="80000"/>
              <a:buNone/>
            </a:pPr>
            <a:r>
              <a:rPr lang="zh-CN" altLang="en-US" sz="2000" dirty="0">
                <a:latin typeface="微软雅黑" panose="020B0503020204020204" pitchFamily="34" charset="-122"/>
                <a:ea typeface="微软雅黑" panose="020B0503020204020204" pitchFamily="34" charset="-122"/>
              </a:rPr>
              <a:t>用预先规定的有限个电平来表示模拟抽样值的过程称为</a:t>
            </a:r>
            <a:r>
              <a:rPr lang="zh-CN" altLang="en-US" sz="2000" b="1" dirty="0">
                <a:solidFill>
                  <a:srgbClr val="3B00E2"/>
                </a:solidFill>
                <a:latin typeface="微软雅黑" panose="020B0503020204020204" pitchFamily="34" charset="-122"/>
                <a:ea typeface="微软雅黑" panose="020B0503020204020204" pitchFamily="34" charset="-122"/>
              </a:rPr>
              <a:t>量化</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SzPct val="80000"/>
              <a:buNone/>
            </a:pPr>
            <a:r>
              <a:rPr lang="zh-CN" altLang="en-US" sz="2800" b="1" dirty="0">
                <a:solidFill>
                  <a:schemeClr val="tx2"/>
                </a:solidFill>
                <a:latin typeface="微软雅黑" panose="020B0503020204020204" pitchFamily="34" charset="-122"/>
                <a:ea typeface="微软雅黑" panose="020B0503020204020204" pitchFamily="34" charset="-122"/>
              </a:rPr>
              <a:t>二 作用</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SzPct val="80000"/>
              <a:buNone/>
            </a:pPr>
            <a:r>
              <a:rPr lang="zh-CN" altLang="en-US" sz="2000" dirty="0">
                <a:latin typeface="微软雅黑" panose="020B0503020204020204" pitchFamily="34" charset="-122"/>
                <a:ea typeface="微软雅黑" panose="020B0503020204020204" pitchFamily="34" charset="-122"/>
              </a:rPr>
              <a:t>抽样是把一个时间连续信号变换成时间离散的信号，而量化则是</a:t>
            </a:r>
            <a:r>
              <a:rPr lang="zh-CN" altLang="en-US" sz="2000" b="1" dirty="0">
                <a:solidFill>
                  <a:srgbClr val="3B00E2"/>
                </a:solidFill>
                <a:latin typeface="微软雅黑" panose="020B0503020204020204" pitchFamily="34" charset="-122"/>
                <a:ea typeface="微软雅黑" panose="020B0503020204020204" pitchFamily="34" charset="-122"/>
              </a:rPr>
              <a:t>将取值连续的抽样变成取值离散的抽样值序列</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量化过程</a:t>
            </a:r>
            <a:endParaRPr lang="zh-CN" altLang="en-US" sz="2800" dirty="0">
              <a:latin typeface="微软雅黑" panose="020B0503020204020204" pitchFamily="34" charset="-122"/>
              <a:ea typeface="微软雅黑" panose="020B0503020204020204" pitchFamily="34" charset="-122"/>
            </a:endParaRPr>
          </a:p>
        </p:txBody>
      </p:sp>
      <p:sp>
        <p:nvSpPr>
          <p:cNvPr id="72707" name="Rectangle 3"/>
          <p:cNvSpPr>
            <a:spLocks noGrp="1"/>
          </p:cNvSpPr>
          <p:nvPr>
            <p:ph type="body" sz="half" idx="1"/>
          </p:nvPr>
        </p:nvSpPr>
        <p:spPr>
          <a:xfrm>
            <a:off x="5286375" y="714375"/>
            <a:ext cx="2303463" cy="503238"/>
          </a:xfrm>
        </p:spPr>
        <p:txBody>
          <a:bodyPr vert="horz" wrap="square" lIns="91440" tIns="45720" rIns="91440" bIns="45720" anchor="t"/>
          <a:p>
            <a:pPr marL="0" indent="0" eaLnBrk="1" hangingPunct="1">
              <a:lnSpc>
                <a:spcPct val="90000"/>
              </a:lnSpc>
              <a:buAutoNum type="arabicPeriod"/>
            </a:pP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量化模型</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72708" name="Rectangle 6"/>
          <p:cNvSpPr/>
          <p:nvPr/>
        </p:nvSpPr>
        <p:spPr>
          <a:xfrm>
            <a:off x="2930208" y="6357938"/>
            <a:ext cx="3544887" cy="396875"/>
          </a:xfrm>
          <a:prstGeom prst="rect">
            <a:avLst/>
          </a:prstGeom>
          <a:noFill/>
          <a:ln w="9525">
            <a:noFill/>
          </a:ln>
        </p:spPr>
        <p:txBody>
          <a:bodyPr>
            <a:spAutoFit/>
          </a:bodyPr>
          <a:p>
            <a:pPr algn="ctr">
              <a:spcBef>
                <a:spcPct val="50000"/>
              </a:spcBef>
            </a:pP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9.4–1  </a:t>
            </a:r>
            <a:r>
              <a:rPr lang="zh-CN" altLang="en-US" b="1" dirty="0">
                <a:solidFill>
                  <a:schemeClr val="tx2"/>
                </a:solidFill>
                <a:latin typeface="微软雅黑" panose="020B0503020204020204" pitchFamily="34" charset="-122"/>
                <a:ea typeface="微软雅黑" panose="020B0503020204020204" pitchFamily="34" charset="-122"/>
              </a:rPr>
              <a:t>量化的物理过程</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72709" name="Group 430"/>
          <p:cNvGrpSpPr/>
          <p:nvPr/>
        </p:nvGrpSpPr>
        <p:grpSpPr>
          <a:xfrm>
            <a:off x="236220" y="1500505"/>
            <a:ext cx="8605520" cy="5020945"/>
            <a:chOff x="135" y="799"/>
            <a:chExt cx="5421" cy="3516"/>
          </a:xfrm>
        </p:grpSpPr>
        <p:sp>
          <p:nvSpPr>
            <p:cNvPr id="72726" name="Rectangle 451"/>
            <p:cNvSpPr/>
            <p:nvPr/>
          </p:nvSpPr>
          <p:spPr>
            <a:xfrm>
              <a:off x="1710" y="3488"/>
              <a:ext cx="2313" cy="6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endParaRPr lang="zh-CN" altLang="en-US" sz="1400" dirty="0">
                <a:latin typeface="微软雅黑" panose="020B0503020204020204" pitchFamily="34" charset="-122"/>
                <a:ea typeface="微软雅黑" panose="020B0503020204020204" pitchFamily="34" charset="-122"/>
              </a:endParaRPr>
            </a:p>
          </p:txBody>
        </p:sp>
        <p:grpSp>
          <p:nvGrpSpPr>
            <p:cNvPr id="72727" name="Group 211"/>
            <p:cNvGrpSpPr/>
            <p:nvPr/>
          </p:nvGrpSpPr>
          <p:grpSpPr>
            <a:xfrm>
              <a:off x="392" y="880"/>
              <a:ext cx="5012" cy="3435"/>
              <a:chOff x="596" y="98"/>
              <a:chExt cx="5012" cy="4157"/>
            </a:xfrm>
          </p:grpSpPr>
          <p:sp>
            <p:nvSpPr>
              <p:cNvPr id="72907" name="Line 11"/>
              <p:cNvSpPr/>
              <p:nvPr/>
            </p:nvSpPr>
            <p:spPr>
              <a:xfrm>
                <a:off x="608" y="98"/>
                <a:ext cx="1" cy="4157"/>
              </a:xfrm>
              <a:prstGeom prst="line">
                <a:avLst/>
              </a:prstGeom>
              <a:ln w="19050" cap="flat" cmpd="sng">
                <a:solidFill>
                  <a:srgbClr val="000000"/>
                </a:solidFill>
                <a:prstDash val="solid"/>
                <a:headEnd type="none" w="med" len="med"/>
                <a:tailEnd type="none" w="med" len="med"/>
              </a:ln>
            </p:spPr>
          </p:sp>
          <p:sp>
            <p:nvSpPr>
              <p:cNvPr id="72908" name="Line 12"/>
              <p:cNvSpPr/>
              <p:nvPr/>
            </p:nvSpPr>
            <p:spPr>
              <a:xfrm flipH="1">
                <a:off x="5526" y="3764"/>
                <a:ext cx="47" cy="1"/>
              </a:xfrm>
              <a:prstGeom prst="line">
                <a:avLst/>
              </a:prstGeom>
              <a:ln w="19050" cap="flat" cmpd="sng">
                <a:solidFill>
                  <a:srgbClr val="000000"/>
                </a:solidFill>
                <a:prstDash val="solid"/>
                <a:headEnd type="none" w="med" len="med"/>
                <a:tailEnd type="none" w="med" len="med"/>
              </a:ln>
            </p:spPr>
          </p:sp>
          <p:sp>
            <p:nvSpPr>
              <p:cNvPr id="72909" name="Line 13"/>
              <p:cNvSpPr/>
              <p:nvPr/>
            </p:nvSpPr>
            <p:spPr>
              <a:xfrm flipH="1">
                <a:off x="5433" y="3764"/>
                <a:ext cx="47" cy="1"/>
              </a:xfrm>
              <a:prstGeom prst="line">
                <a:avLst/>
              </a:prstGeom>
              <a:ln w="19050" cap="flat" cmpd="sng">
                <a:solidFill>
                  <a:srgbClr val="000000"/>
                </a:solidFill>
                <a:prstDash val="solid"/>
                <a:headEnd type="none" w="med" len="med"/>
                <a:tailEnd type="none" w="med" len="med"/>
              </a:ln>
            </p:spPr>
          </p:sp>
          <p:sp>
            <p:nvSpPr>
              <p:cNvPr id="72910" name="Line 14"/>
              <p:cNvSpPr/>
              <p:nvPr/>
            </p:nvSpPr>
            <p:spPr>
              <a:xfrm flipH="1">
                <a:off x="5339" y="3764"/>
                <a:ext cx="47" cy="1"/>
              </a:xfrm>
              <a:prstGeom prst="line">
                <a:avLst/>
              </a:prstGeom>
              <a:ln w="19050" cap="flat" cmpd="sng">
                <a:solidFill>
                  <a:srgbClr val="000000"/>
                </a:solidFill>
                <a:prstDash val="solid"/>
                <a:headEnd type="none" w="med" len="med"/>
                <a:tailEnd type="none" w="med" len="med"/>
              </a:ln>
            </p:spPr>
          </p:sp>
          <p:sp>
            <p:nvSpPr>
              <p:cNvPr id="72911" name="Line 15"/>
              <p:cNvSpPr/>
              <p:nvPr/>
            </p:nvSpPr>
            <p:spPr>
              <a:xfrm flipH="1">
                <a:off x="5246" y="3764"/>
                <a:ext cx="47" cy="1"/>
              </a:xfrm>
              <a:prstGeom prst="line">
                <a:avLst/>
              </a:prstGeom>
              <a:ln w="19050" cap="flat" cmpd="sng">
                <a:solidFill>
                  <a:srgbClr val="000000"/>
                </a:solidFill>
                <a:prstDash val="solid"/>
                <a:headEnd type="none" w="med" len="med"/>
                <a:tailEnd type="none" w="med" len="med"/>
              </a:ln>
            </p:spPr>
          </p:sp>
          <p:sp>
            <p:nvSpPr>
              <p:cNvPr id="72912" name="Line 16"/>
              <p:cNvSpPr/>
              <p:nvPr/>
            </p:nvSpPr>
            <p:spPr>
              <a:xfrm flipH="1">
                <a:off x="5152" y="3764"/>
                <a:ext cx="47" cy="1"/>
              </a:xfrm>
              <a:prstGeom prst="line">
                <a:avLst/>
              </a:prstGeom>
              <a:ln w="19050" cap="flat" cmpd="sng">
                <a:solidFill>
                  <a:srgbClr val="000000"/>
                </a:solidFill>
                <a:prstDash val="solid"/>
                <a:headEnd type="none" w="med" len="med"/>
                <a:tailEnd type="none" w="med" len="med"/>
              </a:ln>
            </p:spPr>
          </p:sp>
          <p:sp>
            <p:nvSpPr>
              <p:cNvPr id="72913" name="Line 17"/>
              <p:cNvSpPr/>
              <p:nvPr/>
            </p:nvSpPr>
            <p:spPr>
              <a:xfrm flipH="1">
                <a:off x="5059" y="3764"/>
                <a:ext cx="47" cy="1"/>
              </a:xfrm>
              <a:prstGeom prst="line">
                <a:avLst/>
              </a:prstGeom>
              <a:ln w="19050" cap="flat" cmpd="sng">
                <a:solidFill>
                  <a:srgbClr val="000000"/>
                </a:solidFill>
                <a:prstDash val="solid"/>
                <a:headEnd type="none" w="med" len="med"/>
                <a:tailEnd type="none" w="med" len="med"/>
              </a:ln>
            </p:spPr>
          </p:sp>
          <p:sp>
            <p:nvSpPr>
              <p:cNvPr id="72914" name="Line 18"/>
              <p:cNvSpPr/>
              <p:nvPr/>
            </p:nvSpPr>
            <p:spPr>
              <a:xfrm flipH="1">
                <a:off x="4966" y="3764"/>
                <a:ext cx="46" cy="1"/>
              </a:xfrm>
              <a:prstGeom prst="line">
                <a:avLst/>
              </a:prstGeom>
              <a:ln w="19050" cap="flat" cmpd="sng">
                <a:solidFill>
                  <a:srgbClr val="000000"/>
                </a:solidFill>
                <a:prstDash val="solid"/>
                <a:headEnd type="none" w="med" len="med"/>
                <a:tailEnd type="none" w="med" len="med"/>
              </a:ln>
            </p:spPr>
          </p:sp>
          <p:sp>
            <p:nvSpPr>
              <p:cNvPr id="72915" name="Line 19"/>
              <p:cNvSpPr/>
              <p:nvPr/>
            </p:nvSpPr>
            <p:spPr>
              <a:xfrm flipH="1">
                <a:off x="4872" y="3764"/>
                <a:ext cx="47" cy="1"/>
              </a:xfrm>
              <a:prstGeom prst="line">
                <a:avLst/>
              </a:prstGeom>
              <a:ln w="19050" cap="flat" cmpd="sng">
                <a:solidFill>
                  <a:srgbClr val="000000"/>
                </a:solidFill>
                <a:prstDash val="solid"/>
                <a:headEnd type="none" w="med" len="med"/>
                <a:tailEnd type="none" w="med" len="med"/>
              </a:ln>
            </p:spPr>
          </p:sp>
          <p:sp>
            <p:nvSpPr>
              <p:cNvPr id="72916" name="Line 20"/>
              <p:cNvSpPr/>
              <p:nvPr/>
            </p:nvSpPr>
            <p:spPr>
              <a:xfrm flipH="1">
                <a:off x="4779" y="3764"/>
                <a:ext cx="46" cy="1"/>
              </a:xfrm>
              <a:prstGeom prst="line">
                <a:avLst/>
              </a:prstGeom>
              <a:ln w="19050" cap="flat" cmpd="sng">
                <a:solidFill>
                  <a:srgbClr val="000000"/>
                </a:solidFill>
                <a:prstDash val="solid"/>
                <a:headEnd type="none" w="med" len="med"/>
                <a:tailEnd type="none" w="med" len="med"/>
              </a:ln>
            </p:spPr>
          </p:sp>
          <p:sp>
            <p:nvSpPr>
              <p:cNvPr id="72917" name="Line 21"/>
              <p:cNvSpPr/>
              <p:nvPr/>
            </p:nvSpPr>
            <p:spPr>
              <a:xfrm flipH="1">
                <a:off x="4685" y="3764"/>
                <a:ext cx="47" cy="1"/>
              </a:xfrm>
              <a:prstGeom prst="line">
                <a:avLst/>
              </a:prstGeom>
              <a:ln w="19050" cap="flat" cmpd="sng">
                <a:solidFill>
                  <a:srgbClr val="000000"/>
                </a:solidFill>
                <a:prstDash val="solid"/>
                <a:headEnd type="none" w="med" len="med"/>
                <a:tailEnd type="none" w="med" len="med"/>
              </a:ln>
            </p:spPr>
          </p:sp>
          <p:sp>
            <p:nvSpPr>
              <p:cNvPr id="72918" name="Line 22"/>
              <p:cNvSpPr/>
              <p:nvPr/>
            </p:nvSpPr>
            <p:spPr>
              <a:xfrm flipH="1">
                <a:off x="4592" y="3764"/>
                <a:ext cx="46" cy="1"/>
              </a:xfrm>
              <a:prstGeom prst="line">
                <a:avLst/>
              </a:prstGeom>
              <a:ln w="19050" cap="flat" cmpd="sng">
                <a:solidFill>
                  <a:srgbClr val="000000"/>
                </a:solidFill>
                <a:prstDash val="solid"/>
                <a:headEnd type="none" w="med" len="med"/>
                <a:tailEnd type="none" w="med" len="med"/>
              </a:ln>
            </p:spPr>
          </p:sp>
          <p:sp>
            <p:nvSpPr>
              <p:cNvPr id="72919" name="Line 23"/>
              <p:cNvSpPr/>
              <p:nvPr/>
            </p:nvSpPr>
            <p:spPr>
              <a:xfrm flipH="1">
                <a:off x="4498" y="3764"/>
                <a:ext cx="47" cy="1"/>
              </a:xfrm>
              <a:prstGeom prst="line">
                <a:avLst/>
              </a:prstGeom>
              <a:ln w="19050" cap="flat" cmpd="sng">
                <a:solidFill>
                  <a:srgbClr val="000000"/>
                </a:solidFill>
                <a:prstDash val="solid"/>
                <a:headEnd type="none" w="med" len="med"/>
                <a:tailEnd type="none" w="med" len="med"/>
              </a:ln>
            </p:spPr>
          </p:sp>
          <p:sp>
            <p:nvSpPr>
              <p:cNvPr id="72920" name="Line 24"/>
              <p:cNvSpPr/>
              <p:nvPr/>
            </p:nvSpPr>
            <p:spPr>
              <a:xfrm flipH="1">
                <a:off x="4405" y="3764"/>
                <a:ext cx="46" cy="1"/>
              </a:xfrm>
              <a:prstGeom prst="line">
                <a:avLst/>
              </a:prstGeom>
              <a:ln w="19050" cap="flat" cmpd="sng">
                <a:solidFill>
                  <a:srgbClr val="000000"/>
                </a:solidFill>
                <a:prstDash val="solid"/>
                <a:headEnd type="none" w="med" len="med"/>
                <a:tailEnd type="none" w="med" len="med"/>
              </a:ln>
            </p:spPr>
          </p:sp>
          <p:sp>
            <p:nvSpPr>
              <p:cNvPr id="72921" name="Line 25"/>
              <p:cNvSpPr/>
              <p:nvPr/>
            </p:nvSpPr>
            <p:spPr>
              <a:xfrm flipH="1">
                <a:off x="4311" y="3764"/>
                <a:ext cx="47" cy="1"/>
              </a:xfrm>
              <a:prstGeom prst="line">
                <a:avLst/>
              </a:prstGeom>
              <a:ln w="19050" cap="flat" cmpd="sng">
                <a:solidFill>
                  <a:srgbClr val="000000"/>
                </a:solidFill>
                <a:prstDash val="solid"/>
                <a:headEnd type="none" w="med" len="med"/>
                <a:tailEnd type="none" w="med" len="med"/>
              </a:ln>
            </p:spPr>
          </p:sp>
          <p:sp>
            <p:nvSpPr>
              <p:cNvPr id="72922" name="Line 26"/>
              <p:cNvSpPr/>
              <p:nvPr/>
            </p:nvSpPr>
            <p:spPr>
              <a:xfrm flipH="1">
                <a:off x="4218" y="3764"/>
                <a:ext cx="47" cy="1"/>
              </a:xfrm>
              <a:prstGeom prst="line">
                <a:avLst/>
              </a:prstGeom>
              <a:ln w="19050" cap="flat" cmpd="sng">
                <a:solidFill>
                  <a:srgbClr val="000000"/>
                </a:solidFill>
                <a:prstDash val="solid"/>
                <a:headEnd type="none" w="med" len="med"/>
                <a:tailEnd type="none" w="med" len="med"/>
              </a:ln>
            </p:spPr>
          </p:sp>
          <p:sp>
            <p:nvSpPr>
              <p:cNvPr id="72923" name="Line 27"/>
              <p:cNvSpPr/>
              <p:nvPr/>
            </p:nvSpPr>
            <p:spPr>
              <a:xfrm flipH="1">
                <a:off x="4124" y="3764"/>
                <a:ext cx="47" cy="1"/>
              </a:xfrm>
              <a:prstGeom prst="line">
                <a:avLst/>
              </a:prstGeom>
              <a:ln w="19050" cap="flat" cmpd="sng">
                <a:solidFill>
                  <a:srgbClr val="000000"/>
                </a:solidFill>
                <a:prstDash val="solid"/>
                <a:headEnd type="none" w="med" len="med"/>
                <a:tailEnd type="none" w="med" len="med"/>
              </a:ln>
            </p:spPr>
          </p:sp>
          <p:sp>
            <p:nvSpPr>
              <p:cNvPr id="72924" name="Line 28"/>
              <p:cNvSpPr/>
              <p:nvPr/>
            </p:nvSpPr>
            <p:spPr>
              <a:xfrm flipH="1">
                <a:off x="4031" y="3764"/>
                <a:ext cx="47" cy="1"/>
              </a:xfrm>
              <a:prstGeom prst="line">
                <a:avLst/>
              </a:prstGeom>
              <a:ln w="19050" cap="flat" cmpd="sng">
                <a:solidFill>
                  <a:srgbClr val="000000"/>
                </a:solidFill>
                <a:prstDash val="solid"/>
                <a:headEnd type="none" w="med" len="med"/>
                <a:tailEnd type="none" w="med" len="med"/>
              </a:ln>
            </p:spPr>
          </p:sp>
          <p:sp>
            <p:nvSpPr>
              <p:cNvPr id="72925" name="Line 29"/>
              <p:cNvSpPr/>
              <p:nvPr/>
            </p:nvSpPr>
            <p:spPr>
              <a:xfrm flipH="1">
                <a:off x="3937" y="3764"/>
                <a:ext cx="47" cy="1"/>
              </a:xfrm>
              <a:prstGeom prst="line">
                <a:avLst/>
              </a:prstGeom>
              <a:ln w="19050" cap="flat" cmpd="sng">
                <a:solidFill>
                  <a:srgbClr val="000000"/>
                </a:solidFill>
                <a:prstDash val="solid"/>
                <a:headEnd type="none" w="med" len="med"/>
                <a:tailEnd type="none" w="med" len="med"/>
              </a:ln>
            </p:spPr>
          </p:sp>
          <p:sp>
            <p:nvSpPr>
              <p:cNvPr id="72926" name="Line 30"/>
              <p:cNvSpPr/>
              <p:nvPr/>
            </p:nvSpPr>
            <p:spPr>
              <a:xfrm flipH="1">
                <a:off x="3844" y="3764"/>
                <a:ext cx="47" cy="1"/>
              </a:xfrm>
              <a:prstGeom prst="line">
                <a:avLst/>
              </a:prstGeom>
              <a:ln w="19050" cap="flat" cmpd="sng">
                <a:solidFill>
                  <a:srgbClr val="000000"/>
                </a:solidFill>
                <a:prstDash val="solid"/>
                <a:headEnd type="none" w="med" len="med"/>
                <a:tailEnd type="none" w="med" len="med"/>
              </a:ln>
            </p:spPr>
          </p:sp>
          <p:sp>
            <p:nvSpPr>
              <p:cNvPr id="72927" name="Line 31"/>
              <p:cNvSpPr/>
              <p:nvPr/>
            </p:nvSpPr>
            <p:spPr>
              <a:xfrm flipH="1">
                <a:off x="3750" y="3764"/>
                <a:ext cx="47" cy="1"/>
              </a:xfrm>
              <a:prstGeom prst="line">
                <a:avLst/>
              </a:prstGeom>
              <a:ln w="19050" cap="flat" cmpd="sng">
                <a:solidFill>
                  <a:srgbClr val="000000"/>
                </a:solidFill>
                <a:prstDash val="solid"/>
                <a:headEnd type="none" w="med" len="med"/>
                <a:tailEnd type="none" w="med" len="med"/>
              </a:ln>
            </p:spPr>
          </p:sp>
          <p:sp>
            <p:nvSpPr>
              <p:cNvPr id="72928" name="Line 32"/>
              <p:cNvSpPr/>
              <p:nvPr/>
            </p:nvSpPr>
            <p:spPr>
              <a:xfrm flipH="1">
                <a:off x="3657" y="3764"/>
                <a:ext cx="47" cy="1"/>
              </a:xfrm>
              <a:prstGeom prst="line">
                <a:avLst/>
              </a:prstGeom>
              <a:ln w="19050" cap="flat" cmpd="sng">
                <a:solidFill>
                  <a:srgbClr val="000000"/>
                </a:solidFill>
                <a:prstDash val="solid"/>
                <a:headEnd type="none" w="med" len="med"/>
                <a:tailEnd type="none" w="med" len="med"/>
              </a:ln>
            </p:spPr>
          </p:sp>
          <p:sp>
            <p:nvSpPr>
              <p:cNvPr id="72929" name="Line 33"/>
              <p:cNvSpPr/>
              <p:nvPr/>
            </p:nvSpPr>
            <p:spPr>
              <a:xfrm flipH="1">
                <a:off x="3563" y="3764"/>
                <a:ext cx="47" cy="1"/>
              </a:xfrm>
              <a:prstGeom prst="line">
                <a:avLst/>
              </a:prstGeom>
              <a:ln w="19050" cap="flat" cmpd="sng">
                <a:solidFill>
                  <a:srgbClr val="000000"/>
                </a:solidFill>
                <a:prstDash val="solid"/>
                <a:headEnd type="none" w="med" len="med"/>
                <a:tailEnd type="none" w="med" len="med"/>
              </a:ln>
            </p:spPr>
          </p:sp>
          <p:sp>
            <p:nvSpPr>
              <p:cNvPr id="72930" name="Line 34"/>
              <p:cNvSpPr/>
              <p:nvPr/>
            </p:nvSpPr>
            <p:spPr>
              <a:xfrm flipH="1">
                <a:off x="3470" y="3764"/>
                <a:ext cx="47" cy="1"/>
              </a:xfrm>
              <a:prstGeom prst="line">
                <a:avLst/>
              </a:prstGeom>
              <a:ln w="19050" cap="flat" cmpd="sng">
                <a:solidFill>
                  <a:srgbClr val="000000"/>
                </a:solidFill>
                <a:prstDash val="solid"/>
                <a:headEnd type="none" w="med" len="med"/>
                <a:tailEnd type="none" w="med" len="med"/>
              </a:ln>
            </p:spPr>
          </p:sp>
          <p:sp>
            <p:nvSpPr>
              <p:cNvPr id="72931" name="Line 35"/>
              <p:cNvSpPr/>
              <p:nvPr/>
            </p:nvSpPr>
            <p:spPr>
              <a:xfrm flipH="1">
                <a:off x="3377" y="3764"/>
                <a:ext cx="46" cy="1"/>
              </a:xfrm>
              <a:prstGeom prst="line">
                <a:avLst/>
              </a:prstGeom>
              <a:ln w="19050" cap="flat" cmpd="sng">
                <a:solidFill>
                  <a:srgbClr val="000000"/>
                </a:solidFill>
                <a:prstDash val="solid"/>
                <a:headEnd type="none" w="med" len="med"/>
                <a:tailEnd type="none" w="med" len="med"/>
              </a:ln>
            </p:spPr>
          </p:sp>
          <p:sp>
            <p:nvSpPr>
              <p:cNvPr id="72932" name="Line 36"/>
              <p:cNvSpPr/>
              <p:nvPr/>
            </p:nvSpPr>
            <p:spPr>
              <a:xfrm flipH="1">
                <a:off x="3283" y="3764"/>
                <a:ext cx="47" cy="1"/>
              </a:xfrm>
              <a:prstGeom prst="line">
                <a:avLst/>
              </a:prstGeom>
              <a:ln w="19050" cap="flat" cmpd="sng">
                <a:solidFill>
                  <a:srgbClr val="000000"/>
                </a:solidFill>
                <a:prstDash val="solid"/>
                <a:headEnd type="none" w="med" len="med"/>
                <a:tailEnd type="none" w="med" len="med"/>
              </a:ln>
            </p:spPr>
          </p:sp>
          <p:sp>
            <p:nvSpPr>
              <p:cNvPr id="72933" name="Line 37"/>
              <p:cNvSpPr/>
              <p:nvPr/>
            </p:nvSpPr>
            <p:spPr>
              <a:xfrm flipH="1">
                <a:off x="3190" y="3764"/>
                <a:ext cx="46" cy="1"/>
              </a:xfrm>
              <a:prstGeom prst="line">
                <a:avLst/>
              </a:prstGeom>
              <a:ln w="19050" cap="flat" cmpd="sng">
                <a:solidFill>
                  <a:srgbClr val="000000"/>
                </a:solidFill>
                <a:prstDash val="solid"/>
                <a:headEnd type="none" w="med" len="med"/>
                <a:tailEnd type="none" w="med" len="med"/>
              </a:ln>
            </p:spPr>
          </p:sp>
          <p:sp>
            <p:nvSpPr>
              <p:cNvPr id="72934" name="Line 38"/>
              <p:cNvSpPr/>
              <p:nvPr/>
            </p:nvSpPr>
            <p:spPr>
              <a:xfrm flipH="1">
                <a:off x="3096" y="3764"/>
                <a:ext cx="47" cy="1"/>
              </a:xfrm>
              <a:prstGeom prst="line">
                <a:avLst/>
              </a:prstGeom>
              <a:ln w="19050" cap="flat" cmpd="sng">
                <a:solidFill>
                  <a:srgbClr val="000000"/>
                </a:solidFill>
                <a:prstDash val="solid"/>
                <a:headEnd type="none" w="med" len="med"/>
                <a:tailEnd type="none" w="med" len="med"/>
              </a:ln>
            </p:spPr>
          </p:sp>
          <p:sp>
            <p:nvSpPr>
              <p:cNvPr id="72935" name="Line 39"/>
              <p:cNvSpPr/>
              <p:nvPr/>
            </p:nvSpPr>
            <p:spPr>
              <a:xfrm flipH="1">
                <a:off x="3003" y="3764"/>
                <a:ext cx="46" cy="1"/>
              </a:xfrm>
              <a:prstGeom prst="line">
                <a:avLst/>
              </a:prstGeom>
              <a:ln w="19050" cap="flat" cmpd="sng">
                <a:solidFill>
                  <a:srgbClr val="000000"/>
                </a:solidFill>
                <a:prstDash val="solid"/>
                <a:headEnd type="none" w="med" len="med"/>
                <a:tailEnd type="none" w="med" len="med"/>
              </a:ln>
            </p:spPr>
          </p:sp>
          <p:sp>
            <p:nvSpPr>
              <p:cNvPr id="72936" name="Line 40"/>
              <p:cNvSpPr/>
              <p:nvPr/>
            </p:nvSpPr>
            <p:spPr>
              <a:xfrm flipH="1">
                <a:off x="2909" y="3764"/>
                <a:ext cx="47" cy="1"/>
              </a:xfrm>
              <a:prstGeom prst="line">
                <a:avLst/>
              </a:prstGeom>
              <a:ln w="19050" cap="flat" cmpd="sng">
                <a:solidFill>
                  <a:srgbClr val="000000"/>
                </a:solidFill>
                <a:prstDash val="solid"/>
                <a:headEnd type="none" w="med" len="med"/>
                <a:tailEnd type="none" w="med" len="med"/>
              </a:ln>
            </p:spPr>
          </p:sp>
          <p:sp>
            <p:nvSpPr>
              <p:cNvPr id="72937" name="Line 41"/>
              <p:cNvSpPr/>
              <p:nvPr/>
            </p:nvSpPr>
            <p:spPr>
              <a:xfrm flipH="1">
                <a:off x="2816" y="3764"/>
                <a:ext cx="46" cy="1"/>
              </a:xfrm>
              <a:prstGeom prst="line">
                <a:avLst/>
              </a:prstGeom>
              <a:ln w="19050" cap="flat" cmpd="sng">
                <a:solidFill>
                  <a:srgbClr val="000000"/>
                </a:solidFill>
                <a:prstDash val="solid"/>
                <a:headEnd type="none" w="med" len="med"/>
                <a:tailEnd type="none" w="med" len="med"/>
              </a:ln>
            </p:spPr>
          </p:sp>
          <p:sp>
            <p:nvSpPr>
              <p:cNvPr id="72938" name="Line 42"/>
              <p:cNvSpPr/>
              <p:nvPr/>
            </p:nvSpPr>
            <p:spPr>
              <a:xfrm flipH="1">
                <a:off x="2722" y="3764"/>
                <a:ext cx="47" cy="1"/>
              </a:xfrm>
              <a:prstGeom prst="line">
                <a:avLst/>
              </a:prstGeom>
              <a:ln w="19050" cap="flat" cmpd="sng">
                <a:solidFill>
                  <a:srgbClr val="000000"/>
                </a:solidFill>
                <a:prstDash val="solid"/>
                <a:headEnd type="none" w="med" len="med"/>
                <a:tailEnd type="none" w="med" len="med"/>
              </a:ln>
            </p:spPr>
          </p:sp>
          <p:sp>
            <p:nvSpPr>
              <p:cNvPr id="72939" name="Line 43"/>
              <p:cNvSpPr/>
              <p:nvPr/>
            </p:nvSpPr>
            <p:spPr>
              <a:xfrm flipH="1">
                <a:off x="2629" y="3764"/>
                <a:ext cx="47" cy="1"/>
              </a:xfrm>
              <a:prstGeom prst="line">
                <a:avLst/>
              </a:prstGeom>
              <a:ln w="19050" cap="flat" cmpd="sng">
                <a:solidFill>
                  <a:srgbClr val="000000"/>
                </a:solidFill>
                <a:prstDash val="solid"/>
                <a:headEnd type="none" w="med" len="med"/>
                <a:tailEnd type="none" w="med" len="med"/>
              </a:ln>
            </p:spPr>
          </p:sp>
          <p:sp>
            <p:nvSpPr>
              <p:cNvPr id="72940" name="Line 44"/>
              <p:cNvSpPr/>
              <p:nvPr/>
            </p:nvSpPr>
            <p:spPr>
              <a:xfrm flipH="1">
                <a:off x="2535" y="3764"/>
                <a:ext cx="47" cy="1"/>
              </a:xfrm>
              <a:prstGeom prst="line">
                <a:avLst/>
              </a:prstGeom>
              <a:ln w="19050" cap="flat" cmpd="sng">
                <a:solidFill>
                  <a:srgbClr val="000000"/>
                </a:solidFill>
                <a:prstDash val="solid"/>
                <a:headEnd type="none" w="med" len="med"/>
                <a:tailEnd type="none" w="med" len="med"/>
              </a:ln>
            </p:spPr>
          </p:sp>
          <p:sp>
            <p:nvSpPr>
              <p:cNvPr id="72941" name="Line 45"/>
              <p:cNvSpPr/>
              <p:nvPr/>
            </p:nvSpPr>
            <p:spPr>
              <a:xfrm flipH="1">
                <a:off x="2442" y="3764"/>
                <a:ext cx="47" cy="1"/>
              </a:xfrm>
              <a:prstGeom prst="line">
                <a:avLst/>
              </a:prstGeom>
              <a:ln w="19050" cap="flat" cmpd="sng">
                <a:solidFill>
                  <a:srgbClr val="000000"/>
                </a:solidFill>
                <a:prstDash val="solid"/>
                <a:headEnd type="none" w="med" len="med"/>
                <a:tailEnd type="none" w="med" len="med"/>
              </a:ln>
            </p:spPr>
          </p:sp>
          <p:sp>
            <p:nvSpPr>
              <p:cNvPr id="72942" name="Line 46"/>
              <p:cNvSpPr/>
              <p:nvPr/>
            </p:nvSpPr>
            <p:spPr>
              <a:xfrm flipH="1">
                <a:off x="2348" y="3764"/>
                <a:ext cx="47" cy="1"/>
              </a:xfrm>
              <a:prstGeom prst="line">
                <a:avLst/>
              </a:prstGeom>
              <a:ln w="19050" cap="flat" cmpd="sng">
                <a:solidFill>
                  <a:srgbClr val="000000"/>
                </a:solidFill>
                <a:prstDash val="solid"/>
                <a:headEnd type="none" w="med" len="med"/>
                <a:tailEnd type="none" w="med" len="med"/>
              </a:ln>
            </p:spPr>
          </p:sp>
          <p:sp>
            <p:nvSpPr>
              <p:cNvPr id="72943" name="Line 47"/>
              <p:cNvSpPr/>
              <p:nvPr/>
            </p:nvSpPr>
            <p:spPr>
              <a:xfrm flipH="1">
                <a:off x="2255" y="3764"/>
                <a:ext cx="47" cy="1"/>
              </a:xfrm>
              <a:prstGeom prst="line">
                <a:avLst/>
              </a:prstGeom>
              <a:ln w="19050" cap="flat" cmpd="sng">
                <a:solidFill>
                  <a:srgbClr val="000000"/>
                </a:solidFill>
                <a:prstDash val="solid"/>
                <a:headEnd type="none" w="med" len="med"/>
                <a:tailEnd type="none" w="med" len="med"/>
              </a:ln>
            </p:spPr>
          </p:sp>
          <p:sp>
            <p:nvSpPr>
              <p:cNvPr id="72944" name="Line 48"/>
              <p:cNvSpPr/>
              <p:nvPr/>
            </p:nvSpPr>
            <p:spPr>
              <a:xfrm flipH="1">
                <a:off x="2161" y="3764"/>
                <a:ext cx="47" cy="1"/>
              </a:xfrm>
              <a:prstGeom prst="line">
                <a:avLst/>
              </a:prstGeom>
              <a:ln w="19050" cap="flat" cmpd="sng">
                <a:solidFill>
                  <a:srgbClr val="000000"/>
                </a:solidFill>
                <a:prstDash val="solid"/>
                <a:headEnd type="none" w="med" len="med"/>
                <a:tailEnd type="none" w="med" len="med"/>
              </a:ln>
            </p:spPr>
          </p:sp>
          <p:sp>
            <p:nvSpPr>
              <p:cNvPr id="72945" name="Line 49"/>
              <p:cNvSpPr/>
              <p:nvPr/>
            </p:nvSpPr>
            <p:spPr>
              <a:xfrm flipH="1">
                <a:off x="2068" y="3764"/>
                <a:ext cx="47" cy="1"/>
              </a:xfrm>
              <a:prstGeom prst="line">
                <a:avLst/>
              </a:prstGeom>
              <a:ln w="19050" cap="flat" cmpd="sng">
                <a:solidFill>
                  <a:srgbClr val="000000"/>
                </a:solidFill>
                <a:prstDash val="solid"/>
                <a:headEnd type="none" w="med" len="med"/>
                <a:tailEnd type="none" w="med" len="med"/>
              </a:ln>
            </p:spPr>
          </p:sp>
          <p:sp>
            <p:nvSpPr>
              <p:cNvPr id="72946" name="Line 50"/>
              <p:cNvSpPr/>
              <p:nvPr/>
            </p:nvSpPr>
            <p:spPr>
              <a:xfrm flipH="1">
                <a:off x="1975" y="3764"/>
                <a:ext cx="46" cy="1"/>
              </a:xfrm>
              <a:prstGeom prst="line">
                <a:avLst/>
              </a:prstGeom>
              <a:ln w="19050" cap="flat" cmpd="sng">
                <a:solidFill>
                  <a:srgbClr val="000000"/>
                </a:solidFill>
                <a:prstDash val="solid"/>
                <a:headEnd type="none" w="med" len="med"/>
                <a:tailEnd type="none" w="med" len="med"/>
              </a:ln>
            </p:spPr>
          </p:sp>
          <p:sp>
            <p:nvSpPr>
              <p:cNvPr id="72947" name="Line 51"/>
              <p:cNvSpPr/>
              <p:nvPr/>
            </p:nvSpPr>
            <p:spPr>
              <a:xfrm flipH="1">
                <a:off x="1881" y="3764"/>
                <a:ext cx="47" cy="1"/>
              </a:xfrm>
              <a:prstGeom prst="line">
                <a:avLst/>
              </a:prstGeom>
              <a:ln w="19050" cap="flat" cmpd="sng">
                <a:solidFill>
                  <a:srgbClr val="000000"/>
                </a:solidFill>
                <a:prstDash val="solid"/>
                <a:headEnd type="none" w="med" len="med"/>
                <a:tailEnd type="none" w="med" len="med"/>
              </a:ln>
            </p:spPr>
          </p:sp>
          <p:sp>
            <p:nvSpPr>
              <p:cNvPr id="72948" name="Line 52"/>
              <p:cNvSpPr/>
              <p:nvPr/>
            </p:nvSpPr>
            <p:spPr>
              <a:xfrm flipH="1">
                <a:off x="1788" y="3764"/>
                <a:ext cx="46" cy="1"/>
              </a:xfrm>
              <a:prstGeom prst="line">
                <a:avLst/>
              </a:prstGeom>
              <a:ln w="19050" cap="flat" cmpd="sng">
                <a:solidFill>
                  <a:srgbClr val="000000"/>
                </a:solidFill>
                <a:prstDash val="solid"/>
                <a:headEnd type="none" w="med" len="med"/>
                <a:tailEnd type="none" w="med" len="med"/>
              </a:ln>
            </p:spPr>
          </p:sp>
          <p:sp>
            <p:nvSpPr>
              <p:cNvPr id="72949" name="Line 53"/>
              <p:cNvSpPr/>
              <p:nvPr/>
            </p:nvSpPr>
            <p:spPr>
              <a:xfrm flipH="1">
                <a:off x="1694" y="3764"/>
                <a:ext cx="47" cy="1"/>
              </a:xfrm>
              <a:prstGeom prst="line">
                <a:avLst/>
              </a:prstGeom>
              <a:ln w="19050" cap="flat" cmpd="sng">
                <a:solidFill>
                  <a:srgbClr val="000000"/>
                </a:solidFill>
                <a:prstDash val="solid"/>
                <a:headEnd type="none" w="med" len="med"/>
                <a:tailEnd type="none" w="med" len="med"/>
              </a:ln>
            </p:spPr>
          </p:sp>
          <p:sp>
            <p:nvSpPr>
              <p:cNvPr id="72950" name="Line 54"/>
              <p:cNvSpPr/>
              <p:nvPr/>
            </p:nvSpPr>
            <p:spPr>
              <a:xfrm flipH="1">
                <a:off x="1601" y="3764"/>
                <a:ext cx="46" cy="1"/>
              </a:xfrm>
              <a:prstGeom prst="line">
                <a:avLst/>
              </a:prstGeom>
              <a:ln w="19050" cap="flat" cmpd="sng">
                <a:solidFill>
                  <a:srgbClr val="000000"/>
                </a:solidFill>
                <a:prstDash val="solid"/>
                <a:headEnd type="none" w="med" len="med"/>
                <a:tailEnd type="none" w="med" len="med"/>
              </a:ln>
            </p:spPr>
          </p:sp>
          <p:sp>
            <p:nvSpPr>
              <p:cNvPr id="72951" name="Line 55"/>
              <p:cNvSpPr/>
              <p:nvPr/>
            </p:nvSpPr>
            <p:spPr>
              <a:xfrm flipH="1">
                <a:off x="1507" y="3764"/>
                <a:ext cx="47" cy="1"/>
              </a:xfrm>
              <a:prstGeom prst="line">
                <a:avLst/>
              </a:prstGeom>
              <a:ln w="19050" cap="flat" cmpd="sng">
                <a:solidFill>
                  <a:srgbClr val="000000"/>
                </a:solidFill>
                <a:prstDash val="solid"/>
                <a:headEnd type="none" w="med" len="med"/>
                <a:tailEnd type="none" w="med" len="med"/>
              </a:ln>
            </p:spPr>
          </p:sp>
          <p:sp>
            <p:nvSpPr>
              <p:cNvPr id="72952" name="Line 56"/>
              <p:cNvSpPr/>
              <p:nvPr/>
            </p:nvSpPr>
            <p:spPr>
              <a:xfrm flipH="1">
                <a:off x="1414" y="3764"/>
                <a:ext cx="46" cy="1"/>
              </a:xfrm>
              <a:prstGeom prst="line">
                <a:avLst/>
              </a:prstGeom>
              <a:ln w="19050" cap="flat" cmpd="sng">
                <a:solidFill>
                  <a:srgbClr val="000000"/>
                </a:solidFill>
                <a:prstDash val="solid"/>
                <a:headEnd type="none" w="med" len="med"/>
                <a:tailEnd type="none" w="med" len="med"/>
              </a:ln>
            </p:spPr>
          </p:sp>
          <p:sp>
            <p:nvSpPr>
              <p:cNvPr id="72953" name="Line 57"/>
              <p:cNvSpPr/>
              <p:nvPr/>
            </p:nvSpPr>
            <p:spPr>
              <a:xfrm flipH="1">
                <a:off x="1320" y="3764"/>
                <a:ext cx="47" cy="1"/>
              </a:xfrm>
              <a:prstGeom prst="line">
                <a:avLst/>
              </a:prstGeom>
              <a:ln w="19050" cap="flat" cmpd="sng">
                <a:solidFill>
                  <a:srgbClr val="000000"/>
                </a:solidFill>
                <a:prstDash val="solid"/>
                <a:headEnd type="none" w="med" len="med"/>
                <a:tailEnd type="none" w="med" len="med"/>
              </a:ln>
            </p:spPr>
          </p:sp>
          <p:sp>
            <p:nvSpPr>
              <p:cNvPr id="72954" name="Line 58"/>
              <p:cNvSpPr/>
              <p:nvPr/>
            </p:nvSpPr>
            <p:spPr>
              <a:xfrm flipH="1">
                <a:off x="1227" y="3764"/>
                <a:ext cx="47" cy="1"/>
              </a:xfrm>
              <a:prstGeom prst="line">
                <a:avLst/>
              </a:prstGeom>
              <a:ln w="19050" cap="flat" cmpd="sng">
                <a:solidFill>
                  <a:srgbClr val="000000"/>
                </a:solidFill>
                <a:prstDash val="solid"/>
                <a:headEnd type="none" w="med" len="med"/>
                <a:tailEnd type="none" w="med" len="med"/>
              </a:ln>
            </p:spPr>
          </p:sp>
          <p:sp>
            <p:nvSpPr>
              <p:cNvPr id="72955" name="Line 59"/>
              <p:cNvSpPr/>
              <p:nvPr/>
            </p:nvSpPr>
            <p:spPr>
              <a:xfrm flipH="1">
                <a:off x="1133" y="3764"/>
                <a:ext cx="47" cy="1"/>
              </a:xfrm>
              <a:prstGeom prst="line">
                <a:avLst/>
              </a:prstGeom>
              <a:ln w="19050" cap="flat" cmpd="sng">
                <a:solidFill>
                  <a:srgbClr val="000000"/>
                </a:solidFill>
                <a:prstDash val="solid"/>
                <a:headEnd type="none" w="med" len="med"/>
                <a:tailEnd type="none" w="med" len="med"/>
              </a:ln>
            </p:spPr>
          </p:sp>
          <p:sp>
            <p:nvSpPr>
              <p:cNvPr id="72956" name="Line 60"/>
              <p:cNvSpPr/>
              <p:nvPr/>
            </p:nvSpPr>
            <p:spPr>
              <a:xfrm flipH="1">
                <a:off x="1040" y="3764"/>
                <a:ext cx="47" cy="1"/>
              </a:xfrm>
              <a:prstGeom prst="line">
                <a:avLst/>
              </a:prstGeom>
              <a:ln w="19050" cap="flat" cmpd="sng">
                <a:solidFill>
                  <a:srgbClr val="000000"/>
                </a:solidFill>
                <a:prstDash val="solid"/>
                <a:headEnd type="none" w="med" len="med"/>
                <a:tailEnd type="none" w="med" len="med"/>
              </a:ln>
            </p:spPr>
          </p:sp>
          <p:sp>
            <p:nvSpPr>
              <p:cNvPr id="72957" name="Line 61"/>
              <p:cNvSpPr/>
              <p:nvPr/>
            </p:nvSpPr>
            <p:spPr>
              <a:xfrm flipH="1">
                <a:off x="946" y="3764"/>
                <a:ext cx="47" cy="1"/>
              </a:xfrm>
              <a:prstGeom prst="line">
                <a:avLst/>
              </a:prstGeom>
              <a:ln w="19050" cap="flat" cmpd="sng">
                <a:solidFill>
                  <a:srgbClr val="000000"/>
                </a:solidFill>
                <a:prstDash val="solid"/>
                <a:headEnd type="none" w="med" len="med"/>
                <a:tailEnd type="none" w="med" len="med"/>
              </a:ln>
            </p:spPr>
          </p:sp>
          <p:sp>
            <p:nvSpPr>
              <p:cNvPr id="72958" name="Line 62"/>
              <p:cNvSpPr/>
              <p:nvPr/>
            </p:nvSpPr>
            <p:spPr>
              <a:xfrm flipH="1">
                <a:off x="853" y="3764"/>
                <a:ext cx="47" cy="1"/>
              </a:xfrm>
              <a:prstGeom prst="line">
                <a:avLst/>
              </a:prstGeom>
              <a:ln w="19050" cap="flat" cmpd="sng">
                <a:solidFill>
                  <a:srgbClr val="000000"/>
                </a:solidFill>
                <a:prstDash val="solid"/>
                <a:headEnd type="none" w="med" len="med"/>
                <a:tailEnd type="none" w="med" len="med"/>
              </a:ln>
            </p:spPr>
          </p:sp>
          <p:sp>
            <p:nvSpPr>
              <p:cNvPr id="72959" name="Line 63"/>
              <p:cNvSpPr/>
              <p:nvPr/>
            </p:nvSpPr>
            <p:spPr>
              <a:xfrm flipH="1">
                <a:off x="759" y="3764"/>
                <a:ext cx="47" cy="1"/>
              </a:xfrm>
              <a:prstGeom prst="line">
                <a:avLst/>
              </a:prstGeom>
              <a:ln w="19050" cap="flat" cmpd="sng">
                <a:solidFill>
                  <a:srgbClr val="000000"/>
                </a:solidFill>
                <a:prstDash val="solid"/>
                <a:headEnd type="none" w="med" len="med"/>
                <a:tailEnd type="none" w="med" len="med"/>
              </a:ln>
            </p:spPr>
          </p:sp>
          <p:sp>
            <p:nvSpPr>
              <p:cNvPr id="72960" name="Line 64"/>
              <p:cNvSpPr/>
              <p:nvPr/>
            </p:nvSpPr>
            <p:spPr>
              <a:xfrm flipH="1">
                <a:off x="666" y="3764"/>
                <a:ext cx="47" cy="1"/>
              </a:xfrm>
              <a:prstGeom prst="line">
                <a:avLst/>
              </a:prstGeom>
              <a:ln w="19050" cap="flat" cmpd="sng">
                <a:solidFill>
                  <a:srgbClr val="000000"/>
                </a:solidFill>
                <a:prstDash val="solid"/>
                <a:headEnd type="none" w="med" len="med"/>
                <a:tailEnd type="none" w="med" len="med"/>
              </a:ln>
            </p:spPr>
          </p:sp>
          <p:sp>
            <p:nvSpPr>
              <p:cNvPr id="72961" name="Line 65"/>
              <p:cNvSpPr/>
              <p:nvPr/>
            </p:nvSpPr>
            <p:spPr>
              <a:xfrm flipH="1">
                <a:off x="608" y="3764"/>
                <a:ext cx="11" cy="1"/>
              </a:xfrm>
              <a:prstGeom prst="line">
                <a:avLst/>
              </a:prstGeom>
              <a:ln w="19050" cap="flat" cmpd="sng">
                <a:solidFill>
                  <a:srgbClr val="000000"/>
                </a:solidFill>
                <a:prstDash val="solid"/>
                <a:headEnd type="none" w="med" len="med"/>
                <a:tailEnd type="none" w="med" len="med"/>
              </a:ln>
            </p:spPr>
          </p:sp>
          <p:sp>
            <p:nvSpPr>
              <p:cNvPr id="72962" name="Line 66"/>
              <p:cNvSpPr/>
              <p:nvPr/>
            </p:nvSpPr>
            <p:spPr>
              <a:xfrm flipH="1">
                <a:off x="5515" y="3142"/>
                <a:ext cx="46" cy="1"/>
              </a:xfrm>
              <a:prstGeom prst="line">
                <a:avLst/>
              </a:prstGeom>
              <a:ln w="19050" cap="flat" cmpd="sng">
                <a:solidFill>
                  <a:srgbClr val="000000"/>
                </a:solidFill>
                <a:prstDash val="solid"/>
                <a:headEnd type="none" w="med" len="med"/>
                <a:tailEnd type="none" w="med" len="med"/>
              </a:ln>
            </p:spPr>
          </p:sp>
          <p:sp>
            <p:nvSpPr>
              <p:cNvPr id="72963" name="Line 67"/>
              <p:cNvSpPr/>
              <p:nvPr/>
            </p:nvSpPr>
            <p:spPr>
              <a:xfrm flipH="1">
                <a:off x="5421" y="3142"/>
                <a:ext cx="47" cy="1"/>
              </a:xfrm>
              <a:prstGeom prst="line">
                <a:avLst/>
              </a:prstGeom>
              <a:ln w="19050" cap="flat" cmpd="sng">
                <a:solidFill>
                  <a:srgbClr val="000000"/>
                </a:solidFill>
                <a:prstDash val="solid"/>
                <a:headEnd type="none" w="med" len="med"/>
                <a:tailEnd type="none" w="med" len="med"/>
              </a:ln>
            </p:spPr>
          </p:sp>
          <p:sp>
            <p:nvSpPr>
              <p:cNvPr id="72964" name="Line 68"/>
              <p:cNvSpPr/>
              <p:nvPr/>
            </p:nvSpPr>
            <p:spPr>
              <a:xfrm flipH="1">
                <a:off x="5328" y="3142"/>
                <a:ext cx="46" cy="1"/>
              </a:xfrm>
              <a:prstGeom prst="line">
                <a:avLst/>
              </a:prstGeom>
              <a:ln w="19050" cap="flat" cmpd="sng">
                <a:solidFill>
                  <a:srgbClr val="000000"/>
                </a:solidFill>
                <a:prstDash val="solid"/>
                <a:headEnd type="none" w="med" len="med"/>
                <a:tailEnd type="none" w="med" len="med"/>
              </a:ln>
            </p:spPr>
          </p:sp>
          <p:sp>
            <p:nvSpPr>
              <p:cNvPr id="72965" name="Line 69"/>
              <p:cNvSpPr/>
              <p:nvPr/>
            </p:nvSpPr>
            <p:spPr>
              <a:xfrm flipH="1">
                <a:off x="5234" y="3142"/>
                <a:ext cx="47" cy="1"/>
              </a:xfrm>
              <a:prstGeom prst="line">
                <a:avLst/>
              </a:prstGeom>
              <a:ln w="19050" cap="flat" cmpd="sng">
                <a:solidFill>
                  <a:srgbClr val="000000"/>
                </a:solidFill>
                <a:prstDash val="solid"/>
                <a:headEnd type="none" w="med" len="med"/>
                <a:tailEnd type="none" w="med" len="med"/>
              </a:ln>
            </p:spPr>
          </p:sp>
          <p:sp>
            <p:nvSpPr>
              <p:cNvPr id="72966" name="Line 70"/>
              <p:cNvSpPr/>
              <p:nvPr/>
            </p:nvSpPr>
            <p:spPr>
              <a:xfrm flipH="1">
                <a:off x="5141" y="3142"/>
                <a:ext cx="47" cy="1"/>
              </a:xfrm>
              <a:prstGeom prst="line">
                <a:avLst/>
              </a:prstGeom>
              <a:ln w="19050" cap="flat" cmpd="sng">
                <a:solidFill>
                  <a:srgbClr val="000000"/>
                </a:solidFill>
                <a:prstDash val="solid"/>
                <a:headEnd type="none" w="med" len="med"/>
                <a:tailEnd type="none" w="med" len="med"/>
              </a:ln>
            </p:spPr>
          </p:sp>
          <p:sp>
            <p:nvSpPr>
              <p:cNvPr id="72967" name="Line 71"/>
              <p:cNvSpPr/>
              <p:nvPr/>
            </p:nvSpPr>
            <p:spPr>
              <a:xfrm flipH="1">
                <a:off x="5047" y="3142"/>
                <a:ext cx="47" cy="1"/>
              </a:xfrm>
              <a:prstGeom prst="line">
                <a:avLst/>
              </a:prstGeom>
              <a:ln w="19050" cap="flat" cmpd="sng">
                <a:solidFill>
                  <a:srgbClr val="000000"/>
                </a:solidFill>
                <a:prstDash val="solid"/>
                <a:headEnd type="none" w="med" len="med"/>
                <a:tailEnd type="none" w="med" len="med"/>
              </a:ln>
            </p:spPr>
          </p:sp>
          <p:sp>
            <p:nvSpPr>
              <p:cNvPr id="72968" name="Line 72"/>
              <p:cNvSpPr/>
              <p:nvPr/>
            </p:nvSpPr>
            <p:spPr>
              <a:xfrm flipH="1">
                <a:off x="4954" y="3142"/>
                <a:ext cx="47" cy="1"/>
              </a:xfrm>
              <a:prstGeom prst="line">
                <a:avLst/>
              </a:prstGeom>
              <a:ln w="19050" cap="flat" cmpd="sng">
                <a:solidFill>
                  <a:srgbClr val="000000"/>
                </a:solidFill>
                <a:prstDash val="solid"/>
                <a:headEnd type="none" w="med" len="med"/>
                <a:tailEnd type="none" w="med" len="med"/>
              </a:ln>
            </p:spPr>
          </p:sp>
          <p:sp>
            <p:nvSpPr>
              <p:cNvPr id="72969" name="Line 73"/>
              <p:cNvSpPr/>
              <p:nvPr/>
            </p:nvSpPr>
            <p:spPr>
              <a:xfrm flipH="1">
                <a:off x="4860" y="3142"/>
                <a:ext cx="47" cy="1"/>
              </a:xfrm>
              <a:prstGeom prst="line">
                <a:avLst/>
              </a:prstGeom>
              <a:ln w="19050" cap="flat" cmpd="sng">
                <a:solidFill>
                  <a:srgbClr val="000000"/>
                </a:solidFill>
                <a:prstDash val="solid"/>
                <a:headEnd type="none" w="med" len="med"/>
                <a:tailEnd type="none" w="med" len="med"/>
              </a:ln>
            </p:spPr>
          </p:sp>
          <p:sp>
            <p:nvSpPr>
              <p:cNvPr id="72970" name="Line 74"/>
              <p:cNvSpPr/>
              <p:nvPr/>
            </p:nvSpPr>
            <p:spPr>
              <a:xfrm flipH="1">
                <a:off x="4767" y="3142"/>
                <a:ext cx="47" cy="1"/>
              </a:xfrm>
              <a:prstGeom prst="line">
                <a:avLst/>
              </a:prstGeom>
              <a:ln w="19050" cap="flat" cmpd="sng">
                <a:solidFill>
                  <a:srgbClr val="000000"/>
                </a:solidFill>
                <a:prstDash val="solid"/>
                <a:headEnd type="none" w="med" len="med"/>
                <a:tailEnd type="none" w="med" len="med"/>
              </a:ln>
            </p:spPr>
          </p:sp>
          <p:sp>
            <p:nvSpPr>
              <p:cNvPr id="72971" name="Line 75"/>
              <p:cNvSpPr/>
              <p:nvPr/>
            </p:nvSpPr>
            <p:spPr>
              <a:xfrm flipH="1">
                <a:off x="4673" y="3142"/>
                <a:ext cx="47" cy="1"/>
              </a:xfrm>
              <a:prstGeom prst="line">
                <a:avLst/>
              </a:prstGeom>
              <a:ln w="19050" cap="flat" cmpd="sng">
                <a:solidFill>
                  <a:srgbClr val="000000"/>
                </a:solidFill>
                <a:prstDash val="solid"/>
                <a:headEnd type="none" w="med" len="med"/>
                <a:tailEnd type="none" w="med" len="med"/>
              </a:ln>
            </p:spPr>
          </p:sp>
          <p:sp>
            <p:nvSpPr>
              <p:cNvPr id="72972" name="Line 76"/>
              <p:cNvSpPr/>
              <p:nvPr/>
            </p:nvSpPr>
            <p:spPr>
              <a:xfrm flipH="1">
                <a:off x="4580" y="3142"/>
                <a:ext cx="47" cy="1"/>
              </a:xfrm>
              <a:prstGeom prst="line">
                <a:avLst/>
              </a:prstGeom>
              <a:ln w="19050" cap="flat" cmpd="sng">
                <a:solidFill>
                  <a:srgbClr val="000000"/>
                </a:solidFill>
                <a:prstDash val="solid"/>
                <a:headEnd type="none" w="med" len="med"/>
                <a:tailEnd type="none" w="med" len="med"/>
              </a:ln>
            </p:spPr>
          </p:sp>
          <p:sp>
            <p:nvSpPr>
              <p:cNvPr id="72973" name="Line 77"/>
              <p:cNvSpPr/>
              <p:nvPr/>
            </p:nvSpPr>
            <p:spPr>
              <a:xfrm flipH="1">
                <a:off x="4486" y="3142"/>
                <a:ext cx="47" cy="1"/>
              </a:xfrm>
              <a:prstGeom prst="line">
                <a:avLst/>
              </a:prstGeom>
              <a:ln w="19050" cap="flat" cmpd="sng">
                <a:solidFill>
                  <a:srgbClr val="000000"/>
                </a:solidFill>
                <a:prstDash val="solid"/>
                <a:headEnd type="none" w="med" len="med"/>
                <a:tailEnd type="none" w="med" len="med"/>
              </a:ln>
            </p:spPr>
          </p:sp>
          <p:sp>
            <p:nvSpPr>
              <p:cNvPr id="72974" name="Line 78"/>
              <p:cNvSpPr/>
              <p:nvPr/>
            </p:nvSpPr>
            <p:spPr>
              <a:xfrm flipH="1">
                <a:off x="4393" y="3142"/>
                <a:ext cx="47" cy="1"/>
              </a:xfrm>
              <a:prstGeom prst="line">
                <a:avLst/>
              </a:prstGeom>
              <a:ln w="19050" cap="flat" cmpd="sng">
                <a:solidFill>
                  <a:srgbClr val="000000"/>
                </a:solidFill>
                <a:prstDash val="solid"/>
                <a:headEnd type="none" w="med" len="med"/>
                <a:tailEnd type="none" w="med" len="med"/>
              </a:ln>
            </p:spPr>
          </p:sp>
          <p:sp>
            <p:nvSpPr>
              <p:cNvPr id="72975" name="Line 79"/>
              <p:cNvSpPr/>
              <p:nvPr/>
            </p:nvSpPr>
            <p:spPr>
              <a:xfrm flipH="1">
                <a:off x="4300" y="3142"/>
                <a:ext cx="46" cy="1"/>
              </a:xfrm>
              <a:prstGeom prst="line">
                <a:avLst/>
              </a:prstGeom>
              <a:ln w="19050" cap="flat" cmpd="sng">
                <a:solidFill>
                  <a:srgbClr val="000000"/>
                </a:solidFill>
                <a:prstDash val="solid"/>
                <a:headEnd type="none" w="med" len="med"/>
                <a:tailEnd type="none" w="med" len="med"/>
              </a:ln>
            </p:spPr>
          </p:sp>
          <p:sp>
            <p:nvSpPr>
              <p:cNvPr id="72976" name="Line 80"/>
              <p:cNvSpPr/>
              <p:nvPr/>
            </p:nvSpPr>
            <p:spPr>
              <a:xfrm flipH="1">
                <a:off x="4206" y="3142"/>
                <a:ext cx="47" cy="1"/>
              </a:xfrm>
              <a:prstGeom prst="line">
                <a:avLst/>
              </a:prstGeom>
              <a:ln w="19050" cap="flat" cmpd="sng">
                <a:solidFill>
                  <a:srgbClr val="000000"/>
                </a:solidFill>
                <a:prstDash val="solid"/>
                <a:headEnd type="none" w="med" len="med"/>
                <a:tailEnd type="none" w="med" len="med"/>
              </a:ln>
            </p:spPr>
          </p:sp>
          <p:sp>
            <p:nvSpPr>
              <p:cNvPr id="72977" name="Line 81"/>
              <p:cNvSpPr/>
              <p:nvPr/>
            </p:nvSpPr>
            <p:spPr>
              <a:xfrm flipH="1">
                <a:off x="4113" y="3142"/>
                <a:ext cx="46" cy="1"/>
              </a:xfrm>
              <a:prstGeom prst="line">
                <a:avLst/>
              </a:prstGeom>
              <a:ln w="19050" cap="flat" cmpd="sng">
                <a:solidFill>
                  <a:srgbClr val="000000"/>
                </a:solidFill>
                <a:prstDash val="solid"/>
                <a:headEnd type="none" w="med" len="med"/>
                <a:tailEnd type="none" w="med" len="med"/>
              </a:ln>
            </p:spPr>
          </p:sp>
          <p:sp>
            <p:nvSpPr>
              <p:cNvPr id="72978" name="Line 82"/>
              <p:cNvSpPr/>
              <p:nvPr/>
            </p:nvSpPr>
            <p:spPr>
              <a:xfrm flipH="1">
                <a:off x="4019" y="3142"/>
                <a:ext cx="47" cy="1"/>
              </a:xfrm>
              <a:prstGeom prst="line">
                <a:avLst/>
              </a:prstGeom>
              <a:ln w="19050" cap="flat" cmpd="sng">
                <a:solidFill>
                  <a:srgbClr val="000000"/>
                </a:solidFill>
                <a:prstDash val="solid"/>
                <a:headEnd type="none" w="med" len="med"/>
                <a:tailEnd type="none" w="med" len="med"/>
              </a:ln>
            </p:spPr>
          </p:sp>
          <p:sp>
            <p:nvSpPr>
              <p:cNvPr id="72979" name="Line 83"/>
              <p:cNvSpPr/>
              <p:nvPr/>
            </p:nvSpPr>
            <p:spPr>
              <a:xfrm flipH="1">
                <a:off x="3926" y="3142"/>
                <a:ext cx="46" cy="1"/>
              </a:xfrm>
              <a:prstGeom prst="line">
                <a:avLst/>
              </a:prstGeom>
              <a:ln w="19050" cap="flat" cmpd="sng">
                <a:solidFill>
                  <a:srgbClr val="000000"/>
                </a:solidFill>
                <a:prstDash val="solid"/>
                <a:headEnd type="none" w="med" len="med"/>
                <a:tailEnd type="none" w="med" len="med"/>
              </a:ln>
            </p:spPr>
          </p:sp>
          <p:sp>
            <p:nvSpPr>
              <p:cNvPr id="72980" name="Line 84"/>
              <p:cNvSpPr/>
              <p:nvPr/>
            </p:nvSpPr>
            <p:spPr>
              <a:xfrm flipH="1">
                <a:off x="3832" y="3142"/>
                <a:ext cx="47" cy="1"/>
              </a:xfrm>
              <a:prstGeom prst="line">
                <a:avLst/>
              </a:prstGeom>
              <a:ln w="19050" cap="flat" cmpd="sng">
                <a:solidFill>
                  <a:srgbClr val="000000"/>
                </a:solidFill>
                <a:prstDash val="solid"/>
                <a:headEnd type="none" w="med" len="med"/>
                <a:tailEnd type="none" w="med" len="med"/>
              </a:ln>
            </p:spPr>
          </p:sp>
          <p:sp>
            <p:nvSpPr>
              <p:cNvPr id="72981" name="Line 85"/>
              <p:cNvSpPr/>
              <p:nvPr/>
            </p:nvSpPr>
            <p:spPr>
              <a:xfrm flipH="1">
                <a:off x="3739" y="3142"/>
                <a:ext cx="46" cy="1"/>
              </a:xfrm>
              <a:prstGeom prst="line">
                <a:avLst/>
              </a:prstGeom>
              <a:ln w="19050" cap="flat" cmpd="sng">
                <a:solidFill>
                  <a:srgbClr val="000000"/>
                </a:solidFill>
                <a:prstDash val="solid"/>
                <a:headEnd type="none" w="med" len="med"/>
                <a:tailEnd type="none" w="med" len="med"/>
              </a:ln>
            </p:spPr>
          </p:sp>
          <p:sp>
            <p:nvSpPr>
              <p:cNvPr id="72982" name="Line 86"/>
              <p:cNvSpPr/>
              <p:nvPr/>
            </p:nvSpPr>
            <p:spPr>
              <a:xfrm flipH="1">
                <a:off x="3645" y="3142"/>
                <a:ext cx="47" cy="1"/>
              </a:xfrm>
              <a:prstGeom prst="line">
                <a:avLst/>
              </a:prstGeom>
              <a:ln w="19050" cap="flat" cmpd="sng">
                <a:solidFill>
                  <a:srgbClr val="000000"/>
                </a:solidFill>
                <a:prstDash val="solid"/>
                <a:headEnd type="none" w="med" len="med"/>
                <a:tailEnd type="none" w="med" len="med"/>
              </a:ln>
            </p:spPr>
          </p:sp>
          <p:sp>
            <p:nvSpPr>
              <p:cNvPr id="72983" name="Line 87"/>
              <p:cNvSpPr/>
              <p:nvPr/>
            </p:nvSpPr>
            <p:spPr>
              <a:xfrm flipH="1">
                <a:off x="3552" y="3142"/>
                <a:ext cx="47" cy="1"/>
              </a:xfrm>
              <a:prstGeom prst="line">
                <a:avLst/>
              </a:prstGeom>
              <a:ln w="19050" cap="flat" cmpd="sng">
                <a:solidFill>
                  <a:srgbClr val="000000"/>
                </a:solidFill>
                <a:prstDash val="solid"/>
                <a:headEnd type="none" w="med" len="med"/>
                <a:tailEnd type="none" w="med" len="med"/>
              </a:ln>
            </p:spPr>
          </p:sp>
          <p:sp>
            <p:nvSpPr>
              <p:cNvPr id="72984" name="Line 88"/>
              <p:cNvSpPr/>
              <p:nvPr/>
            </p:nvSpPr>
            <p:spPr>
              <a:xfrm flipH="1">
                <a:off x="3458" y="3142"/>
                <a:ext cx="47" cy="1"/>
              </a:xfrm>
              <a:prstGeom prst="line">
                <a:avLst/>
              </a:prstGeom>
              <a:ln w="19050" cap="flat" cmpd="sng">
                <a:solidFill>
                  <a:srgbClr val="000000"/>
                </a:solidFill>
                <a:prstDash val="solid"/>
                <a:headEnd type="none" w="med" len="med"/>
                <a:tailEnd type="none" w="med" len="med"/>
              </a:ln>
            </p:spPr>
          </p:sp>
          <p:sp>
            <p:nvSpPr>
              <p:cNvPr id="72985" name="Line 89"/>
              <p:cNvSpPr/>
              <p:nvPr/>
            </p:nvSpPr>
            <p:spPr>
              <a:xfrm flipH="1">
                <a:off x="3365" y="3142"/>
                <a:ext cx="47" cy="1"/>
              </a:xfrm>
              <a:prstGeom prst="line">
                <a:avLst/>
              </a:prstGeom>
              <a:ln w="19050" cap="flat" cmpd="sng">
                <a:solidFill>
                  <a:srgbClr val="000000"/>
                </a:solidFill>
                <a:prstDash val="solid"/>
                <a:headEnd type="none" w="med" len="med"/>
                <a:tailEnd type="none" w="med" len="med"/>
              </a:ln>
            </p:spPr>
          </p:sp>
          <p:sp>
            <p:nvSpPr>
              <p:cNvPr id="72986" name="Line 90"/>
              <p:cNvSpPr/>
              <p:nvPr/>
            </p:nvSpPr>
            <p:spPr>
              <a:xfrm flipH="1">
                <a:off x="3271" y="3142"/>
                <a:ext cx="47" cy="1"/>
              </a:xfrm>
              <a:prstGeom prst="line">
                <a:avLst/>
              </a:prstGeom>
              <a:ln w="19050" cap="flat" cmpd="sng">
                <a:solidFill>
                  <a:srgbClr val="000000"/>
                </a:solidFill>
                <a:prstDash val="solid"/>
                <a:headEnd type="none" w="med" len="med"/>
                <a:tailEnd type="none" w="med" len="med"/>
              </a:ln>
            </p:spPr>
          </p:sp>
          <p:sp>
            <p:nvSpPr>
              <p:cNvPr id="72987" name="Line 91"/>
              <p:cNvSpPr/>
              <p:nvPr/>
            </p:nvSpPr>
            <p:spPr>
              <a:xfrm flipH="1">
                <a:off x="3178" y="3142"/>
                <a:ext cx="47" cy="1"/>
              </a:xfrm>
              <a:prstGeom prst="line">
                <a:avLst/>
              </a:prstGeom>
              <a:ln w="19050" cap="flat" cmpd="sng">
                <a:solidFill>
                  <a:srgbClr val="000000"/>
                </a:solidFill>
                <a:prstDash val="solid"/>
                <a:headEnd type="none" w="med" len="med"/>
                <a:tailEnd type="none" w="med" len="med"/>
              </a:ln>
            </p:spPr>
          </p:sp>
          <p:sp>
            <p:nvSpPr>
              <p:cNvPr id="72988" name="Line 92"/>
              <p:cNvSpPr/>
              <p:nvPr/>
            </p:nvSpPr>
            <p:spPr>
              <a:xfrm flipH="1">
                <a:off x="3084" y="3142"/>
                <a:ext cx="47" cy="1"/>
              </a:xfrm>
              <a:prstGeom prst="line">
                <a:avLst/>
              </a:prstGeom>
              <a:ln w="19050" cap="flat" cmpd="sng">
                <a:solidFill>
                  <a:srgbClr val="000000"/>
                </a:solidFill>
                <a:prstDash val="solid"/>
                <a:headEnd type="none" w="med" len="med"/>
                <a:tailEnd type="none" w="med" len="med"/>
              </a:ln>
            </p:spPr>
          </p:sp>
          <p:sp>
            <p:nvSpPr>
              <p:cNvPr id="72989" name="Line 93"/>
              <p:cNvSpPr/>
              <p:nvPr/>
            </p:nvSpPr>
            <p:spPr>
              <a:xfrm flipH="1">
                <a:off x="2991" y="3142"/>
                <a:ext cx="47" cy="1"/>
              </a:xfrm>
              <a:prstGeom prst="line">
                <a:avLst/>
              </a:prstGeom>
              <a:ln w="19050" cap="flat" cmpd="sng">
                <a:solidFill>
                  <a:srgbClr val="000000"/>
                </a:solidFill>
                <a:prstDash val="solid"/>
                <a:headEnd type="none" w="med" len="med"/>
                <a:tailEnd type="none" w="med" len="med"/>
              </a:ln>
            </p:spPr>
          </p:sp>
          <p:sp>
            <p:nvSpPr>
              <p:cNvPr id="72990" name="Line 94"/>
              <p:cNvSpPr/>
              <p:nvPr/>
            </p:nvSpPr>
            <p:spPr>
              <a:xfrm flipH="1">
                <a:off x="2898" y="3142"/>
                <a:ext cx="46" cy="1"/>
              </a:xfrm>
              <a:prstGeom prst="line">
                <a:avLst/>
              </a:prstGeom>
              <a:ln w="19050" cap="flat" cmpd="sng">
                <a:solidFill>
                  <a:srgbClr val="000000"/>
                </a:solidFill>
                <a:prstDash val="solid"/>
                <a:headEnd type="none" w="med" len="med"/>
                <a:tailEnd type="none" w="med" len="med"/>
              </a:ln>
            </p:spPr>
          </p:sp>
          <p:sp>
            <p:nvSpPr>
              <p:cNvPr id="72991" name="Line 95"/>
              <p:cNvSpPr/>
              <p:nvPr/>
            </p:nvSpPr>
            <p:spPr>
              <a:xfrm flipH="1">
                <a:off x="2804" y="3142"/>
                <a:ext cx="47" cy="1"/>
              </a:xfrm>
              <a:prstGeom prst="line">
                <a:avLst/>
              </a:prstGeom>
              <a:ln w="19050" cap="flat" cmpd="sng">
                <a:solidFill>
                  <a:srgbClr val="000000"/>
                </a:solidFill>
                <a:prstDash val="solid"/>
                <a:headEnd type="none" w="med" len="med"/>
                <a:tailEnd type="none" w="med" len="med"/>
              </a:ln>
            </p:spPr>
          </p:sp>
          <p:sp>
            <p:nvSpPr>
              <p:cNvPr id="72992" name="Line 96"/>
              <p:cNvSpPr/>
              <p:nvPr/>
            </p:nvSpPr>
            <p:spPr>
              <a:xfrm flipH="1">
                <a:off x="2711" y="3142"/>
                <a:ext cx="46" cy="1"/>
              </a:xfrm>
              <a:prstGeom prst="line">
                <a:avLst/>
              </a:prstGeom>
              <a:ln w="19050" cap="flat" cmpd="sng">
                <a:solidFill>
                  <a:srgbClr val="000000"/>
                </a:solidFill>
                <a:prstDash val="solid"/>
                <a:headEnd type="none" w="med" len="med"/>
                <a:tailEnd type="none" w="med" len="med"/>
              </a:ln>
            </p:spPr>
          </p:sp>
          <p:sp>
            <p:nvSpPr>
              <p:cNvPr id="72993" name="Line 97"/>
              <p:cNvSpPr/>
              <p:nvPr/>
            </p:nvSpPr>
            <p:spPr>
              <a:xfrm flipH="1">
                <a:off x="2617" y="3142"/>
                <a:ext cx="47" cy="1"/>
              </a:xfrm>
              <a:prstGeom prst="line">
                <a:avLst/>
              </a:prstGeom>
              <a:ln w="19050" cap="flat" cmpd="sng">
                <a:solidFill>
                  <a:srgbClr val="000000"/>
                </a:solidFill>
                <a:prstDash val="solid"/>
                <a:headEnd type="none" w="med" len="med"/>
                <a:tailEnd type="none" w="med" len="med"/>
              </a:ln>
            </p:spPr>
          </p:sp>
          <p:sp>
            <p:nvSpPr>
              <p:cNvPr id="72994" name="Line 98"/>
              <p:cNvSpPr/>
              <p:nvPr/>
            </p:nvSpPr>
            <p:spPr>
              <a:xfrm flipH="1">
                <a:off x="2524" y="3142"/>
                <a:ext cx="46" cy="1"/>
              </a:xfrm>
              <a:prstGeom prst="line">
                <a:avLst/>
              </a:prstGeom>
              <a:ln w="19050" cap="flat" cmpd="sng">
                <a:solidFill>
                  <a:srgbClr val="000000"/>
                </a:solidFill>
                <a:prstDash val="solid"/>
                <a:headEnd type="none" w="med" len="med"/>
                <a:tailEnd type="none" w="med" len="med"/>
              </a:ln>
            </p:spPr>
          </p:sp>
          <p:sp>
            <p:nvSpPr>
              <p:cNvPr id="72995" name="Line 99"/>
              <p:cNvSpPr/>
              <p:nvPr/>
            </p:nvSpPr>
            <p:spPr>
              <a:xfrm flipH="1">
                <a:off x="2430" y="3142"/>
                <a:ext cx="47" cy="1"/>
              </a:xfrm>
              <a:prstGeom prst="line">
                <a:avLst/>
              </a:prstGeom>
              <a:ln w="19050" cap="flat" cmpd="sng">
                <a:solidFill>
                  <a:srgbClr val="000000"/>
                </a:solidFill>
                <a:prstDash val="solid"/>
                <a:headEnd type="none" w="med" len="med"/>
                <a:tailEnd type="none" w="med" len="med"/>
              </a:ln>
            </p:spPr>
          </p:sp>
          <p:sp>
            <p:nvSpPr>
              <p:cNvPr id="72996" name="Line 100"/>
              <p:cNvSpPr/>
              <p:nvPr/>
            </p:nvSpPr>
            <p:spPr>
              <a:xfrm flipH="1">
                <a:off x="2337" y="3142"/>
                <a:ext cx="46" cy="1"/>
              </a:xfrm>
              <a:prstGeom prst="line">
                <a:avLst/>
              </a:prstGeom>
              <a:ln w="19050" cap="flat" cmpd="sng">
                <a:solidFill>
                  <a:srgbClr val="000000"/>
                </a:solidFill>
                <a:prstDash val="solid"/>
                <a:headEnd type="none" w="med" len="med"/>
                <a:tailEnd type="none" w="med" len="med"/>
              </a:ln>
            </p:spPr>
          </p:sp>
          <p:sp>
            <p:nvSpPr>
              <p:cNvPr id="72997" name="Line 101"/>
              <p:cNvSpPr/>
              <p:nvPr/>
            </p:nvSpPr>
            <p:spPr>
              <a:xfrm flipH="1">
                <a:off x="2243" y="3142"/>
                <a:ext cx="47" cy="1"/>
              </a:xfrm>
              <a:prstGeom prst="line">
                <a:avLst/>
              </a:prstGeom>
              <a:ln w="19050" cap="flat" cmpd="sng">
                <a:solidFill>
                  <a:srgbClr val="000000"/>
                </a:solidFill>
                <a:prstDash val="solid"/>
                <a:headEnd type="none" w="med" len="med"/>
                <a:tailEnd type="none" w="med" len="med"/>
              </a:ln>
            </p:spPr>
          </p:sp>
          <p:sp>
            <p:nvSpPr>
              <p:cNvPr id="72998" name="Line 102"/>
              <p:cNvSpPr/>
              <p:nvPr/>
            </p:nvSpPr>
            <p:spPr>
              <a:xfrm flipH="1">
                <a:off x="2150" y="3142"/>
                <a:ext cx="47" cy="1"/>
              </a:xfrm>
              <a:prstGeom prst="line">
                <a:avLst/>
              </a:prstGeom>
              <a:ln w="19050" cap="flat" cmpd="sng">
                <a:solidFill>
                  <a:srgbClr val="000000"/>
                </a:solidFill>
                <a:prstDash val="solid"/>
                <a:headEnd type="none" w="med" len="med"/>
                <a:tailEnd type="none" w="med" len="med"/>
              </a:ln>
            </p:spPr>
          </p:sp>
          <p:sp>
            <p:nvSpPr>
              <p:cNvPr id="72999" name="Line 103"/>
              <p:cNvSpPr/>
              <p:nvPr/>
            </p:nvSpPr>
            <p:spPr>
              <a:xfrm flipH="1">
                <a:off x="2056" y="3142"/>
                <a:ext cx="47" cy="1"/>
              </a:xfrm>
              <a:prstGeom prst="line">
                <a:avLst/>
              </a:prstGeom>
              <a:ln w="19050" cap="flat" cmpd="sng">
                <a:solidFill>
                  <a:srgbClr val="000000"/>
                </a:solidFill>
                <a:prstDash val="solid"/>
                <a:headEnd type="none" w="med" len="med"/>
                <a:tailEnd type="none" w="med" len="med"/>
              </a:ln>
            </p:spPr>
          </p:sp>
          <p:sp>
            <p:nvSpPr>
              <p:cNvPr id="73000" name="Line 104"/>
              <p:cNvSpPr/>
              <p:nvPr/>
            </p:nvSpPr>
            <p:spPr>
              <a:xfrm flipH="1">
                <a:off x="1963" y="3142"/>
                <a:ext cx="47" cy="1"/>
              </a:xfrm>
              <a:prstGeom prst="line">
                <a:avLst/>
              </a:prstGeom>
              <a:ln w="19050" cap="flat" cmpd="sng">
                <a:solidFill>
                  <a:srgbClr val="000000"/>
                </a:solidFill>
                <a:prstDash val="solid"/>
                <a:headEnd type="none" w="med" len="med"/>
                <a:tailEnd type="none" w="med" len="med"/>
              </a:ln>
            </p:spPr>
          </p:sp>
          <p:sp>
            <p:nvSpPr>
              <p:cNvPr id="73001" name="Line 105"/>
              <p:cNvSpPr/>
              <p:nvPr/>
            </p:nvSpPr>
            <p:spPr>
              <a:xfrm flipH="1">
                <a:off x="1869" y="3142"/>
                <a:ext cx="47" cy="1"/>
              </a:xfrm>
              <a:prstGeom prst="line">
                <a:avLst/>
              </a:prstGeom>
              <a:ln w="19050" cap="flat" cmpd="sng">
                <a:solidFill>
                  <a:srgbClr val="000000"/>
                </a:solidFill>
                <a:prstDash val="solid"/>
                <a:headEnd type="none" w="med" len="med"/>
                <a:tailEnd type="none" w="med" len="med"/>
              </a:ln>
            </p:spPr>
          </p:sp>
          <p:sp>
            <p:nvSpPr>
              <p:cNvPr id="73002" name="Line 106"/>
              <p:cNvSpPr/>
              <p:nvPr/>
            </p:nvSpPr>
            <p:spPr>
              <a:xfrm flipH="1">
                <a:off x="1776" y="3142"/>
                <a:ext cx="47" cy="1"/>
              </a:xfrm>
              <a:prstGeom prst="line">
                <a:avLst/>
              </a:prstGeom>
              <a:ln w="19050" cap="flat" cmpd="sng">
                <a:solidFill>
                  <a:srgbClr val="000000"/>
                </a:solidFill>
                <a:prstDash val="solid"/>
                <a:headEnd type="none" w="med" len="med"/>
                <a:tailEnd type="none" w="med" len="med"/>
              </a:ln>
            </p:spPr>
          </p:sp>
          <p:sp>
            <p:nvSpPr>
              <p:cNvPr id="73003" name="Line 107"/>
              <p:cNvSpPr/>
              <p:nvPr/>
            </p:nvSpPr>
            <p:spPr>
              <a:xfrm flipH="1">
                <a:off x="1682" y="3142"/>
                <a:ext cx="47" cy="1"/>
              </a:xfrm>
              <a:prstGeom prst="line">
                <a:avLst/>
              </a:prstGeom>
              <a:ln w="19050" cap="flat" cmpd="sng">
                <a:solidFill>
                  <a:srgbClr val="000000"/>
                </a:solidFill>
                <a:prstDash val="solid"/>
                <a:headEnd type="none" w="med" len="med"/>
                <a:tailEnd type="none" w="med" len="med"/>
              </a:ln>
            </p:spPr>
          </p:sp>
          <p:sp>
            <p:nvSpPr>
              <p:cNvPr id="73004" name="Line 108"/>
              <p:cNvSpPr/>
              <p:nvPr/>
            </p:nvSpPr>
            <p:spPr>
              <a:xfrm flipH="1">
                <a:off x="1589" y="3142"/>
                <a:ext cx="47" cy="1"/>
              </a:xfrm>
              <a:prstGeom prst="line">
                <a:avLst/>
              </a:prstGeom>
              <a:ln w="19050" cap="flat" cmpd="sng">
                <a:solidFill>
                  <a:srgbClr val="000000"/>
                </a:solidFill>
                <a:prstDash val="solid"/>
                <a:headEnd type="none" w="med" len="med"/>
                <a:tailEnd type="none" w="med" len="med"/>
              </a:ln>
            </p:spPr>
          </p:sp>
          <p:sp>
            <p:nvSpPr>
              <p:cNvPr id="73005" name="Line 109"/>
              <p:cNvSpPr/>
              <p:nvPr/>
            </p:nvSpPr>
            <p:spPr>
              <a:xfrm flipH="1">
                <a:off x="1495" y="3142"/>
                <a:ext cx="47" cy="1"/>
              </a:xfrm>
              <a:prstGeom prst="line">
                <a:avLst/>
              </a:prstGeom>
              <a:ln w="19050" cap="flat" cmpd="sng">
                <a:solidFill>
                  <a:srgbClr val="000000"/>
                </a:solidFill>
                <a:prstDash val="solid"/>
                <a:headEnd type="none" w="med" len="med"/>
                <a:tailEnd type="none" w="med" len="med"/>
              </a:ln>
            </p:spPr>
          </p:sp>
          <p:sp>
            <p:nvSpPr>
              <p:cNvPr id="73006" name="Line 110"/>
              <p:cNvSpPr/>
              <p:nvPr/>
            </p:nvSpPr>
            <p:spPr>
              <a:xfrm flipH="1">
                <a:off x="1402" y="3142"/>
                <a:ext cx="47" cy="1"/>
              </a:xfrm>
              <a:prstGeom prst="line">
                <a:avLst/>
              </a:prstGeom>
              <a:ln w="19050" cap="flat" cmpd="sng">
                <a:solidFill>
                  <a:srgbClr val="000000"/>
                </a:solidFill>
                <a:prstDash val="solid"/>
                <a:headEnd type="none" w="med" len="med"/>
                <a:tailEnd type="none" w="med" len="med"/>
              </a:ln>
            </p:spPr>
          </p:sp>
          <p:sp>
            <p:nvSpPr>
              <p:cNvPr id="73007" name="Line 111"/>
              <p:cNvSpPr/>
              <p:nvPr/>
            </p:nvSpPr>
            <p:spPr>
              <a:xfrm flipH="1">
                <a:off x="1309" y="3142"/>
                <a:ext cx="46" cy="1"/>
              </a:xfrm>
              <a:prstGeom prst="line">
                <a:avLst/>
              </a:prstGeom>
              <a:ln w="19050" cap="flat" cmpd="sng">
                <a:solidFill>
                  <a:srgbClr val="000000"/>
                </a:solidFill>
                <a:prstDash val="solid"/>
                <a:headEnd type="none" w="med" len="med"/>
                <a:tailEnd type="none" w="med" len="med"/>
              </a:ln>
            </p:spPr>
          </p:sp>
          <p:sp>
            <p:nvSpPr>
              <p:cNvPr id="73008" name="Line 112"/>
              <p:cNvSpPr/>
              <p:nvPr/>
            </p:nvSpPr>
            <p:spPr>
              <a:xfrm flipH="1">
                <a:off x="1215" y="3142"/>
                <a:ext cx="47" cy="1"/>
              </a:xfrm>
              <a:prstGeom prst="line">
                <a:avLst/>
              </a:prstGeom>
              <a:ln w="19050" cap="flat" cmpd="sng">
                <a:solidFill>
                  <a:srgbClr val="000000"/>
                </a:solidFill>
                <a:prstDash val="solid"/>
                <a:headEnd type="none" w="med" len="med"/>
                <a:tailEnd type="none" w="med" len="med"/>
              </a:ln>
            </p:spPr>
          </p:sp>
          <p:sp>
            <p:nvSpPr>
              <p:cNvPr id="73009" name="Line 113"/>
              <p:cNvSpPr/>
              <p:nvPr/>
            </p:nvSpPr>
            <p:spPr>
              <a:xfrm flipH="1">
                <a:off x="1122" y="3142"/>
                <a:ext cx="46" cy="1"/>
              </a:xfrm>
              <a:prstGeom prst="line">
                <a:avLst/>
              </a:prstGeom>
              <a:ln w="19050" cap="flat" cmpd="sng">
                <a:solidFill>
                  <a:srgbClr val="000000"/>
                </a:solidFill>
                <a:prstDash val="solid"/>
                <a:headEnd type="none" w="med" len="med"/>
                <a:tailEnd type="none" w="med" len="med"/>
              </a:ln>
            </p:spPr>
          </p:sp>
          <p:sp>
            <p:nvSpPr>
              <p:cNvPr id="73010" name="Line 114"/>
              <p:cNvSpPr/>
              <p:nvPr/>
            </p:nvSpPr>
            <p:spPr>
              <a:xfrm flipH="1">
                <a:off x="1028" y="3142"/>
                <a:ext cx="47" cy="1"/>
              </a:xfrm>
              <a:prstGeom prst="line">
                <a:avLst/>
              </a:prstGeom>
              <a:ln w="19050" cap="flat" cmpd="sng">
                <a:solidFill>
                  <a:srgbClr val="000000"/>
                </a:solidFill>
                <a:prstDash val="solid"/>
                <a:headEnd type="none" w="med" len="med"/>
                <a:tailEnd type="none" w="med" len="med"/>
              </a:ln>
            </p:spPr>
          </p:sp>
          <p:sp>
            <p:nvSpPr>
              <p:cNvPr id="73011" name="Line 115"/>
              <p:cNvSpPr/>
              <p:nvPr/>
            </p:nvSpPr>
            <p:spPr>
              <a:xfrm flipH="1">
                <a:off x="935" y="3142"/>
                <a:ext cx="46" cy="1"/>
              </a:xfrm>
              <a:prstGeom prst="line">
                <a:avLst/>
              </a:prstGeom>
              <a:ln w="19050" cap="flat" cmpd="sng">
                <a:solidFill>
                  <a:srgbClr val="000000"/>
                </a:solidFill>
                <a:prstDash val="solid"/>
                <a:headEnd type="none" w="med" len="med"/>
                <a:tailEnd type="none" w="med" len="med"/>
              </a:ln>
            </p:spPr>
          </p:sp>
          <p:sp>
            <p:nvSpPr>
              <p:cNvPr id="73012" name="Line 116"/>
              <p:cNvSpPr/>
              <p:nvPr/>
            </p:nvSpPr>
            <p:spPr>
              <a:xfrm flipH="1">
                <a:off x="841" y="3142"/>
                <a:ext cx="47" cy="1"/>
              </a:xfrm>
              <a:prstGeom prst="line">
                <a:avLst/>
              </a:prstGeom>
              <a:ln w="19050" cap="flat" cmpd="sng">
                <a:solidFill>
                  <a:srgbClr val="000000"/>
                </a:solidFill>
                <a:prstDash val="solid"/>
                <a:headEnd type="none" w="med" len="med"/>
                <a:tailEnd type="none" w="med" len="med"/>
              </a:ln>
            </p:spPr>
          </p:sp>
          <p:sp>
            <p:nvSpPr>
              <p:cNvPr id="73013" name="Line 117"/>
              <p:cNvSpPr/>
              <p:nvPr/>
            </p:nvSpPr>
            <p:spPr>
              <a:xfrm flipH="1">
                <a:off x="748" y="3142"/>
                <a:ext cx="46" cy="1"/>
              </a:xfrm>
              <a:prstGeom prst="line">
                <a:avLst/>
              </a:prstGeom>
              <a:ln w="19050" cap="flat" cmpd="sng">
                <a:solidFill>
                  <a:srgbClr val="000000"/>
                </a:solidFill>
                <a:prstDash val="solid"/>
                <a:headEnd type="none" w="med" len="med"/>
                <a:tailEnd type="none" w="med" len="med"/>
              </a:ln>
            </p:spPr>
          </p:sp>
          <p:sp>
            <p:nvSpPr>
              <p:cNvPr id="73014" name="Line 118"/>
              <p:cNvSpPr/>
              <p:nvPr/>
            </p:nvSpPr>
            <p:spPr>
              <a:xfrm flipH="1">
                <a:off x="654" y="3142"/>
                <a:ext cx="47" cy="1"/>
              </a:xfrm>
              <a:prstGeom prst="line">
                <a:avLst/>
              </a:prstGeom>
              <a:ln w="19050" cap="flat" cmpd="sng">
                <a:solidFill>
                  <a:srgbClr val="000000"/>
                </a:solidFill>
                <a:prstDash val="solid"/>
                <a:headEnd type="none" w="med" len="med"/>
                <a:tailEnd type="none" w="med" len="med"/>
              </a:ln>
            </p:spPr>
          </p:sp>
          <p:sp>
            <p:nvSpPr>
              <p:cNvPr id="73015" name="Line 119"/>
              <p:cNvSpPr/>
              <p:nvPr/>
            </p:nvSpPr>
            <p:spPr>
              <a:xfrm flipH="1">
                <a:off x="596" y="3142"/>
                <a:ext cx="12" cy="1"/>
              </a:xfrm>
              <a:prstGeom prst="line">
                <a:avLst/>
              </a:prstGeom>
              <a:ln w="19050" cap="flat" cmpd="sng">
                <a:solidFill>
                  <a:srgbClr val="000000"/>
                </a:solidFill>
                <a:prstDash val="solid"/>
                <a:headEnd type="none" w="med" len="med"/>
                <a:tailEnd type="none" w="med" len="med"/>
              </a:ln>
            </p:spPr>
          </p:sp>
          <p:sp>
            <p:nvSpPr>
              <p:cNvPr id="73016" name="Line 120"/>
              <p:cNvSpPr/>
              <p:nvPr/>
            </p:nvSpPr>
            <p:spPr>
              <a:xfrm flipH="1">
                <a:off x="596" y="2542"/>
                <a:ext cx="5012" cy="1"/>
              </a:xfrm>
              <a:prstGeom prst="line">
                <a:avLst/>
              </a:prstGeom>
              <a:ln w="19050" cap="flat" cmpd="sng">
                <a:solidFill>
                  <a:srgbClr val="000000"/>
                </a:solidFill>
                <a:prstDash val="solid"/>
                <a:headEnd type="none" w="med" len="med"/>
                <a:tailEnd type="none" w="med" len="med"/>
              </a:ln>
            </p:spPr>
          </p:sp>
          <p:sp>
            <p:nvSpPr>
              <p:cNvPr id="73017" name="Line 121"/>
              <p:cNvSpPr/>
              <p:nvPr/>
            </p:nvSpPr>
            <p:spPr>
              <a:xfrm flipH="1">
                <a:off x="5526" y="1920"/>
                <a:ext cx="47" cy="1"/>
              </a:xfrm>
              <a:prstGeom prst="line">
                <a:avLst/>
              </a:prstGeom>
              <a:ln w="19050" cap="flat" cmpd="sng">
                <a:solidFill>
                  <a:srgbClr val="000000"/>
                </a:solidFill>
                <a:prstDash val="solid"/>
                <a:headEnd type="none" w="med" len="med"/>
                <a:tailEnd type="none" w="med" len="med"/>
              </a:ln>
            </p:spPr>
          </p:sp>
          <p:sp>
            <p:nvSpPr>
              <p:cNvPr id="73018" name="Line 122"/>
              <p:cNvSpPr/>
              <p:nvPr/>
            </p:nvSpPr>
            <p:spPr>
              <a:xfrm flipH="1">
                <a:off x="5433" y="1920"/>
                <a:ext cx="47" cy="1"/>
              </a:xfrm>
              <a:prstGeom prst="line">
                <a:avLst/>
              </a:prstGeom>
              <a:ln w="19050" cap="flat" cmpd="sng">
                <a:solidFill>
                  <a:srgbClr val="000000"/>
                </a:solidFill>
                <a:prstDash val="solid"/>
                <a:headEnd type="none" w="med" len="med"/>
                <a:tailEnd type="none" w="med" len="med"/>
              </a:ln>
            </p:spPr>
          </p:sp>
          <p:sp>
            <p:nvSpPr>
              <p:cNvPr id="73019" name="Line 123"/>
              <p:cNvSpPr/>
              <p:nvPr/>
            </p:nvSpPr>
            <p:spPr>
              <a:xfrm flipH="1">
                <a:off x="5339" y="1920"/>
                <a:ext cx="47" cy="1"/>
              </a:xfrm>
              <a:prstGeom prst="line">
                <a:avLst/>
              </a:prstGeom>
              <a:ln w="19050" cap="flat" cmpd="sng">
                <a:solidFill>
                  <a:srgbClr val="000000"/>
                </a:solidFill>
                <a:prstDash val="solid"/>
                <a:headEnd type="none" w="med" len="med"/>
                <a:tailEnd type="none" w="med" len="med"/>
              </a:ln>
            </p:spPr>
          </p:sp>
          <p:sp>
            <p:nvSpPr>
              <p:cNvPr id="73020" name="Line 124"/>
              <p:cNvSpPr/>
              <p:nvPr/>
            </p:nvSpPr>
            <p:spPr>
              <a:xfrm flipH="1">
                <a:off x="5246" y="1920"/>
                <a:ext cx="47" cy="1"/>
              </a:xfrm>
              <a:prstGeom prst="line">
                <a:avLst/>
              </a:prstGeom>
              <a:ln w="19050" cap="flat" cmpd="sng">
                <a:solidFill>
                  <a:srgbClr val="000000"/>
                </a:solidFill>
                <a:prstDash val="solid"/>
                <a:headEnd type="none" w="med" len="med"/>
                <a:tailEnd type="none" w="med" len="med"/>
              </a:ln>
            </p:spPr>
          </p:sp>
          <p:sp>
            <p:nvSpPr>
              <p:cNvPr id="73021" name="Line 125"/>
              <p:cNvSpPr/>
              <p:nvPr/>
            </p:nvSpPr>
            <p:spPr>
              <a:xfrm flipH="1">
                <a:off x="5152" y="1920"/>
                <a:ext cx="47" cy="1"/>
              </a:xfrm>
              <a:prstGeom prst="line">
                <a:avLst/>
              </a:prstGeom>
              <a:ln w="19050" cap="flat" cmpd="sng">
                <a:solidFill>
                  <a:srgbClr val="000000"/>
                </a:solidFill>
                <a:prstDash val="solid"/>
                <a:headEnd type="none" w="med" len="med"/>
                <a:tailEnd type="none" w="med" len="med"/>
              </a:ln>
            </p:spPr>
          </p:sp>
          <p:sp>
            <p:nvSpPr>
              <p:cNvPr id="73022" name="Line 126"/>
              <p:cNvSpPr/>
              <p:nvPr/>
            </p:nvSpPr>
            <p:spPr>
              <a:xfrm flipH="1">
                <a:off x="5059" y="1920"/>
                <a:ext cx="47" cy="1"/>
              </a:xfrm>
              <a:prstGeom prst="line">
                <a:avLst/>
              </a:prstGeom>
              <a:ln w="19050" cap="flat" cmpd="sng">
                <a:solidFill>
                  <a:srgbClr val="000000"/>
                </a:solidFill>
                <a:prstDash val="solid"/>
                <a:headEnd type="none" w="med" len="med"/>
                <a:tailEnd type="none" w="med" len="med"/>
              </a:ln>
            </p:spPr>
          </p:sp>
          <p:sp>
            <p:nvSpPr>
              <p:cNvPr id="73023" name="Line 127"/>
              <p:cNvSpPr/>
              <p:nvPr/>
            </p:nvSpPr>
            <p:spPr>
              <a:xfrm flipH="1">
                <a:off x="4966" y="1920"/>
                <a:ext cx="46" cy="1"/>
              </a:xfrm>
              <a:prstGeom prst="line">
                <a:avLst/>
              </a:prstGeom>
              <a:ln w="19050" cap="flat" cmpd="sng">
                <a:solidFill>
                  <a:srgbClr val="000000"/>
                </a:solidFill>
                <a:prstDash val="solid"/>
                <a:headEnd type="none" w="med" len="med"/>
                <a:tailEnd type="none" w="med" len="med"/>
              </a:ln>
            </p:spPr>
          </p:sp>
          <p:sp>
            <p:nvSpPr>
              <p:cNvPr id="73024" name="Line 128"/>
              <p:cNvSpPr/>
              <p:nvPr/>
            </p:nvSpPr>
            <p:spPr>
              <a:xfrm flipH="1">
                <a:off x="4872" y="1920"/>
                <a:ext cx="47" cy="1"/>
              </a:xfrm>
              <a:prstGeom prst="line">
                <a:avLst/>
              </a:prstGeom>
              <a:ln w="19050" cap="flat" cmpd="sng">
                <a:solidFill>
                  <a:srgbClr val="000000"/>
                </a:solidFill>
                <a:prstDash val="solid"/>
                <a:headEnd type="none" w="med" len="med"/>
                <a:tailEnd type="none" w="med" len="med"/>
              </a:ln>
            </p:spPr>
          </p:sp>
          <p:sp>
            <p:nvSpPr>
              <p:cNvPr id="73025" name="Line 129"/>
              <p:cNvSpPr/>
              <p:nvPr/>
            </p:nvSpPr>
            <p:spPr>
              <a:xfrm flipH="1">
                <a:off x="4779" y="1920"/>
                <a:ext cx="46" cy="1"/>
              </a:xfrm>
              <a:prstGeom prst="line">
                <a:avLst/>
              </a:prstGeom>
              <a:ln w="19050" cap="flat" cmpd="sng">
                <a:solidFill>
                  <a:srgbClr val="000000"/>
                </a:solidFill>
                <a:prstDash val="solid"/>
                <a:headEnd type="none" w="med" len="med"/>
                <a:tailEnd type="none" w="med" len="med"/>
              </a:ln>
            </p:spPr>
          </p:sp>
          <p:sp>
            <p:nvSpPr>
              <p:cNvPr id="73026" name="Line 130"/>
              <p:cNvSpPr/>
              <p:nvPr/>
            </p:nvSpPr>
            <p:spPr>
              <a:xfrm flipH="1">
                <a:off x="4685" y="1920"/>
                <a:ext cx="47" cy="1"/>
              </a:xfrm>
              <a:prstGeom prst="line">
                <a:avLst/>
              </a:prstGeom>
              <a:ln w="19050" cap="flat" cmpd="sng">
                <a:solidFill>
                  <a:srgbClr val="000000"/>
                </a:solidFill>
                <a:prstDash val="solid"/>
                <a:headEnd type="none" w="med" len="med"/>
                <a:tailEnd type="none" w="med" len="med"/>
              </a:ln>
            </p:spPr>
          </p:sp>
          <p:sp>
            <p:nvSpPr>
              <p:cNvPr id="73027" name="Line 131"/>
              <p:cNvSpPr/>
              <p:nvPr/>
            </p:nvSpPr>
            <p:spPr>
              <a:xfrm flipH="1">
                <a:off x="4592" y="1920"/>
                <a:ext cx="46" cy="1"/>
              </a:xfrm>
              <a:prstGeom prst="line">
                <a:avLst/>
              </a:prstGeom>
              <a:ln w="19050" cap="flat" cmpd="sng">
                <a:solidFill>
                  <a:srgbClr val="000000"/>
                </a:solidFill>
                <a:prstDash val="solid"/>
                <a:headEnd type="none" w="med" len="med"/>
                <a:tailEnd type="none" w="med" len="med"/>
              </a:ln>
            </p:spPr>
          </p:sp>
          <p:sp>
            <p:nvSpPr>
              <p:cNvPr id="73028" name="Line 132"/>
              <p:cNvSpPr/>
              <p:nvPr/>
            </p:nvSpPr>
            <p:spPr>
              <a:xfrm flipH="1">
                <a:off x="4498" y="1920"/>
                <a:ext cx="47" cy="1"/>
              </a:xfrm>
              <a:prstGeom prst="line">
                <a:avLst/>
              </a:prstGeom>
              <a:ln w="19050" cap="flat" cmpd="sng">
                <a:solidFill>
                  <a:srgbClr val="000000"/>
                </a:solidFill>
                <a:prstDash val="solid"/>
                <a:headEnd type="none" w="med" len="med"/>
                <a:tailEnd type="none" w="med" len="med"/>
              </a:ln>
            </p:spPr>
          </p:sp>
          <p:sp>
            <p:nvSpPr>
              <p:cNvPr id="73029" name="Line 133"/>
              <p:cNvSpPr/>
              <p:nvPr/>
            </p:nvSpPr>
            <p:spPr>
              <a:xfrm flipH="1">
                <a:off x="4405" y="1920"/>
                <a:ext cx="46" cy="1"/>
              </a:xfrm>
              <a:prstGeom prst="line">
                <a:avLst/>
              </a:prstGeom>
              <a:ln w="19050" cap="flat" cmpd="sng">
                <a:solidFill>
                  <a:srgbClr val="000000"/>
                </a:solidFill>
                <a:prstDash val="solid"/>
                <a:headEnd type="none" w="med" len="med"/>
                <a:tailEnd type="none" w="med" len="med"/>
              </a:ln>
            </p:spPr>
          </p:sp>
          <p:sp>
            <p:nvSpPr>
              <p:cNvPr id="73030" name="Line 134"/>
              <p:cNvSpPr/>
              <p:nvPr/>
            </p:nvSpPr>
            <p:spPr>
              <a:xfrm flipH="1">
                <a:off x="4311" y="1920"/>
                <a:ext cx="47" cy="1"/>
              </a:xfrm>
              <a:prstGeom prst="line">
                <a:avLst/>
              </a:prstGeom>
              <a:ln w="19050" cap="flat" cmpd="sng">
                <a:solidFill>
                  <a:srgbClr val="000000"/>
                </a:solidFill>
                <a:prstDash val="solid"/>
                <a:headEnd type="none" w="med" len="med"/>
                <a:tailEnd type="none" w="med" len="med"/>
              </a:ln>
            </p:spPr>
          </p:sp>
          <p:sp>
            <p:nvSpPr>
              <p:cNvPr id="73031" name="Line 135"/>
              <p:cNvSpPr/>
              <p:nvPr/>
            </p:nvSpPr>
            <p:spPr>
              <a:xfrm flipH="1">
                <a:off x="4218" y="1920"/>
                <a:ext cx="47" cy="1"/>
              </a:xfrm>
              <a:prstGeom prst="line">
                <a:avLst/>
              </a:prstGeom>
              <a:ln w="19050" cap="flat" cmpd="sng">
                <a:solidFill>
                  <a:srgbClr val="000000"/>
                </a:solidFill>
                <a:prstDash val="solid"/>
                <a:headEnd type="none" w="med" len="med"/>
                <a:tailEnd type="none" w="med" len="med"/>
              </a:ln>
            </p:spPr>
          </p:sp>
          <p:sp>
            <p:nvSpPr>
              <p:cNvPr id="73032" name="Line 136"/>
              <p:cNvSpPr/>
              <p:nvPr/>
            </p:nvSpPr>
            <p:spPr>
              <a:xfrm flipH="1">
                <a:off x="4124" y="1920"/>
                <a:ext cx="47" cy="1"/>
              </a:xfrm>
              <a:prstGeom prst="line">
                <a:avLst/>
              </a:prstGeom>
              <a:ln w="19050" cap="flat" cmpd="sng">
                <a:solidFill>
                  <a:srgbClr val="000000"/>
                </a:solidFill>
                <a:prstDash val="solid"/>
                <a:headEnd type="none" w="med" len="med"/>
                <a:tailEnd type="none" w="med" len="med"/>
              </a:ln>
            </p:spPr>
          </p:sp>
          <p:sp>
            <p:nvSpPr>
              <p:cNvPr id="73033" name="Line 137"/>
              <p:cNvSpPr/>
              <p:nvPr/>
            </p:nvSpPr>
            <p:spPr>
              <a:xfrm flipH="1">
                <a:off x="4031" y="1920"/>
                <a:ext cx="47" cy="1"/>
              </a:xfrm>
              <a:prstGeom prst="line">
                <a:avLst/>
              </a:prstGeom>
              <a:ln w="19050" cap="flat" cmpd="sng">
                <a:solidFill>
                  <a:srgbClr val="000000"/>
                </a:solidFill>
                <a:prstDash val="solid"/>
                <a:headEnd type="none" w="med" len="med"/>
                <a:tailEnd type="none" w="med" len="med"/>
              </a:ln>
            </p:spPr>
          </p:sp>
          <p:sp>
            <p:nvSpPr>
              <p:cNvPr id="73034" name="Line 138"/>
              <p:cNvSpPr/>
              <p:nvPr/>
            </p:nvSpPr>
            <p:spPr>
              <a:xfrm flipH="1">
                <a:off x="3937" y="1920"/>
                <a:ext cx="47" cy="1"/>
              </a:xfrm>
              <a:prstGeom prst="line">
                <a:avLst/>
              </a:prstGeom>
              <a:ln w="19050" cap="flat" cmpd="sng">
                <a:solidFill>
                  <a:srgbClr val="000000"/>
                </a:solidFill>
                <a:prstDash val="solid"/>
                <a:headEnd type="none" w="med" len="med"/>
                <a:tailEnd type="none" w="med" len="med"/>
              </a:ln>
            </p:spPr>
          </p:sp>
          <p:sp>
            <p:nvSpPr>
              <p:cNvPr id="73035" name="Line 139"/>
              <p:cNvSpPr/>
              <p:nvPr/>
            </p:nvSpPr>
            <p:spPr>
              <a:xfrm flipH="1">
                <a:off x="3844" y="1920"/>
                <a:ext cx="47" cy="1"/>
              </a:xfrm>
              <a:prstGeom prst="line">
                <a:avLst/>
              </a:prstGeom>
              <a:ln w="19050" cap="flat" cmpd="sng">
                <a:solidFill>
                  <a:srgbClr val="000000"/>
                </a:solidFill>
                <a:prstDash val="solid"/>
                <a:headEnd type="none" w="med" len="med"/>
                <a:tailEnd type="none" w="med" len="med"/>
              </a:ln>
            </p:spPr>
          </p:sp>
          <p:sp>
            <p:nvSpPr>
              <p:cNvPr id="73036" name="Line 140"/>
              <p:cNvSpPr/>
              <p:nvPr/>
            </p:nvSpPr>
            <p:spPr>
              <a:xfrm flipH="1">
                <a:off x="3750" y="1920"/>
                <a:ext cx="47" cy="1"/>
              </a:xfrm>
              <a:prstGeom prst="line">
                <a:avLst/>
              </a:prstGeom>
              <a:ln w="19050" cap="flat" cmpd="sng">
                <a:solidFill>
                  <a:srgbClr val="000000"/>
                </a:solidFill>
                <a:prstDash val="solid"/>
                <a:headEnd type="none" w="med" len="med"/>
                <a:tailEnd type="none" w="med" len="med"/>
              </a:ln>
            </p:spPr>
          </p:sp>
          <p:sp>
            <p:nvSpPr>
              <p:cNvPr id="73037" name="Line 141"/>
              <p:cNvSpPr/>
              <p:nvPr/>
            </p:nvSpPr>
            <p:spPr>
              <a:xfrm flipH="1">
                <a:off x="3657" y="1920"/>
                <a:ext cx="47" cy="1"/>
              </a:xfrm>
              <a:prstGeom prst="line">
                <a:avLst/>
              </a:prstGeom>
              <a:ln w="19050" cap="flat" cmpd="sng">
                <a:solidFill>
                  <a:srgbClr val="000000"/>
                </a:solidFill>
                <a:prstDash val="solid"/>
                <a:headEnd type="none" w="med" len="med"/>
                <a:tailEnd type="none" w="med" len="med"/>
              </a:ln>
            </p:spPr>
          </p:sp>
          <p:sp>
            <p:nvSpPr>
              <p:cNvPr id="73038" name="Line 142"/>
              <p:cNvSpPr/>
              <p:nvPr/>
            </p:nvSpPr>
            <p:spPr>
              <a:xfrm flipH="1">
                <a:off x="3563" y="1920"/>
                <a:ext cx="47" cy="1"/>
              </a:xfrm>
              <a:prstGeom prst="line">
                <a:avLst/>
              </a:prstGeom>
              <a:ln w="19050" cap="flat" cmpd="sng">
                <a:solidFill>
                  <a:srgbClr val="000000"/>
                </a:solidFill>
                <a:prstDash val="solid"/>
                <a:headEnd type="none" w="med" len="med"/>
                <a:tailEnd type="none" w="med" len="med"/>
              </a:ln>
            </p:spPr>
          </p:sp>
          <p:sp>
            <p:nvSpPr>
              <p:cNvPr id="73039" name="Line 143"/>
              <p:cNvSpPr/>
              <p:nvPr/>
            </p:nvSpPr>
            <p:spPr>
              <a:xfrm flipH="1">
                <a:off x="3470" y="1920"/>
                <a:ext cx="47" cy="1"/>
              </a:xfrm>
              <a:prstGeom prst="line">
                <a:avLst/>
              </a:prstGeom>
              <a:ln w="19050" cap="flat" cmpd="sng">
                <a:solidFill>
                  <a:srgbClr val="000000"/>
                </a:solidFill>
                <a:prstDash val="solid"/>
                <a:headEnd type="none" w="med" len="med"/>
                <a:tailEnd type="none" w="med" len="med"/>
              </a:ln>
            </p:spPr>
          </p:sp>
          <p:sp>
            <p:nvSpPr>
              <p:cNvPr id="73040" name="Line 144"/>
              <p:cNvSpPr/>
              <p:nvPr/>
            </p:nvSpPr>
            <p:spPr>
              <a:xfrm flipH="1">
                <a:off x="3377" y="1920"/>
                <a:ext cx="46" cy="1"/>
              </a:xfrm>
              <a:prstGeom prst="line">
                <a:avLst/>
              </a:prstGeom>
              <a:ln w="19050" cap="flat" cmpd="sng">
                <a:solidFill>
                  <a:srgbClr val="000000"/>
                </a:solidFill>
                <a:prstDash val="solid"/>
                <a:headEnd type="none" w="med" len="med"/>
                <a:tailEnd type="none" w="med" len="med"/>
              </a:ln>
            </p:spPr>
          </p:sp>
          <p:sp>
            <p:nvSpPr>
              <p:cNvPr id="73041" name="Line 145"/>
              <p:cNvSpPr/>
              <p:nvPr/>
            </p:nvSpPr>
            <p:spPr>
              <a:xfrm flipH="1">
                <a:off x="3283" y="1920"/>
                <a:ext cx="47" cy="1"/>
              </a:xfrm>
              <a:prstGeom prst="line">
                <a:avLst/>
              </a:prstGeom>
              <a:ln w="19050" cap="flat" cmpd="sng">
                <a:solidFill>
                  <a:srgbClr val="000000"/>
                </a:solidFill>
                <a:prstDash val="solid"/>
                <a:headEnd type="none" w="med" len="med"/>
                <a:tailEnd type="none" w="med" len="med"/>
              </a:ln>
            </p:spPr>
          </p:sp>
          <p:sp>
            <p:nvSpPr>
              <p:cNvPr id="73042" name="Line 146"/>
              <p:cNvSpPr/>
              <p:nvPr/>
            </p:nvSpPr>
            <p:spPr>
              <a:xfrm flipH="1">
                <a:off x="3190" y="1920"/>
                <a:ext cx="46" cy="1"/>
              </a:xfrm>
              <a:prstGeom prst="line">
                <a:avLst/>
              </a:prstGeom>
              <a:ln w="19050" cap="flat" cmpd="sng">
                <a:solidFill>
                  <a:srgbClr val="000000"/>
                </a:solidFill>
                <a:prstDash val="solid"/>
                <a:headEnd type="none" w="med" len="med"/>
                <a:tailEnd type="none" w="med" len="med"/>
              </a:ln>
            </p:spPr>
          </p:sp>
          <p:sp>
            <p:nvSpPr>
              <p:cNvPr id="73043" name="Line 147"/>
              <p:cNvSpPr/>
              <p:nvPr/>
            </p:nvSpPr>
            <p:spPr>
              <a:xfrm flipH="1">
                <a:off x="3096" y="1920"/>
                <a:ext cx="47" cy="1"/>
              </a:xfrm>
              <a:prstGeom prst="line">
                <a:avLst/>
              </a:prstGeom>
              <a:ln w="19050" cap="flat" cmpd="sng">
                <a:solidFill>
                  <a:srgbClr val="000000"/>
                </a:solidFill>
                <a:prstDash val="solid"/>
                <a:headEnd type="none" w="med" len="med"/>
                <a:tailEnd type="none" w="med" len="med"/>
              </a:ln>
            </p:spPr>
          </p:sp>
          <p:sp>
            <p:nvSpPr>
              <p:cNvPr id="73044" name="Line 148"/>
              <p:cNvSpPr/>
              <p:nvPr/>
            </p:nvSpPr>
            <p:spPr>
              <a:xfrm flipH="1">
                <a:off x="3003" y="1920"/>
                <a:ext cx="46" cy="1"/>
              </a:xfrm>
              <a:prstGeom prst="line">
                <a:avLst/>
              </a:prstGeom>
              <a:ln w="19050" cap="flat" cmpd="sng">
                <a:solidFill>
                  <a:srgbClr val="000000"/>
                </a:solidFill>
                <a:prstDash val="solid"/>
                <a:headEnd type="none" w="med" len="med"/>
                <a:tailEnd type="none" w="med" len="med"/>
              </a:ln>
            </p:spPr>
          </p:sp>
          <p:sp>
            <p:nvSpPr>
              <p:cNvPr id="73045" name="Line 149"/>
              <p:cNvSpPr/>
              <p:nvPr/>
            </p:nvSpPr>
            <p:spPr>
              <a:xfrm flipH="1">
                <a:off x="2909" y="1920"/>
                <a:ext cx="47" cy="1"/>
              </a:xfrm>
              <a:prstGeom prst="line">
                <a:avLst/>
              </a:prstGeom>
              <a:ln w="19050" cap="flat" cmpd="sng">
                <a:solidFill>
                  <a:srgbClr val="000000"/>
                </a:solidFill>
                <a:prstDash val="solid"/>
                <a:headEnd type="none" w="med" len="med"/>
                <a:tailEnd type="none" w="med" len="med"/>
              </a:ln>
            </p:spPr>
          </p:sp>
          <p:sp>
            <p:nvSpPr>
              <p:cNvPr id="73046" name="Line 150"/>
              <p:cNvSpPr/>
              <p:nvPr/>
            </p:nvSpPr>
            <p:spPr>
              <a:xfrm flipH="1">
                <a:off x="2816" y="1920"/>
                <a:ext cx="46" cy="1"/>
              </a:xfrm>
              <a:prstGeom prst="line">
                <a:avLst/>
              </a:prstGeom>
              <a:ln w="19050" cap="flat" cmpd="sng">
                <a:solidFill>
                  <a:srgbClr val="000000"/>
                </a:solidFill>
                <a:prstDash val="solid"/>
                <a:headEnd type="none" w="med" len="med"/>
                <a:tailEnd type="none" w="med" len="med"/>
              </a:ln>
            </p:spPr>
          </p:sp>
          <p:sp>
            <p:nvSpPr>
              <p:cNvPr id="73047" name="Line 151"/>
              <p:cNvSpPr/>
              <p:nvPr/>
            </p:nvSpPr>
            <p:spPr>
              <a:xfrm flipH="1">
                <a:off x="2722" y="1920"/>
                <a:ext cx="47" cy="1"/>
              </a:xfrm>
              <a:prstGeom prst="line">
                <a:avLst/>
              </a:prstGeom>
              <a:ln w="19050" cap="flat" cmpd="sng">
                <a:solidFill>
                  <a:srgbClr val="000000"/>
                </a:solidFill>
                <a:prstDash val="solid"/>
                <a:headEnd type="none" w="med" len="med"/>
                <a:tailEnd type="none" w="med" len="med"/>
              </a:ln>
            </p:spPr>
          </p:sp>
          <p:sp>
            <p:nvSpPr>
              <p:cNvPr id="73048" name="Line 152"/>
              <p:cNvSpPr/>
              <p:nvPr/>
            </p:nvSpPr>
            <p:spPr>
              <a:xfrm flipH="1">
                <a:off x="2629" y="1920"/>
                <a:ext cx="47" cy="1"/>
              </a:xfrm>
              <a:prstGeom prst="line">
                <a:avLst/>
              </a:prstGeom>
              <a:ln w="19050" cap="flat" cmpd="sng">
                <a:solidFill>
                  <a:srgbClr val="000000"/>
                </a:solidFill>
                <a:prstDash val="solid"/>
                <a:headEnd type="none" w="med" len="med"/>
                <a:tailEnd type="none" w="med" len="med"/>
              </a:ln>
            </p:spPr>
          </p:sp>
          <p:sp>
            <p:nvSpPr>
              <p:cNvPr id="73049" name="Line 153"/>
              <p:cNvSpPr/>
              <p:nvPr/>
            </p:nvSpPr>
            <p:spPr>
              <a:xfrm flipH="1">
                <a:off x="2535" y="1920"/>
                <a:ext cx="47" cy="1"/>
              </a:xfrm>
              <a:prstGeom prst="line">
                <a:avLst/>
              </a:prstGeom>
              <a:ln w="19050" cap="flat" cmpd="sng">
                <a:solidFill>
                  <a:srgbClr val="000000"/>
                </a:solidFill>
                <a:prstDash val="solid"/>
                <a:headEnd type="none" w="med" len="med"/>
                <a:tailEnd type="none" w="med" len="med"/>
              </a:ln>
            </p:spPr>
          </p:sp>
          <p:sp>
            <p:nvSpPr>
              <p:cNvPr id="73050" name="Line 154"/>
              <p:cNvSpPr/>
              <p:nvPr/>
            </p:nvSpPr>
            <p:spPr>
              <a:xfrm flipH="1">
                <a:off x="2442" y="1920"/>
                <a:ext cx="47" cy="1"/>
              </a:xfrm>
              <a:prstGeom prst="line">
                <a:avLst/>
              </a:prstGeom>
              <a:ln w="19050" cap="flat" cmpd="sng">
                <a:solidFill>
                  <a:srgbClr val="000000"/>
                </a:solidFill>
                <a:prstDash val="solid"/>
                <a:headEnd type="none" w="med" len="med"/>
                <a:tailEnd type="none" w="med" len="med"/>
              </a:ln>
            </p:spPr>
          </p:sp>
          <p:sp>
            <p:nvSpPr>
              <p:cNvPr id="73051" name="Line 155"/>
              <p:cNvSpPr/>
              <p:nvPr/>
            </p:nvSpPr>
            <p:spPr>
              <a:xfrm flipH="1">
                <a:off x="2348" y="1920"/>
                <a:ext cx="47" cy="1"/>
              </a:xfrm>
              <a:prstGeom prst="line">
                <a:avLst/>
              </a:prstGeom>
              <a:ln w="19050" cap="flat" cmpd="sng">
                <a:solidFill>
                  <a:srgbClr val="000000"/>
                </a:solidFill>
                <a:prstDash val="solid"/>
                <a:headEnd type="none" w="med" len="med"/>
                <a:tailEnd type="none" w="med" len="med"/>
              </a:ln>
            </p:spPr>
          </p:sp>
          <p:sp>
            <p:nvSpPr>
              <p:cNvPr id="73052" name="Line 156"/>
              <p:cNvSpPr/>
              <p:nvPr/>
            </p:nvSpPr>
            <p:spPr>
              <a:xfrm flipH="1">
                <a:off x="2255" y="1920"/>
                <a:ext cx="47" cy="1"/>
              </a:xfrm>
              <a:prstGeom prst="line">
                <a:avLst/>
              </a:prstGeom>
              <a:ln w="19050" cap="flat" cmpd="sng">
                <a:solidFill>
                  <a:srgbClr val="000000"/>
                </a:solidFill>
                <a:prstDash val="solid"/>
                <a:headEnd type="none" w="med" len="med"/>
                <a:tailEnd type="none" w="med" len="med"/>
              </a:ln>
            </p:spPr>
          </p:sp>
          <p:sp>
            <p:nvSpPr>
              <p:cNvPr id="73053" name="Line 157"/>
              <p:cNvSpPr/>
              <p:nvPr/>
            </p:nvSpPr>
            <p:spPr>
              <a:xfrm flipH="1">
                <a:off x="2161" y="1920"/>
                <a:ext cx="47" cy="1"/>
              </a:xfrm>
              <a:prstGeom prst="line">
                <a:avLst/>
              </a:prstGeom>
              <a:ln w="19050" cap="flat" cmpd="sng">
                <a:solidFill>
                  <a:srgbClr val="000000"/>
                </a:solidFill>
                <a:prstDash val="solid"/>
                <a:headEnd type="none" w="med" len="med"/>
                <a:tailEnd type="none" w="med" len="med"/>
              </a:ln>
            </p:spPr>
          </p:sp>
          <p:sp>
            <p:nvSpPr>
              <p:cNvPr id="73054" name="Line 158"/>
              <p:cNvSpPr/>
              <p:nvPr/>
            </p:nvSpPr>
            <p:spPr>
              <a:xfrm flipH="1">
                <a:off x="2068" y="1920"/>
                <a:ext cx="47" cy="1"/>
              </a:xfrm>
              <a:prstGeom prst="line">
                <a:avLst/>
              </a:prstGeom>
              <a:ln w="19050" cap="flat" cmpd="sng">
                <a:solidFill>
                  <a:srgbClr val="000000"/>
                </a:solidFill>
                <a:prstDash val="solid"/>
                <a:headEnd type="none" w="med" len="med"/>
                <a:tailEnd type="none" w="med" len="med"/>
              </a:ln>
            </p:spPr>
          </p:sp>
          <p:sp>
            <p:nvSpPr>
              <p:cNvPr id="73055" name="Line 159"/>
              <p:cNvSpPr/>
              <p:nvPr/>
            </p:nvSpPr>
            <p:spPr>
              <a:xfrm flipH="1">
                <a:off x="1975" y="1920"/>
                <a:ext cx="46" cy="1"/>
              </a:xfrm>
              <a:prstGeom prst="line">
                <a:avLst/>
              </a:prstGeom>
              <a:ln w="19050" cap="flat" cmpd="sng">
                <a:solidFill>
                  <a:srgbClr val="000000"/>
                </a:solidFill>
                <a:prstDash val="solid"/>
                <a:headEnd type="none" w="med" len="med"/>
                <a:tailEnd type="none" w="med" len="med"/>
              </a:ln>
            </p:spPr>
          </p:sp>
          <p:sp>
            <p:nvSpPr>
              <p:cNvPr id="73056" name="Line 160"/>
              <p:cNvSpPr/>
              <p:nvPr/>
            </p:nvSpPr>
            <p:spPr>
              <a:xfrm flipH="1">
                <a:off x="1881" y="1920"/>
                <a:ext cx="47" cy="1"/>
              </a:xfrm>
              <a:prstGeom prst="line">
                <a:avLst/>
              </a:prstGeom>
              <a:ln w="19050" cap="flat" cmpd="sng">
                <a:solidFill>
                  <a:srgbClr val="000000"/>
                </a:solidFill>
                <a:prstDash val="solid"/>
                <a:headEnd type="none" w="med" len="med"/>
                <a:tailEnd type="none" w="med" len="med"/>
              </a:ln>
            </p:spPr>
          </p:sp>
          <p:sp>
            <p:nvSpPr>
              <p:cNvPr id="73057" name="Line 161"/>
              <p:cNvSpPr/>
              <p:nvPr/>
            </p:nvSpPr>
            <p:spPr>
              <a:xfrm flipH="1">
                <a:off x="1788" y="1920"/>
                <a:ext cx="46" cy="1"/>
              </a:xfrm>
              <a:prstGeom prst="line">
                <a:avLst/>
              </a:prstGeom>
              <a:ln w="19050" cap="flat" cmpd="sng">
                <a:solidFill>
                  <a:srgbClr val="000000"/>
                </a:solidFill>
                <a:prstDash val="solid"/>
                <a:headEnd type="none" w="med" len="med"/>
                <a:tailEnd type="none" w="med" len="med"/>
              </a:ln>
            </p:spPr>
          </p:sp>
          <p:sp>
            <p:nvSpPr>
              <p:cNvPr id="73058" name="Line 162"/>
              <p:cNvSpPr/>
              <p:nvPr/>
            </p:nvSpPr>
            <p:spPr>
              <a:xfrm flipH="1">
                <a:off x="1694" y="1920"/>
                <a:ext cx="47" cy="1"/>
              </a:xfrm>
              <a:prstGeom prst="line">
                <a:avLst/>
              </a:prstGeom>
              <a:ln w="19050" cap="flat" cmpd="sng">
                <a:solidFill>
                  <a:srgbClr val="000000"/>
                </a:solidFill>
                <a:prstDash val="solid"/>
                <a:headEnd type="none" w="med" len="med"/>
                <a:tailEnd type="none" w="med" len="med"/>
              </a:ln>
            </p:spPr>
          </p:sp>
          <p:sp>
            <p:nvSpPr>
              <p:cNvPr id="73059" name="Line 163"/>
              <p:cNvSpPr/>
              <p:nvPr/>
            </p:nvSpPr>
            <p:spPr>
              <a:xfrm flipH="1">
                <a:off x="1601" y="1920"/>
                <a:ext cx="46" cy="1"/>
              </a:xfrm>
              <a:prstGeom prst="line">
                <a:avLst/>
              </a:prstGeom>
              <a:ln w="19050" cap="flat" cmpd="sng">
                <a:solidFill>
                  <a:srgbClr val="000000"/>
                </a:solidFill>
                <a:prstDash val="solid"/>
                <a:headEnd type="none" w="med" len="med"/>
                <a:tailEnd type="none" w="med" len="med"/>
              </a:ln>
            </p:spPr>
          </p:sp>
          <p:sp>
            <p:nvSpPr>
              <p:cNvPr id="73060" name="Line 164"/>
              <p:cNvSpPr/>
              <p:nvPr/>
            </p:nvSpPr>
            <p:spPr>
              <a:xfrm flipH="1">
                <a:off x="1507" y="1920"/>
                <a:ext cx="47" cy="1"/>
              </a:xfrm>
              <a:prstGeom prst="line">
                <a:avLst/>
              </a:prstGeom>
              <a:ln w="19050" cap="flat" cmpd="sng">
                <a:solidFill>
                  <a:srgbClr val="000000"/>
                </a:solidFill>
                <a:prstDash val="solid"/>
                <a:headEnd type="none" w="med" len="med"/>
                <a:tailEnd type="none" w="med" len="med"/>
              </a:ln>
            </p:spPr>
          </p:sp>
          <p:sp>
            <p:nvSpPr>
              <p:cNvPr id="73061" name="Line 165"/>
              <p:cNvSpPr/>
              <p:nvPr/>
            </p:nvSpPr>
            <p:spPr>
              <a:xfrm flipH="1">
                <a:off x="1414" y="1920"/>
                <a:ext cx="46" cy="1"/>
              </a:xfrm>
              <a:prstGeom prst="line">
                <a:avLst/>
              </a:prstGeom>
              <a:ln w="19050" cap="flat" cmpd="sng">
                <a:solidFill>
                  <a:srgbClr val="000000"/>
                </a:solidFill>
                <a:prstDash val="solid"/>
                <a:headEnd type="none" w="med" len="med"/>
                <a:tailEnd type="none" w="med" len="med"/>
              </a:ln>
            </p:spPr>
          </p:sp>
          <p:sp>
            <p:nvSpPr>
              <p:cNvPr id="73062" name="Line 166"/>
              <p:cNvSpPr/>
              <p:nvPr/>
            </p:nvSpPr>
            <p:spPr>
              <a:xfrm flipH="1">
                <a:off x="1320" y="1920"/>
                <a:ext cx="47" cy="1"/>
              </a:xfrm>
              <a:prstGeom prst="line">
                <a:avLst/>
              </a:prstGeom>
              <a:ln w="19050" cap="flat" cmpd="sng">
                <a:solidFill>
                  <a:srgbClr val="000000"/>
                </a:solidFill>
                <a:prstDash val="solid"/>
                <a:headEnd type="none" w="med" len="med"/>
                <a:tailEnd type="none" w="med" len="med"/>
              </a:ln>
            </p:spPr>
          </p:sp>
          <p:sp>
            <p:nvSpPr>
              <p:cNvPr id="73063" name="Line 167"/>
              <p:cNvSpPr/>
              <p:nvPr/>
            </p:nvSpPr>
            <p:spPr>
              <a:xfrm flipH="1">
                <a:off x="1227" y="1920"/>
                <a:ext cx="47" cy="1"/>
              </a:xfrm>
              <a:prstGeom prst="line">
                <a:avLst/>
              </a:prstGeom>
              <a:ln w="19050" cap="flat" cmpd="sng">
                <a:solidFill>
                  <a:srgbClr val="000000"/>
                </a:solidFill>
                <a:prstDash val="solid"/>
                <a:headEnd type="none" w="med" len="med"/>
                <a:tailEnd type="none" w="med" len="med"/>
              </a:ln>
            </p:spPr>
          </p:sp>
          <p:sp>
            <p:nvSpPr>
              <p:cNvPr id="73064" name="Line 168"/>
              <p:cNvSpPr/>
              <p:nvPr/>
            </p:nvSpPr>
            <p:spPr>
              <a:xfrm flipH="1">
                <a:off x="1133" y="1920"/>
                <a:ext cx="47" cy="1"/>
              </a:xfrm>
              <a:prstGeom prst="line">
                <a:avLst/>
              </a:prstGeom>
              <a:ln w="19050" cap="flat" cmpd="sng">
                <a:solidFill>
                  <a:srgbClr val="000000"/>
                </a:solidFill>
                <a:prstDash val="solid"/>
                <a:headEnd type="none" w="med" len="med"/>
                <a:tailEnd type="none" w="med" len="med"/>
              </a:ln>
            </p:spPr>
          </p:sp>
          <p:sp>
            <p:nvSpPr>
              <p:cNvPr id="73065" name="Line 169"/>
              <p:cNvSpPr/>
              <p:nvPr/>
            </p:nvSpPr>
            <p:spPr>
              <a:xfrm flipH="1">
                <a:off x="1040" y="1920"/>
                <a:ext cx="47" cy="1"/>
              </a:xfrm>
              <a:prstGeom prst="line">
                <a:avLst/>
              </a:prstGeom>
              <a:ln w="19050" cap="flat" cmpd="sng">
                <a:solidFill>
                  <a:srgbClr val="000000"/>
                </a:solidFill>
                <a:prstDash val="solid"/>
                <a:headEnd type="none" w="med" len="med"/>
                <a:tailEnd type="none" w="med" len="med"/>
              </a:ln>
            </p:spPr>
          </p:sp>
          <p:sp>
            <p:nvSpPr>
              <p:cNvPr id="73066" name="Line 170"/>
              <p:cNvSpPr/>
              <p:nvPr/>
            </p:nvSpPr>
            <p:spPr>
              <a:xfrm flipH="1">
                <a:off x="946" y="1920"/>
                <a:ext cx="47" cy="1"/>
              </a:xfrm>
              <a:prstGeom prst="line">
                <a:avLst/>
              </a:prstGeom>
              <a:ln w="19050" cap="flat" cmpd="sng">
                <a:solidFill>
                  <a:srgbClr val="000000"/>
                </a:solidFill>
                <a:prstDash val="solid"/>
                <a:headEnd type="none" w="med" len="med"/>
                <a:tailEnd type="none" w="med" len="med"/>
              </a:ln>
            </p:spPr>
          </p:sp>
          <p:sp>
            <p:nvSpPr>
              <p:cNvPr id="73067" name="Line 171"/>
              <p:cNvSpPr/>
              <p:nvPr/>
            </p:nvSpPr>
            <p:spPr>
              <a:xfrm flipH="1">
                <a:off x="853" y="1920"/>
                <a:ext cx="47" cy="1"/>
              </a:xfrm>
              <a:prstGeom prst="line">
                <a:avLst/>
              </a:prstGeom>
              <a:ln w="19050" cap="flat" cmpd="sng">
                <a:solidFill>
                  <a:srgbClr val="000000"/>
                </a:solidFill>
                <a:prstDash val="solid"/>
                <a:headEnd type="none" w="med" len="med"/>
                <a:tailEnd type="none" w="med" len="med"/>
              </a:ln>
            </p:spPr>
          </p:sp>
          <p:sp>
            <p:nvSpPr>
              <p:cNvPr id="73068" name="Line 172"/>
              <p:cNvSpPr/>
              <p:nvPr/>
            </p:nvSpPr>
            <p:spPr>
              <a:xfrm flipH="1">
                <a:off x="759" y="1920"/>
                <a:ext cx="47" cy="1"/>
              </a:xfrm>
              <a:prstGeom prst="line">
                <a:avLst/>
              </a:prstGeom>
              <a:ln w="19050" cap="flat" cmpd="sng">
                <a:solidFill>
                  <a:srgbClr val="000000"/>
                </a:solidFill>
                <a:prstDash val="solid"/>
                <a:headEnd type="none" w="med" len="med"/>
                <a:tailEnd type="none" w="med" len="med"/>
              </a:ln>
            </p:spPr>
          </p:sp>
          <p:sp>
            <p:nvSpPr>
              <p:cNvPr id="73069" name="Line 173"/>
              <p:cNvSpPr/>
              <p:nvPr/>
            </p:nvSpPr>
            <p:spPr>
              <a:xfrm flipH="1">
                <a:off x="666" y="1920"/>
                <a:ext cx="47" cy="1"/>
              </a:xfrm>
              <a:prstGeom prst="line">
                <a:avLst/>
              </a:prstGeom>
              <a:ln w="19050" cap="flat" cmpd="sng">
                <a:solidFill>
                  <a:srgbClr val="000000"/>
                </a:solidFill>
                <a:prstDash val="solid"/>
                <a:headEnd type="none" w="med" len="med"/>
                <a:tailEnd type="none" w="med" len="med"/>
              </a:ln>
            </p:spPr>
          </p:sp>
          <p:sp>
            <p:nvSpPr>
              <p:cNvPr id="73070" name="Line 174"/>
              <p:cNvSpPr/>
              <p:nvPr/>
            </p:nvSpPr>
            <p:spPr>
              <a:xfrm flipH="1">
                <a:off x="608" y="1920"/>
                <a:ext cx="11" cy="1"/>
              </a:xfrm>
              <a:prstGeom prst="line">
                <a:avLst/>
              </a:prstGeom>
              <a:ln w="19050" cap="flat" cmpd="sng">
                <a:solidFill>
                  <a:srgbClr val="000000"/>
                </a:solidFill>
                <a:prstDash val="solid"/>
                <a:headEnd type="none" w="med" len="med"/>
                <a:tailEnd type="none" w="med" len="med"/>
              </a:ln>
            </p:spPr>
          </p:sp>
          <p:sp>
            <p:nvSpPr>
              <p:cNvPr id="73071" name="Line 175"/>
              <p:cNvSpPr/>
              <p:nvPr/>
            </p:nvSpPr>
            <p:spPr>
              <a:xfrm flipH="1">
                <a:off x="5515" y="1309"/>
                <a:ext cx="46" cy="1"/>
              </a:xfrm>
              <a:prstGeom prst="line">
                <a:avLst/>
              </a:prstGeom>
              <a:ln w="19050" cap="flat" cmpd="sng">
                <a:solidFill>
                  <a:srgbClr val="000000"/>
                </a:solidFill>
                <a:prstDash val="solid"/>
                <a:headEnd type="none" w="med" len="med"/>
                <a:tailEnd type="none" w="med" len="med"/>
              </a:ln>
            </p:spPr>
          </p:sp>
          <p:sp>
            <p:nvSpPr>
              <p:cNvPr id="73072" name="Line 176"/>
              <p:cNvSpPr/>
              <p:nvPr/>
            </p:nvSpPr>
            <p:spPr>
              <a:xfrm flipH="1">
                <a:off x="5421" y="1309"/>
                <a:ext cx="47" cy="1"/>
              </a:xfrm>
              <a:prstGeom prst="line">
                <a:avLst/>
              </a:prstGeom>
              <a:ln w="19050" cap="flat" cmpd="sng">
                <a:solidFill>
                  <a:srgbClr val="000000"/>
                </a:solidFill>
                <a:prstDash val="solid"/>
                <a:headEnd type="none" w="med" len="med"/>
                <a:tailEnd type="none" w="med" len="med"/>
              </a:ln>
            </p:spPr>
          </p:sp>
          <p:sp>
            <p:nvSpPr>
              <p:cNvPr id="73073" name="Line 177"/>
              <p:cNvSpPr/>
              <p:nvPr/>
            </p:nvSpPr>
            <p:spPr>
              <a:xfrm flipH="1">
                <a:off x="5328" y="1309"/>
                <a:ext cx="46" cy="1"/>
              </a:xfrm>
              <a:prstGeom prst="line">
                <a:avLst/>
              </a:prstGeom>
              <a:ln w="19050" cap="flat" cmpd="sng">
                <a:solidFill>
                  <a:srgbClr val="000000"/>
                </a:solidFill>
                <a:prstDash val="solid"/>
                <a:headEnd type="none" w="med" len="med"/>
                <a:tailEnd type="none" w="med" len="med"/>
              </a:ln>
            </p:spPr>
          </p:sp>
          <p:sp>
            <p:nvSpPr>
              <p:cNvPr id="73074" name="Line 178"/>
              <p:cNvSpPr/>
              <p:nvPr/>
            </p:nvSpPr>
            <p:spPr>
              <a:xfrm flipH="1">
                <a:off x="5234" y="1309"/>
                <a:ext cx="47" cy="1"/>
              </a:xfrm>
              <a:prstGeom prst="line">
                <a:avLst/>
              </a:prstGeom>
              <a:ln w="19050" cap="flat" cmpd="sng">
                <a:solidFill>
                  <a:srgbClr val="000000"/>
                </a:solidFill>
                <a:prstDash val="solid"/>
                <a:headEnd type="none" w="med" len="med"/>
                <a:tailEnd type="none" w="med" len="med"/>
              </a:ln>
            </p:spPr>
          </p:sp>
          <p:sp>
            <p:nvSpPr>
              <p:cNvPr id="73075" name="Line 179"/>
              <p:cNvSpPr/>
              <p:nvPr/>
            </p:nvSpPr>
            <p:spPr>
              <a:xfrm flipH="1">
                <a:off x="5141" y="1309"/>
                <a:ext cx="47" cy="1"/>
              </a:xfrm>
              <a:prstGeom prst="line">
                <a:avLst/>
              </a:prstGeom>
              <a:ln w="19050" cap="flat" cmpd="sng">
                <a:solidFill>
                  <a:srgbClr val="000000"/>
                </a:solidFill>
                <a:prstDash val="solid"/>
                <a:headEnd type="none" w="med" len="med"/>
                <a:tailEnd type="none" w="med" len="med"/>
              </a:ln>
            </p:spPr>
          </p:sp>
          <p:sp>
            <p:nvSpPr>
              <p:cNvPr id="73076" name="Line 180"/>
              <p:cNvSpPr/>
              <p:nvPr/>
            </p:nvSpPr>
            <p:spPr>
              <a:xfrm flipH="1">
                <a:off x="5047" y="1309"/>
                <a:ext cx="47" cy="1"/>
              </a:xfrm>
              <a:prstGeom prst="line">
                <a:avLst/>
              </a:prstGeom>
              <a:ln w="19050" cap="flat" cmpd="sng">
                <a:solidFill>
                  <a:srgbClr val="000000"/>
                </a:solidFill>
                <a:prstDash val="solid"/>
                <a:headEnd type="none" w="med" len="med"/>
                <a:tailEnd type="none" w="med" len="med"/>
              </a:ln>
            </p:spPr>
          </p:sp>
          <p:sp>
            <p:nvSpPr>
              <p:cNvPr id="73077" name="Line 181"/>
              <p:cNvSpPr/>
              <p:nvPr/>
            </p:nvSpPr>
            <p:spPr>
              <a:xfrm flipH="1">
                <a:off x="4954" y="1309"/>
                <a:ext cx="47" cy="1"/>
              </a:xfrm>
              <a:prstGeom prst="line">
                <a:avLst/>
              </a:prstGeom>
              <a:ln w="19050" cap="flat" cmpd="sng">
                <a:solidFill>
                  <a:srgbClr val="000000"/>
                </a:solidFill>
                <a:prstDash val="solid"/>
                <a:headEnd type="none" w="med" len="med"/>
                <a:tailEnd type="none" w="med" len="med"/>
              </a:ln>
            </p:spPr>
          </p:sp>
          <p:sp>
            <p:nvSpPr>
              <p:cNvPr id="73078" name="Line 182"/>
              <p:cNvSpPr/>
              <p:nvPr/>
            </p:nvSpPr>
            <p:spPr>
              <a:xfrm flipH="1">
                <a:off x="4860" y="1309"/>
                <a:ext cx="47" cy="1"/>
              </a:xfrm>
              <a:prstGeom prst="line">
                <a:avLst/>
              </a:prstGeom>
              <a:ln w="19050" cap="flat" cmpd="sng">
                <a:solidFill>
                  <a:srgbClr val="000000"/>
                </a:solidFill>
                <a:prstDash val="solid"/>
                <a:headEnd type="none" w="med" len="med"/>
                <a:tailEnd type="none" w="med" len="med"/>
              </a:ln>
            </p:spPr>
          </p:sp>
          <p:sp>
            <p:nvSpPr>
              <p:cNvPr id="73079" name="Line 183"/>
              <p:cNvSpPr/>
              <p:nvPr/>
            </p:nvSpPr>
            <p:spPr>
              <a:xfrm flipH="1">
                <a:off x="4767" y="1309"/>
                <a:ext cx="47" cy="1"/>
              </a:xfrm>
              <a:prstGeom prst="line">
                <a:avLst/>
              </a:prstGeom>
              <a:ln w="19050" cap="flat" cmpd="sng">
                <a:solidFill>
                  <a:srgbClr val="000000"/>
                </a:solidFill>
                <a:prstDash val="solid"/>
                <a:headEnd type="none" w="med" len="med"/>
                <a:tailEnd type="none" w="med" len="med"/>
              </a:ln>
            </p:spPr>
          </p:sp>
          <p:sp>
            <p:nvSpPr>
              <p:cNvPr id="73080" name="Line 184"/>
              <p:cNvSpPr/>
              <p:nvPr/>
            </p:nvSpPr>
            <p:spPr>
              <a:xfrm flipH="1">
                <a:off x="4673" y="1309"/>
                <a:ext cx="47" cy="1"/>
              </a:xfrm>
              <a:prstGeom prst="line">
                <a:avLst/>
              </a:prstGeom>
              <a:ln w="19050" cap="flat" cmpd="sng">
                <a:solidFill>
                  <a:srgbClr val="000000"/>
                </a:solidFill>
                <a:prstDash val="solid"/>
                <a:headEnd type="none" w="med" len="med"/>
                <a:tailEnd type="none" w="med" len="med"/>
              </a:ln>
            </p:spPr>
          </p:sp>
          <p:sp>
            <p:nvSpPr>
              <p:cNvPr id="73081" name="Line 185"/>
              <p:cNvSpPr/>
              <p:nvPr/>
            </p:nvSpPr>
            <p:spPr>
              <a:xfrm flipH="1">
                <a:off x="4580" y="1309"/>
                <a:ext cx="47" cy="1"/>
              </a:xfrm>
              <a:prstGeom prst="line">
                <a:avLst/>
              </a:prstGeom>
              <a:ln w="19050" cap="flat" cmpd="sng">
                <a:solidFill>
                  <a:srgbClr val="000000"/>
                </a:solidFill>
                <a:prstDash val="solid"/>
                <a:headEnd type="none" w="med" len="med"/>
                <a:tailEnd type="none" w="med" len="med"/>
              </a:ln>
            </p:spPr>
          </p:sp>
          <p:sp>
            <p:nvSpPr>
              <p:cNvPr id="73082" name="Line 186"/>
              <p:cNvSpPr/>
              <p:nvPr/>
            </p:nvSpPr>
            <p:spPr>
              <a:xfrm flipH="1">
                <a:off x="4486" y="1309"/>
                <a:ext cx="47" cy="1"/>
              </a:xfrm>
              <a:prstGeom prst="line">
                <a:avLst/>
              </a:prstGeom>
              <a:ln w="19050" cap="flat" cmpd="sng">
                <a:solidFill>
                  <a:srgbClr val="000000"/>
                </a:solidFill>
                <a:prstDash val="solid"/>
                <a:headEnd type="none" w="med" len="med"/>
                <a:tailEnd type="none" w="med" len="med"/>
              </a:ln>
            </p:spPr>
          </p:sp>
          <p:sp>
            <p:nvSpPr>
              <p:cNvPr id="73083" name="Line 187"/>
              <p:cNvSpPr/>
              <p:nvPr/>
            </p:nvSpPr>
            <p:spPr>
              <a:xfrm flipH="1">
                <a:off x="4393" y="1309"/>
                <a:ext cx="47" cy="1"/>
              </a:xfrm>
              <a:prstGeom prst="line">
                <a:avLst/>
              </a:prstGeom>
              <a:ln w="19050" cap="flat" cmpd="sng">
                <a:solidFill>
                  <a:srgbClr val="000000"/>
                </a:solidFill>
                <a:prstDash val="solid"/>
                <a:headEnd type="none" w="med" len="med"/>
                <a:tailEnd type="none" w="med" len="med"/>
              </a:ln>
            </p:spPr>
          </p:sp>
          <p:sp>
            <p:nvSpPr>
              <p:cNvPr id="73084" name="Line 188"/>
              <p:cNvSpPr/>
              <p:nvPr/>
            </p:nvSpPr>
            <p:spPr>
              <a:xfrm flipH="1">
                <a:off x="4300" y="1309"/>
                <a:ext cx="46" cy="1"/>
              </a:xfrm>
              <a:prstGeom prst="line">
                <a:avLst/>
              </a:prstGeom>
              <a:ln w="19050" cap="flat" cmpd="sng">
                <a:solidFill>
                  <a:srgbClr val="000000"/>
                </a:solidFill>
                <a:prstDash val="solid"/>
                <a:headEnd type="none" w="med" len="med"/>
                <a:tailEnd type="none" w="med" len="med"/>
              </a:ln>
            </p:spPr>
          </p:sp>
          <p:sp>
            <p:nvSpPr>
              <p:cNvPr id="73085" name="Line 189"/>
              <p:cNvSpPr/>
              <p:nvPr/>
            </p:nvSpPr>
            <p:spPr>
              <a:xfrm flipH="1">
                <a:off x="4206" y="1309"/>
                <a:ext cx="47" cy="1"/>
              </a:xfrm>
              <a:prstGeom prst="line">
                <a:avLst/>
              </a:prstGeom>
              <a:ln w="19050" cap="flat" cmpd="sng">
                <a:solidFill>
                  <a:srgbClr val="000000"/>
                </a:solidFill>
                <a:prstDash val="solid"/>
                <a:headEnd type="none" w="med" len="med"/>
                <a:tailEnd type="none" w="med" len="med"/>
              </a:ln>
            </p:spPr>
          </p:sp>
          <p:sp>
            <p:nvSpPr>
              <p:cNvPr id="73086" name="Line 190"/>
              <p:cNvSpPr/>
              <p:nvPr/>
            </p:nvSpPr>
            <p:spPr>
              <a:xfrm flipH="1">
                <a:off x="4113" y="1309"/>
                <a:ext cx="46" cy="1"/>
              </a:xfrm>
              <a:prstGeom prst="line">
                <a:avLst/>
              </a:prstGeom>
              <a:ln w="19050" cap="flat" cmpd="sng">
                <a:solidFill>
                  <a:srgbClr val="000000"/>
                </a:solidFill>
                <a:prstDash val="solid"/>
                <a:headEnd type="none" w="med" len="med"/>
                <a:tailEnd type="none" w="med" len="med"/>
              </a:ln>
            </p:spPr>
          </p:sp>
          <p:sp>
            <p:nvSpPr>
              <p:cNvPr id="73087" name="Line 191"/>
              <p:cNvSpPr/>
              <p:nvPr/>
            </p:nvSpPr>
            <p:spPr>
              <a:xfrm flipH="1">
                <a:off x="4019" y="1309"/>
                <a:ext cx="47" cy="1"/>
              </a:xfrm>
              <a:prstGeom prst="line">
                <a:avLst/>
              </a:prstGeom>
              <a:ln w="19050" cap="flat" cmpd="sng">
                <a:solidFill>
                  <a:srgbClr val="000000"/>
                </a:solidFill>
                <a:prstDash val="solid"/>
                <a:headEnd type="none" w="med" len="med"/>
                <a:tailEnd type="none" w="med" len="med"/>
              </a:ln>
            </p:spPr>
          </p:sp>
          <p:sp>
            <p:nvSpPr>
              <p:cNvPr id="73088" name="Line 192"/>
              <p:cNvSpPr/>
              <p:nvPr/>
            </p:nvSpPr>
            <p:spPr>
              <a:xfrm flipH="1">
                <a:off x="3926" y="1309"/>
                <a:ext cx="46" cy="1"/>
              </a:xfrm>
              <a:prstGeom prst="line">
                <a:avLst/>
              </a:prstGeom>
              <a:ln w="19050" cap="flat" cmpd="sng">
                <a:solidFill>
                  <a:srgbClr val="000000"/>
                </a:solidFill>
                <a:prstDash val="solid"/>
                <a:headEnd type="none" w="med" len="med"/>
                <a:tailEnd type="none" w="med" len="med"/>
              </a:ln>
            </p:spPr>
          </p:sp>
          <p:sp>
            <p:nvSpPr>
              <p:cNvPr id="73089" name="Line 193"/>
              <p:cNvSpPr/>
              <p:nvPr/>
            </p:nvSpPr>
            <p:spPr>
              <a:xfrm flipH="1">
                <a:off x="3832" y="1309"/>
                <a:ext cx="47" cy="1"/>
              </a:xfrm>
              <a:prstGeom prst="line">
                <a:avLst/>
              </a:prstGeom>
              <a:ln w="19050" cap="flat" cmpd="sng">
                <a:solidFill>
                  <a:srgbClr val="000000"/>
                </a:solidFill>
                <a:prstDash val="solid"/>
                <a:headEnd type="none" w="med" len="med"/>
                <a:tailEnd type="none" w="med" len="med"/>
              </a:ln>
            </p:spPr>
          </p:sp>
          <p:sp>
            <p:nvSpPr>
              <p:cNvPr id="73090" name="Line 194"/>
              <p:cNvSpPr/>
              <p:nvPr/>
            </p:nvSpPr>
            <p:spPr>
              <a:xfrm flipH="1">
                <a:off x="3739" y="1309"/>
                <a:ext cx="46" cy="1"/>
              </a:xfrm>
              <a:prstGeom prst="line">
                <a:avLst/>
              </a:prstGeom>
              <a:ln w="19050" cap="flat" cmpd="sng">
                <a:solidFill>
                  <a:srgbClr val="000000"/>
                </a:solidFill>
                <a:prstDash val="solid"/>
                <a:headEnd type="none" w="med" len="med"/>
                <a:tailEnd type="none" w="med" len="med"/>
              </a:ln>
            </p:spPr>
          </p:sp>
          <p:sp>
            <p:nvSpPr>
              <p:cNvPr id="73091" name="Line 195"/>
              <p:cNvSpPr/>
              <p:nvPr/>
            </p:nvSpPr>
            <p:spPr>
              <a:xfrm flipH="1">
                <a:off x="3645" y="1309"/>
                <a:ext cx="47" cy="1"/>
              </a:xfrm>
              <a:prstGeom prst="line">
                <a:avLst/>
              </a:prstGeom>
              <a:ln w="19050" cap="flat" cmpd="sng">
                <a:solidFill>
                  <a:srgbClr val="000000"/>
                </a:solidFill>
                <a:prstDash val="solid"/>
                <a:headEnd type="none" w="med" len="med"/>
                <a:tailEnd type="none" w="med" len="med"/>
              </a:ln>
            </p:spPr>
          </p:sp>
          <p:sp>
            <p:nvSpPr>
              <p:cNvPr id="73092" name="Line 196"/>
              <p:cNvSpPr/>
              <p:nvPr/>
            </p:nvSpPr>
            <p:spPr>
              <a:xfrm flipH="1">
                <a:off x="3552" y="1309"/>
                <a:ext cx="47" cy="1"/>
              </a:xfrm>
              <a:prstGeom prst="line">
                <a:avLst/>
              </a:prstGeom>
              <a:ln w="19050" cap="flat" cmpd="sng">
                <a:solidFill>
                  <a:srgbClr val="000000"/>
                </a:solidFill>
                <a:prstDash val="solid"/>
                <a:headEnd type="none" w="med" len="med"/>
                <a:tailEnd type="none" w="med" len="med"/>
              </a:ln>
            </p:spPr>
          </p:sp>
          <p:sp>
            <p:nvSpPr>
              <p:cNvPr id="73093" name="Line 197"/>
              <p:cNvSpPr/>
              <p:nvPr/>
            </p:nvSpPr>
            <p:spPr>
              <a:xfrm flipH="1">
                <a:off x="3458" y="1309"/>
                <a:ext cx="47" cy="1"/>
              </a:xfrm>
              <a:prstGeom prst="line">
                <a:avLst/>
              </a:prstGeom>
              <a:ln w="19050" cap="flat" cmpd="sng">
                <a:solidFill>
                  <a:srgbClr val="000000"/>
                </a:solidFill>
                <a:prstDash val="solid"/>
                <a:headEnd type="none" w="med" len="med"/>
                <a:tailEnd type="none" w="med" len="med"/>
              </a:ln>
            </p:spPr>
          </p:sp>
          <p:sp>
            <p:nvSpPr>
              <p:cNvPr id="73094" name="Line 198"/>
              <p:cNvSpPr/>
              <p:nvPr/>
            </p:nvSpPr>
            <p:spPr>
              <a:xfrm flipH="1">
                <a:off x="3365" y="1309"/>
                <a:ext cx="47" cy="1"/>
              </a:xfrm>
              <a:prstGeom prst="line">
                <a:avLst/>
              </a:prstGeom>
              <a:ln w="19050" cap="flat" cmpd="sng">
                <a:solidFill>
                  <a:srgbClr val="000000"/>
                </a:solidFill>
                <a:prstDash val="solid"/>
                <a:headEnd type="none" w="med" len="med"/>
                <a:tailEnd type="none" w="med" len="med"/>
              </a:ln>
            </p:spPr>
          </p:sp>
          <p:sp>
            <p:nvSpPr>
              <p:cNvPr id="73095" name="Line 199"/>
              <p:cNvSpPr/>
              <p:nvPr/>
            </p:nvSpPr>
            <p:spPr>
              <a:xfrm flipH="1">
                <a:off x="3271" y="1309"/>
                <a:ext cx="47" cy="1"/>
              </a:xfrm>
              <a:prstGeom prst="line">
                <a:avLst/>
              </a:prstGeom>
              <a:ln w="19050" cap="flat" cmpd="sng">
                <a:solidFill>
                  <a:srgbClr val="000000"/>
                </a:solidFill>
                <a:prstDash val="solid"/>
                <a:headEnd type="none" w="med" len="med"/>
                <a:tailEnd type="none" w="med" len="med"/>
              </a:ln>
            </p:spPr>
          </p:sp>
          <p:sp>
            <p:nvSpPr>
              <p:cNvPr id="73096" name="Line 200"/>
              <p:cNvSpPr/>
              <p:nvPr/>
            </p:nvSpPr>
            <p:spPr>
              <a:xfrm flipH="1">
                <a:off x="3178" y="1309"/>
                <a:ext cx="47" cy="1"/>
              </a:xfrm>
              <a:prstGeom prst="line">
                <a:avLst/>
              </a:prstGeom>
              <a:ln w="19050" cap="flat" cmpd="sng">
                <a:solidFill>
                  <a:srgbClr val="000000"/>
                </a:solidFill>
                <a:prstDash val="solid"/>
                <a:headEnd type="none" w="med" len="med"/>
                <a:tailEnd type="none" w="med" len="med"/>
              </a:ln>
            </p:spPr>
          </p:sp>
          <p:sp>
            <p:nvSpPr>
              <p:cNvPr id="73097" name="Line 201"/>
              <p:cNvSpPr/>
              <p:nvPr/>
            </p:nvSpPr>
            <p:spPr>
              <a:xfrm flipH="1">
                <a:off x="3084" y="1309"/>
                <a:ext cx="47" cy="1"/>
              </a:xfrm>
              <a:prstGeom prst="line">
                <a:avLst/>
              </a:prstGeom>
              <a:ln w="19050" cap="flat" cmpd="sng">
                <a:solidFill>
                  <a:srgbClr val="000000"/>
                </a:solidFill>
                <a:prstDash val="solid"/>
                <a:headEnd type="none" w="med" len="med"/>
                <a:tailEnd type="none" w="med" len="med"/>
              </a:ln>
            </p:spPr>
          </p:sp>
          <p:sp>
            <p:nvSpPr>
              <p:cNvPr id="73098" name="Line 202"/>
              <p:cNvSpPr/>
              <p:nvPr/>
            </p:nvSpPr>
            <p:spPr>
              <a:xfrm flipH="1">
                <a:off x="2991" y="1309"/>
                <a:ext cx="47" cy="1"/>
              </a:xfrm>
              <a:prstGeom prst="line">
                <a:avLst/>
              </a:prstGeom>
              <a:ln w="19050" cap="flat" cmpd="sng">
                <a:solidFill>
                  <a:srgbClr val="000000"/>
                </a:solidFill>
                <a:prstDash val="solid"/>
                <a:headEnd type="none" w="med" len="med"/>
                <a:tailEnd type="none" w="med" len="med"/>
              </a:ln>
            </p:spPr>
          </p:sp>
          <p:sp>
            <p:nvSpPr>
              <p:cNvPr id="73099" name="Line 203"/>
              <p:cNvSpPr/>
              <p:nvPr/>
            </p:nvSpPr>
            <p:spPr>
              <a:xfrm flipH="1">
                <a:off x="2898" y="1309"/>
                <a:ext cx="46" cy="1"/>
              </a:xfrm>
              <a:prstGeom prst="line">
                <a:avLst/>
              </a:prstGeom>
              <a:ln w="19050" cap="flat" cmpd="sng">
                <a:solidFill>
                  <a:srgbClr val="000000"/>
                </a:solidFill>
                <a:prstDash val="solid"/>
                <a:headEnd type="none" w="med" len="med"/>
                <a:tailEnd type="none" w="med" len="med"/>
              </a:ln>
            </p:spPr>
          </p:sp>
          <p:sp>
            <p:nvSpPr>
              <p:cNvPr id="73100" name="Line 204"/>
              <p:cNvSpPr/>
              <p:nvPr/>
            </p:nvSpPr>
            <p:spPr>
              <a:xfrm flipH="1">
                <a:off x="2804" y="1309"/>
                <a:ext cx="47" cy="1"/>
              </a:xfrm>
              <a:prstGeom prst="line">
                <a:avLst/>
              </a:prstGeom>
              <a:ln w="19050" cap="flat" cmpd="sng">
                <a:solidFill>
                  <a:srgbClr val="000000"/>
                </a:solidFill>
                <a:prstDash val="solid"/>
                <a:headEnd type="none" w="med" len="med"/>
                <a:tailEnd type="none" w="med" len="med"/>
              </a:ln>
            </p:spPr>
          </p:sp>
          <p:sp>
            <p:nvSpPr>
              <p:cNvPr id="73101" name="Line 205"/>
              <p:cNvSpPr/>
              <p:nvPr/>
            </p:nvSpPr>
            <p:spPr>
              <a:xfrm flipH="1">
                <a:off x="2711" y="1309"/>
                <a:ext cx="46" cy="1"/>
              </a:xfrm>
              <a:prstGeom prst="line">
                <a:avLst/>
              </a:prstGeom>
              <a:ln w="19050" cap="flat" cmpd="sng">
                <a:solidFill>
                  <a:srgbClr val="000000"/>
                </a:solidFill>
                <a:prstDash val="solid"/>
                <a:headEnd type="none" w="med" len="med"/>
                <a:tailEnd type="none" w="med" len="med"/>
              </a:ln>
            </p:spPr>
          </p:sp>
          <p:sp>
            <p:nvSpPr>
              <p:cNvPr id="73102" name="Line 206"/>
              <p:cNvSpPr/>
              <p:nvPr/>
            </p:nvSpPr>
            <p:spPr>
              <a:xfrm flipH="1">
                <a:off x="2617" y="1309"/>
                <a:ext cx="47" cy="1"/>
              </a:xfrm>
              <a:prstGeom prst="line">
                <a:avLst/>
              </a:prstGeom>
              <a:ln w="19050" cap="flat" cmpd="sng">
                <a:solidFill>
                  <a:srgbClr val="000000"/>
                </a:solidFill>
                <a:prstDash val="solid"/>
                <a:headEnd type="none" w="med" len="med"/>
                <a:tailEnd type="none" w="med" len="med"/>
              </a:ln>
            </p:spPr>
          </p:sp>
          <p:sp>
            <p:nvSpPr>
              <p:cNvPr id="73103" name="Line 207"/>
              <p:cNvSpPr/>
              <p:nvPr/>
            </p:nvSpPr>
            <p:spPr>
              <a:xfrm flipH="1">
                <a:off x="2524" y="1309"/>
                <a:ext cx="46" cy="1"/>
              </a:xfrm>
              <a:prstGeom prst="line">
                <a:avLst/>
              </a:prstGeom>
              <a:ln w="19050" cap="flat" cmpd="sng">
                <a:solidFill>
                  <a:srgbClr val="000000"/>
                </a:solidFill>
                <a:prstDash val="solid"/>
                <a:headEnd type="none" w="med" len="med"/>
                <a:tailEnd type="none" w="med" len="med"/>
              </a:ln>
            </p:spPr>
          </p:sp>
          <p:sp>
            <p:nvSpPr>
              <p:cNvPr id="73104" name="Line 208"/>
              <p:cNvSpPr/>
              <p:nvPr/>
            </p:nvSpPr>
            <p:spPr>
              <a:xfrm flipH="1">
                <a:off x="2430" y="1309"/>
                <a:ext cx="47" cy="1"/>
              </a:xfrm>
              <a:prstGeom prst="line">
                <a:avLst/>
              </a:prstGeom>
              <a:ln w="19050" cap="flat" cmpd="sng">
                <a:solidFill>
                  <a:srgbClr val="000000"/>
                </a:solidFill>
                <a:prstDash val="solid"/>
                <a:headEnd type="none" w="med" len="med"/>
                <a:tailEnd type="none" w="med" len="med"/>
              </a:ln>
            </p:spPr>
          </p:sp>
          <p:sp>
            <p:nvSpPr>
              <p:cNvPr id="73105" name="Line 209"/>
              <p:cNvSpPr/>
              <p:nvPr/>
            </p:nvSpPr>
            <p:spPr>
              <a:xfrm flipH="1">
                <a:off x="2337" y="1309"/>
                <a:ext cx="46" cy="1"/>
              </a:xfrm>
              <a:prstGeom prst="line">
                <a:avLst/>
              </a:prstGeom>
              <a:ln w="19050" cap="flat" cmpd="sng">
                <a:solidFill>
                  <a:srgbClr val="000000"/>
                </a:solidFill>
                <a:prstDash val="solid"/>
                <a:headEnd type="none" w="med" len="med"/>
                <a:tailEnd type="none" w="med" len="med"/>
              </a:ln>
            </p:spPr>
          </p:sp>
          <p:sp>
            <p:nvSpPr>
              <p:cNvPr id="73106" name="Line 210"/>
              <p:cNvSpPr/>
              <p:nvPr/>
            </p:nvSpPr>
            <p:spPr>
              <a:xfrm flipH="1">
                <a:off x="2243" y="1309"/>
                <a:ext cx="47" cy="1"/>
              </a:xfrm>
              <a:prstGeom prst="line">
                <a:avLst/>
              </a:prstGeom>
              <a:ln w="19050" cap="flat" cmpd="sng">
                <a:solidFill>
                  <a:srgbClr val="000000"/>
                </a:solidFill>
                <a:prstDash val="solid"/>
                <a:headEnd type="none" w="med" len="med"/>
                <a:tailEnd type="none" w="med" len="med"/>
              </a:ln>
            </p:spPr>
          </p:sp>
        </p:grpSp>
        <p:sp>
          <p:nvSpPr>
            <p:cNvPr id="72728" name="Line 212"/>
            <p:cNvSpPr/>
            <p:nvPr/>
          </p:nvSpPr>
          <p:spPr>
            <a:xfrm flipH="1">
              <a:off x="1965" y="1874"/>
              <a:ext cx="48" cy="0"/>
            </a:xfrm>
            <a:prstGeom prst="line">
              <a:avLst/>
            </a:prstGeom>
            <a:ln w="19050" cap="flat" cmpd="sng">
              <a:solidFill>
                <a:srgbClr val="000000"/>
              </a:solidFill>
              <a:prstDash val="solid"/>
              <a:headEnd type="none" w="med" len="med"/>
              <a:tailEnd type="none" w="med" len="med"/>
            </a:ln>
          </p:spPr>
        </p:sp>
        <p:sp>
          <p:nvSpPr>
            <p:cNvPr id="72729" name="Line 213"/>
            <p:cNvSpPr/>
            <p:nvPr/>
          </p:nvSpPr>
          <p:spPr>
            <a:xfrm flipH="1">
              <a:off x="1870" y="1874"/>
              <a:ext cx="48" cy="0"/>
            </a:xfrm>
            <a:prstGeom prst="line">
              <a:avLst/>
            </a:prstGeom>
            <a:ln w="19050" cap="flat" cmpd="sng">
              <a:solidFill>
                <a:srgbClr val="000000"/>
              </a:solidFill>
              <a:prstDash val="solid"/>
              <a:headEnd type="none" w="med" len="med"/>
              <a:tailEnd type="none" w="med" len="med"/>
            </a:ln>
          </p:spPr>
        </p:sp>
        <p:sp>
          <p:nvSpPr>
            <p:cNvPr id="72730" name="Line 214"/>
            <p:cNvSpPr/>
            <p:nvPr/>
          </p:nvSpPr>
          <p:spPr>
            <a:xfrm flipH="1">
              <a:off x="1776" y="1874"/>
              <a:ext cx="47" cy="0"/>
            </a:xfrm>
            <a:prstGeom prst="line">
              <a:avLst/>
            </a:prstGeom>
            <a:ln w="19050" cap="flat" cmpd="sng">
              <a:solidFill>
                <a:srgbClr val="000000"/>
              </a:solidFill>
              <a:prstDash val="solid"/>
              <a:headEnd type="none" w="med" len="med"/>
              <a:tailEnd type="none" w="med" len="med"/>
            </a:ln>
          </p:spPr>
        </p:sp>
        <p:sp>
          <p:nvSpPr>
            <p:cNvPr id="72731" name="Line 215"/>
            <p:cNvSpPr/>
            <p:nvPr/>
          </p:nvSpPr>
          <p:spPr>
            <a:xfrm flipH="1">
              <a:off x="1680" y="1874"/>
              <a:ext cx="48" cy="0"/>
            </a:xfrm>
            <a:prstGeom prst="line">
              <a:avLst/>
            </a:prstGeom>
            <a:ln w="19050" cap="flat" cmpd="sng">
              <a:solidFill>
                <a:srgbClr val="000000"/>
              </a:solidFill>
              <a:prstDash val="solid"/>
              <a:headEnd type="none" w="med" len="med"/>
              <a:tailEnd type="none" w="med" len="med"/>
            </a:ln>
          </p:spPr>
        </p:sp>
        <p:sp>
          <p:nvSpPr>
            <p:cNvPr id="72732" name="Line 216"/>
            <p:cNvSpPr/>
            <p:nvPr/>
          </p:nvSpPr>
          <p:spPr>
            <a:xfrm flipH="1">
              <a:off x="1586" y="1874"/>
              <a:ext cx="48" cy="0"/>
            </a:xfrm>
            <a:prstGeom prst="line">
              <a:avLst/>
            </a:prstGeom>
            <a:ln w="19050" cap="flat" cmpd="sng">
              <a:solidFill>
                <a:srgbClr val="000000"/>
              </a:solidFill>
              <a:prstDash val="solid"/>
              <a:headEnd type="none" w="med" len="med"/>
              <a:tailEnd type="none" w="med" len="med"/>
            </a:ln>
          </p:spPr>
        </p:sp>
        <p:sp>
          <p:nvSpPr>
            <p:cNvPr id="72733" name="Line 217"/>
            <p:cNvSpPr/>
            <p:nvPr/>
          </p:nvSpPr>
          <p:spPr>
            <a:xfrm flipH="1">
              <a:off x="1491" y="1874"/>
              <a:ext cx="47" cy="0"/>
            </a:xfrm>
            <a:prstGeom prst="line">
              <a:avLst/>
            </a:prstGeom>
            <a:ln w="19050" cap="flat" cmpd="sng">
              <a:solidFill>
                <a:srgbClr val="000000"/>
              </a:solidFill>
              <a:prstDash val="solid"/>
              <a:headEnd type="none" w="med" len="med"/>
              <a:tailEnd type="none" w="med" len="med"/>
            </a:ln>
          </p:spPr>
        </p:sp>
        <p:sp>
          <p:nvSpPr>
            <p:cNvPr id="72734" name="Line 218"/>
            <p:cNvSpPr/>
            <p:nvPr/>
          </p:nvSpPr>
          <p:spPr>
            <a:xfrm flipH="1">
              <a:off x="1396" y="1874"/>
              <a:ext cx="48" cy="0"/>
            </a:xfrm>
            <a:prstGeom prst="line">
              <a:avLst/>
            </a:prstGeom>
            <a:ln w="19050" cap="flat" cmpd="sng">
              <a:solidFill>
                <a:srgbClr val="000000"/>
              </a:solidFill>
              <a:prstDash val="solid"/>
              <a:headEnd type="none" w="med" len="med"/>
              <a:tailEnd type="none" w="med" len="med"/>
            </a:ln>
          </p:spPr>
        </p:sp>
        <p:sp>
          <p:nvSpPr>
            <p:cNvPr id="72735" name="Line 219"/>
            <p:cNvSpPr/>
            <p:nvPr/>
          </p:nvSpPr>
          <p:spPr>
            <a:xfrm flipH="1">
              <a:off x="1301" y="1874"/>
              <a:ext cx="48" cy="0"/>
            </a:xfrm>
            <a:prstGeom prst="line">
              <a:avLst/>
            </a:prstGeom>
            <a:ln w="19050" cap="flat" cmpd="sng">
              <a:solidFill>
                <a:srgbClr val="000000"/>
              </a:solidFill>
              <a:prstDash val="solid"/>
              <a:headEnd type="none" w="med" len="med"/>
              <a:tailEnd type="none" w="med" len="med"/>
            </a:ln>
          </p:spPr>
        </p:sp>
        <p:sp>
          <p:nvSpPr>
            <p:cNvPr id="72736" name="Line 220"/>
            <p:cNvSpPr/>
            <p:nvPr/>
          </p:nvSpPr>
          <p:spPr>
            <a:xfrm flipH="1">
              <a:off x="1207" y="1874"/>
              <a:ext cx="47" cy="0"/>
            </a:xfrm>
            <a:prstGeom prst="line">
              <a:avLst/>
            </a:prstGeom>
            <a:ln w="19050" cap="flat" cmpd="sng">
              <a:solidFill>
                <a:srgbClr val="000000"/>
              </a:solidFill>
              <a:prstDash val="solid"/>
              <a:headEnd type="none" w="med" len="med"/>
              <a:tailEnd type="none" w="med" len="med"/>
            </a:ln>
          </p:spPr>
        </p:sp>
        <p:sp>
          <p:nvSpPr>
            <p:cNvPr id="72737" name="Line 221"/>
            <p:cNvSpPr/>
            <p:nvPr/>
          </p:nvSpPr>
          <p:spPr>
            <a:xfrm flipH="1">
              <a:off x="1112" y="1874"/>
              <a:ext cx="47" cy="0"/>
            </a:xfrm>
            <a:prstGeom prst="line">
              <a:avLst/>
            </a:prstGeom>
            <a:ln w="19050" cap="flat" cmpd="sng">
              <a:solidFill>
                <a:srgbClr val="000000"/>
              </a:solidFill>
              <a:prstDash val="solid"/>
              <a:headEnd type="none" w="med" len="med"/>
              <a:tailEnd type="none" w="med" len="med"/>
            </a:ln>
          </p:spPr>
        </p:sp>
        <p:sp>
          <p:nvSpPr>
            <p:cNvPr id="72738" name="Line 222"/>
            <p:cNvSpPr/>
            <p:nvPr/>
          </p:nvSpPr>
          <p:spPr>
            <a:xfrm flipH="1">
              <a:off x="1017" y="1874"/>
              <a:ext cx="47" cy="0"/>
            </a:xfrm>
            <a:prstGeom prst="line">
              <a:avLst/>
            </a:prstGeom>
            <a:ln w="19050" cap="flat" cmpd="sng">
              <a:solidFill>
                <a:srgbClr val="000000"/>
              </a:solidFill>
              <a:prstDash val="solid"/>
              <a:headEnd type="none" w="med" len="med"/>
              <a:tailEnd type="none" w="med" len="med"/>
            </a:ln>
          </p:spPr>
        </p:sp>
        <p:sp>
          <p:nvSpPr>
            <p:cNvPr id="72739" name="Line 223"/>
            <p:cNvSpPr/>
            <p:nvPr/>
          </p:nvSpPr>
          <p:spPr>
            <a:xfrm flipH="1">
              <a:off x="922" y="1874"/>
              <a:ext cx="47" cy="0"/>
            </a:xfrm>
            <a:prstGeom prst="line">
              <a:avLst/>
            </a:prstGeom>
            <a:ln w="19050" cap="flat" cmpd="sng">
              <a:solidFill>
                <a:srgbClr val="000000"/>
              </a:solidFill>
              <a:prstDash val="solid"/>
              <a:headEnd type="none" w="med" len="med"/>
              <a:tailEnd type="none" w="med" len="med"/>
            </a:ln>
          </p:spPr>
        </p:sp>
        <p:sp>
          <p:nvSpPr>
            <p:cNvPr id="72740" name="Line 224"/>
            <p:cNvSpPr/>
            <p:nvPr/>
          </p:nvSpPr>
          <p:spPr>
            <a:xfrm flipH="1">
              <a:off x="827" y="1874"/>
              <a:ext cx="48" cy="0"/>
            </a:xfrm>
            <a:prstGeom prst="line">
              <a:avLst/>
            </a:prstGeom>
            <a:ln w="19050" cap="flat" cmpd="sng">
              <a:solidFill>
                <a:srgbClr val="000000"/>
              </a:solidFill>
              <a:prstDash val="solid"/>
              <a:headEnd type="none" w="med" len="med"/>
              <a:tailEnd type="none" w="med" len="med"/>
            </a:ln>
          </p:spPr>
        </p:sp>
        <p:sp>
          <p:nvSpPr>
            <p:cNvPr id="72741" name="Line 225"/>
            <p:cNvSpPr/>
            <p:nvPr/>
          </p:nvSpPr>
          <p:spPr>
            <a:xfrm flipH="1">
              <a:off x="733" y="1874"/>
              <a:ext cx="46" cy="0"/>
            </a:xfrm>
            <a:prstGeom prst="line">
              <a:avLst/>
            </a:prstGeom>
            <a:ln w="19050" cap="flat" cmpd="sng">
              <a:solidFill>
                <a:srgbClr val="000000"/>
              </a:solidFill>
              <a:prstDash val="solid"/>
              <a:headEnd type="none" w="med" len="med"/>
              <a:tailEnd type="none" w="med" len="med"/>
            </a:ln>
          </p:spPr>
        </p:sp>
        <p:sp>
          <p:nvSpPr>
            <p:cNvPr id="72742" name="Line 226"/>
            <p:cNvSpPr/>
            <p:nvPr/>
          </p:nvSpPr>
          <p:spPr>
            <a:xfrm flipH="1">
              <a:off x="637" y="1874"/>
              <a:ext cx="48" cy="0"/>
            </a:xfrm>
            <a:prstGeom prst="line">
              <a:avLst/>
            </a:prstGeom>
            <a:ln w="19050" cap="flat" cmpd="sng">
              <a:solidFill>
                <a:srgbClr val="000000"/>
              </a:solidFill>
              <a:prstDash val="solid"/>
              <a:headEnd type="none" w="med" len="med"/>
              <a:tailEnd type="none" w="med" len="med"/>
            </a:ln>
          </p:spPr>
        </p:sp>
        <p:sp>
          <p:nvSpPr>
            <p:cNvPr id="72743" name="Line 227"/>
            <p:cNvSpPr/>
            <p:nvPr/>
          </p:nvSpPr>
          <p:spPr>
            <a:xfrm flipH="1">
              <a:off x="543" y="1874"/>
              <a:ext cx="47" cy="0"/>
            </a:xfrm>
            <a:prstGeom prst="line">
              <a:avLst/>
            </a:prstGeom>
            <a:ln w="19050" cap="flat" cmpd="sng">
              <a:solidFill>
                <a:srgbClr val="000000"/>
              </a:solidFill>
              <a:prstDash val="solid"/>
              <a:headEnd type="none" w="med" len="med"/>
              <a:tailEnd type="none" w="med" len="med"/>
            </a:ln>
          </p:spPr>
        </p:sp>
        <p:sp>
          <p:nvSpPr>
            <p:cNvPr id="72744" name="Line 228"/>
            <p:cNvSpPr/>
            <p:nvPr/>
          </p:nvSpPr>
          <p:spPr>
            <a:xfrm flipH="1">
              <a:off x="448" y="1874"/>
              <a:ext cx="47" cy="0"/>
            </a:xfrm>
            <a:prstGeom prst="line">
              <a:avLst/>
            </a:prstGeom>
            <a:ln w="19050" cap="flat" cmpd="sng">
              <a:solidFill>
                <a:srgbClr val="000000"/>
              </a:solidFill>
              <a:prstDash val="solid"/>
              <a:headEnd type="none" w="med" len="med"/>
              <a:tailEnd type="none" w="med" len="med"/>
            </a:ln>
          </p:spPr>
        </p:sp>
        <p:sp>
          <p:nvSpPr>
            <p:cNvPr id="72745" name="Line 229"/>
            <p:cNvSpPr/>
            <p:nvPr/>
          </p:nvSpPr>
          <p:spPr>
            <a:xfrm flipH="1">
              <a:off x="389" y="1874"/>
              <a:ext cx="12" cy="0"/>
            </a:xfrm>
            <a:prstGeom prst="line">
              <a:avLst/>
            </a:prstGeom>
            <a:ln w="19050" cap="flat" cmpd="sng">
              <a:solidFill>
                <a:srgbClr val="000000"/>
              </a:solidFill>
              <a:prstDash val="solid"/>
              <a:headEnd type="none" w="med" len="med"/>
              <a:tailEnd type="none" w="med" len="med"/>
            </a:ln>
          </p:spPr>
        </p:sp>
        <p:sp>
          <p:nvSpPr>
            <p:cNvPr id="72746" name="Line 230"/>
            <p:cNvSpPr/>
            <p:nvPr/>
          </p:nvSpPr>
          <p:spPr>
            <a:xfrm flipH="1">
              <a:off x="5449" y="1350"/>
              <a:ext cx="47" cy="1"/>
            </a:xfrm>
            <a:prstGeom prst="line">
              <a:avLst/>
            </a:prstGeom>
            <a:ln w="19050" cap="flat" cmpd="sng">
              <a:solidFill>
                <a:srgbClr val="000000"/>
              </a:solidFill>
              <a:prstDash val="solid"/>
              <a:headEnd type="none" w="med" len="med"/>
              <a:tailEnd type="none" w="med" len="med"/>
            </a:ln>
          </p:spPr>
        </p:sp>
        <p:sp>
          <p:nvSpPr>
            <p:cNvPr id="72747" name="Line 231"/>
            <p:cNvSpPr/>
            <p:nvPr/>
          </p:nvSpPr>
          <p:spPr>
            <a:xfrm flipH="1">
              <a:off x="5354" y="1350"/>
              <a:ext cx="48" cy="1"/>
            </a:xfrm>
            <a:prstGeom prst="line">
              <a:avLst/>
            </a:prstGeom>
            <a:ln w="19050" cap="flat" cmpd="sng">
              <a:solidFill>
                <a:srgbClr val="000000"/>
              </a:solidFill>
              <a:prstDash val="solid"/>
              <a:headEnd type="none" w="med" len="med"/>
              <a:tailEnd type="none" w="med" len="med"/>
            </a:ln>
          </p:spPr>
        </p:sp>
        <p:sp>
          <p:nvSpPr>
            <p:cNvPr id="72748" name="Line 232"/>
            <p:cNvSpPr/>
            <p:nvPr/>
          </p:nvSpPr>
          <p:spPr>
            <a:xfrm flipH="1">
              <a:off x="5260" y="1350"/>
              <a:ext cx="47" cy="1"/>
            </a:xfrm>
            <a:prstGeom prst="line">
              <a:avLst/>
            </a:prstGeom>
            <a:ln w="19050" cap="flat" cmpd="sng">
              <a:solidFill>
                <a:srgbClr val="000000"/>
              </a:solidFill>
              <a:prstDash val="solid"/>
              <a:headEnd type="none" w="med" len="med"/>
              <a:tailEnd type="none" w="med" len="med"/>
            </a:ln>
          </p:spPr>
        </p:sp>
        <p:sp>
          <p:nvSpPr>
            <p:cNvPr id="72749" name="Line 233"/>
            <p:cNvSpPr/>
            <p:nvPr/>
          </p:nvSpPr>
          <p:spPr>
            <a:xfrm flipH="1">
              <a:off x="5164" y="1350"/>
              <a:ext cx="48" cy="1"/>
            </a:xfrm>
            <a:prstGeom prst="line">
              <a:avLst/>
            </a:prstGeom>
            <a:ln w="19050" cap="flat" cmpd="sng">
              <a:solidFill>
                <a:srgbClr val="000000"/>
              </a:solidFill>
              <a:prstDash val="solid"/>
              <a:headEnd type="none" w="med" len="med"/>
              <a:tailEnd type="none" w="med" len="med"/>
            </a:ln>
          </p:spPr>
        </p:sp>
        <p:sp>
          <p:nvSpPr>
            <p:cNvPr id="72750" name="Line 234"/>
            <p:cNvSpPr/>
            <p:nvPr/>
          </p:nvSpPr>
          <p:spPr>
            <a:xfrm flipH="1">
              <a:off x="5070" y="1350"/>
              <a:ext cx="48" cy="1"/>
            </a:xfrm>
            <a:prstGeom prst="line">
              <a:avLst/>
            </a:prstGeom>
            <a:ln w="19050" cap="flat" cmpd="sng">
              <a:solidFill>
                <a:srgbClr val="000000"/>
              </a:solidFill>
              <a:prstDash val="solid"/>
              <a:headEnd type="none" w="med" len="med"/>
              <a:tailEnd type="none" w="med" len="med"/>
            </a:ln>
          </p:spPr>
        </p:sp>
        <p:sp>
          <p:nvSpPr>
            <p:cNvPr id="72751" name="Line 235"/>
            <p:cNvSpPr/>
            <p:nvPr/>
          </p:nvSpPr>
          <p:spPr>
            <a:xfrm flipH="1">
              <a:off x="4975" y="1350"/>
              <a:ext cx="47" cy="1"/>
            </a:xfrm>
            <a:prstGeom prst="line">
              <a:avLst/>
            </a:prstGeom>
            <a:ln w="19050" cap="flat" cmpd="sng">
              <a:solidFill>
                <a:srgbClr val="000000"/>
              </a:solidFill>
              <a:prstDash val="solid"/>
              <a:headEnd type="none" w="med" len="med"/>
              <a:tailEnd type="none" w="med" len="med"/>
            </a:ln>
          </p:spPr>
        </p:sp>
        <p:sp>
          <p:nvSpPr>
            <p:cNvPr id="72752" name="Line 236"/>
            <p:cNvSpPr/>
            <p:nvPr/>
          </p:nvSpPr>
          <p:spPr>
            <a:xfrm flipH="1">
              <a:off x="4880" y="1350"/>
              <a:ext cx="48" cy="1"/>
            </a:xfrm>
            <a:prstGeom prst="line">
              <a:avLst/>
            </a:prstGeom>
            <a:ln w="19050" cap="flat" cmpd="sng">
              <a:solidFill>
                <a:srgbClr val="000000"/>
              </a:solidFill>
              <a:prstDash val="solid"/>
              <a:headEnd type="none" w="med" len="med"/>
              <a:tailEnd type="none" w="med" len="med"/>
            </a:ln>
          </p:spPr>
        </p:sp>
        <p:sp>
          <p:nvSpPr>
            <p:cNvPr id="72753" name="Line 237"/>
            <p:cNvSpPr/>
            <p:nvPr/>
          </p:nvSpPr>
          <p:spPr>
            <a:xfrm flipH="1">
              <a:off x="4785" y="1350"/>
              <a:ext cx="48" cy="1"/>
            </a:xfrm>
            <a:prstGeom prst="line">
              <a:avLst/>
            </a:prstGeom>
            <a:ln w="19050" cap="flat" cmpd="sng">
              <a:solidFill>
                <a:srgbClr val="000000"/>
              </a:solidFill>
              <a:prstDash val="solid"/>
              <a:headEnd type="none" w="med" len="med"/>
              <a:tailEnd type="none" w="med" len="med"/>
            </a:ln>
          </p:spPr>
        </p:sp>
        <p:sp>
          <p:nvSpPr>
            <p:cNvPr id="72754" name="Line 238"/>
            <p:cNvSpPr/>
            <p:nvPr/>
          </p:nvSpPr>
          <p:spPr>
            <a:xfrm flipH="1">
              <a:off x="4691" y="1350"/>
              <a:ext cx="47" cy="1"/>
            </a:xfrm>
            <a:prstGeom prst="line">
              <a:avLst/>
            </a:prstGeom>
            <a:ln w="19050" cap="flat" cmpd="sng">
              <a:solidFill>
                <a:srgbClr val="000000"/>
              </a:solidFill>
              <a:prstDash val="solid"/>
              <a:headEnd type="none" w="med" len="med"/>
              <a:tailEnd type="none" w="med" len="med"/>
            </a:ln>
          </p:spPr>
        </p:sp>
        <p:sp>
          <p:nvSpPr>
            <p:cNvPr id="72755" name="Line 239"/>
            <p:cNvSpPr/>
            <p:nvPr/>
          </p:nvSpPr>
          <p:spPr>
            <a:xfrm flipH="1">
              <a:off x="4596" y="1350"/>
              <a:ext cx="47" cy="1"/>
            </a:xfrm>
            <a:prstGeom prst="line">
              <a:avLst/>
            </a:prstGeom>
            <a:ln w="19050" cap="flat" cmpd="sng">
              <a:solidFill>
                <a:srgbClr val="000000"/>
              </a:solidFill>
              <a:prstDash val="solid"/>
              <a:headEnd type="none" w="med" len="med"/>
              <a:tailEnd type="none" w="med" len="med"/>
            </a:ln>
          </p:spPr>
        </p:sp>
        <p:sp>
          <p:nvSpPr>
            <p:cNvPr id="72756" name="Line 240"/>
            <p:cNvSpPr/>
            <p:nvPr/>
          </p:nvSpPr>
          <p:spPr>
            <a:xfrm flipH="1">
              <a:off x="4501" y="1350"/>
              <a:ext cx="48" cy="1"/>
            </a:xfrm>
            <a:prstGeom prst="line">
              <a:avLst/>
            </a:prstGeom>
            <a:ln w="19050" cap="flat" cmpd="sng">
              <a:solidFill>
                <a:srgbClr val="000000"/>
              </a:solidFill>
              <a:prstDash val="solid"/>
              <a:headEnd type="none" w="med" len="med"/>
              <a:tailEnd type="none" w="med" len="med"/>
            </a:ln>
          </p:spPr>
        </p:sp>
        <p:sp>
          <p:nvSpPr>
            <p:cNvPr id="72757" name="Line 241"/>
            <p:cNvSpPr/>
            <p:nvPr/>
          </p:nvSpPr>
          <p:spPr>
            <a:xfrm flipH="1">
              <a:off x="4407" y="1350"/>
              <a:ext cx="46" cy="1"/>
            </a:xfrm>
            <a:prstGeom prst="line">
              <a:avLst/>
            </a:prstGeom>
            <a:ln w="19050" cap="flat" cmpd="sng">
              <a:solidFill>
                <a:srgbClr val="000000"/>
              </a:solidFill>
              <a:prstDash val="solid"/>
              <a:headEnd type="none" w="med" len="med"/>
              <a:tailEnd type="none" w="med" len="med"/>
            </a:ln>
          </p:spPr>
        </p:sp>
        <p:sp>
          <p:nvSpPr>
            <p:cNvPr id="72758" name="Line 242"/>
            <p:cNvSpPr/>
            <p:nvPr/>
          </p:nvSpPr>
          <p:spPr>
            <a:xfrm flipH="1">
              <a:off x="4311" y="1350"/>
              <a:ext cx="48" cy="1"/>
            </a:xfrm>
            <a:prstGeom prst="line">
              <a:avLst/>
            </a:prstGeom>
            <a:ln w="19050" cap="flat" cmpd="sng">
              <a:solidFill>
                <a:srgbClr val="000000"/>
              </a:solidFill>
              <a:prstDash val="solid"/>
              <a:headEnd type="none" w="med" len="med"/>
              <a:tailEnd type="none" w="med" len="med"/>
            </a:ln>
          </p:spPr>
        </p:sp>
        <p:sp>
          <p:nvSpPr>
            <p:cNvPr id="72759" name="Line 243"/>
            <p:cNvSpPr/>
            <p:nvPr/>
          </p:nvSpPr>
          <p:spPr>
            <a:xfrm flipH="1">
              <a:off x="4217" y="1350"/>
              <a:ext cx="47" cy="1"/>
            </a:xfrm>
            <a:prstGeom prst="line">
              <a:avLst/>
            </a:prstGeom>
            <a:ln w="19050" cap="flat" cmpd="sng">
              <a:solidFill>
                <a:srgbClr val="000000"/>
              </a:solidFill>
              <a:prstDash val="solid"/>
              <a:headEnd type="none" w="med" len="med"/>
              <a:tailEnd type="none" w="med" len="med"/>
            </a:ln>
          </p:spPr>
        </p:sp>
        <p:sp>
          <p:nvSpPr>
            <p:cNvPr id="72760" name="Line 244"/>
            <p:cNvSpPr/>
            <p:nvPr/>
          </p:nvSpPr>
          <p:spPr>
            <a:xfrm flipH="1">
              <a:off x="4122" y="1350"/>
              <a:ext cx="47" cy="1"/>
            </a:xfrm>
            <a:prstGeom prst="line">
              <a:avLst/>
            </a:prstGeom>
            <a:ln w="19050" cap="flat" cmpd="sng">
              <a:solidFill>
                <a:srgbClr val="000000"/>
              </a:solidFill>
              <a:prstDash val="solid"/>
              <a:headEnd type="none" w="med" len="med"/>
              <a:tailEnd type="none" w="med" len="med"/>
            </a:ln>
          </p:spPr>
        </p:sp>
        <p:sp>
          <p:nvSpPr>
            <p:cNvPr id="72761" name="Line 245"/>
            <p:cNvSpPr/>
            <p:nvPr/>
          </p:nvSpPr>
          <p:spPr>
            <a:xfrm flipH="1">
              <a:off x="4027" y="1350"/>
              <a:ext cx="47" cy="1"/>
            </a:xfrm>
            <a:prstGeom prst="line">
              <a:avLst/>
            </a:prstGeom>
            <a:ln w="19050" cap="flat" cmpd="sng">
              <a:solidFill>
                <a:srgbClr val="000000"/>
              </a:solidFill>
              <a:prstDash val="solid"/>
              <a:headEnd type="none" w="med" len="med"/>
              <a:tailEnd type="none" w="med" len="med"/>
            </a:ln>
          </p:spPr>
        </p:sp>
        <p:sp>
          <p:nvSpPr>
            <p:cNvPr id="72762" name="Line 246"/>
            <p:cNvSpPr/>
            <p:nvPr/>
          </p:nvSpPr>
          <p:spPr>
            <a:xfrm flipH="1">
              <a:off x="3932" y="1350"/>
              <a:ext cx="48" cy="1"/>
            </a:xfrm>
            <a:prstGeom prst="line">
              <a:avLst/>
            </a:prstGeom>
            <a:ln w="19050" cap="flat" cmpd="sng">
              <a:solidFill>
                <a:srgbClr val="000000"/>
              </a:solidFill>
              <a:prstDash val="solid"/>
              <a:headEnd type="none" w="med" len="med"/>
              <a:tailEnd type="none" w="med" len="med"/>
            </a:ln>
          </p:spPr>
        </p:sp>
        <p:sp>
          <p:nvSpPr>
            <p:cNvPr id="72763" name="Line 247"/>
            <p:cNvSpPr/>
            <p:nvPr/>
          </p:nvSpPr>
          <p:spPr>
            <a:xfrm flipH="1">
              <a:off x="3838" y="1350"/>
              <a:ext cx="47" cy="1"/>
            </a:xfrm>
            <a:prstGeom prst="line">
              <a:avLst/>
            </a:prstGeom>
            <a:ln w="19050" cap="flat" cmpd="sng">
              <a:solidFill>
                <a:srgbClr val="000000"/>
              </a:solidFill>
              <a:prstDash val="solid"/>
              <a:headEnd type="none" w="med" len="med"/>
              <a:tailEnd type="none" w="med" len="med"/>
            </a:ln>
          </p:spPr>
        </p:sp>
        <p:sp>
          <p:nvSpPr>
            <p:cNvPr id="72764" name="Line 248"/>
            <p:cNvSpPr/>
            <p:nvPr/>
          </p:nvSpPr>
          <p:spPr>
            <a:xfrm flipH="1">
              <a:off x="3742" y="1350"/>
              <a:ext cx="48" cy="1"/>
            </a:xfrm>
            <a:prstGeom prst="line">
              <a:avLst/>
            </a:prstGeom>
            <a:ln w="19050" cap="flat" cmpd="sng">
              <a:solidFill>
                <a:srgbClr val="000000"/>
              </a:solidFill>
              <a:prstDash val="solid"/>
              <a:headEnd type="none" w="med" len="med"/>
              <a:tailEnd type="none" w="med" len="med"/>
            </a:ln>
          </p:spPr>
        </p:sp>
        <p:sp>
          <p:nvSpPr>
            <p:cNvPr id="72765" name="Line 249"/>
            <p:cNvSpPr/>
            <p:nvPr/>
          </p:nvSpPr>
          <p:spPr>
            <a:xfrm flipH="1">
              <a:off x="3648" y="1350"/>
              <a:ext cx="48" cy="1"/>
            </a:xfrm>
            <a:prstGeom prst="line">
              <a:avLst/>
            </a:prstGeom>
            <a:ln w="19050" cap="flat" cmpd="sng">
              <a:solidFill>
                <a:srgbClr val="000000"/>
              </a:solidFill>
              <a:prstDash val="solid"/>
              <a:headEnd type="none" w="med" len="med"/>
              <a:tailEnd type="none" w="med" len="med"/>
            </a:ln>
          </p:spPr>
        </p:sp>
        <p:sp>
          <p:nvSpPr>
            <p:cNvPr id="72766" name="Line 250"/>
            <p:cNvSpPr/>
            <p:nvPr/>
          </p:nvSpPr>
          <p:spPr>
            <a:xfrm flipH="1">
              <a:off x="3553" y="1350"/>
              <a:ext cx="47" cy="1"/>
            </a:xfrm>
            <a:prstGeom prst="line">
              <a:avLst/>
            </a:prstGeom>
            <a:ln w="19050" cap="flat" cmpd="sng">
              <a:solidFill>
                <a:srgbClr val="000000"/>
              </a:solidFill>
              <a:prstDash val="solid"/>
              <a:headEnd type="none" w="med" len="med"/>
              <a:tailEnd type="none" w="med" len="med"/>
            </a:ln>
          </p:spPr>
        </p:sp>
        <p:sp>
          <p:nvSpPr>
            <p:cNvPr id="72767" name="Line 251"/>
            <p:cNvSpPr/>
            <p:nvPr/>
          </p:nvSpPr>
          <p:spPr>
            <a:xfrm flipH="1">
              <a:off x="3458" y="1350"/>
              <a:ext cx="48" cy="1"/>
            </a:xfrm>
            <a:prstGeom prst="line">
              <a:avLst/>
            </a:prstGeom>
            <a:ln w="19050" cap="flat" cmpd="sng">
              <a:solidFill>
                <a:srgbClr val="000000"/>
              </a:solidFill>
              <a:prstDash val="solid"/>
              <a:headEnd type="none" w="med" len="med"/>
              <a:tailEnd type="none" w="med" len="med"/>
            </a:ln>
          </p:spPr>
        </p:sp>
        <p:sp>
          <p:nvSpPr>
            <p:cNvPr id="72768" name="Line 252"/>
            <p:cNvSpPr/>
            <p:nvPr/>
          </p:nvSpPr>
          <p:spPr>
            <a:xfrm flipH="1">
              <a:off x="3363" y="1350"/>
              <a:ext cx="48" cy="1"/>
            </a:xfrm>
            <a:prstGeom prst="line">
              <a:avLst/>
            </a:prstGeom>
            <a:ln w="19050" cap="flat" cmpd="sng">
              <a:solidFill>
                <a:srgbClr val="000000"/>
              </a:solidFill>
              <a:prstDash val="solid"/>
              <a:headEnd type="none" w="med" len="med"/>
              <a:tailEnd type="none" w="med" len="med"/>
            </a:ln>
          </p:spPr>
        </p:sp>
        <p:sp>
          <p:nvSpPr>
            <p:cNvPr id="72769" name="Line 253"/>
            <p:cNvSpPr/>
            <p:nvPr/>
          </p:nvSpPr>
          <p:spPr>
            <a:xfrm flipH="1">
              <a:off x="3269" y="1350"/>
              <a:ext cx="47" cy="1"/>
            </a:xfrm>
            <a:prstGeom prst="line">
              <a:avLst/>
            </a:prstGeom>
            <a:ln w="19050" cap="flat" cmpd="sng">
              <a:solidFill>
                <a:srgbClr val="000000"/>
              </a:solidFill>
              <a:prstDash val="solid"/>
              <a:headEnd type="none" w="med" len="med"/>
              <a:tailEnd type="none" w="med" len="med"/>
            </a:ln>
          </p:spPr>
        </p:sp>
        <p:sp>
          <p:nvSpPr>
            <p:cNvPr id="72770" name="Line 254"/>
            <p:cNvSpPr/>
            <p:nvPr/>
          </p:nvSpPr>
          <p:spPr>
            <a:xfrm flipH="1">
              <a:off x="3174" y="1350"/>
              <a:ext cx="47" cy="1"/>
            </a:xfrm>
            <a:prstGeom prst="line">
              <a:avLst/>
            </a:prstGeom>
            <a:ln w="19050" cap="flat" cmpd="sng">
              <a:solidFill>
                <a:srgbClr val="000000"/>
              </a:solidFill>
              <a:prstDash val="solid"/>
              <a:headEnd type="none" w="med" len="med"/>
              <a:tailEnd type="none" w="med" len="med"/>
            </a:ln>
          </p:spPr>
        </p:sp>
        <p:sp>
          <p:nvSpPr>
            <p:cNvPr id="72771" name="Line 255"/>
            <p:cNvSpPr/>
            <p:nvPr/>
          </p:nvSpPr>
          <p:spPr>
            <a:xfrm flipH="1">
              <a:off x="3079" y="1350"/>
              <a:ext cx="48" cy="1"/>
            </a:xfrm>
            <a:prstGeom prst="line">
              <a:avLst/>
            </a:prstGeom>
            <a:ln w="19050" cap="flat" cmpd="sng">
              <a:solidFill>
                <a:srgbClr val="000000"/>
              </a:solidFill>
              <a:prstDash val="solid"/>
              <a:headEnd type="none" w="med" len="med"/>
              <a:tailEnd type="none" w="med" len="med"/>
            </a:ln>
          </p:spPr>
        </p:sp>
        <p:sp>
          <p:nvSpPr>
            <p:cNvPr id="72772" name="Line 256"/>
            <p:cNvSpPr/>
            <p:nvPr/>
          </p:nvSpPr>
          <p:spPr>
            <a:xfrm flipH="1">
              <a:off x="2985" y="1350"/>
              <a:ext cx="46" cy="1"/>
            </a:xfrm>
            <a:prstGeom prst="line">
              <a:avLst/>
            </a:prstGeom>
            <a:ln w="19050" cap="flat" cmpd="sng">
              <a:solidFill>
                <a:srgbClr val="000000"/>
              </a:solidFill>
              <a:prstDash val="solid"/>
              <a:headEnd type="none" w="med" len="med"/>
              <a:tailEnd type="none" w="med" len="med"/>
            </a:ln>
          </p:spPr>
        </p:sp>
        <p:sp>
          <p:nvSpPr>
            <p:cNvPr id="72773" name="Line 257"/>
            <p:cNvSpPr/>
            <p:nvPr/>
          </p:nvSpPr>
          <p:spPr>
            <a:xfrm flipH="1">
              <a:off x="2889" y="1350"/>
              <a:ext cx="48" cy="1"/>
            </a:xfrm>
            <a:prstGeom prst="line">
              <a:avLst/>
            </a:prstGeom>
            <a:ln w="19050" cap="flat" cmpd="sng">
              <a:solidFill>
                <a:srgbClr val="000000"/>
              </a:solidFill>
              <a:prstDash val="solid"/>
              <a:headEnd type="none" w="med" len="med"/>
              <a:tailEnd type="none" w="med" len="med"/>
            </a:ln>
          </p:spPr>
        </p:sp>
        <p:sp>
          <p:nvSpPr>
            <p:cNvPr id="72774" name="Line 258"/>
            <p:cNvSpPr/>
            <p:nvPr/>
          </p:nvSpPr>
          <p:spPr>
            <a:xfrm flipH="1">
              <a:off x="2795" y="1350"/>
              <a:ext cx="47" cy="1"/>
            </a:xfrm>
            <a:prstGeom prst="line">
              <a:avLst/>
            </a:prstGeom>
            <a:ln w="19050" cap="flat" cmpd="sng">
              <a:solidFill>
                <a:srgbClr val="000000"/>
              </a:solidFill>
              <a:prstDash val="solid"/>
              <a:headEnd type="none" w="med" len="med"/>
              <a:tailEnd type="none" w="med" len="med"/>
            </a:ln>
          </p:spPr>
        </p:sp>
        <p:sp>
          <p:nvSpPr>
            <p:cNvPr id="72775" name="Line 259"/>
            <p:cNvSpPr/>
            <p:nvPr/>
          </p:nvSpPr>
          <p:spPr>
            <a:xfrm flipH="1">
              <a:off x="2700" y="1350"/>
              <a:ext cx="47" cy="1"/>
            </a:xfrm>
            <a:prstGeom prst="line">
              <a:avLst/>
            </a:prstGeom>
            <a:ln w="19050" cap="flat" cmpd="sng">
              <a:solidFill>
                <a:srgbClr val="000000"/>
              </a:solidFill>
              <a:prstDash val="solid"/>
              <a:headEnd type="none" w="med" len="med"/>
              <a:tailEnd type="none" w="med" len="med"/>
            </a:ln>
          </p:spPr>
        </p:sp>
        <p:sp>
          <p:nvSpPr>
            <p:cNvPr id="72776" name="Line 260"/>
            <p:cNvSpPr/>
            <p:nvPr/>
          </p:nvSpPr>
          <p:spPr>
            <a:xfrm flipH="1">
              <a:off x="2605" y="1350"/>
              <a:ext cx="47" cy="1"/>
            </a:xfrm>
            <a:prstGeom prst="line">
              <a:avLst/>
            </a:prstGeom>
            <a:ln w="19050" cap="flat" cmpd="sng">
              <a:solidFill>
                <a:srgbClr val="000000"/>
              </a:solidFill>
              <a:prstDash val="solid"/>
              <a:headEnd type="none" w="med" len="med"/>
              <a:tailEnd type="none" w="med" len="med"/>
            </a:ln>
          </p:spPr>
        </p:sp>
        <p:sp>
          <p:nvSpPr>
            <p:cNvPr id="72777" name="Line 261"/>
            <p:cNvSpPr/>
            <p:nvPr/>
          </p:nvSpPr>
          <p:spPr>
            <a:xfrm flipH="1">
              <a:off x="2510" y="1350"/>
              <a:ext cx="48" cy="1"/>
            </a:xfrm>
            <a:prstGeom prst="line">
              <a:avLst/>
            </a:prstGeom>
            <a:ln w="19050" cap="flat" cmpd="sng">
              <a:solidFill>
                <a:srgbClr val="000000"/>
              </a:solidFill>
              <a:prstDash val="solid"/>
              <a:headEnd type="none" w="med" len="med"/>
              <a:tailEnd type="none" w="med" len="med"/>
            </a:ln>
          </p:spPr>
        </p:sp>
        <p:sp>
          <p:nvSpPr>
            <p:cNvPr id="72778" name="Line 262"/>
            <p:cNvSpPr/>
            <p:nvPr/>
          </p:nvSpPr>
          <p:spPr>
            <a:xfrm flipH="1">
              <a:off x="2416" y="1350"/>
              <a:ext cx="46" cy="1"/>
            </a:xfrm>
            <a:prstGeom prst="line">
              <a:avLst/>
            </a:prstGeom>
            <a:ln w="19050" cap="flat" cmpd="sng">
              <a:solidFill>
                <a:srgbClr val="000000"/>
              </a:solidFill>
              <a:prstDash val="solid"/>
              <a:headEnd type="none" w="med" len="med"/>
              <a:tailEnd type="none" w="med" len="med"/>
            </a:ln>
          </p:spPr>
        </p:sp>
        <p:sp>
          <p:nvSpPr>
            <p:cNvPr id="72779" name="Line 263"/>
            <p:cNvSpPr/>
            <p:nvPr/>
          </p:nvSpPr>
          <p:spPr>
            <a:xfrm flipH="1">
              <a:off x="2320" y="1350"/>
              <a:ext cx="48" cy="1"/>
            </a:xfrm>
            <a:prstGeom prst="line">
              <a:avLst/>
            </a:prstGeom>
            <a:ln w="19050" cap="flat" cmpd="sng">
              <a:solidFill>
                <a:srgbClr val="000000"/>
              </a:solidFill>
              <a:prstDash val="solid"/>
              <a:headEnd type="none" w="med" len="med"/>
              <a:tailEnd type="none" w="med" len="med"/>
            </a:ln>
          </p:spPr>
        </p:sp>
        <p:sp>
          <p:nvSpPr>
            <p:cNvPr id="72780" name="Line 264"/>
            <p:cNvSpPr/>
            <p:nvPr/>
          </p:nvSpPr>
          <p:spPr>
            <a:xfrm flipH="1">
              <a:off x="2226" y="1350"/>
              <a:ext cx="48" cy="1"/>
            </a:xfrm>
            <a:prstGeom prst="line">
              <a:avLst/>
            </a:prstGeom>
            <a:ln w="19050" cap="flat" cmpd="sng">
              <a:solidFill>
                <a:srgbClr val="000000"/>
              </a:solidFill>
              <a:prstDash val="solid"/>
              <a:headEnd type="none" w="med" len="med"/>
              <a:tailEnd type="none" w="med" len="med"/>
            </a:ln>
          </p:spPr>
        </p:sp>
        <p:sp>
          <p:nvSpPr>
            <p:cNvPr id="72781" name="Line 265"/>
            <p:cNvSpPr/>
            <p:nvPr/>
          </p:nvSpPr>
          <p:spPr>
            <a:xfrm flipH="1">
              <a:off x="2131" y="1350"/>
              <a:ext cx="47" cy="1"/>
            </a:xfrm>
            <a:prstGeom prst="line">
              <a:avLst/>
            </a:prstGeom>
            <a:ln w="19050" cap="flat" cmpd="sng">
              <a:solidFill>
                <a:srgbClr val="000000"/>
              </a:solidFill>
              <a:prstDash val="solid"/>
              <a:headEnd type="none" w="med" len="med"/>
              <a:tailEnd type="none" w="med" len="med"/>
            </a:ln>
          </p:spPr>
        </p:sp>
        <p:sp>
          <p:nvSpPr>
            <p:cNvPr id="72782" name="Line 266"/>
            <p:cNvSpPr/>
            <p:nvPr/>
          </p:nvSpPr>
          <p:spPr>
            <a:xfrm flipH="1">
              <a:off x="2036" y="1350"/>
              <a:ext cx="48" cy="1"/>
            </a:xfrm>
            <a:prstGeom prst="line">
              <a:avLst/>
            </a:prstGeom>
            <a:ln w="19050" cap="flat" cmpd="sng">
              <a:solidFill>
                <a:srgbClr val="000000"/>
              </a:solidFill>
              <a:prstDash val="solid"/>
              <a:headEnd type="none" w="med" len="med"/>
              <a:tailEnd type="none" w="med" len="med"/>
            </a:ln>
          </p:spPr>
        </p:sp>
        <p:sp>
          <p:nvSpPr>
            <p:cNvPr id="72783" name="Line 267"/>
            <p:cNvSpPr/>
            <p:nvPr/>
          </p:nvSpPr>
          <p:spPr>
            <a:xfrm flipH="1">
              <a:off x="1941" y="1350"/>
              <a:ext cx="48" cy="1"/>
            </a:xfrm>
            <a:prstGeom prst="line">
              <a:avLst/>
            </a:prstGeom>
            <a:ln w="19050" cap="flat" cmpd="sng">
              <a:solidFill>
                <a:srgbClr val="000000"/>
              </a:solidFill>
              <a:prstDash val="solid"/>
              <a:headEnd type="none" w="med" len="med"/>
              <a:tailEnd type="none" w="med" len="med"/>
            </a:ln>
          </p:spPr>
        </p:sp>
        <p:sp>
          <p:nvSpPr>
            <p:cNvPr id="72784" name="Line 268"/>
            <p:cNvSpPr/>
            <p:nvPr/>
          </p:nvSpPr>
          <p:spPr>
            <a:xfrm flipH="1">
              <a:off x="1847" y="1350"/>
              <a:ext cx="47" cy="1"/>
            </a:xfrm>
            <a:prstGeom prst="line">
              <a:avLst/>
            </a:prstGeom>
            <a:ln w="19050" cap="flat" cmpd="sng">
              <a:solidFill>
                <a:srgbClr val="000000"/>
              </a:solidFill>
              <a:prstDash val="solid"/>
              <a:headEnd type="none" w="med" len="med"/>
              <a:tailEnd type="none" w="med" len="med"/>
            </a:ln>
          </p:spPr>
        </p:sp>
        <p:sp>
          <p:nvSpPr>
            <p:cNvPr id="72785" name="Line 269"/>
            <p:cNvSpPr/>
            <p:nvPr/>
          </p:nvSpPr>
          <p:spPr>
            <a:xfrm flipH="1">
              <a:off x="1751" y="1350"/>
              <a:ext cx="48" cy="1"/>
            </a:xfrm>
            <a:prstGeom prst="line">
              <a:avLst/>
            </a:prstGeom>
            <a:ln w="19050" cap="flat" cmpd="sng">
              <a:solidFill>
                <a:srgbClr val="000000"/>
              </a:solidFill>
              <a:prstDash val="solid"/>
              <a:headEnd type="none" w="med" len="med"/>
              <a:tailEnd type="none" w="med" len="med"/>
            </a:ln>
          </p:spPr>
        </p:sp>
        <p:sp>
          <p:nvSpPr>
            <p:cNvPr id="72786" name="Line 270"/>
            <p:cNvSpPr/>
            <p:nvPr/>
          </p:nvSpPr>
          <p:spPr>
            <a:xfrm flipH="1">
              <a:off x="1657" y="1350"/>
              <a:ext cx="48" cy="1"/>
            </a:xfrm>
            <a:prstGeom prst="line">
              <a:avLst/>
            </a:prstGeom>
            <a:ln w="19050" cap="flat" cmpd="sng">
              <a:solidFill>
                <a:srgbClr val="000000"/>
              </a:solidFill>
              <a:prstDash val="solid"/>
              <a:headEnd type="none" w="med" len="med"/>
              <a:tailEnd type="none" w="med" len="med"/>
            </a:ln>
          </p:spPr>
        </p:sp>
        <p:sp>
          <p:nvSpPr>
            <p:cNvPr id="72787" name="Line 271"/>
            <p:cNvSpPr/>
            <p:nvPr/>
          </p:nvSpPr>
          <p:spPr>
            <a:xfrm flipH="1">
              <a:off x="1563" y="1350"/>
              <a:ext cx="46" cy="1"/>
            </a:xfrm>
            <a:prstGeom prst="line">
              <a:avLst/>
            </a:prstGeom>
            <a:ln w="19050" cap="flat" cmpd="sng">
              <a:solidFill>
                <a:srgbClr val="000000"/>
              </a:solidFill>
              <a:prstDash val="solid"/>
              <a:headEnd type="none" w="med" len="med"/>
              <a:tailEnd type="none" w="med" len="med"/>
            </a:ln>
          </p:spPr>
        </p:sp>
        <p:sp>
          <p:nvSpPr>
            <p:cNvPr id="72788" name="Line 272"/>
            <p:cNvSpPr/>
            <p:nvPr/>
          </p:nvSpPr>
          <p:spPr>
            <a:xfrm flipH="1">
              <a:off x="1467" y="1350"/>
              <a:ext cx="48" cy="1"/>
            </a:xfrm>
            <a:prstGeom prst="line">
              <a:avLst/>
            </a:prstGeom>
            <a:ln w="19050" cap="flat" cmpd="sng">
              <a:solidFill>
                <a:srgbClr val="000000"/>
              </a:solidFill>
              <a:prstDash val="solid"/>
              <a:headEnd type="none" w="med" len="med"/>
              <a:tailEnd type="none" w="med" len="med"/>
            </a:ln>
          </p:spPr>
        </p:sp>
        <p:sp>
          <p:nvSpPr>
            <p:cNvPr id="72789" name="Line 273"/>
            <p:cNvSpPr/>
            <p:nvPr/>
          </p:nvSpPr>
          <p:spPr>
            <a:xfrm flipH="1">
              <a:off x="1373" y="1350"/>
              <a:ext cx="47" cy="1"/>
            </a:xfrm>
            <a:prstGeom prst="line">
              <a:avLst/>
            </a:prstGeom>
            <a:ln w="19050" cap="flat" cmpd="sng">
              <a:solidFill>
                <a:srgbClr val="000000"/>
              </a:solidFill>
              <a:prstDash val="solid"/>
              <a:headEnd type="none" w="med" len="med"/>
              <a:tailEnd type="none" w="med" len="med"/>
            </a:ln>
          </p:spPr>
        </p:sp>
        <p:sp>
          <p:nvSpPr>
            <p:cNvPr id="72790" name="Line 274"/>
            <p:cNvSpPr/>
            <p:nvPr/>
          </p:nvSpPr>
          <p:spPr>
            <a:xfrm flipH="1">
              <a:off x="1278" y="1350"/>
              <a:ext cx="47" cy="1"/>
            </a:xfrm>
            <a:prstGeom prst="line">
              <a:avLst/>
            </a:prstGeom>
            <a:ln w="19050" cap="flat" cmpd="sng">
              <a:solidFill>
                <a:srgbClr val="000000"/>
              </a:solidFill>
              <a:prstDash val="solid"/>
              <a:headEnd type="none" w="med" len="med"/>
              <a:tailEnd type="none" w="med" len="med"/>
            </a:ln>
          </p:spPr>
        </p:sp>
        <p:sp>
          <p:nvSpPr>
            <p:cNvPr id="72791" name="Line 275"/>
            <p:cNvSpPr/>
            <p:nvPr/>
          </p:nvSpPr>
          <p:spPr>
            <a:xfrm flipH="1">
              <a:off x="1183" y="1350"/>
              <a:ext cx="47" cy="1"/>
            </a:xfrm>
            <a:prstGeom prst="line">
              <a:avLst/>
            </a:prstGeom>
            <a:ln w="19050" cap="flat" cmpd="sng">
              <a:solidFill>
                <a:srgbClr val="000000"/>
              </a:solidFill>
              <a:prstDash val="solid"/>
              <a:headEnd type="none" w="med" len="med"/>
              <a:tailEnd type="none" w="med" len="med"/>
            </a:ln>
          </p:spPr>
        </p:sp>
        <p:sp>
          <p:nvSpPr>
            <p:cNvPr id="72792" name="Line 276"/>
            <p:cNvSpPr/>
            <p:nvPr/>
          </p:nvSpPr>
          <p:spPr>
            <a:xfrm flipH="1">
              <a:off x="1088" y="1350"/>
              <a:ext cx="47" cy="1"/>
            </a:xfrm>
            <a:prstGeom prst="line">
              <a:avLst/>
            </a:prstGeom>
            <a:ln w="19050" cap="flat" cmpd="sng">
              <a:solidFill>
                <a:srgbClr val="000000"/>
              </a:solidFill>
              <a:prstDash val="solid"/>
              <a:headEnd type="none" w="med" len="med"/>
              <a:tailEnd type="none" w="med" len="med"/>
            </a:ln>
          </p:spPr>
        </p:sp>
        <p:sp>
          <p:nvSpPr>
            <p:cNvPr id="72793" name="Line 277"/>
            <p:cNvSpPr/>
            <p:nvPr/>
          </p:nvSpPr>
          <p:spPr>
            <a:xfrm flipH="1">
              <a:off x="993" y="1350"/>
              <a:ext cx="47" cy="1"/>
            </a:xfrm>
            <a:prstGeom prst="line">
              <a:avLst/>
            </a:prstGeom>
            <a:ln w="19050" cap="flat" cmpd="sng">
              <a:solidFill>
                <a:srgbClr val="000000"/>
              </a:solidFill>
              <a:prstDash val="solid"/>
              <a:headEnd type="none" w="med" len="med"/>
              <a:tailEnd type="none" w="med" len="med"/>
            </a:ln>
          </p:spPr>
        </p:sp>
        <p:sp>
          <p:nvSpPr>
            <p:cNvPr id="72794" name="Line 278"/>
            <p:cNvSpPr/>
            <p:nvPr/>
          </p:nvSpPr>
          <p:spPr>
            <a:xfrm flipH="1">
              <a:off x="898" y="1350"/>
              <a:ext cx="48" cy="1"/>
            </a:xfrm>
            <a:prstGeom prst="line">
              <a:avLst/>
            </a:prstGeom>
            <a:ln w="19050" cap="flat" cmpd="sng">
              <a:solidFill>
                <a:srgbClr val="000000"/>
              </a:solidFill>
              <a:prstDash val="solid"/>
              <a:headEnd type="none" w="med" len="med"/>
              <a:tailEnd type="none" w="med" len="med"/>
            </a:ln>
          </p:spPr>
        </p:sp>
        <p:sp>
          <p:nvSpPr>
            <p:cNvPr id="72795" name="Line 279"/>
            <p:cNvSpPr/>
            <p:nvPr/>
          </p:nvSpPr>
          <p:spPr>
            <a:xfrm flipH="1">
              <a:off x="804" y="1350"/>
              <a:ext cx="47" cy="1"/>
            </a:xfrm>
            <a:prstGeom prst="line">
              <a:avLst/>
            </a:prstGeom>
            <a:ln w="19050" cap="flat" cmpd="sng">
              <a:solidFill>
                <a:srgbClr val="000000"/>
              </a:solidFill>
              <a:prstDash val="solid"/>
              <a:headEnd type="none" w="med" len="med"/>
              <a:tailEnd type="none" w="med" len="med"/>
            </a:ln>
          </p:spPr>
        </p:sp>
        <p:sp>
          <p:nvSpPr>
            <p:cNvPr id="72796" name="Line 280"/>
            <p:cNvSpPr/>
            <p:nvPr/>
          </p:nvSpPr>
          <p:spPr>
            <a:xfrm flipH="1">
              <a:off x="708" y="1350"/>
              <a:ext cx="48" cy="1"/>
            </a:xfrm>
            <a:prstGeom prst="line">
              <a:avLst/>
            </a:prstGeom>
            <a:ln w="19050" cap="flat" cmpd="sng">
              <a:solidFill>
                <a:srgbClr val="000000"/>
              </a:solidFill>
              <a:prstDash val="solid"/>
              <a:headEnd type="none" w="med" len="med"/>
              <a:tailEnd type="none" w="med" len="med"/>
            </a:ln>
          </p:spPr>
        </p:sp>
        <p:sp>
          <p:nvSpPr>
            <p:cNvPr id="72797" name="Line 281"/>
            <p:cNvSpPr/>
            <p:nvPr/>
          </p:nvSpPr>
          <p:spPr>
            <a:xfrm flipH="1">
              <a:off x="614" y="1350"/>
              <a:ext cx="48" cy="1"/>
            </a:xfrm>
            <a:prstGeom prst="line">
              <a:avLst/>
            </a:prstGeom>
            <a:ln w="19050" cap="flat" cmpd="sng">
              <a:solidFill>
                <a:srgbClr val="000000"/>
              </a:solidFill>
              <a:prstDash val="solid"/>
              <a:headEnd type="none" w="med" len="med"/>
              <a:tailEnd type="none" w="med" len="med"/>
            </a:ln>
          </p:spPr>
        </p:sp>
        <p:sp>
          <p:nvSpPr>
            <p:cNvPr id="72798" name="Line 282"/>
            <p:cNvSpPr/>
            <p:nvPr/>
          </p:nvSpPr>
          <p:spPr>
            <a:xfrm flipH="1">
              <a:off x="519" y="1350"/>
              <a:ext cx="47" cy="1"/>
            </a:xfrm>
            <a:prstGeom prst="line">
              <a:avLst/>
            </a:prstGeom>
            <a:ln w="19050" cap="flat" cmpd="sng">
              <a:solidFill>
                <a:srgbClr val="000000"/>
              </a:solidFill>
              <a:prstDash val="solid"/>
              <a:headEnd type="none" w="med" len="med"/>
              <a:tailEnd type="none" w="med" len="med"/>
            </a:ln>
          </p:spPr>
        </p:sp>
        <p:sp>
          <p:nvSpPr>
            <p:cNvPr id="72799" name="Line 283"/>
            <p:cNvSpPr/>
            <p:nvPr/>
          </p:nvSpPr>
          <p:spPr>
            <a:xfrm flipH="1">
              <a:off x="424" y="1350"/>
              <a:ext cx="48" cy="1"/>
            </a:xfrm>
            <a:prstGeom prst="line">
              <a:avLst/>
            </a:prstGeom>
            <a:ln w="19050" cap="flat" cmpd="sng">
              <a:solidFill>
                <a:srgbClr val="000000"/>
              </a:solidFill>
              <a:prstDash val="solid"/>
              <a:headEnd type="none" w="med" len="med"/>
              <a:tailEnd type="none" w="med" len="med"/>
            </a:ln>
          </p:spPr>
        </p:sp>
        <p:sp>
          <p:nvSpPr>
            <p:cNvPr id="72800" name="Freeform 284"/>
            <p:cNvSpPr/>
            <p:nvPr/>
          </p:nvSpPr>
          <p:spPr>
            <a:xfrm>
              <a:off x="401" y="1175"/>
              <a:ext cx="2797" cy="2077"/>
            </a:xfrm>
            <a:custGeom>
              <a:avLst/>
              <a:gdLst>
                <a:gd name="txL" fmla="*/ 0 w 2757"/>
                <a:gd name="txT" fmla="*/ 0 h 2465"/>
                <a:gd name="txR" fmla="*/ 2757 w 2757"/>
                <a:gd name="txB" fmla="*/ 2465 h 2465"/>
              </a:gdLst>
              <a:ahLst/>
              <a:cxnLst>
                <a:cxn ang="0">
                  <a:pos x="4128" y="0"/>
                </a:cxn>
                <a:cxn ang="0">
                  <a:pos x="3917" y="3"/>
                </a:cxn>
                <a:cxn ang="0">
                  <a:pos x="3725" y="3"/>
                </a:cxn>
                <a:cxn ang="0">
                  <a:pos x="3532" y="3"/>
                </a:cxn>
                <a:cxn ang="0">
                  <a:pos x="3338" y="3"/>
                </a:cxn>
                <a:cxn ang="0">
                  <a:pos x="3147" y="3"/>
                </a:cxn>
                <a:cxn ang="0">
                  <a:pos x="2934" y="4"/>
                </a:cxn>
                <a:cxn ang="0">
                  <a:pos x="2748" y="5"/>
                </a:cxn>
                <a:cxn ang="0">
                  <a:pos x="2517" y="7"/>
                </a:cxn>
                <a:cxn ang="0">
                  <a:pos x="2308" y="7"/>
                </a:cxn>
                <a:cxn ang="0">
                  <a:pos x="2080" y="8"/>
                </a:cxn>
                <a:cxn ang="0">
                  <a:pos x="1834" y="10"/>
                </a:cxn>
                <a:cxn ang="0">
                  <a:pos x="1572" y="11"/>
                </a:cxn>
                <a:cxn ang="0">
                  <a:pos x="1292" y="12"/>
                </a:cxn>
                <a:cxn ang="0">
                  <a:pos x="997" y="12"/>
                </a:cxn>
                <a:cxn ang="0">
                  <a:pos x="682" y="13"/>
                </a:cxn>
                <a:cxn ang="0">
                  <a:pos x="349" y="14"/>
                </a:cxn>
                <a:cxn ang="0">
                  <a:pos x="0" y="14"/>
                </a:cxn>
              </a:cxnLst>
              <a:rect l="txL" t="txT" r="txR" b="txB"/>
              <a:pathLst>
                <a:path w="2757" h="2465">
                  <a:moveTo>
                    <a:pt x="2757" y="0"/>
                  </a:moveTo>
                  <a:lnTo>
                    <a:pt x="2617" y="44"/>
                  </a:lnTo>
                  <a:lnTo>
                    <a:pt x="2488" y="131"/>
                  </a:lnTo>
                  <a:lnTo>
                    <a:pt x="2360" y="240"/>
                  </a:lnTo>
                  <a:lnTo>
                    <a:pt x="2231" y="393"/>
                  </a:lnTo>
                  <a:lnTo>
                    <a:pt x="2103" y="556"/>
                  </a:lnTo>
                  <a:lnTo>
                    <a:pt x="1962" y="731"/>
                  </a:lnTo>
                  <a:lnTo>
                    <a:pt x="1834" y="927"/>
                  </a:lnTo>
                  <a:lnTo>
                    <a:pt x="1682" y="1135"/>
                  </a:lnTo>
                  <a:lnTo>
                    <a:pt x="1542" y="1342"/>
                  </a:lnTo>
                  <a:lnTo>
                    <a:pt x="1390" y="1538"/>
                  </a:lnTo>
                  <a:lnTo>
                    <a:pt x="1226" y="1735"/>
                  </a:lnTo>
                  <a:lnTo>
                    <a:pt x="1051" y="1920"/>
                  </a:lnTo>
                  <a:lnTo>
                    <a:pt x="864" y="2084"/>
                  </a:lnTo>
                  <a:lnTo>
                    <a:pt x="666" y="2225"/>
                  </a:lnTo>
                  <a:lnTo>
                    <a:pt x="455" y="2335"/>
                  </a:lnTo>
                  <a:lnTo>
                    <a:pt x="233" y="2422"/>
                  </a:lnTo>
                  <a:lnTo>
                    <a:pt x="0" y="2465"/>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01" name="Freeform 285"/>
            <p:cNvSpPr/>
            <p:nvPr/>
          </p:nvSpPr>
          <p:spPr>
            <a:xfrm>
              <a:off x="3198" y="1175"/>
              <a:ext cx="900" cy="552"/>
            </a:xfrm>
            <a:custGeom>
              <a:avLst/>
              <a:gdLst>
                <a:gd name="txL" fmla="*/ 0 w 888"/>
                <a:gd name="txT" fmla="*/ 0 h 655"/>
                <a:gd name="txR" fmla="*/ 888 w 888"/>
                <a:gd name="txB" fmla="*/ 655 h 655"/>
              </a:gdLst>
              <a:ahLst/>
              <a:cxnLst>
                <a:cxn ang="0">
                  <a:pos x="0" y="0"/>
                </a:cxn>
                <a:cxn ang="0">
                  <a:pos x="98" y="3"/>
                </a:cxn>
                <a:cxn ang="0">
                  <a:pos x="254" y="3"/>
                </a:cxn>
                <a:cxn ang="0">
                  <a:pos x="406" y="3"/>
                </a:cxn>
                <a:cxn ang="0">
                  <a:pos x="612" y="3"/>
                </a:cxn>
                <a:cxn ang="0">
                  <a:pos x="818" y="3"/>
                </a:cxn>
                <a:cxn ang="0">
                  <a:pos x="1053" y="3"/>
                </a:cxn>
                <a:cxn ang="0">
                  <a:pos x="1292" y="3"/>
                </a:cxn>
              </a:cxnLst>
              <a:rect l="txL" t="txT" r="txR" b="txB"/>
              <a:pathLst>
                <a:path w="888" h="655">
                  <a:moveTo>
                    <a:pt x="0" y="0"/>
                  </a:moveTo>
                  <a:lnTo>
                    <a:pt x="70" y="22"/>
                  </a:lnTo>
                  <a:lnTo>
                    <a:pt x="175" y="55"/>
                  </a:lnTo>
                  <a:lnTo>
                    <a:pt x="280" y="120"/>
                  </a:lnTo>
                  <a:lnTo>
                    <a:pt x="420" y="207"/>
                  </a:lnTo>
                  <a:lnTo>
                    <a:pt x="561" y="327"/>
                  </a:lnTo>
                  <a:lnTo>
                    <a:pt x="724" y="480"/>
                  </a:lnTo>
                  <a:lnTo>
                    <a:pt x="888" y="655"/>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02" name="Line 286"/>
            <p:cNvSpPr/>
            <p:nvPr/>
          </p:nvSpPr>
          <p:spPr>
            <a:xfrm>
              <a:off x="401" y="3159"/>
              <a:ext cx="1137" cy="1"/>
            </a:xfrm>
            <a:prstGeom prst="line">
              <a:avLst/>
            </a:prstGeom>
            <a:ln w="19050" cap="flat" cmpd="sng">
              <a:solidFill>
                <a:srgbClr val="000000"/>
              </a:solidFill>
              <a:prstDash val="solid"/>
              <a:headEnd type="none" w="med" len="med"/>
              <a:tailEnd type="none" w="med" len="med"/>
            </a:ln>
          </p:spPr>
        </p:sp>
        <p:sp>
          <p:nvSpPr>
            <p:cNvPr id="72803" name="Line 287"/>
            <p:cNvSpPr/>
            <p:nvPr/>
          </p:nvSpPr>
          <p:spPr>
            <a:xfrm>
              <a:off x="1538" y="2636"/>
              <a:ext cx="1" cy="523"/>
            </a:xfrm>
            <a:prstGeom prst="line">
              <a:avLst/>
            </a:prstGeom>
            <a:ln w="19050" cap="flat" cmpd="sng">
              <a:solidFill>
                <a:srgbClr val="000000"/>
              </a:solidFill>
              <a:prstDash val="solid"/>
              <a:headEnd type="none" w="med" len="med"/>
              <a:tailEnd type="none" w="med" len="med"/>
            </a:ln>
          </p:spPr>
        </p:sp>
        <p:sp>
          <p:nvSpPr>
            <p:cNvPr id="72804" name="Line 288"/>
            <p:cNvSpPr/>
            <p:nvPr/>
          </p:nvSpPr>
          <p:spPr>
            <a:xfrm>
              <a:off x="1538" y="2627"/>
              <a:ext cx="557" cy="1"/>
            </a:xfrm>
            <a:prstGeom prst="line">
              <a:avLst/>
            </a:prstGeom>
            <a:ln w="19050" cap="flat" cmpd="sng">
              <a:solidFill>
                <a:srgbClr val="000000"/>
              </a:solidFill>
              <a:prstDash val="solid"/>
              <a:headEnd type="none" w="med" len="med"/>
              <a:tailEnd type="none" w="med" len="med"/>
            </a:ln>
          </p:spPr>
        </p:sp>
        <p:sp>
          <p:nvSpPr>
            <p:cNvPr id="72805" name="Line 289"/>
            <p:cNvSpPr/>
            <p:nvPr/>
          </p:nvSpPr>
          <p:spPr>
            <a:xfrm>
              <a:off x="2095" y="2132"/>
              <a:ext cx="1" cy="504"/>
            </a:xfrm>
            <a:prstGeom prst="line">
              <a:avLst/>
            </a:prstGeom>
            <a:ln w="19050" cap="flat" cmpd="sng">
              <a:solidFill>
                <a:srgbClr val="000000"/>
              </a:solidFill>
              <a:prstDash val="solid"/>
              <a:headEnd type="none" w="med" len="med"/>
              <a:tailEnd type="none" w="med" len="med"/>
            </a:ln>
          </p:spPr>
        </p:sp>
        <p:sp>
          <p:nvSpPr>
            <p:cNvPr id="72806" name="Line 290"/>
            <p:cNvSpPr/>
            <p:nvPr/>
          </p:nvSpPr>
          <p:spPr>
            <a:xfrm>
              <a:off x="2095" y="2132"/>
              <a:ext cx="557" cy="0"/>
            </a:xfrm>
            <a:prstGeom prst="line">
              <a:avLst/>
            </a:prstGeom>
            <a:ln w="19050" cap="flat" cmpd="sng">
              <a:solidFill>
                <a:srgbClr val="000000"/>
              </a:solidFill>
              <a:prstDash val="solid"/>
              <a:headEnd type="none" w="med" len="med"/>
              <a:tailEnd type="none" w="med" len="med"/>
            </a:ln>
          </p:spPr>
        </p:sp>
        <p:sp>
          <p:nvSpPr>
            <p:cNvPr id="72807" name="Line 291"/>
            <p:cNvSpPr/>
            <p:nvPr/>
          </p:nvSpPr>
          <p:spPr>
            <a:xfrm>
              <a:off x="2610" y="1629"/>
              <a:ext cx="1" cy="516"/>
            </a:xfrm>
            <a:prstGeom prst="line">
              <a:avLst/>
            </a:prstGeom>
            <a:ln w="19050" cap="flat" cmpd="sng">
              <a:solidFill>
                <a:srgbClr val="000000"/>
              </a:solidFill>
              <a:prstDash val="solid"/>
              <a:headEnd type="none" w="med" len="med"/>
              <a:tailEnd type="none" w="med" len="med"/>
            </a:ln>
          </p:spPr>
        </p:sp>
        <p:sp>
          <p:nvSpPr>
            <p:cNvPr id="72808" name="Line 292"/>
            <p:cNvSpPr/>
            <p:nvPr/>
          </p:nvSpPr>
          <p:spPr>
            <a:xfrm>
              <a:off x="2664" y="1616"/>
              <a:ext cx="546" cy="1"/>
            </a:xfrm>
            <a:prstGeom prst="line">
              <a:avLst/>
            </a:prstGeom>
            <a:ln w="19050" cap="flat" cmpd="sng">
              <a:solidFill>
                <a:srgbClr val="000000"/>
              </a:solidFill>
              <a:prstDash val="solid"/>
              <a:headEnd type="none" w="med" len="med"/>
              <a:tailEnd type="none" w="med" len="med"/>
            </a:ln>
          </p:spPr>
        </p:sp>
        <p:sp>
          <p:nvSpPr>
            <p:cNvPr id="72809" name="Line 293"/>
            <p:cNvSpPr/>
            <p:nvPr/>
          </p:nvSpPr>
          <p:spPr>
            <a:xfrm>
              <a:off x="3210" y="1093"/>
              <a:ext cx="1" cy="523"/>
            </a:xfrm>
            <a:prstGeom prst="line">
              <a:avLst/>
            </a:prstGeom>
            <a:ln w="19050" cap="flat" cmpd="sng">
              <a:solidFill>
                <a:srgbClr val="000000"/>
              </a:solidFill>
              <a:prstDash val="solid"/>
              <a:headEnd type="none" w="med" len="med"/>
              <a:tailEnd type="none" w="med" len="med"/>
            </a:ln>
          </p:spPr>
        </p:sp>
        <p:sp>
          <p:nvSpPr>
            <p:cNvPr id="72810" name="Line 294"/>
            <p:cNvSpPr/>
            <p:nvPr/>
          </p:nvSpPr>
          <p:spPr>
            <a:xfrm>
              <a:off x="3210" y="1093"/>
              <a:ext cx="568" cy="0"/>
            </a:xfrm>
            <a:prstGeom prst="line">
              <a:avLst/>
            </a:prstGeom>
            <a:ln w="19050" cap="flat" cmpd="sng">
              <a:solidFill>
                <a:srgbClr val="000000"/>
              </a:solidFill>
              <a:prstDash val="solid"/>
              <a:headEnd type="none" w="med" len="med"/>
              <a:tailEnd type="none" w="med" len="med"/>
            </a:ln>
          </p:spPr>
        </p:sp>
        <p:sp>
          <p:nvSpPr>
            <p:cNvPr id="72811" name="Line 295"/>
            <p:cNvSpPr/>
            <p:nvPr/>
          </p:nvSpPr>
          <p:spPr>
            <a:xfrm>
              <a:off x="3778" y="1093"/>
              <a:ext cx="1" cy="523"/>
            </a:xfrm>
            <a:prstGeom prst="line">
              <a:avLst/>
            </a:prstGeom>
            <a:ln w="19050" cap="flat" cmpd="sng">
              <a:solidFill>
                <a:srgbClr val="000000"/>
              </a:solidFill>
              <a:prstDash val="solid"/>
              <a:headEnd type="none" w="med" len="med"/>
              <a:tailEnd type="none" w="med" len="med"/>
            </a:ln>
          </p:spPr>
        </p:sp>
        <p:sp>
          <p:nvSpPr>
            <p:cNvPr id="72812" name="Freeform 296"/>
            <p:cNvSpPr/>
            <p:nvPr/>
          </p:nvSpPr>
          <p:spPr>
            <a:xfrm>
              <a:off x="3755" y="1442"/>
              <a:ext cx="47" cy="36"/>
            </a:xfrm>
            <a:custGeom>
              <a:avLst/>
              <a:gdLst>
                <a:gd name="txL" fmla="*/ 0 w 47"/>
                <a:gd name="txT" fmla="*/ 0 h 44"/>
                <a:gd name="txR" fmla="*/ 47 w 47"/>
                <a:gd name="txB" fmla="*/ 44 h 44"/>
              </a:gdLst>
              <a:ahLst/>
              <a:cxnLst>
                <a:cxn ang="0">
                  <a:pos x="0" y="2"/>
                </a:cxn>
                <a:cxn ang="0">
                  <a:pos x="12" y="0"/>
                </a:cxn>
                <a:cxn ang="0">
                  <a:pos x="35" y="0"/>
                </a:cxn>
                <a:cxn ang="0">
                  <a:pos x="47" y="2"/>
                </a:cxn>
                <a:cxn ang="0">
                  <a:pos x="35" y="2"/>
                </a:cxn>
                <a:cxn ang="0">
                  <a:pos x="12" y="2"/>
                </a:cxn>
                <a:cxn ang="0">
                  <a:pos x="0" y="2"/>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3" name="Freeform 297"/>
            <p:cNvSpPr/>
            <p:nvPr/>
          </p:nvSpPr>
          <p:spPr>
            <a:xfrm>
              <a:off x="3185" y="1167"/>
              <a:ext cx="60" cy="46"/>
            </a:xfrm>
            <a:custGeom>
              <a:avLst/>
              <a:gdLst>
                <a:gd name="txL" fmla="*/ 0 w 59"/>
                <a:gd name="txT" fmla="*/ 0 h 55"/>
                <a:gd name="txR" fmla="*/ 59 w 59"/>
                <a:gd name="txB" fmla="*/ 55 h 55"/>
              </a:gdLst>
              <a:ahLst/>
              <a:cxnLst>
                <a:cxn ang="0">
                  <a:pos x="0" y="3"/>
                </a:cxn>
                <a:cxn ang="0">
                  <a:pos x="12" y="0"/>
                </a:cxn>
                <a:cxn ang="0">
                  <a:pos x="63" y="0"/>
                </a:cxn>
                <a:cxn ang="0">
                  <a:pos x="87" y="3"/>
                </a:cxn>
                <a:cxn ang="0">
                  <a:pos x="63" y="3"/>
                </a:cxn>
                <a:cxn ang="0">
                  <a:pos x="12" y="3"/>
                </a:cxn>
                <a:cxn ang="0">
                  <a:pos x="0" y="3"/>
                </a:cxn>
              </a:cxnLst>
              <a:rect l="txL" t="txT" r="txR" b="txB"/>
              <a:pathLst>
                <a:path w="59" h="55">
                  <a:moveTo>
                    <a:pt x="0" y="22"/>
                  </a:moveTo>
                  <a:lnTo>
                    <a:pt x="12" y="0"/>
                  </a:lnTo>
                  <a:lnTo>
                    <a:pt x="35" y="0"/>
                  </a:lnTo>
                  <a:lnTo>
                    <a:pt x="59" y="22"/>
                  </a:lnTo>
                  <a:lnTo>
                    <a:pt x="35" y="44"/>
                  </a:lnTo>
                  <a:lnTo>
                    <a:pt x="12" y="55"/>
                  </a:lnTo>
                  <a:lnTo>
                    <a:pt x="0" y="22"/>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4" name="Freeform 298"/>
            <p:cNvSpPr/>
            <p:nvPr/>
          </p:nvSpPr>
          <p:spPr>
            <a:xfrm flipV="1">
              <a:off x="2655" y="1483"/>
              <a:ext cx="45" cy="49"/>
            </a:xfrm>
            <a:custGeom>
              <a:avLst/>
              <a:gdLst>
                <a:gd name="txL" fmla="*/ 0 w 46"/>
                <a:gd name="txT" fmla="*/ 0 h 43"/>
                <a:gd name="txR" fmla="*/ 46 w 46"/>
                <a:gd name="txB" fmla="*/ 43 h 43"/>
              </a:gdLst>
              <a:ahLst/>
              <a:cxnLst>
                <a:cxn ang="0">
                  <a:pos x="0" y="2"/>
                </a:cxn>
                <a:cxn ang="0">
                  <a:pos x="11" y="0"/>
                </a:cxn>
                <a:cxn ang="0">
                  <a:pos x="37" y="0"/>
                </a:cxn>
                <a:cxn ang="0">
                  <a:pos x="48" y="2"/>
                </a:cxn>
                <a:cxn ang="0">
                  <a:pos x="37" y="2"/>
                </a:cxn>
                <a:cxn ang="0">
                  <a:pos x="11" y="2"/>
                </a:cxn>
                <a:cxn ang="0">
                  <a:pos x="0" y="2"/>
                </a:cxn>
              </a:cxnLst>
              <a:rect l="txL" t="txT" r="txR" b="txB"/>
              <a:pathLst>
                <a:path w="46" h="43">
                  <a:moveTo>
                    <a:pt x="0" y="21"/>
                  </a:moveTo>
                  <a:lnTo>
                    <a:pt x="11" y="0"/>
                  </a:lnTo>
                  <a:lnTo>
                    <a:pt x="35" y="0"/>
                  </a:lnTo>
                  <a:lnTo>
                    <a:pt x="46" y="21"/>
                  </a:lnTo>
                  <a:lnTo>
                    <a:pt x="35" y="43"/>
                  </a:lnTo>
                  <a:lnTo>
                    <a:pt x="11" y="43"/>
                  </a:lnTo>
                  <a:lnTo>
                    <a:pt x="0" y="21"/>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5" name="Freeform 299"/>
            <p:cNvSpPr/>
            <p:nvPr/>
          </p:nvSpPr>
          <p:spPr>
            <a:xfrm>
              <a:off x="2072" y="2113"/>
              <a:ext cx="59" cy="36"/>
            </a:xfrm>
            <a:custGeom>
              <a:avLst/>
              <a:gdLst>
                <a:gd name="txL" fmla="*/ 0 w 58"/>
                <a:gd name="txT" fmla="*/ 0 h 43"/>
                <a:gd name="txR" fmla="*/ 58 w 58"/>
                <a:gd name="txB" fmla="*/ 43 h 43"/>
              </a:gdLst>
              <a:ahLst/>
              <a:cxnLst>
                <a:cxn ang="0">
                  <a:pos x="0" y="3"/>
                </a:cxn>
                <a:cxn ang="0">
                  <a:pos x="12" y="0"/>
                </a:cxn>
                <a:cxn ang="0">
                  <a:pos x="75" y="0"/>
                </a:cxn>
                <a:cxn ang="0">
                  <a:pos x="86" y="3"/>
                </a:cxn>
                <a:cxn ang="0">
                  <a:pos x="75" y="3"/>
                </a:cxn>
                <a:cxn ang="0">
                  <a:pos x="12" y="3"/>
                </a:cxn>
                <a:cxn ang="0">
                  <a:pos x="0" y="3"/>
                </a:cxn>
              </a:cxnLst>
              <a:rect l="txL" t="txT" r="txR" b="txB"/>
              <a:pathLst>
                <a:path w="58" h="43">
                  <a:moveTo>
                    <a:pt x="0" y="22"/>
                  </a:moveTo>
                  <a:lnTo>
                    <a:pt x="12" y="0"/>
                  </a:lnTo>
                  <a:lnTo>
                    <a:pt x="47" y="0"/>
                  </a:lnTo>
                  <a:lnTo>
                    <a:pt x="58" y="22"/>
                  </a:lnTo>
                  <a:lnTo>
                    <a:pt x="47" y="43"/>
                  </a:lnTo>
                  <a:lnTo>
                    <a:pt x="12" y="43"/>
                  </a:lnTo>
                  <a:lnTo>
                    <a:pt x="0" y="22"/>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6" name="Freeform 300"/>
            <p:cNvSpPr/>
            <p:nvPr/>
          </p:nvSpPr>
          <p:spPr>
            <a:xfrm>
              <a:off x="1503" y="2729"/>
              <a:ext cx="60" cy="35"/>
            </a:xfrm>
            <a:custGeom>
              <a:avLst/>
              <a:gdLst>
                <a:gd name="txL" fmla="*/ 0 w 59"/>
                <a:gd name="txT" fmla="*/ 0 h 43"/>
                <a:gd name="txR" fmla="*/ 59 w 59"/>
                <a:gd name="txB" fmla="*/ 43 h 43"/>
              </a:gdLst>
              <a:ahLst/>
              <a:cxnLst>
                <a:cxn ang="0">
                  <a:pos x="0" y="2"/>
                </a:cxn>
                <a:cxn ang="0">
                  <a:pos x="12" y="0"/>
                </a:cxn>
                <a:cxn ang="0">
                  <a:pos x="75" y="0"/>
                </a:cxn>
                <a:cxn ang="0">
                  <a:pos x="87" y="2"/>
                </a:cxn>
                <a:cxn ang="0">
                  <a:pos x="75" y="2"/>
                </a:cxn>
                <a:cxn ang="0">
                  <a:pos x="12" y="2"/>
                </a:cxn>
                <a:cxn ang="0">
                  <a:pos x="0" y="2"/>
                </a:cxn>
              </a:cxnLst>
              <a:rect l="txL" t="txT" r="txR" b="txB"/>
              <a:pathLst>
                <a:path w="59" h="43">
                  <a:moveTo>
                    <a:pt x="0" y="21"/>
                  </a:moveTo>
                  <a:lnTo>
                    <a:pt x="12" y="0"/>
                  </a:lnTo>
                  <a:lnTo>
                    <a:pt x="47" y="0"/>
                  </a:lnTo>
                  <a:lnTo>
                    <a:pt x="59" y="21"/>
                  </a:lnTo>
                  <a:lnTo>
                    <a:pt x="47" y="43"/>
                  </a:lnTo>
                  <a:lnTo>
                    <a:pt x="12" y="43"/>
                  </a:lnTo>
                  <a:lnTo>
                    <a:pt x="0" y="21"/>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7" name="Freeform 301"/>
            <p:cNvSpPr/>
            <p:nvPr/>
          </p:nvSpPr>
          <p:spPr>
            <a:xfrm>
              <a:off x="934" y="3077"/>
              <a:ext cx="59" cy="37"/>
            </a:xfrm>
            <a:custGeom>
              <a:avLst/>
              <a:gdLst>
                <a:gd name="txL" fmla="*/ 0 w 59"/>
                <a:gd name="txT" fmla="*/ 0 h 44"/>
                <a:gd name="txR" fmla="*/ 59 w 59"/>
                <a:gd name="txB" fmla="*/ 44 h 44"/>
              </a:gdLst>
              <a:ahLst/>
              <a:cxnLst>
                <a:cxn ang="0">
                  <a:pos x="0" y="3"/>
                </a:cxn>
                <a:cxn ang="0">
                  <a:pos x="12" y="0"/>
                </a:cxn>
                <a:cxn ang="0">
                  <a:pos x="47" y="0"/>
                </a:cxn>
                <a:cxn ang="0">
                  <a:pos x="59" y="3"/>
                </a:cxn>
                <a:cxn ang="0">
                  <a:pos x="47" y="3"/>
                </a:cxn>
                <a:cxn ang="0">
                  <a:pos x="12" y="3"/>
                </a:cxn>
                <a:cxn ang="0">
                  <a:pos x="0" y="3"/>
                </a:cxn>
              </a:cxnLst>
              <a:rect l="txL" t="txT" r="txR" b="txB"/>
              <a:pathLst>
                <a:path w="59" h="44">
                  <a:moveTo>
                    <a:pt x="0" y="22"/>
                  </a:moveTo>
                  <a:lnTo>
                    <a:pt x="12" y="0"/>
                  </a:lnTo>
                  <a:lnTo>
                    <a:pt x="47" y="0"/>
                  </a:lnTo>
                  <a:lnTo>
                    <a:pt x="59" y="22"/>
                  </a:lnTo>
                  <a:lnTo>
                    <a:pt x="47" y="44"/>
                  </a:lnTo>
                  <a:lnTo>
                    <a:pt x="12" y="44"/>
                  </a:lnTo>
                  <a:lnTo>
                    <a:pt x="0" y="22"/>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18" name="Freeform 302"/>
            <p:cNvSpPr/>
            <p:nvPr/>
          </p:nvSpPr>
          <p:spPr>
            <a:xfrm>
              <a:off x="365" y="4133"/>
              <a:ext cx="72" cy="55"/>
            </a:xfrm>
            <a:custGeom>
              <a:avLst/>
              <a:gdLst>
                <a:gd name="txL" fmla="*/ 0 w 71"/>
                <a:gd name="txT" fmla="*/ 0 h 65"/>
                <a:gd name="txR" fmla="*/ 71 w 71"/>
                <a:gd name="txB" fmla="*/ 65 h 65"/>
              </a:gdLst>
              <a:ahLst/>
              <a:cxnLst>
                <a:cxn ang="0">
                  <a:pos x="99" y="3"/>
                </a:cxn>
                <a:cxn ang="0">
                  <a:pos x="64" y="0"/>
                </a:cxn>
                <a:cxn ang="0">
                  <a:pos x="0" y="3"/>
                </a:cxn>
                <a:cxn ang="0">
                  <a:pos x="99" y="3"/>
                </a:cxn>
              </a:cxnLst>
              <a:rect l="txL" t="txT" r="txR" b="txB"/>
              <a:pathLst>
                <a:path w="71" h="65">
                  <a:moveTo>
                    <a:pt x="71" y="65"/>
                  </a:moveTo>
                  <a:lnTo>
                    <a:pt x="36" y="0"/>
                  </a:lnTo>
                  <a:lnTo>
                    <a:pt x="0" y="65"/>
                  </a:lnTo>
                  <a:lnTo>
                    <a:pt x="71" y="65"/>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72819" name="Freeform 303"/>
            <p:cNvSpPr/>
            <p:nvPr/>
          </p:nvSpPr>
          <p:spPr>
            <a:xfrm>
              <a:off x="377" y="2874"/>
              <a:ext cx="47" cy="38"/>
            </a:xfrm>
            <a:custGeom>
              <a:avLst/>
              <a:gdLst>
                <a:gd name="txL" fmla="*/ 0 w 47"/>
                <a:gd name="txT" fmla="*/ 0 h 44"/>
                <a:gd name="txR" fmla="*/ 47 w 47"/>
                <a:gd name="txB" fmla="*/ 44 h 44"/>
              </a:gdLst>
              <a:ahLst/>
              <a:cxnLst>
                <a:cxn ang="0">
                  <a:pos x="0" y="3"/>
                </a:cxn>
                <a:cxn ang="0">
                  <a:pos x="12" y="0"/>
                </a:cxn>
                <a:cxn ang="0">
                  <a:pos x="35" y="0"/>
                </a:cxn>
                <a:cxn ang="0">
                  <a:pos x="47" y="3"/>
                </a:cxn>
                <a:cxn ang="0">
                  <a:pos x="35" y="3"/>
                </a:cxn>
                <a:cxn ang="0">
                  <a:pos x="12" y="3"/>
                </a:cxn>
                <a:cxn ang="0">
                  <a:pos x="0" y="3"/>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0" name="Freeform 304"/>
            <p:cNvSpPr/>
            <p:nvPr/>
          </p:nvSpPr>
          <p:spPr>
            <a:xfrm>
              <a:off x="377" y="3914"/>
              <a:ext cx="47" cy="36"/>
            </a:xfrm>
            <a:custGeom>
              <a:avLst/>
              <a:gdLst>
                <a:gd name="txL" fmla="*/ 0 w 47"/>
                <a:gd name="txT" fmla="*/ 0 h 44"/>
                <a:gd name="txR" fmla="*/ 47 w 47"/>
                <a:gd name="txB" fmla="*/ 44 h 44"/>
              </a:gdLst>
              <a:ahLst/>
              <a:cxnLst>
                <a:cxn ang="0">
                  <a:pos x="0" y="2"/>
                </a:cxn>
                <a:cxn ang="0">
                  <a:pos x="12" y="0"/>
                </a:cxn>
                <a:cxn ang="0">
                  <a:pos x="35" y="0"/>
                </a:cxn>
                <a:cxn ang="0">
                  <a:pos x="47" y="2"/>
                </a:cxn>
                <a:cxn ang="0">
                  <a:pos x="35" y="2"/>
                </a:cxn>
                <a:cxn ang="0">
                  <a:pos x="12" y="2"/>
                </a:cxn>
                <a:cxn ang="0">
                  <a:pos x="0" y="2"/>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1" name="Freeform 305"/>
            <p:cNvSpPr/>
            <p:nvPr/>
          </p:nvSpPr>
          <p:spPr>
            <a:xfrm>
              <a:off x="365" y="3619"/>
              <a:ext cx="72" cy="55"/>
            </a:xfrm>
            <a:custGeom>
              <a:avLst/>
              <a:gdLst>
                <a:gd name="txL" fmla="*/ 0 w 71"/>
                <a:gd name="txT" fmla="*/ 0 h 65"/>
                <a:gd name="txR" fmla="*/ 71 w 71"/>
                <a:gd name="txB" fmla="*/ 65 h 65"/>
              </a:gdLst>
              <a:ahLst/>
              <a:cxnLst>
                <a:cxn ang="0">
                  <a:pos x="99" y="3"/>
                </a:cxn>
                <a:cxn ang="0">
                  <a:pos x="64" y="0"/>
                </a:cxn>
                <a:cxn ang="0">
                  <a:pos x="0" y="3"/>
                </a:cxn>
                <a:cxn ang="0">
                  <a:pos x="99" y="3"/>
                </a:cxn>
              </a:cxnLst>
              <a:rect l="txL" t="txT" r="txR" b="txB"/>
              <a:pathLst>
                <a:path w="71" h="65">
                  <a:moveTo>
                    <a:pt x="71" y="65"/>
                  </a:moveTo>
                  <a:lnTo>
                    <a:pt x="36" y="0"/>
                  </a:lnTo>
                  <a:lnTo>
                    <a:pt x="0" y="65"/>
                  </a:lnTo>
                  <a:lnTo>
                    <a:pt x="71" y="65"/>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2" name="Freeform 306"/>
            <p:cNvSpPr/>
            <p:nvPr/>
          </p:nvSpPr>
          <p:spPr>
            <a:xfrm>
              <a:off x="377" y="3390"/>
              <a:ext cx="47" cy="36"/>
            </a:xfrm>
            <a:custGeom>
              <a:avLst/>
              <a:gdLst>
                <a:gd name="txL" fmla="*/ 0 w 47"/>
                <a:gd name="txT" fmla="*/ 0 h 44"/>
                <a:gd name="txR" fmla="*/ 47 w 47"/>
                <a:gd name="txB" fmla="*/ 44 h 44"/>
              </a:gdLst>
              <a:ahLst/>
              <a:cxnLst>
                <a:cxn ang="0">
                  <a:pos x="0" y="2"/>
                </a:cxn>
                <a:cxn ang="0">
                  <a:pos x="12" y="0"/>
                </a:cxn>
                <a:cxn ang="0">
                  <a:pos x="35" y="0"/>
                </a:cxn>
                <a:cxn ang="0">
                  <a:pos x="47" y="2"/>
                </a:cxn>
                <a:cxn ang="0">
                  <a:pos x="35" y="2"/>
                </a:cxn>
                <a:cxn ang="0">
                  <a:pos x="12" y="2"/>
                </a:cxn>
                <a:cxn ang="0">
                  <a:pos x="0" y="2"/>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3" name="Freeform 307"/>
            <p:cNvSpPr/>
            <p:nvPr/>
          </p:nvSpPr>
          <p:spPr>
            <a:xfrm>
              <a:off x="365" y="3132"/>
              <a:ext cx="72" cy="55"/>
            </a:xfrm>
            <a:custGeom>
              <a:avLst/>
              <a:gdLst>
                <a:gd name="txL" fmla="*/ 0 w 71"/>
                <a:gd name="txT" fmla="*/ 0 h 65"/>
                <a:gd name="txR" fmla="*/ 71 w 71"/>
                <a:gd name="txB" fmla="*/ 65 h 65"/>
              </a:gdLst>
              <a:ahLst/>
              <a:cxnLst>
                <a:cxn ang="0">
                  <a:pos x="99" y="3"/>
                </a:cxn>
                <a:cxn ang="0">
                  <a:pos x="64" y="0"/>
                </a:cxn>
                <a:cxn ang="0">
                  <a:pos x="0" y="3"/>
                </a:cxn>
                <a:cxn ang="0">
                  <a:pos x="99" y="3"/>
                </a:cxn>
              </a:cxnLst>
              <a:rect l="txL" t="txT" r="txR" b="txB"/>
              <a:pathLst>
                <a:path w="71" h="65">
                  <a:moveTo>
                    <a:pt x="71" y="65"/>
                  </a:moveTo>
                  <a:lnTo>
                    <a:pt x="36" y="0"/>
                  </a:lnTo>
                  <a:lnTo>
                    <a:pt x="0" y="65"/>
                  </a:lnTo>
                  <a:lnTo>
                    <a:pt x="71" y="65"/>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4" name="Freeform 308"/>
            <p:cNvSpPr/>
            <p:nvPr/>
          </p:nvSpPr>
          <p:spPr>
            <a:xfrm>
              <a:off x="922" y="3132"/>
              <a:ext cx="71" cy="55"/>
            </a:xfrm>
            <a:custGeom>
              <a:avLst/>
              <a:gdLst>
                <a:gd name="txL" fmla="*/ 0 w 70"/>
                <a:gd name="txT" fmla="*/ 0 h 65"/>
                <a:gd name="txR" fmla="*/ 70 w 70"/>
                <a:gd name="txB" fmla="*/ 65 h 65"/>
              </a:gdLst>
              <a:ahLst/>
              <a:cxnLst>
                <a:cxn ang="0">
                  <a:pos x="98" y="3"/>
                </a:cxn>
                <a:cxn ang="0">
                  <a:pos x="63" y="0"/>
                </a:cxn>
                <a:cxn ang="0">
                  <a:pos x="0" y="3"/>
                </a:cxn>
                <a:cxn ang="0">
                  <a:pos x="98" y="3"/>
                </a:cxn>
              </a:cxnLst>
              <a:rect l="txL" t="txT" r="txR" b="txB"/>
              <a:pathLst>
                <a:path w="70" h="65">
                  <a:moveTo>
                    <a:pt x="70" y="65"/>
                  </a:moveTo>
                  <a:lnTo>
                    <a:pt x="35" y="0"/>
                  </a:lnTo>
                  <a:lnTo>
                    <a:pt x="0" y="65"/>
                  </a:lnTo>
                  <a:lnTo>
                    <a:pt x="70" y="65"/>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5" name="Freeform 309"/>
            <p:cNvSpPr/>
            <p:nvPr/>
          </p:nvSpPr>
          <p:spPr>
            <a:xfrm>
              <a:off x="365" y="2618"/>
              <a:ext cx="72" cy="45"/>
            </a:xfrm>
            <a:custGeom>
              <a:avLst/>
              <a:gdLst>
                <a:gd name="txL" fmla="*/ 0 w 71"/>
                <a:gd name="txT" fmla="*/ 0 h 54"/>
                <a:gd name="txR" fmla="*/ 71 w 71"/>
                <a:gd name="txB" fmla="*/ 54 h 54"/>
              </a:gdLst>
              <a:ahLst/>
              <a:cxnLst>
                <a:cxn ang="0">
                  <a:pos x="99" y="3"/>
                </a:cxn>
                <a:cxn ang="0">
                  <a:pos x="64" y="0"/>
                </a:cxn>
                <a:cxn ang="0">
                  <a:pos x="0" y="3"/>
                </a:cxn>
                <a:cxn ang="0">
                  <a:pos x="99" y="3"/>
                </a:cxn>
              </a:cxnLst>
              <a:rect l="txL" t="txT" r="txR" b="txB"/>
              <a:pathLst>
                <a:path w="71" h="54">
                  <a:moveTo>
                    <a:pt x="71" y="54"/>
                  </a:moveTo>
                  <a:lnTo>
                    <a:pt x="36" y="0"/>
                  </a:lnTo>
                  <a:lnTo>
                    <a:pt x="0" y="54"/>
                  </a:lnTo>
                  <a:lnTo>
                    <a:pt x="71" y="54"/>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6" name="Freeform 310"/>
            <p:cNvSpPr/>
            <p:nvPr/>
          </p:nvSpPr>
          <p:spPr>
            <a:xfrm>
              <a:off x="377" y="2360"/>
              <a:ext cx="47" cy="38"/>
            </a:xfrm>
            <a:custGeom>
              <a:avLst/>
              <a:gdLst>
                <a:gd name="txL" fmla="*/ 0 w 47"/>
                <a:gd name="txT" fmla="*/ 0 h 44"/>
                <a:gd name="txR" fmla="*/ 47 w 47"/>
                <a:gd name="txB" fmla="*/ 44 h 44"/>
              </a:gdLst>
              <a:ahLst/>
              <a:cxnLst>
                <a:cxn ang="0">
                  <a:pos x="0" y="3"/>
                </a:cxn>
                <a:cxn ang="0">
                  <a:pos x="12" y="0"/>
                </a:cxn>
                <a:cxn ang="0">
                  <a:pos x="35" y="0"/>
                </a:cxn>
                <a:cxn ang="0">
                  <a:pos x="47" y="3"/>
                </a:cxn>
                <a:cxn ang="0">
                  <a:pos x="35" y="3"/>
                </a:cxn>
                <a:cxn ang="0">
                  <a:pos x="12" y="3"/>
                </a:cxn>
                <a:cxn ang="0">
                  <a:pos x="0" y="3"/>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7" name="Freeform 311"/>
            <p:cNvSpPr/>
            <p:nvPr/>
          </p:nvSpPr>
          <p:spPr>
            <a:xfrm>
              <a:off x="365" y="2075"/>
              <a:ext cx="72" cy="57"/>
            </a:xfrm>
            <a:custGeom>
              <a:avLst/>
              <a:gdLst>
                <a:gd name="txL" fmla="*/ 0 w 71"/>
                <a:gd name="txT" fmla="*/ 0 h 66"/>
                <a:gd name="txR" fmla="*/ 71 w 71"/>
                <a:gd name="txB" fmla="*/ 66 h 66"/>
              </a:gdLst>
              <a:ahLst/>
              <a:cxnLst>
                <a:cxn ang="0">
                  <a:pos x="99" y="3"/>
                </a:cxn>
                <a:cxn ang="0">
                  <a:pos x="64" y="0"/>
                </a:cxn>
                <a:cxn ang="0">
                  <a:pos x="0" y="3"/>
                </a:cxn>
                <a:cxn ang="0">
                  <a:pos x="99" y="3"/>
                </a:cxn>
              </a:cxnLst>
              <a:rect l="txL" t="txT" r="txR" b="txB"/>
              <a:pathLst>
                <a:path w="71" h="66">
                  <a:moveTo>
                    <a:pt x="71" y="55"/>
                  </a:moveTo>
                  <a:lnTo>
                    <a:pt x="36" y="0"/>
                  </a:lnTo>
                  <a:lnTo>
                    <a:pt x="0" y="66"/>
                  </a:lnTo>
                  <a:lnTo>
                    <a:pt x="71" y="55"/>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8" name="Freeform 312"/>
            <p:cNvSpPr/>
            <p:nvPr/>
          </p:nvSpPr>
          <p:spPr>
            <a:xfrm>
              <a:off x="377" y="1856"/>
              <a:ext cx="47" cy="36"/>
            </a:xfrm>
            <a:custGeom>
              <a:avLst/>
              <a:gdLst>
                <a:gd name="txL" fmla="*/ 0 w 47"/>
                <a:gd name="txT" fmla="*/ 0 h 44"/>
                <a:gd name="txR" fmla="*/ 47 w 47"/>
                <a:gd name="txB" fmla="*/ 44 h 44"/>
              </a:gdLst>
              <a:ahLst/>
              <a:cxnLst>
                <a:cxn ang="0">
                  <a:pos x="0" y="2"/>
                </a:cxn>
                <a:cxn ang="0">
                  <a:pos x="12" y="0"/>
                </a:cxn>
                <a:cxn ang="0">
                  <a:pos x="35" y="0"/>
                </a:cxn>
                <a:cxn ang="0">
                  <a:pos x="47" y="2"/>
                </a:cxn>
                <a:cxn ang="0">
                  <a:pos x="35" y="2"/>
                </a:cxn>
                <a:cxn ang="0">
                  <a:pos x="12" y="2"/>
                </a:cxn>
                <a:cxn ang="0">
                  <a:pos x="0" y="2"/>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29" name="Freeform 313"/>
            <p:cNvSpPr/>
            <p:nvPr/>
          </p:nvSpPr>
          <p:spPr>
            <a:xfrm>
              <a:off x="365" y="1561"/>
              <a:ext cx="72" cy="55"/>
            </a:xfrm>
            <a:custGeom>
              <a:avLst/>
              <a:gdLst>
                <a:gd name="txL" fmla="*/ 0 w 71"/>
                <a:gd name="txT" fmla="*/ 0 h 66"/>
                <a:gd name="txR" fmla="*/ 71 w 71"/>
                <a:gd name="txB" fmla="*/ 66 h 66"/>
              </a:gdLst>
              <a:ahLst/>
              <a:cxnLst>
                <a:cxn ang="0">
                  <a:pos x="99" y="2"/>
                </a:cxn>
                <a:cxn ang="0">
                  <a:pos x="64" y="0"/>
                </a:cxn>
                <a:cxn ang="0">
                  <a:pos x="0" y="2"/>
                </a:cxn>
                <a:cxn ang="0">
                  <a:pos x="99" y="2"/>
                </a:cxn>
              </a:cxnLst>
              <a:rect l="txL" t="txT" r="txR" b="txB"/>
              <a:pathLst>
                <a:path w="71" h="66">
                  <a:moveTo>
                    <a:pt x="71" y="66"/>
                  </a:moveTo>
                  <a:lnTo>
                    <a:pt x="36" y="0"/>
                  </a:lnTo>
                  <a:lnTo>
                    <a:pt x="0" y="66"/>
                  </a:lnTo>
                  <a:lnTo>
                    <a:pt x="71" y="66"/>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30" name="Freeform 314"/>
            <p:cNvSpPr/>
            <p:nvPr/>
          </p:nvSpPr>
          <p:spPr>
            <a:xfrm>
              <a:off x="377" y="1332"/>
              <a:ext cx="47" cy="36"/>
            </a:xfrm>
            <a:custGeom>
              <a:avLst/>
              <a:gdLst>
                <a:gd name="txL" fmla="*/ 0 w 47"/>
                <a:gd name="txT" fmla="*/ 0 h 44"/>
                <a:gd name="txR" fmla="*/ 47 w 47"/>
                <a:gd name="txB" fmla="*/ 44 h 44"/>
              </a:gdLst>
              <a:ahLst/>
              <a:cxnLst>
                <a:cxn ang="0">
                  <a:pos x="0" y="2"/>
                </a:cxn>
                <a:cxn ang="0">
                  <a:pos x="12" y="0"/>
                </a:cxn>
                <a:cxn ang="0">
                  <a:pos x="35" y="0"/>
                </a:cxn>
                <a:cxn ang="0">
                  <a:pos x="47" y="2"/>
                </a:cxn>
                <a:cxn ang="0">
                  <a:pos x="35" y="2"/>
                </a:cxn>
                <a:cxn ang="0">
                  <a:pos x="12" y="2"/>
                </a:cxn>
                <a:cxn ang="0">
                  <a:pos x="0" y="2"/>
                </a:cxn>
              </a:cxnLst>
              <a:rect l="txL" t="txT" r="txR" b="txB"/>
              <a:pathLst>
                <a:path w="47" h="44">
                  <a:moveTo>
                    <a:pt x="0" y="22"/>
                  </a:moveTo>
                  <a:lnTo>
                    <a:pt x="12" y="0"/>
                  </a:lnTo>
                  <a:lnTo>
                    <a:pt x="35" y="0"/>
                  </a:lnTo>
                  <a:lnTo>
                    <a:pt x="47" y="22"/>
                  </a:lnTo>
                  <a:lnTo>
                    <a:pt x="35" y="44"/>
                  </a:lnTo>
                  <a:lnTo>
                    <a:pt x="12" y="44"/>
                  </a:lnTo>
                  <a:lnTo>
                    <a:pt x="0" y="22"/>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31" name="Freeform 315"/>
            <p:cNvSpPr/>
            <p:nvPr/>
          </p:nvSpPr>
          <p:spPr>
            <a:xfrm>
              <a:off x="365" y="1056"/>
              <a:ext cx="72" cy="46"/>
            </a:xfrm>
            <a:custGeom>
              <a:avLst/>
              <a:gdLst>
                <a:gd name="txL" fmla="*/ 0 w 71"/>
                <a:gd name="txT" fmla="*/ 0 h 55"/>
                <a:gd name="txR" fmla="*/ 71 w 71"/>
                <a:gd name="txB" fmla="*/ 55 h 55"/>
              </a:gdLst>
              <a:ahLst/>
              <a:cxnLst>
                <a:cxn ang="0">
                  <a:pos x="99" y="3"/>
                </a:cxn>
                <a:cxn ang="0">
                  <a:pos x="64" y="0"/>
                </a:cxn>
                <a:cxn ang="0">
                  <a:pos x="0" y="3"/>
                </a:cxn>
                <a:cxn ang="0">
                  <a:pos x="99" y="3"/>
                </a:cxn>
              </a:cxnLst>
              <a:rect l="txL" t="txT" r="txR" b="txB"/>
              <a:pathLst>
                <a:path w="71" h="55">
                  <a:moveTo>
                    <a:pt x="71" y="55"/>
                  </a:moveTo>
                  <a:lnTo>
                    <a:pt x="36" y="0"/>
                  </a:lnTo>
                  <a:lnTo>
                    <a:pt x="0" y="55"/>
                  </a:lnTo>
                  <a:lnTo>
                    <a:pt x="71" y="55"/>
                  </a:lnTo>
                  <a:close/>
                </a:path>
              </a:pathLst>
            </a:custGeom>
            <a:solidFill>
              <a:schemeClr val="tx2"/>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32" name="Line 316"/>
            <p:cNvSpPr/>
            <p:nvPr/>
          </p:nvSpPr>
          <p:spPr>
            <a:xfrm>
              <a:off x="958" y="2856"/>
              <a:ext cx="1" cy="56"/>
            </a:xfrm>
            <a:prstGeom prst="line">
              <a:avLst/>
            </a:prstGeom>
            <a:ln w="19050" cap="flat" cmpd="sng">
              <a:solidFill>
                <a:srgbClr val="000000"/>
              </a:solidFill>
              <a:prstDash val="solid"/>
              <a:headEnd type="none" w="med" len="med"/>
              <a:tailEnd type="none" w="med" len="med"/>
            </a:ln>
          </p:spPr>
        </p:sp>
        <p:sp>
          <p:nvSpPr>
            <p:cNvPr id="72833" name="Line 317"/>
            <p:cNvSpPr/>
            <p:nvPr/>
          </p:nvSpPr>
          <p:spPr>
            <a:xfrm>
              <a:off x="2095" y="2856"/>
              <a:ext cx="1" cy="56"/>
            </a:xfrm>
            <a:prstGeom prst="line">
              <a:avLst/>
            </a:prstGeom>
            <a:ln w="19050" cap="flat" cmpd="sng">
              <a:solidFill>
                <a:srgbClr val="000000"/>
              </a:solidFill>
              <a:prstDash val="solid"/>
              <a:headEnd type="none" w="med" len="med"/>
              <a:tailEnd type="none" w="med" len="med"/>
            </a:ln>
          </p:spPr>
        </p:sp>
        <p:sp>
          <p:nvSpPr>
            <p:cNvPr id="72834" name="Line 318"/>
            <p:cNvSpPr/>
            <p:nvPr/>
          </p:nvSpPr>
          <p:spPr>
            <a:xfrm>
              <a:off x="2652" y="2856"/>
              <a:ext cx="1" cy="56"/>
            </a:xfrm>
            <a:prstGeom prst="line">
              <a:avLst/>
            </a:prstGeom>
            <a:ln w="19050" cap="flat" cmpd="sng">
              <a:solidFill>
                <a:srgbClr val="000000"/>
              </a:solidFill>
              <a:prstDash val="solid"/>
              <a:headEnd type="none" w="med" len="med"/>
              <a:tailEnd type="none" w="med" len="med"/>
            </a:ln>
          </p:spPr>
        </p:sp>
        <p:sp>
          <p:nvSpPr>
            <p:cNvPr id="72835" name="Line 319"/>
            <p:cNvSpPr/>
            <p:nvPr/>
          </p:nvSpPr>
          <p:spPr>
            <a:xfrm>
              <a:off x="3210" y="2847"/>
              <a:ext cx="1" cy="65"/>
            </a:xfrm>
            <a:prstGeom prst="line">
              <a:avLst/>
            </a:prstGeom>
            <a:ln w="19050" cap="flat" cmpd="sng">
              <a:solidFill>
                <a:srgbClr val="000000"/>
              </a:solidFill>
              <a:prstDash val="solid"/>
              <a:headEnd type="none" w="med" len="med"/>
              <a:tailEnd type="none" w="med" len="med"/>
            </a:ln>
          </p:spPr>
        </p:sp>
        <p:sp>
          <p:nvSpPr>
            <p:cNvPr id="72836" name="Line 320"/>
            <p:cNvSpPr/>
            <p:nvPr/>
          </p:nvSpPr>
          <p:spPr>
            <a:xfrm>
              <a:off x="3778" y="2856"/>
              <a:ext cx="1" cy="56"/>
            </a:xfrm>
            <a:prstGeom prst="line">
              <a:avLst/>
            </a:prstGeom>
            <a:ln w="19050" cap="flat" cmpd="sng">
              <a:solidFill>
                <a:srgbClr val="000000"/>
              </a:solidFill>
              <a:prstDash val="solid"/>
              <a:headEnd type="none" w="med" len="med"/>
              <a:tailEnd type="none" w="med" len="med"/>
            </a:ln>
          </p:spPr>
        </p:sp>
        <p:sp>
          <p:nvSpPr>
            <p:cNvPr id="72837" name="Line 321"/>
            <p:cNvSpPr/>
            <p:nvPr/>
          </p:nvSpPr>
          <p:spPr>
            <a:xfrm>
              <a:off x="4335" y="2847"/>
              <a:ext cx="1" cy="65"/>
            </a:xfrm>
            <a:prstGeom prst="line">
              <a:avLst/>
            </a:prstGeom>
            <a:ln w="19050" cap="flat" cmpd="sng">
              <a:solidFill>
                <a:srgbClr val="000000"/>
              </a:solidFill>
              <a:prstDash val="solid"/>
              <a:headEnd type="none" w="med" len="med"/>
              <a:tailEnd type="none" w="med" len="med"/>
            </a:ln>
          </p:spPr>
        </p:sp>
        <p:sp>
          <p:nvSpPr>
            <p:cNvPr id="72838" name="Freeform 322"/>
            <p:cNvSpPr/>
            <p:nvPr/>
          </p:nvSpPr>
          <p:spPr>
            <a:xfrm flipH="1">
              <a:off x="3735" y="1531"/>
              <a:ext cx="90" cy="49"/>
            </a:xfrm>
            <a:custGeom>
              <a:avLst/>
              <a:gdLst>
                <a:gd name="txL" fmla="*/ 0 w 70"/>
                <a:gd name="txT" fmla="*/ 0 h 66"/>
                <a:gd name="txR" fmla="*/ 70 w 70"/>
                <a:gd name="txB" fmla="*/ 66 h 66"/>
              </a:gdLst>
              <a:ahLst/>
              <a:cxnLst>
                <a:cxn ang="0">
                  <a:pos x="2217" y="1"/>
                </a:cxn>
                <a:cxn ang="0">
                  <a:pos x="1301" y="0"/>
                </a:cxn>
                <a:cxn ang="0">
                  <a:pos x="0" y="1"/>
                </a:cxn>
                <a:cxn ang="0">
                  <a:pos x="2217" y="1"/>
                </a:cxn>
              </a:cxnLst>
              <a:rect l="txL" t="txT" r="txR" b="txB"/>
              <a:pathLst>
                <a:path w="70" h="66">
                  <a:moveTo>
                    <a:pt x="70" y="66"/>
                  </a:moveTo>
                  <a:lnTo>
                    <a:pt x="35" y="0"/>
                  </a:lnTo>
                  <a:lnTo>
                    <a:pt x="0" y="66"/>
                  </a:lnTo>
                  <a:lnTo>
                    <a:pt x="70" y="66"/>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2839" name="Freeform 323"/>
            <p:cNvSpPr/>
            <p:nvPr/>
          </p:nvSpPr>
          <p:spPr>
            <a:xfrm>
              <a:off x="377" y="799"/>
              <a:ext cx="47" cy="110"/>
            </a:xfrm>
            <a:custGeom>
              <a:avLst/>
              <a:gdLst>
                <a:gd name="txL" fmla="*/ 0 w 47"/>
                <a:gd name="txT" fmla="*/ 0 h 131"/>
                <a:gd name="txR" fmla="*/ 47 w 47"/>
                <a:gd name="txB" fmla="*/ 131 h 131"/>
              </a:gdLst>
              <a:ahLst/>
              <a:cxnLst>
                <a:cxn ang="0">
                  <a:pos x="47" y="3"/>
                </a:cxn>
                <a:cxn ang="0">
                  <a:pos x="24" y="3"/>
                </a:cxn>
                <a:cxn ang="0">
                  <a:pos x="0" y="3"/>
                </a:cxn>
                <a:cxn ang="0">
                  <a:pos x="24" y="0"/>
                </a:cxn>
                <a:cxn ang="0">
                  <a:pos x="47" y="3"/>
                </a:cxn>
              </a:cxnLst>
              <a:rect l="txL" t="txT" r="txR" b="txB"/>
              <a:pathLst>
                <a:path w="47" h="131">
                  <a:moveTo>
                    <a:pt x="47" y="131"/>
                  </a:moveTo>
                  <a:lnTo>
                    <a:pt x="24" y="109"/>
                  </a:lnTo>
                  <a:lnTo>
                    <a:pt x="0" y="131"/>
                  </a:lnTo>
                  <a:lnTo>
                    <a:pt x="24" y="0"/>
                  </a:lnTo>
                  <a:lnTo>
                    <a:pt x="47" y="131"/>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40" name="Line 324"/>
            <p:cNvSpPr/>
            <p:nvPr/>
          </p:nvSpPr>
          <p:spPr>
            <a:xfrm>
              <a:off x="2274" y="1350"/>
              <a:ext cx="342" cy="156"/>
            </a:xfrm>
            <a:prstGeom prst="line">
              <a:avLst/>
            </a:prstGeom>
            <a:ln w="19050" cap="flat" cmpd="sng">
              <a:solidFill>
                <a:srgbClr val="000000"/>
              </a:solidFill>
              <a:prstDash val="solid"/>
              <a:headEnd type="none" w="med" len="med"/>
              <a:tailEnd type="none" w="med" len="med"/>
            </a:ln>
          </p:spPr>
        </p:sp>
        <p:sp>
          <p:nvSpPr>
            <p:cNvPr id="72841" name="Freeform 325"/>
            <p:cNvSpPr/>
            <p:nvPr/>
          </p:nvSpPr>
          <p:spPr>
            <a:xfrm>
              <a:off x="2565" y="1561"/>
              <a:ext cx="90" cy="68"/>
            </a:xfrm>
            <a:custGeom>
              <a:avLst/>
              <a:gdLst>
                <a:gd name="txL" fmla="*/ 0 w 58"/>
                <a:gd name="txT" fmla="*/ 0 h 66"/>
                <a:gd name="txR" fmla="*/ 58 w 58"/>
                <a:gd name="txB" fmla="*/ 66 h 66"/>
              </a:gdLst>
              <a:ahLst/>
              <a:cxnLst>
                <a:cxn ang="0">
                  <a:pos x="22014" y="2"/>
                </a:cxn>
                <a:cxn ang="0">
                  <a:pos x="7028" y="0"/>
                </a:cxn>
                <a:cxn ang="0">
                  <a:pos x="0" y="2"/>
                </a:cxn>
                <a:cxn ang="0">
                  <a:pos x="22014" y="2"/>
                </a:cxn>
              </a:cxnLst>
              <a:rect l="txL" t="txT" r="txR" b="txB"/>
              <a:pathLst>
                <a:path w="58" h="66">
                  <a:moveTo>
                    <a:pt x="58" y="66"/>
                  </a:moveTo>
                  <a:lnTo>
                    <a:pt x="23" y="0"/>
                  </a:lnTo>
                  <a:lnTo>
                    <a:pt x="0" y="66"/>
                  </a:lnTo>
                  <a:lnTo>
                    <a:pt x="58" y="66"/>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42" name="Rectangle 326"/>
            <p:cNvSpPr/>
            <p:nvPr/>
          </p:nvSpPr>
          <p:spPr>
            <a:xfrm>
              <a:off x="1891" y="1141"/>
              <a:ext cx="872" cy="215"/>
            </a:xfrm>
            <a:prstGeom prst="rect">
              <a:avLst/>
            </a:prstGeom>
            <a:noFill/>
            <a:ln w="9525">
              <a:noFill/>
            </a:ln>
          </p:spPr>
          <p:txBody>
            <a:bodyPr lIns="0" tIns="0" rIns="0" bIns="0">
              <a:spAutoFit/>
            </a:bodyPr>
            <a:p>
              <a:pPr algn="ctr"/>
              <a:r>
                <a:rPr lang="zh-CN" altLang="en-US" b="1" dirty="0">
                  <a:solidFill>
                    <a:srgbClr val="000000"/>
                  </a:solidFill>
                  <a:latin typeface="微软雅黑" panose="020B0503020204020204" pitchFamily="34" charset="-122"/>
                  <a:ea typeface="微软雅黑" panose="020B0503020204020204" pitchFamily="34" charset="-122"/>
                </a:rPr>
                <a:t>信号实际值</a:t>
              </a:r>
              <a:endParaRPr lang="zh-CN" altLang="en-US" b="1" dirty="0">
                <a:latin typeface="微软雅黑" panose="020B0503020204020204" pitchFamily="34" charset="-122"/>
                <a:ea typeface="微软雅黑" panose="020B0503020204020204" pitchFamily="34" charset="-122"/>
              </a:endParaRPr>
            </a:p>
          </p:txBody>
        </p:sp>
        <p:sp>
          <p:nvSpPr>
            <p:cNvPr id="72843" name="Freeform 327"/>
            <p:cNvSpPr/>
            <p:nvPr/>
          </p:nvSpPr>
          <p:spPr>
            <a:xfrm>
              <a:off x="3174" y="1047"/>
              <a:ext cx="59" cy="55"/>
            </a:xfrm>
            <a:custGeom>
              <a:avLst/>
              <a:gdLst>
                <a:gd name="txL" fmla="*/ 0 w 58"/>
                <a:gd name="txT" fmla="*/ 0 h 66"/>
                <a:gd name="txR" fmla="*/ 58 w 58"/>
                <a:gd name="txB" fmla="*/ 66 h 66"/>
              </a:gdLst>
              <a:ahLst/>
              <a:cxnLst>
                <a:cxn ang="0">
                  <a:pos x="86" y="2"/>
                </a:cxn>
                <a:cxn ang="0">
                  <a:pos x="63" y="0"/>
                </a:cxn>
                <a:cxn ang="0">
                  <a:pos x="0" y="2"/>
                </a:cxn>
                <a:cxn ang="0">
                  <a:pos x="86" y="2"/>
                </a:cxn>
              </a:cxnLst>
              <a:rect l="txL" t="txT" r="txR" b="txB"/>
              <a:pathLst>
                <a:path w="58" h="66">
                  <a:moveTo>
                    <a:pt x="58" y="66"/>
                  </a:moveTo>
                  <a:lnTo>
                    <a:pt x="35" y="0"/>
                  </a:lnTo>
                  <a:lnTo>
                    <a:pt x="0" y="66"/>
                  </a:lnTo>
                  <a:lnTo>
                    <a:pt x="58" y="66"/>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44" name="Line 328"/>
            <p:cNvSpPr/>
            <p:nvPr/>
          </p:nvSpPr>
          <p:spPr>
            <a:xfrm flipV="1">
              <a:off x="2214" y="1629"/>
              <a:ext cx="351" cy="52"/>
            </a:xfrm>
            <a:prstGeom prst="line">
              <a:avLst/>
            </a:prstGeom>
            <a:ln w="19050" cap="flat" cmpd="sng">
              <a:solidFill>
                <a:srgbClr val="000000"/>
              </a:solidFill>
              <a:prstDash val="solid"/>
              <a:headEnd type="none" w="med" len="med"/>
              <a:tailEnd type="none" w="med" len="med"/>
            </a:ln>
          </p:spPr>
        </p:sp>
        <p:sp>
          <p:nvSpPr>
            <p:cNvPr id="72845" name="Rectangle 329"/>
            <p:cNvSpPr/>
            <p:nvPr/>
          </p:nvSpPr>
          <p:spPr>
            <a:xfrm>
              <a:off x="1322" y="1617"/>
              <a:ext cx="808" cy="215"/>
            </a:xfrm>
            <a:prstGeom prst="rect">
              <a:avLst/>
            </a:prstGeom>
            <a:noFill/>
            <a:ln w="9525">
              <a:noFill/>
            </a:ln>
          </p:spPr>
          <p:txBody>
            <a:bodyPr wrap="square" lIns="0" tIns="0" rIns="0" bIns="0">
              <a:spAutoFit/>
            </a:bodyPr>
            <a:p>
              <a:pPr algn="ctr"/>
              <a:r>
                <a:rPr lang="zh-CN" altLang="en-US" b="1" dirty="0">
                  <a:solidFill>
                    <a:srgbClr val="000000"/>
                  </a:solidFill>
                  <a:latin typeface="微软雅黑" panose="020B0503020204020204" pitchFamily="34" charset="-122"/>
                  <a:ea typeface="微软雅黑" panose="020B0503020204020204" pitchFamily="34" charset="-122"/>
                </a:rPr>
                <a:t>信号量化值</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72846" name="Line 330"/>
            <p:cNvSpPr/>
            <p:nvPr/>
          </p:nvSpPr>
          <p:spPr>
            <a:xfrm>
              <a:off x="3897" y="1589"/>
              <a:ext cx="285" cy="0"/>
            </a:xfrm>
            <a:prstGeom prst="line">
              <a:avLst/>
            </a:prstGeom>
            <a:ln w="19050" cap="flat" cmpd="sng">
              <a:solidFill>
                <a:srgbClr val="000000"/>
              </a:solidFill>
              <a:prstDash val="solid"/>
              <a:headEnd type="none" w="med" len="med"/>
              <a:tailEnd type="none" w="med" len="med"/>
            </a:ln>
          </p:spPr>
        </p:sp>
        <p:sp>
          <p:nvSpPr>
            <p:cNvPr id="72847" name="Freeform 331"/>
            <p:cNvSpPr/>
            <p:nvPr/>
          </p:nvSpPr>
          <p:spPr>
            <a:xfrm>
              <a:off x="3956" y="1460"/>
              <a:ext cx="95" cy="129"/>
            </a:xfrm>
            <a:custGeom>
              <a:avLst/>
              <a:gdLst>
                <a:gd name="txL" fmla="*/ 0 w 93"/>
                <a:gd name="txT" fmla="*/ 0 h 153"/>
                <a:gd name="txR" fmla="*/ 93 w 93"/>
                <a:gd name="txB" fmla="*/ 153 h 153"/>
              </a:gdLst>
              <a:ahLst/>
              <a:cxnLst>
                <a:cxn ang="0">
                  <a:pos x="0" y="0"/>
                </a:cxn>
                <a:cxn ang="0">
                  <a:pos x="11" y="0"/>
                </a:cxn>
                <a:cxn ang="0">
                  <a:pos x="78" y="3"/>
                </a:cxn>
                <a:cxn ang="0">
                  <a:pos x="102" y="3"/>
                </a:cxn>
                <a:cxn ang="0">
                  <a:pos x="130" y="3"/>
                </a:cxn>
                <a:cxn ang="0">
                  <a:pos x="165" y="3"/>
                </a:cxn>
                <a:cxn ang="0">
                  <a:pos x="130" y="3"/>
                </a:cxn>
                <a:cxn ang="0">
                  <a:pos x="102" y="3"/>
                </a:cxn>
                <a:cxn ang="0">
                  <a:pos x="78" y="3"/>
                </a:cxn>
                <a:cxn ang="0">
                  <a:pos x="11" y="3"/>
                </a:cxn>
                <a:cxn ang="0">
                  <a:pos x="0" y="3"/>
                </a:cxn>
              </a:cxnLst>
              <a:rect l="txL" t="txT" r="txR" b="txB"/>
              <a:pathLst>
                <a:path w="93" h="153">
                  <a:moveTo>
                    <a:pt x="0" y="0"/>
                  </a:moveTo>
                  <a:lnTo>
                    <a:pt x="11" y="0"/>
                  </a:lnTo>
                  <a:lnTo>
                    <a:pt x="46" y="11"/>
                  </a:lnTo>
                  <a:lnTo>
                    <a:pt x="58" y="44"/>
                  </a:lnTo>
                  <a:lnTo>
                    <a:pt x="70" y="66"/>
                  </a:lnTo>
                  <a:lnTo>
                    <a:pt x="93" y="77"/>
                  </a:lnTo>
                  <a:lnTo>
                    <a:pt x="70" y="87"/>
                  </a:lnTo>
                  <a:lnTo>
                    <a:pt x="58" y="120"/>
                  </a:lnTo>
                  <a:lnTo>
                    <a:pt x="46" y="142"/>
                  </a:lnTo>
                  <a:lnTo>
                    <a:pt x="11" y="153"/>
                  </a:lnTo>
                  <a:lnTo>
                    <a:pt x="0" y="153"/>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48" name="Rectangle 332"/>
            <p:cNvSpPr/>
            <p:nvPr/>
          </p:nvSpPr>
          <p:spPr>
            <a:xfrm>
              <a:off x="4410" y="1483"/>
              <a:ext cx="646" cy="215"/>
            </a:xfrm>
            <a:prstGeom prst="rect">
              <a:avLst/>
            </a:prstGeom>
            <a:noFill/>
            <a:ln w="9525">
              <a:noFill/>
            </a:ln>
          </p:spPr>
          <p:txBody>
            <a:bodyPr wrap="square" lIns="0" tIns="0" rIns="0" bIns="0">
              <a:spAutoFit/>
            </a:bodyPr>
            <a:p>
              <a:pPr algn="ctr"/>
              <a:r>
                <a:rPr lang="zh-CN" altLang="en-US" b="1" dirty="0">
                  <a:solidFill>
                    <a:srgbClr val="000000"/>
                  </a:solidFill>
                  <a:latin typeface="微软雅黑" panose="020B0503020204020204" pitchFamily="34" charset="-122"/>
                  <a:ea typeface="微软雅黑" panose="020B0503020204020204" pitchFamily="34" charset="-122"/>
                </a:rPr>
                <a:t>量化误差</a:t>
              </a:r>
              <a:endParaRPr lang="zh-CN" altLang="en-US" b="1" dirty="0">
                <a:latin typeface="微软雅黑" panose="020B0503020204020204" pitchFamily="34" charset="-122"/>
                <a:ea typeface="微软雅黑" panose="020B0503020204020204" pitchFamily="34" charset="-122"/>
              </a:endParaRPr>
            </a:p>
          </p:txBody>
        </p:sp>
        <p:sp>
          <p:nvSpPr>
            <p:cNvPr id="72849" name="Rectangle 333"/>
            <p:cNvSpPr/>
            <p:nvPr/>
          </p:nvSpPr>
          <p:spPr>
            <a:xfrm>
              <a:off x="209" y="1010"/>
              <a:ext cx="151" cy="172"/>
            </a:xfrm>
            <a:prstGeom prst="rect">
              <a:avLst/>
            </a:prstGeom>
            <a:noFill/>
            <a:ln w="9525">
              <a:noFill/>
            </a:ln>
          </p:spPr>
          <p:txBody>
            <a:bodyPr lIns="0" tIns="0" rIns="0" bIns="0">
              <a:spAutoFit/>
            </a:bodyPr>
            <a:p>
              <a:pPr algn="ctr"/>
              <a:r>
                <a:rPr lang="en-US" altLang="zh-CN" sz="1600" b="1" i="1" dirty="0">
                  <a:solidFill>
                    <a:srgbClr val="FF0000"/>
                  </a:solidFill>
                  <a:latin typeface="微软雅黑" panose="020B0503020204020204" pitchFamily="34" charset="-122"/>
                  <a:ea typeface="微软雅黑" panose="020B0503020204020204" pitchFamily="34" charset="-122"/>
                </a:rPr>
                <a:t>q</a:t>
              </a:r>
              <a:r>
                <a:rPr lang="en-US" altLang="zh-CN" sz="1600" b="1" i="1" baseline="-25000" dirty="0">
                  <a:solidFill>
                    <a:srgbClr val="FF0000"/>
                  </a:solidFill>
                  <a:latin typeface="微软雅黑" panose="020B0503020204020204" pitchFamily="34" charset="-122"/>
                  <a:ea typeface="微软雅黑" panose="020B0503020204020204" pitchFamily="34" charset="-122"/>
                </a:rPr>
                <a:t>7</a:t>
              </a:r>
              <a:endParaRPr lang="en-US" altLang="zh-CN" sz="1600" b="1" baseline="-25000" dirty="0">
                <a:solidFill>
                  <a:srgbClr val="FF0000"/>
                </a:solidFill>
                <a:latin typeface="微软雅黑" panose="020B0503020204020204" pitchFamily="34" charset="-122"/>
                <a:ea typeface="微软雅黑" panose="020B0503020204020204" pitchFamily="34" charset="-122"/>
              </a:endParaRPr>
            </a:p>
          </p:txBody>
        </p:sp>
        <p:sp>
          <p:nvSpPr>
            <p:cNvPr id="72850" name="Rectangle 335"/>
            <p:cNvSpPr/>
            <p:nvPr/>
          </p:nvSpPr>
          <p:spPr>
            <a:xfrm>
              <a:off x="188" y="1278"/>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51" name="Rectangle 336"/>
            <p:cNvSpPr/>
            <p:nvPr/>
          </p:nvSpPr>
          <p:spPr>
            <a:xfrm>
              <a:off x="277" y="1350"/>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6</a:t>
              </a:r>
              <a:endParaRPr lang="en-US" altLang="zh-CN" sz="1400" dirty="0">
                <a:latin typeface="微软雅黑" panose="020B0503020204020204" pitchFamily="34" charset="-122"/>
                <a:ea typeface="微软雅黑" panose="020B0503020204020204" pitchFamily="34" charset="-122"/>
              </a:endParaRPr>
            </a:p>
          </p:txBody>
        </p:sp>
        <p:sp>
          <p:nvSpPr>
            <p:cNvPr id="72852" name="Rectangle 337"/>
            <p:cNvSpPr/>
            <p:nvPr/>
          </p:nvSpPr>
          <p:spPr>
            <a:xfrm>
              <a:off x="209" y="1516"/>
              <a:ext cx="73"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q</a:t>
              </a:r>
              <a:endParaRPr lang="en-US" altLang="zh-CN" sz="1400" dirty="0">
                <a:latin typeface="微软雅黑" panose="020B0503020204020204" pitchFamily="34" charset="-122"/>
                <a:ea typeface="微软雅黑" panose="020B0503020204020204" pitchFamily="34" charset="-122"/>
              </a:endParaRPr>
            </a:p>
          </p:txBody>
        </p:sp>
        <p:sp>
          <p:nvSpPr>
            <p:cNvPr id="72853" name="Rectangle 338"/>
            <p:cNvSpPr/>
            <p:nvPr/>
          </p:nvSpPr>
          <p:spPr>
            <a:xfrm>
              <a:off x="266" y="1589"/>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6</a:t>
              </a:r>
              <a:endParaRPr lang="en-US" altLang="zh-CN" sz="1400" dirty="0">
                <a:latin typeface="微软雅黑" panose="020B0503020204020204" pitchFamily="34" charset="-122"/>
                <a:ea typeface="微软雅黑" panose="020B0503020204020204" pitchFamily="34" charset="-122"/>
              </a:endParaRPr>
            </a:p>
          </p:txBody>
        </p:sp>
        <p:sp>
          <p:nvSpPr>
            <p:cNvPr id="72854" name="Rectangle 339"/>
            <p:cNvSpPr/>
            <p:nvPr/>
          </p:nvSpPr>
          <p:spPr>
            <a:xfrm>
              <a:off x="188" y="1792"/>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55" name="Rectangle 340"/>
            <p:cNvSpPr/>
            <p:nvPr/>
          </p:nvSpPr>
          <p:spPr>
            <a:xfrm>
              <a:off x="277" y="1864"/>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5</a:t>
              </a:r>
              <a:endParaRPr lang="en-US" altLang="zh-CN" sz="1400" dirty="0">
                <a:latin typeface="微软雅黑" panose="020B0503020204020204" pitchFamily="34" charset="-122"/>
                <a:ea typeface="微软雅黑" panose="020B0503020204020204" pitchFamily="34" charset="-122"/>
              </a:endParaRPr>
            </a:p>
          </p:txBody>
        </p:sp>
        <p:sp>
          <p:nvSpPr>
            <p:cNvPr id="72856" name="Rectangle 341"/>
            <p:cNvSpPr/>
            <p:nvPr/>
          </p:nvSpPr>
          <p:spPr>
            <a:xfrm>
              <a:off x="209" y="2029"/>
              <a:ext cx="73"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q</a:t>
              </a:r>
              <a:endParaRPr lang="en-US" altLang="zh-CN" sz="1400" dirty="0">
                <a:latin typeface="微软雅黑" panose="020B0503020204020204" pitchFamily="34" charset="-122"/>
                <a:ea typeface="微软雅黑" panose="020B0503020204020204" pitchFamily="34" charset="-122"/>
              </a:endParaRPr>
            </a:p>
          </p:txBody>
        </p:sp>
        <p:sp>
          <p:nvSpPr>
            <p:cNvPr id="72857" name="Rectangle 342"/>
            <p:cNvSpPr/>
            <p:nvPr/>
          </p:nvSpPr>
          <p:spPr>
            <a:xfrm>
              <a:off x="266" y="2103"/>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5</a:t>
              </a:r>
              <a:endParaRPr lang="en-US" altLang="zh-CN" sz="1400" dirty="0">
                <a:latin typeface="微软雅黑" panose="020B0503020204020204" pitchFamily="34" charset="-122"/>
                <a:ea typeface="微软雅黑" panose="020B0503020204020204" pitchFamily="34" charset="-122"/>
              </a:endParaRPr>
            </a:p>
          </p:txBody>
        </p:sp>
        <p:sp>
          <p:nvSpPr>
            <p:cNvPr id="72858" name="Rectangle 343"/>
            <p:cNvSpPr/>
            <p:nvPr/>
          </p:nvSpPr>
          <p:spPr>
            <a:xfrm>
              <a:off x="188" y="2315"/>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59" name="Rectangle 344"/>
            <p:cNvSpPr/>
            <p:nvPr/>
          </p:nvSpPr>
          <p:spPr>
            <a:xfrm>
              <a:off x="277" y="2388"/>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4</a:t>
              </a:r>
              <a:endParaRPr lang="en-US" altLang="zh-CN" sz="1400" dirty="0">
                <a:latin typeface="微软雅黑" panose="020B0503020204020204" pitchFamily="34" charset="-122"/>
                <a:ea typeface="微软雅黑" panose="020B0503020204020204" pitchFamily="34" charset="-122"/>
              </a:endParaRPr>
            </a:p>
          </p:txBody>
        </p:sp>
        <p:sp>
          <p:nvSpPr>
            <p:cNvPr id="72860" name="Rectangle 345"/>
            <p:cNvSpPr/>
            <p:nvPr/>
          </p:nvSpPr>
          <p:spPr>
            <a:xfrm>
              <a:off x="209" y="2571"/>
              <a:ext cx="73"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q</a:t>
              </a:r>
              <a:endParaRPr lang="en-US" altLang="zh-CN" sz="1400" dirty="0">
                <a:latin typeface="微软雅黑" panose="020B0503020204020204" pitchFamily="34" charset="-122"/>
                <a:ea typeface="微软雅黑" panose="020B0503020204020204" pitchFamily="34" charset="-122"/>
              </a:endParaRPr>
            </a:p>
          </p:txBody>
        </p:sp>
        <p:sp>
          <p:nvSpPr>
            <p:cNvPr id="72861" name="Rectangle 346"/>
            <p:cNvSpPr/>
            <p:nvPr/>
          </p:nvSpPr>
          <p:spPr>
            <a:xfrm>
              <a:off x="266" y="2645"/>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4</a:t>
              </a:r>
              <a:endParaRPr lang="en-US" altLang="zh-CN" sz="1400" dirty="0">
                <a:latin typeface="微软雅黑" panose="020B0503020204020204" pitchFamily="34" charset="-122"/>
                <a:ea typeface="微软雅黑" panose="020B0503020204020204" pitchFamily="34" charset="-122"/>
              </a:endParaRPr>
            </a:p>
          </p:txBody>
        </p:sp>
        <p:sp>
          <p:nvSpPr>
            <p:cNvPr id="72862" name="Rectangle 347"/>
            <p:cNvSpPr/>
            <p:nvPr/>
          </p:nvSpPr>
          <p:spPr>
            <a:xfrm>
              <a:off x="188" y="2811"/>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63" name="Rectangle 348"/>
            <p:cNvSpPr/>
            <p:nvPr/>
          </p:nvSpPr>
          <p:spPr>
            <a:xfrm>
              <a:off x="277" y="2884"/>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3</a:t>
              </a:r>
              <a:endParaRPr lang="en-US" altLang="zh-CN" sz="1400" dirty="0">
                <a:latin typeface="微软雅黑" panose="020B0503020204020204" pitchFamily="34" charset="-122"/>
                <a:ea typeface="微软雅黑" panose="020B0503020204020204" pitchFamily="34" charset="-122"/>
              </a:endParaRPr>
            </a:p>
          </p:txBody>
        </p:sp>
        <p:sp>
          <p:nvSpPr>
            <p:cNvPr id="72864" name="Rectangle 349"/>
            <p:cNvSpPr/>
            <p:nvPr/>
          </p:nvSpPr>
          <p:spPr>
            <a:xfrm>
              <a:off x="209" y="3095"/>
              <a:ext cx="73"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q</a:t>
              </a:r>
              <a:endParaRPr lang="en-US" altLang="zh-CN" sz="1400" dirty="0">
                <a:latin typeface="微软雅黑" panose="020B0503020204020204" pitchFamily="34" charset="-122"/>
                <a:ea typeface="微软雅黑" panose="020B0503020204020204" pitchFamily="34" charset="-122"/>
              </a:endParaRPr>
            </a:p>
          </p:txBody>
        </p:sp>
        <p:sp>
          <p:nvSpPr>
            <p:cNvPr id="72865" name="Rectangle 350"/>
            <p:cNvSpPr/>
            <p:nvPr/>
          </p:nvSpPr>
          <p:spPr>
            <a:xfrm>
              <a:off x="266" y="3170"/>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3</a:t>
              </a:r>
              <a:endParaRPr lang="en-US" altLang="zh-CN" sz="1400" dirty="0">
                <a:latin typeface="微软雅黑" panose="020B0503020204020204" pitchFamily="34" charset="-122"/>
                <a:ea typeface="微软雅黑" panose="020B0503020204020204" pitchFamily="34" charset="-122"/>
              </a:endParaRPr>
            </a:p>
          </p:txBody>
        </p:sp>
        <p:sp>
          <p:nvSpPr>
            <p:cNvPr id="72866" name="Rectangle 351"/>
            <p:cNvSpPr/>
            <p:nvPr/>
          </p:nvSpPr>
          <p:spPr>
            <a:xfrm>
              <a:off x="188" y="3336"/>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67" name="Rectangle 352"/>
            <p:cNvSpPr/>
            <p:nvPr/>
          </p:nvSpPr>
          <p:spPr>
            <a:xfrm>
              <a:off x="277" y="3408"/>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2</a:t>
              </a:r>
              <a:endParaRPr lang="en-US" altLang="zh-CN" sz="1400" dirty="0">
                <a:latin typeface="微软雅黑" panose="020B0503020204020204" pitchFamily="34" charset="-122"/>
                <a:ea typeface="微软雅黑" panose="020B0503020204020204" pitchFamily="34" charset="-122"/>
              </a:endParaRPr>
            </a:p>
          </p:txBody>
        </p:sp>
        <p:sp>
          <p:nvSpPr>
            <p:cNvPr id="72868" name="Rectangle 353"/>
            <p:cNvSpPr/>
            <p:nvPr/>
          </p:nvSpPr>
          <p:spPr>
            <a:xfrm>
              <a:off x="209" y="3573"/>
              <a:ext cx="73"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q</a:t>
              </a:r>
              <a:endParaRPr lang="en-US" altLang="zh-CN" sz="1400" dirty="0">
                <a:latin typeface="微软雅黑" panose="020B0503020204020204" pitchFamily="34" charset="-122"/>
                <a:ea typeface="微软雅黑" panose="020B0503020204020204" pitchFamily="34" charset="-122"/>
              </a:endParaRPr>
            </a:p>
          </p:txBody>
        </p:sp>
        <p:sp>
          <p:nvSpPr>
            <p:cNvPr id="72869" name="Rectangle 354"/>
            <p:cNvSpPr/>
            <p:nvPr/>
          </p:nvSpPr>
          <p:spPr>
            <a:xfrm>
              <a:off x="266" y="3647"/>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2</a:t>
              </a:r>
              <a:endParaRPr lang="en-US" altLang="zh-CN" sz="1400" dirty="0">
                <a:latin typeface="微软雅黑" panose="020B0503020204020204" pitchFamily="34" charset="-122"/>
                <a:ea typeface="微软雅黑" panose="020B0503020204020204" pitchFamily="34" charset="-122"/>
              </a:endParaRPr>
            </a:p>
          </p:txBody>
        </p:sp>
        <p:sp>
          <p:nvSpPr>
            <p:cNvPr id="72870" name="Rectangle 355"/>
            <p:cNvSpPr/>
            <p:nvPr/>
          </p:nvSpPr>
          <p:spPr>
            <a:xfrm>
              <a:off x="188" y="3859"/>
              <a:ext cx="106"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m</a:t>
              </a:r>
              <a:endParaRPr lang="en-US" altLang="zh-CN" sz="1400" dirty="0">
                <a:latin typeface="微软雅黑" panose="020B0503020204020204" pitchFamily="34" charset="-122"/>
                <a:ea typeface="微软雅黑" panose="020B0503020204020204" pitchFamily="34" charset="-122"/>
              </a:endParaRPr>
            </a:p>
          </p:txBody>
        </p:sp>
        <p:sp>
          <p:nvSpPr>
            <p:cNvPr id="72871" name="Rectangle 356"/>
            <p:cNvSpPr/>
            <p:nvPr/>
          </p:nvSpPr>
          <p:spPr>
            <a:xfrm>
              <a:off x="277" y="3932"/>
              <a:ext cx="67" cy="151"/>
            </a:xfrm>
            <a:prstGeom prst="rect">
              <a:avLst/>
            </a:prstGeom>
            <a:noFill/>
            <a:ln w="9525">
              <a:noFill/>
            </a:ln>
          </p:spPr>
          <p:txBody>
            <a:bodyPr wrap="square" lIns="0" tIns="0" rIns="0" bIns="0">
              <a:spAutoFit/>
            </a:bodyPr>
            <a:p>
              <a:pPr algn="ctr"/>
              <a:r>
                <a:rPr lang="en-US" altLang="zh-CN" sz="1400" dirty="0">
                  <a:solidFill>
                    <a:srgbClr val="000000"/>
                  </a:solidFill>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p:txBody>
        </p:sp>
        <p:sp>
          <p:nvSpPr>
            <p:cNvPr id="72872" name="Rectangle 357"/>
            <p:cNvSpPr/>
            <p:nvPr/>
          </p:nvSpPr>
          <p:spPr>
            <a:xfrm>
              <a:off x="135" y="4071"/>
              <a:ext cx="225" cy="172"/>
            </a:xfrm>
            <a:prstGeom prst="rect">
              <a:avLst/>
            </a:prstGeom>
            <a:noFill/>
            <a:ln w="9525">
              <a:noFill/>
            </a:ln>
          </p:spPr>
          <p:txBody>
            <a:bodyPr lIns="0" tIns="0" rIns="0" bIns="0">
              <a:spAutoFit/>
            </a:bodyPr>
            <a:p>
              <a:pPr algn="ctr"/>
              <a:r>
                <a:rPr lang="en-US" altLang="zh-CN" sz="1600" b="1" i="1" dirty="0">
                  <a:solidFill>
                    <a:srgbClr val="FF0000"/>
                  </a:solidFill>
                  <a:latin typeface="微软雅黑" panose="020B0503020204020204" pitchFamily="34" charset="-122"/>
                  <a:ea typeface="微软雅黑" panose="020B0503020204020204" pitchFamily="34" charset="-122"/>
                </a:rPr>
                <a:t>q</a:t>
              </a:r>
              <a:r>
                <a:rPr lang="en-US" altLang="zh-CN" sz="1600" b="1" baseline="-25000" dirty="0">
                  <a:solidFill>
                    <a:srgbClr val="FF0000"/>
                  </a:solidFill>
                  <a:latin typeface="微软雅黑" panose="020B0503020204020204" pitchFamily="34" charset="-122"/>
                  <a:ea typeface="微软雅黑" panose="020B0503020204020204" pitchFamily="34" charset="-122"/>
                </a:rPr>
                <a:t>1</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72873" name="Rectangle 362"/>
            <p:cNvSpPr/>
            <p:nvPr/>
          </p:nvSpPr>
          <p:spPr>
            <a:xfrm>
              <a:off x="1530" y="2948"/>
              <a:ext cx="231" cy="151"/>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2Ts</a:t>
              </a:r>
              <a:endParaRPr lang="en-US" altLang="zh-CN" sz="1400" dirty="0">
                <a:latin typeface="微软雅黑" panose="020B0503020204020204" pitchFamily="34" charset="-122"/>
                <a:ea typeface="微软雅黑" panose="020B0503020204020204" pitchFamily="34" charset="-122"/>
              </a:endParaRPr>
            </a:p>
          </p:txBody>
        </p:sp>
        <p:sp>
          <p:nvSpPr>
            <p:cNvPr id="72874" name="Freeform 379"/>
            <p:cNvSpPr/>
            <p:nvPr/>
          </p:nvSpPr>
          <p:spPr>
            <a:xfrm>
              <a:off x="5414" y="2884"/>
              <a:ext cx="142" cy="46"/>
            </a:xfrm>
            <a:custGeom>
              <a:avLst/>
              <a:gdLst>
                <a:gd name="txL" fmla="*/ 0 w 140"/>
                <a:gd name="txT" fmla="*/ 0 h 55"/>
                <a:gd name="txR" fmla="*/ 140 w 140"/>
                <a:gd name="txB" fmla="*/ 55 h 55"/>
              </a:gdLst>
              <a:ahLst/>
              <a:cxnLst>
                <a:cxn ang="0">
                  <a:pos x="0" y="0"/>
                </a:cxn>
                <a:cxn ang="0">
                  <a:pos x="23" y="3"/>
                </a:cxn>
                <a:cxn ang="0">
                  <a:pos x="0" y="3"/>
                </a:cxn>
                <a:cxn ang="0">
                  <a:pos x="206" y="3"/>
                </a:cxn>
                <a:cxn ang="0">
                  <a:pos x="0" y="0"/>
                </a:cxn>
              </a:cxnLst>
              <a:rect l="txL" t="txT" r="txR" b="txB"/>
              <a:pathLst>
                <a:path w="140" h="55">
                  <a:moveTo>
                    <a:pt x="0" y="0"/>
                  </a:moveTo>
                  <a:lnTo>
                    <a:pt x="23" y="33"/>
                  </a:lnTo>
                  <a:lnTo>
                    <a:pt x="0" y="55"/>
                  </a:lnTo>
                  <a:lnTo>
                    <a:pt x="140" y="33"/>
                  </a:lnTo>
                  <a:lnTo>
                    <a:pt x="0" y="0"/>
                  </a:lnTo>
                  <a:close/>
                </a:path>
              </a:pathLst>
            </a:custGeom>
            <a:solidFill>
              <a:srgbClr val="000000"/>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75" name="Line 380"/>
            <p:cNvSpPr/>
            <p:nvPr/>
          </p:nvSpPr>
          <p:spPr>
            <a:xfrm>
              <a:off x="3778" y="1608"/>
              <a:ext cx="1" cy="35"/>
            </a:xfrm>
            <a:prstGeom prst="line">
              <a:avLst/>
            </a:prstGeom>
            <a:ln w="19050" cap="flat" cmpd="sng">
              <a:solidFill>
                <a:srgbClr val="000000"/>
              </a:solidFill>
              <a:prstDash val="solid"/>
              <a:headEnd type="none" w="med" len="med"/>
              <a:tailEnd type="none" w="med" len="med"/>
            </a:ln>
          </p:spPr>
        </p:sp>
        <p:sp>
          <p:nvSpPr>
            <p:cNvPr id="72876" name="Line 381"/>
            <p:cNvSpPr/>
            <p:nvPr/>
          </p:nvSpPr>
          <p:spPr>
            <a:xfrm>
              <a:off x="3778" y="1681"/>
              <a:ext cx="1" cy="37"/>
            </a:xfrm>
            <a:prstGeom prst="line">
              <a:avLst/>
            </a:prstGeom>
            <a:ln w="19050" cap="flat" cmpd="sng">
              <a:solidFill>
                <a:srgbClr val="000000"/>
              </a:solidFill>
              <a:prstDash val="solid"/>
              <a:headEnd type="none" w="med" len="med"/>
              <a:tailEnd type="none" w="med" len="med"/>
            </a:ln>
          </p:spPr>
        </p:sp>
        <p:sp>
          <p:nvSpPr>
            <p:cNvPr id="72877" name="Line 382"/>
            <p:cNvSpPr/>
            <p:nvPr/>
          </p:nvSpPr>
          <p:spPr>
            <a:xfrm>
              <a:off x="3778" y="1754"/>
              <a:ext cx="1" cy="37"/>
            </a:xfrm>
            <a:prstGeom prst="line">
              <a:avLst/>
            </a:prstGeom>
            <a:ln w="19050" cap="flat" cmpd="sng">
              <a:solidFill>
                <a:srgbClr val="000000"/>
              </a:solidFill>
              <a:prstDash val="solid"/>
              <a:headEnd type="none" w="med" len="med"/>
              <a:tailEnd type="none" w="med" len="med"/>
            </a:ln>
          </p:spPr>
        </p:sp>
        <p:sp>
          <p:nvSpPr>
            <p:cNvPr id="72878" name="Line 383"/>
            <p:cNvSpPr/>
            <p:nvPr/>
          </p:nvSpPr>
          <p:spPr>
            <a:xfrm>
              <a:off x="3778" y="1829"/>
              <a:ext cx="1" cy="35"/>
            </a:xfrm>
            <a:prstGeom prst="line">
              <a:avLst/>
            </a:prstGeom>
            <a:ln w="19050" cap="flat" cmpd="sng">
              <a:solidFill>
                <a:srgbClr val="000000"/>
              </a:solidFill>
              <a:prstDash val="solid"/>
              <a:headEnd type="none" w="med" len="med"/>
              <a:tailEnd type="none" w="med" len="med"/>
            </a:ln>
          </p:spPr>
        </p:sp>
        <p:sp>
          <p:nvSpPr>
            <p:cNvPr id="72879" name="Line 384"/>
            <p:cNvSpPr/>
            <p:nvPr/>
          </p:nvSpPr>
          <p:spPr>
            <a:xfrm>
              <a:off x="3778" y="1901"/>
              <a:ext cx="1" cy="36"/>
            </a:xfrm>
            <a:prstGeom prst="line">
              <a:avLst/>
            </a:prstGeom>
            <a:ln w="19050" cap="flat" cmpd="sng">
              <a:solidFill>
                <a:srgbClr val="000000"/>
              </a:solidFill>
              <a:prstDash val="solid"/>
              <a:headEnd type="none" w="med" len="med"/>
              <a:tailEnd type="none" w="med" len="med"/>
            </a:ln>
          </p:spPr>
        </p:sp>
        <p:sp>
          <p:nvSpPr>
            <p:cNvPr id="72880" name="Line 385"/>
            <p:cNvSpPr/>
            <p:nvPr/>
          </p:nvSpPr>
          <p:spPr>
            <a:xfrm>
              <a:off x="3778" y="1974"/>
              <a:ext cx="1" cy="38"/>
            </a:xfrm>
            <a:prstGeom prst="line">
              <a:avLst/>
            </a:prstGeom>
            <a:ln w="19050" cap="flat" cmpd="sng">
              <a:solidFill>
                <a:srgbClr val="000000"/>
              </a:solidFill>
              <a:prstDash val="solid"/>
              <a:headEnd type="none" w="med" len="med"/>
              <a:tailEnd type="none" w="med" len="med"/>
            </a:ln>
          </p:spPr>
        </p:sp>
        <p:sp>
          <p:nvSpPr>
            <p:cNvPr id="72881" name="Line 386"/>
            <p:cNvSpPr/>
            <p:nvPr/>
          </p:nvSpPr>
          <p:spPr>
            <a:xfrm>
              <a:off x="3778" y="2047"/>
              <a:ext cx="1" cy="38"/>
            </a:xfrm>
            <a:prstGeom prst="line">
              <a:avLst/>
            </a:prstGeom>
            <a:ln w="19050" cap="flat" cmpd="sng">
              <a:solidFill>
                <a:srgbClr val="000000"/>
              </a:solidFill>
              <a:prstDash val="solid"/>
              <a:headEnd type="none" w="med" len="med"/>
              <a:tailEnd type="none" w="med" len="med"/>
            </a:ln>
          </p:spPr>
        </p:sp>
        <p:sp>
          <p:nvSpPr>
            <p:cNvPr id="72882" name="Line 387"/>
            <p:cNvSpPr/>
            <p:nvPr/>
          </p:nvSpPr>
          <p:spPr>
            <a:xfrm>
              <a:off x="3778" y="2122"/>
              <a:ext cx="1" cy="36"/>
            </a:xfrm>
            <a:prstGeom prst="line">
              <a:avLst/>
            </a:prstGeom>
            <a:ln w="19050" cap="flat" cmpd="sng">
              <a:solidFill>
                <a:srgbClr val="000000"/>
              </a:solidFill>
              <a:prstDash val="solid"/>
              <a:headEnd type="none" w="med" len="med"/>
              <a:tailEnd type="none" w="med" len="med"/>
            </a:ln>
          </p:spPr>
        </p:sp>
        <p:sp>
          <p:nvSpPr>
            <p:cNvPr id="72883" name="Line 388"/>
            <p:cNvSpPr/>
            <p:nvPr/>
          </p:nvSpPr>
          <p:spPr>
            <a:xfrm>
              <a:off x="3778" y="2195"/>
              <a:ext cx="1" cy="37"/>
            </a:xfrm>
            <a:prstGeom prst="line">
              <a:avLst/>
            </a:prstGeom>
            <a:ln w="19050" cap="flat" cmpd="sng">
              <a:solidFill>
                <a:srgbClr val="000000"/>
              </a:solidFill>
              <a:prstDash val="solid"/>
              <a:headEnd type="none" w="med" len="med"/>
              <a:tailEnd type="none" w="med" len="med"/>
            </a:ln>
          </p:spPr>
        </p:sp>
        <p:sp>
          <p:nvSpPr>
            <p:cNvPr id="72884" name="Line 389"/>
            <p:cNvSpPr/>
            <p:nvPr/>
          </p:nvSpPr>
          <p:spPr>
            <a:xfrm>
              <a:off x="3778" y="2268"/>
              <a:ext cx="1" cy="37"/>
            </a:xfrm>
            <a:prstGeom prst="line">
              <a:avLst/>
            </a:prstGeom>
            <a:ln w="19050" cap="flat" cmpd="sng">
              <a:solidFill>
                <a:srgbClr val="000000"/>
              </a:solidFill>
              <a:prstDash val="solid"/>
              <a:headEnd type="none" w="med" len="med"/>
              <a:tailEnd type="none" w="med" len="med"/>
            </a:ln>
          </p:spPr>
        </p:sp>
        <p:sp>
          <p:nvSpPr>
            <p:cNvPr id="72885" name="Line 390"/>
            <p:cNvSpPr/>
            <p:nvPr/>
          </p:nvSpPr>
          <p:spPr>
            <a:xfrm>
              <a:off x="3778" y="2342"/>
              <a:ext cx="1" cy="36"/>
            </a:xfrm>
            <a:prstGeom prst="line">
              <a:avLst/>
            </a:prstGeom>
            <a:ln w="19050" cap="flat" cmpd="sng">
              <a:solidFill>
                <a:srgbClr val="000000"/>
              </a:solidFill>
              <a:prstDash val="solid"/>
              <a:headEnd type="none" w="med" len="med"/>
              <a:tailEnd type="none" w="med" len="med"/>
            </a:ln>
          </p:spPr>
        </p:sp>
        <p:sp>
          <p:nvSpPr>
            <p:cNvPr id="72886" name="Line 391"/>
            <p:cNvSpPr/>
            <p:nvPr/>
          </p:nvSpPr>
          <p:spPr>
            <a:xfrm>
              <a:off x="3778" y="2416"/>
              <a:ext cx="1" cy="36"/>
            </a:xfrm>
            <a:prstGeom prst="line">
              <a:avLst/>
            </a:prstGeom>
            <a:ln w="19050" cap="flat" cmpd="sng">
              <a:solidFill>
                <a:srgbClr val="000000"/>
              </a:solidFill>
              <a:prstDash val="solid"/>
              <a:headEnd type="none" w="med" len="med"/>
              <a:tailEnd type="none" w="med" len="med"/>
            </a:ln>
          </p:spPr>
        </p:sp>
        <p:sp>
          <p:nvSpPr>
            <p:cNvPr id="72887" name="Line 392"/>
            <p:cNvSpPr/>
            <p:nvPr/>
          </p:nvSpPr>
          <p:spPr>
            <a:xfrm>
              <a:off x="3778" y="2489"/>
              <a:ext cx="1" cy="37"/>
            </a:xfrm>
            <a:prstGeom prst="line">
              <a:avLst/>
            </a:prstGeom>
            <a:ln w="19050" cap="flat" cmpd="sng">
              <a:solidFill>
                <a:srgbClr val="000000"/>
              </a:solidFill>
              <a:prstDash val="solid"/>
              <a:headEnd type="none" w="med" len="med"/>
              <a:tailEnd type="none" w="med" len="med"/>
            </a:ln>
          </p:spPr>
        </p:sp>
        <p:sp>
          <p:nvSpPr>
            <p:cNvPr id="72888" name="Line 393"/>
            <p:cNvSpPr/>
            <p:nvPr/>
          </p:nvSpPr>
          <p:spPr>
            <a:xfrm>
              <a:off x="3778" y="2563"/>
              <a:ext cx="1" cy="36"/>
            </a:xfrm>
            <a:prstGeom prst="line">
              <a:avLst/>
            </a:prstGeom>
            <a:ln w="19050" cap="flat" cmpd="sng">
              <a:solidFill>
                <a:srgbClr val="000000"/>
              </a:solidFill>
              <a:prstDash val="solid"/>
              <a:headEnd type="none" w="med" len="med"/>
              <a:tailEnd type="none" w="med" len="med"/>
            </a:ln>
          </p:spPr>
        </p:sp>
        <p:sp>
          <p:nvSpPr>
            <p:cNvPr id="72889" name="Line 394"/>
            <p:cNvSpPr/>
            <p:nvPr/>
          </p:nvSpPr>
          <p:spPr>
            <a:xfrm>
              <a:off x="3778" y="2636"/>
              <a:ext cx="1" cy="37"/>
            </a:xfrm>
            <a:prstGeom prst="line">
              <a:avLst/>
            </a:prstGeom>
            <a:ln w="19050" cap="flat" cmpd="sng">
              <a:solidFill>
                <a:srgbClr val="000000"/>
              </a:solidFill>
              <a:prstDash val="solid"/>
              <a:headEnd type="none" w="med" len="med"/>
              <a:tailEnd type="none" w="med" len="med"/>
            </a:ln>
          </p:spPr>
        </p:sp>
        <p:sp>
          <p:nvSpPr>
            <p:cNvPr id="72890" name="Line 395"/>
            <p:cNvSpPr/>
            <p:nvPr/>
          </p:nvSpPr>
          <p:spPr>
            <a:xfrm>
              <a:off x="3778" y="2709"/>
              <a:ext cx="1" cy="37"/>
            </a:xfrm>
            <a:prstGeom prst="line">
              <a:avLst/>
            </a:prstGeom>
            <a:ln w="19050" cap="flat" cmpd="sng">
              <a:solidFill>
                <a:srgbClr val="000000"/>
              </a:solidFill>
              <a:prstDash val="solid"/>
              <a:headEnd type="none" w="med" len="med"/>
              <a:tailEnd type="none" w="med" len="med"/>
            </a:ln>
          </p:spPr>
        </p:sp>
        <p:sp>
          <p:nvSpPr>
            <p:cNvPr id="72891" name="Line 396"/>
            <p:cNvSpPr/>
            <p:nvPr/>
          </p:nvSpPr>
          <p:spPr>
            <a:xfrm>
              <a:off x="3778" y="2783"/>
              <a:ext cx="1" cy="37"/>
            </a:xfrm>
            <a:prstGeom prst="line">
              <a:avLst/>
            </a:prstGeom>
            <a:ln w="19050" cap="flat" cmpd="sng">
              <a:solidFill>
                <a:srgbClr val="000000"/>
              </a:solidFill>
              <a:prstDash val="solid"/>
              <a:headEnd type="none" w="med" len="med"/>
              <a:tailEnd type="none" w="med" len="med"/>
            </a:ln>
          </p:spPr>
        </p:sp>
        <p:sp>
          <p:nvSpPr>
            <p:cNvPr id="72892" name="Line 397"/>
            <p:cNvSpPr/>
            <p:nvPr/>
          </p:nvSpPr>
          <p:spPr>
            <a:xfrm>
              <a:off x="3778" y="2856"/>
              <a:ext cx="1" cy="38"/>
            </a:xfrm>
            <a:prstGeom prst="line">
              <a:avLst/>
            </a:prstGeom>
            <a:ln w="19050" cap="flat" cmpd="sng">
              <a:solidFill>
                <a:srgbClr val="000000"/>
              </a:solidFill>
              <a:prstDash val="solid"/>
              <a:headEnd type="none" w="med" len="med"/>
              <a:tailEnd type="none" w="med" len="med"/>
            </a:ln>
          </p:spPr>
        </p:sp>
        <p:sp>
          <p:nvSpPr>
            <p:cNvPr id="72893" name="Freeform 398"/>
            <p:cNvSpPr/>
            <p:nvPr/>
          </p:nvSpPr>
          <p:spPr>
            <a:xfrm>
              <a:off x="3956" y="1589"/>
              <a:ext cx="107" cy="1323"/>
            </a:xfrm>
            <a:custGeom>
              <a:avLst/>
              <a:gdLst>
                <a:gd name="txL" fmla="*/ 0 w 105"/>
                <a:gd name="txT" fmla="*/ 0 h 1571"/>
                <a:gd name="txR" fmla="*/ 105 w 105"/>
                <a:gd name="txB" fmla="*/ 1571 h 1571"/>
              </a:gdLst>
              <a:ahLst/>
              <a:cxnLst>
                <a:cxn ang="0">
                  <a:pos x="0" y="0"/>
                </a:cxn>
                <a:cxn ang="0">
                  <a:pos x="63" y="3"/>
                </a:cxn>
                <a:cxn ang="0">
                  <a:pos x="93" y="3"/>
                </a:cxn>
                <a:cxn ang="0">
                  <a:pos x="93" y="4"/>
                </a:cxn>
                <a:cxn ang="0">
                  <a:pos x="117" y="4"/>
                </a:cxn>
                <a:cxn ang="0">
                  <a:pos x="175" y="4"/>
                </a:cxn>
                <a:cxn ang="0">
                  <a:pos x="117" y="4"/>
                </a:cxn>
                <a:cxn ang="0">
                  <a:pos x="93" y="5"/>
                </a:cxn>
                <a:cxn ang="0">
                  <a:pos x="93" y="8"/>
                </a:cxn>
                <a:cxn ang="0">
                  <a:pos x="63" y="8"/>
                </a:cxn>
                <a:cxn ang="0">
                  <a:pos x="0" y="8"/>
                </a:cxn>
              </a:cxnLst>
              <a:rect l="txL" t="txT" r="txR" b="txB"/>
              <a:pathLst>
                <a:path w="105" h="1571">
                  <a:moveTo>
                    <a:pt x="0" y="0"/>
                  </a:moveTo>
                  <a:lnTo>
                    <a:pt x="35" y="22"/>
                  </a:lnTo>
                  <a:lnTo>
                    <a:pt x="58" y="54"/>
                  </a:lnTo>
                  <a:lnTo>
                    <a:pt x="58" y="720"/>
                  </a:lnTo>
                  <a:lnTo>
                    <a:pt x="70" y="764"/>
                  </a:lnTo>
                  <a:lnTo>
                    <a:pt x="105" y="774"/>
                  </a:lnTo>
                  <a:lnTo>
                    <a:pt x="70" y="785"/>
                  </a:lnTo>
                  <a:lnTo>
                    <a:pt x="58" y="829"/>
                  </a:lnTo>
                  <a:lnTo>
                    <a:pt x="58" y="1516"/>
                  </a:lnTo>
                  <a:lnTo>
                    <a:pt x="35" y="1549"/>
                  </a:lnTo>
                  <a:lnTo>
                    <a:pt x="0" y="1571"/>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94" name="Freeform 399"/>
            <p:cNvSpPr/>
            <p:nvPr/>
          </p:nvSpPr>
          <p:spPr>
            <a:xfrm>
              <a:off x="3624" y="1460"/>
              <a:ext cx="131" cy="1442"/>
            </a:xfrm>
            <a:custGeom>
              <a:avLst/>
              <a:gdLst>
                <a:gd name="txL" fmla="*/ 0 w 129"/>
                <a:gd name="txT" fmla="*/ 0 h 1713"/>
                <a:gd name="txR" fmla="*/ 129 w 129"/>
                <a:gd name="txB" fmla="*/ 1713 h 1713"/>
              </a:gdLst>
              <a:ahLst/>
              <a:cxnLst>
                <a:cxn ang="0">
                  <a:pos x="196" y="0"/>
                </a:cxn>
                <a:cxn ang="0">
                  <a:pos x="162" y="0"/>
                </a:cxn>
                <a:cxn ang="0">
                  <a:pos x="101" y="3"/>
                </a:cxn>
                <a:cxn ang="0">
                  <a:pos x="75" y="3"/>
                </a:cxn>
                <a:cxn ang="0">
                  <a:pos x="75" y="4"/>
                </a:cxn>
                <a:cxn ang="0">
                  <a:pos x="64" y="5"/>
                </a:cxn>
                <a:cxn ang="0">
                  <a:pos x="0" y="5"/>
                </a:cxn>
                <a:cxn ang="0">
                  <a:pos x="64" y="5"/>
                </a:cxn>
                <a:cxn ang="0">
                  <a:pos x="75" y="5"/>
                </a:cxn>
                <a:cxn ang="0">
                  <a:pos x="75" y="9"/>
                </a:cxn>
                <a:cxn ang="0">
                  <a:pos x="101" y="9"/>
                </a:cxn>
                <a:cxn ang="0">
                  <a:pos x="162" y="9"/>
                </a:cxn>
                <a:cxn ang="0">
                  <a:pos x="196" y="9"/>
                </a:cxn>
              </a:cxnLst>
              <a:rect l="txL" t="txT" r="txR" b="txB"/>
              <a:pathLst>
                <a:path w="129" h="1713">
                  <a:moveTo>
                    <a:pt x="129" y="0"/>
                  </a:moveTo>
                  <a:lnTo>
                    <a:pt x="106" y="0"/>
                  </a:lnTo>
                  <a:lnTo>
                    <a:pt x="71" y="11"/>
                  </a:lnTo>
                  <a:lnTo>
                    <a:pt x="47" y="55"/>
                  </a:lnTo>
                  <a:lnTo>
                    <a:pt x="47" y="797"/>
                  </a:lnTo>
                  <a:lnTo>
                    <a:pt x="36" y="829"/>
                  </a:lnTo>
                  <a:lnTo>
                    <a:pt x="0" y="851"/>
                  </a:lnTo>
                  <a:lnTo>
                    <a:pt x="36" y="862"/>
                  </a:lnTo>
                  <a:lnTo>
                    <a:pt x="47" y="895"/>
                  </a:lnTo>
                  <a:lnTo>
                    <a:pt x="47" y="1669"/>
                  </a:lnTo>
                  <a:lnTo>
                    <a:pt x="71" y="1702"/>
                  </a:lnTo>
                  <a:lnTo>
                    <a:pt x="106" y="1713"/>
                  </a:lnTo>
                  <a:lnTo>
                    <a:pt x="129" y="1713"/>
                  </a:lnTo>
                </a:path>
              </a:pathLst>
            </a:custGeom>
            <a:no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95" name="Rectangle 405"/>
            <p:cNvSpPr/>
            <p:nvPr/>
          </p:nvSpPr>
          <p:spPr>
            <a:xfrm>
              <a:off x="3870" y="1190"/>
              <a:ext cx="405" cy="215"/>
            </a:xfrm>
            <a:prstGeom prst="rect">
              <a:avLst/>
            </a:prstGeom>
            <a:noFill/>
            <a:ln w="9525">
              <a:noFill/>
            </a:ln>
          </p:spPr>
          <p:txBody>
            <a:bodyPr lIns="0" tIns="0" rIns="0" bIns="0">
              <a:spAutoFit/>
            </a:bodyPr>
            <a:p>
              <a:pPr algn="ctr"/>
              <a:r>
                <a:rPr lang="en-US" altLang="zh-CN" dirty="0">
                  <a:solidFill>
                    <a:srgbClr val="0000FF"/>
                  </a:solidFill>
                  <a:latin typeface="微软雅黑" panose="020B0503020204020204" pitchFamily="34" charset="-122"/>
                  <a:ea typeface="微软雅黑" panose="020B0503020204020204" pitchFamily="34" charset="-122"/>
                </a:rPr>
                <a:t>m(t)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72896" name="Rectangle 421"/>
            <p:cNvSpPr/>
            <p:nvPr/>
          </p:nvSpPr>
          <p:spPr>
            <a:xfrm>
              <a:off x="5350" y="2908"/>
              <a:ext cx="42" cy="151"/>
            </a:xfrm>
            <a:prstGeom prst="rect">
              <a:avLst/>
            </a:prstGeom>
            <a:noFill/>
            <a:ln w="9525">
              <a:noFill/>
            </a:ln>
          </p:spPr>
          <p:txBody>
            <a:bodyPr wrap="square"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t</a:t>
              </a:r>
              <a:endParaRPr lang="en-US" altLang="zh-CN" sz="1400" dirty="0">
                <a:latin typeface="微软雅黑" panose="020B0503020204020204" pitchFamily="34" charset="-122"/>
                <a:ea typeface="微软雅黑" panose="020B0503020204020204" pitchFamily="34" charset="-122"/>
              </a:endParaRPr>
            </a:p>
          </p:txBody>
        </p:sp>
        <p:sp>
          <p:nvSpPr>
            <p:cNvPr id="72897" name="Rectangle 422"/>
            <p:cNvSpPr/>
            <p:nvPr/>
          </p:nvSpPr>
          <p:spPr>
            <a:xfrm>
              <a:off x="2526" y="3732"/>
              <a:ext cx="720" cy="294"/>
            </a:xfrm>
            <a:prstGeom prst="rect">
              <a:avLst/>
            </a:prstGeom>
            <a:solidFill>
              <a:srgbClr val="CCFFCC"/>
            </a:solidFill>
            <a:ln w="19050" cap="flat" cmpd="sng">
              <a:solidFill>
                <a:srgbClr val="000000"/>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量化器</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2898" name="Freeform 442"/>
            <p:cNvSpPr/>
            <p:nvPr/>
          </p:nvSpPr>
          <p:spPr>
            <a:xfrm>
              <a:off x="1455" y="2575"/>
              <a:ext cx="58" cy="55"/>
            </a:xfrm>
            <a:custGeom>
              <a:avLst/>
              <a:gdLst>
                <a:gd name="txL" fmla="*/ 0 w 58"/>
                <a:gd name="txT" fmla="*/ 0 h 66"/>
                <a:gd name="txR" fmla="*/ 58 w 58"/>
                <a:gd name="txB" fmla="*/ 66 h 66"/>
              </a:gdLst>
              <a:ahLst/>
              <a:cxnLst>
                <a:cxn ang="0">
                  <a:pos x="58" y="2"/>
                </a:cxn>
                <a:cxn ang="0">
                  <a:pos x="23" y="0"/>
                </a:cxn>
                <a:cxn ang="0">
                  <a:pos x="0" y="2"/>
                </a:cxn>
                <a:cxn ang="0">
                  <a:pos x="58" y="2"/>
                </a:cxn>
              </a:cxnLst>
              <a:rect l="txL" t="txT" r="txR" b="txB"/>
              <a:pathLst>
                <a:path w="58" h="66">
                  <a:moveTo>
                    <a:pt x="58" y="66"/>
                  </a:moveTo>
                  <a:lnTo>
                    <a:pt x="23" y="0"/>
                  </a:lnTo>
                  <a:lnTo>
                    <a:pt x="0" y="66"/>
                  </a:lnTo>
                  <a:lnTo>
                    <a:pt x="58" y="66"/>
                  </a:lnTo>
                  <a:close/>
                </a:path>
              </a:pathLst>
            </a:custGeom>
            <a:solidFill>
              <a:srgbClr val="FFFFFF"/>
            </a:solidFill>
            <a:ln w="19050" cap="flat" cmpd="sng">
              <a:solidFill>
                <a:srgbClr val="000000"/>
              </a:solidFill>
              <a:prstDash val="solid"/>
              <a:round/>
              <a:headEnd type="none" w="med" len="med"/>
              <a:tailEnd type="none" w="med" len="med"/>
            </a:ln>
          </p:spPr>
          <p:txBody>
            <a:bodyPr/>
            <a:p>
              <a:endParaRPr lang="zh-CN" altLang="en-US" sz="1400" dirty="0">
                <a:latin typeface="微软雅黑" panose="020B0503020204020204" pitchFamily="34" charset="-122"/>
                <a:ea typeface="微软雅黑" panose="020B0503020204020204" pitchFamily="34" charset="-122"/>
              </a:endParaRPr>
            </a:p>
          </p:txBody>
        </p:sp>
        <p:sp>
          <p:nvSpPr>
            <p:cNvPr id="72899" name="Line 443"/>
            <p:cNvSpPr/>
            <p:nvPr/>
          </p:nvSpPr>
          <p:spPr>
            <a:xfrm flipV="1">
              <a:off x="3825" y="1043"/>
              <a:ext cx="180" cy="66"/>
            </a:xfrm>
            <a:prstGeom prst="line">
              <a:avLst/>
            </a:prstGeom>
            <a:ln w="19050" cap="flat" cmpd="sng">
              <a:solidFill>
                <a:srgbClr val="000000"/>
              </a:solidFill>
              <a:prstDash val="solid"/>
              <a:headEnd type="none" w="med" len="med"/>
              <a:tailEnd type="none" w="med" len="med"/>
            </a:ln>
          </p:spPr>
        </p:sp>
        <p:sp>
          <p:nvSpPr>
            <p:cNvPr id="72900" name="Line 444"/>
            <p:cNvSpPr/>
            <p:nvPr/>
          </p:nvSpPr>
          <p:spPr>
            <a:xfrm>
              <a:off x="3710" y="1475"/>
              <a:ext cx="47" cy="1"/>
            </a:xfrm>
            <a:prstGeom prst="line">
              <a:avLst/>
            </a:prstGeom>
            <a:ln w="19050" cap="flat" cmpd="sng">
              <a:solidFill>
                <a:srgbClr val="000000"/>
              </a:solidFill>
              <a:prstDash val="solid"/>
              <a:headEnd type="none" w="med" len="med"/>
              <a:tailEnd type="none" w="med" len="med"/>
            </a:ln>
          </p:spPr>
        </p:sp>
        <p:sp>
          <p:nvSpPr>
            <p:cNvPr id="72901" name="Line 445"/>
            <p:cNvSpPr/>
            <p:nvPr/>
          </p:nvSpPr>
          <p:spPr>
            <a:xfrm>
              <a:off x="3803" y="1475"/>
              <a:ext cx="47" cy="1"/>
            </a:xfrm>
            <a:prstGeom prst="line">
              <a:avLst/>
            </a:prstGeom>
            <a:ln w="19050" cap="flat" cmpd="sng">
              <a:solidFill>
                <a:srgbClr val="000000"/>
              </a:solidFill>
              <a:prstDash val="solid"/>
              <a:headEnd type="none" w="med" len="med"/>
              <a:tailEnd type="none" w="med" len="med"/>
            </a:ln>
          </p:spPr>
        </p:sp>
        <p:sp>
          <p:nvSpPr>
            <p:cNvPr id="72902" name="Line 446"/>
            <p:cNvSpPr/>
            <p:nvPr/>
          </p:nvSpPr>
          <p:spPr>
            <a:xfrm>
              <a:off x="3897" y="1475"/>
              <a:ext cx="47" cy="1"/>
            </a:xfrm>
            <a:prstGeom prst="line">
              <a:avLst/>
            </a:prstGeom>
            <a:ln w="19050" cap="flat" cmpd="sng">
              <a:solidFill>
                <a:srgbClr val="000000"/>
              </a:solidFill>
              <a:prstDash val="solid"/>
              <a:headEnd type="none" w="med" len="med"/>
              <a:tailEnd type="none" w="med" len="med"/>
            </a:ln>
          </p:spPr>
        </p:sp>
        <p:sp>
          <p:nvSpPr>
            <p:cNvPr id="72903" name="Line 447"/>
            <p:cNvSpPr/>
            <p:nvPr/>
          </p:nvSpPr>
          <p:spPr>
            <a:xfrm>
              <a:off x="3252" y="3829"/>
              <a:ext cx="499" cy="0"/>
            </a:xfrm>
            <a:prstGeom prst="line">
              <a:avLst/>
            </a:prstGeom>
            <a:ln w="9525" cap="flat" cmpd="sng">
              <a:solidFill>
                <a:schemeClr val="tx1"/>
              </a:solidFill>
              <a:prstDash val="solid"/>
              <a:headEnd type="none" w="med" len="med"/>
              <a:tailEnd type="triangle" w="med" len="med"/>
            </a:ln>
          </p:spPr>
        </p:sp>
        <p:sp>
          <p:nvSpPr>
            <p:cNvPr id="72904" name="Line 448"/>
            <p:cNvSpPr/>
            <p:nvPr/>
          </p:nvSpPr>
          <p:spPr>
            <a:xfrm>
              <a:off x="1846" y="3829"/>
              <a:ext cx="680" cy="0"/>
            </a:xfrm>
            <a:prstGeom prst="line">
              <a:avLst/>
            </a:prstGeom>
            <a:ln w="9525" cap="flat" cmpd="sng">
              <a:solidFill>
                <a:schemeClr val="tx1"/>
              </a:solidFill>
              <a:prstDash val="solid"/>
              <a:headEnd type="none" w="med" len="med"/>
              <a:tailEnd type="triangle" w="med" len="med"/>
            </a:ln>
          </p:spPr>
        </p:sp>
        <p:sp>
          <p:nvSpPr>
            <p:cNvPr id="72905" name="Rectangle 449"/>
            <p:cNvSpPr/>
            <p:nvPr/>
          </p:nvSpPr>
          <p:spPr>
            <a:xfrm>
              <a:off x="1800" y="3536"/>
              <a:ext cx="635" cy="245"/>
            </a:xfrm>
            <a:prstGeom prst="rect">
              <a:avLst/>
            </a:prstGeom>
            <a:solidFill>
              <a:schemeClr val="accent1"/>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{m(kT</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2906" name="Rectangle 450"/>
            <p:cNvSpPr/>
            <p:nvPr/>
          </p:nvSpPr>
          <p:spPr>
            <a:xfrm>
              <a:off x="3297" y="3536"/>
              <a:ext cx="635" cy="245"/>
            </a:xfrm>
            <a:prstGeom prst="rect">
              <a:avLst/>
            </a:prstGeom>
            <a:solidFill>
              <a:schemeClr val="accent1"/>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(kT</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sp>
        <p:nvSpPr>
          <p:cNvPr id="72710" name="AutoShape 457"/>
          <p:cNvSpPr/>
          <p:nvPr/>
        </p:nvSpPr>
        <p:spPr>
          <a:xfrm>
            <a:off x="3779838" y="1196975"/>
            <a:ext cx="1223962" cy="431800"/>
          </a:xfrm>
          <a:prstGeom prst="wedgeRectCallout">
            <a:avLst>
              <a:gd name="adj1" fmla="val 40532"/>
              <a:gd name="adj2" fmla="val 114338"/>
            </a:avLst>
          </a:prstGeom>
          <a:solidFill>
            <a:srgbClr val="CCFFCC"/>
          </a:solidFill>
          <a:ln w="9525" cap="flat" cmpd="sng">
            <a:solidFill>
              <a:schemeClr val="tx1"/>
            </a:solidFill>
            <a:prstDash val="solid"/>
            <a:miter/>
            <a:headEnd type="none" w="med" len="med"/>
            <a:tailEnd type="none" w="med" len="med"/>
          </a:ln>
        </p:spPr>
        <p:txBody>
          <a:bodyPr/>
          <a:p>
            <a:pPr algn="ctr"/>
            <a:r>
              <a:rPr lang="zh-CN" altLang="en-US" b="1" dirty="0">
                <a:solidFill>
                  <a:srgbClr val="2B15CD"/>
                </a:solidFill>
                <a:latin typeface="微软雅黑" panose="020B0503020204020204" pitchFamily="34" charset="-122"/>
                <a:ea typeface="微软雅黑" panose="020B0503020204020204" pitchFamily="34" charset="-122"/>
              </a:rPr>
              <a:t>模拟信号</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72711" name="AutoShape 458"/>
          <p:cNvSpPr/>
          <p:nvPr/>
        </p:nvSpPr>
        <p:spPr>
          <a:xfrm>
            <a:off x="971550" y="3213100"/>
            <a:ext cx="1368425" cy="431800"/>
          </a:xfrm>
          <a:prstGeom prst="wedgeRectCallout">
            <a:avLst>
              <a:gd name="adj1" fmla="val -74940"/>
              <a:gd name="adj2" fmla="val -95954"/>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分层电平</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2712" name="AutoShape 459"/>
          <p:cNvSpPr/>
          <p:nvPr/>
        </p:nvSpPr>
        <p:spPr>
          <a:xfrm>
            <a:off x="1403350" y="1412875"/>
            <a:ext cx="1368425" cy="431800"/>
          </a:xfrm>
          <a:prstGeom prst="wedgeRectCallout">
            <a:avLst>
              <a:gd name="adj1" fmla="val -96032"/>
              <a:gd name="adj2" fmla="val 62866"/>
            </a:avLst>
          </a:prstGeom>
          <a:solidFill>
            <a:srgbClr val="99CCFF"/>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量化电平</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2713" name="AutoShape 460"/>
          <p:cNvSpPr/>
          <p:nvPr/>
        </p:nvSpPr>
        <p:spPr>
          <a:xfrm>
            <a:off x="1476375" y="1989138"/>
            <a:ext cx="1368425" cy="431800"/>
          </a:xfrm>
          <a:prstGeom prst="wedgeRoundRectCallout">
            <a:avLst>
              <a:gd name="adj1" fmla="val -92806"/>
              <a:gd name="adj2" fmla="val 66546"/>
              <a:gd name="adj3" fmla="val 16667"/>
            </a:avLst>
          </a:prstGeom>
          <a:solidFill>
            <a:srgbClr val="993366"/>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量化间隔</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2714" name="AutoShape 461"/>
          <p:cNvSpPr/>
          <p:nvPr/>
        </p:nvSpPr>
        <p:spPr>
          <a:xfrm>
            <a:off x="714375" y="2286000"/>
            <a:ext cx="144463" cy="714375"/>
          </a:xfrm>
          <a:prstGeom prst="rightBrace">
            <a:avLst>
              <a:gd name="adj1" fmla="val 45604"/>
              <a:gd name="adj2" fmla="val 50000"/>
            </a:avLst>
          </a:prstGeom>
          <a:noFill/>
          <a:ln w="28575" cap="flat" cmpd="sng">
            <a:solidFill>
              <a:srgbClr val="990000"/>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72715" name="AutoShape 462"/>
          <p:cNvSpPr/>
          <p:nvPr/>
        </p:nvSpPr>
        <p:spPr>
          <a:xfrm>
            <a:off x="7380288" y="1773238"/>
            <a:ext cx="1439862" cy="431800"/>
          </a:xfrm>
          <a:prstGeom prst="wedgeRoundRectCallout">
            <a:avLst>
              <a:gd name="adj1" fmla="val -94852"/>
              <a:gd name="adj2" fmla="val 101986"/>
              <a:gd name="adj3" fmla="val 16667"/>
            </a:avLst>
          </a:prstGeom>
          <a:solidFill>
            <a:srgbClr val="CCFFFF"/>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量化误差</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2716" name="Rectangle 362"/>
          <p:cNvSpPr/>
          <p:nvPr/>
        </p:nvSpPr>
        <p:spPr>
          <a:xfrm>
            <a:off x="1357313" y="4500563"/>
            <a:ext cx="366712"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Ts</a:t>
            </a:r>
            <a:endParaRPr lang="en-US" altLang="zh-CN" sz="1400" dirty="0">
              <a:latin typeface="微软雅黑" panose="020B0503020204020204" pitchFamily="34" charset="-122"/>
              <a:ea typeface="微软雅黑" panose="020B0503020204020204" pitchFamily="34" charset="-122"/>
            </a:endParaRPr>
          </a:p>
        </p:txBody>
      </p:sp>
      <p:sp>
        <p:nvSpPr>
          <p:cNvPr id="72717" name="Rectangle 362"/>
          <p:cNvSpPr/>
          <p:nvPr/>
        </p:nvSpPr>
        <p:spPr>
          <a:xfrm>
            <a:off x="3071813" y="4500563"/>
            <a:ext cx="366712"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3Ts</a:t>
            </a:r>
            <a:endParaRPr lang="en-US" altLang="zh-CN" sz="1400" dirty="0">
              <a:latin typeface="微软雅黑" panose="020B0503020204020204" pitchFamily="34" charset="-122"/>
              <a:ea typeface="微软雅黑" panose="020B0503020204020204" pitchFamily="34" charset="-122"/>
            </a:endParaRPr>
          </a:p>
        </p:txBody>
      </p:sp>
      <p:sp>
        <p:nvSpPr>
          <p:cNvPr id="72718" name="Rectangle 362"/>
          <p:cNvSpPr/>
          <p:nvPr/>
        </p:nvSpPr>
        <p:spPr>
          <a:xfrm>
            <a:off x="3929063" y="4500563"/>
            <a:ext cx="366712"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4Ts</a:t>
            </a:r>
            <a:endParaRPr lang="en-US" altLang="zh-CN" sz="1400" dirty="0">
              <a:latin typeface="微软雅黑" panose="020B0503020204020204" pitchFamily="34" charset="-122"/>
              <a:ea typeface="微软雅黑" panose="020B0503020204020204" pitchFamily="34" charset="-122"/>
            </a:endParaRPr>
          </a:p>
        </p:txBody>
      </p:sp>
      <p:sp>
        <p:nvSpPr>
          <p:cNvPr id="72719" name="Rectangle 362"/>
          <p:cNvSpPr/>
          <p:nvPr/>
        </p:nvSpPr>
        <p:spPr>
          <a:xfrm>
            <a:off x="4857750" y="4500563"/>
            <a:ext cx="366713"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5Ts</a:t>
            </a:r>
            <a:endParaRPr lang="en-US" altLang="zh-CN" sz="1400" dirty="0">
              <a:latin typeface="微软雅黑" panose="020B0503020204020204" pitchFamily="34" charset="-122"/>
              <a:ea typeface="微软雅黑" panose="020B0503020204020204" pitchFamily="34" charset="-122"/>
            </a:endParaRPr>
          </a:p>
        </p:txBody>
      </p:sp>
      <p:sp>
        <p:nvSpPr>
          <p:cNvPr id="72720" name="Rectangle 362"/>
          <p:cNvSpPr/>
          <p:nvPr/>
        </p:nvSpPr>
        <p:spPr>
          <a:xfrm>
            <a:off x="5786438" y="4500563"/>
            <a:ext cx="366712"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6Ts</a:t>
            </a:r>
            <a:endParaRPr lang="en-US" altLang="zh-CN" sz="1400" dirty="0">
              <a:latin typeface="微软雅黑" panose="020B0503020204020204" pitchFamily="34" charset="-122"/>
              <a:ea typeface="微软雅黑" panose="020B0503020204020204" pitchFamily="34" charset="-122"/>
            </a:endParaRPr>
          </a:p>
        </p:txBody>
      </p:sp>
      <p:sp>
        <p:nvSpPr>
          <p:cNvPr id="72721" name="Rectangle 362"/>
          <p:cNvSpPr/>
          <p:nvPr/>
        </p:nvSpPr>
        <p:spPr>
          <a:xfrm>
            <a:off x="6643688" y="4500563"/>
            <a:ext cx="366712" cy="215900"/>
          </a:xfrm>
          <a:prstGeom prst="rect">
            <a:avLst/>
          </a:prstGeom>
          <a:noFill/>
          <a:ln w="9525">
            <a:noFill/>
          </a:ln>
        </p:spPr>
        <p:txBody>
          <a:bodyPr lIns="0" tIns="0" rIns="0" bIns="0">
            <a:spAutoFit/>
          </a:bodyPr>
          <a:p>
            <a:pPr algn="ctr"/>
            <a:r>
              <a:rPr lang="en-US" altLang="zh-CN" sz="1400" i="1" dirty="0">
                <a:solidFill>
                  <a:srgbClr val="000000"/>
                </a:solidFill>
                <a:latin typeface="微软雅黑" panose="020B0503020204020204" pitchFamily="34" charset="-122"/>
                <a:ea typeface="微软雅黑" panose="020B0503020204020204" pitchFamily="34" charset="-122"/>
              </a:rPr>
              <a:t>7Ts</a:t>
            </a:r>
            <a:endParaRPr lang="en-US" altLang="zh-CN" sz="1400" dirty="0">
              <a:latin typeface="微软雅黑" panose="020B0503020204020204" pitchFamily="34" charset="-122"/>
              <a:ea typeface="微软雅黑" panose="020B0503020204020204" pitchFamily="34" charset="-122"/>
            </a:endParaRPr>
          </a:p>
        </p:txBody>
      </p:sp>
      <p:sp>
        <p:nvSpPr>
          <p:cNvPr id="72722" name="Rectangle 362"/>
          <p:cNvSpPr/>
          <p:nvPr/>
        </p:nvSpPr>
        <p:spPr>
          <a:xfrm>
            <a:off x="4786313" y="3357563"/>
            <a:ext cx="938212" cy="307975"/>
          </a:xfrm>
          <a:prstGeom prst="rect">
            <a:avLst/>
          </a:prstGeom>
          <a:noFill/>
          <a:ln w="9525">
            <a:noFill/>
          </a:ln>
        </p:spPr>
        <p:txBody>
          <a:bodyPr lIns="0" tIns="0" rIns="0" bIns="0">
            <a:spAutoFit/>
          </a:bodyPr>
          <a:p>
            <a:pPr algn="ctr"/>
            <a:r>
              <a:rPr lang="en-US" altLang="zh-CN" dirty="0">
                <a:solidFill>
                  <a:srgbClr val="0000FF"/>
                </a:solidFill>
                <a:latin typeface="微软雅黑" panose="020B0503020204020204" pitchFamily="34" charset="-122"/>
                <a:ea typeface="微软雅黑" panose="020B0503020204020204" pitchFamily="34" charset="-122"/>
              </a:rPr>
              <a:t>m(6T</a:t>
            </a:r>
            <a:r>
              <a:rPr lang="en-US" altLang="zh-CN" baseline="-25000" dirty="0">
                <a:solidFill>
                  <a:srgbClr val="0000FF"/>
                </a:solidFill>
                <a:latin typeface="微软雅黑" panose="020B0503020204020204" pitchFamily="34" charset="-122"/>
                <a:ea typeface="微软雅黑" panose="020B0503020204020204" pitchFamily="34" charset="-122"/>
              </a:rPr>
              <a:t>s</a:t>
            </a:r>
            <a:r>
              <a:rPr lang="en-US" altLang="zh-CN"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72723" name="Rectangle 362"/>
          <p:cNvSpPr/>
          <p:nvPr/>
        </p:nvSpPr>
        <p:spPr>
          <a:xfrm>
            <a:off x="6500813" y="3429000"/>
            <a:ext cx="928687" cy="307975"/>
          </a:xfrm>
          <a:prstGeom prst="rect">
            <a:avLst/>
          </a:prstGeom>
          <a:noFill/>
          <a:ln w="9525">
            <a:noFill/>
          </a:ln>
        </p:spPr>
        <p:txBody>
          <a:bodyPr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m</a:t>
            </a:r>
            <a:r>
              <a:rPr lang="en-US" altLang="zh-CN" baseline="-25000" dirty="0">
                <a:solidFill>
                  <a:schemeClr val="tx2"/>
                </a:solidFill>
                <a:latin typeface="微软雅黑" panose="020B0503020204020204" pitchFamily="34" charset="-122"/>
                <a:ea typeface="微软雅黑" panose="020B0503020204020204" pitchFamily="34" charset="-122"/>
              </a:rPr>
              <a:t>q</a:t>
            </a:r>
            <a:r>
              <a:rPr lang="en-US" altLang="zh-CN" dirty="0">
                <a:solidFill>
                  <a:schemeClr val="tx2"/>
                </a:solidFill>
                <a:latin typeface="微软雅黑" panose="020B0503020204020204" pitchFamily="34" charset="-122"/>
                <a:ea typeface="微软雅黑" panose="020B0503020204020204" pitchFamily="34" charset="-122"/>
              </a:rPr>
              <a:t>(6T</a:t>
            </a:r>
            <a:r>
              <a:rPr lang="en-US" altLang="zh-CN" baseline="-25000" dirty="0">
                <a:solidFill>
                  <a:schemeClr val="tx2"/>
                </a:solidFill>
                <a:latin typeface="微软雅黑" panose="020B0503020204020204" pitchFamily="34" charset="-122"/>
                <a:ea typeface="微软雅黑" panose="020B0503020204020204" pitchFamily="34" charset="-122"/>
              </a:rPr>
              <a:t>s</a:t>
            </a:r>
            <a:r>
              <a:rPr lang="en-US" altLang="zh-CN"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2724" name="Rectangle 362"/>
          <p:cNvSpPr/>
          <p:nvPr/>
        </p:nvSpPr>
        <p:spPr>
          <a:xfrm>
            <a:off x="6215063" y="1571625"/>
            <a:ext cx="928687" cy="307975"/>
          </a:xfrm>
          <a:prstGeom prst="rect">
            <a:avLst/>
          </a:prstGeom>
          <a:noFill/>
          <a:ln w="9525">
            <a:noFill/>
          </a:ln>
        </p:spPr>
        <p:txBody>
          <a:bodyPr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m</a:t>
            </a:r>
            <a:r>
              <a:rPr lang="en-US" altLang="zh-CN" baseline="-25000" dirty="0">
                <a:solidFill>
                  <a:schemeClr val="tx2"/>
                </a:solidFill>
                <a:latin typeface="微软雅黑" panose="020B0503020204020204" pitchFamily="34" charset="-122"/>
                <a:ea typeface="微软雅黑" panose="020B0503020204020204" pitchFamily="34" charset="-122"/>
              </a:rPr>
              <a:t>q</a:t>
            </a:r>
            <a:r>
              <a:rPr lang="en-US" altLang="zh-CN" dirty="0">
                <a:solidFill>
                  <a:schemeClr val="tx2"/>
                </a:solidFill>
                <a:latin typeface="微软雅黑" panose="020B0503020204020204" pitchFamily="34" charset="-122"/>
                <a:ea typeface="微软雅黑" panose="020B0503020204020204" pitchFamily="34" charset="-122"/>
              </a:rPr>
              <a:t>(t)</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2725" name="Line 443"/>
          <p:cNvSpPr/>
          <p:nvPr/>
        </p:nvSpPr>
        <p:spPr>
          <a:xfrm>
            <a:off x="5072063" y="2071688"/>
            <a:ext cx="1000125" cy="142875"/>
          </a:xfrm>
          <a:prstGeom prst="line">
            <a:avLst/>
          </a:prstGeom>
          <a:ln w="19050" cap="flat" cmpd="sng">
            <a:solidFill>
              <a:srgbClr val="000000"/>
            </a:solidFill>
            <a:prstDash val="solid"/>
            <a:headEnd type="none" w="med" len="med"/>
            <a:tailEnd type="none" w="med" len="med"/>
          </a:ln>
        </p:spPr>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3"/>
          <p:cNvSpPr>
            <a:spLocks noGrp="1" noChangeArrowheads="1"/>
          </p:cNvSpPr>
          <p:nvPr>
            <p:ph idx="1"/>
          </p:nvPr>
        </p:nvSpPr>
        <p:spPr>
          <a:xfrm>
            <a:off x="346075" y="1412875"/>
            <a:ext cx="8371205" cy="5159375"/>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图中，</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模拟信号</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，抽样速率为</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f</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=1/T</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，抽样值用“</a:t>
            </a:r>
            <a:r>
              <a:rPr kumimoji="1" lang="en-US"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”表示；第</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k</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抽样值为</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kT</a:t>
            </a:r>
            <a:r>
              <a:rPr kumimoji="1" lang="en-US" altLang="zh-CN" sz="2000" b="1" i="0" u="none" strike="noStrike" kern="0" cap="none" spc="0" normalizeH="0" baseline="-2500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s</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表示</a:t>
            </a:r>
            <a:r>
              <a:rPr kumimoji="1"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量化信号</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a:t>
            </a:r>
            <a:r>
              <a:rPr kumimoji="1" lang="el-GR"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Δ</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表示； </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是预先规定好的</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量化输出电平</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这里</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M=7)</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为第</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量化区间的终点电平</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分层电平</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；电平之间的间隔</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Δ</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i-1</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称为</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量化间隔</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。量化就是将抽样值</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kT</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转换为</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个规定电平</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之一：</a:t>
            </a:r>
            <a:endPar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365125" algn="l" defTabSz="914400" rtl="0" eaLnBrk="1" fontAlgn="base" latinLnBrk="0" hangingPunct="1">
              <a:lnSpc>
                <a:spcPct val="15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en-US" altLang="zh-CN" sz="2000" b="1" i="0" u="none" strike="noStrike" kern="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0" cap="none" spc="0" normalizeH="0" baseline="-2500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q</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1" lang="en-US" altLang="zh-CN" sz="2000" b="1" i="0" u="none" strike="noStrike" kern="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kT</a:t>
            </a:r>
            <a:r>
              <a:rPr kumimoji="1" lang="en-US" altLang="zh-CN" sz="2000" b="1" i="0" u="none" strike="noStrike" kern="0" cap="none" spc="0" normalizeH="0" baseline="-2500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s</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 = </a:t>
            </a:r>
            <a:r>
              <a:rPr kumimoji="1" lang="en-US" altLang="zh-CN" sz="2000" b="1" i="0" u="none" strike="noStrike" kern="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q</a:t>
            </a:r>
            <a:r>
              <a:rPr kumimoji="1" lang="en-US" altLang="zh-CN" sz="2000" b="1" i="0" u="none" strike="noStrike" kern="0" cap="none" spc="0" normalizeH="0" baseline="-2500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i</a:t>
            </a:r>
            <a:r>
              <a:rPr kumimoji="1" lang="en-US" altLang="zh-CN" sz="2000" b="1" i="0" u="none" strike="noStrike" kern="0" cap="none" spc="0" normalizeH="0" baseline="-25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0" cap="none" spc="0" normalizeH="0" baseline="-25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i-1</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kT</a:t>
            </a:r>
            <a:r>
              <a:rPr kumimoji="1" lang="en-US" altLang="zh-CN" sz="2000" b="1" i="0" u="none" strike="noStrike" kern="0" cap="none" spc="0" normalizeH="0" baseline="-2500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s</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1" lang="zh-CN" altLang="en-US"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m</a:t>
            </a:r>
            <a:r>
              <a:rPr kumimoji="1" lang="en-US" altLang="zh-CN" sz="2000" b="1" i="0" u="none" strike="noStrike" kern="0" cap="none" spc="0" normalizeH="0" baseline="-25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i </a:t>
            </a:r>
            <a:r>
              <a:rPr kumimoji="1" lang="en-US" altLang="zh-CN" sz="2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(9.4-1)</a:t>
            </a:r>
            <a:endParaRPr kumimoji="1" lang="en-US" altLang="zh-CN" sz="2000" b="1" i="0" u="none" strike="noStrike" kern="0" cap="none" spc="0" normalizeH="0" baseline="-25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量化后的信号</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是对原来信号</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的近似，当抽样速率一定，量化级数</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量化电平数</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增加并且量化电平选择适当时，可提高</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的近似程度</a:t>
            </a:r>
            <a:endPar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q</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kT</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1" lang="en-US" altLang="zh-CN" sz="2000" b="0" i="0" u="none" strike="noStrike" kern="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kT</a:t>
            </a:r>
            <a:r>
              <a:rPr kumimoji="1" lang="en-US" altLang="zh-CN" sz="2000" b="0" i="0" u="none" strike="noStrike" kern="0" cap="none" spc="0" normalizeH="0" baseline="-2500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1"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之间的误差称为</a:t>
            </a:r>
            <a:r>
              <a:rPr kumimoji="1"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量化误差</a:t>
            </a:r>
            <a:r>
              <a:rPr kumimoji="1"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。量化误差是随机的，它像噪声一样影响通信质量，因此又称为</a:t>
            </a:r>
            <a:r>
              <a:rPr kumimoji="1"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量化噪声</a:t>
            </a:r>
            <a:endParaRPr kumimoji="1"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11"/>
          <p:cNvSpPr>
            <a:spLocks noGrp="1"/>
          </p:cNvSpPr>
          <p:nvPr>
            <p:ph type="title"/>
          </p:nvPr>
        </p:nvSpPr>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2. </a:t>
            </a:r>
            <a:r>
              <a:rPr lang="zh-CN" altLang="en-US" sz="2800" dirty="0">
                <a:solidFill>
                  <a:srgbClr val="0000FF"/>
                </a:solidFill>
                <a:latin typeface="微软雅黑" panose="020B0503020204020204" pitchFamily="34" charset="-122"/>
                <a:ea typeface="微软雅黑" panose="020B0503020204020204" pitchFamily="34" charset="-122"/>
              </a:rPr>
              <a:t>信号量化噪声功率比</a:t>
            </a:r>
            <a:r>
              <a:rPr lang="en-US" altLang="zh-CN" sz="2800" dirty="0">
                <a:solidFill>
                  <a:srgbClr val="0000FF"/>
                </a:solidFill>
                <a:latin typeface="微软雅黑" panose="020B0503020204020204" pitchFamily="34" charset="-122"/>
                <a:ea typeface="微软雅黑" panose="020B0503020204020204" pitchFamily="34" charset="-122"/>
              </a:rPr>
              <a:t>S</a:t>
            </a:r>
            <a:r>
              <a:rPr lang="en-US" altLang="zh-CN" sz="2800" baseline="-25000" dirty="0">
                <a:solidFill>
                  <a:srgbClr val="0000FF"/>
                </a:solidFill>
                <a:latin typeface="微软雅黑" panose="020B0503020204020204" pitchFamily="34" charset="-122"/>
                <a:ea typeface="微软雅黑" panose="020B0503020204020204" pitchFamily="34" charset="-122"/>
              </a:rPr>
              <a:t>q</a:t>
            </a:r>
            <a:r>
              <a:rPr lang="en-US" altLang="zh-CN" sz="2800" dirty="0">
                <a:solidFill>
                  <a:srgbClr val="0000FF"/>
                </a:solidFill>
                <a:latin typeface="微软雅黑" panose="020B0503020204020204" pitchFamily="34" charset="-122"/>
                <a:ea typeface="微软雅黑" panose="020B0503020204020204" pitchFamily="34" charset="-122"/>
              </a:rPr>
              <a:t>/N</a:t>
            </a:r>
            <a:r>
              <a:rPr lang="en-US" altLang="zh-CN" sz="2800" baseline="-25000" dirty="0">
                <a:solidFill>
                  <a:srgbClr val="0000FF"/>
                </a:solidFill>
                <a:latin typeface="微软雅黑" panose="020B0503020204020204" pitchFamily="34" charset="-122"/>
                <a:ea typeface="微软雅黑" panose="020B0503020204020204" pitchFamily="34" charset="-122"/>
              </a:rPr>
              <a:t>q</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13317" name="Rectangle 3"/>
          <p:cNvSpPr>
            <a:spLocks noGrp="1"/>
          </p:cNvSpPr>
          <p:nvPr>
            <p:ph type="body" sz="half" idx="1"/>
          </p:nvPr>
        </p:nvSpPr>
        <p:spPr>
          <a:xfrm>
            <a:off x="366395" y="1412875"/>
            <a:ext cx="8350885" cy="4873625"/>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是均值为零，概率密度为</a:t>
            </a:r>
            <a:r>
              <a:rPr lang="en-US" altLang="zh-CN" sz="2000" dirty="0">
                <a:latin typeface="微软雅黑" panose="020B0503020204020204" pitchFamily="34" charset="-122"/>
                <a:ea typeface="微软雅黑" panose="020B0503020204020204" pitchFamily="34" charset="-122"/>
              </a:rPr>
              <a:t>f(x)</a:t>
            </a:r>
            <a:r>
              <a:rPr lang="zh-CN" altLang="en-US" sz="2000" dirty="0">
                <a:latin typeface="微软雅黑" panose="020B0503020204020204" pitchFamily="34" charset="-122"/>
                <a:ea typeface="微软雅黑" panose="020B0503020204020204" pitchFamily="34" charset="-122"/>
              </a:rPr>
              <a:t>的平稳随机过程，则</a:t>
            </a:r>
            <a:r>
              <a:rPr lang="zh-CN" altLang="en-US" sz="2000" b="1" dirty="0">
                <a:solidFill>
                  <a:schemeClr val="tx2"/>
                </a:solidFill>
                <a:latin typeface="微软雅黑" panose="020B0503020204020204" pitchFamily="34" charset="-122"/>
                <a:ea typeface="微软雅黑" panose="020B0503020204020204" pitchFamily="34" charset="-122"/>
              </a:rPr>
              <a:t>量化噪声的均方误差</a:t>
            </a:r>
            <a:r>
              <a:rPr lang="en-US" altLang="zh-CN"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平均功率</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(9.4-2)</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在给定信源的情况下，</a:t>
            </a:r>
            <a:r>
              <a:rPr lang="en-US" altLang="zh-CN" sz="2000" dirty="0">
                <a:latin typeface="微软雅黑" panose="020B0503020204020204" pitchFamily="34" charset="-122"/>
                <a:ea typeface="微软雅黑" panose="020B0503020204020204" pitchFamily="34" charset="-122"/>
              </a:rPr>
              <a:t>f(x)</a:t>
            </a:r>
            <a:r>
              <a:rPr lang="zh-CN" altLang="en-US" sz="2000" dirty="0">
                <a:latin typeface="微软雅黑" panose="020B0503020204020204" pitchFamily="34" charset="-122"/>
                <a:ea typeface="微软雅黑" panose="020B0503020204020204" pitchFamily="34" charset="-122"/>
              </a:rPr>
              <a:t>是已知的，量化误差的平均功率与量化间隔的分割有关</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描述量化信号</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与原信号</a:t>
            </a:r>
            <a:r>
              <a:rPr lang="en-US" altLang="zh-CN" sz="2000" dirty="0">
                <a:latin typeface="微软雅黑" panose="020B0503020204020204" pitchFamily="34" charset="-122"/>
                <a:ea typeface="微软雅黑" panose="020B0503020204020204" pitchFamily="34" charset="-122"/>
              </a:rPr>
              <a:t>m(t)</a:t>
            </a:r>
            <a:r>
              <a:rPr lang="zh-CN" altLang="en-US" sz="2000" dirty="0">
                <a:latin typeface="微软雅黑" panose="020B0503020204020204" pitchFamily="34" charset="-122"/>
                <a:ea typeface="微软雅黑" panose="020B0503020204020204" pitchFamily="34" charset="-122"/>
              </a:rPr>
              <a:t>近似程度物理量是</a:t>
            </a:r>
            <a:r>
              <a:rPr lang="zh-CN" altLang="en-US" sz="2000" b="1" dirty="0">
                <a:solidFill>
                  <a:srgbClr val="2B15CD"/>
                </a:solidFill>
                <a:latin typeface="微软雅黑" panose="020B0503020204020204" pitchFamily="34" charset="-122"/>
                <a:ea typeface="微软雅黑" panose="020B0503020204020204" pitchFamily="34" charset="-122"/>
              </a:rPr>
              <a:t>信号量化噪声功率比</a:t>
            </a:r>
            <a:r>
              <a:rPr lang="en-US" altLang="zh-CN" sz="2000" b="1" dirty="0">
                <a:solidFill>
                  <a:srgbClr val="2B15CD"/>
                </a:solidFill>
                <a:latin typeface="微软雅黑" panose="020B0503020204020204" pitchFamily="34" charset="-122"/>
                <a:ea typeface="微软雅黑" panose="020B0503020204020204" pitchFamily="34" charset="-122"/>
              </a:rPr>
              <a:t>S</a:t>
            </a:r>
            <a:r>
              <a:rPr lang="en-US" altLang="zh-CN" sz="2000" b="1" baseline="-25000" dirty="0">
                <a:solidFill>
                  <a:srgbClr val="2B15CD"/>
                </a:solidFill>
                <a:latin typeface="微软雅黑" panose="020B0503020204020204" pitchFamily="34" charset="-122"/>
                <a:ea typeface="微软雅黑" panose="020B0503020204020204" pitchFamily="34" charset="-122"/>
              </a:rPr>
              <a:t>q</a:t>
            </a:r>
            <a:r>
              <a:rPr lang="en-US" altLang="zh-CN" sz="2000" b="1" dirty="0">
                <a:solidFill>
                  <a:srgbClr val="2B15CD"/>
                </a:solidFill>
                <a:latin typeface="微软雅黑" panose="020B0503020204020204" pitchFamily="34" charset="-122"/>
                <a:ea typeface="微软雅黑" panose="020B0503020204020204" pitchFamily="34" charset="-122"/>
              </a:rPr>
              <a:t>/N</a:t>
            </a:r>
            <a:r>
              <a:rPr lang="en-US" altLang="zh-CN" sz="2000" b="1" baseline="-25000" dirty="0">
                <a:solidFill>
                  <a:srgbClr val="2B15CD"/>
                </a:solidFill>
                <a:latin typeface="微软雅黑" panose="020B0503020204020204" pitchFamily="34" charset="-122"/>
                <a:ea typeface="微软雅黑" panose="020B0503020204020204" pitchFamily="34" charset="-122"/>
              </a:rPr>
              <a:t>q</a:t>
            </a:r>
            <a:r>
              <a:rPr lang="zh-CN" altLang="en-US" sz="2000" b="1" dirty="0">
                <a:solidFill>
                  <a:srgbClr val="2B15CD"/>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(9.4-3)</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S</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量化器输出的信号功率       </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量化噪声功率</a:t>
            </a:r>
            <a:endParaRPr lang="zh-CN" altLang="en-US" sz="2000" dirty="0">
              <a:latin typeface="微软雅黑" panose="020B0503020204020204" pitchFamily="34" charset="-122"/>
              <a:ea typeface="微软雅黑" panose="020B0503020204020204" pitchFamily="34" charset="-122"/>
            </a:endParaRPr>
          </a:p>
        </p:txBody>
      </p:sp>
      <p:graphicFrame>
        <p:nvGraphicFramePr>
          <p:cNvPr id="13314" name="Object 4"/>
          <p:cNvGraphicFramePr>
            <a:graphicFrameLocks noGrp="1"/>
          </p:cNvGraphicFramePr>
          <p:nvPr>
            <p:ph sz="quarter" idx="2"/>
          </p:nvPr>
        </p:nvGraphicFramePr>
        <p:xfrm>
          <a:off x="1929130" y="2478405"/>
          <a:ext cx="4807585" cy="511175"/>
        </p:xfrm>
        <a:graphic>
          <a:graphicData uri="http://schemas.openxmlformats.org/presentationml/2006/ole">
            <mc:AlternateContent xmlns:mc="http://schemas.openxmlformats.org/markup-compatibility/2006">
              <mc:Choice xmlns:v="urn:schemas-microsoft-com:vml" Requires="v">
                <p:oleObj spid="_x0000_s3129" name="" r:id="rId1" imgW="2362200" imgH="279400" progId="Equation.3">
                  <p:embed/>
                </p:oleObj>
              </mc:Choice>
              <mc:Fallback>
                <p:oleObj name="" r:id="rId1" imgW="2362200" imgH="279400" progId="Equation.3">
                  <p:embed/>
                  <p:pic>
                    <p:nvPicPr>
                      <p:cNvPr id="0" name="图片 3128"/>
                      <p:cNvPicPr/>
                      <p:nvPr/>
                    </p:nvPicPr>
                    <p:blipFill>
                      <a:blip r:embed="rId2"/>
                      <a:stretch>
                        <a:fillRect/>
                      </a:stretch>
                    </p:blipFill>
                    <p:spPr>
                      <a:xfrm>
                        <a:off x="1929130" y="2478405"/>
                        <a:ext cx="4807585" cy="511175"/>
                      </a:xfrm>
                      <a:prstGeom prst="rect">
                        <a:avLst/>
                      </a:prstGeom>
                      <a:solidFill>
                        <a:srgbClr val="CCFFCC"/>
                      </a:solidFill>
                      <a:ln w="38100">
                        <a:miter/>
                      </a:ln>
                    </p:spPr>
                  </p:pic>
                </p:oleObj>
              </mc:Fallback>
            </mc:AlternateContent>
          </a:graphicData>
        </a:graphic>
      </p:graphicFrame>
      <p:graphicFrame>
        <p:nvGraphicFramePr>
          <p:cNvPr id="13315" name="Object 10"/>
          <p:cNvGraphicFramePr>
            <a:graphicFrameLocks noGrp="1"/>
          </p:cNvGraphicFramePr>
          <p:nvPr>
            <p:ph sz="quarter" idx="3"/>
          </p:nvPr>
        </p:nvGraphicFramePr>
        <p:xfrm>
          <a:off x="2309495" y="4758690"/>
          <a:ext cx="3977005" cy="819785"/>
        </p:xfrm>
        <a:graphic>
          <a:graphicData uri="http://schemas.openxmlformats.org/presentationml/2006/ole">
            <mc:AlternateContent xmlns:mc="http://schemas.openxmlformats.org/markup-compatibility/2006">
              <mc:Choice xmlns:v="urn:schemas-microsoft-com:vml" Requires="v">
                <p:oleObj spid="_x0000_s3130" name="" r:id="rId3" imgW="2044065" imgH="495300" progId="Equation.3">
                  <p:embed/>
                </p:oleObj>
              </mc:Choice>
              <mc:Fallback>
                <p:oleObj name="" r:id="rId3" imgW="2044065" imgH="495300" progId="Equation.3">
                  <p:embed/>
                  <p:pic>
                    <p:nvPicPr>
                      <p:cNvPr id="0" name="图片 3129"/>
                      <p:cNvPicPr/>
                      <p:nvPr/>
                    </p:nvPicPr>
                    <p:blipFill>
                      <a:blip r:embed="rId4"/>
                      <a:stretch>
                        <a:fillRect/>
                      </a:stretch>
                    </p:blipFill>
                    <p:spPr>
                      <a:xfrm>
                        <a:off x="2309495" y="4758690"/>
                        <a:ext cx="3977005" cy="819785"/>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1" name="Rectangle 2"/>
          <p:cNvSpPr>
            <a:spLocks noGrp="1"/>
          </p:cNvSpPr>
          <p:nvPr>
            <p:ph type="title"/>
          </p:nvPr>
        </p:nvSpPr>
        <p:spPr>
          <a:xfrm>
            <a:off x="1476375" y="620713"/>
            <a:ext cx="3240088"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9.4.2  </a:t>
            </a:r>
            <a:r>
              <a:rPr lang="zh-CN" altLang="en-US" sz="2800" dirty="0">
                <a:solidFill>
                  <a:srgbClr val="0000FF"/>
                </a:solidFill>
                <a:latin typeface="微软雅黑" panose="020B0503020204020204" pitchFamily="34" charset="-122"/>
                <a:ea typeface="微软雅黑" panose="020B0503020204020204" pitchFamily="34" charset="-122"/>
              </a:rPr>
              <a:t>均匀量化</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4342" name="Rectangle 3"/>
          <p:cNvSpPr>
            <a:spLocks noGrp="1"/>
          </p:cNvSpPr>
          <p:nvPr>
            <p:ph type="body" sz="half" idx="1"/>
          </p:nvPr>
        </p:nvSpPr>
        <p:spPr>
          <a:xfrm>
            <a:off x="325120" y="1428750"/>
            <a:ext cx="8422640" cy="5000625"/>
          </a:xfrm>
        </p:spPr>
        <p:txBody>
          <a:bodyPr vert="horz" wrap="square" lIns="91440" tIns="45720" rIns="91440" bIns="45720" anchor="t"/>
          <a:p>
            <a:pPr marL="0" indent="0" eaLnBrk="1" hangingPunct="1">
              <a:lnSpc>
                <a:spcPct val="15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一 定义</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把输入信号的取值域按等距离分割的量化称为</a:t>
            </a:r>
            <a:r>
              <a:rPr lang="zh-CN" altLang="en-US" sz="2000" b="1" dirty="0">
                <a:solidFill>
                  <a:srgbClr val="0000FF"/>
                </a:solidFill>
                <a:latin typeface="微软雅黑" panose="020B0503020204020204" pitchFamily="34" charset="-122"/>
                <a:ea typeface="微软雅黑" panose="020B0503020204020204" pitchFamily="34" charset="-122"/>
              </a:rPr>
              <a:t>均匀量化</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二 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在均匀量化中，每个量化区间的量化电平均取在</a:t>
            </a:r>
            <a:r>
              <a:rPr lang="zh-CN" altLang="en-US" sz="2000" b="1" dirty="0">
                <a:solidFill>
                  <a:srgbClr val="FF0000"/>
                </a:solidFill>
                <a:latin typeface="微软雅黑" panose="020B0503020204020204" pitchFamily="34" charset="-122"/>
                <a:ea typeface="微软雅黑" panose="020B0503020204020204" pitchFamily="34" charset="-122"/>
              </a:rPr>
              <a:t>各区间的中点 </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algn="just"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量化间隔</a:t>
            </a:r>
            <a:r>
              <a:rPr lang="en-US" altLang="zh-CN" sz="2000" dirty="0">
                <a:latin typeface="微软雅黑" panose="020B0503020204020204" pitchFamily="34" charset="-122"/>
                <a:ea typeface="微软雅黑" panose="020B0503020204020204" pitchFamily="34" charset="-122"/>
              </a:rPr>
              <a:t>Δ</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取决于输入信号的变化范围和量化电平数</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en-US" altLang="zh-CN" sz="2000" b="1" dirty="0">
                <a:solidFill>
                  <a:schemeClr val="tx2"/>
                </a:solidFill>
                <a:latin typeface="微软雅黑" panose="020B0503020204020204" pitchFamily="34" charset="-122"/>
                <a:ea typeface="微软雅黑" panose="020B0503020204020204" pitchFamily="34" charset="-122"/>
              </a:rPr>
              <a:t>9.4.1 </a:t>
            </a:r>
            <a:r>
              <a:rPr lang="zh-CN" altLang="en-US" sz="2000" dirty="0">
                <a:latin typeface="微软雅黑" panose="020B0503020204020204" pitchFamily="34" charset="-122"/>
                <a:ea typeface="微软雅黑" panose="020B0503020204020204" pitchFamily="34" charset="-122"/>
              </a:rPr>
              <a:t>设输入信号的最小值为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和最大值为</a:t>
            </a:r>
            <a:r>
              <a:rPr lang="en-US" altLang="zh-CN" sz="2000" dirty="0">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动态范围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，量化电平数为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，则均匀量化的量化间隔为：                                            </a:t>
            </a:r>
            <a:r>
              <a:rPr lang="en-US" altLang="zh-CN" sz="2000" dirty="0">
                <a:latin typeface="微软雅黑" panose="020B0503020204020204" pitchFamily="34" charset="-122"/>
                <a:ea typeface="微软雅黑" panose="020B0503020204020204" pitchFamily="34" charset="-122"/>
              </a:rPr>
              <a:t>(9.4-4)</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algn="just"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量化器输出为：</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=q</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m</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是第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个量化区间的终点：</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q</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是第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个量化区间的量化电平：        </a:t>
            </a:r>
            <a:endParaRPr lang="zh-CN" altLang="en-US" sz="2000" dirty="0">
              <a:latin typeface="微软雅黑" panose="020B0503020204020204" pitchFamily="34" charset="-122"/>
              <a:ea typeface="微软雅黑" panose="020B0503020204020204" pitchFamily="34" charset="-122"/>
            </a:endParaRPr>
          </a:p>
        </p:txBody>
      </p:sp>
      <p:graphicFrame>
        <p:nvGraphicFramePr>
          <p:cNvPr id="14338" name="Object 4"/>
          <p:cNvGraphicFramePr>
            <a:graphicFrameLocks noGrp="1"/>
          </p:cNvGraphicFramePr>
          <p:nvPr>
            <p:ph sz="quarter" idx="2"/>
          </p:nvPr>
        </p:nvGraphicFramePr>
        <p:xfrm>
          <a:off x="4643438" y="4572000"/>
          <a:ext cx="2087562" cy="571500"/>
        </p:xfrm>
        <a:graphic>
          <a:graphicData uri="http://schemas.openxmlformats.org/presentationml/2006/ole">
            <mc:AlternateContent xmlns:mc="http://schemas.openxmlformats.org/markup-compatibility/2006">
              <mc:Choice xmlns:v="urn:schemas-microsoft-com:vml" Requires="v">
                <p:oleObj spid="_x0000_s3131" name="" r:id="rId1" imgW="1078865" imgH="393700" progId="Equation.3">
                  <p:embed/>
                </p:oleObj>
              </mc:Choice>
              <mc:Fallback>
                <p:oleObj name="" r:id="rId1" imgW="1078865" imgH="393700" progId="Equation.3">
                  <p:embed/>
                  <p:pic>
                    <p:nvPicPr>
                      <p:cNvPr id="0" name="图片 3130"/>
                      <p:cNvPicPr/>
                      <p:nvPr/>
                    </p:nvPicPr>
                    <p:blipFill>
                      <a:blip r:embed="rId2"/>
                      <a:stretch>
                        <a:fillRect/>
                      </a:stretch>
                    </p:blipFill>
                    <p:spPr>
                      <a:xfrm>
                        <a:off x="4643438" y="4572000"/>
                        <a:ext cx="2087562" cy="571500"/>
                      </a:xfrm>
                      <a:prstGeom prst="rect">
                        <a:avLst/>
                      </a:prstGeom>
                      <a:solidFill>
                        <a:srgbClr val="CCFFCC"/>
                      </a:solidFill>
                      <a:ln w="38100">
                        <a:miter/>
                      </a:ln>
                    </p:spPr>
                  </p:pic>
                </p:oleObj>
              </mc:Fallback>
            </mc:AlternateContent>
          </a:graphicData>
        </a:graphic>
      </p:graphicFrame>
      <p:graphicFrame>
        <p:nvGraphicFramePr>
          <p:cNvPr id="14339" name="Object 6"/>
          <p:cNvGraphicFramePr>
            <a:graphicFrameLocks noGrp="1"/>
          </p:cNvGraphicFramePr>
          <p:nvPr>
            <p:ph sz="quarter" idx="3"/>
          </p:nvPr>
        </p:nvGraphicFramePr>
        <p:xfrm>
          <a:off x="4286250" y="5500688"/>
          <a:ext cx="1428750" cy="428625"/>
        </p:xfrm>
        <a:graphic>
          <a:graphicData uri="http://schemas.openxmlformats.org/presentationml/2006/ole">
            <mc:AlternateContent xmlns:mc="http://schemas.openxmlformats.org/markup-compatibility/2006">
              <mc:Choice xmlns:v="urn:schemas-microsoft-com:vml" Requires="v">
                <p:oleObj spid="_x0000_s3132" name="" r:id="rId3" imgW="799465" imgH="228600" progId="Equation.3">
                  <p:embed/>
                </p:oleObj>
              </mc:Choice>
              <mc:Fallback>
                <p:oleObj name="" r:id="rId3" imgW="799465" imgH="228600" progId="Equation.3">
                  <p:embed/>
                  <p:pic>
                    <p:nvPicPr>
                      <p:cNvPr id="0" name="图片 3131"/>
                      <p:cNvPicPr/>
                      <p:nvPr/>
                    </p:nvPicPr>
                    <p:blipFill>
                      <a:blip r:embed="rId4"/>
                      <a:stretch>
                        <a:fillRect/>
                      </a:stretch>
                    </p:blipFill>
                    <p:spPr>
                      <a:xfrm>
                        <a:off x="4286250" y="5500688"/>
                        <a:ext cx="1428750" cy="428625"/>
                      </a:xfrm>
                      <a:prstGeom prst="rect">
                        <a:avLst/>
                      </a:prstGeom>
                      <a:solidFill>
                        <a:srgbClr val="CCFFCC"/>
                      </a:solidFill>
                      <a:ln w="38100">
                        <a:miter/>
                      </a:ln>
                    </p:spPr>
                  </p:pic>
                </p:oleObj>
              </mc:Fallback>
            </mc:AlternateContent>
          </a:graphicData>
        </a:graphic>
      </p:graphicFrame>
      <p:graphicFrame>
        <p:nvGraphicFramePr>
          <p:cNvPr id="14340" name="Object 8"/>
          <p:cNvGraphicFramePr/>
          <p:nvPr/>
        </p:nvGraphicFramePr>
        <p:xfrm>
          <a:off x="4286885" y="6072505"/>
          <a:ext cx="3756660" cy="571500"/>
        </p:xfrm>
        <a:graphic>
          <a:graphicData uri="http://schemas.openxmlformats.org/presentationml/2006/ole">
            <mc:AlternateContent xmlns:mc="http://schemas.openxmlformats.org/markup-compatibility/2006">
              <mc:Choice xmlns:v="urn:schemas-microsoft-com:vml" Requires="v">
                <p:oleObj spid="_x0000_s3137" name="" r:id="rId5" imgW="1864995" imgH="405765" progId="Equation.3">
                  <p:embed/>
                </p:oleObj>
              </mc:Choice>
              <mc:Fallback>
                <p:oleObj name="" r:id="rId5" imgW="1864995" imgH="405765" progId="Equation.3">
                  <p:embed/>
                  <p:pic>
                    <p:nvPicPr>
                      <p:cNvPr id="0" name="图片 3136"/>
                      <p:cNvPicPr/>
                      <p:nvPr/>
                    </p:nvPicPr>
                    <p:blipFill>
                      <a:blip r:embed="rId6"/>
                      <a:stretch>
                        <a:fillRect/>
                      </a:stretch>
                    </p:blipFill>
                    <p:spPr>
                      <a:xfrm>
                        <a:off x="4286885" y="6072505"/>
                        <a:ext cx="3756660" cy="571500"/>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5"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均匀量化的量化信噪比</a:t>
            </a:r>
            <a:endParaRPr lang="zh-CN" altLang="en-US" sz="2800" dirty="0">
              <a:latin typeface="微软雅黑" panose="020B0503020204020204" pitchFamily="34" charset="-122"/>
              <a:ea typeface="微软雅黑" panose="020B0503020204020204" pitchFamily="34" charset="-122"/>
            </a:endParaRPr>
          </a:p>
        </p:txBody>
      </p:sp>
      <p:sp>
        <p:nvSpPr>
          <p:cNvPr id="15366" name="Rectangle 3"/>
          <p:cNvSpPr>
            <a:spLocks noGrp="1"/>
          </p:cNvSpPr>
          <p:nvPr>
            <p:ph idx="1"/>
          </p:nvPr>
        </p:nvSpPr>
        <p:spPr>
          <a:xfrm>
            <a:off x="334010" y="1422400"/>
            <a:ext cx="8402955" cy="3801745"/>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均匀量化的基本性能指标是</a:t>
            </a:r>
            <a:r>
              <a:rPr lang="zh-CN" altLang="en-US" sz="2000" b="1" dirty="0">
                <a:solidFill>
                  <a:srgbClr val="2B15CD"/>
                </a:solidFill>
                <a:latin typeface="微软雅黑" panose="020B0503020204020204" pitchFamily="34" charset="-122"/>
                <a:ea typeface="微软雅黑" panose="020B0503020204020204" pitchFamily="34" charset="-122"/>
              </a:rPr>
              <a:t>量化信噪比</a:t>
            </a:r>
            <a:r>
              <a:rPr lang="en-US" altLang="zh-CN" sz="2000" b="1" dirty="0">
                <a:solidFill>
                  <a:srgbClr val="2B15CD"/>
                </a:solidFill>
                <a:latin typeface="微软雅黑" panose="020B0503020204020204" pitchFamily="34" charset="-122"/>
                <a:ea typeface="微软雅黑" panose="020B0503020204020204" pitchFamily="34" charset="-122"/>
              </a:rPr>
              <a:t>(S</a:t>
            </a:r>
            <a:r>
              <a:rPr lang="en-US" altLang="zh-CN" sz="2000" b="1" baseline="-25000" dirty="0">
                <a:solidFill>
                  <a:srgbClr val="2B15CD"/>
                </a:solidFill>
                <a:latin typeface="微软雅黑" panose="020B0503020204020204" pitchFamily="34" charset="-122"/>
                <a:ea typeface="微软雅黑" panose="020B0503020204020204" pitchFamily="34" charset="-122"/>
              </a:rPr>
              <a:t>q</a:t>
            </a:r>
            <a:r>
              <a:rPr lang="en-US" altLang="zh-CN" sz="2000" b="1" dirty="0">
                <a:solidFill>
                  <a:srgbClr val="2B15CD"/>
                </a:solidFill>
                <a:latin typeface="微软雅黑" panose="020B0503020204020204" pitchFamily="34" charset="-122"/>
                <a:ea typeface="微软雅黑" panose="020B0503020204020204" pitchFamily="34" charset="-122"/>
              </a:rPr>
              <a:t>/N</a:t>
            </a:r>
            <a:r>
              <a:rPr lang="en-US" altLang="zh-CN" sz="2000" b="1" baseline="-25000" dirty="0">
                <a:solidFill>
                  <a:srgbClr val="2B15CD"/>
                </a:solidFill>
                <a:latin typeface="微软雅黑" panose="020B0503020204020204" pitchFamily="34" charset="-122"/>
                <a:ea typeface="微软雅黑" panose="020B0503020204020204" pitchFamily="34" charset="-122"/>
              </a:rPr>
              <a:t>q</a:t>
            </a:r>
            <a:r>
              <a:rPr lang="en-US" altLang="zh-CN" sz="2000" b="1" dirty="0">
                <a:solidFill>
                  <a:srgbClr val="2B15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，它的定义是输入信号功率与量化噪声功率的比值</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均匀量化器的</a:t>
            </a:r>
            <a:r>
              <a:rPr lang="zh-CN" altLang="en-US" sz="2000" b="1" dirty="0">
                <a:solidFill>
                  <a:schemeClr val="tx2"/>
                </a:solidFill>
                <a:latin typeface="微软雅黑" panose="020B0503020204020204" pitchFamily="34" charset="-122"/>
                <a:ea typeface="微软雅黑" panose="020B0503020204020204" pitchFamily="34" charset="-122"/>
              </a:rPr>
              <a:t>量化噪声功率</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(9.4-5)</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式中：</a:t>
            </a:r>
            <a:endParaRPr lang="en-US" altLang="zh-CN" sz="2000" dirty="0">
              <a:latin typeface="微软雅黑" panose="020B0503020204020204" pitchFamily="34" charset="-122"/>
              <a:ea typeface="微软雅黑" panose="020B0503020204020204" pitchFamily="34" charset="-122"/>
            </a:endParaRPr>
          </a:p>
        </p:txBody>
      </p:sp>
      <p:graphicFrame>
        <p:nvGraphicFramePr>
          <p:cNvPr id="15362" name="Object 4"/>
          <p:cNvGraphicFramePr/>
          <p:nvPr/>
        </p:nvGraphicFramePr>
        <p:xfrm>
          <a:off x="1705610" y="2983865"/>
          <a:ext cx="5106670" cy="1451610"/>
        </p:xfrm>
        <a:graphic>
          <a:graphicData uri="http://schemas.openxmlformats.org/presentationml/2006/ole">
            <mc:AlternateContent xmlns:mc="http://schemas.openxmlformats.org/markup-compatibility/2006">
              <mc:Choice xmlns:v="urn:schemas-microsoft-com:vml" Requires="v">
                <p:oleObj spid="_x0000_s3138" name="" r:id="rId1" imgW="2413000" imgH="787400" progId="Equation.3">
                  <p:embed/>
                </p:oleObj>
              </mc:Choice>
              <mc:Fallback>
                <p:oleObj name="" r:id="rId1" imgW="2413000" imgH="787400" progId="Equation.3">
                  <p:embed/>
                  <p:pic>
                    <p:nvPicPr>
                      <p:cNvPr id="0" name="图片 3137"/>
                      <p:cNvPicPr/>
                      <p:nvPr/>
                    </p:nvPicPr>
                    <p:blipFill>
                      <a:blip r:embed="rId2"/>
                      <a:stretch>
                        <a:fillRect/>
                      </a:stretch>
                    </p:blipFill>
                    <p:spPr>
                      <a:xfrm>
                        <a:off x="1705610" y="2983865"/>
                        <a:ext cx="5106670" cy="1451610"/>
                      </a:xfrm>
                      <a:prstGeom prst="rect">
                        <a:avLst/>
                      </a:prstGeom>
                      <a:solidFill>
                        <a:srgbClr val="CCFFCC"/>
                      </a:solidFill>
                      <a:ln w="38100">
                        <a:noFill/>
                        <a:miter/>
                      </a:ln>
                    </p:spPr>
                  </p:pic>
                </p:oleObj>
              </mc:Fallback>
            </mc:AlternateContent>
          </a:graphicData>
        </a:graphic>
      </p:graphicFrame>
      <p:graphicFrame>
        <p:nvGraphicFramePr>
          <p:cNvPr id="15363" name="Object 6"/>
          <p:cNvGraphicFramePr/>
          <p:nvPr/>
        </p:nvGraphicFramePr>
        <p:xfrm>
          <a:off x="1928813" y="4643438"/>
          <a:ext cx="2087562" cy="428625"/>
        </p:xfrm>
        <a:graphic>
          <a:graphicData uri="http://schemas.openxmlformats.org/presentationml/2006/ole">
            <mc:AlternateContent xmlns:mc="http://schemas.openxmlformats.org/markup-compatibility/2006">
              <mc:Choice xmlns:v="urn:schemas-microsoft-com:vml" Requires="v">
                <p:oleObj spid="_x0000_s3135" name="" r:id="rId3" imgW="799465" imgH="228600" progId="Equation.3">
                  <p:embed/>
                </p:oleObj>
              </mc:Choice>
              <mc:Fallback>
                <p:oleObj name="" r:id="rId3" imgW="799465" imgH="228600" progId="Equation.3">
                  <p:embed/>
                  <p:pic>
                    <p:nvPicPr>
                      <p:cNvPr id="0" name="图片 3134"/>
                      <p:cNvPicPr/>
                      <p:nvPr/>
                    </p:nvPicPr>
                    <p:blipFill>
                      <a:blip r:embed="rId4"/>
                      <a:stretch>
                        <a:fillRect/>
                      </a:stretch>
                    </p:blipFill>
                    <p:spPr>
                      <a:xfrm>
                        <a:off x="1928813" y="4643438"/>
                        <a:ext cx="2087562" cy="428625"/>
                      </a:xfrm>
                      <a:prstGeom prst="rect">
                        <a:avLst/>
                      </a:prstGeom>
                      <a:solidFill>
                        <a:srgbClr val="CCFFFF"/>
                      </a:solidFill>
                      <a:ln w="38100">
                        <a:noFill/>
                        <a:miter/>
                      </a:ln>
                    </p:spPr>
                  </p:pic>
                </p:oleObj>
              </mc:Fallback>
            </mc:AlternateContent>
          </a:graphicData>
        </a:graphic>
      </p:graphicFrame>
      <p:graphicFrame>
        <p:nvGraphicFramePr>
          <p:cNvPr id="15364" name="Object 7"/>
          <p:cNvGraphicFramePr/>
          <p:nvPr/>
        </p:nvGraphicFramePr>
        <p:xfrm>
          <a:off x="1929130" y="5297805"/>
          <a:ext cx="2261870" cy="606425"/>
        </p:xfrm>
        <a:graphic>
          <a:graphicData uri="http://schemas.openxmlformats.org/presentationml/2006/ole">
            <mc:AlternateContent xmlns:mc="http://schemas.openxmlformats.org/markup-compatibility/2006">
              <mc:Choice xmlns:v="urn:schemas-microsoft-com:vml" Requires="v">
                <p:oleObj spid="_x0000_s3139" name="" r:id="rId5" imgW="1104265" imgH="393700" progId="Equation.3">
                  <p:embed/>
                </p:oleObj>
              </mc:Choice>
              <mc:Fallback>
                <p:oleObj name="" r:id="rId5" imgW="1104265" imgH="393700" progId="Equation.3">
                  <p:embed/>
                  <p:pic>
                    <p:nvPicPr>
                      <p:cNvPr id="0" name="图片 3138"/>
                      <p:cNvPicPr/>
                      <p:nvPr/>
                    </p:nvPicPr>
                    <p:blipFill>
                      <a:blip r:embed="rId6"/>
                      <a:stretch>
                        <a:fillRect/>
                      </a:stretch>
                    </p:blipFill>
                    <p:spPr>
                      <a:xfrm>
                        <a:off x="1929130" y="5297805"/>
                        <a:ext cx="2261870" cy="606425"/>
                      </a:xfrm>
                      <a:prstGeom prst="rect">
                        <a:avLst/>
                      </a:prstGeom>
                      <a:solidFill>
                        <a:srgbClr val="CCFFFF"/>
                      </a:solidFill>
                      <a:ln w="38100">
                        <a:noFill/>
                        <a:miter/>
                      </a:ln>
                    </p:spPr>
                  </p:pic>
                </p:oleObj>
              </mc:Fallback>
            </mc:AlternateContent>
          </a:graphicData>
        </a:graphic>
      </p:graphicFrame>
      <p:sp>
        <p:nvSpPr>
          <p:cNvPr id="8" name="圆角矩形标注 7"/>
          <p:cNvSpPr/>
          <p:nvPr/>
        </p:nvSpPr>
        <p:spPr>
          <a:xfrm>
            <a:off x="5929313" y="5000625"/>
            <a:ext cx="2714625" cy="571500"/>
          </a:xfrm>
          <a:prstGeom prst="wedgeRoundRectCallout">
            <a:avLst>
              <a:gd name="adj1" fmla="val -55904"/>
              <a:gd name="adj2" fmla="val -105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f(x)--</a:t>
            </a:r>
            <a:r>
              <a:rPr kumimoji="1"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信号概率密度</a:t>
            </a: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476375" y="620713"/>
            <a:ext cx="2738438" cy="576262"/>
          </a:xfrm>
        </p:spPr>
        <p:txBody>
          <a:bodyPr vert="horz" wrap="square" lIns="91440" tIns="45720" rIns="91440" bIns="45720" anchor="b"/>
          <a:p>
            <a:pPr eaLnBrk="1" hangingPunct="1"/>
            <a:r>
              <a:rPr lang="en-US" altLang="zh-CN" dirty="0">
                <a:solidFill>
                  <a:schemeClr val="hlink"/>
                </a:solidFill>
                <a:latin typeface="微软雅黑" panose="020B0503020204020204" pitchFamily="34" charset="-122"/>
                <a:ea typeface="微软雅黑" panose="020B0503020204020204" pitchFamily="34" charset="-122"/>
              </a:rPr>
              <a:t>9.1  </a:t>
            </a:r>
            <a:r>
              <a:rPr lang="zh-CN" altLang="en-US" dirty="0">
                <a:solidFill>
                  <a:schemeClr val="hlink"/>
                </a:solidFill>
                <a:latin typeface="微软雅黑" panose="020B0503020204020204" pitchFamily="34" charset="-122"/>
                <a:ea typeface="微软雅黑" panose="020B0503020204020204" pitchFamily="34" charset="-122"/>
              </a:rPr>
              <a:t>引言</a:t>
            </a:r>
            <a:endParaRPr lang="zh-CN" altLang="en-US" dirty="0">
              <a:solidFill>
                <a:schemeClr val="hlink"/>
              </a:solidFill>
              <a:latin typeface="微软雅黑" panose="020B0503020204020204" pitchFamily="34" charset="-122"/>
              <a:ea typeface="微软雅黑" panose="020B0503020204020204" pitchFamily="34" charset="-122"/>
            </a:endParaRPr>
          </a:p>
        </p:txBody>
      </p:sp>
      <p:sp>
        <p:nvSpPr>
          <p:cNvPr id="57347" name="Rectangle 3"/>
          <p:cNvSpPr>
            <a:spLocks noGrp="1"/>
          </p:cNvSpPr>
          <p:nvPr>
            <p:ph idx="1"/>
          </p:nvPr>
        </p:nvSpPr>
        <p:spPr>
          <a:xfrm>
            <a:off x="344805" y="1428750"/>
            <a:ext cx="8361680" cy="5429250"/>
          </a:xfrm>
        </p:spPr>
        <p:txBody>
          <a:bodyPr vert="horz" wrap="square" lIns="91440" tIns="45720" rIns="91440" bIns="45720" anchor="t"/>
          <a:p>
            <a:pPr marL="0" indent="0" eaLnBrk="1" hangingPunct="1">
              <a:lnSpc>
                <a:spcPct val="15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一 信源编码的基本功能</a:t>
            </a:r>
            <a:endParaRPr lang="zh-CN" altLang="en-US" sz="2000" b="1"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模拟信号的数字化    数字信号的压缩编码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 模拟信号的数字化</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sym typeface="+mn-ea"/>
              </a:rPr>
              <a:t>模拟信号</a:t>
            </a:r>
            <a:r>
              <a:rPr lang="zh-CN" altLang="en-US" sz="2000" dirty="0">
                <a:latin typeface="Arial" panose="020B0604020202020204" pitchFamily="34" charset="0"/>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模拟通信系统    数字信号</a:t>
            </a:r>
            <a:r>
              <a:rPr lang="zh-CN" altLang="en-US" sz="2000" dirty="0">
                <a:latin typeface="Arial" panose="020B0604020202020204" pitchFamily="34" charset="0"/>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数字通信系统</a:t>
            </a:r>
            <a:endParaRPr lang="zh-CN" altLang="en-US" sz="2000" dirty="0">
              <a:latin typeface="微软雅黑" panose="020B0503020204020204" pitchFamily="34" charset="-122"/>
              <a:ea typeface="微软雅黑" panose="020B0503020204020204" pitchFamily="34" charset="-122"/>
              <a:sym typeface="+mn-ea"/>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sym typeface="+mn-ea"/>
              </a:rPr>
              <a:t>模拟信号</a:t>
            </a:r>
            <a:r>
              <a:rPr lang="zh-CN" altLang="en-US" sz="2000" dirty="0">
                <a:latin typeface="Arial" panose="020B0604020202020204" pitchFamily="34" charset="0"/>
                <a:ea typeface="微软雅黑" panose="020B0503020204020204" pitchFamily="34" charset="-122"/>
                <a:sym typeface="+mn-ea"/>
              </a:rPr>
              <a:t>→</a:t>
            </a:r>
            <a:r>
              <a:rPr lang="zh-CN" altLang="en-US" sz="2000" b="1" dirty="0">
                <a:solidFill>
                  <a:schemeClr val="tx2"/>
                </a:solidFill>
                <a:latin typeface="微软雅黑" panose="020B0503020204020204" pitchFamily="34" charset="-122"/>
                <a:ea typeface="微软雅黑" panose="020B0503020204020204" pitchFamily="34" charset="-122"/>
                <a:sym typeface="+mn-ea"/>
              </a:rPr>
              <a:t>模拟信号的数字化</a:t>
            </a:r>
            <a:r>
              <a:rPr lang="zh-CN" altLang="en-US" sz="2000" dirty="0">
                <a:latin typeface="Arial" panose="020B0604020202020204" pitchFamily="34" charset="0"/>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数字通信系统</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模拟信号的数字化称为模数转换</a:t>
            </a: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A/D</a:t>
            </a:r>
            <a:r>
              <a:rPr lang="zh-CN" altLang="en-US" sz="2000" b="1" dirty="0">
                <a:solidFill>
                  <a:srgbClr val="FF0000"/>
                </a:solidFill>
                <a:latin typeface="微软雅黑" panose="020B0503020204020204" pitchFamily="34" charset="-122"/>
                <a:ea typeface="微软雅黑" panose="020B0503020204020204" pitchFamily="34" charset="-122"/>
              </a:rPr>
              <a:t>变换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，对应将数字信号转换为模拟信号称为数模转换</a:t>
            </a: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D/A</a:t>
            </a:r>
            <a:r>
              <a:rPr lang="zh-CN" altLang="en-US" sz="2000" b="1" dirty="0">
                <a:solidFill>
                  <a:srgbClr val="FF0000"/>
                </a:solidFill>
                <a:latin typeface="微软雅黑" panose="020B0503020204020204" pitchFamily="34" charset="-122"/>
                <a:ea typeface="微软雅黑" panose="020B0503020204020204" pitchFamily="34" charset="-122"/>
              </a:rPr>
              <a:t>变换</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sym typeface="+mn-ea"/>
              </a:rPr>
              <a:t>数字信号的压缩编码</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采用编码方式</a:t>
            </a:r>
            <a:r>
              <a:rPr lang="zh-CN" altLang="en-US" sz="2000" b="1" dirty="0">
                <a:solidFill>
                  <a:schemeClr val="tx2"/>
                </a:solidFill>
                <a:latin typeface="微软雅黑" panose="020B0503020204020204" pitchFamily="34" charset="-122"/>
                <a:ea typeface="微软雅黑" panose="020B0503020204020204" pitchFamily="34" charset="-122"/>
              </a:rPr>
              <a:t>提高符号的平均信息量</a:t>
            </a:r>
            <a:r>
              <a:rPr lang="zh-CN" altLang="en-US" sz="2000" dirty="0">
                <a:latin typeface="微软雅黑" panose="020B0503020204020204" pitchFamily="34" charset="-122"/>
                <a:ea typeface="微软雅黑" panose="020B0503020204020204" pitchFamily="34" charset="-122"/>
              </a:rPr>
              <a:t>或者</a:t>
            </a:r>
            <a:r>
              <a:rPr lang="zh-CN" altLang="en-US" sz="2000" b="1" dirty="0">
                <a:solidFill>
                  <a:schemeClr val="tx2"/>
                </a:solidFill>
                <a:latin typeface="微软雅黑" panose="020B0503020204020204" pitchFamily="34" charset="-122"/>
                <a:ea typeface="微软雅黑" panose="020B0503020204020204" pitchFamily="34" charset="-122"/>
              </a:rPr>
              <a:t>降</a:t>
            </a:r>
            <a:r>
              <a:rPr lang="zh-CN" altLang="en-US" sz="2000" b="1" dirty="0">
                <a:solidFill>
                  <a:schemeClr val="tx2"/>
                </a:solidFill>
                <a:latin typeface="微软雅黑" panose="020B0503020204020204" pitchFamily="34" charset="-122"/>
                <a:ea typeface="微软雅黑" panose="020B0503020204020204" pitchFamily="34" charset="-122"/>
                <a:sym typeface="+mn-ea"/>
              </a:rPr>
              <a:t>低</a:t>
            </a:r>
            <a:r>
              <a:rPr lang="zh-CN" altLang="en-US" sz="2000" b="1" dirty="0">
                <a:solidFill>
                  <a:schemeClr val="tx2"/>
                </a:solidFill>
                <a:latin typeface="微软雅黑" panose="020B0503020204020204" pitchFamily="34" charset="-122"/>
                <a:ea typeface="微软雅黑" panose="020B0503020204020204" pitchFamily="34" charset="-122"/>
              </a:rPr>
              <a:t>信源数据量</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Text Box 2"/>
          <p:cNvSpPr txBox="1"/>
          <p:nvPr/>
        </p:nvSpPr>
        <p:spPr>
          <a:xfrm>
            <a:off x="356235" y="1412875"/>
            <a:ext cx="8370570" cy="5169535"/>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当量化电平数</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很大，均匀量化间隔</a:t>
            </a:r>
            <a:r>
              <a:rPr lang="en-US" altLang="zh-CN" dirty="0">
                <a:latin typeface="微软雅黑" panose="020B0503020204020204" pitchFamily="34" charset="-122"/>
                <a:ea typeface="微软雅黑" panose="020B0503020204020204" pitchFamily="34" charset="-122"/>
              </a:rPr>
              <a:t>Δ</a:t>
            </a:r>
            <a:r>
              <a:rPr lang="zh-CN" altLang="en-US" dirty="0">
                <a:latin typeface="微软雅黑" panose="020B0503020204020204" pitchFamily="34" charset="-122"/>
                <a:ea typeface="微软雅黑" panose="020B0503020204020204" pitchFamily="34" charset="-122"/>
              </a:rPr>
              <a:t>很小，可认为信号概率密度</a:t>
            </a:r>
            <a:r>
              <a:rPr lang="en-US" altLang="zh-CN" dirty="0">
                <a:latin typeface="微软雅黑" panose="020B0503020204020204" pitchFamily="34" charset="-122"/>
                <a:ea typeface="微软雅黑" panose="020B0503020204020204" pitchFamily="34" charset="-122"/>
              </a:rPr>
              <a:t>f(x)</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Δv</a:t>
            </a:r>
            <a:r>
              <a:rPr lang="zh-CN" altLang="en-US" dirty="0">
                <a:latin typeface="微软雅黑" panose="020B0503020204020204" pitchFamily="34" charset="-122"/>
                <a:ea typeface="微软雅黑" panose="020B0503020204020204" pitchFamily="34" charset="-122"/>
              </a:rPr>
              <a:t>内不变，以</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表示各层内的概率密度函数：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(9.4-6)</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于是量化噪声</a:t>
            </a:r>
            <a:r>
              <a:rPr lang="en-US" altLang="zh-CN"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表示为：</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(9.4-7)</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信号功率</a:t>
            </a:r>
            <a:r>
              <a:rPr lang="zh-CN" altLang="en-US" dirty="0">
                <a:latin typeface="微软雅黑" panose="020B0503020204020204" pitchFamily="34" charset="-122"/>
                <a:ea typeface="微软雅黑" panose="020B0503020204020204" pitchFamily="34" charset="-122"/>
              </a:rPr>
              <a:t>取决于信号分布。设信号在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上均匀分布：</a:t>
            </a:r>
            <a:r>
              <a:rPr lang="en-US" altLang="zh-CN" dirty="0">
                <a:latin typeface="微软雅黑" panose="020B0503020204020204" pitchFamily="34" charset="-122"/>
                <a:ea typeface="微软雅黑" panose="020B0503020204020204" pitchFamily="34" charset="-122"/>
              </a:rPr>
              <a:t>f(x)= 1/(2a)</a:t>
            </a:r>
            <a:r>
              <a:rPr lang="zh-CN" altLang="en-US" dirty="0">
                <a:latin typeface="微软雅黑" panose="020B0503020204020204" pitchFamily="34" charset="-122"/>
                <a:ea typeface="微软雅黑" panose="020B0503020204020204" pitchFamily="34" charset="-122"/>
              </a:rPr>
              <a:t>，则：</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(9.4-8)</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量化信噪比为：</a:t>
            </a:r>
            <a:r>
              <a:rPr lang="en-US" altLang="zh-CN" dirty="0">
                <a:latin typeface="微软雅黑" panose="020B0503020204020204" pitchFamily="34" charset="-122"/>
                <a:ea typeface="微软雅黑" panose="020B0503020204020204" pitchFamily="34" charset="-122"/>
              </a:rPr>
              <a:t>                                                                      (9.4-9)</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aphicFrame>
        <p:nvGraphicFramePr>
          <p:cNvPr id="16386" name="Object 3"/>
          <p:cNvGraphicFramePr/>
          <p:nvPr/>
        </p:nvGraphicFramePr>
        <p:xfrm>
          <a:off x="1345565" y="3329305"/>
          <a:ext cx="5738495" cy="828040"/>
        </p:xfrm>
        <a:graphic>
          <a:graphicData uri="http://schemas.openxmlformats.org/presentationml/2006/ole">
            <mc:AlternateContent xmlns:mc="http://schemas.openxmlformats.org/markup-compatibility/2006">
              <mc:Choice xmlns:v="urn:schemas-microsoft-com:vml" Requires="v">
                <p:oleObj spid="_x0000_s3136" name="" r:id="rId1" imgW="2984500" imgH="469900" progId="Equation.3">
                  <p:embed/>
                </p:oleObj>
              </mc:Choice>
              <mc:Fallback>
                <p:oleObj name="" r:id="rId1" imgW="2984500" imgH="469900" progId="Equation.3">
                  <p:embed/>
                  <p:pic>
                    <p:nvPicPr>
                      <p:cNvPr id="0" name="图片 3135"/>
                      <p:cNvPicPr/>
                      <p:nvPr/>
                    </p:nvPicPr>
                    <p:blipFill>
                      <a:blip r:embed="rId2"/>
                      <a:stretch>
                        <a:fillRect/>
                      </a:stretch>
                    </p:blipFill>
                    <p:spPr>
                      <a:xfrm>
                        <a:off x="1345565" y="3329305"/>
                        <a:ext cx="5738495" cy="828040"/>
                      </a:xfrm>
                      <a:prstGeom prst="rect">
                        <a:avLst/>
                      </a:prstGeom>
                      <a:solidFill>
                        <a:srgbClr val="CCFFCC"/>
                      </a:solidFill>
                      <a:ln w="38100">
                        <a:noFill/>
                        <a:miter/>
                      </a:ln>
                    </p:spPr>
                  </p:pic>
                </p:oleObj>
              </mc:Fallback>
            </mc:AlternateContent>
          </a:graphicData>
        </a:graphic>
      </p:graphicFrame>
      <p:graphicFrame>
        <p:nvGraphicFramePr>
          <p:cNvPr id="16387" name="Object 4"/>
          <p:cNvGraphicFramePr/>
          <p:nvPr/>
        </p:nvGraphicFramePr>
        <p:xfrm>
          <a:off x="3714750" y="2428875"/>
          <a:ext cx="1657350" cy="642938"/>
        </p:xfrm>
        <a:graphic>
          <a:graphicData uri="http://schemas.openxmlformats.org/presentationml/2006/ole">
            <mc:AlternateContent xmlns:mc="http://schemas.openxmlformats.org/markup-compatibility/2006">
              <mc:Choice xmlns:v="urn:schemas-microsoft-com:vml" Requires="v">
                <p:oleObj spid="_x0000_s3141" name="" r:id="rId3" imgW="685800" imgH="393700" progId="Equation.3">
                  <p:embed/>
                </p:oleObj>
              </mc:Choice>
              <mc:Fallback>
                <p:oleObj name="" r:id="rId3" imgW="685800" imgH="393700" progId="Equation.3">
                  <p:embed/>
                  <p:pic>
                    <p:nvPicPr>
                      <p:cNvPr id="0" name="图片 3140"/>
                      <p:cNvPicPr/>
                      <p:nvPr/>
                    </p:nvPicPr>
                    <p:blipFill>
                      <a:blip r:embed="rId4"/>
                      <a:stretch>
                        <a:fillRect/>
                      </a:stretch>
                    </p:blipFill>
                    <p:spPr>
                      <a:xfrm>
                        <a:off x="3714750" y="2428875"/>
                        <a:ext cx="1657350" cy="642938"/>
                      </a:xfrm>
                      <a:prstGeom prst="rect">
                        <a:avLst/>
                      </a:prstGeom>
                      <a:solidFill>
                        <a:srgbClr val="CCFFCC"/>
                      </a:solidFill>
                      <a:ln w="38100">
                        <a:noFill/>
                        <a:miter/>
                      </a:ln>
                    </p:spPr>
                  </p:pic>
                </p:oleObj>
              </mc:Fallback>
            </mc:AlternateContent>
          </a:graphicData>
        </a:graphic>
      </p:graphicFrame>
      <p:graphicFrame>
        <p:nvGraphicFramePr>
          <p:cNvPr id="16388" name="Object 6"/>
          <p:cNvGraphicFramePr/>
          <p:nvPr/>
        </p:nvGraphicFramePr>
        <p:xfrm>
          <a:off x="1571625" y="4895215"/>
          <a:ext cx="5286375" cy="731520"/>
        </p:xfrm>
        <a:graphic>
          <a:graphicData uri="http://schemas.openxmlformats.org/presentationml/2006/ole">
            <mc:AlternateContent xmlns:mc="http://schemas.openxmlformats.org/markup-compatibility/2006">
              <mc:Choice xmlns:v="urn:schemas-microsoft-com:vml" Requires="v">
                <p:oleObj spid="_x0000_s3140" name="" r:id="rId5" imgW="3022600" imgH="419100" progId="Equation.3">
                  <p:embed/>
                </p:oleObj>
              </mc:Choice>
              <mc:Fallback>
                <p:oleObj name="" r:id="rId5" imgW="3022600" imgH="419100" progId="Equation.3">
                  <p:embed/>
                  <p:pic>
                    <p:nvPicPr>
                      <p:cNvPr id="0" name="图片 3139"/>
                      <p:cNvPicPr/>
                      <p:nvPr/>
                    </p:nvPicPr>
                    <p:blipFill>
                      <a:blip r:embed="rId6"/>
                      <a:stretch>
                        <a:fillRect/>
                      </a:stretch>
                    </p:blipFill>
                    <p:spPr>
                      <a:xfrm>
                        <a:off x="1571625" y="4895215"/>
                        <a:ext cx="5286375" cy="731520"/>
                      </a:xfrm>
                      <a:prstGeom prst="rect">
                        <a:avLst/>
                      </a:prstGeom>
                      <a:solidFill>
                        <a:srgbClr val="CCFFCC"/>
                      </a:solidFill>
                      <a:ln w="38100">
                        <a:noFill/>
                        <a:miter/>
                      </a:ln>
                    </p:spPr>
                  </p:pic>
                </p:oleObj>
              </mc:Fallback>
            </mc:AlternateContent>
          </a:graphicData>
        </a:graphic>
      </p:graphicFrame>
      <p:graphicFrame>
        <p:nvGraphicFramePr>
          <p:cNvPr id="16389" name="Object 7"/>
          <p:cNvGraphicFramePr/>
          <p:nvPr/>
        </p:nvGraphicFramePr>
        <p:xfrm>
          <a:off x="2714625" y="5894705"/>
          <a:ext cx="2503805" cy="698500"/>
        </p:xfrm>
        <a:graphic>
          <a:graphicData uri="http://schemas.openxmlformats.org/presentationml/2006/ole">
            <mc:AlternateContent xmlns:mc="http://schemas.openxmlformats.org/markup-compatibility/2006">
              <mc:Choice xmlns:v="urn:schemas-microsoft-com:vml" Requires="v">
                <p:oleObj spid="_x0000_s3133" name="" r:id="rId7" imgW="1510665" imgH="495300" progId="Equation.DSMT4">
                  <p:embed/>
                </p:oleObj>
              </mc:Choice>
              <mc:Fallback>
                <p:oleObj name="" r:id="rId7" imgW="1510665" imgH="495300" progId="Equation.DSMT4">
                  <p:embed/>
                  <p:pic>
                    <p:nvPicPr>
                      <p:cNvPr id="0" name="图片 3132"/>
                      <p:cNvPicPr/>
                      <p:nvPr/>
                    </p:nvPicPr>
                    <p:blipFill>
                      <a:blip r:embed="rId8"/>
                      <a:stretch>
                        <a:fillRect/>
                      </a:stretch>
                    </p:blipFill>
                    <p:spPr>
                      <a:xfrm>
                        <a:off x="2714625" y="5894705"/>
                        <a:ext cx="2503805" cy="698500"/>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2"/>
          <p:cNvSpPr txBox="1"/>
          <p:nvPr/>
        </p:nvSpPr>
        <p:spPr>
          <a:xfrm>
            <a:off x="356235" y="1428750"/>
            <a:ext cx="8358505" cy="4892675"/>
          </a:xfrm>
          <a:prstGeom prst="rect">
            <a:avLst/>
          </a:prstGeom>
          <a:noFill/>
          <a:ln w="9525">
            <a:noFill/>
          </a:ln>
        </p:spPr>
        <p:txBody>
          <a:bodyPr wrap="square">
            <a:spAutoFit/>
          </a:bodyPr>
          <a:p>
            <a:pP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例</a:t>
            </a:r>
            <a:r>
              <a:rPr lang="en-US" altLang="zh-CN" b="1" dirty="0">
                <a:solidFill>
                  <a:schemeClr val="tx2"/>
                </a:solidFill>
                <a:latin typeface="微软雅黑" panose="020B0503020204020204" pitchFamily="34" charset="-122"/>
                <a:ea typeface="微软雅黑" panose="020B0503020204020204" pitchFamily="34" charset="-122"/>
              </a:rPr>
              <a:t>9.4.2</a:t>
            </a:r>
            <a:r>
              <a:rPr lang="zh-CN" altLang="en-US" dirty="0">
                <a:latin typeface="微软雅黑" panose="020B0503020204020204" pitchFamily="34" charset="-122"/>
                <a:ea typeface="微软雅黑" panose="020B0503020204020204" pitchFamily="34" charset="-122"/>
              </a:rPr>
              <a:t> 信号为正弦波</a:t>
            </a:r>
            <a:r>
              <a:rPr lang="en-US" altLang="zh-CN" dirty="0">
                <a:latin typeface="微软雅黑" panose="020B0503020204020204" pitchFamily="34" charset="-122"/>
                <a:ea typeface="微软雅黑" panose="020B0503020204020204" pitchFamily="34" charset="-122"/>
              </a:rPr>
              <a:t>m(t)=Acosω</a:t>
            </a:r>
            <a:r>
              <a:rPr lang="en-US" altLang="zh-CN" baseline="-25000" dirty="0">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，则信号功率为：</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量化信噪比为：</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(9.4-10)</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量化信噪比随</a:t>
            </a:r>
            <a:r>
              <a:rPr lang="zh-CN" altLang="en-US" b="1" dirty="0">
                <a:solidFill>
                  <a:schemeClr val="tx2"/>
                </a:solidFill>
                <a:latin typeface="微软雅黑" panose="020B0503020204020204" pitchFamily="34" charset="-122"/>
                <a:ea typeface="微软雅黑" panose="020B0503020204020204" pitchFamily="34" charset="-122"/>
              </a:rPr>
              <a:t>量化电平数</a:t>
            </a:r>
            <a:r>
              <a:rPr lang="en-US" altLang="zh-CN" b="1" dirty="0">
                <a:solidFill>
                  <a:schemeClr val="tx2"/>
                </a:solidFill>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的增加而提高 </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均匀量化器广泛应用于线性</a:t>
            </a:r>
            <a:r>
              <a:rPr lang="en-US" altLang="zh-CN" dirty="0">
                <a:latin typeface="微软雅黑" panose="020B0503020204020204" pitchFamily="34" charset="-122"/>
                <a:ea typeface="微软雅黑" panose="020B0503020204020204" pitchFamily="34" charset="-122"/>
              </a:rPr>
              <a:t>A/D</a:t>
            </a:r>
            <a:r>
              <a:rPr lang="zh-CN" altLang="en-US" dirty="0">
                <a:latin typeface="微软雅黑" panose="020B0503020204020204" pitchFamily="34" charset="-122"/>
                <a:ea typeface="微软雅黑" panose="020B0503020204020204" pitchFamily="34" charset="-122"/>
              </a:rPr>
              <a:t>变换，</a:t>
            </a:r>
            <a:r>
              <a:rPr lang="en-US" altLang="zh-CN" dirty="0">
                <a:latin typeface="微软雅黑" panose="020B0503020204020204" pitchFamily="34" charset="-122"/>
                <a:ea typeface="微软雅黑" panose="020B0503020204020204" pitchFamily="34" charset="-122"/>
              </a:rPr>
              <a:t>A/D</a:t>
            </a:r>
            <a:r>
              <a:rPr lang="zh-CN" altLang="en-US" b="1" dirty="0">
                <a:solidFill>
                  <a:schemeClr val="tx2"/>
                </a:solidFill>
                <a:latin typeface="微软雅黑" panose="020B0503020204020204" pitchFamily="34" charset="-122"/>
                <a:ea typeface="微软雅黑" panose="020B0503020204020204" pitchFamily="34" charset="-122"/>
              </a:rPr>
              <a:t>位数</a:t>
            </a:r>
            <a:r>
              <a:rPr lang="en-US" altLang="zh-CN" b="1" dirty="0">
                <a:solidFill>
                  <a:schemeClr val="tx2"/>
                </a:solidFill>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常用的有</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位等</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语音信号数字化中，均匀量化</a:t>
            </a:r>
            <a:r>
              <a:rPr lang="zh-CN" altLang="en-US" b="1" dirty="0">
                <a:solidFill>
                  <a:schemeClr val="tx2"/>
                </a:solidFill>
                <a:latin typeface="微软雅黑" panose="020B0503020204020204" pitchFamily="34" charset="-122"/>
                <a:ea typeface="微软雅黑" panose="020B0503020204020204" pitchFamily="34" charset="-122"/>
              </a:rPr>
              <a:t>存在不足</a:t>
            </a:r>
            <a:r>
              <a:rPr lang="zh-CN" altLang="en-US" dirty="0">
                <a:latin typeface="微软雅黑" panose="020B0503020204020204" pitchFamily="34" charset="-122"/>
                <a:ea typeface="微软雅黑" panose="020B0503020204020204" pitchFamily="34" charset="-122"/>
              </a:rPr>
              <a:t>：量化信噪比随信号电平的减小而下降。因为量化噪声均方值固定不变，信号小，量化信噪比就小。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如何克服均匀量化的缺点？</a:t>
            </a:r>
            <a:r>
              <a:rPr lang="zh-CN" altLang="en-US" b="1" dirty="0">
                <a:solidFill>
                  <a:srgbClr val="0000FF"/>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非均匀量化</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17410" name="Object 3"/>
          <p:cNvGraphicFramePr/>
          <p:nvPr/>
        </p:nvGraphicFramePr>
        <p:xfrm>
          <a:off x="6929438" y="1428750"/>
          <a:ext cx="1785937" cy="647700"/>
        </p:xfrm>
        <a:graphic>
          <a:graphicData uri="http://schemas.openxmlformats.org/presentationml/2006/ole">
            <mc:AlternateContent xmlns:mc="http://schemas.openxmlformats.org/markup-compatibility/2006">
              <mc:Choice xmlns:v="urn:schemas-microsoft-com:vml" Requires="v">
                <p:oleObj spid="_x0000_s3134" name="" r:id="rId1" imgW="1066800" imgH="419100" progId="Equation.3">
                  <p:embed/>
                </p:oleObj>
              </mc:Choice>
              <mc:Fallback>
                <p:oleObj name="" r:id="rId1" imgW="1066800" imgH="419100" progId="Equation.3">
                  <p:embed/>
                  <p:pic>
                    <p:nvPicPr>
                      <p:cNvPr id="0" name="图片 3133"/>
                      <p:cNvPicPr/>
                      <p:nvPr/>
                    </p:nvPicPr>
                    <p:blipFill>
                      <a:blip r:embed="rId2"/>
                      <a:stretch>
                        <a:fillRect/>
                      </a:stretch>
                    </p:blipFill>
                    <p:spPr>
                      <a:xfrm>
                        <a:off x="6929438" y="1428750"/>
                        <a:ext cx="1785937" cy="647700"/>
                      </a:xfrm>
                      <a:prstGeom prst="rect">
                        <a:avLst/>
                      </a:prstGeom>
                      <a:solidFill>
                        <a:srgbClr val="CCFFCC"/>
                      </a:solidFill>
                      <a:ln w="38100">
                        <a:noFill/>
                        <a:miter/>
                      </a:ln>
                    </p:spPr>
                  </p:pic>
                </p:oleObj>
              </mc:Fallback>
            </mc:AlternateContent>
          </a:graphicData>
        </a:graphic>
      </p:graphicFrame>
      <p:graphicFrame>
        <p:nvGraphicFramePr>
          <p:cNvPr id="17411" name="Object 4"/>
          <p:cNvGraphicFramePr/>
          <p:nvPr/>
        </p:nvGraphicFramePr>
        <p:xfrm>
          <a:off x="2786380" y="2000250"/>
          <a:ext cx="4000500" cy="1340485"/>
        </p:xfrm>
        <a:graphic>
          <a:graphicData uri="http://schemas.openxmlformats.org/presentationml/2006/ole">
            <mc:AlternateContent xmlns:mc="http://schemas.openxmlformats.org/markup-compatibility/2006">
              <mc:Choice xmlns:v="urn:schemas-microsoft-com:vml" Requires="v">
                <p:oleObj spid="_x0000_s3142" name="" r:id="rId3" imgW="2159000" imgH="965200" progId="Equation.3">
                  <p:embed/>
                </p:oleObj>
              </mc:Choice>
              <mc:Fallback>
                <p:oleObj name="" r:id="rId3" imgW="2159000" imgH="965200" progId="Equation.3">
                  <p:embed/>
                  <p:pic>
                    <p:nvPicPr>
                      <p:cNvPr id="0" name="图片 3141"/>
                      <p:cNvPicPr/>
                      <p:nvPr/>
                    </p:nvPicPr>
                    <p:blipFill>
                      <a:blip r:embed="rId4"/>
                      <a:stretch>
                        <a:fillRect/>
                      </a:stretch>
                    </p:blipFill>
                    <p:spPr>
                      <a:xfrm>
                        <a:off x="2786380" y="2000250"/>
                        <a:ext cx="4000500" cy="1340485"/>
                      </a:xfrm>
                      <a:prstGeom prst="rect">
                        <a:avLst/>
                      </a:prstGeom>
                      <a:solidFill>
                        <a:srgbClr val="CCFFFF"/>
                      </a:solidFill>
                      <a:ln w="38100">
                        <a:noFill/>
                        <a:miter/>
                      </a:ln>
                    </p:spPr>
                  </p:pic>
                </p:oleObj>
              </mc:Fallback>
            </mc:AlternateContent>
          </a:graphicData>
        </a:graphic>
      </p:graphicFrame>
      <p:sp>
        <p:nvSpPr>
          <p:cNvPr id="17413" name="Rectangle 6"/>
          <p:cNvSpPr/>
          <p:nvPr/>
        </p:nvSpPr>
        <p:spPr>
          <a:xfrm>
            <a:off x="1547813" y="620713"/>
            <a:ext cx="1409700" cy="519112"/>
          </a:xfrm>
          <a:prstGeom prst="rect">
            <a:avLst/>
          </a:prstGeom>
          <a:noFill/>
          <a:ln w="9525">
            <a:noFill/>
          </a:ln>
        </p:spPr>
        <p:txBody>
          <a:bodyPr wrap="none">
            <a:spAutoFit/>
          </a:bodyPr>
          <a:p>
            <a:r>
              <a:rPr lang="zh-CN" altLang="en-US" sz="2800" b="1" dirty="0">
                <a:solidFill>
                  <a:schemeClr val="tx2"/>
                </a:solidFill>
                <a:latin typeface="微软雅黑" panose="020B0503020204020204" pitchFamily="34" charset="-122"/>
                <a:ea typeface="微软雅黑" panose="020B0503020204020204" pitchFamily="34" charset="-122"/>
              </a:rPr>
              <a:t>四 讨论</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5500688" y="642938"/>
            <a:ext cx="1857375" cy="571500"/>
          </a:xfrm>
          <a:prstGeom prst="wedgeRoundRectCallout">
            <a:avLst>
              <a:gd name="adj1" fmla="val -74713"/>
              <a:gd name="adj2" fmla="val 46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a:t>
            </a:r>
            <a:r>
              <a:rPr kumimoji="1"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为量化区间</a:t>
            </a: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idx="1"/>
          </p:nvPr>
        </p:nvSpPr>
        <p:spPr>
          <a:xfrm>
            <a:off x="355600" y="1428750"/>
            <a:ext cx="8402320" cy="4286250"/>
          </a:xfrm>
        </p:spPr>
        <p:txBody>
          <a:bodyPr vert="horz" wrap="square" lIns="91440" tIns="45720" rIns="91440" bIns="45720" anchor="t"/>
          <a:p>
            <a:pPr marL="0" indent="0" eaLnBrk="1" hangingPunct="1">
              <a:lnSpc>
                <a:spcPct val="15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一 定义</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非均匀量化是一种在整个</a:t>
            </a:r>
            <a:r>
              <a:rPr lang="zh-CN" altLang="en-US" sz="2000" b="1" dirty="0">
                <a:solidFill>
                  <a:srgbClr val="0000CC"/>
                </a:solidFill>
                <a:latin typeface="微软雅黑" panose="020B0503020204020204" pitchFamily="34" charset="-122"/>
                <a:ea typeface="微软雅黑" panose="020B0503020204020204" pitchFamily="34" charset="-122"/>
              </a:rPr>
              <a:t>动态范围</a:t>
            </a:r>
            <a:r>
              <a:rPr lang="zh-CN" altLang="en-US" sz="2000" dirty="0">
                <a:latin typeface="微软雅黑" panose="020B0503020204020204" pitchFamily="34" charset="-122"/>
                <a:ea typeface="微软雅黑" panose="020B0503020204020204" pitchFamily="34" charset="-122"/>
              </a:rPr>
              <a:t>内量化间隔不相等的量化。信号幅度越小，量化间隔</a:t>
            </a:r>
            <a:r>
              <a:rPr lang="en-US" altLang="zh-CN" sz="2000" dirty="0">
                <a:latin typeface="微软雅黑" panose="020B0503020204020204" pitchFamily="34" charset="-122"/>
                <a:ea typeface="微软雅黑" panose="020B0503020204020204" pitchFamily="34" charset="-122"/>
              </a:rPr>
              <a:t>Δv</a:t>
            </a:r>
            <a:r>
              <a:rPr lang="zh-CN" altLang="en-US" sz="2000" dirty="0">
                <a:latin typeface="微软雅黑" panose="020B0503020204020204" pitchFamily="34" charset="-122"/>
                <a:ea typeface="微软雅黑" panose="020B0503020204020204" pitchFamily="34" charset="-122"/>
              </a:rPr>
              <a:t>也小；反之亦大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二 特点 </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当输入信号具有非均匀分布的概率密度时，非均匀量化器的输出端可以得到较高的平均信噪比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量化噪声功率的均方根值基本上与信号抽样值成比例。量化噪声对大、小信号的影响大致相同，即</a:t>
            </a:r>
            <a:r>
              <a:rPr lang="zh-CN" altLang="en-US" sz="2000" b="1" dirty="0">
                <a:solidFill>
                  <a:srgbClr val="0000CC"/>
                </a:solidFill>
                <a:latin typeface="微软雅黑" panose="020B0503020204020204" pitchFamily="34" charset="-122"/>
                <a:ea typeface="微软雅黑" panose="020B0503020204020204" pitchFamily="34" charset="-122"/>
              </a:rPr>
              <a:t>改善了小信号时的量化信噪比 </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74755" name="Rectangle 3"/>
          <p:cNvSpPr>
            <a:spLocks noGrp="1"/>
          </p:cNvSpPr>
          <p:nvPr>
            <p:ph type="title"/>
          </p:nvPr>
        </p:nvSpPr>
        <p:spPr>
          <a:xfrm>
            <a:off x="1547813" y="620713"/>
            <a:ext cx="3600450" cy="504825"/>
          </a:xfrm>
        </p:spPr>
        <p:txBody>
          <a:bodyPr vert="horz" wrap="square" lIns="91440" tIns="45720" rIns="91440" bIns="45720" anchor="ctr"/>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9.4.3 </a:t>
            </a:r>
            <a:r>
              <a:rPr lang="zh-CN" altLang="en-US" sz="2800" dirty="0">
                <a:solidFill>
                  <a:srgbClr val="0000FF"/>
                </a:solidFill>
                <a:latin typeface="微软雅黑" panose="020B0503020204020204" pitchFamily="34" charset="-122"/>
                <a:ea typeface="微软雅黑" panose="020B0503020204020204" pitchFamily="34" charset="-122"/>
              </a:rPr>
              <a:t>非均匀量化</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p:nvPr/>
        </p:nvSpPr>
        <p:spPr>
          <a:xfrm>
            <a:off x="377190" y="1412875"/>
            <a:ext cx="8370570" cy="2945130"/>
          </a:xfrm>
          <a:prstGeom prst="rect">
            <a:avLst/>
          </a:prstGeom>
          <a:noFill/>
          <a:ln w="9525">
            <a:noFill/>
          </a:ln>
        </p:spPr>
        <p:txBody>
          <a:bodyPr/>
          <a:p>
            <a:pPr>
              <a:lnSpc>
                <a:spcPct val="150000"/>
              </a:lnSpc>
              <a:buSzPct val="80000"/>
            </a:pPr>
            <a:r>
              <a:rPr lang="zh-CN" altLang="en-US" dirty="0">
                <a:latin typeface="微软雅黑" panose="020B0503020204020204" pitchFamily="34" charset="-122"/>
                <a:ea typeface="微软雅黑" panose="020B0503020204020204" pitchFamily="34" charset="-122"/>
              </a:rPr>
              <a:t>非均匀量化的实现方法之一是把输入信号</a:t>
            </a:r>
            <a:r>
              <a:rPr lang="en-US" altLang="zh-CN" dirty="0">
                <a:latin typeface="微软雅黑" panose="020B0503020204020204" pitchFamily="34" charset="-122"/>
                <a:ea typeface="微软雅黑" panose="020B0503020204020204" pitchFamily="34" charset="-122"/>
              </a:rPr>
              <a:t>x</a:t>
            </a:r>
            <a:r>
              <a:rPr lang="zh-CN" altLang="en-US" b="1" dirty="0">
                <a:solidFill>
                  <a:srgbClr val="0000FF"/>
                </a:solidFill>
                <a:latin typeface="微软雅黑" panose="020B0503020204020204" pitchFamily="34" charset="-122"/>
                <a:ea typeface="微软雅黑" panose="020B0503020204020204" pitchFamily="34" charset="-122"/>
              </a:rPr>
              <a:t>先进行压缩</a:t>
            </a:r>
            <a:r>
              <a:rPr lang="zh-CN" altLang="en-US" dirty="0">
                <a:latin typeface="微软雅黑" panose="020B0503020204020204" pitchFamily="34" charset="-122"/>
                <a:ea typeface="微软雅黑" panose="020B0503020204020204" pitchFamily="34" charset="-122"/>
              </a:rPr>
              <a:t>处理，再把压缩的信号</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进行</a:t>
            </a:r>
            <a:r>
              <a:rPr lang="zh-CN" altLang="en-US" b="1" dirty="0">
                <a:solidFill>
                  <a:srgbClr val="0000FF"/>
                </a:solidFill>
                <a:latin typeface="微软雅黑" panose="020B0503020204020204" pitchFamily="34" charset="-122"/>
                <a:ea typeface="微软雅黑" panose="020B0503020204020204" pitchFamily="34" charset="-122"/>
              </a:rPr>
              <a:t>均匀量化</a:t>
            </a:r>
            <a:r>
              <a:rPr lang="zh-CN" altLang="en-US" dirty="0">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压缩器</a:t>
            </a:r>
            <a:r>
              <a:rPr lang="zh-CN" altLang="en-US" dirty="0">
                <a:latin typeface="微软雅黑" panose="020B0503020204020204" pitchFamily="34" charset="-122"/>
                <a:ea typeface="微软雅黑" panose="020B0503020204020204" pitchFamily="34" charset="-122"/>
              </a:rPr>
              <a:t>就是一个非线性变换电路，弱信号被放大，强信号被压缩。压缩器的输入输出关系表示为</a:t>
            </a:r>
            <a:r>
              <a:rPr lang="en-US" altLang="zh-CN" dirty="0">
                <a:latin typeface="微软雅黑" panose="020B0503020204020204" pitchFamily="34" charset="-122"/>
                <a:ea typeface="微软雅黑" panose="020B0503020204020204" pitchFamily="34" charset="-122"/>
              </a:rPr>
              <a:t>y=f(x) </a:t>
            </a:r>
            <a:r>
              <a:rPr lang="zh-CN" altLang="en-US" dirty="0">
                <a:latin typeface="微软雅黑" panose="020B0503020204020204" pitchFamily="34" charset="-122"/>
                <a:ea typeface="微软雅黑" panose="020B0503020204020204" pitchFamily="34" charset="-122"/>
              </a:rPr>
              <a:t>。接收端采用一个与压缩特性相反的</a:t>
            </a:r>
            <a:r>
              <a:rPr lang="zh-CN" altLang="en-US" b="1" dirty="0">
                <a:solidFill>
                  <a:schemeClr val="tx2"/>
                </a:solidFill>
                <a:latin typeface="微软雅黑" panose="020B0503020204020204" pitchFamily="34" charset="-122"/>
                <a:ea typeface="微软雅黑" panose="020B0503020204020204" pitchFamily="34" charset="-122"/>
              </a:rPr>
              <a:t>扩张器</a:t>
            </a:r>
            <a:r>
              <a:rPr lang="en-US" altLang="zh-CN" dirty="0">
                <a:latin typeface="微软雅黑" panose="020B0503020204020204" pitchFamily="34" charset="-122"/>
                <a:ea typeface="微软雅黑" panose="020B0503020204020204" pitchFamily="34" charset="-122"/>
              </a:rPr>
              <a:t>x=f</a:t>
            </a:r>
            <a:r>
              <a:rPr lang="en-US" altLang="zh-CN" baseline="4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来恢复</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。常用压缩器采用对数式压缩，即</a:t>
            </a:r>
            <a:r>
              <a:rPr lang="en-US" altLang="zh-CN" dirty="0">
                <a:latin typeface="微软雅黑" panose="020B0503020204020204" pitchFamily="34" charset="-122"/>
                <a:ea typeface="微软雅黑" panose="020B0503020204020204" pitchFamily="34" charset="-122"/>
              </a:rPr>
              <a:t>y=lnx</a:t>
            </a:r>
            <a:r>
              <a:rPr lang="zh-CN" altLang="en-US" dirty="0">
                <a:latin typeface="微软雅黑" panose="020B0503020204020204" pitchFamily="34" charset="-122"/>
                <a:ea typeface="微软雅黑" panose="020B0503020204020204" pitchFamily="34" charset="-122"/>
              </a:rPr>
              <a:t>。广泛采用的两种对数压扩特性是</a:t>
            </a:r>
            <a:r>
              <a:rPr lang="en-US" altLang="zh-CN" b="1" dirty="0">
                <a:solidFill>
                  <a:schemeClr val="tx2"/>
                </a:solidFill>
                <a:latin typeface="微软雅黑" panose="020B0503020204020204" pitchFamily="34" charset="-122"/>
                <a:ea typeface="微软雅黑" panose="020B0503020204020204" pitchFamily="34" charset="-122"/>
              </a:rPr>
              <a:t>μ</a:t>
            </a:r>
            <a:r>
              <a:rPr lang="zh-CN" altLang="en-US" b="1" dirty="0">
                <a:solidFill>
                  <a:schemeClr val="tx2"/>
                </a:solidFill>
                <a:latin typeface="微软雅黑" panose="020B0503020204020204" pitchFamily="34" charset="-122"/>
                <a:ea typeface="微软雅黑" panose="020B0503020204020204" pitchFamily="34" charset="-122"/>
              </a:rPr>
              <a:t>律压扩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北美和日本使用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b="1" dirty="0">
                <a:solidFill>
                  <a:schemeClr val="tx2"/>
                </a:solidFill>
                <a:latin typeface="微软雅黑" panose="020B0503020204020204" pitchFamily="34" charset="-122"/>
                <a:ea typeface="微软雅黑" panose="020B0503020204020204" pitchFamily="34" charset="-122"/>
              </a:rPr>
              <a:t>A</a:t>
            </a:r>
            <a:r>
              <a:rPr lang="zh-CN" altLang="en-US" b="1" dirty="0">
                <a:solidFill>
                  <a:schemeClr val="tx2"/>
                </a:solidFill>
                <a:latin typeface="微软雅黑" panose="020B0503020204020204" pitchFamily="34" charset="-122"/>
                <a:ea typeface="微软雅黑" panose="020B0503020204020204" pitchFamily="34" charset="-122"/>
              </a:rPr>
              <a:t>律压扩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中国和欧洲使用</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5779" name="Rectangle 3"/>
          <p:cNvSpPr/>
          <p:nvPr/>
        </p:nvSpPr>
        <p:spPr>
          <a:xfrm>
            <a:off x="1471613" y="561975"/>
            <a:ext cx="4108450" cy="519113"/>
          </a:xfrm>
          <a:prstGeom prst="rect">
            <a:avLst/>
          </a:prstGeom>
          <a:noFill/>
          <a:ln w="9525">
            <a:noFill/>
          </a:ln>
        </p:spPr>
        <p:txBody>
          <a:bodyPr>
            <a:spAutoFit/>
          </a:bodyPr>
          <a:p>
            <a:r>
              <a:rPr lang="zh-CN" altLang="en-US" sz="2800" b="1" dirty="0">
                <a:solidFill>
                  <a:schemeClr val="tx2"/>
                </a:solidFill>
                <a:latin typeface="微软雅黑" panose="020B0503020204020204" pitchFamily="34" charset="-122"/>
                <a:ea typeface="微软雅黑" panose="020B0503020204020204" pitchFamily="34" charset="-122"/>
              </a:rPr>
              <a:t>三 非均匀量化实现方法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75780" name="Group 19"/>
          <p:cNvGrpSpPr/>
          <p:nvPr/>
        </p:nvGrpSpPr>
        <p:grpSpPr>
          <a:xfrm>
            <a:off x="785178" y="4751388"/>
            <a:ext cx="7358062" cy="1584325"/>
            <a:chOff x="703" y="2886"/>
            <a:chExt cx="4173" cy="998"/>
          </a:xfrm>
          <a:noFill/>
        </p:grpSpPr>
        <p:sp>
          <p:nvSpPr>
            <p:cNvPr id="75783" name="Rectangle 4"/>
            <p:cNvSpPr/>
            <p:nvPr/>
          </p:nvSpPr>
          <p:spPr>
            <a:xfrm>
              <a:off x="703" y="2886"/>
              <a:ext cx="4173" cy="998"/>
            </a:xfrm>
            <a:prstGeom prst="rect">
              <a:avLst/>
            </a:prstGeom>
            <a:grpFill/>
            <a:ln w="9525" cap="flat" cmpd="sng">
              <a:no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75784" name="Rectangle 5"/>
            <p:cNvSpPr/>
            <p:nvPr/>
          </p:nvSpPr>
          <p:spPr>
            <a:xfrm>
              <a:off x="1111" y="3022"/>
              <a:ext cx="454" cy="680"/>
            </a:xfrm>
            <a:prstGeom prst="rect">
              <a:avLst/>
            </a:prstGeom>
            <a:grp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0000FF"/>
                  </a:solidFill>
                  <a:latin typeface="微软雅黑" panose="020B0503020204020204" pitchFamily="34" charset="-122"/>
                  <a:ea typeface="微软雅黑" panose="020B0503020204020204" pitchFamily="34" charset="-122"/>
                </a:rPr>
                <a:t>f(x)</a:t>
              </a:r>
              <a:endParaRPr lang="en-US" altLang="zh-CN"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瞬时</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压缩</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75785" name="Rectangle 6"/>
            <p:cNvSpPr/>
            <p:nvPr/>
          </p:nvSpPr>
          <p:spPr>
            <a:xfrm>
              <a:off x="1837" y="3022"/>
              <a:ext cx="454" cy="680"/>
            </a:xfrm>
            <a:prstGeom prst="rect">
              <a:avLst/>
            </a:prstGeom>
            <a:grp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均匀</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量化</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75786" name="Rectangle 7"/>
            <p:cNvSpPr/>
            <p:nvPr/>
          </p:nvSpPr>
          <p:spPr>
            <a:xfrm>
              <a:off x="2562" y="3022"/>
              <a:ext cx="454" cy="680"/>
            </a:xfrm>
            <a:prstGeom prst="rect">
              <a:avLst/>
            </a:prstGeom>
            <a:grp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编码</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75787" name="Rectangle 8"/>
            <p:cNvSpPr/>
            <p:nvPr/>
          </p:nvSpPr>
          <p:spPr>
            <a:xfrm>
              <a:off x="3288" y="3022"/>
              <a:ext cx="454" cy="680"/>
            </a:xfrm>
            <a:prstGeom prst="rect">
              <a:avLst/>
            </a:prstGeom>
            <a:grp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解码</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75788" name="Rectangle 9"/>
            <p:cNvSpPr/>
            <p:nvPr/>
          </p:nvSpPr>
          <p:spPr>
            <a:xfrm>
              <a:off x="4014" y="3022"/>
              <a:ext cx="454" cy="674"/>
            </a:xfrm>
            <a:prstGeom prst="rect">
              <a:avLst/>
            </a:prstGeom>
            <a:grp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0000FF"/>
                  </a:solidFill>
                  <a:latin typeface="微软雅黑" panose="020B0503020204020204" pitchFamily="34" charset="-122"/>
                  <a:ea typeface="微软雅黑" panose="020B0503020204020204" pitchFamily="34" charset="-122"/>
                </a:rPr>
                <a:t>f</a:t>
              </a:r>
              <a:r>
                <a:rPr lang="en-US" altLang="zh-CN" b="1" baseline="30000" dirty="0">
                  <a:solidFill>
                    <a:srgbClr val="0000FF"/>
                  </a:solidFill>
                  <a:latin typeface="微软雅黑" panose="020B0503020204020204" pitchFamily="34" charset="-122"/>
                  <a:ea typeface="微软雅黑" panose="020B0503020204020204" pitchFamily="34" charset="-122"/>
                </a:rPr>
                <a:t>-1</a:t>
              </a:r>
              <a:r>
                <a:rPr lang="en-US" altLang="zh-CN" b="1" dirty="0">
                  <a:solidFill>
                    <a:srgbClr val="0000FF"/>
                  </a:solidFill>
                  <a:latin typeface="微软雅黑" panose="020B0503020204020204" pitchFamily="34" charset="-122"/>
                  <a:ea typeface="微软雅黑" panose="020B0503020204020204" pitchFamily="34" charset="-122"/>
                </a:rPr>
                <a:t>(x)</a:t>
              </a:r>
              <a:endParaRPr lang="en-US" altLang="zh-CN"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瞬时</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扩张</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75789" name="Line 10"/>
            <p:cNvSpPr/>
            <p:nvPr/>
          </p:nvSpPr>
          <p:spPr>
            <a:xfrm>
              <a:off x="839" y="3339"/>
              <a:ext cx="272" cy="0"/>
            </a:xfrm>
            <a:prstGeom prst="line">
              <a:avLst/>
            </a:prstGeom>
            <a:grpFill/>
            <a:ln w="38100" cap="flat" cmpd="sng">
              <a:solidFill>
                <a:schemeClr val="tx1"/>
              </a:solidFill>
              <a:prstDash val="solid"/>
              <a:headEnd type="none" w="med" len="med"/>
              <a:tailEnd type="triangle" w="med" len="med"/>
            </a:ln>
          </p:spPr>
        </p:sp>
        <p:sp>
          <p:nvSpPr>
            <p:cNvPr id="75790" name="Line 11"/>
            <p:cNvSpPr/>
            <p:nvPr/>
          </p:nvSpPr>
          <p:spPr>
            <a:xfrm>
              <a:off x="4468" y="3339"/>
              <a:ext cx="272" cy="0"/>
            </a:xfrm>
            <a:prstGeom prst="line">
              <a:avLst/>
            </a:prstGeom>
            <a:grpFill/>
            <a:ln w="38100" cap="flat" cmpd="sng">
              <a:solidFill>
                <a:schemeClr val="tx1"/>
              </a:solidFill>
              <a:prstDash val="solid"/>
              <a:headEnd type="none" w="med" len="med"/>
              <a:tailEnd type="triangle" w="med" len="med"/>
            </a:ln>
          </p:spPr>
        </p:sp>
        <p:sp>
          <p:nvSpPr>
            <p:cNvPr id="75791" name="Line 12"/>
            <p:cNvSpPr/>
            <p:nvPr/>
          </p:nvSpPr>
          <p:spPr>
            <a:xfrm>
              <a:off x="3742" y="3339"/>
              <a:ext cx="272" cy="0"/>
            </a:xfrm>
            <a:prstGeom prst="line">
              <a:avLst/>
            </a:prstGeom>
            <a:grpFill/>
            <a:ln w="38100" cap="flat" cmpd="sng">
              <a:solidFill>
                <a:schemeClr val="tx1"/>
              </a:solidFill>
              <a:prstDash val="solid"/>
              <a:headEnd type="none" w="med" len="med"/>
              <a:tailEnd type="triangle" w="med" len="med"/>
            </a:ln>
          </p:spPr>
        </p:sp>
        <p:sp>
          <p:nvSpPr>
            <p:cNvPr id="75792" name="Line 13"/>
            <p:cNvSpPr/>
            <p:nvPr/>
          </p:nvSpPr>
          <p:spPr>
            <a:xfrm>
              <a:off x="3016" y="3339"/>
              <a:ext cx="272" cy="0"/>
            </a:xfrm>
            <a:prstGeom prst="line">
              <a:avLst/>
            </a:prstGeom>
            <a:grpFill/>
            <a:ln w="38100" cap="flat" cmpd="sng">
              <a:solidFill>
                <a:schemeClr val="tx1"/>
              </a:solidFill>
              <a:prstDash val="solid"/>
              <a:headEnd type="none" w="med" len="med"/>
              <a:tailEnd type="triangle" w="med" len="med"/>
            </a:ln>
          </p:spPr>
        </p:sp>
        <p:sp>
          <p:nvSpPr>
            <p:cNvPr id="75793" name="Line 14"/>
            <p:cNvSpPr/>
            <p:nvPr/>
          </p:nvSpPr>
          <p:spPr>
            <a:xfrm>
              <a:off x="2290" y="3339"/>
              <a:ext cx="272" cy="0"/>
            </a:xfrm>
            <a:prstGeom prst="line">
              <a:avLst/>
            </a:prstGeom>
            <a:grpFill/>
            <a:ln w="38100" cap="flat" cmpd="sng">
              <a:solidFill>
                <a:schemeClr val="tx1"/>
              </a:solidFill>
              <a:prstDash val="solid"/>
              <a:headEnd type="none" w="med" len="med"/>
              <a:tailEnd type="triangle" w="med" len="med"/>
            </a:ln>
          </p:spPr>
        </p:sp>
        <p:sp>
          <p:nvSpPr>
            <p:cNvPr id="75794" name="Line 15"/>
            <p:cNvSpPr/>
            <p:nvPr/>
          </p:nvSpPr>
          <p:spPr>
            <a:xfrm>
              <a:off x="1565" y="3339"/>
              <a:ext cx="272" cy="0"/>
            </a:xfrm>
            <a:prstGeom prst="line">
              <a:avLst/>
            </a:prstGeom>
            <a:grpFill/>
            <a:ln w="38100" cap="flat" cmpd="sng">
              <a:solidFill>
                <a:schemeClr val="tx1"/>
              </a:solidFill>
              <a:prstDash val="solid"/>
              <a:headEnd type="none" w="med" len="med"/>
              <a:tailEnd type="triangle" w="med" len="med"/>
            </a:ln>
          </p:spPr>
        </p:sp>
        <p:sp>
          <p:nvSpPr>
            <p:cNvPr id="75795" name="Rectangle 16"/>
            <p:cNvSpPr/>
            <p:nvPr/>
          </p:nvSpPr>
          <p:spPr>
            <a:xfrm>
              <a:off x="793" y="3067"/>
              <a:ext cx="227" cy="227"/>
            </a:xfrm>
            <a:prstGeom prst="rect">
              <a:avLst/>
            </a:prstGeom>
            <a:grpFill/>
            <a:ln w="9525">
              <a:noFill/>
            </a:ln>
          </p:spPr>
          <p:txBody>
            <a:bodyPr wrap="none" anchor="ctr"/>
            <a:p>
              <a:pPr algn="ctr"/>
              <a:r>
                <a:rPr lang="en-US" altLang="zh-CN" b="1" dirty="0">
                  <a:solidFill>
                    <a:schemeClr val="tx2"/>
                  </a:solidFill>
                  <a:latin typeface="Comic Sans MS" panose="030F0702030302020204" pitchFamily="66" charset="0"/>
                </a:rPr>
                <a:t>x</a:t>
              </a:r>
              <a:endParaRPr lang="en-US" altLang="zh-CN" b="1" dirty="0">
                <a:solidFill>
                  <a:schemeClr val="tx2"/>
                </a:solidFill>
                <a:latin typeface="Comic Sans MS" panose="030F0702030302020204" pitchFamily="66" charset="0"/>
              </a:endParaRPr>
            </a:p>
          </p:txBody>
        </p:sp>
        <p:sp>
          <p:nvSpPr>
            <p:cNvPr id="75796" name="Rectangle 18"/>
            <p:cNvSpPr/>
            <p:nvPr/>
          </p:nvSpPr>
          <p:spPr>
            <a:xfrm>
              <a:off x="4558" y="3022"/>
              <a:ext cx="227" cy="227"/>
            </a:xfrm>
            <a:prstGeom prst="rect">
              <a:avLst/>
            </a:prstGeom>
            <a:grpFill/>
            <a:ln w="9525">
              <a:noFill/>
            </a:ln>
          </p:spPr>
          <p:txBody>
            <a:bodyPr wrap="none" anchor="ctr"/>
            <a:p>
              <a:pPr algn="ctr"/>
              <a:r>
                <a:rPr lang="en-US" altLang="zh-CN" b="1" dirty="0">
                  <a:solidFill>
                    <a:schemeClr val="tx2"/>
                  </a:solidFill>
                  <a:latin typeface="Comic Sans MS" panose="030F0702030302020204" pitchFamily="66" charset="0"/>
                </a:rPr>
                <a:t>x</a:t>
              </a:r>
              <a:endParaRPr lang="en-US" altLang="zh-CN" b="1" dirty="0">
                <a:solidFill>
                  <a:schemeClr val="tx2"/>
                </a:solidFill>
                <a:latin typeface="Comic Sans MS" panose="030F0702030302020204" pitchFamily="66" charset="0"/>
              </a:endParaRPr>
            </a:p>
          </p:txBody>
        </p:sp>
      </p:grpSp>
      <p:sp>
        <p:nvSpPr>
          <p:cNvPr id="75781" name="AutoShape 20"/>
          <p:cNvSpPr/>
          <p:nvPr/>
        </p:nvSpPr>
        <p:spPr>
          <a:xfrm>
            <a:off x="5643563" y="785813"/>
            <a:ext cx="2520950" cy="503237"/>
          </a:xfrm>
          <a:prstGeom prst="wedgeRoundRectCallout">
            <a:avLst>
              <a:gd name="adj1" fmla="val -50412"/>
              <a:gd name="adj2" fmla="val 84250"/>
              <a:gd name="adj3" fmla="val 16667"/>
            </a:avLst>
          </a:prstGeom>
          <a:solidFill>
            <a:srgbClr val="CC99FF"/>
          </a:solidFill>
          <a:ln w="9525" cap="flat" cmpd="sng">
            <a:solidFill>
              <a:schemeClr val="tx1"/>
            </a:solidFill>
            <a:prstDash val="solid"/>
            <a:miter/>
            <a:headEnd type="none" w="med" len="med"/>
            <a:tailEnd type="none" w="med" len="med"/>
          </a:ln>
        </p:spPr>
        <p:txBody>
          <a:bodyPr/>
          <a:p>
            <a:pPr algn="ctr"/>
            <a:r>
              <a:rPr lang="zh-CN" altLang="en-US" b="1" dirty="0">
                <a:solidFill>
                  <a:srgbClr val="2B15CD"/>
                </a:solidFill>
                <a:latin typeface="微软雅黑" panose="020B0503020204020204" pitchFamily="34" charset="-122"/>
                <a:ea typeface="微软雅黑" panose="020B0503020204020204" pitchFamily="34" charset="-122"/>
              </a:rPr>
              <a:t>预加重与去加重？</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75782" name="AutoShape 20"/>
          <p:cNvSpPr/>
          <p:nvPr/>
        </p:nvSpPr>
        <p:spPr>
          <a:xfrm>
            <a:off x="6623050" y="0"/>
            <a:ext cx="2520950" cy="503238"/>
          </a:xfrm>
          <a:prstGeom prst="wedgeRoundRectCallout">
            <a:avLst>
              <a:gd name="adj1" fmla="val -49838"/>
              <a:gd name="adj2" fmla="val 87134"/>
              <a:gd name="adj3" fmla="val 16667"/>
            </a:avLst>
          </a:prstGeom>
          <a:solidFill>
            <a:srgbClr val="99CCFF"/>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相对调制绝对调制？</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4" name="Object 4"/>
          <p:cNvGraphicFramePr>
            <a:graphicFrameLocks noGrp="1"/>
          </p:cNvGraphicFramePr>
          <p:nvPr>
            <p:ph idx="1"/>
          </p:nvPr>
        </p:nvGraphicFramePr>
        <p:xfrm>
          <a:off x="97155" y="1576705"/>
          <a:ext cx="8916670" cy="4434840"/>
        </p:xfrm>
        <a:graphic>
          <a:graphicData uri="http://schemas.openxmlformats.org/presentationml/2006/ole">
            <mc:AlternateContent xmlns:mc="http://schemas.openxmlformats.org/markup-compatibility/2006">
              <mc:Choice xmlns:v="urn:schemas-microsoft-com:vml" Requires="v">
                <p:oleObj spid="_x0000_s3143" name="" r:id="rId1" imgW="3688080" imgH="1760220" progId="Visio.Drawing.11">
                  <p:embed/>
                </p:oleObj>
              </mc:Choice>
              <mc:Fallback>
                <p:oleObj name="" r:id="rId1" imgW="3688080" imgH="1760220" progId="Visio.Drawing.11">
                  <p:embed/>
                  <p:pic>
                    <p:nvPicPr>
                      <p:cNvPr id="0" name="图片 3142"/>
                      <p:cNvPicPr/>
                      <p:nvPr/>
                    </p:nvPicPr>
                    <p:blipFill>
                      <a:blip r:embed="rId2"/>
                      <a:stretch>
                        <a:fillRect/>
                      </a:stretch>
                    </p:blipFill>
                    <p:spPr>
                      <a:xfrm>
                        <a:off x="97155" y="1576705"/>
                        <a:ext cx="8916670" cy="4434840"/>
                      </a:xfrm>
                      <a:prstGeom prst="rect">
                        <a:avLst/>
                      </a:prstGeom>
                      <a:solidFill>
                        <a:srgbClr val="CCFFCC"/>
                      </a:solidFill>
                      <a:ln>
                        <a:solidFill>
                          <a:schemeClr val="tx1"/>
                        </a:solidFill>
                        <a:miter/>
                      </a:ln>
                    </p:spPr>
                  </p:pic>
                </p:oleObj>
              </mc:Fallback>
            </mc:AlternateContent>
          </a:graphicData>
        </a:graphic>
      </p:graphicFrame>
      <p:sp>
        <p:nvSpPr>
          <p:cNvPr id="18435" name="Rectangle 7"/>
          <p:cNvSpPr/>
          <p:nvPr/>
        </p:nvSpPr>
        <p:spPr>
          <a:xfrm>
            <a:off x="2346008" y="6330633"/>
            <a:ext cx="4132262" cy="39687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9.4.2–2   </a:t>
            </a:r>
            <a:r>
              <a:rPr lang="zh-CN" altLang="en-US" b="1" dirty="0">
                <a:solidFill>
                  <a:schemeClr val="tx2"/>
                </a:solidFill>
                <a:latin typeface="微软雅黑" panose="020B0503020204020204" pitchFamily="34" charset="-122"/>
                <a:ea typeface="微软雅黑" panose="020B0503020204020204" pitchFamily="34" charset="-122"/>
              </a:rPr>
              <a:t>压缩与扩张的示意图</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Rectangle 2"/>
          <p:cNvSpPr/>
          <p:nvPr/>
        </p:nvSpPr>
        <p:spPr>
          <a:xfrm>
            <a:off x="377190" y="1428750"/>
            <a:ext cx="8329295" cy="4953000"/>
          </a:xfrm>
          <a:prstGeom prst="rect">
            <a:avLst/>
          </a:prstGeom>
          <a:noFill/>
          <a:ln w="9525">
            <a:noFill/>
          </a:ln>
        </p:spPr>
        <p:txBody>
          <a:bodyPr/>
          <a:p>
            <a:pPr>
              <a:lnSpc>
                <a:spcPct val="150000"/>
              </a:lnSpc>
              <a:buSzPct val="80000"/>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定义</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压缩特性为：</a:t>
            </a:r>
            <a:r>
              <a:rPr lang="en-US" altLang="zh-CN" dirty="0">
                <a:latin typeface="微软雅黑" panose="020B0503020204020204" pitchFamily="34" charset="-122"/>
                <a:ea typeface="微软雅黑" panose="020B0503020204020204" pitchFamily="34" charset="-122"/>
              </a:rPr>
              <a:t>                                                                        (9.4-11)</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的压缩律，称</a:t>
            </a:r>
            <a:r>
              <a:rPr lang="en-US" altLang="zh-CN" b="1" dirty="0">
                <a:solidFill>
                  <a:srgbClr val="0000FF"/>
                </a:solidFill>
                <a:latin typeface="微软雅黑" panose="020B0503020204020204" pitchFamily="34" charset="-122"/>
                <a:ea typeface="微软雅黑" panose="020B0503020204020204" pitchFamily="34" charset="-122"/>
              </a:rPr>
              <a:t>μ</a:t>
            </a:r>
            <a:r>
              <a:rPr lang="zh-CN" altLang="en-US" b="1" dirty="0">
                <a:solidFill>
                  <a:srgbClr val="0000FF"/>
                </a:solidFill>
                <a:latin typeface="微软雅黑" panose="020B0503020204020204" pitchFamily="34" charset="-122"/>
                <a:ea typeface="微软雅黑" panose="020B0503020204020204" pitchFamily="34" charset="-122"/>
              </a:rPr>
              <a:t>压缩律</a:t>
            </a:r>
            <a:r>
              <a:rPr lang="zh-CN" altLang="en-US" dirty="0">
                <a:latin typeface="微软雅黑" panose="020B0503020204020204" pitchFamily="34" charset="-122"/>
                <a:ea typeface="微软雅黑" panose="020B0503020204020204" pitchFamily="34" charset="-122"/>
              </a:rPr>
              <a:t>，上式是一个近似对数关系，所以也称</a:t>
            </a:r>
            <a:r>
              <a:rPr lang="zh-CN" altLang="en-US" b="1" dirty="0">
                <a:solidFill>
                  <a:srgbClr val="FF0000"/>
                </a:solidFill>
                <a:latin typeface="微软雅黑" panose="020B0503020204020204" pitchFamily="34" charset="-122"/>
                <a:ea typeface="微软雅黑" panose="020B0503020204020204" pitchFamily="34" charset="-122"/>
              </a:rPr>
              <a:t>近似对数压缩率</a:t>
            </a:r>
            <a:r>
              <a:rPr lang="zh-CN" altLang="en-US" dirty="0">
                <a:latin typeface="微软雅黑" panose="020B0503020204020204" pitchFamily="34" charset="-122"/>
                <a:ea typeface="微软雅黑" panose="020B0503020204020204" pitchFamily="34" charset="-122"/>
              </a:rPr>
              <a:t>。式中：</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压缩器归一化输入电压：                                                  </a:t>
            </a:r>
            <a:r>
              <a:rPr lang="en-US" altLang="zh-CN" dirty="0">
                <a:latin typeface="微软雅黑" panose="020B0503020204020204" pitchFamily="34" charset="-122"/>
                <a:ea typeface="微软雅黑" panose="020B0503020204020204" pitchFamily="34" charset="-122"/>
              </a:rPr>
              <a:t>(9.4-12)</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压缩器归一化输出电压：                                                  </a:t>
            </a:r>
            <a:r>
              <a:rPr lang="en-US" altLang="zh-CN" dirty="0">
                <a:latin typeface="微软雅黑" panose="020B0503020204020204" pitchFamily="34" charset="-122"/>
                <a:ea typeface="微软雅黑" panose="020B0503020204020204" pitchFamily="34" charset="-122"/>
              </a:rPr>
              <a:t>(9.4-13)</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μ --</a:t>
            </a:r>
            <a:r>
              <a:rPr lang="zh-CN" altLang="en-US" dirty="0">
                <a:latin typeface="微软雅黑" panose="020B0503020204020204" pitchFamily="34" charset="-122"/>
                <a:ea typeface="微软雅黑" panose="020B0503020204020204" pitchFamily="34" charset="-122"/>
              </a:rPr>
              <a:t>压缩器参数，表示压缩的程度。</a:t>
            </a:r>
            <a:r>
              <a:rPr lang="en-US" altLang="zh-CN" dirty="0">
                <a:latin typeface="微软雅黑" panose="020B0503020204020204" pitchFamily="34" charset="-122"/>
                <a:ea typeface="微软雅黑" panose="020B0503020204020204" pitchFamily="34" charset="-122"/>
              </a:rPr>
              <a:t>μ</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时，压缩特性是通过原点的一条直线，没有压缩效果；</a:t>
            </a:r>
            <a:r>
              <a:rPr lang="en-US" altLang="zh-CN" dirty="0">
                <a:latin typeface="微软雅黑" panose="020B0503020204020204" pitchFamily="34" charset="-122"/>
                <a:ea typeface="微软雅黑" panose="020B0503020204020204" pitchFamily="34" charset="-122"/>
              </a:rPr>
              <a:t>μ</a:t>
            </a:r>
            <a:r>
              <a:rPr lang="zh-CN" altLang="en-US" dirty="0">
                <a:latin typeface="微软雅黑" panose="020B0503020204020204" pitchFamily="34" charset="-122"/>
                <a:ea typeface="微软雅黑" panose="020B0503020204020204" pitchFamily="34" charset="-122"/>
              </a:rPr>
              <a:t>增大时压缩作用明显，对改善小信号性能有利，一般</a:t>
            </a:r>
            <a:r>
              <a:rPr lang="en-US" altLang="zh-CN" dirty="0">
                <a:latin typeface="微软雅黑" panose="020B0503020204020204" pitchFamily="34" charset="-122"/>
                <a:ea typeface="微软雅黑" panose="020B0503020204020204" pitchFamily="34" charset="-122"/>
              </a:rPr>
              <a:t>μ</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时，压缩效果比较理想</a:t>
            </a:r>
            <a:endParaRPr lang="zh-CN" altLang="en-US" dirty="0">
              <a:latin typeface="微软雅黑" panose="020B0503020204020204" pitchFamily="34" charset="-122"/>
              <a:ea typeface="微软雅黑" panose="020B0503020204020204" pitchFamily="34" charset="-122"/>
            </a:endParaRPr>
          </a:p>
        </p:txBody>
      </p:sp>
      <p:graphicFrame>
        <p:nvGraphicFramePr>
          <p:cNvPr id="19458" name="Object 3"/>
          <p:cNvGraphicFramePr/>
          <p:nvPr/>
        </p:nvGraphicFramePr>
        <p:xfrm>
          <a:off x="3214688" y="1785938"/>
          <a:ext cx="3673475" cy="719137"/>
        </p:xfrm>
        <a:graphic>
          <a:graphicData uri="http://schemas.openxmlformats.org/presentationml/2006/ole">
            <mc:AlternateContent xmlns:mc="http://schemas.openxmlformats.org/markup-compatibility/2006">
              <mc:Choice xmlns:v="urn:schemas-microsoft-com:vml" Requires="v">
                <p:oleObj spid="_x0000_s3145" name="" r:id="rId1" imgW="1600200" imgH="419100" progId="Equation.3">
                  <p:embed/>
                </p:oleObj>
              </mc:Choice>
              <mc:Fallback>
                <p:oleObj name="" r:id="rId1" imgW="1600200" imgH="419100" progId="Equation.3">
                  <p:embed/>
                  <p:pic>
                    <p:nvPicPr>
                      <p:cNvPr id="0" name="图片 3144"/>
                      <p:cNvPicPr/>
                      <p:nvPr/>
                    </p:nvPicPr>
                    <p:blipFill>
                      <a:blip r:embed="rId2"/>
                      <a:stretch>
                        <a:fillRect/>
                      </a:stretch>
                    </p:blipFill>
                    <p:spPr>
                      <a:xfrm>
                        <a:off x="3214688" y="1785938"/>
                        <a:ext cx="3673475" cy="719137"/>
                      </a:xfrm>
                      <a:prstGeom prst="rect">
                        <a:avLst/>
                      </a:prstGeom>
                      <a:solidFill>
                        <a:srgbClr val="CCFFCC"/>
                      </a:solidFill>
                      <a:ln w="38100">
                        <a:noFill/>
                        <a:miter/>
                      </a:ln>
                    </p:spPr>
                  </p:pic>
                </p:oleObj>
              </mc:Fallback>
            </mc:AlternateContent>
          </a:graphicData>
        </a:graphic>
      </p:graphicFrame>
      <p:sp>
        <p:nvSpPr>
          <p:cNvPr id="19462" name="Rectangle 4"/>
          <p:cNvSpPr/>
          <p:nvPr/>
        </p:nvSpPr>
        <p:spPr>
          <a:xfrm>
            <a:off x="1547813" y="620713"/>
            <a:ext cx="1968500" cy="523875"/>
          </a:xfrm>
          <a:prstGeom prst="rect">
            <a:avLst/>
          </a:prstGeom>
          <a:noFill/>
          <a:ln w="9525">
            <a:noFill/>
          </a:ln>
        </p:spPr>
        <p:txBody>
          <a:bodyPr wrap="none">
            <a:spAutoFit/>
          </a:bodyPr>
          <a:p>
            <a:pPr algn="ctr"/>
            <a:r>
              <a:rPr lang="zh-CN" altLang="en-US" sz="2800" b="1" dirty="0">
                <a:solidFill>
                  <a:schemeClr val="tx2"/>
                </a:solidFill>
                <a:latin typeface="微软雅黑" panose="020B0503020204020204" pitchFamily="34" charset="-122"/>
                <a:ea typeface="微软雅黑" panose="020B0503020204020204" pitchFamily="34" charset="-122"/>
              </a:rPr>
              <a:t>四 </a:t>
            </a:r>
            <a:r>
              <a:rPr lang="en-US" altLang="zh-CN" sz="2800" b="1" dirty="0">
                <a:solidFill>
                  <a:schemeClr val="tx2"/>
                </a:solidFill>
                <a:latin typeface="微软雅黑" panose="020B0503020204020204" pitchFamily="34" charset="-122"/>
                <a:ea typeface="微软雅黑" panose="020B0503020204020204" pitchFamily="34" charset="-122"/>
              </a:rPr>
              <a:t>μ</a:t>
            </a:r>
            <a:r>
              <a:rPr lang="zh-CN" altLang="en-US" sz="2800" b="1" dirty="0">
                <a:solidFill>
                  <a:schemeClr val="tx2"/>
                </a:solidFill>
                <a:latin typeface="微软雅黑" panose="020B0503020204020204" pitchFamily="34" charset="-122"/>
                <a:ea typeface="微软雅黑" panose="020B0503020204020204" pitchFamily="34" charset="-122"/>
              </a:rPr>
              <a:t>压缩律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19459" name="Object 5"/>
          <p:cNvGraphicFramePr/>
          <p:nvPr/>
        </p:nvGraphicFramePr>
        <p:xfrm>
          <a:off x="3929063" y="4071938"/>
          <a:ext cx="3214687" cy="719137"/>
        </p:xfrm>
        <a:graphic>
          <a:graphicData uri="http://schemas.openxmlformats.org/presentationml/2006/ole">
            <mc:AlternateContent xmlns:mc="http://schemas.openxmlformats.org/markup-compatibility/2006">
              <mc:Choice xmlns:v="urn:schemas-microsoft-com:vml" Requires="v">
                <p:oleObj spid="_x0000_s3144" name="" r:id="rId3" imgW="1828800" imgH="419100" progId="Equation.3">
                  <p:embed/>
                </p:oleObj>
              </mc:Choice>
              <mc:Fallback>
                <p:oleObj name="" r:id="rId3" imgW="1828800" imgH="419100" progId="Equation.3">
                  <p:embed/>
                  <p:pic>
                    <p:nvPicPr>
                      <p:cNvPr id="0" name="图片 3143"/>
                      <p:cNvPicPr/>
                      <p:nvPr/>
                    </p:nvPicPr>
                    <p:blipFill>
                      <a:blip r:embed="rId4"/>
                      <a:stretch>
                        <a:fillRect/>
                      </a:stretch>
                    </p:blipFill>
                    <p:spPr>
                      <a:xfrm>
                        <a:off x="3929063" y="4071938"/>
                        <a:ext cx="3214687" cy="719137"/>
                      </a:xfrm>
                      <a:prstGeom prst="rect">
                        <a:avLst/>
                      </a:prstGeom>
                      <a:solidFill>
                        <a:srgbClr val="CCFFFF"/>
                      </a:solidFill>
                      <a:ln w="38100">
                        <a:noFill/>
                        <a:miter/>
                      </a:ln>
                    </p:spPr>
                  </p:pic>
                </p:oleObj>
              </mc:Fallback>
            </mc:AlternateContent>
          </a:graphicData>
        </a:graphic>
      </p:graphicFrame>
      <p:graphicFrame>
        <p:nvGraphicFramePr>
          <p:cNvPr id="19460" name="Object 6"/>
          <p:cNvGraphicFramePr/>
          <p:nvPr/>
        </p:nvGraphicFramePr>
        <p:xfrm>
          <a:off x="3929222" y="3143092"/>
          <a:ext cx="3214370" cy="719455"/>
        </p:xfrm>
        <a:graphic>
          <a:graphicData uri="http://schemas.openxmlformats.org/presentationml/2006/ole">
            <mc:AlternateContent xmlns:mc="http://schemas.openxmlformats.org/markup-compatibility/2006">
              <mc:Choice xmlns:v="urn:schemas-microsoft-com:vml" Requires="v">
                <p:oleObj spid="_x0000_s3146" name="" r:id="rId5" imgW="1828800" imgH="419100" progId="Equation.DSMT4">
                  <p:embed/>
                </p:oleObj>
              </mc:Choice>
              <mc:Fallback>
                <p:oleObj name="" r:id="rId5" imgW="1828800" imgH="419100" progId="Equation.DSMT4">
                  <p:embed/>
                  <p:pic>
                    <p:nvPicPr>
                      <p:cNvPr id="0" name="图片 3145"/>
                      <p:cNvPicPr/>
                      <p:nvPr/>
                    </p:nvPicPr>
                    <p:blipFill>
                      <a:blip r:embed="rId6"/>
                      <a:stretch>
                        <a:fillRect/>
                      </a:stretch>
                    </p:blipFill>
                    <p:spPr>
                      <a:xfrm>
                        <a:off x="3929222" y="3143092"/>
                        <a:ext cx="3214370" cy="719455"/>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Group 105"/>
          <p:cNvGrpSpPr/>
          <p:nvPr/>
        </p:nvGrpSpPr>
        <p:grpSpPr>
          <a:xfrm>
            <a:off x="1357313" y="1357313"/>
            <a:ext cx="6927850" cy="5173662"/>
            <a:chOff x="809" y="799"/>
            <a:chExt cx="3352" cy="2923"/>
          </a:xfrm>
        </p:grpSpPr>
        <p:sp>
          <p:nvSpPr>
            <p:cNvPr id="76804" name="Freeform 90"/>
            <p:cNvSpPr/>
            <p:nvPr/>
          </p:nvSpPr>
          <p:spPr>
            <a:xfrm>
              <a:off x="879" y="839"/>
              <a:ext cx="64" cy="161"/>
            </a:xfrm>
            <a:custGeom>
              <a:avLst/>
              <a:gdLst>
                <a:gd name="txL" fmla="*/ 0 w 31"/>
                <a:gd name="txT" fmla="*/ 0 h 101"/>
                <a:gd name="txR" fmla="*/ 31 w 31"/>
                <a:gd name="txB" fmla="*/ 101 h 101"/>
              </a:gdLst>
              <a:ahLst/>
              <a:cxnLst>
                <a:cxn ang="0">
                  <a:pos x="564" y="654"/>
                </a:cxn>
                <a:cxn ang="0">
                  <a:pos x="289" y="504"/>
                </a:cxn>
                <a:cxn ang="0">
                  <a:pos x="0" y="654"/>
                </a:cxn>
                <a:cxn ang="0">
                  <a:pos x="289" y="0"/>
                </a:cxn>
                <a:cxn ang="0">
                  <a:pos x="564" y="654"/>
                </a:cxn>
              </a:cxnLst>
              <a:rect l="txL" t="txT" r="txR" b="txB"/>
              <a:pathLst>
                <a:path w="31" h="101">
                  <a:moveTo>
                    <a:pt x="31" y="101"/>
                  </a:moveTo>
                  <a:lnTo>
                    <a:pt x="16" y="78"/>
                  </a:lnTo>
                  <a:lnTo>
                    <a:pt x="0" y="101"/>
                  </a:lnTo>
                  <a:lnTo>
                    <a:pt x="16" y="0"/>
                  </a:lnTo>
                  <a:lnTo>
                    <a:pt x="31" y="101"/>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6805" name="Line 4"/>
            <p:cNvSpPr/>
            <p:nvPr/>
          </p:nvSpPr>
          <p:spPr>
            <a:xfrm flipH="1">
              <a:off x="889" y="880"/>
              <a:ext cx="24" cy="2654"/>
            </a:xfrm>
            <a:prstGeom prst="line">
              <a:avLst/>
            </a:prstGeom>
            <a:ln w="12700" cap="flat" cmpd="sng">
              <a:solidFill>
                <a:srgbClr val="000000"/>
              </a:solidFill>
              <a:prstDash val="solid"/>
              <a:headEnd type="none" w="med" len="med"/>
              <a:tailEnd type="triangle" w="med" len="med"/>
            </a:ln>
          </p:spPr>
        </p:sp>
        <p:sp>
          <p:nvSpPr>
            <p:cNvPr id="76806" name="Line 5"/>
            <p:cNvSpPr/>
            <p:nvPr/>
          </p:nvSpPr>
          <p:spPr>
            <a:xfrm flipH="1">
              <a:off x="887" y="3534"/>
              <a:ext cx="3272" cy="2"/>
            </a:xfrm>
            <a:prstGeom prst="line">
              <a:avLst/>
            </a:prstGeom>
            <a:ln w="12700" cap="flat" cmpd="sng">
              <a:solidFill>
                <a:srgbClr val="000000"/>
              </a:solidFill>
              <a:prstDash val="solid"/>
              <a:headEnd type="none" w="med" len="med"/>
              <a:tailEnd type="none" w="med" len="med"/>
            </a:ln>
          </p:spPr>
        </p:sp>
        <p:sp>
          <p:nvSpPr>
            <p:cNvPr id="76807" name="Line 6"/>
            <p:cNvSpPr/>
            <p:nvPr/>
          </p:nvSpPr>
          <p:spPr>
            <a:xfrm flipH="1">
              <a:off x="3626" y="1111"/>
              <a:ext cx="58" cy="1"/>
            </a:xfrm>
            <a:prstGeom prst="line">
              <a:avLst/>
            </a:prstGeom>
            <a:ln w="12700" cap="flat" cmpd="sng">
              <a:solidFill>
                <a:srgbClr val="000000"/>
              </a:solidFill>
              <a:prstDash val="solid"/>
              <a:headEnd type="none" w="med" len="med"/>
              <a:tailEnd type="none" w="med" len="med"/>
            </a:ln>
          </p:spPr>
        </p:sp>
        <p:sp>
          <p:nvSpPr>
            <p:cNvPr id="76808" name="Line 7"/>
            <p:cNvSpPr/>
            <p:nvPr/>
          </p:nvSpPr>
          <p:spPr>
            <a:xfrm flipH="1">
              <a:off x="3511" y="1111"/>
              <a:ext cx="58" cy="1"/>
            </a:xfrm>
            <a:prstGeom prst="line">
              <a:avLst/>
            </a:prstGeom>
            <a:ln w="12700" cap="flat" cmpd="sng">
              <a:solidFill>
                <a:srgbClr val="000000"/>
              </a:solidFill>
              <a:prstDash val="solid"/>
              <a:headEnd type="none" w="med" len="med"/>
              <a:tailEnd type="none" w="med" len="med"/>
            </a:ln>
          </p:spPr>
        </p:sp>
        <p:sp>
          <p:nvSpPr>
            <p:cNvPr id="76809" name="Line 8"/>
            <p:cNvSpPr/>
            <p:nvPr/>
          </p:nvSpPr>
          <p:spPr>
            <a:xfrm flipH="1">
              <a:off x="3395" y="1111"/>
              <a:ext cx="57" cy="1"/>
            </a:xfrm>
            <a:prstGeom prst="line">
              <a:avLst/>
            </a:prstGeom>
            <a:ln w="12700" cap="flat" cmpd="sng">
              <a:solidFill>
                <a:srgbClr val="000000"/>
              </a:solidFill>
              <a:prstDash val="solid"/>
              <a:headEnd type="none" w="med" len="med"/>
              <a:tailEnd type="none" w="med" len="med"/>
            </a:ln>
          </p:spPr>
        </p:sp>
        <p:sp>
          <p:nvSpPr>
            <p:cNvPr id="76810" name="Line 9"/>
            <p:cNvSpPr/>
            <p:nvPr/>
          </p:nvSpPr>
          <p:spPr>
            <a:xfrm flipH="1">
              <a:off x="3280" y="1111"/>
              <a:ext cx="57" cy="1"/>
            </a:xfrm>
            <a:prstGeom prst="line">
              <a:avLst/>
            </a:prstGeom>
            <a:ln w="12700" cap="flat" cmpd="sng">
              <a:solidFill>
                <a:srgbClr val="000000"/>
              </a:solidFill>
              <a:prstDash val="solid"/>
              <a:headEnd type="none" w="med" len="med"/>
              <a:tailEnd type="none" w="med" len="med"/>
            </a:ln>
          </p:spPr>
        </p:sp>
        <p:sp>
          <p:nvSpPr>
            <p:cNvPr id="76811" name="Line 10"/>
            <p:cNvSpPr/>
            <p:nvPr/>
          </p:nvSpPr>
          <p:spPr>
            <a:xfrm flipH="1">
              <a:off x="3165" y="1111"/>
              <a:ext cx="57" cy="1"/>
            </a:xfrm>
            <a:prstGeom prst="line">
              <a:avLst/>
            </a:prstGeom>
            <a:ln w="12700" cap="flat" cmpd="sng">
              <a:solidFill>
                <a:srgbClr val="000000"/>
              </a:solidFill>
              <a:prstDash val="solid"/>
              <a:headEnd type="none" w="med" len="med"/>
              <a:tailEnd type="none" w="med" len="med"/>
            </a:ln>
          </p:spPr>
        </p:sp>
        <p:sp>
          <p:nvSpPr>
            <p:cNvPr id="76812" name="Line 11"/>
            <p:cNvSpPr/>
            <p:nvPr/>
          </p:nvSpPr>
          <p:spPr>
            <a:xfrm flipH="1">
              <a:off x="3050" y="1111"/>
              <a:ext cx="57" cy="1"/>
            </a:xfrm>
            <a:prstGeom prst="line">
              <a:avLst/>
            </a:prstGeom>
            <a:ln w="12700" cap="flat" cmpd="sng">
              <a:solidFill>
                <a:srgbClr val="000000"/>
              </a:solidFill>
              <a:prstDash val="solid"/>
              <a:headEnd type="none" w="med" len="med"/>
              <a:tailEnd type="none" w="med" len="med"/>
            </a:ln>
          </p:spPr>
        </p:sp>
        <p:sp>
          <p:nvSpPr>
            <p:cNvPr id="76813" name="Line 12"/>
            <p:cNvSpPr/>
            <p:nvPr/>
          </p:nvSpPr>
          <p:spPr>
            <a:xfrm flipH="1">
              <a:off x="2935" y="1111"/>
              <a:ext cx="57" cy="1"/>
            </a:xfrm>
            <a:prstGeom prst="line">
              <a:avLst/>
            </a:prstGeom>
            <a:ln w="12700" cap="flat" cmpd="sng">
              <a:solidFill>
                <a:srgbClr val="000000"/>
              </a:solidFill>
              <a:prstDash val="solid"/>
              <a:headEnd type="none" w="med" len="med"/>
              <a:tailEnd type="none" w="med" len="med"/>
            </a:ln>
          </p:spPr>
        </p:sp>
        <p:sp>
          <p:nvSpPr>
            <p:cNvPr id="76814" name="Line 13"/>
            <p:cNvSpPr/>
            <p:nvPr/>
          </p:nvSpPr>
          <p:spPr>
            <a:xfrm flipH="1">
              <a:off x="2818" y="1111"/>
              <a:ext cx="59" cy="1"/>
            </a:xfrm>
            <a:prstGeom prst="line">
              <a:avLst/>
            </a:prstGeom>
            <a:ln w="12700" cap="flat" cmpd="sng">
              <a:solidFill>
                <a:srgbClr val="000000"/>
              </a:solidFill>
              <a:prstDash val="solid"/>
              <a:headEnd type="none" w="med" len="med"/>
              <a:tailEnd type="none" w="med" len="med"/>
            </a:ln>
          </p:spPr>
        </p:sp>
        <p:sp>
          <p:nvSpPr>
            <p:cNvPr id="76815" name="Line 14"/>
            <p:cNvSpPr/>
            <p:nvPr/>
          </p:nvSpPr>
          <p:spPr>
            <a:xfrm flipH="1">
              <a:off x="2703" y="1111"/>
              <a:ext cx="57" cy="1"/>
            </a:xfrm>
            <a:prstGeom prst="line">
              <a:avLst/>
            </a:prstGeom>
            <a:ln w="12700" cap="flat" cmpd="sng">
              <a:solidFill>
                <a:srgbClr val="000000"/>
              </a:solidFill>
              <a:prstDash val="solid"/>
              <a:headEnd type="none" w="med" len="med"/>
              <a:tailEnd type="none" w="med" len="med"/>
            </a:ln>
          </p:spPr>
        </p:sp>
        <p:sp>
          <p:nvSpPr>
            <p:cNvPr id="76816" name="Line 15"/>
            <p:cNvSpPr/>
            <p:nvPr/>
          </p:nvSpPr>
          <p:spPr>
            <a:xfrm flipH="1">
              <a:off x="2588" y="1111"/>
              <a:ext cx="57" cy="1"/>
            </a:xfrm>
            <a:prstGeom prst="line">
              <a:avLst/>
            </a:prstGeom>
            <a:ln w="12700" cap="flat" cmpd="sng">
              <a:solidFill>
                <a:srgbClr val="000000"/>
              </a:solidFill>
              <a:prstDash val="solid"/>
              <a:headEnd type="none" w="med" len="med"/>
              <a:tailEnd type="none" w="med" len="med"/>
            </a:ln>
          </p:spPr>
        </p:sp>
        <p:sp>
          <p:nvSpPr>
            <p:cNvPr id="76817" name="Line 16"/>
            <p:cNvSpPr/>
            <p:nvPr/>
          </p:nvSpPr>
          <p:spPr>
            <a:xfrm flipH="1">
              <a:off x="2473" y="1111"/>
              <a:ext cx="57" cy="1"/>
            </a:xfrm>
            <a:prstGeom prst="line">
              <a:avLst/>
            </a:prstGeom>
            <a:ln w="12700" cap="flat" cmpd="sng">
              <a:solidFill>
                <a:srgbClr val="000000"/>
              </a:solidFill>
              <a:prstDash val="solid"/>
              <a:headEnd type="none" w="med" len="med"/>
              <a:tailEnd type="none" w="med" len="med"/>
            </a:ln>
          </p:spPr>
        </p:sp>
        <p:sp>
          <p:nvSpPr>
            <p:cNvPr id="76818" name="Line 17"/>
            <p:cNvSpPr/>
            <p:nvPr/>
          </p:nvSpPr>
          <p:spPr>
            <a:xfrm flipH="1">
              <a:off x="2358" y="1111"/>
              <a:ext cx="57" cy="1"/>
            </a:xfrm>
            <a:prstGeom prst="line">
              <a:avLst/>
            </a:prstGeom>
            <a:ln w="12700" cap="flat" cmpd="sng">
              <a:solidFill>
                <a:srgbClr val="000000"/>
              </a:solidFill>
              <a:prstDash val="solid"/>
              <a:headEnd type="none" w="med" len="med"/>
              <a:tailEnd type="none" w="med" len="med"/>
            </a:ln>
          </p:spPr>
        </p:sp>
        <p:sp>
          <p:nvSpPr>
            <p:cNvPr id="76819" name="Line 18"/>
            <p:cNvSpPr/>
            <p:nvPr/>
          </p:nvSpPr>
          <p:spPr>
            <a:xfrm flipH="1">
              <a:off x="2243" y="1111"/>
              <a:ext cx="57" cy="1"/>
            </a:xfrm>
            <a:prstGeom prst="line">
              <a:avLst/>
            </a:prstGeom>
            <a:ln w="12700" cap="flat" cmpd="sng">
              <a:solidFill>
                <a:srgbClr val="000000"/>
              </a:solidFill>
              <a:prstDash val="solid"/>
              <a:headEnd type="none" w="med" len="med"/>
              <a:tailEnd type="none" w="med" len="med"/>
            </a:ln>
          </p:spPr>
        </p:sp>
        <p:sp>
          <p:nvSpPr>
            <p:cNvPr id="76820" name="Line 19"/>
            <p:cNvSpPr/>
            <p:nvPr/>
          </p:nvSpPr>
          <p:spPr>
            <a:xfrm flipH="1">
              <a:off x="2126" y="1111"/>
              <a:ext cx="58" cy="1"/>
            </a:xfrm>
            <a:prstGeom prst="line">
              <a:avLst/>
            </a:prstGeom>
            <a:ln w="12700" cap="flat" cmpd="sng">
              <a:solidFill>
                <a:srgbClr val="000000"/>
              </a:solidFill>
              <a:prstDash val="solid"/>
              <a:headEnd type="none" w="med" len="med"/>
              <a:tailEnd type="none" w="med" len="med"/>
            </a:ln>
          </p:spPr>
        </p:sp>
        <p:sp>
          <p:nvSpPr>
            <p:cNvPr id="76821" name="Line 20"/>
            <p:cNvSpPr/>
            <p:nvPr/>
          </p:nvSpPr>
          <p:spPr>
            <a:xfrm flipH="1">
              <a:off x="2011" y="1111"/>
              <a:ext cx="58" cy="1"/>
            </a:xfrm>
            <a:prstGeom prst="line">
              <a:avLst/>
            </a:prstGeom>
            <a:ln w="12700" cap="flat" cmpd="sng">
              <a:solidFill>
                <a:srgbClr val="000000"/>
              </a:solidFill>
              <a:prstDash val="solid"/>
              <a:headEnd type="none" w="med" len="med"/>
              <a:tailEnd type="none" w="med" len="med"/>
            </a:ln>
          </p:spPr>
        </p:sp>
        <p:sp>
          <p:nvSpPr>
            <p:cNvPr id="76822" name="Line 21"/>
            <p:cNvSpPr/>
            <p:nvPr/>
          </p:nvSpPr>
          <p:spPr>
            <a:xfrm flipH="1">
              <a:off x="1896" y="1111"/>
              <a:ext cx="58" cy="1"/>
            </a:xfrm>
            <a:prstGeom prst="line">
              <a:avLst/>
            </a:prstGeom>
            <a:ln w="12700" cap="flat" cmpd="sng">
              <a:solidFill>
                <a:srgbClr val="000000"/>
              </a:solidFill>
              <a:prstDash val="solid"/>
              <a:headEnd type="none" w="med" len="med"/>
              <a:tailEnd type="none" w="med" len="med"/>
            </a:ln>
          </p:spPr>
        </p:sp>
        <p:sp>
          <p:nvSpPr>
            <p:cNvPr id="76823" name="Line 22"/>
            <p:cNvSpPr/>
            <p:nvPr/>
          </p:nvSpPr>
          <p:spPr>
            <a:xfrm flipH="1">
              <a:off x="1781" y="1111"/>
              <a:ext cx="58" cy="1"/>
            </a:xfrm>
            <a:prstGeom prst="line">
              <a:avLst/>
            </a:prstGeom>
            <a:ln w="12700" cap="flat" cmpd="sng">
              <a:solidFill>
                <a:srgbClr val="000000"/>
              </a:solidFill>
              <a:prstDash val="solid"/>
              <a:headEnd type="none" w="med" len="med"/>
              <a:tailEnd type="none" w="med" len="med"/>
            </a:ln>
          </p:spPr>
        </p:sp>
        <p:sp>
          <p:nvSpPr>
            <p:cNvPr id="76824" name="Line 23"/>
            <p:cNvSpPr/>
            <p:nvPr/>
          </p:nvSpPr>
          <p:spPr>
            <a:xfrm flipH="1">
              <a:off x="1666" y="1111"/>
              <a:ext cx="58" cy="1"/>
            </a:xfrm>
            <a:prstGeom prst="line">
              <a:avLst/>
            </a:prstGeom>
            <a:ln w="12700" cap="flat" cmpd="sng">
              <a:solidFill>
                <a:srgbClr val="000000"/>
              </a:solidFill>
              <a:prstDash val="solid"/>
              <a:headEnd type="none" w="med" len="med"/>
              <a:tailEnd type="none" w="med" len="med"/>
            </a:ln>
          </p:spPr>
        </p:sp>
        <p:sp>
          <p:nvSpPr>
            <p:cNvPr id="76825" name="Line 24"/>
            <p:cNvSpPr/>
            <p:nvPr/>
          </p:nvSpPr>
          <p:spPr>
            <a:xfrm flipH="1">
              <a:off x="1549" y="1111"/>
              <a:ext cx="60" cy="1"/>
            </a:xfrm>
            <a:prstGeom prst="line">
              <a:avLst/>
            </a:prstGeom>
            <a:ln w="12700" cap="flat" cmpd="sng">
              <a:solidFill>
                <a:srgbClr val="000000"/>
              </a:solidFill>
              <a:prstDash val="solid"/>
              <a:headEnd type="none" w="med" len="med"/>
              <a:tailEnd type="none" w="med" len="med"/>
            </a:ln>
          </p:spPr>
        </p:sp>
        <p:sp>
          <p:nvSpPr>
            <p:cNvPr id="76826" name="Line 25"/>
            <p:cNvSpPr/>
            <p:nvPr/>
          </p:nvSpPr>
          <p:spPr>
            <a:xfrm flipH="1">
              <a:off x="1434" y="1111"/>
              <a:ext cx="58" cy="1"/>
            </a:xfrm>
            <a:prstGeom prst="line">
              <a:avLst/>
            </a:prstGeom>
            <a:ln w="12700" cap="flat" cmpd="sng">
              <a:solidFill>
                <a:srgbClr val="000000"/>
              </a:solidFill>
              <a:prstDash val="solid"/>
              <a:headEnd type="none" w="med" len="med"/>
              <a:tailEnd type="none" w="med" len="med"/>
            </a:ln>
          </p:spPr>
        </p:sp>
        <p:sp>
          <p:nvSpPr>
            <p:cNvPr id="76827" name="Line 26"/>
            <p:cNvSpPr/>
            <p:nvPr/>
          </p:nvSpPr>
          <p:spPr>
            <a:xfrm flipH="1">
              <a:off x="1319" y="1111"/>
              <a:ext cx="58" cy="1"/>
            </a:xfrm>
            <a:prstGeom prst="line">
              <a:avLst/>
            </a:prstGeom>
            <a:ln w="12700" cap="flat" cmpd="sng">
              <a:solidFill>
                <a:srgbClr val="000000"/>
              </a:solidFill>
              <a:prstDash val="solid"/>
              <a:headEnd type="none" w="med" len="med"/>
              <a:tailEnd type="none" w="med" len="med"/>
            </a:ln>
          </p:spPr>
        </p:sp>
        <p:sp>
          <p:nvSpPr>
            <p:cNvPr id="76828" name="Line 27"/>
            <p:cNvSpPr/>
            <p:nvPr/>
          </p:nvSpPr>
          <p:spPr>
            <a:xfrm flipH="1">
              <a:off x="1204" y="1111"/>
              <a:ext cx="58" cy="1"/>
            </a:xfrm>
            <a:prstGeom prst="line">
              <a:avLst/>
            </a:prstGeom>
            <a:ln w="12700" cap="flat" cmpd="sng">
              <a:solidFill>
                <a:srgbClr val="000000"/>
              </a:solidFill>
              <a:prstDash val="solid"/>
              <a:headEnd type="none" w="med" len="med"/>
              <a:tailEnd type="none" w="med" len="med"/>
            </a:ln>
          </p:spPr>
        </p:sp>
        <p:sp>
          <p:nvSpPr>
            <p:cNvPr id="76829" name="Line 28"/>
            <p:cNvSpPr/>
            <p:nvPr/>
          </p:nvSpPr>
          <p:spPr>
            <a:xfrm flipH="1">
              <a:off x="1089" y="1111"/>
              <a:ext cx="58" cy="1"/>
            </a:xfrm>
            <a:prstGeom prst="line">
              <a:avLst/>
            </a:prstGeom>
            <a:ln w="12700" cap="flat" cmpd="sng">
              <a:solidFill>
                <a:srgbClr val="000000"/>
              </a:solidFill>
              <a:prstDash val="solid"/>
              <a:headEnd type="none" w="med" len="med"/>
              <a:tailEnd type="none" w="med" len="med"/>
            </a:ln>
          </p:spPr>
        </p:sp>
        <p:sp>
          <p:nvSpPr>
            <p:cNvPr id="76830" name="Line 29"/>
            <p:cNvSpPr/>
            <p:nvPr/>
          </p:nvSpPr>
          <p:spPr>
            <a:xfrm flipH="1">
              <a:off x="974" y="1111"/>
              <a:ext cx="58" cy="1"/>
            </a:xfrm>
            <a:prstGeom prst="line">
              <a:avLst/>
            </a:prstGeom>
            <a:ln w="12700" cap="flat" cmpd="sng">
              <a:solidFill>
                <a:srgbClr val="000000"/>
              </a:solidFill>
              <a:prstDash val="solid"/>
              <a:headEnd type="none" w="med" len="med"/>
              <a:tailEnd type="none" w="med" len="med"/>
            </a:ln>
          </p:spPr>
        </p:sp>
        <p:sp>
          <p:nvSpPr>
            <p:cNvPr id="76831" name="Line 30"/>
            <p:cNvSpPr/>
            <p:nvPr/>
          </p:nvSpPr>
          <p:spPr>
            <a:xfrm flipH="1">
              <a:off x="887" y="1111"/>
              <a:ext cx="28" cy="1"/>
            </a:xfrm>
            <a:prstGeom prst="line">
              <a:avLst/>
            </a:prstGeom>
            <a:ln w="12700" cap="flat" cmpd="sng">
              <a:solidFill>
                <a:srgbClr val="000000"/>
              </a:solidFill>
              <a:prstDash val="solid"/>
              <a:headEnd type="none" w="med" len="med"/>
              <a:tailEnd type="none" w="med" len="med"/>
            </a:ln>
          </p:spPr>
        </p:sp>
        <p:sp>
          <p:nvSpPr>
            <p:cNvPr id="76832" name="Line 31"/>
            <p:cNvSpPr/>
            <p:nvPr/>
          </p:nvSpPr>
          <p:spPr>
            <a:xfrm>
              <a:off x="3684" y="1111"/>
              <a:ext cx="2" cy="50"/>
            </a:xfrm>
            <a:prstGeom prst="line">
              <a:avLst/>
            </a:prstGeom>
            <a:ln w="12700" cap="flat" cmpd="sng">
              <a:solidFill>
                <a:srgbClr val="000000"/>
              </a:solidFill>
              <a:prstDash val="solid"/>
              <a:headEnd type="none" w="med" len="med"/>
              <a:tailEnd type="none" w="med" len="med"/>
            </a:ln>
          </p:spPr>
        </p:sp>
        <p:sp>
          <p:nvSpPr>
            <p:cNvPr id="76833" name="Line 32"/>
            <p:cNvSpPr/>
            <p:nvPr/>
          </p:nvSpPr>
          <p:spPr>
            <a:xfrm>
              <a:off x="3684" y="1210"/>
              <a:ext cx="2" cy="52"/>
            </a:xfrm>
            <a:prstGeom prst="line">
              <a:avLst/>
            </a:prstGeom>
            <a:ln w="12700" cap="flat" cmpd="sng">
              <a:solidFill>
                <a:srgbClr val="000000"/>
              </a:solidFill>
              <a:prstDash val="solid"/>
              <a:headEnd type="none" w="med" len="med"/>
              <a:tailEnd type="none" w="med" len="med"/>
            </a:ln>
          </p:spPr>
        </p:sp>
        <p:sp>
          <p:nvSpPr>
            <p:cNvPr id="76834" name="Line 33"/>
            <p:cNvSpPr/>
            <p:nvPr/>
          </p:nvSpPr>
          <p:spPr>
            <a:xfrm>
              <a:off x="3684" y="1312"/>
              <a:ext cx="2" cy="50"/>
            </a:xfrm>
            <a:prstGeom prst="line">
              <a:avLst/>
            </a:prstGeom>
            <a:ln w="12700" cap="flat" cmpd="sng">
              <a:solidFill>
                <a:srgbClr val="000000"/>
              </a:solidFill>
              <a:prstDash val="solid"/>
              <a:headEnd type="none" w="med" len="med"/>
              <a:tailEnd type="none" w="med" len="med"/>
            </a:ln>
          </p:spPr>
        </p:sp>
        <p:sp>
          <p:nvSpPr>
            <p:cNvPr id="76835" name="Line 34"/>
            <p:cNvSpPr/>
            <p:nvPr/>
          </p:nvSpPr>
          <p:spPr>
            <a:xfrm>
              <a:off x="3684" y="1411"/>
              <a:ext cx="2" cy="50"/>
            </a:xfrm>
            <a:prstGeom prst="line">
              <a:avLst/>
            </a:prstGeom>
            <a:ln w="12700" cap="flat" cmpd="sng">
              <a:solidFill>
                <a:srgbClr val="000000"/>
              </a:solidFill>
              <a:prstDash val="solid"/>
              <a:headEnd type="none" w="med" len="med"/>
              <a:tailEnd type="none" w="med" len="med"/>
            </a:ln>
          </p:spPr>
        </p:sp>
        <p:sp>
          <p:nvSpPr>
            <p:cNvPr id="76836" name="Line 35"/>
            <p:cNvSpPr/>
            <p:nvPr/>
          </p:nvSpPr>
          <p:spPr>
            <a:xfrm>
              <a:off x="3684" y="1511"/>
              <a:ext cx="2" cy="50"/>
            </a:xfrm>
            <a:prstGeom prst="line">
              <a:avLst/>
            </a:prstGeom>
            <a:ln w="12700" cap="flat" cmpd="sng">
              <a:solidFill>
                <a:srgbClr val="000000"/>
              </a:solidFill>
              <a:prstDash val="solid"/>
              <a:headEnd type="none" w="med" len="med"/>
              <a:tailEnd type="none" w="med" len="med"/>
            </a:ln>
          </p:spPr>
        </p:sp>
        <p:sp>
          <p:nvSpPr>
            <p:cNvPr id="76837" name="Line 36"/>
            <p:cNvSpPr/>
            <p:nvPr/>
          </p:nvSpPr>
          <p:spPr>
            <a:xfrm>
              <a:off x="3684" y="1611"/>
              <a:ext cx="2" cy="49"/>
            </a:xfrm>
            <a:prstGeom prst="line">
              <a:avLst/>
            </a:prstGeom>
            <a:ln w="12700" cap="flat" cmpd="sng">
              <a:solidFill>
                <a:srgbClr val="000000"/>
              </a:solidFill>
              <a:prstDash val="solid"/>
              <a:headEnd type="none" w="med" len="med"/>
              <a:tailEnd type="none" w="med" len="med"/>
            </a:ln>
          </p:spPr>
        </p:sp>
        <p:sp>
          <p:nvSpPr>
            <p:cNvPr id="76838" name="Line 37"/>
            <p:cNvSpPr/>
            <p:nvPr/>
          </p:nvSpPr>
          <p:spPr>
            <a:xfrm>
              <a:off x="3684" y="1710"/>
              <a:ext cx="2" cy="52"/>
            </a:xfrm>
            <a:prstGeom prst="line">
              <a:avLst/>
            </a:prstGeom>
            <a:ln w="12700" cap="flat" cmpd="sng">
              <a:solidFill>
                <a:srgbClr val="000000"/>
              </a:solidFill>
              <a:prstDash val="solid"/>
              <a:headEnd type="none" w="med" len="med"/>
              <a:tailEnd type="none" w="med" len="med"/>
            </a:ln>
          </p:spPr>
        </p:sp>
        <p:sp>
          <p:nvSpPr>
            <p:cNvPr id="76839" name="Line 38"/>
            <p:cNvSpPr/>
            <p:nvPr/>
          </p:nvSpPr>
          <p:spPr>
            <a:xfrm>
              <a:off x="3684" y="1812"/>
              <a:ext cx="2" cy="49"/>
            </a:xfrm>
            <a:prstGeom prst="line">
              <a:avLst/>
            </a:prstGeom>
            <a:ln w="12700" cap="flat" cmpd="sng">
              <a:solidFill>
                <a:srgbClr val="000000"/>
              </a:solidFill>
              <a:prstDash val="solid"/>
              <a:headEnd type="none" w="med" len="med"/>
              <a:tailEnd type="none" w="med" len="med"/>
            </a:ln>
          </p:spPr>
        </p:sp>
        <p:sp>
          <p:nvSpPr>
            <p:cNvPr id="76840" name="Line 39"/>
            <p:cNvSpPr/>
            <p:nvPr/>
          </p:nvSpPr>
          <p:spPr>
            <a:xfrm>
              <a:off x="3684" y="1911"/>
              <a:ext cx="2" cy="50"/>
            </a:xfrm>
            <a:prstGeom prst="line">
              <a:avLst/>
            </a:prstGeom>
            <a:ln w="12700" cap="flat" cmpd="sng">
              <a:solidFill>
                <a:srgbClr val="000000"/>
              </a:solidFill>
              <a:prstDash val="solid"/>
              <a:headEnd type="none" w="med" len="med"/>
              <a:tailEnd type="none" w="med" len="med"/>
            </a:ln>
          </p:spPr>
        </p:sp>
        <p:sp>
          <p:nvSpPr>
            <p:cNvPr id="76841" name="Line 40"/>
            <p:cNvSpPr/>
            <p:nvPr/>
          </p:nvSpPr>
          <p:spPr>
            <a:xfrm>
              <a:off x="3684" y="2011"/>
              <a:ext cx="2" cy="50"/>
            </a:xfrm>
            <a:prstGeom prst="line">
              <a:avLst/>
            </a:prstGeom>
            <a:ln w="12700" cap="flat" cmpd="sng">
              <a:solidFill>
                <a:srgbClr val="000000"/>
              </a:solidFill>
              <a:prstDash val="solid"/>
              <a:headEnd type="none" w="med" len="med"/>
              <a:tailEnd type="none" w="med" len="med"/>
            </a:ln>
          </p:spPr>
        </p:sp>
        <p:sp>
          <p:nvSpPr>
            <p:cNvPr id="76842" name="Line 41"/>
            <p:cNvSpPr/>
            <p:nvPr/>
          </p:nvSpPr>
          <p:spPr>
            <a:xfrm>
              <a:off x="3684" y="2110"/>
              <a:ext cx="2" cy="50"/>
            </a:xfrm>
            <a:prstGeom prst="line">
              <a:avLst/>
            </a:prstGeom>
            <a:ln w="12700" cap="flat" cmpd="sng">
              <a:solidFill>
                <a:srgbClr val="000000"/>
              </a:solidFill>
              <a:prstDash val="solid"/>
              <a:headEnd type="none" w="med" len="med"/>
              <a:tailEnd type="none" w="med" len="med"/>
            </a:ln>
          </p:spPr>
        </p:sp>
        <p:sp>
          <p:nvSpPr>
            <p:cNvPr id="76843" name="Line 42"/>
            <p:cNvSpPr/>
            <p:nvPr/>
          </p:nvSpPr>
          <p:spPr>
            <a:xfrm>
              <a:off x="3684" y="2210"/>
              <a:ext cx="2" cy="50"/>
            </a:xfrm>
            <a:prstGeom prst="line">
              <a:avLst/>
            </a:prstGeom>
            <a:ln w="12700" cap="flat" cmpd="sng">
              <a:solidFill>
                <a:srgbClr val="000000"/>
              </a:solidFill>
              <a:prstDash val="solid"/>
              <a:headEnd type="none" w="med" len="med"/>
              <a:tailEnd type="none" w="med" len="med"/>
            </a:ln>
          </p:spPr>
        </p:sp>
        <p:sp>
          <p:nvSpPr>
            <p:cNvPr id="76844" name="Line 43"/>
            <p:cNvSpPr/>
            <p:nvPr/>
          </p:nvSpPr>
          <p:spPr>
            <a:xfrm>
              <a:off x="3684" y="2311"/>
              <a:ext cx="2" cy="50"/>
            </a:xfrm>
            <a:prstGeom prst="line">
              <a:avLst/>
            </a:prstGeom>
            <a:ln w="12700" cap="flat" cmpd="sng">
              <a:solidFill>
                <a:srgbClr val="000000"/>
              </a:solidFill>
              <a:prstDash val="solid"/>
              <a:headEnd type="none" w="med" len="med"/>
              <a:tailEnd type="none" w="med" len="med"/>
            </a:ln>
          </p:spPr>
        </p:sp>
        <p:sp>
          <p:nvSpPr>
            <p:cNvPr id="76845" name="Line 44"/>
            <p:cNvSpPr/>
            <p:nvPr/>
          </p:nvSpPr>
          <p:spPr>
            <a:xfrm>
              <a:off x="3684" y="2411"/>
              <a:ext cx="2" cy="50"/>
            </a:xfrm>
            <a:prstGeom prst="line">
              <a:avLst/>
            </a:prstGeom>
            <a:ln w="12700" cap="flat" cmpd="sng">
              <a:solidFill>
                <a:srgbClr val="000000"/>
              </a:solidFill>
              <a:prstDash val="solid"/>
              <a:headEnd type="none" w="med" len="med"/>
              <a:tailEnd type="none" w="med" len="med"/>
            </a:ln>
          </p:spPr>
        </p:sp>
        <p:sp>
          <p:nvSpPr>
            <p:cNvPr id="76846" name="Line 45"/>
            <p:cNvSpPr/>
            <p:nvPr/>
          </p:nvSpPr>
          <p:spPr>
            <a:xfrm>
              <a:off x="3684" y="2511"/>
              <a:ext cx="2" cy="49"/>
            </a:xfrm>
            <a:prstGeom prst="line">
              <a:avLst/>
            </a:prstGeom>
            <a:ln w="12700" cap="flat" cmpd="sng">
              <a:solidFill>
                <a:srgbClr val="000000"/>
              </a:solidFill>
              <a:prstDash val="solid"/>
              <a:headEnd type="none" w="med" len="med"/>
              <a:tailEnd type="none" w="med" len="med"/>
            </a:ln>
          </p:spPr>
        </p:sp>
        <p:sp>
          <p:nvSpPr>
            <p:cNvPr id="76847" name="Line 46"/>
            <p:cNvSpPr/>
            <p:nvPr/>
          </p:nvSpPr>
          <p:spPr>
            <a:xfrm>
              <a:off x="3684" y="2610"/>
              <a:ext cx="2" cy="50"/>
            </a:xfrm>
            <a:prstGeom prst="line">
              <a:avLst/>
            </a:prstGeom>
            <a:ln w="12700" cap="flat" cmpd="sng">
              <a:solidFill>
                <a:srgbClr val="000000"/>
              </a:solidFill>
              <a:prstDash val="solid"/>
              <a:headEnd type="none" w="med" len="med"/>
              <a:tailEnd type="none" w="med" len="med"/>
            </a:ln>
          </p:spPr>
        </p:sp>
        <p:sp>
          <p:nvSpPr>
            <p:cNvPr id="76848" name="Line 47"/>
            <p:cNvSpPr/>
            <p:nvPr/>
          </p:nvSpPr>
          <p:spPr>
            <a:xfrm>
              <a:off x="3684" y="2710"/>
              <a:ext cx="2" cy="50"/>
            </a:xfrm>
            <a:prstGeom prst="line">
              <a:avLst/>
            </a:prstGeom>
            <a:ln w="12700" cap="flat" cmpd="sng">
              <a:solidFill>
                <a:srgbClr val="000000"/>
              </a:solidFill>
              <a:prstDash val="solid"/>
              <a:headEnd type="none" w="med" len="med"/>
              <a:tailEnd type="none" w="med" len="med"/>
            </a:ln>
          </p:spPr>
        </p:sp>
        <p:sp>
          <p:nvSpPr>
            <p:cNvPr id="76849" name="Line 48"/>
            <p:cNvSpPr/>
            <p:nvPr/>
          </p:nvSpPr>
          <p:spPr>
            <a:xfrm>
              <a:off x="3684" y="2811"/>
              <a:ext cx="2" cy="50"/>
            </a:xfrm>
            <a:prstGeom prst="line">
              <a:avLst/>
            </a:prstGeom>
            <a:ln w="12700" cap="flat" cmpd="sng">
              <a:solidFill>
                <a:srgbClr val="000000"/>
              </a:solidFill>
              <a:prstDash val="solid"/>
              <a:headEnd type="none" w="med" len="med"/>
              <a:tailEnd type="none" w="med" len="med"/>
            </a:ln>
          </p:spPr>
        </p:sp>
        <p:sp>
          <p:nvSpPr>
            <p:cNvPr id="76850" name="Line 49"/>
            <p:cNvSpPr/>
            <p:nvPr/>
          </p:nvSpPr>
          <p:spPr>
            <a:xfrm>
              <a:off x="3684" y="2911"/>
              <a:ext cx="2" cy="50"/>
            </a:xfrm>
            <a:prstGeom prst="line">
              <a:avLst/>
            </a:prstGeom>
            <a:ln w="12700" cap="flat" cmpd="sng">
              <a:solidFill>
                <a:srgbClr val="000000"/>
              </a:solidFill>
              <a:prstDash val="solid"/>
              <a:headEnd type="none" w="med" len="med"/>
              <a:tailEnd type="none" w="med" len="med"/>
            </a:ln>
          </p:spPr>
        </p:sp>
        <p:sp>
          <p:nvSpPr>
            <p:cNvPr id="76851" name="Line 50"/>
            <p:cNvSpPr/>
            <p:nvPr/>
          </p:nvSpPr>
          <p:spPr>
            <a:xfrm>
              <a:off x="3684" y="3010"/>
              <a:ext cx="2" cy="50"/>
            </a:xfrm>
            <a:prstGeom prst="line">
              <a:avLst/>
            </a:prstGeom>
            <a:ln w="12700" cap="flat" cmpd="sng">
              <a:solidFill>
                <a:srgbClr val="000000"/>
              </a:solidFill>
              <a:prstDash val="solid"/>
              <a:headEnd type="none" w="med" len="med"/>
              <a:tailEnd type="none" w="med" len="med"/>
            </a:ln>
          </p:spPr>
        </p:sp>
        <p:sp>
          <p:nvSpPr>
            <p:cNvPr id="76852" name="Line 51"/>
            <p:cNvSpPr/>
            <p:nvPr/>
          </p:nvSpPr>
          <p:spPr>
            <a:xfrm>
              <a:off x="3684" y="3110"/>
              <a:ext cx="2" cy="50"/>
            </a:xfrm>
            <a:prstGeom prst="line">
              <a:avLst/>
            </a:prstGeom>
            <a:ln w="12700" cap="flat" cmpd="sng">
              <a:solidFill>
                <a:srgbClr val="000000"/>
              </a:solidFill>
              <a:prstDash val="solid"/>
              <a:headEnd type="none" w="med" len="med"/>
              <a:tailEnd type="none" w="med" len="med"/>
            </a:ln>
          </p:spPr>
        </p:sp>
        <p:sp>
          <p:nvSpPr>
            <p:cNvPr id="76853" name="Line 52"/>
            <p:cNvSpPr/>
            <p:nvPr/>
          </p:nvSpPr>
          <p:spPr>
            <a:xfrm>
              <a:off x="3684" y="3210"/>
              <a:ext cx="2" cy="50"/>
            </a:xfrm>
            <a:prstGeom prst="line">
              <a:avLst/>
            </a:prstGeom>
            <a:ln w="12700" cap="flat" cmpd="sng">
              <a:solidFill>
                <a:srgbClr val="000000"/>
              </a:solidFill>
              <a:prstDash val="solid"/>
              <a:headEnd type="none" w="med" len="med"/>
              <a:tailEnd type="none" w="med" len="med"/>
            </a:ln>
          </p:spPr>
        </p:sp>
        <p:sp>
          <p:nvSpPr>
            <p:cNvPr id="76854" name="Line 53"/>
            <p:cNvSpPr/>
            <p:nvPr/>
          </p:nvSpPr>
          <p:spPr>
            <a:xfrm>
              <a:off x="3684" y="3311"/>
              <a:ext cx="2" cy="50"/>
            </a:xfrm>
            <a:prstGeom prst="line">
              <a:avLst/>
            </a:prstGeom>
            <a:ln w="12700" cap="flat" cmpd="sng">
              <a:solidFill>
                <a:srgbClr val="000000"/>
              </a:solidFill>
              <a:prstDash val="solid"/>
              <a:headEnd type="none" w="med" len="med"/>
              <a:tailEnd type="none" w="med" len="med"/>
            </a:ln>
          </p:spPr>
        </p:sp>
        <p:sp>
          <p:nvSpPr>
            <p:cNvPr id="76855" name="Line 54"/>
            <p:cNvSpPr/>
            <p:nvPr/>
          </p:nvSpPr>
          <p:spPr>
            <a:xfrm>
              <a:off x="3684" y="3411"/>
              <a:ext cx="2" cy="49"/>
            </a:xfrm>
            <a:prstGeom prst="line">
              <a:avLst/>
            </a:prstGeom>
            <a:ln w="12700" cap="flat" cmpd="sng">
              <a:solidFill>
                <a:srgbClr val="000000"/>
              </a:solidFill>
              <a:prstDash val="solid"/>
              <a:headEnd type="none" w="med" len="med"/>
              <a:tailEnd type="none" w="med" len="med"/>
            </a:ln>
          </p:spPr>
        </p:sp>
        <p:sp>
          <p:nvSpPr>
            <p:cNvPr id="76856" name="Line 55"/>
            <p:cNvSpPr/>
            <p:nvPr/>
          </p:nvSpPr>
          <p:spPr>
            <a:xfrm>
              <a:off x="3684" y="3510"/>
              <a:ext cx="2" cy="24"/>
            </a:xfrm>
            <a:prstGeom prst="line">
              <a:avLst/>
            </a:prstGeom>
            <a:ln w="12700" cap="flat" cmpd="sng">
              <a:solidFill>
                <a:srgbClr val="000000"/>
              </a:solidFill>
              <a:prstDash val="solid"/>
              <a:headEnd type="none" w="med" len="med"/>
              <a:tailEnd type="none" w="med" len="med"/>
            </a:ln>
          </p:spPr>
        </p:sp>
        <p:sp>
          <p:nvSpPr>
            <p:cNvPr id="76857" name="Line 56"/>
            <p:cNvSpPr/>
            <p:nvPr/>
          </p:nvSpPr>
          <p:spPr>
            <a:xfrm flipH="1">
              <a:off x="887" y="1124"/>
              <a:ext cx="2797" cy="2410"/>
            </a:xfrm>
            <a:prstGeom prst="line">
              <a:avLst/>
            </a:prstGeom>
            <a:ln w="12700" cap="flat" cmpd="sng">
              <a:solidFill>
                <a:schemeClr val="tx2"/>
              </a:solidFill>
              <a:prstDash val="solid"/>
              <a:headEnd type="none" w="med" len="med"/>
              <a:tailEnd type="none" w="med" len="med"/>
            </a:ln>
          </p:spPr>
        </p:sp>
        <p:sp>
          <p:nvSpPr>
            <p:cNvPr id="76858" name="Freeform 57"/>
            <p:cNvSpPr/>
            <p:nvPr/>
          </p:nvSpPr>
          <p:spPr>
            <a:xfrm>
              <a:off x="887" y="1124"/>
              <a:ext cx="2782" cy="2410"/>
            </a:xfrm>
            <a:custGeom>
              <a:avLst/>
              <a:gdLst>
                <a:gd name="txL" fmla="*/ 0 w 1500"/>
                <a:gd name="txT" fmla="*/ 0 h 1500"/>
                <a:gd name="txR" fmla="*/ 1500 w 1500"/>
                <a:gd name="txB" fmla="*/ 1500 h 1500"/>
              </a:gdLst>
              <a:ahLst/>
              <a:cxnLst>
                <a:cxn ang="0">
                  <a:pos x="2147483647" y="0"/>
                </a:cxn>
                <a:cxn ang="0">
                  <a:pos x="2147483647" y="50215836"/>
                </a:cxn>
                <a:cxn ang="0">
                  <a:pos x="2147483647" y="99880110"/>
                </a:cxn>
                <a:cxn ang="0">
                  <a:pos x="2147483647" y="140535062"/>
                </a:cxn>
                <a:cxn ang="0">
                  <a:pos x="2147483647" y="181512503"/>
                </a:cxn>
                <a:cxn ang="0">
                  <a:pos x="2147483647" y="222092880"/>
                </a:cxn>
                <a:cxn ang="0">
                  <a:pos x="2147483647" y="263341784"/>
                </a:cxn>
                <a:cxn ang="0">
                  <a:pos x="2147483647" y="308785809"/>
                </a:cxn>
                <a:cxn ang="0">
                  <a:pos x="2147483647" y="362773904"/>
                </a:cxn>
                <a:cxn ang="0">
                  <a:pos x="2147483647" y="417168782"/>
                </a:cxn>
                <a:cxn ang="0">
                  <a:pos x="2147483647" y="485427055"/>
                </a:cxn>
                <a:cxn ang="0">
                  <a:pos x="2147483647" y="562470938"/>
                </a:cxn>
                <a:cxn ang="0">
                  <a:pos x="2147483647" y="653096574"/>
                </a:cxn>
                <a:cxn ang="0">
                  <a:pos x="1522279992" y="756960111"/>
                </a:cxn>
                <a:cxn ang="0">
                  <a:pos x="0" y="875002413"/>
                </a:cxn>
              </a:cxnLst>
              <a:rect l="txL" t="txT" r="txR" b="txB"/>
              <a:pathLst>
                <a:path w="1500" h="1500">
                  <a:moveTo>
                    <a:pt x="1500" y="0"/>
                  </a:moveTo>
                  <a:lnTo>
                    <a:pt x="1306" y="86"/>
                  </a:lnTo>
                  <a:lnTo>
                    <a:pt x="1127" y="171"/>
                  </a:lnTo>
                  <a:lnTo>
                    <a:pt x="964" y="241"/>
                  </a:lnTo>
                  <a:lnTo>
                    <a:pt x="816" y="311"/>
                  </a:lnTo>
                  <a:lnTo>
                    <a:pt x="684" y="381"/>
                  </a:lnTo>
                  <a:lnTo>
                    <a:pt x="567" y="451"/>
                  </a:lnTo>
                  <a:lnTo>
                    <a:pt x="466" y="529"/>
                  </a:lnTo>
                  <a:lnTo>
                    <a:pt x="373" y="622"/>
                  </a:lnTo>
                  <a:lnTo>
                    <a:pt x="288" y="715"/>
                  </a:lnTo>
                  <a:lnTo>
                    <a:pt x="218" y="832"/>
                  </a:lnTo>
                  <a:lnTo>
                    <a:pt x="155" y="964"/>
                  </a:lnTo>
                  <a:lnTo>
                    <a:pt x="101" y="1120"/>
                  </a:lnTo>
                  <a:lnTo>
                    <a:pt x="47" y="1298"/>
                  </a:lnTo>
                  <a:lnTo>
                    <a:pt x="0" y="1500"/>
                  </a:lnTo>
                </a:path>
              </a:pathLst>
            </a:custGeom>
            <a:no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6859" name="Freeform 58"/>
            <p:cNvSpPr/>
            <p:nvPr/>
          </p:nvSpPr>
          <p:spPr>
            <a:xfrm>
              <a:off x="887" y="1137"/>
              <a:ext cx="2782" cy="2397"/>
            </a:xfrm>
            <a:custGeom>
              <a:avLst/>
              <a:gdLst>
                <a:gd name="txL" fmla="*/ 0 w 1500"/>
                <a:gd name="txT" fmla="*/ 0 h 1492"/>
                <a:gd name="txR" fmla="*/ 1500 w 1500"/>
                <a:gd name="txB" fmla="*/ 1492 h 1492"/>
              </a:gdLst>
              <a:ahLst/>
              <a:cxnLst>
                <a:cxn ang="0">
                  <a:pos x="2147483647" y="0"/>
                </a:cxn>
                <a:cxn ang="0">
                  <a:pos x="2147483647" y="22765150"/>
                </a:cxn>
                <a:cxn ang="0">
                  <a:pos x="2147483647" y="53926570"/>
                </a:cxn>
                <a:cxn ang="0">
                  <a:pos x="2147483647" y="81462166"/>
                </a:cxn>
                <a:cxn ang="0">
                  <a:pos x="2147483647" y="117857354"/>
                </a:cxn>
                <a:cxn ang="0">
                  <a:pos x="2147483647" y="153650657"/>
                </a:cxn>
                <a:cxn ang="0">
                  <a:pos x="2147483647" y="199038435"/>
                </a:cxn>
                <a:cxn ang="0">
                  <a:pos x="2147483647" y="248585141"/>
                </a:cxn>
                <a:cxn ang="0">
                  <a:pos x="2147483647" y="307253400"/>
                </a:cxn>
                <a:cxn ang="0">
                  <a:pos x="2147483647" y="375376606"/>
                </a:cxn>
                <a:cxn ang="0">
                  <a:pos x="2147483647" y="447587435"/>
                </a:cxn>
                <a:cxn ang="0">
                  <a:pos x="2147483647" y="538573978"/>
                </a:cxn>
                <a:cxn ang="0">
                  <a:pos x="1267676183" y="633498129"/>
                </a:cxn>
                <a:cxn ang="0">
                  <a:pos x="263223347" y="746954207"/>
                </a:cxn>
                <a:cxn ang="0">
                  <a:pos x="0" y="868877539"/>
                </a:cxn>
              </a:cxnLst>
              <a:rect l="txL" t="txT" r="txR" b="txB"/>
              <a:pathLst>
                <a:path w="1500" h="1492">
                  <a:moveTo>
                    <a:pt x="1500" y="0"/>
                  </a:moveTo>
                  <a:lnTo>
                    <a:pt x="1306" y="39"/>
                  </a:lnTo>
                  <a:lnTo>
                    <a:pt x="1127" y="93"/>
                  </a:lnTo>
                  <a:lnTo>
                    <a:pt x="956" y="140"/>
                  </a:lnTo>
                  <a:lnTo>
                    <a:pt x="793" y="202"/>
                  </a:lnTo>
                  <a:lnTo>
                    <a:pt x="653" y="264"/>
                  </a:lnTo>
                  <a:lnTo>
                    <a:pt x="521" y="342"/>
                  </a:lnTo>
                  <a:lnTo>
                    <a:pt x="404" y="427"/>
                  </a:lnTo>
                  <a:lnTo>
                    <a:pt x="295" y="528"/>
                  </a:lnTo>
                  <a:lnTo>
                    <a:pt x="210" y="645"/>
                  </a:lnTo>
                  <a:lnTo>
                    <a:pt x="140" y="769"/>
                  </a:lnTo>
                  <a:lnTo>
                    <a:pt x="78" y="925"/>
                  </a:lnTo>
                  <a:lnTo>
                    <a:pt x="39" y="1088"/>
                  </a:lnTo>
                  <a:lnTo>
                    <a:pt x="8" y="1283"/>
                  </a:lnTo>
                  <a:lnTo>
                    <a:pt x="0" y="1492"/>
                  </a:lnTo>
                </a:path>
              </a:pathLst>
            </a:custGeom>
            <a:no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6860" name="Freeform 59"/>
            <p:cNvSpPr/>
            <p:nvPr/>
          </p:nvSpPr>
          <p:spPr>
            <a:xfrm>
              <a:off x="887" y="1137"/>
              <a:ext cx="2782" cy="2397"/>
            </a:xfrm>
            <a:custGeom>
              <a:avLst/>
              <a:gdLst>
                <a:gd name="txL" fmla="*/ 0 w 1500"/>
                <a:gd name="txT" fmla="*/ 0 h 1492"/>
                <a:gd name="txR" fmla="*/ 1500 w 1500"/>
                <a:gd name="txB" fmla="*/ 1492 h 1492"/>
              </a:gdLst>
              <a:ahLst/>
              <a:cxnLst>
                <a:cxn ang="0">
                  <a:pos x="2147483647" y="0"/>
                </a:cxn>
                <a:cxn ang="0">
                  <a:pos x="2147483647" y="4784071"/>
                </a:cxn>
                <a:cxn ang="0">
                  <a:pos x="2147483647" y="13385914"/>
                </a:cxn>
                <a:cxn ang="0">
                  <a:pos x="2147483647" y="22765150"/>
                </a:cxn>
                <a:cxn ang="0">
                  <a:pos x="2147483647" y="31561514"/>
                </a:cxn>
                <a:cxn ang="0">
                  <a:pos x="2147483647" y="45386300"/>
                </a:cxn>
                <a:cxn ang="0">
                  <a:pos x="2147483647" y="63388406"/>
                </a:cxn>
                <a:cxn ang="0">
                  <a:pos x="2147483647" y="85488097"/>
                </a:cxn>
                <a:cxn ang="0">
                  <a:pos x="2147483647" y="117857354"/>
                </a:cxn>
                <a:cxn ang="0">
                  <a:pos x="2147483647" y="153650657"/>
                </a:cxn>
                <a:cxn ang="0">
                  <a:pos x="2147483647" y="203794184"/>
                </a:cxn>
                <a:cxn ang="0">
                  <a:pos x="2147483647" y="258122345"/>
                </a:cxn>
                <a:cxn ang="0">
                  <a:pos x="2147483647" y="326238559"/>
                </a:cxn>
                <a:cxn ang="0">
                  <a:pos x="2147483647" y="406974531"/>
                </a:cxn>
                <a:cxn ang="0">
                  <a:pos x="1522279992" y="502500489"/>
                </a:cxn>
                <a:cxn ang="0">
                  <a:pos x="488191433" y="606660374"/>
                </a:cxn>
                <a:cxn ang="0">
                  <a:pos x="0" y="733228102"/>
                </a:cxn>
                <a:cxn ang="0">
                  <a:pos x="0" y="868877539"/>
                </a:cxn>
              </a:cxnLst>
              <a:rect l="txL" t="txT" r="txR" b="txB"/>
              <a:pathLst>
                <a:path w="1500" h="1492">
                  <a:moveTo>
                    <a:pt x="1500" y="0"/>
                  </a:moveTo>
                  <a:lnTo>
                    <a:pt x="1368" y="8"/>
                  </a:lnTo>
                  <a:lnTo>
                    <a:pt x="1236" y="23"/>
                  </a:lnTo>
                  <a:lnTo>
                    <a:pt x="1104" y="39"/>
                  </a:lnTo>
                  <a:lnTo>
                    <a:pt x="979" y="54"/>
                  </a:lnTo>
                  <a:lnTo>
                    <a:pt x="855" y="78"/>
                  </a:lnTo>
                  <a:lnTo>
                    <a:pt x="731" y="109"/>
                  </a:lnTo>
                  <a:lnTo>
                    <a:pt x="614" y="147"/>
                  </a:lnTo>
                  <a:lnTo>
                    <a:pt x="505" y="202"/>
                  </a:lnTo>
                  <a:lnTo>
                    <a:pt x="404" y="264"/>
                  </a:lnTo>
                  <a:lnTo>
                    <a:pt x="311" y="350"/>
                  </a:lnTo>
                  <a:lnTo>
                    <a:pt x="225" y="443"/>
                  </a:lnTo>
                  <a:lnTo>
                    <a:pt x="155" y="560"/>
                  </a:lnTo>
                  <a:lnTo>
                    <a:pt x="93" y="699"/>
                  </a:lnTo>
                  <a:lnTo>
                    <a:pt x="47" y="863"/>
                  </a:lnTo>
                  <a:lnTo>
                    <a:pt x="15" y="1042"/>
                  </a:lnTo>
                  <a:lnTo>
                    <a:pt x="0" y="1259"/>
                  </a:lnTo>
                  <a:lnTo>
                    <a:pt x="0" y="1492"/>
                  </a:lnTo>
                </a:path>
              </a:pathLst>
            </a:custGeom>
            <a:no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6861" name="Rectangle 60"/>
            <p:cNvSpPr/>
            <p:nvPr/>
          </p:nvSpPr>
          <p:spPr>
            <a:xfrm>
              <a:off x="1016" y="799"/>
              <a:ext cx="104" cy="174"/>
            </a:xfrm>
            <a:prstGeom prst="rect">
              <a:avLst/>
            </a:prstGeom>
            <a:noFill/>
            <a:ln w="9525">
              <a:noFill/>
            </a:ln>
          </p:spPr>
          <p:txBody>
            <a:bodyPr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y</a:t>
              </a:r>
              <a:endParaRPr lang="en-US" altLang="zh-CN" dirty="0">
                <a:latin typeface="微软雅黑" panose="020B0503020204020204" pitchFamily="34" charset="-122"/>
                <a:ea typeface="微软雅黑" panose="020B0503020204020204" pitchFamily="34" charset="-122"/>
              </a:endParaRPr>
            </a:p>
          </p:txBody>
        </p:sp>
        <p:sp>
          <p:nvSpPr>
            <p:cNvPr id="76862" name="Rectangle 61"/>
            <p:cNvSpPr/>
            <p:nvPr/>
          </p:nvSpPr>
          <p:spPr>
            <a:xfrm>
              <a:off x="809" y="1041"/>
              <a:ext cx="73"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76863" name="Rectangle 62"/>
            <p:cNvSpPr/>
            <p:nvPr/>
          </p:nvSpPr>
          <p:spPr>
            <a:xfrm rot="-1500000">
              <a:off x="1484" y="1314"/>
              <a:ext cx="219"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200</a:t>
              </a:r>
              <a:endParaRPr lang="en-US" altLang="zh-CN" dirty="0">
                <a:latin typeface="微软雅黑" panose="020B0503020204020204" pitchFamily="34" charset="-122"/>
                <a:ea typeface="微软雅黑" panose="020B0503020204020204" pitchFamily="34" charset="-122"/>
              </a:endParaRPr>
            </a:p>
          </p:txBody>
        </p:sp>
        <p:sp>
          <p:nvSpPr>
            <p:cNvPr id="76864" name="Rectangle 63"/>
            <p:cNvSpPr/>
            <p:nvPr/>
          </p:nvSpPr>
          <p:spPr>
            <a:xfrm rot="-1500000">
              <a:off x="1626" y="1531"/>
              <a:ext cx="219"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100</a:t>
              </a:r>
              <a:endParaRPr lang="en-US" altLang="zh-CN" dirty="0">
                <a:latin typeface="微软雅黑" panose="020B0503020204020204" pitchFamily="34" charset="-122"/>
                <a:ea typeface="微软雅黑" panose="020B0503020204020204" pitchFamily="34" charset="-122"/>
              </a:endParaRPr>
            </a:p>
          </p:txBody>
        </p:sp>
        <p:sp>
          <p:nvSpPr>
            <p:cNvPr id="76865" name="Rectangle 64"/>
            <p:cNvSpPr/>
            <p:nvPr/>
          </p:nvSpPr>
          <p:spPr>
            <a:xfrm rot="-1500000">
              <a:off x="1832" y="1892"/>
              <a:ext cx="146"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30</a:t>
              </a:r>
              <a:endParaRPr lang="en-US" altLang="zh-CN" dirty="0">
                <a:latin typeface="微软雅黑" panose="020B0503020204020204" pitchFamily="34" charset="-122"/>
                <a:ea typeface="微软雅黑" panose="020B0503020204020204" pitchFamily="34" charset="-122"/>
              </a:endParaRPr>
            </a:p>
          </p:txBody>
        </p:sp>
        <p:sp>
          <p:nvSpPr>
            <p:cNvPr id="76866" name="Rectangle 66"/>
            <p:cNvSpPr/>
            <p:nvPr/>
          </p:nvSpPr>
          <p:spPr>
            <a:xfrm rot="-2700000">
              <a:off x="2427" y="2151"/>
              <a:ext cx="243" cy="174"/>
            </a:xfrm>
            <a:prstGeom prst="rect">
              <a:avLst/>
            </a:prstGeom>
            <a:noFill/>
            <a:ln w="9525">
              <a:noFill/>
            </a:ln>
          </p:spPr>
          <p:txBody>
            <a:bodyPr wrap="none" lIns="0" tIns="0" rIns="0" bIns="0">
              <a:spAutoFit/>
            </a:bodyPr>
            <a:p>
              <a:pPr algn="ctr"/>
              <a:r>
                <a:rPr lang="el-GR" altLang="zh-CN" dirty="0">
                  <a:solidFill>
                    <a:srgbClr val="000000"/>
                  </a:solidFill>
                  <a:latin typeface="微软雅黑" panose="020B0503020204020204" pitchFamily="34" charset="-122"/>
                  <a:ea typeface="微软雅黑" panose="020B0503020204020204" pitchFamily="34" charset="-122"/>
                </a:rPr>
                <a:t>μ</a:t>
              </a: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p:txBody>
        </p:sp>
        <p:sp>
          <p:nvSpPr>
            <p:cNvPr id="76867" name="Rectangle 67"/>
            <p:cNvSpPr/>
            <p:nvPr/>
          </p:nvSpPr>
          <p:spPr>
            <a:xfrm>
              <a:off x="3699" y="3548"/>
              <a:ext cx="73"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76868" name="Line 68"/>
            <p:cNvSpPr/>
            <p:nvPr/>
          </p:nvSpPr>
          <p:spPr>
            <a:xfrm flipV="1">
              <a:off x="3452" y="3473"/>
              <a:ext cx="2" cy="61"/>
            </a:xfrm>
            <a:prstGeom prst="line">
              <a:avLst/>
            </a:prstGeom>
            <a:ln w="12700" cap="flat" cmpd="sng">
              <a:solidFill>
                <a:srgbClr val="000000"/>
              </a:solidFill>
              <a:prstDash val="solid"/>
              <a:headEnd type="none" w="med" len="med"/>
              <a:tailEnd type="none" w="med" len="med"/>
            </a:ln>
          </p:spPr>
        </p:sp>
        <p:sp>
          <p:nvSpPr>
            <p:cNvPr id="76869" name="Line 69"/>
            <p:cNvSpPr/>
            <p:nvPr/>
          </p:nvSpPr>
          <p:spPr>
            <a:xfrm flipV="1">
              <a:off x="3165" y="3473"/>
              <a:ext cx="1" cy="61"/>
            </a:xfrm>
            <a:prstGeom prst="line">
              <a:avLst/>
            </a:prstGeom>
            <a:ln w="12700" cap="flat" cmpd="sng">
              <a:solidFill>
                <a:srgbClr val="000000"/>
              </a:solidFill>
              <a:prstDash val="solid"/>
              <a:headEnd type="none" w="med" len="med"/>
              <a:tailEnd type="none" w="med" len="med"/>
            </a:ln>
          </p:spPr>
        </p:sp>
        <p:sp>
          <p:nvSpPr>
            <p:cNvPr id="76870" name="Line 70"/>
            <p:cNvSpPr/>
            <p:nvPr/>
          </p:nvSpPr>
          <p:spPr>
            <a:xfrm flipV="1">
              <a:off x="2877" y="3473"/>
              <a:ext cx="2" cy="61"/>
            </a:xfrm>
            <a:prstGeom prst="line">
              <a:avLst/>
            </a:prstGeom>
            <a:ln w="12700" cap="flat" cmpd="sng">
              <a:solidFill>
                <a:srgbClr val="000000"/>
              </a:solidFill>
              <a:prstDash val="solid"/>
              <a:headEnd type="none" w="med" len="med"/>
              <a:tailEnd type="none" w="med" len="med"/>
            </a:ln>
          </p:spPr>
        </p:sp>
        <p:sp>
          <p:nvSpPr>
            <p:cNvPr id="76871" name="Line 71"/>
            <p:cNvSpPr/>
            <p:nvPr/>
          </p:nvSpPr>
          <p:spPr>
            <a:xfrm flipV="1">
              <a:off x="2588" y="3473"/>
              <a:ext cx="2" cy="61"/>
            </a:xfrm>
            <a:prstGeom prst="line">
              <a:avLst/>
            </a:prstGeom>
            <a:ln w="12700" cap="flat" cmpd="sng">
              <a:solidFill>
                <a:srgbClr val="000000"/>
              </a:solidFill>
              <a:prstDash val="solid"/>
              <a:headEnd type="none" w="med" len="med"/>
              <a:tailEnd type="none" w="med" len="med"/>
            </a:ln>
          </p:spPr>
        </p:sp>
        <p:sp>
          <p:nvSpPr>
            <p:cNvPr id="76872" name="Line 72"/>
            <p:cNvSpPr/>
            <p:nvPr/>
          </p:nvSpPr>
          <p:spPr>
            <a:xfrm flipV="1">
              <a:off x="2300" y="3473"/>
              <a:ext cx="2" cy="61"/>
            </a:xfrm>
            <a:prstGeom prst="line">
              <a:avLst/>
            </a:prstGeom>
            <a:ln w="12700" cap="flat" cmpd="sng">
              <a:solidFill>
                <a:srgbClr val="000000"/>
              </a:solidFill>
              <a:prstDash val="solid"/>
              <a:headEnd type="none" w="med" len="med"/>
              <a:tailEnd type="none" w="med" len="med"/>
            </a:ln>
          </p:spPr>
        </p:sp>
        <p:sp>
          <p:nvSpPr>
            <p:cNvPr id="76873" name="Line 73"/>
            <p:cNvSpPr/>
            <p:nvPr/>
          </p:nvSpPr>
          <p:spPr>
            <a:xfrm flipV="1">
              <a:off x="2026" y="3473"/>
              <a:ext cx="2" cy="61"/>
            </a:xfrm>
            <a:prstGeom prst="line">
              <a:avLst/>
            </a:prstGeom>
            <a:ln w="12700" cap="flat" cmpd="sng">
              <a:solidFill>
                <a:srgbClr val="000000"/>
              </a:solidFill>
              <a:prstDash val="solid"/>
              <a:headEnd type="none" w="med" len="med"/>
              <a:tailEnd type="none" w="med" len="med"/>
            </a:ln>
          </p:spPr>
        </p:sp>
        <p:sp>
          <p:nvSpPr>
            <p:cNvPr id="76874" name="Line 74"/>
            <p:cNvSpPr/>
            <p:nvPr/>
          </p:nvSpPr>
          <p:spPr>
            <a:xfrm flipV="1">
              <a:off x="1738" y="3473"/>
              <a:ext cx="2" cy="61"/>
            </a:xfrm>
            <a:prstGeom prst="line">
              <a:avLst/>
            </a:prstGeom>
            <a:ln w="12700" cap="flat" cmpd="sng">
              <a:solidFill>
                <a:srgbClr val="000000"/>
              </a:solidFill>
              <a:prstDash val="solid"/>
              <a:headEnd type="none" w="med" len="med"/>
              <a:tailEnd type="none" w="med" len="med"/>
            </a:ln>
          </p:spPr>
        </p:sp>
        <p:sp>
          <p:nvSpPr>
            <p:cNvPr id="76875" name="Line 75"/>
            <p:cNvSpPr/>
            <p:nvPr/>
          </p:nvSpPr>
          <p:spPr>
            <a:xfrm flipV="1">
              <a:off x="1449" y="3473"/>
              <a:ext cx="2" cy="61"/>
            </a:xfrm>
            <a:prstGeom prst="line">
              <a:avLst/>
            </a:prstGeom>
            <a:ln w="12700" cap="flat" cmpd="sng">
              <a:solidFill>
                <a:srgbClr val="000000"/>
              </a:solidFill>
              <a:prstDash val="solid"/>
              <a:headEnd type="none" w="med" len="med"/>
              <a:tailEnd type="none" w="med" len="med"/>
            </a:ln>
          </p:spPr>
        </p:sp>
        <p:sp>
          <p:nvSpPr>
            <p:cNvPr id="76876" name="Line 76"/>
            <p:cNvSpPr/>
            <p:nvPr/>
          </p:nvSpPr>
          <p:spPr>
            <a:xfrm flipV="1">
              <a:off x="1162" y="3473"/>
              <a:ext cx="2" cy="61"/>
            </a:xfrm>
            <a:prstGeom prst="line">
              <a:avLst/>
            </a:prstGeom>
            <a:ln w="12700" cap="flat" cmpd="sng">
              <a:solidFill>
                <a:srgbClr val="000000"/>
              </a:solidFill>
              <a:prstDash val="solid"/>
              <a:headEnd type="none" w="med" len="med"/>
              <a:tailEnd type="none" w="med" len="med"/>
            </a:ln>
          </p:spPr>
        </p:sp>
        <p:sp>
          <p:nvSpPr>
            <p:cNvPr id="76877" name="Line 77"/>
            <p:cNvSpPr/>
            <p:nvPr/>
          </p:nvSpPr>
          <p:spPr>
            <a:xfrm>
              <a:off x="887" y="2822"/>
              <a:ext cx="73" cy="2"/>
            </a:xfrm>
            <a:prstGeom prst="line">
              <a:avLst/>
            </a:prstGeom>
            <a:ln w="12700" cap="flat" cmpd="sng">
              <a:solidFill>
                <a:srgbClr val="000000"/>
              </a:solidFill>
              <a:prstDash val="solid"/>
              <a:headEnd type="none" w="med" len="med"/>
              <a:tailEnd type="none" w="med" len="med"/>
            </a:ln>
          </p:spPr>
        </p:sp>
        <p:sp>
          <p:nvSpPr>
            <p:cNvPr id="76878" name="Line 78"/>
            <p:cNvSpPr/>
            <p:nvPr/>
          </p:nvSpPr>
          <p:spPr>
            <a:xfrm>
              <a:off x="887" y="3073"/>
              <a:ext cx="73" cy="2"/>
            </a:xfrm>
            <a:prstGeom prst="line">
              <a:avLst/>
            </a:prstGeom>
            <a:ln w="12700" cap="flat" cmpd="sng">
              <a:solidFill>
                <a:srgbClr val="000000"/>
              </a:solidFill>
              <a:prstDash val="solid"/>
              <a:headEnd type="none" w="med" len="med"/>
              <a:tailEnd type="none" w="med" len="med"/>
            </a:ln>
          </p:spPr>
        </p:sp>
        <p:sp>
          <p:nvSpPr>
            <p:cNvPr id="76879" name="Line 79"/>
            <p:cNvSpPr/>
            <p:nvPr/>
          </p:nvSpPr>
          <p:spPr>
            <a:xfrm>
              <a:off x="887" y="2586"/>
              <a:ext cx="73" cy="2"/>
            </a:xfrm>
            <a:prstGeom prst="line">
              <a:avLst/>
            </a:prstGeom>
            <a:ln w="12700" cap="flat" cmpd="sng">
              <a:solidFill>
                <a:srgbClr val="000000"/>
              </a:solidFill>
              <a:prstDash val="solid"/>
              <a:headEnd type="none" w="med" len="med"/>
              <a:tailEnd type="none" w="med" len="med"/>
            </a:ln>
          </p:spPr>
        </p:sp>
        <p:sp>
          <p:nvSpPr>
            <p:cNvPr id="76880" name="Line 80"/>
            <p:cNvSpPr/>
            <p:nvPr/>
          </p:nvSpPr>
          <p:spPr>
            <a:xfrm>
              <a:off x="887" y="2348"/>
              <a:ext cx="73" cy="2"/>
            </a:xfrm>
            <a:prstGeom prst="line">
              <a:avLst/>
            </a:prstGeom>
            <a:ln w="12700" cap="flat" cmpd="sng">
              <a:solidFill>
                <a:srgbClr val="000000"/>
              </a:solidFill>
              <a:prstDash val="solid"/>
              <a:headEnd type="none" w="med" len="med"/>
              <a:tailEnd type="none" w="med" len="med"/>
            </a:ln>
          </p:spPr>
        </p:sp>
        <p:sp>
          <p:nvSpPr>
            <p:cNvPr id="76881" name="Line 81"/>
            <p:cNvSpPr/>
            <p:nvPr/>
          </p:nvSpPr>
          <p:spPr>
            <a:xfrm>
              <a:off x="887" y="2110"/>
              <a:ext cx="73" cy="2"/>
            </a:xfrm>
            <a:prstGeom prst="line">
              <a:avLst/>
            </a:prstGeom>
            <a:ln w="12700" cap="flat" cmpd="sng">
              <a:solidFill>
                <a:srgbClr val="000000"/>
              </a:solidFill>
              <a:prstDash val="solid"/>
              <a:headEnd type="none" w="med" len="med"/>
              <a:tailEnd type="none" w="med" len="med"/>
            </a:ln>
          </p:spPr>
        </p:sp>
        <p:sp>
          <p:nvSpPr>
            <p:cNvPr id="76882" name="Line 82"/>
            <p:cNvSpPr/>
            <p:nvPr/>
          </p:nvSpPr>
          <p:spPr>
            <a:xfrm>
              <a:off x="887" y="1848"/>
              <a:ext cx="73" cy="2"/>
            </a:xfrm>
            <a:prstGeom prst="line">
              <a:avLst/>
            </a:prstGeom>
            <a:ln w="12700" cap="flat" cmpd="sng">
              <a:solidFill>
                <a:srgbClr val="000000"/>
              </a:solidFill>
              <a:prstDash val="solid"/>
              <a:headEnd type="none" w="med" len="med"/>
              <a:tailEnd type="none" w="med" len="med"/>
            </a:ln>
          </p:spPr>
        </p:sp>
        <p:sp>
          <p:nvSpPr>
            <p:cNvPr id="76883" name="Line 83"/>
            <p:cNvSpPr/>
            <p:nvPr/>
          </p:nvSpPr>
          <p:spPr>
            <a:xfrm>
              <a:off x="887" y="1623"/>
              <a:ext cx="73" cy="2"/>
            </a:xfrm>
            <a:prstGeom prst="line">
              <a:avLst/>
            </a:prstGeom>
            <a:ln w="12700" cap="flat" cmpd="sng">
              <a:solidFill>
                <a:srgbClr val="000000"/>
              </a:solidFill>
              <a:prstDash val="solid"/>
              <a:headEnd type="none" w="med" len="med"/>
              <a:tailEnd type="none" w="med" len="med"/>
            </a:ln>
          </p:spPr>
        </p:sp>
        <p:sp>
          <p:nvSpPr>
            <p:cNvPr id="76884" name="Line 84"/>
            <p:cNvSpPr/>
            <p:nvPr/>
          </p:nvSpPr>
          <p:spPr>
            <a:xfrm>
              <a:off x="887" y="1362"/>
              <a:ext cx="73" cy="1"/>
            </a:xfrm>
            <a:prstGeom prst="line">
              <a:avLst/>
            </a:prstGeom>
            <a:ln w="12700" cap="flat" cmpd="sng">
              <a:solidFill>
                <a:srgbClr val="000000"/>
              </a:solidFill>
              <a:prstDash val="solid"/>
              <a:headEnd type="none" w="med" len="med"/>
              <a:tailEnd type="none" w="med" len="med"/>
            </a:ln>
          </p:spPr>
        </p:sp>
        <p:sp>
          <p:nvSpPr>
            <p:cNvPr id="76885" name="Rectangle 85"/>
            <p:cNvSpPr/>
            <p:nvPr/>
          </p:nvSpPr>
          <p:spPr>
            <a:xfrm>
              <a:off x="3955" y="3302"/>
              <a:ext cx="104" cy="174"/>
            </a:xfrm>
            <a:prstGeom prst="rect">
              <a:avLst/>
            </a:prstGeom>
            <a:noFill/>
            <a:ln w="9525">
              <a:noFill/>
            </a:ln>
          </p:spPr>
          <p:txBody>
            <a:bodyPr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x</a:t>
              </a:r>
              <a:endParaRPr lang="en-US" altLang="zh-CN" dirty="0">
                <a:latin typeface="微软雅黑" panose="020B0503020204020204" pitchFamily="34" charset="-122"/>
                <a:ea typeface="微软雅黑" panose="020B0503020204020204" pitchFamily="34" charset="-122"/>
              </a:endParaRPr>
            </a:p>
          </p:txBody>
        </p:sp>
        <p:sp>
          <p:nvSpPr>
            <p:cNvPr id="76886" name="Freeform 89"/>
            <p:cNvSpPr/>
            <p:nvPr/>
          </p:nvSpPr>
          <p:spPr>
            <a:xfrm>
              <a:off x="4044" y="3504"/>
              <a:ext cx="117" cy="56"/>
            </a:xfrm>
            <a:custGeom>
              <a:avLst/>
              <a:gdLst>
                <a:gd name="txL" fmla="*/ 0 w 101"/>
                <a:gd name="txT" fmla="*/ 0 h 31"/>
                <a:gd name="txR" fmla="*/ 101 w 101"/>
                <a:gd name="txB" fmla="*/ 31 h 31"/>
              </a:gdLst>
              <a:ahLst/>
              <a:cxnLst>
                <a:cxn ang="0">
                  <a:pos x="0" y="0"/>
                </a:cxn>
                <a:cxn ang="0">
                  <a:pos x="77799073" y="15455281"/>
                </a:cxn>
                <a:cxn ang="0">
                  <a:pos x="0" y="31859454"/>
                </a:cxn>
                <a:cxn ang="0">
                  <a:pos x="479123465" y="15455281"/>
                </a:cxn>
                <a:cxn ang="0">
                  <a:pos x="0" y="0"/>
                </a:cxn>
              </a:cxnLst>
              <a:rect l="txL" t="txT" r="txR" b="txB"/>
              <a:pathLst>
                <a:path w="101" h="31">
                  <a:moveTo>
                    <a:pt x="0" y="0"/>
                  </a:moveTo>
                  <a:lnTo>
                    <a:pt x="16" y="15"/>
                  </a:lnTo>
                  <a:lnTo>
                    <a:pt x="0" y="31"/>
                  </a:lnTo>
                  <a:lnTo>
                    <a:pt x="101" y="15"/>
                  </a:lnTo>
                  <a:lnTo>
                    <a:pt x="0" y="0"/>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6887" name="Rectangle 91"/>
            <p:cNvSpPr/>
            <p:nvPr/>
          </p:nvSpPr>
          <p:spPr>
            <a:xfrm>
              <a:off x="809" y="3544"/>
              <a:ext cx="73"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p:txBody>
        </p:sp>
        <p:sp>
          <p:nvSpPr>
            <p:cNvPr id="76888" name="AutoShape 93"/>
            <p:cNvSpPr>
              <a:spLocks noChangeAspect="1" noTextEdit="1"/>
            </p:cNvSpPr>
            <p:nvPr/>
          </p:nvSpPr>
          <p:spPr>
            <a:xfrm>
              <a:off x="2017" y="2892"/>
              <a:ext cx="1513" cy="593"/>
            </a:xfrm>
            <a:prstGeom prst="rect">
              <a:avLst/>
            </a:prstGeom>
            <a:noFill/>
            <a:ln w="9525">
              <a:noFill/>
            </a:ln>
          </p:spPr>
          <p:txBody>
            <a:bodyPr/>
            <a:p>
              <a:endParaRPr lang="zh-CN" altLang="en-US"/>
            </a:p>
          </p:txBody>
        </p:sp>
        <p:sp>
          <p:nvSpPr>
            <p:cNvPr id="76889" name="Line 95"/>
            <p:cNvSpPr/>
            <p:nvPr/>
          </p:nvSpPr>
          <p:spPr>
            <a:xfrm flipV="1">
              <a:off x="2517" y="3158"/>
              <a:ext cx="590" cy="0"/>
            </a:xfrm>
            <a:prstGeom prst="line">
              <a:avLst/>
            </a:prstGeom>
            <a:ln w="19050" cap="flat" cmpd="sng">
              <a:solidFill>
                <a:srgbClr val="000000"/>
              </a:solidFill>
              <a:prstDash val="solid"/>
              <a:headEnd type="none" w="med" len="med"/>
              <a:tailEnd type="none" w="med" len="med"/>
            </a:ln>
          </p:spPr>
        </p:sp>
        <p:sp>
          <p:nvSpPr>
            <p:cNvPr id="76890" name="Rectangle 96"/>
            <p:cNvSpPr/>
            <p:nvPr/>
          </p:nvSpPr>
          <p:spPr>
            <a:xfrm>
              <a:off x="2542" y="2906"/>
              <a:ext cx="498"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ln(1+</a:t>
              </a:r>
              <a:r>
                <a:rPr lang="en-US" altLang="zh-CN" dirty="0">
                  <a:latin typeface="微软雅黑" panose="020B0503020204020204" pitchFamily="34" charset="-122"/>
                  <a:ea typeface="微软雅黑" panose="020B0503020204020204" pitchFamily="34" charset="-122"/>
                </a:rPr>
                <a:t>μ</a:t>
              </a:r>
              <a:r>
                <a:rPr lang="en-US" altLang="zh-CN" dirty="0">
                  <a:solidFill>
                    <a:srgbClr val="000000"/>
                  </a:solidFill>
                  <a:latin typeface="微软雅黑" panose="020B0503020204020204" pitchFamily="34" charset="-122"/>
                  <a:ea typeface="微软雅黑" panose="020B0503020204020204" pitchFamily="34" charset="-122"/>
                </a:rPr>
                <a:t>x)</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6891" name="Rectangle 97"/>
            <p:cNvSpPr/>
            <p:nvPr/>
          </p:nvSpPr>
          <p:spPr>
            <a:xfrm>
              <a:off x="2562" y="3206"/>
              <a:ext cx="435"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ln(1+</a:t>
              </a:r>
              <a:r>
                <a:rPr lang="en-US" altLang="zh-CN" dirty="0">
                  <a:latin typeface="微软雅黑" panose="020B0503020204020204" pitchFamily="34" charset="-122"/>
                  <a:ea typeface="微软雅黑" panose="020B0503020204020204" pitchFamily="34" charset="-122"/>
                </a:rPr>
                <a:t>μ</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6892" name="Rectangle 99"/>
            <p:cNvSpPr/>
            <p:nvPr/>
          </p:nvSpPr>
          <p:spPr>
            <a:xfrm>
              <a:off x="2145" y="3040"/>
              <a:ext cx="66" cy="174"/>
            </a:xfrm>
            <a:prstGeom prst="rect">
              <a:avLst/>
            </a:prstGeom>
            <a:noFill/>
            <a:ln w="9525">
              <a:noFill/>
            </a:ln>
          </p:spPr>
          <p:txBody>
            <a:bodyPr wrap="none" lIns="0" tIns="0" rIns="0" bIns="0">
              <a:spAutoFit/>
            </a:bodyPr>
            <a:p>
              <a:pPr algn="ctr"/>
              <a:r>
                <a:rPr lang="en-US" altLang="zh-CN" i="1" dirty="0">
                  <a:solidFill>
                    <a:srgbClr val="000000"/>
                  </a:solidFill>
                  <a:latin typeface="微软雅黑" panose="020B0503020204020204" pitchFamily="34" charset="-122"/>
                  <a:ea typeface="微软雅黑" panose="020B0503020204020204" pitchFamily="34" charset="-122"/>
                </a:rPr>
                <a:t>y</a:t>
              </a:r>
              <a:endParaRPr lang="en-US" altLang="zh-CN" dirty="0">
                <a:latin typeface="微软雅黑" panose="020B0503020204020204" pitchFamily="34" charset="-122"/>
                <a:ea typeface="微软雅黑" panose="020B0503020204020204" pitchFamily="34" charset="-122"/>
              </a:endParaRPr>
            </a:p>
          </p:txBody>
        </p:sp>
        <p:sp>
          <p:nvSpPr>
            <p:cNvPr id="76893" name="Rectangle 103"/>
            <p:cNvSpPr/>
            <p:nvPr/>
          </p:nvSpPr>
          <p:spPr>
            <a:xfrm>
              <a:off x="2312" y="3040"/>
              <a:ext cx="92" cy="174"/>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sp>
        <p:nvSpPr>
          <p:cNvPr id="76803" name="Rectangle 552"/>
          <p:cNvSpPr/>
          <p:nvPr/>
        </p:nvSpPr>
        <p:spPr>
          <a:xfrm>
            <a:off x="2428875" y="6286500"/>
            <a:ext cx="2951163" cy="400050"/>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9.4.2-3 </a:t>
            </a:r>
            <a:r>
              <a:rPr lang="zh-CN" altLang="en-US" b="1" dirty="0">
                <a:solidFill>
                  <a:schemeClr val="tx2"/>
                </a:solidFill>
                <a:latin typeface="微软雅黑" panose="020B0503020204020204" pitchFamily="34" charset="-122"/>
                <a:ea typeface="微软雅黑" panose="020B0503020204020204" pitchFamily="34" charset="-122"/>
              </a:rPr>
              <a:t>压缩特性曲线</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3" name="Object 2"/>
          <p:cNvGraphicFramePr/>
          <p:nvPr/>
        </p:nvGraphicFramePr>
        <p:xfrm>
          <a:off x="1357630" y="2646045"/>
          <a:ext cx="6214745" cy="4074160"/>
        </p:xfrm>
        <a:graphic>
          <a:graphicData uri="http://schemas.openxmlformats.org/presentationml/2006/ole">
            <mc:AlternateContent xmlns:mc="http://schemas.openxmlformats.org/markup-compatibility/2006">
              <mc:Choice xmlns:v="urn:schemas-microsoft-com:vml" Requires="v">
                <p:oleObj spid="_x0000_s3154" name="" r:id="rId1" imgW="4236085" imgH="3321685" progId="Visio.Drawing.11">
                  <p:embed/>
                </p:oleObj>
              </mc:Choice>
              <mc:Fallback>
                <p:oleObj name="" r:id="rId1" imgW="4236085" imgH="3321685" progId="Visio.Drawing.11">
                  <p:embed/>
                  <p:pic>
                    <p:nvPicPr>
                      <p:cNvPr id="0" name="图片 3153"/>
                      <p:cNvPicPr/>
                      <p:nvPr/>
                    </p:nvPicPr>
                    <p:blipFill>
                      <a:blip r:embed="rId2"/>
                      <a:stretch>
                        <a:fillRect/>
                      </a:stretch>
                    </p:blipFill>
                    <p:spPr>
                      <a:xfrm>
                        <a:off x="1357630" y="2646045"/>
                        <a:ext cx="6214745" cy="4074160"/>
                      </a:xfrm>
                      <a:prstGeom prst="rect">
                        <a:avLst/>
                      </a:prstGeom>
                      <a:solidFill>
                        <a:srgbClr val="C9FFFC"/>
                      </a:solidFill>
                      <a:ln w="38100">
                        <a:noFill/>
                        <a:miter/>
                      </a:ln>
                    </p:spPr>
                  </p:pic>
                </p:oleObj>
              </mc:Fallback>
            </mc:AlternateContent>
          </a:graphicData>
        </a:graphic>
      </p:graphicFrame>
      <p:sp>
        <p:nvSpPr>
          <p:cNvPr id="20484" name="Rectangle 7"/>
          <p:cNvSpPr>
            <a:spLocks noGrp="1"/>
          </p:cNvSpPr>
          <p:nvPr>
            <p:ph type="title"/>
          </p:nvPr>
        </p:nvSpPr>
        <p:spPr>
          <a:xfrm>
            <a:off x="1532255" y="609918"/>
            <a:ext cx="5111750"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压缩特性</a:t>
            </a:r>
            <a:endParaRPr lang="zh-CN" altLang="en-US" sz="2800" dirty="0">
              <a:latin typeface="微软雅黑" panose="020B0503020204020204" pitchFamily="34" charset="-122"/>
              <a:ea typeface="微软雅黑" panose="020B0503020204020204" pitchFamily="34" charset="-122"/>
            </a:endParaRPr>
          </a:p>
        </p:txBody>
      </p:sp>
      <p:sp>
        <p:nvSpPr>
          <p:cNvPr id="20485" name="Rectangle 2"/>
          <p:cNvSpPr>
            <a:spLocks noGrp="1"/>
          </p:cNvSpPr>
          <p:nvPr>
            <p:ph type="body" sz="half" idx="1"/>
          </p:nvPr>
        </p:nvSpPr>
        <p:spPr>
          <a:xfrm>
            <a:off x="375920" y="1428750"/>
            <a:ext cx="8392160" cy="107823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压缩效果如图</a:t>
            </a:r>
            <a:r>
              <a:rPr lang="en-US" altLang="zh-CN" sz="2000" dirty="0">
                <a:latin typeface="微软雅黑" panose="020B0503020204020204" pitchFamily="34" charset="-122"/>
                <a:ea typeface="微软雅黑" panose="020B0503020204020204" pitchFamily="34" charset="-122"/>
              </a:rPr>
              <a:t>9.4.2-4</a:t>
            </a:r>
            <a:r>
              <a:rPr lang="zh-CN" altLang="en-US" sz="2000" dirty="0">
                <a:latin typeface="微软雅黑" panose="020B0503020204020204" pitchFamily="34" charset="-122"/>
                <a:ea typeface="微软雅黑" panose="020B0503020204020204" pitchFamily="34" charset="-122"/>
              </a:rPr>
              <a:t>所示。图中对</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是均匀分割的，等效于对</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是非均匀分割的。在每一量化间隔中：</a:t>
            </a:r>
            <a:endParaRPr lang="zh-CN" altLang="en-US" sz="2000" dirty="0">
              <a:latin typeface="微软雅黑" panose="020B0503020204020204" pitchFamily="34" charset="-122"/>
              <a:ea typeface="微软雅黑" panose="020B0503020204020204" pitchFamily="34" charset="-122"/>
            </a:endParaRPr>
          </a:p>
        </p:txBody>
      </p:sp>
      <p:graphicFrame>
        <p:nvGraphicFramePr>
          <p:cNvPr id="20482" name="Object 4"/>
          <p:cNvGraphicFramePr/>
          <p:nvPr/>
        </p:nvGraphicFramePr>
        <p:xfrm>
          <a:off x="3752850" y="1983740"/>
          <a:ext cx="1496060" cy="597535"/>
        </p:xfrm>
        <a:graphic>
          <a:graphicData uri="http://schemas.openxmlformats.org/presentationml/2006/ole">
            <mc:AlternateContent xmlns:mc="http://schemas.openxmlformats.org/markup-compatibility/2006">
              <mc:Choice xmlns:v="urn:schemas-microsoft-com:vml" Requires="v">
                <p:oleObj spid="_x0000_s3152" name="" r:id="rId3" imgW="850265" imgH="393700" progId="Equation.3">
                  <p:embed/>
                </p:oleObj>
              </mc:Choice>
              <mc:Fallback>
                <p:oleObj name="" r:id="rId3" imgW="850265" imgH="393700" progId="Equation.3">
                  <p:embed/>
                  <p:pic>
                    <p:nvPicPr>
                      <p:cNvPr id="0" name="图片 3151"/>
                      <p:cNvPicPr/>
                      <p:nvPr/>
                    </p:nvPicPr>
                    <p:blipFill>
                      <a:blip r:embed="rId4"/>
                      <a:stretch>
                        <a:fillRect/>
                      </a:stretch>
                    </p:blipFill>
                    <p:spPr>
                      <a:xfrm>
                        <a:off x="3752850" y="1983740"/>
                        <a:ext cx="1496060" cy="597535"/>
                      </a:xfrm>
                      <a:prstGeom prst="rect">
                        <a:avLst/>
                      </a:prstGeom>
                      <a:solidFill>
                        <a:srgbClr val="CCFFCC"/>
                      </a:solidFill>
                      <a:ln w="38100">
                        <a:noFill/>
                        <a:miter/>
                      </a:ln>
                    </p:spPr>
                  </p:pic>
                </p:oleObj>
              </mc:Fallback>
            </mc:AlternateContent>
          </a:graphicData>
        </a:graphic>
      </p:graphicFrame>
      <p:sp>
        <p:nvSpPr>
          <p:cNvPr id="20486" name="Rectangle 5"/>
          <p:cNvSpPr/>
          <p:nvPr/>
        </p:nvSpPr>
        <p:spPr>
          <a:xfrm>
            <a:off x="1531938" y="512763"/>
            <a:ext cx="184150" cy="604837"/>
          </a:xfrm>
          <a:prstGeom prst="rect">
            <a:avLst/>
          </a:prstGeom>
          <a:noFill/>
          <a:ln w="9525">
            <a:noFill/>
          </a:ln>
        </p:spPr>
        <p:txBody>
          <a:bodyPr wrap="none">
            <a:spAutoFit/>
          </a:bodyPr>
          <a:p>
            <a:pPr>
              <a:lnSpc>
                <a:spcPct val="120000"/>
              </a:lnSpc>
              <a:spcBef>
                <a:spcPct val="20000"/>
              </a:spcBef>
              <a:buSzPct val="80000"/>
            </a:pPr>
            <a:endParaRPr lang="zh-CN" altLang="zh-CN" sz="2800" b="1" dirty="0">
              <a:solidFill>
                <a:schemeClr val="tx2"/>
              </a:solidFill>
              <a:latin typeface="Comic Sans MS" panose="030F0702030302020204" pitchFamily="66" charset="0"/>
              <a:ea typeface="黑体" panose="02010609060101010101" pitchFamily="2" charset="-122"/>
            </a:endParaRPr>
          </a:p>
        </p:txBody>
      </p:sp>
      <p:sp>
        <p:nvSpPr>
          <p:cNvPr id="20487" name="Rectangle 10"/>
          <p:cNvSpPr/>
          <p:nvPr/>
        </p:nvSpPr>
        <p:spPr>
          <a:xfrm>
            <a:off x="2357438" y="6319520"/>
            <a:ext cx="3284537" cy="400050"/>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9.4.2-4  </a:t>
            </a:r>
            <a:r>
              <a:rPr lang="zh-CN" altLang="en-US" b="1" dirty="0">
                <a:solidFill>
                  <a:schemeClr val="tx2"/>
                </a:solidFill>
                <a:latin typeface="微软雅黑" panose="020B0503020204020204" pitchFamily="34" charset="-122"/>
                <a:ea typeface="微软雅黑" panose="020B0503020204020204" pitchFamily="34" charset="-122"/>
              </a:rPr>
              <a:t>压缩效果示意图</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1" name="Rectangle 2"/>
          <p:cNvSpPr/>
          <p:nvPr/>
        </p:nvSpPr>
        <p:spPr>
          <a:xfrm>
            <a:off x="386080" y="1428750"/>
            <a:ext cx="8353425" cy="3655060"/>
          </a:xfrm>
          <a:prstGeom prst="rect">
            <a:avLst/>
          </a:prstGeom>
          <a:noFill/>
          <a:ln w="9525">
            <a:noFill/>
          </a:ln>
        </p:spPr>
        <p:txBody>
          <a:bodyPr/>
          <a:p>
            <a:pPr>
              <a:spcBef>
                <a:spcPct val="20000"/>
              </a:spcBef>
              <a:buSzPct val="80000"/>
            </a:pPr>
            <a:r>
              <a:rPr lang="zh-CN" altLang="en-US" dirty="0">
                <a:latin typeface="微软雅黑" panose="020B0503020204020204" pitchFamily="34" charset="-122"/>
                <a:ea typeface="微软雅黑" panose="020B0503020204020204" pitchFamily="34" charset="-122"/>
              </a:rPr>
              <a:t>由：</a:t>
            </a:r>
            <a:endParaRPr lang="en-US" altLang="zh-CN" dirty="0">
              <a:latin typeface="微软雅黑" panose="020B0503020204020204" pitchFamily="34" charset="-122"/>
              <a:ea typeface="微软雅黑" panose="020B0503020204020204" pitchFamily="34" charset="-122"/>
            </a:endParaRPr>
          </a:p>
          <a:p>
            <a:pPr>
              <a:spcBef>
                <a:spcPct val="20000"/>
              </a:spcBef>
              <a:buSzPct val="80000"/>
            </a:pPr>
            <a:endParaRPr lang="en-US" altLang="zh-CN" dirty="0">
              <a:latin typeface="微软雅黑" panose="020B0503020204020204" pitchFamily="34" charset="-122"/>
              <a:ea typeface="微软雅黑" panose="020B0503020204020204" pitchFamily="34" charset="-122"/>
            </a:endParaRPr>
          </a:p>
          <a:p>
            <a:pPr>
              <a:spcBef>
                <a:spcPct val="20000"/>
              </a:spcBef>
              <a:buSzPct val="80000"/>
            </a:pPr>
            <a:r>
              <a:rPr lang="zh-CN" altLang="en-US" dirty="0">
                <a:latin typeface="微软雅黑" panose="020B0503020204020204" pitchFamily="34" charset="-122"/>
                <a:ea typeface="微软雅黑" panose="020B0503020204020204" pitchFamily="34" charset="-122"/>
              </a:rPr>
              <a:t>得：</a:t>
            </a:r>
            <a:endParaRPr lang="en-US" altLang="zh-CN" dirty="0">
              <a:latin typeface="微软雅黑" panose="020B0503020204020204" pitchFamily="34" charset="-122"/>
              <a:ea typeface="微软雅黑" panose="020B0503020204020204" pitchFamily="34" charset="-122"/>
            </a:endParaRPr>
          </a:p>
          <a:p>
            <a:pPr>
              <a:spcBef>
                <a:spcPct val="20000"/>
              </a:spcBef>
              <a:buSzPct val="80000"/>
              <a:buChar char="•"/>
            </a:pPr>
            <a:endParaRPr lang="en-US" altLang="zh-CN" dirty="0">
              <a:latin typeface="微软雅黑" panose="020B0503020204020204" pitchFamily="34" charset="-122"/>
              <a:ea typeface="微软雅黑" panose="020B0503020204020204" pitchFamily="34" charset="-122"/>
            </a:endParaRPr>
          </a:p>
          <a:p>
            <a:pPr>
              <a:spcBef>
                <a:spcPct val="20000"/>
              </a:spcBef>
              <a:buSzPct val="80000"/>
            </a:pPr>
            <a:r>
              <a:rPr lang="zh-CN" altLang="en-US" dirty="0">
                <a:latin typeface="微软雅黑" panose="020B0503020204020204" pitchFamily="34" charset="-122"/>
                <a:ea typeface="微软雅黑" panose="020B0503020204020204" pitchFamily="34" charset="-122"/>
              </a:rPr>
              <a:t>于是</a:t>
            </a:r>
            <a:r>
              <a:rPr lang="zh-CN" altLang="en-US" b="1" dirty="0">
                <a:solidFill>
                  <a:srgbClr val="0000CC"/>
                </a:solidFill>
                <a:latin typeface="微软雅黑" panose="020B0503020204020204" pitchFamily="34" charset="-122"/>
                <a:ea typeface="微软雅黑" panose="020B0503020204020204" pitchFamily="34" charset="-122"/>
              </a:rPr>
              <a:t>量化误差：</a:t>
            </a:r>
            <a:endParaRPr lang="en-US" altLang="zh-CN" dirty="0">
              <a:latin typeface="微软雅黑" panose="020B0503020204020204" pitchFamily="34" charset="-122"/>
              <a:ea typeface="微软雅黑" panose="020B0503020204020204" pitchFamily="34" charset="-122"/>
            </a:endParaRPr>
          </a:p>
          <a:p>
            <a:pPr>
              <a:spcBef>
                <a:spcPct val="20000"/>
              </a:spcBef>
              <a:buSzPct val="80000"/>
              <a:buChar char="•"/>
            </a:pPr>
            <a:endParaRPr lang="en-US" altLang="zh-CN" dirty="0">
              <a:latin typeface="微软雅黑" panose="020B0503020204020204" pitchFamily="34" charset="-122"/>
              <a:ea typeface="微软雅黑" panose="020B0503020204020204" pitchFamily="34" charset="-122"/>
            </a:endParaRPr>
          </a:p>
          <a:p>
            <a:pPr>
              <a:spcBef>
                <a:spcPct val="20000"/>
              </a:spcBef>
              <a:buSzPct val="80000"/>
              <a:buChar char="•"/>
            </a:pPr>
            <a:endParaRPr lang="en-US" altLang="zh-CN"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zh-CN" altLang="en-US" b="1" dirty="0">
                <a:solidFill>
                  <a:schemeClr val="tx2"/>
                </a:solidFill>
                <a:latin typeface="微软雅黑" panose="020B0503020204020204" pitchFamily="34" charset="-122"/>
                <a:ea typeface="微软雅黑" panose="020B0503020204020204" pitchFamily="34" charset="-122"/>
              </a:rPr>
              <a:t>信噪比的改善程度</a:t>
            </a:r>
            <a:r>
              <a:rPr lang="en-US" altLang="zh-CN" b="1" dirty="0">
                <a:solidFill>
                  <a:schemeClr val="tx2"/>
                </a:solidFill>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压缩后量化精度提高的倍数，也是非均匀量化</a:t>
            </a:r>
            <a:r>
              <a:rPr lang="en-US" altLang="zh-CN" dirty="0">
                <a:latin typeface="微软雅黑" panose="020B0503020204020204" pitchFamily="34" charset="-122"/>
                <a:ea typeface="微软雅黑" panose="020B0503020204020204" pitchFamily="34" charset="-122"/>
              </a:rPr>
              <a:t>(μ≠0)</a:t>
            </a:r>
            <a:r>
              <a:rPr lang="zh-CN" altLang="en-US" dirty="0">
                <a:latin typeface="微软雅黑" panose="020B0503020204020204" pitchFamily="34" charset="-122"/>
                <a:ea typeface="微软雅黑" panose="020B0503020204020204" pitchFamily="34" charset="-122"/>
              </a:rPr>
              <a:t>对均匀量化</a:t>
            </a:r>
            <a:r>
              <a:rPr lang="en-US" altLang="zh-CN" dirty="0">
                <a:latin typeface="微软雅黑" panose="020B0503020204020204" pitchFamily="34" charset="-122"/>
                <a:ea typeface="微软雅黑" panose="020B0503020204020204" pitchFamily="34" charset="-122"/>
              </a:rPr>
              <a:t>(μ=0)</a:t>
            </a:r>
            <a:r>
              <a:rPr lang="zh-CN" altLang="en-US" dirty="0">
                <a:latin typeface="微软雅黑" panose="020B0503020204020204" pitchFamily="34" charset="-122"/>
                <a:ea typeface="微软雅黑" panose="020B0503020204020204" pitchFamily="34" charset="-122"/>
              </a:rPr>
              <a:t>的信噪比改善程度：</a:t>
            </a:r>
            <a:endParaRPr lang="en-US" altLang="zh-CN" dirty="0">
              <a:latin typeface="微软雅黑" panose="020B0503020204020204" pitchFamily="34" charset="-122"/>
              <a:ea typeface="微软雅黑" panose="020B0503020204020204" pitchFamily="34" charset="-122"/>
            </a:endParaRPr>
          </a:p>
        </p:txBody>
      </p:sp>
      <p:graphicFrame>
        <p:nvGraphicFramePr>
          <p:cNvPr id="21506" name="Object 3"/>
          <p:cNvGraphicFramePr/>
          <p:nvPr/>
        </p:nvGraphicFramePr>
        <p:xfrm>
          <a:off x="1500188" y="1428750"/>
          <a:ext cx="4679950" cy="642938"/>
        </p:xfrm>
        <a:graphic>
          <a:graphicData uri="http://schemas.openxmlformats.org/presentationml/2006/ole">
            <mc:AlternateContent xmlns:mc="http://schemas.openxmlformats.org/markup-compatibility/2006">
              <mc:Choice xmlns:v="urn:schemas-microsoft-com:vml" Requires="v">
                <p:oleObj spid="_x0000_s3155" name="" r:id="rId1" imgW="1600200" imgH="419100" progId="Equation.3">
                  <p:embed/>
                </p:oleObj>
              </mc:Choice>
              <mc:Fallback>
                <p:oleObj name="" r:id="rId1" imgW="1600200" imgH="419100" progId="Equation.3">
                  <p:embed/>
                  <p:pic>
                    <p:nvPicPr>
                      <p:cNvPr id="0" name="图片 3154"/>
                      <p:cNvPicPr/>
                      <p:nvPr/>
                    </p:nvPicPr>
                    <p:blipFill>
                      <a:blip r:embed="rId2"/>
                      <a:stretch>
                        <a:fillRect/>
                      </a:stretch>
                    </p:blipFill>
                    <p:spPr>
                      <a:xfrm>
                        <a:off x="1500188" y="1428750"/>
                        <a:ext cx="4679950" cy="642938"/>
                      </a:xfrm>
                      <a:prstGeom prst="rect">
                        <a:avLst/>
                      </a:prstGeom>
                      <a:solidFill>
                        <a:srgbClr val="CCFFCC"/>
                      </a:solidFill>
                      <a:ln w="38100">
                        <a:noFill/>
                        <a:miter/>
                      </a:ln>
                    </p:spPr>
                  </p:pic>
                </p:oleObj>
              </mc:Fallback>
            </mc:AlternateContent>
          </a:graphicData>
        </a:graphic>
      </p:graphicFrame>
      <p:graphicFrame>
        <p:nvGraphicFramePr>
          <p:cNvPr id="21507" name="Object 4"/>
          <p:cNvGraphicFramePr/>
          <p:nvPr/>
        </p:nvGraphicFramePr>
        <p:xfrm>
          <a:off x="1428750" y="2143125"/>
          <a:ext cx="4711700" cy="719138"/>
        </p:xfrm>
        <a:graphic>
          <a:graphicData uri="http://schemas.openxmlformats.org/presentationml/2006/ole">
            <mc:AlternateContent xmlns:mc="http://schemas.openxmlformats.org/markup-compatibility/2006">
              <mc:Choice xmlns:v="urn:schemas-microsoft-com:vml" Requires="v">
                <p:oleObj spid="_x0000_s3148" name="" r:id="rId3" imgW="1663700" imgH="419100" progId="Equation.3">
                  <p:embed/>
                </p:oleObj>
              </mc:Choice>
              <mc:Fallback>
                <p:oleObj name="" r:id="rId3" imgW="1663700" imgH="419100" progId="Equation.3">
                  <p:embed/>
                  <p:pic>
                    <p:nvPicPr>
                      <p:cNvPr id="0" name="图片 3147"/>
                      <p:cNvPicPr/>
                      <p:nvPr/>
                    </p:nvPicPr>
                    <p:blipFill>
                      <a:blip r:embed="rId4"/>
                      <a:stretch>
                        <a:fillRect/>
                      </a:stretch>
                    </p:blipFill>
                    <p:spPr>
                      <a:xfrm>
                        <a:off x="1428750" y="2143125"/>
                        <a:ext cx="4711700" cy="719138"/>
                      </a:xfrm>
                      <a:prstGeom prst="rect">
                        <a:avLst/>
                      </a:prstGeom>
                      <a:solidFill>
                        <a:srgbClr val="CCFFFF"/>
                      </a:solidFill>
                      <a:ln w="38100">
                        <a:noFill/>
                        <a:miter/>
                      </a:ln>
                    </p:spPr>
                  </p:pic>
                </p:oleObj>
              </mc:Fallback>
            </mc:AlternateContent>
          </a:graphicData>
        </a:graphic>
      </p:graphicFrame>
      <p:graphicFrame>
        <p:nvGraphicFramePr>
          <p:cNvPr id="21508" name="Object 5"/>
          <p:cNvGraphicFramePr/>
          <p:nvPr/>
        </p:nvGraphicFramePr>
        <p:xfrm>
          <a:off x="2571750" y="3143250"/>
          <a:ext cx="5808663" cy="719138"/>
        </p:xfrm>
        <a:graphic>
          <a:graphicData uri="http://schemas.openxmlformats.org/presentationml/2006/ole">
            <mc:AlternateContent xmlns:mc="http://schemas.openxmlformats.org/markup-compatibility/2006">
              <mc:Choice xmlns:v="urn:schemas-microsoft-com:vml" Requires="v">
                <p:oleObj spid="_x0000_s3156" name="" r:id="rId5" imgW="2273300" imgH="419100" progId="Equation.DSMT4">
                  <p:embed/>
                </p:oleObj>
              </mc:Choice>
              <mc:Fallback>
                <p:oleObj name="" r:id="rId5" imgW="2273300" imgH="419100" progId="Equation.DSMT4">
                  <p:embed/>
                  <p:pic>
                    <p:nvPicPr>
                      <p:cNvPr id="0" name="图片 3155"/>
                      <p:cNvPicPr/>
                      <p:nvPr/>
                    </p:nvPicPr>
                    <p:blipFill>
                      <a:blip r:embed="rId6"/>
                      <a:stretch>
                        <a:fillRect/>
                      </a:stretch>
                    </p:blipFill>
                    <p:spPr>
                      <a:xfrm>
                        <a:off x="2571750" y="3143250"/>
                        <a:ext cx="5808663" cy="719138"/>
                      </a:xfrm>
                      <a:prstGeom prst="rect">
                        <a:avLst/>
                      </a:prstGeom>
                      <a:solidFill>
                        <a:srgbClr val="CCFFFF"/>
                      </a:solidFill>
                      <a:ln w="38100">
                        <a:noFill/>
                        <a:miter/>
                      </a:ln>
                    </p:spPr>
                  </p:pic>
                </p:oleObj>
              </mc:Fallback>
            </mc:AlternateContent>
          </a:graphicData>
        </a:graphic>
      </p:graphicFrame>
      <p:grpSp>
        <p:nvGrpSpPr>
          <p:cNvPr id="21512" name="Group 11"/>
          <p:cNvGrpSpPr/>
          <p:nvPr/>
        </p:nvGrpSpPr>
        <p:grpSpPr>
          <a:xfrm>
            <a:off x="7164705" y="2133600"/>
            <a:ext cx="1979295" cy="728345"/>
            <a:chOff x="4059" y="391"/>
            <a:chExt cx="1247" cy="499"/>
          </a:xfrm>
        </p:grpSpPr>
        <p:sp>
          <p:nvSpPr>
            <p:cNvPr id="21513" name="AutoShape 8"/>
            <p:cNvSpPr/>
            <p:nvPr/>
          </p:nvSpPr>
          <p:spPr>
            <a:xfrm>
              <a:off x="4059" y="391"/>
              <a:ext cx="1247" cy="499"/>
            </a:xfrm>
            <a:prstGeom prst="wedgeRoundRectCallout">
              <a:avLst>
                <a:gd name="adj1" fmla="val -71542"/>
                <a:gd name="adj2" fmla="val 55773"/>
                <a:gd name="adj3" fmla="val 16667"/>
              </a:avLst>
            </a:prstGeom>
            <a:solidFill>
              <a:srgbClr val="CC99FF"/>
            </a:solidFill>
            <a:ln w="9525" cap="flat" cmpd="sng">
              <a:solidFill>
                <a:schemeClr val="tx1"/>
              </a:solidFill>
              <a:prstDash val="solid"/>
              <a:miter/>
              <a:headEnd type="none" w="med" len="med"/>
              <a:tailEnd type="none" w="med" len="med"/>
            </a:ln>
          </p:spPr>
          <p:txBody>
            <a:bodyPr/>
            <a:p>
              <a:pPr algn="ctr"/>
              <a:endParaRPr lang="zh-CN" altLang="zh-CN" dirty="0">
                <a:latin typeface="微软雅黑" panose="020B0503020204020204" pitchFamily="34" charset="-122"/>
                <a:ea typeface="微软雅黑" panose="020B0503020204020204" pitchFamily="34" charset="-122"/>
              </a:endParaRPr>
            </a:p>
          </p:txBody>
        </p:sp>
        <p:graphicFrame>
          <p:nvGraphicFramePr>
            <p:cNvPr id="21510" name="Object 9"/>
            <p:cNvGraphicFramePr/>
            <p:nvPr/>
          </p:nvGraphicFramePr>
          <p:xfrm>
            <a:off x="4195" y="436"/>
            <a:ext cx="998" cy="363"/>
          </p:xfrm>
          <a:graphic>
            <a:graphicData uri="http://schemas.openxmlformats.org/presentationml/2006/ole">
              <mc:AlternateContent xmlns:mc="http://schemas.openxmlformats.org/markup-compatibility/2006">
                <mc:Choice xmlns:v="urn:schemas-microsoft-com:vml" Requires="v">
                  <p:oleObj spid="_x0000_s3150" name="" r:id="rId7" imgW="824865" imgH="393700" progId="Equation.3">
                    <p:embed/>
                  </p:oleObj>
                </mc:Choice>
                <mc:Fallback>
                  <p:oleObj name="" r:id="rId7" imgW="824865" imgH="393700" progId="Equation.3">
                    <p:embed/>
                    <p:pic>
                      <p:nvPicPr>
                        <p:cNvPr id="0" name="图片 3149"/>
                        <p:cNvPicPr/>
                        <p:nvPr/>
                      </p:nvPicPr>
                      <p:blipFill>
                        <a:blip r:embed="rId8"/>
                        <a:stretch>
                          <a:fillRect/>
                        </a:stretch>
                      </p:blipFill>
                      <p:spPr>
                        <a:xfrm>
                          <a:off x="4195" y="436"/>
                          <a:ext cx="998" cy="363"/>
                        </a:xfrm>
                        <a:prstGeom prst="rect">
                          <a:avLst/>
                        </a:prstGeom>
                        <a:solidFill>
                          <a:srgbClr val="CC99FF"/>
                        </a:solidFill>
                        <a:ln w="38100">
                          <a:noFill/>
                          <a:miter/>
                        </a:ln>
                      </p:spPr>
                    </p:pic>
                  </p:oleObj>
                </mc:Fallback>
              </mc:AlternateContent>
            </a:graphicData>
          </a:graphic>
        </p:graphicFrame>
      </p:grpSp>
      <p:graphicFrame>
        <p:nvGraphicFramePr>
          <p:cNvPr id="21509" name="Object 10"/>
          <p:cNvGraphicFramePr/>
          <p:nvPr/>
        </p:nvGraphicFramePr>
        <p:xfrm>
          <a:off x="830580" y="5145405"/>
          <a:ext cx="7083425" cy="1333500"/>
        </p:xfrm>
        <a:graphic>
          <a:graphicData uri="http://schemas.openxmlformats.org/presentationml/2006/ole">
            <mc:AlternateContent xmlns:mc="http://schemas.openxmlformats.org/markup-compatibility/2006">
              <mc:Choice xmlns:v="urn:schemas-microsoft-com:vml" Requires="v">
                <p:oleObj spid="_x0000_s3157" name="" r:id="rId9" imgW="4100195" imgH="812165" progId="Equation.DSMT4">
                  <p:embed/>
                </p:oleObj>
              </mc:Choice>
              <mc:Fallback>
                <p:oleObj name="" r:id="rId9" imgW="4100195" imgH="812165" progId="Equation.DSMT4">
                  <p:embed/>
                  <p:pic>
                    <p:nvPicPr>
                      <p:cNvPr id="0" name="图片 3156"/>
                      <p:cNvPicPr/>
                      <p:nvPr/>
                    </p:nvPicPr>
                    <p:blipFill>
                      <a:blip r:embed="rId10"/>
                      <a:stretch>
                        <a:fillRect/>
                      </a:stretch>
                    </p:blipFill>
                    <p:spPr>
                      <a:xfrm>
                        <a:off x="830580" y="5145405"/>
                        <a:ext cx="7083425" cy="1333500"/>
                      </a:xfrm>
                      <a:prstGeom prst="rect">
                        <a:avLst/>
                      </a:prstGeom>
                      <a:solidFill>
                        <a:srgbClr val="CCFFCC"/>
                      </a:solidFill>
                      <a:ln w="38100">
                        <a:noFill/>
                        <a:miter/>
                      </a:ln>
                    </p:spPr>
                  </p:pic>
                </p:oleObj>
              </mc:Fallback>
            </mc:AlternateContent>
          </a:graphicData>
        </a:graphic>
      </p:graphicFrame>
      <p:cxnSp>
        <p:nvCxnSpPr>
          <p:cNvPr id="2" name="直接箭头连接符 1"/>
          <p:cNvCxnSpPr>
            <a:stCxn id="21511" idx="2"/>
            <a:endCxn id="21508" idx="2"/>
          </p:cNvCxnSpPr>
          <p:nvPr/>
        </p:nvCxnSpPr>
        <p:spPr>
          <a:xfrm flipV="1">
            <a:off x="4563110" y="3862705"/>
            <a:ext cx="913130" cy="1221105"/>
          </a:xfrm>
          <a:prstGeom prst="straightConnector1">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3" name="Rectangle 2"/>
          <p:cNvSpPr/>
          <p:nvPr/>
        </p:nvSpPr>
        <p:spPr>
          <a:xfrm>
            <a:off x="293370" y="1412240"/>
            <a:ext cx="8411845" cy="3515995"/>
          </a:xfrm>
          <a:prstGeom prst="rect">
            <a:avLst/>
          </a:prstGeom>
          <a:noFill/>
          <a:ln w="9525">
            <a:noFill/>
          </a:ln>
        </p:spPr>
        <p:txBody>
          <a:bodyPr/>
          <a:p>
            <a:pPr marL="342900" indent="-342900">
              <a:lnSpc>
                <a:spcPct val="120000"/>
              </a:lnSpc>
              <a:spcBef>
                <a:spcPct val="20000"/>
              </a:spcBef>
              <a:buSzPct val="80000"/>
            </a:pPr>
            <a:r>
              <a:rPr lang="zh-CN" altLang="en-US" dirty="0">
                <a:latin typeface="微软雅黑" panose="020B0503020204020204" pitchFamily="34" charset="-122"/>
                <a:ea typeface="微软雅黑" panose="020B0503020204020204" pitchFamily="34" charset="-122"/>
              </a:rPr>
              <a:t>写成分贝形式：</a:t>
            </a: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buChar char="•"/>
            </a:pP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buChar char="•"/>
            </a:pP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pP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pPr>
            <a:r>
              <a:rPr lang="zh-CN" altLang="en-US" b="1" dirty="0">
                <a:solidFill>
                  <a:srgbClr val="FF0000"/>
                </a:solidFill>
                <a:latin typeface="微软雅黑" panose="020B0503020204020204" pitchFamily="34" charset="-122"/>
                <a:ea typeface="微软雅黑" panose="020B0503020204020204" pitchFamily="34" charset="-122"/>
              </a:rPr>
              <a:t>例：  </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μ=100</a:t>
            </a:r>
            <a:r>
              <a:rPr lang="zh-CN" altLang="en-US" dirty="0">
                <a:latin typeface="微软雅黑" panose="020B0503020204020204" pitchFamily="34" charset="-122"/>
                <a:ea typeface="微软雅黑" panose="020B0503020204020204" pitchFamily="34" charset="-122"/>
              </a:rPr>
              <a:t>时，对于小信号</a:t>
            </a:r>
            <a:r>
              <a:rPr lang="en-US" altLang="zh-CN" dirty="0">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buChar char="•"/>
            </a:pP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buChar char="•"/>
            </a:pP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SzPct val="80000"/>
            </a:pPr>
            <a:r>
              <a:rPr lang="zh-CN" altLang="en-US" dirty="0">
                <a:latin typeface="微软雅黑" panose="020B0503020204020204" pitchFamily="34" charset="-122"/>
                <a:ea typeface="微软雅黑" panose="020B0503020204020204" pitchFamily="34" charset="-122"/>
              </a:rPr>
              <a:t>信噪比的改善程度：</a:t>
            </a:r>
            <a:endParaRPr lang="zh-CN" altLang="en-US" dirty="0">
              <a:latin typeface="微软雅黑" panose="020B0503020204020204" pitchFamily="34" charset="-122"/>
              <a:ea typeface="微软雅黑" panose="020B0503020204020204" pitchFamily="34" charset="-122"/>
            </a:endParaRPr>
          </a:p>
        </p:txBody>
      </p:sp>
      <p:graphicFrame>
        <p:nvGraphicFramePr>
          <p:cNvPr id="22530" name="Object 3"/>
          <p:cNvGraphicFramePr/>
          <p:nvPr/>
        </p:nvGraphicFramePr>
        <p:xfrm>
          <a:off x="3143250" y="3714750"/>
          <a:ext cx="3643313" cy="857250"/>
        </p:xfrm>
        <a:graphic>
          <a:graphicData uri="http://schemas.openxmlformats.org/presentationml/2006/ole">
            <mc:AlternateContent xmlns:mc="http://schemas.openxmlformats.org/markup-compatibility/2006">
              <mc:Choice xmlns:v="urn:schemas-microsoft-com:vml" Requires="v">
                <p:oleObj spid="_x0000_s3158" name="" r:id="rId1" imgW="1764665" imgH="444500" progId="Equation.DSMT4">
                  <p:embed/>
                </p:oleObj>
              </mc:Choice>
              <mc:Fallback>
                <p:oleObj name="" r:id="rId1" imgW="1764665" imgH="444500" progId="Equation.DSMT4">
                  <p:embed/>
                  <p:pic>
                    <p:nvPicPr>
                      <p:cNvPr id="0" name="图片 3157"/>
                      <p:cNvPicPr/>
                      <p:nvPr/>
                    </p:nvPicPr>
                    <p:blipFill>
                      <a:blip r:embed="rId2"/>
                      <a:stretch>
                        <a:fillRect/>
                      </a:stretch>
                    </p:blipFill>
                    <p:spPr>
                      <a:xfrm>
                        <a:off x="3143250" y="3714750"/>
                        <a:ext cx="3643313" cy="857250"/>
                      </a:xfrm>
                      <a:prstGeom prst="rect">
                        <a:avLst/>
                      </a:prstGeom>
                      <a:solidFill>
                        <a:srgbClr val="CCFFFF"/>
                      </a:solidFill>
                      <a:ln w="38100">
                        <a:noFill/>
                        <a:miter/>
                      </a:ln>
                    </p:spPr>
                  </p:pic>
                </p:oleObj>
              </mc:Fallback>
            </mc:AlternateContent>
          </a:graphicData>
        </a:graphic>
      </p:graphicFrame>
      <p:graphicFrame>
        <p:nvGraphicFramePr>
          <p:cNvPr id="22531" name="Object 4"/>
          <p:cNvGraphicFramePr/>
          <p:nvPr/>
        </p:nvGraphicFramePr>
        <p:xfrm>
          <a:off x="1774190" y="2072005"/>
          <a:ext cx="5869940" cy="785495"/>
        </p:xfrm>
        <a:graphic>
          <a:graphicData uri="http://schemas.openxmlformats.org/presentationml/2006/ole">
            <mc:AlternateContent xmlns:mc="http://schemas.openxmlformats.org/markup-compatibility/2006">
              <mc:Choice xmlns:v="urn:schemas-microsoft-com:vml" Requires="v">
                <p:oleObj spid="_x0000_s3153" name="" r:id="rId3" imgW="3352800" imgH="457200" progId="Equation.DSMT4">
                  <p:embed/>
                </p:oleObj>
              </mc:Choice>
              <mc:Fallback>
                <p:oleObj name="" r:id="rId3" imgW="3352800" imgH="457200" progId="Equation.DSMT4">
                  <p:embed/>
                  <p:pic>
                    <p:nvPicPr>
                      <p:cNvPr id="0" name="图片 3152"/>
                      <p:cNvPicPr/>
                      <p:nvPr/>
                    </p:nvPicPr>
                    <p:blipFill>
                      <a:blip r:embed="rId4"/>
                      <a:stretch>
                        <a:fillRect/>
                      </a:stretch>
                    </p:blipFill>
                    <p:spPr>
                      <a:xfrm>
                        <a:off x="1774190" y="2072005"/>
                        <a:ext cx="5869940" cy="785495"/>
                      </a:xfrm>
                      <a:prstGeom prst="rect">
                        <a:avLst/>
                      </a:prstGeom>
                      <a:solidFill>
                        <a:srgbClr val="CCFFCC"/>
                      </a:solidFill>
                      <a:ln w="38100">
                        <a:noFill/>
                        <a:miter/>
                      </a:ln>
                    </p:spPr>
                  </p:pic>
                </p:oleObj>
              </mc:Fallback>
            </mc:AlternateContent>
          </a:graphicData>
        </a:graphic>
      </p:graphicFrame>
      <p:graphicFrame>
        <p:nvGraphicFramePr>
          <p:cNvPr id="22532" name="Object 5"/>
          <p:cNvGraphicFramePr/>
          <p:nvPr/>
        </p:nvGraphicFramePr>
        <p:xfrm>
          <a:off x="2625725" y="4928235"/>
          <a:ext cx="4357688" cy="785813"/>
        </p:xfrm>
        <a:graphic>
          <a:graphicData uri="http://schemas.openxmlformats.org/presentationml/2006/ole">
            <mc:AlternateContent xmlns:mc="http://schemas.openxmlformats.org/markup-compatibility/2006">
              <mc:Choice xmlns:v="urn:schemas-microsoft-com:vml" Requires="v">
                <p:oleObj spid="_x0000_s3147" name="" r:id="rId5" imgW="1866265" imgH="431800" progId="Equation.3">
                  <p:embed/>
                </p:oleObj>
              </mc:Choice>
              <mc:Fallback>
                <p:oleObj name="" r:id="rId5" imgW="1866265" imgH="431800" progId="Equation.3">
                  <p:embed/>
                  <p:pic>
                    <p:nvPicPr>
                      <p:cNvPr id="0" name="图片 3146"/>
                      <p:cNvPicPr/>
                      <p:nvPr/>
                    </p:nvPicPr>
                    <p:blipFill>
                      <a:blip r:embed="rId6"/>
                      <a:stretch>
                        <a:fillRect/>
                      </a:stretch>
                    </p:blipFill>
                    <p:spPr>
                      <a:xfrm>
                        <a:off x="2625725" y="4928235"/>
                        <a:ext cx="4357688" cy="785813"/>
                      </a:xfrm>
                      <a:prstGeom prst="rect">
                        <a:avLst/>
                      </a:prstGeom>
                      <a:solidFill>
                        <a:srgbClr val="CCFFFF"/>
                      </a:solidFill>
                      <a:ln w="38100">
                        <a:noFill/>
                        <a:miter/>
                      </a:ln>
                    </p:spPr>
                  </p:pic>
                </p:oleObj>
              </mc:Fallback>
            </mc:AlternateContent>
          </a:graphicData>
        </a:graphic>
      </p:graphicFrame>
      <p:sp>
        <p:nvSpPr>
          <p:cNvPr id="21513" name="AutoShape 8"/>
          <p:cNvSpPr/>
          <p:nvPr/>
        </p:nvSpPr>
        <p:spPr>
          <a:xfrm>
            <a:off x="3143250" y="824865"/>
            <a:ext cx="2240280" cy="478790"/>
          </a:xfrm>
          <a:prstGeom prst="wedgeRoundRectCallout">
            <a:avLst>
              <a:gd name="adj1" fmla="val -57936"/>
              <a:gd name="adj2" fmla="val 255968"/>
              <a:gd name="adj3" fmla="val 16667"/>
            </a:avLst>
          </a:prstGeom>
          <a:solidFill>
            <a:srgbClr val="CC99FF"/>
          </a:solidFill>
          <a:ln w="9525" cap="flat" cmpd="sng">
            <a:solidFill>
              <a:schemeClr val="tx1"/>
            </a:solidFill>
            <a:prstDash val="solid"/>
            <a:miter/>
            <a:headEnd type="none" w="med" len="med"/>
            <a:tailEnd type="none" w="med" len="med"/>
          </a:ln>
        </p:spPr>
        <p:txBody>
          <a:bodyPr/>
          <a:p>
            <a:pPr algn="ctr"/>
            <a:r>
              <a:rPr lang="zh-CN" altLang="zh-CN" dirty="0">
                <a:latin typeface="微软雅黑" panose="020B0503020204020204" pitchFamily="34" charset="-122"/>
                <a:ea typeface="微软雅黑" panose="020B0503020204020204" pitchFamily="34" charset="-122"/>
              </a:rPr>
              <a:t>量化误差的比值</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476375" y="621030"/>
            <a:ext cx="6299200" cy="575945"/>
          </a:xfrm>
        </p:spPr>
        <p:txBody>
          <a:bodyPr vert="horz" wrap="square" lIns="91440" tIns="45720" rIns="91440" bIns="45720" anchor="b"/>
          <a:p>
            <a:pPr eaLnBrk="1" hangingPunct="1"/>
            <a:r>
              <a:rPr lang="zh-CN" altLang="en-US" dirty="0">
                <a:latin typeface="微软雅黑" panose="020B0503020204020204" pitchFamily="34" charset="-122"/>
                <a:ea typeface="微软雅黑" panose="020B0503020204020204" pitchFamily="34" charset="-122"/>
                <a:sym typeface="+mn-ea"/>
              </a:rPr>
              <a:t>二 模拟信号数字化的方法</a:t>
            </a:r>
            <a:endParaRPr lang="zh-CN" alt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57347" name="Rectangle 3"/>
          <p:cNvSpPr>
            <a:spLocks noGrp="1"/>
          </p:cNvSpPr>
          <p:nvPr>
            <p:ph idx="1"/>
          </p:nvPr>
        </p:nvSpPr>
        <p:spPr>
          <a:xfrm>
            <a:off x="391160" y="1407795"/>
            <a:ext cx="8361680" cy="5159375"/>
          </a:xfrm>
        </p:spPr>
        <p:txBody>
          <a:bodyPr vert="horz" wrap="square" lIns="91440" tIns="45720" rIns="91440" bIns="45720" anchor="t"/>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波形编码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波形编码是直接把时域波形变换为数字代码序列，接收端重建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恢复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信号。</a:t>
            </a:r>
            <a:r>
              <a:rPr lang="zh-CN" altLang="en-US" sz="2000" b="1" dirty="0">
                <a:solidFill>
                  <a:schemeClr val="tx2"/>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重建信号质量好。</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常用方法：</a:t>
            </a:r>
            <a:r>
              <a:rPr lang="zh-CN" altLang="en-US" sz="2000" dirty="0">
                <a:latin typeface="微软雅黑" panose="020B0503020204020204" pitchFamily="34" charset="-122"/>
                <a:ea typeface="微软雅黑" panose="020B0503020204020204" pitchFamily="34" charset="-122"/>
              </a:rPr>
              <a:t>脉冲编码调制</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、差分脉冲编码调制</a:t>
            </a:r>
            <a:r>
              <a:rPr lang="en-US" altLang="zh-CN" sz="2000" dirty="0">
                <a:latin typeface="微软雅黑" panose="020B0503020204020204" pitchFamily="34" charset="-122"/>
                <a:ea typeface="微软雅黑" panose="020B0503020204020204" pitchFamily="34" charset="-122"/>
              </a:rPr>
              <a:t>(DPCM)</a:t>
            </a:r>
            <a:r>
              <a:rPr lang="zh-CN" altLang="en-US" sz="2000" dirty="0">
                <a:latin typeface="微软雅黑" panose="020B0503020204020204" pitchFamily="34" charset="-122"/>
                <a:ea typeface="微软雅黑" panose="020B0503020204020204" pitchFamily="34" charset="-122"/>
              </a:rPr>
              <a:t>和增量调制</a:t>
            </a:r>
            <a:r>
              <a:rPr lang="en-US" altLang="zh-CN" sz="2000" dirty="0">
                <a:latin typeface="微软雅黑" panose="020B0503020204020204" pitchFamily="34" charset="-122"/>
                <a:ea typeface="微软雅黑" panose="020B0503020204020204" pitchFamily="34" charset="-122"/>
              </a:rPr>
              <a:t>(DM)</a:t>
            </a:r>
            <a:r>
              <a:rPr lang="zh-CN" altLang="en-US" sz="2000" dirty="0">
                <a:latin typeface="微软雅黑" panose="020B0503020204020204" pitchFamily="34" charset="-122"/>
                <a:ea typeface="微软雅黑" panose="020B0503020204020204" pitchFamily="34" charset="-122"/>
              </a:rPr>
              <a:t>等</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CC"/>
                </a:solidFill>
                <a:latin typeface="微软雅黑" panose="020B0503020204020204" pitchFamily="34" charset="-122"/>
                <a:ea typeface="微软雅黑" panose="020B0503020204020204" pitchFamily="34" charset="-122"/>
              </a:rPr>
              <a:t>2. </a:t>
            </a:r>
            <a:r>
              <a:rPr lang="zh-CN" altLang="en-US" sz="2800" b="1" dirty="0">
                <a:solidFill>
                  <a:srgbClr val="0000CC"/>
                </a:solidFill>
                <a:latin typeface="微软雅黑" panose="020B0503020204020204" pitchFamily="34" charset="-122"/>
                <a:ea typeface="微软雅黑" panose="020B0503020204020204" pitchFamily="34" charset="-122"/>
              </a:rPr>
              <a:t>参量编码</a:t>
            </a:r>
            <a:endParaRPr lang="zh-CN" altLang="en-US" sz="2800" b="1" dirty="0">
              <a:solidFill>
                <a:srgbClr val="0000CC"/>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参量编码是利用信号处理技术，提取语音信号的特征参量，再变换成数字代码。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数据压缩率高，语音能听懂，但声音质量较差。</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常用方法：</a:t>
            </a:r>
            <a:r>
              <a:rPr lang="zh-CN" altLang="en-US" sz="2000" dirty="0">
                <a:latin typeface="微软雅黑" panose="020B0503020204020204" pitchFamily="34" charset="-122"/>
                <a:ea typeface="微软雅黑" panose="020B0503020204020204" pitchFamily="34" charset="-122"/>
              </a:rPr>
              <a:t>线性预测编码（</a:t>
            </a:r>
            <a:r>
              <a:rPr lang="en-US" altLang="zh-CN" sz="2000" dirty="0">
                <a:latin typeface="微软雅黑" panose="020B0503020204020204" pitchFamily="34" charset="-122"/>
                <a:ea typeface="微软雅黑" panose="020B0503020204020204" pitchFamily="34" charset="-122"/>
              </a:rPr>
              <a:t>LPC</a:t>
            </a:r>
            <a:r>
              <a:rPr lang="zh-CN" altLang="en-US" sz="2000" dirty="0">
                <a:latin typeface="微软雅黑" panose="020B0503020204020204" pitchFamily="34" charset="-122"/>
                <a:ea typeface="微软雅黑" panose="020B0503020204020204" pitchFamily="34" charset="-122"/>
              </a:rPr>
              <a:t>）及其它各种改进型</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Rectangle 2"/>
          <p:cNvSpPr/>
          <p:nvPr/>
        </p:nvSpPr>
        <p:spPr>
          <a:xfrm>
            <a:off x="397510" y="1428750"/>
            <a:ext cx="8329930" cy="3357880"/>
          </a:xfrm>
          <a:prstGeom prst="rect">
            <a:avLst/>
          </a:prstGeom>
          <a:noFill/>
          <a:ln w="9525">
            <a:noFill/>
          </a:ln>
        </p:spPr>
        <p:txBody>
          <a:bodyPr/>
          <a:p>
            <a:pPr>
              <a:lnSpc>
                <a:spcPct val="150000"/>
              </a:lnSpc>
              <a:spcBef>
                <a:spcPct val="20000"/>
              </a:spcBef>
              <a:buSzPct val="80000"/>
            </a:pPr>
            <a:r>
              <a:rPr lang="zh-CN" altLang="en-US" dirty="0">
                <a:latin typeface="微软雅黑" panose="020B0503020204020204" pitchFamily="34" charset="-122"/>
                <a:ea typeface="微软雅黑" panose="020B0503020204020204" pitchFamily="34" charset="-122"/>
              </a:rPr>
              <a:t>对于大信号</a:t>
            </a:r>
            <a:r>
              <a:rPr lang="en-US" altLang="zh-CN" dirty="0">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时：</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buChar char="•"/>
            </a:pP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zh-CN" altLang="en-US" dirty="0">
                <a:latin typeface="微软雅黑" panose="020B0503020204020204" pitchFamily="34" charset="-122"/>
                <a:ea typeface="微软雅黑" panose="020B0503020204020204" pitchFamily="34" charset="-122"/>
              </a:rPr>
              <a:t>信噪比的改善程度：</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pPr>
            <a:endParaRPr lang="en-US" altLang="zh-CN" sz="1000"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zh-CN" altLang="en-US" dirty="0">
                <a:latin typeface="微软雅黑" panose="020B0503020204020204" pitchFamily="34" charset="-122"/>
                <a:ea typeface="微软雅黑" panose="020B0503020204020204" pitchFamily="34" charset="-122"/>
              </a:rPr>
              <a:t>结论：</a:t>
            </a:r>
            <a:r>
              <a:rPr lang="zh-CN" altLang="en-US" b="1" dirty="0">
                <a:solidFill>
                  <a:schemeClr val="tx2"/>
                </a:solidFill>
                <a:latin typeface="微软雅黑" panose="020B0503020204020204" pitchFamily="34" charset="-122"/>
                <a:ea typeface="微软雅黑" panose="020B0503020204020204" pitchFamily="34" charset="-122"/>
              </a:rPr>
              <a:t>小信号时，可以改善量化信噪比，大信号时，会降低量化信噪比。相当于增加了输入信号的动态范围，信噪比的改善程度与输入电平的关系下表所示 </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23554" name="Object 3"/>
          <p:cNvGraphicFramePr/>
          <p:nvPr/>
        </p:nvGraphicFramePr>
        <p:xfrm>
          <a:off x="3286125" y="1357313"/>
          <a:ext cx="4460875" cy="850900"/>
        </p:xfrm>
        <a:graphic>
          <a:graphicData uri="http://schemas.openxmlformats.org/presentationml/2006/ole">
            <mc:AlternateContent xmlns:mc="http://schemas.openxmlformats.org/markup-compatibility/2006">
              <mc:Choice xmlns:v="urn:schemas-microsoft-com:vml" Requires="v">
                <p:oleObj spid="_x0000_s3151" name="" r:id="rId1" imgW="2171065" imgH="444500" progId="Equation.DSMT4">
                  <p:embed/>
                </p:oleObj>
              </mc:Choice>
              <mc:Fallback>
                <p:oleObj name="" r:id="rId1" imgW="2171065" imgH="444500" progId="Equation.DSMT4">
                  <p:embed/>
                  <p:pic>
                    <p:nvPicPr>
                      <p:cNvPr id="0" name="图片 3150"/>
                      <p:cNvPicPr/>
                      <p:nvPr/>
                    </p:nvPicPr>
                    <p:blipFill>
                      <a:blip r:embed="rId2"/>
                      <a:stretch>
                        <a:fillRect/>
                      </a:stretch>
                    </p:blipFill>
                    <p:spPr>
                      <a:xfrm>
                        <a:off x="3286125" y="1357313"/>
                        <a:ext cx="4460875" cy="850900"/>
                      </a:xfrm>
                      <a:prstGeom prst="rect">
                        <a:avLst/>
                      </a:prstGeom>
                      <a:solidFill>
                        <a:srgbClr val="CCFFFF"/>
                      </a:solidFill>
                      <a:ln w="38100">
                        <a:noFill/>
                        <a:miter/>
                      </a:ln>
                    </p:spPr>
                  </p:pic>
                </p:oleObj>
              </mc:Fallback>
            </mc:AlternateContent>
          </a:graphicData>
        </a:graphic>
      </p:graphicFrame>
      <p:graphicFrame>
        <p:nvGraphicFramePr>
          <p:cNvPr id="23555" name="Object 4"/>
          <p:cNvGraphicFramePr/>
          <p:nvPr/>
        </p:nvGraphicFramePr>
        <p:xfrm>
          <a:off x="3357563" y="2357438"/>
          <a:ext cx="3744912" cy="793750"/>
        </p:xfrm>
        <a:graphic>
          <a:graphicData uri="http://schemas.openxmlformats.org/presentationml/2006/ole">
            <mc:AlternateContent xmlns:mc="http://schemas.openxmlformats.org/markup-compatibility/2006">
              <mc:Choice xmlns:v="urn:schemas-microsoft-com:vml" Requires="v">
                <p:oleObj spid="_x0000_s3149" name="" r:id="rId3" imgW="1942465" imgH="431800" progId="Equation.3">
                  <p:embed/>
                </p:oleObj>
              </mc:Choice>
              <mc:Fallback>
                <p:oleObj name="" r:id="rId3" imgW="1942465" imgH="431800" progId="Equation.3">
                  <p:embed/>
                  <p:pic>
                    <p:nvPicPr>
                      <p:cNvPr id="0" name="图片 3148"/>
                      <p:cNvPicPr/>
                      <p:nvPr/>
                    </p:nvPicPr>
                    <p:blipFill>
                      <a:blip r:embed="rId4"/>
                      <a:stretch>
                        <a:fillRect/>
                      </a:stretch>
                    </p:blipFill>
                    <p:spPr>
                      <a:xfrm>
                        <a:off x="3357563" y="2357438"/>
                        <a:ext cx="3744912" cy="793750"/>
                      </a:xfrm>
                      <a:prstGeom prst="rect">
                        <a:avLst/>
                      </a:prstGeom>
                      <a:solidFill>
                        <a:srgbClr val="99CCFF"/>
                      </a:solidFill>
                      <a:ln w="38100">
                        <a:noFill/>
                        <a:miter/>
                      </a:ln>
                    </p:spPr>
                  </p:pic>
                </p:oleObj>
              </mc:Fallback>
            </mc:AlternateContent>
          </a:graphicData>
        </a:graphic>
      </p:graphicFrame>
      <p:graphicFrame>
        <p:nvGraphicFramePr>
          <p:cNvPr id="23557" name="表格 23556"/>
          <p:cNvGraphicFramePr/>
          <p:nvPr/>
        </p:nvGraphicFramePr>
        <p:xfrm>
          <a:off x="642938" y="4857750"/>
          <a:ext cx="7858125" cy="1393825"/>
        </p:xfrm>
        <a:graphic>
          <a:graphicData uri="http://schemas.openxmlformats.org/drawingml/2006/table">
            <a:tbl>
              <a:tblPr/>
              <a:tblGrid>
                <a:gridCol w="2120900"/>
                <a:gridCol w="857250"/>
                <a:gridCol w="846138"/>
                <a:gridCol w="860425"/>
                <a:gridCol w="996950"/>
                <a:gridCol w="1087437"/>
                <a:gridCol w="1089025"/>
              </a:tblGrid>
              <a:tr h="50482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x</a:t>
                      </a:r>
                      <a:endParaRPr lang="en-US" altLang="zh-CN" dirty="0">
                        <a:latin typeface="Comic Sans MS" panose="030F0702030302020204" pitchFamily="66"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1</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0.316</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0.1</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0.0312</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0.01</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0.003</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445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Comic Sans MS" panose="030F0702030302020204" pitchFamily="66" charset="0"/>
                          <a:ea typeface="楷体_GB2312" pitchFamily="49" charset="-122"/>
                        </a:rPr>
                        <a:t>输入信号电平</a:t>
                      </a:r>
                      <a:r>
                        <a:rPr lang="en-US" altLang="zh-CN" dirty="0">
                          <a:latin typeface="Comic Sans MS" panose="030F0702030302020204" pitchFamily="66" charset="0"/>
                          <a:ea typeface="楷体_GB2312" pitchFamily="49" charset="-122"/>
                        </a:rPr>
                        <a:t>(dB)</a:t>
                      </a:r>
                      <a:endParaRPr lang="en-US" altLang="zh-CN" dirty="0">
                        <a:latin typeface="Comic Sans MS" panose="030F0702030302020204" pitchFamily="66" charset="0"/>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-10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-20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-30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-40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-50</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445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[Q]</a:t>
                      </a:r>
                      <a:r>
                        <a:rPr lang="en-US" altLang="zh-CN" baseline="-25000" dirty="0">
                          <a:latin typeface="Comic Sans MS" panose="030F0702030302020204" pitchFamily="66" charset="0"/>
                        </a:rPr>
                        <a:t>dB</a:t>
                      </a:r>
                      <a:endParaRPr lang="en-US" altLang="zh-CN" baseline="-25000" dirty="0">
                        <a:latin typeface="Comic Sans MS" panose="030F0702030302020204" pitchFamily="66"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-13.3</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-3.5</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5.8</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14.4</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20.6</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dirty="0">
                          <a:latin typeface="Comic Sans MS" panose="030F0702030302020204" pitchFamily="66" charset="0"/>
                        </a:rPr>
                        <a:t>24.4</a:t>
                      </a:r>
                      <a:endParaRPr lang="en-US" altLang="zh-CN" dirty="0">
                        <a:latin typeface="Comic Sans MS" panose="030F0702030302020204" pitchFamily="66"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5"/>
          <p:cNvSpPr/>
          <p:nvPr/>
        </p:nvSpPr>
        <p:spPr>
          <a:xfrm>
            <a:off x="2078038" y="6142038"/>
            <a:ext cx="4357687" cy="39687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9.4.2-5 </a:t>
            </a:r>
            <a:r>
              <a:rPr lang="zh-CN" altLang="en-US" b="1" dirty="0">
                <a:solidFill>
                  <a:schemeClr val="tx2"/>
                </a:solidFill>
                <a:latin typeface="微软雅黑" panose="020B0503020204020204" pitchFamily="34" charset="-122"/>
                <a:ea typeface="微软雅黑" panose="020B0503020204020204" pitchFamily="34" charset="-122"/>
              </a:rPr>
              <a:t>信噪比与输入电平的关系</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24578" name="Object 4"/>
          <p:cNvGraphicFramePr/>
          <p:nvPr/>
        </p:nvGraphicFramePr>
        <p:xfrm>
          <a:off x="1143000" y="1428750"/>
          <a:ext cx="7072313" cy="4602163"/>
        </p:xfrm>
        <a:graphic>
          <a:graphicData uri="http://schemas.openxmlformats.org/presentationml/2006/ole">
            <mc:AlternateContent xmlns:mc="http://schemas.openxmlformats.org/markup-compatibility/2006">
              <mc:Choice xmlns:v="urn:schemas-microsoft-com:vml" Requires="v">
                <p:oleObj spid="_x0000_s3159" name="" r:id="rId1" imgW="3055620" imgH="2245360" progId="Visio.Drawing.11">
                  <p:embed/>
                </p:oleObj>
              </mc:Choice>
              <mc:Fallback>
                <p:oleObj name="" r:id="rId1" imgW="3055620" imgH="2245360" progId="Visio.Drawing.11">
                  <p:embed/>
                  <p:pic>
                    <p:nvPicPr>
                      <p:cNvPr id="0" name="图片 3158"/>
                      <p:cNvPicPr/>
                      <p:nvPr/>
                    </p:nvPicPr>
                    <p:blipFill>
                      <a:blip r:embed="rId2"/>
                      <a:stretch>
                        <a:fillRect/>
                      </a:stretch>
                    </p:blipFill>
                    <p:spPr>
                      <a:xfrm>
                        <a:off x="1143000" y="1428750"/>
                        <a:ext cx="7072313" cy="4602163"/>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5" name="Rectangle 2"/>
          <p:cNvSpPr/>
          <p:nvPr/>
        </p:nvSpPr>
        <p:spPr>
          <a:xfrm>
            <a:off x="365125" y="1428750"/>
            <a:ext cx="8351520" cy="4857750"/>
          </a:xfrm>
          <a:prstGeom prst="rect">
            <a:avLst/>
          </a:prstGeom>
          <a:noFill/>
          <a:ln w="9525">
            <a:noFill/>
          </a:ln>
        </p:spPr>
        <p:txBody>
          <a:bodyPr/>
          <a:p>
            <a:pPr>
              <a:lnSpc>
                <a:spcPct val="150000"/>
              </a:lnSpc>
              <a:spcBef>
                <a:spcPct val="20000"/>
              </a:spcBef>
              <a:buSzPct val="80000"/>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定义</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dirty="0">
                <a:latin typeface="微软雅黑" panose="020B0503020204020204" pitchFamily="34" charset="-122"/>
                <a:ea typeface="微软雅黑" panose="020B0503020204020204" pitchFamily="34" charset="-122"/>
              </a:rPr>
              <a:t>压缩特性为：</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pP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dirty="0">
                <a:latin typeface="微软雅黑" panose="020B0503020204020204" pitchFamily="34" charset="-122"/>
                <a:ea typeface="微软雅黑" panose="020B0503020204020204" pitchFamily="34" charset="-122"/>
              </a:rPr>
              <a:t>的压缩律，称</a:t>
            </a:r>
            <a:r>
              <a:rPr lang="en-US" altLang="zh-CN" b="1" dirty="0">
                <a:solidFill>
                  <a:schemeClr val="tx2"/>
                </a:solidFill>
                <a:latin typeface="微软雅黑" panose="020B0503020204020204" pitchFamily="34" charset="-122"/>
                <a:ea typeface="微软雅黑" panose="020B0503020204020204" pitchFamily="34" charset="-122"/>
              </a:rPr>
              <a:t>A</a:t>
            </a:r>
            <a:r>
              <a:rPr lang="zh-CN" altLang="en-US" b="1" dirty="0">
                <a:solidFill>
                  <a:schemeClr val="tx2"/>
                </a:solidFill>
                <a:latin typeface="微软雅黑" panose="020B0503020204020204" pitchFamily="34" charset="-122"/>
                <a:ea typeface="微软雅黑" panose="020B0503020204020204" pitchFamily="34" charset="-122"/>
              </a:rPr>
              <a:t>压缩律</a:t>
            </a:r>
            <a:r>
              <a:rPr lang="zh-CN" altLang="en-US" dirty="0">
                <a:latin typeface="微软雅黑" panose="020B0503020204020204" pitchFamily="34" charset="-122"/>
                <a:ea typeface="微软雅黑" panose="020B0503020204020204" pitchFamily="34" charset="-122"/>
              </a:rPr>
              <a:t>。式中：</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压缩器归一化输入电压</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压缩器归一化输出电压</a:t>
            </a:r>
            <a:endParaRPr lang="zh-CN" altLang="en-US" dirty="0">
              <a:latin typeface="微软雅黑" panose="020B0503020204020204" pitchFamily="34" charset="-122"/>
              <a:ea typeface="微软雅黑" panose="020B0503020204020204" pitchFamily="34" charset="-122"/>
            </a:endParaRPr>
          </a:p>
          <a:p>
            <a:pPr>
              <a:lnSpc>
                <a:spcPct val="150000"/>
              </a:lnSpc>
              <a:spcBef>
                <a:spcPct val="20000"/>
              </a:spcBef>
              <a:buSzPct val="80000"/>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压缩器参数，表示压缩的程度。</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律中的常数</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不同压缩曲线的形状不同。它将特别影响小电压时的信号量噪比的大小。在实用中，选择</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等于</a:t>
            </a:r>
            <a:r>
              <a:rPr lang="en-US" altLang="zh-CN" dirty="0">
                <a:latin typeface="微软雅黑" panose="020B0503020204020204" pitchFamily="34" charset="-122"/>
                <a:ea typeface="微软雅黑" panose="020B0503020204020204" pitchFamily="34" charset="-122"/>
              </a:rPr>
              <a:t>87.6</a:t>
            </a:r>
            <a:endParaRPr lang="en-US" altLang="zh-CN" dirty="0">
              <a:latin typeface="微软雅黑" panose="020B0503020204020204" pitchFamily="34" charset="-122"/>
              <a:ea typeface="微软雅黑" panose="020B0503020204020204" pitchFamily="34" charset="-122"/>
            </a:endParaRPr>
          </a:p>
        </p:txBody>
      </p:sp>
      <p:graphicFrame>
        <p:nvGraphicFramePr>
          <p:cNvPr id="25602" name="Object 3"/>
          <p:cNvGraphicFramePr/>
          <p:nvPr/>
        </p:nvGraphicFramePr>
        <p:xfrm>
          <a:off x="2500313" y="1428750"/>
          <a:ext cx="4962525" cy="1673225"/>
        </p:xfrm>
        <a:graphic>
          <a:graphicData uri="http://schemas.openxmlformats.org/presentationml/2006/ole">
            <mc:AlternateContent xmlns:mc="http://schemas.openxmlformats.org/markup-compatibility/2006">
              <mc:Choice xmlns:v="urn:schemas-microsoft-com:vml" Requires="v">
                <p:oleObj spid="_x0000_s3160" name="" r:id="rId1" imgW="1803400" imgH="914400" progId="Equation.DSMT4">
                  <p:embed/>
                </p:oleObj>
              </mc:Choice>
              <mc:Fallback>
                <p:oleObj name="" r:id="rId1" imgW="1803400" imgH="914400" progId="Equation.DSMT4">
                  <p:embed/>
                  <p:pic>
                    <p:nvPicPr>
                      <p:cNvPr id="0" name="图片 3159"/>
                      <p:cNvPicPr/>
                      <p:nvPr/>
                    </p:nvPicPr>
                    <p:blipFill>
                      <a:blip r:embed="rId2"/>
                      <a:stretch>
                        <a:fillRect/>
                      </a:stretch>
                    </p:blipFill>
                    <p:spPr>
                      <a:xfrm>
                        <a:off x="2500313" y="1428750"/>
                        <a:ext cx="4962525" cy="1673225"/>
                      </a:xfrm>
                      <a:prstGeom prst="rect">
                        <a:avLst/>
                      </a:prstGeom>
                      <a:solidFill>
                        <a:srgbClr val="CCFFCC"/>
                      </a:solidFill>
                      <a:ln w="38100">
                        <a:noFill/>
                        <a:miter/>
                      </a:ln>
                    </p:spPr>
                  </p:pic>
                </p:oleObj>
              </mc:Fallback>
            </mc:AlternateContent>
          </a:graphicData>
        </a:graphic>
      </p:graphicFrame>
      <p:sp>
        <p:nvSpPr>
          <p:cNvPr id="25606" name="Rectangle 110"/>
          <p:cNvSpPr/>
          <p:nvPr/>
        </p:nvSpPr>
        <p:spPr>
          <a:xfrm>
            <a:off x="1611313" y="619125"/>
            <a:ext cx="2027237" cy="604838"/>
          </a:xfrm>
          <a:prstGeom prst="rect">
            <a:avLst/>
          </a:prstGeom>
          <a:noFill/>
          <a:ln w="9525">
            <a:noFill/>
          </a:ln>
        </p:spPr>
        <p:txBody>
          <a:bodyPr wrap="none">
            <a:spAutoFit/>
          </a:bodyPr>
          <a:p>
            <a:pPr algn="ctr">
              <a:lnSpc>
                <a:spcPct val="120000"/>
              </a:lnSpc>
              <a:spcBef>
                <a:spcPct val="20000"/>
              </a:spcBef>
              <a:buSzPct val="80000"/>
            </a:pPr>
            <a:r>
              <a:rPr lang="zh-CN" altLang="en-US" sz="2800" b="1" dirty="0">
                <a:solidFill>
                  <a:schemeClr val="tx2"/>
                </a:solidFill>
                <a:latin typeface="微软雅黑" panose="020B0503020204020204" pitchFamily="34" charset="-122"/>
                <a:ea typeface="微软雅黑" panose="020B0503020204020204" pitchFamily="34" charset="-122"/>
              </a:rPr>
              <a:t>五 </a:t>
            </a:r>
            <a:r>
              <a:rPr lang="en-US" altLang="zh-CN" sz="2800" b="1" dirty="0">
                <a:solidFill>
                  <a:schemeClr val="tx2"/>
                </a:solidFill>
                <a:latin typeface="微软雅黑" panose="020B0503020204020204" pitchFamily="34" charset="-122"/>
                <a:ea typeface="微软雅黑" panose="020B0503020204020204" pitchFamily="34" charset="-122"/>
              </a:rPr>
              <a:t>A</a:t>
            </a:r>
            <a:r>
              <a:rPr lang="zh-CN" altLang="en-US" sz="2800" b="1" dirty="0">
                <a:solidFill>
                  <a:schemeClr val="tx2"/>
                </a:solidFill>
                <a:latin typeface="微软雅黑" panose="020B0503020204020204" pitchFamily="34" charset="-122"/>
                <a:ea typeface="微软雅黑" panose="020B0503020204020204" pitchFamily="34" charset="-122"/>
              </a:rPr>
              <a:t>压缩律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25603" name="Object 5"/>
          <p:cNvGraphicFramePr/>
          <p:nvPr/>
        </p:nvGraphicFramePr>
        <p:xfrm>
          <a:off x="4500563" y="4000500"/>
          <a:ext cx="3214687" cy="719138"/>
        </p:xfrm>
        <a:graphic>
          <a:graphicData uri="http://schemas.openxmlformats.org/presentationml/2006/ole">
            <mc:AlternateContent xmlns:mc="http://schemas.openxmlformats.org/markup-compatibility/2006">
              <mc:Choice xmlns:v="urn:schemas-microsoft-com:vml" Requires="v">
                <p:oleObj spid="_x0000_s3165" name="" r:id="rId3" imgW="1828800" imgH="419100" progId="Equation.3">
                  <p:embed/>
                </p:oleObj>
              </mc:Choice>
              <mc:Fallback>
                <p:oleObj name="" r:id="rId3" imgW="1828800" imgH="419100" progId="Equation.3">
                  <p:embed/>
                  <p:pic>
                    <p:nvPicPr>
                      <p:cNvPr id="0" name="图片 3164"/>
                      <p:cNvPicPr/>
                      <p:nvPr/>
                    </p:nvPicPr>
                    <p:blipFill>
                      <a:blip r:embed="rId4"/>
                      <a:stretch>
                        <a:fillRect/>
                      </a:stretch>
                    </p:blipFill>
                    <p:spPr>
                      <a:xfrm>
                        <a:off x="4500563" y="4000500"/>
                        <a:ext cx="3214687" cy="719138"/>
                      </a:xfrm>
                      <a:prstGeom prst="rect">
                        <a:avLst/>
                      </a:prstGeom>
                      <a:solidFill>
                        <a:srgbClr val="CCFFFF"/>
                      </a:solidFill>
                      <a:ln w="38100">
                        <a:noFill/>
                        <a:miter/>
                      </a:ln>
                    </p:spPr>
                  </p:pic>
                </p:oleObj>
              </mc:Fallback>
            </mc:AlternateContent>
          </a:graphicData>
        </a:graphic>
      </p:graphicFrame>
      <p:graphicFrame>
        <p:nvGraphicFramePr>
          <p:cNvPr id="25604" name="Object 6"/>
          <p:cNvGraphicFramePr/>
          <p:nvPr/>
        </p:nvGraphicFramePr>
        <p:xfrm>
          <a:off x="4500563" y="3214688"/>
          <a:ext cx="3214687" cy="719137"/>
        </p:xfrm>
        <a:graphic>
          <a:graphicData uri="http://schemas.openxmlformats.org/presentationml/2006/ole">
            <mc:AlternateContent xmlns:mc="http://schemas.openxmlformats.org/markup-compatibility/2006">
              <mc:Choice xmlns:v="urn:schemas-microsoft-com:vml" Requires="v">
                <p:oleObj spid="_x0000_s3161" name="" r:id="rId5" imgW="1828800" imgH="419100" progId="Equation.DSMT4">
                  <p:embed/>
                </p:oleObj>
              </mc:Choice>
              <mc:Fallback>
                <p:oleObj name="" r:id="rId5" imgW="1828800" imgH="419100" progId="Equation.DSMT4">
                  <p:embed/>
                  <p:pic>
                    <p:nvPicPr>
                      <p:cNvPr id="0" name="图片 3160"/>
                      <p:cNvPicPr/>
                      <p:nvPr/>
                    </p:nvPicPr>
                    <p:blipFill>
                      <a:blip r:embed="rId6"/>
                      <a:stretch>
                        <a:fillRect/>
                      </a:stretch>
                    </p:blipFill>
                    <p:spPr>
                      <a:xfrm>
                        <a:off x="4500563" y="3214688"/>
                        <a:ext cx="3214687" cy="719137"/>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31" name="Rectangle 2"/>
          <p:cNvSpPr/>
          <p:nvPr/>
        </p:nvSpPr>
        <p:spPr>
          <a:xfrm>
            <a:off x="365125" y="1428750"/>
            <a:ext cx="8351520" cy="4879975"/>
          </a:xfrm>
          <a:prstGeom prst="rect">
            <a:avLst/>
          </a:prstGeom>
          <a:noFill/>
          <a:ln w="9525">
            <a:noFill/>
          </a:ln>
        </p:spPr>
        <p:txBody>
          <a:bodyPr/>
          <a:p>
            <a:pPr>
              <a:lnSpc>
                <a:spcPct val="150000"/>
              </a:lnSpc>
              <a:buSzPct val="80000"/>
            </a:pPr>
            <a:r>
              <a:rPr lang="zh-CN" altLang="en-US" dirty="0">
                <a:latin typeface="微软雅黑" panose="020B0503020204020204" pitchFamily="34" charset="-122"/>
                <a:ea typeface="微软雅黑" panose="020B0503020204020204" pitchFamily="34" charset="-122"/>
              </a:rPr>
              <a:t>设压扩特性为</a:t>
            </a:r>
            <a:r>
              <a:rPr lang="en-US" altLang="zh-CN" dirty="0">
                <a:latin typeface="微软雅黑" panose="020B0503020204020204" pitchFamily="34" charset="-122"/>
                <a:ea typeface="微软雅黑" panose="020B0503020204020204" pitchFamily="34" charset="-122"/>
              </a:rPr>
              <a:t>y=f(x)</a:t>
            </a:r>
            <a:r>
              <a:rPr lang="zh-CN" altLang="en-US" dirty="0">
                <a:latin typeface="微软雅黑" panose="020B0503020204020204" pitchFamily="34" charset="-122"/>
                <a:ea typeface="微软雅黑" panose="020B0503020204020204" pitchFamily="34" charset="-122"/>
              </a:rPr>
              <a:t>，为使小信号的信噪比不因</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下降而减小，应使各量化间隔随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成线性关系，即 ：</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而：</a:t>
            </a:r>
            <a:endParaRPr lang="en-US" altLang="zh-CN" dirty="0">
              <a:latin typeface="微软雅黑" panose="020B0503020204020204" pitchFamily="34" charset="-122"/>
              <a:ea typeface="微软雅黑" panose="020B0503020204020204" pitchFamily="34" charset="-122"/>
            </a:endParaRPr>
          </a:p>
          <a:p>
            <a:pPr>
              <a:lnSpc>
                <a:spcPct val="150000"/>
              </a:lnSpc>
              <a:buSzPct val="80000"/>
              <a:buChar char="•"/>
            </a:pP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因此：</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于是解出：</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或者：</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再由</a:t>
            </a:r>
            <a:r>
              <a:rPr lang="en-US" altLang="zh-CN" dirty="0">
                <a:latin typeface="微软雅黑" panose="020B0503020204020204" pitchFamily="34" charset="-122"/>
                <a:ea typeface="微软雅黑" panose="020B0503020204020204" pitchFamily="34" charset="-122"/>
              </a:rPr>
              <a:t>x=1</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y=1</a:t>
            </a:r>
            <a:r>
              <a:rPr lang="zh-CN" altLang="en-US" dirty="0">
                <a:latin typeface="微软雅黑" panose="020B0503020204020204" pitchFamily="34" charset="-122"/>
                <a:ea typeface="微软雅黑" panose="020B0503020204020204" pitchFamily="34" charset="-122"/>
              </a:rPr>
              <a:t>，解出</a:t>
            </a:r>
            <a:r>
              <a:rPr lang="en-US" altLang="zh-CN" dirty="0">
                <a:latin typeface="微软雅黑" panose="020B0503020204020204" pitchFamily="34" charset="-122"/>
                <a:ea typeface="微软雅黑" panose="020B0503020204020204" pitchFamily="34" charset="-122"/>
              </a:rPr>
              <a:t>C=-k</a:t>
            </a:r>
            <a:endParaRPr lang="zh-CN" altLang="en-US" dirty="0">
              <a:latin typeface="微软雅黑" panose="020B0503020204020204" pitchFamily="34" charset="-122"/>
              <a:ea typeface="微软雅黑" panose="020B0503020204020204" pitchFamily="34" charset="-122"/>
            </a:endParaRPr>
          </a:p>
        </p:txBody>
      </p:sp>
      <p:graphicFrame>
        <p:nvGraphicFramePr>
          <p:cNvPr id="26626" name="Object 3"/>
          <p:cNvGraphicFramePr/>
          <p:nvPr/>
        </p:nvGraphicFramePr>
        <p:xfrm>
          <a:off x="4000500" y="2000250"/>
          <a:ext cx="1439863" cy="428625"/>
        </p:xfrm>
        <a:graphic>
          <a:graphicData uri="http://schemas.openxmlformats.org/presentationml/2006/ole">
            <mc:AlternateContent xmlns:mc="http://schemas.openxmlformats.org/markup-compatibility/2006">
              <mc:Choice xmlns:v="urn:schemas-microsoft-com:vml" Requires="v">
                <p:oleObj spid="_x0000_s3167" name="" r:id="rId1" imgW="558800" imgH="228600" progId="Equation.3">
                  <p:embed/>
                </p:oleObj>
              </mc:Choice>
              <mc:Fallback>
                <p:oleObj name="" r:id="rId1" imgW="558800" imgH="228600" progId="Equation.3">
                  <p:embed/>
                  <p:pic>
                    <p:nvPicPr>
                      <p:cNvPr id="0" name="图片 3166"/>
                      <p:cNvPicPr/>
                      <p:nvPr/>
                    </p:nvPicPr>
                    <p:blipFill>
                      <a:blip r:embed="rId2"/>
                      <a:stretch>
                        <a:fillRect/>
                      </a:stretch>
                    </p:blipFill>
                    <p:spPr>
                      <a:xfrm>
                        <a:off x="4000500" y="2000250"/>
                        <a:ext cx="1439863" cy="428625"/>
                      </a:xfrm>
                      <a:prstGeom prst="rect">
                        <a:avLst/>
                      </a:prstGeom>
                      <a:solidFill>
                        <a:srgbClr val="CCFFCC"/>
                      </a:solidFill>
                      <a:ln w="38100">
                        <a:noFill/>
                        <a:miter/>
                      </a:ln>
                    </p:spPr>
                  </p:pic>
                </p:oleObj>
              </mc:Fallback>
            </mc:AlternateContent>
          </a:graphicData>
        </a:graphic>
      </p:graphicFrame>
      <p:graphicFrame>
        <p:nvGraphicFramePr>
          <p:cNvPr id="26627" name="Object 4"/>
          <p:cNvGraphicFramePr/>
          <p:nvPr/>
        </p:nvGraphicFramePr>
        <p:xfrm>
          <a:off x="1643063" y="2643188"/>
          <a:ext cx="3894137" cy="857250"/>
        </p:xfrm>
        <a:graphic>
          <a:graphicData uri="http://schemas.openxmlformats.org/presentationml/2006/ole">
            <mc:AlternateContent xmlns:mc="http://schemas.openxmlformats.org/markup-compatibility/2006">
              <mc:Choice xmlns:v="urn:schemas-microsoft-com:vml" Requires="v">
                <p:oleObj spid="_x0000_s3163" name="" r:id="rId3" imgW="1562100" imgH="419100" progId="Equation.DSMT4">
                  <p:embed/>
                </p:oleObj>
              </mc:Choice>
              <mc:Fallback>
                <p:oleObj name="" r:id="rId3" imgW="1562100" imgH="419100" progId="Equation.DSMT4">
                  <p:embed/>
                  <p:pic>
                    <p:nvPicPr>
                      <p:cNvPr id="0" name="图片 3162"/>
                      <p:cNvPicPr/>
                      <p:nvPr/>
                    </p:nvPicPr>
                    <p:blipFill>
                      <a:blip r:embed="rId4"/>
                      <a:stretch>
                        <a:fillRect/>
                      </a:stretch>
                    </p:blipFill>
                    <p:spPr>
                      <a:xfrm>
                        <a:off x="1643063" y="2643188"/>
                        <a:ext cx="3894137" cy="857250"/>
                      </a:xfrm>
                      <a:prstGeom prst="rect">
                        <a:avLst/>
                      </a:prstGeom>
                      <a:solidFill>
                        <a:srgbClr val="73D1F3"/>
                      </a:solidFill>
                      <a:ln w="38100">
                        <a:noFill/>
                        <a:miter/>
                      </a:ln>
                    </p:spPr>
                  </p:pic>
                </p:oleObj>
              </mc:Fallback>
            </mc:AlternateContent>
          </a:graphicData>
        </a:graphic>
      </p:graphicFrame>
      <p:graphicFrame>
        <p:nvGraphicFramePr>
          <p:cNvPr id="26628" name="Object 5"/>
          <p:cNvGraphicFramePr/>
          <p:nvPr/>
        </p:nvGraphicFramePr>
        <p:xfrm>
          <a:off x="2000250" y="3571875"/>
          <a:ext cx="1081088" cy="733425"/>
        </p:xfrm>
        <a:graphic>
          <a:graphicData uri="http://schemas.openxmlformats.org/presentationml/2006/ole">
            <mc:AlternateContent xmlns:mc="http://schemas.openxmlformats.org/markup-compatibility/2006">
              <mc:Choice xmlns:v="urn:schemas-microsoft-com:vml" Requires="v">
                <p:oleObj spid="_x0000_s3168" name="" r:id="rId5" imgW="520700" imgH="419100" progId="Equation.3">
                  <p:embed/>
                </p:oleObj>
              </mc:Choice>
              <mc:Fallback>
                <p:oleObj name="" r:id="rId5" imgW="520700" imgH="419100" progId="Equation.3">
                  <p:embed/>
                  <p:pic>
                    <p:nvPicPr>
                      <p:cNvPr id="0" name="图片 3167"/>
                      <p:cNvPicPr/>
                      <p:nvPr/>
                    </p:nvPicPr>
                    <p:blipFill>
                      <a:blip r:embed="rId6"/>
                      <a:stretch>
                        <a:fillRect/>
                      </a:stretch>
                    </p:blipFill>
                    <p:spPr>
                      <a:xfrm>
                        <a:off x="2000250" y="3571875"/>
                        <a:ext cx="1081088" cy="733425"/>
                      </a:xfrm>
                      <a:prstGeom prst="rect">
                        <a:avLst/>
                      </a:prstGeom>
                      <a:solidFill>
                        <a:srgbClr val="8DD9CB"/>
                      </a:solidFill>
                      <a:ln w="38100">
                        <a:noFill/>
                        <a:miter/>
                      </a:ln>
                    </p:spPr>
                  </p:pic>
                </p:oleObj>
              </mc:Fallback>
            </mc:AlternateContent>
          </a:graphicData>
        </a:graphic>
      </p:graphicFrame>
      <p:graphicFrame>
        <p:nvGraphicFramePr>
          <p:cNvPr id="26629" name="Object 6"/>
          <p:cNvGraphicFramePr/>
          <p:nvPr/>
        </p:nvGraphicFramePr>
        <p:xfrm>
          <a:off x="2143125" y="4429125"/>
          <a:ext cx="1798638" cy="428625"/>
        </p:xfrm>
        <a:graphic>
          <a:graphicData uri="http://schemas.openxmlformats.org/presentationml/2006/ole">
            <mc:AlternateContent xmlns:mc="http://schemas.openxmlformats.org/markup-compatibility/2006">
              <mc:Choice xmlns:v="urn:schemas-microsoft-com:vml" Requires="v">
                <p:oleObj spid="_x0000_s3164" name="" r:id="rId7" imgW="824865" imgH="203200" progId="Equation.3">
                  <p:embed/>
                </p:oleObj>
              </mc:Choice>
              <mc:Fallback>
                <p:oleObj name="" r:id="rId7" imgW="824865" imgH="203200" progId="Equation.3">
                  <p:embed/>
                  <p:pic>
                    <p:nvPicPr>
                      <p:cNvPr id="0" name="图片 3163"/>
                      <p:cNvPicPr/>
                      <p:nvPr/>
                    </p:nvPicPr>
                    <p:blipFill>
                      <a:blip r:embed="rId8"/>
                      <a:stretch>
                        <a:fillRect/>
                      </a:stretch>
                    </p:blipFill>
                    <p:spPr>
                      <a:xfrm>
                        <a:off x="2143125" y="4429125"/>
                        <a:ext cx="1798638" cy="428625"/>
                      </a:xfrm>
                      <a:prstGeom prst="rect">
                        <a:avLst/>
                      </a:prstGeom>
                      <a:solidFill>
                        <a:srgbClr val="CCFFCC"/>
                      </a:solidFill>
                      <a:ln w="38100">
                        <a:noFill/>
                        <a:miter/>
                      </a:ln>
                    </p:spPr>
                  </p:pic>
                </p:oleObj>
              </mc:Fallback>
            </mc:AlternateContent>
          </a:graphicData>
        </a:graphic>
      </p:graphicFrame>
      <p:sp>
        <p:nvSpPr>
          <p:cNvPr id="26632" name="Rectangle 7"/>
          <p:cNvSpPr/>
          <p:nvPr/>
        </p:nvSpPr>
        <p:spPr>
          <a:xfrm>
            <a:off x="1498600" y="709613"/>
            <a:ext cx="4297363" cy="519112"/>
          </a:xfrm>
          <a:prstGeom prst="rect">
            <a:avLst/>
          </a:prstGeom>
          <a:noFill/>
          <a:ln w="9525">
            <a:noFill/>
          </a:ln>
        </p:spPr>
        <p:txBody>
          <a:bodyPr>
            <a:spAutoFit/>
          </a:bodyPr>
          <a:p>
            <a:r>
              <a:rPr lang="en-US" altLang="zh-CN" sz="2800" b="1" dirty="0">
                <a:solidFill>
                  <a:srgbClr val="0000FF"/>
                </a:solidFill>
                <a:latin typeface="微软雅黑" panose="020B0503020204020204" pitchFamily="34" charset="-122"/>
                <a:ea typeface="微软雅黑" panose="020B0503020204020204" pitchFamily="34" charset="-122"/>
              </a:rPr>
              <a:t>2. A</a:t>
            </a:r>
            <a:r>
              <a:rPr lang="zh-CN" altLang="en-US" sz="2800" b="1" dirty="0">
                <a:solidFill>
                  <a:srgbClr val="0000FF"/>
                </a:solidFill>
                <a:latin typeface="微软雅黑" panose="020B0503020204020204" pitchFamily="34" charset="-122"/>
                <a:ea typeface="微软雅黑" panose="020B0503020204020204" pitchFamily="34" charset="-122"/>
              </a:rPr>
              <a:t>律压扩特性的导出</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6630" name="Object 8"/>
          <p:cNvGraphicFramePr/>
          <p:nvPr/>
        </p:nvGraphicFramePr>
        <p:xfrm>
          <a:off x="2142808" y="4939983"/>
          <a:ext cx="1714500" cy="714375"/>
        </p:xfrm>
        <a:graphic>
          <a:graphicData uri="http://schemas.openxmlformats.org/presentationml/2006/ole">
            <mc:AlternateContent xmlns:mc="http://schemas.openxmlformats.org/markup-compatibility/2006">
              <mc:Choice xmlns:v="urn:schemas-microsoft-com:vml" Requires="v">
                <p:oleObj spid="_x0000_s3169" name="" r:id="rId9" imgW="913765" imgH="393700" progId="Equation.3">
                  <p:embed/>
                </p:oleObj>
              </mc:Choice>
              <mc:Fallback>
                <p:oleObj name="" r:id="rId9" imgW="913765" imgH="393700" progId="Equation.3">
                  <p:embed/>
                  <p:pic>
                    <p:nvPicPr>
                      <p:cNvPr id="0" name="图片 3168"/>
                      <p:cNvPicPr/>
                      <p:nvPr/>
                    </p:nvPicPr>
                    <p:blipFill>
                      <a:blip r:embed="rId10"/>
                      <a:stretch>
                        <a:fillRect/>
                      </a:stretch>
                    </p:blipFill>
                    <p:spPr>
                      <a:xfrm>
                        <a:off x="2142808" y="4939983"/>
                        <a:ext cx="1714500" cy="714375"/>
                      </a:xfrm>
                      <a:prstGeom prst="rect">
                        <a:avLst/>
                      </a:prstGeom>
                      <a:solidFill>
                        <a:srgbClr val="CCFFFF"/>
                      </a:solidFill>
                      <a:ln w="38100">
                        <a:noFill/>
                        <a:miter/>
                      </a:ln>
                    </p:spPr>
                  </p:pic>
                </p:oleObj>
              </mc:Fallback>
            </mc:AlternateContent>
          </a:graphicData>
        </a:graphic>
      </p:graphicFrame>
      <p:sp>
        <p:nvSpPr>
          <p:cNvPr id="12" name="圆角矩形标注 11"/>
          <p:cNvSpPr/>
          <p:nvPr/>
        </p:nvSpPr>
        <p:spPr>
          <a:xfrm>
            <a:off x="6215063" y="2857500"/>
            <a:ext cx="2571750" cy="500063"/>
          </a:xfrm>
          <a:prstGeom prst="wedgeRoundRectCallout">
            <a:avLst>
              <a:gd name="adj1" fmla="val -65870"/>
              <a:gd name="adj2" fmla="val 80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量化间隔△</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y=1/N</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2"/>
          <p:cNvSpPr/>
          <p:nvPr/>
        </p:nvSpPr>
        <p:spPr>
          <a:xfrm>
            <a:off x="345440" y="1484630"/>
            <a:ext cx="8401685" cy="4730750"/>
          </a:xfrm>
          <a:prstGeom prst="rect">
            <a:avLst/>
          </a:prstGeom>
          <a:noFill/>
          <a:ln w="9525">
            <a:noFill/>
          </a:ln>
        </p:spPr>
        <p:txBody>
          <a:bodyPr/>
          <a:p>
            <a:pPr>
              <a:lnSpc>
                <a:spcPct val="150000"/>
              </a:lnSpc>
              <a:buSzPct val="80000"/>
            </a:pPr>
            <a:r>
              <a:rPr lang="zh-CN" altLang="en-US" dirty="0">
                <a:latin typeface="微软雅黑" panose="020B0503020204020204" pitchFamily="34" charset="-122"/>
                <a:ea typeface="微软雅黑" panose="020B0503020204020204" pitchFamily="34" charset="-122"/>
              </a:rPr>
              <a:t>于是：</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但是，当</a:t>
            </a:r>
            <a:r>
              <a:rPr lang="en-US" altLang="zh-CN" dirty="0">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sym typeface="Wingdings" panose="05000000000000000000" pitchFamily="2" charset="2"/>
              </a:rPr>
              <a:t>0</a:t>
            </a:r>
            <a:r>
              <a:rPr lang="zh-CN" altLang="en-US" dirty="0">
                <a:latin typeface="微软雅黑" panose="020B0503020204020204" pitchFamily="34" charset="-122"/>
                <a:ea typeface="微软雅黑" panose="020B0503020204020204" pitchFamily="34" charset="-122"/>
                <a:sym typeface="Wingdings" panose="05000000000000000000" pitchFamily="2" charset="2"/>
              </a:rPr>
              <a:t>时</a:t>
            </a:r>
            <a:r>
              <a:rPr lang="en-US" altLang="zh-CN" dirty="0">
                <a:latin typeface="微软雅黑" panose="020B0503020204020204" pitchFamily="34" charset="-122"/>
                <a:ea typeface="微软雅黑" panose="020B0503020204020204" pitchFamily="34" charset="-122"/>
                <a:sym typeface="Wingdings" panose="05000000000000000000" pitchFamily="2" charset="2"/>
              </a:rPr>
              <a:t>y-∞ </a:t>
            </a:r>
            <a:r>
              <a:rPr lang="zh-CN" altLang="en-US" dirty="0">
                <a:latin typeface="微软雅黑" panose="020B0503020204020204" pitchFamily="34" charset="-122"/>
                <a:ea typeface="微软雅黑" panose="020B0503020204020204" pitchFamily="34" charset="-122"/>
                <a:sym typeface="Wingdings" panose="05000000000000000000" pitchFamily="2" charset="2"/>
              </a:rPr>
              <a:t>，所以需修正上式，于是得到</a:t>
            </a:r>
            <a:r>
              <a:rPr lang="en-US" altLang="zh-CN" dirty="0">
                <a:latin typeface="微软雅黑" panose="020B0503020204020204" pitchFamily="34" charset="-122"/>
                <a:ea typeface="微软雅黑" panose="020B0503020204020204" pitchFamily="34" charset="-122"/>
                <a:sym typeface="Wingdings" panose="05000000000000000000" pitchFamily="2" charset="2"/>
              </a:rPr>
              <a:t>A</a:t>
            </a:r>
            <a:r>
              <a:rPr lang="zh-CN" altLang="en-US" dirty="0">
                <a:latin typeface="微软雅黑" panose="020B0503020204020204" pitchFamily="34" charset="-122"/>
                <a:ea typeface="微软雅黑" panose="020B0503020204020204" pitchFamily="34" charset="-122"/>
                <a:sym typeface="Wingdings" panose="05000000000000000000" pitchFamily="2" charset="2"/>
              </a:rPr>
              <a:t>率特性的定义式：</a:t>
            </a:r>
            <a:endParaRPr lang="zh-CN" altLang="en-US" dirty="0">
              <a:latin typeface="微软雅黑" panose="020B0503020204020204" pitchFamily="34" charset="-122"/>
              <a:ea typeface="微软雅黑" panose="020B0503020204020204" pitchFamily="34" charset="-122"/>
              <a:sym typeface="Wingdings" panose="05000000000000000000" pitchFamily="2" charset="2"/>
            </a:endParaRPr>
          </a:p>
          <a:p>
            <a:pPr>
              <a:lnSpc>
                <a:spcPct val="150000"/>
              </a:lnSpc>
              <a:buSzPct val="80000"/>
            </a:pPr>
            <a:endParaRPr lang="zh-CN" altLang="en-US" dirty="0">
              <a:latin typeface="微软雅黑" panose="020B0503020204020204" pitchFamily="34" charset="-122"/>
              <a:ea typeface="微软雅黑" panose="020B0503020204020204" pitchFamily="34" charset="-122"/>
              <a:sym typeface="Wingdings" panose="05000000000000000000" pitchFamily="2" charset="2"/>
            </a:endParaRPr>
          </a:p>
          <a:p>
            <a:pPr>
              <a:lnSpc>
                <a:spcPct val="150000"/>
              </a:lnSpc>
              <a:buSzPct val="80000"/>
            </a:pPr>
            <a:endParaRPr lang="zh-CN" altLang="en-US" dirty="0">
              <a:latin typeface="微软雅黑" panose="020B0503020204020204" pitchFamily="34" charset="-122"/>
              <a:ea typeface="微软雅黑" panose="020B0503020204020204" pitchFamily="34" charset="-122"/>
            </a:endParaRPr>
          </a:p>
          <a:p>
            <a:pPr>
              <a:lnSpc>
                <a:spcPct val="150000"/>
              </a:lnSpc>
              <a:buSzPct val="80000"/>
            </a:pPr>
            <a:endParaRPr lang="en-US" altLang="zh-CN" dirty="0">
              <a:latin typeface="微软雅黑" panose="020B0503020204020204" pitchFamily="34" charset="-122"/>
              <a:ea typeface="微软雅黑" panose="020B0503020204020204" pitchFamily="34" charset="-122"/>
            </a:endParaRPr>
          </a:p>
          <a:p>
            <a:pPr>
              <a:lnSpc>
                <a:spcPct val="150000"/>
              </a:lnSpc>
              <a:buSzPct val="80000"/>
            </a:pP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律中，选用</a:t>
            </a:r>
            <a:r>
              <a:rPr lang="en-US" altLang="zh-CN" dirty="0">
                <a:latin typeface="微软雅黑" panose="020B0503020204020204" pitchFamily="34" charset="-122"/>
                <a:ea typeface="微软雅黑" panose="020B0503020204020204" pitchFamily="34" charset="-122"/>
              </a:rPr>
              <a:t>A=87.6</a:t>
            </a:r>
            <a:r>
              <a:rPr lang="zh-CN" altLang="en-US" dirty="0">
                <a:latin typeface="微软雅黑" panose="020B0503020204020204" pitchFamily="34" charset="-122"/>
                <a:ea typeface="微软雅黑" panose="020B0503020204020204" pitchFamily="34" charset="-122"/>
              </a:rPr>
              <a:t>有两个目的：</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使曲线在原点附近的斜率＝</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段折线简化成</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段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使转折点上</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律曲线的横坐标值</a:t>
            </a:r>
            <a:r>
              <a:rPr lang="en-US" altLang="zh-CN" b="1" dirty="0">
                <a:solidFill>
                  <a:srgbClr val="FF0000"/>
                </a:solidFill>
                <a:latin typeface="微软雅黑" panose="020B0503020204020204" pitchFamily="34" charset="-122"/>
                <a:ea typeface="微软雅黑" panose="020B0503020204020204" pitchFamily="34" charset="-122"/>
              </a:rPr>
              <a:t>x</a:t>
            </a:r>
            <a:r>
              <a:rPr lang="zh-CN" altLang="en-US"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solidFill>
                  <a:srgbClr val="FF0000"/>
                </a:solidFill>
                <a:latin typeface="微软雅黑" panose="020B0503020204020204" pitchFamily="34" charset="-122"/>
                <a:ea typeface="微软雅黑" panose="020B0503020204020204" pitchFamily="34" charset="-122"/>
              </a:rPr>
              <a:t>1/2</a:t>
            </a:r>
            <a:r>
              <a:rPr lang="en-US" altLang="zh-CN" b="1" baseline="30000" dirty="0">
                <a:solidFill>
                  <a:srgbClr val="FF0000"/>
                </a:solidFill>
                <a:latin typeface="微软雅黑" panose="020B0503020204020204" pitchFamily="34" charset="-122"/>
                <a:ea typeface="微软雅黑" panose="020B0503020204020204" pitchFamily="34" charset="-122"/>
              </a:rPr>
              <a:t>i</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 =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有利于数字化</a:t>
            </a:r>
            <a:endParaRPr lang="zh-CN" altLang="en-US" dirty="0">
              <a:latin typeface="微软雅黑" panose="020B0503020204020204" pitchFamily="34" charset="-122"/>
              <a:ea typeface="微软雅黑" panose="020B0503020204020204" pitchFamily="34" charset="-122"/>
            </a:endParaRPr>
          </a:p>
        </p:txBody>
      </p:sp>
      <p:graphicFrame>
        <p:nvGraphicFramePr>
          <p:cNvPr id="27650" name="Object 4"/>
          <p:cNvGraphicFramePr/>
          <p:nvPr/>
        </p:nvGraphicFramePr>
        <p:xfrm>
          <a:off x="1785938" y="1214438"/>
          <a:ext cx="1944687" cy="776287"/>
        </p:xfrm>
        <a:graphic>
          <a:graphicData uri="http://schemas.openxmlformats.org/presentationml/2006/ole">
            <mc:AlternateContent xmlns:mc="http://schemas.openxmlformats.org/markup-compatibility/2006">
              <mc:Choice xmlns:v="urn:schemas-microsoft-com:vml" Requires="v">
                <p:oleObj spid="_x0000_s3162" name="" r:id="rId1" imgW="837565" imgH="393700" progId="Equation.3">
                  <p:embed/>
                </p:oleObj>
              </mc:Choice>
              <mc:Fallback>
                <p:oleObj name="" r:id="rId1" imgW="837565" imgH="393700" progId="Equation.3">
                  <p:embed/>
                  <p:pic>
                    <p:nvPicPr>
                      <p:cNvPr id="0" name="图片 3161"/>
                      <p:cNvPicPr/>
                      <p:nvPr/>
                    </p:nvPicPr>
                    <p:blipFill>
                      <a:blip r:embed="rId2"/>
                      <a:stretch>
                        <a:fillRect/>
                      </a:stretch>
                    </p:blipFill>
                    <p:spPr>
                      <a:xfrm>
                        <a:off x="1785938" y="1214438"/>
                        <a:ext cx="1944687" cy="776287"/>
                      </a:xfrm>
                      <a:prstGeom prst="rect">
                        <a:avLst/>
                      </a:prstGeom>
                      <a:solidFill>
                        <a:srgbClr val="CCFFCC"/>
                      </a:solidFill>
                      <a:ln w="38100">
                        <a:noFill/>
                        <a:miter/>
                      </a:ln>
                    </p:spPr>
                  </p:pic>
                </p:oleObj>
              </mc:Fallback>
            </mc:AlternateContent>
          </a:graphicData>
        </a:graphic>
      </p:graphicFrame>
      <p:graphicFrame>
        <p:nvGraphicFramePr>
          <p:cNvPr id="27651" name="Object 5"/>
          <p:cNvGraphicFramePr/>
          <p:nvPr/>
        </p:nvGraphicFramePr>
        <p:xfrm>
          <a:off x="1785938" y="2571750"/>
          <a:ext cx="4214812" cy="1608138"/>
        </p:xfrm>
        <a:graphic>
          <a:graphicData uri="http://schemas.openxmlformats.org/presentationml/2006/ole">
            <mc:AlternateContent xmlns:mc="http://schemas.openxmlformats.org/markup-compatibility/2006">
              <mc:Choice xmlns:v="urn:schemas-microsoft-com:vml" Requires="v">
                <p:oleObj spid="_x0000_s3166" name="" r:id="rId3" imgW="1714500" imgH="838200" progId="Equation.DSMT4">
                  <p:embed/>
                </p:oleObj>
              </mc:Choice>
              <mc:Fallback>
                <p:oleObj name="" r:id="rId3" imgW="1714500" imgH="838200" progId="Equation.DSMT4">
                  <p:embed/>
                  <p:pic>
                    <p:nvPicPr>
                      <p:cNvPr id="0" name="图片 3165"/>
                      <p:cNvPicPr/>
                      <p:nvPr/>
                    </p:nvPicPr>
                    <p:blipFill>
                      <a:blip r:embed="rId4"/>
                      <a:stretch>
                        <a:fillRect/>
                      </a:stretch>
                    </p:blipFill>
                    <p:spPr>
                      <a:xfrm>
                        <a:off x="1785938" y="2571750"/>
                        <a:ext cx="4214812" cy="1608138"/>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826" name="Group 111"/>
          <p:cNvGrpSpPr/>
          <p:nvPr/>
        </p:nvGrpSpPr>
        <p:grpSpPr>
          <a:xfrm>
            <a:off x="571500" y="1341438"/>
            <a:ext cx="8001000" cy="5078412"/>
            <a:chOff x="467" y="890"/>
            <a:chExt cx="4591" cy="3156"/>
          </a:xfrm>
        </p:grpSpPr>
        <p:sp>
          <p:nvSpPr>
            <p:cNvPr id="77828" name="Line 5"/>
            <p:cNvSpPr/>
            <p:nvPr/>
          </p:nvSpPr>
          <p:spPr>
            <a:xfrm flipH="1">
              <a:off x="886" y="3317"/>
              <a:ext cx="4115" cy="2"/>
            </a:xfrm>
            <a:prstGeom prst="line">
              <a:avLst/>
            </a:prstGeom>
            <a:ln w="12700" cap="flat" cmpd="sng">
              <a:solidFill>
                <a:srgbClr val="000000"/>
              </a:solidFill>
              <a:prstDash val="solid"/>
              <a:headEnd type="none" w="med" len="med"/>
              <a:tailEnd type="none" w="med" len="med"/>
            </a:ln>
          </p:spPr>
        </p:sp>
        <p:sp>
          <p:nvSpPr>
            <p:cNvPr id="77829" name="Line 6"/>
            <p:cNvSpPr/>
            <p:nvPr/>
          </p:nvSpPr>
          <p:spPr>
            <a:xfrm flipV="1">
              <a:off x="1236" y="986"/>
              <a:ext cx="2" cy="2870"/>
            </a:xfrm>
            <a:prstGeom prst="line">
              <a:avLst/>
            </a:prstGeom>
            <a:ln w="12700" cap="flat" cmpd="sng">
              <a:solidFill>
                <a:srgbClr val="000000"/>
              </a:solidFill>
              <a:prstDash val="solid"/>
              <a:headEnd type="none" w="med" len="med"/>
              <a:tailEnd type="none" w="med" len="med"/>
            </a:ln>
          </p:spPr>
        </p:sp>
        <p:sp>
          <p:nvSpPr>
            <p:cNvPr id="77830" name="Line 7"/>
            <p:cNvSpPr/>
            <p:nvPr/>
          </p:nvSpPr>
          <p:spPr>
            <a:xfrm flipH="1">
              <a:off x="4187" y="1240"/>
              <a:ext cx="77" cy="2"/>
            </a:xfrm>
            <a:prstGeom prst="line">
              <a:avLst/>
            </a:prstGeom>
            <a:ln w="12700" cap="flat" cmpd="sng">
              <a:solidFill>
                <a:srgbClr val="000000"/>
              </a:solidFill>
              <a:prstDash val="solid"/>
              <a:headEnd type="none" w="med" len="med"/>
              <a:tailEnd type="none" w="med" len="med"/>
            </a:ln>
          </p:spPr>
        </p:sp>
        <p:sp>
          <p:nvSpPr>
            <p:cNvPr id="77831" name="Line 8"/>
            <p:cNvSpPr/>
            <p:nvPr/>
          </p:nvSpPr>
          <p:spPr>
            <a:xfrm flipH="1">
              <a:off x="4029" y="1240"/>
              <a:ext cx="80" cy="2"/>
            </a:xfrm>
            <a:prstGeom prst="line">
              <a:avLst/>
            </a:prstGeom>
            <a:ln w="12700" cap="flat" cmpd="sng">
              <a:solidFill>
                <a:srgbClr val="000000"/>
              </a:solidFill>
              <a:prstDash val="solid"/>
              <a:headEnd type="none" w="med" len="med"/>
              <a:tailEnd type="none" w="med" len="med"/>
            </a:ln>
          </p:spPr>
        </p:sp>
        <p:sp>
          <p:nvSpPr>
            <p:cNvPr id="77832" name="Line 9"/>
            <p:cNvSpPr/>
            <p:nvPr/>
          </p:nvSpPr>
          <p:spPr>
            <a:xfrm flipH="1">
              <a:off x="3875" y="1240"/>
              <a:ext cx="77" cy="2"/>
            </a:xfrm>
            <a:prstGeom prst="line">
              <a:avLst/>
            </a:prstGeom>
            <a:ln w="12700" cap="flat" cmpd="sng">
              <a:solidFill>
                <a:srgbClr val="000000"/>
              </a:solidFill>
              <a:prstDash val="solid"/>
              <a:headEnd type="none" w="med" len="med"/>
              <a:tailEnd type="none" w="med" len="med"/>
            </a:ln>
          </p:spPr>
        </p:sp>
        <p:sp>
          <p:nvSpPr>
            <p:cNvPr id="77833" name="Line 10"/>
            <p:cNvSpPr/>
            <p:nvPr/>
          </p:nvSpPr>
          <p:spPr>
            <a:xfrm flipH="1">
              <a:off x="3719" y="1240"/>
              <a:ext cx="79" cy="2"/>
            </a:xfrm>
            <a:prstGeom prst="line">
              <a:avLst/>
            </a:prstGeom>
            <a:ln w="12700" cap="flat" cmpd="sng">
              <a:solidFill>
                <a:srgbClr val="000000"/>
              </a:solidFill>
              <a:prstDash val="solid"/>
              <a:headEnd type="none" w="med" len="med"/>
              <a:tailEnd type="none" w="med" len="med"/>
            </a:ln>
          </p:spPr>
        </p:sp>
        <p:sp>
          <p:nvSpPr>
            <p:cNvPr id="77834" name="Line 11"/>
            <p:cNvSpPr/>
            <p:nvPr/>
          </p:nvSpPr>
          <p:spPr>
            <a:xfrm flipH="1">
              <a:off x="3565" y="1240"/>
              <a:ext cx="77" cy="2"/>
            </a:xfrm>
            <a:prstGeom prst="line">
              <a:avLst/>
            </a:prstGeom>
            <a:ln w="12700" cap="flat" cmpd="sng">
              <a:solidFill>
                <a:srgbClr val="000000"/>
              </a:solidFill>
              <a:prstDash val="solid"/>
              <a:headEnd type="none" w="med" len="med"/>
              <a:tailEnd type="none" w="med" len="med"/>
            </a:ln>
          </p:spPr>
        </p:sp>
        <p:sp>
          <p:nvSpPr>
            <p:cNvPr id="77835" name="Line 12"/>
            <p:cNvSpPr/>
            <p:nvPr/>
          </p:nvSpPr>
          <p:spPr>
            <a:xfrm flipH="1">
              <a:off x="3411" y="1240"/>
              <a:ext cx="77" cy="2"/>
            </a:xfrm>
            <a:prstGeom prst="line">
              <a:avLst/>
            </a:prstGeom>
            <a:ln w="12700" cap="flat" cmpd="sng">
              <a:solidFill>
                <a:srgbClr val="000000"/>
              </a:solidFill>
              <a:prstDash val="solid"/>
              <a:headEnd type="none" w="med" len="med"/>
              <a:tailEnd type="none" w="med" len="med"/>
            </a:ln>
          </p:spPr>
        </p:sp>
        <p:sp>
          <p:nvSpPr>
            <p:cNvPr id="77836" name="Line 13"/>
            <p:cNvSpPr/>
            <p:nvPr/>
          </p:nvSpPr>
          <p:spPr>
            <a:xfrm flipH="1">
              <a:off x="3255" y="1240"/>
              <a:ext cx="77" cy="2"/>
            </a:xfrm>
            <a:prstGeom prst="line">
              <a:avLst/>
            </a:prstGeom>
            <a:ln w="12700" cap="flat" cmpd="sng">
              <a:solidFill>
                <a:srgbClr val="000000"/>
              </a:solidFill>
              <a:prstDash val="solid"/>
              <a:headEnd type="none" w="med" len="med"/>
              <a:tailEnd type="none" w="med" len="med"/>
            </a:ln>
          </p:spPr>
        </p:sp>
        <p:sp>
          <p:nvSpPr>
            <p:cNvPr id="77837" name="Line 14"/>
            <p:cNvSpPr/>
            <p:nvPr/>
          </p:nvSpPr>
          <p:spPr>
            <a:xfrm flipH="1">
              <a:off x="3098" y="1240"/>
              <a:ext cx="77" cy="2"/>
            </a:xfrm>
            <a:prstGeom prst="line">
              <a:avLst/>
            </a:prstGeom>
            <a:ln w="12700" cap="flat" cmpd="sng">
              <a:solidFill>
                <a:srgbClr val="000000"/>
              </a:solidFill>
              <a:prstDash val="solid"/>
              <a:headEnd type="none" w="med" len="med"/>
              <a:tailEnd type="none" w="med" len="med"/>
            </a:ln>
          </p:spPr>
        </p:sp>
        <p:sp>
          <p:nvSpPr>
            <p:cNvPr id="77838" name="Line 15"/>
            <p:cNvSpPr/>
            <p:nvPr/>
          </p:nvSpPr>
          <p:spPr>
            <a:xfrm flipH="1">
              <a:off x="2943" y="1240"/>
              <a:ext cx="78" cy="2"/>
            </a:xfrm>
            <a:prstGeom prst="line">
              <a:avLst/>
            </a:prstGeom>
            <a:ln w="12700" cap="flat" cmpd="sng">
              <a:solidFill>
                <a:srgbClr val="000000"/>
              </a:solidFill>
              <a:prstDash val="solid"/>
              <a:headEnd type="none" w="med" len="med"/>
              <a:tailEnd type="none" w="med" len="med"/>
            </a:ln>
          </p:spPr>
        </p:sp>
        <p:sp>
          <p:nvSpPr>
            <p:cNvPr id="77839" name="Line 16"/>
            <p:cNvSpPr/>
            <p:nvPr/>
          </p:nvSpPr>
          <p:spPr>
            <a:xfrm flipH="1">
              <a:off x="2789" y="1240"/>
              <a:ext cx="77" cy="2"/>
            </a:xfrm>
            <a:prstGeom prst="line">
              <a:avLst/>
            </a:prstGeom>
            <a:ln w="12700" cap="flat" cmpd="sng">
              <a:solidFill>
                <a:srgbClr val="000000"/>
              </a:solidFill>
              <a:prstDash val="solid"/>
              <a:headEnd type="none" w="med" len="med"/>
              <a:tailEnd type="none" w="med" len="med"/>
            </a:ln>
          </p:spPr>
        </p:sp>
        <p:sp>
          <p:nvSpPr>
            <p:cNvPr id="77840" name="Line 17"/>
            <p:cNvSpPr/>
            <p:nvPr/>
          </p:nvSpPr>
          <p:spPr>
            <a:xfrm flipH="1">
              <a:off x="2634" y="1240"/>
              <a:ext cx="77" cy="2"/>
            </a:xfrm>
            <a:prstGeom prst="line">
              <a:avLst/>
            </a:prstGeom>
            <a:ln w="12700" cap="flat" cmpd="sng">
              <a:solidFill>
                <a:srgbClr val="000000"/>
              </a:solidFill>
              <a:prstDash val="solid"/>
              <a:headEnd type="none" w="med" len="med"/>
              <a:tailEnd type="none" w="med" len="med"/>
            </a:ln>
          </p:spPr>
        </p:sp>
        <p:sp>
          <p:nvSpPr>
            <p:cNvPr id="77841" name="Line 18"/>
            <p:cNvSpPr/>
            <p:nvPr/>
          </p:nvSpPr>
          <p:spPr>
            <a:xfrm flipH="1">
              <a:off x="2479" y="1240"/>
              <a:ext cx="77" cy="2"/>
            </a:xfrm>
            <a:prstGeom prst="line">
              <a:avLst/>
            </a:prstGeom>
            <a:ln w="12700" cap="flat" cmpd="sng">
              <a:solidFill>
                <a:srgbClr val="000000"/>
              </a:solidFill>
              <a:prstDash val="solid"/>
              <a:headEnd type="none" w="med" len="med"/>
              <a:tailEnd type="none" w="med" len="med"/>
            </a:ln>
          </p:spPr>
        </p:sp>
        <p:sp>
          <p:nvSpPr>
            <p:cNvPr id="77842" name="Line 19"/>
            <p:cNvSpPr/>
            <p:nvPr/>
          </p:nvSpPr>
          <p:spPr>
            <a:xfrm flipH="1">
              <a:off x="2322" y="1240"/>
              <a:ext cx="80" cy="2"/>
            </a:xfrm>
            <a:prstGeom prst="line">
              <a:avLst/>
            </a:prstGeom>
            <a:ln w="12700" cap="flat" cmpd="sng">
              <a:solidFill>
                <a:srgbClr val="000000"/>
              </a:solidFill>
              <a:prstDash val="solid"/>
              <a:headEnd type="none" w="med" len="med"/>
              <a:tailEnd type="none" w="med" len="med"/>
            </a:ln>
          </p:spPr>
        </p:sp>
        <p:sp>
          <p:nvSpPr>
            <p:cNvPr id="77843" name="Line 20"/>
            <p:cNvSpPr/>
            <p:nvPr/>
          </p:nvSpPr>
          <p:spPr>
            <a:xfrm flipH="1">
              <a:off x="2166" y="1240"/>
              <a:ext cx="79" cy="2"/>
            </a:xfrm>
            <a:prstGeom prst="line">
              <a:avLst/>
            </a:prstGeom>
            <a:ln w="12700" cap="flat" cmpd="sng">
              <a:solidFill>
                <a:srgbClr val="000000"/>
              </a:solidFill>
              <a:prstDash val="solid"/>
              <a:headEnd type="none" w="med" len="med"/>
              <a:tailEnd type="none" w="med" len="med"/>
            </a:ln>
          </p:spPr>
        </p:sp>
        <p:sp>
          <p:nvSpPr>
            <p:cNvPr id="77844" name="Line 21"/>
            <p:cNvSpPr/>
            <p:nvPr/>
          </p:nvSpPr>
          <p:spPr>
            <a:xfrm flipH="1">
              <a:off x="2012" y="1240"/>
              <a:ext cx="77" cy="2"/>
            </a:xfrm>
            <a:prstGeom prst="line">
              <a:avLst/>
            </a:prstGeom>
            <a:ln w="12700" cap="flat" cmpd="sng">
              <a:solidFill>
                <a:srgbClr val="000000"/>
              </a:solidFill>
              <a:prstDash val="solid"/>
              <a:headEnd type="none" w="med" len="med"/>
              <a:tailEnd type="none" w="med" len="med"/>
            </a:ln>
          </p:spPr>
        </p:sp>
        <p:sp>
          <p:nvSpPr>
            <p:cNvPr id="77845" name="Line 22"/>
            <p:cNvSpPr/>
            <p:nvPr/>
          </p:nvSpPr>
          <p:spPr>
            <a:xfrm flipH="1">
              <a:off x="1857" y="1240"/>
              <a:ext cx="78" cy="2"/>
            </a:xfrm>
            <a:prstGeom prst="line">
              <a:avLst/>
            </a:prstGeom>
            <a:ln w="12700" cap="flat" cmpd="sng">
              <a:solidFill>
                <a:srgbClr val="000000"/>
              </a:solidFill>
              <a:prstDash val="solid"/>
              <a:headEnd type="none" w="med" len="med"/>
              <a:tailEnd type="none" w="med" len="med"/>
            </a:ln>
          </p:spPr>
        </p:sp>
        <p:sp>
          <p:nvSpPr>
            <p:cNvPr id="77846" name="Line 23"/>
            <p:cNvSpPr/>
            <p:nvPr/>
          </p:nvSpPr>
          <p:spPr>
            <a:xfrm flipH="1">
              <a:off x="1702" y="1240"/>
              <a:ext cx="77" cy="2"/>
            </a:xfrm>
            <a:prstGeom prst="line">
              <a:avLst/>
            </a:prstGeom>
            <a:ln w="12700" cap="flat" cmpd="sng">
              <a:solidFill>
                <a:srgbClr val="000000"/>
              </a:solidFill>
              <a:prstDash val="solid"/>
              <a:headEnd type="none" w="med" len="med"/>
              <a:tailEnd type="none" w="med" len="med"/>
            </a:ln>
          </p:spPr>
        </p:sp>
        <p:sp>
          <p:nvSpPr>
            <p:cNvPr id="77847" name="Line 24"/>
            <p:cNvSpPr/>
            <p:nvPr/>
          </p:nvSpPr>
          <p:spPr>
            <a:xfrm flipH="1">
              <a:off x="1548" y="1240"/>
              <a:ext cx="77" cy="2"/>
            </a:xfrm>
            <a:prstGeom prst="line">
              <a:avLst/>
            </a:prstGeom>
            <a:ln w="12700" cap="flat" cmpd="sng">
              <a:solidFill>
                <a:srgbClr val="000000"/>
              </a:solidFill>
              <a:prstDash val="solid"/>
              <a:headEnd type="none" w="med" len="med"/>
              <a:tailEnd type="none" w="med" len="med"/>
            </a:ln>
          </p:spPr>
        </p:sp>
        <p:sp>
          <p:nvSpPr>
            <p:cNvPr id="77848" name="Line 25"/>
            <p:cNvSpPr/>
            <p:nvPr/>
          </p:nvSpPr>
          <p:spPr>
            <a:xfrm flipH="1">
              <a:off x="1390" y="1240"/>
              <a:ext cx="77" cy="2"/>
            </a:xfrm>
            <a:prstGeom prst="line">
              <a:avLst/>
            </a:prstGeom>
            <a:ln w="12700" cap="flat" cmpd="sng">
              <a:solidFill>
                <a:srgbClr val="000000"/>
              </a:solidFill>
              <a:prstDash val="solid"/>
              <a:headEnd type="none" w="med" len="med"/>
              <a:tailEnd type="none" w="med" len="med"/>
            </a:ln>
          </p:spPr>
        </p:sp>
        <p:sp>
          <p:nvSpPr>
            <p:cNvPr id="77849" name="Line 26"/>
            <p:cNvSpPr/>
            <p:nvPr/>
          </p:nvSpPr>
          <p:spPr>
            <a:xfrm flipH="1">
              <a:off x="1236" y="1240"/>
              <a:ext cx="77" cy="2"/>
            </a:xfrm>
            <a:prstGeom prst="line">
              <a:avLst/>
            </a:prstGeom>
            <a:ln w="12700" cap="flat" cmpd="sng">
              <a:solidFill>
                <a:srgbClr val="000000"/>
              </a:solidFill>
              <a:prstDash val="solid"/>
              <a:headEnd type="none" w="med" len="med"/>
              <a:tailEnd type="none" w="med" len="med"/>
            </a:ln>
          </p:spPr>
        </p:sp>
        <p:sp>
          <p:nvSpPr>
            <p:cNvPr id="77850" name="Line 27"/>
            <p:cNvSpPr/>
            <p:nvPr/>
          </p:nvSpPr>
          <p:spPr>
            <a:xfrm>
              <a:off x="4264" y="1254"/>
              <a:ext cx="3" cy="54"/>
            </a:xfrm>
            <a:prstGeom prst="line">
              <a:avLst/>
            </a:prstGeom>
            <a:ln w="12700" cap="flat" cmpd="sng">
              <a:solidFill>
                <a:srgbClr val="000000"/>
              </a:solidFill>
              <a:prstDash val="solid"/>
              <a:headEnd type="none" w="med" len="med"/>
              <a:tailEnd type="none" w="med" len="med"/>
            </a:ln>
          </p:spPr>
        </p:sp>
        <p:sp>
          <p:nvSpPr>
            <p:cNvPr id="77851" name="Line 28"/>
            <p:cNvSpPr/>
            <p:nvPr/>
          </p:nvSpPr>
          <p:spPr>
            <a:xfrm>
              <a:off x="4264" y="1361"/>
              <a:ext cx="3" cy="54"/>
            </a:xfrm>
            <a:prstGeom prst="line">
              <a:avLst/>
            </a:prstGeom>
            <a:ln w="12700" cap="flat" cmpd="sng">
              <a:solidFill>
                <a:srgbClr val="000000"/>
              </a:solidFill>
              <a:prstDash val="solid"/>
              <a:headEnd type="none" w="med" len="med"/>
              <a:tailEnd type="none" w="med" len="med"/>
            </a:ln>
          </p:spPr>
        </p:sp>
        <p:sp>
          <p:nvSpPr>
            <p:cNvPr id="77852" name="Line 29"/>
            <p:cNvSpPr/>
            <p:nvPr/>
          </p:nvSpPr>
          <p:spPr>
            <a:xfrm>
              <a:off x="4264" y="1469"/>
              <a:ext cx="3" cy="54"/>
            </a:xfrm>
            <a:prstGeom prst="line">
              <a:avLst/>
            </a:prstGeom>
            <a:ln w="12700" cap="flat" cmpd="sng">
              <a:solidFill>
                <a:srgbClr val="000000"/>
              </a:solidFill>
              <a:prstDash val="solid"/>
              <a:headEnd type="none" w="med" len="med"/>
              <a:tailEnd type="none" w="med" len="med"/>
            </a:ln>
          </p:spPr>
        </p:sp>
        <p:sp>
          <p:nvSpPr>
            <p:cNvPr id="77853" name="Line 30"/>
            <p:cNvSpPr/>
            <p:nvPr/>
          </p:nvSpPr>
          <p:spPr>
            <a:xfrm>
              <a:off x="4264" y="1578"/>
              <a:ext cx="3" cy="54"/>
            </a:xfrm>
            <a:prstGeom prst="line">
              <a:avLst/>
            </a:prstGeom>
            <a:ln w="12700" cap="flat" cmpd="sng">
              <a:solidFill>
                <a:srgbClr val="000000"/>
              </a:solidFill>
              <a:prstDash val="solid"/>
              <a:headEnd type="none" w="med" len="med"/>
              <a:tailEnd type="none" w="med" len="med"/>
            </a:ln>
          </p:spPr>
        </p:sp>
        <p:sp>
          <p:nvSpPr>
            <p:cNvPr id="77854" name="Line 31"/>
            <p:cNvSpPr/>
            <p:nvPr/>
          </p:nvSpPr>
          <p:spPr>
            <a:xfrm>
              <a:off x="4264" y="1686"/>
              <a:ext cx="3" cy="54"/>
            </a:xfrm>
            <a:prstGeom prst="line">
              <a:avLst/>
            </a:prstGeom>
            <a:ln w="12700" cap="flat" cmpd="sng">
              <a:solidFill>
                <a:srgbClr val="000000"/>
              </a:solidFill>
              <a:prstDash val="solid"/>
              <a:headEnd type="none" w="med" len="med"/>
              <a:tailEnd type="none" w="med" len="med"/>
            </a:ln>
          </p:spPr>
        </p:sp>
        <p:sp>
          <p:nvSpPr>
            <p:cNvPr id="77855" name="Line 32"/>
            <p:cNvSpPr/>
            <p:nvPr/>
          </p:nvSpPr>
          <p:spPr>
            <a:xfrm>
              <a:off x="4264" y="1794"/>
              <a:ext cx="3" cy="54"/>
            </a:xfrm>
            <a:prstGeom prst="line">
              <a:avLst/>
            </a:prstGeom>
            <a:ln w="12700" cap="flat" cmpd="sng">
              <a:solidFill>
                <a:srgbClr val="000000"/>
              </a:solidFill>
              <a:prstDash val="solid"/>
              <a:headEnd type="none" w="med" len="med"/>
              <a:tailEnd type="none" w="med" len="med"/>
            </a:ln>
          </p:spPr>
        </p:sp>
        <p:sp>
          <p:nvSpPr>
            <p:cNvPr id="77856" name="Line 33"/>
            <p:cNvSpPr/>
            <p:nvPr/>
          </p:nvSpPr>
          <p:spPr>
            <a:xfrm>
              <a:off x="4264" y="1901"/>
              <a:ext cx="3" cy="54"/>
            </a:xfrm>
            <a:prstGeom prst="line">
              <a:avLst/>
            </a:prstGeom>
            <a:ln w="12700" cap="flat" cmpd="sng">
              <a:solidFill>
                <a:srgbClr val="000000"/>
              </a:solidFill>
              <a:prstDash val="solid"/>
              <a:headEnd type="none" w="med" len="med"/>
              <a:tailEnd type="none" w="med" len="med"/>
            </a:ln>
          </p:spPr>
        </p:sp>
        <p:sp>
          <p:nvSpPr>
            <p:cNvPr id="77857" name="Line 34"/>
            <p:cNvSpPr/>
            <p:nvPr/>
          </p:nvSpPr>
          <p:spPr>
            <a:xfrm>
              <a:off x="4264" y="2009"/>
              <a:ext cx="3" cy="54"/>
            </a:xfrm>
            <a:prstGeom prst="line">
              <a:avLst/>
            </a:prstGeom>
            <a:ln w="12700" cap="flat" cmpd="sng">
              <a:solidFill>
                <a:srgbClr val="000000"/>
              </a:solidFill>
              <a:prstDash val="solid"/>
              <a:headEnd type="none" w="med" len="med"/>
              <a:tailEnd type="none" w="med" len="med"/>
            </a:ln>
          </p:spPr>
        </p:sp>
        <p:sp>
          <p:nvSpPr>
            <p:cNvPr id="77858" name="Line 35"/>
            <p:cNvSpPr/>
            <p:nvPr/>
          </p:nvSpPr>
          <p:spPr>
            <a:xfrm>
              <a:off x="4264" y="2118"/>
              <a:ext cx="3" cy="53"/>
            </a:xfrm>
            <a:prstGeom prst="line">
              <a:avLst/>
            </a:prstGeom>
            <a:ln w="12700" cap="flat" cmpd="sng">
              <a:solidFill>
                <a:srgbClr val="000000"/>
              </a:solidFill>
              <a:prstDash val="solid"/>
              <a:headEnd type="none" w="med" len="med"/>
              <a:tailEnd type="none" w="med" len="med"/>
            </a:ln>
          </p:spPr>
        </p:sp>
        <p:sp>
          <p:nvSpPr>
            <p:cNvPr id="77859" name="Line 36"/>
            <p:cNvSpPr/>
            <p:nvPr/>
          </p:nvSpPr>
          <p:spPr>
            <a:xfrm>
              <a:off x="4264" y="2225"/>
              <a:ext cx="3" cy="54"/>
            </a:xfrm>
            <a:prstGeom prst="line">
              <a:avLst/>
            </a:prstGeom>
            <a:ln w="12700" cap="flat" cmpd="sng">
              <a:solidFill>
                <a:srgbClr val="000000"/>
              </a:solidFill>
              <a:prstDash val="solid"/>
              <a:headEnd type="none" w="med" len="med"/>
              <a:tailEnd type="none" w="med" len="med"/>
            </a:ln>
          </p:spPr>
        </p:sp>
        <p:sp>
          <p:nvSpPr>
            <p:cNvPr id="77860" name="Line 37"/>
            <p:cNvSpPr/>
            <p:nvPr/>
          </p:nvSpPr>
          <p:spPr>
            <a:xfrm>
              <a:off x="4264" y="2333"/>
              <a:ext cx="3" cy="54"/>
            </a:xfrm>
            <a:prstGeom prst="line">
              <a:avLst/>
            </a:prstGeom>
            <a:ln w="12700" cap="flat" cmpd="sng">
              <a:solidFill>
                <a:srgbClr val="000000"/>
              </a:solidFill>
              <a:prstDash val="solid"/>
              <a:headEnd type="none" w="med" len="med"/>
              <a:tailEnd type="none" w="med" len="med"/>
            </a:ln>
          </p:spPr>
        </p:sp>
        <p:sp>
          <p:nvSpPr>
            <p:cNvPr id="77861" name="Line 38"/>
            <p:cNvSpPr/>
            <p:nvPr/>
          </p:nvSpPr>
          <p:spPr>
            <a:xfrm>
              <a:off x="4264" y="2440"/>
              <a:ext cx="3" cy="54"/>
            </a:xfrm>
            <a:prstGeom prst="line">
              <a:avLst/>
            </a:prstGeom>
            <a:ln w="12700" cap="flat" cmpd="sng">
              <a:solidFill>
                <a:srgbClr val="000000"/>
              </a:solidFill>
              <a:prstDash val="solid"/>
              <a:headEnd type="none" w="med" len="med"/>
              <a:tailEnd type="none" w="med" len="med"/>
            </a:ln>
          </p:spPr>
        </p:sp>
        <p:sp>
          <p:nvSpPr>
            <p:cNvPr id="77862" name="Line 39"/>
            <p:cNvSpPr/>
            <p:nvPr/>
          </p:nvSpPr>
          <p:spPr>
            <a:xfrm>
              <a:off x="4264" y="2548"/>
              <a:ext cx="3" cy="54"/>
            </a:xfrm>
            <a:prstGeom prst="line">
              <a:avLst/>
            </a:prstGeom>
            <a:ln w="12700" cap="flat" cmpd="sng">
              <a:solidFill>
                <a:srgbClr val="000000"/>
              </a:solidFill>
              <a:prstDash val="solid"/>
              <a:headEnd type="none" w="med" len="med"/>
              <a:tailEnd type="none" w="med" len="med"/>
            </a:ln>
          </p:spPr>
        </p:sp>
        <p:sp>
          <p:nvSpPr>
            <p:cNvPr id="77863" name="Line 40"/>
            <p:cNvSpPr/>
            <p:nvPr/>
          </p:nvSpPr>
          <p:spPr>
            <a:xfrm>
              <a:off x="4264" y="2657"/>
              <a:ext cx="3" cy="54"/>
            </a:xfrm>
            <a:prstGeom prst="line">
              <a:avLst/>
            </a:prstGeom>
            <a:ln w="12700" cap="flat" cmpd="sng">
              <a:solidFill>
                <a:srgbClr val="000000"/>
              </a:solidFill>
              <a:prstDash val="solid"/>
              <a:headEnd type="none" w="med" len="med"/>
              <a:tailEnd type="none" w="med" len="med"/>
            </a:ln>
          </p:spPr>
        </p:sp>
        <p:sp>
          <p:nvSpPr>
            <p:cNvPr id="77864" name="Line 41"/>
            <p:cNvSpPr/>
            <p:nvPr/>
          </p:nvSpPr>
          <p:spPr>
            <a:xfrm>
              <a:off x="4264" y="2765"/>
              <a:ext cx="3" cy="54"/>
            </a:xfrm>
            <a:prstGeom prst="line">
              <a:avLst/>
            </a:prstGeom>
            <a:ln w="12700" cap="flat" cmpd="sng">
              <a:solidFill>
                <a:srgbClr val="000000"/>
              </a:solidFill>
              <a:prstDash val="solid"/>
              <a:headEnd type="none" w="med" len="med"/>
              <a:tailEnd type="none" w="med" len="med"/>
            </a:ln>
          </p:spPr>
        </p:sp>
        <p:sp>
          <p:nvSpPr>
            <p:cNvPr id="77865" name="Line 42"/>
            <p:cNvSpPr/>
            <p:nvPr/>
          </p:nvSpPr>
          <p:spPr>
            <a:xfrm>
              <a:off x="4264" y="2873"/>
              <a:ext cx="3" cy="53"/>
            </a:xfrm>
            <a:prstGeom prst="line">
              <a:avLst/>
            </a:prstGeom>
            <a:ln w="12700" cap="flat" cmpd="sng">
              <a:solidFill>
                <a:srgbClr val="000000"/>
              </a:solidFill>
              <a:prstDash val="solid"/>
              <a:headEnd type="none" w="med" len="med"/>
              <a:tailEnd type="none" w="med" len="med"/>
            </a:ln>
          </p:spPr>
        </p:sp>
        <p:sp>
          <p:nvSpPr>
            <p:cNvPr id="77866" name="Line 43"/>
            <p:cNvSpPr/>
            <p:nvPr/>
          </p:nvSpPr>
          <p:spPr>
            <a:xfrm>
              <a:off x="4264" y="2980"/>
              <a:ext cx="3" cy="54"/>
            </a:xfrm>
            <a:prstGeom prst="line">
              <a:avLst/>
            </a:prstGeom>
            <a:ln w="12700" cap="flat" cmpd="sng">
              <a:solidFill>
                <a:srgbClr val="000000"/>
              </a:solidFill>
              <a:prstDash val="solid"/>
              <a:headEnd type="none" w="med" len="med"/>
              <a:tailEnd type="none" w="med" len="med"/>
            </a:ln>
          </p:spPr>
        </p:sp>
        <p:sp>
          <p:nvSpPr>
            <p:cNvPr id="77867" name="Line 44"/>
            <p:cNvSpPr/>
            <p:nvPr/>
          </p:nvSpPr>
          <p:spPr>
            <a:xfrm>
              <a:off x="4264" y="3088"/>
              <a:ext cx="3" cy="53"/>
            </a:xfrm>
            <a:prstGeom prst="line">
              <a:avLst/>
            </a:prstGeom>
            <a:ln w="12700" cap="flat" cmpd="sng">
              <a:solidFill>
                <a:srgbClr val="000000"/>
              </a:solidFill>
              <a:prstDash val="solid"/>
              <a:headEnd type="none" w="med" len="med"/>
              <a:tailEnd type="none" w="med" len="med"/>
            </a:ln>
          </p:spPr>
        </p:sp>
        <p:sp>
          <p:nvSpPr>
            <p:cNvPr id="77868" name="Line 45"/>
            <p:cNvSpPr/>
            <p:nvPr/>
          </p:nvSpPr>
          <p:spPr>
            <a:xfrm>
              <a:off x="4264" y="3196"/>
              <a:ext cx="3" cy="54"/>
            </a:xfrm>
            <a:prstGeom prst="line">
              <a:avLst/>
            </a:prstGeom>
            <a:ln w="12700" cap="flat" cmpd="sng">
              <a:solidFill>
                <a:srgbClr val="000000"/>
              </a:solidFill>
              <a:prstDash val="solid"/>
              <a:headEnd type="none" w="med" len="med"/>
              <a:tailEnd type="none" w="med" len="med"/>
            </a:ln>
          </p:spPr>
        </p:sp>
        <p:sp>
          <p:nvSpPr>
            <p:cNvPr id="77869" name="Line 46"/>
            <p:cNvSpPr/>
            <p:nvPr/>
          </p:nvSpPr>
          <p:spPr>
            <a:xfrm>
              <a:off x="4264" y="3304"/>
              <a:ext cx="3" cy="54"/>
            </a:xfrm>
            <a:prstGeom prst="line">
              <a:avLst/>
            </a:prstGeom>
            <a:ln w="12700" cap="flat" cmpd="sng">
              <a:solidFill>
                <a:srgbClr val="000000"/>
              </a:solidFill>
              <a:prstDash val="solid"/>
              <a:headEnd type="none" w="med" len="med"/>
              <a:tailEnd type="none" w="med" len="med"/>
            </a:ln>
          </p:spPr>
        </p:sp>
        <p:sp>
          <p:nvSpPr>
            <p:cNvPr id="77870" name="Line 47"/>
            <p:cNvSpPr/>
            <p:nvPr/>
          </p:nvSpPr>
          <p:spPr>
            <a:xfrm>
              <a:off x="4264" y="3412"/>
              <a:ext cx="3" cy="53"/>
            </a:xfrm>
            <a:prstGeom prst="line">
              <a:avLst/>
            </a:prstGeom>
            <a:ln w="12700" cap="flat" cmpd="sng">
              <a:solidFill>
                <a:srgbClr val="000000"/>
              </a:solidFill>
              <a:prstDash val="solid"/>
              <a:headEnd type="none" w="med" len="med"/>
              <a:tailEnd type="none" w="med" len="med"/>
            </a:ln>
          </p:spPr>
        </p:sp>
        <p:sp>
          <p:nvSpPr>
            <p:cNvPr id="77871" name="Line 48"/>
            <p:cNvSpPr/>
            <p:nvPr/>
          </p:nvSpPr>
          <p:spPr>
            <a:xfrm>
              <a:off x="4264" y="3519"/>
              <a:ext cx="3" cy="54"/>
            </a:xfrm>
            <a:prstGeom prst="line">
              <a:avLst/>
            </a:prstGeom>
            <a:ln w="12700" cap="flat" cmpd="sng">
              <a:solidFill>
                <a:srgbClr val="000000"/>
              </a:solidFill>
              <a:prstDash val="solid"/>
              <a:headEnd type="none" w="med" len="med"/>
              <a:tailEnd type="none" w="med" len="med"/>
            </a:ln>
          </p:spPr>
        </p:sp>
        <p:sp>
          <p:nvSpPr>
            <p:cNvPr id="77872" name="Line 49"/>
            <p:cNvSpPr/>
            <p:nvPr/>
          </p:nvSpPr>
          <p:spPr>
            <a:xfrm>
              <a:off x="4264" y="3627"/>
              <a:ext cx="3" cy="54"/>
            </a:xfrm>
            <a:prstGeom prst="line">
              <a:avLst/>
            </a:prstGeom>
            <a:ln w="12700" cap="flat" cmpd="sng">
              <a:solidFill>
                <a:srgbClr val="000000"/>
              </a:solidFill>
              <a:prstDash val="solid"/>
              <a:headEnd type="none" w="med" len="med"/>
              <a:tailEnd type="none" w="med" len="med"/>
            </a:ln>
          </p:spPr>
        </p:sp>
        <p:sp>
          <p:nvSpPr>
            <p:cNvPr id="77873" name="Line 50"/>
            <p:cNvSpPr/>
            <p:nvPr/>
          </p:nvSpPr>
          <p:spPr>
            <a:xfrm>
              <a:off x="4264" y="3736"/>
              <a:ext cx="3" cy="54"/>
            </a:xfrm>
            <a:prstGeom prst="line">
              <a:avLst/>
            </a:prstGeom>
            <a:ln w="12700" cap="flat" cmpd="sng">
              <a:solidFill>
                <a:srgbClr val="000000"/>
              </a:solidFill>
              <a:prstDash val="solid"/>
              <a:headEnd type="none" w="med" len="med"/>
              <a:tailEnd type="none" w="med" len="med"/>
            </a:ln>
          </p:spPr>
        </p:sp>
        <p:sp>
          <p:nvSpPr>
            <p:cNvPr id="77874" name="Line 51"/>
            <p:cNvSpPr/>
            <p:nvPr/>
          </p:nvSpPr>
          <p:spPr>
            <a:xfrm>
              <a:off x="4264" y="3844"/>
              <a:ext cx="3" cy="12"/>
            </a:xfrm>
            <a:prstGeom prst="line">
              <a:avLst/>
            </a:prstGeom>
            <a:ln w="12700" cap="flat" cmpd="sng">
              <a:solidFill>
                <a:srgbClr val="000000"/>
              </a:solidFill>
              <a:prstDash val="solid"/>
              <a:headEnd type="none" w="med" len="med"/>
              <a:tailEnd type="none" w="med" len="med"/>
            </a:ln>
          </p:spPr>
        </p:sp>
        <p:sp>
          <p:nvSpPr>
            <p:cNvPr id="77875" name="Line 52"/>
            <p:cNvSpPr/>
            <p:nvPr/>
          </p:nvSpPr>
          <p:spPr>
            <a:xfrm flipH="1">
              <a:off x="1992" y="2294"/>
              <a:ext cx="77" cy="1"/>
            </a:xfrm>
            <a:prstGeom prst="line">
              <a:avLst/>
            </a:prstGeom>
            <a:ln w="12700" cap="flat" cmpd="sng">
              <a:solidFill>
                <a:srgbClr val="000000"/>
              </a:solidFill>
              <a:prstDash val="solid"/>
              <a:headEnd type="none" w="med" len="med"/>
              <a:tailEnd type="none" w="med" len="med"/>
            </a:ln>
          </p:spPr>
        </p:sp>
        <p:sp>
          <p:nvSpPr>
            <p:cNvPr id="77876" name="Line 53"/>
            <p:cNvSpPr/>
            <p:nvPr/>
          </p:nvSpPr>
          <p:spPr>
            <a:xfrm flipH="1">
              <a:off x="1837" y="2294"/>
              <a:ext cx="78" cy="1"/>
            </a:xfrm>
            <a:prstGeom prst="line">
              <a:avLst/>
            </a:prstGeom>
            <a:ln w="12700" cap="flat" cmpd="sng">
              <a:solidFill>
                <a:srgbClr val="000000"/>
              </a:solidFill>
              <a:prstDash val="solid"/>
              <a:headEnd type="none" w="med" len="med"/>
              <a:tailEnd type="none" w="med" len="med"/>
            </a:ln>
          </p:spPr>
        </p:sp>
        <p:sp>
          <p:nvSpPr>
            <p:cNvPr id="77877" name="Line 54"/>
            <p:cNvSpPr/>
            <p:nvPr/>
          </p:nvSpPr>
          <p:spPr>
            <a:xfrm flipH="1">
              <a:off x="1682" y="2294"/>
              <a:ext cx="78" cy="1"/>
            </a:xfrm>
            <a:prstGeom prst="line">
              <a:avLst/>
            </a:prstGeom>
            <a:ln w="12700" cap="flat" cmpd="sng">
              <a:solidFill>
                <a:srgbClr val="000000"/>
              </a:solidFill>
              <a:prstDash val="solid"/>
              <a:headEnd type="none" w="med" len="med"/>
              <a:tailEnd type="none" w="med" len="med"/>
            </a:ln>
          </p:spPr>
        </p:sp>
        <p:sp>
          <p:nvSpPr>
            <p:cNvPr id="77878" name="Line 55"/>
            <p:cNvSpPr/>
            <p:nvPr/>
          </p:nvSpPr>
          <p:spPr>
            <a:xfrm flipH="1">
              <a:off x="1528" y="2294"/>
              <a:ext cx="77" cy="1"/>
            </a:xfrm>
            <a:prstGeom prst="line">
              <a:avLst/>
            </a:prstGeom>
            <a:ln w="12700" cap="flat" cmpd="sng">
              <a:solidFill>
                <a:srgbClr val="000000"/>
              </a:solidFill>
              <a:prstDash val="solid"/>
              <a:headEnd type="none" w="med" len="med"/>
              <a:tailEnd type="none" w="med" len="med"/>
            </a:ln>
          </p:spPr>
        </p:sp>
        <p:sp>
          <p:nvSpPr>
            <p:cNvPr id="77879" name="Line 56"/>
            <p:cNvSpPr/>
            <p:nvPr/>
          </p:nvSpPr>
          <p:spPr>
            <a:xfrm flipH="1">
              <a:off x="1373" y="2294"/>
              <a:ext cx="77" cy="1"/>
            </a:xfrm>
            <a:prstGeom prst="line">
              <a:avLst/>
            </a:prstGeom>
            <a:ln w="12700" cap="flat" cmpd="sng">
              <a:solidFill>
                <a:srgbClr val="000000"/>
              </a:solidFill>
              <a:prstDash val="solid"/>
              <a:headEnd type="none" w="med" len="med"/>
              <a:tailEnd type="none" w="med" len="med"/>
            </a:ln>
          </p:spPr>
        </p:sp>
        <p:sp>
          <p:nvSpPr>
            <p:cNvPr id="77880" name="Line 57"/>
            <p:cNvSpPr/>
            <p:nvPr/>
          </p:nvSpPr>
          <p:spPr>
            <a:xfrm flipH="1">
              <a:off x="1236" y="2294"/>
              <a:ext cx="60" cy="1"/>
            </a:xfrm>
            <a:prstGeom prst="line">
              <a:avLst/>
            </a:prstGeom>
            <a:ln w="12700" cap="flat" cmpd="sng">
              <a:solidFill>
                <a:srgbClr val="000000"/>
              </a:solidFill>
              <a:prstDash val="solid"/>
              <a:headEnd type="none" w="med" len="med"/>
              <a:tailEnd type="none" w="med" len="med"/>
            </a:ln>
          </p:spPr>
        </p:sp>
        <p:sp>
          <p:nvSpPr>
            <p:cNvPr id="77881" name="Line 58"/>
            <p:cNvSpPr/>
            <p:nvPr/>
          </p:nvSpPr>
          <p:spPr>
            <a:xfrm>
              <a:off x="2069" y="2294"/>
              <a:ext cx="3" cy="53"/>
            </a:xfrm>
            <a:prstGeom prst="line">
              <a:avLst/>
            </a:prstGeom>
            <a:ln w="12700" cap="flat" cmpd="sng">
              <a:solidFill>
                <a:srgbClr val="000000"/>
              </a:solidFill>
              <a:prstDash val="solid"/>
              <a:headEnd type="none" w="med" len="med"/>
              <a:tailEnd type="none" w="med" len="med"/>
            </a:ln>
          </p:spPr>
        </p:sp>
        <p:sp>
          <p:nvSpPr>
            <p:cNvPr id="77882" name="Line 59"/>
            <p:cNvSpPr/>
            <p:nvPr/>
          </p:nvSpPr>
          <p:spPr>
            <a:xfrm>
              <a:off x="2069" y="2400"/>
              <a:ext cx="3" cy="54"/>
            </a:xfrm>
            <a:prstGeom prst="line">
              <a:avLst/>
            </a:prstGeom>
            <a:ln w="12700" cap="flat" cmpd="sng">
              <a:solidFill>
                <a:srgbClr val="000000"/>
              </a:solidFill>
              <a:prstDash val="solid"/>
              <a:headEnd type="none" w="med" len="med"/>
              <a:tailEnd type="none" w="med" len="med"/>
            </a:ln>
          </p:spPr>
        </p:sp>
        <p:sp>
          <p:nvSpPr>
            <p:cNvPr id="77883" name="Line 60"/>
            <p:cNvSpPr/>
            <p:nvPr/>
          </p:nvSpPr>
          <p:spPr>
            <a:xfrm>
              <a:off x="2069" y="2508"/>
              <a:ext cx="3" cy="54"/>
            </a:xfrm>
            <a:prstGeom prst="line">
              <a:avLst/>
            </a:prstGeom>
            <a:ln w="12700" cap="flat" cmpd="sng">
              <a:solidFill>
                <a:srgbClr val="000000"/>
              </a:solidFill>
              <a:prstDash val="solid"/>
              <a:headEnd type="none" w="med" len="med"/>
              <a:tailEnd type="none" w="med" len="med"/>
            </a:ln>
          </p:spPr>
        </p:sp>
        <p:sp>
          <p:nvSpPr>
            <p:cNvPr id="77884" name="Line 61"/>
            <p:cNvSpPr/>
            <p:nvPr/>
          </p:nvSpPr>
          <p:spPr>
            <a:xfrm>
              <a:off x="2069" y="2615"/>
              <a:ext cx="3" cy="54"/>
            </a:xfrm>
            <a:prstGeom prst="line">
              <a:avLst/>
            </a:prstGeom>
            <a:ln w="12700" cap="flat" cmpd="sng">
              <a:solidFill>
                <a:srgbClr val="000000"/>
              </a:solidFill>
              <a:prstDash val="solid"/>
              <a:headEnd type="none" w="med" len="med"/>
              <a:tailEnd type="none" w="med" len="med"/>
            </a:ln>
          </p:spPr>
        </p:sp>
        <p:sp>
          <p:nvSpPr>
            <p:cNvPr id="77885" name="Line 62"/>
            <p:cNvSpPr/>
            <p:nvPr/>
          </p:nvSpPr>
          <p:spPr>
            <a:xfrm>
              <a:off x="2069" y="2723"/>
              <a:ext cx="3" cy="56"/>
            </a:xfrm>
            <a:prstGeom prst="line">
              <a:avLst/>
            </a:prstGeom>
            <a:ln w="12700" cap="flat" cmpd="sng">
              <a:solidFill>
                <a:srgbClr val="000000"/>
              </a:solidFill>
              <a:prstDash val="solid"/>
              <a:headEnd type="none" w="med" len="med"/>
              <a:tailEnd type="none" w="med" len="med"/>
            </a:ln>
          </p:spPr>
        </p:sp>
        <p:sp>
          <p:nvSpPr>
            <p:cNvPr id="77886" name="Line 63"/>
            <p:cNvSpPr/>
            <p:nvPr/>
          </p:nvSpPr>
          <p:spPr>
            <a:xfrm>
              <a:off x="2069" y="2832"/>
              <a:ext cx="3" cy="54"/>
            </a:xfrm>
            <a:prstGeom prst="line">
              <a:avLst/>
            </a:prstGeom>
            <a:ln w="12700" cap="flat" cmpd="sng">
              <a:solidFill>
                <a:srgbClr val="000000"/>
              </a:solidFill>
              <a:prstDash val="solid"/>
              <a:headEnd type="none" w="med" len="med"/>
              <a:tailEnd type="none" w="med" len="med"/>
            </a:ln>
          </p:spPr>
        </p:sp>
        <p:sp>
          <p:nvSpPr>
            <p:cNvPr id="77887" name="Line 64"/>
            <p:cNvSpPr/>
            <p:nvPr/>
          </p:nvSpPr>
          <p:spPr>
            <a:xfrm>
              <a:off x="2069" y="2940"/>
              <a:ext cx="3" cy="54"/>
            </a:xfrm>
            <a:prstGeom prst="line">
              <a:avLst/>
            </a:prstGeom>
            <a:ln w="12700" cap="flat" cmpd="sng">
              <a:solidFill>
                <a:srgbClr val="000000"/>
              </a:solidFill>
              <a:prstDash val="solid"/>
              <a:headEnd type="none" w="med" len="med"/>
              <a:tailEnd type="none" w="med" len="med"/>
            </a:ln>
          </p:spPr>
        </p:sp>
        <p:sp>
          <p:nvSpPr>
            <p:cNvPr id="77888" name="Line 65"/>
            <p:cNvSpPr/>
            <p:nvPr/>
          </p:nvSpPr>
          <p:spPr>
            <a:xfrm>
              <a:off x="2069" y="3048"/>
              <a:ext cx="3" cy="54"/>
            </a:xfrm>
            <a:prstGeom prst="line">
              <a:avLst/>
            </a:prstGeom>
            <a:ln w="12700" cap="flat" cmpd="sng">
              <a:solidFill>
                <a:srgbClr val="000000"/>
              </a:solidFill>
              <a:prstDash val="solid"/>
              <a:headEnd type="none" w="med" len="med"/>
              <a:tailEnd type="none" w="med" len="med"/>
            </a:ln>
          </p:spPr>
        </p:sp>
        <p:sp>
          <p:nvSpPr>
            <p:cNvPr id="77889" name="Line 66"/>
            <p:cNvSpPr/>
            <p:nvPr/>
          </p:nvSpPr>
          <p:spPr>
            <a:xfrm>
              <a:off x="2069" y="3155"/>
              <a:ext cx="3" cy="54"/>
            </a:xfrm>
            <a:prstGeom prst="line">
              <a:avLst/>
            </a:prstGeom>
            <a:ln w="12700" cap="flat" cmpd="sng">
              <a:solidFill>
                <a:srgbClr val="000000"/>
              </a:solidFill>
              <a:prstDash val="solid"/>
              <a:headEnd type="none" w="med" len="med"/>
              <a:tailEnd type="none" w="med" len="med"/>
            </a:ln>
          </p:spPr>
        </p:sp>
        <p:sp>
          <p:nvSpPr>
            <p:cNvPr id="77890" name="Line 67"/>
            <p:cNvSpPr/>
            <p:nvPr/>
          </p:nvSpPr>
          <p:spPr>
            <a:xfrm>
              <a:off x="2069" y="3263"/>
              <a:ext cx="3" cy="54"/>
            </a:xfrm>
            <a:prstGeom prst="line">
              <a:avLst/>
            </a:prstGeom>
            <a:ln w="12700" cap="flat" cmpd="sng">
              <a:solidFill>
                <a:srgbClr val="000000"/>
              </a:solidFill>
              <a:prstDash val="solid"/>
              <a:headEnd type="none" w="med" len="med"/>
              <a:tailEnd type="none" w="med" len="med"/>
            </a:ln>
          </p:spPr>
        </p:sp>
        <p:sp>
          <p:nvSpPr>
            <p:cNvPr id="77891" name="Line 68"/>
            <p:cNvSpPr/>
            <p:nvPr/>
          </p:nvSpPr>
          <p:spPr>
            <a:xfrm flipH="1">
              <a:off x="2052" y="2294"/>
              <a:ext cx="17" cy="53"/>
            </a:xfrm>
            <a:prstGeom prst="line">
              <a:avLst/>
            </a:prstGeom>
            <a:ln w="12700" cap="flat" cmpd="sng">
              <a:solidFill>
                <a:srgbClr val="000000"/>
              </a:solidFill>
              <a:prstDash val="solid"/>
              <a:headEnd type="none" w="med" len="med"/>
              <a:tailEnd type="none" w="med" len="med"/>
            </a:ln>
          </p:spPr>
        </p:sp>
        <p:sp>
          <p:nvSpPr>
            <p:cNvPr id="77892" name="Line 69"/>
            <p:cNvSpPr/>
            <p:nvPr/>
          </p:nvSpPr>
          <p:spPr>
            <a:xfrm flipH="1">
              <a:off x="1975" y="2400"/>
              <a:ext cx="37" cy="54"/>
            </a:xfrm>
            <a:prstGeom prst="line">
              <a:avLst/>
            </a:prstGeom>
            <a:ln w="12700" cap="flat" cmpd="sng">
              <a:solidFill>
                <a:srgbClr val="000000"/>
              </a:solidFill>
              <a:prstDash val="solid"/>
              <a:headEnd type="none" w="med" len="med"/>
              <a:tailEnd type="none" w="med" len="med"/>
            </a:ln>
          </p:spPr>
        </p:sp>
        <p:sp>
          <p:nvSpPr>
            <p:cNvPr id="77893" name="Line 70"/>
            <p:cNvSpPr/>
            <p:nvPr/>
          </p:nvSpPr>
          <p:spPr>
            <a:xfrm flipH="1">
              <a:off x="1915" y="2508"/>
              <a:ext cx="40" cy="54"/>
            </a:xfrm>
            <a:prstGeom prst="line">
              <a:avLst/>
            </a:prstGeom>
            <a:ln w="12700" cap="flat" cmpd="sng">
              <a:solidFill>
                <a:srgbClr val="000000"/>
              </a:solidFill>
              <a:prstDash val="solid"/>
              <a:headEnd type="none" w="med" len="med"/>
              <a:tailEnd type="none" w="med" len="med"/>
            </a:ln>
          </p:spPr>
        </p:sp>
        <p:sp>
          <p:nvSpPr>
            <p:cNvPr id="77894" name="Freeform 71"/>
            <p:cNvSpPr/>
            <p:nvPr/>
          </p:nvSpPr>
          <p:spPr>
            <a:xfrm>
              <a:off x="1857" y="2615"/>
              <a:ext cx="38" cy="42"/>
            </a:xfrm>
            <a:custGeom>
              <a:avLst/>
              <a:gdLst>
                <a:gd name="txL" fmla="*/ 0 w 2"/>
                <a:gd name="txT" fmla="*/ 0 h 3"/>
                <a:gd name="txR" fmla="*/ 2 w 2"/>
                <a:gd name="txB" fmla="*/ 3 h 3"/>
              </a:gdLst>
              <a:ahLst/>
              <a:cxnLst>
                <a:cxn ang="0">
                  <a:pos x="2147483647" y="0"/>
                </a:cxn>
                <a:cxn ang="0">
                  <a:pos x="2147483647" y="2147483647"/>
                </a:cxn>
                <a:cxn ang="0">
                  <a:pos x="0" y="2147483647"/>
                </a:cxn>
              </a:cxnLst>
              <a:rect l="txL" t="txT" r="txR" b="txB"/>
              <a:pathLst>
                <a:path w="2" h="3">
                  <a:moveTo>
                    <a:pt x="2" y="0"/>
                  </a:moveTo>
                  <a:lnTo>
                    <a:pt x="1" y="1"/>
                  </a:lnTo>
                  <a:lnTo>
                    <a:pt x="0" y="3"/>
                  </a:lnTo>
                </a:path>
              </a:pathLst>
            </a:custGeom>
            <a:no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895" name="Line 72"/>
            <p:cNvSpPr/>
            <p:nvPr/>
          </p:nvSpPr>
          <p:spPr>
            <a:xfrm flipH="1">
              <a:off x="1817" y="2711"/>
              <a:ext cx="20" cy="54"/>
            </a:xfrm>
            <a:prstGeom prst="line">
              <a:avLst/>
            </a:prstGeom>
            <a:ln w="12700" cap="flat" cmpd="sng">
              <a:solidFill>
                <a:srgbClr val="000000"/>
              </a:solidFill>
              <a:prstDash val="solid"/>
              <a:headEnd type="none" w="med" len="med"/>
              <a:tailEnd type="none" w="med" len="med"/>
            </a:ln>
          </p:spPr>
        </p:sp>
        <p:sp>
          <p:nvSpPr>
            <p:cNvPr id="77896" name="Line 73"/>
            <p:cNvSpPr/>
            <p:nvPr/>
          </p:nvSpPr>
          <p:spPr>
            <a:xfrm flipH="1">
              <a:off x="1760" y="2819"/>
              <a:ext cx="39" cy="54"/>
            </a:xfrm>
            <a:prstGeom prst="line">
              <a:avLst/>
            </a:prstGeom>
            <a:ln w="12700" cap="flat" cmpd="sng">
              <a:solidFill>
                <a:srgbClr val="000000"/>
              </a:solidFill>
              <a:prstDash val="solid"/>
              <a:headEnd type="none" w="med" len="med"/>
              <a:tailEnd type="none" w="med" len="med"/>
            </a:ln>
          </p:spPr>
        </p:sp>
        <p:sp>
          <p:nvSpPr>
            <p:cNvPr id="77897" name="Freeform 74"/>
            <p:cNvSpPr/>
            <p:nvPr/>
          </p:nvSpPr>
          <p:spPr>
            <a:xfrm>
              <a:off x="1722" y="2926"/>
              <a:ext cx="18" cy="54"/>
            </a:xfrm>
            <a:custGeom>
              <a:avLst/>
              <a:gdLst>
                <a:gd name="txL" fmla="*/ 0 w 1"/>
                <a:gd name="txT" fmla="*/ 0 h 4"/>
                <a:gd name="txR" fmla="*/ 1 w 1"/>
                <a:gd name="txB" fmla="*/ 4 h 4"/>
              </a:gdLst>
              <a:ahLst/>
              <a:cxnLst>
                <a:cxn ang="0">
                  <a:pos x="2147483647" y="0"/>
                </a:cxn>
                <a:cxn ang="0">
                  <a:pos x="0" y="2147483647"/>
                </a:cxn>
                <a:cxn ang="0">
                  <a:pos x="0" y="2147483647"/>
                </a:cxn>
              </a:cxnLst>
              <a:rect l="txL" t="txT" r="txR" b="txB"/>
              <a:pathLst>
                <a:path w="1" h="4">
                  <a:moveTo>
                    <a:pt x="1" y="0"/>
                  </a:moveTo>
                  <a:lnTo>
                    <a:pt x="0" y="3"/>
                  </a:lnTo>
                  <a:lnTo>
                    <a:pt x="0" y="4"/>
                  </a:lnTo>
                </a:path>
              </a:pathLst>
            </a:custGeom>
            <a:no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898" name="Line 75"/>
            <p:cNvSpPr/>
            <p:nvPr/>
          </p:nvSpPr>
          <p:spPr>
            <a:xfrm flipH="1">
              <a:off x="1682" y="3034"/>
              <a:ext cx="20" cy="54"/>
            </a:xfrm>
            <a:prstGeom prst="line">
              <a:avLst/>
            </a:prstGeom>
            <a:ln w="12700" cap="flat" cmpd="sng">
              <a:solidFill>
                <a:srgbClr val="000000"/>
              </a:solidFill>
              <a:prstDash val="solid"/>
              <a:headEnd type="none" w="med" len="med"/>
              <a:tailEnd type="none" w="med" len="med"/>
            </a:ln>
          </p:spPr>
        </p:sp>
        <p:sp>
          <p:nvSpPr>
            <p:cNvPr id="77899" name="Line 76"/>
            <p:cNvSpPr/>
            <p:nvPr/>
          </p:nvSpPr>
          <p:spPr>
            <a:xfrm flipH="1">
              <a:off x="1643" y="3141"/>
              <a:ext cx="19" cy="55"/>
            </a:xfrm>
            <a:prstGeom prst="line">
              <a:avLst/>
            </a:prstGeom>
            <a:ln w="12700" cap="flat" cmpd="sng">
              <a:solidFill>
                <a:srgbClr val="000000"/>
              </a:solidFill>
              <a:prstDash val="solid"/>
              <a:headEnd type="none" w="med" len="med"/>
              <a:tailEnd type="none" w="med" len="med"/>
            </a:ln>
          </p:spPr>
        </p:sp>
        <p:sp>
          <p:nvSpPr>
            <p:cNvPr id="77900" name="Line 77"/>
            <p:cNvSpPr/>
            <p:nvPr/>
          </p:nvSpPr>
          <p:spPr>
            <a:xfrm flipH="1">
              <a:off x="1605" y="3250"/>
              <a:ext cx="20" cy="54"/>
            </a:xfrm>
            <a:prstGeom prst="line">
              <a:avLst/>
            </a:prstGeom>
            <a:ln w="12700" cap="flat" cmpd="sng">
              <a:solidFill>
                <a:srgbClr val="000000"/>
              </a:solidFill>
              <a:prstDash val="solid"/>
              <a:headEnd type="none" w="med" len="med"/>
              <a:tailEnd type="none" w="med" len="med"/>
            </a:ln>
          </p:spPr>
        </p:sp>
        <p:sp>
          <p:nvSpPr>
            <p:cNvPr id="77901" name="Line 78"/>
            <p:cNvSpPr/>
            <p:nvPr/>
          </p:nvSpPr>
          <p:spPr>
            <a:xfrm flipH="1">
              <a:off x="1236" y="1942"/>
              <a:ext cx="1106" cy="1375"/>
            </a:xfrm>
            <a:prstGeom prst="line">
              <a:avLst/>
            </a:prstGeom>
            <a:ln w="28575" cap="flat" cmpd="sng">
              <a:solidFill>
                <a:schemeClr val="tx2"/>
              </a:solidFill>
              <a:prstDash val="solid"/>
              <a:headEnd type="none" w="med" len="med"/>
              <a:tailEnd type="none" w="med" len="med"/>
            </a:ln>
          </p:spPr>
        </p:sp>
        <p:sp>
          <p:nvSpPr>
            <p:cNvPr id="77902" name="Freeform 79"/>
            <p:cNvSpPr/>
            <p:nvPr/>
          </p:nvSpPr>
          <p:spPr>
            <a:xfrm>
              <a:off x="2342" y="1240"/>
              <a:ext cx="1922" cy="702"/>
            </a:xfrm>
            <a:custGeom>
              <a:avLst/>
              <a:gdLst>
                <a:gd name="txL" fmla="*/ 0 w 770"/>
                <a:gd name="txT" fmla="*/ 0 h 405"/>
                <a:gd name="txR" fmla="*/ 770 w 770"/>
                <a:gd name="txB" fmla="*/ 405 h 405"/>
              </a:gdLst>
              <a:ahLst/>
              <a:cxnLst>
                <a:cxn ang="0">
                  <a:pos x="2147483647" y="0"/>
                </a:cxn>
                <a:cxn ang="0">
                  <a:pos x="2147483647" y="79588846"/>
                </a:cxn>
                <a:cxn ang="0">
                  <a:pos x="2147483647" y="227774741"/>
                </a:cxn>
                <a:cxn ang="0">
                  <a:pos x="2147483647" y="533324929"/>
                </a:cxn>
                <a:cxn ang="0">
                  <a:pos x="2147483647" y="913228439"/>
                </a:cxn>
                <a:cxn ang="0">
                  <a:pos x="2147483647" y="1405363835"/>
                </a:cxn>
                <a:cxn ang="0">
                  <a:pos x="0" y="1977737507"/>
                </a:cxn>
              </a:cxnLst>
              <a:rect l="txL" t="txT" r="txR" b="txB"/>
              <a:pathLst>
                <a:path w="770" h="405">
                  <a:moveTo>
                    <a:pt x="770" y="0"/>
                  </a:moveTo>
                  <a:lnTo>
                    <a:pt x="622" y="16"/>
                  </a:lnTo>
                  <a:lnTo>
                    <a:pt x="474" y="47"/>
                  </a:lnTo>
                  <a:lnTo>
                    <a:pt x="334" y="109"/>
                  </a:lnTo>
                  <a:lnTo>
                    <a:pt x="210" y="187"/>
                  </a:lnTo>
                  <a:lnTo>
                    <a:pt x="94" y="288"/>
                  </a:lnTo>
                  <a:lnTo>
                    <a:pt x="0" y="405"/>
                  </a:lnTo>
                </a:path>
              </a:pathLst>
            </a:custGeom>
            <a:noFill/>
            <a:ln w="28575" cap="flat" cmpd="sng">
              <a:solidFill>
                <a:schemeClr val="tx2"/>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03" name="Rectangle 80"/>
            <p:cNvSpPr/>
            <p:nvPr/>
          </p:nvSpPr>
          <p:spPr>
            <a:xfrm>
              <a:off x="1369" y="900"/>
              <a:ext cx="78"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y</a:t>
              </a:r>
              <a:endParaRPr lang="en-US" altLang="zh-CN" dirty="0">
                <a:latin typeface="微软雅黑" panose="020B0503020204020204" pitchFamily="34" charset="-122"/>
                <a:ea typeface="微软雅黑" panose="020B0503020204020204" pitchFamily="34" charset="-122"/>
              </a:endParaRPr>
            </a:p>
          </p:txBody>
        </p:sp>
        <p:sp>
          <p:nvSpPr>
            <p:cNvPr id="77904" name="Rectangle 81"/>
            <p:cNvSpPr/>
            <p:nvPr/>
          </p:nvSpPr>
          <p:spPr>
            <a:xfrm>
              <a:off x="1082" y="1166"/>
              <a:ext cx="86"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77905" name="Rectangle 82"/>
            <p:cNvSpPr/>
            <p:nvPr/>
          </p:nvSpPr>
          <p:spPr>
            <a:xfrm>
              <a:off x="1028" y="2211"/>
              <a:ext cx="127" cy="191"/>
            </a:xfrm>
            <a:prstGeom prst="rect">
              <a:avLst/>
            </a:prstGeom>
            <a:noFill/>
            <a:ln w="9525">
              <a:noFill/>
            </a:ln>
          </p:spPr>
          <p:txBody>
            <a:bodyPr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y</a:t>
              </a:r>
              <a:r>
                <a:rPr lang="en-US" altLang="zh-CN" baseline="-25000" dirty="0">
                  <a:solidFill>
                    <a:srgbClr val="000000"/>
                  </a:solidFill>
                  <a:latin typeface="微软雅黑" panose="020B0503020204020204" pitchFamily="34" charset="-122"/>
                  <a:ea typeface="微软雅黑" panose="020B0503020204020204" pitchFamily="34" charset="-122"/>
                </a:rPr>
                <a:t>i</a:t>
              </a:r>
              <a:endParaRPr lang="en-US" altLang="zh-CN" baseline="-25000" dirty="0">
                <a:solidFill>
                  <a:srgbClr val="000000"/>
                </a:solidFill>
                <a:latin typeface="微软雅黑" panose="020B0503020204020204" pitchFamily="34" charset="-122"/>
                <a:ea typeface="微软雅黑" panose="020B0503020204020204" pitchFamily="34" charset="-122"/>
              </a:endParaRPr>
            </a:p>
          </p:txBody>
        </p:sp>
        <p:sp>
          <p:nvSpPr>
            <p:cNvPr id="77906" name="Rectangle 83"/>
            <p:cNvSpPr/>
            <p:nvPr/>
          </p:nvSpPr>
          <p:spPr>
            <a:xfrm>
              <a:off x="4396" y="1132"/>
              <a:ext cx="94"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b</a:t>
              </a:r>
              <a:endParaRPr lang="en-US" altLang="zh-CN" dirty="0">
                <a:latin typeface="微软雅黑" panose="020B0503020204020204" pitchFamily="34" charset="-122"/>
                <a:ea typeface="微软雅黑" panose="020B0503020204020204" pitchFamily="34" charset="-122"/>
              </a:endParaRPr>
            </a:p>
          </p:txBody>
        </p:sp>
        <p:sp>
          <p:nvSpPr>
            <p:cNvPr id="77907" name="Rectangle 84"/>
            <p:cNvSpPr/>
            <p:nvPr/>
          </p:nvSpPr>
          <p:spPr>
            <a:xfrm>
              <a:off x="4197" y="3386"/>
              <a:ext cx="86"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77908" name="Rectangle 85"/>
            <p:cNvSpPr/>
            <p:nvPr/>
          </p:nvSpPr>
          <p:spPr>
            <a:xfrm>
              <a:off x="2005" y="2137"/>
              <a:ext cx="81"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a</a:t>
              </a:r>
              <a:endParaRPr lang="en-US" altLang="zh-CN" dirty="0">
                <a:latin typeface="微软雅黑" panose="020B0503020204020204" pitchFamily="34" charset="-122"/>
                <a:ea typeface="微软雅黑" panose="020B0503020204020204" pitchFamily="34" charset="-122"/>
              </a:endParaRPr>
            </a:p>
          </p:txBody>
        </p:sp>
        <p:sp>
          <p:nvSpPr>
            <p:cNvPr id="77909" name="Rectangle 86"/>
            <p:cNvSpPr/>
            <p:nvPr/>
          </p:nvSpPr>
          <p:spPr>
            <a:xfrm>
              <a:off x="1819" y="3385"/>
              <a:ext cx="516" cy="191"/>
            </a:xfrm>
            <a:prstGeom prst="rect">
              <a:avLst/>
            </a:prstGeom>
            <a:noFill/>
            <a:ln w="9525">
              <a:noFill/>
            </a:ln>
          </p:spPr>
          <p:txBody>
            <a:bodyPr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X</a:t>
              </a:r>
              <a:r>
                <a:rPr lang="en-US" altLang="zh-CN" baseline="-25000" dirty="0">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=1/A</a:t>
              </a:r>
              <a:endParaRPr lang="en-US" altLang="zh-CN" dirty="0">
                <a:latin typeface="微软雅黑" panose="020B0503020204020204" pitchFamily="34" charset="-122"/>
                <a:ea typeface="微软雅黑" panose="020B0503020204020204" pitchFamily="34" charset="-122"/>
              </a:endParaRPr>
            </a:p>
          </p:txBody>
        </p:sp>
        <p:sp>
          <p:nvSpPr>
            <p:cNvPr id="77910" name="Rectangle 87"/>
            <p:cNvSpPr/>
            <p:nvPr/>
          </p:nvSpPr>
          <p:spPr>
            <a:xfrm>
              <a:off x="467" y="2498"/>
              <a:ext cx="1030" cy="191"/>
            </a:xfrm>
            <a:prstGeom prst="rect">
              <a:avLst/>
            </a:prstGeom>
            <a:noFill/>
            <a:ln w="9525">
              <a:noFill/>
            </a:ln>
          </p:spPr>
          <p:txBody>
            <a:bodyPr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y</a:t>
              </a:r>
              <a:r>
                <a:rPr lang="en-US" altLang="zh-CN" baseline="-25000" dirty="0">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=1/(1+lnA)</a:t>
              </a:r>
              <a:endParaRPr lang="en-US" altLang="zh-CN" dirty="0">
                <a:latin typeface="微软雅黑" panose="020B0503020204020204" pitchFamily="34" charset="-122"/>
                <a:ea typeface="微软雅黑" panose="020B0503020204020204" pitchFamily="34" charset="-122"/>
              </a:endParaRPr>
            </a:p>
          </p:txBody>
        </p:sp>
        <p:sp>
          <p:nvSpPr>
            <p:cNvPr id="77911" name="Rectangle 88"/>
            <p:cNvSpPr/>
            <p:nvPr/>
          </p:nvSpPr>
          <p:spPr>
            <a:xfrm>
              <a:off x="3056" y="1675"/>
              <a:ext cx="188" cy="191"/>
            </a:xfrm>
            <a:prstGeom prst="rect">
              <a:avLst/>
            </a:prstGeom>
            <a:noFill/>
            <a:ln w="9525">
              <a:noFill/>
            </a:ln>
          </p:spPr>
          <p:txBody>
            <a:bodyPr wrap="none"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y=</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7912" name="Rectangle 89"/>
            <p:cNvSpPr/>
            <p:nvPr/>
          </p:nvSpPr>
          <p:spPr>
            <a:xfrm>
              <a:off x="3405" y="1814"/>
              <a:ext cx="430" cy="191"/>
            </a:xfrm>
            <a:prstGeom prst="rect">
              <a:avLst/>
            </a:prstGeom>
            <a:noFill/>
            <a:ln w="9525">
              <a:noFill/>
            </a:ln>
          </p:spPr>
          <p:txBody>
            <a:bodyPr wrap="none"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1+lnA</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7913" name="Line 90"/>
            <p:cNvSpPr/>
            <p:nvPr/>
          </p:nvSpPr>
          <p:spPr>
            <a:xfrm flipH="1">
              <a:off x="3255" y="1780"/>
              <a:ext cx="774" cy="2"/>
            </a:xfrm>
            <a:prstGeom prst="line">
              <a:avLst/>
            </a:prstGeom>
            <a:ln w="12700" cap="flat" cmpd="sng">
              <a:solidFill>
                <a:srgbClr val="000000"/>
              </a:solidFill>
              <a:prstDash val="solid"/>
              <a:headEnd type="none" w="med" len="med"/>
              <a:tailEnd type="none" w="med" len="med"/>
            </a:ln>
          </p:spPr>
        </p:sp>
        <p:sp>
          <p:nvSpPr>
            <p:cNvPr id="77914" name="Rectangle 91"/>
            <p:cNvSpPr/>
            <p:nvPr/>
          </p:nvSpPr>
          <p:spPr>
            <a:xfrm>
              <a:off x="3394" y="1591"/>
              <a:ext cx="505" cy="191"/>
            </a:xfrm>
            <a:prstGeom prst="rect">
              <a:avLst/>
            </a:prstGeom>
            <a:noFill/>
            <a:ln w="9525">
              <a:noFill/>
            </a:ln>
          </p:spPr>
          <p:txBody>
            <a:bodyPr wrap="none"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1+lnAx</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7915" name="Line 92"/>
            <p:cNvSpPr/>
            <p:nvPr/>
          </p:nvSpPr>
          <p:spPr>
            <a:xfrm flipH="1" flipV="1">
              <a:off x="2886" y="1565"/>
              <a:ext cx="195" cy="121"/>
            </a:xfrm>
            <a:prstGeom prst="line">
              <a:avLst/>
            </a:prstGeom>
            <a:ln w="12700" cap="flat" cmpd="sng">
              <a:solidFill>
                <a:srgbClr val="000000"/>
              </a:solidFill>
              <a:prstDash val="solid"/>
              <a:headEnd type="none" w="med" len="med"/>
              <a:tailEnd type="none" w="med" len="med"/>
            </a:ln>
          </p:spPr>
        </p:sp>
        <p:sp>
          <p:nvSpPr>
            <p:cNvPr id="77916" name="Freeform 93"/>
            <p:cNvSpPr/>
            <p:nvPr/>
          </p:nvSpPr>
          <p:spPr>
            <a:xfrm>
              <a:off x="1198" y="890"/>
              <a:ext cx="98" cy="161"/>
            </a:xfrm>
            <a:custGeom>
              <a:avLst/>
              <a:gdLst>
                <a:gd name="txL" fmla="*/ 0 w 39"/>
                <a:gd name="txT" fmla="*/ 0 h 93"/>
                <a:gd name="txR" fmla="*/ 39 w 39"/>
                <a:gd name="txB" fmla="*/ 93 h 93"/>
              </a:gdLst>
              <a:ahLst/>
              <a:cxnLst>
                <a:cxn ang="0">
                  <a:pos x="2147483647" y="438927543"/>
                </a:cxn>
                <a:cxn ang="0">
                  <a:pos x="2147483647" y="368279353"/>
                </a:cxn>
                <a:cxn ang="0">
                  <a:pos x="0" y="438927543"/>
                </a:cxn>
                <a:cxn ang="0">
                  <a:pos x="2147483647" y="0"/>
                </a:cxn>
                <a:cxn ang="0">
                  <a:pos x="2147483647" y="438927543"/>
                </a:cxn>
              </a:cxnLst>
              <a:rect l="txL" t="txT" r="txR" b="txB"/>
              <a:pathLst>
                <a:path w="39" h="93">
                  <a:moveTo>
                    <a:pt x="39" y="93"/>
                  </a:moveTo>
                  <a:lnTo>
                    <a:pt x="15" y="78"/>
                  </a:lnTo>
                  <a:lnTo>
                    <a:pt x="0" y="93"/>
                  </a:lnTo>
                  <a:lnTo>
                    <a:pt x="15" y="0"/>
                  </a:lnTo>
                  <a:lnTo>
                    <a:pt x="39" y="93"/>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17" name="Freeform 94"/>
            <p:cNvSpPr/>
            <p:nvPr/>
          </p:nvSpPr>
          <p:spPr>
            <a:xfrm>
              <a:off x="4825" y="3277"/>
              <a:ext cx="233" cy="67"/>
            </a:xfrm>
            <a:custGeom>
              <a:avLst/>
              <a:gdLst>
                <a:gd name="txL" fmla="*/ 0 w 93"/>
                <a:gd name="txT" fmla="*/ 0 h 39"/>
                <a:gd name="txR" fmla="*/ 93 w 93"/>
                <a:gd name="txB" fmla="*/ 39 h 39"/>
              </a:gdLst>
              <a:ahLst/>
              <a:cxnLst>
                <a:cxn ang="0">
                  <a:pos x="0" y="0"/>
                </a:cxn>
                <a:cxn ang="0">
                  <a:pos x="2147483647" y="88905296"/>
                </a:cxn>
                <a:cxn ang="0">
                  <a:pos x="0" y="148421091"/>
                </a:cxn>
                <a:cxn ang="0">
                  <a:pos x="2147483647" y="88905296"/>
                </a:cxn>
                <a:cxn ang="0">
                  <a:pos x="0" y="0"/>
                </a:cxn>
              </a:cxnLst>
              <a:rect l="txL" t="txT" r="txR" b="txB"/>
              <a:pathLst>
                <a:path w="93" h="39">
                  <a:moveTo>
                    <a:pt x="0" y="0"/>
                  </a:moveTo>
                  <a:lnTo>
                    <a:pt x="16" y="23"/>
                  </a:lnTo>
                  <a:lnTo>
                    <a:pt x="0" y="39"/>
                  </a:lnTo>
                  <a:lnTo>
                    <a:pt x="93" y="23"/>
                  </a:lnTo>
                  <a:lnTo>
                    <a:pt x="0" y="0"/>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18" name="Rectangle 95"/>
            <p:cNvSpPr/>
            <p:nvPr/>
          </p:nvSpPr>
          <p:spPr>
            <a:xfrm>
              <a:off x="4931" y="3332"/>
              <a:ext cx="75"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x</a:t>
              </a:r>
              <a:endParaRPr lang="en-US" altLang="zh-CN" dirty="0">
                <a:latin typeface="微软雅黑" panose="020B0503020204020204" pitchFamily="34" charset="-122"/>
                <a:ea typeface="微软雅黑" panose="020B0503020204020204" pitchFamily="34" charset="-122"/>
              </a:endParaRPr>
            </a:p>
          </p:txBody>
        </p:sp>
        <p:sp>
          <p:nvSpPr>
            <p:cNvPr id="77919" name="Line 96"/>
            <p:cNvSpPr/>
            <p:nvPr/>
          </p:nvSpPr>
          <p:spPr>
            <a:xfrm flipV="1">
              <a:off x="2069" y="3669"/>
              <a:ext cx="3" cy="187"/>
            </a:xfrm>
            <a:prstGeom prst="line">
              <a:avLst/>
            </a:prstGeom>
            <a:ln w="12700" cap="flat" cmpd="sng">
              <a:solidFill>
                <a:srgbClr val="000000"/>
              </a:solidFill>
              <a:prstDash val="solid"/>
              <a:headEnd type="none" w="med" len="med"/>
              <a:tailEnd type="none" w="med" len="med"/>
            </a:ln>
          </p:spPr>
        </p:sp>
        <p:sp>
          <p:nvSpPr>
            <p:cNvPr id="77920" name="Freeform 97"/>
            <p:cNvSpPr/>
            <p:nvPr/>
          </p:nvSpPr>
          <p:spPr>
            <a:xfrm>
              <a:off x="1003" y="3694"/>
              <a:ext cx="233" cy="68"/>
            </a:xfrm>
            <a:custGeom>
              <a:avLst/>
              <a:gdLst>
                <a:gd name="txL" fmla="*/ 0 w 93"/>
                <a:gd name="txT" fmla="*/ 0 h 39"/>
                <a:gd name="txR" fmla="*/ 93 w 93"/>
                <a:gd name="txB" fmla="*/ 39 h 39"/>
              </a:gdLst>
              <a:ahLst/>
              <a:cxnLst>
                <a:cxn ang="0">
                  <a:pos x="0" y="0"/>
                </a:cxn>
                <a:cxn ang="0">
                  <a:pos x="2147483647" y="137572190"/>
                </a:cxn>
                <a:cxn ang="0">
                  <a:pos x="0" y="224898272"/>
                </a:cxn>
                <a:cxn ang="0">
                  <a:pos x="2147483647" y="137572190"/>
                </a:cxn>
                <a:cxn ang="0">
                  <a:pos x="0" y="0"/>
                </a:cxn>
              </a:cxnLst>
              <a:rect l="txL" t="txT" r="txR" b="txB"/>
              <a:pathLst>
                <a:path w="93" h="39">
                  <a:moveTo>
                    <a:pt x="0" y="0"/>
                  </a:moveTo>
                  <a:lnTo>
                    <a:pt x="15" y="24"/>
                  </a:lnTo>
                  <a:lnTo>
                    <a:pt x="0" y="39"/>
                  </a:lnTo>
                  <a:lnTo>
                    <a:pt x="93" y="24"/>
                  </a:lnTo>
                  <a:lnTo>
                    <a:pt x="0" y="0"/>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21" name="Freeform 98"/>
            <p:cNvSpPr/>
            <p:nvPr/>
          </p:nvSpPr>
          <p:spPr>
            <a:xfrm>
              <a:off x="2069" y="3694"/>
              <a:ext cx="236" cy="68"/>
            </a:xfrm>
            <a:custGeom>
              <a:avLst/>
              <a:gdLst>
                <a:gd name="txL" fmla="*/ 0 w 94"/>
                <a:gd name="txT" fmla="*/ 0 h 39"/>
                <a:gd name="txR" fmla="*/ 94 w 94"/>
                <a:gd name="txB" fmla="*/ 39 h 39"/>
              </a:gdLst>
              <a:ahLst/>
              <a:cxnLst>
                <a:cxn ang="0">
                  <a:pos x="2147483647" y="0"/>
                </a:cxn>
                <a:cxn ang="0">
                  <a:pos x="2147483647" y="137572190"/>
                </a:cxn>
                <a:cxn ang="0">
                  <a:pos x="2147483647" y="224898272"/>
                </a:cxn>
                <a:cxn ang="0">
                  <a:pos x="0" y="137572190"/>
                </a:cxn>
                <a:cxn ang="0">
                  <a:pos x="2147483647" y="0"/>
                </a:cxn>
              </a:cxnLst>
              <a:rect l="txL" t="txT" r="txR" b="txB"/>
              <a:pathLst>
                <a:path w="94" h="39">
                  <a:moveTo>
                    <a:pt x="94" y="0"/>
                  </a:moveTo>
                  <a:lnTo>
                    <a:pt x="78" y="24"/>
                  </a:lnTo>
                  <a:lnTo>
                    <a:pt x="94" y="39"/>
                  </a:lnTo>
                  <a:lnTo>
                    <a:pt x="0" y="24"/>
                  </a:lnTo>
                  <a:lnTo>
                    <a:pt x="94" y="0"/>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22" name="Line 99"/>
            <p:cNvSpPr/>
            <p:nvPr/>
          </p:nvSpPr>
          <p:spPr>
            <a:xfrm>
              <a:off x="2166" y="3736"/>
              <a:ext cx="273" cy="2"/>
            </a:xfrm>
            <a:prstGeom prst="line">
              <a:avLst/>
            </a:prstGeom>
            <a:ln w="12700" cap="flat" cmpd="sng">
              <a:solidFill>
                <a:srgbClr val="000000"/>
              </a:solidFill>
              <a:prstDash val="solid"/>
              <a:headEnd type="none" w="med" len="med"/>
              <a:tailEnd type="none" w="med" len="med"/>
            </a:ln>
          </p:spPr>
        </p:sp>
        <p:sp>
          <p:nvSpPr>
            <p:cNvPr id="77923" name="Line 100"/>
            <p:cNvSpPr/>
            <p:nvPr/>
          </p:nvSpPr>
          <p:spPr>
            <a:xfrm>
              <a:off x="829" y="3736"/>
              <a:ext cx="271" cy="2"/>
            </a:xfrm>
            <a:prstGeom prst="line">
              <a:avLst/>
            </a:prstGeom>
            <a:ln w="12700" cap="flat" cmpd="sng">
              <a:solidFill>
                <a:srgbClr val="000000"/>
              </a:solidFill>
              <a:prstDash val="solid"/>
              <a:headEnd type="none" w="med" len="med"/>
              <a:tailEnd type="none" w="med" len="med"/>
            </a:ln>
          </p:spPr>
        </p:sp>
        <p:sp>
          <p:nvSpPr>
            <p:cNvPr id="77924" name="Freeform 101"/>
            <p:cNvSpPr/>
            <p:nvPr/>
          </p:nvSpPr>
          <p:spPr>
            <a:xfrm>
              <a:off x="4029" y="3694"/>
              <a:ext cx="235" cy="68"/>
            </a:xfrm>
            <a:custGeom>
              <a:avLst/>
              <a:gdLst>
                <a:gd name="txL" fmla="*/ 0 w 94"/>
                <a:gd name="txT" fmla="*/ 0 h 39"/>
                <a:gd name="txR" fmla="*/ 94 w 94"/>
                <a:gd name="txB" fmla="*/ 39 h 39"/>
              </a:gdLst>
              <a:ahLst/>
              <a:cxnLst>
                <a:cxn ang="0">
                  <a:pos x="0" y="0"/>
                </a:cxn>
                <a:cxn ang="0">
                  <a:pos x="2147483647" y="137572190"/>
                </a:cxn>
                <a:cxn ang="0">
                  <a:pos x="0" y="224898272"/>
                </a:cxn>
                <a:cxn ang="0">
                  <a:pos x="2147483647" y="137572190"/>
                </a:cxn>
                <a:cxn ang="0">
                  <a:pos x="0" y="0"/>
                </a:cxn>
              </a:cxnLst>
              <a:rect l="txL" t="txT" r="txR" b="txB"/>
              <a:pathLst>
                <a:path w="94" h="39">
                  <a:moveTo>
                    <a:pt x="0" y="0"/>
                  </a:moveTo>
                  <a:lnTo>
                    <a:pt x="16" y="24"/>
                  </a:lnTo>
                  <a:lnTo>
                    <a:pt x="0" y="39"/>
                  </a:lnTo>
                  <a:lnTo>
                    <a:pt x="94" y="24"/>
                  </a:lnTo>
                  <a:lnTo>
                    <a:pt x="0" y="0"/>
                  </a:lnTo>
                  <a:close/>
                </a:path>
              </a:pathLst>
            </a:custGeom>
            <a:solidFill>
              <a:srgbClr val="000000"/>
            </a:solidFill>
            <a:ln w="12700" cap="flat" cmpd="sng">
              <a:solidFill>
                <a:srgbClr val="000000"/>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sp>
          <p:nvSpPr>
            <p:cNvPr id="77925" name="Line 102"/>
            <p:cNvSpPr/>
            <p:nvPr/>
          </p:nvSpPr>
          <p:spPr>
            <a:xfrm>
              <a:off x="3855" y="3736"/>
              <a:ext cx="272" cy="2"/>
            </a:xfrm>
            <a:prstGeom prst="line">
              <a:avLst/>
            </a:prstGeom>
            <a:ln w="12700" cap="flat" cmpd="sng">
              <a:solidFill>
                <a:srgbClr val="000000"/>
              </a:solidFill>
              <a:prstDash val="solid"/>
              <a:headEnd type="none" w="med" len="med"/>
              <a:tailEnd type="none" w="med" len="med"/>
            </a:ln>
          </p:spPr>
        </p:sp>
        <p:sp>
          <p:nvSpPr>
            <p:cNvPr id="77926" name="Rectangle 103"/>
            <p:cNvSpPr/>
            <p:nvPr/>
          </p:nvSpPr>
          <p:spPr>
            <a:xfrm>
              <a:off x="1287" y="3653"/>
              <a:ext cx="779" cy="191"/>
            </a:xfrm>
            <a:prstGeom prst="rect">
              <a:avLst/>
            </a:prstGeom>
            <a:noFill/>
            <a:ln w="9525">
              <a:noFill/>
            </a:ln>
          </p:spPr>
          <p:txBody>
            <a:bodyPr lIns="0" tIns="0" rIns="0" bIns="0">
              <a:spAutoFit/>
            </a:bodyPr>
            <a:p>
              <a:pPr algn="ctr"/>
              <a:r>
                <a:rPr lang="zh-CN" altLang="en-US" dirty="0">
                  <a:solidFill>
                    <a:srgbClr val="000000"/>
                  </a:solidFill>
                  <a:latin typeface="微软雅黑" panose="020B0503020204020204" pitchFamily="34" charset="-122"/>
                  <a:ea typeface="微软雅黑" panose="020B0503020204020204" pitchFamily="34" charset="-122"/>
                </a:rPr>
                <a:t>小信号区域</a:t>
              </a:r>
              <a:endParaRPr lang="zh-CN" altLang="en-US" dirty="0">
                <a:latin typeface="微软雅黑" panose="020B0503020204020204" pitchFamily="34" charset="-122"/>
                <a:ea typeface="微软雅黑" panose="020B0503020204020204" pitchFamily="34" charset="-122"/>
              </a:endParaRPr>
            </a:p>
          </p:txBody>
        </p:sp>
        <p:sp>
          <p:nvSpPr>
            <p:cNvPr id="77927" name="Rectangle 104"/>
            <p:cNvSpPr/>
            <p:nvPr/>
          </p:nvSpPr>
          <p:spPr>
            <a:xfrm>
              <a:off x="1517" y="3855"/>
              <a:ext cx="0" cy="191"/>
            </a:xfrm>
            <a:prstGeom prst="rect">
              <a:avLst/>
            </a:prstGeom>
            <a:noFill/>
            <a:ln w="9525">
              <a:noFill/>
            </a:ln>
          </p:spPr>
          <p:txBody>
            <a:bodyPr wrap="none" lIns="0" tIns="0" rIns="0" bIns="0">
              <a:spAutoFit/>
            </a:bodyPr>
            <a:p>
              <a:pPr algn="ctr"/>
              <a:endParaRPr lang="zh-CN" altLang="en-US" dirty="0">
                <a:latin typeface="微软雅黑" panose="020B0503020204020204" pitchFamily="34" charset="-122"/>
                <a:ea typeface="微软雅黑" panose="020B0503020204020204" pitchFamily="34" charset="-122"/>
              </a:endParaRPr>
            </a:p>
          </p:txBody>
        </p:sp>
        <p:sp>
          <p:nvSpPr>
            <p:cNvPr id="77928" name="Rectangle 105"/>
            <p:cNvSpPr/>
            <p:nvPr/>
          </p:nvSpPr>
          <p:spPr>
            <a:xfrm>
              <a:off x="2977" y="3643"/>
              <a:ext cx="736" cy="191"/>
            </a:xfrm>
            <a:prstGeom prst="rect">
              <a:avLst/>
            </a:prstGeom>
            <a:noFill/>
            <a:ln w="9525">
              <a:noFill/>
            </a:ln>
          </p:spPr>
          <p:txBody>
            <a:bodyPr wrap="none" lIns="0" tIns="0" rIns="0" bIns="0">
              <a:spAutoFit/>
            </a:bodyPr>
            <a:p>
              <a:pPr algn="ctr"/>
              <a:r>
                <a:rPr lang="zh-CN" altLang="en-US" dirty="0">
                  <a:solidFill>
                    <a:srgbClr val="000000"/>
                  </a:solidFill>
                  <a:latin typeface="微软雅黑" panose="020B0503020204020204" pitchFamily="34" charset="-122"/>
                  <a:ea typeface="微软雅黑" panose="020B0503020204020204" pitchFamily="34" charset="-122"/>
                </a:rPr>
                <a:t>大信号区域</a:t>
              </a:r>
              <a:endParaRPr lang="zh-CN" altLang="en-US" dirty="0">
                <a:latin typeface="微软雅黑" panose="020B0503020204020204" pitchFamily="34" charset="-122"/>
                <a:ea typeface="微软雅黑" panose="020B0503020204020204" pitchFamily="34" charset="-122"/>
              </a:endParaRPr>
            </a:p>
          </p:txBody>
        </p:sp>
        <p:sp>
          <p:nvSpPr>
            <p:cNvPr id="77929" name="Rectangle 106"/>
            <p:cNvSpPr/>
            <p:nvPr/>
          </p:nvSpPr>
          <p:spPr>
            <a:xfrm>
              <a:off x="1116" y="3333"/>
              <a:ext cx="86" cy="191"/>
            </a:xfrm>
            <a:prstGeom prst="rect">
              <a:avLst/>
            </a:prstGeom>
            <a:noFill/>
            <a:ln w="9525">
              <a:noFill/>
            </a:ln>
          </p:spPr>
          <p:txBody>
            <a:bodyPr wrap="none" lIns="0" tIns="0" rIns="0" bIns="0">
              <a:spAutoFit/>
            </a:bodyPr>
            <a:p>
              <a:pPr algn="ct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p:txBody>
        </p:sp>
        <p:sp>
          <p:nvSpPr>
            <p:cNvPr id="77930" name="Rectangle 107"/>
            <p:cNvSpPr/>
            <p:nvPr/>
          </p:nvSpPr>
          <p:spPr>
            <a:xfrm>
              <a:off x="2230" y="2632"/>
              <a:ext cx="1072" cy="191"/>
            </a:xfrm>
            <a:prstGeom prst="rect">
              <a:avLst/>
            </a:prstGeom>
            <a:noFill/>
            <a:ln w="9525">
              <a:noFill/>
            </a:ln>
          </p:spPr>
          <p:txBody>
            <a:bodyPr lIns="0" tIns="0" rIns="0" bIns="0">
              <a:spAutoFit/>
            </a:bodyPr>
            <a:p>
              <a:pPr algn="ctr"/>
              <a:r>
                <a:rPr lang="en-US" altLang="zh-CN" dirty="0">
                  <a:solidFill>
                    <a:srgbClr val="0000FF"/>
                  </a:solidFill>
                  <a:latin typeface="微软雅黑" panose="020B0503020204020204" pitchFamily="34" charset="-122"/>
                  <a:ea typeface="微软雅黑" panose="020B0503020204020204" pitchFamily="34" charset="-122"/>
                </a:rPr>
                <a:t>y=Ax/(1+lnA)</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77931" name="Rectangle 108"/>
            <p:cNvSpPr/>
            <p:nvPr/>
          </p:nvSpPr>
          <p:spPr>
            <a:xfrm>
              <a:off x="1574" y="2587"/>
              <a:ext cx="147" cy="191"/>
            </a:xfrm>
            <a:prstGeom prst="rect">
              <a:avLst/>
            </a:prstGeom>
            <a:noFill/>
            <a:ln w="9525">
              <a:noFill/>
            </a:ln>
          </p:spPr>
          <p:txBody>
            <a:bodyPr wrap="none" lIns="0" tIns="0" rIns="0" bIns="0">
              <a:spAutoFit/>
            </a:bodyPr>
            <a:p>
              <a:pPr algn="ctr"/>
              <a:r>
                <a:rPr lang="en-US" altLang="zh-CN" dirty="0">
                  <a:solidFill>
                    <a:srgbClr val="0000FF"/>
                  </a:solidFill>
                  <a:latin typeface="微软雅黑" panose="020B0503020204020204" pitchFamily="34" charset="-122"/>
                  <a:ea typeface="微软雅黑" panose="020B0503020204020204" pitchFamily="34" charset="-122"/>
                </a:rPr>
                <a:t>Ⅰ</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77932" name="Rectangle 109"/>
            <p:cNvSpPr/>
            <p:nvPr/>
          </p:nvSpPr>
          <p:spPr>
            <a:xfrm>
              <a:off x="2762" y="1398"/>
              <a:ext cx="147" cy="191"/>
            </a:xfrm>
            <a:prstGeom prst="rect">
              <a:avLst/>
            </a:prstGeom>
            <a:noFill/>
            <a:ln w="9525">
              <a:noFill/>
            </a:ln>
          </p:spPr>
          <p:txBody>
            <a:bodyPr wrap="none" lIns="0" tIns="0" rIns="0" bIns="0">
              <a:spAutoFit/>
            </a:bodyPr>
            <a:p>
              <a:pPr algn="ctr"/>
              <a:r>
                <a:rPr lang="en-US" altLang="zh-CN" dirty="0">
                  <a:solidFill>
                    <a:schemeClr val="tx2"/>
                  </a:solidFill>
                  <a:latin typeface="微软雅黑" panose="020B0503020204020204" pitchFamily="34" charset="-122"/>
                  <a:ea typeface="微软雅黑" panose="020B0503020204020204" pitchFamily="34" charset="-122"/>
                </a:rPr>
                <a:t>Ⅱ</a:t>
              </a:r>
              <a:endParaRPr lang="en-US" altLang="zh-CN" dirty="0">
                <a:solidFill>
                  <a:schemeClr val="tx2"/>
                </a:solidFill>
                <a:latin typeface="微软雅黑" panose="020B0503020204020204" pitchFamily="34" charset="-122"/>
                <a:ea typeface="微软雅黑" panose="020B0503020204020204" pitchFamily="34" charset="-122"/>
              </a:endParaRPr>
            </a:p>
          </p:txBody>
        </p:sp>
      </p:grpSp>
      <p:sp>
        <p:nvSpPr>
          <p:cNvPr id="77827" name="Rectangle 110"/>
          <p:cNvSpPr/>
          <p:nvPr/>
        </p:nvSpPr>
        <p:spPr>
          <a:xfrm>
            <a:off x="2843213" y="6381750"/>
            <a:ext cx="2951162" cy="400050"/>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9.4.2-6 </a:t>
            </a:r>
            <a:r>
              <a:rPr lang="zh-CN" altLang="en-US" b="1" dirty="0">
                <a:solidFill>
                  <a:schemeClr val="tx2"/>
                </a:solidFill>
                <a:latin typeface="微软雅黑" panose="020B0503020204020204" pitchFamily="34" charset="-122"/>
                <a:ea typeface="微软雅黑" panose="020B0503020204020204" pitchFamily="34" charset="-122"/>
              </a:rPr>
              <a:t>压缩特性曲线</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xfrm>
            <a:off x="1547813" y="620713"/>
            <a:ext cx="4248150"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六  压缩特性的近似实现</a:t>
            </a:r>
            <a:endParaRPr lang="zh-CN" altLang="en-US" sz="2800" dirty="0">
              <a:latin typeface="微软雅黑" panose="020B0503020204020204" pitchFamily="34" charset="-122"/>
              <a:ea typeface="微软雅黑" panose="020B0503020204020204" pitchFamily="34" charset="-122"/>
            </a:endParaRPr>
          </a:p>
        </p:txBody>
      </p:sp>
      <p:sp>
        <p:nvSpPr>
          <p:cNvPr id="78851" name="Rectangle 3"/>
          <p:cNvSpPr>
            <a:spLocks noGrp="1"/>
          </p:cNvSpPr>
          <p:nvPr>
            <p:ph idx="1"/>
          </p:nvPr>
        </p:nvSpPr>
        <p:spPr>
          <a:xfrm>
            <a:off x="401955" y="1422400"/>
            <a:ext cx="8339455" cy="387350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早期的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律和</a:t>
            </a:r>
            <a:r>
              <a:rPr lang="en-US" altLang="zh-CN" sz="2000" dirty="0">
                <a:latin typeface="微软雅黑" panose="020B0503020204020204" pitchFamily="34" charset="-122"/>
                <a:ea typeface="微软雅黑" panose="020B0503020204020204" pitchFamily="34" charset="-122"/>
              </a:rPr>
              <a:t>μ</a:t>
            </a:r>
            <a:r>
              <a:rPr lang="zh-CN" altLang="en-US" sz="2000" dirty="0">
                <a:latin typeface="微软雅黑" panose="020B0503020204020204" pitchFamily="34" charset="-122"/>
                <a:ea typeface="微软雅黑" panose="020B0503020204020204" pitchFamily="34" charset="-122"/>
              </a:rPr>
              <a:t>律压扩特性是用非线性模拟电路实现的。模拟电路实现精度和稳定度都受到限制。随着数字电路的发展，数字压扩日益获得广泛的应用。它是利用数字电路形成许多折线来逼近对数压扩特性</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在实际中常采用的方法有两种：一种是采用</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折线近似</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律压缩特性，另一种是采用</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折线近似</a:t>
            </a:r>
            <a:r>
              <a:rPr lang="en-US" altLang="zh-CN" sz="2000" dirty="0">
                <a:latin typeface="微软雅黑" panose="020B0503020204020204" pitchFamily="34" charset="-122"/>
                <a:ea typeface="微软雅黑" panose="020B0503020204020204" pitchFamily="34" charset="-122"/>
              </a:rPr>
              <a:t>μ</a:t>
            </a:r>
            <a:r>
              <a:rPr lang="zh-CN" altLang="en-US" sz="2000" dirty="0">
                <a:latin typeface="微软雅黑" panose="020B0503020204020204" pitchFamily="34" charset="-122"/>
                <a:ea typeface="微软雅黑" panose="020B0503020204020204" pitchFamily="34" charset="-122"/>
              </a:rPr>
              <a:t>律压缩特性</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我国的</a:t>
            </a:r>
            <a:r>
              <a:rPr lang="en-US" altLang="zh-CN" sz="2000" dirty="0">
                <a:latin typeface="微软雅黑" panose="020B0503020204020204" pitchFamily="34" charset="-122"/>
                <a:ea typeface="微软雅黑" panose="020B0503020204020204" pitchFamily="34" charset="-122"/>
              </a:rPr>
              <a:t>PCM30/32 </a:t>
            </a:r>
            <a:r>
              <a:rPr lang="zh-CN" altLang="en-US" sz="2000" dirty="0">
                <a:latin typeface="微软雅黑" panose="020B0503020204020204" pitchFamily="34" charset="-122"/>
                <a:ea typeface="微软雅黑" panose="020B0503020204020204" pitchFamily="34" charset="-122"/>
              </a:rPr>
              <a:t>路基群采用</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折线压缩特性。</a:t>
            </a:r>
            <a:r>
              <a:rPr lang="en-US" altLang="zh-CN" sz="2000" dirty="0">
                <a:latin typeface="微软雅黑" panose="020B0503020204020204" pitchFamily="34" charset="-122"/>
                <a:ea typeface="微软雅黑" panose="020B0503020204020204" pitchFamily="34" charset="-122"/>
              </a:rPr>
              <a:t>CCITT</a:t>
            </a:r>
            <a:r>
              <a:rPr lang="zh-CN" altLang="en-US" sz="2000" dirty="0">
                <a:latin typeface="微软雅黑" panose="020B0503020204020204" pitchFamily="34" charset="-122"/>
                <a:ea typeface="微软雅黑" panose="020B0503020204020204" pitchFamily="34" charset="-122"/>
              </a:rPr>
              <a:t>建议</a:t>
            </a:r>
            <a:r>
              <a:rPr lang="en-US" altLang="zh-CN" sz="2000" dirty="0">
                <a:latin typeface="微软雅黑" panose="020B0503020204020204" pitchFamily="34" charset="-122"/>
                <a:ea typeface="微软雅黑" panose="020B0503020204020204" pitchFamily="34" charset="-122"/>
              </a:rPr>
              <a:t>G.711</a:t>
            </a:r>
            <a:r>
              <a:rPr lang="zh-CN" altLang="en-US" sz="2000" dirty="0">
                <a:latin typeface="微软雅黑" panose="020B0503020204020204" pitchFamily="34" charset="-122"/>
                <a:ea typeface="微软雅黑" panose="020B0503020204020204" pitchFamily="34" charset="-122"/>
              </a:rPr>
              <a:t>规定在国际间数字系统相互连接时，要以</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律为标准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366395" y="1428750"/>
            <a:ext cx="8350885" cy="4707890"/>
          </a:xfrm>
          <a:prstGeom prst="rect">
            <a:avLst/>
          </a:prstGeom>
          <a:noFill/>
          <a:ln w="9525">
            <a:noFill/>
          </a:ln>
        </p:spPr>
        <p:txBody>
          <a:bodyPr wrap="square">
            <a:spAutoFit/>
          </a:bodyPr>
          <a:p>
            <a:pPr>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段折线逼近</a:t>
            </a:r>
            <a:r>
              <a:rPr lang="en-US" altLang="zh-CN" dirty="0">
                <a:latin typeface="微软雅黑" panose="020B0503020204020204" pitchFamily="34" charset="-122"/>
                <a:ea typeface="微软雅黑" panose="020B0503020204020204" pitchFamily="34" charset="-122"/>
              </a:rPr>
              <a:t>A=87.6</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律压缩特性的具体方法是：</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sym typeface="+mn-ea"/>
              </a:rPr>
              <a:t>对</a:t>
            </a:r>
            <a:r>
              <a:rPr lang="en-US" altLang="zh-CN" dirty="0">
                <a:latin typeface="微软雅黑" panose="020B0503020204020204" pitchFamily="34" charset="-122"/>
                <a:ea typeface="微软雅黑" panose="020B0503020204020204" pitchFamily="34" charset="-122"/>
                <a:sym typeface="+mn-ea"/>
              </a:rPr>
              <a:t>y</a:t>
            </a:r>
            <a:r>
              <a:rPr lang="zh-CN" altLang="en-US" dirty="0">
                <a:latin typeface="微软雅黑" panose="020B0503020204020204" pitchFamily="34" charset="-122"/>
                <a:ea typeface="微软雅黑" panose="020B0503020204020204" pitchFamily="34" charset="-122"/>
                <a:sym typeface="+mn-ea"/>
              </a:rPr>
              <a:t>轴在</a:t>
            </a:r>
            <a:r>
              <a:rPr lang="en-US" altLang="zh-CN" dirty="0">
                <a:latin typeface="微软雅黑" panose="020B0503020204020204" pitchFamily="34" charset="-122"/>
                <a:ea typeface="微软雅黑" panose="020B0503020204020204" pitchFamily="34" charset="-122"/>
                <a:sym typeface="+mn-ea"/>
              </a:rPr>
              <a:t>0~1</a:t>
            </a:r>
            <a:r>
              <a:rPr lang="zh-CN" altLang="en-US" dirty="0">
                <a:latin typeface="微软雅黑" panose="020B0503020204020204" pitchFamily="34" charset="-122"/>
                <a:ea typeface="微软雅黑" panose="020B0503020204020204" pitchFamily="34" charset="-122"/>
                <a:sym typeface="+mn-ea"/>
              </a:rPr>
              <a:t>范围内</a:t>
            </a:r>
            <a:r>
              <a:rPr lang="zh-CN" altLang="en-US" b="1" dirty="0">
                <a:solidFill>
                  <a:schemeClr val="tx2"/>
                </a:solidFill>
                <a:latin typeface="微软雅黑" panose="020B0503020204020204" pitchFamily="34" charset="-122"/>
                <a:ea typeface="微软雅黑" panose="020B0503020204020204" pitchFamily="34" charset="-122"/>
                <a:sym typeface="+mn-ea"/>
              </a:rPr>
              <a:t>均匀分成</a:t>
            </a:r>
            <a:r>
              <a:rPr lang="en-US" altLang="zh-CN" b="1" dirty="0">
                <a:solidFill>
                  <a:schemeClr val="tx2"/>
                </a:solidFill>
                <a:latin typeface="微软雅黑" panose="020B0503020204020204" pitchFamily="34" charset="-122"/>
                <a:ea typeface="微软雅黑" panose="020B0503020204020204" pitchFamily="34" charset="-122"/>
                <a:sym typeface="+mn-ea"/>
              </a:rPr>
              <a:t>8</a:t>
            </a:r>
            <a:r>
              <a:rPr lang="zh-CN" altLang="en-US" b="1" dirty="0">
                <a:solidFill>
                  <a:schemeClr val="tx2"/>
                </a:solidFill>
                <a:latin typeface="微软雅黑" panose="020B0503020204020204" pitchFamily="34" charset="-122"/>
                <a:ea typeface="微软雅黑" panose="020B0503020204020204" pitchFamily="34" charset="-122"/>
                <a:sym typeface="+mn-ea"/>
              </a:rPr>
              <a:t>段</a:t>
            </a:r>
            <a:r>
              <a:rPr lang="zh-CN" altLang="en-US" dirty="0">
                <a:latin typeface="微软雅黑" panose="020B0503020204020204" pitchFamily="34" charset="-122"/>
                <a:ea typeface="微软雅黑" panose="020B0503020204020204" pitchFamily="34" charset="-122"/>
                <a:sym typeface="+mn-ea"/>
              </a:rPr>
              <a:t>，每段间隔均为</a:t>
            </a:r>
            <a:r>
              <a:rPr lang="en-US" altLang="zh-CN" dirty="0">
                <a:latin typeface="微软雅黑" panose="020B0503020204020204" pitchFamily="34" charset="-122"/>
                <a:ea typeface="微软雅黑" panose="020B0503020204020204" pitchFamily="34" charset="-122"/>
                <a:sym typeface="+mn-ea"/>
              </a:rPr>
              <a:t>1/8</a:t>
            </a:r>
            <a:r>
              <a:rPr lang="zh-CN" altLang="en-US" dirty="0">
                <a:latin typeface="微软雅黑" panose="020B0503020204020204" pitchFamily="34" charset="-122"/>
                <a:ea typeface="微软雅黑" panose="020B0503020204020204" pitchFamily="34" charset="-122"/>
                <a:sym typeface="+mn-ea"/>
              </a:rPr>
              <a:t>，第</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个分点在</a:t>
            </a:r>
            <a:r>
              <a:rPr lang="en-US" altLang="zh-CN" dirty="0">
                <a:latin typeface="微软雅黑" panose="020B0503020204020204" pitchFamily="34" charset="-122"/>
                <a:ea typeface="微软雅黑" panose="020B0503020204020204" pitchFamily="34" charset="-122"/>
                <a:sym typeface="+mn-ea"/>
              </a:rPr>
              <a:t>i/8</a:t>
            </a:r>
            <a:r>
              <a:rPr lang="zh-CN" altLang="en-US" dirty="0">
                <a:latin typeface="微软雅黑" panose="020B0503020204020204" pitchFamily="34" charset="-122"/>
                <a:ea typeface="微软雅黑" panose="020B0503020204020204" pitchFamily="34" charset="-122"/>
                <a:sym typeface="+mn-ea"/>
              </a:rPr>
              <a:t>的位置</a:t>
            </a:r>
            <a:endParaRPr lang="zh-CN" altLang="en-US" dirty="0">
              <a:latin typeface="微软雅黑" panose="020B0503020204020204" pitchFamily="34" charset="-122"/>
              <a:ea typeface="微软雅黑" panose="020B0503020204020204" pitchFamily="34" charset="-122"/>
              <a:sym typeface="+mn-ea"/>
            </a:endParaRPr>
          </a:p>
          <a:p>
            <a:pPr>
              <a:lnSpc>
                <a:spcPct val="150000"/>
              </a:lnSpc>
              <a:spcBef>
                <a:spcPts val="0"/>
              </a:spcBef>
              <a:spcAft>
                <a:spcPts val="0"/>
              </a:spcAft>
            </a:pPr>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rPr>
              <a:t>对应于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轴被不均匀分成</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段，分段的方法正好是每次以</a:t>
            </a:r>
            <a:r>
              <a:rPr lang="zh-CN" altLang="en-US" b="1" dirty="0">
                <a:solidFill>
                  <a:schemeClr val="tx2"/>
                </a:solidFill>
                <a:latin typeface="微软雅黑" panose="020B0503020204020204" pitchFamily="34" charset="-122"/>
                <a:ea typeface="微软雅黑" panose="020B0503020204020204" pitchFamily="34" charset="-122"/>
              </a:rPr>
              <a:t>二分之一对分</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然后把</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各对应段的交点连接起来</a:t>
            </a:r>
            <a:r>
              <a:rPr lang="zh-CN" altLang="en-US" b="1" dirty="0">
                <a:solidFill>
                  <a:srgbClr val="FF0000"/>
                </a:solidFill>
                <a:latin typeface="微软雅黑" panose="020B0503020204020204" pitchFamily="34" charset="-122"/>
                <a:ea typeface="微软雅黑" panose="020B0503020204020204" pitchFamily="34" charset="-122"/>
              </a:rPr>
              <a:t>构成</a:t>
            </a:r>
            <a:r>
              <a:rPr lang="en-US" altLang="zh-CN" b="1" dirty="0">
                <a:solidFill>
                  <a:srgbClr val="FF0000"/>
                </a:solidFill>
                <a:latin typeface="微软雅黑" panose="020B0503020204020204" pitchFamily="34" charset="-122"/>
                <a:ea typeface="微软雅黑" panose="020B0503020204020204" pitchFamily="34" charset="-122"/>
              </a:rPr>
              <a:t>8</a:t>
            </a:r>
            <a:r>
              <a:rPr lang="zh-CN" altLang="en-US" b="1" dirty="0">
                <a:solidFill>
                  <a:srgbClr val="FF0000"/>
                </a:solidFill>
                <a:latin typeface="微软雅黑" panose="020B0503020204020204" pitchFamily="34" charset="-122"/>
                <a:ea typeface="微软雅黑" panose="020B0503020204020204" pitchFamily="34" charset="-122"/>
              </a:rPr>
              <a:t>段直线</a:t>
            </a:r>
            <a:r>
              <a:rPr lang="zh-CN" altLang="en-US" dirty="0">
                <a:latin typeface="微软雅黑" panose="020B0503020204020204" pitchFamily="34" charset="-122"/>
                <a:ea typeface="微软雅黑" panose="020B0503020204020204" pitchFamily="34" charset="-122"/>
              </a:rPr>
              <a:t>。其中第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段斜率相同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均为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，可视为一条直线段，故</a:t>
            </a:r>
            <a:r>
              <a:rPr lang="zh-CN" altLang="en-US" b="1" dirty="0">
                <a:solidFill>
                  <a:srgbClr val="FF0000"/>
                </a:solidFill>
                <a:latin typeface="微软雅黑" panose="020B0503020204020204" pitchFamily="34" charset="-122"/>
                <a:ea typeface="微软雅黑" panose="020B0503020204020204" pitchFamily="34" charset="-122"/>
              </a:rPr>
              <a:t>实际上只有</a:t>
            </a:r>
            <a:r>
              <a:rPr lang="en-US" altLang="zh-CN" b="1" dirty="0">
                <a:solidFill>
                  <a:srgbClr val="FF0000"/>
                </a:solidFill>
                <a:latin typeface="微软雅黑" panose="020B0503020204020204" pitchFamily="34" charset="-122"/>
                <a:ea typeface="微软雅黑" panose="020B0503020204020204" pitchFamily="34" charset="-122"/>
              </a:rPr>
              <a:t>7</a:t>
            </a:r>
            <a:r>
              <a:rPr lang="zh-CN" altLang="en-US" b="1" dirty="0">
                <a:solidFill>
                  <a:srgbClr val="FF0000"/>
                </a:solidFill>
                <a:latin typeface="微软雅黑" panose="020B0503020204020204" pitchFamily="34" charset="-122"/>
                <a:ea typeface="微软雅黑" panose="020B0503020204020204" pitchFamily="34" charset="-122"/>
              </a:rPr>
              <a:t>根斜率不同的折线</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以上分析的是第一象限，</a:t>
            </a:r>
            <a:r>
              <a:rPr lang="zh-CN" altLang="en-US" b="1" dirty="0">
                <a:solidFill>
                  <a:srgbClr val="FF0000"/>
                </a:solidFill>
                <a:latin typeface="微软雅黑" panose="020B0503020204020204" pitchFamily="34" charset="-122"/>
                <a:ea typeface="微软雅黑" panose="020B0503020204020204" pitchFamily="34" charset="-122"/>
              </a:rPr>
              <a:t>对于双极性语音信号</a:t>
            </a:r>
            <a:r>
              <a:rPr lang="zh-CN" altLang="en-US" dirty="0">
                <a:latin typeface="微软雅黑" panose="020B0503020204020204" pitchFamily="34" charset="-122"/>
                <a:ea typeface="微软雅黑" panose="020B0503020204020204" pitchFamily="34" charset="-122"/>
              </a:rPr>
              <a:t>，在第三象限也有对称的一组折线，也是</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根，但其中靠近零点的</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段斜率也都等于</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，与第一象限的第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段斜率相同，可以合并为一根，因此，</a:t>
            </a:r>
            <a:r>
              <a:rPr lang="zh-CN" altLang="en-US" b="1" dirty="0">
                <a:solidFill>
                  <a:srgbClr val="FF0000"/>
                </a:solidFill>
                <a:latin typeface="微软雅黑" panose="020B0503020204020204" pitchFamily="34" charset="-122"/>
                <a:ea typeface="微软雅黑" panose="020B0503020204020204" pitchFamily="34" charset="-122"/>
              </a:rPr>
              <a:t>正、负双向共有</a:t>
            </a:r>
            <a:r>
              <a:rPr lang="en-US" altLang="zh-CN" b="1" dirty="0">
                <a:solidFill>
                  <a:srgbClr val="FF0000"/>
                </a:solidFill>
                <a:latin typeface="微软雅黑" panose="020B0503020204020204" pitchFamily="34" charset="-122"/>
                <a:ea typeface="微软雅黑" panose="020B0503020204020204" pitchFamily="34" charset="-122"/>
              </a:rPr>
              <a:t>2×(8-1)-1=13</a:t>
            </a:r>
            <a:r>
              <a:rPr lang="zh-CN" altLang="en-US" b="1" dirty="0">
                <a:solidFill>
                  <a:srgbClr val="FF0000"/>
                </a:solidFill>
                <a:latin typeface="微软雅黑" panose="020B0503020204020204" pitchFamily="34" charset="-122"/>
                <a:ea typeface="微软雅黑" panose="020B0503020204020204" pitchFamily="34" charset="-122"/>
              </a:rPr>
              <a:t>折</a:t>
            </a:r>
            <a:r>
              <a:rPr lang="zh-CN" altLang="en-US" dirty="0">
                <a:latin typeface="微软雅黑" panose="020B0503020204020204" pitchFamily="34" charset="-122"/>
                <a:ea typeface="微软雅黑" panose="020B0503020204020204" pitchFamily="34" charset="-122"/>
              </a:rPr>
              <a:t>，故称其为</a:t>
            </a:r>
            <a:r>
              <a:rPr lang="en-US" altLang="zh-CN" b="1" dirty="0">
                <a:solidFill>
                  <a:schemeClr val="tx2"/>
                </a:solidFill>
                <a:latin typeface="微软雅黑" panose="020B0503020204020204" pitchFamily="34" charset="-122"/>
                <a:ea typeface="微软雅黑" panose="020B0503020204020204" pitchFamily="34" charset="-122"/>
              </a:rPr>
              <a:t>13</a:t>
            </a:r>
            <a:r>
              <a:rPr lang="zh-CN" altLang="en-US" b="1" dirty="0">
                <a:solidFill>
                  <a:schemeClr val="tx2"/>
                </a:solidFill>
                <a:latin typeface="微软雅黑" panose="020B0503020204020204" pitchFamily="34" charset="-122"/>
                <a:ea typeface="微软雅黑" panose="020B0503020204020204" pitchFamily="34" charset="-122"/>
              </a:rPr>
              <a:t>折线</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79875" name="Rectangle 3"/>
          <p:cNvSpPr/>
          <p:nvPr/>
        </p:nvSpPr>
        <p:spPr>
          <a:xfrm>
            <a:off x="1571625" y="500063"/>
            <a:ext cx="3600450" cy="738187"/>
          </a:xfrm>
          <a:prstGeom prst="rect">
            <a:avLst/>
          </a:prstGeom>
          <a:noFill/>
          <a:ln w="9525">
            <a:noFill/>
          </a:ln>
        </p:spPr>
        <p:txBody>
          <a:bodyPr>
            <a:spAutoFit/>
          </a:bodyPr>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1. A</a:t>
            </a:r>
            <a:r>
              <a:rPr lang="zh-CN" altLang="en-US" sz="2800" b="1" dirty="0">
                <a:solidFill>
                  <a:srgbClr val="0000FF"/>
                </a:solidFill>
                <a:latin typeface="微软雅黑" panose="020B0503020204020204" pitchFamily="34" charset="-122"/>
                <a:ea typeface="微软雅黑" panose="020B0503020204020204" pitchFamily="34" charset="-122"/>
              </a:rPr>
              <a:t>律</a:t>
            </a:r>
            <a:r>
              <a:rPr lang="en-US" altLang="zh-CN" sz="2800" b="1" dirty="0">
                <a:solidFill>
                  <a:srgbClr val="0000FF"/>
                </a:solidFill>
                <a:latin typeface="微软雅黑" panose="020B0503020204020204" pitchFamily="34" charset="-122"/>
                <a:ea typeface="微软雅黑" panose="020B0503020204020204" pitchFamily="34" charset="-122"/>
              </a:rPr>
              <a:t>13</a:t>
            </a:r>
            <a:r>
              <a:rPr lang="zh-CN" altLang="en-US" sz="2800" b="1" dirty="0">
                <a:solidFill>
                  <a:srgbClr val="0000FF"/>
                </a:solidFill>
                <a:latin typeface="微软雅黑" panose="020B0503020204020204" pitchFamily="34" charset="-122"/>
                <a:ea typeface="微软雅黑" panose="020B0503020204020204" pitchFamily="34" charset="-122"/>
              </a:rPr>
              <a:t>折线近似</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5" name="圆角矩形标注 4"/>
          <p:cNvSpPr/>
          <p:nvPr/>
        </p:nvSpPr>
        <p:spPr>
          <a:xfrm>
            <a:off x="7786688" y="1143000"/>
            <a:ext cx="1071563" cy="571500"/>
          </a:xfrm>
          <a:prstGeom prst="wedgeRoundRectCallout">
            <a:avLst>
              <a:gd name="adj1" fmla="val -76973"/>
              <a:gd name="adj2" fmla="val 8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x=1/2</a:t>
            </a:r>
            <a:r>
              <a:rPr kumimoji="0" lang="en-US" altLang="zh-CN" sz="2000" b="1" i="0" u="none" strike="noStrike" kern="1200" cap="none" spc="0" normalizeH="0" baseline="3000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i</a:t>
            </a:r>
            <a:endParaRPr kumimoji="0" lang="en-US" altLang="zh-CN" sz="2000" b="1" i="0" u="none" strike="noStrike" kern="1200" cap="none" spc="0" normalizeH="0" baseline="3000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p:nvPr/>
        </p:nvSpPr>
        <p:spPr>
          <a:xfrm>
            <a:off x="2345055" y="6403975"/>
            <a:ext cx="3170555" cy="39878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9.4.2-7 A</a:t>
            </a:r>
            <a:r>
              <a:rPr lang="zh-CN" altLang="en-US" b="1" dirty="0">
                <a:solidFill>
                  <a:schemeClr val="tx2"/>
                </a:solidFill>
                <a:latin typeface="微软雅黑" panose="020B0503020204020204" pitchFamily="34" charset="-122"/>
                <a:ea typeface="微软雅黑" panose="020B0503020204020204" pitchFamily="34" charset="-122"/>
              </a:rPr>
              <a:t>律</a:t>
            </a:r>
            <a:r>
              <a:rPr lang="en-US" altLang="zh-CN" b="1" dirty="0">
                <a:solidFill>
                  <a:schemeClr val="tx2"/>
                </a:solidFill>
                <a:latin typeface="微软雅黑" panose="020B0503020204020204" pitchFamily="34" charset="-122"/>
                <a:ea typeface="微软雅黑" panose="020B0503020204020204" pitchFamily="34" charset="-122"/>
              </a:rPr>
              <a:t>13</a:t>
            </a:r>
            <a:r>
              <a:rPr lang="zh-CN" altLang="en-US" b="1" dirty="0">
                <a:solidFill>
                  <a:schemeClr val="tx2"/>
                </a:solidFill>
                <a:latin typeface="微软雅黑" panose="020B0503020204020204" pitchFamily="34" charset="-122"/>
                <a:ea typeface="微软雅黑" panose="020B0503020204020204" pitchFamily="34" charset="-122"/>
              </a:rPr>
              <a:t>折线近似</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28674" name="Object 2"/>
          <p:cNvGraphicFramePr/>
          <p:nvPr/>
        </p:nvGraphicFramePr>
        <p:xfrm>
          <a:off x="563245" y="1369060"/>
          <a:ext cx="8175625" cy="4959350"/>
        </p:xfrm>
        <a:graphic>
          <a:graphicData uri="http://schemas.openxmlformats.org/presentationml/2006/ole">
            <mc:AlternateContent xmlns:mc="http://schemas.openxmlformats.org/markup-compatibility/2006">
              <mc:Choice xmlns:v="urn:schemas-microsoft-com:vml" Requires="v">
                <p:oleObj spid="_x0000_s3170" name="" r:id="rId1" imgW="3476625" imgH="2727960" progId="Visio.Drawing.11">
                  <p:embed/>
                </p:oleObj>
              </mc:Choice>
              <mc:Fallback>
                <p:oleObj name="" r:id="rId1" imgW="3476625" imgH="2727960" progId="Visio.Drawing.11">
                  <p:embed/>
                  <p:pic>
                    <p:nvPicPr>
                      <p:cNvPr id="0" name="图片 3169"/>
                      <p:cNvPicPr/>
                      <p:nvPr/>
                    </p:nvPicPr>
                    <p:blipFill>
                      <a:blip r:embed="rId2"/>
                      <a:stretch>
                        <a:fillRect/>
                      </a:stretch>
                    </p:blipFill>
                    <p:spPr>
                      <a:xfrm>
                        <a:off x="563245" y="1369060"/>
                        <a:ext cx="8175625" cy="4959350"/>
                      </a:xfrm>
                      <a:prstGeom prst="rect">
                        <a:avLst/>
                      </a:prstGeom>
                      <a:noFill/>
                      <a:ln w="38100">
                        <a:noFill/>
                        <a:miter/>
                      </a:ln>
                    </p:spPr>
                  </p:pic>
                </p:oleObj>
              </mc:Fallback>
            </mc:AlternateContent>
          </a:graphicData>
        </a:graphic>
      </p:graphicFrame>
      <p:sp>
        <p:nvSpPr>
          <p:cNvPr id="5" name="圆角矩形标注 4"/>
          <p:cNvSpPr/>
          <p:nvPr/>
        </p:nvSpPr>
        <p:spPr>
          <a:xfrm>
            <a:off x="6141085" y="5676583"/>
            <a:ext cx="1071563" cy="571500"/>
          </a:xfrm>
          <a:prstGeom prst="wedgeRoundRectCallout">
            <a:avLst>
              <a:gd name="adj1" fmla="val -74128"/>
              <a:gd name="adj2" fmla="val -54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x=1/2</a:t>
            </a:r>
            <a:r>
              <a:rPr kumimoji="0" lang="en-US" altLang="zh-CN" sz="2000" b="1" i="0" u="none" strike="noStrike" kern="1200" cap="none" spc="0" normalizeH="0" baseline="3000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i</a:t>
            </a:r>
            <a:endParaRPr kumimoji="0" lang="en-US" altLang="zh-CN" sz="2000" b="1" i="0" u="none" strike="noStrike" kern="1200" cap="none" spc="0" normalizeH="0" baseline="3000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93345" y="1858010"/>
            <a:ext cx="873760" cy="398780"/>
          </a:xfrm>
          <a:prstGeom prst="rect">
            <a:avLst/>
          </a:prstGeom>
          <a:solidFill>
            <a:schemeClr val="accent3">
              <a:lumMod val="85000"/>
            </a:schemeClr>
          </a:solidFill>
        </p:spPr>
        <p:txBody>
          <a:bodyPr wrap="none" rtlCol="0" anchor="t">
            <a:spAutoFit/>
          </a:bodyPr>
          <a:p>
            <a:r>
              <a:rPr lang="en-US" altLang="zh-CN" b="1" dirty="0">
                <a:solidFill>
                  <a:schemeClr val="tx2"/>
                </a:solidFill>
                <a:latin typeface="微软雅黑" panose="020B0503020204020204" pitchFamily="34" charset="-122"/>
                <a:ea typeface="微软雅黑" panose="020B0503020204020204" pitchFamily="34" charset="-122"/>
                <a:sym typeface="+mn-ea"/>
              </a:rPr>
              <a:t>y=i/8</a:t>
            </a:r>
            <a:endParaRPr lang="en-US" altLang="zh-CN" b="1" dirty="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1569403" y="825818"/>
            <a:ext cx="4464050" cy="398780"/>
          </a:xfrm>
          <a:prstGeom prst="rect">
            <a:avLst/>
          </a:prstGeom>
          <a:noFill/>
          <a:ln w="9525">
            <a:noFill/>
          </a:ln>
        </p:spPr>
        <p:txBody>
          <a:bodyPr>
            <a:spAutoFit/>
          </a:bodyPr>
          <a:p>
            <a:pPr>
              <a:spcBef>
                <a:spcPct val="50000"/>
              </a:spcBef>
            </a:pPr>
            <a:r>
              <a:rPr lang="zh-CN" altLang="en-US" b="1" dirty="0">
                <a:solidFill>
                  <a:schemeClr val="tx2"/>
                </a:solidFill>
                <a:latin typeface="微软雅黑" panose="020B0503020204020204" pitchFamily="34" charset="-122"/>
                <a:ea typeface="微软雅黑" panose="020B0503020204020204" pitchFamily="34" charset="-122"/>
              </a:rPr>
              <a:t>表</a:t>
            </a:r>
            <a:r>
              <a:rPr lang="en-US" altLang="zh-CN" b="1" dirty="0">
                <a:solidFill>
                  <a:schemeClr val="tx2"/>
                </a:solidFill>
                <a:latin typeface="微软雅黑" panose="020B0503020204020204" pitchFamily="34" charset="-122"/>
                <a:ea typeface="微软雅黑" panose="020B0503020204020204" pitchFamily="34" charset="-122"/>
              </a:rPr>
              <a:t>9-3   A</a:t>
            </a:r>
            <a:r>
              <a:rPr lang="zh-CN" altLang="en-US" b="1" dirty="0">
                <a:solidFill>
                  <a:schemeClr val="tx2"/>
                </a:solidFill>
                <a:latin typeface="微软雅黑" panose="020B0503020204020204" pitchFamily="34" charset="-122"/>
                <a:ea typeface="微软雅黑" panose="020B0503020204020204" pitchFamily="34" charset="-122"/>
              </a:rPr>
              <a:t>律</a:t>
            </a:r>
            <a:r>
              <a:rPr lang="en-US" altLang="zh-CN" b="1" dirty="0">
                <a:solidFill>
                  <a:schemeClr val="tx2"/>
                </a:solidFill>
                <a:latin typeface="微软雅黑" panose="020B0503020204020204" pitchFamily="34" charset="-122"/>
                <a:ea typeface="微软雅黑" panose="020B0503020204020204" pitchFamily="34" charset="-122"/>
              </a:rPr>
              <a:t>13</a:t>
            </a:r>
            <a:r>
              <a:rPr lang="zh-CN" altLang="en-US" b="1" dirty="0">
                <a:solidFill>
                  <a:schemeClr val="tx2"/>
                </a:solidFill>
                <a:latin typeface="微软雅黑" panose="020B0503020204020204" pitchFamily="34" charset="-122"/>
                <a:ea typeface="微软雅黑" panose="020B0503020204020204" pitchFamily="34" charset="-122"/>
              </a:rPr>
              <a:t>折线参数表</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80899" name="表格 80898"/>
          <p:cNvGraphicFramePr/>
          <p:nvPr/>
        </p:nvGraphicFramePr>
        <p:xfrm>
          <a:off x="137795" y="1686878"/>
          <a:ext cx="8887460" cy="3900170"/>
        </p:xfrm>
        <a:graphic>
          <a:graphicData uri="http://schemas.openxmlformats.org/drawingml/2006/table">
            <a:tbl>
              <a:tblPr/>
              <a:tblGrid>
                <a:gridCol w="1762125"/>
                <a:gridCol w="225743"/>
                <a:gridCol w="388937"/>
                <a:gridCol w="390525"/>
                <a:gridCol w="534988"/>
                <a:gridCol w="385762"/>
                <a:gridCol w="465138"/>
                <a:gridCol w="385762"/>
                <a:gridCol w="465138"/>
                <a:gridCol w="384175"/>
                <a:gridCol w="430212"/>
                <a:gridCol w="349250"/>
                <a:gridCol w="500063"/>
                <a:gridCol w="279400"/>
                <a:gridCol w="534987"/>
                <a:gridCol w="315913"/>
                <a:gridCol w="500062"/>
                <a:gridCol w="589280"/>
              </a:tblGrid>
              <a:tr h="54864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i</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8</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7</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6</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5</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0</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63754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y=1-i/8</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0</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2/8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3/8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5/8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6/8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67754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律的</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值</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0</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128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60.6</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30.6</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15.4</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7.79</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3.93</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1.98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76327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zh-CN" altLang="en-US" b="1" dirty="0">
                          <a:latin typeface="微软雅黑" panose="020B0503020204020204" pitchFamily="34" charset="-122"/>
                          <a:ea typeface="微软雅黑" panose="020B0503020204020204" pitchFamily="34" charset="-122"/>
                        </a:rPr>
                        <a:t>按折线分段的</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值</a:t>
                      </a:r>
                      <a:r>
                        <a:rPr lang="en-US" altLang="zh-CN" b="1" dirty="0">
                          <a:latin typeface="微软雅黑" panose="020B0503020204020204" pitchFamily="34" charset="-122"/>
                          <a:ea typeface="微软雅黑" panose="020B0503020204020204" pitchFamily="34" charset="-122"/>
                        </a:rPr>
                        <a:t>=1/2</a:t>
                      </a:r>
                      <a:r>
                        <a:rPr lang="en-US" altLang="zh-CN" b="1" baseline="30000" dirty="0">
                          <a:latin typeface="微软雅黑" panose="020B0503020204020204" pitchFamily="34" charset="-122"/>
                          <a:ea typeface="微软雅黑" panose="020B0503020204020204" pitchFamily="34" charset="-122"/>
                        </a:rPr>
                        <a:t>i</a:t>
                      </a:r>
                      <a:endParaRPr lang="zh-CN" altLang="en-US" b="1" baseline="30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a:p>
                      <a:pPr lvl="0" algn="ctr" eaLnBrk="1" hangingPunct="1">
                        <a:buNone/>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128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64</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32</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16</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4</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513715">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zh-CN" altLang="en-US" b="1" dirty="0">
                          <a:latin typeface="微软雅黑" panose="020B0503020204020204" pitchFamily="34" charset="-122"/>
                          <a:ea typeface="微软雅黑" panose="020B0503020204020204" pitchFamily="34" charset="-122"/>
                        </a:rPr>
                        <a:t>折线段号</a:t>
                      </a:r>
                      <a:endParaRPr lang="zh-CN" altLang="en-US" b="1" dirty="0">
                        <a:latin typeface="微软雅黑" panose="020B0503020204020204" pitchFamily="34" charset="-122"/>
                        <a:ea typeface="微软雅黑" panose="020B0503020204020204" pitchFamily="34" charset="-122"/>
                      </a:endParaRPr>
                    </a:p>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3</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5</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6</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7</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8</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00685">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zh-CN" altLang="en-US" b="1" dirty="0">
                          <a:latin typeface="微软雅黑" panose="020B0503020204020204" pitchFamily="34" charset="-122"/>
                          <a:ea typeface="微软雅黑" panose="020B0503020204020204" pitchFamily="34" charset="-122"/>
                        </a:rPr>
                        <a:t>折线斜率</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16</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16</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8</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grpSp>
        <p:nvGrpSpPr>
          <p:cNvPr id="80984" name="组合 118"/>
          <p:cNvGrpSpPr/>
          <p:nvPr/>
        </p:nvGrpSpPr>
        <p:grpSpPr>
          <a:xfrm>
            <a:off x="2204720" y="4416425"/>
            <a:ext cx="6445250" cy="269875"/>
            <a:chOff x="2150502" y="6871595"/>
            <a:chExt cx="6553210" cy="269211"/>
          </a:xfrm>
        </p:grpSpPr>
        <p:sp>
          <p:nvSpPr>
            <p:cNvPr id="80985" name="AutoShape 84"/>
            <p:cNvSpPr/>
            <p:nvPr/>
          </p:nvSpPr>
          <p:spPr>
            <a:xfrm rot="-5265216">
              <a:off x="2399700" y="6622423"/>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86" name="AutoShape 84"/>
            <p:cNvSpPr/>
            <p:nvPr/>
          </p:nvSpPr>
          <p:spPr>
            <a:xfrm rot="-5265216">
              <a:off x="3328393" y="6622423"/>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87" name="AutoShape 84"/>
            <p:cNvSpPr/>
            <p:nvPr/>
          </p:nvSpPr>
          <p:spPr>
            <a:xfrm rot="-5265216">
              <a:off x="4186325" y="6617843"/>
              <a:ext cx="191459" cy="699024"/>
            </a:xfrm>
            <a:prstGeom prst="leftBrace">
              <a:avLst>
                <a:gd name="adj1" fmla="val 1786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88" name="AutoShape 84"/>
            <p:cNvSpPr/>
            <p:nvPr/>
          </p:nvSpPr>
          <p:spPr>
            <a:xfrm rot="-5265216">
              <a:off x="5007271" y="6656688"/>
              <a:ext cx="269211" cy="699024"/>
            </a:xfrm>
            <a:prstGeom prst="leftBrace">
              <a:avLst>
                <a:gd name="adj1" fmla="val 17863"/>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89" name="AutoShape 84"/>
            <p:cNvSpPr/>
            <p:nvPr/>
          </p:nvSpPr>
          <p:spPr>
            <a:xfrm rot="-5265216">
              <a:off x="5830179" y="6621024"/>
              <a:ext cx="197827" cy="699024"/>
            </a:xfrm>
            <a:prstGeom prst="leftBrace">
              <a:avLst>
                <a:gd name="adj1" fmla="val 17863"/>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90" name="AutoShape 84"/>
            <p:cNvSpPr/>
            <p:nvPr/>
          </p:nvSpPr>
          <p:spPr>
            <a:xfrm rot="-5265216">
              <a:off x="6682249" y="6622426"/>
              <a:ext cx="200628"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91" name="AutoShape 84"/>
            <p:cNvSpPr/>
            <p:nvPr/>
          </p:nvSpPr>
          <p:spPr>
            <a:xfrm rot="-5265216">
              <a:off x="7461560" y="6629193"/>
              <a:ext cx="214174" cy="699024"/>
            </a:xfrm>
            <a:prstGeom prst="leftBrace">
              <a:avLst>
                <a:gd name="adj1" fmla="val 17860"/>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0992" name="AutoShape 84"/>
            <p:cNvSpPr/>
            <p:nvPr/>
          </p:nvSpPr>
          <p:spPr>
            <a:xfrm rot="-5265216">
              <a:off x="8253886" y="6622424"/>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grpSp>
      <p:sp>
        <p:nvSpPr>
          <p:cNvPr id="2" name="文本框 1"/>
          <p:cNvSpPr txBox="1"/>
          <p:nvPr/>
        </p:nvSpPr>
        <p:spPr>
          <a:xfrm>
            <a:off x="884555" y="5805805"/>
            <a:ext cx="4755515" cy="398780"/>
          </a:xfrm>
          <a:prstGeom prst="rect">
            <a:avLst/>
          </a:prstGeom>
          <a:noFill/>
        </p:spPr>
        <p:txBody>
          <a:bodyPr wrap="square" rtlCol="0" anchor="t">
            <a:spAutoFit/>
          </a:bodyPr>
          <a:p>
            <a:pPr lvl="0" algn="ctr" eaLnBrk="1" hangingPunct="1">
              <a:buNone/>
            </a:pPr>
            <a:r>
              <a:rPr lang="en-US" altLang="zh-CN" dirty="0">
                <a:latin typeface="微软雅黑" panose="020B0503020204020204" pitchFamily="34" charset="-122"/>
                <a:ea typeface="微软雅黑" panose="020B0503020204020204" pitchFamily="34" charset="-122"/>
                <a:sym typeface="+mn-ea"/>
              </a:rPr>
              <a:t>0 *</a:t>
            </a: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i=8</a:t>
            </a:r>
            <a:r>
              <a:rPr lang="zh-CN" altLang="en-US" dirty="0">
                <a:latin typeface="微软雅黑" panose="020B0503020204020204" pitchFamily="34" charset="-122"/>
                <a:ea typeface="微软雅黑" panose="020B0503020204020204" pitchFamily="34" charset="-122"/>
                <a:sym typeface="+mn-ea"/>
              </a:rPr>
              <a:t>时，折线</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的值不符合</a:t>
            </a:r>
            <a:r>
              <a:rPr lang="en-US" altLang="zh-CN" dirty="0">
                <a:latin typeface="微软雅黑" panose="020B0503020204020204" pitchFamily="34" charset="-122"/>
                <a:ea typeface="微软雅黑" panose="020B0503020204020204" pitchFamily="34" charset="-122"/>
                <a:sym typeface="+mn-ea"/>
              </a:rPr>
              <a:t>x=1/2</a:t>
            </a:r>
            <a:r>
              <a:rPr lang="en-US" altLang="zh-CN" baseline="30000" dirty="0">
                <a:latin typeface="微软雅黑" panose="020B0503020204020204" pitchFamily="34" charset="-122"/>
                <a:ea typeface="微软雅黑" panose="020B0503020204020204" pitchFamily="34" charset="-122"/>
                <a:sym typeface="+mn-ea"/>
              </a:rPr>
              <a:t>i</a:t>
            </a:r>
            <a:endParaRPr lang="en-US" altLang="zh-CN" baseline="30000" dirty="0">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b"/>
          <a:p>
            <a:r>
              <a:rPr lang="en-US" altLang="zh-CN" dirty="0">
                <a:solidFill>
                  <a:srgbClr val="0000FF"/>
                </a:solidFill>
                <a:latin typeface="微软雅黑" panose="020B0503020204020204" pitchFamily="34" charset="-122"/>
                <a:ea typeface="微软雅黑" panose="020B0503020204020204" pitchFamily="34" charset="-122"/>
              </a:rPr>
              <a:t>3. </a:t>
            </a:r>
            <a:r>
              <a:rPr lang="zh-CN" altLang="en-US" dirty="0">
                <a:solidFill>
                  <a:srgbClr val="0000FF"/>
                </a:solidFill>
                <a:latin typeface="微软雅黑" panose="020B0503020204020204" pitchFamily="34" charset="-122"/>
                <a:ea typeface="微软雅黑" panose="020B0503020204020204" pitchFamily="34" charset="-122"/>
              </a:rPr>
              <a:t>混合编码</a:t>
            </a:r>
            <a:endParaRPr lang="zh-CN" altLang="en-US" dirty="0"/>
          </a:p>
        </p:txBody>
      </p:sp>
      <p:sp>
        <p:nvSpPr>
          <p:cNvPr id="58371" name="内容占位符 3"/>
          <p:cNvSpPr>
            <a:spLocks noGrp="1"/>
          </p:cNvSpPr>
          <p:nvPr>
            <p:ph idx="1"/>
          </p:nvPr>
        </p:nvSpPr>
        <p:spPr>
          <a:xfrm>
            <a:off x="360680" y="1449705"/>
            <a:ext cx="8422005" cy="5354320"/>
          </a:xfrm>
        </p:spPr>
        <p:txBody>
          <a:bodyPr vert="horz" wrap="square" lIns="91440" tIns="45720" rIns="91440" bIns="45720" anchor="t">
            <a:spAutoFit/>
          </a:bodyPr>
          <a:p>
            <a:pPr marL="0" indent="0">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集合波形编码和参量编码的优点，既采用语音参量又包括了部分语音波形信息，所以称为混合编码。</a:t>
            </a:r>
            <a:endParaRPr lang="zh-CN" altLang="en-US"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保留说话人的自然特征，提高语音质量</a:t>
            </a:r>
            <a:endParaRPr lang="zh-CN" altLang="en-US"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常用方法：</a:t>
            </a:r>
            <a:r>
              <a:rPr lang="zh-CN" altLang="en-US" sz="2000" dirty="0">
                <a:latin typeface="微软雅黑" panose="020B0503020204020204" pitchFamily="34" charset="-122"/>
                <a:ea typeface="微软雅黑" panose="020B0503020204020204" pitchFamily="34" charset="-122"/>
              </a:rPr>
              <a:t>海事卫星</a:t>
            </a:r>
            <a:r>
              <a:rPr lang="en-US" altLang="zh-CN" sz="2000" dirty="0">
                <a:latin typeface="微软雅黑" panose="020B0503020204020204" pitchFamily="34" charset="-122"/>
                <a:ea typeface="微软雅黑" panose="020B0503020204020204" pitchFamily="34" charset="-122"/>
              </a:rPr>
              <a:t>(Inmarsat)</a:t>
            </a:r>
            <a:r>
              <a:rPr lang="zh-CN" altLang="en-US" sz="2000" dirty="0">
                <a:latin typeface="微软雅黑" panose="020B0503020204020204" pitchFamily="34" charset="-122"/>
                <a:ea typeface="微软雅黑" panose="020B0503020204020204" pitchFamily="34" charset="-122"/>
              </a:rPr>
              <a:t>系统中使用的</a:t>
            </a:r>
            <a:r>
              <a:rPr lang="en-US" altLang="zh-CN" sz="2000" dirty="0">
                <a:latin typeface="微软雅黑" panose="020B0503020204020204" pitchFamily="34" charset="-122"/>
                <a:ea typeface="微软雅黑" panose="020B0503020204020204" pitchFamily="34" charset="-122"/>
              </a:rPr>
              <a:t>9.6kbps</a:t>
            </a:r>
            <a:r>
              <a:rPr lang="zh-CN" altLang="en-US" sz="2000" dirty="0">
                <a:latin typeface="微软雅黑" panose="020B0503020204020204" pitchFamily="34" charset="-122"/>
                <a:ea typeface="微软雅黑" panose="020B0503020204020204" pitchFamily="34" charset="-122"/>
              </a:rPr>
              <a:t>的多脉冲激励线性预测编码（</a:t>
            </a:r>
            <a:r>
              <a:rPr lang="en-US" altLang="zh-CN" sz="2000" dirty="0">
                <a:latin typeface="微软雅黑" panose="020B0503020204020204" pitchFamily="34" charset="-122"/>
                <a:ea typeface="微软雅黑" panose="020B0503020204020204" pitchFamily="34" charset="-122"/>
              </a:rPr>
              <a:t>MP-LPC</a:t>
            </a:r>
            <a:r>
              <a:rPr lang="zh-CN" altLang="en-US" sz="2000" dirty="0">
                <a:latin typeface="微软雅黑" panose="020B0503020204020204" pitchFamily="34" charset="-122"/>
                <a:ea typeface="微软雅黑" panose="020B0503020204020204" pitchFamily="34" charset="-122"/>
              </a:rPr>
              <a:t>）、第二代蜂窝网</a:t>
            </a:r>
            <a:r>
              <a:rPr lang="en-US" altLang="zh-CN" sz="2000" dirty="0">
                <a:latin typeface="微软雅黑" panose="020B0503020204020204" pitchFamily="34" charset="-122"/>
                <a:ea typeface="微软雅黑" panose="020B0503020204020204" pitchFamily="34" charset="-122"/>
              </a:rPr>
              <a:t>GSM</a:t>
            </a:r>
            <a:r>
              <a:rPr lang="zh-CN" altLang="en-US" sz="2000" dirty="0">
                <a:latin typeface="微软雅黑" panose="020B0503020204020204" pitchFamily="34" charset="-122"/>
                <a:ea typeface="微软雅黑" panose="020B0503020204020204" pitchFamily="34" charset="-122"/>
              </a:rPr>
              <a:t>标准中采用的</a:t>
            </a:r>
            <a:r>
              <a:rPr lang="en-US" altLang="zh-CN" sz="2000" dirty="0">
                <a:latin typeface="微软雅黑" panose="020B0503020204020204" pitchFamily="34" charset="-122"/>
                <a:ea typeface="微软雅黑" panose="020B0503020204020204" pitchFamily="34" charset="-122"/>
              </a:rPr>
              <a:t>13Kbps</a:t>
            </a:r>
            <a:r>
              <a:rPr lang="zh-CN" altLang="en-US" sz="2000" dirty="0">
                <a:latin typeface="微软雅黑" panose="020B0503020204020204" pitchFamily="34" charset="-122"/>
                <a:ea typeface="微软雅黑" panose="020B0503020204020204" pitchFamily="34" charset="-122"/>
              </a:rPr>
              <a:t>编码速率的规则脉冲激励</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长时预测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线性预测编码（</a:t>
            </a:r>
            <a:r>
              <a:rPr lang="en-US" altLang="zh-CN" sz="2000" dirty="0">
                <a:latin typeface="微软雅黑" panose="020B0503020204020204" pitchFamily="34" charset="-122"/>
                <a:ea typeface="微软雅黑" panose="020B0503020204020204" pitchFamily="34" charset="-122"/>
              </a:rPr>
              <a:t>RPE-LTP-LPC</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4. </a:t>
            </a:r>
            <a:r>
              <a:rPr lang="zh-CN" altLang="en-US" sz="2800" b="1" dirty="0">
                <a:solidFill>
                  <a:srgbClr val="0000FF"/>
                </a:solidFill>
                <a:latin typeface="微软雅黑" panose="020B0503020204020204" pitchFamily="34" charset="-122"/>
                <a:ea typeface="微软雅黑" panose="020B0503020204020204" pitchFamily="34" charset="-122"/>
              </a:rPr>
              <a:t>语音编码的极限速率</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语音中最基本的元素是音素，大约有</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个，如果按通常的语速，每秒平均发出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个音素，则信息速率为：</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=10log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256bps=80bps</a:t>
            </a:r>
            <a:r>
              <a:rPr lang="zh-CN" altLang="en-US" sz="2000" dirty="0">
                <a:latin typeface="微软雅黑" panose="020B0503020204020204" pitchFamily="34" charset="-122"/>
                <a:ea typeface="微软雅黑" panose="020B0503020204020204" pitchFamily="34" charset="-122"/>
              </a:rPr>
              <a:t>，则语音编码的极限速率为</a:t>
            </a:r>
            <a:r>
              <a:rPr lang="en-US" altLang="zh-CN" sz="2000" dirty="0">
                <a:latin typeface="微软雅黑" panose="020B0503020204020204" pitchFamily="34" charset="-122"/>
                <a:ea typeface="微软雅黑" panose="020B0503020204020204" pitchFamily="34" charset="-122"/>
              </a:rPr>
              <a:t>80bps</a:t>
            </a:r>
            <a:r>
              <a:rPr lang="zh-CN" altLang="en-US" sz="2000" dirty="0">
                <a:latin typeface="微软雅黑" panose="020B0503020204020204" pitchFamily="34" charset="-122"/>
                <a:ea typeface="微软雅黑" panose="020B0503020204020204" pitchFamily="34" charset="-122"/>
              </a:rPr>
              <a:t>，从数字化标准的码速</a:t>
            </a:r>
            <a:r>
              <a:rPr lang="en-US" altLang="zh-CN" sz="2000" dirty="0">
                <a:latin typeface="微软雅黑" panose="020B0503020204020204" pitchFamily="34" charset="-122"/>
                <a:ea typeface="微软雅黑" panose="020B0503020204020204" pitchFamily="34" charset="-122"/>
              </a:rPr>
              <a:t>64kbps</a:t>
            </a:r>
            <a:r>
              <a:rPr lang="zh-CN" altLang="en-US" sz="2000" dirty="0">
                <a:latin typeface="微软雅黑" panose="020B0503020204020204" pitchFamily="34" charset="-122"/>
                <a:ea typeface="微软雅黑" panose="020B0503020204020204" pitchFamily="34" charset="-122"/>
              </a:rPr>
              <a:t>，到极限速率</a:t>
            </a:r>
            <a:r>
              <a:rPr lang="en-US" altLang="zh-CN" sz="2000" dirty="0">
                <a:latin typeface="微软雅黑" panose="020B0503020204020204" pitchFamily="34" charset="-122"/>
                <a:ea typeface="微软雅黑" panose="020B0503020204020204" pitchFamily="34" charset="-122"/>
              </a:rPr>
              <a:t>80bps</a:t>
            </a:r>
            <a:r>
              <a:rPr lang="zh-CN" altLang="en-US" sz="2000" dirty="0">
                <a:latin typeface="微软雅黑" panose="020B0503020204020204" pitchFamily="34" charset="-122"/>
                <a:ea typeface="微软雅黑" panose="020B0503020204020204" pitchFamily="34" charset="-122"/>
              </a:rPr>
              <a:t>之间的距离，</a:t>
            </a:r>
            <a:r>
              <a:rPr lang="zh-CN" altLang="en-US" sz="2000" b="1" dirty="0">
                <a:solidFill>
                  <a:srgbClr val="FF0000"/>
                </a:solidFill>
                <a:latin typeface="微软雅黑" panose="020B0503020204020204" pitchFamily="34" charset="-122"/>
                <a:ea typeface="微软雅黑" panose="020B0503020204020204" pitchFamily="34" charset="-122"/>
              </a:rPr>
              <a:t>这就是语音数据压缩的空间和吸引力</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2"/>
          <p:cNvSpPr>
            <a:spLocks noGrp="1"/>
          </p:cNvSpPr>
          <p:nvPr>
            <p:ph idx="1"/>
          </p:nvPr>
        </p:nvSpPr>
        <p:spPr>
          <a:xfrm>
            <a:off x="407670" y="1428750"/>
            <a:ext cx="8307705" cy="484124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段折线逼近</a:t>
            </a:r>
            <a:r>
              <a:rPr lang="en-US" altLang="zh-CN" sz="2000" dirty="0">
                <a:latin typeface="微软雅黑" panose="020B0503020204020204" pitchFamily="34" charset="-122"/>
                <a:ea typeface="微软雅黑" panose="020B0503020204020204" pitchFamily="34" charset="-122"/>
              </a:rPr>
              <a:t>μ=255</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μ</a:t>
            </a:r>
            <a:r>
              <a:rPr lang="zh-CN" altLang="en-US" sz="2000" dirty="0">
                <a:latin typeface="微软雅黑" panose="020B0503020204020204" pitchFamily="34" charset="-122"/>
                <a:ea typeface="微软雅黑" panose="020B0503020204020204" pitchFamily="34" charset="-122"/>
              </a:rPr>
              <a:t>律压缩特性的具体方法是：</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轴</a:t>
            </a:r>
            <a:r>
              <a:rPr lang="zh-CN" altLang="en-US" sz="2000" b="1" dirty="0">
                <a:solidFill>
                  <a:schemeClr val="tx2"/>
                </a:solidFill>
                <a:latin typeface="微软雅黑" panose="020B0503020204020204" pitchFamily="34" charset="-122"/>
                <a:ea typeface="微软雅黑" panose="020B0503020204020204" pitchFamily="34" charset="-122"/>
              </a:rPr>
              <a:t>均匀分成</a:t>
            </a:r>
            <a:r>
              <a:rPr lang="en-US" altLang="zh-CN" sz="2000" b="1" dirty="0">
                <a:solidFill>
                  <a:schemeClr val="tx2"/>
                </a:solidFill>
                <a:latin typeface="微软雅黑" panose="020B0503020204020204" pitchFamily="34" charset="-122"/>
                <a:ea typeface="微软雅黑" panose="020B0503020204020204" pitchFamily="34" charset="-122"/>
              </a:rPr>
              <a:t>8</a:t>
            </a:r>
            <a:r>
              <a:rPr lang="zh-CN" altLang="en-US" sz="2000" b="1" dirty="0">
                <a:solidFill>
                  <a:schemeClr val="tx2"/>
                </a:solidFill>
                <a:latin typeface="微软雅黑" panose="020B0503020204020204" pitchFamily="34" charset="-122"/>
                <a:ea typeface="微软雅黑" panose="020B0503020204020204" pitchFamily="34" charset="-122"/>
              </a:rPr>
              <a:t>段</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个分点在</a:t>
            </a:r>
            <a:r>
              <a:rPr lang="en-US" altLang="zh-CN" sz="2000" dirty="0">
                <a:latin typeface="微软雅黑" panose="020B0503020204020204" pitchFamily="34" charset="-122"/>
                <a:ea typeface="微软雅黑" panose="020B0503020204020204" pitchFamily="34" charset="-122"/>
              </a:rPr>
              <a:t>i/8</a:t>
            </a:r>
            <a:r>
              <a:rPr lang="zh-CN" altLang="en-US" sz="2000" dirty="0">
                <a:latin typeface="微软雅黑" panose="020B0503020204020204" pitchFamily="34" charset="-122"/>
                <a:ea typeface="微软雅黑" panose="020B0503020204020204" pitchFamily="34" charset="-122"/>
              </a:rPr>
              <a:t>的位置</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相对应的</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轴被</a:t>
            </a:r>
            <a:r>
              <a:rPr lang="zh-CN" altLang="en-US" sz="2000" b="1" dirty="0">
                <a:solidFill>
                  <a:schemeClr val="tx2"/>
                </a:solidFill>
                <a:latin typeface="微软雅黑" panose="020B0503020204020204" pitchFamily="34" charset="-122"/>
                <a:ea typeface="微软雅黑" panose="020B0503020204020204" pitchFamily="34" charset="-122"/>
              </a:rPr>
              <a:t>不均匀分成</a:t>
            </a:r>
            <a:r>
              <a:rPr lang="en-US" altLang="zh-CN" sz="2000" b="1" dirty="0">
                <a:solidFill>
                  <a:schemeClr val="tx2"/>
                </a:solidFill>
                <a:latin typeface="微软雅黑" panose="020B0503020204020204" pitchFamily="34" charset="-122"/>
                <a:ea typeface="微软雅黑" panose="020B0503020204020204" pitchFamily="34" charset="-122"/>
              </a:rPr>
              <a:t>8</a:t>
            </a:r>
            <a:r>
              <a:rPr lang="zh-CN" altLang="en-US" sz="2000" b="1" dirty="0">
                <a:solidFill>
                  <a:schemeClr val="tx2"/>
                </a:solidFill>
                <a:latin typeface="微软雅黑" panose="020B0503020204020204" pitchFamily="34" charset="-122"/>
                <a:ea typeface="微软雅黑" panose="020B0503020204020204" pitchFamily="34" charset="-122"/>
              </a:rPr>
              <a:t>段</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个分点的位置是：</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其结果如图</a:t>
            </a:r>
            <a:r>
              <a:rPr lang="en-US" altLang="zh-CN" sz="2000" dirty="0">
                <a:latin typeface="微软雅黑" panose="020B0503020204020204" pitchFamily="34" charset="-122"/>
                <a:ea typeface="微软雅黑" panose="020B0503020204020204" pitchFamily="34" charset="-122"/>
              </a:rPr>
              <a:t>9.4.2-8</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由于其第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段和第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段的斜率不同，不能合并为一条直线，故第一象限有</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段斜率不同的折线</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考虑到双极性信号的正负极性，第一和第三象限</a:t>
            </a:r>
            <a:r>
              <a:rPr lang="zh-CN" altLang="en-US" sz="2000" dirty="0">
                <a:latin typeface="微软雅黑" panose="020B0503020204020204" pitchFamily="34" charset="-122"/>
                <a:ea typeface="微软雅黑" panose="020B0503020204020204" pitchFamily="34" charset="-122"/>
                <a:sym typeface="+mn-ea"/>
              </a:rPr>
              <a:t>靠近零点的</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段斜率相等，均为</a:t>
            </a:r>
            <a:r>
              <a:rPr lang="en-US" altLang="zh-CN" sz="2000" dirty="0">
                <a:latin typeface="微软雅黑" panose="020B0503020204020204" pitchFamily="34" charset="-122"/>
                <a:ea typeface="微软雅黑" panose="020B0503020204020204" pitchFamily="34" charset="-122"/>
                <a:sym typeface="+mn-ea"/>
              </a:rPr>
              <a:t>32</a:t>
            </a:r>
            <a:r>
              <a:rPr lang="zh-CN" altLang="en-US" sz="2000" dirty="0">
                <a:latin typeface="微软雅黑" panose="020B0503020204020204" pitchFamily="34" charset="-122"/>
                <a:ea typeface="微软雅黑" panose="020B0503020204020204" pitchFamily="34" charset="-122"/>
                <a:sym typeface="+mn-ea"/>
              </a:rPr>
              <a:t>，可以合并为一根，故</a:t>
            </a:r>
            <a:r>
              <a:rPr lang="zh-CN" altLang="en-US" sz="2000" dirty="0">
                <a:latin typeface="微软雅黑" panose="020B0503020204020204" pitchFamily="34" charset="-122"/>
                <a:ea typeface="微软雅黑" panose="020B0503020204020204" pitchFamily="34" charset="-122"/>
              </a:rPr>
              <a:t>共得到</a:t>
            </a:r>
            <a:r>
              <a:rPr lang="en-US" altLang="zh-CN" sz="2000" b="1" dirty="0">
                <a:solidFill>
                  <a:schemeClr val="tx2"/>
                </a:solidFill>
                <a:latin typeface="微软雅黑" panose="020B0503020204020204" pitchFamily="34" charset="-122"/>
                <a:ea typeface="微软雅黑" panose="020B0503020204020204" pitchFamily="34" charset="-122"/>
              </a:rPr>
              <a:t>15</a:t>
            </a:r>
            <a:r>
              <a:rPr lang="zh-CN" altLang="en-US" sz="2000" b="1" dirty="0">
                <a:solidFill>
                  <a:schemeClr val="tx2"/>
                </a:solidFill>
                <a:latin typeface="微软雅黑" panose="020B0503020204020204" pitchFamily="34" charset="-122"/>
                <a:ea typeface="微软雅黑" panose="020B0503020204020204" pitchFamily="34" charset="-122"/>
              </a:rPr>
              <a:t>折线</a:t>
            </a:r>
            <a:r>
              <a:rPr lang="zh-CN" altLang="en-US" sz="2000" b="1" dirty="0">
                <a:solidFill>
                  <a:schemeClr val="hlink"/>
                </a:solidFill>
                <a:latin typeface="微软雅黑" panose="020B0503020204020204" pitchFamily="34" charset="-122"/>
                <a:ea typeface="微软雅黑" panose="020B0503020204020204" pitchFamily="34" charset="-122"/>
              </a:rPr>
              <a:t>	</a:t>
            </a:r>
            <a:endParaRPr lang="zh-CN" altLang="en-US" sz="2000" b="1" dirty="0">
              <a:solidFill>
                <a:schemeClr val="hlink"/>
              </a:solidFill>
              <a:latin typeface="微软雅黑" panose="020B0503020204020204" pitchFamily="34" charset="-122"/>
              <a:ea typeface="微软雅黑" panose="020B0503020204020204" pitchFamily="34" charset="-122"/>
            </a:endParaRPr>
          </a:p>
        </p:txBody>
      </p:sp>
      <p:graphicFrame>
        <p:nvGraphicFramePr>
          <p:cNvPr id="29698" name="Object 3"/>
          <p:cNvGraphicFramePr/>
          <p:nvPr/>
        </p:nvGraphicFramePr>
        <p:xfrm>
          <a:off x="1659890" y="2954655"/>
          <a:ext cx="5093335" cy="795655"/>
        </p:xfrm>
        <a:graphic>
          <a:graphicData uri="http://schemas.openxmlformats.org/presentationml/2006/ole">
            <mc:AlternateContent xmlns:mc="http://schemas.openxmlformats.org/markup-compatibility/2006">
              <mc:Choice xmlns:v="urn:schemas-microsoft-com:vml" Requires="v">
                <p:oleObj spid="_x0000_s3171" name="" r:id="rId1" imgW="1968500" imgH="457200" progId="Equation.DSMT4">
                  <p:embed/>
                </p:oleObj>
              </mc:Choice>
              <mc:Fallback>
                <p:oleObj name="" r:id="rId1" imgW="1968500" imgH="457200" progId="Equation.DSMT4">
                  <p:embed/>
                  <p:pic>
                    <p:nvPicPr>
                      <p:cNvPr id="0" name="图片 3170"/>
                      <p:cNvPicPr/>
                      <p:nvPr/>
                    </p:nvPicPr>
                    <p:blipFill>
                      <a:blip r:embed="rId2"/>
                      <a:stretch>
                        <a:fillRect/>
                      </a:stretch>
                    </p:blipFill>
                    <p:spPr>
                      <a:xfrm>
                        <a:off x="1659890" y="2954655"/>
                        <a:ext cx="5093335" cy="795655"/>
                      </a:xfrm>
                      <a:prstGeom prst="rect">
                        <a:avLst/>
                      </a:prstGeom>
                      <a:solidFill>
                        <a:srgbClr val="CCFFCC"/>
                      </a:solidFill>
                      <a:ln w="38100">
                        <a:noFill/>
                        <a:miter/>
                      </a:ln>
                    </p:spPr>
                  </p:pic>
                </p:oleObj>
              </mc:Fallback>
            </mc:AlternateContent>
          </a:graphicData>
        </a:graphic>
      </p:graphicFrame>
      <p:sp>
        <p:nvSpPr>
          <p:cNvPr id="29700" name="Rectangle 4"/>
          <p:cNvSpPr/>
          <p:nvPr/>
        </p:nvSpPr>
        <p:spPr>
          <a:xfrm>
            <a:off x="1476375" y="620713"/>
            <a:ext cx="3143250" cy="523875"/>
          </a:xfrm>
          <a:prstGeom prst="rect">
            <a:avLst/>
          </a:prstGeom>
          <a:noFill/>
          <a:ln w="9525">
            <a:noFill/>
          </a:ln>
        </p:spPr>
        <p:txBody>
          <a:bodyPr wrap="none">
            <a:spAutoFit/>
          </a:bodyPr>
          <a:p>
            <a:r>
              <a:rPr lang="en-US" altLang="zh-CN" sz="2800" b="1" dirty="0">
                <a:solidFill>
                  <a:srgbClr val="0000FF"/>
                </a:solidFill>
                <a:latin typeface="微软雅黑" panose="020B0503020204020204" pitchFamily="34" charset="-122"/>
                <a:ea typeface="微软雅黑" panose="020B0503020204020204" pitchFamily="34" charset="-122"/>
              </a:rPr>
              <a:t>2. μ</a:t>
            </a:r>
            <a:r>
              <a:rPr lang="zh-CN" altLang="en-US" sz="2800" b="1" dirty="0">
                <a:solidFill>
                  <a:srgbClr val="0000FF"/>
                </a:solidFill>
                <a:latin typeface="微软雅黑" panose="020B0503020204020204" pitchFamily="34" charset="-122"/>
                <a:ea typeface="微软雅黑" panose="020B0503020204020204" pitchFamily="34" charset="-122"/>
              </a:rPr>
              <a:t>律</a:t>
            </a:r>
            <a:r>
              <a:rPr lang="en-US" altLang="zh-CN" sz="2800" b="1" dirty="0">
                <a:solidFill>
                  <a:srgbClr val="0000FF"/>
                </a:solidFill>
                <a:latin typeface="微软雅黑" panose="020B0503020204020204" pitchFamily="34" charset="-122"/>
                <a:ea typeface="微软雅黑" panose="020B0503020204020204" pitchFamily="34" charset="-122"/>
              </a:rPr>
              <a:t>15</a:t>
            </a:r>
            <a:r>
              <a:rPr lang="zh-CN" altLang="en-US" sz="2800" b="1" dirty="0">
                <a:solidFill>
                  <a:srgbClr val="0000FF"/>
                </a:solidFill>
                <a:latin typeface="微软雅黑" panose="020B0503020204020204" pitchFamily="34" charset="-122"/>
                <a:ea typeface="微软雅黑" panose="020B0503020204020204" pitchFamily="34" charset="-122"/>
              </a:rPr>
              <a:t>折线近似</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2" name="Object 2"/>
          <p:cNvGraphicFramePr/>
          <p:nvPr/>
        </p:nvGraphicFramePr>
        <p:xfrm>
          <a:off x="487680" y="1420495"/>
          <a:ext cx="8169275" cy="4766310"/>
        </p:xfrm>
        <a:graphic>
          <a:graphicData uri="http://schemas.openxmlformats.org/presentationml/2006/ole">
            <mc:AlternateContent xmlns:mc="http://schemas.openxmlformats.org/markup-compatibility/2006">
              <mc:Choice xmlns:v="urn:schemas-microsoft-com:vml" Requires="v">
                <p:oleObj spid="_x0000_s3172" name="" r:id="rId1" imgW="4757420" imgH="3333750" progId="Visio.Drawing.11">
                  <p:embed/>
                </p:oleObj>
              </mc:Choice>
              <mc:Fallback>
                <p:oleObj name="" r:id="rId1" imgW="4757420" imgH="3333750" progId="Visio.Drawing.11">
                  <p:embed/>
                  <p:pic>
                    <p:nvPicPr>
                      <p:cNvPr id="0" name="图片 3171"/>
                      <p:cNvPicPr/>
                      <p:nvPr/>
                    </p:nvPicPr>
                    <p:blipFill>
                      <a:blip r:embed="rId2"/>
                      <a:stretch>
                        <a:fillRect/>
                      </a:stretch>
                    </p:blipFill>
                    <p:spPr>
                      <a:xfrm>
                        <a:off x="487680" y="1420495"/>
                        <a:ext cx="8169275" cy="4766310"/>
                      </a:xfrm>
                      <a:prstGeom prst="rect">
                        <a:avLst/>
                      </a:prstGeom>
                      <a:noFill/>
                      <a:ln w="38100">
                        <a:noFill/>
                        <a:miter/>
                      </a:ln>
                    </p:spPr>
                  </p:pic>
                </p:oleObj>
              </mc:Fallback>
            </mc:AlternateContent>
          </a:graphicData>
        </a:graphic>
      </p:graphicFrame>
      <p:sp>
        <p:nvSpPr>
          <p:cNvPr id="30724" name="Rectangle 3"/>
          <p:cNvSpPr/>
          <p:nvPr/>
        </p:nvSpPr>
        <p:spPr>
          <a:xfrm>
            <a:off x="2791460" y="6349365"/>
            <a:ext cx="3149600" cy="39878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9.4.2-8 μ</a:t>
            </a:r>
            <a:r>
              <a:rPr lang="zh-CN" altLang="en-US" b="1" dirty="0">
                <a:solidFill>
                  <a:schemeClr val="tx2"/>
                </a:solidFill>
                <a:latin typeface="微软雅黑" panose="020B0503020204020204" pitchFamily="34" charset="-122"/>
                <a:ea typeface="微软雅黑" panose="020B0503020204020204" pitchFamily="34" charset="-122"/>
              </a:rPr>
              <a:t>律</a:t>
            </a:r>
            <a:r>
              <a:rPr lang="en-US" altLang="zh-CN" b="1" dirty="0">
                <a:solidFill>
                  <a:schemeClr val="tx2"/>
                </a:solidFill>
                <a:latin typeface="微软雅黑" panose="020B0503020204020204" pitchFamily="34" charset="-122"/>
                <a:ea typeface="微软雅黑" panose="020B0503020204020204" pitchFamily="34" charset="-122"/>
              </a:rPr>
              <a:t>15</a:t>
            </a:r>
            <a:r>
              <a:rPr lang="zh-CN" altLang="en-US" b="1" dirty="0">
                <a:solidFill>
                  <a:schemeClr val="tx2"/>
                </a:solidFill>
                <a:latin typeface="微软雅黑" panose="020B0503020204020204" pitchFamily="34" charset="-122"/>
                <a:ea typeface="微软雅黑" panose="020B0503020204020204" pitchFamily="34" charset="-122"/>
              </a:rPr>
              <a:t>折线近似</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30723" name="Object 3"/>
          <p:cNvGraphicFramePr/>
          <p:nvPr/>
        </p:nvGraphicFramePr>
        <p:xfrm>
          <a:off x="6363970" y="4584700"/>
          <a:ext cx="1085215" cy="716280"/>
        </p:xfrm>
        <a:graphic>
          <a:graphicData uri="http://schemas.openxmlformats.org/presentationml/2006/ole">
            <mc:AlternateContent xmlns:mc="http://schemas.openxmlformats.org/markup-compatibility/2006">
              <mc:Choice xmlns:v="urn:schemas-microsoft-com:vml" Requires="v">
                <p:oleObj spid="_x0000_s3173" name="" r:id="rId3" imgW="609600" imgH="419100" progId="Equation.DSMT4">
                  <p:embed/>
                </p:oleObj>
              </mc:Choice>
              <mc:Fallback>
                <p:oleObj name="" r:id="rId3" imgW="609600" imgH="419100" progId="Equation.DSMT4">
                  <p:embed/>
                  <p:pic>
                    <p:nvPicPr>
                      <p:cNvPr id="0" name="图片 3172"/>
                      <p:cNvPicPr/>
                      <p:nvPr/>
                    </p:nvPicPr>
                    <p:blipFill>
                      <a:blip r:embed="rId4"/>
                      <a:stretch>
                        <a:fillRect/>
                      </a:stretch>
                    </p:blipFill>
                    <p:spPr>
                      <a:xfrm>
                        <a:off x="6363970" y="4584700"/>
                        <a:ext cx="1085215" cy="716280"/>
                      </a:xfrm>
                      <a:prstGeom prst="rect">
                        <a:avLst/>
                      </a:prstGeom>
                      <a:solidFill>
                        <a:srgbClr val="CCFFCC"/>
                      </a:solidFill>
                      <a:ln w="38100">
                        <a:noFill/>
                        <a:miter/>
                      </a:ln>
                    </p:spPr>
                  </p:pic>
                </p:oleObj>
              </mc:Fallback>
            </mc:AlternateContent>
          </a:graphicData>
        </a:graphic>
      </p:graphicFrame>
      <p:sp>
        <p:nvSpPr>
          <p:cNvPr id="4" name="文本框 3"/>
          <p:cNvSpPr txBox="1"/>
          <p:nvPr/>
        </p:nvSpPr>
        <p:spPr>
          <a:xfrm>
            <a:off x="300355" y="2032000"/>
            <a:ext cx="873760" cy="398780"/>
          </a:xfrm>
          <a:prstGeom prst="rect">
            <a:avLst/>
          </a:prstGeom>
          <a:solidFill>
            <a:schemeClr val="accent3">
              <a:lumMod val="85000"/>
            </a:schemeClr>
          </a:solidFill>
        </p:spPr>
        <p:txBody>
          <a:bodyPr wrap="none" rtlCol="0" anchor="t">
            <a:spAutoFit/>
          </a:bodyPr>
          <a:p>
            <a:r>
              <a:rPr lang="en-US" altLang="zh-CN" b="1" dirty="0">
                <a:solidFill>
                  <a:schemeClr val="tx2"/>
                </a:solidFill>
                <a:latin typeface="微软雅黑" panose="020B0503020204020204" pitchFamily="34" charset="-122"/>
                <a:ea typeface="微软雅黑" panose="020B0503020204020204" pitchFamily="34" charset="-122"/>
                <a:sym typeface="+mn-ea"/>
              </a:rPr>
              <a:t>y=i/8</a:t>
            </a:r>
            <a:endParaRPr lang="en-US" altLang="zh-CN" b="1" dirty="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p:nvPr/>
        </p:nvSpPr>
        <p:spPr>
          <a:xfrm>
            <a:off x="1547813" y="620713"/>
            <a:ext cx="4024312" cy="522287"/>
          </a:xfrm>
          <a:prstGeom prst="rect">
            <a:avLst/>
          </a:prstGeom>
          <a:noFill/>
          <a:ln w="9525">
            <a:noFill/>
          </a:ln>
        </p:spPr>
        <p:txBody>
          <a:bodyPr/>
          <a:p>
            <a:pPr>
              <a:lnSpc>
                <a:spcPct val="110000"/>
              </a:lnSpc>
              <a:buSzPct val="80000"/>
            </a:pPr>
            <a:r>
              <a:rPr lang="zh-CN" altLang="en-US" sz="2400" b="1" dirty="0">
                <a:solidFill>
                  <a:schemeClr val="tx2"/>
                </a:solidFill>
                <a:latin typeface="微软雅黑" panose="020B0503020204020204" pitchFamily="34" charset="-122"/>
                <a:ea typeface="微软雅黑" panose="020B0503020204020204" pitchFamily="34" charset="-122"/>
              </a:rPr>
              <a:t>表</a:t>
            </a:r>
            <a:r>
              <a:rPr lang="en-US" altLang="zh-CN" sz="2400" b="1" dirty="0">
                <a:solidFill>
                  <a:schemeClr val="tx2"/>
                </a:solidFill>
                <a:latin typeface="微软雅黑" panose="020B0503020204020204" pitchFamily="34" charset="-122"/>
                <a:ea typeface="微软雅黑" panose="020B0503020204020204" pitchFamily="34" charset="-122"/>
              </a:rPr>
              <a:t>9-4 μ</a:t>
            </a:r>
            <a:r>
              <a:rPr lang="zh-CN" altLang="en-US" sz="2400" b="1" dirty="0">
                <a:solidFill>
                  <a:schemeClr val="tx2"/>
                </a:solidFill>
                <a:latin typeface="微软雅黑" panose="020B0503020204020204" pitchFamily="34" charset="-122"/>
                <a:ea typeface="微软雅黑" panose="020B0503020204020204" pitchFamily="34" charset="-122"/>
              </a:rPr>
              <a:t>律</a:t>
            </a:r>
            <a:r>
              <a:rPr lang="en-US" altLang="zh-CN" sz="2400" b="1" dirty="0">
                <a:solidFill>
                  <a:schemeClr val="tx2"/>
                </a:solidFill>
                <a:latin typeface="微软雅黑" panose="020B0503020204020204" pitchFamily="34" charset="-122"/>
                <a:ea typeface="微软雅黑" panose="020B0503020204020204" pitchFamily="34" charset="-122"/>
              </a:rPr>
              <a:t>15</a:t>
            </a:r>
            <a:r>
              <a:rPr lang="zh-CN" altLang="en-US" sz="2400" b="1" dirty="0">
                <a:solidFill>
                  <a:schemeClr val="tx2"/>
                </a:solidFill>
                <a:latin typeface="微软雅黑" panose="020B0503020204020204" pitchFamily="34" charset="-122"/>
                <a:ea typeface="微软雅黑" panose="020B0503020204020204" pitchFamily="34" charset="-122"/>
              </a:rPr>
              <a:t>折线参数表</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81923" name="Line 62"/>
          <p:cNvSpPr/>
          <p:nvPr/>
        </p:nvSpPr>
        <p:spPr>
          <a:xfrm>
            <a:off x="0" y="6858000"/>
            <a:ext cx="9144000" cy="0"/>
          </a:xfrm>
          <a:prstGeom prst="line">
            <a:avLst/>
          </a:prstGeom>
          <a:ln w="28575" cap="sq" cmpd="sng">
            <a:solidFill>
              <a:schemeClr val="tx1"/>
            </a:solidFill>
            <a:prstDash val="solid"/>
            <a:headEnd type="none" w="med" len="med"/>
            <a:tailEnd type="none" w="med" len="med"/>
          </a:ln>
        </p:spPr>
      </p:sp>
      <p:graphicFrame>
        <p:nvGraphicFramePr>
          <p:cNvPr id="81924" name="表格 81923"/>
          <p:cNvGraphicFramePr/>
          <p:nvPr/>
        </p:nvGraphicFramePr>
        <p:xfrm>
          <a:off x="82550" y="1607185"/>
          <a:ext cx="8979535" cy="3643630"/>
        </p:xfrm>
        <a:graphic>
          <a:graphicData uri="http://schemas.openxmlformats.org/drawingml/2006/table">
            <a:tbl>
              <a:tblPr/>
              <a:tblGrid>
                <a:gridCol w="1753870"/>
                <a:gridCol w="351155"/>
                <a:gridCol w="385445"/>
                <a:gridCol w="386080"/>
                <a:gridCol w="530225"/>
                <a:gridCol w="381000"/>
                <a:gridCol w="461010"/>
                <a:gridCol w="381635"/>
                <a:gridCol w="459740"/>
                <a:gridCol w="381635"/>
                <a:gridCol w="424180"/>
                <a:gridCol w="347345"/>
                <a:gridCol w="494030"/>
                <a:gridCol w="278130"/>
                <a:gridCol w="528320"/>
                <a:gridCol w="313055"/>
                <a:gridCol w="494665"/>
                <a:gridCol w="628015"/>
              </a:tblGrid>
              <a:tr h="69532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i</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8</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7</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6</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5</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0</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693738">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y=i/8</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0</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2/8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3/8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4/8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5/8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6/8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7/8</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84931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latin typeface="微软雅黑" panose="020B0503020204020204" pitchFamily="34" charset="-122"/>
                          <a:ea typeface="微软雅黑" panose="020B0503020204020204" pitchFamily="34" charset="-122"/>
                        </a:rPr>
                        <a:t>x=</a:t>
                      </a:r>
                      <a:r>
                        <a:rPr lang="en-US" altLang="zh-CN" dirty="0">
                          <a:solidFill>
                            <a:srgbClr val="000000"/>
                          </a:solidFill>
                          <a:latin typeface="Comic Sans MS" panose="030F0702030302020204" pitchFamily="66" charset="0"/>
                          <a:ea typeface="楷体_GB2312" pitchFamily="49" charset="-122"/>
                        </a:rPr>
                        <a:t>(2</a:t>
                      </a:r>
                      <a:r>
                        <a:rPr lang="en-US" altLang="zh-CN" baseline="30000" dirty="0">
                          <a:solidFill>
                            <a:srgbClr val="000000"/>
                          </a:solidFill>
                          <a:latin typeface="Comic Sans MS" panose="030F0702030302020204" pitchFamily="66" charset="0"/>
                          <a:ea typeface="楷体_GB2312" pitchFamily="49" charset="-122"/>
                        </a:rPr>
                        <a:t>i</a:t>
                      </a:r>
                      <a:r>
                        <a:rPr lang="en-US" altLang="zh-CN" dirty="0">
                          <a:solidFill>
                            <a:srgbClr val="000000"/>
                          </a:solidFill>
                          <a:latin typeface="Comic Sans MS" panose="030F0702030302020204" pitchFamily="66" charset="0"/>
                          <a:ea typeface="楷体_GB2312" pitchFamily="49" charset="-122"/>
                        </a:rPr>
                        <a:t>-1)/255</a:t>
                      </a:r>
                      <a:endParaRPr lang="en-US" altLang="zh-CN" dirty="0">
                        <a:solidFill>
                          <a:srgbClr val="000000"/>
                        </a:solidFill>
                        <a:latin typeface="Comic Sans MS" panose="030F0702030302020204" pitchFamily="66" charset="0"/>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0</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3/</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7/</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15/</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31/</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63/</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127/</a:t>
                      </a:r>
                      <a:endParaRPr lang="en-US" altLang="zh-CN" b="1" dirty="0">
                        <a:solidFill>
                          <a:srgbClr val="C00000"/>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255</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787400">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latin typeface="微软雅黑" panose="020B0503020204020204" pitchFamily="34" charset="-122"/>
                        <a:ea typeface="微软雅黑" panose="020B0503020204020204" pitchFamily="34" charset="-122"/>
                      </a:endParaRPr>
                    </a:p>
                    <a:p>
                      <a:pPr lvl="0" algn="ctr" eaLnBrk="1" hangingPunct="1">
                        <a:buNone/>
                      </a:pPr>
                      <a:r>
                        <a:rPr lang="zh-CN" altLang="en-US" b="1" dirty="0">
                          <a:latin typeface="微软雅黑" panose="020B0503020204020204" pitchFamily="34" charset="-122"/>
                          <a:ea typeface="微软雅黑" panose="020B0503020204020204" pitchFamily="34" charset="-122"/>
                        </a:rPr>
                        <a:t>折线段号</a:t>
                      </a:r>
                      <a:endParaRPr lang="zh-CN" altLang="en-US"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3</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5</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6</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7</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en-US" altLang="zh-CN" b="1" dirty="0">
                          <a:solidFill>
                            <a:schemeClr val="tx2"/>
                          </a:solidFill>
                          <a:latin typeface="微软雅黑" panose="020B0503020204020204" pitchFamily="34" charset="-122"/>
                          <a:ea typeface="微软雅黑" panose="020B0503020204020204" pitchFamily="34" charset="-122"/>
                        </a:rPr>
                        <a:t>8</a:t>
                      </a:r>
                      <a:r>
                        <a:rPr lang="en-US" altLang="zh-CN" b="1" dirty="0">
                          <a:solidFill>
                            <a:srgbClr val="CCFFCC"/>
                          </a:solidFill>
                          <a:latin typeface="微软雅黑" panose="020B0503020204020204" pitchFamily="34" charset="-122"/>
                          <a:ea typeface="微软雅黑" panose="020B0503020204020204" pitchFamily="34" charset="-122"/>
                        </a:rPr>
                        <a:t>x</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617538">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zh-CN" altLang="en-US" b="1" dirty="0">
                          <a:latin typeface="微软雅黑" panose="020B0503020204020204" pitchFamily="34" charset="-122"/>
                          <a:ea typeface="微软雅黑" panose="020B0503020204020204" pitchFamily="34" charset="-122"/>
                        </a:rPr>
                        <a:t>折线斜率</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32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16</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8</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1/2</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15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grpSp>
        <p:nvGrpSpPr>
          <p:cNvPr id="81998" name="组合 104"/>
          <p:cNvGrpSpPr/>
          <p:nvPr/>
        </p:nvGrpSpPr>
        <p:grpSpPr>
          <a:xfrm>
            <a:off x="2214880" y="3990975"/>
            <a:ext cx="6379210" cy="269875"/>
            <a:chOff x="2150502" y="6871595"/>
            <a:chExt cx="6553210" cy="269211"/>
          </a:xfrm>
        </p:grpSpPr>
        <p:sp>
          <p:nvSpPr>
            <p:cNvPr id="81999" name="AutoShape 84"/>
            <p:cNvSpPr/>
            <p:nvPr/>
          </p:nvSpPr>
          <p:spPr>
            <a:xfrm rot="-5265216">
              <a:off x="2399700" y="6622423"/>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0" name="AutoShape 84"/>
            <p:cNvSpPr/>
            <p:nvPr/>
          </p:nvSpPr>
          <p:spPr>
            <a:xfrm rot="-5265216">
              <a:off x="3328393" y="6622423"/>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1" name="AutoShape 84"/>
            <p:cNvSpPr/>
            <p:nvPr/>
          </p:nvSpPr>
          <p:spPr>
            <a:xfrm rot="-5265216">
              <a:off x="4186325" y="6617843"/>
              <a:ext cx="191459" cy="699024"/>
            </a:xfrm>
            <a:prstGeom prst="leftBrace">
              <a:avLst>
                <a:gd name="adj1" fmla="val 1786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2" name="AutoShape 84"/>
            <p:cNvSpPr/>
            <p:nvPr/>
          </p:nvSpPr>
          <p:spPr>
            <a:xfrm rot="-5265216">
              <a:off x="5007271" y="6656688"/>
              <a:ext cx="269211" cy="699024"/>
            </a:xfrm>
            <a:prstGeom prst="leftBrace">
              <a:avLst>
                <a:gd name="adj1" fmla="val 17863"/>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3" name="AutoShape 84"/>
            <p:cNvSpPr/>
            <p:nvPr/>
          </p:nvSpPr>
          <p:spPr>
            <a:xfrm rot="-5265216">
              <a:off x="5830179" y="6621024"/>
              <a:ext cx="197827" cy="699024"/>
            </a:xfrm>
            <a:prstGeom prst="leftBrace">
              <a:avLst>
                <a:gd name="adj1" fmla="val 17863"/>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4" name="AutoShape 84"/>
            <p:cNvSpPr/>
            <p:nvPr/>
          </p:nvSpPr>
          <p:spPr>
            <a:xfrm rot="-5265216">
              <a:off x="6682249" y="6622426"/>
              <a:ext cx="200628"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5" name="AutoShape 84"/>
            <p:cNvSpPr/>
            <p:nvPr/>
          </p:nvSpPr>
          <p:spPr>
            <a:xfrm rot="-5265216">
              <a:off x="7461560" y="6629193"/>
              <a:ext cx="214174" cy="699024"/>
            </a:xfrm>
            <a:prstGeom prst="leftBrace">
              <a:avLst>
                <a:gd name="adj1" fmla="val 17860"/>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82006" name="AutoShape 84"/>
            <p:cNvSpPr/>
            <p:nvPr/>
          </p:nvSpPr>
          <p:spPr>
            <a:xfrm rot="-5265216">
              <a:off x="8253886" y="6622424"/>
              <a:ext cx="200627" cy="699024"/>
            </a:xfrm>
            <a:prstGeom prst="leftBrace">
              <a:avLst>
                <a:gd name="adj1" fmla="val 17856"/>
                <a:gd name="adj2" fmla="val 50000"/>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gr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3. μ</a:t>
            </a:r>
            <a:r>
              <a:rPr lang="zh-CN" altLang="en-US" sz="2800" dirty="0">
                <a:solidFill>
                  <a:srgbClr val="0000FF"/>
                </a:solidFill>
                <a:latin typeface="微软雅黑" panose="020B0503020204020204" pitchFamily="34" charset="-122"/>
                <a:ea typeface="微软雅黑" panose="020B0503020204020204" pitchFamily="34" charset="-122"/>
              </a:rPr>
              <a:t>律与</a:t>
            </a:r>
            <a:r>
              <a:rPr lang="en-US" altLang="zh-CN" sz="2800" dirty="0">
                <a:solidFill>
                  <a:srgbClr val="0000FF"/>
                </a:solidFill>
                <a:latin typeface="微软雅黑" panose="020B0503020204020204" pitchFamily="34" charset="-122"/>
                <a:ea typeface="微软雅黑" panose="020B0503020204020204" pitchFamily="34" charset="-122"/>
              </a:rPr>
              <a:t>A</a:t>
            </a:r>
            <a:r>
              <a:rPr lang="zh-CN" altLang="en-US" sz="2800" dirty="0">
                <a:solidFill>
                  <a:srgbClr val="0000FF"/>
                </a:solidFill>
                <a:latin typeface="微软雅黑" panose="020B0503020204020204" pitchFamily="34" charset="-122"/>
                <a:ea typeface="微软雅黑" panose="020B0503020204020204" pitchFamily="34" charset="-122"/>
              </a:rPr>
              <a:t>律的比较</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82947" name="Rectangle 3"/>
          <p:cNvSpPr>
            <a:spLocks noGrp="1"/>
          </p:cNvSpPr>
          <p:nvPr>
            <p:ph idx="1"/>
          </p:nvPr>
        </p:nvSpPr>
        <p:spPr>
          <a:xfrm>
            <a:off x="398145" y="1412875"/>
            <a:ext cx="8317230" cy="4873625"/>
          </a:xfrm>
        </p:spPr>
        <p:txBody>
          <a:bodyPr vert="horz" wrap="square" lIns="91440" tIns="45720" rIns="91440" bIns="45720" anchor="t"/>
          <a:p>
            <a:pPr marL="0" indent="0" eaLnBrk="1" hangingPunct="1">
              <a:lnSpc>
                <a:spcPct val="150000"/>
              </a:lnSpc>
              <a:spcBef>
                <a:spcPct val="0"/>
              </a:spcBef>
              <a:buNone/>
            </a:pPr>
            <a:r>
              <a:rPr lang="en-US" altLang="zh-CN" sz="2400" b="1" dirty="0">
                <a:solidFill>
                  <a:schemeClr val="tx2"/>
                </a:solidFill>
                <a:latin typeface="微软雅黑" panose="020B0503020204020204" pitchFamily="34" charset="-122"/>
                <a:ea typeface="微软雅黑" panose="020B0503020204020204" pitchFamily="34" charset="-122"/>
              </a:rPr>
              <a:t>(1) </a:t>
            </a:r>
            <a:r>
              <a:rPr lang="zh-CN" altLang="en-US" sz="2400" b="1" dirty="0">
                <a:solidFill>
                  <a:schemeClr val="tx2"/>
                </a:solidFill>
                <a:latin typeface="微软雅黑" panose="020B0503020204020204" pitchFamily="34" charset="-122"/>
                <a:ea typeface="微软雅黑" panose="020B0503020204020204" pitchFamily="34" charset="-122"/>
              </a:rPr>
              <a:t>小信号时</a:t>
            </a:r>
            <a:r>
              <a:rPr lang="en-US" altLang="zh-CN" sz="2400" b="1" dirty="0">
                <a:solidFill>
                  <a:schemeClr val="tx2"/>
                </a:solidFill>
                <a:latin typeface="微软雅黑" panose="020B0503020204020204" pitchFamily="34" charset="-122"/>
                <a:ea typeface="微软雅黑" panose="020B0503020204020204" pitchFamily="34" charset="-122"/>
              </a:rPr>
              <a:t>μ</a:t>
            </a:r>
            <a:r>
              <a:rPr lang="zh-CN" altLang="en-US" sz="2400" b="1" dirty="0">
                <a:solidFill>
                  <a:schemeClr val="tx2"/>
                </a:solidFill>
                <a:latin typeface="微软雅黑" panose="020B0503020204020204" pitchFamily="34" charset="-122"/>
                <a:ea typeface="微软雅黑" panose="020B0503020204020204" pitchFamily="34" charset="-122"/>
              </a:rPr>
              <a:t>律量化信噪比大</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折线特性第一段的斜率</a:t>
            </a:r>
            <a:r>
              <a:rPr lang="en-US" altLang="zh-CN" sz="2000" dirty="0">
                <a:latin typeface="微软雅黑" panose="020B0503020204020204" pitchFamily="34" charset="-122"/>
                <a:ea typeface="微软雅黑" panose="020B0503020204020204" pitchFamily="34" charset="-122"/>
              </a:rPr>
              <a:t>(255/8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大约是</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折线特性第一段斜率</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的两倍</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400" b="1" dirty="0">
                <a:solidFill>
                  <a:schemeClr val="tx2"/>
                </a:solidFill>
                <a:latin typeface="微软雅黑" panose="020B0503020204020204" pitchFamily="34" charset="-122"/>
                <a:ea typeface="微软雅黑" panose="020B0503020204020204" pitchFamily="34" charset="-122"/>
              </a:rPr>
              <a:t>(2) </a:t>
            </a:r>
            <a:r>
              <a:rPr lang="zh-CN" altLang="en-US" sz="2400" b="1" dirty="0">
                <a:solidFill>
                  <a:schemeClr val="tx2"/>
                </a:solidFill>
                <a:latin typeface="微软雅黑" panose="020B0503020204020204" pitchFamily="34" charset="-122"/>
                <a:ea typeface="微软雅黑" panose="020B0503020204020204" pitchFamily="34" charset="-122"/>
              </a:rPr>
              <a:t>大信号时</a:t>
            </a:r>
            <a:r>
              <a:rPr lang="en-US" altLang="zh-CN" sz="2400" b="1" dirty="0">
                <a:solidFill>
                  <a:schemeClr val="tx2"/>
                </a:solidFill>
                <a:latin typeface="微软雅黑" panose="020B0503020204020204" pitchFamily="34" charset="-122"/>
                <a:ea typeface="微软雅黑" panose="020B0503020204020204" pitchFamily="34" charset="-122"/>
              </a:rPr>
              <a:t>A</a:t>
            </a:r>
            <a:r>
              <a:rPr lang="zh-CN" altLang="en-US" sz="2400" b="1" dirty="0">
                <a:solidFill>
                  <a:schemeClr val="tx2"/>
                </a:solidFill>
                <a:latin typeface="微软雅黑" panose="020B0503020204020204" pitchFamily="34" charset="-122"/>
                <a:ea typeface="微软雅黑" panose="020B0503020204020204" pitchFamily="34" charset="-122"/>
              </a:rPr>
              <a:t>律量化信噪比大</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可以从对数压缩式看出，在</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律中</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值等于</a:t>
            </a:r>
            <a:r>
              <a:rPr lang="en-US" altLang="zh-CN" sz="2000" dirty="0">
                <a:latin typeface="微软雅黑" panose="020B0503020204020204" pitchFamily="34" charset="-122"/>
                <a:ea typeface="微软雅黑" panose="020B0503020204020204" pitchFamily="34" charset="-122"/>
              </a:rPr>
              <a:t>87.6</a:t>
            </a:r>
            <a:r>
              <a:rPr lang="zh-CN" altLang="en-US" sz="2000" dirty="0">
                <a:latin typeface="微软雅黑" panose="020B0503020204020204" pitchFamily="34" charset="-122"/>
                <a:ea typeface="微软雅黑" panose="020B0503020204020204" pitchFamily="34" charset="-122"/>
              </a:rPr>
              <a:t>；这在</a:t>
            </a:r>
            <a:r>
              <a:rPr lang="en-US" altLang="zh-CN" sz="2000" dirty="0">
                <a:latin typeface="微软雅黑" panose="020B0503020204020204" pitchFamily="34" charset="-122"/>
                <a:ea typeface="微软雅黑" panose="020B0503020204020204" pitchFamily="34" charset="-122"/>
              </a:rPr>
              <a:t>μ</a:t>
            </a:r>
            <a:r>
              <a:rPr lang="zh-CN" altLang="en-US" sz="2000" dirty="0">
                <a:latin typeface="微软雅黑" panose="020B0503020204020204" pitchFamily="34" charset="-122"/>
                <a:ea typeface="微软雅黑" panose="020B0503020204020204" pitchFamily="34" charset="-122"/>
              </a:rPr>
              <a:t>律中，相当</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值等于</a:t>
            </a:r>
            <a:r>
              <a:rPr lang="en-US" altLang="zh-CN" sz="2000" dirty="0">
                <a:latin typeface="微软雅黑" panose="020B0503020204020204" pitchFamily="34" charset="-122"/>
                <a:ea typeface="微软雅黑" panose="020B0503020204020204" pitchFamily="34" charset="-122"/>
              </a:rPr>
              <a:t>94.18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值越大，在大电压段曲线的斜率越小，即信号量噪比越差</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400" b="1" dirty="0">
                <a:solidFill>
                  <a:schemeClr val="tx2"/>
                </a:solidFill>
                <a:latin typeface="微软雅黑" panose="020B0503020204020204" pitchFamily="34" charset="-122"/>
                <a:ea typeface="微软雅黑" panose="020B0503020204020204" pitchFamily="34" charset="-122"/>
              </a:rPr>
              <a:t>(3) </a:t>
            </a:r>
            <a:r>
              <a:rPr lang="zh-CN" altLang="en-US" sz="2400" b="1" dirty="0">
                <a:solidFill>
                  <a:srgbClr val="FF0000"/>
                </a:solidFill>
                <a:latin typeface="微软雅黑" panose="020B0503020204020204" pitchFamily="34" charset="-122"/>
                <a:ea typeface="微软雅黑" panose="020B0503020204020204" pitchFamily="34" charset="-122"/>
              </a:rPr>
              <a:t>两种方案各有优缺点</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两者都接近理想对数率，都能用数字电路实现。都受到</a:t>
            </a:r>
            <a:r>
              <a:rPr lang="en-US" altLang="zh-CN" sz="2000" dirty="0">
                <a:latin typeface="微软雅黑" panose="020B0503020204020204" pitchFamily="34" charset="-122"/>
                <a:ea typeface="微软雅黑" panose="020B0503020204020204" pitchFamily="34" charset="-122"/>
              </a:rPr>
              <a:t>CCITT</a:t>
            </a:r>
            <a:r>
              <a:rPr lang="zh-CN" altLang="en-US" sz="2000" dirty="0">
                <a:latin typeface="微软雅黑" panose="020B0503020204020204" pitchFamily="34" charset="-122"/>
                <a:ea typeface="微软雅黑" panose="020B0503020204020204" pitchFamily="34" charset="-122"/>
              </a:rPr>
              <a:t>的推荐和在国际上采用，国际数字通信系统中只传送</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律编码信号。我国采用</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压缩律</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xfrm>
            <a:off x="1476375" y="620713"/>
            <a:ext cx="5472113"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4. </a:t>
            </a:r>
            <a:r>
              <a:rPr lang="zh-CN" altLang="en-US" sz="2800" dirty="0">
                <a:solidFill>
                  <a:srgbClr val="0000FF"/>
                </a:solidFill>
                <a:latin typeface="微软雅黑" panose="020B0503020204020204" pitchFamily="34" charset="-122"/>
                <a:ea typeface="微软雅黑" panose="020B0503020204020204" pitchFamily="34" charset="-122"/>
              </a:rPr>
              <a:t>非均匀量化和均匀量化的比较</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83971" name="Rectangle 5"/>
          <p:cNvSpPr/>
          <p:nvPr/>
        </p:nvSpPr>
        <p:spPr>
          <a:xfrm>
            <a:off x="684213" y="1412875"/>
            <a:ext cx="7632700" cy="4246563"/>
          </a:xfrm>
          <a:prstGeom prst="rect">
            <a:avLst/>
          </a:prstGeom>
          <a:noFill/>
          <a:ln w="9525">
            <a:noFill/>
          </a:ln>
        </p:spPr>
        <p:txBody>
          <a:bodyPr anchor="b"/>
          <a:p>
            <a:r>
              <a:rPr lang="en-US" altLang="zh-CN" sz="2800" b="1" dirty="0">
                <a:solidFill>
                  <a:schemeClr val="tx2"/>
                </a:solidFill>
                <a:latin typeface="Comic Sans MS" panose="030F0702030302020204" pitchFamily="66" charset="0"/>
                <a:ea typeface="楷体_GB2312" pitchFamily="49" charset="-122"/>
              </a:rPr>
              <a:t>      </a:t>
            </a:r>
            <a:endParaRPr lang="en-US" altLang="zh-CN" sz="2400" dirty="0">
              <a:latin typeface="Comic Sans MS" panose="030F0702030302020204" pitchFamily="66" charset="0"/>
              <a:ea typeface="楷体_GB2312" pitchFamily="49" charset="-122"/>
            </a:endParaRPr>
          </a:p>
        </p:txBody>
      </p:sp>
      <p:sp>
        <p:nvSpPr>
          <p:cNvPr id="83972" name="Rectangle 6"/>
          <p:cNvSpPr/>
          <p:nvPr/>
        </p:nvSpPr>
        <p:spPr>
          <a:xfrm>
            <a:off x="344805" y="1484630"/>
            <a:ext cx="8383270" cy="286131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折线法为例作一比较：若用</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折线法中的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段</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最小量化间隔∆</a:t>
            </a:r>
            <a:r>
              <a:rPr lang="zh-CN" altLang="en-US" dirty="0">
                <a:latin typeface="微软雅黑" panose="020B0503020204020204" pitchFamily="34" charset="-122"/>
                <a:ea typeface="微软雅黑" panose="020B0503020204020204" pitchFamily="34" charset="-122"/>
              </a:rPr>
              <a:t>作为均匀量化时的量化间隔，则</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折线法中第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至第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段包含的均匀量化间隔数分别为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512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1024</a:t>
            </a:r>
            <a:r>
              <a:rPr lang="zh-CN" altLang="en-US" dirty="0">
                <a:latin typeface="微软雅黑" panose="020B0503020204020204" pitchFamily="34" charset="-122"/>
                <a:ea typeface="微软雅黑" panose="020B0503020204020204" pitchFamily="34" charset="-122"/>
              </a:rPr>
              <a:t>，共有</a:t>
            </a:r>
            <a:r>
              <a:rPr lang="en-US" altLang="zh-CN" b="1" dirty="0">
                <a:solidFill>
                  <a:schemeClr val="tx2"/>
                </a:solidFill>
                <a:latin typeface="微软雅黑" panose="020B0503020204020204" pitchFamily="34" charset="-122"/>
                <a:ea typeface="微软雅黑" panose="020B0503020204020204" pitchFamily="34" charset="-122"/>
              </a:rPr>
              <a:t>2048</a:t>
            </a:r>
            <a:r>
              <a:rPr lang="zh-CN" altLang="en-US" dirty="0">
                <a:latin typeface="微软雅黑" panose="020B0503020204020204" pitchFamily="34" charset="-122"/>
                <a:ea typeface="微软雅黑" panose="020B0503020204020204" pitchFamily="34" charset="-122"/>
              </a:rPr>
              <a:t>个均匀量化间隔。而非均匀量化时只有</a:t>
            </a:r>
            <a:r>
              <a:rPr lang="en-US" altLang="zh-CN" b="1" dirty="0">
                <a:solidFill>
                  <a:schemeClr val="tx2"/>
                </a:solidFill>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个量化间隔。因此，在保证小信号的量化间隔相等的条件下，</a:t>
            </a:r>
            <a:r>
              <a:rPr lang="zh-CN" altLang="en-US" b="1" dirty="0">
                <a:solidFill>
                  <a:srgbClr val="0000FF"/>
                </a:solidFill>
                <a:latin typeface="微软雅黑" panose="020B0503020204020204" pitchFamily="34" charset="-122"/>
                <a:ea typeface="微软雅黑" panose="020B0503020204020204" pitchFamily="34" charset="-122"/>
              </a:rPr>
              <a:t>均匀量化需要</a:t>
            </a:r>
            <a:r>
              <a:rPr lang="en-US" altLang="zh-CN" b="1" dirty="0">
                <a:solidFill>
                  <a:srgbClr val="0000FF"/>
                </a:solidFill>
                <a:latin typeface="微软雅黑" panose="020B0503020204020204" pitchFamily="34" charset="-122"/>
                <a:ea typeface="微软雅黑" panose="020B0503020204020204" pitchFamily="34" charset="-122"/>
              </a:rPr>
              <a:t>11</a:t>
            </a:r>
            <a:r>
              <a:rPr lang="zh-CN" altLang="en-US" b="1" dirty="0">
                <a:solidFill>
                  <a:srgbClr val="0000FF"/>
                </a:solidFill>
                <a:latin typeface="微软雅黑" panose="020B0503020204020204" pitchFamily="34" charset="-122"/>
                <a:ea typeface="微软雅黑" panose="020B0503020204020204" pitchFamily="34" charset="-122"/>
              </a:rPr>
              <a:t>比特编码，而非均匀量化只要</a:t>
            </a:r>
            <a:r>
              <a:rPr lang="en-US" altLang="zh-CN" b="1" dirty="0">
                <a:solidFill>
                  <a:srgbClr val="0000FF"/>
                </a:solidFill>
                <a:latin typeface="微软雅黑" panose="020B0503020204020204" pitchFamily="34" charset="-122"/>
                <a:ea typeface="微软雅黑" panose="020B0503020204020204" pitchFamily="34" charset="-122"/>
              </a:rPr>
              <a:t>7</a:t>
            </a:r>
            <a:r>
              <a:rPr lang="zh-CN" altLang="en-US" b="1" dirty="0">
                <a:solidFill>
                  <a:srgbClr val="0000FF"/>
                </a:solidFill>
                <a:latin typeface="微软雅黑" panose="020B0503020204020204" pitchFamily="34" charset="-122"/>
                <a:ea typeface="微软雅黑" panose="020B0503020204020204" pitchFamily="34" charset="-122"/>
              </a:rPr>
              <a:t>比特</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87045" name="AutoShape 97"/>
          <p:cNvSpPr/>
          <p:nvPr/>
        </p:nvSpPr>
        <p:spPr>
          <a:xfrm>
            <a:off x="3060065" y="4542790"/>
            <a:ext cx="2305050" cy="1008063"/>
          </a:xfrm>
          <a:prstGeom prst="cloudCallout">
            <a:avLst>
              <a:gd name="adj1" fmla="val 49201"/>
              <a:gd name="adj2" fmla="val -85842"/>
            </a:avLst>
          </a:prstGeom>
          <a:solidFill>
            <a:schemeClr val="accent1"/>
          </a:solidFill>
          <a:ln w="9525" cap="flat" cmpd="sng">
            <a:solidFill>
              <a:schemeClr val="tx1"/>
            </a:solidFill>
            <a:prstDash val="solid"/>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极大地降低了数据量</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9.5  </a:t>
            </a:r>
            <a:r>
              <a:rPr lang="zh-CN" altLang="en-US" sz="2800" dirty="0">
                <a:latin typeface="微软雅黑" panose="020B0503020204020204" pitchFamily="34" charset="-122"/>
                <a:ea typeface="微软雅黑" panose="020B0503020204020204" pitchFamily="34" charset="-122"/>
              </a:rPr>
              <a:t>脉冲编码调制</a:t>
            </a:r>
            <a:endParaRPr lang="zh-CN" altLang="en-US" sz="2800" dirty="0">
              <a:latin typeface="微软雅黑" panose="020B0503020204020204" pitchFamily="34" charset="-122"/>
              <a:ea typeface="微软雅黑" panose="020B0503020204020204" pitchFamily="34" charset="-122"/>
            </a:endParaRPr>
          </a:p>
        </p:txBody>
      </p:sp>
      <p:sp>
        <p:nvSpPr>
          <p:cNvPr id="84995" name="Rectangle 3"/>
          <p:cNvSpPr>
            <a:spLocks noGrp="1"/>
          </p:cNvSpPr>
          <p:nvPr>
            <p:ph idx="1"/>
          </p:nvPr>
        </p:nvSpPr>
        <p:spPr>
          <a:xfrm>
            <a:off x="366395" y="1412875"/>
            <a:ext cx="8277860" cy="3945255"/>
          </a:xfrm>
        </p:spPr>
        <p:txBody>
          <a:bodyPr vert="horz"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编码与译码</a:t>
            </a:r>
            <a:r>
              <a:rPr lang="zh-CN" altLang="en-US" b="1" dirty="0">
                <a:solidFill>
                  <a:srgbClr val="0000FF"/>
                </a:solidFill>
                <a:latin typeface="微软雅黑" panose="020B0503020204020204" pitchFamily="34" charset="-122"/>
                <a:ea typeface="微软雅黑" panose="020B0503020204020204" pitchFamily="34" charset="-12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把量化电平值表示成二进制码组的过程称为</a:t>
            </a:r>
            <a:r>
              <a:rPr lang="zh-CN" altLang="en-US" sz="2000" b="1" dirty="0">
                <a:solidFill>
                  <a:srgbClr val="2B15CD"/>
                </a:solidFill>
                <a:latin typeface="微软雅黑" panose="020B0503020204020204" pitchFamily="34" charset="-122"/>
                <a:ea typeface="微软雅黑" panose="020B0503020204020204" pitchFamily="34" charset="-122"/>
              </a:rPr>
              <a:t>编码</a:t>
            </a:r>
            <a:r>
              <a:rPr lang="zh-CN" altLang="en-US" sz="2000" dirty="0">
                <a:latin typeface="微软雅黑" panose="020B0503020204020204" pitchFamily="34" charset="-122"/>
                <a:ea typeface="微软雅黑" panose="020B0503020204020204" pitchFamily="34" charset="-122"/>
              </a:rPr>
              <a:t>，其逆过程称为</a:t>
            </a:r>
            <a:r>
              <a:rPr lang="zh-CN" altLang="en-US" sz="2000" b="1" dirty="0">
                <a:solidFill>
                  <a:srgbClr val="2B15CD"/>
                </a:solidFill>
                <a:latin typeface="微软雅黑" panose="020B0503020204020204" pitchFamily="34" charset="-122"/>
                <a:ea typeface="微软雅黑" panose="020B0503020204020204" pitchFamily="34" charset="-122"/>
              </a:rPr>
              <a:t>解码</a:t>
            </a:r>
            <a:r>
              <a:rPr lang="zh-CN" altLang="en-US" sz="2000" dirty="0">
                <a:latin typeface="微软雅黑" panose="020B0503020204020204" pitchFamily="34" charset="-122"/>
                <a:ea typeface="微软雅黑" panose="020B0503020204020204" pitchFamily="34" charset="-122"/>
              </a:rPr>
              <a:t>或</a:t>
            </a:r>
            <a:r>
              <a:rPr lang="zh-CN" altLang="en-US" sz="2000" b="1" dirty="0">
                <a:solidFill>
                  <a:srgbClr val="2B15CD"/>
                </a:solidFill>
                <a:latin typeface="微软雅黑" panose="020B0503020204020204" pitchFamily="34" charset="-122"/>
                <a:ea typeface="微软雅黑" panose="020B0503020204020204" pitchFamily="34" charset="-122"/>
              </a:rPr>
              <a:t>译码</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二 脉冲编码调制</a:t>
            </a:r>
            <a:r>
              <a:rPr lang="en-US" altLang="zh-CN" sz="2800" b="1" dirty="0">
                <a:solidFill>
                  <a:srgbClr val="0000FF"/>
                </a:solidFill>
                <a:latin typeface="微软雅黑" panose="020B0503020204020204" pitchFamily="34" charset="-122"/>
                <a:ea typeface="微软雅黑" panose="020B0503020204020204" pitchFamily="34" charset="-122"/>
              </a:rPr>
              <a:t>(PCM)    </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将模拟信号经过抽样、量化，然后再变换成二进制代码输出，这种方式称为</a:t>
            </a:r>
            <a:r>
              <a:rPr lang="zh-CN" altLang="en-US" sz="2000" b="1" dirty="0">
                <a:solidFill>
                  <a:srgbClr val="2B15CD"/>
                </a:solidFill>
                <a:latin typeface="微软雅黑" panose="020B0503020204020204" pitchFamily="34" charset="-122"/>
                <a:ea typeface="微软雅黑" panose="020B0503020204020204" pitchFamily="34" charset="-122"/>
              </a:rPr>
              <a:t>脉冲编码调制</a:t>
            </a:r>
            <a:r>
              <a:rPr lang="en-US" altLang="zh-CN" sz="2000" b="1" dirty="0">
                <a:solidFill>
                  <a:srgbClr val="2B15CD"/>
                </a:solidFill>
                <a:latin typeface="微软雅黑" panose="020B0503020204020204" pitchFamily="34" charset="-122"/>
                <a:ea typeface="微软雅黑" panose="020B0503020204020204" pitchFamily="34" charset="-122"/>
              </a:rPr>
              <a:t>(PCM)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，简称</a:t>
            </a:r>
            <a:r>
              <a:rPr lang="zh-CN" altLang="en-US" sz="2000" b="1" dirty="0">
                <a:solidFill>
                  <a:schemeClr val="tx2"/>
                </a:solidFill>
                <a:latin typeface="微软雅黑" panose="020B0503020204020204" pitchFamily="34" charset="-122"/>
                <a:ea typeface="微软雅黑" panose="020B0503020204020204" pitchFamily="34" charset="-122"/>
              </a:rPr>
              <a:t>脉码调制</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9.5.1 </a:t>
            </a:r>
            <a:r>
              <a:rPr lang="zh-CN" altLang="en-US" sz="2800" dirty="0">
                <a:latin typeface="微软雅黑" panose="020B0503020204020204" pitchFamily="34" charset="-122"/>
                <a:ea typeface="微软雅黑" panose="020B0503020204020204" pitchFamily="34" charset="-122"/>
              </a:rPr>
              <a:t>脉冲编码调制原理</a:t>
            </a:r>
            <a:endParaRPr lang="zh-CN" altLang="en-US" sz="2800" dirty="0">
              <a:latin typeface="微软雅黑" panose="020B0503020204020204" pitchFamily="34" charset="-122"/>
              <a:ea typeface="微软雅黑" panose="020B0503020204020204" pitchFamily="34" charset="-122"/>
            </a:endParaRPr>
          </a:p>
        </p:txBody>
      </p:sp>
      <p:sp>
        <p:nvSpPr>
          <p:cNvPr id="86019" name="Rectangle 3"/>
          <p:cNvSpPr>
            <a:spLocks noGrp="1"/>
          </p:cNvSpPr>
          <p:nvPr>
            <p:ph idx="1"/>
          </p:nvPr>
        </p:nvSpPr>
        <p:spPr>
          <a:xfrm>
            <a:off x="500063" y="1428750"/>
            <a:ext cx="8143875" cy="1428750"/>
          </a:xfrm>
        </p:spPr>
        <p:txBody>
          <a:bodyPr vert="horz" wrap="square" lIns="91440" tIns="45720" rIns="91440" bIns="45720" anchor="t"/>
          <a:p>
            <a:pPr marL="0" indent="0" eaLnBrk="1" hangingPunct="1">
              <a:lnSpc>
                <a:spcPct val="150000"/>
              </a:lnSpc>
              <a:spcBef>
                <a:spcPct val="0"/>
              </a:spcBef>
              <a:buNone/>
            </a:pPr>
            <a:r>
              <a:rPr lang="zh-CN" altLang="en-US" sz="2800" b="1" dirty="0">
                <a:solidFill>
                  <a:srgbClr val="0000CC"/>
                </a:solidFill>
                <a:latin typeface="微软雅黑" panose="020B0503020204020204" pitchFamily="34" charset="-122"/>
                <a:ea typeface="微软雅黑" panose="020B0503020204020204" pitchFamily="34" charset="-122"/>
              </a:rPr>
              <a:t>一 </a:t>
            </a:r>
            <a:r>
              <a:rPr lang="en-US" altLang="zh-CN" sz="2800" b="1" dirty="0">
                <a:solidFill>
                  <a:srgbClr val="0000CC"/>
                </a:solidFill>
                <a:latin typeface="微软雅黑" panose="020B0503020204020204" pitchFamily="34" charset="-122"/>
                <a:ea typeface="微软雅黑" panose="020B0503020204020204" pitchFamily="34" charset="-122"/>
              </a:rPr>
              <a:t>PCM</a:t>
            </a:r>
            <a:r>
              <a:rPr lang="zh-CN" altLang="en-US" sz="2800" b="1" dirty="0">
                <a:solidFill>
                  <a:srgbClr val="0000CC"/>
                </a:solidFill>
                <a:latin typeface="微软雅黑" panose="020B0503020204020204" pitchFamily="34" charset="-122"/>
                <a:ea typeface="微软雅黑" panose="020B0503020204020204" pitchFamily="34" charset="-122"/>
              </a:rPr>
              <a:t>通信系统</a:t>
            </a:r>
            <a:endParaRPr lang="zh-CN" altLang="en-US" sz="2800" b="1" dirty="0">
              <a:solidFill>
                <a:srgbClr val="0000CC"/>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系统框图</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86020" name="Group 136"/>
          <p:cNvGrpSpPr/>
          <p:nvPr/>
        </p:nvGrpSpPr>
        <p:grpSpPr>
          <a:xfrm>
            <a:off x="97790" y="3000375"/>
            <a:ext cx="8843414" cy="2592705"/>
            <a:chOff x="476" y="1842"/>
            <a:chExt cx="4625" cy="1360"/>
          </a:xfrm>
        </p:grpSpPr>
        <p:sp>
          <p:nvSpPr>
            <p:cNvPr id="86022" name="Rectangle 5"/>
            <p:cNvSpPr/>
            <p:nvPr/>
          </p:nvSpPr>
          <p:spPr>
            <a:xfrm>
              <a:off x="476" y="1842"/>
              <a:ext cx="4625" cy="1360"/>
            </a:xfrm>
            <a:prstGeom prst="rect">
              <a:avLst/>
            </a:prstGeom>
            <a:solidFill>
              <a:srgbClr val="CCCCFF">
                <a:alpha val="79999"/>
              </a:srgbClr>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sp>
          <p:nvSpPr>
            <p:cNvPr id="86023" name="Rectangle 46"/>
            <p:cNvSpPr/>
            <p:nvPr/>
          </p:nvSpPr>
          <p:spPr>
            <a:xfrm>
              <a:off x="3152" y="1887"/>
              <a:ext cx="1361" cy="1270"/>
            </a:xfrm>
            <a:prstGeom prst="rect">
              <a:avLst/>
            </a:prstGeom>
            <a:solidFill>
              <a:srgbClr val="CCFFCC"/>
            </a:solidFill>
            <a:ln w="9525" cap="flat" cmpd="sng">
              <a:solidFill>
                <a:srgbClr val="0000FF"/>
              </a:solidFill>
              <a:prstDash val="dashDot"/>
              <a:miter/>
              <a:headEnd type="none" w="med" len="med"/>
              <a:tailEnd type="none" w="med" len="med"/>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sp>
          <p:nvSpPr>
            <p:cNvPr id="86024" name="Rectangle 45"/>
            <p:cNvSpPr/>
            <p:nvPr/>
          </p:nvSpPr>
          <p:spPr>
            <a:xfrm>
              <a:off x="1066" y="1932"/>
              <a:ext cx="1633" cy="1225"/>
            </a:xfrm>
            <a:prstGeom prst="rect">
              <a:avLst/>
            </a:prstGeom>
            <a:solidFill>
              <a:srgbClr val="FFFF99"/>
            </a:solidFill>
            <a:ln w="9525" cap="flat" cmpd="sng">
              <a:solidFill>
                <a:srgbClr val="0000FF"/>
              </a:solidFill>
              <a:prstDash val="dashDot"/>
              <a:miter/>
              <a:headEnd type="none" w="med" len="med"/>
              <a:tailEnd type="none" w="med" len="med"/>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sp>
          <p:nvSpPr>
            <p:cNvPr id="86025" name="Text Box 12"/>
            <p:cNvSpPr txBox="1"/>
            <p:nvPr/>
          </p:nvSpPr>
          <p:spPr>
            <a:xfrm>
              <a:off x="1111" y="2159"/>
              <a:ext cx="453" cy="544"/>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lnSpc>
                  <a:spcPct val="120000"/>
                </a:lnSpc>
                <a:spcBef>
                  <a:spcPct val="20000"/>
                </a:spcBef>
              </a:pPr>
              <a:r>
                <a:rPr lang="zh-CN" altLang="en-US" b="1" dirty="0">
                  <a:solidFill>
                    <a:schemeClr val="tx2"/>
                  </a:solidFill>
                  <a:latin typeface="微软雅黑" panose="020B0503020204020204" pitchFamily="34" charset="-122"/>
                  <a:ea typeface="微软雅黑" panose="020B0503020204020204" pitchFamily="34" charset="-122"/>
                </a:rPr>
                <a:t>抽样</a:t>
              </a:r>
              <a:endParaRPr lang="zh-CN" altLang="en-US" b="1" dirty="0">
                <a:solidFill>
                  <a:schemeClr val="tx2"/>
                </a:solidFill>
                <a:latin typeface="微软雅黑" panose="020B0503020204020204" pitchFamily="34" charset="-122"/>
                <a:ea typeface="微软雅黑" panose="020B0503020204020204" pitchFamily="34" charset="-122"/>
              </a:endParaRPr>
            </a:p>
            <a:p>
              <a:pPr algn="ctr">
                <a:lnSpc>
                  <a:spcPct val="120000"/>
                </a:lnSpc>
                <a:spcBef>
                  <a:spcPct val="20000"/>
                </a:spcBef>
              </a:pPr>
              <a:r>
                <a:rPr lang="zh-CN" altLang="en-US" b="1" dirty="0">
                  <a:solidFill>
                    <a:schemeClr val="tx2"/>
                  </a:solidFill>
                  <a:latin typeface="微软雅黑" panose="020B0503020204020204" pitchFamily="34" charset="-122"/>
                  <a:ea typeface="微软雅黑" panose="020B0503020204020204" pitchFamily="34" charset="-122"/>
                </a:rPr>
                <a:t>保持</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26" name="Line 13"/>
            <p:cNvSpPr/>
            <p:nvPr/>
          </p:nvSpPr>
          <p:spPr>
            <a:xfrm flipV="1">
              <a:off x="567" y="2431"/>
              <a:ext cx="544" cy="0"/>
            </a:xfrm>
            <a:prstGeom prst="line">
              <a:avLst/>
            </a:prstGeom>
            <a:ln w="38100" cap="flat" cmpd="sng">
              <a:solidFill>
                <a:srgbClr val="0000FF"/>
              </a:solidFill>
              <a:prstDash val="solid"/>
              <a:headEnd type="none" w="med" len="med"/>
              <a:tailEnd type="triangle" w="med" len="med"/>
            </a:ln>
          </p:spPr>
        </p:sp>
        <p:sp>
          <p:nvSpPr>
            <p:cNvPr id="86027" name="Text Box 15"/>
            <p:cNvSpPr txBox="1"/>
            <p:nvPr/>
          </p:nvSpPr>
          <p:spPr>
            <a:xfrm>
              <a:off x="1746" y="2159"/>
              <a:ext cx="272" cy="546"/>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lnSpc>
                  <a:spcPct val="120000"/>
                </a:lnSpc>
                <a:spcBef>
                  <a:spcPct val="20000"/>
                </a:spcBef>
              </a:pPr>
              <a:r>
                <a:rPr lang="zh-CN" altLang="en-US" b="1" dirty="0">
                  <a:solidFill>
                    <a:schemeClr val="tx2"/>
                  </a:solidFill>
                  <a:latin typeface="微软雅黑" panose="020B0503020204020204" pitchFamily="34" charset="-122"/>
                  <a:ea typeface="微软雅黑" panose="020B0503020204020204" pitchFamily="34" charset="-122"/>
                </a:rPr>
                <a:t>量化</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28" name="Line 16"/>
            <p:cNvSpPr/>
            <p:nvPr/>
          </p:nvSpPr>
          <p:spPr>
            <a:xfrm>
              <a:off x="1565" y="2431"/>
              <a:ext cx="168" cy="0"/>
            </a:xfrm>
            <a:prstGeom prst="line">
              <a:avLst/>
            </a:prstGeom>
            <a:ln w="38100" cap="flat" cmpd="sng">
              <a:solidFill>
                <a:srgbClr val="0000FF"/>
              </a:solidFill>
              <a:prstDash val="solid"/>
              <a:headEnd type="none" w="med" len="med"/>
              <a:tailEnd type="triangle" w="med" len="med"/>
            </a:ln>
          </p:spPr>
        </p:sp>
        <p:sp>
          <p:nvSpPr>
            <p:cNvPr id="86029" name="Text Box 18"/>
            <p:cNvSpPr txBox="1"/>
            <p:nvPr/>
          </p:nvSpPr>
          <p:spPr>
            <a:xfrm>
              <a:off x="2155" y="2159"/>
              <a:ext cx="273" cy="546"/>
            </a:xfrm>
            <a:prstGeom prst="rect">
              <a:avLst/>
            </a:prstGeom>
            <a:solidFill>
              <a:srgbClr val="CCFFCC"/>
            </a:solidFill>
            <a:ln w="9525" cap="flat" cmpd="sng">
              <a:solidFill>
                <a:srgbClr val="000000"/>
              </a:solidFill>
              <a:prstDash val="solid"/>
              <a:miter/>
              <a:headEnd type="none" w="med" len="med"/>
              <a:tailEnd type="none" w="med" len="med"/>
            </a:ln>
          </p:spPr>
          <p:txBody>
            <a:bodyPr/>
            <a:p>
              <a:pPr algn="ctr">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编码</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30" name="Line 19"/>
            <p:cNvSpPr/>
            <p:nvPr/>
          </p:nvSpPr>
          <p:spPr>
            <a:xfrm>
              <a:off x="2018" y="2431"/>
              <a:ext cx="168" cy="0"/>
            </a:xfrm>
            <a:prstGeom prst="line">
              <a:avLst/>
            </a:prstGeom>
            <a:ln w="38100" cap="flat" cmpd="sng">
              <a:solidFill>
                <a:srgbClr val="0000FF"/>
              </a:solidFill>
              <a:prstDash val="solid"/>
              <a:headEnd type="none" w="med" len="med"/>
              <a:tailEnd type="triangle" w="med" len="med"/>
            </a:ln>
          </p:spPr>
        </p:sp>
        <p:sp>
          <p:nvSpPr>
            <p:cNvPr id="86031" name="Line 20"/>
            <p:cNvSpPr/>
            <p:nvPr/>
          </p:nvSpPr>
          <p:spPr>
            <a:xfrm>
              <a:off x="2427" y="2431"/>
              <a:ext cx="272" cy="0"/>
            </a:xfrm>
            <a:prstGeom prst="line">
              <a:avLst/>
            </a:prstGeom>
            <a:ln w="38100" cap="flat" cmpd="sng">
              <a:solidFill>
                <a:srgbClr val="0000FF"/>
              </a:solidFill>
              <a:prstDash val="solid"/>
              <a:headEnd type="none" w="med" len="med"/>
              <a:tailEnd type="triangle" w="med" len="med"/>
            </a:ln>
          </p:spPr>
        </p:sp>
        <p:sp>
          <p:nvSpPr>
            <p:cNvPr id="86032" name="Text Box 24"/>
            <p:cNvSpPr txBox="1"/>
            <p:nvPr/>
          </p:nvSpPr>
          <p:spPr>
            <a:xfrm>
              <a:off x="3425" y="2159"/>
              <a:ext cx="272" cy="546"/>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解</a:t>
              </a:r>
              <a:endParaRPr lang="zh-CN" altLang="en-US" b="1" dirty="0">
                <a:solidFill>
                  <a:schemeClr val="tx2"/>
                </a:solidFill>
                <a:latin typeface="微软雅黑" panose="020B0503020204020204" pitchFamily="34" charset="-122"/>
                <a:ea typeface="微软雅黑" panose="020B0503020204020204" pitchFamily="34" charset="-122"/>
              </a:endParaRPr>
            </a:p>
            <a:p>
              <a:pPr algn="ctr">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码</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33" name="Text Box 27"/>
            <p:cNvSpPr txBox="1"/>
            <p:nvPr/>
          </p:nvSpPr>
          <p:spPr>
            <a:xfrm>
              <a:off x="3878" y="2159"/>
              <a:ext cx="454" cy="546"/>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低通滤波</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34" name="Line 28"/>
            <p:cNvSpPr/>
            <p:nvPr/>
          </p:nvSpPr>
          <p:spPr>
            <a:xfrm>
              <a:off x="3697" y="2431"/>
              <a:ext cx="168" cy="0"/>
            </a:xfrm>
            <a:prstGeom prst="line">
              <a:avLst/>
            </a:prstGeom>
            <a:ln w="38100" cap="flat" cmpd="sng">
              <a:solidFill>
                <a:srgbClr val="0000FF"/>
              </a:solidFill>
              <a:prstDash val="solid"/>
              <a:headEnd type="none" w="med" len="med"/>
              <a:tailEnd type="triangle" w="med" len="med"/>
            </a:ln>
          </p:spPr>
        </p:sp>
        <p:sp>
          <p:nvSpPr>
            <p:cNvPr id="86035" name="Line 29"/>
            <p:cNvSpPr/>
            <p:nvPr/>
          </p:nvSpPr>
          <p:spPr>
            <a:xfrm>
              <a:off x="4332" y="2431"/>
              <a:ext cx="698" cy="1"/>
            </a:xfrm>
            <a:prstGeom prst="line">
              <a:avLst/>
            </a:prstGeom>
            <a:ln w="38100" cap="flat" cmpd="sng">
              <a:solidFill>
                <a:srgbClr val="0000FF"/>
              </a:solidFill>
              <a:prstDash val="solid"/>
              <a:headEnd type="none" w="med" len="med"/>
              <a:tailEnd type="triangle" w="med" len="med"/>
            </a:ln>
          </p:spPr>
        </p:sp>
        <p:sp>
          <p:nvSpPr>
            <p:cNvPr id="86036" name="AutoShape 30"/>
            <p:cNvSpPr/>
            <p:nvPr/>
          </p:nvSpPr>
          <p:spPr>
            <a:xfrm rot="-5400000">
              <a:off x="1750" y="2247"/>
              <a:ext cx="83" cy="1179"/>
            </a:xfrm>
            <a:prstGeom prst="leftBrace">
              <a:avLst>
                <a:gd name="adj1" fmla="val 118373"/>
                <a:gd name="adj2" fmla="val 50000"/>
              </a:avLst>
            </a:prstGeom>
            <a:noFill/>
            <a:ln w="9525" cap="flat" cmpd="sng">
              <a:solidFill>
                <a:srgbClr val="000000"/>
              </a:solidFill>
              <a:prstDash val="solid"/>
              <a:headEnd type="none" w="med" len="med"/>
              <a:tailEnd type="none" w="med" len="med"/>
            </a:ln>
          </p:spPr>
          <p:txBody>
            <a:bodyPr/>
            <a:p>
              <a:pPr algn="ctr"/>
              <a:endParaRPr lang="zh-CN" altLang="en-US" dirty="0">
                <a:latin typeface="微软雅黑" panose="020B0503020204020204" pitchFamily="34" charset="-122"/>
                <a:ea typeface="微软雅黑" panose="020B0503020204020204" pitchFamily="34" charset="-122"/>
              </a:endParaRPr>
            </a:p>
          </p:txBody>
        </p:sp>
        <p:sp>
          <p:nvSpPr>
            <p:cNvPr id="86037" name="AutoShape 31"/>
            <p:cNvSpPr/>
            <p:nvPr/>
          </p:nvSpPr>
          <p:spPr>
            <a:xfrm rot="-5400000">
              <a:off x="3813" y="2495"/>
              <a:ext cx="84" cy="681"/>
            </a:xfrm>
            <a:prstGeom prst="leftBrace">
              <a:avLst>
                <a:gd name="adj1" fmla="val 67559"/>
                <a:gd name="adj2" fmla="val 50000"/>
              </a:avLst>
            </a:prstGeom>
            <a:noFill/>
            <a:ln w="9525" cap="flat" cmpd="sng">
              <a:solidFill>
                <a:srgbClr val="000000"/>
              </a:solidFill>
              <a:prstDash val="solid"/>
              <a:headEnd type="none" w="med" len="med"/>
              <a:tailEnd type="none" w="med" len="med"/>
            </a:ln>
          </p:spPr>
          <p:txBody>
            <a:bodyPr/>
            <a:p>
              <a:pPr algn="ctr"/>
              <a:endParaRPr lang="zh-CN" altLang="en-US" dirty="0">
                <a:latin typeface="微软雅黑" panose="020B0503020204020204" pitchFamily="34" charset="-122"/>
                <a:ea typeface="微软雅黑" panose="020B0503020204020204" pitchFamily="34" charset="-122"/>
              </a:endParaRPr>
            </a:p>
          </p:txBody>
        </p:sp>
        <p:sp>
          <p:nvSpPr>
            <p:cNvPr id="86038" name="Text Box 32"/>
            <p:cNvSpPr txBox="1"/>
            <p:nvPr/>
          </p:nvSpPr>
          <p:spPr>
            <a:xfrm>
              <a:off x="1520" y="2885"/>
              <a:ext cx="798" cy="272"/>
            </a:xfrm>
            <a:prstGeom prst="rect">
              <a:avLst/>
            </a:prstGeom>
            <a:noFill/>
            <a:ln w="9525">
              <a:noFill/>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编码器</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39" name="Text Box 33"/>
            <p:cNvSpPr txBox="1"/>
            <p:nvPr/>
          </p:nvSpPr>
          <p:spPr>
            <a:xfrm>
              <a:off x="3606" y="2885"/>
              <a:ext cx="680" cy="226"/>
            </a:xfrm>
            <a:prstGeom prst="rect">
              <a:avLst/>
            </a:prstGeom>
            <a:noFill/>
            <a:ln w="9525">
              <a:noFill/>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解码器</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40" name="Text Box 35"/>
            <p:cNvSpPr txBox="1"/>
            <p:nvPr/>
          </p:nvSpPr>
          <p:spPr>
            <a:xfrm>
              <a:off x="476" y="2179"/>
              <a:ext cx="633" cy="223"/>
            </a:xfrm>
            <a:prstGeom prst="rect">
              <a:avLst/>
            </a:prstGeom>
            <a:noFill/>
            <a:ln w="9525">
              <a:noFill/>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模拟信号</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86041" name="Text Box 36"/>
            <p:cNvSpPr txBox="1"/>
            <p:nvPr/>
          </p:nvSpPr>
          <p:spPr>
            <a:xfrm>
              <a:off x="2534" y="1967"/>
              <a:ext cx="748" cy="212"/>
            </a:xfrm>
            <a:prstGeom prst="rect">
              <a:avLst/>
            </a:prstGeom>
            <a:noFill/>
            <a:ln w="9525">
              <a:noFill/>
            </a:ln>
          </p:spPr>
          <p:txBody>
            <a:bodyPr/>
            <a:p>
              <a:pPr algn="ctr"/>
              <a:r>
                <a:rPr lang="en-US" altLang="zh-CN" b="1" dirty="0">
                  <a:solidFill>
                    <a:srgbClr val="0000FF"/>
                  </a:solidFill>
                  <a:latin typeface="微软雅黑" panose="020B0503020204020204" pitchFamily="34" charset="-122"/>
                  <a:ea typeface="微软雅黑" panose="020B0503020204020204" pitchFamily="34" charset="-122"/>
                </a:rPr>
                <a:t>PCM</a:t>
              </a:r>
              <a:r>
                <a:rPr lang="zh-CN" altLang="en-US" b="1" dirty="0">
                  <a:solidFill>
                    <a:srgbClr val="0000FF"/>
                  </a:solidFill>
                  <a:latin typeface="微软雅黑" panose="020B0503020204020204" pitchFamily="34" charset="-122"/>
                  <a:ea typeface="微软雅黑" panose="020B0503020204020204" pitchFamily="34" charset="-122"/>
                </a:rPr>
                <a:t>信号</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86042" name="Text Box 37"/>
            <p:cNvSpPr txBox="1"/>
            <p:nvPr/>
          </p:nvSpPr>
          <p:spPr>
            <a:xfrm>
              <a:off x="4391" y="2166"/>
              <a:ext cx="653" cy="236"/>
            </a:xfrm>
            <a:prstGeom prst="rect">
              <a:avLst/>
            </a:prstGeom>
            <a:noFill/>
            <a:ln w="9525">
              <a:noFill/>
            </a:ln>
          </p:spPr>
          <p:txBody>
            <a:bodyPr/>
            <a:p>
              <a:pPr algn="ctr"/>
              <a:r>
                <a:rPr lang="zh-CN" altLang="en-US" b="1" dirty="0">
                  <a:solidFill>
                    <a:srgbClr val="0000FF"/>
                  </a:solidFill>
                  <a:latin typeface="微软雅黑" panose="020B0503020204020204" pitchFamily="34" charset="-122"/>
                  <a:ea typeface="微软雅黑" panose="020B0503020204020204" pitchFamily="34" charset="-122"/>
                </a:rPr>
                <a:t>模拟信号</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86043" name="Rectangle 39"/>
            <p:cNvSpPr/>
            <p:nvPr/>
          </p:nvSpPr>
          <p:spPr>
            <a:xfrm>
              <a:off x="567" y="1932"/>
              <a:ext cx="386"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44" name="Rectangle 40"/>
            <p:cNvSpPr/>
            <p:nvPr/>
          </p:nvSpPr>
          <p:spPr>
            <a:xfrm>
              <a:off x="1434" y="1917"/>
              <a:ext cx="430"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s</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45" name="Rectangle 41"/>
            <p:cNvSpPr/>
            <p:nvPr/>
          </p:nvSpPr>
          <p:spPr>
            <a:xfrm>
              <a:off x="1936" y="1932"/>
              <a:ext cx="445"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q</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46" name="Rectangle 42"/>
            <p:cNvSpPr/>
            <p:nvPr/>
          </p:nvSpPr>
          <p:spPr>
            <a:xfrm>
              <a:off x="3562" y="1887"/>
              <a:ext cx="445"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m</a:t>
              </a:r>
              <a:r>
                <a:rPr lang="en-US" altLang="zh-CN" b="1" baseline="-25000" dirty="0">
                  <a:solidFill>
                    <a:schemeClr val="tx2"/>
                  </a:solidFill>
                  <a:latin typeface="微软雅黑" panose="020B0503020204020204" pitchFamily="34" charset="-122"/>
                  <a:ea typeface="微软雅黑" panose="020B0503020204020204" pitchFamily="34" charset="-122"/>
                </a:rPr>
                <a:t>q</a:t>
              </a:r>
              <a:r>
                <a:rPr lang="en-US" altLang="zh-CN" b="1" dirty="0">
                  <a:solidFill>
                    <a:schemeClr val="tx2"/>
                  </a:solidFill>
                  <a:latin typeface="微软雅黑" panose="020B0503020204020204" pitchFamily="34" charset="-122"/>
                  <a:ea typeface="微软雅黑" panose="020B0503020204020204" pitchFamily="34" charset="-122"/>
                </a:rPr>
                <a:t>(t)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47" name="Rectangle 43"/>
            <p:cNvSpPr/>
            <p:nvPr/>
          </p:nvSpPr>
          <p:spPr>
            <a:xfrm>
              <a:off x="4608" y="1917"/>
              <a:ext cx="386"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m(t)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48" name="Freeform 44"/>
            <p:cNvSpPr/>
            <p:nvPr/>
          </p:nvSpPr>
          <p:spPr>
            <a:xfrm>
              <a:off x="4672" y="1917"/>
              <a:ext cx="91" cy="45"/>
            </a:xfrm>
            <a:custGeom>
              <a:avLst/>
              <a:gdLst>
                <a:gd name="txL" fmla="*/ 0 w 91"/>
                <a:gd name="txT" fmla="*/ 0 h 45"/>
                <a:gd name="txR" fmla="*/ 91 w 91"/>
                <a:gd name="txB" fmla="*/ 45 h 45"/>
              </a:gdLst>
              <a:ahLst/>
              <a:cxnLst>
                <a:cxn ang="0">
                  <a:pos x="0" y="45"/>
                </a:cxn>
                <a:cxn ang="0">
                  <a:pos x="45" y="0"/>
                </a:cxn>
                <a:cxn ang="0">
                  <a:pos x="91" y="45"/>
                </a:cxn>
              </a:cxnLst>
              <a:rect l="txL" t="txT" r="txR" b="txB"/>
              <a:pathLst>
                <a:path w="91" h="45">
                  <a:moveTo>
                    <a:pt x="0" y="45"/>
                  </a:moveTo>
                  <a:cubicBezTo>
                    <a:pt x="15" y="22"/>
                    <a:pt x="30" y="0"/>
                    <a:pt x="45" y="0"/>
                  </a:cubicBezTo>
                  <a:cubicBezTo>
                    <a:pt x="60" y="0"/>
                    <a:pt x="83" y="38"/>
                    <a:pt x="91" y="45"/>
                  </a:cubicBezTo>
                </a:path>
              </a:pathLst>
            </a:custGeom>
            <a:noFill/>
            <a:ln w="38100" cap="flat" cmpd="sng">
              <a:solidFill>
                <a:schemeClr val="tx2"/>
              </a:solidFill>
              <a:prstDash val="solid"/>
              <a:round/>
              <a:headEnd type="none" w="med" len="med"/>
              <a:tailEnd type="none" w="med" len="med"/>
            </a:ln>
          </p:spPr>
          <p:txBody>
            <a:bodyPr/>
            <a:p>
              <a:pPr algn="ctr"/>
              <a:endParaRPr lang="zh-CN" altLang="en-US" dirty="0">
                <a:latin typeface="微软雅黑" panose="020B0503020204020204" pitchFamily="34" charset="-122"/>
                <a:ea typeface="微软雅黑" panose="020B0503020204020204" pitchFamily="34" charset="-122"/>
              </a:endParaRPr>
            </a:p>
          </p:txBody>
        </p:sp>
        <p:sp>
          <p:nvSpPr>
            <p:cNvPr id="86049" name="Text Box 47"/>
            <p:cNvSpPr txBox="1"/>
            <p:nvPr/>
          </p:nvSpPr>
          <p:spPr>
            <a:xfrm>
              <a:off x="2699" y="2295"/>
              <a:ext cx="453" cy="318"/>
            </a:xfrm>
            <a:prstGeom prst="rect">
              <a:avLst/>
            </a:prstGeom>
            <a:solidFill>
              <a:srgbClr val="99CCFF"/>
            </a:solidFill>
            <a:ln w="9525" cap="flat" cmpd="sng">
              <a:solidFill>
                <a:srgbClr val="000000"/>
              </a:solidFill>
              <a:prstDash val="solid"/>
              <a:miter/>
              <a:headEnd type="none" w="med" len="med"/>
              <a:tailEnd type="none" w="med" len="med"/>
            </a:ln>
          </p:spPr>
          <p:txBody>
            <a:bodyPr/>
            <a:p>
              <a:pPr algn="ctr">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信道</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6050" name="Line 48"/>
            <p:cNvSpPr/>
            <p:nvPr/>
          </p:nvSpPr>
          <p:spPr>
            <a:xfrm>
              <a:off x="3152" y="2431"/>
              <a:ext cx="272" cy="0"/>
            </a:xfrm>
            <a:prstGeom prst="line">
              <a:avLst/>
            </a:prstGeom>
            <a:ln w="38100" cap="flat" cmpd="sng">
              <a:solidFill>
                <a:srgbClr val="0000FF"/>
              </a:solidFill>
              <a:prstDash val="solid"/>
              <a:headEnd type="none" w="med" len="med"/>
              <a:tailEnd type="triangle" w="med" len="med"/>
            </a:ln>
          </p:spPr>
        </p:sp>
        <p:sp>
          <p:nvSpPr>
            <p:cNvPr id="86051" name="Line 49"/>
            <p:cNvSpPr/>
            <p:nvPr/>
          </p:nvSpPr>
          <p:spPr>
            <a:xfrm flipV="1">
              <a:off x="2926" y="2613"/>
              <a:ext cx="0" cy="273"/>
            </a:xfrm>
            <a:prstGeom prst="line">
              <a:avLst/>
            </a:prstGeom>
            <a:ln w="38100" cap="flat" cmpd="sng">
              <a:solidFill>
                <a:srgbClr val="0000FF"/>
              </a:solidFill>
              <a:prstDash val="solid"/>
              <a:headEnd type="none" w="med" len="med"/>
              <a:tailEnd type="triangle" w="med" len="med"/>
            </a:ln>
          </p:spPr>
        </p:sp>
        <p:sp>
          <p:nvSpPr>
            <p:cNvPr id="86052" name="Rectangle 50"/>
            <p:cNvSpPr/>
            <p:nvPr/>
          </p:nvSpPr>
          <p:spPr>
            <a:xfrm>
              <a:off x="2755" y="2902"/>
              <a:ext cx="342"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n(t)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53" name="Rectangle 52"/>
            <p:cNvSpPr/>
            <p:nvPr/>
          </p:nvSpPr>
          <p:spPr>
            <a:xfrm>
              <a:off x="1190" y="2840"/>
              <a:ext cx="366"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A/D</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86054" name="Rectangle 53"/>
            <p:cNvSpPr/>
            <p:nvPr/>
          </p:nvSpPr>
          <p:spPr>
            <a:xfrm>
              <a:off x="3187" y="2840"/>
              <a:ext cx="366" cy="209"/>
            </a:xfrm>
            <a:prstGeom prst="rect">
              <a:avLst/>
            </a:prstGeom>
            <a:noFill/>
            <a:ln w="9525">
              <a:noFill/>
            </a:ln>
          </p:spPr>
          <p:txBody>
            <a:bodyPr wrap="squar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D/A</a:t>
              </a:r>
              <a:endParaRPr lang="en-US" altLang="zh-CN" b="1" dirty="0">
                <a:solidFill>
                  <a:schemeClr val="tx2"/>
                </a:solidFill>
                <a:latin typeface="微软雅黑" panose="020B0503020204020204" pitchFamily="34" charset="-122"/>
                <a:ea typeface="微软雅黑" panose="020B0503020204020204" pitchFamily="34" charset="-122"/>
              </a:endParaRPr>
            </a:p>
          </p:txBody>
        </p:sp>
      </p:grpSp>
      <p:sp>
        <p:nvSpPr>
          <p:cNvPr id="86021" name="Rectangle 137"/>
          <p:cNvSpPr/>
          <p:nvPr/>
        </p:nvSpPr>
        <p:spPr>
          <a:xfrm>
            <a:off x="2627313" y="6069013"/>
            <a:ext cx="2889250"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9.5-1  PCM</a:t>
            </a:r>
            <a:r>
              <a:rPr lang="zh-CN" altLang="en-US" b="1" dirty="0">
                <a:solidFill>
                  <a:schemeClr val="tx2"/>
                </a:solidFill>
                <a:latin typeface="微软雅黑" panose="020B0503020204020204" pitchFamily="34" charset="-122"/>
                <a:ea typeface="微软雅黑" panose="020B0503020204020204" pitchFamily="34" charset="-122"/>
              </a:rPr>
              <a:t>通信系统</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2" name="Group 91"/>
          <p:cNvGrpSpPr/>
          <p:nvPr/>
        </p:nvGrpSpPr>
        <p:grpSpPr>
          <a:xfrm>
            <a:off x="1403350" y="0"/>
            <a:ext cx="7740650" cy="6858000"/>
            <a:chOff x="793" y="0"/>
            <a:chExt cx="4672" cy="3905"/>
          </a:xfrm>
        </p:grpSpPr>
        <p:pic>
          <p:nvPicPr>
            <p:cNvPr id="87046" name="Picture 16" descr="信号的量化"/>
            <p:cNvPicPr>
              <a:picLocks noChangeAspect="1"/>
            </p:cNvPicPr>
            <p:nvPr/>
          </p:nvPicPr>
          <p:blipFill>
            <a:blip r:embed="rId1"/>
            <a:stretch>
              <a:fillRect/>
            </a:stretch>
          </p:blipFill>
          <p:spPr>
            <a:xfrm>
              <a:off x="793" y="0"/>
              <a:ext cx="4672" cy="2874"/>
            </a:xfrm>
            <a:prstGeom prst="rect">
              <a:avLst/>
            </a:prstGeom>
            <a:noFill/>
            <a:ln w="9525">
              <a:noFill/>
            </a:ln>
          </p:spPr>
        </p:pic>
        <p:grpSp>
          <p:nvGrpSpPr>
            <p:cNvPr id="87047" name="Group 17"/>
            <p:cNvGrpSpPr/>
            <p:nvPr/>
          </p:nvGrpSpPr>
          <p:grpSpPr>
            <a:xfrm>
              <a:off x="1499" y="373"/>
              <a:ext cx="2406" cy="1464"/>
              <a:chOff x="5244" y="1814"/>
              <a:chExt cx="3321" cy="2375"/>
            </a:xfrm>
          </p:grpSpPr>
          <p:sp>
            <p:nvSpPr>
              <p:cNvPr id="87097" name="AutoShape 18"/>
              <p:cNvSpPr/>
              <p:nvPr/>
            </p:nvSpPr>
            <p:spPr>
              <a:xfrm flipV="1">
                <a:off x="6332" y="3584"/>
                <a:ext cx="42" cy="89"/>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87098" name="AutoShape 19"/>
              <p:cNvSpPr/>
              <p:nvPr/>
            </p:nvSpPr>
            <p:spPr>
              <a:xfrm>
                <a:off x="5720" y="4112"/>
                <a:ext cx="55" cy="77"/>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87099" name="Line 20"/>
              <p:cNvSpPr/>
              <p:nvPr/>
            </p:nvSpPr>
            <p:spPr>
              <a:xfrm>
                <a:off x="5244" y="4112"/>
                <a:ext cx="1078" cy="0"/>
              </a:xfrm>
              <a:prstGeom prst="line">
                <a:avLst/>
              </a:prstGeom>
              <a:ln w="9525" cap="flat" cmpd="sng">
                <a:solidFill>
                  <a:srgbClr val="000000"/>
                </a:solidFill>
                <a:prstDash val="dash"/>
                <a:headEnd type="none" w="med" len="med"/>
                <a:tailEnd type="none" w="med" len="med"/>
              </a:ln>
            </p:spPr>
          </p:sp>
          <p:sp>
            <p:nvSpPr>
              <p:cNvPr id="87100" name="Line 21"/>
              <p:cNvSpPr/>
              <p:nvPr/>
            </p:nvSpPr>
            <p:spPr>
              <a:xfrm flipV="1">
                <a:off x="6314" y="3706"/>
                <a:ext cx="51" cy="406"/>
              </a:xfrm>
              <a:prstGeom prst="line">
                <a:avLst/>
              </a:prstGeom>
              <a:ln w="9525" cap="flat" cmpd="sng">
                <a:solidFill>
                  <a:srgbClr val="000000"/>
                </a:solidFill>
                <a:prstDash val="dash"/>
                <a:headEnd type="none" w="med" len="med"/>
                <a:tailEnd type="none" w="med" len="med"/>
              </a:ln>
            </p:spPr>
          </p:sp>
          <p:sp>
            <p:nvSpPr>
              <p:cNvPr id="87101" name="Line 22"/>
              <p:cNvSpPr/>
              <p:nvPr/>
            </p:nvSpPr>
            <p:spPr>
              <a:xfrm>
                <a:off x="6374" y="3650"/>
                <a:ext cx="517" cy="0"/>
              </a:xfrm>
              <a:prstGeom prst="line">
                <a:avLst/>
              </a:prstGeom>
              <a:ln w="9525" cap="flat" cmpd="sng">
                <a:solidFill>
                  <a:srgbClr val="000000"/>
                </a:solidFill>
                <a:prstDash val="dash"/>
                <a:headEnd type="none" w="med" len="med"/>
                <a:tailEnd type="none" w="med" len="med"/>
              </a:ln>
            </p:spPr>
          </p:sp>
          <p:sp>
            <p:nvSpPr>
              <p:cNvPr id="87102" name="Line 23"/>
              <p:cNvSpPr/>
              <p:nvPr/>
            </p:nvSpPr>
            <p:spPr>
              <a:xfrm flipV="1">
                <a:off x="6850" y="2991"/>
                <a:ext cx="0" cy="638"/>
              </a:xfrm>
              <a:prstGeom prst="line">
                <a:avLst/>
              </a:prstGeom>
              <a:ln w="9525" cap="flat" cmpd="sng">
                <a:solidFill>
                  <a:srgbClr val="000000"/>
                </a:solidFill>
                <a:prstDash val="dash"/>
                <a:headEnd type="none" w="med" len="med"/>
                <a:tailEnd type="none" w="med" len="med"/>
              </a:ln>
            </p:spPr>
          </p:sp>
          <p:sp>
            <p:nvSpPr>
              <p:cNvPr id="87103" name="Line 24"/>
              <p:cNvSpPr/>
              <p:nvPr/>
            </p:nvSpPr>
            <p:spPr>
              <a:xfrm flipV="1">
                <a:off x="7385" y="2331"/>
                <a:ext cx="0" cy="594"/>
              </a:xfrm>
              <a:prstGeom prst="line">
                <a:avLst/>
              </a:prstGeom>
              <a:ln w="9525" cap="flat" cmpd="sng">
                <a:solidFill>
                  <a:srgbClr val="000000"/>
                </a:solidFill>
                <a:prstDash val="dash"/>
                <a:headEnd type="none" w="med" len="med"/>
                <a:tailEnd type="none" w="med" len="med"/>
              </a:ln>
            </p:spPr>
          </p:sp>
          <p:sp>
            <p:nvSpPr>
              <p:cNvPr id="87104" name="Line 25"/>
              <p:cNvSpPr/>
              <p:nvPr/>
            </p:nvSpPr>
            <p:spPr>
              <a:xfrm>
                <a:off x="6850" y="2991"/>
                <a:ext cx="561" cy="0"/>
              </a:xfrm>
              <a:prstGeom prst="line">
                <a:avLst/>
              </a:prstGeom>
              <a:ln w="9525" cap="flat" cmpd="sng">
                <a:solidFill>
                  <a:srgbClr val="000000"/>
                </a:solidFill>
                <a:prstDash val="dash"/>
                <a:headEnd type="none" w="med" len="med"/>
                <a:tailEnd type="none" w="med" len="med"/>
              </a:ln>
            </p:spPr>
          </p:sp>
          <p:sp>
            <p:nvSpPr>
              <p:cNvPr id="87105" name="AutoShape 26"/>
              <p:cNvSpPr/>
              <p:nvPr/>
            </p:nvSpPr>
            <p:spPr>
              <a:xfrm flipH="1" flipV="1">
                <a:off x="6822" y="2991"/>
                <a:ext cx="38" cy="5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87106" name="AutoShape 27"/>
              <p:cNvSpPr/>
              <p:nvPr/>
            </p:nvSpPr>
            <p:spPr>
              <a:xfrm flipH="1" flipV="1">
                <a:off x="7326" y="2331"/>
                <a:ext cx="106" cy="121"/>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87107" name="Line 28"/>
              <p:cNvSpPr/>
              <p:nvPr/>
            </p:nvSpPr>
            <p:spPr>
              <a:xfrm flipV="1">
                <a:off x="7900" y="1847"/>
                <a:ext cx="38" cy="550"/>
              </a:xfrm>
              <a:prstGeom prst="line">
                <a:avLst/>
              </a:prstGeom>
              <a:ln w="9525" cap="flat" cmpd="sng">
                <a:solidFill>
                  <a:srgbClr val="000000"/>
                </a:solidFill>
                <a:prstDash val="dash"/>
                <a:headEnd type="none" w="med" len="med"/>
                <a:tailEnd type="none" w="med" len="med"/>
              </a:ln>
            </p:spPr>
          </p:sp>
          <p:sp>
            <p:nvSpPr>
              <p:cNvPr id="87108" name="Line 29"/>
              <p:cNvSpPr/>
              <p:nvPr/>
            </p:nvSpPr>
            <p:spPr>
              <a:xfrm>
                <a:off x="7385" y="2397"/>
                <a:ext cx="484" cy="0"/>
              </a:xfrm>
              <a:prstGeom prst="line">
                <a:avLst/>
              </a:prstGeom>
              <a:ln w="9525" cap="flat" cmpd="sng">
                <a:solidFill>
                  <a:srgbClr val="000000"/>
                </a:solidFill>
                <a:prstDash val="dash"/>
                <a:headEnd type="none" w="med" len="med"/>
                <a:tailEnd type="none" w="med" len="med"/>
              </a:ln>
            </p:spPr>
          </p:sp>
          <p:sp>
            <p:nvSpPr>
              <p:cNvPr id="87109" name="Line 30"/>
              <p:cNvSpPr/>
              <p:nvPr/>
            </p:nvSpPr>
            <p:spPr>
              <a:xfrm>
                <a:off x="7949" y="1858"/>
                <a:ext cx="616" cy="0"/>
              </a:xfrm>
              <a:prstGeom prst="line">
                <a:avLst/>
              </a:prstGeom>
              <a:ln w="9525" cap="flat" cmpd="sng">
                <a:solidFill>
                  <a:srgbClr val="000000"/>
                </a:solidFill>
                <a:prstDash val="dash"/>
                <a:headEnd type="none" w="med" len="med"/>
                <a:tailEnd type="none" w="med" len="med"/>
              </a:ln>
            </p:spPr>
          </p:sp>
          <p:sp>
            <p:nvSpPr>
              <p:cNvPr id="87110" name="AutoShape 31"/>
              <p:cNvSpPr/>
              <p:nvPr/>
            </p:nvSpPr>
            <p:spPr>
              <a:xfrm>
                <a:off x="7905" y="1814"/>
                <a:ext cx="55" cy="55"/>
              </a:xfrm>
              <a:prstGeom prst="triangle">
                <a:avLst>
                  <a:gd name="adj" fmla="val 50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Comic Sans MS" panose="030F0702030302020204" pitchFamily="66" charset="0"/>
                </a:endParaRPr>
              </a:p>
            </p:txBody>
          </p:sp>
          <p:sp>
            <p:nvSpPr>
              <p:cNvPr id="87111" name="Line 32"/>
              <p:cNvSpPr/>
              <p:nvPr/>
            </p:nvSpPr>
            <p:spPr>
              <a:xfrm>
                <a:off x="8521" y="1858"/>
                <a:ext cx="0" cy="396"/>
              </a:xfrm>
              <a:prstGeom prst="line">
                <a:avLst/>
              </a:prstGeom>
              <a:ln w="9525" cap="flat" cmpd="sng">
                <a:solidFill>
                  <a:srgbClr val="000000"/>
                </a:solidFill>
                <a:prstDash val="dash"/>
                <a:headEnd type="none" w="med" len="med"/>
                <a:tailEnd type="none" w="med" len="med"/>
              </a:ln>
            </p:spPr>
          </p:sp>
        </p:grpSp>
        <p:grpSp>
          <p:nvGrpSpPr>
            <p:cNvPr id="87048" name="Group 33"/>
            <p:cNvGrpSpPr/>
            <p:nvPr/>
          </p:nvGrpSpPr>
          <p:grpSpPr>
            <a:xfrm>
              <a:off x="1189" y="304"/>
              <a:ext cx="120" cy="2387"/>
              <a:chOff x="4706" y="3620"/>
              <a:chExt cx="165" cy="4125"/>
            </a:xfrm>
          </p:grpSpPr>
          <p:sp>
            <p:nvSpPr>
              <p:cNvPr id="87088" name="Line 34"/>
              <p:cNvSpPr/>
              <p:nvPr/>
            </p:nvSpPr>
            <p:spPr>
              <a:xfrm flipV="1">
                <a:off x="4728" y="6852"/>
                <a:ext cx="108" cy="2"/>
              </a:xfrm>
              <a:prstGeom prst="line">
                <a:avLst/>
              </a:prstGeom>
              <a:ln w="9525" cap="flat" cmpd="sng">
                <a:solidFill>
                  <a:srgbClr val="000000"/>
                </a:solidFill>
                <a:prstDash val="solid"/>
                <a:headEnd type="none" w="med" len="med"/>
                <a:tailEnd type="none" w="med" len="med"/>
              </a:ln>
            </p:spPr>
          </p:sp>
          <p:grpSp>
            <p:nvGrpSpPr>
              <p:cNvPr id="87089" name="Group 35"/>
              <p:cNvGrpSpPr/>
              <p:nvPr/>
            </p:nvGrpSpPr>
            <p:grpSpPr>
              <a:xfrm>
                <a:off x="4706" y="3620"/>
                <a:ext cx="165" cy="4125"/>
                <a:chOff x="4706" y="3620"/>
                <a:chExt cx="165" cy="4125"/>
              </a:xfrm>
            </p:grpSpPr>
            <p:sp>
              <p:nvSpPr>
                <p:cNvPr id="87090" name="Line 36"/>
                <p:cNvSpPr/>
                <p:nvPr/>
              </p:nvSpPr>
              <p:spPr>
                <a:xfrm>
                  <a:off x="4706" y="3620"/>
                  <a:ext cx="0" cy="4125"/>
                </a:xfrm>
                <a:prstGeom prst="line">
                  <a:avLst/>
                </a:prstGeom>
                <a:ln w="9525" cap="flat" cmpd="sng">
                  <a:solidFill>
                    <a:srgbClr val="000000"/>
                  </a:solidFill>
                  <a:prstDash val="solid"/>
                  <a:headEnd type="none" w="med" len="med"/>
                  <a:tailEnd type="none" w="med" len="med"/>
                </a:ln>
              </p:spPr>
            </p:sp>
            <p:sp>
              <p:nvSpPr>
                <p:cNvPr id="87091" name="Line 37"/>
                <p:cNvSpPr/>
                <p:nvPr/>
              </p:nvSpPr>
              <p:spPr>
                <a:xfrm>
                  <a:off x="4717" y="7459"/>
                  <a:ext cx="143" cy="0"/>
                </a:xfrm>
                <a:prstGeom prst="line">
                  <a:avLst/>
                </a:prstGeom>
                <a:ln w="9525" cap="flat" cmpd="sng">
                  <a:solidFill>
                    <a:srgbClr val="000000"/>
                  </a:solidFill>
                  <a:prstDash val="solid"/>
                  <a:headEnd type="none" w="med" len="med"/>
                  <a:tailEnd type="none" w="med" len="med"/>
                </a:ln>
              </p:spPr>
            </p:sp>
            <p:sp>
              <p:nvSpPr>
                <p:cNvPr id="87092" name="Line 38"/>
                <p:cNvSpPr/>
                <p:nvPr/>
              </p:nvSpPr>
              <p:spPr>
                <a:xfrm>
                  <a:off x="4728" y="6216"/>
                  <a:ext cx="121" cy="0"/>
                </a:xfrm>
                <a:prstGeom prst="line">
                  <a:avLst/>
                </a:prstGeom>
                <a:ln w="9525" cap="flat" cmpd="sng">
                  <a:solidFill>
                    <a:srgbClr val="000000"/>
                  </a:solidFill>
                  <a:prstDash val="solid"/>
                  <a:headEnd type="none" w="med" len="med"/>
                  <a:tailEnd type="none" w="med" len="med"/>
                </a:ln>
              </p:spPr>
            </p:sp>
            <p:sp>
              <p:nvSpPr>
                <p:cNvPr id="87093" name="Line 39"/>
                <p:cNvSpPr/>
                <p:nvPr/>
              </p:nvSpPr>
              <p:spPr>
                <a:xfrm>
                  <a:off x="4717" y="5633"/>
                  <a:ext cx="121" cy="0"/>
                </a:xfrm>
                <a:prstGeom prst="line">
                  <a:avLst/>
                </a:prstGeom>
                <a:ln w="9525" cap="flat" cmpd="sng">
                  <a:solidFill>
                    <a:srgbClr val="000000"/>
                  </a:solidFill>
                  <a:prstDash val="solid"/>
                  <a:headEnd type="none" w="med" len="med"/>
                  <a:tailEnd type="none" w="med" len="med"/>
                </a:ln>
              </p:spPr>
            </p:sp>
            <p:sp>
              <p:nvSpPr>
                <p:cNvPr id="87094" name="Line 40"/>
                <p:cNvSpPr/>
                <p:nvPr/>
              </p:nvSpPr>
              <p:spPr>
                <a:xfrm flipV="1">
                  <a:off x="4706" y="5017"/>
                  <a:ext cx="154" cy="0"/>
                </a:xfrm>
                <a:prstGeom prst="line">
                  <a:avLst/>
                </a:prstGeom>
                <a:ln w="9525" cap="flat" cmpd="sng">
                  <a:solidFill>
                    <a:srgbClr val="000000"/>
                  </a:solidFill>
                  <a:prstDash val="solid"/>
                  <a:headEnd type="none" w="med" len="med"/>
                  <a:tailEnd type="none" w="med" len="med"/>
                </a:ln>
              </p:spPr>
            </p:sp>
            <p:sp>
              <p:nvSpPr>
                <p:cNvPr id="87095" name="Line 41"/>
                <p:cNvSpPr/>
                <p:nvPr/>
              </p:nvSpPr>
              <p:spPr>
                <a:xfrm>
                  <a:off x="4706" y="4401"/>
                  <a:ext cx="132" cy="0"/>
                </a:xfrm>
                <a:prstGeom prst="line">
                  <a:avLst/>
                </a:prstGeom>
                <a:ln w="9525" cap="flat" cmpd="sng">
                  <a:solidFill>
                    <a:srgbClr val="000000"/>
                  </a:solidFill>
                  <a:prstDash val="solid"/>
                  <a:headEnd type="none" w="med" len="med"/>
                  <a:tailEnd type="none" w="med" len="med"/>
                </a:ln>
              </p:spPr>
            </p:sp>
            <p:sp>
              <p:nvSpPr>
                <p:cNvPr id="87096" name="Line 42"/>
                <p:cNvSpPr/>
                <p:nvPr/>
              </p:nvSpPr>
              <p:spPr>
                <a:xfrm>
                  <a:off x="4706" y="3774"/>
                  <a:ext cx="165" cy="0"/>
                </a:xfrm>
                <a:prstGeom prst="line">
                  <a:avLst/>
                </a:prstGeom>
                <a:ln w="9525" cap="flat" cmpd="sng">
                  <a:solidFill>
                    <a:srgbClr val="000000"/>
                  </a:solidFill>
                  <a:prstDash val="solid"/>
                  <a:headEnd type="none" w="med" len="med"/>
                  <a:tailEnd type="none" w="med" len="med"/>
                </a:ln>
              </p:spPr>
            </p:sp>
          </p:grpSp>
        </p:grpSp>
        <p:sp>
          <p:nvSpPr>
            <p:cNvPr id="87049" name="Text Box 43"/>
            <p:cNvSpPr txBox="1"/>
            <p:nvPr/>
          </p:nvSpPr>
          <p:spPr>
            <a:xfrm>
              <a:off x="938" y="325"/>
              <a:ext cx="175" cy="2387"/>
            </a:xfrm>
            <a:prstGeom prst="rect">
              <a:avLst/>
            </a:prstGeom>
            <a:solidFill>
              <a:srgbClr val="FFFFFF"/>
            </a:solidFill>
            <a:ln w="9525">
              <a:noFill/>
            </a:ln>
          </p:spPr>
          <p:txBody>
            <a:bodyPr/>
            <a:p>
              <a:pPr algn="just"/>
              <a:r>
                <a:rPr lang="en-US" altLang="zh-CN" dirty="0">
                  <a:solidFill>
                    <a:schemeClr val="folHlink"/>
                  </a:solidFill>
                  <a:latin typeface="Times New Roman" panose="02020603050405020304" pitchFamily="18" charset="0"/>
                </a:rPr>
                <a:t>7</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6</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5</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4</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3</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2</a:t>
              </a:r>
              <a:endParaRPr lang="en-US" altLang="zh-CN" dirty="0">
                <a:solidFill>
                  <a:schemeClr val="folHlink"/>
                </a:solidFill>
                <a:latin typeface="Times New Roman" panose="02020603050405020304" pitchFamily="18" charset="0"/>
              </a:endParaRPr>
            </a:p>
            <a:p>
              <a:pPr algn="just"/>
              <a:endParaRPr lang="en-US" altLang="zh-CN" dirty="0">
                <a:solidFill>
                  <a:schemeClr val="folHlink"/>
                </a:solidFill>
                <a:latin typeface="Times New Roman" panose="02020603050405020304" pitchFamily="18" charset="0"/>
              </a:endParaRPr>
            </a:p>
            <a:p>
              <a:pPr algn="just"/>
              <a:r>
                <a:rPr lang="en-US" altLang="zh-CN" dirty="0">
                  <a:solidFill>
                    <a:schemeClr val="folHlink"/>
                  </a:solidFill>
                  <a:latin typeface="Times New Roman" panose="02020603050405020304" pitchFamily="18" charset="0"/>
                </a:rPr>
                <a:t>1</a:t>
              </a:r>
              <a:endParaRPr lang="en-US" altLang="zh-CN" dirty="0">
                <a:solidFill>
                  <a:schemeClr val="folHlink"/>
                </a:solidFill>
                <a:latin typeface="Garamond" pitchFamily="18" charset="0"/>
              </a:endParaRPr>
            </a:p>
          </p:txBody>
        </p:sp>
        <p:sp>
          <p:nvSpPr>
            <p:cNvPr id="87050" name="Line 45"/>
            <p:cNvSpPr/>
            <p:nvPr/>
          </p:nvSpPr>
          <p:spPr>
            <a:xfrm>
              <a:off x="3060" y="2922"/>
              <a:ext cx="0" cy="739"/>
            </a:xfrm>
            <a:prstGeom prst="line">
              <a:avLst/>
            </a:prstGeom>
            <a:ln w="28575" cap="flat" cmpd="sng">
              <a:solidFill>
                <a:schemeClr val="tx2"/>
              </a:solidFill>
              <a:prstDash val="sysDot"/>
              <a:headEnd type="none" w="med" len="med"/>
              <a:tailEnd type="none" w="med" len="med"/>
            </a:ln>
          </p:spPr>
        </p:sp>
        <p:sp>
          <p:nvSpPr>
            <p:cNvPr id="87051" name="Line 46"/>
            <p:cNvSpPr/>
            <p:nvPr/>
          </p:nvSpPr>
          <p:spPr>
            <a:xfrm flipH="1">
              <a:off x="1937" y="3417"/>
              <a:ext cx="8" cy="244"/>
            </a:xfrm>
            <a:prstGeom prst="line">
              <a:avLst/>
            </a:prstGeom>
            <a:ln w="28575" cap="flat" cmpd="sng">
              <a:solidFill>
                <a:schemeClr val="tx2"/>
              </a:solidFill>
              <a:prstDash val="sysDot"/>
              <a:headEnd type="none" w="med" len="med"/>
              <a:tailEnd type="none" w="med" len="med"/>
            </a:ln>
          </p:spPr>
        </p:sp>
        <p:sp>
          <p:nvSpPr>
            <p:cNvPr id="87052" name="Line 48"/>
            <p:cNvSpPr/>
            <p:nvPr/>
          </p:nvSpPr>
          <p:spPr>
            <a:xfrm>
              <a:off x="1495" y="3661"/>
              <a:ext cx="3391" cy="0"/>
            </a:xfrm>
            <a:prstGeom prst="line">
              <a:avLst/>
            </a:prstGeom>
            <a:ln w="28575" cap="flat" cmpd="sng">
              <a:solidFill>
                <a:schemeClr val="tx1"/>
              </a:solidFill>
              <a:prstDash val="solid"/>
              <a:headEnd type="none" w="med" len="med"/>
              <a:tailEnd type="none" w="med" len="med"/>
            </a:ln>
          </p:spPr>
        </p:sp>
        <p:sp>
          <p:nvSpPr>
            <p:cNvPr id="87053" name="Line 49"/>
            <p:cNvSpPr/>
            <p:nvPr/>
          </p:nvSpPr>
          <p:spPr>
            <a:xfrm>
              <a:off x="2329" y="3241"/>
              <a:ext cx="0" cy="420"/>
            </a:xfrm>
            <a:prstGeom prst="line">
              <a:avLst/>
            </a:prstGeom>
            <a:ln w="28575" cap="flat" cmpd="sng">
              <a:solidFill>
                <a:schemeClr val="tx2"/>
              </a:solidFill>
              <a:prstDash val="sysDot"/>
              <a:headEnd type="none" w="med" len="med"/>
              <a:tailEnd type="none" w="med" len="med"/>
            </a:ln>
          </p:spPr>
        </p:sp>
        <p:sp>
          <p:nvSpPr>
            <p:cNvPr id="87054" name="Line 50"/>
            <p:cNvSpPr/>
            <p:nvPr/>
          </p:nvSpPr>
          <p:spPr>
            <a:xfrm>
              <a:off x="2724" y="3058"/>
              <a:ext cx="0" cy="576"/>
            </a:xfrm>
            <a:prstGeom prst="line">
              <a:avLst/>
            </a:prstGeom>
            <a:ln w="28575" cap="flat" cmpd="sng">
              <a:solidFill>
                <a:schemeClr val="tx2"/>
              </a:solidFill>
              <a:prstDash val="sysDot"/>
              <a:headEnd type="none" w="med" len="med"/>
              <a:tailEnd type="none" w="med" len="med"/>
            </a:ln>
          </p:spPr>
        </p:sp>
        <p:sp>
          <p:nvSpPr>
            <p:cNvPr id="87055" name="Line 51"/>
            <p:cNvSpPr/>
            <p:nvPr/>
          </p:nvSpPr>
          <p:spPr>
            <a:xfrm flipH="1">
              <a:off x="3469" y="2685"/>
              <a:ext cx="28" cy="966"/>
            </a:xfrm>
            <a:prstGeom prst="line">
              <a:avLst/>
            </a:prstGeom>
            <a:ln w="28575" cap="flat" cmpd="sng">
              <a:solidFill>
                <a:schemeClr val="tx2"/>
              </a:solidFill>
              <a:prstDash val="sysDot"/>
              <a:headEnd type="none" w="med" len="med"/>
              <a:tailEnd type="none" w="med" len="med"/>
            </a:ln>
          </p:spPr>
        </p:sp>
        <p:sp>
          <p:nvSpPr>
            <p:cNvPr id="87056" name="Line 52"/>
            <p:cNvSpPr/>
            <p:nvPr/>
          </p:nvSpPr>
          <p:spPr>
            <a:xfrm>
              <a:off x="3865" y="2915"/>
              <a:ext cx="0" cy="746"/>
            </a:xfrm>
            <a:prstGeom prst="line">
              <a:avLst/>
            </a:prstGeom>
            <a:ln w="28575" cap="flat" cmpd="sng">
              <a:solidFill>
                <a:schemeClr val="tx2"/>
              </a:solidFill>
              <a:prstDash val="sysDot"/>
              <a:headEnd type="none" w="med" len="med"/>
              <a:tailEnd type="none" w="med" len="med"/>
            </a:ln>
          </p:spPr>
        </p:sp>
        <p:sp>
          <p:nvSpPr>
            <p:cNvPr id="87057" name="Text Box 54"/>
            <p:cNvSpPr txBox="1"/>
            <p:nvPr/>
          </p:nvSpPr>
          <p:spPr>
            <a:xfrm>
              <a:off x="1934" y="3176"/>
              <a:ext cx="219" cy="251"/>
            </a:xfrm>
            <a:prstGeom prst="rect">
              <a:avLst/>
            </a:prstGeom>
            <a:noFill/>
            <a:ln w="9525">
              <a:noFill/>
            </a:ln>
          </p:spPr>
          <p:txBody>
            <a:bodyPr/>
            <a:p>
              <a:pPr algn="just"/>
              <a:r>
                <a:rPr lang="en-US" altLang="zh-CN" dirty="0">
                  <a:solidFill>
                    <a:schemeClr val="tx2"/>
                  </a:solidFill>
                  <a:latin typeface="Times New Roman" panose="02020603050405020304" pitchFamily="18" charset="0"/>
                </a:rPr>
                <a:t>3</a:t>
              </a:r>
              <a:endParaRPr lang="en-US" altLang="zh-CN" dirty="0">
                <a:solidFill>
                  <a:schemeClr val="tx2"/>
                </a:solidFill>
                <a:latin typeface="Garamond" pitchFamily="18" charset="0"/>
              </a:endParaRPr>
            </a:p>
          </p:txBody>
        </p:sp>
        <p:sp>
          <p:nvSpPr>
            <p:cNvPr id="87058" name="Text Box 55"/>
            <p:cNvSpPr txBox="1"/>
            <p:nvPr/>
          </p:nvSpPr>
          <p:spPr>
            <a:xfrm>
              <a:off x="2286" y="3035"/>
              <a:ext cx="270" cy="250"/>
            </a:xfrm>
            <a:prstGeom prst="rect">
              <a:avLst/>
            </a:prstGeom>
            <a:noFill/>
            <a:ln w="9525">
              <a:noFill/>
            </a:ln>
          </p:spPr>
          <p:txBody>
            <a:bodyPr/>
            <a:p>
              <a:pPr algn="just"/>
              <a:r>
                <a:rPr lang="en-US" altLang="zh-CN" dirty="0">
                  <a:solidFill>
                    <a:schemeClr val="tx2"/>
                  </a:solidFill>
                  <a:latin typeface="Times New Roman" panose="02020603050405020304" pitchFamily="18" charset="0"/>
                </a:rPr>
                <a:t>4</a:t>
              </a:r>
              <a:endParaRPr lang="en-US" altLang="zh-CN" dirty="0">
                <a:solidFill>
                  <a:schemeClr val="tx2"/>
                </a:solidFill>
                <a:latin typeface="Garamond" pitchFamily="18" charset="0"/>
              </a:endParaRPr>
            </a:p>
          </p:txBody>
        </p:sp>
        <p:sp>
          <p:nvSpPr>
            <p:cNvPr id="87059" name="Text Box 56"/>
            <p:cNvSpPr txBox="1"/>
            <p:nvPr/>
          </p:nvSpPr>
          <p:spPr>
            <a:xfrm>
              <a:off x="2660" y="2885"/>
              <a:ext cx="271" cy="251"/>
            </a:xfrm>
            <a:prstGeom prst="rect">
              <a:avLst/>
            </a:prstGeom>
            <a:noFill/>
            <a:ln w="9525">
              <a:noFill/>
            </a:ln>
          </p:spPr>
          <p:txBody>
            <a:bodyPr/>
            <a:p>
              <a:pPr algn="just"/>
              <a:r>
                <a:rPr lang="en-US" altLang="zh-CN" dirty="0">
                  <a:solidFill>
                    <a:schemeClr val="tx2"/>
                  </a:solidFill>
                  <a:latin typeface="Times New Roman" panose="02020603050405020304" pitchFamily="18" charset="0"/>
                </a:rPr>
                <a:t>5</a:t>
              </a:r>
              <a:endParaRPr lang="en-US" altLang="zh-CN" dirty="0">
                <a:solidFill>
                  <a:schemeClr val="tx2"/>
                </a:solidFill>
                <a:latin typeface="Garamond" pitchFamily="18" charset="0"/>
              </a:endParaRPr>
            </a:p>
          </p:txBody>
        </p:sp>
        <p:sp>
          <p:nvSpPr>
            <p:cNvPr id="87060" name="Text Box 57"/>
            <p:cNvSpPr txBox="1"/>
            <p:nvPr/>
          </p:nvSpPr>
          <p:spPr>
            <a:xfrm>
              <a:off x="3034" y="2702"/>
              <a:ext cx="271" cy="251"/>
            </a:xfrm>
            <a:prstGeom prst="rect">
              <a:avLst/>
            </a:prstGeom>
            <a:noFill/>
            <a:ln w="9525">
              <a:noFill/>
            </a:ln>
          </p:spPr>
          <p:txBody>
            <a:bodyPr/>
            <a:p>
              <a:pPr algn="just"/>
              <a:r>
                <a:rPr lang="en-US" altLang="zh-CN" dirty="0">
                  <a:solidFill>
                    <a:schemeClr val="tx2"/>
                  </a:solidFill>
                  <a:latin typeface="Times New Roman" panose="02020603050405020304" pitchFamily="18" charset="0"/>
                </a:rPr>
                <a:t>6</a:t>
              </a:r>
              <a:endParaRPr lang="en-US" altLang="zh-CN" dirty="0">
                <a:solidFill>
                  <a:schemeClr val="tx2"/>
                </a:solidFill>
                <a:latin typeface="Garamond" pitchFamily="18" charset="0"/>
              </a:endParaRPr>
            </a:p>
          </p:txBody>
        </p:sp>
        <p:sp>
          <p:nvSpPr>
            <p:cNvPr id="87061" name="Text Box 58"/>
            <p:cNvSpPr txBox="1"/>
            <p:nvPr/>
          </p:nvSpPr>
          <p:spPr>
            <a:xfrm>
              <a:off x="3457" y="2553"/>
              <a:ext cx="271" cy="251"/>
            </a:xfrm>
            <a:prstGeom prst="rect">
              <a:avLst/>
            </a:prstGeom>
            <a:noFill/>
            <a:ln w="9525">
              <a:noFill/>
            </a:ln>
          </p:spPr>
          <p:txBody>
            <a:bodyPr/>
            <a:p>
              <a:pPr algn="just"/>
              <a:r>
                <a:rPr lang="en-US" altLang="zh-CN" dirty="0">
                  <a:solidFill>
                    <a:schemeClr val="tx2"/>
                  </a:solidFill>
                  <a:latin typeface="Times New Roman" panose="02020603050405020304" pitchFamily="18" charset="0"/>
                </a:rPr>
                <a:t>7</a:t>
              </a:r>
              <a:endParaRPr lang="en-US" altLang="zh-CN" dirty="0">
                <a:solidFill>
                  <a:schemeClr val="tx2"/>
                </a:solidFill>
                <a:latin typeface="Garamond" pitchFamily="18" charset="0"/>
              </a:endParaRPr>
            </a:p>
          </p:txBody>
        </p:sp>
        <p:sp>
          <p:nvSpPr>
            <p:cNvPr id="87062" name="Text Box 59"/>
            <p:cNvSpPr txBox="1"/>
            <p:nvPr/>
          </p:nvSpPr>
          <p:spPr>
            <a:xfrm>
              <a:off x="3863" y="2709"/>
              <a:ext cx="271" cy="251"/>
            </a:xfrm>
            <a:prstGeom prst="rect">
              <a:avLst/>
            </a:prstGeom>
            <a:noFill/>
            <a:ln w="9525">
              <a:noFill/>
            </a:ln>
          </p:spPr>
          <p:txBody>
            <a:bodyPr/>
            <a:p>
              <a:pPr algn="just"/>
              <a:r>
                <a:rPr lang="en-US" altLang="zh-CN" dirty="0">
                  <a:solidFill>
                    <a:schemeClr val="tx2"/>
                  </a:solidFill>
                  <a:latin typeface="Times New Roman" panose="02020603050405020304" pitchFamily="18" charset="0"/>
                </a:rPr>
                <a:t>6</a:t>
              </a:r>
              <a:endParaRPr lang="en-US" altLang="zh-CN" dirty="0">
                <a:solidFill>
                  <a:schemeClr val="tx2"/>
                </a:solidFill>
                <a:latin typeface="Garamond" pitchFamily="18" charset="0"/>
              </a:endParaRPr>
            </a:p>
          </p:txBody>
        </p:sp>
        <p:sp>
          <p:nvSpPr>
            <p:cNvPr id="87063" name="Text Box 60"/>
            <p:cNvSpPr txBox="1"/>
            <p:nvPr/>
          </p:nvSpPr>
          <p:spPr>
            <a:xfrm>
              <a:off x="1758" y="3655"/>
              <a:ext cx="2941" cy="250"/>
            </a:xfrm>
            <a:prstGeom prst="rect">
              <a:avLst/>
            </a:prstGeom>
            <a:noFill/>
            <a:ln w="9525">
              <a:noFill/>
            </a:ln>
          </p:spPr>
          <p:txBody>
            <a:bodyPr/>
            <a:p>
              <a:pPr algn="just"/>
              <a:r>
                <a:rPr lang="en-US" altLang="zh-CN" b="1" dirty="0">
                  <a:solidFill>
                    <a:srgbClr val="0000FF"/>
                  </a:solidFill>
                  <a:latin typeface="Times New Roman" panose="02020603050405020304" pitchFamily="18" charset="0"/>
                </a:rPr>
                <a:t>011   100   101    110    111     110</a:t>
              </a:r>
              <a:endParaRPr lang="en-US" altLang="zh-CN" b="1" dirty="0">
                <a:solidFill>
                  <a:srgbClr val="0000FF"/>
                </a:solidFill>
                <a:latin typeface="Garamond" pitchFamily="18" charset="0"/>
              </a:endParaRPr>
            </a:p>
          </p:txBody>
        </p:sp>
        <p:sp>
          <p:nvSpPr>
            <p:cNvPr id="87064" name="Line 63"/>
            <p:cNvSpPr/>
            <p:nvPr/>
          </p:nvSpPr>
          <p:spPr>
            <a:xfrm flipV="1">
              <a:off x="1889" y="3390"/>
              <a:ext cx="0" cy="271"/>
            </a:xfrm>
            <a:prstGeom prst="line">
              <a:avLst/>
            </a:prstGeom>
            <a:ln w="28575" cap="flat" cmpd="sng">
              <a:solidFill>
                <a:srgbClr val="0000FF"/>
              </a:solidFill>
              <a:prstDash val="solid"/>
              <a:headEnd type="none" w="med" len="med"/>
              <a:tailEnd type="none" w="med" len="med"/>
            </a:ln>
          </p:spPr>
        </p:sp>
        <p:sp>
          <p:nvSpPr>
            <p:cNvPr id="87065" name="Line 64"/>
            <p:cNvSpPr/>
            <p:nvPr/>
          </p:nvSpPr>
          <p:spPr>
            <a:xfrm flipV="1">
              <a:off x="2286" y="3288"/>
              <a:ext cx="0" cy="372"/>
            </a:xfrm>
            <a:prstGeom prst="line">
              <a:avLst/>
            </a:prstGeom>
            <a:ln w="28575" cap="flat" cmpd="sng">
              <a:solidFill>
                <a:srgbClr val="0000FF"/>
              </a:solidFill>
              <a:prstDash val="solid"/>
              <a:headEnd type="none" w="med" len="med"/>
              <a:tailEnd type="none" w="med" len="med"/>
            </a:ln>
          </p:spPr>
        </p:sp>
        <p:sp>
          <p:nvSpPr>
            <p:cNvPr id="87066" name="Line 65"/>
            <p:cNvSpPr/>
            <p:nvPr/>
          </p:nvSpPr>
          <p:spPr>
            <a:xfrm flipV="1">
              <a:off x="2680" y="3058"/>
              <a:ext cx="0" cy="576"/>
            </a:xfrm>
            <a:prstGeom prst="line">
              <a:avLst/>
            </a:prstGeom>
            <a:ln w="28575" cap="flat" cmpd="sng">
              <a:solidFill>
                <a:srgbClr val="0000FF"/>
              </a:solidFill>
              <a:prstDash val="solid"/>
              <a:headEnd type="none" w="med" len="med"/>
              <a:tailEnd type="none" w="med" len="med"/>
            </a:ln>
          </p:spPr>
        </p:sp>
        <p:sp>
          <p:nvSpPr>
            <p:cNvPr id="87067" name="Line 66"/>
            <p:cNvSpPr/>
            <p:nvPr/>
          </p:nvSpPr>
          <p:spPr>
            <a:xfrm flipV="1">
              <a:off x="3031" y="2828"/>
              <a:ext cx="0" cy="834"/>
            </a:xfrm>
            <a:prstGeom prst="line">
              <a:avLst/>
            </a:prstGeom>
            <a:ln w="28575" cap="flat" cmpd="sng">
              <a:solidFill>
                <a:srgbClr val="0000FF"/>
              </a:solidFill>
              <a:prstDash val="solid"/>
              <a:headEnd type="none" w="med" len="med"/>
              <a:tailEnd type="none" w="med" len="med"/>
            </a:ln>
          </p:spPr>
        </p:sp>
        <p:sp>
          <p:nvSpPr>
            <p:cNvPr id="87068" name="Line 67"/>
            <p:cNvSpPr/>
            <p:nvPr/>
          </p:nvSpPr>
          <p:spPr>
            <a:xfrm flipV="1">
              <a:off x="3438" y="2766"/>
              <a:ext cx="28" cy="895"/>
            </a:xfrm>
            <a:prstGeom prst="line">
              <a:avLst/>
            </a:prstGeom>
            <a:ln w="28575" cap="flat" cmpd="sng">
              <a:solidFill>
                <a:srgbClr val="0000FF"/>
              </a:solidFill>
              <a:prstDash val="solid"/>
              <a:headEnd type="none" w="med" len="med"/>
              <a:tailEnd type="none" w="med" len="med"/>
            </a:ln>
          </p:spPr>
        </p:sp>
        <p:sp>
          <p:nvSpPr>
            <p:cNvPr id="87069" name="Line 68"/>
            <p:cNvSpPr/>
            <p:nvPr/>
          </p:nvSpPr>
          <p:spPr>
            <a:xfrm flipV="1">
              <a:off x="3821" y="2828"/>
              <a:ext cx="0" cy="854"/>
            </a:xfrm>
            <a:prstGeom prst="line">
              <a:avLst/>
            </a:prstGeom>
            <a:ln w="28575" cap="flat" cmpd="sng">
              <a:solidFill>
                <a:srgbClr val="0000FF"/>
              </a:solidFill>
              <a:prstDash val="solid"/>
              <a:headEnd type="none" w="med" len="med"/>
              <a:tailEnd type="none" w="med" len="med"/>
            </a:ln>
          </p:spPr>
        </p:sp>
        <p:sp>
          <p:nvSpPr>
            <p:cNvPr id="87070" name="Text Box 70"/>
            <p:cNvSpPr txBox="1"/>
            <p:nvPr/>
          </p:nvSpPr>
          <p:spPr>
            <a:xfrm>
              <a:off x="1483" y="3267"/>
              <a:ext cx="407" cy="259"/>
            </a:xfrm>
            <a:prstGeom prst="rect">
              <a:avLst/>
            </a:prstGeom>
            <a:noFill/>
            <a:ln w="9525">
              <a:noFill/>
            </a:ln>
          </p:spPr>
          <p:txBody>
            <a:bodyPr/>
            <a:p>
              <a:pPr algn="just"/>
              <a:r>
                <a:rPr lang="en-US" altLang="zh-CN" dirty="0">
                  <a:solidFill>
                    <a:srgbClr val="0000FF"/>
                  </a:solidFill>
                  <a:latin typeface="Times New Roman" panose="02020603050405020304" pitchFamily="18" charset="0"/>
                </a:rPr>
                <a:t>3.15</a:t>
              </a:r>
              <a:endParaRPr lang="en-US" altLang="zh-CN" dirty="0">
                <a:solidFill>
                  <a:srgbClr val="0000FF"/>
                </a:solidFill>
                <a:latin typeface="Times New Roman" panose="02020603050405020304" pitchFamily="18" charset="0"/>
              </a:endParaRPr>
            </a:p>
          </p:txBody>
        </p:sp>
        <p:sp>
          <p:nvSpPr>
            <p:cNvPr id="87071" name="Text Box 71"/>
            <p:cNvSpPr txBox="1"/>
            <p:nvPr/>
          </p:nvSpPr>
          <p:spPr>
            <a:xfrm>
              <a:off x="1890" y="3011"/>
              <a:ext cx="440" cy="259"/>
            </a:xfrm>
            <a:prstGeom prst="rect">
              <a:avLst/>
            </a:prstGeom>
            <a:noFill/>
            <a:ln w="9525">
              <a:noFill/>
            </a:ln>
          </p:spPr>
          <p:txBody>
            <a:bodyPr/>
            <a:p>
              <a:pPr algn="just"/>
              <a:r>
                <a:rPr lang="en-US" altLang="zh-CN" dirty="0">
                  <a:solidFill>
                    <a:srgbClr val="0000FF"/>
                  </a:solidFill>
                  <a:latin typeface="Times New Roman" panose="02020603050405020304" pitchFamily="18" charset="0"/>
                </a:rPr>
                <a:t>3.96</a:t>
              </a:r>
              <a:endParaRPr lang="en-US" altLang="zh-CN" dirty="0">
                <a:solidFill>
                  <a:srgbClr val="0000FF"/>
                </a:solidFill>
                <a:latin typeface="Garamond" pitchFamily="18" charset="0"/>
              </a:endParaRPr>
            </a:p>
          </p:txBody>
        </p:sp>
        <p:sp>
          <p:nvSpPr>
            <p:cNvPr id="87072" name="Text Box 72"/>
            <p:cNvSpPr txBox="1"/>
            <p:nvPr/>
          </p:nvSpPr>
          <p:spPr>
            <a:xfrm>
              <a:off x="2329" y="2828"/>
              <a:ext cx="395" cy="258"/>
            </a:xfrm>
            <a:prstGeom prst="rect">
              <a:avLst/>
            </a:prstGeom>
            <a:noFill/>
            <a:ln w="9525">
              <a:noFill/>
            </a:ln>
          </p:spPr>
          <p:txBody>
            <a:bodyPr/>
            <a:p>
              <a:pPr algn="just"/>
              <a:r>
                <a:rPr lang="en-US" altLang="zh-CN" dirty="0">
                  <a:solidFill>
                    <a:srgbClr val="0000FF"/>
                  </a:solidFill>
                  <a:latin typeface="Times New Roman" panose="02020603050405020304" pitchFamily="18" charset="0"/>
                </a:rPr>
                <a:t>5.00</a:t>
              </a:r>
              <a:endParaRPr lang="en-US" altLang="zh-CN" dirty="0">
                <a:solidFill>
                  <a:srgbClr val="0000FF"/>
                </a:solidFill>
                <a:latin typeface="Garamond" pitchFamily="18" charset="0"/>
              </a:endParaRPr>
            </a:p>
          </p:txBody>
        </p:sp>
        <p:sp>
          <p:nvSpPr>
            <p:cNvPr id="87073" name="Text Box 73"/>
            <p:cNvSpPr txBox="1"/>
            <p:nvPr/>
          </p:nvSpPr>
          <p:spPr>
            <a:xfrm>
              <a:off x="2680" y="2599"/>
              <a:ext cx="450" cy="257"/>
            </a:xfrm>
            <a:prstGeom prst="rect">
              <a:avLst/>
            </a:prstGeom>
            <a:noFill/>
            <a:ln w="9525">
              <a:noFill/>
            </a:ln>
          </p:spPr>
          <p:txBody>
            <a:bodyPr/>
            <a:p>
              <a:pPr algn="just"/>
              <a:r>
                <a:rPr lang="en-US" altLang="zh-CN" dirty="0">
                  <a:solidFill>
                    <a:srgbClr val="0000FF"/>
                  </a:solidFill>
                  <a:latin typeface="Times New Roman" panose="02020603050405020304" pitchFamily="18" charset="0"/>
                </a:rPr>
                <a:t>6.38</a:t>
              </a:r>
              <a:endParaRPr lang="en-US" altLang="zh-CN" dirty="0">
                <a:solidFill>
                  <a:srgbClr val="0000FF"/>
                </a:solidFill>
                <a:latin typeface="Garamond" pitchFamily="18" charset="0"/>
              </a:endParaRPr>
            </a:p>
          </p:txBody>
        </p:sp>
        <p:sp>
          <p:nvSpPr>
            <p:cNvPr id="87074" name="Text Box 74"/>
            <p:cNvSpPr txBox="1"/>
            <p:nvPr/>
          </p:nvSpPr>
          <p:spPr>
            <a:xfrm>
              <a:off x="3118" y="2508"/>
              <a:ext cx="439" cy="258"/>
            </a:xfrm>
            <a:prstGeom prst="rect">
              <a:avLst/>
            </a:prstGeom>
            <a:noFill/>
            <a:ln w="9525">
              <a:noFill/>
            </a:ln>
          </p:spPr>
          <p:txBody>
            <a:bodyPr/>
            <a:p>
              <a:pPr algn="just"/>
              <a:r>
                <a:rPr lang="en-US" altLang="zh-CN" dirty="0">
                  <a:solidFill>
                    <a:srgbClr val="0000FF"/>
                  </a:solidFill>
                  <a:latin typeface="Times New Roman" panose="02020603050405020304" pitchFamily="18" charset="0"/>
                </a:rPr>
                <a:t>6.80</a:t>
              </a:r>
              <a:endParaRPr lang="en-US" altLang="zh-CN" dirty="0">
                <a:solidFill>
                  <a:srgbClr val="0000FF"/>
                </a:solidFill>
                <a:latin typeface="Garamond" pitchFamily="18" charset="0"/>
              </a:endParaRPr>
            </a:p>
          </p:txBody>
        </p:sp>
        <p:sp>
          <p:nvSpPr>
            <p:cNvPr id="87075" name="Text Box 75"/>
            <p:cNvSpPr txBox="1"/>
            <p:nvPr/>
          </p:nvSpPr>
          <p:spPr>
            <a:xfrm>
              <a:off x="3601" y="2508"/>
              <a:ext cx="423" cy="258"/>
            </a:xfrm>
            <a:prstGeom prst="rect">
              <a:avLst/>
            </a:prstGeom>
            <a:noFill/>
            <a:ln w="9525">
              <a:noFill/>
            </a:ln>
          </p:spPr>
          <p:txBody>
            <a:bodyPr/>
            <a:p>
              <a:pPr algn="just"/>
              <a:r>
                <a:rPr lang="en-US" altLang="zh-CN" dirty="0">
                  <a:solidFill>
                    <a:srgbClr val="0000FF"/>
                  </a:solidFill>
                  <a:latin typeface="Times New Roman" panose="02020603050405020304" pitchFamily="18" charset="0"/>
                </a:rPr>
                <a:t>6.42</a:t>
              </a:r>
              <a:endParaRPr lang="en-US" altLang="zh-CN" dirty="0">
                <a:solidFill>
                  <a:srgbClr val="0000FF"/>
                </a:solidFill>
                <a:latin typeface="Times New Roman" panose="02020603050405020304" pitchFamily="18" charset="0"/>
              </a:endParaRPr>
            </a:p>
          </p:txBody>
        </p:sp>
        <p:sp>
          <p:nvSpPr>
            <p:cNvPr id="87076" name="Line 77"/>
            <p:cNvSpPr/>
            <p:nvPr/>
          </p:nvSpPr>
          <p:spPr>
            <a:xfrm>
              <a:off x="4431" y="2875"/>
              <a:ext cx="0" cy="257"/>
            </a:xfrm>
            <a:prstGeom prst="line">
              <a:avLst/>
            </a:prstGeom>
            <a:ln w="28575" cap="flat" cmpd="sng">
              <a:solidFill>
                <a:srgbClr val="0000FF"/>
              </a:solidFill>
              <a:prstDash val="solid"/>
              <a:headEnd type="none" w="med" len="med"/>
              <a:tailEnd type="none" w="med" len="med"/>
            </a:ln>
          </p:spPr>
        </p:sp>
        <p:sp>
          <p:nvSpPr>
            <p:cNvPr id="87077" name="Line 78"/>
            <p:cNvSpPr/>
            <p:nvPr/>
          </p:nvSpPr>
          <p:spPr>
            <a:xfrm>
              <a:off x="4431" y="3240"/>
              <a:ext cx="0" cy="258"/>
            </a:xfrm>
            <a:prstGeom prst="line">
              <a:avLst/>
            </a:prstGeom>
            <a:ln w="28575" cap="flat" cmpd="sng">
              <a:solidFill>
                <a:schemeClr val="tx2"/>
              </a:solidFill>
              <a:prstDash val="sysDot"/>
              <a:headEnd type="none" w="med" len="med"/>
              <a:tailEnd type="none" w="med" len="med"/>
            </a:ln>
          </p:spPr>
        </p:sp>
        <p:sp>
          <p:nvSpPr>
            <p:cNvPr id="87078" name="Text Box 79"/>
            <p:cNvSpPr txBox="1"/>
            <p:nvPr/>
          </p:nvSpPr>
          <p:spPr>
            <a:xfrm>
              <a:off x="4495" y="2902"/>
              <a:ext cx="621" cy="230"/>
            </a:xfrm>
            <a:prstGeom prst="rect">
              <a:avLst/>
            </a:prstGeom>
            <a:solidFill>
              <a:srgbClr val="FFFFFF"/>
            </a:solidFill>
            <a:ln w="9525">
              <a:noFill/>
            </a:ln>
          </p:spPr>
          <p:txBody>
            <a:bodyPr/>
            <a:p>
              <a:pPr algn="just"/>
              <a:r>
                <a:rPr lang="zh-CN" altLang="en-US" b="1" dirty="0">
                  <a:solidFill>
                    <a:srgbClr val="0000FF"/>
                  </a:solidFill>
                  <a:latin typeface="微软雅黑" panose="020B0503020204020204" pitchFamily="34" charset="-122"/>
                  <a:ea typeface="微软雅黑" panose="020B0503020204020204" pitchFamily="34" charset="-122"/>
                </a:rPr>
                <a:t>抽样值</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87079" name="Text Box 80"/>
            <p:cNvSpPr txBox="1"/>
            <p:nvPr/>
          </p:nvSpPr>
          <p:spPr>
            <a:xfrm>
              <a:off x="4471" y="3247"/>
              <a:ext cx="621" cy="231"/>
            </a:xfrm>
            <a:prstGeom prst="rect">
              <a:avLst/>
            </a:prstGeom>
            <a:solidFill>
              <a:srgbClr val="FFFFFF"/>
            </a:solid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量化值</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7080" name="Rectangle 81"/>
            <p:cNvSpPr/>
            <p:nvPr/>
          </p:nvSpPr>
          <p:spPr>
            <a:xfrm>
              <a:off x="4296" y="2807"/>
              <a:ext cx="884" cy="772"/>
            </a:xfrm>
            <a:prstGeom prst="rect">
              <a:avLst/>
            </a:prstGeom>
            <a:noFill/>
            <a:ln w="9525">
              <a:noFill/>
            </a:ln>
          </p:spPr>
          <p:txBody>
            <a:bodyPr/>
            <a:p>
              <a:endParaRPr lang="zh-CN" altLang="en-US" dirty="0">
                <a:latin typeface="Comic Sans MS" panose="030F0702030302020204" pitchFamily="66" charset="0"/>
              </a:endParaRPr>
            </a:p>
          </p:txBody>
        </p:sp>
        <p:sp>
          <p:nvSpPr>
            <p:cNvPr id="87081" name="Text Box 82"/>
            <p:cNvSpPr txBox="1"/>
            <p:nvPr/>
          </p:nvSpPr>
          <p:spPr>
            <a:xfrm>
              <a:off x="4288" y="3654"/>
              <a:ext cx="931" cy="244"/>
            </a:xfrm>
            <a:prstGeom prst="rect">
              <a:avLst/>
            </a:prstGeom>
            <a:noFill/>
            <a:ln w="9525">
              <a:noFill/>
            </a:ln>
          </p:spPr>
          <p:txBody>
            <a:bodyPr/>
            <a:p>
              <a:pPr algn="just"/>
              <a:r>
                <a:rPr lang="zh-CN" altLang="en-US" b="1" dirty="0">
                  <a:solidFill>
                    <a:srgbClr val="3B00E2"/>
                  </a:solidFill>
                  <a:latin typeface="微软雅黑" panose="020B0503020204020204" pitchFamily="34" charset="-122"/>
                  <a:ea typeface="微软雅黑" panose="020B0503020204020204" pitchFamily="34" charset="-122"/>
                </a:rPr>
                <a:t>二进制符号</a:t>
              </a:r>
              <a:endParaRPr lang="zh-CN" altLang="en-US" b="1" dirty="0">
                <a:solidFill>
                  <a:srgbClr val="3B00E2"/>
                </a:solidFill>
                <a:latin typeface="微软雅黑" panose="020B0503020204020204" pitchFamily="34" charset="-122"/>
                <a:ea typeface="微软雅黑" panose="020B0503020204020204" pitchFamily="34" charset="-122"/>
              </a:endParaRPr>
            </a:p>
          </p:txBody>
        </p:sp>
        <p:sp>
          <p:nvSpPr>
            <p:cNvPr id="87082" name="Line 84"/>
            <p:cNvSpPr/>
            <p:nvPr/>
          </p:nvSpPr>
          <p:spPr>
            <a:xfrm flipV="1">
              <a:off x="3833" y="391"/>
              <a:ext cx="0" cy="3300"/>
            </a:xfrm>
            <a:prstGeom prst="line">
              <a:avLst/>
            </a:prstGeom>
            <a:ln w="12700" cap="flat" cmpd="sng">
              <a:solidFill>
                <a:srgbClr val="AE04A2"/>
              </a:solidFill>
              <a:prstDash val="lgDashDotDot"/>
              <a:headEnd type="none" w="med" len="med"/>
              <a:tailEnd type="none" w="med" len="med"/>
            </a:ln>
          </p:spPr>
        </p:sp>
        <p:sp>
          <p:nvSpPr>
            <p:cNvPr id="87083" name="Line 89"/>
            <p:cNvSpPr/>
            <p:nvPr/>
          </p:nvSpPr>
          <p:spPr>
            <a:xfrm flipV="1">
              <a:off x="3438" y="366"/>
              <a:ext cx="0" cy="3300"/>
            </a:xfrm>
            <a:prstGeom prst="line">
              <a:avLst/>
            </a:prstGeom>
            <a:ln w="12700" cap="flat" cmpd="sng">
              <a:solidFill>
                <a:srgbClr val="AE04A2"/>
              </a:solidFill>
              <a:prstDash val="lgDashDotDot"/>
              <a:headEnd type="none" w="med" len="med"/>
              <a:tailEnd type="none" w="med" len="med"/>
            </a:ln>
          </p:spPr>
        </p:sp>
        <p:sp>
          <p:nvSpPr>
            <p:cNvPr id="87084" name="Line 85"/>
            <p:cNvSpPr/>
            <p:nvPr/>
          </p:nvSpPr>
          <p:spPr>
            <a:xfrm flipV="1">
              <a:off x="1882" y="346"/>
              <a:ext cx="0" cy="3300"/>
            </a:xfrm>
            <a:prstGeom prst="line">
              <a:avLst/>
            </a:prstGeom>
            <a:ln w="12700" cap="flat" cmpd="sng">
              <a:solidFill>
                <a:srgbClr val="AE04A2"/>
              </a:solidFill>
              <a:prstDash val="lgDashDotDot"/>
              <a:headEnd type="none" w="med" len="med"/>
              <a:tailEnd type="none" w="med" len="med"/>
            </a:ln>
          </p:spPr>
        </p:sp>
        <p:sp>
          <p:nvSpPr>
            <p:cNvPr id="87085" name="Line 86"/>
            <p:cNvSpPr/>
            <p:nvPr/>
          </p:nvSpPr>
          <p:spPr>
            <a:xfrm flipV="1">
              <a:off x="2290" y="346"/>
              <a:ext cx="0" cy="3300"/>
            </a:xfrm>
            <a:prstGeom prst="line">
              <a:avLst/>
            </a:prstGeom>
            <a:ln w="12700" cap="flat" cmpd="sng">
              <a:solidFill>
                <a:srgbClr val="AE04A2"/>
              </a:solidFill>
              <a:prstDash val="lgDashDotDot"/>
              <a:headEnd type="none" w="med" len="med"/>
              <a:tailEnd type="none" w="med" len="med"/>
            </a:ln>
          </p:spPr>
        </p:sp>
        <p:sp>
          <p:nvSpPr>
            <p:cNvPr id="87086" name="Line 87"/>
            <p:cNvSpPr/>
            <p:nvPr/>
          </p:nvSpPr>
          <p:spPr>
            <a:xfrm flipV="1">
              <a:off x="2653" y="346"/>
              <a:ext cx="0" cy="3300"/>
            </a:xfrm>
            <a:prstGeom prst="line">
              <a:avLst/>
            </a:prstGeom>
            <a:ln w="12700" cap="flat" cmpd="sng">
              <a:solidFill>
                <a:srgbClr val="AE04A2"/>
              </a:solidFill>
              <a:prstDash val="lgDashDotDot"/>
              <a:headEnd type="none" w="med" len="med"/>
              <a:tailEnd type="none" w="med" len="med"/>
            </a:ln>
          </p:spPr>
        </p:sp>
        <p:sp>
          <p:nvSpPr>
            <p:cNvPr id="87087" name="Line 88"/>
            <p:cNvSpPr/>
            <p:nvPr/>
          </p:nvSpPr>
          <p:spPr>
            <a:xfrm flipV="1">
              <a:off x="3050" y="325"/>
              <a:ext cx="0" cy="3300"/>
            </a:xfrm>
            <a:prstGeom prst="line">
              <a:avLst/>
            </a:prstGeom>
            <a:ln w="12700" cap="flat" cmpd="sng">
              <a:solidFill>
                <a:srgbClr val="AE04A2"/>
              </a:solidFill>
              <a:prstDash val="lgDashDotDot"/>
              <a:headEnd type="none" w="med" len="med"/>
              <a:tailEnd type="none" w="med" len="med"/>
            </a:ln>
          </p:spPr>
        </p:sp>
      </p:grpSp>
      <p:sp>
        <p:nvSpPr>
          <p:cNvPr id="87043" name="Rectangle 92"/>
          <p:cNvSpPr/>
          <p:nvPr/>
        </p:nvSpPr>
        <p:spPr>
          <a:xfrm>
            <a:off x="319088" y="1700213"/>
            <a:ext cx="615950" cy="3816350"/>
          </a:xfrm>
          <a:prstGeom prst="rect">
            <a:avLst/>
          </a:prstGeom>
          <a:noFill/>
          <a:ln w="9525">
            <a:noFill/>
          </a:ln>
        </p:spPr>
        <p:txBody>
          <a:bodyPr vert="eaVert" wrap="none">
            <a:spAutoFit/>
          </a:bodyPr>
          <a:p>
            <a:pPr algn="ct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抽样 </a:t>
            </a:r>
            <a:r>
              <a:rPr lang="zh-CN" altLang="en-US" sz="28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 量化  编码</a:t>
            </a:r>
            <a:endParaRPr lang="zh-CN" altLang="en-US" sz="28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84996" name="Rectangle 95"/>
          <p:cNvSpPr>
            <a:spLocks noChangeArrowheads="1"/>
          </p:cNvSpPr>
          <p:nvPr/>
        </p:nvSpPr>
        <p:spPr bwMode="auto">
          <a:xfrm>
            <a:off x="6643688" y="3213100"/>
            <a:ext cx="2500313" cy="1014730"/>
          </a:xfrm>
          <a:prstGeom prst="rect">
            <a:avLst/>
          </a:prstGeom>
          <a:solidFill>
            <a:srgbClr val="FFFF99"/>
          </a:solidFill>
          <a:ln w="9525">
            <a:solidFill>
              <a:schemeClr val="tx1"/>
            </a:solidFill>
            <a:miter lim="800000"/>
          </a:ln>
        </p:spPr>
        <p:txBody>
          <a:bodyPr>
            <a:spAutoFit/>
          </a:bodyPr>
          <a:lstStyle/>
          <a:p>
            <a:pPr marL="0" marR="0" lvl="1"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例：</a:t>
            </a:r>
            <a:r>
              <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3.153011</a:t>
            </a:r>
            <a:endPar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endParaRPr>
          </a:p>
          <a:p>
            <a:pPr marL="179705" marR="0" lvl="1"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    3.964100</a:t>
            </a:r>
            <a:endPar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endParaRPr>
          </a:p>
          <a:p>
            <a:pPr marL="179705" marR="0" lvl="1"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         55101</a:t>
            </a:r>
            <a:endParaRPr kumimoji="0" lang="en-US" altLang="zh-CN"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endParaRPr>
          </a:p>
        </p:txBody>
      </p:sp>
      <p:sp>
        <p:nvSpPr>
          <p:cNvPr id="87045" name="AutoShape 97"/>
          <p:cNvSpPr/>
          <p:nvPr/>
        </p:nvSpPr>
        <p:spPr>
          <a:xfrm>
            <a:off x="6858635" y="0"/>
            <a:ext cx="2305050" cy="1008063"/>
          </a:xfrm>
          <a:prstGeom prst="cloudCallout">
            <a:avLst>
              <a:gd name="adj1" fmla="val 14255"/>
              <a:gd name="adj2" fmla="val 220866"/>
            </a:avLst>
          </a:prstGeom>
          <a:solidFill>
            <a:schemeClr val="accent1"/>
          </a:solidFill>
          <a:ln w="9525" cap="flat" cmpd="sng">
            <a:solidFill>
              <a:schemeClr val="tx1"/>
            </a:solidFill>
            <a:prstDash val="solid"/>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量化规律？</a:t>
            </a:r>
            <a:endParaRPr lang="zh-CN" altLang="en-US" b="1" dirty="0">
              <a:solidFill>
                <a:schemeClr val="tx2"/>
              </a:solidFill>
              <a:latin typeface="微软雅黑" panose="020B0503020204020204" pitchFamily="34" charset="-122"/>
              <a:ea typeface="微软雅黑" panose="020B0503020204020204" pitchFamily="34" charset="-122"/>
            </a:endParaRPr>
          </a:p>
          <a:p>
            <a:pPr algn="ctr"/>
            <a:r>
              <a:rPr lang="zh-CN" altLang="en-US" b="1" dirty="0">
                <a:solidFill>
                  <a:schemeClr val="tx2"/>
                </a:solidFill>
                <a:latin typeface="微软雅黑" panose="020B0503020204020204" pitchFamily="34" charset="-122"/>
                <a:ea typeface="微软雅黑" panose="020B0503020204020204" pitchFamily="34" charset="-122"/>
              </a:rPr>
              <a:t>四舍五入</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1476375" y="620713"/>
            <a:ext cx="2735263"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编码原理 </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88067" name="Rectangle 3"/>
          <p:cNvSpPr>
            <a:spLocks noGrp="1"/>
          </p:cNvSpPr>
          <p:nvPr>
            <p:ph idx="1"/>
          </p:nvPr>
        </p:nvSpPr>
        <p:spPr>
          <a:xfrm>
            <a:off x="381635" y="1428750"/>
            <a:ext cx="8294370" cy="5143500"/>
          </a:xfrm>
        </p:spPr>
        <p:txBody>
          <a:bodyPr vert="horz" wrap="square" lIns="91440" tIns="45720" rIns="91440" bIns="45720" anchor="t"/>
          <a:p>
            <a:pPr marL="0" indent="0" eaLnBrk="1" hangingPunct="1">
              <a:lnSpc>
                <a:spcPts val="3300"/>
              </a:lnSpc>
              <a:spcBef>
                <a:spcPct val="0"/>
              </a:spcBef>
              <a:buAutoNum type="arabicPeriod"/>
            </a:pPr>
            <a:r>
              <a:rPr lang="zh-CN" altLang="en-US" sz="2800" b="1" dirty="0">
                <a:solidFill>
                  <a:schemeClr val="tx2"/>
                </a:solidFill>
                <a:latin typeface="微软雅黑" panose="020B0503020204020204" pitchFamily="34" charset="-122"/>
                <a:ea typeface="微软雅黑" panose="020B0503020204020204" pitchFamily="34" charset="-122"/>
              </a:rPr>
              <a:t> 编码方法</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zh-CN" altLang="en-US" sz="2000" dirty="0">
                <a:latin typeface="微软雅黑" panose="020B0503020204020204" pitchFamily="34" charset="-122"/>
                <a:ea typeface="微软雅黑" panose="020B0503020204020204" pitchFamily="34" charset="-122"/>
              </a:rPr>
              <a:t>低速编码    高速编码</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通信中使用</a:t>
            </a:r>
            <a:r>
              <a:rPr lang="en-US" altLang="zh-CN" sz="2000" b="1" dirty="0">
                <a:solidFill>
                  <a:schemeClr val="tx2"/>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线性编码     非线性编码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编码器类型</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zh-CN" altLang="en-US" sz="2000" dirty="0">
                <a:latin typeface="微软雅黑" panose="020B0503020204020204" pitchFamily="34" charset="-122"/>
                <a:ea typeface="微软雅黑" panose="020B0503020204020204" pitchFamily="34" charset="-122"/>
              </a:rPr>
              <a:t>逐次比较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反馈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型</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常用</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折叠级联型          混合型</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码字</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个量化电平，可用</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位二进制码元来表示， </a:t>
            </a:r>
            <a:r>
              <a:rPr lang="en-US" altLang="zh-CN" sz="2000" b="1" dirty="0">
                <a:solidFill>
                  <a:srgbClr val="0000FF"/>
                </a:solidFill>
                <a:latin typeface="微软雅黑" panose="020B0503020204020204" pitchFamily="34" charset="-122"/>
                <a:ea typeface="微软雅黑" panose="020B0503020204020204" pitchFamily="34" charset="-122"/>
              </a:rPr>
              <a:t>N</a:t>
            </a:r>
            <a:r>
              <a:rPr lang="zh-CN" altLang="en-US" sz="2000" b="1" dirty="0">
                <a:solidFill>
                  <a:srgbClr val="0000FF"/>
                </a:solidFill>
                <a:latin typeface="微软雅黑" panose="020B0503020204020204" pitchFamily="34" charset="-122"/>
                <a:ea typeface="微软雅黑" panose="020B0503020204020204" pitchFamily="34" charset="-122"/>
              </a:rPr>
              <a:t>位码元</a:t>
            </a:r>
            <a:r>
              <a:rPr lang="zh-CN" altLang="en-US" sz="2000" dirty="0">
                <a:latin typeface="微软雅黑" panose="020B0503020204020204" pitchFamily="34" charset="-122"/>
                <a:ea typeface="微软雅黑" panose="020B0503020204020204" pitchFamily="34" charset="-122"/>
              </a:rPr>
              <a:t>组成一个</a:t>
            </a:r>
            <a:r>
              <a:rPr lang="zh-CN" altLang="en-US" sz="2000" b="1" dirty="0">
                <a:solidFill>
                  <a:srgbClr val="0000CC"/>
                </a:solidFill>
                <a:latin typeface="微软雅黑" panose="020B0503020204020204" pitchFamily="34" charset="-122"/>
                <a:ea typeface="微软雅黑" panose="020B0503020204020204" pitchFamily="34" charset="-122"/>
              </a:rPr>
              <a:t>码组</a:t>
            </a:r>
            <a:r>
              <a:rPr lang="zh-CN" altLang="en-US" sz="2000" dirty="0">
                <a:latin typeface="微软雅黑" panose="020B0503020204020204" pitchFamily="34" charset="-122"/>
                <a:ea typeface="微软雅黑" panose="020B0503020204020204" pitchFamily="34" charset="-122"/>
              </a:rPr>
              <a:t>或称为一个</a:t>
            </a:r>
            <a:r>
              <a:rPr lang="zh-CN" altLang="en-US" sz="2000" b="1" dirty="0">
                <a:solidFill>
                  <a:srgbClr val="0000CC"/>
                </a:solidFill>
                <a:latin typeface="微软雅黑" panose="020B0503020204020204" pitchFamily="34" charset="-122"/>
                <a:ea typeface="微软雅黑" panose="020B0503020204020204" pitchFamily="34" charset="-122"/>
              </a:rPr>
              <a:t>码字</a:t>
            </a:r>
            <a:r>
              <a:rPr lang="zh-CN" altLang="en-US" sz="2000" dirty="0">
                <a:latin typeface="微软雅黑" panose="020B0503020204020204" pitchFamily="34" charset="-122"/>
                <a:ea typeface="微软雅黑" panose="020B0503020204020204" pitchFamily="34" charset="-122"/>
              </a:rPr>
              <a:t>。国际上</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系统通常</a:t>
            </a:r>
            <a:r>
              <a:rPr lang="zh-CN" altLang="en-US" sz="2000" dirty="0">
                <a:latin typeface="微软雅黑" panose="020B0503020204020204" pitchFamily="34" charset="-122"/>
                <a:ea typeface="微软雅黑" panose="020B0503020204020204" pitchFamily="34" charset="-122"/>
                <a:sym typeface="+mn-ea"/>
              </a:rPr>
              <a:t>采用</a:t>
            </a:r>
            <a:r>
              <a:rPr lang="en-US" altLang="zh-CN" sz="2000" dirty="0">
                <a:latin typeface="微软雅黑" panose="020B0503020204020204" pitchFamily="34" charset="-122"/>
                <a:ea typeface="微软雅黑" panose="020B0503020204020204" pitchFamily="34" charset="-122"/>
                <a:sym typeface="+mn-ea"/>
              </a:rPr>
              <a:t>8</a:t>
            </a:r>
            <a:r>
              <a:rPr lang="zh-CN" altLang="en-US" sz="2000" dirty="0">
                <a:latin typeface="微软雅黑" panose="020B0503020204020204" pitchFamily="34" charset="-122"/>
                <a:ea typeface="微软雅黑" panose="020B0503020204020204" pitchFamily="34" charset="-122"/>
                <a:sym typeface="+mn-ea"/>
              </a:rPr>
              <a:t>位编码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4. </a:t>
            </a:r>
            <a:r>
              <a:rPr lang="zh-CN" altLang="en-US" sz="2800" b="1" dirty="0">
                <a:solidFill>
                  <a:schemeClr val="tx2"/>
                </a:solidFill>
                <a:latin typeface="微软雅黑" panose="020B0503020204020204" pitchFamily="34" charset="-122"/>
                <a:ea typeface="微软雅黑" panose="020B0503020204020204" pitchFamily="34" charset="-122"/>
              </a:rPr>
              <a:t>码型</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zh-CN" altLang="en-US" sz="2000" dirty="0">
                <a:latin typeface="微软雅黑" panose="020B0503020204020204" pitchFamily="34" charset="-122"/>
                <a:ea typeface="微软雅黑" panose="020B0503020204020204" pitchFamily="34" charset="-122"/>
              </a:rPr>
              <a:t>量化电平与码字的对应关系的整体就称为</a:t>
            </a:r>
            <a:r>
              <a:rPr lang="zh-CN" altLang="en-US" sz="2000" b="1" dirty="0">
                <a:solidFill>
                  <a:srgbClr val="2B15CD"/>
                </a:solidFill>
                <a:latin typeface="微软雅黑" panose="020B0503020204020204" pitchFamily="34" charset="-122"/>
                <a:ea typeface="微软雅黑" panose="020B0503020204020204" pitchFamily="34" charset="-122"/>
              </a:rPr>
              <a:t>码型</a:t>
            </a:r>
            <a:r>
              <a:rPr lang="zh-CN" altLang="en-US" sz="2000" dirty="0">
                <a:latin typeface="微软雅黑" panose="020B0503020204020204" pitchFamily="34" charset="-122"/>
                <a:ea typeface="微软雅黑" panose="020B0503020204020204" pitchFamily="34" charset="-122"/>
              </a:rPr>
              <a:t>。二进制码抗干扰、易产生。</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中采用二进制码，常用的有如下码型：</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自然二进制码</a:t>
            </a:r>
            <a:r>
              <a:rPr lang="en-US" altLang="zh-CN" sz="2000" b="1" dirty="0">
                <a:solidFill>
                  <a:srgbClr val="0000FF"/>
                </a:solidFill>
                <a:latin typeface="微软雅黑" panose="020B0503020204020204" pitchFamily="34" charset="-122"/>
                <a:ea typeface="微软雅黑" panose="020B0503020204020204" pitchFamily="34" charset="-122"/>
              </a:rPr>
              <a:t>(NBC)             </a:t>
            </a:r>
            <a:r>
              <a:rPr lang="zh-CN" altLang="en-US" sz="2000" b="1" dirty="0">
                <a:solidFill>
                  <a:srgbClr val="0000FF"/>
                </a:solidFill>
                <a:latin typeface="微软雅黑" panose="020B0503020204020204" pitchFamily="34" charset="-122"/>
                <a:ea typeface="微软雅黑" panose="020B0503020204020204" pitchFamily="34" charset="-122"/>
              </a:rPr>
              <a:t>折叠二进制码</a:t>
            </a:r>
            <a:r>
              <a:rPr lang="en-US" altLang="zh-CN" sz="2000" b="1" dirty="0">
                <a:solidFill>
                  <a:srgbClr val="0000FF"/>
                </a:solidFill>
                <a:latin typeface="微软雅黑" panose="020B0503020204020204" pitchFamily="34" charset="-122"/>
                <a:ea typeface="微软雅黑" panose="020B0503020204020204" pitchFamily="34" charset="-122"/>
              </a:rPr>
              <a:t>(FBC)</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300"/>
              </a:lnSpc>
              <a:spcBef>
                <a:spcPct val="0"/>
              </a:spcBef>
              <a:buNone/>
            </a:pP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格雷二进制码</a:t>
            </a:r>
            <a:r>
              <a:rPr lang="en-US" altLang="zh-CN" sz="2000" b="1" dirty="0">
                <a:solidFill>
                  <a:srgbClr val="0000FF"/>
                </a:solidFill>
                <a:latin typeface="微软雅黑" panose="020B0503020204020204" pitchFamily="34" charset="-122"/>
                <a:ea typeface="微软雅黑" panose="020B0503020204020204" pitchFamily="34" charset="-122"/>
              </a:rPr>
              <a:t>(RBC)</a:t>
            </a:r>
            <a:r>
              <a:rPr lang="zh-CN" altLang="en-US" sz="2000" b="1" dirty="0">
                <a:solidFill>
                  <a:srgbClr val="0000FF"/>
                </a:solidFill>
                <a:latin typeface="微软雅黑" panose="020B0503020204020204" pitchFamily="34" charset="-122"/>
                <a:ea typeface="微软雅黑" panose="020B0503020204020204" pitchFamily="34" charset="-122"/>
              </a:rPr>
              <a:t>也称反射二进制码</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1547813" y="620713"/>
            <a:ext cx="4608512" cy="519112"/>
          </a:xfrm>
          <a:prstGeom prst="rect">
            <a:avLst/>
          </a:prstGeom>
          <a:noFill/>
          <a:ln w="9525">
            <a:noFill/>
          </a:ln>
        </p:spPr>
        <p:txBody>
          <a:bodyPr>
            <a:spAutoFit/>
          </a:bodyPr>
          <a:p>
            <a:pPr>
              <a:spcBef>
                <a:spcPct val="50000"/>
              </a:spcBef>
            </a:pPr>
            <a:r>
              <a:rPr lang="zh-CN" altLang="en-US" sz="2800" b="1" dirty="0">
                <a:solidFill>
                  <a:schemeClr val="tx2"/>
                </a:solidFill>
                <a:latin typeface="微软雅黑" panose="020B0503020204020204" pitchFamily="34" charset="-122"/>
                <a:ea typeface="微软雅黑" panose="020B0503020204020204" pitchFamily="34" charset="-122"/>
              </a:rPr>
              <a:t>表 </a:t>
            </a:r>
            <a:r>
              <a:rPr lang="en-US" altLang="zh-CN" sz="2800" b="1" dirty="0">
                <a:solidFill>
                  <a:schemeClr val="tx2"/>
                </a:solidFill>
                <a:latin typeface="微软雅黑" panose="020B0503020204020204" pitchFamily="34" charset="-122"/>
                <a:ea typeface="微软雅黑" panose="020B0503020204020204" pitchFamily="34" charset="-122"/>
              </a:rPr>
              <a:t>9.5–1  </a:t>
            </a:r>
            <a:r>
              <a:rPr lang="zh-CN" altLang="en-US" sz="2800" b="1" dirty="0">
                <a:solidFill>
                  <a:schemeClr val="tx2"/>
                </a:solidFill>
                <a:latin typeface="微软雅黑" panose="020B0503020204020204" pitchFamily="34" charset="-122"/>
                <a:ea typeface="微软雅黑" panose="020B0503020204020204" pitchFamily="34" charset="-122"/>
              </a:rPr>
              <a:t>常用二进制码型</a:t>
            </a: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graphicFrame>
        <p:nvGraphicFramePr>
          <p:cNvPr id="89091" name="表格 89090"/>
          <p:cNvGraphicFramePr/>
          <p:nvPr/>
        </p:nvGraphicFramePr>
        <p:xfrm>
          <a:off x="684213" y="1412875"/>
          <a:ext cx="7704137" cy="5357813"/>
        </p:xfrm>
        <a:graphic>
          <a:graphicData uri="http://schemas.openxmlformats.org/drawingml/2006/table">
            <a:tbl>
              <a:tblPr/>
              <a:tblGrid>
                <a:gridCol w="1484313"/>
                <a:gridCol w="1782762"/>
                <a:gridCol w="1470025"/>
                <a:gridCol w="1465263"/>
                <a:gridCol w="1501775"/>
              </a:tblGrid>
              <a:tr h="5016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微软雅黑" panose="020B0503020204020204" pitchFamily="34" charset="-122"/>
                          <a:ea typeface="微软雅黑" panose="020B0503020204020204" pitchFamily="34" charset="-122"/>
                        </a:rPr>
                        <a:t>量化级序号</a:t>
                      </a:r>
                      <a:endParaRPr lang="zh-CN" altLang="en-US"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微软雅黑" panose="020B0503020204020204" pitchFamily="34" charset="-122"/>
                          <a:ea typeface="微软雅黑" panose="020B0503020204020204" pitchFamily="34" charset="-122"/>
                        </a:rPr>
                        <a:t>抽样脉冲极性</a:t>
                      </a:r>
                      <a:endParaRPr lang="zh-CN" altLang="en-US"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微软雅黑" panose="020B0503020204020204" pitchFamily="34" charset="-122"/>
                          <a:ea typeface="微软雅黑" panose="020B0503020204020204" pitchFamily="34" charset="-122"/>
                        </a:rPr>
                        <a:t>格雷二进制</a:t>
                      </a:r>
                      <a:endParaRPr lang="zh-CN" altLang="en-US"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微软雅黑" panose="020B0503020204020204" pitchFamily="34" charset="-122"/>
                          <a:ea typeface="微软雅黑" panose="020B0503020204020204" pitchFamily="34" charset="-122"/>
                        </a:rPr>
                        <a:t>自然二进码</a:t>
                      </a:r>
                      <a:endParaRPr lang="zh-CN" altLang="en-US"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dirty="0">
                          <a:latin typeface="微软雅黑" panose="020B0503020204020204" pitchFamily="34" charset="-122"/>
                          <a:ea typeface="微软雅黑" panose="020B0503020204020204" pitchFamily="34" charset="-122"/>
                        </a:rPr>
                        <a:t>折叠二进码</a:t>
                      </a:r>
                      <a:endParaRPr lang="zh-CN" altLang="en-US"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r>
              <a:tr h="24288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15</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14</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13</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12</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11</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10</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9</a:t>
                      </a:r>
                      <a:endParaRPr lang="en-US" altLang="zh-CN" sz="16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chemeClr val="tx2"/>
                          </a:solidFill>
                          <a:latin typeface="微软雅黑" panose="020B0503020204020204" pitchFamily="34" charset="-122"/>
                          <a:ea typeface="微软雅黑" panose="020B0503020204020204" pitchFamily="34" charset="-122"/>
                        </a:rPr>
                        <a:t>8</a:t>
                      </a:r>
                      <a:endParaRPr lang="en-US" altLang="zh-CN" sz="16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正极性</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1  1  0  0</a:t>
                      </a:r>
                      <a:endParaRPr lang="en-US" altLang="zh-CN" sz="18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1  0  0  0</a:t>
                      </a:r>
                      <a:endParaRPr lang="en-US" altLang="zh-CN" sz="18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1  1  0  0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1  0  1  0</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1  0  0  1</a:t>
                      </a:r>
                      <a:endParaRPr lang="en-US" altLang="zh-CN" sz="1800" b="1" dirty="0">
                        <a:solidFill>
                          <a:schemeClr val="tx2"/>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chemeClr val="tx2"/>
                          </a:solidFill>
                          <a:latin typeface="微软雅黑" panose="020B0503020204020204" pitchFamily="34" charset="-122"/>
                          <a:ea typeface="微软雅黑" panose="020B0503020204020204" pitchFamily="34" charset="-122"/>
                        </a:rPr>
                        <a:t>1  0  0  0</a:t>
                      </a:r>
                      <a:endParaRPr lang="en-US" altLang="zh-CN" sz="18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EF274">
                        <a:alpha val="50195"/>
                      </a:srgbClr>
                    </a:solidFill>
                  </a:tcPr>
                </a:tc>
              </a:tr>
              <a:tr h="2427288">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7</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6</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5</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4</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3</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2</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1</a:t>
                      </a:r>
                      <a:endParaRPr lang="en-US" altLang="zh-CN" sz="1600"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sz="1600" b="1" dirty="0">
                          <a:solidFill>
                            <a:srgbClr val="0000FF"/>
                          </a:solidFill>
                          <a:latin typeface="微软雅黑" panose="020B0503020204020204" pitchFamily="34" charset="-122"/>
                          <a:ea typeface="微软雅黑" panose="020B0503020204020204" pitchFamily="34" charset="-122"/>
                        </a:rPr>
                        <a:t>0</a:t>
                      </a:r>
                      <a:endParaRPr lang="en-US" altLang="zh-CN" sz="16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en-US" altLang="zh-CN"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endParaRPr lang="en-US" altLang="zh-CN"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endParaRPr lang="en-US" altLang="zh-CN" b="1" dirty="0">
                        <a:solidFill>
                          <a:srgbClr val="0000FF"/>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rPr>
                        <a:t>负极性</a:t>
                      </a:r>
                      <a:endParaRPr lang="zh-CN" altLang="en-US"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0  0  0  0 </a:t>
                      </a:r>
                      <a:endParaRPr lang="en-US" altLang="zh-CN" sz="18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0  0  0  0 </a:t>
                      </a:r>
                      <a:endParaRPr lang="en-US" altLang="zh-CN" sz="18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EF274">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0  0  1  1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0  1  0  1</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0  1  1  0</a:t>
                      </a:r>
                      <a:endParaRPr lang="en-US" altLang="zh-CN" sz="1800" b="1" dirty="0">
                        <a:solidFill>
                          <a:srgbClr val="0000FF"/>
                        </a:solidFill>
                        <a:latin typeface="微软雅黑" panose="020B0503020204020204" pitchFamily="34" charset="-122"/>
                        <a:ea typeface="微软雅黑" panose="020B0503020204020204" pitchFamily="34" charset="-122"/>
                      </a:endParaRPr>
                    </a:p>
                    <a:p>
                      <a:pPr lvl="0" algn="ctr" eaLnBrk="0" hangingPunct="0">
                        <a:lnSpc>
                          <a:spcPts val="2300"/>
                        </a:lnSpc>
                        <a:buNone/>
                      </a:pPr>
                      <a:r>
                        <a:rPr lang="en-US" altLang="zh-CN" sz="1800" b="1" dirty="0">
                          <a:solidFill>
                            <a:srgbClr val="0000FF"/>
                          </a:solidFill>
                          <a:latin typeface="微软雅黑" panose="020B0503020204020204" pitchFamily="34" charset="-122"/>
                          <a:ea typeface="微软雅黑" panose="020B0503020204020204" pitchFamily="34" charset="-122"/>
                        </a:rPr>
                        <a:t>0  1  1  1 </a:t>
                      </a:r>
                      <a:endParaRPr lang="en-US" altLang="zh-CN" sz="18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EF274">
                        <a:alpha val="50195"/>
                      </a:srgbClr>
                    </a:solidFill>
                  </a:tcPr>
                </a:tc>
              </a:tr>
            </a:tbl>
          </a:graphicData>
        </a:graphic>
      </p:graphicFrame>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1476375" y="620713"/>
            <a:ext cx="3671888"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模拟信号的传输</a:t>
            </a:r>
            <a:endParaRPr lang="zh-CN" altLang="en-US" sz="2800" dirty="0">
              <a:latin typeface="微软雅黑" panose="020B0503020204020204" pitchFamily="34" charset="-122"/>
              <a:ea typeface="微软雅黑" panose="020B0503020204020204" pitchFamily="34" charset="-122"/>
            </a:endParaRPr>
          </a:p>
        </p:txBody>
      </p:sp>
      <p:sp>
        <p:nvSpPr>
          <p:cNvPr id="59395" name="Rectangle 3"/>
          <p:cNvSpPr>
            <a:spLocks noGrp="1"/>
          </p:cNvSpPr>
          <p:nvPr>
            <p:ph idx="1"/>
          </p:nvPr>
        </p:nvSpPr>
        <p:spPr>
          <a:xfrm>
            <a:off x="323850" y="1428750"/>
            <a:ext cx="8349615" cy="3215005"/>
          </a:xfrm>
        </p:spPr>
        <p:txBody>
          <a:bodyPr vert="horz" wrap="square" lIns="91440" tIns="45720" rIns="91440" bIns="45720" anchor="t"/>
          <a:p>
            <a:pPr marL="0" indent="0" eaLnBrk="1" hangingPunct="1">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模拟信号的直接传输</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buNone/>
            </a:pPr>
            <a:r>
              <a:rPr lang="zh-CN" altLang="en-US"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模拟通信系统</a:t>
            </a:r>
            <a:endParaRPr lang="zh-CN" altLang="en-US" sz="2000" dirty="0">
              <a:latin typeface="微软雅黑" panose="020B0503020204020204" pitchFamily="34" charset="-122"/>
              <a:ea typeface="微软雅黑" panose="020B0503020204020204" pitchFamily="34" charset="-122"/>
            </a:endParaRPr>
          </a:p>
          <a:p>
            <a:pPr marL="0" indent="0" eaLnBrk="1" hangingPunct="1">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模拟信号的抽样值传输</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buNone/>
            </a:pP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脉冲振幅调制</a:t>
            </a:r>
            <a:r>
              <a:rPr lang="en-US" altLang="zh-CN" sz="2000" dirty="0">
                <a:latin typeface="微软雅黑" panose="020B0503020204020204" pitchFamily="34" charset="-122"/>
                <a:ea typeface="微软雅黑" panose="020B0503020204020204" pitchFamily="34" charset="-122"/>
              </a:rPr>
              <a:t>(PAM)</a:t>
            </a:r>
            <a:endParaRPr lang="en-US" altLang="zh-CN" sz="2000" dirty="0">
              <a:latin typeface="微软雅黑" panose="020B0503020204020204" pitchFamily="34" charset="-122"/>
              <a:ea typeface="微软雅黑" panose="020B0503020204020204" pitchFamily="34" charset="-122"/>
            </a:endParaRPr>
          </a:p>
          <a:p>
            <a:pPr marL="0" indent="0" eaLnBrk="1" hangingPunct="1">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脉冲位置调制</a:t>
            </a:r>
            <a:r>
              <a:rPr lang="en-US" altLang="zh-CN" sz="2000" dirty="0">
                <a:latin typeface="微软雅黑" panose="020B0503020204020204" pitchFamily="34" charset="-122"/>
                <a:ea typeface="微软雅黑" panose="020B0503020204020204" pitchFamily="34" charset="-122"/>
              </a:rPr>
              <a:t>(PPM)</a:t>
            </a:r>
            <a:endParaRPr lang="en-US" altLang="zh-CN" sz="2000" dirty="0">
              <a:latin typeface="微软雅黑" panose="020B0503020204020204" pitchFamily="34" charset="-122"/>
              <a:ea typeface="微软雅黑" panose="020B0503020204020204" pitchFamily="34" charset="-122"/>
            </a:endParaRPr>
          </a:p>
          <a:p>
            <a:pPr marL="0" indent="0" eaLnBrk="1" hangingPunct="1">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脉冲编码调制</a:t>
            </a:r>
            <a:r>
              <a:rPr lang="en-US" altLang="zh-CN" sz="2000" dirty="0">
                <a:latin typeface="微软雅黑" panose="020B0503020204020204" pitchFamily="34" charset="-122"/>
                <a:ea typeface="微软雅黑" panose="020B0503020204020204" pitchFamily="34" charset="-122"/>
              </a:rPr>
              <a:t>(PCM)</a:t>
            </a:r>
            <a:endParaRPr lang="en-US" altLang="zh-CN" sz="2000" dirty="0">
              <a:latin typeface="微软雅黑" panose="020B0503020204020204" pitchFamily="34" charset="-122"/>
              <a:ea typeface="微软雅黑" panose="020B0503020204020204" pitchFamily="34" charset="-122"/>
            </a:endParaRPr>
          </a:p>
          <a:p>
            <a:pPr marL="0" indent="0" eaLnBrk="1" hangingPunct="1">
              <a:buNone/>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模拟信号的数字传输</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59396" name="Group 21"/>
          <p:cNvGrpSpPr/>
          <p:nvPr/>
        </p:nvGrpSpPr>
        <p:grpSpPr>
          <a:xfrm>
            <a:off x="571500" y="4714875"/>
            <a:ext cx="8102600" cy="1919288"/>
            <a:chOff x="839" y="2976"/>
            <a:chExt cx="3810" cy="1043"/>
          </a:xfrm>
        </p:grpSpPr>
        <p:sp>
          <p:nvSpPr>
            <p:cNvPr id="59397" name="Rectangle 4"/>
            <p:cNvSpPr/>
            <p:nvPr/>
          </p:nvSpPr>
          <p:spPr>
            <a:xfrm>
              <a:off x="839" y="2976"/>
              <a:ext cx="3810" cy="1043"/>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微软雅黑" panose="020B0503020204020204" pitchFamily="34" charset="-122"/>
                <a:ea typeface="微软雅黑" panose="020B0503020204020204" pitchFamily="34" charset="-122"/>
              </a:endParaRPr>
            </a:p>
          </p:txBody>
        </p:sp>
        <p:sp>
          <p:nvSpPr>
            <p:cNvPr id="59398" name="Rectangle 5"/>
            <p:cNvSpPr/>
            <p:nvPr/>
          </p:nvSpPr>
          <p:spPr>
            <a:xfrm>
              <a:off x="975" y="3203"/>
              <a:ext cx="363" cy="54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模拟</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信源</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9399" name="Rectangle 6"/>
            <p:cNvSpPr/>
            <p:nvPr/>
          </p:nvSpPr>
          <p:spPr>
            <a:xfrm>
              <a:off x="1746" y="3158"/>
              <a:ext cx="408" cy="63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抽样</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量化</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编码</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9400" name="Rectangle 7"/>
            <p:cNvSpPr/>
            <p:nvPr/>
          </p:nvSpPr>
          <p:spPr>
            <a:xfrm>
              <a:off x="2562" y="3158"/>
              <a:ext cx="363" cy="63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数字</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通信</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系统</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9401" name="Rectangle 8"/>
            <p:cNvSpPr/>
            <p:nvPr/>
          </p:nvSpPr>
          <p:spPr>
            <a:xfrm>
              <a:off x="3334" y="3158"/>
              <a:ext cx="363" cy="63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译码</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低通</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滤波</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9402" name="Rectangle 9"/>
            <p:cNvSpPr/>
            <p:nvPr/>
          </p:nvSpPr>
          <p:spPr>
            <a:xfrm>
              <a:off x="4105" y="3203"/>
              <a:ext cx="363" cy="54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rgbClr val="0000FF"/>
                  </a:solidFill>
                  <a:latin typeface="微软雅黑" panose="020B0503020204020204" pitchFamily="34" charset="-122"/>
                  <a:ea typeface="微软雅黑" panose="020B0503020204020204" pitchFamily="34" charset="-122"/>
                </a:rPr>
                <a:t>模拟</a:t>
              </a:r>
              <a:endParaRPr lang="zh-CN" altLang="en-US" b="1" dirty="0">
                <a:solidFill>
                  <a:srgbClr val="0000FF"/>
                </a:solidFill>
                <a:latin typeface="微软雅黑" panose="020B0503020204020204" pitchFamily="34" charset="-122"/>
                <a:ea typeface="微软雅黑" panose="020B0503020204020204" pitchFamily="34" charset="-122"/>
              </a:endParaRPr>
            </a:p>
            <a:p>
              <a:pPr algn="ctr"/>
              <a:r>
                <a:rPr lang="zh-CN" altLang="en-US" b="1" dirty="0">
                  <a:solidFill>
                    <a:srgbClr val="0000FF"/>
                  </a:solidFill>
                  <a:latin typeface="微软雅黑" panose="020B0503020204020204" pitchFamily="34" charset="-122"/>
                  <a:ea typeface="微软雅黑" panose="020B0503020204020204" pitchFamily="34" charset="-122"/>
                </a:rPr>
                <a:t>信息</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9403" name="Line 10"/>
            <p:cNvSpPr/>
            <p:nvPr/>
          </p:nvSpPr>
          <p:spPr>
            <a:xfrm>
              <a:off x="1338" y="3475"/>
              <a:ext cx="408" cy="0"/>
            </a:xfrm>
            <a:prstGeom prst="line">
              <a:avLst/>
            </a:prstGeom>
            <a:ln w="38100" cap="flat" cmpd="sng">
              <a:solidFill>
                <a:schemeClr val="tx2"/>
              </a:solidFill>
              <a:prstDash val="solid"/>
              <a:headEnd type="none" w="med" len="med"/>
              <a:tailEnd type="triangle" w="med" len="med"/>
            </a:ln>
          </p:spPr>
        </p:sp>
        <p:sp>
          <p:nvSpPr>
            <p:cNvPr id="59404" name="Line 11"/>
            <p:cNvSpPr/>
            <p:nvPr/>
          </p:nvSpPr>
          <p:spPr>
            <a:xfrm>
              <a:off x="2925" y="3475"/>
              <a:ext cx="408" cy="0"/>
            </a:xfrm>
            <a:prstGeom prst="line">
              <a:avLst/>
            </a:prstGeom>
            <a:ln w="38100" cap="flat" cmpd="sng">
              <a:solidFill>
                <a:schemeClr val="tx2"/>
              </a:solidFill>
              <a:prstDash val="solid"/>
              <a:headEnd type="none" w="med" len="med"/>
              <a:tailEnd type="triangle" w="med" len="med"/>
            </a:ln>
          </p:spPr>
        </p:sp>
        <p:sp>
          <p:nvSpPr>
            <p:cNvPr id="59405" name="Line 12"/>
            <p:cNvSpPr/>
            <p:nvPr/>
          </p:nvSpPr>
          <p:spPr>
            <a:xfrm>
              <a:off x="2154" y="3475"/>
              <a:ext cx="408" cy="0"/>
            </a:xfrm>
            <a:prstGeom prst="line">
              <a:avLst/>
            </a:prstGeom>
            <a:ln w="38100" cap="flat" cmpd="sng">
              <a:solidFill>
                <a:schemeClr val="tx2"/>
              </a:solidFill>
              <a:prstDash val="solid"/>
              <a:headEnd type="none" w="med" len="med"/>
              <a:tailEnd type="triangle" w="med" len="med"/>
            </a:ln>
          </p:spPr>
        </p:sp>
        <p:sp>
          <p:nvSpPr>
            <p:cNvPr id="59406" name="Line 13"/>
            <p:cNvSpPr/>
            <p:nvPr/>
          </p:nvSpPr>
          <p:spPr>
            <a:xfrm>
              <a:off x="3696" y="3475"/>
              <a:ext cx="408" cy="0"/>
            </a:xfrm>
            <a:prstGeom prst="line">
              <a:avLst/>
            </a:prstGeom>
            <a:ln w="38100" cap="flat" cmpd="sng">
              <a:solidFill>
                <a:schemeClr val="tx2"/>
              </a:solidFill>
              <a:prstDash val="solid"/>
              <a:headEnd type="none" w="med" len="med"/>
              <a:tailEnd type="triangle" w="med" len="med"/>
            </a:ln>
          </p:spPr>
        </p:sp>
        <p:sp>
          <p:nvSpPr>
            <p:cNvPr id="59407" name="Rectangle 14"/>
            <p:cNvSpPr/>
            <p:nvPr/>
          </p:nvSpPr>
          <p:spPr>
            <a:xfrm>
              <a:off x="1383" y="3203"/>
              <a:ext cx="318" cy="227"/>
            </a:xfrm>
            <a:prstGeom prst="rect">
              <a:avLst/>
            </a:prstGeom>
            <a:solidFill>
              <a:srgbClr val="FFCC99"/>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m(t)</a:t>
              </a:r>
              <a:endParaRPr lang="en-US" altLang="zh-CN" dirty="0">
                <a:latin typeface="微软雅黑" panose="020B0503020204020204" pitchFamily="34" charset="-122"/>
                <a:ea typeface="微软雅黑" panose="020B0503020204020204" pitchFamily="34" charset="-122"/>
              </a:endParaRPr>
            </a:p>
          </p:txBody>
        </p:sp>
        <p:sp>
          <p:nvSpPr>
            <p:cNvPr id="59408" name="Rectangle 15"/>
            <p:cNvSpPr/>
            <p:nvPr/>
          </p:nvSpPr>
          <p:spPr>
            <a:xfrm>
              <a:off x="2200" y="3158"/>
              <a:ext cx="318" cy="227"/>
            </a:xfrm>
            <a:prstGeom prst="rect">
              <a:avLst/>
            </a:prstGeom>
            <a:solidFill>
              <a:srgbClr val="FFCC99"/>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9409" name="Rectangle 16"/>
            <p:cNvSpPr/>
            <p:nvPr/>
          </p:nvSpPr>
          <p:spPr>
            <a:xfrm>
              <a:off x="2971" y="3158"/>
              <a:ext cx="318" cy="227"/>
            </a:xfrm>
            <a:prstGeom prst="rect">
              <a:avLst/>
            </a:prstGeom>
            <a:solidFill>
              <a:srgbClr val="FFCC99"/>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9410" name="Rectangle 17"/>
            <p:cNvSpPr/>
            <p:nvPr/>
          </p:nvSpPr>
          <p:spPr>
            <a:xfrm>
              <a:off x="3742" y="3203"/>
              <a:ext cx="318" cy="227"/>
            </a:xfrm>
            <a:prstGeom prst="rect">
              <a:avLst/>
            </a:prstGeom>
            <a:solidFill>
              <a:srgbClr val="FFCC99"/>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m(t)</a:t>
              </a:r>
              <a:endParaRPr lang="en-US" altLang="zh-CN" dirty="0">
                <a:latin typeface="微软雅黑" panose="020B0503020204020204" pitchFamily="34" charset="-122"/>
                <a:ea typeface="微软雅黑" panose="020B0503020204020204" pitchFamily="34" charset="-122"/>
              </a:endParaRPr>
            </a:p>
          </p:txBody>
        </p:sp>
        <p:sp>
          <p:nvSpPr>
            <p:cNvPr id="59411" name="Freeform 19"/>
            <p:cNvSpPr/>
            <p:nvPr/>
          </p:nvSpPr>
          <p:spPr>
            <a:xfrm>
              <a:off x="3061" y="3158"/>
              <a:ext cx="91" cy="45"/>
            </a:xfrm>
            <a:custGeom>
              <a:avLst/>
              <a:gdLst>
                <a:gd name="txL" fmla="*/ 0 w 91"/>
                <a:gd name="txT" fmla="*/ 0 h 45"/>
                <a:gd name="txR" fmla="*/ 91 w 91"/>
                <a:gd name="txB" fmla="*/ 45 h 45"/>
              </a:gdLst>
              <a:ahLst/>
              <a:cxnLst>
                <a:cxn ang="0">
                  <a:pos x="0" y="45"/>
                </a:cxn>
                <a:cxn ang="0">
                  <a:pos x="46" y="0"/>
                </a:cxn>
                <a:cxn ang="0">
                  <a:pos x="91" y="45"/>
                </a:cxn>
              </a:cxnLst>
              <a:rect l="txL" t="txT" r="txR" b="txB"/>
              <a:pathLst>
                <a:path w="91" h="45">
                  <a:moveTo>
                    <a:pt x="0" y="45"/>
                  </a:moveTo>
                  <a:cubicBezTo>
                    <a:pt x="15" y="22"/>
                    <a:pt x="31" y="0"/>
                    <a:pt x="46" y="0"/>
                  </a:cubicBezTo>
                  <a:cubicBezTo>
                    <a:pt x="61" y="0"/>
                    <a:pt x="84" y="38"/>
                    <a:pt x="91" y="45"/>
                  </a:cubicBezTo>
                </a:path>
              </a:pathLst>
            </a:custGeom>
            <a:noFill/>
            <a:ln w="28575" cap="flat" cmpd="sng">
              <a:solidFill>
                <a:schemeClr val="tx1"/>
              </a:solidFill>
              <a:prstDash val="solid"/>
              <a:round/>
              <a:headEnd type="none" w="med" len="med"/>
              <a:tailEnd type="none" w="med" len="med"/>
            </a:ln>
          </p:spPr>
          <p:txBody>
            <a:bodyPr/>
            <a:p>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409575" y="1409065"/>
            <a:ext cx="8324215" cy="4554220"/>
          </a:xfrm>
          <a:prstGeom prst="rect">
            <a:avLst/>
          </a:prstGeom>
          <a:noFill/>
          <a:ln w="9525">
            <a:noFill/>
          </a:ln>
        </p:spPr>
        <p:txBody>
          <a:bodyPr wrap="square">
            <a:spAutoFit/>
          </a:bodyPr>
          <a:p>
            <a:pPr>
              <a:lnSpc>
                <a:spcPct val="150000"/>
              </a:lnSpc>
              <a:buSzPct val="80000"/>
            </a:pPr>
            <a:r>
              <a:rPr lang="zh-CN" altLang="en-US" dirty="0">
                <a:latin typeface="微软雅黑" panose="020B0503020204020204" pitchFamily="34" charset="-122"/>
                <a:ea typeface="微软雅黑" panose="020B0503020204020204" pitchFamily="34" charset="-122"/>
              </a:rPr>
              <a:t>自然二进码就是一般的十进制正整数的二进制表示，若把自然二进码从低位到高位依次给以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倍的加权，就可变换为十进数。设二进码为：</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              (a</a:t>
            </a:r>
            <a:r>
              <a:rPr lang="en-US" altLang="zh-CN" baseline="-25000"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spcBef>
                <a:spcPct val="20000"/>
              </a:spcBef>
            </a:pP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D</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n-2</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n-2</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0</a:t>
            </a:r>
            <a:endParaRPr lang="en-US" altLang="zh-CN" baseline="30000" dirty="0">
              <a:latin typeface="微软雅黑" panose="020B0503020204020204" pitchFamily="34" charset="-122"/>
              <a:ea typeface="微软雅黑" panose="020B0503020204020204" pitchFamily="34" charset="-122"/>
            </a:endParaRPr>
          </a:p>
          <a:p>
            <a:pPr algn="just">
              <a:lnSpc>
                <a:spcPct val="150000"/>
              </a:lnSpc>
              <a:spcBef>
                <a:spcPct val="50000"/>
              </a:spcBef>
            </a:pPr>
            <a:r>
              <a:rPr lang="zh-CN" altLang="en-US" dirty="0">
                <a:latin typeface="微软雅黑" panose="020B0503020204020204" pitchFamily="34" charset="-122"/>
                <a:ea typeface="微软雅黑" panose="020B0503020204020204" pitchFamily="34" charset="-122"/>
              </a:rPr>
              <a:t>便是其对应的</a:t>
            </a:r>
            <a:r>
              <a:rPr lang="zh-CN" altLang="en-US" b="1" dirty="0">
                <a:solidFill>
                  <a:srgbClr val="0000CC"/>
                </a:solidFill>
                <a:latin typeface="微软雅黑" panose="020B0503020204020204" pitchFamily="34" charset="-122"/>
                <a:ea typeface="微软雅黑" panose="020B0503020204020204" pitchFamily="34" charset="-122"/>
              </a:rPr>
              <a:t>十进数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表示量化电平值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，这种“可加性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可简化编译码器的结构</a:t>
            </a:r>
            <a:endParaRPr lang="zh-CN" altLang="en-US" dirty="0">
              <a:latin typeface="微软雅黑" panose="020B0503020204020204" pitchFamily="34" charset="-122"/>
              <a:ea typeface="微软雅黑" panose="020B0503020204020204" pitchFamily="34" charset="-122"/>
            </a:endParaRPr>
          </a:p>
          <a:p>
            <a:pPr algn="just">
              <a:lnSpc>
                <a:spcPct val="150000"/>
              </a:lnSpc>
              <a:spcBef>
                <a:spcPct val="50000"/>
              </a:spcBef>
            </a:pPr>
            <a:r>
              <a:rPr lang="zh-CN" altLang="en-US" sz="2800" b="1" dirty="0">
                <a:solidFill>
                  <a:schemeClr val="tx2"/>
                </a:solidFill>
                <a:latin typeface="微软雅黑" panose="020B0503020204020204" pitchFamily="34" charset="-122"/>
                <a:ea typeface="微软雅黑" panose="020B0503020204020204" pitchFamily="34" charset="-122"/>
              </a:rPr>
              <a:t>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just">
              <a:lnSpc>
                <a:spcPct val="150000"/>
              </a:lnSpc>
              <a:spcBef>
                <a:spcPct val="50000"/>
              </a:spcBef>
            </a:pPr>
            <a:r>
              <a:rPr lang="zh-CN" altLang="en-US" dirty="0">
                <a:latin typeface="微软雅黑" panose="020B0503020204020204" pitchFamily="34" charset="-122"/>
                <a:ea typeface="微软雅黑" panose="020B0503020204020204" pitchFamily="34" charset="-122"/>
              </a:rPr>
              <a:t>编码简单、易记，而且译码可以逐比特独立进行  </a:t>
            </a:r>
            <a:endParaRPr lang="zh-CN" altLang="en-US" dirty="0">
              <a:latin typeface="微软雅黑" panose="020B0503020204020204" pitchFamily="34" charset="-122"/>
              <a:ea typeface="微软雅黑" panose="020B0503020204020204" pitchFamily="34" charset="-122"/>
            </a:endParaRPr>
          </a:p>
        </p:txBody>
      </p:sp>
      <p:sp>
        <p:nvSpPr>
          <p:cNvPr id="90115" name="Rectangle 3"/>
          <p:cNvSpPr/>
          <p:nvPr/>
        </p:nvSpPr>
        <p:spPr>
          <a:xfrm>
            <a:off x="1544638" y="692150"/>
            <a:ext cx="2601912" cy="519113"/>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自然二进码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374015" y="1397000"/>
            <a:ext cx="8346440" cy="5123180"/>
          </a:xfrm>
          <a:prstGeom prst="rect">
            <a:avLst/>
          </a:prstGeom>
          <a:noFill/>
          <a:ln w="9525">
            <a:noFill/>
          </a:ln>
        </p:spPr>
        <p:txBody>
          <a:bodyPr wrap="square">
            <a:spAutoFit/>
          </a:bodyPr>
          <a:p>
            <a:pPr>
              <a:lnSpc>
                <a:spcPct val="150000"/>
              </a:lnSpc>
              <a:buSzPct val="80000"/>
            </a:pPr>
            <a:r>
              <a:rPr lang="zh-CN" altLang="en-US" dirty="0">
                <a:latin typeface="微软雅黑" panose="020B0503020204020204" pitchFamily="34" charset="-122"/>
                <a:ea typeface="微软雅黑" panose="020B0503020204020204" pitchFamily="34" charset="-122"/>
              </a:rPr>
              <a:t>折叠二进码是一种</a:t>
            </a:r>
            <a:r>
              <a:rPr lang="zh-CN" altLang="en-US" b="1" dirty="0">
                <a:solidFill>
                  <a:srgbClr val="3B00E2"/>
                </a:solidFill>
                <a:latin typeface="微软雅黑" panose="020B0503020204020204" pitchFamily="34" charset="-122"/>
                <a:ea typeface="微软雅黑" panose="020B0503020204020204" pitchFamily="34" charset="-122"/>
              </a:rPr>
              <a:t>符号幅度码</a:t>
            </a:r>
            <a:r>
              <a:rPr lang="zh-CN" altLang="en-US" dirty="0">
                <a:latin typeface="微软雅黑" panose="020B0503020204020204" pitchFamily="34" charset="-122"/>
                <a:ea typeface="微软雅黑" panose="020B0503020204020204" pitchFamily="34" charset="-122"/>
              </a:rPr>
              <a:t>。左边第一位表示信号的极性，信号为正用“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表示，信号为负用“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表示；第二至最后一位表示信号的幅度。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正、负绝对值相同时，折叠码的上半部分与下半部分相对零电平对称折叠，故名</a:t>
            </a:r>
            <a:r>
              <a:rPr lang="zh-CN" altLang="en-US" b="1" dirty="0">
                <a:solidFill>
                  <a:srgbClr val="2B15CD"/>
                </a:solidFill>
                <a:latin typeface="微软雅黑" panose="020B0503020204020204" pitchFamily="34" charset="-122"/>
                <a:ea typeface="微软雅黑" panose="020B0503020204020204" pitchFamily="34" charset="-122"/>
              </a:rPr>
              <a:t>折叠码</a:t>
            </a:r>
            <a:r>
              <a:rPr lang="zh-CN" altLang="en-US" dirty="0">
                <a:latin typeface="微软雅黑" panose="020B0503020204020204" pitchFamily="34" charset="-122"/>
                <a:ea typeface="微软雅黑" panose="020B0503020204020204" pitchFamily="34" charset="-122"/>
              </a:rPr>
              <a:t>。 其幅度码从小到大按自然二进码规则编码</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endParaRPr lang="en-US" altLang="zh-CN" sz="10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① 对于语音这样的双极性信号，只要绝对值相同，则可以采用单极性编码的方法，使编码过程大大简化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② 折叠码在传输中误码对小信号影响较小。语音信号小幅度出现的概率比大幅度的大，</a:t>
            </a:r>
            <a:r>
              <a:rPr lang="zh-CN" altLang="en-US" b="1" dirty="0">
                <a:solidFill>
                  <a:srgbClr val="3B00E2"/>
                </a:solidFill>
                <a:latin typeface="微软雅黑" panose="020B0503020204020204" pitchFamily="34" charset="-122"/>
                <a:ea typeface="微软雅黑" panose="020B0503020204020204" pitchFamily="34" charset="-122"/>
              </a:rPr>
              <a:t>着眼点</a:t>
            </a:r>
            <a:r>
              <a:rPr lang="zh-CN" altLang="en-US" dirty="0">
                <a:latin typeface="微软雅黑" panose="020B0503020204020204" pitchFamily="34" charset="-122"/>
                <a:ea typeface="微软雅黑" panose="020B0503020204020204" pitchFamily="34" charset="-122"/>
              </a:rPr>
              <a:t>在于小信号的传输效果</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③ 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a:t>
            </a:r>
            <a:r>
              <a:rPr lang="en-US" altLang="zh-CN" dirty="0">
                <a:latin typeface="微软雅黑" panose="020B0503020204020204" pitchFamily="34" charset="-122"/>
                <a:ea typeface="微软雅黑" panose="020B0503020204020204" pitchFamily="34" charset="-122"/>
              </a:rPr>
              <a:t>PCM 30/32</a:t>
            </a:r>
            <a:r>
              <a:rPr lang="zh-CN" altLang="en-US" dirty="0">
                <a:latin typeface="微软雅黑" panose="020B0503020204020204" pitchFamily="34" charset="-122"/>
                <a:ea typeface="微软雅黑" panose="020B0503020204020204" pitchFamily="34" charset="-122"/>
              </a:rPr>
              <a:t>路基群设备中采用</a:t>
            </a:r>
            <a:r>
              <a:rPr lang="zh-CN" altLang="en-US" b="1" dirty="0">
                <a:solidFill>
                  <a:srgbClr val="2B15CD"/>
                </a:solidFill>
                <a:latin typeface="微软雅黑" panose="020B0503020204020204" pitchFamily="34" charset="-122"/>
                <a:ea typeface="微软雅黑" panose="020B0503020204020204" pitchFamily="34" charset="-122"/>
              </a:rPr>
              <a:t>折叠二进码</a:t>
            </a:r>
            <a:endParaRPr lang="zh-CN" altLang="en-US" b="1" dirty="0">
              <a:solidFill>
                <a:srgbClr val="2B15CD"/>
              </a:solidFill>
              <a:latin typeface="微软雅黑" panose="020B0503020204020204" pitchFamily="34" charset="-122"/>
              <a:ea typeface="微软雅黑" panose="020B0503020204020204" pitchFamily="34" charset="-122"/>
            </a:endParaRPr>
          </a:p>
        </p:txBody>
      </p:sp>
      <p:sp>
        <p:nvSpPr>
          <p:cNvPr id="91139" name="Rectangle 3"/>
          <p:cNvSpPr/>
          <p:nvPr/>
        </p:nvSpPr>
        <p:spPr>
          <a:xfrm>
            <a:off x="1547813" y="620713"/>
            <a:ext cx="2601912" cy="519112"/>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折叠二进码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396240" y="1428750"/>
            <a:ext cx="8335010" cy="4892675"/>
          </a:xfrm>
          <a:prstGeom prst="rect">
            <a:avLst/>
          </a:prstGeom>
          <a:noFill/>
          <a:ln w="9525">
            <a:noFill/>
          </a:ln>
        </p:spPr>
        <p:txBody>
          <a:bodyPr wrap="square">
            <a:spAutoFit/>
          </a:bodyPr>
          <a:p>
            <a:pPr>
              <a:lnSpc>
                <a:spcPct val="150000"/>
              </a:lnSpc>
              <a:buSzPct val="80000"/>
            </a:pPr>
            <a:r>
              <a:rPr lang="zh-CN" altLang="en-US" dirty="0">
                <a:latin typeface="微软雅黑" panose="020B0503020204020204" pitchFamily="34" charset="-122"/>
                <a:ea typeface="微软雅黑" panose="020B0503020204020204" pitchFamily="34" charset="-122"/>
              </a:rPr>
              <a:t>格雷二进码的特点是任何相邻电平的码组只有一位码位不同，即相邻</a:t>
            </a:r>
            <a:r>
              <a:rPr lang="zh-CN" altLang="en-US" b="1" dirty="0">
                <a:solidFill>
                  <a:srgbClr val="3B00E2"/>
                </a:solidFill>
                <a:latin typeface="微软雅黑" panose="020B0503020204020204" pitchFamily="34" charset="-122"/>
                <a:ea typeface="微软雅黑" panose="020B0503020204020204" pitchFamily="34" charset="-122"/>
              </a:rPr>
              <a:t>码字的距离</a:t>
            </a:r>
            <a:r>
              <a:rPr lang="zh-CN" altLang="en-US" dirty="0">
                <a:latin typeface="微软雅黑" panose="020B0503020204020204" pitchFamily="34" charset="-122"/>
                <a:ea typeface="微软雅黑" panose="020B0503020204020204" pitchFamily="34" charset="-122"/>
              </a:rPr>
              <a:t>恒为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。除极性码外，绝对值相等时，其幅度码相同，故又称</a:t>
            </a:r>
            <a:r>
              <a:rPr lang="zh-CN" altLang="en-US" b="1" dirty="0">
                <a:solidFill>
                  <a:srgbClr val="3B00E2"/>
                </a:solidFill>
                <a:latin typeface="微软雅黑" panose="020B0503020204020204" pitchFamily="34" charset="-122"/>
                <a:ea typeface="微软雅黑" panose="020B0503020204020204" pitchFamily="34" charset="-122"/>
              </a:rPr>
              <a:t>反射二进码</a:t>
            </a:r>
            <a:endParaRPr lang="zh-CN" altLang="en-US" b="1" dirty="0">
              <a:solidFill>
                <a:srgbClr val="3B00E2"/>
              </a:solidFill>
              <a:latin typeface="微软雅黑" panose="020B0503020204020204" pitchFamily="34" charset="-122"/>
              <a:ea typeface="微软雅黑" panose="020B0503020204020204" pitchFamily="34" charset="-122"/>
            </a:endParaRPr>
          </a:p>
          <a:p>
            <a:pPr>
              <a:lnSpc>
                <a:spcPct val="150000"/>
              </a:lnSpc>
              <a:buSzPct val="80000"/>
            </a:pPr>
            <a:r>
              <a:rPr lang="zh-CN" altLang="en-US" sz="1000" dirty="0">
                <a:latin typeface="微软雅黑" panose="020B0503020204020204" pitchFamily="34" charset="-122"/>
                <a:ea typeface="微软雅黑" panose="020B0503020204020204" pitchFamily="34" charset="-122"/>
              </a:rPr>
              <a:t> </a:t>
            </a:r>
            <a:endParaRPr lang="zh-CN" altLang="en-US" sz="1000" dirty="0">
              <a:latin typeface="微软雅黑" panose="020B0503020204020204" pitchFamily="34" charset="-122"/>
              <a:ea typeface="微软雅黑" panose="020B0503020204020204" pitchFamily="34" charset="-122"/>
            </a:endParaRPr>
          </a:p>
          <a:p>
            <a:pPr>
              <a:lnSpc>
                <a:spcPct val="15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① 译码时，若传输或判决有误，量化电平的误差小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② 但这种码不是“可加的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不能逐比特独立进行，需先转换为自然二进码后再译码 </a:t>
            </a:r>
            <a:r>
              <a:rPr lang="zh-CN" altLang="en-US"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在电路进行编码时，一般采用折叠二进码和自然二进码。在</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通信编码中，</a:t>
            </a:r>
            <a:r>
              <a:rPr lang="zh-CN" altLang="en-US" b="1" dirty="0">
                <a:solidFill>
                  <a:srgbClr val="FF0000"/>
                </a:solidFill>
                <a:latin typeface="微软雅黑" panose="020B0503020204020204" pitchFamily="34" charset="-122"/>
                <a:ea typeface="微软雅黑" panose="020B0503020204020204" pitchFamily="34" charset="-122"/>
              </a:rPr>
              <a:t>折叠二进码</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a:t>
            </a:r>
            <a:r>
              <a:rPr lang="en-US" altLang="zh-CN" dirty="0">
                <a:latin typeface="微软雅黑" panose="020B0503020204020204" pitchFamily="34" charset="-122"/>
                <a:ea typeface="微软雅黑" panose="020B0503020204020204" pitchFamily="34" charset="-122"/>
              </a:rPr>
              <a:t>PCM 30/32</a:t>
            </a:r>
            <a:r>
              <a:rPr lang="zh-CN" altLang="en-US" dirty="0">
                <a:latin typeface="微软雅黑" panose="020B0503020204020204" pitchFamily="34" charset="-122"/>
                <a:ea typeface="微软雅黑" panose="020B0503020204020204" pitchFamily="34" charset="-122"/>
              </a:rPr>
              <a:t>路基群设备中采用的码型 </a:t>
            </a:r>
            <a:endParaRPr lang="zh-CN" altLang="en-US" dirty="0">
              <a:latin typeface="微软雅黑" panose="020B0503020204020204" pitchFamily="34" charset="-122"/>
              <a:ea typeface="微软雅黑" panose="020B0503020204020204" pitchFamily="34" charset="-122"/>
            </a:endParaRPr>
          </a:p>
        </p:txBody>
      </p:sp>
      <p:sp>
        <p:nvSpPr>
          <p:cNvPr id="92163" name="Rectangle 3"/>
          <p:cNvSpPr/>
          <p:nvPr/>
        </p:nvSpPr>
        <p:spPr>
          <a:xfrm>
            <a:off x="1547813" y="620713"/>
            <a:ext cx="2879725" cy="519112"/>
          </a:xfrm>
          <a:prstGeom prst="rect">
            <a:avLst/>
          </a:prstGeom>
          <a:noFill/>
          <a:ln w="9525">
            <a:noFill/>
          </a:ln>
        </p:spPr>
        <p:txBody>
          <a:bodyPr>
            <a:spAutoFit/>
          </a:bodyPr>
          <a:p>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格雷二进码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358775" y="1412875"/>
            <a:ext cx="8442960" cy="4569460"/>
          </a:xfrm>
          <a:prstGeom prst="rect">
            <a:avLst/>
          </a:prstGeom>
          <a:noFill/>
          <a:ln w="9525">
            <a:noFill/>
          </a:ln>
        </p:spPr>
        <p:txBody>
          <a:bodyPr wrap="square">
            <a:spAutoFit/>
          </a:bodyPr>
          <a:p>
            <a:pPr>
              <a:lnSpc>
                <a:spcPct val="150000"/>
              </a:lnSpc>
              <a:spcBef>
                <a:spcPts val="0"/>
              </a:spcBef>
              <a:spcAft>
                <a:spcPts val="0"/>
              </a:spcAft>
              <a:buSzPct val="80000"/>
            </a:pPr>
            <a:r>
              <a:rPr lang="zh-CN" altLang="en-US" sz="2400" b="1" dirty="0">
                <a:solidFill>
                  <a:srgbClr val="0000FF"/>
                </a:solidFill>
                <a:latin typeface="微软雅黑" panose="020B0503020204020204" pitchFamily="34" charset="-122"/>
                <a:ea typeface="微软雅黑" panose="020B0503020204020204" pitchFamily="34" charset="-122"/>
              </a:rPr>
              <a:t>码位数</a:t>
            </a:r>
            <a:r>
              <a:rPr lang="zh-CN" altLang="en-US" dirty="0">
                <a:latin typeface="微软雅黑" panose="020B0503020204020204" pitchFamily="34" charset="-122"/>
                <a:ea typeface="微软雅黑" panose="020B0503020204020204" pitchFamily="34" charset="-122"/>
              </a:rPr>
              <a:t>决定了量化分层的数量。在信号变化范围一定时，用的码位数越多，量化分层越细，量化误差就越小，</a:t>
            </a:r>
            <a:r>
              <a:rPr lang="zh-CN" altLang="en-US" b="1" dirty="0">
                <a:solidFill>
                  <a:srgbClr val="FF0000"/>
                </a:solidFill>
                <a:latin typeface="微软雅黑" panose="020B0503020204020204" pitchFamily="34" charset="-122"/>
                <a:ea typeface="微软雅黑" panose="020B0503020204020204" pitchFamily="34" charset="-122"/>
              </a:rPr>
              <a:t>通信质量就更好</a:t>
            </a:r>
            <a:r>
              <a:rPr lang="zh-CN" altLang="en-US" dirty="0">
                <a:latin typeface="微软雅黑" panose="020B0503020204020204" pitchFamily="34" charset="-122"/>
                <a:ea typeface="微软雅黑" panose="020B0503020204020204" pitchFamily="34" charset="-122"/>
              </a:rPr>
              <a:t>。但码位数越多，设备越复杂，</a:t>
            </a:r>
            <a:r>
              <a:rPr lang="zh-CN" altLang="en-US" b="1" dirty="0">
                <a:solidFill>
                  <a:srgbClr val="FF0000"/>
                </a:solidFill>
                <a:latin typeface="微软雅黑" panose="020B0503020204020204" pitchFamily="34" charset="-122"/>
                <a:ea typeface="微软雅黑" panose="020B0503020204020204" pitchFamily="34" charset="-122"/>
              </a:rPr>
              <a:t>总的传码率增加</a:t>
            </a:r>
            <a:r>
              <a:rPr lang="zh-CN" altLang="en-US" dirty="0">
                <a:latin typeface="微软雅黑" panose="020B0503020204020204" pitchFamily="34" charset="-122"/>
                <a:ea typeface="微软雅黑" panose="020B0503020204020204" pitchFamily="34" charset="-122"/>
              </a:rPr>
              <a:t>，传输带宽加大 </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SzPct val="80000"/>
            </a:pPr>
            <a:r>
              <a:rPr lang="zh-CN" altLang="en-US" dirty="0">
                <a:latin typeface="微软雅黑" panose="020B0503020204020204" pitchFamily="34" charset="-122"/>
                <a:ea typeface="微软雅黑" panose="020B0503020204020204" pitchFamily="34" charset="-122"/>
              </a:rPr>
              <a:t>语音信号做到可懂度只要采用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位非线性编码；</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位时通信质量就很理想。</a:t>
            </a:r>
            <a:r>
              <a:rPr lang="zh-CN" altLang="en-US" b="1" dirty="0">
                <a:solidFill>
                  <a:srgbClr val="0000FF"/>
                </a:solidFill>
                <a:latin typeface="微软雅黑" panose="020B0503020204020204" pitchFamily="34" charset="-122"/>
                <a:ea typeface="微软雅黑" panose="020B0503020204020204" pitchFamily="34" charset="-122"/>
              </a:rPr>
              <a:t>故一般选</a:t>
            </a:r>
            <a:r>
              <a:rPr lang="en-US" altLang="zh-CN" b="1" dirty="0">
                <a:solidFill>
                  <a:srgbClr val="0000FF"/>
                </a:solidFill>
                <a:latin typeface="微软雅黑" panose="020B0503020204020204" pitchFamily="34" charset="-122"/>
                <a:ea typeface="微软雅黑" panose="020B0503020204020204" pitchFamily="34" charset="-122"/>
              </a:rPr>
              <a:t>8</a:t>
            </a:r>
            <a:r>
              <a:rPr lang="zh-CN" altLang="en-US" b="1" dirty="0">
                <a:solidFill>
                  <a:srgbClr val="0000FF"/>
                </a:solidFill>
                <a:latin typeface="微软雅黑" panose="020B0503020204020204" pitchFamily="34" charset="-122"/>
                <a:ea typeface="微软雅黑" panose="020B0503020204020204" pitchFamily="34" charset="-122"/>
              </a:rPr>
              <a:t>位</a:t>
            </a:r>
            <a:endParaRPr lang="zh-CN" altLang="en-US" b="1"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buSzPct val="80000"/>
            </a:pPr>
            <a:endParaRPr lang="zh-CN" altLang="en-US" sz="1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SzPct val="80000"/>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a:t>
            </a:r>
            <a:r>
              <a:rPr lang="en-US" altLang="zh-CN" dirty="0">
                <a:latin typeface="微软雅黑" panose="020B0503020204020204" pitchFamily="34" charset="-122"/>
                <a:ea typeface="微软雅黑" panose="020B0503020204020204" pitchFamily="34" charset="-122"/>
              </a:rPr>
              <a:t>PCM </a:t>
            </a:r>
            <a:r>
              <a:rPr lang="zh-CN" altLang="en-US" dirty="0">
                <a:latin typeface="微软雅黑" panose="020B0503020204020204" pitchFamily="34" charset="-122"/>
                <a:ea typeface="微软雅黑" panose="020B0503020204020204" pitchFamily="34" charset="-122"/>
              </a:rPr>
              <a:t>编码中，采用</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位二进制码，对应有</a:t>
            </a:r>
            <a:r>
              <a:rPr lang="en-US" altLang="zh-CN" dirty="0">
                <a:latin typeface="微软雅黑" panose="020B0503020204020204" pitchFamily="34" charset="-122"/>
                <a:ea typeface="微软雅黑" panose="020B0503020204020204" pitchFamily="34" charset="-122"/>
              </a:rPr>
              <a:t>M=2</a:t>
            </a:r>
            <a:r>
              <a:rPr lang="en-US" altLang="zh-CN" baseline="30000" dirty="0">
                <a:latin typeface="微软雅黑" panose="020B0503020204020204" pitchFamily="34" charset="-122"/>
                <a:ea typeface="微软雅黑" panose="020B0503020204020204" pitchFamily="34" charset="-122"/>
              </a:rPr>
              <a:t>8 </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个量化级。这需要将</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折线中的</a:t>
            </a:r>
            <a:r>
              <a:rPr lang="zh-CN" altLang="en-US" b="1" dirty="0">
                <a:solidFill>
                  <a:srgbClr val="FF0000"/>
                </a:solidFill>
                <a:latin typeface="微软雅黑" panose="020B0503020204020204" pitchFamily="34" charset="-122"/>
                <a:ea typeface="微软雅黑" panose="020B0503020204020204" pitchFamily="34" charset="-122"/>
              </a:rPr>
              <a:t>每个折线段</a:t>
            </a:r>
            <a:r>
              <a:rPr lang="en-US" altLang="zh-CN" b="1" dirty="0">
                <a:solidFill>
                  <a:srgbClr val="FF0000"/>
                </a:solidFill>
                <a:latin typeface="微软雅黑" panose="020B0503020204020204" pitchFamily="34" charset="-122"/>
                <a:ea typeface="微软雅黑" panose="020B0503020204020204" pitchFamily="34" charset="-122"/>
              </a:rPr>
              <a:t>(16</a:t>
            </a:r>
            <a:r>
              <a:rPr lang="zh-CN" altLang="en-US" b="1" dirty="0">
                <a:solidFill>
                  <a:srgbClr val="FF0000"/>
                </a:solidFill>
                <a:latin typeface="微软雅黑" panose="020B0503020204020204" pitchFamily="34" charset="-122"/>
                <a:ea typeface="微软雅黑" panose="020B0503020204020204" pitchFamily="34" charset="-122"/>
              </a:rPr>
              <a:t>段</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再均匀划分</a:t>
            </a:r>
            <a:r>
              <a:rPr lang="en-US" altLang="zh-CN" b="1" dirty="0">
                <a:solidFill>
                  <a:srgbClr val="FF0000"/>
                </a:solidFill>
                <a:latin typeface="微软雅黑" panose="020B0503020204020204" pitchFamily="34" charset="-122"/>
                <a:ea typeface="微软雅黑" panose="020B0503020204020204" pitchFamily="34" charset="-122"/>
              </a:rPr>
              <a:t>16</a:t>
            </a:r>
            <a:r>
              <a:rPr lang="zh-CN" altLang="en-US" b="1" dirty="0">
                <a:solidFill>
                  <a:srgbClr val="FF0000"/>
                </a:solidFill>
                <a:latin typeface="微软雅黑" panose="020B0503020204020204" pitchFamily="34" charset="-122"/>
                <a:ea typeface="微软雅黑" panose="020B0503020204020204" pitchFamily="34" charset="-122"/>
              </a:rPr>
              <a:t>个量化级</a:t>
            </a:r>
            <a:r>
              <a:rPr lang="zh-CN" altLang="en-US" dirty="0">
                <a:latin typeface="微软雅黑" panose="020B0503020204020204" pitchFamily="34" charset="-122"/>
                <a:ea typeface="微软雅黑" panose="020B0503020204020204" pitchFamily="34" charset="-122"/>
              </a:rPr>
              <a:t>，由于每个段落长度不均匀，因此正或负输入的</a:t>
            </a:r>
            <a:r>
              <a:rPr lang="en-US" altLang="zh-CN" b="1" dirty="0">
                <a:solidFill>
                  <a:srgbClr val="FF0000"/>
                </a:solidFill>
                <a:latin typeface="微软雅黑" panose="020B0503020204020204" pitchFamily="34" charset="-122"/>
                <a:ea typeface="微软雅黑" panose="020B0503020204020204" pitchFamily="34" charset="-122"/>
              </a:rPr>
              <a:t>8</a:t>
            </a:r>
            <a:r>
              <a:rPr lang="zh-CN" altLang="en-US" b="1" dirty="0">
                <a:solidFill>
                  <a:srgbClr val="FF0000"/>
                </a:solidFill>
                <a:latin typeface="微软雅黑" panose="020B0503020204020204" pitchFamily="34" charset="-122"/>
                <a:ea typeface="微软雅黑" panose="020B0503020204020204" pitchFamily="34" charset="-122"/>
              </a:rPr>
              <a:t>个段落被划分成</a:t>
            </a:r>
            <a:r>
              <a:rPr lang="en-US" altLang="zh-CN" b="1" dirty="0">
                <a:solidFill>
                  <a:srgbClr val="FF0000"/>
                </a:solidFill>
                <a:latin typeface="微软雅黑" panose="020B0503020204020204" pitchFamily="34" charset="-122"/>
                <a:ea typeface="微软雅黑" panose="020B0503020204020204" pitchFamily="34" charset="-122"/>
              </a:rPr>
              <a:t>8×16= 128</a:t>
            </a:r>
            <a:r>
              <a:rPr lang="zh-CN" altLang="en-US" b="1" dirty="0">
                <a:solidFill>
                  <a:srgbClr val="FF0000"/>
                </a:solidFill>
                <a:latin typeface="微软雅黑" panose="020B0503020204020204" pitchFamily="34" charset="-122"/>
                <a:ea typeface="微软雅黑" panose="020B0503020204020204" pitchFamily="34" charset="-122"/>
              </a:rPr>
              <a:t>个不均匀的量化级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3187" name="Rectangle 3"/>
          <p:cNvSpPr/>
          <p:nvPr/>
        </p:nvSpPr>
        <p:spPr>
          <a:xfrm>
            <a:off x="1547813" y="620713"/>
            <a:ext cx="2495550" cy="519112"/>
          </a:xfrm>
          <a:prstGeom prst="rect">
            <a:avLst/>
          </a:prstGeom>
          <a:noFill/>
          <a:ln w="9525">
            <a:noFill/>
          </a:ln>
        </p:spPr>
        <p:txBody>
          <a:bodyPr wrap="none">
            <a:spAutoFit/>
          </a:bodyPr>
          <a:p>
            <a:r>
              <a:rPr lang="en-US" altLang="zh-CN" sz="2800" b="1" dirty="0">
                <a:solidFill>
                  <a:schemeClr val="tx2"/>
                </a:solidFill>
                <a:latin typeface="微软雅黑" panose="020B0503020204020204" pitchFamily="34" charset="-122"/>
                <a:ea typeface="微软雅黑" panose="020B0503020204020204" pitchFamily="34" charset="-122"/>
              </a:rPr>
              <a:t>5. </a:t>
            </a:r>
            <a:r>
              <a:rPr lang="zh-CN" altLang="en-US" sz="2800" b="1" dirty="0">
                <a:solidFill>
                  <a:schemeClr val="tx2"/>
                </a:solidFill>
                <a:latin typeface="微软雅黑" panose="020B0503020204020204" pitchFamily="34" charset="-122"/>
                <a:ea typeface="微软雅黑" panose="020B0503020204020204" pitchFamily="34" charset="-122"/>
              </a:rPr>
              <a:t>码位的选择</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1476375" y="620713"/>
            <a:ext cx="2879725" cy="519112"/>
          </a:xfrm>
          <a:prstGeom prst="rect">
            <a:avLst/>
          </a:prstGeom>
          <a:noFill/>
          <a:ln w="9525">
            <a:noFill/>
          </a:ln>
        </p:spPr>
        <p:txBody>
          <a:bodyPr>
            <a:spAutoFit/>
          </a:bodyPr>
          <a:p>
            <a:pPr>
              <a:buSzPct val="80000"/>
            </a:pPr>
            <a:r>
              <a:rPr lang="en-US" altLang="zh-CN" sz="2800" b="1" dirty="0">
                <a:solidFill>
                  <a:schemeClr val="tx2"/>
                </a:solidFill>
                <a:latin typeface="微软雅黑" panose="020B0503020204020204" pitchFamily="34" charset="-122"/>
                <a:ea typeface="微软雅黑" panose="020B0503020204020204" pitchFamily="34" charset="-122"/>
              </a:rPr>
              <a:t>6. </a:t>
            </a:r>
            <a:r>
              <a:rPr lang="zh-CN" altLang="en-US" sz="2800" b="1" dirty="0">
                <a:solidFill>
                  <a:schemeClr val="tx2"/>
                </a:solidFill>
                <a:latin typeface="微软雅黑" panose="020B0503020204020204" pitchFamily="34" charset="-122"/>
                <a:ea typeface="微软雅黑" panose="020B0503020204020204" pitchFamily="34" charset="-122"/>
              </a:rPr>
              <a:t>码位的安排</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94211" name="Text Box 3"/>
          <p:cNvSpPr txBox="1"/>
          <p:nvPr/>
        </p:nvSpPr>
        <p:spPr>
          <a:xfrm>
            <a:off x="428625" y="1412875"/>
            <a:ext cx="8215313" cy="953135"/>
          </a:xfrm>
          <a:prstGeom prst="rect">
            <a:avLst/>
          </a:prstGeom>
          <a:noFill/>
          <a:ln w="9525">
            <a:noFill/>
          </a:ln>
        </p:spPr>
        <p:txBody>
          <a:bodyPr>
            <a:spAutoFit/>
          </a:bodyPr>
          <a:p>
            <a:pPr>
              <a:lnSpc>
                <a:spcPct val="140000"/>
              </a:lnSpc>
            </a:pPr>
            <a:r>
              <a:rPr lang="zh-CN" altLang="en-US" dirty="0">
                <a:latin typeface="微软雅黑" panose="020B0503020204020204" pitchFamily="34" charset="-122"/>
                <a:ea typeface="微软雅黑" panose="020B0503020204020204" pitchFamily="34" charset="-122"/>
              </a:rPr>
              <a:t>以逐次比较型编码方式，</a:t>
            </a:r>
            <a:r>
              <a:rPr lang="zh-CN" altLang="en-US" b="1" dirty="0">
                <a:solidFill>
                  <a:srgbClr val="0000FF"/>
                </a:solidFill>
                <a:latin typeface="微软雅黑" panose="020B0503020204020204" pitchFamily="34" charset="-122"/>
                <a:ea typeface="微软雅黑" panose="020B0503020204020204" pitchFamily="34" charset="-122"/>
              </a:rPr>
              <a:t>按极性码、段落码、段内码顺序，依次安排八位码，</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C</a:t>
            </a:r>
            <a:r>
              <a:rPr lang="en-US" altLang="zh-CN" b="1" baseline="-25000"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表示  </a:t>
            </a:r>
            <a:endParaRPr lang="zh-CN" altLang="en-US" dirty="0">
              <a:latin typeface="微软雅黑" panose="020B0503020204020204" pitchFamily="34" charset="-122"/>
              <a:ea typeface="微软雅黑" panose="020B0503020204020204" pitchFamily="34" charset="-122"/>
            </a:endParaRPr>
          </a:p>
        </p:txBody>
      </p:sp>
      <p:sp>
        <p:nvSpPr>
          <p:cNvPr id="94212" name="Rectangle 17"/>
          <p:cNvSpPr/>
          <p:nvPr/>
        </p:nvSpPr>
        <p:spPr>
          <a:xfrm>
            <a:off x="2971800" y="476250"/>
            <a:ext cx="184150" cy="366713"/>
          </a:xfrm>
          <a:prstGeom prst="rect">
            <a:avLst/>
          </a:prstGeom>
          <a:noFill/>
          <a:ln w="9525">
            <a:noFill/>
          </a:ln>
        </p:spPr>
        <p:txBody>
          <a:bodyPr wrap="none">
            <a:spAutoFit/>
          </a:bodyPr>
          <a:p>
            <a:pPr algn="ctr"/>
            <a:endParaRPr lang="zh-CN" altLang="zh-CN" sz="1800" b="1" dirty="0">
              <a:latin typeface="Comic Sans MS" panose="030F0702030302020204" pitchFamily="66" charset="0"/>
            </a:endParaRPr>
          </a:p>
        </p:txBody>
      </p:sp>
      <p:sp>
        <p:nvSpPr>
          <p:cNvPr id="94213" name="Rectangle 33"/>
          <p:cNvSpPr/>
          <p:nvPr/>
        </p:nvSpPr>
        <p:spPr>
          <a:xfrm>
            <a:off x="1928813" y="2357438"/>
            <a:ext cx="5143500" cy="1212850"/>
          </a:xfrm>
          <a:prstGeom prst="rect">
            <a:avLst/>
          </a:prstGeom>
          <a:noFill/>
          <a:ln w="9525">
            <a:noFill/>
          </a:ln>
        </p:spPr>
        <p:txBody>
          <a:bodyPr>
            <a:spAutoFit/>
          </a:bodyPr>
          <a:p>
            <a:pPr>
              <a:lnSpc>
                <a:spcPct val="120000"/>
              </a:lnSpc>
              <a:spcBef>
                <a:spcPct val="20000"/>
              </a:spcBef>
            </a:pPr>
            <a:r>
              <a:rPr lang="zh-CN" altLang="en-US" sz="2800" b="1" dirty="0">
                <a:solidFill>
                  <a:schemeClr val="tx2"/>
                </a:solidFill>
                <a:latin typeface="微软雅黑" panose="020B0503020204020204" pitchFamily="34" charset="-122"/>
                <a:ea typeface="微软雅黑" panose="020B0503020204020204" pitchFamily="34" charset="-122"/>
              </a:rPr>
              <a:t>极性码    段落码       段内码</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800" b="1" dirty="0">
                <a:solidFill>
                  <a:schemeClr val="tx2"/>
                </a:solidFill>
                <a:latin typeface="微软雅黑" panose="020B0503020204020204" pitchFamily="34" charset="-122"/>
                <a:ea typeface="微软雅黑" panose="020B0503020204020204" pitchFamily="34" charset="-122"/>
              </a:rPr>
              <a:t>   </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1</a:t>
            </a:r>
            <a:r>
              <a:rPr lang="en-US" altLang="zh-CN" sz="2800" b="1" dirty="0">
                <a:solidFill>
                  <a:schemeClr val="tx2"/>
                </a:solidFill>
                <a:latin typeface="微软雅黑" panose="020B0503020204020204" pitchFamily="34" charset="-122"/>
                <a:ea typeface="微软雅黑" panose="020B0503020204020204" pitchFamily="34" charset="-122"/>
              </a:rPr>
              <a:t>       C</a:t>
            </a:r>
            <a:r>
              <a:rPr lang="en-US" altLang="zh-CN" sz="2800" b="1" baseline="-25000" dirty="0">
                <a:solidFill>
                  <a:schemeClr val="tx2"/>
                </a:solidFill>
                <a:latin typeface="微软雅黑" panose="020B0503020204020204" pitchFamily="34" charset="-122"/>
                <a:ea typeface="微软雅黑" panose="020B0503020204020204" pitchFamily="34" charset="-122"/>
              </a:rPr>
              <a:t>2</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3</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4</a:t>
            </a:r>
            <a:r>
              <a:rPr lang="en-US" altLang="zh-CN" sz="2800" b="1" dirty="0">
                <a:solidFill>
                  <a:schemeClr val="tx2"/>
                </a:solidFill>
                <a:latin typeface="微软雅黑" panose="020B0503020204020204" pitchFamily="34" charset="-122"/>
                <a:ea typeface="微软雅黑" panose="020B0503020204020204" pitchFamily="34" charset="-122"/>
              </a:rPr>
              <a:t>     C</a:t>
            </a:r>
            <a:r>
              <a:rPr lang="en-US" altLang="zh-CN" sz="2800" b="1" baseline="-25000" dirty="0">
                <a:solidFill>
                  <a:schemeClr val="tx2"/>
                </a:solidFill>
                <a:latin typeface="微软雅黑" panose="020B0503020204020204" pitchFamily="34" charset="-122"/>
                <a:ea typeface="微软雅黑" panose="020B0503020204020204" pitchFamily="34" charset="-122"/>
              </a:rPr>
              <a:t>5</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6</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7</a:t>
            </a:r>
            <a:r>
              <a:rPr lang="en-US" altLang="zh-CN" sz="2800" b="1" dirty="0">
                <a:solidFill>
                  <a:schemeClr val="tx2"/>
                </a:solidFill>
                <a:latin typeface="微软雅黑" panose="020B0503020204020204" pitchFamily="34" charset="-122"/>
                <a:ea typeface="微软雅黑" panose="020B0503020204020204" pitchFamily="34" charset="-122"/>
              </a:rPr>
              <a:t>C</a:t>
            </a:r>
            <a:r>
              <a:rPr lang="en-US" altLang="zh-CN" sz="2800" b="1" baseline="-25000" dirty="0">
                <a:solidFill>
                  <a:schemeClr val="tx2"/>
                </a:solidFill>
                <a:latin typeface="微软雅黑" panose="020B0503020204020204" pitchFamily="34" charset="-122"/>
                <a:ea typeface="微软雅黑" panose="020B0503020204020204" pitchFamily="34" charset="-122"/>
              </a:rPr>
              <a:t>8</a:t>
            </a:r>
            <a:r>
              <a:rPr lang="en-US" altLang="zh-CN" sz="2800" b="1" dirty="0">
                <a:solidFill>
                  <a:schemeClr val="tx2"/>
                </a:solidFill>
                <a:latin typeface="微软雅黑" panose="020B0503020204020204" pitchFamily="34" charset="-122"/>
                <a:ea typeface="微软雅黑" panose="020B0503020204020204" pitchFamily="34" charset="-122"/>
              </a:rPr>
              <a:t> </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
        <p:nvSpPr>
          <p:cNvPr id="94214" name="Line 34"/>
          <p:cNvSpPr/>
          <p:nvPr/>
        </p:nvSpPr>
        <p:spPr>
          <a:xfrm flipH="1">
            <a:off x="5857875" y="3500438"/>
            <a:ext cx="0" cy="358775"/>
          </a:xfrm>
          <a:prstGeom prst="line">
            <a:avLst/>
          </a:prstGeom>
          <a:ln w="38100" cap="flat" cmpd="sng">
            <a:solidFill>
              <a:schemeClr val="tx1"/>
            </a:solidFill>
            <a:prstDash val="solid"/>
            <a:headEnd type="none" w="med" len="med"/>
            <a:tailEnd type="triangle" w="med" len="med"/>
          </a:ln>
        </p:spPr>
      </p:sp>
      <p:sp>
        <p:nvSpPr>
          <p:cNvPr id="94215" name="Line 35"/>
          <p:cNvSpPr/>
          <p:nvPr/>
        </p:nvSpPr>
        <p:spPr>
          <a:xfrm>
            <a:off x="2484438" y="3500438"/>
            <a:ext cx="0" cy="360362"/>
          </a:xfrm>
          <a:prstGeom prst="line">
            <a:avLst/>
          </a:prstGeom>
          <a:ln w="38100" cap="flat" cmpd="sng">
            <a:solidFill>
              <a:schemeClr val="tx1"/>
            </a:solidFill>
            <a:prstDash val="solid"/>
            <a:headEnd type="none" w="med" len="med"/>
            <a:tailEnd type="triangle" w="med" len="med"/>
          </a:ln>
        </p:spPr>
      </p:sp>
      <p:sp>
        <p:nvSpPr>
          <p:cNvPr id="94216" name="Rectangle 36"/>
          <p:cNvSpPr/>
          <p:nvPr/>
        </p:nvSpPr>
        <p:spPr>
          <a:xfrm>
            <a:off x="2051050" y="3860800"/>
            <a:ext cx="936625"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正→</a:t>
            </a: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负→</a:t>
            </a: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94217" name="Rectangle 37"/>
          <p:cNvSpPr/>
          <p:nvPr/>
        </p:nvSpPr>
        <p:spPr>
          <a:xfrm>
            <a:off x="3563938" y="3860800"/>
            <a:ext cx="936625"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b="1" dirty="0">
                <a:latin typeface="微软雅黑" panose="020B0503020204020204" pitchFamily="34" charset="-122"/>
                <a:ea typeface="微软雅黑" panose="020B0503020204020204" pitchFamily="34" charset="-122"/>
              </a:rPr>
              <a:t>8</a:t>
            </a:r>
            <a:r>
              <a:rPr lang="zh-CN" altLang="en-US" b="1" dirty="0">
                <a:latin typeface="微软雅黑" panose="020B0503020204020204" pitchFamily="34" charset="-122"/>
                <a:ea typeface="微软雅黑" panose="020B0503020204020204" pitchFamily="34" charset="-122"/>
              </a:rPr>
              <a:t>个</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段落</a:t>
            </a:r>
            <a:endParaRPr lang="zh-CN" altLang="en-US" b="1" dirty="0">
              <a:latin typeface="微软雅黑" panose="020B0503020204020204" pitchFamily="34" charset="-122"/>
              <a:ea typeface="微软雅黑" panose="020B0503020204020204" pitchFamily="34" charset="-122"/>
            </a:endParaRPr>
          </a:p>
        </p:txBody>
      </p:sp>
      <p:sp>
        <p:nvSpPr>
          <p:cNvPr id="94218" name="Rectangle 38"/>
          <p:cNvSpPr/>
          <p:nvPr/>
        </p:nvSpPr>
        <p:spPr>
          <a:xfrm>
            <a:off x="5286375" y="3857625"/>
            <a:ext cx="1152525"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b="1" dirty="0">
                <a:latin typeface="微软雅黑" panose="020B0503020204020204" pitchFamily="34" charset="-122"/>
                <a:ea typeface="微软雅黑" panose="020B0503020204020204" pitchFamily="34" charset="-122"/>
              </a:rPr>
              <a:t>16</a:t>
            </a:r>
            <a:r>
              <a:rPr lang="zh-CN" altLang="en-US" b="1" dirty="0">
                <a:latin typeface="微软雅黑" panose="020B0503020204020204" pitchFamily="34" charset="-122"/>
                <a:ea typeface="微软雅黑" panose="020B0503020204020204" pitchFamily="34" charset="-122"/>
              </a:rPr>
              <a:t>个量</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化电平</a:t>
            </a:r>
            <a:endParaRPr lang="zh-CN" altLang="en-US" b="1" dirty="0">
              <a:latin typeface="微软雅黑" panose="020B0503020204020204" pitchFamily="34" charset="-122"/>
              <a:ea typeface="微软雅黑" panose="020B0503020204020204" pitchFamily="34" charset="-122"/>
            </a:endParaRPr>
          </a:p>
        </p:txBody>
      </p:sp>
      <p:sp>
        <p:nvSpPr>
          <p:cNvPr id="94219" name="Rectangle 40"/>
          <p:cNvSpPr/>
          <p:nvPr/>
        </p:nvSpPr>
        <p:spPr>
          <a:xfrm>
            <a:off x="428625" y="4857750"/>
            <a:ext cx="8358188" cy="1260475"/>
          </a:xfrm>
          <a:prstGeom prst="rect">
            <a:avLst/>
          </a:prstGeom>
          <a:noFill/>
          <a:ln w="9525">
            <a:noFill/>
          </a:ln>
        </p:spPr>
        <p:txBody>
          <a:bodyPr>
            <a:spAutoFit/>
          </a:bodyPr>
          <a:p>
            <a:pPr>
              <a:lnSpc>
                <a:spcPct val="150000"/>
              </a:lnSpc>
              <a:spcBef>
                <a:spcPct val="20000"/>
              </a:spcBef>
            </a:pP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极性码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位码</a:t>
            </a:r>
            <a:r>
              <a:rPr lang="en-US" altLang="zh-CN" dirty="0">
                <a:latin typeface="微软雅黑" panose="020B0503020204020204" pitchFamily="34" charset="-122"/>
                <a:ea typeface="微软雅黑" panose="020B0503020204020204" pitchFamily="34" charset="-122"/>
              </a:rPr>
              <a:t>C</a:t>
            </a:r>
            <a:r>
              <a:rPr lang="zh-CN" altLang="en-US" baseline="-25000" dirty="0">
                <a:latin typeface="微软雅黑" panose="020B0503020204020204" pitchFamily="34" charset="-122"/>
                <a:ea typeface="微软雅黑" panose="020B0503020204020204" pitchFamily="34" charset="-122"/>
              </a:rPr>
              <a:t>１</a:t>
            </a:r>
            <a:r>
              <a:rPr lang="zh-CN" altLang="en-US" dirty="0">
                <a:latin typeface="微软雅黑" panose="020B0503020204020204" pitchFamily="34" charset="-122"/>
                <a:ea typeface="微软雅黑" panose="020B0503020204020204" pitchFamily="34" charset="-122"/>
              </a:rPr>
              <a:t>的数值“</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分别表示信号的正、负极性，称为</a:t>
            </a:r>
            <a:r>
              <a:rPr lang="zh-CN" altLang="en-US" b="1" dirty="0">
                <a:solidFill>
                  <a:srgbClr val="0000CC"/>
                </a:solidFill>
                <a:latin typeface="微软雅黑" panose="020B0503020204020204" pitchFamily="34" charset="-122"/>
                <a:ea typeface="微软雅黑" panose="020B0503020204020204" pitchFamily="34" charset="-122"/>
              </a:rPr>
              <a:t>极性码</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94220" name="Line 41"/>
          <p:cNvSpPr/>
          <p:nvPr/>
        </p:nvSpPr>
        <p:spPr>
          <a:xfrm>
            <a:off x="4000500" y="3500438"/>
            <a:ext cx="0" cy="360362"/>
          </a:xfrm>
          <a:prstGeom prst="line">
            <a:avLst/>
          </a:prstGeom>
          <a:ln w="38100" cap="flat" cmpd="sng">
            <a:solidFill>
              <a:schemeClr val="tx1"/>
            </a:solidFill>
            <a:prstDash val="solid"/>
            <a:headEnd type="none" w="med" len="med"/>
            <a:tailEnd type="triangle" w="med" len="med"/>
          </a:ln>
        </p:spPr>
      </p:sp>
    </p:spTree>
  </p:cSld>
  <p:clrMapOvr>
    <a:masterClrMapping/>
  </p:clrMapOvr>
  <p:transition>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6" name="Object 2"/>
          <p:cNvGraphicFramePr/>
          <p:nvPr/>
        </p:nvGraphicFramePr>
        <p:xfrm>
          <a:off x="0" y="1341755"/>
          <a:ext cx="6160135" cy="5244465"/>
        </p:xfrm>
        <a:graphic>
          <a:graphicData uri="http://schemas.openxmlformats.org/presentationml/2006/ole">
            <mc:AlternateContent xmlns:mc="http://schemas.openxmlformats.org/markup-compatibility/2006">
              <mc:Choice xmlns:v="urn:schemas-microsoft-com:vml" Requires="v">
                <p:oleObj spid="_x0000_s3100" name="" r:id="rId1" imgW="2994660" imgH="2316480" progId="Visio.Drawing.11">
                  <p:embed/>
                </p:oleObj>
              </mc:Choice>
              <mc:Fallback>
                <p:oleObj name="" r:id="rId1" imgW="2994660" imgH="2316480" progId="Visio.Drawing.11">
                  <p:embed/>
                  <p:pic>
                    <p:nvPicPr>
                      <p:cNvPr id="0" name="图片 3099"/>
                      <p:cNvPicPr/>
                      <p:nvPr/>
                    </p:nvPicPr>
                    <p:blipFill>
                      <a:blip r:embed="rId2"/>
                      <a:stretch>
                        <a:fillRect/>
                      </a:stretch>
                    </p:blipFill>
                    <p:spPr>
                      <a:xfrm>
                        <a:off x="0" y="1341755"/>
                        <a:ext cx="6160135" cy="5244465"/>
                      </a:xfrm>
                      <a:prstGeom prst="rect">
                        <a:avLst/>
                      </a:prstGeom>
                      <a:solidFill>
                        <a:srgbClr val="CCFFCC">
                          <a:alpha val="70000"/>
                        </a:srgbClr>
                      </a:solidFill>
                      <a:ln w="38100">
                        <a:noFill/>
                        <a:miter/>
                      </a:ln>
                    </p:spPr>
                  </p:pic>
                </p:oleObj>
              </mc:Fallback>
            </mc:AlternateContent>
          </a:graphicData>
        </a:graphic>
      </p:graphicFrame>
      <p:sp>
        <p:nvSpPr>
          <p:cNvPr id="31747" name="Rectangle 274"/>
          <p:cNvSpPr/>
          <p:nvPr/>
        </p:nvSpPr>
        <p:spPr>
          <a:xfrm>
            <a:off x="6160135" y="3933825"/>
            <a:ext cx="2891155" cy="2168525"/>
          </a:xfrm>
          <a:prstGeom prst="rect">
            <a:avLst/>
          </a:prstGeom>
          <a:solidFill>
            <a:srgbClr val="FF99CC">
              <a:alpha val="50195"/>
            </a:srgbClr>
          </a:solidFill>
          <a:ln w="9525">
            <a:noFill/>
          </a:ln>
        </p:spPr>
        <p:txBody>
          <a:bodyPr wrap="square">
            <a:spAutoFit/>
          </a:bodyPr>
          <a:p>
            <a:pPr>
              <a:lnSpc>
                <a:spcPct val="135000"/>
              </a:lnSpc>
              <a:spcBef>
                <a:spcPct val="50000"/>
              </a:spcBef>
            </a:pPr>
            <a:r>
              <a:rPr lang="zh-CN" altLang="en-US" b="1" dirty="0">
                <a:solidFill>
                  <a:srgbClr val="2713B9"/>
                </a:solidFill>
                <a:latin typeface="微软雅黑" panose="020B0503020204020204" pitchFamily="34" charset="-122"/>
                <a:ea typeface="微软雅黑" panose="020B0503020204020204" pitchFamily="34" charset="-122"/>
              </a:rPr>
              <a:t>第</a:t>
            </a:r>
            <a:r>
              <a:rPr lang="en-US" altLang="zh-CN" b="1" dirty="0">
                <a:solidFill>
                  <a:srgbClr val="2713B9"/>
                </a:solidFill>
                <a:latin typeface="微软雅黑" panose="020B0503020204020204" pitchFamily="34" charset="-122"/>
                <a:ea typeface="微软雅黑" panose="020B0503020204020204" pitchFamily="34" charset="-122"/>
              </a:rPr>
              <a:t>2</a:t>
            </a:r>
            <a:r>
              <a:rPr lang="zh-CN" altLang="en-US" b="1" dirty="0">
                <a:solidFill>
                  <a:srgbClr val="2713B9"/>
                </a:solidFill>
                <a:latin typeface="微软雅黑" panose="020B0503020204020204" pitchFamily="34" charset="-122"/>
                <a:ea typeface="微软雅黑" panose="020B0503020204020204" pitchFamily="34" charset="-122"/>
              </a:rPr>
              <a:t>至第</a:t>
            </a:r>
            <a:r>
              <a:rPr lang="en-US" altLang="zh-CN" b="1" dirty="0">
                <a:solidFill>
                  <a:srgbClr val="2713B9"/>
                </a:solidFill>
                <a:latin typeface="微软雅黑" panose="020B0503020204020204" pitchFamily="34" charset="-122"/>
                <a:ea typeface="微软雅黑" panose="020B0503020204020204" pitchFamily="34" charset="-122"/>
              </a:rPr>
              <a:t>4</a:t>
            </a:r>
            <a:r>
              <a:rPr lang="zh-CN" altLang="en-US" b="1" dirty="0">
                <a:solidFill>
                  <a:srgbClr val="2713B9"/>
                </a:solidFill>
                <a:latin typeface="微软雅黑" panose="020B0503020204020204" pitchFamily="34" charset="-122"/>
                <a:ea typeface="微软雅黑" panose="020B0503020204020204" pitchFamily="34" charset="-122"/>
              </a:rPr>
              <a:t>位码</a:t>
            </a:r>
            <a:r>
              <a:rPr lang="en-US" altLang="zh-CN" b="1" dirty="0">
                <a:solidFill>
                  <a:srgbClr val="2713B9"/>
                </a:solidFill>
                <a:latin typeface="微软雅黑" panose="020B0503020204020204" pitchFamily="34" charset="-122"/>
                <a:ea typeface="微软雅黑" panose="020B0503020204020204" pitchFamily="34" charset="-122"/>
              </a:rPr>
              <a:t>C</a:t>
            </a:r>
            <a:r>
              <a:rPr lang="en-US" altLang="zh-CN" b="1" baseline="-25000" dirty="0">
                <a:solidFill>
                  <a:srgbClr val="2713B9"/>
                </a:solidFill>
                <a:latin typeface="微软雅黑" panose="020B0503020204020204" pitchFamily="34" charset="-122"/>
                <a:ea typeface="微软雅黑" panose="020B0503020204020204" pitchFamily="34" charset="-122"/>
              </a:rPr>
              <a:t>2</a:t>
            </a:r>
            <a:r>
              <a:rPr lang="en-US" altLang="zh-CN" b="1" dirty="0">
                <a:solidFill>
                  <a:srgbClr val="2713B9"/>
                </a:solidFill>
                <a:latin typeface="微软雅黑" panose="020B0503020204020204" pitchFamily="34" charset="-122"/>
                <a:ea typeface="微软雅黑" panose="020B0503020204020204" pitchFamily="34" charset="-122"/>
              </a:rPr>
              <a:t>C</a:t>
            </a:r>
            <a:r>
              <a:rPr lang="en-US" altLang="zh-CN" b="1" baseline="-25000" dirty="0">
                <a:solidFill>
                  <a:srgbClr val="2713B9"/>
                </a:solidFill>
                <a:latin typeface="微软雅黑" panose="020B0503020204020204" pitchFamily="34" charset="-122"/>
                <a:ea typeface="微软雅黑" panose="020B0503020204020204" pitchFamily="34" charset="-122"/>
              </a:rPr>
              <a:t>3</a:t>
            </a:r>
            <a:r>
              <a:rPr lang="en-US" altLang="zh-CN" b="1" dirty="0">
                <a:solidFill>
                  <a:srgbClr val="2713B9"/>
                </a:solidFill>
                <a:latin typeface="微软雅黑" panose="020B0503020204020204" pitchFamily="34" charset="-122"/>
                <a:ea typeface="微软雅黑" panose="020B0503020204020204" pitchFamily="34" charset="-122"/>
              </a:rPr>
              <a:t>C</a:t>
            </a:r>
            <a:r>
              <a:rPr lang="en-US" altLang="zh-CN" b="1" baseline="-25000" dirty="0">
                <a:solidFill>
                  <a:srgbClr val="2713B9"/>
                </a:solidFill>
                <a:latin typeface="微软雅黑" panose="020B0503020204020204" pitchFamily="34" charset="-122"/>
                <a:ea typeface="微软雅黑" panose="020B0503020204020204" pitchFamily="34" charset="-122"/>
              </a:rPr>
              <a:t>4</a:t>
            </a:r>
            <a:r>
              <a:rPr lang="zh-CN" altLang="en-US" b="1" dirty="0">
                <a:solidFill>
                  <a:srgbClr val="2713B9"/>
                </a:solidFill>
                <a:latin typeface="微软雅黑" panose="020B0503020204020204" pitchFamily="34" charset="-122"/>
                <a:ea typeface="微软雅黑" panose="020B0503020204020204" pitchFamily="34" charset="-122"/>
              </a:rPr>
              <a:t>为</a:t>
            </a:r>
            <a:r>
              <a:rPr lang="zh-CN" altLang="en-US" b="1" dirty="0">
                <a:solidFill>
                  <a:schemeClr val="tx2"/>
                </a:solidFill>
                <a:latin typeface="微软雅黑" panose="020B0503020204020204" pitchFamily="34" charset="-122"/>
                <a:ea typeface="微软雅黑" panose="020B0503020204020204" pitchFamily="34" charset="-122"/>
              </a:rPr>
              <a:t>段落码</a:t>
            </a:r>
            <a:r>
              <a:rPr lang="zh-CN" altLang="en-US" b="1" dirty="0">
                <a:solidFill>
                  <a:srgbClr val="2713B9"/>
                </a:solidFill>
                <a:latin typeface="微软雅黑" panose="020B0503020204020204" pitchFamily="34" charset="-122"/>
                <a:ea typeface="微软雅黑" panose="020B0503020204020204" pitchFamily="34" charset="-122"/>
              </a:rPr>
              <a:t>，表示信号绝对值处在的段落，</a:t>
            </a:r>
            <a:r>
              <a:rPr lang="en-US" altLang="zh-CN" b="1" dirty="0">
                <a:solidFill>
                  <a:srgbClr val="2713B9"/>
                </a:solidFill>
                <a:latin typeface="微软雅黑" panose="020B0503020204020204" pitchFamily="34" charset="-122"/>
                <a:ea typeface="微软雅黑" panose="020B0503020204020204" pitchFamily="34" charset="-122"/>
              </a:rPr>
              <a:t>3</a:t>
            </a:r>
            <a:r>
              <a:rPr lang="zh-CN" altLang="en-US" b="1" dirty="0">
                <a:solidFill>
                  <a:srgbClr val="2713B9"/>
                </a:solidFill>
                <a:latin typeface="微软雅黑" panose="020B0503020204020204" pitchFamily="34" charset="-122"/>
                <a:ea typeface="微软雅黑" panose="020B0503020204020204" pitchFamily="34" charset="-122"/>
              </a:rPr>
              <a:t>位码的</a:t>
            </a:r>
            <a:r>
              <a:rPr lang="en-US" altLang="zh-CN" b="1" dirty="0">
                <a:solidFill>
                  <a:srgbClr val="2713B9"/>
                </a:solidFill>
                <a:latin typeface="微软雅黑" panose="020B0503020204020204" pitchFamily="34" charset="-122"/>
                <a:ea typeface="微软雅黑" panose="020B0503020204020204" pitchFamily="34" charset="-122"/>
              </a:rPr>
              <a:t>8</a:t>
            </a:r>
            <a:r>
              <a:rPr lang="zh-CN" altLang="en-US" b="1" dirty="0">
                <a:solidFill>
                  <a:srgbClr val="2713B9"/>
                </a:solidFill>
                <a:latin typeface="微软雅黑" panose="020B0503020204020204" pitchFamily="34" charset="-122"/>
                <a:ea typeface="微软雅黑" panose="020B0503020204020204" pitchFamily="34" charset="-122"/>
              </a:rPr>
              <a:t>种可能状态分别代表</a:t>
            </a:r>
            <a:r>
              <a:rPr lang="en-US" altLang="zh-CN" b="1" dirty="0">
                <a:solidFill>
                  <a:srgbClr val="2713B9"/>
                </a:solidFill>
                <a:latin typeface="微软雅黑" panose="020B0503020204020204" pitchFamily="34" charset="-122"/>
                <a:ea typeface="微软雅黑" panose="020B0503020204020204" pitchFamily="34" charset="-122"/>
              </a:rPr>
              <a:t>8</a:t>
            </a:r>
            <a:r>
              <a:rPr lang="zh-CN" altLang="en-US" b="1" dirty="0">
                <a:solidFill>
                  <a:srgbClr val="2713B9"/>
                </a:solidFill>
                <a:latin typeface="微软雅黑" panose="020B0503020204020204" pitchFamily="34" charset="-122"/>
                <a:ea typeface="微软雅黑" panose="020B0503020204020204" pitchFamily="34" charset="-122"/>
              </a:rPr>
              <a:t>个段落的起点电平</a:t>
            </a:r>
            <a:endParaRPr lang="zh-CN" altLang="en-US" b="1" dirty="0">
              <a:solidFill>
                <a:srgbClr val="2713B9"/>
              </a:solidFill>
              <a:latin typeface="微软雅黑" panose="020B0503020204020204" pitchFamily="34" charset="-122"/>
              <a:ea typeface="微软雅黑" panose="020B0503020204020204" pitchFamily="34" charset="-122"/>
            </a:endParaRPr>
          </a:p>
        </p:txBody>
      </p:sp>
      <p:sp>
        <p:nvSpPr>
          <p:cNvPr id="31748" name="Rectangle 275"/>
          <p:cNvSpPr/>
          <p:nvPr/>
        </p:nvSpPr>
        <p:spPr>
          <a:xfrm>
            <a:off x="1523365" y="660400"/>
            <a:ext cx="2459355" cy="521970"/>
          </a:xfrm>
          <a:prstGeom prst="rect">
            <a:avLst/>
          </a:prstGeom>
          <a:noFill/>
          <a:ln w="9525">
            <a:noFill/>
          </a:ln>
        </p:spPr>
        <p:txBody>
          <a:bodyPr wrap="square">
            <a:spAutoFit/>
          </a:bodyPr>
          <a:p>
            <a:pPr algn="l"/>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段落码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31749" name="Rectangle 276"/>
          <p:cNvSpPr/>
          <p:nvPr/>
        </p:nvSpPr>
        <p:spPr>
          <a:xfrm>
            <a:off x="1606868" y="6351905"/>
            <a:ext cx="3757612" cy="39687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9.5–2  </a:t>
            </a:r>
            <a:r>
              <a:rPr lang="zh-CN" altLang="en-US" b="1" dirty="0">
                <a:solidFill>
                  <a:schemeClr val="tx2"/>
                </a:solidFill>
                <a:latin typeface="微软雅黑" panose="020B0503020204020204" pitchFamily="34" charset="-122"/>
                <a:ea typeface="微软雅黑" panose="020B0503020204020204" pitchFamily="34" charset="-122"/>
              </a:rPr>
              <a:t>段落码与各段的关系</a:t>
            </a:r>
            <a:endParaRPr lang="zh-CN" altLang="en-US" b="1" dirty="0">
              <a:solidFill>
                <a:schemeClr val="tx2"/>
              </a:solidFill>
              <a:latin typeface="微软雅黑" panose="020B0503020204020204" pitchFamily="34" charset="-122"/>
              <a:ea typeface="微软雅黑" panose="020B0503020204020204" pitchFamily="34" charset="-122"/>
            </a:endParaRPr>
          </a:p>
        </p:txBody>
      </p:sp>
      <p:graphicFrame>
        <p:nvGraphicFramePr>
          <p:cNvPr id="687397" name="Group 293"/>
          <p:cNvGraphicFramePr>
            <a:graphicFrameLocks noGrp="1"/>
          </p:cNvGraphicFramePr>
          <p:nvPr/>
        </p:nvGraphicFramePr>
        <p:xfrm>
          <a:off x="5534025" y="0"/>
          <a:ext cx="3648075" cy="3846830"/>
        </p:xfrm>
        <a:graphic>
          <a:graphicData uri="http://schemas.openxmlformats.org/drawingml/2006/table">
            <a:tbl>
              <a:tblPr/>
              <a:tblGrid>
                <a:gridCol w="744220"/>
                <a:gridCol w="1261110"/>
                <a:gridCol w="1642745"/>
              </a:tblGrid>
              <a:tr h="4064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段落</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序号</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段落码</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段落范围</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solidFill>
                  </a:tcPr>
                </a:tc>
              </a:tr>
              <a:tr h="407035">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2   </a:t>
                      </a: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3  </a:t>
                      </a: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dirty="0" smtClean="0">
                          <a:ln>
                            <a:noFill/>
                          </a:ln>
                          <a:solidFill>
                            <a:schemeClr val="tx2"/>
                          </a:solidFill>
                          <a:effectLst/>
                          <a:latin typeface="微软雅黑" panose="020B0503020204020204" pitchFamily="34" charset="-122"/>
                          <a:ea typeface="微软雅黑" panose="020B0503020204020204" pitchFamily="34" charset="-122"/>
                        </a:rPr>
                        <a:t>(量化单位)</a:t>
                      </a:r>
                      <a:endParaRPr kumimoji="0" lang="zh-CN" altLang="en-US" sz="2000" b="1" i="0" u="none" strike="noStrike" cap="none" normalizeH="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solidFill>
                  </a:tcPr>
                </a:tc>
              </a:tr>
              <a:tr h="303339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7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8 </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6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7</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5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6</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4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5</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3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4</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2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3</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2</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3D1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1   1   1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1   1   0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1   0   1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1   0   0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0   1   1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0   1   0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0   0   1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0   0   0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3D1F3"/>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1024~2048</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512~1024</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256~512</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128~256</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64~128</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32~64</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16~32</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0~16</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3D1F3"/>
                    </a:solidFill>
                  </a:tcPr>
                </a:tc>
              </a:tr>
            </a:tbl>
          </a:graphicData>
        </a:graphic>
      </p:graphicFrame>
      <p:sp>
        <p:nvSpPr>
          <p:cNvPr id="31763" name="Rectangle 294"/>
          <p:cNvSpPr/>
          <p:nvPr/>
        </p:nvSpPr>
        <p:spPr>
          <a:xfrm>
            <a:off x="3982720" y="107950"/>
            <a:ext cx="1179513" cy="398780"/>
          </a:xfrm>
          <a:prstGeom prst="rect">
            <a:avLst/>
          </a:prstGeom>
          <a:noFill/>
          <a:ln w="9525">
            <a:noFill/>
          </a:ln>
        </p:spPr>
        <p:txBody>
          <a:bodyPr wrap="squar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表 </a:t>
            </a:r>
            <a:r>
              <a:rPr lang="en-US" altLang="zh-CN" b="1" dirty="0">
                <a:solidFill>
                  <a:schemeClr val="tx2"/>
                </a:solidFill>
                <a:latin typeface="微软雅黑" panose="020B0503020204020204" pitchFamily="34" charset="-122"/>
                <a:ea typeface="微软雅黑" panose="020B0503020204020204" pitchFamily="34" charset="-122"/>
              </a:rPr>
              <a:t>9.5-2</a:t>
            </a:r>
            <a:endParaRPr lang="en-US" altLang="zh-CN"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rot="5400000">
            <a:off x="4455319" y="2282666"/>
            <a:ext cx="2930525"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7045" name="AutoShape 97"/>
          <p:cNvSpPr/>
          <p:nvPr/>
        </p:nvSpPr>
        <p:spPr>
          <a:xfrm>
            <a:off x="3345815" y="4313555"/>
            <a:ext cx="2305050" cy="1008063"/>
          </a:xfrm>
          <a:prstGeom prst="cloudCallout">
            <a:avLst>
              <a:gd name="adj1" fmla="val 52947"/>
              <a:gd name="adj2" fmla="val -162440"/>
            </a:avLst>
          </a:prstGeom>
          <a:solidFill>
            <a:schemeClr val="accent1"/>
          </a:solidFill>
          <a:ln w="9525" cap="flat" cmpd="sng">
            <a:solidFill>
              <a:schemeClr val="tx1"/>
            </a:solidFill>
            <a:prstDash val="solid"/>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建议按照红色的编号</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xfrm>
            <a:off x="1476375" y="621030"/>
            <a:ext cx="2630805" cy="575945"/>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a:t>
            </a:r>
            <a:r>
              <a:rPr lang="en-US" altLang="zh-CN" sz="2800" dirty="0">
                <a:solidFill>
                  <a:srgbClr val="0000FF"/>
                </a:solidFill>
                <a:latin typeface="微软雅黑" panose="020B0503020204020204" pitchFamily="34" charset="-122"/>
                <a:ea typeface="微软雅黑" panose="020B0503020204020204" pitchFamily="34" charset="-122"/>
              </a:rPr>
              <a:t>3</a:t>
            </a:r>
            <a:r>
              <a:rPr lang="zh-CN" altLang="en-US" sz="2800" dirty="0">
                <a:solidFill>
                  <a:srgbClr val="0000FF"/>
                </a:solidFill>
                <a:latin typeface="微软雅黑" panose="020B0503020204020204" pitchFamily="34" charset="-122"/>
                <a:ea typeface="微软雅黑" panose="020B0503020204020204" pitchFamily="34" charset="-122"/>
              </a:rPr>
              <a:t>）</a:t>
            </a:r>
            <a:r>
              <a:rPr lang="en-US" altLang="zh-CN" sz="2800" dirty="0">
                <a:solidFill>
                  <a:srgbClr val="0000FF"/>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段内码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95235" name="Rectangle 3"/>
          <p:cNvSpPr>
            <a:spLocks noGrp="1"/>
          </p:cNvSpPr>
          <p:nvPr>
            <p:ph type="body" sz="half" idx="1"/>
          </p:nvPr>
        </p:nvSpPr>
        <p:spPr>
          <a:xfrm>
            <a:off x="571500" y="1557338"/>
            <a:ext cx="5357813" cy="1511300"/>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至第</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位码</a:t>
            </a:r>
            <a:r>
              <a:rPr lang="en-US" altLang="zh-CN" sz="2000" dirty="0">
                <a:latin typeface="微软雅黑" panose="020B0503020204020204" pitchFamily="34" charset="-122"/>
                <a:ea typeface="微软雅黑" panose="020B0503020204020204" pitchFamily="34" charset="-122"/>
              </a:rPr>
              <a:t>C</a:t>
            </a:r>
            <a:r>
              <a:rPr lang="en-US" altLang="zh-CN" sz="2000"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C</a:t>
            </a:r>
            <a:r>
              <a:rPr lang="en-US" altLang="zh-CN" sz="2000" baseline="-25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C</a:t>
            </a:r>
            <a:r>
              <a:rPr lang="en-US" altLang="zh-CN" sz="2000" baseline="-25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C</a:t>
            </a:r>
            <a:r>
              <a:rPr lang="en-US" altLang="zh-CN" sz="2000" baseline="-25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为</a:t>
            </a:r>
            <a:r>
              <a:rPr lang="zh-CN" altLang="en-US" sz="2000" b="1" dirty="0">
                <a:solidFill>
                  <a:srgbClr val="0000CC"/>
                </a:solidFill>
                <a:latin typeface="微软雅黑" panose="020B0503020204020204" pitchFamily="34" charset="-122"/>
                <a:ea typeface="微软雅黑" panose="020B0503020204020204" pitchFamily="34" charset="-122"/>
              </a:rPr>
              <a:t>段内码</a:t>
            </a:r>
            <a:r>
              <a:rPr lang="zh-CN" altLang="en-US" sz="2000" dirty="0">
                <a:latin typeface="微软雅黑" panose="020B0503020204020204" pitchFamily="34" charset="-122"/>
                <a:ea typeface="微软雅黑" panose="020B0503020204020204" pitchFamily="34" charset="-122"/>
              </a:rPr>
              <a:t>，这</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位码的</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种可能状态用来分别代表每一段落内的</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个均匀划分的量化级</a:t>
            </a:r>
            <a:endParaRPr lang="zh-CN" altLang="en-US" sz="2000" dirty="0">
              <a:latin typeface="微软雅黑" panose="020B0503020204020204" pitchFamily="34" charset="-122"/>
              <a:ea typeface="微软雅黑" panose="020B0503020204020204" pitchFamily="34" charset="-122"/>
            </a:endParaRPr>
          </a:p>
        </p:txBody>
      </p:sp>
      <p:graphicFrame>
        <p:nvGraphicFramePr>
          <p:cNvPr id="95236" name="内容占位符 95235"/>
          <p:cNvGraphicFramePr/>
          <p:nvPr>
            <p:ph sz="quarter" idx="3"/>
          </p:nvPr>
        </p:nvGraphicFramePr>
        <p:xfrm>
          <a:off x="6235700" y="0"/>
          <a:ext cx="2908300" cy="6858000"/>
        </p:xfrm>
        <a:graphic>
          <a:graphicData uri="http://schemas.openxmlformats.org/drawingml/2006/table">
            <a:tbl>
              <a:tblPr/>
              <a:tblGrid>
                <a:gridCol w="1371600"/>
                <a:gridCol w="1536700"/>
              </a:tblGrid>
              <a:tr h="67627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量化间隔</a:t>
                      </a:r>
                      <a:endParaRPr lang="en-US" altLang="zh-CN" b="1" dirty="0">
                        <a:solidFill>
                          <a:schemeClr val="tx2"/>
                        </a:solidFill>
                        <a:latin typeface="微软雅黑" panose="020B0503020204020204" pitchFamily="34" charset="-122"/>
                        <a:ea typeface="微软雅黑" panose="020B0503020204020204" pitchFamily="34" charset="-122"/>
                      </a:endParaRPr>
                    </a:p>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序号</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段内码</a:t>
                      </a:r>
                      <a:endParaRPr lang="zh-CN" altLang="en-US" b="1" dirty="0">
                        <a:solidFill>
                          <a:schemeClr val="tx2"/>
                        </a:solidFill>
                        <a:latin typeface="微软雅黑" panose="020B0503020204020204" pitchFamily="34" charset="-122"/>
                        <a:ea typeface="微软雅黑" panose="020B0503020204020204" pitchFamily="34" charset="-122"/>
                      </a:endParaRPr>
                    </a:p>
                    <a:p>
                      <a:pPr lvl="0" algn="ctr" eaLnBrk="0" hangingPunct="0">
                        <a:lnSpc>
                          <a:spcPct val="90000"/>
                        </a:lnSpc>
                        <a:buNone/>
                      </a:pP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5 </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6 </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7 </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8</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15</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9</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8</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7</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6</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5</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3</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bl>
          </a:graphicData>
        </a:graphic>
      </p:graphicFrame>
      <p:sp>
        <p:nvSpPr>
          <p:cNvPr id="95292" name="Rectangle 98"/>
          <p:cNvSpPr/>
          <p:nvPr/>
        </p:nvSpPr>
        <p:spPr>
          <a:xfrm>
            <a:off x="4973638" y="236538"/>
            <a:ext cx="1179512" cy="400050"/>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表 </a:t>
            </a:r>
            <a:r>
              <a:rPr lang="en-US" altLang="zh-CN" b="1" dirty="0">
                <a:solidFill>
                  <a:schemeClr val="tx2"/>
                </a:solidFill>
                <a:latin typeface="微软雅黑" panose="020B0503020204020204" pitchFamily="34" charset="-122"/>
                <a:ea typeface="微软雅黑" panose="020B0503020204020204" pitchFamily="34" charset="-122"/>
              </a:rPr>
              <a:t>9.5-3</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500" fill="hold"/>
                                        <p:tgtEl>
                                          <p:spTgt spid="95236"/>
                                        </p:tgtEl>
                                        <p:attrNameLst>
                                          <p:attrName>ppt_x</p:attrName>
                                        </p:attrNameLst>
                                      </p:cBhvr>
                                      <p:tavLst>
                                        <p:tav tm="0">
                                          <p:val>
                                            <p:strVal val="#ppt_x"/>
                                          </p:val>
                                        </p:tav>
                                        <p:tav tm="100000">
                                          <p:val>
                                            <p:strVal val="#ppt_x"/>
                                          </p:val>
                                        </p:tav>
                                      </p:tavLst>
                                    </p:anim>
                                    <p:anim calcmode="lin" valueType="num">
                                      <p:cBhvr additive="base">
                                        <p:cTn id="8"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2"/>
          <p:cNvSpPr>
            <a:spLocks noGrp="1"/>
          </p:cNvSpPr>
          <p:nvPr>
            <p:ph idx="1"/>
          </p:nvPr>
        </p:nvSpPr>
        <p:spPr>
          <a:xfrm>
            <a:off x="337185" y="1428750"/>
            <a:ext cx="8418195" cy="4653915"/>
          </a:xfrm>
        </p:spPr>
        <p:txBody>
          <a:bodyPr vert="horz" wrap="square" lIns="91440" tIns="45720" rIns="91440" bIns="45720" anchor="t"/>
          <a:p>
            <a:pPr marL="0" indent="0" eaLnBrk="1" latinLnBrk="0"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① </a:t>
            </a:r>
            <a:r>
              <a:rPr lang="zh-CN" altLang="en-US" sz="2000" dirty="0">
                <a:latin typeface="微软雅黑" panose="020B0503020204020204" pitchFamily="34" charset="-122"/>
                <a:ea typeface="微软雅黑" panose="020B0503020204020204" pitchFamily="34" charset="-122"/>
              </a:rPr>
              <a:t>段内的</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个量化级均匀划分，段落长度不等，小信号时，段落短，量化间隔小；大信号时，段落长，量化间隔大。</a:t>
            </a:r>
            <a:r>
              <a:rPr lang="zh-CN" altLang="en-US" sz="2000" b="1" dirty="0">
                <a:solidFill>
                  <a:schemeClr val="tx2"/>
                </a:solidFill>
                <a:latin typeface="微软雅黑" panose="020B0503020204020204" pitchFamily="34" charset="-122"/>
                <a:ea typeface="微软雅黑" panose="020B0503020204020204" pitchFamily="34" charset="-122"/>
              </a:rPr>
              <a:t>属于非均匀的量化</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② </a:t>
            </a:r>
            <a:r>
              <a:rPr lang="zh-CN" altLang="en-US" sz="2000" dirty="0">
                <a:latin typeface="微软雅黑" panose="020B0503020204020204" pitchFamily="34" charset="-122"/>
                <a:ea typeface="微软雅黑" panose="020B0503020204020204" pitchFamily="34" charset="-122"/>
              </a:rPr>
              <a:t>第一、二段最短，只有归一化的</a:t>
            </a:r>
            <a:r>
              <a:rPr lang="en-US" altLang="zh-CN" sz="2000" dirty="0">
                <a:latin typeface="微软雅黑" panose="020B0503020204020204" pitchFamily="34" charset="-122"/>
                <a:ea typeface="微软雅黑" panose="020B0503020204020204" pitchFamily="34" charset="-122"/>
              </a:rPr>
              <a:t>1/128</a:t>
            </a:r>
            <a:r>
              <a:rPr lang="zh-CN" altLang="en-US" sz="2000" dirty="0">
                <a:latin typeface="微软雅黑" panose="020B0503020204020204" pitchFamily="34" charset="-122"/>
                <a:ea typeface="微软雅黑" panose="020B0503020204020204" pitchFamily="34" charset="-122"/>
              </a:rPr>
              <a:t>，再将它等分</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小段，每一小段长度为：                                ，这是</a:t>
            </a:r>
            <a:r>
              <a:rPr lang="zh-CN" altLang="en-US" sz="2000" b="1" dirty="0">
                <a:solidFill>
                  <a:schemeClr val="tx2"/>
                </a:solidFill>
                <a:latin typeface="微软雅黑" panose="020B0503020204020204" pitchFamily="34" charset="-122"/>
                <a:ea typeface="微软雅黑" panose="020B0503020204020204" pitchFamily="34" charset="-122"/>
              </a:rPr>
              <a:t>最小的量化级间隔</a:t>
            </a:r>
            <a:r>
              <a:rPr lang="zh-CN" altLang="en-US" sz="2000" dirty="0">
                <a:latin typeface="微软雅黑" panose="020B0503020204020204" pitchFamily="34" charset="-122"/>
                <a:ea typeface="微软雅黑" panose="020B0503020204020204" pitchFamily="34" charset="-122"/>
              </a:rPr>
              <a:t>记为</a:t>
            </a:r>
            <a:r>
              <a:rPr lang="en-US" altLang="zh-CN" sz="2000" b="1" dirty="0">
                <a:solidFill>
                  <a:schemeClr val="tx2"/>
                </a:solidFill>
                <a:latin typeface="微软雅黑" panose="020B0503020204020204" pitchFamily="34" charset="-122"/>
                <a:ea typeface="微软雅黑" panose="020B0503020204020204" pitchFamily="34" charset="-122"/>
              </a:rPr>
              <a:t>Δ</a:t>
            </a:r>
            <a:r>
              <a:rPr lang="zh-CN" altLang="en-US" sz="2000" dirty="0">
                <a:latin typeface="微软雅黑" panose="020B0503020204020204" pitchFamily="34" charset="-122"/>
                <a:ea typeface="微软雅黑" panose="020B0503020204020204" pitchFamily="34" charset="-122"/>
              </a:rPr>
              <a:t>，它是输入信号归一化值的</a:t>
            </a:r>
            <a:r>
              <a:rPr lang="en-US" altLang="zh-CN" sz="2000" dirty="0">
                <a:latin typeface="微软雅黑" panose="020B0503020204020204" pitchFamily="34" charset="-122"/>
                <a:ea typeface="微软雅黑" panose="020B0503020204020204" pitchFamily="34" charset="-122"/>
              </a:rPr>
              <a:t>1/2048</a:t>
            </a:r>
            <a:r>
              <a:rPr lang="zh-CN" altLang="en-US"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代表</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个量化单位</a:t>
            </a:r>
            <a:r>
              <a:rPr lang="en-US" altLang="zh-CN" sz="2000" b="1" dirty="0">
                <a:solidFill>
                  <a:schemeClr val="tx2"/>
                </a:solidFill>
                <a:latin typeface="微软雅黑" panose="020B0503020204020204" pitchFamily="34" charset="-122"/>
                <a:ea typeface="微软雅黑" panose="020B0503020204020204" pitchFamily="34" charset="-122"/>
                <a:sym typeface="+mn-ea"/>
              </a:rPr>
              <a:t>Δ</a:t>
            </a:r>
            <a:r>
              <a:rPr lang="zh-CN" altLang="en-US" sz="2000" b="1" dirty="0">
                <a:solidFill>
                  <a:schemeClr val="tx2"/>
                </a:solidFill>
                <a:latin typeface="微软雅黑" panose="020B0503020204020204" pitchFamily="34" charset="-122"/>
                <a:ea typeface="微软雅黑" panose="020B0503020204020204" pitchFamily="34" charset="-122"/>
              </a:rPr>
              <a:t> </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③ </a:t>
            </a:r>
            <a:r>
              <a:rPr lang="zh-CN" altLang="en-US" sz="2000" dirty="0">
                <a:latin typeface="微软雅黑" panose="020B0503020204020204" pitchFamily="34" charset="-122"/>
                <a:ea typeface="微软雅黑" panose="020B0503020204020204" pitchFamily="34" charset="-122"/>
              </a:rPr>
              <a:t>第八段最长，它是归一化值的</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，将它等分</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小段后，每一小段归一化长度为：</a:t>
            </a:r>
            <a:r>
              <a:rPr lang="en-US" altLang="zh-CN" sz="2000" dirty="0">
                <a:latin typeface="微软雅黑" panose="020B0503020204020204" pitchFamily="34" charset="-122"/>
                <a:ea typeface="微软雅黑" panose="020B0503020204020204" pitchFamily="34" charset="-122"/>
              </a:rPr>
              <a:t>1/32</a:t>
            </a:r>
            <a:r>
              <a:rPr lang="zh-CN" altLang="en-US" sz="2000" dirty="0">
                <a:latin typeface="微软雅黑" panose="020B0503020204020204" pitchFamily="34" charset="-122"/>
                <a:ea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rPr>
              <a:t>包含</a:t>
            </a:r>
            <a:r>
              <a:rPr lang="en-US" altLang="zh-CN" sz="2000" b="1" dirty="0">
                <a:solidFill>
                  <a:schemeClr val="tx2"/>
                </a:solidFill>
                <a:latin typeface="微软雅黑" panose="020B0503020204020204" pitchFamily="34" charset="-122"/>
                <a:ea typeface="微软雅黑" panose="020B0503020204020204" pitchFamily="34" charset="-122"/>
              </a:rPr>
              <a:t>64</a:t>
            </a:r>
            <a:r>
              <a:rPr lang="zh-CN" altLang="en-US" sz="2000" b="1" dirty="0">
                <a:solidFill>
                  <a:schemeClr val="tx2"/>
                </a:solidFill>
                <a:latin typeface="微软雅黑" panose="020B0503020204020204" pitchFamily="34" charset="-122"/>
                <a:ea typeface="微软雅黑" panose="020B0503020204020204" pitchFamily="34" charset="-122"/>
              </a:rPr>
              <a:t>个最小量化间隔，记为</a:t>
            </a:r>
            <a:r>
              <a:rPr lang="en-US" altLang="zh-CN" sz="2000" b="1" dirty="0">
                <a:solidFill>
                  <a:schemeClr val="tx2"/>
                </a:solidFill>
                <a:latin typeface="微软雅黑" panose="020B0503020204020204" pitchFamily="34" charset="-122"/>
                <a:ea typeface="微软雅黑" panose="020B0503020204020204" pitchFamily="34" charset="-122"/>
              </a:rPr>
              <a:t>64Δ</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latinLnBrk="0"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④ </a:t>
            </a:r>
            <a:r>
              <a:rPr lang="zh-CN" altLang="en-US" sz="2000" dirty="0">
                <a:latin typeface="微软雅黑" panose="020B0503020204020204" pitchFamily="34" charset="-122"/>
                <a:ea typeface="微软雅黑" panose="020B0503020204020204" pitchFamily="34" charset="-122"/>
              </a:rPr>
              <a:t>如果以非均匀量化时的最小量化间隔</a:t>
            </a:r>
            <a:r>
              <a:rPr lang="en-US" altLang="zh-CN" sz="2000" dirty="0">
                <a:latin typeface="微软雅黑" panose="020B0503020204020204" pitchFamily="34" charset="-122"/>
                <a:ea typeface="微软雅黑" panose="020B0503020204020204" pitchFamily="34" charset="-122"/>
              </a:rPr>
              <a:t>Δ=1/2048</a:t>
            </a:r>
            <a:r>
              <a:rPr lang="zh-CN" altLang="en-US" sz="2000" dirty="0">
                <a:latin typeface="微软雅黑" panose="020B0503020204020204" pitchFamily="34" charset="-122"/>
                <a:ea typeface="微软雅黑" panose="020B0503020204020204" pitchFamily="34" charset="-122"/>
              </a:rPr>
              <a:t>作为输入</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轴的单位， 那么各段的起点电平分别是</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512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1024</a:t>
            </a:r>
            <a:r>
              <a:rPr lang="zh-CN" altLang="en-US" sz="2000" b="1" dirty="0">
                <a:solidFill>
                  <a:schemeClr val="tx2"/>
                </a:solidFill>
                <a:latin typeface="微软雅黑" panose="020B0503020204020204" pitchFamily="34" charset="-122"/>
                <a:ea typeface="微软雅黑" panose="020B0503020204020204" pitchFamily="34" charset="-122"/>
              </a:rPr>
              <a:t>个量化单位</a:t>
            </a:r>
            <a:r>
              <a:rPr lang="en-US" altLang="zh-CN" sz="2000" b="1" dirty="0">
                <a:solidFill>
                  <a:schemeClr val="tx2"/>
                </a:solidFill>
                <a:latin typeface="微软雅黑" panose="020B0503020204020204" pitchFamily="34" charset="-122"/>
                <a:ea typeface="微软雅黑" panose="020B0503020204020204" pitchFamily="34" charset="-122"/>
                <a:sym typeface="+mn-ea"/>
              </a:rPr>
              <a:t>Δ</a:t>
            </a:r>
            <a:r>
              <a:rPr lang="zh-CN" altLang="en-US" sz="2000" b="1" dirty="0">
                <a:solidFill>
                  <a:schemeClr val="tx2"/>
                </a:solidFill>
                <a:latin typeface="微软雅黑" panose="020B0503020204020204" pitchFamily="34" charset="-122"/>
                <a:ea typeface="微软雅黑" panose="020B0503020204020204" pitchFamily="34" charset="-122"/>
              </a:rPr>
              <a:t> </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32770" name="Object 3"/>
          <p:cNvGraphicFramePr/>
          <p:nvPr/>
        </p:nvGraphicFramePr>
        <p:xfrm>
          <a:off x="1451610" y="2856865"/>
          <a:ext cx="2271395" cy="474345"/>
        </p:xfrm>
        <a:graphic>
          <a:graphicData uri="http://schemas.openxmlformats.org/presentationml/2006/ole">
            <mc:AlternateContent xmlns:mc="http://schemas.openxmlformats.org/markup-compatibility/2006">
              <mc:Choice xmlns:v="urn:schemas-microsoft-com:vml" Requires="v">
                <p:oleObj spid="_x0000_s3102" name="" r:id="rId1" imgW="1041400" imgH="393700" progId="Equation.3">
                  <p:embed/>
                </p:oleObj>
              </mc:Choice>
              <mc:Fallback>
                <p:oleObj name="" r:id="rId1" imgW="1041400" imgH="393700" progId="Equation.3">
                  <p:embed/>
                  <p:pic>
                    <p:nvPicPr>
                      <p:cNvPr id="0" name="图片 3101"/>
                      <p:cNvPicPr/>
                      <p:nvPr/>
                    </p:nvPicPr>
                    <p:blipFill>
                      <a:blip r:embed="rId2"/>
                      <a:stretch>
                        <a:fillRect/>
                      </a:stretch>
                    </p:blipFill>
                    <p:spPr>
                      <a:xfrm>
                        <a:off x="1451610" y="2856865"/>
                        <a:ext cx="2271395" cy="474345"/>
                      </a:xfrm>
                      <a:prstGeom prst="rect">
                        <a:avLst/>
                      </a:prstGeom>
                      <a:solidFill>
                        <a:srgbClr val="CCFFCC"/>
                      </a:solidFill>
                      <a:ln w="38100">
                        <a:noFill/>
                        <a:miter/>
                      </a:ln>
                    </p:spPr>
                  </p:pic>
                </p:oleObj>
              </mc:Fallback>
            </mc:AlternateContent>
          </a:graphicData>
        </a:graphic>
      </p:graphicFrame>
      <p:sp>
        <p:nvSpPr>
          <p:cNvPr id="32772" name="Rectangle 4"/>
          <p:cNvSpPr/>
          <p:nvPr/>
        </p:nvSpPr>
        <p:spPr>
          <a:xfrm>
            <a:off x="1568768" y="588963"/>
            <a:ext cx="2035810" cy="521970"/>
          </a:xfrm>
          <a:prstGeom prst="rect">
            <a:avLst/>
          </a:prstGeom>
          <a:noFill/>
          <a:ln w="9525">
            <a:noFill/>
          </a:ln>
        </p:spPr>
        <p:txBody>
          <a:bodyPr wrap="none">
            <a:spAutoFit/>
          </a:bodyPr>
          <a:p>
            <a:pPr algn="ct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4</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特点</a:t>
            </a:r>
            <a:r>
              <a:rPr lang="zh-CN" altLang="en-US" sz="2800" dirty="0">
                <a:solidFill>
                  <a:srgbClr val="0000FF"/>
                </a:solidFill>
                <a:latin typeface="微软雅黑" panose="020B0503020204020204" pitchFamily="34" charset="-122"/>
                <a:ea typeface="微软雅黑" panose="020B0503020204020204" pitchFamily="34" charset="-122"/>
              </a:rPr>
              <a:t> </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3"/>
          <p:cNvSpPr>
            <a:spLocks noGrp="1"/>
          </p:cNvSpPr>
          <p:nvPr>
            <p:ph idx="1"/>
          </p:nvPr>
        </p:nvSpPr>
        <p:spPr>
          <a:xfrm>
            <a:off x="384810" y="1428750"/>
            <a:ext cx="8324850" cy="4916805"/>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⑤  </a:t>
            </a:r>
            <a:r>
              <a:rPr lang="zh-CN" altLang="en-US" sz="2000" dirty="0">
                <a:latin typeface="微软雅黑" panose="020B0503020204020204" pitchFamily="34" charset="-122"/>
                <a:ea typeface="微软雅黑" panose="020B0503020204020204" pitchFamily="34" charset="-122"/>
              </a:rPr>
              <a:t>假设以非均匀量化时的最小量化间隔</a:t>
            </a:r>
            <a:r>
              <a:rPr lang="en-US" altLang="zh-CN" sz="2000" dirty="0">
                <a:latin typeface="微软雅黑" panose="020B0503020204020204" pitchFamily="34" charset="-122"/>
                <a:ea typeface="微软雅黑" panose="020B0503020204020204" pitchFamily="34" charset="-122"/>
              </a:rPr>
              <a:t>Δ=1/2048</a:t>
            </a:r>
            <a:r>
              <a:rPr lang="zh-CN" altLang="en-US" sz="2000" dirty="0">
                <a:latin typeface="微软雅黑" panose="020B0503020204020204" pitchFamily="34" charset="-122"/>
                <a:ea typeface="微软雅黑" panose="020B0503020204020204" pitchFamily="34" charset="-122"/>
              </a:rPr>
              <a:t>作为均匀量化的量化间隔，那么从</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折线的第一段到第八段的各段所包含的均匀量化级数分别为</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512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1024</a:t>
            </a:r>
            <a:r>
              <a:rPr lang="zh-CN" altLang="en-US" sz="2000" dirty="0">
                <a:latin typeface="微软雅黑" panose="020B0503020204020204" pitchFamily="34" charset="-122"/>
                <a:ea typeface="微软雅黑" panose="020B0503020204020204" pitchFamily="34" charset="-122"/>
              </a:rPr>
              <a:t>个，总共有</a:t>
            </a:r>
            <a:r>
              <a:rPr lang="en-US" altLang="zh-CN" sz="2000" dirty="0">
                <a:latin typeface="微软雅黑" panose="020B0503020204020204" pitchFamily="34" charset="-122"/>
                <a:ea typeface="微软雅黑" panose="020B0503020204020204" pitchFamily="34" charset="-122"/>
              </a:rPr>
              <a:t>2048</a:t>
            </a:r>
            <a:r>
              <a:rPr lang="zh-CN" altLang="en-US" sz="2000" dirty="0">
                <a:latin typeface="微软雅黑" panose="020B0503020204020204" pitchFamily="34" charset="-122"/>
                <a:ea typeface="微软雅黑" panose="020B0503020204020204" pitchFamily="34" charset="-122"/>
              </a:rPr>
              <a:t>个均匀量化级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需要</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位码组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，而非均匀量化只有</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个量化级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需要</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。按照二进制编码位数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与量化级数</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的关系：</a:t>
            </a:r>
            <a:r>
              <a:rPr lang="en-US" altLang="zh-CN" sz="2000" dirty="0">
                <a:latin typeface="微软雅黑" panose="020B0503020204020204" pitchFamily="34" charset="-122"/>
                <a:ea typeface="微软雅黑" panose="020B0503020204020204" pitchFamily="34" charset="-122"/>
              </a:rPr>
              <a:t>M=2</a:t>
            </a:r>
            <a:r>
              <a:rPr lang="en-US" altLang="zh-CN" sz="2000" baseline="30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，均匀量化需要编</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位码，而非均匀量化只要编</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通常把按非均匀量化特性的编码称为</a:t>
            </a:r>
            <a:r>
              <a:rPr lang="zh-CN" altLang="en-US" sz="2000" b="1" dirty="0">
                <a:solidFill>
                  <a:schemeClr val="tx2"/>
                </a:solidFill>
                <a:latin typeface="微软雅黑" panose="020B0503020204020204" pitchFamily="34" charset="-122"/>
                <a:ea typeface="微软雅黑" panose="020B0503020204020204" pitchFamily="34" charset="-122"/>
              </a:rPr>
              <a:t>非线性编码</a:t>
            </a:r>
            <a:r>
              <a:rPr lang="zh-CN" altLang="en-US" sz="2000" dirty="0">
                <a:latin typeface="微软雅黑" panose="020B0503020204020204" pitchFamily="34" charset="-122"/>
                <a:ea typeface="微软雅黑" panose="020B0503020204020204" pitchFamily="34" charset="-122"/>
              </a:rPr>
              <a:t>；按均匀量化特性的编码称为</a:t>
            </a:r>
            <a:r>
              <a:rPr lang="zh-CN" altLang="en-US" sz="2000" b="1" dirty="0">
                <a:solidFill>
                  <a:schemeClr val="tx2"/>
                </a:solidFill>
                <a:latin typeface="微软雅黑" panose="020B0503020204020204" pitchFamily="34" charset="-122"/>
                <a:ea typeface="微软雅黑" panose="020B0503020204020204" pitchFamily="34" charset="-122"/>
              </a:rPr>
              <a:t>线性编码</a:t>
            </a:r>
            <a:r>
              <a:rPr lang="zh-CN" altLang="en-US" sz="2000" dirty="0">
                <a:latin typeface="微软雅黑" panose="020B0503020204020204" pitchFamily="34" charset="-122"/>
                <a:ea typeface="微软雅黑" panose="020B0503020204020204" pitchFamily="34" charset="-122"/>
              </a:rPr>
              <a:t>。可见，在保证小信号时的量化间隔相同的条件下，</a:t>
            </a:r>
            <a:r>
              <a:rPr lang="en-US" altLang="zh-CN" sz="2000" b="1" dirty="0">
                <a:solidFill>
                  <a:schemeClr val="tx2"/>
                </a:solidFill>
                <a:latin typeface="微软雅黑" panose="020B0503020204020204" pitchFamily="34" charset="-122"/>
                <a:ea typeface="微软雅黑" panose="020B0503020204020204" pitchFamily="34" charset="-122"/>
              </a:rPr>
              <a:t>7</a:t>
            </a:r>
            <a:r>
              <a:rPr lang="zh-CN" altLang="en-US" sz="2000" b="1" dirty="0">
                <a:solidFill>
                  <a:schemeClr val="tx2"/>
                </a:solidFill>
                <a:latin typeface="微软雅黑" panose="020B0503020204020204" pitchFamily="34" charset="-122"/>
                <a:ea typeface="微软雅黑" panose="020B0503020204020204" pitchFamily="34" charset="-122"/>
              </a:rPr>
              <a:t>位非线性编码与</a:t>
            </a:r>
            <a:r>
              <a:rPr lang="en-US" altLang="zh-CN" sz="2000" b="1" dirty="0">
                <a:solidFill>
                  <a:schemeClr val="tx2"/>
                </a:solidFill>
                <a:latin typeface="微软雅黑" panose="020B0503020204020204" pitchFamily="34" charset="-122"/>
                <a:ea typeface="微软雅黑" panose="020B0503020204020204" pitchFamily="34" charset="-122"/>
              </a:rPr>
              <a:t>11</a:t>
            </a:r>
            <a:r>
              <a:rPr lang="zh-CN" altLang="en-US" sz="2000" b="1" dirty="0">
                <a:solidFill>
                  <a:schemeClr val="tx2"/>
                </a:solidFill>
                <a:latin typeface="微软雅黑" panose="020B0503020204020204" pitchFamily="34" charset="-122"/>
                <a:ea typeface="微软雅黑" panose="020B0503020204020204" pitchFamily="34" charset="-122"/>
              </a:rPr>
              <a:t>位线性编码</a:t>
            </a:r>
            <a:r>
              <a:rPr lang="zh-CN" altLang="en-US" sz="2000" b="1" dirty="0">
                <a:solidFill>
                  <a:srgbClr val="3B00E2"/>
                </a:solidFill>
                <a:latin typeface="微软雅黑" panose="020B0503020204020204" pitchFamily="34" charset="-122"/>
                <a:ea typeface="微软雅黑" panose="020B0503020204020204" pitchFamily="34" charset="-122"/>
              </a:rPr>
              <a:t>等效</a:t>
            </a:r>
            <a:r>
              <a:rPr lang="zh-CN" altLang="en-US" sz="2000" dirty="0">
                <a:latin typeface="微软雅黑" panose="020B0503020204020204" pitchFamily="34" charset="-122"/>
                <a:ea typeface="微软雅黑" panose="020B0503020204020204" pitchFamily="34" charset="-122"/>
              </a:rPr>
              <a:t>。由于非线性编码的码位数减少，因此设备简化，所需传输系统带宽减小 </a:t>
            </a:r>
            <a:endParaRPr lang="zh-CN" altLang="en-US" sz="2000" dirty="0">
              <a:latin typeface="微软雅黑" panose="020B0503020204020204" pitchFamily="34" charset="-122"/>
              <a:ea typeface="微软雅黑" panose="020B0503020204020204" pitchFamily="34" charset="-122"/>
            </a:endParaRPr>
          </a:p>
        </p:txBody>
      </p:sp>
      <p:sp>
        <p:nvSpPr>
          <p:cNvPr id="3" name="圆角矩形标注 2"/>
          <p:cNvSpPr/>
          <p:nvPr/>
        </p:nvSpPr>
        <p:spPr>
          <a:xfrm>
            <a:off x="4547870" y="6079490"/>
            <a:ext cx="4596765" cy="779145"/>
          </a:xfrm>
          <a:prstGeom prst="wedgeRoundRectCallout">
            <a:avLst>
              <a:gd name="adj1" fmla="val -45800"/>
              <a:gd name="adj2" fmla="val -774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数字电话抽样频率</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8KHz</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，采用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8</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位非均匀量化编码，传输比特率为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64kbps</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p:nvPr/>
        </p:nvSpPr>
        <p:spPr>
          <a:xfrm>
            <a:off x="1476375" y="692150"/>
            <a:ext cx="3957638" cy="503238"/>
          </a:xfrm>
          <a:prstGeom prst="rect">
            <a:avLst/>
          </a:prstGeom>
          <a:noFill/>
          <a:ln w="9525">
            <a:noFill/>
          </a:ln>
        </p:spPr>
        <p:txBody>
          <a:bodyPr/>
          <a:p>
            <a:pPr marL="342900" indent="-342900">
              <a:lnSpc>
                <a:spcPct val="110000"/>
              </a:lnSpc>
              <a:buSzPct val="80000"/>
            </a:pPr>
            <a:r>
              <a:rPr lang="en-US" altLang="zh-CN" sz="2800" b="1" dirty="0">
                <a:solidFill>
                  <a:schemeClr val="tx2"/>
                </a:solidFill>
                <a:latin typeface="微软雅黑" panose="020B0503020204020204" pitchFamily="34" charset="-122"/>
                <a:ea typeface="微软雅黑" panose="020B0503020204020204" pitchFamily="34" charset="-122"/>
              </a:rPr>
              <a:t>7. </a:t>
            </a:r>
            <a:r>
              <a:rPr lang="zh-CN" altLang="en-US" sz="2800" b="1" dirty="0">
                <a:solidFill>
                  <a:schemeClr val="tx2"/>
                </a:solidFill>
                <a:latin typeface="微软雅黑" panose="020B0503020204020204" pitchFamily="34" charset="-122"/>
                <a:ea typeface="微软雅黑" panose="020B0503020204020204" pitchFamily="34" charset="-122"/>
              </a:rPr>
              <a:t>逐次比较编码原理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97283" name="Rectangle 4"/>
          <p:cNvSpPr/>
          <p:nvPr/>
        </p:nvSpPr>
        <p:spPr>
          <a:xfrm>
            <a:off x="337185" y="1428750"/>
            <a:ext cx="8437880" cy="4572000"/>
          </a:xfrm>
          <a:prstGeom prst="rect">
            <a:avLst/>
          </a:prstGeom>
          <a:noFill/>
          <a:ln w="9525">
            <a:noFill/>
          </a:ln>
        </p:spPr>
        <p:txBody>
          <a:bodyPr/>
          <a:p>
            <a:pPr>
              <a:lnSpc>
                <a:spcPct val="150000"/>
              </a:lnSpc>
              <a:spcBef>
                <a:spcPts val="0"/>
              </a:spcBef>
              <a:spcAft>
                <a:spcPts val="0"/>
              </a:spcAft>
            </a:pPr>
            <a:r>
              <a:rPr lang="zh-CN" altLang="en-US" sz="2400" b="1" dirty="0">
                <a:solidFill>
                  <a:schemeClr val="tx2"/>
                </a:solidFill>
                <a:latin typeface="微软雅黑" panose="020B0503020204020204" pitchFamily="34" charset="-122"/>
                <a:ea typeface="微软雅黑" panose="020B0503020204020204" pitchFamily="34" charset="-122"/>
              </a:rPr>
              <a:t>编码器</a:t>
            </a:r>
            <a:r>
              <a:rPr lang="zh-CN" altLang="en-US" dirty="0">
                <a:latin typeface="微软雅黑" panose="020B0503020204020204" pitchFamily="34" charset="-122"/>
                <a:ea typeface="微软雅黑" panose="020B0503020204020204" pitchFamily="34" charset="-122"/>
              </a:rPr>
              <a:t>的任务是根据输入的样值脉冲编出相应的</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位二进制代码。讨论常用的逐次比较型编码器原理 </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400" b="1" dirty="0">
                <a:solidFill>
                  <a:schemeClr val="tx2"/>
                </a:solidFill>
                <a:latin typeface="微软雅黑" panose="020B0503020204020204" pitchFamily="34" charset="-122"/>
                <a:ea typeface="微软雅黑" panose="020B0503020204020204" pitchFamily="34" charset="-122"/>
              </a:rPr>
              <a:t>整流器</a:t>
            </a:r>
            <a:r>
              <a:rPr lang="zh-CN" altLang="en-US" dirty="0">
                <a:latin typeface="微软雅黑" panose="020B0503020204020204" pitchFamily="34" charset="-122"/>
                <a:ea typeface="微软雅黑" panose="020B0503020204020204" pitchFamily="34" charset="-122"/>
              </a:rPr>
              <a:t>用来判别输入样值脉冲的极性，编出第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极性码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，同时将双极性脉冲变换成单极性脉冲</a:t>
            </a:r>
            <a:endParaRPr lang="zh-CN" altLang="en-US"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400" b="1" dirty="0">
                <a:solidFill>
                  <a:schemeClr val="tx2"/>
                </a:solidFill>
                <a:latin typeface="微软雅黑" panose="020B0503020204020204" pitchFamily="34" charset="-122"/>
                <a:ea typeface="微软雅黑" panose="020B0503020204020204" pitchFamily="34" charset="-122"/>
              </a:rPr>
              <a:t>保持电路</a:t>
            </a:r>
            <a:r>
              <a:rPr lang="zh-CN" altLang="en-US" dirty="0">
                <a:latin typeface="微软雅黑" panose="020B0503020204020204" pitchFamily="34" charset="-122"/>
                <a:ea typeface="微软雅黑" panose="020B0503020204020204" pitchFamily="34" charset="-122"/>
              </a:rPr>
              <a:t>的作用是在整个比较过程中保持输入信号的幅度不变。由于逐次比较型编码器编</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位码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极性码除外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需要在一个抽样周期</a:t>
            </a:r>
            <a:r>
              <a:rPr lang="en-US" altLang="zh-CN" dirty="0">
                <a:latin typeface="微软雅黑" panose="020B0503020204020204" pitchFamily="34" charset="-122"/>
                <a:ea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以内完成</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次比较，在整个比较过程中都应保持输入信号的幅度不变，因此要求将样值脉冲展宽并保持。这在实际中要用平顶抽样，通常由抽样保持电路实现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476375" y="579755"/>
            <a:ext cx="6299200" cy="617220"/>
          </a:xfrm>
        </p:spPr>
        <p:txBody>
          <a:bodyPr vert="horz" wrap="square" lIns="91440" tIns="45720" rIns="91440" bIns="45720" anchor="b"/>
          <a:p>
            <a:pPr eaLnBrk="1" hangingPunct="1"/>
            <a:r>
              <a:rPr lang="zh-CN" altLang="en-US" dirty="0">
                <a:latin typeface="微软雅黑" panose="020B0503020204020204" pitchFamily="34" charset="-122"/>
                <a:ea typeface="微软雅黑" panose="020B0503020204020204" pitchFamily="34" charset="-122"/>
                <a:sym typeface="+mn-ea"/>
              </a:rPr>
              <a:t>四 数据压缩的方法</a:t>
            </a:r>
            <a:endParaRPr lang="zh-CN" altLang="en-US" b="1" dirty="0">
              <a:solidFill>
                <a:schemeClr val="tx2"/>
              </a:solidFill>
              <a:latin typeface="微软雅黑" panose="020B0503020204020204" pitchFamily="34" charset="-122"/>
              <a:ea typeface="微软雅黑" panose="020B0503020204020204" pitchFamily="34" charset="-122"/>
              <a:sym typeface="+mn-ea"/>
            </a:endParaRPr>
          </a:p>
        </p:txBody>
      </p:sp>
      <p:sp>
        <p:nvSpPr>
          <p:cNvPr id="57347" name="Rectangle 3"/>
          <p:cNvSpPr>
            <a:spLocks noGrp="1"/>
          </p:cNvSpPr>
          <p:nvPr>
            <p:ph idx="1"/>
          </p:nvPr>
        </p:nvSpPr>
        <p:spPr>
          <a:xfrm>
            <a:off x="391160" y="1407795"/>
            <a:ext cx="8361680" cy="3597275"/>
          </a:xfrm>
        </p:spPr>
        <p:txBody>
          <a:bodyPr vert="horz" wrap="square" lIns="91440" tIns="45720" rIns="91440" bIns="45720" anchor="t"/>
          <a:p>
            <a:pPr marL="0" indent="0" eaLnBrk="1" hangingPunct="1">
              <a:lnSpc>
                <a:spcPct val="150000"/>
              </a:lnSpc>
              <a:spcBef>
                <a:spcPts val="0"/>
              </a:spcBef>
              <a:spcAft>
                <a:spcPts val="0"/>
              </a:spcAft>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信源无损压缩</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zh-CN" altLang="en-US" sz="2000" dirty="0">
                <a:latin typeface="微软雅黑" panose="020B0503020204020204" pitchFamily="34" charset="-122"/>
                <a:ea typeface="微软雅黑" panose="020B0503020204020204" pitchFamily="34" charset="-122"/>
              </a:rPr>
              <a:t>利用数据的统计冗余进行压缩。</a:t>
            </a:r>
            <a:r>
              <a:rPr lang="zh-CN" altLang="en-US" sz="2000" dirty="0">
                <a:latin typeface="微软雅黑" panose="020B0503020204020204" pitchFamily="34" charset="-122"/>
                <a:ea typeface="微软雅黑" panose="020B0503020204020204" pitchFamily="34" charset="-122"/>
                <a:sym typeface="+mn-ea"/>
              </a:rPr>
              <a:t>采用编码方法改变符号出现的概率及减少符号间的相关性，从而</a:t>
            </a:r>
            <a:r>
              <a:rPr lang="zh-CN" altLang="en-US" sz="2000" b="1" dirty="0">
                <a:solidFill>
                  <a:schemeClr val="tx2"/>
                </a:solidFill>
                <a:latin typeface="微软雅黑" panose="020B0503020204020204" pitchFamily="34" charset="-122"/>
                <a:ea typeface="微软雅黑" panose="020B0503020204020204" pitchFamily="34" charset="-122"/>
                <a:sym typeface="+mn-ea"/>
              </a:rPr>
              <a:t>提高符号的平均信息量</a:t>
            </a:r>
            <a:r>
              <a:rPr lang="zh-CN" altLang="en-US" sz="2000" dirty="0">
                <a:latin typeface="微软雅黑" panose="020B0503020204020204" pitchFamily="34" charset="-122"/>
                <a:ea typeface="微软雅黑" panose="020B0503020204020204" pitchFamily="34" charset="-122"/>
                <a:sym typeface="+mn-ea"/>
              </a:rPr>
              <a:t>，就可以用较少的码元传输同样的信息量。</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zh-CN" altLang="en-US" sz="2000" b="1" dirty="0">
                <a:solidFill>
                  <a:schemeClr val="tx2"/>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sym typeface="+mn-ea"/>
              </a:rPr>
              <a:t>可完全恢复原始数据而不引起任何失真，但压缩率是受到数据统计冗余度的理论限制，一般为2:1到5:1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zh-CN" altLang="en-US" sz="2000" b="1" dirty="0">
                <a:solidFill>
                  <a:schemeClr val="tx2"/>
                </a:solidFill>
                <a:latin typeface="微软雅黑" panose="020B0503020204020204" pitchFamily="34" charset="-122"/>
                <a:ea typeface="微软雅黑" panose="020B0503020204020204" pitchFamily="34" charset="-122"/>
              </a:rPr>
              <a:t>常用方法：</a:t>
            </a:r>
            <a:r>
              <a:rPr lang="zh-CN" altLang="en-US" sz="2000" dirty="0">
                <a:latin typeface="微软雅黑" panose="020B0503020204020204" pitchFamily="34" charset="-122"/>
                <a:ea typeface="微软雅黑" panose="020B0503020204020204" pitchFamily="34" charset="-122"/>
              </a:rPr>
              <a:t>哈夫曼编码、游程编码、串表压缩编码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LZW</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等</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4" name="Object 4"/>
          <p:cNvGraphicFramePr>
            <a:graphicFrameLocks noGrp="1"/>
          </p:cNvGraphicFramePr>
          <p:nvPr>
            <p:ph idx="1"/>
          </p:nvPr>
        </p:nvGraphicFramePr>
        <p:xfrm>
          <a:off x="74930" y="1412875"/>
          <a:ext cx="8959850" cy="4873625"/>
        </p:xfrm>
        <a:graphic>
          <a:graphicData uri="http://schemas.openxmlformats.org/presentationml/2006/ole">
            <mc:AlternateContent xmlns:mc="http://schemas.openxmlformats.org/markup-compatibility/2006">
              <mc:Choice xmlns:v="urn:schemas-microsoft-com:vml" Requires="v">
                <p:oleObj spid="_x0000_s3101" name="" r:id="rId1" imgW="3916680" imgH="2080260" progId="Visio.Drawing.11">
                  <p:embed/>
                </p:oleObj>
              </mc:Choice>
              <mc:Fallback>
                <p:oleObj name="" r:id="rId1" imgW="3916680" imgH="2080260" progId="Visio.Drawing.11">
                  <p:embed/>
                  <p:pic>
                    <p:nvPicPr>
                      <p:cNvPr id="0" name="图片 3100"/>
                      <p:cNvPicPr/>
                      <p:nvPr/>
                    </p:nvPicPr>
                    <p:blipFill>
                      <a:blip r:embed="rId2"/>
                      <a:stretch>
                        <a:fillRect/>
                      </a:stretch>
                    </p:blipFill>
                    <p:spPr>
                      <a:xfrm>
                        <a:off x="74930" y="1412875"/>
                        <a:ext cx="8959850" cy="4873625"/>
                      </a:xfrm>
                      <a:prstGeom prst="rect">
                        <a:avLst/>
                      </a:prstGeom>
                      <a:solidFill>
                        <a:srgbClr val="CCFFCC">
                          <a:alpha val="80000"/>
                        </a:srgbClr>
                      </a:solidFill>
                      <a:ln>
                        <a:solidFill>
                          <a:schemeClr val="tx1"/>
                        </a:solidFill>
                        <a:miter/>
                      </a:ln>
                    </p:spPr>
                  </p:pic>
                </p:oleObj>
              </mc:Fallback>
            </mc:AlternateContent>
          </a:graphicData>
        </a:graphic>
      </p:graphicFrame>
      <p:sp>
        <p:nvSpPr>
          <p:cNvPr id="33795" name="Rectangle 7"/>
          <p:cNvSpPr/>
          <p:nvPr/>
        </p:nvSpPr>
        <p:spPr>
          <a:xfrm>
            <a:off x="2484438" y="6461125"/>
            <a:ext cx="3502025" cy="396875"/>
          </a:xfrm>
          <a:prstGeom prst="rect">
            <a:avLst/>
          </a:prstGeom>
          <a:noFill/>
          <a:ln w="9525">
            <a:noFill/>
          </a:ln>
        </p:spPr>
        <p:txBody>
          <a:bodyPr>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 </a:t>
            </a:r>
            <a:r>
              <a:rPr lang="en-US" altLang="zh-CN" b="1" dirty="0">
                <a:solidFill>
                  <a:schemeClr val="tx2"/>
                </a:solidFill>
                <a:latin typeface="微软雅黑" panose="020B0503020204020204" pitchFamily="34" charset="-122"/>
                <a:ea typeface="微软雅黑" panose="020B0503020204020204" pitchFamily="34" charset="-122"/>
              </a:rPr>
              <a:t>9.5–3  </a:t>
            </a:r>
            <a:r>
              <a:rPr lang="zh-CN" altLang="en-US" b="1" dirty="0">
                <a:solidFill>
                  <a:schemeClr val="tx2"/>
                </a:solidFill>
                <a:latin typeface="微软雅黑" panose="020B0503020204020204" pitchFamily="34" charset="-122"/>
                <a:ea typeface="微软雅黑" panose="020B0503020204020204" pitchFamily="34" charset="-122"/>
              </a:rPr>
              <a:t>逐次比较型编码器</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3"/>
          <p:cNvSpPr>
            <a:spLocks noGrp="1"/>
          </p:cNvSpPr>
          <p:nvPr>
            <p:ph idx="1"/>
          </p:nvPr>
        </p:nvSpPr>
        <p:spPr>
          <a:xfrm>
            <a:off x="331470" y="1412875"/>
            <a:ext cx="8404225" cy="4685665"/>
          </a:xfrm>
        </p:spPr>
        <p:txBody>
          <a:bodyPr vert="horz" wrap="square" lIns="91440" tIns="45720" rIns="91440" bIns="45720" anchor="t"/>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比较器</a:t>
            </a:r>
            <a:r>
              <a:rPr lang="zh-CN" altLang="en-US" sz="2000" dirty="0">
                <a:latin typeface="微软雅黑" panose="020B0503020204020204" pitchFamily="34" charset="-122"/>
                <a:ea typeface="微软雅黑" panose="020B0503020204020204" pitchFamily="34" charset="-122"/>
              </a:rPr>
              <a:t>通过</a:t>
            </a:r>
            <a:r>
              <a:rPr lang="zh-CN" altLang="en-US" sz="2000" b="1" dirty="0">
                <a:solidFill>
                  <a:srgbClr val="3B00E2"/>
                </a:solidFill>
                <a:latin typeface="微软雅黑" panose="020B0503020204020204" pitchFamily="34" charset="-122"/>
                <a:ea typeface="微软雅黑" panose="020B0503020204020204" pitchFamily="34" charset="-122"/>
              </a:rPr>
              <a:t>样值电流</a:t>
            </a:r>
            <a:r>
              <a:rPr lang="en-US" altLang="zh-CN" sz="2000" b="1" dirty="0">
                <a:solidFill>
                  <a:srgbClr val="3B00E2"/>
                </a:solidFill>
                <a:latin typeface="微软雅黑" panose="020B0503020204020204" pitchFamily="34" charset="-122"/>
                <a:ea typeface="微软雅黑" panose="020B0503020204020204" pitchFamily="34" charset="-122"/>
              </a:rPr>
              <a:t>I</a:t>
            </a:r>
            <a:r>
              <a:rPr lang="en-US" altLang="zh-CN" sz="2000" b="1" baseline="-25000" dirty="0">
                <a:solidFill>
                  <a:srgbClr val="3B00E2"/>
                </a:solidFill>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3B00E2"/>
                </a:solidFill>
                <a:latin typeface="微软雅黑" panose="020B0503020204020204" pitchFamily="34" charset="-122"/>
                <a:ea typeface="微软雅黑" panose="020B0503020204020204" pitchFamily="34" charset="-122"/>
              </a:rPr>
              <a:t>标准电流</a:t>
            </a:r>
            <a:r>
              <a:rPr lang="en-US" altLang="zh-CN" sz="2000" b="1" dirty="0">
                <a:solidFill>
                  <a:srgbClr val="3B00E2"/>
                </a:solidFill>
                <a:latin typeface="微软雅黑" panose="020B0503020204020204" pitchFamily="34" charset="-122"/>
                <a:ea typeface="微软雅黑" panose="020B0503020204020204" pitchFamily="34" charset="-122"/>
              </a:rPr>
              <a:t>I</a:t>
            </a:r>
            <a:r>
              <a:rPr lang="en-US" altLang="zh-CN" sz="2000" b="1" baseline="-25000" dirty="0">
                <a:solidFill>
                  <a:srgbClr val="3B00E2"/>
                </a:solidFill>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进行比较，从而对输入抽样值实现非线性编码。除第一位极性码外，其他</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位二进制代码是通过逐次比较确定的。当样值脉冲</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到来后，用逐步逼近的方法有规律地用各标准电流</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去和样值脉冲比较，每比较一次出一位码。</a:t>
            </a:r>
            <a:r>
              <a:rPr lang="zh-CN" altLang="en-US" sz="2000" b="1" dirty="0">
                <a:solidFill>
                  <a:schemeClr val="tx2"/>
                </a:solidFill>
                <a:latin typeface="微软雅黑" panose="020B0503020204020204" pitchFamily="34" charset="-122"/>
                <a:ea typeface="微软雅黑" panose="020B0503020204020204" pitchFamily="34" charset="-122"/>
              </a:rPr>
              <a:t>当</a:t>
            </a:r>
            <a:r>
              <a:rPr lang="en-US" altLang="zh-CN" sz="2000" b="1" dirty="0">
                <a:solidFill>
                  <a:schemeClr val="tx2"/>
                </a:solidFill>
                <a:latin typeface="微软雅黑" panose="020B0503020204020204" pitchFamily="34" charset="-122"/>
                <a:ea typeface="微软雅黑" panose="020B0503020204020204" pitchFamily="34" charset="-122"/>
              </a:rPr>
              <a:t>I</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I</a:t>
            </a:r>
            <a:r>
              <a:rPr lang="en-US" altLang="zh-CN" sz="2000" b="1" baseline="-25000" dirty="0">
                <a:solidFill>
                  <a:schemeClr val="tx2"/>
                </a:solidFill>
                <a:latin typeface="微软雅黑" panose="020B0503020204020204" pitchFamily="34" charset="-122"/>
                <a:ea typeface="微软雅黑" panose="020B0503020204020204" pitchFamily="34" charset="-122"/>
              </a:rPr>
              <a:t>W</a:t>
            </a:r>
            <a:r>
              <a:rPr lang="zh-CN" altLang="en-US" sz="2000" b="1" dirty="0">
                <a:solidFill>
                  <a:schemeClr val="tx2"/>
                </a:solidFill>
                <a:latin typeface="微软雅黑" panose="020B0503020204020204" pitchFamily="34" charset="-122"/>
                <a:ea typeface="微软雅黑" panose="020B0503020204020204" pitchFamily="34" charset="-122"/>
              </a:rPr>
              <a:t>时，出“</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码，反之出“</a:t>
            </a:r>
            <a:r>
              <a:rPr lang="en-US" altLang="zh-CN" sz="2000" b="1" dirty="0">
                <a:solidFill>
                  <a:schemeClr val="tx2"/>
                </a:solidFill>
                <a:latin typeface="微软雅黑" panose="020B0503020204020204" pitchFamily="34" charset="-122"/>
                <a:ea typeface="微软雅黑" panose="020B0503020204020204" pitchFamily="34" charset="-122"/>
              </a:rPr>
              <a:t>0”</a:t>
            </a:r>
            <a:r>
              <a:rPr lang="zh-CN" altLang="en-US" sz="2000" b="1" dirty="0">
                <a:solidFill>
                  <a:schemeClr val="tx2"/>
                </a:solidFill>
                <a:latin typeface="微软雅黑" panose="020B0503020204020204" pitchFamily="34" charset="-122"/>
                <a:ea typeface="微软雅黑" panose="020B0503020204020204" pitchFamily="34" charset="-122"/>
              </a:rPr>
              <a:t>码</a:t>
            </a:r>
            <a:r>
              <a:rPr lang="zh-CN" altLang="en-US" sz="2000" dirty="0">
                <a:latin typeface="微软雅黑" panose="020B0503020204020204" pitchFamily="34" charset="-122"/>
                <a:ea typeface="微软雅黑" panose="020B0503020204020204" pitchFamily="34" charset="-122"/>
              </a:rPr>
              <a:t>，直到</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逼近为止，完成对输入样值的非线性量化和编码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恒流源</a:t>
            </a:r>
            <a:r>
              <a:rPr lang="zh-CN" altLang="en-US" sz="2000" dirty="0">
                <a:latin typeface="微软雅黑" panose="020B0503020204020204" pitchFamily="34" charset="-122"/>
                <a:ea typeface="微软雅黑" panose="020B0503020204020204" pitchFamily="34" charset="-122"/>
              </a:rPr>
              <a:t>也称</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位线性解码电路或电阻网络，它用来产生各种标准电流</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。按</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折线编出的</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位码，需要</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个基本的权值电流支路，每个支路都有一个控制开关。每次应该哪个开关接通形成比较用的标准电流</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，由前面的比较结果经变换后得到的控制信号来控制           </a:t>
            </a:r>
            <a:r>
              <a:rPr lang="zh-CN" altLang="en-US" sz="2000" dirty="0">
                <a:solidFill>
                  <a:schemeClr val="tx2"/>
                </a:solidFill>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3"/>
          <p:cNvSpPr>
            <a:spLocks noGrp="1"/>
          </p:cNvSpPr>
          <p:nvPr>
            <p:ph idx="1"/>
          </p:nvPr>
        </p:nvSpPr>
        <p:spPr>
          <a:xfrm>
            <a:off x="332105" y="1363345"/>
            <a:ext cx="8415020" cy="5004435"/>
          </a:xfrm>
        </p:spPr>
        <p:txBody>
          <a:bodyPr vert="horz" wrap="square" lIns="91440" tIns="45720" rIns="91440" bIns="45720" anchor="t"/>
          <a:p>
            <a:pPr marL="0" indent="0" eaLnBrk="1" hangingPunct="1">
              <a:lnSpc>
                <a:spcPct val="150000"/>
              </a:lnSpc>
              <a:spcBef>
                <a:spcPct val="0"/>
              </a:spcBef>
              <a:buNone/>
            </a:pPr>
            <a:r>
              <a:rPr lang="en-US" altLang="zh-CN" sz="2400" b="1" dirty="0">
                <a:solidFill>
                  <a:schemeClr val="tx2"/>
                </a:solidFill>
                <a:latin typeface="微软雅黑" panose="020B0503020204020204" pitchFamily="34" charset="-122"/>
                <a:ea typeface="微软雅黑" panose="020B0503020204020204" pitchFamily="34" charset="-122"/>
              </a:rPr>
              <a:t>7/11</a:t>
            </a:r>
            <a:r>
              <a:rPr lang="zh-CN" altLang="en-US" sz="2400" b="1" dirty="0">
                <a:solidFill>
                  <a:schemeClr val="tx2"/>
                </a:solidFill>
                <a:latin typeface="微软雅黑" panose="020B0503020204020204" pitchFamily="34" charset="-122"/>
                <a:ea typeface="微软雅黑" panose="020B0503020204020204" pitchFamily="34" charset="-122"/>
              </a:rPr>
              <a:t>变换电路</a:t>
            </a:r>
            <a:r>
              <a:rPr lang="zh-CN" altLang="en-US" sz="2000" dirty="0">
                <a:latin typeface="微软雅黑" panose="020B0503020204020204" pitchFamily="34" charset="-122"/>
                <a:ea typeface="微软雅黑" panose="020B0503020204020204" pitchFamily="34" charset="-122"/>
              </a:rPr>
              <a:t>就是非均匀量化中的数字压缩器。由于按</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折线只编</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位码，加至记忆电路的码也只有</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位，而线性解码电路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恒流源</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需要</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个基本的权值电流支路，这就要求有</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个控制脉冲对其控制。需通过</a:t>
            </a:r>
            <a:r>
              <a:rPr lang="en-US" altLang="zh-CN" sz="2000" dirty="0">
                <a:latin typeface="微软雅黑" panose="020B0503020204020204" pitchFamily="34" charset="-122"/>
                <a:ea typeface="微软雅黑" panose="020B0503020204020204" pitchFamily="34" charset="-122"/>
              </a:rPr>
              <a:t>7/11</a:t>
            </a:r>
            <a:r>
              <a:rPr lang="zh-CN" altLang="en-US" sz="2000" dirty="0">
                <a:latin typeface="微软雅黑" panose="020B0503020204020204" pitchFamily="34" charset="-122"/>
                <a:ea typeface="微软雅黑" panose="020B0503020204020204" pitchFamily="34" charset="-122"/>
              </a:rPr>
              <a:t>逻辑变换电路将</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位非线性码转换成</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位线性码，其实质就是</a:t>
            </a:r>
            <a:r>
              <a:rPr lang="zh-CN" altLang="en-US" sz="2000" b="1" dirty="0">
                <a:solidFill>
                  <a:srgbClr val="0000CC"/>
                </a:solidFill>
                <a:latin typeface="微软雅黑" panose="020B0503020204020204" pitchFamily="34" charset="-122"/>
                <a:ea typeface="微软雅黑" panose="020B0503020204020204" pitchFamily="34" charset="-122"/>
              </a:rPr>
              <a:t>完成非线性和线性之间的变换</a:t>
            </a:r>
            <a:endParaRPr lang="zh-CN" altLang="en-US" sz="2000" b="1" dirty="0">
              <a:solidFill>
                <a:srgbClr val="0000CC"/>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记忆电路</a:t>
            </a:r>
            <a:r>
              <a:rPr lang="zh-CN" altLang="en-US" sz="2000" dirty="0">
                <a:latin typeface="微软雅黑" panose="020B0503020204020204" pitchFamily="34" charset="-122"/>
                <a:ea typeface="微软雅黑" panose="020B0503020204020204" pitchFamily="34" charset="-122"/>
              </a:rPr>
              <a:t>用来寄存二进制代码，因为除了第一次比较外，其余各次比较都要依据前几次比较的结果来确定标准电流值，因此，</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位码中的前</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位状态均应由记忆电路寄存下来</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1000" dirty="0">
                <a:latin typeface="微软雅黑" panose="020B0503020204020204" pitchFamily="34" charset="-122"/>
                <a:ea typeface="微软雅黑" panose="020B0503020204020204" pitchFamily="34" charset="-122"/>
              </a:rPr>
              <a:t>  </a:t>
            </a: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原理上讲模拟信号数字化的过程是抽样、量化、编码三步走。但实际上量化是在编码过程中完成的，即</a:t>
            </a:r>
            <a:r>
              <a:rPr lang="zh-CN" altLang="en-US" sz="2000" b="1" dirty="0">
                <a:solidFill>
                  <a:srgbClr val="0000FF"/>
                </a:solidFill>
                <a:latin typeface="微软雅黑" panose="020B0503020204020204" pitchFamily="34" charset="-122"/>
                <a:ea typeface="微软雅黑" panose="020B0503020204020204" pitchFamily="34" charset="-122"/>
              </a:rPr>
              <a:t>编码器本身包含了量化和编码的两个功能</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352425" y="1412875"/>
            <a:ext cx="8388985" cy="3876675"/>
          </a:xfrm>
          <a:prstGeom prst="rect">
            <a:avLst/>
          </a:prstGeom>
          <a:noFill/>
          <a:ln w="9525">
            <a:noFill/>
          </a:ln>
        </p:spPr>
        <p:txBody>
          <a:bodyPr wrap="square">
            <a:spAutoFit/>
          </a:bodyPr>
          <a:p>
            <a:pPr>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rPr>
              <a:t>例</a:t>
            </a:r>
            <a:r>
              <a:rPr lang="en-US" altLang="zh-CN" sz="2400" b="1" dirty="0">
                <a:solidFill>
                  <a:schemeClr val="tx2"/>
                </a:solidFill>
                <a:latin typeface="微软雅黑" panose="020B0503020204020204" pitchFamily="34" charset="-122"/>
                <a:ea typeface="微软雅黑" panose="020B0503020204020204" pitchFamily="34" charset="-122"/>
              </a:rPr>
              <a:t>9.5.1 </a:t>
            </a:r>
            <a:r>
              <a:rPr lang="zh-CN" altLang="en-US" dirty="0">
                <a:latin typeface="微软雅黑" panose="020B0503020204020204" pitchFamily="34" charset="-122"/>
                <a:ea typeface="微软雅黑" panose="020B0503020204020204" pitchFamily="34" charset="-122"/>
              </a:rPr>
              <a:t>设输入信号抽样值</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rPr>
              <a:t>=+1270Δ(Δ</a:t>
            </a:r>
            <a:r>
              <a:rPr lang="zh-CN" altLang="en-US" dirty="0">
                <a:latin typeface="微软雅黑" panose="020B0503020204020204" pitchFamily="34" charset="-122"/>
                <a:ea typeface="微软雅黑" panose="020B0503020204020204" pitchFamily="34" charset="-122"/>
              </a:rPr>
              <a:t>为一个量化单位，表示输入信号归一化值的</a:t>
            </a:r>
            <a:r>
              <a:rPr lang="en-US" altLang="zh-CN" dirty="0">
                <a:latin typeface="微软雅黑" panose="020B0503020204020204" pitchFamily="34" charset="-122"/>
                <a:ea typeface="微软雅黑" panose="020B0503020204020204" pitchFamily="34" charset="-122"/>
              </a:rPr>
              <a:t>1/2048)</a:t>
            </a:r>
            <a:r>
              <a:rPr lang="zh-CN" altLang="en-US" dirty="0">
                <a:latin typeface="微软雅黑" panose="020B0503020204020204" pitchFamily="34" charset="-122"/>
                <a:ea typeface="微软雅黑" panose="020B0503020204020204" pitchFamily="34" charset="-122"/>
              </a:rPr>
              <a:t>，采用逐次比较型编码器，按</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律</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折线编成</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解：编码过程如下：                     </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确定极性码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：由于输入信号抽样值</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为正，故极性码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确定段落码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参看表</a:t>
            </a:r>
            <a:r>
              <a:rPr lang="en-US" altLang="zh-CN" dirty="0">
                <a:latin typeface="微软雅黑" panose="020B0503020204020204" pitchFamily="34" charset="-122"/>
                <a:ea typeface="微软雅黑" panose="020B0503020204020204" pitchFamily="34" charset="-122"/>
              </a:rPr>
              <a:t>9.5-4</a:t>
            </a:r>
            <a:r>
              <a:rPr lang="zh-CN" altLang="en-US" dirty="0">
                <a:latin typeface="微软雅黑" panose="020B0503020204020204" pitchFamily="34" charset="-122"/>
                <a:ea typeface="微软雅黑" panose="020B0503020204020204" pitchFamily="34" charset="-122"/>
              </a:rPr>
              <a:t>可知，段落码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表示抽样值</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处于</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折线中的</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个段落。因</a:t>
            </a:r>
            <a:r>
              <a:rPr lang="en-US" altLang="zh-CN" dirty="0">
                <a:latin typeface="微软雅黑" panose="020B0503020204020204" pitchFamily="34" charset="-122"/>
                <a:ea typeface="微软雅黑" panose="020B0503020204020204" pitchFamily="34" charset="-122"/>
              </a:rPr>
              <a:t>1270&gt;1024</a:t>
            </a:r>
            <a:r>
              <a:rPr lang="zh-CN" altLang="en-US" dirty="0">
                <a:latin typeface="微软雅黑" panose="020B0503020204020204" pitchFamily="34" charset="-122"/>
                <a:ea typeface="微软雅黑" panose="020B0503020204020204" pitchFamily="34" charset="-122"/>
              </a:rPr>
              <a:t>，落在第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段，所以段落码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=111</a:t>
            </a:r>
            <a:endParaRPr lang="en-US" altLang="zh-CN" dirty="0">
              <a:latin typeface="微软雅黑" panose="020B0503020204020204" pitchFamily="34" charset="-122"/>
              <a:ea typeface="微软雅黑" panose="020B0503020204020204" pitchFamily="34" charset="-122"/>
            </a:endParaRPr>
          </a:p>
        </p:txBody>
      </p:sp>
      <p:graphicFrame>
        <p:nvGraphicFramePr>
          <p:cNvPr id="100355" name="表格 100354"/>
          <p:cNvGraphicFramePr/>
          <p:nvPr/>
        </p:nvGraphicFramePr>
        <p:xfrm>
          <a:off x="928688" y="5556568"/>
          <a:ext cx="7056755" cy="1217930"/>
        </p:xfrm>
        <a:graphic>
          <a:graphicData uri="http://schemas.openxmlformats.org/drawingml/2006/table">
            <a:tbl>
              <a:tblPr/>
              <a:tblGrid>
                <a:gridCol w="1223963"/>
                <a:gridCol w="720725"/>
                <a:gridCol w="719137"/>
                <a:gridCol w="647700"/>
                <a:gridCol w="649288"/>
                <a:gridCol w="719137"/>
                <a:gridCol w="792163"/>
                <a:gridCol w="720725"/>
                <a:gridCol w="863600"/>
              </a:tblGrid>
              <a:tr h="352425">
                <a:tc rowSpan="2">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endParaRPr lang="zh-CN" altLang="en-US" sz="1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None/>
                      </a:pPr>
                      <a:r>
                        <a:rPr lang="zh-CN" altLang="en-US" b="1" dirty="0">
                          <a:solidFill>
                            <a:schemeClr val="tx2"/>
                          </a:solidFill>
                          <a:latin typeface="微软雅黑" panose="020B0503020204020204" pitchFamily="34" charset="-122"/>
                          <a:ea typeface="微软雅黑" panose="020B0503020204020204" pitchFamily="34" charset="-122"/>
                        </a:rPr>
                        <a:t>段落序号</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3</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5</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6</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7</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30861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1</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2</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3</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4</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5</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6</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7</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p>
                      <a:pPr lvl="0" algn="ctr" eaLnBrk="1" hangingPunct="1">
                        <a:spcBef>
                          <a:spcPct val="20000"/>
                        </a:spcBef>
                        <a:buNone/>
                      </a:pPr>
                      <a:r>
                        <a:rPr lang="en-US" altLang="zh-CN" b="1" dirty="0">
                          <a:solidFill>
                            <a:srgbClr val="0000FF"/>
                          </a:solidFill>
                          <a:latin typeface="微软雅黑" panose="020B0503020204020204" pitchFamily="34" charset="-122"/>
                          <a:ea typeface="微软雅黑" panose="020B0503020204020204" pitchFamily="34" charset="-122"/>
                        </a:rPr>
                        <a:t>8</a:t>
                      </a:r>
                      <a:endParaRPr lang="en-US" altLang="zh-CN"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5561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zh-CN" altLang="en-US" b="1" dirty="0">
                          <a:solidFill>
                            <a:schemeClr val="tx2"/>
                          </a:solidFill>
                          <a:latin typeface="微软雅黑" panose="020B0503020204020204" pitchFamily="34" charset="-122"/>
                          <a:ea typeface="微软雅黑" panose="020B0503020204020204" pitchFamily="34" charset="-122"/>
                        </a:rPr>
                        <a:t>起点电平</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16</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32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64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128</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256</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512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Comic Sans MS" panose="030F0702030302020204" pitchFamily="66" charset="0"/>
                          <a:ea typeface="宋体" panose="02010600030101010101" pitchFamily="2" charset="-122"/>
                          <a:cs typeface="+mn-cs"/>
                        </a:defRPr>
                      </a:lvl5pPr>
                    </a:lstStyle>
                    <a:p>
                      <a:pPr lvl="0" algn="ctr" eaLnBrk="1" hangingPunct="1">
                        <a:spcBef>
                          <a:spcPct val="20000"/>
                        </a:spcBef>
                        <a:buNone/>
                      </a:pPr>
                      <a:r>
                        <a:rPr lang="en-US" altLang="zh-CN" b="1" dirty="0">
                          <a:solidFill>
                            <a:schemeClr val="tx2"/>
                          </a:solidFill>
                          <a:latin typeface="微软雅黑" panose="020B0503020204020204" pitchFamily="34" charset="-122"/>
                          <a:ea typeface="微软雅黑" panose="020B0503020204020204" pitchFamily="34" charset="-122"/>
                        </a:rPr>
                        <a:t>1024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r>
            </a:tbl>
          </a:graphicData>
        </a:graphic>
      </p:graphicFrame>
      <p:sp>
        <p:nvSpPr>
          <p:cNvPr id="100387" name="Text Box 35"/>
          <p:cNvSpPr txBox="1"/>
          <p:nvPr/>
        </p:nvSpPr>
        <p:spPr>
          <a:xfrm>
            <a:off x="929005" y="5159693"/>
            <a:ext cx="1511300" cy="398780"/>
          </a:xfrm>
          <a:prstGeom prst="rect">
            <a:avLst/>
          </a:prstGeom>
          <a:noFill/>
          <a:ln w="9525">
            <a:noFill/>
          </a:ln>
        </p:spPr>
        <p:txBody>
          <a:bodyPr>
            <a:spAutoFit/>
          </a:bodyPr>
          <a:p>
            <a:pPr algn="just"/>
            <a:r>
              <a:rPr lang="zh-CN" altLang="en-US" b="1" dirty="0">
                <a:solidFill>
                  <a:schemeClr val="tx2"/>
                </a:solidFill>
                <a:latin typeface="微软雅黑" panose="020B0503020204020204" pitchFamily="34" charset="-122"/>
                <a:ea typeface="微软雅黑" panose="020B0503020204020204" pitchFamily="34" charset="-122"/>
              </a:rPr>
              <a:t>表 </a:t>
            </a:r>
            <a:r>
              <a:rPr lang="en-US" altLang="zh-CN" b="1" dirty="0">
                <a:solidFill>
                  <a:schemeClr val="tx2"/>
                </a:solidFill>
                <a:latin typeface="微软雅黑" panose="020B0503020204020204" pitchFamily="34" charset="-122"/>
                <a:ea typeface="微软雅黑" panose="020B0503020204020204" pitchFamily="34" charset="-122"/>
              </a:rPr>
              <a:t>9.5-4</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p:nvPr/>
        </p:nvSpPr>
        <p:spPr>
          <a:xfrm>
            <a:off x="336550" y="1428750"/>
            <a:ext cx="8366760" cy="4246245"/>
          </a:xfrm>
          <a:prstGeom prst="rect">
            <a:avLst/>
          </a:prstGeom>
          <a:noFill/>
          <a:ln w="9525">
            <a:noFill/>
          </a:ln>
        </p:spPr>
        <p:txBody>
          <a:bodyPr wrap="square">
            <a:spAutoFit/>
          </a:bodyPr>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确定段内码</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8</a:t>
            </a:r>
            <a:endParaRPr lang="en-US" altLang="zh-CN" baseline="-25000"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2048</a:t>
            </a:r>
            <a:r>
              <a:rPr lang="zh-CN" altLang="en-US" dirty="0">
                <a:latin typeface="微软雅黑" panose="020B0503020204020204" pitchFamily="34" charset="-122"/>
                <a:ea typeface="微软雅黑" panose="020B0503020204020204" pitchFamily="34" charset="-122"/>
              </a:rPr>
              <a:t>内有</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个量化间隔，均匀划分，起点依次为：</a:t>
            </a:r>
            <a:r>
              <a:rPr lang="en-US" altLang="zh-CN" dirty="0">
                <a:latin typeface="微软雅黑" panose="020B0503020204020204" pitchFamily="34" charset="-122"/>
                <a:ea typeface="微软雅黑" panose="020B0503020204020204" pitchFamily="34" charset="-122"/>
              </a:rPr>
              <a:t>1024+n×64</a:t>
            </a:r>
            <a:r>
              <a:rPr lang="zh-CN" altLang="en-US" dirty="0">
                <a:latin typeface="微软雅黑" panose="020B0503020204020204" pitchFamily="34" charset="-122"/>
                <a:ea typeface="微软雅黑" panose="020B0503020204020204" pitchFamily="34" charset="-122"/>
              </a:rPr>
              <a:t>，而：</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1024+</a:t>
            </a:r>
            <a:r>
              <a:rPr lang="en-US" altLang="zh-CN" b="1" dirty="0">
                <a:solidFill>
                  <a:schemeClr val="tx2"/>
                </a:solidFill>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×64=1216&lt; 1270&lt; 1024+</a:t>
            </a:r>
            <a:r>
              <a:rPr lang="en-US" altLang="zh-CN" b="1" dirty="0">
                <a:solidFill>
                  <a:schemeClr val="tx2"/>
                </a:solidFill>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×64=1280</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落在第三个量化间隔内，段内码为</a:t>
            </a:r>
            <a:r>
              <a:rPr lang="en-US" altLang="zh-CN" dirty="0">
                <a:latin typeface="微软雅黑" panose="020B0503020204020204" pitchFamily="34" charset="-122"/>
                <a:ea typeface="微软雅黑" panose="020B0503020204020204" pitchFamily="34" charset="-122"/>
              </a:rPr>
              <a:t>0011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因此总的编码结果为：   </a:t>
            </a:r>
            <a:r>
              <a:rPr lang="en-US" altLang="zh-CN" dirty="0">
                <a:latin typeface="微软雅黑" panose="020B0503020204020204" pitchFamily="34" charset="-122"/>
                <a:ea typeface="微软雅黑" panose="020B0503020204020204" pitchFamily="34" charset="-122"/>
              </a:rPr>
              <a:t>1  111  0011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对应的量化电平为：</a:t>
            </a:r>
            <a:r>
              <a:rPr lang="en-US" altLang="zh-CN" dirty="0">
                <a:latin typeface="微软雅黑" panose="020B0503020204020204" pitchFamily="34" charset="-122"/>
                <a:ea typeface="微软雅黑" panose="020B0503020204020204" pitchFamily="34" charset="-122"/>
              </a:rPr>
              <a:t>      1024+3×64+</a:t>
            </a:r>
            <a:r>
              <a:rPr lang="en-US" altLang="zh-CN" b="1" dirty="0">
                <a:solidFill>
                  <a:schemeClr val="tx2"/>
                </a:solidFill>
                <a:latin typeface="微软雅黑" panose="020B0503020204020204" pitchFamily="34" charset="-122"/>
                <a:ea typeface="微软雅黑" panose="020B0503020204020204" pitchFamily="34" charset="-122"/>
              </a:rPr>
              <a:t>32</a:t>
            </a:r>
            <a:r>
              <a:rPr lang="en-US" altLang="zh-CN" dirty="0">
                <a:latin typeface="微软雅黑" panose="020B0503020204020204" pitchFamily="34" charset="-122"/>
                <a:ea typeface="微软雅黑" panose="020B0503020204020204" pitchFamily="34" charset="-122"/>
              </a:rPr>
              <a:t>=1248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量化误差为：</a:t>
            </a:r>
            <a:r>
              <a:rPr lang="en-US" altLang="zh-CN" dirty="0">
                <a:latin typeface="微软雅黑" panose="020B0503020204020204" pitchFamily="34" charset="-122"/>
                <a:ea typeface="微软雅黑" panose="020B0503020204020204" pitchFamily="34" charset="-122"/>
              </a:rPr>
              <a:t>                 1270-1248=22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对应的</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位线性编码为：</a:t>
            </a:r>
            <a:r>
              <a:rPr lang="en-US" altLang="zh-CN" dirty="0">
                <a:latin typeface="微软雅黑" panose="020B0503020204020204" pitchFamily="34" charset="-122"/>
                <a:ea typeface="微软雅黑" panose="020B0503020204020204" pitchFamily="34" charset="-122"/>
              </a:rPr>
              <a:t>10011100000 </a:t>
            </a:r>
            <a:endParaRPr lang="en-US" altLang="zh-CN" dirty="0">
              <a:latin typeface="微软雅黑" panose="020B0503020204020204" pitchFamily="34" charset="-122"/>
              <a:ea typeface="微软雅黑" panose="020B0503020204020204" pitchFamily="34" charset="-122"/>
            </a:endParaRPr>
          </a:p>
        </p:txBody>
      </p:sp>
      <p:sp>
        <p:nvSpPr>
          <p:cNvPr id="101379" name="AutoShape 3"/>
          <p:cNvSpPr/>
          <p:nvPr/>
        </p:nvSpPr>
        <p:spPr>
          <a:xfrm>
            <a:off x="7380288" y="3284538"/>
            <a:ext cx="1439862" cy="792162"/>
          </a:xfrm>
          <a:prstGeom prst="wedgeRoundRectCallout">
            <a:avLst>
              <a:gd name="adj1" fmla="val -132690"/>
              <a:gd name="adj2" fmla="val 76653"/>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zh-CN" altLang="en-US" b="1" dirty="0">
                <a:solidFill>
                  <a:schemeClr val="tx2"/>
                </a:solidFill>
                <a:latin typeface="微软雅黑" panose="020B0503020204020204" pitchFamily="34" charset="-122"/>
                <a:ea typeface="微软雅黑" panose="020B0503020204020204" pitchFamily="34" charset="-122"/>
              </a:rPr>
              <a:t>量化间隔的中间值</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01380" name="AutoShape 3"/>
          <p:cNvSpPr/>
          <p:nvPr/>
        </p:nvSpPr>
        <p:spPr>
          <a:xfrm>
            <a:off x="6786563" y="5286375"/>
            <a:ext cx="2071687" cy="792163"/>
          </a:xfrm>
          <a:prstGeom prst="wedgeRoundRectCallout">
            <a:avLst>
              <a:gd name="adj1" fmla="val -79093"/>
              <a:gd name="adj2" fmla="val -32449"/>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en-US" altLang="zh-CN" b="1" dirty="0">
                <a:solidFill>
                  <a:srgbClr val="FF0000"/>
                </a:solidFill>
                <a:latin typeface="微软雅黑" panose="020B0503020204020204" pitchFamily="34" charset="-122"/>
                <a:ea typeface="微软雅黑" panose="020B0503020204020204" pitchFamily="34" charset="-122"/>
              </a:rPr>
              <a:t>1248 </a:t>
            </a:r>
            <a:r>
              <a:rPr lang="zh-CN" altLang="en-US" b="1" dirty="0">
                <a:solidFill>
                  <a:srgbClr val="FF0000"/>
                </a:solidFill>
                <a:latin typeface="微软雅黑" panose="020B0503020204020204" pitchFamily="34" charset="-122"/>
                <a:ea typeface="微软雅黑" panose="020B0503020204020204" pitchFamily="34" charset="-122"/>
              </a:rPr>
              <a:t>所对应的</a:t>
            </a:r>
            <a:r>
              <a:rPr lang="en-US" altLang="zh-CN" b="1" dirty="0">
                <a:solidFill>
                  <a:srgbClr val="FF0000"/>
                </a:solidFill>
                <a:latin typeface="微软雅黑" panose="020B0503020204020204" pitchFamily="34" charset="-122"/>
                <a:ea typeface="微软雅黑" panose="020B0503020204020204" pitchFamily="34" charset="-122"/>
              </a:rPr>
              <a:t>11</a:t>
            </a:r>
            <a:r>
              <a:rPr lang="zh-CN" altLang="en-US" b="1" dirty="0">
                <a:solidFill>
                  <a:srgbClr val="FF0000"/>
                </a:solidFill>
                <a:latin typeface="微软雅黑" panose="020B0503020204020204" pitchFamily="34" charset="-122"/>
                <a:ea typeface="微软雅黑" panose="020B0503020204020204" pitchFamily="34" charset="-122"/>
              </a:rPr>
              <a:t>位线性码</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xfrm>
            <a:off x="1571625" y="571500"/>
            <a:ext cx="2519363" cy="576263"/>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译码原理</a:t>
            </a:r>
            <a:endParaRPr lang="zh-CN" altLang="en-US" sz="2800" dirty="0">
              <a:latin typeface="微软雅黑" panose="020B0503020204020204" pitchFamily="34" charset="-122"/>
              <a:ea typeface="微软雅黑" panose="020B0503020204020204" pitchFamily="34" charset="-122"/>
            </a:endParaRPr>
          </a:p>
        </p:txBody>
      </p:sp>
      <p:sp>
        <p:nvSpPr>
          <p:cNvPr id="102403" name="Rectangle 3"/>
          <p:cNvSpPr>
            <a:spLocks noGrp="1"/>
          </p:cNvSpPr>
          <p:nvPr>
            <p:ph idx="1"/>
          </p:nvPr>
        </p:nvSpPr>
        <p:spPr>
          <a:xfrm>
            <a:off x="391795" y="1428750"/>
            <a:ext cx="8252460" cy="2072005"/>
          </a:xfrm>
        </p:spPr>
        <p:txBody>
          <a:bodyPr vert="horz" wrap="square" lIns="91440" tIns="45720" rIns="91440" bIns="45720" anchor="t"/>
          <a:p>
            <a:pPr marL="0" indent="0" eaLnBrk="1" hangingPunct="1">
              <a:lnSpc>
                <a:spcPct val="130000"/>
              </a:lnSpc>
              <a:spcBef>
                <a:spcPct val="0"/>
              </a:spcBef>
              <a:buAutoNum type="arabicPeriod"/>
            </a:pPr>
            <a:r>
              <a:rPr lang="zh-CN" altLang="en-US" sz="2800" b="1" dirty="0">
                <a:solidFill>
                  <a:srgbClr val="0000FF"/>
                </a:solidFill>
                <a:latin typeface="微软雅黑" panose="020B0503020204020204" pitchFamily="34" charset="-122"/>
                <a:ea typeface="微软雅黑" panose="020B0503020204020204" pitchFamily="34" charset="-122"/>
              </a:rPr>
              <a:t> 译码器类型</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zh-CN" altLang="en-US" sz="2000" dirty="0">
                <a:latin typeface="微软雅黑" panose="020B0503020204020204" pitchFamily="34" charset="-122"/>
                <a:ea typeface="微软雅黑" panose="020B0503020204020204" pitchFamily="34" charset="-122"/>
              </a:rPr>
              <a:t>电阻网络型  级联型  级联网络混合型</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电阻网络型译码器原理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 </a:t>
            </a:r>
            <a:r>
              <a:rPr lang="zh-CN" altLang="en-US" sz="2800" b="1" dirty="0">
                <a:solidFill>
                  <a:srgbClr val="FF0000"/>
                </a:solidFill>
                <a:latin typeface="微软雅黑" panose="020B0503020204020204" pitchFamily="34" charset="-122"/>
                <a:ea typeface="微软雅黑" panose="020B0503020204020204" pitchFamily="34" charset="-122"/>
              </a:rPr>
              <a:t>电路原理框图</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2404" name="Rectangle 46"/>
          <p:cNvSpPr/>
          <p:nvPr/>
        </p:nvSpPr>
        <p:spPr>
          <a:xfrm>
            <a:off x="2124075" y="6461125"/>
            <a:ext cx="4092575" cy="396875"/>
          </a:xfrm>
          <a:prstGeom prst="rect">
            <a:avLst/>
          </a:prstGeom>
          <a:noFill/>
          <a:ln w="9525">
            <a:noFill/>
          </a:ln>
        </p:spPr>
        <p:txBody>
          <a:bodyPr wrap="none">
            <a:spAutoFit/>
          </a:bodyPr>
          <a:p>
            <a:pPr algn="ctr"/>
            <a:r>
              <a:rPr lang="en-US" altLang="zh-CN" b="1" dirty="0">
                <a:solidFill>
                  <a:schemeClr val="tx2"/>
                </a:solidFill>
                <a:latin typeface="微软雅黑" panose="020B0503020204020204" pitchFamily="34" charset="-122"/>
                <a:ea typeface="微软雅黑" panose="020B0503020204020204" pitchFamily="34" charset="-122"/>
              </a:rPr>
              <a:t>9.5-4 </a:t>
            </a:r>
            <a:r>
              <a:rPr lang="zh-CN" altLang="en-US" b="1" dirty="0">
                <a:solidFill>
                  <a:schemeClr val="tx2"/>
                </a:solidFill>
                <a:latin typeface="微软雅黑" panose="020B0503020204020204" pitchFamily="34" charset="-122"/>
                <a:ea typeface="微软雅黑" panose="020B0503020204020204" pitchFamily="34" charset="-122"/>
              </a:rPr>
              <a:t>电阻网络型译码器原理框图</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nvGrpSpPr>
          <p:cNvPr id="102405" name="Group 50"/>
          <p:cNvGrpSpPr/>
          <p:nvPr/>
        </p:nvGrpSpPr>
        <p:grpSpPr>
          <a:xfrm>
            <a:off x="0" y="3500438"/>
            <a:ext cx="9144000" cy="2881312"/>
            <a:chOff x="0" y="2205"/>
            <a:chExt cx="5760" cy="1815"/>
          </a:xfrm>
        </p:grpSpPr>
        <p:sp>
          <p:nvSpPr>
            <p:cNvPr id="102407" name="Rectangle 4"/>
            <p:cNvSpPr/>
            <p:nvPr/>
          </p:nvSpPr>
          <p:spPr>
            <a:xfrm>
              <a:off x="0" y="2205"/>
              <a:ext cx="5760" cy="1815"/>
            </a:xfrm>
            <a:prstGeom prst="rect">
              <a:avLst/>
            </a:prstGeom>
            <a:solidFill>
              <a:srgbClr val="CCFFCC">
                <a:alpha val="79999"/>
              </a:srgbClr>
            </a:solidFill>
            <a:ln w="9525" cap="flat" cmpd="sng">
              <a:solidFill>
                <a:schemeClr val="tx1"/>
              </a:solidFill>
              <a:prstDash val="solid"/>
              <a:miter/>
              <a:headEnd type="none" w="med" len="med"/>
              <a:tailEnd type="none" w="med" len="med"/>
            </a:ln>
          </p:spPr>
          <p:txBody>
            <a:bodyPr wrap="none" anchor="ctr"/>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p:txBody>
        </p:sp>
        <p:sp>
          <p:nvSpPr>
            <p:cNvPr id="102408" name="Rectangle 5"/>
            <p:cNvSpPr/>
            <p:nvPr/>
          </p:nvSpPr>
          <p:spPr>
            <a:xfrm>
              <a:off x="748" y="2659"/>
              <a:ext cx="354" cy="726"/>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串并</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转换</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电路</a:t>
              </a:r>
              <a:endParaRPr lang="zh-CN" altLang="en-US" b="1" dirty="0">
                <a:latin typeface="微软雅黑" panose="020B0503020204020204" pitchFamily="34" charset="-122"/>
                <a:ea typeface="微软雅黑" panose="020B0503020204020204" pitchFamily="34" charset="-122"/>
              </a:endParaRPr>
            </a:p>
          </p:txBody>
        </p:sp>
        <p:sp>
          <p:nvSpPr>
            <p:cNvPr id="102409" name="Rectangle 6"/>
            <p:cNvSpPr/>
            <p:nvPr/>
          </p:nvSpPr>
          <p:spPr>
            <a:xfrm>
              <a:off x="1338" y="2704"/>
              <a:ext cx="444" cy="817"/>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en-US" altLang="zh-CN" b="1" dirty="0">
                  <a:latin typeface="微软雅黑" panose="020B0503020204020204" pitchFamily="34" charset="-122"/>
                  <a:ea typeface="微软雅黑" panose="020B0503020204020204" pitchFamily="34" charset="-122"/>
                </a:rPr>
                <a:t>7/11</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变换</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电路</a:t>
              </a:r>
              <a:endParaRPr lang="zh-CN" altLang="en-US" b="1" dirty="0">
                <a:latin typeface="微软雅黑" panose="020B0503020204020204" pitchFamily="34" charset="-122"/>
                <a:ea typeface="微软雅黑" panose="020B0503020204020204" pitchFamily="34" charset="-122"/>
              </a:endParaRPr>
            </a:p>
          </p:txBody>
        </p:sp>
        <p:sp>
          <p:nvSpPr>
            <p:cNvPr id="102410" name="Rectangle 7"/>
            <p:cNvSpPr/>
            <p:nvPr/>
          </p:nvSpPr>
          <p:spPr>
            <a:xfrm>
              <a:off x="4020" y="2886"/>
              <a:ext cx="491" cy="544"/>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开关</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电路</a:t>
              </a:r>
              <a:endParaRPr lang="zh-CN" altLang="en-US" b="1" dirty="0">
                <a:latin typeface="微软雅黑" panose="020B0503020204020204" pitchFamily="34" charset="-122"/>
                <a:ea typeface="微软雅黑" panose="020B0503020204020204" pitchFamily="34" charset="-122"/>
              </a:endParaRPr>
            </a:p>
          </p:txBody>
        </p:sp>
        <p:sp>
          <p:nvSpPr>
            <p:cNvPr id="102411" name="Rectangle 8"/>
            <p:cNvSpPr/>
            <p:nvPr/>
          </p:nvSpPr>
          <p:spPr>
            <a:xfrm>
              <a:off x="2426" y="2432"/>
              <a:ext cx="883" cy="318"/>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极性控制</a:t>
              </a:r>
              <a:endParaRPr lang="zh-CN" altLang="en-US" b="1" dirty="0">
                <a:latin typeface="微软雅黑" panose="020B0503020204020204" pitchFamily="34" charset="-122"/>
                <a:ea typeface="微软雅黑" panose="020B0503020204020204" pitchFamily="34" charset="-122"/>
              </a:endParaRPr>
            </a:p>
          </p:txBody>
        </p:sp>
        <p:sp>
          <p:nvSpPr>
            <p:cNvPr id="102412" name="Rectangle 9"/>
            <p:cNvSpPr/>
            <p:nvPr/>
          </p:nvSpPr>
          <p:spPr>
            <a:xfrm>
              <a:off x="2059" y="2931"/>
              <a:ext cx="735" cy="589"/>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寄存器</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读出</a:t>
              </a:r>
              <a:endParaRPr lang="zh-CN" altLang="en-US" b="1" dirty="0">
                <a:latin typeface="微软雅黑" panose="020B0503020204020204" pitchFamily="34" charset="-122"/>
                <a:ea typeface="微软雅黑" panose="020B0503020204020204" pitchFamily="34" charset="-122"/>
              </a:endParaRPr>
            </a:p>
          </p:txBody>
        </p:sp>
        <p:sp>
          <p:nvSpPr>
            <p:cNvPr id="102413" name="Rectangle 10"/>
            <p:cNvSpPr/>
            <p:nvPr/>
          </p:nvSpPr>
          <p:spPr>
            <a:xfrm>
              <a:off x="3138" y="2931"/>
              <a:ext cx="588" cy="590"/>
            </a:xfrm>
            <a:prstGeom prst="rect">
              <a:avLst/>
            </a:prstGeom>
            <a:solidFill>
              <a:schemeClr val="accent1">
                <a:alpha val="79999"/>
              </a:schemeClr>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恒流源</a:t>
              </a:r>
              <a:endParaRPr lang="zh-CN" altLang="en-US" b="1" dirty="0">
                <a:latin typeface="微软雅黑" panose="020B0503020204020204" pitchFamily="34" charset="-122"/>
                <a:ea typeface="微软雅黑" panose="020B0503020204020204" pitchFamily="34" charset="-122"/>
              </a:endParaRPr>
            </a:p>
          </p:txBody>
        </p:sp>
        <p:sp>
          <p:nvSpPr>
            <p:cNvPr id="102414" name="Line 11"/>
            <p:cNvSpPr/>
            <p:nvPr/>
          </p:nvSpPr>
          <p:spPr>
            <a:xfrm>
              <a:off x="4853" y="2886"/>
              <a:ext cx="0" cy="454"/>
            </a:xfrm>
            <a:prstGeom prst="line">
              <a:avLst/>
            </a:prstGeom>
            <a:ln w="28575" cap="flat" cmpd="sng">
              <a:solidFill>
                <a:schemeClr val="tx1"/>
              </a:solidFill>
              <a:prstDash val="solid"/>
              <a:headEnd type="none" w="med" len="med"/>
              <a:tailEnd type="none" w="med" len="med"/>
            </a:ln>
          </p:spPr>
        </p:sp>
        <p:sp>
          <p:nvSpPr>
            <p:cNvPr id="102415" name="Line 12"/>
            <p:cNvSpPr/>
            <p:nvPr/>
          </p:nvSpPr>
          <p:spPr>
            <a:xfrm flipV="1">
              <a:off x="4853" y="3112"/>
              <a:ext cx="491" cy="227"/>
            </a:xfrm>
            <a:prstGeom prst="line">
              <a:avLst/>
            </a:prstGeom>
            <a:ln w="28575" cap="flat" cmpd="sng">
              <a:solidFill>
                <a:schemeClr val="tx1"/>
              </a:solidFill>
              <a:prstDash val="solid"/>
              <a:headEnd type="none" w="med" len="med"/>
              <a:tailEnd type="none" w="med" len="med"/>
            </a:ln>
          </p:spPr>
        </p:sp>
        <p:sp>
          <p:nvSpPr>
            <p:cNvPr id="102416" name="Line 13"/>
            <p:cNvSpPr/>
            <p:nvPr/>
          </p:nvSpPr>
          <p:spPr>
            <a:xfrm>
              <a:off x="4853" y="2886"/>
              <a:ext cx="491" cy="227"/>
            </a:xfrm>
            <a:prstGeom prst="line">
              <a:avLst/>
            </a:prstGeom>
            <a:ln w="28575" cap="flat" cmpd="sng">
              <a:solidFill>
                <a:schemeClr val="tx1"/>
              </a:solidFill>
              <a:prstDash val="solid"/>
              <a:headEnd type="none" w="med" len="med"/>
              <a:tailEnd type="none" w="med" len="med"/>
            </a:ln>
          </p:spPr>
        </p:sp>
        <p:sp>
          <p:nvSpPr>
            <p:cNvPr id="102417" name="Line 14"/>
            <p:cNvSpPr/>
            <p:nvPr/>
          </p:nvSpPr>
          <p:spPr>
            <a:xfrm>
              <a:off x="4903" y="3022"/>
              <a:ext cx="97" cy="0"/>
            </a:xfrm>
            <a:prstGeom prst="line">
              <a:avLst/>
            </a:prstGeom>
            <a:ln w="9525" cap="flat" cmpd="sng">
              <a:solidFill>
                <a:schemeClr val="tx1"/>
              </a:solidFill>
              <a:prstDash val="solid"/>
              <a:headEnd type="none" w="med" len="med"/>
              <a:tailEnd type="none" w="med" len="med"/>
            </a:ln>
          </p:spPr>
        </p:sp>
        <p:sp>
          <p:nvSpPr>
            <p:cNvPr id="102418" name="Line 15"/>
            <p:cNvSpPr/>
            <p:nvPr/>
          </p:nvSpPr>
          <p:spPr>
            <a:xfrm>
              <a:off x="4952" y="2976"/>
              <a:ext cx="0" cy="91"/>
            </a:xfrm>
            <a:prstGeom prst="line">
              <a:avLst/>
            </a:prstGeom>
            <a:ln w="9525" cap="flat" cmpd="sng">
              <a:solidFill>
                <a:schemeClr val="tx1"/>
              </a:solidFill>
              <a:prstDash val="solid"/>
              <a:headEnd type="none" w="med" len="med"/>
              <a:tailEnd type="none" w="med" len="med"/>
            </a:ln>
          </p:spPr>
        </p:sp>
        <p:sp>
          <p:nvSpPr>
            <p:cNvPr id="102419" name="Line 16"/>
            <p:cNvSpPr/>
            <p:nvPr/>
          </p:nvSpPr>
          <p:spPr>
            <a:xfrm>
              <a:off x="4903" y="3203"/>
              <a:ext cx="97" cy="0"/>
            </a:xfrm>
            <a:prstGeom prst="line">
              <a:avLst/>
            </a:prstGeom>
            <a:ln w="9525" cap="flat" cmpd="sng">
              <a:solidFill>
                <a:schemeClr val="tx1"/>
              </a:solidFill>
              <a:prstDash val="solid"/>
              <a:headEnd type="none" w="med" len="med"/>
              <a:tailEnd type="none" w="med" len="med"/>
            </a:ln>
          </p:spPr>
        </p:sp>
        <p:sp>
          <p:nvSpPr>
            <p:cNvPr id="102420" name="Line 17"/>
            <p:cNvSpPr/>
            <p:nvPr/>
          </p:nvSpPr>
          <p:spPr>
            <a:xfrm>
              <a:off x="450" y="3015"/>
              <a:ext cx="294" cy="0"/>
            </a:xfrm>
            <a:prstGeom prst="line">
              <a:avLst/>
            </a:prstGeom>
            <a:ln w="38100" cap="flat" cmpd="sng">
              <a:solidFill>
                <a:srgbClr val="AE04A2"/>
              </a:solidFill>
              <a:prstDash val="solid"/>
              <a:headEnd type="none" w="med" len="med"/>
              <a:tailEnd type="triangle" w="med" len="med"/>
            </a:ln>
          </p:spPr>
        </p:sp>
        <p:sp>
          <p:nvSpPr>
            <p:cNvPr id="102421" name="Line 19"/>
            <p:cNvSpPr/>
            <p:nvPr/>
          </p:nvSpPr>
          <p:spPr>
            <a:xfrm>
              <a:off x="1111" y="2886"/>
              <a:ext cx="254" cy="0"/>
            </a:xfrm>
            <a:prstGeom prst="line">
              <a:avLst/>
            </a:prstGeom>
            <a:ln w="38100" cap="flat" cmpd="sng">
              <a:solidFill>
                <a:srgbClr val="AE04A2"/>
              </a:solidFill>
              <a:prstDash val="solid"/>
              <a:headEnd type="none" w="med" len="med"/>
              <a:tailEnd type="triangle" w="med" len="med"/>
            </a:ln>
          </p:spPr>
        </p:sp>
        <p:sp>
          <p:nvSpPr>
            <p:cNvPr id="102422" name="Line 20"/>
            <p:cNvSpPr/>
            <p:nvPr/>
          </p:nvSpPr>
          <p:spPr>
            <a:xfrm>
              <a:off x="2109" y="2614"/>
              <a:ext cx="294" cy="0"/>
            </a:xfrm>
            <a:prstGeom prst="line">
              <a:avLst/>
            </a:prstGeom>
            <a:ln w="38100" cap="flat" cmpd="sng">
              <a:solidFill>
                <a:srgbClr val="AE04A2"/>
              </a:solidFill>
              <a:prstDash val="solid"/>
              <a:headEnd type="none" w="med" len="med"/>
              <a:tailEnd type="triangle" w="med" len="med"/>
            </a:ln>
          </p:spPr>
        </p:sp>
        <p:sp>
          <p:nvSpPr>
            <p:cNvPr id="102423" name="Line 21"/>
            <p:cNvSpPr/>
            <p:nvPr/>
          </p:nvSpPr>
          <p:spPr>
            <a:xfrm>
              <a:off x="1800" y="2970"/>
              <a:ext cx="254" cy="0"/>
            </a:xfrm>
            <a:prstGeom prst="line">
              <a:avLst/>
            </a:prstGeom>
            <a:ln w="38100" cap="flat" cmpd="sng">
              <a:solidFill>
                <a:srgbClr val="AE04A2"/>
              </a:solidFill>
              <a:prstDash val="solid"/>
              <a:headEnd type="none" w="med" len="med"/>
              <a:tailEnd type="triangle" w="med" len="med"/>
            </a:ln>
          </p:spPr>
        </p:sp>
        <p:sp>
          <p:nvSpPr>
            <p:cNvPr id="102424" name="Line 22"/>
            <p:cNvSpPr/>
            <p:nvPr/>
          </p:nvSpPr>
          <p:spPr>
            <a:xfrm>
              <a:off x="1791" y="3113"/>
              <a:ext cx="268" cy="0"/>
            </a:xfrm>
            <a:prstGeom prst="line">
              <a:avLst/>
            </a:prstGeom>
            <a:ln w="38100" cap="flat" cmpd="sng">
              <a:solidFill>
                <a:srgbClr val="AE04A2"/>
              </a:solidFill>
              <a:prstDash val="solid"/>
              <a:headEnd type="none" w="med" len="med"/>
              <a:tailEnd type="triangle" w="med" len="med"/>
            </a:ln>
          </p:spPr>
        </p:sp>
        <p:sp>
          <p:nvSpPr>
            <p:cNvPr id="102425" name="Line 23"/>
            <p:cNvSpPr/>
            <p:nvPr/>
          </p:nvSpPr>
          <p:spPr>
            <a:xfrm>
              <a:off x="1791" y="3430"/>
              <a:ext cx="268" cy="0"/>
            </a:xfrm>
            <a:prstGeom prst="line">
              <a:avLst/>
            </a:prstGeom>
            <a:ln w="38100" cap="flat" cmpd="sng">
              <a:solidFill>
                <a:srgbClr val="AE04A2"/>
              </a:solidFill>
              <a:prstDash val="solid"/>
              <a:headEnd type="none" w="med" len="med"/>
              <a:tailEnd type="triangle" w="med" len="med"/>
            </a:ln>
          </p:spPr>
        </p:sp>
        <p:sp>
          <p:nvSpPr>
            <p:cNvPr id="102426" name="Line 24"/>
            <p:cNvSpPr/>
            <p:nvPr/>
          </p:nvSpPr>
          <p:spPr>
            <a:xfrm>
              <a:off x="2794" y="3112"/>
              <a:ext cx="344" cy="0"/>
            </a:xfrm>
            <a:prstGeom prst="line">
              <a:avLst/>
            </a:prstGeom>
            <a:ln w="38100" cap="flat" cmpd="sng">
              <a:solidFill>
                <a:srgbClr val="AE04A2"/>
              </a:solidFill>
              <a:prstDash val="solid"/>
              <a:headEnd type="none" w="med" len="med"/>
              <a:tailEnd type="triangle" w="med" len="med"/>
            </a:ln>
          </p:spPr>
        </p:sp>
        <p:sp>
          <p:nvSpPr>
            <p:cNvPr id="102427" name="Line 25"/>
            <p:cNvSpPr/>
            <p:nvPr/>
          </p:nvSpPr>
          <p:spPr>
            <a:xfrm>
              <a:off x="2794" y="3022"/>
              <a:ext cx="344" cy="0"/>
            </a:xfrm>
            <a:prstGeom prst="line">
              <a:avLst/>
            </a:prstGeom>
            <a:ln w="38100" cap="flat" cmpd="sng">
              <a:solidFill>
                <a:srgbClr val="AE04A2"/>
              </a:solidFill>
              <a:prstDash val="solid"/>
              <a:headEnd type="none" w="med" len="med"/>
              <a:tailEnd type="triangle" w="med" len="med"/>
            </a:ln>
          </p:spPr>
        </p:sp>
        <p:sp>
          <p:nvSpPr>
            <p:cNvPr id="102428" name="Line 26"/>
            <p:cNvSpPr/>
            <p:nvPr/>
          </p:nvSpPr>
          <p:spPr>
            <a:xfrm>
              <a:off x="3726" y="3158"/>
              <a:ext cx="295" cy="0"/>
            </a:xfrm>
            <a:prstGeom prst="line">
              <a:avLst/>
            </a:prstGeom>
            <a:ln w="38100" cap="flat" cmpd="sng">
              <a:solidFill>
                <a:srgbClr val="AE04A2"/>
              </a:solidFill>
              <a:prstDash val="solid"/>
              <a:headEnd type="none" w="med" len="med"/>
              <a:tailEnd type="triangle" w="med" len="med"/>
            </a:ln>
          </p:spPr>
        </p:sp>
        <p:sp>
          <p:nvSpPr>
            <p:cNvPr id="102429" name="Line 27"/>
            <p:cNvSpPr/>
            <p:nvPr/>
          </p:nvSpPr>
          <p:spPr>
            <a:xfrm>
              <a:off x="2794" y="3430"/>
              <a:ext cx="344" cy="0"/>
            </a:xfrm>
            <a:prstGeom prst="line">
              <a:avLst/>
            </a:prstGeom>
            <a:ln w="38100" cap="flat" cmpd="sng">
              <a:solidFill>
                <a:srgbClr val="AE04A2"/>
              </a:solidFill>
              <a:prstDash val="solid"/>
              <a:headEnd type="none" w="med" len="med"/>
              <a:tailEnd type="triangle" w="med" len="med"/>
            </a:ln>
          </p:spPr>
        </p:sp>
        <p:sp>
          <p:nvSpPr>
            <p:cNvPr id="102430" name="Line 28"/>
            <p:cNvSpPr/>
            <p:nvPr/>
          </p:nvSpPr>
          <p:spPr>
            <a:xfrm flipV="1">
              <a:off x="3334" y="2613"/>
              <a:ext cx="931" cy="1"/>
            </a:xfrm>
            <a:prstGeom prst="line">
              <a:avLst/>
            </a:prstGeom>
            <a:ln w="38100" cap="flat" cmpd="sng">
              <a:solidFill>
                <a:srgbClr val="AE04A2"/>
              </a:solidFill>
              <a:prstDash val="solid"/>
              <a:headEnd type="none" w="med" len="med"/>
              <a:tailEnd type="triangle" w="med" len="med"/>
            </a:ln>
          </p:spPr>
        </p:sp>
        <p:sp>
          <p:nvSpPr>
            <p:cNvPr id="102431" name="Line 29"/>
            <p:cNvSpPr/>
            <p:nvPr/>
          </p:nvSpPr>
          <p:spPr>
            <a:xfrm>
              <a:off x="4265" y="2613"/>
              <a:ext cx="0" cy="318"/>
            </a:xfrm>
            <a:prstGeom prst="line">
              <a:avLst/>
            </a:prstGeom>
            <a:ln w="38100" cap="flat" cmpd="sng">
              <a:solidFill>
                <a:srgbClr val="AE04A2"/>
              </a:solidFill>
              <a:prstDash val="solid"/>
              <a:headEnd type="none" w="med" len="med"/>
              <a:tailEnd type="triangle" w="med" len="med"/>
            </a:ln>
          </p:spPr>
        </p:sp>
        <p:sp>
          <p:nvSpPr>
            <p:cNvPr id="102432" name="Line 30"/>
            <p:cNvSpPr/>
            <p:nvPr/>
          </p:nvSpPr>
          <p:spPr>
            <a:xfrm>
              <a:off x="4020" y="3158"/>
              <a:ext cx="147" cy="0"/>
            </a:xfrm>
            <a:prstGeom prst="line">
              <a:avLst/>
            </a:prstGeom>
            <a:ln w="38100" cap="flat" cmpd="sng">
              <a:solidFill>
                <a:srgbClr val="2B15CD"/>
              </a:solidFill>
              <a:prstDash val="solid"/>
              <a:headEnd type="none" w="med" len="med"/>
              <a:tailEnd type="none" w="med" len="med"/>
            </a:ln>
          </p:spPr>
        </p:sp>
        <p:sp>
          <p:nvSpPr>
            <p:cNvPr id="102433" name="Line 31"/>
            <p:cNvSpPr/>
            <p:nvPr/>
          </p:nvSpPr>
          <p:spPr>
            <a:xfrm>
              <a:off x="4364" y="3022"/>
              <a:ext cx="489" cy="0"/>
            </a:xfrm>
            <a:prstGeom prst="line">
              <a:avLst/>
            </a:prstGeom>
            <a:ln w="38100" cap="flat" cmpd="sng">
              <a:solidFill>
                <a:srgbClr val="2B15CD"/>
              </a:solidFill>
              <a:prstDash val="solid"/>
              <a:headEnd type="none" w="med" len="med"/>
              <a:tailEnd type="none" w="med" len="med"/>
            </a:ln>
          </p:spPr>
        </p:sp>
        <p:sp>
          <p:nvSpPr>
            <p:cNvPr id="102434" name="Line 32"/>
            <p:cNvSpPr/>
            <p:nvPr/>
          </p:nvSpPr>
          <p:spPr>
            <a:xfrm>
              <a:off x="4364" y="3203"/>
              <a:ext cx="489" cy="0"/>
            </a:xfrm>
            <a:prstGeom prst="line">
              <a:avLst/>
            </a:prstGeom>
            <a:ln w="38100" cap="flat" cmpd="sng">
              <a:solidFill>
                <a:srgbClr val="2B15CD"/>
              </a:solidFill>
              <a:prstDash val="solid"/>
              <a:headEnd type="none" w="med" len="med"/>
              <a:tailEnd type="none" w="med" len="med"/>
            </a:ln>
          </p:spPr>
        </p:sp>
        <p:sp>
          <p:nvSpPr>
            <p:cNvPr id="102435" name="Line 33"/>
            <p:cNvSpPr/>
            <p:nvPr/>
          </p:nvSpPr>
          <p:spPr>
            <a:xfrm flipV="1">
              <a:off x="4167" y="3067"/>
              <a:ext cx="294" cy="91"/>
            </a:xfrm>
            <a:prstGeom prst="line">
              <a:avLst/>
            </a:prstGeom>
            <a:ln w="38100" cap="flat" cmpd="sng">
              <a:solidFill>
                <a:srgbClr val="2B15CD"/>
              </a:solidFill>
              <a:prstDash val="solid"/>
              <a:headEnd type="none" w="med" len="med"/>
              <a:tailEnd type="none" w="med" len="med"/>
            </a:ln>
          </p:spPr>
        </p:sp>
        <p:sp>
          <p:nvSpPr>
            <p:cNvPr id="102436" name="Line 34"/>
            <p:cNvSpPr/>
            <p:nvPr/>
          </p:nvSpPr>
          <p:spPr>
            <a:xfrm>
              <a:off x="5294" y="3112"/>
              <a:ext cx="344" cy="0"/>
            </a:xfrm>
            <a:prstGeom prst="line">
              <a:avLst/>
            </a:prstGeom>
            <a:ln w="38100" cap="flat" cmpd="sng">
              <a:solidFill>
                <a:srgbClr val="AE04A2"/>
              </a:solidFill>
              <a:prstDash val="solid"/>
              <a:headEnd type="none" w="med" len="med"/>
              <a:tailEnd type="triangle" w="med" len="med"/>
            </a:ln>
          </p:spPr>
        </p:sp>
        <p:sp>
          <p:nvSpPr>
            <p:cNvPr id="102437" name="Line 35"/>
            <p:cNvSpPr/>
            <p:nvPr/>
          </p:nvSpPr>
          <p:spPr>
            <a:xfrm flipV="1">
              <a:off x="850" y="3375"/>
              <a:ext cx="29" cy="225"/>
            </a:xfrm>
            <a:prstGeom prst="line">
              <a:avLst/>
            </a:prstGeom>
            <a:ln w="38100" cap="flat" cmpd="sng">
              <a:solidFill>
                <a:srgbClr val="AE04A2"/>
              </a:solidFill>
              <a:prstDash val="solid"/>
              <a:headEnd type="none" w="med" len="med"/>
              <a:tailEnd type="triangle" w="med" len="med"/>
            </a:ln>
          </p:spPr>
        </p:sp>
        <p:sp>
          <p:nvSpPr>
            <p:cNvPr id="102438" name="Rectangle 36"/>
            <p:cNvSpPr/>
            <p:nvPr/>
          </p:nvSpPr>
          <p:spPr>
            <a:xfrm>
              <a:off x="90" y="2520"/>
              <a:ext cx="590" cy="363"/>
            </a:xfrm>
            <a:prstGeom prst="rect">
              <a:avLst/>
            </a:prstGeom>
            <a:solidFill>
              <a:srgbClr val="FF99CC">
                <a:alpha val="79999"/>
              </a:srgbClr>
            </a:solidFill>
            <a:ln w="9525">
              <a:noFill/>
            </a:ln>
          </p:spPr>
          <p:txBody>
            <a:bodyPr wrap="none" anchor="ctr"/>
            <a:p>
              <a:pPr algn="ctr"/>
              <a:r>
                <a:rPr lang="en-US" altLang="zh-CN" dirty="0">
                  <a:latin typeface="微软雅黑" panose="020B0503020204020204" pitchFamily="34" charset="-122"/>
                  <a:ea typeface="微软雅黑" panose="020B0503020204020204" pitchFamily="34" charset="-122"/>
                </a:rPr>
                <a:t>PCM</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8</a:t>
              </a:r>
              <a:endParaRPr lang="en-US" altLang="zh-CN" baseline="-25000" dirty="0">
                <a:latin typeface="微软雅黑" panose="020B0503020204020204" pitchFamily="34" charset="-122"/>
                <a:ea typeface="微软雅黑" panose="020B0503020204020204" pitchFamily="34" charset="-122"/>
              </a:endParaRPr>
            </a:p>
          </p:txBody>
        </p:sp>
        <p:sp>
          <p:nvSpPr>
            <p:cNvPr id="102439" name="Line 37"/>
            <p:cNvSpPr/>
            <p:nvPr/>
          </p:nvSpPr>
          <p:spPr>
            <a:xfrm>
              <a:off x="2794" y="3339"/>
              <a:ext cx="344" cy="0"/>
            </a:xfrm>
            <a:prstGeom prst="line">
              <a:avLst/>
            </a:prstGeom>
            <a:ln w="38100" cap="flat" cmpd="sng">
              <a:solidFill>
                <a:srgbClr val="AE04A2"/>
              </a:solidFill>
              <a:prstDash val="solid"/>
              <a:headEnd type="none" w="med" len="med"/>
              <a:tailEnd type="triangle" w="med" len="med"/>
            </a:ln>
          </p:spPr>
        </p:sp>
        <p:sp>
          <p:nvSpPr>
            <p:cNvPr id="102440" name="Rectangle 38"/>
            <p:cNvSpPr/>
            <p:nvPr/>
          </p:nvSpPr>
          <p:spPr>
            <a:xfrm>
              <a:off x="135" y="3600"/>
              <a:ext cx="736" cy="272"/>
            </a:xfrm>
            <a:prstGeom prst="rect">
              <a:avLst/>
            </a:prstGeom>
            <a:solidFill>
              <a:srgbClr val="FF99CC">
                <a:alpha val="79999"/>
              </a:srgbClr>
            </a:solidFill>
            <a:ln w="9525">
              <a:noFill/>
            </a:ln>
          </p:spPr>
          <p:txBody>
            <a:bodyPr wrap="none" anchor="ctr"/>
            <a:p>
              <a:pPr algn="ctr"/>
              <a:r>
                <a:rPr lang="zh-CN" altLang="en-US" b="1" dirty="0">
                  <a:latin typeface="微软雅黑" panose="020B0503020204020204" pitchFamily="34" charset="-122"/>
                  <a:ea typeface="微软雅黑" panose="020B0503020204020204" pitchFamily="34" charset="-122"/>
                </a:rPr>
                <a:t>写入脉冲</a:t>
              </a:r>
              <a:endParaRPr lang="zh-CN" altLang="en-US" b="1" dirty="0">
                <a:latin typeface="微软雅黑" panose="020B0503020204020204" pitchFamily="34" charset="-122"/>
                <a:ea typeface="微软雅黑" panose="020B0503020204020204" pitchFamily="34" charset="-122"/>
              </a:endParaRPr>
            </a:p>
          </p:txBody>
        </p:sp>
        <p:sp>
          <p:nvSpPr>
            <p:cNvPr id="102441" name="Rectangle 39"/>
            <p:cNvSpPr/>
            <p:nvPr/>
          </p:nvSpPr>
          <p:spPr>
            <a:xfrm>
              <a:off x="4633" y="2523"/>
              <a:ext cx="1127" cy="272"/>
            </a:xfrm>
            <a:prstGeom prst="rect">
              <a:avLst/>
            </a:prstGeom>
            <a:solidFill>
              <a:srgbClr val="FF99CC">
                <a:alpha val="79999"/>
              </a:srgbClr>
            </a:solidFill>
            <a:ln w="9525">
              <a:noFill/>
            </a:ln>
          </p:spPr>
          <p:txBody>
            <a:bodyPr wrap="none" anchor="ctr"/>
            <a:p>
              <a:pPr algn="ctr"/>
              <a:r>
                <a:rPr lang="zh-CN" altLang="en-US" b="1" dirty="0">
                  <a:solidFill>
                    <a:srgbClr val="3B00E2"/>
                  </a:solidFill>
                  <a:latin typeface="微软雅黑" panose="020B0503020204020204" pitchFamily="34" charset="-122"/>
                  <a:ea typeface="微软雅黑" panose="020B0503020204020204" pitchFamily="34" charset="-122"/>
                </a:rPr>
                <a:t>调幅脉冲输出</a:t>
              </a:r>
              <a:endParaRPr lang="zh-CN" altLang="en-US" b="1" dirty="0">
                <a:solidFill>
                  <a:srgbClr val="3B00E2"/>
                </a:solidFill>
                <a:latin typeface="微软雅黑" panose="020B0503020204020204" pitchFamily="34" charset="-122"/>
                <a:ea typeface="微软雅黑" panose="020B0503020204020204" pitchFamily="34" charset="-122"/>
              </a:endParaRPr>
            </a:p>
          </p:txBody>
        </p:sp>
        <p:sp>
          <p:nvSpPr>
            <p:cNvPr id="102442" name="Line 41"/>
            <p:cNvSpPr/>
            <p:nvPr/>
          </p:nvSpPr>
          <p:spPr>
            <a:xfrm flipV="1">
              <a:off x="2304" y="3521"/>
              <a:ext cx="0" cy="181"/>
            </a:xfrm>
            <a:prstGeom prst="line">
              <a:avLst/>
            </a:prstGeom>
            <a:ln w="38100" cap="flat" cmpd="sng">
              <a:solidFill>
                <a:srgbClr val="AE04A2"/>
              </a:solidFill>
              <a:prstDash val="solid"/>
              <a:headEnd type="none" w="med" len="med"/>
              <a:tailEnd type="triangle" w="med" len="med"/>
            </a:ln>
          </p:spPr>
        </p:sp>
        <p:sp>
          <p:nvSpPr>
            <p:cNvPr id="102443" name="Rectangle 42"/>
            <p:cNvSpPr/>
            <p:nvPr/>
          </p:nvSpPr>
          <p:spPr>
            <a:xfrm>
              <a:off x="1520" y="3611"/>
              <a:ext cx="736" cy="272"/>
            </a:xfrm>
            <a:prstGeom prst="rect">
              <a:avLst/>
            </a:prstGeom>
            <a:solidFill>
              <a:srgbClr val="FF99CC">
                <a:alpha val="79999"/>
              </a:srgbClr>
            </a:solidFill>
            <a:ln w="9525">
              <a:noFill/>
            </a:ln>
          </p:spPr>
          <p:txBody>
            <a:bodyPr wrap="none" anchor="ctr"/>
            <a:p>
              <a:pPr algn="ctr"/>
              <a:r>
                <a:rPr lang="zh-CN" altLang="en-US" b="1" dirty="0">
                  <a:latin typeface="微软雅黑" panose="020B0503020204020204" pitchFamily="34" charset="-122"/>
                  <a:ea typeface="微软雅黑" panose="020B0503020204020204" pitchFamily="34" charset="-122"/>
                </a:rPr>
                <a:t>存入控制</a:t>
              </a:r>
              <a:endParaRPr lang="zh-CN" altLang="en-US" b="1" dirty="0">
                <a:latin typeface="微软雅黑" panose="020B0503020204020204" pitchFamily="34" charset="-122"/>
                <a:ea typeface="微软雅黑" panose="020B0503020204020204" pitchFamily="34" charset="-122"/>
              </a:endParaRPr>
            </a:p>
          </p:txBody>
        </p:sp>
        <p:sp>
          <p:nvSpPr>
            <p:cNvPr id="102444" name="Rectangle 43"/>
            <p:cNvSpPr/>
            <p:nvPr/>
          </p:nvSpPr>
          <p:spPr>
            <a:xfrm>
              <a:off x="2697" y="3611"/>
              <a:ext cx="736" cy="272"/>
            </a:xfrm>
            <a:prstGeom prst="rect">
              <a:avLst/>
            </a:prstGeom>
            <a:solidFill>
              <a:srgbClr val="FF99CC">
                <a:alpha val="79999"/>
              </a:srgbClr>
            </a:solidFill>
            <a:ln w="9525">
              <a:noFill/>
            </a:ln>
          </p:spPr>
          <p:txBody>
            <a:bodyPr wrap="none" anchor="ctr"/>
            <a:p>
              <a:pPr algn="ctr"/>
              <a:r>
                <a:rPr lang="zh-CN" altLang="en-US" b="1" dirty="0">
                  <a:latin typeface="微软雅黑" panose="020B0503020204020204" pitchFamily="34" charset="-122"/>
                  <a:ea typeface="微软雅黑" panose="020B0503020204020204" pitchFamily="34" charset="-122"/>
                </a:rPr>
                <a:t>读出脉冲</a:t>
              </a:r>
              <a:endParaRPr lang="zh-CN" altLang="en-US" b="1" dirty="0">
                <a:latin typeface="微软雅黑" panose="020B0503020204020204" pitchFamily="34" charset="-122"/>
                <a:ea typeface="微软雅黑" panose="020B0503020204020204" pitchFamily="34" charset="-122"/>
              </a:endParaRPr>
            </a:p>
          </p:txBody>
        </p:sp>
        <p:sp>
          <p:nvSpPr>
            <p:cNvPr id="102445" name="Line 44"/>
            <p:cNvSpPr/>
            <p:nvPr/>
          </p:nvSpPr>
          <p:spPr>
            <a:xfrm flipH="1" flipV="1">
              <a:off x="2598" y="3521"/>
              <a:ext cx="0" cy="181"/>
            </a:xfrm>
            <a:prstGeom prst="line">
              <a:avLst/>
            </a:prstGeom>
            <a:ln w="38100" cap="flat" cmpd="sng">
              <a:solidFill>
                <a:srgbClr val="AE04A2"/>
              </a:solidFill>
              <a:prstDash val="solid"/>
              <a:headEnd type="none" w="med" len="med"/>
              <a:tailEnd type="triangle" w="med" len="med"/>
            </a:ln>
          </p:spPr>
        </p:sp>
        <p:sp>
          <p:nvSpPr>
            <p:cNvPr id="102446" name="Rectangle 47"/>
            <p:cNvSpPr/>
            <p:nvPr/>
          </p:nvSpPr>
          <p:spPr>
            <a:xfrm>
              <a:off x="2064" y="2341"/>
              <a:ext cx="288" cy="252"/>
            </a:xfrm>
            <a:prstGeom prst="rect">
              <a:avLst/>
            </a:prstGeom>
            <a:solidFill>
              <a:srgbClr val="FF99CC"/>
            </a:solid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endParaRPr lang="en-US" altLang="zh-CN" baseline="-25000" dirty="0">
                <a:latin typeface="微软雅黑" panose="020B0503020204020204" pitchFamily="34" charset="-122"/>
                <a:ea typeface="微软雅黑" panose="020B0503020204020204" pitchFamily="34" charset="-122"/>
              </a:endParaRPr>
            </a:p>
          </p:txBody>
        </p:sp>
        <p:sp>
          <p:nvSpPr>
            <p:cNvPr id="102447" name="Line 48"/>
            <p:cNvSpPr/>
            <p:nvPr/>
          </p:nvSpPr>
          <p:spPr>
            <a:xfrm>
              <a:off x="1111" y="3249"/>
              <a:ext cx="254" cy="0"/>
            </a:xfrm>
            <a:prstGeom prst="line">
              <a:avLst/>
            </a:prstGeom>
            <a:ln w="38100" cap="flat" cmpd="sng">
              <a:solidFill>
                <a:srgbClr val="AE04A2"/>
              </a:solidFill>
              <a:prstDash val="solid"/>
              <a:headEnd type="none" w="med" len="med"/>
              <a:tailEnd type="triangle" w="med" len="med"/>
            </a:ln>
          </p:spPr>
        </p:sp>
        <p:sp>
          <p:nvSpPr>
            <p:cNvPr id="102448" name="Line 49"/>
            <p:cNvSpPr/>
            <p:nvPr/>
          </p:nvSpPr>
          <p:spPr>
            <a:xfrm>
              <a:off x="1111" y="2976"/>
              <a:ext cx="254" cy="0"/>
            </a:xfrm>
            <a:prstGeom prst="line">
              <a:avLst/>
            </a:prstGeom>
            <a:ln w="38100" cap="flat" cmpd="sng">
              <a:solidFill>
                <a:srgbClr val="AE04A2"/>
              </a:solidFill>
              <a:prstDash val="solid"/>
              <a:headEnd type="none" w="med" len="med"/>
              <a:tailEnd type="triangle" w="med" len="med"/>
            </a:ln>
          </p:spPr>
        </p:sp>
      </p:grpSp>
      <p:sp>
        <p:nvSpPr>
          <p:cNvPr id="102406" name="矩形 47"/>
          <p:cNvSpPr/>
          <p:nvPr/>
        </p:nvSpPr>
        <p:spPr>
          <a:xfrm>
            <a:off x="1000125" y="3643313"/>
            <a:ext cx="1217613" cy="400050"/>
          </a:xfrm>
          <a:prstGeom prst="rect">
            <a:avLst/>
          </a:prstGeom>
          <a:noFill/>
          <a:ln w="9525">
            <a:noFill/>
          </a:ln>
        </p:spPr>
        <p:txBody>
          <a:bodyPr wrap="none">
            <a:spAutoFit/>
          </a:bodyPr>
          <a:p>
            <a:r>
              <a:rPr lang="zh-CN" altLang="en-US" b="1" dirty="0">
                <a:solidFill>
                  <a:schemeClr val="tx2"/>
                </a:solidFill>
                <a:latin typeface="微软雅黑" panose="020B0503020204020204" pitchFamily="34" charset="-122"/>
                <a:ea typeface="微软雅黑" panose="020B0503020204020204" pitchFamily="34" charset="-122"/>
              </a:rPr>
              <a:t>记忆电路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1476375" y="620713"/>
            <a:ext cx="2808288"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电路功能</a:t>
            </a:r>
            <a:endParaRPr lang="zh-CN" altLang="en-US" sz="2800" dirty="0">
              <a:latin typeface="微软雅黑" panose="020B0503020204020204" pitchFamily="34" charset="-122"/>
              <a:ea typeface="微软雅黑" panose="020B0503020204020204" pitchFamily="34" charset="-122"/>
            </a:endParaRPr>
          </a:p>
        </p:txBody>
      </p:sp>
      <p:sp>
        <p:nvSpPr>
          <p:cNvPr id="103427" name="Rectangle 3"/>
          <p:cNvSpPr>
            <a:spLocks noGrp="1"/>
          </p:cNvSpPr>
          <p:nvPr>
            <p:ph idx="1"/>
          </p:nvPr>
        </p:nvSpPr>
        <p:spPr>
          <a:xfrm>
            <a:off x="374015" y="1412875"/>
            <a:ext cx="8357235" cy="4802505"/>
          </a:xfrm>
        </p:spPr>
        <p:txBody>
          <a:bodyPr vert="horz"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先将</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律</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码变换成</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位线性码，再进行线性模数变换</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记忆电路</a:t>
            </a:r>
            <a:r>
              <a:rPr lang="zh-CN" altLang="en-US" sz="2000" dirty="0">
                <a:latin typeface="微软雅黑" panose="020B0503020204020204" pitchFamily="34" charset="-122"/>
                <a:ea typeface="微软雅黑" panose="020B0503020204020204" pitchFamily="34" charset="-122"/>
              </a:rPr>
              <a:t>用来将接收的串行码变成并行码，故又称</a:t>
            </a:r>
            <a:r>
              <a:rPr lang="zh-CN" altLang="en-US" sz="2000" b="1" dirty="0">
                <a:solidFill>
                  <a:schemeClr val="hlink"/>
                </a:solidFill>
                <a:latin typeface="微软雅黑" panose="020B0503020204020204" pitchFamily="34" charset="-122"/>
                <a:ea typeface="微软雅黑" panose="020B0503020204020204" pitchFamily="34" charset="-122"/>
              </a:rPr>
              <a:t>串并转换电路</a:t>
            </a:r>
            <a:endParaRPr lang="zh-CN" altLang="en-US" sz="2000" b="1" dirty="0">
              <a:solidFill>
                <a:schemeClr val="hlink"/>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dirty="0">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7/11</a:t>
            </a:r>
            <a:r>
              <a:rPr lang="zh-CN" altLang="en-US" sz="2400" b="1" dirty="0">
                <a:solidFill>
                  <a:schemeClr val="tx2"/>
                </a:solidFill>
                <a:latin typeface="微软雅黑" panose="020B0503020204020204" pitchFamily="34" charset="-122"/>
                <a:ea typeface="微软雅黑" panose="020B0503020204020204" pitchFamily="34" charset="-122"/>
              </a:rPr>
              <a:t>变换电路</a:t>
            </a:r>
            <a:r>
              <a:rPr lang="zh-CN" altLang="en-US" sz="2000" dirty="0">
                <a:latin typeface="微软雅黑" panose="020B0503020204020204" pitchFamily="34" charset="-122"/>
                <a:ea typeface="微软雅黑" panose="020B0503020204020204" pitchFamily="34" charset="-122"/>
              </a:rPr>
              <a:t>将表示信号幅度的</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位非线性码转换成</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位线性码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极性控制电路</a:t>
            </a:r>
            <a:r>
              <a:rPr lang="zh-CN" altLang="en-US" sz="2000" dirty="0">
                <a:latin typeface="微软雅黑" panose="020B0503020204020204" pitchFamily="34" charset="-122"/>
                <a:ea typeface="微软雅黑" panose="020B0503020204020204" pitchFamily="34" charset="-122"/>
              </a:rPr>
              <a:t>用来恢复译码后的脉冲极性</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寄存器读出电路</a:t>
            </a:r>
            <a:r>
              <a:rPr lang="zh-CN" altLang="en-US" sz="2000" dirty="0">
                <a:latin typeface="微软雅黑" panose="020B0503020204020204" pitchFamily="34" charset="-122"/>
                <a:ea typeface="微软雅黑" panose="020B0503020204020204" pitchFamily="34" charset="-122"/>
              </a:rPr>
              <a:t>把寄存的信号在一定时刻并行输出到恒流源中的译码逻辑电路上去，产生所需要的各种逻辑控制脉冲，这些逻辑控制脉冲加到恒流源的控制开关上，从而驱动权值电流电路产生译码输出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400" b="1" dirty="0">
                <a:solidFill>
                  <a:schemeClr val="tx2"/>
                </a:solidFill>
                <a:latin typeface="微软雅黑" panose="020B0503020204020204" pitchFamily="34" charset="-122"/>
                <a:ea typeface="微软雅黑" panose="020B0503020204020204" pitchFamily="34" charset="-122"/>
              </a:rPr>
              <a:t>2</a:t>
            </a:r>
            <a:r>
              <a:rPr lang="zh-CN" altLang="en-US" sz="2400" b="1" dirty="0">
                <a:solidFill>
                  <a:schemeClr val="tx2"/>
                </a:solidFill>
                <a:latin typeface="微软雅黑" panose="020B0503020204020204" pitchFamily="34" charset="-122"/>
                <a:ea typeface="微软雅黑" panose="020B0503020204020204" pitchFamily="34" charset="-122"/>
              </a:rPr>
              <a:t>选</a:t>
            </a:r>
            <a:r>
              <a:rPr lang="en-US" altLang="zh-CN" sz="2400" b="1" dirty="0">
                <a:solidFill>
                  <a:schemeClr val="tx2"/>
                </a:solidFill>
                <a:latin typeface="微软雅黑" panose="020B0503020204020204" pitchFamily="34" charset="-122"/>
                <a:ea typeface="微软雅黑" panose="020B0503020204020204" pitchFamily="34" charset="-122"/>
              </a:rPr>
              <a:t>1</a:t>
            </a:r>
            <a:r>
              <a:rPr lang="zh-CN" altLang="en-US" sz="2400" b="1" dirty="0">
                <a:solidFill>
                  <a:schemeClr val="tx2"/>
                </a:solidFill>
                <a:latin typeface="微软雅黑" panose="020B0503020204020204" pitchFamily="34" charset="-122"/>
                <a:ea typeface="微软雅黑" panose="020B0503020204020204" pitchFamily="34" charset="-122"/>
              </a:rPr>
              <a:t>开关</a:t>
            </a:r>
            <a:r>
              <a:rPr lang="zh-CN" altLang="en-US" sz="2000" dirty="0">
                <a:latin typeface="微软雅黑" panose="020B0503020204020204" pitchFamily="34" charset="-122"/>
                <a:ea typeface="微软雅黑" panose="020B0503020204020204" pitchFamily="34" charset="-122"/>
              </a:rPr>
              <a:t>实现极性变换</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放大器</a:t>
            </a:r>
            <a:r>
              <a:rPr lang="zh-CN" altLang="en-US" sz="2000" dirty="0">
                <a:latin typeface="微软雅黑" panose="020B0503020204020204" pitchFamily="34" charset="-122"/>
                <a:ea typeface="微软雅黑" panose="020B0503020204020204" pitchFamily="34" charset="-122"/>
              </a:rPr>
              <a:t>实现电流变换为电压输出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Text Box 2"/>
          <p:cNvSpPr txBox="1"/>
          <p:nvPr/>
        </p:nvSpPr>
        <p:spPr>
          <a:xfrm>
            <a:off x="384810" y="1428750"/>
            <a:ext cx="8368665" cy="5123180"/>
          </a:xfrm>
          <a:prstGeom prst="rect">
            <a:avLst/>
          </a:prstGeom>
          <a:noFill/>
          <a:ln w="9525">
            <a:noFill/>
          </a:ln>
        </p:spPr>
        <p:txBody>
          <a:bodyPr wrap="square">
            <a:spAutoFit/>
          </a:bodyPr>
          <a:p>
            <a:pPr>
              <a:lnSpc>
                <a:spcPct val="150000"/>
              </a:lnSpc>
              <a:buSzPct val="80000"/>
            </a:pPr>
            <a:r>
              <a:rPr lang="zh-CN" altLang="en-US" sz="2800" b="1" dirty="0">
                <a:solidFill>
                  <a:srgbClr val="0000CC"/>
                </a:solidFill>
                <a:latin typeface="微软雅黑" panose="020B0503020204020204" pitchFamily="34" charset="-122"/>
                <a:ea typeface="微软雅黑" panose="020B0503020204020204" pitchFamily="34" charset="-122"/>
              </a:rPr>
              <a:t>一 输出端的总信噪比</a:t>
            </a:r>
            <a:r>
              <a:rPr lang="zh-CN" altLang="en-US" sz="2800" dirty="0">
                <a:solidFill>
                  <a:srgbClr val="0000CC"/>
                </a:solidFill>
                <a:latin typeface="微软雅黑" panose="020B0503020204020204" pitchFamily="34" charset="-122"/>
                <a:ea typeface="微软雅黑" panose="020B0503020204020204" pitchFamily="34" charset="-122"/>
              </a:rPr>
              <a:t>      </a:t>
            </a:r>
            <a:endParaRPr lang="zh-CN" altLang="en-US" sz="2800" dirty="0">
              <a:solidFill>
                <a:srgbClr val="0000CC"/>
              </a:solidFill>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系统性能涉及：</a:t>
            </a:r>
            <a:r>
              <a:rPr lang="zh-CN" altLang="en-US" b="1" dirty="0">
                <a:solidFill>
                  <a:srgbClr val="2B15CD"/>
                </a:solidFill>
                <a:latin typeface="微软雅黑" panose="020B0503020204020204" pitchFamily="34" charset="-122"/>
                <a:ea typeface="微软雅黑" panose="020B0503020204020204" pitchFamily="34" charset="-122"/>
              </a:rPr>
              <a:t>量化噪声</a:t>
            </a:r>
            <a:r>
              <a:rPr lang="zh-CN" altLang="en-US" dirty="0">
                <a:latin typeface="微软雅黑" panose="020B0503020204020204" pitchFamily="34" charset="-122"/>
                <a:ea typeface="微软雅黑" panose="020B0503020204020204" pitchFamily="34" charset="-122"/>
              </a:rPr>
              <a:t>和</a:t>
            </a:r>
            <a:r>
              <a:rPr lang="zh-CN" altLang="en-US" b="1" dirty="0">
                <a:solidFill>
                  <a:srgbClr val="2B15CD"/>
                </a:solidFill>
                <a:latin typeface="微软雅黑" panose="020B0503020204020204" pitchFamily="34" charset="-122"/>
                <a:ea typeface="微软雅黑" panose="020B0503020204020204" pitchFamily="34" charset="-122"/>
              </a:rPr>
              <a:t>信道加性噪声</a:t>
            </a:r>
            <a:r>
              <a:rPr lang="zh-CN" altLang="en-US" dirty="0">
                <a:latin typeface="微软雅黑" panose="020B0503020204020204" pitchFamily="34" charset="-122"/>
                <a:ea typeface="微软雅黑" panose="020B0503020204020204" pitchFamily="34" charset="-122"/>
              </a:rPr>
              <a:t>。考虑两种噪声时，</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系统接收端低通滤波器的输出为：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b="1" dirty="0">
                <a:solidFill>
                  <a:srgbClr val="00B050"/>
                </a:solidFill>
                <a:latin typeface="微软雅黑" panose="020B0503020204020204" pitchFamily="34" charset="-122"/>
                <a:ea typeface="微软雅黑" panose="020B0503020204020204" pitchFamily="34" charset="-122"/>
              </a:rPr>
              <a:t>m</a:t>
            </a:r>
            <a:r>
              <a:rPr lang="en-US" altLang="zh-CN" b="1" baseline="-25000" dirty="0">
                <a:solidFill>
                  <a:srgbClr val="00B050"/>
                </a:solidFill>
                <a:latin typeface="微软雅黑" panose="020B0503020204020204" pitchFamily="34" charset="-122"/>
                <a:ea typeface="微软雅黑" panose="020B0503020204020204" pitchFamily="34" charset="-122"/>
              </a:rPr>
              <a:t>0</a:t>
            </a:r>
            <a:r>
              <a:rPr lang="en-US" altLang="zh-CN" b="1" dirty="0">
                <a:solidFill>
                  <a:srgbClr val="00B050"/>
                </a:solidFill>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n</a:t>
            </a:r>
            <a:r>
              <a:rPr lang="en-US" altLang="zh-CN" b="1" baseline="-25000" dirty="0">
                <a:solidFill>
                  <a:srgbClr val="FF0000"/>
                </a:solidFill>
                <a:latin typeface="微软雅黑" panose="020B0503020204020204" pitchFamily="34" charset="-122"/>
                <a:ea typeface="微软雅黑" panose="020B0503020204020204" pitchFamily="34" charset="-122"/>
              </a:rPr>
              <a:t>q</a:t>
            </a:r>
            <a:r>
              <a:rPr lang="en-US" altLang="zh-CN" b="1" dirty="0">
                <a:solidFill>
                  <a:srgbClr val="FF0000"/>
                </a:solidFill>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n</a:t>
            </a:r>
            <a:r>
              <a:rPr lang="en-US" altLang="zh-CN" b="1" baseline="-25000" dirty="0">
                <a:solidFill>
                  <a:srgbClr val="0000FF"/>
                </a:solidFill>
                <a:latin typeface="微软雅黑" panose="020B0503020204020204" pitchFamily="34" charset="-122"/>
                <a:ea typeface="微软雅黑" panose="020B0503020204020204" pitchFamily="34" charset="-122"/>
              </a:rPr>
              <a:t>e</a:t>
            </a:r>
            <a:r>
              <a:rPr lang="en-US" altLang="zh-CN" b="1" dirty="0">
                <a:solidFill>
                  <a:srgbClr val="0000FF"/>
                </a:solidFill>
                <a:latin typeface="微软雅黑" panose="020B0503020204020204" pitchFamily="34" charset="-122"/>
                <a:ea typeface="微软雅黑" panose="020B0503020204020204" pitchFamily="34" charset="-122"/>
              </a:rPr>
              <a:t>(t)</a:t>
            </a:r>
            <a:endParaRPr lang="en-US" altLang="zh-CN" b="1"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    m</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输出端所需信号成分</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量化噪声的输出，其功率</a:t>
            </a:r>
            <a:r>
              <a:rPr lang="en-US" altLang="zh-CN"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q</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    n</a:t>
            </a:r>
            <a:r>
              <a:rPr lang="en-US" altLang="zh-CN" baseline="-25000" dirty="0">
                <a:latin typeface="微软雅黑" panose="020B0503020204020204" pitchFamily="34" charset="-122"/>
                <a:ea typeface="微软雅黑" panose="020B0503020204020204" pitchFamily="34" charset="-122"/>
              </a:rPr>
              <a:t>e</a:t>
            </a:r>
            <a:r>
              <a:rPr lang="en-US" altLang="zh-CN" dirty="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信道噪声引起的输出噪声，功率</a:t>
            </a:r>
            <a:r>
              <a:rPr lang="en-US" altLang="zh-CN"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e</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buSzPct val="80000"/>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系统总的输出信噪比为：      </a:t>
            </a:r>
            <a:endParaRPr lang="zh-CN" altLang="en-US" dirty="0">
              <a:latin typeface="微软雅黑" panose="020B0503020204020204" pitchFamily="34" charset="-122"/>
              <a:ea typeface="微软雅黑" panose="020B0503020204020204" pitchFamily="34" charset="-122"/>
            </a:endParaRPr>
          </a:p>
          <a:p>
            <a:pPr>
              <a:lnSpc>
                <a:spcPct val="150000"/>
              </a:lnSpc>
              <a:buSzPct val="80000"/>
            </a:pPr>
            <a:r>
              <a:rPr lang="zh-CN" altLang="en-US" sz="1000" dirty="0">
                <a:latin typeface="微软雅黑" panose="020B0503020204020204" pitchFamily="34" charset="-122"/>
                <a:ea typeface="微软雅黑" panose="020B0503020204020204" pitchFamily="34" charset="-122"/>
              </a:rPr>
              <a:t>    </a:t>
            </a:r>
            <a:endParaRPr lang="zh-CN" altLang="en-US" sz="1000" dirty="0">
              <a:latin typeface="微软雅黑" panose="020B0503020204020204" pitchFamily="34" charset="-122"/>
              <a:ea typeface="微软雅黑" panose="020B0503020204020204" pitchFamily="34" charset="-122"/>
            </a:endParaRPr>
          </a:p>
          <a:p>
            <a:pPr>
              <a:lnSpc>
                <a:spcPct val="150000"/>
              </a:lnSpc>
              <a:buSzPct val="80000"/>
            </a:pPr>
            <a:r>
              <a:rPr lang="zh-CN" altLang="en-US" dirty="0">
                <a:latin typeface="微软雅黑" panose="020B0503020204020204" pitchFamily="34" charset="-122"/>
                <a:ea typeface="微软雅黑" panose="020B0503020204020204" pitchFamily="34" charset="-122"/>
              </a:rPr>
              <a:t>两种噪声的产生机理不同，可认为互相独立。</a:t>
            </a:r>
            <a:r>
              <a:rPr lang="zh-CN" altLang="en-US" dirty="0">
                <a:solidFill>
                  <a:srgbClr val="FF0000"/>
                </a:solidFill>
                <a:latin typeface="微软雅黑" panose="020B0503020204020204" pitchFamily="34" charset="-122"/>
                <a:ea typeface="微软雅黑" panose="020B0503020204020204" pitchFamily="34" charset="-122"/>
              </a:rPr>
              <a:t>故可以分别讨论他们单独存在时的系统性能，然后再分析总的抗噪声性能</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4821" name="Rectangle 3"/>
          <p:cNvSpPr/>
          <p:nvPr/>
        </p:nvSpPr>
        <p:spPr>
          <a:xfrm>
            <a:off x="1476375" y="620713"/>
            <a:ext cx="5256213" cy="587375"/>
          </a:xfrm>
          <a:prstGeom prst="rect">
            <a:avLst/>
          </a:prstGeom>
          <a:noFill/>
          <a:ln w="9525">
            <a:noFill/>
          </a:ln>
        </p:spPr>
        <p:txBody>
          <a:bodyPr/>
          <a:p>
            <a:pPr marL="342900" indent="-342900">
              <a:buSzPct val="80000"/>
            </a:pPr>
            <a:r>
              <a:rPr lang="en-US" altLang="zh-CN" sz="2800" b="1" dirty="0">
                <a:solidFill>
                  <a:schemeClr val="tx2"/>
                </a:solidFill>
                <a:latin typeface="微软雅黑" panose="020B0503020204020204" pitchFamily="34" charset="-122"/>
                <a:ea typeface="微软雅黑" panose="020B0503020204020204" pitchFamily="34" charset="-122"/>
              </a:rPr>
              <a:t>9.5.2 PCM</a:t>
            </a:r>
            <a:r>
              <a:rPr lang="zh-CN" altLang="en-US" sz="2800" b="1" dirty="0">
                <a:solidFill>
                  <a:schemeClr val="tx2"/>
                </a:solidFill>
                <a:latin typeface="微软雅黑" panose="020B0503020204020204" pitchFamily="34" charset="-122"/>
                <a:ea typeface="微软雅黑" panose="020B0503020204020204" pitchFamily="34" charset="-122"/>
              </a:rPr>
              <a:t>系统的抗噪声性能</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34818" name="Object 4"/>
          <p:cNvGraphicFramePr/>
          <p:nvPr/>
        </p:nvGraphicFramePr>
        <p:xfrm>
          <a:off x="1714500" y="3000375"/>
          <a:ext cx="841375" cy="503238"/>
        </p:xfrm>
        <a:graphic>
          <a:graphicData uri="http://schemas.openxmlformats.org/presentationml/2006/ole">
            <mc:AlternateContent xmlns:mc="http://schemas.openxmlformats.org/markup-compatibility/2006">
              <mc:Choice xmlns:v="urn:schemas-microsoft-com:vml" Requires="v">
                <p:oleObj spid="_x0000_s3103" name="" r:id="rId1" imgW="431800" imgH="368300" progId="Equation.3">
                  <p:embed/>
                </p:oleObj>
              </mc:Choice>
              <mc:Fallback>
                <p:oleObj name="" r:id="rId1" imgW="431800" imgH="368300" progId="Equation.3">
                  <p:embed/>
                  <p:pic>
                    <p:nvPicPr>
                      <p:cNvPr id="0" name="图片 3102"/>
                      <p:cNvPicPr/>
                      <p:nvPr/>
                    </p:nvPicPr>
                    <p:blipFill>
                      <a:blip r:embed="rId2"/>
                      <a:stretch>
                        <a:fillRect/>
                      </a:stretch>
                    </p:blipFill>
                    <p:spPr>
                      <a:xfrm>
                        <a:off x="1714500" y="3000375"/>
                        <a:ext cx="841375" cy="503238"/>
                      </a:xfrm>
                      <a:prstGeom prst="rect">
                        <a:avLst/>
                      </a:prstGeom>
                      <a:noFill/>
                      <a:ln w="38100">
                        <a:noFill/>
                        <a:miter/>
                      </a:ln>
                    </p:spPr>
                  </p:pic>
                </p:oleObj>
              </mc:Fallback>
            </mc:AlternateContent>
          </a:graphicData>
        </a:graphic>
      </p:graphicFrame>
      <p:graphicFrame>
        <p:nvGraphicFramePr>
          <p:cNvPr id="34819" name="Object 5"/>
          <p:cNvGraphicFramePr/>
          <p:nvPr/>
        </p:nvGraphicFramePr>
        <p:xfrm>
          <a:off x="3989070" y="4902835"/>
          <a:ext cx="3786505" cy="694690"/>
        </p:xfrm>
        <a:graphic>
          <a:graphicData uri="http://schemas.openxmlformats.org/presentationml/2006/ole">
            <mc:AlternateContent xmlns:mc="http://schemas.openxmlformats.org/markup-compatibility/2006">
              <mc:Choice xmlns:v="urn:schemas-microsoft-com:vml" Requires="v">
                <p:oleObj spid="_x0000_s3104" name="" r:id="rId3" imgW="1561465" imgH="482600" progId="Equation.3">
                  <p:embed/>
                </p:oleObj>
              </mc:Choice>
              <mc:Fallback>
                <p:oleObj name="" r:id="rId3" imgW="1561465" imgH="482600" progId="Equation.3">
                  <p:embed/>
                  <p:pic>
                    <p:nvPicPr>
                      <p:cNvPr id="0" name="图片 3103"/>
                      <p:cNvPicPr/>
                      <p:nvPr/>
                    </p:nvPicPr>
                    <p:blipFill>
                      <a:blip r:embed="rId4"/>
                      <a:stretch>
                        <a:fillRect/>
                      </a:stretch>
                    </p:blipFill>
                    <p:spPr>
                      <a:xfrm>
                        <a:off x="3989070" y="4902835"/>
                        <a:ext cx="3786505" cy="694690"/>
                      </a:xfrm>
                      <a:prstGeom prst="rect">
                        <a:avLst/>
                      </a:prstGeom>
                      <a:solidFill>
                        <a:srgbClr val="CCFFCC"/>
                      </a:solidFill>
                      <a:ln w="38100">
                        <a:noFill/>
                        <a:miter/>
                      </a:ln>
                    </p:spPr>
                  </p:pic>
                </p:oleObj>
              </mc:Fallback>
            </mc:AlternateContent>
          </a:graphicData>
        </a:graphic>
      </p:graphicFrame>
      <p:sp>
        <p:nvSpPr>
          <p:cNvPr id="34822" name="AutoShape 3"/>
          <p:cNvSpPr/>
          <p:nvPr/>
        </p:nvSpPr>
        <p:spPr>
          <a:xfrm>
            <a:off x="5857875" y="3143250"/>
            <a:ext cx="3286125" cy="1071563"/>
          </a:xfrm>
          <a:prstGeom prst="wedgeRoundRectCallout">
            <a:avLst>
              <a:gd name="adj1" fmla="val -45204"/>
              <a:gd name="adj2" fmla="val 75449"/>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这种方法在哪儿曾经用过？</a:t>
            </a:r>
            <a:endParaRPr lang="en-US" altLang="zh-CN"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0000CC"/>
                </a:solidFill>
                <a:latin typeface="微软雅黑" panose="020B0503020204020204" pitchFamily="34" charset="-122"/>
                <a:ea typeface="微软雅黑" panose="020B0503020204020204" pitchFamily="34" charset="-122"/>
              </a:rPr>
              <a:t>码间干扰与噪声</a:t>
            </a:r>
            <a:endParaRPr lang="en-US" altLang="zh-CN"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信号加性噪声的影响</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4451" name="Rectangle 3"/>
          <p:cNvSpPr>
            <a:spLocks noGrp="1"/>
          </p:cNvSpPr>
          <p:nvPr>
            <p:ph type="body" sz="half" idx="1"/>
          </p:nvPr>
        </p:nvSpPr>
        <p:spPr>
          <a:xfrm>
            <a:off x="327025" y="1428750"/>
            <a:ext cx="8447405" cy="450088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加性噪声将使码组产生误码、信噪比降低。在误码中一位误码的概率远远大于出现两位以上误码的概率，因此，两位以上误码的影响可以忽略不计，例当误码率为</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=10</a:t>
            </a:r>
            <a:r>
              <a:rPr lang="en-US" altLang="zh-CN"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时，在一个</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位码组中出现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位误码的概率为：</a:t>
            </a: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=8×P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=8×10</a:t>
            </a:r>
            <a:r>
              <a:rPr lang="en-US" altLang="zh-CN"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，而出现</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位误码的概率为：</a:t>
            </a: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=C</a:t>
            </a:r>
            <a:r>
              <a:rPr lang="en-US" altLang="zh-CN" sz="2000" baseline="40000" dirty="0">
                <a:latin typeface="微软雅黑" panose="020B0503020204020204" pitchFamily="34" charset="-122"/>
                <a:ea typeface="微软雅黑" panose="020B0503020204020204" pitchFamily="34" charset="-122"/>
              </a:rPr>
              <a:t>2</a:t>
            </a:r>
            <a:r>
              <a:rPr lang="en-US" altLang="zh-CN" sz="2000" baseline="-4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8×7/2× (10</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)2=2.8×10</a:t>
            </a:r>
            <a:r>
              <a:rPr lang="en-US" altLang="zh-CN" sz="2000" baseline="30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。所以可以把误码看成彼此独立、分布均匀的，信道为加性噪声时</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系统的输出信噪比为：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=1/(4p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为误码率，即：</a:t>
            </a:r>
            <a:r>
              <a:rPr lang="zh-CN" altLang="en-US" sz="2000" b="1" dirty="0">
                <a:solidFill>
                  <a:srgbClr val="FF0000"/>
                </a:solidFill>
                <a:latin typeface="微软雅黑" panose="020B0503020204020204" pitchFamily="34" charset="-122"/>
                <a:ea typeface="微软雅黑" panose="020B0503020204020204" pitchFamily="34" charset="-122"/>
              </a:rPr>
              <a:t>误码率引起的信噪比与误码率成反比</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1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4" name="Rectangle 4"/>
          <p:cNvSpPr>
            <a:spLocks noGrp="1"/>
          </p:cNvSpPr>
          <p:nvPr>
            <p:ph type="title"/>
          </p:nvPr>
        </p:nvSpPr>
        <p:spPr>
          <a:xfrm>
            <a:off x="1476375" y="620713"/>
            <a:ext cx="424815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信号量化噪声功率比</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35845" name="Rectangle 3"/>
          <p:cNvSpPr>
            <a:spLocks noGrp="1"/>
          </p:cNvSpPr>
          <p:nvPr>
            <p:ph type="body" sz="half" idx="1"/>
          </p:nvPr>
        </p:nvSpPr>
        <p:spPr>
          <a:xfrm>
            <a:off x="353060" y="1428750"/>
            <a:ext cx="8362315" cy="4953000"/>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系统输出端的平均信号量化噪声功率比为：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为量化级数。对于二进制编码有：</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b="1" dirty="0">
                <a:solidFill>
                  <a:srgbClr val="3B00E2"/>
                </a:solidFill>
                <a:latin typeface="微软雅黑" panose="020B0503020204020204" pitchFamily="34" charset="-122"/>
                <a:ea typeface="微软雅黑" panose="020B0503020204020204" pitchFamily="34" charset="-122"/>
              </a:rPr>
              <a:t>S</a:t>
            </a:r>
            <a:r>
              <a:rPr lang="en-US" altLang="zh-CN" sz="2000" b="1" baseline="-25000" dirty="0">
                <a:solidFill>
                  <a:srgbClr val="3B00E2"/>
                </a:solidFill>
                <a:latin typeface="微软雅黑" panose="020B0503020204020204" pitchFamily="34" charset="-122"/>
                <a:ea typeface="微软雅黑" panose="020B0503020204020204" pitchFamily="34" charset="-122"/>
              </a:rPr>
              <a:t>0</a:t>
            </a:r>
            <a:r>
              <a:rPr lang="en-US" altLang="zh-CN" sz="2000" b="1" dirty="0">
                <a:solidFill>
                  <a:srgbClr val="3B00E2"/>
                </a:solidFill>
                <a:latin typeface="微软雅黑" panose="020B0503020204020204" pitchFamily="34" charset="-122"/>
                <a:ea typeface="微软雅黑" panose="020B0503020204020204" pitchFamily="34" charset="-122"/>
              </a:rPr>
              <a:t>/N</a:t>
            </a:r>
            <a:r>
              <a:rPr lang="en-US" altLang="zh-CN" sz="2000" b="1" baseline="-25000" dirty="0">
                <a:solidFill>
                  <a:srgbClr val="3B00E2"/>
                </a:solidFill>
                <a:latin typeface="微软雅黑" panose="020B0503020204020204" pitchFamily="34" charset="-122"/>
                <a:ea typeface="微软雅黑" panose="020B0503020204020204" pitchFamily="34" charset="-122"/>
              </a:rPr>
              <a:t>q</a:t>
            </a:r>
            <a:r>
              <a:rPr lang="en-US" altLang="zh-CN" sz="2000" b="1" dirty="0">
                <a:solidFill>
                  <a:srgbClr val="3B00E2"/>
                </a:solidFill>
                <a:latin typeface="微软雅黑" panose="020B0503020204020204" pitchFamily="34" charset="-122"/>
                <a:ea typeface="微软雅黑" panose="020B0503020204020204" pitchFamily="34" charset="-122"/>
              </a:rPr>
              <a:t>=M</a:t>
            </a:r>
            <a:r>
              <a:rPr lang="en-US" altLang="zh-CN" sz="2000" b="1" baseline="30000" dirty="0">
                <a:solidFill>
                  <a:srgbClr val="3B00E2"/>
                </a:solidFill>
                <a:latin typeface="微软雅黑" panose="020B0503020204020204" pitchFamily="34" charset="-122"/>
                <a:ea typeface="微软雅黑" panose="020B0503020204020204" pitchFamily="34" charset="-122"/>
              </a:rPr>
              <a:t>2</a:t>
            </a:r>
            <a:r>
              <a:rPr lang="en-US" altLang="zh-CN" sz="2000" b="1" dirty="0">
                <a:solidFill>
                  <a:srgbClr val="3B00E2"/>
                </a:solidFill>
                <a:latin typeface="微软雅黑" panose="020B0503020204020204" pitchFamily="34" charset="-122"/>
                <a:ea typeface="微软雅黑" panose="020B0503020204020204" pitchFamily="34" charset="-122"/>
              </a:rPr>
              <a:t>=(2</a:t>
            </a:r>
            <a:r>
              <a:rPr lang="en-US" altLang="zh-CN" sz="2000" b="1" baseline="30000" dirty="0">
                <a:solidFill>
                  <a:srgbClr val="3B00E2"/>
                </a:solidFill>
                <a:latin typeface="微软雅黑" panose="020B0503020204020204" pitchFamily="34" charset="-122"/>
                <a:ea typeface="微软雅黑" panose="020B0503020204020204" pitchFamily="34" charset="-122"/>
              </a:rPr>
              <a:t>N</a:t>
            </a:r>
            <a:r>
              <a:rPr lang="en-US" altLang="zh-CN" sz="2000" b="1" dirty="0">
                <a:solidFill>
                  <a:srgbClr val="3B00E2"/>
                </a:solidFill>
                <a:latin typeface="微软雅黑" panose="020B0503020204020204" pitchFamily="34" charset="-122"/>
                <a:ea typeface="微软雅黑" panose="020B0503020204020204" pitchFamily="34" charset="-122"/>
              </a:rPr>
              <a:t>)</a:t>
            </a:r>
            <a:r>
              <a:rPr lang="en-US" altLang="zh-CN" sz="2000" b="1" baseline="30000" dirty="0">
                <a:solidFill>
                  <a:srgbClr val="3B00E2"/>
                </a:solidFill>
                <a:latin typeface="微软雅黑" panose="020B0503020204020204" pitchFamily="34" charset="-122"/>
                <a:ea typeface="微软雅黑" panose="020B0503020204020204" pitchFamily="34" charset="-122"/>
              </a:rPr>
              <a:t>2</a:t>
            </a:r>
            <a:r>
              <a:rPr lang="en-US" altLang="zh-CN" sz="2000" b="1" dirty="0">
                <a:solidFill>
                  <a:srgbClr val="3B00E2"/>
                </a:solidFill>
                <a:latin typeface="微软雅黑" panose="020B0503020204020204" pitchFamily="34" charset="-122"/>
                <a:ea typeface="微软雅黑" panose="020B0503020204020204" pitchFamily="34" charset="-122"/>
              </a:rPr>
              <a:t>=2</a:t>
            </a:r>
            <a:r>
              <a:rPr lang="en-US" altLang="zh-CN" sz="2000" b="1" baseline="30000" dirty="0">
                <a:solidFill>
                  <a:srgbClr val="3B00E2"/>
                </a:solidFill>
                <a:latin typeface="微软雅黑" panose="020B0503020204020204" pitchFamily="34" charset="-122"/>
                <a:ea typeface="微软雅黑" panose="020B0503020204020204" pitchFamily="34" charset="-122"/>
              </a:rPr>
              <a:t>2N</a:t>
            </a:r>
            <a:endParaRPr lang="en-US" altLang="zh-CN" sz="2000" b="1" baseline="30000" dirty="0">
              <a:solidFill>
                <a:srgbClr val="3B00E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由抽样定理可知，若信号为限制在</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a:t>
            </a:r>
            <a:r>
              <a:rPr lang="zh-CN" altLang="en-US" sz="2000" b="1" dirty="0">
                <a:solidFill>
                  <a:srgbClr val="FF0000"/>
                </a:solidFill>
                <a:latin typeface="微软雅黑" panose="020B0503020204020204" pitchFamily="34" charset="-122"/>
                <a:ea typeface="微软雅黑" panose="020B0503020204020204" pitchFamily="34" charset="-122"/>
              </a:rPr>
              <a:t>低通信号</a:t>
            </a:r>
            <a:r>
              <a:rPr lang="zh-CN" altLang="en-US" sz="2000" dirty="0">
                <a:latin typeface="微软雅黑" panose="020B0503020204020204" pitchFamily="34" charset="-122"/>
                <a:ea typeface="微软雅黑" panose="020B0503020204020204" pitchFamily="34" charset="-122"/>
              </a:rPr>
              <a:t>，则抽样速率高于每秒</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次。对于</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系统，这相当于要求传输速率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2Nf</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H</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b/s</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，故要求系统带宽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B=Nf</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H</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，即要求：</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N=B/f</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H</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，代入上式得到：</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表明：</a:t>
            </a:r>
            <a:r>
              <a:rPr lang="en-US" altLang="zh-CN" sz="2000" b="1" dirty="0">
                <a:solidFill>
                  <a:srgbClr val="2B15CD"/>
                </a:solidFill>
                <a:latin typeface="微软雅黑" panose="020B0503020204020204" pitchFamily="34" charset="-122"/>
                <a:ea typeface="微软雅黑" panose="020B0503020204020204" pitchFamily="34" charset="-122"/>
              </a:rPr>
              <a:t>PCM</a:t>
            </a:r>
            <a:r>
              <a:rPr lang="zh-CN" altLang="en-US" sz="2000" b="1" dirty="0">
                <a:solidFill>
                  <a:srgbClr val="2B15CD"/>
                </a:solidFill>
                <a:latin typeface="微软雅黑" panose="020B0503020204020204" pitchFamily="34" charset="-122"/>
                <a:ea typeface="微软雅黑" panose="020B0503020204020204" pitchFamily="34" charset="-122"/>
              </a:rPr>
              <a:t>系统的输出信号量噪比随系统的带宽</a:t>
            </a:r>
            <a:r>
              <a:rPr lang="en-US" altLang="zh-CN" sz="2000" b="1" dirty="0">
                <a:solidFill>
                  <a:srgbClr val="2B15CD"/>
                </a:solidFill>
                <a:latin typeface="微软雅黑" panose="020B0503020204020204" pitchFamily="34" charset="-122"/>
                <a:ea typeface="微软雅黑" panose="020B0503020204020204" pitchFamily="34" charset="-122"/>
              </a:rPr>
              <a:t>B</a:t>
            </a:r>
            <a:r>
              <a:rPr lang="zh-CN" altLang="en-US" sz="2000" b="1" dirty="0">
                <a:solidFill>
                  <a:srgbClr val="2B15CD"/>
                </a:solidFill>
                <a:latin typeface="微软雅黑" panose="020B0503020204020204" pitchFamily="34" charset="-122"/>
                <a:ea typeface="微软雅黑" panose="020B0503020204020204" pitchFamily="34" charset="-122"/>
              </a:rPr>
              <a:t>按指数规律增长</a:t>
            </a:r>
            <a:endParaRPr lang="zh-CN" altLang="en-US" sz="2000" b="1" baseline="30000" dirty="0">
              <a:solidFill>
                <a:srgbClr val="2B15CD"/>
              </a:solidFill>
              <a:latin typeface="微软雅黑" panose="020B0503020204020204" pitchFamily="34" charset="-122"/>
              <a:ea typeface="微软雅黑" panose="020B0503020204020204" pitchFamily="34" charset="-122"/>
            </a:endParaRPr>
          </a:p>
        </p:txBody>
      </p:sp>
      <p:graphicFrame>
        <p:nvGraphicFramePr>
          <p:cNvPr id="35842" name="Object 5"/>
          <p:cNvGraphicFramePr>
            <a:graphicFrameLocks noGrp="1"/>
          </p:cNvGraphicFramePr>
          <p:nvPr>
            <p:ph sz="half" idx="2"/>
          </p:nvPr>
        </p:nvGraphicFramePr>
        <p:xfrm>
          <a:off x="2071688" y="2000250"/>
          <a:ext cx="3292475" cy="785813"/>
        </p:xfrm>
        <a:graphic>
          <a:graphicData uri="http://schemas.openxmlformats.org/presentationml/2006/ole">
            <mc:AlternateContent xmlns:mc="http://schemas.openxmlformats.org/markup-compatibility/2006">
              <mc:Choice xmlns:v="urn:schemas-microsoft-com:vml" Requires="v">
                <p:oleObj spid="_x0000_s3106" name="" r:id="rId1" imgW="1370965" imgH="482600" progId="Equation.3">
                  <p:embed/>
                </p:oleObj>
              </mc:Choice>
              <mc:Fallback>
                <p:oleObj name="" r:id="rId1" imgW="1370965" imgH="482600" progId="Equation.3">
                  <p:embed/>
                  <p:pic>
                    <p:nvPicPr>
                      <p:cNvPr id="0" name="图片 3105"/>
                      <p:cNvPicPr/>
                      <p:nvPr/>
                    </p:nvPicPr>
                    <p:blipFill>
                      <a:blip r:embed="rId2"/>
                      <a:stretch>
                        <a:fillRect/>
                      </a:stretch>
                    </p:blipFill>
                    <p:spPr>
                      <a:xfrm>
                        <a:off x="2071688" y="2000250"/>
                        <a:ext cx="3292475" cy="785813"/>
                      </a:xfrm>
                      <a:prstGeom prst="rect">
                        <a:avLst/>
                      </a:prstGeom>
                      <a:solidFill>
                        <a:srgbClr val="CCFFCC"/>
                      </a:solidFill>
                      <a:ln w="38100">
                        <a:miter/>
                      </a:ln>
                    </p:spPr>
                  </p:pic>
                </p:oleObj>
              </mc:Fallback>
            </mc:AlternateContent>
          </a:graphicData>
        </a:graphic>
      </p:graphicFrame>
      <p:graphicFrame>
        <p:nvGraphicFramePr>
          <p:cNvPr id="35843" name="Object 9"/>
          <p:cNvGraphicFramePr/>
          <p:nvPr/>
        </p:nvGraphicFramePr>
        <p:xfrm>
          <a:off x="2000250" y="5214938"/>
          <a:ext cx="2428875" cy="571500"/>
        </p:xfrm>
        <a:graphic>
          <a:graphicData uri="http://schemas.openxmlformats.org/presentationml/2006/ole">
            <mc:AlternateContent xmlns:mc="http://schemas.openxmlformats.org/markup-compatibility/2006">
              <mc:Choice xmlns:v="urn:schemas-microsoft-com:vml" Requires="v">
                <p:oleObj spid="_x0000_s3105" name="" r:id="rId3" imgW="1078865" imgH="304800" progId="Equation.DSMT4">
                  <p:embed/>
                </p:oleObj>
              </mc:Choice>
              <mc:Fallback>
                <p:oleObj name="" r:id="rId3" imgW="1078865" imgH="304800" progId="Equation.DSMT4">
                  <p:embed/>
                  <p:pic>
                    <p:nvPicPr>
                      <p:cNvPr id="0" name="图片 3104"/>
                      <p:cNvPicPr/>
                      <p:nvPr/>
                    </p:nvPicPr>
                    <p:blipFill>
                      <a:blip r:embed="rId4"/>
                      <a:stretch>
                        <a:fillRect/>
                      </a:stretch>
                    </p:blipFill>
                    <p:spPr>
                      <a:xfrm>
                        <a:off x="2000250" y="5214938"/>
                        <a:ext cx="2428875" cy="571500"/>
                      </a:xfrm>
                      <a:prstGeom prst="rect">
                        <a:avLst/>
                      </a:prstGeom>
                      <a:solidFill>
                        <a:srgbClr val="CCFFFF"/>
                      </a:solidFill>
                      <a:ln w="38100">
                        <a:noFill/>
                        <a:miter/>
                      </a:ln>
                    </p:spPr>
                  </p:pic>
                </p:oleObj>
              </mc:Fallback>
            </mc:AlternateContent>
          </a:graphicData>
        </a:graphic>
      </p:graphicFrame>
      <p:sp>
        <p:nvSpPr>
          <p:cNvPr id="35846" name="AutoShape 3"/>
          <p:cNvSpPr/>
          <p:nvPr/>
        </p:nvSpPr>
        <p:spPr>
          <a:xfrm>
            <a:off x="7000875" y="571500"/>
            <a:ext cx="2143125" cy="785813"/>
          </a:xfrm>
          <a:prstGeom prst="wedgeRoundRectCallout">
            <a:avLst>
              <a:gd name="adj1" fmla="val -87588"/>
              <a:gd name="adj2" fmla="val 6410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b="1" dirty="0">
                <a:solidFill>
                  <a:schemeClr val="tx2"/>
                </a:solidFill>
                <a:latin typeface="微软雅黑" panose="020B0503020204020204" pitchFamily="34" charset="-122"/>
                <a:ea typeface="微软雅黑" panose="020B0503020204020204" pitchFamily="34" charset="-122"/>
              </a:rPr>
              <a:t> 这是个近似值，是均匀量化的值</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476375" y="579755"/>
            <a:ext cx="6299200" cy="617220"/>
          </a:xfrm>
        </p:spPr>
        <p:txBody>
          <a:bodyPr vert="horz" wrap="square" lIns="91440" tIns="45720" rIns="91440" bIns="45720" anchor="b"/>
          <a:p>
            <a:pPr eaLnBrk="1" hangingPunct="1"/>
            <a:r>
              <a:rPr lang="en-US" altLang="zh-CN" dirty="0">
                <a:solidFill>
                  <a:srgbClr val="0000CC"/>
                </a:solidFill>
                <a:latin typeface="微软雅黑" panose="020B0503020204020204" pitchFamily="34" charset="-122"/>
                <a:ea typeface="微软雅黑" panose="020B0503020204020204" pitchFamily="34" charset="-122"/>
                <a:sym typeface="+mn-ea"/>
              </a:rPr>
              <a:t>2. </a:t>
            </a:r>
            <a:r>
              <a:rPr lang="zh-CN" altLang="en-US" dirty="0">
                <a:solidFill>
                  <a:srgbClr val="0000CC"/>
                </a:solidFill>
                <a:latin typeface="微软雅黑" panose="020B0503020204020204" pitchFamily="34" charset="-122"/>
                <a:ea typeface="微软雅黑" panose="020B0503020204020204" pitchFamily="34" charset="-122"/>
                <a:sym typeface="+mn-ea"/>
              </a:rPr>
              <a:t>信源有损压缩</a:t>
            </a:r>
            <a:endParaRPr lang="zh-CN" altLang="en-US" b="1" dirty="0">
              <a:solidFill>
                <a:srgbClr val="0000CC"/>
              </a:solidFill>
              <a:latin typeface="微软雅黑" panose="020B0503020204020204" pitchFamily="34" charset="-122"/>
              <a:ea typeface="微软雅黑" panose="020B0503020204020204" pitchFamily="34" charset="-122"/>
              <a:sym typeface="+mn-ea"/>
            </a:endParaRPr>
          </a:p>
        </p:txBody>
      </p:sp>
      <p:sp>
        <p:nvSpPr>
          <p:cNvPr id="57347" name="Rectangle 3"/>
          <p:cNvSpPr>
            <a:spLocks noGrp="1"/>
          </p:cNvSpPr>
          <p:nvPr>
            <p:ph idx="1"/>
          </p:nvPr>
        </p:nvSpPr>
        <p:spPr>
          <a:xfrm>
            <a:off x="391160" y="1407795"/>
            <a:ext cx="8361680" cy="4391660"/>
          </a:xfrm>
        </p:spPr>
        <p:txBody>
          <a:bodyPr vert="horz" wrap="square" lIns="91440" tIns="45720" rIns="91440" bIns="45720" anchor="t"/>
          <a:p>
            <a:pPr marL="0" indent="0" eaLnBrk="1" hangingPunct="1">
              <a:lnSpc>
                <a:spcPct val="150000"/>
              </a:lnSpc>
              <a:spcBef>
                <a:spcPts val="0"/>
              </a:spcBef>
              <a:spcAft>
                <a:spcPts val="0"/>
              </a:spcAft>
              <a:buNone/>
            </a:pPr>
            <a:r>
              <a:rPr lang="zh-CN" altLang="en-US" sz="2000" dirty="0">
                <a:latin typeface="微软雅黑" panose="020B0503020204020204" pitchFamily="34" charset="-122"/>
                <a:ea typeface="微软雅黑" panose="020B0503020204020204" pitchFamily="34" charset="-122"/>
              </a:rPr>
              <a:t>利用了人类对图像或声音中的某些频率成分不敏感的特性，允许压缩过程中损失一定的信息；虽然不能完全恢复原始数据，但是所损失的部分对理解原始图像的影响缩小，却换来了大得多的压缩比，</a:t>
            </a:r>
            <a:r>
              <a:rPr lang="zh-CN" altLang="en-US" sz="2000" b="1" dirty="0">
                <a:solidFill>
                  <a:schemeClr val="tx2"/>
                </a:solidFill>
                <a:latin typeface="微软雅黑" panose="020B0503020204020204" pitchFamily="34" charset="-122"/>
                <a:ea typeface="微软雅黑" panose="020B0503020204020204" pitchFamily="34" charset="-122"/>
                <a:sym typeface="+mn-ea"/>
              </a:rPr>
              <a:t>降低了信源数据量</a:t>
            </a:r>
            <a:r>
              <a:rPr lang="zh-CN" altLang="en-US" sz="2000" dirty="0">
                <a:latin typeface="微软雅黑" panose="020B0503020204020204" pitchFamily="34" charset="-122"/>
                <a:ea typeface="微软雅黑" panose="020B0503020204020204" pitchFamily="34" charset="-122"/>
              </a:rPr>
              <a:t>，广泛应用于语音，图像和视频数据的压缩。</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zh-CN" altLang="en-US" sz="2000" b="1" dirty="0">
                <a:solidFill>
                  <a:schemeClr val="tx2"/>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数据压缩率高。语音能听懂，图像能看清，但质量有降低。</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zh-CN" altLang="en-US" sz="2000" b="1" dirty="0">
                <a:solidFill>
                  <a:schemeClr val="tx2"/>
                </a:solidFill>
                <a:latin typeface="微软雅黑" panose="020B0503020204020204" pitchFamily="34" charset="-122"/>
                <a:ea typeface="微软雅黑" panose="020B0503020204020204" pitchFamily="34" charset="-122"/>
              </a:rPr>
              <a:t>常用方法：</a:t>
            </a:r>
            <a:r>
              <a:rPr lang="zh-CN" altLang="en-US" sz="2000" dirty="0">
                <a:latin typeface="微软雅黑" panose="020B0503020204020204" pitchFamily="34" charset="-122"/>
                <a:ea typeface="微软雅黑" panose="020B0503020204020204" pitchFamily="34" charset="-122"/>
              </a:rPr>
              <a:t>线性预测编码（</a:t>
            </a:r>
            <a:r>
              <a:rPr lang="en-US" altLang="zh-CN" sz="2000" dirty="0">
                <a:latin typeface="微软雅黑" panose="020B0503020204020204" pitchFamily="34" charset="-122"/>
                <a:ea typeface="微软雅黑" panose="020B0503020204020204" pitchFamily="34" charset="-122"/>
              </a:rPr>
              <a:t>LPC</a:t>
            </a:r>
            <a:r>
              <a:rPr lang="zh-CN" altLang="en-US" sz="2000" dirty="0">
                <a:latin typeface="微软雅黑" panose="020B0503020204020204" pitchFamily="34" charset="-122"/>
                <a:ea typeface="微软雅黑" panose="020B0503020204020204" pitchFamily="34" charset="-122"/>
              </a:rPr>
              <a:t>）、语音压缩G.726、音频压缩MP3</a:t>
            </a:r>
            <a:r>
              <a:rPr lang="en-US" altLang="zh-CN" sz="2000" dirty="0">
                <a:latin typeface="微软雅黑" panose="020B0503020204020204" pitchFamily="34" charset="-122"/>
                <a:ea typeface="微软雅黑" panose="020B0503020204020204" pitchFamily="34" charset="-122"/>
              </a:rPr>
              <a:t>(MPEG（Moving Picture Experts Group动态图像专家组）Audio Layer-3)</a:t>
            </a:r>
            <a:r>
              <a:rPr lang="zh-CN" altLang="en-US" sz="2000" dirty="0">
                <a:latin typeface="微软雅黑" panose="020B0503020204020204" pitchFamily="34" charset="-122"/>
                <a:ea typeface="微软雅黑" panose="020B0503020204020204" pitchFamily="34" charset="-122"/>
              </a:rPr>
              <a:t>、图像压缩JPEG、小波压缩</a:t>
            </a:r>
            <a:r>
              <a:rPr lang="zh-CN" altLang="en-US" sz="2000" dirty="0">
                <a:latin typeface="微软雅黑" panose="020B0503020204020204" pitchFamily="34" charset="-122"/>
                <a:ea typeface="微软雅黑" panose="020B0503020204020204" pitchFamily="34" charset="-122"/>
                <a:sym typeface="+mn-ea"/>
              </a:rPr>
              <a:t>CPC</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Cartesian Perceptual Compression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、视频压缩H.263等</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2"/>
          <p:cNvSpPr>
            <a:spLocks noGrp="1"/>
          </p:cNvSpPr>
          <p:nvPr>
            <p:ph type="title"/>
          </p:nvPr>
        </p:nvSpPr>
        <p:spPr>
          <a:xfrm>
            <a:off x="1476375" y="500063"/>
            <a:ext cx="5310188" cy="696912"/>
          </a:xfrm>
        </p:spPr>
        <p:txBody>
          <a:bodyPr vert="horz" wrap="square" lIns="91440" tIns="45720" rIns="91440" bIns="45720" anchor="b"/>
          <a:p>
            <a:pPr eaLnBrk="1" hangingPunct="1">
              <a:lnSpc>
                <a:spcPct val="150000"/>
              </a:lnSpc>
            </a:pPr>
            <a:r>
              <a:rPr lang="zh-CN" altLang="en-US" sz="2800" dirty="0">
                <a:solidFill>
                  <a:srgbClr val="0000FF"/>
                </a:solidFill>
                <a:latin typeface="微软雅黑" panose="020B0503020204020204" pitchFamily="34" charset="-122"/>
                <a:ea typeface="微软雅黑" panose="020B0503020204020204" pitchFamily="34" charset="-122"/>
              </a:rPr>
              <a:t>四 接收端输出的平均信噪比</a:t>
            </a:r>
            <a:endParaRPr lang="en-US" altLang="zh-CN" sz="2800" dirty="0">
              <a:solidFill>
                <a:srgbClr val="0000FF"/>
              </a:solidFill>
              <a:latin typeface="微软雅黑" panose="020B0503020204020204" pitchFamily="34" charset="-122"/>
              <a:ea typeface="微软雅黑" panose="020B0503020204020204" pitchFamily="34" charset="-122"/>
            </a:endParaRPr>
          </a:p>
        </p:txBody>
      </p:sp>
      <p:sp>
        <p:nvSpPr>
          <p:cNvPr id="36868" name="Rectangle 3"/>
          <p:cNvSpPr>
            <a:spLocks noGrp="1"/>
          </p:cNvSpPr>
          <p:nvPr>
            <p:ph type="body" sz="half" idx="1"/>
          </p:nvPr>
        </p:nvSpPr>
        <p:spPr>
          <a:xfrm>
            <a:off x="428625" y="1428750"/>
            <a:ext cx="8286750" cy="428625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接收端输出的平均信噪比即为</a:t>
            </a:r>
            <a:r>
              <a:rPr lang="en-US" altLang="zh-CN" sz="2000" dirty="0">
                <a:latin typeface="微软雅黑" panose="020B0503020204020204" pitchFamily="34" charset="-122"/>
                <a:ea typeface="微软雅黑" panose="020B0503020204020204" pitchFamily="34" charset="-122"/>
              </a:rPr>
              <a:t>PCM</a:t>
            </a:r>
            <a:r>
              <a:rPr lang="zh-CN" altLang="en-US" sz="2000" dirty="0">
                <a:latin typeface="微软雅黑" panose="020B0503020204020204" pitchFamily="34" charset="-122"/>
                <a:ea typeface="微软雅黑" panose="020B0503020204020204" pitchFamily="34" charset="-122"/>
              </a:rPr>
              <a:t>系统总的输出信噪比：</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M=2</a:t>
            </a:r>
            <a:r>
              <a:rPr lang="en-US" altLang="zh-CN" sz="2000" baseline="30000" dirty="0">
                <a:latin typeface="微软雅黑" panose="020B0503020204020204" pitchFamily="34" charset="-122"/>
                <a:ea typeface="微软雅黑" panose="020B0503020204020204" pitchFamily="34" charset="-122"/>
              </a:rPr>
              <a:t>N</a:t>
            </a:r>
            <a:endParaRPr lang="en-US" altLang="zh-CN" sz="2000" baseline="30000" dirty="0">
              <a:latin typeface="微软雅黑" panose="020B0503020204020204" pitchFamily="34" charset="-122"/>
              <a:ea typeface="微软雅黑" panose="020B0503020204020204" pitchFamily="34" charset="-122"/>
            </a:endParaRPr>
          </a:p>
        </p:txBody>
      </p:sp>
      <p:graphicFrame>
        <p:nvGraphicFramePr>
          <p:cNvPr id="36866" name="Object 4"/>
          <p:cNvGraphicFramePr>
            <a:graphicFrameLocks noGrp="1"/>
          </p:cNvGraphicFramePr>
          <p:nvPr>
            <p:ph sz="half" idx="2"/>
          </p:nvPr>
        </p:nvGraphicFramePr>
        <p:xfrm>
          <a:off x="571500" y="2214563"/>
          <a:ext cx="8001000" cy="2214562"/>
        </p:xfrm>
        <a:graphic>
          <a:graphicData uri="http://schemas.openxmlformats.org/presentationml/2006/ole">
            <mc:AlternateContent xmlns:mc="http://schemas.openxmlformats.org/markup-compatibility/2006">
              <mc:Choice xmlns:v="urn:schemas-microsoft-com:vml" Requires="v">
                <p:oleObj spid="_x0000_s3107" name="" r:id="rId1" imgW="3632200" imgH="1143000" progId="Equation.3">
                  <p:embed/>
                </p:oleObj>
              </mc:Choice>
              <mc:Fallback>
                <p:oleObj name="" r:id="rId1" imgW="3632200" imgH="1143000" progId="Equation.3">
                  <p:embed/>
                  <p:pic>
                    <p:nvPicPr>
                      <p:cNvPr id="0" name="图片 3106"/>
                      <p:cNvPicPr/>
                      <p:nvPr/>
                    </p:nvPicPr>
                    <p:blipFill>
                      <a:blip r:embed="rId2"/>
                      <a:stretch>
                        <a:fillRect/>
                      </a:stretch>
                    </p:blipFill>
                    <p:spPr>
                      <a:xfrm>
                        <a:off x="571500" y="2214563"/>
                        <a:ext cx="8001000" cy="2214562"/>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2"/>
          <p:cNvSpPr>
            <a:spLocks noGrp="1"/>
          </p:cNvSpPr>
          <p:nvPr>
            <p:ph type="title"/>
          </p:nvPr>
        </p:nvSpPr>
        <p:spPr>
          <a:xfrm>
            <a:off x="1619250" y="620713"/>
            <a:ext cx="1871663"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五 讨论</a:t>
            </a:r>
            <a:endParaRPr lang="zh-CN" altLang="en-US" sz="2800" dirty="0">
              <a:latin typeface="微软雅黑" panose="020B0503020204020204" pitchFamily="34" charset="-122"/>
              <a:ea typeface="微软雅黑" panose="020B0503020204020204" pitchFamily="34" charset="-122"/>
            </a:endParaRPr>
          </a:p>
        </p:txBody>
      </p:sp>
      <p:sp>
        <p:nvSpPr>
          <p:cNvPr id="37892" name="Rectangle 3"/>
          <p:cNvSpPr>
            <a:spLocks noGrp="1"/>
          </p:cNvSpPr>
          <p:nvPr>
            <p:ph type="body" sz="half" idx="1"/>
          </p:nvPr>
        </p:nvSpPr>
        <p:spPr>
          <a:xfrm>
            <a:off x="374015" y="1428750"/>
            <a:ext cx="8379460" cy="3500755"/>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接收端输入为</a:t>
            </a:r>
            <a:r>
              <a:rPr lang="zh-CN" altLang="en-US" sz="2000" b="1" dirty="0">
                <a:solidFill>
                  <a:srgbClr val="0000FF"/>
                </a:solidFill>
                <a:latin typeface="微软雅黑" panose="020B0503020204020204" pitchFamily="34" charset="-122"/>
                <a:ea typeface="微软雅黑" panose="020B0503020204020204" pitchFamily="34" charset="-122"/>
              </a:rPr>
              <a:t>大信噪比</a:t>
            </a:r>
            <a:r>
              <a:rPr lang="zh-CN" altLang="en-US" sz="2000" dirty="0">
                <a:latin typeface="微软雅黑" panose="020B0503020204020204" pitchFamily="34" charset="-122"/>
                <a:ea typeface="微软雅黑" panose="020B0503020204020204" pitchFamily="34" charset="-122"/>
              </a:rPr>
              <a:t>时，即</a:t>
            </a:r>
            <a:r>
              <a:rPr lang="en-US" altLang="zh-CN" sz="2000" dirty="0">
                <a:latin typeface="微软雅黑" panose="020B0503020204020204" pitchFamily="34" charset="-122"/>
                <a:ea typeface="微软雅黑" panose="020B0503020204020204" pitchFamily="34" charset="-122"/>
              </a:rPr>
              <a:t>4p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2N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2N</a:t>
            </a:r>
            <a:r>
              <a:rPr lang="en-US" altLang="zh-CN" sz="2000" dirty="0">
                <a:latin typeface="微软雅黑" panose="020B0503020204020204" pitchFamily="34" charset="-122"/>
                <a:ea typeface="微软雅黑" panose="020B0503020204020204" pitchFamily="34" charset="-122"/>
              </a:rPr>
              <a:t>                                   </a:t>
            </a:r>
            <a:r>
              <a:rPr lang="zh-CN" altLang="en-US" sz="2000" b="1" dirty="0">
                <a:solidFill>
                  <a:srgbClr val="3B00E2"/>
                </a:solidFill>
                <a:latin typeface="微软雅黑" panose="020B0503020204020204" pitchFamily="34" charset="-122"/>
                <a:ea typeface="微软雅黑" panose="020B0503020204020204" pitchFamily="34" charset="-122"/>
              </a:rPr>
              <a:t>量化噪声</a:t>
            </a:r>
            <a:endParaRPr lang="zh-CN" altLang="en-US" sz="2000" b="1" dirty="0">
              <a:solidFill>
                <a:srgbClr val="3B00E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接收端输入为</a:t>
            </a:r>
            <a:r>
              <a:rPr lang="zh-CN" altLang="en-US" sz="2000" b="1" dirty="0">
                <a:solidFill>
                  <a:srgbClr val="0000FF"/>
                </a:solidFill>
                <a:latin typeface="微软雅黑" panose="020B0503020204020204" pitchFamily="34" charset="-122"/>
                <a:ea typeface="微软雅黑" panose="020B0503020204020204" pitchFamily="34" charset="-122"/>
              </a:rPr>
              <a:t>小信噪比</a:t>
            </a:r>
            <a:r>
              <a:rPr lang="zh-CN" altLang="en-US" sz="2000" dirty="0">
                <a:latin typeface="微软雅黑" panose="020B0503020204020204" pitchFamily="34" charset="-122"/>
                <a:ea typeface="微软雅黑" panose="020B0503020204020204" pitchFamily="34" charset="-122"/>
              </a:rPr>
              <a:t>时， 即</a:t>
            </a:r>
            <a:r>
              <a:rPr lang="en-US" altLang="zh-CN" sz="2000" dirty="0">
                <a:latin typeface="微软雅黑" panose="020B0503020204020204" pitchFamily="34" charset="-122"/>
                <a:ea typeface="微软雅黑" panose="020B0503020204020204" pitchFamily="34" charset="-122"/>
              </a:rPr>
              <a:t>4p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2N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3B00E2"/>
                </a:solidFill>
                <a:latin typeface="微软雅黑" panose="020B0503020204020204" pitchFamily="34" charset="-122"/>
                <a:ea typeface="微软雅黑" panose="020B0503020204020204" pitchFamily="34" charset="-122"/>
              </a:rPr>
              <a:t>                       </a:t>
            </a:r>
            <a:endParaRPr lang="en-US" altLang="zh-CN" sz="2000" b="1" dirty="0">
              <a:solidFill>
                <a:srgbClr val="3B00E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b="1" dirty="0">
                <a:solidFill>
                  <a:srgbClr val="3B00E2"/>
                </a:solidFill>
                <a:latin typeface="微软雅黑" panose="020B0503020204020204" pitchFamily="34" charset="-122"/>
                <a:ea typeface="微软雅黑" panose="020B0503020204020204" pitchFamily="34" charset="-122"/>
              </a:rPr>
              <a:t>                                                                 </a:t>
            </a:r>
            <a:r>
              <a:rPr lang="zh-CN" altLang="en-US" sz="2000" b="1" dirty="0">
                <a:solidFill>
                  <a:srgbClr val="3B00E2"/>
                </a:solidFill>
                <a:latin typeface="微软雅黑" panose="020B0503020204020204" pitchFamily="34" charset="-122"/>
                <a:ea typeface="微软雅黑" panose="020B0503020204020204" pitchFamily="34" charset="-122"/>
              </a:rPr>
              <a:t>加性噪声</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一般使误码率降到</a:t>
            </a:r>
            <a:r>
              <a:rPr lang="en-US" altLang="zh-CN" sz="2000" dirty="0">
                <a:latin typeface="微软雅黑" panose="020B0503020204020204" pitchFamily="34" charset="-122"/>
                <a:ea typeface="微软雅黑" panose="020B0503020204020204" pitchFamily="34" charset="-122"/>
              </a:rPr>
              <a:t>10</a:t>
            </a:r>
            <a:r>
              <a:rPr lang="en-US" altLang="zh-CN" sz="2000" baseline="30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是容易实现的，因此主要是量化噪声的影响</a:t>
            </a:r>
            <a:endParaRPr lang="zh-CN" altLang="en-US" sz="2000" baseline="30000" dirty="0">
              <a:latin typeface="微软雅黑" panose="020B0503020204020204" pitchFamily="34" charset="-122"/>
              <a:ea typeface="微软雅黑" panose="020B0503020204020204" pitchFamily="34" charset="-122"/>
            </a:endParaRPr>
          </a:p>
        </p:txBody>
      </p:sp>
      <p:graphicFrame>
        <p:nvGraphicFramePr>
          <p:cNvPr id="37890" name="Object 6"/>
          <p:cNvGraphicFramePr>
            <a:graphicFrameLocks noGrp="1"/>
          </p:cNvGraphicFramePr>
          <p:nvPr>
            <p:ph sz="quarter" idx="3"/>
          </p:nvPr>
        </p:nvGraphicFramePr>
        <p:xfrm>
          <a:off x="1356360" y="3071813"/>
          <a:ext cx="3602355" cy="857250"/>
        </p:xfrm>
        <a:graphic>
          <a:graphicData uri="http://schemas.openxmlformats.org/presentationml/2006/ole">
            <mc:AlternateContent xmlns:mc="http://schemas.openxmlformats.org/markup-compatibility/2006">
              <mc:Choice xmlns:v="urn:schemas-microsoft-com:vml" Requires="v">
                <p:oleObj spid="_x0000_s3108" name="" r:id="rId1" imgW="1270000" imgH="457200" progId="Equation.3">
                  <p:embed/>
                </p:oleObj>
              </mc:Choice>
              <mc:Fallback>
                <p:oleObj name="" r:id="rId1" imgW="1270000" imgH="457200" progId="Equation.3">
                  <p:embed/>
                  <p:pic>
                    <p:nvPicPr>
                      <p:cNvPr id="0" name="图片 3107"/>
                      <p:cNvPicPr/>
                      <p:nvPr/>
                    </p:nvPicPr>
                    <p:blipFill>
                      <a:blip r:embed="rId2"/>
                      <a:stretch>
                        <a:fillRect/>
                      </a:stretch>
                    </p:blipFill>
                    <p:spPr>
                      <a:xfrm>
                        <a:off x="1356360" y="3071813"/>
                        <a:ext cx="3602355" cy="857250"/>
                      </a:xfrm>
                      <a:prstGeom prst="rect">
                        <a:avLst/>
                      </a:prstGeom>
                      <a:solidFill>
                        <a:srgbClr val="73D1F3"/>
                      </a:solidFill>
                      <a:ln w="38100">
                        <a:miter/>
                      </a:ln>
                    </p:spPr>
                  </p:pic>
                </p:oleObj>
              </mc:Fallback>
            </mc:AlternateContent>
          </a:graphicData>
        </a:graphic>
      </p:graphicFrame>
    </p:spTree>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p:nvPr/>
        </p:nvSpPr>
        <p:spPr>
          <a:xfrm>
            <a:off x="1571625" y="642938"/>
            <a:ext cx="4033838" cy="576262"/>
          </a:xfrm>
          <a:prstGeom prst="rect">
            <a:avLst/>
          </a:prstGeom>
          <a:noFill/>
          <a:ln w="9525">
            <a:noFill/>
          </a:ln>
        </p:spPr>
        <p:txBody>
          <a:bodyPr/>
          <a:p>
            <a:pPr marL="342900" indent="-342900">
              <a:buSzPct val="80000"/>
            </a:pPr>
            <a:r>
              <a:rPr lang="en-US" altLang="zh-CN" sz="2800" b="1" dirty="0">
                <a:solidFill>
                  <a:schemeClr val="tx2"/>
                </a:solidFill>
                <a:latin typeface="微软雅黑" panose="020B0503020204020204" pitchFamily="34" charset="-122"/>
                <a:ea typeface="微软雅黑" panose="020B0503020204020204" pitchFamily="34" charset="-122"/>
              </a:rPr>
              <a:t>9.6 </a:t>
            </a:r>
            <a:r>
              <a:rPr lang="zh-CN" altLang="en-US" sz="2800" b="1" dirty="0">
                <a:solidFill>
                  <a:schemeClr val="tx2"/>
                </a:solidFill>
                <a:latin typeface="微软雅黑" panose="020B0503020204020204" pitchFamily="34" charset="-122"/>
                <a:ea typeface="微软雅黑" panose="020B0503020204020204" pitchFamily="34" charset="-122"/>
              </a:rPr>
              <a:t>差分脉冲编码调制</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05475" name="Rectangle 18"/>
          <p:cNvSpPr/>
          <p:nvPr/>
        </p:nvSpPr>
        <p:spPr>
          <a:xfrm>
            <a:off x="293370" y="1412875"/>
            <a:ext cx="8430895" cy="4615815"/>
          </a:xfrm>
          <a:prstGeom prst="rect">
            <a:avLst/>
          </a:prstGeom>
          <a:noFill/>
          <a:ln w="9525">
            <a:noFill/>
          </a:ln>
        </p:spPr>
        <p:txBody>
          <a:bodyPr wrap="square">
            <a:spAutoFit/>
          </a:bodyPr>
          <a:p>
            <a:pPr>
              <a:lnSpc>
                <a:spcPct val="150000"/>
              </a:lnSpc>
            </a:pPr>
            <a:r>
              <a:rPr lang="zh-CN" altLang="en-US" sz="2800" b="1" dirty="0">
                <a:solidFill>
                  <a:srgbClr val="0000CC"/>
                </a:solidFill>
                <a:latin typeface="微软雅黑" panose="020B0503020204020204" pitchFamily="34" charset="-122"/>
                <a:ea typeface="微软雅黑" panose="020B0503020204020204" pitchFamily="34" charset="-122"/>
              </a:rPr>
              <a:t>一  问题的提出</a:t>
            </a:r>
            <a:endParaRPr lang="zh-CN" altLang="en-US" sz="2800" b="1" dirty="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中，每个波形样值都独立编码，为了提高信噪比就得增加位数，使得比特率较高，造成数字化的信号带宽加大，能否减少一些位数呢？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CC"/>
                </a:solidFill>
                <a:latin typeface="微软雅黑" panose="020B0503020204020204" pitchFamily="34" charset="-122"/>
                <a:ea typeface="微软雅黑" panose="020B0503020204020204" pitchFamily="34" charset="-122"/>
              </a:rPr>
              <a:t>二 改进的办法</a:t>
            </a:r>
            <a:endParaRPr lang="zh-CN" altLang="en-US" sz="2800" b="1" dirty="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大多数以奈奎斯特或更高速率抽样的信号在</a:t>
            </a:r>
            <a:r>
              <a:rPr lang="zh-CN" altLang="en-US" b="1" dirty="0">
                <a:solidFill>
                  <a:schemeClr val="tx2"/>
                </a:solidFill>
                <a:latin typeface="微软雅黑" panose="020B0503020204020204" pitchFamily="34" charset="-122"/>
                <a:ea typeface="微软雅黑" panose="020B0503020204020204" pitchFamily="34" charset="-122"/>
              </a:rPr>
              <a:t>相邻抽样间</a:t>
            </a:r>
            <a:r>
              <a:rPr lang="zh-CN" altLang="en-US" dirty="0">
                <a:latin typeface="微软雅黑" panose="020B0503020204020204" pitchFamily="34" charset="-122"/>
                <a:ea typeface="微软雅黑" panose="020B0503020204020204" pitchFamily="34" charset="-122"/>
              </a:rPr>
              <a:t>表现出很强的相关性，冗余度大。利用信源的这种相关性，一种比较简单的解决方法是对</a:t>
            </a:r>
            <a:r>
              <a:rPr lang="zh-CN" altLang="en-US" b="1" dirty="0">
                <a:solidFill>
                  <a:schemeClr val="tx2"/>
                </a:solidFill>
                <a:latin typeface="微软雅黑" panose="020B0503020204020204" pitchFamily="34" charset="-122"/>
                <a:ea typeface="微软雅黑" panose="020B0503020204020204" pitchFamily="34" charset="-122"/>
              </a:rPr>
              <a:t>相邻样值的差值</a:t>
            </a:r>
            <a:r>
              <a:rPr lang="zh-CN" altLang="en-US" dirty="0">
                <a:latin typeface="微软雅黑" panose="020B0503020204020204" pitchFamily="34" charset="-122"/>
                <a:ea typeface="微软雅黑" panose="020B0503020204020204" pitchFamily="34" charset="-122"/>
              </a:rPr>
              <a:t>而不是样值本身进行编码。可在量化台阶不变的情况下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即量化噪声不变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，编使码位数减少，信号带宽大大压缩。这种利用差值的</a:t>
            </a: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编码称</a:t>
            </a:r>
            <a:r>
              <a:rPr lang="zh-CN" altLang="en-US" b="1" dirty="0">
                <a:solidFill>
                  <a:schemeClr val="tx2"/>
                </a:solidFill>
                <a:latin typeface="微软雅黑" panose="020B0503020204020204" pitchFamily="34" charset="-122"/>
                <a:ea typeface="微软雅黑" panose="020B0503020204020204" pitchFamily="34" charset="-122"/>
              </a:rPr>
              <a:t>差分</a:t>
            </a:r>
            <a:r>
              <a:rPr lang="en-US" altLang="zh-CN" b="1" dirty="0">
                <a:solidFill>
                  <a:schemeClr val="tx2"/>
                </a:solidFill>
                <a:latin typeface="微软雅黑" panose="020B0503020204020204" pitchFamily="34" charset="-122"/>
                <a:ea typeface="微软雅黑" panose="020B0503020204020204" pitchFamily="34" charset="-122"/>
              </a:rPr>
              <a:t>PCM(DPCM)</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05476" name="AutoShape 3"/>
          <p:cNvSpPr/>
          <p:nvPr/>
        </p:nvSpPr>
        <p:spPr>
          <a:xfrm>
            <a:off x="6286500" y="571500"/>
            <a:ext cx="2643188" cy="1071563"/>
          </a:xfrm>
          <a:prstGeom prst="wedgeRoundRectCallout">
            <a:avLst>
              <a:gd name="adj1" fmla="val -47227"/>
              <a:gd name="adj2" fmla="val 6979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图像前后帧的相关性</a:t>
            </a:r>
            <a:endParaRPr lang="en-US" altLang="zh-CN" b="1" dirty="0">
              <a:solidFill>
                <a:schemeClr val="tx2"/>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图像预测编码</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ext Box 2"/>
          <p:cNvSpPr txBox="1"/>
          <p:nvPr/>
        </p:nvSpPr>
        <p:spPr>
          <a:xfrm>
            <a:off x="428625" y="1484313"/>
            <a:ext cx="8286750" cy="2862262"/>
          </a:xfrm>
          <a:prstGeom prst="rect">
            <a:avLst/>
          </a:prstGeom>
          <a:noFill/>
          <a:ln w="9525">
            <a:noFill/>
          </a:ln>
        </p:spPr>
        <p:txBody>
          <a:bodyPr>
            <a:spAutoFit/>
          </a:bodyPr>
          <a:p>
            <a:pPr algn="just">
              <a:lnSpc>
                <a:spcPct val="150000"/>
              </a:lnSpc>
            </a:pPr>
            <a:r>
              <a:rPr lang="en-US" altLang="zh-CN" dirty="0">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的基本思想是：</a:t>
            </a:r>
            <a:r>
              <a:rPr lang="zh-CN" altLang="en-US" b="1" dirty="0">
                <a:solidFill>
                  <a:srgbClr val="2B15CD"/>
                </a:solidFill>
                <a:latin typeface="微软雅黑" panose="020B0503020204020204" pitchFamily="34" charset="-122"/>
                <a:ea typeface="微软雅黑" panose="020B0503020204020204" pitchFamily="34" charset="-122"/>
              </a:rPr>
              <a:t>利用相邻抽样值之间的相关性</a:t>
            </a:r>
            <a:endParaRPr lang="zh-CN" altLang="en-US" b="1" dirty="0">
              <a:solidFill>
                <a:srgbClr val="2B15CD"/>
              </a:solidFill>
              <a:latin typeface="微软雅黑" panose="020B0503020204020204" pitchFamily="34" charset="-122"/>
              <a:ea typeface="微软雅黑" panose="020B0503020204020204" pitchFamily="34" charset="-122"/>
            </a:endParaRPr>
          </a:p>
          <a:p>
            <a:pPr algn="just">
              <a:lnSpc>
                <a:spcPct val="150000"/>
              </a:lnSpc>
            </a:pP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具体的方法是：用前面若干时刻传输的抽样值来预测当前要传输的样值，称为</a:t>
            </a:r>
            <a:r>
              <a:rPr lang="zh-CN" altLang="en-US" b="1" dirty="0">
                <a:solidFill>
                  <a:schemeClr val="tx2"/>
                </a:solidFill>
                <a:latin typeface="微软雅黑" panose="020B0503020204020204" pitchFamily="34" charset="-122"/>
                <a:ea typeface="微软雅黑" panose="020B0503020204020204" pitchFamily="34" charset="-122"/>
              </a:rPr>
              <a:t>线性预测</a:t>
            </a:r>
            <a:r>
              <a:rPr lang="zh-CN" altLang="en-US" dirty="0">
                <a:latin typeface="微软雅黑" panose="020B0503020204020204" pitchFamily="34" charset="-122"/>
                <a:ea typeface="微软雅黑" panose="020B0503020204020204" pitchFamily="34" charset="-122"/>
              </a:rPr>
              <a:t>。当前抽样值和预测值之差，称为</a:t>
            </a:r>
            <a:r>
              <a:rPr lang="zh-CN" altLang="en-US" b="1" dirty="0">
                <a:solidFill>
                  <a:schemeClr val="tx2"/>
                </a:solidFill>
                <a:latin typeface="微软雅黑" panose="020B0503020204020204" pitchFamily="34" charset="-122"/>
                <a:ea typeface="微软雅黑" panose="020B0503020204020204" pitchFamily="34" charset="-122"/>
              </a:rPr>
              <a:t>预测误差</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然后对预测误差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而不是样值本身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进行编码、传输。在接收端再用接收的预测误差来修正当前的预测值 </a:t>
            </a:r>
            <a:endParaRPr lang="zh-CN" altLang="en-US" dirty="0">
              <a:latin typeface="微软雅黑" panose="020B0503020204020204" pitchFamily="34" charset="-122"/>
              <a:ea typeface="微软雅黑" panose="020B0503020204020204" pitchFamily="34" charset="-122"/>
            </a:endParaRPr>
          </a:p>
        </p:txBody>
      </p:sp>
      <p:sp>
        <p:nvSpPr>
          <p:cNvPr id="106499" name="Rectangle 3"/>
          <p:cNvSpPr/>
          <p:nvPr/>
        </p:nvSpPr>
        <p:spPr>
          <a:xfrm>
            <a:off x="1514475" y="620713"/>
            <a:ext cx="3576638" cy="523875"/>
          </a:xfrm>
          <a:prstGeom prst="rect">
            <a:avLst/>
          </a:prstGeom>
          <a:noFill/>
          <a:ln w="9525">
            <a:noFill/>
          </a:ln>
        </p:spPr>
        <p:txBody>
          <a:bodyPr wrap="none">
            <a:spAutoFit/>
          </a:bodyPr>
          <a:p>
            <a:pPr algn="ctr"/>
            <a:r>
              <a:rPr lang="zh-CN" altLang="en-US" sz="2800" b="1" dirty="0">
                <a:solidFill>
                  <a:schemeClr val="tx2"/>
                </a:solidFill>
                <a:latin typeface="微软雅黑" panose="020B0503020204020204" pitchFamily="34" charset="-122"/>
                <a:ea typeface="微软雅黑" panose="020B0503020204020204" pitchFamily="34" charset="-122"/>
              </a:rPr>
              <a:t>三 </a:t>
            </a:r>
            <a:r>
              <a:rPr lang="en-US" altLang="zh-CN" sz="2800" b="1" dirty="0">
                <a:solidFill>
                  <a:schemeClr val="tx2"/>
                </a:solidFill>
                <a:latin typeface="微软雅黑" panose="020B0503020204020204" pitchFamily="34" charset="-122"/>
                <a:ea typeface="微软雅黑" panose="020B0503020204020204" pitchFamily="34" charset="-122"/>
              </a:rPr>
              <a:t>DPCM</a:t>
            </a:r>
            <a:r>
              <a:rPr lang="zh-CN" altLang="en-US" sz="2800" b="1" dirty="0">
                <a:solidFill>
                  <a:schemeClr val="tx2"/>
                </a:solidFill>
                <a:latin typeface="微软雅黑" panose="020B0503020204020204" pitchFamily="34" charset="-122"/>
                <a:ea typeface="微软雅黑" panose="020B0503020204020204" pitchFamily="34" charset="-122"/>
              </a:rPr>
              <a:t>的基本原理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06500" name="AutoShape 3"/>
          <p:cNvSpPr/>
          <p:nvPr/>
        </p:nvSpPr>
        <p:spPr>
          <a:xfrm>
            <a:off x="5214938" y="4643438"/>
            <a:ext cx="2643187" cy="1071562"/>
          </a:xfrm>
          <a:prstGeom prst="wedgeRoundRectCallout">
            <a:avLst>
              <a:gd name="adj1" fmla="val -65676"/>
              <a:gd name="adj2" fmla="val -52519"/>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图像前后帧的相关性</a:t>
            </a:r>
            <a:endParaRPr lang="en-US" altLang="zh-CN" b="1" dirty="0">
              <a:solidFill>
                <a:schemeClr val="tx2"/>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图像预测编码</a:t>
            </a:r>
            <a:endParaRPr lang="zh-CN" altLang="en-US"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a:t>
            </a:r>
            <a:r>
              <a:rPr lang="en-US" altLang="zh-CN" sz="2800" dirty="0">
                <a:latin typeface="微软雅黑" panose="020B0503020204020204" pitchFamily="34" charset="-122"/>
                <a:ea typeface="微软雅黑" panose="020B0503020204020204" pitchFamily="34" charset="-122"/>
              </a:rPr>
              <a:t>DPCM</a:t>
            </a:r>
            <a:r>
              <a:rPr lang="zh-CN" altLang="en-US" sz="2800" dirty="0">
                <a:latin typeface="微软雅黑" panose="020B0503020204020204" pitchFamily="34" charset="-122"/>
                <a:ea typeface="微软雅黑" panose="020B0503020204020204" pitchFamily="34" charset="-122"/>
              </a:rPr>
              <a:t>编码器</a:t>
            </a:r>
            <a:endParaRPr lang="zh-CN" altLang="en-US" sz="2800" dirty="0">
              <a:latin typeface="微软雅黑" panose="020B0503020204020204" pitchFamily="34" charset="-122"/>
              <a:ea typeface="微软雅黑" panose="020B0503020204020204" pitchFamily="34" charset="-122"/>
            </a:endParaRPr>
          </a:p>
        </p:txBody>
      </p:sp>
      <p:sp>
        <p:nvSpPr>
          <p:cNvPr id="107523" name="Rectangle 3"/>
          <p:cNvSpPr>
            <a:spLocks noGrp="1"/>
          </p:cNvSpPr>
          <p:nvPr>
            <p:ph idx="1"/>
          </p:nvPr>
        </p:nvSpPr>
        <p:spPr>
          <a:xfrm>
            <a:off x="428625" y="1428750"/>
            <a:ext cx="4895850" cy="647700"/>
          </a:xfrm>
        </p:spPr>
        <p:txBody>
          <a:bodyPr vert="horz" wrap="square" lIns="91440" tIns="45720" rIns="91440" bIns="45720" anchor="t"/>
          <a:p>
            <a:pPr algn="just" eaLnBrk="1" hangingPunct="1">
              <a:lnSpc>
                <a:spcPct val="140000"/>
              </a:lnSpc>
              <a:spcBef>
                <a:spcPct val="50000"/>
              </a:spcBef>
              <a:buNone/>
            </a:pPr>
            <a:r>
              <a:rPr lang="en-US" altLang="zh-CN" sz="2000" dirty="0">
                <a:latin typeface="微软雅黑" panose="020B0503020204020204" pitchFamily="34" charset="-122"/>
                <a:ea typeface="微软雅黑" panose="020B0503020204020204" pitchFamily="34" charset="-122"/>
              </a:rPr>
              <a:t>DPCM</a:t>
            </a:r>
            <a:r>
              <a:rPr lang="zh-CN" altLang="en-US" sz="2000" dirty="0">
                <a:latin typeface="微软雅黑" panose="020B0503020204020204" pitchFamily="34" charset="-122"/>
                <a:ea typeface="微软雅黑" panose="020B0503020204020204" pitchFamily="34" charset="-122"/>
              </a:rPr>
              <a:t>编码器的原理框图如图</a:t>
            </a:r>
            <a:r>
              <a:rPr lang="en-US" altLang="zh-CN" sz="2000" dirty="0">
                <a:latin typeface="微软雅黑" panose="020B0503020204020204" pitchFamily="34" charset="-122"/>
                <a:ea typeface="微软雅黑" panose="020B0503020204020204" pitchFamily="34" charset="-122"/>
              </a:rPr>
              <a:t>9.6-2</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grpSp>
        <p:nvGrpSpPr>
          <p:cNvPr id="2" name="Group 4"/>
          <p:cNvGrpSpPr/>
          <p:nvPr/>
        </p:nvGrpSpPr>
        <p:grpSpPr>
          <a:xfrm>
            <a:off x="0" y="2060575"/>
            <a:ext cx="9144000" cy="4176713"/>
            <a:chOff x="2738" y="1395"/>
            <a:chExt cx="3022" cy="1374"/>
          </a:xfrm>
        </p:grpSpPr>
        <p:pic>
          <p:nvPicPr>
            <p:cNvPr id="107532" name="Picture 5" descr="DPCM编码器"/>
            <p:cNvPicPr>
              <a:picLocks noChangeAspect="1"/>
            </p:cNvPicPr>
            <p:nvPr/>
          </p:nvPicPr>
          <p:blipFill>
            <a:blip r:embed="rId1"/>
            <a:stretch>
              <a:fillRect/>
            </a:stretch>
          </p:blipFill>
          <p:spPr>
            <a:xfrm>
              <a:off x="2738" y="1395"/>
              <a:ext cx="3022" cy="1374"/>
            </a:xfrm>
            <a:prstGeom prst="rect">
              <a:avLst/>
            </a:prstGeom>
            <a:noFill/>
            <a:ln w="9525">
              <a:noFill/>
            </a:ln>
          </p:spPr>
        </p:pic>
        <p:sp>
          <p:nvSpPr>
            <p:cNvPr id="107533" name="Text Box 6"/>
            <p:cNvSpPr txBox="1"/>
            <p:nvPr/>
          </p:nvSpPr>
          <p:spPr>
            <a:xfrm>
              <a:off x="4844" y="2016"/>
              <a:ext cx="502" cy="144"/>
            </a:xfrm>
            <a:prstGeom prst="rect">
              <a:avLst/>
            </a:prstGeom>
            <a:solidFill>
              <a:srgbClr val="FFFFFF"/>
            </a:solid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相加器</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sp>
        <p:nvSpPr>
          <p:cNvPr id="107525" name="Rectangle 7"/>
          <p:cNvSpPr/>
          <p:nvPr/>
        </p:nvSpPr>
        <p:spPr>
          <a:xfrm>
            <a:off x="2286000" y="6308725"/>
            <a:ext cx="3768725" cy="396875"/>
          </a:xfrm>
          <a:prstGeom prst="rect">
            <a:avLst/>
          </a:prstGeom>
          <a:noFill/>
          <a:ln w="9525">
            <a:noFill/>
          </a:ln>
        </p:spPr>
        <p:txBody>
          <a:bodyPr wrap="none">
            <a:spAutoFit/>
          </a:bodyPr>
          <a:p>
            <a:pPr algn="ctr"/>
            <a:r>
              <a:rPr lang="zh-CN" altLang="en-US" b="1" dirty="0">
                <a:solidFill>
                  <a:schemeClr val="tx2"/>
                </a:solidFill>
                <a:latin typeface="微软雅黑" panose="020B0503020204020204" pitchFamily="34" charset="-122"/>
                <a:ea typeface="微软雅黑" panose="020B0503020204020204" pitchFamily="34" charset="-122"/>
              </a:rPr>
              <a:t>图</a:t>
            </a:r>
            <a:r>
              <a:rPr lang="en-US" altLang="zh-CN" b="1" dirty="0">
                <a:solidFill>
                  <a:schemeClr val="tx2"/>
                </a:solidFill>
                <a:latin typeface="微软雅黑" panose="020B0503020204020204" pitchFamily="34" charset="-122"/>
                <a:ea typeface="微软雅黑" panose="020B0503020204020204" pitchFamily="34" charset="-122"/>
              </a:rPr>
              <a:t>9.6-2 DPCM</a:t>
            </a:r>
            <a:r>
              <a:rPr lang="zh-CN" altLang="en-US" b="1" dirty="0">
                <a:solidFill>
                  <a:schemeClr val="tx2"/>
                </a:solidFill>
                <a:latin typeface="微软雅黑" panose="020B0503020204020204" pitchFamily="34" charset="-122"/>
                <a:ea typeface="微软雅黑" panose="020B0503020204020204" pitchFamily="34" charset="-122"/>
              </a:rPr>
              <a:t>编码器原理框图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07526" name="AutoShape 9"/>
          <p:cNvSpPr/>
          <p:nvPr/>
        </p:nvSpPr>
        <p:spPr>
          <a:xfrm>
            <a:off x="611188" y="3933825"/>
            <a:ext cx="1873250" cy="781050"/>
          </a:xfrm>
          <a:prstGeom prst="wedgeRoundRectCallout">
            <a:avLst>
              <a:gd name="adj1" fmla="val 65338"/>
              <a:gd name="adj2" fmla="val -148458"/>
              <a:gd name="adj3" fmla="val 16667"/>
            </a:avLst>
          </a:prstGeom>
          <a:solidFill>
            <a:srgbClr val="FFCC99"/>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  s</a:t>
            </a:r>
            <a:r>
              <a:rPr lang="en-US" altLang="zh-CN" b="1" baseline="-25000" dirty="0">
                <a:solidFill>
                  <a:srgbClr val="0000FF"/>
                </a:solidFill>
                <a:latin typeface="微软雅黑" panose="020B0503020204020204" pitchFamily="34" charset="-122"/>
                <a:ea typeface="微软雅黑" panose="020B0503020204020204" pitchFamily="34" charset="-122"/>
              </a:rPr>
              <a:t>k</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s(kT)</a:t>
            </a:r>
            <a:r>
              <a:rPr lang="zh-CN" altLang="en-US" b="1" dirty="0">
                <a:solidFill>
                  <a:srgbClr val="0000FF"/>
                </a:solidFill>
                <a:latin typeface="微软雅黑" panose="020B0503020204020204" pitchFamily="34" charset="-122"/>
                <a:ea typeface="微软雅黑" panose="020B0503020204020204" pitchFamily="34" charset="-122"/>
              </a:rPr>
              <a:t>为</a:t>
            </a:r>
            <a:r>
              <a:rPr lang="en-US" altLang="zh-CN" b="1" dirty="0">
                <a:solidFill>
                  <a:srgbClr val="0000FF"/>
                </a:solidFill>
                <a:latin typeface="微软雅黑" panose="020B0503020204020204" pitchFamily="34" charset="-122"/>
                <a:ea typeface="微软雅黑" panose="020B0503020204020204" pitchFamily="34" charset="-122"/>
              </a:rPr>
              <a:t>s(t)</a:t>
            </a:r>
            <a:r>
              <a:rPr lang="zh-CN" altLang="en-US" b="1" dirty="0">
                <a:solidFill>
                  <a:srgbClr val="0000FF"/>
                </a:solidFill>
                <a:latin typeface="微软雅黑" panose="020B0503020204020204" pitchFamily="34" charset="-122"/>
                <a:ea typeface="微软雅黑" panose="020B0503020204020204" pitchFamily="34" charset="-122"/>
              </a:rPr>
              <a:t>的抽样值</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7527" name="AutoShape 10"/>
          <p:cNvSpPr/>
          <p:nvPr/>
        </p:nvSpPr>
        <p:spPr>
          <a:xfrm>
            <a:off x="1357313" y="5229225"/>
            <a:ext cx="1846262" cy="433388"/>
          </a:xfrm>
          <a:prstGeom prst="wedgeRoundRectCallout">
            <a:avLst>
              <a:gd name="adj1" fmla="val 67833"/>
              <a:gd name="adj2" fmla="val -158792"/>
              <a:gd name="adj3" fmla="val 16667"/>
            </a:avLst>
          </a:prstGeom>
          <a:solidFill>
            <a:srgbClr val="CCFFCC"/>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S</a:t>
            </a:r>
            <a:r>
              <a:rPr lang="en-US" altLang="zh-CN" b="1" baseline="-25000" dirty="0">
                <a:solidFill>
                  <a:srgbClr val="0000FF"/>
                </a:solidFill>
                <a:latin typeface="微软雅黑" panose="020B0503020204020204" pitchFamily="34" charset="-122"/>
                <a:ea typeface="微软雅黑" panose="020B0503020204020204" pitchFamily="34" charset="-122"/>
              </a:rPr>
              <a:t>k</a:t>
            </a:r>
            <a:r>
              <a:rPr lang="en-US" altLang="zh-CN" b="1" dirty="0">
                <a:solidFill>
                  <a:srgbClr val="0000FF"/>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为预测值</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7528" name="AutoShape 11"/>
          <p:cNvSpPr/>
          <p:nvPr/>
        </p:nvSpPr>
        <p:spPr>
          <a:xfrm>
            <a:off x="5364163" y="1989138"/>
            <a:ext cx="1944687" cy="433387"/>
          </a:xfrm>
          <a:prstGeom prst="wedgeRoundRectCallout">
            <a:avLst>
              <a:gd name="adj1" fmla="val -91958"/>
              <a:gd name="adj2" fmla="val 27292"/>
              <a:gd name="adj3" fmla="val 16667"/>
            </a:avLst>
          </a:prstGeom>
          <a:solidFill>
            <a:srgbClr val="99CCFF"/>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e</a:t>
            </a:r>
            <a:r>
              <a:rPr lang="en-US" altLang="zh-CN" b="1" baseline="-25000" dirty="0">
                <a:solidFill>
                  <a:srgbClr val="0000FF"/>
                </a:solidFill>
                <a:latin typeface="微软雅黑" panose="020B0503020204020204" pitchFamily="34" charset="-122"/>
                <a:ea typeface="微软雅黑" panose="020B0503020204020204" pitchFamily="34" charset="-122"/>
              </a:rPr>
              <a:t>k</a:t>
            </a:r>
            <a:r>
              <a:rPr lang="zh-CN" altLang="en-US" b="1" dirty="0">
                <a:solidFill>
                  <a:srgbClr val="0000FF"/>
                </a:solidFill>
                <a:latin typeface="微软雅黑" panose="020B0503020204020204" pitchFamily="34" charset="-122"/>
                <a:ea typeface="微软雅黑" panose="020B0503020204020204" pitchFamily="34" charset="-122"/>
              </a:rPr>
              <a:t>为预测误差</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7529" name="AutoShape 12"/>
          <p:cNvSpPr/>
          <p:nvPr/>
        </p:nvSpPr>
        <p:spPr>
          <a:xfrm>
            <a:off x="6804025" y="3429000"/>
            <a:ext cx="2339975" cy="433388"/>
          </a:xfrm>
          <a:prstGeom prst="wedgeRoundRectCallout">
            <a:avLst>
              <a:gd name="adj1" fmla="val -65333"/>
              <a:gd name="adj2" fmla="val -44139"/>
              <a:gd name="adj3" fmla="val 16667"/>
            </a:avLst>
          </a:prstGeom>
          <a:solidFill>
            <a:srgbClr val="969696"/>
          </a:solidFill>
          <a:ln w="9525" cap="flat" cmpd="sng">
            <a:solidFill>
              <a:schemeClr val="tx1"/>
            </a:solidFill>
            <a:prstDash val="solid"/>
            <a:miter/>
            <a:headEnd type="none" w="med" len="med"/>
            <a:tailEnd type="none" w="med" len="med"/>
          </a:ln>
        </p:spPr>
        <p:txBody>
          <a:bodyPr/>
          <a:p>
            <a:r>
              <a:rPr lang="en-US" altLang="zh-CN" b="1" dirty="0">
                <a:solidFill>
                  <a:schemeClr val="tx2"/>
                </a:solidFill>
                <a:latin typeface="微软雅黑" panose="020B0503020204020204" pitchFamily="34" charset="-122"/>
                <a:ea typeface="微软雅黑" panose="020B0503020204020204" pitchFamily="34" charset="-122"/>
              </a:rPr>
              <a:t>r</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zh-CN" altLang="en-US" b="1" dirty="0">
                <a:solidFill>
                  <a:schemeClr val="tx2"/>
                </a:solidFill>
                <a:latin typeface="微软雅黑" panose="020B0503020204020204" pitchFamily="34" charset="-122"/>
                <a:ea typeface="微软雅黑" panose="020B0503020204020204" pitchFamily="34" charset="-122"/>
              </a:rPr>
              <a:t>为量化预测误差</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07530" name="AutoShape 13"/>
          <p:cNvSpPr/>
          <p:nvPr/>
        </p:nvSpPr>
        <p:spPr>
          <a:xfrm>
            <a:off x="6443663" y="5373688"/>
            <a:ext cx="2376487" cy="433387"/>
          </a:xfrm>
          <a:prstGeom prst="wedgeRoundRectCallout">
            <a:avLst>
              <a:gd name="adj1" fmla="val -41648"/>
              <a:gd name="adj2" fmla="val -115569"/>
              <a:gd name="adj3" fmla="val 16667"/>
            </a:avLst>
          </a:prstGeom>
          <a:solidFill>
            <a:srgbClr val="CC99FF"/>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S*</a:t>
            </a:r>
            <a:r>
              <a:rPr lang="en-US" altLang="zh-CN" b="1" baseline="-25000" dirty="0">
                <a:solidFill>
                  <a:srgbClr val="0000FF"/>
                </a:solidFill>
                <a:latin typeface="微软雅黑" panose="020B0503020204020204" pitchFamily="34" charset="-122"/>
                <a:ea typeface="微软雅黑" panose="020B0503020204020204" pitchFamily="34" charset="-122"/>
              </a:rPr>
              <a:t>k</a:t>
            </a:r>
            <a:r>
              <a:rPr lang="zh-CN" altLang="en-US" b="1" dirty="0">
                <a:solidFill>
                  <a:srgbClr val="0000FF"/>
                </a:solidFill>
                <a:latin typeface="微软雅黑" panose="020B0503020204020204" pitchFamily="34" charset="-122"/>
                <a:ea typeface="微软雅黑" panose="020B0503020204020204" pitchFamily="34" charset="-122"/>
              </a:rPr>
              <a:t>为预测器输入</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7531" name="AutoShape 15"/>
          <p:cNvSpPr/>
          <p:nvPr/>
        </p:nvSpPr>
        <p:spPr>
          <a:xfrm>
            <a:off x="395288" y="2133600"/>
            <a:ext cx="2089150" cy="433388"/>
          </a:xfrm>
          <a:prstGeom prst="wedgeRoundRectCallout">
            <a:avLst>
              <a:gd name="adj1" fmla="val -50074"/>
              <a:gd name="adj2" fmla="val 149269"/>
              <a:gd name="adj3" fmla="val 16667"/>
            </a:avLst>
          </a:prstGeom>
          <a:solidFill>
            <a:schemeClr val="accent1"/>
          </a:solidFill>
          <a:ln w="9525" cap="flat" cmpd="sng">
            <a:solidFill>
              <a:schemeClr val="tx1"/>
            </a:solidFill>
            <a:prstDash val="solid"/>
            <a:miter/>
            <a:headEnd type="none" w="med" len="med"/>
            <a:tailEnd type="none" w="med" len="med"/>
          </a:ln>
        </p:spPr>
        <p:txBody>
          <a:bodyPr/>
          <a:p>
            <a:r>
              <a:rPr lang="en-US" altLang="zh-CN" b="1" dirty="0">
                <a:solidFill>
                  <a:srgbClr val="0000FF"/>
                </a:solidFill>
                <a:latin typeface="微软雅黑" panose="020B0503020204020204" pitchFamily="34" charset="-122"/>
                <a:ea typeface="微软雅黑" panose="020B0503020204020204" pitchFamily="34" charset="-122"/>
              </a:rPr>
              <a:t>S(t)</a:t>
            </a:r>
            <a:r>
              <a:rPr lang="zh-CN" altLang="en-US" b="1" dirty="0">
                <a:solidFill>
                  <a:srgbClr val="0000FF"/>
                </a:solidFill>
                <a:latin typeface="微软雅黑" panose="020B0503020204020204" pitchFamily="34" charset="-122"/>
                <a:ea typeface="微软雅黑" panose="020B0503020204020204" pitchFamily="34" charset="-122"/>
              </a:rPr>
              <a:t>为输入信号</a:t>
            </a:r>
            <a:endParaRPr lang="zh-CN" altLang="en-US"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6" name="Rectangle 32"/>
          <p:cNvSpPr/>
          <p:nvPr/>
        </p:nvSpPr>
        <p:spPr>
          <a:xfrm>
            <a:off x="428625" y="1428750"/>
            <a:ext cx="8143875" cy="3324225"/>
          </a:xfrm>
          <a:prstGeom prst="rect">
            <a:avLst/>
          </a:prstGeom>
          <a:noFill/>
          <a:ln w="9525">
            <a:noFill/>
          </a:ln>
        </p:spPr>
        <p:txBody>
          <a:bodyPr>
            <a:spAutoFit/>
          </a:bodyPr>
          <a:p>
            <a:pPr>
              <a:lnSpc>
                <a:spcPct val="150000"/>
              </a:lnSpc>
            </a:pPr>
            <a:r>
              <a:rPr lang="en-US" altLang="zh-CN" dirty="0">
                <a:latin typeface="微软雅黑" panose="020B0503020204020204" pitchFamily="34" charset="-122"/>
                <a:ea typeface="微软雅黑" panose="020B0503020204020204" pitchFamily="34" charset="-122"/>
              </a:rPr>
              <a:t>s(t)</a:t>
            </a:r>
            <a:r>
              <a:rPr lang="zh-CN" altLang="en-US" dirty="0">
                <a:latin typeface="微软雅黑" panose="020B0503020204020204" pitchFamily="34" charset="-122"/>
                <a:ea typeface="微软雅黑" panose="020B0503020204020204" pitchFamily="34" charset="-122"/>
              </a:rPr>
              <a:t>为 输入信号；</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s(kT)</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s(t)</a:t>
            </a:r>
            <a:r>
              <a:rPr lang="zh-CN" altLang="en-US" dirty="0">
                <a:latin typeface="微软雅黑" panose="020B0503020204020204" pitchFamily="34" charset="-122"/>
                <a:ea typeface="微软雅黑" panose="020B0503020204020204" pitchFamily="34" charset="-122"/>
              </a:rPr>
              <a:t>的抽样值；</a:t>
            </a:r>
            <a:r>
              <a:rPr lang="en-US" altLang="zh-CN" dirty="0">
                <a:latin typeface="微软雅黑" panose="020B0503020204020204" pitchFamily="34" charset="-122"/>
                <a:ea typeface="微软雅黑" panose="020B0503020204020204" pitchFamily="34" charset="-122"/>
              </a:rPr>
              <a:t>s</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为预测值；</a:t>
            </a:r>
            <a:r>
              <a:rPr lang="en-US" altLang="zh-CN" dirty="0">
                <a:latin typeface="微软雅黑" panose="020B0503020204020204" pitchFamily="34" charset="-122"/>
                <a:ea typeface="微软雅黑" panose="020B0503020204020204" pitchFamily="34" charset="-122"/>
              </a:rPr>
              <a:t>e</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为预测误差；</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为量化预测误差；</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为预测器输入，是带有量化误差的</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的含义：当无量化误差时，</a:t>
            </a:r>
            <a:r>
              <a:rPr lang="en-US" altLang="zh-CN" dirty="0">
                <a:latin typeface="微软雅黑" panose="020B0503020204020204" pitchFamily="34" charset="-122"/>
                <a:ea typeface="微软雅黑" panose="020B0503020204020204" pitchFamily="34" charset="-122"/>
              </a:rPr>
              <a:t>e</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，则由图可见：</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9.6-1</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预测器的</a:t>
            </a:r>
            <a:r>
              <a:rPr lang="zh-CN" altLang="en-US" b="1" dirty="0">
                <a:solidFill>
                  <a:srgbClr val="FF0000"/>
                </a:solidFill>
                <a:latin typeface="微软雅黑" panose="020B0503020204020204" pitchFamily="34" charset="-122"/>
                <a:ea typeface="微软雅黑" panose="020B0503020204020204" pitchFamily="34" charset="-122"/>
              </a:rPr>
              <a:t>输入</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输出关系</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9.6-2</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式中：</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是预测阶数，</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是预测系数</a:t>
            </a:r>
            <a:endParaRPr lang="zh-CN" altLang="en-US" sz="1800" dirty="0">
              <a:latin typeface="微软雅黑" panose="020B0503020204020204" pitchFamily="34" charset="-122"/>
              <a:ea typeface="微软雅黑" panose="020B0503020204020204" pitchFamily="34" charset="-122"/>
            </a:endParaRPr>
          </a:p>
        </p:txBody>
      </p:sp>
      <p:graphicFrame>
        <p:nvGraphicFramePr>
          <p:cNvPr id="38914" name="Object 21"/>
          <p:cNvGraphicFramePr/>
          <p:nvPr/>
        </p:nvGraphicFramePr>
        <p:xfrm>
          <a:off x="1994694" y="2929096"/>
          <a:ext cx="4333875" cy="575945"/>
        </p:xfrm>
        <a:graphic>
          <a:graphicData uri="http://schemas.openxmlformats.org/presentationml/2006/ole">
            <mc:AlternateContent xmlns:mc="http://schemas.openxmlformats.org/markup-compatibility/2006">
              <mc:Choice xmlns:v="urn:schemas-microsoft-com:vml" Requires="v">
                <p:oleObj spid="_x0000_s3110" name="" r:id="rId1" imgW="2400300" imgH="241300" progId="Equation.3">
                  <p:embed/>
                </p:oleObj>
              </mc:Choice>
              <mc:Fallback>
                <p:oleObj name="" r:id="rId1" imgW="2400300" imgH="241300" progId="Equation.3">
                  <p:embed/>
                  <p:pic>
                    <p:nvPicPr>
                      <p:cNvPr id="0" name="图片 3109"/>
                      <p:cNvPicPr/>
                      <p:nvPr/>
                    </p:nvPicPr>
                    <p:blipFill>
                      <a:blip r:embed="rId2"/>
                      <a:stretch>
                        <a:fillRect/>
                      </a:stretch>
                    </p:blipFill>
                    <p:spPr>
                      <a:xfrm>
                        <a:off x="1994694" y="2929096"/>
                        <a:ext cx="4333875" cy="575945"/>
                      </a:xfrm>
                      <a:prstGeom prst="rect">
                        <a:avLst/>
                      </a:prstGeom>
                      <a:solidFill>
                        <a:srgbClr val="CCFFFF"/>
                      </a:solidFill>
                      <a:ln w="38100">
                        <a:noFill/>
                        <a:miter/>
                      </a:ln>
                    </p:spPr>
                  </p:pic>
                </p:oleObj>
              </mc:Fallback>
            </mc:AlternateContent>
          </a:graphicData>
        </a:graphic>
      </p:graphicFrame>
      <p:graphicFrame>
        <p:nvGraphicFramePr>
          <p:cNvPr id="38915" name="Object 26"/>
          <p:cNvGraphicFramePr/>
          <p:nvPr/>
        </p:nvGraphicFramePr>
        <p:xfrm>
          <a:off x="4643438" y="3643313"/>
          <a:ext cx="2500312" cy="785812"/>
        </p:xfrm>
        <a:graphic>
          <a:graphicData uri="http://schemas.openxmlformats.org/presentationml/2006/ole">
            <mc:AlternateContent xmlns:mc="http://schemas.openxmlformats.org/markup-compatibility/2006">
              <mc:Choice xmlns:v="urn:schemas-microsoft-com:vml" Requires="v">
                <p:oleObj spid="_x0000_s3109" name="" r:id="rId3" imgW="862965" imgH="444500" progId="Equation.DSMT4">
                  <p:embed/>
                </p:oleObj>
              </mc:Choice>
              <mc:Fallback>
                <p:oleObj name="" r:id="rId3" imgW="862965" imgH="444500" progId="Equation.DSMT4">
                  <p:embed/>
                  <p:pic>
                    <p:nvPicPr>
                      <p:cNvPr id="0" name="图片 3108"/>
                      <p:cNvPicPr/>
                      <p:nvPr/>
                    </p:nvPicPr>
                    <p:blipFill>
                      <a:blip r:embed="rId4"/>
                      <a:stretch>
                        <a:fillRect/>
                      </a:stretch>
                    </p:blipFill>
                    <p:spPr>
                      <a:xfrm>
                        <a:off x="4643438" y="3643313"/>
                        <a:ext cx="2500312" cy="785812"/>
                      </a:xfrm>
                      <a:prstGeom prst="rect">
                        <a:avLst/>
                      </a:prstGeom>
                      <a:solidFill>
                        <a:srgbClr val="CCFFCC"/>
                      </a:solidFill>
                      <a:ln w="38100">
                        <a:noFill/>
                        <a:miter/>
                      </a:ln>
                    </p:spPr>
                  </p:pic>
                </p:oleObj>
              </mc:Fallback>
            </mc:AlternateContent>
          </a:graphicData>
        </a:graphic>
      </p:graphicFrame>
      <p:grpSp>
        <p:nvGrpSpPr>
          <p:cNvPr id="38917" name="组合 24"/>
          <p:cNvGrpSpPr/>
          <p:nvPr/>
        </p:nvGrpSpPr>
        <p:grpSpPr>
          <a:xfrm>
            <a:off x="2124075" y="4714875"/>
            <a:ext cx="4749800" cy="1741488"/>
            <a:chOff x="2124075" y="4714877"/>
            <a:chExt cx="4749800" cy="1741488"/>
          </a:xfrm>
        </p:grpSpPr>
        <p:grpSp>
          <p:nvGrpSpPr>
            <p:cNvPr id="38918" name="Group 36"/>
            <p:cNvGrpSpPr/>
            <p:nvPr/>
          </p:nvGrpSpPr>
          <p:grpSpPr>
            <a:xfrm>
              <a:off x="2124075" y="4714877"/>
              <a:ext cx="4749800" cy="1741488"/>
              <a:chOff x="1338" y="2970"/>
              <a:chExt cx="2992" cy="1097"/>
            </a:xfrm>
          </p:grpSpPr>
          <p:sp>
            <p:nvSpPr>
              <p:cNvPr id="38921" name="Text Box 12"/>
              <p:cNvSpPr txBox="1"/>
              <p:nvPr/>
            </p:nvSpPr>
            <p:spPr>
              <a:xfrm>
                <a:off x="3330" y="2970"/>
                <a:ext cx="280" cy="223"/>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s</a:t>
                </a:r>
                <a:r>
                  <a:rPr lang="en-US" altLang="zh-CN" b="1" baseline="-25000" dirty="0">
                    <a:solidFill>
                      <a:schemeClr val="tx2"/>
                    </a:solidFill>
                    <a:latin typeface="Comic Sans MS" panose="030F0702030302020204" pitchFamily="66" charset="0"/>
                  </a:rPr>
                  <a:t>k</a:t>
                </a:r>
                <a:endParaRPr lang="en-US" altLang="zh-CN" b="1" baseline="-25000" dirty="0">
                  <a:solidFill>
                    <a:schemeClr val="tx2"/>
                  </a:solidFill>
                  <a:latin typeface="Comic Sans MS" panose="030F0702030302020204" pitchFamily="66" charset="0"/>
                </a:endParaRPr>
              </a:p>
            </p:txBody>
          </p:sp>
          <p:sp>
            <p:nvSpPr>
              <p:cNvPr id="38922" name="Line 5"/>
              <p:cNvSpPr/>
              <p:nvPr/>
            </p:nvSpPr>
            <p:spPr>
              <a:xfrm flipV="1">
                <a:off x="1338" y="4066"/>
                <a:ext cx="2812" cy="0"/>
              </a:xfrm>
              <a:prstGeom prst="line">
                <a:avLst/>
              </a:prstGeom>
              <a:ln w="9525" cap="flat" cmpd="sng">
                <a:solidFill>
                  <a:srgbClr val="000000"/>
                </a:solidFill>
                <a:prstDash val="solid"/>
                <a:headEnd type="none" w="med" len="med"/>
                <a:tailEnd type="triangle" w="med" len="med"/>
              </a:ln>
            </p:spPr>
          </p:sp>
          <p:sp>
            <p:nvSpPr>
              <p:cNvPr id="38923" name="Line 6"/>
              <p:cNvSpPr/>
              <p:nvPr/>
            </p:nvSpPr>
            <p:spPr>
              <a:xfrm flipV="1">
                <a:off x="1338" y="3113"/>
                <a:ext cx="0" cy="953"/>
              </a:xfrm>
              <a:prstGeom prst="line">
                <a:avLst/>
              </a:prstGeom>
              <a:ln w="9525" cap="flat" cmpd="sng">
                <a:solidFill>
                  <a:srgbClr val="000000"/>
                </a:solidFill>
                <a:prstDash val="solid"/>
                <a:headEnd type="none" w="med" len="med"/>
                <a:tailEnd type="triangle" w="med" len="med"/>
              </a:ln>
            </p:spPr>
          </p:sp>
          <p:sp>
            <p:nvSpPr>
              <p:cNvPr id="38924" name="Freeform 7"/>
              <p:cNvSpPr/>
              <p:nvPr/>
            </p:nvSpPr>
            <p:spPr>
              <a:xfrm>
                <a:off x="1338" y="3136"/>
                <a:ext cx="2676" cy="645"/>
              </a:xfrm>
              <a:custGeom>
                <a:avLst/>
                <a:gdLst>
                  <a:gd name="txL" fmla="*/ 0 w 3780"/>
                  <a:gd name="txT" fmla="*/ 0 h 1508"/>
                  <a:gd name="txR" fmla="*/ 3780 w 3780"/>
                  <a:gd name="txB" fmla="*/ 1508 h 1508"/>
                </a:gdLst>
                <a:ahLst/>
                <a:cxnLst>
                  <a:cxn ang="0">
                    <a:pos x="0" y="0"/>
                  </a:cxn>
                  <a:cxn ang="0">
                    <a:pos x="1" y="0"/>
                  </a:cxn>
                  <a:cxn ang="0">
                    <a:pos x="1" y="0"/>
                  </a:cxn>
                  <a:cxn ang="0">
                    <a:pos x="1" y="0"/>
                  </a:cxn>
                  <a:cxn ang="0">
                    <a:pos x="1" y="0"/>
                  </a:cxn>
                  <a:cxn ang="0">
                    <a:pos x="1" y="0"/>
                  </a:cxn>
                  <a:cxn ang="0">
                    <a:pos x="1" y="0"/>
                  </a:cxn>
                </a:cxnLst>
                <a:rect l="txL" t="txT" r="txR" b="txB"/>
                <a:pathLst>
                  <a:path w="3780" h="1508">
                    <a:moveTo>
                      <a:pt x="0" y="1508"/>
                    </a:moveTo>
                    <a:cubicBezTo>
                      <a:pt x="360" y="1014"/>
                      <a:pt x="720" y="520"/>
                      <a:pt x="1080" y="416"/>
                    </a:cubicBezTo>
                    <a:cubicBezTo>
                      <a:pt x="1440" y="312"/>
                      <a:pt x="1830" y="936"/>
                      <a:pt x="2160" y="884"/>
                    </a:cubicBezTo>
                    <a:cubicBezTo>
                      <a:pt x="2490" y="832"/>
                      <a:pt x="2850" y="208"/>
                      <a:pt x="3060" y="104"/>
                    </a:cubicBezTo>
                    <a:cubicBezTo>
                      <a:pt x="3270" y="0"/>
                      <a:pt x="3330" y="234"/>
                      <a:pt x="3420" y="260"/>
                    </a:cubicBezTo>
                    <a:cubicBezTo>
                      <a:pt x="3510" y="286"/>
                      <a:pt x="3540" y="260"/>
                      <a:pt x="3600" y="260"/>
                    </a:cubicBezTo>
                    <a:cubicBezTo>
                      <a:pt x="3660" y="260"/>
                      <a:pt x="3750" y="260"/>
                      <a:pt x="3780" y="260"/>
                    </a:cubicBezTo>
                  </a:path>
                </a:pathLst>
              </a:custGeom>
              <a:noFill/>
              <a:ln w="9525" cap="flat" cmpd="sng">
                <a:solidFill>
                  <a:srgbClr val="000000"/>
                </a:solidFill>
                <a:prstDash val="solid"/>
                <a:round/>
                <a:headEnd type="none" w="med" len="med"/>
                <a:tailEnd type="none" w="med" len="med"/>
              </a:ln>
            </p:spPr>
            <p:txBody>
              <a:bodyPr/>
              <a:p>
                <a:endParaRPr lang="zh-CN" altLang="en-US" dirty="0">
                  <a:latin typeface="Comic Sans MS" panose="030F0702030302020204" pitchFamily="66" charset="0"/>
                </a:endParaRPr>
              </a:p>
            </p:txBody>
          </p:sp>
          <p:sp>
            <p:nvSpPr>
              <p:cNvPr id="38925" name="Line 8"/>
              <p:cNvSpPr/>
              <p:nvPr/>
            </p:nvSpPr>
            <p:spPr>
              <a:xfrm flipV="1">
                <a:off x="2750" y="3514"/>
                <a:ext cx="0" cy="534"/>
              </a:xfrm>
              <a:prstGeom prst="line">
                <a:avLst/>
              </a:prstGeom>
              <a:ln w="38100" cap="flat" cmpd="sng">
                <a:solidFill>
                  <a:srgbClr val="2B15CD"/>
                </a:solidFill>
                <a:prstDash val="solid"/>
                <a:headEnd type="none" w="med" len="med"/>
                <a:tailEnd type="none" w="med" len="med"/>
              </a:ln>
            </p:spPr>
          </p:sp>
          <p:sp>
            <p:nvSpPr>
              <p:cNvPr id="38926" name="Line 9"/>
              <p:cNvSpPr/>
              <p:nvPr/>
            </p:nvSpPr>
            <p:spPr>
              <a:xfrm flipV="1">
                <a:off x="3469" y="3522"/>
                <a:ext cx="0" cy="545"/>
              </a:xfrm>
              <a:prstGeom prst="line">
                <a:avLst/>
              </a:prstGeom>
              <a:ln w="38100" cap="flat" cmpd="sng">
                <a:solidFill>
                  <a:srgbClr val="2B15CD"/>
                </a:solidFill>
                <a:prstDash val="solid"/>
                <a:headEnd type="none" w="med" len="med"/>
                <a:tailEnd type="none" w="med" len="med"/>
              </a:ln>
            </p:spPr>
          </p:sp>
          <p:sp>
            <p:nvSpPr>
              <p:cNvPr id="38927" name="Line 10"/>
              <p:cNvSpPr/>
              <p:nvPr/>
            </p:nvSpPr>
            <p:spPr>
              <a:xfrm>
                <a:off x="2750" y="3514"/>
                <a:ext cx="719" cy="8"/>
              </a:xfrm>
              <a:prstGeom prst="line">
                <a:avLst/>
              </a:prstGeom>
              <a:ln w="9525" cap="flat" cmpd="sng">
                <a:solidFill>
                  <a:srgbClr val="000000"/>
                </a:solidFill>
                <a:prstDash val="solid"/>
                <a:headEnd type="none" w="med" len="med"/>
                <a:tailEnd type="none" w="med" len="med"/>
              </a:ln>
            </p:spPr>
          </p:sp>
          <p:sp>
            <p:nvSpPr>
              <p:cNvPr id="38928" name="AutoShape 11"/>
              <p:cNvSpPr/>
              <p:nvPr/>
            </p:nvSpPr>
            <p:spPr>
              <a:xfrm>
                <a:off x="3469" y="3204"/>
                <a:ext cx="91" cy="317"/>
              </a:xfrm>
              <a:prstGeom prst="rightBrace">
                <a:avLst>
                  <a:gd name="adj1" fmla="val 29029"/>
                  <a:gd name="adj2" fmla="val 50000"/>
                </a:avLst>
              </a:prstGeom>
              <a:noFill/>
              <a:ln w="9525" cap="flat" cmpd="sng">
                <a:solidFill>
                  <a:srgbClr val="000000"/>
                </a:solidFill>
                <a:prstDash val="solid"/>
                <a:headEnd type="none" w="med" len="med"/>
                <a:tailEnd type="none" w="med" len="med"/>
              </a:ln>
            </p:spPr>
            <p:txBody>
              <a:bodyPr/>
              <a:p>
                <a:endParaRPr lang="zh-CN" altLang="en-US" dirty="0">
                  <a:latin typeface="Comic Sans MS" panose="030F0702030302020204" pitchFamily="66" charset="0"/>
                </a:endParaRPr>
              </a:p>
            </p:txBody>
          </p:sp>
          <p:sp>
            <p:nvSpPr>
              <p:cNvPr id="38929" name="Text Box 13"/>
              <p:cNvSpPr txBox="1"/>
              <p:nvPr/>
            </p:nvSpPr>
            <p:spPr>
              <a:xfrm>
                <a:off x="2608" y="3204"/>
                <a:ext cx="270" cy="264"/>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s</a:t>
                </a:r>
                <a:r>
                  <a:rPr lang="en-US" altLang="zh-CN" b="1" baseline="-25000" dirty="0">
                    <a:solidFill>
                      <a:schemeClr val="tx2"/>
                    </a:solidFill>
                    <a:latin typeface="Comic Sans MS" panose="030F0702030302020204" pitchFamily="66" charset="0"/>
                  </a:rPr>
                  <a:t>k-1</a:t>
                </a:r>
                <a:endParaRPr lang="en-US" altLang="zh-CN" b="1" baseline="-25000" dirty="0">
                  <a:solidFill>
                    <a:schemeClr val="tx2"/>
                  </a:solidFill>
                  <a:latin typeface="Comic Sans MS" panose="030F0702030302020204" pitchFamily="66" charset="0"/>
                </a:endParaRPr>
              </a:p>
            </p:txBody>
          </p:sp>
          <p:sp>
            <p:nvSpPr>
              <p:cNvPr id="38930" name="Text Box 14"/>
              <p:cNvSpPr txBox="1"/>
              <p:nvPr/>
            </p:nvSpPr>
            <p:spPr>
              <a:xfrm>
                <a:off x="1769" y="3248"/>
                <a:ext cx="294" cy="228"/>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s</a:t>
                </a:r>
                <a:r>
                  <a:rPr lang="en-US" altLang="zh-CN" b="1" baseline="-25000" dirty="0">
                    <a:solidFill>
                      <a:schemeClr val="tx2"/>
                    </a:solidFill>
                    <a:latin typeface="Comic Sans MS" panose="030F0702030302020204" pitchFamily="66" charset="0"/>
                  </a:rPr>
                  <a:t>k-2</a:t>
                </a:r>
                <a:endParaRPr lang="en-US" altLang="zh-CN" b="1" dirty="0">
                  <a:solidFill>
                    <a:schemeClr val="tx2"/>
                  </a:solidFill>
                  <a:latin typeface="Comic Sans MS" panose="030F0702030302020204" pitchFamily="66" charset="0"/>
                </a:endParaRPr>
              </a:p>
            </p:txBody>
          </p:sp>
          <p:sp>
            <p:nvSpPr>
              <p:cNvPr id="38931" name="Line 15"/>
              <p:cNvSpPr/>
              <p:nvPr/>
            </p:nvSpPr>
            <p:spPr>
              <a:xfrm>
                <a:off x="1909" y="3381"/>
                <a:ext cx="0" cy="667"/>
              </a:xfrm>
              <a:prstGeom prst="line">
                <a:avLst/>
              </a:prstGeom>
              <a:ln w="38100" cap="flat" cmpd="sng">
                <a:solidFill>
                  <a:srgbClr val="2B15CD"/>
                </a:solidFill>
                <a:prstDash val="solid"/>
                <a:headEnd type="none" w="med" len="med"/>
                <a:tailEnd type="none" w="med" len="med"/>
              </a:ln>
            </p:spPr>
          </p:sp>
          <p:sp>
            <p:nvSpPr>
              <p:cNvPr id="38932" name="Text Box 16"/>
              <p:cNvSpPr txBox="1"/>
              <p:nvPr/>
            </p:nvSpPr>
            <p:spPr>
              <a:xfrm>
                <a:off x="3150" y="3690"/>
                <a:ext cx="280" cy="203"/>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s'</a:t>
                </a:r>
                <a:r>
                  <a:rPr lang="en-US" altLang="zh-CN" b="1" baseline="-25000" dirty="0">
                    <a:solidFill>
                      <a:schemeClr val="tx2"/>
                    </a:solidFill>
                    <a:latin typeface="Comic Sans MS" panose="030F0702030302020204" pitchFamily="66" charset="0"/>
                  </a:rPr>
                  <a:t>k</a:t>
                </a:r>
                <a:endParaRPr lang="en-US" altLang="zh-CN" b="1" baseline="-25000" dirty="0">
                  <a:solidFill>
                    <a:schemeClr val="tx2"/>
                  </a:solidFill>
                  <a:latin typeface="Comic Sans MS" panose="030F0702030302020204" pitchFamily="66" charset="0"/>
                </a:endParaRPr>
              </a:p>
            </p:txBody>
          </p:sp>
          <p:sp>
            <p:nvSpPr>
              <p:cNvPr id="38933" name="Text Box 17"/>
              <p:cNvSpPr txBox="1"/>
              <p:nvPr/>
            </p:nvSpPr>
            <p:spPr>
              <a:xfrm>
                <a:off x="3696" y="3249"/>
                <a:ext cx="202" cy="201"/>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e</a:t>
                </a:r>
                <a:r>
                  <a:rPr lang="en-US" altLang="zh-CN" b="1" baseline="-25000" dirty="0">
                    <a:solidFill>
                      <a:schemeClr val="tx2"/>
                    </a:solidFill>
                    <a:latin typeface="Comic Sans MS" panose="030F0702030302020204" pitchFamily="66" charset="0"/>
                  </a:rPr>
                  <a:t>k</a:t>
                </a:r>
                <a:endParaRPr lang="en-US" altLang="zh-CN" b="1" baseline="-25000" dirty="0">
                  <a:solidFill>
                    <a:schemeClr val="tx2"/>
                  </a:solidFill>
                  <a:latin typeface="Comic Sans MS" panose="030F0702030302020204" pitchFamily="66" charset="0"/>
                </a:endParaRPr>
              </a:p>
            </p:txBody>
          </p:sp>
          <p:sp>
            <p:nvSpPr>
              <p:cNvPr id="38934" name="Text Box 18"/>
              <p:cNvSpPr txBox="1"/>
              <p:nvPr/>
            </p:nvSpPr>
            <p:spPr>
              <a:xfrm>
                <a:off x="4185" y="3870"/>
                <a:ext cx="145" cy="180"/>
              </a:xfrm>
              <a:prstGeom prst="rect">
                <a:avLst/>
              </a:prstGeom>
              <a:noFill/>
              <a:ln w="9525">
                <a:noFill/>
              </a:ln>
            </p:spPr>
            <p:txBody>
              <a:bodyPr lIns="0" tIns="0" rIns="0" bIns="0"/>
              <a:p>
                <a:pPr eaLnBrk="0" hangingPunct="0"/>
                <a:r>
                  <a:rPr lang="en-US" altLang="zh-CN" dirty="0">
                    <a:latin typeface="Times New Roman" panose="02020603050405020304" pitchFamily="18" charset="0"/>
                  </a:rPr>
                  <a:t>t</a:t>
                </a:r>
                <a:endParaRPr lang="en-US" altLang="zh-CN" dirty="0">
                  <a:latin typeface="Times New Roman" panose="02020603050405020304" pitchFamily="18" charset="0"/>
                </a:endParaRPr>
              </a:p>
            </p:txBody>
          </p:sp>
          <p:sp>
            <p:nvSpPr>
              <p:cNvPr id="38935" name="Line 29"/>
              <p:cNvSpPr/>
              <p:nvPr/>
            </p:nvSpPr>
            <p:spPr>
              <a:xfrm flipV="1">
                <a:off x="3469" y="3204"/>
                <a:ext cx="0" cy="318"/>
              </a:xfrm>
              <a:prstGeom prst="line">
                <a:avLst/>
              </a:prstGeom>
              <a:ln w="38100" cap="flat" cmpd="sng">
                <a:solidFill>
                  <a:schemeClr val="tx2"/>
                </a:solidFill>
                <a:prstDash val="sysDot"/>
                <a:headEnd type="none" w="med" len="med"/>
                <a:tailEnd type="none" w="med" len="med"/>
              </a:ln>
            </p:spPr>
          </p:sp>
          <p:sp>
            <p:nvSpPr>
              <p:cNvPr id="38936" name="AutoShape 33"/>
              <p:cNvSpPr/>
              <p:nvPr/>
            </p:nvSpPr>
            <p:spPr>
              <a:xfrm>
                <a:off x="3334" y="3203"/>
                <a:ext cx="90" cy="318"/>
              </a:xfrm>
              <a:prstGeom prst="leftBrace">
                <a:avLst>
                  <a:gd name="adj1" fmla="val 88333"/>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Comic Sans MS" panose="030F0702030302020204" pitchFamily="66" charset="0"/>
                </a:endParaRPr>
              </a:p>
            </p:txBody>
          </p:sp>
          <p:sp>
            <p:nvSpPr>
              <p:cNvPr id="38937" name="Rectangle 34"/>
              <p:cNvSpPr/>
              <p:nvPr/>
            </p:nvSpPr>
            <p:spPr>
              <a:xfrm>
                <a:off x="3016" y="3234"/>
                <a:ext cx="249" cy="250"/>
              </a:xfrm>
              <a:prstGeom prst="rect">
                <a:avLst/>
              </a:prstGeom>
              <a:noFill/>
              <a:ln w="9525">
                <a:noFill/>
              </a:ln>
            </p:spPr>
            <p:txBody>
              <a:bodyPr wrap="none">
                <a:spAutoFit/>
              </a:bodyPr>
              <a:p>
                <a:r>
                  <a:rPr lang="en-US" altLang="zh-CN" b="1" dirty="0">
                    <a:solidFill>
                      <a:srgbClr val="2B15CD"/>
                    </a:solidFill>
                    <a:latin typeface="Comic Sans MS" panose="030F0702030302020204" pitchFamily="66" charset="0"/>
                  </a:rPr>
                  <a:t>r</a:t>
                </a:r>
                <a:r>
                  <a:rPr lang="en-US" altLang="zh-CN" b="1" baseline="-25000" dirty="0">
                    <a:solidFill>
                      <a:srgbClr val="2B15CD"/>
                    </a:solidFill>
                    <a:latin typeface="Comic Sans MS" panose="030F0702030302020204" pitchFamily="66" charset="0"/>
                  </a:rPr>
                  <a:t>k</a:t>
                </a:r>
                <a:endParaRPr lang="en-US" altLang="zh-CN" b="1" baseline="-25000" dirty="0">
                  <a:solidFill>
                    <a:srgbClr val="2B15CD"/>
                  </a:solidFill>
                  <a:latin typeface="Comic Sans MS" panose="030F0702030302020204" pitchFamily="66" charset="0"/>
                </a:endParaRPr>
              </a:p>
            </p:txBody>
          </p:sp>
        </p:grpSp>
        <p:sp>
          <p:nvSpPr>
            <p:cNvPr id="38919" name="Text Box 12"/>
            <p:cNvSpPr txBox="1"/>
            <p:nvPr/>
          </p:nvSpPr>
          <p:spPr>
            <a:xfrm>
              <a:off x="6072208" y="5643578"/>
              <a:ext cx="444500" cy="354013"/>
            </a:xfrm>
            <a:prstGeom prst="rect">
              <a:avLst/>
            </a:prstGeom>
            <a:noFill/>
            <a:ln w="9525">
              <a:noFill/>
            </a:ln>
          </p:spPr>
          <p:txBody>
            <a:bodyPr lIns="0" tIns="0" rIns="0" bIns="0"/>
            <a:p>
              <a:pPr algn="just" eaLnBrk="0" hangingPunct="0"/>
              <a:r>
                <a:rPr lang="en-US" altLang="zh-CN" b="1" dirty="0">
                  <a:solidFill>
                    <a:schemeClr val="tx2"/>
                  </a:solidFill>
                  <a:latin typeface="Comic Sans MS" panose="030F0702030302020204" pitchFamily="66" charset="0"/>
                </a:rPr>
                <a:t>s</a:t>
              </a:r>
              <a:r>
                <a:rPr lang="en-US" altLang="zh-CN" dirty="0">
                  <a:solidFill>
                    <a:srgbClr val="FF0000"/>
                  </a:solidFill>
                  <a:latin typeface="Comic Sans MS" panose="030F0702030302020204" pitchFamily="66" charset="0"/>
                  <a:ea typeface="楷体_GB2312" pitchFamily="49" charset="-122"/>
                </a:rPr>
                <a:t>*</a:t>
              </a:r>
              <a:r>
                <a:rPr lang="en-US" altLang="zh-CN" b="1" baseline="-25000" dirty="0">
                  <a:solidFill>
                    <a:schemeClr val="tx2"/>
                  </a:solidFill>
                  <a:latin typeface="Comic Sans MS" panose="030F0702030302020204" pitchFamily="66" charset="0"/>
                </a:rPr>
                <a:t>k</a:t>
              </a:r>
              <a:endParaRPr lang="en-US" altLang="zh-CN" b="1" baseline="-25000" dirty="0">
                <a:solidFill>
                  <a:schemeClr val="tx2"/>
                </a:solidFill>
                <a:latin typeface="Comic Sans MS" panose="030F0702030302020204" pitchFamily="66" charset="0"/>
              </a:endParaRPr>
            </a:p>
          </p:txBody>
        </p:sp>
        <p:sp>
          <p:nvSpPr>
            <p:cNvPr id="24" name="右大括号 23"/>
            <p:cNvSpPr/>
            <p:nvPr/>
          </p:nvSpPr>
          <p:spPr>
            <a:xfrm>
              <a:off x="5572125" y="5072065"/>
              <a:ext cx="428625" cy="13573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p:blinds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6"/>
          <p:cNvGrpSpPr/>
          <p:nvPr/>
        </p:nvGrpSpPr>
        <p:grpSpPr>
          <a:xfrm>
            <a:off x="4357688" y="0"/>
            <a:ext cx="4786312" cy="3071813"/>
            <a:chOff x="2738" y="1395"/>
            <a:chExt cx="3022" cy="1374"/>
          </a:xfrm>
        </p:grpSpPr>
        <p:pic>
          <p:nvPicPr>
            <p:cNvPr id="108565" name="Picture 27" descr="DPCM编码器"/>
            <p:cNvPicPr>
              <a:picLocks noChangeAspect="1"/>
            </p:cNvPicPr>
            <p:nvPr/>
          </p:nvPicPr>
          <p:blipFill>
            <a:blip r:embed="rId1"/>
            <a:stretch>
              <a:fillRect/>
            </a:stretch>
          </p:blipFill>
          <p:spPr>
            <a:xfrm>
              <a:off x="2738" y="1395"/>
              <a:ext cx="3022" cy="1374"/>
            </a:xfrm>
            <a:prstGeom prst="rect">
              <a:avLst/>
            </a:prstGeom>
            <a:noFill/>
            <a:ln w="9525">
              <a:noFill/>
            </a:ln>
          </p:spPr>
        </p:pic>
        <p:sp>
          <p:nvSpPr>
            <p:cNvPr id="108566" name="Text Box 28"/>
            <p:cNvSpPr txBox="1"/>
            <p:nvPr/>
          </p:nvSpPr>
          <p:spPr>
            <a:xfrm>
              <a:off x="4844" y="2034"/>
              <a:ext cx="645" cy="160"/>
            </a:xfrm>
            <a:prstGeom prst="rect">
              <a:avLst/>
            </a:prstGeom>
            <a:solidFill>
              <a:srgbClr val="FFFFFF"/>
            </a:solidFill>
            <a:ln w="9525">
              <a:noFill/>
            </a:ln>
          </p:spPr>
          <p:txBody>
            <a:bodyPr/>
            <a:p>
              <a:pPr algn="just"/>
              <a:r>
                <a:rPr lang="zh-CN" altLang="en-US" b="1" dirty="0">
                  <a:solidFill>
                    <a:schemeClr val="tx2"/>
                  </a:solidFill>
                  <a:latin typeface="微软雅黑" panose="020B0503020204020204" pitchFamily="34" charset="-122"/>
                  <a:ea typeface="微软雅黑" panose="020B0503020204020204" pitchFamily="34" charset="-122"/>
                </a:rPr>
                <a:t>相加器</a:t>
              </a:r>
              <a:endParaRPr lang="zh-CN" altLang="en-US" b="1" dirty="0">
                <a:solidFill>
                  <a:schemeClr val="tx2"/>
                </a:solidFill>
                <a:latin typeface="微软雅黑" panose="020B0503020204020204" pitchFamily="34" charset="-122"/>
                <a:ea typeface="微软雅黑" panose="020B0503020204020204" pitchFamily="34" charset="-122"/>
              </a:endParaRPr>
            </a:p>
          </p:txBody>
        </p:sp>
      </p:grpSp>
      <p:grpSp>
        <p:nvGrpSpPr>
          <p:cNvPr id="108547" name="Group 23"/>
          <p:cNvGrpSpPr/>
          <p:nvPr/>
        </p:nvGrpSpPr>
        <p:grpSpPr>
          <a:xfrm>
            <a:off x="857250" y="1643063"/>
            <a:ext cx="4716463" cy="2214562"/>
            <a:chOff x="1521" y="1381"/>
            <a:chExt cx="3130" cy="1088"/>
          </a:xfrm>
        </p:grpSpPr>
        <p:sp>
          <p:nvSpPr>
            <p:cNvPr id="108552" name="Rectangle 12"/>
            <p:cNvSpPr/>
            <p:nvPr/>
          </p:nvSpPr>
          <p:spPr>
            <a:xfrm>
              <a:off x="1521" y="1381"/>
              <a:ext cx="3130" cy="1088"/>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解码器</a:t>
              </a:r>
              <a:endParaRPr lang="zh-CN" altLang="en-US" b="1" dirty="0">
                <a:latin typeface="微软雅黑" panose="020B0503020204020204" pitchFamily="34" charset="-122"/>
                <a:ea typeface="微软雅黑" panose="020B0503020204020204" pitchFamily="34" charset="-122"/>
              </a:endParaRPr>
            </a:p>
          </p:txBody>
        </p:sp>
        <p:sp>
          <p:nvSpPr>
            <p:cNvPr id="108553" name="Text Box 9"/>
            <p:cNvSpPr txBox="1"/>
            <p:nvPr/>
          </p:nvSpPr>
          <p:spPr>
            <a:xfrm>
              <a:off x="2422" y="1418"/>
              <a:ext cx="360" cy="223"/>
            </a:xfrm>
            <a:prstGeom prst="rect">
              <a:avLst/>
            </a:prstGeom>
            <a:solidFill>
              <a:srgbClr val="CCFFFF"/>
            </a:solidFill>
            <a:ln w="9525">
              <a:noFill/>
            </a:ln>
          </p:spPr>
          <p:txBody>
            <a:bodyPr/>
            <a:p>
              <a:pPr algn="just"/>
              <a:r>
                <a:rPr lang="en-US" altLang="zh-CN" b="1" dirty="0">
                  <a:solidFill>
                    <a:schemeClr val="tx2"/>
                  </a:solidFill>
                  <a:latin typeface="微软雅黑" panose="020B0503020204020204" pitchFamily="34" charset="-122"/>
                  <a:ea typeface="微软雅黑" panose="020B0503020204020204" pitchFamily="34" charset="-122"/>
                </a:rPr>
                <a:t>r</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b="1" dirty="0">
                  <a:solidFill>
                    <a:schemeClr val="tx2"/>
                  </a:solidFill>
                  <a:latin typeface="微软雅黑" panose="020B0503020204020204" pitchFamily="34" charset="-122"/>
                  <a:ea typeface="微软雅黑" panose="020B0503020204020204" pitchFamily="34" charset="-122"/>
                </a:rPr>
                <a: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08554" name="Text Box 11"/>
            <p:cNvSpPr txBox="1"/>
            <p:nvPr/>
          </p:nvSpPr>
          <p:spPr>
            <a:xfrm>
              <a:off x="3939" y="1418"/>
              <a:ext cx="474" cy="260"/>
            </a:xfrm>
            <a:prstGeom prst="rect">
              <a:avLst/>
            </a:prstGeom>
            <a:noFill/>
            <a:ln w="9525">
              <a:noFill/>
            </a:ln>
          </p:spPr>
          <p:txBody>
            <a:bodyPr/>
            <a:p>
              <a:r>
                <a:rPr lang="en-US" altLang="zh-CN" b="1" dirty="0">
                  <a:solidFill>
                    <a:schemeClr val="tx2"/>
                  </a:solidFill>
                  <a:latin typeface="微软雅黑" panose="020B0503020204020204" pitchFamily="34" charset="-122"/>
                  <a:ea typeface="微软雅黑" panose="020B0503020204020204" pitchFamily="34" charset="-122"/>
                </a:rPr>
                <a:t>s</a:t>
              </a:r>
              <a:r>
                <a:rPr lang="en-US" altLang="zh-CN" b="1" baseline="-25000" dirty="0">
                  <a:solidFill>
                    <a:schemeClr val="tx2"/>
                  </a:solidFill>
                  <a:latin typeface="微软雅黑" panose="020B0503020204020204" pitchFamily="34" charset="-122"/>
                  <a:ea typeface="微软雅黑" panose="020B0503020204020204" pitchFamily="34" charset="-122"/>
                </a:rPr>
                <a:t>k</a:t>
              </a:r>
              <a:r>
                <a:rPr lang="en-US" altLang="zh-CN" b="1" dirty="0">
                  <a:solidFill>
                    <a:schemeClr val="tx2"/>
                  </a:solidFill>
                  <a:latin typeface="微软雅黑" panose="020B0503020204020204" pitchFamily="34" charset="-122"/>
                  <a:ea typeface="微软雅黑" panose="020B0503020204020204" pitchFamily="34" charset="-122"/>
                </a:rPr>
                <a:t>*’</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108555" name="Rectangle 13"/>
            <p:cNvSpPr/>
            <p:nvPr/>
          </p:nvSpPr>
          <p:spPr>
            <a:xfrm>
              <a:off x="2018" y="1480"/>
              <a:ext cx="363" cy="4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微软雅黑" panose="020B0503020204020204" pitchFamily="34" charset="-122"/>
                  <a:ea typeface="微软雅黑" panose="020B0503020204020204" pitchFamily="34" charset="-122"/>
                </a:rPr>
                <a:t>译</a:t>
              </a:r>
              <a:endParaRPr lang="zh-CN" altLang="en-US"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码</a:t>
              </a:r>
              <a:endParaRPr lang="zh-CN" altLang="en-US" b="1" dirty="0">
                <a:latin typeface="微软雅黑" panose="020B0503020204020204" pitchFamily="34" charset="-122"/>
                <a:ea typeface="微软雅黑" panose="020B0503020204020204" pitchFamily="34" charset="-122"/>
              </a:endParaRPr>
            </a:p>
          </p:txBody>
        </p:sp>
        <p:sp>
          <p:nvSpPr>
            <p:cNvPr id="108556" name="Oval 14"/>
            <p:cNvSpPr/>
            <p:nvPr/>
          </p:nvSpPr>
          <p:spPr>
            <a:xfrm>
              <a:off x="2789" y="1570"/>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b="1" dirty="0">
                  <a:solidFill>
                    <a:schemeClr val="tx2"/>
                  </a:solidFill>
                  <a:latin typeface="微软雅黑" panose="020B0503020204020204" pitchFamily="34" charset="-122"/>
                  <a:ea typeface="微软雅黑" panose="020B0503020204020204" pitchFamily="34" charset="-122"/>
                </a:rPr>
                <a:t>＋</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08557" name="Rectangle 15"/>
            <p:cNvSpPr/>
            <p:nvPr/>
          </p:nvSpPr>
          <p:spPr>
            <a:xfrm>
              <a:off x="3198" y="1979"/>
              <a:ext cx="771"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b="1" dirty="0">
                  <a:solidFill>
                    <a:schemeClr val="tx2"/>
                  </a:solidFill>
                  <a:latin typeface="微软雅黑" panose="020B0503020204020204" pitchFamily="34" charset="-122"/>
                  <a:ea typeface="微软雅黑" panose="020B0503020204020204" pitchFamily="34" charset="-122"/>
                </a:rPr>
                <a:t>预测器</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108558" name="Line 16"/>
            <p:cNvSpPr/>
            <p:nvPr/>
          </p:nvSpPr>
          <p:spPr>
            <a:xfrm>
              <a:off x="1746" y="1706"/>
              <a:ext cx="272" cy="0"/>
            </a:xfrm>
            <a:prstGeom prst="line">
              <a:avLst/>
            </a:prstGeom>
            <a:ln w="38100" cap="flat" cmpd="sng">
              <a:solidFill>
                <a:srgbClr val="3B00E2"/>
              </a:solidFill>
              <a:prstDash val="solid"/>
              <a:headEnd type="none" w="med" len="med"/>
              <a:tailEnd type="triangle" w="med" len="med"/>
            </a:ln>
          </p:spPr>
        </p:sp>
        <p:sp>
          <p:nvSpPr>
            <p:cNvPr id="108559" name="Line 17"/>
            <p:cNvSpPr/>
            <p:nvPr/>
          </p:nvSpPr>
          <p:spPr>
            <a:xfrm>
              <a:off x="2381" y="1706"/>
              <a:ext cx="408" cy="0"/>
            </a:xfrm>
            <a:prstGeom prst="line">
              <a:avLst/>
            </a:prstGeom>
            <a:ln w="38100" cap="flat" cmpd="sng">
              <a:solidFill>
                <a:srgbClr val="3B00E2"/>
              </a:solidFill>
              <a:prstDash val="solid"/>
              <a:headEnd type="none" w="med" len="med"/>
              <a:tailEnd type="triangle" w="med" len="med"/>
            </a:ln>
          </p:spPr>
        </p:sp>
        <p:sp>
          <p:nvSpPr>
            <p:cNvPr id="108560" name="Line 18"/>
            <p:cNvSpPr/>
            <p:nvPr/>
          </p:nvSpPr>
          <p:spPr>
            <a:xfrm>
              <a:off x="3061" y="1706"/>
              <a:ext cx="1316" cy="0"/>
            </a:xfrm>
            <a:prstGeom prst="line">
              <a:avLst/>
            </a:prstGeom>
            <a:ln w="38100" cap="flat" cmpd="sng">
              <a:solidFill>
                <a:srgbClr val="3B00E2"/>
              </a:solidFill>
              <a:prstDash val="solid"/>
              <a:headEnd type="none" w="med" len="med"/>
              <a:tailEnd type="triangle" w="med" len="med"/>
            </a:ln>
          </p:spPr>
        </p:sp>
        <p:sp>
          <p:nvSpPr>
            <p:cNvPr id="108561" name="Line 19"/>
            <p:cNvSpPr/>
            <p:nvPr/>
          </p:nvSpPr>
          <p:spPr>
            <a:xfrm flipH="1">
              <a:off x="3969" y="2160"/>
              <a:ext cx="182" cy="0"/>
            </a:xfrm>
            <a:prstGeom prst="line">
              <a:avLst/>
            </a:prstGeom>
            <a:ln w="38100" cap="flat" cmpd="sng">
              <a:solidFill>
                <a:srgbClr val="3B00E2"/>
              </a:solidFill>
              <a:prstDash val="solid"/>
              <a:headEnd type="none" w="med" len="med"/>
              <a:tailEnd type="triangle" w="med" len="med"/>
            </a:ln>
          </p:spPr>
        </p:sp>
        <p:sp>
          <p:nvSpPr>
            <p:cNvPr id="108562" name="Line 20"/>
            <p:cNvSpPr/>
            <p:nvPr/>
          </p:nvSpPr>
          <p:spPr>
            <a:xfrm flipH="1">
              <a:off x="2925" y="2160"/>
              <a:ext cx="273" cy="0"/>
            </a:xfrm>
            <a:prstGeom prst="line">
              <a:avLst/>
            </a:prstGeom>
            <a:ln w="38100" cap="flat" cmpd="sng">
              <a:solidFill>
                <a:srgbClr val="3B00E2"/>
              </a:solidFill>
              <a:prstDash val="solid"/>
              <a:headEnd type="none" w="med" len="med"/>
              <a:tailEnd type="triangle" w="med" len="med"/>
            </a:ln>
          </p:spPr>
        </p:sp>
        <p:sp>
          <p:nvSpPr>
            <p:cNvPr id="108563" name="Line 21"/>
            <p:cNvSpPr/>
            <p:nvPr/>
          </p:nvSpPr>
          <p:spPr>
            <a:xfrm flipV="1">
              <a:off x="2925" y="1842"/>
              <a:ext cx="0" cy="318"/>
            </a:xfrm>
            <a:prstGeom prst="line">
              <a:avLst/>
            </a:prstGeom>
            <a:ln w="38100" cap="flat" cmpd="sng">
              <a:solidFill>
                <a:srgbClr val="3B00E2"/>
              </a:solidFill>
              <a:prstDash val="solid"/>
              <a:headEnd type="none" w="med" len="med"/>
              <a:tailEnd type="triangle" w="med" len="med"/>
            </a:ln>
          </p:spPr>
        </p:sp>
        <p:sp>
          <p:nvSpPr>
            <p:cNvPr id="108564" name="Line 22"/>
            <p:cNvSpPr/>
            <p:nvPr/>
          </p:nvSpPr>
          <p:spPr>
            <a:xfrm flipH="1">
              <a:off x="4150" y="1706"/>
              <a:ext cx="0" cy="454"/>
            </a:xfrm>
            <a:prstGeom prst="line">
              <a:avLst/>
            </a:prstGeom>
            <a:ln w="38100" cap="flat" cmpd="sng">
              <a:solidFill>
                <a:srgbClr val="3B00E2"/>
              </a:solidFill>
              <a:prstDash val="solid"/>
              <a:headEnd type="none" w="med" len="med"/>
              <a:tailEnd type="triangle" w="med" len="med"/>
            </a:ln>
          </p:spPr>
        </p:sp>
      </p:grpSp>
      <p:sp>
        <p:nvSpPr>
          <p:cNvPr id="108548" name="Rectangle 2"/>
          <p:cNvSpPr>
            <a:spLocks noGrp="1"/>
          </p:cNvSpPr>
          <p:nvPr>
            <p:ph type="title"/>
          </p:nvPr>
        </p:nvSpPr>
        <p:spPr>
          <a:xfrm>
            <a:off x="1476375" y="620713"/>
            <a:ext cx="2159000"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五 解码器</a:t>
            </a:r>
            <a:endParaRPr lang="zh-CN" altLang="en-US" sz="2800" dirty="0">
              <a:latin typeface="微软雅黑" panose="020B0503020204020204" pitchFamily="34" charset="-122"/>
              <a:ea typeface="微软雅黑" panose="020B0503020204020204" pitchFamily="34" charset="-122"/>
            </a:endParaRPr>
          </a:p>
        </p:txBody>
      </p:sp>
      <p:sp>
        <p:nvSpPr>
          <p:cNvPr id="108549" name="Rectangle 25"/>
          <p:cNvSpPr/>
          <p:nvPr/>
        </p:nvSpPr>
        <p:spPr>
          <a:xfrm>
            <a:off x="392430" y="4136390"/>
            <a:ext cx="8322310" cy="193802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解码器中预测器和相加器的连接电路和编码器中的完全一样。故当无传输误码时，即当编码器的输出就是解码器的输入时，相加器的两个输入信号相同，即</a:t>
            </a:r>
            <a:r>
              <a:rPr lang="en-US" altLang="zh-CN" dirty="0">
                <a:latin typeface="微软雅黑" panose="020B0503020204020204" pitchFamily="34" charset="-122"/>
                <a:ea typeface="微软雅黑" panose="020B0503020204020204" pitchFamily="34" charset="-122"/>
              </a:rPr>
              <a:t>r</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。此时解码器的输出信号</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a:latin typeface="微软雅黑" panose="020B0503020204020204" pitchFamily="34" charset="-122"/>
                <a:ea typeface="微软雅黑" panose="020B0503020204020204" pitchFamily="34" charset="-122"/>
              </a:rPr>
              <a:t>和编码器中相加器输出信号</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相同，即等于带有量化误差的信号抽样值</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k</a:t>
            </a:r>
            <a:endParaRPr lang="en-US" altLang="zh-CN" dirty="0">
              <a:latin typeface="微软雅黑" panose="020B0503020204020204" pitchFamily="34" charset="-122"/>
              <a:ea typeface="微软雅黑" panose="020B0503020204020204" pitchFamily="34" charset="-122"/>
            </a:endParaRPr>
          </a:p>
        </p:txBody>
      </p:sp>
      <p:sp>
        <p:nvSpPr>
          <p:cNvPr id="108550" name="Text Box 11"/>
          <p:cNvSpPr txBox="1"/>
          <p:nvPr/>
        </p:nvSpPr>
        <p:spPr>
          <a:xfrm>
            <a:off x="2357438" y="2786063"/>
            <a:ext cx="500062" cy="500062"/>
          </a:xfrm>
          <a:prstGeom prst="rect">
            <a:avLst/>
          </a:prstGeom>
          <a:noFill/>
          <a:ln w="9525">
            <a:noFill/>
          </a:ln>
        </p:spPr>
        <p:txBody>
          <a:bodyPr/>
          <a:p>
            <a:r>
              <a:rPr lang="en-US" altLang="zh-CN" b="1" dirty="0">
                <a:solidFill>
                  <a:schemeClr val="tx2"/>
                </a:solidFill>
                <a:latin typeface="Comic Sans MS" panose="030F0702030302020204" pitchFamily="66" charset="0"/>
              </a:rPr>
              <a:t>s</a:t>
            </a:r>
            <a:r>
              <a:rPr lang="en-US" altLang="zh-CN" b="1" baseline="-25000" dirty="0">
                <a:solidFill>
                  <a:schemeClr val="tx2"/>
                </a:solidFill>
                <a:latin typeface="Comic Sans MS" panose="030F0702030302020204" pitchFamily="66" charset="0"/>
              </a:rPr>
              <a:t>k</a:t>
            </a:r>
            <a:r>
              <a:rPr lang="en-US" altLang="zh-CN" b="1" dirty="0">
                <a:solidFill>
                  <a:schemeClr val="tx2"/>
                </a:solidFill>
                <a:latin typeface="Comic Sans MS" panose="030F0702030302020204" pitchFamily="66" charset="0"/>
              </a:rPr>
              <a:t>‘</a:t>
            </a:r>
            <a:endParaRPr lang="en-US" altLang="zh-CN" b="1" dirty="0">
              <a:solidFill>
                <a:schemeClr val="tx2"/>
              </a:solidFill>
              <a:latin typeface="Comic Sans MS" panose="030F0702030302020204" pitchFamily="66" charset="0"/>
            </a:endParaRPr>
          </a:p>
        </p:txBody>
      </p:sp>
      <p:sp>
        <p:nvSpPr>
          <p:cNvPr id="108551" name="矩形 21"/>
          <p:cNvSpPr/>
          <p:nvPr/>
        </p:nvSpPr>
        <p:spPr>
          <a:xfrm>
            <a:off x="6643688" y="1285875"/>
            <a:ext cx="439737" cy="40005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r</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baseline="-25000" dirty="0">
                <a:latin typeface="微软雅黑" panose="020B0503020204020204" pitchFamily="34" charset="-122"/>
                <a:ea typeface="微软雅黑" panose="020B0503020204020204" pitchFamily="34" charset="-122"/>
              </a:rPr>
              <a:t>k</a:t>
            </a:r>
            <a:endParaRPr lang="zh-CN" altLang="en-US" dirty="0">
              <a:latin typeface="Comic Sans MS" panose="030F0702030302020204" pitchFamily="66"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7"/>
          <p:cNvSpPr/>
          <p:nvPr/>
        </p:nvSpPr>
        <p:spPr>
          <a:xfrm>
            <a:off x="428625" y="1412875"/>
            <a:ext cx="8143875" cy="4939030"/>
          </a:xfrm>
          <a:prstGeom prst="rect">
            <a:avLst/>
          </a:prstGeom>
          <a:noFill/>
          <a:ln w="9525">
            <a:noFill/>
          </a:ln>
        </p:spPr>
        <p:txBody>
          <a:bodyPr>
            <a:spAutoFit/>
          </a:bodyPr>
          <a:p>
            <a:pPr>
              <a:lnSpc>
                <a:spcPct val="150000"/>
              </a:lnSpc>
            </a:pPr>
            <a:r>
              <a:rPr lang="en-US" altLang="zh-CN" dirty="0">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系统的信号量</a:t>
            </a:r>
            <a:r>
              <a:rPr lang="zh-CN" altLang="en-US" dirty="0">
                <a:latin typeface="微软雅黑" panose="020B0503020204020204" pitchFamily="34" charset="-122"/>
                <a:ea typeface="微软雅黑" panose="020B0503020204020204" pitchFamily="34" charset="-122"/>
              </a:rPr>
              <a:t>噪比为：</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9.6-4</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式中：</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为信号平均功率，</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为预测误差平均功率，</a:t>
            </a:r>
            <a:r>
              <a:rPr lang="en-US" altLang="zh-CN" dirty="0">
                <a:latin typeface="微软雅黑" panose="020B0503020204020204" pitchFamily="34" charset="-122"/>
                <a:ea typeface="微软雅黑" panose="020B0503020204020204" pitchFamily="34" charset="-122"/>
              </a:rPr>
              <a:t>G</a:t>
            </a:r>
            <a:r>
              <a:rPr lang="en-US" altLang="zh-CN" baseline="-25000" dirty="0">
                <a:latin typeface="微软雅黑" panose="020B0503020204020204" pitchFamily="34" charset="-122"/>
                <a:ea typeface="微软雅黑" panose="020B0503020204020204" pitchFamily="34" charset="-122"/>
              </a:rPr>
              <a:t>DPCM</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称为差分处理增益，表示经过差分编码后，预测误差功率的动态范围缩小的倍数，</a:t>
            </a:r>
            <a:r>
              <a:rPr lang="en-US" altLang="zh-CN" dirty="0">
                <a:latin typeface="微软雅黑" panose="020B0503020204020204" pitchFamily="34" charset="-122"/>
                <a:ea typeface="微软雅黑" panose="020B0503020204020204" pitchFamily="34" charset="-122"/>
                <a:sym typeface="+mn-ea"/>
              </a:rPr>
              <a:t>M</a:t>
            </a:r>
            <a:r>
              <a:rPr lang="zh-CN" altLang="en-US" dirty="0">
                <a:latin typeface="微软雅黑" panose="020B0503020204020204" pitchFamily="34" charset="-122"/>
                <a:ea typeface="微软雅黑" panose="020B0503020204020204" pitchFamily="34" charset="-122"/>
                <a:sym typeface="+mn-ea"/>
              </a:rPr>
              <a:t>为量化电平数</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N</a:t>
            </a:r>
            <a:r>
              <a:rPr lang="zh-CN" altLang="en-US" dirty="0">
                <a:latin typeface="微软雅黑" panose="020B0503020204020204" pitchFamily="34" charset="-122"/>
                <a:ea typeface="微软雅黑" panose="020B0503020204020204" pitchFamily="34" charset="-122"/>
                <a:sym typeface="+mn-ea"/>
              </a:rPr>
              <a:t>为编码位数</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有的教材给出：</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9.6-5</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式中：</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为抽样频率，</a:t>
            </a:r>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为信号频率</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f</a:t>
            </a:r>
            <a:r>
              <a:rPr lang="en-US" altLang="zh-CN" baseline="-25000" dirty="0">
                <a:latin typeface="微软雅黑" panose="020B0503020204020204" pitchFamily="34" charset="-122"/>
                <a:ea typeface="微软雅黑" panose="020B0503020204020204" pitchFamily="34" charset="-122"/>
                <a:sym typeface="+mn-ea"/>
              </a:rPr>
              <a:t>m</a:t>
            </a:r>
            <a:r>
              <a:rPr lang="zh-CN" altLang="en-US" dirty="0">
                <a:latin typeface="微软雅黑" panose="020B0503020204020204" pitchFamily="34" charset="-122"/>
                <a:ea typeface="微软雅黑" panose="020B0503020204020204" pitchFamily="34" charset="-122"/>
                <a:sym typeface="+mn-ea"/>
              </a:rPr>
              <a:t>为低通滤波器的截止频率</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0000FF"/>
                </a:solidFill>
                <a:latin typeface="微软雅黑" panose="020B0503020204020204" pitchFamily="34" charset="-122"/>
                <a:ea typeface="微软雅黑" panose="020B0503020204020204" pitchFamily="34" charset="-122"/>
              </a:rPr>
              <a:t>信号量</a:t>
            </a:r>
            <a:r>
              <a:rPr lang="zh-CN" altLang="en-US" b="1" dirty="0">
                <a:solidFill>
                  <a:srgbClr val="0000FF"/>
                </a:solidFill>
                <a:latin typeface="微软雅黑" panose="020B0503020204020204" pitchFamily="34" charset="-122"/>
                <a:ea typeface="微软雅黑" panose="020B0503020204020204" pitchFamily="34" charset="-122"/>
              </a:rPr>
              <a:t>噪比随编码位数</a:t>
            </a:r>
            <a:r>
              <a:rPr lang="en-US" altLang="zh-CN" b="1" dirty="0">
                <a:solidFill>
                  <a:srgbClr val="0000FF"/>
                </a:solidFill>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M</a:t>
            </a:r>
            <a:r>
              <a:rPr lang="zh-CN" altLang="en-US" b="1" dirty="0">
                <a:solidFill>
                  <a:srgbClr val="0000FF"/>
                </a:solidFill>
                <a:latin typeface="微软雅黑" panose="020B0503020204020204" pitchFamily="34" charset="-122"/>
                <a:ea typeface="微软雅黑" panose="020B0503020204020204" pitchFamily="34" charset="-122"/>
              </a:rPr>
              <a:t>为量化电平数和抽样频率</a:t>
            </a:r>
            <a:r>
              <a:rPr lang="en-US" altLang="zh-CN" b="1" dirty="0">
                <a:solidFill>
                  <a:srgbClr val="0000FF"/>
                </a:solidFill>
                <a:latin typeface="微软雅黑" panose="020B0503020204020204" pitchFamily="34" charset="-122"/>
                <a:ea typeface="微软雅黑" panose="020B0503020204020204" pitchFamily="34" charset="-122"/>
              </a:rPr>
              <a:t>f</a:t>
            </a:r>
            <a:r>
              <a:rPr lang="en-US" altLang="zh-CN" b="1" baseline="-25000" dirty="0">
                <a:solidFill>
                  <a:srgbClr val="0000FF"/>
                </a:solidFill>
                <a:latin typeface="微软雅黑" panose="020B0503020204020204" pitchFamily="34" charset="-122"/>
                <a:ea typeface="微软雅黑" panose="020B0503020204020204" pitchFamily="34" charset="-122"/>
              </a:rPr>
              <a:t>s</a:t>
            </a:r>
            <a:r>
              <a:rPr lang="zh-CN" altLang="en-US" b="1" dirty="0">
                <a:solidFill>
                  <a:srgbClr val="0000FF"/>
                </a:solidFill>
                <a:latin typeface="微软雅黑" panose="020B0503020204020204" pitchFamily="34" charset="-122"/>
                <a:ea typeface="微软雅黑" panose="020B0503020204020204" pitchFamily="34" charset="-122"/>
              </a:rPr>
              <a:t>的增大而增加</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39940" name="Rectangle 2"/>
          <p:cNvSpPr>
            <a:spLocks noGrp="1"/>
          </p:cNvSpPr>
          <p:nvPr>
            <p:ph type="title"/>
          </p:nvPr>
        </p:nvSpPr>
        <p:spPr>
          <a:xfrm>
            <a:off x="1476375" y="620713"/>
            <a:ext cx="4391025"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六 </a:t>
            </a:r>
            <a:r>
              <a:rPr lang="en-US" altLang="zh-CN" sz="2800" dirty="0">
                <a:latin typeface="微软雅黑" panose="020B0503020204020204" pitchFamily="34" charset="-122"/>
                <a:ea typeface="微软雅黑" panose="020B0503020204020204" pitchFamily="34" charset="-122"/>
              </a:rPr>
              <a:t>DPCM</a:t>
            </a:r>
            <a:r>
              <a:rPr lang="zh-CN" altLang="en-US" sz="2800" dirty="0">
                <a:latin typeface="微软雅黑" panose="020B0503020204020204" pitchFamily="34" charset="-122"/>
                <a:ea typeface="微软雅黑" panose="020B0503020204020204" pitchFamily="34" charset="-122"/>
              </a:rPr>
              <a:t>系统的信噪比</a:t>
            </a:r>
            <a:endParaRPr lang="zh-CN" altLang="en-US" sz="2800" dirty="0">
              <a:latin typeface="微软雅黑" panose="020B0503020204020204" pitchFamily="34" charset="-122"/>
              <a:ea typeface="微软雅黑" panose="020B0503020204020204" pitchFamily="34" charset="-122"/>
            </a:endParaRPr>
          </a:p>
        </p:txBody>
      </p:sp>
      <p:graphicFrame>
        <p:nvGraphicFramePr>
          <p:cNvPr id="39938" name="Object 6"/>
          <p:cNvGraphicFramePr/>
          <p:nvPr/>
        </p:nvGraphicFramePr>
        <p:xfrm>
          <a:off x="2529205" y="4674870"/>
          <a:ext cx="3169920" cy="615950"/>
        </p:xfrm>
        <a:graphic>
          <a:graphicData uri="http://schemas.openxmlformats.org/presentationml/2006/ole">
            <mc:AlternateContent xmlns:mc="http://schemas.openxmlformats.org/markup-compatibility/2006">
              <mc:Choice xmlns:v="urn:schemas-microsoft-com:vml" Requires="v">
                <p:oleObj spid="_x0000_s3111" name="" r:id="rId1" imgW="1562100" imgH="469900" progId="Equation.DSMT4">
                  <p:embed/>
                </p:oleObj>
              </mc:Choice>
              <mc:Fallback>
                <p:oleObj name="" r:id="rId1" imgW="1562100" imgH="469900" progId="Equation.DSMT4">
                  <p:embed/>
                  <p:pic>
                    <p:nvPicPr>
                      <p:cNvPr id="0" name="图片 3110"/>
                      <p:cNvPicPr/>
                      <p:nvPr/>
                    </p:nvPicPr>
                    <p:blipFill>
                      <a:blip r:embed="rId2"/>
                      <a:stretch>
                        <a:fillRect/>
                      </a:stretch>
                    </p:blipFill>
                    <p:spPr>
                      <a:xfrm>
                        <a:off x="2529205" y="4674870"/>
                        <a:ext cx="3169920" cy="615950"/>
                      </a:xfrm>
                      <a:prstGeom prst="rect">
                        <a:avLst/>
                      </a:prstGeom>
                      <a:solidFill>
                        <a:srgbClr val="CCFFFF"/>
                      </a:solidFill>
                      <a:ln w="38100">
                        <a:noFill/>
                        <a:miter/>
                      </a:ln>
                    </p:spPr>
                  </p:pic>
                </p:oleObj>
              </mc:Fallback>
            </mc:AlternateContent>
          </a:graphicData>
        </a:graphic>
      </p:graphicFrame>
      <p:graphicFrame>
        <p:nvGraphicFramePr>
          <p:cNvPr id="37890" name="Object 6"/>
          <p:cNvGraphicFramePr>
            <a:graphicFrameLocks noGrp="1"/>
          </p:cNvGraphicFramePr>
          <p:nvPr>
            <p:ph sz="quarter" idx="3"/>
          </p:nvPr>
        </p:nvGraphicFramePr>
        <p:xfrm>
          <a:off x="1233170" y="1988185"/>
          <a:ext cx="5179060" cy="692150"/>
        </p:xfrm>
        <a:graphic>
          <a:graphicData uri="http://schemas.openxmlformats.org/presentationml/2006/ole">
            <mc:AlternateContent xmlns:mc="http://schemas.openxmlformats.org/markup-compatibility/2006">
              <mc:Choice xmlns:v="urn:schemas-microsoft-com:vml" Requires="v">
                <p:oleObj spid="_x0000_s3108" name="" r:id="rId3" imgW="3568700" imgH="508000" progId="Equation.3">
                  <p:embed/>
                </p:oleObj>
              </mc:Choice>
              <mc:Fallback>
                <p:oleObj name="" r:id="rId3" imgW="3568700" imgH="508000" progId="Equation.3">
                  <p:embed/>
                  <p:pic>
                    <p:nvPicPr>
                      <p:cNvPr id="0" name="图片 3107"/>
                      <p:cNvPicPr/>
                      <p:nvPr/>
                    </p:nvPicPr>
                    <p:blipFill>
                      <a:blip r:embed="rId4"/>
                      <a:stretch>
                        <a:fillRect/>
                      </a:stretch>
                    </p:blipFill>
                    <p:spPr>
                      <a:xfrm>
                        <a:off x="1233170" y="1988185"/>
                        <a:ext cx="5179060" cy="692150"/>
                      </a:xfrm>
                      <a:prstGeom prst="rect">
                        <a:avLst/>
                      </a:prstGeom>
                      <a:solidFill>
                        <a:srgbClr val="73D1F3"/>
                      </a:solidFill>
                      <a:ln w="38100">
                        <a:miter/>
                      </a:ln>
                    </p:spPr>
                  </p:pic>
                </p:oleObj>
              </mc:Fallback>
            </mc:AlternateContent>
          </a:graphicData>
        </a:graphic>
      </p:graphicFrame>
    </p:spTree>
  </p:cSld>
  <p:clrMapOvr>
    <a:masterClrMapping/>
  </p:clrMapOvr>
  <p:transition>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p:nvPr/>
        </p:nvSpPr>
        <p:spPr>
          <a:xfrm>
            <a:off x="357505" y="1428750"/>
            <a:ext cx="8372475" cy="4431030"/>
          </a:xfrm>
          <a:prstGeom prst="rect">
            <a:avLst/>
          </a:prstGeom>
          <a:noFill/>
          <a:ln w="9525">
            <a:noFill/>
          </a:ln>
        </p:spPr>
        <p:txBody>
          <a:bodyPr wrap="square">
            <a:spAutoFit/>
          </a:bodyPr>
          <a:p>
            <a:pPr>
              <a:lnSpc>
                <a:spcPct val="150000"/>
              </a:lnSpc>
            </a:pPr>
            <a:r>
              <a:rPr lang="zh-CN" altLang="en-US" dirty="0">
                <a:latin typeface="微软雅黑" panose="020B0503020204020204" pitchFamily="34" charset="-122"/>
                <a:ea typeface="微软雅黑" panose="020B0503020204020204" pitchFamily="34" charset="-122"/>
              </a:rPr>
              <a:t>为了在大动态范围内以最佳的预测和量化来获得最佳的性能，在</a:t>
            </a:r>
            <a:r>
              <a:rPr lang="en-US" altLang="zh-CN" dirty="0">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基础上引入自适应技术，称为</a:t>
            </a:r>
            <a:r>
              <a:rPr lang="zh-CN" altLang="en-US" b="1" dirty="0">
                <a:solidFill>
                  <a:schemeClr val="tx2"/>
                </a:solidFill>
                <a:latin typeface="微软雅黑" panose="020B0503020204020204" pitchFamily="34" charset="-122"/>
                <a:ea typeface="微软雅黑" panose="020B0503020204020204" pitchFamily="34" charset="-122"/>
              </a:rPr>
              <a:t>自适应差分脉冲编码调制</a:t>
            </a:r>
            <a:r>
              <a:rPr lang="zh-CN" altLang="en-US" dirty="0">
                <a:latin typeface="微软雅黑" panose="020B0503020204020204" pitchFamily="34" charset="-122"/>
                <a:ea typeface="微软雅黑" panose="020B0503020204020204" pitchFamily="34" charset="-122"/>
              </a:rPr>
              <a:t>，简称</a:t>
            </a:r>
            <a:r>
              <a:rPr lang="en-US" altLang="zh-CN" b="1" dirty="0">
                <a:solidFill>
                  <a:schemeClr val="tx2"/>
                </a:solidFill>
                <a:latin typeface="微软雅黑" panose="020B0503020204020204" pitchFamily="34" charset="-122"/>
                <a:ea typeface="微软雅黑" panose="020B0503020204020204" pitchFamily="34" charset="-122"/>
              </a:rPr>
              <a:t>ADPCM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ADPCM</a:t>
            </a:r>
            <a:r>
              <a:rPr lang="zh-CN" altLang="en-US" dirty="0">
                <a:latin typeface="微软雅黑" panose="020B0503020204020204" pitchFamily="34" charset="-122"/>
                <a:ea typeface="微软雅黑" panose="020B0503020204020204" pitchFamily="34" charset="-122"/>
              </a:rPr>
              <a:t>包括自适应预测和自适应量化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rPr>
              <a:t>自适应预测</a:t>
            </a:r>
            <a:r>
              <a:rPr lang="zh-CN" altLang="en-US" dirty="0">
                <a:latin typeface="微软雅黑" panose="020B0503020204020204" pitchFamily="34" charset="-122"/>
                <a:ea typeface="微软雅黑" panose="020B0503020204020204" pitchFamily="34" charset="-122"/>
              </a:rPr>
              <a:t>：预测器系数随信号的统计特性而自适应调整，提高了预测信号的精度，从而得到高预测增益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rPr>
              <a:t>自适应量化</a:t>
            </a:r>
            <a:r>
              <a:rPr lang="zh-CN" altLang="en-US" dirty="0">
                <a:latin typeface="微软雅黑" panose="020B0503020204020204" pitchFamily="34" charset="-122"/>
                <a:ea typeface="微软雅黑" panose="020B0503020204020204" pitchFamily="34" charset="-122"/>
              </a:rPr>
              <a:t>：量化间隔随信号的变化而变化，使量化误差达到最小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在相同语音质量下，</a:t>
            </a:r>
            <a:r>
              <a:rPr lang="en-US" altLang="zh-CN" dirty="0">
                <a:latin typeface="微软雅黑" panose="020B0503020204020204" pitchFamily="34" charset="-122"/>
                <a:ea typeface="微软雅黑" panose="020B0503020204020204" pitchFamily="34" charset="-122"/>
              </a:rPr>
              <a:t>ADPCM</a:t>
            </a:r>
            <a:r>
              <a:rPr lang="zh-CN" altLang="en-US" dirty="0">
                <a:latin typeface="微软雅黑" panose="020B0503020204020204" pitchFamily="34" charset="-122"/>
                <a:ea typeface="微软雅黑" panose="020B0503020204020204" pitchFamily="34" charset="-122"/>
              </a:rPr>
              <a:t>允许用</a:t>
            </a:r>
            <a:r>
              <a:rPr lang="en-US" altLang="zh-CN" dirty="0">
                <a:latin typeface="微软雅黑" panose="020B0503020204020204" pitchFamily="34" charset="-122"/>
                <a:ea typeface="微软雅黑" panose="020B0503020204020204" pitchFamily="34" charset="-122"/>
              </a:rPr>
              <a:t>32 kb/s</a:t>
            </a:r>
            <a:r>
              <a:rPr lang="zh-CN" altLang="en-US" dirty="0">
                <a:latin typeface="微软雅黑" panose="020B0503020204020204" pitchFamily="34" charset="-122"/>
                <a:ea typeface="微软雅黑" panose="020B0503020204020204" pitchFamily="34" charset="-122"/>
              </a:rPr>
              <a:t>的比特率编码，是标准</a:t>
            </a:r>
            <a:r>
              <a:rPr lang="en-US" altLang="zh-CN" dirty="0">
                <a:latin typeface="微软雅黑" panose="020B0503020204020204" pitchFamily="34" charset="-122"/>
                <a:ea typeface="微软雅黑" panose="020B0503020204020204" pitchFamily="34" charset="-122"/>
              </a:rPr>
              <a:t>64kb/s PCM</a:t>
            </a:r>
            <a:r>
              <a:rPr lang="zh-CN" altLang="en-US" dirty="0">
                <a:latin typeface="微软雅黑" panose="020B0503020204020204" pitchFamily="34" charset="-122"/>
                <a:ea typeface="微软雅黑" panose="020B0503020204020204" pitchFamily="34" charset="-122"/>
              </a:rPr>
              <a:t>的一半。已经成为</a:t>
            </a:r>
            <a:r>
              <a:rPr lang="en-US" altLang="zh-CN" dirty="0">
                <a:latin typeface="微软雅黑" panose="020B0503020204020204" pitchFamily="34" charset="-122"/>
                <a:ea typeface="微软雅黑" panose="020B0503020204020204" pitchFamily="34" charset="-122"/>
              </a:rPr>
              <a:t>CCITT</a:t>
            </a:r>
            <a:r>
              <a:rPr lang="zh-CN" altLang="en-US" dirty="0">
                <a:latin typeface="微软雅黑" panose="020B0503020204020204" pitchFamily="34" charset="-122"/>
                <a:ea typeface="微软雅黑" panose="020B0503020204020204" pitchFamily="34" charset="-122"/>
              </a:rPr>
              <a:t>的标准，参见</a:t>
            </a:r>
            <a:r>
              <a:rPr lang="en-US" altLang="zh-CN" dirty="0">
                <a:latin typeface="微软雅黑" panose="020B0503020204020204" pitchFamily="34" charset="-122"/>
                <a:ea typeface="微软雅黑" panose="020B0503020204020204" pitchFamily="34" charset="-122"/>
              </a:rPr>
              <a:t>G.721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G.726</a:t>
            </a:r>
            <a:r>
              <a:rPr lang="zh-CN" altLang="en-US" dirty="0">
                <a:latin typeface="微软雅黑" panose="020B0503020204020204" pitchFamily="34" charset="-122"/>
                <a:ea typeface="微软雅黑" panose="020B0503020204020204" pitchFamily="34" charset="-122"/>
              </a:rPr>
              <a:t>等规范建议 </a:t>
            </a:r>
            <a:endParaRPr lang="zh-CN" altLang="en-US" dirty="0">
              <a:latin typeface="微软雅黑" panose="020B0503020204020204" pitchFamily="34" charset="-122"/>
              <a:ea typeface="微软雅黑" panose="020B0503020204020204" pitchFamily="34" charset="-122"/>
            </a:endParaRPr>
          </a:p>
        </p:txBody>
      </p:sp>
      <p:sp>
        <p:nvSpPr>
          <p:cNvPr id="109571" name="Rectangle 3"/>
          <p:cNvSpPr/>
          <p:nvPr/>
        </p:nvSpPr>
        <p:spPr>
          <a:xfrm>
            <a:off x="1476375" y="692150"/>
            <a:ext cx="2768600" cy="523875"/>
          </a:xfrm>
          <a:prstGeom prst="rect">
            <a:avLst/>
          </a:prstGeom>
          <a:noFill/>
          <a:ln w="9525">
            <a:noFill/>
          </a:ln>
        </p:spPr>
        <p:txBody>
          <a:bodyPr wrap="none">
            <a:spAutoFit/>
          </a:bodyPr>
          <a:p>
            <a:pPr algn="ctr"/>
            <a:r>
              <a:rPr lang="zh-CN" altLang="en-US" sz="2800" b="1" dirty="0">
                <a:solidFill>
                  <a:schemeClr val="tx2"/>
                </a:solidFill>
                <a:latin typeface="微软雅黑" panose="020B0503020204020204" pitchFamily="34" charset="-122"/>
                <a:ea typeface="微软雅黑" panose="020B0503020204020204" pitchFamily="34" charset="-122"/>
              </a:rPr>
              <a:t>七 </a:t>
            </a:r>
            <a:r>
              <a:rPr lang="en-US" altLang="zh-CN" sz="2800" b="1" dirty="0">
                <a:solidFill>
                  <a:schemeClr val="tx2"/>
                </a:solidFill>
                <a:latin typeface="微软雅黑" panose="020B0503020204020204" pitchFamily="34" charset="-122"/>
                <a:ea typeface="微软雅黑" panose="020B0503020204020204" pitchFamily="34" charset="-122"/>
              </a:rPr>
              <a:t>ADPCM</a:t>
            </a:r>
            <a:r>
              <a:rPr lang="zh-CN" altLang="en-US" sz="2800" b="1" dirty="0">
                <a:solidFill>
                  <a:schemeClr val="tx2"/>
                </a:solidFill>
                <a:latin typeface="微软雅黑" panose="020B0503020204020204" pitchFamily="34" charset="-122"/>
                <a:ea typeface="微软雅黑" panose="020B0503020204020204" pitchFamily="34" charset="-122"/>
              </a:rPr>
              <a:t>原理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p:nvPr/>
        </p:nvSpPr>
        <p:spPr>
          <a:xfrm>
            <a:off x="337185" y="1428750"/>
            <a:ext cx="8372475" cy="4384675"/>
          </a:xfrm>
          <a:prstGeom prst="rect">
            <a:avLst/>
          </a:prstGeom>
          <a:noFill/>
          <a:ln w="9525">
            <a:noFill/>
          </a:ln>
        </p:spPr>
        <p:txBody>
          <a:bodyPr wrap="square">
            <a:spAutoFit/>
          </a:bodyPr>
          <a:p>
            <a:pPr algn="just">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一 问题的提出</a:t>
            </a:r>
            <a:endParaRPr lang="zh-CN" altLang="en-US" sz="2800" b="1" dirty="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PCM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DPCM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ADPCM</a:t>
            </a:r>
            <a:r>
              <a:rPr lang="zh-CN" altLang="en-US" dirty="0">
                <a:latin typeface="微软雅黑" panose="020B0503020204020204" pitchFamily="34" charset="-122"/>
                <a:ea typeface="微软雅黑" panose="020B0503020204020204" pitchFamily="34" charset="-122"/>
              </a:rPr>
              <a:t>要用多位二进制码组来表示模拟信号的抽样值，存在占用频带宽、速率高、代码长、设备复杂等问题。能否采用更简单的码组比如</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位来表示模拟信号呢？</a:t>
            </a:r>
            <a:endParaRPr lang="zh-CN" altLang="en-US" dirty="0">
              <a:latin typeface="微软雅黑" panose="020B0503020204020204" pitchFamily="34" charset="-122"/>
              <a:ea typeface="微软雅黑" panose="020B0503020204020204" pitchFamily="34" charset="-122"/>
            </a:endParaRPr>
          </a:p>
          <a:p>
            <a:pPr algn="just">
              <a:lnSpc>
                <a:spcPct val="150000"/>
              </a:lnSpc>
            </a:pPr>
            <a:endParaRPr lang="zh-CN" altLang="en-US" sz="1000" b="1" dirty="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二 解决的思路</a:t>
            </a:r>
            <a:endParaRPr lang="zh-CN" altLang="en-US" sz="2800" b="1" dirty="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位二进制码组只能表示两种状态，不能去表示抽样值的大小，但是</a:t>
            </a: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b="1" dirty="0">
                <a:solidFill>
                  <a:schemeClr val="tx2"/>
                </a:solidFill>
                <a:latin typeface="微软雅黑" panose="020B0503020204020204" pitchFamily="34" charset="-122"/>
                <a:ea typeface="微软雅黑" panose="020B0503020204020204" pitchFamily="34" charset="-122"/>
              </a:rPr>
              <a:t>位码组可以表示相邻抽样值的相对大小</a:t>
            </a:r>
            <a:r>
              <a:rPr lang="zh-CN" altLang="en-US" dirty="0">
                <a:latin typeface="微软雅黑" panose="020B0503020204020204" pitchFamily="34" charset="-122"/>
                <a:ea typeface="微软雅黑" panose="020B0503020204020204" pitchFamily="34" charset="-122"/>
              </a:rPr>
              <a:t>，而相邻抽样值的相对变化将能反应模拟信号的变化规律，因此由</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位二进制码去表示模拟信号是可能的 </a:t>
            </a:r>
            <a:endParaRPr lang="zh-CN" altLang="en-US" dirty="0">
              <a:latin typeface="微软雅黑" panose="020B0503020204020204" pitchFamily="34" charset="-122"/>
              <a:ea typeface="微软雅黑" panose="020B0503020204020204" pitchFamily="34" charset="-122"/>
            </a:endParaRPr>
          </a:p>
        </p:txBody>
      </p:sp>
      <p:sp>
        <p:nvSpPr>
          <p:cNvPr id="110595" name="Rectangle 3"/>
          <p:cNvSpPr/>
          <p:nvPr/>
        </p:nvSpPr>
        <p:spPr>
          <a:xfrm>
            <a:off x="1547813" y="500063"/>
            <a:ext cx="3816350" cy="696912"/>
          </a:xfrm>
          <a:prstGeom prst="rect">
            <a:avLst/>
          </a:prstGeom>
          <a:noFill/>
          <a:ln w="9525">
            <a:noFill/>
          </a:ln>
        </p:spPr>
        <p:txBody>
          <a:bodyPr/>
          <a:p>
            <a:pPr>
              <a:lnSpc>
                <a:spcPct val="150000"/>
              </a:lnSpc>
              <a:buSzPct val="80000"/>
            </a:pPr>
            <a:r>
              <a:rPr lang="en-US" altLang="zh-CN" sz="2800" b="1" dirty="0">
                <a:solidFill>
                  <a:schemeClr val="tx2"/>
                </a:solidFill>
                <a:latin typeface="微软雅黑" panose="020B0503020204020204" pitchFamily="34" charset="-122"/>
                <a:ea typeface="微软雅黑" panose="020B0503020204020204" pitchFamily="34" charset="-122"/>
              </a:rPr>
              <a:t>9.7 </a:t>
            </a:r>
            <a:r>
              <a:rPr lang="zh-CN" altLang="en-US" sz="2800" b="1" dirty="0">
                <a:solidFill>
                  <a:schemeClr val="tx2"/>
                </a:solidFill>
                <a:latin typeface="微软雅黑" panose="020B0503020204020204" pitchFamily="34" charset="-122"/>
                <a:ea typeface="微软雅黑" panose="020B0503020204020204" pitchFamily="34" charset="-122"/>
              </a:rPr>
              <a:t>增量调制</a:t>
            </a:r>
            <a:r>
              <a:rPr lang="en-US" altLang="zh-CN" sz="2800" b="1" dirty="0">
                <a:solidFill>
                  <a:schemeClr val="tx2"/>
                </a:solidFill>
                <a:latin typeface="微软雅黑" panose="020B0503020204020204" pitchFamily="34" charset="-122"/>
                <a:ea typeface="微软雅黑" panose="020B0503020204020204" pitchFamily="34" charset="-122"/>
              </a:rPr>
              <a:t>(ΔM)</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黑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黑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31256</Words>
  <Application>WPS 演示</Application>
  <PresentationFormat>全屏显示(4:3)</PresentationFormat>
  <Paragraphs>3226</Paragraphs>
  <Slides>146</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103</vt:i4>
      </vt:variant>
      <vt:variant>
        <vt:lpstr>幻灯片标题</vt:lpstr>
      </vt:variant>
      <vt:variant>
        <vt:i4>146</vt:i4>
      </vt:variant>
    </vt:vector>
  </HeadingPairs>
  <TitlesOfParts>
    <vt:vector size="265" baseType="lpstr">
      <vt:lpstr>Arial</vt:lpstr>
      <vt:lpstr>宋体</vt:lpstr>
      <vt:lpstr>Wingdings</vt:lpstr>
      <vt:lpstr>Comic Sans MS</vt:lpstr>
      <vt:lpstr>黑体</vt:lpstr>
      <vt:lpstr>微软雅黑</vt:lpstr>
      <vt:lpstr>Times New Roman</vt:lpstr>
      <vt:lpstr>Arial Unicode MS</vt:lpstr>
      <vt:lpstr>楷体_GB2312</vt:lpstr>
      <vt:lpstr>Symbol</vt:lpstr>
      <vt:lpstr>Garamond</vt:lpstr>
      <vt:lpstr>Times</vt:lpstr>
      <vt:lpstr>新宋体</vt:lpstr>
      <vt:lpstr>Segoe Print</vt:lpstr>
      <vt:lpstr>Crayons</vt:lpstr>
      <vt:lpstr>1_Crayons</vt:lpstr>
      <vt:lpstr>Equation.3</vt:lpstr>
      <vt:lpstr>Visio.Drawing.11</vt:lpstr>
      <vt:lpstr>Visio.Drawing.11</vt:lpstr>
      <vt:lpstr>Visio.Drawing.11</vt:lpstr>
      <vt:lpstr>Visio.Drawing.11</vt:lpstr>
      <vt:lpstr>Equation.KSEE3</vt:lpstr>
      <vt:lpstr>Equation.DSMT4</vt:lpstr>
      <vt:lpstr>Visio.Drawing.11</vt:lpstr>
      <vt:lpstr>Visio.Drawing.11</vt:lpstr>
      <vt:lpstr>Equation.3</vt:lpstr>
      <vt:lpstr>Visio.Drawing.11</vt:lpstr>
      <vt:lpstr>Equation.3</vt:lpstr>
      <vt:lpstr>Equation.DSMT4</vt:lpstr>
      <vt:lpstr>Visio.Drawing.11</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Visio.Drawing.11</vt:lpstr>
      <vt:lpstr>Equation.3</vt:lpstr>
      <vt:lpstr>Equation.3</vt:lpstr>
      <vt:lpstr>Equation.DSMT4</vt:lpstr>
      <vt:lpstr>Visio.Drawing.11</vt:lpstr>
      <vt:lpstr>Visio.Drawing.11</vt:lpstr>
      <vt:lpstr>Equation.3</vt:lpstr>
      <vt:lpstr>Equation.3</vt:lpstr>
      <vt:lpstr>Equation.3</vt:lpstr>
      <vt:lpstr>Equation.DSMT4</vt:lpstr>
      <vt:lpstr>Equation.3</vt:lpstr>
      <vt:lpstr>Equation.DSMT4</vt:lpstr>
      <vt:lpstr>Equation.DSMT4</vt:lpstr>
      <vt:lpstr>Equation.DSMT4</vt:lpstr>
      <vt:lpstr>Equation.3</vt:lpstr>
      <vt:lpstr>Equation.DSMT4</vt:lpstr>
      <vt:lpstr>Visio.Drawing.11</vt:lpstr>
      <vt:lpstr>Equation.3</vt:lpstr>
      <vt:lpstr>Visio.Drawing.11</vt:lpstr>
      <vt:lpstr>Equation.DSMT4</vt:lpstr>
      <vt:lpstr>Equation.3</vt:lpstr>
      <vt:lpstr>Equation.DSMT4</vt:lpstr>
      <vt:lpstr>Equation.3</vt:lpstr>
      <vt:lpstr>Equation.DSMT4</vt:lpstr>
      <vt:lpstr>Equation.3</vt:lpstr>
      <vt:lpstr>Equation.3</vt:lpstr>
      <vt:lpstr>Equation.3</vt:lpstr>
      <vt:lpstr>Equation.3</vt:lpstr>
      <vt:lpstr>Equation.3</vt:lpstr>
      <vt:lpstr>Equation.DSMT4</vt:lpstr>
      <vt:lpstr>Visio.Drawing.11</vt:lpstr>
      <vt:lpstr>Equation.DSMT4</vt:lpstr>
      <vt:lpstr>Visio.Drawing.11</vt:lpstr>
      <vt:lpstr>Equation.DSMT4</vt:lpstr>
      <vt:lpstr>Visio.Drawing.11</vt:lpstr>
      <vt:lpstr>Equation.3</vt:lpstr>
      <vt:lpstr>Visio.Drawing.11</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Equation.DSMT4</vt:lpstr>
      <vt:lpstr>Equation.3</vt:lpstr>
      <vt:lpstr>Equation.3</vt:lpstr>
      <vt:lpstr>Equation.DSMT4</vt:lpstr>
      <vt:lpstr>Equation.DSMT4</vt:lpstr>
      <vt:lpstr>Visio.Drawing.11</vt:lpstr>
      <vt:lpstr>Equation.DSMT4</vt:lpstr>
      <vt:lpstr>Equation.DSMT4</vt:lpstr>
      <vt:lpstr>Equation.3</vt:lpstr>
      <vt:lpstr>通 信 原 理</vt:lpstr>
      <vt:lpstr>第9章  信源编码</vt:lpstr>
      <vt:lpstr>第9章 信源编码</vt:lpstr>
      <vt:lpstr>9.1  引言</vt:lpstr>
      <vt:lpstr>二 模拟信号数字化的方法</vt:lpstr>
      <vt:lpstr>3. 混合编码</vt:lpstr>
      <vt:lpstr>三 模拟信号的传输</vt:lpstr>
      <vt:lpstr>四 数据压缩的方法</vt:lpstr>
      <vt:lpstr>2. 信源有损压缩</vt:lpstr>
      <vt:lpstr>五  数字通信系统中的位置</vt:lpstr>
      <vt:lpstr>9.2 模拟信号的抽样</vt:lpstr>
      <vt:lpstr>3. 抽样信号的性质</vt:lpstr>
      <vt:lpstr>4. 样值序列的频谱</vt:lpstr>
      <vt:lpstr>5. 模拟信号的抽样过程</vt:lpstr>
      <vt:lpstr>二 抽样定理</vt:lpstr>
      <vt:lpstr>2. 信号的重建</vt:lpstr>
      <vt:lpstr>PowerPoint 演示文稿</vt:lpstr>
      <vt:lpstr>三 抽样定理的分类 </vt:lpstr>
      <vt:lpstr>三 抽样定理的分类 </vt:lpstr>
      <vt:lpstr>四 带通抽样定理</vt:lpstr>
      <vt:lpstr>1. 带通均匀抽样定理</vt:lpstr>
      <vt:lpstr>(2) 若最高频率fH不为带宽的整数倍</vt:lpstr>
      <vt:lpstr>PowerPoint 演示文稿</vt:lpstr>
      <vt:lpstr>9.3  脉冲振幅调制(PAM)</vt:lpstr>
      <vt:lpstr>PowerPoint 演示文稿</vt:lpstr>
      <vt:lpstr>二 脉冲振幅调制(PAM)</vt:lpstr>
      <vt:lpstr>(1) 自然抽样的脉冲调幅</vt:lpstr>
      <vt:lpstr>PowerPoint 演示文稿</vt:lpstr>
      <vt:lpstr>PowerPoint 演示文稿</vt:lpstr>
      <vt:lpstr>(2) 平顶抽样的脉冲调幅</vt:lpstr>
      <vt:lpstr>PowerPoint 演示文稿</vt:lpstr>
      <vt:lpstr>三 抽样保持电路</vt:lpstr>
      <vt:lpstr>四 实际的抽样频率</vt:lpstr>
      <vt:lpstr>9.4  抽样信号的量化</vt:lpstr>
      <vt:lpstr>三 量化过程</vt:lpstr>
      <vt:lpstr>PowerPoint 演示文稿</vt:lpstr>
      <vt:lpstr>2. 信号量化噪声功率比Sq/Nq</vt:lpstr>
      <vt:lpstr>9.4.2  均匀量化</vt:lpstr>
      <vt:lpstr>三 均匀量化的量化信噪比</vt:lpstr>
      <vt:lpstr>PowerPoint 演示文稿</vt:lpstr>
      <vt:lpstr>PowerPoint 演示文稿</vt:lpstr>
      <vt:lpstr>9.4.3 非均匀量化</vt:lpstr>
      <vt:lpstr>PowerPoint 演示文稿</vt:lpstr>
      <vt:lpstr>PowerPoint 演示文稿</vt:lpstr>
      <vt:lpstr>PowerPoint 演示文稿</vt:lpstr>
      <vt:lpstr>PowerPoint 演示文稿</vt:lpstr>
      <vt:lpstr>2. 压缩特性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  压缩特性的近似实现</vt:lpstr>
      <vt:lpstr>PowerPoint 演示文稿</vt:lpstr>
      <vt:lpstr>PowerPoint 演示文稿</vt:lpstr>
      <vt:lpstr>PowerPoint 演示文稿</vt:lpstr>
      <vt:lpstr>PowerPoint 演示文稿</vt:lpstr>
      <vt:lpstr>PowerPoint 演示文稿</vt:lpstr>
      <vt:lpstr>PowerPoint 演示文稿</vt:lpstr>
      <vt:lpstr>3. μ律与A律的比较</vt:lpstr>
      <vt:lpstr>4. 非均匀量化和均匀量化的比较</vt:lpstr>
      <vt:lpstr>9.5  脉冲编码调制</vt:lpstr>
      <vt:lpstr>9.5.1 脉冲编码调制原理</vt:lpstr>
      <vt:lpstr>PowerPoint 演示文稿</vt:lpstr>
      <vt:lpstr>二 编码原理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段内码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译码原理</vt:lpstr>
      <vt:lpstr>(2) 电路功能</vt:lpstr>
      <vt:lpstr>PowerPoint 演示文稿</vt:lpstr>
      <vt:lpstr>二 信号加性噪声的影响</vt:lpstr>
      <vt:lpstr>三 信号量化噪声功率比</vt:lpstr>
      <vt:lpstr>四 接收端输出的平均信噪比</vt:lpstr>
      <vt:lpstr>五 讨论</vt:lpstr>
      <vt:lpstr>PowerPoint 演示文稿</vt:lpstr>
      <vt:lpstr>PowerPoint 演示文稿</vt:lpstr>
      <vt:lpstr>四 DPCM编码器</vt:lpstr>
      <vt:lpstr>PowerPoint 演示文稿</vt:lpstr>
      <vt:lpstr>五 解码器</vt:lpstr>
      <vt:lpstr>六 DPCM系统的信噪比</vt:lpstr>
      <vt:lpstr>PowerPoint 演示文稿</vt:lpstr>
      <vt:lpstr>PowerPoint 演示文稿</vt:lpstr>
      <vt:lpstr>三 增量调制</vt:lpstr>
      <vt:lpstr>PowerPoint 演示文稿</vt:lpstr>
      <vt:lpstr>PowerPoint 演示文稿</vt:lpstr>
      <vt:lpstr>PowerPoint 演示文稿</vt:lpstr>
      <vt:lpstr>四 ΔM译码的工作过程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量化信噪比</vt:lpstr>
      <vt:lpstr>PowerPoint 演示文稿</vt:lpstr>
      <vt:lpstr>PowerPoint 演示文稿</vt:lpstr>
      <vt:lpstr>PowerPoint 演示文稿</vt:lpstr>
      <vt:lpstr>PowerPoint 演示文稿</vt:lpstr>
      <vt:lpstr>二 时分复用工作原理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jszheng</dc:creator>
  <dc:description>13986013553
wdzjs@163.com</dc:description>
  <cp:lastModifiedBy>zjs</cp:lastModifiedBy>
  <cp:revision>431</cp:revision>
  <dcterms:created xsi:type="dcterms:W3CDTF">2007-02-27T03:32:00Z</dcterms:created>
  <dcterms:modified xsi:type="dcterms:W3CDTF">2017-11-12T03:05:56Z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