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57" r:id="rId3"/>
    <p:sldId id="258" r:id="rId4"/>
    <p:sldId id="293" r:id="rId5"/>
    <p:sldId id="294" r:id="rId6"/>
    <p:sldId id="295" r:id="rId7"/>
    <p:sldId id="259" r:id="rId8"/>
    <p:sldId id="315" r:id="rId9"/>
    <p:sldId id="260" r:id="rId10"/>
    <p:sldId id="296" r:id="rId11"/>
    <p:sldId id="261" r:id="rId12"/>
    <p:sldId id="298" r:id="rId13"/>
    <p:sldId id="262" r:id="rId14"/>
    <p:sldId id="316" r:id="rId15"/>
    <p:sldId id="263" r:id="rId16"/>
    <p:sldId id="317" r:id="rId17"/>
    <p:sldId id="264" r:id="rId18"/>
    <p:sldId id="299" r:id="rId19"/>
    <p:sldId id="318" r:id="rId20"/>
    <p:sldId id="265" r:id="rId21"/>
    <p:sldId id="319" r:id="rId22"/>
    <p:sldId id="300" r:id="rId23"/>
    <p:sldId id="267" r:id="rId24"/>
    <p:sldId id="301" r:id="rId25"/>
    <p:sldId id="268" r:id="rId26"/>
    <p:sldId id="320" r:id="rId27"/>
    <p:sldId id="269" r:id="rId28"/>
    <p:sldId id="321" r:id="rId29"/>
    <p:sldId id="270" r:id="rId30"/>
    <p:sldId id="302" r:id="rId31"/>
    <p:sldId id="271" r:id="rId32"/>
    <p:sldId id="303" r:id="rId33"/>
    <p:sldId id="272" r:id="rId34"/>
    <p:sldId id="305" r:id="rId35"/>
    <p:sldId id="306" r:id="rId36"/>
    <p:sldId id="323" r:id="rId37"/>
    <p:sldId id="291" r:id="rId38"/>
    <p:sldId id="322" r:id="rId39"/>
    <p:sldId id="273" r:id="rId40"/>
    <p:sldId id="307" r:id="rId41"/>
    <p:sldId id="308" r:id="rId42"/>
    <p:sldId id="275" r:id="rId43"/>
    <p:sldId id="274" r:id="rId44"/>
    <p:sldId id="309" r:id="rId45"/>
    <p:sldId id="310" r:id="rId46"/>
    <p:sldId id="277" r:id="rId47"/>
    <p:sldId id="311" r:id="rId48"/>
    <p:sldId id="276" r:id="rId49"/>
    <p:sldId id="313" r:id="rId50"/>
    <p:sldId id="285" r:id="rId51"/>
    <p:sldId id="278" r:id="rId52"/>
    <p:sldId id="314" r:id="rId53"/>
    <p:sldId id="281" r:id="rId54"/>
    <p:sldId id="282" r:id="rId55"/>
    <p:sldId id="284" r:id="rId56"/>
    <p:sldId id="283" r:id="rId5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2" autoAdjust="0"/>
    <p:restoredTop sz="94660"/>
  </p:normalViewPr>
  <p:slideViewPr>
    <p:cSldViewPr>
      <p:cViewPr varScale="1">
        <p:scale>
          <a:sx n="63" d="100"/>
          <a:sy n="63" d="100"/>
        </p:scale>
        <p:origin x="13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6B45499-B660-4232-A93B-1AB4F705A3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F8FB2A-712E-4365-88C3-6506D04FBC3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610798-8EFB-4625-89D6-BD3CEBA7A312}" type="datetimeFigureOut">
              <a:rPr lang="zh-CN" altLang="en-US"/>
              <a:pPr>
                <a:defRPr/>
              </a:pPr>
              <a:t>2021/5/22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8BDDB74-209F-4DB1-A6B4-B8C9F5ECED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DC4A2D3-0139-45B2-9BB4-FFBC35C86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7EB7D-FF00-4BA6-8FA6-0138CBCAF6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D7BA2-2FEA-4ECB-977B-36D33E006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502D891-BC16-4A3F-9D75-62C3C822AA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5A59C0B9-D55E-4DAE-B0C6-0F1CB211E8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02EFE0BF-3B49-45B6-A81C-0153698BD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F5701BF0-50FA-4CE5-A9E6-58417F2A21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C98C61-DA9C-486C-83E7-2D1053AE4FF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38333813-14D3-47D8-BBC4-A0F7A3B911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835E8788-4EAF-41D8-9D7F-3ECC22155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AEF9A2E1-409F-409B-894F-8422A5B3A0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C352F2-422B-47C2-874D-72ED4F69AF39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FBA456-6C20-477A-B948-FC9952EE622B}"/>
              </a:ext>
            </a:extLst>
          </p:cNvPr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5D25D81-E377-45DA-9D23-A6D11510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A314D-8107-410C-B615-83F365467939}" type="datetimeFigureOut">
              <a:rPr lang="zh-CN" altLang="en-US"/>
              <a:pPr>
                <a:defRPr/>
              </a:pPr>
              <a:t>2021/5/22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D2C6A73-B34F-4D03-B978-9A450BDC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95F8635-A950-43B7-9B1F-CB3ADC52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F5302-F599-4EB0-8F1A-0A593B773A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72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1C1717-E485-408E-A34D-D0939109A0F8}"/>
              </a:ext>
            </a:extLst>
          </p:cNvPr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B6BC922-1C8B-416E-B0A3-696DC040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2161A-A7EF-4ED0-B88E-6791FA5AF60F}" type="datetimeFigureOut">
              <a:rPr lang="zh-CN" altLang="en-US"/>
              <a:pPr>
                <a:defRPr/>
              </a:pPr>
              <a:t>2021/5/22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5A33927-EADE-4E34-A89D-A477CF38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D1D4A92-6D8B-4505-90CB-5ECCAC37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BC12A-2B56-44A3-925D-EAE5C5B62D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05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59AB3-6A7D-4FA0-994C-8D93C2C2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237B4-66A2-4C80-A45E-FA829D5806C8}" type="datetimeFigureOut">
              <a:rPr lang="zh-CN" altLang="en-US"/>
              <a:pPr>
                <a:defRPr/>
              </a:pPr>
              <a:t>2021/5/22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F5C5DE-173B-4FB7-8A47-E73B2FF6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44E94-B3E2-45FF-BC46-518486B2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7AED3-9D82-4839-B3D1-660CE3C201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4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32F753F-D456-46EC-83EF-11474AC7BA0C}"/>
              </a:ext>
            </a:extLst>
          </p:cNvPr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CFFFE28-7978-4390-BE07-7D0E2028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025" y="6400800"/>
            <a:ext cx="32004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CEDB4-F323-4B3B-A63B-E6AA6425572C}" type="datetimeFigureOut">
              <a:rPr lang="zh-CN" altLang="en-US"/>
              <a:pPr>
                <a:defRPr/>
              </a:pPr>
              <a:t>2021/5/22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BE176AC-A89F-440F-97DC-096D1574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0825" y="6400800"/>
            <a:ext cx="37338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051AA45-71BF-4002-99BA-DEFC4875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844D1-0C6C-4040-89A6-53EAD34013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42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DD4D206-0855-493F-BB75-28605F07BBE6}"/>
              </a:ext>
            </a:extLst>
          </p:cNvPr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DFAE66A-30EC-42FF-B17D-446419ED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DAE7C-224B-4FE0-B435-DDBEDB7350C2}" type="datetimeFigureOut">
              <a:rPr lang="zh-CN" altLang="en-US"/>
              <a:pPr>
                <a:defRPr/>
              </a:pPr>
              <a:t>2021/5/22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8C8BA28-F85E-4E56-A601-0281125D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8ED6082-9AEB-47ED-81A1-9D22F339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EE28-0E3A-4F24-B56E-BDA699B08C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7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2C0A210-1E77-4FDC-A793-0664DE935BF5}"/>
              </a:ext>
            </a:extLst>
          </p:cNvPr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>
            <a:extLst>
              <a:ext uri="{FF2B5EF4-FFF2-40B4-BE49-F238E27FC236}">
                <a16:creationId xmlns:a16="http://schemas.microsoft.com/office/drawing/2014/main" id="{9EE69C17-3120-43F5-B937-FA2447C7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3DE6F-0B29-4419-9827-B0796E162172}" type="datetimeFigureOut">
              <a:rPr lang="zh-CN" altLang="en-US"/>
              <a:pPr>
                <a:defRPr/>
              </a:pPr>
              <a:t>2021/5/22</a:t>
            </a:fld>
            <a:endParaRPr lang="zh-CN" altLang="en-US"/>
          </a:p>
        </p:txBody>
      </p:sp>
      <p:sp>
        <p:nvSpPr>
          <p:cNvPr id="7" name="页脚占位符 5">
            <a:extLst>
              <a:ext uri="{FF2B5EF4-FFF2-40B4-BE49-F238E27FC236}">
                <a16:creationId xmlns:a16="http://schemas.microsoft.com/office/drawing/2014/main" id="{4F48629A-CD81-4430-8A2F-BBCD8995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>
            <a:extLst>
              <a:ext uri="{FF2B5EF4-FFF2-40B4-BE49-F238E27FC236}">
                <a16:creationId xmlns:a16="http://schemas.microsoft.com/office/drawing/2014/main" id="{D434905B-4090-4E34-BA5C-DA075B09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99FF8-09D1-4D21-9BD4-6F2899A416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36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7647DA8-7C6D-4393-ACD0-CA68A0DB6E8B}"/>
              </a:ext>
            </a:extLst>
          </p:cNvPr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6">
            <a:extLst>
              <a:ext uri="{FF2B5EF4-FFF2-40B4-BE49-F238E27FC236}">
                <a16:creationId xmlns:a16="http://schemas.microsoft.com/office/drawing/2014/main" id="{42E378A5-04FE-4BCA-BD43-0EED67CF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6BC7B-8FB2-44CF-9424-DDA1DC1B694D}" type="datetimeFigureOut">
              <a:rPr lang="zh-CN" altLang="en-US"/>
              <a:pPr>
                <a:defRPr/>
              </a:pPr>
              <a:t>2021/5/22</a:t>
            </a:fld>
            <a:endParaRPr lang="zh-CN" altLang="en-US"/>
          </a:p>
        </p:txBody>
      </p:sp>
      <p:sp>
        <p:nvSpPr>
          <p:cNvPr id="9" name="页脚占位符 7">
            <a:extLst>
              <a:ext uri="{FF2B5EF4-FFF2-40B4-BE49-F238E27FC236}">
                <a16:creationId xmlns:a16="http://schemas.microsoft.com/office/drawing/2014/main" id="{1AEF3DFE-49D7-400E-B415-B36D4BC6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8">
            <a:extLst>
              <a:ext uri="{FF2B5EF4-FFF2-40B4-BE49-F238E27FC236}">
                <a16:creationId xmlns:a16="http://schemas.microsoft.com/office/drawing/2014/main" id="{BA43C13B-8CD9-4B3B-B8A9-8EC73C95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E2C0C-8DD7-4C8F-9458-A07C1AF36C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6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CEF8FF9-489F-490C-B23D-A5D8545586B0}"/>
              </a:ext>
            </a:extLst>
          </p:cNvPr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B7AAFF10-D3D2-4604-AA21-0605FC8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D39F0-B848-4E56-A4B8-FFFC7EE30493}" type="datetimeFigureOut">
              <a:rPr lang="zh-CN" altLang="en-US"/>
              <a:pPr>
                <a:defRPr/>
              </a:pPr>
              <a:t>2021/5/22</a:t>
            </a:fld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570D4B4B-F175-4203-BBA7-1F3040FC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F887CCC5-AD8A-4D42-A13B-08BB4CDE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642A5-0989-4E09-A5BE-B557CE0776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0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9AE471-19ED-4AE2-A9B6-7B85CF02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6E1B9-DDB0-4715-82C1-1AC9EF8D0F3E}" type="datetimeFigureOut">
              <a:rPr lang="zh-CN" altLang="en-US"/>
              <a:pPr>
                <a:defRPr/>
              </a:pPr>
              <a:t>2021/5/22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480BA5-A9DB-4E85-B116-68CD02DE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9CFC9B-3FCE-49E9-919D-441D5597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04B4E-508E-455A-97EE-FC36555D05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72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7C151C-288D-4A54-89C9-65A284E2EC27}"/>
              </a:ext>
            </a:extLst>
          </p:cNvPr>
          <p:cNvSpPr/>
          <p:nvPr/>
        </p:nvSpPr>
        <p:spPr>
          <a:xfrm>
            <a:off x="2786063" y="1054100"/>
            <a:ext cx="5903912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>
            <a:extLst>
              <a:ext uri="{FF2B5EF4-FFF2-40B4-BE49-F238E27FC236}">
                <a16:creationId xmlns:a16="http://schemas.microsoft.com/office/drawing/2014/main" id="{3545750A-B194-4D06-97FF-8C551211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03241-9988-4110-8A44-FCA01443F969}" type="datetimeFigureOut">
              <a:rPr lang="zh-CN" altLang="en-US"/>
              <a:pPr>
                <a:defRPr/>
              </a:pPr>
              <a:t>2021/5/22</a:t>
            </a:fld>
            <a:endParaRPr lang="zh-CN" altLang="en-US"/>
          </a:p>
        </p:txBody>
      </p:sp>
      <p:sp>
        <p:nvSpPr>
          <p:cNvPr id="7" name="页脚占位符 5">
            <a:extLst>
              <a:ext uri="{FF2B5EF4-FFF2-40B4-BE49-F238E27FC236}">
                <a16:creationId xmlns:a16="http://schemas.microsoft.com/office/drawing/2014/main" id="{C7C532BD-B441-4DB1-A3C6-A84307C0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>
            <a:extLst>
              <a:ext uri="{FF2B5EF4-FFF2-40B4-BE49-F238E27FC236}">
                <a16:creationId xmlns:a16="http://schemas.microsoft.com/office/drawing/2014/main" id="{232D08A3-BEAC-468B-94EC-7A4C5229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FB0C5-A4F1-442C-A5CD-BCE5E967DA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88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B09125-AF24-4EF3-A319-BE3B9221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7DD33-5C63-47E5-8156-796C92F677E3}" type="datetimeFigureOut">
              <a:rPr lang="zh-CN" altLang="en-US"/>
              <a:pPr>
                <a:defRPr/>
              </a:pPr>
              <a:t>2021/5/22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AAD7BE-3E3C-4538-9CF1-63DB1395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7A085F-A197-4824-A504-B333DED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A8AED-EA96-4206-B0D1-903740CCB3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F4BE468-72C4-4FAE-8B60-8CD2CDA698A2}"/>
              </a:ext>
            </a:extLst>
          </p:cNvPr>
          <p:cNvSpPr/>
          <p:nvPr/>
        </p:nvSpPr>
        <p:spPr>
          <a:xfrm>
            <a:off x="0" y="6678613"/>
            <a:ext cx="9144000" cy="17938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7762B2BD-FCD2-4C44-949A-266026D46A5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411E1310-0E88-4B2D-BFA4-6A33063397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1B2C0-F54A-435A-8E18-F123FA24F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0481925-ED68-4EED-9F8C-4CA32FCC3547}" type="datetimeFigureOut">
              <a:rPr lang="zh-CN" altLang="en-US"/>
              <a:pPr>
                <a:defRPr/>
              </a:pPr>
              <a:t>2021/5/22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517FF2-3D20-4915-A966-008BD3D4A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77285-6815-4A84-94BE-59DB9461F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100">
                <a:solidFill>
                  <a:srgbClr val="636363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4AE4942D-542E-4145-ABC3-128E0E0B74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A51EB9-751F-48D2-8C62-23D044D322DA}"/>
              </a:ext>
            </a:extLst>
          </p:cNvPr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82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82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82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82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82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00F4479C-EE89-465C-9C61-B0E8AA150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538288"/>
          </a:xfrm>
        </p:spPr>
        <p:txBody>
          <a:bodyPr/>
          <a:lstStyle/>
          <a:p>
            <a:pPr eaLnBrk="1" hangingPunct="1"/>
            <a:r>
              <a:rPr lang="zh-CN" altLang="en-US"/>
              <a:t>第十二章   会计报表分析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3D9A83-7212-424A-B9FE-297AC55E9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214688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48230D80-138B-49CC-8511-07AAA25E7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588781"/>
              </p:ext>
            </p:extLst>
          </p:nvPr>
        </p:nvGraphicFramePr>
        <p:xfrm>
          <a:off x="431540" y="908720"/>
          <a:ext cx="8280920" cy="504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2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405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effectLst/>
                          <a:latin typeface="+mn-ea"/>
                          <a:ea typeface="+mn-ea"/>
                        </a:rPr>
                        <a:t>速动比率</a:t>
                      </a:r>
                    </a:p>
                  </a:txBody>
                  <a:tcPr marL="4762" marR="4762" marT="4763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extLst>
                  <a:ext uri="{0D108BD9-81ED-4DB2-BD59-A6C34878D82A}">
                    <a16:rowId xmlns:a16="http://schemas.microsoft.com/office/drawing/2014/main" val="3883895050"/>
                  </a:ext>
                </a:extLst>
              </a:tr>
              <a:tr h="504056"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格力电器（</a:t>
                      </a:r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000651</a:t>
                      </a:r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美的集团（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000333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2" marR="4762" marT="476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2013-12-31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0.939047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0.794899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2014-12-31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1.029116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0.895046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2015-12-31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0.989791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1.059805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2016-12-31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1.055248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1.062085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2017-12-31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1.050685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1.076375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2018-12-31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1.139602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1.088189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2019-12-31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1.116242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1.199915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2020-12-31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1.172104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1.143515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A9081117-9595-4C9D-A911-E1AAD6CB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四、会计报表的比率分析法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ABA2B3EE-013A-450A-AECE-D49F6E797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（一）短期偿债能力比率</a:t>
            </a:r>
            <a:endParaRPr lang="en-US" altLang="zh-CN"/>
          </a:p>
          <a:p>
            <a:pPr eaLnBrk="1" hangingPunct="1"/>
            <a:r>
              <a:rPr lang="en-US" altLang="zh-CN"/>
              <a:t>3、现金比率=（现金+现金等价物）/流动负债</a:t>
            </a:r>
          </a:p>
          <a:p>
            <a:pPr eaLnBrk="1" hangingPunct="1"/>
            <a:r>
              <a:rPr lang="zh-CN" altLang="en-US"/>
              <a:t>含义</a:t>
            </a:r>
            <a:endParaRPr lang="en-US" altLang="zh-CN"/>
          </a:p>
          <a:p>
            <a:pPr eaLnBrk="1" hangingPunct="1"/>
            <a:r>
              <a:rPr lang="zh-CN" altLang="en-US"/>
              <a:t>例：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对格力电器短期偿债能力的初步评价。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25030CE9-14D9-4F77-A867-5AC95001F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003337"/>
              </p:ext>
            </p:extLst>
          </p:nvPr>
        </p:nvGraphicFramePr>
        <p:xfrm>
          <a:off x="287176" y="789420"/>
          <a:ext cx="8569648" cy="5279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2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791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effectLst/>
                          <a:latin typeface="+mn-ea"/>
                          <a:ea typeface="+mn-ea"/>
                        </a:rPr>
                        <a:t>现金比率</a:t>
                      </a:r>
                    </a:p>
                  </a:txBody>
                  <a:tcPr marL="4763" marR="4763" marT="476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2" marB="0" anchor="ctr"/>
                </a:tc>
                <a:extLst>
                  <a:ext uri="{0D108BD9-81ED-4DB2-BD59-A6C34878D82A}">
                    <a16:rowId xmlns:a16="http://schemas.microsoft.com/office/drawing/2014/main" val="578781503"/>
                  </a:ext>
                </a:extLst>
              </a:tr>
              <a:tr h="527916"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格力电器（</a:t>
                      </a:r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000651</a:t>
                      </a:r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美的集团（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000333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3" marR="4763" marT="476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9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2013-12-31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0.303232</a:t>
                      </a:r>
                    </a:p>
                  </a:txBody>
                  <a:tcPr marL="9527" marR="9527" marT="9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0.295934</a:t>
                      </a:r>
                    </a:p>
                  </a:txBody>
                  <a:tcPr marL="6351" marR="6351" marT="6348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9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2014-12-31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0.401394</a:t>
                      </a:r>
                    </a:p>
                  </a:txBody>
                  <a:tcPr marL="9527" marR="9527" marT="9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0.072081</a:t>
                      </a:r>
                    </a:p>
                  </a:txBody>
                  <a:tcPr marL="6351" marR="6351" marT="6348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9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2015-12-31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0.686925</a:t>
                      </a:r>
                    </a:p>
                  </a:txBody>
                  <a:tcPr marL="9527" marR="9527" marT="9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0.072042</a:t>
                      </a:r>
                    </a:p>
                  </a:txBody>
                  <a:tcPr marL="6351" marR="6351" marT="6348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9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2016-12-31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0.562133</a:t>
                      </a:r>
                    </a:p>
                  </a:txBody>
                  <a:tcPr marL="9527" marR="9527" marT="9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0.140314</a:t>
                      </a:r>
                    </a:p>
                  </a:txBody>
                  <a:tcPr marL="6351" marR="6351" marT="6348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9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2017-12-31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0.144816</a:t>
                      </a:r>
                    </a:p>
                  </a:txBody>
                  <a:tcPr marL="9527" marR="9527" marT="9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0.183318</a:t>
                      </a:r>
                    </a:p>
                  </a:txBody>
                  <a:tcPr marL="6351" marR="6351" marT="6348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79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2018-12-31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0.182465</a:t>
                      </a:r>
                    </a:p>
                  </a:txBody>
                  <a:tcPr marL="9527" marR="9527" marT="9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0.137849</a:t>
                      </a:r>
                    </a:p>
                  </a:txBody>
                  <a:tcPr marL="6351" marR="6351" marT="6348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79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2019-12-31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0.155528</a:t>
                      </a:r>
                    </a:p>
                  </a:txBody>
                  <a:tcPr marL="6351" marR="6351" marT="6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0.210935</a:t>
                      </a:r>
                    </a:p>
                  </a:txBody>
                  <a:tcPr marL="6351" marR="6351" marT="6348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79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2020-12-31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0.15286</a:t>
                      </a:r>
                    </a:p>
                  </a:txBody>
                  <a:tcPr marL="6351" marR="6351" marT="6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0.127876</a:t>
                      </a:r>
                    </a:p>
                  </a:txBody>
                  <a:tcPr marL="6351" marR="6351" marT="6348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74D4C5B1-9AE8-401A-B402-CD744150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四、会计报表的比率分析法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03005454-3255-4666-A083-C00E55737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729162"/>
          </a:xfrm>
        </p:spPr>
        <p:txBody>
          <a:bodyPr/>
          <a:lstStyle/>
          <a:p>
            <a:pPr eaLnBrk="1" hangingPunct="1"/>
            <a:r>
              <a:rPr lang="zh-CN" altLang="en-US"/>
              <a:t>（二）长期偿债能力比率</a:t>
            </a:r>
            <a:endParaRPr lang="en-US" altLang="zh-CN"/>
          </a:p>
          <a:p>
            <a:pPr eaLnBrk="1" hangingPunct="1"/>
            <a:r>
              <a:rPr lang="en-US" altLang="zh-CN"/>
              <a:t>1、资产负债率=总负债/总资产</a:t>
            </a:r>
          </a:p>
          <a:p>
            <a:pPr eaLnBrk="1" hangingPunct="1"/>
            <a:r>
              <a:rPr lang="zh-CN" altLang="en-US"/>
              <a:t>含义</a:t>
            </a:r>
            <a:endParaRPr lang="en-US" altLang="zh-CN"/>
          </a:p>
          <a:p>
            <a:pPr eaLnBrk="1" hangingPunct="1"/>
            <a:r>
              <a:rPr lang="zh-CN" altLang="en-US"/>
              <a:t>例：</a:t>
            </a:r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9CADC2F-FDCC-443E-9C91-F4CE963CC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44290"/>
              </p:ext>
            </p:extLst>
          </p:nvPr>
        </p:nvGraphicFramePr>
        <p:xfrm>
          <a:off x="341722" y="764704"/>
          <a:ext cx="8460556" cy="51204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5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8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2041"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effectLst/>
                          <a:latin typeface="+mn-ea"/>
                          <a:ea typeface="+mn-ea"/>
                        </a:rPr>
                        <a:t>资产负债率</a:t>
                      </a:r>
                    </a:p>
                  </a:txBody>
                  <a:tcPr marL="4762" marR="4762" marT="4763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extLst>
                  <a:ext uri="{0D108BD9-81ED-4DB2-BD59-A6C34878D82A}">
                    <a16:rowId xmlns:a16="http://schemas.microsoft.com/office/drawing/2014/main" val="3829947503"/>
                  </a:ext>
                </a:extLst>
              </a:tr>
              <a:tr h="51204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格力电器（</a:t>
                      </a:r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000651</a:t>
                      </a:r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美的集团（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000333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2" marR="4762" marT="476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2013-12-31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0.734734</a:t>
                      </a: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0.596883</a:t>
                      </a:r>
                    </a:p>
                  </a:txBody>
                  <a:tcPr marL="6349" marR="6349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0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2014-12-31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0.711123</a:t>
                      </a: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0.61983</a:t>
                      </a:r>
                    </a:p>
                  </a:txBody>
                  <a:tcPr marL="6349" marR="6349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0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2015-12-31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0.699646</a:t>
                      </a: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0.565113</a:t>
                      </a:r>
                    </a:p>
                  </a:txBody>
                  <a:tcPr marL="6349" marR="6349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0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2016-12-31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0.698834</a:t>
                      </a: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0.595683</a:t>
                      </a:r>
                    </a:p>
                  </a:txBody>
                  <a:tcPr marL="6349" marR="6349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0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2017-12-31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0.689094</a:t>
                      </a: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0.665768</a:t>
                      </a:r>
                    </a:p>
                  </a:txBody>
                  <a:tcPr marL="6349" marR="6349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0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2018-12-31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0.630963</a:t>
                      </a: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0.649397</a:t>
                      </a:r>
                    </a:p>
                  </a:txBody>
                  <a:tcPr marL="6349" marR="6349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20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2019-12-31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0.604033</a:t>
                      </a:r>
                    </a:p>
                  </a:txBody>
                  <a:tcPr marL="6349" marR="6349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0.644</a:t>
                      </a:r>
                    </a:p>
                  </a:txBody>
                  <a:tcPr marL="6349" marR="6349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20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2020-12-31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0.5814</a:t>
                      </a:r>
                    </a:p>
                  </a:txBody>
                  <a:tcPr marL="6349" marR="6349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0.655263</a:t>
                      </a:r>
                    </a:p>
                  </a:txBody>
                  <a:tcPr marL="6349" marR="6349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6110C2E0-5333-45B0-A924-33E10438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四、会计报表的比率分析法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DAEE6019-459F-4257-9468-DD752BD99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325938"/>
          </a:xfrm>
        </p:spPr>
        <p:txBody>
          <a:bodyPr/>
          <a:lstStyle/>
          <a:p>
            <a:pPr eaLnBrk="1" hangingPunct="1"/>
            <a:r>
              <a:rPr lang="zh-CN" altLang="en-US"/>
              <a:t>（二）长期偿债能力比率</a:t>
            </a:r>
            <a:endParaRPr lang="en-US" altLang="zh-CN"/>
          </a:p>
          <a:p>
            <a:pPr eaLnBrk="1" hangingPunct="1"/>
            <a:r>
              <a:rPr lang="en-US" altLang="zh-CN"/>
              <a:t>2、权益比率=股东权益/总资产</a:t>
            </a:r>
          </a:p>
          <a:p>
            <a:pPr eaLnBrk="1" hangingPunct="1"/>
            <a:r>
              <a:rPr lang="zh-CN" altLang="en-US"/>
              <a:t>含义</a:t>
            </a:r>
            <a:endParaRPr lang="en-US" altLang="zh-CN"/>
          </a:p>
          <a:p>
            <a:pPr eaLnBrk="1" hangingPunct="1"/>
            <a:r>
              <a:rPr lang="zh-CN" altLang="en-US"/>
              <a:t>例：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CA10A71-B79A-48E0-AAC8-0F2C328E2A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417761"/>
              </p:ext>
            </p:extLst>
          </p:nvPr>
        </p:nvGraphicFramePr>
        <p:xfrm>
          <a:off x="431540" y="972705"/>
          <a:ext cx="8280920" cy="4912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125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effectLst/>
                          <a:latin typeface="+mn-ea"/>
                          <a:ea typeface="+mn-ea"/>
                        </a:rPr>
                        <a:t>权益比率</a:t>
                      </a:r>
                    </a:p>
                  </a:txBody>
                  <a:tcPr marL="4762" marR="4762" marT="4763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extLst>
                  <a:ext uri="{0D108BD9-81ED-4DB2-BD59-A6C34878D82A}">
                    <a16:rowId xmlns:a16="http://schemas.microsoft.com/office/drawing/2014/main" val="3429758155"/>
                  </a:ext>
                </a:extLst>
              </a:tr>
              <a:tr h="491259"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格力电器（</a:t>
                      </a:r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000651</a:t>
                      </a:r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美的集团（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000333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2" marR="4762" marT="476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2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2013-12-31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0.265266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0.403117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2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2014-12-31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0.288876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0.38017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2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2015-12-31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0.300354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0.434887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2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2016-12-31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0.301166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0.404317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2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2017-12-31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0.310906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0.334232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12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2018-12-31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0.369037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0.350603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12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2019-12-31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0.395967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0.356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12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2020-12-31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0.4186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0.344737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E631E5A7-3AF9-45F2-8B3E-7E23E663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四、会计报表的比率分析法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DFB5A51F-3094-41D6-948B-01E90AE03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557338"/>
            <a:ext cx="8229600" cy="4397375"/>
          </a:xfrm>
        </p:spPr>
        <p:txBody>
          <a:bodyPr/>
          <a:lstStyle/>
          <a:p>
            <a:pPr eaLnBrk="1" hangingPunct="1"/>
            <a:r>
              <a:rPr lang="zh-CN" altLang="en-US"/>
              <a:t>（二）长期偿债能力比率</a:t>
            </a:r>
            <a:endParaRPr lang="en-US" altLang="zh-CN"/>
          </a:p>
          <a:p>
            <a:pPr eaLnBrk="1" hangingPunct="1"/>
            <a:r>
              <a:rPr lang="en-US" altLang="zh-CN"/>
              <a:t>3、产权比率（又称负债权益比）=总负债/股东权益</a:t>
            </a:r>
          </a:p>
          <a:p>
            <a:pPr eaLnBrk="1" hangingPunct="1"/>
            <a:r>
              <a:rPr lang="zh-CN" altLang="en-US"/>
              <a:t>例：</a:t>
            </a:r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E99EFB2A-EBCC-475B-96A4-33C6BA08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四、会计报表的比率分析法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72600FB2-0752-4E70-BFDD-A76C3CD49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（二）长期偿债能力比率</a:t>
            </a:r>
            <a:endParaRPr lang="en-US" altLang="zh-CN"/>
          </a:p>
          <a:p>
            <a:pPr eaLnBrk="1" hangingPunct="1"/>
            <a:r>
              <a:rPr lang="en-US" altLang="zh-CN"/>
              <a:t>3、产权比率（又称负债权益比）=总负债/股东权益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资产负债率、权益比率、产权比率的关系？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65F2620-2251-4C75-886E-D7C70F640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466829"/>
              </p:ext>
            </p:extLst>
          </p:nvPr>
        </p:nvGraphicFramePr>
        <p:xfrm>
          <a:off x="395536" y="765175"/>
          <a:ext cx="8352927" cy="51204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5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650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204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effectLst/>
                          <a:latin typeface="+mn-ea"/>
                          <a:ea typeface="+mn-ea"/>
                        </a:rPr>
                        <a:t>产权比率（负债权益比）</a:t>
                      </a: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94583731"/>
                  </a:ext>
                </a:extLst>
              </a:tr>
              <a:tr h="512041"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格力电器（</a:t>
                      </a:r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000651</a:t>
                      </a:r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美的集团（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000333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2013-12-31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2.769795</a:t>
                      </a:r>
                    </a:p>
                  </a:txBody>
                  <a:tcPr marL="9527" marR="952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1.480671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0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2014-12-31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2.461687</a:t>
                      </a:r>
                    </a:p>
                  </a:txBody>
                  <a:tcPr marL="9527" marR="952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1.630401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0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2015-12-31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2.329407</a:t>
                      </a:r>
                    </a:p>
                  </a:txBody>
                  <a:tcPr marL="9527" marR="952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1.29945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0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2016-12-31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2.320425</a:t>
                      </a:r>
                    </a:p>
                  </a:txBody>
                  <a:tcPr marL="9527" marR="952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1.473309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0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2017-12-31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2.216408</a:t>
                      </a:r>
                    </a:p>
                  </a:txBody>
                  <a:tcPr marL="9527" marR="952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1.991937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0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2018-12-31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1.709755</a:t>
                      </a:r>
                    </a:p>
                  </a:txBody>
                  <a:tcPr marL="9527" marR="952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1.852226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20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2019-12-31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1.525463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1.80899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20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2020-12-31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1.388918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1.900765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5939B4A8-C8C0-4AAD-8374-9486ED42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一、会计报表分析的含义和目的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BFE7E9CC-FA13-4027-B192-F37DF7089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943475"/>
          </a:xfrm>
        </p:spPr>
        <p:txBody>
          <a:bodyPr/>
          <a:lstStyle/>
          <a:p>
            <a:pPr eaLnBrk="1" hangingPunct="1"/>
            <a:r>
              <a:rPr lang="zh-CN" altLang="en-US"/>
              <a:t>会计报表分析：对会计报表的各项数据进行分析考察，综合评价企业的财务状况、经营成果和现金流量情况，揭示企业偿债能力、盈利能力、资产运营能力。</a:t>
            </a:r>
            <a:endParaRPr lang="en-US" altLang="zh-CN"/>
          </a:p>
          <a:p>
            <a:pPr eaLnBrk="1" hangingPunct="1"/>
            <a:r>
              <a:rPr lang="zh-CN" altLang="en-US"/>
              <a:t>会计报表分析的目的：决策有用</a:t>
            </a:r>
            <a:r>
              <a:rPr lang="en-US" altLang="zh-CN"/>
              <a:t>----不同的会计信息使用者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AE009FBF-01F6-4877-A112-D643795C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四、会计报表的比率分析法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E035DF67-6D23-4CDE-A593-7E92CE86F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4686300"/>
          </a:xfrm>
        </p:spPr>
        <p:txBody>
          <a:bodyPr/>
          <a:lstStyle/>
          <a:p>
            <a:pPr eaLnBrk="1" hangingPunct="1"/>
            <a:r>
              <a:rPr lang="zh-CN" altLang="en-US"/>
              <a:t>（二）长期偿债能力比率</a:t>
            </a:r>
            <a:endParaRPr lang="en-US" altLang="zh-CN"/>
          </a:p>
          <a:p>
            <a:pPr eaLnBrk="1" hangingPunct="1"/>
            <a:r>
              <a:rPr lang="en-US" altLang="zh-CN"/>
              <a:t>4、权益乘数=总资产/所有者权益</a:t>
            </a:r>
          </a:p>
          <a:p>
            <a:pPr eaLnBrk="1" hangingPunct="1"/>
            <a:r>
              <a:rPr lang="zh-CN" altLang="en-US"/>
              <a:t>含义</a:t>
            </a:r>
            <a:endParaRPr lang="en-US" altLang="zh-CN"/>
          </a:p>
          <a:p>
            <a:pPr eaLnBrk="1" hangingPunct="1"/>
            <a:r>
              <a:rPr lang="zh-CN" altLang="en-US"/>
              <a:t>例：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E4CAEE2-894C-413F-B5B9-753C2FEC3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939540"/>
              </p:ext>
            </p:extLst>
          </p:nvPr>
        </p:nvGraphicFramePr>
        <p:xfrm>
          <a:off x="503932" y="941633"/>
          <a:ext cx="8172524" cy="4912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3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8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7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43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125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effectLst/>
                          <a:latin typeface="+mn-ea"/>
                          <a:ea typeface="+mn-ea"/>
                        </a:rPr>
                        <a:t>权益乘数</a:t>
                      </a:r>
                    </a:p>
                  </a:txBody>
                  <a:tcPr marL="4762" marR="4762" marT="4763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extLst>
                  <a:ext uri="{0D108BD9-81ED-4DB2-BD59-A6C34878D82A}">
                    <a16:rowId xmlns:a16="http://schemas.microsoft.com/office/drawing/2014/main" val="1152157260"/>
                  </a:ext>
                </a:extLst>
              </a:tr>
              <a:tr h="491259"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格力电器（</a:t>
                      </a:r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000651</a:t>
                      </a:r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美的集团（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000333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2" marR="4762" marT="476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2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2013-12-31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3.769795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2.480671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2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2014-12-31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3.461687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2.630401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2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2015-12-31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3.329407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2.29945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2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2016-12-31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3.320425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2.473309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2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2017-12-31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3.216408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2.991937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12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2018-12-31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2.709755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2.852226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12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2019-12-31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2.525463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2.80899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12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2020-12-31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2.388918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2.900765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C5A8C64C-BD1D-4779-84A6-707448B2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四、会计报表的比率分析法</a:t>
            </a: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D290D257-C726-461E-AA8F-FC4F896B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（二）长期偿债能力比率</a:t>
            </a:r>
            <a:endParaRPr lang="en-US" altLang="zh-CN"/>
          </a:p>
          <a:p>
            <a:pPr eaLnBrk="1" hangingPunct="1"/>
            <a:r>
              <a:rPr lang="en-US" altLang="zh-CN"/>
              <a:t>4、权益乘数=总资产/所有者权益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资产负债率、权益比率、权益乘数的关系？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D3F84A09-0DF5-4A09-A5D8-7CDFCA38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四、会计报表的比率分析法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7F7D420F-D013-44A6-BE76-59DE776B7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 eaLnBrk="1" hangingPunct="1"/>
            <a:r>
              <a:rPr lang="zh-CN" altLang="en-US"/>
              <a:t>（二）长期偿债能力比率</a:t>
            </a:r>
            <a:endParaRPr lang="en-US" altLang="zh-CN"/>
          </a:p>
          <a:p>
            <a:pPr eaLnBrk="1" hangingPunct="1"/>
            <a:r>
              <a:rPr lang="en-US" altLang="zh-CN"/>
              <a:t>5、利息保障倍数=息税前利润EBIT/利息费用</a:t>
            </a:r>
          </a:p>
          <a:p>
            <a:pPr eaLnBrk="1" hangingPunct="1"/>
            <a:r>
              <a:rPr lang="zh-CN" altLang="en-US"/>
              <a:t>含义</a:t>
            </a:r>
            <a:endParaRPr lang="en-US" altLang="zh-CN"/>
          </a:p>
          <a:p>
            <a:pPr eaLnBrk="1" hangingPunct="1"/>
            <a:r>
              <a:rPr lang="zh-CN" altLang="en-US"/>
              <a:t>息税前利润</a:t>
            </a:r>
            <a:r>
              <a:rPr lang="en-US" altLang="zh-CN"/>
              <a:t>=净利润+所得税+利息费用</a:t>
            </a:r>
          </a:p>
          <a:p>
            <a:pPr eaLnBrk="1" hangingPunct="1"/>
            <a:r>
              <a:rPr lang="zh-CN" altLang="en-US"/>
              <a:t>债权人与股东的权利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2639AE80-B392-4AAA-97D6-0B34734C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四、会计报表的比率分析法</a:t>
            </a: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5DC114D5-D1AF-4321-8BEA-2C506ACE3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 eaLnBrk="1" hangingPunct="1"/>
            <a:r>
              <a:rPr lang="zh-CN" altLang="en-US" sz="2800"/>
              <a:t>（二）长期偿债能力比率</a:t>
            </a:r>
            <a:endParaRPr lang="en-US" altLang="zh-CN" sz="2800"/>
          </a:p>
          <a:p>
            <a:pPr eaLnBrk="1" hangingPunct="1"/>
            <a:r>
              <a:rPr lang="en-US" altLang="zh-CN" sz="2800"/>
              <a:t>5、利息保障倍数=息税前利润EBIT/利息费用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17B0EBD-4FE2-4C5B-9279-5CFC50A9F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749728"/>
              </p:ext>
            </p:extLst>
          </p:nvPr>
        </p:nvGraphicFramePr>
        <p:xfrm>
          <a:off x="457200" y="2763262"/>
          <a:ext cx="8291264" cy="3534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4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64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64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3435"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effectLst/>
                          <a:latin typeface="+mn-ea"/>
                          <a:ea typeface="+mn-ea"/>
                        </a:rPr>
                        <a:t>利息保障倍数</a:t>
                      </a:r>
                    </a:p>
                  </a:txBody>
                  <a:tcPr marL="4762" marR="4762" marT="4761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1" marB="0" anchor="ctr"/>
                </a:tc>
                <a:extLst>
                  <a:ext uri="{0D108BD9-81ED-4DB2-BD59-A6C34878D82A}">
                    <a16:rowId xmlns:a16="http://schemas.microsoft.com/office/drawing/2014/main" val="162599025"/>
                  </a:ext>
                </a:extLst>
              </a:tr>
              <a:tr h="35343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格力电器（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000651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2" marR="4762" marT="47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美的集团（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000333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2" marR="4762" marT="476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4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2013-12-31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1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57.7745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18.74443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4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2014-12-31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1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74.3379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56.66727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4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2015-12-31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1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32.2323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116.5339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4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2016-12-31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1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60.6729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-17.8022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4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2017-12-31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1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33.5060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27.78449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4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2018-12-31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1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-31.9819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-13.1374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4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2019-12-31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-11.096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-12.4113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4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2020-12-31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-12.5788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-11.0027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854E29C9-8049-483C-AC5F-1DCDB645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四、会计报表的比率分析法</a:t>
            </a:r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A4CE2D6F-BC52-4D30-A33F-A81715FFC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089525"/>
          </a:xfrm>
        </p:spPr>
        <p:txBody>
          <a:bodyPr/>
          <a:lstStyle/>
          <a:p>
            <a:pPr eaLnBrk="1" hangingPunct="1"/>
            <a:r>
              <a:rPr lang="zh-CN" altLang="en-US"/>
              <a:t>（三）盈利能力比率</a:t>
            </a:r>
            <a:endParaRPr lang="en-US" altLang="zh-CN"/>
          </a:p>
          <a:p>
            <a:pPr eaLnBrk="1" hangingPunct="1"/>
            <a:r>
              <a:rPr lang="en-US" altLang="zh-CN"/>
              <a:t>1、销售收入利润率=净利润/销售收入</a:t>
            </a:r>
          </a:p>
          <a:p>
            <a:pPr eaLnBrk="1" hangingPunct="1"/>
            <a:r>
              <a:rPr lang="zh-CN" altLang="en-US"/>
              <a:t>含义</a:t>
            </a:r>
            <a:endParaRPr lang="en-US" altLang="zh-CN"/>
          </a:p>
          <a:p>
            <a:pPr eaLnBrk="1" hangingPunct="1"/>
            <a:r>
              <a:rPr lang="zh-CN" altLang="en-US"/>
              <a:t>例：</a:t>
            </a:r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B97172D-5212-4C39-A1B2-3FBD7D43C6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568574"/>
              </p:ext>
            </p:extLst>
          </p:nvPr>
        </p:nvGraphicFramePr>
        <p:xfrm>
          <a:off x="359184" y="907001"/>
          <a:ext cx="8425632" cy="5043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7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419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4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4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effectLst/>
                          <a:latin typeface="+mn-ea"/>
                          <a:ea typeface="+mn-ea"/>
                        </a:rPr>
                        <a:t>销售收入利润率</a:t>
                      </a:r>
                    </a:p>
                  </a:txBody>
                  <a:tcPr marL="4763" marR="4763" marT="4764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4" marB="0" anchor="ctr"/>
                </a:tc>
                <a:extLst>
                  <a:ext uri="{0D108BD9-81ED-4DB2-BD59-A6C34878D82A}">
                    <a16:rowId xmlns:a16="http://schemas.microsoft.com/office/drawing/2014/main" val="2482585314"/>
                  </a:ext>
                </a:extLst>
              </a:tr>
              <a:tr h="554199"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4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格力电器（</a:t>
                      </a:r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000651</a:t>
                      </a:r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美的集团（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000333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3" marR="4763" marT="476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9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2013-12-31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4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0.092185</a:t>
                      </a:r>
                    </a:p>
                  </a:txBody>
                  <a:tcPr marL="9527" marR="9527" marT="95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0.068589</a:t>
                      </a:r>
                    </a:p>
                  </a:txBody>
                  <a:tcPr marL="6351" marR="6351" marT="635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9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2014-12-31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4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0.103469</a:t>
                      </a:r>
                    </a:p>
                  </a:txBody>
                  <a:tcPr marL="9527" marR="9527" marT="95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0.082209</a:t>
                      </a:r>
                    </a:p>
                  </a:txBody>
                  <a:tcPr marL="6351" marR="6351" marT="6351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9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2015-12-31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4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0.129149</a:t>
                      </a:r>
                    </a:p>
                  </a:txBody>
                  <a:tcPr marL="9527" marR="9527" marT="95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0.098415</a:t>
                      </a:r>
                    </a:p>
                  </a:txBody>
                  <a:tcPr marL="6351" marR="6351" marT="6351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9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2016-12-31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4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0.143345</a:t>
                      </a:r>
                    </a:p>
                  </a:txBody>
                  <a:tcPr marL="9527" marR="9527" marT="95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0.099733</a:t>
                      </a:r>
                    </a:p>
                  </a:txBody>
                  <a:tcPr marL="6351" marR="6351" marT="6351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9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2017-12-31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4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0.151791</a:t>
                      </a:r>
                    </a:p>
                  </a:txBody>
                  <a:tcPr marL="9527" marR="9527" marT="95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0.077317</a:t>
                      </a:r>
                    </a:p>
                  </a:txBody>
                  <a:tcPr marL="6351" marR="6351" marT="6351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19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2018-12-31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4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0.133145</a:t>
                      </a:r>
                    </a:p>
                  </a:txBody>
                  <a:tcPr marL="9527" marR="9527" marT="95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0.083378</a:t>
                      </a:r>
                    </a:p>
                  </a:txBody>
                  <a:tcPr marL="6351" marR="6351" marT="6351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19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2019-12-31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0.125293</a:t>
                      </a:r>
                    </a:p>
                  </a:txBody>
                  <a:tcPr marL="6351" marR="6351" marT="63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0.090854</a:t>
                      </a:r>
                    </a:p>
                  </a:txBody>
                  <a:tcPr marL="6351" marR="6351" marT="6351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19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2020-12-31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0.132457</a:t>
                      </a:r>
                    </a:p>
                  </a:txBody>
                  <a:tcPr marL="6351" marR="6351" marT="63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0.096779</a:t>
                      </a:r>
                    </a:p>
                  </a:txBody>
                  <a:tcPr marL="6351" marR="6351" marT="6351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DA7B25C5-93E9-42D0-9C18-0D991A46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四、会计报表的比率分析法</a:t>
            </a:r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52C18DC7-490F-4F57-B4CF-2F851694D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4686300"/>
          </a:xfrm>
        </p:spPr>
        <p:txBody>
          <a:bodyPr/>
          <a:lstStyle/>
          <a:p>
            <a:pPr eaLnBrk="1" hangingPunct="1"/>
            <a:r>
              <a:rPr lang="zh-CN" altLang="en-US"/>
              <a:t>（</a:t>
            </a:r>
            <a:r>
              <a:rPr lang="zh-CN" altLang="en-US" sz="2400"/>
              <a:t>三）盈利能力比率</a:t>
            </a:r>
            <a:endParaRPr lang="en-US" altLang="zh-CN" sz="2400"/>
          </a:p>
          <a:p>
            <a:pPr eaLnBrk="1" hangingPunct="1"/>
            <a:r>
              <a:rPr lang="en-US" altLang="zh-CN" sz="2400"/>
              <a:t>2、毛利率=毛利/销售收入=（销售收入-销售成本）/销售收入</a:t>
            </a:r>
          </a:p>
          <a:p>
            <a:pPr eaLnBrk="1" hangingPunct="1"/>
            <a:r>
              <a:rPr lang="zh-CN" altLang="en-US"/>
              <a:t>含义</a:t>
            </a:r>
            <a:endParaRPr lang="en-US" altLang="zh-CN"/>
          </a:p>
          <a:p>
            <a:pPr eaLnBrk="1" hangingPunct="1"/>
            <a:r>
              <a:rPr lang="zh-CN" altLang="en-US"/>
              <a:t>例：</a:t>
            </a:r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96780E4-EFA8-48B6-8F37-5F8CE5A54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030500"/>
              </p:ext>
            </p:extLst>
          </p:nvPr>
        </p:nvGraphicFramePr>
        <p:xfrm>
          <a:off x="533400" y="836613"/>
          <a:ext cx="8071047" cy="4912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2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125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effectLst/>
                          <a:latin typeface="+mn-ea"/>
                          <a:ea typeface="+mn-ea"/>
                        </a:rPr>
                        <a:t>毛利率</a:t>
                      </a: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63229577"/>
                  </a:ext>
                </a:extLst>
              </a:tr>
              <a:tr h="491259"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格力电器（</a:t>
                      </a:r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000651</a:t>
                      </a:r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美的集团（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000333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2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2013-12-31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0.322369</a:t>
                      </a:r>
                    </a:p>
                  </a:txBody>
                  <a:tcPr marL="9527" marR="952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0.23275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2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2014-12-31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0.361003</a:t>
                      </a:r>
                    </a:p>
                  </a:txBody>
                  <a:tcPr marL="9527" marR="952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0.254104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2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2015-12-31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0.324597</a:t>
                      </a:r>
                    </a:p>
                  </a:txBody>
                  <a:tcPr marL="9527" marR="952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0.258438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2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2016-12-31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0.327018</a:t>
                      </a:r>
                    </a:p>
                  </a:txBody>
                  <a:tcPr marL="9527" marR="952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0.27306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2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2017-12-31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0.328577</a:t>
                      </a:r>
                    </a:p>
                  </a:txBody>
                  <a:tcPr marL="9527" marR="952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0.250306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12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2018-12-31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0.302282</a:t>
                      </a:r>
                    </a:p>
                  </a:txBody>
                  <a:tcPr marL="9527" marR="952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0.275356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12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2019-12-31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0.275815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0.288632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12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2020-12-31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0.261417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0.251148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BEBDA844-E1F6-4174-8426-3EDFF767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四、会计报表的比率分析法</a:t>
            </a:r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F8D2C44C-90DF-4A60-87D8-3C988FFB1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（三）盈利能力比率</a:t>
            </a:r>
            <a:endParaRPr lang="en-US" altLang="zh-CN"/>
          </a:p>
          <a:p>
            <a:pPr eaLnBrk="1" hangingPunct="1"/>
            <a:r>
              <a:rPr lang="en-US" altLang="zh-CN"/>
              <a:t>3、资产报酬率（ROA）=EBIT/总资产</a:t>
            </a:r>
          </a:p>
          <a:p>
            <a:pPr eaLnBrk="1" hangingPunct="1">
              <a:buFont typeface="Wingdings 2" panose="05020102010507070707" pitchFamily="82" charset="2"/>
              <a:buNone/>
            </a:pPr>
            <a:r>
              <a:rPr lang="en-US" altLang="zh-CN"/>
              <a:t>          资产报酬率（ROA）=净利润/总资产</a:t>
            </a:r>
          </a:p>
          <a:p>
            <a:pPr eaLnBrk="1" hangingPunct="1"/>
            <a:r>
              <a:rPr lang="zh-CN" altLang="en-US"/>
              <a:t>含义</a:t>
            </a:r>
            <a:endParaRPr lang="en-US" altLang="zh-CN"/>
          </a:p>
          <a:p>
            <a:pPr eaLnBrk="1" hangingPunct="1"/>
            <a:r>
              <a:rPr lang="zh-CN" altLang="en-US"/>
              <a:t>例：</a:t>
            </a:r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EB2CBA19-2591-48DE-B843-416FB27D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二、会计报表分析方法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67B5FEB5-23EF-4671-8CB0-4D26E9968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比率分析法</a:t>
            </a:r>
            <a:endParaRPr lang="en-US" altLang="zh-CN"/>
          </a:p>
          <a:p>
            <a:pPr eaLnBrk="1" hangingPunct="1"/>
            <a:r>
              <a:rPr lang="zh-CN" altLang="en-US"/>
              <a:t>比较分析法</a:t>
            </a:r>
            <a:endParaRPr lang="en-US" altLang="zh-CN"/>
          </a:p>
          <a:p>
            <a:pPr eaLnBrk="1" hangingPunct="1"/>
            <a:r>
              <a:rPr lang="zh-CN" altLang="en-US"/>
              <a:t>趋势分析法</a:t>
            </a:r>
            <a:endParaRPr lang="en-US" altLang="zh-CN"/>
          </a:p>
          <a:p>
            <a:pPr eaLnBrk="1" hangingPunct="1"/>
            <a:r>
              <a:rPr lang="zh-CN" altLang="en-US"/>
              <a:t>结构分析法</a:t>
            </a:r>
            <a:endParaRPr lang="en-US" altLang="zh-CN"/>
          </a:p>
          <a:p>
            <a:pPr eaLnBrk="1" hangingPunct="1"/>
            <a:r>
              <a:rPr lang="zh-CN" altLang="en-US"/>
              <a:t>审阅法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97160B0F-5D8E-47B0-8076-AD37C0773E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725415"/>
              </p:ext>
            </p:extLst>
          </p:nvPr>
        </p:nvGraphicFramePr>
        <p:xfrm>
          <a:off x="536476" y="910656"/>
          <a:ext cx="8071048" cy="50366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3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17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339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effectLst/>
                          <a:latin typeface="+mn-ea"/>
                          <a:ea typeface="+mn-ea"/>
                        </a:rPr>
                        <a:t>资产报酬率（</a:t>
                      </a:r>
                      <a:r>
                        <a:rPr lang="en-US" altLang="zh-CN" sz="1800" b="1" i="0" u="none" strike="noStrike" dirty="0">
                          <a:effectLst/>
                          <a:latin typeface="+mn-ea"/>
                          <a:ea typeface="+mn-ea"/>
                        </a:rPr>
                        <a:t>ROA</a:t>
                      </a:r>
                      <a:r>
                        <a:rPr lang="zh-CN" altLang="en-US" sz="1800" b="1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882062069"/>
                  </a:ext>
                </a:extLst>
              </a:tr>
              <a:tr h="553396"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格力电器（</a:t>
                      </a:r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000651</a:t>
                      </a:r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美的集团（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000333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23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2013-12-31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0.081792</a:t>
                      </a:r>
                    </a:p>
                  </a:txBody>
                  <a:tcPr marL="9527" marR="952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0.085589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23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2014-12-31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0.09123</a:t>
                      </a:r>
                    </a:p>
                  </a:txBody>
                  <a:tcPr marL="9527" marR="952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0.096817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23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2015-12-31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0.07807</a:t>
                      </a:r>
                    </a:p>
                  </a:txBody>
                  <a:tcPr marL="9527" marR="952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0.105747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23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2016-12-31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0.085127</a:t>
                      </a:r>
                    </a:p>
                  </a:txBody>
                  <a:tcPr marL="9527" marR="952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0.092977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23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2017-12-31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0.104707</a:t>
                      </a:r>
                    </a:p>
                  </a:txBody>
                  <a:tcPr marL="9527" marR="952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0.075013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123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2018-12-31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0.104998</a:t>
                      </a:r>
                    </a:p>
                  </a:txBody>
                  <a:tcPr marL="9527" marR="952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0.082102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123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2019-12-31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0.087737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0.083712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123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2020-12-31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0.079792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0.076326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30E5EB1E-DB8E-4F07-8859-4DE53320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四、会计报表的比率分析法</a:t>
            </a:r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59780C86-6F39-4882-9BEE-A0B7EA62C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（三）盈利能力比率</a:t>
            </a:r>
            <a:endParaRPr lang="en-US" altLang="zh-CN"/>
          </a:p>
          <a:p>
            <a:pPr eaLnBrk="1" hangingPunct="1"/>
            <a:r>
              <a:rPr lang="en-US" altLang="zh-CN"/>
              <a:t>4、净资产报酬率（ROE）=净利润/股东权益</a:t>
            </a:r>
          </a:p>
          <a:p>
            <a:pPr eaLnBrk="1" hangingPunct="1"/>
            <a:r>
              <a:rPr lang="zh-CN" altLang="en-US"/>
              <a:t>含义</a:t>
            </a:r>
            <a:endParaRPr lang="en-US" altLang="zh-CN"/>
          </a:p>
          <a:p>
            <a:pPr eaLnBrk="1" hangingPunct="1"/>
            <a:r>
              <a:rPr lang="zh-CN" altLang="en-US"/>
              <a:t>例：</a:t>
            </a:r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2DDE92E1-AC51-4C74-87C5-1DE623859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734238"/>
              </p:ext>
            </p:extLst>
          </p:nvPr>
        </p:nvGraphicFramePr>
        <p:xfrm>
          <a:off x="684212" y="696913"/>
          <a:ext cx="7992244" cy="5035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3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326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effectLst/>
                          <a:latin typeface="+mn-ea"/>
                          <a:ea typeface="+mn-ea"/>
                        </a:rPr>
                        <a:t>净资产报酬率（</a:t>
                      </a:r>
                      <a:r>
                        <a:rPr lang="en-US" altLang="zh-CN" sz="1800" b="1" i="0" u="none" strike="noStrike" dirty="0">
                          <a:effectLst/>
                          <a:latin typeface="+mn-ea"/>
                          <a:ea typeface="+mn-ea"/>
                        </a:rPr>
                        <a:t>ROE</a:t>
                      </a:r>
                      <a:r>
                        <a:rPr lang="zh-CN" altLang="en-US" sz="1800" b="1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2" marR="4762" marT="476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extLst>
                  <a:ext uri="{0D108BD9-81ED-4DB2-BD59-A6C34878D82A}">
                    <a16:rowId xmlns:a16="http://schemas.microsoft.com/office/drawing/2014/main" val="2753750513"/>
                  </a:ext>
                </a:extLst>
              </a:tr>
              <a:tr h="553267"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格力电器（</a:t>
                      </a:r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000651</a:t>
                      </a:r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美的集团（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000333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2" marR="4762" marT="476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09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2013-12-31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0.308339</a:t>
                      </a:r>
                    </a:p>
                  </a:txBody>
                  <a:tcPr marL="6350" marR="6350" marT="6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0.212318</a:t>
                      </a:r>
                    </a:p>
                  </a:txBody>
                  <a:tcPr marL="6350" marR="6350" marT="6348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09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2014-12-31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0.31581</a:t>
                      </a:r>
                    </a:p>
                  </a:txBody>
                  <a:tcPr marL="6350" marR="6350" marT="6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0.254668</a:t>
                      </a:r>
                    </a:p>
                  </a:txBody>
                  <a:tcPr marL="6350" marR="6350" marT="6348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09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2015-12-31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0.259926</a:t>
                      </a:r>
                    </a:p>
                  </a:txBody>
                  <a:tcPr marL="6350" marR="6350" marT="6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0.24316</a:t>
                      </a:r>
                    </a:p>
                  </a:txBody>
                  <a:tcPr marL="6350" marR="6350" marT="6348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09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2016-12-31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0.282659</a:t>
                      </a:r>
                    </a:p>
                  </a:txBody>
                  <a:tcPr marL="6350" marR="6350" marT="6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0.22996</a:t>
                      </a:r>
                    </a:p>
                  </a:txBody>
                  <a:tcPr marL="6350" marR="6350" marT="6348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09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2017-12-31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0.33678</a:t>
                      </a:r>
                    </a:p>
                  </a:txBody>
                  <a:tcPr marL="6350" marR="6350" marT="6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0.224434</a:t>
                      </a:r>
                    </a:p>
                  </a:txBody>
                  <a:tcPr marL="6350" marR="6350" marT="6348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109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2018-12-31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0.284518</a:t>
                      </a:r>
                    </a:p>
                  </a:txBody>
                  <a:tcPr marL="6350" marR="6350" marT="6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0.234174</a:t>
                      </a:r>
                    </a:p>
                  </a:txBody>
                  <a:tcPr marL="6350" marR="6350" marT="6348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109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2019-12-31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0.221578</a:t>
                      </a:r>
                    </a:p>
                  </a:txBody>
                  <a:tcPr marL="6350" marR="6350" marT="6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0.235145</a:t>
                      </a:r>
                    </a:p>
                  </a:txBody>
                  <a:tcPr marL="6350" marR="6350" marT="6348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109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2020-12-31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0.190616</a:t>
                      </a:r>
                    </a:p>
                  </a:txBody>
                  <a:tcPr marL="6350" marR="6350" marT="6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0.221404</a:t>
                      </a:r>
                    </a:p>
                  </a:txBody>
                  <a:tcPr marL="6350" marR="6350" marT="6348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D74B7FED-237D-4B07-BE44-CDA02F3D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四、会计报表的比率分析法</a:t>
            </a:r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CB8D291A-6698-40DF-B7A8-4DD70CBF8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（三）盈利能力比率</a:t>
            </a:r>
            <a:endParaRPr lang="en-US" altLang="zh-CN"/>
          </a:p>
          <a:p>
            <a:pPr eaLnBrk="1" hangingPunct="1"/>
            <a:r>
              <a:rPr lang="en-US" altLang="zh-CN"/>
              <a:t>5、每股经营活动产生的现金流量净额=经营活动产生的现金流量净额/流通在外普通股数</a:t>
            </a:r>
          </a:p>
          <a:p>
            <a:pPr eaLnBrk="1" hangingPunct="1"/>
            <a:r>
              <a:rPr lang="zh-CN" altLang="en-US"/>
              <a:t>含义</a:t>
            </a:r>
            <a:endParaRPr lang="en-US" altLang="zh-CN"/>
          </a:p>
          <a:p>
            <a:pPr eaLnBrk="1" hangingPunct="1"/>
            <a:r>
              <a:rPr lang="zh-CN" altLang="en-US"/>
              <a:t>例：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7EC0E0D7-273D-4AE7-98B5-0504C1C382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045615"/>
              </p:ext>
            </p:extLst>
          </p:nvPr>
        </p:nvGraphicFramePr>
        <p:xfrm>
          <a:off x="457200" y="903288"/>
          <a:ext cx="8147248" cy="4592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1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4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922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dirty="0">
                          <a:effectLst/>
                          <a:latin typeface="+mn-ea"/>
                          <a:ea typeface="+mn-ea"/>
                        </a:rPr>
                        <a:t>每股经营净现金流</a:t>
                      </a:r>
                    </a:p>
                  </a:txBody>
                  <a:tcPr marL="4762" marR="4762" marT="4763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extLst>
                  <a:ext uri="{0D108BD9-81ED-4DB2-BD59-A6C34878D82A}">
                    <a16:rowId xmlns:a16="http://schemas.microsoft.com/office/drawing/2014/main" val="3372246800"/>
                  </a:ext>
                </a:extLst>
              </a:tr>
              <a:tr h="459220"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格力电器（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000651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美的集团（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000333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2" marR="4762" marT="476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2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2013-12-31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4.3120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5.962199</a:t>
                      </a:r>
                    </a:p>
                  </a:txBody>
                  <a:tcPr marL="6350" marR="6350" marT="635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2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2014-12-31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6.2965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5.879895</a:t>
                      </a:r>
                    </a:p>
                  </a:txBody>
                  <a:tcPr marL="6350" marR="6350" marT="6351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2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2015-12-31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7.3771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6.272618</a:t>
                      </a:r>
                    </a:p>
                  </a:txBody>
                  <a:tcPr marL="6350" marR="6350" marT="6351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2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2016-12-31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2.4702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4.133143</a:t>
                      </a:r>
                    </a:p>
                  </a:txBody>
                  <a:tcPr marL="6350" marR="6350" marT="6351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2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2017-12-31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2.7193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3.725411</a:t>
                      </a:r>
                    </a:p>
                  </a:txBody>
                  <a:tcPr marL="6350" marR="6350" marT="6351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2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2018-12-31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4.4784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4.204233</a:t>
                      </a:r>
                    </a:p>
                  </a:txBody>
                  <a:tcPr marL="6350" marR="6350" marT="6351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92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2019-12-31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4.636796</a:t>
                      </a:r>
                    </a:p>
                  </a:txBody>
                  <a:tcPr marL="6350" marR="6350" marT="63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5.535135</a:t>
                      </a:r>
                    </a:p>
                  </a:txBody>
                  <a:tcPr marL="6350" marR="6350" marT="6351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92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2020-12-31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3.198055</a:t>
                      </a:r>
                    </a:p>
                  </a:txBody>
                  <a:tcPr marL="6350" marR="6350" marT="63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4.204441</a:t>
                      </a:r>
                    </a:p>
                  </a:txBody>
                  <a:tcPr marL="6350" marR="6350" marT="6351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D5E63E7F-0AD9-4A4F-A2E3-AC9F732D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四、会计报表的比率分析法</a:t>
            </a:r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EF38D2AE-38E8-47E4-B88A-718EC5F04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4686300"/>
          </a:xfrm>
        </p:spPr>
        <p:txBody>
          <a:bodyPr/>
          <a:lstStyle/>
          <a:p>
            <a:pPr eaLnBrk="1" hangingPunct="1"/>
            <a:r>
              <a:rPr lang="zh-CN" altLang="en-US"/>
              <a:t>（三）盈利能力比率</a:t>
            </a:r>
            <a:endParaRPr lang="en-US" altLang="zh-CN"/>
          </a:p>
          <a:p>
            <a:pPr eaLnBrk="1" hangingPunct="1"/>
            <a:r>
              <a:rPr lang="en-US" altLang="zh-CN"/>
              <a:t>6、每股收益</a:t>
            </a:r>
          </a:p>
          <a:p>
            <a:pPr eaLnBrk="1" hangingPunct="1"/>
            <a:r>
              <a:rPr lang="zh-CN" altLang="en-US"/>
              <a:t>含义</a:t>
            </a:r>
            <a:endParaRPr lang="en-US" altLang="zh-CN"/>
          </a:p>
          <a:p>
            <a:pPr eaLnBrk="1" hangingPunct="1"/>
            <a:r>
              <a:rPr lang="zh-CN" altLang="en-US"/>
              <a:t>例：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06CCD61-26A5-49A8-A935-AB45A8414E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617345"/>
              </p:ext>
            </p:extLst>
          </p:nvPr>
        </p:nvGraphicFramePr>
        <p:xfrm>
          <a:off x="431800" y="765175"/>
          <a:ext cx="8244655" cy="4798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2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92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85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effectLst/>
                          <a:latin typeface="+mn-ea"/>
                          <a:ea typeface="+mn-ea"/>
                        </a:rPr>
                        <a:t>每股收益</a:t>
                      </a:r>
                    </a:p>
                  </a:txBody>
                  <a:tcPr marL="4762" marR="4762" marT="476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extLst>
                  <a:ext uri="{0D108BD9-81ED-4DB2-BD59-A6C34878D82A}">
                    <a16:rowId xmlns:a16="http://schemas.microsoft.com/office/drawing/2014/main" val="3814109801"/>
                  </a:ext>
                </a:extLst>
              </a:tr>
              <a:tr h="479858"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格力电器（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000651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美的集团（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000333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2" marR="4762" marT="476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5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2013-12-31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3.63572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4.920466</a:t>
                      </a: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5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2014-12-31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4.738561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2.762537</a:t>
                      </a: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5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2015-12-31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2.098454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3.193149</a:t>
                      </a: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5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2016-12-31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2.580673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2.455873</a:t>
                      </a: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5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2017-12-31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3.741623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2.836616</a:t>
                      </a: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985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2018-12-31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4.385008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3.267045</a:t>
                      </a: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985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2019-12-31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4.127054</a:t>
                      </a: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3.625575</a:t>
                      </a: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985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2020-12-31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3.703497</a:t>
                      </a: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3.91275</a:t>
                      </a: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id="{1035A12C-361F-4F60-A4AE-92DF7E92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四、会计报表的比率分析法</a:t>
            </a:r>
          </a:p>
        </p:txBody>
      </p:sp>
      <p:sp>
        <p:nvSpPr>
          <p:cNvPr id="51203" name="内容占位符 2">
            <a:extLst>
              <a:ext uri="{FF2B5EF4-FFF2-40B4-BE49-F238E27FC236}">
                <a16:creationId xmlns:a16="http://schemas.microsoft.com/office/drawing/2014/main" id="{104247BE-1C0E-4148-B4C6-396E616CC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（三）盈利能力比率</a:t>
            </a:r>
            <a:endParaRPr lang="en-US" altLang="zh-CN"/>
          </a:p>
          <a:p>
            <a:pPr eaLnBrk="1" hangingPunct="1"/>
            <a:r>
              <a:rPr lang="en-US" altLang="zh-CN"/>
              <a:t>7、市盈率</a:t>
            </a:r>
          </a:p>
          <a:p>
            <a:pPr eaLnBrk="1" hangingPunct="1"/>
            <a:r>
              <a:rPr lang="zh-CN" altLang="en-US"/>
              <a:t>含义：</a:t>
            </a:r>
            <a:endParaRPr lang="en-US" altLang="zh-CN"/>
          </a:p>
          <a:p>
            <a:pPr eaLnBrk="1" hangingPunct="1"/>
            <a:r>
              <a:rPr lang="zh-CN" altLang="en-US"/>
              <a:t>例：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D1DA64D-E5E6-4B18-9C30-7EC597BAEC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042295"/>
              </p:ext>
            </p:extLst>
          </p:nvPr>
        </p:nvGraphicFramePr>
        <p:xfrm>
          <a:off x="431800" y="765174"/>
          <a:ext cx="8100640" cy="496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1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1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1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680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effectLst/>
                          <a:latin typeface="+mn-ea"/>
                          <a:ea typeface="+mn-ea"/>
                        </a:rPr>
                        <a:t>市盈率</a:t>
                      </a:r>
                    </a:p>
                  </a:txBody>
                  <a:tcPr marL="4762" marR="4762" marT="4763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extLst>
                  <a:ext uri="{0D108BD9-81ED-4DB2-BD59-A6C34878D82A}">
                    <a16:rowId xmlns:a16="http://schemas.microsoft.com/office/drawing/2014/main" val="4147559377"/>
                  </a:ext>
                </a:extLst>
              </a:tr>
              <a:tr h="496808"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格力电器（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000651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美的集团（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000333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2" marR="4762" marT="476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2013-12-31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8.983091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10.16164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0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2014-12-31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7.833601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9.932897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0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2015-12-31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10.6507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10.27825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0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2016-12-31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9.540147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11.47046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80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2017-12-31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11.67942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19.54089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80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2018-12-31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8.139095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11.34386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680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2019-12-31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15.89027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16.06642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680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2020-12-31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16.72473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25.15877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61A32AC2-01FC-4E41-876C-3D0C948E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/>
              <a:t>四、会计报表的比率分析法</a:t>
            </a:r>
          </a:p>
        </p:txBody>
      </p:sp>
      <p:sp>
        <p:nvSpPr>
          <p:cNvPr id="53251" name="内容占位符 2">
            <a:extLst>
              <a:ext uri="{FF2B5EF4-FFF2-40B4-BE49-F238E27FC236}">
                <a16:creationId xmlns:a16="http://schemas.microsoft.com/office/drawing/2014/main" id="{758779E0-64A1-4FC3-8CAE-CB7DB2DD7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557338"/>
            <a:ext cx="8229600" cy="4397375"/>
          </a:xfrm>
        </p:spPr>
        <p:txBody>
          <a:bodyPr/>
          <a:lstStyle/>
          <a:p>
            <a:pPr eaLnBrk="1" hangingPunct="1"/>
            <a:r>
              <a:rPr lang="zh-CN" altLang="en-US" sz="2800"/>
              <a:t>（四）企业资产运营效率比率</a:t>
            </a:r>
            <a:endParaRPr lang="en-US" altLang="zh-CN" sz="2800"/>
          </a:p>
          <a:p>
            <a:pPr eaLnBrk="1" hangingPunct="1"/>
            <a:r>
              <a:rPr lang="en-US" altLang="zh-CN" sz="2800"/>
              <a:t>1、应收账款周转率=赊销收入/应收账款平均余额</a:t>
            </a:r>
          </a:p>
          <a:p>
            <a:pPr eaLnBrk="1" hangingPunct="1">
              <a:buFont typeface="Wingdings 2" panose="05020102010507070707" pitchFamily="82" charset="2"/>
              <a:buNone/>
            </a:pPr>
            <a:endParaRPr lang="en-US" altLang="zh-CN"/>
          </a:p>
          <a:p>
            <a:pPr eaLnBrk="1" hangingPunct="1"/>
            <a:endParaRPr lang="en-US" altLang="zh-CN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74DA885-76A0-4769-BF02-05C932EED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52888"/>
              </p:ext>
            </p:extLst>
          </p:nvPr>
        </p:nvGraphicFramePr>
        <p:xfrm>
          <a:off x="384175" y="2708920"/>
          <a:ext cx="8169275" cy="3865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252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8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4" marR="4764" marT="4764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4" marR="4764" marT="4764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dirty="0">
                          <a:effectLst/>
                          <a:latin typeface="+mn-ea"/>
                          <a:ea typeface="+mn-ea"/>
                        </a:rPr>
                        <a:t>应收账款周转率</a:t>
                      </a:r>
                    </a:p>
                  </a:txBody>
                  <a:tcPr marL="4764" marR="4764" marT="4764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4" marR="4764" marT="4764" marB="0" anchor="ctr"/>
                </a:tc>
                <a:extLst>
                  <a:ext uri="{0D108BD9-81ED-4DB2-BD59-A6C34878D82A}">
                    <a16:rowId xmlns:a16="http://schemas.microsoft.com/office/drawing/2014/main" val="3519514065"/>
                  </a:ext>
                </a:extLst>
              </a:tr>
              <a:tr h="533484"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4" marR="4764" marT="4764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4" marR="4764" marT="4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格力电器（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000651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4" marR="4764" marT="4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美的集团（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000333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4" marR="4764" marT="476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2013-12-31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4" marR="4764" marT="4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4" marR="4764" marT="4764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71.37344</a:t>
                      </a: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13.59804</a:t>
                      </a:r>
                    </a:p>
                  </a:txBody>
                  <a:tcPr marL="6351" marR="6351" marT="634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8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2014-12-31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4" marR="4764" marT="4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4" marR="4764" marT="4764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61.0782</a:t>
                      </a: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16.38678</a:t>
                      </a:r>
                    </a:p>
                  </a:txBody>
                  <a:tcPr marL="6351" marR="6351" marT="6349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2015-12-31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4" marR="4764" marT="4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4" marR="4764" marT="4764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35.28349</a:t>
                      </a: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14.03086</a:t>
                      </a:r>
                    </a:p>
                  </a:txBody>
                  <a:tcPr marL="6351" marR="6351" marT="634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8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2016-12-31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4" marR="4764" marT="4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4" marR="4764" marT="4764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37.09153</a:t>
                      </a: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13.35033</a:t>
                      </a:r>
                    </a:p>
                  </a:txBody>
                  <a:tcPr marL="6351" marR="6351" marT="634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8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2017-12-31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4" marR="4764" marT="4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4" marR="4764" marT="4764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34.33041</a:t>
                      </a: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15.53823</a:t>
                      </a:r>
                    </a:p>
                  </a:txBody>
                  <a:tcPr marL="6351" marR="6351" marT="6349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8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2018-12-31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4" marR="4764" marT="4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4" marR="4764" marT="4764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29.32085</a:t>
                      </a: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14.06677</a:t>
                      </a:r>
                    </a:p>
                  </a:txBody>
                  <a:tcPr marL="6351" marR="6351" marT="6349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8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2019-12-31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4" marR="4764" marT="4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4" marR="4764" marT="47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24.53031</a:t>
                      </a:r>
                    </a:p>
                  </a:txBody>
                  <a:tcPr marL="6351" marR="6351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14.62217</a:t>
                      </a:r>
                    </a:p>
                  </a:txBody>
                  <a:tcPr marL="6351" marR="6351" marT="6349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8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2020-12-31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4" marR="4764" marT="4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4" marR="4764" marT="47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19.49959</a:t>
                      </a:r>
                    </a:p>
                  </a:txBody>
                  <a:tcPr marL="6351" marR="6351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13.65064</a:t>
                      </a:r>
                    </a:p>
                  </a:txBody>
                  <a:tcPr marL="6351" marR="6351" marT="6349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BB41D50A-BDC9-431A-A44F-841C39C5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三、审阅法</a:t>
            </a: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ACB64807-D2F1-4C60-9F72-475FCCC2C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82" charset="2"/>
              <a:buNone/>
            </a:pPr>
            <a:r>
              <a:rPr lang="zh-CN" altLang="en-US"/>
              <a:t>（一）资产负债表的审阅</a:t>
            </a:r>
            <a:endParaRPr lang="en-US" altLang="zh-CN"/>
          </a:p>
          <a:p>
            <a:pPr eaLnBrk="1" hangingPunct="1">
              <a:buFont typeface="Wingdings 2" panose="05020102010507070707" pitchFamily="82" charset="2"/>
              <a:buNone/>
            </a:pPr>
            <a:r>
              <a:rPr lang="en-US" altLang="zh-CN"/>
              <a:t>1、右边项目：资本结构和资金来源</a:t>
            </a:r>
          </a:p>
          <a:p>
            <a:pPr eaLnBrk="1" hangingPunct="1">
              <a:buFont typeface="Wingdings 2" panose="05020102010507070707" pitchFamily="82" charset="2"/>
              <a:buNone/>
            </a:pPr>
            <a:r>
              <a:rPr lang="en-US" altLang="zh-CN"/>
              <a:t>2、货币资金项目：支付能力</a:t>
            </a:r>
          </a:p>
          <a:p>
            <a:pPr eaLnBrk="1" hangingPunct="1">
              <a:buFont typeface="Wingdings 2" panose="05020102010507070707" pitchFamily="82" charset="2"/>
              <a:buNone/>
            </a:pPr>
            <a:r>
              <a:rPr lang="en-US" altLang="zh-CN"/>
              <a:t>3、左边项目：资产结构和创造现金流量</a:t>
            </a:r>
          </a:p>
          <a:p>
            <a:pPr eaLnBrk="1" hangingPunct="1">
              <a:buFont typeface="Wingdings 2" panose="05020102010507070707" pitchFamily="82" charset="2"/>
              <a:buNone/>
            </a:pPr>
            <a:r>
              <a:rPr lang="en-US" altLang="zh-CN"/>
              <a:t>4、左右两边：资产结构与资本结构的匹配</a:t>
            </a:r>
          </a:p>
          <a:p>
            <a:pPr eaLnBrk="1" hangingPunct="1">
              <a:buFont typeface="Wingdings 2" panose="05020102010507070707" pitchFamily="82" charset="2"/>
              <a:buNone/>
            </a:pPr>
            <a:r>
              <a:rPr lang="en-US" altLang="zh-CN"/>
              <a:t>5、推断现金流量信息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E780E7B4-716A-4108-9761-966E6977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/>
              <a:t>四、会计报表的比率分析法</a:t>
            </a:r>
          </a:p>
        </p:txBody>
      </p:sp>
      <p:sp>
        <p:nvSpPr>
          <p:cNvPr id="54275" name="内容占位符 2">
            <a:extLst>
              <a:ext uri="{FF2B5EF4-FFF2-40B4-BE49-F238E27FC236}">
                <a16:creationId xmlns:a16="http://schemas.microsoft.com/office/drawing/2014/main" id="{FB9DF476-D714-457A-901B-2BC41B9A4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981075"/>
            <a:ext cx="8229600" cy="5526088"/>
          </a:xfrm>
        </p:spPr>
        <p:txBody>
          <a:bodyPr/>
          <a:lstStyle/>
          <a:p>
            <a:pPr eaLnBrk="1" hangingPunct="1"/>
            <a:r>
              <a:rPr lang="zh-CN" altLang="en-US" sz="2400"/>
              <a:t>（四）企业资产运营效率比率</a:t>
            </a:r>
            <a:endParaRPr lang="en-US" altLang="zh-CN" sz="2400"/>
          </a:p>
          <a:p>
            <a:pPr eaLnBrk="1" hangingPunct="1"/>
            <a:r>
              <a:rPr lang="en-US" altLang="zh-CN" sz="2400"/>
              <a:t>2、应收账款周转期（收现期）=365/应收账款周转期</a:t>
            </a:r>
          </a:p>
          <a:p>
            <a:pPr eaLnBrk="1" hangingPunct="1"/>
            <a:r>
              <a:rPr lang="zh-CN" altLang="en-US" sz="2400"/>
              <a:t>应收账款周转得越快是否越好？</a:t>
            </a:r>
            <a:endParaRPr lang="en-US" altLang="zh-CN" sz="2400"/>
          </a:p>
          <a:p>
            <a:pPr eaLnBrk="1" hangingPunct="1">
              <a:buFont typeface="Wingdings 2" panose="05020102010507070707" pitchFamily="82" charset="2"/>
              <a:buNone/>
            </a:pPr>
            <a:endParaRPr lang="en-US" altLang="zh-CN"/>
          </a:p>
          <a:p>
            <a:pPr eaLnBrk="1" hangingPunct="1"/>
            <a:endParaRPr lang="en-US" altLang="zh-CN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D12DB6B-2876-4C5E-B463-4418058CD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00192"/>
              </p:ext>
            </p:extLst>
          </p:nvPr>
        </p:nvGraphicFramePr>
        <p:xfrm>
          <a:off x="493400" y="2491117"/>
          <a:ext cx="8229600" cy="40078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5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0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24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324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effectLst/>
                          <a:latin typeface="+mn-ea"/>
                          <a:ea typeface="+mn-ea"/>
                        </a:rPr>
                        <a:t>应收账款周转天数</a:t>
                      </a:r>
                    </a:p>
                  </a:txBody>
                  <a:tcPr marL="4762" marR="4762" marT="476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extLst>
                  <a:ext uri="{0D108BD9-81ED-4DB2-BD59-A6C34878D82A}">
                    <a16:rowId xmlns:a16="http://schemas.microsoft.com/office/drawing/2014/main" val="932469414"/>
                  </a:ext>
                </a:extLst>
              </a:tr>
              <a:tr h="553247"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格力电器（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000651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美的集团（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000333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2" marR="4762" marT="476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2013-12-31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5.113947</a:t>
                      </a:r>
                    </a:p>
                  </a:txBody>
                  <a:tcPr marL="9523" marR="9523" marT="9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26.84211</a:t>
                      </a:r>
                    </a:p>
                  </a:txBody>
                  <a:tcPr marL="6349" marR="6349" marT="6348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6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2014-12-31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5.975946</a:t>
                      </a:r>
                    </a:p>
                  </a:txBody>
                  <a:tcPr marL="9523" marR="9523" marT="9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22.27405</a:t>
                      </a:r>
                    </a:p>
                  </a:txBody>
                  <a:tcPr marL="6349" marR="6349" marT="6348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6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2015-12-31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10.34478</a:t>
                      </a:r>
                    </a:p>
                  </a:txBody>
                  <a:tcPr marL="9523" marR="9523" marT="9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26.01409</a:t>
                      </a:r>
                    </a:p>
                  </a:txBody>
                  <a:tcPr marL="6349" marR="6349" marT="6348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6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2016-12-31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9.867482</a:t>
                      </a:r>
                    </a:p>
                  </a:txBody>
                  <a:tcPr marL="9523" marR="9523" marT="9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27.41505</a:t>
                      </a:r>
                    </a:p>
                  </a:txBody>
                  <a:tcPr marL="6349" marR="6349" marT="6348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6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2017-12-31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10.63197</a:t>
                      </a:r>
                    </a:p>
                  </a:txBody>
                  <a:tcPr marL="9523" marR="9523" marT="9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23.49045</a:t>
                      </a:r>
                    </a:p>
                  </a:txBody>
                  <a:tcPr marL="6349" marR="6349" marT="6348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6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2018-12-31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12.44848</a:t>
                      </a:r>
                    </a:p>
                  </a:txBody>
                  <a:tcPr marL="9523" marR="9523" marT="9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25.94767</a:t>
                      </a:r>
                    </a:p>
                  </a:txBody>
                  <a:tcPr marL="6349" marR="6349" marT="6348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6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2019-12-31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14.87955</a:t>
                      </a:r>
                    </a:p>
                  </a:txBody>
                  <a:tcPr marL="6349" marR="6349" marT="6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24.96209</a:t>
                      </a:r>
                    </a:p>
                  </a:txBody>
                  <a:tcPr marL="6349" marR="6349" marT="6348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6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2020-12-31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18.76963</a:t>
                      </a:r>
                    </a:p>
                  </a:txBody>
                  <a:tcPr marL="6349" marR="6349" marT="6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26.81193</a:t>
                      </a:r>
                    </a:p>
                  </a:txBody>
                  <a:tcPr marL="6349" marR="6349" marT="6348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43103458-F5EC-44BD-977E-EBA634D5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四、会计报表的比率分析法</a:t>
            </a:r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2225C275-4783-40B9-9C1F-11B9D7C80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089525"/>
          </a:xfrm>
        </p:spPr>
        <p:txBody>
          <a:bodyPr/>
          <a:lstStyle/>
          <a:p>
            <a:pPr eaLnBrk="1" hangingPunct="1"/>
            <a:r>
              <a:rPr lang="zh-CN" altLang="en-US"/>
              <a:t>（四）企业资产运营效率比率</a:t>
            </a:r>
            <a:endParaRPr lang="en-US" altLang="zh-CN"/>
          </a:p>
          <a:p>
            <a:pPr eaLnBrk="1" hangingPunct="1"/>
            <a:r>
              <a:rPr lang="en-US" altLang="zh-CN"/>
              <a:t>3、存货周转率=销售成本/存货平均余额</a:t>
            </a:r>
          </a:p>
          <a:p>
            <a:pPr eaLnBrk="1" hangingPunct="1">
              <a:buFont typeface="Wingdings 2" panose="05020102010507070707" pitchFamily="82" charset="2"/>
              <a:buNone/>
            </a:pPr>
            <a:endParaRPr lang="en-US" altLang="zh-CN"/>
          </a:p>
          <a:p>
            <a:pPr eaLnBrk="1" hangingPunct="1"/>
            <a:endParaRPr lang="en-US" altLang="zh-CN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60C5B18-9C74-4014-B380-49B65FF1A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50087"/>
              </p:ext>
            </p:extLst>
          </p:nvPr>
        </p:nvGraphicFramePr>
        <p:xfrm>
          <a:off x="457200" y="2636912"/>
          <a:ext cx="8075240" cy="3685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7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8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858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effectLst/>
                          <a:latin typeface="+mn-ea"/>
                          <a:ea typeface="+mn-ea"/>
                        </a:rPr>
                        <a:t>存货周转率</a:t>
                      </a: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48076434"/>
                  </a:ext>
                </a:extLst>
              </a:tr>
              <a:tr h="368589"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格力电器（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000651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美的集团（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000333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58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2013-12-31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5.295905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12.21473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58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2014-12-31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8.104486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6.993881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58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2015-12-31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7.305617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8.061797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58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2016-12-31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7.880019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8.867631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58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2017-12-31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7.780403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8.007823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58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2018-12-31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7.557937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6.368832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58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2019-12-31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6.508443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6.375229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58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2020-12-31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4.781317</a:t>
                      </a:r>
                    </a:p>
                  </a:txBody>
                  <a:tcPr marL="6351" marR="6351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6.701506</a:t>
                      </a:r>
                    </a:p>
                  </a:txBody>
                  <a:tcPr marL="6351" marR="6351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C5F2257B-CBCE-4CAA-BFD2-68D96FC2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四、会计报表的比率分析法</a:t>
            </a:r>
          </a:p>
        </p:txBody>
      </p:sp>
      <p:sp>
        <p:nvSpPr>
          <p:cNvPr id="56323" name="内容占位符 2">
            <a:extLst>
              <a:ext uri="{FF2B5EF4-FFF2-40B4-BE49-F238E27FC236}">
                <a16:creationId xmlns:a16="http://schemas.microsoft.com/office/drawing/2014/main" id="{ABCE0A28-5CFF-4ECD-A0AD-B3927169E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089525"/>
          </a:xfrm>
        </p:spPr>
        <p:txBody>
          <a:bodyPr/>
          <a:lstStyle/>
          <a:p>
            <a:pPr eaLnBrk="1" hangingPunct="1"/>
            <a:r>
              <a:rPr lang="zh-CN" altLang="en-US" sz="2800"/>
              <a:t>（四）企业资产运营效率比率</a:t>
            </a:r>
            <a:endParaRPr lang="en-US" altLang="zh-CN" sz="2800"/>
          </a:p>
          <a:p>
            <a:pPr eaLnBrk="1" hangingPunct="1"/>
            <a:r>
              <a:rPr lang="en-US" altLang="zh-CN" sz="2800"/>
              <a:t>4、存货周转期=365/存货周转期</a:t>
            </a:r>
          </a:p>
          <a:p>
            <a:pPr eaLnBrk="1" hangingPunct="1"/>
            <a:r>
              <a:rPr lang="zh-CN" altLang="en-US" sz="2800"/>
              <a:t>存货周转得越快是否越好？</a:t>
            </a:r>
            <a:endParaRPr lang="en-US" altLang="zh-CN" sz="280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8F6E310-2BB6-46D9-AD43-7F85FDD30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281417"/>
              </p:ext>
            </p:extLst>
          </p:nvPr>
        </p:nvGraphicFramePr>
        <p:xfrm>
          <a:off x="521742" y="2924944"/>
          <a:ext cx="8100516" cy="3504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575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040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dirty="0">
                          <a:effectLst/>
                          <a:latin typeface="+mn-ea"/>
                          <a:ea typeface="+mn-ea"/>
                        </a:rPr>
                        <a:t>存货周转天数</a:t>
                      </a:r>
                    </a:p>
                  </a:txBody>
                  <a:tcPr marL="4762" marR="4762" marT="476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extLst>
                  <a:ext uri="{0D108BD9-81ED-4DB2-BD59-A6C34878D82A}">
                    <a16:rowId xmlns:a16="http://schemas.microsoft.com/office/drawing/2014/main" val="3419378036"/>
                  </a:ext>
                </a:extLst>
              </a:tr>
              <a:tr h="350405"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格力电器（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000651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美的集团（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000333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2" marR="4762" marT="476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2013-12-31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68.92118</a:t>
                      </a: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29.88195</a:t>
                      </a: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4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2014-12-31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45.03679</a:t>
                      </a: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52.18848</a:t>
                      </a: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4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2015-12-31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49.96156</a:t>
                      </a: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45.27527</a:t>
                      </a: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4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2016-12-31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46.44659</a:t>
                      </a: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41.27371</a:t>
                      </a: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4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2017-12-31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46.91274</a:t>
                      </a: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45.58043</a:t>
                      </a: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4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2018-12-31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48.2936</a:t>
                      </a: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57.31035</a:t>
                      </a: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4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2019-12-31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56.081</a:t>
                      </a: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57.25285</a:t>
                      </a: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4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2020-12-31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76.54795</a:t>
                      </a: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54.61459</a:t>
                      </a: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144C7CDC-B5C9-4F3B-8594-AA50ACAB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四、会计报表的比率分析法</a:t>
            </a:r>
          </a:p>
        </p:txBody>
      </p:sp>
      <p:sp>
        <p:nvSpPr>
          <p:cNvPr id="57347" name="内容占位符 2">
            <a:extLst>
              <a:ext uri="{FF2B5EF4-FFF2-40B4-BE49-F238E27FC236}">
                <a16:creationId xmlns:a16="http://schemas.microsoft.com/office/drawing/2014/main" id="{75C691FF-B24D-4A56-BD5B-96BEEFD6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072062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（四）企业资产运营效率比率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5、应付账款周转率=</a:t>
            </a:r>
            <a:r>
              <a:rPr lang="en-US" altLang="zh-CN" sz="2800" dirty="0" err="1"/>
              <a:t>购货成本</a:t>
            </a:r>
            <a:r>
              <a:rPr lang="en-US" altLang="zh-CN" sz="2800" dirty="0"/>
              <a:t>/</a:t>
            </a:r>
            <a:r>
              <a:rPr lang="en-US" altLang="zh-CN" sz="2800" dirty="0" err="1"/>
              <a:t>应付账款平均余额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含义</a:t>
            </a:r>
            <a:endParaRPr lang="en-US" altLang="zh-CN" sz="2800" dirty="0"/>
          </a:p>
          <a:p>
            <a:pPr eaLnBrk="1" hangingPunct="1">
              <a:buFont typeface="Wingdings 2" panose="05020102010507070707" pitchFamily="82" charset="2"/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1F59230-138E-470C-B4E2-E5A9DD538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642804"/>
              </p:ext>
            </p:extLst>
          </p:nvPr>
        </p:nvGraphicFramePr>
        <p:xfrm>
          <a:off x="571748" y="2993545"/>
          <a:ext cx="8000504" cy="3576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8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4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00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79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dirty="0">
                          <a:effectLst/>
                          <a:latin typeface="+mn-ea"/>
                          <a:ea typeface="+mn-ea"/>
                        </a:rPr>
                        <a:t>应付账款周转率</a:t>
                      </a:r>
                    </a:p>
                  </a:txBody>
                  <a:tcPr marL="4762" marR="4762" marT="476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extLst>
                  <a:ext uri="{0D108BD9-81ED-4DB2-BD59-A6C34878D82A}">
                    <a16:rowId xmlns:a16="http://schemas.microsoft.com/office/drawing/2014/main" val="3609298264"/>
                  </a:ext>
                </a:extLst>
              </a:tr>
              <a:tr h="365106"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格力电器（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000651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美的集团（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000333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2" marR="4762" marT="476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2013-12-31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3.209051</a:t>
                      </a: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10.60287</a:t>
                      </a: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2014-12-31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3.246884</a:t>
                      </a: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5.613926</a:t>
                      </a: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2015-12-31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2.559843</a:t>
                      </a: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5.462802</a:t>
                      </a: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2016-12-31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2.682788</a:t>
                      </a: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5.401878</a:t>
                      </a: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2017-12-31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3.106767</a:t>
                      </a: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5.965467</a:t>
                      </a: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2018-12-31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3.759415</a:t>
                      </a: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5.223427</a:t>
                      </a: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2019-12-31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3.558827</a:t>
                      </a: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4.98289</a:t>
                      </a: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2020-12-31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3.391388</a:t>
                      </a: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4.412736</a:t>
                      </a: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>
            <a:extLst>
              <a:ext uri="{FF2B5EF4-FFF2-40B4-BE49-F238E27FC236}">
                <a16:creationId xmlns:a16="http://schemas.microsoft.com/office/drawing/2014/main" id="{467F6768-73BC-472B-BB6F-A39228F8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四、会计报表的比率分析法</a:t>
            </a:r>
          </a:p>
        </p:txBody>
      </p:sp>
      <p:sp>
        <p:nvSpPr>
          <p:cNvPr id="58371" name="内容占位符 2">
            <a:extLst>
              <a:ext uri="{FF2B5EF4-FFF2-40B4-BE49-F238E27FC236}">
                <a16:creationId xmlns:a16="http://schemas.microsoft.com/office/drawing/2014/main" id="{BFEC19D7-4ECC-40C6-9412-9517A8E61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072062"/>
          </a:xfrm>
        </p:spPr>
        <p:txBody>
          <a:bodyPr/>
          <a:lstStyle/>
          <a:p>
            <a:pPr eaLnBrk="1" hangingPunct="1"/>
            <a:r>
              <a:rPr lang="zh-CN" altLang="en-US" sz="2800"/>
              <a:t>（四）企业资产运营效率比率</a:t>
            </a:r>
            <a:endParaRPr lang="en-US" altLang="zh-CN" sz="2800"/>
          </a:p>
          <a:p>
            <a:pPr eaLnBrk="1" hangingPunct="1"/>
            <a:r>
              <a:rPr lang="en-US" altLang="zh-CN" sz="2800"/>
              <a:t>6、应付账款周转期=365/应付账款周转期</a:t>
            </a:r>
          </a:p>
          <a:p>
            <a:pPr eaLnBrk="1" hangingPunct="1"/>
            <a:r>
              <a:rPr lang="zh-CN" altLang="en-US" sz="2800"/>
              <a:t>例：应付账款周转得越快是否越好？</a:t>
            </a:r>
            <a:endParaRPr lang="en-US" altLang="zh-CN" sz="2800"/>
          </a:p>
          <a:p>
            <a:pPr eaLnBrk="1" hangingPunct="1">
              <a:buFont typeface="Wingdings 2" panose="05020102010507070707" pitchFamily="82" charset="2"/>
              <a:buNone/>
            </a:pPr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BB0890F7-09E2-4D2E-85E8-3858F418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四、会计报表的比率分析法</a:t>
            </a:r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7C5BE2A0-6F3E-4B10-BBFF-9AA74D1D6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072062"/>
          </a:xfrm>
        </p:spPr>
        <p:txBody>
          <a:bodyPr/>
          <a:lstStyle/>
          <a:p>
            <a:pPr eaLnBrk="1" hangingPunct="1"/>
            <a:r>
              <a:rPr lang="zh-CN" altLang="en-US" sz="2800"/>
              <a:t>（四）企业资产运营效率比率</a:t>
            </a:r>
            <a:endParaRPr lang="en-US" altLang="zh-CN" sz="2800"/>
          </a:p>
          <a:p>
            <a:pPr eaLnBrk="1" hangingPunct="1"/>
            <a:r>
              <a:rPr lang="en-US" altLang="zh-CN" sz="2800"/>
              <a:t>7、</a:t>
            </a:r>
            <a:r>
              <a:rPr lang="zh-CN" altLang="en-US" sz="2800"/>
              <a:t>经营期间</a:t>
            </a:r>
            <a:r>
              <a:rPr lang="en-US" altLang="zh-CN" sz="2800"/>
              <a:t>=应收账款周转期+存货周转期-应付账款周转期。</a:t>
            </a:r>
          </a:p>
          <a:p>
            <a:pPr eaLnBrk="1" hangingPunct="1">
              <a:buFont typeface="Wingdings 2" panose="05020102010507070707" pitchFamily="82" charset="2"/>
              <a:buNone/>
            </a:pPr>
            <a:endParaRPr lang="en-US" altLang="zh-CN"/>
          </a:p>
          <a:p>
            <a:pPr eaLnBrk="1" hangingPunct="1"/>
            <a:endParaRPr lang="en-US" altLang="zh-CN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27C3226-2B28-4B7A-A53A-16C42DA63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134551"/>
              </p:ext>
            </p:extLst>
          </p:nvPr>
        </p:nvGraphicFramePr>
        <p:xfrm>
          <a:off x="683568" y="2825286"/>
          <a:ext cx="7560839" cy="3479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4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4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795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effectLst/>
                          <a:latin typeface="+mn-ea"/>
                          <a:ea typeface="+mn-ea"/>
                        </a:rPr>
                        <a:t>经营期间</a:t>
                      </a:r>
                    </a:p>
                  </a:txBody>
                  <a:tcPr marL="4762" marR="4762" marT="4763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extLst>
                  <a:ext uri="{0D108BD9-81ED-4DB2-BD59-A6C34878D82A}">
                    <a16:rowId xmlns:a16="http://schemas.microsoft.com/office/drawing/2014/main" val="3958944643"/>
                  </a:ext>
                </a:extLst>
              </a:tr>
              <a:tr h="347951"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格力电器（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000651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美的集团（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000333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2" marR="4762" marT="476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2013-12-31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70.82607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46.12119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9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2014-12-31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47.76585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68.8486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9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2015-12-31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57.7465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65.82655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9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2016-12-31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53.63128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63.28688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9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2017-12-31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54.43794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63.10541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9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2018-12-31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56.98267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78.0346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9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2019-12-31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67.40172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77.23205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9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2020-12-31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91.92619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77.01378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C52452EB-B56A-47AD-8025-D0F086A0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四、会计报表的比率分析法</a:t>
            </a:r>
          </a:p>
        </p:txBody>
      </p:sp>
      <p:sp>
        <p:nvSpPr>
          <p:cNvPr id="60419" name="内容占位符 2">
            <a:extLst>
              <a:ext uri="{FF2B5EF4-FFF2-40B4-BE49-F238E27FC236}">
                <a16:creationId xmlns:a16="http://schemas.microsoft.com/office/drawing/2014/main" id="{4F3B69E1-08A6-4B30-A813-968A1A648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（四）企业资产运营效率比率</a:t>
            </a:r>
            <a:endParaRPr lang="en-US" altLang="zh-CN"/>
          </a:p>
          <a:p>
            <a:pPr eaLnBrk="1" hangingPunct="1"/>
            <a:r>
              <a:rPr lang="en-US" altLang="zh-CN"/>
              <a:t>8、固定资产周转率=销售收入/固定资产平均余额</a:t>
            </a:r>
          </a:p>
          <a:p>
            <a:pPr eaLnBrk="1" hangingPunct="1"/>
            <a:r>
              <a:rPr lang="zh-CN" altLang="en-US"/>
              <a:t>含义</a:t>
            </a:r>
            <a:endParaRPr lang="en-US" altLang="zh-CN"/>
          </a:p>
          <a:p>
            <a:pPr eaLnBrk="1" hangingPunct="1"/>
            <a:r>
              <a:rPr lang="zh-CN" altLang="en-US"/>
              <a:t>例：</a:t>
            </a:r>
            <a:endParaRPr lang="en-US" altLang="zh-CN"/>
          </a:p>
          <a:p>
            <a:pPr eaLnBrk="1" hangingPunct="1"/>
            <a:r>
              <a:rPr lang="en-US" altLang="zh-CN"/>
              <a:t>9、固定资产周转期=365/固定资产周转期</a:t>
            </a:r>
          </a:p>
          <a:p>
            <a:pPr eaLnBrk="1" hangingPunct="1"/>
            <a:r>
              <a:rPr lang="zh-CN" altLang="en-US"/>
              <a:t>例：</a:t>
            </a:r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D408DD89-9E06-4813-9328-3B6DE3484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559098"/>
              </p:ext>
            </p:extLst>
          </p:nvPr>
        </p:nvGraphicFramePr>
        <p:xfrm>
          <a:off x="457200" y="1125538"/>
          <a:ext cx="8147248" cy="4432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1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320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dirty="0">
                          <a:effectLst/>
                          <a:latin typeface="+mn-ea"/>
                          <a:ea typeface="+mn-ea"/>
                        </a:rPr>
                        <a:t>固定资产周转率</a:t>
                      </a:r>
                    </a:p>
                  </a:txBody>
                  <a:tcPr marL="4762" marR="4762" marT="476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extLst>
                  <a:ext uri="{0D108BD9-81ED-4DB2-BD59-A6C34878D82A}">
                    <a16:rowId xmlns:a16="http://schemas.microsoft.com/office/drawing/2014/main" val="263604172"/>
                  </a:ext>
                </a:extLst>
              </a:tr>
              <a:tr h="443201"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格力电器（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000651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美的集团（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000333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20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2013-12-31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8.874511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6.075377</a:t>
                      </a: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20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2014-12-31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9.508741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7.247571</a:t>
                      </a: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20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2015-12-31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6.436722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7.238436</a:t>
                      </a: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20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2016-12-31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6.5413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7.99484</a:t>
                      </a: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20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2017-12-31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8.437585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11.027302</a:t>
                      </a: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20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2018-12-31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11.04739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11.530938</a:t>
                      </a: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320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2019-12-31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10.565994</a:t>
                      </a: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12.616965</a:t>
                      </a: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320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2020-12-31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8.826469</a:t>
                      </a: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12.947427</a:t>
                      </a: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FFD621B6-A251-44AA-AEFD-AB13FEE1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四、会计报表的比率分析法</a:t>
            </a:r>
          </a:p>
        </p:txBody>
      </p:sp>
      <p:sp>
        <p:nvSpPr>
          <p:cNvPr id="63491" name="内容占位符 2">
            <a:extLst>
              <a:ext uri="{FF2B5EF4-FFF2-40B4-BE49-F238E27FC236}">
                <a16:creationId xmlns:a16="http://schemas.microsoft.com/office/drawing/2014/main" id="{C5E00943-3A54-4153-931C-BEEB8488A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000625"/>
          </a:xfrm>
        </p:spPr>
        <p:txBody>
          <a:bodyPr/>
          <a:lstStyle/>
          <a:p>
            <a:pPr eaLnBrk="1" hangingPunct="1"/>
            <a:r>
              <a:rPr lang="zh-CN" altLang="en-US"/>
              <a:t>（四）企业资产运营效率比率</a:t>
            </a:r>
            <a:endParaRPr lang="en-US" altLang="zh-CN"/>
          </a:p>
          <a:p>
            <a:pPr eaLnBrk="1" hangingPunct="1"/>
            <a:r>
              <a:rPr lang="en-US" altLang="zh-CN"/>
              <a:t>10、总资产周转率=销售收入/总平均余额</a:t>
            </a:r>
          </a:p>
          <a:p>
            <a:pPr eaLnBrk="1" hangingPunct="1"/>
            <a:r>
              <a:rPr lang="zh-CN" altLang="en-US"/>
              <a:t>含义</a:t>
            </a:r>
            <a:endParaRPr lang="en-US" altLang="zh-CN"/>
          </a:p>
          <a:p>
            <a:pPr eaLnBrk="1" hangingPunct="1"/>
            <a:r>
              <a:rPr lang="zh-CN" altLang="en-US"/>
              <a:t>例：</a:t>
            </a:r>
            <a:endParaRPr lang="en-US" altLang="zh-CN"/>
          </a:p>
          <a:p>
            <a:pPr eaLnBrk="1" hangingPunct="1"/>
            <a:r>
              <a:rPr lang="en-US" altLang="zh-CN"/>
              <a:t>11、总资产周转期=365/总资产周转期</a:t>
            </a:r>
          </a:p>
          <a:p>
            <a:pPr eaLnBrk="1" hangingPunct="1"/>
            <a:r>
              <a:rPr lang="zh-CN" altLang="en-US"/>
              <a:t>例：</a:t>
            </a:r>
            <a:endParaRPr lang="en-US" altLang="zh-CN"/>
          </a:p>
          <a:p>
            <a:pPr eaLnBrk="1" hangingPunct="1">
              <a:buFont typeface="Wingdings 2" panose="05020102010507070707" pitchFamily="82" charset="2"/>
              <a:buNone/>
            </a:pPr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25C9D28F-5E16-480A-93EC-040F0B2E5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708601"/>
              </p:ext>
            </p:extLst>
          </p:nvPr>
        </p:nvGraphicFramePr>
        <p:xfrm>
          <a:off x="457200" y="836612"/>
          <a:ext cx="8363272" cy="4752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8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526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4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4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dirty="0">
                          <a:effectLst/>
                          <a:latin typeface="+mn-ea"/>
                          <a:ea typeface="+mn-ea"/>
                        </a:rPr>
                        <a:t>总资产周转率</a:t>
                      </a:r>
                    </a:p>
                  </a:txBody>
                  <a:tcPr marL="4762" marR="4762" marT="4764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4" marB="0" anchor="ctr"/>
                </a:tc>
                <a:extLst>
                  <a:ext uri="{0D108BD9-81ED-4DB2-BD59-A6C34878D82A}">
                    <a16:rowId xmlns:a16="http://schemas.microsoft.com/office/drawing/2014/main" val="2107162822"/>
                  </a:ext>
                </a:extLst>
              </a:tr>
              <a:tr h="475263"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4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格力电器（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000651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2" marR="4762" marT="4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美的集团（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000333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2" marR="4762" marT="476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2013-12-31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4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0.983367</a:t>
                      </a:r>
                    </a:p>
                  </a:txBody>
                  <a:tcPr marL="9525" marR="9525" marT="95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1.310086</a:t>
                      </a:r>
                    </a:p>
                  </a:txBody>
                  <a:tcPr marL="6350" marR="6350" marT="635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2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2014-12-31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4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0.950166</a:t>
                      </a:r>
                    </a:p>
                  </a:txBody>
                  <a:tcPr marL="9525" marR="9525" marT="95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1.304266</a:t>
                      </a:r>
                    </a:p>
                  </a:txBody>
                  <a:tcPr marL="6350" marR="6350" marT="6351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2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2015-12-31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4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0.614887</a:t>
                      </a:r>
                    </a:p>
                  </a:txBody>
                  <a:tcPr marL="9525" marR="9525" marT="95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1.11138</a:t>
                      </a:r>
                    </a:p>
                  </a:txBody>
                  <a:tcPr marL="6350" marR="6350" marT="6351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2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2016-12-31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4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0.629542</a:t>
                      </a:r>
                    </a:p>
                  </a:txBody>
                  <a:tcPr marL="9525" marR="9525" marT="95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1.062267</a:t>
                      </a:r>
                    </a:p>
                  </a:txBody>
                  <a:tcPr marL="6350" marR="6350" marT="6351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2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2017-12-31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4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0.746392</a:t>
                      </a:r>
                    </a:p>
                  </a:txBody>
                  <a:tcPr marL="9525" marR="9525" marT="95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1.149787</a:t>
                      </a:r>
                    </a:p>
                  </a:txBody>
                  <a:tcPr marL="6350" marR="6350" marT="6351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2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2018-12-31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4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0.849909</a:t>
                      </a:r>
                    </a:p>
                  </a:txBody>
                  <a:tcPr marL="9525" marR="9525" marT="95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1.014696</a:t>
                      </a:r>
                    </a:p>
                  </a:txBody>
                  <a:tcPr marL="6350" marR="6350" marT="6351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52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2019-12-31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0.742023</a:t>
                      </a:r>
                    </a:p>
                  </a:txBody>
                  <a:tcPr marL="6350" marR="6350" marT="63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0.983692</a:t>
                      </a:r>
                    </a:p>
                  </a:txBody>
                  <a:tcPr marL="6350" marR="6350" marT="6351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52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2020-12-31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0.598371</a:t>
                      </a:r>
                    </a:p>
                  </a:txBody>
                  <a:tcPr marL="6350" marR="6350" marT="63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0.858236</a:t>
                      </a:r>
                    </a:p>
                  </a:txBody>
                  <a:tcPr marL="6350" marR="6350" marT="6351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30FCD9E7-B3B3-4764-9B17-0D16C31D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三、审阅法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CD6D63E1-A4C4-4A78-99CC-4DE22EE5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82" charset="2"/>
              <a:buNone/>
            </a:pPr>
            <a:r>
              <a:rPr lang="zh-CN" altLang="en-US"/>
              <a:t>（二）利润表的审阅</a:t>
            </a:r>
            <a:endParaRPr lang="en-US" altLang="zh-CN"/>
          </a:p>
          <a:p>
            <a:pPr eaLnBrk="1" hangingPunct="1">
              <a:buFont typeface="Wingdings 2" panose="05020102010507070707" pitchFamily="82" charset="2"/>
              <a:buNone/>
            </a:pPr>
            <a:r>
              <a:rPr lang="en-US" altLang="zh-CN"/>
              <a:t>1、收入和利润变化状况</a:t>
            </a:r>
          </a:p>
          <a:p>
            <a:pPr eaLnBrk="1" hangingPunct="1">
              <a:buFont typeface="Wingdings 2" panose="05020102010507070707" pitchFamily="82" charset="2"/>
              <a:buNone/>
            </a:pPr>
            <a:r>
              <a:rPr lang="en-US" altLang="zh-CN"/>
              <a:t>2、企业活动对利润形成的贡献</a:t>
            </a:r>
          </a:p>
          <a:p>
            <a:pPr eaLnBrk="1" hangingPunct="1">
              <a:buFont typeface="Wingdings 2" panose="05020102010507070707" pitchFamily="82" charset="2"/>
              <a:buNone/>
            </a:pPr>
            <a:r>
              <a:rPr lang="en-US" altLang="zh-CN"/>
              <a:t>3、各项成本费用变化</a:t>
            </a:r>
          </a:p>
          <a:p>
            <a:pPr eaLnBrk="1" hangingPunct="1">
              <a:buFont typeface="Wingdings 2" panose="05020102010507070707" pitchFamily="82" charset="2"/>
              <a:buNone/>
            </a:pPr>
            <a:r>
              <a:rPr lang="en-US" altLang="zh-CN"/>
              <a:t>4、投资收益和少数股东损益</a:t>
            </a:r>
          </a:p>
          <a:p>
            <a:pPr eaLnBrk="1" hangingPunct="1">
              <a:buFont typeface="Wingdings 2" panose="05020102010507070707" pitchFamily="82" charset="2"/>
              <a:buNone/>
            </a:pPr>
            <a:r>
              <a:rPr lang="en-US" altLang="zh-CN"/>
              <a:t>5、所得税负担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>
            <a:extLst>
              <a:ext uri="{FF2B5EF4-FFF2-40B4-BE49-F238E27FC236}">
                <a16:creationId xmlns:a16="http://schemas.microsoft.com/office/drawing/2014/main" id="{E896084C-948E-480E-8CE0-3EDF2EAB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四、会计报表的比率分析法</a:t>
            </a:r>
          </a:p>
        </p:txBody>
      </p:sp>
      <p:sp>
        <p:nvSpPr>
          <p:cNvPr id="65539" name="内容占位符 2">
            <a:extLst>
              <a:ext uri="{FF2B5EF4-FFF2-40B4-BE49-F238E27FC236}">
                <a16:creationId xmlns:a16="http://schemas.microsoft.com/office/drawing/2014/main" id="{5A9EB37C-5B6B-4D30-B6B5-54646D4E0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000625"/>
          </a:xfrm>
        </p:spPr>
        <p:txBody>
          <a:bodyPr/>
          <a:lstStyle/>
          <a:p>
            <a:pPr eaLnBrk="1" hangingPunct="1"/>
            <a:r>
              <a:rPr lang="zh-CN" altLang="en-US"/>
              <a:t>对格力电器</a:t>
            </a:r>
            <a:r>
              <a:rPr lang="en-US" altLang="zh-CN"/>
              <a:t>2015年的综合评价</a:t>
            </a:r>
          </a:p>
          <a:p>
            <a:pPr eaLnBrk="1" hangingPunct="1">
              <a:buFont typeface="Wingdings 2" panose="05020102010507070707" pitchFamily="82" charset="2"/>
              <a:buNone/>
            </a:pPr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>
            <a:extLst>
              <a:ext uri="{FF2B5EF4-FFF2-40B4-BE49-F238E27FC236}">
                <a16:creationId xmlns:a16="http://schemas.microsoft.com/office/drawing/2014/main" id="{44385C24-C52B-4D3E-9BB9-B8ED6063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五、杜邦分析法</a:t>
            </a:r>
          </a:p>
        </p:txBody>
      </p:sp>
      <p:sp>
        <p:nvSpPr>
          <p:cNvPr id="66563" name="内容占位符 2">
            <a:extLst>
              <a:ext uri="{FF2B5EF4-FFF2-40B4-BE49-F238E27FC236}">
                <a16:creationId xmlns:a16="http://schemas.microsoft.com/office/drawing/2014/main" id="{5B0818D0-2058-432C-B14F-8A4A7776C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思想：层层分解财务比率</a:t>
            </a:r>
            <a:endParaRPr lang="en-US" altLang="zh-CN"/>
          </a:p>
          <a:p>
            <a:pPr eaLnBrk="1" hangingPunct="1"/>
            <a:r>
              <a:rPr lang="zh-CN" altLang="en-US"/>
              <a:t>净资产收益率</a:t>
            </a:r>
            <a:r>
              <a:rPr lang="en-US" altLang="zh-CN"/>
              <a:t>=销售收入利润率×总资产周转率×权益乘数</a:t>
            </a:r>
          </a:p>
          <a:p>
            <a:pPr eaLnBrk="1" hangingPunct="1"/>
            <a:r>
              <a:rPr lang="zh-CN" altLang="en-US"/>
              <a:t>例：</a:t>
            </a:r>
            <a:endParaRPr lang="en-US" altLang="zh-CN"/>
          </a:p>
          <a:p>
            <a:pPr eaLnBrk="1" hangingPunct="1"/>
            <a:r>
              <a:rPr lang="zh-CN" altLang="en-US"/>
              <a:t>评价与对策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>
            <a:extLst>
              <a:ext uri="{FF2B5EF4-FFF2-40B4-BE49-F238E27FC236}">
                <a16:creationId xmlns:a16="http://schemas.microsoft.com/office/drawing/2014/main" id="{3241114B-C6D6-405D-BF9B-662E25D9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AD69A-8E86-48C0-BAD7-E1BD7AA6C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Char char="ß"/>
              <a:defRPr/>
            </a:pPr>
            <a:r>
              <a:rPr lang="en-US" altLang="zh-CN" dirty="0"/>
              <a:t>2013</a:t>
            </a:r>
            <a:r>
              <a:rPr lang="zh-CN" altLang="en-US" dirty="0"/>
              <a:t>：</a:t>
            </a:r>
            <a:r>
              <a:rPr lang="en-US" altLang="zh-CN" dirty="0"/>
              <a:t>roe=0.34=0.09×0.98×3.77</a:t>
            </a:r>
          </a:p>
          <a:p>
            <a:pPr>
              <a:buFont typeface="Wingdings 2" pitchFamily="18" charset="2"/>
              <a:buChar char="ß"/>
              <a:defRPr/>
            </a:pPr>
            <a:r>
              <a:rPr lang="en-US" altLang="zh-CN" dirty="0"/>
              <a:t>2014</a:t>
            </a:r>
            <a:r>
              <a:rPr lang="zh-CN" altLang="en-US" dirty="0"/>
              <a:t>：</a:t>
            </a:r>
            <a:r>
              <a:rPr lang="en-US" altLang="zh-CN" dirty="0"/>
              <a:t>roe=0.35=0.10×0.95×3.46</a:t>
            </a:r>
          </a:p>
          <a:p>
            <a:pPr>
              <a:buFont typeface="Wingdings 2" pitchFamily="18" charset="2"/>
              <a:buChar char="ß"/>
              <a:defRPr/>
            </a:pPr>
            <a:r>
              <a:rPr lang="en-US" altLang="zh-CN" dirty="0"/>
              <a:t>2015</a:t>
            </a:r>
            <a:r>
              <a:rPr lang="zh-CN" altLang="en-US" dirty="0"/>
              <a:t>：</a:t>
            </a:r>
            <a:r>
              <a:rPr lang="en-US" altLang="zh-CN" dirty="0"/>
              <a:t>roe=0.26=0.13×0.61×3.33</a:t>
            </a:r>
          </a:p>
          <a:p>
            <a:pPr>
              <a:buFont typeface="Wingdings 2" pitchFamily="18" charset="2"/>
              <a:buChar char="ß"/>
              <a:defRPr/>
            </a:pPr>
            <a:r>
              <a:rPr lang="en-US" altLang="zh-CN" dirty="0"/>
              <a:t>2016</a:t>
            </a:r>
            <a:r>
              <a:rPr lang="zh-CN" altLang="en-US" dirty="0"/>
              <a:t>：</a:t>
            </a:r>
            <a:r>
              <a:rPr lang="en-US" altLang="zh-CN" dirty="0"/>
              <a:t>roe=0.29=0.14×0.63×3.32</a:t>
            </a:r>
          </a:p>
          <a:p>
            <a:pPr>
              <a:buFont typeface="Wingdings 2" pitchFamily="18" charset="2"/>
              <a:buChar char="ß"/>
              <a:defRPr/>
            </a:pPr>
            <a:r>
              <a:rPr lang="en-US" altLang="zh-CN" dirty="0"/>
              <a:t>2017</a:t>
            </a:r>
            <a:r>
              <a:rPr lang="zh-CN" altLang="en-US" dirty="0"/>
              <a:t>：</a:t>
            </a:r>
            <a:r>
              <a:rPr lang="en-US" altLang="zh-CN" dirty="0"/>
              <a:t>roe=0.36=0.15×0.75×3.21</a:t>
            </a:r>
          </a:p>
          <a:p>
            <a:pPr>
              <a:buFont typeface="Wingdings 2" pitchFamily="18" charset="2"/>
              <a:buChar char="ß"/>
              <a:defRPr/>
            </a:pPr>
            <a:r>
              <a:rPr lang="en-US" altLang="zh-CN" dirty="0"/>
              <a:t>2018</a:t>
            </a:r>
            <a:r>
              <a:rPr lang="zh-CN" altLang="en-US" dirty="0"/>
              <a:t>：</a:t>
            </a:r>
            <a:r>
              <a:rPr lang="en-US" altLang="zh-CN" dirty="0"/>
              <a:t>roe=0.30=0.13×0.85×2.71</a:t>
            </a:r>
          </a:p>
          <a:p>
            <a:pPr>
              <a:buFont typeface="Wingdings 2" pitchFamily="18" charset="2"/>
              <a:buChar char="ß"/>
              <a:defRPr/>
            </a:pPr>
            <a:r>
              <a:rPr lang="en-US" altLang="zh-CN" dirty="0"/>
              <a:t>2019</a:t>
            </a:r>
            <a:r>
              <a:rPr lang="zh-CN" altLang="en-US" dirty="0"/>
              <a:t>：</a:t>
            </a:r>
            <a:r>
              <a:rPr lang="en-US" altLang="zh-CN" dirty="0"/>
              <a:t>roe=0.24=0.13×0.74×2.53</a:t>
            </a:r>
          </a:p>
          <a:p>
            <a:pPr>
              <a:buFont typeface="Wingdings 2" pitchFamily="18" charset="2"/>
              <a:buChar char="ß"/>
              <a:defRPr/>
            </a:pPr>
            <a:r>
              <a:rPr lang="en-US" altLang="zh-CN" dirty="0"/>
              <a:t>2020</a:t>
            </a:r>
            <a:r>
              <a:rPr lang="zh-CN" altLang="en-US" dirty="0"/>
              <a:t>：</a:t>
            </a:r>
            <a:r>
              <a:rPr lang="en-US" altLang="zh-CN" dirty="0"/>
              <a:t>roe=0.19=0.13×0.60×2.39</a:t>
            </a:r>
          </a:p>
          <a:p>
            <a:pPr>
              <a:buFont typeface="Wingdings 2" pitchFamily="18" charset="2"/>
              <a:buChar char="ß"/>
              <a:defRPr/>
            </a:pPr>
            <a:endParaRPr lang="en-US" altLang="zh-CN" dirty="0"/>
          </a:p>
          <a:p>
            <a:pPr>
              <a:buFont typeface="Wingdings 2" pitchFamily="18" charset="2"/>
              <a:buChar char="ß"/>
              <a:defRPr/>
            </a:pPr>
            <a:endParaRPr lang="en-US" altLang="zh-CN" dirty="0"/>
          </a:p>
          <a:p>
            <a:pPr>
              <a:buFont typeface="Wingdings 2" pitchFamily="18" charset="2"/>
              <a:buChar char="ß"/>
              <a:defRPr/>
            </a:pPr>
            <a:endParaRPr lang="en-US" altLang="zh-CN" dirty="0"/>
          </a:p>
          <a:p>
            <a:pPr>
              <a:buFont typeface="Wingdings 2" pitchFamily="18" charset="2"/>
              <a:buChar char="ß"/>
              <a:defRPr/>
            </a:pPr>
            <a:endParaRPr lang="en-US" altLang="zh-CN" dirty="0"/>
          </a:p>
          <a:p>
            <a:pPr>
              <a:buFont typeface="Wingdings 2" pitchFamily="18" charset="2"/>
              <a:buChar char="ß"/>
              <a:defRPr/>
            </a:pPr>
            <a:endParaRPr lang="en-US" altLang="zh-CN" dirty="0"/>
          </a:p>
          <a:p>
            <a:pPr>
              <a:buFont typeface="Wingdings 2" pitchFamily="18" charset="2"/>
              <a:buChar char="ß"/>
              <a:defRPr/>
            </a:pPr>
            <a:endParaRPr lang="en-US" altLang="zh-CN" dirty="0"/>
          </a:p>
          <a:p>
            <a:pPr marL="0" indent="0">
              <a:buFont typeface="Wingdings 2" pitchFamily="18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>
            <a:extLst>
              <a:ext uri="{FF2B5EF4-FFF2-40B4-BE49-F238E27FC236}">
                <a16:creationId xmlns:a16="http://schemas.microsoft.com/office/drawing/2014/main" id="{100455DF-4DA1-45D4-A4BF-3A3EF138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六、趋势分析法</a:t>
            </a:r>
          </a:p>
        </p:txBody>
      </p:sp>
      <p:sp>
        <p:nvSpPr>
          <p:cNvPr id="68611" name="内容占位符 2">
            <a:extLst>
              <a:ext uri="{FF2B5EF4-FFF2-40B4-BE49-F238E27FC236}">
                <a16:creationId xmlns:a16="http://schemas.microsoft.com/office/drawing/2014/main" id="{7C25B0F0-20C9-4622-AB73-11C797DAE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绝对数趋势分析</a:t>
            </a:r>
            <a:endParaRPr lang="en-US" altLang="zh-CN"/>
          </a:p>
          <a:p>
            <a:pPr eaLnBrk="1" hangingPunct="1"/>
            <a:r>
              <a:rPr lang="zh-CN" altLang="en-US"/>
              <a:t>相对数趋势分析</a:t>
            </a:r>
            <a:endParaRPr lang="en-US" altLang="zh-CN"/>
          </a:p>
          <a:p>
            <a:pPr eaLnBrk="1" hangingPunct="1">
              <a:buFont typeface="Wingdings 2" panose="05020102010507070707" pitchFamily="82" charset="2"/>
              <a:buNone/>
            </a:pPr>
            <a:r>
              <a:rPr lang="en-US" altLang="zh-CN"/>
              <a:t>       定基百分比分析法</a:t>
            </a:r>
          </a:p>
          <a:p>
            <a:pPr eaLnBrk="1" hangingPunct="1">
              <a:buFont typeface="Wingdings 2" panose="05020102010507070707" pitchFamily="82" charset="2"/>
              <a:buNone/>
            </a:pPr>
            <a:r>
              <a:rPr lang="en-US" altLang="zh-CN"/>
              <a:t>       环比百分比分析法</a:t>
            </a:r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>
            <a:extLst>
              <a:ext uri="{FF2B5EF4-FFF2-40B4-BE49-F238E27FC236}">
                <a16:creationId xmlns:a16="http://schemas.microsoft.com/office/drawing/2014/main" id="{64F0F50D-D793-4730-9144-3D81AB55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七、结构分析法</a:t>
            </a:r>
          </a:p>
        </p:txBody>
      </p:sp>
      <p:sp>
        <p:nvSpPr>
          <p:cNvPr id="69635" name="内容占位符 2">
            <a:extLst>
              <a:ext uri="{FF2B5EF4-FFF2-40B4-BE49-F238E27FC236}">
                <a16:creationId xmlns:a16="http://schemas.microsoft.com/office/drawing/2014/main" id="{DF310608-8B8C-4AE4-9FBB-BADA4D7BF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含义</a:t>
            </a:r>
            <a:endParaRPr lang="en-US" altLang="zh-CN"/>
          </a:p>
          <a:p>
            <a:pPr eaLnBrk="1" hangingPunct="1"/>
            <a:r>
              <a:rPr lang="zh-CN" altLang="en-US"/>
              <a:t>例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>
            <a:extLst>
              <a:ext uri="{FF2B5EF4-FFF2-40B4-BE49-F238E27FC236}">
                <a16:creationId xmlns:a16="http://schemas.microsoft.com/office/drawing/2014/main" id="{DF45C388-9A51-4348-ABD8-FF453B60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八、会计报表分析的注意事项和局限性</a:t>
            </a:r>
          </a:p>
        </p:txBody>
      </p:sp>
      <p:sp>
        <p:nvSpPr>
          <p:cNvPr id="70659" name="内容占位符 2">
            <a:extLst>
              <a:ext uri="{FF2B5EF4-FFF2-40B4-BE49-F238E27FC236}">
                <a16:creationId xmlns:a16="http://schemas.microsoft.com/office/drawing/2014/main" id="{3E56716A-F937-4ECD-B783-44BA78F5E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（一）注意事项</a:t>
            </a:r>
            <a:endParaRPr lang="en-US" altLang="zh-CN" sz="2800"/>
          </a:p>
          <a:p>
            <a:r>
              <a:rPr lang="zh-CN" altLang="en-US" sz="2800"/>
              <a:t>了解财务信息特点</a:t>
            </a:r>
            <a:endParaRPr lang="en-US" altLang="zh-CN" sz="2800"/>
          </a:p>
          <a:p>
            <a:r>
              <a:rPr lang="zh-CN" altLang="en-US" sz="2800"/>
              <a:t>量化信息、历史信息、会计估计</a:t>
            </a:r>
            <a:endParaRPr lang="en-US" altLang="zh-CN" sz="2800"/>
          </a:p>
          <a:p>
            <a:r>
              <a:rPr lang="zh-CN" altLang="en-US" sz="2800"/>
              <a:t>了解企业会计政策</a:t>
            </a:r>
            <a:endParaRPr lang="en-US" altLang="zh-CN" sz="2800"/>
          </a:p>
          <a:p>
            <a:r>
              <a:rPr lang="zh-CN" altLang="en-US" sz="2800"/>
              <a:t>认真评估企业经营环境和经营特点</a:t>
            </a:r>
            <a:endParaRPr lang="en-US" altLang="zh-CN" sz="2800"/>
          </a:p>
          <a:p>
            <a:r>
              <a:rPr lang="zh-CN" altLang="en-US" sz="2800"/>
              <a:t>选择适当的评价标准</a:t>
            </a:r>
            <a:endParaRPr lang="en-US" altLang="zh-CN" sz="2800"/>
          </a:p>
          <a:p>
            <a:r>
              <a:rPr lang="zh-CN" altLang="en-US" sz="2800"/>
              <a:t>（二）局限性</a:t>
            </a:r>
            <a:endParaRPr lang="en-US" altLang="zh-CN" sz="2800"/>
          </a:p>
          <a:p>
            <a:r>
              <a:rPr lang="zh-CN" altLang="en-US" sz="2800"/>
              <a:t>是什么 ，而非为什么</a:t>
            </a:r>
            <a:endParaRPr lang="en-US" altLang="zh-CN" sz="2800"/>
          </a:p>
          <a:p>
            <a:r>
              <a:rPr lang="zh-CN" altLang="en-US" sz="2800"/>
              <a:t>经济环境、行业、地区、时期差异</a:t>
            </a:r>
            <a:endParaRPr lang="en-US" altLang="zh-CN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>
            <a:extLst>
              <a:ext uri="{FF2B5EF4-FFF2-40B4-BE49-F238E27FC236}">
                <a16:creationId xmlns:a16="http://schemas.microsoft.com/office/drawing/2014/main" id="{D6916576-8CE5-4F35-AFDE-248D3C63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683" name="内容占位符 2">
            <a:extLst>
              <a:ext uri="{FF2B5EF4-FFF2-40B4-BE49-F238E27FC236}">
                <a16:creationId xmlns:a16="http://schemas.microsoft.com/office/drawing/2014/main" id="{E23CAF58-BBD6-4E32-82E4-93DCB5527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sz="4000"/>
          </a:p>
          <a:p>
            <a:pPr eaLnBrk="1" hangingPunct="1"/>
            <a:endParaRPr lang="en-US" altLang="zh-CN" sz="4000"/>
          </a:p>
          <a:p>
            <a:pPr eaLnBrk="1" hangingPunct="1">
              <a:buFont typeface="Wingdings 2" panose="05020102010507070707" pitchFamily="82" charset="2"/>
              <a:buNone/>
            </a:pPr>
            <a:r>
              <a:rPr lang="en-US" altLang="zh-CN" sz="4000"/>
              <a:t>                      Thank  you!</a:t>
            </a:r>
            <a:endParaRPr lang="zh-CN" altLang="en-US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2BA2CAF2-0EC7-4CCC-BE7A-25E428C0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三、审阅法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8AC14FCC-DBCA-4176-AC40-192468DF6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82" charset="2"/>
              <a:buNone/>
            </a:pPr>
            <a:r>
              <a:rPr lang="zh-CN" altLang="en-US"/>
              <a:t>（三）现金流量表的审阅</a:t>
            </a:r>
            <a:endParaRPr lang="en-US" altLang="zh-CN"/>
          </a:p>
          <a:p>
            <a:pPr eaLnBrk="1" hangingPunct="1">
              <a:buFont typeface="Wingdings 2" panose="05020102010507070707" pitchFamily="82" charset="2"/>
              <a:buNone/>
            </a:pPr>
            <a:r>
              <a:rPr lang="en-US" altLang="zh-CN"/>
              <a:t>1、现金流量净增加额</a:t>
            </a:r>
          </a:p>
          <a:p>
            <a:pPr eaLnBrk="1" hangingPunct="1">
              <a:buFont typeface="Wingdings 2" panose="05020102010507070707" pitchFamily="82" charset="2"/>
              <a:buNone/>
            </a:pPr>
            <a:r>
              <a:rPr lang="en-US" altLang="zh-CN"/>
              <a:t>2、三大活动现金流量贡献</a:t>
            </a:r>
          </a:p>
          <a:p>
            <a:pPr eaLnBrk="1" hangingPunct="1">
              <a:buFont typeface="Wingdings 2" panose="05020102010507070707" pitchFamily="82" charset="2"/>
              <a:buNone/>
            </a:pPr>
            <a:r>
              <a:rPr lang="en-US" altLang="zh-CN"/>
              <a:t>3、现金流量重大项目及变化</a:t>
            </a:r>
          </a:p>
          <a:p>
            <a:pPr eaLnBrk="1" hangingPunct="1">
              <a:buFont typeface="Wingdings 2" panose="05020102010507070707" pitchFamily="82" charset="2"/>
              <a:buNone/>
            </a:pPr>
            <a:r>
              <a:rPr lang="en-US" altLang="zh-CN"/>
              <a:t>4、从现金流量角度评价企业偿债、运营和盈利能力</a:t>
            </a:r>
          </a:p>
          <a:p>
            <a:pPr eaLnBrk="1" hangingPunct="1">
              <a:buFont typeface="Wingdings 2" panose="05020102010507070707" pitchFamily="82" charset="2"/>
              <a:buNone/>
            </a:pPr>
            <a:r>
              <a:rPr lang="en-US" altLang="zh-CN"/>
              <a:t>5、影响利润但不影响现金流量的项目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5913F8BC-FEB5-431F-ACC3-932ADC03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四、会计报表的比率分析法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B7B2B6FD-FC9E-4B11-AF44-3B81A72C7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729162"/>
          </a:xfrm>
        </p:spPr>
        <p:txBody>
          <a:bodyPr/>
          <a:lstStyle/>
          <a:p>
            <a:pPr eaLnBrk="1" hangingPunct="1"/>
            <a:r>
              <a:rPr lang="zh-CN" altLang="en-US"/>
              <a:t>财务比率：会计报表中项目之间的比值，揭示会计报表之间内在逻辑关系。</a:t>
            </a:r>
            <a:endParaRPr lang="en-US" altLang="zh-CN"/>
          </a:p>
          <a:p>
            <a:pPr eaLnBrk="1" hangingPunct="1"/>
            <a:r>
              <a:rPr lang="zh-CN" altLang="en-US"/>
              <a:t>（一）短期偿债能力比率</a:t>
            </a:r>
            <a:endParaRPr lang="en-US" altLang="zh-CN"/>
          </a:p>
          <a:p>
            <a:pPr eaLnBrk="1" hangingPunct="1"/>
            <a:r>
              <a:rPr lang="en-US" altLang="zh-CN"/>
              <a:t>1、</a:t>
            </a:r>
            <a:r>
              <a:rPr lang="zh-CN" altLang="en-US"/>
              <a:t>流动比率</a:t>
            </a:r>
            <a:r>
              <a:rPr lang="en-US" altLang="zh-CN"/>
              <a:t>=流动资产/流动负债</a:t>
            </a:r>
          </a:p>
          <a:p>
            <a:pPr eaLnBrk="1" hangingPunct="1"/>
            <a:r>
              <a:rPr lang="zh-CN" altLang="en-US"/>
              <a:t>含义</a:t>
            </a:r>
            <a:endParaRPr lang="en-US" altLang="zh-CN"/>
          </a:p>
          <a:p>
            <a:pPr eaLnBrk="1" hangingPunct="1"/>
            <a:r>
              <a:rPr lang="zh-CN" altLang="en-US"/>
              <a:t>例：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流动比率是否越高越好？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B63A824-14DC-47A8-A094-65051E3FF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796837"/>
              </p:ext>
            </p:extLst>
          </p:nvPr>
        </p:nvGraphicFramePr>
        <p:xfrm>
          <a:off x="179512" y="836712"/>
          <a:ext cx="8712969" cy="544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22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406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effectLst/>
                          <a:latin typeface="+mn-ea"/>
                          <a:ea typeface="+mn-ea"/>
                        </a:rPr>
                        <a:t>流动比率</a:t>
                      </a:r>
                    </a:p>
                  </a:txBody>
                  <a:tcPr marL="4762" marR="4762" marT="4763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extLst>
                  <a:ext uri="{0D108BD9-81ED-4DB2-BD59-A6C34878D82A}">
                    <a16:rowId xmlns:a16="http://schemas.microsoft.com/office/drawing/2014/main" val="530467709"/>
                  </a:ext>
                </a:extLst>
              </a:tr>
              <a:tr h="544060"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截止日期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行业代码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ea"/>
                          <a:ea typeface="+mn-ea"/>
                        </a:rPr>
                        <a:t>格力电器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000651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美的集团（</a:t>
                      </a:r>
                      <a:r>
                        <a:rPr lang="en-US" altLang="zh-CN" sz="1800" b="0" i="0" u="none" strike="noStrike" dirty="0">
                          <a:effectLst/>
                          <a:latin typeface="+mn-ea"/>
                          <a:ea typeface="+mn-ea"/>
                        </a:rPr>
                        <a:t>000333</a:t>
                      </a:r>
                      <a:r>
                        <a:rPr lang="zh-CN" altLang="en-US" sz="1800" b="0" i="0" u="none" strike="noStrike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0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2013-12-31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1.075046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1.063185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0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2014-12-31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1.108452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1.100398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0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2015-12-31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1.07391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1.204922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0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2016-12-31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1.126379</a:t>
                      </a: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1.237306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0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2017-12-31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1.163019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1.323615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40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2018-12-31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1.266509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1.315823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406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2019-12-31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1.258278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1.424719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406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2020-12-31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  <a:latin typeface="+mn-ea"/>
                          <a:ea typeface="+mn-ea"/>
                        </a:rPr>
                        <a:t>C38</a:t>
                      </a:r>
                      <a:endParaRPr lang="en-US" altLang="zh-CN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" marR="4762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1.348023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1.312271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23038D27-D8FC-4A14-A141-57A43DB7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四、会计报表的比率分析法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3927E5B7-D443-44DE-8475-6730CA0A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（一）短期偿债能力比率</a:t>
            </a:r>
            <a:endParaRPr lang="en-US" altLang="zh-CN"/>
          </a:p>
          <a:p>
            <a:pPr eaLnBrk="1" hangingPunct="1"/>
            <a:r>
              <a:rPr lang="en-US" altLang="zh-CN"/>
              <a:t>2、</a:t>
            </a:r>
            <a:r>
              <a:rPr lang="zh-CN" altLang="en-US"/>
              <a:t>速动比率</a:t>
            </a:r>
            <a:r>
              <a:rPr lang="en-US" altLang="zh-CN"/>
              <a:t>=</a:t>
            </a:r>
            <a:r>
              <a:rPr lang="zh-CN" altLang="en-US"/>
              <a:t>速</a:t>
            </a:r>
            <a:r>
              <a:rPr lang="en-US" altLang="zh-CN"/>
              <a:t>动资产/流动负债</a:t>
            </a:r>
          </a:p>
          <a:p>
            <a:pPr eaLnBrk="1" hangingPunct="1"/>
            <a:r>
              <a:rPr lang="zh-CN" altLang="en-US"/>
              <a:t>流动资产构成的分析与讨论：流动性是否相同？（存货、待摊费用等）</a:t>
            </a:r>
            <a:endParaRPr lang="en-US" altLang="zh-CN"/>
          </a:p>
          <a:p>
            <a:pPr eaLnBrk="1" hangingPunct="1"/>
            <a:r>
              <a:rPr lang="zh-CN" altLang="en-US"/>
              <a:t>速动资产：</a:t>
            </a:r>
            <a:endParaRPr lang="en-US" altLang="zh-CN"/>
          </a:p>
          <a:p>
            <a:pPr eaLnBrk="1" hangingPunct="1"/>
            <a:r>
              <a:rPr lang="zh-CN" altLang="en-US"/>
              <a:t>含义</a:t>
            </a:r>
            <a:endParaRPr lang="en-US" altLang="zh-CN"/>
          </a:p>
          <a:p>
            <a:pPr eaLnBrk="1" hangingPunct="1"/>
            <a:r>
              <a:rPr lang="zh-CN" altLang="en-US"/>
              <a:t>例：</a:t>
            </a:r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2272</Words>
  <Application>Microsoft Office PowerPoint</Application>
  <PresentationFormat>全屏显示(4:3)</PresentationFormat>
  <Paragraphs>1060</Paragraphs>
  <Slides>56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3" baseType="lpstr">
      <vt:lpstr>等线</vt:lpstr>
      <vt:lpstr>黑体</vt:lpstr>
      <vt:lpstr>Arial</vt:lpstr>
      <vt:lpstr>Franklin Gothic Book</vt:lpstr>
      <vt:lpstr>Franklin Gothic Medium</vt:lpstr>
      <vt:lpstr>Wingdings 2</vt:lpstr>
      <vt:lpstr>暗香扑面</vt:lpstr>
      <vt:lpstr>第十二章   会计报表分析</vt:lpstr>
      <vt:lpstr>一、会计报表分析的含义和目的</vt:lpstr>
      <vt:lpstr>二、会计报表分析方法</vt:lpstr>
      <vt:lpstr>三、审阅法</vt:lpstr>
      <vt:lpstr>三、审阅法</vt:lpstr>
      <vt:lpstr>三、审阅法</vt:lpstr>
      <vt:lpstr>四、会计报表的比率分析法</vt:lpstr>
      <vt:lpstr>PowerPoint 演示文稿</vt:lpstr>
      <vt:lpstr>四、会计报表的比率分析法</vt:lpstr>
      <vt:lpstr>PowerPoint 演示文稿</vt:lpstr>
      <vt:lpstr>四、会计报表的比率分析法</vt:lpstr>
      <vt:lpstr>PowerPoint 演示文稿</vt:lpstr>
      <vt:lpstr>四、会计报表的比率分析法</vt:lpstr>
      <vt:lpstr>PowerPoint 演示文稿</vt:lpstr>
      <vt:lpstr>四、会计报表的比率分析法</vt:lpstr>
      <vt:lpstr>PowerPoint 演示文稿</vt:lpstr>
      <vt:lpstr>四、会计报表的比率分析法</vt:lpstr>
      <vt:lpstr>四、会计报表的比率分析法</vt:lpstr>
      <vt:lpstr>PowerPoint 演示文稿</vt:lpstr>
      <vt:lpstr>四、会计报表的比率分析法</vt:lpstr>
      <vt:lpstr>PowerPoint 演示文稿</vt:lpstr>
      <vt:lpstr>四、会计报表的比率分析法</vt:lpstr>
      <vt:lpstr>四、会计报表的比率分析法</vt:lpstr>
      <vt:lpstr>四、会计报表的比率分析法</vt:lpstr>
      <vt:lpstr>四、会计报表的比率分析法</vt:lpstr>
      <vt:lpstr>PowerPoint 演示文稿</vt:lpstr>
      <vt:lpstr>四、会计报表的比率分析法</vt:lpstr>
      <vt:lpstr>PowerPoint 演示文稿</vt:lpstr>
      <vt:lpstr>四、会计报表的比率分析法</vt:lpstr>
      <vt:lpstr>PowerPoint 演示文稿</vt:lpstr>
      <vt:lpstr>四、会计报表的比率分析法</vt:lpstr>
      <vt:lpstr>PowerPoint 演示文稿</vt:lpstr>
      <vt:lpstr>四、会计报表的比率分析法</vt:lpstr>
      <vt:lpstr>PowerPoint 演示文稿</vt:lpstr>
      <vt:lpstr>四、会计报表的比率分析法</vt:lpstr>
      <vt:lpstr>PowerPoint 演示文稿</vt:lpstr>
      <vt:lpstr>四、会计报表的比率分析法</vt:lpstr>
      <vt:lpstr>PowerPoint 演示文稿</vt:lpstr>
      <vt:lpstr>四、会计报表的比率分析法</vt:lpstr>
      <vt:lpstr>四、会计报表的比率分析法</vt:lpstr>
      <vt:lpstr>四、会计报表的比率分析法</vt:lpstr>
      <vt:lpstr>四、会计报表的比率分析法</vt:lpstr>
      <vt:lpstr>四、会计报表的比率分析法</vt:lpstr>
      <vt:lpstr>四、会计报表的比率分析法</vt:lpstr>
      <vt:lpstr>四、会计报表的比率分析法</vt:lpstr>
      <vt:lpstr>四、会计报表的比率分析法</vt:lpstr>
      <vt:lpstr>PowerPoint 演示文稿</vt:lpstr>
      <vt:lpstr>四、会计报表的比率分析法</vt:lpstr>
      <vt:lpstr>PowerPoint 演示文稿</vt:lpstr>
      <vt:lpstr>四、会计报表的比率分析法</vt:lpstr>
      <vt:lpstr>五、杜邦分析法</vt:lpstr>
      <vt:lpstr>PowerPoint 演示文稿</vt:lpstr>
      <vt:lpstr>六、趋势分析法</vt:lpstr>
      <vt:lpstr>七、结构分析法</vt:lpstr>
      <vt:lpstr>八、会计报表分析的注意事项和局限性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 资产的核算</dc:title>
  <dc:creator>lenovo</dc:creator>
  <cp:lastModifiedBy>何 子烨</cp:lastModifiedBy>
  <cp:revision>108</cp:revision>
  <dcterms:modified xsi:type="dcterms:W3CDTF">2021-05-22T02:26:54Z</dcterms:modified>
</cp:coreProperties>
</file>