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310" r:id="rId3"/>
    <p:sldId id="311" r:id="rId4"/>
    <p:sldId id="312"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1FCEB-5A68-4EB4-A2FA-A85DA833DA07}" type="datetimeFigureOut">
              <a:rPr lang="zh-CN" altLang="en-US" smtClean="0"/>
              <a:pPr/>
              <a:t>2020/4/21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E275-11C0-4252-A652-BBFC8D6113D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B146-E91F-4780-9118-6232A3926252}" type="datetimeFigureOut">
              <a:rPr lang="zh-CN" altLang="en-US" smtClean="0"/>
              <a:pPr/>
              <a:t>2020/4/21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ADA5D-88C9-472D-8E52-8B7DD8EAD5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en-US" dirty="0" smtClean="0"/>
              <a:t>企业作为一个以盈利为目的的独立经济主体，就是要在有效维护利益相关者合法权益的基础上，努力获取最大化的利润，实现企业价值增值。利润水平的高低及其持续性，不仅关系到企业的生存发展和投资者所能获得的投资回报，还能反映企业管理层受托责任的履行情况和企业对社会所做出的贡献。所以利润作为一个重要的财务指标，受到企业利益相关者的极大关注</a:t>
            </a:r>
            <a:r>
              <a:rPr lang="zh-CN" altLang="en-US" dirty="0" smtClean="0"/>
              <a:t>。</a:t>
            </a:r>
            <a:endParaRPr lang="en-US" altLang="zh-CN" dirty="0" smtClean="0"/>
          </a:p>
          <a:p>
            <a:endParaRPr lang="zh-CN" altLang="en-US" dirty="0" smtClean="0"/>
          </a:p>
          <a:p>
            <a:endParaRPr lang="zh-CN" altLang="en-US"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利润相关业务核算</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期末结转利润时，应将“主营业务收入”、“其他业务收入”、“投资收益”和“营业外收入”等账户的期末余额分别转入本账户，借记“主营业务收入”、“其他业务收入”、和“营业外收入”等账户，</a:t>
            </a:r>
            <a:r>
              <a:rPr lang="zh-CN" altLang="en-US" dirty="0" smtClean="0">
                <a:solidFill>
                  <a:srgbClr val="FF0000"/>
                </a:solidFill>
              </a:rPr>
              <a:t>贷记本账户</a:t>
            </a:r>
            <a:r>
              <a:rPr lang="zh-CN" altLang="en-US" dirty="0" smtClean="0"/>
              <a:t>。</a:t>
            </a:r>
            <a:endParaRPr lang="en-US" altLang="zh-CN" dirty="0" smtClean="0"/>
          </a:p>
          <a:p>
            <a:r>
              <a:rPr lang="zh-CN" altLang="en-US" dirty="0" smtClean="0"/>
              <a:t>将</a:t>
            </a:r>
            <a:r>
              <a:rPr lang="zh-CN" altLang="en-US" dirty="0" smtClean="0"/>
              <a:t>“主营业务成本”、“其他业务成本”、“税金及附加”、“销售费用”、“管理费用”、“财务费用”、“资产减值损失”、“营业外支出”和“所得税”等账户的期末余额分别转入本账户，</a:t>
            </a:r>
            <a:r>
              <a:rPr lang="zh-CN" altLang="en-US" dirty="0" smtClean="0">
                <a:solidFill>
                  <a:srgbClr val="FF0000"/>
                </a:solidFill>
              </a:rPr>
              <a:t>借记本账户</a:t>
            </a:r>
            <a:r>
              <a:rPr lang="zh-CN" altLang="en-US" dirty="0" smtClean="0"/>
              <a:t>，贷记“主营业务成本”、“税金及附加”、“销售费用”、“管理费用”、“财务费用”、“资产减值损失”、“营业外支出”和“所得税”等账户</a:t>
            </a:r>
            <a:r>
              <a:rPr lang="zh-CN" altLang="en-US" dirty="0" smtClean="0"/>
              <a:t>。</a:t>
            </a:r>
            <a:endParaRPr lang="en-US" altLang="zh-CN" dirty="0" smtClean="0"/>
          </a:p>
          <a:p>
            <a:r>
              <a:rPr lang="zh-CN" altLang="en-US" dirty="0" smtClean="0"/>
              <a:t>将</a:t>
            </a:r>
            <a:r>
              <a:rPr lang="zh-CN" altLang="en-US" dirty="0" smtClean="0"/>
              <a:t>“公允价值变动损益”和“投资收益”等账户的净收益，转入本账户，借记“公允价值变动损益”、“投资收益”账户，</a:t>
            </a:r>
            <a:r>
              <a:rPr lang="zh-CN" altLang="en-US" dirty="0" smtClean="0">
                <a:solidFill>
                  <a:srgbClr val="FF0000"/>
                </a:solidFill>
              </a:rPr>
              <a:t>贷记本账户</a:t>
            </a:r>
            <a:r>
              <a:rPr lang="zh-CN" altLang="en-US" dirty="0" smtClean="0"/>
              <a:t>；如为净损失，做相反的会计分录。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利润相关业务核算</a:t>
            </a:r>
            <a:endParaRPr lang="zh-CN" altLang="en-US" dirty="0"/>
          </a:p>
        </p:txBody>
      </p:sp>
      <p:sp>
        <p:nvSpPr>
          <p:cNvPr id="3" name="内容占位符 2"/>
          <p:cNvSpPr>
            <a:spLocks noGrp="1"/>
          </p:cNvSpPr>
          <p:nvPr>
            <p:ph idx="1"/>
          </p:nvPr>
        </p:nvSpPr>
        <p:spPr/>
        <p:txBody>
          <a:bodyPr>
            <a:normAutofit/>
          </a:bodyPr>
          <a:lstStyle/>
          <a:p>
            <a:r>
              <a:rPr lang="zh-CN" altLang="en-US" dirty="0" smtClean="0"/>
              <a:t>年度终了，应将本年收入和费用相抵后结出的本年实现的净利润，转入“利润分配”账户，</a:t>
            </a:r>
            <a:r>
              <a:rPr lang="zh-CN" altLang="en-US" dirty="0" smtClean="0">
                <a:solidFill>
                  <a:srgbClr val="FF0000"/>
                </a:solidFill>
              </a:rPr>
              <a:t>借记“本年利润”账户</a:t>
            </a:r>
            <a:r>
              <a:rPr lang="zh-CN" altLang="en-US" dirty="0" smtClean="0"/>
              <a:t>，贷记“利润分配</a:t>
            </a:r>
            <a:r>
              <a:rPr lang="en-US" altLang="zh-CN" dirty="0" smtClean="0"/>
              <a:t>——</a:t>
            </a:r>
            <a:r>
              <a:rPr lang="zh-CN" altLang="en-US" dirty="0" smtClean="0"/>
              <a:t>未分配利润”账户；如为净亏损，做相反的会计分录。结转后“本年利润”账户应无余额。</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利润核算例题</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a:t>
            </a:r>
            <a:r>
              <a:rPr lang="zh-CN" altLang="en-US" dirty="0" smtClean="0"/>
              <a:t>例</a:t>
            </a:r>
            <a:r>
              <a:rPr lang="en-US" dirty="0" smtClean="0"/>
              <a:t>11</a:t>
            </a:r>
            <a:r>
              <a:rPr lang="en-US" altLang="zh-CN" dirty="0" smtClean="0"/>
              <a:t>】</a:t>
            </a:r>
            <a:r>
              <a:rPr lang="en-US" dirty="0" smtClean="0"/>
              <a:t>A</a:t>
            </a:r>
            <a:r>
              <a:rPr lang="zh-CN" altLang="en-US" dirty="0" smtClean="0"/>
              <a:t>公司某会计期末各有关损益类账户的余额如下（单位：元）：</a:t>
            </a:r>
          </a:p>
          <a:p>
            <a:r>
              <a:rPr lang="zh-CN" altLang="en-US" dirty="0" smtClean="0"/>
              <a:t>主营业务收入</a:t>
            </a:r>
            <a:r>
              <a:rPr lang="en-US" dirty="0" smtClean="0"/>
              <a:t>9 000 000</a:t>
            </a:r>
            <a:r>
              <a:rPr lang="zh-CN" altLang="en-US" dirty="0" smtClean="0"/>
              <a:t>主营业务成本</a:t>
            </a:r>
            <a:r>
              <a:rPr lang="en-US" dirty="0" smtClean="0"/>
              <a:t>5 000 000</a:t>
            </a:r>
            <a:endParaRPr lang="zh-CN" altLang="en-US" dirty="0" smtClean="0"/>
          </a:p>
          <a:p>
            <a:r>
              <a:rPr lang="zh-CN" altLang="en-US" dirty="0" smtClean="0"/>
              <a:t>投资收益</a:t>
            </a:r>
            <a:r>
              <a:rPr lang="en-US" dirty="0" smtClean="0"/>
              <a:t>3 300 </a:t>
            </a:r>
            <a:r>
              <a:rPr lang="en-US" dirty="0" smtClean="0"/>
              <a:t>000         </a:t>
            </a:r>
            <a:r>
              <a:rPr lang="zh-CN" altLang="en-US" dirty="0" smtClean="0"/>
              <a:t>税金</a:t>
            </a:r>
            <a:r>
              <a:rPr lang="zh-CN" altLang="en-US" dirty="0" smtClean="0"/>
              <a:t>及附加</a:t>
            </a:r>
            <a:r>
              <a:rPr lang="en-US" dirty="0" smtClean="0"/>
              <a:t>200 000</a:t>
            </a:r>
            <a:endParaRPr lang="zh-CN" altLang="en-US" dirty="0" smtClean="0"/>
          </a:p>
          <a:p>
            <a:r>
              <a:rPr lang="zh-CN" altLang="en-US" dirty="0" smtClean="0"/>
              <a:t>营业外收入</a:t>
            </a:r>
            <a:r>
              <a:rPr lang="en-US" dirty="0" smtClean="0"/>
              <a:t>1 000 </a:t>
            </a:r>
            <a:r>
              <a:rPr lang="en-US" dirty="0" smtClean="0"/>
              <a:t>000    </a:t>
            </a:r>
            <a:r>
              <a:rPr lang="zh-CN" altLang="en-US" dirty="0" smtClean="0"/>
              <a:t>销售</a:t>
            </a:r>
            <a:r>
              <a:rPr lang="zh-CN" altLang="en-US" dirty="0" smtClean="0"/>
              <a:t>费用</a:t>
            </a:r>
            <a:r>
              <a:rPr lang="en-US" dirty="0" smtClean="0"/>
              <a:t>400 000</a:t>
            </a:r>
            <a:endParaRPr lang="zh-CN" altLang="en-US" dirty="0" smtClean="0"/>
          </a:p>
          <a:p>
            <a:pPr>
              <a:buNone/>
            </a:pPr>
            <a:r>
              <a:rPr lang="zh-CN" altLang="en-US" dirty="0" smtClean="0"/>
              <a:t>                                                管理费用</a:t>
            </a:r>
            <a:r>
              <a:rPr lang="en-US" dirty="0" smtClean="0"/>
              <a:t>1 200 000</a:t>
            </a:r>
            <a:endParaRPr lang="zh-CN" altLang="en-US" dirty="0" smtClean="0"/>
          </a:p>
          <a:p>
            <a:pPr>
              <a:buNone/>
            </a:pPr>
            <a:r>
              <a:rPr lang="zh-CN" altLang="en-US" dirty="0" smtClean="0"/>
              <a:t>                                                财务</a:t>
            </a:r>
            <a:r>
              <a:rPr lang="zh-CN" altLang="en-US" dirty="0" smtClean="0"/>
              <a:t>费用</a:t>
            </a:r>
            <a:r>
              <a:rPr lang="en-US" dirty="0" smtClean="0"/>
              <a:t>500 000</a:t>
            </a:r>
            <a:endParaRPr lang="zh-CN" altLang="en-US" dirty="0" smtClean="0"/>
          </a:p>
          <a:p>
            <a:pPr>
              <a:buNone/>
            </a:pPr>
            <a:r>
              <a:rPr lang="zh-CN" altLang="en-US" dirty="0" smtClean="0"/>
              <a:t>                                                所得税</a:t>
            </a:r>
            <a:r>
              <a:rPr lang="en-US" dirty="0" smtClean="0"/>
              <a:t>2 000 000</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利润核算例题</a:t>
            </a:r>
            <a:endParaRPr lang="zh-CN" altLang="en-US" dirty="0"/>
          </a:p>
        </p:txBody>
      </p:sp>
      <p:sp>
        <p:nvSpPr>
          <p:cNvPr id="3" name="内容占位符 2"/>
          <p:cNvSpPr>
            <a:spLocks noGrp="1"/>
          </p:cNvSpPr>
          <p:nvPr>
            <p:ph idx="1"/>
          </p:nvPr>
        </p:nvSpPr>
        <p:spPr/>
        <p:txBody>
          <a:bodyPr>
            <a:normAutofit/>
          </a:bodyPr>
          <a:lstStyle/>
          <a:p>
            <a:r>
              <a:rPr lang="zh-CN" altLang="en-US" dirty="0" smtClean="0"/>
              <a:t>期末企业结转收入和费用，应作以下分录：</a:t>
            </a:r>
          </a:p>
          <a:p>
            <a:r>
              <a:rPr lang="zh-CN" altLang="en-US" dirty="0" smtClean="0"/>
              <a:t>将各项收入转入“本年利润”账户贷方：</a:t>
            </a:r>
          </a:p>
          <a:p>
            <a:r>
              <a:rPr lang="zh-CN" altLang="en-US" dirty="0" smtClean="0"/>
              <a:t>借：主营业务收入</a:t>
            </a:r>
            <a:r>
              <a:rPr lang="en-US" dirty="0" smtClean="0"/>
              <a:t>9 000 000</a:t>
            </a:r>
            <a:endParaRPr lang="zh-CN" altLang="en-US" dirty="0" smtClean="0"/>
          </a:p>
          <a:p>
            <a:pPr>
              <a:buNone/>
            </a:pPr>
            <a:r>
              <a:rPr lang="zh-CN" altLang="en-US" dirty="0" smtClean="0"/>
              <a:t>             投资</a:t>
            </a:r>
            <a:r>
              <a:rPr lang="zh-CN" altLang="en-US" dirty="0" smtClean="0"/>
              <a:t>收益</a:t>
            </a:r>
            <a:r>
              <a:rPr lang="en-US" dirty="0" smtClean="0"/>
              <a:t>3 300 000</a:t>
            </a:r>
            <a:endParaRPr lang="zh-CN" altLang="en-US" dirty="0" smtClean="0"/>
          </a:p>
          <a:p>
            <a:pPr>
              <a:buNone/>
            </a:pPr>
            <a:r>
              <a:rPr lang="zh-CN" altLang="en-US" dirty="0" smtClean="0"/>
              <a:t>             营业</a:t>
            </a:r>
            <a:r>
              <a:rPr lang="zh-CN" altLang="en-US" dirty="0" smtClean="0"/>
              <a:t>外收入</a:t>
            </a:r>
            <a:r>
              <a:rPr lang="en-US" dirty="0" smtClean="0"/>
              <a:t>1 000 000</a:t>
            </a:r>
            <a:endParaRPr lang="zh-CN" altLang="en-US" dirty="0" smtClean="0"/>
          </a:p>
          <a:p>
            <a:pPr>
              <a:buNone/>
            </a:pPr>
            <a:r>
              <a:rPr lang="en-US" altLang="zh-CN" dirty="0" smtClean="0"/>
              <a:t>		  </a:t>
            </a:r>
            <a:r>
              <a:rPr lang="zh-CN" altLang="en-US" dirty="0" smtClean="0"/>
              <a:t>贷</a:t>
            </a:r>
            <a:r>
              <a:rPr lang="zh-CN" altLang="en-US" dirty="0" smtClean="0"/>
              <a:t>：本年利润</a:t>
            </a:r>
            <a:r>
              <a:rPr lang="en-US" dirty="0" smtClean="0"/>
              <a:t>13 300 000</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利润核算例题</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将各项成本、费用转入“本年利润”账户借方：</a:t>
            </a:r>
          </a:p>
          <a:p>
            <a:pPr>
              <a:buNone/>
            </a:pPr>
            <a:r>
              <a:rPr lang="zh-CN" altLang="en-US" dirty="0" smtClean="0"/>
              <a:t>借：本年利润</a:t>
            </a:r>
            <a:r>
              <a:rPr lang="en-US" dirty="0" smtClean="0"/>
              <a:t>9 300 000</a:t>
            </a:r>
            <a:endParaRPr lang="zh-CN" altLang="en-US" dirty="0" smtClean="0"/>
          </a:p>
          <a:p>
            <a:pPr>
              <a:buNone/>
            </a:pPr>
            <a:r>
              <a:rPr lang="zh-CN" altLang="en-US" dirty="0" smtClean="0"/>
              <a:t>      贷</a:t>
            </a:r>
            <a:r>
              <a:rPr lang="zh-CN" altLang="en-US" dirty="0" smtClean="0"/>
              <a:t>：主营业务成本</a:t>
            </a:r>
            <a:r>
              <a:rPr lang="en-US" dirty="0" smtClean="0"/>
              <a:t>5 000 000</a:t>
            </a:r>
            <a:endParaRPr lang="zh-CN" altLang="en-US" dirty="0" smtClean="0"/>
          </a:p>
          <a:p>
            <a:pPr>
              <a:buNone/>
            </a:pPr>
            <a:r>
              <a:rPr lang="zh-CN" altLang="en-US" dirty="0" smtClean="0"/>
              <a:t>              税金</a:t>
            </a:r>
            <a:r>
              <a:rPr lang="zh-CN" altLang="en-US" dirty="0" smtClean="0"/>
              <a:t>及附加</a:t>
            </a:r>
            <a:r>
              <a:rPr lang="en-US" dirty="0" smtClean="0"/>
              <a:t>200 000</a:t>
            </a:r>
            <a:endParaRPr lang="zh-CN" altLang="en-US" dirty="0" smtClean="0"/>
          </a:p>
          <a:p>
            <a:pPr>
              <a:buNone/>
            </a:pPr>
            <a:r>
              <a:rPr lang="zh-CN" altLang="en-US" dirty="0" smtClean="0"/>
              <a:t>              销售</a:t>
            </a:r>
            <a:r>
              <a:rPr lang="zh-CN" altLang="en-US" dirty="0" smtClean="0"/>
              <a:t>费用</a:t>
            </a:r>
            <a:r>
              <a:rPr lang="en-US" dirty="0" smtClean="0"/>
              <a:t>400 000</a:t>
            </a:r>
            <a:endParaRPr lang="zh-CN" altLang="en-US" dirty="0" smtClean="0"/>
          </a:p>
          <a:p>
            <a:pPr>
              <a:buNone/>
            </a:pPr>
            <a:r>
              <a:rPr lang="zh-CN" altLang="en-US" dirty="0" smtClean="0"/>
              <a:t>              管理费用</a:t>
            </a:r>
            <a:r>
              <a:rPr lang="en-US" dirty="0" smtClean="0"/>
              <a:t>1 200 000</a:t>
            </a:r>
            <a:endParaRPr lang="zh-CN" altLang="en-US" dirty="0" smtClean="0"/>
          </a:p>
          <a:p>
            <a:pPr>
              <a:buNone/>
            </a:pPr>
            <a:r>
              <a:rPr lang="zh-CN" altLang="en-US" dirty="0" smtClean="0"/>
              <a:t>              财务</a:t>
            </a:r>
            <a:r>
              <a:rPr lang="zh-CN" altLang="en-US" dirty="0" smtClean="0"/>
              <a:t>费用</a:t>
            </a:r>
            <a:r>
              <a:rPr lang="en-US" dirty="0" smtClean="0"/>
              <a:t>500 000</a:t>
            </a:r>
            <a:endParaRPr lang="zh-CN" altLang="en-US" dirty="0" smtClean="0"/>
          </a:p>
          <a:p>
            <a:pPr>
              <a:buNone/>
            </a:pPr>
            <a:r>
              <a:rPr lang="zh-CN" altLang="en-US" dirty="0" smtClean="0"/>
              <a:t>              所得税</a:t>
            </a:r>
            <a:r>
              <a:rPr lang="en-US" dirty="0" smtClean="0"/>
              <a:t>2 000 000</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利润结转及其核算</a:t>
            </a:r>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r>
              <a:rPr lang="zh-CN" altLang="en-US" dirty="0" smtClean="0"/>
              <a:t>年度终了，将“本年利润”账户余额转入“利润分配</a:t>
            </a:r>
            <a:r>
              <a:rPr lang="en-US" altLang="zh-CN" dirty="0" smtClean="0"/>
              <a:t>——</a:t>
            </a:r>
            <a:r>
              <a:rPr lang="zh-CN" altLang="en-US" dirty="0" smtClean="0"/>
              <a:t>为分配利润”账户：</a:t>
            </a:r>
          </a:p>
          <a:p>
            <a:pPr>
              <a:buNone/>
            </a:pPr>
            <a:r>
              <a:rPr lang="zh-CN" altLang="en-US" dirty="0" smtClean="0"/>
              <a:t>借：本年利润</a:t>
            </a:r>
            <a:r>
              <a:rPr lang="en-US" dirty="0" smtClean="0"/>
              <a:t>4 000 000</a:t>
            </a:r>
            <a:endParaRPr lang="zh-CN" altLang="en-US" dirty="0" smtClean="0"/>
          </a:p>
          <a:p>
            <a:pPr>
              <a:buNone/>
            </a:pPr>
            <a:r>
              <a:rPr lang="en-US" altLang="zh-CN" dirty="0" smtClean="0"/>
              <a:t>		</a:t>
            </a:r>
            <a:r>
              <a:rPr lang="zh-CN" altLang="en-US" dirty="0" smtClean="0"/>
              <a:t>贷</a:t>
            </a:r>
            <a:r>
              <a:rPr lang="zh-CN" altLang="en-US" dirty="0" smtClean="0"/>
              <a:t>：利润分配</a:t>
            </a:r>
            <a:r>
              <a:rPr lang="en-US" altLang="zh-CN" dirty="0" smtClean="0"/>
              <a:t>——</a:t>
            </a:r>
            <a:r>
              <a:rPr lang="zh-CN" altLang="en-US" dirty="0" smtClean="0"/>
              <a:t>未分配利润</a:t>
            </a:r>
            <a:r>
              <a:rPr lang="en-US" dirty="0" smtClean="0"/>
              <a:t>4 000 000</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dirty="0" smtClean="0"/>
              <a:t>1</a:t>
            </a:r>
            <a:r>
              <a:rPr lang="zh-CN" altLang="en-US" dirty="0" smtClean="0"/>
              <a:t>．利润分配</a:t>
            </a:r>
          </a:p>
          <a:p>
            <a:pPr>
              <a:buNone/>
            </a:pPr>
            <a:r>
              <a:rPr lang="en-US" altLang="zh-CN" dirty="0" smtClean="0"/>
              <a:t>	</a:t>
            </a:r>
            <a:r>
              <a:rPr lang="zh-CN" altLang="en-US" dirty="0" smtClean="0"/>
              <a:t>利润</a:t>
            </a:r>
            <a:r>
              <a:rPr lang="zh-CN" altLang="en-US" dirty="0" smtClean="0"/>
              <a:t>分配是指企业根据董事会的建议，最终通过股东大会的决议，对企业已实现的净利润按法定及相关规定部分留给企业、部分向投资者分配的过程。利润分配一般按以下顺序进行分配：首先按一定比例提取法定盈余公积；其次，经过股东大会同意后，企业可以提取任意盈余公积；最后，企业可以向投资者分配利润和股利。</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a:bodyPr>
          <a:lstStyle/>
          <a:p>
            <a:pPr>
              <a:buNone/>
            </a:pPr>
            <a:r>
              <a:rPr lang="en-US" dirty="0" smtClean="0"/>
              <a:t>2</a:t>
            </a:r>
            <a:r>
              <a:rPr lang="zh-CN" altLang="en-US" dirty="0" smtClean="0"/>
              <a:t>．利润分配的核算</a:t>
            </a:r>
          </a:p>
          <a:p>
            <a:pPr>
              <a:buNone/>
            </a:pPr>
            <a:r>
              <a:rPr lang="en-US" altLang="zh-CN" dirty="0" smtClean="0"/>
              <a:t>	</a:t>
            </a:r>
            <a:r>
              <a:rPr lang="zh-CN" altLang="en-US" dirty="0" smtClean="0"/>
              <a:t>企业</a:t>
            </a:r>
            <a:r>
              <a:rPr lang="zh-CN" altLang="en-US" dirty="0" smtClean="0"/>
              <a:t>为了分配当期实现的利润，应设置“利润分配”账户。该账户下设“提取法定盈余公积”、“提取任意盈余公积”、“应付现金股利或利润”和“未分配利润”等明细账户进行利润分配相关业务的核算，并按以下步骤实施：</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dirty="0" smtClean="0"/>
              <a:t>2</a:t>
            </a:r>
            <a:r>
              <a:rPr lang="zh-CN" altLang="en-US" dirty="0" smtClean="0"/>
              <a:t>．利润分配的</a:t>
            </a:r>
            <a:r>
              <a:rPr lang="zh-CN" altLang="en-US" dirty="0" smtClean="0"/>
              <a:t>核算</a:t>
            </a:r>
            <a:endParaRPr lang="en-US" altLang="zh-CN" dirty="0" smtClean="0"/>
          </a:p>
          <a:p>
            <a:pPr>
              <a:buNone/>
            </a:pPr>
            <a:r>
              <a:rPr lang="zh-CN" altLang="en-US" dirty="0" smtClean="0"/>
              <a:t>（</a:t>
            </a:r>
            <a:r>
              <a:rPr lang="en-US" dirty="0" smtClean="0"/>
              <a:t>1</a:t>
            </a:r>
            <a:r>
              <a:rPr lang="zh-CN" altLang="en-US" dirty="0" smtClean="0"/>
              <a:t>）企业按规定提取的盈余公积，</a:t>
            </a:r>
            <a:r>
              <a:rPr lang="zh-CN" altLang="en-US" dirty="0" smtClean="0">
                <a:solidFill>
                  <a:srgbClr val="FF0000"/>
                </a:solidFill>
              </a:rPr>
              <a:t>借记</a:t>
            </a:r>
            <a:r>
              <a:rPr lang="zh-CN" altLang="en-US" dirty="0" smtClean="0"/>
              <a:t>“利润分配</a:t>
            </a:r>
            <a:r>
              <a:rPr lang="en-US" altLang="zh-CN" dirty="0" smtClean="0"/>
              <a:t>——</a:t>
            </a:r>
            <a:r>
              <a:rPr lang="zh-CN" altLang="en-US" dirty="0" smtClean="0"/>
              <a:t>提取法定盈余公积”、“利润分配</a:t>
            </a:r>
            <a:r>
              <a:rPr lang="en-US" altLang="zh-CN" dirty="0" smtClean="0"/>
              <a:t>——</a:t>
            </a:r>
            <a:r>
              <a:rPr lang="zh-CN" altLang="en-US" dirty="0" smtClean="0"/>
              <a:t>提取任意盈余公积”等账户，</a:t>
            </a:r>
            <a:r>
              <a:rPr lang="zh-CN" altLang="en-US" dirty="0" smtClean="0">
                <a:solidFill>
                  <a:srgbClr val="FF0000"/>
                </a:solidFill>
              </a:rPr>
              <a:t>贷记</a:t>
            </a:r>
            <a:r>
              <a:rPr lang="zh-CN" altLang="en-US" dirty="0" smtClean="0"/>
              <a:t>“盈余公积</a:t>
            </a:r>
            <a:r>
              <a:rPr lang="en-US" altLang="zh-CN" dirty="0" smtClean="0"/>
              <a:t>——</a:t>
            </a:r>
            <a:r>
              <a:rPr lang="zh-CN" altLang="en-US" dirty="0" smtClean="0"/>
              <a:t>法定盈余公积”、“盈余公积</a:t>
            </a:r>
            <a:r>
              <a:rPr lang="en-US" altLang="zh-CN" dirty="0" smtClean="0"/>
              <a:t>——</a:t>
            </a:r>
            <a:r>
              <a:rPr lang="zh-CN" altLang="en-US" dirty="0" smtClean="0"/>
              <a:t>任意盈余公积”等账户。</a:t>
            </a:r>
          </a:p>
          <a:p>
            <a:pPr>
              <a:buNone/>
            </a:pPr>
            <a:r>
              <a:rPr lang="zh-CN" altLang="en-US" dirty="0" smtClean="0"/>
              <a:t>（</a:t>
            </a:r>
            <a:r>
              <a:rPr lang="en-US" dirty="0" smtClean="0"/>
              <a:t>2</a:t>
            </a:r>
            <a:r>
              <a:rPr lang="zh-CN" altLang="en-US" dirty="0" smtClean="0"/>
              <a:t>）当企业经股东大会或类似机构决议，分配给股东或投资者现金股利或利润时，</a:t>
            </a:r>
            <a:r>
              <a:rPr lang="zh-CN" altLang="en-US" dirty="0" smtClean="0">
                <a:solidFill>
                  <a:srgbClr val="FF0000"/>
                </a:solidFill>
              </a:rPr>
              <a:t>借记</a:t>
            </a:r>
            <a:r>
              <a:rPr lang="zh-CN" altLang="en-US" dirty="0" smtClean="0"/>
              <a:t>“利润分配</a:t>
            </a:r>
            <a:r>
              <a:rPr lang="en-US" altLang="zh-CN" dirty="0" smtClean="0"/>
              <a:t>——</a:t>
            </a:r>
            <a:r>
              <a:rPr lang="zh-CN" altLang="en-US" dirty="0" smtClean="0"/>
              <a:t>应付现金股利或利润”账户，</a:t>
            </a:r>
            <a:r>
              <a:rPr lang="zh-CN" altLang="en-US" dirty="0" smtClean="0">
                <a:solidFill>
                  <a:srgbClr val="FF0000"/>
                </a:solidFill>
              </a:rPr>
              <a:t>贷记</a:t>
            </a:r>
            <a:r>
              <a:rPr lang="zh-CN" altLang="en-US" dirty="0" smtClean="0"/>
              <a:t>“应付股利”或“应付利润”账户。</a:t>
            </a:r>
          </a:p>
          <a:p>
            <a:pPr>
              <a:buNone/>
            </a:pPr>
            <a:r>
              <a:rPr lang="zh-CN" altLang="en-US" dirty="0" smtClean="0"/>
              <a:t>（</a:t>
            </a:r>
            <a:r>
              <a:rPr lang="en-US" dirty="0" smtClean="0"/>
              <a:t>3</a:t>
            </a:r>
            <a:r>
              <a:rPr lang="zh-CN" altLang="en-US" dirty="0" smtClean="0"/>
              <a:t>）利润分配结束后，将“利润分配”账户所属其他明细账户的余额全部转入本账户的“未分配利润”明细账户。结转后，</a:t>
            </a:r>
            <a:r>
              <a:rPr lang="zh-CN" altLang="en-US" dirty="0" smtClean="0">
                <a:solidFill>
                  <a:srgbClr val="FF0000"/>
                </a:solidFill>
              </a:rPr>
              <a:t>“利润分配”账户除未分配利润明细账户外，其他明细账户应无余额。</a:t>
            </a:r>
          </a:p>
          <a:p>
            <a:pPr>
              <a:buNone/>
            </a:pPr>
            <a:endParaRPr lang="zh-CN"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	【</a:t>
            </a:r>
            <a:r>
              <a:rPr lang="zh-CN" altLang="en-US" dirty="0" smtClean="0"/>
              <a:t>例</a:t>
            </a:r>
            <a:r>
              <a:rPr lang="en-US" dirty="0" smtClean="0"/>
              <a:t>12</a:t>
            </a:r>
            <a:r>
              <a:rPr lang="en-US" altLang="zh-CN" dirty="0" smtClean="0"/>
              <a:t>】</a:t>
            </a:r>
            <a:r>
              <a:rPr lang="zh-CN" altLang="en-US" dirty="0" smtClean="0"/>
              <a:t>接</a:t>
            </a:r>
            <a:r>
              <a:rPr lang="en-US" altLang="zh-CN" dirty="0" smtClean="0"/>
              <a:t>【</a:t>
            </a:r>
            <a:r>
              <a:rPr lang="zh-CN" altLang="en-US" dirty="0" smtClean="0"/>
              <a:t>例</a:t>
            </a:r>
            <a:r>
              <a:rPr lang="en-US" dirty="0" smtClean="0"/>
              <a:t>11</a:t>
            </a:r>
            <a:r>
              <a:rPr lang="en-US" altLang="zh-CN" dirty="0" smtClean="0"/>
              <a:t>】</a:t>
            </a:r>
            <a:r>
              <a:rPr lang="zh-CN" altLang="en-US" dirty="0" smtClean="0"/>
              <a:t>，</a:t>
            </a:r>
            <a:r>
              <a:rPr lang="en-US" dirty="0" smtClean="0"/>
              <a:t>A</a:t>
            </a:r>
            <a:r>
              <a:rPr lang="zh-CN" altLang="en-US" dirty="0" smtClean="0"/>
              <a:t>公司对当期实现的净利润按照以下方案进行分配。首先对净利润按照相关规定按其</a:t>
            </a:r>
            <a:r>
              <a:rPr lang="en-US" dirty="0" smtClean="0"/>
              <a:t>10%</a:t>
            </a:r>
            <a:r>
              <a:rPr lang="zh-CN" altLang="en-US" dirty="0" smtClean="0"/>
              <a:t>的比例提取法定盈余公积；经股东大会决议，提取任意盈余公积</a:t>
            </a:r>
            <a:r>
              <a:rPr lang="en-US" dirty="0" smtClean="0"/>
              <a:t>300 000</a:t>
            </a:r>
            <a:r>
              <a:rPr lang="zh-CN" altLang="en-US" dirty="0" smtClean="0"/>
              <a:t>元，然后向投资者分配现金股利</a:t>
            </a:r>
            <a:r>
              <a:rPr lang="en-US" dirty="0" smtClean="0"/>
              <a:t>1 500 000</a:t>
            </a:r>
            <a:r>
              <a:rPr lang="zh-CN" altLang="en-US" dirty="0" smtClean="0"/>
              <a:t>元。</a:t>
            </a:r>
          </a:p>
          <a:p>
            <a:pPr>
              <a:buNone/>
            </a:pPr>
            <a:r>
              <a:rPr lang="en-US" altLang="zh-CN" dirty="0" smtClean="0"/>
              <a:t>	</a:t>
            </a:r>
            <a:r>
              <a:rPr lang="zh-CN" altLang="en-US" dirty="0" smtClean="0"/>
              <a:t>企业</a:t>
            </a:r>
            <a:r>
              <a:rPr lang="zh-CN" altLang="en-US" dirty="0" smtClean="0"/>
              <a:t>应作以下分录：</a:t>
            </a:r>
          </a:p>
          <a:p>
            <a:pPr>
              <a:buNone/>
            </a:pPr>
            <a:r>
              <a:rPr lang="en-US" altLang="zh-CN" dirty="0" smtClean="0"/>
              <a:t>	</a:t>
            </a:r>
            <a:r>
              <a:rPr lang="zh-CN" altLang="en-US" dirty="0" smtClean="0"/>
              <a:t>年度</a:t>
            </a:r>
            <a:r>
              <a:rPr lang="zh-CN" altLang="en-US" dirty="0" smtClean="0"/>
              <a:t>终了，将“本年利润”账户余额转入“利润分配</a:t>
            </a:r>
            <a:r>
              <a:rPr lang="en-US" altLang="zh-CN" dirty="0" smtClean="0"/>
              <a:t>——</a:t>
            </a:r>
            <a:r>
              <a:rPr lang="zh-CN" altLang="en-US" dirty="0" smtClean="0"/>
              <a:t>未分配利润”账户：</a:t>
            </a:r>
          </a:p>
          <a:p>
            <a:pPr>
              <a:buNone/>
            </a:pPr>
            <a:r>
              <a:rPr lang="en-US" altLang="zh-CN" dirty="0" smtClean="0"/>
              <a:t>	</a:t>
            </a:r>
            <a:r>
              <a:rPr lang="zh-CN" altLang="en-US" dirty="0" smtClean="0"/>
              <a:t>借</a:t>
            </a:r>
            <a:r>
              <a:rPr lang="zh-CN" altLang="en-US" dirty="0" smtClean="0"/>
              <a:t>：本年利润</a:t>
            </a:r>
            <a:r>
              <a:rPr lang="en-US" dirty="0" smtClean="0"/>
              <a:t>4 000 000</a:t>
            </a:r>
            <a:endParaRPr lang="zh-CN" altLang="en-US" dirty="0" smtClean="0"/>
          </a:p>
          <a:p>
            <a:pPr>
              <a:buNone/>
            </a:pPr>
            <a:r>
              <a:rPr lang="en-US" altLang="zh-CN" dirty="0" smtClean="0"/>
              <a:t>		</a:t>
            </a:r>
            <a:r>
              <a:rPr lang="zh-CN" altLang="en-US" dirty="0" smtClean="0"/>
              <a:t>贷</a:t>
            </a:r>
            <a:r>
              <a:rPr lang="zh-CN" altLang="en-US" dirty="0" smtClean="0"/>
              <a:t>：利润分配</a:t>
            </a:r>
            <a:r>
              <a:rPr lang="en-US" altLang="zh-CN" dirty="0" smtClean="0"/>
              <a:t>——</a:t>
            </a:r>
            <a:r>
              <a:rPr lang="zh-CN" altLang="en-US" dirty="0" smtClean="0"/>
              <a:t>未分配利润</a:t>
            </a:r>
            <a:r>
              <a:rPr lang="en-US" dirty="0" smtClean="0"/>
              <a:t>4 000 000</a:t>
            </a:r>
            <a:endParaRPr lang="zh-CN" altLang="en-US" dirty="0" smtClean="0"/>
          </a:p>
          <a:p>
            <a:pPr>
              <a:buNone/>
            </a:pP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en-US" dirty="0" smtClean="0"/>
              <a:t>我国</a:t>
            </a:r>
            <a:r>
              <a:rPr lang="en-US" altLang="zh-CN" dirty="0" smtClean="0"/>
              <a:t>《</a:t>
            </a:r>
            <a:r>
              <a:rPr lang="zh-CN" altLang="en-US" dirty="0" smtClean="0"/>
              <a:t>企业会计准则</a:t>
            </a:r>
            <a:r>
              <a:rPr lang="en-US" altLang="zh-CN" dirty="0" smtClean="0"/>
              <a:t>——</a:t>
            </a:r>
            <a:r>
              <a:rPr lang="zh-CN" altLang="en-US" dirty="0" smtClean="0"/>
              <a:t>基本准则</a:t>
            </a:r>
            <a:r>
              <a:rPr lang="en-US" altLang="zh-CN" dirty="0" smtClean="0"/>
              <a:t>》</a:t>
            </a:r>
            <a:r>
              <a:rPr lang="zh-CN" altLang="en-US" dirty="0" smtClean="0"/>
              <a:t>规定：“利润是指企业在一定会计期间的经营成果，利润包括收入减去费用后的净额、直接计入当期利润的利得和损失。”由此可见，利润是企业在一定会计期间内生产经营的最终财务成果，是收入和费用相配比并考虑利得和损失后的共同结果</a:t>
            </a:r>
            <a:r>
              <a:rPr lang="zh-CN" altLang="en-US" dirty="0" smtClean="0"/>
              <a:t>。</a:t>
            </a:r>
            <a:endParaRPr lang="zh-CN" altLang="en-US" dirty="0" smtClean="0"/>
          </a:p>
          <a:p>
            <a:endParaRPr lang="zh-CN" altLang="en-US"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	</a:t>
            </a:r>
            <a:r>
              <a:rPr lang="zh-CN" altLang="en-US" dirty="0" smtClean="0"/>
              <a:t>提取</a:t>
            </a:r>
            <a:r>
              <a:rPr lang="zh-CN" altLang="en-US" dirty="0" smtClean="0"/>
              <a:t>法定盈余公积</a:t>
            </a:r>
            <a:r>
              <a:rPr lang="en-US" dirty="0" smtClean="0"/>
              <a:t>400 000</a:t>
            </a:r>
            <a:r>
              <a:rPr lang="zh-CN" altLang="en-US" dirty="0" smtClean="0"/>
              <a:t>（</a:t>
            </a:r>
            <a:r>
              <a:rPr lang="en-US" dirty="0" smtClean="0"/>
              <a:t>4 000 000</a:t>
            </a:r>
            <a:r>
              <a:rPr lang="en-US" altLang="zh-CN" dirty="0" smtClean="0"/>
              <a:t>×</a:t>
            </a:r>
            <a:r>
              <a:rPr lang="en-US" dirty="0" smtClean="0"/>
              <a:t>10%</a:t>
            </a:r>
            <a:r>
              <a:rPr lang="zh-CN" altLang="en-US" dirty="0" smtClean="0"/>
              <a:t>）元，提取任意盈余公积</a:t>
            </a:r>
            <a:r>
              <a:rPr lang="en-US" dirty="0" smtClean="0"/>
              <a:t>300 000</a:t>
            </a:r>
            <a:r>
              <a:rPr lang="zh-CN" altLang="en-US" dirty="0" smtClean="0"/>
              <a:t>元：</a:t>
            </a:r>
          </a:p>
          <a:p>
            <a:pPr>
              <a:buNone/>
            </a:pPr>
            <a:r>
              <a:rPr lang="en-US" altLang="zh-CN" dirty="0" smtClean="0"/>
              <a:t>	</a:t>
            </a:r>
            <a:r>
              <a:rPr lang="zh-CN" altLang="en-US" dirty="0" smtClean="0"/>
              <a:t>借</a:t>
            </a:r>
            <a:r>
              <a:rPr lang="zh-CN" altLang="en-US" dirty="0" smtClean="0"/>
              <a:t>：利润分配</a:t>
            </a:r>
            <a:r>
              <a:rPr lang="en-US" altLang="zh-CN" dirty="0" smtClean="0"/>
              <a:t>——</a:t>
            </a:r>
            <a:r>
              <a:rPr lang="zh-CN" altLang="en-US" dirty="0" smtClean="0"/>
              <a:t>提取法定盈余公积</a:t>
            </a:r>
            <a:r>
              <a:rPr lang="en-US" dirty="0" smtClean="0"/>
              <a:t>400 000</a:t>
            </a:r>
            <a:endParaRPr lang="zh-CN" altLang="en-US" dirty="0" smtClean="0"/>
          </a:p>
          <a:p>
            <a:pPr>
              <a:buNone/>
            </a:pPr>
            <a:r>
              <a:rPr lang="en-US" altLang="zh-CN" dirty="0" smtClean="0"/>
              <a:t>				——</a:t>
            </a:r>
            <a:r>
              <a:rPr lang="zh-CN" altLang="en-US" dirty="0" smtClean="0"/>
              <a:t>提取任意盈余公积</a:t>
            </a:r>
            <a:r>
              <a:rPr lang="en-US" dirty="0" smtClean="0"/>
              <a:t>300 000</a:t>
            </a:r>
            <a:endParaRPr lang="zh-CN" altLang="en-US" dirty="0" smtClean="0"/>
          </a:p>
          <a:p>
            <a:pPr>
              <a:buNone/>
            </a:pPr>
            <a:r>
              <a:rPr lang="en-US" altLang="zh-CN" dirty="0" smtClean="0"/>
              <a:t>		</a:t>
            </a:r>
            <a:r>
              <a:rPr lang="zh-CN" altLang="en-US" dirty="0" smtClean="0"/>
              <a:t>贷</a:t>
            </a:r>
            <a:r>
              <a:rPr lang="zh-CN" altLang="en-US" dirty="0" smtClean="0"/>
              <a:t>：盈余公积</a:t>
            </a:r>
            <a:r>
              <a:rPr lang="en-US" altLang="zh-CN" dirty="0" smtClean="0"/>
              <a:t>——</a:t>
            </a:r>
            <a:r>
              <a:rPr lang="zh-CN" altLang="en-US" dirty="0" smtClean="0"/>
              <a:t>法定盈余公积</a:t>
            </a:r>
            <a:r>
              <a:rPr lang="en-US" dirty="0" smtClean="0"/>
              <a:t>400 000</a:t>
            </a:r>
            <a:endParaRPr lang="zh-CN" altLang="en-US" dirty="0" smtClean="0"/>
          </a:p>
          <a:p>
            <a:pPr>
              <a:buNone/>
            </a:pPr>
            <a:r>
              <a:rPr lang="en-US" altLang="zh-CN" dirty="0" smtClean="0"/>
              <a:t>				      ——</a:t>
            </a:r>
            <a:r>
              <a:rPr lang="zh-CN" altLang="en-US" dirty="0" smtClean="0"/>
              <a:t>任意盈余公积</a:t>
            </a:r>
            <a:r>
              <a:rPr lang="en-US" dirty="0" smtClean="0"/>
              <a:t>300 000</a:t>
            </a:r>
            <a:endParaRPr lang="zh-CN" altLang="en-US" dirty="0" smtClean="0"/>
          </a:p>
          <a:p>
            <a:pPr>
              <a:buNone/>
            </a:pPr>
            <a:r>
              <a:rPr lang="en-US" altLang="zh-CN" dirty="0" smtClean="0"/>
              <a:t>	</a:t>
            </a:r>
            <a:r>
              <a:rPr lang="zh-CN" altLang="en-US" dirty="0" smtClean="0"/>
              <a:t>向</a:t>
            </a:r>
            <a:r>
              <a:rPr lang="zh-CN" altLang="en-US" dirty="0" smtClean="0"/>
              <a:t>投资者分配现金股利</a:t>
            </a:r>
            <a:r>
              <a:rPr lang="en-US" dirty="0" smtClean="0"/>
              <a:t>1 500 000</a:t>
            </a:r>
            <a:r>
              <a:rPr lang="zh-CN" altLang="en-US" dirty="0" smtClean="0"/>
              <a:t>元：</a:t>
            </a:r>
          </a:p>
          <a:p>
            <a:pPr>
              <a:buNone/>
            </a:pPr>
            <a:r>
              <a:rPr lang="en-US" altLang="zh-CN" dirty="0" smtClean="0"/>
              <a:t>	</a:t>
            </a:r>
            <a:r>
              <a:rPr lang="zh-CN" altLang="en-US" dirty="0" smtClean="0"/>
              <a:t>借</a:t>
            </a:r>
            <a:r>
              <a:rPr lang="zh-CN" altLang="en-US" dirty="0" smtClean="0"/>
              <a:t>：利润分配</a:t>
            </a:r>
            <a:r>
              <a:rPr lang="en-US" altLang="zh-CN" dirty="0" smtClean="0"/>
              <a:t>——</a:t>
            </a:r>
            <a:r>
              <a:rPr lang="zh-CN" altLang="en-US" dirty="0" smtClean="0"/>
              <a:t>应付现金股利或利润</a:t>
            </a:r>
            <a:r>
              <a:rPr lang="en-US" dirty="0" smtClean="0"/>
              <a:t>1 500 000</a:t>
            </a:r>
            <a:endParaRPr lang="zh-CN" altLang="en-US" dirty="0" smtClean="0"/>
          </a:p>
          <a:p>
            <a:pPr>
              <a:buNone/>
            </a:pPr>
            <a:r>
              <a:rPr lang="en-US" altLang="zh-CN" dirty="0" smtClean="0"/>
              <a:t>		</a:t>
            </a:r>
            <a:r>
              <a:rPr lang="zh-CN" altLang="en-US" dirty="0" smtClean="0"/>
              <a:t>贷</a:t>
            </a:r>
            <a:r>
              <a:rPr lang="zh-CN" altLang="en-US" dirty="0" smtClean="0"/>
              <a:t>：应付股利</a:t>
            </a:r>
            <a:r>
              <a:rPr lang="en-US" dirty="0" smtClean="0"/>
              <a:t>1 500 000</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a:t>
            </a:r>
            <a:r>
              <a:rPr lang="zh-CN" altLang="en-US" dirty="0" smtClean="0"/>
              <a:t>分配及其核算举例</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结转</a:t>
            </a:r>
            <a:r>
              <a:rPr lang="zh-CN" altLang="en-US" dirty="0" smtClean="0"/>
              <a:t>利润分配：</a:t>
            </a:r>
          </a:p>
          <a:p>
            <a:pPr>
              <a:buNone/>
            </a:pPr>
            <a:r>
              <a:rPr lang="en-US" altLang="zh-CN" dirty="0" smtClean="0"/>
              <a:t>	</a:t>
            </a:r>
            <a:r>
              <a:rPr lang="zh-CN" altLang="en-US" dirty="0" smtClean="0"/>
              <a:t>借</a:t>
            </a:r>
            <a:r>
              <a:rPr lang="zh-CN" altLang="en-US" dirty="0" smtClean="0"/>
              <a:t>：利润分配</a:t>
            </a:r>
            <a:r>
              <a:rPr lang="en-US" altLang="zh-CN" dirty="0" smtClean="0"/>
              <a:t>——</a:t>
            </a:r>
            <a:r>
              <a:rPr lang="zh-CN" altLang="en-US" dirty="0" smtClean="0"/>
              <a:t>未分配利润</a:t>
            </a:r>
            <a:r>
              <a:rPr lang="en-US" dirty="0" smtClean="0"/>
              <a:t>2 200 000</a:t>
            </a:r>
            <a:endParaRPr lang="zh-CN" altLang="en-US" dirty="0" smtClean="0"/>
          </a:p>
          <a:p>
            <a:pPr>
              <a:buNone/>
            </a:pPr>
            <a:r>
              <a:rPr lang="en-US" altLang="zh-CN" dirty="0" smtClean="0"/>
              <a:t>	</a:t>
            </a:r>
            <a:r>
              <a:rPr lang="zh-CN" altLang="en-US" dirty="0" smtClean="0"/>
              <a:t>贷</a:t>
            </a:r>
            <a:r>
              <a:rPr lang="zh-CN" altLang="en-US" dirty="0" smtClean="0"/>
              <a:t>：利润分配</a:t>
            </a:r>
            <a:r>
              <a:rPr lang="en-US" altLang="zh-CN" dirty="0" smtClean="0"/>
              <a:t>——</a:t>
            </a:r>
            <a:r>
              <a:rPr lang="zh-CN" altLang="en-US" dirty="0" smtClean="0"/>
              <a:t>提取法定盈余公积</a:t>
            </a:r>
            <a:r>
              <a:rPr lang="en-US" dirty="0" smtClean="0"/>
              <a:t>400 000</a:t>
            </a:r>
            <a:endParaRPr lang="zh-CN" altLang="en-US" dirty="0" smtClean="0"/>
          </a:p>
          <a:p>
            <a:pPr>
              <a:buNone/>
            </a:pPr>
            <a:r>
              <a:rPr lang="en-US" altLang="zh-CN" dirty="0" smtClean="0"/>
              <a:t>				——</a:t>
            </a:r>
            <a:r>
              <a:rPr lang="zh-CN" altLang="en-US" dirty="0" smtClean="0"/>
              <a:t>提取任意盈余公积</a:t>
            </a:r>
            <a:r>
              <a:rPr lang="en-US" dirty="0" smtClean="0"/>
              <a:t>300 000</a:t>
            </a:r>
            <a:endParaRPr lang="zh-CN" altLang="en-US" dirty="0" smtClean="0"/>
          </a:p>
          <a:p>
            <a:pPr>
              <a:buNone/>
            </a:pPr>
            <a:r>
              <a:rPr lang="en-US" altLang="zh-CN" dirty="0" smtClean="0"/>
              <a:t>				——</a:t>
            </a:r>
            <a:r>
              <a:rPr lang="zh-CN" altLang="en-US" dirty="0" smtClean="0"/>
              <a:t>应付现金股利或利润</a:t>
            </a:r>
            <a:r>
              <a:rPr lang="en-US" dirty="0" smtClean="0"/>
              <a:t>1 500 000</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a:t>
            </a:r>
            <a:r>
              <a:rPr lang="zh-CN" altLang="en-US" dirty="0" smtClean="0"/>
              <a:t>定义</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经济学中利润是资本的一种“增值”，强调只有在资本得到保持后多余的部分才能称之为利润</a:t>
            </a:r>
            <a:r>
              <a:rPr lang="zh-CN" altLang="en-US" dirty="0" smtClean="0"/>
              <a:t>。</a:t>
            </a:r>
            <a:endParaRPr lang="en-US" altLang="zh-CN" dirty="0" smtClean="0"/>
          </a:p>
          <a:p>
            <a:r>
              <a:rPr lang="zh-CN" altLang="en-US" dirty="0" smtClean="0"/>
              <a:t>在以历史成本计价和权责发生制等“传统”的会计原则作用下，这种以配比原则为基础而计算出的会计利润很可能扭曲企业的经营成果，使其大大偏离企业真实的现金流量现值，从而在一定程度上损害决策有用性。</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利润的构成</a:t>
            </a:r>
            <a:endParaRPr lang="zh-CN" altLang="en-US" dirty="0"/>
          </a:p>
        </p:txBody>
      </p:sp>
      <p:sp>
        <p:nvSpPr>
          <p:cNvPr id="3" name="内容占位符 2"/>
          <p:cNvSpPr>
            <a:spLocks noGrp="1"/>
          </p:cNvSpPr>
          <p:nvPr>
            <p:ph idx="1"/>
          </p:nvPr>
        </p:nvSpPr>
        <p:spPr/>
        <p:txBody>
          <a:bodyPr>
            <a:normAutofit/>
          </a:bodyPr>
          <a:lstStyle/>
          <a:p>
            <a:r>
              <a:rPr lang="zh-CN" altLang="en-US" dirty="0" smtClean="0"/>
              <a:t>企业的利润从表面上看是收入减去费用后的一个财务数字，实际则是来自于企业的各种经济活动。我们不妨从企业经济活动的角度来看利润的构成。大体上我们可以将企业所有的经济活动分为三类：筹资活动、投资活动和经营活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利润的构成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rgbClr val="FF0000"/>
                </a:solidFill>
              </a:rPr>
              <a:t>筹资活动</a:t>
            </a:r>
            <a:r>
              <a:rPr lang="zh-CN" altLang="en-US" dirty="0" smtClean="0"/>
              <a:t>是企业通过以股权或债权的方式筹措投资和经营所需资金的行为，它是正常开展投资活动和经营活动的前提，它为投资活动和经营活动提供了资本支撑。一般而言，筹资活动是不能直接创造利润的，相反它会使资本提供者在承当风险的基础上对资产及其产出享有权益。比如，作为企业筹措资金的代价，企业需要向债权人支付利息、向股东分配红利，计入财务费用的利息，会减少企业的当期损益，分配红利则使企业的留存收益减少。</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利润的构成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rgbClr val="FF0000"/>
                </a:solidFill>
              </a:rPr>
              <a:t>投资活动</a:t>
            </a:r>
            <a:r>
              <a:rPr lang="zh-CN" altLang="en-US" dirty="0" smtClean="0"/>
              <a:t>是指企业长期资产的购建和不包括在现金等价物范围内的投资及其处置活动。企业的投资活动，通过购入、出售或者转让有价证券或者通过从被投资企业分回利润获得投资收益或遭受投资损失；同时，企业也通过购建固定资产等对内进行项目投资，进一步转化为企业的经营活动，在未来获得利润。由此来看，投资活动往往通过“投资收益”来增加企业利润。投资收益一般包括：股利收入、债券利息收入、有价证券转让价差等，它们是企业利润的组成部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利润的构成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rgbClr val="FF0000"/>
                </a:solidFill>
              </a:rPr>
              <a:t>经营活动</a:t>
            </a:r>
            <a:r>
              <a:rPr lang="zh-CN" altLang="en-US" dirty="0" smtClean="0"/>
              <a:t>是企业最重要的业务活动，是企业获得利润的基本源泉。企业的经营活动丰富多样，非金融企业通过生产产品、销售商品和提供劳务等业务获得收入，例如主营业务收入和其他业务收入；在取得收入的同时也会发生诸多费用，例如主营业务成本、其他业务成本和各项期间费用。由经营活动获得的利润通常称之为“营业利润”，它是企业最基本的利润来源，显示着一个企业的核心盈利能力，常常被用来评判一个企业目前的经营状况和未来的发展前景。</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利润的构成</a:t>
            </a:r>
            <a:endParaRPr lang="zh-CN" altLang="en-US" dirty="0"/>
          </a:p>
        </p:txBody>
      </p:sp>
      <p:sp>
        <p:nvSpPr>
          <p:cNvPr id="3" name="内容占位符 2"/>
          <p:cNvSpPr>
            <a:spLocks noGrp="1"/>
          </p:cNvSpPr>
          <p:nvPr>
            <p:ph idx="1"/>
          </p:nvPr>
        </p:nvSpPr>
        <p:spPr/>
        <p:txBody>
          <a:bodyPr>
            <a:normAutofit/>
          </a:bodyPr>
          <a:lstStyle/>
          <a:p>
            <a:r>
              <a:rPr lang="zh-CN" altLang="en-US" dirty="0" smtClean="0"/>
              <a:t>企业利润除了包括收入和费用配比所得到的营业利润外，还包括利得和损失。有些利得和损失属于资产价值变动损益，有些利得和损失属于非正常活动引起的营业外收支，正常报废固定资产的处置利得、没收的客户押金等都在“营业外收入”中反映；正常报废固定资产的处置损失、罚款支出等都在“营业外支出”中反映。</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利润相关业务核算</a:t>
            </a:r>
            <a:endParaRPr lang="zh-CN" altLang="en-US" dirty="0"/>
          </a:p>
        </p:txBody>
      </p:sp>
      <p:sp>
        <p:nvSpPr>
          <p:cNvPr id="3" name="内容占位符 2"/>
          <p:cNvSpPr>
            <a:spLocks noGrp="1"/>
          </p:cNvSpPr>
          <p:nvPr>
            <p:ph idx="1"/>
          </p:nvPr>
        </p:nvSpPr>
        <p:spPr/>
        <p:txBody>
          <a:bodyPr>
            <a:normAutofit/>
          </a:bodyPr>
          <a:lstStyle/>
          <a:p>
            <a:r>
              <a:rPr lang="zh-CN" altLang="en-US" dirty="0" smtClean="0"/>
              <a:t>企业为了核算当期实现的利润，应设置“</a:t>
            </a:r>
            <a:r>
              <a:rPr lang="zh-CN" altLang="en-US" dirty="0" smtClean="0">
                <a:solidFill>
                  <a:srgbClr val="FF0000"/>
                </a:solidFill>
              </a:rPr>
              <a:t>本年利润</a:t>
            </a:r>
            <a:r>
              <a:rPr lang="zh-CN" altLang="en-US" dirty="0" smtClean="0"/>
              <a:t>”账户。该账户贷方反映从有关</a:t>
            </a:r>
            <a:r>
              <a:rPr lang="zh-CN" altLang="en-US" dirty="0" smtClean="0">
                <a:solidFill>
                  <a:srgbClr val="FF0000"/>
                </a:solidFill>
              </a:rPr>
              <a:t>收入账户</a:t>
            </a:r>
            <a:r>
              <a:rPr lang="zh-CN" altLang="en-US" dirty="0" smtClean="0"/>
              <a:t>借方转入的本期实现的各种收入；借方反映从有关成本、</a:t>
            </a:r>
            <a:r>
              <a:rPr lang="zh-CN" altLang="en-US" dirty="0" smtClean="0">
                <a:solidFill>
                  <a:srgbClr val="FF0000"/>
                </a:solidFill>
              </a:rPr>
              <a:t>费用账户</a:t>
            </a:r>
            <a:r>
              <a:rPr lang="zh-CN" altLang="en-US" dirty="0" smtClean="0"/>
              <a:t>贷方转入的本期发生的各种成本和费用。期末，贷方大于借方的差额即为本期实现的净利润；若借方大于贷方则为本期发生的净亏损。</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1513</Words>
  <Application>Microsoft Office PowerPoint</Application>
  <PresentationFormat>全屏显示(4:3)</PresentationFormat>
  <Paragraphs>86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利润的定义</vt:lpstr>
      <vt:lpstr>利润的定义</vt:lpstr>
      <vt:lpstr>利润的定义</vt:lpstr>
      <vt:lpstr>利润的构成</vt:lpstr>
      <vt:lpstr>利润的构成</vt:lpstr>
      <vt:lpstr>利润的构成</vt:lpstr>
      <vt:lpstr>利润的构成</vt:lpstr>
      <vt:lpstr>利润的构成</vt:lpstr>
      <vt:lpstr>利润相关业务核算</vt:lpstr>
      <vt:lpstr>利润相关业务核算</vt:lpstr>
      <vt:lpstr>利润相关业务核算</vt:lpstr>
      <vt:lpstr>利润核算例题</vt:lpstr>
      <vt:lpstr>利润核算例题</vt:lpstr>
      <vt:lpstr>利润核算例题</vt:lpstr>
      <vt:lpstr>利润结转及其核算举例</vt:lpstr>
      <vt:lpstr>利润分配及其核算举例</vt:lpstr>
      <vt:lpstr>利润分配及其核算举例</vt:lpstr>
      <vt:lpstr>利润分配及其核算举例</vt:lpstr>
      <vt:lpstr>利润分配及其核算举例</vt:lpstr>
      <vt:lpstr>利润分配及其核算举例</vt:lpstr>
      <vt:lpstr>利润分配及其核算举例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dc:creator>
  <cp:lastModifiedBy>lin</cp:lastModifiedBy>
  <cp:revision>129</cp:revision>
  <dcterms:created xsi:type="dcterms:W3CDTF">2020-03-24T01:47:21Z</dcterms:created>
  <dcterms:modified xsi:type="dcterms:W3CDTF">2020-04-21T02:53:59Z</dcterms:modified>
</cp:coreProperties>
</file>