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88" r:id="rId3"/>
    <p:sldId id="333" r:id="rId4"/>
    <p:sldId id="289" r:id="rId5"/>
    <p:sldId id="334" r:id="rId6"/>
    <p:sldId id="291" r:id="rId7"/>
    <p:sldId id="292" r:id="rId8"/>
    <p:sldId id="335" r:id="rId9"/>
    <p:sldId id="336" r:id="rId10"/>
    <p:sldId id="337" r:id="rId11"/>
    <p:sldId id="340" r:id="rId12"/>
    <p:sldId id="343" r:id="rId13"/>
    <p:sldId id="341" r:id="rId14"/>
    <p:sldId id="342" r:id="rId15"/>
    <p:sldId id="344" r:id="rId16"/>
    <p:sldId id="346" r:id="rId17"/>
    <p:sldId id="347" r:id="rId18"/>
    <p:sldId id="349" r:id="rId19"/>
    <p:sldId id="351" r:id="rId20"/>
    <p:sldId id="350" r:id="rId21"/>
    <p:sldId id="353" r:id="rId22"/>
    <p:sldId id="354" r:id="rId23"/>
    <p:sldId id="355" r:id="rId24"/>
    <p:sldId id="356"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11FCEB-5A68-4EB4-A2FA-A85DA833DA07}" type="datetimeFigureOut">
              <a:rPr lang="zh-CN" altLang="en-US" smtClean="0"/>
              <a:pPr/>
              <a:t>2020/4/7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FBE275-11C0-4252-A652-BBFC8D6113D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19AB146-E91F-4780-9118-6232A3926252}" type="datetimeFigureOut">
              <a:rPr lang="zh-CN" altLang="en-US" smtClean="0"/>
              <a:pPr/>
              <a:t>2020/4/7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EADA5D-88C9-472D-8E52-8B7DD8EAD566}"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9AB146-E91F-4780-9118-6232A3926252}" type="datetimeFigureOut">
              <a:rPr lang="zh-CN" altLang="en-US" smtClean="0"/>
              <a:pPr/>
              <a:t>2020/4/7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EADA5D-88C9-472D-8E52-8B7DD8EAD56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9AB146-E91F-4780-9118-6232A3926252}" type="datetimeFigureOut">
              <a:rPr lang="zh-CN" altLang="en-US" smtClean="0"/>
              <a:pPr/>
              <a:t>2020/4/7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EADA5D-88C9-472D-8E52-8B7DD8EAD56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9AB146-E91F-4780-9118-6232A3926252}" type="datetimeFigureOut">
              <a:rPr lang="zh-CN" altLang="en-US" smtClean="0"/>
              <a:pPr/>
              <a:t>2020/4/7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EADA5D-88C9-472D-8E52-8B7DD8EAD56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19AB146-E91F-4780-9118-6232A3926252}" type="datetimeFigureOut">
              <a:rPr lang="zh-CN" altLang="en-US" smtClean="0"/>
              <a:pPr/>
              <a:t>2020/4/7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EADA5D-88C9-472D-8E52-8B7DD8EAD56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19AB146-E91F-4780-9118-6232A3926252}" type="datetimeFigureOut">
              <a:rPr lang="zh-CN" altLang="en-US" smtClean="0"/>
              <a:pPr/>
              <a:t>2020/4/7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EADA5D-88C9-472D-8E52-8B7DD8EAD56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19AB146-E91F-4780-9118-6232A3926252}" type="datetimeFigureOut">
              <a:rPr lang="zh-CN" altLang="en-US" smtClean="0"/>
              <a:pPr/>
              <a:t>2020/4/7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2EADA5D-88C9-472D-8E52-8B7DD8EAD56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19AB146-E91F-4780-9118-6232A3926252}" type="datetimeFigureOut">
              <a:rPr lang="zh-CN" altLang="en-US" smtClean="0"/>
              <a:pPr/>
              <a:t>2020/4/7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2EADA5D-88C9-472D-8E52-8B7DD8EAD56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9AB146-E91F-4780-9118-6232A3926252}" type="datetimeFigureOut">
              <a:rPr lang="zh-CN" altLang="en-US" smtClean="0"/>
              <a:pPr/>
              <a:t>2020/4/7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2EADA5D-88C9-472D-8E52-8B7DD8EAD56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19AB146-E91F-4780-9118-6232A3926252}" type="datetimeFigureOut">
              <a:rPr lang="zh-CN" altLang="en-US" smtClean="0"/>
              <a:pPr/>
              <a:t>2020/4/7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EADA5D-88C9-472D-8E52-8B7DD8EAD56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19AB146-E91F-4780-9118-6232A3926252}" type="datetimeFigureOut">
              <a:rPr lang="zh-CN" altLang="en-US" smtClean="0"/>
              <a:pPr/>
              <a:t>2020/4/7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EADA5D-88C9-472D-8E52-8B7DD8EAD56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9AB146-E91F-4780-9118-6232A3926252}" type="datetimeFigureOut">
              <a:rPr lang="zh-CN" altLang="en-US" smtClean="0"/>
              <a:pPr/>
              <a:t>2020/4/7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ADA5D-88C9-472D-8E52-8B7DD8EAD56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所有者权益定义</a:t>
            </a:r>
            <a:r>
              <a:rPr lang="zh-CN" altLang="en-US" dirty="0" smtClean="0"/>
              <a:t>与类别</a:t>
            </a:r>
            <a:endParaRPr lang="zh-CN" altLang="en-US" dirty="0"/>
          </a:p>
        </p:txBody>
      </p:sp>
      <p:sp>
        <p:nvSpPr>
          <p:cNvPr id="4" name="矩形 3"/>
          <p:cNvSpPr/>
          <p:nvPr/>
        </p:nvSpPr>
        <p:spPr>
          <a:xfrm>
            <a:off x="785786" y="1285860"/>
            <a:ext cx="7715304" cy="5262979"/>
          </a:xfrm>
          <a:prstGeom prst="rect">
            <a:avLst/>
          </a:prstGeom>
        </p:spPr>
        <p:txBody>
          <a:bodyPr wrap="square">
            <a:spAutoFit/>
          </a:bodyPr>
          <a:lstStyle/>
          <a:p>
            <a:r>
              <a:rPr lang="zh-CN" altLang="en-US" sz="2400" dirty="0" smtClean="0"/>
              <a:t>所有者权益是指企业资产扣除负债后由所有者享有的剩余权益。</a:t>
            </a:r>
            <a:endParaRPr lang="en-US" altLang="zh-CN" sz="2400" dirty="0" smtClean="0"/>
          </a:p>
          <a:p>
            <a:endParaRPr lang="en-US" altLang="zh-CN" sz="2400" dirty="0" smtClean="0"/>
          </a:p>
          <a:p>
            <a:r>
              <a:rPr lang="zh-CN" altLang="en-US" sz="2400" dirty="0" smtClean="0"/>
              <a:t>在独资企业或合伙企业中经常被称为业主权益，在公司中又被称为股东权益。因为所有者权益是资产减去负债后的剩余金额，所以所有者权益也称为净资产，在资产负债表上所有者权益总是等于资产减去负债后的净值。</a:t>
            </a:r>
            <a:endParaRPr lang="en-US" altLang="zh-CN" sz="2400" dirty="0" smtClean="0"/>
          </a:p>
          <a:p>
            <a:endParaRPr lang="en-US" altLang="zh-CN" sz="2400" dirty="0" smtClean="0"/>
          </a:p>
          <a:p>
            <a:r>
              <a:rPr lang="zh-CN" altLang="en-US" sz="2400" dirty="0" smtClean="0"/>
              <a:t>所有者权益是一个主体的资产减去负债后的剩余资产收益权。这说明债权人对资产的索取权优先于股东，所以，债权是一种优先求偿权。与负债一样，所有者权益也是企业资源的来源。所有者权益的减少就意味着企业资源的减少。</a:t>
            </a:r>
          </a:p>
          <a:p>
            <a:endParaRPr lang="zh-CN" alt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投入资本的核算</a:t>
            </a:r>
            <a:endParaRPr lang="zh-CN" altLang="en-US" dirty="0"/>
          </a:p>
        </p:txBody>
      </p:sp>
      <p:sp>
        <p:nvSpPr>
          <p:cNvPr id="4" name="矩形 3"/>
          <p:cNvSpPr/>
          <p:nvPr/>
        </p:nvSpPr>
        <p:spPr>
          <a:xfrm>
            <a:off x="785786" y="1571612"/>
            <a:ext cx="7715304" cy="4524315"/>
          </a:xfrm>
          <a:prstGeom prst="rect">
            <a:avLst/>
          </a:prstGeom>
        </p:spPr>
        <p:txBody>
          <a:bodyPr wrap="square">
            <a:spAutoFit/>
          </a:bodyPr>
          <a:lstStyle/>
          <a:p>
            <a:r>
              <a:rPr lang="zh-CN" altLang="en-US" sz="2400" dirty="0" smtClean="0"/>
              <a:t>一般而言，投资者投入的各项资产按照公允价值入账，各项资产价值计入相关资产账户的借方，按照规定计入实收资本（或股本）的部分计入该账户的贷方，资产价值大于实收资本（或股本）的部分计入资本公积</a:t>
            </a:r>
            <a:r>
              <a:rPr lang="en-US" altLang="zh-CN" sz="2400" dirty="0" smtClean="0"/>
              <a:t>——</a:t>
            </a:r>
            <a:r>
              <a:rPr lang="zh-CN" altLang="en-US" sz="2400" dirty="0" smtClean="0"/>
              <a:t>资本溢价（或股本溢价）账户的贷方。</a:t>
            </a:r>
            <a:r>
              <a:rPr lang="zh-CN" altLang="en-US" sz="2400" dirty="0" smtClean="0">
                <a:solidFill>
                  <a:srgbClr val="FF0000"/>
                </a:solidFill>
              </a:rPr>
              <a:t>企业发行股份过程发生的手续费、佣金等，应从发行溢价中扣除，也就是说，发行股份时计入“资本公积</a:t>
            </a:r>
            <a:r>
              <a:rPr lang="en-US" altLang="zh-CN" sz="2400" dirty="0" smtClean="0">
                <a:solidFill>
                  <a:srgbClr val="FF0000"/>
                </a:solidFill>
              </a:rPr>
              <a:t>——</a:t>
            </a:r>
            <a:r>
              <a:rPr lang="zh-CN" altLang="en-US" sz="2400" dirty="0" smtClean="0">
                <a:solidFill>
                  <a:srgbClr val="FF0000"/>
                </a:solidFill>
              </a:rPr>
              <a:t>股本溢价”账户的金额应该扣除发行股份过程中发生的手续费和佣金等。</a:t>
            </a:r>
            <a:r>
              <a:rPr lang="zh-CN" altLang="en-US" sz="2400" dirty="0" smtClean="0"/>
              <a:t>“资本公积</a:t>
            </a:r>
            <a:r>
              <a:rPr lang="en-US" altLang="zh-CN" sz="2400" dirty="0" smtClean="0"/>
              <a:t>——</a:t>
            </a:r>
            <a:r>
              <a:rPr lang="zh-CN" altLang="en-US" sz="2400" dirty="0" smtClean="0"/>
              <a:t>资本溢价（或股本溢价）”可以按规定转增资本，资本公积转增资本时借记“资本公积</a:t>
            </a:r>
            <a:r>
              <a:rPr lang="en-US" altLang="zh-CN" sz="2400" dirty="0" smtClean="0"/>
              <a:t>——</a:t>
            </a:r>
            <a:r>
              <a:rPr lang="zh-CN" altLang="en-US" sz="2400" dirty="0" smtClean="0"/>
              <a:t>资本溢价（或股本溢价）”账户，贷记“实收资本（或股本）账户”。</a:t>
            </a:r>
            <a:endParaRPr lang="zh-CN" alt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投入资本的核算</a:t>
            </a:r>
            <a:endParaRPr lang="zh-CN" altLang="en-US" dirty="0"/>
          </a:p>
        </p:txBody>
      </p:sp>
      <p:sp>
        <p:nvSpPr>
          <p:cNvPr id="4" name="矩形 3"/>
          <p:cNvSpPr/>
          <p:nvPr/>
        </p:nvSpPr>
        <p:spPr>
          <a:xfrm>
            <a:off x="785786" y="1571612"/>
            <a:ext cx="7715304" cy="4524315"/>
          </a:xfrm>
          <a:prstGeom prst="rect">
            <a:avLst/>
          </a:prstGeom>
        </p:spPr>
        <p:txBody>
          <a:bodyPr wrap="square">
            <a:spAutoFit/>
          </a:bodyPr>
          <a:lstStyle/>
          <a:p>
            <a:r>
              <a:rPr lang="zh-CN" altLang="en-US" sz="2400" dirty="0" smtClean="0"/>
              <a:t>一般而言，投资者投入的各项资产按照公允价值入账，各项资产价值计入相关资产账户的借方，按照规定计入实收资本（或股本）的部分计入该账户的贷方，资产价值大于实收资本（或股本）的部分计入资本公积</a:t>
            </a:r>
            <a:r>
              <a:rPr lang="en-US" altLang="zh-CN" sz="2400" dirty="0" smtClean="0"/>
              <a:t>——</a:t>
            </a:r>
            <a:r>
              <a:rPr lang="zh-CN" altLang="en-US" sz="2400" dirty="0" smtClean="0"/>
              <a:t>资本溢价（或股本溢价）账户的贷方。</a:t>
            </a:r>
            <a:r>
              <a:rPr lang="zh-CN" altLang="en-US" sz="2400" dirty="0" smtClean="0">
                <a:solidFill>
                  <a:srgbClr val="FF0000"/>
                </a:solidFill>
              </a:rPr>
              <a:t>企业发行股份过程发生的手续费、佣金等，应从发行溢价中扣除，也就是说，发行股份时计入“资本公积</a:t>
            </a:r>
            <a:r>
              <a:rPr lang="en-US" altLang="zh-CN" sz="2400" dirty="0" smtClean="0">
                <a:solidFill>
                  <a:srgbClr val="FF0000"/>
                </a:solidFill>
              </a:rPr>
              <a:t>——</a:t>
            </a:r>
            <a:r>
              <a:rPr lang="zh-CN" altLang="en-US" sz="2400" dirty="0" smtClean="0">
                <a:solidFill>
                  <a:srgbClr val="FF0000"/>
                </a:solidFill>
              </a:rPr>
              <a:t>股本溢价”账户的金额应该扣除发行股份过程中发生的手续费和佣金等。</a:t>
            </a:r>
            <a:r>
              <a:rPr lang="zh-CN" altLang="en-US" sz="2400" dirty="0" smtClean="0"/>
              <a:t>“资本公积</a:t>
            </a:r>
            <a:r>
              <a:rPr lang="en-US" altLang="zh-CN" sz="2400" dirty="0" smtClean="0"/>
              <a:t>——</a:t>
            </a:r>
            <a:r>
              <a:rPr lang="zh-CN" altLang="en-US" sz="2400" dirty="0" smtClean="0"/>
              <a:t>资本溢价（或股本溢价）”可以按规定转增资本，资本公积转增资本时借记“资本公积</a:t>
            </a:r>
            <a:r>
              <a:rPr lang="en-US" altLang="zh-CN" sz="2400" dirty="0" smtClean="0"/>
              <a:t>——</a:t>
            </a:r>
            <a:r>
              <a:rPr lang="zh-CN" altLang="en-US" sz="2400" dirty="0" smtClean="0"/>
              <a:t>资本溢价（或股本溢价）”账户，贷记“实收资本（或股本）账户”。</a:t>
            </a:r>
            <a:endParaRPr lang="zh-CN" alt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投入资本的核算</a:t>
            </a:r>
            <a:endParaRPr lang="zh-CN" altLang="en-US" dirty="0"/>
          </a:p>
        </p:txBody>
      </p:sp>
      <p:sp>
        <p:nvSpPr>
          <p:cNvPr id="4" name="矩形 3"/>
          <p:cNvSpPr/>
          <p:nvPr/>
        </p:nvSpPr>
        <p:spPr>
          <a:xfrm>
            <a:off x="785786" y="1571612"/>
            <a:ext cx="7715304" cy="2308324"/>
          </a:xfrm>
          <a:prstGeom prst="rect">
            <a:avLst/>
          </a:prstGeom>
        </p:spPr>
        <p:txBody>
          <a:bodyPr wrap="square">
            <a:spAutoFit/>
          </a:bodyPr>
          <a:lstStyle/>
          <a:p>
            <a:r>
              <a:rPr lang="zh-CN" altLang="en-US" sz="2400" dirty="0" smtClean="0"/>
              <a:t>除普通股外，为了核算被分类为权益工具的优先股和永续债等，企业需要设置“其他权益工具”账户，该账户贷方反映其他权益工具的发行，发行过程中发生的手续费、佣金等从其他权益工具中扣除，该账户贷方反映其他权益工具的注销，贷方余额反映已经发行并流通在外的其他权益工具的账面金额。</a:t>
            </a:r>
            <a:endParaRPr lang="zh-CN" alt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投入资本的核算</a:t>
            </a:r>
            <a:endParaRPr lang="zh-CN" altLang="en-US" dirty="0"/>
          </a:p>
        </p:txBody>
      </p:sp>
      <p:sp>
        <p:nvSpPr>
          <p:cNvPr id="4" name="矩形 3"/>
          <p:cNvSpPr/>
          <p:nvPr/>
        </p:nvSpPr>
        <p:spPr>
          <a:xfrm>
            <a:off x="785786" y="1571612"/>
            <a:ext cx="7715304" cy="3046988"/>
          </a:xfrm>
          <a:prstGeom prst="rect">
            <a:avLst/>
          </a:prstGeom>
        </p:spPr>
        <p:txBody>
          <a:bodyPr wrap="square">
            <a:spAutoFit/>
          </a:bodyPr>
          <a:lstStyle/>
          <a:p>
            <a:r>
              <a:rPr lang="en-US" altLang="zh-CN" sz="2400" dirty="0" smtClean="0"/>
              <a:t>【</a:t>
            </a:r>
            <a:r>
              <a:rPr lang="zh-CN" altLang="en-US" sz="2400" dirty="0" smtClean="0"/>
              <a:t>例</a:t>
            </a:r>
            <a:r>
              <a:rPr lang="en-US" sz="2400" dirty="0" smtClean="0"/>
              <a:t>12</a:t>
            </a:r>
            <a:r>
              <a:rPr lang="en-US" altLang="zh-CN" sz="2400" dirty="0" smtClean="0"/>
              <a:t>】</a:t>
            </a:r>
            <a:r>
              <a:rPr lang="zh-CN" altLang="en-US" sz="2400" dirty="0" smtClean="0"/>
              <a:t>露营公司接受佳佳公司以银行存款形式投入的资本</a:t>
            </a:r>
            <a:r>
              <a:rPr lang="en-US" sz="2400" dirty="0" smtClean="0"/>
              <a:t>350 000</a:t>
            </a:r>
            <a:r>
              <a:rPr lang="zh-CN" altLang="en-US" sz="2400" dirty="0" smtClean="0"/>
              <a:t>元，根据投资各方协商达成一致，佳佳公司拥有</a:t>
            </a:r>
            <a:r>
              <a:rPr lang="en-US" sz="2400" dirty="0" smtClean="0"/>
              <a:t>200 000</a:t>
            </a:r>
            <a:r>
              <a:rPr lang="zh-CN" altLang="en-US" sz="2400" dirty="0" smtClean="0"/>
              <a:t>股份，另外的</a:t>
            </a:r>
            <a:r>
              <a:rPr lang="en-US" sz="2400" dirty="0" smtClean="0"/>
              <a:t>150 000</a:t>
            </a:r>
            <a:r>
              <a:rPr lang="zh-CN" altLang="en-US" sz="2400" dirty="0" smtClean="0"/>
              <a:t>元作为资本公积</a:t>
            </a:r>
            <a:r>
              <a:rPr lang="en-US" altLang="zh-CN" sz="2400" dirty="0" smtClean="0"/>
              <a:t>——</a:t>
            </a:r>
            <a:r>
              <a:rPr lang="zh-CN" altLang="en-US" sz="2400" dirty="0" smtClean="0"/>
              <a:t>股本溢价处理。</a:t>
            </a:r>
          </a:p>
          <a:p>
            <a:r>
              <a:rPr lang="zh-CN" altLang="en-US" sz="2400" dirty="0" smtClean="0"/>
              <a:t>露营公司应作如下分录：</a:t>
            </a:r>
          </a:p>
          <a:p>
            <a:r>
              <a:rPr lang="zh-CN" altLang="en-US" sz="2400" dirty="0" smtClean="0"/>
              <a:t>借：银行存款</a:t>
            </a:r>
            <a:r>
              <a:rPr lang="en-US" sz="2400" dirty="0" smtClean="0"/>
              <a:t>350 000</a:t>
            </a:r>
            <a:endParaRPr lang="zh-CN" altLang="en-US" sz="2400" dirty="0" smtClean="0"/>
          </a:p>
          <a:p>
            <a:r>
              <a:rPr lang="zh-CN" altLang="en-US" sz="2400" dirty="0" smtClean="0"/>
              <a:t>贷：股本</a:t>
            </a:r>
            <a:r>
              <a:rPr lang="en-US" sz="2400" dirty="0" smtClean="0"/>
              <a:t>200 000</a:t>
            </a:r>
            <a:endParaRPr lang="zh-CN" altLang="en-US" sz="2400" dirty="0" smtClean="0"/>
          </a:p>
          <a:p>
            <a:r>
              <a:rPr lang="zh-CN" altLang="en-US" sz="2400" dirty="0" smtClean="0"/>
              <a:t>资本公积</a:t>
            </a:r>
            <a:r>
              <a:rPr lang="en-US" altLang="zh-CN" sz="2400" dirty="0" smtClean="0"/>
              <a:t>——</a:t>
            </a:r>
            <a:r>
              <a:rPr lang="zh-CN" altLang="en-US" sz="2400" dirty="0" smtClean="0"/>
              <a:t>股本溢价</a:t>
            </a:r>
            <a:r>
              <a:rPr lang="en-US" sz="2400" dirty="0" smtClean="0"/>
              <a:t>150 000</a:t>
            </a:r>
            <a:endParaRPr lang="zh-CN" alt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投入资本的核算</a:t>
            </a:r>
            <a:endParaRPr lang="zh-CN" altLang="en-US" dirty="0"/>
          </a:p>
        </p:txBody>
      </p:sp>
      <p:sp>
        <p:nvSpPr>
          <p:cNvPr id="4" name="矩形 3"/>
          <p:cNvSpPr/>
          <p:nvPr/>
        </p:nvSpPr>
        <p:spPr>
          <a:xfrm>
            <a:off x="785786" y="1571612"/>
            <a:ext cx="7715304" cy="2677656"/>
          </a:xfrm>
          <a:prstGeom prst="rect">
            <a:avLst/>
          </a:prstGeom>
        </p:spPr>
        <p:txBody>
          <a:bodyPr wrap="square">
            <a:spAutoFit/>
          </a:bodyPr>
          <a:lstStyle/>
          <a:p>
            <a:r>
              <a:rPr lang="en-US" altLang="zh-CN" sz="2400" dirty="0" smtClean="0"/>
              <a:t>【</a:t>
            </a:r>
            <a:r>
              <a:rPr lang="zh-CN" altLang="en-US" sz="2400" dirty="0" smtClean="0"/>
              <a:t>例</a:t>
            </a:r>
            <a:r>
              <a:rPr lang="en-US" sz="2400" dirty="0" smtClean="0"/>
              <a:t>13</a:t>
            </a:r>
            <a:r>
              <a:rPr lang="en-US" altLang="zh-CN" sz="2400" dirty="0" smtClean="0"/>
              <a:t>】</a:t>
            </a:r>
            <a:r>
              <a:rPr lang="zh-CN" altLang="en-US" sz="2400" dirty="0" smtClean="0"/>
              <a:t>蓝天公司将一项公允价值为</a:t>
            </a:r>
            <a:r>
              <a:rPr lang="en-US" sz="2400" dirty="0" smtClean="0"/>
              <a:t>800 000</a:t>
            </a:r>
            <a:r>
              <a:rPr lang="zh-CN" altLang="en-US" sz="2400" dirty="0" smtClean="0"/>
              <a:t>元的固定资产投入镜圆有限责任公司，其中</a:t>
            </a:r>
            <a:r>
              <a:rPr lang="en-US" sz="2400" dirty="0" smtClean="0"/>
              <a:t>600 000</a:t>
            </a:r>
            <a:r>
              <a:rPr lang="zh-CN" altLang="en-US" sz="2400" dirty="0" smtClean="0"/>
              <a:t>元当作实收资本，</a:t>
            </a:r>
            <a:r>
              <a:rPr lang="en-US" sz="2400" dirty="0" smtClean="0"/>
              <a:t>200 000</a:t>
            </a:r>
            <a:r>
              <a:rPr lang="zh-CN" altLang="en-US" sz="2400" dirty="0" smtClean="0"/>
              <a:t>元作为资本公积</a:t>
            </a:r>
            <a:r>
              <a:rPr lang="en-US" altLang="zh-CN" sz="2400" dirty="0" smtClean="0"/>
              <a:t>——</a:t>
            </a:r>
            <a:r>
              <a:rPr lang="zh-CN" altLang="en-US" sz="2400" dirty="0" smtClean="0"/>
              <a:t>资本溢价。</a:t>
            </a:r>
          </a:p>
          <a:p>
            <a:r>
              <a:rPr lang="zh-CN" altLang="en-US" sz="2400" dirty="0" smtClean="0"/>
              <a:t>镜圆公司应作如下分录：</a:t>
            </a:r>
          </a:p>
          <a:p>
            <a:r>
              <a:rPr lang="zh-CN" altLang="en-US" sz="2400" dirty="0" smtClean="0"/>
              <a:t>借：固定资产</a:t>
            </a:r>
            <a:r>
              <a:rPr lang="en-US" sz="2400" dirty="0" smtClean="0"/>
              <a:t>800 000</a:t>
            </a:r>
            <a:endParaRPr lang="zh-CN" altLang="en-US" sz="2400" dirty="0" smtClean="0"/>
          </a:p>
          <a:p>
            <a:r>
              <a:rPr lang="zh-CN" altLang="en-US" sz="2400" dirty="0" smtClean="0"/>
              <a:t>贷：实收资本</a:t>
            </a:r>
            <a:r>
              <a:rPr lang="en-US" sz="2400" dirty="0" smtClean="0"/>
              <a:t>600 000</a:t>
            </a:r>
            <a:endParaRPr lang="zh-CN" altLang="en-US" sz="2400" dirty="0" smtClean="0"/>
          </a:p>
          <a:p>
            <a:r>
              <a:rPr lang="zh-CN" altLang="en-US" sz="2400" dirty="0" smtClean="0"/>
              <a:t>资本公积</a:t>
            </a:r>
            <a:r>
              <a:rPr lang="en-US" altLang="zh-CN" sz="2400" dirty="0" smtClean="0"/>
              <a:t>——</a:t>
            </a:r>
            <a:r>
              <a:rPr lang="zh-CN" altLang="en-US" sz="2400" dirty="0" smtClean="0"/>
              <a:t>资本溢价</a:t>
            </a:r>
            <a:r>
              <a:rPr lang="en-US" sz="2400" dirty="0" smtClean="0"/>
              <a:t>200 000</a:t>
            </a:r>
            <a:endParaRPr lang="zh-CN" alt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投入资本的核算</a:t>
            </a:r>
            <a:endParaRPr lang="zh-CN" altLang="en-US" dirty="0"/>
          </a:p>
        </p:txBody>
      </p:sp>
      <p:sp>
        <p:nvSpPr>
          <p:cNvPr id="4" name="矩形 3"/>
          <p:cNvSpPr/>
          <p:nvPr/>
        </p:nvSpPr>
        <p:spPr>
          <a:xfrm>
            <a:off x="785786" y="1571612"/>
            <a:ext cx="7715304" cy="1938992"/>
          </a:xfrm>
          <a:prstGeom prst="rect">
            <a:avLst/>
          </a:prstGeom>
        </p:spPr>
        <p:txBody>
          <a:bodyPr wrap="square">
            <a:spAutoFit/>
          </a:bodyPr>
          <a:lstStyle/>
          <a:p>
            <a:r>
              <a:rPr lang="en-US" altLang="zh-CN" sz="2400" dirty="0" smtClean="0"/>
              <a:t>【</a:t>
            </a:r>
            <a:r>
              <a:rPr lang="zh-CN" altLang="en-US" sz="2400" dirty="0" smtClean="0"/>
              <a:t>例</a:t>
            </a:r>
            <a:r>
              <a:rPr lang="en-US" sz="2400" dirty="0" smtClean="0"/>
              <a:t>14</a:t>
            </a:r>
            <a:r>
              <a:rPr lang="en-US" altLang="zh-CN" sz="2400" dirty="0" smtClean="0"/>
              <a:t>】</a:t>
            </a:r>
            <a:r>
              <a:rPr lang="zh-CN" altLang="en-US" sz="2400" dirty="0" smtClean="0"/>
              <a:t>露营公司发行被分类为权益工具的优先股</a:t>
            </a:r>
            <a:r>
              <a:rPr lang="en-US" sz="2400" dirty="0" smtClean="0"/>
              <a:t>520 000</a:t>
            </a:r>
            <a:r>
              <a:rPr lang="zh-CN" altLang="en-US" sz="2400" dirty="0" smtClean="0"/>
              <a:t>元，发行费用和佣金为</a:t>
            </a:r>
            <a:r>
              <a:rPr lang="en-US" sz="2400" dirty="0" smtClean="0"/>
              <a:t>20 000</a:t>
            </a:r>
            <a:r>
              <a:rPr lang="zh-CN" altLang="en-US" sz="2400" dirty="0" smtClean="0"/>
              <a:t>元。</a:t>
            </a:r>
          </a:p>
          <a:p>
            <a:r>
              <a:rPr lang="zh-CN" altLang="en-US" sz="2400" dirty="0" smtClean="0"/>
              <a:t>公司应作如下分录：</a:t>
            </a:r>
          </a:p>
          <a:p>
            <a:r>
              <a:rPr lang="zh-CN" altLang="en-US" sz="2400" dirty="0" smtClean="0"/>
              <a:t>借：银行存款</a:t>
            </a:r>
            <a:r>
              <a:rPr lang="en-US" sz="2400" dirty="0" smtClean="0"/>
              <a:t> 500 000</a:t>
            </a:r>
            <a:endParaRPr lang="zh-CN" altLang="en-US" sz="2400" dirty="0" smtClean="0"/>
          </a:p>
          <a:p>
            <a:r>
              <a:rPr lang="zh-CN" altLang="en-US" sz="2400" dirty="0" smtClean="0"/>
              <a:t>贷：其他权益工具</a:t>
            </a:r>
            <a:r>
              <a:rPr lang="en-US" altLang="zh-CN" sz="2400" dirty="0" smtClean="0"/>
              <a:t>——</a:t>
            </a:r>
            <a:r>
              <a:rPr lang="zh-CN" altLang="en-US" sz="2400" dirty="0" smtClean="0"/>
              <a:t>优先股</a:t>
            </a:r>
            <a:r>
              <a:rPr lang="en-US" sz="2400" dirty="0" smtClean="0"/>
              <a:t>500 000</a:t>
            </a:r>
            <a:endParaRPr lang="zh-CN" alt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其他资本公积和其他综合收益的核算</a:t>
            </a:r>
            <a:endParaRPr lang="zh-CN" altLang="en-US" dirty="0"/>
          </a:p>
        </p:txBody>
      </p:sp>
      <p:sp>
        <p:nvSpPr>
          <p:cNvPr id="4" name="矩形 3"/>
          <p:cNvSpPr/>
          <p:nvPr/>
        </p:nvSpPr>
        <p:spPr>
          <a:xfrm>
            <a:off x="785786" y="1571612"/>
            <a:ext cx="7715304" cy="4154984"/>
          </a:xfrm>
          <a:prstGeom prst="rect">
            <a:avLst/>
          </a:prstGeom>
        </p:spPr>
        <p:txBody>
          <a:bodyPr wrap="square">
            <a:spAutoFit/>
          </a:bodyPr>
          <a:lstStyle/>
          <a:p>
            <a:r>
              <a:rPr lang="zh-CN" altLang="en-US" sz="2400" dirty="0" smtClean="0"/>
              <a:t>资本公积包括资本溢价（或股本溢价）和其他资本公积。资本溢价（或股本溢价）是投资者投入资本中超过注册资本的部分，其他资本公积是直接计入所有者权益的利得或损失等。资本溢价（或股本溢价）形成资本公积的核算已经在投入资本核算中讲解，这里主要分析其他资本公积的核算问题。</a:t>
            </a:r>
          </a:p>
          <a:p>
            <a:r>
              <a:rPr lang="zh-CN" altLang="en-US" sz="2400" dirty="0" smtClean="0"/>
              <a:t>其他资本公积是指除资本溢价（或股本溢价）项目外的资本公积，主要包括以权益结合的股份支付形成的资本公积和采用权益法核算长期股权投资时被投资单位形成的其他资本公积中由本企业按照持股比例应该享有的金额。</a:t>
            </a:r>
            <a:endParaRPr lang="zh-CN" alt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其他资本公积和其他综合收益的核算</a:t>
            </a:r>
            <a:endParaRPr lang="zh-CN" altLang="en-US" dirty="0"/>
          </a:p>
        </p:txBody>
      </p:sp>
      <p:sp>
        <p:nvSpPr>
          <p:cNvPr id="4" name="矩形 3"/>
          <p:cNvSpPr/>
          <p:nvPr/>
        </p:nvSpPr>
        <p:spPr>
          <a:xfrm>
            <a:off x="785786" y="1571612"/>
            <a:ext cx="7715304" cy="1938992"/>
          </a:xfrm>
          <a:prstGeom prst="rect">
            <a:avLst/>
          </a:prstGeom>
        </p:spPr>
        <p:txBody>
          <a:bodyPr wrap="square">
            <a:spAutoFit/>
          </a:bodyPr>
          <a:lstStyle/>
          <a:p>
            <a:r>
              <a:rPr lang="zh-CN" altLang="en-US" sz="2400" dirty="0" smtClean="0"/>
              <a:t>其他资本公积是指除资本溢价</a:t>
            </a:r>
            <a:r>
              <a:rPr lang="en-US" altLang="zh-CN" sz="2400" dirty="0" smtClean="0"/>
              <a:t>(</a:t>
            </a:r>
            <a:r>
              <a:rPr lang="zh-CN" altLang="en-US" sz="2400" dirty="0" smtClean="0"/>
              <a:t>股本溢价</a:t>
            </a:r>
            <a:r>
              <a:rPr lang="en-US" altLang="zh-CN" sz="2400" dirty="0" smtClean="0"/>
              <a:t>)</a:t>
            </a:r>
            <a:r>
              <a:rPr lang="zh-CN" altLang="en-US" sz="2400" dirty="0" smtClean="0"/>
              <a:t>，接受捐赠非现金资产准备，股权投资准备，拨款转入，外币资本折算差额，关联交易差价等各项来源形成的资本公积以外，因其他来源或原因形成的资本公积，其中主要是直接计入所有者权益的利得和损失。</a:t>
            </a:r>
          </a:p>
        </p:txBody>
      </p:sp>
      <p:sp>
        <p:nvSpPr>
          <p:cNvPr id="5" name="矩形 4"/>
          <p:cNvSpPr/>
          <p:nvPr/>
        </p:nvSpPr>
        <p:spPr>
          <a:xfrm>
            <a:off x="1214414" y="3786190"/>
            <a:ext cx="7286676" cy="1631216"/>
          </a:xfrm>
          <a:prstGeom prst="rect">
            <a:avLst/>
          </a:prstGeom>
        </p:spPr>
        <p:txBody>
          <a:bodyPr wrap="square">
            <a:spAutoFit/>
          </a:bodyPr>
          <a:lstStyle/>
          <a:p>
            <a:r>
              <a:rPr lang="en-US" altLang="zh-CN" sz="2000" dirty="0" smtClean="0"/>
              <a:t>【</a:t>
            </a:r>
            <a:r>
              <a:rPr lang="zh-CN" altLang="en-US" sz="2000" dirty="0" smtClean="0"/>
              <a:t>例</a:t>
            </a:r>
            <a:r>
              <a:rPr lang="en-US" sz="2000" dirty="0" smtClean="0"/>
              <a:t>15</a:t>
            </a:r>
            <a:r>
              <a:rPr lang="en-US" altLang="zh-CN" sz="2000" dirty="0" smtClean="0"/>
              <a:t>】</a:t>
            </a:r>
            <a:r>
              <a:rPr lang="zh-CN" altLang="en-US" sz="2000" dirty="0" smtClean="0"/>
              <a:t>露营公司用权益结算的方式换取职工提供的服务，金额为</a:t>
            </a:r>
            <a:r>
              <a:rPr lang="en-US" sz="2000" dirty="0" smtClean="0"/>
              <a:t>600 000</a:t>
            </a:r>
            <a:r>
              <a:rPr lang="zh-CN" altLang="en-US" sz="2000" dirty="0" smtClean="0"/>
              <a:t>元。</a:t>
            </a:r>
          </a:p>
          <a:p>
            <a:r>
              <a:rPr lang="zh-CN" altLang="en-US" sz="2000" dirty="0" smtClean="0"/>
              <a:t>公司应做如下分录：</a:t>
            </a:r>
          </a:p>
          <a:p>
            <a:r>
              <a:rPr lang="zh-CN" altLang="en-US" sz="2000" dirty="0" smtClean="0"/>
              <a:t>借：管理费用</a:t>
            </a:r>
            <a:r>
              <a:rPr lang="en-US" sz="2000" dirty="0" smtClean="0"/>
              <a:t>                                     600 000</a:t>
            </a:r>
            <a:endParaRPr lang="zh-CN" altLang="en-US" sz="2000" dirty="0" smtClean="0"/>
          </a:p>
          <a:p>
            <a:r>
              <a:rPr lang="zh-CN" altLang="en-US" sz="2000" dirty="0" smtClean="0"/>
              <a:t>贷：资本公积</a:t>
            </a:r>
            <a:r>
              <a:rPr lang="en-US" altLang="zh-CN" sz="2000" dirty="0" smtClean="0"/>
              <a:t>——</a:t>
            </a:r>
            <a:r>
              <a:rPr lang="zh-CN" altLang="en-US" sz="2000" dirty="0" smtClean="0"/>
              <a:t>其他资本公积</a:t>
            </a:r>
            <a:r>
              <a:rPr lang="en-US" sz="2000" dirty="0" smtClean="0"/>
              <a:t>                      600 000</a:t>
            </a:r>
            <a:endParaRPr lang="zh-CN" altLang="en-US"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其他资本公积和其他综合收益的核算</a:t>
            </a:r>
            <a:endParaRPr lang="zh-CN" altLang="en-US" dirty="0"/>
          </a:p>
        </p:txBody>
      </p:sp>
      <p:sp>
        <p:nvSpPr>
          <p:cNvPr id="4" name="矩形 3"/>
          <p:cNvSpPr/>
          <p:nvPr/>
        </p:nvSpPr>
        <p:spPr>
          <a:xfrm>
            <a:off x="785786" y="1571612"/>
            <a:ext cx="7715304" cy="4893647"/>
          </a:xfrm>
          <a:prstGeom prst="rect">
            <a:avLst/>
          </a:prstGeom>
        </p:spPr>
        <p:txBody>
          <a:bodyPr wrap="square">
            <a:spAutoFit/>
          </a:bodyPr>
          <a:lstStyle/>
          <a:p>
            <a:r>
              <a:rPr lang="zh-CN" altLang="en-US" sz="2400" dirty="0" smtClean="0"/>
              <a:t>根据会计准则的规定，其他综合收益是指按照有关准则规定未在当期损益中确认的各项</a:t>
            </a:r>
            <a:r>
              <a:rPr lang="zh-CN" altLang="en-US" sz="2400" dirty="0" smtClean="0">
                <a:solidFill>
                  <a:srgbClr val="FF0000"/>
                </a:solidFill>
              </a:rPr>
              <a:t>利得和损失</a:t>
            </a:r>
            <a:r>
              <a:rPr lang="zh-CN" altLang="en-US" sz="2400" dirty="0" smtClean="0"/>
              <a:t>，其他综合收益包括以后会计期间不能重新分类进损益的其他综合收益和符合规定条件时</a:t>
            </a:r>
            <a:r>
              <a:rPr lang="zh-CN" altLang="en-US" sz="2400" dirty="0" smtClean="0">
                <a:solidFill>
                  <a:srgbClr val="FF0000"/>
                </a:solidFill>
              </a:rPr>
              <a:t>可以</a:t>
            </a:r>
            <a:r>
              <a:rPr lang="zh-CN" altLang="en-US" sz="2400" dirty="0" smtClean="0"/>
              <a:t>在以后会计期间重分类进损益的其他综合收益。</a:t>
            </a:r>
            <a:endParaRPr lang="en-US" altLang="zh-CN" sz="2400" dirty="0" smtClean="0"/>
          </a:p>
          <a:p>
            <a:r>
              <a:rPr lang="zh-CN" altLang="en-US" sz="2400" dirty="0" smtClean="0"/>
              <a:t>被分类为其他债权投资的金融资产，其公允价格变动计入其他综合收益，当这类金融资产投资被处置而终止确认时，相应的其他综合收益应该转出，</a:t>
            </a:r>
            <a:r>
              <a:rPr lang="zh-CN" altLang="en-US" sz="2400" dirty="0" smtClean="0">
                <a:solidFill>
                  <a:srgbClr val="FF0000"/>
                </a:solidFill>
              </a:rPr>
              <a:t>计入终止确认的当期损益</a:t>
            </a:r>
            <a:r>
              <a:rPr lang="zh-CN" altLang="en-US" sz="2400" dirty="0" smtClean="0"/>
              <a:t>，这属于以后会计期间可以重分类进损益的其他综合收益；存货或自用房地产转换为以公允价值进行后续计量投资性房地产时，转换日的公允价值大于账面价值的部分，也计入以后会计期间可以重分类进损益的其他综合收益。</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之前资产有一个知识点</a:t>
            </a:r>
            <a:endParaRPr lang="zh-CN" altLang="en-US" dirty="0"/>
          </a:p>
        </p:txBody>
      </p:sp>
      <p:sp>
        <p:nvSpPr>
          <p:cNvPr id="4" name="矩形 3"/>
          <p:cNvSpPr/>
          <p:nvPr/>
        </p:nvSpPr>
        <p:spPr>
          <a:xfrm>
            <a:off x="785786" y="1571612"/>
            <a:ext cx="7715304" cy="2308324"/>
          </a:xfrm>
          <a:prstGeom prst="rect">
            <a:avLst/>
          </a:prstGeom>
        </p:spPr>
        <p:txBody>
          <a:bodyPr wrap="square">
            <a:spAutoFit/>
          </a:bodyPr>
          <a:lstStyle/>
          <a:p>
            <a:r>
              <a:rPr lang="zh-CN" altLang="en-US" sz="2400" dirty="0" smtClean="0"/>
              <a:t>其他债权投资出让时，企业应将以前各期累积的其他综合收益转入出让期的投资收益中；其他权益工具投资出让时，企业不得将以前各期累积的其他综合收益转入当期损益，而是计入留存收益中，具体计入“盈余公积</a:t>
            </a:r>
            <a:r>
              <a:rPr lang="en-US" altLang="zh-CN" sz="2400" dirty="0" smtClean="0"/>
              <a:t>——</a:t>
            </a:r>
            <a:r>
              <a:rPr lang="zh-CN" altLang="en-US" sz="2400" dirty="0" smtClean="0"/>
              <a:t>法定盈余公积”和“利润分配</a:t>
            </a:r>
            <a:r>
              <a:rPr lang="en-US" altLang="zh-CN" sz="2400" dirty="0" smtClean="0"/>
              <a:t>——</a:t>
            </a:r>
            <a:r>
              <a:rPr lang="zh-CN" altLang="en-US" sz="2400" dirty="0" smtClean="0"/>
              <a:t>未分配利润”账户中。</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所有者权益定义与类别</a:t>
            </a:r>
            <a:endParaRPr lang="zh-CN" altLang="en-US" dirty="0"/>
          </a:p>
        </p:txBody>
      </p:sp>
      <p:sp>
        <p:nvSpPr>
          <p:cNvPr id="4" name="矩形 3"/>
          <p:cNvSpPr/>
          <p:nvPr/>
        </p:nvSpPr>
        <p:spPr>
          <a:xfrm>
            <a:off x="785786" y="1643050"/>
            <a:ext cx="7715304" cy="1569660"/>
          </a:xfrm>
          <a:prstGeom prst="rect">
            <a:avLst/>
          </a:prstGeom>
        </p:spPr>
        <p:txBody>
          <a:bodyPr wrap="square">
            <a:spAutoFit/>
          </a:bodyPr>
          <a:lstStyle/>
          <a:p>
            <a:r>
              <a:rPr lang="zh-CN" altLang="en-US" sz="2400" dirty="0" smtClean="0"/>
              <a:t>所有者权益的账面金额决定于资产和负债的计量，资产和负债的净变动就是所有者权益的变动额。所有者权益是企业长期资金的重要来源，所有者权益也是企业进行负债融资的基础，是对债权的支撑和保障。</a:t>
            </a:r>
            <a:endParaRPr lang="zh-CN" alt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其他资本公积和其他综合收益的核算</a:t>
            </a:r>
            <a:endParaRPr lang="zh-CN" altLang="en-US" dirty="0"/>
          </a:p>
        </p:txBody>
      </p:sp>
      <p:sp>
        <p:nvSpPr>
          <p:cNvPr id="4" name="矩形 3"/>
          <p:cNvSpPr/>
          <p:nvPr/>
        </p:nvSpPr>
        <p:spPr>
          <a:xfrm>
            <a:off x="785786" y="1571612"/>
            <a:ext cx="7715304" cy="5016758"/>
          </a:xfrm>
          <a:prstGeom prst="rect">
            <a:avLst/>
          </a:prstGeom>
        </p:spPr>
        <p:txBody>
          <a:bodyPr wrap="square">
            <a:spAutoFit/>
          </a:bodyPr>
          <a:lstStyle/>
          <a:p>
            <a:r>
              <a:rPr lang="en-US" altLang="zh-CN" sz="2000" dirty="0" smtClean="0"/>
              <a:t>【</a:t>
            </a:r>
            <a:r>
              <a:rPr lang="zh-CN" altLang="en-US" sz="2000" dirty="0" smtClean="0"/>
              <a:t>例</a:t>
            </a:r>
            <a:r>
              <a:rPr lang="en-US" sz="2000" dirty="0" smtClean="0"/>
              <a:t>16</a:t>
            </a:r>
            <a:r>
              <a:rPr lang="en-US" altLang="zh-CN" sz="2000" dirty="0" smtClean="0"/>
              <a:t>】</a:t>
            </a:r>
            <a:r>
              <a:rPr lang="zh-CN" altLang="en-US" sz="2000" dirty="0" smtClean="0"/>
              <a:t>露营公司用</a:t>
            </a:r>
            <a:r>
              <a:rPr lang="en-US" sz="2000" dirty="0" smtClean="0"/>
              <a:t>2018</a:t>
            </a:r>
            <a:r>
              <a:rPr lang="zh-CN" altLang="en-US" sz="2000" dirty="0" smtClean="0"/>
              <a:t>年</a:t>
            </a:r>
            <a:r>
              <a:rPr lang="en-US" sz="2000" dirty="0" smtClean="0"/>
              <a:t>3</a:t>
            </a:r>
            <a:r>
              <a:rPr lang="zh-CN" altLang="en-US" sz="2000" dirty="0" smtClean="0"/>
              <a:t>月</a:t>
            </a:r>
            <a:r>
              <a:rPr lang="en-US" sz="2000" dirty="0" smtClean="0"/>
              <a:t>1</a:t>
            </a:r>
            <a:r>
              <a:rPr lang="zh-CN" altLang="en-US" sz="2000" dirty="0" smtClean="0"/>
              <a:t>日以</a:t>
            </a:r>
            <a:r>
              <a:rPr lang="en-US" sz="2000" dirty="0" smtClean="0"/>
              <a:t>360 000</a:t>
            </a:r>
            <a:r>
              <a:rPr lang="zh-CN" altLang="en-US" sz="2000" dirty="0" smtClean="0"/>
              <a:t>元的价格取得分类为其他债权投资的金融资产。</a:t>
            </a:r>
            <a:r>
              <a:rPr lang="en-US" sz="2000" dirty="0" smtClean="0"/>
              <a:t>3</a:t>
            </a:r>
            <a:r>
              <a:rPr lang="zh-CN" altLang="en-US" sz="2000" dirty="0" smtClean="0"/>
              <a:t>月</a:t>
            </a:r>
            <a:r>
              <a:rPr lang="en-US" sz="2000" dirty="0" smtClean="0"/>
              <a:t>31</a:t>
            </a:r>
            <a:r>
              <a:rPr lang="zh-CN" altLang="en-US" sz="2000" dirty="0" smtClean="0"/>
              <a:t>日该金融资产的公允价值为</a:t>
            </a:r>
            <a:r>
              <a:rPr lang="en-US" sz="2000" dirty="0" smtClean="0"/>
              <a:t>385 000</a:t>
            </a:r>
            <a:r>
              <a:rPr lang="zh-CN" altLang="en-US" sz="2000" dirty="0" smtClean="0"/>
              <a:t>元，</a:t>
            </a:r>
            <a:r>
              <a:rPr lang="en-US" sz="2000" dirty="0" smtClean="0"/>
              <a:t>4</a:t>
            </a:r>
            <a:r>
              <a:rPr lang="zh-CN" altLang="en-US" sz="2000" dirty="0" smtClean="0"/>
              <a:t>月</a:t>
            </a:r>
            <a:r>
              <a:rPr lang="en-US" sz="2000" dirty="0" smtClean="0"/>
              <a:t>2</a:t>
            </a:r>
            <a:r>
              <a:rPr lang="zh-CN" altLang="en-US" sz="2000" dirty="0" smtClean="0"/>
              <a:t>日公司以</a:t>
            </a:r>
            <a:r>
              <a:rPr lang="en-US" sz="2000" dirty="0" smtClean="0"/>
              <a:t>384 000</a:t>
            </a:r>
            <a:r>
              <a:rPr lang="zh-CN" altLang="en-US" sz="2000" dirty="0" smtClean="0"/>
              <a:t>元价格处置该项金融资产。这里暂不考虑手续费和佣金的影响。</a:t>
            </a:r>
          </a:p>
          <a:p>
            <a:r>
              <a:rPr lang="en-US" sz="2000" dirty="0" smtClean="0"/>
              <a:t>2018</a:t>
            </a:r>
            <a:r>
              <a:rPr lang="zh-CN" altLang="en-US" sz="2000" dirty="0" smtClean="0"/>
              <a:t>年</a:t>
            </a:r>
            <a:r>
              <a:rPr lang="en-US" sz="2000" dirty="0" smtClean="0"/>
              <a:t>3</a:t>
            </a:r>
            <a:r>
              <a:rPr lang="zh-CN" altLang="en-US" sz="2000" dirty="0" smtClean="0"/>
              <a:t>月</a:t>
            </a:r>
            <a:r>
              <a:rPr lang="en-US" sz="2000" dirty="0" smtClean="0"/>
              <a:t>1</a:t>
            </a:r>
            <a:r>
              <a:rPr lang="zh-CN" altLang="en-US" sz="2000" dirty="0" smtClean="0"/>
              <a:t>日企业应作如下分录：</a:t>
            </a:r>
          </a:p>
          <a:p>
            <a:r>
              <a:rPr lang="zh-CN" altLang="en-US" sz="2000" dirty="0" smtClean="0"/>
              <a:t>借：其他债权投资</a:t>
            </a:r>
            <a:r>
              <a:rPr lang="en-US" altLang="zh-CN" sz="2000" dirty="0" smtClean="0"/>
              <a:t>——</a:t>
            </a:r>
            <a:r>
              <a:rPr lang="zh-CN" altLang="en-US" sz="2000" dirty="0" smtClean="0"/>
              <a:t>成本</a:t>
            </a:r>
            <a:r>
              <a:rPr lang="en-US" sz="2000" dirty="0" smtClean="0"/>
              <a:t>                          360 000</a:t>
            </a:r>
            <a:endParaRPr lang="zh-CN" altLang="en-US" sz="2000" dirty="0" smtClean="0"/>
          </a:p>
          <a:p>
            <a:r>
              <a:rPr lang="zh-CN" altLang="en-US" sz="2000" dirty="0" smtClean="0"/>
              <a:t>贷：银行存款</a:t>
            </a:r>
            <a:r>
              <a:rPr lang="en-US" sz="2000" dirty="0" smtClean="0"/>
              <a:t>                                      360 000</a:t>
            </a:r>
            <a:endParaRPr lang="zh-CN" altLang="en-US" sz="2000" dirty="0" smtClean="0"/>
          </a:p>
          <a:p>
            <a:r>
              <a:rPr lang="en-US" sz="2000" dirty="0" smtClean="0"/>
              <a:t>2018</a:t>
            </a:r>
            <a:r>
              <a:rPr lang="zh-CN" altLang="en-US" sz="2000" dirty="0" smtClean="0"/>
              <a:t>年</a:t>
            </a:r>
            <a:r>
              <a:rPr lang="en-US" sz="2000" dirty="0" smtClean="0"/>
              <a:t>3</a:t>
            </a:r>
            <a:r>
              <a:rPr lang="zh-CN" altLang="en-US" sz="2000" dirty="0" smtClean="0"/>
              <a:t>月</a:t>
            </a:r>
            <a:r>
              <a:rPr lang="en-US" sz="2000" dirty="0" smtClean="0"/>
              <a:t>31</a:t>
            </a:r>
            <a:r>
              <a:rPr lang="zh-CN" altLang="en-US" sz="2000" dirty="0" smtClean="0"/>
              <a:t>日的分录为：</a:t>
            </a:r>
          </a:p>
          <a:p>
            <a:r>
              <a:rPr lang="zh-CN" altLang="en-US" sz="2000" dirty="0" smtClean="0"/>
              <a:t>借：其他债权投资</a:t>
            </a:r>
            <a:r>
              <a:rPr lang="en-US" altLang="zh-CN" sz="2000" dirty="0" smtClean="0"/>
              <a:t>——</a:t>
            </a:r>
            <a:r>
              <a:rPr lang="zh-CN" altLang="en-US" sz="2000" dirty="0" smtClean="0"/>
              <a:t>公允价值变动</a:t>
            </a:r>
            <a:r>
              <a:rPr lang="en-US" sz="2000" dirty="0" smtClean="0"/>
              <a:t>                   25 000</a:t>
            </a:r>
            <a:endParaRPr lang="zh-CN" altLang="en-US" sz="2000" dirty="0" smtClean="0"/>
          </a:p>
          <a:p>
            <a:r>
              <a:rPr lang="zh-CN" altLang="en-US" sz="2000" dirty="0" smtClean="0"/>
              <a:t>贷：其他综合收益</a:t>
            </a:r>
            <a:r>
              <a:rPr lang="en-US" altLang="zh-CN" sz="2000" dirty="0" smtClean="0"/>
              <a:t>——</a:t>
            </a:r>
            <a:r>
              <a:rPr lang="zh-CN" altLang="en-US" sz="2000" dirty="0" smtClean="0"/>
              <a:t>其他债权投资公允价值变动</a:t>
            </a:r>
            <a:r>
              <a:rPr lang="en-US" sz="2000" dirty="0" smtClean="0"/>
              <a:t>      25 000</a:t>
            </a:r>
            <a:endParaRPr lang="zh-CN" altLang="en-US" sz="2000" dirty="0" smtClean="0"/>
          </a:p>
          <a:p>
            <a:r>
              <a:rPr lang="en-US" sz="2000" dirty="0" smtClean="0"/>
              <a:t>2018</a:t>
            </a:r>
            <a:r>
              <a:rPr lang="zh-CN" altLang="en-US" sz="2000" dirty="0" smtClean="0"/>
              <a:t>年</a:t>
            </a:r>
            <a:r>
              <a:rPr lang="en-US" sz="2000" dirty="0" smtClean="0"/>
              <a:t>4</a:t>
            </a:r>
            <a:r>
              <a:rPr lang="zh-CN" altLang="en-US" sz="2000" dirty="0" smtClean="0"/>
              <a:t>月</a:t>
            </a:r>
            <a:r>
              <a:rPr lang="en-US" sz="2000" dirty="0" smtClean="0"/>
              <a:t>2</a:t>
            </a:r>
            <a:r>
              <a:rPr lang="zh-CN" altLang="en-US" sz="2000" dirty="0" smtClean="0"/>
              <a:t>日的分录为：</a:t>
            </a:r>
          </a:p>
          <a:p>
            <a:r>
              <a:rPr lang="zh-CN" altLang="en-US" sz="2000" dirty="0" smtClean="0"/>
              <a:t>借：银行存款</a:t>
            </a:r>
            <a:r>
              <a:rPr lang="en-US" sz="2000" dirty="0" smtClean="0"/>
              <a:t>                                       384 000</a:t>
            </a:r>
            <a:endParaRPr lang="zh-CN" altLang="en-US" sz="2000" dirty="0" smtClean="0"/>
          </a:p>
          <a:p>
            <a:r>
              <a:rPr lang="zh-CN" altLang="en-US" sz="2000" dirty="0" smtClean="0"/>
              <a:t>其他综合收益</a:t>
            </a:r>
            <a:r>
              <a:rPr lang="en-US" altLang="zh-CN" sz="2000" dirty="0" smtClean="0"/>
              <a:t>——</a:t>
            </a:r>
            <a:r>
              <a:rPr lang="zh-CN" altLang="en-US" sz="2000" dirty="0" smtClean="0"/>
              <a:t>其他债权投资公允价值变动</a:t>
            </a:r>
            <a:r>
              <a:rPr lang="en-US" sz="2000" dirty="0" smtClean="0"/>
              <a:t>        25 000</a:t>
            </a:r>
            <a:endParaRPr lang="zh-CN" altLang="en-US" sz="2000" dirty="0" smtClean="0"/>
          </a:p>
          <a:p>
            <a:r>
              <a:rPr lang="zh-CN" altLang="en-US" sz="2000" dirty="0" smtClean="0"/>
              <a:t>贷：其他债权投资</a:t>
            </a:r>
            <a:r>
              <a:rPr lang="en-US" altLang="zh-CN" sz="2000" dirty="0" smtClean="0"/>
              <a:t>——</a:t>
            </a:r>
            <a:r>
              <a:rPr lang="zh-CN" altLang="en-US" sz="2000" dirty="0" smtClean="0"/>
              <a:t>成本</a:t>
            </a:r>
            <a:r>
              <a:rPr lang="en-US" sz="2000" dirty="0" smtClean="0"/>
              <a:t>                            360 000</a:t>
            </a:r>
            <a:endParaRPr lang="zh-CN" altLang="en-US" sz="2000" dirty="0" smtClean="0"/>
          </a:p>
          <a:p>
            <a:r>
              <a:rPr lang="zh-CN" altLang="en-US" sz="2000" dirty="0" smtClean="0"/>
              <a:t>其他债权投资</a:t>
            </a:r>
            <a:r>
              <a:rPr lang="en-US" altLang="zh-CN" sz="2000" dirty="0" smtClean="0"/>
              <a:t>——</a:t>
            </a:r>
            <a:r>
              <a:rPr lang="zh-CN" altLang="en-US" sz="2000" dirty="0" smtClean="0"/>
              <a:t>公允价值变动</a:t>
            </a:r>
            <a:r>
              <a:rPr lang="en-US" sz="2000" dirty="0" smtClean="0"/>
              <a:t>                     25 000</a:t>
            </a:r>
            <a:endParaRPr lang="zh-CN" altLang="en-US" sz="2000" dirty="0" smtClean="0"/>
          </a:p>
          <a:p>
            <a:r>
              <a:rPr lang="zh-CN" altLang="en-US" sz="2000" dirty="0" smtClean="0"/>
              <a:t>投资收益</a:t>
            </a:r>
            <a:r>
              <a:rPr lang="en-US" sz="2000" dirty="0" smtClean="0"/>
              <a:t>                                         24 000</a:t>
            </a:r>
            <a:endParaRPr lang="zh-CN" altLang="en-US"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留存收益定义</a:t>
            </a:r>
            <a:endParaRPr lang="zh-CN" altLang="en-US" dirty="0"/>
          </a:p>
        </p:txBody>
      </p:sp>
      <p:sp>
        <p:nvSpPr>
          <p:cNvPr id="4" name="矩形 3"/>
          <p:cNvSpPr/>
          <p:nvPr/>
        </p:nvSpPr>
        <p:spPr>
          <a:xfrm>
            <a:off x="785786" y="1571612"/>
            <a:ext cx="7715304" cy="1631216"/>
          </a:xfrm>
          <a:prstGeom prst="rect">
            <a:avLst/>
          </a:prstGeom>
        </p:spPr>
        <p:txBody>
          <a:bodyPr wrap="square">
            <a:spAutoFit/>
          </a:bodyPr>
          <a:lstStyle/>
          <a:p>
            <a:r>
              <a:rPr lang="zh-CN" altLang="en-US" sz="2000" dirty="0" smtClean="0"/>
              <a:t>留存收益又称为留存利润或保留盈余。它是指企业从建立开始至今所实现的全部净利润扣除向股东支付的红利总额后的余额。或者说，留存收益是指各期实现的净利润中保留下来，目前尚未分配，暂时或永久性地用于再投资的部分。留存收益分为两部分：盈余公积和未分配利润。</a:t>
            </a:r>
            <a:endParaRPr lang="zh-CN" altLang="en-US"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留存收益分类</a:t>
            </a:r>
            <a:endParaRPr lang="zh-CN" altLang="en-US" dirty="0"/>
          </a:p>
        </p:txBody>
      </p:sp>
      <p:sp>
        <p:nvSpPr>
          <p:cNvPr id="4" name="矩形 3"/>
          <p:cNvSpPr/>
          <p:nvPr/>
        </p:nvSpPr>
        <p:spPr>
          <a:xfrm>
            <a:off x="785786" y="1571612"/>
            <a:ext cx="7715304" cy="1631216"/>
          </a:xfrm>
          <a:prstGeom prst="rect">
            <a:avLst/>
          </a:prstGeom>
        </p:spPr>
        <p:txBody>
          <a:bodyPr wrap="square">
            <a:spAutoFit/>
          </a:bodyPr>
          <a:lstStyle/>
          <a:p>
            <a:r>
              <a:rPr lang="zh-CN" altLang="en-US" sz="2000" dirty="0" smtClean="0"/>
              <a:t>留存收益又称为留存利润或保留盈余。它是指企业从建立开始至今所实现的全部净利润扣除向股东支付的红利总额后的余额。或者说，留存收益是指各期实现的净利润中保留下来，目前尚未分配，暂时或永久性地用于再投资的部分。留存收益分为两部分：盈余公积和未分配利润。</a:t>
            </a:r>
            <a:endParaRPr lang="zh-CN" altLang="en-US"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留存收益计量</a:t>
            </a:r>
            <a:endParaRPr lang="zh-CN" altLang="en-US" dirty="0"/>
          </a:p>
        </p:txBody>
      </p:sp>
      <p:sp>
        <p:nvSpPr>
          <p:cNvPr id="4" name="矩形 3"/>
          <p:cNvSpPr/>
          <p:nvPr/>
        </p:nvSpPr>
        <p:spPr>
          <a:xfrm>
            <a:off x="785786" y="1571612"/>
            <a:ext cx="7715304" cy="3170099"/>
          </a:xfrm>
          <a:prstGeom prst="rect">
            <a:avLst/>
          </a:prstGeom>
        </p:spPr>
        <p:txBody>
          <a:bodyPr wrap="square">
            <a:spAutoFit/>
          </a:bodyPr>
          <a:lstStyle/>
          <a:p>
            <a:r>
              <a:rPr lang="zh-CN" altLang="en-US" sz="2000" dirty="0" smtClean="0"/>
              <a:t>为了反映和控制留存收益的增减变动和结余情况，企业应设置“盈余公积”和“利润分配</a:t>
            </a:r>
            <a:r>
              <a:rPr lang="en-US" altLang="zh-CN" sz="2000" dirty="0" smtClean="0"/>
              <a:t>——</a:t>
            </a:r>
            <a:r>
              <a:rPr lang="zh-CN" altLang="en-US" sz="2000" dirty="0" smtClean="0"/>
              <a:t>未分配利润”账户。“盈余公积”账户的贷方记录盈余公积的提取额，借方记录盈余公积的转出额，“盈余公积”账户的贷方余额反映企业盈余公积的实际结存数。</a:t>
            </a:r>
            <a:r>
              <a:rPr lang="zh-CN" altLang="en-US" sz="2000" dirty="0" smtClean="0">
                <a:solidFill>
                  <a:srgbClr val="FF0000"/>
                </a:solidFill>
              </a:rPr>
              <a:t>“利润分配”账户专门设有“未分配利润”明细账户</a:t>
            </a:r>
            <a:r>
              <a:rPr lang="zh-CN" altLang="en-US" sz="2000" dirty="0" smtClean="0"/>
              <a:t>。在正常情况下，“利润分配”账户的贷方记录企业实现利润后转入的可分配金额，该账户的借方反映提取盈余公积、向投资者分配利润等已经发生的分配额。</a:t>
            </a:r>
            <a:r>
              <a:rPr lang="zh-CN" altLang="en-US" sz="2000" dirty="0" smtClean="0">
                <a:solidFill>
                  <a:srgbClr val="FF0000"/>
                </a:solidFill>
              </a:rPr>
              <a:t>“利润分配</a:t>
            </a:r>
            <a:r>
              <a:rPr lang="en-US" altLang="zh-CN" sz="2000" dirty="0" smtClean="0">
                <a:solidFill>
                  <a:srgbClr val="FF0000"/>
                </a:solidFill>
              </a:rPr>
              <a:t>——</a:t>
            </a:r>
            <a:r>
              <a:rPr lang="zh-CN" altLang="en-US" sz="2000" dirty="0" smtClean="0">
                <a:solidFill>
                  <a:srgbClr val="FF0000"/>
                </a:solidFill>
              </a:rPr>
              <a:t>未分配利润”明细账户的期末余额可能在贷方，也可能在借方；该账户的贷方余额反映企业累计的未分配利润，该账户的借方余额反映企业累计的未弥补亏损。</a:t>
            </a:r>
            <a:endParaRPr lang="zh-CN" altLang="en-US" sz="2000" dirty="0">
              <a:solidFill>
                <a:srgbClr val="FF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留存收益计量</a:t>
            </a:r>
            <a:endParaRPr lang="zh-CN" altLang="en-US" dirty="0"/>
          </a:p>
        </p:txBody>
      </p:sp>
      <p:sp>
        <p:nvSpPr>
          <p:cNvPr id="4" name="矩形 3"/>
          <p:cNvSpPr/>
          <p:nvPr/>
        </p:nvSpPr>
        <p:spPr>
          <a:xfrm>
            <a:off x="785786" y="1571612"/>
            <a:ext cx="7715304" cy="4401205"/>
          </a:xfrm>
          <a:prstGeom prst="rect">
            <a:avLst/>
          </a:prstGeom>
        </p:spPr>
        <p:txBody>
          <a:bodyPr wrap="square">
            <a:spAutoFit/>
          </a:bodyPr>
          <a:lstStyle/>
          <a:p>
            <a:r>
              <a:rPr lang="en-US" altLang="zh-CN" sz="2000" dirty="0" smtClean="0"/>
              <a:t>【</a:t>
            </a:r>
            <a:r>
              <a:rPr lang="zh-CN" altLang="en-US" sz="2000" dirty="0" smtClean="0"/>
              <a:t>例</a:t>
            </a:r>
            <a:r>
              <a:rPr lang="en-US" sz="2000" dirty="0" smtClean="0"/>
              <a:t>17</a:t>
            </a:r>
            <a:r>
              <a:rPr lang="en-US" altLang="zh-CN" sz="2000" dirty="0" smtClean="0"/>
              <a:t>】</a:t>
            </a:r>
            <a:r>
              <a:rPr lang="zh-CN" altLang="en-US" sz="2000" dirty="0" smtClean="0"/>
              <a:t>假定露营公司当年实现净利润</a:t>
            </a:r>
            <a:r>
              <a:rPr lang="en-US" sz="2000" dirty="0" smtClean="0"/>
              <a:t>4 300 000</a:t>
            </a:r>
            <a:r>
              <a:rPr lang="zh-CN" altLang="en-US" sz="2000" dirty="0" smtClean="0"/>
              <a:t>元，转入“利润分配</a:t>
            </a:r>
            <a:r>
              <a:rPr lang="en-US" altLang="zh-CN" sz="2000" dirty="0" smtClean="0"/>
              <a:t>——</a:t>
            </a:r>
            <a:r>
              <a:rPr lang="zh-CN" altLang="en-US" sz="2000" dirty="0" smtClean="0"/>
              <a:t>未分配利润”账户。公司应作如下分录：</a:t>
            </a:r>
          </a:p>
          <a:p>
            <a:r>
              <a:rPr lang="zh-CN" altLang="en-US" sz="2000" dirty="0" smtClean="0"/>
              <a:t>借：</a:t>
            </a:r>
            <a:r>
              <a:rPr lang="zh-CN" altLang="en-US" sz="2000" dirty="0" smtClean="0">
                <a:solidFill>
                  <a:srgbClr val="FF0000"/>
                </a:solidFill>
              </a:rPr>
              <a:t>本年利润</a:t>
            </a:r>
            <a:r>
              <a:rPr lang="en-US" sz="2000" dirty="0" smtClean="0"/>
              <a:t>4 300 000</a:t>
            </a:r>
            <a:endParaRPr lang="zh-CN" altLang="en-US" sz="2000" dirty="0" smtClean="0"/>
          </a:p>
          <a:p>
            <a:r>
              <a:rPr lang="zh-CN" altLang="en-US" sz="2000" dirty="0" smtClean="0"/>
              <a:t>贷：利润分配</a:t>
            </a:r>
            <a:r>
              <a:rPr lang="en-US" altLang="zh-CN" sz="2000" dirty="0" smtClean="0"/>
              <a:t>——</a:t>
            </a:r>
            <a:r>
              <a:rPr lang="zh-CN" altLang="en-US" sz="2000" dirty="0" smtClean="0"/>
              <a:t>未分配利润</a:t>
            </a:r>
            <a:r>
              <a:rPr lang="en-US" sz="2000" dirty="0" smtClean="0"/>
              <a:t>4 300 000</a:t>
            </a:r>
            <a:endParaRPr lang="zh-CN" altLang="en-US" sz="2000" dirty="0" smtClean="0"/>
          </a:p>
          <a:p>
            <a:r>
              <a:rPr lang="en-US" altLang="zh-CN" sz="2000" dirty="0" smtClean="0"/>
              <a:t>【</a:t>
            </a:r>
            <a:r>
              <a:rPr lang="zh-CN" altLang="en-US" sz="2000" dirty="0" smtClean="0"/>
              <a:t>例</a:t>
            </a:r>
            <a:r>
              <a:rPr lang="en-US" sz="2000" dirty="0" smtClean="0"/>
              <a:t>18</a:t>
            </a:r>
            <a:r>
              <a:rPr lang="en-US" altLang="zh-CN" sz="2000" dirty="0" smtClean="0"/>
              <a:t>】</a:t>
            </a:r>
            <a:r>
              <a:rPr lang="zh-CN" altLang="en-US" sz="2000" dirty="0" smtClean="0"/>
              <a:t>延续</a:t>
            </a:r>
            <a:r>
              <a:rPr lang="en-US" altLang="zh-CN" sz="2000" dirty="0" smtClean="0"/>
              <a:t>【</a:t>
            </a:r>
            <a:r>
              <a:rPr lang="zh-CN" altLang="en-US" sz="2000" dirty="0" smtClean="0"/>
              <a:t>例</a:t>
            </a:r>
            <a:r>
              <a:rPr lang="en-US" sz="2000" dirty="0" smtClean="0"/>
              <a:t>17</a:t>
            </a:r>
            <a:r>
              <a:rPr lang="en-US" altLang="zh-CN" sz="2000" dirty="0" smtClean="0"/>
              <a:t>】</a:t>
            </a:r>
            <a:r>
              <a:rPr lang="zh-CN" altLang="en-US" sz="2000" dirty="0" smtClean="0"/>
              <a:t>的资料，公司按当年净利润的</a:t>
            </a:r>
            <a:r>
              <a:rPr lang="en-US" sz="2000" dirty="0" smtClean="0"/>
              <a:t>10</a:t>
            </a:r>
            <a:r>
              <a:rPr lang="zh-CN" altLang="en-US" sz="2000" dirty="0" smtClean="0"/>
              <a:t>％提取盈余公积，并将本期净利润的</a:t>
            </a:r>
            <a:r>
              <a:rPr lang="en-US" sz="2000" dirty="0" smtClean="0"/>
              <a:t>50</a:t>
            </a:r>
            <a:r>
              <a:rPr lang="zh-CN" altLang="en-US" sz="2000" dirty="0" smtClean="0"/>
              <a:t>％用于分配利润。在实际工作中，以前年度留存的利润也可以在本年度分配。公司应作如下分录：</a:t>
            </a:r>
          </a:p>
          <a:p>
            <a:r>
              <a:rPr lang="zh-CN" altLang="en-US" sz="2000" dirty="0" smtClean="0"/>
              <a:t>借：利润分配</a:t>
            </a:r>
            <a:r>
              <a:rPr lang="en-US" altLang="zh-CN" sz="2000" dirty="0" smtClean="0"/>
              <a:t>——</a:t>
            </a:r>
            <a:r>
              <a:rPr lang="zh-CN" altLang="en-US" sz="2000" dirty="0" smtClean="0"/>
              <a:t>提取法定盈余公积</a:t>
            </a:r>
            <a:r>
              <a:rPr lang="en-US" sz="2000" dirty="0" smtClean="0"/>
              <a:t>430 000</a:t>
            </a:r>
            <a:endParaRPr lang="zh-CN" altLang="en-US" sz="2000" dirty="0" smtClean="0"/>
          </a:p>
          <a:p>
            <a:r>
              <a:rPr lang="zh-CN" altLang="en-US" sz="2000" dirty="0" smtClean="0"/>
              <a:t>         利润分配</a:t>
            </a:r>
            <a:r>
              <a:rPr lang="en-US" altLang="zh-CN" sz="2000" dirty="0" smtClean="0"/>
              <a:t>——</a:t>
            </a:r>
            <a:r>
              <a:rPr lang="zh-CN" altLang="en-US" sz="2000" dirty="0" smtClean="0"/>
              <a:t>应付股利</a:t>
            </a:r>
            <a:r>
              <a:rPr lang="en-US" sz="2000" dirty="0" smtClean="0"/>
              <a:t>2 150 000</a:t>
            </a:r>
            <a:endParaRPr lang="zh-CN" altLang="en-US" sz="2000" dirty="0" smtClean="0"/>
          </a:p>
          <a:p>
            <a:r>
              <a:rPr lang="zh-CN" altLang="en-US" sz="2000" dirty="0" smtClean="0"/>
              <a:t>贷：盈余公积</a:t>
            </a:r>
            <a:r>
              <a:rPr lang="en-US" altLang="zh-CN" sz="2000" dirty="0" smtClean="0"/>
              <a:t>——</a:t>
            </a:r>
            <a:r>
              <a:rPr lang="zh-CN" altLang="en-US" sz="2000" dirty="0" smtClean="0"/>
              <a:t>法定盈余公积</a:t>
            </a:r>
            <a:r>
              <a:rPr lang="en-US" sz="2000" dirty="0" smtClean="0"/>
              <a:t>430 000</a:t>
            </a:r>
            <a:endParaRPr lang="zh-CN" altLang="en-US" sz="2000" dirty="0" smtClean="0"/>
          </a:p>
          <a:p>
            <a:r>
              <a:rPr lang="zh-CN" altLang="en-US" sz="2000" dirty="0" smtClean="0"/>
              <a:t>         应付股利</a:t>
            </a:r>
            <a:r>
              <a:rPr lang="en-US" sz="2000" dirty="0" smtClean="0"/>
              <a:t>2 150 000</a:t>
            </a:r>
            <a:endParaRPr lang="zh-CN" altLang="en-US" sz="2000" dirty="0" smtClean="0"/>
          </a:p>
          <a:p>
            <a:endParaRPr lang="en-US" altLang="zh-CN" sz="2000" dirty="0" smtClean="0"/>
          </a:p>
          <a:p>
            <a:r>
              <a:rPr lang="zh-CN" altLang="en-US" sz="2000" dirty="0" smtClean="0">
                <a:solidFill>
                  <a:srgbClr val="FF0000"/>
                </a:solidFill>
              </a:rPr>
              <a:t>这样露营公司本期由于实现净利润和向股东分配红利，公司最后的未分配利润净增加了</a:t>
            </a:r>
            <a:r>
              <a:rPr lang="en-US" sz="2000" dirty="0" smtClean="0">
                <a:solidFill>
                  <a:srgbClr val="FF0000"/>
                </a:solidFill>
              </a:rPr>
              <a:t>1 720 000</a:t>
            </a:r>
            <a:r>
              <a:rPr lang="zh-CN" altLang="en-US" sz="2000" dirty="0" smtClean="0">
                <a:solidFill>
                  <a:srgbClr val="FF0000"/>
                </a:solidFill>
              </a:rPr>
              <a:t>元。</a:t>
            </a:r>
            <a:endParaRPr lang="zh-CN" altLang="en-US" sz="2000" dirty="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所有者权益定义与类别</a:t>
            </a:r>
            <a:endParaRPr lang="zh-CN" altLang="en-US" dirty="0"/>
          </a:p>
        </p:txBody>
      </p:sp>
      <p:sp>
        <p:nvSpPr>
          <p:cNvPr id="4" name="矩形 3"/>
          <p:cNvSpPr/>
          <p:nvPr/>
        </p:nvSpPr>
        <p:spPr>
          <a:xfrm>
            <a:off x="785786" y="1643050"/>
            <a:ext cx="7715304" cy="1569660"/>
          </a:xfrm>
          <a:prstGeom prst="rect">
            <a:avLst/>
          </a:prstGeom>
        </p:spPr>
        <p:txBody>
          <a:bodyPr wrap="square">
            <a:spAutoFit/>
          </a:bodyPr>
          <a:lstStyle/>
          <a:p>
            <a:r>
              <a:rPr lang="zh-CN" altLang="en-US" sz="2400" dirty="0" smtClean="0"/>
              <a:t>所有者权益的账面金额决定于资产和负债的计量，资产和负债的净变动就是所有者权益的变动额。所有者权益是企业长期资金的重要来源，所有者权益也是企业进行负债融资的基础，是对债权的支撑和保障。</a:t>
            </a:r>
            <a:endParaRPr lang="zh-CN" alt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所有者权益定义与类别</a:t>
            </a:r>
            <a:endParaRPr lang="zh-CN" altLang="en-US" dirty="0"/>
          </a:p>
        </p:txBody>
      </p:sp>
      <p:sp>
        <p:nvSpPr>
          <p:cNvPr id="4" name="矩形 3"/>
          <p:cNvSpPr/>
          <p:nvPr/>
        </p:nvSpPr>
        <p:spPr>
          <a:xfrm>
            <a:off x="785786" y="1357298"/>
            <a:ext cx="7715304" cy="5262979"/>
          </a:xfrm>
          <a:prstGeom prst="rect">
            <a:avLst/>
          </a:prstGeom>
        </p:spPr>
        <p:txBody>
          <a:bodyPr wrap="square">
            <a:spAutoFit/>
          </a:bodyPr>
          <a:lstStyle/>
          <a:p>
            <a:r>
              <a:rPr lang="zh-CN" altLang="en-US" sz="2400" dirty="0" smtClean="0"/>
              <a:t>从内容上考察，所有者权益主要有两种来源：一是权益投资者直接投入的资金，主要是实收资本、投入资本溢价形成的资本公积和其他权益工具；二是各期利润的留存额，称为留存收益，具体包括盈余公积和未分配利润。此外，所有者权益还包括其他资本公积和其他综合收益。其他资本公积，是指资本溢价项目以外所形成的资本公积；其他综合收益，是指企业根据其他会计准则规定未在当期损益中确认的各项利得和损失（</a:t>
            </a:r>
            <a:r>
              <a:rPr lang="zh-CN" altLang="en-US" sz="2400" dirty="0" smtClean="0">
                <a:solidFill>
                  <a:srgbClr val="FF0000"/>
                </a:solidFill>
              </a:rPr>
              <a:t>未来变现的暂时性收益</a:t>
            </a:r>
            <a:r>
              <a:rPr lang="zh-CN" altLang="en-US" sz="2400" dirty="0" smtClean="0"/>
              <a:t>）。</a:t>
            </a:r>
            <a:endParaRPr lang="en-US" altLang="zh-CN" sz="2400" dirty="0" smtClean="0"/>
          </a:p>
          <a:p>
            <a:r>
              <a:rPr lang="zh-CN" altLang="en-US" sz="2400" dirty="0" smtClean="0"/>
              <a:t>其他资本公积是指除资本溢价</a:t>
            </a:r>
            <a:r>
              <a:rPr lang="en-US" altLang="zh-CN" sz="2400" dirty="0" smtClean="0"/>
              <a:t>(</a:t>
            </a:r>
            <a:r>
              <a:rPr lang="zh-CN" altLang="en-US" sz="2400" dirty="0" smtClean="0"/>
              <a:t>股本溢价</a:t>
            </a:r>
            <a:r>
              <a:rPr lang="en-US" altLang="zh-CN" sz="2400" dirty="0" smtClean="0"/>
              <a:t>)</a:t>
            </a:r>
            <a:r>
              <a:rPr lang="zh-CN" altLang="en-US" sz="2400" dirty="0" smtClean="0"/>
              <a:t>，接受捐赠非现金资产准备，股权投资准备，拨款转入，外币资本折算差额，关联交易差价等各项来源形成的资本公积以外，因其他来源或原因形成的资本公积，其中主要是直接计入所有者权益的利得和损失。</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所有者权益定义与类别</a:t>
            </a:r>
            <a:endParaRPr lang="zh-CN" altLang="en-US" dirty="0"/>
          </a:p>
        </p:txBody>
      </p:sp>
      <p:sp>
        <p:nvSpPr>
          <p:cNvPr id="4" name="矩形 3"/>
          <p:cNvSpPr/>
          <p:nvPr/>
        </p:nvSpPr>
        <p:spPr>
          <a:xfrm>
            <a:off x="785786" y="1357298"/>
            <a:ext cx="7715304" cy="3046988"/>
          </a:xfrm>
          <a:prstGeom prst="rect">
            <a:avLst/>
          </a:prstGeom>
        </p:spPr>
        <p:txBody>
          <a:bodyPr wrap="square">
            <a:spAutoFit/>
          </a:bodyPr>
          <a:lstStyle/>
          <a:p>
            <a:r>
              <a:rPr lang="zh-CN" altLang="en-US" sz="2400" dirty="0" smtClean="0"/>
              <a:t>资产负债表中所有者权益类的项目一般按照各个项目的永久性顺序排列，在我国资产负债表中依次列示实收资本（或股本）、其他权益工具（包含符合条件的优先股和永续债）、资本公积（包括资本溢价和其他资本公积项目）、其他综合收益（包括以后会计期间不能重分类进损益的其他综合收益项目和以后会计期间满足规定条件时将重分类进损益的其他综合收益项目）、盈余公积和未分配利润等。</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所有者权益计量</a:t>
            </a:r>
            <a:endParaRPr lang="zh-CN" altLang="en-US" dirty="0"/>
          </a:p>
        </p:txBody>
      </p:sp>
      <p:sp>
        <p:nvSpPr>
          <p:cNvPr id="4" name="矩形 3"/>
          <p:cNvSpPr/>
          <p:nvPr/>
        </p:nvSpPr>
        <p:spPr>
          <a:xfrm>
            <a:off x="785786" y="1643050"/>
            <a:ext cx="7715304" cy="3416320"/>
          </a:xfrm>
          <a:prstGeom prst="rect">
            <a:avLst/>
          </a:prstGeom>
        </p:spPr>
        <p:txBody>
          <a:bodyPr wrap="square">
            <a:spAutoFit/>
          </a:bodyPr>
          <a:lstStyle/>
          <a:p>
            <a:r>
              <a:rPr lang="zh-CN" altLang="en-US" sz="2400" dirty="0" smtClean="0"/>
              <a:t>所有者权益的核算涉及很多会计科目和账户，比如</a:t>
            </a:r>
            <a:r>
              <a:rPr lang="zh-CN" altLang="en-US" sz="2400" dirty="0" smtClean="0">
                <a:solidFill>
                  <a:srgbClr val="FF0000"/>
                </a:solidFill>
              </a:rPr>
              <a:t>“实收资本”、“资本公积</a:t>
            </a:r>
            <a:r>
              <a:rPr lang="en-US" altLang="zh-CN" sz="2400" dirty="0" smtClean="0">
                <a:solidFill>
                  <a:srgbClr val="FF0000"/>
                </a:solidFill>
              </a:rPr>
              <a:t>——</a:t>
            </a:r>
            <a:r>
              <a:rPr lang="zh-CN" altLang="en-US" sz="2400" dirty="0" smtClean="0">
                <a:solidFill>
                  <a:srgbClr val="FF0000"/>
                </a:solidFill>
              </a:rPr>
              <a:t>资本溢价”、“资本公积</a:t>
            </a:r>
            <a:r>
              <a:rPr lang="en-US" altLang="zh-CN" sz="2400" dirty="0" smtClean="0">
                <a:solidFill>
                  <a:srgbClr val="FF0000"/>
                </a:solidFill>
              </a:rPr>
              <a:t>——</a:t>
            </a:r>
            <a:r>
              <a:rPr lang="zh-CN" altLang="en-US" sz="2400" dirty="0" smtClean="0">
                <a:solidFill>
                  <a:srgbClr val="FF0000"/>
                </a:solidFill>
              </a:rPr>
              <a:t>其他资本公积”、“其他权益工具”、“存库股”、“其他综合收益”、“盈余公积”和“利润分配”</a:t>
            </a:r>
            <a:r>
              <a:rPr lang="zh-CN" altLang="en-US" sz="2400" dirty="0" smtClean="0"/>
              <a:t>等，这些账户的贷方记录各项所有者权益的增加额，</a:t>
            </a:r>
            <a:r>
              <a:rPr lang="zh-CN" altLang="en-US" sz="2400" dirty="0" smtClean="0">
                <a:solidFill>
                  <a:srgbClr val="FF0000"/>
                </a:solidFill>
              </a:rPr>
              <a:t>借方记录减少额，余额一般在贷方</a:t>
            </a:r>
            <a:r>
              <a:rPr lang="zh-CN" altLang="en-US" sz="2400" dirty="0" smtClean="0"/>
              <a:t>，反映各项所有者权益的期末余额。企业可以根据所有者权益的金额、性质、时间和管理控制的需要，科学合理地增加所有者权益的科目与账户。</a:t>
            </a:r>
            <a:endParaRPr lang="zh-CN" alt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投入资本的核算</a:t>
            </a:r>
            <a:endParaRPr lang="zh-CN" altLang="en-US" dirty="0"/>
          </a:p>
        </p:txBody>
      </p:sp>
      <p:sp>
        <p:nvSpPr>
          <p:cNvPr id="4" name="矩形 3"/>
          <p:cNvSpPr/>
          <p:nvPr/>
        </p:nvSpPr>
        <p:spPr>
          <a:xfrm>
            <a:off x="785786" y="1643050"/>
            <a:ext cx="7715304" cy="2677656"/>
          </a:xfrm>
          <a:prstGeom prst="rect">
            <a:avLst/>
          </a:prstGeom>
        </p:spPr>
        <p:txBody>
          <a:bodyPr wrap="square">
            <a:spAutoFit/>
          </a:bodyPr>
          <a:lstStyle/>
          <a:p>
            <a:r>
              <a:rPr lang="zh-CN" altLang="en-US" sz="2400" dirty="0" smtClean="0"/>
              <a:t>投入资本是指投资者为了取得企业的股份而以现金、银行存款、实物资产、无形资产或持有其他公司金融资产等形式投入企业的资金。投资者投入资金一方面表现为企业资产的增加，另一方面表现为对这些资产具有索取权的所有者权益的增加，企业因投资者投入资金而使自身拥有资产、同时使所有者权益增加的数额就是会计上所说的投入资本。</a:t>
            </a:r>
            <a:endParaRPr lang="zh-CN" alt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投入资本的核算</a:t>
            </a:r>
            <a:endParaRPr lang="zh-CN" altLang="en-US" dirty="0"/>
          </a:p>
        </p:txBody>
      </p:sp>
      <p:sp>
        <p:nvSpPr>
          <p:cNvPr id="4" name="矩形 3"/>
          <p:cNvSpPr/>
          <p:nvPr/>
        </p:nvSpPr>
        <p:spPr>
          <a:xfrm>
            <a:off x="785786" y="1643050"/>
            <a:ext cx="7715304" cy="3046988"/>
          </a:xfrm>
          <a:prstGeom prst="rect">
            <a:avLst/>
          </a:prstGeom>
        </p:spPr>
        <p:txBody>
          <a:bodyPr wrap="square">
            <a:spAutoFit/>
          </a:bodyPr>
          <a:lstStyle/>
          <a:p>
            <a:r>
              <a:rPr lang="zh-CN" altLang="en-US" sz="2400" dirty="0" smtClean="0"/>
              <a:t>在有限责任公司的企业组织形式中，投资者投入资本中被注册的部分称为实收资本，超过实收资本的部分计入资本公积</a:t>
            </a:r>
            <a:r>
              <a:rPr lang="en-US" altLang="zh-CN" sz="2400" dirty="0" smtClean="0"/>
              <a:t>——</a:t>
            </a:r>
            <a:r>
              <a:rPr lang="zh-CN" altLang="en-US" sz="2400" dirty="0" smtClean="0"/>
              <a:t>资本溢价。在股份有限公司的企业组织形式中，投资者投入资本中被注册的部分，即相当于已发行股份的票面价值部分称为股本，投入资本超过股本的部分计入资本公积</a:t>
            </a:r>
            <a:r>
              <a:rPr lang="en-US" altLang="zh-CN" sz="2400" dirty="0" smtClean="0"/>
              <a:t>——</a:t>
            </a:r>
            <a:r>
              <a:rPr lang="zh-CN" altLang="en-US" sz="2400" dirty="0" smtClean="0"/>
              <a:t>股本溢价。具体说，投入资本包括实收资本（或股本）和资本公积</a:t>
            </a:r>
            <a:r>
              <a:rPr lang="en-US" altLang="zh-CN" sz="2400" dirty="0" smtClean="0"/>
              <a:t>——</a:t>
            </a:r>
            <a:r>
              <a:rPr lang="zh-CN" altLang="en-US" sz="2400" dirty="0" smtClean="0"/>
              <a:t>资本溢价（或资本公积</a:t>
            </a:r>
            <a:r>
              <a:rPr lang="en-US" altLang="zh-CN" sz="2400" dirty="0" smtClean="0"/>
              <a:t>——</a:t>
            </a:r>
            <a:r>
              <a:rPr lang="zh-CN" altLang="en-US" sz="2400" dirty="0" smtClean="0"/>
              <a:t>股本溢价）。</a:t>
            </a:r>
            <a:endParaRPr lang="zh-CN" alt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投入资本的核算</a:t>
            </a:r>
            <a:endParaRPr lang="zh-CN" altLang="en-US" dirty="0"/>
          </a:p>
        </p:txBody>
      </p:sp>
      <p:sp>
        <p:nvSpPr>
          <p:cNvPr id="4" name="矩形 3"/>
          <p:cNvSpPr/>
          <p:nvPr/>
        </p:nvSpPr>
        <p:spPr>
          <a:xfrm>
            <a:off x="785786" y="1643050"/>
            <a:ext cx="7715304" cy="3785652"/>
          </a:xfrm>
          <a:prstGeom prst="rect">
            <a:avLst/>
          </a:prstGeom>
        </p:spPr>
        <p:txBody>
          <a:bodyPr wrap="square">
            <a:spAutoFit/>
          </a:bodyPr>
          <a:lstStyle/>
          <a:p>
            <a:r>
              <a:rPr lang="zh-CN" altLang="en-US" sz="2400" dirty="0" smtClean="0"/>
              <a:t>为了反映和控制投入资本的增减变化情况和结余金额，企业应设置“实收资本（或股本）”和“资本公积</a:t>
            </a:r>
            <a:r>
              <a:rPr lang="en-US" altLang="zh-CN" sz="2400" dirty="0" smtClean="0"/>
              <a:t>——</a:t>
            </a:r>
            <a:r>
              <a:rPr lang="zh-CN" altLang="en-US" sz="2400" dirty="0" smtClean="0"/>
              <a:t>资本溢价（或股本溢价）”账户。“实收资本（或股本）”账户反映企业投入资本中被注册的金额，发行股票的企业，相当于已发行股票的票面值。该账户贷方记录企业实际收到的实收资本或股本的增加额，借方记录按规定注销等原因形成的减少额，期末贷方余额反映企业实收资本（或股本）的实有数。“资本公积</a:t>
            </a:r>
            <a:r>
              <a:rPr lang="en-US" altLang="zh-CN" sz="2400" dirty="0" smtClean="0"/>
              <a:t>——</a:t>
            </a:r>
            <a:r>
              <a:rPr lang="zh-CN" altLang="en-US" sz="2400" dirty="0" smtClean="0"/>
              <a:t>资本溢价（或股本溢价）”主要反映投资者投入资本超过实收资本的金额或超过面值缴入资本的金额。</a:t>
            </a:r>
            <a:endParaRPr lang="zh-CN" alt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TotalTime>
  <Words>2973</Words>
  <Application>Microsoft Office PowerPoint</Application>
  <PresentationFormat>全屏显示(4:3)</PresentationFormat>
  <Paragraphs>91</Paragraphs>
  <Slides>24</Slides>
  <Notes>0</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Office 主题</vt:lpstr>
      <vt:lpstr>所有者权益定义与类别</vt:lpstr>
      <vt:lpstr>所有者权益定义与类别</vt:lpstr>
      <vt:lpstr>所有者权益定义与类别</vt:lpstr>
      <vt:lpstr>所有者权益定义与类别</vt:lpstr>
      <vt:lpstr>所有者权益定义与类别</vt:lpstr>
      <vt:lpstr>所有者权益计量</vt:lpstr>
      <vt:lpstr>投入资本的核算</vt:lpstr>
      <vt:lpstr>投入资本的核算</vt:lpstr>
      <vt:lpstr>投入资本的核算</vt:lpstr>
      <vt:lpstr>投入资本的核算</vt:lpstr>
      <vt:lpstr>投入资本的核算</vt:lpstr>
      <vt:lpstr>投入资本的核算</vt:lpstr>
      <vt:lpstr>投入资本的核算</vt:lpstr>
      <vt:lpstr>投入资本的核算</vt:lpstr>
      <vt:lpstr>投入资本的核算</vt:lpstr>
      <vt:lpstr>其他资本公积和其他综合收益的核算</vt:lpstr>
      <vt:lpstr>其他资本公积和其他综合收益的核算</vt:lpstr>
      <vt:lpstr>其他资本公积和其他综合收益的核算</vt:lpstr>
      <vt:lpstr>之前资产有一个知识点</vt:lpstr>
      <vt:lpstr>其他资本公积和其他综合收益的核算</vt:lpstr>
      <vt:lpstr>留存收益定义</vt:lpstr>
      <vt:lpstr>留存收益分类</vt:lpstr>
      <vt:lpstr>留存收益计量</vt:lpstr>
      <vt:lpstr>留存收益计量</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lin</dc:creator>
  <cp:lastModifiedBy>lin</cp:lastModifiedBy>
  <cp:revision>88</cp:revision>
  <dcterms:created xsi:type="dcterms:W3CDTF">2020-03-24T01:47:21Z</dcterms:created>
  <dcterms:modified xsi:type="dcterms:W3CDTF">2020-04-07T10:29:11Z</dcterms:modified>
</cp:coreProperties>
</file>