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09"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7" r:id="rId52"/>
    <p:sldId id="308"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1FCEB-5A68-4EB4-A2FA-A85DA833DA07}" type="datetimeFigureOut">
              <a:rPr lang="zh-CN" altLang="en-US" smtClean="0"/>
              <a:pPr/>
              <a:t>2020/4/14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E275-11C0-4252-A652-BBFC8D6113D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9AB146-E91F-4780-9118-6232A3926252}" type="datetimeFigureOut">
              <a:rPr lang="zh-CN" altLang="en-US" smtClean="0"/>
              <a:pPr/>
              <a:t>2020/4/14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EADA5D-88C9-472D-8E52-8B7DD8EAD56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B146-E91F-4780-9118-6232A3926252}" type="datetimeFigureOut">
              <a:rPr lang="zh-CN" altLang="en-US" smtClean="0"/>
              <a:pPr/>
              <a:t>2020/4/14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ADA5D-88C9-472D-8E52-8B7DD8EAD5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15362" name="Rectangle 2"/>
          <p:cNvSpPr>
            <a:spLocks noChangeArrowheads="1"/>
          </p:cNvSpPr>
          <p:nvPr/>
        </p:nvSpPr>
        <p:spPr bwMode="auto">
          <a:xfrm>
            <a:off x="500034" y="1643050"/>
            <a:ext cx="778674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2</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．“应付债券”账户的贷方反映的内容有</a:t>
            </a: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(BC)</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A.</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债券发行时产生的债券溢价</a:t>
            </a: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B.</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债券发行时债券的本金</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C.</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到期一次还本付息情形下期末计提的应计债券利息</a:t>
            </a:r>
            <a:r>
              <a:rPr kumimoji="0" lang="en-US" altLang="zh-CN"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D.</a:t>
            </a:r>
            <a:r>
              <a:rPr kumimoji="0" lang="zh-CN" altLang="en-US" sz="2400" b="0" i="0" u="none" strike="noStrike" cap="none" normalizeH="0" baseline="0" dirty="0" smtClean="0">
                <a:ln>
                  <a:noFill/>
                </a:ln>
                <a:solidFill>
                  <a:schemeClr val="tx1"/>
                </a:solidFill>
                <a:effectLst/>
                <a:latin typeface="等线" pitchFamily="2" charset="-122"/>
                <a:ea typeface="等线" pitchFamily="2" charset="-122"/>
                <a:cs typeface="Times New Roman" pitchFamily="18" charset="0"/>
              </a:rPr>
              <a:t>债券的发行费用</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642910" y="3429000"/>
            <a:ext cx="7000924" cy="1938992"/>
          </a:xfrm>
          <a:prstGeom prst="rect">
            <a:avLst/>
          </a:prstGeom>
        </p:spPr>
        <p:txBody>
          <a:bodyPr wrap="square">
            <a:spAutoFit/>
          </a:bodyPr>
          <a:lstStyle/>
          <a:p>
            <a:r>
              <a:rPr lang="en-US" sz="2400" dirty="0" smtClean="0"/>
              <a:t>6</a:t>
            </a:r>
            <a:r>
              <a:rPr lang="zh-CN" altLang="en-US" sz="2400" dirty="0" smtClean="0"/>
              <a:t>．下面各项中，应通过“资本公积”科目核算的有（</a:t>
            </a:r>
            <a:r>
              <a:rPr lang="en-US" sz="2400" dirty="0" smtClean="0"/>
              <a:t>ABD</a:t>
            </a:r>
            <a:r>
              <a:rPr lang="zh-CN" altLang="en-US" sz="2400" dirty="0" smtClean="0"/>
              <a:t>）。</a:t>
            </a:r>
          </a:p>
          <a:p>
            <a:r>
              <a:rPr lang="en-US" sz="2400" dirty="0" smtClean="0"/>
              <a:t>A.</a:t>
            </a:r>
            <a:r>
              <a:rPr lang="zh-CN" altLang="en-US" sz="2400" dirty="0" smtClean="0"/>
              <a:t>投资者投入企业的溢价</a:t>
            </a:r>
            <a:r>
              <a:rPr lang="en-US" sz="2400" dirty="0" smtClean="0"/>
              <a:t>B.</a:t>
            </a:r>
            <a:r>
              <a:rPr lang="zh-CN" altLang="en-US" sz="2400" dirty="0" smtClean="0"/>
              <a:t>无偿接受的赠送</a:t>
            </a:r>
          </a:p>
          <a:p>
            <a:r>
              <a:rPr lang="en-US" sz="2400" dirty="0" smtClean="0"/>
              <a:t>C.</a:t>
            </a:r>
            <a:r>
              <a:rPr lang="zh-CN" altLang="en-US" sz="2400" dirty="0" smtClean="0"/>
              <a:t>以权益结算的股份支付换取职工的劳务</a:t>
            </a:r>
            <a:r>
              <a:rPr lang="en-US" sz="2400" dirty="0" smtClean="0"/>
              <a:t>D.</a:t>
            </a:r>
            <a:r>
              <a:rPr lang="zh-CN" altLang="en-US" sz="2400" dirty="0" smtClean="0"/>
              <a:t>其他权益工具投资的升值</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收入的构成</a:t>
            </a:r>
            <a:endParaRPr lang="zh-CN" altLang="en-US" dirty="0"/>
          </a:p>
        </p:txBody>
      </p:sp>
      <p:sp>
        <p:nvSpPr>
          <p:cNvPr id="3" name="内容占位符 2"/>
          <p:cNvSpPr>
            <a:spLocks noGrp="1"/>
          </p:cNvSpPr>
          <p:nvPr>
            <p:ph idx="1"/>
          </p:nvPr>
        </p:nvSpPr>
        <p:spPr>
          <a:xfrm>
            <a:off x="457200" y="1285860"/>
            <a:ext cx="8229600" cy="4840303"/>
          </a:xfrm>
        </p:spPr>
        <p:txBody>
          <a:bodyPr>
            <a:normAutofit fontScale="92500"/>
          </a:bodyPr>
          <a:lstStyle/>
          <a:p>
            <a:r>
              <a:rPr lang="zh-CN" altLang="en-US" dirty="0" smtClean="0"/>
              <a:t>狭义概念：</a:t>
            </a:r>
            <a:r>
              <a:rPr lang="zh-CN" altLang="en-US" dirty="0" smtClean="0"/>
              <a:t>收入仅仅包括企业日常活动形成的经济利益流入，即包括销售商品收入、提供劳务收入和让渡资产使用权收入，而不包括利得</a:t>
            </a:r>
            <a:r>
              <a:rPr lang="zh-CN" altLang="en-US" dirty="0" smtClean="0"/>
              <a:t>在内</a:t>
            </a:r>
            <a:endParaRPr lang="en-US" altLang="zh-CN" dirty="0" smtClean="0"/>
          </a:p>
          <a:p>
            <a:r>
              <a:rPr lang="zh-CN" altLang="en-US" dirty="0" smtClean="0"/>
              <a:t>广义概念：</a:t>
            </a:r>
            <a:r>
              <a:rPr lang="zh-CN" altLang="en-US" dirty="0" smtClean="0"/>
              <a:t>收入应该包括某一会计期间内除资本交易外企业净资产的所有变化，也就是国际会计准则中所说的收益概念。那么，收入除包括以上销售收入、劳务收入和让渡资产使用权收入外，还应该包括资产持有利得、非流动资产处置利得等一系列经济利益的流入。</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收入的分类</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smtClean="0"/>
              <a:t>按照收入形成的原因进行</a:t>
            </a:r>
            <a:r>
              <a:rPr lang="zh-CN" altLang="en-US" dirty="0" smtClean="0"/>
              <a:t>分类：</a:t>
            </a:r>
            <a:r>
              <a:rPr lang="zh-CN" altLang="en-US" dirty="0" smtClean="0">
                <a:solidFill>
                  <a:srgbClr val="FF0000"/>
                </a:solidFill>
              </a:rPr>
              <a:t>按照收入形成的原因收入可以分为销售商品收入、提供劳务收入和让渡资产使用权收入</a:t>
            </a:r>
            <a:r>
              <a:rPr lang="zh-CN" altLang="en-US" dirty="0" smtClean="0"/>
              <a:t>。</a:t>
            </a:r>
          </a:p>
          <a:p>
            <a:endParaRPr lang="en-US" altLang="zh-CN" dirty="0" smtClean="0"/>
          </a:p>
          <a:p>
            <a:r>
              <a:rPr lang="zh-CN" altLang="en-US" dirty="0" smtClean="0"/>
              <a:t>按照企业经营业务的主次进行</a:t>
            </a:r>
            <a:r>
              <a:rPr lang="zh-CN" altLang="en-US" dirty="0" smtClean="0"/>
              <a:t>分类：</a:t>
            </a:r>
            <a:r>
              <a:rPr lang="zh-CN" altLang="en-US" dirty="0" smtClean="0">
                <a:solidFill>
                  <a:srgbClr val="FF0000"/>
                </a:solidFill>
              </a:rPr>
              <a:t>按照企业经营业务的主次，收入可以分为主营业务收入和其他业务收入</a:t>
            </a:r>
            <a:r>
              <a:rPr lang="zh-CN" altLang="en-US" dirty="0" smtClean="0"/>
              <a:t>。</a:t>
            </a:r>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收入的分类</a:t>
            </a:r>
            <a:endParaRPr lang="zh-CN" altLang="en-US" dirty="0"/>
          </a:p>
        </p:txBody>
      </p:sp>
      <p:sp>
        <p:nvSpPr>
          <p:cNvPr id="3" name="内容占位符 2"/>
          <p:cNvSpPr>
            <a:spLocks noGrp="1"/>
          </p:cNvSpPr>
          <p:nvPr>
            <p:ph idx="1"/>
          </p:nvPr>
        </p:nvSpPr>
        <p:spPr>
          <a:xfrm>
            <a:off x="457200" y="1285860"/>
            <a:ext cx="8229600" cy="4840303"/>
          </a:xfrm>
        </p:spPr>
        <p:txBody>
          <a:bodyPr>
            <a:normAutofit fontScale="92500"/>
          </a:bodyPr>
          <a:lstStyle/>
          <a:p>
            <a:r>
              <a:rPr lang="zh-CN" altLang="en-US" dirty="0" smtClean="0"/>
              <a:t>主营业务收入在企业收入中所占的比重较大，是企业利润的主要来源</a:t>
            </a:r>
            <a:r>
              <a:rPr lang="zh-CN" altLang="en-US" dirty="0" smtClean="0"/>
              <a:t>。</a:t>
            </a:r>
            <a:endParaRPr lang="en-US" altLang="zh-CN" dirty="0" smtClean="0"/>
          </a:p>
          <a:p>
            <a:r>
              <a:rPr lang="zh-CN" altLang="en-US" dirty="0" smtClean="0"/>
              <a:t>其他业务收入是指除主营业务收入以外的收入</a:t>
            </a:r>
            <a:r>
              <a:rPr lang="zh-CN" altLang="en-US" dirty="0" smtClean="0"/>
              <a:t>。</a:t>
            </a:r>
            <a:endParaRPr lang="en-US" altLang="zh-CN" dirty="0" smtClean="0"/>
          </a:p>
          <a:p>
            <a:r>
              <a:rPr lang="zh-CN" altLang="en-US" dirty="0" smtClean="0"/>
              <a:t>主营业务收入和其他业务收入的划分，一般应该按照营业执照上规定的主营业务和兼营业务作为标准。在实际工作中，如果营业执照上注明的兼营业务量较大，且经常发生，根据实质重于形式原则也可将其视为主营业务，将取得的收入作为主营业务收入处理。</a:t>
            </a:r>
          </a:p>
          <a:p>
            <a:endParaRPr lang="zh-CN"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收入的确定</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smtClean="0"/>
              <a:t>操纵收入确定时间</a:t>
            </a:r>
            <a:endParaRPr lang="en-US" altLang="zh-CN" dirty="0" smtClean="0"/>
          </a:p>
          <a:p>
            <a:r>
              <a:rPr lang="en-US" dirty="0" smtClean="0"/>
              <a:t>2017</a:t>
            </a:r>
            <a:r>
              <a:rPr lang="zh-CN" altLang="en-US" dirty="0" smtClean="0"/>
              <a:t>年我国财政部修订印发了</a:t>
            </a:r>
            <a:r>
              <a:rPr lang="en-US" altLang="zh-CN" dirty="0" smtClean="0"/>
              <a:t>《</a:t>
            </a:r>
            <a:r>
              <a:rPr lang="zh-CN" altLang="en-US" dirty="0" smtClean="0"/>
              <a:t>企业会计准则</a:t>
            </a:r>
            <a:r>
              <a:rPr lang="en-US" altLang="zh-CN" dirty="0" smtClean="0"/>
              <a:t>——</a:t>
            </a:r>
            <a:r>
              <a:rPr lang="zh-CN" altLang="en-US" dirty="0" smtClean="0"/>
              <a:t>收入</a:t>
            </a:r>
            <a:r>
              <a:rPr lang="en-US" altLang="zh-CN" dirty="0" smtClean="0"/>
              <a:t>》</a:t>
            </a:r>
            <a:endParaRPr lang="en-US" altLang="zh-CN" dirty="0" smtClean="0"/>
          </a:p>
          <a:p>
            <a:r>
              <a:rPr lang="zh-CN" altLang="en-US" dirty="0" smtClean="0"/>
              <a:t>收入</a:t>
            </a:r>
            <a:r>
              <a:rPr lang="zh-CN" altLang="en-US" dirty="0" smtClean="0"/>
              <a:t>的确认和计量包括五个基本步骤</a:t>
            </a:r>
            <a:r>
              <a:rPr lang="en-US" dirty="0" smtClean="0"/>
              <a:t>:</a:t>
            </a:r>
            <a:r>
              <a:rPr lang="zh-CN" altLang="en-US" dirty="0" smtClean="0"/>
              <a:t>识别与客户订立的合同；识别合同中的单项履约义务；确定交易价格；将交易价格分摊到各项可识别的履约义务；到履行各单项履约义务时确认相关的收入。五个步骤实施完毕，收入确认和计量的问题得以解决。</a:t>
            </a:r>
          </a:p>
          <a:p>
            <a:endParaRPr lang="zh-CN"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收入的计量</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smtClean="0"/>
              <a:t>一般而言，收入应该以企业商品或劳务的公允价值来计量</a:t>
            </a:r>
            <a:r>
              <a:rPr lang="zh-CN" altLang="en-US" dirty="0" smtClean="0"/>
              <a:t>。</a:t>
            </a:r>
            <a:endParaRPr lang="en-US" altLang="zh-CN" dirty="0" smtClean="0"/>
          </a:p>
          <a:p>
            <a:r>
              <a:rPr lang="zh-CN" altLang="en-US" dirty="0" smtClean="0"/>
              <a:t>企业应当按照分摊至各单项履约义务的交易价格计量收入。交易价格，是指企业因向客户转让商品而预期有权收取的对价金额。企业代第三方收取的款项以及企业预期将退还给客户的款项，应当作为负债进行会计处理，不计入交易价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en-US" dirty="0" smtClean="0"/>
              <a:t>1</a:t>
            </a:r>
            <a:r>
              <a:rPr lang="zh-CN" altLang="en-US" dirty="0" smtClean="0"/>
              <a:t>．销售商品收入的核算</a:t>
            </a:r>
          </a:p>
          <a:p>
            <a:r>
              <a:rPr lang="zh-CN" altLang="en-US" dirty="0" smtClean="0"/>
              <a:t>（</a:t>
            </a:r>
            <a:r>
              <a:rPr lang="en-US" dirty="0" smtClean="0"/>
              <a:t>1</a:t>
            </a:r>
            <a:r>
              <a:rPr lang="zh-CN" altLang="en-US" dirty="0" smtClean="0"/>
              <a:t>）一般商品销售业务的</a:t>
            </a:r>
            <a:r>
              <a:rPr lang="zh-CN" altLang="en-US" dirty="0" smtClean="0"/>
              <a:t>核算</a:t>
            </a:r>
            <a:endParaRPr lang="en-US" altLang="zh-CN" dirty="0" smtClean="0"/>
          </a:p>
          <a:p>
            <a:r>
              <a:rPr lang="zh-CN" altLang="en-US" dirty="0" smtClean="0"/>
              <a:t>借记“银行存款”、“应收账款”或“应收票据”等账户，贷记“主营业务收入”、“应交税费</a:t>
            </a:r>
            <a:r>
              <a:rPr lang="en-US" altLang="zh-CN" dirty="0" smtClean="0"/>
              <a:t>——</a:t>
            </a:r>
            <a:r>
              <a:rPr lang="zh-CN" altLang="en-US" dirty="0" smtClean="0"/>
              <a:t>应交增值税（销项税额）”等账户</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4840303"/>
          </a:xfrm>
        </p:spPr>
        <p:txBody>
          <a:bodyPr>
            <a:normAutofit fontScale="85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a:buNone/>
            </a:pPr>
            <a:r>
              <a:rPr lang="en-US" altLang="zh-CN" dirty="0" smtClean="0"/>
              <a:t>【</a:t>
            </a:r>
            <a:r>
              <a:rPr lang="zh-CN" altLang="en-US" dirty="0" smtClean="0"/>
              <a:t>例</a:t>
            </a:r>
            <a:r>
              <a:rPr lang="en-US" dirty="0" smtClean="0"/>
              <a:t>1</a:t>
            </a:r>
            <a:r>
              <a:rPr lang="en-US" altLang="zh-CN" dirty="0" smtClean="0"/>
              <a:t>】</a:t>
            </a:r>
            <a:r>
              <a:rPr lang="en-US" dirty="0" smtClean="0"/>
              <a:t>A</a:t>
            </a:r>
            <a:r>
              <a:rPr lang="zh-CN" altLang="en-US" dirty="0" smtClean="0"/>
              <a:t>公司以银行承兑汇票结算方式向</a:t>
            </a:r>
            <a:r>
              <a:rPr lang="en-US" dirty="0" smtClean="0"/>
              <a:t>B</a:t>
            </a:r>
            <a:r>
              <a:rPr lang="zh-CN" altLang="en-US" dirty="0" smtClean="0"/>
              <a:t>公司销售甲产品</a:t>
            </a:r>
            <a:r>
              <a:rPr lang="en-US" dirty="0" smtClean="0"/>
              <a:t>100</a:t>
            </a:r>
            <a:r>
              <a:rPr lang="zh-CN" altLang="en-US" dirty="0" smtClean="0"/>
              <a:t>件，每件售价</a:t>
            </a:r>
            <a:r>
              <a:rPr lang="en-US" dirty="0" smtClean="0"/>
              <a:t>1 000</a:t>
            </a:r>
            <a:r>
              <a:rPr lang="zh-CN" altLang="en-US" dirty="0" smtClean="0"/>
              <a:t>元（不含增值税）。现</a:t>
            </a:r>
            <a:r>
              <a:rPr lang="en-US" dirty="0" smtClean="0"/>
              <a:t>A</a:t>
            </a:r>
            <a:r>
              <a:rPr lang="zh-CN" altLang="en-US" dirty="0" smtClean="0"/>
              <a:t>公司已经发货，并向</a:t>
            </a:r>
            <a:r>
              <a:rPr lang="en-US" dirty="0" smtClean="0"/>
              <a:t>B</a:t>
            </a:r>
            <a:r>
              <a:rPr lang="zh-CN" altLang="en-US" dirty="0" smtClean="0"/>
              <a:t>公司开出增值税专用发票，同时收到</a:t>
            </a:r>
            <a:r>
              <a:rPr lang="en-US" dirty="0" smtClean="0"/>
              <a:t>B</a:t>
            </a:r>
            <a:r>
              <a:rPr lang="zh-CN" altLang="en-US" dirty="0" smtClean="0"/>
              <a:t>公司发来的银行承兑汇票。假定甲产品适用的增值税税率为</a:t>
            </a:r>
            <a:r>
              <a:rPr lang="en-US" dirty="0" smtClean="0"/>
              <a:t>13%</a:t>
            </a:r>
            <a:r>
              <a:rPr lang="zh-CN" altLang="en-US" dirty="0" smtClean="0"/>
              <a:t>。</a:t>
            </a:r>
          </a:p>
          <a:p>
            <a:r>
              <a:rPr lang="zh-CN" altLang="en-US" dirty="0" smtClean="0"/>
              <a:t>该笔业务符合销售确认的条件，应确认为收入，会计分录如下：</a:t>
            </a:r>
          </a:p>
          <a:p>
            <a:pPr>
              <a:buNone/>
            </a:pPr>
            <a:r>
              <a:rPr lang="en-US" altLang="zh-CN" dirty="0" smtClean="0"/>
              <a:t>	</a:t>
            </a:r>
            <a:r>
              <a:rPr lang="zh-CN" altLang="en-US" dirty="0" smtClean="0"/>
              <a:t>借</a:t>
            </a:r>
            <a:r>
              <a:rPr lang="zh-CN" altLang="en-US" dirty="0" smtClean="0"/>
              <a:t>：应收票据</a:t>
            </a:r>
            <a:r>
              <a:rPr lang="en-US" dirty="0" smtClean="0"/>
              <a:t>                                   113 000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100 000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13 000</a:t>
            </a:r>
            <a:r>
              <a:rPr lang="zh-CN" altLang="en-US" dirty="0" smtClean="0"/>
              <a:t>（</a:t>
            </a:r>
            <a:r>
              <a:rPr lang="en-US" dirty="0" smtClean="0"/>
              <a:t>100</a:t>
            </a:r>
            <a:r>
              <a:rPr lang="en-US" altLang="zh-CN" dirty="0" smtClean="0"/>
              <a:t>×</a:t>
            </a:r>
            <a:r>
              <a:rPr lang="en-US" dirty="0" smtClean="0"/>
              <a:t>1000</a:t>
            </a:r>
            <a:r>
              <a:rPr lang="en-US" altLang="zh-CN" dirty="0" smtClean="0"/>
              <a:t>×</a:t>
            </a:r>
            <a:r>
              <a:rPr lang="en-US" dirty="0" smtClean="0"/>
              <a:t>13%</a:t>
            </a:r>
            <a:r>
              <a:rPr lang="zh-CN" altLang="en-US" dirty="0" smtClean="0"/>
              <a:t>）</a:t>
            </a:r>
          </a:p>
          <a:p>
            <a:pPr>
              <a:buNone/>
            </a:pPr>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2</a:t>
            </a:r>
            <a:r>
              <a:rPr lang="zh-CN" altLang="en-US" dirty="0" smtClean="0"/>
              <a:t>）销售折扣、折让与退回的核算</a:t>
            </a:r>
          </a:p>
          <a:p>
            <a:pPr lvl="2"/>
            <a:r>
              <a:rPr lang="zh-CN" altLang="en-US" dirty="0" smtClean="0"/>
              <a:t>商业折扣：</a:t>
            </a:r>
            <a:r>
              <a:rPr lang="zh-CN" altLang="en-US" dirty="0" smtClean="0"/>
              <a:t>商品的实际销售价格是扣减商业折扣后的价格，商业折扣仅仅是作为一种确定实际销售价格的手段，因此在存在商业折扣的情况下，企业应当按照实际的售价确认销售收入。</a:t>
            </a:r>
            <a:endParaRPr lang="en-US" altLang="zh-CN" dirty="0" smtClean="0"/>
          </a:p>
          <a:p>
            <a:pPr lvl="2"/>
            <a:r>
              <a:rPr lang="zh-CN" altLang="en-US" dirty="0" smtClean="0"/>
              <a:t>现金折扣：</a:t>
            </a:r>
            <a:r>
              <a:rPr lang="zh-CN" altLang="en-US" dirty="0" smtClean="0"/>
              <a:t>销货企业为了鼓励顾客在信用期内及早偿付货款而从发票金额中让渡给顾客一定数额的款项，提早付款的行为本质上是付款给收款方提供的融资</a:t>
            </a:r>
            <a:r>
              <a:rPr lang="zh-CN" altLang="en-US" dirty="0" smtClean="0"/>
              <a:t>交易。</a:t>
            </a:r>
            <a:endParaRPr lang="en-US" altLang="zh-CN" dirty="0" smtClean="0"/>
          </a:p>
          <a:p>
            <a:pPr>
              <a:buNone/>
            </a:pPr>
            <a:endParaRPr lang="zh-CN"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4840303"/>
          </a:xfrm>
        </p:spPr>
        <p:txBody>
          <a:bodyPr>
            <a:normAutofit fontScale="70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2</a:t>
            </a:r>
            <a:r>
              <a:rPr lang="zh-CN" altLang="en-US" dirty="0" smtClean="0"/>
              <a:t>）销售折扣、折让与退回的核算</a:t>
            </a:r>
          </a:p>
          <a:p>
            <a:pPr>
              <a:buNone/>
            </a:pPr>
            <a:r>
              <a:rPr lang="zh-CN" altLang="en-US" dirty="0" smtClean="0"/>
              <a:t>商业折扣：</a:t>
            </a:r>
            <a:endParaRPr lang="en-US" altLang="zh-CN" dirty="0" smtClean="0"/>
          </a:p>
          <a:p>
            <a:pPr>
              <a:buNone/>
            </a:pPr>
            <a:r>
              <a:rPr lang="en-US" altLang="zh-CN" dirty="0" smtClean="0"/>
              <a:t>	【</a:t>
            </a:r>
            <a:r>
              <a:rPr lang="zh-CN" altLang="en-US" dirty="0" smtClean="0"/>
              <a:t>例</a:t>
            </a:r>
            <a:r>
              <a:rPr lang="en-US" dirty="0" smtClean="0"/>
              <a:t>2</a:t>
            </a:r>
            <a:r>
              <a:rPr lang="en-US" altLang="zh-CN" dirty="0" smtClean="0"/>
              <a:t>】</a:t>
            </a:r>
            <a:r>
              <a:rPr lang="en-US" dirty="0" smtClean="0"/>
              <a:t>A</a:t>
            </a:r>
            <a:r>
              <a:rPr lang="zh-CN" altLang="en-US" dirty="0" smtClean="0"/>
              <a:t>企业销售一批商品给</a:t>
            </a:r>
            <a:r>
              <a:rPr lang="en-US" dirty="0" smtClean="0"/>
              <a:t>B</a:t>
            </a:r>
            <a:r>
              <a:rPr lang="zh-CN" altLang="en-US" dirty="0" smtClean="0"/>
              <a:t>企业，按照价目表标明的价格为</a:t>
            </a:r>
            <a:r>
              <a:rPr lang="en-US" dirty="0" smtClean="0"/>
              <a:t>200 000</a:t>
            </a:r>
            <a:r>
              <a:rPr lang="zh-CN" altLang="en-US" dirty="0" smtClean="0"/>
              <a:t>元，但考虑到</a:t>
            </a:r>
            <a:r>
              <a:rPr lang="en-US" dirty="0" smtClean="0"/>
              <a:t>B</a:t>
            </a:r>
            <a:r>
              <a:rPr lang="zh-CN" altLang="en-US" dirty="0" smtClean="0"/>
              <a:t>企业既是老客户、本次又进行批量采购，</a:t>
            </a:r>
            <a:r>
              <a:rPr lang="en-US" dirty="0" smtClean="0"/>
              <a:t>A</a:t>
            </a:r>
            <a:r>
              <a:rPr lang="zh-CN" altLang="en-US" dirty="0" smtClean="0"/>
              <a:t>企业决定给予</a:t>
            </a:r>
            <a:r>
              <a:rPr lang="en-US" dirty="0" smtClean="0"/>
              <a:t>B</a:t>
            </a:r>
            <a:r>
              <a:rPr lang="zh-CN" altLang="en-US" dirty="0" smtClean="0"/>
              <a:t>企业</a:t>
            </a:r>
            <a:r>
              <a:rPr lang="en-US" dirty="0" smtClean="0"/>
              <a:t>10%</a:t>
            </a:r>
            <a:r>
              <a:rPr lang="zh-CN" altLang="en-US" dirty="0" smtClean="0"/>
              <a:t>的商业折扣。现</a:t>
            </a:r>
            <a:r>
              <a:rPr lang="en-US" dirty="0" smtClean="0"/>
              <a:t>A</a:t>
            </a:r>
            <a:r>
              <a:rPr lang="zh-CN" altLang="en-US" dirty="0" smtClean="0"/>
              <a:t>企业已经收到货款，并开出发票和发出商品。假定该批产品适用的增值税税率为</a:t>
            </a:r>
            <a:r>
              <a:rPr lang="en-US" dirty="0" smtClean="0"/>
              <a:t>13%</a:t>
            </a:r>
            <a:r>
              <a:rPr lang="zh-CN" altLang="en-US" dirty="0" smtClean="0"/>
              <a:t>。</a:t>
            </a:r>
          </a:p>
          <a:p>
            <a:pPr>
              <a:buNone/>
            </a:pPr>
            <a:r>
              <a:rPr lang="en-US" dirty="0" smtClean="0"/>
              <a:t>	A</a:t>
            </a:r>
            <a:r>
              <a:rPr lang="zh-CN" altLang="en-US" dirty="0" smtClean="0"/>
              <a:t>企业应当按照扣除商业折扣后的实际售价</a:t>
            </a:r>
            <a:r>
              <a:rPr lang="en-US" dirty="0" smtClean="0"/>
              <a:t>180 000</a:t>
            </a:r>
            <a:r>
              <a:rPr lang="zh-CN" altLang="en-US" dirty="0" smtClean="0"/>
              <a:t>（</a:t>
            </a:r>
            <a:r>
              <a:rPr lang="en-US" dirty="0" smtClean="0"/>
              <a:t>200 000</a:t>
            </a:r>
            <a:r>
              <a:rPr lang="zh-CN" altLang="en-US" dirty="0" smtClean="0"/>
              <a:t>－</a:t>
            </a:r>
            <a:r>
              <a:rPr lang="en-US" dirty="0" smtClean="0"/>
              <a:t>200 000</a:t>
            </a:r>
            <a:r>
              <a:rPr lang="en-US" altLang="zh-CN" dirty="0" smtClean="0"/>
              <a:t>×</a:t>
            </a:r>
            <a:r>
              <a:rPr lang="en-US" dirty="0" smtClean="0"/>
              <a:t>10%</a:t>
            </a:r>
            <a:r>
              <a:rPr lang="zh-CN" altLang="en-US" dirty="0" smtClean="0"/>
              <a:t>）元确认销售收入，应作以下分录：</a:t>
            </a:r>
          </a:p>
          <a:p>
            <a:pPr>
              <a:buNone/>
            </a:pPr>
            <a:r>
              <a:rPr lang="en-US" altLang="zh-CN" dirty="0" smtClean="0"/>
              <a:t>	</a:t>
            </a:r>
            <a:r>
              <a:rPr lang="zh-CN" altLang="en-US" dirty="0" smtClean="0"/>
              <a:t>借</a:t>
            </a:r>
            <a:r>
              <a:rPr lang="zh-CN" altLang="en-US" dirty="0" smtClean="0"/>
              <a:t>：银行存款</a:t>
            </a:r>
            <a:r>
              <a:rPr lang="en-US" dirty="0" smtClean="0"/>
              <a:t>                                  203 400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180 000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23 400</a:t>
            </a:r>
            <a:r>
              <a:rPr lang="zh-CN" altLang="en-US" dirty="0" smtClean="0"/>
              <a:t>（</a:t>
            </a:r>
            <a:r>
              <a:rPr lang="en-US" dirty="0" smtClean="0"/>
              <a:t>180 000</a:t>
            </a:r>
            <a:r>
              <a:rPr lang="en-US" altLang="zh-CN" dirty="0" smtClean="0"/>
              <a:t>×</a:t>
            </a:r>
            <a:r>
              <a:rPr lang="en-US" dirty="0" smtClean="0"/>
              <a:t>13%</a:t>
            </a:r>
            <a:r>
              <a:rPr lang="zh-CN" altLang="en-US" dirty="0" smtClean="0"/>
              <a:t>）</a:t>
            </a:r>
          </a:p>
          <a:p>
            <a:pPr>
              <a:buNone/>
            </a:pPr>
            <a:endParaRPr lang="zh-CN"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4840303"/>
          </a:xfrm>
        </p:spPr>
        <p:txBody>
          <a:bodyPr>
            <a:normAutofit fontScale="85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2</a:t>
            </a:r>
            <a:r>
              <a:rPr lang="zh-CN" altLang="en-US" dirty="0" smtClean="0"/>
              <a:t>）销售折扣、折让与退回的核算</a:t>
            </a:r>
          </a:p>
          <a:p>
            <a:pPr>
              <a:buNone/>
            </a:pPr>
            <a:r>
              <a:rPr lang="zh-CN" altLang="en-US" dirty="0" smtClean="0"/>
              <a:t>现金</a:t>
            </a:r>
            <a:r>
              <a:rPr lang="zh-CN" altLang="en-US" dirty="0" smtClean="0"/>
              <a:t>折扣：</a:t>
            </a:r>
            <a:r>
              <a:rPr lang="zh-CN" altLang="en-US" dirty="0" smtClean="0"/>
              <a:t>“</a:t>
            </a:r>
            <a:r>
              <a:rPr lang="en-US" dirty="0" smtClean="0"/>
              <a:t>2/10</a:t>
            </a:r>
            <a:r>
              <a:rPr lang="zh-CN" altLang="en-US" dirty="0" smtClean="0"/>
              <a:t>、</a:t>
            </a:r>
            <a:r>
              <a:rPr lang="en-US" dirty="0" smtClean="0"/>
              <a:t>1/20</a:t>
            </a:r>
            <a:r>
              <a:rPr lang="zh-CN" altLang="en-US" dirty="0" smtClean="0"/>
              <a:t>、</a:t>
            </a:r>
            <a:r>
              <a:rPr lang="en-US" dirty="0" smtClean="0"/>
              <a:t>N/30</a:t>
            </a:r>
            <a:r>
              <a:rPr lang="zh-CN" altLang="en-US" dirty="0" smtClean="0"/>
              <a:t>”</a:t>
            </a:r>
            <a:endParaRPr lang="en-US" altLang="zh-CN" dirty="0" smtClean="0"/>
          </a:p>
          <a:p>
            <a:pPr>
              <a:buNone/>
            </a:pPr>
            <a:r>
              <a:rPr lang="en-US" altLang="zh-CN" dirty="0" smtClean="0"/>
              <a:t>	</a:t>
            </a:r>
            <a:r>
              <a:rPr lang="zh-CN" altLang="en-US" dirty="0" smtClean="0"/>
              <a:t>提供</a:t>
            </a:r>
            <a:r>
              <a:rPr lang="zh-CN" altLang="en-US" dirty="0" smtClean="0"/>
              <a:t>现金折扣作为企业的一种理财手段，会计应将发生的现金折扣确认为</a:t>
            </a:r>
            <a:r>
              <a:rPr lang="zh-CN" altLang="en-US" dirty="0" smtClean="0">
                <a:solidFill>
                  <a:srgbClr val="FF0000"/>
                </a:solidFill>
              </a:rPr>
              <a:t>财务费用</a:t>
            </a:r>
            <a:r>
              <a:rPr lang="zh-CN" altLang="en-US" dirty="0" smtClean="0"/>
              <a:t>。按照</a:t>
            </a:r>
            <a:r>
              <a:rPr lang="zh-CN" altLang="en-US" dirty="0" smtClean="0">
                <a:solidFill>
                  <a:srgbClr val="FF0000"/>
                </a:solidFill>
              </a:rPr>
              <a:t>总额法</a:t>
            </a:r>
            <a:r>
              <a:rPr lang="zh-CN" altLang="en-US" dirty="0" smtClean="0"/>
              <a:t>（销售收入不扣除现金折扣）核算的要求，在销货企业给购货企业提供现金折扣的情况下，在销售时应该按扣除现金折扣前的价格确认收入，待购货方在折扣期内支付货款享受折扣的情况下，再将实际发生的现金折扣确认为</a:t>
            </a:r>
            <a:r>
              <a:rPr lang="zh-CN" altLang="en-US" dirty="0" smtClean="0">
                <a:solidFill>
                  <a:srgbClr val="FF0000"/>
                </a:solidFill>
              </a:rPr>
              <a:t>财务费用</a:t>
            </a:r>
            <a:r>
              <a:rPr lang="zh-CN" altLang="en-US" dirty="0" smtClean="0"/>
              <a:t>。</a:t>
            </a:r>
          </a:p>
          <a:p>
            <a:pPr>
              <a:buNone/>
            </a:pPr>
            <a:endParaRPr lang="en-US" altLang="zh-CN" dirty="0" smtClean="0"/>
          </a:p>
          <a:p>
            <a:pPr>
              <a:buNone/>
            </a:pPr>
            <a:r>
              <a:rPr lang="en-US" altLang="zh-CN" dirty="0" smtClean="0"/>
              <a:t>	</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收入的定义</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我国财政部最新颁布的</a:t>
            </a:r>
            <a:r>
              <a:rPr lang="en-US" altLang="zh-CN" dirty="0" smtClean="0"/>
              <a:t>《</a:t>
            </a:r>
            <a:r>
              <a:rPr lang="zh-CN" altLang="en-US" dirty="0" smtClean="0"/>
              <a:t>企业会计准则</a:t>
            </a:r>
            <a:r>
              <a:rPr lang="en-US" altLang="zh-CN" dirty="0" smtClean="0"/>
              <a:t>——</a:t>
            </a:r>
            <a:r>
              <a:rPr lang="zh-CN" altLang="en-US" dirty="0" smtClean="0"/>
              <a:t>基本准则</a:t>
            </a:r>
            <a:r>
              <a:rPr lang="en-US" altLang="zh-CN" dirty="0" smtClean="0"/>
              <a:t>》</a:t>
            </a:r>
            <a:r>
              <a:rPr lang="zh-CN" altLang="en-US" dirty="0" smtClean="0"/>
              <a:t>和</a:t>
            </a:r>
            <a:r>
              <a:rPr lang="en-US" altLang="zh-CN" dirty="0" smtClean="0"/>
              <a:t>《</a:t>
            </a:r>
            <a:r>
              <a:rPr lang="zh-CN" altLang="en-US" dirty="0" smtClean="0"/>
              <a:t>企业会计准则</a:t>
            </a:r>
            <a:r>
              <a:rPr lang="en-US" altLang="zh-CN" dirty="0" smtClean="0"/>
              <a:t>——</a:t>
            </a:r>
            <a:r>
              <a:rPr lang="zh-CN" altLang="en-US" dirty="0" smtClean="0"/>
              <a:t>收入</a:t>
            </a:r>
            <a:r>
              <a:rPr lang="en-US" altLang="zh-CN" dirty="0" smtClean="0"/>
              <a:t>》</a:t>
            </a:r>
            <a:r>
              <a:rPr lang="zh-CN" altLang="en-US" dirty="0" smtClean="0"/>
              <a:t>规定：“</a:t>
            </a:r>
            <a:r>
              <a:rPr lang="zh-CN" altLang="en-US" dirty="0" smtClean="0">
                <a:solidFill>
                  <a:srgbClr val="FF0000"/>
                </a:solidFill>
              </a:rPr>
              <a:t>收入是指企业在日常活动中形成的、会导致所有者权益增加的、与所有者投入资本无关的经济利益的总流入</a:t>
            </a:r>
            <a:r>
              <a:rPr lang="zh-CN" altLang="en-US" dirty="0" smtClean="0"/>
              <a:t>。</a:t>
            </a:r>
            <a:r>
              <a:rPr lang="zh-CN" altLang="en-US" dirty="0" smtClean="0"/>
              <a:t>”</a:t>
            </a:r>
            <a:endParaRPr lang="en-US" altLang="zh-CN" dirty="0" smtClean="0"/>
          </a:p>
          <a:p>
            <a:r>
              <a:rPr lang="zh-CN" altLang="en-US" dirty="0" smtClean="0"/>
              <a:t>美国：</a:t>
            </a:r>
            <a:r>
              <a:rPr lang="zh-CN" altLang="en-US" dirty="0" smtClean="0"/>
              <a:t>“收入是一个主体因销售或生产商品、提供劳务或从事构成其持续的主要经营活动的其他业务而形成的资产流入、或其他资产价值的增加或负债的清偿（或兼而有之）。”</a:t>
            </a:r>
          </a:p>
          <a:p>
            <a:endParaRPr lang="zh-CN" altLang="en-US"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fontScale="70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2</a:t>
            </a:r>
            <a:r>
              <a:rPr lang="zh-CN" altLang="en-US" dirty="0" smtClean="0"/>
              <a:t>）销售折扣、折让与退回的核算</a:t>
            </a:r>
          </a:p>
          <a:p>
            <a:pPr>
              <a:buNone/>
            </a:pPr>
            <a:r>
              <a:rPr lang="zh-CN" altLang="en-US" dirty="0" smtClean="0"/>
              <a:t>现金</a:t>
            </a:r>
            <a:r>
              <a:rPr lang="zh-CN" altLang="en-US" dirty="0" smtClean="0"/>
              <a:t>折扣：</a:t>
            </a:r>
            <a:endParaRPr lang="en-US" altLang="zh-CN" dirty="0" smtClean="0"/>
          </a:p>
          <a:p>
            <a:pPr>
              <a:buNone/>
            </a:pPr>
            <a:r>
              <a:rPr lang="en-US" altLang="zh-CN" dirty="0" smtClean="0"/>
              <a:t>【</a:t>
            </a:r>
            <a:r>
              <a:rPr lang="zh-CN" altLang="en-US" dirty="0" smtClean="0"/>
              <a:t>例</a:t>
            </a:r>
            <a:r>
              <a:rPr lang="en-US" dirty="0" smtClean="0"/>
              <a:t>3</a:t>
            </a:r>
            <a:r>
              <a:rPr lang="en-US" altLang="zh-CN" dirty="0" smtClean="0"/>
              <a:t>】</a:t>
            </a:r>
            <a:r>
              <a:rPr lang="en-US" dirty="0" smtClean="0"/>
              <a:t>A</a:t>
            </a:r>
            <a:r>
              <a:rPr lang="zh-CN" altLang="en-US" dirty="0" smtClean="0"/>
              <a:t>企业以赊销的方式销售给</a:t>
            </a:r>
            <a:r>
              <a:rPr lang="en-US" dirty="0" smtClean="0"/>
              <a:t>B</a:t>
            </a:r>
            <a:r>
              <a:rPr lang="zh-CN" altLang="en-US" dirty="0" smtClean="0"/>
              <a:t>企业一批价值为</a:t>
            </a:r>
            <a:r>
              <a:rPr lang="en-US" dirty="0" smtClean="0"/>
              <a:t>400 000</a:t>
            </a:r>
            <a:r>
              <a:rPr lang="zh-CN" altLang="en-US" dirty="0" smtClean="0"/>
              <a:t>元的货物。</a:t>
            </a:r>
            <a:r>
              <a:rPr lang="en-US" dirty="0" smtClean="0"/>
              <a:t>A</a:t>
            </a:r>
            <a:r>
              <a:rPr lang="zh-CN" altLang="en-US" dirty="0" smtClean="0"/>
              <a:t>企业已经发出货物，并开出了一张标明“</a:t>
            </a:r>
            <a:r>
              <a:rPr lang="en-US" dirty="0" smtClean="0"/>
              <a:t>2/15</a:t>
            </a:r>
            <a:r>
              <a:rPr lang="zh-CN" altLang="en-US" dirty="0" smtClean="0"/>
              <a:t>、</a:t>
            </a:r>
            <a:r>
              <a:rPr lang="en-US" dirty="0" smtClean="0"/>
              <a:t>1/30</a:t>
            </a:r>
            <a:r>
              <a:rPr lang="zh-CN" altLang="en-US" dirty="0" smtClean="0"/>
              <a:t>、</a:t>
            </a:r>
            <a:r>
              <a:rPr lang="en-US" dirty="0" smtClean="0"/>
              <a:t>N/45</a:t>
            </a:r>
            <a:r>
              <a:rPr lang="zh-CN" altLang="en-US" dirty="0" smtClean="0"/>
              <a:t>”付款条件的发票。假定该批产品适用的增值税税率为</a:t>
            </a:r>
            <a:r>
              <a:rPr lang="en-US" dirty="0" smtClean="0"/>
              <a:t>13%</a:t>
            </a:r>
            <a:r>
              <a:rPr lang="zh-CN" altLang="en-US" dirty="0" smtClean="0"/>
              <a:t>，在计算现金折扣时不考虑增值税。</a:t>
            </a:r>
          </a:p>
          <a:p>
            <a:pPr>
              <a:buNone/>
            </a:pPr>
            <a:r>
              <a:rPr lang="en-US" altLang="zh-CN" dirty="0" smtClean="0"/>
              <a:t>	</a:t>
            </a:r>
            <a:r>
              <a:rPr lang="zh-CN" altLang="en-US" dirty="0" smtClean="0"/>
              <a:t>在</a:t>
            </a:r>
            <a:r>
              <a:rPr lang="zh-CN" altLang="en-US" dirty="0" smtClean="0"/>
              <a:t>货物销售时，按照货物实际的价格确认收入，应作如下分录：</a:t>
            </a:r>
          </a:p>
          <a:p>
            <a:pPr>
              <a:buNone/>
            </a:pPr>
            <a:r>
              <a:rPr lang="en-US" altLang="zh-CN" dirty="0" smtClean="0"/>
              <a:t>	</a:t>
            </a:r>
            <a:r>
              <a:rPr lang="zh-CN" altLang="en-US" dirty="0" smtClean="0"/>
              <a:t>借</a:t>
            </a:r>
            <a:r>
              <a:rPr lang="zh-CN" altLang="en-US" dirty="0" smtClean="0"/>
              <a:t>：应收账款</a:t>
            </a:r>
            <a:r>
              <a:rPr lang="en-US" dirty="0" smtClean="0"/>
              <a:t>                               452 000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400 000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52 000</a:t>
            </a:r>
            <a:r>
              <a:rPr lang="zh-CN" altLang="en-US" dirty="0" smtClean="0"/>
              <a:t>（</a:t>
            </a:r>
            <a:r>
              <a:rPr lang="en-US" dirty="0" smtClean="0"/>
              <a:t>400 000</a:t>
            </a:r>
            <a:r>
              <a:rPr lang="en-US" altLang="zh-CN" dirty="0" smtClean="0"/>
              <a:t>×</a:t>
            </a:r>
            <a:r>
              <a:rPr lang="en-US" dirty="0" smtClean="0"/>
              <a:t>13%</a:t>
            </a:r>
            <a:r>
              <a:rPr lang="zh-CN" altLang="en-US" dirty="0" smtClean="0"/>
              <a:t>）</a:t>
            </a:r>
          </a:p>
          <a:p>
            <a:pPr>
              <a:buNone/>
            </a:pPr>
            <a:r>
              <a:rPr lang="en-US" altLang="zh-CN" dirty="0" smtClean="0"/>
              <a:t>	</a:t>
            </a:r>
            <a:r>
              <a:rPr lang="zh-CN" altLang="en-US" dirty="0" smtClean="0"/>
              <a:t>情况</a:t>
            </a:r>
            <a:r>
              <a:rPr lang="zh-CN" altLang="en-US" dirty="0" smtClean="0"/>
              <a:t>一，若</a:t>
            </a:r>
            <a:r>
              <a:rPr lang="en-US" dirty="0" smtClean="0"/>
              <a:t>B</a:t>
            </a:r>
            <a:r>
              <a:rPr lang="zh-CN" altLang="en-US" dirty="0" smtClean="0"/>
              <a:t>企业在</a:t>
            </a:r>
            <a:r>
              <a:rPr lang="en-US" dirty="0" smtClean="0"/>
              <a:t>15</a:t>
            </a:r>
            <a:r>
              <a:rPr lang="zh-CN" altLang="en-US" dirty="0" smtClean="0"/>
              <a:t>天内付款，对于给予的</a:t>
            </a:r>
            <a:r>
              <a:rPr lang="en-US" dirty="0" smtClean="0"/>
              <a:t>8 000(400 000</a:t>
            </a:r>
            <a:r>
              <a:rPr lang="en-US" altLang="zh-CN" dirty="0" smtClean="0"/>
              <a:t>×</a:t>
            </a:r>
            <a:r>
              <a:rPr lang="en-US" dirty="0" smtClean="0"/>
              <a:t>2%)</a:t>
            </a:r>
            <a:r>
              <a:rPr lang="zh-CN" altLang="en-US" dirty="0" smtClean="0"/>
              <a:t>元现金折扣应确认为财务费用，会计分录如下：</a:t>
            </a:r>
          </a:p>
          <a:p>
            <a:pPr>
              <a:buNone/>
            </a:pPr>
            <a:r>
              <a:rPr lang="en-US" altLang="zh-CN" dirty="0" smtClean="0"/>
              <a:t>	</a:t>
            </a:r>
            <a:r>
              <a:rPr lang="zh-CN" altLang="en-US" dirty="0" smtClean="0"/>
              <a:t>借</a:t>
            </a:r>
            <a:r>
              <a:rPr lang="zh-CN" altLang="en-US" dirty="0" smtClean="0"/>
              <a:t>：银行存款</a:t>
            </a:r>
            <a:r>
              <a:rPr lang="en-US" dirty="0" smtClean="0"/>
              <a:t>                              444 000</a:t>
            </a:r>
            <a:endParaRPr lang="zh-CN" altLang="en-US" dirty="0" smtClean="0"/>
          </a:p>
          <a:p>
            <a:pPr>
              <a:buNone/>
            </a:pPr>
            <a:r>
              <a:rPr lang="en-US" altLang="zh-CN" dirty="0" smtClean="0"/>
              <a:t>		</a:t>
            </a:r>
            <a:r>
              <a:rPr lang="zh-CN" altLang="en-US" dirty="0" smtClean="0"/>
              <a:t>财务</a:t>
            </a:r>
            <a:r>
              <a:rPr lang="zh-CN" altLang="en-US" dirty="0" smtClean="0"/>
              <a:t>费用</a:t>
            </a:r>
            <a:r>
              <a:rPr lang="en-US" dirty="0" smtClean="0"/>
              <a:t>8 000</a:t>
            </a:r>
            <a:endParaRPr lang="zh-CN" altLang="en-US" dirty="0" smtClean="0"/>
          </a:p>
          <a:p>
            <a:pPr>
              <a:buNone/>
            </a:pPr>
            <a:r>
              <a:rPr lang="en-US" altLang="zh-CN" dirty="0" smtClean="0"/>
              <a:t>		</a:t>
            </a:r>
            <a:r>
              <a:rPr lang="zh-CN" altLang="en-US" dirty="0" smtClean="0"/>
              <a:t>贷</a:t>
            </a:r>
            <a:r>
              <a:rPr lang="zh-CN" altLang="en-US" dirty="0" smtClean="0"/>
              <a:t>：应收账款</a:t>
            </a:r>
            <a:r>
              <a:rPr lang="en-US" dirty="0" smtClean="0"/>
              <a:t>                               452 </a:t>
            </a:r>
            <a:r>
              <a:rPr lang="en-US" dirty="0" smtClean="0"/>
              <a:t>000</a:t>
            </a:r>
            <a:endParaRPr lang="zh-CN"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fontScale="85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2</a:t>
            </a:r>
            <a:r>
              <a:rPr lang="zh-CN" altLang="en-US" dirty="0" smtClean="0"/>
              <a:t>）销售折扣、折让与退回的核算</a:t>
            </a:r>
          </a:p>
          <a:p>
            <a:pPr>
              <a:buNone/>
            </a:pPr>
            <a:r>
              <a:rPr lang="zh-CN" altLang="en-US" dirty="0" smtClean="0"/>
              <a:t>现金</a:t>
            </a:r>
            <a:r>
              <a:rPr lang="zh-CN" altLang="en-US" dirty="0" smtClean="0"/>
              <a:t>折扣：</a:t>
            </a:r>
            <a:endParaRPr lang="en-US" altLang="zh-CN" dirty="0" smtClean="0"/>
          </a:p>
          <a:p>
            <a:pPr>
              <a:buNone/>
            </a:pPr>
            <a:r>
              <a:rPr lang="en-US" altLang="zh-CN" dirty="0" smtClean="0"/>
              <a:t>	</a:t>
            </a:r>
            <a:r>
              <a:rPr lang="zh-CN" altLang="en-US" dirty="0" smtClean="0"/>
              <a:t>情况</a:t>
            </a:r>
            <a:r>
              <a:rPr lang="zh-CN" altLang="en-US" dirty="0" smtClean="0"/>
              <a:t>二，若</a:t>
            </a:r>
            <a:r>
              <a:rPr lang="en-US" dirty="0" smtClean="0"/>
              <a:t>B</a:t>
            </a:r>
            <a:r>
              <a:rPr lang="zh-CN" altLang="en-US" dirty="0" smtClean="0"/>
              <a:t>企业在第</a:t>
            </a:r>
            <a:r>
              <a:rPr lang="en-US" dirty="0" smtClean="0"/>
              <a:t>16</a:t>
            </a:r>
            <a:r>
              <a:rPr lang="zh-CN" altLang="en-US" dirty="0" smtClean="0"/>
              <a:t>至</a:t>
            </a:r>
            <a:r>
              <a:rPr lang="en-US" dirty="0" smtClean="0"/>
              <a:t>30</a:t>
            </a:r>
            <a:r>
              <a:rPr lang="zh-CN" altLang="en-US" dirty="0" smtClean="0"/>
              <a:t>天内付款，对于给予的</a:t>
            </a:r>
            <a:r>
              <a:rPr lang="en-US" dirty="0" smtClean="0"/>
              <a:t>4 000(400 000</a:t>
            </a:r>
            <a:r>
              <a:rPr lang="en-US" altLang="zh-CN" dirty="0" smtClean="0"/>
              <a:t>×</a:t>
            </a:r>
            <a:r>
              <a:rPr lang="en-US" dirty="0" smtClean="0"/>
              <a:t>1%)</a:t>
            </a:r>
            <a:r>
              <a:rPr lang="zh-CN" altLang="en-US" dirty="0" smtClean="0"/>
              <a:t>元现金折扣应确认为财务费用，会计分录如下：</a:t>
            </a:r>
          </a:p>
          <a:p>
            <a:pPr>
              <a:buNone/>
            </a:pPr>
            <a:r>
              <a:rPr lang="en-US" altLang="zh-CN" dirty="0" smtClean="0"/>
              <a:t>	</a:t>
            </a:r>
            <a:r>
              <a:rPr lang="zh-CN" altLang="en-US" dirty="0" smtClean="0"/>
              <a:t>借</a:t>
            </a:r>
            <a:r>
              <a:rPr lang="zh-CN" altLang="en-US" dirty="0" smtClean="0"/>
              <a:t>：银行存款</a:t>
            </a:r>
            <a:r>
              <a:rPr lang="en-US" dirty="0" smtClean="0"/>
              <a:t>                             448 000</a:t>
            </a:r>
            <a:endParaRPr lang="zh-CN" altLang="en-US" dirty="0" smtClean="0"/>
          </a:p>
          <a:p>
            <a:pPr>
              <a:buNone/>
            </a:pPr>
            <a:r>
              <a:rPr lang="en-US" altLang="zh-CN" dirty="0" smtClean="0"/>
              <a:t>		</a:t>
            </a:r>
            <a:r>
              <a:rPr lang="zh-CN" altLang="en-US" dirty="0" smtClean="0"/>
              <a:t>财务</a:t>
            </a:r>
            <a:r>
              <a:rPr lang="zh-CN" altLang="en-US" dirty="0" smtClean="0"/>
              <a:t>费用</a:t>
            </a:r>
            <a:r>
              <a:rPr lang="en-US" dirty="0" smtClean="0"/>
              <a:t>4 000</a:t>
            </a:r>
            <a:endParaRPr lang="zh-CN" altLang="en-US" dirty="0" smtClean="0"/>
          </a:p>
          <a:p>
            <a:pPr>
              <a:buNone/>
            </a:pPr>
            <a:r>
              <a:rPr lang="en-US" altLang="zh-CN" dirty="0" smtClean="0"/>
              <a:t>		</a:t>
            </a:r>
            <a:r>
              <a:rPr lang="zh-CN" altLang="en-US" dirty="0" smtClean="0"/>
              <a:t>贷</a:t>
            </a:r>
            <a:r>
              <a:rPr lang="zh-CN" altLang="en-US" dirty="0" smtClean="0"/>
              <a:t>：应收账款</a:t>
            </a:r>
            <a:r>
              <a:rPr lang="en-US" dirty="0" smtClean="0"/>
              <a:t>                             452 000</a:t>
            </a:r>
            <a:endParaRPr lang="zh-CN" altLang="en-US" dirty="0" smtClean="0"/>
          </a:p>
          <a:p>
            <a:pPr>
              <a:buNone/>
            </a:pPr>
            <a:r>
              <a:rPr lang="en-US" altLang="zh-CN" dirty="0" smtClean="0"/>
              <a:t>	</a:t>
            </a:r>
            <a:r>
              <a:rPr lang="zh-CN" altLang="en-US" dirty="0" smtClean="0"/>
              <a:t>情况</a:t>
            </a:r>
            <a:r>
              <a:rPr lang="zh-CN" altLang="en-US" dirty="0" smtClean="0"/>
              <a:t>三，若</a:t>
            </a:r>
            <a:r>
              <a:rPr lang="en-US" dirty="0" smtClean="0"/>
              <a:t>B</a:t>
            </a:r>
            <a:r>
              <a:rPr lang="zh-CN" altLang="en-US" dirty="0" smtClean="0"/>
              <a:t>企业在第</a:t>
            </a:r>
            <a:r>
              <a:rPr lang="en-US" dirty="0" smtClean="0"/>
              <a:t>31</a:t>
            </a:r>
            <a:r>
              <a:rPr lang="zh-CN" altLang="en-US" dirty="0" smtClean="0"/>
              <a:t>至</a:t>
            </a:r>
            <a:r>
              <a:rPr lang="en-US" dirty="0" smtClean="0"/>
              <a:t>45</a:t>
            </a:r>
            <a:r>
              <a:rPr lang="zh-CN" altLang="en-US" dirty="0" smtClean="0"/>
              <a:t>天内全额付款，会计分录如下：</a:t>
            </a:r>
          </a:p>
          <a:p>
            <a:pPr>
              <a:buNone/>
            </a:pPr>
            <a:r>
              <a:rPr lang="en-US" altLang="zh-CN" dirty="0" smtClean="0"/>
              <a:t>	</a:t>
            </a:r>
            <a:r>
              <a:rPr lang="zh-CN" altLang="en-US" dirty="0" smtClean="0"/>
              <a:t>借</a:t>
            </a:r>
            <a:r>
              <a:rPr lang="zh-CN" altLang="en-US" dirty="0" smtClean="0"/>
              <a:t>：银行存款</a:t>
            </a:r>
            <a:r>
              <a:rPr lang="en-US" dirty="0" smtClean="0"/>
              <a:t>                            452 000</a:t>
            </a:r>
            <a:endParaRPr lang="zh-CN" altLang="en-US" dirty="0" smtClean="0"/>
          </a:p>
          <a:p>
            <a:pPr>
              <a:buNone/>
            </a:pPr>
            <a:r>
              <a:rPr lang="en-US" altLang="zh-CN" dirty="0" smtClean="0"/>
              <a:t>		</a:t>
            </a:r>
            <a:r>
              <a:rPr lang="zh-CN" altLang="en-US" dirty="0" smtClean="0"/>
              <a:t>贷</a:t>
            </a:r>
            <a:r>
              <a:rPr lang="zh-CN" altLang="en-US" dirty="0" smtClean="0"/>
              <a:t>：应收账款</a:t>
            </a:r>
            <a:r>
              <a:rPr lang="en-US" dirty="0" smtClean="0"/>
              <a:t>                           452 000</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3</a:t>
            </a:r>
            <a:r>
              <a:rPr lang="zh-CN" altLang="en-US" dirty="0" smtClean="0"/>
              <a:t>）销售折让与退回</a:t>
            </a:r>
            <a:endParaRPr lang="en-US" altLang="zh-CN" dirty="0" smtClean="0"/>
          </a:p>
          <a:p>
            <a:pPr lvl="2"/>
            <a:r>
              <a:rPr lang="zh-CN" altLang="en-US" dirty="0" smtClean="0"/>
              <a:t>销售</a:t>
            </a:r>
            <a:r>
              <a:rPr lang="zh-CN" altLang="en-US" dirty="0" smtClean="0"/>
              <a:t>折</a:t>
            </a:r>
            <a:r>
              <a:rPr lang="zh-CN" altLang="en-US" dirty="0" smtClean="0"/>
              <a:t>让：</a:t>
            </a:r>
            <a:r>
              <a:rPr lang="zh-CN" altLang="en-US" dirty="0" smtClean="0"/>
              <a:t>因售出商品的质量不合格等原因由销货方在售价上给予购货方的减让</a:t>
            </a:r>
            <a:r>
              <a:rPr lang="zh-CN" altLang="en-US" dirty="0" smtClean="0"/>
              <a:t>。</a:t>
            </a:r>
            <a:endParaRPr lang="en-US" altLang="zh-CN" dirty="0" smtClean="0"/>
          </a:p>
          <a:p>
            <a:pPr lvl="2"/>
            <a:r>
              <a:rPr lang="zh-CN" altLang="en-US" dirty="0" smtClean="0"/>
              <a:t>销售</a:t>
            </a:r>
            <a:r>
              <a:rPr lang="zh-CN" altLang="en-US" dirty="0" smtClean="0"/>
              <a:t>退回是指由于企业售出的商品质量、品种不符合要求等原因而发生的退货</a:t>
            </a:r>
            <a:r>
              <a:rPr lang="zh-CN" altLang="en-US" dirty="0" smtClean="0"/>
              <a:t>。</a:t>
            </a:r>
            <a:endParaRPr lang="en-US" altLang="zh-CN" dirty="0" smtClean="0"/>
          </a:p>
          <a:p>
            <a:pPr lvl="2"/>
            <a:r>
              <a:rPr lang="zh-CN" altLang="en-US" dirty="0" smtClean="0"/>
              <a:t>销售</a:t>
            </a:r>
            <a:r>
              <a:rPr lang="zh-CN" altLang="en-US" dirty="0" smtClean="0"/>
              <a:t>折让与退回多发生在商品售出后，因此有必要对已经确认的收入进行调整。我国</a:t>
            </a:r>
            <a:r>
              <a:rPr lang="en-US" altLang="zh-CN" dirty="0" smtClean="0"/>
              <a:t>《</a:t>
            </a:r>
            <a:r>
              <a:rPr lang="zh-CN" altLang="en-US" dirty="0" smtClean="0"/>
              <a:t>企业会计准则</a:t>
            </a:r>
            <a:r>
              <a:rPr lang="en-US" altLang="zh-CN" dirty="0" smtClean="0"/>
              <a:t>——</a:t>
            </a:r>
            <a:r>
              <a:rPr lang="zh-CN" altLang="en-US" dirty="0" smtClean="0"/>
              <a:t>收入</a:t>
            </a:r>
            <a:r>
              <a:rPr lang="en-US" altLang="zh-CN" dirty="0" smtClean="0"/>
              <a:t>》</a:t>
            </a:r>
            <a:r>
              <a:rPr lang="zh-CN" altLang="en-US" dirty="0" smtClean="0"/>
              <a:t>规定当发生销售折让与退回时，应当在发生时冲减当期销售商品收入。如果销售折让和销售退回属于资产负债表日后事项的，按相关规定处理。</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fontScale="700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3</a:t>
            </a:r>
            <a:r>
              <a:rPr lang="zh-CN" altLang="en-US" dirty="0" smtClean="0"/>
              <a:t>）销售折让与退回</a:t>
            </a:r>
            <a:endParaRPr lang="en-US" altLang="zh-CN" dirty="0" smtClean="0"/>
          </a:p>
          <a:p>
            <a:pPr>
              <a:buNone/>
            </a:pPr>
            <a:r>
              <a:rPr lang="en-US" altLang="zh-CN" dirty="0" smtClean="0"/>
              <a:t>	【</a:t>
            </a:r>
            <a:r>
              <a:rPr lang="zh-CN" altLang="en-US" dirty="0" smtClean="0"/>
              <a:t>例</a:t>
            </a:r>
            <a:r>
              <a:rPr lang="en-US" dirty="0" smtClean="0"/>
              <a:t>4</a:t>
            </a:r>
            <a:r>
              <a:rPr lang="en-US" altLang="zh-CN" dirty="0" smtClean="0"/>
              <a:t>】</a:t>
            </a:r>
            <a:r>
              <a:rPr lang="en-US" dirty="0" smtClean="0"/>
              <a:t>A</a:t>
            </a:r>
            <a:r>
              <a:rPr lang="zh-CN" altLang="en-US" dirty="0" smtClean="0"/>
              <a:t>企业以赊销方式向</a:t>
            </a:r>
            <a:r>
              <a:rPr lang="en-US" dirty="0" smtClean="0"/>
              <a:t>B</a:t>
            </a:r>
            <a:r>
              <a:rPr lang="zh-CN" altLang="en-US" dirty="0" smtClean="0"/>
              <a:t>企业销售一批价值为</a:t>
            </a:r>
            <a:r>
              <a:rPr lang="en-US" dirty="0" smtClean="0"/>
              <a:t>100 000</a:t>
            </a:r>
            <a:r>
              <a:rPr lang="zh-CN" altLang="en-US" dirty="0" smtClean="0"/>
              <a:t>元的商品，已经发出商品并开出发票。当</a:t>
            </a:r>
            <a:r>
              <a:rPr lang="en-US" dirty="0" smtClean="0"/>
              <a:t>B</a:t>
            </a:r>
            <a:r>
              <a:rPr lang="zh-CN" altLang="en-US" dirty="0" smtClean="0"/>
              <a:t>企业收到该批商品后，发现该批商品中部分商品存在质量问题，随即要求</a:t>
            </a:r>
            <a:r>
              <a:rPr lang="en-US" dirty="0" smtClean="0"/>
              <a:t>A</a:t>
            </a:r>
            <a:r>
              <a:rPr lang="zh-CN" altLang="en-US" dirty="0" smtClean="0"/>
              <a:t>企业给予</a:t>
            </a:r>
            <a:r>
              <a:rPr lang="en-US" dirty="0" smtClean="0"/>
              <a:t>20%</a:t>
            </a:r>
            <a:r>
              <a:rPr lang="zh-CN" altLang="en-US" dirty="0" smtClean="0"/>
              <a:t>的销售折让，</a:t>
            </a:r>
            <a:r>
              <a:rPr lang="en-US" dirty="0" smtClean="0"/>
              <a:t>A</a:t>
            </a:r>
            <a:r>
              <a:rPr lang="zh-CN" altLang="en-US" dirty="0" smtClean="0"/>
              <a:t>企业答应了其要求。假定该批商品适用的增值税税率为</a:t>
            </a:r>
            <a:r>
              <a:rPr lang="en-US" dirty="0" smtClean="0"/>
              <a:t>13%</a:t>
            </a:r>
            <a:r>
              <a:rPr lang="zh-CN" altLang="en-US" dirty="0" smtClean="0"/>
              <a:t>。</a:t>
            </a:r>
          </a:p>
          <a:p>
            <a:pPr>
              <a:buNone/>
            </a:pPr>
            <a:r>
              <a:rPr lang="en-US" altLang="zh-CN" dirty="0" smtClean="0"/>
              <a:t>	</a:t>
            </a:r>
            <a:r>
              <a:rPr lang="zh-CN" altLang="en-US" dirty="0" smtClean="0"/>
              <a:t>在</a:t>
            </a:r>
            <a:r>
              <a:rPr lang="zh-CN" altLang="en-US" dirty="0" smtClean="0"/>
              <a:t>销售商品时，按照商品实际售价确认收入，应作如下分录：</a:t>
            </a:r>
          </a:p>
          <a:p>
            <a:pPr>
              <a:buNone/>
            </a:pPr>
            <a:r>
              <a:rPr lang="en-US" altLang="zh-CN" dirty="0" smtClean="0"/>
              <a:t>	</a:t>
            </a:r>
            <a:r>
              <a:rPr lang="zh-CN" altLang="en-US" dirty="0" smtClean="0"/>
              <a:t>借</a:t>
            </a:r>
            <a:r>
              <a:rPr lang="zh-CN" altLang="en-US" dirty="0" smtClean="0"/>
              <a:t>：应收账款</a:t>
            </a:r>
            <a:r>
              <a:rPr lang="en-US" dirty="0" smtClean="0"/>
              <a:t>                             113 000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100 000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13 000</a:t>
            </a:r>
            <a:r>
              <a:rPr lang="zh-CN" altLang="en-US" dirty="0" smtClean="0"/>
              <a:t>（</a:t>
            </a:r>
            <a:r>
              <a:rPr lang="en-US" dirty="0" smtClean="0"/>
              <a:t>100 000</a:t>
            </a:r>
            <a:r>
              <a:rPr lang="en-US" altLang="zh-CN" dirty="0" smtClean="0"/>
              <a:t>×</a:t>
            </a:r>
            <a:r>
              <a:rPr lang="en-US" dirty="0" smtClean="0"/>
              <a:t>13%</a:t>
            </a:r>
            <a:r>
              <a:rPr lang="zh-CN" altLang="en-US" dirty="0" smtClean="0"/>
              <a:t>）</a:t>
            </a:r>
          </a:p>
          <a:p>
            <a:pPr>
              <a:buNone/>
            </a:pPr>
            <a:r>
              <a:rPr lang="en-US" dirty="0" smtClean="0"/>
              <a:t>	A</a:t>
            </a:r>
            <a:r>
              <a:rPr lang="zh-CN" altLang="en-US" dirty="0" smtClean="0"/>
              <a:t>企业同意了</a:t>
            </a:r>
            <a:r>
              <a:rPr lang="en-US" dirty="0" smtClean="0"/>
              <a:t>B</a:t>
            </a:r>
            <a:r>
              <a:rPr lang="zh-CN" altLang="en-US" dirty="0" smtClean="0"/>
              <a:t>企业的要求，给予了</a:t>
            </a:r>
            <a:r>
              <a:rPr lang="en-US" dirty="0" smtClean="0"/>
              <a:t>20 000</a:t>
            </a:r>
            <a:r>
              <a:rPr lang="zh-CN" altLang="en-US" dirty="0" smtClean="0"/>
              <a:t>（</a:t>
            </a:r>
            <a:r>
              <a:rPr lang="en-US" dirty="0" smtClean="0"/>
              <a:t>100 000</a:t>
            </a:r>
            <a:r>
              <a:rPr lang="en-US" altLang="zh-CN" dirty="0" smtClean="0"/>
              <a:t>×</a:t>
            </a:r>
            <a:r>
              <a:rPr lang="en-US" dirty="0" smtClean="0"/>
              <a:t>20%</a:t>
            </a:r>
            <a:r>
              <a:rPr lang="zh-CN" altLang="en-US" dirty="0" smtClean="0"/>
              <a:t>）元的销售折让，应作如下分录：</a:t>
            </a:r>
          </a:p>
          <a:p>
            <a:pPr>
              <a:buNone/>
            </a:pPr>
            <a:r>
              <a:rPr lang="en-US" altLang="zh-CN" dirty="0" smtClean="0"/>
              <a:t>	</a:t>
            </a:r>
            <a:r>
              <a:rPr lang="zh-CN" altLang="en-US" dirty="0" smtClean="0"/>
              <a:t>借</a:t>
            </a:r>
            <a:r>
              <a:rPr lang="zh-CN" altLang="en-US" dirty="0" smtClean="0"/>
              <a:t>：主营业务收入</a:t>
            </a:r>
            <a:r>
              <a:rPr lang="en-US" dirty="0" smtClean="0"/>
              <a:t>20 000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2 </a:t>
            </a:r>
            <a:r>
              <a:rPr lang="en-US" dirty="0" smtClean="0"/>
              <a:t>600		</a:t>
            </a:r>
            <a:r>
              <a:rPr lang="zh-CN" altLang="en-US" dirty="0" smtClean="0"/>
              <a:t>贷</a:t>
            </a:r>
            <a:r>
              <a:rPr lang="zh-CN" altLang="en-US" dirty="0" smtClean="0"/>
              <a:t>：应收账款</a:t>
            </a:r>
            <a:r>
              <a:rPr lang="en-US" dirty="0" smtClean="0"/>
              <a:t>                             22 600</a:t>
            </a:r>
            <a:endParaRPr lang="zh-CN" altLang="en-US" dirty="0" smtClean="0"/>
          </a:p>
          <a:p>
            <a:pPr lvl="1"/>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fontScale="92500" lnSpcReduction="20000"/>
          </a:bodyPr>
          <a:lstStyle/>
          <a:p>
            <a:r>
              <a:rPr lang="en-US" dirty="0" smtClean="0"/>
              <a:t>1</a:t>
            </a:r>
            <a:r>
              <a:rPr lang="zh-CN" altLang="en-US" dirty="0" smtClean="0"/>
              <a:t>．销售商品收入的</a:t>
            </a:r>
            <a:r>
              <a:rPr lang="zh-CN" altLang="en-US" dirty="0" smtClean="0"/>
              <a:t>核算</a:t>
            </a:r>
            <a:endParaRPr lang="en-US" altLang="zh-CN" dirty="0" smtClean="0"/>
          </a:p>
          <a:p>
            <a:pPr lvl="1"/>
            <a:r>
              <a:rPr lang="zh-CN" altLang="en-US" dirty="0" smtClean="0"/>
              <a:t>（</a:t>
            </a:r>
            <a:r>
              <a:rPr lang="en-US" dirty="0" smtClean="0"/>
              <a:t>3</a:t>
            </a:r>
            <a:r>
              <a:rPr lang="zh-CN" altLang="en-US" dirty="0" smtClean="0"/>
              <a:t>）销售折让与退回</a:t>
            </a:r>
            <a:endParaRPr lang="en-US" altLang="zh-CN" dirty="0" smtClean="0"/>
          </a:p>
          <a:p>
            <a:pPr>
              <a:buNone/>
            </a:pPr>
            <a:r>
              <a:rPr lang="en-US" altLang="zh-CN" dirty="0" smtClean="0"/>
              <a:t>	</a:t>
            </a:r>
            <a:r>
              <a:rPr lang="en-US" altLang="zh-CN" dirty="0" smtClean="0"/>
              <a:t>【</a:t>
            </a:r>
            <a:r>
              <a:rPr lang="zh-CN" altLang="en-US" dirty="0" smtClean="0"/>
              <a:t>例</a:t>
            </a:r>
            <a:r>
              <a:rPr lang="en-US" dirty="0" smtClean="0"/>
              <a:t>5</a:t>
            </a:r>
            <a:r>
              <a:rPr lang="en-US" altLang="zh-CN" dirty="0" smtClean="0"/>
              <a:t>】</a:t>
            </a:r>
            <a:r>
              <a:rPr lang="zh-CN" altLang="en-US" dirty="0" smtClean="0"/>
              <a:t>接</a:t>
            </a:r>
            <a:r>
              <a:rPr lang="en-US" altLang="zh-CN" dirty="0" smtClean="0"/>
              <a:t>【</a:t>
            </a:r>
            <a:r>
              <a:rPr lang="zh-CN" altLang="en-US" dirty="0" smtClean="0"/>
              <a:t>例</a:t>
            </a:r>
            <a:r>
              <a:rPr lang="en-US" dirty="0" smtClean="0"/>
              <a:t>4</a:t>
            </a:r>
            <a:r>
              <a:rPr lang="en-US" altLang="zh-CN" dirty="0" smtClean="0"/>
              <a:t>】</a:t>
            </a:r>
            <a:r>
              <a:rPr lang="zh-CN" altLang="en-US" dirty="0" smtClean="0"/>
              <a:t>，若</a:t>
            </a:r>
            <a:r>
              <a:rPr lang="en-US" dirty="0" smtClean="0"/>
              <a:t>B</a:t>
            </a:r>
            <a:r>
              <a:rPr lang="zh-CN" altLang="en-US" dirty="0" smtClean="0"/>
              <a:t>企业发现该批商品规格发生了错误而要求退货，</a:t>
            </a:r>
            <a:r>
              <a:rPr lang="en-US" dirty="0" smtClean="0"/>
              <a:t>A</a:t>
            </a:r>
            <a:r>
              <a:rPr lang="zh-CN" altLang="en-US" dirty="0" smtClean="0"/>
              <a:t>企业答应了其要求。假定在发生销售退回后增值税一并处理。</a:t>
            </a:r>
          </a:p>
          <a:p>
            <a:pPr>
              <a:buNone/>
            </a:pPr>
            <a:r>
              <a:rPr lang="en-US" altLang="zh-CN" dirty="0" smtClean="0"/>
              <a:t>	</a:t>
            </a:r>
            <a:r>
              <a:rPr lang="zh-CN" altLang="en-US" dirty="0" smtClean="0"/>
              <a:t>在</a:t>
            </a:r>
            <a:r>
              <a:rPr lang="zh-CN" altLang="en-US" dirty="0" smtClean="0"/>
              <a:t>销售商品时，分录同上。</a:t>
            </a:r>
          </a:p>
          <a:p>
            <a:pPr>
              <a:buNone/>
            </a:pPr>
            <a:r>
              <a:rPr lang="en-US" altLang="zh-CN" dirty="0" smtClean="0"/>
              <a:t>	</a:t>
            </a:r>
            <a:r>
              <a:rPr lang="zh-CN" altLang="en-US" dirty="0" smtClean="0"/>
              <a:t>当</a:t>
            </a:r>
            <a:r>
              <a:rPr lang="en-US" dirty="0" smtClean="0"/>
              <a:t>A</a:t>
            </a:r>
            <a:r>
              <a:rPr lang="zh-CN" altLang="en-US" dirty="0" smtClean="0"/>
              <a:t>企业同意了</a:t>
            </a:r>
            <a:r>
              <a:rPr lang="en-US" dirty="0" smtClean="0"/>
              <a:t>B</a:t>
            </a:r>
            <a:r>
              <a:rPr lang="zh-CN" altLang="en-US" dirty="0" smtClean="0"/>
              <a:t>企业的退货要求，同意并办理退货时，分录如下：</a:t>
            </a:r>
          </a:p>
          <a:p>
            <a:pPr>
              <a:buNone/>
            </a:pPr>
            <a:r>
              <a:rPr lang="en-US" altLang="zh-CN" dirty="0" smtClean="0"/>
              <a:t>	</a:t>
            </a:r>
            <a:r>
              <a:rPr lang="zh-CN" altLang="en-US" dirty="0" smtClean="0"/>
              <a:t>借</a:t>
            </a:r>
            <a:r>
              <a:rPr lang="zh-CN" altLang="en-US" dirty="0" smtClean="0"/>
              <a:t>：主营业务收入</a:t>
            </a:r>
            <a:r>
              <a:rPr lang="en-US" dirty="0" smtClean="0"/>
              <a:t>100 000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13 000</a:t>
            </a:r>
            <a:endParaRPr lang="zh-CN" altLang="en-US" dirty="0" smtClean="0"/>
          </a:p>
          <a:p>
            <a:pPr>
              <a:buNone/>
            </a:pPr>
            <a:r>
              <a:rPr lang="en-US" altLang="zh-CN" dirty="0" smtClean="0"/>
              <a:t>		</a:t>
            </a:r>
            <a:r>
              <a:rPr lang="zh-CN" altLang="en-US" dirty="0" smtClean="0"/>
              <a:t>贷</a:t>
            </a:r>
            <a:r>
              <a:rPr lang="zh-CN" altLang="en-US" dirty="0" smtClean="0"/>
              <a:t>：应收账款</a:t>
            </a:r>
            <a:r>
              <a:rPr lang="en-US" dirty="0" smtClean="0"/>
              <a:t>                            113 000</a:t>
            </a:r>
            <a:endParaRPr lang="zh-CN" altLang="en-US" dirty="0" smtClean="0"/>
          </a:p>
          <a:p>
            <a:pPr lvl="1"/>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收入核算例子</a:t>
            </a:r>
            <a:endParaRPr lang="zh-CN" altLang="en-US" dirty="0"/>
          </a:p>
        </p:txBody>
      </p:sp>
      <p:sp>
        <p:nvSpPr>
          <p:cNvPr id="3" name="内容占位符 2"/>
          <p:cNvSpPr>
            <a:spLocks noGrp="1"/>
          </p:cNvSpPr>
          <p:nvPr>
            <p:ph idx="1"/>
          </p:nvPr>
        </p:nvSpPr>
        <p:spPr>
          <a:xfrm>
            <a:off x="457200" y="1285860"/>
            <a:ext cx="8229600" cy="5572140"/>
          </a:xfrm>
        </p:spPr>
        <p:txBody>
          <a:bodyPr>
            <a:normAutofit/>
          </a:bodyPr>
          <a:lstStyle/>
          <a:p>
            <a:r>
              <a:rPr lang="en-US" dirty="0" smtClean="0"/>
              <a:t>2</a:t>
            </a:r>
            <a:r>
              <a:rPr lang="zh-CN" altLang="en-US" dirty="0" smtClean="0"/>
              <a:t>．提供劳务和让渡资产使用权收入的</a:t>
            </a:r>
            <a:r>
              <a:rPr lang="zh-CN" altLang="en-US" dirty="0" smtClean="0"/>
              <a:t>核</a:t>
            </a:r>
            <a:endParaRPr lang="en-US" altLang="zh-CN" dirty="0" smtClean="0"/>
          </a:p>
          <a:p>
            <a:pPr lvl="1"/>
            <a:r>
              <a:rPr lang="zh-CN" altLang="en-US" dirty="0" smtClean="0"/>
              <a:t>提供</a:t>
            </a:r>
            <a:r>
              <a:rPr lang="zh-CN" altLang="en-US" dirty="0" smtClean="0"/>
              <a:t>劳务和让渡资产使用权收入的核算同销售商品收入的核算相类似，一般是当符合收入确认的标准后，按实际发生的金额借记“银行存款”、“应收账款”或“应收票据”等账户，贷记“主营业务收入”、“其他业务收入”和“应交税费</a:t>
            </a:r>
            <a:r>
              <a:rPr lang="en-US" altLang="zh-CN" dirty="0" smtClean="0"/>
              <a:t>——</a:t>
            </a:r>
            <a:r>
              <a:rPr lang="zh-CN" altLang="en-US" dirty="0" smtClean="0"/>
              <a:t>应交增值税（销项税额）”等账户。</a:t>
            </a:r>
          </a:p>
          <a:p>
            <a:pPr lvl="1">
              <a:buNone/>
            </a:pP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费用的定义</a:t>
            </a:r>
            <a:endParaRPr lang="zh-CN" altLang="en-US" dirty="0"/>
          </a:p>
        </p:txBody>
      </p:sp>
      <p:sp>
        <p:nvSpPr>
          <p:cNvPr id="3" name="内容占位符 2"/>
          <p:cNvSpPr>
            <a:spLocks noGrp="1"/>
          </p:cNvSpPr>
          <p:nvPr>
            <p:ph idx="1"/>
          </p:nvPr>
        </p:nvSpPr>
        <p:spPr/>
        <p:txBody>
          <a:bodyPr/>
          <a:lstStyle/>
          <a:p>
            <a:r>
              <a:rPr lang="zh-CN" altLang="en-US" dirty="0" smtClean="0"/>
              <a:t>我国</a:t>
            </a:r>
            <a:r>
              <a:rPr lang="en-US" altLang="zh-CN" dirty="0" smtClean="0"/>
              <a:t>《</a:t>
            </a:r>
            <a:r>
              <a:rPr lang="zh-CN" altLang="en-US" dirty="0" smtClean="0"/>
              <a:t>企业会计准则</a:t>
            </a:r>
            <a:r>
              <a:rPr lang="en-US" altLang="zh-CN" dirty="0" smtClean="0"/>
              <a:t>——</a:t>
            </a:r>
            <a:r>
              <a:rPr lang="zh-CN" altLang="en-US" dirty="0" smtClean="0"/>
              <a:t>基本准则</a:t>
            </a:r>
            <a:r>
              <a:rPr lang="en-US" altLang="zh-CN" dirty="0" smtClean="0"/>
              <a:t>》</a:t>
            </a:r>
            <a:r>
              <a:rPr lang="zh-CN" altLang="en-US" dirty="0" smtClean="0"/>
              <a:t>中规定：“费用是指企业在日常活动中发生的、会导致所有者权益减少的、与向所有者分配利润无关的经济利益的总流出。</a:t>
            </a:r>
            <a:r>
              <a:rPr lang="zh-CN" altLang="en-US" dirty="0" smtClean="0"/>
              <a:t>”</a:t>
            </a:r>
            <a:endParaRPr lang="en-US" altLang="zh-CN" dirty="0" smtClean="0"/>
          </a:p>
          <a:p>
            <a:r>
              <a:rPr lang="zh-CN" altLang="en-US" dirty="0" smtClean="0"/>
              <a:t>美国：</a:t>
            </a:r>
            <a:r>
              <a:rPr lang="zh-CN" altLang="en-US" dirty="0" smtClean="0"/>
              <a:t>费用是一个主体因销售或生产商品、提供劳务或从事构成其持续的核心经营活动及其相关业务而发生的现金流出或其他资产的耗用或负债的承担（或兼而有之）。</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费用的定义</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国际会计</a:t>
            </a:r>
            <a:r>
              <a:rPr lang="zh-CN" altLang="en-US" dirty="0" smtClean="0"/>
              <a:t>准则：</a:t>
            </a:r>
            <a:r>
              <a:rPr lang="zh-CN" altLang="en-US" dirty="0" smtClean="0"/>
              <a:t>费用是指在会计期间内经济利益的减少，其表现形式为资产的流出或折耗，或者是产生了负债，从而导致权益的减少，但不包括与权益所有者分配有关的那些</a:t>
            </a:r>
            <a:r>
              <a:rPr lang="zh-CN" altLang="en-US" dirty="0" smtClean="0"/>
              <a:t>事项。</a:t>
            </a:r>
            <a:endParaRPr lang="en-US" altLang="zh-CN" dirty="0" smtClean="0"/>
          </a:p>
          <a:p>
            <a:r>
              <a:rPr lang="zh-CN" altLang="en-US" dirty="0" smtClean="0"/>
              <a:t>我国准则对于费用的定义与美国</a:t>
            </a:r>
            <a:r>
              <a:rPr lang="en-US" dirty="0" smtClean="0"/>
              <a:t>FASB</a:t>
            </a:r>
            <a:r>
              <a:rPr lang="zh-CN" altLang="en-US" dirty="0" smtClean="0"/>
              <a:t>的定义十分接近，都强调费用是由企业不断进行的日常经营活动而产生的耗费，非日常经营活动产生的耗费或资源的流出不构成费用。</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费用的定义</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在美国的财务会计概念体系中，将这种由非日常经营活动而产生的耗费或资源的流出称之为损失（</a:t>
            </a:r>
            <a:r>
              <a:rPr lang="en-US" dirty="0" smtClean="0"/>
              <a:t>losses</a:t>
            </a:r>
            <a:r>
              <a:rPr lang="zh-CN" altLang="en-US" dirty="0" smtClean="0"/>
              <a:t>），这是一个与前面所提到的利得（</a:t>
            </a:r>
            <a:r>
              <a:rPr lang="en-US" dirty="0" smtClean="0"/>
              <a:t>gains</a:t>
            </a:r>
            <a:r>
              <a:rPr lang="zh-CN" altLang="en-US" dirty="0" smtClean="0"/>
              <a:t>）相对应的概念</a:t>
            </a:r>
            <a:r>
              <a:rPr lang="zh-CN" altLang="en-US" dirty="0" smtClean="0"/>
              <a:t>。</a:t>
            </a:r>
            <a:endParaRPr lang="en-US" altLang="zh-CN" dirty="0" smtClean="0"/>
          </a:p>
          <a:p>
            <a:r>
              <a:rPr lang="zh-CN" altLang="en-US" dirty="0" smtClean="0"/>
              <a:t>国际会计</a:t>
            </a:r>
            <a:r>
              <a:rPr lang="zh-CN" altLang="en-US" dirty="0" smtClean="0"/>
              <a:t>准则，</a:t>
            </a:r>
            <a:r>
              <a:rPr lang="zh-CN" altLang="en-US" dirty="0" smtClean="0"/>
              <a:t>有别于我国和美国，给出了一个相对比较广泛的定义，即认为费用不但包括企业正常经营活动的耗费还包括非正常耗费的部分，也就是将损失也纳入到费用的范围之内。</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费用的定义</a:t>
            </a:r>
            <a:endParaRPr lang="zh-CN" altLang="en-US" dirty="0"/>
          </a:p>
        </p:txBody>
      </p:sp>
      <p:sp>
        <p:nvSpPr>
          <p:cNvPr id="3" name="内容占位符 2"/>
          <p:cNvSpPr>
            <a:spLocks noGrp="1"/>
          </p:cNvSpPr>
          <p:nvPr>
            <p:ph idx="1"/>
          </p:nvPr>
        </p:nvSpPr>
        <p:spPr/>
        <p:txBody>
          <a:bodyPr>
            <a:normAutofit/>
          </a:bodyPr>
          <a:lstStyle/>
          <a:p>
            <a:r>
              <a:rPr lang="zh-CN" altLang="en-US" dirty="0" smtClean="0"/>
              <a:t>狭义：</a:t>
            </a:r>
            <a:r>
              <a:rPr lang="zh-CN" altLang="en-US" dirty="0" smtClean="0"/>
              <a:t>狭义的费用仅指在获取收入过程中为销售商品或提供劳务所发生的耗费，所以损失不包括在狭义的费用之内。</a:t>
            </a:r>
            <a:endParaRPr lang="en-US" altLang="zh-CN" dirty="0" smtClean="0"/>
          </a:p>
          <a:p>
            <a:r>
              <a:rPr lang="zh-CN" altLang="en-US" dirty="0" smtClean="0"/>
              <a:t>广义：</a:t>
            </a:r>
            <a:r>
              <a:rPr lang="zh-CN" altLang="en-US" dirty="0" smtClean="0"/>
              <a:t>广义的费用是指企业发生的所有耗费，不仅包括狭义的费用，还把损失包括在内。</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收入的定义</a:t>
            </a:r>
            <a:endParaRPr lang="zh-CN" altLang="en-US" dirty="0"/>
          </a:p>
        </p:txBody>
      </p:sp>
      <p:sp>
        <p:nvSpPr>
          <p:cNvPr id="3" name="内容占位符 2"/>
          <p:cNvSpPr>
            <a:spLocks noGrp="1"/>
          </p:cNvSpPr>
          <p:nvPr>
            <p:ph idx="1"/>
          </p:nvPr>
        </p:nvSpPr>
        <p:spPr/>
        <p:txBody>
          <a:bodyPr>
            <a:normAutofit/>
          </a:bodyPr>
          <a:lstStyle/>
          <a:p>
            <a:r>
              <a:rPr lang="zh-CN" altLang="en-US" dirty="0" smtClean="0"/>
              <a:t>国际会计准则：收益</a:t>
            </a:r>
            <a:r>
              <a:rPr lang="en-US" altLang="zh-CN" dirty="0" smtClean="0"/>
              <a:t>=</a:t>
            </a:r>
            <a:r>
              <a:rPr lang="zh-CN" altLang="en-US" dirty="0" smtClean="0"/>
              <a:t>收入</a:t>
            </a:r>
            <a:r>
              <a:rPr lang="en-US" altLang="zh-CN" dirty="0" smtClean="0"/>
              <a:t>+</a:t>
            </a:r>
            <a:r>
              <a:rPr lang="zh-CN" altLang="en-US" dirty="0" smtClean="0"/>
              <a:t>利得</a:t>
            </a:r>
            <a:endParaRPr lang="en-US" altLang="zh-CN" dirty="0" smtClean="0"/>
          </a:p>
          <a:p>
            <a:pPr lvl="1"/>
            <a:r>
              <a:rPr lang="zh-CN" altLang="en-US" dirty="0" smtClean="0"/>
              <a:t>收入是在企业正常活动过程中产生的，并且有各种不同的名称，包括销售收入、服务费、利息、股利、使用费和租金收入等。利得是指满足收益的定义但可能是也可能不是在企业正常活动过程中产生的其他项目。”</a:t>
            </a:r>
          </a:p>
          <a:p>
            <a:pPr lvl="1"/>
            <a:endParaRPr lang="zh-CN" altLang="en-US"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t>第一，费用的目的是为了获利，费用的本质是创造收入过程中付出的代价</a:t>
            </a:r>
            <a:r>
              <a:rPr lang="zh-CN" altLang="en-US" dirty="0" smtClean="0"/>
              <a:t>。</a:t>
            </a:r>
            <a:r>
              <a:rPr lang="zh-CN" altLang="en-US" dirty="0" smtClean="0"/>
              <a:t>费用应同盈利活动联系起来，即费用是企业在取得收入过程中所耗费的各种支出。费用这种“获利”的目的性，是其区别于损失的最重要特征。一般情况下，费用的发生是能够带来一定数量收入的，凡是不产生收入的资产耗费，例如一些由火灾、失窃等导致的资产损耗，则被当作损失。</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t>第二，费用以资产消耗的方式产生。费用产生于企业耗用自身资产创造利润的过程，而收入、利润的取得是以资产的消耗或资产创造利润能力的消蚀为代价。费用要么表现为货币资产的直接消耗，如支付销售人员的工资；要么表现为非货币资产的直接消耗，如销售商品的成本；或者表现为长期资产创造利润能力的消蚀，如固定资产的折旧等。</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t>第三，费用会引起企业资产的减少、负债的增加或者兼而有之，这必然导致所有者权益的减少</a:t>
            </a:r>
            <a:r>
              <a:rPr lang="zh-CN" altLang="en-US" dirty="0" smtClean="0"/>
              <a:t>。</a:t>
            </a:r>
            <a:endParaRPr lang="en-US" altLang="zh-CN" dirty="0" smtClean="0"/>
          </a:p>
          <a:p>
            <a:r>
              <a:rPr lang="zh-CN" altLang="en-US" dirty="0" smtClean="0"/>
              <a:t>第四，费用本身更多是企业经济资源耗费的一个归集数，在某种意义上它仅仅是企业生产、销售商品或提供劳务的过程中发生的资产耗费或负债承担的统计数。</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t>费用、支出与成本的</a:t>
            </a:r>
            <a:r>
              <a:rPr lang="zh-CN" altLang="en-US" dirty="0" smtClean="0"/>
              <a:t>关系</a:t>
            </a:r>
            <a:endParaRPr lang="en-US" altLang="zh-CN" dirty="0" smtClean="0"/>
          </a:p>
          <a:p>
            <a:pPr lvl="1"/>
            <a:r>
              <a:rPr lang="zh-CN" altLang="en-US" dirty="0" smtClean="0"/>
              <a:t>支出、成本和费用都是在生产经营过程中为了获取收入和盈利而</a:t>
            </a:r>
            <a:r>
              <a:rPr lang="zh-CN" altLang="en-US" dirty="0" smtClean="0"/>
              <a:t>发生。</a:t>
            </a:r>
            <a:endParaRPr lang="en-US" altLang="zh-CN" dirty="0" smtClean="0"/>
          </a:p>
          <a:p>
            <a:pPr lvl="1"/>
            <a:r>
              <a:rPr lang="zh-CN" altLang="en-US" dirty="0" smtClean="0"/>
              <a:t>支出、成本和费用更多是针对不同时间、不同环节以投入、占用和消耗形式等所做的差别化表达，前后互相连接，只是不同阶段性质和形式有所区别</a:t>
            </a:r>
            <a:r>
              <a:rPr lang="zh-CN" altLang="en-US" dirty="0" smtClean="0"/>
              <a:t>。</a:t>
            </a:r>
            <a:endParaRPr lang="zh-CN" alt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t>费用、支出与成本的</a:t>
            </a:r>
            <a:r>
              <a:rPr lang="zh-CN" altLang="en-US" dirty="0" smtClean="0"/>
              <a:t>关系</a:t>
            </a:r>
            <a:endParaRPr lang="en-US" altLang="zh-CN" dirty="0" smtClean="0"/>
          </a:p>
          <a:p>
            <a:pPr lvl="1"/>
            <a:r>
              <a:rPr lang="zh-CN" altLang="en-US" dirty="0" smtClean="0"/>
              <a:t>支出一般是指企业在生产经营过程中为获得某项资产、取得某种服务或者清偿债某项债务而发生的资产的流出（多为货币资产）</a:t>
            </a:r>
            <a:r>
              <a:rPr lang="zh-CN" altLang="en-US" dirty="0" smtClean="0"/>
              <a:t>。</a:t>
            </a:r>
            <a:endParaRPr lang="en-US" altLang="zh-CN" dirty="0" smtClean="0">
              <a:solidFill>
                <a:srgbClr val="FF0000"/>
              </a:solidFill>
            </a:endParaRPr>
          </a:p>
          <a:p>
            <a:pPr lvl="1"/>
            <a:r>
              <a:rPr lang="zh-CN" altLang="en-US" dirty="0" smtClean="0"/>
              <a:t>一项支出不是导致资产增加或负债的减少，就会产生</a:t>
            </a:r>
            <a:r>
              <a:rPr lang="zh-CN" altLang="en-US" dirty="0" smtClean="0"/>
              <a:t>费用</a:t>
            </a:r>
            <a:endParaRPr lang="en-US" altLang="zh-CN" dirty="0" smtClean="0"/>
          </a:p>
          <a:p>
            <a:pPr lvl="1"/>
            <a:r>
              <a:rPr lang="zh-CN" altLang="en-US" dirty="0" smtClean="0"/>
              <a:t>在企业的整个存续期间内，大部分的支出都会转换成费用，只是在较短的期间内，支出和费用没有必然的联系。</a:t>
            </a:r>
            <a:endParaRPr lang="zh-CN" altLang="en-US" dirty="0" smtClean="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费用的特征</a:t>
            </a:r>
            <a:endParaRPr lang="zh-CN" altLang="en-US" dirty="0"/>
          </a:p>
        </p:txBody>
      </p:sp>
      <p:sp>
        <p:nvSpPr>
          <p:cNvPr id="3" name="内容占位符 2"/>
          <p:cNvSpPr>
            <a:spLocks noGrp="1"/>
          </p:cNvSpPr>
          <p:nvPr>
            <p:ph idx="1"/>
          </p:nvPr>
        </p:nvSpPr>
        <p:spPr>
          <a:xfrm>
            <a:off x="457200" y="1428736"/>
            <a:ext cx="8229600" cy="5143536"/>
          </a:xfrm>
        </p:spPr>
        <p:txBody>
          <a:bodyPr>
            <a:normAutofit fontScale="92500" lnSpcReduction="10000"/>
          </a:bodyPr>
          <a:lstStyle/>
          <a:p>
            <a:pPr>
              <a:spcBef>
                <a:spcPts val="200"/>
              </a:spcBef>
              <a:spcAft>
                <a:spcPts val="200"/>
              </a:spcAft>
            </a:pPr>
            <a:r>
              <a:rPr lang="zh-CN" altLang="en-US" dirty="0" smtClean="0"/>
              <a:t>费用、支出与成本的</a:t>
            </a:r>
            <a:r>
              <a:rPr lang="zh-CN" altLang="en-US" dirty="0" smtClean="0"/>
              <a:t>关系</a:t>
            </a:r>
            <a:endParaRPr lang="en-US" altLang="zh-CN" dirty="0" smtClean="0"/>
          </a:p>
          <a:p>
            <a:pPr lvl="1">
              <a:spcBef>
                <a:spcPts val="200"/>
              </a:spcBef>
              <a:spcAft>
                <a:spcPts val="200"/>
              </a:spcAft>
            </a:pPr>
            <a:r>
              <a:rPr lang="zh-CN" altLang="en-US" dirty="0" smtClean="0"/>
              <a:t>广义成本泛指取得资产或服务的代价，与支出有密切的联系，如为购买原材料所支付的现金就是原材料成本，生产产品所花费的代价就是生产成本</a:t>
            </a:r>
            <a:r>
              <a:rPr lang="zh-CN" altLang="en-US" dirty="0" smtClean="0"/>
              <a:t>。</a:t>
            </a:r>
            <a:endParaRPr lang="en-US" altLang="zh-CN" dirty="0" smtClean="0"/>
          </a:p>
          <a:p>
            <a:pPr lvl="1">
              <a:spcBef>
                <a:spcPts val="200"/>
              </a:spcBef>
              <a:spcAft>
                <a:spcPts val="200"/>
              </a:spcAft>
            </a:pPr>
            <a:r>
              <a:rPr lang="zh-CN" altLang="en-US" dirty="0" smtClean="0"/>
              <a:t>狭义成本仅指企业为生产产品或提供劳务而发生的各种耗费。会计核算中所提及的成本多是狭义成本</a:t>
            </a:r>
            <a:r>
              <a:rPr lang="zh-CN" altLang="en-US" dirty="0" smtClean="0"/>
              <a:t>。</a:t>
            </a:r>
            <a:endParaRPr lang="en-US" altLang="zh-CN" dirty="0" smtClean="0"/>
          </a:p>
          <a:p>
            <a:pPr lvl="1">
              <a:spcBef>
                <a:spcPts val="200"/>
              </a:spcBef>
              <a:spcAft>
                <a:spcPts val="200"/>
              </a:spcAft>
            </a:pPr>
            <a:r>
              <a:rPr lang="zh-CN" altLang="en-US" dirty="0" smtClean="0"/>
              <a:t>成本是与一定种类和数量的产品联系在一起起来的，成本是一种对象化的费用</a:t>
            </a:r>
            <a:r>
              <a:rPr lang="zh-CN" altLang="en-US" dirty="0" smtClean="0"/>
              <a:t>。</a:t>
            </a:r>
            <a:endParaRPr lang="en-US" altLang="zh-CN" dirty="0" smtClean="0"/>
          </a:p>
          <a:p>
            <a:pPr lvl="1">
              <a:spcBef>
                <a:spcPts val="200"/>
              </a:spcBef>
              <a:spcAft>
                <a:spcPts val="200"/>
              </a:spcAft>
            </a:pPr>
            <a:r>
              <a:rPr lang="zh-CN" altLang="en-US" dirty="0" smtClean="0"/>
              <a:t>为了生产产品，企业将不得不发生材料、工资、固定资产折旧等一系列耗费，而这些耗费并不是马上被确认为当期的费用，而是先归集于产品的生产成本中，待产品最终被出售、确认收入的时候，才将这些成本确认为当期费用。</a:t>
            </a:r>
          </a:p>
          <a:p>
            <a:pPr lvl="1"/>
            <a:endParaRPr lang="en-US" altLang="zh-CN" dirty="0" smtClean="0"/>
          </a:p>
          <a:p>
            <a:pPr lvl="1"/>
            <a:endParaRPr lang="zh-CN" altLang="en-US" dirty="0" smtClean="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支出、费用与利润的关系</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buNone/>
            </a:pPr>
            <a:r>
              <a:rPr lang="en-US" altLang="zh-CN" dirty="0" smtClean="0"/>
              <a:t>	 </a:t>
            </a:r>
            <a:r>
              <a:rPr lang="zh-CN" altLang="en-US" dirty="0" smtClean="0">
                <a:solidFill>
                  <a:srgbClr val="FF0000"/>
                </a:solidFill>
              </a:rPr>
              <a:t>支出</a:t>
            </a:r>
            <a:r>
              <a:rPr lang="zh-CN" altLang="en-US" dirty="0" smtClean="0">
                <a:solidFill>
                  <a:srgbClr val="FF0000"/>
                </a:solidFill>
              </a:rPr>
              <a:t>与费用的联系</a:t>
            </a:r>
            <a:r>
              <a:rPr lang="zh-CN" altLang="en-US" dirty="0" smtClean="0"/>
              <a:t>。支出包括资本性支出、收益性 支出、所得税支出、利润分配支出和营业外支出，这些支出并 非全部能转化为费用，其中只有三项支出能转化为费用，即资 本性支出、收益性支出和所得税支出，资本性支出分期转化为 费用</a:t>
            </a:r>
            <a:r>
              <a:rPr lang="en-US" altLang="zh-CN" dirty="0" smtClean="0"/>
              <a:t>(</a:t>
            </a:r>
            <a:r>
              <a:rPr lang="zh-CN" altLang="en-US" dirty="0" smtClean="0"/>
              <a:t>生产费用或期间费用</a:t>
            </a:r>
            <a:r>
              <a:rPr lang="en-US" altLang="zh-CN" dirty="0" smtClean="0"/>
              <a:t>)</a:t>
            </a:r>
            <a:r>
              <a:rPr lang="zh-CN" altLang="en-US" dirty="0" smtClean="0"/>
              <a:t>，例如固定资产支出通过折旧转 化为费用</a:t>
            </a:r>
            <a:r>
              <a:rPr lang="en-US" altLang="zh-CN" dirty="0" smtClean="0"/>
              <a:t>(</a:t>
            </a:r>
            <a:r>
              <a:rPr lang="zh-CN" altLang="en-US" dirty="0" smtClean="0"/>
              <a:t>生产费用或期间费用</a:t>
            </a:r>
            <a:r>
              <a:rPr lang="en-US" altLang="zh-CN" dirty="0" smtClean="0"/>
              <a:t>)</a:t>
            </a:r>
            <a:r>
              <a:rPr lang="zh-CN" altLang="en-US" dirty="0" smtClean="0"/>
              <a:t>。</a:t>
            </a:r>
            <a:r>
              <a:rPr lang="zh-CN" altLang="en-US" dirty="0" smtClean="0"/>
              <a:t>收益</a:t>
            </a:r>
            <a:r>
              <a:rPr lang="zh-CN" altLang="en-US" dirty="0" smtClean="0"/>
              <a:t>性支出直接转化为费用， 例如购买办公用品，借记“管理费用”，即直接转化为期间费 用。所得税支出直接转化为所得税费。</a:t>
            </a:r>
            <a:br>
              <a:rPr lang="zh-CN" altLang="en-US" dirty="0" smtClean="0"/>
            </a:br>
            <a:r>
              <a:rPr lang="zh-CN" altLang="en-US" dirty="0" smtClean="0">
                <a:solidFill>
                  <a:srgbClr val="FF0000"/>
                </a:solidFill>
              </a:rPr>
              <a:t>费用</a:t>
            </a:r>
            <a:r>
              <a:rPr lang="zh-CN" altLang="en-US" dirty="0" smtClean="0">
                <a:solidFill>
                  <a:srgbClr val="FF0000"/>
                </a:solidFill>
              </a:rPr>
              <a:t>与成本的联系</a:t>
            </a:r>
            <a:r>
              <a:rPr lang="zh-CN" altLang="en-US" dirty="0" smtClean="0"/>
              <a:t>。费用包括生产费用和期间费 用，按照成本核算范围，期间费用不能转化为成本</a:t>
            </a:r>
            <a:r>
              <a:rPr lang="en-US" altLang="zh-CN" dirty="0" smtClean="0"/>
              <a:t>(</a:t>
            </a:r>
            <a:r>
              <a:rPr lang="zh-CN" altLang="en-US" dirty="0" smtClean="0"/>
              <a:t>这里的成 本就是产品成本</a:t>
            </a:r>
            <a:r>
              <a:rPr lang="en-US" altLang="zh-CN" dirty="0" smtClean="0"/>
              <a:t>)</a:t>
            </a:r>
            <a:r>
              <a:rPr lang="zh-CN" altLang="en-US" dirty="0" smtClean="0"/>
              <a:t>，只有生产费用才能转化为成本，依据会计 准则，对象化后的生产费用是产品成本。</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1</a:t>
            </a:r>
            <a:r>
              <a:rPr lang="zh-CN" altLang="en-US" dirty="0" smtClean="0"/>
              <a:t>．费用可以按照与收入的相关程度分类。按照与收入的相关程度，费用分为生产制造成本和期间费用</a:t>
            </a:r>
            <a:r>
              <a:rPr lang="zh-CN" altLang="en-US" dirty="0" smtClean="0"/>
              <a:t>。</a:t>
            </a:r>
            <a:endParaRPr lang="en-US" altLang="zh-CN" dirty="0" smtClean="0"/>
          </a:p>
          <a:p>
            <a:pPr lvl="1"/>
            <a:r>
              <a:rPr lang="zh-CN" altLang="en-US" dirty="0" smtClean="0"/>
              <a:t>生产制造</a:t>
            </a:r>
            <a:r>
              <a:rPr lang="zh-CN" altLang="en-US" dirty="0" smtClean="0"/>
              <a:t>成本：</a:t>
            </a:r>
            <a:r>
              <a:rPr lang="zh-CN" altLang="en-US" dirty="0" smtClean="0"/>
              <a:t>是指产品生产直接耗费的材料成本和加工成本，生产完工时形成产品生产成本，它在销售商品确认收入时根据有关规范结转并计入主营业务成本。它与产品或服务的收入通过直接或间接配比的方式相互联系，例如，主营业务成本与主营业务收入互相配比，其他业务成本与其他业务收入互相</a:t>
            </a:r>
            <a:r>
              <a:rPr lang="zh-CN" altLang="en-US" dirty="0" smtClean="0"/>
              <a:t>配比</a:t>
            </a:r>
            <a:endParaRPr lang="en-US" altLang="zh-CN" dirty="0" smtClean="0"/>
          </a:p>
          <a:p>
            <a:pPr lvl="1"/>
            <a:endParaRPr lang="zh-CN" altLang="en-US" dirty="0" smtClean="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1</a:t>
            </a:r>
            <a:r>
              <a:rPr lang="zh-CN" altLang="en-US" dirty="0" smtClean="0"/>
              <a:t>．费用可以按照与收入的相关程度分类。按照与收入的相关程度，费用分为生产制造成本和期间费用</a:t>
            </a:r>
            <a:r>
              <a:rPr lang="zh-CN" altLang="en-US" dirty="0" smtClean="0"/>
              <a:t>。</a:t>
            </a:r>
            <a:endParaRPr lang="en-US" altLang="zh-CN" dirty="0" smtClean="0"/>
          </a:p>
          <a:p>
            <a:pPr lvl="1"/>
            <a:r>
              <a:rPr lang="zh-CN" altLang="en-US" dirty="0" smtClean="0"/>
              <a:t>期间费用</a:t>
            </a:r>
            <a:r>
              <a:rPr lang="zh-CN" altLang="en-US" dirty="0" smtClean="0"/>
              <a:t>：</a:t>
            </a:r>
            <a:r>
              <a:rPr lang="zh-CN" altLang="en-US" dirty="0" smtClean="0"/>
              <a:t>是指那些仅仅有助于当期收入的实现，但与收入没有直接匹配关系的费用。例如，为销售人员支付的工资，计入销售费用。在我国会计核算体系中期间费用主要包括销售费用、管理费用和财务费用等</a:t>
            </a:r>
            <a:r>
              <a:rPr lang="zh-CN" altLang="en-US" dirty="0" smtClean="0"/>
              <a:t>。</a:t>
            </a:r>
            <a:endParaRPr lang="en-US" altLang="zh-CN" dirty="0" smtClean="0"/>
          </a:p>
          <a:p>
            <a:pPr lvl="1"/>
            <a:endParaRPr lang="zh-CN" altLang="en-US" dirty="0" smtClean="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2</a:t>
            </a:r>
            <a:r>
              <a:rPr lang="zh-CN" altLang="en-US" dirty="0" smtClean="0"/>
              <a:t>．费用可以按照在取得收入过程中的用途分类。按照用途，费用分为主营业务成本、其他业务成本、销售费用、管理费用和财务费用等。</a:t>
            </a:r>
          </a:p>
          <a:p>
            <a:pPr lvl="1"/>
            <a:r>
              <a:rPr lang="zh-CN" altLang="en-US" dirty="0" smtClean="0"/>
              <a:t>主</a:t>
            </a:r>
            <a:r>
              <a:rPr lang="zh-CN" altLang="en-US" dirty="0" smtClean="0"/>
              <a:t>营业务成本，是指与企业的主营业务活动有关的，企业根据收入准则确认销售商品、提供劳务等主营业务收入时根据收入与费用之间的内在因果关系应予结转确认的成本。一般而言，在不同行业所属的企业中，主营业务成本的具体构成内容是有差异的。</a:t>
            </a:r>
          </a:p>
          <a:p>
            <a:pPr lvl="1"/>
            <a:endParaRPr lang="zh-CN" altLang="en-US" dirty="0" smtClean="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收入的定义</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一般认为收入是来自于</a:t>
            </a:r>
            <a:r>
              <a:rPr lang="zh-CN" altLang="en-US" dirty="0" smtClean="0">
                <a:solidFill>
                  <a:srgbClr val="FF0000"/>
                </a:solidFill>
              </a:rPr>
              <a:t>企业持续</a:t>
            </a:r>
            <a:r>
              <a:rPr lang="zh-CN" altLang="en-US" dirty="0" smtClean="0"/>
              <a:t>的、主要的或核心</a:t>
            </a:r>
            <a:r>
              <a:rPr lang="zh-CN" altLang="en-US" dirty="0" smtClean="0">
                <a:solidFill>
                  <a:srgbClr val="FF0000"/>
                </a:solidFill>
              </a:rPr>
              <a:t>营业活动</a:t>
            </a:r>
            <a:r>
              <a:rPr lang="zh-CN" altLang="en-US" dirty="0" smtClean="0"/>
              <a:t>，</a:t>
            </a:r>
            <a:r>
              <a:rPr lang="zh-CN" altLang="en-US" dirty="0" smtClean="0">
                <a:solidFill>
                  <a:srgbClr val="FF0000"/>
                </a:solidFill>
              </a:rPr>
              <a:t>不包括</a:t>
            </a:r>
            <a:r>
              <a:rPr lang="zh-CN" altLang="en-US" dirty="0" smtClean="0"/>
              <a:t>非持续经营的、偶然的收入。非持续经营的、偶然的收入称为</a:t>
            </a:r>
            <a:r>
              <a:rPr lang="zh-CN" altLang="en-US" dirty="0" smtClean="0">
                <a:solidFill>
                  <a:srgbClr val="FF0000"/>
                </a:solidFill>
              </a:rPr>
              <a:t>利得</a:t>
            </a:r>
            <a:r>
              <a:rPr lang="zh-CN" altLang="en-US" dirty="0" smtClean="0"/>
              <a:t>。在我国</a:t>
            </a:r>
            <a:r>
              <a:rPr lang="en-US" altLang="zh-CN" dirty="0" smtClean="0"/>
              <a:t>《</a:t>
            </a:r>
            <a:r>
              <a:rPr lang="zh-CN" altLang="en-US" dirty="0" smtClean="0"/>
              <a:t>企业会计准则</a:t>
            </a:r>
            <a:r>
              <a:rPr lang="en-US" altLang="zh-CN" dirty="0" smtClean="0"/>
              <a:t>——</a:t>
            </a:r>
            <a:r>
              <a:rPr lang="zh-CN" altLang="en-US" dirty="0" smtClean="0"/>
              <a:t>收入</a:t>
            </a:r>
            <a:r>
              <a:rPr lang="en-US" altLang="zh-CN" dirty="0" smtClean="0"/>
              <a:t>》</a:t>
            </a:r>
            <a:r>
              <a:rPr lang="zh-CN" altLang="en-US" dirty="0" smtClean="0"/>
              <a:t>对“日常活动”这一关键名词做出的解释是：“日常活动，是指企业为完成其经营目标所从事的经常性活动以及与之相关的其他活动。”收入来自企业的日常活动，根据活动内容的不同，收入包括：销售产品收入、提供劳务收入和让渡资产使用权收入。</a:t>
            </a:r>
            <a:endParaRPr lang="zh-CN" altLang="en-US"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2</a:t>
            </a:r>
            <a:r>
              <a:rPr lang="zh-CN" altLang="en-US" dirty="0" smtClean="0"/>
              <a:t>．费用可以按照在取得收入过程中的用途分类。按照用途，费用分为主营业务成本、其他业务成本、销售费用、管理费用和财务费用等。</a:t>
            </a:r>
          </a:p>
          <a:p>
            <a:pPr lvl="1"/>
            <a:r>
              <a:rPr lang="zh-CN" altLang="en-US" dirty="0" smtClean="0"/>
              <a:t>其他业务成本，是由企业除主营业务活动以外的其他经营活动所发生的支出结转而来的成本。包括销售材料的成本、出租固定资产的累计折旧、出租无形资产的累计摊销、出租包装物的摊销额等。</a:t>
            </a:r>
          </a:p>
          <a:p>
            <a:pPr lvl="1"/>
            <a:endParaRPr lang="zh-CN" altLang="en-US" dirty="0" smtClean="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2</a:t>
            </a:r>
            <a:r>
              <a:rPr lang="zh-CN" altLang="en-US" dirty="0" smtClean="0"/>
              <a:t>．费用可以按照在取得收入过程中的用途分类。按照用途，费用分为主营业务成本、其他业务成本、销售费用、管理费用和财务费用等。</a:t>
            </a:r>
          </a:p>
          <a:p>
            <a:pPr lvl="1"/>
            <a:r>
              <a:rPr lang="zh-CN" altLang="en-US" dirty="0" smtClean="0"/>
              <a:t>销售费用，是指企业在销售商品和材料或提供劳务的过程中发生的各种与销售活动有关的费用性支出。包括保险费、包装费、展览费和广告费、商品维修费、预计产品质量保证损失、运输费、装卸费等，以及为销售本企业商品而专设的销售机构</a:t>
            </a:r>
            <a:r>
              <a:rPr lang="en-US" dirty="0" smtClean="0"/>
              <a:t>(</a:t>
            </a:r>
            <a:r>
              <a:rPr lang="zh-CN" altLang="en-US" dirty="0" smtClean="0"/>
              <a:t>含销售网点、售后服务网点等</a:t>
            </a:r>
            <a:r>
              <a:rPr lang="en-US" dirty="0" smtClean="0"/>
              <a:t>)</a:t>
            </a:r>
            <a:r>
              <a:rPr lang="zh-CN" altLang="en-US" dirty="0" smtClean="0"/>
              <a:t>的职工薪酬、业务费、折旧费等经营费用。</a:t>
            </a:r>
          </a:p>
          <a:p>
            <a:pPr lvl="1"/>
            <a:endParaRPr lang="zh-CN" altLang="en-US" dirty="0" smtClean="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fontScale="92500"/>
          </a:bodyPr>
          <a:lstStyle/>
          <a:p>
            <a:r>
              <a:rPr lang="en-US" dirty="0" smtClean="0"/>
              <a:t>2</a:t>
            </a:r>
            <a:r>
              <a:rPr lang="zh-CN" altLang="en-US" dirty="0" smtClean="0"/>
              <a:t>．费用可以按照在取得收入过程中的用途分类。按照用途，费用分为主营业务成本、其他业务成本、销售费用、管理费用和财务费用等。</a:t>
            </a:r>
          </a:p>
          <a:p>
            <a:pPr lvl="1"/>
            <a:r>
              <a:rPr lang="zh-CN" altLang="en-US" dirty="0" smtClean="0"/>
              <a:t>管理费用，是指企业为组织和管理企业生产经营活动所发生的行政性费用和不计入产品成本的管理性费用。包括企业在筹建期间内发生的开办费</a:t>
            </a:r>
            <a:r>
              <a:rPr lang="zh-CN" altLang="en-US" dirty="0" smtClean="0"/>
              <a:t>、、</a:t>
            </a:r>
            <a:r>
              <a:rPr lang="zh-CN" altLang="en-US" dirty="0" smtClean="0"/>
              <a:t>工会经费、董事会费</a:t>
            </a:r>
            <a:r>
              <a:rPr lang="en-US" dirty="0" smtClean="0"/>
              <a:t>(</a:t>
            </a:r>
            <a:r>
              <a:rPr lang="zh-CN" altLang="en-US" dirty="0" smtClean="0"/>
              <a:t>包括董事会成员津贴、会议费和差旅费等</a:t>
            </a:r>
            <a:r>
              <a:rPr lang="en-US" dirty="0" smtClean="0"/>
              <a:t>)</a:t>
            </a:r>
            <a:r>
              <a:rPr lang="zh-CN" altLang="en-US" dirty="0" smtClean="0"/>
              <a:t>、聘请中介机构费、咨询费</a:t>
            </a:r>
            <a:r>
              <a:rPr lang="en-US" dirty="0" smtClean="0"/>
              <a:t>(</a:t>
            </a:r>
            <a:r>
              <a:rPr lang="zh-CN" altLang="en-US" dirty="0" smtClean="0"/>
              <a:t>含顾问费</a:t>
            </a:r>
            <a:r>
              <a:rPr lang="en-US" dirty="0" smtClean="0"/>
              <a:t>)</a:t>
            </a:r>
            <a:r>
              <a:rPr lang="zh-CN" altLang="en-US" dirty="0" smtClean="0"/>
              <a:t>、诉讼费、业务招待费、房产税、车船使用税、土地使用税、印花税、技术转让费、矿产资源补偿费、符合费用化条件的研究和开发费用、排污费等。</a:t>
            </a:r>
            <a:endParaRPr lang="zh-CN" altLang="en-US" dirty="0" smtClean="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费用的分类</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2</a:t>
            </a:r>
            <a:r>
              <a:rPr lang="zh-CN" altLang="en-US" dirty="0" smtClean="0"/>
              <a:t>．费用可以按照在取得收入过程中的用途分类。按照用途，费用分为主营业务成本、其他业务成本、销售费用、管理费用和财务费用等。</a:t>
            </a:r>
          </a:p>
          <a:p>
            <a:pPr lvl="1"/>
            <a:r>
              <a:rPr lang="zh-CN" altLang="en-US" dirty="0" smtClean="0"/>
              <a:t>财务费用，是指企业为筹集生产经营所需资金等活动所发生的筹资费用。包括利息支出（减利息收入）、汇兑损益以及相关的手续费、企业发生的现金折扣或收到的现金折扣等</a:t>
            </a:r>
            <a:r>
              <a:rPr lang="zh-CN" altLang="en-US" dirty="0" smtClean="0"/>
              <a:t>。</a:t>
            </a:r>
            <a:endParaRPr lang="zh-CN" alt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费用的确认</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zh-CN" altLang="en-US" dirty="0" smtClean="0"/>
              <a:t>（</a:t>
            </a:r>
            <a:r>
              <a:rPr lang="en-US" dirty="0" smtClean="0"/>
              <a:t>1</a:t>
            </a:r>
            <a:r>
              <a:rPr lang="zh-CN" altLang="en-US" dirty="0" smtClean="0"/>
              <a:t>）按费用与收入的因果关系加以</a:t>
            </a:r>
            <a:r>
              <a:rPr lang="zh-CN" altLang="en-US" dirty="0" smtClean="0"/>
              <a:t>确认</a:t>
            </a:r>
            <a:endParaRPr lang="en-US" altLang="zh-CN" dirty="0" smtClean="0"/>
          </a:p>
          <a:p>
            <a:pPr lvl="1"/>
            <a:r>
              <a:rPr lang="zh-CN" altLang="en-US" dirty="0" smtClean="0"/>
              <a:t>通过费用与收入之间的因果关系确认费用，是对收入与费用配比原理的应用。</a:t>
            </a:r>
          </a:p>
          <a:p>
            <a:r>
              <a:rPr lang="zh-CN" altLang="en-US" dirty="0" smtClean="0"/>
              <a:t>（</a:t>
            </a:r>
            <a:r>
              <a:rPr lang="en-US" dirty="0" smtClean="0"/>
              <a:t>2</a:t>
            </a:r>
            <a:r>
              <a:rPr lang="zh-CN" altLang="en-US" dirty="0" smtClean="0"/>
              <a:t>）直接作为期间费用</a:t>
            </a:r>
            <a:r>
              <a:rPr lang="zh-CN" altLang="en-US" dirty="0" smtClean="0"/>
              <a:t>确认</a:t>
            </a:r>
            <a:endParaRPr lang="en-US" altLang="zh-CN" dirty="0" smtClean="0"/>
          </a:p>
          <a:p>
            <a:pPr lvl="1"/>
            <a:r>
              <a:rPr lang="zh-CN" altLang="en-US" dirty="0" smtClean="0"/>
              <a:t>在企业经营过程中，有些经济利益的流出并不能够提供明确的未来经济利益，也不与某项具体的收入具有明确的因果联系，并且对这些费用人为地作出分摊也没有意义</a:t>
            </a:r>
          </a:p>
          <a:p>
            <a:r>
              <a:rPr lang="zh-CN" altLang="en-US" dirty="0" smtClean="0"/>
              <a:t>（</a:t>
            </a:r>
            <a:r>
              <a:rPr lang="en-US" dirty="0" smtClean="0"/>
              <a:t>3</a:t>
            </a:r>
            <a:r>
              <a:rPr lang="zh-CN" altLang="en-US" dirty="0" smtClean="0"/>
              <a:t>）按系统、合理的方法进行金额分配加以合理确认</a:t>
            </a:r>
          </a:p>
          <a:p>
            <a:endParaRPr lang="zh-CN"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费用的计量</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zh-CN" altLang="en-US" dirty="0" smtClean="0"/>
              <a:t>相对而言，收入一般采用公允价值进行计量，费用则更多采用历史成本进行计量，即采用费用实际发生的金额来进行直接或分摊计量。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1</a:t>
            </a:r>
            <a:r>
              <a:rPr lang="zh-CN" altLang="en-US" dirty="0" smtClean="0"/>
              <a:t>．销售商品和提供劳务成本的</a:t>
            </a:r>
            <a:r>
              <a:rPr lang="zh-CN" altLang="en-US" dirty="0" smtClean="0"/>
              <a:t>核算</a:t>
            </a:r>
            <a:endParaRPr lang="en-US" altLang="zh-CN" dirty="0" smtClean="0"/>
          </a:p>
          <a:p>
            <a:pPr lvl="1"/>
            <a:r>
              <a:rPr lang="zh-CN" altLang="en-US" dirty="0" smtClean="0"/>
              <a:t>当企业确认商品销售收入时，应该同时结转商品销售成本，以便与销售收入相配比。由于企业生产或购入的库存商品的成本可能因为批次的原因各不相同。因此，对于已售商品的成本会有多种不同的计价方法，例如有先进先出法、加权平均法等方法。</a:t>
            </a:r>
            <a:r>
              <a:rPr lang="zh-CN" altLang="en-US" dirty="0" smtClean="0">
                <a:solidFill>
                  <a:srgbClr val="FF0000"/>
                </a:solidFill>
              </a:rPr>
              <a:t>对于提供劳务的成本，则应当按照其实际发生的金额予以归集，待发生销售并确认收入时结转成本。</a:t>
            </a:r>
            <a:endParaRPr lang="zh-CN" altLang="en-US"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428736"/>
            <a:ext cx="8229600" cy="5143536"/>
          </a:xfrm>
        </p:spPr>
        <p:txBody>
          <a:bodyPr>
            <a:normAutofit/>
          </a:bodyPr>
          <a:lstStyle/>
          <a:p>
            <a:r>
              <a:rPr lang="en-US" dirty="0" smtClean="0"/>
              <a:t>1</a:t>
            </a:r>
            <a:r>
              <a:rPr lang="zh-CN" altLang="en-US" dirty="0" smtClean="0"/>
              <a:t>．销售商品和提供劳务成本的</a:t>
            </a:r>
            <a:r>
              <a:rPr lang="zh-CN" altLang="en-US" dirty="0" smtClean="0"/>
              <a:t>核算</a:t>
            </a:r>
            <a:endParaRPr lang="en-US" altLang="zh-CN" dirty="0" smtClean="0"/>
          </a:p>
          <a:p>
            <a:pPr lvl="1"/>
            <a:r>
              <a:rPr lang="zh-CN" altLang="en-US" dirty="0" smtClean="0"/>
              <a:t>企业应当按照其选择的成本计价方法所确定的金额借记“主营业务成本”账户，贷记“库存商品”或“劳务成本”账户。如按规定需要交纳消费税、资源税、城市建设维护税、教育费附加等税费的，应该在确认销售成本的同时，或月份终了时，按税费金额借记“税金及附加”账户，贷记“应交税费</a:t>
            </a:r>
            <a:r>
              <a:rPr lang="en-US" altLang="zh-CN" dirty="0" smtClean="0"/>
              <a:t>——</a:t>
            </a:r>
            <a:r>
              <a:rPr lang="zh-CN" altLang="en-US" dirty="0" smtClean="0"/>
              <a:t>应交消费税”等账户。</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428736"/>
            <a:ext cx="8229600" cy="5143536"/>
          </a:xfrm>
        </p:spPr>
        <p:txBody>
          <a:bodyPr>
            <a:normAutofit fontScale="70000" lnSpcReduction="20000"/>
          </a:bodyPr>
          <a:lstStyle/>
          <a:p>
            <a:r>
              <a:rPr lang="en-US" dirty="0" smtClean="0"/>
              <a:t>1</a:t>
            </a:r>
            <a:r>
              <a:rPr lang="zh-CN" altLang="en-US" dirty="0" smtClean="0"/>
              <a:t>．销售商品和提供劳务成本的</a:t>
            </a:r>
            <a:r>
              <a:rPr lang="zh-CN" altLang="en-US" dirty="0" smtClean="0"/>
              <a:t>核算</a:t>
            </a:r>
            <a:endParaRPr lang="en-US" altLang="zh-CN" dirty="0" smtClean="0"/>
          </a:p>
          <a:p>
            <a:r>
              <a:rPr lang="en-US" altLang="zh-CN" dirty="0" smtClean="0"/>
              <a:t>【</a:t>
            </a:r>
            <a:r>
              <a:rPr lang="zh-CN" altLang="en-US" dirty="0" smtClean="0"/>
              <a:t>例</a:t>
            </a:r>
            <a:r>
              <a:rPr lang="en-US" dirty="0" smtClean="0"/>
              <a:t>6</a:t>
            </a:r>
            <a:r>
              <a:rPr lang="en-US" altLang="zh-CN" dirty="0" smtClean="0"/>
              <a:t>】</a:t>
            </a:r>
            <a:r>
              <a:rPr lang="en-US" dirty="0" smtClean="0"/>
              <a:t> A</a:t>
            </a:r>
            <a:r>
              <a:rPr lang="zh-CN" altLang="en-US" dirty="0" smtClean="0"/>
              <a:t>公司以赊销的方式向</a:t>
            </a:r>
            <a:r>
              <a:rPr lang="en-US" dirty="0" smtClean="0"/>
              <a:t>B</a:t>
            </a:r>
            <a:r>
              <a:rPr lang="zh-CN" altLang="en-US" dirty="0" smtClean="0"/>
              <a:t>公司销售甲产品</a:t>
            </a:r>
            <a:r>
              <a:rPr lang="en-US" dirty="0" smtClean="0"/>
              <a:t>200</a:t>
            </a:r>
            <a:r>
              <a:rPr lang="zh-CN" altLang="en-US" dirty="0" smtClean="0"/>
              <a:t>件，每件售价</a:t>
            </a:r>
            <a:r>
              <a:rPr lang="en-US" dirty="0" smtClean="0"/>
              <a:t>1 000</a:t>
            </a:r>
            <a:r>
              <a:rPr lang="zh-CN" altLang="en-US" dirty="0" smtClean="0"/>
              <a:t>元（不含增值税），该产品的成本为每件</a:t>
            </a:r>
            <a:r>
              <a:rPr lang="en-US" dirty="0" smtClean="0"/>
              <a:t>600</a:t>
            </a:r>
            <a:r>
              <a:rPr lang="zh-CN" altLang="en-US" dirty="0" smtClean="0"/>
              <a:t>元。现</a:t>
            </a:r>
            <a:r>
              <a:rPr lang="en-US" dirty="0" smtClean="0"/>
              <a:t>A</a:t>
            </a:r>
            <a:r>
              <a:rPr lang="zh-CN" altLang="en-US" dirty="0" smtClean="0"/>
              <a:t>公司已经发货，并向</a:t>
            </a:r>
            <a:r>
              <a:rPr lang="en-US" dirty="0" smtClean="0"/>
              <a:t>B</a:t>
            </a:r>
            <a:r>
              <a:rPr lang="zh-CN" altLang="en-US" dirty="0" smtClean="0"/>
              <a:t>公司开出增值税专用发票。假定甲产品适用的增值税税率为</a:t>
            </a:r>
            <a:r>
              <a:rPr lang="en-US" dirty="0" smtClean="0"/>
              <a:t>13%</a:t>
            </a:r>
            <a:r>
              <a:rPr lang="zh-CN" altLang="en-US" dirty="0" smtClean="0"/>
              <a:t>、消费税税率为</a:t>
            </a:r>
            <a:r>
              <a:rPr lang="en-US" dirty="0" smtClean="0"/>
              <a:t>10%</a:t>
            </a:r>
            <a:r>
              <a:rPr lang="zh-CN" altLang="en-US" dirty="0" smtClean="0"/>
              <a:t>。</a:t>
            </a:r>
          </a:p>
          <a:p>
            <a:pPr>
              <a:buNone/>
            </a:pPr>
            <a:r>
              <a:rPr lang="en-US" altLang="zh-CN" dirty="0" smtClean="0"/>
              <a:t>	</a:t>
            </a:r>
            <a:r>
              <a:rPr lang="zh-CN" altLang="en-US" dirty="0" smtClean="0"/>
              <a:t>该</a:t>
            </a:r>
            <a:r>
              <a:rPr lang="zh-CN" altLang="en-US" dirty="0" smtClean="0"/>
              <a:t>笔业务符合销售确认的条件，应确认收入，并作以下会计分录：</a:t>
            </a:r>
          </a:p>
          <a:p>
            <a:pPr>
              <a:buNone/>
            </a:pPr>
            <a:r>
              <a:rPr lang="en-US" altLang="zh-CN" dirty="0" smtClean="0"/>
              <a:t>	</a:t>
            </a:r>
            <a:r>
              <a:rPr lang="zh-CN" altLang="en-US" dirty="0" smtClean="0"/>
              <a:t>借</a:t>
            </a:r>
            <a:r>
              <a:rPr lang="zh-CN" altLang="en-US" dirty="0" smtClean="0"/>
              <a:t>：应收账款</a:t>
            </a:r>
            <a:r>
              <a:rPr lang="en-US" dirty="0" smtClean="0"/>
              <a:t>                                 226 000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200 000</a:t>
            </a:r>
            <a:endParaRPr lang="zh-CN" altLang="en-US" dirty="0" smtClean="0"/>
          </a:p>
          <a:p>
            <a:pPr>
              <a:buNone/>
            </a:pPr>
            <a:r>
              <a:rPr lang="en-US" altLang="zh-CN" dirty="0" smtClean="0"/>
              <a:t>		</a:t>
            </a:r>
            <a:r>
              <a:rPr lang="zh-CN" altLang="en-US" dirty="0" smtClean="0"/>
              <a:t>应</a:t>
            </a:r>
            <a:r>
              <a:rPr lang="zh-CN" altLang="en-US" dirty="0" smtClean="0"/>
              <a:t>交税费</a:t>
            </a:r>
            <a:r>
              <a:rPr lang="en-US" altLang="zh-CN" dirty="0" smtClean="0"/>
              <a:t>——</a:t>
            </a:r>
            <a:r>
              <a:rPr lang="zh-CN" altLang="en-US" dirty="0" smtClean="0"/>
              <a:t>应交增值税（销项税额）</a:t>
            </a:r>
            <a:r>
              <a:rPr lang="en-US" dirty="0" smtClean="0"/>
              <a:t>       26 000</a:t>
            </a:r>
            <a:r>
              <a:rPr lang="zh-CN" altLang="en-US" dirty="0" smtClean="0"/>
              <a:t>（</a:t>
            </a:r>
            <a:r>
              <a:rPr lang="en-US" dirty="0" smtClean="0"/>
              <a:t>200</a:t>
            </a:r>
            <a:r>
              <a:rPr lang="en-US" altLang="zh-CN" dirty="0" smtClean="0"/>
              <a:t>×</a:t>
            </a:r>
            <a:r>
              <a:rPr lang="en-US" dirty="0" smtClean="0"/>
              <a:t>1000</a:t>
            </a:r>
            <a:r>
              <a:rPr lang="en-US" altLang="zh-CN" dirty="0" smtClean="0"/>
              <a:t>×</a:t>
            </a:r>
            <a:r>
              <a:rPr lang="en-US" dirty="0" smtClean="0"/>
              <a:t>13%</a:t>
            </a:r>
            <a:r>
              <a:rPr lang="zh-CN" altLang="en-US" dirty="0" smtClean="0"/>
              <a:t>）</a:t>
            </a:r>
          </a:p>
          <a:p>
            <a:pPr>
              <a:buNone/>
            </a:pPr>
            <a:r>
              <a:rPr lang="en-US" altLang="zh-CN" dirty="0" smtClean="0"/>
              <a:t>	</a:t>
            </a:r>
            <a:r>
              <a:rPr lang="zh-CN" altLang="en-US" dirty="0" smtClean="0"/>
              <a:t>同时</a:t>
            </a:r>
            <a:r>
              <a:rPr lang="zh-CN" altLang="en-US" dirty="0" smtClean="0"/>
              <a:t>应该结转销售成本，确认相应的税费，并作以下会计分录：</a:t>
            </a:r>
          </a:p>
          <a:p>
            <a:pPr>
              <a:buNone/>
            </a:pPr>
            <a:r>
              <a:rPr lang="en-US" altLang="zh-CN" dirty="0" smtClean="0"/>
              <a:t>	</a:t>
            </a:r>
            <a:r>
              <a:rPr lang="zh-CN" altLang="en-US" dirty="0" smtClean="0"/>
              <a:t>借</a:t>
            </a:r>
            <a:r>
              <a:rPr lang="zh-CN" altLang="en-US" dirty="0" smtClean="0"/>
              <a:t>：主营业务成本</a:t>
            </a:r>
            <a:r>
              <a:rPr lang="en-US" dirty="0" smtClean="0"/>
              <a:t>120 000</a:t>
            </a:r>
            <a:endParaRPr lang="zh-CN" altLang="en-US" dirty="0" smtClean="0"/>
          </a:p>
          <a:p>
            <a:pPr>
              <a:buNone/>
            </a:pPr>
            <a:r>
              <a:rPr lang="en-US" altLang="zh-CN" dirty="0" smtClean="0"/>
              <a:t>		</a:t>
            </a:r>
            <a:r>
              <a:rPr lang="zh-CN" altLang="en-US" dirty="0" smtClean="0"/>
              <a:t>贷</a:t>
            </a:r>
            <a:r>
              <a:rPr lang="zh-CN" altLang="en-US" dirty="0" smtClean="0"/>
              <a:t>：库存商品</a:t>
            </a:r>
            <a:r>
              <a:rPr lang="en-US" dirty="0" smtClean="0"/>
              <a:t>120 000</a:t>
            </a:r>
            <a:r>
              <a:rPr lang="zh-CN" altLang="en-US" dirty="0" smtClean="0"/>
              <a:t>（</a:t>
            </a:r>
            <a:r>
              <a:rPr lang="en-US" dirty="0" smtClean="0"/>
              <a:t>200</a:t>
            </a:r>
            <a:r>
              <a:rPr lang="en-US" altLang="zh-CN" dirty="0" smtClean="0"/>
              <a:t>×</a:t>
            </a:r>
            <a:r>
              <a:rPr lang="en-US" dirty="0" smtClean="0"/>
              <a:t>600</a:t>
            </a:r>
            <a:r>
              <a:rPr lang="zh-CN" altLang="en-US" dirty="0" smtClean="0"/>
              <a:t>）</a:t>
            </a:r>
          </a:p>
          <a:p>
            <a:pPr>
              <a:buNone/>
            </a:pPr>
            <a:r>
              <a:rPr lang="en-US" altLang="zh-CN" dirty="0" smtClean="0"/>
              <a:t>	</a:t>
            </a:r>
            <a:r>
              <a:rPr lang="zh-CN" altLang="en-US" dirty="0" smtClean="0"/>
              <a:t>借</a:t>
            </a:r>
            <a:r>
              <a:rPr lang="zh-CN" altLang="en-US" dirty="0" smtClean="0"/>
              <a:t>：税金及附加</a:t>
            </a:r>
            <a:r>
              <a:rPr lang="en-US" dirty="0" smtClean="0"/>
              <a:t>10 000</a:t>
            </a:r>
            <a:endParaRPr lang="zh-CN" altLang="en-US" dirty="0" smtClean="0"/>
          </a:p>
          <a:p>
            <a:pPr>
              <a:buNone/>
            </a:pPr>
            <a:r>
              <a:rPr lang="en-US" altLang="zh-CN" dirty="0" smtClean="0"/>
              <a:t>		</a:t>
            </a:r>
            <a:r>
              <a:rPr lang="zh-CN" altLang="en-US" dirty="0" smtClean="0"/>
              <a:t>贷</a:t>
            </a:r>
            <a:r>
              <a:rPr lang="zh-CN" altLang="en-US" dirty="0" smtClean="0"/>
              <a:t>：应交税费</a:t>
            </a:r>
            <a:r>
              <a:rPr lang="en-US" altLang="zh-CN" dirty="0" smtClean="0"/>
              <a:t>——</a:t>
            </a:r>
            <a:r>
              <a:rPr lang="zh-CN" altLang="en-US" dirty="0" smtClean="0"/>
              <a:t>应交消费税</a:t>
            </a:r>
            <a:r>
              <a:rPr lang="en-US" dirty="0" smtClean="0"/>
              <a:t>10 000</a:t>
            </a:r>
            <a:r>
              <a:rPr lang="zh-CN" altLang="en-US" dirty="0" smtClean="0"/>
              <a:t>（</a:t>
            </a:r>
            <a:r>
              <a:rPr lang="en-US" dirty="0" smtClean="0"/>
              <a:t>100</a:t>
            </a:r>
            <a:r>
              <a:rPr lang="en-US" altLang="zh-CN" dirty="0" smtClean="0"/>
              <a:t>×</a:t>
            </a:r>
            <a:r>
              <a:rPr lang="en-US" dirty="0" smtClean="0"/>
              <a:t>1000</a:t>
            </a:r>
            <a:r>
              <a:rPr lang="en-US" altLang="zh-CN" dirty="0" smtClean="0"/>
              <a:t>×</a:t>
            </a:r>
            <a:r>
              <a:rPr lang="en-US" dirty="0" smtClean="0"/>
              <a:t>10%</a:t>
            </a:r>
            <a:r>
              <a:rPr lang="zh-CN" altLang="en-US" dirty="0" smtClean="0"/>
              <a:t>）</a:t>
            </a:r>
          </a:p>
          <a:p>
            <a:endParaRPr lang="zh-CN" alt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285860"/>
            <a:ext cx="8229600" cy="5286412"/>
          </a:xfrm>
        </p:spPr>
        <p:txBody>
          <a:bodyPr>
            <a:normAutofit fontScale="70000" lnSpcReduction="20000"/>
          </a:bodyPr>
          <a:lstStyle/>
          <a:p>
            <a:r>
              <a:rPr lang="en-US" dirty="0" smtClean="0"/>
              <a:t>1</a:t>
            </a:r>
            <a:r>
              <a:rPr lang="zh-CN" altLang="en-US" dirty="0" smtClean="0"/>
              <a:t>．销售商品和提供劳务成本的</a:t>
            </a:r>
            <a:r>
              <a:rPr lang="zh-CN" altLang="en-US" dirty="0" smtClean="0"/>
              <a:t>核算</a:t>
            </a:r>
            <a:endParaRPr lang="en-US" altLang="zh-CN" dirty="0" smtClean="0"/>
          </a:p>
          <a:p>
            <a:r>
              <a:rPr lang="en-US" altLang="zh-CN" dirty="0" smtClean="0"/>
              <a:t>【</a:t>
            </a:r>
            <a:r>
              <a:rPr lang="zh-CN" altLang="en-US" dirty="0" smtClean="0"/>
              <a:t>例</a:t>
            </a:r>
            <a:r>
              <a:rPr lang="en-US" dirty="0" smtClean="0"/>
              <a:t>7</a:t>
            </a:r>
            <a:r>
              <a:rPr lang="en-US" altLang="zh-CN" dirty="0" smtClean="0"/>
              <a:t>】</a:t>
            </a:r>
            <a:r>
              <a:rPr lang="en-US" dirty="0" smtClean="0"/>
              <a:t>A</a:t>
            </a:r>
            <a:r>
              <a:rPr lang="zh-CN" altLang="en-US" dirty="0" smtClean="0"/>
              <a:t>公司于</a:t>
            </a:r>
            <a:r>
              <a:rPr lang="en-US" dirty="0" smtClean="0"/>
              <a:t>2006</a:t>
            </a:r>
            <a:r>
              <a:rPr lang="zh-CN" altLang="en-US" dirty="0" smtClean="0"/>
              <a:t>年承接了</a:t>
            </a:r>
            <a:r>
              <a:rPr lang="en-US" dirty="0" smtClean="0"/>
              <a:t>B</a:t>
            </a:r>
            <a:r>
              <a:rPr lang="zh-CN" altLang="en-US" dirty="0" smtClean="0"/>
              <a:t>公司的一项管理软件开发工作，合同约定总金额为</a:t>
            </a:r>
            <a:r>
              <a:rPr lang="en-US" dirty="0" smtClean="0"/>
              <a:t>1 000 000</a:t>
            </a:r>
            <a:r>
              <a:rPr lang="zh-CN" altLang="en-US" dirty="0" smtClean="0"/>
              <a:t>元。研发工作于当年结束，</a:t>
            </a:r>
            <a:r>
              <a:rPr lang="en-US" dirty="0" smtClean="0"/>
              <a:t>A</a:t>
            </a:r>
            <a:r>
              <a:rPr lang="zh-CN" altLang="en-US" dirty="0" smtClean="0"/>
              <a:t>企业在研发过程中发生相应的成本为</a:t>
            </a:r>
            <a:r>
              <a:rPr lang="en-US" dirty="0" smtClean="0"/>
              <a:t>400 000</a:t>
            </a:r>
            <a:r>
              <a:rPr lang="zh-CN" altLang="en-US" dirty="0" smtClean="0"/>
              <a:t>元。</a:t>
            </a:r>
            <a:r>
              <a:rPr lang="en-US" dirty="0" smtClean="0"/>
              <a:t>B</a:t>
            </a:r>
            <a:r>
              <a:rPr lang="zh-CN" altLang="en-US" dirty="0" smtClean="0"/>
              <a:t>公司在验收合格后，已经向</a:t>
            </a:r>
            <a:r>
              <a:rPr lang="en-US" dirty="0" smtClean="0"/>
              <a:t>A</a:t>
            </a:r>
            <a:r>
              <a:rPr lang="zh-CN" altLang="en-US" dirty="0" smtClean="0"/>
              <a:t>公司付款。</a:t>
            </a:r>
          </a:p>
          <a:p>
            <a:pPr>
              <a:buNone/>
            </a:pPr>
            <a:r>
              <a:rPr lang="en-US" altLang="zh-CN" dirty="0" smtClean="0"/>
              <a:t>	</a:t>
            </a:r>
            <a:r>
              <a:rPr lang="zh-CN" altLang="en-US" dirty="0" smtClean="0"/>
              <a:t>在</a:t>
            </a:r>
            <a:r>
              <a:rPr lang="zh-CN" altLang="en-US" dirty="0" smtClean="0"/>
              <a:t>研发过程中，应确认相应的研发成本，并作以下会计分录：</a:t>
            </a:r>
          </a:p>
          <a:p>
            <a:pPr>
              <a:buNone/>
            </a:pPr>
            <a:r>
              <a:rPr lang="en-US" altLang="zh-CN" dirty="0" smtClean="0"/>
              <a:t>	</a:t>
            </a:r>
            <a:r>
              <a:rPr lang="zh-CN" altLang="en-US" dirty="0" smtClean="0"/>
              <a:t>借</a:t>
            </a:r>
            <a:r>
              <a:rPr lang="zh-CN" altLang="en-US" dirty="0" smtClean="0"/>
              <a:t>：劳务成本</a:t>
            </a:r>
            <a:r>
              <a:rPr lang="en-US" dirty="0" smtClean="0"/>
              <a:t>400 000</a:t>
            </a:r>
            <a:endParaRPr lang="zh-CN" altLang="en-US" dirty="0" smtClean="0"/>
          </a:p>
          <a:p>
            <a:pPr>
              <a:buNone/>
            </a:pPr>
            <a:r>
              <a:rPr lang="en-US" altLang="zh-CN" dirty="0" smtClean="0"/>
              <a:t>		</a:t>
            </a:r>
            <a:r>
              <a:rPr lang="zh-CN" altLang="en-US" dirty="0" smtClean="0"/>
              <a:t>贷</a:t>
            </a:r>
            <a:r>
              <a:rPr lang="zh-CN" altLang="en-US" dirty="0" smtClean="0"/>
              <a:t>：银行存款、应付职工薪酬等</a:t>
            </a:r>
            <a:r>
              <a:rPr lang="en-US" dirty="0" smtClean="0"/>
              <a:t>400 000</a:t>
            </a:r>
            <a:endParaRPr lang="zh-CN" altLang="en-US" dirty="0" smtClean="0"/>
          </a:p>
          <a:p>
            <a:pPr>
              <a:buNone/>
            </a:pPr>
            <a:r>
              <a:rPr lang="en-US" altLang="zh-CN" dirty="0" smtClean="0"/>
              <a:t>	</a:t>
            </a:r>
            <a:r>
              <a:rPr lang="zh-CN" altLang="en-US" dirty="0" smtClean="0"/>
              <a:t>研发</a:t>
            </a:r>
            <a:r>
              <a:rPr lang="zh-CN" altLang="en-US" dirty="0" smtClean="0"/>
              <a:t>结束，验收合格时，该笔业务符合提供劳务收入确认的条件，应该确认收入，并作以下会计分录：</a:t>
            </a:r>
          </a:p>
          <a:p>
            <a:pPr>
              <a:buNone/>
            </a:pPr>
            <a:r>
              <a:rPr lang="en-US" altLang="zh-CN" dirty="0" smtClean="0"/>
              <a:t>	</a:t>
            </a:r>
            <a:r>
              <a:rPr lang="zh-CN" altLang="en-US" dirty="0" smtClean="0"/>
              <a:t>借</a:t>
            </a:r>
            <a:r>
              <a:rPr lang="zh-CN" altLang="en-US" dirty="0" smtClean="0"/>
              <a:t>：银行存款</a:t>
            </a:r>
            <a:r>
              <a:rPr lang="en-US" dirty="0" smtClean="0"/>
              <a:t>1 000 000</a:t>
            </a:r>
            <a:endParaRPr lang="zh-CN" altLang="en-US" dirty="0" smtClean="0"/>
          </a:p>
          <a:p>
            <a:pPr>
              <a:buNone/>
            </a:pPr>
            <a:r>
              <a:rPr lang="en-US" altLang="zh-CN" dirty="0" smtClean="0"/>
              <a:t>		</a:t>
            </a:r>
            <a:r>
              <a:rPr lang="zh-CN" altLang="en-US" dirty="0" smtClean="0"/>
              <a:t>贷</a:t>
            </a:r>
            <a:r>
              <a:rPr lang="zh-CN" altLang="en-US" dirty="0" smtClean="0"/>
              <a:t>：主营业务收入</a:t>
            </a:r>
            <a:r>
              <a:rPr lang="en-US" dirty="0" smtClean="0"/>
              <a:t>1 000 000</a:t>
            </a:r>
            <a:endParaRPr lang="zh-CN" altLang="en-US" dirty="0" smtClean="0"/>
          </a:p>
          <a:p>
            <a:pPr>
              <a:buNone/>
            </a:pPr>
            <a:r>
              <a:rPr lang="en-US" altLang="zh-CN" dirty="0" smtClean="0"/>
              <a:t>	</a:t>
            </a:r>
            <a:r>
              <a:rPr lang="zh-CN" altLang="en-US" dirty="0" smtClean="0"/>
              <a:t>同时</a:t>
            </a:r>
            <a:r>
              <a:rPr lang="zh-CN" altLang="en-US" dirty="0" smtClean="0"/>
              <a:t>结转劳务成本，确认主营业务成本，并作如下会计分录：</a:t>
            </a:r>
          </a:p>
          <a:p>
            <a:pPr>
              <a:buNone/>
            </a:pPr>
            <a:r>
              <a:rPr lang="en-US" altLang="zh-CN" dirty="0" smtClean="0"/>
              <a:t>	</a:t>
            </a:r>
            <a:r>
              <a:rPr lang="zh-CN" altLang="en-US" dirty="0" smtClean="0"/>
              <a:t>借</a:t>
            </a:r>
            <a:r>
              <a:rPr lang="zh-CN" altLang="en-US" dirty="0" smtClean="0"/>
              <a:t>：主营业务成本</a:t>
            </a:r>
            <a:r>
              <a:rPr lang="en-US" dirty="0" smtClean="0"/>
              <a:t>400 000</a:t>
            </a:r>
            <a:endParaRPr lang="zh-CN" altLang="en-US" dirty="0" smtClean="0"/>
          </a:p>
          <a:p>
            <a:pPr>
              <a:buNone/>
            </a:pPr>
            <a:r>
              <a:rPr lang="en-US" altLang="zh-CN" dirty="0" smtClean="0"/>
              <a:t>		</a:t>
            </a:r>
            <a:r>
              <a:rPr lang="zh-CN" altLang="en-US" dirty="0" smtClean="0"/>
              <a:t>贷</a:t>
            </a:r>
            <a:r>
              <a:rPr lang="zh-CN" altLang="en-US" dirty="0" smtClean="0"/>
              <a:t>：劳务成本</a:t>
            </a:r>
            <a:r>
              <a:rPr lang="en-US" dirty="0" smtClean="0"/>
              <a:t>400 </a:t>
            </a:r>
            <a:r>
              <a:rPr lang="en-US" dirty="0" smtClean="0"/>
              <a:t>000</a:t>
            </a: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收入的特征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FF0000"/>
                </a:solidFill>
              </a:rPr>
              <a:t>第一，收入</a:t>
            </a:r>
            <a:r>
              <a:rPr lang="zh-CN" altLang="en-US" dirty="0" smtClean="0">
                <a:solidFill>
                  <a:srgbClr val="FF0000"/>
                </a:solidFill>
              </a:rPr>
              <a:t>是从企业的日常活动中产生的，而不是从偶然的交易和事项中产生的。</a:t>
            </a:r>
            <a:r>
              <a:rPr lang="zh-CN" altLang="en-US" dirty="0" smtClean="0"/>
              <a:t>例如企业通过销售商品、提供劳务等日常经济活动产生的经济利益流入才属于收入。但是，若企业因某项设备已经丧失使用功能而报废，在报废过程中获得了一定的经济利益，该项活动虽然使企业获得了经济利益的流入，但是这种经济利益流入并非来自企业的日常活动，所以此经济利益流入属于利得而非收入。</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285860"/>
            <a:ext cx="8229600" cy="5286412"/>
          </a:xfrm>
        </p:spPr>
        <p:txBody>
          <a:bodyPr>
            <a:normAutofit/>
          </a:bodyPr>
          <a:lstStyle/>
          <a:p>
            <a:r>
              <a:rPr lang="en-US" dirty="0" smtClean="0"/>
              <a:t>2</a:t>
            </a:r>
            <a:r>
              <a:rPr lang="zh-CN" altLang="en-US" dirty="0" smtClean="0"/>
              <a:t>．期间费用的</a:t>
            </a:r>
            <a:r>
              <a:rPr lang="zh-CN" altLang="en-US" dirty="0" smtClean="0"/>
              <a:t>核算</a:t>
            </a:r>
            <a:endParaRPr lang="en-US" altLang="zh-CN" dirty="0" smtClean="0"/>
          </a:p>
          <a:p>
            <a:pPr lvl="1"/>
            <a:r>
              <a:rPr lang="zh-CN" altLang="en-US" dirty="0" smtClean="0"/>
              <a:t>为了</a:t>
            </a:r>
            <a:r>
              <a:rPr lang="zh-CN" altLang="en-US" dirty="0" smtClean="0"/>
              <a:t>核算期间费用，企业应设置“销售费用”、“管理费用”和“财务费用”等账户。当期间费用发生时，按照实际发生的金额借记“销售费用”、“管理费用”和“财务费用”等账户，贷记“银行存款”、“其他应付款”、“应付利息”等账户。</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285860"/>
            <a:ext cx="8229600" cy="5286412"/>
          </a:xfrm>
        </p:spPr>
        <p:txBody>
          <a:bodyPr>
            <a:normAutofit fontScale="70000" lnSpcReduction="20000"/>
          </a:bodyPr>
          <a:lstStyle/>
          <a:p>
            <a:r>
              <a:rPr lang="en-US" dirty="0" smtClean="0"/>
              <a:t>2</a:t>
            </a:r>
            <a:r>
              <a:rPr lang="zh-CN" altLang="en-US" dirty="0" smtClean="0"/>
              <a:t>．期间费用的</a:t>
            </a:r>
            <a:r>
              <a:rPr lang="zh-CN" altLang="en-US" dirty="0" smtClean="0"/>
              <a:t>核算</a:t>
            </a:r>
            <a:endParaRPr lang="en-US" altLang="zh-CN" dirty="0" smtClean="0"/>
          </a:p>
          <a:p>
            <a:r>
              <a:rPr lang="en-US" altLang="zh-CN" dirty="0" smtClean="0"/>
              <a:t>【</a:t>
            </a:r>
            <a:r>
              <a:rPr lang="zh-CN" altLang="en-US" dirty="0" smtClean="0"/>
              <a:t>例</a:t>
            </a:r>
            <a:r>
              <a:rPr lang="en-US" dirty="0" smtClean="0"/>
              <a:t>8</a:t>
            </a:r>
            <a:r>
              <a:rPr lang="en-US" altLang="zh-CN" dirty="0" smtClean="0"/>
              <a:t>】</a:t>
            </a:r>
            <a:r>
              <a:rPr lang="en-US" dirty="0" smtClean="0"/>
              <a:t>A</a:t>
            </a:r>
            <a:r>
              <a:rPr lang="zh-CN" altLang="en-US" dirty="0" smtClean="0"/>
              <a:t>公司本月发生各种销售费用</a:t>
            </a:r>
            <a:r>
              <a:rPr lang="en-US" dirty="0" smtClean="0"/>
              <a:t>120 000</a:t>
            </a:r>
            <a:r>
              <a:rPr lang="zh-CN" altLang="en-US" dirty="0" smtClean="0"/>
              <a:t>元，其中广告费用</a:t>
            </a:r>
            <a:r>
              <a:rPr lang="en-US" dirty="0" smtClean="0"/>
              <a:t>700 000</a:t>
            </a:r>
            <a:r>
              <a:rPr lang="zh-CN" altLang="en-US" dirty="0" smtClean="0"/>
              <a:t>元，外地销售机构费用</a:t>
            </a:r>
            <a:r>
              <a:rPr lang="en-US" dirty="0" smtClean="0"/>
              <a:t>40 000</a:t>
            </a:r>
            <a:r>
              <a:rPr lang="zh-CN" altLang="en-US" dirty="0" smtClean="0"/>
              <a:t>元，其他销售费用</a:t>
            </a:r>
            <a:r>
              <a:rPr lang="en-US" dirty="0" smtClean="0"/>
              <a:t>10 000</a:t>
            </a:r>
            <a:r>
              <a:rPr lang="zh-CN" altLang="en-US" dirty="0" smtClean="0"/>
              <a:t>元，均用银行存款支付。</a:t>
            </a:r>
          </a:p>
          <a:p>
            <a:pPr>
              <a:buNone/>
            </a:pPr>
            <a:r>
              <a:rPr lang="en-US" altLang="zh-CN" dirty="0" smtClean="0"/>
              <a:t>	</a:t>
            </a:r>
            <a:r>
              <a:rPr lang="zh-CN" altLang="en-US" dirty="0" smtClean="0"/>
              <a:t>应</a:t>
            </a:r>
            <a:r>
              <a:rPr lang="zh-CN" altLang="en-US" dirty="0" smtClean="0"/>
              <a:t>作以下分录：</a:t>
            </a:r>
          </a:p>
          <a:p>
            <a:pPr>
              <a:buNone/>
            </a:pPr>
            <a:r>
              <a:rPr lang="en-US" altLang="zh-CN" dirty="0" smtClean="0"/>
              <a:t>	</a:t>
            </a:r>
            <a:r>
              <a:rPr lang="zh-CN" altLang="en-US" dirty="0" smtClean="0"/>
              <a:t>借</a:t>
            </a:r>
            <a:r>
              <a:rPr lang="zh-CN" altLang="en-US" dirty="0" smtClean="0"/>
              <a:t>：销售费用</a:t>
            </a:r>
            <a:r>
              <a:rPr lang="en-US" dirty="0" smtClean="0"/>
              <a:t>120 000</a:t>
            </a:r>
            <a:endParaRPr lang="zh-CN" altLang="en-US" dirty="0" smtClean="0"/>
          </a:p>
          <a:p>
            <a:pPr>
              <a:buNone/>
            </a:pPr>
            <a:r>
              <a:rPr lang="en-US" altLang="zh-CN" dirty="0" smtClean="0"/>
              <a:t>		</a:t>
            </a:r>
            <a:r>
              <a:rPr lang="zh-CN" altLang="en-US" dirty="0" smtClean="0"/>
              <a:t>贷</a:t>
            </a:r>
            <a:r>
              <a:rPr lang="zh-CN" altLang="en-US" dirty="0" smtClean="0"/>
              <a:t>：银行存款</a:t>
            </a:r>
            <a:r>
              <a:rPr lang="en-US" dirty="0" smtClean="0"/>
              <a:t>120 000</a:t>
            </a:r>
            <a:endParaRPr lang="zh-CN" altLang="en-US" dirty="0" smtClean="0"/>
          </a:p>
          <a:p>
            <a:r>
              <a:rPr lang="en-US" altLang="zh-CN" dirty="0" smtClean="0"/>
              <a:t>【</a:t>
            </a:r>
            <a:r>
              <a:rPr lang="zh-CN" altLang="en-US" dirty="0" smtClean="0"/>
              <a:t>例</a:t>
            </a:r>
            <a:r>
              <a:rPr lang="en-US" dirty="0" smtClean="0"/>
              <a:t>9</a:t>
            </a:r>
            <a:r>
              <a:rPr lang="en-US" altLang="zh-CN" dirty="0" smtClean="0"/>
              <a:t>】</a:t>
            </a:r>
            <a:r>
              <a:rPr lang="en-US" dirty="0" smtClean="0"/>
              <a:t>A</a:t>
            </a:r>
            <a:r>
              <a:rPr lang="zh-CN" altLang="en-US" dirty="0" smtClean="0"/>
              <a:t>公司本月发生各种管理费用，其中管理人员工资</a:t>
            </a:r>
            <a:r>
              <a:rPr lang="en-US" dirty="0" smtClean="0"/>
              <a:t>220 000</a:t>
            </a:r>
            <a:r>
              <a:rPr lang="zh-CN" altLang="en-US" dirty="0" smtClean="0"/>
              <a:t>元，管理用固定资产折旧费用</a:t>
            </a:r>
            <a:r>
              <a:rPr lang="en-US" dirty="0" smtClean="0"/>
              <a:t>45 000</a:t>
            </a:r>
            <a:r>
              <a:rPr lang="zh-CN" altLang="en-US" dirty="0" smtClean="0"/>
              <a:t>元，以银行存款支付保险费</a:t>
            </a:r>
            <a:r>
              <a:rPr lang="en-US" dirty="0" smtClean="0"/>
              <a:t>50 000</a:t>
            </a:r>
            <a:r>
              <a:rPr lang="zh-CN" altLang="en-US" dirty="0" smtClean="0"/>
              <a:t>元、董事会会费</a:t>
            </a:r>
            <a:r>
              <a:rPr lang="en-US" dirty="0" smtClean="0"/>
              <a:t>100 000</a:t>
            </a:r>
            <a:r>
              <a:rPr lang="zh-CN" altLang="en-US" dirty="0" smtClean="0"/>
              <a:t>元、其他管理费用</a:t>
            </a:r>
            <a:r>
              <a:rPr lang="en-US" dirty="0" smtClean="0"/>
              <a:t>30 000</a:t>
            </a:r>
            <a:r>
              <a:rPr lang="zh-CN" altLang="en-US" dirty="0" smtClean="0"/>
              <a:t>元。</a:t>
            </a:r>
          </a:p>
          <a:p>
            <a:pPr>
              <a:buNone/>
            </a:pPr>
            <a:r>
              <a:rPr lang="en-US" altLang="zh-CN" dirty="0" smtClean="0"/>
              <a:t>	</a:t>
            </a:r>
            <a:r>
              <a:rPr lang="zh-CN" altLang="en-US" dirty="0" smtClean="0"/>
              <a:t>应</a:t>
            </a:r>
            <a:r>
              <a:rPr lang="zh-CN" altLang="en-US" dirty="0" smtClean="0"/>
              <a:t>作以下分录</a:t>
            </a:r>
          </a:p>
          <a:p>
            <a:pPr>
              <a:buNone/>
            </a:pPr>
            <a:r>
              <a:rPr lang="en-US" altLang="zh-CN" dirty="0" smtClean="0"/>
              <a:t>	</a:t>
            </a:r>
            <a:r>
              <a:rPr lang="zh-CN" altLang="en-US" dirty="0" smtClean="0"/>
              <a:t>借</a:t>
            </a:r>
            <a:r>
              <a:rPr lang="zh-CN" altLang="en-US" dirty="0" smtClean="0"/>
              <a:t>：管理费用</a:t>
            </a:r>
            <a:r>
              <a:rPr lang="en-US" dirty="0" smtClean="0"/>
              <a:t>445 000</a:t>
            </a:r>
            <a:endParaRPr lang="zh-CN" altLang="en-US" dirty="0" smtClean="0"/>
          </a:p>
          <a:p>
            <a:pPr>
              <a:buNone/>
            </a:pPr>
            <a:r>
              <a:rPr lang="en-US" altLang="zh-CN" dirty="0" smtClean="0"/>
              <a:t>		</a:t>
            </a:r>
            <a:r>
              <a:rPr lang="zh-CN" altLang="en-US" dirty="0" smtClean="0"/>
              <a:t>贷</a:t>
            </a:r>
            <a:r>
              <a:rPr lang="zh-CN" altLang="en-US" dirty="0" smtClean="0"/>
              <a:t>：应付职工薪酬</a:t>
            </a:r>
            <a:r>
              <a:rPr lang="en-US" dirty="0" smtClean="0"/>
              <a:t>220 000</a:t>
            </a:r>
            <a:endParaRPr lang="zh-CN" altLang="en-US" dirty="0" smtClean="0"/>
          </a:p>
          <a:p>
            <a:pPr>
              <a:buNone/>
            </a:pPr>
            <a:r>
              <a:rPr lang="en-US" altLang="zh-CN" dirty="0" smtClean="0"/>
              <a:t>		         </a:t>
            </a:r>
            <a:r>
              <a:rPr lang="zh-CN" altLang="en-US" dirty="0" smtClean="0"/>
              <a:t>累计</a:t>
            </a:r>
            <a:r>
              <a:rPr lang="zh-CN" altLang="en-US" dirty="0" smtClean="0"/>
              <a:t>折旧</a:t>
            </a:r>
            <a:r>
              <a:rPr lang="en-US" dirty="0" smtClean="0"/>
              <a:t>45 000</a:t>
            </a:r>
            <a:endParaRPr lang="zh-CN" altLang="en-US" dirty="0" smtClean="0"/>
          </a:p>
          <a:p>
            <a:pPr>
              <a:buNone/>
            </a:pPr>
            <a:r>
              <a:rPr lang="en-US" altLang="zh-CN" dirty="0" smtClean="0"/>
              <a:t>		         </a:t>
            </a:r>
            <a:r>
              <a:rPr lang="zh-CN" altLang="en-US" dirty="0" smtClean="0"/>
              <a:t>银行</a:t>
            </a:r>
            <a:r>
              <a:rPr lang="zh-CN" altLang="en-US" dirty="0" smtClean="0"/>
              <a:t>存款</a:t>
            </a:r>
            <a:r>
              <a:rPr lang="en-US" dirty="0" smtClean="0"/>
              <a:t>180 000</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费用核算举例</a:t>
            </a:r>
            <a:endParaRPr lang="zh-CN" altLang="en-US" dirty="0"/>
          </a:p>
        </p:txBody>
      </p:sp>
      <p:sp>
        <p:nvSpPr>
          <p:cNvPr id="3" name="内容占位符 2"/>
          <p:cNvSpPr>
            <a:spLocks noGrp="1"/>
          </p:cNvSpPr>
          <p:nvPr>
            <p:ph idx="1"/>
          </p:nvPr>
        </p:nvSpPr>
        <p:spPr>
          <a:xfrm>
            <a:off x="457200" y="1285860"/>
            <a:ext cx="8229600" cy="5286412"/>
          </a:xfrm>
        </p:spPr>
        <p:txBody>
          <a:bodyPr>
            <a:normAutofit/>
          </a:bodyPr>
          <a:lstStyle/>
          <a:p>
            <a:r>
              <a:rPr lang="en-US" dirty="0" smtClean="0"/>
              <a:t>2</a:t>
            </a:r>
            <a:r>
              <a:rPr lang="zh-CN" altLang="en-US" dirty="0" smtClean="0"/>
              <a:t>．期间费用的</a:t>
            </a:r>
            <a:r>
              <a:rPr lang="zh-CN" altLang="en-US" dirty="0" smtClean="0"/>
              <a:t>核算</a:t>
            </a:r>
            <a:endParaRPr lang="en-US" altLang="zh-CN" dirty="0" smtClean="0"/>
          </a:p>
          <a:p>
            <a:r>
              <a:rPr lang="en-US" altLang="zh-CN" dirty="0" smtClean="0"/>
              <a:t>【</a:t>
            </a:r>
            <a:r>
              <a:rPr lang="zh-CN" altLang="en-US" dirty="0" smtClean="0"/>
              <a:t>例</a:t>
            </a:r>
            <a:r>
              <a:rPr lang="en-US" dirty="0" smtClean="0"/>
              <a:t>10</a:t>
            </a:r>
            <a:r>
              <a:rPr lang="en-US" altLang="zh-CN" dirty="0" smtClean="0"/>
              <a:t>】</a:t>
            </a:r>
            <a:r>
              <a:rPr lang="en-US" dirty="0" smtClean="0"/>
              <a:t>A</a:t>
            </a:r>
            <a:r>
              <a:rPr lang="zh-CN" altLang="en-US" dirty="0" smtClean="0"/>
              <a:t>公司以</a:t>
            </a:r>
            <a:r>
              <a:rPr lang="en-US" dirty="0" smtClean="0"/>
              <a:t>6%</a:t>
            </a:r>
            <a:r>
              <a:rPr lang="zh-CN" altLang="en-US" dirty="0" smtClean="0"/>
              <a:t>的利率从银行取得一笔</a:t>
            </a:r>
            <a:r>
              <a:rPr lang="en-US" dirty="0" smtClean="0"/>
              <a:t>30 000 000</a:t>
            </a:r>
            <a:r>
              <a:rPr lang="zh-CN" altLang="en-US" dirty="0" smtClean="0"/>
              <a:t>元的借款，该公司每月对该笔借款预提利息。</a:t>
            </a:r>
          </a:p>
          <a:p>
            <a:pPr>
              <a:buNone/>
            </a:pPr>
            <a:r>
              <a:rPr lang="en-US" dirty="0" smtClean="0"/>
              <a:t>	A</a:t>
            </a:r>
            <a:r>
              <a:rPr lang="zh-CN" altLang="en-US" dirty="0" smtClean="0"/>
              <a:t>公司需在每月计提</a:t>
            </a:r>
            <a:r>
              <a:rPr lang="en-US" dirty="0" smtClean="0"/>
              <a:t>150 000</a:t>
            </a:r>
            <a:r>
              <a:rPr lang="zh-CN" altLang="en-US" dirty="0" smtClean="0"/>
              <a:t>（</a:t>
            </a:r>
            <a:r>
              <a:rPr lang="en-US" dirty="0" smtClean="0"/>
              <a:t>30 000 000</a:t>
            </a:r>
            <a:r>
              <a:rPr lang="en-US" altLang="zh-CN" dirty="0" smtClean="0"/>
              <a:t>×</a:t>
            </a:r>
            <a:r>
              <a:rPr lang="en-US" dirty="0" smtClean="0"/>
              <a:t>6%</a:t>
            </a:r>
            <a:r>
              <a:rPr lang="en-US" altLang="zh-CN" dirty="0" smtClean="0"/>
              <a:t>÷</a:t>
            </a:r>
            <a:r>
              <a:rPr lang="en-US" dirty="0" smtClean="0"/>
              <a:t>12</a:t>
            </a:r>
            <a:r>
              <a:rPr lang="zh-CN" altLang="en-US" dirty="0" smtClean="0"/>
              <a:t>）元的利息，应作如下分录：</a:t>
            </a:r>
          </a:p>
          <a:p>
            <a:pPr>
              <a:buNone/>
            </a:pPr>
            <a:r>
              <a:rPr lang="en-US" altLang="zh-CN" dirty="0" smtClean="0"/>
              <a:t>	</a:t>
            </a:r>
            <a:r>
              <a:rPr lang="zh-CN" altLang="en-US" dirty="0" smtClean="0"/>
              <a:t>借</a:t>
            </a:r>
            <a:r>
              <a:rPr lang="zh-CN" altLang="en-US" dirty="0" smtClean="0"/>
              <a:t>：财务费用</a:t>
            </a:r>
            <a:r>
              <a:rPr lang="en-US" dirty="0" smtClean="0"/>
              <a:t>150 000</a:t>
            </a:r>
            <a:endParaRPr lang="zh-CN" altLang="en-US" dirty="0" smtClean="0"/>
          </a:p>
          <a:p>
            <a:pPr>
              <a:buNone/>
            </a:pPr>
            <a:r>
              <a:rPr lang="en-US" altLang="zh-CN" dirty="0" smtClean="0"/>
              <a:t>		</a:t>
            </a:r>
            <a:r>
              <a:rPr lang="zh-CN" altLang="en-US" dirty="0" smtClean="0"/>
              <a:t>贷</a:t>
            </a:r>
            <a:r>
              <a:rPr lang="zh-CN" altLang="en-US" dirty="0" smtClean="0"/>
              <a:t>：应付利息</a:t>
            </a:r>
            <a:r>
              <a:rPr lang="en-US" dirty="0" smtClean="0"/>
              <a:t>150 000</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收入的特征</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第二，收入能够引起企业资产的增加、负债的减少或者兼而有之</a:t>
            </a:r>
            <a:r>
              <a:rPr lang="zh-CN" altLang="en-US" dirty="0" smtClean="0"/>
              <a:t>，因此，企业取得收入必然导致所有者权益增加。例如企业销售商品，因此取得现金或者获得要求收取一定现金的权益，这将导致银行存款或者应收账款的增加；又如企业通过提供劳务的方式偿还债务，从而引起企业负债减少。</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收入的特征</a:t>
            </a:r>
            <a:endParaRPr lang="zh-CN" altLang="en-US" dirty="0"/>
          </a:p>
        </p:txBody>
      </p:sp>
      <p:sp>
        <p:nvSpPr>
          <p:cNvPr id="3" name="内容占位符 2"/>
          <p:cNvSpPr>
            <a:spLocks noGrp="1"/>
          </p:cNvSpPr>
          <p:nvPr>
            <p:ph idx="1"/>
          </p:nvPr>
        </p:nvSpPr>
        <p:spPr>
          <a:xfrm>
            <a:off x="457200" y="1285860"/>
            <a:ext cx="8229600" cy="4840303"/>
          </a:xfrm>
        </p:spPr>
        <p:txBody>
          <a:bodyPr>
            <a:normAutofit fontScale="77500" lnSpcReduction="20000"/>
          </a:bodyPr>
          <a:lstStyle/>
          <a:p>
            <a:r>
              <a:rPr lang="zh-CN" altLang="en-US" dirty="0" smtClean="0">
                <a:solidFill>
                  <a:srgbClr val="FF0000"/>
                </a:solidFill>
              </a:rPr>
              <a:t>第三，收入的取得需要企业付出一定的代价，这也决定了收入和费用的核算需要遵循“配比原则”。任何收入都是企业先期垫付的回报，这种垫付在收入获取期内成为费用</a:t>
            </a:r>
            <a:r>
              <a:rPr lang="zh-CN" altLang="en-US" dirty="0" smtClean="0">
                <a:solidFill>
                  <a:srgbClr val="FF0000"/>
                </a:solidFill>
              </a:rPr>
              <a:t>。</a:t>
            </a:r>
            <a:endParaRPr lang="en-US" altLang="zh-CN" dirty="0" smtClean="0">
              <a:solidFill>
                <a:srgbClr val="FF0000"/>
              </a:solidFill>
            </a:endParaRPr>
          </a:p>
          <a:p>
            <a:r>
              <a:rPr lang="zh-CN" altLang="en-US" dirty="0" smtClean="0"/>
              <a:t>一般</a:t>
            </a:r>
            <a:r>
              <a:rPr lang="zh-CN" altLang="en-US" dirty="0" smtClean="0"/>
              <a:t>情况下，销售商品的收入是与企业制造或取得商品的成本互相对应的，销售商品取得收入的活动能够顺利开展，需要企业先行垫付以便制造商品或先行垫付以便购买商品；提供劳务取得收入同样需要企业垫付一定的劳务支出和其他支出，例如工人的工资等</a:t>
            </a:r>
            <a:r>
              <a:rPr lang="zh-CN" altLang="en-US" dirty="0" smtClean="0"/>
              <a:t>；</a:t>
            </a:r>
            <a:endParaRPr lang="en-US" altLang="zh-CN" dirty="0" smtClean="0"/>
          </a:p>
          <a:p>
            <a:r>
              <a:rPr lang="zh-CN" altLang="en-US" dirty="0" smtClean="0"/>
              <a:t>让</a:t>
            </a:r>
            <a:r>
              <a:rPr lang="zh-CN" altLang="en-US" dirty="0" smtClean="0"/>
              <a:t>渡资产使用权获得收入需要企业先行购买该项资产，也是垫付了资产的取得成本。因此，</a:t>
            </a:r>
            <a:r>
              <a:rPr lang="zh-CN" altLang="en-US" dirty="0" smtClean="0">
                <a:solidFill>
                  <a:srgbClr val="FF0000"/>
                </a:solidFill>
              </a:rPr>
              <a:t>没有垫付支出或者找不到与之相对应的成本的经济利益流入不属于收入</a:t>
            </a:r>
            <a:r>
              <a:rPr lang="zh-CN" altLang="en-US" dirty="0" smtClean="0"/>
              <a:t>。例如，企业因接受捐赠而获得的经济利益流入就不能列作收入。</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收入的特征</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smtClean="0">
                <a:solidFill>
                  <a:srgbClr val="FF0000"/>
                </a:solidFill>
              </a:rPr>
              <a:t>第四，收入只包括本企业经济利益的流入，不包括为第三方或客户代收的款项。</a:t>
            </a:r>
            <a:r>
              <a:rPr lang="zh-CN" altLang="en-US" dirty="0" smtClean="0"/>
              <a:t>在企业的经营活动中，有可能帮第三方或客户代扣代缴一些款项。这些代收的款项，一方面增加了企业的资产，另一方面相应增加了企业的负债，因此不能给企业带来经济利益的流入，不会导致所有者权益的增加，因此不能作为企业的收入。</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收入的特征</a:t>
            </a:r>
            <a:endParaRPr lang="zh-CN" altLang="en-US" dirty="0"/>
          </a:p>
        </p:txBody>
      </p:sp>
      <p:sp>
        <p:nvSpPr>
          <p:cNvPr id="3" name="内容占位符 2"/>
          <p:cNvSpPr>
            <a:spLocks noGrp="1"/>
          </p:cNvSpPr>
          <p:nvPr>
            <p:ph idx="1"/>
          </p:nvPr>
        </p:nvSpPr>
        <p:spPr>
          <a:xfrm>
            <a:off x="457200" y="1285860"/>
            <a:ext cx="8229600" cy="4840303"/>
          </a:xfrm>
        </p:spPr>
        <p:txBody>
          <a:bodyPr>
            <a:normAutofit/>
          </a:bodyPr>
          <a:lstStyle/>
          <a:p>
            <a:r>
              <a:rPr lang="zh-CN" altLang="en-US" dirty="0" smtClean="0"/>
              <a:t>第五，收入作为会计核算中的一个虚账户，本身不代表资源，而是作为企业正常经营过程中销售产品、提供劳务或让渡资产使用权引起经济利益流入的统计数。</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4443</Words>
  <Application>Microsoft Office PowerPoint</Application>
  <PresentationFormat>全屏显示(4:3)</PresentationFormat>
  <Paragraphs>246</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练习题</vt:lpstr>
      <vt:lpstr>收入的定义</vt:lpstr>
      <vt:lpstr>收入的定义</vt:lpstr>
      <vt:lpstr>收入的定义</vt:lpstr>
      <vt:lpstr>收入的特征</vt:lpstr>
      <vt:lpstr>收入的特征</vt:lpstr>
      <vt:lpstr>收入的特征</vt:lpstr>
      <vt:lpstr>收入的特征</vt:lpstr>
      <vt:lpstr>收入的特征</vt:lpstr>
      <vt:lpstr>收入的构成</vt:lpstr>
      <vt:lpstr>收入的分类</vt:lpstr>
      <vt:lpstr>收入的分类</vt:lpstr>
      <vt:lpstr>收入的确定</vt:lpstr>
      <vt:lpstr>收入的计量</vt:lpstr>
      <vt:lpstr>收入核算例子</vt:lpstr>
      <vt:lpstr>收入核算例子</vt:lpstr>
      <vt:lpstr>收入核算例子</vt:lpstr>
      <vt:lpstr>收入核算例子</vt:lpstr>
      <vt:lpstr>收入核算例子</vt:lpstr>
      <vt:lpstr>收入核算例子</vt:lpstr>
      <vt:lpstr>收入核算例子</vt:lpstr>
      <vt:lpstr>收入核算例子</vt:lpstr>
      <vt:lpstr>收入核算例子</vt:lpstr>
      <vt:lpstr>收入核算例子</vt:lpstr>
      <vt:lpstr>收入核算例子</vt:lpstr>
      <vt:lpstr>费用的定义</vt:lpstr>
      <vt:lpstr>费用的定义</vt:lpstr>
      <vt:lpstr>费用的定义</vt:lpstr>
      <vt:lpstr>费用的定义</vt:lpstr>
      <vt:lpstr>费用的特征</vt:lpstr>
      <vt:lpstr>费用的特征</vt:lpstr>
      <vt:lpstr>费用的特征</vt:lpstr>
      <vt:lpstr>费用的特征</vt:lpstr>
      <vt:lpstr>费用的特征</vt:lpstr>
      <vt:lpstr>费用的特征</vt:lpstr>
      <vt:lpstr>支出、费用与利润的关系</vt:lpstr>
      <vt:lpstr>费用的分类</vt:lpstr>
      <vt:lpstr>费用的分类</vt:lpstr>
      <vt:lpstr>费用的分类</vt:lpstr>
      <vt:lpstr>费用的分类</vt:lpstr>
      <vt:lpstr>费用的分类</vt:lpstr>
      <vt:lpstr>费用的分类</vt:lpstr>
      <vt:lpstr>费用的分类</vt:lpstr>
      <vt:lpstr>费用的确认</vt:lpstr>
      <vt:lpstr>费用的计量</vt:lpstr>
      <vt:lpstr>费用核算举例</vt:lpstr>
      <vt:lpstr>费用核算举例</vt:lpstr>
      <vt:lpstr>费用核算举例</vt:lpstr>
      <vt:lpstr>费用核算举例</vt:lpstr>
      <vt:lpstr>费用核算举例</vt:lpstr>
      <vt:lpstr>费用核算举例</vt:lpstr>
      <vt:lpstr>费用核算举例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dc:creator>
  <cp:lastModifiedBy>lin</cp:lastModifiedBy>
  <cp:revision>108</cp:revision>
  <dcterms:created xsi:type="dcterms:W3CDTF">2020-03-24T01:47:21Z</dcterms:created>
  <dcterms:modified xsi:type="dcterms:W3CDTF">2020-04-14T02:03:29Z</dcterms:modified>
</cp:coreProperties>
</file>