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1FCEB-5A68-4EB4-A2FA-A85DA833DA07}" type="datetimeFigureOut">
              <a:rPr lang="zh-CN" altLang="en-US" smtClean="0"/>
              <a:pPr/>
              <a:t>2020/3/31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E275-11C0-4252-A652-BBFC8D6113D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B146-E91F-4780-9118-6232A3926252}" type="datetimeFigureOut">
              <a:rPr lang="zh-CN" altLang="en-US" smtClean="0"/>
              <a:pPr/>
              <a:t>2020/3/31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ADA5D-88C9-472D-8E52-8B7DD8EAD5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负债定义与类别</a:t>
            </a:r>
            <a:endParaRPr lang="zh-CN" altLang="en-US" dirty="0"/>
          </a:p>
        </p:txBody>
      </p:sp>
      <p:sp>
        <p:nvSpPr>
          <p:cNvPr id="4" name="矩形 3"/>
          <p:cNvSpPr/>
          <p:nvPr/>
        </p:nvSpPr>
        <p:spPr>
          <a:xfrm>
            <a:off x="785786" y="1643050"/>
            <a:ext cx="7715304" cy="4524315"/>
          </a:xfrm>
          <a:prstGeom prst="rect">
            <a:avLst/>
          </a:prstGeom>
        </p:spPr>
        <p:txBody>
          <a:bodyPr wrap="square">
            <a:spAutoFit/>
          </a:bodyPr>
          <a:lstStyle/>
          <a:p>
            <a:r>
              <a:rPr lang="zh-CN" altLang="en-US" sz="2400" dirty="0" smtClean="0"/>
              <a:t>负债是指企业过去的交易或者事项形成的、预期会导致经济利益流出企业的</a:t>
            </a:r>
            <a:r>
              <a:rPr lang="zh-CN" altLang="en-US" sz="2400" dirty="0" smtClean="0">
                <a:solidFill>
                  <a:srgbClr val="FF0000"/>
                </a:solidFill>
              </a:rPr>
              <a:t>现时义务</a:t>
            </a:r>
            <a:r>
              <a:rPr lang="zh-CN" altLang="en-US" sz="2400" dirty="0" smtClean="0"/>
              <a:t>，包括企业向银行借款等形成的</a:t>
            </a:r>
            <a:r>
              <a:rPr lang="zh-CN" altLang="en-US" sz="2400" dirty="0" smtClean="0">
                <a:solidFill>
                  <a:srgbClr val="FF0000"/>
                </a:solidFill>
              </a:rPr>
              <a:t>法定义务</a:t>
            </a:r>
            <a:r>
              <a:rPr lang="zh-CN" altLang="en-US" sz="2400" dirty="0" smtClean="0"/>
              <a:t>和按照惯例承诺提供售后服务等形成的</a:t>
            </a:r>
            <a:r>
              <a:rPr lang="zh-CN" altLang="en-US" sz="2400" dirty="0" smtClean="0">
                <a:solidFill>
                  <a:srgbClr val="FF0000"/>
                </a:solidFill>
              </a:rPr>
              <a:t>推定义务</a:t>
            </a:r>
            <a:r>
              <a:rPr lang="zh-CN" altLang="en-US" sz="2400" dirty="0" smtClean="0"/>
              <a:t>。</a:t>
            </a:r>
            <a:endParaRPr lang="en-US" altLang="zh-CN" sz="2400" dirty="0" smtClean="0"/>
          </a:p>
          <a:p>
            <a:r>
              <a:rPr lang="zh-CN" altLang="en-US" sz="2400" dirty="0" smtClean="0"/>
              <a:t>对于</a:t>
            </a:r>
            <a:r>
              <a:rPr lang="zh-CN" altLang="en-US" sz="2400" dirty="0" smtClean="0"/>
              <a:t>负债的定义需要做进一步的解释：现时义务是指企业在现行条件下已承担的义务。未来发生的交易或者事项形成的义务，不属于现时义务，不应当认定为负债。具体地说，负债是指一个主体过去发生的交易或者事项所引起的主体应向外部关系人转移资产或提供劳务的义务</a:t>
            </a:r>
            <a:r>
              <a:rPr lang="zh-CN" altLang="en-US" sz="2400" dirty="0" smtClean="0"/>
              <a:t>。</a:t>
            </a:r>
            <a:endParaRPr lang="en-US" altLang="zh-CN" sz="2400" dirty="0" smtClean="0"/>
          </a:p>
          <a:p>
            <a:r>
              <a:rPr lang="zh-CN" altLang="en-US" sz="2400" dirty="0" smtClean="0"/>
              <a:t>负债</a:t>
            </a:r>
            <a:r>
              <a:rPr lang="zh-CN" altLang="en-US" sz="2400" dirty="0" smtClean="0"/>
              <a:t>既是企业的现时义务，又是企业资源的来源。负债的减少就意味着企业资源的减少。</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流动负债的核算</a:t>
            </a:r>
            <a:endParaRPr lang="zh-CN" altLang="en-US" dirty="0"/>
          </a:p>
        </p:txBody>
      </p:sp>
      <p:sp>
        <p:nvSpPr>
          <p:cNvPr id="4" name="矩形 3"/>
          <p:cNvSpPr/>
          <p:nvPr/>
        </p:nvSpPr>
        <p:spPr>
          <a:xfrm>
            <a:off x="785786" y="1643050"/>
            <a:ext cx="7715304" cy="3046988"/>
          </a:xfrm>
          <a:prstGeom prst="rect">
            <a:avLst/>
          </a:prstGeom>
        </p:spPr>
        <p:txBody>
          <a:bodyPr wrap="square">
            <a:spAutoFit/>
          </a:bodyPr>
          <a:lstStyle/>
          <a:p>
            <a:r>
              <a:rPr lang="zh-CN" altLang="en-US" sz="2400" dirty="0" smtClean="0"/>
              <a:t>流动负债的核算涉及很多会计科目和账户，比如“短期借款”、“交易性金融负债”、“应付票据”、“应付账款”、“预收账款”、“合同负债”、“应付职工薪酬”、“应交税费”、“应付股利”、“应付利息”、“其他应付款”、“一年内到期的非流动负债”和“其他流动负债”等，这些账户的贷方记录相关流动负债的增加额，借方记录减少额，余额一般在贷方，反映各项流动负债的期末余额。</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短期借款的</a:t>
            </a:r>
            <a:r>
              <a:rPr lang="zh-CN" altLang="en-US" dirty="0" smtClean="0"/>
              <a:t>核算</a:t>
            </a:r>
            <a:endParaRPr lang="zh-CN" altLang="en-US" dirty="0"/>
          </a:p>
        </p:txBody>
      </p:sp>
      <p:sp>
        <p:nvSpPr>
          <p:cNvPr id="4" name="矩形 3"/>
          <p:cNvSpPr/>
          <p:nvPr/>
        </p:nvSpPr>
        <p:spPr>
          <a:xfrm>
            <a:off x="785786" y="1643050"/>
            <a:ext cx="7715304" cy="3785652"/>
          </a:xfrm>
          <a:prstGeom prst="rect">
            <a:avLst/>
          </a:prstGeom>
        </p:spPr>
        <p:txBody>
          <a:bodyPr wrap="square">
            <a:spAutoFit/>
          </a:bodyPr>
          <a:lstStyle/>
          <a:p>
            <a:r>
              <a:rPr lang="zh-CN" altLang="en-US" sz="2400" dirty="0" smtClean="0"/>
              <a:t>短期借款是指企业根据生产经营对资金的需要，从银行或其他金融机构借入的偿还期在一年以内的各种借款。短期借款主要是用于补充流动资金，满足生产周转、季节性生产和结算对资金的需要</a:t>
            </a:r>
            <a:r>
              <a:rPr lang="zh-CN" altLang="en-US" sz="2400" dirty="0" smtClean="0"/>
              <a:t>。</a:t>
            </a:r>
            <a:endParaRPr lang="en-US" altLang="zh-CN" sz="2400" dirty="0" smtClean="0"/>
          </a:p>
          <a:p>
            <a:endParaRPr lang="en-US" altLang="zh-CN" sz="2400" dirty="0" smtClean="0"/>
          </a:p>
          <a:p>
            <a:r>
              <a:rPr lang="zh-CN" altLang="en-US" sz="2400" dirty="0" smtClean="0"/>
              <a:t>企业应设置“</a:t>
            </a:r>
            <a:r>
              <a:rPr lang="zh-CN" altLang="en-US" sz="2400" dirty="0" smtClean="0">
                <a:solidFill>
                  <a:srgbClr val="FF0000"/>
                </a:solidFill>
              </a:rPr>
              <a:t>短期借款</a:t>
            </a:r>
            <a:r>
              <a:rPr lang="zh-CN" altLang="en-US" sz="2400" dirty="0" smtClean="0"/>
              <a:t>”账户，全面核算短期借款的增减变化、结余金额以及明细构成。该账户的贷方记录借入短期借款的本金，借方记录偿还短期借款的本金，期末的贷方余额，反映企业目前尚未偿还的短期借款的本金。</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短期借款的</a:t>
            </a:r>
            <a:r>
              <a:rPr lang="zh-CN" altLang="en-US" dirty="0" smtClean="0"/>
              <a:t>核算</a:t>
            </a:r>
            <a:endParaRPr lang="zh-CN" altLang="en-US" dirty="0"/>
          </a:p>
        </p:txBody>
      </p:sp>
      <p:sp>
        <p:nvSpPr>
          <p:cNvPr id="4" name="矩形 3"/>
          <p:cNvSpPr/>
          <p:nvPr/>
        </p:nvSpPr>
        <p:spPr>
          <a:xfrm>
            <a:off x="785786" y="1643050"/>
            <a:ext cx="7715304" cy="2308324"/>
          </a:xfrm>
          <a:prstGeom prst="rect">
            <a:avLst/>
          </a:prstGeom>
        </p:spPr>
        <p:txBody>
          <a:bodyPr wrap="square">
            <a:spAutoFit/>
          </a:bodyPr>
          <a:lstStyle/>
          <a:p>
            <a:r>
              <a:rPr lang="zh-CN" altLang="en-US" sz="2400" dirty="0" smtClean="0"/>
              <a:t>在核算短期借款时，还可能涉及“</a:t>
            </a:r>
            <a:r>
              <a:rPr lang="zh-CN" altLang="en-US" sz="2400" dirty="0" smtClean="0">
                <a:solidFill>
                  <a:srgbClr val="FF0000"/>
                </a:solidFill>
              </a:rPr>
              <a:t>财务费用</a:t>
            </a:r>
            <a:r>
              <a:rPr lang="zh-CN" altLang="en-US" sz="2400" dirty="0" smtClean="0"/>
              <a:t>”账户。如果较大的短期借款利息按季支付或到期一次性支付，企业需要按月以应付利息的形式确认负债，并计入财务费用，确认时</a:t>
            </a:r>
            <a:r>
              <a:rPr lang="zh-CN" altLang="en-US" sz="2400" dirty="0" smtClean="0">
                <a:solidFill>
                  <a:srgbClr val="FF0000"/>
                </a:solidFill>
              </a:rPr>
              <a:t>借记</a:t>
            </a:r>
            <a:r>
              <a:rPr lang="zh-CN" altLang="en-US" sz="2400" dirty="0" smtClean="0"/>
              <a:t>“</a:t>
            </a:r>
            <a:r>
              <a:rPr lang="zh-CN" altLang="en-US" sz="2400" dirty="0" smtClean="0">
                <a:solidFill>
                  <a:srgbClr val="FF0000"/>
                </a:solidFill>
              </a:rPr>
              <a:t>财务费用</a:t>
            </a:r>
            <a:r>
              <a:rPr lang="zh-CN" altLang="en-US" sz="2400" dirty="0" smtClean="0"/>
              <a:t>”账户，</a:t>
            </a:r>
            <a:r>
              <a:rPr lang="zh-CN" altLang="en-US" sz="2400" dirty="0" smtClean="0">
                <a:solidFill>
                  <a:srgbClr val="FF0000"/>
                </a:solidFill>
              </a:rPr>
              <a:t>贷记</a:t>
            </a:r>
            <a:r>
              <a:rPr lang="zh-CN" altLang="en-US" sz="2400" dirty="0" smtClean="0"/>
              <a:t>“</a:t>
            </a:r>
            <a:r>
              <a:rPr lang="zh-CN" altLang="en-US" sz="2400" dirty="0" smtClean="0">
                <a:solidFill>
                  <a:srgbClr val="FF0000"/>
                </a:solidFill>
              </a:rPr>
              <a:t>应付利息</a:t>
            </a:r>
            <a:r>
              <a:rPr lang="zh-CN" altLang="en-US" sz="2400" dirty="0" smtClean="0"/>
              <a:t>”账户，支付利息时再冲减应付利息这项负债，</a:t>
            </a:r>
            <a:r>
              <a:rPr lang="zh-CN" altLang="en-US" sz="2400" dirty="0" smtClean="0">
                <a:solidFill>
                  <a:srgbClr val="FF0000"/>
                </a:solidFill>
              </a:rPr>
              <a:t>借记</a:t>
            </a:r>
            <a:r>
              <a:rPr lang="zh-CN" altLang="en-US" sz="2400" dirty="0" smtClean="0"/>
              <a:t>“</a:t>
            </a:r>
            <a:r>
              <a:rPr lang="zh-CN" altLang="en-US" sz="2400" dirty="0" smtClean="0">
                <a:solidFill>
                  <a:srgbClr val="FF0000"/>
                </a:solidFill>
              </a:rPr>
              <a:t>应付利息</a:t>
            </a:r>
            <a:r>
              <a:rPr lang="zh-CN" altLang="en-US" sz="2400" dirty="0" smtClean="0"/>
              <a:t>”账户，</a:t>
            </a:r>
            <a:r>
              <a:rPr lang="zh-CN" altLang="en-US" sz="2400" dirty="0" smtClean="0">
                <a:solidFill>
                  <a:srgbClr val="FF0000"/>
                </a:solidFill>
              </a:rPr>
              <a:t>贷记</a:t>
            </a:r>
            <a:r>
              <a:rPr lang="zh-CN" altLang="en-US" sz="2400" dirty="0" smtClean="0"/>
              <a:t>“</a:t>
            </a:r>
            <a:r>
              <a:rPr lang="zh-CN" altLang="en-US" sz="2400" dirty="0" smtClean="0">
                <a:solidFill>
                  <a:srgbClr val="FF0000"/>
                </a:solidFill>
              </a:rPr>
              <a:t>银行存款</a:t>
            </a:r>
            <a:r>
              <a:rPr lang="zh-CN" altLang="en-US" sz="2400" dirty="0" smtClean="0"/>
              <a:t>”账户。</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短期借款的</a:t>
            </a:r>
            <a:r>
              <a:rPr lang="zh-CN" altLang="en-US" dirty="0" smtClean="0"/>
              <a:t>核算</a:t>
            </a:r>
            <a:endParaRPr lang="zh-CN" altLang="en-US" dirty="0"/>
          </a:p>
        </p:txBody>
      </p:sp>
      <p:sp>
        <p:nvSpPr>
          <p:cNvPr id="4" name="矩形 3"/>
          <p:cNvSpPr/>
          <p:nvPr/>
        </p:nvSpPr>
        <p:spPr>
          <a:xfrm>
            <a:off x="785786" y="1285860"/>
            <a:ext cx="8215370" cy="5262979"/>
          </a:xfrm>
          <a:prstGeom prst="rect">
            <a:avLst/>
          </a:prstGeom>
        </p:spPr>
        <p:txBody>
          <a:bodyPr wrap="square">
            <a:spAutoFit/>
          </a:bodyPr>
          <a:lstStyle/>
          <a:p>
            <a:r>
              <a:rPr lang="en-US" altLang="zh-CN" sz="2400" dirty="0" smtClean="0"/>
              <a:t>【</a:t>
            </a:r>
            <a:r>
              <a:rPr lang="zh-CN" altLang="en-US" sz="2400" dirty="0" smtClean="0"/>
              <a:t>例</a:t>
            </a:r>
            <a:r>
              <a:rPr lang="en-US" sz="2400" dirty="0" smtClean="0"/>
              <a:t>1</a:t>
            </a:r>
            <a:r>
              <a:rPr lang="en-US" altLang="zh-CN" sz="2400" dirty="0" smtClean="0"/>
              <a:t>】</a:t>
            </a:r>
            <a:r>
              <a:rPr lang="zh-CN" altLang="en-US" sz="2400" dirty="0" smtClean="0"/>
              <a:t>露营公司</a:t>
            </a:r>
            <a:r>
              <a:rPr lang="en-US" sz="2400" dirty="0" smtClean="0"/>
              <a:t>2018</a:t>
            </a:r>
            <a:r>
              <a:rPr lang="zh-CN" altLang="en-US" sz="2400" dirty="0" smtClean="0"/>
              <a:t>年</a:t>
            </a:r>
            <a:r>
              <a:rPr lang="en-US" sz="2400" dirty="0" smtClean="0"/>
              <a:t>4</a:t>
            </a:r>
            <a:r>
              <a:rPr lang="zh-CN" altLang="en-US" sz="2400" dirty="0" smtClean="0"/>
              <a:t>月</a:t>
            </a:r>
            <a:r>
              <a:rPr lang="en-US" sz="2400" dirty="0" smtClean="0"/>
              <a:t>1</a:t>
            </a:r>
            <a:r>
              <a:rPr lang="zh-CN" altLang="en-US" sz="2400" dirty="0" smtClean="0"/>
              <a:t>日借入生产周转借款</a:t>
            </a:r>
            <a:r>
              <a:rPr lang="en-US" sz="2400" dirty="0" smtClean="0"/>
              <a:t>100 000</a:t>
            </a:r>
            <a:r>
              <a:rPr lang="zh-CN" altLang="en-US" sz="2400" dirty="0" smtClean="0"/>
              <a:t>元，期限为</a:t>
            </a:r>
            <a:r>
              <a:rPr lang="en-US" sz="2400" dirty="0" smtClean="0"/>
              <a:t>3</a:t>
            </a:r>
            <a:r>
              <a:rPr lang="zh-CN" altLang="en-US" sz="2400" dirty="0" smtClean="0"/>
              <a:t>个月，年利率为</a:t>
            </a:r>
            <a:r>
              <a:rPr lang="en-US" sz="2400" dirty="0" smtClean="0"/>
              <a:t>6</a:t>
            </a:r>
            <a:r>
              <a:rPr lang="zh-CN" altLang="en-US" sz="2400" dirty="0" smtClean="0"/>
              <a:t>％。</a:t>
            </a:r>
          </a:p>
          <a:p>
            <a:r>
              <a:rPr lang="zh-CN" altLang="en-US" sz="2400" dirty="0" smtClean="0"/>
              <a:t>露营公司借入短期借款时，应作如下分录：</a:t>
            </a:r>
          </a:p>
          <a:p>
            <a:r>
              <a:rPr lang="zh-CN" altLang="en-US" sz="2400" dirty="0" smtClean="0">
                <a:solidFill>
                  <a:srgbClr val="FF0000"/>
                </a:solidFill>
              </a:rPr>
              <a:t>借</a:t>
            </a:r>
            <a:r>
              <a:rPr lang="zh-CN" altLang="en-US" sz="2400" dirty="0" smtClean="0">
                <a:solidFill>
                  <a:srgbClr val="FF0000"/>
                </a:solidFill>
              </a:rPr>
              <a:t>：银行存款</a:t>
            </a:r>
            <a:r>
              <a:rPr lang="en-US" sz="2400" dirty="0" smtClean="0">
                <a:solidFill>
                  <a:srgbClr val="FF0000"/>
                </a:solidFill>
              </a:rPr>
              <a:t>100 </a:t>
            </a:r>
            <a:r>
              <a:rPr lang="en-US" sz="2400" dirty="0" smtClean="0">
                <a:solidFill>
                  <a:srgbClr val="FF0000"/>
                </a:solidFill>
              </a:rPr>
              <a:t>000</a:t>
            </a:r>
            <a:endParaRPr lang="zh-CN" altLang="en-US" sz="2400" dirty="0" smtClean="0">
              <a:solidFill>
                <a:srgbClr val="FF0000"/>
              </a:solidFill>
            </a:endParaRPr>
          </a:p>
          <a:p>
            <a:r>
              <a:rPr lang="zh-CN" altLang="en-US" sz="2400" dirty="0" smtClean="0">
                <a:solidFill>
                  <a:srgbClr val="FF0000"/>
                </a:solidFill>
              </a:rPr>
              <a:t>        贷：短期借款</a:t>
            </a:r>
            <a:r>
              <a:rPr lang="en-US" sz="2400" dirty="0" smtClean="0">
                <a:solidFill>
                  <a:srgbClr val="FF0000"/>
                </a:solidFill>
              </a:rPr>
              <a:t>100 000</a:t>
            </a:r>
            <a:endParaRPr lang="zh-CN" altLang="en-US" sz="2400" dirty="0" smtClean="0">
              <a:solidFill>
                <a:srgbClr val="FF0000"/>
              </a:solidFill>
            </a:endParaRPr>
          </a:p>
          <a:p>
            <a:r>
              <a:rPr lang="en-US" sz="2400" dirty="0" smtClean="0"/>
              <a:t>4</a:t>
            </a:r>
            <a:r>
              <a:rPr lang="zh-CN" altLang="en-US" sz="2400" dirty="0" smtClean="0"/>
              <a:t>月、</a:t>
            </a:r>
            <a:r>
              <a:rPr lang="en-US" sz="2400" dirty="0" smtClean="0"/>
              <a:t>5</a:t>
            </a:r>
            <a:r>
              <a:rPr lang="zh-CN" altLang="en-US" sz="2400" dirty="0" smtClean="0"/>
              <a:t>月底每月确认利息费用</a:t>
            </a:r>
            <a:r>
              <a:rPr lang="en-US" sz="2400" dirty="0" smtClean="0"/>
              <a:t>500</a:t>
            </a:r>
            <a:r>
              <a:rPr lang="zh-CN" altLang="en-US" sz="2400" dirty="0" smtClean="0"/>
              <a:t>元（</a:t>
            </a:r>
            <a:r>
              <a:rPr lang="en-US" sz="2400" dirty="0" smtClean="0"/>
              <a:t>100 000</a:t>
            </a:r>
            <a:r>
              <a:rPr lang="zh-CN" altLang="en-US" sz="2400" dirty="0" smtClean="0"/>
              <a:t>元</a:t>
            </a:r>
            <a:r>
              <a:rPr lang="en-US" altLang="zh-CN" sz="2400" dirty="0" smtClean="0"/>
              <a:t>×</a:t>
            </a:r>
            <a:r>
              <a:rPr lang="en-US" sz="2400" dirty="0" smtClean="0"/>
              <a:t>6</a:t>
            </a:r>
            <a:r>
              <a:rPr lang="zh-CN" altLang="en-US" sz="2400" dirty="0" smtClean="0"/>
              <a:t>％</a:t>
            </a:r>
            <a:r>
              <a:rPr lang="en-US" altLang="zh-CN" sz="2400" dirty="0" smtClean="0"/>
              <a:t>÷</a:t>
            </a:r>
            <a:r>
              <a:rPr lang="en-US" sz="2400" dirty="0" smtClean="0"/>
              <a:t>12</a:t>
            </a:r>
            <a:r>
              <a:rPr lang="zh-CN" altLang="en-US" sz="2400" dirty="0" smtClean="0"/>
              <a:t>），并记录应付利息这项负债时，作如下分录：</a:t>
            </a:r>
          </a:p>
          <a:p>
            <a:r>
              <a:rPr lang="zh-CN" altLang="en-US" sz="2400" dirty="0" smtClean="0">
                <a:solidFill>
                  <a:srgbClr val="FF0000"/>
                </a:solidFill>
              </a:rPr>
              <a:t>借：财务费用</a:t>
            </a:r>
            <a:r>
              <a:rPr lang="en-US" sz="2400" dirty="0" smtClean="0">
                <a:solidFill>
                  <a:srgbClr val="FF0000"/>
                </a:solidFill>
              </a:rPr>
              <a:t>500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：应付利息</a:t>
            </a:r>
            <a:r>
              <a:rPr lang="en-US" sz="2400" dirty="0" smtClean="0">
                <a:solidFill>
                  <a:srgbClr val="FF0000"/>
                </a:solidFill>
              </a:rPr>
              <a:t>500</a:t>
            </a:r>
            <a:endParaRPr lang="zh-CN" altLang="en-US" sz="2400" dirty="0" smtClean="0">
              <a:solidFill>
                <a:srgbClr val="FF0000"/>
              </a:solidFill>
            </a:endParaRPr>
          </a:p>
          <a:p>
            <a:r>
              <a:rPr lang="en-US" sz="2400" dirty="0" smtClean="0"/>
              <a:t>6</a:t>
            </a:r>
            <a:r>
              <a:rPr lang="zh-CN" altLang="en-US" sz="2400" dirty="0" smtClean="0"/>
              <a:t>月底偿还本金、支付利息时，作如下分录：</a:t>
            </a:r>
          </a:p>
          <a:p>
            <a:r>
              <a:rPr lang="zh-CN" altLang="en-US" sz="2400" dirty="0" smtClean="0">
                <a:solidFill>
                  <a:srgbClr val="FF0000"/>
                </a:solidFill>
              </a:rPr>
              <a:t>借：短期借款</a:t>
            </a:r>
            <a:r>
              <a:rPr lang="en-US" sz="2400" dirty="0" smtClean="0">
                <a:solidFill>
                  <a:srgbClr val="FF0000"/>
                </a:solidFill>
              </a:rPr>
              <a:t>100 000</a:t>
            </a:r>
            <a:endParaRPr lang="zh-CN" altLang="en-US" sz="2400" dirty="0" smtClean="0">
              <a:solidFill>
                <a:srgbClr val="FF0000"/>
              </a:solidFill>
            </a:endParaRPr>
          </a:p>
          <a:p>
            <a:r>
              <a:rPr lang="zh-CN" altLang="en-US" sz="2400" dirty="0" smtClean="0">
                <a:solidFill>
                  <a:srgbClr val="FF0000"/>
                </a:solidFill>
              </a:rPr>
              <a:t>         应付</a:t>
            </a:r>
            <a:r>
              <a:rPr lang="zh-CN" altLang="en-US" sz="2400" dirty="0" smtClean="0">
                <a:solidFill>
                  <a:srgbClr val="FF0000"/>
                </a:solidFill>
              </a:rPr>
              <a:t>利息</a:t>
            </a:r>
            <a:r>
              <a:rPr lang="en-US" sz="2400" dirty="0" smtClean="0">
                <a:solidFill>
                  <a:srgbClr val="FF0000"/>
                </a:solidFill>
              </a:rPr>
              <a:t>1 000</a:t>
            </a:r>
            <a:endParaRPr lang="zh-CN" altLang="en-US" sz="2400" dirty="0" smtClean="0">
              <a:solidFill>
                <a:srgbClr val="FF0000"/>
              </a:solidFill>
            </a:endParaRPr>
          </a:p>
          <a:p>
            <a:r>
              <a:rPr lang="zh-CN" altLang="en-US" sz="2400" dirty="0" smtClean="0">
                <a:solidFill>
                  <a:srgbClr val="FF0000"/>
                </a:solidFill>
              </a:rPr>
              <a:t>         财务</a:t>
            </a:r>
            <a:r>
              <a:rPr lang="zh-CN" altLang="en-US" sz="2400" dirty="0" smtClean="0">
                <a:solidFill>
                  <a:srgbClr val="FF0000"/>
                </a:solidFill>
              </a:rPr>
              <a:t>费用</a:t>
            </a:r>
            <a:r>
              <a:rPr lang="en-US" sz="2400" dirty="0" smtClean="0">
                <a:solidFill>
                  <a:srgbClr val="FF0000"/>
                </a:solidFill>
              </a:rPr>
              <a:t>500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101 500</a:t>
            </a:r>
            <a:endParaRPr lang="zh-CN" altLang="en-US" sz="24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3416320"/>
          </a:xfrm>
          <a:prstGeom prst="rect">
            <a:avLst/>
          </a:prstGeom>
        </p:spPr>
        <p:txBody>
          <a:bodyPr wrap="square">
            <a:spAutoFit/>
          </a:bodyPr>
          <a:lstStyle/>
          <a:p>
            <a:r>
              <a:rPr lang="zh-CN" altLang="en-US" sz="2400" dirty="0" smtClean="0"/>
              <a:t>预收及应付款项主要包括</a:t>
            </a:r>
            <a:r>
              <a:rPr lang="zh-CN" altLang="en-US" sz="2400" dirty="0" smtClean="0">
                <a:solidFill>
                  <a:srgbClr val="FF0000"/>
                </a:solidFill>
              </a:rPr>
              <a:t>应付票据、应付账款、预收账款和其他应付款</a:t>
            </a:r>
            <a:r>
              <a:rPr lang="zh-CN" altLang="en-US" sz="2400" dirty="0" smtClean="0"/>
              <a:t>。应付票据是指由出票人出票，由承兑人承诺在未来一定时期内支付一定款项的书面证明</a:t>
            </a:r>
            <a:r>
              <a:rPr lang="zh-CN" altLang="en-US" sz="2400" dirty="0" smtClean="0"/>
              <a:t>。</a:t>
            </a:r>
            <a:endParaRPr lang="en-US" altLang="zh-CN" sz="2400" dirty="0" smtClean="0"/>
          </a:p>
          <a:p>
            <a:endParaRPr lang="en-US" altLang="zh-CN" sz="2400" dirty="0" smtClean="0"/>
          </a:p>
          <a:p>
            <a:r>
              <a:rPr lang="zh-CN" altLang="en-US" sz="2400" dirty="0" smtClean="0"/>
              <a:t>在</a:t>
            </a:r>
            <a:r>
              <a:rPr lang="zh-CN" altLang="en-US" sz="2400" dirty="0" smtClean="0"/>
              <a:t>我国应付票据是指企业在商品购销活动中采用商业汇票结算方式而形成的债务。如果承兑人为企业，商业汇票被称为商业承兑汇票，如果承兑人为银行，商业汇票被称为银行承兑汇票。应付票据的增减变化和结余情况通过“应付票据”账户进行核算。</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3785652"/>
          </a:xfrm>
          <a:prstGeom prst="rect">
            <a:avLst/>
          </a:prstGeom>
        </p:spPr>
        <p:txBody>
          <a:bodyPr wrap="square">
            <a:spAutoFit/>
          </a:bodyPr>
          <a:lstStyle/>
          <a:p>
            <a:r>
              <a:rPr lang="zh-CN" altLang="en-US" sz="2400" dirty="0" smtClean="0">
                <a:solidFill>
                  <a:srgbClr val="FF0000"/>
                </a:solidFill>
              </a:rPr>
              <a:t>应付账款</a:t>
            </a:r>
            <a:r>
              <a:rPr lang="zh-CN" altLang="en-US" sz="2400" dirty="0" smtClean="0"/>
              <a:t>是指企业赊购原材料、商品或接受劳务等形成的债务，且该债务不以商业汇票的方式进行结算。应付账款的增减变化和结余情况通过“应付账款”账户进行核算。</a:t>
            </a:r>
          </a:p>
          <a:p>
            <a:r>
              <a:rPr lang="zh-CN" altLang="en-US" sz="2400" dirty="0" smtClean="0">
                <a:solidFill>
                  <a:srgbClr val="FF0000"/>
                </a:solidFill>
              </a:rPr>
              <a:t>预收账款</a:t>
            </a:r>
            <a:r>
              <a:rPr lang="zh-CN" altLang="en-US" sz="2400" dirty="0" smtClean="0"/>
              <a:t>是指企业向购货方预先收取的定金和货款。预收账款意味着企业未来需要向对方提供商品或劳务，在商品或劳务提供之前，预收账款构成企业的流动负债。预收账款的增减变化和结余情况通过“预收账款”账户进行核算。</a:t>
            </a:r>
          </a:p>
          <a:p>
            <a:r>
              <a:rPr lang="zh-CN" altLang="en-US" sz="2400" dirty="0" smtClean="0">
                <a:solidFill>
                  <a:srgbClr val="FF0000"/>
                </a:solidFill>
              </a:rPr>
              <a:t>其他应付款</a:t>
            </a:r>
            <a:r>
              <a:rPr lang="zh-CN" altLang="en-US" sz="2400" dirty="0" smtClean="0"/>
              <a:t>是指企业在生产经营过程中发生的对其他单位或个人的暂收及应付款项。其他应付款的增减变化和结余情况通过“其他应付款”账户核算。</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4154984"/>
          </a:xfrm>
          <a:prstGeom prst="rect">
            <a:avLst/>
          </a:prstGeom>
        </p:spPr>
        <p:txBody>
          <a:bodyPr wrap="square">
            <a:spAutoFit/>
          </a:bodyPr>
          <a:lstStyle/>
          <a:p>
            <a:r>
              <a:rPr lang="zh-CN" altLang="en-US" sz="2400" dirty="0" smtClean="0"/>
              <a:t>企业为了核算各种预收及应付款项需要设置“应付票据”、“应付账款”、“预收账款”和“其他应付款”账户。这些账户的贷方分别记录各项预收及应付款项的增加，借方分别记录各项预收及应付款项的减少，期末贷方余额表示期末结余的与该项目有关的流动负债</a:t>
            </a:r>
            <a:r>
              <a:rPr lang="zh-CN" altLang="en-US" sz="2400" dirty="0" smtClean="0"/>
              <a:t>。</a:t>
            </a:r>
            <a:endParaRPr lang="en-US" altLang="zh-CN" sz="2400" dirty="0" smtClean="0"/>
          </a:p>
          <a:p>
            <a:endParaRPr lang="en-US" altLang="zh-CN" sz="2400" dirty="0" smtClean="0"/>
          </a:p>
          <a:p>
            <a:r>
              <a:rPr lang="zh-CN" altLang="en-US" sz="2400" dirty="0" smtClean="0">
                <a:solidFill>
                  <a:srgbClr val="FF0000"/>
                </a:solidFill>
              </a:rPr>
              <a:t>预收及应付款项</a:t>
            </a:r>
            <a:r>
              <a:rPr lang="zh-CN" altLang="en-US" sz="2400" dirty="0" smtClean="0"/>
              <a:t>的形成往往与</a:t>
            </a:r>
            <a:r>
              <a:rPr lang="zh-CN" altLang="en-US" sz="2400" dirty="0" smtClean="0">
                <a:solidFill>
                  <a:srgbClr val="FF0000"/>
                </a:solidFill>
              </a:rPr>
              <a:t>商品和材料的采购</a:t>
            </a:r>
            <a:r>
              <a:rPr lang="zh-CN" altLang="en-US" sz="2400" dirty="0" smtClean="0"/>
              <a:t>有关，所以核算上述各项流动负债时，一般会涉及到</a:t>
            </a:r>
            <a:r>
              <a:rPr lang="zh-CN" altLang="en-US" sz="2400" dirty="0" smtClean="0">
                <a:solidFill>
                  <a:srgbClr val="FF0000"/>
                </a:solidFill>
              </a:rPr>
              <a:t>“材料采购”、“原材料”、“在途物资”和“库存商品”</a:t>
            </a:r>
            <a:r>
              <a:rPr lang="zh-CN" altLang="en-US" sz="2400" dirty="0" smtClean="0"/>
              <a:t>等账户；预收账款则与“银行存款”账户密切相关。</a:t>
            </a:r>
          </a:p>
          <a:p>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4893647"/>
          </a:xfrm>
          <a:prstGeom prst="rect">
            <a:avLst/>
          </a:prstGeom>
        </p:spPr>
        <p:txBody>
          <a:bodyPr wrap="square">
            <a:spAutoFit/>
          </a:bodyPr>
          <a:lstStyle/>
          <a:p>
            <a:r>
              <a:rPr lang="zh-CN" altLang="en-US" sz="2400" dirty="0" smtClean="0"/>
              <a:t>例</a:t>
            </a:r>
            <a:r>
              <a:rPr lang="en-US" sz="2400" dirty="0" smtClean="0"/>
              <a:t>2</a:t>
            </a:r>
            <a:r>
              <a:rPr lang="en-US" altLang="zh-CN" sz="2400" dirty="0" smtClean="0"/>
              <a:t>】</a:t>
            </a:r>
            <a:r>
              <a:rPr lang="zh-CN" altLang="en-US" sz="2400" dirty="0" smtClean="0"/>
              <a:t>露营公司采购材料一批，价格为</a:t>
            </a:r>
            <a:r>
              <a:rPr lang="en-US" sz="2400" dirty="0" smtClean="0"/>
              <a:t>20 000</a:t>
            </a:r>
            <a:r>
              <a:rPr lang="zh-CN" altLang="en-US" sz="2400" dirty="0" smtClean="0"/>
              <a:t>元，进项增值税为</a:t>
            </a:r>
            <a:r>
              <a:rPr lang="en-US" sz="2400" dirty="0" smtClean="0"/>
              <a:t>2 600</a:t>
            </a:r>
            <a:r>
              <a:rPr lang="zh-CN" altLang="en-US" sz="2400" dirty="0" smtClean="0"/>
              <a:t>元，合计</a:t>
            </a:r>
            <a:r>
              <a:rPr lang="en-US" sz="2400" dirty="0" smtClean="0"/>
              <a:t>22 600</a:t>
            </a:r>
            <a:r>
              <a:rPr lang="zh-CN" altLang="en-US" sz="2400" dirty="0" smtClean="0"/>
              <a:t>元，材料到达并验收入库，购货款三个月后才通过企业开出的转账支票支付。</a:t>
            </a:r>
          </a:p>
          <a:p>
            <a:r>
              <a:rPr lang="zh-CN" altLang="en-US" sz="2400" dirty="0" smtClean="0"/>
              <a:t>采购原材料并验收入库，货款尚未支付时，企业应作如下分录：</a:t>
            </a:r>
          </a:p>
          <a:p>
            <a:r>
              <a:rPr lang="zh-CN" altLang="en-US" sz="2400" dirty="0" smtClean="0">
                <a:solidFill>
                  <a:srgbClr val="FF0000"/>
                </a:solidFill>
              </a:rPr>
              <a:t>借：原材料</a:t>
            </a:r>
            <a:r>
              <a:rPr lang="en-US" sz="2400" dirty="0" smtClean="0">
                <a:solidFill>
                  <a:srgbClr val="FF0000"/>
                </a:solidFill>
              </a:rPr>
              <a:t>20 000</a:t>
            </a:r>
            <a:endParaRPr lang="zh-CN" altLang="en-US" sz="2400" dirty="0" smtClean="0">
              <a:solidFill>
                <a:srgbClr val="FF0000"/>
              </a:solidFill>
            </a:endParaRPr>
          </a:p>
          <a:p>
            <a:r>
              <a:rPr lang="zh-CN" altLang="en-US" sz="2400" dirty="0" smtClean="0">
                <a:solidFill>
                  <a:srgbClr val="FF0000"/>
                </a:solidFill>
              </a:rPr>
              <a:t>         应</a:t>
            </a:r>
            <a:r>
              <a:rPr lang="zh-CN" altLang="en-US" sz="2400" dirty="0" smtClean="0">
                <a:solidFill>
                  <a:srgbClr val="FF0000"/>
                </a:solidFill>
              </a:rPr>
              <a:t>交税费</a:t>
            </a:r>
            <a:r>
              <a:rPr lang="en-US" altLang="zh-CN" sz="2400" dirty="0" smtClean="0">
                <a:solidFill>
                  <a:srgbClr val="FF0000"/>
                </a:solidFill>
              </a:rPr>
              <a:t>——</a:t>
            </a:r>
            <a:r>
              <a:rPr lang="zh-CN" altLang="en-US" sz="2400" dirty="0" smtClean="0">
                <a:solidFill>
                  <a:srgbClr val="FF0000"/>
                </a:solidFill>
              </a:rPr>
              <a:t>应交增值税（进项税额）</a:t>
            </a:r>
            <a:r>
              <a:rPr lang="en-US" sz="2400" dirty="0" smtClean="0">
                <a:solidFill>
                  <a:srgbClr val="FF0000"/>
                </a:solidFill>
              </a:rPr>
              <a:t>2 600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：应付账款</a:t>
            </a:r>
            <a:r>
              <a:rPr lang="en-US" sz="2400" dirty="0" smtClean="0">
                <a:solidFill>
                  <a:srgbClr val="FF0000"/>
                </a:solidFill>
              </a:rPr>
              <a:t>                            22 600</a:t>
            </a:r>
            <a:endParaRPr lang="zh-CN" altLang="en-US" sz="2400" dirty="0" smtClean="0">
              <a:solidFill>
                <a:srgbClr val="FF0000"/>
              </a:solidFill>
            </a:endParaRPr>
          </a:p>
          <a:p>
            <a:r>
              <a:rPr lang="zh-CN" altLang="en-US" sz="2400" dirty="0" smtClean="0"/>
              <a:t>如果企业实施采购需要一个过程，在采购已经发生、材料尚未到达的情况下，先做如下分录：</a:t>
            </a:r>
          </a:p>
          <a:p>
            <a:r>
              <a:rPr lang="zh-CN" altLang="en-US" sz="2400" dirty="0" smtClean="0">
                <a:solidFill>
                  <a:srgbClr val="FF0000"/>
                </a:solidFill>
              </a:rPr>
              <a:t>借：在途物资</a:t>
            </a:r>
            <a:r>
              <a:rPr lang="en-US" sz="2400" dirty="0" smtClean="0">
                <a:solidFill>
                  <a:srgbClr val="FF0000"/>
                </a:solidFill>
              </a:rPr>
              <a:t>                               20 000</a:t>
            </a:r>
            <a:endParaRPr lang="zh-CN" altLang="en-US" sz="2400" dirty="0" smtClean="0">
              <a:solidFill>
                <a:srgbClr val="FF0000"/>
              </a:solidFill>
            </a:endParaRPr>
          </a:p>
          <a:p>
            <a:r>
              <a:rPr lang="zh-CN" altLang="en-US" sz="2400" dirty="0" smtClean="0">
                <a:solidFill>
                  <a:srgbClr val="FF0000"/>
                </a:solidFill>
              </a:rPr>
              <a:t>         应</a:t>
            </a:r>
            <a:r>
              <a:rPr lang="zh-CN" altLang="en-US" sz="2400" dirty="0" smtClean="0">
                <a:solidFill>
                  <a:srgbClr val="FF0000"/>
                </a:solidFill>
              </a:rPr>
              <a:t>交税费</a:t>
            </a:r>
            <a:r>
              <a:rPr lang="en-US" altLang="zh-CN" sz="2400" dirty="0" smtClean="0">
                <a:solidFill>
                  <a:srgbClr val="FF0000"/>
                </a:solidFill>
              </a:rPr>
              <a:t>——</a:t>
            </a:r>
            <a:r>
              <a:rPr lang="zh-CN" altLang="en-US" sz="2400" dirty="0" smtClean="0">
                <a:solidFill>
                  <a:srgbClr val="FF0000"/>
                </a:solidFill>
              </a:rPr>
              <a:t>应交增值税（进项税额）</a:t>
            </a:r>
            <a:r>
              <a:rPr lang="en-US" sz="2400" dirty="0" smtClean="0">
                <a:solidFill>
                  <a:srgbClr val="FF0000"/>
                </a:solidFill>
              </a:rPr>
              <a:t>      2 600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：应付账款</a:t>
            </a:r>
            <a:r>
              <a:rPr lang="en-US" sz="2400" dirty="0" smtClean="0">
                <a:solidFill>
                  <a:srgbClr val="FF0000"/>
                </a:solidFill>
              </a:rPr>
              <a:t>                              22 600</a:t>
            </a:r>
            <a:endParaRPr lang="zh-CN" altLang="en-US" sz="24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2308324"/>
          </a:xfrm>
          <a:prstGeom prst="rect">
            <a:avLst/>
          </a:prstGeom>
        </p:spPr>
        <p:txBody>
          <a:bodyPr wrap="square">
            <a:spAutoFit/>
          </a:bodyPr>
          <a:lstStyle/>
          <a:p>
            <a:r>
              <a:rPr lang="zh-CN" altLang="en-US" sz="2400" dirty="0" smtClean="0"/>
              <a:t>材料验收合格并入库时，应做如下分录：</a:t>
            </a:r>
          </a:p>
          <a:p>
            <a:r>
              <a:rPr lang="zh-CN" altLang="en-US" sz="2400" dirty="0" smtClean="0">
                <a:solidFill>
                  <a:srgbClr val="FF0000"/>
                </a:solidFill>
              </a:rPr>
              <a:t>借：原材料</a:t>
            </a:r>
            <a:r>
              <a:rPr lang="en-US" sz="2400" dirty="0" smtClean="0">
                <a:solidFill>
                  <a:srgbClr val="FF0000"/>
                </a:solidFill>
              </a:rPr>
              <a:t>                                20 000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：在途物资</a:t>
            </a:r>
            <a:r>
              <a:rPr lang="en-US" sz="2400" dirty="0" smtClean="0">
                <a:solidFill>
                  <a:srgbClr val="FF0000"/>
                </a:solidFill>
              </a:rPr>
              <a:t>                              20 000</a:t>
            </a:r>
            <a:endParaRPr lang="zh-CN" altLang="en-US" sz="2400" dirty="0" smtClean="0">
              <a:solidFill>
                <a:srgbClr val="FF0000"/>
              </a:solidFill>
            </a:endParaRPr>
          </a:p>
          <a:p>
            <a:r>
              <a:rPr lang="zh-CN" altLang="en-US" sz="2400" dirty="0" smtClean="0"/>
              <a:t>三个月后，支付有关款项时，应作如下分录：</a:t>
            </a:r>
          </a:p>
          <a:p>
            <a:r>
              <a:rPr lang="zh-CN" altLang="en-US" sz="2400" dirty="0" smtClean="0">
                <a:solidFill>
                  <a:srgbClr val="FF0000"/>
                </a:solidFill>
              </a:rPr>
              <a:t>借：应付账款</a:t>
            </a:r>
            <a:r>
              <a:rPr lang="en-US" sz="2400" dirty="0" smtClean="0">
                <a:solidFill>
                  <a:srgbClr val="FF0000"/>
                </a:solidFill>
              </a:rPr>
              <a:t>                              22 600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                             22 600</a:t>
            </a:r>
            <a:endParaRPr lang="zh-CN" altLang="en-US" sz="24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4524315"/>
          </a:xfrm>
          <a:prstGeom prst="rect">
            <a:avLst/>
          </a:prstGeom>
        </p:spPr>
        <p:txBody>
          <a:bodyPr wrap="square">
            <a:spAutoFit/>
          </a:bodyPr>
          <a:lstStyle/>
          <a:p>
            <a:r>
              <a:rPr lang="en-US" altLang="zh-CN" sz="2400" dirty="0" smtClean="0"/>
              <a:t>【</a:t>
            </a:r>
            <a:r>
              <a:rPr lang="zh-CN" altLang="en-US" sz="2400" dirty="0" smtClean="0"/>
              <a:t>例</a:t>
            </a:r>
            <a:r>
              <a:rPr lang="en-US" sz="2400" dirty="0" smtClean="0"/>
              <a:t>3</a:t>
            </a:r>
            <a:r>
              <a:rPr lang="en-US" altLang="zh-CN" sz="2400" dirty="0" smtClean="0"/>
              <a:t>】</a:t>
            </a:r>
            <a:r>
              <a:rPr lang="zh-CN" altLang="en-US" sz="2400" dirty="0" smtClean="0"/>
              <a:t>如果</a:t>
            </a:r>
            <a:r>
              <a:rPr lang="en-US" altLang="zh-CN" sz="2400" dirty="0" smtClean="0"/>
              <a:t>【</a:t>
            </a:r>
            <a:r>
              <a:rPr lang="zh-CN" altLang="en-US" sz="2400" dirty="0" smtClean="0"/>
              <a:t>例</a:t>
            </a:r>
            <a:r>
              <a:rPr lang="en-US" sz="2400" dirty="0" smtClean="0"/>
              <a:t>2</a:t>
            </a:r>
            <a:r>
              <a:rPr lang="en-US" altLang="zh-CN" sz="2400" dirty="0" smtClean="0"/>
              <a:t>】</a:t>
            </a:r>
            <a:r>
              <a:rPr lang="zh-CN" altLang="en-US" sz="2400" dirty="0" smtClean="0"/>
              <a:t>中资料不变，只是在支付方式上，露营公司在收到所购买的原材料时，开出一张金额为</a:t>
            </a:r>
            <a:r>
              <a:rPr lang="en-US" sz="2400" dirty="0" smtClean="0"/>
              <a:t>22 600</a:t>
            </a:r>
            <a:r>
              <a:rPr lang="zh-CN" altLang="en-US" sz="2400" dirty="0" smtClean="0"/>
              <a:t>元，期限为</a:t>
            </a:r>
            <a:r>
              <a:rPr lang="en-US" sz="2400" dirty="0" smtClean="0"/>
              <a:t>3</a:t>
            </a:r>
            <a:r>
              <a:rPr lang="zh-CN" altLang="en-US" sz="2400" dirty="0" smtClean="0"/>
              <a:t>个月，不带息的商业承兑汇票进行货款结算。</a:t>
            </a:r>
          </a:p>
          <a:p>
            <a:r>
              <a:rPr lang="zh-CN" altLang="en-US" sz="2400" dirty="0" smtClean="0"/>
              <a:t>在采用商业汇票结算方式下，采购原材料并验收入库，货款尚未支付时，企业应作如下分录：</a:t>
            </a:r>
          </a:p>
          <a:p>
            <a:r>
              <a:rPr lang="zh-CN" altLang="en-US" sz="2400" dirty="0" smtClean="0">
                <a:solidFill>
                  <a:srgbClr val="FF0000"/>
                </a:solidFill>
              </a:rPr>
              <a:t>借：原材料</a:t>
            </a:r>
            <a:r>
              <a:rPr lang="en-US" sz="2400" dirty="0" smtClean="0">
                <a:solidFill>
                  <a:srgbClr val="FF0000"/>
                </a:solidFill>
              </a:rPr>
              <a:t>                               20 000</a:t>
            </a:r>
            <a:endParaRPr lang="zh-CN" altLang="en-US" sz="2400" dirty="0" smtClean="0">
              <a:solidFill>
                <a:srgbClr val="FF0000"/>
              </a:solidFill>
            </a:endParaRPr>
          </a:p>
          <a:p>
            <a:r>
              <a:rPr lang="zh-CN" altLang="en-US" sz="2400" dirty="0" smtClean="0">
                <a:solidFill>
                  <a:srgbClr val="FF0000"/>
                </a:solidFill>
              </a:rPr>
              <a:t>         应</a:t>
            </a:r>
            <a:r>
              <a:rPr lang="zh-CN" altLang="en-US" sz="2400" dirty="0" smtClean="0">
                <a:solidFill>
                  <a:srgbClr val="FF0000"/>
                </a:solidFill>
              </a:rPr>
              <a:t>交税费</a:t>
            </a:r>
            <a:r>
              <a:rPr lang="en-US" altLang="zh-CN" sz="2400" dirty="0" smtClean="0">
                <a:solidFill>
                  <a:srgbClr val="FF0000"/>
                </a:solidFill>
              </a:rPr>
              <a:t>——</a:t>
            </a:r>
            <a:r>
              <a:rPr lang="zh-CN" altLang="en-US" sz="2400" dirty="0" smtClean="0">
                <a:solidFill>
                  <a:srgbClr val="FF0000"/>
                </a:solidFill>
              </a:rPr>
              <a:t>应交增值税（进项税额）</a:t>
            </a:r>
            <a:r>
              <a:rPr lang="en-US" sz="2400" dirty="0" smtClean="0">
                <a:solidFill>
                  <a:srgbClr val="FF0000"/>
                </a:solidFill>
              </a:rPr>
              <a:t>    2 600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：应付票据</a:t>
            </a:r>
            <a:r>
              <a:rPr lang="en-US" sz="2400" dirty="0" smtClean="0">
                <a:solidFill>
                  <a:srgbClr val="FF0000"/>
                </a:solidFill>
              </a:rPr>
              <a:t>                            22 600</a:t>
            </a:r>
            <a:endParaRPr lang="zh-CN" altLang="en-US" sz="2400" dirty="0" smtClean="0">
              <a:solidFill>
                <a:srgbClr val="FF0000"/>
              </a:solidFill>
            </a:endParaRPr>
          </a:p>
          <a:p>
            <a:r>
              <a:rPr lang="zh-CN" altLang="en-US" sz="2400" dirty="0" smtClean="0"/>
              <a:t>三个月后，企业以商业汇票结算并支付货款时，应作如下分录：</a:t>
            </a:r>
          </a:p>
          <a:p>
            <a:r>
              <a:rPr lang="zh-CN" altLang="en-US" sz="2400" dirty="0" smtClean="0">
                <a:solidFill>
                  <a:srgbClr val="FF0000"/>
                </a:solidFill>
              </a:rPr>
              <a:t>借：应付票据</a:t>
            </a:r>
            <a:r>
              <a:rPr lang="en-US" sz="2400" dirty="0" smtClean="0">
                <a:solidFill>
                  <a:srgbClr val="FF0000"/>
                </a:solidFill>
              </a:rPr>
              <a:t>                            22 600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                           22 600</a:t>
            </a:r>
            <a:endParaRPr lang="zh-CN" altLang="en-US"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负债定义与类别</a:t>
            </a:r>
            <a:endParaRPr lang="zh-CN" altLang="en-US" dirty="0"/>
          </a:p>
        </p:txBody>
      </p:sp>
      <p:sp>
        <p:nvSpPr>
          <p:cNvPr id="4" name="矩形 3"/>
          <p:cNvSpPr/>
          <p:nvPr/>
        </p:nvSpPr>
        <p:spPr>
          <a:xfrm>
            <a:off x="785786" y="1643050"/>
            <a:ext cx="7715304" cy="3785652"/>
          </a:xfrm>
          <a:prstGeom prst="rect">
            <a:avLst/>
          </a:prstGeom>
        </p:spPr>
        <p:txBody>
          <a:bodyPr wrap="square">
            <a:spAutoFit/>
          </a:bodyPr>
          <a:lstStyle/>
          <a:p>
            <a:r>
              <a:rPr lang="zh-CN" altLang="en-US" sz="2400" dirty="0" smtClean="0"/>
              <a:t>从负债的含义可以看出负债的基本特点：负债的本质是预期会导致经济利益流出企业的</a:t>
            </a:r>
            <a:r>
              <a:rPr lang="zh-CN" altLang="en-US" sz="2400" dirty="0" smtClean="0">
                <a:solidFill>
                  <a:srgbClr val="FF0000"/>
                </a:solidFill>
              </a:rPr>
              <a:t>现时义务</a:t>
            </a:r>
            <a:r>
              <a:rPr lang="zh-CN" altLang="en-US" sz="2400" dirty="0" smtClean="0"/>
              <a:t>。只有这项现时义务实实在在存在，需要企业承担，负债才成立，一旦现时义务消失，负债就应该解除，不能再认定和列报。负债必须由一个具体的主体所承担，该主体承担负债就意味着未来要动用资产或劳务予以清偿，负债的清偿会导致企业或其他主体资产的减少</a:t>
            </a:r>
            <a:r>
              <a:rPr lang="zh-CN" altLang="en-US" sz="2400" dirty="0" smtClean="0"/>
              <a:t>。</a:t>
            </a:r>
            <a:endParaRPr lang="en-US" altLang="zh-CN" sz="2400" dirty="0" smtClean="0"/>
          </a:p>
          <a:p>
            <a:r>
              <a:rPr lang="zh-CN" altLang="en-US" sz="2400" dirty="0" smtClean="0"/>
              <a:t>负债</a:t>
            </a:r>
            <a:r>
              <a:rPr lang="zh-CN" altLang="en-US" sz="2400" dirty="0" smtClean="0"/>
              <a:t>引起未来流出的经济利益的金额应该能够可靠计量，否则它就无法进行有效地记录，并在财务会计报告中进行列报。</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5262979"/>
          </a:xfrm>
          <a:prstGeom prst="rect">
            <a:avLst/>
          </a:prstGeom>
        </p:spPr>
        <p:txBody>
          <a:bodyPr wrap="square">
            <a:spAutoFit/>
          </a:bodyPr>
          <a:lstStyle/>
          <a:p>
            <a:r>
              <a:rPr lang="en-US" altLang="zh-CN" sz="2400" dirty="0" smtClean="0"/>
              <a:t>【</a:t>
            </a:r>
            <a:r>
              <a:rPr lang="zh-CN" altLang="en-US" sz="2400" dirty="0" smtClean="0"/>
              <a:t>例</a:t>
            </a:r>
            <a:r>
              <a:rPr lang="en-US" sz="2400" dirty="0" smtClean="0"/>
              <a:t>4</a:t>
            </a:r>
            <a:r>
              <a:rPr lang="en-US" altLang="zh-CN" sz="2400" dirty="0" smtClean="0"/>
              <a:t>】</a:t>
            </a:r>
            <a:r>
              <a:rPr lang="zh-CN" altLang="en-US" sz="2400" dirty="0" smtClean="0"/>
              <a:t>露营公司预收佳佳公司的购货款</a:t>
            </a:r>
            <a:r>
              <a:rPr lang="en-US" sz="2400" dirty="0" smtClean="0"/>
              <a:t>5 000</a:t>
            </a:r>
            <a:r>
              <a:rPr lang="zh-CN" altLang="en-US" sz="2400" dirty="0" smtClean="0"/>
              <a:t>元，根据商品购销合同，后来露营公司发货给佳佳公司，商品的价格为</a:t>
            </a:r>
            <a:r>
              <a:rPr lang="en-US" sz="2400" dirty="0" smtClean="0"/>
              <a:t>10 000</a:t>
            </a:r>
            <a:r>
              <a:rPr lang="zh-CN" altLang="en-US" sz="2400" dirty="0" smtClean="0"/>
              <a:t>元，销项增值税为</a:t>
            </a:r>
            <a:r>
              <a:rPr lang="en-US" sz="2400" dirty="0" smtClean="0"/>
              <a:t>1 300</a:t>
            </a:r>
            <a:r>
              <a:rPr lang="zh-CN" altLang="en-US" sz="2400" dirty="0" smtClean="0"/>
              <a:t>元，商品的成本为</a:t>
            </a:r>
            <a:r>
              <a:rPr lang="en-US" sz="2400" dirty="0" smtClean="0"/>
              <a:t>7 500</a:t>
            </a:r>
            <a:r>
              <a:rPr lang="zh-CN" altLang="en-US" sz="2400" dirty="0" smtClean="0"/>
              <a:t>元。佳佳公司以银行存款补付剩余款项。</a:t>
            </a:r>
          </a:p>
          <a:p>
            <a:r>
              <a:rPr lang="zh-CN" altLang="en-US" sz="2400" dirty="0" smtClean="0"/>
              <a:t>露营公司预收货款时，应作如下分录：</a:t>
            </a:r>
          </a:p>
          <a:p>
            <a:r>
              <a:rPr lang="zh-CN" altLang="en-US" sz="2400" dirty="0" smtClean="0">
                <a:solidFill>
                  <a:srgbClr val="FF0000"/>
                </a:solidFill>
              </a:rPr>
              <a:t>借：银行存款</a:t>
            </a:r>
            <a:r>
              <a:rPr lang="en-US" sz="2400" dirty="0" smtClean="0">
                <a:solidFill>
                  <a:srgbClr val="FF0000"/>
                </a:solidFill>
              </a:rPr>
              <a:t>5 000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：预收账款</a:t>
            </a:r>
            <a:r>
              <a:rPr lang="en-US" sz="2400" dirty="0" smtClean="0">
                <a:solidFill>
                  <a:srgbClr val="FF0000"/>
                </a:solidFill>
              </a:rPr>
              <a:t>5 000</a:t>
            </a:r>
            <a:endParaRPr lang="zh-CN" altLang="en-US" sz="2400" dirty="0" smtClean="0">
              <a:solidFill>
                <a:srgbClr val="FF0000"/>
              </a:solidFill>
            </a:endParaRPr>
          </a:p>
          <a:p>
            <a:r>
              <a:rPr lang="zh-CN" altLang="en-US" sz="2400" dirty="0" smtClean="0"/>
              <a:t>露营公司发出商品，补收货款，结转成本时，应作如下分录：</a:t>
            </a:r>
          </a:p>
          <a:p>
            <a:r>
              <a:rPr lang="zh-CN" altLang="en-US" sz="2400" dirty="0" smtClean="0">
                <a:solidFill>
                  <a:srgbClr val="FF0000"/>
                </a:solidFill>
              </a:rPr>
              <a:t>借：银行存款</a:t>
            </a:r>
            <a:r>
              <a:rPr lang="en-US" sz="2400" dirty="0" smtClean="0">
                <a:solidFill>
                  <a:srgbClr val="FF0000"/>
                </a:solidFill>
              </a:rPr>
              <a:t>6 700</a:t>
            </a:r>
            <a:endParaRPr lang="zh-CN" altLang="en-US" sz="2400" dirty="0" smtClean="0">
              <a:solidFill>
                <a:srgbClr val="FF0000"/>
              </a:solidFill>
            </a:endParaRPr>
          </a:p>
          <a:p>
            <a:r>
              <a:rPr lang="zh-CN" altLang="en-US" sz="2400" dirty="0" smtClean="0">
                <a:solidFill>
                  <a:srgbClr val="FF0000"/>
                </a:solidFill>
              </a:rPr>
              <a:t>         预收</a:t>
            </a:r>
            <a:r>
              <a:rPr lang="zh-CN" altLang="en-US" sz="2400" dirty="0" smtClean="0">
                <a:solidFill>
                  <a:srgbClr val="FF0000"/>
                </a:solidFill>
              </a:rPr>
              <a:t>账款</a:t>
            </a:r>
            <a:r>
              <a:rPr lang="en-US" sz="2400" dirty="0" smtClean="0">
                <a:solidFill>
                  <a:srgbClr val="FF0000"/>
                </a:solidFill>
              </a:rPr>
              <a:t>5 000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：主营业务收入</a:t>
            </a:r>
            <a:r>
              <a:rPr lang="en-US" sz="2400" dirty="0" smtClean="0">
                <a:solidFill>
                  <a:srgbClr val="FF0000"/>
                </a:solidFill>
              </a:rPr>
              <a:t>10 000</a:t>
            </a:r>
            <a:endParaRPr lang="zh-CN" altLang="en-US" sz="2400" dirty="0" smtClean="0">
              <a:solidFill>
                <a:srgbClr val="FF0000"/>
              </a:solidFill>
            </a:endParaRPr>
          </a:p>
          <a:p>
            <a:r>
              <a:rPr lang="zh-CN" altLang="en-US" sz="2400" dirty="0" smtClean="0">
                <a:solidFill>
                  <a:srgbClr val="FF0000"/>
                </a:solidFill>
              </a:rPr>
              <a:t>                   应</a:t>
            </a:r>
            <a:r>
              <a:rPr lang="zh-CN" altLang="en-US" sz="2400" dirty="0" smtClean="0">
                <a:solidFill>
                  <a:srgbClr val="FF0000"/>
                </a:solidFill>
              </a:rPr>
              <a:t>交税费</a:t>
            </a:r>
            <a:r>
              <a:rPr lang="en-US" altLang="zh-CN" sz="2400" dirty="0" smtClean="0">
                <a:solidFill>
                  <a:srgbClr val="FF0000"/>
                </a:solidFill>
              </a:rPr>
              <a:t>——</a:t>
            </a:r>
            <a:r>
              <a:rPr lang="zh-CN" altLang="en-US" sz="2400" dirty="0" smtClean="0">
                <a:solidFill>
                  <a:srgbClr val="FF0000"/>
                </a:solidFill>
              </a:rPr>
              <a:t>应交增值税（销项税额）</a:t>
            </a:r>
            <a:r>
              <a:rPr lang="en-US" sz="2400" dirty="0" smtClean="0">
                <a:solidFill>
                  <a:srgbClr val="FF0000"/>
                </a:solidFill>
              </a:rPr>
              <a:t>     1 300</a:t>
            </a:r>
            <a:endParaRPr lang="zh-CN" altLang="en-US" sz="2400" dirty="0" smtClean="0">
              <a:solidFill>
                <a:srgbClr val="FF0000"/>
              </a:solidFill>
            </a:endParaRPr>
          </a:p>
          <a:p>
            <a:r>
              <a:rPr lang="zh-CN" altLang="en-US" sz="2400" dirty="0" smtClean="0">
                <a:solidFill>
                  <a:srgbClr val="FF0000"/>
                </a:solidFill>
              </a:rPr>
              <a:t>借：主营业务成本</a:t>
            </a:r>
            <a:r>
              <a:rPr lang="en-US" sz="2400" dirty="0" smtClean="0">
                <a:solidFill>
                  <a:srgbClr val="FF0000"/>
                </a:solidFill>
              </a:rPr>
              <a:t>7 500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：存库商品</a:t>
            </a:r>
            <a:r>
              <a:rPr lang="en-US" sz="2400" dirty="0" smtClean="0">
                <a:solidFill>
                  <a:srgbClr val="FF0000"/>
                </a:solidFill>
              </a:rPr>
              <a:t>7 500</a:t>
            </a:r>
            <a:endParaRPr lang="zh-CN" altLang="en-US"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预收及应付款项的核算</a:t>
            </a:r>
            <a:endParaRPr lang="zh-CN" altLang="en-US" dirty="0"/>
          </a:p>
        </p:txBody>
      </p:sp>
      <p:sp>
        <p:nvSpPr>
          <p:cNvPr id="4" name="矩形 3"/>
          <p:cNvSpPr/>
          <p:nvPr/>
        </p:nvSpPr>
        <p:spPr>
          <a:xfrm>
            <a:off x="571472" y="1357298"/>
            <a:ext cx="8215370" cy="1938992"/>
          </a:xfrm>
          <a:prstGeom prst="rect">
            <a:avLst/>
          </a:prstGeom>
        </p:spPr>
        <p:txBody>
          <a:bodyPr wrap="square">
            <a:spAutoFit/>
          </a:bodyPr>
          <a:lstStyle/>
          <a:p>
            <a:r>
              <a:rPr lang="en-US" altLang="zh-CN" sz="2400" dirty="0" smtClean="0"/>
              <a:t>【</a:t>
            </a:r>
            <a:r>
              <a:rPr lang="zh-CN" altLang="en-US" sz="2400" dirty="0" smtClean="0"/>
              <a:t>例</a:t>
            </a:r>
            <a:r>
              <a:rPr lang="en-US" sz="2400" dirty="0" smtClean="0"/>
              <a:t>5</a:t>
            </a:r>
            <a:r>
              <a:rPr lang="en-US" altLang="zh-CN" sz="2400" dirty="0" smtClean="0"/>
              <a:t>】</a:t>
            </a:r>
            <a:r>
              <a:rPr lang="zh-CN" altLang="en-US" sz="2400" dirty="0" smtClean="0"/>
              <a:t>露营公司对外出租包装物一批，对方交来保证金</a:t>
            </a:r>
            <a:r>
              <a:rPr lang="en-US" sz="2400" dirty="0" smtClean="0"/>
              <a:t>6 000</a:t>
            </a:r>
            <a:r>
              <a:rPr lang="zh-CN" altLang="en-US" sz="2400" dirty="0" smtClean="0"/>
              <a:t>元。</a:t>
            </a:r>
          </a:p>
          <a:p>
            <a:r>
              <a:rPr lang="zh-CN" altLang="en-US" sz="2400" dirty="0" smtClean="0"/>
              <a:t>公司收到保证金时应作如下分录：</a:t>
            </a:r>
          </a:p>
          <a:p>
            <a:r>
              <a:rPr lang="zh-CN" altLang="en-US" sz="2400" dirty="0" smtClean="0">
                <a:solidFill>
                  <a:srgbClr val="FF0000"/>
                </a:solidFill>
              </a:rPr>
              <a:t>借：银行存款</a:t>
            </a:r>
            <a:r>
              <a:rPr lang="en-US" sz="2400" dirty="0" smtClean="0">
                <a:solidFill>
                  <a:srgbClr val="FF0000"/>
                </a:solidFill>
              </a:rPr>
              <a:t>6 000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：其他应付款</a:t>
            </a:r>
            <a:r>
              <a:rPr lang="en-US" altLang="zh-CN" sz="2400" dirty="0" smtClean="0">
                <a:solidFill>
                  <a:srgbClr val="FF0000"/>
                </a:solidFill>
              </a:rPr>
              <a:t>——</a:t>
            </a:r>
            <a:r>
              <a:rPr lang="zh-CN" altLang="en-US" sz="2400" dirty="0" smtClean="0">
                <a:solidFill>
                  <a:srgbClr val="FF0000"/>
                </a:solidFill>
              </a:rPr>
              <a:t>存入保证金</a:t>
            </a:r>
            <a:r>
              <a:rPr lang="en-US" sz="2400" dirty="0" smtClean="0">
                <a:solidFill>
                  <a:srgbClr val="FF0000"/>
                </a:solidFill>
              </a:rPr>
              <a:t>6 000</a:t>
            </a:r>
            <a:endParaRPr lang="zh-CN" altLang="en-US" sz="2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4154984"/>
          </a:xfrm>
          <a:prstGeom prst="rect">
            <a:avLst/>
          </a:prstGeom>
        </p:spPr>
        <p:txBody>
          <a:bodyPr wrap="square">
            <a:spAutoFit/>
          </a:bodyPr>
          <a:lstStyle/>
          <a:p>
            <a:r>
              <a:rPr lang="zh-CN" altLang="en-US" sz="2400" dirty="0" smtClean="0"/>
              <a:t>职工薪酬，是指企业为获取职工提供的服务或终止劳动合同关系而给予的各种形式的报酬以及其他相关支出</a:t>
            </a:r>
            <a:r>
              <a:rPr lang="zh-CN" altLang="en-US" sz="2400" dirty="0" smtClean="0"/>
              <a:t>。</a:t>
            </a:r>
            <a:endParaRPr lang="en-US" altLang="zh-CN" sz="2400" dirty="0" smtClean="0"/>
          </a:p>
          <a:p>
            <a:endParaRPr lang="en-US" altLang="zh-CN" sz="2400" dirty="0" smtClean="0"/>
          </a:p>
          <a:p>
            <a:r>
              <a:rPr lang="zh-CN" altLang="en-US" sz="2400" dirty="0" smtClean="0"/>
              <a:t>职</a:t>
            </a:r>
            <a:r>
              <a:rPr lang="zh-CN" altLang="en-US" sz="2400" dirty="0" smtClean="0"/>
              <a:t>工薪酬具体包括：职工工资、奖金、津贴和补贴；职工福利费；医疗保险费、养老保险费、失业保险费、工伤保险费和生育保险费等社会保险费；住房公积金；工会经费和职工教育经费；短期利润分享计划；非货币性福利；因解除与职工的劳动合同关系给予的补偿；其他与获得职工提供的服务相关的支出，比如离职后福利、辞退福利等</a:t>
            </a:r>
            <a:r>
              <a:rPr lang="zh-CN" altLang="en-US" sz="2400" dirty="0" smtClean="0"/>
              <a:t>。</a:t>
            </a:r>
            <a:endParaRPr lang="en-US" altLang="zh-CN" sz="2400" dirty="0" smtClean="0"/>
          </a:p>
          <a:p>
            <a:endParaRPr lang="en-US" altLang="zh-CN" sz="2400" dirty="0" smtClean="0"/>
          </a:p>
          <a:p>
            <a:r>
              <a:rPr lang="zh-CN" altLang="en-US" sz="2400" dirty="0" smtClean="0"/>
              <a:t>职</a:t>
            </a:r>
            <a:r>
              <a:rPr lang="zh-CN" altLang="en-US" sz="2400" dirty="0" smtClean="0"/>
              <a:t>工薪酬还包括长期职工福利，比如长期利润分享计划等。</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2677656"/>
          </a:xfrm>
          <a:prstGeom prst="rect">
            <a:avLst/>
          </a:prstGeom>
        </p:spPr>
        <p:txBody>
          <a:bodyPr wrap="square">
            <a:spAutoFit/>
          </a:bodyPr>
          <a:lstStyle/>
          <a:p>
            <a:r>
              <a:rPr lang="zh-CN" altLang="en-US" sz="2400" dirty="0" smtClean="0"/>
              <a:t>根据会计准则的规定：企业应当在职工为其提供服务的会计期间，将应付的职工薪酬确认为负债，企业在确认负债的同时，应该根据</a:t>
            </a:r>
            <a:r>
              <a:rPr lang="zh-CN" altLang="en-US" sz="2400" dirty="0" smtClean="0">
                <a:solidFill>
                  <a:srgbClr val="FF0000"/>
                </a:solidFill>
              </a:rPr>
              <a:t>职工提供服务的受益对象</a:t>
            </a:r>
            <a:r>
              <a:rPr lang="zh-CN" altLang="en-US" sz="2400" dirty="0" smtClean="0"/>
              <a:t>，将确定的本期职工薪酬分别计入成本或费用。应该由生产产品、提供劳务负担的职工薪酬，计入</a:t>
            </a:r>
            <a:r>
              <a:rPr lang="zh-CN" altLang="en-US" sz="2400" dirty="0" smtClean="0">
                <a:solidFill>
                  <a:srgbClr val="FF0000"/>
                </a:solidFill>
              </a:rPr>
              <a:t>产品成本或劳务成本</a:t>
            </a:r>
            <a:r>
              <a:rPr lang="zh-CN" altLang="en-US" sz="2400" dirty="0" smtClean="0"/>
              <a:t>；应该由在建工程、无形资产负担的职工薪酬，计入建造</a:t>
            </a:r>
            <a:r>
              <a:rPr lang="zh-CN" altLang="en-US" sz="2400" dirty="0" smtClean="0">
                <a:solidFill>
                  <a:srgbClr val="FF0000"/>
                </a:solidFill>
              </a:rPr>
              <a:t>固定资产或无形资产的成本</a:t>
            </a:r>
            <a:r>
              <a:rPr lang="zh-CN" altLang="en-US" sz="2400" dirty="0" smtClean="0"/>
              <a:t>；其他职工薪酬计入</a:t>
            </a:r>
            <a:r>
              <a:rPr lang="zh-CN" altLang="en-US" sz="2400" dirty="0" smtClean="0">
                <a:solidFill>
                  <a:srgbClr val="FF0000"/>
                </a:solidFill>
              </a:rPr>
              <a:t>当期损益</a:t>
            </a:r>
            <a:r>
              <a:rPr lang="zh-CN" altLang="en-US" sz="2400" dirty="0" smtClean="0"/>
              <a: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3046988"/>
          </a:xfrm>
          <a:prstGeom prst="rect">
            <a:avLst/>
          </a:prstGeom>
        </p:spPr>
        <p:txBody>
          <a:bodyPr wrap="square">
            <a:spAutoFit/>
          </a:bodyPr>
          <a:lstStyle/>
          <a:p>
            <a:r>
              <a:rPr lang="zh-CN" altLang="en-US" sz="2400" dirty="0" smtClean="0"/>
              <a:t>企业为了核算应付职工薪酬，主要是应付职工工资、职工福利费、社会保险费、住房公积金、工会经费和职工教育经费等，应该设置“</a:t>
            </a:r>
            <a:r>
              <a:rPr lang="zh-CN" altLang="en-US" sz="2400" dirty="0" smtClean="0">
                <a:solidFill>
                  <a:srgbClr val="FF0000"/>
                </a:solidFill>
              </a:rPr>
              <a:t>应付职工薪酬</a:t>
            </a:r>
            <a:r>
              <a:rPr lang="zh-CN" altLang="en-US" sz="2400" dirty="0" smtClean="0"/>
              <a:t>”账户</a:t>
            </a:r>
            <a:r>
              <a:rPr lang="zh-CN" altLang="en-US" sz="2400" dirty="0" smtClean="0"/>
              <a:t>。</a:t>
            </a:r>
            <a:endParaRPr lang="en-US" altLang="zh-CN" sz="2400" dirty="0" smtClean="0"/>
          </a:p>
          <a:p>
            <a:r>
              <a:rPr lang="zh-CN" altLang="en-US" sz="2400" dirty="0" smtClean="0"/>
              <a:t>“</a:t>
            </a:r>
            <a:r>
              <a:rPr lang="zh-CN" altLang="en-US" sz="2400" dirty="0" smtClean="0"/>
              <a:t>应付职工薪酬”账户的贷方记录应付但尚未支付的职工薪酬，借方记录已经支付的金额，期末贷方余额表示尚未支付的应付职工薪酬负债</a:t>
            </a:r>
            <a:r>
              <a:rPr lang="zh-CN" altLang="en-US" sz="2400" dirty="0" smtClean="0"/>
              <a:t>。</a:t>
            </a:r>
            <a:endParaRPr lang="en-US" altLang="zh-CN" sz="2400" dirty="0" smtClean="0"/>
          </a:p>
          <a:p>
            <a:r>
              <a:rPr lang="zh-CN" altLang="en-US" sz="2400" dirty="0" smtClean="0"/>
              <a:t>一般</a:t>
            </a:r>
            <a:r>
              <a:rPr lang="zh-CN" altLang="en-US" sz="2400" dirty="0" smtClean="0"/>
              <a:t>的，企业在确认职工薪酬负债的同时，应该根据受益对象分配计入相关产品的生产成本或相应的损益账户。</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3046988"/>
          </a:xfrm>
          <a:prstGeom prst="rect">
            <a:avLst/>
          </a:prstGeom>
        </p:spPr>
        <p:txBody>
          <a:bodyPr wrap="square">
            <a:spAutoFit/>
          </a:bodyPr>
          <a:lstStyle/>
          <a:p>
            <a:r>
              <a:rPr lang="zh-CN" altLang="en-US" sz="2400" dirty="0" smtClean="0"/>
              <a:t>企业为了核算应付职工薪酬，主要是应付职工工资、职工福利费、社会保险费、住房公积金、工会经费和职工教育经费等，应该设置“</a:t>
            </a:r>
            <a:r>
              <a:rPr lang="zh-CN" altLang="en-US" sz="2400" dirty="0" smtClean="0">
                <a:solidFill>
                  <a:srgbClr val="FF0000"/>
                </a:solidFill>
              </a:rPr>
              <a:t>应付职工薪酬</a:t>
            </a:r>
            <a:r>
              <a:rPr lang="zh-CN" altLang="en-US" sz="2400" dirty="0" smtClean="0"/>
              <a:t>”账户</a:t>
            </a:r>
            <a:r>
              <a:rPr lang="zh-CN" altLang="en-US" sz="2400" dirty="0" smtClean="0"/>
              <a:t>。</a:t>
            </a:r>
            <a:endParaRPr lang="en-US" altLang="zh-CN" sz="2400" dirty="0" smtClean="0"/>
          </a:p>
          <a:p>
            <a:r>
              <a:rPr lang="zh-CN" altLang="en-US" sz="2400" dirty="0" smtClean="0"/>
              <a:t>“</a:t>
            </a:r>
            <a:r>
              <a:rPr lang="zh-CN" altLang="en-US" sz="2400" dirty="0" smtClean="0"/>
              <a:t>应付职工薪酬”账户的贷方记录应付但尚未支付的职工薪酬，借方记录已经支付的金额，期末贷方余额表示尚未支付的应付职工薪酬负债</a:t>
            </a:r>
            <a:r>
              <a:rPr lang="zh-CN" altLang="en-US" sz="2400" dirty="0" smtClean="0"/>
              <a:t>。</a:t>
            </a:r>
            <a:endParaRPr lang="en-US" altLang="zh-CN" sz="2400" dirty="0" smtClean="0"/>
          </a:p>
          <a:p>
            <a:r>
              <a:rPr lang="zh-CN" altLang="en-US" sz="2400" dirty="0" smtClean="0"/>
              <a:t>一般</a:t>
            </a:r>
            <a:r>
              <a:rPr lang="zh-CN" altLang="en-US" sz="2400" dirty="0" smtClean="0"/>
              <a:t>的，企业在确认职工薪酬负债的同时，应该根据受益对象分配计入相关产品的生产成本或相应的损益账户。</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5262979"/>
          </a:xfrm>
          <a:prstGeom prst="rect">
            <a:avLst/>
          </a:prstGeom>
        </p:spPr>
        <p:txBody>
          <a:bodyPr wrap="square">
            <a:spAutoFit/>
          </a:bodyPr>
          <a:lstStyle/>
          <a:p>
            <a:r>
              <a:rPr lang="en-US" altLang="zh-CN" sz="2400" dirty="0" smtClean="0"/>
              <a:t>【</a:t>
            </a:r>
            <a:r>
              <a:rPr lang="zh-CN" altLang="en-US" sz="2400" dirty="0" smtClean="0"/>
              <a:t>例</a:t>
            </a:r>
            <a:r>
              <a:rPr lang="en-US" sz="2400" dirty="0" smtClean="0"/>
              <a:t>6</a:t>
            </a:r>
            <a:r>
              <a:rPr lang="en-US" altLang="zh-CN" sz="2400" dirty="0" smtClean="0"/>
              <a:t>】</a:t>
            </a:r>
            <a:r>
              <a:rPr lang="zh-CN" altLang="en-US" sz="2400" dirty="0" smtClean="0"/>
              <a:t>露营公司</a:t>
            </a:r>
            <a:r>
              <a:rPr lang="en-US" sz="2400" dirty="0" smtClean="0"/>
              <a:t>2018</a:t>
            </a:r>
            <a:r>
              <a:rPr lang="zh-CN" altLang="en-US" sz="2400" dirty="0" smtClean="0"/>
              <a:t>年</a:t>
            </a:r>
            <a:r>
              <a:rPr lang="en-US" sz="2400" dirty="0" smtClean="0"/>
              <a:t>6</a:t>
            </a:r>
            <a:r>
              <a:rPr lang="zh-CN" altLang="en-US" sz="2400" dirty="0" smtClean="0"/>
              <a:t>月的工资总额为</a:t>
            </a:r>
            <a:r>
              <a:rPr lang="en-US" sz="2400" dirty="0" smtClean="0"/>
              <a:t>252 000</a:t>
            </a:r>
            <a:r>
              <a:rPr lang="zh-CN" altLang="en-US" sz="2400" dirty="0" smtClean="0"/>
              <a:t>元，其中，产品生产工人工资为</a:t>
            </a:r>
            <a:r>
              <a:rPr lang="en-US" sz="2400" dirty="0" smtClean="0"/>
              <a:t>100 000</a:t>
            </a:r>
            <a:r>
              <a:rPr lang="zh-CN" altLang="en-US" sz="2400" dirty="0" smtClean="0"/>
              <a:t>元，车间管理人员工资为</a:t>
            </a:r>
            <a:r>
              <a:rPr lang="en-US" sz="2400" dirty="0" smtClean="0"/>
              <a:t>20 000</a:t>
            </a:r>
            <a:r>
              <a:rPr lang="zh-CN" altLang="en-US" sz="2400" dirty="0" smtClean="0"/>
              <a:t>元，管理人员工资为</a:t>
            </a:r>
            <a:r>
              <a:rPr lang="en-US" sz="2400" dirty="0" smtClean="0"/>
              <a:t>45 000</a:t>
            </a:r>
            <a:r>
              <a:rPr lang="zh-CN" altLang="en-US" sz="2400" dirty="0" smtClean="0"/>
              <a:t>元，产品销售人员工资为</a:t>
            </a:r>
            <a:r>
              <a:rPr lang="en-US" sz="2400" dirty="0" smtClean="0"/>
              <a:t>27 000</a:t>
            </a:r>
            <a:r>
              <a:rPr lang="zh-CN" altLang="en-US" sz="2400" dirty="0" smtClean="0"/>
              <a:t>元，在建工程人员工资为</a:t>
            </a:r>
            <a:r>
              <a:rPr lang="en-US" sz="2400" dirty="0" smtClean="0"/>
              <a:t>60 000</a:t>
            </a:r>
            <a:r>
              <a:rPr lang="zh-CN" altLang="en-US" sz="2400" dirty="0" smtClean="0"/>
              <a:t>元。公司按照工资总额的</a:t>
            </a:r>
            <a:r>
              <a:rPr lang="en-US" sz="2400" dirty="0" smtClean="0"/>
              <a:t>14</a:t>
            </a:r>
            <a:r>
              <a:rPr lang="zh-CN" altLang="en-US" sz="2400" dirty="0" smtClean="0"/>
              <a:t>％计提职工福利费，因而，上面五类职工的福利费分别是</a:t>
            </a:r>
            <a:r>
              <a:rPr lang="en-US" sz="2400" dirty="0" smtClean="0"/>
              <a:t>14 000</a:t>
            </a:r>
            <a:r>
              <a:rPr lang="zh-CN" altLang="en-US" sz="2400" dirty="0" smtClean="0"/>
              <a:t>元、</a:t>
            </a:r>
            <a:r>
              <a:rPr lang="en-US" sz="2400" dirty="0" smtClean="0"/>
              <a:t>2 800</a:t>
            </a:r>
            <a:r>
              <a:rPr lang="zh-CN" altLang="en-US" sz="2400" dirty="0" smtClean="0"/>
              <a:t>元、</a:t>
            </a:r>
            <a:r>
              <a:rPr lang="en-US" sz="2400" dirty="0" smtClean="0"/>
              <a:t>6 300</a:t>
            </a:r>
            <a:r>
              <a:rPr lang="zh-CN" altLang="en-US" sz="2400" dirty="0" smtClean="0"/>
              <a:t>元、</a:t>
            </a:r>
            <a:r>
              <a:rPr lang="en-US" sz="2400" dirty="0" smtClean="0"/>
              <a:t>3 780</a:t>
            </a:r>
            <a:r>
              <a:rPr lang="zh-CN" altLang="en-US" sz="2400" dirty="0" smtClean="0"/>
              <a:t>元和</a:t>
            </a:r>
            <a:r>
              <a:rPr lang="en-US" sz="2400" dirty="0" smtClean="0"/>
              <a:t>8 400</a:t>
            </a:r>
            <a:r>
              <a:rPr lang="zh-CN" altLang="en-US" sz="2400" dirty="0" smtClean="0"/>
              <a:t>元。</a:t>
            </a:r>
          </a:p>
          <a:p>
            <a:r>
              <a:rPr lang="zh-CN" altLang="en-US" sz="2400" dirty="0" smtClean="0"/>
              <a:t>根据上述资料，公司将各类人员的工资分配计入成本或费用，并确认尚未支付的职工薪酬负债，分录如下：</a:t>
            </a:r>
          </a:p>
          <a:p>
            <a:r>
              <a:rPr lang="zh-CN" altLang="en-US" sz="2400" dirty="0" smtClean="0">
                <a:solidFill>
                  <a:srgbClr val="FF0000"/>
                </a:solidFill>
              </a:rPr>
              <a:t>借：生产成本</a:t>
            </a:r>
            <a:r>
              <a:rPr lang="en-US" sz="2400" dirty="0" smtClean="0">
                <a:solidFill>
                  <a:srgbClr val="FF0000"/>
                </a:solidFill>
              </a:rPr>
              <a:t>100 000</a:t>
            </a:r>
            <a:endParaRPr lang="zh-CN" altLang="en-US" sz="2400" dirty="0" smtClean="0">
              <a:solidFill>
                <a:srgbClr val="FF0000"/>
              </a:solidFill>
            </a:endParaRPr>
          </a:p>
          <a:p>
            <a:r>
              <a:rPr lang="zh-CN" altLang="en-US" sz="2400" dirty="0" smtClean="0">
                <a:solidFill>
                  <a:srgbClr val="FF0000"/>
                </a:solidFill>
              </a:rPr>
              <a:t>         制造</a:t>
            </a:r>
            <a:r>
              <a:rPr lang="zh-CN" altLang="en-US" sz="2400" dirty="0" smtClean="0">
                <a:solidFill>
                  <a:srgbClr val="FF0000"/>
                </a:solidFill>
              </a:rPr>
              <a:t>费用</a:t>
            </a:r>
            <a:r>
              <a:rPr lang="en-US" sz="2400" dirty="0" smtClean="0">
                <a:solidFill>
                  <a:srgbClr val="FF0000"/>
                </a:solidFill>
              </a:rPr>
              <a:t>20 000</a:t>
            </a:r>
            <a:endParaRPr lang="zh-CN" altLang="en-US" sz="2400" dirty="0" smtClean="0">
              <a:solidFill>
                <a:srgbClr val="FF0000"/>
              </a:solidFill>
            </a:endParaRPr>
          </a:p>
          <a:p>
            <a:r>
              <a:rPr lang="zh-CN" altLang="en-US" sz="2400" dirty="0" smtClean="0">
                <a:solidFill>
                  <a:srgbClr val="FF0000"/>
                </a:solidFill>
              </a:rPr>
              <a:t>         管理费用</a:t>
            </a:r>
            <a:r>
              <a:rPr lang="en-US" sz="2400" dirty="0" smtClean="0">
                <a:solidFill>
                  <a:srgbClr val="FF0000"/>
                </a:solidFill>
              </a:rPr>
              <a:t>45 000</a:t>
            </a:r>
            <a:endParaRPr lang="zh-CN" altLang="en-US" sz="2400" dirty="0" smtClean="0">
              <a:solidFill>
                <a:srgbClr val="FF0000"/>
              </a:solidFill>
            </a:endParaRPr>
          </a:p>
          <a:p>
            <a:r>
              <a:rPr lang="zh-CN" altLang="en-US" sz="2400" dirty="0" smtClean="0">
                <a:solidFill>
                  <a:srgbClr val="FF0000"/>
                </a:solidFill>
              </a:rPr>
              <a:t>         销售</a:t>
            </a:r>
            <a:r>
              <a:rPr lang="zh-CN" altLang="en-US" sz="2400" dirty="0" smtClean="0">
                <a:solidFill>
                  <a:srgbClr val="FF0000"/>
                </a:solidFill>
              </a:rPr>
              <a:t>费用</a:t>
            </a:r>
            <a:r>
              <a:rPr lang="en-US" sz="2400" dirty="0" smtClean="0">
                <a:solidFill>
                  <a:srgbClr val="FF0000"/>
                </a:solidFill>
              </a:rPr>
              <a:t>27 000</a:t>
            </a:r>
            <a:endParaRPr lang="zh-CN" altLang="en-US" sz="2400" dirty="0" smtClean="0">
              <a:solidFill>
                <a:srgbClr val="FF0000"/>
              </a:solidFill>
            </a:endParaRPr>
          </a:p>
          <a:p>
            <a:r>
              <a:rPr lang="zh-CN" altLang="en-US" sz="2400" dirty="0" smtClean="0">
                <a:solidFill>
                  <a:srgbClr val="FF0000"/>
                </a:solidFill>
              </a:rPr>
              <a:t>         在建</a:t>
            </a:r>
            <a:r>
              <a:rPr lang="zh-CN" altLang="en-US" sz="2400" dirty="0" smtClean="0">
                <a:solidFill>
                  <a:srgbClr val="FF0000"/>
                </a:solidFill>
              </a:rPr>
              <a:t>工程</a:t>
            </a:r>
            <a:r>
              <a:rPr lang="en-US" sz="2400" dirty="0" smtClean="0">
                <a:solidFill>
                  <a:srgbClr val="FF0000"/>
                </a:solidFill>
              </a:rPr>
              <a:t>60 000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：应付职工薪酬</a:t>
            </a:r>
            <a:r>
              <a:rPr lang="en-US" altLang="zh-CN" sz="2400" dirty="0" smtClean="0">
                <a:solidFill>
                  <a:srgbClr val="FF0000"/>
                </a:solidFill>
              </a:rPr>
              <a:t>——</a:t>
            </a:r>
            <a:r>
              <a:rPr lang="zh-CN" altLang="en-US" sz="2400" dirty="0" smtClean="0">
                <a:solidFill>
                  <a:srgbClr val="FF0000"/>
                </a:solidFill>
              </a:rPr>
              <a:t>应付工资</a:t>
            </a:r>
            <a:r>
              <a:rPr lang="en-US" sz="2400" dirty="0" smtClean="0">
                <a:solidFill>
                  <a:srgbClr val="FF0000"/>
                </a:solidFill>
              </a:rPr>
              <a:t>252 000</a:t>
            </a:r>
            <a:endParaRPr lang="zh-CN" altLang="en-US" sz="240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应付职工薪酬的核算</a:t>
            </a:r>
            <a:endParaRPr lang="zh-CN" altLang="en-US" dirty="0"/>
          </a:p>
        </p:txBody>
      </p:sp>
      <p:sp>
        <p:nvSpPr>
          <p:cNvPr id="4" name="矩形 3"/>
          <p:cNvSpPr/>
          <p:nvPr/>
        </p:nvSpPr>
        <p:spPr>
          <a:xfrm>
            <a:off x="571472" y="1357298"/>
            <a:ext cx="8215370" cy="3046988"/>
          </a:xfrm>
          <a:prstGeom prst="rect">
            <a:avLst/>
          </a:prstGeom>
        </p:spPr>
        <p:txBody>
          <a:bodyPr wrap="square">
            <a:spAutoFit/>
          </a:bodyPr>
          <a:lstStyle/>
          <a:p>
            <a:r>
              <a:rPr lang="zh-CN" altLang="en-US" sz="2400" dirty="0" smtClean="0"/>
              <a:t>同时，公司应将各类人员的福利费分配计入成本或费用，并确认尚未支付的职工薪酬负债，分录如下：</a:t>
            </a:r>
          </a:p>
          <a:p>
            <a:r>
              <a:rPr lang="zh-CN" altLang="en-US" sz="2400" dirty="0" smtClean="0">
                <a:solidFill>
                  <a:srgbClr val="FF0000"/>
                </a:solidFill>
              </a:rPr>
              <a:t>借：生产成本</a:t>
            </a:r>
            <a:r>
              <a:rPr lang="en-US" sz="2400" dirty="0" smtClean="0">
                <a:solidFill>
                  <a:srgbClr val="FF0000"/>
                </a:solidFill>
              </a:rPr>
              <a:t>14 000</a:t>
            </a:r>
            <a:endParaRPr lang="zh-CN" altLang="en-US" sz="2400" dirty="0" smtClean="0">
              <a:solidFill>
                <a:srgbClr val="FF0000"/>
              </a:solidFill>
            </a:endParaRPr>
          </a:p>
          <a:p>
            <a:r>
              <a:rPr lang="zh-CN" altLang="en-US" sz="2400" dirty="0" smtClean="0">
                <a:solidFill>
                  <a:srgbClr val="FF0000"/>
                </a:solidFill>
              </a:rPr>
              <a:t>         制造</a:t>
            </a:r>
            <a:r>
              <a:rPr lang="zh-CN" altLang="en-US" sz="2400" dirty="0" smtClean="0">
                <a:solidFill>
                  <a:srgbClr val="FF0000"/>
                </a:solidFill>
              </a:rPr>
              <a:t>费用</a:t>
            </a:r>
            <a:r>
              <a:rPr lang="en-US" sz="2400" dirty="0" smtClean="0">
                <a:solidFill>
                  <a:srgbClr val="FF0000"/>
                </a:solidFill>
              </a:rPr>
              <a:t>2 800</a:t>
            </a:r>
            <a:endParaRPr lang="zh-CN" altLang="en-US" sz="2400" dirty="0" smtClean="0">
              <a:solidFill>
                <a:srgbClr val="FF0000"/>
              </a:solidFill>
            </a:endParaRPr>
          </a:p>
          <a:p>
            <a:r>
              <a:rPr lang="zh-CN" altLang="en-US" sz="2400" dirty="0" smtClean="0">
                <a:solidFill>
                  <a:srgbClr val="FF0000"/>
                </a:solidFill>
              </a:rPr>
              <a:t>         管理费用</a:t>
            </a:r>
            <a:r>
              <a:rPr lang="en-US" sz="2400" dirty="0" smtClean="0">
                <a:solidFill>
                  <a:srgbClr val="FF0000"/>
                </a:solidFill>
              </a:rPr>
              <a:t>6 300</a:t>
            </a:r>
            <a:endParaRPr lang="zh-CN" altLang="en-US" sz="2400" dirty="0" smtClean="0">
              <a:solidFill>
                <a:srgbClr val="FF0000"/>
              </a:solidFill>
            </a:endParaRPr>
          </a:p>
          <a:p>
            <a:r>
              <a:rPr lang="zh-CN" altLang="en-US" sz="2400" dirty="0" smtClean="0">
                <a:solidFill>
                  <a:srgbClr val="FF0000"/>
                </a:solidFill>
              </a:rPr>
              <a:t>         销售</a:t>
            </a:r>
            <a:r>
              <a:rPr lang="zh-CN" altLang="en-US" sz="2400" dirty="0" smtClean="0">
                <a:solidFill>
                  <a:srgbClr val="FF0000"/>
                </a:solidFill>
              </a:rPr>
              <a:t>费用</a:t>
            </a:r>
            <a:r>
              <a:rPr lang="en-US" sz="2400" dirty="0" smtClean="0">
                <a:solidFill>
                  <a:srgbClr val="FF0000"/>
                </a:solidFill>
              </a:rPr>
              <a:t>3 780</a:t>
            </a:r>
            <a:endParaRPr lang="zh-CN" altLang="en-US" sz="2400" dirty="0" smtClean="0">
              <a:solidFill>
                <a:srgbClr val="FF0000"/>
              </a:solidFill>
            </a:endParaRPr>
          </a:p>
          <a:p>
            <a:r>
              <a:rPr lang="zh-CN" altLang="en-US" sz="2400" dirty="0" smtClean="0">
                <a:solidFill>
                  <a:srgbClr val="FF0000"/>
                </a:solidFill>
              </a:rPr>
              <a:t>         在建</a:t>
            </a:r>
            <a:r>
              <a:rPr lang="zh-CN" altLang="en-US" sz="2400" dirty="0" smtClean="0">
                <a:solidFill>
                  <a:srgbClr val="FF0000"/>
                </a:solidFill>
              </a:rPr>
              <a:t>工程</a:t>
            </a:r>
            <a:r>
              <a:rPr lang="en-US" sz="2400" dirty="0" smtClean="0">
                <a:solidFill>
                  <a:srgbClr val="FF0000"/>
                </a:solidFill>
              </a:rPr>
              <a:t>8 400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：应付职工薪酬</a:t>
            </a:r>
            <a:r>
              <a:rPr lang="en-US" altLang="zh-CN" sz="2400" dirty="0" smtClean="0">
                <a:solidFill>
                  <a:srgbClr val="FF0000"/>
                </a:solidFill>
              </a:rPr>
              <a:t>——</a:t>
            </a:r>
            <a:r>
              <a:rPr lang="zh-CN" altLang="en-US" sz="2400" dirty="0" smtClean="0">
                <a:solidFill>
                  <a:srgbClr val="FF0000"/>
                </a:solidFill>
              </a:rPr>
              <a:t>应付福利费</a:t>
            </a:r>
            <a:r>
              <a:rPr lang="en-US" sz="2400" dirty="0" smtClean="0">
                <a:solidFill>
                  <a:srgbClr val="FF0000"/>
                </a:solidFill>
              </a:rPr>
              <a:t>35 280</a:t>
            </a:r>
            <a:endParaRPr lang="zh-CN" altLang="en-US" sz="24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357298"/>
            <a:ext cx="8215370" cy="3046988"/>
          </a:xfrm>
          <a:prstGeom prst="rect">
            <a:avLst/>
          </a:prstGeom>
        </p:spPr>
        <p:txBody>
          <a:bodyPr wrap="square">
            <a:spAutoFit/>
          </a:bodyPr>
          <a:lstStyle/>
          <a:p>
            <a:r>
              <a:rPr lang="zh-CN" altLang="en-US" sz="2400" dirty="0" smtClean="0"/>
              <a:t>企业在经营过程中还需要按照国家法律法规和相关制度的规定，缴纳和支付</a:t>
            </a:r>
            <a:r>
              <a:rPr lang="zh-CN" altLang="en-US" sz="2400" dirty="0" smtClean="0">
                <a:solidFill>
                  <a:srgbClr val="FF0000"/>
                </a:solidFill>
              </a:rPr>
              <a:t>增值税、消费税、所得税、资源税、城市维护建设税和教育费附加等税费项目</a:t>
            </a:r>
            <a:r>
              <a:rPr lang="zh-CN" altLang="en-US" sz="2400" dirty="0" smtClean="0"/>
              <a:t>。有些税金在生产经营环节中产生，</a:t>
            </a:r>
            <a:r>
              <a:rPr lang="zh-CN" altLang="en-US" sz="2400" dirty="0" smtClean="0">
                <a:solidFill>
                  <a:srgbClr val="FF0000"/>
                </a:solidFill>
              </a:rPr>
              <a:t>属于流转税，如增值税和消费税</a:t>
            </a:r>
            <a:r>
              <a:rPr lang="zh-CN" altLang="en-US" sz="2400" dirty="0" smtClean="0"/>
              <a:t>；有些税金是因为企业经营所得或其他所得而产生，属于</a:t>
            </a:r>
            <a:r>
              <a:rPr lang="zh-CN" altLang="en-US" sz="2400" dirty="0" smtClean="0">
                <a:solidFill>
                  <a:srgbClr val="FF0000"/>
                </a:solidFill>
              </a:rPr>
              <a:t>所得税</a:t>
            </a:r>
            <a:r>
              <a:rPr lang="zh-CN" altLang="en-US" sz="2400" dirty="0" smtClean="0"/>
              <a:t>；有些税金是根据国家管理经济的需要而产生的，如资源税。由于企业</a:t>
            </a:r>
          </a:p>
          <a:p>
            <a:r>
              <a:rPr lang="zh-CN" altLang="en-US" sz="2400" dirty="0" smtClean="0"/>
              <a:t>产生税负的时间和实际缴纳的时间有差异，这就形成了各种应交未交的税费，称为应交税费</a:t>
            </a:r>
            <a:r>
              <a:rPr lang="zh-CN" altLang="en-US" sz="2400" dirty="0" smtClean="0"/>
              <a:t>，属于</a:t>
            </a:r>
            <a:r>
              <a:rPr lang="zh-CN" altLang="en-US" sz="2400" dirty="0" smtClean="0"/>
              <a:t>流动负债。</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357298"/>
            <a:ext cx="8215370" cy="3416320"/>
          </a:xfrm>
          <a:prstGeom prst="rect">
            <a:avLst/>
          </a:prstGeom>
        </p:spPr>
        <p:txBody>
          <a:bodyPr wrap="square">
            <a:spAutoFit/>
          </a:bodyPr>
          <a:lstStyle/>
          <a:p>
            <a:r>
              <a:rPr lang="zh-CN" altLang="en-US" sz="2400" dirty="0" smtClean="0"/>
              <a:t>增值税是对商品和服务流转过程中产生的增值额征收的流转税。增值额是企业的销售收入减去相应的外购材料、商品等成本后的差额。增值税的征收范围是企业销售的货物、提供的劳务和修理修配劳务等。目前，制造业行业中的一般纳税人适用的增值税税率为</a:t>
            </a:r>
            <a:r>
              <a:rPr lang="en-US" sz="2400" dirty="0" smtClean="0">
                <a:solidFill>
                  <a:srgbClr val="FF0000"/>
                </a:solidFill>
              </a:rPr>
              <a:t>13</a:t>
            </a:r>
            <a:r>
              <a:rPr lang="zh-CN" altLang="en-US" sz="2400" dirty="0" smtClean="0">
                <a:solidFill>
                  <a:srgbClr val="FF0000"/>
                </a:solidFill>
              </a:rPr>
              <a:t>％</a:t>
            </a:r>
            <a:r>
              <a:rPr lang="zh-CN" altLang="en-US" sz="2400" dirty="0" smtClean="0"/>
              <a:t>；交通运输业、建筑业等特殊行业的增值税税率为</a:t>
            </a:r>
            <a:r>
              <a:rPr lang="en-US" sz="2400" dirty="0" smtClean="0">
                <a:solidFill>
                  <a:srgbClr val="FF0000"/>
                </a:solidFill>
              </a:rPr>
              <a:t>9%</a:t>
            </a:r>
            <a:r>
              <a:rPr lang="zh-CN" altLang="en-US" sz="2400" dirty="0" smtClean="0"/>
              <a:t>；特殊业务和小规模纳税人的增值税税率国家另有规定。</a:t>
            </a:r>
            <a:r>
              <a:rPr lang="zh-CN" altLang="en-US" sz="2400" dirty="0" smtClean="0">
                <a:solidFill>
                  <a:srgbClr val="FF0000"/>
                </a:solidFill>
              </a:rPr>
              <a:t>增值税是一种价外税，不计入成本或费用，但会影响企业的现金流动。营业税改增增值税后，国家不再向企业征收营业税。</a:t>
            </a:r>
            <a:endParaRPr lang="zh-CN" alt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负债定义与类别</a:t>
            </a:r>
            <a:endParaRPr lang="zh-CN" altLang="en-US" dirty="0"/>
          </a:p>
        </p:txBody>
      </p:sp>
      <p:sp>
        <p:nvSpPr>
          <p:cNvPr id="4" name="矩形 3"/>
          <p:cNvSpPr/>
          <p:nvPr/>
        </p:nvSpPr>
        <p:spPr>
          <a:xfrm>
            <a:off x="785786" y="1643050"/>
            <a:ext cx="7715304" cy="4154984"/>
          </a:xfrm>
          <a:prstGeom prst="rect">
            <a:avLst/>
          </a:prstGeom>
        </p:spPr>
        <p:txBody>
          <a:bodyPr wrap="square">
            <a:spAutoFit/>
          </a:bodyPr>
          <a:lstStyle/>
          <a:p>
            <a:r>
              <a:rPr lang="zh-CN" altLang="en-US" sz="2400" dirty="0" smtClean="0"/>
              <a:t>负债的内容丰富，负债按照流动性大小，即偿还期的长短，分为</a:t>
            </a:r>
            <a:r>
              <a:rPr lang="zh-CN" altLang="en-US" sz="2400" dirty="0" smtClean="0">
                <a:solidFill>
                  <a:srgbClr val="FF0000"/>
                </a:solidFill>
              </a:rPr>
              <a:t>流动负债</a:t>
            </a:r>
            <a:r>
              <a:rPr lang="zh-CN" altLang="en-US" sz="2400" dirty="0" smtClean="0"/>
              <a:t>和</a:t>
            </a:r>
            <a:r>
              <a:rPr lang="zh-CN" altLang="en-US" sz="2400" dirty="0" smtClean="0">
                <a:solidFill>
                  <a:srgbClr val="FF0000"/>
                </a:solidFill>
              </a:rPr>
              <a:t>非流动负债</a:t>
            </a:r>
            <a:r>
              <a:rPr lang="zh-CN" altLang="en-US" sz="2400" dirty="0" smtClean="0"/>
              <a:t>。</a:t>
            </a:r>
            <a:r>
              <a:rPr lang="zh-CN" altLang="en-US" sz="2400" dirty="0" smtClean="0">
                <a:solidFill>
                  <a:srgbClr val="FF0000"/>
                </a:solidFill>
              </a:rPr>
              <a:t>流动负债</a:t>
            </a:r>
            <a:r>
              <a:rPr lang="zh-CN" altLang="en-US" sz="2400" dirty="0" smtClean="0"/>
              <a:t>，是指预期在一年或者超过一年的一个营业周期内到期、需要偿还的债务。流动负债主要包括短期借款、交易性金融负债、应付票据、应付账款、预收账款、应付职工薪酬、应交税费、应付股利、应付利息、其他应付款和其他流动负债等项目</a:t>
            </a:r>
            <a:r>
              <a:rPr lang="zh-CN" altLang="en-US" sz="2400" dirty="0" smtClean="0"/>
              <a:t>。</a:t>
            </a:r>
            <a:endParaRPr lang="en-US" altLang="zh-CN" sz="2400" dirty="0" smtClean="0"/>
          </a:p>
          <a:p>
            <a:r>
              <a:rPr lang="zh-CN" altLang="en-US" sz="2400" dirty="0" smtClean="0"/>
              <a:t>流动</a:t>
            </a:r>
            <a:r>
              <a:rPr lang="zh-CN" altLang="en-US" sz="2400" dirty="0" smtClean="0"/>
              <a:t>负债以外的负债项目全部被归类为非流动负债，又称为</a:t>
            </a:r>
            <a:r>
              <a:rPr lang="zh-CN" altLang="en-US" sz="2400" dirty="0" smtClean="0">
                <a:solidFill>
                  <a:srgbClr val="FF0000"/>
                </a:solidFill>
              </a:rPr>
              <a:t>长期负债</a:t>
            </a:r>
            <a:r>
              <a:rPr lang="zh-CN" altLang="en-US" sz="2400" dirty="0" smtClean="0"/>
              <a:t>。非流动负债主要包括长期借款、应付债券、长期应付款、专项应付款、预计负债和递延所得税负债等项目。</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357298"/>
            <a:ext cx="8215370" cy="3416320"/>
          </a:xfrm>
          <a:prstGeom prst="rect">
            <a:avLst/>
          </a:prstGeom>
        </p:spPr>
        <p:txBody>
          <a:bodyPr wrap="square">
            <a:spAutoFit/>
          </a:bodyPr>
          <a:lstStyle/>
          <a:p>
            <a:r>
              <a:rPr lang="zh-CN" altLang="en-US" sz="2400" dirty="0" smtClean="0"/>
              <a:t>增值税是对商品和服务流转过程中产生的增值额征收的流转税。增值额是企业的销售收入减去相应的外购材料、商品等成本后的差额。增值税的征收范围是企业销售的货物、提供的劳务和修理修配劳务等。目前，制造业行业中的一般纳税人适用的增值税税率为</a:t>
            </a:r>
            <a:r>
              <a:rPr lang="en-US" sz="2400" dirty="0" smtClean="0">
                <a:solidFill>
                  <a:srgbClr val="FF0000"/>
                </a:solidFill>
              </a:rPr>
              <a:t>13</a:t>
            </a:r>
            <a:r>
              <a:rPr lang="zh-CN" altLang="en-US" sz="2400" dirty="0" smtClean="0">
                <a:solidFill>
                  <a:srgbClr val="FF0000"/>
                </a:solidFill>
              </a:rPr>
              <a:t>％</a:t>
            </a:r>
            <a:r>
              <a:rPr lang="zh-CN" altLang="en-US" sz="2400" dirty="0" smtClean="0"/>
              <a:t>；交通运输业、建筑业等特殊行业的增值税税率为</a:t>
            </a:r>
            <a:r>
              <a:rPr lang="en-US" sz="2400" dirty="0" smtClean="0">
                <a:solidFill>
                  <a:srgbClr val="FF0000"/>
                </a:solidFill>
              </a:rPr>
              <a:t>9%</a:t>
            </a:r>
            <a:r>
              <a:rPr lang="zh-CN" altLang="en-US" sz="2400" dirty="0" smtClean="0"/>
              <a:t>；特殊业务和小规模纳税人的增值税税率国家另有规定。</a:t>
            </a:r>
            <a:r>
              <a:rPr lang="zh-CN" altLang="en-US" sz="2400" dirty="0" smtClean="0">
                <a:solidFill>
                  <a:srgbClr val="FF0000"/>
                </a:solidFill>
              </a:rPr>
              <a:t>增值税是一种价外税，不计入成本或费用，但会影响企业的现金流动。营业税改增增值税后，国家不再向企业征收营业税。</a:t>
            </a:r>
            <a:endParaRPr lang="zh-CN" altLang="en-US" sz="24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357298"/>
            <a:ext cx="8215370" cy="3785652"/>
          </a:xfrm>
          <a:prstGeom prst="rect">
            <a:avLst/>
          </a:prstGeom>
        </p:spPr>
        <p:txBody>
          <a:bodyPr wrap="square">
            <a:spAutoFit/>
          </a:bodyPr>
          <a:lstStyle/>
          <a:p>
            <a:r>
              <a:rPr lang="zh-CN" altLang="en-US" sz="2400" dirty="0" smtClean="0">
                <a:solidFill>
                  <a:srgbClr val="FF0000"/>
                </a:solidFill>
              </a:rPr>
              <a:t>消费税</a:t>
            </a:r>
            <a:r>
              <a:rPr lang="zh-CN" altLang="en-US" sz="2400" dirty="0" smtClean="0"/>
              <a:t>是对在我国境内生产、委托加工和进口应税消费品的单位和个人征收的流转税。消费税的应税消费品主要有香烟、酒和化妆品等。不同应税消费品适用的消费税税率可能会有所差异，低的为</a:t>
            </a:r>
            <a:r>
              <a:rPr lang="en-US" sz="2400" dirty="0" smtClean="0"/>
              <a:t>3</a:t>
            </a:r>
            <a:r>
              <a:rPr lang="zh-CN" altLang="en-US" sz="2400" dirty="0" smtClean="0"/>
              <a:t>％，高的达</a:t>
            </a:r>
            <a:r>
              <a:rPr lang="en-US" sz="2400" dirty="0" smtClean="0"/>
              <a:t>45</a:t>
            </a:r>
            <a:r>
              <a:rPr lang="zh-CN" altLang="en-US" sz="2400" dirty="0" smtClean="0"/>
              <a:t>％。</a:t>
            </a:r>
          </a:p>
          <a:p>
            <a:r>
              <a:rPr lang="zh-CN" altLang="en-US" sz="2400" dirty="0" smtClean="0">
                <a:solidFill>
                  <a:srgbClr val="FF0000"/>
                </a:solidFill>
              </a:rPr>
              <a:t>资源税</a:t>
            </a:r>
            <a:r>
              <a:rPr lang="zh-CN" altLang="en-US" sz="2400" dirty="0" smtClean="0"/>
              <a:t>是对在我国境内开采规定的矿产品或生产盐的单位和个人征收的一种税。在正常情况下，资源税按照课税数量和规定的单位税额确定。</a:t>
            </a:r>
          </a:p>
          <a:p>
            <a:r>
              <a:rPr lang="zh-CN" altLang="en-US" sz="2400" dirty="0" smtClean="0">
                <a:solidFill>
                  <a:srgbClr val="FF0000"/>
                </a:solidFill>
              </a:rPr>
              <a:t>所得税</a:t>
            </a:r>
            <a:r>
              <a:rPr lang="zh-CN" altLang="en-US" sz="2400" dirty="0" smtClean="0"/>
              <a:t>是按照国家所得税法的规定对企业实现的经营所得征收的税收。教育费附加是由税务部门按照规定向企业征收的附加费用。</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357298"/>
            <a:ext cx="8215370" cy="3785652"/>
          </a:xfrm>
          <a:prstGeom prst="rect">
            <a:avLst/>
          </a:prstGeom>
        </p:spPr>
        <p:txBody>
          <a:bodyPr wrap="square">
            <a:spAutoFit/>
          </a:bodyPr>
          <a:lstStyle/>
          <a:p>
            <a:r>
              <a:rPr lang="zh-CN" altLang="en-US" sz="2400" dirty="0" smtClean="0"/>
              <a:t>为了核算各项应交未交的税费，企业应设置“</a:t>
            </a:r>
            <a:r>
              <a:rPr lang="zh-CN" altLang="en-US" sz="2400" dirty="0" smtClean="0">
                <a:solidFill>
                  <a:srgbClr val="FF0000"/>
                </a:solidFill>
              </a:rPr>
              <a:t>应交税费</a:t>
            </a:r>
            <a:r>
              <a:rPr lang="zh-CN" altLang="en-US" sz="2400" dirty="0" smtClean="0"/>
              <a:t>”账户。“</a:t>
            </a:r>
            <a:r>
              <a:rPr lang="zh-CN" altLang="en-US" sz="2400" dirty="0" smtClean="0">
                <a:solidFill>
                  <a:srgbClr val="FF0000"/>
                </a:solidFill>
              </a:rPr>
              <a:t>应交税费</a:t>
            </a:r>
            <a:r>
              <a:rPr lang="zh-CN" altLang="en-US" sz="2400" dirty="0" smtClean="0"/>
              <a:t>”账户的贷方记录需要缴纳的各项应付税费的增加额，借方记录已缴纳的金额，期末余额反映应交未交税费的金额。企业还需根据不同税费项目，在确认“应交税费”这项流动负债的同时，需在对应会计账户中做出相应的记录</a:t>
            </a:r>
            <a:r>
              <a:rPr lang="zh-CN" altLang="en-US" sz="2400" dirty="0" smtClean="0"/>
              <a:t>。</a:t>
            </a:r>
            <a:endParaRPr lang="en-US" altLang="zh-CN" sz="2400" dirty="0" smtClean="0"/>
          </a:p>
          <a:p>
            <a:r>
              <a:rPr lang="zh-CN" altLang="en-US" sz="2400" dirty="0" smtClean="0">
                <a:solidFill>
                  <a:srgbClr val="FF0000"/>
                </a:solidFill>
              </a:rPr>
              <a:t>应</a:t>
            </a:r>
            <a:r>
              <a:rPr lang="zh-CN" altLang="en-US" sz="2400" dirty="0" smtClean="0">
                <a:solidFill>
                  <a:srgbClr val="FF0000"/>
                </a:solidFill>
              </a:rPr>
              <a:t>交增值税</a:t>
            </a:r>
            <a:r>
              <a:rPr lang="zh-CN" altLang="en-US" sz="2400" dirty="0" smtClean="0"/>
              <a:t>的对应账户一般是应收账款、应收票据或银行存款，应交应交消费税、应交资源税、应交教育费附加的对应账户一般是税金及附加</a:t>
            </a:r>
            <a:r>
              <a:rPr lang="zh-CN" altLang="en-US" sz="2400" dirty="0" smtClean="0"/>
              <a:t>，应</a:t>
            </a:r>
            <a:r>
              <a:rPr lang="zh-CN" altLang="en-US" sz="2400" dirty="0" smtClean="0"/>
              <a:t>交所得税的对应账户一般是所得税费用。</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应交税费的核算</a:t>
            </a:r>
            <a:endParaRPr lang="zh-CN" altLang="en-US" dirty="0"/>
          </a:p>
        </p:txBody>
      </p:sp>
      <p:sp>
        <p:nvSpPr>
          <p:cNvPr id="4" name="矩形 3"/>
          <p:cNvSpPr/>
          <p:nvPr/>
        </p:nvSpPr>
        <p:spPr>
          <a:xfrm>
            <a:off x="571472" y="1225689"/>
            <a:ext cx="8215370" cy="5632311"/>
          </a:xfrm>
          <a:prstGeom prst="rect">
            <a:avLst/>
          </a:prstGeom>
        </p:spPr>
        <p:txBody>
          <a:bodyPr wrap="square">
            <a:spAutoFit/>
          </a:bodyPr>
          <a:lstStyle/>
          <a:p>
            <a:r>
              <a:rPr lang="en-US" altLang="zh-CN" sz="2400" dirty="0" smtClean="0"/>
              <a:t>【</a:t>
            </a:r>
            <a:r>
              <a:rPr lang="zh-CN" altLang="en-US" sz="2400" dirty="0" smtClean="0"/>
              <a:t>例</a:t>
            </a:r>
            <a:r>
              <a:rPr lang="en-US" sz="2400" dirty="0" smtClean="0"/>
              <a:t>7</a:t>
            </a:r>
            <a:r>
              <a:rPr lang="en-US" altLang="zh-CN" sz="2400" dirty="0" smtClean="0"/>
              <a:t>】</a:t>
            </a:r>
            <a:r>
              <a:rPr lang="zh-CN" altLang="en-US" sz="2400" dirty="0" smtClean="0"/>
              <a:t>露营公司对增值税销项税额和进项税额进行比较后，确定本月缴纳</a:t>
            </a:r>
            <a:r>
              <a:rPr lang="en-US" sz="2400" dirty="0" smtClean="0"/>
              <a:t>50 000</a:t>
            </a:r>
            <a:r>
              <a:rPr lang="zh-CN" altLang="en-US" sz="2400" dirty="0" smtClean="0"/>
              <a:t>元的应交增值税，已通过银行缴纳。</a:t>
            </a:r>
          </a:p>
          <a:p>
            <a:r>
              <a:rPr lang="zh-CN" altLang="en-US" sz="2400" dirty="0" smtClean="0"/>
              <a:t>公司在“应交税费</a:t>
            </a:r>
            <a:r>
              <a:rPr lang="en-US" altLang="zh-CN" sz="2400" dirty="0" smtClean="0"/>
              <a:t>——</a:t>
            </a:r>
            <a:r>
              <a:rPr lang="zh-CN" altLang="en-US" sz="2400" dirty="0" smtClean="0"/>
              <a:t>应交增值税</a:t>
            </a:r>
            <a:r>
              <a:rPr lang="en-US" sz="2400" dirty="0" smtClean="0"/>
              <a:t>(</a:t>
            </a:r>
            <a:r>
              <a:rPr lang="zh-CN" altLang="en-US" sz="2400" dirty="0" smtClean="0"/>
              <a:t>已交税金</a:t>
            </a:r>
            <a:r>
              <a:rPr lang="en-US" sz="2400" dirty="0" smtClean="0"/>
              <a:t>)</a:t>
            </a:r>
            <a:r>
              <a:rPr lang="zh-CN" altLang="en-US" sz="2400" dirty="0" smtClean="0"/>
              <a:t>”中核算增值税的缴纳业务，分录如下：</a:t>
            </a:r>
          </a:p>
          <a:p>
            <a:r>
              <a:rPr lang="zh-CN" altLang="en-US" sz="2400" dirty="0" smtClean="0">
                <a:solidFill>
                  <a:srgbClr val="FF0000"/>
                </a:solidFill>
              </a:rPr>
              <a:t>借：应交税费</a:t>
            </a:r>
            <a:r>
              <a:rPr lang="en-US" altLang="zh-CN" sz="2400" dirty="0" smtClean="0">
                <a:solidFill>
                  <a:srgbClr val="FF0000"/>
                </a:solidFill>
              </a:rPr>
              <a:t>——</a:t>
            </a:r>
            <a:r>
              <a:rPr lang="zh-CN" altLang="en-US" sz="2400" dirty="0" smtClean="0">
                <a:solidFill>
                  <a:srgbClr val="FF0000"/>
                </a:solidFill>
              </a:rPr>
              <a:t>应交增值税（已交税金）</a:t>
            </a:r>
            <a:r>
              <a:rPr lang="en-US" sz="2400" dirty="0" smtClean="0">
                <a:solidFill>
                  <a:srgbClr val="FF0000"/>
                </a:solidFill>
              </a:rPr>
              <a:t>50 000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50 000</a:t>
            </a:r>
            <a:endParaRPr lang="zh-CN" altLang="en-US" sz="2400" dirty="0" smtClean="0">
              <a:solidFill>
                <a:srgbClr val="FF0000"/>
              </a:solidFill>
            </a:endParaRPr>
          </a:p>
          <a:p>
            <a:r>
              <a:rPr lang="en-US" altLang="zh-CN" sz="2400" dirty="0" smtClean="0"/>
              <a:t>【</a:t>
            </a:r>
            <a:r>
              <a:rPr lang="zh-CN" altLang="en-US" sz="2400" dirty="0" smtClean="0"/>
              <a:t>例</a:t>
            </a:r>
            <a:r>
              <a:rPr lang="en-US" sz="2400" dirty="0" smtClean="0"/>
              <a:t>8</a:t>
            </a:r>
            <a:r>
              <a:rPr lang="en-US" altLang="zh-CN" sz="2400" dirty="0" smtClean="0"/>
              <a:t>】</a:t>
            </a:r>
            <a:r>
              <a:rPr lang="zh-CN" altLang="en-US" sz="2400" dirty="0" smtClean="0"/>
              <a:t>露营公司本月销售消费税应税商品一批，价格为</a:t>
            </a:r>
            <a:r>
              <a:rPr lang="en-US" sz="2400" dirty="0" smtClean="0"/>
              <a:t>100 000</a:t>
            </a:r>
            <a:r>
              <a:rPr lang="zh-CN" altLang="en-US" sz="2400" dirty="0" smtClean="0"/>
              <a:t>元，其适用的消费税税率为</a:t>
            </a:r>
            <a:r>
              <a:rPr lang="en-US" sz="2400" dirty="0" smtClean="0"/>
              <a:t>3</a:t>
            </a:r>
            <a:r>
              <a:rPr lang="zh-CN" altLang="en-US" sz="2400" dirty="0" smtClean="0"/>
              <a:t>％。公司应确认“应交税费</a:t>
            </a:r>
            <a:r>
              <a:rPr lang="en-US" altLang="zh-CN" sz="2400" dirty="0" smtClean="0"/>
              <a:t>——</a:t>
            </a:r>
            <a:r>
              <a:rPr lang="zh-CN" altLang="en-US" sz="2400" dirty="0" smtClean="0"/>
              <a:t>应交消费税”这项负债</a:t>
            </a:r>
            <a:r>
              <a:rPr lang="en-US" sz="2400" dirty="0" smtClean="0"/>
              <a:t>3 000</a:t>
            </a:r>
            <a:r>
              <a:rPr lang="zh-CN" altLang="en-US" sz="2400" dirty="0" smtClean="0"/>
              <a:t>元，分录如下：</a:t>
            </a:r>
          </a:p>
          <a:p>
            <a:r>
              <a:rPr lang="zh-CN" altLang="en-US" sz="2400" dirty="0" smtClean="0">
                <a:solidFill>
                  <a:srgbClr val="FF0000"/>
                </a:solidFill>
              </a:rPr>
              <a:t>借：税金及附加</a:t>
            </a:r>
            <a:r>
              <a:rPr lang="en-US" sz="2400" dirty="0" smtClean="0">
                <a:solidFill>
                  <a:srgbClr val="FF0000"/>
                </a:solidFill>
              </a:rPr>
              <a:t>                         3 000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：应交税费</a:t>
            </a:r>
            <a:r>
              <a:rPr lang="en-US" altLang="zh-CN" sz="2400" dirty="0" smtClean="0">
                <a:solidFill>
                  <a:srgbClr val="FF0000"/>
                </a:solidFill>
              </a:rPr>
              <a:t>——</a:t>
            </a:r>
            <a:r>
              <a:rPr lang="zh-CN" altLang="en-US" sz="2400" dirty="0" smtClean="0">
                <a:solidFill>
                  <a:srgbClr val="FF0000"/>
                </a:solidFill>
              </a:rPr>
              <a:t>应交消费税</a:t>
            </a:r>
            <a:r>
              <a:rPr lang="en-US" sz="2400" dirty="0" smtClean="0">
                <a:solidFill>
                  <a:srgbClr val="FF0000"/>
                </a:solidFill>
              </a:rPr>
              <a:t>           3 000</a:t>
            </a:r>
            <a:endParaRPr lang="zh-CN" altLang="en-US" sz="2400" dirty="0" smtClean="0">
              <a:solidFill>
                <a:srgbClr val="FF0000"/>
              </a:solidFill>
            </a:endParaRPr>
          </a:p>
          <a:p>
            <a:r>
              <a:rPr lang="en-US" altLang="zh-CN" sz="2400" dirty="0" smtClean="0"/>
              <a:t>【</a:t>
            </a:r>
            <a:r>
              <a:rPr lang="zh-CN" altLang="en-US" sz="2400" dirty="0" smtClean="0"/>
              <a:t>例</a:t>
            </a:r>
            <a:r>
              <a:rPr lang="en-US" sz="2400" dirty="0" smtClean="0"/>
              <a:t>9</a:t>
            </a:r>
            <a:r>
              <a:rPr lang="en-US" altLang="zh-CN" sz="2400" dirty="0" smtClean="0"/>
              <a:t>】</a:t>
            </a:r>
            <a:r>
              <a:rPr lang="zh-CN" altLang="en-US" sz="2400" dirty="0" smtClean="0"/>
              <a:t>露营公司本月确认需要交纳的资源税为</a:t>
            </a:r>
            <a:r>
              <a:rPr lang="en-US" sz="2400" dirty="0" smtClean="0"/>
              <a:t>2 500</a:t>
            </a:r>
            <a:r>
              <a:rPr lang="zh-CN" altLang="en-US" sz="2400" dirty="0" smtClean="0"/>
              <a:t>元，确认资源税时的会计分录如下：</a:t>
            </a:r>
          </a:p>
          <a:p>
            <a:r>
              <a:rPr lang="zh-CN" altLang="en-US" sz="2400" dirty="0" smtClean="0">
                <a:solidFill>
                  <a:srgbClr val="FF0000"/>
                </a:solidFill>
              </a:rPr>
              <a:t>借：税金及附加</a:t>
            </a:r>
            <a:r>
              <a:rPr lang="en-US" sz="2400" dirty="0" smtClean="0">
                <a:solidFill>
                  <a:srgbClr val="FF0000"/>
                </a:solidFill>
              </a:rPr>
              <a:t>                         2 500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：应交税费</a:t>
            </a:r>
            <a:r>
              <a:rPr lang="en-US" altLang="zh-CN" sz="2400" dirty="0" smtClean="0">
                <a:solidFill>
                  <a:srgbClr val="FF0000"/>
                </a:solidFill>
              </a:rPr>
              <a:t>——</a:t>
            </a:r>
            <a:r>
              <a:rPr lang="zh-CN" altLang="en-US" sz="2400" dirty="0" smtClean="0">
                <a:solidFill>
                  <a:srgbClr val="FF0000"/>
                </a:solidFill>
              </a:rPr>
              <a:t>应交资源税</a:t>
            </a:r>
            <a:r>
              <a:rPr lang="en-US" sz="2400" dirty="0" smtClean="0">
                <a:solidFill>
                  <a:srgbClr val="FF0000"/>
                </a:solidFill>
              </a:rPr>
              <a:t>            2 500</a:t>
            </a:r>
            <a:endParaRPr lang="zh-CN" altLang="en-US" sz="24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非流动负债的核算</a:t>
            </a:r>
            <a:endParaRPr lang="zh-CN" altLang="en-US" dirty="0"/>
          </a:p>
        </p:txBody>
      </p:sp>
      <p:sp>
        <p:nvSpPr>
          <p:cNvPr id="4" name="矩形 3"/>
          <p:cNvSpPr/>
          <p:nvPr/>
        </p:nvSpPr>
        <p:spPr>
          <a:xfrm>
            <a:off x="571472" y="1225689"/>
            <a:ext cx="8215370" cy="4154984"/>
          </a:xfrm>
          <a:prstGeom prst="rect">
            <a:avLst/>
          </a:prstGeom>
        </p:spPr>
        <p:txBody>
          <a:bodyPr wrap="square">
            <a:spAutoFit/>
          </a:bodyPr>
          <a:lstStyle/>
          <a:p>
            <a:r>
              <a:rPr lang="zh-CN" altLang="en-US" sz="2400" dirty="0" smtClean="0"/>
              <a:t>（一）非流动负债的概念和内容</a:t>
            </a:r>
          </a:p>
          <a:p>
            <a:r>
              <a:rPr lang="zh-CN" altLang="en-US" sz="2400" dirty="0" smtClean="0"/>
              <a:t>企业负债中不符合流动负债条件的所有负债都被划入非流动负债。非流动负债的偿还期长，一般都在一年以上、或超过一年的一个营业周期以上，因此，非流动负债又称为长期负债。非流动负债是企业重要的长期资金来源，从财务资源方面对企业的发展提供长期保障</a:t>
            </a:r>
            <a:r>
              <a:rPr lang="zh-CN" altLang="en-US" sz="2400" dirty="0" smtClean="0"/>
              <a:t>。</a:t>
            </a:r>
            <a:endParaRPr lang="en-US" altLang="zh-CN" sz="2400" dirty="0" smtClean="0"/>
          </a:p>
          <a:p>
            <a:endParaRPr lang="en-US" altLang="zh-CN" sz="2400" dirty="0" smtClean="0">
              <a:solidFill>
                <a:srgbClr val="FF0000"/>
              </a:solidFill>
            </a:endParaRPr>
          </a:p>
          <a:p>
            <a:r>
              <a:rPr lang="zh-CN" altLang="en-US" sz="2400" dirty="0" smtClean="0"/>
              <a:t>我国</a:t>
            </a:r>
            <a:r>
              <a:rPr lang="en-US" altLang="zh-CN" sz="2400" dirty="0" smtClean="0"/>
              <a:t>《</a:t>
            </a:r>
            <a:r>
              <a:rPr lang="zh-CN" altLang="en-US" sz="2400" dirty="0" smtClean="0"/>
              <a:t>企业会计准则</a:t>
            </a:r>
            <a:r>
              <a:rPr lang="en-US" altLang="zh-CN" sz="2400" dirty="0" smtClean="0"/>
              <a:t>——</a:t>
            </a:r>
            <a:r>
              <a:rPr lang="zh-CN" altLang="en-US" sz="2400" dirty="0" smtClean="0"/>
              <a:t>财务报表列报</a:t>
            </a:r>
            <a:r>
              <a:rPr lang="en-US" altLang="zh-CN" sz="2400" dirty="0" smtClean="0"/>
              <a:t>》</a:t>
            </a:r>
            <a:r>
              <a:rPr lang="zh-CN" altLang="en-US" sz="2400" dirty="0" smtClean="0"/>
              <a:t>列举的非流动负债项目主要是：长期借款、应付债券、长期应付款、长期应付职工薪酬、预计负债、递延收益、递延所得税负债和其他非流动负债等。</a:t>
            </a:r>
            <a:endParaRPr lang="zh-CN" altLang="en-US" sz="24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非流动负债的核算</a:t>
            </a:r>
            <a:endParaRPr lang="zh-CN" altLang="en-US" dirty="0"/>
          </a:p>
        </p:txBody>
      </p:sp>
      <p:sp>
        <p:nvSpPr>
          <p:cNvPr id="4" name="矩形 3"/>
          <p:cNvSpPr/>
          <p:nvPr/>
        </p:nvSpPr>
        <p:spPr>
          <a:xfrm>
            <a:off x="571472" y="1225689"/>
            <a:ext cx="8215370" cy="2308324"/>
          </a:xfrm>
          <a:prstGeom prst="rect">
            <a:avLst/>
          </a:prstGeom>
        </p:spPr>
        <p:txBody>
          <a:bodyPr wrap="square">
            <a:spAutoFit/>
          </a:bodyPr>
          <a:lstStyle/>
          <a:p>
            <a:r>
              <a:rPr lang="zh-CN" altLang="en-US" sz="2400" dirty="0" smtClean="0"/>
              <a:t>非流动负债的核算涉及很多会计科目和账户，比如“长期借款”、“长期债券”、“长期应付款”、“未确认融资费用”、“专项应付款”、“预计负债”和“递延所得税负债”等，这些账户的贷方记录相关非流动负债的增加额，借方记录减少额，余额一般在贷方，反映各项非流动负债的期末余额。</a:t>
            </a:r>
            <a:endParaRPr lang="zh-CN" altLang="en-US" sz="24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长期借款</a:t>
            </a:r>
            <a:r>
              <a:rPr lang="zh-CN" altLang="en-US" dirty="0" smtClean="0"/>
              <a:t>的</a:t>
            </a:r>
            <a:r>
              <a:rPr lang="zh-CN" altLang="en-US" dirty="0" smtClean="0"/>
              <a:t>核算</a:t>
            </a:r>
            <a:endParaRPr lang="zh-CN" altLang="en-US" dirty="0"/>
          </a:p>
        </p:txBody>
      </p:sp>
      <p:sp>
        <p:nvSpPr>
          <p:cNvPr id="4" name="矩形 3"/>
          <p:cNvSpPr/>
          <p:nvPr/>
        </p:nvSpPr>
        <p:spPr>
          <a:xfrm>
            <a:off x="571472" y="1225689"/>
            <a:ext cx="8215370" cy="2677656"/>
          </a:xfrm>
          <a:prstGeom prst="rect">
            <a:avLst/>
          </a:prstGeom>
        </p:spPr>
        <p:txBody>
          <a:bodyPr wrap="square">
            <a:spAutoFit/>
          </a:bodyPr>
          <a:lstStyle/>
          <a:p>
            <a:r>
              <a:rPr lang="zh-CN" altLang="en-US" sz="2400" dirty="0" smtClean="0"/>
              <a:t>（二）非流动负债核算</a:t>
            </a:r>
            <a:r>
              <a:rPr lang="zh-CN" altLang="en-US" sz="2400" dirty="0" smtClean="0"/>
              <a:t>举例</a:t>
            </a:r>
            <a:endParaRPr lang="en-US" altLang="zh-CN" sz="2400" dirty="0" smtClean="0"/>
          </a:p>
          <a:p>
            <a:r>
              <a:rPr lang="en-US" sz="2400" dirty="0" smtClean="0"/>
              <a:t>1</a:t>
            </a:r>
            <a:r>
              <a:rPr lang="zh-CN" altLang="en-US" sz="2400" dirty="0" smtClean="0"/>
              <a:t>．长期借款的核算</a:t>
            </a:r>
          </a:p>
          <a:p>
            <a:r>
              <a:rPr lang="zh-CN" altLang="en-US" sz="2400" dirty="0" smtClean="0"/>
              <a:t>长期借款是指企业向银行或其他金融机构借入的期限在一年以上的各项借款。短期借款主要是流动资金借款，长期借款主要用在固定资产购买、工程项目建设和其他专项用途上。长期借款是我国企业重要的长期资金来源。</a:t>
            </a:r>
          </a:p>
          <a:p>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长期借款</a:t>
            </a:r>
            <a:r>
              <a:rPr lang="zh-CN" altLang="en-US" dirty="0" smtClean="0"/>
              <a:t>的</a:t>
            </a:r>
            <a:r>
              <a:rPr lang="zh-CN" altLang="en-US" dirty="0" smtClean="0"/>
              <a:t>核算</a:t>
            </a:r>
            <a:endParaRPr lang="zh-CN" altLang="en-US" dirty="0"/>
          </a:p>
        </p:txBody>
      </p:sp>
      <p:sp>
        <p:nvSpPr>
          <p:cNvPr id="4" name="矩形 3"/>
          <p:cNvSpPr/>
          <p:nvPr/>
        </p:nvSpPr>
        <p:spPr>
          <a:xfrm>
            <a:off x="571472" y="1225689"/>
            <a:ext cx="8215370" cy="5262979"/>
          </a:xfrm>
          <a:prstGeom prst="rect">
            <a:avLst/>
          </a:prstGeom>
        </p:spPr>
        <p:txBody>
          <a:bodyPr wrap="square">
            <a:spAutoFit/>
          </a:bodyPr>
          <a:lstStyle/>
          <a:p>
            <a:r>
              <a:rPr lang="zh-CN" altLang="en-US" sz="2400" dirty="0" smtClean="0"/>
              <a:t>为了反映和控制长期借款的取得、本金偿还、利息的确认和支付情况，企业应设置“长期借款”账户。“长期借款”账户贷方记录长期借款本金的取得，如果长期借款利息到期一次性支付，每年确认的应计利息也应计入该账户贷方；该账户借方记录实际归还的本金，在到期一次支付利息的情形下，借方还记录到期偿付的利息；该账户的期末余额反映企业期末尚未归还的本息金额</a:t>
            </a:r>
            <a:r>
              <a:rPr lang="zh-CN" altLang="en-US" sz="2400" dirty="0" smtClean="0"/>
              <a:t>。</a:t>
            </a:r>
            <a:endParaRPr lang="en-US" altLang="zh-CN" sz="2400" dirty="0" smtClean="0"/>
          </a:p>
          <a:p>
            <a:r>
              <a:rPr lang="zh-CN" altLang="en-US" sz="2400" dirty="0" smtClean="0"/>
              <a:t>长期</a:t>
            </a:r>
            <a:r>
              <a:rPr lang="zh-CN" altLang="en-US" sz="2400" dirty="0" smtClean="0"/>
              <a:t>借款合同约定到期还本分期付息的，在确认各期利息但利息尚未支付时通过“应付利息”账户处理。企业取得长期借款所发生的借款利息等支出符合</a:t>
            </a:r>
            <a:r>
              <a:rPr lang="zh-CN" altLang="en-US" sz="2400" dirty="0" smtClean="0">
                <a:solidFill>
                  <a:srgbClr val="FF0000"/>
                </a:solidFill>
              </a:rPr>
              <a:t>资本化条件</a:t>
            </a:r>
            <a:r>
              <a:rPr lang="zh-CN" altLang="en-US" sz="2400" dirty="0" smtClean="0"/>
              <a:t>的，应予资本化计入“</a:t>
            </a:r>
            <a:r>
              <a:rPr lang="zh-CN" altLang="en-US" sz="2400" dirty="0" smtClean="0">
                <a:solidFill>
                  <a:srgbClr val="FF0000"/>
                </a:solidFill>
              </a:rPr>
              <a:t>在建工程</a:t>
            </a:r>
            <a:r>
              <a:rPr lang="zh-CN" altLang="en-US" sz="2400" dirty="0" smtClean="0"/>
              <a:t>”等相关资产项目，后期再通过固定资产折旧等形式计入费用；</a:t>
            </a:r>
            <a:r>
              <a:rPr lang="zh-CN" altLang="en-US" sz="2400" dirty="0" smtClean="0">
                <a:solidFill>
                  <a:srgbClr val="FF0000"/>
                </a:solidFill>
              </a:rPr>
              <a:t>不符合资本化条件的</a:t>
            </a:r>
            <a:r>
              <a:rPr lang="zh-CN" altLang="en-US" sz="2400" dirty="0" smtClean="0"/>
              <a:t>，与借款相关的各项支出计入</a:t>
            </a:r>
            <a:r>
              <a:rPr lang="zh-CN" altLang="en-US" sz="2400" dirty="0" smtClean="0">
                <a:solidFill>
                  <a:srgbClr val="FF0000"/>
                </a:solidFill>
              </a:rPr>
              <a:t>当期损益</a:t>
            </a:r>
            <a:r>
              <a:rPr lang="zh-CN" altLang="en-US" sz="2400" dirty="0" smtClean="0"/>
              <a:t>，进行费用化处理。</a:t>
            </a:r>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长期借款</a:t>
            </a:r>
            <a:r>
              <a:rPr lang="zh-CN" altLang="en-US" dirty="0" smtClean="0"/>
              <a:t>的</a:t>
            </a:r>
            <a:r>
              <a:rPr lang="zh-CN" altLang="en-US" dirty="0" smtClean="0"/>
              <a:t>核算</a:t>
            </a:r>
            <a:endParaRPr lang="zh-CN" altLang="en-US" dirty="0"/>
          </a:p>
        </p:txBody>
      </p:sp>
      <p:sp>
        <p:nvSpPr>
          <p:cNvPr id="4" name="矩形 3"/>
          <p:cNvSpPr/>
          <p:nvPr/>
        </p:nvSpPr>
        <p:spPr>
          <a:xfrm>
            <a:off x="571472" y="1225689"/>
            <a:ext cx="8215370" cy="2677656"/>
          </a:xfrm>
          <a:prstGeom prst="rect">
            <a:avLst/>
          </a:prstGeom>
        </p:spPr>
        <p:txBody>
          <a:bodyPr wrap="square">
            <a:spAutoFit/>
          </a:bodyPr>
          <a:lstStyle/>
          <a:p>
            <a:r>
              <a:rPr lang="zh-CN" altLang="en-US" sz="2400" dirty="0" smtClean="0"/>
              <a:t>具体而言，企业借入长期借款时，借记“银行存款”账户，贷记“长期借款”账户；确认本期利息负担时，根据借款费用是否符合资本化或费用化的条件进行判断，分别资本化借记“在建工程”等账户，或费用化借记“财务费用”等账户，同时根据到期</a:t>
            </a:r>
            <a:r>
              <a:rPr lang="zh-CN" altLang="en-US" sz="2400" dirty="0" smtClean="0">
                <a:solidFill>
                  <a:srgbClr val="FF0000"/>
                </a:solidFill>
              </a:rPr>
              <a:t>一次性付息或分期付息贷记“长期借款</a:t>
            </a:r>
            <a:r>
              <a:rPr lang="en-US" altLang="zh-CN" sz="2400" dirty="0" smtClean="0">
                <a:solidFill>
                  <a:srgbClr val="FF0000"/>
                </a:solidFill>
              </a:rPr>
              <a:t>——</a:t>
            </a:r>
            <a:r>
              <a:rPr lang="zh-CN" altLang="en-US" sz="2400" dirty="0" smtClean="0">
                <a:solidFill>
                  <a:srgbClr val="FF0000"/>
                </a:solidFill>
              </a:rPr>
              <a:t>应计利息”账户或“应付利息”账户</a:t>
            </a:r>
            <a:r>
              <a:rPr lang="zh-CN" altLang="en-US" sz="2400" dirty="0" smtClean="0"/>
              <a:t>。归还借款本金时，借记“长期借款”账户，贷记“银行存款”账户。</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长期借款</a:t>
            </a:r>
            <a:r>
              <a:rPr lang="zh-CN" altLang="en-US" dirty="0" smtClean="0"/>
              <a:t>的</a:t>
            </a:r>
            <a:r>
              <a:rPr lang="zh-CN" altLang="en-US" dirty="0" smtClean="0"/>
              <a:t>核算</a:t>
            </a:r>
            <a:endParaRPr lang="zh-CN" altLang="en-US" dirty="0"/>
          </a:p>
        </p:txBody>
      </p:sp>
      <p:sp>
        <p:nvSpPr>
          <p:cNvPr id="4" name="矩形 3"/>
          <p:cNvSpPr/>
          <p:nvPr/>
        </p:nvSpPr>
        <p:spPr>
          <a:xfrm>
            <a:off x="571472" y="1225689"/>
            <a:ext cx="8215370" cy="5509200"/>
          </a:xfrm>
          <a:prstGeom prst="rect">
            <a:avLst/>
          </a:prstGeom>
        </p:spPr>
        <p:txBody>
          <a:bodyPr wrap="square">
            <a:spAutoFit/>
          </a:bodyPr>
          <a:lstStyle/>
          <a:p>
            <a:r>
              <a:rPr lang="en-US" altLang="zh-CN" sz="2200" dirty="0" smtClean="0"/>
              <a:t>【</a:t>
            </a:r>
            <a:r>
              <a:rPr lang="zh-CN" altLang="en-US" sz="2200" dirty="0" smtClean="0"/>
              <a:t>例</a:t>
            </a:r>
            <a:r>
              <a:rPr lang="en-US" sz="2200" dirty="0" smtClean="0"/>
              <a:t>10</a:t>
            </a:r>
            <a:r>
              <a:rPr lang="en-US" altLang="zh-CN" sz="2200" dirty="0" smtClean="0"/>
              <a:t>】</a:t>
            </a:r>
            <a:r>
              <a:rPr lang="zh-CN" altLang="en-US" sz="2200" dirty="0" smtClean="0"/>
              <a:t>露营公司</a:t>
            </a:r>
            <a:r>
              <a:rPr lang="en-US" sz="2200" dirty="0" smtClean="0"/>
              <a:t>2018</a:t>
            </a:r>
            <a:r>
              <a:rPr lang="zh-CN" altLang="en-US" sz="2200" dirty="0" smtClean="0"/>
              <a:t>年</a:t>
            </a:r>
            <a:r>
              <a:rPr lang="en-US" sz="2200" dirty="0" smtClean="0"/>
              <a:t>1</a:t>
            </a:r>
            <a:r>
              <a:rPr lang="zh-CN" altLang="en-US" sz="2200" dirty="0" smtClean="0"/>
              <a:t>月</a:t>
            </a:r>
            <a:r>
              <a:rPr lang="en-US" sz="2200" dirty="0" smtClean="0"/>
              <a:t>1</a:t>
            </a:r>
            <a:r>
              <a:rPr lang="zh-CN" altLang="en-US" sz="2200" dirty="0" smtClean="0"/>
              <a:t>日借入长期借款</a:t>
            </a:r>
            <a:r>
              <a:rPr lang="en-US" sz="2200" dirty="0" smtClean="0"/>
              <a:t>500 000</a:t>
            </a:r>
            <a:r>
              <a:rPr lang="zh-CN" altLang="en-US" sz="2200" dirty="0" smtClean="0"/>
              <a:t>元用于在建工程项目，年利率为</a:t>
            </a:r>
            <a:r>
              <a:rPr lang="en-US" sz="2200" dirty="0" smtClean="0"/>
              <a:t>6</a:t>
            </a:r>
            <a:r>
              <a:rPr lang="zh-CN" altLang="en-US" sz="2200" dirty="0" smtClean="0"/>
              <a:t>％，每年计息一次，贷款到期一次还本付息，贷款期限为</a:t>
            </a:r>
            <a:r>
              <a:rPr lang="en-US" sz="2200" dirty="0" smtClean="0"/>
              <a:t>2</a:t>
            </a:r>
            <a:r>
              <a:rPr lang="zh-CN" altLang="en-US" sz="2200" dirty="0" smtClean="0"/>
              <a:t>年，项目建设期也为</a:t>
            </a:r>
            <a:r>
              <a:rPr lang="en-US" sz="2200" dirty="0" smtClean="0"/>
              <a:t>2</a:t>
            </a:r>
            <a:r>
              <a:rPr lang="zh-CN" altLang="en-US" sz="2200" dirty="0" smtClean="0"/>
              <a:t>年。根据上述业务，露营公司应作如下会计处理：</a:t>
            </a:r>
          </a:p>
          <a:p>
            <a:r>
              <a:rPr lang="en-US" sz="2200" dirty="0" smtClean="0"/>
              <a:t>2018</a:t>
            </a:r>
            <a:r>
              <a:rPr lang="zh-CN" altLang="en-US" sz="2200" dirty="0" smtClean="0"/>
              <a:t>年</a:t>
            </a:r>
            <a:r>
              <a:rPr lang="en-US" sz="2200" dirty="0" smtClean="0"/>
              <a:t>1</a:t>
            </a:r>
            <a:r>
              <a:rPr lang="zh-CN" altLang="en-US" sz="2200" dirty="0" smtClean="0"/>
              <a:t>月</a:t>
            </a:r>
            <a:r>
              <a:rPr lang="en-US" sz="2200" dirty="0" smtClean="0"/>
              <a:t>1</a:t>
            </a:r>
            <a:r>
              <a:rPr lang="zh-CN" altLang="en-US" sz="2200" dirty="0" smtClean="0"/>
              <a:t>日取得长期借款时，分录为</a:t>
            </a:r>
          </a:p>
          <a:p>
            <a:r>
              <a:rPr lang="zh-CN" altLang="en-US" sz="2200" dirty="0" smtClean="0">
                <a:solidFill>
                  <a:srgbClr val="FF0000"/>
                </a:solidFill>
              </a:rPr>
              <a:t>借：银行存款</a:t>
            </a:r>
            <a:r>
              <a:rPr lang="en-US" sz="2200" dirty="0" smtClean="0">
                <a:solidFill>
                  <a:srgbClr val="FF0000"/>
                </a:solidFill>
              </a:rPr>
              <a:t>500 000</a:t>
            </a:r>
            <a:endParaRPr lang="zh-CN" altLang="en-US" sz="2200" dirty="0" smtClean="0">
              <a:solidFill>
                <a:srgbClr val="FF0000"/>
              </a:solidFill>
            </a:endParaRPr>
          </a:p>
          <a:p>
            <a:r>
              <a:rPr lang="zh-CN" altLang="en-US" sz="2200" dirty="0" smtClean="0">
                <a:solidFill>
                  <a:srgbClr val="FF0000"/>
                </a:solidFill>
              </a:rPr>
              <a:t>         贷</a:t>
            </a:r>
            <a:r>
              <a:rPr lang="zh-CN" altLang="en-US" sz="2200" dirty="0" smtClean="0">
                <a:solidFill>
                  <a:srgbClr val="FF0000"/>
                </a:solidFill>
              </a:rPr>
              <a:t>：长期借款</a:t>
            </a:r>
            <a:r>
              <a:rPr lang="en-US" altLang="zh-CN" sz="2200" dirty="0" smtClean="0">
                <a:solidFill>
                  <a:srgbClr val="FF0000"/>
                </a:solidFill>
              </a:rPr>
              <a:t>——</a:t>
            </a:r>
            <a:r>
              <a:rPr lang="zh-CN" altLang="en-US" sz="2200" dirty="0" smtClean="0">
                <a:solidFill>
                  <a:srgbClr val="FF0000"/>
                </a:solidFill>
              </a:rPr>
              <a:t>本金</a:t>
            </a:r>
            <a:r>
              <a:rPr lang="en-US" sz="2200" dirty="0" smtClean="0">
                <a:solidFill>
                  <a:srgbClr val="FF0000"/>
                </a:solidFill>
              </a:rPr>
              <a:t>500 000</a:t>
            </a:r>
            <a:endParaRPr lang="zh-CN" altLang="en-US" sz="2200" dirty="0" smtClean="0">
              <a:solidFill>
                <a:srgbClr val="FF0000"/>
              </a:solidFill>
            </a:endParaRPr>
          </a:p>
          <a:p>
            <a:r>
              <a:rPr lang="en-US" sz="2200" dirty="0" smtClean="0"/>
              <a:t>2018</a:t>
            </a:r>
            <a:r>
              <a:rPr lang="zh-CN" altLang="en-US" sz="2200" dirty="0" smtClean="0"/>
              <a:t>年</a:t>
            </a:r>
            <a:r>
              <a:rPr lang="en-US" sz="2200" dirty="0" smtClean="0"/>
              <a:t>12</a:t>
            </a:r>
            <a:r>
              <a:rPr lang="zh-CN" altLang="en-US" sz="2200" dirty="0" smtClean="0"/>
              <a:t>月</a:t>
            </a:r>
            <a:r>
              <a:rPr lang="en-US" sz="2200" dirty="0" smtClean="0"/>
              <a:t>31</a:t>
            </a:r>
            <a:r>
              <a:rPr lang="zh-CN" altLang="en-US" sz="2200" dirty="0" smtClean="0"/>
              <a:t>日，确认本年利息时，分录为：</a:t>
            </a:r>
          </a:p>
          <a:p>
            <a:r>
              <a:rPr lang="zh-CN" altLang="en-US" sz="2200" dirty="0" smtClean="0">
                <a:solidFill>
                  <a:srgbClr val="FF0000"/>
                </a:solidFill>
              </a:rPr>
              <a:t>借：在建工程</a:t>
            </a:r>
            <a:r>
              <a:rPr lang="en-US" sz="2200" dirty="0" smtClean="0">
                <a:solidFill>
                  <a:srgbClr val="FF0000"/>
                </a:solidFill>
              </a:rPr>
              <a:t>30 000</a:t>
            </a:r>
            <a:endParaRPr lang="zh-CN" altLang="en-US" sz="2200" dirty="0" smtClean="0">
              <a:solidFill>
                <a:srgbClr val="FF0000"/>
              </a:solidFill>
            </a:endParaRPr>
          </a:p>
          <a:p>
            <a:r>
              <a:rPr lang="zh-CN" altLang="en-US" sz="2200" dirty="0" smtClean="0">
                <a:solidFill>
                  <a:srgbClr val="FF0000"/>
                </a:solidFill>
              </a:rPr>
              <a:t>         贷</a:t>
            </a:r>
            <a:r>
              <a:rPr lang="zh-CN" altLang="en-US" sz="2200" dirty="0" smtClean="0">
                <a:solidFill>
                  <a:srgbClr val="FF0000"/>
                </a:solidFill>
              </a:rPr>
              <a:t>：长期借款</a:t>
            </a:r>
            <a:r>
              <a:rPr lang="en-US" altLang="zh-CN" sz="2200" dirty="0" smtClean="0">
                <a:solidFill>
                  <a:srgbClr val="FF0000"/>
                </a:solidFill>
              </a:rPr>
              <a:t>——</a:t>
            </a:r>
            <a:r>
              <a:rPr lang="zh-CN" altLang="en-US" sz="2200" dirty="0" smtClean="0">
                <a:solidFill>
                  <a:srgbClr val="FF0000"/>
                </a:solidFill>
              </a:rPr>
              <a:t>应计利息</a:t>
            </a:r>
            <a:r>
              <a:rPr lang="en-US" sz="2200" dirty="0" smtClean="0">
                <a:solidFill>
                  <a:srgbClr val="FF0000"/>
                </a:solidFill>
              </a:rPr>
              <a:t>30 000</a:t>
            </a:r>
            <a:endParaRPr lang="zh-CN" altLang="en-US" sz="2200" dirty="0" smtClean="0">
              <a:solidFill>
                <a:srgbClr val="FF0000"/>
              </a:solidFill>
            </a:endParaRPr>
          </a:p>
          <a:p>
            <a:r>
              <a:rPr lang="en-US" sz="2200" dirty="0" smtClean="0"/>
              <a:t>2019</a:t>
            </a:r>
            <a:r>
              <a:rPr lang="zh-CN" altLang="en-US" sz="2200" dirty="0" smtClean="0"/>
              <a:t>年</a:t>
            </a:r>
            <a:r>
              <a:rPr lang="en-US" sz="2200" dirty="0" smtClean="0"/>
              <a:t>12</a:t>
            </a:r>
            <a:r>
              <a:rPr lang="zh-CN" altLang="en-US" sz="2200" dirty="0" smtClean="0"/>
              <a:t>月</a:t>
            </a:r>
            <a:r>
              <a:rPr lang="en-US" sz="2200" dirty="0" smtClean="0"/>
              <a:t>31</a:t>
            </a:r>
            <a:r>
              <a:rPr lang="zh-CN" altLang="en-US" sz="2200" dirty="0" smtClean="0"/>
              <a:t>日确认利息，并还本付息时，分录为：</a:t>
            </a:r>
          </a:p>
          <a:p>
            <a:r>
              <a:rPr lang="zh-CN" altLang="en-US" sz="2200" dirty="0" smtClean="0">
                <a:solidFill>
                  <a:srgbClr val="FF0000"/>
                </a:solidFill>
              </a:rPr>
              <a:t>借：在建工程</a:t>
            </a:r>
            <a:r>
              <a:rPr lang="en-US" sz="2200" dirty="0" smtClean="0">
                <a:solidFill>
                  <a:srgbClr val="FF0000"/>
                </a:solidFill>
              </a:rPr>
              <a:t>30 000</a:t>
            </a:r>
            <a:endParaRPr lang="zh-CN" altLang="en-US" sz="2200" dirty="0" smtClean="0">
              <a:solidFill>
                <a:srgbClr val="FF0000"/>
              </a:solidFill>
            </a:endParaRPr>
          </a:p>
          <a:p>
            <a:r>
              <a:rPr lang="zh-CN" altLang="en-US" sz="2200" dirty="0" smtClean="0">
                <a:solidFill>
                  <a:srgbClr val="FF0000"/>
                </a:solidFill>
              </a:rPr>
              <a:t>         贷</a:t>
            </a:r>
            <a:r>
              <a:rPr lang="zh-CN" altLang="en-US" sz="2200" dirty="0" smtClean="0">
                <a:solidFill>
                  <a:srgbClr val="FF0000"/>
                </a:solidFill>
              </a:rPr>
              <a:t>：长期借款</a:t>
            </a:r>
            <a:r>
              <a:rPr lang="en-US" altLang="zh-CN" sz="2200" dirty="0" smtClean="0">
                <a:solidFill>
                  <a:srgbClr val="FF0000"/>
                </a:solidFill>
              </a:rPr>
              <a:t>——</a:t>
            </a:r>
            <a:r>
              <a:rPr lang="zh-CN" altLang="en-US" sz="2200" dirty="0" smtClean="0">
                <a:solidFill>
                  <a:srgbClr val="FF0000"/>
                </a:solidFill>
              </a:rPr>
              <a:t>应计利息</a:t>
            </a:r>
            <a:r>
              <a:rPr lang="en-US" sz="2200" dirty="0" smtClean="0">
                <a:solidFill>
                  <a:srgbClr val="FF0000"/>
                </a:solidFill>
              </a:rPr>
              <a:t>30 000</a:t>
            </a:r>
            <a:endParaRPr lang="zh-CN" altLang="en-US" sz="2200" dirty="0" smtClean="0">
              <a:solidFill>
                <a:srgbClr val="FF0000"/>
              </a:solidFill>
            </a:endParaRPr>
          </a:p>
          <a:p>
            <a:r>
              <a:rPr lang="zh-CN" altLang="en-US" sz="2200" dirty="0" smtClean="0">
                <a:solidFill>
                  <a:srgbClr val="FF0000"/>
                </a:solidFill>
              </a:rPr>
              <a:t>借：长期借款</a:t>
            </a:r>
            <a:r>
              <a:rPr lang="en-US" altLang="zh-CN" sz="2200" dirty="0" smtClean="0">
                <a:solidFill>
                  <a:srgbClr val="FF0000"/>
                </a:solidFill>
              </a:rPr>
              <a:t>——</a:t>
            </a:r>
            <a:r>
              <a:rPr lang="zh-CN" altLang="en-US" sz="2200" dirty="0" smtClean="0">
                <a:solidFill>
                  <a:srgbClr val="FF0000"/>
                </a:solidFill>
              </a:rPr>
              <a:t>本金</a:t>
            </a:r>
            <a:r>
              <a:rPr lang="en-US" sz="2200" dirty="0" smtClean="0">
                <a:solidFill>
                  <a:srgbClr val="FF0000"/>
                </a:solidFill>
              </a:rPr>
              <a:t>500 000</a:t>
            </a:r>
            <a:endParaRPr lang="zh-CN" altLang="en-US" sz="2200" dirty="0" smtClean="0">
              <a:solidFill>
                <a:srgbClr val="FF0000"/>
              </a:solidFill>
            </a:endParaRPr>
          </a:p>
          <a:p>
            <a:r>
              <a:rPr lang="zh-CN" altLang="en-US" sz="2200" dirty="0" smtClean="0">
                <a:solidFill>
                  <a:srgbClr val="FF0000"/>
                </a:solidFill>
              </a:rPr>
              <a:t>         长期</a:t>
            </a:r>
            <a:r>
              <a:rPr lang="zh-CN" altLang="en-US" sz="2200" dirty="0" smtClean="0">
                <a:solidFill>
                  <a:srgbClr val="FF0000"/>
                </a:solidFill>
              </a:rPr>
              <a:t>借款</a:t>
            </a:r>
            <a:r>
              <a:rPr lang="en-US" altLang="zh-CN" sz="2200" dirty="0" smtClean="0">
                <a:solidFill>
                  <a:srgbClr val="FF0000"/>
                </a:solidFill>
              </a:rPr>
              <a:t>——</a:t>
            </a:r>
            <a:r>
              <a:rPr lang="zh-CN" altLang="en-US" sz="2200" dirty="0" smtClean="0">
                <a:solidFill>
                  <a:srgbClr val="FF0000"/>
                </a:solidFill>
              </a:rPr>
              <a:t>应计利息</a:t>
            </a:r>
            <a:r>
              <a:rPr lang="en-US" sz="2200" dirty="0" smtClean="0">
                <a:solidFill>
                  <a:srgbClr val="FF0000"/>
                </a:solidFill>
              </a:rPr>
              <a:t>60 000</a:t>
            </a:r>
            <a:endParaRPr lang="zh-CN" altLang="en-US" sz="2200" dirty="0" smtClean="0">
              <a:solidFill>
                <a:srgbClr val="FF0000"/>
              </a:solidFill>
            </a:endParaRPr>
          </a:p>
          <a:p>
            <a:r>
              <a:rPr lang="zh-CN" altLang="en-US" sz="2200" dirty="0" smtClean="0">
                <a:solidFill>
                  <a:srgbClr val="FF0000"/>
                </a:solidFill>
              </a:rPr>
              <a:t>         贷</a:t>
            </a:r>
            <a:r>
              <a:rPr lang="zh-CN" altLang="en-US" sz="2200" dirty="0" smtClean="0">
                <a:solidFill>
                  <a:srgbClr val="FF0000"/>
                </a:solidFill>
              </a:rPr>
              <a:t>：银行存款</a:t>
            </a:r>
            <a:r>
              <a:rPr lang="en-US" sz="2200" dirty="0" smtClean="0">
                <a:solidFill>
                  <a:srgbClr val="FF0000"/>
                </a:solidFill>
              </a:rPr>
              <a:t>560 000</a:t>
            </a:r>
            <a:endParaRPr lang="zh-CN" altLang="en-US" sz="22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负债定义与类别</a:t>
            </a:r>
            <a:endParaRPr lang="zh-CN" altLang="en-US" dirty="0"/>
          </a:p>
        </p:txBody>
      </p:sp>
      <p:sp>
        <p:nvSpPr>
          <p:cNvPr id="4" name="矩形 3"/>
          <p:cNvSpPr/>
          <p:nvPr/>
        </p:nvSpPr>
        <p:spPr>
          <a:xfrm>
            <a:off x="785786" y="1643050"/>
            <a:ext cx="7715304" cy="1938992"/>
          </a:xfrm>
          <a:prstGeom prst="rect">
            <a:avLst/>
          </a:prstGeom>
        </p:spPr>
        <p:txBody>
          <a:bodyPr wrap="square">
            <a:spAutoFit/>
          </a:bodyPr>
          <a:lstStyle/>
          <a:p>
            <a:r>
              <a:rPr lang="zh-CN" altLang="en-US" sz="2400" dirty="0" smtClean="0"/>
              <a:t>负债按照其未来偿付的名义金额是否确定，可以分为</a:t>
            </a:r>
            <a:r>
              <a:rPr lang="zh-CN" altLang="en-US" sz="2400" dirty="0" smtClean="0">
                <a:solidFill>
                  <a:srgbClr val="FF0000"/>
                </a:solidFill>
              </a:rPr>
              <a:t>货币性负债</a:t>
            </a:r>
            <a:r>
              <a:rPr lang="zh-CN" altLang="en-US" sz="2400" dirty="0" smtClean="0"/>
              <a:t>和</a:t>
            </a:r>
            <a:r>
              <a:rPr lang="zh-CN" altLang="en-US" sz="2400" dirty="0" smtClean="0">
                <a:solidFill>
                  <a:srgbClr val="FF0000"/>
                </a:solidFill>
              </a:rPr>
              <a:t>非货币性负债</a:t>
            </a:r>
            <a:r>
              <a:rPr lang="zh-CN" altLang="en-US" sz="2400" dirty="0" smtClean="0"/>
              <a:t>。货币性负债，是指未来偿付的名义金额可以固定的负债项目。非货币性负债，是指那些在未来偿债时所支付的名义金额难以固定的负债项目。一般的负债项目都属于货币性负债项目。</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长期借款</a:t>
            </a:r>
            <a:r>
              <a:rPr lang="zh-CN" altLang="en-US" dirty="0" smtClean="0"/>
              <a:t>的</a:t>
            </a:r>
            <a:r>
              <a:rPr lang="zh-CN" altLang="en-US" dirty="0" smtClean="0"/>
              <a:t>核算</a:t>
            </a:r>
            <a:endParaRPr lang="zh-CN" altLang="en-US" dirty="0"/>
          </a:p>
        </p:txBody>
      </p:sp>
      <p:sp>
        <p:nvSpPr>
          <p:cNvPr id="4" name="矩形 3"/>
          <p:cNvSpPr/>
          <p:nvPr/>
        </p:nvSpPr>
        <p:spPr>
          <a:xfrm>
            <a:off x="571472" y="1225689"/>
            <a:ext cx="8215370" cy="5632311"/>
          </a:xfrm>
          <a:prstGeom prst="rect">
            <a:avLst/>
          </a:prstGeom>
        </p:spPr>
        <p:txBody>
          <a:bodyPr wrap="square">
            <a:spAutoFit/>
          </a:bodyPr>
          <a:lstStyle/>
          <a:p>
            <a:r>
              <a:rPr lang="zh-CN" altLang="en-US" sz="2400" dirty="0" smtClean="0"/>
              <a:t>如果该长期借款是一般性借款，各期借款利息不符合资本化条件，并按照年度分期付息，那么，</a:t>
            </a:r>
            <a:r>
              <a:rPr lang="en-US" sz="2400" dirty="0" smtClean="0"/>
              <a:t>2018</a:t>
            </a:r>
            <a:r>
              <a:rPr lang="zh-CN" altLang="en-US" sz="2400" dirty="0" smtClean="0"/>
              <a:t>年初取得借款时，分录为</a:t>
            </a:r>
          </a:p>
          <a:p>
            <a:r>
              <a:rPr lang="zh-CN" altLang="en-US" sz="2400" dirty="0" smtClean="0">
                <a:solidFill>
                  <a:srgbClr val="FF0000"/>
                </a:solidFill>
              </a:rPr>
              <a:t>借：银行存款</a:t>
            </a:r>
            <a:r>
              <a:rPr lang="en-US" sz="2400" dirty="0" smtClean="0">
                <a:solidFill>
                  <a:srgbClr val="FF0000"/>
                </a:solidFill>
              </a:rPr>
              <a:t>                           500 000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：长期借款</a:t>
            </a:r>
            <a:r>
              <a:rPr lang="en-US" sz="2400" dirty="0" smtClean="0">
                <a:solidFill>
                  <a:srgbClr val="FF0000"/>
                </a:solidFill>
              </a:rPr>
              <a:t>                           500 000</a:t>
            </a:r>
            <a:endParaRPr lang="zh-CN" altLang="en-US" sz="2400" dirty="0" smtClean="0">
              <a:solidFill>
                <a:srgbClr val="FF0000"/>
              </a:solidFill>
            </a:endParaRPr>
          </a:p>
          <a:p>
            <a:r>
              <a:rPr lang="en-US" sz="2400" dirty="0" smtClean="0"/>
              <a:t>2018</a:t>
            </a:r>
            <a:r>
              <a:rPr lang="zh-CN" altLang="en-US" sz="2400" dirty="0" smtClean="0"/>
              <a:t>年底确认并记录利息时，分录为：</a:t>
            </a:r>
          </a:p>
          <a:p>
            <a:r>
              <a:rPr lang="zh-CN" altLang="en-US" sz="2400" dirty="0" smtClean="0">
                <a:solidFill>
                  <a:srgbClr val="FF0000"/>
                </a:solidFill>
              </a:rPr>
              <a:t>借：财务费用</a:t>
            </a:r>
            <a:r>
              <a:rPr lang="en-US" sz="2400" dirty="0" smtClean="0">
                <a:solidFill>
                  <a:srgbClr val="FF0000"/>
                </a:solidFill>
              </a:rPr>
              <a:t>                           30 000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：应付利息</a:t>
            </a:r>
            <a:r>
              <a:rPr lang="en-US" sz="2400" dirty="0" smtClean="0">
                <a:solidFill>
                  <a:srgbClr val="FF0000"/>
                </a:solidFill>
              </a:rPr>
              <a:t>                          30 000</a:t>
            </a:r>
            <a:endParaRPr lang="zh-CN" altLang="en-US" sz="2400" dirty="0" smtClean="0">
              <a:solidFill>
                <a:srgbClr val="FF0000"/>
              </a:solidFill>
            </a:endParaRPr>
          </a:p>
          <a:p>
            <a:r>
              <a:rPr lang="zh-CN" altLang="en-US" sz="2400" dirty="0" smtClean="0"/>
              <a:t>支付</a:t>
            </a:r>
            <a:r>
              <a:rPr lang="en-US" sz="2400" dirty="0" smtClean="0"/>
              <a:t>2018</a:t>
            </a:r>
            <a:r>
              <a:rPr lang="zh-CN" altLang="en-US" sz="2400" dirty="0" smtClean="0"/>
              <a:t>年应付利息时，分录为：</a:t>
            </a:r>
          </a:p>
          <a:p>
            <a:r>
              <a:rPr lang="zh-CN" altLang="en-US" sz="2400" dirty="0" smtClean="0">
                <a:solidFill>
                  <a:srgbClr val="FF0000"/>
                </a:solidFill>
              </a:rPr>
              <a:t>借：应付利息</a:t>
            </a:r>
            <a:r>
              <a:rPr lang="en-US" sz="2400" dirty="0" smtClean="0">
                <a:solidFill>
                  <a:srgbClr val="FF0000"/>
                </a:solidFill>
              </a:rPr>
              <a:t>                           30 000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                         30 000</a:t>
            </a:r>
            <a:endParaRPr lang="zh-CN" altLang="en-US" sz="2400" dirty="0" smtClean="0">
              <a:solidFill>
                <a:srgbClr val="FF0000"/>
              </a:solidFill>
            </a:endParaRPr>
          </a:p>
          <a:p>
            <a:r>
              <a:rPr lang="en-US" sz="2400" dirty="0" smtClean="0"/>
              <a:t>2019</a:t>
            </a:r>
            <a:r>
              <a:rPr lang="zh-CN" altLang="en-US" sz="2400" dirty="0" smtClean="0"/>
              <a:t>年度利息的确认和支付分录与</a:t>
            </a:r>
            <a:r>
              <a:rPr lang="en-US" sz="2400" dirty="0" smtClean="0"/>
              <a:t>2018</a:t>
            </a:r>
            <a:r>
              <a:rPr lang="zh-CN" altLang="en-US" sz="2400" dirty="0" smtClean="0"/>
              <a:t>年度的相同。</a:t>
            </a:r>
          </a:p>
          <a:p>
            <a:r>
              <a:rPr lang="zh-CN" altLang="en-US" sz="2400" dirty="0" smtClean="0"/>
              <a:t>借款到期偿还本金时的分录为：</a:t>
            </a:r>
          </a:p>
          <a:p>
            <a:r>
              <a:rPr lang="zh-CN" altLang="en-US" sz="2400" dirty="0" smtClean="0">
                <a:solidFill>
                  <a:srgbClr val="FF0000"/>
                </a:solidFill>
              </a:rPr>
              <a:t>借：长期借款</a:t>
            </a:r>
            <a:r>
              <a:rPr lang="en-US" sz="2400" dirty="0" smtClean="0">
                <a:solidFill>
                  <a:srgbClr val="FF0000"/>
                </a:solidFill>
              </a:rPr>
              <a:t>                           500 000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                         500 000</a:t>
            </a:r>
            <a:endParaRPr lang="zh-CN" altLang="en-US" sz="24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4154984"/>
          </a:xfrm>
          <a:prstGeom prst="rect">
            <a:avLst/>
          </a:prstGeom>
        </p:spPr>
        <p:txBody>
          <a:bodyPr wrap="square">
            <a:spAutoFit/>
          </a:bodyPr>
          <a:lstStyle/>
          <a:p>
            <a:r>
              <a:rPr lang="zh-CN" altLang="en-US" sz="2400" dirty="0" smtClean="0"/>
              <a:t>应付债券是一项金融负债，它是企业为筹集资金依照法定程序对外发行的约定在一定期限进行还本付息的有价证券，是债务人承担支付责任和义务，投资人享有相应权利和利益的证明</a:t>
            </a:r>
            <a:r>
              <a:rPr lang="zh-CN" altLang="en-US" sz="2400" dirty="0" smtClean="0"/>
              <a:t>。</a:t>
            </a:r>
            <a:endParaRPr lang="en-US" altLang="zh-CN" sz="2400" dirty="0" smtClean="0"/>
          </a:p>
          <a:p>
            <a:r>
              <a:rPr lang="zh-CN" altLang="en-US" sz="2400" dirty="0" smtClean="0"/>
              <a:t>在</a:t>
            </a:r>
            <a:r>
              <a:rPr lang="zh-CN" altLang="en-US" sz="2400" dirty="0" smtClean="0"/>
              <a:t>我国应付债券一般都是企业的长期负债，其期限往往在一年以上。有些债券为记名债券，有些债券为不记名债券；有些债券有抵押物，有些债券没有抵押物；有些债券一次性还本付息，有些债券分次付息到期还本；有些债券为公募债券，有些债券为私募债券。债券上一般需要注明公司名称、债券面值、债券利率、还本期限和还本付息方式、债券发行日期等要素。</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5262979"/>
          </a:xfrm>
          <a:prstGeom prst="rect">
            <a:avLst/>
          </a:prstGeom>
        </p:spPr>
        <p:txBody>
          <a:bodyPr wrap="square">
            <a:spAutoFit/>
          </a:bodyPr>
          <a:lstStyle/>
          <a:p>
            <a:r>
              <a:rPr lang="zh-CN" altLang="en-US" sz="2400" dirty="0" smtClean="0"/>
              <a:t>应付债券在初始确认时以公允价值计量，应付债券的公允价值与债券票面价值之间的差额应该在债券存续期内按照实际利率法摊销，摊余价值作为本期期末的账面价值</a:t>
            </a:r>
            <a:r>
              <a:rPr lang="zh-CN" altLang="en-US" sz="2400" dirty="0" smtClean="0"/>
              <a:t>。</a:t>
            </a:r>
            <a:endParaRPr lang="en-US" altLang="zh-CN" sz="2400" dirty="0" smtClean="0"/>
          </a:p>
          <a:p>
            <a:r>
              <a:rPr lang="zh-CN" altLang="en-US" sz="2400" dirty="0" smtClean="0"/>
              <a:t>这里</a:t>
            </a:r>
            <a:r>
              <a:rPr lang="zh-CN" altLang="en-US" sz="2400" dirty="0" smtClean="0"/>
              <a:t>说的实际利率，是指将应付债券在债券存续期间的未来现金流量，折现为该债券发行时账面价值所使用的利率，该利率在债券存续期内用于确定各期利息，并且不容许调整。由于债券发行时的实际市场利率与票面利率不一样，债券可能溢价发行或折价发行。当实际利率高于票面利率时，债券折价发行；当实际利率低于票面利率时，债券溢价发行。如果债券的实际利率与票面利率一样，则债券的发行价格，也就是发行时的公允价值正好等于其票面价值。应付债券各期期初的账面价值乘以实际利率就是当期的利息费用，债券票面价值和票面利率想成则决定每期的名义利息，二者之间的差异为当期折价或溢价的摊销额。</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4893647"/>
          </a:xfrm>
          <a:prstGeom prst="rect">
            <a:avLst/>
          </a:prstGeom>
        </p:spPr>
        <p:txBody>
          <a:bodyPr wrap="square">
            <a:spAutoFit/>
          </a:bodyPr>
          <a:lstStyle/>
          <a:p>
            <a:r>
              <a:rPr lang="zh-CN" altLang="en-US" sz="2400" dirty="0" smtClean="0"/>
              <a:t>为了反映和控制应付债券的增减变动情况和结余金额，企业应设置“应付债券”账户。“应付债券”账户的贷方记录发行债券的增加额和各期确认的应计利息额（假定所发行的债券一次性还本付息）；借方记录已归还的本息额；期末贷方余额反映期末尚未偿还的本息金额。分期付息债券利息支出的会计处理与分期付息长期借款的处理情形相似。有关应付债券利息资本化和费用化的处理方法可以参阅长期借款会计核算的内容</a:t>
            </a:r>
            <a:r>
              <a:rPr lang="zh-CN" altLang="en-US" sz="2400" dirty="0" smtClean="0"/>
              <a:t>。</a:t>
            </a:r>
            <a:endParaRPr lang="en-US" altLang="zh-CN" sz="2400" dirty="0" smtClean="0"/>
          </a:p>
          <a:p>
            <a:r>
              <a:rPr lang="zh-CN" altLang="en-US" sz="2400" dirty="0" smtClean="0"/>
              <a:t>债券按照非票面价值发行以及债券溢价、折价按实际利率摊销的会计核算业务比较复杂，专门在</a:t>
            </a:r>
            <a:r>
              <a:rPr lang="en-US" altLang="zh-CN" sz="2400" dirty="0" smtClean="0"/>
              <a:t>《</a:t>
            </a:r>
            <a:r>
              <a:rPr lang="zh-CN" altLang="en-US" sz="2400" dirty="0" smtClean="0"/>
              <a:t>中级财务会计</a:t>
            </a:r>
            <a:r>
              <a:rPr lang="en-US" altLang="zh-CN" sz="2400" dirty="0" smtClean="0"/>
              <a:t>》</a:t>
            </a:r>
            <a:r>
              <a:rPr lang="zh-CN" altLang="en-US" sz="2400" dirty="0" smtClean="0"/>
              <a:t>等课程中讲述，这里仅举例说明发行时债券的公允价值和票面价值相同，即债券按票面价值发行时应付债券的核算业务。</a:t>
            </a:r>
          </a:p>
          <a:p>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2677656"/>
          </a:xfrm>
          <a:prstGeom prst="rect">
            <a:avLst/>
          </a:prstGeom>
        </p:spPr>
        <p:txBody>
          <a:bodyPr wrap="square">
            <a:spAutoFit/>
          </a:bodyPr>
          <a:lstStyle/>
          <a:p>
            <a:r>
              <a:rPr lang="zh-CN" altLang="en-US" sz="2400" dirty="0" smtClean="0"/>
              <a:t>按照票面价值发行债券时，借记“银行存款”账户，贷记“应付债券</a:t>
            </a:r>
            <a:r>
              <a:rPr lang="en-US" altLang="zh-CN" sz="2400" dirty="0" smtClean="0"/>
              <a:t>——</a:t>
            </a:r>
            <a:r>
              <a:rPr lang="zh-CN" altLang="en-US" sz="2400" dirty="0" smtClean="0"/>
              <a:t>面值”账户；各期末确认应计利息时，根据利息费用是否符合资本化的条件，</a:t>
            </a:r>
            <a:r>
              <a:rPr lang="zh-CN" altLang="en-US" sz="2400" dirty="0" smtClean="0">
                <a:solidFill>
                  <a:srgbClr val="FF0000"/>
                </a:solidFill>
              </a:rPr>
              <a:t>借记“在建工程”等账户或“财务费用”等账户，贷记“应付债券</a:t>
            </a:r>
            <a:r>
              <a:rPr lang="en-US" altLang="zh-CN" sz="2400" dirty="0" smtClean="0">
                <a:solidFill>
                  <a:srgbClr val="FF0000"/>
                </a:solidFill>
              </a:rPr>
              <a:t>——</a:t>
            </a:r>
            <a:r>
              <a:rPr lang="zh-CN" altLang="en-US" sz="2400" dirty="0" smtClean="0">
                <a:solidFill>
                  <a:srgbClr val="FF0000"/>
                </a:solidFill>
              </a:rPr>
              <a:t>应计利息”账户；偿还本息时，借记“应付债券”账户，贷记“银行存款”账户。如果债券利息采用分期支付的方式，则将各期利息在“应付利息”账户中处理。</a:t>
            </a:r>
            <a:endParaRPr lang="zh-CN" alt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4154984"/>
          </a:xfrm>
          <a:prstGeom prst="rect">
            <a:avLst/>
          </a:prstGeom>
        </p:spPr>
        <p:txBody>
          <a:bodyPr wrap="square">
            <a:spAutoFit/>
          </a:bodyPr>
          <a:lstStyle/>
          <a:p>
            <a:r>
              <a:rPr lang="en-US" altLang="zh-CN" sz="2400" dirty="0" smtClean="0"/>
              <a:t>【</a:t>
            </a:r>
            <a:r>
              <a:rPr lang="zh-CN" altLang="en-US" sz="2400" dirty="0" smtClean="0"/>
              <a:t>例</a:t>
            </a:r>
            <a:r>
              <a:rPr lang="en-US" sz="2400" dirty="0" smtClean="0"/>
              <a:t>11</a:t>
            </a:r>
            <a:r>
              <a:rPr lang="en-US" altLang="zh-CN" sz="2400" dirty="0" smtClean="0"/>
              <a:t>】</a:t>
            </a:r>
            <a:r>
              <a:rPr lang="zh-CN" altLang="en-US" sz="2400" dirty="0" smtClean="0"/>
              <a:t>露营公司</a:t>
            </a:r>
            <a:r>
              <a:rPr lang="en-US" sz="2400" dirty="0" smtClean="0"/>
              <a:t>2018</a:t>
            </a:r>
            <a:r>
              <a:rPr lang="zh-CN" altLang="en-US" sz="2400" dirty="0" smtClean="0"/>
              <a:t>年</a:t>
            </a:r>
            <a:r>
              <a:rPr lang="en-US" sz="2400" dirty="0" smtClean="0"/>
              <a:t>1</a:t>
            </a:r>
            <a:r>
              <a:rPr lang="zh-CN" altLang="en-US" sz="2400" dirty="0" smtClean="0"/>
              <a:t>月</a:t>
            </a:r>
            <a:r>
              <a:rPr lang="en-US" sz="2400" dirty="0" smtClean="0"/>
              <a:t>1</a:t>
            </a:r>
            <a:r>
              <a:rPr lang="zh-CN" altLang="en-US" sz="2400" dirty="0" smtClean="0"/>
              <a:t>日发行面值为</a:t>
            </a:r>
            <a:r>
              <a:rPr lang="en-US" sz="2400" dirty="0" smtClean="0"/>
              <a:t>10 000 000</a:t>
            </a:r>
            <a:r>
              <a:rPr lang="zh-CN" altLang="en-US" sz="2400" dirty="0" smtClean="0"/>
              <a:t>元的</a:t>
            </a:r>
            <a:r>
              <a:rPr lang="en-US" sz="2400" dirty="0" smtClean="0"/>
              <a:t>3</a:t>
            </a:r>
            <a:r>
              <a:rPr lang="zh-CN" altLang="en-US" sz="2400" dirty="0" smtClean="0"/>
              <a:t>年期债券，债券的票面利率为</a:t>
            </a:r>
            <a:r>
              <a:rPr lang="en-US" sz="2400" dirty="0" smtClean="0"/>
              <a:t>10</a:t>
            </a:r>
            <a:r>
              <a:rPr lang="zh-CN" altLang="en-US" sz="2400" dirty="0" smtClean="0"/>
              <a:t>％，实际市场利率也是</a:t>
            </a:r>
            <a:r>
              <a:rPr lang="en-US" sz="2400" dirty="0" smtClean="0"/>
              <a:t>10</a:t>
            </a:r>
            <a:r>
              <a:rPr lang="zh-CN" altLang="en-US" sz="2400" dirty="0" smtClean="0"/>
              <a:t>％，债券按照票面价值发行，该债券每半年计息一次，到期一次性还本付息。该债券各期利息支出不符合资本化条件。根据上述资料，公司应作如下会计处理：</a:t>
            </a:r>
          </a:p>
          <a:p>
            <a:r>
              <a:rPr lang="en-US" sz="2400" dirty="0" smtClean="0"/>
              <a:t>2018</a:t>
            </a:r>
            <a:r>
              <a:rPr lang="zh-CN" altLang="en-US" sz="2400" dirty="0" smtClean="0"/>
              <a:t>年</a:t>
            </a:r>
            <a:r>
              <a:rPr lang="en-US" sz="2400" dirty="0" smtClean="0"/>
              <a:t>1</a:t>
            </a:r>
            <a:r>
              <a:rPr lang="zh-CN" altLang="en-US" sz="2400" dirty="0" smtClean="0"/>
              <a:t>月</a:t>
            </a:r>
            <a:r>
              <a:rPr lang="en-US" sz="2400" dirty="0" smtClean="0"/>
              <a:t>1</a:t>
            </a:r>
            <a:r>
              <a:rPr lang="zh-CN" altLang="en-US" sz="2400" dirty="0" smtClean="0"/>
              <a:t>日公司发行债券时，分录为：</a:t>
            </a:r>
          </a:p>
          <a:p>
            <a:r>
              <a:rPr lang="zh-CN" altLang="en-US" sz="2400" dirty="0" smtClean="0">
                <a:solidFill>
                  <a:srgbClr val="FF0000"/>
                </a:solidFill>
              </a:rPr>
              <a:t>借：银行存款</a:t>
            </a:r>
            <a:r>
              <a:rPr lang="en-US" sz="2400" dirty="0" smtClean="0">
                <a:solidFill>
                  <a:srgbClr val="FF0000"/>
                </a:solidFill>
              </a:rPr>
              <a:t>10 000 000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：应付债券</a:t>
            </a:r>
            <a:r>
              <a:rPr lang="en-US" altLang="zh-CN" sz="2400" dirty="0" smtClean="0">
                <a:solidFill>
                  <a:srgbClr val="FF0000"/>
                </a:solidFill>
              </a:rPr>
              <a:t>——</a:t>
            </a:r>
            <a:r>
              <a:rPr lang="zh-CN" altLang="en-US" sz="2400" dirty="0" smtClean="0">
                <a:solidFill>
                  <a:srgbClr val="FF0000"/>
                </a:solidFill>
              </a:rPr>
              <a:t>本金</a:t>
            </a:r>
            <a:r>
              <a:rPr lang="en-US" sz="2400" dirty="0" smtClean="0">
                <a:solidFill>
                  <a:srgbClr val="FF0000"/>
                </a:solidFill>
              </a:rPr>
              <a:t>10 000 000</a:t>
            </a:r>
            <a:endParaRPr lang="zh-CN" altLang="en-US" sz="2400" dirty="0" smtClean="0">
              <a:solidFill>
                <a:srgbClr val="FF0000"/>
              </a:solidFill>
            </a:endParaRPr>
          </a:p>
          <a:p>
            <a:r>
              <a:rPr lang="zh-CN" altLang="en-US" sz="2400" dirty="0" smtClean="0"/>
              <a:t>每半年计提应计利息时，分录为：</a:t>
            </a:r>
          </a:p>
          <a:p>
            <a:r>
              <a:rPr lang="zh-CN" altLang="en-US" sz="2400" dirty="0" smtClean="0">
                <a:solidFill>
                  <a:srgbClr val="FF0000"/>
                </a:solidFill>
              </a:rPr>
              <a:t>借：财务费用</a:t>
            </a:r>
            <a:r>
              <a:rPr lang="en-US" sz="2400" dirty="0" smtClean="0">
                <a:solidFill>
                  <a:srgbClr val="FF0000"/>
                </a:solidFill>
              </a:rPr>
              <a:t>500 000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：应付债券</a:t>
            </a:r>
            <a:r>
              <a:rPr lang="en-US" altLang="zh-CN" sz="2400" dirty="0" smtClean="0">
                <a:solidFill>
                  <a:srgbClr val="FF0000"/>
                </a:solidFill>
              </a:rPr>
              <a:t>——</a:t>
            </a:r>
            <a:r>
              <a:rPr lang="zh-CN" altLang="en-US" sz="2400" dirty="0" smtClean="0">
                <a:solidFill>
                  <a:srgbClr val="FF0000"/>
                </a:solidFill>
              </a:rPr>
              <a:t>应计利息</a:t>
            </a:r>
            <a:r>
              <a:rPr lang="en-US" sz="2400" dirty="0" smtClean="0">
                <a:solidFill>
                  <a:srgbClr val="FF0000"/>
                </a:solidFill>
              </a:rPr>
              <a:t>500 000</a:t>
            </a:r>
            <a:endParaRPr lang="zh-CN" altLang="en-US" sz="24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应付债券的核算</a:t>
            </a:r>
            <a:endParaRPr lang="zh-CN" altLang="en-US" dirty="0"/>
          </a:p>
        </p:txBody>
      </p:sp>
      <p:sp>
        <p:nvSpPr>
          <p:cNvPr id="4" name="矩形 3"/>
          <p:cNvSpPr/>
          <p:nvPr/>
        </p:nvSpPr>
        <p:spPr>
          <a:xfrm>
            <a:off x="571472" y="1225689"/>
            <a:ext cx="8215370" cy="4524315"/>
          </a:xfrm>
          <a:prstGeom prst="rect">
            <a:avLst/>
          </a:prstGeom>
        </p:spPr>
        <p:txBody>
          <a:bodyPr wrap="square">
            <a:spAutoFit/>
          </a:bodyPr>
          <a:lstStyle/>
          <a:p>
            <a:r>
              <a:rPr lang="zh-CN" altLang="en-US" sz="2400" dirty="0" smtClean="0"/>
              <a:t>如果采用分期付息的利息支付方式，每期确认利息支出是，分录为：</a:t>
            </a:r>
          </a:p>
          <a:p>
            <a:r>
              <a:rPr lang="zh-CN" altLang="en-US" sz="2400" dirty="0" smtClean="0">
                <a:solidFill>
                  <a:srgbClr val="FF0000"/>
                </a:solidFill>
              </a:rPr>
              <a:t>借：财务费用</a:t>
            </a:r>
            <a:r>
              <a:rPr lang="en-US" sz="2400" dirty="0" smtClean="0">
                <a:solidFill>
                  <a:srgbClr val="FF0000"/>
                </a:solidFill>
              </a:rPr>
              <a:t>                               500 000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：应付利息</a:t>
            </a:r>
            <a:r>
              <a:rPr lang="en-US" sz="2400" dirty="0" smtClean="0">
                <a:solidFill>
                  <a:srgbClr val="FF0000"/>
                </a:solidFill>
              </a:rPr>
              <a:t>                              500 000</a:t>
            </a:r>
            <a:endParaRPr lang="zh-CN" altLang="en-US" sz="2400" dirty="0" smtClean="0">
              <a:solidFill>
                <a:srgbClr val="FF0000"/>
              </a:solidFill>
            </a:endParaRPr>
          </a:p>
          <a:p>
            <a:r>
              <a:rPr lang="zh-CN" altLang="en-US" sz="2400" dirty="0" smtClean="0"/>
              <a:t>实际支付利息时，分录为：</a:t>
            </a:r>
          </a:p>
          <a:p>
            <a:r>
              <a:rPr lang="zh-CN" altLang="en-US" sz="2400" dirty="0" smtClean="0">
                <a:solidFill>
                  <a:srgbClr val="FF0000"/>
                </a:solidFill>
              </a:rPr>
              <a:t>借：应付利息</a:t>
            </a:r>
            <a:r>
              <a:rPr lang="en-US" sz="2400" dirty="0" smtClean="0">
                <a:solidFill>
                  <a:srgbClr val="FF0000"/>
                </a:solidFill>
              </a:rPr>
              <a:t>                               500 000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                              500 000</a:t>
            </a:r>
            <a:endParaRPr lang="zh-CN" altLang="en-US" sz="2400" dirty="0" smtClean="0">
              <a:solidFill>
                <a:srgbClr val="FF0000"/>
              </a:solidFill>
            </a:endParaRPr>
          </a:p>
          <a:p>
            <a:r>
              <a:rPr lang="zh-CN" altLang="en-US" sz="2400" dirty="0" smtClean="0"/>
              <a:t>在到期一次还本付息的情形下，</a:t>
            </a:r>
            <a:r>
              <a:rPr lang="en-US" sz="2400" dirty="0" smtClean="0"/>
              <a:t>2020</a:t>
            </a:r>
            <a:r>
              <a:rPr lang="zh-CN" altLang="en-US" sz="2400" dirty="0" smtClean="0"/>
              <a:t>年</a:t>
            </a:r>
            <a:r>
              <a:rPr lang="en-US" sz="2400" dirty="0" smtClean="0"/>
              <a:t>12</a:t>
            </a:r>
            <a:r>
              <a:rPr lang="zh-CN" altLang="en-US" sz="2400" dirty="0" smtClean="0"/>
              <a:t>月</a:t>
            </a:r>
            <a:r>
              <a:rPr lang="en-US" sz="2400" dirty="0" smtClean="0"/>
              <a:t>31</a:t>
            </a:r>
            <a:r>
              <a:rPr lang="zh-CN" altLang="en-US" sz="2400" dirty="0" smtClean="0"/>
              <a:t>日公司偿还全部本息时，分录为：</a:t>
            </a:r>
          </a:p>
          <a:p>
            <a:r>
              <a:rPr lang="zh-CN" altLang="en-US" sz="2400" dirty="0" smtClean="0">
                <a:solidFill>
                  <a:srgbClr val="FF0000"/>
                </a:solidFill>
              </a:rPr>
              <a:t>借：应付债券</a:t>
            </a:r>
            <a:r>
              <a:rPr lang="en-US" altLang="zh-CN" sz="2400" dirty="0" smtClean="0">
                <a:solidFill>
                  <a:srgbClr val="FF0000"/>
                </a:solidFill>
              </a:rPr>
              <a:t>——</a:t>
            </a:r>
            <a:r>
              <a:rPr lang="zh-CN" altLang="en-US" sz="2400" dirty="0" smtClean="0">
                <a:solidFill>
                  <a:srgbClr val="FF0000"/>
                </a:solidFill>
              </a:rPr>
              <a:t>本金</a:t>
            </a:r>
            <a:r>
              <a:rPr lang="en-US" sz="2400" dirty="0" smtClean="0">
                <a:solidFill>
                  <a:srgbClr val="FF0000"/>
                </a:solidFill>
              </a:rPr>
              <a:t>10 000 000</a:t>
            </a:r>
            <a:endParaRPr lang="zh-CN" altLang="en-US" sz="2400" dirty="0" smtClean="0">
              <a:solidFill>
                <a:srgbClr val="FF0000"/>
              </a:solidFill>
            </a:endParaRPr>
          </a:p>
          <a:p>
            <a:r>
              <a:rPr lang="zh-CN" altLang="en-US" sz="2400" dirty="0" smtClean="0">
                <a:solidFill>
                  <a:srgbClr val="FF0000"/>
                </a:solidFill>
              </a:rPr>
              <a:t>         应付</a:t>
            </a:r>
            <a:r>
              <a:rPr lang="zh-CN" altLang="en-US" sz="2400" dirty="0" smtClean="0">
                <a:solidFill>
                  <a:srgbClr val="FF0000"/>
                </a:solidFill>
              </a:rPr>
              <a:t>债券</a:t>
            </a:r>
            <a:r>
              <a:rPr lang="en-US" altLang="zh-CN" sz="2400" dirty="0" smtClean="0">
                <a:solidFill>
                  <a:srgbClr val="FF0000"/>
                </a:solidFill>
              </a:rPr>
              <a:t>——</a:t>
            </a:r>
            <a:r>
              <a:rPr lang="zh-CN" altLang="en-US" sz="2400" dirty="0" smtClean="0">
                <a:solidFill>
                  <a:srgbClr val="FF0000"/>
                </a:solidFill>
              </a:rPr>
              <a:t>应计利息</a:t>
            </a:r>
            <a:r>
              <a:rPr lang="en-US" sz="2400" dirty="0" smtClean="0">
                <a:solidFill>
                  <a:srgbClr val="FF0000"/>
                </a:solidFill>
              </a:rPr>
              <a:t>3 000 000</a:t>
            </a:r>
            <a:endParaRPr lang="zh-CN" altLang="en-US" sz="2400" dirty="0" smtClean="0">
              <a:solidFill>
                <a:srgbClr val="FF0000"/>
              </a:solidFill>
            </a:endParaRPr>
          </a:p>
          <a:p>
            <a:r>
              <a:rPr lang="zh-CN" altLang="en-US" sz="2400" dirty="0" smtClean="0">
                <a:solidFill>
                  <a:srgbClr val="FF0000"/>
                </a:solidFill>
              </a:rPr>
              <a:t>         贷</a:t>
            </a:r>
            <a:r>
              <a:rPr lang="zh-CN" altLang="en-US" sz="2400" dirty="0" smtClean="0">
                <a:solidFill>
                  <a:srgbClr val="FF0000"/>
                </a:solidFill>
              </a:rPr>
              <a:t>：银行存款</a:t>
            </a:r>
            <a:r>
              <a:rPr lang="en-US" sz="2400" dirty="0" smtClean="0">
                <a:solidFill>
                  <a:srgbClr val="FF0000"/>
                </a:solidFill>
              </a:rPr>
              <a:t>13 000 000</a:t>
            </a:r>
            <a:endParaRPr lang="zh-CN" altLang="en-US"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负债计量</a:t>
            </a:r>
            <a:endParaRPr lang="zh-CN" altLang="en-US" dirty="0"/>
          </a:p>
        </p:txBody>
      </p:sp>
      <p:sp>
        <p:nvSpPr>
          <p:cNvPr id="4" name="矩形 3"/>
          <p:cNvSpPr/>
          <p:nvPr/>
        </p:nvSpPr>
        <p:spPr>
          <a:xfrm>
            <a:off x="785786" y="1643050"/>
            <a:ext cx="7715304" cy="2677656"/>
          </a:xfrm>
          <a:prstGeom prst="rect">
            <a:avLst/>
          </a:prstGeom>
        </p:spPr>
        <p:txBody>
          <a:bodyPr wrap="square">
            <a:spAutoFit/>
          </a:bodyPr>
          <a:lstStyle/>
          <a:p>
            <a:r>
              <a:rPr lang="zh-CN" altLang="en-US" sz="2400" dirty="0" smtClean="0"/>
              <a:t>我国</a:t>
            </a:r>
            <a:r>
              <a:rPr lang="en-US" altLang="zh-CN" sz="2400" dirty="0" smtClean="0"/>
              <a:t>《</a:t>
            </a:r>
            <a:r>
              <a:rPr lang="zh-CN" altLang="en-US" sz="2400" dirty="0" smtClean="0"/>
              <a:t>企业会计准则</a:t>
            </a:r>
            <a:r>
              <a:rPr lang="en-US" altLang="zh-CN" sz="2400" dirty="0" smtClean="0"/>
              <a:t>》</a:t>
            </a:r>
            <a:r>
              <a:rPr lang="zh-CN" altLang="en-US" sz="2400" dirty="0" smtClean="0"/>
              <a:t>指出符合负债定义的义务，在同时满足以下条件时，才能确认为负债：与该义务有关的经济利益很可能流出企业；未来流出的经济利益的金额能够可靠地计量。</a:t>
            </a:r>
            <a:endParaRPr lang="en-US" altLang="zh-CN" sz="2400" dirty="0" smtClean="0"/>
          </a:p>
          <a:p>
            <a:r>
              <a:rPr lang="zh-CN" altLang="en-US" sz="2400" dirty="0" smtClean="0"/>
              <a:t>一般情况下，负债以名义货币作为计量单位，以历史成本、现值或公允价值作为计量属性。</a:t>
            </a:r>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流动负债的核算</a:t>
            </a:r>
            <a:endParaRPr lang="zh-CN" altLang="en-US" dirty="0"/>
          </a:p>
        </p:txBody>
      </p:sp>
      <p:sp>
        <p:nvSpPr>
          <p:cNvPr id="4" name="矩形 3"/>
          <p:cNvSpPr/>
          <p:nvPr/>
        </p:nvSpPr>
        <p:spPr>
          <a:xfrm>
            <a:off x="785786" y="1643050"/>
            <a:ext cx="7715304" cy="2677656"/>
          </a:xfrm>
          <a:prstGeom prst="rect">
            <a:avLst/>
          </a:prstGeom>
        </p:spPr>
        <p:txBody>
          <a:bodyPr wrap="square">
            <a:spAutoFit/>
          </a:bodyPr>
          <a:lstStyle/>
          <a:p>
            <a:r>
              <a:rPr lang="zh-CN" altLang="en-US" sz="2400" dirty="0" smtClean="0"/>
              <a:t>我国</a:t>
            </a:r>
            <a:r>
              <a:rPr lang="en-US" altLang="zh-CN" sz="2400" dirty="0" smtClean="0"/>
              <a:t>《</a:t>
            </a:r>
            <a:r>
              <a:rPr lang="zh-CN" altLang="en-US" sz="2400" dirty="0" smtClean="0"/>
              <a:t>企业会计准则</a:t>
            </a:r>
            <a:r>
              <a:rPr lang="en-US" altLang="zh-CN" sz="2400" dirty="0" smtClean="0"/>
              <a:t>》</a:t>
            </a:r>
            <a:r>
              <a:rPr lang="zh-CN" altLang="en-US" sz="2400" dirty="0" smtClean="0"/>
              <a:t>指出符合负债定义的义务，在同时满足以下条件时，才能确认为负债：与该义务有关的经济利益很可能流出企业；未来流出的经济利益的金额能够可靠地计量。</a:t>
            </a:r>
            <a:endParaRPr lang="en-US" altLang="zh-CN" sz="2400" dirty="0" smtClean="0"/>
          </a:p>
          <a:p>
            <a:r>
              <a:rPr lang="zh-CN" altLang="en-US" sz="2400" dirty="0" smtClean="0"/>
              <a:t>一般情况下，负债以名义货币作为计量单位，以历史成本、现值或公允价值作为计量属性。</a:t>
            </a:r>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流动负债的核算</a:t>
            </a:r>
            <a:endParaRPr lang="zh-CN" altLang="en-US" dirty="0"/>
          </a:p>
        </p:txBody>
      </p:sp>
      <p:sp>
        <p:nvSpPr>
          <p:cNvPr id="4" name="矩形 3"/>
          <p:cNvSpPr/>
          <p:nvPr/>
        </p:nvSpPr>
        <p:spPr>
          <a:xfrm>
            <a:off x="785786" y="1643050"/>
            <a:ext cx="7715304" cy="3416320"/>
          </a:xfrm>
          <a:prstGeom prst="rect">
            <a:avLst/>
          </a:prstGeom>
        </p:spPr>
        <p:txBody>
          <a:bodyPr wrap="square">
            <a:spAutoFit/>
          </a:bodyPr>
          <a:lstStyle/>
          <a:p>
            <a:r>
              <a:rPr lang="zh-CN" altLang="en-US" sz="2400" dirty="0" smtClean="0"/>
              <a:t>流动负债是指偿还期短，一般在一年或超过一年的一个营业周期内到期需要偿还的负债。满足下列条件之一的，应当归类为流动负债：</a:t>
            </a:r>
          </a:p>
          <a:p>
            <a:r>
              <a:rPr lang="zh-CN" altLang="en-US" sz="2400" dirty="0" smtClean="0"/>
              <a:t>（</a:t>
            </a:r>
            <a:r>
              <a:rPr lang="en-US" sz="2400" dirty="0" smtClean="0"/>
              <a:t>1</a:t>
            </a:r>
            <a:r>
              <a:rPr lang="zh-CN" altLang="en-US" sz="2400" dirty="0" smtClean="0"/>
              <a:t>）预计在一个正常营业周期中清偿。</a:t>
            </a:r>
          </a:p>
          <a:p>
            <a:r>
              <a:rPr lang="zh-CN" altLang="en-US" sz="2400" dirty="0" smtClean="0"/>
              <a:t>（</a:t>
            </a:r>
            <a:r>
              <a:rPr lang="en-US" sz="2400" dirty="0" smtClean="0"/>
              <a:t>2</a:t>
            </a:r>
            <a:r>
              <a:rPr lang="zh-CN" altLang="en-US" sz="2400" dirty="0" smtClean="0"/>
              <a:t>）主要为交易目的而持有。</a:t>
            </a:r>
          </a:p>
          <a:p>
            <a:r>
              <a:rPr lang="zh-CN" altLang="en-US" sz="2400" dirty="0" smtClean="0"/>
              <a:t>（</a:t>
            </a:r>
            <a:r>
              <a:rPr lang="en-US" sz="2400" dirty="0" smtClean="0"/>
              <a:t>3</a:t>
            </a:r>
            <a:r>
              <a:rPr lang="zh-CN" altLang="en-US" sz="2400" dirty="0" smtClean="0"/>
              <a:t>）自资产负债表日起一年内到期应予以清偿。</a:t>
            </a:r>
          </a:p>
          <a:p>
            <a:r>
              <a:rPr lang="zh-CN" altLang="en-US" sz="2400" dirty="0" smtClean="0"/>
              <a:t>（</a:t>
            </a:r>
            <a:r>
              <a:rPr lang="en-US" sz="2400" dirty="0" smtClean="0"/>
              <a:t>4</a:t>
            </a:r>
            <a:r>
              <a:rPr lang="zh-CN" altLang="en-US" sz="2400" dirty="0" smtClean="0"/>
              <a:t>）企业无权自主地将清偿推迟至资产负债表日后一年以上。</a:t>
            </a:r>
          </a:p>
          <a:p>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流动负债的核算</a:t>
            </a:r>
            <a:endParaRPr lang="zh-CN" altLang="en-US" dirty="0"/>
          </a:p>
        </p:txBody>
      </p:sp>
      <p:sp>
        <p:nvSpPr>
          <p:cNvPr id="4" name="矩形 3"/>
          <p:cNvSpPr/>
          <p:nvPr/>
        </p:nvSpPr>
        <p:spPr>
          <a:xfrm>
            <a:off x="785786" y="1643050"/>
            <a:ext cx="7715304" cy="3416320"/>
          </a:xfrm>
          <a:prstGeom prst="rect">
            <a:avLst/>
          </a:prstGeom>
        </p:spPr>
        <p:txBody>
          <a:bodyPr wrap="square">
            <a:spAutoFit/>
          </a:bodyPr>
          <a:lstStyle/>
          <a:p>
            <a:r>
              <a:rPr lang="zh-CN" altLang="en-US" sz="2400" dirty="0" smtClean="0"/>
              <a:t>流动负债是指偿还期短，一般在一年或超过一年的一个营业周期内到期需要偿还的负债。满足下列条件之一的，应当归类为流动负债：</a:t>
            </a:r>
          </a:p>
          <a:p>
            <a:r>
              <a:rPr lang="zh-CN" altLang="en-US" sz="2400" dirty="0" smtClean="0"/>
              <a:t>（</a:t>
            </a:r>
            <a:r>
              <a:rPr lang="en-US" sz="2400" dirty="0" smtClean="0"/>
              <a:t>1</a:t>
            </a:r>
            <a:r>
              <a:rPr lang="zh-CN" altLang="en-US" sz="2400" dirty="0" smtClean="0"/>
              <a:t>）预计在一个正常营业周期中清偿。</a:t>
            </a:r>
          </a:p>
          <a:p>
            <a:r>
              <a:rPr lang="zh-CN" altLang="en-US" sz="2400" dirty="0" smtClean="0"/>
              <a:t>（</a:t>
            </a:r>
            <a:r>
              <a:rPr lang="en-US" sz="2400" dirty="0" smtClean="0"/>
              <a:t>2</a:t>
            </a:r>
            <a:r>
              <a:rPr lang="zh-CN" altLang="en-US" sz="2400" dirty="0" smtClean="0"/>
              <a:t>）主要为交易目的而持有。</a:t>
            </a:r>
          </a:p>
          <a:p>
            <a:r>
              <a:rPr lang="zh-CN" altLang="en-US" sz="2400" dirty="0" smtClean="0"/>
              <a:t>（</a:t>
            </a:r>
            <a:r>
              <a:rPr lang="en-US" sz="2400" dirty="0" smtClean="0"/>
              <a:t>3</a:t>
            </a:r>
            <a:r>
              <a:rPr lang="zh-CN" altLang="en-US" sz="2400" dirty="0" smtClean="0"/>
              <a:t>）自资产负债表日起一年内到期应予以清偿。</a:t>
            </a:r>
          </a:p>
          <a:p>
            <a:r>
              <a:rPr lang="zh-CN" altLang="en-US" sz="2400" dirty="0" smtClean="0"/>
              <a:t>（</a:t>
            </a:r>
            <a:r>
              <a:rPr lang="en-US" sz="2400" dirty="0" smtClean="0"/>
              <a:t>4</a:t>
            </a:r>
            <a:r>
              <a:rPr lang="zh-CN" altLang="en-US" sz="2400" dirty="0" smtClean="0"/>
              <a:t>）企业无权自主地将清偿推迟至资产负债表日后一年以上。</a:t>
            </a:r>
          </a:p>
          <a:p>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流动负债的核算</a:t>
            </a:r>
            <a:endParaRPr lang="zh-CN" altLang="en-US" dirty="0"/>
          </a:p>
        </p:txBody>
      </p:sp>
      <p:sp>
        <p:nvSpPr>
          <p:cNvPr id="4" name="矩形 3"/>
          <p:cNvSpPr/>
          <p:nvPr/>
        </p:nvSpPr>
        <p:spPr>
          <a:xfrm>
            <a:off x="785786" y="1643050"/>
            <a:ext cx="7715304" cy="1200329"/>
          </a:xfrm>
          <a:prstGeom prst="rect">
            <a:avLst/>
          </a:prstGeom>
        </p:spPr>
        <p:txBody>
          <a:bodyPr wrap="square">
            <a:spAutoFit/>
          </a:bodyPr>
          <a:lstStyle/>
          <a:p>
            <a:r>
              <a:rPr lang="zh-CN" altLang="en-US" sz="2400" dirty="0" smtClean="0"/>
              <a:t>我国</a:t>
            </a:r>
            <a:r>
              <a:rPr lang="en-US" altLang="zh-CN" sz="2400" dirty="0" smtClean="0"/>
              <a:t>《</a:t>
            </a:r>
            <a:r>
              <a:rPr lang="zh-CN" altLang="en-US" sz="2400" dirty="0" smtClean="0"/>
              <a:t>企业会计准则</a:t>
            </a:r>
            <a:r>
              <a:rPr lang="en-US" altLang="zh-CN" sz="2400" dirty="0" smtClean="0"/>
              <a:t>——</a:t>
            </a:r>
            <a:r>
              <a:rPr lang="zh-CN" altLang="en-US" sz="2400" dirty="0" smtClean="0"/>
              <a:t>财务报表列报</a:t>
            </a:r>
            <a:r>
              <a:rPr lang="en-US" altLang="zh-CN" sz="2400" dirty="0" smtClean="0"/>
              <a:t>》</a:t>
            </a:r>
            <a:r>
              <a:rPr lang="zh-CN" altLang="en-US" sz="2400" dirty="0" smtClean="0"/>
              <a:t>列举的主要流动负债项目是：短期借款、应付及预收款项、应交税费、合同负债、应付职工薪酬和其他应付款等。</a:t>
            </a: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5625</Words>
  <Application>Microsoft Office PowerPoint</Application>
  <PresentationFormat>全屏显示(4:3)</PresentationFormat>
  <Paragraphs>240</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负债定义与类别</vt:lpstr>
      <vt:lpstr>负债定义与类别</vt:lpstr>
      <vt:lpstr>负债定义与类别</vt:lpstr>
      <vt:lpstr>负债定义与类别</vt:lpstr>
      <vt:lpstr>负债计量</vt:lpstr>
      <vt:lpstr>流动负债的核算</vt:lpstr>
      <vt:lpstr>流动负债的核算</vt:lpstr>
      <vt:lpstr>流动负债的核算</vt:lpstr>
      <vt:lpstr>流动负债的核算</vt:lpstr>
      <vt:lpstr>流动负债的核算</vt:lpstr>
      <vt:lpstr>短期借款的核算</vt:lpstr>
      <vt:lpstr>短期借款的核算</vt:lpstr>
      <vt:lpstr>短期借款的核算</vt:lpstr>
      <vt:lpstr>预收及应付款项的核算</vt:lpstr>
      <vt:lpstr>预收及应付款项的核算</vt:lpstr>
      <vt:lpstr>预收及应付款项的核算</vt:lpstr>
      <vt:lpstr>预收及应付款项的核算</vt:lpstr>
      <vt:lpstr>预收及应付款项的核算</vt:lpstr>
      <vt:lpstr>预收及应付款项的核算</vt:lpstr>
      <vt:lpstr>预收及应付款项的核算</vt:lpstr>
      <vt:lpstr>预收及应付款项的核算</vt:lpstr>
      <vt:lpstr>应付职工薪酬的核算</vt:lpstr>
      <vt:lpstr>应付职工薪酬的核算</vt:lpstr>
      <vt:lpstr>应付职工薪酬的核算</vt:lpstr>
      <vt:lpstr>应付职工薪酬的核算</vt:lpstr>
      <vt:lpstr>应付职工薪酬的核算</vt:lpstr>
      <vt:lpstr>应付职工薪酬的核算</vt:lpstr>
      <vt:lpstr>应交税费的核算</vt:lpstr>
      <vt:lpstr>应交税费的核算</vt:lpstr>
      <vt:lpstr>应交税费的核算</vt:lpstr>
      <vt:lpstr>应交税费的核算</vt:lpstr>
      <vt:lpstr>应交税费的核算</vt:lpstr>
      <vt:lpstr>应交税费的核算</vt:lpstr>
      <vt:lpstr>非流动负债的核算</vt:lpstr>
      <vt:lpstr>非流动负债的核算</vt:lpstr>
      <vt:lpstr>长期借款的核算</vt:lpstr>
      <vt:lpstr>长期借款的核算</vt:lpstr>
      <vt:lpstr>长期借款的核算</vt:lpstr>
      <vt:lpstr>长期借款的核算</vt:lpstr>
      <vt:lpstr>长期借款的核算</vt:lpstr>
      <vt:lpstr>应付债券的核算</vt:lpstr>
      <vt:lpstr>应付债券的核算</vt:lpstr>
      <vt:lpstr>应付债券的核算</vt:lpstr>
      <vt:lpstr>应付债券的核算</vt:lpstr>
      <vt:lpstr>应付债券的核算</vt:lpstr>
      <vt:lpstr>应付债券的核算</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dc:creator>
  <cp:lastModifiedBy>lin</cp:lastModifiedBy>
  <cp:revision>61</cp:revision>
  <dcterms:created xsi:type="dcterms:W3CDTF">2020-03-24T01:47:21Z</dcterms:created>
  <dcterms:modified xsi:type="dcterms:W3CDTF">2020-03-31T03:08:31Z</dcterms:modified>
</cp:coreProperties>
</file>