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1FCEB-5A68-4EB4-A2FA-A85DA833DA07}" type="datetimeFigureOut">
              <a:rPr lang="zh-CN" altLang="en-US" smtClean="0"/>
              <a:t>2020/3/24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FBE275-11C0-4252-A652-BBFC8D6113D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FBE275-11C0-4252-A652-BBFC8D6113D2}"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19AB146-E91F-4780-9118-6232A3926252}" type="datetimeFigureOut">
              <a:rPr lang="zh-CN" altLang="en-US" smtClean="0"/>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9AB146-E91F-4780-9118-6232A3926252}" type="datetimeFigureOut">
              <a:rPr lang="zh-CN" altLang="en-US" smtClean="0"/>
              <a:t>2020/3/24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9AB146-E91F-4780-9118-6232A3926252}" type="datetimeFigureOut">
              <a:rPr lang="zh-CN" altLang="en-US" smtClean="0"/>
              <a:t>2020/3/24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EADA5D-88C9-472D-8E52-8B7DD8EAD5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9AB146-E91F-4780-9118-6232A3926252}" type="datetimeFigureOut">
              <a:rPr lang="zh-CN" altLang="en-US" smtClean="0"/>
              <a:t>2020/3/24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EADA5D-88C9-472D-8E52-8B7DD8EAD5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9AB146-E91F-4780-9118-6232A3926252}" type="datetimeFigureOut">
              <a:rPr lang="zh-CN" altLang="en-US" smtClean="0"/>
              <a:t>2020/3/24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EADA5D-88C9-472D-8E52-8B7DD8EAD5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9AB146-E91F-4780-9118-6232A3926252}" type="datetimeFigureOut">
              <a:rPr lang="zh-CN" altLang="en-US" smtClean="0"/>
              <a:t>2020/3/24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9AB146-E91F-4780-9118-6232A3926252}" type="datetimeFigureOut">
              <a:rPr lang="zh-CN" altLang="en-US" smtClean="0"/>
              <a:t>2020/3/24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AB146-E91F-4780-9118-6232A3926252}" type="datetimeFigureOut">
              <a:rPr lang="zh-CN" altLang="en-US" smtClean="0"/>
              <a:t>2020/3/24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ADA5D-88C9-472D-8E52-8B7DD8EAD5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交易性金融资产</a:t>
            </a:r>
            <a:endParaRPr lang="zh-CN" altLang="en-US" dirty="0"/>
          </a:p>
        </p:txBody>
      </p:sp>
      <p:sp>
        <p:nvSpPr>
          <p:cNvPr id="4" name="矩形 3"/>
          <p:cNvSpPr/>
          <p:nvPr/>
        </p:nvSpPr>
        <p:spPr>
          <a:xfrm>
            <a:off x="714348" y="1785926"/>
            <a:ext cx="7715304" cy="2246769"/>
          </a:xfrm>
          <a:prstGeom prst="rect">
            <a:avLst/>
          </a:prstGeom>
        </p:spPr>
        <p:txBody>
          <a:bodyPr wrap="square">
            <a:spAutoFit/>
          </a:bodyPr>
          <a:lstStyle/>
          <a:p>
            <a:r>
              <a:rPr lang="zh-CN" altLang="en-US" sz="2000" dirty="0"/>
              <a:t>交易性金融资产的计量是交易性金融资产核算中的重要问题，初始取得交易性金融资产时按照公允价值入账，</a:t>
            </a:r>
            <a:r>
              <a:rPr lang="zh-CN" altLang="en-US" sz="2000" dirty="0">
                <a:solidFill>
                  <a:srgbClr val="FF0000"/>
                </a:solidFill>
              </a:rPr>
              <a:t>但是相关的交易费用应当直接计入当期损益（计入“投资收益”的借方），</a:t>
            </a:r>
            <a:r>
              <a:rPr lang="zh-CN" altLang="en-US" sz="2000" dirty="0">
                <a:solidFill>
                  <a:srgbClr val="0070C0"/>
                </a:solidFill>
              </a:rPr>
              <a:t>而且取得投资时包含的已到付息期但尚未领取的利息和已经宣告发放但尚未领取的现金股利应当计入应收利息或应收股利；</a:t>
            </a:r>
            <a:r>
              <a:rPr lang="zh-CN" altLang="en-US" sz="2000" dirty="0"/>
              <a:t>交易性金融资产在后续计量中必须按照期末的公允价值认定其价值，后续价值变动计入当期损益（计入“公允价值变动损益”账户）。</a:t>
            </a:r>
          </a:p>
        </p:txBody>
      </p:sp>
      <p:sp>
        <p:nvSpPr>
          <p:cNvPr id="5" name="矩形 4"/>
          <p:cNvSpPr/>
          <p:nvPr/>
        </p:nvSpPr>
        <p:spPr>
          <a:xfrm>
            <a:off x="857224" y="4357694"/>
            <a:ext cx="7072362" cy="707886"/>
          </a:xfrm>
          <a:prstGeom prst="rect">
            <a:avLst/>
          </a:prstGeom>
        </p:spPr>
        <p:txBody>
          <a:bodyPr wrap="square">
            <a:spAutoFit/>
          </a:bodyPr>
          <a:lstStyle/>
          <a:p>
            <a:r>
              <a:rPr lang="zh-CN" altLang="en-US" sz="2000" dirty="0"/>
              <a:t>交易性金融资产一般设置“成本”和“公允价值变动”两个明细账户</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非流动性资产</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dirty="0"/>
              <a:t>长期金融资产包括债权投资、其他债权投资、其他权益工具投资、其他非流动金融资产和长期贷款等</a:t>
            </a:r>
            <a:r>
              <a:rPr lang="zh-CN" altLang="en-US" dirty="0" smtClean="0"/>
              <a:t>。</a:t>
            </a:r>
            <a:r>
              <a:rPr lang="zh-CN" altLang="en-US" dirty="0"/>
              <a:t>其他债权投资和其他权益工具投资属于可供出售的金融资产。</a:t>
            </a:r>
            <a:endParaRPr lang="en-US" altLang="zh-CN" dirty="0" smtClean="0"/>
          </a:p>
          <a:p>
            <a:pPr>
              <a:buNone/>
            </a:pPr>
            <a:r>
              <a:rPr lang="zh-CN" altLang="en-US" dirty="0"/>
              <a:t>在可供出售金融资产的计量方面，无论是其他债权投资，还是其他权益工具投资，在初始计量时都以公允价值为计量属性，而且，取得这些金融资产的交易费用也要计入初始投资成本，这一处理方法与交易性金融资产的计量标准是不同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a:buNone/>
            </a:pPr>
            <a:r>
              <a:rPr lang="zh-CN" altLang="en-US" dirty="0"/>
              <a:t>不同于交易性金融资产后续公允价值变动计入当期损益，其他债权投资和其他权益工具投资后续公允价值变动计入其他综合收益。其他综合收益属于所有者权益，是资产负债表项目。</a:t>
            </a:r>
            <a:r>
              <a:rPr lang="zh-CN" altLang="en-US" dirty="0">
                <a:solidFill>
                  <a:srgbClr val="FF0000"/>
                </a:solidFill>
              </a:rPr>
              <a:t>其他债权投资出让时</a:t>
            </a:r>
            <a:r>
              <a:rPr lang="zh-CN" altLang="en-US" dirty="0"/>
              <a:t>，企业应将以前各期累积的其他综合收益转入出让期的投资收益中；</a:t>
            </a:r>
            <a:r>
              <a:rPr lang="zh-CN" altLang="en-US" dirty="0">
                <a:solidFill>
                  <a:srgbClr val="FF0000"/>
                </a:solidFill>
              </a:rPr>
              <a:t>其他权益工具投资出让时</a:t>
            </a:r>
            <a:r>
              <a:rPr lang="zh-CN" altLang="en-US" dirty="0"/>
              <a:t>，企业不得将以前各期累积的其他综合收益转入当期损益，而是计入留存收益中，具体计入“盈余公积</a:t>
            </a:r>
            <a:r>
              <a:rPr lang="en-US" altLang="zh-CN" dirty="0"/>
              <a:t>——</a:t>
            </a:r>
            <a:r>
              <a:rPr lang="zh-CN" altLang="en-US" dirty="0"/>
              <a:t>法定盈余公积”和“利润分配</a:t>
            </a:r>
            <a:r>
              <a:rPr lang="en-US" altLang="zh-CN" dirty="0"/>
              <a:t>——</a:t>
            </a:r>
            <a:r>
              <a:rPr lang="zh-CN" altLang="en-US" dirty="0"/>
              <a:t>未分配利润”账户中。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a:t>为了核算长期金融资产，企业应设置“债权投资”、“其他债权投资”和“其他权益工具投资”等账户</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a:buNone/>
            </a:pPr>
            <a:r>
              <a:rPr lang="en-US" altLang="zh-CN" dirty="0"/>
              <a:t>【</a:t>
            </a:r>
            <a:r>
              <a:rPr lang="zh-CN" altLang="en-US" dirty="0"/>
              <a:t>例</a:t>
            </a:r>
            <a:r>
              <a:rPr lang="en-US" dirty="0"/>
              <a:t>15</a:t>
            </a:r>
            <a:r>
              <a:rPr lang="en-US" altLang="zh-CN" dirty="0"/>
              <a:t>】</a:t>
            </a:r>
            <a:r>
              <a:rPr lang="zh-CN" altLang="en-US" dirty="0"/>
              <a:t>露营公司</a:t>
            </a:r>
            <a:r>
              <a:rPr lang="en-US" dirty="0"/>
              <a:t>2018</a:t>
            </a:r>
            <a:r>
              <a:rPr lang="zh-CN" altLang="en-US" dirty="0"/>
              <a:t>年</a:t>
            </a:r>
            <a:r>
              <a:rPr lang="en-US" dirty="0"/>
              <a:t>1</a:t>
            </a:r>
            <a:r>
              <a:rPr lang="zh-CN" altLang="en-US" dirty="0"/>
              <a:t>月</a:t>
            </a:r>
            <a:r>
              <a:rPr lang="en-US" dirty="0"/>
              <a:t>1</a:t>
            </a:r>
            <a:r>
              <a:rPr lang="zh-CN" altLang="en-US" dirty="0"/>
              <a:t>日购买某企业发行的票面利率为</a:t>
            </a:r>
            <a:r>
              <a:rPr lang="en-US" dirty="0"/>
              <a:t>6</a:t>
            </a:r>
            <a:r>
              <a:rPr lang="zh-CN" altLang="en-US" dirty="0"/>
              <a:t>％，每年年底支付利息，票面价值总额为</a:t>
            </a:r>
            <a:r>
              <a:rPr lang="en-US" dirty="0"/>
              <a:t>10 000</a:t>
            </a:r>
            <a:r>
              <a:rPr lang="zh-CN" altLang="en-US" dirty="0"/>
              <a:t>元，</a:t>
            </a:r>
            <a:r>
              <a:rPr lang="en-US" dirty="0"/>
              <a:t>2</a:t>
            </a:r>
            <a:r>
              <a:rPr lang="zh-CN" altLang="en-US" dirty="0"/>
              <a:t>年到期的债券，当时同风险债券的实际市场利率也是</a:t>
            </a:r>
            <a:r>
              <a:rPr lang="en-US" dirty="0"/>
              <a:t>6</a:t>
            </a:r>
            <a:r>
              <a:rPr lang="zh-CN" altLang="en-US" dirty="0"/>
              <a:t>％</a:t>
            </a:r>
            <a:r>
              <a:rPr lang="zh-CN" altLang="en-US" dirty="0" smtClean="0"/>
              <a:t>。露营</a:t>
            </a:r>
            <a:r>
              <a:rPr lang="zh-CN" altLang="en-US" dirty="0"/>
              <a:t>公司准备将该债券投资持有至到期，因此，公司取得投资时应该确认债权投资，分录如下：</a:t>
            </a:r>
          </a:p>
          <a:p>
            <a:pPr>
              <a:buNone/>
            </a:pPr>
            <a:r>
              <a:rPr lang="zh-CN" altLang="en-US" dirty="0"/>
              <a:t>借：债权投资</a:t>
            </a:r>
            <a:r>
              <a:rPr lang="en-US" dirty="0"/>
              <a:t>10 000</a:t>
            </a:r>
            <a:endParaRPr lang="zh-CN" altLang="en-US" dirty="0"/>
          </a:p>
          <a:p>
            <a:pPr>
              <a:buNone/>
            </a:pPr>
            <a:r>
              <a:rPr lang="en-US" altLang="zh-CN" dirty="0" smtClean="0"/>
              <a:t>	</a:t>
            </a:r>
            <a:r>
              <a:rPr lang="zh-CN" altLang="en-US" dirty="0" smtClean="0"/>
              <a:t>贷</a:t>
            </a:r>
            <a:r>
              <a:rPr lang="zh-CN" altLang="en-US" dirty="0"/>
              <a:t>：银行存款</a:t>
            </a:r>
            <a:r>
              <a:rPr lang="en-US" dirty="0"/>
              <a:t>10 000</a:t>
            </a:r>
            <a:endParaRPr lang="zh-CN" altLang="en-US" dirty="0"/>
          </a:p>
          <a:p>
            <a:pPr>
              <a:buNone/>
            </a:pPr>
            <a:r>
              <a:rPr lang="en-US" dirty="0"/>
              <a:t>2018</a:t>
            </a:r>
            <a:r>
              <a:rPr lang="zh-CN" altLang="en-US" dirty="0"/>
              <a:t>年收到利息并确认投资收益时，分录如下：</a:t>
            </a:r>
          </a:p>
          <a:p>
            <a:pPr>
              <a:buNone/>
            </a:pPr>
            <a:r>
              <a:rPr lang="zh-CN" altLang="en-US" dirty="0"/>
              <a:t>借：银行存款</a:t>
            </a:r>
            <a:r>
              <a:rPr lang="en-US" dirty="0"/>
              <a:t>600</a:t>
            </a:r>
            <a:endParaRPr lang="zh-CN" altLang="en-US" dirty="0"/>
          </a:p>
          <a:p>
            <a:pPr>
              <a:buNone/>
            </a:pPr>
            <a:r>
              <a:rPr lang="en-US" altLang="zh-CN" dirty="0" smtClean="0"/>
              <a:t>	</a:t>
            </a:r>
            <a:r>
              <a:rPr lang="zh-CN" altLang="en-US" dirty="0" smtClean="0"/>
              <a:t>贷</a:t>
            </a:r>
            <a:r>
              <a:rPr lang="zh-CN" altLang="en-US" dirty="0"/>
              <a:t>：投资收益</a:t>
            </a:r>
            <a:r>
              <a:rPr lang="en-US" dirty="0"/>
              <a:t>600</a:t>
            </a:r>
            <a:endParaRPr lang="zh-CN" altLang="en-US" dirty="0"/>
          </a:p>
          <a:p>
            <a:pPr>
              <a:buNone/>
            </a:pPr>
            <a:r>
              <a:rPr lang="en-US" dirty="0"/>
              <a:t>2019</a:t>
            </a:r>
            <a:r>
              <a:rPr lang="zh-CN" altLang="en-US" dirty="0"/>
              <a:t>年底确认投资收益并收回本金时，分录如下：</a:t>
            </a:r>
          </a:p>
          <a:p>
            <a:pPr>
              <a:buNone/>
            </a:pPr>
            <a:r>
              <a:rPr lang="zh-CN" altLang="en-US" dirty="0"/>
              <a:t>借：银行存款</a:t>
            </a:r>
            <a:r>
              <a:rPr lang="en-US" dirty="0"/>
              <a:t>10 600</a:t>
            </a:r>
            <a:endParaRPr lang="zh-CN" altLang="en-US" dirty="0"/>
          </a:p>
          <a:p>
            <a:pPr>
              <a:buNone/>
            </a:pPr>
            <a:r>
              <a:rPr lang="en-US" altLang="zh-CN" dirty="0" smtClean="0"/>
              <a:t>	</a:t>
            </a:r>
            <a:r>
              <a:rPr lang="zh-CN" altLang="en-US" dirty="0" smtClean="0"/>
              <a:t>贷</a:t>
            </a:r>
            <a:r>
              <a:rPr lang="zh-CN" altLang="en-US" dirty="0"/>
              <a:t>：债权投资</a:t>
            </a:r>
            <a:r>
              <a:rPr lang="en-US" dirty="0"/>
              <a:t>10 000</a:t>
            </a:r>
            <a:endParaRPr lang="zh-CN" altLang="en-US" dirty="0"/>
          </a:p>
          <a:p>
            <a:pPr>
              <a:buNone/>
            </a:pPr>
            <a:r>
              <a:rPr lang="en-US" altLang="zh-CN" dirty="0" smtClean="0"/>
              <a:t>		</a:t>
            </a:r>
            <a:r>
              <a:rPr lang="zh-CN" altLang="en-US" dirty="0" smtClean="0"/>
              <a:t>投资</a:t>
            </a:r>
            <a:r>
              <a:rPr lang="zh-CN" altLang="en-US" dirty="0"/>
              <a:t>收益</a:t>
            </a:r>
            <a:r>
              <a:rPr lang="en-US" dirty="0"/>
              <a:t>600</a:t>
            </a:r>
            <a:endParaRPr lang="zh-CN" altLang="en-US"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None/>
            </a:pPr>
            <a:r>
              <a:rPr lang="en-US" altLang="zh-CN" dirty="0"/>
              <a:t>【</a:t>
            </a:r>
            <a:r>
              <a:rPr lang="zh-CN" altLang="en-US" dirty="0"/>
              <a:t>例</a:t>
            </a:r>
            <a:r>
              <a:rPr lang="en-US" dirty="0"/>
              <a:t>16</a:t>
            </a:r>
            <a:r>
              <a:rPr lang="en-US" altLang="zh-CN" dirty="0"/>
              <a:t>】</a:t>
            </a:r>
            <a:r>
              <a:rPr lang="en-US" dirty="0"/>
              <a:t>2018</a:t>
            </a:r>
            <a:r>
              <a:rPr lang="zh-CN" altLang="en-US" dirty="0"/>
              <a:t>年</a:t>
            </a:r>
            <a:r>
              <a:rPr lang="en-US" dirty="0"/>
              <a:t>1</a:t>
            </a:r>
            <a:r>
              <a:rPr lang="zh-CN" altLang="en-US" dirty="0"/>
              <a:t>月</a:t>
            </a:r>
            <a:r>
              <a:rPr lang="en-US" dirty="0"/>
              <a:t>15</a:t>
            </a:r>
            <a:r>
              <a:rPr lang="zh-CN" altLang="en-US" dirty="0"/>
              <a:t>日露营公司以</a:t>
            </a:r>
            <a:r>
              <a:rPr lang="en-US" dirty="0"/>
              <a:t>30 000</a:t>
            </a:r>
            <a:r>
              <a:rPr lang="zh-CN" altLang="en-US" dirty="0"/>
              <a:t>元购买了</a:t>
            </a:r>
            <a:r>
              <a:rPr lang="en-US" dirty="0"/>
              <a:t>A</a:t>
            </a:r>
            <a:r>
              <a:rPr lang="zh-CN" altLang="en-US" dirty="0"/>
              <a:t>公司的一批股票，同时支付佣金</a:t>
            </a:r>
            <a:r>
              <a:rPr lang="en-US" dirty="0"/>
              <a:t>200</a:t>
            </a:r>
            <a:r>
              <a:rPr lang="zh-CN" altLang="en-US" dirty="0"/>
              <a:t>元，露营公司持有的股票无法对</a:t>
            </a:r>
            <a:r>
              <a:rPr lang="en-US" dirty="0"/>
              <a:t>A</a:t>
            </a:r>
            <a:r>
              <a:rPr lang="zh-CN" altLang="en-US" dirty="0"/>
              <a:t>公司的经营管理形成重大影响，持有这批股票的目的是实现财务收益。</a:t>
            </a:r>
          </a:p>
          <a:p>
            <a:pPr>
              <a:buNone/>
            </a:pPr>
            <a:r>
              <a:rPr lang="en-US" altLang="zh-CN" dirty="0" smtClean="0"/>
              <a:t>	</a:t>
            </a:r>
            <a:r>
              <a:rPr lang="zh-CN" altLang="en-US" dirty="0" smtClean="0"/>
              <a:t>对</a:t>
            </a:r>
            <a:r>
              <a:rPr lang="zh-CN" altLang="en-US" dirty="0"/>
              <a:t>露营公司而言，这批股票投资属于其他权益工具投资，取得时应作如下分录：</a:t>
            </a:r>
          </a:p>
          <a:p>
            <a:pPr>
              <a:buNone/>
            </a:pPr>
            <a:r>
              <a:rPr lang="zh-CN" altLang="en-US" dirty="0"/>
              <a:t>借：其他权益工具投资</a:t>
            </a:r>
            <a:r>
              <a:rPr lang="en-US" altLang="zh-CN" dirty="0"/>
              <a:t>——</a:t>
            </a:r>
            <a:r>
              <a:rPr lang="zh-CN" altLang="en-US" dirty="0"/>
              <a:t>成本</a:t>
            </a:r>
            <a:r>
              <a:rPr lang="en-US" dirty="0"/>
              <a:t>        30 200</a:t>
            </a:r>
            <a:endParaRPr lang="zh-CN" altLang="en-US" dirty="0"/>
          </a:p>
          <a:p>
            <a:pPr>
              <a:buNone/>
            </a:pPr>
            <a:r>
              <a:rPr lang="en-US" altLang="zh-CN" dirty="0" smtClean="0"/>
              <a:t>		</a:t>
            </a:r>
            <a:r>
              <a:rPr lang="zh-CN" altLang="en-US" dirty="0" smtClean="0"/>
              <a:t>贷</a:t>
            </a:r>
            <a:r>
              <a:rPr lang="zh-CN" altLang="en-US" dirty="0"/>
              <a:t>：银行存款</a:t>
            </a:r>
            <a:r>
              <a:rPr lang="en-US" dirty="0"/>
              <a:t>                       30 200</a:t>
            </a:r>
            <a:endParaRPr lang="zh-CN" altLang="en-US" dirty="0"/>
          </a:p>
          <a:p>
            <a:pPr>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None/>
            </a:pPr>
            <a:r>
              <a:rPr lang="en-US" dirty="0"/>
              <a:t>2018</a:t>
            </a:r>
            <a:r>
              <a:rPr lang="zh-CN" altLang="en-US" dirty="0"/>
              <a:t>年</a:t>
            </a:r>
            <a:r>
              <a:rPr lang="en-US" dirty="0"/>
              <a:t>12</a:t>
            </a:r>
            <a:r>
              <a:rPr lang="zh-CN" altLang="en-US" dirty="0"/>
              <a:t>月</a:t>
            </a:r>
            <a:r>
              <a:rPr lang="en-US" dirty="0"/>
              <a:t>31</a:t>
            </a:r>
            <a:r>
              <a:rPr lang="zh-CN" altLang="en-US" dirty="0"/>
              <a:t>日</a:t>
            </a:r>
            <a:r>
              <a:rPr lang="en-US" dirty="0"/>
              <a:t>A</a:t>
            </a:r>
            <a:r>
              <a:rPr lang="zh-CN" altLang="en-US" dirty="0"/>
              <a:t>公司财务状况良好，但由于整个股票市场不景气，这批股票市价跌至</a:t>
            </a:r>
            <a:r>
              <a:rPr lang="en-US" dirty="0"/>
              <a:t>26 000</a:t>
            </a:r>
            <a:r>
              <a:rPr lang="zh-CN" altLang="en-US" dirty="0"/>
              <a:t>元，其他权益工具投资的公允价值变动计入“其他综合收益”，企业应作如下分录：</a:t>
            </a:r>
          </a:p>
          <a:p>
            <a:pPr>
              <a:buNone/>
            </a:pPr>
            <a:r>
              <a:rPr lang="zh-CN" altLang="en-US" dirty="0" smtClean="0"/>
              <a:t>借</a:t>
            </a:r>
            <a:r>
              <a:rPr lang="zh-CN" altLang="en-US" dirty="0"/>
              <a:t>：其他综合收益</a:t>
            </a:r>
            <a:r>
              <a:rPr lang="en-US" altLang="zh-CN" dirty="0"/>
              <a:t>——</a:t>
            </a:r>
            <a:r>
              <a:rPr lang="zh-CN" altLang="en-US" dirty="0"/>
              <a:t>其他权益工具投资公允价值变动</a:t>
            </a:r>
            <a:r>
              <a:rPr lang="en-US" dirty="0"/>
              <a:t>      4 200</a:t>
            </a:r>
            <a:endParaRPr lang="zh-CN" altLang="en-US" dirty="0"/>
          </a:p>
          <a:p>
            <a:pPr>
              <a:buNone/>
            </a:pPr>
            <a:r>
              <a:rPr lang="en-US" altLang="zh-CN" dirty="0" smtClean="0"/>
              <a:t>		</a:t>
            </a:r>
            <a:r>
              <a:rPr lang="zh-CN" altLang="en-US" dirty="0" smtClean="0"/>
              <a:t>贷</a:t>
            </a:r>
            <a:r>
              <a:rPr lang="zh-CN" altLang="en-US" dirty="0"/>
              <a:t>：其他权益工具投资</a:t>
            </a:r>
            <a:r>
              <a:rPr lang="en-US" altLang="zh-CN" dirty="0"/>
              <a:t>——</a:t>
            </a:r>
            <a:r>
              <a:rPr lang="zh-CN" altLang="en-US" dirty="0"/>
              <a:t>公允价值变动</a:t>
            </a:r>
            <a:r>
              <a:rPr lang="en-US" dirty="0"/>
              <a:t>                4 200</a:t>
            </a:r>
            <a:endParaRPr lang="zh-CN" altLang="en-US" dirty="0"/>
          </a:p>
          <a:p>
            <a:pPr>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dirty="0"/>
              <a:t>2019</a:t>
            </a:r>
            <a:r>
              <a:rPr lang="zh-CN" altLang="en-US" dirty="0"/>
              <a:t>年</a:t>
            </a:r>
            <a:r>
              <a:rPr lang="en-US" dirty="0"/>
              <a:t>3</a:t>
            </a:r>
            <a:r>
              <a:rPr lang="zh-CN" altLang="en-US" dirty="0"/>
              <a:t>月</a:t>
            </a:r>
            <a:r>
              <a:rPr lang="en-US" dirty="0"/>
              <a:t>4</a:t>
            </a:r>
            <a:r>
              <a:rPr lang="zh-CN" altLang="en-US" dirty="0"/>
              <a:t>日股票市场整体转好，</a:t>
            </a:r>
            <a:r>
              <a:rPr lang="en-US" dirty="0"/>
              <a:t>A</a:t>
            </a:r>
            <a:r>
              <a:rPr lang="zh-CN" altLang="en-US" dirty="0"/>
              <a:t>公司经营状况相对稳定，这批股票涨至</a:t>
            </a:r>
            <a:r>
              <a:rPr lang="en-US" dirty="0"/>
              <a:t>36 000</a:t>
            </a:r>
            <a:r>
              <a:rPr lang="zh-CN" altLang="en-US" dirty="0"/>
              <a:t>元，露营公司将这批股票出售，</a:t>
            </a:r>
            <a:r>
              <a:rPr lang="zh-CN" altLang="en-US" dirty="0">
                <a:solidFill>
                  <a:srgbClr val="FF0000"/>
                </a:solidFill>
              </a:rPr>
              <a:t>公司应将转让所得价款与期初账面价值的差额计入留存收益，同时将以前各期累积的其他综合收益一并转入留存收益。</a:t>
            </a:r>
            <a:r>
              <a:rPr lang="zh-CN" altLang="en-US" dirty="0"/>
              <a:t>假定露营公司法定盈余公积的提取比例为</a:t>
            </a:r>
            <a:r>
              <a:rPr lang="en-US" dirty="0"/>
              <a:t>10%</a:t>
            </a:r>
            <a:r>
              <a:rPr lang="zh-CN" altLang="en-US" dirty="0"/>
              <a:t>，公司应作如下分录：</a:t>
            </a:r>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pPr>
              <a:buNone/>
            </a:pPr>
            <a:r>
              <a:rPr lang="zh-CN" altLang="en-US" dirty="0"/>
              <a:t>借：银行存款</a:t>
            </a:r>
            <a:r>
              <a:rPr lang="en-US" dirty="0"/>
              <a:t>36 000</a:t>
            </a:r>
            <a:endParaRPr lang="zh-CN" altLang="en-US" dirty="0"/>
          </a:p>
          <a:p>
            <a:pPr>
              <a:buNone/>
            </a:pPr>
            <a:r>
              <a:rPr lang="en-US" altLang="zh-CN" dirty="0" smtClean="0"/>
              <a:t>		</a:t>
            </a:r>
            <a:r>
              <a:rPr lang="zh-CN" altLang="en-US" dirty="0" smtClean="0"/>
              <a:t>其他</a:t>
            </a:r>
            <a:r>
              <a:rPr lang="zh-CN" altLang="en-US" dirty="0"/>
              <a:t>权益工具投资</a:t>
            </a:r>
            <a:r>
              <a:rPr lang="en-US" altLang="zh-CN" dirty="0"/>
              <a:t>——</a:t>
            </a:r>
            <a:r>
              <a:rPr lang="zh-CN" altLang="en-US" dirty="0"/>
              <a:t>公允价值变动</a:t>
            </a:r>
            <a:r>
              <a:rPr lang="en-US" dirty="0"/>
              <a:t>                 4 200</a:t>
            </a:r>
            <a:endParaRPr lang="zh-CN" altLang="en-US" dirty="0"/>
          </a:p>
          <a:p>
            <a:pPr>
              <a:buNone/>
            </a:pPr>
            <a:r>
              <a:rPr lang="en-US" altLang="zh-CN" dirty="0" smtClean="0"/>
              <a:t>	</a:t>
            </a:r>
            <a:r>
              <a:rPr lang="zh-CN" altLang="en-US" dirty="0" smtClean="0"/>
              <a:t>贷</a:t>
            </a:r>
            <a:r>
              <a:rPr lang="zh-CN" altLang="en-US" dirty="0"/>
              <a:t>：其他权益工具投资</a:t>
            </a:r>
            <a:r>
              <a:rPr lang="en-US" altLang="zh-CN" dirty="0"/>
              <a:t>——</a:t>
            </a:r>
            <a:r>
              <a:rPr lang="zh-CN" altLang="en-US" dirty="0"/>
              <a:t>成本</a:t>
            </a:r>
            <a:r>
              <a:rPr lang="en-US" dirty="0"/>
              <a:t>                        30 200</a:t>
            </a:r>
            <a:endParaRPr lang="zh-CN" altLang="en-US" dirty="0"/>
          </a:p>
          <a:p>
            <a:pPr>
              <a:buNone/>
            </a:pPr>
            <a:r>
              <a:rPr lang="en-US" altLang="zh-CN" dirty="0" smtClean="0"/>
              <a:t>		 </a:t>
            </a:r>
            <a:r>
              <a:rPr lang="zh-CN" altLang="en-US" dirty="0" smtClean="0"/>
              <a:t>盈余</a:t>
            </a:r>
            <a:r>
              <a:rPr lang="zh-CN" altLang="en-US" dirty="0"/>
              <a:t>公积</a:t>
            </a:r>
            <a:r>
              <a:rPr lang="en-US" altLang="zh-CN" dirty="0"/>
              <a:t>——</a:t>
            </a:r>
            <a:r>
              <a:rPr lang="zh-CN" altLang="en-US" dirty="0"/>
              <a:t>法定盈余公积</a:t>
            </a:r>
            <a:r>
              <a:rPr lang="en-US" dirty="0"/>
              <a:t>                         1 </a:t>
            </a:r>
            <a:r>
              <a:rPr lang="en-US" dirty="0" smtClean="0"/>
              <a:t>000</a:t>
            </a:r>
            <a:endParaRPr lang="zh-CN" altLang="en-US" dirty="0" smtClean="0"/>
          </a:p>
          <a:p>
            <a:pPr lvl="1">
              <a:buNone/>
            </a:pPr>
            <a:r>
              <a:rPr lang="en-US" altLang="zh-CN" dirty="0"/>
              <a:t>	</a:t>
            </a:r>
            <a:r>
              <a:rPr lang="en-US" altLang="zh-CN" dirty="0" smtClean="0"/>
              <a:t>	 </a:t>
            </a:r>
            <a:r>
              <a:rPr lang="zh-CN" altLang="en-US" dirty="0" smtClean="0"/>
              <a:t>利润分配</a:t>
            </a:r>
            <a:r>
              <a:rPr lang="en-US" altLang="zh-CN" dirty="0" smtClean="0"/>
              <a:t>——</a:t>
            </a:r>
            <a:r>
              <a:rPr lang="zh-CN" altLang="en-US" dirty="0" smtClean="0"/>
              <a:t>未分配利润</a:t>
            </a:r>
            <a:r>
              <a:rPr lang="en-US" dirty="0" smtClean="0"/>
              <a:t>                           9 000</a:t>
            </a:r>
            <a:endParaRPr lang="zh-CN" altLang="en-US" dirty="0" smtClean="0"/>
          </a:p>
          <a:p>
            <a:pPr>
              <a:buNone/>
            </a:pPr>
            <a:r>
              <a:rPr lang="zh-CN" altLang="en-US" dirty="0" smtClean="0"/>
              <a:t>同时</a:t>
            </a:r>
            <a:r>
              <a:rPr lang="zh-CN" altLang="en-US" dirty="0"/>
              <a:t>，</a:t>
            </a:r>
          </a:p>
          <a:p>
            <a:pPr>
              <a:buNone/>
            </a:pPr>
            <a:r>
              <a:rPr lang="zh-CN" altLang="en-US" dirty="0"/>
              <a:t>借：盈余公积</a:t>
            </a:r>
            <a:r>
              <a:rPr lang="en-US" altLang="zh-CN" dirty="0"/>
              <a:t>——</a:t>
            </a:r>
            <a:r>
              <a:rPr lang="zh-CN" altLang="en-US" dirty="0"/>
              <a:t>法定盈余公积</a:t>
            </a:r>
            <a:r>
              <a:rPr lang="en-US" dirty="0"/>
              <a:t>                           420</a:t>
            </a:r>
            <a:endParaRPr lang="zh-CN" altLang="en-US" dirty="0"/>
          </a:p>
          <a:p>
            <a:pPr>
              <a:buNone/>
            </a:pPr>
            <a:r>
              <a:rPr lang="en-US" altLang="zh-CN" dirty="0" smtClean="0"/>
              <a:t>	    </a:t>
            </a:r>
            <a:r>
              <a:rPr lang="zh-CN" altLang="en-US" dirty="0" smtClean="0"/>
              <a:t>利润</a:t>
            </a:r>
            <a:r>
              <a:rPr lang="zh-CN" altLang="en-US" dirty="0"/>
              <a:t>分配</a:t>
            </a:r>
            <a:r>
              <a:rPr lang="en-US" altLang="zh-CN" dirty="0"/>
              <a:t>——</a:t>
            </a:r>
            <a:r>
              <a:rPr lang="zh-CN" altLang="en-US" dirty="0"/>
              <a:t>未分配利润</a:t>
            </a:r>
            <a:r>
              <a:rPr lang="en-US" dirty="0"/>
              <a:t>                            3 780</a:t>
            </a:r>
            <a:endParaRPr lang="zh-CN" altLang="en-US" dirty="0"/>
          </a:p>
          <a:p>
            <a:pPr>
              <a:buNone/>
            </a:pPr>
            <a:r>
              <a:rPr lang="en-US" altLang="zh-CN" dirty="0" smtClean="0"/>
              <a:t>	</a:t>
            </a:r>
            <a:r>
              <a:rPr lang="zh-CN" altLang="en-US" dirty="0" smtClean="0"/>
              <a:t>贷</a:t>
            </a:r>
            <a:r>
              <a:rPr lang="zh-CN" altLang="en-US" dirty="0"/>
              <a:t>：其他综合收益</a:t>
            </a:r>
            <a:r>
              <a:rPr lang="en-US" altLang="zh-CN" dirty="0"/>
              <a:t>——</a:t>
            </a:r>
            <a:r>
              <a:rPr lang="zh-CN" altLang="en-US" dirty="0"/>
              <a:t>其他权益工具投资公允价值变动</a:t>
            </a:r>
            <a:r>
              <a:rPr lang="en-US" dirty="0"/>
              <a:t>      4 200</a:t>
            </a:r>
            <a:endParaRPr lang="zh-CN" altLang="en-US" dirty="0"/>
          </a:p>
          <a:p>
            <a:pPr>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None/>
            </a:pPr>
            <a:r>
              <a:rPr lang="en-US" altLang="zh-CN" dirty="0" smtClean="0"/>
              <a:t>	</a:t>
            </a:r>
            <a:r>
              <a:rPr lang="zh-CN" altLang="en-US" dirty="0" smtClean="0"/>
              <a:t>不同</a:t>
            </a:r>
            <a:r>
              <a:rPr lang="zh-CN" altLang="en-US" dirty="0"/>
              <a:t>于其他权益权益工具投资，其他债权投资出让时，以前各期累积的其他综合收益需要转出计入当期损益，具体计入“投资收益”账户。</a:t>
            </a:r>
          </a:p>
          <a:p>
            <a:pPr>
              <a:buNone/>
            </a:pPr>
            <a:r>
              <a:rPr lang="en-US" altLang="zh-CN" dirty="0" smtClean="0"/>
              <a:t>	</a:t>
            </a:r>
            <a:r>
              <a:rPr lang="zh-CN" altLang="en-US" dirty="0" smtClean="0"/>
              <a:t>对于</a:t>
            </a:r>
            <a:r>
              <a:rPr lang="zh-CN" altLang="en-US" dirty="0"/>
              <a:t>对被投资企业不能形成控制、共同控制、有重大影响的权益类投资，又没有活跃交易市场的，可以在“其他非流动性金融资产”账户中核算，并在资产负债表非流动资产中列报。</a:t>
            </a:r>
          </a:p>
          <a:p>
            <a:pPr>
              <a:buNone/>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长期股权投资</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企业</a:t>
            </a:r>
            <a:r>
              <a:rPr lang="zh-CN" altLang="en-US" dirty="0"/>
              <a:t>合并中取得的长期股权投资分别按照同一控制下企业合并和非同一控制下企业合并两种方式确定其初始投资成本。前者在初始投资成本确定中强调合并方取得被合并方权益的账面价值，后者在初始投资成本确定中强调合并方取得被合并方权益的公允价值。</a:t>
            </a:r>
          </a:p>
          <a:p>
            <a:pPr>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a:t>【</a:t>
            </a:r>
            <a:r>
              <a:rPr lang="zh-CN" altLang="en-US" dirty="0"/>
              <a:t>例</a:t>
            </a:r>
            <a:r>
              <a:rPr lang="en-US" dirty="0"/>
              <a:t>6</a:t>
            </a:r>
            <a:r>
              <a:rPr lang="en-US" altLang="zh-CN" dirty="0"/>
              <a:t>】</a:t>
            </a:r>
            <a:r>
              <a:rPr lang="zh-CN" altLang="en-US" dirty="0"/>
              <a:t>露营公司打算短期持有明星公司的股票，并希望从股票的价格变动中获益。公司于</a:t>
            </a:r>
            <a:r>
              <a:rPr lang="en-US" dirty="0"/>
              <a:t>2018</a:t>
            </a:r>
            <a:r>
              <a:rPr lang="zh-CN" altLang="en-US" dirty="0"/>
              <a:t>年</a:t>
            </a:r>
            <a:r>
              <a:rPr lang="en-US" dirty="0"/>
              <a:t>8</a:t>
            </a:r>
            <a:r>
              <a:rPr lang="zh-CN" altLang="en-US" dirty="0"/>
              <a:t>月</a:t>
            </a:r>
            <a:r>
              <a:rPr lang="en-US" dirty="0"/>
              <a:t>1</a:t>
            </a:r>
            <a:r>
              <a:rPr lang="zh-CN" altLang="en-US" dirty="0"/>
              <a:t>日以</a:t>
            </a:r>
            <a:r>
              <a:rPr lang="en-US" dirty="0"/>
              <a:t>200 000</a:t>
            </a:r>
            <a:r>
              <a:rPr lang="zh-CN" altLang="en-US" dirty="0"/>
              <a:t>元价格买入明星公司股票</a:t>
            </a:r>
            <a:r>
              <a:rPr lang="en-US" dirty="0"/>
              <a:t>10 000</a:t>
            </a:r>
            <a:r>
              <a:rPr lang="zh-CN" altLang="en-US" dirty="0"/>
              <a:t>股，其中交易费用为</a:t>
            </a:r>
            <a:r>
              <a:rPr lang="en-US" dirty="0"/>
              <a:t>10 000</a:t>
            </a:r>
            <a:r>
              <a:rPr lang="zh-CN" altLang="en-US" dirty="0"/>
              <a:t>元，购买价款中包含已经宣告但是尚未发放的现金股利</a:t>
            </a:r>
            <a:r>
              <a:rPr lang="en-US" dirty="0"/>
              <a:t>5 000</a:t>
            </a:r>
            <a:r>
              <a:rPr lang="zh-CN" altLang="en-US" dirty="0"/>
              <a:t>元，全部购买支出都从银行存款中支付。</a:t>
            </a:r>
            <a:r>
              <a:rPr lang="en-US" dirty="0"/>
              <a:t>2018</a:t>
            </a:r>
            <a:r>
              <a:rPr lang="zh-CN" altLang="en-US" dirty="0"/>
              <a:t>年</a:t>
            </a:r>
            <a:r>
              <a:rPr lang="en-US" dirty="0"/>
              <a:t>8</a:t>
            </a:r>
            <a:r>
              <a:rPr lang="zh-CN" altLang="en-US" dirty="0"/>
              <a:t>月</a:t>
            </a:r>
            <a:r>
              <a:rPr lang="en-US" dirty="0"/>
              <a:t>31</a:t>
            </a:r>
            <a:r>
              <a:rPr lang="zh-CN" altLang="en-US" dirty="0"/>
              <a:t>日这些股票价格下跌至</a:t>
            </a:r>
            <a:r>
              <a:rPr lang="en-US" dirty="0"/>
              <a:t>156 000</a:t>
            </a:r>
            <a:r>
              <a:rPr lang="zh-CN" altLang="en-US" dirty="0"/>
              <a:t>元。</a:t>
            </a:r>
            <a:r>
              <a:rPr lang="en-US" dirty="0"/>
              <a:t>2018</a:t>
            </a:r>
            <a:r>
              <a:rPr lang="zh-CN" altLang="en-US" dirty="0"/>
              <a:t>年</a:t>
            </a:r>
            <a:r>
              <a:rPr lang="en-US" dirty="0"/>
              <a:t>9</a:t>
            </a:r>
            <a:r>
              <a:rPr lang="zh-CN" altLang="en-US" dirty="0"/>
              <a:t>月</a:t>
            </a:r>
            <a:r>
              <a:rPr lang="en-US" dirty="0"/>
              <a:t>30</a:t>
            </a:r>
            <a:r>
              <a:rPr lang="zh-CN" altLang="en-US" dirty="0"/>
              <a:t>日这些股票的价格涨至</a:t>
            </a:r>
            <a:r>
              <a:rPr lang="en-US" dirty="0"/>
              <a:t>218 000</a:t>
            </a:r>
            <a:r>
              <a:rPr lang="zh-CN" altLang="en-US" dirty="0"/>
              <a:t>元。</a:t>
            </a:r>
          </a:p>
          <a:p>
            <a:pPr>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a:buNone/>
            </a:pPr>
            <a:r>
              <a:rPr lang="en-US" altLang="zh-CN" dirty="0" smtClean="0"/>
              <a:t>	</a:t>
            </a:r>
            <a:r>
              <a:rPr lang="zh-CN" altLang="en-US" dirty="0" smtClean="0"/>
              <a:t>除</a:t>
            </a:r>
            <a:r>
              <a:rPr lang="zh-CN" altLang="en-US" dirty="0"/>
              <a:t>企业合并形成的长期股权投资以外，以支付现金方式取得的长期股权投资，</a:t>
            </a:r>
            <a:r>
              <a:rPr lang="zh-CN" altLang="en-US" dirty="0">
                <a:solidFill>
                  <a:srgbClr val="FF0000"/>
                </a:solidFill>
              </a:rPr>
              <a:t>按照实际支付的购买价款作为初始投资成本，与取得长期股权投资直接相关的费用、税金及其他必要支出，计入初始投资成本</a:t>
            </a:r>
            <a:r>
              <a:rPr lang="zh-CN" altLang="en-US" dirty="0"/>
              <a:t>；以发行权益性证券取得的长期股权投资，按照发行权益性证券的</a:t>
            </a:r>
            <a:r>
              <a:rPr lang="zh-CN" altLang="en-US" dirty="0">
                <a:solidFill>
                  <a:srgbClr val="FF0000"/>
                </a:solidFill>
              </a:rPr>
              <a:t>公允价值</a:t>
            </a:r>
            <a:r>
              <a:rPr lang="zh-CN" altLang="en-US" dirty="0"/>
              <a:t>作为初始投资成本；以其他方式取得长期股权投资的初始投资成本按照相关规定确定。值得注意的是，</a:t>
            </a:r>
            <a:r>
              <a:rPr lang="zh-CN" altLang="en-US" dirty="0">
                <a:solidFill>
                  <a:srgbClr val="FF0000"/>
                </a:solidFill>
              </a:rPr>
              <a:t>上述各种投资方式的投资价款中若包含被投资单位已宣布但尚未发放的现金股利或利润，不构成长期股权投资的成本，而应作为应收项目核算。</a:t>
            </a:r>
          </a:p>
          <a:p>
            <a:pPr>
              <a:buNone/>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长期股权投资取得后要进行后续计量。</a:t>
            </a:r>
            <a:r>
              <a:rPr lang="zh-CN" altLang="en-US" dirty="0">
                <a:solidFill>
                  <a:srgbClr val="FF0000"/>
                </a:solidFill>
              </a:rPr>
              <a:t>当投资企业能够对被投资企业实施控制从而形成对子公司的长期股权投资</a:t>
            </a:r>
            <a:r>
              <a:rPr lang="zh-CN" altLang="en-US" dirty="0"/>
              <a:t>，按照成本法进行后续计量和核算。采用成本法核算的长期股权投资按照初始投资成本计价，除追加投资、收回投资或计提投资减值准备相应调整长期股权投资的成本外，长期股权投资成本在持有期内不做调整；被投资单位宣告分派股利或利润时，投资企业将所分得的股利或利润记作投资收益。成本法最大的特点是，长期股权投资以初始投资成本入账后，其金额一般不做调整。</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solidFill>
                  <a:srgbClr val="FF0000"/>
                </a:solidFill>
              </a:rPr>
              <a:t>当投资企业能够对被投资单位形成共同控制或重大影响从而对合营企业或联营企业持有的长期股权投资</a:t>
            </a:r>
            <a:r>
              <a:rPr lang="zh-CN" altLang="en-US" dirty="0"/>
              <a:t>，采用权益法进行后续计量和核算</a:t>
            </a:r>
            <a:r>
              <a:rPr lang="zh-CN" altLang="en-US" dirty="0" smtClean="0"/>
              <a:t>。</a:t>
            </a:r>
            <a:endParaRPr lang="en-US" altLang="zh-CN" dirty="0" smtClean="0"/>
          </a:p>
          <a:p>
            <a:r>
              <a:rPr lang="zh-CN" altLang="en-US" dirty="0" smtClean="0"/>
              <a:t>权益</a:t>
            </a:r>
            <a:r>
              <a:rPr lang="zh-CN" altLang="en-US" dirty="0"/>
              <a:t>法下，长期股权投资的初始投资成本大于投资时应享有被投资单位权益份额的可辨认净资产公允价值的，不调整长期股权投资的初始投资成本；长期股权投资的初始投资成本小于投资时应享有被投资单位权益份额的可辨认净资产公允价值的，其差额通过“营业外收入”账户计入当期损益，同时调整长期股权投资的成本</a:t>
            </a:r>
            <a:r>
              <a:rPr lang="zh-CN" altLang="en-US" dirty="0" smtClean="0"/>
              <a:t>。</a:t>
            </a:r>
            <a:endParaRPr lang="en-US" altLang="zh-CN" dirty="0" smtClean="0"/>
          </a:p>
          <a:p>
            <a:r>
              <a:rPr lang="zh-CN" altLang="en-US" dirty="0" smtClean="0"/>
              <a:t>投资</a:t>
            </a:r>
            <a:r>
              <a:rPr lang="zh-CN" altLang="en-US" dirty="0"/>
              <a:t>完成后，随着被投资企业实现利润、分派利润、可辨认净资产公允价值调整、接受赠送等使其净资产价值发生变化的，投资企业应该按照拥有权益的份额及时对长期股权投资的账面价值进行调整，以保证投资企业的长期股权投资及时反映其在被投资企业中拥有权益的价值变化。</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为了</a:t>
            </a:r>
            <a:r>
              <a:rPr lang="zh-CN" altLang="en-US" dirty="0"/>
              <a:t>正确记录和反映各项各项长期股权投资所发生的成本和损益，企业需要设立“长期股权投资”账户，采用权益法核算长期股权投资时，还需要在“长期股权投资”账户下</a:t>
            </a:r>
            <a:r>
              <a:rPr lang="zh-CN" altLang="en-US" dirty="0" smtClean="0"/>
              <a:t>设立</a:t>
            </a:r>
            <a:r>
              <a:rPr lang="zh-CN" altLang="en-US" dirty="0" smtClean="0">
                <a:solidFill>
                  <a:srgbClr val="FF0000"/>
                </a:solidFill>
              </a:rPr>
              <a:t>“投资成本”、“损益调整”、“其他综合收益”和</a:t>
            </a:r>
            <a:r>
              <a:rPr lang="zh-CN" altLang="en-US" dirty="0">
                <a:solidFill>
                  <a:srgbClr val="FF0000"/>
                </a:solidFill>
              </a:rPr>
              <a:t>“其他权益变动”</a:t>
            </a:r>
            <a:r>
              <a:rPr lang="zh-CN" altLang="en-US" dirty="0"/>
              <a:t>明细账户。</a:t>
            </a:r>
            <a:r>
              <a:rPr lang="zh-CN" altLang="en-US" dirty="0" smtClean="0"/>
              <a:t>下面</a:t>
            </a:r>
            <a:r>
              <a:rPr lang="zh-CN" altLang="en-US" dirty="0"/>
              <a:t>举例说明长期股权投资简单业务的会计核算：</a:t>
            </a:r>
          </a:p>
          <a:p>
            <a:pPr>
              <a:buNone/>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pPr>
              <a:buNone/>
            </a:pPr>
            <a:r>
              <a:rPr lang="en-US" altLang="zh-CN" dirty="0"/>
              <a:t>【</a:t>
            </a:r>
            <a:r>
              <a:rPr lang="zh-CN" altLang="en-US" dirty="0"/>
              <a:t>例</a:t>
            </a:r>
            <a:r>
              <a:rPr lang="en-US" dirty="0"/>
              <a:t>17</a:t>
            </a:r>
            <a:r>
              <a:rPr lang="en-US" altLang="zh-CN" dirty="0"/>
              <a:t>】</a:t>
            </a:r>
            <a:r>
              <a:rPr lang="zh-CN" altLang="en-US" dirty="0"/>
              <a:t>露营公司</a:t>
            </a:r>
            <a:r>
              <a:rPr lang="en-US" dirty="0"/>
              <a:t>1</a:t>
            </a:r>
            <a:r>
              <a:rPr lang="zh-CN" altLang="en-US" dirty="0"/>
              <a:t>月</a:t>
            </a:r>
            <a:r>
              <a:rPr lang="en-US" dirty="0"/>
              <a:t>1</a:t>
            </a:r>
            <a:r>
              <a:rPr lang="zh-CN" altLang="en-US" dirty="0"/>
              <a:t>日使用银行存款</a:t>
            </a:r>
            <a:r>
              <a:rPr lang="en-US" dirty="0"/>
              <a:t>5000</a:t>
            </a:r>
            <a:r>
              <a:rPr lang="zh-CN" altLang="en-US" dirty="0"/>
              <a:t>万元取得一项长期股权投资，包括支付的佣金和税金，该投资占被投资企业</a:t>
            </a:r>
            <a:r>
              <a:rPr lang="en-US" dirty="0"/>
              <a:t>80</a:t>
            </a:r>
            <a:r>
              <a:rPr lang="zh-CN" altLang="en-US" dirty="0"/>
              <a:t>％的股权，露营公司对被投资企业具有控制能力，被投资企业成为投资企业的子公司。被投资企业接受投资后当年实现利润</a:t>
            </a:r>
            <a:r>
              <a:rPr lang="en-US" dirty="0"/>
              <a:t>1 000</a:t>
            </a:r>
            <a:r>
              <a:rPr lang="zh-CN" altLang="en-US" dirty="0"/>
              <a:t>万元，当年分派红利</a:t>
            </a:r>
            <a:r>
              <a:rPr lang="en-US" dirty="0"/>
              <a:t>600</a:t>
            </a:r>
            <a:r>
              <a:rPr lang="zh-CN" altLang="en-US" dirty="0"/>
              <a:t>万元。</a:t>
            </a:r>
          </a:p>
          <a:p>
            <a:pPr>
              <a:buNone/>
            </a:pPr>
            <a:r>
              <a:rPr lang="en-US" altLang="zh-CN" dirty="0" smtClean="0"/>
              <a:t>	</a:t>
            </a:r>
            <a:r>
              <a:rPr lang="zh-CN" altLang="en-US" dirty="0" smtClean="0"/>
              <a:t>露营</a:t>
            </a:r>
            <a:r>
              <a:rPr lang="zh-CN" altLang="en-US" dirty="0"/>
              <a:t>公司应该采用成本法核算这项长期股权投资。取得投资时应作如下分录：</a:t>
            </a:r>
          </a:p>
          <a:p>
            <a:pPr>
              <a:buNone/>
            </a:pPr>
            <a:r>
              <a:rPr lang="en-US" altLang="zh-CN" dirty="0" smtClean="0"/>
              <a:t>	</a:t>
            </a:r>
            <a:r>
              <a:rPr lang="zh-CN" altLang="en-US" dirty="0" smtClean="0"/>
              <a:t>借</a:t>
            </a:r>
            <a:r>
              <a:rPr lang="zh-CN" altLang="en-US" dirty="0"/>
              <a:t>：长期股权投资</a:t>
            </a:r>
            <a:r>
              <a:rPr lang="en-US" dirty="0"/>
              <a:t>50 000 000</a:t>
            </a:r>
            <a:endParaRPr lang="zh-CN" altLang="en-US" dirty="0"/>
          </a:p>
          <a:p>
            <a:pPr>
              <a:buNone/>
            </a:pPr>
            <a:r>
              <a:rPr lang="en-US" altLang="zh-CN" dirty="0" smtClean="0"/>
              <a:t>		</a:t>
            </a:r>
            <a:r>
              <a:rPr lang="zh-CN" altLang="en-US" dirty="0" smtClean="0"/>
              <a:t>贷</a:t>
            </a:r>
            <a:r>
              <a:rPr lang="zh-CN" altLang="en-US" dirty="0"/>
              <a:t>：银行存款</a:t>
            </a:r>
            <a:r>
              <a:rPr lang="en-US" dirty="0"/>
              <a:t>50 000 000</a:t>
            </a:r>
            <a:endParaRPr lang="zh-CN" altLang="en-US" dirty="0"/>
          </a:p>
          <a:p>
            <a:pPr>
              <a:buNone/>
            </a:pPr>
            <a:r>
              <a:rPr lang="en-US" altLang="zh-CN" dirty="0" smtClean="0"/>
              <a:t>	</a:t>
            </a:r>
            <a:r>
              <a:rPr lang="zh-CN" altLang="en-US" dirty="0" smtClean="0"/>
              <a:t>在</a:t>
            </a:r>
            <a:r>
              <a:rPr lang="zh-CN" altLang="en-US" dirty="0"/>
              <a:t>成本法下，被投资企业当年实现利润</a:t>
            </a:r>
            <a:r>
              <a:rPr lang="en-US" dirty="0"/>
              <a:t>1 000</a:t>
            </a:r>
            <a:r>
              <a:rPr lang="zh-CN" altLang="en-US" dirty="0"/>
              <a:t>万元，露营公司不做会计分录。</a:t>
            </a:r>
          </a:p>
          <a:p>
            <a:pPr>
              <a:buNone/>
            </a:pP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pPr>
              <a:buNone/>
            </a:pPr>
            <a:r>
              <a:rPr lang="zh-CN" altLang="en-US" dirty="0"/>
              <a:t>在成本法下，被投资企业当年实现利润</a:t>
            </a:r>
            <a:r>
              <a:rPr lang="en-US" dirty="0"/>
              <a:t>1 000</a:t>
            </a:r>
            <a:r>
              <a:rPr lang="zh-CN" altLang="en-US" dirty="0"/>
              <a:t>万元，露营公司不做会计分录。</a:t>
            </a:r>
          </a:p>
          <a:p>
            <a:pPr>
              <a:buNone/>
            </a:pPr>
            <a:r>
              <a:rPr lang="zh-CN" altLang="en-US" dirty="0"/>
              <a:t>被投资企业宣告发放</a:t>
            </a:r>
            <a:r>
              <a:rPr lang="en-US" dirty="0"/>
              <a:t>600</a:t>
            </a:r>
            <a:r>
              <a:rPr lang="zh-CN" altLang="en-US" dirty="0"/>
              <a:t>万元现金分红，露营公司可以享有</a:t>
            </a:r>
            <a:r>
              <a:rPr lang="en-US" dirty="0"/>
              <a:t>80</a:t>
            </a:r>
            <a:r>
              <a:rPr lang="zh-CN" altLang="en-US" dirty="0"/>
              <a:t>％的份额，此时露营公司应该确认投资收益，分录如下：</a:t>
            </a:r>
          </a:p>
          <a:p>
            <a:pPr>
              <a:buNone/>
            </a:pPr>
            <a:r>
              <a:rPr lang="zh-CN" altLang="en-US" dirty="0"/>
              <a:t>借：应收股利</a:t>
            </a:r>
            <a:r>
              <a:rPr lang="en-US" dirty="0"/>
              <a:t>          4 800 000</a:t>
            </a:r>
            <a:endParaRPr lang="zh-CN" altLang="en-US" dirty="0"/>
          </a:p>
          <a:p>
            <a:pPr>
              <a:buNone/>
            </a:pPr>
            <a:r>
              <a:rPr lang="en-US" altLang="zh-CN" dirty="0" smtClean="0"/>
              <a:t>	</a:t>
            </a:r>
            <a:r>
              <a:rPr lang="zh-CN" altLang="en-US" dirty="0" smtClean="0"/>
              <a:t>贷</a:t>
            </a:r>
            <a:r>
              <a:rPr lang="zh-CN" altLang="en-US" dirty="0"/>
              <a:t>：投资收益</a:t>
            </a:r>
            <a:r>
              <a:rPr lang="en-US" dirty="0"/>
              <a:t>        4 800 000</a:t>
            </a:r>
            <a:endParaRPr lang="zh-CN" altLang="en-US" dirty="0"/>
          </a:p>
          <a:p>
            <a:pPr>
              <a:buNone/>
            </a:pPr>
            <a:r>
              <a:rPr lang="zh-CN" altLang="en-US" dirty="0"/>
              <a:t>露营公司收到</a:t>
            </a:r>
            <a:r>
              <a:rPr lang="en-US" dirty="0"/>
              <a:t>480</a:t>
            </a:r>
            <a:r>
              <a:rPr lang="zh-CN" altLang="en-US" dirty="0"/>
              <a:t>万元现金红利时，应做如下分录：</a:t>
            </a:r>
          </a:p>
          <a:p>
            <a:pPr>
              <a:buNone/>
            </a:pPr>
            <a:r>
              <a:rPr lang="zh-CN" altLang="en-US" dirty="0" smtClean="0"/>
              <a:t>借</a:t>
            </a:r>
            <a:r>
              <a:rPr lang="zh-CN" altLang="en-US" dirty="0"/>
              <a:t>：银行存款</a:t>
            </a:r>
            <a:r>
              <a:rPr lang="en-US" dirty="0"/>
              <a:t>          4 800 000</a:t>
            </a:r>
            <a:endParaRPr lang="zh-CN" altLang="en-US" dirty="0"/>
          </a:p>
          <a:p>
            <a:pPr>
              <a:buNone/>
            </a:pPr>
            <a:r>
              <a:rPr lang="en-US" altLang="zh-CN" dirty="0" smtClean="0"/>
              <a:t>	</a:t>
            </a:r>
            <a:r>
              <a:rPr lang="zh-CN" altLang="en-US" dirty="0" smtClean="0"/>
              <a:t>贷</a:t>
            </a:r>
            <a:r>
              <a:rPr lang="zh-CN" altLang="en-US" dirty="0"/>
              <a:t>：应收股利</a:t>
            </a:r>
            <a:r>
              <a:rPr lang="en-US" dirty="0"/>
              <a:t>         4 800 000</a:t>
            </a:r>
            <a:endParaRPr lang="zh-CN" altLang="en-US" dirty="0"/>
          </a:p>
          <a:p>
            <a:pPr>
              <a:buNone/>
            </a:pP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a:buNone/>
            </a:pPr>
            <a:r>
              <a:rPr lang="zh-CN" altLang="en-US" dirty="0"/>
              <a:t>如果露营公司的该项投资仅占被投资企业权益份额的</a:t>
            </a:r>
            <a:r>
              <a:rPr lang="en-US" dirty="0"/>
              <a:t>30%</a:t>
            </a:r>
            <a:r>
              <a:rPr lang="zh-CN" altLang="en-US" dirty="0"/>
              <a:t>，露营公司因为该项投资能够对被投资企业的财务和经营决策形成重大影响，符合运用权益法核算长期股权投资的条件，那么露营公司对该项长期股权投资核算如下：</a:t>
            </a:r>
          </a:p>
          <a:p>
            <a:pPr>
              <a:buNone/>
            </a:pPr>
            <a:r>
              <a:rPr lang="zh-CN" altLang="en-US" dirty="0"/>
              <a:t>假定露营公司的初始投资成本和取得投资时被投资企业中属于本企业权益份额的公允价值相等，露营公司取得投资时的分录为：</a:t>
            </a:r>
          </a:p>
          <a:p>
            <a:pPr>
              <a:buNone/>
            </a:pPr>
            <a:r>
              <a:rPr lang="zh-CN" altLang="en-US" dirty="0" smtClean="0"/>
              <a:t>借</a:t>
            </a:r>
            <a:r>
              <a:rPr lang="zh-CN" altLang="en-US" dirty="0"/>
              <a:t>：长期股权投资</a:t>
            </a:r>
            <a:r>
              <a:rPr lang="en-US" altLang="zh-CN" dirty="0"/>
              <a:t>——</a:t>
            </a:r>
            <a:r>
              <a:rPr lang="zh-CN" altLang="en-US" dirty="0"/>
              <a:t>投资成本</a:t>
            </a:r>
            <a:r>
              <a:rPr lang="en-US" dirty="0"/>
              <a:t>             50 000 000</a:t>
            </a:r>
            <a:endParaRPr lang="zh-CN" altLang="en-US" dirty="0"/>
          </a:p>
          <a:p>
            <a:pPr>
              <a:buNone/>
            </a:pPr>
            <a:r>
              <a:rPr lang="en-US" altLang="zh-CN" dirty="0" smtClean="0"/>
              <a:t>	</a:t>
            </a:r>
            <a:r>
              <a:rPr lang="zh-CN" altLang="en-US" dirty="0" smtClean="0"/>
              <a:t>贷</a:t>
            </a:r>
            <a:r>
              <a:rPr lang="zh-CN" altLang="en-US" dirty="0"/>
              <a:t>：银行存款</a:t>
            </a:r>
            <a:r>
              <a:rPr lang="en-US" dirty="0"/>
              <a:t>                            50 000 000</a:t>
            </a:r>
            <a:endParaRPr lang="zh-CN" altLang="en-US" dirty="0"/>
          </a:p>
          <a:p>
            <a:pPr>
              <a:buNone/>
            </a:pP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a:t>被投资企业实现</a:t>
            </a:r>
            <a:r>
              <a:rPr lang="en-US" dirty="0"/>
              <a:t>1 000</a:t>
            </a:r>
            <a:r>
              <a:rPr lang="zh-CN" altLang="en-US" dirty="0"/>
              <a:t>万元利润时，露营公司为了反映其在被投资企业中拥有的权益份额的价值变化，应该按照能够享有的利润金额调整长期股权投资的账面价值，分录如下：</a:t>
            </a:r>
          </a:p>
          <a:p>
            <a:pPr>
              <a:buNone/>
            </a:pPr>
            <a:r>
              <a:rPr lang="en-US" altLang="zh-CN" dirty="0" smtClean="0"/>
              <a:t>	</a:t>
            </a:r>
            <a:r>
              <a:rPr lang="zh-CN" altLang="en-US" dirty="0" smtClean="0"/>
              <a:t>借</a:t>
            </a:r>
            <a:r>
              <a:rPr lang="zh-CN" altLang="en-US" dirty="0"/>
              <a:t>：长期股权投资</a:t>
            </a:r>
            <a:r>
              <a:rPr lang="en-US" altLang="zh-CN" dirty="0"/>
              <a:t>——</a:t>
            </a:r>
            <a:r>
              <a:rPr lang="zh-CN" altLang="en-US" dirty="0"/>
              <a:t>损益调整</a:t>
            </a:r>
            <a:r>
              <a:rPr lang="en-US" dirty="0"/>
              <a:t>               3 000 000</a:t>
            </a:r>
            <a:endParaRPr lang="zh-CN" altLang="en-US" dirty="0"/>
          </a:p>
          <a:p>
            <a:pPr>
              <a:buNone/>
            </a:pPr>
            <a:r>
              <a:rPr lang="en-US" altLang="zh-CN" dirty="0" smtClean="0"/>
              <a:t>		</a:t>
            </a:r>
            <a:r>
              <a:rPr lang="zh-CN" altLang="en-US" dirty="0" smtClean="0"/>
              <a:t>贷</a:t>
            </a:r>
            <a:r>
              <a:rPr lang="zh-CN" altLang="en-US" dirty="0"/>
              <a:t>：投资收益</a:t>
            </a:r>
            <a:r>
              <a:rPr lang="en-US" dirty="0"/>
              <a:t>                             3 000 000</a:t>
            </a:r>
            <a:endParaRPr lang="zh-CN" altLang="en-US" dirty="0"/>
          </a:p>
          <a:p>
            <a:pPr>
              <a:buNone/>
            </a:pP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a:buNone/>
            </a:pPr>
            <a:r>
              <a:rPr lang="zh-CN" altLang="en-US" dirty="0"/>
              <a:t>当取得被投资企业宣告分派现金红利时，露营公司为了反映其在被投资企业权益份额的价值变化，应该按照宣告分配红利中属于本企业的金额调整长期股权投资的账面价值，分录如下：</a:t>
            </a:r>
          </a:p>
          <a:p>
            <a:pPr>
              <a:buNone/>
            </a:pPr>
            <a:r>
              <a:rPr lang="zh-CN" altLang="en-US" dirty="0"/>
              <a:t>借：应收股利</a:t>
            </a:r>
            <a:r>
              <a:rPr lang="en-US" dirty="0"/>
              <a:t>                                 1 800 000</a:t>
            </a:r>
            <a:endParaRPr lang="zh-CN" altLang="en-US" dirty="0"/>
          </a:p>
          <a:p>
            <a:pPr>
              <a:buNone/>
            </a:pPr>
            <a:r>
              <a:rPr lang="en-US" altLang="zh-CN" dirty="0" smtClean="0"/>
              <a:t>	</a:t>
            </a:r>
            <a:r>
              <a:rPr lang="zh-CN" altLang="en-US" dirty="0" smtClean="0"/>
              <a:t>贷</a:t>
            </a:r>
            <a:r>
              <a:rPr lang="zh-CN" altLang="en-US" dirty="0"/>
              <a:t>：长期股权投资</a:t>
            </a:r>
            <a:r>
              <a:rPr lang="en-US" altLang="zh-CN" dirty="0"/>
              <a:t>——</a:t>
            </a:r>
            <a:r>
              <a:rPr lang="zh-CN" altLang="en-US" dirty="0"/>
              <a:t>损益调整</a:t>
            </a:r>
            <a:r>
              <a:rPr lang="en-US" dirty="0"/>
              <a:t>               1 800 000</a:t>
            </a:r>
            <a:endParaRPr lang="zh-CN" altLang="en-US" dirty="0"/>
          </a:p>
          <a:p>
            <a:pPr>
              <a:buNone/>
            </a:pPr>
            <a:r>
              <a:rPr lang="zh-CN" altLang="en-US" dirty="0" smtClean="0"/>
              <a:t>露营</a:t>
            </a:r>
            <a:r>
              <a:rPr lang="zh-CN" altLang="en-US" dirty="0"/>
              <a:t>公司收到现金红利时，应做如下分录：</a:t>
            </a:r>
          </a:p>
          <a:p>
            <a:pPr>
              <a:buNone/>
            </a:pPr>
            <a:r>
              <a:rPr lang="zh-CN" altLang="en-US" dirty="0" smtClean="0"/>
              <a:t>借</a:t>
            </a:r>
            <a:r>
              <a:rPr lang="zh-CN" altLang="en-US" dirty="0"/>
              <a:t>：银行存款</a:t>
            </a:r>
            <a:r>
              <a:rPr lang="en-US" dirty="0"/>
              <a:t>                                 1 800 000</a:t>
            </a:r>
            <a:endParaRPr lang="zh-CN" altLang="en-US" dirty="0"/>
          </a:p>
          <a:p>
            <a:pPr>
              <a:buNone/>
            </a:pPr>
            <a:r>
              <a:rPr lang="en-US" altLang="zh-CN" dirty="0" smtClean="0"/>
              <a:t>	</a:t>
            </a:r>
            <a:r>
              <a:rPr lang="zh-CN" altLang="en-US" dirty="0" smtClean="0"/>
              <a:t>贷</a:t>
            </a:r>
            <a:r>
              <a:rPr lang="zh-CN" altLang="en-US" dirty="0"/>
              <a:t>：应收股利</a:t>
            </a:r>
            <a:r>
              <a:rPr lang="en-US" dirty="0"/>
              <a:t>                               1 800 000</a:t>
            </a:r>
            <a:endParaRPr lang="zh-CN" altLang="en-US" dirty="0"/>
          </a:p>
          <a:p>
            <a:pPr>
              <a:buNone/>
            </a:pP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固定资产</a:t>
            </a:r>
            <a:endParaRPr lang="zh-CN" altLang="en-US" dirty="0"/>
          </a:p>
        </p:txBody>
      </p:sp>
      <p:sp>
        <p:nvSpPr>
          <p:cNvPr id="3" name="内容占位符 2"/>
          <p:cNvSpPr>
            <a:spLocks noGrp="1"/>
          </p:cNvSpPr>
          <p:nvPr>
            <p:ph idx="1"/>
          </p:nvPr>
        </p:nvSpPr>
        <p:spPr/>
        <p:txBody>
          <a:bodyPr/>
          <a:lstStyle/>
          <a:p>
            <a:pPr>
              <a:buNone/>
            </a:pPr>
            <a:r>
              <a:rPr lang="en-US" altLang="zh-CN" dirty="0"/>
              <a:t>【</a:t>
            </a:r>
            <a:r>
              <a:rPr lang="zh-CN" altLang="en-US" dirty="0"/>
              <a:t>例</a:t>
            </a:r>
            <a:r>
              <a:rPr lang="en-US" dirty="0"/>
              <a:t>18</a:t>
            </a:r>
            <a:r>
              <a:rPr lang="en-US" altLang="zh-CN" dirty="0"/>
              <a:t>】</a:t>
            </a:r>
            <a:r>
              <a:rPr lang="zh-CN" altLang="en-US" dirty="0"/>
              <a:t>露营公司以</a:t>
            </a:r>
            <a:r>
              <a:rPr lang="en-US" dirty="0"/>
              <a:t>68 000</a:t>
            </a:r>
            <a:r>
              <a:rPr lang="zh-CN" altLang="en-US" dirty="0"/>
              <a:t>元的价格购买了一台不需安装的设备，购买时支付的其他相关费用为</a:t>
            </a:r>
            <a:r>
              <a:rPr lang="en-US" dirty="0"/>
              <a:t>2 000</a:t>
            </a:r>
            <a:r>
              <a:rPr lang="zh-CN" altLang="en-US" dirty="0"/>
              <a:t>元，假定适用的增值税率为</a:t>
            </a:r>
            <a:r>
              <a:rPr lang="en-US" dirty="0"/>
              <a:t>13%</a:t>
            </a:r>
            <a:r>
              <a:rPr lang="zh-CN" altLang="en-US" dirty="0"/>
              <a:t>，公司应作如下分录</a:t>
            </a:r>
          </a:p>
          <a:p>
            <a:pPr>
              <a:buNone/>
            </a:pPr>
            <a:r>
              <a:rPr lang="zh-CN" altLang="en-US" dirty="0"/>
              <a:t>借：固定资产</a:t>
            </a:r>
            <a:r>
              <a:rPr lang="en-US" dirty="0"/>
              <a:t>70 000</a:t>
            </a:r>
            <a:endParaRPr lang="zh-CN" altLang="en-US" dirty="0"/>
          </a:p>
          <a:p>
            <a:pPr>
              <a:buNone/>
            </a:pPr>
            <a:r>
              <a:rPr lang="en-US" altLang="zh-CN" dirty="0" smtClean="0"/>
              <a:t>	</a:t>
            </a:r>
            <a:r>
              <a:rPr lang="zh-CN" altLang="en-US" dirty="0" smtClean="0"/>
              <a:t>应</a:t>
            </a:r>
            <a:r>
              <a:rPr lang="zh-CN" altLang="en-US" dirty="0"/>
              <a:t>交税费</a:t>
            </a:r>
            <a:r>
              <a:rPr lang="en-US" altLang="zh-CN" dirty="0"/>
              <a:t>——</a:t>
            </a:r>
            <a:r>
              <a:rPr lang="zh-CN" altLang="en-US" dirty="0"/>
              <a:t>应交增值税（进项税额）</a:t>
            </a:r>
            <a:r>
              <a:rPr lang="en-US" dirty="0"/>
              <a:t>    9 100</a:t>
            </a:r>
            <a:endParaRPr lang="zh-CN" altLang="en-US" dirty="0"/>
          </a:p>
          <a:p>
            <a:pPr>
              <a:buNone/>
            </a:pPr>
            <a:r>
              <a:rPr lang="zh-CN" altLang="en-US" dirty="0"/>
              <a:t>贷：银行存款</a:t>
            </a:r>
            <a:r>
              <a:rPr lang="en-US" dirty="0"/>
              <a:t>                               79 100</a:t>
            </a:r>
            <a:endParaRPr lang="zh-CN" altLang="en-US" dirty="0"/>
          </a:p>
          <a:p>
            <a:pPr>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从公司持有这批股票的打算和目的看，这是公司拥有的交易性金融资产。公司在获得这批交易性金融资产时按照公允价值入账，相关交易费用计入当期损益，已经宣告但是尚未发放的现金股利计入应收股利，后续价格变动应该调整交易性金融资产的入账金额，并确认公允价值变动损益。</a:t>
            </a:r>
            <a:r>
              <a:rPr lang="en-US" dirty="0"/>
              <a:t>2018</a:t>
            </a:r>
            <a:r>
              <a:rPr lang="zh-CN" altLang="en-US" dirty="0"/>
              <a:t>年</a:t>
            </a:r>
            <a:r>
              <a:rPr lang="en-US" dirty="0"/>
              <a:t>8</a:t>
            </a:r>
            <a:r>
              <a:rPr lang="zh-CN" altLang="en-US" dirty="0"/>
              <a:t>月</a:t>
            </a:r>
            <a:r>
              <a:rPr lang="en-US" dirty="0"/>
              <a:t>1</a:t>
            </a:r>
            <a:r>
              <a:rPr lang="zh-CN" altLang="en-US" dirty="0"/>
              <a:t>日应作如下分录：</a:t>
            </a:r>
          </a:p>
          <a:p>
            <a:r>
              <a:rPr lang="zh-CN" altLang="en-US" dirty="0"/>
              <a:t>借：交易性金融资产</a:t>
            </a:r>
            <a:r>
              <a:rPr lang="en-US" altLang="zh-CN" dirty="0"/>
              <a:t>——</a:t>
            </a:r>
            <a:r>
              <a:rPr lang="zh-CN" altLang="en-US" dirty="0"/>
              <a:t>成本</a:t>
            </a:r>
            <a:r>
              <a:rPr lang="en-US" dirty="0"/>
              <a:t>185 000</a:t>
            </a:r>
            <a:endParaRPr lang="zh-CN" altLang="en-US" dirty="0"/>
          </a:p>
          <a:p>
            <a:pPr lvl="1">
              <a:buNone/>
            </a:pPr>
            <a:r>
              <a:rPr lang="en-US" altLang="zh-CN" dirty="0" smtClean="0"/>
              <a:t>	</a:t>
            </a:r>
            <a:r>
              <a:rPr lang="zh-CN" altLang="en-US" dirty="0" smtClean="0"/>
              <a:t>贷</a:t>
            </a:r>
            <a:r>
              <a:rPr lang="zh-CN" altLang="en-US" dirty="0"/>
              <a:t>：银行存款</a:t>
            </a:r>
            <a:r>
              <a:rPr lang="en-US" dirty="0"/>
              <a:t>             185 000</a:t>
            </a:r>
            <a:endParaRPr lang="zh-CN" altLang="en-US" dirty="0"/>
          </a:p>
          <a:p>
            <a:r>
              <a:rPr lang="zh-CN" altLang="en-US" dirty="0"/>
              <a:t>借：投资收益</a:t>
            </a:r>
            <a:r>
              <a:rPr lang="en-US" dirty="0"/>
              <a:t>10 000</a:t>
            </a:r>
            <a:endParaRPr lang="zh-CN" altLang="en-US" dirty="0"/>
          </a:p>
          <a:p>
            <a:pPr lvl="1">
              <a:buNone/>
            </a:pPr>
            <a:r>
              <a:rPr lang="en-US" altLang="zh-CN" dirty="0" smtClean="0"/>
              <a:t>	</a:t>
            </a:r>
            <a:r>
              <a:rPr lang="zh-CN" altLang="en-US" dirty="0" smtClean="0"/>
              <a:t>贷</a:t>
            </a:r>
            <a:r>
              <a:rPr lang="zh-CN" altLang="en-US" dirty="0"/>
              <a:t>：银行存款</a:t>
            </a:r>
            <a:r>
              <a:rPr lang="en-US" dirty="0"/>
              <a:t>10 000</a:t>
            </a:r>
            <a:endParaRPr lang="zh-CN" altLang="en-US" dirty="0"/>
          </a:p>
          <a:p>
            <a:r>
              <a:rPr lang="zh-CN" altLang="en-US" dirty="0"/>
              <a:t>借：应收股利</a:t>
            </a:r>
            <a:r>
              <a:rPr lang="en-US" dirty="0"/>
              <a:t>               5 000</a:t>
            </a:r>
            <a:endParaRPr lang="zh-CN" altLang="en-US" dirty="0"/>
          </a:p>
          <a:p>
            <a:pPr lvl="1">
              <a:buNone/>
            </a:pPr>
            <a:r>
              <a:rPr lang="en-US" altLang="zh-CN" dirty="0" smtClean="0"/>
              <a:t>	</a:t>
            </a:r>
            <a:r>
              <a:rPr lang="zh-CN" altLang="en-US" dirty="0" smtClean="0"/>
              <a:t>贷</a:t>
            </a:r>
            <a:r>
              <a:rPr lang="zh-CN" altLang="en-US" dirty="0"/>
              <a:t>：银行存款</a:t>
            </a:r>
            <a:r>
              <a:rPr lang="en-US" dirty="0"/>
              <a:t>             5 000</a:t>
            </a:r>
            <a:endParaRPr lang="zh-CN" altLang="en-US" dirty="0"/>
          </a:p>
          <a:p>
            <a:pPr>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固定资产清理</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dirty="0" smtClean="0"/>
              <a:t>借：固定资产清理</a:t>
            </a:r>
            <a:endParaRPr lang="en-US" altLang="zh-CN" dirty="0" smtClean="0"/>
          </a:p>
          <a:p>
            <a:pPr>
              <a:buNone/>
            </a:pPr>
            <a:r>
              <a:rPr lang="en-US" altLang="zh-CN" dirty="0"/>
              <a:t>	</a:t>
            </a:r>
            <a:r>
              <a:rPr lang="en-US" altLang="zh-CN" dirty="0" smtClean="0"/>
              <a:t>	</a:t>
            </a:r>
            <a:r>
              <a:rPr lang="zh-CN" altLang="en-US" dirty="0" smtClean="0"/>
              <a:t>累计折旧</a:t>
            </a:r>
            <a:endParaRPr lang="en-US" altLang="zh-CN" dirty="0" smtClean="0"/>
          </a:p>
          <a:p>
            <a:pPr>
              <a:buNone/>
            </a:pPr>
            <a:r>
              <a:rPr lang="en-US" altLang="zh-CN" dirty="0"/>
              <a:t>	</a:t>
            </a:r>
            <a:r>
              <a:rPr lang="en-US" altLang="zh-CN" dirty="0" smtClean="0"/>
              <a:t>	</a:t>
            </a:r>
            <a:r>
              <a:rPr lang="zh-CN" altLang="en-US" dirty="0" smtClean="0"/>
              <a:t>累计摊销</a:t>
            </a:r>
            <a:endParaRPr lang="en-US" altLang="zh-CN" dirty="0" smtClean="0"/>
          </a:p>
          <a:p>
            <a:pPr>
              <a:buNone/>
            </a:pPr>
            <a:r>
              <a:rPr lang="en-US" altLang="zh-CN" dirty="0" smtClean="0"/>
              <a:t>	</a:t>
            </a:r>
            <a:r>
              <a:rPr lang="zh-CN" altLang="en-US" dirty="0" smtClean="0"/>
              <a:t>贷：固定资产</a:t>
            </a:r>
            <a:endParaRPr lang="en-US" altLang="zh-CN" dirty="0" smtClean="0"/>
          </a:p>
          <a:p>
            <a:pPr>
              <a:buNone/>
            </a:pPr>
            <a:r>
              <a:rPr lang="zh-CN" altLang="en-US" dirty="0" smtClean="0"/>
              <a:t>借：固定资产清理</a:t>
            </a:r>
            <a:endParaRPr lang="en-US" altLang="zh-CN" dirty="0" smtClean="0"/>
          </a:p>
          <a:p>
            <a:pPr>
              <a:buNone/>
            </a:pPr>
            <a:r>
              <a:rPr lang="en-US" altLang="zh-CN" dirty="0"/>
              <a:t>	</a:t>
            </a:r>
            <a:r>
              <a:rPr lang="zh-CN" altLang="en-US" dirty="0" smtClean="0"/>
              <a:t>贷：相关费用项目</a:t>
            </a:r>
            <a:endParaRPr lang="en-US" altLang="zh-CN" dirty="0" smtClean="0"/>
          </a:p>
          <a:p>
            <a:pPr>
              <a:buNone/>
            </a:pPr>
            <a:r>
              <a:rPr lang="zh-CN" altLang="en-US" dirty="0" smtClean="0"/>
              <a:t>借：银行存款</a:t>
            </a:r>
            <a:endParaRPr lang="en-US" altLang="zh-CN" dirty="0" smtClean="0"/>
          </a:p>
          <a:p>
            <a:pPr>
              <a:buNone/>
            </a:pPr>
            <a:r>
              <a:rPr lang="en-US" altLang="zh-CN" dirty="0"/>
              <a:t>	</a:t>
            </a:r>
            <a:r>
              <a:rPr lang="zh-CN" altLang="en-US" dirty="0" smtClean="0"/>
              <a:t>贷：固定资产清理</a:t>
            </a:r>
            <a:endParaRPr lang="en-US" altLang="zh-CN" dirty="0" smtClean="0"/>
          </a:p>
          <a:p>
            <a:pPr>
              <a:buNone/>
            </a:pPr>
            <a:r>
              <a:rPr lang="en-US" altLang="zh-CN" dirty="0"/>
              <a:t>	</a:t>
            </a:r>
            <a:r>
              <a:rPr lang="en-US" altLang="zh-CN" dirty="0" smtClean="0"/>
              <a:t>    </a:t>
            </a:r>
            <a:r>
              <a:rPr lang="zh-CN" altLang="en-US" dirty="0" smtClean="0">
                <a:solidFill>
                  <a:srgbClr val="FF0000"/>
                </a:solidFill>
              </a:rPr>
              <a:t>资产处置损益</a:t>
            </a:r>
            <a:endParaRPr lang="zh-CN" alt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a:buNone/>
            </a:pPr>
            <a:r>
              <a:rPr lang="zh-CN" altLang="en-US"/>
              <a:t>注意，上述处理适用于固定资产的正常出售或转让等处置业务。如果固定资产处于丧失使用功能的状态，对其进行正常报废处理，则应将固定资产清理形成的净损益计入“营业外支出”或“营业外收入”总分类账户及其所属的“非流动资产报废”明细分类账户中。如果固定资产因自然灾害等非正常原因导致报废清理，则应将固定资产清理形成的进损益计入“营业外支出”或“营业外收入”总分类账户及其所属的“非常损益”明细分类账户中。</a:t>
            </a:r>
          </a:p>
          <a:p>
            <a:pPr>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a:buNone/>
            </a:pPr>
            <a:r>
              <a:rPr lang="zh-CN" altLang="en-US" dirty="0"/>
              <a:t>上面三笔分录为简单分录，如果写成复合分录，则分录为：</a:t>
            </a:r>
          </a:p>
          <a:p>
            <a:pPr>
              <a:buNone/>
            </a:pPr>
            <a:r>
              <a:rPr lang="zh-CN" altLang="en-US" dirty="0"/>
              <a:t>借：交易性金融资产</a:t>
            </a:r>
            <a:r>
              <a:rPr lang="en-US" altLang="zh-CN" dirty="0"/>
              <a:t>——</a:t>
            </a:r>
            <a:r>
              <a:rPr lang="zh-CN" altLang="en-US" dirty="0"/>
              <a:t>成本</a:t>
            </a:r>
            <a:r>
              <a:rPr lang="en-US" dirty="0"/>
              <a:t>   185 000</a:t>
            </a:r>
            <a:endParaRPr lang="zh-CN" altLang="en-US" dirty="0"/>
          </a:p>
          <a:p>
            <a:pPr>
              <a:buNone/>
            </a:pPr>
            <a:r>
              <a:rPr lang="zh-CN" altLang="en-US" dirty="0"/>
              <a:t>投资收益</a:t>
            </a:r>
            <a:r>
              <a:rPr lang="en-US" dirty="0"/>
              <a:t>                  10 000</a:t>
            </a:r>
            <a:endParaRPr lang="zh-CN" altLang="en-US" dirty="0"/>
          </a:p>
          <a:p>
            <a:pPr>
              <a:buNone/>
            </a:pPr>
            <a:r>
              <a:rPr lang="zh-CN" altLang="en-US" dirty="0"/>
              <a:t>应收股利</a:t>
            </a:r>
            <a:r>
              <a:rPr lang="en-US" dirty="0"/>
              <a:t>                   5 000</a:t>
            </a:r>
            <a:endParaRPr lang="zh-CN" altLang="en-US" dirty="0"/>
          </a:p>
          <a:p>
            <a:pPr>
              <a:buNone/>
            </a:pPr>
            <a:r>
              <a:rPr lang="en-US" altLang="zh-CN" dirty="0" smtClean="0"/>
              <a:t>	</a:t>
            </a:r>
            <a:r>
              <a:rPr lang="zh-CN" altLang="en-US" dirty="0" smtClean="0"/>
              <a:t>贷</a:t>
            </a:r>
            <a:r>
              <a:rPr lang="zh-CN" altLang="en-US" dirty="0"/>
              <a:t>：银行存款</a:t>
            </a:r>
            <a:r>
              <a:rPr lang="en-US" dirty="0"/>
              <a:t>                   200 000</a:t>
            </a:r>
            <a:endParaRPr lang="zh-CN" altLang="en-US" dirty="0"/>
          </a:p>
          <a:p>
            <a:pPr>
              <a:buNone/>
            </a:pPr>
            <a:r>
              <a:rPr lang="en-US" dirty="0"/>
              <a:t>2018</a:t>
            </a:r>
            <a:r>
              <a:rPr lang="zh-CN" altLang="en-US" dirty="0"/>
              <a:t>年</a:t>
            </a:r>
            <a:r>
              <a:rPr lang="en-US" dirty="0"/>
              <a:t>8</a:t>
            </a:r>
            <a:r>
              <a:rPr lang="zh-CN" altLang="en-US" dirty="0"/>
              <a:t>月</a:t>
            </a:r>
            <a:r>
              <a:rPr lang="en-US" dirty="0"/>
              <a:t>18</a:t>
            </a:r>
            <a:r>
              <a:rPr lang="zh-CN" altLang="en-US" dirty="0"/>
              <a:t>日露营公司收到现金股利</a:t>
            </a:r>
            <a:r>
              <a:rPr lang="en-US" dirty="0"/>
              <a:t>5 000</a:t>
            </a:r>
            <a:r>
              <a:rPr lang="zh-CN" altLang="en-US" dirty="0"/>
              <a:t>元，分录为：</a:t>
            </a:r>
          </a:p>
          <a:p>
            <a:pPr>
              <a:buNone/>
            </a:pPr>
            <a:r>
              <a:rPr lang="zh-CN" altLang="en-US" dirty="0"/>
              <a:t>借：银行存款</a:t>
            </a:r>
            <a:r>
              <a:rPr lang="en-US" dirty="0"/>
              <a:t>                   5 000</a:t>
            </a:r>
            <a:endParaRPr lang="zh-CN" altLang="en-US" dirty="0"/>
          </a:p>
          <a:p>
            <a:pPr>
              <a:buNone/>
            </a:pPr>
            <a:r>
              <a:rPr lang="en-US" altLang="zh-CN" dirty="0" smtClean="0"/>
              <a:t>	</a:t>
            </a:r>
            <a:r>
              <a:rPr lang="zh-CN" altLang="en-US" dirty="0" smtClean="0"/>
              <a:t>贷</a:t>
            </a:r>
            <a:r>
              <a:rPr lang="zh-CN" altLang="en-US" dirty="0"/>
              <a:t>：应收股利</a:t>
            </a:r>
            <a:r>
              <a:rPr lang="en-US" dirty="0"/>
              <a:t>                  5 000</a:t>
            </a:r>
            <a:endParaRPr lang="zh-CN" altLang="en-US" dirty="0"/>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dirty="0"/>
              <a:t>2018</a:t>
            </a:r>
            <a:r>
              <a:rPr lang="zh-CN" altLang="en-US" dirty="0"/>
              <a:t>年</a:t>
            </a:r>
            <a:r>
              <a:rPr lang="en-US" dirty="0"/>
              <a:t>8</a:t>
            </a:r>
            <a:r>
              <a:rPr lang="zh-CN" altLang="en-US" dirty="0"/>
              <a:t>月</a:t>
            </a:r>
            <a:r>
              <a:rPr lang="en-US" dirty="0"/>
              <a:t>31</a:t>
            </a:r>
            <a:r>
              <a:rPr lang="zh-CN" altLang="en-US" dirty="0"/>
              <a:t>日交易性金融资产价格下跌，资产的公允价值需要下调，并记录相应的公允价值变动损益，调整金额为</a:t>
            </a:r>
            <a:r>
              <a:rPr lang="en-US" dirty="0"/>
              <a:t>29 000</a:t>
            </a:r>
            <a:r>
              <a:rPr lang="zh-CN" altLang="en-US" dirty="0"/>
              <a:t>元，应作如下分录：</a:t>
            </a:r>
          </a:p>
          <a:p>
            <a:pPr>
              <a:buNone/>
            </a:pPr>
            <a:r>
              <a:rPr lang="zh-CN" altLang="en-US" dirty="0"/>
              <a:t>借：公允价值变动损益</a:t>
            </a:r>
            <a:r>
              <a:rPr lang="en-US" dirty="0"/>
              <a:t>                29 000</a:t>
            </a:r>
            <a:endParaRPr lang="zh-CN" altLang="en-US" dirty="0"/>
          </a:p>
          <a:p>
            <a:pPr>
              <a:buNone/>
            </a:pPr>
            <a:r>
              <a:rPr lang="en-US" altLang="zh-CN" dirty="0" smtClean="0"/>
              <a:t>	</a:t>
            </a:r>
            <a:r>
              <a:rPr lang="zh-CN" altLang="en-US" dirty="0" smtClean="0"/>
              <a:t>贷</a:t>
            </a:r>
            <a:r>
              <a:rPr lang="zh-CN" altLang="en-US" dirty="0"/>
              <a:t>：交易性金融资产</a:t>
            </a:r>
            <a:r>
              <a:rPr lang="en-US" altLang="zh-CN" dirty="0"/>
              <a:t>——</a:t>
            </a:r>
            <a:r>
              <a:rPr lang="zh-CN" altLang="en-US" dirty="0"/>
              <a:t>公允价值变动</a:t>
            </a:r>
            <a:r>
              <a:rPr lang="en-US" dirty="0"/>
              <a:t>29 000</a:t>
            </a:r>
            <a:endParaRPr lang="zh-CN" altLang="en-US" dirty="0"/>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a:t>调整后交易性金融资产的账面价值为</a:t>
            </a:r>
            <a:r>
              <a:rPr lang="en-US" dirty="0"/>
              <a:t>156 000</a:t>
            </a:r>
            <a:r>
              <a:rPr lang="zh-CN" altLang="en-US" dirty="0"/>
              <a:t>元。</a:t>
            </a:r>
            <a:r>
              <a:rPr lang="en-US" dirty="0"/>
              <a:t>2018</a:t>
            </a:r>
            <a:r>
              <a:rPr lang="zh-CN" altLang="en-US" dirty="0"/>
              <a:t>年</a:t>
            </a:r>
            <a:r>
              <a:rPr lang="en-US" dirty="0"/>
              <a:t>9</a:t>
            </a:r>
            <a:r>
              <a:rPr lang="zh-CN" altLang="en-US" dirty="0"/>
              <a:t>月</a:t>
            </a:r>
            <a:r>
              <a:rPr lang="en-US" dirty="0"/>
              <a:t>30</a:t>
            </a:r>
            <a:r>
              <a:rPr lang="zh-CN" altLang="en-US" dirty="0"/>
              <a:t>日这批交易性金融资产升值至</a:t>
            </a:r>
            <a:r>
              <a:rPr lang="en-US" dirty="0"/>
              <a:t>218 000</a:t>
            </a:r>
            <a:r>
              <a:rPr lang="zh-CN" altLang="en-US" dirty="0"/>
              <a:t>元，这样需要将交易性金融资产的账面价值从</a:t>
            </a:r>
            <a:r>
              <a:rPr lang="en-US" dirty="0"/>
              <a:t>156 000</a:t>
            </a:r>
            <a:r>
              <a:rPr lang="zh-CN" altLang="en-US" dirty="0"/>
              <a:t>元调整至</a:t>
            </a:r>
            <a:r>
              <a:rPr lang="en-US" dirty="0"/>
              <a:t>218 000</a:t>
            </a:r>
            <a:r>
              <a:rPr lang="zh-CN" altLang="en-US" dirty="0"/>
              <a:t>元，调高</a:t>
            </a:r>
            <a:r>
              <a:rPr lang="en-US" dirty="0"/>
              <a:t>62000</a:t>
            </a:r>
            <a:r>
              <a:rPr lang="zh-CN" altLang="en-US" dirty="0"/>
              <a:t>元，同时也需要确认当期的公允价值变动损益</a:t>
            </a:r>
            <a:r>
              <a:rPr lang="en-US" dirty="0"/>
              <a:t>62 000</a:t>
            </a:r>
            <a:r>
              <a:rPr lang="zh-CN" altLang="en-US" dirty="0"/>
              <a:t>元，应作如下分录：</a:t>
            </a:r>
          </a:p>
          <a:p>
            <a:pPr>
              <a:buNone/>
            </a:pPr>
            <a:r>
              <a:rPr lang="zh-CN" altLang="en-US" dirty="0"/>
              <a:t>借：交易性金融资产</a:t>
            </a:r>
            <a:r>
              <a:rPr lang="en-US" altLang="zh-CN" dirty="0"/>
              <a:t>——</a:t>
            </a:r>
            <a:r>
              <a:rPr lang="zh-CN" altLang="en-US" dirty="0"/>
              <a:t>公允价值变动</a:t>
            </a:r>
            <a:r>
              <a:rPr lang="en-US" dirty="0"/>
              <a:t>62 000</a:t>
            </a:r>
            <a:endParaRPr lang="zh-CN" altLang="en-US" dirty="0"/>
          </a:p>
          <a:p>
            <a:pPr>
              <a:buNone/>
            </a:pPr>
            <a:r>
              <a:rPr lang="en-US" altLang="zh-CN" dirty="0" smtClean="0"/>
              <a:t>	</a:t>
            </a:r>
            <a:r>
              <a:rPr lang="zh-CN" altLang="en-US" dirty="0" smtClean="0"/>
              <a:t>贷</a:t>
            </a:r>
            <a:r>
              <a:rPr lang="zh-CN" altLang="en-US" dirty="0"/>
              <a:t>：公允价值变动损益</a:t>
            </a:r>
            <a:r>
              <a:rPr lang="en-US" dirty="0"/>
              <a:t>62 000</a:t>
            </a:r>
            <a:endParaRPr lang="zh-CN" altLang="en-US" dirty="0"/>
          </a:p>
          <a:p>
            <a:pPr>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pPr>
              <a:buNone/>
            </a:pPr>
            <a:r>
              <a:rPr lang="zh-CN" altLang="en-US" dirty="0"/>
              <a:t>如果</a:t>
            </a:r>
            <a:r>
              <a:rPr lang="en-US" dirty="0"/>
              <a:t>2018</a:t>
            </a:r>
            <a:r>
              <a:rPr lang="zh-CN" altLang="en-US" dirty="0"/>
              <a:t>年</a:t>
            </a:r>
            <a:r>
              <a:rPr lang="en-US" dirty="0"/>
              <a:t>10</a:t>
            </a:r>
            <a:r>
              <a:rPr lang="zh-CN" altLang="en-US" dirty="0"/>
              <a:t>月</a:t>
            </a:r>
            <a:r>
              <a:rPr lang="en-US" dirty="0"/>
              <a:t>8</a:t>
            </a:r>
            <a:r>
              <a:rPr lang="zh-CN" altLang="en-US" dirty="0"/>
              <a:t>日露营公司以</a:t>
            </a:r>
            <a:r>
              <a:rPr lang="en-US" dirty="0"/>
              <a:t>238 000</a:t>
            </a:r>
            <a:r>
              <a:rPr lang="zh-CN" altLang="en-US" dirty="0"/>
              <a:t>元出售该项交易性金融资产，同时支付交易费用</a:t>
            </a:r>
            <a:r>
              <a:rPr lang="en-US" dirty="0"/>
              <a:t>12 000</a:t>
            </a:r>
            <a:r>
              <a:rPr lang="zh-CN" altLang="en-US" dirty="0"/>
              <a:t>元。那么，出售该项金融资产的会计分录为：</a:t>
            </a:r>
          </a:p>
          <a:p>
            <a:pPr>
              <a:buNone/>
            </a:pPr>
            <a:r>
              <a:rPr lang="zh-CN" altLang="en-US" dirty="0"/>
              <a:t>借：银行存款</a:t>
            </a:r>
            <a:r>
              <a:rPr lang="en-US" dirty="0"/>
              <a:t>226 000</a:t>
            </a:r>
            <a:endParaRPr lang="zh-CN" altLang="en-US" dirty="0"/>
          </a:p>
          <a:p>
            <a:pPr>
              <a:buNone/>
            </a:pPr>
            <a:r>
              <a:rPr lang="en-US" altLang="zh-CN" dirty="0" smtClean="0"/>
              <a:t>	</a:t>
            </a:r>
            <a:r>
              <a:rPr lang="zh-CN" altLang="en-US" dirty="0" smtClean="0"/>
              <a:t>贷</a:t>
            </a:r>
            <a:r>
              <a:rPr lang="zh-CN" altLang="en-US" dirty="0"/>
              <a:t>：交易性金融资产</a:t>
            </a:r>
            <a:r>
              <a:rPr lang="en-US" altLang="zh-CN" dirty="0"/>
              <a:t>——</a:t>
            </a:r>
            <a:r>
              <a:rPr lang="zh-CN" altLang="en-US" dirty="0"/>
              <a:t>成本</a:t>
            </a:r>
            <a:r>
              <a:rPr lang="en-US" dirty="0"/>
              <a:t>           185 000</a:t>
            </a:r>
            <a:endParaRPr lang="zh-CN" altLang="en-US" dirty="0"/>
          </a:p>
          <a:p>
            <a:pPr>
              <a:buNone/>
            </a:pPr>
            <a:r>
              <a:rPr lang="en-US" altLang="zh-CN" dirty="0" smtClean="0"/>
              <a:t>			——</a:t>
            </a:r>
            <a:r>
              <a:rPr lang="zh-CN" altLang="en-US" dirty="0"/>
              <a:t>公允价值变动</a:t>
            </a:r>
            <a:r>
              <a:rPr lang="en-US" dirty="0"/>
              <a:t>    33 000</a:t>
            </a:r>
            <a:endParaRPr lang="zh-CN" altLang="en-US" dirty="0"/>
          </a:p>
          <a:p>
            <a:pPr>
              <a:buNone/>
            </a:pPr>
            <a:r>
              <a:rPr lang="en-US" altLang="zh-CN" dirty="0" smtClean="0"/>
              <a:t>			</a:t>
            </a:r>
            <a:r>
              <a:rPr lang="zh-CN" altLang="en-US" dirty="0" smtClean="0"/>
              <a:t>投资</a:t>
            </a:r>
            <a:r>
              <a:rPr lang="zh-CN" altLang="en-US" dirty="0"/>
              <a:t>收益</a:t>
            </a:r>
            <a:r>
              <a:rPr lang="en-US" dirty="0"/>
              <a:t>                           8 000</a:t>
            </a:r>
            <a:endParaRPr lang="zh-CN" altLang="en-US" dirty="0"/>
          </a:p>
          <a:p>
            <a:pPr>
              <a:buNone/>
            </a:pPr>
            <a:r>
              <a:rPr lang="zh-CN" altLang="en-US" dirty="0"/>
              <a:t>同时需要将持有期公允价值变动损益的净额转入投资收益中，分录为：</a:t>
            </a:r>
          </a:p>
          <a:p>
            <a:pPr>
              <a:buNone/>
            </a:pPr>
            <a:r>
              <a:rPr lang="zh-CN" altLang="en-US" dirty="0" smtClean="0"/>
              <a:t>借</a:t>
            </a:r>
            <a:r>
              <a:rPr lang="zh-CN" altLang="en-US" dirty="0"/>
              <a:t>：公允价值变动损益</a:t>
            </a:r>
            <a:r>
              <a:rPr lang="en-US" dirty="0"/>
              <a:t>                 33 000</a:t>
            </a:r>
            <a:endParaRPr lang="zh-CN" altLang="en-US" dirty="0"/>
          </a:p>
          <a:p>
            <a:pPr>
              <a:buNone/>
            </a:pPr>
            <a:r>
              <a:rPr lang="en-US" altLang="zh-CN" dirty="0" smtClean="0"/>
              <a:t>	</a:t>
            </a:r>
            <a:r>
              <a:rPr lang="zh-CN" altLang="en-US" dirty="0" smtClean="0"/>
              <a:t>贷</a:t>
            </a:r>
            <a:r>
              <a:rPr lang="zh-CN" altLang="en-US" dirty="0"/>
              <a:t>：投资收益</a:t>
            </a:r>
            <a:r>
              <a:rPr lang="en-US" dirty="0"/>
              <a:t>                         33 000</a:t>
            </a:r>
            <a:endParaRPr lang="zh-CN" altLang="en-US" dirty="0"/>
          </a:p>
          <a:p>
            <a:pPr>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应收账款</a:t>
            </a:r>
            <a:endParaRPr lang="zh-CN" altLang="en-US" dirty="0"/>
          </a:p>
        </p:txBody>
      </p:sp>
      <p:sp>
        <p:nvSpPr>
          <p:cNvPr id="3" name="内容占位符 2"/>
          <p:cNvSpPr>
            <a:spLocks noGrp="1"/>
          </p:cNvSpPr>
          <p:nvPr>
            <p:ph idx="1"/>
          </p:nvPr>
        </p:nvSpPr>
        <p:spPr/>
        <p:txBody>
          <a:bodyPr/>
          <a:lstStyle/>
          <a:p>
            <a:pPr>
              <a:buNone/>
            </a:pPr>
            <a:r>
              <a:rPr lang="en-US" altLang="zh-CN" dirty="0"/>
              <a:t>【</a:t>
            </a:r>
            <a:r>
              <a:rPr lang="zh-CN" altLang="en-US" dirty="0"/>
              <a:t>例</a:t>
            </a:r>
            <a:r>
              <a:rPr lang="en-US" dirty="0"/>
              <a:t>8</a:t>
            </a:r>
            <a:r>
              <a:rPr lang="en-US" altLang="zh-CN" dirty="0"/>
              <a:t>】</a:t>
            </a:r>
            <a:r>
              <a:rPr lang="zh-CN" altLang="en-US" dirty="0"/>
              <a:t>假定露营公司</a:t>
            </a:r>
            <a:r>
              <a:rPr lang="en-US" dirty="0"/>
              <a:t>2018</a:t>
            </a:r>
            <a:r>
              <a:rPr lang="zh-CN" altLang="en-US" dirty="0"/>
              <a:t>年末根据坏账准备的提取方法确定本期应该提取的坏账准备金额为</a:t>
            </a:r>
            <a:r>
              <a:rPr lang="en-US" dirty="0"/>
              <a:t>8 200</a:t>
            </a:r>
            <a:r>
              <a:rPr lang="zh-CN" altLang="en-US" dirty="0"/>
              <a:t>元。</a:t>
            </a:r>
          </a:p>
          <a:p>
            <a:pPr>
              <a:buNone/>
            </a:pPr>
            <a:r>
              <a:rPr lang="zh-CN" altLang="en-US" dirty="0"/>
              <a:t>这时露营公司的“信用减值损失”增加</a:t>
            </a:r>
            <a:r>
              <a:rPr lang="en-US" dirty="0"/>
              <a:t> 8 200</a:t>
            </a:r>
            <a:r>
              <a:rPr lang="zh-CN" altLang="en-US" dirty="0"/>
              <a:t>元，“坏账准备”增加</a:t>
            </a:r>
            <a:r>
              <a:rPr lang="en-US" dirty="0"/>
              <a:t>8 200</a:t>
            </a:r>
            <a:r>
              <a:rPr lang="zh-CN" altLang="en-US" dirty="0"/>
              <a:t>元，公司应作如下分录：</a:t>
            </a:r>
          </a:p>
          <a:p>
            <a:pPr>
              <a:buNone/>
            </a:pPr>
            <a:r>
              <a:rPr lang="zh-CN" altLang="en-US" dirty="0"/>
              <a:t>借：信用减值损失</a:t>
            </a:r>
            <a:r>
              <a:rPr lang="en-US" dirty="0"/>
              <a:t>8 200</a:t>
            </a:r>
            <a:endParaRPr lang="zh-CN" altLang="en-US" dirty="0"/>
          </a:p>
          <a:p>
            <a:pPr>
              <a:buNone/>
            </a:pPr>
            <a:r>
              <a:rPr lang="en-US" altLang="zh-CN" dirty="0" smtClean="0"/>
              <a:t>	</a:t>
            </a:r>
            <a:r>
              <a:rPr lang="zh-CN" altLang="en-US" dirty="0" smtClean="0"/>
              <a:t>贷</a:t>
            </a:r>
            <a:r>
              <a:rPr lang="zh-CN" altLang="en-US" dirty="0"/>
              <a:t>：坏账准备</a:t>
            </a:r>
            <a:r>
              <a:rPr lang="en-US" dirty="0"/>
              <a:t>8 200</a:t>
            </a:r>
            <a:endParaRPr lang="zh-CN" altLang="en-US" dirty="0"/>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a:buNone/>
            </a:pPr>
            <a:r>
              <a:rPr lang="zh-CN" altLang="en-US" dirty="0"/>
              <a:t>如果一个月后公司根据标准认定应收某公司的</a:t>
            </a:r>
            <a:r>
              <a:rPr lang="en-US" dirty="0"/>
              <a:t>6 000</a:t>
            </a:r>
            <a:r>
              <a:rPr lang="zh-CN" altLang="en-US" dirty="0"/>
              <a:t>元应收账款确实无法收回，这时露营公司应该用已经提取的坏账准备去冲减应收账款，因此，“坏账准备”减少</a:t>
            </a:r>
            <a:r>
              <a:rPr lang="en-US" dirty="0"/>
              <a:t>6 000</a:t>
            </a:r>
            <a:r>
              <a:rPr lang="zh-CN" altLang="en-US" dirty="0"/>
              <a:t>元，“应收账款”减少</a:t>
            </a:r>
            <a:r>
              <a:rPr lang="en-US" dirty="0"/>
              <a:t>6 000</a:t>
            </a:r>
            <a:r>
              <a:rPr lang="zh-CN" altLang="en-US" dirty="0"/>
              <a:t>元。公司应作如下分录：</a:t>
            </a:r>
          </a:p>
          <a:p>
            <a:pPr>
              <a:buNone/>
            </a:pPr>
            <a:r>
              <a:rPr lang="en-US" altLang="zh-CN" dirty="0" smtClean="0"/>
              <a:t>	</a:t>
            </a:r>
            <a:r>
              <a:rPr lang="zh-CN" altLang="en-US" dirty="0" smtClean="0"/>
              <a:t>借</a:t>
            </a:r>
            <a:r>
              <a:rPr lang="zh-CN" altLang="en-US" dirty="0"/>
              <a:t>：坏账准备</a:t>
            </a:r>
            <a:r>
              <a:rPr lang="en-US" dirty="0"/>
              <a:t>6 000</a:t>
            </a:r>
            <a:endParaRPr lang="zh-CN" altLang="en-US" dirty="0"/>
          </a:p>
          <a:p>
            <a:pPr>
              <a:buNone/>
            </a:pPr>
            <a:r>
              <a:rPr lang="en-US" altLang="zh-CN" dirty="0" smtClean="0"/>
              <a:t>		</a:t>
            </a:r>
            <a:r>
              <a:rPr lang="zh-CN" altLang="en-US" dirty="0" smtClean="0"/>
              <a:t>贷</a:t>
            </a:r>
            <a:r>
              <a:rPr lang="zh-CN" altLang="en-US" dirty="0"/>
              <a:t>：应收账款</a:t>
            </a:r>
            <a:r>
              <a:rPr lang="en-US" dirty="0"/>
              <a:t>6 000</a:t>
            </a:r>
            <a:endParaRPr lang="zh-CN" altLang="en-US" dirty="0"/>
          </a:p>
          <a:p>
            <a:pPr>
              <a:buNone/>
            </a:pPr>
            <a:r>
              <a:rPr lang="zh-CN" altLang="en-US" dirty="0"/>
              <a:t>“坏账准备”是“应收账款”的抵减账户，资产负债表中应收账款列报的金额是应收账款抵销坏账准备之后的净额。</a:t>
            </a:r>
          </a:p>
          <a:p>
            <a:pPr>
              <a:buNone/>
            </a:pP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2034</Words>
  <Application>Microsoft Office PowerPoint</Application>
  <PresentationFormat>全屏显示(4:3)</PresentationFormat>
  <Paragraphs>126</Paragraphs>
  <Slides>31</Slides>
  <Notes>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交易性金融资产</vt:lpstr>
      <vt:lpstr>幻灯片 2</vt:lpstr>
      <vt:lpstr>幻灯片 3</vt:lpstr>
      <vt:lpstr>幻灯片 4</vt:lpstr>
      <vt:lpstr>幻灯片 5</vt:lpstr>
      <vt:lpstr>幻灯片 6</vt:lpstr>
      <vt:lpstr>幻灯片 7</vt:lpstr>
      <vt:lpstr>应收账款</vt:lpstr>
      <vt:lpstr>幻灯片 9</vt:lpstr>
      <vt:lpstr>非流动性资产</vt:lpstr>
      <vt:lpstr>幻灯片 11</vt:lpstr>
      <vt:lpstr>幻灯片 12</vt:lpstr>
      <vt:lpstr>幻灯片 13</vt:lpstr>
      <vt:lpstr>幻灯片 14</vt:lpstr>
      <vt:lpstr>幻灯片 15</vt:lpstr>
      <vt:lpstr>幻灯片 16</vt:lpstr>
      <vt:lpstr>幻灯片 17</vt:lpstr>
      <vt:lpstr>幻灯片 18</vt:lpstr>
      <vt:lpstr>长期股权投资</vt:lpstr>
      <vt:lpstr>幻灯片 20</vt:lpstr>
      <vt:lpstr>幻灯片 21</vt:lpstr>
      <vt:lpstr>幻灯片 22</vt:lpstr>
      <vt:lpstr>幻灯片 23</vt:lpstr>
      <vt:lpstr>幻灯片 24</vt:lpstr>
      <vt:lpstr>幻灯片 25</vt:lpstr>
      <vt:lpstr>幻灯片 26</vt:lpstr>
      <vt:lpstr>幻灯片 27</vt:lpstr>
      <vt:lpstr>幻灯片 28</vt:lpstr>
      <vt:lpstr>固定资产</vt:lpstr>
      <vt:lpstr>固定资产清理</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dc:creator>
  <cp:lastModifiedBy>lin</cp:lastModifiedBy>
  <cp:revision>24</cp:revision>
  <dcterms:created xsi:type="dcterms:W3CDTF">2020-03-24T01:47:21Z</dcterms:created>
  <dcterms:modified xsi:type="dcterms:W3CDTF">2020-03-24T02:43:32Z</dcterms:modified>
</cp:coreProperties>
</file>