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80" r:id="rId2"/>
    <p:sldId id="283" r:id="rId3"/>
    <p:sldId id="284" r:id="rId4"/>
    <p:sldId id="301" r:id="rId5"/>
    <p:sldId id="303" r:id="rId6"/>
    <p:sldId id="304" r:id="rId7"/>
    <p:sldId id="302" r:id="rId8"/>
    <p:sldId id="285" r:id="rId9"/>
    <p:sldId id="271" r:id="rId10"/>
    <p:sldId id="293" r:id="rId11"/>
    <p:sldId id="286" r:id="rId12"/>
    <p:sldId id="287" r:id="rId13"/>
    <p:sldId id="300" r:id="rId14"/>
    <p:sldId id="288" r:id="rId15"/>
    <p:sldId id="289" r:id="rId16"/>
    <p:sldId id="290" r:id="rId17"/>
    <p:sldId id="291" r:id="rId18"/>
    <p:sldId id="292" r:id="rId19"/>
    <p:sldId id="294" r:id="rId20"/>
    <p:sldId id="295" r:id="rId21"/>
    <p:sldId id="296" r:id="rId22"/>
    <p:sldId id="297" r:id="rId23"/>
    <p:sldId id="298" r:id="rId24"/>
    <p:sldId id="29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B600"/>
    <a:srgbClr val="FF7300"/>
    <a:srgbClr val="C64242"/>
    <a:srgbClr val="558AB5"/>
    <a:srgbClr val="3C6688"/>
    <a:srgbClr val="D3C9BA"/>
    <a:srgbClr val="942C2C"/>
    <a:srgbClr val="C45900"/>
    <a:srgbClr val="B88C00"/>
    <a:srgbClr val="B05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6" d="100"/>
          <a:sy n="66" d="100"/>
        </p:scale>
        <p:origin x="-876" y="-102"/>
      </p:cViewPr>
      <p:guideLst>
        <p:guide orient="horz" pos="2183"/>
        <p:guide pos="3840"/>
      </p:guideLst>
    </p:cSldViewPr>
  </p:slideViewPr>
  <p:notesTextViewPr>
    <p:cViewPr>
      <p:scale>
        <a:sx n="1" d="1"/>
        <a:sy n="1" d="1"/>
      </p:scale>
      <p:origin x="0" y="0"/>
    </p:cViewPr>
  </p:notesTextViewPr>
  <p:sorterViewPr>
    <p:cViewPr>
      <p:scale>
        <a:sx n="125" d="100"/>
        <a:sy n="125" d="100"/>
      </p:scale>
      <p:origin x="0" y="-1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0371C-77C7-4D1D-A9E5-884631FD9AF0}" type="datetimeFigureOut">
              <a:rPr lang="zh-CN" altLang="en-US" smtClean="0"/>
              <a:t>2019/2/18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03BB1-5819-4018-8C0C-B0C8725FB3B1}" type="slidenum">
              <a:rPr lang="zh-CN" altLang="en-US" smtClean="0"/>
              <a:t>‹#›</a:t>
            </a:fld>
            <a:endParaRPr lang="zh-CN" altLang="en-US"/>
          </a:p>
        </p:txBody>
      </p:sp>
    </p:spTree>
    <p:extLst>
      <p:ext uri="{BB962C8B-B14F-4D97-AF65-F5344CB8AC3E}">
        <p14:creationId xmlns:p14="http://schemas.microsoft.com/office/powerpoint/2010/main" val="2399357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11</a:t>
            </a:fld>
            <a:endParaRPr lang="zh-CN" altLang="en-US"/>
          </a:p>
        </p:txBody>
      </p:sp>
    </p:spTree>
    <p:extLst>
      <p:ext uri="{BB962C8B-B14F-4D97-AF65-F5344CB8AC3E}">
        <p14:creationId xmlns:p14="http://schemas.microsoft.com/office/powerpoint/2010/main" val="2665196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77E8F4-36F5-42F3-8BF8-DD642CEEF780}" type="slidenum">
              <a:rPr lang="zh-CN" altLang="en-US" smtClean="0"/>
              <a:t>14</a:t>
            </a:fld>
            <a:endParaRPr lang="zh-CN" altLang="en-US"/>
          </a:p>
        </p:txBody>
      </p:sp>
    </p:spTree>
    <p:extLst>
      <p:ext uri="{BB962C8B-B14F-4D97-AF65-F5344CB8AC3E}">
        <p14:creationId xmlns:p14="http://schemas.microsoft.com/office/powerpoint/2010/main" val="324252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1B01B7B-B779-40E5-A0E1-7CBBDA04599E}" type="datetimeFigureOut">
              <a:rPr lang="zh-CN" altLang="en-US" smtClean="0"/>
              <a:t>2019/2/18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835206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1B01B7B-B779-40E5-A0E1-7CBBDA04599E}" type="datetimeFigureOut">
              <a:rPr lang="zh-CN" altLang="en-US" smtClean="0"/>
              <a:t>2019/2/18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941485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B01B7B-B779-40E5-A0E1-7CBBDA04599E}" type="datetimeFigureOut">
              <a:rPr lang="zh-CN" altLang="en-US" smtClean="0"/>
              <a:t>2019/2/18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150982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B01B7B-B779-40E5-A0E1-7CBBDA04599E}" type="datetimeFigureOut">
              <a:rPr lang="zh-CN" altLang="en-US" smtClean="0"/>
              <a:t>2019/2/18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253420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B01B7B-B779-40E5-A0E1-7CBBDA04599E}" type="datetimeFigureOut">
              <a:rPr lang="zh-CN" altLang="en-US" smtClean="0"/>
              <a:t>2019/2/18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2027922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B01B7B-B779-40E5-A0E1-7CBBDA04599E}" type="datetimeFigureOut">
              <a:rPr lang="zh-CN" altLang="en-US" smtClean="0"/>
              <a:t>2019/2/18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1315226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B01B7B-B779-40E5-A0E1-7CBBDA04599E}" type="datetimeFigureOut">
              <a:rPr lang="zh-CN" altLang="en-US" smtClean="0"/>
              <a:t>2019/2/18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4002221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504046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bg>
      <p:bgPr>
        <a:gradFill flip="none" rotWithShape="1">
          <a:gsLst>
            <a:gs pos="0">
              <a:schemeClr val="bg1">
                <a:lumMod val="85000"/>
              </a:schemeClr>
            </a:gs>
            <a:gs pos="100000">
              <a:schemeClr val="bg1">
                <a:lumMod val="95000"/>
              </a:schemeClr>
            </a:gs>
          </a:gsLst>
          <a:lin ang="18900000" scaled="1"/>
          <a:tileRect/>
        </a:gradFill>
        <a:effectLst/>
      </p:bgPr>
    </p:bg>
    <p:spTree>
      <p:nvGrpSpPr>
        <p:cNvPr id="1" name=""/>
        <p:cNvGrpSpPr/>
        <p:nvPr/>
      </p:nvGrpSpPr>
      <p:grpSpPr>
        <a:xfrm>
          <a:off x="0" y="0"/>
          <a:ext cx="0" cy="0"/>
          <a:chOff x="0" y="0"/>
          <a:chExt cx="0" cy="0"/>
        </a:xfrm>
      </p:grpSpPr>
      <p:sp>
        <p:nvSpPr>
          <p:cNvPr id="8" name="矩形 7"/>
          <p:cNvSpPr/>
          <p:nvPr/>
        </p:nvSpPr>
        <p:spPr>
          <a:xfrm>
            <a:off x="0" y="-1"/>
            <a:ext cx="10777765" cy="703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grpSp>
        <p:nvGrpSpPr>
          <p:cNvPr id="5" name="组合 4"/>
          <p:cNvGrpSpPr/>
          <p:nvPr userDrawn="1"/>
        </p:nvGrpSpPr>
        <p:grpSpPr>
          <a:xfrm>
            <a:off x="8880309" y="-2775"/>
            <a:ext cx="3311691" cy="703980"/>
            <a:chOff x="4041662" y="-2082"/>
            <a:chExt cx="5102338" cy="527985"/>
          </a:xfrm>
        </p:grpSpPr>
        <p:sp>
          <p:nvSpPr>
            <p:cNvPr id="9" name="矩形 8"/>
            <p:cNvSpPr/>
            <p:nvPr/>
          </p:nvSpPr>
          <p:spPr>
            <a:xfrm>
              <a:off x="7986421" y="-2082"/>
              <a:ext cx="1157579" cy="52798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341647" y="-2082"/>
              <a:ext cx="1697639" cy="5279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041662" y="-2082"/>
              <a:ext cx="2299985" cy="527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11"/>
          <p:cNvSpPr txBox="1"/>
          <p:nvPr userDrawn="1"/>
        </p:nvSpPr>
        <p:spPr>
          <a:xfrm>
            <a:off x="1080749" y="115728"/>
            <a:ext cx="2317119" cy="540148"/>
          </a:xfrm>
          <a:prstGeom prst="rect">
            <a:avLst/>
          </a:prstGeom>
          <a:noFill/>
        </p:spPr>
        <p:txBody>
          <a:bodyPr wrap="square" lIns="0" tIns="0" rIns="0" bIns="0" rtlCol="0">
            <a:spAutoFit/>
          </a:bodyPr>
          <a:lstStyle/>
          <a:p>
            <a:pPr>
              <a:lnSpc>
                <a:spcPct val="130000"/>
              </a:lnSpc>
            </a:pPr>
            <a:r>
              <a:rPr lang="zh-CN" altLang="en-US" sz="2700" dirty="0" smtClean="0">
                <a:solidFill>
                  <a:schemeClr val="bg1"/>
                </a:solidFill>
                <a:latin typeface="方正兰亭中黑_GBK" pitchFamily="2" charset="-122"/>
                <a:ea typeface="方正兰亭中黑_GBK" pitchFamily="2" charset="-122"/>
              </a:rPr>
              <a:t>输入标题文本</a:t>
            </a:r>
            <a:endParaRPr lang="en-US" altLang="zh-CN" sz="2700" dirty="0">
              <a:solidFill>
                <a:schemeClr val="bg1"/>
              </a:solidFill>
              <a:latin typeface="方正兰亭中黑_GBK" pitchFamily="2" charset="-122"/>
              <a:ea typeface="方正兰亭中黑_GBK" pitchFamily="2" charset="-122"/>
            </a:endParaRPr>
          </a:p>
        </p:txBody>
      </p:sp>
      <p:sp>
        <p:nvSpPr>
          <p:cNvPr id="13" name="矩形 47"/>
          <p:cNvSpPr/>
          <p:nvPr userDrawn="1"/>
        </p:nvSpPr>
        <p:spPr>
          <a:xfrm rot="2700000">
            <a:off x="650919" y="506081"/>
            <a:ext cx="288939" cy="288939"/>
          </a:xfrm>
          <a:custGeom>
            <a:avLst/>
            <a:gdLst>
              <a:gd name="connsiteX0" fmla="*/ 0 w 416623"/>
              <a:gd name="connsiteY0" fmla="*/ 0 h 416623"/>
              <a:gd name="connsiteX1" fmla="*/ 416623 w 416623"/>
              <a:gd name="connsiteY1" fmla="*/ 0 h 416623"/>
              <a:gd name="connsiteX2" fmla="*/ 416623 w 416623"/>
              <a:gd name="connsiteY2" fmla="*/ 416623 h 416623"/>
              <a:gd name="connsiteX3" fmla="*/ 0 w 416623"/>
              <a:gd name="connsiteY3" fmla="*/ 416623 h 416623"/>
              <a:gd name="connsiteX4" fmla="*/ 0 w 416623"/>
              <a:gd name="connsiteY4" fmla="*/ 0 h 416623"/>
              <a:gd name="connsiteX0" fmla="*/ 0 w 416623"/>
              <a:gd name="connsiteY0" fmla="*/ 416623 h 416623"/>
              <a:gd name="connsiteX1" fmla="*/ 416623 w 416623"/>
              <a:gd name="connsiteY1" fmla="*/ 0 h 416623"/>
              <a:gd name="connsiteX2" fmla="*/ 416623 w 416623"/>
              <a:gd name="connsiteY2" fmla="*/ 416623 h 416623"/>
              <a:gd name="connsiteX3" fmla="*/ 0 w 416623"/>
              <a:gd name="connsiteY3" fmla="*/ 416623 h 416623"/>
            </a:gdLst>
            <a:ahLst/>
            <a:cxnLst>
              <a:cxn ang="0">
                <a:pos x="connsiteX0" y="connsiteY0"/>
              </a:cxn>
              <a:cxn ang="0">
                <a:pos x="connsiteX1" y="connsiteY1"/>
              </a:cxn>
              <a:cxn ang="0">
                <a:pos x="connsiteX2" y="connsiteY2"/>
              </a:cxn>
              <a:cxn ang="0">
                <a:pos x="connsiteX3" y="connsiteY3"/>
              </a:cxn>
            </a:cxnLst>
            <a:rect l="l" t="t" r="r" b="b"/>
            <a:pathLst>
              <a:path w="416623" h="416623">
                <a:moveTo>
                  <a:pt x="0" y="416623"/>
                </a:moveTo>
                <a:lnTo>
                  <a:pt x="416623" y="0"/>
                </a:lnTo>
                <a:lnTo>
                  <a:pt x="416623" y="416623"/>
                </a:lnTo>
                <a:lnTo>
                  <a:pt x="0" y="41662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4" name="矩形 47"/>
          <p:cNvSpPr/>
          <p:nvPr userDrawn="1"/>
        </p:nvSpPr>
        <p:spPr>
          <a:xfrm rot="2700000">
            <a:off x="625699" y="950354"/>
            <a:ext cx="144469" cy="144469"/>
          </a:xfrm>
          <a:custGeom>
            <a:avLst/>
            <a:gdLst>
              <a:gd name="connsiteX0" fmla="*/ 0 w 416623"/>
              <a:gd name="connsiteY0" fmla="*/ 0 h 416623"/>
              <a:gd name="connsiteX1" fmla="*/ 416623 w 416623"/>
              <a:gd name="connsiteY1" fmla="*/ 0 h 416623"/>
              <a:gd name="connsiteX2" fmla="*/ 416623 w 416623"/>
              <a:gd name="connsiteY2" fmla="*/ 416623 h 416623"/>
              <a:gd name="connsiteX3" fmla="*/ 0 w 416623"/>
              <a:gd name="connsiteY3" fmla="*/ 416623 h 416623"/>
              <a:gd name="connsiteX4" fmla="*/ 0 w 416623"/>
              <a:gd name="connsiteY4" fmla="*/ 0 h 416623"/>
              <a:gd name="connsiteX0" fmla="*/ 0 w 416623"/>
              <a:gd name="connsiteY0" fmla="*/ 416623 h 416623"/>
              <a:gd name="connsiteX1" fmla="*/ 416623 w 416623"/>
              <a:gd name="connsiteY1" fmla="*/ 0 h 416623"/>
              <a:gd name="connsiteX2" fmla="*/ 416623 w 416623"/>
              <a:gd name="connsiteY2" fmla="*/ 416623 h 416623"/>
              <a:gd name="connsiteX3" fmla="*/ 0 w 416623"/>
              <a:gd name="connsiteY3" fmla="*/ 416623 h 416623"/>
            </a:gdLst>
            <a:ahLst/>
            <a:cxnLst>
              <a:cxn ang="0">
                <a:pos x="connsiteX0" y="connsiteY0"/>
              </a:cxn>
              <a:cxn ang="0">
                <a:pos x="connsiteX1" y="connsiteY1"/>
              </a:cxn>
              <a:cxn ang="0">
                <a:pos x="connsiteX2" y="connsiteY2"/>
              </a:cxn>
              <a:cxn ang="0">
                <a:pos x="connsiteX3" y="connsiteY3"/>
              </a:cxn>
            </a:cxnLst>
            <a:rect l="l" t="t" r="r" b="b"/>
            <a:pathLst>
              <a:path w="416623" h="416623">
                <a:moveTo>
                  <a:pt x="0" y="416623"/>
                </a:moveTo>
                <a:lnTo>
                  <a:pt x="416623" y="0"/>
                </a:lnTo>
                <a:lnTo>
                  <a:pt x="416623" y="416623"/>
                </a:lnTo>
                <a:lnTo>
                  <a:pt x="0" y="41662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5" name="矩形 47"/>
          <p:cNvSpPr/>
          <p:nvPr userDrawn="1"/>
        </p:nvSpPr>
        <p:spPr>
          <a:xfrm rot="18900000" flipV="1">
            <a:off x="176353" y="517342"/>
            <a:ext cx="397559" cy="397559"/>
          </a:xfrm>
          <a:custGeom>
            <a:avLst/>
            <a:gdLst>
              <a:gd name="connsiteX0" fmla="*/ 0 w 416623"/>
              <a:gd name="connsiteY0" fmla="*/ 0 h 416623"/>
              <a:gd name="connsiteX1" fmla="*/ 416623 w 416623"/>
              <a:gd name="connsiteY1" fmla="*/ 0 h 416623"/>
              <a:gd name="connsiteX2" fmla="*/ 416623 w 416623"/>
              <a:gd name="connsiteY2" fmla="*/ 416623 h 416623"/>
              <a:gd name="connsiteX3" fmla="*/ 0 w 416623"/>
              <a:gd name="connsiteY3" fmla="*/ 416623 h 416623"/>
              <a:gd name="connsiteX4" fmla="*/ 0 w 416623"/>
              <a:gd name="connsiteY4" fmla="*/ 0 h 416623"/>
              <a:gd name="connsiteX0" fmla="*/ 0 w 416623"/>
              <a:gd name="connsiteY0" fmla="*/ 416623 h 416623"/>
              <a:gd name="connsiteX1" fmla="*/ 416623 w 416623"/>
              <a:gd name="connsiteY1" fmla="*/ 0 h 416623"/>
              <a:gd name="connsiteX2" fmla="*/ 416623 w 416623"/>
              <a:gd name="connsiteY2" fmla="*/ 416623 h 416623"/>
              <a:gd name="connsiteX3" fmla="*/ 0 w 416623"/>
              <a:gd name="connsiteY3" fmla="*/ 416623 h 416623"/>
            </a:gdLst>
            <a:ahLst/>
            <a:cxnLst>
              <a:cxn ang="0">
                <a:pos x="connsiteX0" y="connsiteY0"/>
              </a:cxn>
              <a:cxn ang="0">
                <a:pos x="connsiteX1" y="connsiteY1"/>
              </a:cxn>
              <a:cxn ang="0">
                <a:pos x="connsiteX2" y="connsiteY2"/>
              </a:cxn>
              <a:cxn ang="0">
                <a:pos x="connsiteX3" y="connsiteY3"/>
              </a:cxn>
            </a:cxnLst>
            <a:rect l="l" t="t" r="r" b="b"/>
            <a:pathLst>
              <a:path w="416623" h="416623">
                <a:moveTo>
                  <a:pt x="0" y="416623"/>
                </a:moveTo>
                <a:lnTo>
                  <a:pt x="416623" y="0"/>
                </a:lnTo>
                <a:lnTo>
                  <a:pt x="416623" y="416623"/>
                </a:lnTo>
                <a:lnTo>
                  <a:pt x="0" y="41662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6" name="矩形 47"/>
          <p:cNvSpPr/>
          <p:nvPr userDrawn="1"/>
        </p:nvSpPr>
        <p:spPr>
          <a:xfrm rot="2700000">
            <a:off x="387440" y="803104"/>
            <a:ext cx="181827" cy="181827"/>
          </a:xfrm>
          <a:custGeom>
            <a:avLst/>
            <a:gdLst>
              <a:gd name="connsiteX0" fmla="*/ 0 w 416623"/>
              <a:gd name="connsiteY0" fmla="*/ 0 h 416623"/>
              <a:gd name="connsiteX1" fmla="*/ 416623 w 416623"/>
              <a:gd name="connsiteY1" fmla="*/ 0 h 416623"/>
              <a:gd name="connsiteX2" fmla="*/ 416623 w 416623"/>
              <a:gd name="connsiteY2" fmla="*/ 416623 h 416623"/>
              <a:gd name="connsiteX3" fmla="*/ 0 w 416623"/>
              <a:gd name="connsiteY3" fmla="*/ 416623 h 416623"/>
              <a:gd name="connsiteX4" fmla="*/ 0 w 416623"/>
              <a:gd name="connsiteY4" fmla="*/ 0 h 416623"/>
              <a:gd name="connsiteX0" fmla="*/ 0 w 416623"/>
              <a:gd name="connsiteY0" fmla="*/ 416623 h 416623"/>
              <a:gd name="connsiteX1" fmla="*/ 416623 w 416623"/>
              <a:gd name="connsiteY1" fmla="*/ 0 h 416623"/>
              <a:gd name="connsiteX2" fmla="*/ 416623 w 416623"/>
              <a:gd name="connsiteY2" fmla="*/ 416623 h 416623"/>
              <a:gd name="connsiteX3" fmla="*/ 0 w 416623"/>
              <a:gd name="connsiteY3" fmla="*/ 416623 h 416623"/>
            </a:gdLst>
            <a:ahLst/>
            <a:cxnLst>
              <a:cxn ang="0">
                <a:pos x="connsiteX0" y="connsiteY0"/>
              </a:cxn>
              <a:cxn ang="0">
                <a:pos x="connsiteX1" y="connsiteY1"/>
              </a:cxn>
              <a:cxn ang="0">
                <a:pos x="connsiteX2" y="connsiteY2"/>
              </a:cxn>
              <a:cxn ang="0">
                <a:pos x="connsiteX3" y="connsiteY3"/>
              </a:cxn>
            </a:cxnLst>
            <a:rect l="l" t="t" r="r" b="b"/>
            <a:pathLst>
              <a:path w="416623" h="416623">
                <a:moveTo>
                  <a:pt x="0" y="416623"/>
                </a:moveTo>
                <a:lnTo>
                  <a:pt x="416623" y="0"/>
                </a:lnTo>
                <a:lnTo>
                  <a:pt x="416623" y="416623"/>
                </a:lnTo>
                <a:lnTo>
                  <a:pt x="0" y="41662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Tree>
    <p:extLst>
      <p:ext uri="{BB962C8B-B14F-4D97-AF65-F5344CB8AC3E}">
        <p14:creationId xmlns:p14="http://schemas.microsoft.com/office/powerpoint/2010/main" val="25583602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B01B7B-B779-40E5-A0E1-7CBBDA04599E}" type="datetimeFigureOut">
              <a:rPr lang="zh-CN" altLang="en-US" smtClean="0"/>
              <a:t>2019/2/18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92368" y="6369046"/>
            <a:ext cx="1702708" cy="472974"/>
          </a:xfrm>
          <a:prstGeom prst="rect">
            <a:avLst/>
          </a:prstGeom>
        </p:spPr>
      </p:pic>
      <p:grpSp>
        <p:nvGrpSpPr>
          <p:cNvPr id="29" name="组合 28"/>
          <p:cNvGrpSpPr/>
          <p:nvPr userDrawn="1"/>
        </p:nvGrpSpPr>
        <p:grpSpPr>
          <a:xfrm>
            <a:off x="3116943" y="1652764"/>
            <a:ext cx="6005288" cy="3886137"/>
            <a:chOff x="2619831" y="1175654"/>
            <a:chExt cx="6966857" cy="4508387"/>
          </a:xfrm>
        </p:grpSpPr>
        <p:grpSp>
          <p:nvGrpSpPr>
            <p:cNvPr id="12" name="组合 11"/>
            <p:cNvGrpSpPr/>
            <p:nvPr userDrawn="1"/>
          </p:nvGrpSpPr>
          <p:grpSpPr>
            <a:xfrm>
              <a:off x="2619831" y="1175654"/>
              <a:ext cx="6966857" cy="943429"/>
              <a:chOff x="2859314" y="1030514"/>
              <a:chExt cx="6966857" cy="943429"/>
            </a:xfrm>
          </p:grpSpPr>
          <p:sp>
            <p:nvSpPr>
              <p:cNvPr id="10" name="圆角矩形 9"/>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FF7300"/>
                    </a:solidFill>
                  </a:rPr>
                  <a:t>CLICK TO ADD YOUR TEXT</a:t>
                </a:r>
              </a:p>
            </p:txBody>
          </p:sp>
          <p:sp>
            <p:nvSpPr>
              <p:cNvPr id="8" name="椭圆 7"/>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smtClean="0">
                    <a:latin typeface="汉仪圆叠体简" panose="02010609000101010101" pitchFamily="49" charset="-122"/>
                    <a:ea typeface="汉仪圆叠体简" panose="02010609000101010101" pitchFamily="49" charset="-122"/>
                  </a:rPr>
                  <a:t>1</a:t>
                </a:r>
                <a:endParaRPr lang="zh-CN" altLang="en-US" sz="3200" dirty="0" smtClean="0">
                  <a:latin typeface="汉仪圆叠体简" panose="02010609000101010101" pitchFamily="49" charset="-122"/>
                  <a:ea typeface="汉仪圆叠体简" panose="02010609000101010101" pitchFamily="49" charset="-122"/>
                </a:endParaRPr>
              </a:p>
            </p:txBody>
          </p:sp>
        </p:grpSp>
        <p:grpSp>
          <p:nvGrpSpPr>
            <p:cNvPr id="13" name="组合 12"/>
            <p:cNvGrpSpPr/>
            <p:nvPr userDrawn="1"/>
          </p:nvGrpSpPr>
          <p:grpSpPr>
            <a:xfrm>
              <a:off x="2619831" y="2363973"/>
              <a:ext cx="6966857" cy="943429"/>
              <a:chOff x="2859314" y="1030514"/>
              <a:chExt cx="6966857" cy="943429"/>
            </a:xfrm>
          </p:grpSpPr>
          <p:sp>
            <p:nvSpPr>
              <p:cNvPr id="14" name="圆角矩形 13"/>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FF7300"/>
                    </a:solidFill>
                    <a:effectLst/>
                    <a:uLnTx/>
                    <a:uFillTx/>
                    <a:latin typeface="+mn-lt"/>
                    <a:ea typeface="+mn-ea"/>
                  </a:rPr>
                  <a:t>CLICK TO ADD YOUR TEXT</a:t>
                </a:r>
              </a:p>
            </p:txBody>
          </p:sp>
          <p:sp>
            <p:nvSpPr>
              <p:cNvPr id="15" name="椭圆 14"/>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2</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17" name="组合 16"/>
            <p:cNvGrpSpPr/>
            <p:nvPr userDrawn="1"/>
          </p:nvGrpSpPr>
          <p:grpSpPr>
            <a:xfrm>
              <a:off x="2619831" y="3552292"/>
              <a:ext cx="6966857" cy="943429"/>
              <a:chOff x="2859314" y="1030514"/>
              <a:chExt cx="6966857" cy="943429"/>
            </a:xfrm>
          </p:grpSpPr>
          <p:sp>
            <p:nvSpPr>
              <p:cNvPr id="18" name="圆角矩形 17"/>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FF7300"/>
                    </a:solidFill>
                    <a:effectLst/>
                    <a:uLnTx/>
                    <a:uFillTx/>
                    <a:latin typeface="+mn-lt"/>
                    <a:ea typeface="+mn-ea"/>
                  </a:rPr>
                  <a:t>CLICK TO ADD YOUR TEXT</a:t>
                </a:r>
              </a:p>
            </p:txBody>
          </p:sp>
          <p:sp>
            <p:nvSpPr>
              <p:cNvPr id="19" name="椭圆 18"/>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3</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21" name="组合 20"/>
            <p:cNvGrpSpPr/>
            <p:nvPr userDrawn="1"/>
          </p:nvGrpSpPr>
          <p:grpSpPr>
            <a:xfrm>
              <a:off x="2619831" y="4740612"/>
              <a:ext cx="6966857" cy="943429"/>
              <a:chOff x="2859314" y="1030514"/>
              <a:chExt cx="6966857" cy="943429"/>
            </a:xfrm>
          </p:grpSpPr>
          <p:sp>
            <p:nvSpPr>
              <p:cNvPr id="22" name="圆角矩形 21"/>
              <p:cNvSpPr/>
              <p:nvPr userDrawn="1"/>
            </p:nvSpPr>
            <p:spPr>
              <a:xfrm>
                <a:off x="3214914" y="1077685"/>
                <a:ext cx="6611257" cy="849087"/>
              </a:xfrm>
              <a:prstGeom prst="roundRect">
                <a:avLst>
                  <a:gd name="adj" fmla="val 50000"/>
                </a:avLst>
              </a:prstGeom>
              <a:solidFill>
                <a:srgbClr val="D3C9BA"/>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FF7300"/>
                    </a:solidFill>
                    <a:effectLst/>
                    <a:uLnTx/>
                    <a:uFillTx/>
                    <a:latin typeface="+mn-lt"/>
                    <a:ea typeface="+mn-ea"/>
                  </a:rPr>
                  <a:t>CLICK TO ADD YOUR TEXT</a:t>
                </a:r>
              </a:p>
            </p:txBody>
          </p:sp>
          <p:sp>
            <p:nvSpPr>
              <p:cNvPr id="23" name="椭圆 22"/>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4</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sp>
        <p:nvSpPr>
          <p:cNvPr id="26" name="矩形 25"/>
          <p:cNvSpPr/>
          <p:nvPr userDrawn="1"/>
        </p:nvSpPr>
        <p:spPr>
          <a:xfrm>
            <a:off x="717447" y="270597"/>
            <a:ext cx="3126177"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smtClean="0">
                <a:ln>
                  <a:noFill/>
                </a:ln>
                <a:solidFill>
                  <a:srgbClr val="FF7300"/>
                </a:solidFill>
                <a:effectLst/>
                <a:uLnTx/>
                <a:uFillTx/>
                <a:latin typeface="+mn-lt"/>
                <a:ea typeface="+mn-ea"/>
              </a:rPr>
              <a:t>目  录 </a:t>
            </a:r>
            <a:r>
              <a:rPr kumimoji="0" lang="en-US" altLang="zh-CN" sz="2400" b="0" i="0" u="none" strike="noStrike" kern="1200" cap="none" spc="0" normalizeH="0" baseline="0" noProof="0" dirty="0" smtClean="0">
                <a:ln>
                  <a:noFill/>
                </a:ln>
                <a:solidFill>
                  <a:schemeClr val="bg1">
                    <a:lumMod val="65000"/>
                  </a:schemeClr>
                </a:solidFill>
                <a:effectLst/>
                <a:uLnTx/>
                <a:uFillTx/>
                <a:latin typeface="+mn-lt"/>
                <a:ea typeface="+mn-ea"/>
              </a:rPr>
              <a:t>CONTENT</a:t>
            </a:r>
          </a:p>
        </p:txBody>
      </p:sp>
      <p:sp>
        <p:nvSpPr>
          <p:cNvPr id="27" name="矩形 26"/>
          <p:cNvSpPr/>
          <p:nvPr userDrawn="1"/>
        </p:nvSpPr>
        <p:spPr>
          <a:xfrm>
            <a:off x="1" y="6356350"/>
            <a:ext cx="9694408"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11395302" y="6356350"/>
            <a:ext cx="831396"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717447" y="401224"/>
            <a:ext cx="45719" cy="82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rot="16200000">
            <a:off x="2062572" y="-697159"/>
            <a:ext cx="45719" cy="3276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341935"/>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7219" userDrawn="1">
          <p15:clr>
            <a:srgbClr val="FBAE40"/>
          </p15:clr>
        </p15:guide>
        <p15:guide id="3" pos="438" userDrawn="1">
          <p15:clr>
            <a:srgbClr val="FBAE40"/>
          </p15:clr>
        </p15:guide>
        <p15:guide id="4" orient="horz" pos="3884" userDrawn="1">
          <p15:clr>
            <a:srgbClr val="FBAE40"/>
          </p15:clr>
        </p15:guide>
        <p15:guide id="5" orient="horz" pos="572" userDrawn="1">
          <p15:clr>
            <a:srgbClr val="FBAE40"/>
          </p15:clr>
        </p15:guide>
        <p15:guide id="6"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B01B7B-B779-40E5-A0E1-7CBBDA04599E}" type="datetimeFigureOut">
              <a:rPr lang="zh-CN" altLang="en-US" smtClean="0"/>
              <a:t>2019/2/18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grpSp>
        <p:nvGrpSpPr>
          <p:cNvPr id="29" name="组合 28"/>
          <p:cNvGrpSpPr/>
          <p:nvPr userDrawn="1"/>
        </p:nvGrpSpPr>
        <p:grpSpPr>
          <a:xfrm>
            <a:off x="4542970" y="1550110"/>
            <a:ext cx="6270173" cy="3771080"/>
            <a:chOff x="2619831" y="1175654"/>
            <a:chExt cx="7496093" cy="4508387"/>
          </a:xfrm>
        </p:grpSpPr>
        <p:grpSp>
          <p:nvGrpSpPr>
            <p:cNvPr id="12" name="组合 11"/>
            <p:cNvGrpSpPr/>
            <p:nvPr userDrawn="1"/>
          </p:nvGrpSpPr>
          <p:grpSpPr>
            <a:xfrm>
              <a:off x="2619831" y="1175654"/>
              <a:ext cx="7496093" cy="943429"/>
              <a:chOff x="2859314" y="1030514"/>
              <a:chExt cx="7496093" cy="943429"/>
            </a:xfrm>
          </p:grpSpPr>
          <p:sp>
            <p:nvSpPr>
              <p:cNvPr id="10" name="圆角矩形 9"/>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FF7300"/>
                    </a:solidFill>
                  </a:rPr>
                  <a:t>CLICK TO ADD YOUR TEXT</a:t>
                </a:r>
              </a:p>
            </p:txBody>
          </p:sp>
          <p:sp>
            <p:nvSpPr>
              <p:cNvPr id="8" name="椭圆 7"/>
              <p:cNvSpPr/>
              <p:nvPr userDrawn="1"/>
            </p:nvSpPr>
            <p:spPr>
              <a:xfrm>
                <a:off x="2859314" y="1030514"/>
                <a:ext cx="943429" cy="943429"/>
              </a:xfrm>
              <a:prstGeom prst="ellipse">
                <a:avLst/>
              </a:prstGeom>
              <a:solidFill>
                <a:srgbClr val="FF73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3008085" y="1179285"/>
                <a:ext cx="645886" cy="645886"/>
              </a:xfrm>
              <a:prstGeom prst="ellipse">
                <a:avLst/>
              </a:prstGeom>
              <a:solidFill>
                <a:srgbClr val="FF73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smtClean="0">
                    <a:latin typeface="汉仪圆叠体简" panose="02010609000101010101" pitchFamily="49" charset="-122"/>
                    <a:ea typeface="汉仪圆叠体简" panose="02010609000101010101" pitchFamily="49" charset="-122"/>
                  </a:rPr>
                  <a:t>1</a:t>
                </a:r>
                <a:endParaRPr lang="zh-CN" altLang="en-US" sz="3200" dirty="0" smtClean="0">
                  <a:latin typeface="汉仪圆叠体简" panose="02010609000101010101" pitchFamily="49" charset="-122"/>
                  <a:ea typeface="汉仪圆叠体简" panose="02010609000101010101" pitchFamily="49" charset="-122"/>
                </a:endParaRPr>
              </a:p>
            </p:txBody>
          </p:sp>
        </p:grpSp>
        <p:grpSp>
          <p:nvGrpSpPr>
            <p:cNvPr id="13" name="组合 12"/>
            <p:cNvGrpSpPr/>
            <p:nvPr userDrawn="1"/>
          </p:nvGrpSpPr>
          <p:grpSpPr>
            <a:xfrm>
              <a:off x="2619831" y="2363973"/>
              <a:ext cx="7496093" cy="943429"/>
              <a:chOff x="2859314" y="1030514"/>
              <a:chExt cx="7496093" cy="943429"/>
            </a:xfrm>
          </p:grpSpPr>
          <p:sp>
            <p:nvSpPr>
              <p:cNvPr id="14" name="圆角矩形 13"/>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558AB5"/>
                    </a:solidFill>
                    <a:effectLst/>
                    <a:uLnTx/>
                    <a:uFillTx/>
                    <a:latin typeface="+mn-lt"/>
                    <a:ea typeface="+mn-ea"/>
                  </a:rPr>
                  <a:t>CLICK TO ADD YOUR TEXT</a:t>
                </a:r>
              </a:p>
            </p:txBody>
          </p:sp>
          <p:sp>
            <p:nvSpPr>
              <p:cNvPr id="15" name="椭圆 14"/>
              <p:cNvSpPr/>
              <p:nvPr userDrawn="1"/>
            </p:nvSpPr>
            <p:spPr>
              <a:xfrm>
                <a:off x="2859314" y="1030514"/>
                <a:ext cx="943429" cy="943429"/>
              </a:xfrm>
              <a:prstGeom prst="ellipse">
                <a:avLst/>
              </a:prstGeom>
              <a:solidFill>
                <a:srgbClr val="558AB5"/>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3008085" y="1179285"/>
                <a:ext cx="645886" cy="645886"/>
              </a:xfrm>
              <a:prstGeom prst="ellipse">
                <a:avLst/>
              </a:prstGeom>
              <a:solidFill>
                <a:srgbClr val="558AB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2</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17" name="组合 16"/>
            <p:cNvGrpSpPr/>
            <p:nvPr userDrawn="1"/>
          </p:nvGrpSpPr>
          <p:grpSpPr>
            <a:xfrm>
              <a:off x="2619831" y="3552292"/>
              <a:ext cx="7496093" cy="943429"/>
              <a:chOff x="2859314" y="1030514"/>
              <a:chExt cx="7496093" cy="943429"/>
            </a:xfrm>
          </p:grpSpPr>
          <p:sp>
            <p:nvSpPr>
              <p:cNvPr id="18" name="圆角矩形 17"/>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C64242"/>
                    </a:solidFill>
                    <a:effectLst/>
                    <a:uLnTx/>
                    <a:uFillTx/>
                    <a:latin typeface="+mn-lt"/>
                    <a:ea typeface="+mn-ea"/>
                  </a:rPr>
                  <a:t>CLICK TO ADD YOUR TEXT</a:t>
                </a:r>
              </a:p>
            </p:txBody>
          </p:sp>
          <p:sp>
            <p:nvSpPr>
              <p:cNvPr id="19" name="椭圆 18"/>
              <p:cNvSpPr/>
              <p:nvPr userDrawn="1"/>
            </p:nvSpPr>
            <p:spPr>
              <a:xfrm>
                <a:off x="2859314" y="1030514"/>
                <a:ext cx="943429" cy="943429"/>
              </a:xfrm>
              <a:prstGeom prst="ellipse">
                <a:avLst/>
              </a:prstGeom>
              <a:solidFill>
                <a:srgbClr val="C6424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3008085" y="1179285"/>
                <a:ext cx="645886" cy="645886"/>
              </a:xfrm>
              <a:prstGeom prst="ellipse">
                <a:avLst/>
              </a:prstGeom>
              <a:solidFill>
                <a:srgbClr val="C6424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3</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nvGrpSpPr>
            <p:cNvPr id="21" name="组合 20"/>
            <p:cNvGrpSpPr/>
            <p:nvPr userDrawn="1"/>
          </p:nvGrpSpPr>
          <p:grpSpPr>
            <a:xfrm>
              <a:off x="2619831" y="4740612"/>
              <a:ext cx="7496093" cy="943429"/>
              <a:chOff x="2859314" y="1030514"/>
              <a:chExt cx="7496093" cy="943429"/>
            </a:xfrm>
          </p:grpSpPr>
          <p:sp>
            <p:nvSpPr>
              <p:cNvPr id="22" name="圆角矩形 21"/>
              <p:cNvSpPr/>
              <p:nvPr userDrawn="1"/>
            </p:nvSpPr>
            <p:spPr>
              <a:xfrm>
                <a:off x="3214914" y="1077686"/>
                <a:ext cx="7140493" cy="849087"/>
              </a:xfrm>
              <a:prstGeom prst="roundRect">
                <a:avLst>
                  <a:gd name="adj" fmla="val 50000"/>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EFB600"/>
                    </a:solidFill>
                    <a:effectLst/>
                    <a:uLnTx/>
                    <a:uFillTx/>
                    <a:latin typeface="+mn-lt"/>
                    <a:ea typeface="+mn-ea"/>
                  </a:rPr>
                  <a:t>CLICK TO ADD YOUR TEXT</a:t>
                </a:r>
              </a:p>
            </p:txBody>
          </p:sp>
          <p:sp>
            <p:nvSpPr>
              <p:cNvPr id="23" name="椭圆 22"/>
              <p:cNvSpPr/>
              <p:nvPr userDrawn="1"/>
            </p:nvSpPr>
            <p:spPr>
              <a:xfrm>
                <a:off x="2859314" y="1030514"/>
                <a:ext cx="943429" cy="943429"/>
              </a:xfrm>
              <a:prstGeom prst="ellipse">
                <a:avLst/>
              </a:prstGeom>
              <a:solidFill>
                <a:srgbClr val="EFB6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3008085" y="1179285"/>
                <a:ext cx="645886" cy="645886"/>
              </a:xfrm>
              <a:prstGeom prst="ellipse">
                <a:avLst/>
              </a:prstGeom>
              <a:solidFill>
                <a:srgbClr val="EFB6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rPr>
                  <a:t>4</a:t>
                </a:r>
                <a:endParaRPr kumimoji="0" lang="zh-CN" altLang="en-US" sz="3200" b="0" i="0" u="none" strike="noStrike" kern="1200" cap="none" spc="0" normalizeH="0" baseline="0" noProof="0" dirty="0" smtClean="0">
                  <a:ln>
                    <a:noFill/>
                  </a:ln>
                  <a:solidFill>
                    <a:prstClr val="white"/>
                  </a:solidFill>
                  <a:effectLst/>
                  <a:uLnTx/>
                  <a:uFillTx/>
                  <a:latin typeface="汉仪圆叠体简" panose="02010609000101010101" pitchFamily="49" charset="-122"/>
                  <a:ea typeface="汉仪圆叠体简" panose="02010609000101010101" pitchFamily="49" charset="-122"/>
                </a:endParaRPr>
              </a:p>
            </p:txBody>
          </p:sp>
        </p:grpSp>
      </p:grpSp>
      <p:sp>
        <p:nvSpPr>
          <p:cNvPr id="26" name="矩形 25"/>
          <p:cNvSpPr/>
          <p:nvPr userDrawn="1"/>
        </p:nvSpPr>
        <p:spPr>
          <a:xfrm>
            <a:off x="984992" y="2466154"/>
            <a:ext cx="2816797" cy="193899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8000" b="1" i="0" u="none" strike="noStrike" kern="1200" cap="none" spc="0" normalizeH="0" baseline="0" noProof="0" dirty="0" smtClean="0">
                <a:ln>
                  <a:noFill/>
                </a:ln>
                <a:solidFill>
                  <a:srgbClr val="FF7300"/>
                </a:solidFill>
                <a:effectLst/>
                <a:uLnTx/>
                <a:uFillTx/>
                <a:latin typeface="+mn-lt"/>
                <a:ea typeface="+mn-ea"/>
              </a:rPr>
              <a:t>目 录 </a:t>
            </a:r>
            <a:endParaRPr kumimoji="0" lang="en-US" altLang="zh-CN" sz="8000" b="1" i="0" u="none" strike="noStrike" kern="1200" cap="none" spc="0" normalizeH="0" baseline="0" noProof="0" dirty="0" smtClean="0">
              <a:ln>
                <a:noFill/>
              </a:ln>
              <a:solidFill>
                <a:srgbClr val="FF7300"/>
              </a:solidFill>
              <a:effectLst/>
              <a:uLnTx/>
              <a:uFillTx/>
              <a:latin typeface="+mn-lt"/>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smtClean="0">
                <a:ln>
                  <a:noFill/>
                </a:ln>
                <a:solidFill>
                  <a:schemeClr val="bg1">
                    <a:lumMod val="65000"/>
                  </a:schemeClr>
                </a:solidFill>
                <a:effectLst/>
                <a:uLnTx/>
                <a:uFillTx/>
                <a:latin typeface="+mn-lt"/>
                <a:ea typeface="+mn-ea"/>
              </a:rPr>
              <a:t>CONTENT</a:t>
            </a:r>
          </a:p>
        </p:txBody>
      </p:sp>
      <p:sp>
        <p:nvSpPr>
          <p:cNvPr id="25" name="直角三角形 24"/>
          <p:cNvSpPr/>
          <p:nvPr userDrawn="1"/>
        </p:nvSpPr>
        <p:spPr>
          <a:xfrm rot="5400000">
            <a:off x="-14514" y="-14514"/>
            <a:ext cx="2017485" cy="2017485"/>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userDrawn="1"/>
        </p:nvSpPr>
        <p:spPr>
          <a:xfrm rot="16200000">
            <a:off x="10189027" y="4856513"/>
            <a:ext cx="2016000" cy="2016000"/>
          </a:xfrm>
          <a:prstGeom prst="rtTriangle">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37986202"/>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7219">
          <p15:clr>
            <a:srgbClr val="FBAE40"/>
          </p15:clr>
        </p15:guide>
        <p15:guide id="3" pos="438">
          <p15:clr>
            <a:srgbClr val="FBAE40"/>
          </p15:clr>
        </p15:guide>
        <p15:guide id="4" orient="horz" pos="3884">
          <p15:clr>
            <a:srgbClr val="FBAE40"/>
          </p15:clr>
        </p15:guide>
        <p15:guide id="5" orient="horz" pos="436" userDrawn="1">
          <p15:clr>
            <a:srgbClr val="FBAE40"/>
          </p15:clr>
        </p15:guide>
        <p15:guide id="6"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B01B7B-B779-40E5-A0E1-7CBBDA04599E}" type="datetimeFigureOut">
              <a:rPr lang="zh-CN" altLang="en-US" smtClean="0"/>
              <a:t>2019/2/18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92368" y="6369046"/>
            <a:ext cx="1702708" cy="472974"/>
          </a:xfrm>
          <a:prstGeom prst="rect">
            <a:avLst/>
          </a:prstGeom>
        </p:spPr>
      </p:pic>
      <p:sp>
        <p:nvSpPr>
          <p:cNvPr id="26" name="矩形 25"/>
          <p:cNvSpPr/>
          <p:nvPr userDrawn="1"/>
        </p:nvSpPr>
        <p:spPr>
          <a:xfrm>
            <a:off x="717447" y="270597"/>
            <a:ext cx="6895670"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smtClean="0">
                <a:ln>
                  <a:noFill/>
                </a:ln>
                <a:solidFill>
                  <a:srgbClr val="FF7300"/>
                </a:solidFill>
                <a:effectLst/>
                <a:uLnTx/>
                <a:uFillTx/>
                <a:latin typeface="+mn-lt"/>
                <a:ea typeface="+mn-ea"/>
              </a:rPr>
              <a:t>CLICK TO ADD </a:t>
            </a:r>
            <a:r>
              <a:rPr kumimoji="0" lang="en-US" altLang="zh-CN" sz="4000" b="1" i="0" u="none" strike="noStrike" kern="1200" cap="none" spc="0" normalizeH="0" baseline="0" noProof="0" dirty="0" smtClean="0">
                <a:ln>
                  <a:noFill/>
                </a:ln>
                <a:solidFill>
                  <a:schemeClr val="tx1">
                    <a:lumMod val="50000"/>
                    <a:lumOff val="50000"/>
                  </a:schemeClr>
                </a:solidFill>
                <a:effectLst/>
                <a:uLnTx/>
                <a:uFillTx/>
                <a:latin typeface="+mn-lt"/>
                <a:ea typeface="+mn-ea"/>
              </a:rPr>
              <a:t>YOUR TEXT</a:t>
            </a:r>
          </a:p>
        </p:txBody>
      </p:sp>
      <p:sp>
        <p:nvSpPr>
          <p:cNvPr id="27" name="矩形 26"/>
          <p:cNvSpPr/>
          <p:nvPr userDrawn="1"/>
        </p:nvSpPr>
        <p:spPr>
          <a:xfrm>
            <a:off x="1" y="6356350"/>
            <a:ext cx="9694408"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11395302" y="6356350"/>
            <a:ext cx="831396" cy="501650"/>
          </a:xfrm>
          <a:prstGeom prst="rect">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userDrawn="1"/>
        </p:nvSpPr>
        <p:spPr>
          <a:xfrm>
            <a:off x="717447" y="401224"/>
            <a:ext cx="45719" cy="82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rot="16200000">
            <a:off x="3988572" y="-2623159"/>
            <a:ext cx="45719" cy="712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7266229"/>
      </p:ext>
    </p:extLst>
  </p:cSld>
  <p:clrMapOvr>
    <a:masterClrMapping/>
  </p:clrMapOvr>
  <p:extLst>
    <p:ext uri="{DCECCB84-F9BA-43D5-87BE-67443E8EF086}">
      <p15:sldGuideLst xmlns:p15="http://schemas.microsoft.com/office/powerpoint/2012/main" xmlns="">
        <p15:guide id="1" orient="horz" pos="2160">
          <p15:clr>
            <a:srgbClr val="FBAE40"/>
          </p15:clr>
        </p15:guide>
        <p15:guide id="2" pos="7219">
          <p15:clr>
            <a:srgbClr val="FBAE40"/>
          </p15:clr>
        </p15:guide>
        <p15:guide id="3" pos="438">
          <p15:clr>
            <a:srgbClr val="FBAE40"/>
          </p15:clr>
        </p15:guide>
        <p15:guide id="4" orient="horz" pos="3884">
          <p15:clr>
            <a:srgbClr val="FBAE40"/>
          </p15:clr>
        </p15:guide>
        <p15:guide id="5" orient="horz" pos="572">
          <p15:clr>
            <a:srgbClr val="FBAE40"/>
          </p15:clr>
        </p15:guide>
        <p15:guide id="6"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直角三角形 1"/>
          <p:cNvSpPr/>
          <p:nvPr userDrawn="1"/>
        </p:nvSpPr>
        <p:spPr>
          <a:xfrm rot="5400000">
            <a:off x="-14514" y="-14514"/>
            <a:ext cx="2017485" cy="2017485"/>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B01B7B-B779-40E5-A0E1-7CBBDA04599E}" type="datetimeFigureOut">
              <a:rPr lang="zh-CN" altLang="en-US" smtClean="0"/>
              <a:t>2019/2/18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A49D1F-7A44-4ABE-8497-54EDB733AF8D}" type="slidenum">
              <a:rPr lang="zh-CN" altLang="en-US" smtClean="0"/>
              <a:t>‹#›</a:t>
            </a:fld>
            <a:endParaRPr lang="zh-CN" altLang="en-US"/>
          </a:p>
        </p:txBody>
      </p:sp>
      <p:sp>
        <p:nvSpPr>
          <p:cNvPr id="12" name="直角三角形 11"/>
          <p:cNvSpPr/>
          <p:nvPr userDrawn="1"/>
        </p:nvSpPr>
        <p:spPr>
          <a:xfrm rot="16200000">
            <a:off x="10189027" y="4856513"/>
            <a:ext cx="2016000" cy="2016000"/>
          </a:xfrm>
          <a:prstGeom prst="rtTriangle">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3112531"/>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7219">
          <p15:clr>
            <a:srgbClr val="FBAE40"/>
          </p15:clr>
        </p15:guide>
        <p15:guide id="3" pos="438">
          <p15:clr>
            <a:srgbClr val="FBAE40"/>
          </p15:clr>
        </p15:guide>
        <p15:guide id="4" orient="horz" pos="3884">
          <p15:clr>
            <a:srgbClr val="FBAE40"/>
          </p15:clr>
        </p15:guide>
        <p15:guide id="5" orient="horz" pos="572">
          <p15:clr>
            <a:srgbClr val="FBAE40"/>
          </p15:clr>
        </p15:guide>
        <p15:guide id="6"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11B01B7B-B779-40E5-A0E1-7CBBDA04599E}" type="datetimeFigureOut">
              <a:rPr lang="zh-CN" altLang="en-US" smtClean="0"/>
              <a:t>2019/2/18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
        <p:nvSpPr>
          <p:cNvPr id="7" name="直角三角形 6"/>
          <p:cNvSpPr/>
          <p:nvPr userDrawn="1"/>
        </p:nvSpPr>
        <p:spPr>
          <a:xfrm rot="5400000">
            <a:off x="-14514" y="-14514"/>
            <a:ext cx="2017485" cy="2017485"/>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userDrawn="1"/>
        </p:nvSpPr>
        <p:spPr>
          <a:xfrm rot="16200000">
            <a:off x="10189027" y="4856513"/>
            <a:ext cx="2016000" cy="2016000"/>
          </a:xfrm>
          <a:prstGeom prst="rtTriangle">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414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1B01B7B-B779-40E5-A0E1-7CBBDA04599E}" type="datetimeFigureOut">
              <a:rPr lang="zh-CN" altLang="en-US" smtClean="0"/>
              <a:t>2019/2/18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2125362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1B01B7B-B779-40E5-A0E1-7CBBDA04599E}" type="datetimeFigureOut">
              <a:rPr lang="zh-CN" altLang="en-US" smtClean="0"/>
              <a:t>2019/2/18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529557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1B01B7B-B779-40E5-A0E1-7CBBDA04599E}" type="datetimeFigureOut">
              <a:rPr lang="zh-CN" altLang="en-US" smtClean="0"/>
              <a:t>2019/2/18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164028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01B7B-B779-40E5-A0E1-7CBBDA04599E}" type="datetimeFigureOut">
              <a:rPr lang="zh-CN" altLang="en-US" smtClean="0"/>
              <a:t>2019/2/18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49D1F-7A44-4ABE-8497-54EDB733AF8D}" type="slidenum">
              <a:rPr lang="zh-CN" altLang="en-US" smtClean="0"/>
              <a:t>‹#›</a:t>
            </a:fld>
            <a:endParaRPr lang="zh-CN" altLang="en-US"/>
          </a:p>
        </p:txBody>
      </p:sp>
    </p:spTree>
    <p:extLst>
      <p:ext uri="{BB962C8B-B14F-4D97-AF65-F5344CB8AC3E}">
        <p14:creationId xmlns:p14="http://schemas.microsoft.com/office/powerpoint/2010/main" val="384071358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4" r:id="rId3"/>
    <p:sldLayoutId id="2147483662" r:id="rId4"/>
    <p:sldLayoutId id="2147483663"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5" r:id="rId16"/>
    <p:sldLayoutId id="2147483666"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image" Target="../media/image11.jpg"/><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6"/>
          <p:cNvSpPr>
            <a:spLocks noChangeArrowheads="1"/>
          </p:cNvSpPr>
          <p:nvPr/>
        </p:nvSpPr>
        <p:spPr bwMode="auto">
          <a:xfrm>
            <a:off x="0" y="2571750"/>
            <a:ext cx="1296988"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1" name="矩形 7"/>
          <p:cNvSpPr>
            <a:spLocks noChangeArrowheads="1"/>
          </p:cNvSpPr>
          <p:nvPr/>
        </p:nvSpPr>
        <p:spPr bwMode="auto">
          <a:xfrm>
            <a:off x="11023600" y="2571750"/>
            <a:ext cx="1168400"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3076" name="文本框 13"/>
          <p:cNvSpPr>
            <a:spLocks noChangeArrowheads="1"/>
          </p:cNvSpPr>
          <p:nvPr/>
        </p:nvSpPr>
        <p:spPr bwMode="auto">
          <a:xfrm>
            <a:off x="130175" y="2713038"/>
            <a:ext cx="12192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charset="0"/>
              <a:buNone/>
            </a:pPr>
            <a:r>
              <a:rPr lang="zh-CN" altLang="en-US" sz="6000" b="1" dirty="0" smtClean="0">
                <a:solidFill>
                  <a:schemeClr val="tx2"/>
                </a:solidFill>
                <a:latin typeface="微软雅黑" pitchFamily="34" charset="-122"/>
                <a:ea typeface="微软雅黑" pitchFamily="34" charset="-122"/>
                <a:sym typeface="微软雅黑" pitchFamily="34" charset="-122"/>
              </a:rPr>
              <a:t>商业伦理与社会责任</a:t>
            </a:r>
            <a:endParaRPr lang="en-US" altLang="zh-CN" sz="6000" b="1" dirty="0">
              <a:solidFill>
                <a:schemeClr val="tx2"/>
              </a:solidFill>
              <a:latin typeface="微软雅黑" pitchFamily="34" charset="-122"/>
              <a:ea typeface="微软雅黑" pitchFamily="34" charset="-122"/>
              <a:sym typeface="微软雅黑" pitchFamily="34" charset="-122"/>
            </a:endParaRPr>
          </a:p>
        </p:txBody>
      </p:sp>
      <p:sp>
        <p:nvSpPr>
          <p:cNvPr id="2053" name="矩形 26"/>
          <p:cNvSpPr>
            <a:spLocks noChangeArrowheads="1"/>
          </p:cNvSpPr>
          <p:nvPr/>
        </p:nvSpPr>
        <p:spPr bwMode="auto">
          <a:xfrm>
            <a:off x="1628775" y="5699125"/>
            <a:ext cx="530225"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4" name="矩形 27"/>
          <p:cNvSpPr>
            <a:spLocks noChangeArrowheads="1"/>
          </p:cNvSpPr>
          <p:nvPr/>
        </p:nvSpPr>
        <p:spPr bwMode="auto">
          <a:xfrm>
            <a:off x="2325688"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5" name="矩形 28"/>
          <p:cNvSpPr>
            <a:spLocks noChangeArrowheads="1"/>
          </p:cNvSpPr>
          <p:nvPr/>
        </p:nvSpPr>
        <p:spPr bwMode="auto">
          <a:xfrm>
            <a:off x="2941638"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6" name="等腰三角形 46"/>
          <p:cNvSpPr>
            <a:spLocks noChangeArrowheads="1"/>
          </p:cNvSpPr>
          <p:nvPr/>
        </p:nvSpPr>
        <p:spPr bwMode="auto">
          <a:xfrm>
            <a:off x="3640138" y="5645150"/>
            <a:ext cx="950912"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7" name="等腰三角形 47"/>
          <p:cNvSpPr>
            <a:spLocks noChangeArrowheads="1"/>
          </p:cNvSpPr>
          <p:nvPr/>
        </p:nvSpPr>
        <p:spPr bwMode="auto">
          <a:xfrm>
            <a:off x="4759325" y="6118225"/>
            <a:ext cx="739775"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8" name="等腰三角形 48"/>
          <p:cNvSpPr>
            <a:spLocks noChangeArrowheads="1"/>
          </p:cNvSpPr>
          <p:nvPr/>
        </p:nvSpPr>
        <p:spPr bwMode="auto">
          <a:xfrm>
            <a:off x="5702300"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9" name="矩形 49"/>
          <p:cNvSpPr>
            <a:spLocks noChangeArrowheads="1"/>
          </p:cNvSpPr>
          <p:nvPr/>
        </p:nvSpPr>
        <p:spPr bwMode="auto">
          <a:xfrm>
            <a:off x="6750050" y="5699125"/>
            <a:ext cx="528638"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0" name="矩形 50"/>
          <p:cNvSpPr>
            <a:spLocks noChangeArrowheads="1"/>
          </p:cNvSpPr>
          <p:nvPr/>
        </p:nvSpPr>
        <p:spPr bwMode="auto">
          <a:xfrm>
            <a:off x="7445375"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1" name="矩形 51"/>
          <p:cNvSpPr>
            <a:spLocks noChangeArrowheads="1"/>
          </p:cNvSpPr>
          <p:nvPr/>
        </p:nvSpPr>
        <p:spPr bwMode="auto">
          <a:xfrm>
            <a:off x="8061325"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2" name="等腰三角形 52"/>
          <p:cNvSpPr>
            <a:spLocks noChangeArrowheads="1"/>
          </p:cNvSpPr>
          <p:nvPr/>
        </p:nvSpPr>
        <p:spPr bwMode="auto">
          <a:xfrm>
            <a:off x="8759825" y="5645150"/>
            <a:ext cx="950913"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3" name="等腰三角形 53"/>
          <p:cNvSpPr>
            <a:spLocks noChangeArrowheads="1"/>
          </p:cNvSpPr>
          <p:nvPr/>
        </p:nvSpPr>
        <p:spPr bwMode="auto">
          <a:xfrm>
            <a:off x="9879013" y="6118225"/>
            <a:ext cx="741362"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4" name="等腰三角形 54"/>
          <p:cNvSpPr>
            <a:spLocks noChangeArrowheads="1"/>
          </p:cNvSpPr>
          <p:nvPr/>
        </p:nvSpPr>
        <p:spPr bwMode="auto">
          <a:xfrm>
            <a:off x="10821988"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5" name="等腰三角形 55"/>
          <p:cNvSpPr>
            <a:spLocks noChangeArrowheads="1"/>
          </p:cNvSpPr>
          <p:nvPr/>
        </p:nvSpPr>
        <p:spPr bwMode="auto">
          <a:xfrm>
            <a:off x="650875"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Tree>
    <p:extLst>
      <p:ext uri="{BB962C8B-B14F-4D97-AF65-F5344CB8AC3E}">
        <p14:creationId xmlns:p14="http://schemas.microsoft.com/office/powerpoint/2010/main" val="1748058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6"/>
                                        </p:tgtEl>
                                        <p:attrNameLst>
                                          <p:attrName>style.visibility</p:attrName>
                                        </p:attrNameLst>
                                      </p:cBhvr>
                                      <p:to>
                                        <p:strVal val="visible"/>
                                      </p:to>
                                    </p:set>
                                    <p:animEffect>
                                      <p:cBhvr>
                                        <p:cTn id="7" dur="1000"/>
                                        <p:tgtEl>
                                          <p:spTgt spid="3076"/>
                                        </p:tgtEl>
                                      </p:cBhvr>
                                    </p:animEffect>
                                    <p:anim calcmode="lin" valueType="num">
                                      <p:cBhvr>
                                        <p:cTn id="8" dur="1000" fill="hold"/>
                                        <p:tgtEl>
                                          <p:spTgt spid="3076"/>
                                        </p:tgtEl>
                                        <p:attrNameLst>
                                          <p:attrName>ppt_x</p:attrName>
                                        </p:attrNameLst>
                                      </p:cBhvr>
                                      <p:tavLst>
                                        <p:tav tm="0">
                                          <p:val>
                                            <p:strVal val="#ppt_x"/>
                                          </p:val>
                                        </p:tav>
                                        <p:tav tm="100000">
                                          <p:val>
                                            <p:strVal val="#ppt_x"/>
                                          </p:val>
                                        </p:tav>
                                      </p:tavLst>
                                    </p:anim>
                                    <p:anim calcmode="lin" valueType="num">
                                      <p:cBhvr>
                                        <p:cTn id="9"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导言</a:t>
            </a:r>
            <a:endParaRPr lang="zh-CN" altLang="en-US" dirty="0"/>
          </a:p>
        </p:txBody>
      </p:sp>
      <p:sp>
        <p:nvSpPr>
          <p:cNvPr id="3" name="矩形 2"/>
          <p:cNvSpPr/>
          <p:nvPr/>
        </p:nvSpPr>
        <p:spPr>
          <a:xfrm>
            <a:off x="1756230" y="1708780"/>
            <a:ext cx="8723084" cy="4524315"/>
          </a:xfrm>
          <a:prstGeom prst="rect">
            <a:avLst/>
          </a:prstGeom>
        </p:spPr>
        <p:txBody>
          <a:bodyPr wrap="square">
            <a:spAutoFit/>
          </a:bodyPr>
          <a:lstStyle/>
          <a:p>
            <a:pPr>
              <a:lnSpc>
                <a:spcPct val="150000"/>
              </a:lnSpc>
            </a:pPr>
            <a:r>
              <a:rPr lang="zh-CN" altLang="en-US" sz="2400" dirty="0" smtClean="0"/>
              <a:t>      下面</a:t>
            </a:r>
            <a:r>
              <a:rPr lang="zh-CN" altLang="en-US" sz="2400" dirty="0"/>
              <a:t>的五个案例使你能了解几个不同国家的大公司在现实中遇到的伦理问题。</a:t>
            </a:r>
          </a:p>
          <a:p>
            <a:pPr>
              <a:lnSpc>
                <a:spcPct val="150000"/>
              </a:lnSpc>
            </a:pPr>
            <a:r>
              <a:rPr lang="zh-CN" altLang="en-US" sz="2400" dirty="0"/>
              <a:t>在你阅读每个案例时，请思考以下问题：</a:t>
            </a:r>
          </a:p>
          <a:p>
            <a:pPr>
              <a:lnSpc>
                <a:spcPct val="150000"/>
              </a:lnSpc>
            </a:pPr>
            <a:r>
              <a:rPr lang="en-US" altLang="zh-CN" sz="2400" dirty="0"/>
              <a:t>1) </a:t>
            </a:r>
            <a:r>
              <a:rPr lang="zh-CN" altLang="en-US" sz="2400" dirty="0"/>
              <a:t>如何描述伦理问题？</a:t>
            </a:r>
          </a:p>
          <a:p>
            <a:pPr>
              <a:lnSpc>
                <a:spcPct val="150000"/>
              </a:lnSpc>
            </a:pPr>
            <a:r>
              <a:rPr lang="en-US" altLang="zh-CN" sz="2400" dirty="0"/>
              <a:t>2) </a:t>
            </a:r>
            <a:r>
              <a:rPr lang="zh-CN" altLang="en-US" sz="2400" dirty="0"/>
              <a:t>在什么条件下造成了这个问题？</a:t>
            </a:r>
          </a:p>
          <a:p>
            <a:pPr>
              <a:lnSpc>
                <a:spcPct val="150000"/>
              </a:lnSpc>
            </a:pPr>
            <a:r>
              <a:rPr lang="en-US" altLang="zh-CN" sz="2400" dirty="0"/>
              <a:t>3) </a:t>
            </a:r>
            <a:r>
              <a:rPr lang="zh-CN" altLang="en-US" sz="2400" dirty="0"/>
              <a:t>你将如何处理这个伦理上进退两难的困境？</a:t>
            </a:r>
          </a:p>
          <a:p>
            <a:pPr>
              <a:lnSpc>
                <a:spcPct val="150000"/>
              </a:lnSpc>
            </a:pPr>
            <a:r>
              <a:rPr lang="en-US" altLang="zh-CN" sz="2400" dirty="0"/>
              <a:t>4) </a:t>
            </a:r>
            <a:r>
              <a:rPr lang="zh-CN" altLang="en-US" sz="2400" dirty="0"/>
              <a:t>你认为这家公司处理得怎么样？</a:t>
            </a:r>
          </a:p>
          <a:p>
            <a:pPr>
              <a:lnSpc>
                <a:spcPct val="150000"/>
              </a:lnSpc>
            </a:pPr>
            <a:r>
              <a:rPr lang="en-US" altLang="zh-CN" sz="2400" dirty="0"/>
              <a:t>5) </a:t>
            </a:r>
            <a:r>
              <a:rPr lang="zh-CN" altLang="en-US" sz="2400" dirty="0"/>
              <a:t>如何才能避免问题再次发生？</a:t>
            </a:r>
          </a:p>
        </p:txBody>
      </p:sp>
    </p:spTree>
    <p:extLst>
      <p:ext uri="{BB962C8B-B14F-4D97-AF65-F5344CB8AC3E}">
        <p14:creationId xmlns:p14="http://schemas.microsoft.com/office/powerpoint/2010/main" val="2732104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5518" y="-867302"/>
            <a:ext cx="3157537" cy="7719485"/>
            <a:chOff x="-56639" y="-632373"/>
            <a:chExt cx="2368153" cy="5789614"/>
          </a:xfrm>
        </p:grpSpPr>
        <p:sp>
          <p:nvSpPr>
            <p:cNvPr id="59" name="矩形 2"/>
            <p:cNvSpPr/>
            <p:nvPr/>
          </p:nvSpPr>
          <p:spPr>
            <a:xfrm rot="5400000">
              <a:off x="-585140" y="2039529"/>
              <a:ext cx="2340562" cy="1170284"/>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2"/>
            <p:cNvSpPr/>
            <p:nvPr/>
          </p:nvSpPr>
          <p:spPr>
            <a:xfrm rot="5400000">
              <a:off x="-335752" y="830698"/>
              <a:ext cx="1343009" cy="671506"/>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2"/>
            <p:cNvSpPr/>
            <p:nvPr/>
          </p:nvSpPr>
          <p:spPr>
            <a:xfrm rot="5400000">
              <a:off x="440446" y="1295374"/>
              <a:ext cx="804216" cy="402109"/>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2"/>
            <p:cNvSpPr/>
            <p:nvPr/>
          </p:nvSpPr>
          <p:spPr>
            <a:xfrm rot="5400000">
              <a:off x="315136" y="117698"/>
              <a:ext cx="1302985" cy="650260"/>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2"/>
            <p:cNvSpPr/>
            <p:nvPr/>
          </p:nvSpPr>
          <p:spPr>
            <a:xfrm rot="5400000">
              <a:off x="906560" y="1633477"/>
              <a:ext cx="547159" cy="273062"/>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2"/>
            <p:cNvSpPr/>
            <p:nvPr/>
          </p:nvSpPr>
          <p:spPr>
            <a:xfrm rot="5400000">
              <a:off x="906560" y="2161641"/>
              <a:ext cx="547159" cy="273062"/>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2"/>
            <p:cNvSpPr/>
            <p:nvPr/>
          </p:nvSpPr>
          <p:spPr>
            <a:xfrm rot="5400000">
              <a:off x="440446" y="2097118"/>
              <a:ext cx="804216" cy="402109"/>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2"/>
            <p:cNvSpPr/>
            <p:nvPr/>
          </p:nvSpPr>
          <p:spPr>
            <a:xfrm rot="5400000">
              <a:off x="367402" y="2970980"/>
              <a:ext cx="1094318" cy="54612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2"/>
            <p:cNvSpPr/>
            <p:nvPr/>
          </p:nvSpPr>
          <p:spPr>
            <a:xfrm rot="5400000">
              <a:off x="486335" y="3963123"/>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2"/>
            <p:cNvSpPr/>
            <p:nvPr/>
          </p:nvSpPr>
          <p:spPr>
            <a:xfrm rot="5400000">
              <a:off x="-335752" y="4149984"/>
              <a:ext cx="1343009" cy="671506"/>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2"/>
            <p:cNvSpPr/>
            <p:nvPr/>
          </p:nvSpPr>
          <p:spPr>
            <a:xfrm rot="5400000">
              <a:off x="486335" y="4623674"/>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2"/>
            <p:cNvSpPr/>
            <p:nvPr/>
          </p:nvSpPr>
          <p:spPr>
            <a:xfrm rot="5400000">
              <a:off x="795492" y="4313931"/>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2"/>
            <p:cNvSpPr/>
            <p:nvPr/>
          </p:nvSpPr>
          <p:spPr>
            <a:xfrm rot="5400000">
              <a:off x="1106720" y="4010387"/>
              <a:ext cx="611216" cy="305030"/>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2"/>
            <p:cNvSpPr/>
            <p:nvPr/>
          </p:nvSpPr>
          <p:spPr>
            <a:xfrm rot="5400000">
              <a:off x="1104649" y="3392972"/>
              <a:ext cx="619485" cy="309157"/>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2"/>
            <p:cNvSpPr/>
            <p:nvPr/>
          </p:nvSpPr>
          <p:spPr>
            <a:xfrm rot="5400000">
              <a:off x="-233773" y="2840433"/>
              <a:ext cx="935087" cy="467544"/>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2"/>
            <p:cNvSpPr/>
            <p:nvPr/>
          </p:nvSpPr>
          <p:spPr>
            <a:xfrm rot="5400000">
              <a:off x="-457281" y="-175093"/>
              <a:ext cx="1829122" cy="914562"/>
            </a:xfrm>
            <a:custGeom>
              <a:avLst/>
              <a:gdLst/>
              <a:ahLst/>
              <a:cxnLst/>
              <a:rect l="l" t="t" r="r" b="b"/>
              <a:pathLst>
                <a:path w="421675" h="210838">
                  <a:moveTo>
                    <a:pt x="210838" y="0"/>
                  </a:moveTo>
                  <a:lnTo>
                    <a:pt x="421675" y="210838"/>
                  </a:lnTo>
                  <a:lnTo>
                    <a:pt x="0" y="21083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2"/>
            <p:cNvSpPr/>
            <p:nvPr/>
          </p:nvSpPr>
          <p:spPr>
            <a:xfrm rot="5400000">
              <a:off x="151528" y="1207865"/>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2"/>
            <p:cNvSpPr/>
            <p:nvPr/>
          </p:nvSpPr>
          <p:spPr>
            <a:xfrm rot="5400000">
              <a:off x="151528" y="2228650"/>
              <a:ext cx="578516" cy="288711"/>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2"/>
            <p:cNvSpPr/>
            <p:nvPr/>
          </p:nvSpPr>
          <p:spPr>
            <a:xfrm rot="5400000">
              <a:off x="-75391" y="3569140"/>
              <a:ext cx="957086" cy="47763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2"/>
            <p:cNvSpPr/>
            <p:nvPr/>
          </p:nvSpPr>
          <p:spPr>
            <a:xfrm rot="5400000">
              <a:off x="1306481" y="1184509"/>
              <a:ext cx="360071" cy="179695"/>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2"/>
            <p:cNvSpPr/>
            <p:nvPr/>
          </p:nvSpPr>
          <p:spPr>
            <a:xfrm rot="5400000">
              <a:off x="-700570" y="776139"/>
              <a:ext cx="2571422" cy="1283279"/>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2"/>
            <p:cNvSpPr/>
            <p:nvPr/>
          </p:nvSpPr>
          <p:spPr>
            <a:xfrm rot="5400000">
              <a:off x="-407031" y="2619045"/>
              <a:ext cx="1398922" cy="698138"/>
            </a:xfrm>
            <a:custGeom>
              <a:avLst/>
              <a:gdLst/>
              <a:ahLst/>
              <a:cxnLst/>
              <a:rect l="l" t="t" r="r" b="b"/>
              <a:pathLst>
                <a:path w="421675" h="210838">
                  <a:moveTo>
                    <a:pt x="210838" y="0"/>
                  </a:moveTo>
                  <a:lnTo>
                    <a:pt x="421675" y="210838"/>
                  </a:lnTo>
                  <a:lnTo>
                    <a:pt x="0" y="21083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2"/>
            <p:cNvSpPr/>
            <p:nvPr/>
          </p:nvSpPr>
          <p:spPr>
            <a:xfrm rot="5400000">
              <a:off x="361002" y="3725314"/>
              <a:ext cx="1092871" cy="545402"/>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2"/>
            <p:cNvSpPr/>
            <p:nvPr/>
          </p:nvSpPr>
          <p:spPr>
            <a:xfrm rot="5400000">
              <a:off x="1277524" y="2767053"/>
              <a:ext cx="546433" cy="272700"/>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2"/>
            <p:cNvSpPr/>
            <p:nvPr/>
          </p:nvSpPr>
          <p:spPr>
            <a:xfrm rot="5400000">
              <a:off x="1881487" y="2071264"/>
              <a:ext cx="302735" cy="151081"/>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2"/>
            <p:cNvSpPr/>
            <p:nvPr/>
          </p:nvSpPr>
          <p:spPr>
            <a:xfrm rot="5400000">
              <a:off x="1687430" y="2534823"/>
              <a:ext cx="360071" cy="179695"/>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2"/>
            <p:cNvSpPr/>
            <p:nvPr/>
          </p:nvSpPr>
          <p:spPr>
            <a:xfrm rot="5400000">
              <a:off x="1501312" y="4232261"/>
              <a:ext cx="260409" cy="129958"/>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2"/>
            <p:cNvSpPr/>
            <p:nvPr/>
          </p:nvSpPr>
          <p:spPr>
            <a:xfrm rot="5400000">
              <a:off x="1164999" y="4749137"/>
              <a:ext cx="428960" cy="214074"/>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2"/>
            <p:cNvSpPr/>
            <p:nvPr/>
          </p:nvSpPr>
          <p:spPr>
            <a:xfrm rot="5400000">
              <a:off x="-470723" y="2255402"/>
              <a:ext cx="1882895" cy="941450"/>
            </a:xfrm>
            <a:custGeom>
              <a:avLst/>
              <a:gdLst/>
              <a:ahLst/>
              <a:cxnLst/>
              <a:rect l="l" t="t" r="r" b="b"/>
              <a:pathLst>
                <a:path w="421675" h="210838">
                  <a:moveTo>
                    <a:pt x="210838" y="0"/>
                  </a:moveTo>
                  <a:lnTo>
                    <a:pt x="421675" y="210838"/>
                  </a:lnTo>
                  <a:lnTo>
                    <a:pt x="0" y="210838"/>
                  </a:lnTo>
                  <a:close/>
                </a:path>
              </a:pathLst>
            </a:custGeom>
            <a:solidFill>
              <a:srgbClr val="F2F2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2"/>
            <p:cNvSpPr/>
            <p:nvPr/>
          </p:nvSpPr>
          <p:spPr>
            <a:xfrm rot="5400000">
              <a:off x="197724" y="4221698"/>
              <a:ext cx="888492" cy="444247"/>
            </a:xfrm>
            <a:custGeom>
              <a:avLst/>
              <a:gdLst/>
              <a:ahLst/>
              <a:cxnLst/>
              <a:rect l="l" t="t" r="r" b="b"/>
              <a:pathLst>
                <a:path w="421675" h="210838">
                  <a:moveTo>
                    <a:pt x="210838" y="0"/>
                  </a:moveTo>
                  <a:lnTo>
                    <a:pt x="421675" y="210838"/>
                  </a:lnTo>
                  <a:lnTo>
                    <a:pt x="0" y="210838"/>
                  </a:lnTo>
                  <a:close/>
                </a:path>
              </a:pathLst>
            </a:custGeom>
            <a:solidFill>
              <a:schemeClr val="accent1">
                <a:lumMod val="20000"/>
                <a:lumOff val="8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2"/>
            <p:cNvSpPr/>
            <p:nvPr/>
          </p:nvSpPr>
          <p:spPr>
            <a:xfrm rot="5400000">
              <a:off x="176184" y="940564"/>
              <a:ext cx="888492" cy="444247"/>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2"/>
            <p:cNvSpPr/>
            <p:nvPr/>
          </p:nvSpPr>
          <p:spPr>
            <a:xfrm rot="5400000">
              <a:off x="1184628" y="1902050"/>
              <a:ext cx="528165" cy="264083"/>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2"/>
            <p:cNvSpPr/>
            <p:nvPr/>
          </p:nvSpPr>
          <p:spPr>
            <a:xfrm rot="5400000">
              <a:off x="1226534" y="247645"/>
              <a:ext cx="260409" cy="129958"/>
            </a:xfrm>
            <a:custGeom>
              <a:avLst/>
              <a:gdLst/>
              <a:ahLst/>
              <a:cxnLst/>
              <a:rect l="l" t="t" r="r" b="b"/>
              <a:pathLst>
                <a:path w="421675" h="210838">
                  <a:moveTo>
                    <a:pt x="210838" y="0"/>
                  </a:moveTo>
                  <a:lnTo>
                    <a:pt x="421675" y="210838"/>
                  </a:lnTo>
                  <a:lnTo>
                    <a:pt x="0" y="210838"/>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2"/>
            <p:cNvSpPr/>
            <p:nvPr/>
          </p:nvSpPr>
          <p:spPr>
            <a:xfrm rot="5400000">
              <a:off x="2143823" y="3999344"/>
              <a:ext cx="223729" cy="111653"/>
            </a:xfrm>
            <a:custGeom>
              <a:avLst/>
              <a:gdLst/>
              <a:ahLst/>
              <a:cxnLst/>
              <a:rect l="l" t="t" r="r" b="b"/>
              <a:pathLst>
                <a:path w="421675" h="210838">
                  <a:moveTo>
                    <a:pt x="210838" y="0"/>
                  </a:moveTo>
                  <a:lnTo>
                    <a:pt x="421675" y="210838"/>
                  </a:lnTo>
                  <a:lnTo>
                    <a:pt x="0" y="21083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6728724" y="1002692"/>
            <a:ext cx="4992555" cy="4992555"/>
            <a:chOff x="3851920" y="836712"/>
            <a:chExt cx="3744416" cy="3744416"/>
          </a:xfrm>
        </p:grpSpPr>
        <p:grpSp>
          <p:nvGrpSpPr>
            <p:cNvPr id="5" name="组合 4"/>
            <p:cNvGrpSpPr/>
            <p:nvPr/>
          </p:nvGrpSpPr>
          <p:grpSpPr>
            <a:xfrm>
              <a:off x="3851920" y="836712"/>
              <a:ext cx="3744416" cy="3744416"/>
              <a:chOff x="3851920" y="836712"/>
              <a:chExt cx="3744416" cy="3744416"/>
            </a:xfrm>
          </p:grpSpPr>
          <p:sp>
            <p:nvSpPr>
              <p:cNvPr id="7" name="椭圆 6"/>
              <p:cNvSpPr/>
              <p:nvPr/>
            </p:nvSpPr>
            <p:spPr>
              <a:xfrm>
                <a:off x="3851920" y="836712"/>
                <a:ext cx="3744416" cy="3744416"/>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4004500" y="989292"/>
                <a:ext cx="3439257" cy="3439257"/>
                <a:chOff x="2758018" y="1768555"/>
                <a:chExt cx="3439257" cy="3439257"/>
              </a:xfrm>
              <a:effectLst>
                <a:outerShdw blurRad="25400" sx="101000" sy="101000" algn="ctr" rotWithShape="0">
                  <a:schemeClr val="accent1">
                    <a:lumMod val="50000"/>
                    <a:alpha val="21000"/>
                  </a:schemeClr>
                </a:outerShdw>
              </a:effectLst>
            </p:grpSpPr>
            <p:sp>
              <p:nvSpPr>
                <p:cNvPr id="9" name="任意多边形 8"/>
                <p:cNvSpPr/>
                <p:nvPr/>
              </p:nvSpPr>
              <p:spPr>
                <a:xfrm>
                  <a:off x="2783515" y="1768555"/>
                  <a:ext cx="3413760" cy="3413760"/>
                </a:xfrm>
                <a:custGeom>
                  <a:avLst/>
                  <a:gdLst>
                    <a:gd name="connsiteX0" fmla="*/ 1706880 w 3413760"/>
                    <a:gd name="connsiteY0" fmla="*/ 0 h 3413760"/>
                    <a:gd name="connsiteX1" fmla="*/ 3413760 w 3413760"/>
                    <a:gd name="connsiteY1" fmla="*/ 1706880 h 3413760"/>
                    <a:gd name="connsiteX2" fmla="*/ 1706880 w 3413760"/>
                    <a:gd name="connsiteY2" fmla="*/ 1706880 h 3413760"/>
                    <a:gd name="connsiteX3" fmla="*/ 1706880 w 3413760"/>
                    <a:gd name="connsiteY3" fmla="*/ 0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1706880" y="0"/>
                      </a:moveTo>
                      <a:cubicBezTo>
                        <a:pt x="2649564" y="0"/>
                        <a:pt x="3413760" y="764196"/>
                        <a:pt x="3413760" y="1706880"/>
                      </a:cubicBezTo>
                      <a:lnTo>
                        <a:pt x="1706880" y="1706880"/>
                      </a:lnTo>
                      <a:lnTo>
                        <a:pt x="1706880" y="0"/>
                      </a:lnTo>
                      <a:close/>
                    </a:path>
                  </a:pathLst>
                </a:custGeom>
                <a:blipFill dpi="0" rotWithShape="1">
                  <a:blip r:embed="rId3" cstate="print">
                    <a:extLst>
                      <a:ext uri="{28A0092B-C50C-407E-A947-70E740481C1C}">
                        <a14:useLocalDpi xmlns:a14="http://schemas.microsoft.com/office/drawing/2010/main" val="0"/>
                      </a:ext>
                    </a:extLst>
                  </a:blip>
                  <a:srcRect/>
                  <a:stretch>
                    <a:fillRect l="-18706" r="-38348"/>
                  </a:stretch>
                </a:bli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96695" tIns="682345" rIns="458825" bIns="1817016" numCol="1" spcCol="1270" anchor="ctr" anchorCtr="0">
                  <a:noAutofit/>
                </a:bodyPr>
                <a:lstStyle/>
                <a:p>
                  <a:pPr algn="ctr" defTabSz="2370607">
                    <a:lnSpc>
                      <a:spcPct val="90000"/>
                    </a:lnSpc>
                    <a:spcBef>
                      <a:spcPct val="0"/>
                    </a:spcBef>
                    <a:spcAft>
                      <a:spcPct val="35000"/>
                    </a:spcAft>
                  </a:pPr>
                  <a:endParaRPr lang="zh-CN" altLang="en-US" sz="5300"/>
                </a:p>
              </p:txBody>
            </p:sp>
            <p:sp>
              <p:nvSpPr>
                <p:cNvPr id="10" name="任意多边形 9"/>
                <p:cNvSpPr/>
                <p:nvPr/>
              </p:nvSpPr>
              <p:spPr>
                <a:xfrm>
                  <a:off x="2781464" y="1794052"/>
                  <a:ext cx="3413760" cy="3413760"/>
                </a:xfrm>
                <a:custGeom>
                  <a:avLst/>
                  <a:gdLst>
                    <a:gd name="connsiteX0" fmla="*/ 3413760 w 3413760"/>
                    <a:gd name="connsiteY0" fmla="*/ 1706880 h 3413760"/>
                    <a:gd name="connsiteX1" fmla="*/ 1706880 w 3413760"/>
                    <a:gd name="connsiteY1" fmla="*/ 3413760 h 3413760"/>
                    <a:gd name="connsiteX2" fmla="*/ 1706880 w 3413760"/>
                    <a:gd name="connsiteY2" fmla="*/ 1706880 h 3413760"/>
                    <a:gd name="connsiteX3" fmla="*/ 3413760 w 3413760"/>
                    <a:gd name="connsiteY3" fmla="*/ 1706880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3413760" y="1706880"/>
                      </a:moveTo>
                      <a:cubicBezTo>
                        <a:pt x="3413760" y="2649564"/>
                        <a:pt x="2649564" y="3413760"/>
                        <a:pt x="1706880" y="3413760"/>
                      </a:cubicBezTo>
                      <a:lnTo>
                        <a:pt x="1706880" y="1706880"/>
                      </a:lnTo>
                      <a:lnTo>
                        <a:pt x="3413760" y="1706880"/>
                      </a:lnTo>
                      <a:close/>
                    </a:path>
                  </a:pathLst>
                </a:custGeom>
                <a:blipFill dpi="0" rotWithShape="1">
                  <a:blip r:embed="rId4" cstate="print">
                    <a:extLst>
                      <a:ext uri="{28A0092B-C50C-407E-A947-70E740481C1C}">
                        <a14:useLocalDpi xmlns:a14="http://schemas.microsoft.com/office/drawing/2010/main" val="0"/>
                      </a:ext>
                    </a:extLst>
                  </a:blip>
                  <a:srcRect/>
                  <a:stretch>
                    <a:fillRect l="-1616" r="-1616"/>
                  </a:stretch>
                </a:bli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9120" tIns="1849120" rIns="467360" bIns="711201" numCol="1" spcCol="1270" anchor="ctr" anchorCtr="0">
                  <a:noAutofit/>
                </a:bodyPr>
                <a:lstStyle/>
                <a:p>
                  <a:pPr algn="ctr" defTabSz="3792972">
                    <a:lnSpc>
                      <a:spcPct val="90000"/>
                    </a:lnSpc>
                    <a:spcBef>
                      <a:spcPct val="0"/>
                    </a:spcBef>
                    <a:spcAft>
                      <a:spcPct val="35000"/>
                    </a:spcAft>
                  </a:pPr>
                  <a:endParaRPr lang="zh-CN" altLang="en-US" sz="8500"/>
                </a:p>
              </p:txBody>
            </p:sp>
            <p:sp>
              <p:nvSpPr>
                <p:cNvPr id="11" name="任意多边形 10"/>
                <p:cNvSpPr/>
                <p:nvPr/>
              </p:nvSpPr>
              <p:spPr>
                <a:xfrm>
                  <a:off x="2758018" y="1794052"/>
                  <a:ext cx="3413760" cy="3413760"/>
                </a:xfrm>
                <a:custGeom>
                  <a:avLst/>
                  <a:gdLst>
                    <a:gd name="connsiteX0" fmla="*/ 1706880 w 3413760"/>
                    <a:gd name="connsiteY0" fmla="*/ 3413760 h 3413760"/>
                    <a:gd name="connsiteX1" fmla="*/ 0 w 3413760"/>
                    <a:gd name="connsiteY1" fmla="*/ 1706880 h 3413760"/>
                    <a:gd name="connsiteX2" fmla="*/ 1706880 w 3413760"/>
                    <a:gd name="connsiteY2" fmla="*/ 1706880 h 3413760"/>
                    <a:gd name="connsiteX3" fmla="*/ 1706880 w 3413760"/>
                    <a:gd name="connsiteY3" fmla="*/ 3413760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1706880" y="3413760"/>
                      </a:moveTo>
                      <a:cubicBezTo>
                        <a:pt x="764196" y="3413760"/>
                        <a:pt x="0" y="2649564"/>
                        <a:pt x="0" y="1706880"/>
                      </a:cubicBezTo>
                      <a:lnTo>
                        <a:pt x="1706880" y="1706880"/>
                      </a:lnTo>
                      <a:lnTo>
                        <a:pt x="1706880" y="3413760"/>
                      </a:lnTo>
                      <a:close/>
                    </a:path>
                  </a:pathLst>
                </a:custGeom>
                <a:blipFill dpi="0" rotWithShape="1">
                  <a:blip r:embed="rId5" cstate="print">
                    <a:extLst>
                      <a:ext uri="{28A0092B-C50C-407E-A947-70E740481C1C}">
                        <a14:useLocalDpi xmlns:a14="http://schemas.microsoft.com/office/drawing/2010/main" val="0"/>
                      </a:ext>
                    </a:extLst>
                  </a:blip>
                  <a:srcRect/>
                  <a:stretch>
                    <a:fillRect l="-6594" r="-51186"/>
                  </a:stretch>
                </a:bli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6880" tIns="1818640" rIns="1818640" bIns="680721" numCol="1" spcCol="1270" anchor="ctr" anchorCtr="0">
                  <a:noAutofit/>
                </a:bodyPr>
                <a:lstStyle/>
                <a:p>
                  <a:pPr algn="ctr" defTabSz="2370607">
                    <a:lnSpc>
                      <a:spcPct val="90000"/>
                    </a:lnSpc>
                    <a:spcBef>
                      <a:spcPct val="0"/>
                    </a:spcBef>
                    <a:spcAft>
                      <a:spcPct val="35000"/>
                    </a:spcAft>
                  </a:pPr>
                  <a:endParaRPr lang="zh-CN" altLang="en-US" sz="5300"/>
                </a:p>
              </p:txBody>
            </p:sp>
            <p:sp>
              <p:nvSpPr>
                <p:cNvPr id="12" name="任意多边形 11"/>
                <p:cNvSpPr/>
                <p:nvPr/>
              </p:nvSpPr>
              <p:spPr>
                <a:xfrm>
                  <a:off x="2758018" y="1770606"/>
                  <a:ext cx="3413760" cy="3413760"/>
                </a:xfrm>
                <a:custGeom>
                  <a:avLst/>
                  <a:gdLst>
                    <a:gd name="connsiteX0" fmla="*/ 0 w 3413760"/>
                    <a:gd name="connsiteY0" fmla="*/ 1706880 h 3413760"/>
                    <a:gd name="connsiteX1" fmla="*/ 1706880 w 3413760"/>
                    <a:gd name="connsiteY1" fmla="*/ 0 h 3413760"/>
                    <a:gd name="connsiteX2" fmla="*/ 1706880 w 3413760"/>
                    <a:gd name="connsiteY2" fmla="*/ 1706880 h 3413760"/>
                    <a:gd name="connsiteX3" fmla="*/ 0 w 3413760"/>
                    <a:gd name="connsiteY3" fmla="*/ 1706880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0" y="1706880"/>
                      </a:moveTo>
                      <a:cubicBezTo>
                        <a:pt x="0" y="764196"/>
                        <a:pt x="764196" y="0"/>
                        <a:pt x="1706880" y="0"/>
                      </a:cubicBezTo>
                      <a:lnTo>
                        <a:pt x="1706880" y="1706880"/>
                      </a:lnTo>
                      <a:lnTo>
                        <a:pt x="0" y="1706880"/>
                      </a:lnTo>
                      <a:close/>
                    </a:path>
                  </a:pathLst>
                </a:custGeom>
                <a:blipFill dpi="0" rotWithShape="1">
                  <a:blip r:embed="rId6">
                    <a:extLst>
                      <a:ext uri="{28A0092B-C50C-407E-A947-70E740481C1C}">
                        <a14:useLocalDpi xmlns:a14="http://schemas.microsoft.com/office/drawing/2010/main" val="0"/>
                      </a:ext>
                    </a:extLst>
                  </a:blip>
                  <a:srcRect/>
                  <a:stretch>
                    <a:fillRect l="-114170" r="-63336"/>
                  </a:stretch>
                </a:bli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6880" tIns="680720" rIns="1818640" bIns="1818641" numCol="1" spcCol="1270" anchor="ctr" anchorCtr="0">
                  <a:noAutofit/>
                </a:bodyPr>
                <a:lstStyle/>
                <a:p>
                  <a:pPr algn="ctr" defTabSz="2370607">
                    <a:lnSpc>
                      <a:spcPct val="90000"/>
                    </a:lnSpc>
                    <a:spcBef>
                      <a:spcPct val="0"/>
                    </a:spcBef>
                    <a:spcAft>
                      <a:spcPct val="35000"/>
                    </a:spcAft>
                  </a:pPr>
                  <a:endParaRPr lang="zh-CN" altLang="en-US" sz="5300"/>
                </a:p>
              </p:txBody>
            </p:sp>
          </p:grpSp>
        </p:grpSp>
        <p:sp>
          <p:nvSpPr>
            <p:cNvPr id="6" name="椭圆 5"/>
            <p:cNvSpPr/>
            <p:nvPr/>
          </p:nvSpPr>
          <p:spPr>
            <a:xfrm>
              <a:off x="4968044" y="1952836"/>
              <a:ext cx="1512168" cy="1512168"/>
            </a:xfrm>
            <a:prstGeom prst="ellipse">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700" dirty="0">
                  <a:solidFill>
                    <a:schemeClr val="accent1"/>
                  </a:solidFill>
                  <a:latin typeface="方正兰亭粗黑_GBK" pitchFamily="2" charset="-122"/>
                  <a:ea typeface="方正兰亭粗黑_GBK" pitchFamily="2" charset="-122"/>
                </a:rPr>
                <a:t>目录</a:t>
              </a:r>
              <a:endParaRPr lang="en-US" altLang="zh-CN" sz="3700" dirty="0">
                <a:solidFill>
                  <a:schemeClr val="accent1"/>
                </a:solidFill>
                <a:latin typeface="方正兰亭粗黑_GBK" pitchFamily="2" charset="-122"/>
                <a:ea typeface="方正兰亭粗黑_GBK" pitchFamily="2" charset="-122"/>
              </a:endParaRPr>
            </a:p>
          </p:txBody>
        </p:sp>
      </p:grpSp>
      <p:grpSp>
        <p:nvGrpSpPr>
          <p:cNvPr id="23" name="组合 22"/>
          <p:cNvGrpSpPr/>
          <p:nvPr/>
        </p:nvGrpSpPr>
        <p:grpSpPr>
          <a:xfrm>
            <a:off x="829439" y="1432769"/>
            <a:ext cx="7008779" cy="4369599"/>
            <a:chOff x="611560" y="1735977"/>
            <a:chExt cx="5256584" cy="3277199"/>
          </a:xfrm>
        </p:grpSpPr>
        <p:cxnSp>
          <p:nvCxnSpPr>
            <p:cNvPr id="31" name="直接连接符 30"/>
            <p:cNvCxnSpPr/>
            <p:nvPr/>
          </p:nvCxnSpPr>
          <p:spPr>
            <a:xfrm>
              <a:off x="611560" y="1735977"/>
              <a:ext cx="496855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11560" y="2555277"/>
              <a:ext cx="43924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11560" y="3374577"/>
              <a:ext cx="424847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11560" y="4193877"/>
              <a:ext cx="44644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11560" y="5013176"/>
              <a:ext cx="525658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7" name="Rectangle 11"/>
          <p:cNvSpPr>
            <a:spLocks noChangeArrowheads="1"/>
          </p:cNvSpPr>
          <p:nvPr/>
        </p:nvSpPr>
        <p:spPr bwMode="gray">
          <a:xfrm>
            <a:off x="1807258" y="1506931"/>
            <a:ext cx="3230794" cy="507831"/>
          </a:xfrm>
          <a:prstGeom prst="rect">
            <a:avLst/>
          </a:prstGeom>
          <a:noFill/>
          <a:ln>
            <a:noFill/>
          </a:ln>
          <a:extLst/>
        </p:spPr>
        <p:txBody>
          <a:bodyPr wrap="square">
            <a:spAutoFit/>
          </a:bodyPr>
          <a:lstStyle/>
          <a:p>
            <a:r>
              <a:rPr lang="zh-CN" altLang="en-US" sz="2700" dirty="0">
                <a:solidFill>
                  <a:schemeClr val="tx2"/>
                </a:solidFill>
                <a:latin typeface="方正兰亭中黑_GBK" pitchFamily="2" charset="-122"/>
                <a:ea typeface="方正兰亭中黑_GBK" pitchFamily="2" charset="-122"/>
              </a:rPr>
              <a:t>戈登伯格公司</a:t>
            </a:r>
          </a:p>
        </p:txBody>
      </p:sp>
      <p:sp>
        <p:nvSpPr>
          <p:cNvPr id="52" name="Rectangle 11"/>
          <p:cNvSpPr>
            <a:spLocks noChangeArrowheads="1"/>
          </p:cNvSpPr>
          <p:nvPr/>
        </p:nvSpPr>
        <p:spPr bwMode="gray">
          <a:xfrm>
            <a:off x="1807258" y="2622571"/>
            <a:ext cx="3230794" cy="507831"/>
          </a:xfrm>
          <a:prstGeom prst="rect">
            <a:avLst/>
          </a:prstGeom>
          <a:noFill/>
          <a:ln>
            <a:noFill/>
          </a:ln>
          <a:extLst/>
        </p:spPr>
        <p:txBody>
          <a:bodyPr wrap="square">
            <a:spAutoFit/>
          </a:bodyPr>
          <a:lstStyle/>
          <a:p>
            <a:r>
              <a:rPr lang="zh-CN" altLang="en-US" sz="2700" dirty="0">
                <a:solidFill>
                  <a:schemeClr val="tx2"/>
                </a:solidFill>
                <a:latin typeface="方正兰亭中黑_GBK" pitchFamily="2" charset="-122"/>
                <a:ea typeface="方正兰亭中黑_GBK" pitchFamily="2" charset="-122"/>
              </a:rPr>
              <a:t>泰拉诺尔掺毒事件</a:t>
            </a:r>
          </a:p>
        </p:txBody>
      </p:sp>
      <p:sp>
        <p:nvSpPr>
          <p:cNvPr id="55" name="Rectangle 11"/>
          <p:cNvSpPr>
            <a:spLocks noChangeArrowheads="1"/>
          </p:cNvSpPr>
          <p:nvPr/>
        </p:nvSpPr>
        <p:spPr bwMode="gray">
          <a:xfrm>
            <a:off x="1807258" y="3717034"/>
            <a:ext cx="3230794" cy="507831"/>
          </a:xfrm>
          <a:prstGeom prst="rect">
            <a:avLst/>
          </a:prstGeom>
          <a:noFill/>
          <a:ln>
            <a:noFill/>
          </a:ln>
          <a:extLst/>
        </p:spPr>
        <p:txBody>
          <a:bodyPr wrap="square">
            <a:spAutoFit/>
          </a:bodyPr>
          <a:lstStyle/>
          <a:p>
            <a:r>
              <a:rPr lang="zh-CN" altLang="en-US" sz="2700" dirty="0">
                <a:solidFill>
                  <a:schemeClr val="tx2"/>
                </a:solidFill>
                <a:latin typeface="方正兰亭中黑_GBK" pitchFamily="2" charset="-122"/>
                <a:ea typeface="方正兰亭中黑_GBK" pitchFamily="2" charset="-122"/>
              </a:rPr>
              <a:t>西尔斯的修车业务</a:t>
            </a:r>
          </a:p>
        </p:txBody>
      </p:sp>
      <p:sp>
        <p:nvSpPr>
          <p:cNvPr id="58" name="Rectangle 11"/>
          <p:cNvSpPr>
            <a:spLocks noChangeArrowheads="1"/>
          </p:cNvSpPr>
          <p:nvPr/>
        </p:nvSpPr>
        <p:spPr bwMode="gray">
          <a:xfrm>
            <a:off x="1807258" y="4815414"/>
            <a:ext cx="3230794" cy="507831"/>
          </a:xfrm>
          <a:prstGeom prst="rect">
            <a:avLst/>
          </a:prstGeom>
          <a:noFill/>
          <a:ln>
            <a:noFill/>
          </a:ln>
          <a:extLst/>
        </p:spPr>
        <p:txBody>
          <a:bodyPr wrap="square">
            <a:spAutoFit/>
          </a:bodyPr>
          <a:lstStyle/>
          <a:p>
            <a:r>
              <a:rPr lang="zh-CN" altLang="en-US" sz="2700" dirty="0">
                <a:solidFill>
                  <a:schemeClr val="tx2"/>
                </a:solidFill>
                <a:latin typeface="方正兰亭中黑_GBK" pitchFamily="2" charset="-122"/>
                <a:ea typeface="方正兰亭中黑_GBK" pitchFamily="2" charset="-122"/>
              </a:rPr>
              <a:t>通用与大众</a:t>
            </a:r>
          </a:p>
        </p:txBody>
      </p:sp>
      <p:grpSp>
        <p:nvGrpSpPr>
          <p:cNvPr id="16" name="组合 15"/>
          <p:cNvGrpSpPr/>
          <p:nvPr/>
        </p:nvGrpSpPr>
        <p:grpSpPr>
          <a:xfrm>
            <a:off x="859502" y="1240128"/>
            <a:ext cx="851455" cy="1031763"/>
            <a:chOff x="622077" y="1100038"/>
            <a:chExt cx="638591" cy="773822"/>
          </a:xfrm>
        </p:grpSpPr>
        <p:sp>
          <p:nvSpPr>
            <p:cNvPr id="94"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652438" y="1142485"/>
              <a:ext cx="422231" cy="680956"/>
            </a:xfrm>
            <a:prstGeom prst="rect">
              <a:avLst/>
            </a:prstGeom>
            <a:noFill/>
          </p:spPr>
          <p:txBody>
            <a:bodyPr wrap="none" rtlCol="0">
              <a:spAutoFit/>
            </a:bodyPr>
            <a:lstStyle/>
            <a:p>
              <a:r>
                <a:rPr lang="en-US" altLang="zh-CN" sz="5300" dirty="0">
                  <a:solidFill>
                    <a:schemeClr val="bg1"/>
                  </a:solidFill>
                  <a:latin typeface="Swiss911 XCm BT" pitchFamily="34" charset="0"/>
                </a:rPr>
                <a:t>1</a:t>
              </a:r>
              <a:endParaRPr lang="zh-CN" altLang="en-US" sz="5300" dirty="0">
                <a:solidFill>
                  <a:schemeClr val="bg1"/>
                </a:solidFill>
                <a:latin typeface="Swiss911 XCm BT" pitchFamily="34" charset="0"/>
              </a:endParaRPr>
            </a:p>
          </p:txBody>
        </p:sp>
      </p:grpSp>
      <p:grpSp>
        <p:nvGrpSpPr>
          <p:cNvPr id="97" name="组合 96"/>
          <p:cNvGrpSpPr/>
          <p:nvPr/>
        </p:nvGrpSpPr>
        <p:grpSpPr>
          <a:xfrm>
            <a:off x="827241" y="2367486"/>
            <a:ext cx="851455" cy="1031763"/>
            <a:chOff x="622077" y="1100038"/>
            <a:chExt cx="638591" cy="773822"/>
          </a:xfrm>
        </p:grpSpPr>
        <p:sp>
          <p:nvSpPr>
            <p:cNvPr id="98"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TextBox 98"/>
            <p:cNvSpPr txBox="1"/>
            <p:nvPr/>
          </p:nvSpPr>
          <p:spPr>
            <a:xfrm>
              <a:off x="652438" y="1142485"/>
              <a:ext cx="422231" cy="680956"/>
            </a:xfrm>
            <a:prstGeom prst="rect">
              <a:avLst/>
            </a:prstGeom>
            <a:noFill/>
          </p:spPr>
          <p:txBody>
            <a:bodyPr wrap="none" rtlCol="0">
              <a:spAutoFit/>
            </a:bodyPr>
            <a:lstStyle/>
            <a:p>
              <a:r>
                <a:rPr lang="en-US" altLang="zh-CN" sz="5300" dirty="0">
                  <a:solidFill>
                    <a:schemeClr val="bg1"/>
                  </a:solidFill>
                  <a:latin typeface="Swiss911 XCm BT" pitchFamily="34" charset="0"/>
                </a:rPr>
                <a:t>2</a:t>
              </a:r>
              <a:endParaRPr lang="zh-CN" altLang="en-US" sz="5300" dirty="0">
                <a:solidFill>
                  <a:schemeClr val="bg1"/>
                </a:solidFill>
                <a:latin typeface="Swiss911 XCm BT" pitchFamily="34" charset="0"/>
              </a:endParaRPr>
            </a:p>
          </p:txBody>
        </p:sp>
      </p:grpSp>
      <p:grpSp>
        <p:nvGrpSpPr>
          <p:cNvPr id="100" name="组合 99"/>
          <p:cNvGrpSpPr/>
          <p:nvPr/>
        </p:nvGrpSpPr>
        <p:grpSpPr>
          <a:xfrm>
            <a:off x="827241" y="3417465"/>
            <a:ext cx="851455" cy="1031763"/>
            <a:chOff x="622077" y="1100038"/>
            <a:chExt cx="638591" cy="773822"/>
          </a:xfrm>
        </p:grpSpPr>
        <p:sp>
          <p:nvSpPr>
            <p:cNvPr id="101"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TextBox 101"/>
            <p:cNvSpPr txBox="1"/>
            <p:nvPr/>
          </p:nvSpPr>
          <p:spPr>
            <a:xfrm>
              <a:off x="652438" y="1142485"/>
              <a:ext cx="422231" cy="680956"/>
            </a:xfrm>
            <a:prstGeom prst="rect">
              <a:avLst/>
            </a:prstGeom>
            <a:noFill/>
          </p:spPr>
          <p:txBody>
            <a:bodyPr wrap="none" rtlCol="0">
              <a:spAutoFit/>
            </a:bodyPr>
            <a:lstStyle/>
            <a:p>
              <a:r>
                <a:rPr lang="en-US" altLang="zh-CN" sz="5300" dirty="0">
                  <a:solidFill>
                    <a:schemeClr val="bg1"/>
                  </a:solidFill>
                  <a:latin typeface="Swiss911 XCm BT" pitchFamily="34" charset="0"/>
                </a:rPr>
                <a:t>3</a:t>
              </a:r>
              <a:endParaRPr lang="zh-CN" altLang="en-US" sz="5300" dirty="0">
                <a:solidFill>
                  <a:schemeClr val="bg1"/>
                </a:solidFill>
                <a:latin typeface="Swiss911 XCm BT" pitchFamily="34" charset="0"/>
              </a:endParaRPr>
            </a:p>
          </p:txBody>
        </p:sp>
      </p:grpSp>
      <p:grpSp>
        <p:nvGrpSpPr>
          <p:cNvPr id="103" name="组合 102"/>
          <p:cNvGrpSpPr/>
          <p:nvPr/>
        </p:nvGrpSpPr>
        <p:grpSpPr>
          <a:xfrm>
            <a:off x="845134" y="4507081"/>
            <a:ext cx="851455" cy="1031763"/>
            <a:chOff x="622077" y="1100038"/>
            <a:chExt cx="638591" cy="773822"/>
          </a:xfrm>
        </p:grpSpPr>
        <p:sp>
          <p:nvSpPr>
            <p:cNvPr id="104"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TextBox 104"/>
            <p:cNvSpPr txBox="1"/>
            <p:nvPr/>
          </p:nvSpPr>
          <p:spPr>
            <a:xfrm>
              <a:off x="652438" y="1142485"/>
              <a:ext cx="422231" cy="680956"/>
            </a:xfrm>
            <a:prstGeom prst="rect">
              <a:avLst/>
            </a:prstGeom>
            <a:noFill/>
          </p:spPr>
          <p:txBody>
            <a:bodyPr wrap="none" rtlCol="0">
              <a:spAutoFit/>
            </a:bodyPr>
            <a:lstStyle/>
            <a:p>
              <a:r>
                <a:rPr lang="en-US" altLang="zh-CN" sz="5300" dirty="0">
                  <a:solidFill>
                    <a:schemeClr val="bg1"/>
                  </a:solidFill>
                  <a:latin typeface="Swiss911 XCm BT" pitchFamily="34" charset="0"/>
                </a:rPr>
                <a:t>4</a:t>
              </a:r>
              <a:endParaRPr lang="zh-CN" altLang="en-US" sz="5300" dirty="0">
                <a:solidFill>
                  <a:schemeClr val="bg1"/>
                </a:solidFill>
                <a:latin typeface="Swiss911 XCm BT" pitchFamily="34" charset="0"/>
              </a:endParaRPr>
            </a:p>
          </p:txBody>
        </p:sp>
      </p:grpSp>
      <p:grpSp>
        <p:nvGrpSpPr>
          <p:cNvPr id="106" name="组合 105"/>
          <p:cNvGrpSpPr/>
          <p:nvPr/>
        </p:nvGrpSpPr>
        <p:grpSpPr>
          <a:xfrm>
            <a:off x="841229" y="5648904"/>
            <a:ext cx="851455" cy="1031763"/>
            <a:chOff x="622077" y="1100038"/>
            <a:chExt cx="638591" cy="773822"/>
          </a:xfrm>
        </p:grpSpPr>
        <p:sp>
          <p:nvSpPr>
            <p:cNvPr id="107" name="矩形 2"/>
            <p:cNvSpPr/>
            <p:nvPr/>
          </p:nvSpPr>
          <p:spPr>
            <a:xfrm rot="5400000">
              <a:off x="554462" y="1167653"/>
              <a:ext cx="773822" cy="638591"/>
            </a:xfrm>
            <a:custGeom>
              <a:avLst/>
              <a:gdLst/>
              <a:ahLst/>
              <a:cxnLst/>
              <a:rect l="l" t="t" r="r" b="b"/>
              <a:pathLst>
                <a:path w="811496" h="669681">
                  <a:moveTo>
                    <a:pt x="1" y="405747"/>
                  </a:moveTo>
                  <a:lnTo>
                    <a:pt x="405749" y="0"/>
                  </a:lnTo>
                  <a:lnTo>
                    <a:pt x="811495" y="405747"/>
                  </a:lnTo>
                  <a:close/>
                  <a:moveTo>
                    <a:pt x="0" y="669681"/>
                  </a:moveTo>
                  <a:lnTo>
                    <a:pt x="0" y="405748"/>
                  </a:lnTo>
                  <a:lnTo>
                    <a:pt x="811496" y="405748"/>
                  </a:lnTo>
                  <a:lnTo>
                    <a:pt x="811496" y="66968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TextBox 107"/>
            <p:cNvSpPr txBox="1"/>
            <p:nvPr/>
          </p:nvSpPr>
          <p:spPr>
            <a:xfrm>
              <a:off x="652438" y="1142485"/>
              <a:ext cx="422231" cy="680956"/>
            </a:xfrm>
            <a:prstGeom prst="rect">
              <a:avLst/>
            </a:prstGeom>
            <a:noFill/>
          </p:spPr>
          <p:txBody>
            <a:bodyPr wrap="none" rtlCol="0">
              <a:spAutoFit/>
            </a:bodyPr>
            <a:lstStyle/>
            <a:p>
              <a:r>
                <a:rPr lang="en-US" altLang="zh-CN" sz="5300" dirty="0" smtClean="0">
                  <a:solidFill>
                    <a:schemeClr val="bg1"/>
                  </a:solidFill>
                  <a:latin typeface="Swiss911 XCm BT" pitchFamily="34" charset="0"/>
                </a:rPr>
                <a:t>5</a:t>
              </a:r>
              <a:endParaRPr lang="zh-CN" altLang="en-US" sz="5300" dirty="0">
                <a:solidFill>
                  <a:schemeClr val="bg1"/>
                </a:solidFill>
                <a:latin typeface="Swiss911 XCm BT" pitchFamily="34" charset="0"/>
              </a:endParaRPr>
            </a:p>
          </p:txBody>
        </p:sp>
      </p:grpSp>
      <p:sp>
        <p:nvSpPr>
          <p:cNvPr id="109" name="Rectangle 11"/>
          <p:cNvSpPr>
            <a:spLocks noChangeArrowheads="1"/>
          </p:cNvSpPr>
          <p:nvPr/>
        </p:nvSpPr>
        <p:spPr bwMode="gray">
          <a:xfrm>
            <a:off x="1931613" y="6004006"/>
            <a:ext cx="3699929" cy="507831"/>
          </a:xfrm>
          <a:prstGeom prst="rect">
            <a:avLst/>
          </a:prstGeom>
          <a:noFill/>
          <a:ln>
            <a:noFill/>
          </a:ln>
          <a:extLst/>
        </p:spPr>
        <p:txBody>
          <a:bodyPr wrap="square">
            <a:spAutoFit/>
          </a:bodyPr>
          <a:lstStyle/>
          <a:p>
            <a:r>
              <a:rPr lang="en-US" altLang="zh-CN" sz="2700" dirty="0">
                <a:solidFill>
                  <a:schemeClr val="tx2"/>
                </a:solidFill>
                <a:latin typeface="方正兰亭中黑_GBK" pitchFamily="2" charset="-122"/>
                <a:ea typeface="方正兰亭中黑_GBK" pitchFamily="2" charset="-122"/>
              </a:rPr>
              <a:t>《</a:t>
            </a:r>
            <a:r>
              <a:rPr lang="zh-CN" altLang="en-US" sz="2700" dirty="0">
                <a:solidFill>
                  <a:schemeClr val="tx2"/>
                </a:solidFill>
                <a:latin typeface="方正兰亭中黑_GBK" pitchFamily="2" charset="-122"/>
                <a:ea typeface="方正兰亭中黑_GBK" pitchFamily="2" charset="-122"/>
              </a:rPr>
              <a:t>拉斯维加斯评论报</a:t>
            </a:r>
            <a:r>
              <a:rPr lang="en-US" altLang="zh-CN" sz="2700" dirty="0">
                <a:solidFill>
                  <a:schemeClr val="tx2"/>
                </a:solidFill>
                <a:latin typeface="方正兰亭中黑_GBK" pitchFamily="2" charset="-122"/>
                <a:ea typeface="方正兰亭中黑_GBK" pitchFamily="2" charset="-122"/>
              </a:rPr>
              <a:t>》</a:t>
            </a:r>
            <a:endParaRPr lang="zh-CN" altLang="en-US" sz="2700" dirty="0">
              <a:solidFill>
                <a:schemeClr val="tx2"/>
              </a:solidFill>
              <a:latin typeface="方正兰亭中黑_GBK" pitchFamily="2" charset="-122"/>
              <a:ea typeface="方正兰亭中黑_GBK" pitchFamily="2" charset="-122"/>
            </a:endParaRPr>
          </a:p>
        </p:txBody>
      </p:sp>
    </p:spTree>
    <p:extLst>
      <p:ext uri="{BB962C8B-B14F-4D97-AF65-F5344CB8AC3E}">
        <p14:creationId xmlns:p14="http://schemas.microsoft.com/office/powerpoint/2010/main" val="1682126631"/>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childTnLst>
                                </p:cTn>
                              </p:par>
                              <p:par>
                                <p:cTn id="9" presetID="49" presetClass="entr" presetSubtype="0" decel="10000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anim calcmode="lin" valueType="num">
                                      <p:cBhvr>
                                        <p:cTn id="13" dur="1000" fill="hold"/>
                                        <p:tgtEl>
                                          <p:spTgt spid="4"/>
                                        </p:tgtEl>
                                        <p:attrNameLst>
                                          <p:attrName>style.rotation</p:attrName>
                                        </p:attrNameLst>
                                      </p:cBhvr>
                                      <p:tavLst>
                                        <p:tav tm="0">
                                          <p:val>
                                            <p:fltVal val="360"/>
                                          </p:val>
                                        </p:tav>
                                        <p:tav tm="100000">
                                          <p:val>
                                            <p:fltVal val="0"/>
                                          </p:val>
                                        </p:tav>
                                      </p:tavLst>
                                    </p:anim>
                                    <p:animEffect transition="in" filter="fade">
                                      <p:cBhvr>
                                        <p:cTn id="14" dur="1000"/>
                                        <p:tgtEl>
                                          <p:spTgt spid="4"/>
                                        </p:tgtEl>
                                      </p:cBhvr>
                                    </p:animEffect>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fill="hold"/>
                                        <p:tgtEl>
                                          <p:spTgt spid="23"/>
                                        </p:tgtEl>
                                        <p:attrNameLst>
                                          <p:attrName>ppt_x</p:attrName>
                                        </p:attrNameLst>
                                      </p:cBhvr>
                                      <p:tavLst>
                                        <p:tav tm="0">
                                          <p:val>
                                            <p:strVal val="0-#ppt_w/2"/>
                                          </p:val>
                                        </p:tav>
                                        <p:tav tm="100000">
                                          <p:val>
                                            <p:strVal val="#ppt_x"/>
                                          </p:val>
                                        </p:tav>
                                      </p:tavLst>
                                    </p:anim>
                                    <p:anim calcmode="lin" valueType="num">
                                      <p:cBhvr additive="base">
                                        <p:cTn id="19" dur="500" fill="hold"/>
                                        <p:tgtEl>
                                          <p:spTgt spid="23"/>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300" fill="hold"/>
                                        <p:tgtEl>
                                          <p:spTgt spid="16"/>
                                        </p:tgtEl>
                                        <p:attrNameLst>
                                          <p:attrName>ppt_x</p:attrName>
                                        </p:attrNameLst>
                                      </p:cBhvr>
                                      <p:tavLst>
                                        <p:tav tm="0">
                                          <p:val>
                                            <p:strVal val="0-#ppt_w/2"/>
                                          </p:val>
                                        </p:tav>
                                        <p:tav tm="100000">
                                          <p:val>
                                            <p:strVal val="#ppt_x"/>
                                          </p:val>
                                        </p:tav>
                                      </p:tavLst>
                                    </p:anim>
                                    <p:anim calcmode="lin" valueType="num">
                                      <p:cBhvr additive="base">
                                        <p:cTn id="24" dur="300" fill="hold"/>
                                        <p:tgtEl>
                                          <p:spTgt spid="16"/>
                                        </p:tgtEl>
                                        <p:attrNameLst>
                                          <p:attrName>ppt_y</p:attrName>
                                        </p:attrNameLst>
                                      </p:cBhvr>
                                      <p:tavLst>
                                        <p:tav tm="0">
                                          <p:val>
                                            <p:strVal val="#ppt_y"/>
                                          </p:val>
                                        </p:tav>
                                        <p:tav tm="100000">
                                          <p:val>
                                            <p:strVal val="#ppt_y"/>
                                          </p:val>
                                        </p:tav>
                                      </p:tavLst>
                                    </p:anim>
                                  </p:childTnLst>
                                </p:cTn>
                              </p:par>
                            </p:childTnLst>
                          </p:cTn>
                        </p:par>
                        <p:par>
                          <p:cTn id="25" fill="hold">
                            <p:stCondLst>
                              <p:cond delay="1800"/>
                            </p:stCondLst>
                            <p:childTnLst>
                              <p:par>
                                <p:cTn id="26" presetID="2" presetClass="entr" presetSubtype="8" fill="hold" nodeType="afterEffect">
                                  <p:stCondLst>
                                    <p:cond delay="0"/>
                                  </p:stCondLst>
                                  <p:childTnLst>
                                    <p:set>
                                      <p:cBhvr>
                                        <p:cTn id="27" dur="1" fill="hold">
                                          <p:stCondLst>
                                            <p:cond delay="0"/>
                                          </p:stCondLst>
                                        </p:cTn>
                                        <p:tgtEl>
                                          <p:spTgt spid="97"/>
                                        </p:tgtEl>
                                        <p:attrNameLst>
                                          <p:attrName>style.visibility</p:attrName>
                                        </p:attrNameLst>
                                      </p:cBhvr>
                                      <p:to>
                                        <p:strVal val="visible"/>
                                      </p:to>
                                    </p:set>
                                    <p:anim calcmode="lin" valueType="num">
                                      <p:cBhvr additive="base">
                                        <p:cTn id="28" dur="300" fill="hold"/>
                                        <p:tgtEl>
                                          <p:spTgt spid="97"/>
                                        </p:tgtEl>
                                        <p:attrNameLst>
                                          <p:attrName>ppt_x</p:attrName>
                                        </p:attrNameLst>
                                      </p:cBhvr>
                                      <p:tavLst>
                                        <p:tav tm="0">
                                          <p:val>
                                            <p:strVal val="0-#ppt_w/2"/>
                                          </p:val>
                                        </p:tav>
                                        <p:tav tm="100000">
                                          <p:val>
                                            <p:strVal val="#ppt_x"/>
                                          </p:val>
                                        </p:tav>
                                      </p:tavLst>
                                    </p:anim>
                                    <p:anim calcmode="lin" valueType="num">
                                      <p:cBhvr additive="base">
                                        <p:cTn id="29" dur="300" fill="hold"/>
                                        <p:tgtEl>
                                          <p:spTgt spid="97"/>
                                        </p:tgtEl>
                                        <p:attrNameLst>
                                          <p:attrName>ppt_y</p:attrName>
                                        </p:attrNameLst>
                                      </p:cBhvr>
                                      <p:tavLst>
                                        <p:tav tm="0">
                                          <p:val>
                                            <p:strVal val="#ppt_y"/>
                                          </p:val>
                                        </p:tav>
                                        <p:tav tm="100000">
                                          <p:val>
                                            <p:strVal val="#ppt_y"/>
                                          </p:val>
                                        </p:tav>
                                      </p:tavLst>
                                    </p:anim>
                                  </p:childTnLst>
                                </p:cTn>
                              </p:par>
                            </p:childTnLst>
                          </p:cTn>
                        </p:par>
                        <p:par>
                          <p:cTn id="30" fill="hold">
                            <p:stCondLst>
                              <p:cond delay="2100"/>
                            </p:stCondLst>
                            <p:childTnLst>
                              <p:par>
                                <p:cTn id="31" presetID="2" presetClass="entr" presetSubtype="8" fill="hold" nodeType="afterEffect">
                                  <p:stCondLst>
                                    <p:cond delay="0"/>
                                  </p:stCondLst>
                                  <p:childTnLst>
                                    <p:set>
                                      <p:cBhvr>
                                        <p:cTn id="32" dur="1" fill="hold">
                                          <p:stCondLst>
                                            <p:cond delay="0"/>
                                          </p:stCondLst>
                                        </p:cTn>
                                        <p:tgtEl>
                                          <p:spTgt spid="100"/>
                                        </p:tgtEl>
                                        <p:attrNameLst>
                                          <p:attrName>style.visibility</p:attrName>
                                        </p:attrNameLst>
                                      </p:cBhvr>
                                      <p:to>
                                        <p:strVal val="visible"/>
                                      </p:to>
                                    </p:set>
                                    <p:anim calcmode="lin" valueType="num">
                                      <p:cBhvr additive="base">
                                        <p:cTn id="33" dur="300" fill="hold"/>
                                        <p:tgtEl>
                                          <p:spTgt spid="100"/>
                                        </p:tgtEl>
                                        <p:attrNameLst>
                                          <p:attrName>ppt_x</p:attrName>
                                        </p:attrNameLst>
                                      </p:cBhvr>
                                      <p:tavLst>
                                        <p:tav tm="0">
                                          <p:val>
                                            <p:strVal val="0-#ppt_w/2"/>
                                          </p:val>
                                        </p:tav>
                                        <p:tav tm="100000">
                                          <p:val>
                                            <p:strVal val="#ppt_x"/>
                                          </p:val>
                                        </p:tav>
                                      </p:tavLst>
                                    </p:anim>
                                    <p:anim calcmode="lin" valueType="num">
                                      <p:cBhvr additive="base">
                                        <p:cTn id="34" dur="300" fill="hold"/>
                                        <p:tgtEl>
                                          <p:spTgt spid="100"/>
                                        </p:tgtEl>
                                        <p:attrNameLst>
                                          <p:attrName>ppt_y</p:attrName>
                                        </p:attrNameLst>
                                      </p:cBhvr>
                                      <p:tavLst>
                                        <p:tav tm="0">
                                          <p:val>
                                            <p:strVal val="#ppt_y"/>
                                          </p:val>
                                        </p:tav>
                                        <p:tav tm="100000">
                                          <p:val>
                                            <p:strVal val="#ppt_y"/>
                                          </p:val>
                                        </p:tav>
                                      </p:tavLst>
                                    </p:anim>
                                  </p:childTnLst>
                                </p:cTn>
                              </p:par>
                            </p:childTnLst>
                          </p:cTn>
                        </p:par>
                        <p:par>
                          <p:cTn id="35" fill="hold">
                            <p:stCondLst>
                              <p:cond delay="2400"/>
                            </p:stCondLst>
                            <p:childTnLst>
                              <p:par>
                                <p:cTn id="36" presetID="2" presetClass="entr" presetSubtype="8" fill="hold" nodeType="afterEffect">
                                  <p:stCondLst>
                                    <p:cond delay="0"/>
                                  </p:stCondLst>
                                  <p:childTnLst>
                                    <p:set>
                                      <p:cBhvr>
                                        <p:cTn id="37" dur="1" fill="hold">
                                          <p:stCondLst>
                                            <p:cond delay="0"/>
                                          </p:stCondLst>
                                        </p:cTn>
                                        <p:tgtEl>
                                          <p:spTgt spid="103"/>
                                        </p:tgtEl>
                                        <p:attrNameLst>
                                          <p:attrName>style.visibility</p:attrName>
                                        </p:attrNameLst>
                                      </p:cBhvr>
                                      <p:to>
                                        <p:strVal val="visible"/>
                                      </p:to>
                                    </p:set>
                                    <p:anim calcmode="lin" valueType="num">
                                      <p:cBhvr additive="base">
                                        <p:cTn id="38" dur="300" fill="hold"/>
                                        <p:tgtEl>
                                          <p:spTgt spid="103"/>
                                        </p:tgtEl>
                                        <p:attrNameLst>
                                          <p:attrName>ppt_x</p:attrName>
                                        </p:attrNameLst>
                                      </p:cBhvr>
                                      <p:tavLst>
                                        <p:tav tm="0">
                                          <p:val>
                                            <p:strVal val="0-#ppt_w/2"/>
                                          </p:val>
                                        </p:tav>
                                        <p:tav tm="100000">
                                          <p:val>
                                            <p:strVal val="#ppt_x"/>
                                          </p:val>
                                        </p:tav>
                                      </p:tavLst>
                                    </p:anim>
                                    <p:anim calcmode="lin" valueType="num">
                                      <p:cBhvr additive="base">
                                        <p:cTn id="39" dur="300" fill="hold"/>
                                        <p:tgtEl>
                                          <p:spTgt spid="103"/>
                                        </p:tgtEl>
                                        <p:attrNameLst>
                                          <p:attrName>ppt_y</p:attrName>
                                        </p:attrNameLst>
                                      </p:cBhvr>
                                      <p:tavLst>
                                        <p:tav tm="0">
                                          <p:val>
                                            <p:strVal val="#ppt_y"/>
                                          </p:val>
                                        </p:tav>
                                        <p:tav tm="100000">
                                          <p:val>
                                            <p:strVal val="#ppt_y"/>
                                          </p:val>
                                        </p:tav>
                                      </p:tavLst>
                                    </p:anim>
                                  </p:childTnLst>
                                </p:cTn>
                              </p:par>
                            </p:childTnLst>
                          </p:cTn>
                        </p:par>
                        <p:par>
                          <p:cTn id="40" fill="hold">
                            <p:stCondLst>
                              <p:cond delay="2700"/>
                            </p:stCondLst>
                            <p:childTnLst>
                              <p:par>
                                <p:cTn id="41" presetID="2" presetClass="entr" presetSubtype="8" fill="hold" nodeType="afterEffect">
                                  <p:stCondLst>
                                    <p:cond delay="0"/>
                                  </p:stCondLst>
                                  <p:childTnLst>
                                    <p:set>
                                      <p:cBhvr>
                                        <p:cTn id="42" dur="1" fill="hold">
                                          <p:stCondLst>
                                            <p:cond delay="0"/>
                                          </p:stCondLst>
                                        </p:cTn>
                                        <p:tgtEl>
                                          <p:spTgt spid="106"/>
                                        </p:tgtEl>
                                        <p:attrNameLst>
                                          <p:attrName>style.visibility</p:attrName>
                                        </p:attrNameLst>
                                      </p:cBhvr>
                                      <p:to>
                                        <p:strVal val="visible"/>
                                      </p:to>
                                    </p:set>
                                    <p:anim calcmode="lin" valueType="num">
                                      <p:cBhvr additive="base">
                                        <p:cTn id="43" dur="300" fill="hold"/>
                                        <p:tgtEl>
                                          <p:spTgt spid="106"/>
                                        </p:tgtEl>
                                        <p:attrNameLst>
                                          <p:attrName>ppt_x</p:attrName>
                                        </p:attrNameLst>
                                      </p:cBhvr>
                                      <p:tavLst>
                                        <p:tav tm="0">
                                          <p:val>
                                            <p:strVal val="0-#ppt_w/2"/>
                                          </p:val>
                                        </p:tav>
                                        <p:tav tm="100000">
                                          <p:val>
                                            <p:strVal val="#ppt_x"/>
                                          </p:val>
                                        </p:tav>
                                      </p:tavLst>
                                    </p:anim>
                                    <p:anim calcmode="lin" valueType="num">
                                      <p:cBhvr additive="base">
                                        <p:cTn id="44" dur="300" fill="hold"/>
                                        <p:tgtEl>
                                          <p:spTgt spid="1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导言</a:t>
            </a:r>
            <a:endParaRPr lang="zh-CN" altLang="en-US" dirty="0"/>
          </a:p>
        </p:txBody>
      </p:sp>
      <p:grpSp>
        <p:nvGrpSpPr>
          <p:cNvPr id="4" name="组合 3"/>
          <p:cNvGrpSpPr/>
          <p:nvPr/>
        </p:nvGrpSpPr>
        <p:grpSpPr>
          <a:xfrm>
            <a:off x="1762793" y="2373803"/>
            <a:ext cx="2002652" cy="1980485"/>
            <a:chOff x="2496140" y="1973942"/>
            <a:chExt cx="3933369" cy="3889831"/>
          </a:xfrm>
        </p:grpSpPr>
        <p:grpSp>
          <p:nvGrpSpPr>
            <p:cNvPr id="5" name="组合 4"/>
            <p:cNvGrpSpPr/>
            <p:nvPr/>
          </p:nvGrpSpPr>
          <p:grpSpPr>
            <a:xfrm>
              <a:off x="2496140" y="1973942"/>
              <a:ext cx="3933369" cy="3889831"/>
              <a:chOff x="2496140" y="1973942"/>
              <a:chExt cx="3933369" cy="3889831"/>
            </a:xfrm>
          </p:grpSpPr>
          <p:sp>
            <p:nvSpPr>
              <p:cNvPr id="7" name="梯形 6"/>
              <p:cNvSpPr/>
              <p:nvPr/>
            </p:nvSpPr>
            <p:spPr>
              <a:xfrm>
                <a:off x="2510653" y="1973943"/>
                <a:ext cx="3889828" cy="740229"/>
              </a:xfrm>
              <a:prstGeom prst="trapezoid">
                <a:avLst>
                  <a:gd name="adj" fmla="val 97058"/>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梯形 7"/>
              <p:cNvSpPr/>
              <p:nvPr/>
            </p:nvSpPr>
            <p:spPr>
              <a:xfrm rot="5400000">
                <a:off x="4099966" y="3548744"/>
                <a:ext cx="3889828" cy="740229"/>
              </a:xfrm>
              <a:prstGeom prst="trapezoid">
                <a:avLst>
                  <a:gd name="adj" fmla="val 97058"/>
                </a:avLst>
              </a:prstGeom>
              <a:solidFill>
                <a:srgbClr val="558A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梯形 8"/>
              <p:cNvSpPr/>
              <p:nvPr/>
            </p:nvSpPr>
            <p:spPr>
              <a:xfrm flipV="1">
                <a:off x="2539681" y="5123544"/>
                <a:ext cx="3889828" cy="740229"/>
              </a:xfrm>
              <a:prstGeom prst="trapezoid">
                <a:avLst>
                  <a:gd name="adj" fmla="val 97058"/>
                </a:avLst>
              </a:prstGeom>
              <a:solidFill>
                <a:srgbClr val="C64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梯形 9"/>
              <p:cNvSpPr/>
              <p:nvPr/>
            </p:nvSpPr>
            <p:spPr>
              <a:xfrm rot="16200000">
                <a:off x="935855" y="3548744"/>
                <a:ext cx="3889828" cy="740229"/>
              </a:xfrm>
              <a:prstGeom prst="trapezoid">
                <a:avLst>
                  <a:gd name="adj" fmla="val 97058"/>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flipH="1" flipV="1">
                <a:off x="2502713" y="1967369"/>
                <a:ext cx="741600" cy="754746"/>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flipH="1">
                <a:off x="5428020" y="1979967"/>
                <a:ext cx="246743" cy="740230"/>
              </a:xfrm>
              <a:prstGeom prst="rtTriangle">
                <a:avLst/>
              </a:prstGeom>
              <a:solidFill>
                <a:srgbClr val="C4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rot="16200000" flipV="1">
                <a:off x="5928765" y="4624032"/>
                <a:ext cx="246743" cy="740230"/>
              </a:xfrm>
              <a:prstGeom prst="rtTriangle">
                <a:avLst/>
              </a:prstGeom>
              <a:solidFill>
                <a:srgbClr val="3C6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flipV="1">
                <a:off x="3250884" y="5123543"/>
                <a:ext cx="246743" cy="740230"/>
              </a:xfrm>
              <a:prstGeom prst="rtTriangle">
                <a:avLst/>
              </a:prstGeom>
              <a:solidFill>
                <a:srgbClr val="94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4"/>
              <p:cNvSpPr/>
              <p:nvPr/>
            </p:nvSpPr>
            <p:spPr>
              <a:xfrm rot="5400000" flipV="1">
                <a:off x="2764655" y="2467429"/>
                <a:ext cx="246743" cy="740230"/>
              </a:xfrm>
              <a:prstGeom prst="rtTriangle">
                <a:avLst/>
              </a:prstGeom>
              <a:solidFill>
                <a:srgbClr val="B8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六角星 5"/>
            <p:cNvSpPr/>
            <p:nvPr/>
          </p:nvSpPr>
          <p:spPr>
            <a:xfrm>
              <a:off x="3594088" y="3050121"/>
              <a:ext cx="1737473" cy="1737473"/>
            </a:xfrm>
            <a:prstGeom prst="star6">
              <a:avLst>
                <a:gd name="adj" fmla="val 23157"/>
                <a:gd name="hf" fmla="val 115470"/>
              </a:avLst>
            </a:prstGeom>
            <a:noFill/>
            <a:ln w="762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3736417" y="2756590"/>
            <a:ext cx="2236510" cy="1015663"/>
          </a:xfrm>
          <a:prstGeom prst="rect">
            <a:avLst/>
          </a:prstGeom>
          <a:noFill/>
        </p:spPr>
        <p:txBody>
          <a:bodyPr wrap="none" rtlCol="0">
            <a:spAutoFit/>
          </a:bodyPr>
          <a:lstStyle/>
          <a:p>
            <a:r>
              <a:rPr lang="en-US" altLang="zh-CN" sz="6000" dirty="0" smtClean="0">
                <a:solidFill>
                  <a:srgbClr val="FF7300"/>
                </a:solidFill>
              </a:rPr>
              <a:t>Part 2</a:t>
            </a:r>
            <a:endParaRPr lang="zh-CN" altLang="en-US" sz="6000" dirty="0">
              <a:solidFill>
                <a:srgbClr val="FF7300"/>
              </a:solidFill>
            </a:endParaRPr>
          </a:p>
        </p:txBody>
      </p:sp>
      <p:sp>
        <p:nvSpPr>
          <p:cNvPr id="17" name="矩形 16"/>
          <p:cNvSpPr/>
          <p:nvPr/>
        </p:nvSpPr>
        <p:spPr>
          <a:xfrm>
            <a:off x="3896074" y="3739027"/>
            <a:ext cx="2242922"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smtClean="0">
                <a:ln>
                  <a:noFill/>
                </a:ln>
                <a:solidFill>
                  <a:schemeClr val="tx1">
                    <a:lumMod val="50000"/>
                    <a:lumOff val="50000"/>
                  </a:schemeClr>
                </a:solidFill>
                <a:effectLst/>
                <a:uLnTx/>
                <a:uFillTx/>
                <a:latin typeface="+mn-lt"/>
                <a:ea typeface="+mn-ea"/>
              </a:rPr>
              <a:t>伦理问题</a:t>
            </a:r>
            <a:endParaRPr kumimoji="0" lang="en-US" altLang="zh-CN" sz="4000" b="1" i="0" u="none" strike="noStrike" kern="1200" cap="none" spc="0" normalizeH="0" baseline="0" noProof="0" dirty="0" smtClean="0">
              <a:ln>
                <a:noFill/>
              </a:ln>
              <a:solidFill>
                <a:schemeClr val="tx1">
                  <a:lumMod val="50000"/>
                  <a:lumOff val="50000"/>
                </a:schemeClr>
              </a:solidFill>
              <a:effectLst/>
              <a:uLnTx/>
              <a:uFillTx/>
              <a:latin typeface="+mn-lt"/>
              <a:ea typeface="+mn-ea"/>
            </a:endParaRPr>
          </a:p>
        </p:txBody>
      </p:sp>
    </p:spTree>
    <p:extLst>
      <p:ext uri="{BB962C8B-B14F-4D97-AF65-F5344CB8AC3E}">
        <p14:creationId xmlns:p14="http://schemas.microsoft.com/office/powerpoint/2010/main" val="19169641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导言</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504" y="1944914"/>
            <a:ext cx="8985239" cy="2217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143" y="4162424"/>
            <a:ext cx="8864600" cy="233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82627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30203" y="1589754"/>
            <a:ext cx="1618071" cy="3139868"/>
            <a:chOff x="1419709" y="1270654"/>
            <a:chExt cx="1213553" cy="2354901"/>
          </a:xfrm>
        </p:grpSpPr>
        <p:sp>
          <p:nvSpPr>
            <p:cNvPr id="4" name="圆角矩形 3"/>
            <p:cNvSpPr/>
            <p:nvPr/>
          </p:nvSpPr>
          <p:spPr bwMode="auto">
            <a:xfrm rot="5400000">
              <a:off x="849035" y="1841328"/>
              <a:ext cx="2354901" cy="1213553"/>
            </a:xfrm>
            <a:prstGeom prst="roundRect">
              <a:avLst>
                <a:gd name="adj" fmla="val 50000"/>
              </a:avLst>
            </a:prstGeom>
            <a:solidFill>
              <a:schemeClr val="accent2"/>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00"/>
            </a:p>
          </p:txBody>
        </p:sp>
        <p:sp>
          <p:nvSpPr>
            <p:cNvPr id="5" name="椭圆 4"/>
            <p:cNvSpPr/>
            <p:nvPr/>
          </p:nvSpPr>
          <p:spPr bwMode="auto">
            <a:xfrm>
              <a:off x="1552084" y="1411263"/>
              <a:ext cx="948800"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Text Box 39"/>
            <p:cNvSpPr txBox="1">
              <a:spLocks noChangeArrowheads="1"/>
            </p:cNvSpPr>
            <p:nvPr/>
          </p:nvSpPr>
          <p:spPr bwMode="auto">
            <a:xfrm>
              <a:off x="1505018"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a:lnSpc>
                  <a:spcPct val="150000"/>
                </a:lnSpc>
                <a:buClr>
                  <a:schemeClr val="bg1"/>
                </a:buClr>
                <a:defRPr/>
              </a:pPr>
              <a:r>
                <a:rPr lang="en-US" altLang="zh-CN" sz="4300" b="1" spc="67" dirty="0">
                  <a:ln w="11430"/>
                  <a:solidFill>
                    <a:schemeClr val="tx1">
                      <a:lumMod val="65000"/>
                      <a:lumOff val="35000"/>
                    </a:schemeClr>
                  </a:solidFill>
                  <a:latin typeface="Arial" pitchFamily="34" charset="0"/>
                  <a:ea typeface="微软雅黑" pitchFamily="34" charset="-122"/>
                  <a:cs typeface="Arial" pitchFamily="34" charset="0"/>
                </a:rPr>
                <a:t>1</a:t>
              </a:r>
            </a:p>
          </p:txBody>
        </p:sp>
        <p:sp>
          <p:nvSpPr>
            <p:cNvPr id="7" name="矩形 261"/>
            <p:cNvSpPr>
              <a:spLocks noChangeArrowheads="1"/>
            </p:cNvSpPr>
            <p:nvPr/>
          </p:nvSpPr>
          <p:spPr bwMode="auto">
            <a:xfrm>
              <a:off x="1803345" y="1967662"/>
              <a:ext cx="44627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solidFill>
                    <a:schemeClr val="tx1">
                      <a:lumMod val="65000"/>
                      <a:lumOff val="35000"/>
                    </a:schemeClr>
                  </a:solidFill>
                  <a:latin typeface="方正兰亭中黑_GBK" pitchFamily="2" charset="-122"/>
                  <a:ea typeface="方正兰亭中黑_GBK" pitchFamily="2" charset="-122"/>
                </a:rPr>
                <a:t>贿赂</a:t>
              </a:r>
            </a:p>
          </p:txBody>
        </p:sp>
        <p:sp>
          <p:nvSpPr>
            <p:cNvPr id="8" name="Text Box 39"/>
            <p:cNvSpPr txBox="1">
              <a:spLocks noChangeArrowheads="1"/>
            </p:cNvSpPr>
            <p:nvPr/>
          </p:nvSpPr>
          <p:spPr bwMode="auto">
            <a:xfrm>
              <a:off x="1499515" y="2712116"/>
              <a:ext cx="1086190" cy="41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zh-CN" altLang="en-US" sz="1500" dirty="0">
                  <a:solidFill>
                    <a:schemeClr val="bg1"/>
                  </a:solidFill>
                  <a:latin typeface="方正兰亭黑_GBK" pitchFamily="2" charset="-122"/>
                  <a:ea typeface="方正兰亭黑_GBK" pitchFamily="2" charset="-122"/>
                </a:rPr>
                <a:t>通过购买影响力而操纵别人</a:t>
              </a:r>
              <a:endParaRPr lang="en-US" altLang="zh-CN" sz="1500" dirty="0">
                <a:solidFill>
                  <a:schemeClr val="bg1"/>
                </a:solidFill>
                <a:latin typeface="方正兰亭黑_GBK" pitchFamily="2" charset="-122"/>
                <a:ea typeface="方正兰亭黑_GBK" pitchFamily="2" charset="-122"/>
              </a:endParaRPr>
            </a:p>
          </p:txBody>
        </p:sp>
      </p:grpSp>
      <p:grpSp>
        <p:nvGrpSpPr>
          <p:cNvPr id="30" name="组合 29"/>
          <p:cNvGrpSpPr/>
          <p:nvPr/>
        </p:nvGrpSpPr>
        <p:grpSpPr>
          <a:xfrm>
            <a:off x="2491907" y="5377114"/>
            <a:ext cx="7848768" cy="1077218"/>
            <a:chOff x="1868930" y="4032828"/>
            <a:chExt cx="5886576" cy="807912"/>
          </a:xfrm>
        </p:grpSpPr>
        <p:grpSp>
          <p:nvGrpSpPr>
            <p:cNvPr id="29" name="组合 28"/>
            <p:cNvGrpSpPr/>
            <p:nvPr/>
          </p:nvGrpSpPr>
          <p:grpSpPr>
            <a:xfrm>
              <a:off x="1868930" y="4098093"/>
              <a:ext cx="417263" cy="228018"/>
              <a:chOff x="1868930" y="4098093"/>
              <a:chExt cx="417263" cy="228018"/>
            </a:xfrm>
          </p:grpSpPr>
          <p:sp>
            <p:nvSpPr>
              <p:cNvPr id="31" name="燕尾形 30"/>
              <p:cNvSpPr/>
              <p:nvPr/>
            </p:nvSpPr>
            <p:spPr>
              <a:xfrm>
                <a:off x="1868930"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2" name="燕尾形 31"/>
              <p:cNvSpPr/>
              <p:nvPr/>
            </p:nvSpPr>
            <p:spPr>
              <a:xfrm>
                <a:off x="2058175" y="4098093"/>
                <a:ext cx="228018" cy="228018"/>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37" name="TextBox 36"/>
            <p:cNvSpPr txBox="1"/>
            <p:nvPr/>
          </p:nvSpPr>
          <p:spPr>
            <a:xfrm>
              <a:off x="2566596" y="4032828"/>
              <a:ext cx="5188910" cy="807912"/>
            </a:xfrm>
            <a:prstGeom prst="rect">
              <a:avLst/>
            </a:prstGeom>
            <a:noFill/>
          </p:spPr>
          <p:txBody>
            <a:bodyPr wrap="square" rtlCol="0">
              <a:spAutoFit/>
            </a:bodyPr>
            <a:lstStyle/>
            <a:p>
              <a:pPr algn="just">
                <a:defRPr/>
              </a:pPr>
              <a:r>
                <a:rPr lang="zh-CN" altLang="en-US" sz="1600" b="1" dirty="0" smtClean="0">
                  <a:solidFill>
                    <a:schemeClr val="tx1">
                      <a:lumMod val="65000"/>
                      <a:lumOff val="35000"/>
                    </a:schemeClr>
                  </a:solidFill>
                  <a:latin typeface="方正兰亭纤黑简体" pitchFamily="65" charset="-122"/>
                  <a:ea typeface="方正兰亭纤黑简体" pitchFamily="65" charset="-122"/>
                </a:rPr>
                <a:t>贿赂</a:t>
              </a:r>
              <a:r>
                <a:rPr lang="zh-CN" altLang="en-US" sz="1600" b="1" dirty="0">
                  <a:solidFill>
                    <a:schemeClr val="tx1">
                      <a:lumMod val="65000"/>
                      <a:lumOff val="35000"/>
                    </a:schemeClr>
                  </a:solidFill>
                  <a:latin typeface="方正兰亭纤黑简体" pitchFamily="65" charset="-122"/>
                  <a:ea typeface="方正兰亭纤黑简体" pitchFamily="65" charset="-122"/>
                </a:rPr>
                <a:t>、胁迫、欺骗、偷窃和不公平歧视</a:t>
              </a:r>
              <a:r>
                <a:rPr lang="zh-CN" altLang="en-US" sz="1600" b="1" dirty="0" smtClean="0">
                  <a:solidFill>
                    <a:schemeClr val="tx1">
                      <a:lumMod val="65000"/>
                      <a:lumOff val="35000"/>
                    </a:schemeClr>
                  </a:solidFill>
                  <a:latin typeface="方正兰亭纤黑简体" pitchFamily="65" charset="-122"/>
                  <a:ea typeface="方正兰亭纤黑简体" pitchFamily="65" charset="-122"/>
                </a:rPr>
                <a:t>。这</a:t>
              </a:r>
              <a:r>
                <a:rPr lang="zh-CN" altLang="en-US" sz="1600" b="1" dirty="0">
                  <a:solidFill>
                    <a:schemeClr val="tx1">
                      <a:lumMod val="65000"/>
                      <a:lumOff val="35000"/>
                    </a:schemeClr>
                  </a:solidFill>
                  <a:latin typeface="方正兰亭纤黑简体" pitchFamily="65" charset="-122"/>
                  <a:ea typeface="方正兰亭纤黑简体" pitchFamily="65" charset="-122"/>
                </a:rPr>
                <a:t>五类问题基本包括了在这四篇不同的经验性研究中，管理者们所提到的</a:t>
              </a:r>
              <a:r>
                <a:rPr lang="zh-CN" altLang="en-US" sz="1600" b="1" dirty="0" smtClean="0">
                  <a:solidFill>
                    <a:schemeClr val="tx1">
                      <a:lumMod val="65000"/>
                      <a:lumOff val="35000"/>
                    </a:schemeClr>
                  </a:solidFill>
                  <a:latin typeface="方正兰亭纤黑简体" pitchFamily="65" charset="-122"/>
                  <a:ea typeface="方正兰亭纤黑简体" pitchFamily="65" charset="-122"/>
                </a:rPr>
                <a:t>大部分棘手</a:t>
              </a:r>
              <a:r>
                <a:rPr lang="zh-CN" altLang="en-US" sz="1600" b="1" dirty="0">
                  <a:solidFill>
                    <a:schemeClr val="tx1">
                      <a:lumMod val="65000"/>
                      <a:lumOff val="35000"/>
                    </a:schemeClr>
                  </a:solidFill>
                  <a:latin typeface="方正兰亭纤黑简体" pitchFamily="65" charset="-122"/>
                  <a:ea typeface="方正兰亭纤黑简体" pitchFamily="65" charset="-122"/>
                </a:rPr>
                <a:t>的、应当受到谴责的不合伦理的商业行为。这些类别的划分为我们提供了</a:t>
              </a:r>
              <a:r>
                <a:rPr lang="zh-CN" altLang="en-US" sz="1600" b="1" dirty="0" smtClean="0">
                  <a:solidFill>
                    <a:schemeClr val="tx1">
                      <a:lumMod val="65000"/>
                      <a:lumOff val="35000"/>
                    </a:schemeClr>
                  </a:solidFill>
                  <a:latin typeface="方正兰亭纤黑简体" pitchFamily="65" charset="-122"/>
                  <a:ea typeface="方正兰亭纤黑简体" pitchFamily="65" charset="-122"/>
                </a:rPr>
                <a:t>对商业</a:t>
              </a:r>
              <a:r>
                <a:rPr lang="zh-CN" altLang="en-US" sz="1600" b="1" dirty="0">
                  <a:solidFill>
                    <a:schemeClr val="tx1">
                      <a:lumMod val="65000"/>
                      <a:lumOff val="35000"/>
                    </a:schemeClr>
                  </a:solidFill>
                  <a:latin typeface="方正兰亭纤黑简体" pitchFamily="65" charset="-122"/>
                  <a:ea typeface="方正兰亭纤黑简体" pitchFamily="65" charset="-122"/>
                </a:rPr>
                <a:t>伦理问题进行讨论的框架</a:t>
              </a:r>
              <a:r>
                <a:rPr lang="zh-CN" altLang="en-US" sz="1300" dirty="0">
                  <a:solidFill>
                    <a:schemeClr val="tx1">
                      <a:lumMod val="65000"/>
                      <a:lumOff val="35000"/>
                    </a:schemeClr>
                  </a:solidFill>
                  <a:latin typeface="方正兰亭纤黑简体" pitchFamily="65" charset="-122"/>
                  <a:ea typeface="方正兰亭纤黑简体" pitchFamily="65" charset="-122"/>
                </a:rPr>
                <a:t>。</a:t>
              </a:r>
              <a:endParaRPr lang="en-US" altLang="zh-CN" sz="1300" dirty="0">
                <a:solidFill>
                  <a:schemeClr val="tx1">
                    <a:lumMod val="65000"/>
                    <a:lumOff val="35000"/>
                  </a:schemeClr>
                </a:solidFill>
                <a:latin typeface="方正兰亭纤黑简体" pitchFamily="65" charset="-122"/>
                <a:ea typeface="方正兰亭纤黑简体" pitchFamily="65" charset="-122"/>
              </a:endParaRPr>
            </a:p>
          </p:txBody>
        </p:sp>
      </p:grpSp>
      <p:grpSp>
        <p:nvGrpSpPr>
          <p:cNvPr id="3" name="组合 2"/>
          <p:cNvGrpSpPr/>
          <p:nvPr/>
        </p:nvGrpSpPr>
        <p:grpSpPr>
          <a:xfrm>
            <a:off x="3048258" y="1614106"/>
            <a:ext cx="1618071" cy="3139868"/>
            <a:chOff x="3156432" y="1270654"/>
            <a:chExt cx="1213553" cy="2354901"/>
          </a:xfrm>
        </p:grpSpPr>
        <p:sp>
          <p:nvSpPr>
            <p:cNvPr id="9" name="圆角矩形 8"/>
            <p:cNvSpPr/>
            <p:nvPr/>
          </p:nvSpPr>
          <p:spPr bwMode="auto">
            <a:xfrm rot="5400000">
              <a:off x="2585758" y="1841328"/>
              <a:ext cx="2354901" cy="1213553"/>
            </a:xfrm>
            <a:prstGeom prst="roundRect">
              <a:avLst>
                <a:gd name="adj" fmla="val 50000"/>
              </a:avLst>
            </a:prstGeom>
            <a:solidFill>
              <a:schemeClr val="accent2"/>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00"/>
            </a:p>
          </p:txBody>
        </p:sp>
        <p:sp>
          <p:nvSpPr>
            <p:cNvPr id="10" name="椭圆 9"/>
            <p:cNvSpPr/>
            <p:nvPr/>
          </p:nvSpPr>
          <p:spPr bwMode="auto">
            <a:xfrm>
              <a:off x="3288808" y="1411263"/>
              <a:ext cx="948801"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Text Box 39"/>
            <p:cNvSpPr txBox="1">
              <a:spLocks noChangeArrowheads="1"/>
            </p:cNvSpPr>
            <p:nvPr/>
          </p:nvSpPr>
          <p:spPr bwMode="auto">
            <a:xfrm>
              <a:off x="3241741"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a:lnSpc>
                  <a:spcPct val="150000"/>
                </a:lnSpc>
                <a:buClr>
                  <a:schemeClr val="bg1"/>
                </a:buClr>
                <a:defRPr/>
              </a:pPr>
              <a:r>
                <a:rPr lang="en-US" altLang="zh-CN" sz="4300" b="1" spc="67" dirty="0">
                  <a:ln w="11430"/>
                  <a:solidFill>
                    <a:schemeClr val="tx1">
                      <a:lumMod val="65000"/>
                      <a:lumOff val="35000"/>
                    </a:schemeClr>
                  </a:solidFill>
                  <a:latin typeface="Arial" pitchFamily="34" charset="0"/>
                  <a:ea typeface="微软雅黑" pitchFamily="34" charset="-122"/>
                  <a:cs typeface="Arial" pitchFamily="34" charset="0"/>
                </a:rPr>
                <a:t>2</a:t>
              </a:r>
            </a:p>
          </p:txBody>
        </p:sp>
        <p:sp>
          <p:nvSpPr>
            <p:cNvPr id="38" name="矩形 261"/>
            <p:cNvSpPr>
              <a:spLocks noChangeArrowheads="1"/>
            </p:cNvSpPr>
            <p:nvPr/>
          </p:nvSpPr>
          <p:spPr bwMode="auto">
            <a:xfrm>
              <a:off x="3514874" y="1967662"/>
              <a:ext cx="44627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600" dirty="0">
                  <a:solidFill>
                    <a:schemeClr val="tx1">
                      <a:lumMod val="65000"/>
                      <a:lumOff val="35000"/>
                    </a:schemeClr>
                  </a:solidFill>
                  <a:latin typeface="方正兰亭中黑_GBK" pitchFamily="2" charset="-122"/>
                  <a:ea typeface="方正兰亭中黑_GBK" pitchFamily="2" charset="-122"/>
                </a:rPr>
                <a:t>胁迫</a:t>
              </a:r>
            </a:p>
          </p:txBody>
        </p:sp>
        <p:sp>
          <p:nvSpPr>
            <p:cNvPr id="41" name="Text Box 39"/>
            <p:cNvSpPr txBox="1">
              <a:spLocks noChangeArrowheads="1"/>
            </p:cNvSpPr>
            <p:nvPr/>
          </p:nvSpPr>
          <p:spPr bwMode="auto">
            <a:xfrm>
              <a:off x="3220112" y="2712116"/>
              <a:ext cx="10861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zh-CN" altLang="en-US" sz="1500" dirty="0">
                  <a:solidFill>
                    <a:schemeClr val="bg1"/>
                  </a:solidFill>
                  <a:latin typeface="方正兰亭黑_GBK" pitchFamily="2" charset="-122"/>
                  <a:ea typeface="方正兰亭黑_GBK" pitchFamily="2" charset="-122"/>
                </a:rPr>
                <a:t>用暴力或威胁控制他人</a:t>
              </a:r>
              <a:endParaRPr lang="en-US" altLang="zh-CN" sz="1500" dirty="0">
                <a:solidFill>
                  <a:schemeClr val="bg1"/>
                </a:solidFill>
                <a:latin typeface="方正兰亭黑_GBK" pitchFamily="2" charset="-122"/>
                <a:ea typeface="方正兰亭黑_GBK" pitchFamily="2" charset="-122"/>
              </a:endParaRPr>
            </a:p>
          </p:txBody>
        </p:sp>
      </p:grpSp>
      <p:grpSp>
        <p:nvGrpSpPr>
          <p:cNvPr id="12" name="组合 11"/>
          <p:cNvGrpSpPr/>
          <p:nvPr/>
        </p:nvGrpSpPr>
        <p:grpSpPr>
          <a:xfrm>
            <a:off x="5496085" y="1595583"/>
            <a:ext cx="1618071" cy="3139868"/>
            <a:chOff x="4896956" y="1270654"/>
            <a:chExt cx="1213553" cy="2354901"/>
          </a:xfrm>
        </p:grpSpPr>
        <p:sp>
          <p:nvSpPr>
            <p:cNvPr id="15" name="圆角矩形 14"/>
            <p:cNvSpPr/>
            <p:nvPr/>
          </p:nvSpPr>
          <p:spPr bwMode="auto">
            <a:xfrm rot="5400000">
              <a:off x="4326282" y="1841328"/>
              <a:ext cx="2354901" cy="1213553"/>
            </a:xfrm>
            <a:prstGeom prst="roundRect">
              <a:avLst>
                <a:gd name="adj" fmla="val 50000"/>
              </a:avLst>
            </a:prstGeom>
            <a:solidFill>
              <a:schemeClr val="accent2"/>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00"/>
            </a:p>
          </p:txBody>
        </p:sp>
        <p:sp>
          <p:nvSpPr>
            <p:cNvPr id="16" name="椭圆 15"/>
            <p:cNvSpPr/>
            <p:nvPr/>
          </p:nvSpPr>
          <p:spPr bwMode="auto">
            <a:xfrm>
              <a:off x="5029333" y="1411263"/>
              <a:ext cx="948801"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Text Box 39"/>
            <p:cNvSpPr txBox="1">
              <a:spLocks noChangeArrowheads="1"/>
            </p:cNvSpPr>
            <p:nvPr/>
          </p:nvSpPr>
          <p:spPr bwMode="auto">
            <a:xfrm>
              <a:off x="4982265"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a:lnSpc>
                  <a:spcPct val="150000"/>
                </a:lnSpc>
                <a:buClr>
                  <a:schemeClr val="bg1"/>
                </a:buClr>
                <a:defRPr/>
              </a:pPr>
              <a:r>
                <a:rPr lang="en-US" altLang="zh-CN" sz="4300" b="1" spc="67" dirty="0">
                  <a:ln w="11430"/>
                  <a:solidFill>
                    <a:schemeClr val="tx1">
                      <a:lumMod val="65000"/>
                      <a:lumOff val="35000"/>
                    </a:schemeClr>
                  </a:solidFill>
                  <a:latin typeface="Arial" pitchFamily="34" charset="0"/>
                  <a:ea typeface="微软雅黑" pitchFamily="34" charset="-122"/>
                  <a:cs typeface="Arial" pitchFamily="34" charset="0"/>
                </a:rPr>
                <a:t>3</a:t>
              </a:r>
            </a:p>
          </p:txBody>
        </p:sp>
        <p:sp>
          <p:nvSpPr>
            <p:cNvPr id="39" name="矩形 261"/>
            <p:cNvSpPr>
              <a:spLocks noChangeArrowheads="1"/>
            </p:cNvSpPr>
            <p:nvPr/>
          </p:nvSpPr>
          <p:spPr bwMode="auto">
            <a:xfrm>
              <a:off x="5280592" y="1951982"/>
              <a:ext cx="44627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solidFill>
                    <a:schemeClr val="tx1">
                      <a:lumMod val="65000"/>
                      <a:lumOff val="35000"/>
                    </a:schemeClr>
                  </a:solidFill>
                  <a:latin typeface="方正兰亭中黑_GBK" pitchFamily="2" charset="-122"/>
                  <a:ea typeface="方正兰亭中黑_GBK" pitchFamily="2" charset="-122"/>
                </a:rPr>
                <a:t>欺骗</a:t>
              </a:r>
            </a:p>
          </p:txBody>
        </p:sp>
        <p:sp>
          <p:nvSpPr>
            <p:cNvPr id="42" name="Text Box 39"/>
            <p:cNvSpPr txBox="1">
              <a:spLocks noChangeArrowheads="1"/>
            </p:cNvSpPr>
            <p:nvPr/>
          </p:nvSpPr>
          <p:spPr bwMode="auto">
            <a:xfrm>
              <a:off x="4965616" y="2712116"/>
              <a:ext cx="1086190" cy="58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zh-CN" altLang="en-US" sz="1500" dirty="0">
                  <a:solidFill>
                    <a:schemeClr val="bg1"/>
                  </a:solidFill>
                  <a:latin typeface="方正兰亭黑_GBK" pitchFamily="2" charset="-122"/>
                  <a:ea typeface="方正兰亭黑_GBK" pitchFamily="2" charset="-122"/>
                </a:rPr>
                <a:t>通过误导来操纵他人或某个公司</a:t>
              </a:r>
              <a:endParaRPr lang="en-US" altLang="zh-CN" sz="1500" dirty="0">
                <a:solidFill>
                  <a:schemeClr val="bg1"/>
                </a:solidFill>
                <a:latin typeface="方正兰亭黑_GBK" pitchFamily="2" charset="-122"/>
                <a:ea typeface="方正兰亭黑_GBK" pitchFamily="2" charset="-122"/>
              </a:endParaRPr>
            </a:p>
          </p:txBody>
        </p:sp>
      </p:grpSp>
      <p:grpSp>
        <p:nvGrpSpPr>
          <p:cNvPr id="18" name="组合 17"/>
          <p:cNvGrpSpPr/>
          <p:nvPr/>
        </p:nvGrpSpPr>
        <p:grpSpPr>
          <a:xfrm>
            <a:off x="7770779" y="1614105"/>
            <a:ext cx="1618071" cy="3139868"/>
            <a:chOff x="6590610" y="1270654"/>
            <a:chExt cx="1213553" cy="2354901"/>
          </a:xfrm>
        </p:grpSpPr>
        <p:sp>
          <p:nvSpPr>
            <p:cNvPr id="19" name="圆角矩形 18"/>
            <p:cNvSpPr/>
            <p:nvPr/>
          </p:nvSpPr>
          <p:spPr bwMode="auto">
            <a:xfrm rot="5400000">
              <a:off x="6019936" y="1841328"/>
              <a:ext cx="2354901" cy="1213553"/>
            </a:xfrm>
            <a:prstGeom prst="roundRect">
              <a:avLst>
                <a:gd name="adj" fmla="val 50000"/>
              </a:avLst>
            </a:prstGeom>
            <a:solidFill>
              <a:schemeClr val="accent2"/>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00"/>
            </a:p>
          </p:txBody>
        </p:sp>
        <p:sp>
          <p:nvSpPr>
            <p:cNvPr id="20" name="椭圆 19"/>
            <p:cNvSpPr/>
            <p:nvPr/>
          </p:nvSpPr>
          <p:spPr bwMode="auto">
            <a:xfrm>
              <a:off x="6722985" y="1411263"/>
              <a:ext cx="948800"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Text Box 39"/>
            <p:cNvSpPr txBox="1">
              <a:spLocks noChangeArrowheads="1"/>
            </p:cNvSpPr>
            <p:nvPr/>
          </p:nvSpPr>
          <p:spPr bwMode="auto">
            <a:xfrm>
              <a:off x="6675919"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a:lnSpc>
                  <a:spcPct val="150000"/>
                </a:lnSpc>
                <a:buClr>
                  <a:schemeClr val="bg1"/>
                </a:buClr>
                <a:defRPr/>
              </a:pPr>
              <a:r>
                <a:rPr lang="en-US" altLang="zh-CN" sz="4300" b="1" spc="67" dirty="0">
                  <a:ln w="11430"/>
                  <a:solidFill>
                    <a:schemeClr val="tx1">
                      <a:lumMod val="65000"/>
                      <a:lumOff val="35000"/>
                    </a:schemeClr>
                  </a:solidFill>
                  <a:latin typeface="Arial" pitchFamily="34" charset="0"/>
                  <a:ea typeface="微软雅黑" pitchFamily="34" charset="-122"/>
                  <a:cs typeface="Arial" pitchFamily="34" charset="0"/>
                </a:rPr>
                <a:t>4</a:t>
              </a:r>
            </a:p>
          </p:txBody>
        </p:sp>
        <p:sp>
          <p:nvSpPr>
            <p:cNvPr id="40" name="矩形 261"/>
            <p:cNvSpPr>
              <a:spLocks noChangeArrowheads="1"/>
            </p:cNvSpPr>
            <p:nvPr/>
          </p:nvSpPr>
          <p:spPr bwMode="auto">
            <a:xfrm>
              <a:off x="6974248" y="1973522"/>
              <a:ext cx="44627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solidFill>
                    <a:schemeClr val="tx1">
                      <a:lumMod val="65000"/>
                      <a:lumOff val="35000"/>
                    </a:schemeClr>
                  </a:solidFill>
                  <a:latin typeface="方正兰亭中黑_GBK" pitchFamily="2" charset="-122"/>
                  <a:ea typeface="方正兰亭中黑_GBK" pitchFamily="2" charset="-122"/>
                </a:rPr>
                <a:t>偷窃</a:t>
              </a:r>
            </a:p>
          </p:txBody>
        </p:sp>
        <p:sp>
          <p:nvSpPr>
            <p:cNvPr id="43" name="Text Box 39"/>
            <p:cNvSpPr txBox="1">
              <a:spLocks noChangeArrowheads="1"/>
            </p:cNvSpPr>
            <p:nvPr/>
          </p:nvSpPr>
          <p:spPr bwMode="auto">
            <a:xfrm>
              <a:off x="6654290" y="2712116"/>
              <a:ext cx="10861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zh-CN" altLang="en-US" sz="1500" dirty="0">
                  <a:solidFill>
                    <a:schemeClr val="bg1"/>
                  </a:solidFill>
                  <a:latin typeface="方正兰亭黑_GBK" pitchFamily="2" charset="-122"/>
                  <a:ea typeface="方正兰亭黑_GBK" pitchFamily="2" charset="-122"/>
                </a:rPr>
                <a:t>拿走不属于自己的东西</a:t>
              </a:r>
              <a:endParaRPr lang="en-US" altLang="zh-CN" sz="1500" dirty="0">
                <a:solidFill>
                  <a:schemeClr val="bg1"/>
                </a:solidFill>
                <a:latin typeface="方正兰亭黑_GBK" pitchFamily="2" charset="-122"/>
                <a:ea typeface="方正兰亭黑_GBK" pitchFamily="2" charset="-122"/>
              </a:endParaRPr>
            </a:p>
          </p:txBody>
        </p:sp>
      </p:grpSp>
      <p:grpSp>
        <p:nvGrpSpPr>
          <p:cNvPr id="22" name="组合 21"/>
          <p:cNvGrpSpPr/>
          <p:nvPr/>
        </p:nvGrpSpPr>
        <p:grpSpPr>
          <a:xfrm>
            <a:off x="2391591" y="2971110"/>
            <a:ext cx="556351" cy="304024"/>
            <a:chOff x="2673784" y="2255757"/>
            <a:chExt cx="417263" cy="228018"/>
          </a:xfrm>
        </p:grpSpPr>
        <p:sp>
          <p:nvSpPr>
            <p:cNvPr id="13" name="燕尾形 12"/>
            <p:cNvSpPr/>
            <p:nvPr/>
          </p:nvSpPr>
          <p:spPr>
            <a:xfrm>
              <a:off x="2673784"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4" name="燕尾形 13"/>
            <p:cNvSpPr/>
            <p:nvPr/>
          </p:nvSpPr>
          <p:spPr>
            <a:xfrm>
              <a:off x="2863029"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pSp>
        <p:nvGrpSpPr>
          <p:cNvPr id="28" name="组合 27"/>
          <p:cNvGrpSpPr/>
          <p:nvPr/>
        </p:nvGrpSpPr>
        <p:grpSpPr>
          <a:xfrm>
            <a:off x="7172714" y="2916329"/>
            <a:ext cx="556351" cy="304024"/>
            <a:chOff x="6151055" y="2255757"/>
            <a:chExt cx="417263" cy="228018"/>
          </a:xfrm>
        </p:grpSpPr>
        <p:sp>
          <p:nvSpPr>
            <p:cNvPr id="23" name="燕尾形 22"/>
            <p:cNvSpPr/>
            <p:nvPr/>
          </p:nvSpPr>
          <p:spPr>
            <a:xfrm>
              <a:off x="6151055"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4" name="燕尾形 23"/>
            <p:cNvSpPr/>
            <p:nvPr/>
          </p:nvSpPr>
          <p:spPr>
            <a:xfrm>
              <a:off x="6340300"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pSp>
        <p:nvGrpSpPr>
          <p:cNvPr id="27" name="组合 26"/>
          <p:cNvGrpSpPr/>
          <p:nvPr/>
        </p:nvGrpSpPr>
        <p:grpSpPr>
          <a:xfrm>
            <a:off x="4854818" y="2961308"/>
            <a:ext cx="556351" cy="304024"/>
            <a:chOff x="4440922" y="2255757"/>
            <a:chExt cx="417263" cy="228018"/>
          </a:xfrm>
        </p:grpSpPr>
        <p:sp>
          <p:nvSpPr>
            <p:cNvPr id="25" name="燕尾形 24"/>
            <p:cNvSpPr/>
            <p:nvPr/>
          </p:nvSpPr>
          <p:spPr>
            <a:xfrm>
              <a:off x="4440922"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6" name="燕尾形 25"/>
            <p:cNvSpPr/>
            <p:nvPr/>
          </p:nvSpPr>
          <p:spPr>
            <a:xfrm>
              <a:off x="4630167"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pSp>
        <p:nvGrpSpPr>
          <p:cNvPr id="44" name="组合 43"/>
          <p:cNvGrpSpPr/>
          <p:nvPr/>
        </p:nvGrpSpPr>
        <p:grpSpPr>
          <a:xfrm>
            <a:off x="10260434" y="1595583"/>
            <a:ext cx="1618071" cy="3139868"/>
            <a:chOff x="6590610" y="1270654"/>
            <a:chExt cx="1213553" cy="2354901"/>
          </a:xfrm>
        </p:grpSpPr>
        <p:sp>
          <p:nvSpPr>
            <p:cNvPr id="45" name="圆角矩形 44"/>
            <p:cNvSpPr/>
            <p:nvPr/>
          </p:nvSpPr>
          <p:spPr bwMode="auto">
            <a:xfrm rot="5400000">
              <a:off x="6019936" y="1841328"/>
              <a:ext cx="2354901" cy="1213553"/>
            </a:xfrm>
            <a:prstGeom prst="roundRect">
              <a:avLst>
                <a:gd name="adj" fmla="val 50000"/>
              </a:avLst>
            </a:prstGeom>
            <a:solidFill>
              <a:schemeClr val="accent2"/>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00"/>
            </a:p>
          </p:txBody>
        </p:sp>
        <p:sp>
          <p:nvSpPr>
            <p:cNvPr id="46" name="椭圆 45"/>
            <p:cNvSpPr/>
            <p:nvPr/>
          </p:nvSpPr>
          <p:spPr bwMode="auto">
            <a:xfrm>
              <a:off x="6722985" y="1411263"/>
              <a:ext cx="948800" cy="950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7" name="Text Box 39"/>
            <p:cNvSpPr txBox="1">
              <a:spLocks noChangeArrowheads="1"/>
            </p:cNvSpPr>
            <p:nvPr/>
          </p:nvSpPr>
          <p:spPr bwMode="auto">
            <a:xfrm>
              <a:off x="6675919" y="1355957"/>
              <a:ext cx="1042932" cy="652439"/>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a:lnSpc>
                  <a:spcPct val="150000"/>
                </a:lnSpc>
                <a:buClr>
                  <a:schemeClr val="bg1"/>
                </a:buClr>
                <a:defRPr/>
              </a:pPr>
              <a:r>
                <a:rPr lang="en-US" altLang="zh-CN" sz="4300" b="1" spc="67" dirty="0" smtClean="0">
                  <a:ln w="11430"/>
                  <a:solidFill>
                    <a:schemeClr val="tx1">
                      <a:lumMod val="65000"/>
                      <a:lumOff val="35000"/>
                    </a:schemeClr>
                  </a:solidFill>
                  <a:latin typeface="Arial" pitchFamily="34" charset="0"/>
                  <a:ea typeface="微软雅黑" pitchFamily="34" charset="-122"/>
                  <a:cs typeface="Arial" pitchFamily="34" charset="0"/>
                </a:rPr>
                <a:t>5</a:t>
              </a:r>
              <a:endParaRPr lang="en-US" altLang="zh-CN" sz="4300" b="1" spc="67" dirty="0">
                <a:ln w="11430"/>
                <a:solidFill>
                  <a:schemeClr val="tx1">
                    <a:lumMod val="65000"/>
                    <a:lumOff val="35000"/>
                  </a:schemeClr>
                </a:solidFill>
                <a:latin typeface="Arial" pitchFamily="34" charset="0"/>
                <a:ea typeface="微软雅黑" pitchFamily="34" charset="-122"/>
                <a:cs typeface="Arial" pitchFamily="34" charset="0"/>
              </a:endParaRPr>
            </a:p>
          </p:txBody>
        </p:sp>
        <p:sp>
          <p:nvSpPr>
            <p:cNvPr id="48" name="矩形 261"/>
            <p:cNvSpPr>
              <a:spLocks noChangeArrowheads="1"/>
            </p:cNvSpPr>
            <p:nvPr/>
          </p:nvSpPr>
          <p:spPr bwMode="auto">
            <a:xfrm>
              <a:off x="6974248" y="1973522"/>
              <a:ext cx="44627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smtClean="0">
                  <a:solidFill>
                    <a:schemeClr val="tx1">
                      <a:lumMod val="65000"/>
                      <a:lumOff val="35000"/>
                    </a:schemeClr>
                  </a:solidFill>
                  <a:latin typeface="方正兰亭中黑_GBK" pitchFamily="2" charset="-122"/>
                  <a:ea typeface="方正兰亭中黑_GBK" pitchFamily="2" charset="-122"/>
                </a:rPr>
                <a:t>歧视</a:t>
              </a:r>
              <a:endParaRPr lang="zh-CN" altLang="en-US" sz="1600" dirty="0">
                <a:solidFill>
                  <a:schemeClr val="tx1">
                    <a:lumMod val="65000"/>
                    <a:lumOff val="35000"/>
                  </a:schemeClr>
                </a:solidFill>
                <a:latin typeface="方正兰亭中黑_GBK" pitchFamily="2" charset="-122"/>
                <a:ea typeface="方正兰亭中黑_GBK" pitchFamily="2" charset="-122"/>
              </a:endParaRPr>
            </a:p>
          </p:txBody>
        </p:sp>
        <p:sp>
          <p:nvSpPr>
            <p:cNvPr id="49" name="Text Box 39"/>
            <p:cNvSpPr txBox="1">
              <a:spLocks noChangeArrowheads="1"/>
            </p:cNvSpPr>
            <p:nvPr/>
          </p:nvSpPr>
          <p:spPr bwMode="auto">
            <a:xfrm>
              <a:off x="6654290" y="2712116"/>
              <a:ext cx="1086190" cy="7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zh-CN" altLang="en-US" sz="1500" dirty="0">
                  <a:solidFill>
                    <a:schemeClr val="bg1"/>
                  </a:solidFill>
                  <a:latin typeface="方正兰亭黑_GBK" pitchFamily="2" charset="-122"/>
                  <a:ea typeface="方正兰亭黑_GBK" pitchFamily="2" charset="-122"/>
                </a:rPr>
                <a:t>根据不恰当的标准区别对待一个人或一部分人</a:t>
              </a:r>
              <a:endParaRPr lang="en-US" altLang="zh-CN" sz="1500" dirty="0">
                <a:solidFill>
                  <a:schemeClr val="bg1"/>
                </a:solidFill>
                <a:latin typeface="方正兰亭黑_GBK" pitchFamily="2" charset="-122"/>
                <a:ea typeface="方正兰亭黑_GBK" pitchFamily="2" charset="-122"/>
              </a:endParaRPr>
            </a:p>
          </p:txBody>
        </p:sp>
      </p:grpSp>
      <p:grpSp>
        <p:nvGrpSpPr>
          <p:cNvPr id="50" name="组合 49"/>
          <p:cNvGrpSpPr/>
          <p:nvPr/>
        </p:nvGrpSpPr>
        <p:grpSpPr>
          <a:xfrm>
            <a:off x="9542619" y="2916329"/>
            <a:ext cx="556351" cy="304024"/>
            <a:chOff x="6151055" y="2255757"/>
            <a:chExt cx="417263" cy="228018"/>
          </a:xfrm>
        </p:grpSpPr>
        <p:sp>
          <p:nvSpPr>
            <p:cNvPr id="51" name="燕尾形 50"/>
            <p:cNvSpPr/>
            <p:nvPr/>
          </p:nvSpPr>
          <p:spPr>
            <a:xfrm>
              <a:off x="6151055"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52" name="燕尾形 51"/>
            <p:cNvSpPr/>
            <p:nvPr/>
          </p:nvSpPr>
          <p:spPr>
            <a:xfrm>
              <a:off x="6340300" y="2255757"/>
              <a:ext cx="228018" cy="228018"/>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Tree>
    <p:extLst>
      <p:ext uri="{BB962C8B-B14F-4D97-AF65-F5344CB8AC3E}">
        <p14:creationId xmlns:p14="http://schemas.microsoft.com/office/powerpoint/2010/main" val="3597299136"/>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0-#ppt_w/2"/>
                                          </p:val>
                                        </p:tav>
                                        <p:tav tm="100000">
                                          <p:val>
                                            <p:strVal val="#ppt_x"/>
                                          </p:val>
                                        </p:tav>
                                      </p:tavLst>
                                    </p:anim>
                                    <p:anim calcmode="lin" valueType="num">
                                      <p:cBhvr additive="base">
                                        <p:cTn id="13" dur="500" fill="hold"/>
                                        <p:tgtEl>
                                          <p:spTgt spid="2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500" fill="hold"/>
                                        <p:tgtEl>
                                          <p:spTgt spid="27"/>
                                        </p:tgtEl>
                                        <p:attrNameLst>
                                          <p:attrName>ppt_x</p:attrName>
                                        </p:attrNameLst>
                                      </p:cBhvr>
                                      <p:tavLst>
                                        <p:tav tm="0">
                                          <p:val>
                                            <p:strVal val="0-#ppt_w/2"/>
                                          </p:val>
                                        </p:tav>
                                        <p:tav tm="100000">
                                          <p:val>
                                            <p:strVal val="#ppt_x"/>
                                          </p:val>
                                        </p:tav>
                                      </p:tavLst>
                                    </p:anim>
                                    <p:anim calcmode="lin" valueType="num">
                                      <p:cBhvr additive="base">
                                        <p:cTn id="23" dur="500" fill="hold"/>
                                        <p:tgtEl>
                                          <p:spTgt spid="2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500" fill="hold"/>
                                        <p:tgtEl>
                                          <p:spTgt spid="28"/>
                                        </p:tgtEl>
                                        <p:attrNameLst>
                                          <p:attrName>ppt_x</p:attrName>
                                        </p:attrNameLst>
                                      </p:cBhvr>
                                      <p:tavLst>
                                        <p:tav tm="0">
                                          <p:val>
                                            <p:strVal val="0-#ppt_w/2"/>
                                          </p:val>
                                        </p:tav>
                                        <p:tav tm="100000">
                                          <p:val>
                                            <p:strVal val="#ppt_x"/>
                                          </p:val>
                                        </p:tav>
                                      </p:tavLst>
                                    </p:anim>
                                    <p:anim calcmode="lin" valueType="num">
                                      <p:cBhvr additive="base">
                                        <p:cTn id="33" dur="500" fill="hold"/>
                                        <p:tgtEl>
                                          <p:spTgt spid="28"/>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0-#ppt_w/2"/>
                                          </p:val>
                                        </p:tav>
                                        <p:tav tm="100000">
                                          <p:val>
                                            <p:strVal val="#ppt_x"/>
                                          </p:val>
                                        </p:tav>
                                      </p:tavLst>
                                    </p:anim>
                                    <p:anim calcmode="lin" valueType="num">
                                      <p:cBhvr additive="base">
                                        <p:cTn id="38" dur="500" fill="hold"/>
                                        <p:tgtEl>
                                          <p:spTgt spid="18"/>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42" presetClass="entr" presetSubtype="0" fill="hold" nodeType="after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childTnLst>
                          </p:cTn>
                        </p:par>
                        <p:par>
                          <p:cTn id="45" fill="hold">
                            <p:stCondLst>
                              <p:cond delay="4500"/>
                            </p:stCondLst>
                            <p:childTnLst>
                              <p:par>
                                <p:cTn id="46" presetID="2" presetClass="entr" presetSubtype="8"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 calcmode="lin" valueType="num">
                                      <p:cBhvr additive="base">
                                        <p:cTn id="48" dur="500" fill="hold"/>
                                        <p:tgtEl>
                                          <p:spTgt spid="44"/>
                                        </p:tgtEl>
                                        <p:attrNameLst>
                                          <p:attrName>ppt_x</p:attrName>
                                        </p:attrNameLst>
                                      </p:cBhvr>
                                      <p:tavLst>
                                        <p:tav tm="0">
                                          <p:val>
                                            <p:strVal val="0-#ppt_w/2"/>
                                          </p:val>
                                        </p:tav>
                                        <p:tav tm="100000">
                                          <p:val>
                                            <p:strVal val="#ppt_x"/>
                                          </p:val>
                                        </p:tav>
                                      </p:tavLst>
                                    </p:anim>
                                    <p:anim calcmode="lin" valueType="num">
                                      <p:cBhvr additive="base">
                                        <p:cTn id="49" dur="500" fill="hold"/>
                                        <p:tgtEl>
                                          <p:spTgt spid="44"/>
                                        </p:tgtEl>
                                        <p:attrNameLst>
                                          <p:attrName>ppt_y</p:attrName>
                                        </p:attrNameLst>
                                      </p:cBhvr>
                                      <p:tavLst>
                                        <p:tav tm="0">
                                          <p:val>
                                            <p:strVal val="#ppt_y"/>
                                          </p:val>
                                        </p:tav>
                                        <p:tav tm="100000">
                                          <p:val>
                                            <p:strVal val="#ppt_y"/>
                                          </p:val>
                                        </p:tav>
                                      </p:tavLst>
                                    </p:anim>
                                  </p:childTnLst>
                                </p:cTn>
                              </p:par>
                            </p:childTnLst>
                          </p:cTn>
                        </p:par>
                        <p:par>
                          <p:cTn id="50" fill="hold">
                            <p:stCondLst>
                              <p:cond delay="5000"/>
                            </p:stCondLst>
                            <p:childTnLst>
                              <p:par>
                                <p:cTn id="51" presetID="2" presetClass="entr" presetSubtype="8" fill="hold" nodeType="afterEffect">
                                  <p:stCondLst>
                                    <p:cond delay="0"/>
                                  </p:stCondLst>
                                  <p:childTnLst>
                                    <p:set>
                                      <p:cBhvr>
                                        <p:cTn id="52" dur="1" fill="hold">
                                          <p:stCondLst>
                                            <p:cond delay="0"/>
                                          </p:stCondLst>
                                        </p:cTn>
                                        <p:tgtEl>
                                          <p:spTgt spid="50"/>
                                        </p:tgtEl>
                                        <p:attrNameLst>
                                          <p:attrName>style.visibility</p:attrName>
                                        </p:attrNameLst>
                                      </p:cBhvr>
                                      <p:to>
                                        <p:strVal val="visible"/>
                                      </p:to>
                                    </p:set>
                                    <p:anim calcmode="lin" valueType="num">
                                      <p:cBhvr additive="base">
                                        <p:cTn id="53" dur="500" fill="hold"/>
                                        <p:tgtEl>
                                          <p:spTgt spid="50"/>
                                        </p:tgtEl>
                                        <p:attrNameLst>
                                          <p:attrName>ppt_x</p:attrName>
                                        </p:attrNameLst>
                                      </p:cBhvr>
                                      <p:tavLst>
                                        <p:tav tm="0">
                                          <p:val>
                                            <p:strVal val="0-#ppt_w/2"/>
                                          </p:val>
                                        </p:tav>
                                        <p:tav tm="100000">
                                          <p:val>
                                            <p:strVal val="#ppt_x"/>
                                          </p:val>
                                        </p:tav>
                                      </p:tavLst>
                                    </p:anim>
                                    <p:anim calcmode="lin" valueType="num">
                                      <p:cBhvr additive="base">
                                        <p:cTn id="54"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导言</a:t>
            </a:r>
            <a:endParaRPr lang="zh-CN" altLang="en-US" dirty="0"/>
          </a:p>
        </p:txBody>
      </p:sp>
      <p:grpSp>
        <p:nvGrpSpPr>
          <p:cNvPr id="4" name="组合 3"/>
          <p:cNvGrpSpPr/>
          <p:nvPr/>
        </p:nvGrpSpPr>
        <p:grpSpPr>
          <a:xfrm>
            <a:off x="1762793" y="2373803"/>
            <a:ext cx="2002652" cy="1980485"/>
            <a:chOff x="2496140" y="1973942"/>
            <a:chExt cx="3933369" cy="3889831"/>
          </a:xfrm>
        </p:grpSpPr>
        <p:grpSp>
          <p:nvGrpSpPr>
            <p:cNvPr id="5" name="组合 4"/>
            <p:cNvGrpSpPr/>
            <p:nvPr/>
          </p:nvGrpSpPr>
          <p:grpSpPr>
            <a:xfrm>
              <a:off x="2496140" y="1973942"/>
              <a:ext cx="3933369" cy="3889831"/>
              <a:chOff x="2496140" y="1973942"/>
              <a:chExt cx="3933369" cy="3889831"/>
            </a:xfrm>
          </p:grpSpPr>
          <p:sp>
            <p:nvSpPr>
              <p:cNvPr id="7" name="梯形 6"/>
              <p:cNvSpPr/>
              <p:nvPr/>
            </p:nvSpPr>
            <p:spPr>
              <a:xfrm>
                <a:off x="2510653" y="1973943"/>
                <a:ext cx="3889828" cy="740229"/>
              </a:xfrm>
              <a:prstGeom prst="trapezoid">
                <a:avLst>
                  <a:gd name="adj" fmla="val 97058"/>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梯形 7"/>
              <p:cNvSpPr/>
              <p:nvPr/>
            </p:nvSpPr>
            <p:spPr>
              <a:xfrm rot="5400000">
                <a:off x="4099966" y="3548744"/>
                <a:ext cx="3889828" cy="740229"/>
              </a:xfrm>
              <a:prstGeom prst="trapezoid">
                <a:avLst>
                  <a:gd name="adj" fmla="val 97058"/>
                </a:avLst>
              </a:prstGeom>
              <a:solidFill>
                <a:srgbClr val="558A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梯形 8"/>
              <p:cNvSpPr/>
              <p:nvPr/>
            </p:nvSpPr>
            <p:spPr>
              <a:xfrm flipV="1">
                <a:off x="2539681" y="5123544"/>
                <a:ext cx="3889828" cy="740229"/>
              </a:xfrm>
              <a:prstGeom prst="trapezoid">
                <a:avLst>
                  <a:gd name="adj" fmla="val 97058"/>
                </a:avLst>
              </a:prstGeom>
              <a:solidFill>
                <a:srgbClr val="C64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梯形 9"/>
              <p:cNvSpPr/>
              <p:nvPr/>
            </p:nvSpPr>
            <p:spPr>
              <a:xfrm rot="16200000">
                <a:off x="935855" y="3548744"/>
                <a:ext cx="3889828" cy="740229"/>
              </a:xfrm>
              <a:prstGeom prst="trapezoid">
                <a:avLst>
                  <a:gd name="adj" fmla="val 97058"/>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flipH="1" flipV="1">
                <a:off x="2502713" y="1967369"/>
                <a:ext cx="741600" cy="754746"/>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flipH="1">
                <a:off x="5428020" y="1979967"/>
                <a:ext cx="246743" cy="740230"/>
              </a:xfrm>
              <a:prstGeom prst="rtTriangle">
                <a:avLst/>
              </a:prstGeom>
              <a:solidFill>
                <a:srgbClr val="C4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rot="16200000" flipV="1">
                <a:off x="5928765" y="4624032"/>
                <a:ext cx="246743" cy="740230"/>
              </a:xfrm>
              <a:prstGeom prst="rtTriangle">
                <a:avLst/>
              </a:prstGeom>
              <a:solidFill>
                <a:srgbClr val="3C6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flipV="1">
                <a:off x="3250884" y="5123543"/>
                <a:ext cx="246743" cy="740230"/>
              </a:xfrm>
              <a:prstGeom prst="rtTriangle">
                <a:avLst/>
              </a:prstGeom>
              <a:solidFill>
                <a:srgbClr val="94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4"/>
              <p:cNvSpPr/>
              <p:nvPr/>
            </p:nvSpPr>
            <p:spPr>
              <a:xfrm rot="5400000" flipV="1">
                <a:off x="2764655" y="2467429"/>
                <a:ext cx="246743" cy="740230"/>
              </a:xfrm>
              <a:prstGeom prst="rtTriangle">
                <a:avLst/>
              </a:prstGeom>
              <a:solidFill>
                <a:srgbClr val="B8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六角星 5"/>
            <p:cNvSpPr/>
            <p:nvPr/>
          </p:nvSpPr>
          <p:spPr>
            <a:xfrm>
              <a:off x="3594088" y="3050121"/>
              <a:ext cx="1737473" cy="1737473"/>
            </a:xfrm>
            <a:prstGeom prst="star6">
              <a:avLst>
                <a:gd name="adj" fmla="val 23157"/>
                <a:gd name="hf" fmla="val 115470"/>
              </a:avLst>
            </a:prstGeom>
            <a:noFill/>
            <a:ln w="762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3736417" y="2756590"/>
            <a:ext cx="2236510" cy="1015663"/>
          </a:xfrm>
          <a:prstGeom prst="rect">
            <a:avLst/>
          </a:prstGeom>
          <a:noFill/>
        </p:spPr>
        <p:txBody>
          <a:bodyPr wrap="none" rtlCol="0">
            <a:spAutoFit/>
          </a:bodyPr>
          <a:lstStyle/>
          <a:p>
            <a:r>
              <a:rPr lang="en-US" altLang="zh-CN" sz="6000" dirty="0" smtClean="0">
                <a:solidFill>
                  <a:srgbClr val="FF7300"/>
                </a:solidFill>
              </a:rPr>
              <a:t>Part 3</a:t>
            </a:r>
            <a:endParaRPr lang="zh-CN" altLang="en-US" sz="6000" dirty="0">
              <a:solidFill>
                <a:srgbClr val="FF7300"/>
              </a:solidFill>
            </a:endParaRPr>
          </a:p>
        </p:txBody>
      </p:sp>
      <p:sp>
        <p:nvSpPr>
          <p:cNvPr id="17" name="矩形 16"/>
          <p:cNvSpPr/>
          <p:nvPr/>
        </p:nvSpPr>
        <p:spPr>
          <a:xfrm>
            <a:off x="3896074" y="3739027"/>
            <a:ext cx="2242922"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smtClean="0">
                <a:ln>
                  <a:noFill/>
                </a:ln>
                <a:solidFill>
                  <a:schemeClr val="tx1">
                    <a:lumMod val="50000"/>
                    <a:lumOff val="50000"/>
                  </a:schemeClr>
                </a:solidFill>
                <a:effectLst/>
                <a:uLnTx/>
                <a:uFillTx/>
                <a:latin typeface="+mn-lt"/>
                <a:ea typeface="+mn-ea"/>
              </a:rPr>
              <a:t>课程内容</a:t>
            </a:r>
            <a:endParaRPr kumimoji="0" lang="en-US" altLang="zh-CN" sz="4000" b="1" i="0" u="none" strike="noStrike" kern="1200" cap="none" spc="0" normalizeH="0" baseline="0" noProof="0" dirty="0" smtClean="0">
              <a:ln>
                <a:noFill/>
              </a:ln>
              <a:solidFill>
                <a:schemeClr val="tx1">
                  <a:lumMod val="50000"/>
                  <a:lumOff val="50000"/>
                </a:schemeClr>
              </a:solidFill>
              <a:effectLst/>
              <a:uLnTx/>
              <a:uFillTx/>
              <a:latin typeface="+mn-lt"/>
              <a:ea typeface="+mn-ea"/>
            </a:endParaRPr>
          </a:p>
        </p:txBody>
      </p:sp>
    </p:spTree>
    <p:extLst>
      <p:ext uri="{BB962C8B-B14F-4D97-AF65-F5344CB8AC3E}">
        <p14:creationId xmlns:p14="http://schemas.microsoft.com/office/powerpoint/2010/main" val="1358963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课程内容安排</a:t>
            </a:r>
            <a:endParaRPr lang="zh-CN" altLang="en-US" sz="3600" dirty="0"/>
          </a:p>
        </p:txBody>
      </p:sp>
      <p:sp>
        <p:nvSpPr>
          <p:cNvPr id="3" name="矩形 2"/>
          <p:cNvSpPr/>
          <p:nvPr/>
        </p:nvSpPr>
        <p:spPr>
          <a:xfrm>
            <a:off x="2569028" y="1335315"/>
            <a:ext cx="6574971" cy="4154984"/>
          </a:xfrm>
          <a:prstGeom prst="rect">
            <a:avLst/>
          </a:prstGeom>
        </p:spPr>
        <p:txBody>
          <a:bodyPr wrap="square">
            <a:spAutoFit/>
          </a:bodyPr>
          <a:lstStyle/>
          <a:p>
            <a:pPr marL="533400" indent="-533400"/>
            <a:r>
              <a:rPr lang="zh-CN" altLang="en-US" sz="3200" dirty="0"/>
              <a:t>企业伦理学基础 </a:t>
            </a:r>
          </a:p>
          <a:p>
            <a:pPr marL="533400" indent="-533400"/>
            <a:r>
              <a:rPr lang="zh-CN" altLang="en-US" sz="2400" dirty="0"/>
              <a:t>伦理在商业决策中的重要性</a:t>
            </a:r>
            <a:endParaRPr lang="en-US" altLang="zh-CN" sz="2400" dirty="0"/>
          </a:p>
          <a:p>
            <a:pPr marL="533400" indent="-533400"/>
            <a:r>
              <a:rPr lang="zh-CN" altLang="en-US" sz="2400" dirty="0"/>
              <a:t>企业社会责任与利益相关者</a:t>
            </a:r>
            <a:endParaRPr lang="en-US" altLang="zh-CN" sz="2400" dirty="0"/>
          </a:p>
          <a:p>
            <a:pPr marL="533400" indent="-533400"/>
            <a:r>
              <a:rPr lang="zh-CN" altLang="en-US" sz="2400" dirty="0"/>
              <a:t>道德哲学</a:t>
            </a:r>
            <a:endParaRPr lang="en-US" altLang="zh-CN" sz="2400" dirty="0"/>
          </a:p>
          <a:p>
            <a:pPr marL="533400" indent="-533400"/>
            <a:r>
              <a:rPr lang="zh-CN" altLang="en-US" sz="3200" dirty="0" smtClean="0"/>
              <a:t>企业伦理问题识别</a:t>
            </a:r>
            <a:endParaRPr lang="zh-CN" altLang="en-US" sz="3200" dirty="0"/>
          </a:p>
          <a:p>
            <a:pPr marL="533400" indent="-533400"/>
            <a:r>
              <a:rPr lang="zh-CN" altLang="en-US" sz="2400" dirty="0"/>
              <a:t>企业经营中的伦理问题</a:t>
            </a:r>
          </a:p>
          <a:p>
            <a:r>
              <a:rPr lang="zh-CN" altLang="en-US" sz="3200" dirty="0" smtClean="0"/>
              <a:t>企业</a:t>
            </a:r>
            <a:r>
              <a:rPr lang="zh-CN" altLang="en-US" sz="3200" dirty="0"/>
              <a:t>伦理决策</a:t>
            </a:r>
          </a:p>
          <a:p>
            <a:pPr marL="533400" indent="-533400"/>
            <a:r>
              <a:rPr lang="zh-CN" altLang="en-US" sz="2400" dirty="0"/>
              <a:t>伦理与决策</a:t>
            </a:r>
            <a:endParaRPr lang="en-US" altLang="zh-CN" sz="2400" dirty="0"/>
          </a:p>
          <a:p>
            <a:pPr marL="533400" indent="-533400"/>
            <a:r>
              <a:rPr lang="zh-CN" altLang="en-US" sz="2400" dirty="0"/>
              <a:t>企业社会责任</a:t>
            </a:r>
          </a:p>
          <a:p>
            <a:pPr marL="533400" indent="-533400"/>
            <a:r>
              <a:rPr lang="zh-CN" altLang="en-US" sz="2400" dirty="0"/>
              <a:t>制定符合道德的决策</a:t>
            </a:r>
          </a:p>
        </p:txBody>
      </p:sp>
    </p:spTree>
    <p:extLst>
      <p:ext uri="{BB962C8B-B14F-4D97-AF65-F5344CB8AC3E}">
        <p14:creationId xmlns:p14="http://schemas.microsoft.com/office/powerpoint/2010/main" val="5947641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导言</a:t>
            </a:r>
            <a:endParaRPr lang="zh-CN" altLang="en-US" dirty="0"/>
          </a:p>
        </p:txBody>
      </p:sp>
      <p:grpSp>
        <p:nvGrpSpPr>
          <p:cNvPr id="4" name="组合 3"/>
          <p:cNvGrpSpPr/>
          <p:nvPr/>
        </p:nvGrpSpPr>
        <p:grpSpPr>
          <a:xfrm>
            <a:off x="1762793" y="2373803"/>
            <a:ext cx="2002652" cy="1980485"/>
            <a:chOff x="2496140" y="1973942"/>
            <a:chExt cx="3933369" cy="3889831"/>
          </a:xfrm>
        </p:grpSpPr>
        <p:grpSp>
          <p:nvGrpSpPr>
            <p:cNvPr id="5" name="组合 4"/>
            <p:cNvGrpSpPr/>
            <p:nvPr/>
          </p:nvGrpSpPr>
          <p:grpSpPr>
            <a:xfrm>
              <a:off x="2496140" y="1973942"/>
              <a:ext cx="3933369" cy="3889831"/>
              <a:chOff x="2496140" y="1973942"/>
              <a:chExt cx="3933369" cy="3889831"/>
            </a:xfrm>
          </p:grpSpPr>
          <p:sp>
            <p:nvSpPr>
              <p:cNvPr id="7" name="梯形 6"/>
              <p:cNvSpPr/>
              <p:nvPr/>
            </p:nvSpPr>
            <p:spPr>
              <a:xfrm>
                <a:off x="2510653" y="1973943"/>
                <a:ext cx="3889828" cy="740229"/>
              </a:xfrm>
              <a:prstGeom prst="trapezoid">
                <a:avLst>
                  <a:gd name="adj" fmla="val 97058"/>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梯形 7"/>
              <p:cNvSpPr/>
              <p:nvPr/>
            </p:nvSpPr>
            <p:spPr>
              <a:xfrm rot="5400000">
                <a:off x="4099966" y="3548744"/>
                <a:ext cx="3889828" cy="740229"/>
              </a:xfrm>
              <a:prstGeom prst="trapezoid">
                <a:avLst>
                  <a:gd name="adj" fmla="val 97058"/>
                </a:avLst>
              </a:prstGeom>
              <a:solidFill>
                <a:srgbClr val="558A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梯形 8"/>
              <p:cNvSpPr/>
              <p:nvPr/>
            </p:nvSpPr>
            <p:spPr>
              <a:xfrm flipV="1">
                <a:off x="2539681" y="5123544"/>
                <a:ext cx="3889828" cy="740229"/>
              </a:xfrm>
              <a:prstGeom prst="trapezoid">
                <a:avLst>
                  <a:gd name="adj" fmla="val 97058"/>
                </a:avLst>
              </a:prstGeom>
              <a:solidFill>
                <a:srgbClr val="C64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梯形 9"/>
              <p:cNvSpPr/>
              <p:nvPr/>
            </p:nvSpPr>
            <p:spPr>
              <a:xfrm rot="16200000">
                <a:off x="935855" y="3548744"/>
                <a:ext cx="3889828" cy="740229"/>
              </a:xfrm>
              <a:prstGeom prst="trapezoid">
                <a:avLst>
                  <a:gd name="adj" fmla="val 97058"/>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flipH="1" flipV="1">
                <a:off x="2502713" y="1967369"/>
                <a:ext cx="741600" cy="754746"/>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flipH="1">
                <a:off x="5428020" y="1979967"/>
                <a:ext cx="246743" cy="740230"/>
              </a:xfrm>
              <a:prstGeom prst="rtTriangle">
                <a:avLst/>
              </a:prstGeom>
              <a:solidFill>
                <a:srgbClr val="C4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rot="16200000" flipV="1">
                <a:off x="5928765" y="4624032"/>
                <a:ext cx="246743" cy="740230"/>
              </a:xfrm>
              <a:prstGeom prst="rtTriangle">
                <a:avLst/>
              </a:prstGeom>
              <a:solidFill>
                <a:srgbClr val="3C6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flipV="1">
                <a:off x="3250884" y="5123543"/>
                <a:ext cx="246743" cy="740230"/>
              </a:xfrm>
              <a:prstGeom prst="rtTriangle">
                <a:avLst/>
              </a:prstGeom>
              <a:solidFill>
                <a:srgbClr val="94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4"/>
              <p:cNvSpPr/>
              <p:nvPr/>
            </p:nvSpPr>
            <p:spPr>
              <a:xfrm rot="5400000" flipV="1">
                <a:off x="2764655" y="2467429"/>
                <a:ext cx="246743" cy="740230"/>
              </a:xfrm>
              <a:prstGeom prst="rtTriangle">
                <a:avLst/>
              </a:prstGeom>
              <a:solidFill>
                <a:srgbClr val="B8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六角星 5"/>
            <p:cNvSpPr/>
            <p:nvPr/>
          </p:nvSpPr>
          <p:spPr>
            <a:xfrm>
              <a:off x="3594088" y="3050121"/>
              <a:ext cx="1737473" cy="1737473"/>
            </a:xfrm>
            <a:prstGeom prst="star6">
              <a:avLst>
                <a:gd name="adj" fmla="val 23157"/>
                <a:gd name="hf" fmla="val 115470"/>
              </a:avLst>
            </a:prstGeom>
            <a:noFill/>
            <a:ln w="762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3736417" y="2756590"/>
            <a:ext cx="2236510" cy="1015663"/>
          </a:xfrm>
          <a:prstGeom prst="rect">
            <a:avLst/>
          </a:prstGeom>
          <a:noFill/>
        </p:spPr>
        <p:txBody>
          <a:bodyPr wrap="none" rtlCol="0">
            <a:spAutoFit/>
          </a:bodyPr>
          <a:lstStyle/>
          <a:p>
            <a:r>
              <a:rPr lang="en-US" altLang="zh-CN" sz="6000" dirty="0" smtClean="0">
                <a:solidFill>
                  <a:srgbClr val="FF7300"/>
                </a:solidFill>
              </a:rPr>
              <a:t>Part 4</a:t>
            </a:r>
            <a:endParaRPr lang="zh-CN" altLang="en-US" sz="6000" dirty="0">
              <a:solidFill>
                <a:srgbClr val="FF7300"/>
              </a:solidFill>
            </a:endParaRPr>
          </a:p>
        </p:txBody>
      </p:sp>
      <p:sp>
        <p:nvSpPr>
          <p:cNvPr id="17" name="矩形 16"/>
          <p:cNvSpPr/>
          <p:nvPr/>
        </p:nvSpPr>
        <p:spPr>
          <a:xfrm>
            <a:off x="3896074" y="3739027"/>
            <a:ext cx="2242922"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000" b="1" dirty="0">
                <a:solidFill>
                  <a:schemeClr val="tx1">
                    <a:lumMod val="50000"/>
                    <a:lumOff val="50000"/>
                  </a:schemeClr>
                </a:solidFill>
              </a:rPr>
              <a:t>讨论问题</a:t>
            </a:r>
            <a:endParaRPr kumimoji="0" lang="en-US" altLang="zh-CN" sz="4000" b="1" i="0" u="none" strike="noStrike" kern="1200" cap="none" spc="0" normalizeH="0" baseline="0" noProof="0" dirty="0" smtClean="0">
              <a:ln>
                <a:noFill/>
              </a:ln>
              <a:solidFill>
                <a:schemeClr val="tx1">
                  <a:lumMod val="50000"/>
                  <a:lumOff val="50000"/>
                </a:schemeClr>
              </a:solidFill>
              <a:effectLst/>
              <a:uLnTx/>
              <a:uFillTx/>
              <a:latin typeface="+mn-lt"/>
              <a:ea typeface="+mn-ea"/>
            </a:endParaRPr>
          </a:p>
        </p:txBody>
      </p:sp>
    </p:spTree>
    <p:extLst>
      <p:ext uri="{BB962C8B-B14F-4D97-AF65-F5344CB8AC3E}">
        <p14:creationId xmlns:p14="http://schemas.microsoft.com/office/powerpoint/2010/main" val="1468945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导言</a:t>
            </a:r>
            <a:endParaRPr lang="zh-CN" altLang="en-US" dirty="0"/>
          </a:p>
        </p:txBody>
      </p:sp>
      <p:sp>
        <p:nvSpPr>
          <p:cNvPr id="3" name="矩形 2"/>
          <p:cNvSpPr/>
          <p:nvPr/>
        </p:nvSpPr>
        <p:spPr>
          <a:xfrm>
            <a:off x="1712687" y="1548401"/>
            <a:ext cx="8665028" cy="4708981"/>
          </a:xfrm>
          <a:prstGeom prst="rect">
            <a:avLst/>
          </a:prstGeom>
        </p:spPr>
        <p:txBody>
          <a:bodyPr wrap="square">
            <a:spAutoFit/>
          </a:bodyPr>
          <a:lstStyle/>
          <a:p>
            <a:r>
              <a:rPr lang="en-US" altLang="zh-CN" sz="2000" dirty="0"/>
              <a:t>1. </a:t>
            </a:r>
            <a:r>
              <a:rPr lang="zh-CN" altLang="en-US" sz="2000" dirty="0"/>
              <a:t>谁应该对戈登伯格公司的诈骗事件负责，帕蒂尼兄弟还是肯尼亚政府？谁</a:t>
            </a:r>
          </a:p>
          <a:p>
            <a:r>
              <a:rPr lang="zh-CN" altLang="en-US" sz="2000" dirty="0"/>
              <a:t>受到了损害？谁得到了好处？</a:t>
            </a:r>
          </a:p>
          <a:p>
            <a:r>
              <a:rPr lang="en-US" altLang="zh-CN" sz="2000" dirty="0"/>
              <a:t>2. </a:t>
            </a:r>
            <a:r>
              <a:rPr lang="zh-CN" altLang="en-US" sz="2000" dirty="0"/>
              <a:t>你认为有人在泰拉诺尔中下毒的目的是什么？他们想得到的结果是什么？</a:t>
            </a:r>
          </a:p>
          <a:p>
            <a:r>
              <a:rPr lang="en-US" altLang="zh-CN" sz="2000" dirty="0"/>
              <a:t>3. </a:t>
            </a:r>
            <a:r>
              <a:rPr lang="zh-CN" altLang="en-US" sz="2000" dirty="0"/>
              <a:t>西尔斯公司的高级管理层是否在其服务顾问推荐多余维修的决策中起到作用？</a:t>
            </a:r>
          </a:p>
          <a:p>
            <a:r>
              <a:rPr lang="en-US" altLang="zh-CN" sz="2000" dirty="0"/>
              <a:t>4. </a:t>
            </a:r>
            <a:r>
              <a:rPr lang="zh-CN" altLang="en-US" sz="2000" dirty="0"/>
              <a:t>你认为大众公司是否在雇用洛佩斯时希望他带来通用公司的机密？洛佩斯</a:t>
            </a:r>
          </a:p>
          <a:p>
            <a:r>
              <a:rPr lang="zh-CN" altLang="en-US" sz="2000" dirty="0"/>
              <a:t>对通用公司负有什么样的责任？</a:t>
            </a:r>
          </a:p>
          <a:p>
            <a:r>
              <a:rPr lang="en-US" altLang="zh-CN" sz="2000" dirty="0"/>
              <a:t>5. </a:t>
            </a:r>
            <a:r>
              <a:rPr lang="zh-CN" altLang="en-US" sz="2000" dirty="0"/>
              <a:t>豪斯在</a:t>
            </a:r>
            <a:r>
              <a:rPr lang="en-US" altLang="zh-CN" sz="2000" dirty="0"/>
              <a:t>《</a:t>
            </a:r>
            <a:r>
              <a:rPr lang="zh-CN" altLang="en-US" sz="2000" dirty="0"/>
              <a:t>拉斯维加斯评论报</a:t>
            </a:r>
            <a:r>
              <a:rPr lang="en-US" altLang="zh-CN" sz="2000" dirty="0"/>
              <a:t>》</a:t>
            </a:r>
            <a:r>
              <a:rPr lang="zh-CN" altLang="en-US" sz="2000" dirty="0"/>
              <a:t>已经获得了其他女雇员从未达到的高级职位，</a:t>
            </a:r>
          </a:p>
          <a:p>
            <a:r>
              <a:rPr lang="zh-CN" altLang="en-US" sz="2000" dirty="0"/>
              <a:t>你认为她应该满足于保持管理编辑一职吗？为什么？</a:t>
            </a:r>
          </a:p>
          <a:p>
            <a:r>
              <a:rPr lang="en-US" altLang="zh-CN" sz="2000" dirty="0"/>
              <a:t>6. </a:t>
            </a:r>
            <a:r>
              <a:rPr lang="zh-CN" altLang="en-US" sz="2000" dirty="0"/>
              <a:t>你愿意为这些案例中的哪几家公司工作？为什么？</a:t>
            </a:r>
          </a:p>
          <a:p>
            <a:r>
              <a:rPr lang="en-US" altLang="zh-CN" sz="2000" dirty="0"/>
              <a:t>7. </a:t>
            </a:r>
            <a:r>
              <a:rPr lang="zh-CN" altLang="en-US" sz="2000" dirty="0"/>
              <a:t>你认为本章中列举的道德问题</a:t>
            </a:r>
            <a:r>
              <a:rPr lang="en-US" altLang="zh-CN" sz="2000" dirty="0"/>
              <a:t>— </a:t>
            </a:r>
            <a:r>
              <a:rPr lang="zh-CN" altLang="en-US" sz="2000" dirty="0"/>
              <a:t>贿赂、胁迫、欺骗、偷窃和不公平歧视</a:t>
            </a:r>
            <a:r>
              <a:rPr lang="en-US" altLang="zh-CN" sz="2000" dirty="0"/>
              <a:t>—</a:t>
            </a:r>
          </a:p>
          <a:p>
            <a:r>
              <a:rPr lang="zh-CN" altLang="en-US" sz="2000" dirty="0"/>
              <a:t>在所有发达国家中都被视为是不道德的吗？在发展中国家呢？在不发达国家中呢？</a:t>
            </a:r>
          </a:p>
          <a:p>
            <a:r>
              <a:rPr lang="en-US" altLang="zh-CN" sz="2000" dirty="0"/>
              <a:t>8. </a:t>
            </a:r>
            <a:r>
              <a:rPr lang="zh-CN" altLang="en-US" sz="2000" dirty="0"/>
              <a:t>在以上这些案例中，哪个最让你困惑？为什么？</a:t>
            </a:r>
          </a:p>
          <a:p>
            <a:r>
              <a:rPr lang="en-US" altLang="zh-CN" sz="2000" dirty="0"/>
              <a:t>9. </a:t>
            </a:r>
            <a:r>
              <a:rPr lang="zh-CN" altLang="en-US" sz="2000" dirty="0"/>
              <a:t>以上几个公司的文化有何区别？这是否影响他们行为的伦理实质？</a:t>
            </a:r>
          </a:p>
        </p:txBody>
      </p:sp>
    </p:spTree>
    <p:extLst>
      <p:ext uri="{BB962C8B-B14F-4D97-AF65-F5344CB8AC3E}">
        <p14:creationId xmlns:p14="http://schemas.microsoft.com/office/powerpoint/2010/main" val="13329707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导言</a:t>
            </a:r>
            <a:endParaRPr lang="zh-CN" altLang="en-US" dirty="0"/>
          </a:p>
        </p:txBody>
      </p:sp>
      <p:grpSp>
        <p:nvGrpSpPr>
          <p:cNvPr id="4" name="组合 3"/>
          <p:cNvGrpSpPr/>
          <p:nvPr/>
        </p:nvGrpSpPr>
        <p:grpSpPr>
          <a:xfrm>
            <a:off x="1762793" y="2373803"/>
            <a:ext cx="2002652" cy="1980485"/>
            <a:chOff x="2496140" y="1973942"/>
            <a:chExt cx="3933369" cy="3889831"/>
          </a:xfrm>
        </p:grpSpPr>
        <p:grpSp>
          <p:nvGrpSpPr>
            <p:cNvPr id="5" name="组合 4"/>
            <p:cNvGrpSpPr/>
            <p:nvPr/>
          </p:nvGrpSpPr>
          <p:grpSpPr>
            <a:xfrm>
              <a:off x="2496140" y="1973942"/>
              <a:ext cx="3933369" cy="3889831"/>
              <a:chOff x="2496140" y="1973942"/>
              <a:chExt cx="3933369" cy="3889831"/>
            </a:xfrm>
          </p:grpSpPr>
          <p:sp>
            <p:nvSpPr>
              <p:cNvPr id="7" name="梯形 6"/>
              <p:cNvSpPr/>
              <p:nvPr/>
            </p:nvSpPr>
            <p:spPr>
              <a:xfrm>
                <a:off x="2510653" y="1973943"/>
                <a:ext cx="3889828" cy="740229"/>
              </a:xfrm>
              <a:prstGeom prst="trapezoid">
                <a:avLst>
                  <a:gd name="adj" fmla="val 97058"/>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梯形 7"/>
              <p:cNvSpPr/>
              <p:nvPr/>
            </p:nvSpPr>
            <p:spPr>
              <a:xfrm rot="5400000">
                <a:off x="4099966" y="3548744"/>
                <a:ext cx="3889828" cy="740229"/>
              </a:xfrm>
              <a:prstGeom prst="trapezoid">
                <a:avLst>
                  <a:gd name="adj" fmla="val 97058"/>
                </a:avLst>
              </a:prstGeom>
              <a:solidFill>
                <a:srgbClr val="558A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梯形 8"/>
              <p:cNvSpPr/>
              <p:nvPr/>
            </p:nvSpPr>
            <p:spPr>
              <a:xfrm flipV="1">
                <a:off x="2539681" y="5123544"/>
                <a:ext cx="3889828" cy="740229"/>
              </a:xfrm>
              <a:prstGeom prst="trapezoid">
                <a:avLst>
                  <a:gd name="adj" fmla="val 97058"/>
                </a:avLst>
              </a:prstGeom>
              <a:solidFill>
                <a:srgbClr val="C64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梯形 9"/>
              <p:cNvSpPr/>
              <p:nvPr/>
            </p:nvSpPr>
            <p:spPr>
              <a:xfrm rot="16200000">
                <a:off x="935855" y="3548744"/>
                <a:ext cx="3889828" cy="740229"/>
              </a:xfrm>
              <a:prstGeom prst="trapezoid">
                <a:avLst>
                  <a:gd name="adj" fmla="val 97058"/>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flipH="1" flipV="1">
                <a:off x="2502713" y="1967369"/>
                <a:ext cx="741600" cy="754746"/>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flipH="1">
                <a:off x="5428020" y="1979967"/>
                <a:ext cx="246743" cy="740230"/>
              </a:xfrm>
              <a:prstGeom prst="rtTriangle">
                <a:avLst/>
              </a:prstGeom>
              <a:solidFill>
                <a:srgbClr val="C4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rot="16200000" flipV="1">
                <a:off x="5928765" y="4624032"/>
                <a:ext cx="246743" cy="740230"/>
              </a:xfrm>
              <a:prstGeom prst="rtTriangle">
                <a:avLst/>
              </a:prstGeom>
              <a:solidFill>
                <a:srgbClr val="3C6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flipV="1">
                <a:off x="3250884" y="5123543"/>
                <a:ext cx="246743" cy="740230"/>
              </a:xfrm>
              <a:prstGeom prst="rtTriangle">
                <a:avLst/>
              </a:prstGeom>
              <a:solidFill>
                <a:srgbClr val="94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4"/>
              <p:cNvSpPr/>
              <p:nvPr/>
            </p:nvSpPr>
            <p:spPr>
              <a:xfrm rot="5400000" flipV="1">
                <a:off x="2764655" y="2467429"/>
                <a:ext cx="246743" cy="740230"/>
              </a:xfrm>
              <a:prstGeom prst="rtTriangle">
                <a:avLst/>
              </a:prstGeom>
              <a:solidFill>
                <a:srgbClr val="B8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六角星 5"/>
            <p:cNvSpPr/>
            <p:nvPr/>
          </p:nvSpPr>
          <p:spPr>
            <a:xfrm>
              <a:off x="3594088" y="3050121"/>
              <a:ext cx="1737473" cy="1737473"/>
            </a:xfrm>
            <a:prstGeom prst="star6">
              <a:avLst>
                <a:gd name="adj" fmla="val 23157"/>
                <a:gd name="hf" fmla="val 115470"/>
              </a:avLst>
            </a:prstGeom>
            <a:noFill/>
            <a:ln w="762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3736417" y="2756590"/>
            <a:ext cx="2236510" cy="1015663"/>
          </a:xfrm>
          <a:prstGeom prst="rect">
            <a:avLst/>
          </a:prstGeom>
          <a:noFill/>
        </p:spPr>
        <p:txBody>
          <a:bodyPr wrap="none" rtlCol="0">
            <a:spAutoFit/>
          </a:bodyPr>
          <a:lstStyle/>
          <a:p>
            <a:r>
              <a:rPr lang="en-US" altLang="zh-CN" sz="6000" dirty="0" smtClean="0">
                <a:solidFill>
                  <a:srgbClr val="FF7300"/>
                </a:solidFill>
              </a:rPr>
              <a:t>Part 5</a:t>
            </a:r>
            <a:endParaRPr lang="zh-CN" altLang="en-US" sz="6000" dirty="0">
              <a:solidFill>
                <a:srgbClr val="FF7300"/>
              </a:solidFill>
            </a:endParaRPr>
          </a:p>
        </p:txBody>
      </p:sp>
      <p:sp>
        <p:nvSpPr>
          <p:cNvPr id="17" name="矩形 16"/>
          <p:cNvSpPr/>
          <p:nvPr/>
        </p:nvSpPr>
        <p:spPr>
          <a:xfrm>
            <a:off x="3896074" y="3739027"/>
            <a:ext cx="2242922"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smtClean="0">
                <a:ln>
                  <a:noFill/>
                </a:ln>
                <a:solidFill>
                  <a:schemeClr val="tx1">
                    <a:lumMod val="50000"/>
                    <a:lumOff val="50000"/>
                  </a:schemeClr>
                </a:solidFill>
                <a:effectLst/>
                <a:uLnTx/>
                <a:uFillTx/>
                <a:latin typeface="+mn-lt"/>
                <a:ea typeface="+mn-ea"/>
              </a:rPr>
              <a:t>课程要求</a:t>
            </a:r>
            <a:endParaRPr kumimoji="0" lang="en-US" altLang="zh-CN" sz="4000" b="1" i="0" u="none" strike="noStrike" kern="1200" cap="none" spc="0" normalizeH="0" baseline="0" noProof="0" dirty="0" smtClean="0">
              <a:ln>
                <a:noFill/>
              </a:ln>
              <a:solidFill>
                <a:schemeClr val="tx1">
                  <a:lumMod val="50000"/>
                  <a:lumOff val="50000"/>
                </a:schemeClr>
              </a:solidFill>
              <a:effectLst/>
              <a:uLnTx/>
              <a:uFillTx/>
              <a:latin typeface="+mn-lt"/>
              <a:ea typeface="+mn-ea"/>
            </a:endParaRPr>
          </a:p>
        </p:txBody>
      </p:sp>
    </p:spTree>
    <p:extLst>
      <p:ext uri="{BB962C8B-B14F-4D97-AF65-F5344CB8AC3E}">
        <p14:creationId xmlns:p14="http://schemas.microsoft.com/office/powerpoint/2010/main" val="13163662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lnSpc>
                <a:spcPct val="100000"/>
              </a:lnSpc>
              <a:spcBef>
                <a:spcPts val="0"/>
              </a:spcBef>
            </a:pPr>
            <a:r>
              <a:rPr lang="zh-CN" altLang="en-US" sz="4000" b="1" dirty="0">
                <a:solidFill>
                  <a:srgbClr val="323232"/>
                </a:solidFill>
                <a:latin typeface="微软雅黑" pitchFamily="34" charset="-122"/>
                <a:ea typeface="微软雅黑" pitchFamily="34" charset="-122"/>
                <a:sym typeface="微软雅黑" pitchFamily="34" charset="-122"/>
              </a:rPr>
              <a:t>商业伦理与社会责任</a:t>
            </a:r>
            <a:r>
              <a:rPr lang="en-US" altLang="zh-CN" sz="6000" b="1" dirty="0">
                <a:solidFill>
                  <a:srgbClr val="323232"/>
                </a:solidFill>
                <a:latin typeface="微软雅黑" pitchFamily="34" charset="-122"/>
                <a:ea typeface="微软雅黑" pitchFamily="34" charset="-122"/>
                <a:sym typeface="微软雅黑" pitchFamily="34" charset="-122"/>
              </a:rPr>
              <a:t/>
            </a:r>
            <a:br>
              <a:rPr lang="en-US" altLang="zh-CN" sz="6000" b="1" dirty="0">
                <a:solidFill>
                  <a:srgbClr val="323232"/>
                </a:solidFill>
                <a:latin typeface="微软雅黑" pitchFamily="34" charset="-122"/>
                <a:ea typeface="微软雅黑" pitchFamily="34" charset="-122"/>
                <a:sym typeface="微软雅黑" pitchFamily="34" charset="-122"/>
              </a:rPr>
            </a:br>
            <a:endParaRPr lang="zh-CN" altLang="en-US" dirty="0"/>
          </a:p>
        </p:txBody>
      </p:sp>
      <p:grpSp>
        <p:nvGrpSpPr>
          <p:cNvPr id="4" name="组合 3"/>
          <p:cNvGrpSpPr/>
          <p:nvPr/>
        </p:nvGrpSpPr>
        <p:grpSpPr>
          <a:xfrm>
            <a:off x="1762793" y="2373803"/>
            <a:ext cx="2002652" cy="1980485"/>
            <a:chOff x="2496140" y="1973942"/>
            <a:chExt cx="3933369" cy="3889831"/>
          </a:xfrm>
        </p:grpSpPr>
        <p:grpSp>
          <p:nvGrpSpPr>
            <p:cNvPr id="5" name="组合 4"/>
            <p:cNvGrpSpPr/>
            <p:nvPr/>
          </p:nvGrpSpPr>
          <p:grpSpPr>
            <a:xfrm>
              <a:off x="2496140" y="1973942"/>
              <a:ext cx="3933369" cy="3889831"/>
              <a:chOff x="2496140" y="1973942"/>
              <a:chExt cx="3933369" cy="3889831"/>
            </a:xfrm>
          </p:grpSpPr>
          <p:sp>
            <p:nvSpPr>
              <p:cNvPr id="7" name="梯形 6"/>
              <p:cNvSpPr/>
              <p:nvPr/>
            </p:nvSpPr>
            <p:spPr>
              <a:xfrm>
                <a:off x="2510653" y="1973943"/>
                <a:ext cx="3889828" cy="740229"/>
              </a:xfrm>
              <a:prstGeom prst="trapezoid">
                <a:avLst>
                  <a:gd name="adj" fmla="val 97058"/>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梯形 7"/>
              <p:cNvSpPr/>
              <p:nvPr/>
            </p:nvSpPr>
            <p:spPr>
              <a:xfrm rot="5400000">
                <a:off x="4099966" y="3548744"/>
                <a:ext cx="3889828" cy="740229"/>
              </a:xfrm>
              <a:prstGeom prst="trapezoid">
                <a:avLst>
                  <a:gd name="adj" fmla="val 97058"/>
                </a:avLst>
              </a:prstGeom>
              <a:solidFill>
                <a:srgbClr val="558A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梯形 8"/>
              <p:cNvSpPr/>
              <p:nvPr/>
            </p:nvSpPr>
            <p:spPr>
              <a:xfrm flipV="1">
                <a:off x="2539681" y="5123544"/>
                <a:ext cx="3889828" cy="740229"/>
              </a:xfrm>
              <a:prstGeom prst="trapezoid">
                <a:avLst>
                  <a:gd name="adj" fmla="val 97058"/>
                </a:avLst>
              </a:prstGeom>
              <a:solidFill>
                <a:srgbClr val="C64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梯形 9"/>
              <p:cNvSpPr/>
              <p:nvPr/>
            </p:nvSpPr>
            <p:spPr>
              <a:xfrm rot="16200000">
                <a:off x="935855" y="3548744"/>
                <a:ext cx="3889828" cy="740229"/>
              </a:xfrm>
              <a:prstGeom prst="trapezoid">
                <a:avLst>
                  <a:gd name="adj" fmla="val 97058"/>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flipH="1" flipV="1">
                <a:off x="2502713" y="1967369"/>
                <a:ext cx="741600" cy="754746"/>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flipH="1">
                <a:off x="5428020" y="1979967"/>
                <a:ext cx="246743" cy="740230"/>
              </a:xfrm>
              <a:prstGeom prst="rtTriangle">
                <a:avLst/>
              </a:prstGeom>
              <a:solidFill>
                <a:srgbClr val="C4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rot="16200000" flipV="1">
                <a:off x="5928765" y="4624032"/>
                <a:ext cx="246743" cy="740230"/>
              </a:xfrm>
              <a:prstGeom prst="rtTriangle">
                <a:avLst/>
              </a:prstGeom>
              <a:solidFill>
                <a:srgbClr val="3C6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flipV="1">
                <a:off x="3250884" y="5123543"/>
                <a:ext cx="246743" cy="740230"/>
              </a:xfrm>
              <a:prstGeom prst="rtTriangle">
                <a:avLst/>
              </a:prstGeom>
              <a:solidFill>
                <a:srgbClr val="94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4"/>
              <p:cNvSpPr/>
              <p:nvPr/>
            </p:nvSpPr>
            <p:spPr>
              <a:xfrm rot="5400000" flipV="1">
                <a:off x="2764655" y="2467429"/>
                <a:ext cx="246743" cy="740230"/>
              </a:xfrm>
              <a:prstGeom prst="rtTriangle">
                <a:avLst/>
              </a:prstGeom>
              <a:solidFill>
                <a:srgbClr val="B8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六角星 5"/>
            <p:cNvSpPr/>
            <p:nvPr/>
          </p:nvSpPr>
          <p:spPr>
            <a:xfrm>
              <a:off x="3594088" y="3050121"/>
              <a:ext cx="1737473" cy="1737473"/>
            </a:xfrm>
            <a:prstGeom prst="star6">
              <a:avLst>
                <a:gd name="adj" fmla="val 23157"/>
                <a:gd name="hf" fmla="val 115470"/>
              </a:avLst>
            </a:prstGeom>
            <a:noFill/>
            <a:ln w="762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3973661" y="2756590"/>
            <a:ext cx="4081768" cy="584775"/>
          </a:xfrm>
          <a:prstGeom prst="rect">
            <a:avLst/>
          </a:prstGeom>
          <a:noFill/>
        </p:spPr>
        <p:txBody>
          <a:bodyPr wrap="square" rtlCol="0">
            <a:spAutoFit/>
          </a:bodyPr>
          <a:lstStyle/>
          <a:p>
            <a:pPr lvl="1" algn="ctr">
              <a:lnSpc>
                <a:spcPct val="80000"/>
              </a:lnSpc>
            </a:pPr>
            <a:r>
              <a:rPr lang="zh-CN" altLang="en-US" sz="4000" dirty="0">
                <a:solidFill>
                  <a:srgbClr val="FF7300"/>
                </a:solidFill>
              </a:rPr>
              <a:t>李雪松</a:t>
            </a:r>
          </a:p>
        </p:txBody>
      </p:sp>
      <p:sp>
        <p:nvSpPr>
          <p:cNvPr id="17" name="矩形 16"/>
          <p:cNvSpPr/>
          <p:nvPr/>
        </p:nvSpPr>
        <p:spPr>
          <a:xfrm>
            <a:off x="3567292" y="3977405"/>
            <a:ext cx="7785465" cy="1274195"/>
          </a:xfrm>
          <a:prstGeom prst="rect">
            <a:avLst/>
          </a:prstGeom>
        </p:spPr>
        <p:txBody>
          <a:bodyPr wrap="none">
            <a:spAutoFit/>
          </a:bodyPr>
          <a:lstStyle/>
          <a:p>
            <a:pPr lvl="1" algn="ctr">
              <a:lnSpc>
                <a:spcPct val="80000"/>
              </a:lnSpc>
            </a:pPr>
            <a:r>
              <a:rPr lang="zh-CN" altLang="en-US" sz="3200" b="1" dirty="0">
                <a:solidFill>
                  <a:schemeClr val="tx1">
                    <a:lumMod val="50000"/>
                    <a:lumOff val="50000"/>
                  </a:schemeClr>
                </a:solidFill>
              </a:rPr>
              <a:t>电话：</a:t>
            </a:r>
            <a:r>
              <a:rPr lang="en-US" altLang="zh-CN" sz="3200" b="1" dirty="0">
                <a:solidFill>
                  <a:schemeClr val="tx1">
                    <a:lumMod val="50000"/>
                    <a:lumOff val="50000"/>
                  </a:schemeClr>
                </a:solidFill>
              </a:rPr>
              <a:t>027</a:t>
            </a:r>
            <a:r>
              <a:rPr lang="zh-CN" altLang="zh-CN" sz="3200" b="1" dirty="0">
                <a:solidFill>
                  <a:schemeClr val="tx1">
                    <a:lumMod val="50000"/>
                    <a:lumOff val="50000"/>
                  </a:schemeClr>
                </a:solidFill>
              </a:rPr>
              <a:t>68753173</a:t>
            </a:r>
            <a:r>
              <a:rPr lang="zh-CN" altLang="en-US" sz="3200" b="1" dirty="0">
                <a:solidFill>
                  <a:schemeClr val="tx1">
                    <a:lumMod val="50000"/>
                    <a:lumOff val="50000"/>
                  </a:schemeClr>
                </a:solidFill>
              </a:rPr>
              <a:t>，</a:t>
            </a:r>
            <a:r>
              <a:rPr lang="zh-CN" altLang="zh-CN" sz="3200" b="1" dirty="0">
                <a:solidFill>
                  <a:schemeClr val="tx1">
                    <a:lumMod val="50000"/>
                    <a:lumOff val="50000"/>
                  </a:schemeClr>
                </a:solidFill>
              </a:rPr>
              <a:t>13886199990</a:t>
            </a:r>
          </a:p>
          <a:p>
            <a:pPr lvl="1">
              <a:lnSpc>
                <a:spcPct val="80000"/>
              </a:lnSpc>
            </a:pPr>
            <a:r>
              <a:rPr lang="en-US" altLang="zh-CN" sz="3200" b="1" dirty="0" smtClean="0">
                <a:solidFill>
                  <a:schemeClr val="tx1">
                    <a:lumMod val="50000"/>
                    <a:lumOff val="50000"/>
                  </a:schemeClr>
                </a:solidFill>
              </a:rPr>
              <a:t>   </a:t>
            </a:r>
            <a:r>
              <a:rPr lang="zh-CN" altLang="zh-CN" sz="3200" b="1" dirty="0" smtClean="0">
                <a:solidFill>
                  <a:schemeClr val="tx1">
                    <a:lumMod val="50000"/>
                    <a:lumOff val="50000"/>
                  </a:schemeClr>
                </a:solidFill>
              </a:rPr>
              <a:t>E</a:t>
            </a:r>
            <a:r>
              <a:rPr lang="zh-CN" altLang="zh-CN" sz="3200" b="1" dirty="0">
                <a:solidFill>
                  <a:schemeClr val="tx1">
                    <a:lumMod val="50000"/>
                    <a:lumOff val="50000"/>
                  </a:schemeClr>
                </a:solidFill>
              </a:rPr>
              <a:t>-mail:xuesong7401@263.ne</a:t>
            </a:r>
            <a:r>
              <a:rPr lang="en-US" altLang="zh-CN" sz="3200" b="1" dirty="0">
                <a:solidFill>
                  <a:schemeClr val="tx1">
                    <a:lumMod val="50000"/>
                    <a:lumOff val="50000"/>
                  </a:schemeClr>
                </a:solidFill>
              </a:rPr>
              <a:t>t</a:t>
            </a:r>
          </a:p>
          <a:p>
            <a:pPr lvl="1">
              <a:lnSpc>
                <a:spcPct val="80000"/>
              </a:lnSpc>
            </a:pPr>
            <a:r>
              <a:rPr lang="en-US" altLang="zh-CN" sz="3200" b="1" dirty="0" smtClean="0">
                <a:solidFill>
                  <a:schemeClr val="tx1">
                    <a:lumMod val="50000"/>
                    <a:lumOff val="50000"/>
                  </a:schemeClr>
                </a:solidFill>
              </a:rPr>
              <a:t>   4175933@qq.com</a:t>
            </a:r>
            <a:endParaRPr lang="zh-CN" altLang="zh-CN" sz="3200" b="1" dirty="0">
              <a:solidFill>
                <a:schemeClr val="tx1">
                  <a:lumMod val="50000"/>
                  <a:lumOff val="50000"/>
                </a:schemeClr>
              </a:solidFill>
            </a:endParaRPr>
          </a:p>
        </p:txBody>
      </p:sp>
    </p:spTree>
    <p:extLst>
      <p:ext uri="{BB962C8B-B14F-4D97-AF65-F5344CB8AC3E}">
        <p14:creationId xmlns:p14="http://schemas.microsoft.com/office/powerpoint/2010/main" val="34346774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导言</a:t>
            </a:r>
            <a:endParaRPr lang="zh-CN" altLang="en-US" dirty="0"/>
          </a:p>
        </p:txBody>
      </p:sp>
      <p:sp>
        <p:nvSpPr>
          <p:cNvPr id="3" name="矩形 2"/>
          <p:cNvSpPr/>
          <p:nvPr/>
        </p:nvSpPr>
        <p:spPr>
          <a:xfrm>
            <a:off x="3280229" y="1567544"/>
            <a:ext cx="4528457" cy="4093428"/>
          </a:xfrm>
          <a:prstGeom prst="rect">
            <a:avLst/>
          </a:prstGeom>
        </p:spPr>
        <p:txBody>
          <a:bodyPr wrap="square">
            <a:spAutoFit/>
          </a:bodyPr>
          <a:lstStyle/>
          <a:p>
            <a:pPr algn="ctr"/>
            <a:r>
              <a:rPr lang="zh-CN" altLang="en-US" sz="6000" dirty="0">
                <a:ea typeface="华文新魏" pitchFamily="2" charset="-122"/>
              </a:rPr>
              <a:t>考核</a:t>
            </a:r>
            <a:r>
              <a:rPr lang="zh-CN" altLang="en-US" sz="6000" dirty="0" smtClean="0">
                <a:ea typeface="华文新魏" pitchFamily="2" charset="-122"/>
              </a:rPr>
              <a:t>方式</a:t>
            </a:r>
            <a:endParaRPr lang="en-US" altLang="zh-CN" sz="6000" dirty="0" smtClean="0">
              <a:ea typeface="华文新魏" pitchFamily="2" charset="-122"/>
            </a:endParaRPr>
          </a:p>
          <a:p>
            <a:pPr algn="ctr"/>
            <a:endParaRPr lang="en-US" altLang="zh-CN" sz="4000" dirty="0" smtClean="0">
              <a:latin typeface="宋体" pitchFamily="2" charset="-122"/>
            </a:endParaRPr>
          </a:p>
          <a:p>
            <a:pPr algn="ctr"/>
            <a:r>
              <a:rPr lang="zh-CN" altLang="en-US" sz="4000" dirty="0" smtClean="0">
                <a:latin typeface="宋体" pitchFamily="2" charset="-122"/>
              </a:rPr>
              <a:t>课堂</a:t>
            </a:r>
            <a:r>
              <a:rPr lang="zh-CN" altLang="en-US" sz="4000" dirty="0">
                <a:latin typeface="宋体" pitchFamily="2" charset="-122"/>
              </a:rPr>
              <a:t>考勤</a:t>
            </a:r>
          </a:p>
          <a:p>
            <a:pPr algn="ctr"/>
            <a:r>
              <a:rPr lang="zh-CN" altLang="en-US" sz="4000" dirty="0">
                <a:latin typeface="宋体" pitchFamily="2" charset="-122"/>
              </a:rPr>
              <a:t>小组作业</a:t>
            </a:r>
          </a:p>
          <a:p>
            <a:pPr algn="ctr"/>
            <a:r>
              <a:rPr lang="zh-CN" altLang="en-US" sz="4000" dirty="0">
                <a:latin typeface="宋体" pitchFamily="2" charset="-122"/>
              </a:rPr>
              <a:t>个人作业</a:t>
            </a:r>
          </a:p>
          <a:p>
            <a:pPr algn="ctr"/>
            <a:r>
              <a:rPr lang="zh-CN" altLang="en-US" sz="4000" dirty="0">
                <a:latin typeface="宋体" pitchFamily="2" charset="-122"/>
              </a:rPr>
              <a:t>期末</a:t>
            </a:r>
            <a:r>
              <a:rPr lang="zh-CN" altLang="en-US" sz="4000" dirty="0" smtClean="0">
                <a:latin typeface="宋体" pitchFamily="2" charset="-122"/>
              </a:rPr>
              <a:t>考试</a:t>
            </a:r>
            <a:endParaRPr lang="zh-CN" altLang="en-US" sz="4000" dirty="0">
              <a:latin typeface="宋体" pitchFamily="2" charset="-122"/>
            </a:endParaRPr>
          </a:p>
        </p:txBody>
      </p:sp>
    </p:spTree>
    <p:extLst>
      <p:ext uri="{BB962C8B-B14F-4D97-AF65-F5344CB8AC3E}">
        <p14:creationId xmlns:p14="http://schemas.microsoft.com/office/powerpoint/2010/main" val="12477073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导言</a:t>
            </a:r>
            <a:endParaRPr lang="zh-CN" altLang="en-US" dirty="0"/>
          </a:p>
        </p:txBody>
      </p:sp>
      <p:sp>
        <p:nvSpPr>
          <p:cNvPr id="3" name="标题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smtClean="0">
                <a:latin typeface="黑体" pitchFamily="49" charset="-122"/>
                <a:ea typeface="黑体" pitchFamily="49" charset="-122"/>
              </a:rPr>
              <a:t>小组作业</a:t>
            </a:r>
          </a:p>
        </p:txBody>
      </p:sp>
      <p:sp>
        <p:nvSpPr>
          <p:cNvPr id="4" name="内容占位符 2"/>
          <p:cNvSpPr txBox="1">
            <a:spLocks/>
          </p:cNvSpPr>
          <p:nvPr/>
        </p:nvSpPr>
        <p:spPr>
          <a:xfrm>
            <a:off x="990600" y="1843088"/>
            <a:ext cx="10316029" cy="4953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mtClean="0"/>
              <a:t>选择中外两家同类型企业（大、中、小型企业都可以）进行比较，分析其各自在企业伦理与社会责任方面的组织决策行为，比较它们之间的异同，以及对于中国企业的启示。</a:t>
            </a:r>
          </a:p>
          <a:p>
            <a:r>
              <a:rPr lang="zh-CN" altLang="en-US" smtClean="0"/>
              <a:t>要求：</a:t>
            </a:r>
          </a:p>
          <a:p>
            <a:r>
              <a:rPr lang="en-US" altLang="zh-CN" smtClean="0"/>
              <a:t>1</a:t>
            </a:r>
            <a:r>
              <a:rPr lang="zh-CN" altLang="en-US" smtClean="0"/>
              <a:t>、小组讨论，分工合作，共同完成；</a:t>
            </a:r>
          </a:p>
          <a:p>
            <a:r>
              <a:rPr lang="en-US" altLang="zh-CN" smtClean="0"/>
              <a:t>2</a:t>
            </a:r>
            <a:r>
              <a:rPr lang="zh-CN" altLang="en-US" smtClean="0"/>
              <a:t>、资料真实、详实；</a:t>
            </a:r>
          </a:p>
          <a:p>
            <a:r>
              <a:rPr lang="en-US" altLang="zh-CN" smtClean="0"/>
              <a:t>3</a:t>
            </a:r>
            <a:r>
              <a:rPr lang="zh-CN" altLang="en-US" smtClean="0"/>
              <a:t>、字数在</a:t>
            </a:r>
            <a:r>
              <a:rPr lang="en-US" altLang="zh-CN" smtClean="0"/>
              <a:t>3000</a:t>
            </a:r>
            <a:r>
              <a:rPr lang="zh-CN" altLang="en-US" smtClean="0"/>
              <a:t>字以上；</a:t>
            </a:r>
          </a:p>
          <a:p>
            <a:r>
              <a:rPr lang="en-US" altLang="zh-CN" smtClean="0"/>
              <a:t>4</a:t>
            </a:r>
            <a:r>
              <a:rPr lang="zh-CN" altLang="en-US" smtClean="0"/>
              <a:t>、期末考试时以纸质版形式上交并注明小组成员学号、姓名，电子版发送邮箱：</a:t>
            </a:r>
            <a:r>
              <a:rPr lang="en-US" altLang="zh-CN" smtClean="0"/>
              <a:t>4175933@qq.com</a:t>
            </a:r>
            <a:r>
              <a:rPr lang="zh-CN" altLang="en-US" smtClean="0"/>
              <a:t>。</a:t>
            </a:r>
            <a:endParaRPr lang="zh-CN" altLang="en-US" dirty="0" smtClean="0"/>
          </a:p>
        </p:txBody>
      </p:sp>
    </p:spTree>
    <p:extLst>
      <p:ext uri="{BB962C8B-B14F-4D97-AF65-F5344CB8AC3E}">
        <p14:creationId xmlns:p14="http://schemas.microsoft.com/office/powerpoint/2010/main" val="27348476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导言</a:t>
            </a:r>
            <a:endParaRPr lang="zh-CN" altLang="en-US" dirty="0"/>
          </a:p>
        </p:txBody>
      </p:sp>
      <p:sp>
        <p:nvSpPr>
          <p:cNvPr id="3" name="标题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latin typeface="黑体" pitchFamily="49" charset="-122"/>
                <a:ea typeface="黑体" pitchFamily="49" charset="-122"/>
              </a:rPr>
              <a:t>个人作业</a:t>
            </a:r>
            <a:endParaRPr lang="zh-CN" altLang="en-US" dirty="0" smtClean="0">
              <a:latin typeface="黑体" pitchFamily="49" charset="-122"/>
              <a:ea typeface="黑体" pitchFamily="49" charset="-122"/>
            </a:endParaRPr>
          </a:p>
        </p:txBody>
      </p:sp>
      <p:sp>
        <p:nvSpPr>
          <p:cNvPr id="4" name="内容占位符 2"/>
          <p:cNvSpPr txBox="1">
            <a:spLocks/>
          </p:cNvSpPr>
          <p:nvPr/>
        </p:nvSpPr>
        <p:spPr>
          <a:xfrm>
            <a:off x="990600" y="1843088"/>
            <a:ext cx="10316029" cy="4953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运用企业伦理学知识</a:t>
            </a:r>
            <a:r>
              <a:rPr lang="zh-CN" altLang="en-US"/>
              <a:t>，</a:t>
            </a:r>
            <a:r>
              <a:rPr lang="zh-CN" altLang="en-US" smtClean="0"/>
              <a:t>对</a:t>
            </a:r>
            <a:r>
              <a:rPr lang="zh-CN" altLang="en-US"/>
              <a:t>某</a:t>
            </a:r>
            <a:r>
              <a:rPr lang="zh-CN" altLang="en-US" smtClean="0"/>
              <a:t>一身边或社会真实事件</a:t>
            </a:r>
            <a:r>
              <a:rPr lang="zh-CN" altLang="en-US" dirty="0"/>
              <a:t>或问题进行伦理识别，并将其编写为一个案例。</a:t>
            </a:r>
          </a:p>
          <a:p>
            <a:r>
              <a:rPr lang="zh-CN" altLang="en-US" dirty="0"/>
              <a:t>要求：</a:t>
            </a:r>
          </a:p>
          <a:p>
            <a:r>
              <a:rPr lang="en-US" altLang="zh-CN" dirty="0"/>
              <a:t>1</a:t>
            </a:r>
            <a:r>
              <a:rPr lang="zh-CN" altLang="en-US" dirty="0"/>
              <a:t>、事件真实、可信（可以隐去单位或重要人物的真实信息，以其他形式表示）。</a:t>
            </a:r>
          </a:p>
          <a:p>
            <a:r>
              <a:rPr lang="en-US" altLang="zh-CN" dirty="0"/>
              <a:t>2</a:t>
            </a:r>
            <a:r>
              <a:rPr lang="zh-CN" altLang="en-US" dirty="0"/>
              <a:t>、长度在</a:t>
            </a:r>
            <a:r>
              <a:rPr lang="en-US" altLang="zh-CN" dirty="0"/>
              <a:t>3000</a:t>
            </a:r>
            <a:r>
              <a:rPr lang="zh-CN" altLang="en-US" dirty="0"/>
              <a:t>字以上（没有字数上限的要求）。</a:t>
            </a:r>
          </a:p>
          <a:p>
            <a:r>
              <a:rPr lang="en-US" altLang="zh-CN" dirty="0"/>
              <a:t>3</a:t>
            </a:r>
            <a:r>
              <a:rPr lang="zh-CN" altLang="en-US" dirty="0"/>
              <a:t>、期末考试时以纸质版形式上交并注明班级、学号、姓名，电子版发送邮箱：</a:t>
            </a:r>
            <a:r>
              <a:rPr lang="en-US" altLang="zh-CN" dirty="0"/>
              <a:t>4175933@qq.com</a:t>
            </a:r>
            <a:r>
              <a:rPr lang="zh-CN" altLang="en-US" dirty="0"/>
              <a:t>。</a:t>
            </a:r>
          </a:p>
        </p:txBody>
      </p:sp>
    </p:spTree>
    <p:extLst>
      <p:ext uri="{BB962C8B-B14F-4D97-AF65-F5344CB8AC3E}">
        <p14:creationId xmlns:p14="http://schemas.microsoft.com/office/powerpoint/2010/main" val="2175791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导言</a:t>
            </a:r>
            <a:endParaRPr lang="zh-CN" altLang="en-US" dirty="0"/>
          </a:p>
        </p:txBody>
      </p:sp>
      <p:sp>
        <p:nvSpPr>
          <p:cNvPr id="3" name="标题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dirty="0">
                <a:latin typeface="黑体" pitchFamily="49" charset="-122"/>
                <a:ea typeface="黑体" pitchFamily="49" charset="-122"/>
              </a:rPr>
              <a:t>个人作业</a:t>
            </a:r>
            <a:endParaRPr lang="zh-CN" altLang="en-US" dirty="0" smtClean="0">
              <a:latin typeface="黑体" pitchFamily="49" charset="-122"/>
              <a:ea typeface="黑体" pitchFamily="49" charset="-122"/>
            </a:endParaRPr>
          </a:p>
        </p:txBody>
      </p:sp>
      <p:sp>
        <p:nvSpPr>
          <p:cNvPr id="4" name="内容占位符 2"/>
          <p:cNvSpPr txBox="1">
            <a:spLocks/>
          </p:cNvSpPr>
          <p:nvPr/>
        </p:nvSpPr>
        <p:spPr>
          <a:xfrm>
            <a:off x="653143" y="1657804"/>
            <a:ext cx="10653485" cy="4953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200"/>
              </a:lnSpc>
            </a:pPr>
            <a:r>
              <a:rPr lang="en-US" altLang="zh-CN" sz="2400" dirty="0"/>
              <a:t>4</a:t>
            </a:r>
            <a:r>
              <a:rPr lang="zh-CN" altLang="en-US" sz="2400" dirty="0"/>
              <a:t>、内容结构要求：</a:t>
            </a:r>
          </a:p>
          <a:p>
            <a:pPr>
              <a:lnSpc>
                <a:spcPts val="2200"/>
              </a:lnSpc>
            </a:pPr>
            <a:r>
              <a:rPr lang="zh-CN" altLang="en-US" sz="2400" dirty="0"/>
              <a:t>（</a:t>
            </a:r>
            <a:r>
              <a:rPr lang="en-US" altLang="zh-CN" sz="2400" dirty="0"/>
              <a:t>1</a:t>
            </a:r>
            <a:r>
              <a:rPr lang="zh-CN" altLang="en-US" sz="2400" dirty="0"/>
              <a:t>）案例名称：以不带暗示性的中性标题为宜。</a:t>
            </a:r>
          </a:p>
          <a:p>
            <a:pPr>
              <a:lnSpc>
                <a:spcPts val="2200"/>
              </a:lnSpc>
            </a:pPr>
            <a:r>
              <a:rPr lang="zh-CN" altLang="en-US" sz="2400" dirty="0"/>
              <a:t>（</a:t>
            </a:r>
            <a:r>
              <a:rPr lang="en-US" altLang="zh-CN" sz="2400" dirty="0"/>
              <a:t>2</a:t>
            </a:r>
            <a:r>
              <a:rPr lang="zh-CN" altLang="en-US" sz="2400" dirty="0"/>
              <a:t>）内容提要及关键词：内容提要总结案例内容，不作评论分析，</a:t>
            </a:r>
            <a:r>
              <a:rPr lang="en-US" altLang="zh-CN" sz="2400" dirty="0"/>
              <a:t>250</a:t>
            </a:r>
            <a:r>
              <a:rPr lang="zh-CN" altLang="en-US" sz="2400" dirty="0"/>
              <a:t>字以内，关键词</a:t>
            </a:r>
            <a:r>
              <a:rPr lang="en-US" altLang="zh-CN" sz="2400" dirty="0"/>
              <a:t>3</a:t>
            </a:r>
            <a:r>
              <a:rPr lang="zh-CN" altLang="en-US" sz="2400" dirty="0"/>
              <a:t>－</a:t>
            </a:r>
            <a:r>
              <a:rPr lang="en-US" altLang="zh-CN" sz="2400" dirty="0"/>
              <a:t>5</a:t>
            </a:r>
            <a:r>
              <a:rPr lang="zh-CN" altLang="en-US" sz="2400" dirty="0"/>
              <a:t>个。</a:t>
            </a:r>
          </a:p>
          <a:p>
            <a:pPr>
              <a:lnSpc>
                <a:spcPts val="2200"/>
              </a:lnSpc>
            </a:pPr>
            <a:r>
              <a:rPr lang="zh-CN" altLang="en-US" sz="2400" dirty="0"/>
              <a:t>（</a:t>
            </a:r>
            <a:r>
              <a:rPr lang="en-US" altLang="zh-CN" sz="2400" dirty="0"/>
              <a:t>3</a:t>
            </a:r>
            <a:r>
              <a:rPr lang="zh-CN" altLang="en-US" sz="2400" dirty="0"/>
              <a:t>）引言</a:t>
            </a:r>
            <a:r>
              <a:rPr lang="en-US" altLang="zh-CN" sz="2400" dirty="0"/>
              <a:t>/</a:t>
            </a:r>
            <a:r>
              <a:rPr lang="zh-CN" altLang="en-US" sz="2400" dirty="0"/>
              <a:t>开头：点明时间、地点、决策者、关键问题等信息。</a:t>
            </a:r>
          </a:p>
          <a:p>
            <a:pPr>
              <a:lnSpc>
                <a:spcPts val="2200"/>
              </a:lnSpc>
            </a:pPr>
            <a:r>
              <a:rPr lang="zh-CN" altLang="en-US" sz="2400" dirty="0"/>
              <a:t>（</a:t>
            </a:r>
            <a:r>
              <a:rPr lang="en-US" altLang="zh-CN" sz="2400" dirty="0"/>
              <a:t>4</a:t>
            </a:r>
            <a:r>
              <a:rPr lang="zh-CN" altLang="en-US" sz="2400" dirty="0"/>
              <a:t>）相关背景介绍：介绍行业背景、公司历史沿革、财务状况、主要人物、事件等相关背景，内容翔实。</a:t>
            </a:r>
          </a:p>
          <a:p>
            <a:pPr>
              <a:lnSpc>
                <a:spcPts val="2200"/>
              </a:lnSpc>
            </a:pPr>
            <a:r>
              <a:rPr lang="zh-CN" altLang="en-US" sz="2400" dirty="0"/>
              <a:t>（</a:t>
            </a:r>
            <a:r>
              <a:rPr lang="en-US" altLang="zh-CN" sz="2400" dirty="0"/>
              <a:t>5</a:t>
            </a:r>
            <a:r>
              <a:rPr lang="zh-CN" altLang="en-US" sz="2400" dirty="0"/>
              <a:t>）主题内容：陈述客观平实、不作评论分析，决策点突出，内容及相关数据完整一致。</a:t>
            </a:r>
          </a:p>
          <a:p>
            <a:pPr>
              <a:lnSpc>
                <a:spcPts val="2200"/>
              </a:lnSpc>
            </a:pPr>
            <a:r>
              <a:rPr lang="zh-CN" altLang="en-US" sz="2400" dirty="0"/>
              <a:t>（</a:t>
            </a:r>
            <a:r>
              <a:rPr lang="en-US" altLang="zh-CN" sz="2400" dirty="0"/>
              <a:t>6</a:t>
            </a:r>
            <a:r>
              <a:rPr lang="zh-CN" altLang="en-US" sz="2400" dirty="0"/>
              <a:t>）结尾。</a:t>
            </a:r>
          </a:p>
          <a:p>
            <a:pPr>
              <a:lnSpc>
                <a:spcPts val="2200"/>
              </a:lnSpc>
            </a:pPr>
            <a:r>
              <a:rPr lang="zh-CN" altLang="en-US" sz="2400" dirty="0"/>
              <a:t>（</a:t>
            </a:r>
            <a:r>
              <a:rPr lang="en-US" altLang="zh-CN" sz="2400" dirty="0"/>
              <a:t>7</a:t>
            </a:r>
            <a:r>
              <a:rPr lang="zh-CN" altLang="en-US" sz="2400" dirty="0"/>
              <a:t>）评论：分析该案例所需要的相关理论，以及具体分析，包括财务分析的计算结果。</a:t>
            </a:r>
          </a:p>
          <a:p>
            <a:pPr>
              <a:lnSpc>
                <a:spcPts val="2200"/>
              </a:lnSpc>
            </a:pPr>
            <a:r>
              <a:rPr lang="zh-CN" altLang="en-US" sz="2400" dirty="0"/>
              <a:t>（</a:t>
            </a:r>
            <a:r>
              <a:rPr lang="en-US" altLang="zh-CN" sz="2400" dirty="0"/>
              <a:t>8</a:t>
            </a:r>
            <a:r>
              <a:rPr lang="zh-CN" altLang="en-US" sz="2400" dirty="0"/>
              <a:t>）相关附件：理解案例的相关资料、数据或图表。</a:t>
            </a:r>
          </a:p>
        </p:txBody>
      </p:sp>
    </p:spTree>
    <p:extLst>
      <p:ext uri="{BB962C8B-B14F-4D97-AF65-F5344CB8AC3E}">
        <p14:creationId xmlns:p14="http://schemas.microsoft.com/office/powerpoint/2010/main" val="567485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3685" y="2716440"/>
            <a:ext cx="10515600" cy="1325563"/>
          </a:xfrm>
        </p:spPr>
        <p:txBody>
          <a:bodyPr/>
          <a:lstStyle/>
          <a:p>
            <a:pPr algn="ctr"/>
            <a:r>
              <a:rPr lang="zh-CN" altLang="en-US" dirty="0" smtClean="0"/>
              <a:t>谢谢！</a:t>
            </a:r>
            <a:endParaRPr lang="zh-CN" altLang="en-US" dirty="0"/>
          </a:p>
        </p:txBody>
      </p:sp>
    </p:spTree>
    <p:extLst>
      <p:ext uri="{BB962C8B-B14F-4D97-AF65-F5344CB8AC3E}">
        <p14:creationId xmlns:p14="http://schemas.microsoft.com/office/powerpoint/2010/main" val="758762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6"/>
          <p:cNvSpPr>
            <a:spLocks noChangeArrowheads="1"/>
          </p:cNvSpPr>
          <p:nvPr/>
        </p:nvSpPr>
        <p:spPr bwMode="auto">
          <a:xfrm>
            <a:off x="0" y="2571750"/>
            <a:ext cx="1296988"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1" name="矩形 7"/>
          <p:cNvSpPr>
            <a:spLocks noChangeArrowheads="1"/>
          </p:cNvSpPr>
          <p:nvPr/>
        </p:nvSpPr>
        <p:spPr bwMode="auto">
          <a:xfrm>
            <a:off x="11023600" y="2571750"/>
            <a:ext cx="1168400" cy="11572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3076" name="文本框 13"/>
          <p:cNvSpPr>
            <a:spLocks noChangeArrowheads="1"/>
          </p:cNvSpPr>
          <p:nvPr/>
        </p:nvSpPr>
        <p:spPr bwMode="auto">
          <a:xfrm>
            <a:off x="130175" y="2713038"/>
            <a:ext cx="12192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charset="0"/>
              <a:buNone/>
            </a:pPr>
            <a:r>
              <a:rPr lang="zh-CN" altLang="en-US" sz="6000" b="1" dirty="0" smtClean="0">
                <a:solidFill>
                  <a:schemeClr val="tx2"/>
                </a:solidFill>
                <a:latin typeface="微软雅黑" pitchFamily="34" charset="-122"/>
                <a:ea typeface="微软雅黑" pitchFamily="34" charset="-122"/>
                <a:sym typeface="微软雅黑" pitchFamily="34" charset="-122"/>
              </a:rPr>
              <a:t>第</a:t>
            </a:r>
            <a:r>
              <a:rPr lang="en-US" altLang="zh-CN" sz="6000" b="1" dirty="0" smtClean="0">
                <a:solidFill>
                  <a:schemeClr val="tx2"/>
                </a:solidFill>
                <a:latin typeface="微软雅黑" pitchFamily="34" charset="-122"/>
                <a:ea typeface="微软雅黑" pitchFamily="34" charset="-122"/>
                <a:sym typeface="微软雅黑" pitchFamily="34" charset="-122"/>
              </a:rPr>
              <a:t>1</a:t>
            </a:r>
            <a:r>
              <a:rPr lang="zh-CN" altLang="en-US" sz="6000" b="1" dirty="0" smtClean="0">
                <a:solidFill>
                  <a:schemeClr val="tx2"/>
                </a:solidFill>
                <a:latin typeface="微软雅黑" pitchFamily="34" charset="-122"/>
                <a:ea typeface="微软雅黑" pitchFamily="34" charset="-122"/>
                <a:sym typeface="微软雅黑" pitchFamily="34" charset="-122"/>
              </a:rPr>
              <a:t>章  导言</a:t>
            </a:r>
            <a:endParaRPr lang="en-US" altLang="zh-CN" sz="6000" b="1" dirty="0">
              <a:solidFill>
                <a:schemeClr val="tx2"/>
              </a:solidFill>
              <a:latin typeface="微软雅黑" pitchFamily="34" charset="-122"/>
              <a:ea typeface="微软雅黑" pitchFamily="34" charset="-122"/>
              <a:sym typeface="微软雅黑" pitchFamily="34" charset="-122"/>
            </a:endParaRPr>
          </a:p>
        </p:txBody>
      </p:sp>
      <p:sp>
        <p:nvSpPr>
          <p:cNvPr id="2053" name="矩形 26"/>
          <p:cNvSpPr>
            <a:spLocks noChangeArrowheads="1"/>
          </p:cNvSpPr>
          <p:nvPr/>
        </p:nvSpPr>
        <p:spPr bwMode="auto">
          <a:xfrm>
            <a:off x="1628775" y="5699125"/>
            <a:ext cx="530225"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4" name="矩形 27"/>
          <p:cNvSpPr>
            <a:spLocks noChangeArrowheads="1"/>
          </p:cNvSpPr>
          <p:nvPr/>
        </p:nvSpPr>
        <p:spPr bwMode="auto">
          <a:xfrm>
            <a:off x="2325688"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5" name="矩形 28"/>
          <p:cNvSpPr>
            <a:spLocks noChangeArrowheads="1"/>
          </p:cNvSpPr>
          <p:nvPr/>
        </p:nvSpPr>
        <p:spPr bwMode="auto">
          <a:xfrm>
            <a:off x="2941638"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6" name="等腰三角形 46"/>
          <p:cNvSpPr>
            <a:spLocks noChangeArrowheads="1"/>
          </p:cNvSpPr>
          <p:nvPr/>
        </p:nvSpPr>
        <p:spPr bwMode="auto">
          <a:xfrm>
            <a:off x="3640138" y="5645150"/>
            <a:ext cx="950912"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7" name="等腰三角形 47"/>
          <p:cNvSpPr>
            <a:spLocks noChangeArrowheads="1"/>
          </p:cNvSpPr>
          <p:nvPr/>
        </p:nvSpPr>
        <p:spPr bwMode="auto">
          <a:xfrm>
            <a:off x="4759325" y="6118225"/>
            <a:ext cx="739775"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8" name="等腰三角形 48"/>
          <p:cNvSpPr>
            <a:spLocks noChangeArrowheads="1"/>
          </p:cNvSpPr>
          <p:nvPr/>
        </p:nvSpPr>
        <p:spPr bwMode="auto">
          <a:xfrm>
            <a:off x="5702300"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59" name="矩形 49"/>
          <p:cNvSpPr>
            <a:spLocks noChangeArrowheads="1"/>
          </p:cNvSpPr>
          <p:nvPr/>
        </p:nvSpPr>
        <p:spPr bwMode="auto">
          <a:xfrm>
            <a:off x="6750050" y="5699125"/>
            <a:ext cx="528638" cy="11588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0" name="矩形 50"/>
          <p:cNvSpPr>
            <a:spLocks noChangeArrowheads="1"/>
          </p:cNvSpPr>
          <p:nvPr/>
        </p:nvSpPr>
        <p:spPr bwMode="auto">
          <a:xfrm>
            <a:off x="7445375" y="6118225"/>
            <a:ext cx="447675" cy="739775"/>
          </a:xfrm>
          <a:prstGeom prst="rect">
            <a:avLst/>
          </a:prstGeom>
          <a:solidFill>
            <a:srgbClr val="F4A0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1" name="矩形 51"/>
          <p:cNvSpPr>
            <a:spLocks noChangeArrowheads="1"/>
          </p:cNvSpPr>
          <p:nvPr/>
        </p:nvSpPr>
        <p:spPr bwMode="auto">
          <a:xfrm>
            <a:off x="8061325" y="5851525"/>
            <a:ext cx="530225" cy="1006475"/>
          </a:xfrm>
          <a:prstGeom prst="rect">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2" name="等腰三角形 52"/>
          <p:cNvSpPr>
            <a:spLocks noChangeArrowheads="1"/>
          </p:cNvSpPr>
          <p:nvPr/>
        </p:nvSpPr>
        <p:spPr bwMode="auto">
          <a:xfrm>
            <a:off x="8759825" y="5645150"/>
            <a:ext cx="950913" cy="121285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3" name="等腰三角形 53"/>
          <p:cNvSpPr>
            <a:spLocks noChangeArrowheads="1"/>
          </p:cNvSpPr>
          <p:nvPr/>
        </p:nvSpPr>
        <p:spPr bwMode="auto">
          <a:xfrm>
            <a:off x="9879013" y="6118225"/>
            <a:ext cx="741362" cy="739775"/>
          </a:xfrm>
          <a:prstGeom prst="triangle">
            <a:avLst>
              <a:gd name="adj" fmla="val 50000"/>
            </a:avLst>
          </a:prstGeom>
          <a:solidFill>
            <a:srgbClr val="87BB3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4" name="等腰三角形 54"/>
          <p:cNvSpPr>
            <a:spLocks noChangeArrowheads="1"/>
          </p:cNvSpPr>
          <p:nvPr/>
        </p:nvSpPr>
        <p:spPr bwMode="auto">
          <a:xfrm>
            <a:off x="10821988"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2065" name="等腰三角形 55"/>
          <p:cNvSpPr>
            <a:spLocks noChangeArrowheads="1"/>
          </p:cNvSpPr>
          <p:nvPr/>
        </p:nvSpPr>
        <p:spPr bwMode="auto">
          <a:xfrm>
            <a:off x="650875" y="5645150"/>
            <a:ext cx="746125" cy="1212850"/>
          </a:xfrm>
          <a:prstGeom prst="triangle">
            <a:avLst>
              <a:gd name="adj" fmla="val 50000"/>
            </a:avLst>
          </a:prstGeom>
          <a:solidFill>
            <a:srgbClr val="FBCE4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Tree>
    <p:extLst>
      <p:ext uri="{BB962C8B-B14F-4D97-AF65-F5344CB8AC3E}">
        <p14:creationId xmlns:p14="http://schemas.microsoft.com/office/powerpoint/2010/main" val="381694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6"/>
                                        </p:tgtEl>
                                        <p:attrNameLst>
                                          <p:attrName>style.visibility</p:attrName>
                                        </p:attrNameLst>
                                      </p:cBhvr>
                                      <p:to>
                                        <p:strVal val="visible"/>
                                      </p:to>
                                    </p:set>
                                    <p:animEffect>
                                      <p:cBhvr>
                                        <p:cTn id="7" dur="1000"/>
                                        <p:tgtEl>
                                          <p:spTgt spid="3076"/>
                                        </p:tgtEl>
                                      </p:cBhvr>
                                    </p:animEffect>
                                    <p:anim calcmode="lin" valueType="num">
                                      <p:cBhvr>
                                        <p:cTn id="8" dur="1000" fill="hold"/>
                                        <p:tgtEl>
                                          <p:spTgt spid="3076"/>
                                        </p:tgtEl>
                                        <p:attrNameLst>
                                          <p:attrName>ppt_x</p:attrName>
                                        </p:attrNameLst>
                                      </p:cBhvr>
                                      <p:tavLst>
                                        <p:tav tm="0">
                                          <p:val>
                                            <p:strVal val="#ppt_x"/>
                                          </p:val>
                                        </p:tav>
                                        <p:tav tm="100000">
                                          <p:val>
                                            <p:strVal val="#ppt_x"/>
                                          </p:val>
                                        </p:tav>
                                      </p:tavLst>
                                    </p:anim>
                                    <p:anim calcmode="lin" valueType="num">
                                      <p:cBhvr>
                                        <p:cTn id="9"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6057" y="2728688"/>
            <a:ext cx="10649856" cy="1618116"/>
          </a:xfrm>
        </p:spPr>
        <p:txBody>
          <a:bodyPr>
            <a:noAutofit/>
          </a:bodyPr>
          <a:lstStyle/>
          <a:p>
            <a:pPr algn="ctr"/>
            <a:r>
              <a:rPr lang="zh-CN" altLang="en-US" sz="4000" dirty="0"/>
              <a:t>见利思义</a:t>
            </a:r>
            <a:r>
              <a:rPr lang="zh-CN" altLang="en-US" sz="4000" dirty="0" smtClean="0"/>
              <a:t>。</a:t>
            </a:r>
            <a:r>
              <a:rPr lang="en-US" altLang="zh-CN" dirty="0" smtClean="0"/>
              <a:t/>
            </a:r>
            <a:br>
              <a:rPr lang="en-US" altLang="zh-CN" dirty="0" smtClean="0"/>
            </a:br>
            <a:r>
              <a:rPr lang="en-US" altLang="zh-CN" dirty="0"/>
              <a:t/>
            </a:r>
            <a:br>
              <a:rPr lang="en-US" altLang="zh-CN" dirty="0"/>
            </a:br>
            <a:r>
              <a:rPr lang="en-US" altLang="zh-CN" dirty="0" smtClean="0"/>
              <a:t>——</a:t>
            </a:r>
            <a:r>
              <a:rPr lang="zh-CN" altLang="en-US" dirty="0"/>
              <a:t>孔子</a:t>
            </a:r>
          </a:p>
        </p:txBody>
      </p:sp>
    </p:spTree>
    <p:extLst>
      <p:ext uri="{BB962C8B-B14F-4D97-AF65-F5344CB8AC3E}">
        <p14:creationId xmlns:p14="http://schemas.microsoft.com/office/powerpoint/2010/main" val="2928791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580571" y="1886857"/>
            <a:ext cx="11117943" cy="333828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zh-CN" altLang="en-US" sz="3600" dirty="0" smtClean="0"/>
              <a:t>      企业</a:t>
            </a:r>
            <a:r>
              <a:rPr lang="zh-CN" altLang="en-US" sz="3600" dirty="0" smtClean="0"/>
              <a:t>不仅在经济中占有重要的地位，而且具有社会的、政治的和文化的巨大影响；公司活动所产生的后果是公共性。公司不仅是商品和劳务的制造者，也是革新技术的倡导者、政治舞台的参与者及社会准则和行为的塑造者</a:t>
            </a:r>
            <a:r>
              <a:rPr lang="zh-CN" altLang="en-US" sz="3600" dirty="0" smtClean="0"/>
              <a:t>。</a:t>
            </a:r>
            <a:endParaRPr lang="en-US" altLang="zh-CN" sz="3600" dirty="0" smtClean="0"/>
          </a:p>
          <a:p>
            <a:pPr algn="r"/>
            <a:r>
              <a:rPr lang="en-US" altLang="zh-CN" dirty="0" smtClean="0"/>
              <a:t/>
            </a:r>
            <a:br>
              <a:rPr lang="en-US" altLang="zh-CN" dirty="0" smtClean="0"/>
            </a:br>
            <a:r>
              <a:rPr lang="en-US" altLang="zh-CN" dirty="0" smtClean="0"/>
              <a:t>——《</a:t>
            </a:r>
            <a:r>
              <a:rPr lang="zh-CN" altLang="en-US" dirty="0" smtClean="0"/>
              <a:t>简明大不列颠百科全书</a:t>
            </a:r>
            <a:r>
              <a:rPr lang="en-US" altLang="zh-CN" dirty="0" smtClean="0"/>
              <a:t>》</a:t>
            </a:r>
            <a:endParaRPr lang="zh-CN" altLang="en-US" dirty="0"/>
          </a:p>
        </p:txBody>
      </p:sp>
    </p:spTree>
    <p:extLst>
      <p:ext uri="{BB962C8B-B14F-4D97-AF65-F5344CB8AC3E}">
        <p14:creationId xmlns:p14="http://schemas.microsoft.com/office/powerpoint/2010/main" val="697291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gss3.bdstatic.com/7Po3dSag_xI4khGkpoWK1HF6hhy/baike/w%3D268%3Bg%3D0/sign=54814df4f2dcd100cd9cff274ab0202d/6a600c338744ebf8750a83c6d3f9d72a6159a7d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689" y="168700"/>
            <a:ext cx="4711786" cy="29536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timgsa.baidu.com/timg?image&amp;quality=80&amp;size=b9999_10000&amp;sec=1550470524160&amp;di=8905f5f47db51adcbb1e0edc06180848&amp;imgtype=jpg&amp;src=http%3A%2F%2Fimg3.imgtn.bdimg.com%2Fit%2Fu%3D1682477488%2C3182240441%26fm%3D214%26gp%3D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7162" y="110315"/>
            <a:ext cx="3623582" cy="30704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imgsa.baidu.com/timg?image&amp;quality=80&amp;size=b9999_10000&amp;sec=1550470691803&amp;di=f5061379d2001b07f3ec956502856559&amp;imgtype=0&amp;src=http%3A%2F%2Fi-1.52miji.com%2F2018%2F8%2F24%2Fefa4c615-e001-4aec-909c-7c956cd4b7d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 y="3265714"/>
            <a:ext cx="3654896" cy="346120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timgsa.baidu.com/timg?image&amp;quality=80&amp;size=b9999_10000&amp;sec=1550470729063&amp;di=3025cff024edb66f6463871d4121878f&amp;imgtype=0&amp;src=http%3A%2F%2Fgss0.baidu.com%2F7LsWdDW5_xN3otqbppnN2DJv%2Fzhidao%2Fpic%2Fitem%2Ffaf2b2119313b07ea529898c07d7912396dd8c9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5271" y="3680392"/>
            <a:ext cx="4542518" cy="3026119"/>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10" descr="data:image/jpeg;base64,/9j/4AAQSkZJRgABAQEAAQABAAD/2wBDAAgGBgcGBQgHBwcJCQgKDBQNDAsLDBkSEw8UHRofHh0aHBwgJC4nICIsIxwcKDcpLDAxNDQ0Hyc5PTgyPC4zNDL/2wBDAQkJCQwLDBgNDRgyIRwhMjIyMjIyMjIyMjIyMjIyMjIyMjIyMjIyMjIyMjIyMjIyMjIyMjIyMjIyMjIyMjIyMjL/wAARCADcANgDASIAAhEBAxEB/8QAHAAAAgIDAQEAAAAAAAAAAAAABQYEBwACAwEI/8QAShAAAgEDAgQEAwUEBggCCwAAAQIDAAQRBRIGITFBEyJRYQdxgRQVIzKRQqGxwVJi0dLh8BYkM0NygqLCCBclNFNUVWSEkpSy4v/EABoBAAIDAQEAAAAAAAAAAAAAAAIDAAEEBQb/xAAsEQACAgEEAQQBAwQDAAAAAAABAgADEQQSITFBBRMiUTIUYXEjQqHBFZHR/9oADAMBAAIRAxEAPwBB4CsBqU7EkgJnFO8sgFtLbMQNvSk74fT/AGW8YHkCe9OGqwZdpozyzzxQk4adCjG0ESAswSwliboRyqHAS3D0oHWKXdXK6m/1Z8HoKzQ5PFtby3JyGGazajg5ELVJ8CYt6vILuHZFIMsegFN2ifCuW+tE+8LzY7xiVYowPy5wcntSZw1afa+N7WweEzo10A8Weqg5P7hX0tIkNpbfaU04RwlRGoOBhunP0FNG5nCqcGctmC1NjlvErW44FOmaP9p05ZQ6ysrRMd2E9fb+dJHFt/u0hyCS80gBBH1NXXqWoTQI2msyrqCFfB8GQbWB6Z9cZ6mqy404S8KaaN58kDxImJ/aJO4H26YrNZbnU7XGCP8AozagPsboJ4CuDNpgzjMExUj2PP8Atpq1+MiFXA5EZz86SeBg1jqlzayD/apnafVf8M086rIs2huxODGQPpW0EYInKsGGMXrdxzOOo6fSi9nebIYViwXXnhjgdKDaZE1zdqgGRnnU6edNPvZbFo2ZgQVI9DzFczUqzYKzRpmwckZg3ivVTBA6sVM8ilVC9BnqaKafIq/ASNm6ff8A/wBlJWqxz6pfXd1k+GmUhX1C/wCTTXu2f+HkE8v/AE//ANldCoYQD6lqcsZB1XS1utEF1COSLz51XVwmxmU+tWzwbrejR6TJb6ncpHGykEN3quteNpPqMo05S0W87cDmRRxh5guyn8CcN71ZWna2lxpMUSMokyRVcLYXBxvjKL6mu0Ru7QflbA7iqsTcMQcR8urie4d3uFwi88jHMfzoha6lEqxiRxJE4z5e5yOnv7VXH3zOOTFvqa8TV5Y2BRsDutINHGAZYEm67LcQ6tdW7n8PxC0fTBUnIwa7aGmqXLeHZxF0UkgkAKpPXJ+gohBpP33JYNIDt27nXoxXPID5062cAjjS3jh8NAoCDGBVG3avHc6Ok0vvDc3UBPwlc3oHj3eZWHMRpyA+tcJOBXSNTHclPL/vE5H606abY3Wpas9vayNkZYM5xkKOtSZjLEYw0bSP5o50I9O/6fwrMbXJ7nXr09KHAESNJ4eubK7Q3aoIVyTIr8jU+9e1+05gfctMcsHgRR3MJ3W0o6E5x2IP1oPqOixzqbiyG2TqY+zfKgazI2kczYlIU7geJDhfNZUKK8SA4fysORB7VlZ9hjsxZ0+5ubZ1QIRluoqwYY7ySwMit4ikc6rmHW0yC8eD8qszg3Uo7yzaFjzPSu254ni9Jk5WLxns98kc821jyINd9Et0iu5fDcMjJyqfrPDKJdtcsu5G59KWhM9heM8BZWwycueD0rLahfoxt4brMIcK6dG3xLixnc0hIIfbjkeeauu2uYp7KWxvZHkgfKxBeW8A8ufc1ROman9n4hgussboOCCvX5e9Wtwy99dSLtDQXEed63ClVH/Dy60sl633AZOMAQKErCs78Y7MP6lp9jc6Sy2VhDEU5l3XGCPU9TSRxDpupHQdOtJZ7dZ42MgDA52nmFJ+VPZtkMM4u7wtLvyRGcJj3pQ4tmnvTbOs0cjuxVI4+RyeQ+VYtHcTeUtOGPHPMHFtqHrYORKpvpfu/WYNQtsh282w/wBIHBBpt1K/ivOHQ9qfJcEFgP2GHVTSxrVr9n1NrJk/GiAwM5IYjmvvzrhp9zPZOZFPI/mRvyn6V07tyZXyJjtUNyI6cHW6KGldC5Rc7e5r3V4ln4heeQBRJgp8umKWP9JbqwuVu7VIo2A/KMkGiUWrXmvWC3L28aOj5EiHkCPUelJKMVDeY6pVA255gWBGVyhH5XI/fR2+UJ8ALhR0XiRgB/y0A+9oo7q4W7tXSUOciE7gT174prvGjuvgXLMYyqvxBv2df2Mc600hgTmJrUqxEqi2tGkAeViI+oUdTRW2WJYiMEeXlgcqjzEvIFGd2cYxTJrUSXetz29pCsFvZqtvHGOwUcyT3JbcT860H4ibK03HEH2lne3rOYLZpPCQu+1QdqDqTnoPc1CdmdPNkjGB7USgv9SSzm0uC4eOCdvxY1wPEI7E9SPattV0dtK0qzuXuojcXJYm2H50UdGPsaHeYwqB2IBns4plQLGY2CYdi2dzDuPT5ULlgaB8MAR60cRlYYbkai3as2crjI70QOYpq/IjTw1/r4himnEO2MlnwSSe3IdT0GKsH7lvNDMX3gTHBMuY5sko2R0buvWqi0i/e3kRkYqVI6HoRVuJxZfcR6MYbuFXSMqDIM8u2faudc2D1OzVkbdvUk6TfjSNVF0p5Ou0+x9fcUQudJu9ZuJri0DG1yHMhGAXAIOPlkig9nEZrVLcMA6F1jzzyOoB9s5FTbfV9atdOe0jSNIYzzxgbc1lZCDkTaUJO5O/3hfTbC0n0j7OHR3hZi6jqAfUetLt7ZvY3DRnkOqkV5pxuRdeOyyspbziJiGZaKaj/rNtDOVlGSV/EPmYZ5E+9G3yr65E0Uhq7cE5BiVxFpKSeHqCKAz+WQjufWsprjsxeaXLDgF9wYA/Oso6ydomXVU5tJz/AJnzshLA8+dOvCNzcxMjxBiF/NSmbOS3cFtrIf2o2DD9RT3od0uj2RlEe9XXoBk5ro2vgCeYqLBtyx2ur9LrTRJu6DmKrrU5ttyUxjzZ29yevOmC1uTNE8uyREfmVblz9qBz6dcTTs7jkzErgZPzoVWaLnDHKwXMHhvobiABHnkOSPXNXyupgWFpZySeO5AYsW2MpHI5Pr1qnjoctykG8sBGS39E59qf7Jn1HQJHmtZXeFw5uFOGC/tA9zVNSjsruCQD47EUEDqaycbuOY03S3FzaQ3On2qrFu2Zdsbie/P+NRW0e6gt2sg9tJdXDGRm6BABjGfSvOH5dPuo2M93IYomxHCDzPzNELvxHsHNnZvHKCQZ5GwevXnzrHeoprygyzHj/wBMdp70pB0ec7ZVXGmmLZatGMlpFUF5icljilu5fxQJsYUDDgDvVgy2FtrEGr3t94n4S4gLNjzc+nrjl+tI0Fs4nZWHnHIx/KnBWRzXYcsMZP8AMTqfbGDX0Z7baaZLfxJhzboPSjGkRi1tHiXozk4+g/srnFOGQnHlHpUe41EW2p2m05jYYYA+9aMZHEyUHNmTNdS0+K5tbm48Pw541BUryyPf1pms7OW8+CC26MFlk18AE9MlQKhart/HVRjdE6jH6008IXVjpvwfF9frujtdUadU/pyBQVB+uKKsk5zNTjDgiU1LZiC+mgmkMbwyMjsvm5qSDj6iu0F3NZXpLHxXkIyc53E9643JkuLu4u5JEMk8jSMB6scn+NalI2VA24t7fu+vWj/Lgxitg5Eab/Rp7O1+87fwGmgZ3uYRdKXiRgNm7B5/tflyaE3mpabc2F00tnv1O4lDicMVWId1C9MY5c681PxZ5rZpLSNB4ZVIol8yqVyp+f8AjUG2jMbAShFY7WG9PzBv2h7UJGJYJPBhDT7WzuLGWSeURSqDtBP8KFyxF0I79iak3luYJMiSJiehU1ys9s1zGkzgIzqGLHkBmljuNJGduJBgXDZjDA7fOCR1z1Ht0q2+CfE0uxEl9A32S6QlXxkA1VV7aLB4Uy3Eb73ZQgPNcNjHy70y6ZxRex6Z92kjYOQJ/MB6Cs2rrZsbZq0r5Xb9Syy1rLPA9iSAIgJ4/wBkN6/MjHT0r2/nkNsqpCxZOSsq/wADQfQxLFpbXc4IMmAvyFdbiK/vpormO1mghU+R35ZPXl60gtgczr1YGP8Ac9iv5bWMePaspOGSRTjljIx2NMKT/arWJ5MNE7KfMe3vUnSdHh1iGLUJEi3r+aMflHbG2hlyI7M3Num7w4ZsKAf2cihVjtLHqWLFtbaPyEk6PaySXM0aKcAn9xrKIcP3kUFtdXcpADSZx8z/AI1lPpC7BMupss9w4E+WFlaFlaNirA9VPOrAsZIrnTY1uEl2MOZg5MPfHf8AdQ2ztmcJ4dsgyeREeaOILy0VTChMuch2XIQew6VrLCw4E81S45AhOy0q8tWC3l5AYGxsDsd3Tpg9D0/fU2bTpYUEgVJoyceTnjvzpWu7p7dzLctJLI2dzdx71M0zi/WLKW0eaNLixaUKCebMucZDfXv9aZ8TxHJ+3Mb9Ps7WfkqGM46ZP86N6TBbR3NxCJJzPsyiISAcjv8AXNe32jw28bXcIYK/MLXLw411mzZrmS3Etthv6xB5daRqXZKzg4IjitZHzGfr+YXtpEuZIWgX7CAu0v4fI/SuOqgWx2xs954mQS/IA/Tl+tApb2Wz1GS2WWWZIpPwkZM7l7ZIo1eXYvRbJeTQtEzAGC3JDY+dYmotY/qrWAGMgDnMS61jUhlTJPZ+osX93NfaYdIgt83aMzKQMhVJ7nsBVaahb3emahKZ5BhSdzE/rnHartltdP0268BYxapNG53B8uzAZAJ9Krxo7G/1K4t2k3Sk52gZwPUetadLqU1FYcDnqMu0tauSmeeYm/b7wsRbxuUcciFyD8qIXli+62jXDSxxq0h9d3Os1XhqTSr2C9tvFmRnA5Hcqn1Pt7eta6fdNc6zehWGUCdT2Bx/OtJbC5ExqAtoEZNQUrFDvOT0P1AqdbRxS/AycSybEXWXKnPcR8h+oFcNUZXsI3APIDJ+lYGC/AeXf+T/AEgbcPbbUq5E0WDDLK4hILEMe3I0ds7XEHJcu3P8uSo7EepJ7UFtktxckvJuA/IMfmOcAe1N2m3r6W0upFUlForTKT0Z1G1PoHYH6CjVccy4NjkW31A2d7L4Qs5/FfaC6zuvMK/p3Xl6mht1JJLqQvLeLw1D7ooAS6ouchRnsM1qYZmga5G59zZdyMZJ9ak6ZqosroCWDevUqOp9CKEsYYUbvlJFmLG5tpHuWTxSCMMDlT64oWPDO0KGDDO8nGD6YqVest3qTXEMaRhsZVRgdPT1qRbxwo3jTQmVF6opxuPp8vWhUEmG75GfqRpLGO+ktdO09RLeMUDYIA8TJLfuPX2qf90PpertbXjRPJEqljEcqcjI+uD0rzgyxt3kvb65l2uGKKAcFc888qGatqDQa/dyZLwSOACeo5DBpdnybaPEmlvCNhupYy6qzRQ28O3JYbSelNuqcQxQ6naRzHMMSEyAdST/AGCqz0aZ57ZyphlSRQN5wdp68j2NG7m3N28GIHWYACSQyFt/LkcdqwurcjPE7gRXIMYtSnl07Vo7vSLrNndLvTBz88iuF7IRHHGD5nJZs/xqPaiCwi/HJJAwBmgWtcR28Ej7X3StyVPQe9Ls62LNdKhBubx5+4RvtVa2tfs8Tedzk+gArKVILw3DmR2yx71lLwRxCaxWOZL4buIdRtmgikHipklNuOWaNHTZ2kZNrA7Oe1uZH0pC09pLOzPhRyMd/wDtAOeOpry9utUcp93zzmQnGInJJraaG3nacTw6Oo4IjddaKUO+dGKn+mM5PYfOgeqSDT8SqFUD8sb9OXrTfoegaxFoJn1eVpnXMjK781x0APQ0k61FO+sg3cC7WbIibOzAPf1punDJwTmalYVqWHmXhwxrdrxPoMU8BXawCyL3jfuD/L2qFrdo9vp0iGMGSBywZzkBD1I+WBVecPcWLol148VtaR+O34iKTHuUdgOgHpVyQXNnq+nxXtuRJGy8j6A9QR7dxWpkW9SGEEHcuIC0vUbuK326hLDbmQbkPUsuMf5FaHWLZdOnjhtrS2kjyGkYgM3yHWpMulNbKk4u1SYPhRKgZAh/yOdS7SC0GoZkS1v7lxuMzoAFPpXJqsNRZKa8+D5/xNKEVE2XNkeB1A4sWvNKF1BauZGi809y3JfkKQoo47Lie3e7KmUAsBHzGSvlH+FWhfPAWu1vHkeNMFkhJ2Y9D3qoteEEPESSQRyRwmSN8ZwQDjOD2FHornJbTkbQOT/MzpbY1nutjaesRu1u2ltLZbq2GFkVWKnmuCP8/pSVp99ps2ozx/Yfs16ysGZBkMAedWYVi1LhAvGu3wTtAPXAJx8+RqtJoFteNfDCjbNaMx9mAPP9BW9kVq90bfUpQWDvMK3Dq2myIxOUxgeorp4gj+BcxcZC8REcj08lePg5DDJIGDiiMkD3/wAFZEhiXcNaJbYOvk6/voanIUmAKy7IrHsysxHGxaRQBkE8unP0qfPq0A0a6sIrcESpHEkhb8qq25hjuSQKj/dd9aneiMV7oeX6VELRlih/DcHBVhj+NPVw44h2UtUcESfaapcxWYtvw2i/rDJ+VR2W3JV8HcD2NcFhEeWZjjPLA61Jdoownhx57knrU9swDYD3OkCNLL5k2LjOSOtbXMzb4oIUZmc7UjTqx9Khz6mq+UDec9FPT69q56HrTWWsm5uEC7lKISMhM1f4jiKscnqMmkRw6PPPbXl0DeTgOY0/3fzPeoEelR3N/dO0ieAjltxHLA55z0odNJbz37B5N7SPlpOfmP8AxelEtYkhg0u1t0xtmkywbtgf21lYHd/MUMzpa2Fj4pk03UY7eYdlk8p+YPIivTxNrFm22WGCRV5K5Bx+40t+WRwnbNFYdNuxC0tusm0Kc7c4I70Yq++ZqrvsqHxaeahxJql0iu8wjibIAjGMGh0Yd0Mz5CEkbz3PoPU1FvBsjkjJwykECjD2cv8AozZTHcFWVkcYyFPrUatV6E0JrXJAcwvpukzXOli7toZ5Du2gL1b1IHty/WsqdwxrstnYQmNUVrcMkblAWQMcnB7ZxWVnbg9TLdczOTmLi+PqmpRxW6MWbyonT5nlVhcIaNCNUNpCFlkjXfczdh7D68qr2w1KWwt50tUAnnwpm7qncL6ZPU1bvw5tpINMa4kAD3B3Mf6q8h+/NNvPHM568tmNV7Cy2SwNtZpGHIHGFHX+QpB4n02y1LUjbmYRSouVVerZ7H9BTdxLqj2mny3EcRkkKeSPHX0+nc1SyX92z3E025pkJl3A4bmedZad2cjqPssO3bJ2s8LNZ2bXLzLIFwCpHb2pp4B4iaxskbm8Cv4NzGOvLo498Yz60tz639u0toZm/EaPdk9+f+FQuFLtrbV5bd28l0h2j+uvMfuyK16d33HdGUFcAS6+IIGaw+2Wy+PEoEkZQ/mB/iK2smivtLie9lii2jPgwLtYN6E0K0DVl0+L7PcNu0+RjnP+6J7/APCe47dak3dm2l6hs+1LbWkoLI/c+oHvzoNYXrHuI20HvidD8k9thI1ytpFpbwQ6lc/ivmSLAxz/AKR60pcZoserXMYkWVgEIkUAAjaMU5W+krdxziXU5YbNmyE8IB5B65PakHiRovvmeO3H4UeI1PsBirrs0ruvsHJx8uJlo09teQ/I8ftG3hZ1l4PBVT+cKwPPJ6E1XusyEfEMBXwI4REB77Sf503cParb6dwqY3Zyz3RBGOSjFBtSMN3JJdi1UukhMUy9evensdtWDNV65qCr9zsRuaPPYDv7U6cHXMOn/DiSSbZ4R1Vwdw5YKikuMkvDjGdvQjOaPxgf+Ubhv/jDfwrOrFUJ/aUqbnrX7M5cRXdjeqHt1TBHIqMVXWtxR+E5dVOO5FMS8kO9s+1K3ElysduwzzfkBWRHayxZ2760rpOehFA3MoY7XIHzrQzyMebt+tczWCuzPIkmMOgQxyyKJMYJ70+w8GWVzH4hZQMchVZ6bO0bcjzzTXbcTTQxbBKyg9RmopHRhsD2J7e2el6RcATxvKgJ3DxAoPy5ZoRrF9HqzRtHGsMUa7UVTn9T3Nctc1SfU3j8WXfHHnYhx5STzoWkm1QucDrSyoLZkC+Z2hIjm+tXNw/regQ8FSwXFwiXDIQSRzz2qj2cgcs179rl243GiBxIRJOsuDqEmxgQT1FMXDWtwS6XPot/KFifzRg8gx5dz0NJkjbm65qXa2DTRh/XtVMoYcys+I13MD6aNsV9aNDMdwImAIA5DK9Qaylk2LKcYzj2rKX7cvAhe0he4vIoIly7uFH1q/dFto7HTEiJwmwAn+qBz/X+dd7H4ZcG6TepdRTagZIuY3yhgMjv5aYzpmiy2ssYlutuzBC/mwOeBy60F1JcDEzqpBzK91TURcSFifIDnHrSvcR2txc841DOpRmA7EY507akOArGON7y81ePxCVA8NsjHqNvKiUHA3CF9YLcQ3momGYcnWUZ5/8ALypP6azMmGJ5lF31kM/hMN0RKOB0BBoVM81hd215GfNC4fA7gHnX0dH8I+FFcypNqJ3gZ/HGG5Yz+XryrlJ8FuEZs75tU+Xjjl/006up1bviRVZTkRQ06VLu2UDDRyLlfken8abuH7prixW1uArmI/hO4zsboM+39tFbD4baBp1tFBDPflIhhS8oJx/9tEYtC0bS9+biZRKMFXcHPy5VoIypBnRbUKUwe4r6tBNPdW+dRjjulJBymVUYqt+JbX7Lq08f2kXGMMZQuN2au240TRNS/E+0TNsI3bGHMjpnlQrWOEOGdSuftF3Nf+IECYiIAwPbbSqqhV1yT2f9SqNSVr2Oc8ypNNaJ9Nkhf/3yM49sVw1K7GkGS1kDNbyOEjb+iT0FWdHwbwZBJkXWp7mZSFLdSOnLbU+T4f8AC2rBy8l/g4YjeBjmcHp86Y6hxgxr6isptHcquJ1LpuPNR5cfOmPO34StkYP3wcj/AJacU+HPC+CqT6j07v8A/wA0Q/0J0GXhk6QJrw2bXJudwk8+/GOuOlINLbCv3KXVIrI30ZRNzdxwIWdwABnJNIWr6idQuiwyEHJR/OvpSf4LcHXpzLc6s2On+sDl/wBNcYPgVwPIBIkmqMAejXA/u0On0wq+R7jdb6kdT8FGFnzTb6dcXPNUOPXFTDokqDzZ+lfR2q/D3gjh2xFzezahFDnaCr7uf0WlKW7+Eyvta+1jPtE392jY3k8AYgVtolHyyTKeh07w2bMwQgZAYHn+laTSsygFcEdxV72PDXw31m4SC1n1iR36ciB9Tt5UXPwc4Gk3HxtS5DJxOP7tEos/ug2WabGEzPmRiwrmXJ619QD4L8ETW0T+PqfhyAFPxxk/9NcX+BvAi4LT6qM//MD+7TB+8yMw/tnzJkHvXQKzqFAwBX03D8DOBmH4b6pkftGcZ/8A1rr/AORXBn/tdV//ACB/dqznxIpX+6fMHgkuiKOpp70DSY7qBQcdKuM/A3guLzGbVR/9QP7tEbX4Y8K6Ym6K41LA5+aYH/tq147guQT8ZUF/wyILZZFxg1lXRccHcMywHxbi/VFxu8+CPn5ayiyIMPPbps2Bdo7Y5ULZGguMREbx27D+z+NGpyVAUDLnpUB4TGMlNqjzEtyzQSQbrWhadqctm2oWZlL7lXacYbGf7anaJbxQWP2NIwix5j2gdMf4Yro2qwX9jcPZI0j2pVtpXGefVfXlnnXK2/C1K4jIUBtsgVTnGeR/lVSQjZOUZoGyQPyNjl8qnYodBfWq3iWzyqJ2PkTqT/ZRQCrkM1xQ3WofEtUOBlZBRXFDtbBGkXDAZZAGH0NSLs/EwZDN9g0qZtgLNNjGf312kiV8nqCP1FCLOVrqG2UjbuJcjtn0H+c/Oj0qiCNBtJ5Y5CoZdX4iC4tORYBCWL7QQGbrjsKnaZIEieJyS0Xl6ZJHbt/hUZ52JIjQg+4ohYWcdmrNkGRwGdyev1NUIwzjDhJCxVgPXYf7tS7RdunYHPzt1+ZqNBtFwTuXv6f2VPtI2SwYbQSWYgA+9XKmkI83IkVvYDyOOXJjXPZLEw8yDPbFdZWeCCWQICxXygdzUkg/ULZb+S4SZI5bcx+GYpOasP2s1UF98JHOtNPYTRR2hbcglbIHtnp+8VcEj7ItjAgnueh/z8xXo/AtZJSMuRjBHM/z/XNTMkUODuFZNFmuZ7u2ia4QbUkiOcAjmeeKZlmwGGCwI7MDj95qagFrbFZ5AGxgknuaGiZNxG4cxipJNNO1Cxu7YQJcI09qgjdAcMp69KmQB7qQKxOB39qoviq21bTuO7m6sJJVKMp8RQeQwOo7rV6cI3M2o6Db3VzB4UzDzejf1h7GoRJDMUSogUDAArfArpisxUlQfeKZmEQYqAQSR8+lRLosH2b8hhkrjp+nP9xrtO08Mj+RGY8xk4zUJpDLODMjRAnGG5r+vT+BqS57DbrdypbOD4aAySeh7LjHL3+lZROwgKJJM/5pWz8lHQf59ayrEqStoodrWmyalZiOOYxlTu29n9j7UTxXuOVVJK1imnsLnxI8pJGSrK/IEd1aj1rML9Ib1JAoCGPGMY59z6jFTOJOGl1eLxYHMVyO46N6ZHqKStKNxptzLpN+D4quWD9mz3HtSnLKMgRyAOcEwzqNtJpV6Nku5T+JDNnPP3+tN+k6gmp6dFdKMFhhl9GHI0Ph0u21fh6O2lQDaTtZeRU560O4TFxpV9daLdA7UJaGRv2xVocgH7guuCR9RvArlc26XNtJC/5XUg4ruBWYHemReM8GJcc1tZWthEF2OYRIZmPXJ6EUatJJb+18SHwmXJXcG6GlhI3upYrMEGViIh7Af4U92ttFZ2yQQIFjQYAA/fRsowPuKrY5IHQgLXrz7sS2RbWWQsNpkAwg9ifXrUDSZbnU7m4jmdGCIpSHbyx3Oe9Mes2B1HSZ7ZeUjLmM+jDmKrf7wUYUPNC7I8chjYoytg8s/MUonBmkDIjtFYrcOES2jU4ySV6UbtoDbwCPcWI71WPCsklzxJpsb3E6gh3IWQjdhc4PqKterU55gsMHEWNfv7u11BI4zGIzFuGVyc5qRLeu2n2c1wygPGHZwMLmhvG0v2L7PesmYgrIxAyQSeVb3OswaRoumWl5C5+0xbRIPyoR69+9V5MvHAnbxxNcYBx2Hy/s/UVMghE2oJGq4jjG9/QntQ/SrGG+WSSyvFRFbmEOefy6CmO0tfssJUtuYnJOMVeJDId7ZYL3AkHqVYZFRIlDORtBIGcCuHFV0smm3NqrEBU3SFSQfUDNAOFNp4lgGWx4DlRuOD0/WgDhjgQthC5Mb4bC3n5vBGzdG3KDiiMUKQRLFEioijCqowAK6gAHkK9xTIqc8VlbkVD1S6NjpdzcqMtHGzKPfHKpJFfUOJHTUbiJ4ElggYqjRNhj65zTJZxw3NlFLsfa6g4kUqfqDVf6HbLqupW8Acuu/wASbI54HM5+Z5VZwqhzCbia7QOQFZW+KyjgzTFe4r3FZQyTzFAeJdMiuLM3SxgTwEPvUeYjuKK3Wp2VmCbi4jTHUE86XNQ470dEkhTxLjcpU7QAP30u1lCkE4j6KrGYFVzJnCV0LmynG7LLLnHoCKMXNok7JMFUTxHMT45g+nyNVfo/EkGlSyTKrmTPkAPIjPMH2/hR3VeMRfwGLTJvByvmJ/2h9hSKbl9sbu5qu0dvunA4PmM78R6VFB4kt0kZBKlDnII6jFB7/jnTWtporV3MzKQrMuAKreWaBifFkmL55lhg5oFrVw0XgQWUiNPcPtVXHQdc/KqGqYtwI9vTa1rJYnMtHg290+2aSe8ulW5k5oG6KD71YEUsc0YeN1dD3U5FfLlvqt1pt+tnezhy8ZcOuc5HY/OifC3xE1Wy8RpJFWTzFIxzDADPMe1N/UMzEkcTE+irprUBju85n0pyNV1xto5t76O9gjPhzv8AiYHIMe9KemfEni281pBa2MuoxIuWhiVVEhxzAzz5ZHSmS4+KESRG34h4V1S0ibk5aMsvz5gUe9WEzjKmDuA55rrjKKFo3UWMMquSowxIAB/SrfqkOE+JdK0DV7/U5p5poZ4/wNqZLAnkWPbkBRe0+M0bSyR3enwgg+URz4OPqKiuoGJH5Mc+M1hm4enheeNJDtKKWGWORyApF4p1eJ71gZlZLKEQqvqwHmP60u8Za9p/FF617Y3SWl4hhQJINxKDO457EZ5etLl0bzU4b6SNHkeVyIUJGEz3J7cu3rQs4MZUhPEu/wCHq6PFocTWlxbSXtwPEuNjDduP7OOuB0pm1S9+wWEkwGWHID3NfMen2N1p7xPPPNBN03Qjy57H/PWnfSONOIUkFtLcNdQw+ZZdqsCPrQe8CpHUNqHRgzDiWPDo095o91JcsfGnjYxg9iRyJpb4Bknv+J7h5UK/YEaJgcc2OB2+RqQvxN0t7SSN7yeC8Awv4Hipn32jpUHgPWLC11vWrk/bfBuZd0b/AGOQqRk8+QOOWKupUVQFgWOzElpa1ZmqT4v444h0fWrm/e0uJ9KZylk8bH7PgDkSVIO/OchumMYqPwz8TtUuryLN4LnxlYCCbAwccsH1Hz5inGwCJ2mXrmlbjy9e14ZmjiXdLcfhIPc/4V7wbxBca9p9zJeNF40U5jXYMbl2gg4z7mp15bQ6lrESTDMVkN5BOA0jdAfkBn6irzkZEg7kbg7Q00TQ7dDHtnZAZCeuTzxTFivAcjIr2ixKmVlZWVMSTQnHWq/4q43W3eS2s5cIvlZ16ufQe1GuONa+59Bcxtiaf8NfYdzVF3E7zy7mbPOseqv9vgdzsel6AX/1H6h6O5vdbutu8hSegNG14cW1UPLzPvSnp2pNZtlOtF5uKJpYQhasKupGX7nbtpsBC1cCTJ4IkBxjNDJkYHcuD8qhvqLSEktWLdk980DMD1GpUyjmSVujJ+HceYdA2OYpb1RZbLUkubqI7ShSOaNtyAdz2/jTRDafbFPh829qh3VuNrWd7GXhY81Pr60xGI5My6mj3RhGwREv/wBdla4kW4YD8hRPzD3yeQrgt5p0F1HKlo7SRdFMmB78hRjU5BHcrZE7AoyijlvHauFpZwXEqBo1AHIvjt/bTg4A5nOOhNrE7smTEu9R1C3eLRrXau4EyHylD1ypPPPvRyN/iI2k3Bk18pEi7mSa5y7AenLn8q6QXYhgWG1URRKOijGal2+oXTeSHJZuWapbwOBGn0r4xQs5tS1O0mini/GjLB1ZcCQegI79f1rW00TVPEEo0iG3IOciceb55zTrHp1yX3TeVf0rq0Ea9WzVe831L/4yr7isNCvIZDPNKrttwpYg7P061zm4U1l83NpfRLE6A+GSQVP060ySRjPlPL0rn9pu7UeXIT0oBeQeY8+n1lAqyurmTVbOVl+8PFKHBAJ/mK7LrWo29s3jEs7DCJ0wO7GmbV7aO9t3vLZQJ4xmVO7D1FLsM3jS+H4cbg9dy5xThYCMxLenITgZEl6FrGr3d4sENkWxzZuSqo9STyFWno/Fl9o1lPGrwytK4YE5wuFA5evSkaK5t7a0W1skCJ1Y/wBI1It5/ElCyNypbX7T8Iyn0pAPnyPqGdQvV1ePUIZy4jv5FlniRsIXAxuA7E98daAJwppEO14IrmKROYdJj1pytrPTxaB0lRnxzXpUGaaBSQuKpmsHJMNdPQcqqThpl1JpVlJbxBXaXG52QEjHIYPUfSsM944Je5mdt24FnJI/WtjNF7VqbpMcsUBdj2Y5NPUn4pJVvxZqWmMNk0nLrz60+8Lcc2utOLS4IiuiPL2D/wCNV7b6Z95bmyAoGST0FLd54mnalugcq0bZVlPempfYmCeom3QUXghRhp9MVlAeEdc+/uH4LtseMBslA/pCsrqqQRmeVsU1sVbsRE+K1yzX1rbg+VI8/U1Wp5Dn3q0viLaiXVkZhnMYxVdXFpteuRqlJcz1npbqKFEG7yCa13knINd5LcjOK4bSnasm2dcMJtvyetdkmK1GOcZxWKTmoRL7h3TdUayuVkzy9Km6xqceoqJFUKR0xSyTyrYM23GaMWHbtiTQpff5kLWwJoUkdQzRHynuM1paSMI1Bb3rrenMLKe4qBZyEge1ECSmIQqUPnHcYY5zsGKL6TqkdjL4hUFh60so55eldQxANLViDkQnqDjBjLf6+9w5IIHsKHHUS5/N3oUzHHvXiuassTyZS0ogwBGOxv4o51M4ytF9U1qyktRHDEijHXvSUXYpmsJdl6miFhUYi206MwY+J0mmKyMyNjPpS+oEN7JjoelFZCcHNBrh8XQPqKleTkRrqowYVgk6VI8YjoaHQPnFT1gLrmhI5hZEkx38yLyc4rf7wcnmaiNE6jFc9jDtUwZAFMJC+JrPth3dc0OAb0rdEY9qmDJhRC6a3NbxNHGxUNyODQueZp3Lsck1t9nZjUmCw3EA1eGPED+mnIll/CCeQ2t9A2du5XH8KyiXw1sRa21wwGMgZNZXb04IrAniPUXU6hiJ246szJbQXSj8mUb+IqtLuLJziruvbZL20kt5R5XGPl71VOradLpt49tOvL9luxHrWfUJzmbvTr8DZ9RVdOZ5VweEN15UUubcxtnsehqGRzrCRjid9HyMiQmt/avBb1NK1gAoNojQ5kZYOXMV2EI25NdcAVpK+2M1Nok3mAtQYAtQqzk8x+dSdTnCb+fOhdnIMkH8wOaaifAmC9wFgEabNBIuTU0W4Ixihuny+UCi8b5ApQWGXOZwa2FeraqKkkVgq8CVvM5rbr7GuoiVV6V6K8kYAVMCVuME3xVCaXbhi026jOpyAEknC9z7UMsLeTUbrlGwVjjp0FNpQnmK1FwAAm9tJggUw2r7olx6UGvNOk02/MMhyvVXHRh60YjjSBRsnDZIAyU7/JjVMuGjqz7iAjzJW0GvDED2rtcwfZbgReKsilN25Rius8CQRRkThpG5mPw2UqPmetDiAWxIfhgHpWyoKJx6RNJpxuxybJxEwwSgHNufatdLtI7yWUPuCIm8sDjGD/PmKvBgm1cE56kNE50UsYN8igCosEDSxPOqgRq4TJPc9h607cNcOvJqrJKQ0MJy7r0Pt86ZUhYzNqtQtaEmOvDVmbHSUBGGk8307VlFvKoAXkByxWV1FGBieRsYuxMil6H6tplrq1qYpxhh+Rx1U12Zj61xkdvWqPPcJWK/Idyr9b0q70aYpcLvt2PlcdD8jS5JMgYgNVsay3i2zRSgPGy81YZBqkdWH2bULiKIkIpOBnpWK+sLyJ6HQ6g2DmFRMueorzx1zjNAklfP5jXfe2OprHidUdQm1wB8qg3V6AuAck9qizOyg4NCxI7MSWJNMRN0XbaVE1u7O6u3yBhfStYdIuY33FR9alRyuOjGuss8mz85rWAAMTmFyxzNYZGtZNj8v50Zgu1IHOlaV2Y8yTXkVxLj85rPZWAeJsquJ4MdBcIR+YVn2hRyzSpHcS/0zUhbiX+maTiag0YWu1AqFPfjoDzPahNzPIqHDkVytiXbLEk01K89xFlxXqMFtaWcyZuX3ueZAPIUThh0+3AKjGPegdsi4HKisdvGy8xmtagAYE5r7mOSZtqVzaXMKRrnxUYGN1GWU+3r8qjXLyRhdss7DKq+9Bt9WJ67e3I+vtWTWkI8wTBHQgmg96vg71jZlHfDHn86W65M36S3YoEM6hcR216hcIuUBKx8s/u6mpV5rekz2Sqv3g08YCRmQghRn8vL60hXEj8m3tkdDk179+amX8Y3svibduc9s5/jSxXLsvyRx1Hl+KrSVJYbi3m8DKiNY5NpCgclJIOfX51It7xJrqfxIJoY5GQlQhAQllODjtt/XNIUWoXUgEEkzPFGvlVuYHKnXhySS7vds0jsGYZG4j8n5enpRisHuZ3uwMgRv0TQp72+8a7LwWobegUYZsdDj1x1NWRbzwxLshG2M8ydvU+tK9pNJnG843H+FGLeV8DzVrRAg4nE1N7WnmG2uVOCpPTnkVlRoSZFG4k1lHMuJ//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72664" y="394579"/>
            <a:ext cx="2975429" cy="3030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7" name="Picture 13" descr="https://timgsa.baidu.com/timg?image&amp;quality=80&amp;size=b9999_10000&amp;sec=1550471002045&amp;di=c6b41b83700d4fbeb8faa626c3466c53&amp;imgtype=0&amp;src=http%3A%2F%2Fcms-bucket.nosdn.127.net%2F2018%2F11%2F28%2F5ae8cae4f57b477d9cb14d11b5b65857.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97371" y="3680393"/>
            <a:ext cx="3950722" cy="2791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12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vert="horz" wrap="square" lIns="91440" tIns="45720" rIns="91440" bIns="45720" anchor="ctr"/>
          <a:lstStyle/>
          <a:p>
            <a:r>
              <a:rPr lang="zh-CN" altLang="en-US" sz="4000" dirty="0">
                <a:latin typeface="微软雅黑" panose="020B0503020204020204" pitchFamily="34" charset="-122"/>
                <a:ea typeface="微软雅黑" panose="020B0503020204020204" pitchFamily="34" charset="-122"/>
              </a:rPr>
              <a:t>研究表明</a:t>
            </a:r>
          </a:p>
        </p:txBody>
      </p:sp>
      <p:sp>
        <p:nvSpPr>
          <p:cNvPr id="3075" name="内容占位符 2"/>
          <p:cNvSpPr>
            <a:spLocks noGrp="1"/>
          </p:cNvSpPr>
          <p:nvPr>
            <p:ph idx="4294967295"/>
          </p:nvPr>
        </p:nvSpPr>
        <p:spPr>
          <a:xfrm>
            <a:off x="1849755" y="1417955"/>
            <a:ext cx="8492490" cy="4526280"/>
          </a:xfrm>
        </p:spPr>
        <p:txBody>
          <a:bodyPr vert="horz" wrap="square" lIns="91440" tIns="45720" rIns="91440" bIns="45720" anchor="t"/>
          <a:lstStyle/>
          <a:p>
            <a:r>
              <a:rPr lang="zh-CN" altLang="en-US" sz="2800" b="1" dirty="0">
                <a:solidFill>
                  <a:srgbClr val="7030A0"/>
                </a:solidFill>
                <a:latin typeface="华文行楷" panose="02010800040101010101" pitchFamily="2" charset="-122"/>
                <a:ea typeface="华文行楷" panose="02010800040101010101" pitchFamily="2" charset="-122"/>
              </a:rPr>
              <a:t>凡是长寿企业都遵循三个原则：</a:t>
            </a:r>
            <a:endParaRPr lang="en-US" altLang="zh-CN" sz="2800" b="1" dirty="0">
              <a:solidFill>
                <a:srgbClr val="7030A0"/>
              </a:solidFill>
              <a:latin typeface="华文行楷" panose="02010800040101010101" pitchFamily="2" charset="-122"/>
              <a:ea typeface="华文行楷" panose="02010800040101010101" pitchFamily="2" charset="-122"/>
            </a:endParaRPr>
          </a:p>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）人的价值高于物的价值；</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）共同价值高于个人价值；</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）社会价值高于利润价值或用户价值高于生产价值。</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为什么？</a:t>
            </a:r>
          </a:p>
          <a:p>
            <a:r>
              <a:rPr lang="zh-CN" altLang="en-US" sz="2800" dirty="0">
                <a:latin typeface="微软雅黑" panose="020B0503020204020204" pitchFamily="34" charset="-122"/>
                <a:ea typeface="微软雅黑" panose="020B0503020204020204" pitchFamily="34" charset="-122"/>
              </a:rPr>
              <a:t>因为这三个原则都指向一点：企业将社会利益和他人利益置于自身利益之上。</a:t>
            </a:r>
          </a:p>
          <a:p>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8858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等腰三角形 40"/>
          <p:cNvSpPr>
            <a:spLocks noChangeArrowheads="1"/>
          </p:cNvSpPr>
          <p:nvPr/>
        </p:nvSpPr>
        <p:spPr bwMode="auto">
          <a:xfrm rot="-2900030">
            <a:off x="3817937" y="1293813"/>
            <a:ext cx="765175" cy="914400"/>
          </a:xfrm>
          <a:prstGeom prst="triangle">
            <a:avLst>
              <a:gd name="adj" fmla="val 5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3075" name="等腰三角形 41"/>
          <p:cNvSpPr>
            <a:spLocks noChangeArrowheads="1"/>
          </p:cNvSpPr>
          <p:nvPr/>
        </p:nvSpPr>
        <p:spPr bwMode="auto">
          <a:xfrm rot="-8120658">
            <a:off x="3925888" y="4873625"/>
            <a:ext cx="765175" cy="914400"/>
          </a:xfrm>
          <a:prstGeom prst="triangle">
            <a:avLst>
              <a:gd name="adj" fmla="val 50000"/>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3076" name="等腰三角形 42"/>
          <p:cNvSpPr>
            <a:spLocks noChangeArrowheads="1"/>
          </p:cNvSpPr>
          <p:nvPr/>
        </p:nvSpPr>
        <p:spPr bwMode="auto">
          <a:xfrm rot="3026884">
            <a:off x="7485062" y="1290638"/>
            <a:ext cx="765175" cy="914400"/>
          </a:xfrm>
          <a:prstGeom prst="triangle">
            <a:avLst>
              <a:gd name="adj" fmla="val 50000"/>
            </a:avLst>
          </a:pr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3077" name="等腰三角形 43"/>
          <p:cNvSpPr>
            <a:spLocks noChangeArrowheads="1"/>
          </p:cNvSpPr>
          <p:nvPr/>
        </p:nvSpPr>
        <p:spPr bwMode="auto">
          <a:xfrm rot="7573868">
            <a:off x="7696200" y="4689476"/>
            <a:ext cx="765175" cy="914400"/>
          </a:xfrm>
          <a:prstGeom prst="triangle">
            <a:avLst>
              <a:gd name="adj" fmla="val 50000"/>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zh-CN">
              <a:solidFill>
                <a:srgbClr val="FFFFFF"/>
              </a:solidFill>
              <a:latin typeface="宋体" pitchFamily="2" charset="-122"/>
              <a:sym typeface="宋体" pitchFamily="2" charset="-122"/>
            </a:endParaRPr>
          </a:p>
        </p:txBody>
      </p:sp>
      <p:sp>
        <p:nvSpPr>
          <p:cNvPr id="3079" name="文本框 57"/>
          <p:cNvSpPr>
            <a:spLocks noChangeArrowheads="1"/>
          </p:cNvSpPr>
          <p:nvPr/>
        </p:nvSpPr>
        <p:spPr bwMode="auto">
          <a:xfrm>
            <a:off x="1616075" y="839788"/>
            <a:ext cx="2692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charset="0"/>
              <a:buNone/>
            </a:pPr>
            <a:r>
              <a:rPr lang="zh-CN" altLang="en-US" sz="3600" b="1" dirty="0" smtClean="0">
                <a:solidFill>
                  <a:srgbClr val="7F7F7F"/>
                </a:solidFill>
                <a:latin typeface="Calibri" pitchFamily="34" charset="0"/>
                <a:sym typeface="宋体" pitchFamily="2" charset="-122"/>
              </a:rPr>
              <a:t>真实案例</a:t>
            </a:r>
            <a:endParaRPr lang="zh-CN" altLang="en-US" sz="3600" b="1" dirty="0">
              <a:solidFill>
                <a:srgbClr val="7F7F7F"/>
              </a:solidFill>
              <a:latin typeface="Calibri" pitchFamily="34" charset="0"/>
              <a:sym typeface="宋体" pitchFamily="2" charset="-122"/>
            </a:endParaRPr>
          </a:p>
        </p:txBody>
      </p:sp>
      <p:sp>
        <p:nvSpPr>
          <p:cNvPr id="3081" name="文本框 59"/>
          <p:cNvSpPr>
            <a:spLocks noChangeArrowheads="1"/>
          </p:cNvSpPr>
          <p:nvPr/>
        </p:nvSpPr>
        <p:spPr bwMode="auto">
          <a:xfrm>
            <a:off x="1593850" y="5080000"/>
            <a:ext cx="2692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charset="0"/>
              <a:buNone/>
            </a:pPr>
            <a:r>
              <a:rPr lang="zh-CN" altLang="en-US" sz="3600" b="1" dirty="0" smtClean="0">
                <a:solidFill>
                  <a:srgbClr val="7F7F7F"/>
                </a:solidFill>
                <a:latin typeface="Calibri" pitchFamily="34" charset="0"/>
                <a:sym typeface="宋体" pitchFamily="2" charset="-122"/>
              </a:rPr>
              <a:t>伦理问题</a:t>
            </a:r>
            <a:endParaRPr lang="zh-CN" altLang="en-US" sz="3600" b="1" dirty="0">
              <a:solidFill>
                <a:srgbClr val="7F7F7F"/>
              </a:solidFill>
              <a:latin typeface="Calibri" pitchFamily="34" charset="0"/>
              <a:sym typeface="宋体" pitchFamily="2" charset="-122"/>
            </a:endParaRPr>
          </a:p>
        </p:txBody>
      </p:sp>
      <p:sp>
        <p:nvSpPr>
          <p:cNvPr id="3083" name="文本框 61"/>
          <p:cNvSpPr>
            <a:spLocks noChangeArrowheads="1"/>
          </p:cNvSpPr>
          <p:nvPr/>
        </p:nvSpPr>
        <p:spPr bwMode="auto">
          <a:xfrm>
            <a:off x="8431213" y="839788"/>
            <a:ext cx="26939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charset="0"/>
              <a:buNone/>
            </a:pPr>
            <a:r>
              <a:rPr lang="zh-CN" altLang="en-US" sz="3600" b="1" dirty="0" smtClean="0">
                <a:solidFill>
                  <a:srgbClr val="7F7F7F"/>
                </a:solidFill>
                <a:latin typeface="Calibri" pitchFamily="34" charset="0"/>
                <a:sym typeface="宋体" pitchFamily="2" charset="-122"/>
              </a:rPr>
              <a:t>课程内容</a:t>
            </a:r>
            <a:endParaRPr lang="zh-CN" altLang="en-US" sz="3600" b="1" dirty="0">
              <a:solidFill>
                <a:srgbClr val="7F7F7F"/>
              </a:solidFill>
              <a:latin typeface="Calibri" pitchFamily="34" charset="0"/>
              <a:sym typeface="宋体" pitchFamily="2" charset="-122"/>
            </a:endParaRPr>
          </a:p>
        </p:txBody>
      </p:sp>
      <p:sp>
        <p:nvSpPr>
          <p:cNvPr id="3085" name="文本框 63"/>
          <p:cNvSpPr>
            <a:spLocks noChangeArrowheads="1"/>
          </p:cNvSpPr>
          <p:nvPr/>
        </p:nvSpPr>
        <p:spPr bwMode="auto">
          <a:xfrm>
            <a:off x="8674100" y="5080000"/>
            <a:ext cx="26939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charset="0"/>
              <a:buNone/>
            </a:pPr>
            <a:r>
              <a:rPr lang="zh-CN" altLang="en-US" sz="3600" b="1" dirty="0" smtClean="0">
                <a:solidFill>
                  <a:srgbClr val="7F7F7F"/>
                </a:solidFill>
                <a:latin typeface="Calibri" pitchFamily="34" charset="0"/>
                <a:sym typeface="宋体" pitchFamily="2" charset="-122"/>
              </a:rPr>
              <a:t>讨论问题</a:t>
            </a:r>
            <a:endParaRPr lang="zh-CN" altLang="en-US" sz="3600" b="1" dirty="0">
              <a:solidFill>
                <a:srgbClr val="7F7F7F"/>
              </a:solidFill>
              <a:latin typeface="Calibri" pitchFamily="34" charset="0"/>
              <a:sym typeface="宋体" pitchFamily="2" charset="-122"/>
            </a:endParaRPr>
          </a:p>
        </p:txBody>
      </p:sp>
      <p:sp>
        <p:nvSpPr>
          <p:cNvPr id="3086" name="文本框 64"/>
          <p:cNvSpPr>
            <a:spLocks noChangeArrowheads="1"/>
          </p:cNvSpPr>
          <p:nvPr/>
        </p:nvSpPr>
        <p:spPr bwMode="auto">
          <a:xfrm>
            <a:off x="4402138" y="2643188"/>
            <a:ext cx="33226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Font typeface="Arial" charset="0"/>
              <a:buNone/>
            </a:pPr>
            <a:r>
              <a:rPr lang="zh-CN" altLang="en-US" sz="3600" b="1" dirty="0" smtClean="0">
                <a:solidFill>
                  <a:srgbClr val="7F7F7F"/>
                </a:solidFill>
                <a:latin typeface="Calibri" pitchFamily="34" charset="0"/>
                <a:sym typeface="宋体" pitchFamily="2" charset="-122"/>
              </a:rPr>
              <a:t>商业伦理学：全球视点</a:t>
            </a:r>
            <a:endParaRPr lang="zh-CN" altLang="en-US" sz="3600" b="1" dirty="0">
              <a:solidFill>
                <a:srgbClr val="7F7F7F"/>
              </a:solidFill>
              <a:latin typeface="Calibri" pitchFamily="34" charset="0"/>
              <a:sym typeface="宋体" pitchFamily="2" charset="-122"/>
            </a:endParaRPr>
          </a:p>
        </p:txBody>
      </p:sp>
      <p:grpSp>
        <p:nvGrpSpPr>
          <p:cNvPr id="3087" name="Group 4"/>
          <p:cNvGrpSpPr>
            <a:grpSpLocks/>
          </p:cNvGrpSpPr>
          <p:nvPr/>
        </p:nvGrpSpPr>
        <p:grpSpPr bwMode="auto">
          <a:xfrm>
            <a:off x="11007725" y="4737100"/>
            <a:ext cx="749300" cy="1754188"/>
            <a:chOff x="0" y="0"/>
            <a:chExt cx="503" cy="1178"/>
          </a:xfrm>
        </p:grpSpPr>
        <p:sp>
          <p:nvSpPr>
            <p:cNvPr id="3097" name="Freeform 5"/>
            <p:cNvSpPr>
              <a:spLocks noChangeArrowheads="1"/>
            </p:cNvSpPr>
            <p:nvPr/>
          </p:nvSpPr>
          <p:spPr bwMode="auto">
            <a:xfrm>
              <a:off x="0" y="206"/>
              <a:ext cx="503" cy="972"/>
            </a:xfrm>
            <a:custGeom>
              <a:avLst/>
              <a:gdLst>
                <a:gd name="T0" fmla="*/ 80135 w 35"/>
                <a:gd name="T1" fmla="*/ 0 h 71"/>
                <a:gd name="T2" fmla="*/ 26645 w 35"/>
                <a:gd name="T3" fmla="*/ 0 h 71"/>
                <a:gd name="T4" fmla="*/ 0 w 35"/>
                <a:gd name="T5" fmla="*/ 17989 h 71"/>
                <a:gd name="T6" fmla="*/ 0 w 35"/>
                <a:gd name="T7" fmla="*/ 17989 h 71"/>
                <a:gd name="T8" fmla="*/ 0 w 35"/>
                <a:gd name="T9" fmla="*/ 20617 h 71"/>
                <a:gd name="T10" fmla="*/ 0 w 35"/>
                <a:gd name="T11" fmla="*/ 82086 h 71"/>
                <a:gd name="T12" fmla="*/ 8882 w 35"/>
                <a:gd name="T13" fmla="*/ 89780 h 71"/>
                <a:gd name="T14" fmla="*/ 17763 w 35"/>
                <a:gd name="T15" fmla="*/ 82086 h 71"/>
                <a:gd name="T16" fmla="*/ 17763 w 35"/>
                <a:gd name="T17" fmla="*/ 28298 h 71"/>
                <a:gd name="T18" fmla="*/ 23756 w 35"/>
                <a:gd name="T19" fmla="*/ 28298 h 71"/>
                <a:gd name="T20" fmla="*/ 23756 w 35"/>
                <a:gd name="T21" fmla="*/ 79471 h 71"/>
                <a:gd name="T22" fmla="*/ 26645 w 35"/>
                <a:gd name="T23" fmla="*/ 82086 h 71"/>
                <a:gd name="T24" fmla="*/ 26645 w 35"/>
                <a:gd name="T25" fmla="*/ 171866 h 71"/>
                <a:gd name="T26" fmla="*/ 38616 w 35"/>
                <a:gd name="T27" fmla="*/ 182175 h 71"/>
                <a:gd name="T28" fmla="*/ 50401 w 35"/>
                <a:gd name="T29" fmla="*/ 171866 h 71"/>
                <a:gd name="T30" fmla="*/ 50401 w 35"/>
                <a:gd name="T31" fmla="*/ 92395 h 71"/>
                <a:gd name="T32" fmla="*/ 56379 w 35"/>
                <a:gd name="T33" fmla="*/ 92395 h 71"/>
                <a:gd name="T34" fmla="*/ 56379 w 35"/>
                <a:gd name="T35" fmla="*/ 171866 h 71"/>
                <a:gd name="T36" fmla="*/ 68365 w 35"/>
                <a:gd name="T37" fmla="*/ 182175 h 71"/>
                <a:gd name="T38" fmla="*/ 80135 w 35"/>
                <a:gd name="T39" fmla="*/ 171866 h 71"/>
                <a:gd name="T40" fmla="*/ 80135 w 35"/>
                <a:gd name="T41" fmla="*/ 79471 h 71"/>
                <a:gd name="T42" fmla="*/ 80135 w 35"/>
                <a:gd name="T43" fmla="*/ 79471 h 71"/>
                <a:gd name="T44" fmla="*/ 80135 w 35"/>
                <a:gd name="T45" fmla="*/ 28298 h 71"/>
                <a:gd name="T46" fmla="*/ 86128 w 35"/>
                <a:gd name="T47" fmla="*/ 28298 h 71"/>
                <a:gd name="T48" fmla="*/ 86128 w 35"/>
                <a:gd name="T49" fmla="*/ 82086 h 71"/>
                <a:gd name="T50" fmla="*/ 95010 w 35"/>
                <a:gd name="T51" fmla="*/ 89780 h 71"/>
                <a:gd name="T52" fmla="*/ 103891 w 35"/>
                <a:gd name="T53" fmla="*/ 82086 h 71"/>
                <a:gd name="T54" fmla="*/ 103891 w 35"/>
                <a:gd name="T55" fmla="*/ 20617 h 71"/>
                <a:gd name="T56" fmla="*/ 103891 w 35"/>
                <a:gd name="T57" fmla="*/ 17989 h 71"/>
                <a:gd name="T58" fmla="*/ 103891 w 35"/>
                <a:gd name="T59" fmla="*/ 17989 h 71"/>
                <a:gd name="T60" fmla="*/ 80135 w 35"/>
                <a:gd name="T61" fmla="*/ 0 h 7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5"/>
                <a:gd name="T94" fmla="*/ 0 h 71"/>
                <a:gd name="T95" fmla="*/ 35 w 35"/>
                <a:gd name="T96" fmla="*/ 71 h 7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5" h="71">
                  <a:moveTo>
                    <a:pt x="27" y="0"/>
                  </a:moveTo>
                  <a:cubicBezTo>
                    <a:pt x="9" y="0"/>
                    <a:pt x="9" y="0"/>
                    <a:pt x="9" y="0"/>
                  </a:cubicBezTo>
                  <a:cubicBezTo>
                    <a:pt x="3" y="0"/>
                    <a:pt x="0" y="5"/>
                    <a:pt x="0" y="7"/>
                  </a:cubicBezTo>
                  <a:cubicBezTo>
                    <a:pt x="0" y="7"/>
                    <a:pt x="0" y="7"/>
                    <a:pt x="0" y="7"/>
                  </a:cubicBezTo>
                  <a:cubicBezTo>
                    <a:pt x="0" y="8"/>
                    <a:pt x="0" y="8"/>
                    <a:pt x="0" y="8"/>
                  </a:cubicBezTo>
                  <a:cubicBezTo>
                    <a:pt x="0" y="32"/>
                    <a:pt x="0" y="32"/>
                    <a:pt x="0" y="32"/>
                  </a:cubicBezTo>
                  <a:cubicBezTo>
                    <a:pt x="0" y="34"/>
                    <a:pt x="2" y="35"/>
                    <a:pt x="3" y="35"/>
                  </a:cubicBezTo>
                  <a:cubicBezTo>
                    <a:pt x="5" y="35"/>
                    <a:pt x="6" y="34"/>
                    <a:pt x="6" y="32"/>
                  </a:cubicBezTo>
                  <a:cubicBezTo>
                    <a:pt x="6" y="11"/>
                    <a:pt x="6" y="11"/>
                    <a:pt x="6" y="11"/>
                  </a:cubicBezTo>
                  <a:cubicBezTo>
                    <a:pt x="8" y="11"/>
                    <a:pt x="8" y="11"/>
                    <a:pt x="8" y="11"/>
                  </a:cubicBezTo>
                  <a:cubicBezTo>
                    <a:pt x="8" y="31"/>
                    <a:pt x="8" y="31"/>
                    <a:pt x="8" y="31"/>
                  </a:cubicBezTo>
                  <a:cubicBezTo>
                    <a:pt x="8" y="31"/>
                    <a:pt x="9" y="32"/>
                    <a:pt x="9" y="32"/>
                  </a:cubicBezTo>
                  <a:cubicBezTo>
                    <a:pt x="9" y="67"/>
                    <a:pt x="9" y="67"/>
                    <a:pt x="9" y="67"/>
                  </a:cubicBezTo>
                  <a:cubicBezTo>
                    <a:pt x="9" y="70"/>
                    <a:pt x="10" y="71"/>
                    <a:pt x="13" y="71"/>
                  </a:cubicBezTo>
                  <a:cubicBezTo>
                    <a:pt x="15" y="71"/>
                    <a:pt x="17" y="70"/>
                    <a:pt x="17" y="67"/>
                  </a:cubicBezTo>
                  <a:cubicBezTo>
                    <a:pt x="17" y="36"/>
                    <a:pt x="17" y="36"/>
                    <a:pt x="17" y="36"/>
                  </a:cubicBezTo>
                  <a:cubicBezTo>
                    <a:pt x="19" y="36"/>
                    <a:pt x="19" y="36"/>
                    <a:pt x="19" y="36"/>
                  </a:cubicBezTo>
                  <a:cubicBezTo>
                    <a:pt x="19" y="67"/>
                    <a:pt x="19" y="67"/>
                    <a:pt x="19" y="67"/>
                  </a:cubicBezTo>
                  <a:cubicBezTo>
                    <a:pt x="19" y="70"/>
                    <a:pt x="20" y="71"/>
                    <a:pt x="23" y="71"/>
                  </a:cubicBezTo>
                  <a:cubicBezTo>
                    <a:pt x="25" y="71"/>
                    <a:pt x="27" y="70"/>
                    <a:pt x="27" y="67"/>
                  </a:cubicBezTo>
                  <a:cubicBezTo>
                    <a:pt x="27" y="31"/>
                    <a:pt x="27" y="31"/>
                    <a:pt x="27" y="31"/>
                  </a:cubicBezTo>
                  <a:cubicBezTo>
                    <a:pt x="27" y="31"/>
                    <a:pt x="27" y="31"/>
                    <a:pt x="27" y="31"/>
                  </a:cubicBezTo>
                  <a:cubicBezTo>
                    <a:pt x="27" y="11"/>
                    <a:pt x="27" y="11"/>
                    <a:pt x="27" y="11"/>
                  </a:cubicBezTo>
                  <a:cubicBezTo>
                    <a:pt x="29" y="11"/>
                    <a:pt x="29" y="11"/>
                    <a:pt x="29" y="11"/>
                  </a:cubicBezTo>
                  <a:cubicBezTo>
                    <a:pt x="29" y="32"/>
                    <a:pt x="29" y="32"/>
                    <a:pt x="29" y="32"/>
                  </a:cubicBezTo>
                  <a:cubicBezTo>
                    <a:pt x="29" y="34"/>
                    <a:pt x="30" y="35"/>
                    <a:pt x="32" y="35"/>
                  </a:cubicBezTo>
                  <a:cubicBezTo>
                    <a:pt x="33" y="35"/>
                    <a:pt x="35" y="34"/>
                    <a:pt x="35" y="32"/>
                  </a:cubicBezTo>
                  <a:cubicBezTo>
                    <a:pt x="35" y="8"/>
                    <a:pt x="35" y="8"/>
                    <a:pt x="35" y="8"/>
                  </a:cubicBezTo>
                  <a:cubicBezTo>
                    <a:pt x="35" y="7"/>
                    <a:pt x="35" y="7"/>
                    <a:pt x="35" y="7"/>
                  </a:cubicBezTo>
                  <a:cubicBezTo>
                    <a:pt x="35" y="7"/>
                    <a:pt x="35" y="7"/>
                    <a:pt x="35" y="7"/>
                  </a:cubicBezTo>
                  <a:cubicBezTo>
                    <a:pt x="35" y="4"/>
                    <a:pt x="32" y="0"/>
                    <a:pt x="27" y="0"/>
                  </a:cubicBezTo>
                  <a:close/>
                </a:path>
              </a:pathLst>
            </a:cu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98" name="Oval 6"/>
            <p:cNvSpPr>
              <a:spLocks noChangeArrowheads="1"/>
            </p:cNvSpPr>
            <p:nvPr/>
          </p:nvSpPr>
          <p:spPr bwMode="auto">
            <a:xfrm>
              <a:off x="158" y="0"/>
              <a:ext cx="187" cy="192"/>
            </a:xfrm>
            <a:prstGeom prst="ellipse">
              <a:avLst/>
            </a:prstGeom>
            <a:solidFill>
              <a:srgbClr val="ED7D3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buFont typeface="Arial" charset="0"/>
                <a:buNone/>
              </a:pPr>
              <a:endParaRPr lang="zh-CN" altLang="zh-CN">
                <a:solidFill>
                  <a:srgbClr val="000000"/>
                </a:solidFill>
                <a:latin typeface="Calibri" pitchFamily="34" charset="0"/>
                <a:sym typeface="宋体" pitchFamily="2" charset="-122"/>
              </a:endParaRPr>
            </a:p>
          </p:txBody>
        </p:sp>
      </p:grpSp>
      <p:grpSp>
        <p:nvGrpSpPr>
          <p:cNvPr id="3088" name="Group 4"/>
          <p:cNvGrpSpPr>
            <a:grpSpLocks/>
          </p:cNvGrpSpPr>
          <p:nvPr/>
        </p:nvGrpSpPr>
        <p:grpSpPr bwMode="auto">
          <a:xfrm>
            <a:off x="10869613" y="608013"/>
            <a:ext cx="749300" cy="1754187"/>
            <a:chOff x="0" y="0"/>
            <a:chExt cx="503" cy="1178"/>
          </a:xfrm>
        </p:grpSpPr>
        <p:sp>
          <p:nvSpPr>
            <p:cNvPr id="3095" name="Freeform 5"/>
            <p:cNvSpPr>
              <a:spLocks noChangeArrowheads="1"/>
            </p:cNvSpPr>
            <p:nvPr/>
          </p:nvSpPr>
          <p:spPr bwMode="auto">
            <a:xfrm>
              <a:off x="0" y="206"/>
              <a:ext cx="503" cy="972"/>
            </a:xfrm>
            <a:custGeom>
              <a:avLst/>
              <a:gdLst>
                <a:gd name="T0" fmla="*/ 80135 w 35"/>
                <a:gd name="T1" fmla="*/ 0 h 71"/>
                <a:gd name="T2" fmla="*/ 26645 w 35"/>
                <a:gd name="T3" fmla="*/ 0 h 71"/>
                <a:gd name="T4" fmla="*/ 0 w 35"/>
                <a:gd name="T5" fmla="*/ 17989 h 71"/>
                <a:gd name="T6" fmla="*/ 0 w 35"/>
                <a:gd name="T7" fmla="*/ 17989 h 71"/>
                <a:gd name="T8" fmla="*/ 0 w 35"/>
                <a:gd name="T9" fmla="*/ 20617 h 71"/>
                <a:gd name="T10" fmla="*/ 0 w 35"/>
                <a:gd name="T11" fmla="*/ 82086 h 71"/>
                <a:gd name="T12" fmla="*/ 8882 w 35"/>
                <a:gd name="T13" fmla="*/ 89780 h 71"/>
                <a:gd name="T14" fmla="*/ 17763 w 35"/>
                <a:gd name="T15" fmla="*/ 82086 h 71"/>
                <a:gd name="T16" fmla="*/ 17763 w 35"/>
                <a:gd name="T17" fmla="*/ 28298 h 71"/>
                <a:gd name="T18" fmla="*/ 23756 w 35"/>
                <a:gd name="T19" fmla="*/ 28298 h 71"/>
                <a:gd name="T20" fmla="*/ 23756 w 35"/>
                <a:gd name="T21" fmla="*/ 79471 h 71"/>
                <a:gd name="T22" fmla="*/ 26645 w 35"/>
                <a:gd name="T23" fmla="*/ 82086 h 71"/>
                <a:gd name="T24" fmla="*/ 26645 w 35"/>
                <a:gd name="T25" fmla="*/ 171866 h 71"/>
                <a:gd name="T26" fmla="*/ 38616 w 35"/>
                <a:gd name="T27" fmla="*/ 182175 h 71"/>
                <a:gd name="T28" fmla="*/ 50401 w 35"/>
                <a:gd name="T29" fmla="*/ 171866 h 71"/>
                <a:gd name="T30" fmla="*/ 50401 w 35"/>
                <a:gd name="T31" fmla="*/ 92395 h 71"/>
                <a:gd name="T32" fmla="*/ 56379 w 35"/>
                <a:gd name="T33" fmla="*/ 92395 h 71"/>
                <a:gd name="T34" fmla="*/ 56379 w 35"/>
                <a:gd name="T35" fmla="*/ 171866 h 71"/>
                <a:gd name="T36" fmla="*/ 68365 w 35"/>
                <a:gd name="T37" fmla="*/ 182175 h 71"/>
                <a:gd name="T38" fmla="*/ 80135 w 35"/>
                <a:gd name="T39" fmla="*/ 171866 h 71"/>
                <a:gd name="T40" fmla="*/ 80135 w 35"/>
                <a:gd name="T41" fmla="*/ 79471 h 71"/>
                <a:gd name="T42" fmla="*/ 80135 w 35"/>
                <a:gd name="T43" fmla="*/ 79471 h 71"/>
                <a:gd name="T44" fmla="*/ 80135 w 35"/>
                <a:gd name="T45" fmla="*/ 28298 h 71"/>
                <a:gd name="T46" fmla="*/ 86128 w 35"/>
                <a:gd name="T47" fmla="*/ 28298 h 71"/>
                <a:gd name="T48" fmla="*/ 86128 w 35"/>
                <a:gd name="T49" fmla="*/ 82086 h 71"/>
                <a:gd name="T50" fmla="*/ 95010 w 35"/>
                <a:gd name="T51" fmla="*/ 89780 h 71"/>
                <a:gd name="T52" fmla="*/ 103891 w 35"/>
                <a:gd name="T53" fmla="*/ 82086 h 71"/>
                <a:gd name="T54" fmla="*/ 103891 w 35"/>
                <a:gd name="T55" fmla="*/ 20617 h 71"/>
                <a:gd name="T56" fmla="*/ 103891 w 35"/>
                <a:gd name="T57" fmla="*/ 17989 h 71"/>
                <a:gd name="T58" fmla="*/ 103891 w 35"/>
                <a:gd name="T59" fmla="*/ 17989 h 71"/>
                <a:gd name="T60" fmla="*/ 80135 w 35"/>
                <a:gd name="T61" fmla="*/ 0 h 7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5"/>
                <a:gd name="T94" fmla="*/ 0 h 71"/>
                <a:gd name="T95" fmla="*/ 35 w 35"/>
                <a:gd name="T96" fmla="*/ 71 h 7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5" h="71">
                  <a:moveTo>
                    <a:pt x="27" y="0"/>
                  </a:moveTo>
                  <a:cubicBezTo>
                    <a:pt x="9" y="0"/>
                    <a:pt x="9" y="0"/>
                    <a:pt x="9" y="0"/>
                  </a:cubicBezTo>
                  <a:cubicBezTo>
                    <a:pt x="3" y="0"/>
                    <a:pt x="0" y="5"/>
                    <a:pt x="0" y="7"/>
                  </a:cubicBezTo>
                  <a:cubicBezTo>
                    <a:pt x="0" y="7"/>
                    <a:pt x="0" y="7"/>
                    <a:pt x="0" y="7"/>
                  </a:cubicBezTo>
                  <a:cubicBezTo>
                    <a:pt x="0" y="8"/>
                    <a:pt x="0" y="8"/>
                    <a:pt x="0" y="8"/>
                  </a:cubicBezTo>
                  <a:cubicBezTo>
                    <a:pt x="0" y="32"/>
                    <a:pt x="0" y="32"/>
                    <a:pt x="0" y="32"/>
                  </a:cubicBezTo>
                  <a:cubicBezTo>
                    <a:pt x="0" y="34"/>
                    <a:pt x="2" y="35"/>
                    <a:pt x="3" y="35"/>
                  </a:cubicBezTo>
                  <a:cubicBezTo>
                    <a:pt x="5" y="35"/>
                    <a:pt x="6" y="34"/>
                    <a:pt x="6" y="32"/>
                  </a:cubicBezTo>
                  <a:cubicBezTo>
                    <a:pt x="6" y="11"/>
                    <a:pt x="6" y="11"/>
                    <a:pt x="6" y="11"/>
                  </a:cubicBezTo>
                  <a:cubicBezTo>
                    <a:pt x="8" y="11"/>
                    <a:pt x="8" y="11"/>
                    <a:pt x="8" y="11"/>
                  </a:cubicBezTo>
                  <a:cubicBezTo>
                    <a:pt x="8" y="31"/>
                    <a:pt x="8" y="31"/>
                    <a:pt x="8" y="31"/>
                  </a:cubicBezTo>
                  <a:cubicBezTo>
                    <a:pt x="8" y="31"/>
                    <a:pt x="9" y="32"/>
                    <a:pt x="9" y="32"/>
                  </a:cubicBezTo>
                  <a:cubicBezTo>
                    <a:pt x="9" y="67"/>
                    <a:pt x="9" y="67"/>
                    <a:pt x="9" y="67"/>
                  </a:cubicBezTo>
                  <a:cubicBezTo>
                    <a:pt x="9" y="70"/>
                    <a:pt x="10" y="71"/>
                    <a:pt x="13" y="71"/>
                  </a:cubicBezTo>
                  <a:cubicBezTo>
                    <a:pt x="15" y="71"/>
                    <a:pt x="17" y="70"/>
                    <a:pt x="17" y="67"/>
                  </a:cubicBezTo>
                  <a:cubicBezTo>
                    <a:pt x="17" y="36"/>
                    <a:pt x="17" y="36"/>
                    <a:pt x="17" y="36"/>
                  </a:cubicBezTo>
                  <a:cubicBezTo>
                    <a:pt x="19" y="36"/>
                    <a:pt x="19" y="36"/>
                    <a:pt x="19" y="36"/>
                  </a:cubicBezTo>
                  <a:cubicBezTo>
                    <a:pt x="19" y="67"/>
                    <a:pt x="19" y="67"/>
                    <a:pt x="19" y="67"/>
                  </a:cubicBezTo>
                  <a:cubicBezTo>
                    <a:pt x="19" y="70"/>
                    <a:pt x="20" y="71"/>
                    <a:pt x="23" y="71"/>
                  </a:cubicBezTo>
                  <a:cubicBezTo>
                    <a:pt x="25" y="71"/>
                    <a:pt x="27" y="70"/>
                    <a:pt x="27" y="67"/>
                  </a:cubicBezTo>
                  <a:cubicBezTo>
                    <a:pt x="27" y="31"/>
                    <a:pt x="27" y="31"/>
                    <a:pt x="27" y="31"/>
                  </a:cubicBezTo>
                  <a:cubicBezTo>
                    <a:pt x="27" y="31"/>
                    <a:pt x="27" y="31"/>
                    <a:pt x="27" y="31"/>
                  </a:cubicBezTo>
                  <a:cubicBezTo>
                    <a:pt x="27" y="11"/>
                    <a:pt x="27" y="11"/>
                    <a:pt x="27" y="11"/>
                  </a:cubicBezTo>
                  <a:cubicBezTo>
                    <a:pt x="29" y="11"/>
                    <a:pt x="29" y="11"/>
                    <a:pt x="29" y="11"/>
                  </a:cubicBezTo>
                  <a:cubicBezTo>
                    <a:pt x="29" y="32"/>
                    <a:pt x="29" y="32"/>
                    <a:pt x="29" y="32"/>
                  </a:cubicBezTo>
                  <a:cubicBezTo>
                    <a:pt x="29" y="34"/>
                    <a:pt x="30" y="35"/>
                    <a:pt x="32" y="35"/>
                  </a:cubicBezTo>
                  <a:cubicBezTo>
                    <a:pt x="33" y="35"/>
                    <a:pt x="35" y="34"/>
                    <a:pt x="35" y="32"/>
                  </a:cubicBezTo>
                  <a:cubicBezTo>
                    <a:pt x="35" y="8"/>
                    <a:pt x="35" y="8"/>
                    <a:pt x="35" y="8"/>
                  </a:cubicBezTo>
                  <a:cubicBezTo>
                    <a:pt x="35" y="7"/>
                    <a:pt x="35" y="7"/>
                    <a:pt x="35" y="7"/>
                  </a:cubicBezTo>
                  <a:cubicBezTo>
                    <a:pt x="35" y="7"/>
                    <a:pt x="35" y="7"/>
                    <a:pt x="35" y="7"/>
                  </a:cubicBezTo>
                  <a:cubicBezTo>
                    <a:pt x="35" y="4"/>
                    <a:pt x="32" y="0"/>
                    <a:pt x="27" y="0"/>
                  </a:cubicBezTo>
                  <a:close/>
                </a:path>
              </a:pathLst>
            </a:custGeom>
            <a:solidFill>
              <a:srgbClr val="5B9B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96" name="Oval 6"/>
            <p:cNvSpPr>
              <a:spLocks noChangeArrowheads="1"/>
            </p:cNvSpPr>
            <p:nvPr/>
          </p:nvSpPr>
          <p:spPr bwMode="auto">
            <a:xfrm>
              <a:off x="158" y="0"/>
              <a:ext cx="187" cy="192"/>
            </a:xfrm>
            <a:prstGeom prst="ellipse">
              <a:avLst/>
            </a:pr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buFont typeface="Arial" charset="0"/>
                <a:buNone/>
              </a:pPr>
              <a:endParaRPr lang="zh-CN" altLang="zh-CN">
                <a:solidFill>
                  <a:srgbClr val="000000"/>
                </a:solidFill>
                <a:latin typeface="Calibri" pitchFamily="34" charset="0"/>
                <a:sym typeface="宋体" pitchFamily="2" charset="-122"/>
              </a:endParaRPr>
            </a:p>
          </p:txBody>
        </p:sp>
      </p:grpSp>
      <p:grpSp>
        <p:nvGrpSpPr>
          <p:cNvPr id="3089" name="Group 4"/>
          <p:cNvGrpSpPr>
            <a:grpSpLocks/>
          </p:cNvGrpSpPr>
          <p:nvPr/>
        </p:nvGrpSpPr>
        <p:grpSpPr bwMode="auto">
          <a:xfrm>
            <a:off x="493713" y="581025"/>
            <a:ext cx="749300" cy="1754188"/>
            <a:chOff x="0" y="0"/>
            <a:chExt cx="503" cy="1178"/>
          </a:xfrm>
        </p:grpSpPr>
        <p:sp>
          <p:nvSpPr>
            <p:cNvPr id="3093" name="Freeform 5"/>
            <p:cNvSpPr>
              <a:spLocks noChangeArrowheads="1"/>
            </p:cNvSpPr>
            <p:nvPr/>
          </p:nvSpPr>
          <p:spPr bwMode="auto">
            <a:xfrm>
              <a:off x="0" y="206"/>
              <a:ext cx="503" cy="972"/>
            </a:xfrm>
            <a:custGeom>
              <a:avLst/>
              <a:gdLst>
                <a:gd name="T0" fmla="*/ 80135 w 35"/>
                <a:gd name="T1" fmla="*/ 0 h 71"/>
                <a:gd name="T2" fmla="*/ 26645 w 35"/>
                <a:gd name="T3" fmla="*/ 0 h 71"/>
                <a:gd name="T4" fmla="*/ 0 w 35"/>
                <a:gd name="T5" fmla="*/ 17989 h 71"/>
                <a:gd name="T6" fmla="*/ 0 w 35"/>
                <a:gd name="T7" fmla="*/ 17989 h 71"/>
                <a:gd name="T8" fmla="*/ 0 w 35"/>
                <a:gd name="T9" fmla="*/ 20617 h 71"/>
                <a:gd name="T10" fmla="*/ 0 w 35"/>
                <a:gd name="T11" fmla="*/ 82086 h 71"/>
                <a:gd name="T12" fmla="*/ 8882 w 35"/>
                <a:gd name="T13" fmla="*/ 89780 h 71"/>
                <a:gd name="T14" fmla="*/ 17763 w 35"/>
                <a:gd name="T15" fmla="*/ 82086 h 71"/>
                <a:gd name="T16" fmla="*/ 17763 w 35"/>
                <a:gd name="T17" fmla="*/ 28298 h 71"/>
                <a:gd name="T18" fmla="*/ 23756 w 35"/>
                <a:gd name="T19" fmla="*/ 28298 h 71"/>
                <a:gd name="T20" fmla="*/ 23756 w 35"/>
                <a:gd name="T21" fmla="*/ 79471 h 71"/>
                <a:gd name="T22" fmla="*/ 26645 w 35"/>
                <a:gd name="T23" fmla="*/ 82086 h 71"/>
                <a:gd name="T24" fmla="*/ 26645 w 35"/>
                <a:gd name="T25" fmla="*/ 171866 h 71"/>
                <a:gd name="T26" fmla="*/ 38616 w 35"/>
                <a:gd name="T27" fmla="*/ 182175 h 71"/>
                <a:gd name="T28" fmla="*/ 50401 w 35"/>
                <a:gd name="T29" fmla="*/ 171866 h 71"/>
                <a:gd name="T30" fmla="*/ 50401 w 35"/>
                <a:gd name="T31" fmla="*/ 92395 h 71"/>
                <a:gd name="T32" fmla="*/ 56379 w 35"/>
                <a:gd name="T33" fmla="*/ 92395 h 71"/>
                <a:gd name="T34" fmla="*/ 56379 w 35"/>
                <a:gd name="T35" fmla="*/ 171866 h 71"/>
                <a:gd name="T36" fmla="*/ 68365 w 35"/>
                <a:gd name="T37" fmla="*/ 182175 h 71"/>
                <a:gd name="T38" fmla="*/ 80135 w 35"/>
                <a:gd name="T39" fmla="*/ 171866 h 71"/>
                <a:gd name="T40" fmla="*/ 80135 w 35"/>
                <a:gd name="T41" fmla="*/ 79471 h 71"/>
                <a:gd name="T42" fmla="*/ 80135 w 35"/>
                <a:gd name="T43" fmla="*/ 79471 h 71"/>
                <a:gd name="T44" fmla="*/ 80135 w 35"/>
                <a:gd name="T45" fmla="*/ 28298 h 71"/>
                <a:gd name="T46" fmla="*/ 86128 w 35"/>
                <a:gd name="T47" fmla="*/ 28298 h 71"/>
                <a:gd name="T48" fmla="*/ 86128 w 35"/>
                <a:gd name="T49" fmla="*/ 82086 h 71"/>
                <a:gd name="T50" fmla="*/ 95010 w 35"/>
                <a:gd name="T51" fmla="*/ 89780 h 71"/>
                <a:gd name="T52" fmla="*/ 103891 w 35"/>
                <a:gd name="T53" fmla="*/ 82086 h 71"/>
                <a:gd name="T54" fmla="*/ 103891 w 35"/>
                <a:gd name="T55" fmla="*/ 20617 h 71"/>
                <a:gd name="T56" fmla="*/ 103891 w 35"/>
                <a:gd name="T57" fmla="*/ 17989 h 71"/>
                <a:gd name="T58" fmla="*/ 103891 w 35"/>
                <a:gd name="T59" fmla="*/ 17989 h 71"/>
                <a:gd name="T60" fmla="*/ 80135 w 35"/>
                <a:gd name="T61" fmla="*/ 0 h 7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5"/>
                <a:gd name="T94" fmla="*/ 0 h 71"/>
                <a:gd name="T95" fmla="*/ 35 w 35"/>
                <a:gd name="T96" fmla="*/ 71 h 7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5" h="71">
                  <a:moveTo>
                    <a:pt x="27" y="0"/>
                  </a:moveTo>
                  <a:cubicBezTo>
                    <a:pt x="9" y="0"/>
                    <a:pt x="9" y="0"/>
                    <a:pt x="9" y="0"/>
                  </a:cubicBezTo>
                  <a:cubicBezTo>
                    <a:pt x="3" y="0"/>
                    <a:pt x="0" y="5"/>
                    <a:pt x="0" y="7"/>
                  </a:cubicBezTo>
                  <a:cubicBezTo>
                    <a:pt x="0" y="7"/>
                    <a:pt x="0" y="7"/>
                    <a:pt x="0" y="7"/>
                  </a:cubicBezTo>
                  <a:cubicBezTo>
                    <a:pt x="0" y="8"/>
                    <a:pt x="0" y="8"/>
                    <a:pt x="0" y="8"/>
                  </a:cubicBezTo>
                  <a:cubicBezTo>
                    <a:pt x="0" y="32"/>
                    <a:pt x="0" y="32"/>
                    <a:pt x="0" y="32"/>
                  </a:cubicBezTo>
                  <a:cubicBezTo>
                    <a:pt x="0" y="34"/>
                    <a:pt x="2" y="35"/>
                    <a:pt x="3" y="35"/>
                  </a:cubicBezTo>
                  <a:cubicBezTo>
                    <a:pt x="5" y="35"/>
                    <a:pt x="6" y="34"/>
                    <a:pt x="6" y="32"/>
                  </a:cubicBezTo>
                  <a:cubicBezTo>
                    <a:pt x="6" y="11"/>
                    <a:pt x="6" y="11"/>
                    <a:pt x="6" y="11"/>
                  </a:cubicBezTo>
                  <a:cubicBezTo>
                    <a:pt x="8" y="11"/>
                    <a:pt x="8" y="11"/>
                    <a:pt x="8" y="11"/>
                  </a:cubicBezTo>
                  <a:cubicBezTo>
                    <a:pt x="8" y="31"/>
                    <a:pt x="8" y="31"/>
                    <a:pt x="8" y="31"/>
                  </a:cubicBezTo>
                  <a:cubicBezTo>
                    <a:pt x="8" y="31"/>
                    <a:pt x="9" y="32"/>
                    <a:pt x="9" y="32"/>
                  </a:cubicBezTo>
                  <a:cubicBezTo>
                    <a:pt x="9" y="67"/>
                    <a:pt x="9" y="67"/>
                    <a:pt x="9" y="67"/>
                  </a:cubicBezTo>
                  <a:cubicBezTo>
                    <a:pt x="9" y="70"/>
                    <a:pt x="10" y="71"/>
                    <a:pt x="13" y="71"/>
                  </a:cubicBezTo>
                  <a:cubicBezTo>
                    <a:pt x="15" y="71"/>
                    <a:pt x="17" y="70"/>
                    <a:pt x="17" y="67"/>
                  </a:cubicBezTo>
                  <a:cubicBezTo>
                    <a:pt x="17" y="36"/>
                    <a:pt x="17" y="36"/>
                    <a:pt x="17" y="36"/>
                  </a:cubicBezTo>
                  <a:cubicBezTo>
                    <a:pt x="19" y="36"/>
                    <a:pt x="19" y="36"/>
                    <a:pt x="19" y="36"/>
                  </a:cubicBezTo>
                  <a:cubicBezTo>
                    <a:pt x="19" y="67"/>
                    <a:pt x="19" y="67"/>
                    <a:pt x="19" y="67"/>
                  </a:cubicBezTo>
                  <a:cubicBezTo>
                    <a:pt x="19" y="70"/>
                    <a:pt x="20" y="71"/>
                    <a:pt x="23" y="71"/>
                  </a:cubicBezTo>
                  <a:cubicBezTo>
                    <a:pt x="25" y="71"/>
                    <a:pt x="27" y="70"/>
                    <a:pt x="27" y="67"/>
                  </a:cubicBezTo>
                  <a:cubicBezTo>
                    <a:pt x="27" y="31"/>
                    <a:pt x="27" y="31"/>
                    <a:pt x="27" y="31"/>
                  </a:cubicBezTo>
                  <a:cubicBezTo>
                    <a:pt x="27" y="31"/>
                    <a:pt x="27" y="31"/>
                    <a:pt x="27" y="31"/>
                  </a:cubicBezTo>
                  <a:cubicBezTo>
                    <a:pt x="27" y="11"/>
                    <a:pt x="27" y="11"/>
                    <a:pt x="27" y="11"/>
                  </a:cubicBezTo>
                  <a:cubicBezTo>
                    <a:pt x="29" y="11"/>
                    <a:pt x="29" y="11"/>
                    <a:pt x="29" y="11"/>
                  </a:cubicBezTo>
                  <a:cubicBezTo>
                    <a:pt x="29" y="32"/>
                    <a:pt x="29" y="32"/>
                    <a:pt x="29" y="32"/>
                  </a:cubicBezTo>
                  <a:cubicBezTo>
                    <a:pt x="29" y="34"/>
                    <a:pt x="30" y="35"/>
                    <a:pt x="32" y="35"/>
                  </a:cubicBezTo>
                  <a:cubicBezTo>
                    <a:pt x="33" y="35"/>
                    <a:pt x="35" y="34"/>
                    <a:pt x="35" y="32"/>
                  </a:cubicBezTo>
                  <a:cubicBezTo>
                    <a:pt x="35" y="8"/>
                    <a:pt x="35" y="8"/>
                    <a:pt x="35" y="8"/>
                  </a:cubicBezTo>
                  <a:cubicBezTo>
                    <a:pt x="35" y="7"/>
                    <a:pt x="35" y="7"/>
                    <a:pt x="35" y="7"/>
                  </a:cubicBezTo>
                  <a:cubicBezTo>
                    <a:pt x="35" y="7"/>
                    <a:pt x="35" y="7"/>
                    <a:pt x="35" y="7"/>
                  </a:cubicBezTo>
                  <a:cubicBezTo>
                    <a:pt x="35" y="4"/>
                    <a:pt x="32" y="0"/>
                    <a:pt x="27" y="0"/>
                  </a:cubicBezTo>
                  <a:close/>
                </a:path>
              </a:pathLst>
            </a:cu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94" name="Oval 6"/>
            <p:cNvSpPr>
              <a:spLocks noChangeArrowheads="1"/>
            </p:cNvSpPr>
            <p:nvPr/>
          </p:nvSpPr>
          <p:spPr bwMode="auto">
            <a:xfrm>
              <a:off x="158" y="0"/>
              <a:ext cx="187" cy="192"/>
            </a:xfrm>
            <a:prstGeom prst="ellipse">
              <a:avLst/>
            </a:pr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buFont typeface="Arial" charset="0"/>
                <a:buNone/>
              </a:pPr>
              <a:endParaRPr lang="zh-CN" altLang="zh-CN">
                <a:solidFill>
                  <a:srgbClr val="000000"/>
                </a:solidFill>
                <a:latin typeface="Calibri" pitchFamily="34" charset="0"/>
                <a:sym typeface="宋体" pitchFamily="2" charset="-122"/>
              </a:endParaRPr>
            </a:p>
          </p:txBody>
        </p:sp>
      </p:grpSp>
      <p:grpSp>
        <p:nvGrpSpPr>
          <p:cNvPr id="3090" name="Group 4"/>
          <p:cNvGrpSpPr>
            <a:grpSpLocks/>
          </p:cNvGrpSpPr>
          <p:nvPr/>
        </p:nvGrpSpPr>
        <p:grpSpPr bwMode="auto">
          <a:xfrm>
            <a:off x="476250" y="4495800"/>
            <a:ext cx="749300" cy="1754188"/>
            <a:chOff x="0" y="0"/>
            <a:chExt cx="503" cy="1178"/>
          </a:xfrm>
        </p:grpSpPr>
        <p:sp>
          <p:nvSpPr>
            <p:cNvPr id="3091" name="Freeform 5"/>
            <p:cNvSpPr>
              <a:spLocks noChangeArrowheads="1"/>
            </p:cNvSpPr>
            <p:nvPr/>
          </p:nvSpPr>
          <p:spPr bwMode="auto">
            <a:xfrm>
              <a:off x="0" y="206"/>
              <a:ext cx="503" cy="972"/>
            </a:xfrm>
            <a:custGeom>
              <a:avLst/>
              <a:gdLst>
                <a:gd name="T0" fmla="*/ 80135 w 35"/>
                <a:gd name="T1" fmla="*/ 0 h 71"/>
                <a:gd name="T2" fmla="*/ 26645 w 35"/>
                <a:gd name="T3" fmla="*/ 0 h 71"/>
                <a:gd name="T4" fmla="*/ 0 w 35"/>
                <a:gd name="T5" fmla="*/ 17989 h 71"/>
                <a:gd name="T6" fmla="*/ 0 w 35"/>
                <a:gd name="T7" fmla="*/ 17989 h 71"/>
                <a:gd name="T8" fmla="*/ 0 w 35"/>
                <a:gd name="T9" fmla="*/ 20617 h 71"/>
                <a:gd name="T10" fmla="*/ 0 w 35"/>
                <a:gd name="T11" fmla="*/ 82086 h 71"/>
                <a:gd name="T12" fmla="*/ 8882 w 35"/>
                <a:gd name="T13" fmla="*/ 89780 h 71"/>
                <a:gd name="T14" fmla="*/ 17763 w 35"/>
                <a:gd name="T15" fmla="*/ 82086 h 71"/>
                <a:gd name="T16" fmla="*/ 17763 w 35"/>
                <a:gd name="T17" fmla="*/ 28298 h 71"/>
                <a:gd name="T18" fmla="*/ 23756 w 35"/>
                <a:gd name="T19" fmla="*/ 28298 h 71"/>
                <a:gd name="T20" fmla="*/ 23756 w 35"/>
                <a:gd name="T21" fmla="*/ 79471 h 71"/>
                <a:gd name="T22" fmla="*/ 26645 w 35"/>
                <a:gd name="T23" fmla="*/ 82086 h 71"/>
                <a:gd name="T24" fmla="*/ 26645 w 35"/>
                <a:gd name="T25" fmla="*/ 171866 h 71"/>
                <a:gd name="T26" fmla="*/ 38616 w 35"/>
                <a:gd name="T27" fmla="*/ 182175 h 71"/>
                <a:gd name="T28" fmla="*/ 50401 w 35"/>
                <a:gd name="T29" fmla="*/ 171866 h 71"/>
                <a:gd name="T30" fmla="*/ 50401 w 35"/>
                <a:gd name="T31" fmla="*/ 92395 h 71"/>
                <a:gd name="T32" fmla="*/ 56379 w 35"/>
                <a:gd name="T33" fmla="*/ 92395 h 71"/>
                <a:gd name="T34" fmla="*/ 56379 w 35"/>
                <a:gd name="T35" fmla="*/ 171866 h 71"/>
                <a:gd name="T36" fmla="*/ 68365 w 35"/>
                <a:gd name="T37" fmla="*/ 182175 h 71"/>
                <a:gd name="T38" fmla="*/ 80135 w 35"/>
                <a:gd name="T39" fmla="*/ 171866 h 71"/>
                <a:gd name="T40" fmla="*/ 80135 w 35"/>
                <a:gd name="T41" fmla="*/ 79471 h 71"/>
                <a:gd name="T42" fmla="*/ 80135 w 35"/>
                <a:gd name="T43" fmla="*/ 79471 h 71"/>
                <a:gd name="T44" fmla="*/ 80135 w 35"/>
                <a:gd name="T45" fmla="*/ 28298 h 71"/>
                <a:gd name="T46" fmla="*/ 86128 w 35"/>
                <a:gd name="T47" fmla="*/ 28298 h 71"/>
                <a:gd name="T48" fmla="*/ 86128 w 35"/>
                <a:gd name="T49" fmla="*/ 82086 h 71"/>
                <a:gd name="T50" fmla="*/ 95010 w 35"/>
                <a:gd name="T51" fmla="*/ 89780 h 71"/>
                <a:gd name="T52" fmla="*/ 103891 w 35"/>
                <a:gd name="T53" fmla="*/ 82086 h 71"/>
                <a:gd name="T54" fmla="*/ 103891 w 35"/>
                <a:gd name="T55" fmla="*/ 20617 h 71"/>
                <a:gd name="T56" fmla="*/ 103891 w 35"/>
                <a:gd name="T57" fmla="*/ 17989 h 71"/>
                <a:gd name="T58" fmla="*/ 103891 w 35"/>
                <a:gd name="T59" fmla="*/ 17989 h 71"/>
                <a:gd name="T60" fmla="*/ 80135 w 35"/>
                <a:gd name="T61" fmla="*/ 0 h 7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5"/>
                <a:gd name="T94" fmla="*/ 0 h 71"/>
                <a:gd name="T95" fmla="*/ 35 w 35"/>
                <a:gd name="T96" fmla="*/ 71 h 7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5" h="71">
                  <a:moveTo>
                    <a:pt x="27" y="0"/>
                  </a:moveTo>
                  <a:cubicBezTo>
                    <a:pt x="9" y="0"/>
                    <a:pt x="9" y="0"/>
                    <a:pt x="9" y="0"/>
                  </a:cubicBezTo>
                  <a:cubicBezTo>
                    <a:pt x="3" y="0"/>
                    <a:pt x="0" y="5"/>
                    <a:pt x="0" y="7"/>
                  </a:cubicBezTo>
                  <a:cubicBezTo>
                    <a:pt x="0" y="7"/>
                    <a:pt x="0" y="7"/>
                    <a:pt x="0" y="7"/>
                  </a:cubicBezTo>
                  <a:cubicBezTo>
                    <a:pt x="0" y="8"/>
                    <a:pt x="0" y="8"/>
                    <a:pt x="0" y="8"/>
                  </a:cubicBezTo>
                  <a:cubicBezTo>
                    <a:pt x="0" y="32"/>
                    <a:pt x="0" y="32"/>
                    <a:pt x="0" y="32"/>
                  </a:cubicBezTo>
                  <a:cubicBezTo>
                    <a:pt x="0" y="34"/>
                    <a:pt x="2" y="35"/>
                    <a:pt x="3" y="35"/>
                  </a:cubicBezTo>
                  <a:cubicBezTo>
                    <a:pt x="5" y="35"/>
                    <a:pt x="6" y="34"/>
                    <a:pt x="6" y="32"/>
                  </a:cubicBezTo>
                  <a:cubicBezTo>
                    <a:pt x="6" y="11"/>
                    <a:pt x="6" y="11"/>
                    <a:pt x="6" y="11"/>
                  </a:cubicBezTo>
                  <a:cubicBezTo>
                    <a:pt x="8" y="11"/>
                    <a:pt x="8" y="11"/>
                    <a:pt x="8" y="11"/>
                  </a:cubicBezTo>
                  <a:cubicBezTo>
                    <a:pt x="8" y="31"/>
                    <a:pt x="8" y="31"/>
                    <a:pt x="8" y="31"/>
                  </a:cubicBezTo>
                  <a:cubicBezTo>
                    <a:pt x="8" y="31"/>
                    <a:pt x="9" y="32"/>
                    <a:pt x="9" y="32"/>
                  </a:cubicBezTo>
                  <a:cubicBezTo>
                    <a:pt x="9" y="67"/>
                    <a:pt x="9" y="67"/>
                    <a:pt x="9" y="67"/>
                  </a:cubicBezTo>
                  <a:cubicBezTo>
                    <a:pt x="9" y="70"/>
                    <a:pt x="10" y="71"/>
                    <a:pt x="13" y="71"/>
                  </a:cubicBezTo>
                  <a:cubicBezTo>
                    <a:pt x="15" y="71"/>
                    <a:pt x="17" y="70"/>
                    <a:pt x="17" y="67"/>
                  </a:cubicBezTo>
                  <a:cubicBezTo>
                    <a:pt x="17" y="36"/>
                    <a:pt x="17" y="36"/>
                    <a:pt x="17" y="36"/>
                  </a:cubicBezTo>
                  <a:cubicBezTo>
                    <a:pt x="19" y="36"/>
                    <a:pt x="19" y="36"/>
                    <a:pt x="19" y="36"/>
                  </a:cubicBezTo>
                  <a:cubicBezTo>
                    <a:pt x="19" y="67"/>
                    <a:pt x="19" y="67"/>
                    <a:pt x="19" y="67"/>
                  </a:cubicBezTo>
                  <a:cubicBezTo>
                    <a:pt x="19" y="70"/>
                    <a:pt x="20" y="71"/>
                    <a:pt x="23" y="71"/>
                  </a:cubicBezTo>
                  <a:cubicBezTo>
                    <a:pt x="25" y="71"/>
                    <a:pt x="27" y="70"/>
                    <a:pt x="27" y="67"/>
                  </a:cubicBezTo>
                  <a:cubicBezTo>
                    <a:pt x="27" y="31"/>
                    <a:pt x="27" y="31"/>
                    <a:pt x="27" y="31"/>
                  </a:cubicBezTo>
                  <a:cubicBezTo>
                    <a:pt x="27" y="31"/>
                    <a:pt x="27" y="31"/>
                    <a:pt x="27" y="31"/>
                  </a:cubicBezTo>
                  <a:cubicBezTo>
                    <a:pt x="27" y="11"/>
                    <a:pt x="27" y="11"/>
                    <a:pt x="27" y="11"/>
                  </a:cubicBezTo>
                  <a:cubicBezTo>
                    <a:pt x="29" y="11"/>
                    <a:pt x="29" y="11"/>
                    <a:pt x="29" y="11"/>
                  </a:cubicBezTo>
                  <a:cubicBezTo>
                    <a:pt x="29" y="32"/>
                    <a:pt x="29" y="32"/>
                    <a:pt x="29" y="32"/>
                  </a:cubicBezTo>
                  <a:cubicBezTo>
                    <a:pt x="29" y="34"/>
                    <a:pt x="30" y="35"/>
                    <a:pt x="32" y="35"/>
                  </a:cubicBezTo>
                  <a:cubicBezTo>
                    <a:pt x="33" y="35"/>
                    <a:pt x="35" y="34"/>
                    <a:pt x="35" y="32"/>
                  </a:cubicBezTo>
                  <a:cubicBezTo>
                    <a:pt x="35" y="8"/>
                    <a:pt x="35" y="8"/>
                    <a:pt x="35" y="8"/>
                  </a:cubicBezTo>
                  <a:cubicBezTo>
                    <a:pt x="35" y="7"/>
                    <a:pt x="35" y="7"/>
                    <a:pt x="35" y="7"/>
                  </a:cubicBezTo>
                  <a:cubicBezTo>
                    <a:pt x="35" y="7"/>
                    <a:pt x="35" y="7"/>
                    <a:pt x="35" y="7"/>
                  </a:cubicBezTo>
                  <a:cubicBezTo>
                    <a:pt x="35" y="4"/>
                    <a:pt x="32" y="0"/>
                    <a:pt x="27" y="0"/>
                  </a:cubicBezTo>
                  <a:close/>
                </a:path>
              </a:pathLst>
            </a:cu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92" name="Oval 6"/>
            <p:cNvSpPr>
              <a:spLocks noChangeArrowheads="1"/>
            </p:cNvSpPr>
            <p:nvPr/>
          </p:nvSpPr>
          <p:spPr bwMode="auto">
            <a:xfrm>
              <a:off x="158" y="0"/>
              <a:ext cx="187" cy="192"/>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buFont typeface="Arial" charset="0"/>
                <a:buNone/>
              </a:pPr>
              <a:endParaRPr lang="zh-CN" altLang="zh-CN">
                <a:solidFill>
                  <a:srgbClr val="000000"/>
                </a:solidFill>
                <a:latin typeface="Calibri" pitchFamily="34" charset="0"/>
                <a:sym typeface="宋体" pitchFamily="2" charset="-122"/>
              </a:endParaRPr>
            </a:p>
          </p:txBody>
        </p:sp>
      </p:grpSp>
    </p:spTree>
    <p:extLst>
      <p:ext uri="{BB962C8B-B14F-4D97-AF65-F5344CB8AC3E}">
        <p14:creationId xmlns:p14="http://schemas.microsoft.com/office/powerpoint/2010/main" val="1376852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导言</a:t>
            </a:r>
            <a:endParaRPr lang="zh-CN" altLang="en-US" dirty="0"/>
          </a:p>
        </p:txBody>
      </p:sp>
      <p:grpSp>
        <p:nvGrpSpPr>
          <p:cNvPr id="4" name="组合 3"/>
          <p:cNvGrpSpPr/>
          <p:nvPr/>
        </p:nvGrpSpPr>
        <p:grpSpPr>
          <a:xfrm>
            <a:off x="1762793" y="2373803"/>
            <a:ext cx="2002652" cy="1980485"/>
            <a:chOff x="2496140" y="1973942"/>
            <a:chExt cx="3933369" cy="3889831"/>
          </a:xfrm>
        </p:grpSpPr>
        <p:grpSp>
          <p:nvGrpSpPr>
            <p:cNvPr id="5" name="组合 4"/>
            <p:cNvGrpSpPr/>
            <p:nvPr/>
          </p:nvGrpSpPr>
          <p:grpSpPr>
            <a:xfrm>
              <a:off x="2496140" y="1973942"/>
              <a:ext cx="3933369" cy="3889831"/>
              <a:chOff x="2496140" y="1973942"/>
              <a:chExt cx="3933369" cy="3889831"/>
            </a:xfrm>
          </p:grpSpPr>
          <p:sp>
            <p:nvSpPr>
              <p:cNvPr id="7" name="梯形 6"/>
              <p:cNvSpPr/>
              <p:nvPr/>
            </p:nvSpPr>
            <p:spPr>
              <a:xfrm>
                <a:off x="2510653" y="1973943"/>
                <a:ext cx="3889828" cy="740229"/>
              </a:xfrm>
              <a:prstGeom prst="trapezoid">
                <a:avLst>
                  <a:gd name="adj" fmla="val 97058"/>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梯形 7"/>
              <p:cNvSpPr/>
              <p:nvPr/>
            </p:nvSpPr>
            <p:spPr>
              <a:xfrm rot="5400000">
                <a:off x="4099966" y="3548744"/>
                <a:ext cx="3889828" cy="740229"/>
              </a:xfrm>
              <a:prstGeom prst="trapezoid">
                <a:avLst>
                  <a:gd name="adj" fmla="val 97058"/>
                </a:avLst>
              </a:prstGeom>
              <a:solidFill>
                <a:srgbClr val="558A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梯形 8"/>
              <p:cNvSpPr/>
              <p:nvPr/>
            </p:nvSpPr>
            <p:spPr>
              <a:xfrm flipV="1">
                <a:off x="2539681" y="5123544"/>
                <a:ext cx="3889828" cy="740229"/>
              </a:xfrm>
              <a:prstGeom prst="trapezoid">
                <a:avLst>
                  <a:gd name="adj" fmla="val 97058"/>
                </a:avLst>
              </a:prstGeom>
              <a:solidFill>
                <a:srgbClr val="C64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梯形 9"/>
              <p:cNvSpPr/>
              <p:nvPr/>
            </p:nvSpPr>
            <p:spPr>
              <a:xfrm rot="16200000">
                <a:off x="935855" y="3548744"/>
                <a:ext cx="3889828" cy="740229"/>
              </a:xfrm>
              <a:prstGeom prst="trapezoid">
                <a:avLst>
                  <a:gd name="adj" fmla="val 97058"/>
                </a:avLst>
              </a:prstGeom>
              <a:solidFill>
                <a:srgbClr val="E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flipH="1" flipV="1">
                <a:off x="2502713" y="1967369"/>
                <a:ext cx="741600" cy="754746"/>
              </a:xfrm>
              <a:prstGeom prst="rtTriangle">
                <a:avLst/>
              </a:prstGeom>
              <a:solidFill>
                <a:srgbClr val="FF7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flipH="1">
                <a:off x="5428020" y="1979967"/>
                <a:ext cx="246743" cy="740230"/>
              </a:xfrm>
              <a:prstGeom prst="rtTriangle">
                <a:avLst/>
              </a:prstGeom>
              <a:solidFill>
                <a:srgbClr val="C45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rot="16200000" flipV="1">
                <a:off x="5928765" y="4624032"/>
                <a:ext cx="246743" cy="740230"/>
              </a:xfrm>
              <a:prstGeom prst="rtTriangle">
                <a:avLst/>
              </a:prstGeom>
              <a:solidFill>
                <a:srgbClr val="3C66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flipV="1">
                <a:off x="3250884" y="5123543"/>
                <a:ext cx="246743" cy="740230"/>
              </a:xfrm>
              <a:prstGeom prst="rtTriangle">
                <a:avLst/>
              </a:prstGeom>
              <a:solidFill>
                <a:srgbClr val="94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4"/>
              <p:cNvSpPr/>
              <p:nvPr/>
            </p:nvSpPr>
            <p:spPr>
              <a:xfrm rot="5400000" flipV="1">
                <a:off x="2764655" y="2467429"/>
                <a:ext cx="246743" cy="740230"/>
              </a:xfrm>
              <a:prstGeom prst="rtTriangle">
                <a:avLst/>
              </a:prstGeom>
              <a:solidFill>
                <a:srgbClr val="B8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六角星 5"/>
            <p:cNvSpPr/>
            <p:nvPr/>
          </p:nvSpPr>
          <p:spPr>
            <a:xfrm>
              <a:off x="3594088" y="3050121"/>
              <a:ext cx="1737473" cy="1737473"/>
            </a:xfrm>
            <a:prstGeom prst="star6">
              <a:avLst>
                <a:gd name="adj" fmla="val 23157"/>
                <a:gd name="hf" fmla="val 115470"/>
              </a:avLst>
            </a:prstGeom>
            <a:noFill/>
            <a:ln w="762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3736417" y="2756590"/>
            <a:ext cx="2236510" cy="1015663"/>
          </a:xfrm>
          <a:prstGeom prst="rect">
            <a:avLst/>
          </a:prstGeom>
          <a:noFill/>
        </p:spPr>
        <p:txBody>
          <a:bodyPr wrap="none" rtlCol="0">
            <a:spAutoFit/>
          </a:bodyPr>
          <a:lstStyle/>
          <a:p>
            <a:r>
              <a:rPr lang="en-US" altLang="zh-CN" sz="6000" dirty="0" smtClean="0">
                <a:solidFill>
                  <a:srgbClr val="FF7300"/>
                </a:solidFill>
              </a:rPr>
              <a:t>Part 1</a:t>
            </a:r>
            <a:endParaRPr lang="zh-CN" altLang="en-US" sz="6000" dirty="0">
              <a:solidFill>
                <a:srgbClr val="FF7300"/>
              </a:solidFill>
            </a:endParaRPr>
          </a:p>
        </p:txBody>
      </p:sp>
      <p:sp>
        <p:nvSpPr>
          <p:cNvPr id="17" name="矩形 16"/>
          <p:cNvSpPr/>
          <p:nvPr/>
        </p:nvSpPr>
        <p:spPr>
          <a:xfrm>
            <a:off x="3896074" y="3739027"/>
            <a:ext cx="2242922"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smtClean="0">
                <a:ln>
                  <a:noFill/>
                </a:ln>
                <a:solidFill>
                  <a:schemeClr val="tx1">
                    <a:lumMod val="50000"/>
                    <a:lumOff val="50000"/>
                  </a:schemeClr>
                </a:solidFill>
                <a:effectLst/>
                <a:uLnTx/>
                <a:uFillTx/>
                <a:latin typeface="+mn-lt"/>
                <a:ea typeface="+mn-ea"/>
              </a:rPr>
              <a:t>真实案例</a:t>
            </a:r>
            <a:endParaRPr kumimoji="0" lang="en-US" altLang="zh-CN" sz="4000" b="1" i="0" u="none" strike="noStrike" kern="1200" cap="none" spc="0" normalizeH="0" baseline="0" noProof="0" dirty="0" smtClean="0">
              <a:ln>
                <a:noFill/>
              </a:ln>
              <a:solidFill>
                <a:schemeClr val="tx1">
                  <a:lumMod val="50000"/>
                  <a:lumOff val="50000"/>
                </a:schemeClr>
              </a:solidFill>
              <a:effectLst/>
              <a:uLnTx/>
              <a:uFillTx/>
              <a:latin typeface="+mn-lt"/>
              <a:ea typeface="+mn-ea"/>
            </a:endParaRPr>
          </a:p>
        </p:txBody>
      </p:sp>
    </p:spTree>
    <p:extLst>
      <p:ext uri="{BB962C8B-B14F-4D97-AF65-F5344CB8AC3E}">
        <p14:creationId xmlns:p14="http://schemas.microsoft.com/office/powerpoint/2010/main" val="527192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1241</TotalTime>
  <Words>1106</Words>
  <Application>Microsoft Office PowerPoint</Application>
  <PresentationFormat>自定义</PresentationFormat>
  <Paragraphs>135</Paragraphs>
  <Slides>24</Slides>
  <Notes>2</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PowerPoint 演示文稿</vt:lpstr>
      <vt:lpstr>商业伦理与社会责任 </vt:lpstr>
      <vt:lpstr>PowerPoint 演示文稿</vt:lpstr>
      <vt:lpstr>见利思义。  ——孔子</vt:lpstr>
      <vt:lpstr>PowerPoint 演示文稿</vt:lpstr>
      <vt:lpstr>PowerPoint 演示文稿</vt:lpstr>
      <vt:lpstr>研究表明</vt:lpstr>
      <vt:lpstr>PowerPoint 演示文稿</vt:lpstr>
      <vt:lpstr>导言</vt:lpstr>
      <vt:lpstr>导言</vt:lpstr>
      <vt:lpstr>PowerPoint 演示文稿</vt:lpstr>
      <vt:lpstr>导言</vt:lpstr>
      <vt:lpstr>导言</vt:lpstr>
      <vt:lpstr>PowerPoint 演示文稿</vt:lpstr>
      <vt:lpstr>导言</vt:lpstr>
      <vt:lpstr>课程内容安排</vt:lpstr>
      <vt:lpstr>导言</vt:lpstr>
      <vt:lpstr>导言</vt:lpstr>
      <vt:lpstr>导言</vt:lpstr>
      <vt:lpstr>导言</vt:lpstr>
      <vt:lpstr>导言</vt:lpstr>
      <vt:lpstr>导言</vt:lpstr>
      <vt:lpstr>导言</vt:lpstr>
      <vt:lpstr>谢谢！</vt:lpstr>
    </vt:vector>
  </TitlesOfParts>
  <Company>提供最新电脑系统下载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mycomputer</dc:creator>
  <cp:lastModifiedBy>WHDX</cp:lastModifiedBy>
  <cp:revision>118</cp:revision>
  <dcterms:created xsi:type="dcterms:W3CDTF">2014-06-24T14:23:09Z</dcterms:created>
  <dcterms:modified xsi:type="dcterms:W3CDTF">2019-02-18T03:36:33Z</dcterms:modified>
</cp:coreProperties>
</file>